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22" r:id="rId63"/>
    <p:sldId id="319" r:id="rId64"/>
    <p:sldId id="318" r:id="rId65"/>
    <p:sldId id="321" r:id="rId66"/>
    <p:sldId id="323" r:id="rId67"/>
  </p:sldIdLst>
  <p:sldSz cx="18288000" cy="10287000"/>
  <p:notesSz cx="6858000" cy="9144000"/>
  <p:embeddedFontLst>
    <p:embeddedFont>
      <p:font typeface="ＭＳ Ｐゴシック" pitchFamily="34" charset="-128"/>
      <p:regular r:id="rId68"/>
    </p:embeddedFont>
    <p:embeddedFont>
      <p:font typeface="Abhaya Libre Regular Bold" charset="0"/>
      <p:regular r:id="rId69"/>
    </p:embeddedFont>
    <p:embeddedFont>
      <p:font typeface="Lato" pitchFamily="34" charset="0"/>
      <p:regular r:id="rId70"/>
      <p:bold r:id="rId71"/>
      <p:italic r:id="rId72"/>
      <p:boldItalic r:id="rId73"/>
    </p:embeddedFont>
    <p:embeddedFont>
      <p:font typeface="Abhaya Libre Regular" charset="0"/>
      <p:regular r:id="rId74"/>
    </p:embeddedFont>
    <p:embeddedFont>
      <p:font typeface="Arimo" charset="0"/>
      <p:regular r:id="rId75"/>
    </p:embeddedFont>
    <p:embeddedFont>
      <p:font typeface="Calibri" pitchFamily="34" charset="0"/>
      <p:regular r:id="rId76"/>
      <p:bold r:id="rId77"/>
      <p:italic r:id="rId78"/>
      <p:boldItalic r:id="rId79"/>
    </p:embeddedFont>
    <p:embeddedFont>
      <p:font typeface="League Spartan" charset="0"/>
      <p:regular r:id="rId80"/>
    </p:embeddedFont>
    <p:embeddedFont>
      <p:font typeface="Fredoka One" charset="0"/>
      <p:regular r:id="rId81"/>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FF00FF"/>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0" d="100"/>
          <a:sy n="50" d="100"/>
        </p:scale>
        <p:origin x="-869" y="-1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font" Target="fonts/font1.fntdata"/><Relationship Id="rId76" Type="http://schemas.openxmlformats.org/officeDocument/2006/relationships/font" Target="fonts/font9.fntdata"/><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font" Target="fonts/font7.fntdata"/><Relationship Id="rId79" Type="http://schemas.openxmlformats.org/officeDocument/2006/relationships/font" Target="fonts/font12.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2.fntdata"/><Relationship Id="rId77"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5.fntdata"/><Relationship Id="rId80" Type="http://schemas.openxmlformats.org/officeDocument/2006/relationships/font" Target="fonts/font13.fntdata"/><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3.fntdata"/><Relationship Id="rId75" Type="http://schemas.openxmlformats.org/officeDocument/2006/relationships/font" Target="fonts/font8.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6.fntdata"/><Relationship Id="rId78" Type="http://schemas.openxmlformats.org/officeDocument/2006/relationships/font" Target="fonts/font11.fntdata"/><Relationship Id="rId81" Type="http://schemas.openxmlformats.org/officeDocument/2006/relationships/font" Target="fonts/font14.fntdata"/></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340EC741-5B03-41DB-88BD-1EC025F74425}" type="datetimeFigureOut">
              <a:rPr lang="en-US"/>
              <a:pPr>
                <a:defRPr/>
              </a:pPr>
              <a:t>8/25/2021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A633C14-4AF3-452A-8AF4-C9CDC176E505}"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5C4DA73-94BF-4CA0-B2D9-F3B4C90F08BE}" type="datetimeFigureOut">
              <a:rPr lang="en-US"/>
              <a:pPr>
                <a:defRPr/>
              </a:pPr>
              <a:t>8/25/2021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78A4142-9EB5-4EC8-BE77-9DA005FBC53E}"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EBDACD28-7F37-4B39-A5DA-30C95AE6872E}" type="datetimeFigureOut">
              <a:rPr lang="en-US"/>
              <a:pPr>
                <a:defRPr/>
              </a:pPr>
              <a:t>8/25/2021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82DC414-BD67-40FC-9DF1-4EE2FACFB542}"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15F7A94-2C64-4F27-AE07-309F346D38FA}" type="datetimeFigureOut">
              <a:rPr lang="en-US"/>
              <a:pPr>
                <a:defRPr/>
              </a:pPr>
              <a:t>8/25/2021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C7B63C2-32B5-4063-9B78-6A02CED8DD8F}"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45A023C-486F-45C2-8207-7BDE2871463C}" type="datetimeFigureOut">
              <a:rPr lang="en-US"/>
              <a:pPr>
                <a:defRPr/>
              </a:pPr>
              <a:t>8/25/2021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E96238E-A2D9-4736-8189-1CB0A955B7A2}"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207C1774-F80B-4D97-87C9-7816BDB01E5A}" type="datetimeFigureOut">
              <a:rPr lang="en-US"/>
              <a:pPr>
                <a:defRPr/>
              </a:pPr>
              <a:t>8/25/2021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9958E9A-D8A5-4F8A-9B29-9502EC418507}"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0D1C9A5-41B4-46E1-982A-44AB0F9BC8A1}" type="datetimeFigureOut">
              <a:rPr lang="en-US"/>
              <a:pPr>
                <a:defRPr/>
              </a:pPr>
              <a:t>8/25/2021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9DA239B-7EE9-4E84-9E6C-1B8896302DE8}"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C485FEC-2D50-4DB4-BDC8-E8F9D574BC01}" type="datetimeFigureOut">
              <a:rPr lang="en-US"/>
              <a:pPr>
                <a:defRPr/>
              </a:pPr>
              <a:t>8/25/2021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804FCA0-DEC0-42E0-89BB-FD3B30D444BD}"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91E8CE3-26B4-43D9-A842-567281FE3C2C}" type="datetimeFigureOut">
              <a:rPr lang="en-US"/>
              <a:pPr>
                <a:defRPr/>
              </a:pPr>
              <a:t>8/25/2021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B128778-69D2-4663-B3C7-9C9FDA6BF9B1}"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DAC212F-A8F9-4623-9981-33E27884D5A0}" type="datetimeFigureOut">
              <a:rPr lang="en-US"/>
              <a:pPr>
                <a:defRPr/>
              </a:pPr>
              <a:t>8/25/2021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BAAE4EA-D999-44DC-810C-CCA6FE9EB2C0}"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D092F46-4BD7-45C7-9E7E-9A7A32FC7447}" type="datetimeFigureOut">
              <a:rPr lang="en-US"/>
              <a:pPr>
                <a:defRPr/>
              </a:pPr>
              <a:t>8/25/2021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A171C9-7319-4C95-8B9C-A12CBEA3AFBD}"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C662F6B-B276-4FAF-9DAF-FDCD18DACEA4}" type="datetimeFigureOut">
              <a:rPr lang="en-US"/>
              <a:pPr>
                <a:defRPr/>
              </a:pPr>
              <a:t>8/25/2021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C9D1E88-585E-4282-B41C-12C72B219C27}"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paulomargoto.com.br/" TargetMode="External"/><Relationship Id="rId4" Type="http://schemas.openxmlformats.org/officeDocument/2006/relationships/hyperlink" Target="https://pubmed.ncbi.nlm.nih.gov/31657449/"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hyperlink" Target="https://neurologia.com/articulo/2019209#ref_b08" TargetMode="External"/><Relationship Id="rId3" Type="http://schemas.openxmlformats.org/officeDocument/2006/relationships/hyperlink" Target="https://neurologia.com/articulo/2019209#ref_b03" TargetMode="External"/><Relationship Id="rId7" Type="http://schemas.openxmlformats.org/officeDocument/2006/relationships/hyperlink" Target="https://neurologia.com/articulo/2019209#ref_b07" TargetMode="External"/><Relationship Id="rId2" Type="http://schemas.openxmlformats.org/officeDocument/2006/relationships/hyperlink" Target="https://neurologia.com/articulo/2019209#ref_b02" TargetMode="External"/><Relationship Id="rId1" Type="http://schemas.openxmlformats.org/officeDocument/2006/relationships/slideLayout" Target="../slideLayouts/slideLayout2.xml"/><Relationship Id="rId6" Type="http://schemas.openxmlformats.org/officeDocument/2006/relationships/hyperlink" Target="https://neurologia.com/articulo/2019209#ref_b06" TargetMode="External"/><Relationship Id="rId5" Type="http://schemas.openxmlformats.org/officeDocument/2006/relationships/hyperlink" Target="https://neurologia.com/articulo/2019209#ref_b05" TargetMode="External"/><Relationship Id="rId10" Type="http://schemas.openxmlformats.org/officeDocument/2006/relationships/hyperlink" Target="https://neurologia.com/articulo/2019209#ref_b10" TargetMode="External"/><Relationship Id="rId4" Type="http://schemas.openxmlformats.org/officeDocument/2006/relationships/hyperlink" Target="https://neurologia.com/articulo/2019209#ref_b04" TargetMode="External"/><Relationship Id="rId9" Type="http://schemas.openxmlformats.org/officeDocument/2006/relationships/hyperlink" Target="https://neurologia.com/articulo/2019209#ref_b09" TargetMode="External"/></Relationships>
</file>

<file path=ppt/slides/_rels/slide57.xml.rels><?xml version="1.0" encoding="UTF-8" standalone="yes"?>
<Relationships xmlns="http://schemas.openxmlformats.org/package/2006/relationships"><Relationship Id="rId8" Type="http://schemas.openxmlformats.org/officeDocument/2006/relationships/hyperlink" Target="https://neurologia.com/articulo/2019209#ref_b18" TargetMode="External"/><Relationship Id="rId3" Type="http://schemas.openxmlformats.org/officeDocument/2006/relationships/hyperlink" Target="https://neurologia.com/articulo/2019209#ref_b13" TargetMode="External"/><Relationship Id="rId7" Type="http://schemas.openxmlformats.org/officeDocument/2006/relationships/hyperlink" Target="https://neurologia.com/articulo/2019209#ref_b17" TargetMode="External"/><Relationship Id="rId2" Type="http://schemas.openxmlformats.org/officeDocument/2006/relationships/hyperlink" Target="https://neurologia.com/articulo/2019209#ref_b12" TargetMode="External"/><Relationship Id="rId1" Type="http://schemas.openxmlformats.org/officeDocument/2006/relationships/slideLayout" Target="../slideLayouts/slideLayout2.xml"/><Relationship Id="rId6" Type="http://schemas.openxmlformats.org/officeDocument/2006/relationships/hyperlink" Target="https://neurologia.com/articulo/2019209#ref_b16" TargetMode="External"/><Relationship Id="rId5" Type="http://schemas.openxmlformats.org/officeDocument/2006/relationships/hyperlink" Target="https://neurologia.com/articulo/2019209#ref_b15" TargetMode="External"/><Relationship Id="rId10" Type="http://schemas.openxmlformats.org/officeDocument/2006/relationships/hyperlink" Target="https://neurologia.com/articulo/2019209#ref_b20" TargetMode="External"/><Relationship Id="rId4" Type="http://schemas.openxmlformats.org/officeDocument/2006/relationships/hyperlink" Target="https://neurologia.com/articulo/2019209#ref_b14" TargetMode="External"/><Relationship Id="rId9" Type="http://schemas.openxmlformats.org/officeDocument/2006/relationships/hyperlink" Target="https://neurologia.com/articulo/2019209#ref_b19" TargetMode="External"/></Relationships>
</file>

<file path=ppt/slides/_rels/slide58.xml.rels><?xml version="1.0" encoding="UTF-8" standalone="yes"?>
<Relationships xmlns="http://schemas.openxmlformats.org/package/2006/relationships"><Relationship Id="rId8" Type="http://schemas.openxmlformats.org/officeDocument/2006/relationships/hyperlink" Target="https://neurologia.com/articulo/2019209#ref_b28" TargetMode="External"/><Relationship Id="rId3" Type="http://schemas.openxmlformats.org/officeDocument/2006/relationships/hyperlink" Target="https://neurologia.com/articulo/2019209#ref_b23" TargetMode="External"/><Relationship Id="rId7" Type="http://schemas.openxmlformats.org/officeDocument/2006/relationships/hyperlink" Target="https://neurologia.com/articulo/2019209#ref_b27" TargetMode="External"/><Relationship Id="rId2" Type="http://schemas.openxmlformats.org/officeDocument/2006/relationships/hyperlink" Target="https://neurologia.com/articulo/2019209#ref_b22" TargetMode="External"/><Relationship Id="rId1" Type="http://schemas.openxmlformats.org/officeDocument/2006/relationships/slideLayout" Target="../slideLayouts/slideLayout2.xml"/><Relationship Id="rId6" Type="http://schemas.openxmlformats.org/officeDocument/2006/relationships/hyperlink" Target="https://neurologia.com/articulo/2019209#ref_b26" TargetMode="External"/><Relationship Id="rId11" Type="http://schemas.openxmlformats.org/officeDocument/2006/relationships/hyperlink" Target="https://neurologia.com/articulo/2019209#ref_b31" TargetMode="External"/><Relationship Id="rId5" Type="http://schemas.openxmlformats.org/officeDocument/2006/relationships/hyperlink" Target="https://neurologia.com/articulo/2019209#ref_b25" TargetMode="External"/><Relationship Id="rId10" Type="http://schemas.openxmlformats.org/officeDocument/2006/relationships/hyperlink" Target="https://neurologia.com/articulo/2019209#ref_b30" TargetMode="External"/><Relationship Id="rId4" Type="http://schemas.openxmlformats.org/officeDocument/2006/relationships/hyperlink" Target="https://neurologia.com/articulo/2019209#ref_b24" TargetMode="External"/><Relationship Id="rId9" Type="http://schemas.openxmlformats.org/officeDocument/2006/relationships/hyperlink" Target="https://neurologia.com/articulo/2019209#ref_b29" TargetMode="External"/></Relationships>
</file>

<file path=ppt/slides/_rels/slide59.xml.rels><?xml version="1.0" encoding="UTF-8" standalone="yes"?>
<Relationships xmlns="http://schemas.openxmlformats.org/package/2006/relationships"><Relationship Id="rId8" Type="http://schemas.openxmlformats.org/officeDocument/2006/relationships/hyperlink" Target="https://neurologia.com/articulo/2019209#ref_b38" TargetMode="External"/><Relationship Id="rId3" Type="http://schemas.openxmlformats.org/officeDocument/2006/relationships/hyperlink" Target="https://neurologia.com/articulo/2019209#ref_b33" TargetMode="External"/><Relationship Id="rId7" Type="http://schemas.openxmlformats.org/officeDocument/2006/relationships/hyperlink" Target="https://neurologia.com/articulo/2019209#ref_b37" TargetMode="External"/><Relationship Id="rId2" Type="http://schemas.openxmlformats.org/officeDocument/2006/relationships/hyperlink" Target="https://neurologia.com/articulo/2019209#ref_b32" TargetMode="External"/><Relationship Id="rId1" Type="http://schemas.openxmlformats.org/officeDocument/2006/relationships/slideLayout" Target="../slideLayouts/slideLayout2.xml"/><Relationship Id="rId6" Type="http://schemas.openxmlformats.org/officeDocument/2006/relationships/hyperlink" Target="https://neurologia.com/articulo/2019209#ref_b36" TargetMode="External"/><Relationship Id="rId5" Type="http://schemas.openxmlformats.org/officeDocument/2006/relationships/hyperlink" Target="https://neurologia.com/articulo/2019209#ref_b35" TargetMode="External"/><Relationship Id="rId4" Type="http://schemas.openxmlformats.org/officeDocument/2006/relationships/hyperlink" Target="https://neurologia.com/articulo/2019209#ref_b34"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hyperlink" Target="http://paulomargotto.com.br/documentos/4226" TargetMode="External"/><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1.bin"/><Relationship Id="rId4" Type="http://schemas.openxmlformats.org/officeDocument/2006/relationships/image" Target="../media/image13.png"/></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9866"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20546"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20488" TargetMode="External"/><Relationship Id="rId1" Type="http://schemas.openxmlformats.org/officeDocument/2006/relationships/slideLayout" Target="../slideLayouts/slideLayout2.xml"/><Relationship Id="rId5" Type="http://schemas.openxmlformats.org/officeDocument/2006/relationships/hyperlink" Target="https://drive.google.com/file/d/1AEznxPCfIGWnSgc6qzNdbuoKJ1iFhjEj/view?usp=sharing" TargetMode="External"/><Relationship Id="rId4" Type="http://schemas.openxmlformats.org/officeDocument/2006/relationships/image" Target="../media/image14.png"/></Relationships>
</file>

<file path=ppt/slides/_rels/slide6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pic>
        <p:nvPicPr>
          <p:cNvPr id="13314" name="Picture 2"/>
          <p:cNvPicPr>
            <a:picLocks noChangeAspect="1"/>
          </p:cNvPicPr>
          <p:nvPr/>
        </p:nvPicPr>
        <p:blipFill>
          <a:blip r:embed="rId2"/>
          <a:srcRect/>
          <a:stretch>
            <a:fillRect/>
          </a:stretch>
        </p:blipFill>
        <p:spPr bwMode="auto">
          <a:xfrm>
            <a:off x="549275" y="646113"/>
            <a:ext cx="438150" cy="407987"/>
          </a:xfrm>
          <a:prstGeom prst="rect">
            <a:avLst/>
          </a:prstGeom>
          <a:noFill/>
          <a:ln w="9525">
            <a:noFill/>
            <a:miter lim="800000"/>
            <a:headEnd/>
            <a:tailEnd/>
          </a:ln>
        </p:spPr>
      </p:pic>
      <p:pic>
        <p:nvPicPr>
          <p:cNvPr id="13315" name="Picture 3"/>
          <p:cNvPicPr>
            <a:picLocks noChangeAspect="1"/>
          </p:cNvPicPr>
          <p:nvPr/>
        </p:nvPicPr>
        <p:blipFill>
          <a:blip r:embed="rId2"/>
          <a:srcRect/>
          <a:stretch>
            <a:fillRect/>
          </a:stretch>
        </p:blipFill>
        <p:spPr bwMode="auto">
          <a:xfrm>
            <a:off x="10480675" y="442913"/>
            <a:ext cx="439738" cy="407987"/>
          </a:xfrm>
          <a:prstGeom prst="rect">
            <a:avLst/>
          </a:prstGeom>
          <a:noFill/>
          <a:ln w="9525">
            <a:noFill/>
            <a:miter lim="800000"/>
            <a:headEnd/>
            <a:tailEnd/>
          </a:ln>
        </p:spPr>
      </p:pic>
      <p:pic>
        <p:nvPicPr>
          <p:cNvPr id="13316" name="Picture 4"/>
          <p:cNvPicPr>
            <a:picLocks noChangeAspect="1"/>
          </p:cNvPicPr>
          <p:nvPr/>
        </p:nvPicPr>
        <p:blipFill>
          <a:blip r:embed="rId2"/>
          <a:srcRect/>
          <a:stretch>
            <a:fillRect/>
          </a:stretch>
        </p:blipFill>
        <p:spPr bwMode="auto">
          <a:xfrm>
            <a:off x="111125" y="6122988"/>
            <a:ext cx="438150" cy="407987"/>
          </a:xfrm>
          <a:prstGeom prst="rect">
            <a:avLst/>
          </a:prstGeom>
          <a:noFill/>
          <a:ln w="9525">
            <a:noFill/>
            <a:miter lim="800000"/>
            <a:headEnd/>
            <a:tailEnd/>
          </a:ln>
        </p:spPr>
      </p:pic>
      <p:pic>
        <p:nvPicPr>
          <p:cNvPr id="13317" name="Picture 5"/>
          <p:cNvPicPr>
            <a:picLocks noChangeAspect="1"/>
          </p:cNvPicPr>
          <p:nvPr/>
        </p:nvPicPr>
        <p:blipFill>
          <a:blip r:embed="rId2"/>
          <a:srcRect/>
          <a:stretch>
            <a:fillRect/>
          </a:stretch>
        </p:blipFill>
        <p:spPr bwMode="auto">
          <a:xfrm>
            <a:off x="4341813" y="8624888"/>
            <a:ext cx="439737" cy="407987"/>
          </a:xfrm>
          <a:prstGeom prst="rect">
            <a:avLst/>
          </a:prstGeom>
          <a:noFill/>
          <a:ln w="9525">
            <a:noFill/>
            <a:miter lim="800000"/>
            <a:headEnd/>
            <a:tailEnd/>
          </a:ln>
        </p:spPr>
      </p:pic>
      <p:pic>
        <p:nvPicPr>
          <p:cNvPr id="13318" name="Picture 6"/>
          <p:cNvPicPr>
            <a:picLocks noChangeAspect="1"/>
          </p:cNvPicPr>
          <p:nvPr/>
        </p:nvPicPr>
        <p:blipFill>
          <a:blip r:embed="rId2"/>
          <a:srcRect/>
          <a:stretch>
            <a:fillRect/>
          </a:stretch>
        </p:blipFill>
        <p:spPr bwMode="auto">
          <a:xfrm>
            <a:off x="17259300" y="2125663"/>
            <a:ext cx="438150" cy="406400"/>
          </a:xfrm>
          <a:prstGeom prst="rect">
            <a:avLst/>
          </a:prstGeom>
          <a:noFill/>
          <a:ln w="9525">
            <a:noFill/>
            <a:miter lim="800000"/>
            <a:headEnd/>
            <a:tailEnd/>
          </a:ln>
        </p:spPr>
      </p:pic>
      <p:pic>
        <p:nvPicPr>
          <p:cNvPr id="13319" name="Picture 7"/>
          <p:cNvPicPr>
            <a:picLocks noChangeAspect="1"/>
          </p:cNvPicPr>
          <p:nvPr/>
        </p:nvPicPr>
        <p:blipFill>
          <a:blip r:embed="rId2"/>
          <a:srcRect/>
          <a:stretch>
            <a:fillRect/>
          </a:stretch>
        </p:blipFill>
        <p:spPr bwMode="auto">
          <a:xfrm>
            <a:off x="17973675" y="7110413"/>
            <a:ext cx="438150" cy="407987"/>
          </a:xfrm>
          <a:prstGeom prst="rect">
            <a:avLst/>
          </a:prstGeom>
          <a:noFill/>
          <a:ln w="9525">
            <a:noFill/>
            <a:miter lim="800000"/>
            <a:headEnd/>
            <a:tailEnd/>
          </a:ln>
        </p:spPr>
      </p:pic>
      <p:pic>
        <p:nvPicPr>
          <p:cNvPr id="13320" name="Picture 8"/>
          <p:cNvPicPr>
            <a:picLocks noChangeAspect="1"/>
          </p:cNvPicPr>
          <p:nvPr/>
        </p:nvPicPr>
        <p:blipFill>
          <a:blip r:embed="rId2"/>
          <a:srcRect/>
          <a:stretch>
            <a:fillRect/>
          </a:stretch>
        </p:blipFill>
        <p:spPr bwMode="auto">
          <a:xfrm>
            <a:off x="11598275" y="9258300"/>
            <a:ext cx="438150" cy="407988"/>
          </a:xfrm>
          <a:prstGeom prst="rect">
            <a:avLst/>
          </a:prstGeom>
          <a:noFill/>
          <a:ln w="9525">
            <a:noFill/>
            <a:miter lim="800000"/>
            <a:headEnd/>
            <a:tailEnd/>
          </a:ln>
        </p:spPr>
      </p:pic>
      <p:pic>
        <p:nvPicPr>
          <p:cNvPr id="13321" name="Picture 9"/>
          <p:cNvPicPr>
            <a:picLocks noChangeAspect="1"/>
          </p:cNvPicPr>
          <p:nvPr/>
        </p:nvPicPr>
        <p:blipFill>
          <a:blip r:embed="rId3"/>
          <a:srcRect/>
          <a:stretch>
            <a:fillRect/>
          </a:stretch>
        </p:blipFill>
        <p:spPr bwMode="auto">
          <a:xfrm>
            <a:off x="4781550" y="-101600"/>
            <a:ext cx="438150" cy="406400"/>
          </a:xfrm>
          <a:prstGeom prst="rect">
            <a:avLst/>
          </a:prstGeom>
          <a:noFill/>
          <a:ln w="9525">
            <a:noFill/>
            <a:miter lim="800000"/>
            <a:headEnd/>
            <a:tailEnd/>
          </a:ln>
        </p:spPr>
      </p:pic>
      <p:pic>
        <p:nvPicPr>
          <p:cNvPr id="13322" name="Picture 10"/>
          <p:cNvPicPr>
            <a:picLocks noChangeAspect="1"/>
          </p:cNvPicPr>
          <p:nvPr/>
        </p:nvPicPr>
        <p:blipFill>
          <a:blip r:embed="rId3"/>
          <a:srcRect/>
          <a:stretch>
            <a:fillRect/>
          </a:stretch>
        </p:blipFill>
        <p:spPr bwMode="auto">
          <a:xfrm>
            <a:off x="2136775" y="2894013"/>
            <a:ext cx="438150" cy="407987"/>
          </a:xfrm>
          <a:prstGeom prst="rect">
            <a:avLst/>
          </a:prstGeom>
          <a:noFill/>
          <a:ln w="9525">
            <a:noFill/>
            <a:miter lim="800000"/>
            <a:headEnd/>
            <a:tailEnd/>
          </a:ln>
        </p:spPr>
      </p:pic>
      <p:pic>
        <p:nvPicPr>
          <p:cNvPr id="13323" name="Picture 11"/>
          <p:cNvPicPr>
            <a:picLocks noChangeAspect="1"/>
          </p:cNvPicPr>
          <p:nvPr/>
        </p:nvPicPr>
        <p:blipFill>
          <a:blip r:embed="rId3"/>
          <a:srcRect/>
          <a:stretch>
            <a:fillRect/>
          </a:stretch>
        </p:blipFill>
        <p:spPr bwMode="auto">
          <a:xfrm>
            <a:off x="14912975" y="101600"/>
            <a:ext cx="438150" cy="407988"/>
          </a:xfrm>
          <a:prstGeom prst="rect">
            <a:avLst/>
          </a:prstGeom>
          <a:noFill/>
          <a:ln w="9525">
            <a:noFill/>
            <a:miter lim="800000"/>
            <a:headEnd/>
            <a:tailEnd/>
          </a:ln>
        </p:spPr>
      </p:pic>
      <p:pic>
        <p:nvPicPr>
          <p:cNvPr id="13324" name="Picture 12"/>
          <p:cNvPicPr>
            <a:picLocks noChangeAspect="1"/>
          </p:cNvPicPr>
          <p:nvPr/>
        </p:nvPicPr>
        <p:blipFill>
          <a:blip r:embed="rId3"/>
          <a:srcRect/>
          <a:stretch>
            <a:fillRect/>
          </a:stretch>
        </p:blipFill>
        <p:spPr bwMode="auto">
          <a:xfrm>
            <a:off x="16633825" y="4735513"/>
            <a:ext cx="438150" cy="407987"/>
          </a:xfrm>
          <a:prstGeom prst="rect">
            <a:avLst/>
          </a:prstGeom>
          <a:noFill/>
          <a:ln w="9525">
            <a:noFill/>
            <a:miter lim="800000"/>
            <a:headEnd/>
            <a:tailEnd/>
          </a:ln>
        </p:spPr>
      </p:pic>
      <p:pic>
        <p:nvPicPr>
          <p:cNvPr id="13325" name="Picture 13"/>
          <p:cNvPicPr>
            <a:picLocks noChangeAspect="1"/>
          </p:cNvPicPr>
          <p:nvPr/>
        </p:nvPicPr>
        <p:blipFill>
          <a:blip r:embed="rId3"/>
          <a:srcRect/>
          <a:stretch>
            <a:fillRect/>
          </a:stretch>
        </p:blipFill>
        <p:spPr bwMode="auto">
          <a:xfrm>
            <a:off x="15473363" y="10083800"/>
            <a:ext cx="439737" cy="406400"/>
          </a:xfrm>
          <a:prstGeom prst="rect">
            <a:avLst/>
          </a:prstGeom>
          <a:noFill/>
          <a:ln w="9525">
            <a:noFill/>
            <a:miter lim="800000"/>
            <a:headEnd/>
            <a:tailEnd/>
          </a:ln>
        </p:spPr>
      </p:pic>
      <p:pic>
        <p:nvPicPr>
          <p:cNvPr id="13326" name="Picture 14"/>
          <p:cNvPicPr>
            <a:picLocks noChangeAspect="1"/>
          </p:cNvPicPr>
          <p:nvPr/>
        </p:nvPicPr>
        <p:blipFill>
          <a:blip r:embed="rId3"/>
          <a:srcRect/>
          <a:stretch>
            <a:fillRect/>
          </a:stretch>
        </p:blipFill>
        <p:spPr bwMode="auto">
          <a:xfrm>
            <a:off x="809625" y="9731375"/>
            <a:ext cx="438150" cy="406400"/>
          </a:xfrm>
          <a:prstGeom prst="rect">
            <a:avLst/>
          </a:prstGeom>
          <a:noFill/>
          <a:ln w="9525">
            <a:noFill/>
            <a:miter lim="800000"/>
            <a:headEnd/>
            <a:tailEnd/>
          </a:ln>
        </p:spPr>
      </p:pic>
      <p:sp>
        <p:nvSpPr>
          <p:cNvPr id="13327" name="TextBox 15"/>
          <p:cNvSpPr txBox="1">
            <a:spLocks noChangeArrowheads="1"/>
          </p:cNvSpPr>
          <p:nvPr/>
        </p:nvSpPr>
        <p:spPr bwMode="auto">
          <a:xfrm>
            <a:off x="533400" y="1181100"/>
            <a:ext cx="17424400" cy="3003550"/>
          </a:xfrm>
          <a:prstGeom prst="rect">
            <a:avLst/>
          </a:prstGeom>
          <a:noFill/>
          <a:ln w="9525">
            <a:noFill/>
            <a:miter lim="800000"/>
            <a:headEnd/>
            <a:tailEnd/>
          </a:ln>
        </p:spPr>
        <p:txBody>
          <a:bodyPr lIns="0" tIns="0" rIns="0" bIns="0">
            <a:spAutoFit/>
          </a:bodyPr>
          <a:lstStyle/>
          <a:p>
            <a:pPr algn="ctr">
              <a:lnSpc>
                <a:spcPts val="5913"/>
              </a:lnSpc>
            </a:pPr>
            <a:r>
              <a:rPr lang="en-US" sz="4800">
                <a:solidFill>
                  <a:srgbClr val="DB7558"/>
                </a:solidFill>
                <a:latin typeface="Fredoka One"/>
              </a:rPr>
              <a:t>PREDITORES DE RESULTADOS NO NEURODESENVOLVIMENTO DE </a:t>
            </a:r>
          </a:p>
          <a:p>
            <a:pPr algn="ctr">
              <a:lnSpc>
                <a:spcPts val="5913"/>
              </a:lnSpc>
            </a:pPr>
            <a:r>
              <a:rPr lang="en-US" sz="4800">
                <a:solidFill>
                  <a:srgbClr val="DB7558"/>
                </a:solidFill>
                <a:latin typeface="Fredoka One"/>
              </a:rPr>
              <a:t>RECÉM-NASCIDOS A TERMO COM CONVULSÕES NEONATAIS</a:t>
            </a:r>
          </a:p>
        </p:txBody>
      </p:sp>
      <p:sp>
        <p:nvSpPr>
          <p:cNvPr id="13328" name="TextBox 17"/>
          <p:cNvSpPr txBox="1">
            <a:spLocks noChangeArrowheads="1"/>
          </p:cNvSpPr>
          <p:nvPr/>
        </p:nvSpPr>
        <p:spPr bwMode="auto">
          <a:xfrm>
            <a:off x="5334000" y="5753100"/>
            <a:ext cx="7661275" cy="1993900"/>
          </a:xfrm>
          <a:prstGeom prst="rect">
            <a:avLst/>
          </a:prstGeom>
          <a:noFill/>
          <a:ln w="9525">
            <a:noFill/>
            <a:miter lim="800000"/>
            <a:headEnd/>
            <a:tailEnd/>
          </a:ln>
        </p:spPr>
        <p:txBody>
          <a:bodyPr lIns="0" tIns="0" rIns="0" bIns="0">
            <a:spAutoFit/>
          </a:bodyPr>
          <a:lstStyle/>
          <a:p>
            <a:pPr algn="ctr">
              <a:lnSpc>
                <a:spcPts val="3925"/>
              </a:lnSpc>
            </a:pPr>
            <a:r>
              <a:rPr lang="en-US" sz="2700">
                <a:solidFill>
                  <a:srgbClr val="FFFFFF"/>
                </a:solidFill>
                <a:latin typeface="League Spartan"/>
              </a:rPr>
              <a:t>Apresentação: Amanda Batista</a:t>
            </a:r>
          </a:p>
          <a:p>
            <a:pPr algn="ctr">
              <a:lnSpc>
                <a:spcPts val="3925"/>
              </a:lnSpc>
            </a:pPr>
            <a:r>
              <a:rPr lang="en-US" sz="2700">
                <a:solidFill>
                  <a:srgbClr val="FFFFFF"/>
                </a:solidFill>
                <a:latin typeface="League Spartan"/>
              </a:rPr>
              <a:t>Residente de Pediatria do HMIB/SES/DF</a:t>
            </a:r>
          </a:p>
          <a:p>
            <a:pPr algn="ctr">
              <a:lnSpc>
                <a:spcPts val="3925"/>
              </a:lnSpc>
            </a:pPr>
            <a:r>
              <a:rPr lang="en-US" sz="2700">
                <a:solidFill>
                  <a:srgbClr val="FFFFFF"/>
                </a:solidFill>
                <a:latin typeface="League Spartan"/>
              </a:rPr>
              <a:t>Coordenação: Marta David Rocha de Moura</a:t>
            </a:r>
          </a:p>
        </p:txBody>
      </p:sp>
      <p:sp>
        <p:nvSpPr>
          <p:cNvPr id="13329" name="Rectangle 18"/>
          <p:cNvSpPr>
            <a:spLocks noChangeArrowheads="1"/>
          </p:cNvSpPr>
          <p:nvPr/>
        </p:nvSpPr>
        <p:spPr bwMode="auto">
          <a:xfrm>
            <a:off x="0" y="4732338"/>
            <a:ext cx="18288000" cy="823912"/>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4"/>
              </a:rPr>
              <a:t>Neurodevelopmental</a:t>
            </a:r>
            <a:r>
              <a:rPr lang="en-US">
                <a:hlinkClick r:id="rId4"/>
              </a:rPr>
              <a:t> </a:t>
            </a:r>
            <a:r>
              <a:rPr lang="en-US" b="1">
                <a:hlinkClick r:id="rId4"/>
              </a:rPr>
              <a:t>outcome</a:t>
            </a:r>
            <a:r>
              <a:rPr lang="en-US">
                <a:hlinkClick r:id="rId4"/>
              </a:rPr>
              <a:t> </a:t>
            </a:r>
            <a:r>
              <a:rPr lang="en-US" b="1">
                <a:hlinkClick r:id="rId4"/>
              </a:rPr>
              <a:t>predictors</a:t>
            </a:r>
            <a:r>
              <a:rPr lang="en-US">
                <a:hlinkClick r:id="rId4"/>
              </a:rPr>
              <a:t> of </a:t>
            </a:r>
            <a:r>
              <a:rPr lang="en-US" b="1">
                <a:hlinkClick r:id="rId4"/>
              </a:rPr>
              <a:t>term</a:t>
            </a:r>
            <a:r>
              <a:rPr lang="en-US">
                <a:hlinkClick r:id="rId4"/>
              </a:rPr>
              <a:t> </a:t>
            </a:r>
            <a:r>
              <a:rPr lang="en-US" b="1">
                <a:hlinkClick r:id="rId4"/>
              </a:rPr>
              <a:t>newborns</a:t>
            </a:r>
            <a:r>
              <a:rPr lang="en-US">
                <a:hlinkClick r:id="rId4"/>
              </a:rPr>
              <a:t> with </a:t>
            </a:r>
            <a:r>
              <a:rPr lang="en-US" b="1">
                <a:hlinkClick r:id="rId4"/>
              </a:rPr>
              <a:t>neonatal</a:t>
            </a:r>
            <a:r>
              <a:rPr lang="en-US">
                <a:hlinkClick r:id="rId4"/>
              </a:rPr>
              <a:t> </a:t>
            </a:r>
            <a:r>
              <a:rPr lang="en-US" b="1">
                <a:hlinkClick r:id="rId4"/>
              </a:rPr>
              <a:t>seizures</a:t>
            </a:r>
            <a:r>
              <a:rPr lang="en-US">
                <a:hlinkClick r:id="rId4"/>
              </a:rPr>
              <a:t>.</a:t>
            </a:r>
            <a:endParaRPr lang="en-US"/>
          </a:p>
          <a:p>
            <a:pPr algn="ctr"/>
            <a:r>
              <a:rPr lang="en-US"/>
              <a:t>Martins R, Coelho J, Dos Santos TP, Moreno T, Quintas S, Levy A.Rev Neurol. 2019 Nov 1;69(9):370-376. doi: 10.33588/rn.6909.2019209.PMID: 31657449 </a:t>
            </a:r>
            <a:r>
              <a:rPr lang="en-US" b="1"/>
              <a:t>Free article.</a:t>
            </a:r>
            <a:r>
              <a:rPr lang="en-US"/>
              <a:t> English, Spanish. </a:t>
            </a:r>
            <a:r>
              <a:rPr lang="en-US" b="1">
                <a:solidFill>
                  <a:srgbClr val="CC00FF"/>
                </a:solidFill>
              </a:rPr>
              <a:t>Artigo Gratuito!</a:t>
            </a:r>
          </a:p>
        </p:txBody>
      </p:sp>
      <p:sp>
        <p:nvSpPr>
          <p:cNvPr id="13330" name="Text Box 19"/>
          <p:cNvSpPr txBox="1">
            <a:spLocks noChangeArrowheads="1"/>
          </p:cNvSpPr>
          <p:nvPr/>
        </p:nvSpPr>
        <p:spPr bwMode="auto">
          <a:xfrm>
            <a:off x="7239000" y="8115300"/>
            <a:ext cx="4267200" cy="1187450"/>
          </a:xfrm>
          <a:prstGeom prst="rect">
            <a:avLst/>
          </a:prstGeom>
          <a:solidFill>
            <a:schemeClr val="bg2"/>
          </a:solidFill>
          <a:ln w="9525">
            <a:noFill/>
            <a:miter lim="800000"/>
            <a:headEnd/>
            <a:tailEnd/>
          </a:ln>
        </p:spPr>
        <p:txBody>
          <a:bodyPr>
            <a:spAutoFit/>
          </a:bodyPr>
          <a:lstStyle/>
          <a:p>
            <a:pPr algn="ctr"/>
            <a:r>
              <a:rPr lang="pt-BR" sz="2400">
                <a:hlinkClick r:id="rId5"/>
              </a:rPr>
              <a:t>www.paulomargoto.com.br</a:t>
            </a:r>
            <a:r>
              <a:rPr lang="pt-BR" sz="2400"/>
              <a:t> </a:t>
            </a:r>
          </a:p>
          <a:p>
            <a:pPr algn="ctr"/>
            <a:r>
              <a:rPr lang="pt-BR" sz="2400"/>
              <a:t>Brasília, 25 de agosto de 2021</a:t>
            </a:r>
          </a:p>
        </p:txBody>
      </p:sp>
      <p:pic>
        <p:nvPicPr>
          <p:cNvPr id="13331" name="Picture 9"/>
          <p:cNvPicPr>
            <a:picLocks noChangeAspect="1" noChangeArrowheads="1"/>
          </p:cNvPicPr>
          <p:nvPr/>
        </p:nvPicPr>
        <p:blipFill>
          <a:blip r:embed="rId6"/>
          <a:srcRect/>
          <a:stretch>
            <a:fillRect/>
          </a:stretch>
        </p:blipFill>
        <p:spPr bwMode="auto">
          <a:xfrm>
            <a:off x="1295400" y="723900"/>
            <a:ext cx="2209800" cy="17907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14338" name="Picture 2"/>
          <p:cNvPicPr>
            <a:picLocks noChangeAspect="1"/>
          </p:cNvPicPr>
          <p:nvPr/>
        </p:nvPicPr>
        <p:blipFill>
          <a:blip r:embed="rId2"/>
          <a:srcRect/>
          <a:stretch>
            <a:fillRect/>
          </a:stretch>
        </p:blipFill>
        <p:spPr bwMode="auto">
          <a:xfrm>
            <a:off x="5573713" y="1314450"/>
            <a:ext cx="7140575" cy="1392238"/>
          </a:xfrm>
          <a:prstGeom prst="rect">
            <a:avLst/>
          </a:prstGeom>
          <a:noFill/>
          <a:ln w="9525">
            <a:noFill/>
            <a:miter lim="800000"/>
            <a:headEnd/>
            <a:tailEnd/>
          </a:ln>
        </p:spPr>
      </p:pic>
      <p:sp>
        <p:nvSpPr>
          <p:cNvPr id="14339" name="TextBox 3"/>
          <p:cNvSpPr txBox="1">
            <a:spLocks noChangeArrowheads="1"/>
          </p:cNvSpPr>
          <p:nvPr/>
        </p:nvSpPr>
        <p:spPr bwMode="auto">
          <a:xfrm>
            <a:off x="5884863" y="1143000"/>
            <a:ext cx="6575425" cy="1565275"/>
          </a:xfrm>
          <a:prstGeom prst="rect">
            <a:avLst/>
          </a:prstGeom>
          <a:noFill/>
          <a:ln w="9525">
            <a:noFill/>
            <a:miter lim="800000"/>
            <a:headEnd/>
            <a:tailEnd/>
          </a:ln>
        </p:spPr>
        <p:txBody>
          <a:bodyPr lIns="0" tIns="0" rIns="0" bIns="0">
            <a:spAutoFit/>
          </a:bodyPr>
          <a:lstStyle/>
          <a:p>
            <a:pPr algn="ctr">
              <a:lnSpc>
                <a:spcPts val="12325"/>
              </a:lnSpc>
            </a:pPr>
            <a:r>
              <a:rPr lang="en-US" sz="8800">
                <a:solidFill>
                  <a:srgbClr val="302326"/>
                </a:solidFill>
                <a:latin typeface="Karumbi Bold Italics"/>
              </a:rPr>
              <a:t>Introdução</a:t>
            </a:r>
          </a:p>
        </p:txBody>
      </p:sp>
      <p:pic>
        <p:nvPicPr>
          <p:cNvPr id="14340" name="Picture 4"/>
          <p:cNvPicPr>
            <a:picLocks noChangeAspect="1"/>
          </p:cNvPicPr>
          <p:nvPr/>
        </p:nvPicPr>
        <p:blipFill>
          <a:blip r:embed="rId3"/>
          <a:srcRect/>
          <a:stretch>
            <a:fillRect/>
          </a:stretch>
        </p:blipFill>
        <p:spPr bwMode="auto">
          <a:xfrm>
            <a:off x="590550" y="1920875"/>
            <a:ext cx="438150" cy="407988"/>
          </a:xfrm>
          <a:prstGeom prst="rect">
            <a:avLst/>
          </a:prstGeom>
          <a:noFill/>
          <a:ln w="9525">
            <a:noFill/>
            <a:miter lim="800000"/>
            <a:headEnd/>
            <a:tailEnd/>
          </a:ln>
        </p:spPr>
      </p:pic>
      <p:pic>
        <p:nvPicPr>
          <p:cNvPr id="14341" name="Picture 5"/>
          <p:cNvPicPr>
            <a:picLocks noChangeAspect="1"/>
          </p:cNvPicPr>
          <p:nvPr/>
        </p:nvPicPr>
        <p:blipFill>
          <a:blip r:embed="rId3"/>
          <a:srcRect/>
          <a:stretch>
            <a:fillRect/>
          </a:stretch>
        </p:blipFill>
        <p:spPr bwMode="auto">
          <a:xfrm>
            <a:off x="9529763" y="1035050"/>
            <a:ext cx="439737" cy="406400"/>
          </a:xfrm>
          <a:prstGeom prst="rect">
            <a:avLst/>
          </a:prstGeom>
          <a:noFill/>
          <a:ln w="9525">
            <a:noFill/>
            <a:miter lim="800000"/>
            <a:headEnd/>
            <a:tailEnd/>
          </a:ln>
        </p:spPr>
      </p:pic>
      <p:pic>
        <p:nvPicPr>
          <p:cNvPr id="14342" name="Picture 6"/>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4343" name="Picture 7"/>
          <p:cNvPicPr>
            <a:picLocks noChangeAspect="1"/>
          </p:cNvPicPr>
          <p:nvPr/>
        </p:nvPicPr>
        <p:blipFill>
          <a:blip r:embed="rId4"/>
          <a:srcRect/>
          <a:stretch>
            <a:fillRect/>
          </a:stretch>
        </p:blipFill>
        <p:spPr bwMode="auto">
          <a:xfrm>
            <a:off x="3219450" y="-101600"/>
            <a:ext cx="439738" cy="406400"/>
          </a:xfrm>
          <a:prstGeom prst="rect">
            <a:avLst/>
          </a:prstGeom>
          <a:noFill/>
          <a:ln w="9525">
            <a:noFill/>
            <a:miter lim="800000"/>
            <a:headEnd/>
            <a:tailEnd/>
          </a:ln>
        </p:spPr>
      </p:pic>
      <p:pic>
        <p:nvPicPr>
          <p:cNvPr id="14344" name="Picture 8"/>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sp>
        <p:nvSpPr>
          <p:cNvPr id="9" name="TextBox 9"/>
          <p:cNvSpPr txBox="1"/>
          <p:nvPr/>
        </p:nvSpPr>
        <p:spPr>
          <a:xfrm>
            <a:off x="1028700" y="3333750"/>
            <a:ext cx="16230600" cy="5508625"/>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Crises convulsivas representam uma das manifestações mais comuns de distúrbios neurológicos agudos durante o período neonatal.</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O impacto concreto das convulsões responsáveis por dano cerebral permanece desconhecido na literatura, apresentando implicações no prognóstico e tratamento neonatal.</a:t>
            </a:r>
          </a:p>
          <a:p>
            <a:pPr algn="just" fontAlgn="auto">
              <a:lnSpc>
                <a:spcPts val="3780"/>
              </a:lnSpc>
              <a:spcAft>
                <a:spcPts val="0"/>
              </a:spcAft>
              <a:defRPr/>
            </a:pPr>
            <a:endParaRPr lang="en-US" sz="5499" spc="-137">
              <a:solidFill>
                <a:srgbClr val="302326"/>
              </a:solidFill>
              <a:latin typeface="Abhaya Libre Regular"/>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15362" name="Picture 2"/>
          <p:cNvPicPr>
            <a:picLocks noChangeAspect="1"/>
          </p:cNvPicPr>
          <p:nvPr/>
        </p:nvPicPr>
        <p:blipFill>
          <a:blip r:embed="rId2"/>
          <a:srcRect/>
          <a:stretch>
            <a:fillRect/>
          </a:stretch>
        </p:blipFill>
        <p:spPr bwMode="auto">
          <a:xfrm>
            <a:off x="5573713" y="1314450"/>
            <a:ext cx="7140575" cy="1392238"/>
          </a:xfrm>
          <a:prstGeom prst="rect">
            <a:avLst/>
          </a:prstGeom>
          <a:noFill/>
          <a:ln w="9525">
            <a:noFill/>
            <a:miter lim="800000"/>
            <a:headEnd/>
            <a:tailEnd/>
          </a:ln>
        </p:spPr>
      </p:pic>
      <p:sp>
        <p:nvSpPr>
          <p:cNvPr id="15363" name="TextBox 3"/>
          <p:cNvSpPr txBox="1">
            <a:spLocks noChangeArrowheads="1"/>
          </p:cNvSpPr>
          <p:nvPr/>
        </p:nvSpPr>
        <p:spPr bwMode="auto">
          <a:xfrm>
            <a:off x="5884863" y="1143000"/>
            <a:ext cx="6575425" cy="1565275"/>
          </a:xfrm>
          <a:prstGeom prst="rect">
            <a:avLst/>
          </a:prstGeom>
          <a:noFill/>
          <a:ln w="9525">
            <a:noFill/>
            <a:miter lim="800000"/>
            <a:headEnd/>
            <a:tailEnd/>
          </a:ln>
        </p:spPr>
        <p:txBody>
          <a:bodyPr lIns="0" tIns="0" rIns="0" bIns="0">
            <a:spAutoFit/>
          </a:bodyPr>
          <a:lstStyle/>
          <a:p>
            <a:pPr algn="ctr">
              <a:lnSpc>
                <a:spcPts val="12325"/>
              </a:lnSpc>
            </a:pPr>
            <a:r>
              <a:rPr lang="en-US" sz="8800">
                <a:solidFill>
                  <a:srgbClr val="302326"/>
                </a:solidFill>
                <a:latin typeface="Karumbi Bold Italics"/>
              </a:rPr>
              <a:t>Introdução</a:t>
            </a:r>
          </a:p>
        </p:txBody>
      </p:sp>
      <p:pic>
        <p:nvPicPr>
          <p:cNvPr id="15364" name="Picture 4"/>
          <p:cNvPicPr>
            <a:picLocks noChangeAspect="1"/>
          </p:cNvPicPr>
          <p:nvPr/>
        </p:nvPicPr>
        <p:blipFill>
          <a:blip r:embed="rId3"/>
          <a:srcRect/>
          <a:stretch>
            <a:fillRect/>
          </a:stretch>
        </p:blipFill>
        <p:spPr bwMode="auto">
          <a:xfrm>
            <a:off x="590550" y="1920875"/>
            <a:ext cx="438150" cy="407988"/>
          </a:xfrm>
          <a:prstGeom prst="rect">
            <a:avLst/>
          </a:prstGeom>
          <a:noFill/>
          <a:ln w="9525">
            <a:noFill/>
            <a:miter lim="800000"/>
            <a:headEnd/>
            <a:tailEnd/>
          </a:ln>
        </p:spPr>
      </p:pic>
      <p:pic>
        <p:nvPicPr>
          <p:cNvPr id="15365" name="Picture 5"/>
          <p:cNvPicPr>
            <a:picLocks noChangeAspect="1"/>
          </p:cNvPicPr>
          <p:nvPr/>
        </p:nvPicPr>
        <p:blipFill>
          <a:blip r:embed="rId3"/>
          <a:srcRect/>
          <a:stretch>
            <a:fillRect/>
          </a:stretch>
        </p:blipFill>
        <p:spPr bwMode="auto">
          <a:xfrm>
            <a:off x="9529763" y="1035050"/>
            <a:ext cx="439737" cy="406400"/>
          </a:xfrm>
          <a:prstGeom prst="rect">
            <a:avLst/>
          </a:prstGeom>
          <a:noFill/>
          <a:ln w="9525">
            <a:noFill/>
            <a:miter lim="800000"/>
            <a:headEnd/>
            <a:tailEnd/>
          </a:ln>
        </p:spPr>
      </p:pic>
      <p:pic>
        <p:nvPicPr>
          <p:cNvPr id="15366" name="Picture 6"/>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5367" name="Picture 7"/>
          <p:cNvPicPr>
            <a:picLocks noChangeAspect="1"/>
          </p:cNvPicPr>
          <p:nvPr/>
        </p:nvPicPr>
        <p:blipFill>
          <a:blip r:embed="rId4"/>
          <a:srcRect/>
          <a:stretch>
            <a:fillRect/>
          </a:stretch>
        </p:blipFill>
        <p:spPr bwMode="auto">
          <a:xfrm>
            <a:off x="3219450" y="-101600"/>
            <a:ext cx="439738" cy="406400"/>
          </a:xfrm>
          <a:prstGeom prst="rect">
            <a:avLst/>
          </a:prstGeom>
          <a:noFill/>
          <a:ln w="9525">
            <a:noFill/>
            <a:miter lim="800000"/>
            <a:headEnd/>
            <a:tailEnd/>
          </a:ln>
        </p:spPr>
      </p:pic>
      <p:pic>
        <p:nvPicPr>
          <p:cNvPr id="15368" name="Picture 8"/>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sp>
        <p:nvSpPr>
          <p:cNvPr id="15369" name="TextBox 9"/>
          <p:cNvSpPr txBox="1">
            <a:spLocks noChangeArrowheads="1"/>
          </p:cNvSpPr>
          <p:nvPr/>
        </p:nvSpPr>
        <p:spPr bwMode="auto">
          <a:xfrm>
            <a:off x="1057275" y="3662363"/>
            <a:ext cx="16230600" cy="50292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Distinguir entre doença de base e efeitos induzidos por convulsões no neurodesenvolvimento é desafiador e possui pesquisa clínica limitada nas convulsões neonatais.</a:t>
            </a:r>
          </a:p>
          <a:p>
            <a:pPr algn="just">
              <a:lnSpc>
                <a:spcPts val="4950"/>
              </a:lnSpc>
            </a:pPr>
            <a:endParaRPr lang="en-US" sz="5400">
              <a:solidFill>
                <a:srgbClr val="302326"/>
              </a:solidFill>
              <a:latin typeface="Abhaya Libre Regular" charset="0"/>
            </a:endParaRPr>
          </a:p>
          <a:p>
            <a:pPr algn="ctr">
              <a:lnSpc>
                <a:spcPts val="4950"/>
              </a:lnSpc>
            </a:pPr>
            <a:r>
              <a:rPr lang="en-US" sz="5400">
                <a:solidFill>
                  <a:srgbClr val="FF00FF"/>
                </a:solidFill>
                <a:latin typeface="Abhaya Libre Regular" charset="0"/>
              </a:rPr>
              <a:t>O objetivo do estudo era avaliar as variáveis associadas com resultados neurológicos adversos nos recém-nascidos a termo com convulsões.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16386"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16387"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16388"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16389"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16390"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16391"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16392"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6393"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16394"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16395"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16396"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16397"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16398"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16399"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16400"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6401" name="TextBox 17"/>
          <p:cNvSpPr txBox="1">
            <a:spLocks noChangeArrowheads="1"/>
          </p:cNvSpPr>
          <p:nvPr/>
        </p:nvSpPr>
        <p:spPr bwMode="auto">
          <a:xfrm>
            <a:off x="1057275" y="3662363"/>
            <a:ext cx="16230600" cy="62865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Estudo observacional, prospectivo.</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Incluídos </a:t>
            </a:r>
          </a:p>
          <a:p>
            <a:pPr algn="just">
              <a:lnSpc>
                <a:spcPts val="4950"/>
              </a:lnSpc>
            </a:pPr>
            <a:r>
              <a:rPr lang="en-US" sz="5400">
                <a:solidFill>
                  <a:srgbClr val="302326"/>
                </a:solidFill>
                <a:latin typeface="Abhaya Libre Regular" charset="0"/>
              </a:rPr>
              <a:t>- Recém-nascidos a termo (≥ 37 semanas de idade gestacional) com evidências clínicas de convulsão no período neonatal (primeiros 28 dias de vida) que foram admitidos em Unidade de Terapia Intensiva Neonatal de um Hospital Terciário no período entre Janeiro de 2009 a Dezembro de 2018.</a:t>
            </a:r>
          </a:p>
          <a:p>
            <a:pPr algn="just">
              <a:lnSpc>
                <a:spcPts val="4950"/>
              </a:lnSpc>
            </a:pPr>
            <a:endParaRPr lang="en-US" sz="5400">
              <a:solidFill>
                <a:srgbClr val="302326"/>
              </a:solidFill>
              <a:latin typeface="Abhaya Libre Regular"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17410"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17411"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17412"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17413"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17414"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17415"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17416"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7417"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17418"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17419"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17420"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17421"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17422"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17423"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17424"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425" name="TextBox 17"/>
          <p:cNvSpPr txBox="1">
            <a:spLocks noChangeArrowheads="1"/>
          </p:cNvSpPr>
          <p:nvPr/>
        </p:nvSpPr>
        <p:spPr bwMode="auto">
          <a:xfrm>
            <a:off x="1057275" y="3662363"/>
            <a:ext cx="16230600" cy="691515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Incluídos</a:t>
            </a:r>
            <a:r>
              <a:rPr lang="en-US" sz="1200">
                <a:solidFill>
                  <a:srgbClr val="302326"/>
                </a:solidFill>
                <a:latin typeface="Arimo"/>
              </a:rPr>
              <a:t> </a:t>
            </a:r>
          </a:p>
          <a:p>
            <a:pPr algn="just">
              <a:lnSpc>
                <a:spcPts val="4950"/>
              </a:lnSpc>
            </a:pPr>
            <a:r>
              <a:rPr lang="en-US" sz="5400">
                <a:solidFill>
                  <a:srgbClr val="302326"/>
                </a:solidFill>
                <a:latin typeface="Abhaya Libre Regular" charset="0"/>
              </a:rPr>
              <a:t>-  Pacientes com, no mínimo, </a:t>
            </a:r>
            <a:r>
              <a:rPr lang="en-US" sz="5400">
                <a:solidFill>
                  <a:srgbClr val="FF00FF"/>
                </a:solidFill>
                <a:latin typeface="Abhaya Libre Regular" charset="0"/>
              </a:rPr>
              <a:t>2 anos de acompanhamento</a:t>
            </a:r>
            <a:r>
              <a:rPr lang="en-US" sz="5400">
                <a:solidFill>
                  <a:srgbClr val="302326"/>
                </a:solidFill>
                <a:latin typeface="Abhaya Libre Regular" charset="0"/>
              </a:rPr>
              <a:t>.</a:t>
            </a:r>
          </a:p>
          <a:p>
            <a:pPr algn="just">
              <a:lnSpc>
                <a:spcPts val="4950"/>
              </a:lnSpc>
            </a:pPr>
            <a:r>
              <a:rPr lang="en-US" sz="5400">
                <a:solidFill>
                  <a:srgbClr val="302326"/>
                </a:solidFill>
                <a:latin typeface="Abhaya Libre Regular" charset="0"/>
              </a:rPr>
              <a:t>- Pacientes que faleceram por consequência de desordem neurológica com, no mínimo, 1 ano de acompanhamento. </a:t>
            </a:r>
          </a:p>
          <a:p>
            <a:pPr algn="just">
              <a:lnSpc>
                <a:spcPts val="4950"/>
              </a:lnSpc>
            </a:pPr>
            <a:endParaRPr lang="en-US" sz="5400">
              <a:solidFill>
                <a:srgbClr val="302326"/>
              </a:solidFill>
              <a:latin typeface="Abhaya Libre Regular" charset="0"/>
            </a:endParaRPr>
          </a:p>
          <a:p>
            <a:pPr algn="ctr">
              <a:lnSpc>
                <a:spcPts val="4950"/>
              </a:lnSpc>
            </a:pPr>
            <a:r>
              <a:rPr lang="en-US" sz="5400">
                <a:solidFill>
                  <a:srgbClr val="302326"/>
                </a:solidFill>
                <a:latin typeface="Abhaya Libre Regular" charset="0"/>
              </a:rPr>
              <a:t>Prontuários médicos foram revisados e dados foram coletados em relação a características clinicodemográficas, etiologia, características eletroclínicas, neuroimagem, tratamento antiepiléptico e resultado neurológico.</a:t>
            </a:r>
          </a:p>
          <a:p>
            <a:pPr algn="just">
              <a:lnSpc>
                <a:spcPts val="4950"/>
              </a:lnSpc>
            </a:pPr>
            <a:endParaRPr lang="en-US" sz="5400">
              <a:solidFill>
                <a:srgbClr val="302326"/>
              </a:solidFill>
              <a:latin typeface="Abhaya Libre Regular"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18434"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18435"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18436"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18437"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18438"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18439"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18440"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8441"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18442"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18443"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18444"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18445"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18446"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18447"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18448"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8449" name="TextBox 17"/>
          <p:cNvSpPr txBox="1">
            <a:spLocks noChangeArrowheads="1"/>
          </p:cNvSpPr>
          <p:nvPr/>
        </p:nvSpPr>
        <p:spPr bwMode="auto">
          <a:xfrm>
            <a:off x="1057275" y="3662363"/>
            <a:ext cx="16230600" cy="440055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O diagnóstico de convulsão neonatal foi dado por um neurologista pediátrico baseado em </a:t>
            </a:r>
            <a:r>
              <a:rPr lang="en-US" sz="5400" b="1">
                <a:latin typeface="Abhaya Libre Regular" charset="0"/>
              </a:rPr>
              <a:t>observações e descrições clínicas.</a:t>
            </a:r>
          </a:p>
          <a:p>
            <a:pPr algn="just">
              <a:lnSpc>
                <a:spcPts val="4950"/>
              </a:lnSpc>
            </a:pPr>
            <a:endParaRPr lang="en-US" sz="5400" b="1">
              <a:latin typeface="Abhaya Libre Regular" charset="0"/>
            </a:endParaRPr>
          </a:p>
          <a:p>
            <a:pPr algn="just">
              <a:lnSpc>
                <a:spcPts val="4950"/>
              </a:lnSpc>
            </a:pPr>
            <a:r>
              <a:rPr lang="en-US" sz="5400">
                <a:solidFill>
                  <a:srgbClr val="302326"/>
                </a:solidFill>
                <a:latin typeface="Abhaya Libre Regular" charset="0"/>
              </a:rPr>
              <a:t>Convulsões foram classificadas segundo classificação de Volpe modificada por Lombrose.</a:t>
            </a:r>
          </a:p>
          <a:p>
            <a:pPr algn="just">
              <a:lnSpc>
                <a:spcPts val="4950"/>
              </a:lnSpc>
            </a:pPr>
            <a:r>
              <a:rPr lang="en-US" sz="1200">
                <a:solidFill>
                  <a:srgbClr val="302326"/>
                </a:solidFill>
                <a:latin typeface="Arimo"/>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19458"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19459"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19460"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19461"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19462"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19463"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19464"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19465"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19466"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19467"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19468"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19469"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19470"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19471"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19472"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1028700" y="3008313"/>
            <a:ext cx="16230600" cy="7315200"/>
          </a:xfrm>
          <a:prstGeom prst="rect">
            <a:avLst/>
          </a:prstGeom>
        </p:spPr>
        <p:txBody>
          <a:bodyPr lIns="0" tIns="0" rIns="0" bIns="0">
            <a:spAutoFit/>
          </a:bodyPr>
          <a:lstStyle/>
          <a:p>
            <a:pPr algn="just" fontAlgn="auto">
              <a:lnSpc>
                <a:spcPts val="4050"/>
              </a:lnSpc>
              <a:spcBef>
                <a:spcPts val="0"/>
              </a:spcBef>
              <a:spcAft>
                <a:spcPts val="0"/>
              </a:spcAft>
              <a:defRPr/>
            </a:pPr>
            <a:r>
              <a:rPr lang="en-US" sz="4500" spc="-112" dirty="0" err="1">
                <a:solidFill>
                  <a:srgbClr val="302326"/>
                </a:solidFill>
                <a:latin typeface="Abhaya Libre Regular"/>
                <a:cs typeface="+mn-cs"/>
              </a:rPr>
              <a:t>Classificação</a:t>
            </a:r>
            <a:r>
              <a:rPr lang="en-US" sz="4500" spc="-112" dirty="0">
                <a:solidFill>
                  <a:srgbClr val="302326"/>
                </a:solidFill>
                <a:latin typeface="Abhaya Libre Regular"/>
                <a:cs typeface="+mn-cs"/>
              </a:rPr>
              <a:t> de Volpe </a:t>
            </a:r>
            <a:r>
              <a:rPr lang="en-US" sz="4500" spc="-112" dirty="0" err="1">
                <a:solidFill>
                  <a:srgbClr val="302326"/>
                </a:solidFill>
                <a:latin typeface="Abhaya Libre Regular"/>
                <a:cs typeface="+mn-cs"/>
              </a:rPr>
              <a:t>modificada</a:t>
            </a:r>
            <a:r>
              <a:rPr lang="en-US" sz="4500" spc="-112" dirty="0">
                <a:solidFill>
                  <a:srgbClr val="302326"/>
                </a:solidFill>
                <a:latin typeface="Abhaya Libre Regular"/>
                <a:cs typeface="+mn-cs"/>
              </a:rPr>
              <a:t> por </a:t>
            </a:r>
            <a:r>
              <a:rPr lang="en-US" sz="4500" spc="-112" dirty="0" err="1">
                <a:solidFill>
                  <a:srgbClr val="302326"/>
                </a:solidFill>
                <a:latin typeface="Abhaya Libre Regular"/>
                <a:cs typeface="+mn-cs"/>
              </a:rPr>
              <a:t>Lombrose</a:t>
            </a:r>
            <a:r>
              <a:rPr lang="en-US" sz="4500" spc="-112" dirty="0">
                <a:solidFill>
                  <a:srgbClr val="302326"/>
                </a:solidFill>
                <a:latin typeface="Abhaya Libre Regular"/>
                <a:cs typeface="+mn-cs"/>
              </a:rPr>
              <a:t>:</a:t>
            </a: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Sutil</a:t>
            </a:r>
            <a:endParaRPr lang="en-US" sz="4500" spc="-112" dirty="0">
              <a:solidFill>
                <a:srgbClr val="302326"/>
              </a:solidFill>
              <a:latin typeface="Abhaya Libre Regular"/>
              <a:cs typeface="+mn-cs"/>
            </a:endParaRP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Clônica</a:t>
            </a:r>
            <a:r>
              <a:rPr lang="en-US" sz="4500" spc="-112" dirty="0">
                <a:solidFill>
                  <a:srgbClr val="302326"/>
                </a:solidFill>
                <a:latin typeface="Abhaya Libre Regular"/>
                <a:cs typeface="+mn-cs"/>
              </a:rPr>
              <a:t> focal</a:t>
            </a: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Clônica</a:t>
            </a:r>
            <a:r>
              <a:rPr lang="en-US" sz="4500" spc="-112" dirty="0">
                <a:solidFill>
                  <a:srgbClr val="302326"/>
                </a:solidFill>
                <a:latin typeface="Abhaya Libre Regular"/>
                <a:cs typeface="+mn-cs"/>
              </a:rPr>
              <a:t> multifocal</a:t>
            </a: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Tônica</a:t>
            </a:r>
            <a:r>
              <a:rPr lang="en-US" sz="4500" spc="-112" dirty="0">
                <a:solidFill>
                  <a:srgbClr val="302326"/>
                </a:solidFill>
                <a:latin typeface="Abhaya Libre Regular"/>
                <a:cs typeface="+mn-cs"/>
              </a:rPr>
              <a:t> focal</a:t>
            </a: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Tônica</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generalizada</a:t>
            </a:r>
            <a:endParaRPr lang="en-US" sz="4500" spc="-112" dirty="0">
              <a:solidFill>
                <a:srgbClr val="302326"/>
              </a:solidFill>
              <a:latin typeface="Abhaya Libre Regular"/>
              <a:cs typeface="+mn-cs"/>
            </a:endParaRPr>
          </a:p>
          <a:p>
            <a:pPr algn="just" fontAlgn="auto">
              <a:lnSpc>
                <a:spcPts val="4050"/>
              </a:lnSpc>
              <a:spcBef>
                <a:spcPts val="0"/>
              </a:spcBef>
              <a:spcAft>
                <a:spcPts val="0"/>
              </a:spcAft>
              <a:defRPr/>
            </a:pP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Fenômenos</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mioclônicos</a:t>
            </a:r>
            <a:endParaRPr lang="en-US" sz="4500" spc="-112" dirty="0">
              <a:solidFill>
                <a:srgbClr val="302326"/>
              </a:solidFill>
              <a:latin typeface="Abhaya Libre Regular"/>
              <a:cs typeface="+mn-cs"/>
            </a:endParaRPr>
          </a:p>
          <a:p>
            <a:pPr algn="just" fontAlgn="auto">
              <a:lnSpc>
                <a:spcPts val="4050"/>
              </a:lnSpc>
              <a:spcBef>
                <a:spcPts val="0"/>
              </a:spcBef>
              <a:spcAft>
                <a:spcPts val="0"/>
              </a:spcAft>
              <a:defRPr/>
            </a:pPr>
            <a:endParaRPr lang="en-US" sz="4500" spc="-112" dirty="0">
              <a:solidFill>
                <a:srgbClr val="302326"/>
              </a:solidFill>
              <a:latin typeface="Abhaya Libre Regular"/>
              <a:cs typeface="+mn-cs"/>
            </a:endParaRPr>
          </a:p>
          <a:p>
            <a:pPr algn="just" fontAlgn="auto">
              <a:lnSpc>
                <a:spcPts val="4050"/>
              </a:lnSpc>
              <a:spcBef>
                <a:spcPts val="0"/>
              </a:spcBef>
              <a:spcAft>
                <a:spcPts val="0"/>
              </a:spcAft>
              <a:defRPr/>
            </a:pPr>
            <a:r>
              <a:rPr lang="en-US" sz="4500" spc="-112" dirty="0" err="1">
                <a:solidFill>
                  <a:srgbClr val="302326"/>
                </a:solidFill>
                <a:latin typeface="Abhaya Libre Regular"/>
                <a:cs typeface="+mn-cs"/>
              </a:rPr>
              <a:t>Pacientes</a:t>
            </a:r>
            <a:r>
              <a:rPr lang="en-US" sz="4500" spc="-112" dirty="0">
                <a:solidFill>
                  <a:srgbClr val="302326"/>
                </a:solidFill>
                <a:latin typeface="Abhaya Libre Regular"/>
                <a:cs typeface="+mn-cs"/>
              </a:rPr>
              <a:t> com </a:t>
            </a:r>
            <a:r>
              <a:rPr lang="en-US" sz="4500" spc="-112" dirty="0" err="1">
                <a:solidFill>
                  <a:srgbClr val="302326"/>
                </a:solidFill>
                <a:latin typeface="Abhaya Libre Regular"/>
                <a:cs typeface="+mn-cs"/>
              </a:rPr>
              <a:t>mais</a:t>
            </a:r>
            <a:r>
              <a:rPr lang="en-US" sz="4500" spc="-112" dirty="0">
                <a:solidFill>
                  <a:srgbClr val="302326"/>
                </a:solidFill>
                <a:latin typeface="Abhaya Libre Regular"/>
                <a:cs typeface="+mn-cs"/>
              </a:rPr>
              <a:t> de um </a:t>
            </a:r>
            <a:r>
              <a:rPr lang="en-US" sz="4500" spc="-112" dirty="0" err="1">
                <a:solidFill>
                  <a:srgbClr val="302326"/>
                </a:solidFill>
                <a:latin typeface="Abhaya Libre Regular"/>
                <a:cs typeface="+mn-cs"/>
              </a:rPr>
              <a:t>tipo</a:t>
            </a:r>
            <a:r>
              <a:rPr lang="en-US" sz="4500" spc="-112" dirty="0">
                <a:solidFill>
                  <a:srgbClr val="302326"/>
                </a:solidFill>
                <a:latin typeface="Abhaya Libre Regular"/>
                <a:cs typeface="+mn-cs"/>
              </a:rPr>
              <a:t> de </a:t>
            </a:r>
            <a:r>
              <a:rPr lang="en-US" sz="4500" spc="-112" dirty="0" err="1">
                <a:solidFill>
                  <a:srgbClr val="302326"/>
                </a:solidFill>
                <a:latin typeface="Abhaya Libre Regular"/>
                <a:cs typeface="+mn-cs"/>
              </a:rPr>
              <a:t>convulsão</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seria</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considerado</a:t>
            </a:r>
            <a:r>
              <a:rPr lang="en-US" sz="4500" spc="-112" dirty="0">
                <a:solidFill>
                  <a:srgbClr val="302326"/>
                </a:solidFill>
                <a:latin typeface="Abhaya Libre Regular"/>
                <a:cs typeface="+mn-cs"/>
              </a:rPr>
              <a:t> a </a:t>
            </a:r>
            <a:r>
              <a:rPr lang="en-US" sz="4500" spc="-112" dirty="0" err="1">
                <a:solidFill>
                  <a:srgbClr val="302326"/>
                </a:solidFill>
                <a:latin typeface="Abhaya Libre Regular"/>
                <a:cs typeface="+mn-cs"/>
              </a:rPr>
              <a:t>manifestação</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mais</a:t>
            </a:r>
            <a:r>
              <a:rPr lang="en-US" sz="4500" spc="-112" dirty="0">
                <a:solidFill>
                  <a:srgbClr val="302326"/>
                </a:solidFill>
                <a:latin typeface="Abhaya Libre Regular"/>
                <a:cs typeface="+mn-cs"/>
              </a:rPr>
              <a:t> </a:t>
            </a:r>
            <a:r>
              <a:rPr lang="en-US" sz="4500" spc="-112" dirty="0" err="1">
                <a:solidFill>
                  <a:srgbClr val="302326"/>
                </a:solidFill>
                <a:latin typeface="Abhaya Libre Regular"/>
                <a:cs typeface="+mn-cs"/>
              </a:rPr>
              <a:t>representativa</a:t>
            </a:r>
            <a:r>
              <a:rPr lang="en-US" sz="4500" spc="-112" dirty="0">
                <a:solidFill>
                  <a:srgbClr val="302326"/>
                </a:solidFill>
                <a:latin typeface="Abhaya Libre Regular"/>
                <a:cs typeface="+mn-cs"/>
              </a:rPr>
              <a:t>.</a:t>
            </a:r>
          </a:p>
          <a:p>
            <a:pPr algn="just" fontAlgn="auto">
              <a:lnSpc>
                <a:spcPts val="4050"/>
              </a:lnSpc>
              <a:spcBef>
                <a:spcPts val="0"/>
              </a:spcBef>
              <a:spcAft>
                <a:spcPts val="0"/>
              </a:spcAft>
              <a:defRPr/>
            </a:pPr>
            <a:endParaRPr lang="en-US" sz="4500" spc="-112" dirty="0">
              <a:solidFill>
                <a:srgbClr val="302326"/>
              </a:solidFill>
              <a:latin typeface="Abhaya Libre Regular" panose="020B0604020202020204" charset="0"/>
              <a:cs typeface="Abhaya Libre Regular" panose="020B0604020202020204" charset="0"/>
            </a:endParaRPr>
          </a:p>
          <a:p>
            <a:pPr algn="just" fontAlgn="auto">
              <a:lnSpc>
                <a:spcPts val="4050"/>
              </a:lnSpc>
              <a:spcBef>
                <a:spcPts val="0"/>
              </a:spcBef>
              <a:spcAft>
                <a:spcPts val="0"/>
              </a:spcAft>
              <a:defRPr/>
            </a:pPr>
            <a:r>
              <a:rPr lang="en-US" sz="4500" spc="-112" dirty="0">
                <a:solidFill>
                  <a:srgbClr val="302326"/>
                </a:solidFill>
                <a:latin typeface="Abhaya Libre Regular" panose="020B0604020202020204" charset="0"/>
                <a:cs typeface="Abhaya Libre Regular" panose="020B0604020202020204" charset="0"/>
              </a:rPr>
              <a:t>O</a:t>
            </a:r>
            <a:r>
              <a:rPr lang="en-US" sz="4500" spc="-5" dirty="0">
                <a:solidFill>
                  <a:srgbClr val="302326"/>
                </a:solidFill>
                <a:latin typeface="Abhaya Libre Regular" panose="020B0604020202020204" charset="0"/>
                <a:cs typeface="Abhaya Libre Regular" panose="020B0604020202020204" charset="0"/>
              </a:rPr>
              <a:t> tempo de </a:t>
            </a:r>
            <a:r>
              <a:rPr lang="en-US" sz="4500" spc="-5" dirty="0" err="1">
                <a:solidFill>
                  <a:srgbClr val="302326"/>
                </a:solidFill>
                <a:latin typeface="Abhaya Libre Regular" panose="020B0604020202020204" charset="0"/>
                <a:cs typeface="Abhaya Libre Regular" panose="020B0604020202020204" charset="0"/>
              </a:rPr>
              <a:t>início</a:t>
            </a:r>
            <a:r>
              <a:rPr lang="en-US" sz="4500" spc="-5" dirty="0">
                <a:solidFill>
                  <a:srgbClr val="302326"/>
                </a:solidFill>
                <a:latin typeface="Abhaya Libre Regular" panose="020B0604020202020204" charset="0"/>
                <a:cs typeface="Abhaya Libre Regular" panose="020B0604020202020204" charset="0"/>
              </a:rPr>
              <a:t> das </a:t>
            </a:r>
            <a:r>
              <a:rPr lang="en-US" sz="4500" spc="-5" dirty="0" err="1">
                <a:solidFill>
                  <a:srgbClr val="302326"/>
                </a:solidFill>
                <a:latin typeface="Abhaya Libre Regular" panose="020B0604020202020204" charset="0"/>
                <a:cs typeface="Abhaya Libre Regular" panose="020B0604020202020204" charset="0"/>
              </a:rPr>
              <a:t>convulsões</a:t>
            </a:r>
            <a:r>
              <a:rPr lang="en-US" sz="4500" spc="-5" dirty="0">
                <a:solidFill>
                  <a:srgbClr val="302326"/>
                </a:solidFill>
                <a:latin typeface="Abhaya Libre Regular" panose="020B0604020202020204" charset="0"/>
                <a:cs typeface="Abhaya Libre Regular" panose="020B0604020202020204" charset="0"/>
              </a:rPr>
              <a:t> </a:t>
            </a:r>
            <a:r>
              <a:rPr lang="en-US" sz="4500" spc="-5" dirty="0" err="1">
                <a:solidFill>
                  <a:srgbClr val="302326"/>
                </a:solidFill>
                <a:latin typeface="Abhaya Libre Regular" panose="020B0604020202020204" charset="0"/>
                <a:cs typeface="Abhaya Libre Regular" panose="020B0604020202020204" charset="0"/>
              </a:rPr>
              <a:t>foi</a:t>
            </a:r>
            <a:r>
              <a:rPr lang="en-US" sz="4500" spc="-5" dirty="0">
                <a:solidFill>
                  <a:srgbClr val="302326"/>
                </a:solidFill>
                <a:latin typeface="Abhaya Libre Regular" panose="020B0604020202020204" charset="0"/>
                <a:cs typeface="Abhaya Libre Regular" panose="020B0604020202020204" charset="0"/>
              </a:rPr>
              <a:t> </a:t>
            </a:r>
            <a:r>
              <a:rPr lang="en-US" sz="4500" spc="-5" dirty="0" err="1">
                <a:solidFill>
                  <a:srgbClr val="302326"/>
                </a:solidFill>
                <a:latin typeface="Abhaya Libre Regular" panose="020B0604020202020204" charset="0"/>
                <a:cs typeface="Abhaya Libre Regular" panose="020B0604020202020204" charset="0"/>
              </a:rPr>
              <a:t>classificado</a:t>
            </a:r>
            <a:r>
              <a:rPr lang="en-US" sz="4500" spc="-5" dirty="0">
                <a:solidFill>
                  <a:srgbClr val="302326"/>
                </a:solidFill>
                <a:latin typeface="Abhaya Libre Regular" panose="020B0604020202020204" charset="0"/>
                <a:cs typeface="Abhaya Libre Regular" panose="020B0604020202020204" charset="0"/>
              </a:rPr>
              <a:t> </a:t>
            </a:r>
            <a:r>
              <a:rPr lang="en-US" sz="4500" spc="-5" dirty="0" err="1">
                <a:solidFill>
                  <a:srgbClr val="302326"/>
                </a:solidFill>
                <a:latin typeface="Abhaya Libre Regular" panose="020B0604020202020204" charset="0"/>
                <a:cs typeface="Abhaya Libre Regular" panose="020B0604020202020204" charset="0"/>
              </a:rPr>
              <a:t>como</a:t>
            </a:r>
            <a:r>
              <a:rPr lang="en-US" sz="4500" spc="-5" dirty="0">
                <a:solidFill>
                  <a:srgbClr val="302326"/>
                </a:solidFill>
                <a:latin typeface="Abhaya Libre Regular" panose="020B0604020202020204" charset="0"/>
                <a:cs typeface="Abhaya Libre Regular" panose="020B0604020202020204" charset="0"/>
              </a:rPr>
              <a:t> </a:t>
            </a:r>
            <a:r>
              <a:rPr lang="en-US" sz="4500" spc="-5" dirty="0" err="1">
                <a:solidFill>
                  <a:srgbClr val="302326"/>
                </a:solidFill>
                <a:latin typeface="Abhaya Libre Regular" panose="020B0604020202020204" charset="0"/>
                <a:cs typeface="Abhaya Libre Regular" panose="020B0604020202020204" charset="0"/>
              </a:rPr>
              <a:t>precoce</a:t>
            </a:r>
            <a:r>
              <a:rPr lang="en-US" sz="4500" spc="-5" dirty="0">
                <a:solidFill>
                  <a:srgbClr val="302326"/>
                </a:solidFill>
                <a:latin typeface="Abhaya Libre Regular" panose="020B0604020202020204" charset="0"/>
                <a:cs typeface="Abhaya Libre Regular" panose="020B0604020202020204" charset="0"/>
              </a:rPr>
              <a:t> se </a:t>
            </a:r>
            <a:r>
              <a:rPr lang="en-US" sz="4500" spc="-5" dirty="0" err="1">
                <a:solidFill>
                  <a:srgbClr val="302326"/>
                </a:solidFill>
                <a:latin typeface="Abhaya Libre Regular" panose="020B0604020202020204" charset="0"/>
                <a:cs typeface="Abhaya Libre Regular" panose="020B0604020202020204" charset="0"/>
              </a:rPr>
              <a:t>ocorresse</a:t>
            </a:r>
            <a:r>
              <a:rPr lang="en-US" sz="4500" spc="-5" dirty="0">
                <a:solidFill>
                  <a:srgbClr val="302326"/>
                </a:solidFill>
                <a:latin typeface="Abhaya Libre Regular" panose="020B0604020202020204" charset="0"/>
                <a:cs typeface="Abhaya Libre Regular" panose="020B0604020202020204" charset="0"/>
              </a:rPr>
              <a:t> </a:t>
            </a:r>
            <a:r>
              <a:rPr lang="en-US" sz="4500" spc="-5" dirty="0" err="1">
                <a:solidFill>
                  <a:srgbClr val="302326"/>
                </a:solidFill>
                <a:latin typeface="Abhaya Libre Regular" panose="020B0604020202020204" charset="0"/>
                <a:cs typeface="Abhaya Libre Regular" panose="020B0604020202020204" charset="0"/>
              </a:rPr>
              <a:t>durante</a:t>
            </a:r>
            <a:r>
              <a:rPr lang="en-US" sz="4500" spc="-5" dirty="0">
                <a:solidFill>
                  <a:srgbClr val="302326"/>
                </a:solidFill>
                <a:latin typeface="Abhaya Libre Regular" panose="020B0604020202020204" charset="0"/>
                <a:cs typeface="Abhaya Libre Regular" panose="020B0604020202020204" charset="0"/>
              </a:rPr>
              <a:t> as </a:t>
            </a:r>
            <a:r>
              <a:rPr lang="en-US" sz="4500" spc="-5" dirty="0" err="1">
                <a:solidFill>
                  <a:srgbClr val="302326"/>
                </a:solidFill>
                <a:latin typeface="Abhaya Libre Regular" panose="020B0604020202020204" charset="0"/>
                <a:cs typeface="Abhaya Libre Regular" panose="020B0604020202020204" charset="0"/>
              </a:rPr>
              <a:t>primeiras</a:t>
            </a:r>
            <a:r>
              <a:rPr lang="en-US" sz="4500" spc="-5" dirty="0">
                <a:solidFill>
                  <a:srgbClr val="302326"/>
                </a:solidFill>
                <a:latin typeface="Abhaya Libre Regular" panose="020B0604020202020204" charset="0"/>
                <a:cs typeface="Abhaya Libre Regular" panose="020B0604020202020204" charset="0"/>
              </a:rPr>
              <a:t> 24 horas de </a:t>
            </a:r>
            <a:r>
              <a:rPr lang="en-US" sz="4500" spc="-5" dirty="0" err="1">
                <a:solidFill>
                  <a:srgbClr val="302326"/>
                </a:solidFill>
                <a:latin typeface="Abhaya Libre Regular" panose="020B0604020202020204" charset="0"/>
                <a:cs typeface="Abhaya Libre Regular" panose="020B0604020202020204" charset="0"/>
              </a:rPr>
              <a:t>vida</a:t>
            </a:r>
            <a:r>
              <a:rPr lang="en-US" sz="4500" spc="-5" dirty="0">
                <a:solidFill>
                  <a:srgbClr val="302326"/>
                </a:solidFill>
                <a:latin typeface="Abhaya Libre Regular" panose="020B0604020202020204" charset="0"/>
                <a:cs typeface="Abhaya Libre Regular" panose="020B0604020202020204" charset="0"/>
              </a:rPr>
              <a:t>.</a:t>
            </a:r>
          </a:p>
          <a:p>
            <a:pPr algn="just" fontAlgn="auto">
              <a:lnSpc>
                <a:spcPts val="4949"/>
              </a:lnSpc>
              <a:spcAft>
                <a:spcPts val="0"/>
              </a:spcAft>
              <a:defRPr/>
            </a:pPr>
            <a:endParaRPr lang="en-US" sz="200" spc="-5" dirty="0">
              <a:solidFill>
                <a:srgbClr val="302326"/>
              </a:solidFill>
              <a:latin typeface="Arimo"/>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0482"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0483"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0484"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0485"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0486"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0487"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0488"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0489"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0490"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0491"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0492"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0493"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0494"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0495"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0496"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20497" name="TextBox 17"/>
          <p:cNvSpPr txBox="1">
            <a:spLocks noChangeArrowheads="1"/>
          </p:cNvSpPr>
          <p:nvPr/>
        </p:nvSpPr>
        <p:spPr bwMode="auto">
          <a:xfrm>
            <a:off x="1130300" y="3425825"/>
            <a:ext cx="16230600" cy="6915150"/>
          </a:xfrm>
          <a:prstGeom prst="rect">
            <a:avLst/>
          </a:prstGeom>
          <a:noFill/>
          <a:ln w="9525">
            <a:noFill/>
            <a:miter lim="800000"/>
            <a:headEnd/>
            <a:tailEnd/>
          </a:ln>
        </p:spPr>
        <p:txBody>
          <a:bodyPr lIns="0" tIns="0" rIns="0" bIns="0">
            <a:spAutoFit/>
          </a:bodyPr>
          <a:lstStyle/>
          <a:p>
            <a:pPr algn="ctr">
              <a:lnSpc>
                <a:spcPts val="4950"/>
              </a:lnSpc>
            </a:pPr>
            <a:r>
              <a:rPr lang="en-US" sz="5400" b="1">
                <a:solidFill>
                  <a:srgbClr val="302326"/>
                </a:solidFill>
                <a:latin typeface="Abhaya Libre Regular" charset="0"/>
              </a:rPr>
              <a:t>Em todos os pacientes, a investigação das convulsões requeria o monitoramento com videoeletroencefalograma dentro de 24 horas do evento paroxístico e observação mínima durante 24 horas.</a:t>
            </a:r>
          </a:p>
          <a:p>
            <a:pPr algn="just">
              <a:lnSpc>
                <a:spcPts val="4950"/>
              </a:lnSpc>
            </a:pPr>
            <a:endParaRPr lang="en-US" sz="5400" b="1">
              <a:solidFill>
                <a:srgbClr val="302326"/>
              </a:solidFill>
              <a:latin typeface="Abhaya Libre Regular" charset="0"/>
            </a:endParaRPr>
          </a:p>
          <a:p>
            <a:pPr algn="just">
              <a:lnSpc>
                <a:spcPts val="4950"/>
              </a:lnSpc>
            </a:pPr>
            <a:r>
              <a:rPr lang="en-US" sz="5400">
                <a:solidFill>
                  <a:srgbClr val="302326"/>
                </a:solidFill>
                <a:latin typeface="Abhaya Libre Regular" charset="0"/>
              </a:rPr>
              <a:t>Complicações perinatais</a:t>
            </a:r>
          </a:p>
          <a:p>
            <a:pPr algn="just">
              <a:lnSpc>
                <a:spcPts val="4950"/>
              </a:lnSpc>
            </a:pPr>
            <a:r>
              <a:rPr lang="en-US" sz="5400">
                <a:solidFill>
                  <a:srgbClr val="302326"/>
                </a:solidFill>
                <a:latin typeface="Abhaya Libre Regular" charset="0"/>
              </a:rPr>
              <a:t>- Sofrimento fetal.</a:t>
            </a:r>
          </a:p>
          <a:p>
            <a:pPr algn="just">
              <a:lnSpc>
                <a:spcPts val="4950"/>
              </a:lnSpc>
            </a:pPr>
            <a:r>
              <a:rPr lang="en-US" sz="5400">
                <a:solidFill>
                  <a:srgbClr val="302326"/>
                </a:solidFill>
                <a:latin typeface="Abhaya Libre Regular" charset="0"/>
              </a:rPr>
              <a:t>-Trabalho de parto complicado (prolongado ou precipitado).</a:t>
            </a:r>
          </a:p>
          <a:p>
            <a:pPr algn="just">
              <a:lnSpc>
                <a:spcPts val="4950"/>
              </a:lnSpc>
            </a:pPr>
            <a:r>
              <a:rPr lang="en-US" sz="5400">
                <a:solidFill>
                  <a:srgbClr val="302326"/>
                </a:solidFill>
                <a:latin typeface="Abhaya Libre Regular" charset="0"/>
              </a:rPr>
              <a:t>- Manobras de ressucitação.</a:t>
            </a:r>
          </a:p>
          <a:p>
            <a:pPr algn="just">
              <a:lnSpc>
                <a:spcPts val="4950"/>
              </a:lnSpc>
            </a:pPr>
            <a:endParaRPr lang="en-US" sz="5400">
              <a:solidFill>
                <a:srgbClr val="302326"/>
              </a:solidFill>
              <a:latin typeface="Abhaya Libre Regular"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1506"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1507"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1508"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1509"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1510"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1511"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1512"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1513"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1514"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1515"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1516"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1517"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1518"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1519"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1520"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08338"/>
            <a:ext cx="16230600" cy="6915150"/>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A etiologia primária das convulsões foi estabelecida pelo neurologista pediátrico de acordo com história clínica, neuroimagem (ultrassonagrafia transfontanela ou ressonância magnética de crânio) e investigação de exames laboratoriais (incluindo pH do sangue e do cordão umbilical, quando disponível).</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Pacientes que não possuíram etiologia definida após apropriada investigação foram classificados como desconhecido.</a:t>
            </a:r>
          </a:p>
          <a:p>
            <a:pPr algn="just" fontAlgn="auto">
              <a:lnSpc>
                <a:spcPts val="4949"/>
              </a:lnSpc>
              <a:spcAft>
                <a:spcPts val="0"/>
              </a:spcAft>
              <a:defRPr/>
            </a:pPr>
            <a:endParaRPr lang="en-US" sz="5499" spc="-137">
              <a:solidFill>
                <a:srgbClr val="302326"/>
              </a:solidFill>
              <a:latin typeface="Abhaya Libre Regular"/>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2530"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2531"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2532"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2533"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2534"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2535"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2536"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2537"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2538"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2539"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2540"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2541"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2542"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2543"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2544"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08338"/>
            <a:ext cx="16230600" cy="7554912"/>
          </a:xfrm>
          <a:prstGeom prst="rect">
            <a:avLst/>
          </a:prstGeom>
        </p:spPr>
        <p:txBody>
          <a:bodyPr lIns="0" tIns="0" rIns="0" bIns="0">
            <a:spAutoFit/>
          </a:bodyPr>
          <a:lstStyle/>
          <a:p>
            <a:pPr algn="just" fontAlgn="auto">
              <a:lnSpc>
                <a:spcPts val="4949"/>
              </a:lnSpc>
              <a:spcBef>
                <a:spcPts val="0"/>
              </a:spcBef>
              <a:spcAft>
                <a:spcPts val="0"/>
              </a:spcAft>
              <a:defRPr/>
            </a:pPr>
            <a:r>
              <a:rPr lang="en-US" sz="4500" spc="-137" dirty="0">
                <a:solidFill>
                  <a:srgbClr val="302326"/>
                </a:solidFill>
                <a:latin typeface="Abhaya Libre Regular" panose="020B0604020202020204" charset="0"/>
                <a:cs typeface="Abhaya Libre Regular" panose="020B0604020202020204" charset="0"/>
              </a:rPr>
              <a:t>EEG </a:t>
            </a:r>
            <a:r>
              <a:rPr lang="en-US" sz="4500" spc="-137" dirty="0" err="1">
                <a:solidFill>
                  <a:srgbClr val="302326"/>
                </a:solidFill>
                <a:latin typeface="Abhaya Libre Regular" panose="020B0604020202020204" charset="0"/>
                <a:cs typeface="Abhaya Libre Regular" panose="020B0604020202020204" charset="0"/>
              </a:rPr>
              <a:t>foi</a:t>
            </a:r>
            <a:r>
              <a:rPr lang="en-US" sz="4500" spc="-137" dirty="0">
                <a:solidFill>
                  <a:srgbClr val="302326"/>
                </a:solidFill>
                <a:latin typeface="Abhaya Libre Regular" panose="020B0604020202020204" charset="0"/>
                <a:cs typeface="Abhaya Libre Regular" panose="020B0604020202020204" charset="0"/>
              </a:rPr>
              <a:t> </a:t>
            </a:r>
            <a:r>
              <a:rPr lang="en-US" sz="4500" spc="-137" dirty="0" err="1">
                <a:solidFill>
                  <a:srgbClr val="302326"/>
                </a:solidFill>
                <a:latin typeface="Abhaya Libre Regular" panose="020B0604020202020204" charset="0"/>
                <a:cs typeface="Abhaya Libre Regular" panose="020B0604020202020204" charset="0"/>
              </a:rPr>
              <a:t>avaliado</a:t>
            </a:r>
            <a:r>
              <a:rPr lang="en-US" sz="4500" spc="-137" dirty="0">
                <a:solidFill>
                  <a:srgbClr val="302326"/>
                </a:solidFill>
                <a:latin typeface="Abhaya Libre Regular" panose="020B0604020202020204" charset="0"/>
                <a:cs typeface="Abhaya Libre Regular" panose="020B0604020202020204" charset="0"/>
              </a:rPr>
              <a:t> por </a:t>
            </a:r>
            <a:r>
              <a:rPr lang="en-US" sz="4500" spc="-137" dirty="0" err="1">
                <a:solidFill>
                  <a:srgbClr val="302326"/>
                </a:solidFill>
                <a:latin typeface="Abhaya Libre Regular" panose="020B0604020202020204" charset="0"/>
                <a:cs typeface="Abhaya Libre Regular" panose="020B0604020202020204" charset="0"/>
              </a:rPr>
              <a:t>neurofisiologista</a:t>
            </a:r>
            <a:r>
              <a:rPr lang="en-US" sz="4500" spc="-137" dirty="0">
                <a:solidFill>
                  <a:srgbClr val="302326"/>
                </a:solidFill>
                <a:latin typeface="Abhaya Libre Regular" panose="020B0604020202020204" charset="0"/>
                <a:cs typeface="Abhaya Libre Regular" panose="020B0604020202020204" charset="0"/>
              </a:rPr>
              <a:t> </a:t>
            </a:r>
            <a:r>
              <a:rPr lang="en-US" sz="4500" spc="-137" dirty="0" err="1">
                <a:solidFill>
                  <a:srgbClr val="302326"/>
                </a:solidFill>
                <a:latin typeface="Abhaya Libre Regular" panose="020B0604020202020204" charset="0"/>
                <a:cs typeface="Abhaya Libre Regular" panose="020B0604020202020204" charset="0"/>
              </a:rPr>
              <a:t>pediátrico</a:t>
            </a:r>
            <a:r>
              <a:rPr lang="en-US" sz="4500" spc="-137" dirty="0">
                <a:solidFill>
                  <a:srgbClr val="302326"/>
                </a:solidFill>
                <a:latin typeface="Abhaya Libre Regular" panose="020B0604020202020204" charset="0"/>
                <a:cs typeface="Abhaya Libre Regular" panose="020B0604020202020204" charset="0"/>
              </a:rPr>
              <a:t> </a:t>
            </a:r>
            <a:r>
              <a:rPr lang="en-US" sz="4500" spc="-137" dirty="0" err="1">
                <a:solidFill>
                  <a:srgbClr val="302326"/>
                </a:solidFill>
                <a:latin typeface="Abhaya Libre Regular" panose="020B0604020202020204" charset="0"/>
                <a:cs typeface="Abhaya Libre Regular" panose="020B0604020202020204" charset="0"/>
              </a:rPr>
              <a:t>experiente</a:t>
            </a:r>
            <a:r>
              <a:rPr lang="en-US" sz="4500" spc="-137" dirty="0">
                <a:solidFill>
                  <a:srgbClr val="302326"/>
                </a:solidFill>
                <a:latin typeface="Abhaya Libre Regular" panose="020B0604020202020204" charset="0"/>
                <a:cs typeface="Abhaya Libre Regular" panose="020B0604020202020204" charset="0"/>
              </a:rPr>
              <a:t>.</a:t>
            </a:r>
          </a:p>
          <a:p>
            <a:pPr algn="just" fontAlgn="auto">
              <a:lnSpc>
                <a:spcPts val="4949"/>
              </a:lnSpc>
              <a:spcBef>
                <a:spcPts val="0"/>
              </a:spcBef>
              <a:spcAft>
                <a:spcPts val="0"/>
              </a:spcAft>
              <a:defRPr/>
            </a:pPr>
            <a:endParaRPr lang="en-US" sz="4500" spc="-137" dirty="0">
              <a:solidFill>
                <a:srgbClr val="302326"/>
              </a:solidFill>
              <a:latin typeface="Abhaya Libre Regular" panose="020B0604020202020204" charset="0"/>
              <a:cs typeface="Abhaya Libre Regular" panose="020B0604020202020204" charset="0"/>
            </a:endParaRPr>
          </a:p>
          <a:p>
            <a:pPr algn="just" fontAlgn="auto">
              <a:lnSpc>
                <a:spcPts val="4949"/>
              </a:lnSpc>
              <a:spcBef>
                <a:spcPts val="0"/>
              </a:spcBef>
              <a:spcAft>
                <a:spcPts val="0"/>
              </a:spcAft>
              <a:defRPr/>
            </a:pPr>
            <a:r>
              <a:rPr lang="en-US" sz="4500" spc="-30" dirty="0">
                <a:solidFill>
                  <a:srgbClr val="302326"/>
                </a:solidFill>
                <a:latin typeface="Abhaya Libre Regular" panose="020B0604020202020204" charset="0"/>
                <a:cs typeface="Abhaya Libre Regular" panose="020B0604020202020204" charset="0"/>
              </a:rPr>
              <a:t>O EEG </a:t>
            </a:r>
            <a:r>
              <a:rPr lang="en-US" sz="4500" spc="-30" dirty="0" err="1">
                <a:solidFill>
                  <a:srgbClr val="302326"/>
                </a:solidFill>
                <a:latin typeface="Abhaya Libre Regular" panose="020B0604020202020204" charset="0"/>
                <a:cs typeface="Abhaya Libre Regular" panose="020B0604020202020204" charset="0"/>
              </a:rPr>
              <a:t>convencional</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foi</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classificado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em</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relação</a:t>
            </a:r>
            <a:r>
              <a:rPr lang="en-US" sz="4500" spc="-30" dirty="0">
                <a:solidFill>
                  <a:srgbClr val="302326"/>
                </a:solidFill>
                <a:latin typeface="Abhaya Libre Regular" panose="020B0604020202020204" charset="0"/>
                <a:cs typeface="Abhaya Libre Regular" panose="020B0604020202020204" charset="0"/>
              </a:rPr>
              <a:t> à </a:t>
            </a:r>
            <a:r>
              <a:rPr lang="en-US" sz="4500" spc="-30" dirty="0" err="1">
                <a:solidFill>
                  <a:srgbClr val="302326"/>
                </a:solidFill>
                <a:latin typeface="Abhaya Libre Regular" panose="020B0604020202020204" charset="0"/>
                <a:cs typeface="Abhaya Libre Regular" panose="020B0604020202020204" charset="0"/>
              </a:rPr>
              <a:t>presença</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descargas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epileptiformes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interictais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ou</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ictais</a:t>
            </a:r>
            <a:r>
              <a:rPr lang="en-US" sz="4500" spc="-30" dirty="0">
                <a:solidFill>
                  <a:srgbClr val="302326"/>
                </a:solidFill>
                <a:latin typeface="Abhaya Libre Regular" panose="020B0604020202020204" charset="0"/>
                <a:cs typeface="Abhaya Libre Regular" panose="020B0604020202020204" charset="0"/>
              </a:rPr>
              <a:t> e </a:t>
            </a:r>
            <a:r>
              <a:rPr lang="en-US" sz="4500" spc="-30" dirty="0" err="1">
                <a:solidFill>
                  <a:srgbClr val="302326"/>
                </a:solidFill>
                <a:latin typeface="Abhaya Libre Regular" panose="020B0604020202020204" charset="0"/>
                <a:cs typeface="Abhaya Libre Regular" panose="020B0604020202020204" charset="0"/>
              </a:rPr>
              <a:t>atividade</a:t>
            </a:r>
            <a:r>
              <a:rPr lang="en-US" sz="4500" spc="-30" dirty="0">
                <a:solidFill>
                  <a:srgbClr val="302326"/>
                </a:solidFill>
                <a:latin typeface="Abhaya Libre Regular" panose="020B0604020202020204" charset="0"/>
                <a:cs typeface="Abhaya Libre Regular" panose="020B0604020202020204" charset="0"/>
              </a:rPr>
              <a:t> de base anormal.</a:t>
            </a:r>
          </a:p>
          <a:p>
            <a:pPr algn="just" fontAlgn="auto">
              <a:lnSpc>
                <a:spcPts val="4949"/>
              </a:lnSpc>
              <a:spcBef>
                <a:spcPts val="0"/>
              </a:spcBef>
              <a:spcAft>
                <a:spcPts val="0"/>
              </a:spcAft>
              <a:defRPr/>
            </a:pPr>
            <a:endParaRPr lang="en-US" sz="4500" spc="-30" dirty="0">
              <a:solidFill>
                <a:srgbClr val="302326"/>
              </a:solidFill>
              <a:latin typeface="Abhaya Libre Regular" panose="020B0604020202020204" charset="0"/>
              <a:cs typeface="Abhaya Libre Regular" panose="020B0604020202020204" charset="0"/>
            </a:endParaRPr>
          </a:p>
          <a:p>
            <a:pPr algn="just" fontAlgn="auto">
              <a:lnSpc>
                <a:spcPts val="4949"/>
              </a:lnSpc>
              <a:spcBef>
                <a:spcPts val="0"/>
              </a:spcBef>
              <a:spcAft>
                <a:spcPts val="0"/>
              </a:spcAft>
              <a:defRPr/>
            </a:pPr>
            <a:r>
              <a:rPr lang="en-US" sz="4500" spc="-30" dirty="0">
                <a:solidFill>
                  <a:srgbClr val="302326"/>
                </a:solidFill>
                <a:latin typeface="Abhaya Libre Regular" panose="020B0604020202020204" charset="0"/>
                <a:cs typeface="Abhaya Libre Regular" panose="020B0604020202020204" charset="0"/>
              </a:rPr>
              <a:t>De </a:t>
            </a:r>
            <a:r>
              <a:rPr lang="en-US" sz="4500" spc="-30" dirty="0" err="1">
                <a:solidFill>
                  <a:srgbClr val="302326"/>
                </a:solidFill>
                <a:latin typeface="Abhaya Libre Regular" panose="020B0604020202020204" charset="0"/>
                <a:cs typeface="Abhaya Libre Regular" panose="020B0604020202020204" charset="0"/>
              </a:rPr>
              <a:t>acordo</a:t>
            </a:r>
            <a:r>
              <a:rPr lang="en-US" sz="4500" spc="-30" dirty="0">
                <a:solidFill>
                  <a:srgbClr val="302326"/>
                </a:solidFill>
                <a:latin typeface="Abhaya Libre Regular" panose="020B0604020202020204" charset="0"/>
                <a:cs typeface="Abhaya Libre Regular" panose="020B0604020202020204" charset="0"/>
              </a:rPr>
              <a:t> com a </a:t>
            </a:r>
            <a:r>
              <a:rPr lang="en-US" sz="4500" spc="-30" dirty="0" err="1">
                <a:solidFill>
                  <a:srgbClr val="302326"/>
                </a:solidFill>
                <a:latin typeface="Abhaya Libre Regular" panose="020B0604020202020204" charset="0"/>
                <a:cs typeface="Abhaya Libre Regular" panose="020B0604020202020204" charset="0"/>
              </a:rPr>
              <a:t>idade</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gestacional</a:t>
            </a:r>
            <a:r>
              <a:rPr lang="en-US" sz="4500" spc="-30" dirty="0">
                <a:solidFill>
                  <a:srgbClr val="302326"/>
                </a:solidFill>
                <a:latin typeface="Abhaya Libre Regular" panose="020B0604020202020204" charset="0"/>
                <a:cs typeface="Abhaya Libre Regular" panose="020B0604020202020204" charset="0"/>
              </a:rPr>
              <a:t>, a </a:t>
            </a:r>
            <a:r>
              <a:rPr lang="en-US" sz="4500" spc="-30" dirty="0" err="1">
                <a:solidFill>
                  <a:srgbClr val="302326"/>
                </a:solidFill>
                <a:latin typeface="Abhaya Libre Regular" panose="020B0604020202020204" charset="0"/>
                <a:cs typeface="Abhaya Libre Regular" panose="020B0604020202020204" charset="0"/>
              </a:rPr>
              <a:t>avaliação</a:t>
            </a:r>
            <a:r>
              <a:rPr lang="en-US" sz="4500" spc="-30" dirty="0">
                <a:solidFill>
                  <a:srgbClr val="302326"/>
                </a:solidFill>
                <a:latin typeface="Abhaya Libre Regular" panose="020B0604020202020204" charset="0"/>
                <a:cs typeface="Abhaya Libre Regular" panose="020B0604020202020204" charset="0"/>
              </a:rPr>
              <a:t> da </a:t>
            </a:r>
            <a:r>
              <a:rPr lang="en-US" sz="4500" spc="-30" dirty="0" err="1">
                <a:solidFill>
                  <a:srgbClr val="302326"/>
                </a:solidFill>
                <a:latin typeface="Abhaya Libre Regular" panose="020B0604020202020204" charset="0"/>
                <a:cs typeface="Abhaya Libre Regular" panose="020B0604020202020204" charset="0"/>
              </a:rPr>
              <a:t>atividade</a:t>
            </a:r>
            <a:r>
              <a:rPr lang="en-US" sz="4500" spc="-30" dirty="0">
                <a:solidFill>
                  <a:srgbClr val="302326"/>
                </a:solidFill>
                <a:latin typeface="Abhaya Libre Regular" panose="020B0604020202020204" charset="0"/>
                <a:cs typeface="Abhaya Libre Regular" panose="020B0604020202020204" charset="0"/>
              </a:rPr>
              <a:t> basal </a:t>
            </a:r>
            <a:r>
              <a:rPr lang="en-US" sz="4500" spc="-30" dirty="0" err="1">
                <a:solidFill>
                  <a:srgbClr val="302326"/>
                </a:solidFill>
                <a:latin typeface="Abhaya Libre Regular" panose="020B0604020202020204" charset="0"/>
                <a:cs typeface="Abhaya Libre Regular" panose="020B0604020202020204" charset="0"/>
              </a:rPr>
              <a:t>eletroencefalográfica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foi</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baseada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na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depressão</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voltagem</a:t>
            </a:r>
            <a:r>
              <a:rPr lang="en-US" sz="4500" spc="-30" dirty="0">
                <a:solidFill>
                  <a:srgbClr val="302326"/>
                </a:solidFill>
                <a:latin typeface="Abhaya Libre Regular" panose="020B0604020202020204" charset="0"/>
                <a:cs typeface="Abhaya Libre Regular" panose="020B0604020202020204" charset="0"/>
              </a:rPr>
              <a:t> e </a:t>
            </a:r>
            <a:r>
              <a:rPr lang="en-US" sz="4500" spc="-30" dirty="0" err="1">
                <a:solidFill>
                  <a:srgbClr val="302326"/>
                </a:solidFill>
                <a:latin typeface="Abhaya Libre Regular" panose="020B0604020202020204" charset="0"/>
                <a:cs typeface="Abhaya Libre Regular" panose="020B0604020202020204" charset="0"/>
              </a:rPr>
              <a:t>assimetrias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sendo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posteriormente</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classificada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em</a:t>
            </a:r>
            <a:r>
              <a:rPr lang="en-US" sz="4500" spc="-30" dirty="0">
                <a:solidFill>
                  <a:srgbClr val="302326"/>
                </a:solidFill>
                <a:latin typeface="Abhaya Libre Regular" panose="020B0604020202020204" charset="0"/>
                <a:cs typeface="Abhaya Libre Regular" panose="020B0604020202020204" charset="0"/>
              </a:rPr>
              <a:t> normal/</a:t>
            </a:r>
            <a:r>
              <a:rPr lang="en-US" sz="4500" spc="-30" dirty="0" err="1">
                <a:solidFill>
                  <a:srgbClr val="302326"/>
                </a:solidFill>
                <a:latin typeface="Abhaya Libre Regular" panose="020B0604020202020204" charset="0"/>
                <a:cs typeface="Abhaya Libre Regular" panose="020B0604020202020204" charset="0"/>
              </a:rPr>
              <a:t>leve</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ou</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anormalidade</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moderada</a:t>
            </a:r>
            <a:r>
              <a:rPr lang="en-US" sz="4500" spc="-30" dirty="0">
                <a:solidFill>
                  <a:srgbClr val="302326"/>
                </a:solidFill>
                <a:latin typeface="Abhaya Libre Regular" panose="020B0604020202020204" charset="0"/>
                <a:cs typeface="Abhaya Libre Regular" panose="020B0604020202020204" charset="0"/>
              </a:rPr>
              <a:t>/grave.</a:t>
            </a:r>
          </a:p>
          <a:p>
            <a:pPr algn="just" fontAlgn="auto">
              <a:lnSpc>
                <a:spcPts val="4949"/>
              </a:lnSpc>
              <a:spcBef>
                <a:spcPts val="0"/>
              </a:spcBef>
              <a:spcAft>
                <a:spcPts val="0"/>
              </a:spcAft>
              <a:defRPr/>
            </a:pPr>
            <a:endParaRPr lang="en-US" sz="1200" spc="-30" dirty="0">
              <a:solidFill>
                <a:srgbClr val="302326"/>
              </a:solidFill>
              <a:latin typeface="Arimo"/>
              <a:cs typeface="+mn-cs"/>
            </a:endParaRPr>
          </a:p>
          <a:p>
            <a:pPr algn="just" fontAlgn="auto">
              <a:lnSpc>
                <a:spcPts val="4949"/>
              </a:lnSpc>
              <a:spcAft>
                <a:spcPts val="0"/>
              </a:spcAft>
              <a:defRPr/>
            </a:pPr>
            <a:endParaRPr lang="en-US" sz="1200" spc="-30" dirty="0">
              <a:solidFill>
                <a:srgbClr val="302326"/>
              </a:solidFill>
              <a:latin typeface="Arimo"/>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3554"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3555"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3556"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3557"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3558"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3559"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3560"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3561"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3562"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3563"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3564"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3565"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3566"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3567"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3568"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08338"/>
            <a:ext cx="16230600" cy="4400550"/>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dirty="0">
                <a:solidFill>
                  <a:srgbClr val="302326"/>
                </a:solidFill>
                <a:latin typeface="Abhaya Libre Regular"/>
                <a:cs typeface="+mn-cs"/>
              </a:rPr>
              <a:t>Sempre que </a:t>
            </a:r>
            <a:r>
              <a:rPr lang="en-US" sz="5499" spc="-137" dirty="0" err="1">
                <a:solidFill>
                  <a:srgbClr val="302326"/>
                </a:solidFill>
                <a:latin typeface="Abhaya Libre Regular"/>
                <a:cs typeface="+mn-cs"/>
              </a:rPr>
              <a:t>disponível</a:t>
            </a:r>
            <a:r>
              <a:rPr lang="en-US" sz="5499" spc="-137" dirty="0">
                <a:solidFill>
                  <a:srgbClr val="302326"/>
                </a:solidFill>
                <a:latin typeface="Abhaya Libre Regular"/>
                <a:cs typeface="+mn-cs"/>
              </a:rPr>
              <a:t>, o EEG de amplitude </a:t>
            </a:r>
            <a:r>
              <a:rPr lang="en-US" sz="5499" spc="-137" dirty="0" err="1">
                <a:solidFill>
                  <a:srgbClr val="302326"/>
                </a:solidFill>
                <a:latin typeface="Abhaya Libre Regular"/>
                <a:cs typeface="+mn-cs"/>
              </a:rPr>
              <a:t>integrada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aEEG</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também</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realizado</a:t>
            </a:r>
            <a:r>
              <a:rPr lang="en-US" sz="5499" spc="-137" dirty="0">
                <a:solidFill>
                  <a:srgbClr val="302326"/>
                </a:solidFill>
                <a:latin typeface="Abhaya Libre Regular"/>
                <a:cs typeface="+mn-cs"/>
              </a:rPr>
              <a:t> e a </a:t>
            </a:r>
            <a:r>
              <a:rPr lang="en-US" sz="5499" spc="-137" dirty="0" err="1">
                <a:solidFill>
                  <a:srgbClr val="302326"/>
                </a:solidFill>
                <a:latin typeface="Abhaya Libre Regular"/>
                <a:cs typeface="+mn-cs"/>
              </a:rPr>
              <a:t>classificação</a:t>
            </a:r>
            <a:r>
              <a:rPr lang="en-US" sz="5499" spc="-137" dirty="0">
                <a:solidFill>
                  <a:srgbClr val="302326"/>
                </a:solidFill>
                <a:latin typeface="Abhaya Libre Regular"/>
                <a:cs typeface="+mn-cs"/>
              </a:rPr>
              <a:t> de um </a:t>
            </a:r>
            <a:r>
              <a:rPr lang="en-US" sz="5499" spc="-137" dirty="0" err="1">
                <a:solidFill>
                  <a:srgbClr val="302326"/>
                </a:solidFill>
                <a:latin typeface="Abhaya Libre Regular"/>
                <a:cs typeface="+mn-cs"/>
              </a:rPr>
              <a:t>padrão</a:t>
            </a:r>
            <a:r>
              <a:rPr lang="en-US" sz="5499" spc="-137" dirty="0">
                <a:solidFill>
                  <a:srgbClr val="302326"/>
                </a:solidFill>
                <a:latin typeface="Abhaya Libre Regular"/>
                <a:cs typeface="+mn-cs"/>
              </a:rPr>
              <a:t> normal </a:t>
            </a:r>
            <a:r>
              <a:rPr lang="en-US" sz="5499" spc="-137" dirty="0" err="1">
                <a:solidFill>
                  <a:srgbClr val="302326"/>
                </a:solidFill>
                <a:latin typeface="Abhaya Libre Regular"/>
                <a:cs typeface="+mn-cs"/>
              </a:rPr>
              <a:t>ou</a:t>
            </a:r>
            <a:r>
              <a:rPr lang="en-US" sz="5499" spc="-137" dirty="0">
                <a:solidFill>
                  <a:srgbClr val="302326"/>
                </a:solidFill>
                <a:latin typeface="Abhaya Libre Regular"/>
                <a:cs typeface="+mn-cs"/>
              </a:rPr>
              <a:t> anormal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feita</a:t>
            </a:r>
            <a:r>
              <a:rPr lang="en-US" sz="5499" spc="-137" dirty="0">
                <a:solidFill>
                  <a:srgbClr val="302326"/>
                </a:solidFill>
                <a:latin typeface="Abhaya Libre Regular"/>
                <a:cs typeface="+mn-cs"/>
              </a:rPr>
              <a:t> por um </a:t>
            </a:r>
            <a:r>
              <a:rPr lang="en-US" sz="5499" spc="-137" dirty="0" err="1">
                <a:solidFill>
                  <a:srgbClr val="302326"/>
                </a:solidFill>
                <a:latin typeface="Abhaya Libre Regular"/>
                <a:cs typeface="+mn-cs"/>
              </a:rPr>
              <a:t>neonatologista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ou</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neurologista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pediátrico</a:t>
            </a:r>
            <a:r>
              <a:rPr lang="en-US" sz="5499" spc="-137" dirty="0">
                <a:solidFill>
                  <a:srgbClr val="302326"/>
                </a:solidFill>
                <a:latin typeface="Abhaya Libre Regular"/>
                <a:cs typeface="+mn-cs"/>
              </a:rPr>
              <a:t>. </a:t>
            </a: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r>
              <a:rPr lang="en-US" sz="4500" spc="-30" dirty="0">
                <a:solidFill>
                  <a:srgbClr val="302326"/>
                </a:solidFill>
                <a:latin typeface="Abhaya Libre Regular" panose="020B0604020202020204" charset="0"/>
                <a:cs typeface="Abhaya Libre Regular" panose="020B0604020202020204" charset="0"/>
              </a:rPr>
              <a:t>O </a:t>
            </a:r>
            <a:r>
              <a:rPr lang="en-US" sz="4500" spc="-30" dirty="0" err="1">
                <a:solidFill>
                  <a:srgbClr val="302326"/>
                </a:solidFill>
                <a:latin typeface="Abhaya Libre Regular" panose="020B0604020202020204" charset="0"/>
                <a:cs typeface="Abhaya Libre Regular" panose="020B0604020202020204" charset="0"/>
              </a:rPr>
              <a:t>estudo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eletroencefalográfico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mais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alterado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foi</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usado</a:t>
            </a:r>
            <a:r>
              <a:rPr lang="en-US" sz="4500" spc="-30" dirty="0">
                <a:solidFill>
                  <a:srgbClr val="302326"/>
                </a:solidFill>
                <a:latin typeface="Abhaya Libre Regular" panose="020B0604020202020204" charset="0"/>
                <a:cs typeface="Abhaya Libre Regular" panose="020B0604020202020204" charset="0"/>
              </a:rPr>
              <a:t> para a </a:t>
            </a:r>
            <a:r>
              <a:rPr lang="en-US" sz="4500" spc="-30" dirty="0" err="1">
                <a:solidFill>
                  <a:srgbClr val="302326"/>
                </a:solidFill>
                <a:latin typeface="Abhaya Libre Regular" panose="020B0604020202020204" charset="0"/>
                <a:cs typeface="Abhaya Libre Regular" panose="020B0604020202020204" charset="0"/>
              </a:rPr>
              <a:t>análise</a:t>
            </a:r>
            <a:r>
              <a:rPr lang="en-US" sz="4500" spc="-30" dirty="0">
                <a:solidFill>
                  <a:srgbClr val="302326"/>
                </a:solidFill>
                <a:latin typeface="Abhaya Libre Regular" panose="020B0604020202020204" charset="0"/>
                <a:cs typeface="Abhaya Libre Regular" panose="020B0604020202020204" charset="0"/>
              </a:rPr>
              <a:t>. </a:t>
            </a:r>
          </a:p>
          <a:p>
            <a:pPr algn="just" fontAlgn="auto">
              <a:lnSpc>
                <a:spcPts val="4949"/>
              </a:lnSpc>
              <a:spcAft>
                <a:spcPts val="0"/>
              </a:spcAft>
              <a:defRPr/>
            </a:pPr>
            <a:endParaRPr lang="en-US" sz="1200" spc="-30" dirty="0">
              <a:solidFill>
                <a:srgbClr val="302326"/>
              </a:solidFill>
              <a:latin typeface="Arimo"/>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4578"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4579"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4580"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4581"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4582"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4583"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4584"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4585"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4586"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4587"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4588"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4589"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4590"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4591"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4592"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08338"/>
            <a:ext cx="16230600" cy="4276725"/>
          </a:xfrm>
          <a:prstGeom prst="rect">
            <a:avLst/>
          </a:prstGeom>
        </p:spPr>
        <p:txBody>
          <a:bodyPr lIns="0" tIns="0" rIns="0" bIns="0">
            <a:spAutoFit/>
          </a:bodyPr>
          <a:lstStyle/>
          <a:p>
            <a:pPr algn="just" fontAlgn="auto">
              <a:lnSpc>
                <a:spcPts val="4949"/>
              </a:lnSpc>
              <a:spcBef>
                <a:spcPts val="0"/>
              </a:spcBef>
              <a:spcAft>
                <a:spcPts val="0"/>
              </a:spcAft>
              <a:defRPr/>
            </a:pPr>
            <a:r>
              <a:rPr lang="en-US" sz="4500" spc="-30" dirty="0" err="1">
                <a:solidFill>
                  <a:srgbClr val="302326"/>
                </a:solidFill>
                <a:latin typeface="Abhaya Libre Regular" panose="020B0604020202020204" charset="0"/>
                <a:cs typeface="Abhaya Libre Regular" panose="020B0604020202020204" charset="0"/>
              </a:rPr>
              <a:t>Os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estudos</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neuroimagem</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foram</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considerados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anormais</a:t>
            </a:r>
            <a:r>
              <a:rPr lang="en-US" sz="4500" spc="-30" dirty="0">
                <a:solidFill>
                  <a:srgbClr val="302326"/>
                </a:solidFill>
                <a:latin typeface="Abhaya Libre Regular" panose="020B0604020202020204" charset="0"/>
                <a:cs typeface="Abhaya Libre Regular" panose="020B0604020202020204" charset="0"/>
              </a:rPr>
              <a:t> se </a:t>
            </a:r>
            <a:r>
              <a:rPr lang="en-US" sz="4500" spc="-30" dirty="0" err="1">
                <a:solidFill>
                  <a:srgbClr val="302326"/>
                </a:solidFill>
                <a:latin typeface="Abhaya Libre Regular" panose="020B0604020202020204" charset="0"/>
                <a:cs typeface="Abhaya Libre Regular" panose="020B0604020202020204" charset="0"/>
              </a:rPr>
              <a:t>houvesse</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evidência</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lesões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cerebrais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malformações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ou</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outras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observações</a:t>
            </a:r>
            <a:r>
              <a:rPr lang="en-US" sz="4500" spc="-30" dirty="0">
                <a:solidFill>
                  <a:srgbClr val="302326"/>
                </a:solidFill>
                <a:latin typeface="Abhaya Libre Regular" panose="020B0604020202020204" charset="0"/>
                <a:cs typeface="Abhaya Libre Regular" panose="020B0604020202020204" charset="0"/>
              </a:rPr>
              <a:t>. </a:t>
            </a:r>
          </a:p>
          <a:p>
            <a:pPr algn="just" fontAlgn="auto">
              <a:lnSpc>
                <a:spcPts val="4949"/>
              </a:lnSpc>
              <a:spcBef>
                <a:spcPts val="0"/>
              </a:spcBef>
              <a:spcAft>
                <a:spcPts val="0"/>
              </a:spcAft>
              <a:defRPr/>
            </a:pPr>
            <a:endParaRPr lang="en-US" sz="4500" spc="-30" dirty="0">
              <a:solidFill>
                <a:srgbClr val="302326"/>
              </a:solidFill>
              <a:latin typeface="Abhaya Libre Regular" panose="020B0604020202020204" charset="0"/>
              <a:cs typeface="Abhaya Libre Regular" panose="020B0604020202020204" charset="0"/>
            </a:endParaRPr>
          </a:p>
          <a:p>
            <a:pPr algn="just" fontAlgn="auto">
              <a:lnSpc>
                <a:spcPts val="4949"/>
              </a:lnSpc>
              <a:spcBef>
                <a:spcPts val="0"/>
              </a:spcBef>
              <a:spcAft>
                <a:spcPts val="0"/>
              </a:spcAft>
              <a:defRPr/>
            </a:pPr>
            <a:r>
              <a:rPr lang="en-US" sz="4500" spc="-30" dirty="0">
                <a:solidFill>
                  <a:srgbClr val="302326"/>
                </a:solidFill>
                <a:latin typeface="Abhaya Libre Regular" panose="020B0604020202020204" charset="0"/>
                <a:cs typeface="Abhaya Libre Regular" panose="020B0604020202020204" charset="0"/>
              </a:rPr>
              <a:t>O </a:t>
            </a:r>
            <a:r>
              <a:rPr lang="en-US" sz="4500" spc="-30" dirty="0" err="1">
                <a:solidFill>
                  <a:srgbClr val="302326"/>
                </a:solidFill>
                <a:latin typeface="Abhaya Libre Regular" panose="020B0604020202020204" charset="0"/>
                <a:cs typeface="Abhaya Libre Regular" panose="020B0604020202020204" charset="0"/>
              </a:rPr>
              <a:t>uso</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antiepilépticos</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como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terapia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aguda</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ou</a:t>
            </a:r>
            <a:r>
              <a:rPr lang="en-US" sz="4500" spc="-30" dirty="0">
                <a:solidFill>
                  <a:srgbClr val="302326"/>
                </a:solidFill>
                <a:latin typeface="Abhaya Libre Regular" panose="020B0604020202020204" charset="0"/>
                <a:cs typeface="Abhaya Libre Regular" panose="020B0604020202020204" charset="0"/>
              </a:rPr>
              <a:t> de </a:t>
            </a:r>
            <a:r>
              <a:rPr lang="en-US" sz="4500" spc="-30" dirty="0" err="1">
                <a:solidFill>
                  <a:srgbClr val="302326"/>
                </a:solidFill>
                <a:latin typeface="Abhaya Libre Regular" panose="020B0604020202020204" charset="0"/>
                <a:cs typeface="Abhaya Libre Regular" panose="020B0604020202020204" charset="0"/>
              </a:rPr>
              <a:t>manutenção</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também</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foi</a:t>
            </a:r>
            <a:r>
              <a:rPr lang="en-US" sz="4500" spc="-30" dirty="0">
                <a:solidFill>
                  <a:srgbClr val="302326"/>
                </a:solidFill>
                <a:latin typeface="Abhaya Libre Regular" panose="020B0604020202020204" charset="0"/>
                <a:cs typeface="Abhaya Libre Regular" panose="020B0604020202020204" charset="0"/>
              </a:rPr>
              <a:t> </a:t>
            </a:r>
            <a:r>
              <a:rPr lang="en-US" sz="4500" spc="-30" dirty="0" err="1">
                <a:solidFill>
                  <a:srgbClr val="302326"/>
                </a:solidFill>
                <a:latin typeface="Abhaya Libre Regular" panose="020B0604020202020204" charset="0"/>
                <a:cs typeface="Abhaya Libre Regular" panose="020B0604020202020204" charset="0"/>
              </a:rPr>
              <a:t>avaliado</a:t>
            </a:r>
            <a:r>
              <a:rPr lang="en-US" sz="4500" spc="-30" dirty="0">
                <a:solidFill>
                  <a:srgbClr val="302326"/>
                </a:solidFill>
                <a:latin typeface="Abhaya Libre Regular" panose="020B0604020202020204" charset="0"/>
                <a:cs typeface="Abhaya Libre Regular" panose="020B0604020202020204" charset="0"/>
              </a:rPr>
              <a:t>.</a:t>
            </a:r>
          </a:p>
          <a:p>
            <a:pPr algn="just" fontAlgn="auto">
              <a:lnSpc>
                <a:spcPts val="4949"/>
              </a:lnSpc>
              <a:spcBef>
                <a:spcPts val="0"/>
              </a:spcBef>
              <a:spcAft>
                <a:spcPts val="0"/>
              </a:spcAft>
              <a:defRPr/>
            </a:pPr>
            <a:endParaRPr lang="en-US" sz="1200" spc="-30" dirty="0">
              <a:solidFill>
                <a:srgbClr val="302326"/>
              </a:solidFill>
              <a:latin typeface="Arimo"/>
              <a:cs typeface="+mn-cs"/>
            </a:endParaRPr>
          </a:p>
          <a:p>
            <a:pPr algn="just" fontAlgn="auto">
              <a:lnSpc>
                <a:spcPts val="4949"/>
              </a:lnSpc>
              <a:spcAft>
                <a:spcPts val="0"/>
              </a:spcAft>
              <a:defRPr/>
            </a:pPr>
            <a:endParaRPr lang="en-US" sz="1200" spc="-30" dirty="0">
              <a:solidFill>
                <a:srgbClr val="302326"/>
              </a:solidFill>
              <a:latin typeface="Arimo"/>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5602"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5603"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5604"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5605"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5606"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5607"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5608"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5609"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5610"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5611"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5612"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5613"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5614"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5615"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5616"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25617" name="TextBox 17"/>
          <p:cNvSpPr txBox="1">
            <a:spLocks noChangeArrowheads="1"/>
          </p:cNvSpPr>
          <p:nvPr/>
        </p:nvSpPr>
        <p:spPr bwMode="auto">
          <a:xfrm>
            <a:off x="987425" y="3662363"/>
            <a:ext cx="16230600" cy="3771900"/>
          </a:xfrm>
          <a:prstGeom prst="rect">
            <a:avLst/>
          </a:prstGeom>
          <a:noFill/>
          <a:ln w="9525">
            <a:noFill/>
            <a:miter lim="800000"/>
            <a:headEnd/>
            <a:tailEnd/>
          </a:ln>
        </p:spPr>
        <p:txBody>
          <a:bodyPr lIns="0" tIns="0" rIns="0" bIns="0">
            <a:spAutoFit/>
          </a:bodyPr>
          <a:lstStyle/>
          <a:p>
            <a:pPr algn="just">
              <a:lnSpc>
                <a:spcPts val="4950"/>
              </a:lnSpc>
            </a:pPr>
            <a:r>
              <a:rPr lang="en-US" sz="4500">
                <a:solidFill>
                  <a:srgbClr val="302326"/>
                </a:solidFill>
                <a:latin typeface="Abhaya Libre Regular" charset="0"/>
              </a:rPr>
              <a:t>O resultado neurológico obtido na última visita de acompanhamento foi incluído na análise e classificado como adverso se um ou mais dos seguintes estivessem presentes:</a:t>
            </a:r>
          </a:p>
          <a:p>
            <a:pPr algn="just">
              <a:lnSpc>
                <a:spcPts val="4950"/>
              </a:lnSpc>
            </a:pPr>
            <a:endParaRPr lang="en-US" sz="4500">
              <a:solidFill>
                <a:srgbClr val="302326"/>
              </a:solidFill>
              <a:latin typeface="Abhaya Libre Regular" charset="0"/>
            </a:endParaRPr>
          </a:p>
          <a:p>
            <a:pPr algn="just">
              <a:lnSpc>
                <a:spcPts val="4950"/>
              </a:lnSpc>
            </a:pPr>
            <a:r>
              <a:rPr lang="en-US" sz="4500">
                <a:solidFill>
                  <a:srgbClr val="302326"/>
                </a:solidFill>
                <a:latin typeface="Abhaya Libre Regular" charset="0"/>
              </a:rPr>
              <a:t>- </a:t>
            </a:r>
            <a:r>
              <a:rPr lang="en-US" sz="4500">
                <a:solidFill>
                  <a:srgbClr val="FF0000"/>
                </a:solidFill>
                <a:latin typeface="Abhaya Libre Regular" charset="0"/>
              </a:rPr>
              <a:t>Paralisia cerebral</a:t>
            </a:r>
            <a:r>
              <a:rPr lang="en-US" sz="4500">
                <a:solidFill>
                  <a:srgbClr val="302326"/>
                </a:solidFill>
                <a:latin typeface="Abhaya Libre Regular" charset="0"/>
              </a:rPr>
              <a:t>, determinada como uma condição estática, não progressiva e permanente de movimento e deficiência motora.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6626"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6627"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6628"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6629"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6630"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6631"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6632"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6633"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6634"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6635"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6636"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6637"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6638"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6639"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6640"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26641" name="TextBox 17"/>
          <p:cNvSpPr txBox="1">
            <a:spLocks noChangeArrowheads="1"/>
          </p:cNvSpPr>
          <p:nvPr/>
        </p:nvSpPr>
        <p:spPr bwMode="auto">
          <a:xfrm>
            <a:off x="987425" y="3454400"/>
            <a:ext cx="16230600" cy="4400550"/>
          </a:xfrm>
          <a:prstGeom prst="rect">
            <a:avLst/>
          </a:prstGeom>
          <a:noFill/>
          <a:ln w="9525">
            <a:noFill/>
            <a:miter lim="800000"/>
            <a:headEnd/>
            <a:tailEnd/>
          </a:ln>
        </p:spPr>
        <p:txBody>
          <a:bodyPr lIns="0" tIns="0" rIns="0" bIns="0">
            <a:spAutoFit/>
          </a:bodyPr>
          <a:lstStyle/>
          <a:p>
            <a:pPr algn="just">
              <a:lnSpc>
                <a:spcPts val="4950"/>
              </a:lnSpc>
            </a:pPr>
            <a:r>
              <a:rPr lang="en-US" sz="4500">
                <a:solidFill>
                  <a:srgbClr val="302326"/>
                </a:solidFill>
                <a:latin typeface="Abhaya Libre Regular" charset="0"/>
              </a:rPr>
              <a:t>- </a:t>
            </a:r>
            <a:r>
              <a:rPr lang="en-US" sz="4500">
                <a:solidFill>
                  <a:srgbClr val="FF0000"/>
                </a:solidFill>
                <a:latin typeface="Abhaya Libre Regular" charset="0"/>
              </a:rPr>
              <a:t>Atraso de desenvolvimento global</a:t>
            </a:r>
            <a:r>
              <a:rPr lang="en-US" sz="4500">
                <a:solidFill>
                  <a:srgbClr val="302326"/>
                </a:solidFill>
                <a:latin typeface="Abhaya Libre Regular" charset="0"/>
              </a:rPr>
              <a:t>, determinado como um atraso significativo em dois ou mais domínios do desenvolvimento.</a:t>
            </a:r>
          </a:p>
          <a:p>
            <a:pPr algn="just">
              <a:lnSpc>
                <a:spcPts val="4950"/>
              </a:lnSpc>
            </a:pPr>
            <a:endParaRPr lang="en-US" sz="4500">
              <a:solidFill>
                <a:srgbClr val="302326"/>
              </a:solidFill>
              <a:latin typeface="Abhaya Libre Regular" charset="0"/>
            </a:endParaRPr>
          </a:p>
          <a:p>
            <a:pPr algn="just">
              <a:lnSpc>
                <a:spcPts val="4950"/>
              </a:lnSpc>
            </a:pPr>
            <a:r>
              <a:rPr lang="en-US" sz="4500">
                <a:solidFill>
                  <a:srgbClr val="302326"/>
                </a:solidFill>
                <a:latin typeface="Abhaya Libre Regular" charset="0"/>
              </a:rPr>
              <a:t>- Epilepsia, determinada de acordo com as diretrizes de definição da International League Against Epilepsy.</a:t>
            </a:r>
          </a:p>
          <a:p>
            <a:pPr algn="just">
              <a:lnSpc>
                <a:spcPts val="4950"/>
              </a:lnSpc>
            </a:pPr>
            <a:endParaRPr lang="en-US" sz="4500">
              <a:solidFill>
                <a:srgbClr val="302326"/>
              </a:solidFill>
              <a:latin typeface="Abhaya Libre Regular" charset="0"/>
            </a:endParaRPr>
          </a:p>
          <a:p>
            <a:pPr algn="just">
              <a:lnSpc>
                <a:spcPts val="4950"/>
              </a:lnSpc>
            </a:pPr>
            <a:r>
              <a:rPr lang="en-US" sz="4500">
                <a:solidFill>
                  <a:srgbClr val="302326"/>
                </a:solidFill>
                <a:latin typeface="Abhaya Libre Regular" charset="0"/>
              </a:rPr>
              <a:t>- </a:t>
            </a:r>
            <a:r>
              <a:rPr lang="en-US" sz="4500">
                <a:solidFill>
                  <a:srgbClr val="FF0000"/>
                </a:solidFill>
                <a:latin typeface="Abhaya Libre Regular" charset="0"/>
              </a:rPr>
              <a:t>Morte ocorrida em consequência de sequelas neurológicas</a:t>
            </a:r>
            <a:r>
              <a:rPr lang="en-US" sz="4500">
                <a:solidFill>
                  <a:srgbClr val="302326"/>
                </a:solidFill>
                <a:latin typeface="Abhaya Libre Regular"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7650" name="Picture 2"/>
          <p:cNvPicPr>
            <a:picLocks noChangeAspect="1"/>
          </p:cNvPicPr>
          <p:nvPr/>
        </p:nvPicPr>
        <p:blipFill>
          <a:blip r:embed="rId2"/>
          <a:srcRect/>
          <a:stretch>
            <a:fillRect/>
          </a:stretch>
        </p:blipFill>
        <p:spPr bwMode="auto">
          <a:xfrm>
            <a:off x="5676900" y="1139825"/>
            <a:ext cx="7138988" cy="1392238"/>
          </a:xfrm>
          <a:prstGeom prst="rect">
            <a:avLst/>
          </a:prstGeom>
          <a:noFill/>
          <a:ln w="9525">
            <a:noFill/>
            <a:miter lim="800000"/>
            <a:headEnd/>
            <a:tailEnd/>
          </a:ln>
        </p:spPr>
      </p:pic>
      <p:sp>
        <p:nvSpPr>
          <p:cNvPr id="27651" name="TextBox 3"/>
          <p:cNvSpPr txBox="1">
            <a:spLocks noChangeArrowheads="1"/>
          </p:cNvSpPr>
          <p:nvPr/>
        </p:nvSpPr>
        <p:spPr bwMode="auto">
          <a:xfrm>
            <a:off x="3341688" y="660400"/>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Metodologia</a:t>
            </a:r>
          </a:p>
        </p:txBody>
      </p:sp>
      <p:pic>
        <p:nvPicPr>
          <p:cNvPr id="27652"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7653"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7654"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7655"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7656"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7657"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7658"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7659"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7660"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7661"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7662"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7663"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7664"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27665" name="TextBox 17"/>
          <p:cNvSpPr txBox="1">
            <a:spLocks noChangeArrowheads="1"/>
          </p:cNvSpPr>
          <p:nvPr/>
        </p:nvSpPr>
        <p:spPr bwMode="auto">
          <a:xfrm>
            <a:off x="987425" y="3454400"/>
            <a:ext cx="16230600" cy="6162675"/>
          </a:xfrm>
          <a:prstGeom prst="rect">
            <a:avLst/>
          </a:prstGeom>
          <a:noFill/>
          <a:ln w="9525">
            <a:noFill/>
            <a:miter lim="800000"/>
            <a:headEnd/>
            <a:tailEnd/>
          </a:ln>
        </p:spPr>
        <p:txBody>
          <a:bodyPr lIns="0" tIns="0" rIns="0" bIns="0">
            <a:spAutoFit/>
          </a:bodyPr>
          <a:lstStyle/>
          <a:p>
            <a:pPr algn="just">
              <a:lnSpc>
                <a:spcPts val="4950"/>
              </a:lnSpc>
            </a:pPr>
            <a:r>
              <a:rPr lang="en-US" sz="4500">
                <a:solidFill>
                  <a:srgbClr val="302326"/>
                </a:solidFill>
                <a:latin typeface="Abhaya Libre Regular" charset="0"/>
              </a:rPr>
              <a:t>Todas as variáveis foram analisadas em relação ao desenvolvimento de um resultado neurológico normal ou adverso. </a:t>
            </a:r>
          </a:p>
          <a:p>
            <a:pPr algn="just">
              <a:lnSpc>
                <a:spcPts val="4950"/>
              </a:lnSpc>
            </a:pPr>
            <a:endParaRPr lang="en-US" sz="4500">
              <a:solidFill>
                <a:srgbClr val="302326"/>
              </a:solidFill>
              <a:latin typeface="Abhaya Libre Regular" charset="0"/>
            </a:endParaRPr>
          </a:p>
          <a:p>
            <a:pPr algn="just">
              <a:lnSpc>
                <a:spcPts val="4950"/>
              </a:lnSpc>
            </a:pPr>
            <a:r>
              <a:rPr lang="en-US" sz="4500">
                <a:solidFill>
                  <a:srgbClr val="302326"/>
                </a:solidFill>
                <a:latin typeface="Abhaya Libre Regular" charset="0"/>
              </a:rPr>
              <a:t>A análise estatística foi realizada com o software SPSS v.24. </a:t>
            </a:r>
          </a:p>
          <a:p>
            <a:pPr algn="just">
              <a:lnSpc>
                <a:spcPts val="4950"/>
              </a:lnSpc>
            </a:pPr>
            <a:endParaRPr lang="en-US" sz="4500">
              <a:solidFill>
                <a:srgbClr val="302326"/>
              </a:solidFill>
              <a:latin typeface="Abhaya Libre Regular" charset="0"/>
            </a:endParaRPr>
          </a:p>
          <a:p>
            <a:pPr algn="just">
              <a:lnSpc>
                <a:spcPts val="4950"/>
              </a:lnSpc>
            </a:pPr>
            <a:r>
              <a:rPr lang="en-US" sz="4500">
                <a:solidFill>
                  <a:srgbClr val="302326"/>
                </a:solidFill>
                <a:latin typeface="Abhaya Libre Regular" charset="0"/>
              </a:rPr>
              <a:t>O teste do qui-quadrado e as regressões logísticas binárias foram usados para avaliar a associação entre o desfecho adverso dicotômico (sim/não) com outras variáveis e combinações. O nível de significância adotado foi α = 0,05.</a:t>
            </a:r>
          </a:p>
          <a:p>
            <a:pPr algn="just">
              <a:lnSpc>
                <a:spcPts val="4950"/>
              </a:lnSpc>
            </a:pPr>
            <a:endParaRPr lang="en-US" sz="1200">
              <a:solidFill>
                <a:srgbClr val="302326"/>
              </a:solidFill>
              <a:latin typeface="Arim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28674"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sp>
        <p:nvSpPr>
          <p:cNvPr id="28675"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pic>
        <p:nvPicPr>
          <p:cNvPr id="28676"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8677"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8678"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8679"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8680"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8681"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8682"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8683"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8684"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8685"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8686"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8687"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8688"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5681663"/>
          </a:xfrm>
          <a:prstGeom prst="rect">
            <a:avLst/>
          </a:prstGeom>
        </p:spPr>
        <p:txBody>
          <a:bodyPr lIns="0" tIns="0" rIns="0" bIns="0">
            <a:spAutoFit/>
          </a:bodyPr>
          <a:lstStyle/>
          <a:p>
            <a:pPr algn="ctr" fontAlgn="auto">
              <a:lnSpc>
                <a:spcPts val="4949"/>
              </a:lnSpc>
              <a:spcBef>
                <a:spcPts val="0"/>
              </a:spcBef>
              <a:spcAft>
                <a:spcPts val="0"/>
              </a:spcAft>
              <a:defRPr/>
            </a:pPr>
            <a:r>
              <a:rPr lang="en-US" sz="5499" spc="-137">
                <a:solidFill>
                  <a:srgbClr val="302326"/>
                </a:solidFill>
                <a:latin typeface="Fredoka One Bold"/>
                <a:cs typeface="+mn-cs"/>
              </a:rPr>
              <a:t>Dados demográficos e clínicos</a:t>
            </a:r>
          </a:p>
          <a:p>
            <a:pPr algn="ctr" fontAlgn="auto">
              <a:lnSpc>
                <a:spcPts val="4949"/>
              </a:lnSpc>
              <a:spcBef>
                <a:spcPts val="0"/>
              </a:spcBef>
              <a:spcAft>
                <a:spcPts val="0"/>
              </a:spcAft>
              <a:defRPr/>
            </a:pPr>
            <a:endParaRPr lang="en-US" sz="5499" spc="-137">
              <a:solidFill>
                <a:srgbClr val="302326"/>
              </a:solidFill>
              <a:latin typeface="Fredoka One Bold"/>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 Total de pacientes: 102</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Feminino: 44% (n = 45)</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Masculino: 56% (n = 57)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 Evolução normal: 51% (n = 52) </a:t>
            </a:r>
          </a:p>
          <a:p>
            <a:pPr algn="just" fontAlgn="auto">
              <a:lnSpc>
                <a:spcPts val="4949"/>
              </a:lnSpc>
              <a:spcBef>
                <a:spcPts val="0"/>
              </a:spcBef>
              <a:spcAft>
                <a:spcPts val="0"/>
              </a:spcAft>
              <a:defRPr/>
            </a:pPr>
            <a:r>
              <a:rPr lang="en-US" sz="5499" spc="-137">
                <a:solidFill>
                  <a:srgbClr val="302326"/>
                </a:solidFill>
                <a:latin typeface="Abhaya Libre Regular"/>
                <a:cs typeface="+mn-cs"/>
              </a:rPr>
              <a:t>- Evolução anormal: 49% (n = 50)</a:t>
            </a:r>
          </a:p>
          <a:p>
            <a:pPr algn="just" fontAlgn="auto">
              <a:lnSpc>
                <a:spcPts val="4949"/>
              </a:lnSpc>
              <a:spcAft>
                <a:spcPts val="0"/>
              </a:spcAft>
              <a:defRPr/>
            </a:pPr>
            <a:endParaRPr lang="en-US" sz="5499" spc="-137">
              <a:solidFill>
                <a:srgbClr val="302326"/>
              </a:solidFill>
              <a:latin typeface="Abhaya Libre Regular"/>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29698"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2969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2970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2970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2970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2970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2970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2970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2970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2970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2970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2970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2971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29711"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5056188"/>
          </a:xfrm>
          <a:prstGeom prst="rect">
            <a:avLst/>
          </a:prstGeom>
        </p:spPr>
        <p:txBody>
          <a:bodyPr lIns="0" tIns="0" rIns="0" bIns="0">
            <a:spAutoFit/>
          </a:bodyPr>
          <a:lstStyle/>
          <a:p>
            <a:pPr algn="ctr" fontAlgn="auto">
              <a:lnSpc>
                <a:spcPts val="4949"/>
              </a:lnSpc>
              <a:spcBef>
                <a:spcPts val="0"/>
              </a:spcBef>
              <a:spcAft>
                <a:spcPts val="0"/>
              </a:spcAft>
              <a:defRPr/>
            </a:pPr>
            <a:r>
              <a:rPr lang="en-US" sz="5499" spc="-137">
                <a:solidFill>
                  <a:srgbClr val="302326"/>
                </a:solidFill>
                <a:latin typeface="Fredoka One Bold"/>
                <a:cs typeface="+mn-cs"/>
              </a:rPr>
              <a:t>Dados demográficos e clínicos</a:t>
            </a:r>
          </a:p>
          <a:p>
            <a:pPr algn="ctr" fontAlgn="auto">
              <a:lnSpc>
                <a:spcPts val="4949"/>
              </a:lnSpc>
              <a:spcBef>
                <a:spcPts val="0"/>
              </a:spcBef>
              <a:spcAft>
                <a:spcPts val="0"/>
              </a:spcAft>
              <a:defRPr/>
            </a:pPr>
            <a:endParaRPr lang="en-US" sz="5499" spc="-137">
              <a:solidFill>
                <a:srgbClr val="302326"/>
              </a:solidFill>
              <a:latin typeface="Fredoka One Bold"/>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 Evolução anormal: 49% (n = 50)</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12 casos fatais foram registrados com uma idade média de 33 ± 5,8 meses.</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38 crianças sobreviveram com uma ou mais deficiências neurológicas.</a:t>
            </a:r>
          </a:p>
          <a:p>
            <a:pPr algn="just" fontAlgn="auto">
              <a:lnSpc>
                <a:spcPts val="4949"/>
              </a:lnSpc>
              <a:spcAft>
                <a:spcPts val="0"/>
              </a:spcAft>
              <a:defRPr/>
            </a:pPr>
            <a:endParaRPr lang="en-US" sz="5499" spc="-137">
              <a:solidFill>
                <a:srgbClr val="302326"/>
              </a:solidFill>
              <a:latin typeface="Abhaya Libre Regular"/>
              <a:cs typeface="+mn-cs"/>
            </a:endParaRPr>
          </a:p>
        </p:txBody>
      </p:sp>
      <p:sp>
        <p:nvSpPr>
          <p:cNvPr id="29713"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0722"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072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072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072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072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072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072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072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073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073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073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073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073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0735"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5681663"/>
          </a:xfrm>
          <a:prstGeom prst="rect">
            <a:avLst/>
          </a:prstGeom>
        </p:spPr>
        <p:txBody>
          <a:bodyPr lIns="0" tIns="0" rIns="0" bIns="0">
            <a:spAutoFit/>
          </a:bodyPr>
          <a:lstStyle/>
          <a:p>
            <a:pPr algn="ctr" fontAlgn="auto">
              <a:lnSpc>
                <a:spcPts val="4949"/>
              </a:lnSpc>
              <a:spcBef>
                <a:spcPts val="0"/>
              </a:spcBef>
              <a:spcAft>
                <a:spcPts val="0"/>
              </a:spcAft>
              <a:defRPr/>
            </a:pPr>
            <a:r>
              <a:rPr lang="en-US" sz="5499" spc="-137">
                <a:solidFill>
                  <a:srgbClr val="302326"/>
                </a:solidFill>
                <a:latin typeface="Fredoka One Bold"/>
                <a:cs typeface="+mn-cs"/>
              </a:rPr>
              <a:t>Dados demográficos e clínicos</a:t>
            </a:r>
          </a:p>
          <a:p>
            <a:pPr algn="ctr" fontAlgn="auto">
              <a:lnSpc>
                <a:spcPts val="4949"/>
              </a:lnSpc>
              <a:spcBef>
                <a:spcPts val="0"/>
              </a:spcBef>
              <a:spcAft>
                <a:spcPts val="0"/>
              </a:spcAft>
              <a:defRPr/>
            </a:pPr>
            <a:endParaRPr lang="en-US" sz="5499" spc="-137">
              <a:solidFill>
                <a:srgbClr val="302326"/>
              </a:solidFill>
              <a:latin typeface="Fredoka One Bold"/>
              <a:cs typeface="+mn-cs"/>
            </a:endParaRPr>
          </a:p>
          <a:p>
            <a:pPr algn="just" fontAlgn="auto">
              <a:lnSpc>
                <a:spcPts val="4949"/>
              </a:lnSpc>
              <a:spcBef>
                <a:spcPts val="0"/>
              </a:spcBef>
              <a:spcAft>
                <a:spcPts val="0"/>
              </a:spcAft>
              <a:defRPr/>
            </a:pPr>
            <a:r>
              <a:rPr lang="en-US" sz="5499" spc="-137">
                <a:solidFill>
                  <a:srgbClr val="302326"/>
                </a:solidFill>
                <a:latin typeface="Fredoka One"/>
                <a:cs typeface="+mn-cs"/>
              </a:rPr>
              <a:t>- </a:t>
            </a:r>
            <a:r>
              <a:rPr lang="en-US" sz="5499" spc="-137">
                <a:solidFill>
                  <a:srgbClr val="302326"/>
                </a:solidFill>
                <a:latin typeface="Abhaya Libre Regular"/>
                <a:cs typeface="+mn-cs"/>
              </a:rPr>
              <a:t>38 crianças sobreviveram com uma ou mais deficiências neurológicas</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28 pacientes apresentaram atraso global do desenvolvimento (alteração mais frequente).</a:t>
            </a:r>
          </a:p>
          <a:p>
            <a:pPr marL="1187449" lvl="1" indent="-593725" algn="just" fontAlgn="auto">
              <a:lnSpc>
                <a:spcPts val="4949"/>
              </a:lnSpc>
              <a:spcBef>
                <a:spcPts val="0"/>
              </a:spcBef>
              <a:spcAft>
                <a:spcPts val="0"/>
              </a:spcAft>
              <a:buFont typeface="Arial"/>
              <a:buChar char="•"/>
              <a:defRPr/>
            </a:pPr>
            <a:r>
              <a:rPr lang="en-US" sz="5499" spc="-137">
                <a:solidFill>
                  <a:srgbClr val="302326"/>
                </a:solidFill>
                <a:latin typeface="Abhaya Libre Regular"/>
                <a:cs typeface="+mn-cs"/>
              </a:rPr>
              <a:t>27 pacientes apresentaram paralisia cerebral, sendo o tipo tetraplégico o mais prevalente (n = 9). </a:t>
            </a:r>
          </a:p>
          <a:p>
            <a:pPr algn="just" fontAlgn="auto">
              <a:lnSpc>
                <a:spcPts val="4949"/>
              </a:lnSpc>
              <a:spcAft>
                <a:spcPts val="0"/>
              </a:spcAft>
              <a:defRPr/>
            </a:pPr>
            <a:endParaRPr lang="en-US" sz="5499" spc="-137">
              <a:solidFill>
                <a:srgbClr val="302326"/>
              </a:solidFill>
              <a:latin typeface="Abhaya Libre Regular"/>
              <a:cs typeface="+mn-cs"/>
            </a:endParaRPr>
          </a:p>
        </p:txBody>
      </p:sp>
      <p:sp>
        <p:nvSpPr>
          <p:cNvPr id="30737"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1746"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174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174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174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175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175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175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175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175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175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175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175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175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1759"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5680075"/>
          </a:xfrm>
          <a:prstGeom prst="rect">
            <a:avLst/>
          </a:prstGeom>
        </p:spPr>
        <p:txBody>
          <a:bodyPr lIns="0" tIns="0" rIns="0" bIns="0">
            <a:spAutoFit/>
          </a:bodyPr>
          <a:lstStyle/>
          <a:p>
            <a:pPr algn="ctr" fontAlgn="auto">
              <a:lnSpc>
                <a:spcPts val="4949"/>
              </a:lnSpc>
              <a:spcBef>
                <a:spcPts val="0"/>
              </a:spcBef>
              <a:spcAft>
                <a:spcPts val="0"/>
              </a:spcAft>
              <a:defRPr/>
            </a:pPr>
            <a:r>
              <a:rPr lang="en-US" sz="5499" spc="-137" dirty="0">
                <a:solidFill>
                  <a:srgbClr val="302326"/>
                </a:solidFill>
                <a:latin typeface="Fredoka One Bold"/>
                <a:cs typeface="+mn-cs"/>
              </a:rPr>
              <a:t>Dados </a:t>
            </a:r>
            <a:r>
              <a:rPr lang="en-US" sz="5499" spc="-137" dirty="0" err="1">
                <a:solidFill>
                  <a:srgbClr val="302326"/>
                </a:solidFill>
                <a:latin typeface="Fredoka One Bold"/>
                <a:cs typeface="+mn-cs"/>
              </a:rPr>
              <a:t>demográficos</a:t>
            </a:r>
            <a:r>
              <a:rPr lang="en-US" sz="5499" spc="-137" dirty="0">
                <a:solidFill>
                  <a:srgbClr val="302326"/>
                </a:solidFill>
                <a:latin typeface="Fredoka One Bold"/>
                <a:cs typeface="+mn-cs"/>
              </a:rPr>
              <a:t> e </a:t>
            </a:r>
            <a:r>
              <a:rPr lang="en-US" sz="5499" spc="-137" dirty="0" err="1">
                <a:solidFill>
                  <a:srgbClr val="302326"/>
                </a:solidFill>
                <a:latin typeface="Fredoka One Bold"/>
                <a:cs typeface="+mn-cs"/>
              </a:rPr>
              <a:t>clínicos</a:t>
            </a:r>
            <a:endParaRPr lang="en-US" sz="5499" spc="-137" dirty="0">
              <a:solidFill>
                <a:srgbClr val="302326"/>
              </a:solidFill>
              <a:latin typeface="Fredoka One Bold"/>
              <a:cs typeface="+mn-cs"/>
            </a:endParaRPr>
          </a:p>
          <a:p>
            <a:pPr algn="ctr" fontAlgn="auto">
              <a:lnSpc>
                <a:spcPts val="4949"/>
              </a:lnSpc>
              <a:spcBef>
                <a:spcPts val="0"/>
              </a:spcBef>
              <a:spcAft>
                <a:spcPts val="0"/>
              </a:spcAft>
              <a:defRPr/>
            </a:pPr>
            <a:endParaRPr lang="en-US" sz="5499" spc="-137" dirty="0">
              <a:solidFill>
                <a:srgbClr val="302326"/>
              </a:solidFill>
              <a:latin typeface="Fredoka One Bold"/>
              <a:cs typeface="+mn-cs"/>
            </a:endParaRPr>
          </a:p>
          <a:p>
            <a:pPr marL="1187449" lvl="1" indent="-593725" algn="just" fontAlgn="auto">
              <a:lnSpc>
                <a:spcPts val="4949"/>
              </a:lnSpc>
              <a:spcBef>
                <a:spcPts val="0"/>
              </a:spcBef>
              <a:spcAft>
                <a:spcPts val="0"/>
              </a:spcAft>
              <a:buFont typeface="Arial"/>
              <a:buChar char="•"/>
              <a:defRPr/>
            </a:pPr>
            <a:r>
              <a:rPr lang="en-US" sz="5499" spc="-137" dirty="0">
                <a:solidFill>
                  <a:srgbClr val="302326"/>
                </a:solidFill>
                <a:latin typeface="Abhaya Libre Regular"/>
                <a:cs typeface="+mn-cs"/>
              </a:rPr>
              <a:t>17 </a:t>
            </a:r>
            <a:r>
              <a:rPr lang="en-US" sz="5499" spc="-137" dirty="0" err="1">
                <a:solidFill>
                  <a:srgbClr val="302326"/>
                </a:solidFill>
                <a:latin typeface="Abhaya Libre Regular"/>
                <a:cs typeface="+mn-cs"/>
              </a:rPr>
              <a:t>crianças</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desenvolveram</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epilepsia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pós</a:t>
            </a:r>
            <a:r>
              <a:rPr lang="en-US" sz="5499" spc="-137" dirty="0">
                <a:solidFill>
                  <a:srgbClr val="302326"/>
                </a:solidFill>
                <a:latin typeface="Abhaya Libre Regular"/>
                <a:cs typeface="+mn-cs"/>
              </a:rPr>
              <a:t>-natal + </a:t>
            </a:r>
            <a:r>
              <a:rPr lang="en-US" sz="5499" spc="-137" dirty="0" err="1">
                <a:solidFill>
                  <a:srgbClr val="302326"/>
                </a:solidFill>
                <a:latin typeface="Abhaya Libre Regular"/>
                <a:cs typeface="+mn-cs"/>
              </a:rPr>
              <a:t>paralisia</a:t>
            </a:r>
            <a:r>
              <a:rPr lang="en-US" sz="5499" spc="-137" dirty="0">
                <a:solidFill>
                  <a:srgbClr val="302326"/>
                </a:solidFill>
                <a:latin typeface="Abhaya Libre Regular"/>
                <a:cs typeface="+mn-cs"/>
              </a:rPr>
              <a:t> cerebral</a:t>
            </a:r>
          </a:p>
          <a:p>
            <a:pPr marL="1187449" lvl="1" indent="-593725" algn="just" fontAlgn="auto">
              <a:lnSpc>
                <a:spcPts val="4949"/>
              </a:lnSpc>
              <a:spcBef>
                <a:spcPts val="0"/>
              </a:spcBef>
              <a:spcAft>
                <a:spcPts val="0"/>
              </a:spcAft>
              <a:buFont typeface="Arial"/>
              <a:buChar char="•"/>
              <a:defRPr/>
            </a:pPr>
            <a:r>
              <a:rPr lang="en-US" sz="5499" spc="-137" dirty="0">
                <a:solidFill>
                  <a:srgbClr val="302326"/>
                </a:solidFill>
                <a:latin typeface="Abhaya Libre Regular"/>
                <a:cs typeface="+mn-cs"/>
              </a:rPr>
              <a:t>19 </a:t>
            </a:r>
            <a:r>
              <a:rPr lang="en-US" sz="5499" spc="-137" dirty="0" err="1">
                <a:solidFill>
                  <a:srgbClr val="302326"/>
                </a:solidFill>
                <a:latin typeface="Abhaya Libre Regular"/>
                <a:cs typeface="+mn-cs"/>
              </a:rPr>
              <a:t>desenvolveram</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epilepsia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pós</a:t>
            </a:r>
            <a:r>
              <a:rPr lang="en-US" sz="5499" spc="-137" dirty="0">
                <a:solidFill>
                  <a:srgbClr val="302326"/>
                </a:solidFill>
                <a:latin typeface="Abhaya Libre Regular"/>
                <a:cs typeface="+mn-cs"/>
              </a:rPr>
              <a:t>-natal + </a:t>
            </a:r>
            <a:r>
              <a:rPr lang="en-US" sz="5499" spc="-137" dirty="0" err="1">
                <a:solidFill>
                  <a:srgbClr val="302326"/>
                </a:solidFill>
                <a:latin typeface="Abhaya Libre Regular"/>
                <a:cs typeface="+mn-cs"/>
              </a:rPr>
              <a:t>atraso</a:t>
            </a:r>
            <a:r>
              <a:rPr lang="en-US" sz="5499" spc="-137" dirty="0">
                <a:solidFill>
                  <a:srgbClr val="302326"/>
                </a:solidFill>
                <a:latin typeface="Abhaya Libre Regular"/>
                <a:cs typeface="+mn-cs"/>
              </a:rPr>
              <a:t> global de </a:t>
            </a:r>
            <a:r>
              <a:rPr lang="en-US" sz="5499" spc="-137" dirty="0" err="1">
                <a:solidFill>
                  <a:srgbClr val="302326"/>
                </a:solidFill>
                <a:latin typeface="Abhaya Libre Regular"/>
                <a:cs typeface="+mn-cs"/>
              </a:rPr>
              <a:t>desenvolvimento</a:t>
            </a:r>
            <a:r>
              <a:rPr lang="en-US" sz="5499" spc="-137" dirty="0">
                <a:solidFill>
                  <a:srgbClr val="302326"/>
                </a:solidFill>
                <a:latin typeface="Abhaya Libre Regular"/>
                <a:cs typeface="+mn-cs"/>
              </a:rPr>
              <a:t>.</a:t>
            </a: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r>
              <a:rPr lang="en-US" sz="5499" spc="-137" dirty="0">
                <a:solidFill>
                  <a:srgbClr val="302326"/>
                </a:solidFill>
                <a:latin typeface="Abhaya Libre Regular"/>
                <a:cs typeface="+mn-cs"/>
              </a:rPr>
              <a:t>A </a:t>
            </a:r>
            <a:r>
              <a:rPr lang="en-US" sz="5499" spc="-137" dirty="0" err="1">
                <a:solidFill>
                  <a:srgbClr val="302326"/>
                </a:solidFill>
                <a:latin typeface="Abhaya Libre Regular"/>
                <a:cs typeface="+mn-cs"/>
              </a:rPr>
              <a:t>idade</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média</a:t>
            </a:r>
            <a:r>
              <a:rPr lang="en-US" sz="5499" spc="-137" dirty="0">
                <a:solidFill>
                  <a:srgbClr val="302326"/>
                </a:solidFill>
                <a:latin typeface="Abhaya Libre Regular"/>
                <a:cs typeface="+mn-cs"/>
              </a:rPr>
              <a:t> de </a:t>
            </a:r>
            <a:r>
              <a:rPr lang="en-US" sz="5499" spc="-137" dirty="0" err="1">
                <a:solidFill>
                  <a:srgbClr val="302326"/>
                </a:solidFill>
                <a:latin typeface="Abhaya Libre Regular"/>
                <a:cs typeface="+mn-cs"/>
              </a:rPr>
              <a:t>acompanhamento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de 4,7 ± 1,3 </a:t>
            </a:r>
            <a:r>
              <a:rPr lang="en-US" sz="5499" spc="-137" dirty="0" err="1">
                <a:solidFill>
                  <a:srgbClr val="302326"/>
                </a:solidFill>
                <a:latin typeface="Abhaya Libre Regular"/>
                <a:cs typeface="+mn-cs"/>
              </a:rPr>
              <a:t>anos</a:t>
            </a:r>
            <a:r>
              <a:rPr lang="en-US" sz="5499" spc="-137" dirty="0">
                <a:solidFill>
                  <a:srgbClr val="302326"/>
                </a:solidFill>
                <a:latin typeface="Abhaya Libre Regular"/>
                <a:cs typeface="+mn-cs"/>
              </a:rPr>
              <a:t> e a </a:t>
            </a:r>
            <a:r>
              <a:rPr lang="en-US" sz="5499" spc="-137" dirty="0" err="1">
                <a:solidFill>
                  <a:srgbClr val="302326"/>
                </a:solidFill>
                <a:latin typeface="Abhaya Libre Regular"/>
                <a:cs typeface="+mn-cs"/>
              </a:rPr>
              <a:t>duração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média</a:t>
            </a:r>
            <a:r>
              <a:rPr lang="en-US" sz="5499" spc="-137" dirty="0">
                <a:solidFill>
                  <a:srgbClr val="302326"/>
                </a:solidFill>
                <a:latin typeface="Abhaya Libre Regular"/>
                <a:cs typeface="+mn-cs"/>
              </a:rPr>
              <a:t> da </a:t>
            </a:r>
            <a:r>
              <a:rPr lang="en-US" sz="5499" spc="-137" dirty="0" err="1">
                <a:solidFill>
                  <a:srgbClr val="302326"/>
                </a:solidFill>
                <a:latin typeface="Abhaya Libre Regular"/>
                <a:cs typeface="+mn-cs"/>
              </a:rPr>
              <a:t>internação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na</a:t>
            </a:r>
            <a:r>
              <a:rPr lang="en-US" sz="5499" spc="-137" dirty="0">
                <a:solidFill>
                  <a:srgbClr val="302326"/>
                </a:solidFill>
                <a:latin typeface="Abhaya Libre Regular"/>
                <a:cs typeface="+mn-cs"/>
              </a:rPr>
              <a:t> UTIN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de 8,1 ± 10,4 </a:t>
            </a:r>
            <a:r>
              <a:rPr lang="en-US" sz="5499" spc="-137" dirty="0" err="1">
                <a:solidFill>
                  <a:srgbClr val="302326"/>
                </a:solidFill>
                <a:latin typeface="Abhaya Libre Regular"/>
                <a:cs typeface="+mn-cs"/>
              </a:rPr>
              <a:t>dias</a:t>
            </a:r>
            <a:r>
              <a:rPr lang="en-US" sz="5499" spc="-137" dirty="0">
                <a:solidFill>
                  <a:srgbClr val="302326"/>
                </a:solidFill>
                <a:latin typeface="Abhaya Libre Regular"/>
                <a:cs typeface="+mn-cs"/>
              </a:rPr>
              <a:t>.</a:t>
            </a:r>
          </a:p>
        </p:txBody>
      </p:sp>
      <p:sp>
        <p:nvSpPr>
          <p:cNvPr id="31761"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2770"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277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277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277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277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277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277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277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277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277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278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278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278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2783"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32784" name="TextBox 17"/>
          <p:cNvSpPr txBox="1">
            <a:spLocks noChangeArrowheads="1"/>
          </p:cNvSpPr>
          <p:nvPr/>
        </p:nvSpPr>
        <p:spPr bwMode="auto">
          <a:xfrm>
            <a:off x="987425" y="3251200"/>
            <a:ext cx="16230600" cy="630555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Dados perinatais</a:t>
            </a:r>
          </a:p>
          <a:p>
            <a:pPr algn="ctr">
              <a:lnSpc>
                <a:spcPts val="4950"/>
              </a:lnSpc>
            </a:pPr>
            <a:endParaRPr lang="en-US" sz="5400">
              <a:solidFill>
                <a:srgbClr val="302326"/>
              </a:solidFill>
              <a:latin typeface="Fredoka One Bold"/>
            </a:endParaRPr>
          </a:p>
          <a:p>
            <a:pPr algn="just">
              <a:lnSpc>
                <a:spcPts val="4950"/>
              </a:lnSpc>
            </a:pPr>
            <a:r>
              <a:rPr lang="en-US" sz="5500">
                <a:solidFill>
                  <a:srgbClr val="302326"/>
                </a:solidFill>
                <a:latin typeface="Abhaya Libre Regular" charset="0"/>
              </a:rPr>
              <a:t>A idade média das mães foi de 28,9 anos (± 6,4).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Vias de parto</a:t>
            </a:r>
          </a:p>
          <a:p>
            <a:pPr marL="1185863" lvl="1" indent="-593725" algn="just">
              <a:lnSpc>
                <a:spcPts val="4950"/>
              </a:lnSpc>
              <a:buFont typeface="Arial" charset="0"/>
              <a:buChar char="•"/>
            </a:pPr>
            <a:r>
              <a:rPr lang="en-US" sz="5500">
                <a:solidFill>
                  <a:srgbClr val="302326"/>
                </a:solidFill>
                <a:latin typeface="Abhaya Libre Regular" charset="0"/>
              </a:rPr>
              <a:t>69 pacientes nasceram de parto vaginal.</a:t>
            </a:r>
          </a:p>
          <a:p>
            <a:pPr marL="1185863" lvl="1" indent="-593725" algn="just">
              <a:lnSpc>
                <a:spcPts val="4950"/>
              </a:lnSpc>
              <a:buFont typeface="Arial" charset="0"/>
              <a:buChar char="•"/>
            </a:pPr>
            <a:r>
              <a:rPr lang="en-US" sz="5500">
                <a:solidFill>
                  <a:srgbClr val="302326"/>
                </a:solidFill>
                <a:latin typeface="Abhaya Libre Regular" charset="0"/>
              </a:rPr>
              <a:t>33 pacientes nasceram de parto cesárea.</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Idade gestacional média foi de 38,6 semanas (± 2,5).</a:t>
            </a:r>
          </a:p>
          <a:p>
            <a:pPr algn="just">
              <a:lnSpc>
                <a:spcPts val="4950"/>
              </a:lnSpc>
            </a:pPr>
            <a:endParaRPr lang="en-US" sz="5400">
              <a:solidFill>
                <a:srgbClr val="302326"/>
              </a:solidFill>
              <a:latin typeface="Fredoka One"/>
            </a:endParaRPr>
          </a:p>
        </p:txBody>
      </p:sp>
      <p:sp>
        <p:nvSpPr>
          <p:cNvPr id="32785"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3794"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379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379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379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379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379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380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380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380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380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380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380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380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3807"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33808" name="TextBox 17"/>
          <p:cNvSpPr txBox="1">
            <a:spLocks noChangeArrowheads="1"/>
          </p:cNvSpPr>
          <p:nvPr/>
        </p:nvSpPr>
        <p:spPr bwMode="auto">
          <a:xfrm>
            <a:off x="987425" y="3251200"/>
            <a:ext cx="16230600" cy="630555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Dados perinatais</a:t>
            </a:r>
          </a:p>
          <a:p>
            <a:pPr algn="ctr">
              <a:lnSpc>
                <a:spcPts val="4950"/>
              </a:lnSpc>
            </a:pPr>
            <a:endParaRPr lang="en-US" sz="5400">
              <a:solidFill>
                <a:srgbClr val="302326"/>
              </a:solidFill>
              <a:latin typeface="Fredoka One Bold"/>
            </a:endParaRPr>
          </a:p>
          <a:p>
            <a:pPr algn="just">
              <a:lnSpc>
                <a:spcPts val="4950"/>
              </a:lnSpc>
            </a:pPr>
            <a:r>
              <a:rPr lang="en-US" sz="5500">
                <a:solidFill>
                  <a:srgbClr val="302326"/>
                </a:solidFill>
                <a:latin typeface="Abhaya Libre Regular" charset="0"/>
              </a:rPr>
              <a:t>Peso médio ao nascer foi de 3211g (± 535).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Complicações perinatais ocorreram em 38 pacientes: </a:t>
            </a:r>
          </a:p>
          <a:p>
            <a:pPr marL="1185863" lvl="1" indent="-593725" algn="just">
              <a:lnSpc>
                <a:spcPts val="4950"/>
              </a:lnSpc>
              <a:buFont typeface="Arial" charset="0"/>
              <a:buChar char="•"/>
            </a:pPr>
            <a:r>
              <a:rPr lang="en-US" sz="5500">
                <a:solidFill>
                  <a:srgbClr val="302326"/>
                </a:solidFill>
                <a:latin typeface="Abhaya Libre Regular" charset="0"/>
              </a:rPr>
              <a:t>Sofrimento fetal na cardiotocografia (n = 20)</a:t>
            </a:r>
          </a:p>
          <a:p>
            <a:pPr marL="1185863" lvl="1" indent="-593725" algn="just">
              <a:lnSpc>
                <a:spcPts val="4950"/>
              </a:lnSpc>
              <a:buFont typeface="Arial" charset="0"/>
              <a:buChar char="•"/>
            </a:pPr>
            <a:r>
              <a:rPr lang="en-US" sz="5500">
                <a:solidFill>
                  <a:srgbClr val="302326"/>
                </a:solidFill>
                <a:latin typeface="Abhaya Libre Regular" charset="0"/>
              </a:rPr>
              <a:t>Parto complicado (n = 22) </a:t>
            </a:r>
          </a:p>
          <a:p>
            <a:pPr marL="1185863" lvl="1" indent="-593725" algn="just">
              <a:lnSpc>
                <a:spcPts val="4950"/>
              </a:lnSpc>
              <a:buFont typeface="Arial" charset="0"/>
              <a:buChar char="•"/>
            </a:pPr>
            <a:r>
              <a:rPr lang="en-US" sz="5500">
                <a:solidFill>
                  <a:srgbClr val="302326"/>
                </a:solidFill>
                <a:latin typeface="Abhaya Libre Regular" charset="0"/>
              </a:rPr>
              <a:t>Necessidade de reanimação (n = 9). </a:t>
            </a:r>
          </a:p>
          <a:p>
            <a:pPr algn="just">
              <a:lnSpc>
                <a:spcPts val="4950"/>
              </a:lnSpc>
            </a:pPr>
            <a:endParaRPr lang="en-US" sz="5500">
              <a:solidFill>
                <a:srgbClr val="302326"/>
              </a:solidFill>
              <a:latin typeface="Fredoka One"/>
            </a:endParaRPr>
          </a:p>
          <a:p>
            <a:pPr algn="just">
              <a:lnSpc>
                <a:spcPts val="4950"/>
              </a:lnSpc>
            </a:pPr>
            <a:r>
              <a:rPr lang="en-US" sz="5500">
                <a:solidFill>
                  <a:srgbClr val="302326"/>
                </a:solidFill>
                <a:latin typeface="Abhaya Libre Regular" charset="0"/>
              </a:rPr>
              <a:t>O Apgar médio no 5º minuto foi de 8,2 (± 1). </a:t>
            </a:r>
          </a:p>
        </p:txBody>
      </p:sp>
      <p:sp>
        <p:nvSpPr>
          <p:cNvPr id="33809"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4818"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481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482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482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482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482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482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482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482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482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482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482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483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4831"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3778250"/>
          </a:xfrm>
          <a:prstGeom prst="rect">
            <a:avLst/>
          </a:prstGeom>
        </p:spPr>
        <p:txBody>
          <a:bodyPr lIns="0" tIns="0" rIns="0" bIns="0">
            <a:spAutoFit/>
          </a:bodyPr>
          <a:lstStyle/>
          <a:p>
            <a:pPr algn="ctr" fontAlgn="auto">
              <a:lnSpc>
                <a:spcPts val="4949"/>
              </a:lnSpc>
              <a:spcBef>
                <a:spcPts val="0"/>
              </a:spcBef>
              <a:spcAft>
                <a:spcPts val="0"/>
              </a:spcAft>
              <a:defRPr/>
            </a:pPr>
            <a:r>
              <a:rPr lang="en-US" sz="5499" spc="-137" dirty="0">
                <a:solidFill>
                  <a:srgbClr val="302326"/>
                </a:solidFill>
                <a:latin typeface="Fredoka One Bold"/>
                <a:cs typeface="+mn-cs"/>
              </a:rPr>
              <a:t>Dados </a:t>
            </a:r>
            <a:r>
              <a:rPr lang="en-US" sz="5499" spc="-137" dirty="0" err="1">
                <a:solidFill>
                  <a:srgbClr val="302326"/>
                </a:solidFill>
                <a:latin typeface="Fredoka One Bold"/>
                <a:cs typeface="+mn-cs"/>
              </a:rPr>
              <a:t>perinatais</a:t>
            </a:r>
            <a:endParaRPr lang="en-US" sz="5499" spc="-137" dirty="0">
              <a:solidFill>
                <a:srgbClr val="302326"/>
              </a:solidFill>
              <a:latin typeface="Fredoka One Bold"/>
              <a:cs typeface="+mn-cs"/>
            </a:endParaRPr>
          </a:p>
          <a:p>
            <a:pPr algn="just" fontAlgn="auto">
              <a:lnSpc>
                <a:spcPts val="4949"/>
              </a:lnSpc>
              <a:spcBef>
                <a:spcPts val="0"/>
              </a:spcBef>
              <a:spcAft>
                <a:spcPts val="0"/>
              </a:spcAft>
              <a:defRPr/>
            </a:pPr>
            <a:endParaRPr lang="en-US" sz="5499" spc="-137" dirty="0">
              <a:solidFill>
                <a:srgbClr val="302326"/>
              </a:solidFill>
              <a:latin typeface="Fredoka One Bold"/>
              <a:cs typeface="+mn-cs"/>
            </a:endParaRPr>
          </a:p>
          <a:p>
            <a:pPr algn="just" fontAlgn="auto">
              <a:lnSpc>
                <a:spcPts val="4949"/>
              </a:lnSpc>
              <a:spcBef>
                <a:spcPts val="0"/>
              </a:spcBef>
              <a:spcAft>
                <a:spcPts val="0"/>
              </a:spcAft>
              <a:defRPr/>
            </a:pPr>
            <a:r>
              <a:rPr lang="en-US" sz="5500" spc="-137" dirty="0" err="1">
                <a:solidFill>
                  <a:srgbClr val="302326"/>
                </a:solidFill>
                <a:latin typeface="Abhaya Libre Regular" panose="020B0604020202020204" charset="0"/>
                <a:cs typeface="Abhaya Libre Regular" panose="020B0604020202020204" charset="0"/>
              </a:rPr>
              <a:t>Apenas</a:t>
            </a:r>
            <a:r>
              <a:rPr lang="en-US" sz="5500" spc="-137" dirty="0">
                <a:solidFill>
                  <a:srgbClr val="302326"/>
                </a:solidFill>
                <a:latin typeface="Abhaya Libre Regular" panose="020B0604020202020204" charset="0"/>
                <a:cs typeface="Abhaya Libre Regular" panose="020B0604020202020204" charset="0"/>
              </a:rPr>
              <a:t> a </a:t>
            </a:r>
            <a:r>
              <a:rPr lang="en-US" sz="5500" spc="-137" dirty="0" err="1">
                <a:solidFill>
                  <a:srgbClr val="302326"/>
                </a:solidFill>
                <a:latin typeface="Abhaya Libre Regular" panose="020B0604020202020204" charset="0"/>
                <a:cs typeface="Abhaya Libre Regular" panose="020B0604020202020204" charset="0"/>
              </a:rPr>
              <a:t>ocorrência</a:t>
            </a:r>
            <a:r>
              <a:rPr lang="en-US" sz="5500" spc="-137" dirty="0">
                <a:solidFill>
                  <a:srgbClr val="302326"/>
                </a:solidFill>
                <a:latin typeface="Abhaya Libre Regular" panose="020B0604020202020204" charset="0"/>
                <a:cs typeface="Abhaya Libre Regular" panose="020B0604020202020204" charset="0"/>
              </a:rPr>
              <a:t> de </a:t>
            </a:r>
            <a:r>
              <a:rPr lang="en-US" sz="5500" spc="-137" dirty="0" err="1">
                <a:solidFill>
                  <a:srgbClr val="302326"/>
                </a:solidFill>
                <a:latin typeface="Abhaya Libre Regular" panose="020B0604020202020204" charset="0"/>
                <a:cs typeface="Abhaya Libre Regular" panose="020B0604020202020204" charset="0"/>
              </a:rPr>
              <a:t>complicações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perinatais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foi</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significativamente</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associada</a:t>
            </a:r>
            <a:r>
              <a:rPr lang="en-US" sz="5500" spc="-137" dirty="0">
                <a:solidFill>
                  <a:srgbClr val="302326"/>
                </a:solidFill>
                <a:latin typeface="Abhaya Libre Regular" panose="020B0604020202020204" charset="0"/>
                <a:cs typeface="Abhaya Libre Regular" panose="020B0604020202020204" charset="0"/>
              </a:rPr>
              <a:t> a um </a:t>
            </a:r>
            <a:r>
              <a:rPr lang="en-US" sz="5500" spc="-137" dirty="0" err="1">
                <a:solidFill>
                  <a:srgbClr val="302326"/>
                </a:solidFill>
                <a:latin typeface="Abhaya Libre Regular" panose="020B0604020202020204" charset="0"/>
                <a:cs typeface="Abhaya Libre Regular" panose="020B0604020202020204" charset="0"/>
              </a:rPr>
              <a:t>resultado</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neurológico</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adverso</a:t>
            </a:r>
            <a:r>
              <a:rPr lang="en-US" sz="5500" spc="-137" dirty="0">
                <a:solidFill>
                  <a:srgbClr val="302326"/>
                </a:solidFill>
                <a:latin typeface="Abhaya Libre Regular" panose="020B0604020202020204" charset="0"/>
                <a:cs typeface="Abhaya Libre Regular" panose="020B0604020202020204" charset="0"/>
              </a:rPr>
              <a:t> (p = 0,04).</a:t>
            </a:r>
          </a:p>
          <a:p>
            <a:pPr algn="just" fontAlgn="auto">
              <a:lnSpc>
                <a:spcPts val="4949"/>
              </a:lnSpc>
              <a:spcBef>
                <a:spcPts val="0"/>
              </a:spcBef>
              <a:spcAft>
                <a:spcPts val="0"/>
              </a:spcAft>
              <a:defRPr/>
            </a:pPr>
            <a:endParaRPr lang="en-US" sz="5499" spc="-137" dirty="0">
              <a:solidFill>
                <a:srgbClr val="302326"/>
              </a:solidFill>
              <a:latin typeface="Fredoka One"/>
              <a:cs typeface="+mn-cs"/>
            </a:endParaRPr>
          </a:p>
        </p:txBody>
      </p:sp>
      <p:sp>
        <p:nvSpPr>
          <p:cNvPr id="34833"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5842"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584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584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584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584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584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584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584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585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585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585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585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585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5855"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6965950"/>
          </a:xfrm>
          <a:prstGeom prst="rect">
            <a:avLst/>
          </a:prstGeom>
        </p:spPr>
        <p:txBody>
          <a:bodyPr lIns="0" tIns="0" rIns="0" bIns="0">
            <a:spAutoFit/>
          </a:bodyPr>
          <a:lstStyle/>
          <a:p>
            <a:pPr algn="ctr" fontAlgn="auto">
              <a:lnSpc>
                <a:spcPts val="4949"/>
              </a:lnSpc>
              <a:spcBef>
                <a:spcPts val="0"/>
              </a:spcBef>
              <a:spcAft>
                <a:spcPts val="0"/>
              </a:spcAft>
              <a:defRPr/>
            </a:pPr>
            <a:r>
              <a:rPr lang="en-US" sz="5499" spc="-137" dirty="0" err="1">
                <a:solidFill>
                  <a:srgbClr val="302326"/>
                </a:solidFill>
                <a:latin typeface="Fredoka One Bold"/>
                <a:cs typeface="+mn-cs"/>
              </a:rPr>
              <a:t>Etiologia</a:t>
            </a:r>
            <a:endParaRPr lang="en-US" sz="5499" spc="-137" dirty="0">
              <a:solidFill>
                <a:srgbClr val="302326"/>
              </a:solidFill>
              <a:latin typeface="Fredoka One Bold"/>
              <a:cs typeface="+mn-cs"/>
            </a:endParaRPr>
          </a:p>
          <a:p>
            <a:pPr algn="ctr" fontAlgn="auto">
              <a:lnSpc>
                <a:spcPts val="4949"/>
              </a:lnSpc>
              <a:spcBef>
                <a:spcPts val="0"/>
              </a:spcBef>
              <a:spcAft>
                <a:spcPts val="0"/>
              </a:spcAft>
              <a:defRPr/>
            </a:pPr>
            <a:endParaRPr lang="en-US" sz="5499" spc="-137" dirty="0">
              <a:solidFill>
                <a:srgbClr val="302326"/>
              </a:solidFill>
              <a:latin typeface="Fredoka One Bold"/>
              <a:cs typeface="+mn-cs"/>
            </a:endParaRP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Encefalopatia</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hipóxico-isquêmica</a:t>
            </a:r>
            <a:r>
              <a:rPr lang="en-US" sz="5500" spc="-137" dirty="0">
                <a:solidFill>
                  <a:srgbClr val="302326"/>
                </a:solidFill>
                <a:latin typeface="Abhaya Libre Regular" panose="020B0604020202020204" charset="0"/>
                <a:cs typeface="Abhaya Libre Regular" panose="020B0604020202020204" charset="0"/>
              </a:rPr>
              <a:t> (57%; n = 58).</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AVC </a:t>
            </a:r>
            <a:r>
              <a:rPr lang="en-US" sz="5500" spc="-137" dirty="0" err="1">
                <a:solidFill>
                  <a:srgbClr val="302326"/>
                </a:solidFill>
                <a:latin typeface="Abhaya Libre Regular" panose="020B0604020202020204" charset="0"/>
                <a:cs typeface="Abhaya Libre Regular" panose="020B0604020202020204" charset="0"/>
              </a:rPr>
              <a:t>isquêmico</a:t>
            </a:r>
            <a:r>
              <a:rPr lang="en-US" sz="5500" spc="-137" dirty="0">
                <a:solidFill>
                  <a:srgbClr val="302326"/>
                </a:solidFill>
                <a:latin typeface="Abhaya Libre Regular" panose="020B0604020202020204" charset="0"/>
                <a:cs typeface="Abhaya Libre Regular" panose="020B0604020202020204" charset="0"/>
              </a:rPr>
              <a:t> perinatal (16%; n = 16).</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Hemorragia</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intracraniana</a:t>
            </a:r>
            <a:r>
              <a:rPr lang="en-US" sz="5500" spc="-137" dirty="0">
                <a:solidFill>
                  <a:srgbClr val="302326"/>
                </a:solidFill>
                <a:latin typeface="Abhaya Libre Regular" panose="020B0604020202020204" charset="0"/>
                <a:cs typeface="Abhaya Libre Regular" panose="020B0604020202020204" charset="0"/>
              </a:rPr>
              <a:t> (12%; n = 12). </a:t>
            </a:r>
          </a:p>
          <a:p>
            <a:pPr algn="just" fontAlgn="auto">
              <a:lnSpc>
                <a:spcPts val="4949"/>
              </a:lnSpc>
              <a:spcBef>
                <a:spcPts val="0"/>
              </a:spcBef>
              <a:spcAft>
                <a:spcPts val="0"/>
              </a:spcAft>
              <a:defRPr/>
            </a:pPr>
            <a:endParaRPr lang="en-US" sz="5500" spc="-137" dirty="0">
              <a:solidFill>
                <a:srgbClr val="302326"/>
              </a:solidFill>
              <a:latin typeface="Abhaya Libre Regular" panose="020B0604020202020204" charset="0"/>
              <a:cs typeface="Abhaya Libre Regular" panose="020B0604020202020204" charset="0"/>
            </a:endParaRPr>
          </a:p>
          <a:p>
            <a:pPr algn="just" fontAlgn="auto">
              <a:lnSpc>
                <a:spcPts val="4949"/>
              </a:lnSpc>
              <a:spcBef>
                <a:spcPts val="0"/>
              </a:spcBef>
              <a:spcAft>
                <a:spcPts val="0"/>
              </a:spcAft>
              <a:defRPr/>
            </a:pPr>
            <a:r>
              <a:rPr lang="en-US" sz="5500" spc="-137" dirty="0" err="1">
                <a:solidFill>
                  <a:srgbClr val="302326"/>
                </a:solidFill>
                <a:latin typeface="Abhaya Libre Regular" panose="020B0604020202020204" charset="0"/>
                <a:cs typeface="Abhaya Libre Regular" panose="020B0604020202020204" charset="0"/>
              </a:rPr>
              <a:t>Associação</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significativa</a:t>
            </a:r>
            <a:r>
              <a:rPr lang="en-US" sz="5500" spc="-137" dirty="0">
                <a:solidFill>
                  <a:srgbClr val="302326"/>
                </a:solidFill>
                <a:latin typeface="Abhaya Libre Regular" panose="020B0604020202020204" charset="0"/>
                <a:cs typeface="Abhaya Libre Regular" panose="020B0604020202020204" charset="0"/>
              </a:rPr>
              <a:t> entre </a:t>
            </a:r>
            <a:r>
              <a:rPr lang="en-US" sz="5500" spc="-137" dirty="0" err="1">
                <a:solidFill>
                  <a:srgbClr val="302326"/>
                </a:solidFill>
                <a:latin typeface="Abhaya Libre Regular" panose="020B0604020202020204" charset="0"/>
                <a:cs typeface="Abhaya Libre Regular" panose="020B0604020202020204" charset="0"/>
              </a:rPr>
              <a:t>encefalopatia</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hipóxico-isquêmica</a:t>
            </a:r>
            <a:r>
              <a:rPr lang="en-US" sz="5500" spc="-137" dirty="0">
                <a:solidFill>
                  <a:srgbClr val="302326"/>
                </a:solidFill>
                <a:latin typeface="Abhaya Libre Regular" panose="020B0604020202020204" charset="0"/>
                <a:cs typeface="Abhaya Libre Regular" panose="020B0604020202020204" charset="0"/>
              </a:rPr>
              <a:t> e </a:t>
            </a:r>
            <a:r>
              <a:rPr lang="en-US" sz="5500" spc="-137" dirty="0" err="1">
                <a:solidFill>
                  <a:srgbClr val="302326"/>
                </a:solidFill>
                <a:latin typeface="Abhaya Libre Regular" panose="020B0604020202020204" charset="0"/>
                <a:cs typeface="Abhaya Libre Regular" panose="020B0604020202020204" charset="0"/>
              </a:rPr>
              <a:t>desfecho</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adverso</a:t>
            </a:r>
            <a:r>
              <a:rPr lang="en-US" sz="5500" spc="-137" dirty="0">
                <a:solidFill>
                  <a:srgbClr val="302326"/>
                </a:solidFill>
                <a:latin typeface="Abhaya Libre Regular" panose="020B0604020202020204" charset="0"/>
                <a:cs typeface="Abhaya Libre Regular" panose="020B0604020202020204" charset="0"/>
              </a:rPr>
              <a:t> (p = 0,03), </a:t>
            </a:r>
            <a:r>
              <a:rPr lang="en-US" sz="5500" spc="-137" dirty="0" err="1">
                <a:solidFill>
                  <a:srgbClr val="302326"/>
                </a:solidFill>
                <a:latin typeface="Abhaya Libre Regular" panose="020B0604020202020204" charset="0"/>
                <a:cs typeface="Abhaya Libre Regular" panose="020B0604020202020204" charset="0"/>
              </a:rPr>
              <a:t>quando</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comparada</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às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demais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etiologias</a:t>
            </a:r>
            <a:r>
              <a:rPr lang="en-US" sz="5500" spc="-137" dirty="0">
                <a:solidFill>
                  <a:srgbClr val="302326"/>
                </a:solidFill>
                <a:latin typeface="Abhaya Libre Regular" panose="020B0604020202020204" charset="0"/>
                <a:cs typeface="Abhaya Libre Regular" panose="020B0604020202020204" charset="0"/>
              </a:rPr>
              <a:t>. </a:t>
            </a:r>
          </a:p>
          <a:p>
            <a:pPr algn="just" fontAlgn="auto">
              <a:lnSpc>
                <a:spcPts val="4949"/>
              </a:lnSpc>
              <a:spcBef>
                <a:spcPts val="0"/>
              </a:spcBef>
              <a:spcAft>
                <a:spcPts val="0"/>
              </a:spcAft>
              <a:defRPr/>
            </a:pPr>
            <a:endParaRPr lang="en-US" sz="5499" spc="-137" dirty="0">
              <a:solidFill>
                <a:srgbClr val="302326"/>
              </a:solidFill>
              <a:latin typeface="Abhaya Libre Regular Bold"/>
              <a:cs typeface="+mn-cs"/>
            </a:endParaRPr>
          </a:p>
          <a:p>
            <a:pPr algn="just" fontAlgn="auto">
              <a:lnSpc>
                <a:spcPts val="4949"/>
              </a:lnSpc>
              <a:spcBef>
                <a:spcPts val="0"/>
              </a:spcBef>
              <a:spcAft>
                <a:spcPts val="0"/>
              </a:spcAft>
              <a:defRPr/>
            </a:pPr>
            <a:endParaRPr lang="en-US" sz="5499" spc="-137" dirty="0">
              <a:solidFill>
                <a:srgbClr val="302326"/>
              </a:solidFill>
              <a:latin typeface="Abhaya Libre Regular Bold"/>
              <a:cs typeface="+mn-cs"/>
            </a:endParaRPr>
          </a:p>
        </p:txBody>
      </p:sp>
      <p:sp>
        <p:nvSpPr>
          <p:cNvPr id="35857"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6866"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686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686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686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687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687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687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687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687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687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687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687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687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6879"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36880" name="TextBox 17"/>
          <p:cNvSpPr txBox="1">
            <a:spLocks noChangeArrowheads="1"/>
          </p:cNvSpPr>
          <p:nvPr/>
        </p:nvSpPr>
        <p:spPr bwMode="auto">
          <a:xfrm>
            <a:off x="987425" y="3251200"/>
            <a:ext cx="16230600" cy="628650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Características da convulsão</a:t>
            </a:r>
          </a:p>
          <a:p>
            <a:pPr algn="ctr">
              <a:lnSpc>
                <a:spcPts val="4950"/>
              </a:lnSpc>
            </a:pPr>
            <a:endParaRPr lang="en-US" sz="5400">
              <a:solidFill>
                <a:srgbClr val="302326"/>
              </a:solidFill>
              <a:latin typeface="Fredoka One Bold"/>
            </a:endParaRPr>
          </a:p>
          <a:p>
            <a:pPr algn="just">
              <a:lnSpc>
                <a:spcPts val="4950"/>
              </a:lnSpc>
            </a:pPr>
            <a:r>
              <a:rPr lang="en-US" sz="5500">
                <a:solidFill>
                  <a:srgbClr val="302326"/>
                </a:solidFill>
                <a:latin typeface="Abhaya Libre Regular" charset="0"/>
              </a:rPr>
              <a:t>A idade de início das crises variou de menos de 24 horas a 9 dias de vida.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O </a:t>
            </a:r>
            <a:r>
              <a:rPr lang="en-US" sz="5500" b="1">
                <a:solidFill>
                  <a:srgbClr val="302326"/>
                </a:solidFill>
                <a:latin typeface="Abhaya Libre Regular" charset="0"/>
              </a:rPr>
              <a:t>início precoce das crises</a:t>
            </a:r>
            <a:r>
              <a:rPr lang="en-US" sz="5500">
                <a:solidFill>
                  <a:srgbClr val="302326"/>
                </a:solidFill>
                <a:latin typeface="Abhaya Libre Regular" charset="0"/>
              </a:rPr>
              <a:t> (ou seja, ocorrendo no primeiro dia de vida) ocorreu em </a:t>
            </a:r>
            <a:r>
              <a:rPr lang="en-US" sz="5500" b="1">
                <a:solidFill>
                  <a:srgbClr val="302326"/>
                </a:solidFill>
                <a:latin typeface="Abhaya Libre Regular" charset="0"/>
              </a:rPr>
              <a:t>39%</a:t>
            </a:r>
            <a:r>
              <a:rPr lang="en-US" sz="5500">
                <a:solidFill>
                  <a:srgbClr val="302326"/>
                </a:solidFill>
                <a:latin typeface="Abhaya Libre Regular" charset="0"/>
              </a:rPr>
              <a:t> (n = 40) dos neonatos, dos quais </a:t>
            </a:r>
            <a:r>
              <a:rPr lang="en-US" sz="5500" b="1">
                <a:solidFill>
                  <a:srgbClr val="302326"/>
                </a:solidFill>
                <a:latin typeface="Abhaya Libre Regular" charset="0"/>
              </a:rPr>
              <a:t>27%</a:t>
            </a:r>
            <a:r>
              <a:rPr lang="en-US" sz="5500">
                <a:solidFill>
                  <a:srgbClr val="302326"/>
                </a:solidFill>
                <a:latin typeface="Abhaya Libre Regular" charset="0"/>
              </a:rPr>
              <a:t> (n = 28) dos pacientes tiveram um </a:t>
            </a:r>
            <a:r>
              <a:rPr lang="en-US" sz="5500" b="1">
                <a:solidFill>
                  <a:srgbClr val="302326"/>
                </a:solidFill>
                <a:latin typeface="Abhaya Libre Regular" charset="0"/>
              </a:rPr>
              <a:t>desfecho desfavorável</a:t>
            </a:r>
            <a:r>
              <a:rPr lang="en-US" sz="5500">
                <a:solidFill>
                  <a:srgbClr val="302326"/>
                </a:solidFill>
                <a:latin typeface="Abhaya Libre Regular" charset="0"/>
              </a:rPr>
              <a:t>. </a:t>
            </a:r>
          </a:p>
          <a:p>
            <a:pPr algn="just">
              <a:lnSpc>
                <a:spcPts val="4950"/>
              </a:lnSpc>
            </a:pPr>
            <a:endParaRPr lang="en-US" sz="5400">
              <a:solidFill>
                <a:srgbClr val="302326"/>
              </a:solidFill>
              <a:latin typeface="Fredoka One"/>
            </a:endParaRPr>
          </a:p>
        </p:txBody>
      </p:sp>
      <p:sp>
        <p:nvSpPr>
          <p:cNvPr id="36881"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7890"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789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789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789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789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789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789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789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789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789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790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790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790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7903"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5680075"/>
          </a:xfrm>
          <a:prstGeom prst="rect">
            <a:avLst/>
          </a:prstGeom>
        </p:spPr>
        <p:txBody>
          <a:bodyPr lIns="0" tIns="0" rIns="0" bIns="0">
            <a:spAutoFit/>
          </a:bodyPr>
          <a:lstStyle/>
          <a:p>
            <a:pPr algn="ctr" fontAlgn="auto">
              <a:lnSpc>
                <a:spcPts val="4949"/>
              </a:lnSpc>
              <a:spcBef>
                <a:spcPts val="0"/>
              </a:spcBef>
              <a:spcAft>
                <a:spcPts val="0"/>
              </a:spcAft>
              <a:defRPr/>
            </a:pPr>
            <a:r>
              <a:rPr lang="en-US" sz="5499" spc="-137" dirty="0" err="1">
                <a:solidFill>
                  <a:srgbClr val="302326"/>
                </a:solidFill>
                <a:latin typeface="Fredoka One Bold"/>
                <a:cs typeface="+mn-cs"/>
              </a:rPr>
              <a:t>Características</a:t>
            </a:r>
            <a:r>
              <a:rPr lang="en-US" sz="5499" spc="-137" dirty="0">
                <a:solidFill>
                  <a:srgbClr val="302326"/>
                </a:solidFill>
                <a:latin typeface="Fredoka One Bold"/>
                <a:cs typeface="+mn-cs"/>
              </a:rPr>
              <a:t> da </a:t>
            </a:r>
            <a:r>
              <a:rPr lang="en-US" sz="5499" spc="-137" dirty="0" err="1">
                <a:solidFill>
                  <a:srgbClr val="302326"/>
                </a:solidFill>
                <a:latin typeface="Fredoka One Bold"/>
                <a:cs typeface="+mn-cs"/>
              </a:rPr>
              <a:t>convulsão</a:t>
            </a:r>
            <a:endParaRPr lang="en-US" sz="5499" spc="-137" dirty="0">
              <a:solidFill>
                <a:srgbClr val="302326"/>
              </a:solidFill>
              <a:latin typeface="Fredoka One Bold"/>
              <a:cs typeface="+mn-cs"/>
            </a:endParaRPr>
          </a:p>
          <a:p>
            <a:pPr algn="ctr" fontAlgn="auto">
              <a:lnSpc>
                <a:spcPts val="4949"/>
              </a:lnSpc>
              <a:spcBef>
                <a:spcPts val="0"/>
              </a:spcBef>
              <a:spcAft>
                <a:spcPts val="0"/>
              </a:spcAft>
              <a:defRPr/>
            </a:pPr>
            <a:endParaRPr lang="en-US" sz="4500" spc="-137" dirty="0">
              <a:solidFill>
                <a:srgbClr val="302326"/>
              </a:solidFill>
              <a:latin typeface="Abhaya Libre Regular" panose="020B0604020202020204" charset="0"/>
              <a:cs typeface="Abhaya Libre Regular" panose="020B0604020202020204" charset="0"/>
            </a:endParaRPr>
          </a:p>
          <a:p>
            <a:pPr algn="just" fontAlgn="auto">
              <a:lnSpc>
                <a:spcPts val="4949"/>
              </a:lnSpc>
              <a:spcBef>
                <a:spcPts val="0"/>
              </a:spcBef>
              <a:spcAft>
                <a:spcPts val="0"/>
              </a:spcAft>
              <a:defRPr/>
            </a:pPr>
            <a:r>
              <a:rPr lang="en-US" sz="5500" spc="-137" dirty="0" err="1">
                <a:solidFill>
                  <a:srgbClr val="302326"/>
                </a:solidFill>
                <a:latin typeface="Abhaya Libre Regular" panose="020B0604020202020204" charset="0"/>
                <a:cs typeface="Abhaya Libre Regular" panose="020B0604020202020204" charset="0"/>
              </a:rPr>
              <a:t>Os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tipos</a:t>
            </a:r>
            <a:r>
              <a:rPr lang="en-US" sz="5500" spc="-137" dirty="0">
                <a:solidFill>
                  <a:srgbClr val="302326"/>
                </a:solidFill>
                <a:latin typeface="Abhaya Libre Regular" panose="020B0604020202020204" charset="0"/>
                <a:cs typeface="Abhaya Libre Regular" panose="020B0604020202020204" charset="0"/>
              </a:rPr>
              <a:t> de crises </a:t>
            </a:r>
            <a:r>
              <a:rPr lang="en-US" sz="5500" spc="-137" dirty="0" err="1">
                <a:solidFill>
                  <a:srgbClr val="302326"/>
                </a:solidFill>
                <a:latin typeface="Abhaya Libre Regular" panose="020B0604020202020204" charset="0"/>
                <a:cs typeface="Abhaya Libre Regular" panose="020B0604020202020204" charset="0"/>
              </a:rPr>
              <a:t>mais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comuns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foram</a:t>
            </a:r>
            <a:r>
              <a:rPr lang="en-US" sz="5500" spc="-137" dirty="0">
                <a:solidFill>
                  <a:srgbClr val="302326"/>
                </a:solidFill>
                <a:latin typeface="Abhaya Libre Regular" panose="020B0604020202020204" charset="0"/>
                <a:cs typeface="Abhaya Libre Regular" panose="020B0604020202020204" charset="0"/>
              </a:rPr>
              <a:t> </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Clônicas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focais</a:t>
            </a:r>
            <a:r>
              <a:rPr lang="en-US" sz="5500" spc="-137" dirty="0">
                <a:solidFill>
                  <a:srgbClr val="302326"/>
                </a:solidFill>
                <a:latin typeface="Abhaya Libre Regular" panose="020B0604020202020204" charset="0"/>
                <a:cs typeface="Abhaya Libre Regular" panose="020B0604020202020204" charset="0"/>
              </a:rPr>
              <a:t> (28%)</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Clônicas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multifocais</a:t>
            </a:r>
            <a:r>
              <a:rPr lang="en-US" sz="5500" spc="-137" dirty="0">
                <a:solidFill>
                  <a:srgbClr val="302326"/>
                </a:solidFill>
                <a:latin typeface="Abhaya Libre Regular" panose="020B0604020202020204" charset="0"/>
                <a:cs typeface="Abhaya Libre Regular" panose="020B0604020202020204" charset="0"/>
              </a:rPr>
              <a:t> (19%) </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Tônicas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generalizadas</a:t>
            </a:r>
            <a:r>
              <a:rPr lang="en-US" sz="5500" spc="-137" dirty="0">
                <a:solidFill>
                  <a:srgbClr val="302326"/>
                </a:solidFill>
                <a:latin typeface="Abhaya Libre Regular" panose="020B0604020202020204" charset="0"/>
                <a:cs typeface="Abhaya Libre Regular" panose="020B0604020202020204" charset="0"/>
              </a:rPr>
              <a:t> (19%) </a:t>
            </a:r>
          </a:p>
          <a:p>
            <a:pPr algn="just" fontAlgn="auto">
              <a:lnSpc>
                <a:spcPts val="4949"/>
              </a:lnSpc>
              <a:spcBef>
                <a:spcPts val="0"/>
              </a:spcBef>
              <a:spcAft>
                <a:spcPts val="0"/>
              </a:spcAft>
              <a:defRPr/>
            </a:pP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Tônicas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focais</a:t>
            </a:r>
            <a:r>
              <a:rPr lang="en-US" sz="5500" spc="-137" dirty="0">
                <a:solidFill>
                  <a:srgbClr val="302326"/>
                </a:solidFill>
                <a:latin typeface="Abhaya Libre Regular" panose="020B0604020202020204" charset="0"/>
                <a:cs typeface="Abhaya Libre Regular" panose="020B0604020202020204" charset="0"/>
              </a:rPr>
              <a:t> (18%)</a:t>
            </a:r>
          </a:p>
          <a:p>
            <a:pPr algn="just" fontAlgn="auto">
              <a:lnSpc>
                <a:spcPts val="4949"/>
              </a:lnSpc>
              <a:spcBef>
                <a:spcPts val="0"/>
              </a:spcBef>
              <a:spcAft>
                <a:spcPts val="0"/>
              </a:spcAft>
              <a:defRPr/>
            </a:pPr>
            <a:endParaRPr lang="en-US" sz="5499" spc="-137" dirty="0">
              <a:solidFill>
                <a:srgbClr val="302326"/>
              </a:solidFill>
              <a:latin typeface="Fredoka One"/>
              <a:cs typeface="+mn-cs"/>
            </a:endParaRPr>
          </a:p>
          <a:p>
            <a:pPr algn="just" fontAlgn="auto">
              <a:lnSpc>
                <a:spcPts val="4949"/>
              </a:lnSpc>
              <a:spcBef>
                <a:spcPts val="0"/>
              </a:spcBef>
              <a:spcAft>
                <a:spcPts val="0"/>
              </a:spcAft>
              <a:defRPr/>
            </a:pPr>
            <a:endParaRPr lang="en-US" sz="5499" spc="-137" dirty="0">
              <a:solidFill>
                <a:srgbClr val="302326"/>
              </a:solidFill>
              <a:latin typeface="Fredoka One"/>
              <a:cs typeface="+mn-cs"/>
            </a:endParaRPr>
          </a:p>
        </p:txBody>
      </p:sp>
      <p:sp>
        <p:nvSpPr>
          <p:cNvPr id="37905"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8914"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891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891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891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891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891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892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892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892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892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892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892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892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8927"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38928" name="TextBox 17"/>
          <p:cNvSpPr txBox="1">
            <a:spLocks noChangeArrowheads="1"/>
          </p:cNvSpPr>
          <p:nvPr/>
        </p:nvSpPr>
        <p:spPr bwMode="auto">
          <a:xfrm>
            <a:off x="1066800" y="3238500"/>
            <a:ext cx="16230600" cy="628650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Características da convulsão</a:t>
            </a:r>
          </a:p>
          <a:p>
            <a:pPr algn="ctr">
              <a:lnSpc>
                <a:spcPts val="4950"/>
              </a:lnSpc>
            </a:pPr>
            <a:endParaRPr lang="en-US" sz="5400">
              <a:solidFill>
                <a:srgbClr val="302326"/>
              </a:solidFill>
              <a:latin typeface="Fredoka One Bold"/>
            </a:endParaRPr>
          </a:p>
          <a:p>
            <a:pPr algn="just">
              <a:lnSpc>
                <a:spcPts val="4950"/>
              </a:lnSpc>
            </a:pPr>
            <a:r>
              <a:rPr lang="en-US" sz="5500">
                <a:solidFill>
                  <a:srgbClr val="302326"/>
                </a:solidFill>
                <a:latin typeface="Abhaya Libre Regular" charset="0"/>
              </a:rPr>
              <a:t>O </a:t>
            </a:r>
            <a:r>
              <a:rPr lang="en-US" sz="5500">
                <a:solidFill>
                  <a:srgbClr val="FF0000"/>
                </a:solidFill>
                <a:latin typeface="Abhaya Libre Regular" charset="0"/>
              </a:rPr>
              <a:t>início precoce</a:t>
            </a:r>
            <a:r>
              <a:rPr lang="en-US" sz="5500">
                <a:solidFill>
                  <a:srgbClr val="302326"/>
                </a:solidFill>
                <a:latin typeface="Abhaya Libre Regular" charset="0"/>
              </a:rPr>
              <a:t> das crises foi significativamente </a:t>
            </a:r>
            <a:r>
              <a:rPr lang="en-US" sz="5500">
                <a:solidFill>
                  <a:srgbClr val="FF0000"/>
                </a:solidFill>
                <a:latin typeface="Abhaya Libre Regular" charset="0"/>
              </a:rPr>
              <a:t>associado a resultados neurológicos adversos</a:t>
            </a:r>
            <a:r>
              <a:rPr lang="en-US" sz="5500">
                <a:solidFill>
                  <a:srgbClr val="302326"/>
                </a:solidFill>
                <a:latin typeface="Abhaya Libre Regular" charset="0"/>
              </a:rPr>
              <a:t> (p = 0,002).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Não foi observada diferença estatística em relação aos tipos de crises, o que foi confirmado pela análise das manifestações focais clônicas e não clônicas (p&gt; 0,20).</a:t>
            </a:r>
          </a:p>
          <a:p>
            <a:pPr algn="just">
              <a:lnSpc>
                <a:spcPts val="4950"/>
              </a:lnSpc>
            </a:pPr>
            <a:endParaRPr lang="en-US" sz="5400">
              <a:solidFill>
                <a:srgbClr val="302326"/>
              </a:solidFill>
              <a:latin typeface="Fredoka One"/>
            </a:endParaRPr>
          </a:p>
          <a:p>
            <a:pPr algn="just">
              <a:lnSpc>
                <a:spcPts val="4950"/>
              </a:lnSpc>
            </a:pPr>
            <a:endParaRPr lang="en-US" sz="5400">
              <a:solidFill>
                <a:srgbClr val="302326"/>
              </a:solidFill>
              <a:latin typeface="Fredoka One"/>
            </a:endParaRPr>
          </a:p>
        </p:txBody>
      </p:sp>
      <p:sp>
        <p:nvSpPr>
          <p:cNvPr id="38929"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39938"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3993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3994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3994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3994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3994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3994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3994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3994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3994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3994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3994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3995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39951"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39952" name="TextBox 17"/>
          <p:cNvSpPr txBox="1">
            <a:spLocks noChangeArrowheads="1"/>
          </p:cNvSpPr>
          <p:nvPr/>
        </p:nvSpPr>
        <p:spPr bwMode="auto">
          <a:xfrm>
            <a:off x="987425" y="3251200"/>
            <a:ext cx="16230600" cy="628650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Eletroencefalograma</a:t>
            </a:r>
          </a:p>
          <a:p>
            <a:pPr algn="just">
              <a:lnSpc>
                <a:spcPts val="4950"/>
              </a:lnSpc>
            </a:pPr>
            <a:endParaRPr lang="en-US" sz="5400">
              <a:solidFill>
                <a:srgbClr val="302326"/>
              </a:solidFill>
              <a:latin typeface="Fredoka One Bold"/>
            </a:endParaRPr>
          </a:p>
          <a:p>
            <a:pPr algn="just">
              <a:lnSpc>
                <a:spcPts val="4950"/>
              </a:lnSpc>
            </a:pPr>
            <a:r>
              <a:rPr lang="en-US" sz="5400">
                <a:solidFill>
                  <a:srgbClr val="302326"/>
                </a:solidFill>
                <a:latin typeface="Abhaya Libre Regular" charset="0"/>
              </a:rPr>
              <a:t>Um total de 82% (n = 83) dos recém-nascidos tiveram um EEG convencional anormal. </a:t>
            </a:r>
          </a:p>
          <a:p>
            <a:pPr algn="just">
              <a:lnSpc>
                <a:spcPts val="4950"/>
              </a:lnSpc>
            </a:pPr>
            <a:endParaRPr lang="en-US" sz="5400">
              <a:solidFill>
                <a:srgbClr val="302326"/>
              </a:solidFill>
              <a:latin typeface="Abhaya Libre Regular" charset="0"/>
            </a:endParaRPr>
          </a:p>
          <a:p>
            <a:pPr algn="ctr">
              <a:lnSpc>
                <a:spcPts val="4950"/>
              </a:lnSpc>
            </a:pPr>
            <a:r>
              <a:rPr lang="en-US" sz="5400">
                <a:solidFill>
                  <a:srgbClr val="FF0000"/>
                </a:solidFill>
                <a:latin typeface="Abhaya Libre Regular" charset="0"/>
              </a:rPr>
              <a:t>Atividade de base anormal moderada a grave foi encontrada em 29% (n = 30) dos neonatos e atividade epileptiforme em 77% (n = 79). </a:t>
            </a:r>
          </a:p>
          <a:p>
            <a:pPr algn="just">
              <a:lnSpc>
                <a:spcPts val="4950"/>
              </a:lnSpc>
            </a:pPr>
            <a:endParaRPr lang="en-US" sz="5400">
              <a:solidFill>
                <a:srgbClr val="FF0000"/>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39953"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0962"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096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096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096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096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096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096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096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097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097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097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097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097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0975"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6305550"/>
          </a:xfrm>
          <a:prstGeom prst="rect">
            <a:avLst/>
          </a:prstGeom>
        </p:spPr>
        <p:txBody>
          <a:bodyPr lIns="0" tIns="0" rIns="0" bIns="0">
            <a:spAutoFit/>
          </a:bodyPr>
          <a:lstStyle/>
          <a:p>
            <a:pPr algn="ctr" fontAlgn="auto">
              <a:lnSpc>
                <a:spcPts val="4949"/>
              </a:lnSpc>
              <a:spcBef>
                <a:spcPts val="0"/>
              </a:spcBef>
              <a:spcAft>
                <a:spcPts val="0"/>
              </a:spcAft>
              <a:defRPr/>
            </a:pPr>
            <a:r>
              <a:rPr lang="en-US" sz="5499" spc="-137" dirty="0" err="1">
                <a:solidFill>
                  <a:srgbClr val="302326"/>
                </a:solidFill>
                <a:latin typeface="Fredoka One Bold"/>
                <a:cs typeface="+mn-cs"/>
              </a:rPr>
              <a:t>Eletroencefalograma</a:t>
            </a:r>
            <a:endParaRPr lang="en-US" sz="5499" spc="-137" dirty="0">
              <a:solidFill>
                <a:srgbClr val="302326"/>
              </a:solidFill>
              <a:latin typeface="Fredoka One Bold"/>
              <a:cs typeface="+mn-cs"/>
            </a:endParaRPr>
          </a:p>
          <a:p>
            <a:pPr algn="just" fontAlgn="auto">
              <a:lnSpc>
                <a:spcPts val="4949"/>
              </a:lnSpc>
              <a:spcBef>
                <a:spcPts val="0"/>
              </a:spcBef>
              <a:spcAft>
                <a:spcPts val="0"/>
              </a:spcAft>
              <a:defRPr/>
            </a:pPr>
            <a:endParaRPr lang="en-US" sz="5499" spc="-137" dirty="0">
              <a:solidFill>
                <a:srgbClr val="302326"/>
              </a:solidFill>
              <a:latin typeface="Fredoka One Bold"/>
              <a:cs typeface="+mn-cs"/>
            </a:endParaRPr>
          </a:p>
          <a:p>
            <a:pPr algn="just" fontAlgn="auto">
              <a:lnSpc>
                <a:spcPts val="4949"/>
              </a:lnSpc>
              <a:spcBef>
                <a:spcPts val="0"/>
              </a:spcBef>
              <a:spcAft>
                <a:spcPts val="0"/>
              </a:spcAft>
              <a:defRPr/>
            </a:pPr>
            <a:r>
              <a:rPr lang="en-US" sz="5499" spc="-137" dirty="0" err="1">
                <a:solidFill>
                  <a:srgbClr val="302326"/>
                </a:solidFill>
                <a:latin typeface="Abhaya Libre Regular"/>
                <a:cs typeface="+mn-cs"/>
              </a:rPr>
              <a:t>Em</a:t>
            </a:r>
            <a:r>
              <a:rPr lang="en-US" sz="5499" spc="-137" dirty="0">
                <a:solidFill>
                  <a:srgbClr val="302326"/>
                </a:solidFill>
                <a:latin typeface="Abhaya Libre Regular"/>
                <a:cs typeface="+mn-cs"/>
              </a:rPr>
              <a:t> 91 </a:t>
            </a:r>
            <a:r>
              <a:rPr lang="en-US" sz="5499" spc="-137" dirty="0" err="1">
                <a:solidFill>
                  <a:srgbClr val="302326"/>
                </a:solidFill>
                <a:latin typeface="Abhaya Libre Regular"/>
                <a:cs typeface="+mn-cs"/>
              </a:rPr>
              <a:t>pacientes</a:t>
            </a:r>
            <a:r>
              <a:rPr lang="en-US" sz="5499" spc="-137" dirty="0">
                <a:solidFill>
                  <a:srgbClr val="302326"/>
                </a:solidFill>
                <a:latin typeface="Abhaya Libre Regular"/>
                <a:cs typeface="+mn-cs"/>
              </a:rPr>
              <a:t>, o </a:t>
            </a:r>
            <a:r>
              <a:rPr lang="en-US" sz="5499" spc="-137" dirty="0" err="1">
                <a:solidFill>
                  <a:srgbClr val="302326"/>
                </a:solidFill>
                <a:latin typeface="Abhaya Libre Regular"/>
                <a:cs typeface="+mn-cs"/>
              </a:rPr>
              <a:t>monitoramento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pelo</a:t>
            </a:r>
            <a:r>
              <a:rPr lang="en-US" sz="5499" spc="-137" dirty="0">
                <a:solidFill>
                  <a:srgbClr val="302326"/>
                </a:solidFill>
                <a:latin typeface="Abhaya Libre Regular"/>
                <a:cs typeface="+mn-cs"/>
              </a:rPr>
              <a:t> EEG de amplitude </a:t>
            </a:r>
            <a:r>
              <a:rPr lang="en-US" sz="5499" spc="-137" dirty="0" err="1">
                <a:solidFill>
                  <a:srgbClr val="302326"/>
                </a:solidFill>
                <a:latin typeface="Abhaya Libre Regular"/>
                <a:cs typeface="+mn-cs"/>
              </a:rPr>
              <a:t>integrada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realizado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além</a:t>
            </a:r>
            <a:r>
              <a:rPr lang="en-US" sz="5499" spc="-137" dirty="0">
                <a:solidFill>
                  <a:srgbClr val="302326"/>
                </a:solidFill>
                <a:latin typeface="Abhaya Libre Regular"/>
                <a:cs typeface="+mn-cs"/>
              </a:rPr>
              <a:t> do EEG </a:t>
            </a:r>
            <a:r>
              <a:rPr lang="en-US" sz="5499" spc="-137" dirty="0" err="1">
                <a:solidFill>
                  <a:srgbClr val="302326"/>
                </a:solidFill>
                <a:latin typeface="Abhaya Libre Regular"/>
                <a:cs typeface="+mn-cs"/>
              </a:rPr>
              <a:t>convencional</a:t>
            </a:r>
            <a:r>
              <a:rPr lang="en-US" sz="5499" spc="-137" dirty="0">
                <a:solidFill>
                  <a:srgbClr val="302326"/>
                </a:solidFill>
                <a:latin typeface="Abhaya Libre Regular"/>
                <a:cs typeface="+mn-cs"/>
              </a:rPr>
              <a:t> e um </a:t>
            </a:r>
            <a:r>
              <a:rPr lang="en-US" sz="5499" spc="-137" dirty="0" err="1">
                <a:solidFill>
                  <a:srgbClr val="302326"/>
                </a:solidFill>
                <a:latin typeface="Abhaya Libre Regular"/>
                <a:cs typeface="+mn-cs"/>
              </a:rPr>
              <a:t>padrão</a:t>
            </a:r>
            <a:r>
              <a:rPr lang="en-US" sz="5499" spc="-137" dirty="0">
                <a:solidFill>
                  <a:srgbClr val="302326"/>
                </a:solidFill>
                <a:latin typeface="Abhaya Libre Regular"/>
                <a:cs typeface="+mn-cs"/>
              </a:rPr>
              <a:t> anormal </a:t>
            </a:r>
            <a:r>
              <a:rPr lang="en-US" sz="5499" spc="-137" dirty="0" err="1">
                <a:solidFill>
                  <a:srgbClr val="302326"/>
                </a:solidFill>
                <a:latin typeface="Abhaya Libre Regular"/>
                <a:cs typeface="+mn-cs"/>
              </a:rPr>
              <a:t>foi</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encontrado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em</a:t>
            </a:r>
            <a:r>
              <a:rPr lang="en-US" sz="5499" spc="-137" dirty="0">
                <a:solidFill>
                  <a:srgbClr val="302326"/>
                </a:solidFill>
                <a:latin typeface="Abhaya Libre Regular"/>
                <a:cs typeface="+mn-cs"/>
              </a:rPr>
              <a:t> 62% dos </a:t>
            </a:r>
            <a:r>
              <a:rPr lang="en-US" sz="5499" spc="-137" dirty="0" err="1">
                <a:solidFill>
                  <a:srgbClr val="302326"/>
                </a:solidFill>
                <a:latin typeface="Abhaya Libre Regular"/>
                <a:cs typeface="+mn-cs"/>
              </a:rPr>
              <a:t>pacientes</a:t>
            </a:r>
            <a:r>
              <a:rPr lang="en-US" sz="5499" spc="-137" dirty="0">
                <a:solidFill>
                  <a:srgbClr val="302326"/>
                </a:solidFill>
                <a:latin typeface="Abhaya Libre Regular"/>
                <a:cs typeface="+mn-cs"/>
              </a:rPr>
              <a:t>. </a:t>
            </a: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a:p>
            <a:pPr algn="just" fontAlgn="auto">
              <a:lnSpc>
                <a:spcPts val="4949"/>
              </a:lnSpc>
              <a:spcBef>
                <a:spcPts val="0"/>
              </a:spcBef>
              <a:spcAft>
                <a:spcPts val="0"/>
              </a:spcAft>
              <a:defRPr/>
            </a:pPr>
            <a:endParaRPr lang="en-US" sz="5499" spc="-137" dirty="0">
              <a:solidFill>
                <a:srgbClr val="302326"/>
              </a:solidFill>
              <a:latin typeface="Abhaya Libre Regular"/>
              <a:cs typeface="+mn-cs"/>
            </a:endParaRPr>
          </a:p>
        </p:txBody>
      </p:sp>
      <p:sp>
        <p:nvSpPr>
          <p:cNvPr id="40977"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1986"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198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198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198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199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199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199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199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199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199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199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199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199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1999"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42000" name="TextBox 17"/>
          <p:cNvSpPr txBox="1">
            <a:spLocks noChangeArrowheads="1"/>
          </p:cNvSpPr>
          <p:nvPr/>
        </p:nvSpPr>
        <p:spPr bwMode="auto">
          <a:xfrm>
            <a:off x="987425" y="3251200"/>
            <a:ext cx="16230600" cy="817245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Eletroencefalograma</a:t>
            </a:r>
          </a:p>
          <a:p>
            <a:pPr algn="just">
              <a:lnSpc>
                <a:spcPts val="4950"/>
              </a:lnSpc>
            </a:pPr>
            <a:endParaRPr lang="en-US" sz="5400">
              <a:solidFill>
                <a:srgbClr val="302326"/>
              </a:solidFill>
              <a:latin typeface="Fredoka One Bold"/>
            </a:endParaRPr>
          </a:p>
          <a:p>
            <a:pPr algn="just">
              <a:lnSpc>
                <a:spcPts val="4950"/>
              </a:lnSpc>
            </a:pPr>
            <a:r>
              <a:rPr lang="en-US" sz="5400">
                <a:solidFill>
                  <a:srgbClr val="302326"/>
                </a:solidFill>
                <a:latin typeface="Abhaya Libre Regular" charset="0"/>
              </a:rPr>
              <a:t>Apenas </a:t>
            </a:r>
            <a:r>
              <a:rPr lang="en-US" sz="5400">
                <a:solidFill>
                  <a:srgbClr val="FF0000"/>
                </a:solidFill>
                <a:latin typeface="Abhaya Libre Regular" charset="0"/>
              </a:rPr>
              <a:t>atividade de base anormal moderado a grave foi significativamente associado a pior prognóstico (p = 0,001),</a:t>
            </a:r>
            <a:r>
              <a:rPr lang="en-US" sz="5400">
                <a:solidFill>
                  <a:srgbClr val="302326"/>
                </a:solidFill>
                <a:latin typeface="Abhaya Libre Regular" charset="0"/>
              </a:rPr>
              <a:t> uma vez que nenhuma diferença foi encontrada em relação à atividade epileptiforme (p = 0,15).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Um </a:t>
            </a:r>
            <a:r>
              <a:rPr lang="en-US" sz="5400">
                <a:solidFill>
                  <a:srgbClr val="FF0000"/>
                </a:solidFill>
                <a:latin typeface="Abhaya Libre Regular" charset="0"/>
              </a:rPr>
              <a:t>padrão anormal de aEEG</a:t>
            </a:r>
            <a:r>
              <a:rPr lang="en-US" sz="5400">
                <a:solidFill>
                  <a:srgbClr val="302326"/>
                </a:solidFill>
                <a:latin typeface="Abhaya Libre Regular" charset="0"/>
              </a:rPr>
              <a:t> também foi significativamente associado a </a:t>
            </a:r>
            <a:r>
              <a:rPr lang="en-US" sz="5400">
                <a:solidFill>
                  <a:srgbClr val="FF0000"/>
                </a:solidFill>
                <a:latin typeface="Abhaya Libre Regular" charset="0"/>
              </a:rPr>
              <a:t>resultados neurológicos adversos (p = 0,05).</a:t>
            </a:r>
          </a:p>
          <a:p>
            <a:pPr algn="just">
              <a:lnSpc>
                <a:spcPts val="4950"/>
              </a:lnSpc>
            </a:pPr>
            <a:endParaRPr lang="en-US" sz="5400">
              <a:solidFill>
                <a:srgbClr val="FF0000"/>
              </a:solidFill>
              <a:latin typeface="Abhaya Libre Regular" charset="0"/>
            </a:endParaRPr>
          </a:p>
          <a:p>
            <a:pPr algn="just">
              <a:lnSpc>
                <a:spcPts val="4950"/>
              </a:lnSpc>
            </a:pPr>
            <a:endParaRPr lang="en-US" sz="5400">
              <a:solidFill>
                <a:srgbClr val="302326"/>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42001"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3010"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301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301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301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301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301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301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301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301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301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302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302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302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3023"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8804275"/>
          </a:xfrm>
          <a:prstGeom prst="rect">
            <a:avLst/>
          </a:prstGeom>
        </p:spPr>
        <p:txBody>
          <a:bodyPr lIns="0" tIns="0" rIns="0" bIns="0">
            <a:spAutoFit/>
          </a:bodyPr>
          <a:lstStyle/>
          <a:p>
            <a:pPr algn="ctr" fontAlgn="auto">
              <a:lnSpc>
                <a:spcPts val="4949"/>
              </a:lnSpc>
              <a:spcBef>
                <a:spcPts val="0"/>
              </a:spcBef>
              <a:spcAft>
                <a:spcPts val="0"/>
              </a:spcAft>
              <a:defRPr/>
            </a:pPr>
            <a:r>
              <a:rPr lang="en-US" sz="5499" spc="-137">
                <a:solidFill>
                  <a:srgbClr val="302326"/>
                </a:solidFill>
                <a:latin typeface="Fredoka One Bold"/>
                <a:cs typeface="+mn-cs"/>
              </a:rPr>
              <a:t>Neuroimagem</a:t>
            </a:r>
          </a:p>
          <a:p>
            <a:pPr algn="just" fontAlgn="auto">
              <a:lnSpc>
                <a:spcPts val="4949"/>
              </a:lnSpc>
              <a:spcBef>
                <a:spcPts val="0"/>
              </a:spcBef>
              <a:spcAft>
                <a:spcPts val="0"/>
              </a:spcAft>
              <a:defRPr/>
            </a:pPr>
            <a:endParaRPr lang="en-US" sz="5499" spc="-137">
              <a:solidFill>
                <a:srgbClr val="302326"/>
              </a:solidFill>
              <a:latin typeface="Fredoka One Bold"/>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Ambos os estudos de neuroimagem, ressonância magnética de crânio e ultrassom transfontanela, foram realizados em todos os pacientes.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No grupo de resultados adversos, 54% (n = 22) e 63% (n = 45) dos recém-nascidos tiveram um resultado anormal de ressonância magnética e ultrassonografia transfontanelar, respectivamente.</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43025"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4034"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403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403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403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403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403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404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404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404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404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404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404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404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4047"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44048" name="TextBox 17"/>
          <p:cNvSpPr txBox="1">
            <a:spLocks noChangeArrowheads="1"/>
          </p:cNvSpPr>
          <p:nvPr/>
        </p:nvSpPr>
        <p:spPr bwMode="auto">
          <a:xfrm>
            <a:off x="987425" y="3251200"/>
            <a:ext cx="16230600" cy="502920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Neuroimagem</a:t>
            </a:r>
          </a:p>
          <a:p>
            <a:pPr algn="just">
              <a:lnSpc>
                <a:spcPts val="4950"/>
              </a:lnSpc>
            </a:pPr>
            <a:endParaRPr lang="en-US" sz="5400">
              <a:solidFill>
                <a:srgbClr val="302326"/>
              </a:solidFill>
              <a:latin typeface="Fredoka One Bold"/>
            </a:endParaRPr>
          </a:p>
          <a:p>
            <a:pPr algn="just">
              <a:lnSpc>
                <a:spcPts val="4950"/>
              </a:lnSpc>
            </a:pPr>
            <a:r>
              <a:rPr lang="en-US" sz="5400">
                <a:solidFill>
                  <a:srgbClr val="FF0000"/>
                </a:solidFill>
                <a:latin typeface="Abhaya Libre Regular" charset="0"/>
              </a:rPr>
              <a:t>A ultrassonografia transfontanela foi significativamente associada a resultados neurológicos adversos (p = 0,03)</a:t>
            </a:r>
            <a:r>
              <a:rPr lang="en-US" sz="5400">
                <a:solidFill>
                  <a:srgbClr val="302326"/>
                </a:solidFill>
                <a:latin typeface="Abhaya Libre Regular" charset="0"/>
              </a:rPr>
              <a:t> e nenhuma diferença foi observada em relação aos resultados de ressonância magnética do cérebro (p&gt; 0,20).</a:t>
            </a:r>
          </a:p>
          <a:p>
            <a:pPr algn="just">
              <a:lnSpc>
                <a:spcPts val="4950"/>
              </a:lnSpc>
            </a:pPr>
            <a:endParaRPr lang="en-US" sz="5400">
              <a:solidFill>
                <a:srgbClr val="302326"/>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44049"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5058"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505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506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506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506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506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506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506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506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506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506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506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507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5071"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45072" name="TextBox 17"/>
          <p:cNvSpPr txBox="1">
            <a:spLocks noChangeArrowheads="1"/>
          </p:cNvSpPr>
          <p:nvPr/>
        </p:nvSpPr>
        <p:spPr bwMode="auto">
          <a:xfrm>
            <a:off x="987425" y="3251200"/>
            <a:ext cx="16230600" cy="691515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Tratamento</a:t>
            </a:r>
          </a:p>
          <a:p>
            <a:pPr algn="just">
              <a:lnSpc>
                <a:spcPts val="4950"/>
              </a:lnSpc>
            </a:pPr>
            <a:endParaRPr lang="en-US" sz="5400">
              <a:solidFill>
                <a:srgbClr val="302326"/>
              </a:solidFill>
              <a:latin typeface="Fredoka One Bold"/>
            </a:endParaRPr>
          </a:p>
          <a:p>
            <a:pPr algn="just">
              <a:lnSpc>
                <a:spcPts val="4950"/>
              </a:lnSpc>
            </a:pPr>
            <a:r>
              <a:rPr lang="en-US" sz="5400">
                <a:solidFill>
                  <a:srgbClr val="302326"/>
                </a:solidFill>
                <a:latin typeface="Abhaya Libre Regular" charset="0"/>
              </a:rPr>
              <a:t>Apenas dois pacientes não necessitaram de tratamento antiepiléptico.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Durante o período neonatal, as convulsões foram controladas em 57 recém-nascidos com </a:t>
            </a:r>
            <a:r>
              <a:rPr lang="en-US" sz="5400">
                <a:solidFill>
                  <a:schemeClr val="hlink"/>
                </a:solidFill>
                <a:latin typeface="Abhaya Libre Regular" charset="0"/>
              </a:rPr>
              <a:t>fenobarbital</a:t>
            </a:r>
            <a:r>
              <a:rPr lang="en-US" sz="5400">
                <a:solidFill>
                  <a:srgbClr val="302326"/>
                </a:solidFill>
                <a:latin typeface="Abhaya Libre Regular" charset="0"/>
              </a:rPr>
              <a:t> em monoterapia. </a:t>
            </a:r>
          </a:p>
          <a:p>
            <a:pPr algn="just">
              <a:lnSpc>
                <a:spcPts val="4950"/>
              </a:lnSpc>
            </a:pPr>
            <a:endParaRPr lang="en-US" sz="5400">
              <a:solidFill>
                <a:srgbClr val="302326"/>
              </a:solidFill>
              <a:latin typeface="Abhaya Libre Regular" charset="0"/>
            </a:endParaRPr>
          </a:p>
          <a:p>
            <a:pPr algn="just">
              <a:lnSpc>
                <a:spcPts val="4950"/>
              </a:lnSpc>
            </a:pPr>
            <a:endParaRPr lang="en-US" sz="5400">
              <a:solidFill>
                <a:srgbClr val="302326"/>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45073"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6082"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608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608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608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608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608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608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608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609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609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609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609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609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6095"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17" name="TextBox 17"/>
          <p:cNvSpPr txBox="1"/>
          <p:nvPr/>
        </p:nvSpPr>
        <p:spPr>
          <a:xfrm>
            <a:off x="987425" y="3251200"/>
            <a:ext cx="16230600" cy="6305550"/>
          </a:xfrm>
          <a:prstGeom prst="rect">
            <a:avLst/>
          </a:prstGeom>
        </p:spPr>
        <p:txBody>
          <a:bodyPr lIns="0" tIns="0" rIns="0" bIns="0">
            <a:spAutoFit/>
          </a:bodyPr>
          <a:lstStyle/>
          <a:p>
            <a:pPr algn="ctr" fontAlgn="auto">
              <a:lnSpc>
                <a:spcPts val="4949"/>
              </a:lnSpc>
              <a:spcBef>
                <a:spcPts val="0"/>
              </a:spcBef>
              <a:spcAft>
                <a:spcPts val="0"/>
              </a:spcAft>
              <a:defRPr/>
            </a:pPr>
            <a:r>
              <a:rPr lang="en-US" sz="5499" spc="-137">
                <a:solidFill>
                  <a:srgbClr val="302326"/>
                </a:solidFill>
                <a:latin typeface="Fredoka One Bold"/>
                <a:cs typeface="+mn-cs"/>
              </a:rPr>
              <a:t>Tratamento</a:t>
            </a:r>
          </a:p>
          <a:p>
            <a:pPr algn="just" fontAlgn="auto">
              <a:lnSpc>
                <a:spcPts val="4949"/>
              </a:lnSpc>
              <a:spcBef>
                <a:spcPts val="0"/>
              </a:spcBef>
              <a:spcAft>
                <a:spcPts val="0"/>
              </a:spcAft>
              <a:defRPr/>
            </a:pPr>
            <a:endParaRPr lang="en-US" sz="5499" spc="-137">
              <a:solidFill>
                <a:srgbClr val="302326"/>
              </a:solidFill>
              <a:latin typeface="Fredoka One Bold"/>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Em 43 recém-nascidos, um ou mais antiepilépticos foram necessários além do fenobarbital: midazolam (n = 19), fenitoína (n = 16), clonazepam (n = 4), lidocaína (n = 2) e outros (n = 2).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Quarenta e seis pacientes receberam alta em tratamento antiepiléptico.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46097"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7106"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710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710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710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711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711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711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711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711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711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711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711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711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7119"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47120" name="TextBox 17"/>
          <p:cNvSpPr txBox="1">
            <a:spLocks noChangeArrowheads="1"/>
          </p:cNvSpPr>
          <p:nvPr/>
        </p:nvSpPr>
        <p:spPr bwMode="auto">
          <a:xfrm>
            <a:off x="987425" y="3251200"/>
            <a:ext cx="16230600" cy="3771900"/>
          </a:xfrm>
          <a:prstGeom prst="rect">
            <a:avLst/>
          </a:prstGeom>
          <a:noFill/>
          <a:ln w="9525">
            <a:noFill/>
            <a:miter lim="800000"/>
            <a:headEnd/>
            <a:tailEnd/>
          </a:ln>
        </p:spPr>
        <p:txBody>
          <a:bodyPr lIns="0" tIns="0" rIns="0" bIns="0">
            <a:spAutoFit/>
          </a:bodyPr>
          <a:lstStyle/>
          <a:p>
            <a:pPr algn="ctr">
              <a:lnSpc>
                <a:spcPts val="4950"/>
              </a:lnSpc>
            </a:pPr>
            <a:r>
              <a:rPr lang="en-US" sz="5400">
                <a:solidFill>
                  <a:srgbClr val="302326"/>
                </a:solidFill>
                <a:latin typeface="Fredoka One Bold"/>
              </a:rPr>
              <a:t>Tratamento</a:t>
            </a:r>
          </a:p>
          <a:p>
            <a:pPr algn="just">
              <a:lnSpc>
                <a:spcPts val="4950"/>
              </a:lnSpc>
            </a:pPr>
            <a:endParaRPr lang="en-US" sz="5400">
              <a:solidFill>
                <a:srgbClr val="302326"/>
              </a:solidFill>
              <a:latin typeface="Fredoka One Bold"/>
            </a:endParaRPr>
          </a:p>
          <a:p>
            <a:pPr algn="just">
              <a:lnSpc>
                <a:spcPts val="4950"/>
              </a:lnSpc>
            </a:pPr>
            <a:r>
              <a:rPr lang="en-US" sz="5400">
                <a:solidFill>
                  <a:srgbClr val="302326"/>
                </a:solidFill>
                <a:latin typeface="Abhaya Libre Regular" charset="0"/>
              </a:rPr>
              <a:t>A </a:t>
            </a:r>
            <a:r>
              <a:rPr lang="en-US" sz="5400">
                <a:solidFill>
                  <a:srgbClr val="FF0000"/>
                </a:solidFill>
                <a:latin typeface="Abhaya Libre Regular" charset="0"/>
              </a:rPr>
              <a:t>necessidade de drogas antiepilépticas adicionais ao fenobarbital foi significativamente associada a resultados adversos (p = 0,002).</a:t>
            </a:r>
          </a:p>
          <a:p>
            <a:pPr algn="just">
              <a:lnSpc>
                <a:spcPts val="4950"/>
              </a:lnSpc>
            </a:pPr>
            <a:endParaRPr lang="en-US" sz="5400">
              <a:solidFill>
                <a:srgbClr val="FF0000"/>
              </a:solidFill>
              <a:latin typeface="Abhaya Libre Regular" charset="0"/>
            </a:endParaRPr>
          </a:p>
        </p:txBody>
      </p:sp>
      <p:sp>
        <p:nvSpPr>
          <p:cNvPr id="47121"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8130" name="Picture 2"/>
          <p:cNvPicPr>
            <a:picLocks noChangeAspect="1"/>
          </p:cNvPicPr>
          <p:nvPr/>
        </p:nvPicPr>
        <p:blipFill>
          <a:blip r:embed="rId2"/>
          <a:srcRect/>
          <a:stretch>
            <a:fillRect/>
          </a:stretch>
        </p:blipFill>
        <p:spPr bwMode="auto">
          <a:xfrm>
            <a:off x="5573713" y="1295400"/>
            <a:ext cx="7140575" cy="1392238"/>
          </a:xfrm>
          <a:prstGeom prst="rect">
            <a:avLst/>
          </a:prstGeom>
          <a:noFill/>
          <a:ln w="9525">
            <a:noFill/>
            <a:miter lim="800000"/>
            <a:headEnd/>
            <a:tailEnd/>
          </a:ln>
        </p:spPr>
      </p:pic>
      <p:pic>
        <p:nvPicPr>
          <p:cNvPr id="4813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4813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4813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4813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4813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4813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4813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4813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4813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4814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4814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4814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48143" name="Picture 16"/>
          <p:cNvPicPr>
            <a:picLocks noChangeAspect="1"/>
          </p:cNvPicPr>
          <p:nvPr/>
        </p:nvPicPr>
        <p:blipFill>
          <a:blip r:embed="rId4"/>
          <a:srcRect/>
          <a:stretch>
            <a:fillRect/>
          </a:stretch>
        </p:blipFill>
        <p:spPr bwMode="auto">
          <a:xfrm>
            <a:off x="590550" y="9666288"/>
            <a:ext cx="438150" cy="407987"/>
          </a:xfrm>
          <a:prstGeom prst="rect">
            <a:avLst/>
          </a:prstGeom>
          <a:noFill/>
          <a:ln w="9525">
            <a:noFill/>
            <a:miter lim="800000"/>
            <a:headEnd/>
            <a:tailEnd/>
          </a:ln>
        </p:spPr>
      </p:pic>
      <p:sp>
        <p:nvSpPr>
          <p:cNvPr id="48144" name="TextBox 17"/>
          <p:cNvSpPr txBox="1">
            <a:spLocks noChangeArrowheads="1"/>
          </p:cNvSpPr>
          <p:nvPr/>
        </p:nvSpPr>
        <p:spPr bwMode="auto">
          <a:xfrm>
            <a:off x="987425" y="3251200"/>
            <a:ext cx="16230600" cy="6286500"/>
          </a:xfrm>
          <a:prstGeom prst="rect">
            <a:avLst/>
          </a:prstGeom>
          <a:noFill/>
          <a:ln w="9525">
            <a:noFill/>
            <a:miter lim="800000"/>
            <a:headEnd/>
            <a:tailEnd/>
          </a:ln>
        </p:spPr>
        <p:txBody>
          <a:bodyPr lIns="0" tIns="0" rIns="0" bIns="0">
            <a:spAutoFit/>
          </a:bodyPr>
          <a:lstStyle/>
          <a:p>
            <a:pPr algn="just">
              <a:lnSpc>
                <a:spcPts val="4950"/>
              </a:lnSpc>
            </a:pPr>
            <a:endParaRPr lang="pt-BR">
              <a:latin typeface="Calibri" pitchFamily="34" charset="0"/>
            </a:endParaRPr>
          </a:p>
          <a:p>
            <a:pPr algn="just">
              <a:lnSpc>
                <a:spcPts val="4950"/>
              </a:lnSpc>
            </a:pPr>
            <a:r>
              <a:rPr lang="en-US" sz="5400">
                <a:solidFill>
                  <a:srgbClr val="FF0000"/>
                </a:solidFill>
                <a:latin typeface="Abhaya Libre Regular" charset="0"/>
              </a:rPr>
              <a:t>As variáveis complicações perinatais, início precoce das crises, atividade elétrica anormal moderada a grave, padrão de aEEG anormal e administração de drogas antiepilépticas adicionais ao fenobarbital permaneceram independentemente associadas ao resultado adverso após um modelo de regressão logística.</a:t>
            </a:r>
          </a:p>
          <a:p>
            <a:pPr algn="just">
              <a:lnSpc>
                <a:spcPts val="4950"/>
              </a:lnSpc>
            </a:pPr>
            <a:r>
              <a:rPr lang="en-US" sz="5400">
                <a:solidFill>
                  <a:srgbClr val="FF0000"/>
                </a:solidFill>
                <a:latin typeface="Abhaya Libre Regular" charset="0"/>
              </a:rPr>
              <a:t>                                                </a:t>
            </a:r>
            <a:r>
              <a:rPr lang="en-US" sz="5400">
                <a:solidFill>
                  <a:schemeClr val="hlink"/>
                </a:solidFill>
                <a:latin typeface="Abhaya Libre Regular" charset="0"/>
              </a:rPr>
              <a:t>Tabela</a:t>
            </a:r>
          </a:p>
          <a:p>
            <a:pPr algn="just">
              <a:lnSpc>
                <a:spcPts val="4950"/>
              </a:lnSpc>
            </a:pPr>
            <a:endParaRPr lang="en-US" sz="5400">
              <a:solidFill>
                <a:schemeClr val="hlink"/>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48145" name="TextBox 3"/>
          <p:cNvSpPr txBox="1">
            <a:spLocks noChangeArrowheads="1"/>
          </p:cNvSpPr>
          <p:nvPr/>
        </p:nvSpPr>
        <p:spPr bwMode="auto">
          <a:xfrm>
            <a:off x="3038475" y="66198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Resultados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49154" name="Picture 2"/>
          <p:cNvPicPr>
            <a:picLocks noChangeAspect="1"/>
          </p:cNvPicPr>
          <p:nvPr/>
        </p:nvPicPr>
        <p:blipFill>
          <a:blip r:embed="rId2"/>
          <a:srcRect/>
          <a:stretch>
            <a:fillRect/>
          </a:stretch>
        </p:blipFill>
        <p:spPr bwMode="auto">
          <a:xfrm>
            <a:off x="2605088" y="447675"/>
            <a:ext cx="13385800" cy="939165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0178"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sp>
        <p:nvSpPr>
          <p:cNvPr id="50179"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pic>
        <p:nvPicPr>
          <p:cNvPr id="50180"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0181"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0182"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0183"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0184"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0185"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0186"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0187"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0188"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0189"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0190"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0191"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0192"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0193" name="TextBox 17"/>
          <p:cNvSpPr txBox="1">
            <a:spLocks noChangeArrowheads="1"/>
          </p:cNvSpPr>
          <p:nvPr/>
        </p:nvSpPr>
        <p:spPr bwMode="auto">
          <a:xfrm>
            <a:off x="987425" y="3251200"/>
            <a:ext cx="16230600" cy="62865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As convulsões neonatais são a manifestação mais frequente de distúrbios agudos que ocorrem no cérebro em desenvolvimento.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Embora a mortalidade de recém-nascidos com convulsões tenha diminuído significativamente na última década devido à melhoria do cuidado perinatal, </a:t>
            </a:r>
            <a:r>
              <a:rPr lang="en-US" sz="5400">
                <a:solidFill>
                  <a:srgbClr val="FF0000"/>
                </a:solidFill>
                <a:latin typeface="Abhaya Libre Regular" charset="0"/>
              </a:rPr>
              <a:t>as convulsões neonatais ainda representam um impacto significativo na morbidade à longo prazo, incluindo distúrbios do neurodesenvolvimento e epilepsia.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1202"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120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120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120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120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120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120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120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121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121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121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121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121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1215"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1216" name="TextBox 17"/>
          <p:cNvSpPr txBox="1">
            <a:spLocks noChangeArrowheads="1"/>
          </p:cNvSpPr>
          <p:nvPr/>
        </p:nvSpPr>
        <p:spPr bwMode="auto">
          <a:xfrm>
            <a:off x="987425" y="3251200"/>
            <a:ext cx="16230600" cy="62865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Desde estudos anteriores, os preditores de resultados mais importantes têm sido associados à patologia de base e à gravidade da lesão cerebral em vez da consequência das convulsões em si.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É geralmente aceito que os comprometimentos neurológicos subsequentes são determinados principalmente pela etiologia das crises, amplamente representada por </a:t>
            </a:r>
            <a:r>
              <a:rPr lang="en-US" sz="5400">
                <a:solidFill>
                  <a:srgbClr val="FF0000"/>
                </a:solidFill>
                <a:latin typeface="Abhaya Libre Regular" charset="0"/>
              </a:rPr>
              <a:t>encefalopatia hipóxico-isquêmica</a:t>
            </a:r>
            <a:r>
              <a:rPr lang="en-US" sz="5400">
                <a:solidFill>
                  <a:srgbClr val="302326"/>
                </a:solidFill>
                <a:latin typeface="Abhaya Libre Regular" charset="0"/>
              </a:rPr>
              <a:t> ou asfixia intraparto em neonatos a termo. </a:t>
            </a:r>
          </a:p>
        </p:txBody>
      </p:sp>
      <p:sp>
        <p:nvSpPr>
          <p:cNvPr id="51217"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2226"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222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222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222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223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223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223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223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223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223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223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223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223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2239"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51200"/>
            <a:ext cx="16230600" cy="6305550"/>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No entanto, o valor prognóstico para outras variáveis, como características perinatais, características eletroclínicas e eficácia do tratamento não tem sido consensual.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Variação significativa na idade gestacional, insultos cerebrais subjacentes, bem como detecção de convulsões e análise eletrográfica, são responsáveis ​​por tais resultados discrepantes e têm limitado uma pesquisa homogênea sobre convulsões neonatais.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52241"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3250"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325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325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325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325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325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325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325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325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325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326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326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326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3263"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251200"/>
            <a:ext cx="16230600" cy="3805238"/>
          </a:xfrm>
          <a:prstGeom prst="rect">
            <a:avLst/>
          </a:prstGeom>
        </p:spPr>
        <p:txBody>
          <a:bodyPr lIns="0" tIns="0" rIns="0" bIns="0">
            <a:spAutoFit/>
          </a:bodyPr>
          <a:lstStyle/>
          <a:p>
            <a:pPr algn="just" fontAlgn="auto">
              <a:lnSpc>
                <a:spcPts val="4949"/>
              </a:lnSpc>
              <a:spcBef>
                <a:spcPts val="0"/>
              </a:spcBef>
              <a:spcAft>
                <a:spcPts val="0"/>
              </a:spcAft>
              <a:defRPr/>
            </a:pPr>
            <a:endParaRPr>
              <a:latin typeface="+mn-lt"/>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Apesar dessas restrições, há evidências convergentes de que as crises, independentemente da etiologia e de certos padrões eletrográficos, representam marcadores prognósticos cruciais.</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53265"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4274"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427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427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427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427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427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428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428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428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428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428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428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428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4287"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4288" name="TextBox 17"/>
          <p:cNvSpPr txBox="1">
            <a:spLocks noChangeArrowheads="1"/>
          </p:cNvSpPr>
          <p:nvPr/>
        </p:nvSpPr>
        <p:spPr bwMode="auto">
          <a:xfrm>
            <a:off x="987425" y="3454400"/>
            <a:ext cx="16230600" cy="50292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No estudo, foi avaliado o valor preditivo de várias variáveis potencialmente associadas ao desfecho.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Devido a grandes diferenças entre bebês nascidos a termo e pré-termo no que diz respeito à etiologia, tipo de convulsão e morbidade e escassez de estudos na população neonatal a termo sobre o assunto, o estudo foi focado na </a:t>
            </a:r>
            <a:r>
              <a:rPr lang="en-US" sz="5400" b="1">
                <a:solidFill>
                  <a:srgbClr val="302326"/>
                </a:solidFill>
                <a:latin typeface="Abhaya Libre Regular" charset="0"/>
              </a:rPr>
              <a:t>população a termo</a:t>
            </a:r>
            <a:r>
              <a:rPr lang="en-US" sz="5400">
                <a:solidFill>
                  <a:srgbClr val="302326"/>
                </a:solidFill>
                <a:latin typeface="Abhaya Libre Regular" charset="0"/>
              </a:rPr>
              <a:t>.</a:t>
            </a:r>
          </a:p>
        </p:txBody>
      </p:sp>
      <p:sp>
        <p:nvSpPr>
          <p:cNvPr id="54289"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5298"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529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530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530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530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530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530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530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530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530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530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530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531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5311"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5056188"/>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Um risco aumentado de paralisia cerebral, atraso de desenvolvimento global e epilepsia pós-natal há muito tempo está associado a convulsões neonatais.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Essas deficiências foram classificadas como resultados adversos porque muitas vezes coexistem.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55313"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6322"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632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632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632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632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632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632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632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633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633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633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633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633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6335"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6336" name="TextBox 17"/>
          <p:cNvSpPr txBox="1">
            <a:spLocks noChangeArrowheads="1"/>
          </p:cNvSpPr>
          <p:nvPr/>
        </p:nvSpPr>
        <p:spPr bwMode="auto">
          <a:xfrm>
            <a:off x="987425" y="3454400"/>
            <a:ext cx="16230600" cy="6670675"/>
          </a:xfrm>
          <a:prstGeom prst="rect">
            <a:avLst/>
          </a:prstGeom>
          <a:noFill/>
          <a:ln w="9525">
            <a:noFill/>
            <a:miter lim="800000"/>
            <a:headEnd/>
            <a:tailEnd/>
          </a:ln>
        </p:spPr>
        <p:txBody>
          <a:bodyPr lIns="0" tIns="0" rIns="0" bIns="0">
            <a:spAutoFit/>
          </a:bodyPr>
          <a:lstStyle/>
          <a:p>
            <a:pPr algn="just">
              <a:lnSpc>
                <a:spcPts val="4775"/>
              </a:lnSpc>
            </a:pPr>
            <a:r>
              <a:rPr lang="en-US" sz="5300">
                <a:solidFill>
                  <a:srgbClr val="302326"/>
                </a:solidFill>
                <a:latin typeface="Abhaya Libre Regular" charset="0"/>
              </a:rPr>
              <a:t>O </a:t>
            </a:r>
            <a:r>
              <a:rPr lang="en-US" sz="5300">
                <a:solidFill>
                  <a:srgbClr val="FF0000"/>
                </a:solidFill>
                <a:latin typeface="Abhaya Libre Regular" charset="0"/>
              </a:rPr>
              <a:t>estudo mostrou prevalência de paralisia cerebral, atraso de desenvolvimento global e epilepsia pós-natal em 49%, corroborando com outras literaturas.</a:t>
            </a:r>
          </a:p>
          <a:p>
            <a:pPr algn="just">
              <a:lnSpc>
                <a:spcPts val="4775"/>
              </a:lnSpc>
            </a:pPr>
            <a:endParaRPr lang="en-US" sz="5300">
              <a:solidFill>
                <a:srgbClr val="FF0000"/>
              </a:solidFill>
              <a:latin typeface="Abhaya Libre Regular" charset="0"/>
            </a:endParaRPr>
          </a:p>
          <a:p>
            <a:pPr algn="just">
              <a:lnSpc>
                <a:spcPts val="4775"/>
              </a:lnSpc>
            </a:pPr>
            <a:r>
              <a:rPr lang="en-US" sz="5300">
                <a:solidFill>
                  <a:srgbClr val="302326"/>
                </a:solidFill>
                <a:latin typeface="Abhaya Libre Regular" charset="0"/>
              </a:rPr>
              <a:t>O impacto da epilepsia pode ser interpretado como um marcador da gravidade da lesão cerebral, com base no fato de que bebês com epilepsia são igualmente afetados por paralisia cerebral e deficiência intelectual. No entanto, essa conclusão pode ser muito simplista, visto que as convulsões neonatais também podem ter um efeito sinérgico no dano cerebral. </a:t>
            </a:r>
          </a:p>
        </p:txBody>
      </p:sp>
      <p:sp>
        <p:nvSpPr>
          <p:cNvPr id="56337"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7346"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734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734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734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735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735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735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735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735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735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735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735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735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7359"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7360" name="TextBox 17"/>
          <p:cNvSpPr txBox="1">
            <a:spLocks noChangeArrowheads="1"/>
          </p:cNvSpPr>
          <p:nvPr/>
        </p:nvSpPr>
        <p:spPr bwMode="auto">
          <a:xfrm>
            <a:off x="987425" y="3454400"/>
            <a:ext cx="16230600" cy="440055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A taxa de epilepsia pós-natal varia de 18% a 25% de acordo com as séries de dados hospitalares, o que está de acordo com resultado do artigo.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A incidência no ambiente de Unidades de Terapia Intensiva pode ser maior em comparação com séries de base populacional, refletindo um possível viés de seleção.</a:t>
            </a:r>
          </a:p>
        </p:txBody>
      </p:sp>
      <p:sp>
        <p:nvSpPr>
          <p:cNvPr id="57361" name="TextBox 3"/>
          <p:cNvSpPr txBox="1">
            <a:spLocks noChangeArrowheads="1"/>
          </p:cNvSpPr>
          <p:nvPr/>
        </p:nvSpPr>
        <p:spPr bwMode="auto">
          <a:xfrm>
            <a:off x="3124200" y="811213"/>
            <a:ext cx="12211050" cy="2198687"/>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8370"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837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837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837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837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837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837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837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837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837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838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838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838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8383"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58384" name="TextBox 17"/>
          <p:cNvSpPr txBox="1">
            <a:spLocks noChangeArrowheads="1"/>
          </p:cNvSpPr>
          <p:nvPr/>
        </p:nvSpPr>
        <p:spPr bwMode="auto">
          <a:xfrm>
            <a:off x="987425" y="3454400"/>
            <a:ext cx="16230600" cy="5029200"/>
          </a:xfrm>
          <a:prstGeom prst="rect">
            <a:avLst/>
          </a:prstGeom>
          <a:noFill/>
          <a:ln w="9525">
            <a:noFill/>
            <a:miter lim="800000"/>
            <a:headEnd/>
            <a:tailEnd/>
          </a:ln>
        </p:spPr>
        <p:txBody>
          <a:bodyPr lIns="0" tIns="0" rIns="0" bIns="0">
            <a:spAutoFit/>
          </a:bodyPr>
          <a:lstStyle/>
          <a:p>
            <a:pPr algn="just">
              <a:lnSpc>
                <a:spcPts val="4950"/>
              </a:lnSpc>
            </a:pPr>
            <a:r>
              <a:rPr lang="en-US" sz="5400">
                <a:solidFill>
                  <a:srgbClr val="302326"/>
                </a:solidFill>
                <a:latin typeface="Abhaya Libre Regular" charset="0"/>
              </a:rPr>
              <a:t>O estudo confirmou que a </a:t>
            </a:r>
            <a:r>
              <a:rPr lang="en-US" sz="5400">
                <a:solidFill>
                  <a:srgbClr val="FF0000"/>
                </a:solidFill>
                <a:latin typeface="Abhaya Libre Regular" charset="0"/>
              </a:rPr>
              <a:t>encefalopatia hipóxico-isquêmica foi a etiologia mais frequente, ocorrendo em 57% dos casos. </a:t>
            </a:r>
          </a:p>
          <a:p>
            <a:pPr algn="just">
              <a:lnSpc>
                <a:spcPts val="4950"/>
              </a:lnSpc>
            </a:pPr>
            <a:endParaRPr lang="en-US" sz="5400">
              <a:solidFill>
                <a:srgbClr val="FF0000"/>
              </a:solidFill>
              <a:latin typeface="Abhaya Libre Regular" charset="0"/>
            </a:endParaRPr>
          </a:p>
          <a:p>
            <a:pPr algn="just">
              <a:lnSpc>
                <a:spcPts val="4950"/>
              </a:lnSpc>
            </a:pPr>
            <a:r>
              <a:rPr lang="en-US" sz="5400">
                <a:solidFill>
                  <a:srgbClr val="302326"/>
                </a:solidFill>
                <a:latin typeface="Abhaya Libre Regular" charset="0"/>
              </a:rPr>
              <a:t>Apesar de associado a pior prognóstico na análise univariada, não foi encontrado significância estatística.</a:t>
            </a:r>
          </a:p>
          <a:p>
            <a:pPr algn="just">
              <a:lnSpc>
                <a:spcPts val="4950"/>
              </a:lnSpc>
            </a:pPr>
            <a:endParaRPr lang="en-US" sz="5400">
              <a:solidFill>
                <a:srgbClr val="302326"/>
              </a:solidFill>
              <a:latin typeface="Abhaya Libre Regular" charset="0"/>
            </a:endParaRPr>
          </a:p>
          <a:p>
            <a:pPr algn="just">
              <a:lnSpc>
                <a:spcPts val="4950"/>
              </a:lnSpc>
            </a:pPr>
            <a:endParaRPr lang="en-US" sz="5400">
              <a:solidFill>
                <a:srgbClr val="302326"/>
              </a:solidFill>
              <a:latin typeface="Abhaya Libre Regular" charset="0"/>
            </a:endParaRPr>
          </a:p>
        </p:txBody>
      </p:sp>
      <p:sp>
        <p:nvSpPr>
          <p:cNvPr id="58385"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59394"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5939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5939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5939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5939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5939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5940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5940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5940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5940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5940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5940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5940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59407"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6789738"/>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dirty="0" err="1">
                <a:solidFill>
                  <a:srgbClr val="302326"/>
                </a:solidFill>
                <a:latin typeface="Abhaya Libre Regular"/>
                <a:cs typeface="+mn-cs"/>
              </a:rPr>
              <a:t>Os</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achados</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estavam</a:t>
            </a:r>
            <a:r>
              <a:rPr lang="en-US" sz="5499" spc="-137" dirty="0">
                <a:solidFill>
                  <a:srgbClr val="302326"/>
                </a:solidFill>
                <a:latin typeface="Abhaya Libre Regular"/>
                <a:cs typeface="+mn-cs"/>
              </a:rPr>
              <a:t> de </a:t>
            </a:r>
            <a:r>
              <a:rPr lang="en-US" sz="5499" spc="-137" dirty="0" err="1">
                <a:solidFill>
                  <a:srgbClr val="302326"/>
                </a:solidFill>
                <a:latin typeface="Abhaya Libre Regular"/>
                <a:cs typeface="+mn-cs"/>
              </a:rPr>
              <a:t>acordo</a:t>
            </a:r>
            <a:r>
              <a:rPr lang="en-US" sz="5499" spc="-137" dirty="0">
                <a:solidFill>
                  <a:srgbClr val="302326"/>
                </a:solidFill>
                <a:latin typeface="Abhaya Libre Regular"/>
                <a:cs typeface="+mn-cs"/>
              </a:rPr>
              <a:t> com </a:t>
            </a:r>
            <a:r>
              <a:rPr lang="en-US" sz="5499" spc="-137" dirty="0" err="1">
                <a:solidFill>
                  <a:srgbClr val="302326"/>
                </a:solidFill>
                <a:latin typeface="Abhaya Libre Regular"/>
                <a:cs typeface="+mn-cs"/>
              </a:rPr>
              <a:t>outras</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séries</a:t>
            </a:r>
            <a:r>
              <a:rPr lang="en-US" sz="5499" spc="-137" dirty="0">
                <a:solidFill>
                  <a:srgbClr val="302326"/>
                </a:solidFill>
                <a:latin typeface="Abhaya Libre Regular"/>
                <a:cs typeface="+mn-cs"/>
              </a:rPr>
              <a:t> de </a:t>
            </a:r>
            <a:r>
              <a:rPr lang="en-US" sz="5499" spc="-137" dirty="0" err="1">
                <a:solidFill>
                  <a:srgbClr val="302326"/>
                </a:solidFill>
                <a:latin typeface="Abhaya Libre Regular"/>
                <a:cs typeface="+mn-cs"/>
              </a:rPr>
              <a:t>casos</a:t>
            </a:r>
            <a:r>
              <a:rPr lang="en-US" sz="5499" spc="-137" dirty="0">
                <a:solidFill>
                  <a:srgbClr val="302326"/>
                </a:solidFill>
                <a:latin typeface="Abhaya Libre Regular"/>
                <a:cs typeface="+mn-cs"/>
              </a:rPr>
              <a:t>, o que </a:t>
            </a:r>
            <a:r>
              <a:rPr lang="en-US" sz="5499" spc="-137" dirty="0" err="1">
                <a:solidFill>
                  <a:srgbClr val="302326"/>
                </a:solidFill>
                <a:latin typeface="Abhaya Libre Regular"/>
                <a:cs typeface="+mn-cs"/>
              </a:rPr>
              <a:t>sugere</a:t>
            </a:r>
            <a:r>
              <a:rPr lang="en-US" sz="5499" spc="-137" dirty="0">
                <a:solidFill>
                  <a:srgbClr val="302326"/>
                </a:solidFill>
                <a:latin typeface="Abhaya Libre Regular"/>
                <a:cs typeface="+mn-cs"/>
              </a:rPr>
              <a:t> que a </a:t>
            </a:r>
            <a:r>
              <a:rPr lang="en-US" sz="5499" spc="-137" dirty="0" err="1">
                <a:solidFill>
                  <a:srgbClr val="302326"/>
                </a:solidFill>
                <a:latin typeface="Abhaya Libre Regular"/>
                <a:cs typeface="+mn-cs"/>
              </a:rPr>
              <a:t>extensão</a:t>
            </a:r>
            <a:r>
              <a:rPr lang="en-US" sz="5499" spc="-137" dirty="0">
                <a:solidFill>
                  <a:srgbClr val="302326"/>
                </a:solidFill>
                <a:latin typeface="Abhaya Libre Regular"/>
                <a:cs typeface="+mn-cs"/>
              </a:rPr>
              <a:t> da </a:t>
            </a:r>
            <a:r>
              <a:rPr lang="en-US" sz="5499" spc="-137" dirty="0" err="1">
                <a:solidFill>
                  <a:srgbClr val="302326"/>
                </a:solidFill>
                <a:latin typeface="Abhaya Libre Regular"/>
                <a:cs typeface="+mn-cs"/>
              </a:rPr>
              <a:t>lesão</a:t>
            </a:r>
            <a:r>
              <a:rPr lang="en-US" sz="5499" spc="-137" dirty="0">
                <a:solidFill>
                  <a:srgbClr val="302326"/>
                </a:solidFill>
                <a:latin typeface="Abhaya Libre Regular"/>
                <a:cs typeface="+mn-cs"/>
              </a:rPr>
              <a:t> cerebral </a:t>
            </a:r>
            <a:r>
              <a:rPr lang="en-US" sz="5499" spc="-137" dirty="0" err="1">
                <a:solidFill>
                  <a:srgbClr val="302326"/>
                </a:solidFill>
                <a:latin typeface="Abhaya Libre Regular"/>
                <a:cs typeface="+mn-cs"/>
              </a:rPr>
              <a:t>hipóxica</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em</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si</a:t>
            </a:r>
            <a:r>
              <a:rPr lang="en-US" sz="5499" spc="-137" dirty="0">
                <a:solidFill>
                  <a:srgbClr val="302326"/>
                </a:solidFill>
                <a:latin typeface="Abhaya Libre Regular"/>
                <a:cs typeface="+mn-cs"/>
              </a:rPr>
              <a:t> é </a:t>
            </a:r>
            <a:r>
              <a:rPr lang="en-US" sz="5499" spc="-137" dirty="0" err="1">
                <a:solidFill>
                  <a:srgbClr val="302326"/>
                </a:solidFill>
                <a:latin typeface="Abhaya Libre Regular"/>
                <a:cs typeface="+mn-cs"/>
              </a:rPr>
              <a:t>responsável</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pelo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neurodesenvolvimento</a:t>
            </a:r>
            <a:r>
              <a:rPr lang="en-US" sz="5499" spc="-137" dirty="0">
                <a:solidFill>
                  <a:srgbClr val="302326"/>
                </a:solidFill>
                <a:latin typeface="Abhaya Libre Regular"/>
                <a:cs typeface="+mn-cs"/>
              </a:rPr>
              <a:t> </a:t>
            </a:r>
            <a:r>
              <a:rPr lang="en-US" sz="5499" spc="-137" dirty="0" err="1">
                <a:solidFill>
                  <a:srgbClr val="302326"/>
                </a:solidFill>
                <a:latin typeface="Abhaya Libre Regular"/>
                <a:cs typeface="+mn-cs"/>
              </a:rPr>
              <a:t>prejudicado</a:t>
            </a:r>
            <a:r>
              <a:rPr lang="en-US" sz="5499" spc="-137" dirty="0">
                <a:solidFill>
                  <a:srgbClr val="302326"/>
                </a:solidFill>
                <a:latin typeface="Abhaya Libre Regular"/>
                <a:cs typeface="+mn-cs"/>
              </a:rPr>
              <a:t>, e </a:t>
            </a:r>
            <a:r>
              <a:rPr lang="en-US" sz="5499" spc="-137" dirty="0" err="1">
                <a:solidFill>
                  <a:srgbClr val="302326"/>
                </a:solidFill>
                <a:latin typeface="Abhaya Libre Regular"/>
                <a:cs typeface="+mn-cs"/>
              </a:rPr>
              <a:t>não</a:t>
            </a:r>
            <a:r>
              <a:rPr lang="en-US" sz="5499" spc="-137" dirty="0">
                <a:solidFill>
                  <a:srgbClr val="302326"/>
                </a:solidFill>
                <a:latin typeface="Abhaya Libre Regular"/>
                <a:cs typeface="+mn-cs"/>
              </a:rPr>
              <a:t> a </a:t>
            </a:r>
            <a:r>
              <a:rPr lang="en-US" sz="5499" spc="-137" dirty="0" err="1">
                <a:solidFill>
                  <a:srgbClr val="302326"/>
                </a:solidFill>
                <a:latin typeface="Abhaya Libre Regular"/>
                <a:cs typeface="+mn-cs"/>
              </a:rPr>
              <a:t>doença</a:t>
            </a:r>
            <a:r>
              <a:rPr lang="en-US" sz="5499" spc="-137" dirty="0">
                <a:solidFill>
                  <a:srgbClr val="302326"/>
                </a:solidFill>
                <a:latin typeface="Abhaya Libre Regular"/>
                <a:cs typeface="+mn-cs"/>
              </a:rPr>
              <a:t> de base.</a:t>
            </a:r>
            <a:r>
              <a:rPr lang="en-US" sz="1200" spc="-30" dirty="0">
                <a:solidFill>
                  <a:srgbClr val="302326"/>
                </a:solidFill>
                <a:latin typeface="Arimo"/>
                <a:cs typeface="+mn-cs"/>
              </a:rPr>
              <a:t> </a:t>
            </a:r>
          </a:p>
          <a:p>
            <a:pPr algn="just" fontAlgn="auto">
              <a:lnSpc>
                <a:spcPts val="4949"/>
              </a:lnSpc>
              <a:spcBef>
                <a:spcPts val="0"/>
              </a:spcBef>
              <a:spcAft>
                <a:spcPts val="0"/>
              </a:spcAft>
              <a:defRPr/>
            </a:pPr>
            <a:endParaRPr lang="en-US" sz="1200" spc="-30" dirty="0">
              <a:solidFill>
                <a:srgbClr val="302326"/>
              </a:solidFill>
              <a:latin typeface="Arimo"/>
              <a:cs typeface="+mn-cs"/>
            </a:endParaRPr>
          </a:p>
          <a:p>
            <a:pPr algn="just" fontAlgn="auto">
              <a:lnSpc>
                <a:spcPts val="4949"/>
              </a:lnSpc>
              <a:spcBef>
                <a:spcPts val="0"/>
              </a:spcBef>
              <a:spcAft>
                <a:spcPts val="0"/>
              </a:spcAft>
              <a:defRPr/>
            </a:pPr>
            <a:r>
              <a:rPr lang="en-US" sz="5500" spc="-137" dirty="0" err="1">
                <a:solidFill>
                  <a:srgbClr val="302326"/>
                </a:solidFill>
                <a:latin typeface="Abhaya Libre Regular" panose="020B0604020202020204" charset="0"/>
                <a:cs typeface="Abhaya Libre Regular" panose="020B0604020202020204" charset="0"/>
              </a:rPr>
              <a:t>Isto</a:t>
            </a:r>
            <a:r>
              <a:rPr lang="en-US" sz="5500" spc="-137" dirty="0">
                <a:solidFill>
                  <a:srgbClr val="302326"/>
                </a:solidFill>
                <a:latin typeface="Abhaya Libre Regular" panose="020B0604020202020204" charset="0"/>
                <a:cs typeface="Abhaya Libre Regular" panose="020B0604020202020204" charset="0"/>
              </a:rPr>
              <a:t> é </a:t>
            </a:r>
            <a:r>
              <a:rPr lang="en-US" sz="5500" spc="-137" dirty="0" err="1">
                <a:solidFill>
                  <a:srgbClr val="302326"/>
                </a:solidFill>
                <a:latin typeface="Abhaya Libre Regular" panose="020B0604020202020204" charset="0"/>
                <a:cs typeface="Abhaya Libre Regular" panose="020B0604020202020204" charset="0"/>
              </a:rPr>
              <a:t>ainda</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mais</a:t>
            </a:r>
            <a:r>
              <a:rPr lang="en-US" sz="5500" spc="-137" dirty="0">
                <a:solidFill>
                  <a:srgbClr val="302326"/>
                </a:solidFill>
                <a:latin typeface="Abhaya Libre Regular" panose="020B0604020202020204" charset="0"/>
                <a:cs typeface="Abhaya Libre Regular" panose="020B0604020202020204" charset="0"/>
              </a:rPr>
              <a:t> </a:t>
            </a:r>
            <a:r>
              <a:rPr lang="en-US" sz="5500" spc="-137" dirty="0" err="1">
                <a:solidFill>
                  <a:srgbClr val="302326"/>
                </a:solidFill>
                <a:latin typeface="Abhaya Libre Regular" panose="020B0604020202020204" charset="0"/>
                <a:cs typeface="Abhaya Libre Regular" panose="020B0604020202020204" charset="0"/>
              </a:rPr>
              <a:t>apoiado</a:t>
            </a:r>
            <a:r>
              <a:rPr lang="en-US" sz="5500" spc="-137" dirty="0">
                <a:solidFill>
                  <a:srgbClr val="302326"/>
                </a:solidFill>
                <a:latin typeface="Abhaya Libre Regular" panose="020B0604020202020204" charset="0"/>
                <a:cs typeface="Abhaya Libre Regular" panose="020B0604020202020204" charset="0"/>
              </a:rPr>
              <a:t> pela </a:t>
            </a:r>
            <a:r>
              <a:rPr lang="en-US" sz="5500" spc="-137" dirty="0" err="1">
                <a:solidFill>
                  <a:srgbClr val="302326"/>
                </a:solidFill>
                <a:latin typeface="Abhaya Libre Regular" panose="020B0604020202020204" charset="0"/>
                <a:cs typeface="Abhaya Libre Regular" panose="020B0604020202020204" charset="0"/>
              </a:rPr>
              <a:t>a</a:t>
            </a:r>
            <a:r>
              <a:rPr lang="en-US" sz="5500" spc="-30" dirty="0" err="1">
                <a:solidFill>
                  <a:srgbClr val="302326"/>
                </a:solidFill>
                <a:latin typeface="Abhaya Libre Regular" panose="020B0604020202020204" charset="0"/>
                <a:cs typeface="Abhaya Libre Regular" panose="020B0604020202020204" charset="0"/>
              </a:rPr>
              <a:t>usência</a:t>
            </a:r>
            <a:r>
              <a:rPr lang="en-US" sz="5500" spc="-30" dirty="0">
                <a:solidFill>
                  <a:srgbClr val="302326"/>
                </a:solidFill>
                <a:latin typeface="Abhaya Libre Regular" panose="020B0604020202020204" charset="0"/>
                <a:cs typeface="Abhaya Libre Regular" panose="020B0604020202020204" charset="0"/>
              </a:rPr>
              <a:t> de </a:t>
            </a:r>
            <a:r>
              <a:rPr lang="en-US" sz="5500" spc="-30" dirty="0" err="1">
                <a:solidFill>
                  <a:srgbClr val="302326"/>
                </a:solidFill>
                <a:latin typeface="Abhaya Libre Regular" panose="020B0604020202020204" charset="0"/>
                <a:cs typeface="Abhaya Libre Regular" panose="020B0604020202020204" charset="0"/>
              </a:rPr>
              <a:t>uma</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associação</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encontrada</a:t>
            </a:r>
            <a:r>
              <a:rPr lang="en-US" sz="5500" spc="-30" dirty="0">
                <a:solidFill>
                  <a:srgbClr val="302326"/>
                </a:solidFill>
                <a:latin typeface="Abhaya Libre Regular" panose="020B0604020202020204" charset="0"/>
                <a:cs typeface="Abhaya Libre Regular" panose="020B0604020202020204" charset="0"/>
              </a:rPr>
              <a:t> entre </a:t>
            </a:r>
            <a:r>
              <a:rPr lang="en-US" sz="5500" spc="-30" dirty="0" err="1">
                <a:solidFill>
                  <a:srgbClr val="302326"/>
                </a:solidFill>
                <a:latin typeface="Abhaya Libre Regular" panose="020B0604020202020204" charset="0"/>
                <a:cs typeface="Abhaya Libre Regular" panose="020B0604020202020204" charset="0"/>
              </a:rPr>
              <a:t>encefalopatia</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hipóxico-isquêmica</a:t>
            </a:r>
            <a:r>
              <a:rPr lang="en-US" sz="5500" spc="-30" dirty="0">
                <a:solidFill>
                  <a:srgbClr val="302326"/>
                </a:solidFill>
                <a:latin typeface="Abhaya Libre Regular" panose="020B0604020202020204" charset="0"/>
                <a:cs typeface="Abhaya Libre Regular" panose="020B0604020202020204" charset="0"/>
              </a:rPr>
              <a:t> e </a:t>
            </a:r>
            <a:r>
              <a:rPr lang="en-US" sz="5500" spc="-30" dirty="0" err="1">
                <a:solidFill>
                  <a:srgbClr val="302326"/>
                </a:solidFill>
                <a:latin typeface="Abhaya Libre Regular" panose="020B0604020202020204" charset="0"/>
                <a:cs typeface="Abhaya Libre Regular" panose="020B0604020202020204" charset="0"/>
              </a:rPr>
              <a:t>resultados</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anormais</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na</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neuroimagem</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uma</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vez</a:t>
            </a:r>
            <a:r>
              <a:rPr lang="en-US" sz="5500" spc="-30" dirty="0">
                <a:solidFill>
                  <a:srgbClr val="302326"/>
                </a:solidFill>
                <a:latin typeface="Abhaya Libre Regular" panose="020B0604020202020204" charset="0"/>
                <a:cs typeface="Abhaya Libre Regular" panose="020B0604020202020204" charset="0"/>
              </a:rPr>
              <a:t> que </a:t>
            </a:r>
            <a:r>
              <a:rPr lang="en-US" sz="5500" spc="-30" dirty="0" err="1">
                <a:solidFill>
                  <a:srgbClr val="302326"/>
                </a:solidFill>
                <a:latin typeface="Abhaya Libre Regular" panose="020B0604020202020204" charset="0"/>
                <a:cs typeface="Abhaya Libre Regular" panose="020B0604020202020204" charset="0"/>
              </a:rPr>
              <a:t>não</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avaliou</a:t>
            </a:r>
            <a:r>
              <a:rPr lang="en-US" sz="5500" spc="-30" dirty="0">
                <a:solidFill>
                  <a:srgbClr val="302326"/>
                </a:solidFill>
                <a:latin typeface="Abhaya Libre Regular" panose="020B0604020202020204" charset="0"/>
                <a:cs typeface="Abhaya Libre Regular" panose="020B0604020202020204" charset="0"/>
              </a:rPr>
              <a:t> </a:t>
            </a:r>
            <a:r>
              <a:rPr lang="en-US" sz="5500" spc="-30" dirty="0" err="1">
                <a:solidFill>
                  <a:srgbClr val="302326"/>
                </a:solidFill>
                <a:latin typeface="Abhaya Libre Regular" panose="020B0604020202020204" charset="0"/>
                <a:cs typeface="Abhaya Libre Regular" panose="020B0604020202020204" charset="0"/>
              </a:rPr>
              <a:t>especificamente</a:t>
            </a:r>
            <a:r>
              <a:rPr lang="en-US" sz="5500" spc="-30" dirty="0">
                <a:solidFill>
                  <a:srgbClr val="302326"/>
                </a:solidFill>
                <a:latin typeface="Abhaya Libre Regular" panose="020B0604020202020204" charset="0"/>
                <a:cs typeface="Abhaya Libre Regular" panose="020B0604020202020204" charset="0"/>
              </a:rPr>
              <a:t> a </a:t>
            </a:r>
            <a:r>
              <a:rPr lang="en-US" sz="5500" spc="-30" dirty="0" err="1">
                <a:solidFill>
                  <a:srgbClr val="302326"/>
                </a:solidFill>
                <a:latin typeface="Abhaya Libre Regular" panose="020B0604020202020204" charset="0"/>
                <a:cs typeface="Abhaya Libre Regular" panose="020B0604020202020204" charset="0"/>
              </a:rPr>
              <a:t>extensão</a:t>
            </a:r>
            <a:r>
              <a:rPr lang="en-US" sz="5500" spc="-30" dirty="0">
                <a:solidFill>
                  <a:srgbClr val="302326"/>
                </a:solidFill>
                <a:latin typeface="Abhaya Libre Regular" panose="020B0604020202020204" charset="0"/>
                <a:cs typeface="Abhaya Libre Regular" panose="020B0604020202020204" charset="0"/>
              </a:rPr>
              <a:t> da </a:t>
            </a:r>
            <a:r>
              <a:rPr lang="en-US" sz="5500" spc="-30" dirty="0" err="1">
                <a:solidFill>
                  <a:srgbClr val="302326"/>
                </a:solidFill>
                <a:latin typeface="Abhaya Libre Regular" panose="020B0604020202020204" charset="0"/>
                <a:cs typeface="Abhaya Libre Regular" panose="020B0604020202020204" charset="0"/>
              </a:rPr>
              <a:t>lesão</a:t>
            </a:r>
            <a:r>
              <a:rPr lang="en-US" sz="5500" spc="-30" dirty="0">
                <a:solidFill>
                  <a:srgbClr val="302326"/>
                </a:solidFill>
                <a:latin typeface="Abhaya Libre Regular" panose="020B0604020202020204" charset="0"/>
                <a:cs typeface="Abhaya Libre Regular" panose="020B0604020202020204" charset="0"/>
              </a:rPr>
              <a:t> cerebral. </a:t>
            </a:r>
          </a:p>
          <a:p>
            <a:pPr algn="just" fontAlgn="auto">
              <a:lnSpc>
                <a:spcPts val="4949"/>
              </a:lnSpc>
              <a:spcBef>
                <a:spcPts val="0"/>
              </a:spcBef>
              <a:spcAft>
                <a:spcPts val="0"/>
              </a:spcAft>
              <a:defRPr/>
            </a:pPr>
            <a:endParaRPr lang="en-US" sz="1200" spc="-30" dirty="0">
              <a:solidFill>
                <a:srgbClr val="302326"/>
              </a:solidFill>
              <a:latin typeface="Arimo"/>
              <a:cs typeface="+mn-cs"/>
            </a:endParaRPr>
          </a:p>
          <a:p>
            <a:pPr algn="just" fontAlgn="auto">
              <a:lnSpc>
                <a:spcPts val="4949"/>
              </a:lnSpc>
              <a:spcBef>
                <a:spcPts val="0"/>
              </a:spcBef>
              <a:spcAft>
                <a:spcPts val="0"/>
              </a:spcAft>
              <a:defRPr/>
            </a:pPr>
            <a:endParaRPr lang="en-US" sz="1200" spc="-30" dirty="0">
              <a:solidFill>
                <a:srgbClr val="302326"/>
              </a:solidFill>
              <a:latin typeface="Arimo"/>
              <a:cs typeface="+mn-cs"/>
            </a:endParaRPr>
          </a:p>
        </p:txBody>
      </p:sp>
      <p:sp>
        <p:nvSpPr>
          <p:cNvPr id="59409"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0418"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041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042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042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042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042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042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042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042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042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042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042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043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0431"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6931025"/>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Em relação às variáveis relativas às condições perinatais, apenas complicações perinatais (sofrimento fetal, parto complicado e necessidade de reanimação) foram independentemente associadas a resultados adversos.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No estudo, as variáveis pré-termo e o baixo peso ao nascer não tiveram relação com prognóstico adverso, pois foi avaliado exclusivamente recém-nascidos a termo. </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Não foi encontrada associação com o tipo de parto.</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60433"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1442"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144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144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144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144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144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144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144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145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145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145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145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145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1455"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1456" name="TextBox 17"/>
          <p:cNvSpPr txBox="1">
            <a:spLocks noChangeArrowheads="1"/>
          </p:cNvSpPr>
          <p:nvPr/>
        </p:nvSpPr>
        <p:spPr bwMode="auto">
          <a:xfrm>
            <a:off x="987425" y="3454400"/>
            <a:ext cx="16230600" cy="6915150"/>
          </a:xfrm>
          <a:prstGeom prst="rect">
            <a:avLst/>
          </a:prstGeom>
          <a:noFill/>
          <a:ln w="9525">
            <a:noFill/>
            <a:miter lim="800000"/>
            <a:headEnd/>
            <a:tailEnd/>
          </a:ln>
        </p:spPr>
        <p:txBody>
          <a:bodyPr lIns="0" tIns="0" rIns="0" bIns="0">
            <a:spAutoFit/>
          </a:bodyPr>
          <a:lstStyle/>
          <a:p>
            <a:pPr algn="just">
              <a:lnSpc>
                <a:spcPts val="4950"/>
              </a:lnSpc>
            </a:pPr>
            <a:r>
              <a:rPr lang="en-US" sz="5500">
                <a:solidFill>
                  <a:srgbClr val="302326"/>
                </a:solidFill>
                <a:latin typeface="Abhaya Libre Regular" charset="0"/>
              </a:rPr>
              <a:t>O tipo de crise não foi associado a resultados adversos.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Por outro lado, o </a:t>
            </a:r>
            <a:r>
              <a:rPr lang="en-US" sz="5500">
                <a:solidFill>
                  <a:srgbClr val="FF0000"/>
                </a:solidFill>
                <a:latin typeface="Abhaya Libre Regular" charset="0"/>
              </a:rPr>
              <a:t>início das crises no primeiro dia de vida e a refratariedade ao tratamento foram fortes preditores</a:t>
            </a:r>
            <a:r>
              <a:rPr lang="en-US" sz="5500">
                <a:solidFill>
                  <a:srgbClr val="302326"/>
                </a:solidFill>
                <a:latin typeface="Abhaya Libre Regular" charset="0"/>
              </a:rPr>
              <a:t>.</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Os </a:t>
            </a:r>
            <a:r>
              <a:rPr lang="en-US" sz="5500">
                <a:solidFill>
                  <a:srgbClr val="FF0000"/>
                </a:solidFill>
                <a:latin typeface="Abhaya Libre Regular" charset="0"/>
              </a:rPr>
              <a:t>neonatos que requeriam drogas antiepilépticas adicionais ao fenobarbital eram sete vezes mais prováveis a ter prognóstico desfavorável enquanto neonatos com início precoce de convulsão eram quatro vezes mais prováveis a ter prognóstico desfavorável</a:t>
            </a:r>
            <a:r>
              <a:rPr lang="en-US" sz="5500">
                <a:solidFill>
                  <a:srgbClr val="302326"/>
                </a:solidFill>
                <a:latin typeface="Abhaya Libre Regular" charset="0"/>
              </a:rPr>
              <a:t>.</a:t>
            </a:r>
          </a:p>
          <a:p>
            <a:pPr algn="just">
              <a:lnSpc>
                <a:spcPts val="4950"/>
              </a:lnSpc>
            </a:pPr>
            <a:endParaRPr lang="en-US" sz="1200">
              <a:solidFill>
                <a:srgbClr val="302326"/>
              </a:solidFill>
              <a:latin typeface="Arimo"/>
            </a:endParaRPr>
          </a:p>
        </p:txBody>
      </p:sp>
      <p:sp>
        <p:nvSpPr>
          <p:cNvPr id="61457"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2466"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2467"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2468"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2469"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2470"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2471"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2472"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2473"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2474"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2475"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2476"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2477"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2478"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2479"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2480" name="TextBox 17"/>
          <p:cNvSpPr txBox="1">
            <a:spLocks noChangeArrowheads="1"/>
          </p:cNvSpPr>
          <p:nvPr/>
        </p:nvSpPr>
        <p:spPr bwMode="auto">
          <a:xfrm>
            <a:off x="987425" y="3454400"/>
            <a:ext cx="16230600" cy="6915150"/>
          </a:xfrm>
          <a:prstGeom prst="rect">
            <a:avLst/>
          </a:prstGeom>
          <a:noFill/>
          <a:ln w="9525">
            <a:noFill/>
            <a:miter lim="800000"/>
            <a:headEnd/>
            <a:tailEnd/>
          </a:ln>
        </p:spPr>
        <p:txBody>
          <a:bodyPr lIns="0" tIns="0" rIns="0" bIns="0">
            <a:spAutoFit/>
          </a:bodyPr>
          <a:lstStyle/>
          <a:p>
            <a:pPr algn="just">
              <a:lnSpc>
                <a:spcPts val="4950"/>
              </a:lnSpc>
            </a:pPr>
            <a:r>
              <a:rPr lang="en-US" sz="5500">
                <a:solidFill>
                  <a:srgbClr val="302326"/>
                </a:solidFill>
                <a:latin typeface="Abhaya Libre Regular" charset="0"/>
              </a:rPr>
              <a:t>As </a:t>
            </a:r>
            <a:r>
              <a:rPr lang="en-US" sz="5500">
                <a:solidFill>
                  <a:srgbClr val="FF0000"/>
                </a:solidFill>
                <a:latin typeface="Abhaya Libre Regular" charset="0"/>
              </a:rPr>
              <a:t>anormalidades do EEG</a:t>
            </a:r>
            <a:r>
              <a:rPr lang="en-US" sz="5500">
                <a:solidFill>
                  <a:srgbClr val="302326"/>
                </a:solidFill>
                <a:latin typeface="Abhaya Libre Regular" charset="0"/>
              </a:rPr>
              <a:t> em convulsões neonatais são marcadores de prognóstico bem documentados.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302326"/>
                </a:solidFill>
                <a:latin typeface="Abhaya Libre Regular" charset="0"/>
              </a:rPr>
              <a:t>Os resultados do estudo mostraram que a </a:t>
            </a:r>
            <a:r>
              <a:rPr lang="en-US" sz="5500">
                <a:solidFill>
                  <a:srgbClr val="FF0000"/>
                </a:solidFill>
                <a:latin typeface="Abhaya Libre Regular" charset="0"/>
              </a:rPr>
              <a:t>atividade de base anormal moderado a grave é um preditor independente de desfecho adverso</a:t>
            </a:r>
            <a:r>
              <a:rPr lang="en-US" sz="5500">
                <a:solidFill>
                  <a:srgbClr val="302326"/>
                </a:solidFill>
                <a:latin typeface="Abhaya Libre Regular" charset="0"/>
              </a:rPr>
              <a:t> e não possui nenhuma diferença em relação à presença de atividade epileptiforme, corroborando com a ideia de que as </a:t>
            </a:r>
            <a:r>
              <a:rPr lang="en-US" sz="5500" b="1">
                <a:latin typeface="Abhaya Libre Regular" charset="0"/>
              </a:rPr>
              <a:t>descargas epileptiformes não necessariamente se relacionam com a extensão da lesão cerebral.</a:t>
            </a:r>
          </a:p>
          <a:p>
            <a:pPr algn="just">
              <a:lnSpc>
                <a:spcPts val="4950"/>
              </a:lnSpc>
            </a:pPr>
            <a:endParaRPr lang="en-US" sz="1200" b="1">
              <a:latin typeface="Arimo"/>
            </a:endParaRPr>
          </a:p>
        </p:txBody>
      </p:sp>
      <p:sp>
        <p:nvSpPr>
          <p:cNvPr id="62481"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3490"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3491"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3492"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3493"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3494"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3495"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3496"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3497"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3498"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3499"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3500"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3501"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3502"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3503"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3504" name="TextBox 17"/>
          <p:cNvSpPr txBox="1">
            <a:spLocks noChangeArrowheads="1"/>
          </p:cNvSpPr>
          <p:nvPr/>
        </p:nvSpPr>
        <p:spPr bwMode="auto">
          <a:xfrm>
            <a:off x="987425" y="3454400"/>
            <a:ext cx="16230600" cy="4400550"/>
          </a:xfrm>
          <a:prstGeom prst="rect">
            <a:avLst/>
          </a:prstGeom>
          <a:noFill/>
          <a:ln w="9525">
            <a:noFill/>
            <a:miter lim="800000"/>
            <a:headEnd/>
            <a:tailEnd/>
          </a:ln>
        </p:spPr>
        <p:txBody>
          <a:bodyPr lIns="0" tIns="0" rIns="0" bIns="0">
            <a:spAutoFit/>
          </a:bodyPr>
          <a:lstStyle/>
          <a:p>
            <a:pPr algn="just">
              <a:lnSpc>
                <a:spcPts val="4950"/>
              </a:lnSpc>
            </a:pPr>
            <a:endParaRPr lang="pt-BR">
              <a:latin typeface="Calibri" pitchFamily="34" charset="0"/>
            </a:endParaRPr>
          </a:p>
          <a:p>
            <a:pPr algn="just">
              <a:lnSpc>
                <a:spcPts val="4950"/>
              </a:lnSpc>
            </a:pPr>
            <a:r>
              <a:rPr lang="en-US" sz="5500">
                <a:solidFill>
                  <a:srgbClr val="302326"/>
                </a:solidFill>
                <a:latin typeface="Abhaya Libre Regular" charset="0"/>
              </a:rPr>
              <a:t>Além do EEG convencional (cEEG), foi utilizado o aEEG como uma ferramenta de prognóstico e foi observado que um </a:t>
            </a:r>
            <a:r>
              <a:rPr lang="en-US" sz="5500">
                <a:solidFill>
                  <a:srgbClr val="FF0000"/>
                </a:solidFill>
                <a:latin typeface="Abhaya Libre Regular" charset="0"/>
              </a:rPr>
              <a:t>padrão anormal de aEEG também estava independentemente associado ao resultado. </a:t>
            </a:r>
          </a:p>
          <a:p>
            <a:pPr algn="just">
              <a:lnSpc>
                <a:spcPts val="4950"/>
              </a:lnSpc>
            </a:pPr>
            <a:endParaRPr lang="en-US" sz="1200">
              <a:solidFill>
                <a:srgbClr val="FF0000"/>
              </a:solidFill>
              <a:latin typeface="Arimo"/>
            </a:endParaRPr>
          </a:p>
          <a:p>
            <a:pPr algn="just">
              <a:lnSpc>
                <a:spcPts val="4950"/>
              </a:lnSpc>
            </a:pPr>
            <a:endParaRPr lang="en-US" sz="1200">
              <a:solidFill>
                <a:srgbClr val="302326"/>
              </a:solidFill>
              <a:latin typeface="Arimo"/>
            </a:endParaRPr>
          </a:p>
        </p:txBody>
      </p:sp>
      <p:sp>
        <p:nvSpPr>
          <p:cNvPr id="63505"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4514"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4515"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4516"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4517"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4518"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4519"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4520"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4521"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4522"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4523"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4524"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4525"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4526"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4527"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17" name="TextBox 17"/>
          <p:cNvSpPr txBox="1"/>
          <p:nvPr/>
        </p:nvSpPr>
        <p:spPr>
          <a:xfrm>
            <a:off x="987425" y="3454400"/>
            <a:ext cx="16230600" cy="6305550"/>
          </a:xfrm>
          <a:prstGeom prst="rect">
            <a:avLst/>
          </a:prstGeom>
        </p:spPr>
        <p:txBody>
          <a:bodyPr lIns="0" tIns="0" rIns="0" bIns="0">
            <a:spAutoFit/>
          </a:bodyPr>
          <a:lstStyle/>
          <a:p>
            <a:pPr algn="just" fontAlgn="auto">
              <a:lnSpc>
                <a:spcPts val="4949"/>
              </a:lnSpc>
              <a:spcBef>
                <a:spcPts val="0"/>
              </a:spcBef>
              <a:spcAft>
                <a:spcPts val="0"/>
              </a:spcAft>
              <a:defRPr/>
            </a:pPr>
            <a:r>
              <a:rPr lang="en-US" sz="5499" spc="-137">
                <a:solidFill>
                  <a:srgbClr val="302326"/>
                </a:solidFill>
                <a:latin typeface="Abhaya Libre Regular"/>
                <a:cs typeface="+mn-cs"/>
              </a:rPr>
              <a:t>O estudo tem limitações metodológicas:</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a:p>
            <a:pPr algn="just" fontAlgn="auto">
              <a:lnSpc>
                <a:spcPts val="4949"/>
              </a:lnSpc>
              <a:spcBef>
                <a:spcPts val="0"/>
              </a:spcBef>
              <a:spcAft>
                <a:spcPts val="0"/>
              </a:spcAft>
              <a:defRPr/>
            </a:pPr>
            <a:r>
              <a:rPr lang="en-US" sz="5499" spc="-137">
                <a:solidFill>
                  <a:srgbClr val="302326"/>
                </a:solidFill>
                <a:latin typeface="Abhaya Libre Regular"/>
                <a:cs typeface="+mn-cs"/>
              </a:rPr>
              <a:t>- As convulsões foram diagnosticadas com base na descrição clínica de um neurologista pediátrico experiente, o que implica em uma variabilidade subjetiva na detecção de crises. </a:t>
            </a:r>
          </a:p>
          <a:p>
            <a:pPr algn="just" fontAlgn="auto">
              <a:lnSpc>
                <a:spcPts val="4949"/>
              </a:lnSpc>
              <a:spcBef>
                <a:spcPts val="0"/>
              </a:spcBef>
              <a:spcAft>
                <a:spcPts val="0"/>
              </a:spcAft>
              <a:defRPr/>
            </a:pPr>
            <a:r>
              <a:rPr lang="en-US" sz="5499" spc="-137">
                <a:solidFill>
                  <a:srgbClr val="302326"/>
                </a:solidFill>
                <a:latin typeface="Abhaya Libre Regular"/>
                <a:cs typeface="+mn-cs"/>
              </a:rPr>
              <a:t>- A avaliação dicotômica da ressonância magnética cerebral e da ultrassonografia transfontanela como resultados normais ou anormais.</a:t>
            </a:r>
          </a:p>
          <a:p>
            <a:pPr algn="just" fontAlgn="auto">
              <a:lnSpc>
                <a:spcPts val="4949"/>
              </a:lnSpc>
              <a:spcBef>
                <a:spcPts val="0"/>
              </a:spcBef>
              <a:spcAft>
                <a:spcPts val="0"/>
              </a:spcAft>
              <a:defRPr/>
            </a:pPr>
            <a:endParaRPr lang="en-US" sz="5499" spc="-137">
              <a:solidFill>
                <a:srgbClr val="302326"/>
              </a:solidFill>
              <a:latin typeface="Abhaya Libre Regular"/>
              <a:cs typeface="+mn-cs"/>
            </a:endParaRPr>
          </a:p>
        </p:txBody>
      </p:sp>
      <p:sp>
        <p:nvSpPr>
          <p:cNvPr id="64529"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DB7558"/>
        </a:solidFill>
        <a:effectLst/>
      </p:bgPr>
    </p:bg>
    <p:spTree>
      <p:nvGrpSpPr>
        <p:cNvPr id="1" name=""/>
        <p:cNvGrpSpPr/>
        <p:nvPr/>
      </p:nvGrpSpPr>
      <p:grpSpPr>
        <a:xfrm>
          <a:off x="0" y="0"/>
          <a:ext cx="0" cy="0"/>
          <a:chOff x="0" y="0"/>
          <a:chExt cx="0" cy="0"/>
        </a:xfrm>
      </p:grpSpPr>
      <p:pic>
        <p:nvPicPr>
          <p:cNvPr id="65538"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5539"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5540"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5541"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5542"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5543"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5544"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5545"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5546"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5547"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5548"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5549"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5550"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5551"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5552" name="TextBox 17"/>
          <p:cNvSpPr txBox="1">
            <a:spLocks noChangeArrowheads="1"/>
          </p:cNvSpPr>
          <p:nvPr/>
        </p:nvSpPr>
        <p:spPr bwMode="auto">
          <a:xfrm>
            <a:off x="987425" y="3454400"/>
            <a:ext cx="16230600" cy="6286500"/>
          </a:xfrm>
          <a:prstGeom prst="rect">
            <a:avLst/>
          </a:prstGeom>
          <a:noFill/>
          <a:ln w="9525">
            <a:noFill/>
            <a:miter lim="800000"/>
            <a:headEnd/>
            <a:tailEnd/>
          </a:ln>
        </p:spPr>
        <p:txBody>
          <a:bodyPr lIns="0" tIns="0" rIns="0" bIns="0">
            <a:spAutoFit/>
          </a:bodyPr>
          <a:lstStyle/>
          <a:p>
            <a:pPr algn="just">
              <a:lnSpc>
                <a:spcPts val="4950"/>
              </a:lnSpc>
            </a:pPr>
            <a:r>
              <a:rPr lang="en-US" sz="5500">
                <a:solidFill>
                  <a:srgbClr val="302326"/>
                </a:solidFill>
                <a:latin typeface="Abhaya Libre Regular" charset="0"/>
              </a:rPr>
              <a:t>Há vários dados na literatura sobre marcadores substitutos de prognóstico em convulsões neonatais. </a:t>
            </a:r>
          </a:p>
          <a:p>
            <a:pPr algn="just">
              <a:lnSpc>
                <a:spcPts val="4950"/>
              </a:lnSpc>
            </a:pPr>
            <a:endParaRPr lang="en-US" sz="5500">
              <a:solidFill>
                <a:srgbClr val="302326"/>
              </a:solidFill>
              <a:latin typeface="Abhaya Libre Regular" charset="0"/>
            </a:endParaRPr>
          </a:p>
          <a:p>
            <a:pPr algn="just">
              <a:lnSpc>
                <a:spcPts val="4950"/>
              </a:lnSpc>
            </a:pPr>
            <a:r>
              <a:rPr lang="en-US" sz="5500">
                <a:solidFill>
                  <a:srgbClr val="FF0000"/>
                </a:solidFill>
                <a:latin typeface="Abhaya Libre Regular" charset="0"/>
              </a:rPr>
              <a:t>As análises de regressão multivariada denotaram que as variáveis independentes para o resultado neurológico adverso foram complicações perinatais, início precoce das crises, eficácia do tratamento, anormalidade na atividade de base moderada a grave no cEEG e um padrão anormal de aEEG. </a:t>
            </a:r>
          </a:p>
          <a:p>
            <a:pPr algn="just">
              <a:lnSpc>
                <a:spcPts val="4950"/>
              </a:lnSpc>
            </a:pPr>
            <a:endParaRPr lang="en-US" sz="1200">
              <a:solidFill>
                <a:srgbClr val="FF0000"/>
              </a:solidFill>
              <a:latin typeface="Arimo"/>
            </a:endParaRPr>
          </a:p>
        </p:txBody>
      </p:sp>
      <p:sp>
        <p:nvSpPr>
          <p:cNvPr id="65553" name="TextBox 3"/>
          <p:cNvSpPr txBox="1">
            <a:spLocks noChangeArrowheads="1"/>
          </p:cNvSpPr>
          <p:nvPr/>
        </p:nvSpPr>
        <p:spPr bwMode="auto">
          <a:xfrm>
            <a:off x="3154363" y="765175"/>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Discussão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sp>
        <p:nvSpPr>
          <p:cNvPr id="66562" name="TextBox 3"/>
          <p:cNvSpPr txBox="1">
            <a:spLocks noChangeArrowheads="1"/>
          </p:cNvSpPr>
          <p:nvPr/>
        </p:nvSpPr>
        <p:spPr bwMode="auto">
          <a:xfrm>
            <a:off x="3140075" y="74453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Conclusão</a:t>
            </a:r>
          </a:p>
        </p:txBody>
      </p:sp>
      <p:pic>
        <p:nvPicPr>
          <p:cNvPr id="66563"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6564"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6565"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6566"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6567"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6568"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6569"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6570"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6571"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6572"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6573"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6574"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6575"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6576" name="TextBox 17"/>
          <p:cNvSpPr txBox="1">
            <a:spLocks noChangeArrowheads="1"/>
          </p:cNvSpPr>
          <p:nvPr/>
        </p:nvSpPr>
        <p:spPr bwMode="auto">
          <a:xfrm>
            <a:off x="987425" y="3454400"/>
            <a:ext cx="16230600" cy="6286500"/>
          </a:xfrm>
          <a:prstGeom prst="rect">
            <a:avLst/>
          </a:prstGeom>
          <a:noFill/>
          <a:ln w="9525">
            <a:noFill/>
            <a:miter lim="800000"/>
            <a:headEnd/>
            <a:tailEnd/>
          </a:ln>
        </p:spPr>
        <p:txBody>
          <a:bodyPr lIns="0" tIns="0" rIns="0" bIns="0">
            <a:spAutoFit/>
          </a:bodyPr>
          <a:lstStyle/>
          <a:p>
            <a:pPr algn="just">
              <a:lnSpc>
                <a:spcPts val="4950"/>
              </a:lnSpc>
            </a:pPr>
            <a:endParaRPr lang="pt-BR">
              <a:latin typeface="Calibri" pitchFamily="34" charset="0"/>
            </a:endParaRPr>
          </a:p>
          <a:p>
            <a:pPr algn="just">
              <a:lnSpc>
                <a:spcPts val="4950"/>
              </a:lnSpc>
            </a:pPr>
            <a:r>
              <a:rPr lang="en-US" sz="5400">
                <a:solidFill>
                  <a:srgbClr val="302326"/>
                </a:solidFill>
                <a:latin typeface="Abhaya Libre Regular" charset="0"/>
              </a:rPr>
              <a:t>A detecção e classificação das crises neonatais, a patologia cerebral de base e o impacto real no prognóstico à longo prazo ainda são controversos.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Além de confirmar o valor preditivo das variáveis descritas em estudos anteriores, </a:t>
            </a:r>
            <a:r>
              <a:rPr lang="en-US" sz="5400">
                <a:solidFill>
                  <a:schemeClr val="hlink"/>
                </a:solidFill>
                <a:latin typeface="Abhaya Libre Regular" charset="0"/>
              </a:rPr>
              <a:t>FOI OBSERVADO que o monitoramento do aEEG representa uma</a:t>
            </a:r>
            <a:r>
              <a:rPr lang="en-US" sz="5400">
                <a:solidFill>
                  <a:srgbClr val="302326"/>
                </a:solidFill>
                <a:latin typeface="Abhaya Libre Regular" charset="0"/>
              </a:rPr>
              <a:t> ferramenta prognóstica futura. </a:t>
            </a:r>
          </a:p>
          <a:p>
            <a:pPr algn="just">
              <a:lnSpc>
                <a:spcPts val="4950"/>
              </a:lnSpc>
            </a:pPr>
            <a:endParaRPr lang="en-US" sz="5400">
              <a:solidFill>
                <a:srgbClr val="302326"/>
              </a:solidFill>
              <a:latin typeface="Abhaya Libre Regular"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2"/>
          <p:cNvPicPr>
            <a:picLocks noChangeAspect="1"/>
          </p:cNvPicPr>
          <p:nvPr/>
        </p:nvPicPr>
        <p:blipFill>
          <a:blip r:embed="rId2"/>
          <a:srcRect/>
          <a:stretch>
            <a:fillRect/>
          </a:stretch>
        </p:blipFill>
        <p:spPr bwMode="auto">
          <a:xfrm>
            <a:off x="5676900" y="1428750"/>
            <a:ext cx="7138988" cy="1392238"/>
          </a:xfrm>
          <a:prstGeom prst="rect">
            <a:avLst/>
          </a:prstGeom>
          <a:noFill/>
          <a:ln w="9525">
            <a:noFill/>
            <a:miter lim="800000"/>
            <a:headEnd/>
            <a:tailEnd/>
          </a:ln>
        </p:spPr>
      </p:pic>
      <p:pic>
        <p:nvPicPr>
          <p:cNvPr id="67586" name="Picture 4"/>
          <p:cNvPicPr>
            <a:picLocks noChangeAspect="1"/>
          </p:cNvPicPr>
          <p:nvPr/>
        </p:nvPicPr>
        <p:blipFill>
          <a:blip r:embed="rId3"/>
          <a:srcRect/>
          <a:stretch>
            <a:fillRect/>
          </a:stretch>
        </p:blipFill>
        <p:spPr bwMode="auto">
          <a:xfrm>
            <a:off x="549275" y="646113"/>
            <a:ext cx="438150" cy="407987"/>
          </a:xfrm>
          <a:prstGeom prst="rect">
            <a:avLst/>
          </a:prstGeom>
          <a:noFill/>
          <a:ln w="9525">
            <a:noFill/>
            <a:miter lim="800000"/>
            <a:headEnd/>
            <a:tailEnd/>
          </a:ln>
        </p:spPr>
      </p:pic>
      <p:pic>
        <p:nvPicPr>
          <p:cNvPr id="67587" name="Picture 5"/>
          <p:cNvPicPr>
            <a:picLocks noChangeAspect="1"/>
          </p:cNvPicPr>
          <p:nvPr/>
        </p:nvPicPr>
        <p:blipFill>
          <a:blip r:embed="rId3"/>
          <a:srcRect/>
          <a:stretch>
            <a:fillRect/>
          </a:stretch>
        </p:blipFill>
        <p:spPr bwMode="auto">
          <a:xfrm>
            <a:off x="10480675" y="442913"/>
            <a:ext cx="439738" cy="407987"/>
          </a:xfrm>
          <a:prstGeom prst="rect">
            <a:avLst/>
          </a:prstGeom>
          <a:noFill/>
          <a:ln w="9525">
            <a:noFill/>
            <a:miter lim="800000"/>
            <a:headEnd/>
            <a:tailEnd/>
          </a:ln>
        </p:spPr>
      </p:pic>
      <p:pic>
        <p:nvPicPr>
          <p:cNvPr id="67588" name="Picture 6"/>
          <p:cNvPicPr>
            <a:picLocks noChangeAspect="1"/>
          </p:cNvPicPr>
          <p:nvPr/>
        </p:nvPicPr>
        <p:blipFill>
          <a:blip r:embed="rId3"/>
          <a:srcRect/>
          <a:stretch>
            <a:fillRect/>
          </a:stretch>
        </p:blipFill>
        <p:spPr bwMode="auto">
          <a:xfrm>
            <a:off x="111125" y="6122988"/>
            <a:ext cx="438150" cy="407987"/>
          </a:xfrm>
          <a:prstGeom prst="rect">
            <a:avLst/>
          </a:prstGeom>
          <a:noFill/>
          <a:ln w="9525">
            <a:noFill/>
            <a:miter lim="800000"/>
            <a:headEnd/>
            <a:tailEnd/>
          </a:ln>
        </p:spPr>
      </p:pic>
      <p:pic>
        <p:nvPicPr>
          <p:cNvPr id="67589" name="Picture 7"/>
          <p:cNvPicPr>
            <a:picLocks noChangeAspect="1"/>
          </p:cNvPicPr>
          <p:nvPr/>
        </p:nvPicPr>
        <p:blipFill>
          <a:blip r:embed="rId3"/>
          <a:srcRect/>
          <a:stretch>
            <a:fillRect/>
          </a:stretch>
        </p:blipFill>
        <p:spPr bwMode="auto">
          <a:xfrm>
            <a:off x="4341813" y="8624888"/>
            <a:ext cx="439737" cy="407987"/>
          </a:xfrm>
          <a:prstGeom prst="rect">
            <a:avLst/>
          </a:prstGeom>
          <a:noFill/>
          <a:ln w="9525">
            <a:noFill/>
            <a:miter lim="800000"/>
            <a:headEnd/>
            <a:tailEnd/>
          </a:ln>
        </p:spPr>
      </p:pic>
      <p:pic>
        <p:nvPicPr>
          <p:cNvPr id="67590" name="Picture 8"/>
          <p:cNvPicPr>
            <a:picLocks noChangeAspect="1"/>
          </p:cNvPicPr>
          <p:nvPr/>
        </p:nvPicPr>
        <p:blipFill>
          <a:blip r:embed="rId3"/>
          <a:srcRect/>
          <a:stretch>
            <a:fillRect/>
          </a:stretch>
        </p:blipFill>
        <p:spPr bwMode="auto">
          <a:xfrm>
            <a:off x="17259300" y="2125663"/>
            <a:ext cx="438150" cy="406400"/>
          </a:xfrm>
          <a:prstGeom prst="rect">
            <a:avLst/>
          </a:prstGeom>
          <a:noFill/>
          <a:ln w="9525">
            <a:noFill/>
            <a:miter lim="800000"/>
            <a:headEnd/>
            <a:tailEnd/>
          </a:ln>
        </p:spPr>
      </p:pic>
      <p:pic>
        <p:nvPicPr>
          <p:cNvPr id="67591" name="Picture 9"/>
          <p:cNvPicPr>
            <a:picLocks noChangeAspect="1"/>
          </p:cNvPicPr>
          <p:nvPr/>
        </p:nvPicPr>
        <p:blipFill>
          <a:blip r:embed="rId3"/>
          <a:srcRect/>
          <a:stretch>
            <a:fillRect/>
          </a:stretch>
        </p:blipFill>
        <p:spPr bwMode="auto">
          <a:xfrm>
            <a:off x="17973675" y="7110413"/>
            <a:ext cx="438150" cy="407987"/>
          </a:xfrm>
          <a:prstGeom prst="rect">
            <a:avLst/>
          </a:prstGeom>
          <a:noFill/>
          <a:ln w="9525">
            <a:noFill/>
            <a:miter lim="800000"/>
            <a:headEnd/>
            <a:tailEnd/>
          </a:ln>
        </p:spPr>
      </p:pic>
      <p:pic>
        <p:nvPicPr>
          <p:cNvPr id="67592" name="Picture 10"/>
          <p:cNvPicPr>
            <a:picLocks noChangeAspect="1"/>
          </p:cNvPicPr>
          <p:nvPr/>
        </p:nvPicPr>
        <p:blipFill>
          <a:blip r:embed="rId3"/>
          <a:srcRect/>
          <a:stretch>
            <a:fillRect/>
          </a:stretch>
        </p:blipFill>
        <p:spPr bwMode="auto">
          <a:xfrm>
            <a:off x="11598275" y="9258300"/>
            <a:ext cx="438150" cy="407988"/>
          </a:xfrm>
          <a:prstGeom prst="rect">
            <a:avLst/>
          </a:prstGeom>
          <a:noFill/>
          <a:ln w="9525">
            <a:noFill/>
            <a:miter lim="800000"/>
            <a:headEnd/>
            <a:tailEnd/>
          </a:ln>
        </p:spPr>
      </p:pic>
      <p:pic>
        <p:nvPicPr>
          <p:cNvPr id="67593" name="Picture 11"/>
          <p:cNvPicPr>
            <a:picLocks noChangeAspect="1"/>
          </p:cNvPicPr>
          <p:nvPr/>
        </p:nvPicPr>
        <p:blipFill>
          <a:blip r:embed="rId4"/>
          <a:srcRect/>
          <a:stretch>
            <a:fillRect/>
          </a:stretch>
        </p:blipFill>
        <p:spPr bwMode="auto">
          <a:xfrm>
            <a:off x="4781550" y="-101600"/>
            <a:ext cx="438150" cy="406400"/>
          </a:xfrm>
          <a:prstGeom prst="rect">
            <a:avLst/>
          </a:prstGeom>
          <a:noFill/>
          <a:ln w="9525">
            <a:noFill/>
            <a:miter lim="800000"/>
            <a:headEnd/>
            <a:tailEnd/>
          </a:ln>
        </p:spPr>
      </p:pic>
      <p:pic>
        <p:nvPicPr>
          <p:cNvPr id="67594" name="Picture 12"/>
          <p:cNvPicPr>
            <a:picLocks noChangeAspect="1"/>
          </p:cNvPicPr>
          <p:nvPr/>
        </p:nvPicPr>
        <p:blipFill>
          <a:blip r:embed="rId4"/>
          <a:srcRect/>
          <a:stretch>
            <a:fillRect/>
          </a:stretch>
        </p:blipFill>
        <p:spPr bwMode="auto">
          <a:xfrm>
            <a:off x="2136775" y="2894013"/>
            <a:ext cx="438150" cy="407987"/>
          </a:xfrm>
          <a:prstGeom prst="rect">
            <a:avLst/>
          </a:prstGeom>
          <a:noFill/>
          <a:ln w="9525">
            <a:noFill/>
            <a:miter lim="800000"/>
            <a:headEnd/>
            <a:tailEnd/>
          </a:ln>
        </p:spPr>
      </p:pic>
      <p:pic>
        <p:nvPicPr>
          <p:cNvPr id="67595" name="Picture 13"/>
          <p:cNvPicPr>
            <a:picLocks noChangeAspect="1"/>
          </p:cNvPicPr>
          <p:nvPr/>
        </p:nvPicPr>
        <p:blipFill>
          <a:blip r:embed="rId4"/>
          <a:srcRect/>
          <a:stretch>
            <a:fillRect/>
          </a:stretch>
        </p:blipFill>
        <p:spPr bwMode="auto">
          <a:xfrm>
            <a:off x="14912975" y="101600"/>
            <a:ext cx="438150" cy="407988"/>
          </a:xfrm>
          <a:prstGeom prst="rect">
            <a:avLst/>
          </a:prstGeom>
          <a:noFill/>
          <a:ln w="9525">
            <a:noFill/>
            <a:miter lim="800000"/>
            <a:headEnd/>
            <a:tailEnd/>
          </a:ln>
        </p:spPr>
      </p:pic>
      <p:pic>
        <p:nvPicPr>
          <p:cNvPr id="67596" name="Picture 14"/>
          <p:cNvPicPr>
            <a:picLocks noChangeAspect="1"/>
          </p:cNvPicPr>
          <p:nvPr/>
        </p:nvPicPr>
        <p:blipFill>
          <a:blip r:embed="rId4"/>
          <a:srcRect/>
          <a:stretch>
            <a:fillRect/>
          </a:stretch>
        </p:blipFill>
        <p:spPr bwMode="auto">
          <a:xfrm>
            <a:off x="15948025" y="4803775"/>
            <a:ext cx="438150" cy="407988"/>
          </a:xfrm>
          <a:prstGeom prst="rect">
            <a:avLst/>
          </a:prstGeom>
          <a:noFill/>
          <a:ln w="9525">
            <a:noFill/>
            <a:miter lim="800000"/>
            <a:headEnd/>
            <a:tailEnd/>
          </a:ln>
        </p:spPr>
      </p:pic>
      <p:pic>
        <p:nvPicPr>
          <p:cNvPr id="67597" name="Picture 15"/>
          <p:cNvPicPr>
            <a:picLocks noChangeAspect="1"/>
          </p:cNvPicPr>
          <p:nvPr/>
        </p:nvPicPr>
        <p:blipFill>
          <a:blip r:embed="rId4"/>
          <a:srcRect/>
          <a:stretch>
            <a:fillRect/>
          </a:stretch>
        </p:blipFill>
        <p:spPr bwMode="auto">
          <a:xfrm>
            <a:off x="16633825" y="9731375"/>
            <a:ext cx="438150" cy="406400"/>
          </a:xfrm>
          <a:prstGeom prst="rect">
            <a:avLst/>
          </a:prstGeom>
          <a:noFill/>
          <a:ln w="9525">
            <a:noFill/>
            <a:miter lim="800000"/>
            <a:headEnd/>
            <a:tailEnd/>
          </a:ln>
        </p:spPr>
      </p:pic>
      <p:pic>
        <p:nvPicPr>
          <p:cNvPr id="67598" name="Picture 16"/>
          <p:cNvPicPr>
            <a:picLocks noChangeAspect="1"/>
          </p:cNvPicPr>
          <p:nvPr/>
        </p:nvPicPr>
        <p:blipFill>
          <a:blip r:embed="rId4"/>
          <a:srcRect/>
          <a:stretch>
            <a:fillRect/>
          </a:stretch>
        </p:blipFill>
        <p:spPr bwMode="auto">
          <a:xfrm>
            <a:off x="809625" y="9731375"/>
            <a:ext cx="438150" cy="406400"/>
          </a:xfrm>
          <a:prstGeom prst="rect">
            <a:avLst/>
          </a:prstGeom>
          <a:noFill/>
          <a:ln w="9525">
            <a:noFill/>
            <a:miter lim="800000"/>
            <a:headEnd/>
            <a:tailEnd/>
          </a:ln>
        </p:spPr>
      </p:pic>
      <p:sp>
        <p:nvSpPr>
          <p:cNvPr id="67599" name="TextBox 17"/>
          <p:cNvSpPr txBox="1">
            <a:spLocks noChangeArrowheads="1"/>
          </p:cNvSpPr>
          <p:nvPr/>
        </p:nvSpPr>
        <p:spPr bwMode="auto">
          <a:xfrm>
            <a:off x="987425" y="3454400"/>
            <a:ext cx="16230600" cy="6286500"/>
          </a:xfrm>
          <a:prstGeom prst="rect">
            <a:avLst/>
          </a:prstGeom>
          <a:noFill/>
          <a:ln w="9525">
            <a:noFill/>
            <a:miter lim="800000"/>
            <a:headEnd/>
            <a:tailEnd/>
          </a:ln>
        </p:spPr>
        <p:txBody>
          <a:bodyPr lIns="0" tIns="0" rIns="0" bIns="0">
            <a:spAutoFit/>
          </a:bodyPr>
          <a:lstStyle/>
          <a:p>
            <a:pPr algn="just">
              <a:lnSpc>
                <a:spcPts val="4950"/>
              </a:lnSpc>
            </a:pPr>
            <a:endParaRPr lang="pt-BR">
              <a:latin typeface="Calibri" pitchFamily="34" charset="0"/>
            </a:endParaRPr>
          </a:p>
          <a:p>
            <a:pPr algn="just">
              <a:lnSpc>
                <a:spcPts val="4950"/>
              </a:lnSpc>
            </a:pPr>
            <a:r>
              <a:rPr lang="en-US" sz="5400">
                <a:solidFill>
                  <a:srgbClr val="302326"/>
                </a:solidFill>
                <a:latin typeface="Abhaya Libre Regular" charset="0"/>
              </a:rPr>
              <a:t>Abordagens futuras serão incentivadas pelo </a:t>
            </a:r>
            <a:r>
              <a:rPr lang="en-US" sz="5400">
                <a:solidFill>
                  <a:schemeClr val="hlink"/>
                </a:solidFill>
                <a:latin typeface="Abhaya Libre Regular" charset="0"/>
              </a:rPr>
              <a:t>uso mais amplo de monitoramento de aEEG de longo prazo, que está mais prontamente disponível no ambiente de Unidades de Terapia Intensiva</a:t>
            </a:r>
            <a:r>
              <a:rPr lang="en-US" sz="5400">
                <a:solidFill>
                  <a:srgbClr val="302326"/>
                </a:solidFill>
                <a:latin typeface="Abhaya Libre Regular" charset="0"/>
              </a:rPr>
              <a:t> do que o monitoramento de vídeo-EEG. </a:t>
            </a:r>
          </a:p>
          <a:p>
            <a:pPr algn="just">
              <a:lnSpc>
                <a:spcPts val="4950"/>
              </a:lnSpc>
            </a:pPr>
            <a:endParaRPr lang="en-US" sz="5400">
              <a:solidFill>
                <a:srgbClr val="302326"/>
              </a:solidFill>
              <a:latin typeface="Abhaya Libre Regular" charset="0"/>
            </a:endParaRPr>
          </a:p>
          <a:p>
            <a:pPr algn="just">
              <a:lnSpc>
                <a:spcPts val="4950"/>
              </a:lnSpc>
            </a:pPr>
            <a:r>
              <a:rPr lang="en-US" sz="5400">
                <a:solidFill>
                  <a:srgbClr val="302326"/>
                </a:solidFill>
                <a:latin typeface="Abhaya Libre Regular" charset="0"/>
              </a:rPr>
              <a:t>Esses achados são cruciais para a identificação oportuna das crises e o tratamento imediato.</a:t>
            </a:r>
          </a:p>
          <a:p>
            <a:pPr algn="just">
              <a:lnSpc>
                <a:spcPts val="4950"/>
              </a:lnSpc>
            </a:pPr>
            <a:endParaRPr lang="en-US" sz="5400">
              <a:solidFill>
                <a:srgbClr val="302326"/>
              </a:solidFill>
              <a:latin typeface="Abhaya Libre Regular" charset="0"/>
            </a:endParaRPr>
          </a:p>
        </p:txBody>
      </p:sp>
      <p:sp>
        <p:nvSpPr>
          <p:cNvPr id="67600" name="TextBox 3"/>
          <p:cNvSpPr txBox="1">
            <a:spLocks noChangeArrowheads="1"/>
          </p:cNvSpPr>
          <p:nvPr/>
        </p:nvSpPr>
        <p:spPr bwMode="auto">
          <a:xfrm>
            <a:off x="3140075" y="744538"/>
            <a:ext cx="12211050" cy="1962150"/>
          </a:xfrm>
          <a:prstGeom prst="rect">
            <a:avLst/>
          </a:prstGeom>
          <a:noFill/>
          <a:ln w="9525">
            <a:noFill/>
            <a:miter lim="800000"/>
            <a:headEnd/>
            <a:tailEnd/>
          </a:ln>
        </p:spPr>
        <p:txBody>
          <a:bodyPr lIns="0" tIns="0" rIns="0" bIns="0">
            <a:spAutoFit/>
          </a:bodyPr>
          <a:lstStyle/>
          <a:p>
            <a:pPr algn="ctr">
              <a:lnSpc>
                <a:spcPts val="17313"/>
              </a:lnSpc>
            </a:pPr>
            <a:r>
              <a:rPr lang="en-US" sz="8800">
                <a:solidFill>
                  <a:srgbClr val="302326"/>
                </a:solidFill>
                <a:latin typeface="Karumbi Bold Italics"/>
              </a:rPr>
              <a:t>Conclusão</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p:cNvSpPr>
          <p:nvPr>
            <p:ph type="title"/>
          </p:nvPr>
        </p:nvSpPr>
        <p:spPr/>
        <p:txBody>
          <a:bodyPr/>
          <a:lstStyle/>
          <a:p>
            <a:r>
              <a:rPr lang="pt-BR" smtClean="0">
                <a:solidFill>
                  <a:schemeClr val="hlink"/>
                </a:solidFill>
              </a:rPr>
              <a:t>ABSTRACT</a:t>
            </a:r>
          </a:p>
        </p:txBody>
      </p:sp>
      <p:pic>
        <p:nvPicPr>
          <p:cNvPr id="68610" name="Picture 4"/>
          <p:cNvPicPr>
            <a:picLocks noChangeAspect="1" noChangeArrowheads="1"/>
          </p:cNvPicPr>
          <p:nvPr/>
        </p:nvPicPr>
        <p:blipFill>
          <a:blip r:embed="rId2"/>
          <a:srcRect/>
          <a:stretch>
            <a:fillRect/>
          </a:stretch>
        </p:blipFill>
        <p:spPr bwMode="auto">
          <a:xfrm>
            <a:off x="3657600" y="1333500"/>
            <a:ext cx="11112500" cy="8259763"/>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4"/>
          <p:cNvSpPr>
            <a:spLocks noChangeArrowheads="1"/>
          </p:cNvSpPr>
          <p:nvPr/>
        </p:nvSpPr>
        <p:spPr bwMode="auto">
          <a:xfrm>
            <a:off x="30480" y="1728401"/>
            <a:ext cx="18257520" cy="6647974"/>
          </a:xfrm>
          <a:prstGeom prst="rect">
            <a:avLst/>
          </a:prstGeom>
          <a:solidFill>
            <a:srgbClr val="FFFFFF"/>
          </a:solidFill>
          <a:ln w="9525">
            <a:noFill/>
            <a:miter lim="800000"/>
            <a:headEnd/>
            <a:tailEnd/>
          </a:ln>
        </p:spPr>
        <p:txBody>
          <a:bodyPr wrap="square" lIns="0" tIns="0" rIns="0" bIns="0" anchor="ctr">
            <a:spAutoFit/>
          </a:bodyPr>
          <a:lstStyle/>
          <a:p>
            <a:r>
              <a:rPr lang="en-US" dirty="0"/>
              <a:t>1.  McBride MC, </a:t>
            </a:r>
            <a:r>
              <a:rPr lang="en-US" dirty="0" err="1"/>
              <a:t>Laroia</a:t>
            </a:r>
            <a:r>
              <a:rPr lang="en-US" dirty="0"/>
              <a:t> N, </a:t>
            </a:r>
            <a:r>
              <a:rPr lang="en-US" dirty="0" err="1"/>
              <a:t>Guillet</a:t>
            </a:r>
            <a:r>
              <a:rPr lang="en-US" dirty="0"/>
              <a:t> R. Electrographic seizures in neonates correlate with poor neurodevelopmental outcome. Neurology 2000; 55: 506-13.</a:t>
            </a:r>
            <a:br>
              <a:rPr lang="en-US" dirty="0"/>
            </a:br>
            <a:r>
              <a:rPr lang="en-US" dirty="0"/>
              <a:t/>
            </a:r>
            <a:br>
              <a:rPr lang="en-US" dirty="0"/>
            </a:br>
            <a:r>
              <a:rPr lang="en-US" dirty="0">
                <a:hlinkClick r:id="rId2"/>
              </a:rPr>
              <a:t>↵</a:t>
            </a:r>
            <a:r>
              <a:rPr lang="en-US" dirty="0"/>
              <a:t> 2.  Volpe JJ. Neurology of the Newborn. Philadelphia: Saunders; 2001.</a:t>
            </a:r>
            <a:br>
              <a:rPr lang="en-US" dirty="0"/>
            </a:br>
            <a:r>
              <a:rPr lang="en-US" dirty="0"/>
              <a:t/>
            </a:r>
            <a:br>
              <a:rPr lang="en-US" dirty="0"/>
            </a:br>
            <a:r>
              <a:rPr lang="en-US" dirty="0">
                <a:hlinkClick r:id="rId3"/>
              </a:rPr>
              <a:t>↵</a:t>
            </a:r>
            <a:r>
              <a:rPr lang="en-US" dirty="0"/>
              <a:t> 3.  </a:t>
            </a:r>
            <a:r>
              <a:rPr lang="en-US" dirty="0" err="1"/>
              <a:t>Bax</a:t>
            </a:r>
            <a:r>
              <a:rPr lang="en-US" dirty="0"/>
              <a:t> M, Goldstein M, Rosenbaum P, Leviton A, </a:t>
            </a:r>
            <a:r>
              <a:rPr lang="en-US" dirty="0" err="1"/>
              <a:t>Paneth</a:t>
            </a:r>
            <a:r>
              <a:rPr lang="en-US" dirty="0"/>
              <a:t> N, Dan B, et al. Proposed definition and classification of cerebral palsy, April 2005. </a:t>
            </a:r>
            <a:r>
              <a:rPr lang="en-US" dirty="0" err="1"/>
              <a:t>Dev</a:t>
            </a:r>
            <a:r>
              <a:rPr lang="en-US" dirty="0"/>
              <a:t> Med Child </a:t>
            </a:r>
            <a:r>
              <a:rPr lang="en-US" dirty="0" err="1"/>
              <a:t>Neurol</a:t>
            </a:r>
            <a:r>
              <a:rPr lang="en-US" dirty="0"/>
              <a:t> 2005; 47: 571-6.</a:t>
            </a:r>
            <a:br>
              <a:rPr lang="en-US" dirty="0"/>
            </a:br>
            <a:r>
              <a:rPr lang="en-US" dirty="0"/>
              <a:t/>
            </a:r>
            <a:br>
              <a:rPr lang="en-US" dirty="0"/>
            </a:br>
            <a:r>
              <a:rPr lang="en-US" dirty="0">
                <a:hlinkClick r:id="rId4"/>
              </a:rPr>
              <a:t>↵</a:t>
            </a:r>
            <a:r>
              <a:rPr lang="en-US" dirty="0"/>
              <a:t> 4.  </a:t>
            </a:r>
            <a:r>
              <a:rPr lang="en-US" dirty="0" err="1"/>
              <a:t>Shevell</a:t>
            </a:r>
            <a:r>
              <a:rPr lang="en-US" dirty="0"/>
              <a:t> M, </a:t>
            </a:r>
            <a:r>
              <a:rPr lang="en-US" dirty="0" err="1"/>
              <a:t>Ashwal</a:t>
            </a:r>
            <a:r>
              <a:rPr lang="en-US" dirty="0"/>
              <a:t> S, Donley D, Flint J, </a:t>
            </a:r>
            <a:r>
              <a:rPr lang="en-US" dirty="0" err="1"/>
              <a:t>Gingold</a:t>
            </a:r>
            <a:r>
              <a:rPr lang="en-US" dirty="0"/>
              <a:t> M, </a:t>
            </a:r>
            <a:r>
              <a:rPr lang="en-US" dirty="0" err="1"/>
              <a:t>Hirtz</a:t>
            </a:r>
            <a:r>
              <a:rPr lang="en-US" dirty="0"/>
              <a:t> D, et al. Practice parameter: evaluation of the child with global developmental delay. Report of the quality standards subcommittee of the American Academy of Neurology and the Practice Committee of the Child Neurology Society. Neurology 2003; 60: 367-80.</a:t>
            </a:r>
            <a:br>
              <a:rPr lang="en-US" dirty="0"/>
            </a:br>
            <a:r>
              <a:rPr lang="en-US" dirty="0"/>
              <a:t/>
            </a:r>
            <a:br>
              <a:rPr lang="en-US" dirty="0"/>
            </a:br>
            <a:r>
              <a:rPr lang="en-US" dirty="0">
                <a:hlinkClick r:id="rId5"/>
              </a:rPr>
              <a:t>↵</a:t>
            </a:r>
            <a:r>
              <a:rPr lang="en-US" dirty="0"/>
              <a:t> 5.  Fisher RS, Acevedo C, </a:t>
            </a:r>
            <a:r>
              <a:rPr lang="en-US" dirty="0" err="1"/>
              <a:t>Arzimanoglou</a:t>
            </a:r>
            <a:r>
              <a:rPr lang="en-US" dirty="0"/>
              <a:t> A, </a:t>
            </a:r>
            <a:r>
              <a:rPr lang="en-US" dirty="0" err="1"/>
              <a:t>Bogacz</a:t>
            </a:r>
            <a:r>
              <a:rPr lang="en-US" dirty="0"/>
              <a:t> A, Cross JH, </a:t>
            </a:r>
            <a:r>
              <a:rPr lang="en-US" dirty="0" err="1"/>
              <a:t>Elger</a:t>
            </a:r>
            <a:r>
              <a:rPr lang="en-US" dirty="0"/>
              <a:t> CE, et al. ILAE official report: a practical clinical definition of epilepsy. </a:t>
            </a:r>
            <a:r>
              <a:rPr lang="en-US" dirty="0" err="1"/>
              <a:t>Epilepsia</a:t>
            </a:r>
            <a:r>
              <a:rPr lang="en-US" dirty="0"/>
              <a:t> 2014; 55: 475-82.</a:t>
            </a:r>
            <a:br>
              <a:rPr lang="en-US" dirty="0"/>
            </a:br>
            <a:r>
              <a:rPr lang="en-US" dirty="0"/>
              <a:t/>
            </a:r>
            <a:br>
              <a:rPr lang="en-US" dirty="0"/>
            </a:br>
            <a:r>
              <a:rPr lang="en-US" dirty="0">
                <a:hlinkClick r:id="rId6"/>
              </a:rPr>
              <a:t>↵</a:t>
            </a:r>
            <a:r>
              <a:rPr lang="en-US" dirty="0"/>
              <a:t> 6.  Keen JH, Lee D. </a:t>
            </a:r>
            <a:r>
              <a:rPr lang="en-US" dirty="0" err="1"/>
              <a:t>Sequelae</a:t>
            </a:r>
            <a:r>
              <a:rPr lang="en-US" dirty="0"/>
              <a:t> of neonatal convulsions. Study of 112 infants. Arch Dis Child 1973; 48: 542-6.</a:t>
            </a:r>
            <a:br>
              <a:rPr lang="en-US" dirty="0"/>
            </a:br>
            <a:r>
              <a:rPr lang="en-US" dirty="0"/>
              <a:t/>
            </a:r>
            <a:br>
              <a:rPr lang="en-US" dirty="0"/>
            </a:br>
            <a:r>
              <a:rPr lang="en-US" dirty="0">
                <a:hlinkClick r:id="rId7"/>
              </a:rPr>
              <a:t>↵</a:t>
            </a:r>
            <a:r>
              <a:rPr lang="en-US" dirty="0"/>
              <a:t> 7.  </a:t>
            </a:r>
            <a:r>
              <a:rPr lang="en-US" dirty="0" err="1"/>
              <a:t>Bernes</a:t>
            </a:r>
            <a:r>
              <a:rPr lang="en-US" dirty="0"/>
              <a:t> SM, Kaplan AM. Evolution of neonatal seizures. </a:t>
            </a:r>
            <a:r>
              <a:rPr lang="en-US" dirty="0" err="1"/>
              <a:t>Pediatr</a:t>
            </a:r>
            <a:r>
              <a:rPr lang="en-US" dirty="0"/>
              <a:t> </a:t>
            </a:r>
            <a:r>
              <a:rPr lang="en-US" dirty="0" err="1"/>
              <a:t>Clin</a:t>
            </a:r>
            <a:r>
              <a:rPr lang="en-US" dirty="0"/>
              <a:t> North Am 1994; 41: 1069-104.</a:t>
            </a:r>
            <a:br>
              <a:rPr lang="en-US" dirty="0"/>
            </a:br>
            <a:r>
              <a:rPr lang="en-US" dirty="0"/>
              <a:t/>
            </a:r>
            <a:br>
              <a:rPr lang="en-US" dirty="0"/>
            </a:br>
            <a:r>
              <a:rPr lang="en-US" dirty="0">
                <a:hlinkClick r:id="rId8"/>
              </a:rPr>
              <a:t>↵</a:t>
            </a:r>
            <a:r>
              <a:rPr lang="en-US" dirty="0"/>
              <a:t> 8.  </a:t>
            </a:r>
            <a:r>
              <a:rPr lang="en-US" dirty="0" err="1"/>
              <a:t>Tekgul</a:t>
            </a:r>
            <a:r>
              <a:rPr lang="en-US" dirty="0"/>
              <a:t> H, </a:t>
            </a:r>
            <a:r>
              <a:rPr lang="en-US" dirty="0" err="1"/>
              <a:t>Gauvreau</a:t>
            </a:r>
            <a:r>
              <a:rPr lang="en-US" dirty="0"/>
              <a:t> K, Soul J, Murphy L, Robertson R, Stewart J, et al. The current etiologic profile and neurodevelopmental outcome of seizures in term newborn infants. Pediatrics 2006; 117: 1270-80.</a:t>
            </a:r>
            <a:br>
              <a:rPr lang="en-US" dirty="0"/>
            </a:br>
            <a:r>
              <a:rPr lang="en-US" dirty="0"/>
              <a:t/>
            </a:r>
            <a:br>
              <a:rPr lang="en-US" dirty="0"/>
            </a:br>
            <a:r>
              <a:rPr lang="en-US" dirty="0">
                <a:hlinkClick r:id="rId9"/>
              </a:rPr>
              <a:t>↵</a:t>
            </a:r>
            <a:r>
              <a:rPr lang="en-US" dirty="0"/>
              <a:t> 9.  Ronen GM, Buckley D, Penney S, </a:t>
            </a:r>
            <a:r>
              <a:rPr lang="en-US" dirty="0" err="1"/>
              <a:t>Streiner</a:t>
            </a:r>
            <a:r>
              <a:rPr lang="en-US" dirty="0"/>
              <a:t> DL. Long-term prognosis in children with neonatal seizures: a population-based study. Neurology 2007; 69: 1816-22.</a:t>
            </a:r>
            <a:br>
              <a:rPr lang="en-US" dirty="0"/>
            </a:br>
            <a:r>
              <a:rPr lang="en-US" dirty="0"/>
              <a:t/>
            </a:r>
            <a:br>
              <a:rPr lang="en-US" dirty="0"/>
            </a:br>
            <a:r>
              <a:rPr lang="en-US" dirty="0">
                <a:hlinkClick r:id="rId10"/>
              </a:rPr>
              <a:t>↵</a:t>
            </a:r>
            <a:r>
              <a:rPr lang="en-US" dirty="0"/>
              <a:t> 10.  Glass HC, Glidden D, Jeremy RJ, </a:t>
            </a:r>
            <a:r>
              <a:rPr lang="en-US" dirty="0" err="1"/>
              <a:t>Barkovich</a:t>
            </a:r>
            <a:r>
              <a:rPr lang="en-US" dirty="0"/>
              <a:t> AJ, </a:t>
            </a:r>
            <a:r>
              <a:rPr lang="en-US" dirty="0" err="1"/>
              <a:t>Ferriero</a:t>
            </a:r>
            <a:r>
              <a:rPr lang="en-US" dirty="0"/>
              <a:t> DM, Miller SP. Clinical neonatal seizures are independently associated with outcome in infants at risk for hypoxic-ischemic brain injury. J </a:t>
            </a:r>
            <a:r>
              <a:rPr lang="en-US" dirty="0" err="1"/>
              <a:t>Pediatr</a:t>
            </a:r>
            <a:r>
              <a:rPr lang="en-US" dirty="0"/>
              <a:t> 2009; 155: 318-23.</a:t>
            </a:r>
            <a:br>
              <a:rPr lang="en-US" dirty="0"/>
            </a:br>
            <a:endParaRPr lang="en-US"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4"/>
          <p:cNvSpPr>
            <a:spLocks noChangeArrowheads="1"/>
          </p:cNvSpPr>
          <p:nvPr/>
        </p:nvSpPr>
        <p:spPr bwMode="auto">
          <a:xfrm>
            <a:off x="44450" y="2260600"/>
            <a:ext cx="18199100" cy="5767388"/>
          </a:xfrm>
          <a:prstGeom prst="rect">
            <a:avLst/>
          </a:prstGeom>
          <a:solidFill>
            <a:srgbClr val="FFFFFF"/>
          </a:solidFill>
          <a:ln w="9525">
            <a:noFill/>
            <a:miter lim="800000"/>
            <a:headEnd/>
            <a:tailEnd/>
          </a:ln>
        </p:spPr>
        <p:txBody>
          <a:bodyPr wrap="none" lIns="0" tIns="0" rIns="0" bIns="0" anchor="ctr">
            <a:spAutoFit/>
          </a:bodyPr>
          <a:lstStyle/>
          <a:p>
            <a:r>
              <a:rPr lang="en-US" dirty="0"/>
              <a:t>11.  </a:t>
            </a:r>
            <a:r>
              <a:rPr lang="en-US" dirty="0" err="1"/>
              <a:t>Pisani</a:t>
            </a:r>
            <a:r>
              <a:rPr lang="en-US" dirty="0"/>
              <a:t> F, </a:t>
            </a:r>
            <a:r>
              <a:rPr lang="en-US" dirty="0" err="1"/>
              <a:t>Cerminara</a:t>
            </a:r>
            <a:r>
              <a:rPr lang="en-US" dirty="0"/>
              <a:t> C, Fusco C, </a:t>
            </a:r>
            <a:r>
              <a:rPr lang="en-US" dirty="0" err="1"/>
              <a:t>Sisti</a:t>
            </a:r>
            <a:r>
              <a:rPr lang="en-US" dirty="0"/>
              <a:t> L. Neonatal status </a:t>
            </a:r>
            <a:r>
              <a:rPr lang="en-US" dirty="0" err="1"/>
              <a:t>epilepticus</a:t>
            </a:r>
            <a:r>
              <a:rPr lang="en-US" dirty="0"/>
              <a:t> </a:t>
            </a:r>
            <a:r>
              <a:rPr lang="en-US" dirty="0" err="1"/>
              <a:t>vs</a:t>
            </a:r>
            <a:r>
              <a:rPr lang="en-US" dirty="0"/>
              <a:t> recurrent neonatal seizures: clinical findings and outcome. Neurology 2007; 69: 2177-85.</a:t>
            </a:r>
            <a:br>
              <a:rPr lang="en-US" dirty="0"/>
            </a:br>
            <a:r>
              <a:rPr lang="en-US" dirty="0"/>
              <a:t/>
            </a:r>
            <a:br>
              <a:rPr lang="en-US" dirty="0"/>
            </a:br>
            <a:r>
              <a:rPr lang="en-US" dirty="0">
                <a:hlinkClick r:id="rId2"/>
              </a:rPr>
              <a:t>↵</a:t>
            </a:r>
            <a:r>
              <a:rPr lang="en-US" dirty="0"/>
              <a:t> 12.  Glass HC, Hong KJ, Rogers EE, Jeremy RJ, </a:t>
            </a:r>
            <a:r>
              <a:rPr lang="en-US" dirty="0" err="1"/>
              <a:t>Bonifacio</a:t>
            </a:r>
            <a:r>
              <a:rPr lang="en-US" dirty="0"/>
              <a:t> SL, Sullivan JE, et al. Risk factors for epilepsy in children with neonatal encephalopathy. </a:t>
            </a:r>
            <a:r>
              <a:rPr lang="en-US" dirty="0" err="1"/>
              <a:t>Pediatr</a:t>
            </a:r>
            <a:r>
              <a:rPr lang="en-US" dirty="0"/>
              <a:t> Res 2011; 70: 535-40.</a:t>
            </a:r>
            <a:br>
              <a:rPr lang="en-US" dirty="0"/>
            </a:br>
            <a:r>
              <a:rPr lang="en-US" dirty="0"/>
              <a:t/>
            </a:r>
            <a:br>
              <a:rPr lang="en-US" dirty="0"/>
            </a:br>
            <a:r>
              <a:rPr lang="en-US" dirty="0">
                <a:hlinkClick r:id="rId3"/>
              </a:rPr>
              <a:t>↵</a:t>
            </a:r>
            <a:r>
              <a:rPr lang="en-US" dirty="0"/>
              <a:t> 13.  </a:t>
            </a:r>
            <a:r>
              <a:rPr lang="en-US" dirty="0" err="1"/>
              <a:t>Pisani</a:t>
            </a:r>
            <a:r>
              <a:rPr lang="en-US" dirty="0"/>
              <a:t> F, Piccolo B, </a:t>
            </a:r>
            <a:r>
              <a:rPr lang="en-US" dirty="0" err="1"/>
              <a:t>Cantalupo</a:t>
            </a:r>
            <a:r>
              <a:rPr lang="en-US" dirty="0"/>
              <a:t> G, </a:t>
            </a:r>
            <a:r>
              <a:rPr lang="en-US" dirty="0" err="1"/>
              <a:t>Copioli</a:t>
            </a:r>
            <a:r>
              <a:rPr lang="en-US" dirty="0"/>
              <a:t> C, Fusco C, Pelosi A, et al. Neonatal seizures and </a:t>
            </a:r>
            <a:r>
              <a:rPr lang="en-US" dirty="0" err="1"/>
              <a:t>postneonatal</a:t>
            </a:r>
            <a:r>
              <a:rPr lang="en-US" dirty="0"/>
              <a:t> epilepsy: a 7-years follow-up study. </a:t>
            </a:r>
            <a:r>
              <a:rPr lang="en-US" dirty="0" err="1"/>
              <a:t>Pediatr</a:t>
            </a:r>
            <a:r>
              <a:rPr lang="en-US" dirty="0"/>
              <a:t> Res 2012; 72: 186-93.</a:t>
            </a:r>
            <a:br>
              <a:rPr lang="en-US" dirty="0"/>
            </a:br>
            <a:r>
              <a:rPr lang="en-US" dirty="0"/>
              <a:t/>
            </a:r>
            <a:br>
              <a:rPr lang="en-US" dirty="0"/>
            </a:br>
            <a:r>
              <a:rPr lang="en-US" dirty="0">
                <a:hlinkClick r:id="rId4"/>
              </a:rPr>
              <a:t>↵</a:t>
            </a:r>
            <a:r>
              <a:rPr lang="en-US" dirty="0"/>
              <a:t> 14.  </a:t>
            </a:r>
            <a:r>
              <a:rPr lang="en-US" dirty="0" err="1"/>
              <a:t>Camfield</a:t>
            </a:r>
            <a:r>
              <a:rPr lang="en-US" dirty="0"/>
              <a:t> PR. Recurrent seizures in the developing brain are not harmful. </a:t>
            </a:r>
            <a:r>
              <a:rPr lang="en-US" dirty="0" err="1"/>
              <a:t>Epilepsia</a:t>
            </a:r>
            <a:r>
              <a:rPr lang="en-US" dirty="0"/>
              <a:t> 1997; 38: 735-7.</a:t>
            </a:r>
            <a:br>
              <a:rPr lang="en-US" dirty="0"/>
            </a:br>
            <a:r>
              <a:rPr lang="en-US" dirty="0"/>
              <a:t/>
            </a:r>
            <a:br>
              <a:rPr lang="en-US" dirty="0"/>
            </a:br>
            <a:r>
              <a:rPr lang="en-US" dirty="0">
                <a:hlinkClick r:id="rId5"/>
              </a:rPr>
              <a:t>↵</a:t>
            </a:r>
            <a:r>
              <a:rPr lang="en-US" dirty="0"/>
              <a:t> 15.  Lombroso CT. Neonatal seizures: gaps between the laboratory and the clinic. </a:t>
            </a:r>
            <a:r>
              <a:rPr lang="en-US" dirty="0" err="1"/>
              <a:t>Epilepsia</a:t>
            </a:r>
            <a:r>
              <a:rPr lang="en-US" dirty="0"/>
              <a:t> 2007; 48 (</a:t>
            </a:r>
            <a:r>
              <a:rPr lang="en-US" dirty="0" err="1"/>
              <a:t>Suppl</a:t>
            </a:r>
            <a:r>
              <a:rPr lang="en-US" dirty="0"/>
              <a:t> 2): S83-106.</a:t>
            </a:r>
            <a:br>
              <a:rPr lang="en-US" dirty="0"/>
            </a:br>
            <a:r>
              <a:rPr lang="en-US" dirty="0"/>
              <a:t/>
            </a:r>
            <a:br>
              <a:rPr lang="en-US" dirty="0"/>
            </a:br>
            <a:r>
              <a:rPr lang="en-US" dirty="0">
                <a:hlinkClick r:id="rId6"/>
              </a:rPr>
              <a:t>↵</a:t>
            </a:r>
            <a:r>
              <a:rPr lang="en-US" dirty="0"/>
              <a:t> 16.  Mizrahi EM, </a:t>
            </a:r>
            <a:r>
              <a:rPr lang="en-US" dirty="0" err="1"/>
              <a:t>Kellaway</a:t>
            </a:r>
            <a:r>
              <a:rPr lang="en-US" dirty="0"/>
              <a:t> P. Characterization and classification of neonatal seizures. Neurology 1987; 37: 1837-44.</a:t>
            </a:r>
            <a:br>
              <a:rPr lang="en-US" dirty="0"/>
            </a:br>
            <a:r>
              <a:rPr lang="en-US" dirty="0"/>
              <a:t/>
            </a:r>
            <a:br>
              <a:rPr lang="en-US" dirty="0"/>
            </a:br>
            <a:r>
              <a:rPr lang="en-US" dirty="0">
                <a:hlinkClick r:id="rId7"/>
              </a:rPr>
              <a:t>↵</a:t>
            </a:r>
            <a:r>
              <a:rPr lang="en-US" dirty="0"/>
              <a:t> 17.  </a:t>
            </a:r>
            <a:r>
              <a:rPr lang="en-US" dirty="0" err="1"/>
              <a:t>Ramantani</a:t>
            </a:r>
            <a:r>
              <a:rPr lang="en-US" dirty="0"/>
              <a:t> G. Neonatal epilepsy and underlying </a:t>
            </a:r>
            <a:r>
              <a:rPr lang="en-US" dirty="0" err="1"/>
              <a:t>aetiology</a:t>
            </a:r>
            <a:r>
              <a:rPr lang="en-US" dirty="0"/>
              <a:t>: to what extent do seizures and EEG abnormalities influence outcome? Epileptic </a:t>
            </a:r>
            <a:r>
              <a:rPr lang="en-US" dirty="0" err="1"/>
              <a:t>Disord</a:t>
            </a:r>
            <a:r>
              <a:rPr lang="en-US" dirty="0"/>
              <a:t> 2013; 15: 365-75.</a:t>
            </a:r>
            <a:br>
              <a:rPr lang="en-US" dirty="0"/>
            </a:br>
            <a:r>
              <a:rPr lang="en-US" dirty="0"/>
              <a:t/>
            </a:r>
            <a:br>
              <a:rPr lang="en-US" dirty="0"/>
            </a:br>
            <a:r>
              <a:rPr lang="en-US" dirty="0">
                <a:hlinkClick r:id="rId8"/>
              </a:rPr>
              <a:t>↵</a:t>
            </a:r>
            <a:r>
              <a:rPr lang="en-US" dirty="0"/>
              <a:t> 18.  Oh A, Thurman DJ, Kim H. Independent role of neonatal seizures in subsequent neurological outcomes: a population-based study. </a:t>
            </a:r>
            <a:r>
              <a:rPr lang="en-US" dirty="0" err="1"/>
              <a:t>Dev</a:t>
            </a:r>
            <a:r>
              <a:rPr lang="en-US" dirty="0"/>
              <a:t> Med Child </a:t>
            </a:r>
            <a:r>
              <a:rPr lang="en-US" dirty="0" err="1"/>
              <a:t>Neurol</a:t>
            </a:r>
            <a:r>
              <a:rPr lang="en-US" dirty="0"/>
              <a:t> 2019; 61: 661-6.</a:t>
            </a:r>
            <a:br>
              <a:rPr lang="en-US" dirty="0"/>
            </a:br>
            <a:r>
              <a:rPr lang="en-US" dirty="0"/>
              <a:t/>
            </a:r>
            <a:br>
              <a:rPr lang="en-US" dirty="0"/>
            </a:br>
            <a:r>
              <a:rPr lang="en-US" dirty="0">
                <a:hlinkClick r:id="rId9"/>
              </a:rPr>
              <a:t>↵</a:t>
            </a:r>
            <a:r>
              <a:rPr lang="en-US" dirty="0"/>
              <a:t> 19.  Bye AME, Cunningham CA, </a:t>
            </a:r>
            <a:r>
              <a:rPr lang="en-US" dirty="0" err="1"/>
              <a:t>Chee</a:t>
            </a:r>
            <a:r>
              <a:rPr lang="en-US" dirty="0"/>
              <a:t> KY, Flanagan D. Outcome of neonates with electrographically identified seizures, or at risk of seizures. </a:t>
            </a:r>
            <a:r>
              <a:rPr lang="en-US" dirty="0" err="1"/>
              <a:t>Pediatr</a:t>
            </a:r>
            <a:r>
              <a:rPr lang="en-US" dirty="0"/>
              <a:t> </a:t>
            </a:r>
            <a:r>
              <a:rPr lang="en-US" dirty="0" err="1"/>
              <a:t>Neurol</a:t>
            </a:r>
            <a:r>
              <a:rPr lang="en-US" dirty="0"/>
              <a:t> 1997; 16: 225-31.</a:t>
            </a:r>
            <a:br>
              <a:rPr lang="en-US" dirty="0"/>
            </a:br>
            <a:r>
              <a:rPr lang="en-US" dirty="0"/>
              <a:t/>
            </a:r>
            <a:br>
              <a:rPr lang="en-US" dirty="0"/>
            </a:br>
            <a:r>
              <a:rPr lang="en-US" dirty="0">
                <a:hlinkClick r:id="rId10"/>
              </a:rPr>
              <a:t>↵</a:t>
            </a:r>
            <a:r>
              <a:rPr lang="en-US" dirty="0"/>
              <a:t> 20.  </a:t>
            </a:r>
            <a:r>
              <a:rPr lang="en-US" dirty="0" err="1"/>
              <a:t>Scher</a:t>
            </a:r>
            <a:r>
              <a:rPr lang="en-US" dirty="0"/>
              <a:t> MS, </a:t>
            </a:r>
            <a:r>
              <a:rPr lang="en-US" dirty="0" err="1"/>
              <a:t>Aso</a:t>
            </a:r>
            <a:r>
              <a:rPr lang="en-US" dirty="0"/>
              <a:t> K, Beggarly ME, Hamid MY, Steppe DA, Painter MJ. Electrographic seizures in preterm and full-term neonates: clinical correlates, associated brain lesions, </a:t>
            </a:r>
            <a:endParaRPr lang="en-US" dirty="0" smtClean="0"/>
          </a:p>
          <a:p>
            <a:r>
              <a:rPr lang="en-US" dirty="0" smtClean="0"/>
              <a:t>and </a:t>
            </a:r>
            <a:r>
              <a:rPr lang="en-US" dirty="0"/>
              <a:t>risk for neurologic </a:t>
            </a:r>
            <a:r>
              <a:rPr lang="en-US" dirty="0" err="1"/>
              <a:t>sequelae</a:t>
            </a:r>
            <a:r>
              <a:rPr lang="en-US" dirty="0"/>
              <a:t>. Pediatrics 1993; 91: 128-34.</a:t>
            </a:r>
            <a:br>
              <a:rPr lang="en-US" dirty="0"/>
            </a:br>
            <a:endParaRPr lang="en-U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4"/>
          <p:cNvSpPr>
            <a:spLocks noChangeArrowheads="1"/>
          </p:cNvSpPr>
          <p:nvPr/>
        </p:nvSpPr>
        <p:spPr bwMode="auto">
          <a:xfrm>
            <a:off x="95250" y="1847850"/>
            <a:ext cx="18097500" cy="6591300"/>
          </a:xfrm>
          <a:prstGeom prst="rect">
            <a:avLst/>
          </a:prstGeom>
          <a:solidFill>
            <a:srgbClr val="FFFFFF"/>
          </a:solidFill>
          <a:ln w="9525">
            <a:noFill/>
            <a:miter lim="800000"/>
            <a:headEnd/>
            <a:tailEnd/>
          </a:ln>
        </p:spPr>
        <p:txBody>
          <a:bodyPr wrap="none" lIns="0" tIns="0" rIns="0" bIns="0" anchor="ctr">
            <a:spAutoFit/>
          </a:bodyPr>
          <a:lstStyle/>
          <a:p>
            <a:r>
              <a:rPr lang="en-US" dirty="0"/>
              <a:t>21.  Holden KR, </a:t>
            </a:r>
            <a:r>
              <a:rPr lang="en-US" dirty="0" err="1"/>
              <a:t>Mellits</a:t>
            </a:r>
            <a:r>
              <a:rPr lang="en-US" dirty="0"/>
              <a:t> EDD, Freeman JM, Holden R. Neonatal seizures II. A multivariate analysis of factors associated with outcome. Pediatrics 1982; 70: 177-85.</a:t>
            </a:r>
            <a:br>
              <a:rPr lang="en-US" dirty="0"/>
            </a:br>
            <a:r>
              <a:rPr lang="en-US" dirty="0"/>
              <a:t/>
            </a:r>
            <a:br>
              <a:rPr lang="en-US" dirty="0"/>
            </a:br>
            <a:r>
              <a:rPr lang="en-US" dirty="0">
                <a:hlinkClick r:id="rId2"/>
              </a:rPr>
              <a:t>↵</a:t>
            </a:r>
            <a:r>
              <a:rPr lang="en-US" dirty="0"/>
              <a:t> 22.  </a:t>
            </a:r>
            <a:r>
              <a:rPr lang="en-US" dirty="0" err="1"/>
              <a:t>Nunes</a:t>
            </a:r>
            <a:r>
              <a:rPr lang="en-US" dirty="0"/>
              <a:t> ML, Martins MP, </a:t>
            </a:r>
            <a:r>
              <a:rPr lang="en-US" dirty="0" err="1"/>
              <a:t>Barea</a:t>
            </a:r>
            <a:r>
              <a:rPr lang="en-US" dirty="0"/>
              <a:t> BM, </a:t>
            </a:r>
            <a:r>
              <a:rPr lang="en-US" dirty="0" err="1"/>
              <a:t>Wainberg</a:t>
            </a:r>
            <a:r>
              <a:rPr lang="en-US" dirty="0"/>
              <a:t> RC, Da Costa JC. Neurological outcome of newborns with neonatal seizures: a cohort study in a tertiary university hospital. </a:t>
            </a:r>
            <a:endParaRPr lang="en-US" dirty="0" smtClean="0"/>
          </a:p>
          <a:p>
            <a:r>
              <a:rPr lang="en-US" dirty="0" err="1" smtClean="0"/>
              <a:t>Arq</a:t>
            </a:r>
            <a:r>
              <a:rPr lang="en-US" dirty="0" smtClean="0"/>
              <a:t> </a:t>
            </a:r>
            <a:r>
              <a:rPr lang="en-US" dirty="0" err="1"/>
              <a:t>Neuropsiquiatr</a:t>
            </a:r>
            <a:r>
              <a:rPr lang="en-US" dirty="0"/>
              <a:t> 2008; 66: 168-74.</a:t>
            </a:r>
            <a:br>
              <a:rPr lang="en-US" dirty="0"/>
            </a:br>
            <a:r>
              <a:rPr lang="en-US" dirty="0"/>
              <a:t/>
            </a:r>
            <a:br>
              <a:rPr lang="en-US" dirty="0"/>
            </a:br>
            <a:r>
              <a:rPr lang="en-US" dirty="0">
                <a:hlinkClick r:id="rId3"/>
              </a:rPr>
              <a:t>↵</a:t>
            </a:r>
            <a:r>
              <a:rPr lang="en-US" dirty="0"/>
              <a:t> 23.  </a:t>
            </a:r>
            <a:r>
              <a:rPr lang="en-US" dirty="0" err="1"/>
              <a:t>Garfinkle</a:t>
            </a:r>
            <a:r>
              <a:rPr lang="en-US" dirty="0"/>
              <a:t> J, </a:t>
            </a:r>
            <a:r>
              <a:rPr lang="en-US" dirty="0" err="1"/>
              <a:t>Shevell</a:t>
            </a:r>
            <a:r>
              <a:rPr lang="en-US" dirty="0"/>
              <a:t> MI. Prognostic factors and development of a scoring system for outcome of neonatal seizures in term infants. </a:t>
            </a:r>
            <a:r>
              <a:rPr lang="en-US" dirty="0" err="1"/>
              <a:t>Eur</a:t>
            </a:r>
            <a:r>
              <a:rPr lang="en-US" dirty="0"/>
              <a:t> J </a:t>
            </a:r>
            <a:r>
              <a:rPr lang="en-US" dirty="0" err="1"/>
              <a:t>Paediatr</a:t>
            </a:r>
            <a:r>
              <a:rPr lang="en-US" dirty="0"/>
              <a:t> </a:t>
            </a:r>
            <a:r>
              <a:rPr lang="en-US" dirty="0" err="1"/>
              <a:t>Neurol</a:t>
            </a:r>
            <a:r>
              <a:rPr lang="en-US" dirty="0"/>
              <a:t> 2011; 15: 222-9.</a:t>
            </a:r>
            <a:br>
              <a:rPr lang="en-US" dirty="0"/>
            </a:br>
            <a:r>
              <a:rPr lang="en-US" dirty="0"/>
              <a:t/>
            </a:r>
            <a:br>
              <a:rPr lang="en-US" dirty="0"/>
            </a:br>
            <a:r>
              <a:rPr lang="en-US" dirty="0">
                <a:hlinkClick r:id="rId4"/>
              </a:rPr>
              <a:t>↵</a:t>
            </a:r>
            <a:r>
              <a:rPr lang="en-US" dirty="0"/>
              <a:t> 24.  </a:t>
            </a:r>
            <a:r>
              <a:rPr lang="en-US" dirty="0" err="1"/>
              <a:t>Pisani</a:t>
            </a:r>
            <a:r>
              <a:rPr lang="en-US" dirty="0"/>
              <a:t> F, </a:t>
            </a:r>
            <a:r>
              <a:rPr lang="en-US" dirty="0" err="1"/>
              <a:t>Sisti</a:t>
            </a:r>
            <a:r>
              <a:rPr lang="en-US" dirty="0"/>
              <a:t> L, Seri S. A scoring system for early prognostic assessment after neonatal seizures. Pediatrics 2009; 124: e580-7.</a:t>
            </a:r>
            <a:br>
              <a:rPr lang="en-US" dirty="0"/>
            </a:br>
            <a:r>
              <a:rPr lang="en-US" dirty="0"/>
              <a:t/>
            </a:r>
            <a:br>
              <a:rPr lang="en-US" dirty="0"/>
            </a:br>
            <a:r>
              <a:rPr lang="en-US" dirty="0">
                <a:hlinkClick r:id="rId5"/>
              </a:rPr>
              <a:t>↵</a:t>
            </a:r>
            <a:r>
              <a:rPr lang="en-US" dirty="0"/>
              <a:t> 25.  </a:t>
            </a:r>
            <a:r>
              <a:rPr lang="en-US" dirty="0" err="1"/>
              <a:t>Brunquell</a:t>
            </a:r>
            <a:r>
              <a:rPr lang="en-US" dirty="0"/>
              <a:t> PJ, </a:t>
            </a:r>
            <a:r>
              <a:rPr lang="en-US" dirty="0" err="1"/>
              <a:t>Glennon</a:t>
            </a:r>
            <a:r>
              <a:rPr lang="en-US" dirty="0"/>
              <a:t> CM, </a:t>
            </a:r>
            <a:r>
              <a:rPr lang="en-US" dirty="0" err="1"/>
              <a:t>DiMario</a:t>
            </a:r>
            <a:r>
              <a:rPr lang="en-US" dirty="0"/>
              <a:t> FJ, </a:t>
            </a:r>
            <a:r>
              <a:rPr lang="en-US" dirty="0" err="1"/>
              <a:t>Lerer</a:t>
            </a:r>
            <a:r>
              <a:rPr lang="en-US" dirty="0"/>
              <a:t> T, </a:t>
            </a:r>
            <a:r>
              <a:rPr lang="en-US" dirty="0" err="1"/>
              <a:t>Eisenfeld</a:t>
            </a:r>
            <a:r>
              <a:rPr lang="en-US" dirty="0"/>
              <a:t> L. Prediction of outcome based on clinical seizure type in newborn infants. J </a:t>
            </a:r>
            <a:r>
              <a:rPr lang="en-US" dirty="0" err="1"/>
              <a:t>Pediatr</a:t>
            </a:r>
            <a:r>
              <a:rPr lang="en-US" dirty="0"/>
              <a:t> 2002; 140: 707-12.</a:t>
            </a:r>
            <a:br>
              <a:rPr lang="en-US" dirty="0"/>
            </a:br>
            <a:r>
              <a:rPr lang="en-US" dirty="0"/>
              <a:t/>
            </a:r>
            <a:br>
              <a:rPr lang="en-US" dirty="0"/>
            </a:br>
            <a:r>
              <a:rPr lang="en-US" dirty="0">
                <a:hlinkClick r:id="rId6"/>
              </a:rPr>
              <a:t>↵</a:t>
            </a:r>
            <a:r>
              <a:rPr lang="en-US" dirty="0"/>
              <a:t> 26.  Gal P, </a:t>
            </a:r>
            <a:r>
              <a:rPr lang="en-US" dirty="0" err="1"/>
              <a:t>Sharpless</a:t>
            </a:r>
            <a:r>
              <a:rPr lang="en-US" dirty="0"/>
              <a:t> MK, Boer HR. Outcome in neonates with seizures: are chronic anticonvulsants necessary? Ann </a:t>
            </a:r>
            <a:r>
              <a:rPr lang="en-US" dirty="0" err="1"/>
              <a:t>Neurol</a:t>
            </a:r>
            <a:r>
              <a:rPr lang="en-US" dirty="0"/>
              <a:t> 1984; 15: 610-1.</a:t>
            </a:r>
            <a:br>
              <a:rPr lang="en-US" dirty="0"/>
            </a:br>
            <a:r>
              <a:rPr lang="en-US" dirty="0"/>
              <a:t/>
            </a:r>
            <a:br>
              <a:rPr lang="en-US" dirty="0"/>
            </a:br>
            <a:r>
              <a:rPr lang="en-US" dirty="0">
                <a:hlinkClick r:id="rId7"/>
              </a:rPr>
              <a:t>↵</a:t>
            </a:r>
            <a:r>
              <a:rPr lang="en-US" dirty="0"/>
              <a:t> 27.  </a:t>
            </a:r>
            <a:r>
              <a:rPr lang="en-US" dirty="0" err="1"/>
              <a:t>Scher</a:t>
            </a:r>
            <a:r>
              <a:rPr lang="en-US" dirty="0"/>
              <a:t> MS. Seizures in the newborn infant: diagnosis, treatment, and outcome. </a:t>
            </a:r>
            <a:r>
              <a:rPr lang="en-US" dirty="0" err="1"/>
              <a:t>Clin</a:t>
            </a:r>
            <a:r>
              <a:rPr lang="en-US" dirty="0"/>
              <a:t> </a:t>
            </a:r>
            <a:r>
              <a:rPr lang="en-US" dirty="0" err="1"/>
              <a:t>Perinatol</a:t>
            </a:r>
            <a:r>
              <a:rPr lang="en-US" dirty="0"/>
              <a:t> 1997; 24: 735-72.</a:t>
            </a:r>
            <a:br>
              <a:rPr lang="en-US" dirty="0"/>
            </a:br>
            <a:r>
              <a:rPr lang="en-US" dirty="0"/>
              <a:t/>
            </a:r>
            <a:br>
              <a:rPr lang="en-US" dirty="0"/>
            </a:br>
            <a:r>
              <a:rPr lang="en-US" dirty="0">
                <a:hlinkClick r:id="rId8"/>
              </a:rPr>
              <a:t>↵</a:t>
            </a:r>
            <a:r>
              <a:rPr lang="en-US" dirty="0"/>
              <a:t> 28.  </a:t>
            </a:r>
            <a:r>
              <a:rPr lang="en-US" dirty="0" err="1"/>
              <a:t>Garcias</a:t>
            </a:r>
            <a:r>
              <a:rPr lang="en-US" dirty="0"/>
              <a:t> da Silva LF, </a:t>
            </a:r>
            <a:r>
              <a:rPr lang="en-US" dirty="0" err="1"/>
              <a:t>Nunes</a:t>
            </a:r>
            <a:r>
              <a:rPr lang="en-US" dirty="0"/>
              <a:t> ML, Da Costa JC. Risk factors for developing epilepsy after neonatal seizures. </a:t>
            </a:r>
            <a:r>
              <a:rPr lang="en-US" dirty="0" err="1"/>
              <a:t>Pediatr</a:t>
            </a:r>
            <a:r>
              <a:rPr lang="en-US" dirty="0"/>
              <a:t> </a:t>
            </a:r>
            <a:r>
              <a:rPr lang="en-US" dirty="0" err="1"/>
              <a:t>Neurol</a:t>
            </a:r>
            <a:r>
              <a:rPr lang="en-US" dirty="0"/>
              <a:t> 2004; 30: 271-7.</a:t>
            </a:r>
            <a:br>
              <a:rPr lang="en-US" dirty="0"/>
            </a:br>
            <a:r>
              <a:rPr lang="en-US" dirty="0"/>
              <a:t/>
            </a:r>
            <a:br>
              <a:rPr lang="en-US" dirty="0"/>
            </a:br>
            <a:r>
              <a:rPr lang="en-US" dirty="0">
                <a:hlinkClick r:id="rId9"/>
              </a:rPr>
              <a:t>↵</a:t>
            </a:r>
            <a:r>
              <a:rPr lang="en-US" dirty="0"/>
              <a:t> 29.  Lombroso CT. Neonatal seizures: a clinician’s overview. Brain </a:t>
            </a:r>
            <a:r>
              <a:rPr lang="en-US" dirty="0" err="1"/>
              <a:t>Dev</a:t>
            </a:r>
            <a:r>
              <a:rPr lang="en-US" dirty="0"/>
              <a:t> 1996; 18: 1-28.</a:t>
            </a:r>
            <a:br>
              <a:rPr lang="en-US" dirty="0"/>
            </a:br>
            <a:r>
              <a:rPr lang="en-US" dirty="0"/>
              <a:t/>
            </a:r>
            <a:br>
              <a:rPr lang="en-US" dirty="0"/>
            </a:br>
            <a:r>
              <a:rPr lang="en-US" dirty="0">
                <a:hlinkClick r:id="rId10"/>
              </a:rPr>
              <a:t>↵</a:t>
            </a:r>
            <a:r>
              <a:rPr lang="en-US" dirty="0"/>
              <a:t> 30.  </a:t>
            </a:r>
            <a:r>
              <a:rPr lang="en-US" dirty="0" err="1"/>
              <a:t>Pisani</a:t>
            </a:r>
            <a:r>
              <a:rPr lang="en-US" dirty="0"/>
              <a:t> F, </a:t>
            </a:r>
            <a:r>
              <a:rPr lang="en-US" dirty="0" err="1"/>
              <a:t>Copioli</a:t>
            </a:r>
            <a:r>
              <a:rPr lang="en-US" dirty="0"/>
              <a:t> C, </a:t>
            </a:r>
            <a:r>
              <a:rPr lang="en-US" dirty="0" err="1"/>
              <a:t>Turco</a:t>
            </a:r>
            <a:r>
              <a:rPr lang="en-US" dirty="0"/>
              <a:t> EC, </a:t>
            </a:r>
            <a:r>
              <a:rPr lang="en-US" dirty="0" err="1"/>
              <a:t>Sisti</a:t>
            </a:r>
            <a:r>
              <a:rPr lang="en-US" dirty="0"/>
              <a:t> L, </a:t>
            </a:r>
            <a:r>
              <a:rPr lang="en-US" dirty="0" err="1"/>
              <a:t>Cossu</a:t>
            </a:r>
            <a:r>
              <a:rPr lang="en-US" dirty="0"/>
              <a:t> G, Seri S. Mortality risk after neonatal seizures in very preterm newborns. J Child </a:t>
            </a:r>
            <a:r>
              <a:rPr lang="en-US" dirty="0" err="1"/>
              <a:t>Neurol</a:t>
            </a:r>
            <a:r>
              <a:rPr lang="en-US" dirty="0"/>
              <a:t> 2012; 18: 1-28.</a:t>
            </a:r>
            <a:br>
              <a:rPr lang="en-US" dirty="0"/>
            </a:br>
            <a:r>
              <a:rPr lang="en-US" dirty="0"/>
              <a:t/>
            </a:r>
            <a:br>
              <a:rPr lang="en-US" dirty="0"/>
            </a:br>
            <a:r>
              <a:rPr lang="en-US" dirty="0">
                <a:hlinkClick r:id="rId11"/>
              </a:rPr>
              <a:t>↵</a:t>
            </a:r>
            <a:r>
              <a:rPr lang="en-US" dirty="0"/>
              <a:t> 31.  Clark SL, Hankins GD. Temporal and demographic trends in cerebral palsy –fact and fiction. Am J </a:t>
            </a:r>
            <a:r>
              <a:rPr lang="en-US" dirty="0" err="1"/>
              <a:t>Obstet</a:t>
            </a:r>
            <a:r>
              <a:rPr lang="en-US" dirty="0"/>
              <a:t> </a:t>
            </a:r>
            <a:r>
              <a:rPr lang="en-US" dirty="0" err="1"/>
              <a:t>Gynecol</a:t>
            </a:r>
            <a:r>
              <a:rPr lang="en-US" dirty="0"/>
              <a:t> 2003; 188: 628-33.</a:t>
            </a:r>
            <a:br>
              <a:rPr lang="en-US" dirty="0"/>
            </a:br>
            <a:r>
              <a:rPr lang="en-US" dirty="0"/>
              <a:t/>
            </a:r>
            <a:br>
              <a:rPr lang="en-US" dirty="0"/>
            </a:br>
            <a:endParaRPr lang="en-US"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4"/>
          <p:cNvSpPr>
            <a:spLocks noChangeArrowheads="1"/>
          </p:cNvSpPr>
          <p:nvPr/>
        </p:nvSpPr>
        <p:spPr bwMode="auto">
          <a:xfrm>
            <a:off x="3175" y="2900363"/>
            <a:ext cx="18347843" cy="4524315"/>
          </a:xfrm>
          <a:prstGeom prst="rect">
            <a:avLst/>
          </a:prstGeom>
          <a:noFill/>
          <a:ln w="9525">
            <a:noFill/>
            <a:miter lim="800000"/>
            <a:headEnd/>
            <a:tailEnd/>
          </a:ln>
        </p:spPr>
        <p:txBody>
          <a:bodyPr wrap="none">
            <a:spAutoFit/>
          </a:bodyPr>
          <a:lstStyle/>
          <a:p>
            <a:r>
              <a:rPr lang="en-US" dirty="0">
                <a:hlinkClick r:id="rId2"/>
              </a:rPr>
              <a:t>↵</a:t>
            </a:r>
            <a:r>
              <a:rPr lang="en-US" dirty="0"/>
              <a:t> 32.  Bergman I, Painter MJ, Hirsch RP, </a:t>
            </a:r>
            <a:r>
              <a:rPr lang="en-US" dirty="0" err="1"/>
              <a:t>Crumrine</a:t>
            </a:r>
            <a:r>
              <a:rPr lang="en-US" dirty="0"/>
              <a:t> PK, David R. Outcome in neonates with convulsions treated in an intensive care unit. Ann </a:t>
            </a:r>
            <a:r>
              <a:rPr lang="en-US" dirty="0" err="1"/>
              <a:t>Neurol</a:t>
            </a:r>
            <a:r>
              <a:rPr lang="en-US" dirty="0"/>
              <a:t> 1983; 14: 642-7.</a:t>
            </a:r>
            <a:br>
              <a:rPr lang="en-US" dirty="0"/>
            </a:br>
            <a:r>
              <a:rPr lang="en-US" dirty="0"/>
              <a:t/>
            </a:r>
            <a:br>
              <a:rPr lang="en-US" dirty="0"/>
            </a:br>
            <a:r>
              <a:rPr lang="en-US" dirty="0">
                <a:hlinkClick r:id="rId3"/>
              </a:rPr>
              <a:t>↵</a:t>
            </a:r>
            <a:r>
              <a:rPr lang="en-US" dirty="0"/>
              <a:t> 33.  Miller SP, </a:t>
            </a:r>
            <a:r>
              <a:rPr lang="en-US" dirty="0" err="1"/>
              <a:t>Ramaswamy</a:t>
            </a:r>
            <a:r>
              <a:rPr lang="en-US" dirty="0"/>
              <a:t> V, Michelson D, </a:t>
            </a:r>
            <a:r>
              <a:rPr lang="en-US" dirty="0" err="1"/>
              <a:t>Barkovich</a:t>
            </a:r>
            <a:r>
              <a:rPr lang="en-US" dirty="0"/>
              <a:t> AJ, </a:t>
            </a:r>
            <a:r>
              <a:rPr lang="en-US" dirty="0" err="1"/>
              <a:t>Holshouser</a:t>
            </a:r>
            <a:r>
              <a:rPr lang="en-US" dirty="0"/>
              <a:t> B, Wycliffe N, et al. Patterns of brain injury in term neonatal encephalopathy. J </a:t>
            </a:r>
            <a:r>
              <a:rPr lang="en-US" dirty="0" err="1"/>
              <a:t>Pediatr</a:t>
            </a:r>
            <a:r>
              <a:rPr lang="en-US" dirty="0"/>
              <a:t> 2005; 146: 453-60.</a:t>
            </a:r>
            <a:br>
              <a:rPr lang="en-US" dirty="0"/>
            </a:br>
            <a:r>
              <a:rPr lang="en-US" dirty="0"/>
              <a:t/>
            </a:r>
            <a:br>
              <a:rPr lang="en-US" dirty="0"/>
            </a:br>
            <a:r>
              <a:rPr lang="en-US" dirty="0">
                <a:hlinkClick r:id="rId4"/>
              </a:rPr>
              <a:t>↵</a:t>
            </a:r>
            <a:r>
              <a:rPr lang="en-US" dirty="0"/>
              <a:t> 34.  </a:t>
            </a:r>
            <a:r>
              <a:rPr lang="en-US" dirty="0" err="1"/>
              <a:t>Boylan</a:t>
            </a:r>
            <a:r>
              <a:rPr lang="en-US" dirty="0"/>
              <a:t> GB, </a:t>
            </a:r>
            <a:r>
              <a:rPr lang="en-US" dirty="0" err="1"/>
              <a:t>Pressler</a:t>
            </a:r>
            <a:r>
              <a:rPr lang="en-US" dirty="0"/>
              <a:t> RM, </a:t>
            </a:r>
            <a:r>
              <a:rPr lang="en-US" dirty="0" err="1"/>
              <a:t>Rennie</a:t>
            </a:r>
            <a:r>
              <a:rPr lang="en-US" dirty="0"/>
              <a:t> JM, Morton M, </a:t>
            </a:r>
            <a:r>
              <a:rPr lang="en-US" dirty="0" err="1"/>
              <a:t>Leow</a:t>
            </a:r>
            <a:r>
              <a:rPr lang="en-US" dirty="0"/>
              <a:t> PL, Hughes R, et al. Outcome of </a:t>
            </a:r>
            <a:r>
              <a:rPr lang="en-US" dirty="0" err="1"/>
              <a:t>electroclinical</a:t>
            </a:r>
            <a:r>
              <a:rPr lang="en-US" dirty="0"/>
              <a:t>, electrographic, and clinical seizures in the newborn infant. </a:t>
            </a:r>
            <a:r>
              <a:rPr lang="en-US" dirty="0" err="1"/>
              <a:t>Dev</a:t>
            </a:r>
            <a:r>
              <a:rPr lang="en-US" dirty="0"/>
              <a:t> Med </a:t>
            </a:r>
            <a:endParaRPr lang="en-US" dirty="0" smtClean="0"/>
          </a:p>
          <a:p>
            <a:r>
              <a:rPr lang="en-US" dirty="0" smtClean="0"/>
              <a:t>Child </a:t>
            </a:r>
            <a:r>
              <a:rPr lang="en-US" dirty="0" err="1"/>
              <a:t>Neurol</a:t>
            </a:r>
            <a:r>
              <a:rPr lang="en-US" dirty="0"/>
              <a:t> 1999; 41: 819-25.</a:t>
            </a:r>
            <a:br>
              <a:rPr lang="en-US" dirty="0"/>
            </a:br>
            <a:r>
              <a:rPr lang="en-US" dirty="0"/>
              <a:t/>
            </a:r>
            <a:br>
              <a:rPr lang="en-US" dirty="0"/>
            </a:br>
            <a:r>
              <a:rPr lang="en-US" dirty="0">
                <a:hlinkClick r:id="rId5"/>
              </a:rPr>
              <a:t>↵</a:t>
            </a:r>
            <a:r>
              <a:rPr lang="en-US" dirty="0"/>
              <a:t> 35.  Rowe JC, Holmes GL, </a:t>
            </a:r>
            <a:r>
              <a:rPr lang="en-US" dirty="0" err="1"/>
              <a:t>Hafford</a:t>
            </a:r>
            <a:r>
              <a:rPr lang="en-US" dirty="0"/>
              <a:t> J, </a:t>
            </a:r>
            <a:r>
              <a:rPr lang="en-US" dirty="0" err="1"/>
              <a:t>Baboval</a:t>
            </a:r>
            <a:r>
              <a:rPr lang="en-US" dirty="0"/>
              <a:t> D, Robinson S, </a:t>
            </a:r>
            <a:r>
              <a:rPr lang="en-US" dirty="0" err="1"/>
              <a:t>Philipps</a:t>
            </a:r>
            <a:r>
              <a:rPr lang="en-US" dirty="0"/>
              <a:t> A, et al. Prognostic value of the electroencephalogram in term and preterm infants following neonatal </a:t>
            </a:r>
            <a:endParaRPr lang="en-US" dirty="0" smtClean="0"/>
          </a:p>
          <a:p>
            <a:r>
              <a:rPr lang="en-US" dirty="0" smtClean="0"/>
              <a:t>seizures</a:t>
            </a:r>
            <a:r>
              <a:rPr lang="en-US" dirty="0"/>
              <a:t>. </a:t>
            </a:r>
            <a:r>
              <a:rPr lang="en-US" dirty="0" err="1"/>
              <a:t>Electroencephalogr</a:t>
            </a:r>
            <a:r>
              <a:rPr lang="en-US" dirty="0"/>
              <a:t> </a:t>
            </a:r>
            <a:r>
              <a:rPr lang="en-US" dirty="0" err="1"/>
              <a:t>Clin</a:t>
            </a:r>
            <a:r>
              <a:rPr lang="en-US" dirty="0"/>
              <a:t> </a:t>
            </a:r>
            <a:r>
              <a:rPr lang="en-US" dirty="0" err="1"/>
              <a:t>Neurophysiol</a:t>
            </a:r>
            <a:r>
              <a:rPr lang="en-US" dirty="0"/>
              <a:t> 1985; 60: 183-96.</a:t>
            </a:r>
            <a:br>
              <a:rPr lang="en-US" dirty="0"/>
            </a:br>
            <a:r>
              <a:rPr lang="en-US" dirty="0"/>
              <a:t/>
            </a:r>
            <a:br>
              <a:rPr lang="en-US" dirty="0"/>
            </a:br>
            <a:r>
              <a:rPr lang="en-US" dirty="0">
                <a:hlinkClick r:id="rId6"/>
              </a:rPr>
              <a:t>↵</a:t>
            </a:r>
            <a:r>
              <a:rPr lang="en-US" dirty="0"/>
              <a:t> 36.  Holmes GL, Lombroso CT. Prognostic value of background patterns in the neonatal EEG. J </a:t>
            </a:r>
            <a:r>
              <a:rPr lang="en-US" dirty="0" err="1"/>
              <a:t>Clin</a:t>
            </a:r>
            <a:r>
              <a:rPr lang="en-US" dirty="0"/>
              <a:t> </a:t>
            </a:r>
            <a:r>
              <a:rPr lang="en-US" dirty="0" err="1"/>
              <a:t>Neurophysiol</a:t>
            </a:r>
            <a:r>
              <a:rPr lang="en-US" dirty="0"/>
              <a:t> 1993; 10: 323-52.</a:t>
            </a:r>
            <a:br>
              <a:rPr lang="en-US" dirty="0"/>
            </a:br>
            <a:r>
              <a:rPr lang="en-US" dirty="0"/>
              <a:t/>
            </a:r>
            <a:br>
              <a:rPr lang="en-US" dirty="0"/>
            </a:br>
            <a:r>
              <a:rPr lang="en-US" dirty="0">
                <a:hlinkClick r:id="rId7"/>
              </a:rPr>
              <a:t>↵</a:t>
            </a:r>
            <a:r>
              <a:rPr lang="en-US" dirty="0"/>
              <a:t> 37.  </a:t>
            </a:r>
            <a:r>
              <a:rPr lang="en-US" dirty="0" err="1"/>
              <a:t>Zimbric</a:t>
            </a:r>
            <a:r>
              <a:rPr lang="en-US" dirty="0"/>
              <a:t> MR, Sharpe CM, Albright KC, </a:t>
            </a:r>
            <a:r>
              <a:rPr lang="en-US" dirty="0" err="1"/>
              <a:t>Nespeca</a:t>
            </a:r>
            <a:r>
              <a:rPr lang="en-US" dirty="0"/>
              <a:t> MP. Three-channel electroencephalogram montage in neonatal seizure detection and quantification. </a:t>
            </a:r>
            <a:r>
              <a:rPr lang="en-US" dirty="0" err="1"/>
              <a:t>Pediatr</a:t>
            </a:r>
            <a:r>
              <a:rPr lang="en-US" dirty="0"/>
              <a:t> </a:t>
            </a:r>
            <a:r>
              <a:rPr lang="en-US" dirty="0" err="1"/>
              <a:t>Neurol</a:t>
            </a:r>
            <a:r>
              <a:rPr lang="en-US" dirty="0"/>
              <a:t> 2011; </a:t>
            </a:r>
            <a:r>
              <a:rPr lang="en-US" dirty="0" smtClean="0"/>
              <a:t>44</a:t>
            </a:r>
          </a:p>
          <a:p>
            <a:r>
              <a:rPr lang="en-US" dirty="0" smtClean="0"/>
              <a:t>: </a:t>
            </a:r>
            <a:r>
              <a:rPr lang="en-US" dirty="0"/>
              <a:t>31-4.</a:t>
            </a:r>
            <a:br>
              <a:rPr lang="en-US" dirty="0"/>
            </a:br>
            <a:r>
              <a:rPr lang="en-US" dirty="0"/>
              <a:t/>
            </a:r>
            <a:br>
              <a:rPr lang="en-US" dirty="0"/>
            </a:br>
            <a:r>
              <a:rPr lang="en-US" dirty="0">
                <a:hlinkClick r:id="rId8"/>
              </a:rPr>
              <a:t>↵</a:t>
            </a:r>
            <a:r>
              <a:rPr lang="en-US" dirty="0"/>
              <a:t> 38.  Zhang D, Ding H, Liu L, </a:t>
            </a:r>
            <a:r>
              <a:rPr lang="en-US" dirty="0" err="1"/>
              <a:t>Hou</a:t>
            </a:r>
            <a:r>
              <a:rPr lang="en-US" dirty="0"/>
              <a:t> X, Sun G, Li L, et al. The prognostic value of amplitude-integrated EEG in full-term neonates with seizures. </a:t>
            </a:r>
            <a:r>
              <a:rPr lang="en-US" dirty="0" err="1"/>
              <a:t>PLoS</a:t>
            </a:r>
            <a:r>
              <a:rPr lang="en-US" dirty="0"/>
              <a:t> One 2013; 8: e78960.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3"/>
          <p:cNvSpPr>
            <a:spLocks noGrp="1"/>
          </p:cNvSpPr>
          <p:nvPr>
            <p:ph type="body" idx="1"/>
          </p:nvPr>
        </p:nvSpPr>
        <p:spPr>
          <a:xfrm>
            <a:off x="1447800" y="0"/>
            <a:ext cx="14630400" cy="4525963"/>
          </a:xfrm>
        </p:spPr>
        <p:txBody>
          <a:bodyPr/>
          <a:lstStyle/>
          <a:p>
            <a:pPr algn="ctr">
              <a:buFont typeface="Arial" charset="0"/>
              <a:buNone/>
            </a:pPr>
            <a:r>
              <a:rPr lang="pt-BR" sz="4400" smtClean="0">
                <a:solidFill>
                  <a:srgbClr val="FF00FF"/>
                </a:solidFill>
              </a:rPr>
              <a:t>Nota do Editor da página neonatal </a:t>
            </a:r>
            <a:r>
              <a:rPr lang="pt-BR" sz="4400" smtClean="0">
                <a:solidFill>
                  <a:srgbClr val="FF00FF"/>
                </a:solidFill>
                <a:hlinkClick r:id="rId2"/>
              </a:rPr>
              <a:t>www.paulomargotto.com.br</a:t>
            </a:r>
            <a:r>
              <a:rPr lang="pt-BR" sz="4400" smtClean="0">
                <a:solidFill>
                  <a:srgbClr val="FF00FF"/>
                </a:solidFill>
              </a:rPr>
              <a:t> . Consultem também! Estudand Juntos! Aqui e Agora!</a:t>
            </a:r>
          </a:p>
        </p:txBody>
      </p:sp>
      <p:pic>
        <p:nvPicPr>
          <p:cNvPr id="73731" name="Picture 3" descr="HRAS"/>
          <p:cNvPicPr>
            <a:picLocks noChangeAspect="1" noChangeArrowheads="1"/>
          </p:cNvPicPr>
          <p:nvPr/>
        </p:nvPicPr>
        <p:blipFill>
          <a:blip r:embed="rId3"/>
          <a:srcRect/>
          <a:stretch>
            <a:fillRect/>
          </a:stretch>
        </p:blipFill>
        <p:spPr bwMode="auto">
          <a:xfrm>
            <a:off x="3657600" y="2171700"/>
            <a:ext cx="9525000" cy="7143750"/>
          </a:xfrm>
          <a:prstGeom prst="rect">
            <a:avLst/>
          </a:prstGeom>
          <a:noFill/>
          <a:ln w="9525">
            <a:noFill/>
            <a:miter lim="800000"/>
            <a:headEnd/>
            <a:tailEnd/>
          </a:ln>
        </p:spPr>
      </p:pic>
      <p:sp>
        <p:nvSpPr>
          <p:cNvPr id="73732" name="Rectangle 4"/>
          <p:cNvSpPr>
            <a:spLocks noChangeArrowheads="1"/>
          </p:cNvSpPr>
          <p:nvPr/>
        </p:nvSpPr>
        <p:spPr bwMode="auto">
          <a:xfrm>
            <a:off x="533400" y="9310688"/>
            <a:ext cx="16284575" cy="976312"/>
          </a:xfrm>
          <a:prstGeom prst="rect">
            <a:avLst/>
          </a:prstGeom>
          <a:noFill/>
          <a:ln w="9525">
            <a:noFill/>
            <a:miter lim="800000"/>
            <a:headEnd/>
            <a:tailEnd/>
          </a:ln>
          <a:effectLst/>
        </p:spPr>
        <p:txBody>
          <a:bodyPr wrap="square" anchor="ctr">
            <a:spAutoFit/>
          </a:bodyPr>
          <a:lstStyle/>
          <a:p>
            <a:pPr algn="ctr"/>
            <a:r>
              <a:rPr lang="sv-SE" sz="2000" b="1" dirty="0">
                <a:solidFill>
                  <a:schemeClr val="hlink"/>
                </a:solidFill>
              </a:rPr>
              <a:t>Staffs (Dra. M</a:t>
            </a:r>
            <a:r>
              <a:rPr lang="pt-BR" sz="2000" b="1" dirty="0">
                <a:solidFill>
                  <a:schemeClr val="hlink"/>
                </a:solidFill>
              </a:rPr>
              <a:t>á</a:t>
            </a:r>
            <a:r>
              <a:rPr lang="sv-SE" sz="2000" b="1" dirty="0">
                <a:solidFill>
                  <a:schemeClr val="hlink"/>
                </a:solidFill>
              </a:rPr>
              <a:t>rcia Pimentel, Dra. </a:t>
            </a:r>
            <a:r>
              <a:rPr lang="pt-BR" sz="2000" b="1" dirty="0">
                <a:solidFill>
                  <a:schemeClr val="hlink"/>
                </a:solidFill>
              </a:rPr>
              <a:t>Marta David Rocha Moura e </a:t>
            </a:r>
            <a:r>
              <a:rPr lang="pt-BR" sz="2000" b="1" dirty="0" err="1">
                <a:solidFill>
                  <a:schemeClr val="hlink"/>
                </a:solidFill>
              </a:rPr>
              <a:t>Dr.Paulo</a:t>
            </a:r>
            <a:r>
              <a:rPr lang="pt-BR" sz="2000" b="1" dirty="0">
                <a:solidFill>
                  <a:schemeClr val="hlink"/>
                </a:solidFill>
              </a:rPr>
              <a:t> R. Margotto) e Residentes da Unidade de Neonatologia do HRAS/SES/DF(08/5/2012</a:t>
            </a:r>
            <a:r>
              <a:rPr lang="pt-BR" b="1" dirty="0"/>
              <a:t>)</a:t>
            </a:r>
            <a:endParaRPr lang="pt-BR" dirty="0"/>
          </a:p>
          <a:p>
            <a:pPr algn="ctr" eaLnBrk="0" hangingPunct="0"/>
            <a:endParaRPr lang="pt-BR" dirty="0"/>
          </a:p>
        </p:txBody>
      </p:sp>
      <p:sp>
        <p:nvSpPr>
          <p:cNvPr id="73733" name="Text Box 5"/>
          <p:cNvSpPr txBox="1">
            <a:spLocks noChangeArrowheads="1"/>
          </p:cNvSpPr>
          <p:nvPr/>
        </p:nvSpPr>
        <p:spPr bwMode="auto">
          <a:xfrm>
            <a:off x="13166725" y="8151813"/>
            <a:ext cx="2549525" cy="366712"/>
          </a:xfrm>
          <a:prstGeom prst="rect">
            <a:avLst/>
          </a:prstGeom>
          <a:noFill/>
          <a:ln w="9525">
            <a:noFill/>
            <a:miter lim="800000"/>
            <a:headEnd/>
            <a:tailEnd/>
          </a:ln>
          <a:effectLst/>
        </p:spPr>
        <p:txBody>
          <a:bodyPr wrap="none">
            <a:spAutoFit/>
          </a:bodyPr>
          <a:lstStyle/>
          <a:p>
            <a:r>
              <a:rPr lang="pt-BR">
                <a:hlinkClick r:id="rId4"/>
              </a:rPr>
              <a:t>pmargotto@gmail.com</a:t>
            </a:r>
            <a:r>
              <a:rPr lang="pt-BR"/>
              <a:t>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6" name="Rectangle 4"/>
          <p:cNvSpPr>
            <a:spLocks noChangeArrowheads="1"/>
          </p:cNvSpPr>
          <p:nvPr/>
        </p:nvSpPr>
        <p:spPr bwMode="auto">
          <a:xfrm>
            <a:off x="0" y="394296"/>
            <a:ext cx="18288000" cy="1846659"/>
          </a:xfrm>
          <a:prstGeom prst="rect">
            <a:avLst/>
          </a:prstGeom>
          <a:noFill/>
          <a:ln w="9525">
            <a:noFill/>
            <a:miter lim="800000"/>
            <a:headEnd/>
            <a:tailEnd/>
          </a:ln>
        </p:spPr>
        <p:txBody>
          <a:bodyPr wrap="square" lIns="0" tIns="0" rIns="0" bIns="0" anchor="ctr">
            <a:spAutoFit/>
          </a:bodyPr>
          <a:lstStyle/>
          <a:p>
            <a:pPr algn="ctr"/>
            <a:r>
              <a:rPr lang="en-US" sz="2700" b="1" dirty="0">
                <a:solidFill>
                  <a:schemeClr val="hlink"/>
                </a:solidFill>
                <a:latin typeface="Lato" pitchFamily="34" charset="0"/>
              </a:rPr>
              <a:t>CONVULSÃO NEONATAL: MECANISMOS B</a:t>
            </a:r>
            <a:r>
              <a:rPr lang="en-US" sz="2700" b="1" dirty="0">
                <a:solidFill>
                  <a:schemeClr val="hlink"/>
                </a:solidFill>
              </a:rPr>
              <a:t>Á</a:t>
            </a:r>
            <a:r>
              <a:rPr lang="en-US" sz="2700" b="1" dirty="0">
                <a:solidFill>
                  <a:schemeClr val="hlink"/>
                </a:solidFill>
                <a:latin typeface="Lato" pitchFamily="34" charset="0"/>
              </a:rPr>
              <a:t>SICOS RESPONS</a:t>
            </a:r>
            <a:r>
              <a:rPr lang="en-US" sz="2700" b="1" dirty="0">
                <a:solidFill>
                  <a:schemeClr val="hlink"/>
                </a:solidFill>
              </a:rPr>
              <a:t>Á</a:t>
            </a:r>
            <a:r>
              <a:rPr lang="en-US" sz="2700" b="1" dirty="0">
                <a:solidFill>
                  <a:schemeClr val="hlink"/>
                </a:solidFill>
                <a:latin typeface="Lato" pitchFamily="34" charset="0"/>
              </a:rPr>
              <a:t>VEIS PELA INDU</a:t>
            </a:r>
            <a:r>
              <a:rPr lang="en-US" sz="2700" b="1" dirty="0">
                <a:solidFill>
                  <a:schemeClr val="hlink"/>
                </a:solidFill>
              </a:rPr>
              <a:t>Ç</a:t>
            </a:r>
            <a:r>
              <a:rPr lang="en-US" sz="2700" b="1" dirty="0">
                <a:solidFill>
                  <a:schemeClr val="hlink"/>
                </a:solidFill>
                <a:latin typeface="Lato" pitchFamily="34" charset="0"/>
              </a:rPr>
              <a:t>ÃO DA INJ</a:t>
            </a:r>
            <a:r>
              <a:rPr lang="en-US" sz="2700" b="1" dirty="0">
                <a:solidFill>
                  <a:schemeClr val="hlink"/>
                </a:solidFill>
              </a:rPr>
              <a:t>Ú</a:t>
            </a:r>
            <a:r>
              <a:rPr lang="en-US" sz="2700" b="1" dirty="0">
                <a:solidFill>
                  <a:schemeClr val="hlink"/>
                </a:solidFill>
                <a:latin typeface="Lato" pitchFamily="34" charset="0"/>
              </a:rPr>
              <a:t>RIA NO REC</a:t>
            </a:r>
            <a:r>
              <a:rPr lang="en-US" sz="2700" b="1" dirty="0">
                <a:solidFill>
                  <a:schemeClr val="hlink"/>
                </a:solidFill>
              </a:rPr>
              <a:t>É</a:t>
            </a:r>
            <a:r>
              <a:rPr lang="en-US" sz="2700" b="1" dirty="0">
                <a:solidFill>
                  <a:schemeClr val="hlink"/>
                </a:solidFill>
                <a:latin typeface="Lato" pitchFamily="34" charset="0"/>
              </a:rPr>
              <a:t>M-NASCIDO</a:t>
            </a:r>
          </a:p>
          <a:p>
            <a:pPr algn="ctr" eaLnBrk="0" hangingPunct="0"/>
            <a:r>
              <a:rPr lang="en-US" sz="1200" dirty="0">
                <a:solidFill>
                  <a:srgbClr val="607D8B"/>
                </a:solidFill>
              </a:rPr>
              <a:t>         </a:t>
            </a:r>
            <a:r>
              <a:rPr lang="en-US" dirty="0"/>
              <a:t/>
            </a:r>
            <a:br>
              <a:rPr lang="en-US" dirty="0"/>
            </a:br>
            <a:r>
              <a:rPr lang="en-US" dirty="0">
                <a:solidFill>
                  <a:srgbClr val="424242"/>
                </a:solidFill>
                <a:ea typeface="Source Sans Pro"/>
                <a:cs typeface="Source Sans Pro"/>
              </a:rPr>
              <a:t>Maria Roberta </a:t>
            </a:r>
            <a:r>
              <a:rPr lang="en-US" dirty="0" err="1">
                <a:solidFill>
                  <a:srgbClr val="424242"/>
                </a:solidFill>
                <a:ea typeface="Source Sans Pro"/>
                <a:cs typeface="Source Sans Pro"/>
              </a:rPr>
              <a:t>Cílo</a:t>
            </a:r>
            <a:r>
              <a:rPr lang="en-US" dirty="0">
                <a:solidFill>
                  <a:srgbClr val="424242"/>
                </a:solidFill>
                <a:ea typeface="Source Sans Pro"/>
                <a:cs typeface="Source Sans Pro"/>
              </a:rPr>
              <a:t> (</a:t>
            </a:r>
            <a:r>
              <a:rPr lang="en-US" dirty="0" err="1">
                <a:solidFill>
                  <a:srgbClr val="424242"/>
                </a:solidFill>
                <a:ea typeface="Source Sans Pro"/>
                <a:cs typeface="Source Sans Pro"/>
              </a:rPr>
              <a:t>Itália</a:t>
            </a:r>
            <a:r>
              <a:rPr lang="en-US" dirty="0">
                <a:solidFill>
                  <a:srgbClr val="424242"/>
                </a:solidFill>
                <a:ea typeface="Source Sans Pro"/>
                <a:cs typeface="Source Sans Pro"/>
              </a:rPr>
              <a:t>) </a:t>
            </a:r>
            <a:br>
              <a:rPr lang="en-US" dirty="0">
                <a:solidFill>
                  <a:srgbClr val="424242"/>
                </a:solidFill>
                <a:ea typeface="Source Sans Pro"/>
                <a:cs typeface="Source Sans Pro"/>
              </a:rPr>
            </a:br>
            <a:r>
              <a:rPr lang="en-US" dirty="0">
                <a:solidFill>
                  <a:srgbClr val="424242"/>
                </a:solidFill>
                <a:ea typeface="Source Sans Pro"/>
                <a:cs typeface="Source Sans Pro"/>
              </a:rPr>
              <a:t>7º </a:t>
            </a:r>
            <a:r>
              <a:rPr lang="en-US" dirty="0" err="1">
                <a:solidFill>
                  <a:srgbClr val="424242"/>
                </a:solidFill>
                <a:ea typeface="Source Sans Pro"/>
                <a:cs typeface="Source Sans Pro"/>
              </a:rPr>
              <a:t>Simpósio</a:t>
            </a:r>
            <a:r>
              <a:rPr lang="en-US" dirty="0">
                <a:solidFill>
                  <a:srgbClr val="424242"/>
                </a:solidFill>
                <a:ea typeface="Source Sans Pro"/>
                <a:cs typeface="Source Sans Pro"/>
              </a:rPr>
              <a:t> </a:t>
            </a:r>
            <a:r>
              <a:rPr lang="en-US" dirty="0" err="1">
                <a:solidFill>
                  <a:srgbClr val="424242"/>
                </a:solidFill>
                <a:ea typeface="Source Sans Pro"/>
                <a:cs typeface="Source Sans Pro"/>
              </a:rPr>
              <a:t>Internacional</a:t>
            </a:r>
            <a:r>
              <a:rPr lang="en-US" dirty="0">
                <a:solidFill>
                  <a:srgbClr val="424242"/>
                </a:solidFill>
                <a:ea typeface="Source Sans Pro"/>
                <a:cs typeface="Source Sans Pro"/>
              </a:rPr>
              <a:t> de Neonatologia do Rio de Janeiro, 24-26 de </a:t>
            </a:r>
            <a:r>
              <a:rPr lang="en-US" dirty="0" err="1">
                <a:solidFill>
                  <a:srgbClr val="424242"/>
                </a:solidFill>
                <a:ea typeface="Source Sans Pro"/>
                <a:cs typeface="Source Sans Pro"/>
              </a:rPr>
              <a:t>junho</a:t>
            </a:r>
            <a:r>
              <a:rPr lang="en-US" dirty="0">
                <a:solidFill>
                  <a:srgbClr val="424242"/>
                </a:solidFill>
                <a:ea typeface="Source Sans Pro"/>
                <a:cs typeface="Source Sans Pro"/>
              </a:rPr>
              <a:t> de 2010. </a:t>
            </a:r>
            <a:br>
              <a:rPr lang="en-US" dirty="0">
                <a:solidFill>
                  <a:srgbClr val="424242"/>
                </a:solidFill>
                <a:ea typeface="Source Sans Pro"/>
                <a:cs typeface="Source Sans Pro"/>
              </a:rPr>
            </a:br>
            <a:r>
              <a:rPr lang="en-US" dirty="0" err="1">
                <a:solidFill>
                  <a:srgbClr val="424242"/>
                </a:solidFill>
                <a:ea typeface="Source Sans Pro"/>
                <a:cs typeface="Source Sans Pro"/>
              </a:rPr>
              <a:t>Realizado</a:t>
            </a:r>
            <a:r>
              <a:rPr lang="en-US" dirty="0">
                <a:solidFill>
                  <a:srgbClr val="424242"/>
                </a:solidFill>
                <a:ea typeface="Source Sans Pro"/>
                <a:cs typeface="Source Sans Pro"/>
              </a:rPr>
              <a:t> </a:t>
            </a:r>
            <a:r>
              <a:rPr lang="en-US" dirty="0" err="1">
                <a:solidFill>
                  <a:srgbClr val="424242"/>
                </a:solidFill>
                <a:ea typeface="Source Sans Pro"/>
                <a:cs typeface="Source Sans Pro"/>
              </a:rPr>
              <a:t>por</a:t>
            </a:r>
            <a:r>
              <a:rPr lang="en-US" dirty="0">
                <a:solidFill>
                  <a:srgbClr val="424242"/>
                </a:solidFill>
                <a:ea typeface="Source Sans Pro"/>
                <a:cs typeface="Source Sans Pro"/>
              </a:rPr>
              <a:t> Paulo R Margotto, Prof. do </a:t>
            </a:r>
            <a:r>
              <a:rPr lang="en-US" dirty="0" err="1">
                <a:solidFill>
                  <a:srgbClr val="424242"/>
                </a:solidFill>
                <a:ea typeface="Source Sans Pro"/>
                <a:cs typeface="Source Sans Pro"/>
              </a:rPr>
              <a:t>Curso</a:t>
            </a:r>
            <a:r>
              <a:rPr lang="en-US" dirty="0">
                <a:solidFill>
                  <a:srgbClr val="424242"/>
                </a:solidFill>
                <a:ea typeface="Source Sans Pro"/>
                <a:cs typeface="Source Sans Pro"/>
              </a:rPr>
              <a:t> de </a:t>
            </a:r>
            <a:r>
              <a:rPr lang="en-US" dirty="0" err="1">
                <a:solidFill>
                  <a:srgbClr val="424242"/>
                </a:solidFill>
                <a:ea typeface="Source Sans Pro"/>
                <a:cs typeface="Source Sans Pro"/>
              </a:rPr>
              <a:t>Medicina</a:t>
            </a:r>
            <a:r>
              <a:rPr lang="en-US" dirty="0">
                <a:solidFill>
                  <a:srgbClr val="424242"/>
                </a:solidFill>
                <a:ea typeface="Source Sans Pro"/>
                <a:cs typeface="Source Sans Pro"/>
              </a:rPr>
              <a:t> da </a:t>
            </a:r>
            <a:r>
              <a:rPr lang="en-US" dirty="0" err="1">
                <a:solidFill>
                  <a:srgbClr val="424242"/>
                </a:solidFill>
                <a:ea typeface="Source Sans Pro"/>
                <a:cs typeface="Source Sans Pro"/>
              </a:rPr>
              <a:t>Escola</a:t>
            </a:r>
            <a:r>
              <a:rPr lang="en-US" dirty="0">
                <a:solidFill>
                  <a:srgbClr val="424242"/>
                </a:solidFill>
                <a:ea typeface="Source Sans Pro"/>
                <a:cs typeface="Source Sans Pro"/>
              </a:rPr>
              <a:t> Superior de </a:t>
            </a:r>
            <a:r>
              <a:rPr lang="en-US" dirty="0" err="1">
                <a:solidFill>
                  <a:srgbClr val="424242"/>
                </a:solidFill>
                <a:ea typeface="Source Sans Pro"/>
                <a:cs typeface="Source Sans Pro"/>
              </a:rPr>
              <a:t>Ciências</a:t>
            </a:r>
            <a:r>
              <a:rPr lang="en-US" dirty="0">
                <a:solidFill>
                  <a:srgbClr val="424242"/>
                </a:solidFill>
                <a:ea typeface="Source Sans Pro"/>
                <a:cs typeface="Source Sans Pro"/>
              </a:rPr>
              <a:t> da </a:t>
            </a:r>
            <a:r>
              <a:rPr lang="en-US" dirty="0" err="1">
                <a:solidFill>
                  <a:srgbClr val="424242"/>
                </a:solidFill>
                <a:ea typeface="Source Sans Pro"/>
                <a:cs typeface="Source Sans Pro"/>
              </a:rPr>
              <a:t>Saúde</a:t>
            </a:r>
            <a:r>
              <a:rPr lang="en-US" dirty="0">
                <a:solidFill>
                  <a:srgbClr val="424242"/>
                </a:solidFill>
                <a:ea typeface="Source Sans Pro"/>
                <a:cs typeface="Source Sans Pro"/>
              </a:rPr>
              <a:t> (ESCS)/SES/DF</a:t>
            </a:r>
            <a:endParaRPr lang="en-US" dirty="0">
              <a:solidFill>
                <a:srgbClr val="607D8B"/>
              </a:solidFill>
            </a:endParaRPr>
          </a:p>
        </p:txBody>
      </p:sp>
      <p:pic>
        <p:nvPicPr>
          <p:cNvPr id="75787" name="Picture 5" descr="doc">
            <a:hlinkClick r:id="rId3" tooltip="Conv_neonat_fisiop_2010"/>
          </p:cNvPr>
          <p:cNvPicPr>
            <a:picLocks noChangeAspect="1" noChangeArrowheads="1"/>
          </p:cNvPicPr>
          <p:nvPr/>
        </p:nvPicPr>
        <p:blipFill>
          <a:blip r:embed="rId4"/>
          <a:srcRect/>
          <a:stretch>
            <a:fillRect/>
          </a:stretch>
        </p:blipFill>
        <p:spPr bwMode="auto">
          <a:xfrm>
            <a:off x="14554200" y="800100"/>
            <a:ext cx="609600" cy="609600"/>
          </a:xfrm>
          <a:prstGeom prst="rect">
            <a:avLst/>
          </a:prstGeom>
          <a:noFill/>
          <a:ln w="9525">
            <a:noFill/>
            <a:miter lim="800000"/>
            <a:headEnd/>
            <a:tailEnd/>
          </a:ln>
        </p:spPr>
      </p:pic>
      <p:sp>
        <p:nvSpPr>
          <p:cNvPr id="75788" name="Rectangle 7"/>
          <p:cNvSpPr>
            <a:spLocks noChangeArrowheads="1"/>
          </p:cNvSpPr>
          <p:nvPr/>
        </p:nvSpPr>
        <p:spPr bwMode="auto">
          <a:xfrm>
            <a:off x="1676400" y="2933700"/>
            <a:ext cx="5946775" cy="822325"/>
          </a:xfrm>
          <a:prstGeom prst="rect">
            <a:avLst/>
          </a:prstGeom>
          <a:noFill/>
          <a:ln w="9525">
            <a:noFill/>
            <a:miter lim="800000"/>
            <a:headEnd/>
            <a:tailEnd/>
          </a:ln>
        </p:spPr>
        <p:txBody>
          <a:bodyPr wrap="none" anchor="ctr">
            <a:spAutoFit/>
          </a:bodyPr>
          <a:lstStyle/>
          <a:p>
            <a:pPr indent="449263"/>
            <a:r>
              <a:rPr lang="pt-BR" sz="2400" b="1">
                <a:cs typeface="Times New Roman" pitchFamily="18" charset="0"/>
              </a:rPr>
              <a:t>O QUE SABEMOS SOBRE O TEMA? </a:t>
            </a:r>
            <a:endParaRPr lang="pt-BR" sz="2400"/>
          </a:p>
          <a:p>
            <a:pPr indent="449263" eaLnBrk="0" hangingPunct="0"/>
            <a:endParaRPr lang="pt-BR" sz="2400"/>
          </a:p>
        </p:txBody>
      </p:sp>
      <p:graphicFrame>
        <p:nvGraphicFramePr>
          <p:cNvPr id="75782" name="Object 6"/>
          <p:cNvGraphicFramePr>
            <a:graphicFrameLocks noChangeAspect="1"/>
          </p:cNvGraphicFramePr>
          <p:nvPr/>
        </p:nvGraphicFramePr>
        <p:xfrm>
          <a:off x="533400" y="3771900"/>
          <a:ext cx="8153400" cy="6115050"/>
        </p:xfrm>
        <a:graphic>
          <a:graphicData uri="http://schemas.openxmlformats.org/presentationml/2006/ole">
            <mc:AlternateContent xmlns:mc="http://schemas.openxmlformats.org/markup-compatibility/2006">
              <mc:Choice xmlns:v="urn:schemas-microsoft-com:vml" Requires="v">
                <p:oleObj spid="_x0000_s75786" name="Slide" r:id="rId5" imgW="4572000" imgH="3429000" progId="PowerPoint.Slide.8">
                  <p:embed/>
                </p:oleObj>
              </mc:Choice>
              <mc:Fallback>
                <p:oleObj name="Slide" r:id="rId5" imgW="4572000" imgH="3429000" progId="PowerPoint.Slide.8">
                  <p:embed/>
                  <p:pic>
                    <p:nvPicPr>
                      <p:cNvPr id="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 y="3771900"/>
                        <a:ext cx="8153400" cy="6115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5789" name="Rectangle 8"/>
          <p:cNvSpPr>
            <a:spLocks noChangeArrowheads="1"/>
          </p:cNvSpPr>
          <p:nvPr/>
        </p:nvSpPr>
        <p:spPr bwMode="auto">
          <a:xfrm>
            <a:off x="0" y="3687763"/>
            <a:ext cx="18288000" cy="0"/>
          </a:xfrm>
          <a:prstGeom prst="rect">
            <a:avLst/>
          </a:prstGeom>
          <a:noFill/>
          <a:ln w="9525">
            <a:noFill/>
            <a:miter lim="800000"/>
            <a:headEnd/>
            <a:tailEnd/>
          </a:ln>
        </p:spPr>
        <p:txBody>
          <a:bodyPr wrap="none" anchor="ctr">
            <a:spAutoFit/>
          </a:bodyPr>
          <a:lstStyle/>
          <a:p>
            <a:pPr indent="449263"/>
            <a:endParaRPr lang="pt-BR"/>
          </a:p>
        </p:txBody>
      </p:sp>
      <p:sp>
        <p:nvSpPr>
          <p:cNvPr id="75790" name="Rectangle 10"/>
          <p:cNvSpPr>
            <a:spLocks noChangeArrowheads="1"/>
          </p:cNvSpPr>
          <p:nvPr/>
        </p:nvSpPr>
        <p:spPr bwMode="auto">
          <a:xfrm>
            <a:off x="10287000" y="2781300"/>
            <a:ext cx="6610350" cy="822325"/>
          </a:xfrm>
          <a:prstGeom prst="rect">
            <a:avLst/>
          </a:prstGeom>
          <a:noFill/>
          <a:ln w="9525">
            <a:noFill/>
            <a:miter lim="800000"/>
            <a:headEnd/>
            <a:tailEnd/>
          </a:ln>
        </p:spPr>
        <p:txBody>
          <a:bodyPr wrap="none" anchor="ctr">
            <a:spAutoFit/>
          </a:bodyPr>
          <a:lstStyle/>
          <a:p>
            <a:pPr indent="449263"/>
            <a:r>
              <a:rPr lang="pt-BR" sz="2400" b="1">
                <a:cs typeface="Times New Roman" pitchFamily="18" charset="0"/>
              </a:rPr>
              <a:t>O QUE ESTA CONFERÊNCIA ADICIONA?</a:t>
            </a:r>
            <a:endParaRPr lang="pt-BR" sz="2400"/>
          </a:p>
          <a:p>
            <a:pPr indent="449263" eaLnBrk="0" hangingPunct="0"/>
            <a:endParaRPr lang="pt-BR" sz="2400"/>
          </a:p>
        </p:txBody>
      </p:sp>
      <p:graphicFrame>
        <p:nvGraphicFramePr>
          <p:cNvPr id="75785" name="Object 9"/>
          <p:cNvGraphicFramePr>
            <a:graphicFrameLocks noChangeAspect="1"/>
          </p:cNvGraphicFramePr>
          <p:nvPr/>
        </p:nvGraphicFramePr>
        <p:xfrm>
          <a:off x="10210800" y="3771900"/>
          <a:ext cx="8077200" cy="6057900"/>
        </p:xfrm>
        <a:graphic>
          <a:graphicData uri="http://schemas.openxmlformats.org/presentationml/2006/ole">
            <mc:AlternateContent xmlns:mc="http://schemas.openxmlformats.org/markup-compatibility/2006">
              <mc:Choice xmlns:v="urn:schemas-microsoft-com:vml" Requires="v">
                <p:oleObj spid="_x0000_s75787" name="Slide" r:id="rId7" imgW="4572000" imgH="3429000" progId="PowerPoint.Slide.8">
                  <p:embed/>
                </p:oleObj>
              </mc:Choice>
              <mc:Fallback>
                <p:oleObj name="Slide" r:id="rId7" imgW="4572000" imgH="3429000" progId="PowerPoint.Slide.8">
                  <p:embed/>
                  <p:pic>
                    <p:nvPicPr>
                      <p:cNvPr id="0"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10800" y="3771900"/>
                        <a:ext cx="8077200" cy="6057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5791" name="Rectangle 11"/>
          <p:cNvSpPr>
            <a:spLocks noChangeArrowheads="1"/>
          </p:cNvSpPr>
          <p:nvPr/>
        </p:nvSpPr>
        <p:spPr bwMode="auto">
          <a:xfrm>
            <a:off x="0" y="3678238"/>
            <a:ext cx="18288000" cy="0"/>
          </a:xfrm>
          <a:prstGeom prst="rect">
            <a:avLst/>
          </a:prstGeom>
          <a:noFill/>
          <a:ln w="9525">
            <a:noFill/>
            <a:miter lim="800000"/>
            <a:headEnd/>
            <a:tailEnd/>
          </a:ln>
        </p:spPr>
        <p:txBody>
          <a:bodyPr wrap="none" anchor="ctr">
            <a:spAutoFit/>
          </a:bodyPr>
          <a:lstStyle/>
          <a:p>
            <a:pPr indent="449263"/>
            <a:endParaRPr lang="pt-BR"/>
          </a:p>
        </p:txBody>
      </p:sp>
      <p:sp>
        <p:nvSpPr>
          <p:cNvPr id="75792" name="Oval 12"/>
          <p:cNvSpPr>
            <a:spLocks noChangeArrowheads="1"/>
          </p:cNvSpPr>
          <p:nvPr/>
        </p:nvSpPr>
        <p:spPr bwMode="auto">
          <a:xfrm>
            <a:off x="1066800" y="1790700"/>
            <a:ext cx="914400" cy="914400"/>
          </a:xfrm>
          <a:prstGeom prst="ellipse">
            <a:avLst/>
          </a:prstGeom>
          <a:solidFill>
            <a:srgbClr val="FFFF00"/>
          </a:solidFill>
          <a:ln w="76200" cmpd="tri">
            <a:solidFill>
              <a:srgbClr val="FF00FF"/>
            </a:solidFill>
            <a:round/>
            <a:headEnd/>
            <a:tailEnd/>
          </a:ln>
        </p:spPr>
        <p:txBody>
          <a:bodyPr wrap="none" anchor="ctr"/>
          <a:lstStyle/>
          <a:p>
            <a:pPr algn="ctr"/>
            <a:r>
              <a:rPr lang="pt-BR" b="1">
                <a:solidFill>
                  <a:srgbClr val="FF0000"/>
                </a:solidFill>
              </a:rPr>
              <a:t>2010</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4294967295"/>
          </p:nvPr>
        </p:nvSpPr>
        <p:spPr>
          <a:xfrm>
            <a:off x="304800" y="2324100"/>
            <a:ext cx="16687800" cy="7543800"/>
          </a:xfrm>
        </p:spPr>
        <p:txBody>
          <a:bodyPr/>
          <a:lstStyle/>
          <a:p>
            <a:pPr>
              <a:lnSpc>
                <a:spcPct val="80000"/>
              </a:lnSpc>
            </a:pPr>
            <a:r>
              <a:rPr lang="pt-BR" sz="2000" smtClean="0"/>
              <a:t>As convulsões neonatais podem ser o primeiro e único sinal clínico de distúrbio do sistema nervoso central no recém-nascido e devido a baixa acurácia do diagnóstico baseado em sinais clínicos e a falta de estudos baseados em populações usando o EEG convencional (EEGc), a verdadeira incidência só pode ser estimada. Como já sabemos, as convulsões ocorrem mais em recém-nascidos (o </a:t>
            </a:r>
            <a:r>
              <a:rPr lang="pt-BR" sz="2000" b="1" smtClean="0"/>
              <a:t>cérebro neonatal é hiperexcitável, em relação ao do adulto)</a:t>
            </a:r>
            <a:r>
              <a:rPr lang="pt-BR" sz="2000" smtClean="0"/>
              <a:t> devido a:-crítico período de sinaptogênese; -receptores glutamatos (excitatórios) são abundantes;  receptores GABA (inibitórios) estão reduzidos (estes receptores exercem uma ação excitatória paradoxal nos neurônios imaturos devido ao aumento da expressão do transportador NKCCI. Durante toda a Conferência foi enfatizada importância do Eletroencefalograma, tanto convencional(EEGc), como o de amplitude (EEGa). Historicamente o diagnóstico de convulsão foi mais frequentemente baseado em sinais clínicos. No entanto, os estudos de EEG demonstraram que nem todo evento clínico suspeito é convulsão epiléptica (muitas convulsões neonatais são subclínicas). Assim o             </a:t>
            </a:r>
            <a:r>
              <a:rPr lang="pt-BR" sz="2000" b="1" smtClean="0"/>
              <a:t> diagnóstico impreciso de convulsão tem importantes conseqüências</a:t>
            </a:r>
            <a:r>
              <a:rPr lang="pt-BR" sz="2000" smtClean="0"/>
              <a:t>:, como subtratamento nos neonatos com convulsões subclínicas e exposição desnecessária a anticonvulsivantes nos   neonatos com atividade motora suspeita. Apenas 1/3 das crises EEGs se expressam clinicamente, além dos neonatologistas não reconhecerem ou interpretaram mal estas manifestações clínicas. Além do mais, o monitoramento EEG documenta a contínua expressão EEG após o uso de drogas antiepilépticas, após a supressão completa ou parcial dos comportamentos clínicos convulsivos (</a:t>
            </a:r>
            <a:r>
              <a:rPr lang="pt-BR" sz="2000" b="1" smtClean="0"/>
              <a:t>58%</a:t>
            </a:r>
            <a:r>
              <a:rPr lang="pt-BR" sz="2000" smtClean="0"/>
              <a:t> das convulsões persistentes tiveram desacoplamento de expressões elétricas e clínicas de convulsões). </a:t>
            </a:r>
            <a:r>
              <a:rPr lang="pt-BR" sz="2000" b="1" smtClean="0"/>
              <a:t>Sinais clínicos são ausentes em 89-90% nas convulsões eletrográficas. </a:t>
            </a:r>
            <a:r>
              <a:rPr lang="pt-BR" sz="2000" smtClean="0"/>
              <a:t>A definição de </a:t>
            </a:r>
            <a:r>
              <a:rPr lang="pt-BR" sz="2000" i="1" smtClean="0"/>
              <a:t>Status Epilepticus</a:t>
            </a:r>
            <a:r>
              <a:rPr lang="pt-BR" sz="2000" smtClean="0"/>
              <a:t> proposta para os neonatos é: convulsões presentes em mais de 50% do tempo gravado. Vejam o Guideline para a monitorização contínua EEG nos neonatos:1-recém-nascidos com alto risco para convulsões deveriam ser monitorizados por 24 horas. Se detectadas convulsões, a monitorização deveria continuar até pelo menos 24 horas sem convulsão;2-revisão por neurofisiologista após 1 hora de gravação e, depois, 2 vezes ao dia ou mais freqüentemente se clinicamente indicado, com relatos diários escritos; 3-observador ao lado do leito para documentar eventos clínicos suspeitos de convulsões, administração de drogas, alimentação; 4-EEGa ao lado do leito. Na abordagem terapêutica, os fatores a serem considerados são: duração, severidade e etiologia da convulsão; breves convulsões secundárias a distúrbios metabólicos reversíveis (como hipoglicemia) não requerem anticonvulsivante, enquanto convulsões devido a outras etiologias e que são prolongadas, deverão ser tratadas. A abordagem comum de tratar as convulsões clínicas sem a confirmação EEG resulta em tratamento inadequado das verdadeiras convulsões e expõem alguns recém-nascidos a medicações desnecessárias e potencialmente prejudiciais. </a:t>
            </a:r>
            <a:r>
              <a:rPr lang="pt-BR" sz="2000" b="1" smtClean="0"/>
              <a:t>O EEG convencional é crítico no diagnóstico e tratamento das convulsões. </a:t>
            </a:r>
            <a:r>
              <a:rPr lang="pt-BR" sz="2000" smtClean="0"/>
              <a:t>O ótimo protocolo para o tratamento das convulsões neonatais permanece desconhecido sendo urgentemente necessários mais estudos! Entre as novas drogas, </a:t>
            </a:r>
            <a:r>
              <a:rPr lang="pt-BR" sz="2000" b="1" smtClean="0"/>
              <a:t>bumetanide</a:t>
            </a:r>
            <a:r>
              <a:rPr lang="pt-BR" sz="2000" smtClean="0"/>
              <a:t> teve limitada redução na convulsão, além do maior risco de perda auditiva. Estamos aguardando os resultados do estudo de eficácia do </a:t>
            </a:r>
            <a:r>
              <a:rPr lang="pt-BR" sz="2000" b="1" smtClean="0"/>
              <a:t>levetiracetam</a:t>
            </a:r>
            <a:r>
              <a:rPr lang="pt-BR" sz="2000" smtClean="0"/>
              <a:t> (40-60mg/kg endovenoso no controle de convulsões comparado ao fenobarbital (20-40mg/kg) quando usado  como terapia de primeira linha. O tratamento das convulsões EEGs demonstrou melhor resultado na ressonância magnética a termo. Assim até que o EEG convencional seja amplamente disponível, provavelmente muitos bebês com convulsões não serão identificados, com maiores riscos de lesão cerebral  enquanto outros serão tratados desnecessariamente, expondo-os aos efeitos adversos dos anticonvulsivantes. Cuidado acompanhamento deve ser realizado nos neonatos que saem em uso de anticonvulsivantes </a:t>
            </a:r>
            <a:r>
              <a:rPr lang="pt-BR" sz="2000" b="1" smtClean="0"/>
              <a:t>(exposição prolongada ao fenobarbital pode inibir o crescimento cerebral a afetar adversamente o neurodesenvolvimento).</a:t>
            </a:r>
            <a:endParaRPr lang="pt-BR" sz="2000" smtClean="0"/>
          </a:p>
          <a:p>
            <a:pPr>
              <a:lnSpc>
                <a:spcPct val="80000"/>
              </a:lnSpc>
            </a:pPr>
            <a:r>
              <a:rPr lang="pt-BR" sz="2000" smtClean="0"/>
              <a:t> </a:t>
            </a:r>
          </a:p>
        </p:txBody>
      </p:sp>
      <p:sp>
        <p:nvSpPr>
          <p:cNvPr id="80899" name="Rectangle 4"/>
          <p:cNvSpPr>
            <a:spLocks noChangeArrowheads="1"/>
          </p:cNvSpPr>
          <p:nvPr/>
        </p:nvSpPr>
        <p:spPr bwMode="auto">
          <a:xfrm>
            <a:off x="0" y="447541"/>
            <a:ext cx="17705388" cy="1800493"/>
          </a:xfrm>
          <a:prstGeom prst="rect">
            <a:avLst/>
          </a:prstGeom>
          <a:noFill/>
          <a:ln w="9525">
            <a:noFill/>
            <a:miter lim="800000"/>
            <a:headEnd/>
            <a:tailEnd/>
          </a:ln>
        </p:spPr>
        <p:txBody>
          <a:bodyPr wrap="square" lIns="0" tIns="0" rIns="0" bIns="0" anchor="ctr">
            <a:spAutoFit/>
          </a:bodyPr>
          <a:lstStyle/>
          <a:p>
            <a:pPr algn="ctr"/>
            <a:r>
              <a:rPr lang="en-US" sz="2700" b="1" dirty="0">
                <a:solidFill>
                  <a:schemeClr val="hlink"/>
                </a:solidFill>
                <a:latin typeface="Lato" pitchFamily="34" charset="0"/>
              </a:rPr>
              <a:t>DIAGN</a:t>
            </a:r>
            <a:r>
              <a:rPr lang="en-US" sz="2700" b="1" dirty="0">
                <a:solidFill>
                  <a:schemeClr val="hlink"/>
                </a:solidFill>
              </a:rPr>
              <a:t>Ó</a:t>
            </a:r>
            <a:r>
              <a:rPr lang="en-US" sz="2700" b="1" dirty="0">
                <a:solidFill>
                  <a:schemeClr val="hlink"/>
                </a:solidFill>
                <a:latin typeface="Lato" pitchFamily="34" charset="0"/>
              </a:rPr>
              <a:t>STICO E MANUSEIO DAS CONVULSÕES NEONATAIS</a:t>
            </a:r>
          </a:p>
          <a:p>
            <a:pPr algn="ctr" eaLnBrk="0" hangingPunct="0"/>
            <a:endParaRPr lang="en-US" dirty="0">
              <a:solidFill>
                <a:srgbClr val="607D8B"/>
              </a:solidFill>
            </a:endParaRPr>
          </a:p>
          <a:p>
            <a:pPr algn="ctr" eaLnBrk="0" hangingPunct="0"/>
            <a:r>
              <a:rPr lang="en-US" sz="2400" dirty="0" err="1">
                <a:solidFill>
                  <a:srgbClr val="424242"/>
                </a:solidFill>
                <a:ea typeface="Source Sans Pro"/>
                <a:cs typeface="Source Sans Pro"/>
              </a:rPr>
              <a:t>Krisa</a:t>
            </a:r>
            <a:r>
              <a:rPr lang="en-US" sz="2400" dirty="0">
                <a:solidFill>
                  <a:srgbClr val="424242"/>
                </a:solidFill>
                <a:ea typeface="Source Sans Pro"/>
                <a:cs typeface="Source Sans Pro"/>
              </a:rPr>
              <a:t> Van </a:t>
            </a:r>
            <a:r>
              <a:rPr lang="en-US" sz="2400" dirty="0" err="1">
                <a:solidFill>
                  <a:srgbClr val="424242"/>
                </a:solidFill>
                <a:ea typeface="Source Sans Pro"/>
                <a:cs typeface="Source Sans Pro"/>
              </a:rPr>
              <a:t>Meurs</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Estados</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Unidos</a:t>
            </a:r>
            <a:r>
              <a:rPr lang="en-US" sz="2400" dirty="0">
                <a:solidFill>
                  <a:srgbClr val="424242"/>
                </a:solidFill>
                <a:ea typeface="Source Sans Pro"/>
                <a:cs typeface="Source Sans Pro"/>
              </a:rPr>
              <a:t>). 23o </a:t>
            </a:r>
            <a:r>
              <a:rPr lang="en-US" sz="2400" dirty="0" err="1">
                <a:solidFill>
                  <a:srgbClr val="424242"/>
                </a:solidFill>
                <a:ea typeface="Source Sans Pro"/>
                <a:cs typeface="Source Sans Pro"/>
              </a:rPr>
              <a:t>Congresso</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Brasileiro</a:t>
            </a:r>
            <a:r>
              <a:rPr lang="en-US" sz="2400" dirty="0">
                <a:solidFill>
                  <a:srgbClr val="424242"/>
                </a:solidFill>
                <a:ea typeface="Source Sans Pro"/>
                <a:cs typeface="Source Sans Pro"/>
              </a:rPr>
              <a:t> de </a:t>
            </a:r>
            <a:r>
              <a:rPr lang="en-US" sz="2400" dirty="0" err="1">
                <a:solidFill>
                  <a:srgbClr val="424242"/>
                </a:solidFill>
                <a:ea typeface="Source Sans Pro"/>
                <a:cs typeface="Source Sans Pro"/>
              </a:rPr>
              <a:t>Perinatologia</a:t>
            </a:r>
            <a:r>
              <a:rPr lang="en-US" sz="2400" dirty="0">
                <a:solidFill>
                  <a:srgbClr val="424242"/>
                </a:solidFill>
                <a:ea typeface="Source Sans Pro"/>
                <a:cs typeface="Source Sans Pro"/>
              </a:rPr>
              <a:t>, 14 a 17 de </a:t>
            </a:r>
            <a:r>
              <a:rPr lang="en-US" sz="2400" dirty="0" err="1">
                <a:solidFill>
                  <a:srgbClr val="424242"/>
                </a:solidFill>
                <a:ea typeface="Source Sans Pro"/>
                <a:cs typeface="Source Sans Pro"/>
              </a:rPr>
              <a:t>setembro</a:t>
            </a:r>
            <a:r>
              <a:rPr lang="en-US" sz="2400" dirty="0">
                <a:solidFill>
                  <a:srgbClr val="424242"/>
                </a:solidFill>
                <a:ea typeface="Source Sans Pro"/>
                <a:cs typeface="Source Sans Pro"/>
              </a:rPr>
              <a:t> de 2016, </a:t>
            </a:r>
            <a:r>
              <a:rPr lang="en-US" sz="2400" dirty="0" err="1">
                <a:solidFill>
                  <a:srgbClr val="424242"/>
                </a:solidFill>
                <a:ea typeface="Source Sans Pro"/>
                <a:cs typeface="Source Sans Pro"/>
              </a:rPr>
              <a:t>Gramado</a:t>
            </a:r>
            <a:r>
              <a:rPr lang="en-US" sz="2400" dirty="0">
                <a:solidFill>
                  <a:srgbClr val="424242"/>
                </a:solidFill>
                <a:ea typeface="Source Sans Pro"/>
                <a:cs typeface="Source Sans Pro"/>
              </a:rPr>
              <a:t>, RS. </a:t>
            </a:r>
          </a:p>
          <a:p>
            <a:pPr algn="ctr" eaLnBrk="0" hangingPunct="0"/>
            <a:r>
              <a:rPr lang="en-US" sz="2400" dirty="0" err="1">
                <a:solidFill>
                  <a:srgbClr val="424242"/>
                </a:solidFill>
                <a:ea typeface="Source Sans Pro"/>
                <a:cs typeface="Source Sans Pro"/>
              </a:rPr>
              <a:t>Realizado</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por</a:t>
            </a:r>
            <a:r>
              <a:rPr lang="en-US" sz="2400" dirty="0">
                <a:solidFill>
                  <a:srgbClr val="424242"/>
                </a:solidFill>
                <a:ea typeface="Source Sans Pro"/>
                <a:cs typeface="Source Sans Pro"/>
              </a:rPr>
              <a:t> Paulo R. Margotto, Professor de Neonatologia (6a </a:t>
            </a:r>
            <a:r>
              <a:rPr lang="en-US" sz="2400" dirty="0" err="1">
                <a:solidFill>
                  <a:srgbClr val="424242"/>
                </a:solidFill>
                <a:ea typeface="Source Sans Pro"/>
                <a:cs typeface="Source Sans Pro"/>
              </a:rPr>
              <a:t>Série</a:t>
            </a:r>
            <a:r>
              <a:rPr lang="en-US" sz="2400" dirty="0">
                <a:solidFill>
                  <a:srgbClr val="424242"/>
                </a:solidFill>
                <a:ea typeface="Source Sans Pro"/>
                <a:cs typeface="Source Sans Pro"/>
              </a:rPr>
              <a:t> da </a:t>
            </a:r>
            <a:r>
              <a:rPr lang="en-US" sz="2400" dirty="0" err="1">
                <a:solidFill>
                  <a:srgbClr val="424242"/>
                </a:solidFill>
                <a:ea typeface="Source Sans Pro"/>
                <a:cs typeface="Source Sans Pro"/>
              </a:rPr>
              <a:t>Faculdade</a:t>
            </a:r>
            <a:r>
              <a:rPr lang="en-US" sz="2400" dirty="0">
                <a:solidFill>
                  <a:srgbClr val="424242"/>
                </a:solidFill>
                <a:ea typeface="Source Sans Pro"/>
                <a:cs typeface="Source Sans Pro"/>
              </a:rPr>
              <a:t> de </a:t>
            </a:r>
            <a:r>
              <a:rPr lang="en-US" sz="2400" dirty="0" err="1">
                <a:solidFill>
                  <a:srgbClr val="424242"/>
                </a:solidFill>
                <a:ea typeface="Source Sans Pro"/>
                <a:cs typeface="Source Sans Pro"/>
              </a:rPr>
              <a:t>Medicina</a:t>
            </a:r>
            <a:r>
              <a:rPr lang="en-US" sz="2400" dirty="0">
                <a:solidFill>
                  <a:srgbClr val="424242"/>
                </a:solidFill>
                <a:ea typeface="Source Sans Pro"/>
                <a:cs typeface="Source Sans Pro"/>
              </a:rPr>
              <a:t> da </a:t>
            </a:r>
            <a:r>
              <a:rPr lang="en-US" sz="2400" dirty="0" err="1">
                <a:solidFill>
                  <a:srgbClr val="424242"/>
                </a:solidFill>
                <a:ea typeface="Source Sans Pro"/>
                <a:cs typeface="Source Sans Pro"/>
              </a:rPr>
              <a:t>Universidade</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Católica</a:t>
            </a:r>
            <a:r>
              <a:rPr lang="en-US" sz="2400" dirty="0">
                <a:solidFill>
                  <a:srgbClr val="424242"/>
                </a:solidFill>
                <a:ea typeface="Source Sans Pro"/>
                <a:cs typeface="Source Sans Pro"/>
              </a:rPr>
              <a:t> de Brasília); Hospital </a:t>
            </a:r>
            <a:r>
              <a:rPr lang="en-US" sz="2400" dirty="0" err="1">
                <a:solidFill>
                  <a:srgbClr val="424242"/>
                </a:solidFill>
                <a:ea typeface="Source Sans Pro"/>
                <a:cs typeface="Source Sans Pro"/>
              </a:rPr>
              <a:t>Materno</a:t>
            </a:r>
            <a:r>
              <a:rPr lang="en-US" sz="2400" dirty="0">
                <a:solidFill>
                  <a:srgbClr val="424242"/>
                </a:solidFill>
                <a:ea typeface="Source Sans Pro"/>
                <a:cs typeface="Source Sans Pro"/>
              </a:rPr>
              <a:t> </a:t>
            </a:r>
            <a:r>
              <a:rPr lang="en-US" sz="2400" dirty="0" err="1">
                <a:solidFill>
                  <a:srgbClr val="424242"/>
                </a:solidFill>
                <a:ea typeface="Source Sans Pro"/>
                <a:cs typeface="Source Sans Pro"/>
              </a:rPr>
              <a:t>Infantil</a:t>
            </a:r>
            <a:r>
              <a:rPr lang="en-US" sz="2400" dirty="0">
                <a:solidFill>
                  <a:srgbClr val="424242"/>
                </a:solidFill>
                <a:ea typeface="Source Sans Pro"/>
                <a:cs typeface="Source Sans Pro"/>
              </a:rPr>
              <a:t> de Brasília (SES/DF).</a:t>
            </a:r>
            <a:endParaRPr lang="en-US" sz="2400" dirty="0">
              <a:solidFill>
                <a:srgbClr val="607D8B"/>
              </a:solidFill>
            </a:endParaRPr>
          </a:p>
        </p:txBody>
      </p:sp>
      <p:pic>
        <p:nvPicPr>
          <p:cNvPr id="80900" name="Picture 5" descr="doc">
            <a:hlinkClick r:id="rId2" tooltip="Convuls_Neon_Diag_Manus_2016"/>
          </p:cNvPr>
          <p:cNvPicPr>
            <a:picLocks noChangeAspect="1" noChangeArrowheads="1"/>
          </p:cNvPicPr>
          <p:nvPr/>
        </p:nvPicPr>
        <p:blipFill>
          <a:blip r:embed="rId3"/>
          <a:srcRect/>
          <a:stretch>
            <a:fillRect/>
          </a:stretch>
        </p:blipFill>
        <p:spPr bwMode="auto">
          <a:xfrm>
            <a:off x="14478000" y="0"/>
            <a:ext cx="914400" cy="914400"/>
          </a:xfrm>
          <a:prstGeom prst="rect">
            <a:avLst/>
          </a:prstGeom>
          <a:noFill/>
          <a:ln w="9525">
            <a:noFill/>
            <a:miter lim="800000"/>
            <a:headEnd/>
            <a:tailEnd/>
          </a:ln>
        </p:spPr>
      </p:pic>
      <p:sp>
        <p:nvSpPr>
          <p:cNvPr id="80901" name="Oval 6"/>
          <p:cNvSpPr>
            <a:spLocks noChangeArrowheads="1"/>
          </p:cNvSpPr>
          <p:nvPr/>
        </p:nvSpPr>
        <p:spPr bwMode="auto">
          <a:xfrm>
            <a:off x="838200" y="0"/>
            <a:ext cx="914400" cy="914400"/>
          </a:xfrm>
          <a:prstGeom prst="ellipse">
            <a:avLst/>
          </a:prstGeom>
          <a:solidFill>
            <a:srgbClr val="FFFF00"/>
          </a:solidFill>
          <a:ln w="76200" cmpd="tri">
            <a:solidFill>
              <a:srgbClr val="FF00FF"/>
            </a:solidFill>
            <a:round/>
            <a:headEnd/>
            <a:tailEnd/>
          </a:ln>
        </p:spPr>
        <p:txBody>
          <a:bodyPr wrap="none" anchor="ctr"/>
          <a:lstStyle/>
          <a:p>
            <a:pPr algn="ctr"/>
            <a:r>
              <a:rPr lang="pt-BR" b="1">
                <a:solidFill>
                  <a:srgbClr val="FF0000"/>
                </a:solidFill>
              </a:rPr>
              <a:t>2016</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3"/>
          <p:cNvSpPr>
            <a:spLocks noGrp="1"/>
          </p:cNvSpPr>
          <p:nvPr>
            <p:ph type="body" idx="1"/>
          </p:nvPr>
        </p:nvSpPr>
        <p:spPr>
          <a:xfrm>
            <a:off x="457200" y="2438400"/>
            <a:ext cx="15925800" cy="7848600"/>
          </a:xfrm>
        </p:spPr>
        <p:txBody>
          <a:bodyPr/>
          <a:lstStyle/>
          <a:p>
            <a:pPr>
              <a:lnSpc>
                <a:spcPct val="80000"/>
              </a:lnSpc>
            </a:pPr>
            <a:r>
              <a:rPr lang="pt-BR" sz="2000" smtClean="0"/>
              <a:t>Nessa Conferência a Dra. Donna M Ferriero destaca a necessidade da monitorização eletroencefalográfica. Há má discordância entre os especialistas em epilepsia (em 50% discordam ao apresentar um vídeo). Precisamos de um EEG para esclarecer, sendo essa mais uma razão da necessidade do EEG. Em 20 videoclipes (11 com convulsões e 9 sem) foram avaliados por 91 doutores e 46 enfermeiras. O número de eventos corretamente identificados foi 10 de 20. Muitas vezes, é impossível diferenciar com precisão entre os movimentos convulsivos e os não convulsivos em bebês usando apenas a avaliação clínica. A avaliação de vídeos de bebês com encefalopatia hipóxico-isquêmica tratados com hipotermia mostrou que em mais de 1/3 desses pacientes (34%-14/41) apresentaram convulsões </a:t>
            </a:r>
            <a:r>
              <a:rPr lang="pt-BR" sz="2000" i="1" smtClean="0"/>
              <a:t>e status epilepticus</a:t>
            </a:r>
            <a:r>
              <a:rPr lang="pt-BR" sz="2000" smtClean="0"/>
              <a:t> em 10% (4/41); 6/14 crianças (43%) nunca tiveram correlação clínica. A maior parte das convulsões neonatais é ocasional, ainda que sejam eventos reativos a insultos agudos, porém existe uma percentagem significativa emergente que apresenta os seus primeiros sintomas no período neonatal, mas realmente eles tem epilepsia de início neonatal ou encefalopatia neonatal que requerem tratamento personalizado. A distinção precoce entre convulsões agudas e epilepsia de início neonatal tem implicações terapêuticas e prognósticas importantíssimas, pois os medicamentos que usamos para as convulsões sintomáticas aguda no período neonatal normalmente não funcionam em epilepsias genéticas. Em um perfil de epilepsia neonatal podemos ver que 83% com encefalopatia epiléptica podem ser confirmados com testes genéticos (</a:t>
            </a:r>
            <a:r>
              <a:rPr lang="pt-BR" sz="2000" b="1" smtClean="0"/>
              <a:t>KCNQ2</a:t>
            </a:r>
            <a:r>
              <a:rPr lang="pt-BR" sz="2000" smtClean="0"/>
              <a:t> foi o mais alto associado com </a:t>
            </a:r>
            <a:r>
              <a:rPr lang="pt-BR" sz="2000" b="1" smtClean="0"/>
              <a:t>epilepsia familiar benigna neonatal</a:t>
            </a:r>
            <a:r>
              <a:rPr lang="pt-BR" sz="2000" smtClean="0"/>
              <a:t> e com variáveis malignas). 3/4 das epilepsias neonatais tem causas patogênicas e temos que entender esses fenótipos, razão pela qual, o estes genéticos são de primordial importância. Doses maciças de fenobarbital e midazolam podem exacerbar a epilepsia neonatal familiar benigna. Podemos ter temos uma resposta rápida e segura com doses baixas de carbamazepina nos casos de epilepsia neonatal familiar benigna (19 lactentes com convulsões neonatais, dos quais 16 tinham história familiar de convulsões, 14 de 19 com mutações do KCNQ2 e 2 de 19, com mutação do KCNQ3). Interessante que 88% ficam leis de convulsões dentro de 1 hora. Então, </a:t>
            </a:r>
            <a:r>
              <a:rPr lang="pt-BR" sz="2000" b="1" smtClean="0"/>
              <a:t>usando a carbamazepina e as convulsões pararam; você agora sabe trata-se de uma epilepsia neonatal genética provavelmente devido a uma mutação do KCNQ2.</a:t>
            </a:r>
            <a:r>
              <a:rPr lang="pt-BR" sz="2000" smtClean="0"/>
              <a:t> Então é o KCNQ2 que achávamos que fosse só familiar benigna, mas é um fenótipo emergente de uma encefalopatia epiléptica neonatal. Esse é um artigo belíssimo que acabou de descrever isso. Isso sugere que a triagem do KCNQ2 deve ser incluída na investigação diagnóstica de crises refratárias neonatais de origem desconhecida. A Dra. Donna M. Ferriero conclui que há possíveis etiologias subjacentes que podem necessitar de tratamentos específicos. Convulsões não controladas / não tratadas definitivamente pioram o prognóstico. É necessária a monitorização do cérebro e sem o EEG Não dá para fazer o diagnóstico clínico de convulsões. Como vimos mesmos os especialistas em epilepsia erravam na metade das vezes no diagnóstico das convulsões clínicas. Vocês querem errar na metade do tempo? O RN precisa do medicamento? Vou fazer o medicamento errado? Precisamos SIM do EEG. Tem que pressionar. Não precisaria do vídeo. O EEG dos pobres é o aEEG, mas muitas vezes você não consegue detecta convulsões que ocorrem com menos de 10 segundos. Novamente enfatizo que a monitorização EEG é de importância capital. Você não pode ter uma Unidade se você não puder medir uma pressão arterial, saturação de O2 e frequência cardíaca. Por que você vai ter uma Unidade se você não vai poder medir a atividade cerebral que é tão essencial para o desfecho? É um custo tão pequeno em relação aquilo que você tem que lidar e que você vai ter depois em relação ao desfecho e o cuidado que terá com o bebê que ficou sem tratamento porque não tinha o equipamento na Unidade. Você precisa buscar atividade convulsiva nos recém – nascidos com EHI e tratá-la. Nos complementos excelente artigo de Cornet e Cílio sobre Epilepsias Genéticas de Início Neonatal, onde abordam o papel das canalopatias e do BRAT1 na síndrome de rigidez neonatal severa e convulsões multifocais. </a:t>
            </a:r>
          </a:p>
        </p:txBody>
      </p:sp>
      <p:sp>
        <p:nvSpPr>
          <p:cNvPr id="76802" name="Rectangle 4"/>
          <p:cNvSpPr>
            <a:spLocks noChangeArrowheads="1"/>
          </p:cNvSpPr>
          <p:nvPr/>
        </p:nvSpPr>
        <p:spPr bwMode="auto">
          <a:xfrm>
            <a:off x="0" y="738188"/>
            <a:ext cx="17716500" cy="1157287"/>
          </a:xfrm>
          <a:prstGeom prst="rect">
            <a:avLst/>
          </a:prstGeom>
          <a:noFill/>
          <a:ln w="9525">
            <a:noFill/>
            <a:miter lim="800000"/>
            <a:headEnd/>
            <a:tailEnd/>
          </a:ln>
        </p:spPr>
        <p:txBody>
          <a:bodyPr wrap="none" lIns="0" tIns="0" rIns="0" bIns="0" anchor="ctr">
            <a:spAutoFit/>
          </a:bodyPr>
          <a:lstStyle/>
          <a:p>
            <a:pPr algn="ctr"/>
            <a:r>
              <a:rPr lang="en-US" sz="2800" b="1">
                <a:solidFill>
                  <a:schemeClr val="hlink"/>
                </a:solidFill>
                <a:latin typeface="Lato" pitchFamily="34" charset="0"/>
              </a:rPr>
              <a:t>Identifica</a:t>
            </a:r>
            <a:r>
              <a:rPr lang="en-US" sz="2800" b="1">
                <a:solidFill>
                  <a:schemeClr val="hlink"/>
                </a:solidFill>
              </a:rPr>
              <a:t>ç</a:t>
            </a:r>
            <a:r>
              <a:rPr lang="en-US" sz="2800" b="1">
                <a:solidFill>
                  <a:schemeClr val="hlink"/>
                </a:solidFill>
                <a:latin typeface="Lato" pitchFamily="34" charset="0"/>
              </a:rPr>
              <a:t>ão e reconhecimento das convulsões neonatais (Identification and Management of Neonatal Seizures)</a:t>
            </a:r>
          </a:p>
          <a:p>
            <a:pPr algn="ctr" eaLnBrk="0" hangingPunct="0"/>
            <a:r>
              <a:rPr lang="en-US" sz="2400">
                <a:solidFill>
                  <a:srgbClr val="424242"/>
                </a:solidFill>
                <a:ea typeface="Source Sans Pro"/>
                <a:cs typeface="Source Sans Pro"/>
              </a:rPr>
              <a:t>Donna M. Ferrieri (EUA).22º Simpósio Internacional de Neonatologia do Santa Joana, São Paulo, 11-14 de setembro de 2019.</a:t>
            </a:r>
          </a:p>
          <a:p>
            <a:pPr algn="ctr" eaLnBrk="0" hangingPunct="0"/>
            <a:r>
              <a:rPr lang="en-US" sz="2400">
                <a:solidFill>
                  <a:srgbClr val="424242"/>
                </a:solidFill>
                <a:ea typeface="Source Sans Pro"/>
                <a:cs typeface="Source Sans Pro"/>
              </a:rPr>
              <a:t>Realizado por Paulo R. Margotto.</a:t>
            </a:r>
            <a:endParaRPr lang="en-US" sz="2400">
              <a:solidFill>
                <a:srgbClr val="607D8B"/>
              </a:solidFill>
            </a:endParaRPr>
          </a:p>
        </p:txBody>
      </p:sp>
      <p:pic>
        <p:nvPicPr>
          <p:cNvPr id="76803" name="Picture 5" descr="doc">
            <a:hlinkClick r:id="rId2" tooltip="Convulsoes_Neonatais_identificando_2019"/>
          </p:cNvPr>
          <p:cNvPicPr>
            <a:picLocks noChangeAspect="1" noChangeArrowheads="1"/>
          </p:cNvPicPr>
          <p:nvPr/>
        </p:nvPicPr>
        <p:blipFill>
          <a:blip r:embed="rId3"/>
          <a:srcRect/>
          <a:stretch>
            <a:fillRect/>
          </a:stretch>
        </p:blipFill>
        <p:spPr bwMode="auto">
          <a:xfrm>
            <a:off x="16535400" y="1638300"/>
            <a:ext cx="762000" cy="762000"/>
          </a:xfrm>
          <a:prstGeom prst="rect">
            <a:avLst/>
          </a:prstGeom>
          <a:noFill/>
          <a:ln w="9525">
            <a:noFill/>
            <a:miter lim="800000"/>
            <a:headEnd/>
            <a:tailEnd/>
          </a:ln>
        </p:spPr>
      </p:pic>
      <p:sp>
        <p:nvSpPr>
          <p:cNvPr id="76804" name="Oval 6"/>
          <p:cNvSpPr>
            <a:spLocks noChangeArrowheads="1"/>
          </p:cNvSpPr>
          <p:nvPr/>
        </p:nvSpPr>
        <p:spPr bwMode="auto">
          <a:xfrm>
            <a:off x="1371600" y="1562100"/>
            <a:ext cx="1600200" cy="762000"/>
          </a:xfrm>
          <a:prstGeom prst="ellipse">
            <a:avLst/>
          </a:prstGeom>
          <a:solidFill>
            <a:srgbClr val="FFFF00"/>
          </a:solidFill>
          <a:ln w="76200" cmpd="tri">
            <a:solidFill>
              <a:srgbClr val="FF00FF"/>
            </a:solidFill>
            <a:round/>
            <a:headEnd/>
            <a:tailEnd/>
          </a:ln>
        </p:spPr>
        <p:txBody>
          <a:bodyPr wrap="none" anchor="ctr"/>
          <a:lstStyle/>
          <a:p>
            <a:pPr algn="ctr"/>
            <a:r>
              <a:rPr lang="pt-BR" b="1">
                <a:solidFill>
                  <a:srgbClr val="FF0000"/>
                </a:solidFill>
              </a:rPr>
              <a:t>2019</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3"/>
          <p:cNvSpPr>
            <a:spLocks noGrp="1"/>
          </p:cNvSpPr>
          <p:nvPr>
            <p:ph type="body" idx="1"/>
          </p:nvPr>
        </p:nvSpPr>
        <p:spPr>
          <a:xfrm>
            <a:off x="228600" y="2705100"/>
            <a:ext cx="17754600" cy="7391400"/>
          </a:xfrm>
        </p:spPr>
        <p:txBody>
          <a:bodyPr/>
          <a:lstStyle/>
          <a:p>
            <a:pPr>
              <a:lnSpc>
                <a:spcPct val="80000"/>
              </a:lnSpc>
            </a:pPr>
            <a:r>
              <a:rPr lang="pt-BR" sz="2400" smtClean="0"/>
              <a:t>É enfatizada a importância do uso do EEG contínuo (cEEG) na detecção das CONVULSÕES SUBCLÍNICAS. Essas se associam ao aumento da pressão intracraniana,  além potencializar o sofrimento metabólico do paciente com lesão cerebral e, portanto, pode levar a lesão celular permanente. Na Encefalopatia hipóxico-isquêmica (EIH), a gravidade das convulsões em recém-nascidos humanos com asfixia perinatal é independentemente associada à lesão cerebral. As convulsões por si só podem piorar o desenvolvimento cerebral (~ 80% das crises neonatais são sintomáticas de lesão cerebral!) Tanto no período perioperatório como pós-operatório a ocorrência das convulsões detectadas no cEEG na Doença Cardíaca associou-se a piores resultados tanto aos 4 anos como aos 16 anos de vida. As convulsões neonatais não são diagnosticadas com segurança por observação clínica sozinha (até 85% das crises neonatais não apresentam sinais clínicos), além de que até 75% das crises clínicas suspeitas não são convulsões epilépticas! O desacoplamento eletroclínico é comum ( ~ 50% após fenitoína ou fenobarbital), ou seja ou seja,  os sinais desaparecem, mas a convulsão continua. Não podemos diagnosticar convulsões somente olhando o bebê. Eles fazem todos os movimentos esquisitos, como olhar estranho, espasmos. A gente acha que é convulsão. A vídeo monitorização eletroencefalográfica </a:t>
            </a:r>
            <a:r>
              <a:rPr lang="pt-BR" sz="2400" b="1" smtClean="0"/>
              <a:t>c</a:t>
            </a:r>
            <a:r>
              <a:rPr lang="pt-BR" sz="2400" smtClean="0"/>
              <a:t>ontínua (</a:t>
            </a:r>
            <a:r>
              <a:rPr lang="pt-BR" sz="2400" b="1" smtClean="0"/>
              <a:t>c</a:t>
            </a:r>
            <a:r>
              <a:rPr lang="pt-BR" sz="2400" smtClean="0"/>
              <a:t>EEG) é o padrão ouro para convulsões neonatais, no entanto, existem barreiras à implementação desta tecnologia. No entanto, o EEG de amplitude integrada (aEEG) é uma alternativa útil se o cEEG for indisponível</a:t>
            </a:r>
            <a:r>
              <a:rPr lang="pt-BR" sz="2400" b="1" smtClean="0"/>
              <a:t>.</a:t>
            </a:r>
            <a:r>
              <a:rPr lang="pt-BR" sz="2400" smtClean="0"/>
              <a:t> É uma ferramenta de neurofisiologia à beira do leito que utiliza um número de canais para gravar o sinal do EEG bruto que é filtrado, retificado, processado e exibido em amplitude semilogarítmica e escala compactada no tempo. E uma ferramenta útil que pode complementar, embora não substitua o cEEG</a:t>
            </a:r>
            <a:r>
              <a:rPr lang="pt-BR" sz="2400" b="1" smtClean="0"/>
              <a:t>.</a:t>
            </a:r>
            <a:r>
              <a:rPr lang="pt-BR" sz="2400" smtClean="0"/>
              <a:t> Com o uso do aEEG versos cEEG em bebês submetidos à hipotermia, o risco do uso de anticonvulsivante caiu em 67% com o uso do cEEG. Olhando somente para os bebes com aEEG, o percentual de uso de anticonvulsivantes caiu para 38%. Assim conseguiram manter o tratamento apenas naqueles bebes que estavam com convulsões. A curto prazo do uso do aEEG você está ajudando  realmente a não expor  o uso excessivo de medicamentos nesses bebes. Devemos sempre avaliar a causa das convulsões neonatais, mesmo que a ressonância seja normal. Tenha uma abordagem consistente para o tratamento de convulsões neonatais. Confirme que “convulsões” são convulsões reais (convulsões não tratadas podem contribuir para piora dos resultados, no entanto o tratamento excessivo não é benigno). As convulsões subclínicas devem ser tratadas. O fenobarbital continua sendo a base do tratamento para convulsões neonatais: funciona em 80% dos casos. Portanto, use EEG ou aEEG para confirmar todas as suspeitas de convulsões neonatais, para rastrear convulsões em neonatos de alto risco; para novas convulsões, procure causas reversíveis; use a RM para avaliar a etiologia e planeje o acompanhamento visando desenvolvimento neurológico para todos os bebês com convulsões. </a:t>
            </a:r>
          </a:p>
        </p:txBody>
      </p:sp>
      <p:sp>
        <p:nvSpPr>
          <p:cNvPr id="77826" name="Rectangle 4"/>
          <p:cNvSpPr>
            <a:spLocks noChangeArrowheads="1"/>
          </p:cNvSpPr>
          <p:nvPr/>
        </p:nvSpPr>
        <p:spPr bwMode="auto">
          <a:xfrm>
            <a:off x="3581400" y="200025"/>
            <a:ext cx="13663613" cy="1962150"/>
          </a:xfrm>
          <a:prstGeom prst="rect">
            <a:avLst/>
          </a:prstGeom>
          <a:noFill/>
          <a:ln w="9525">
            <a:noFill/>
            <a:miter lim="800000"/>
            <a:headEnd/>
            <a:tailEnd/>
          </a:ln>
        </p:spPr>
        <p:txBody>
          <a:bodyPr wrap="none" lIns="0" tIns="0" rIns="0" bIns="0" anchor="ctr">
            <a:spAutoFit/>
          </a:bodyPr>
          <a:lstStyle/>
          <a:p>
            <a:pPr algn="ctr"/>
            <a:r>
              <a:rPr lang="en-US" sz="2400" b="1">
                <a:solidFill>
                  <a:schemeClr val="hlink"/>
                </a:solidFill>
                <a:latin typeface="Lato" pitchFamily="34" charset="0"/>
              </a:rPr>
              <a:t>CONVULSÕES NEONATAIS: MAIS QUE OS OLHOS PODEM VER</a:t>
            </a:r>
          </a:p>
          <a:p>
            <a:pPr algn="ctr" eaLnBrk="0" hangingPunct="0"/>
            <a:endParaRPr lang="en-US" sz="900" b="1">
              <a:solidFill>
                <a:srgbClr val="989898"/>
              </a:solidFill>
              <a:latin typeface="Lato" pitchFamily="34" charset="0"/>
            </a:endParaRPr>
          </a:p>
          <a:p>
            <a:pPr algn="ctr" eaLnBrk="0" hangingPunct="0"/>
            <a:r>
              <a:rPr lang="en-US" sz="2400" b="1">
                <a:solidFill>
                  <a:srgbClr val="424242"/>
                </a:solidFill>
                <a:ea typeface="Source Sans Pro"/>
                <a:cs typeface="Source Sans Pro"/>
              </a:rPr>
              <a:t>Courtney Wusthoff (EUA) </a:t>
            </a:r>
            <a:endParaRPr lang="en-US" sz="2400">
              <a:solidFill>
                <a:srgbClr val="424242"/>
              </a:solidFill>
              <a:ea typeface="Source Sans Pro"/>
              <a:cs typeface="Source Sans Pro"/>
            </a:endParaRPr>
          </a:p>
          <a:p>
            <a:pPr algn="ctr" eaLnBrk="0" hangingPunct="0"/>
            <a:r>
              <a:rPr lang="en-US" sz="2400">
                <a:solidFill>
                  <a:srgbClr val="424242"/>
                </a:solidFill>
                <a:ea typeface="Source Sans Pro"/>
                <a:cs typeface="Source Sans Pro"/>
              </a:rPr>
              <a:t>NEOBRAIN BRASIL 2019. Congresso Internacional-PBSF em Neuroproteção e Neuromonitorização </a:t>
            </a:r>
          </a:p>
          <a:p>
            <a:pPr algn="ctr" eaLnBrk="0" hangingPunct="0"/>
            <a:r>
              <a:rPr lang="en-US" sz="2400">
                <a:solidFill>
                  <a:srgbClr val="424242"/>
                </a:solidFill>
                <a:ea typeface="Source Sans Pro"/>
                <a:cs typeface="Source Sans Pro"/>
              </a:rPr>
              <a:t>Neonatal, São Paulo, 8-9 de novembro de 2019</a:t>
            </a:r>
          </a:p>
          <a:p>
            <a:pPr algn="ctr" eaLnBrk="0" hangingPunct="0"/>
            <a:r>
              <a:rPr lang="en-US" sz="2400" b="1">
                <a:solidFill>
                  <a:srgbClr val="424242"/>
                </a:solidFill>
                <a:ea typeface="Source Sans Pro"/>
                <a:cs typeface="Source Sans Pro"/>
              </a:rPr>
              <a:t>Reprodução da Conferência realizada por Paulo R. Margotto.</a:t>
            </a:r>
            <a:endParaRPr lang="en-US" sz="2400">
              <a:solidFill>
                <a:srgbClr val="607D8B"/>
              </a:solidFill>
            </a:endParaRPr>
          </a:p>
        </p:txBody>
      </p:sp>
      <p:pic>
        <p:nvPicPr>
          <p:cNvPr id="77827" name="Picture 5" descr="doc">
            <a:hlinkClick r:id="rId2" tooltip="Convulsoes_Neonatais-mais que os olhos podem ver"/>
          </p:cNvPr>
          <p:cNvPicPr>
            <a:picLocks noChangeAspect="1" noChangeArrowheads="1"/>
          </p:cNvPicPr>
          <p:nvPr/>
        </p:nvPicPr>
        <p:blipFill>
          <a:blip r:embed="rId3"/>
          <a:srcRect/>
          <a:stretch>
            <a:fillRect/>
          </a:stretch>
        </p:blipFill>
        <p:spPr bwMode="auto">
          <a:xfrm>
            <a:off x="15087600" y="190500"/>
            <a:ext cx="762000" cy="762000"/>
          </a:xfrm>
          <a:prstGeom prst="rect">
            <a:avLst/>
          </a:prstGeom>
          <a:noFill/>
          <a:ln w="9525">
            <a:noFill/>
            <a:miter lim="800000"/>
            <a:headEnd/>
            <a:tailEnd/>
          </a:ln>
        </p:spPr>
      </p:pic>
      <p:sp>
        <p:nvSpPr>
          <p:cNvPr id="77828" name="Oval 6"/>
          <p:cNvSpPr>
            <a:spLocks noChangeArrowheads="1"/>
          </p:cNvSpPr>
          <p:nvPr/>
        </p:nvSpPr>
        <p:spPr bwMode="auto">
          <a:xfrm>
            <a:off x="1143000" y="1028700"/>
            <a:ext cx="914400" cy="914400"/>
          </a:xfrm>
          <a:prstGeom prst="ellipse">
            <a:avLst/>
          </a:prstGeom>
          <a:solidFill>
            <a:srgbClr val="FFFF00"/>
          </a:solidFill>
          <a:ln w="76200" cmpd="tri">
            <a:solidFill>
              <a:srgbClr val="FF00FF"/>
            </a:solidFill>
            <a:round/>
            <a:headEnd/>
            <a:tailEnd/>
          </a:ln>
        </p:spPr>
        <p:txBody>
          <a:bodyPr wrap="none" anchor="ctr"/>
          <a:lstStyle/>
          <a:p>
            <a:pPr algn="ctr"/>
            <a:r>
              <a:rPr lang="pt-BR" b="1">
                <a:solidFill>
                  <a:srgbClr val="FF0000"/>
                </a:solidFill>
              </a:rPr>
              <a:t>2019</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3"/>
          <p:cNvSpPr>
            <a:spLocks noGrp="1"/>
          </p:cNvSpPr>
          <p:nvPr>
            <p:ph type="body" idx="1"/>
          </p:nvPr>
        </p:nvSpPr>
        <p:spPr>
          <a:xfrm>
            <a:off x="8458200" y="2019300"/>
            <a:ext cx="9525000" cy="7658100"/>
          </a:xfrm>
        </p:spPr>
        <p:txBody>
          <a:bodyPr/>
          <a:lstStyle/>
          <a:p>
            <a:pPr>
              <a:lnSpc>
                <a:spcPct val="80000"/>
              </a:lnSpc>
            </a:pPr>
            <a:r>
              <a:rPr lang="pt-BR" sz="2400" smtClean="0"/>
              <a:t>Convulsões ocorrem com maior frequência no período neonatal do que em qualquer outra fase da vida e são a principal emergência neurológica nos recém-nascidos (RN). Elas podem causar ou refletir alteração funcional no cérebro em desenvolvimento e poderão determinar consequências permanentes desde o período neonatal até as fases posteriores na vida.  Segundo Volpe estudos baseados na população usando uma definição clínica de convulsões indicam diferenças acentuadas na incidência em função do peso ao nascer, com valores tão elevados quanto 57,5 ​​por 1000 em lactentes com peso ao nascer inferior a 1500 g, mas apenas 2,8 por 1000 para bebês com peso ao nascer de 2500 a 3999 g. A mortalidade relatada no RN com convulsão gira em torno de 40% e 1/3 dos RN sobreviventes apresentam sequelas neurológicas. A mortalidade em consequência de crises convulsivas nos RN secundária a síndrome hipóxico-isquêmica permanece acima de 50%.</a:t>
            </a:r>
          </a:p>
          <a:p>
            <a:pPr>
              <a:lnSpc>
                <a:spcPct val="80000"/>
              </a:lnSpc>
            </a:pPr>
            <a:r>
              <a:rPr lang="pt-BR" sz="2400" smtClean="0"/>
              <a:t>A crise convulsiva ocorre devido a uma descarga elétrica síncrona e excessiva de um grupo ou da totalidade de neurônios. A maior ocorrência de convulsões no período perinatal deve-se a uma maior excitabilidade do cérebro neste período da vida, como será descrito em seguida.</a:t>
            </a:r>
          </a:p>
          <a:p>
            <a:pPr algn="ctr">
              <a:lnSpc>
                <a:spcPct val="80000"/>
              </a:lnSpc>
            </a:pPr>
            <a:r>
              <a:rPr lang="pt-BR" sz="2400" b="1" smtClean="0">
                <a:solidFill>
                  <a:schemeClr val="hlink"/>
                </a:solidFill>
              </a:rPr>
              <a:t>A Organização Mundial da Saúde (OMS) recomenda confirmação por EEG de todas as crises clínicas onde esta tecnologia está disponível. O EEG tradicional de 60 minutos é limitado para captura de convulsões</a:t>
            </a:r>
          </a:p>
        </p:txBody>
      </p:sp>
      <p:sp>
        <p:nvSpPr>
          <p:cNvPr id="79874" name="Rectangle 4"/>
          <p:cNvSpPr>
            <a:spLocks noChangeArrowheads="1"/>
          </p:cNvSpPr>
          <p:nvPr/>
        </p:nvSpPr>
        <p:spPr bwMode="auto">
          <a:xfrm>
            <a:off x="4267200" y="419100"/>
            <a:ext cx="8628063" cy="1460500"/>
          </a:xfrm>
          <a:prstGeom prst="rect">
            <a:avLst/>
          </a:prstGeom>
          <a:noFill/>
          <a:ln w="9525">
            <a:noFill/>
            <a:miter lim="800000"/>
            <a:headEnd/>
            <a:tailEnd/>
          </a:ln>
        </p:spPr>
        <p:txBody>
          <a:bodyPr wrap="none" lIns="0" tIns="0" rIns="0" bIns="0" anchor="ctr">
            <a:spAutoFit/>
          </a:bodyPr>
          <a:lstStyle/>
          <a:p>
            <a:r>
              <a:rPr lang="en-US" sz="2400" b="1">
                <a:solidFill>
                  <a:schemeClr val="hlink"/>
                </a:solidFill>
                <a:latin typeface="Lato" pitchFamily="34" charset="0"/>
              </a:rPr>
              <a:t>CRISES CONVULSIVAS NO PER</a:t>
            </a:r>
            <a:r>
              <a:rPr lang="en-US" sz="2400" b="1">
                <a:solidFill>
                  <a:schemeClr val="hlink"/>
                </a:solidFill>
              </a:rPr>
              <a:t>Í</a:t>
            </a:r>
            <a:r>
              <a:rPr lang="en-US" sz="2400" b="1">
                <a:solidFill>
                  <a:schemeClr val="hlink"/>
                </a:solidFill>
                <a:latin typeface="Lato" pitchFamily="34" charset="0"/>
              </a:rPr>
              <a:t>ODO NEONATAL</a:t>
            </a:r>
          </a:p>
          <a:p>
            <a:pPr eaLnBrk="0" hangingPunct="0"/>
            <a:r>
              <a:rPr lang="en-US" sz="2400">
                <a:solidFill>
                  <a:srgbClr val="424242"/>
                </a:solidFill>
                <a:ea typeface="Source Sans Pro"/>
                <a:cs typeface="Source Sans Pro"/>
              </a:rPr>
              <a:t>Sérgio Henrique Veiga, Paulo R. Margotto, Joseleide G. Castro.</a:t>
            </a:r>
          </a:p>
          <a:p>
            <a:pPr eaLnBrk="0" hangingPunct="0"/>
            <a:r>
              <a:rPr lang="en-US" sz="2400">
                <a:solidFill>
                  <a:srgbClr val="424242"/>
                </a:solidFill>
                <a:ea typeface="Source Sans Pro"/>
                <a:cs typeface="Source Sans Pro"/>
              </a:rPr>
              <a:t>Capítulo do livro Assistência ao Recém-Nascido de Risco, </a:t>
            </a:r>
          </a:p>
          <a:p>
            <a:pPr eaLnBrk="0" hangingPunct="0"/>
            <a:r>
              <a:rPr lang="en-US" sz="2400">
                <a:solidFill>
                  <a:srgbClr val="424242"/>
                </a:solidFill>
                <a:ea typeface="Source Sans Pro"/>
                <a:cs typeface="Source Sans Pro"/>
              </a:rPr>
              <a:t>Editado por Paulo R. Margotto, 4a Edição, 2021.</a:t>
            </a:r>
            <a:endParaRPr lang="en-US" sz="2400">
              <a:solidFill>
                <a:srgbClr val="607D8B"/>
              </a:solidFill>
            </a:endParaRPr>
          </a:p>
        </p:txBody>
      </p:sp>
      <p:pic>
        <p:nvPicPr>
          <p:cNvPr id="79875" name="Picture 5" descr="doc">
            <a:hlinkClick r:id="rId2" tooltip="NOVO-CONVULSOES"/>
          </p:cNvPr>
          <p:cNvPicPr>
            <a:picLocks noChangeAspect="1" noChangeArrowheads="1"/>
          </p:cNvPicPr>
          <p:nvPr/>
        </p:nvPicPr>
        <p:blipFill>
          <a:blip r:embed="rId3"/>
          <a:srcRect/>
          <a:stretch>
            <a:fillRect/>
          </a:stretch>
        </p:blipFill>
        <p:spPr bwMode="auto">
          <a:xfrm>
            <a:off x="13487400" y="495300"/>
            <a:ext cx="685800" cy="685800"/>
          </a:xfrm>
          <a:prstGeom prst="rect">
            <a:avLst/>
          </a:prstGeom>
          <a:noFill/>
          <a:ln w="9525">
            <a:noFill/>
            <a:miter lim="800000"/>
            <a:headEnd/>
            <a:tailEnd/>
          </a:ln>
        </p:spPr>
      </p:pic>
      <p:sp>
        <p:nvSpPr>
          <p:cNvPr id="79877" name="Oval 6"/>
          <p:cNvSpPr>
            <a:spLocks noChangeArrowheads="1"/>
          </p:cNvSpPr>
          <p:nvPr/>
        </p:nvSpPr>
        <p:spPr bwMode="auto">
          <a:xfrm>
            <a:off x="1143000" y="1028700"/>
            <a:ext cx="914400" cy="914400"/>
          </a:xfrm>
          <a:prstGeom prst="ellipse">
            <a:avLst/>
          </a:prstGeom>
          <a:solidFill>
            <a:srgbClr val="FFFF00"/>
          </a:solidFill>
          <a:ln w="76200" cmpd="tri">
            <a:solidFill>
              <a:srgbClr val="FF00FF"/>
            </a:solidFill>
            <a:round/>
            <a:headEnd/>
            <a:tailEnd/>
          </a:ln>
        </p:spPr>
        <p:txBody>
          <a:bodyPr wrap="none" anchor="ctr"/>
          <a:lstStyle/>
          <a:p>
            <a:pPr algn="ctr"/>
            <a:r>
              <a:rPr lang="pt-BR" b="1">
                <a:solidFill>
                  <a:srgbClr val="FF0000"/>
                </a:solidFill>
              </a:rPr>
              <a:t>2021</a:t>
            </a:r>
          </a:p>
        </p:txBody>
      </p:sp>
      <p:pic>
        <p:nvPicPr>
          <p:cNvPr id="79878" name="Picture 6"/>
          <p:cNvPicPr>
            <a:picLocks noChangeAspect="1" noChangeArrowheads="1"/>
          </p:cNvPicPr>
          <p:nvPr/>
        </p:nvPicPr>
        <p:blipFill>
          <a:blip r:embed="rId4"/>
          <a:srcRect/>
          <a:stretch>
            <a:fillRect/>
          </a:stretch>
        </p:blipFill>
        <p:spPr bwMode="auto">
          <a:xfrm>
            <a:off x="1597025" y="2247900"/>
            <a:ext cx="4110038" cy="5715000"/>
          </a:xfrm>
          <a:prstGeom prst="rect">
            <a:avLst/>
          </a:prstGeom>
          <a:noFill/>
          <a:ln w="38100">
            <a:solidFill>
              <a:srgbClr val="FF00FF"/>
            </a:solidFill>
            <a:miter lim="800000"/>
            <a:headEnd/>
            <a:tailEnd/>
          </a:ln>
          <a:effectLst/>
        </p:spPr>
      </p:pic>
      <p:sp>
        <p:nvSpPr>
          <p:cNvPr id="79879" name="Rectangle 7"/>
          <p:cNvSpPr>
            <a:spLocks noChangeArrowheads="1"/>
          </p:cNvSpPr>
          <p:nvPr/>
        </p:nvSpPr>
        <p:spPr bwMode="auto">
          <a:xfrm>
            <a:off x="457200" y="8267700"/>
            <a:ext cx="7427913" cy="641350"/>
          </a:xfrm>
          <a:prstGeom prst="rect">
            <a:avLst/>
          </a:prstGeom>
          <a:noFill/>
          <a:ln w="9525">
            <a:noFill/>
            <a:miter lim="800000"/>
            <a:headEnd/>
            <a:tailEnd/>
          </a:ln>
          <a:effectLst/>
        </p:spPr>
        <p:txBody>
          <a:bodyPr anchor="ctr">
            <a:spAutoFit/>
          </a:bodyPr>
          <a:lstStyle/>
          <a:p>
            <a:pPr algn="ctr" defTabSz="457200"/>
            <a:r>
              <a:rPr lang="pt-BR" altLang="ja-JP">
                <a:latin typeface="Calibri" pitchFamily="34" charset="0"/>
                <a:hlinkClick r:id="rId5"/>
              </a:rPr>
              <a:t>https://drive.google.com/file/d/1AEznxPCfIGWnSgc6qzNdbuoKJ1iFhjEj/view?usp=sharing</a:t>
            </a:r>
            <a:r>
              <a:rPr lang="pt-BR" altLang="ja-JP">
                <a:latin typeface="Calibri" pitchFamily="34" charset="0"/>
              </a:rPr>
              <a:t> </a:t>
            </a:r>
          </a:p>
        </p:txBody>
      </p:sp>
      <p:sp>
        <p:nvSpPr>
          <p:cNvPr id="79881" name="Text Box 9"/>
          <p:cNvSpPr txBox="1">
            <a:spLocks noChangeArrowheads="1"/>
          </p:cNvSpPr>
          <p:nvPr/>
        </p:nvSpPr>
        <p:spPr bwMode="auto">
          <a:xfrm>
            <a:off x="3352800" y="9334500"/>
            <a:ext cx="2587625" cy="366713"/>
          </a:xfrm>
          <a:prstGeom prst="rect">
            <a:avLst/>
          </a:prstGeom>
          <a:noFill/>
          <a:ln w="9525">
            <a:noFill/>
            <a:miter lim="800000"/>
            <a:headEnd/>
            <a:tailEnd/>
          </a:ln>
          <a:effectLst/>
        </p:spPr>
        <p:txBody>
          <a:bodyPr wrap="none">
            <a:spAutoFit/>
          </a:bodyPr>
          <a:lstStyle/>
          <a:p>
            <a:r>
              <a:rPr lang="pt-BR">
                <a:solidFill>
                  <a:srgbClr val="0000FF"/>
                </a:solidFill>
                <a:latin typeface="Calibri" pitchFamily="34" charset="0"/>
              </a:rPr>
              <a:t>Obtenha o livro nesse </a:t>
            </a:r>
            <a:r>
              <a:rPr lang="pt-BR" i="1">
                <a:solidFill>
                  <a:srgbClr val="0000FF"/>
                </a:solidFill>
                <a:latin typeface="Calibri" pitchFamily="34" charset="0"/>
              </a:rPr>
              <a:t>link</a:t>
            </a:r>
          </a:p>
        </p:txBody>
      </p:sp>
      <p:sp>
        <p:nvSpPr>
          <p:cNvPr id="79882" name="Line 10"/>
          <p:cNvSpPr>
            <a:spLocks noChangeShapeType="1"/>
          </p:cNvSpPr>
          <p:nvPr/>
        </p:nvSpPr>
        <p:spPr bwMode="auto">
          <a:xfrm flipH="1" flipV="1">
            <a:off x="4648200" y="8877300"/>
            <a:ext cx="228600" cy="381000"/>
          </a:xfrm>
          <a:prstGeom prst="line">
            <a:avLst/>
          </a:prstGeom>
          <a:noFill/>
          <a:ln w="76200">
            <a:solidFill>
              <a:srgbClr val="FF00FF"/>
            </a:solidFill>
            <a:round/>
            <a:headEnd/>
            <a:tailEnd type="triangle" w="med" len="med"/>
          </a:ln>
          <a:effectLst/>
        </p:spPr>
        <p:txBody>
          <a:bodyPr/>
          <a:lstStyle/>
          <a:p>
            <a:endParaRPr lang="pt-B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a:xfrm>
            <a:off x="4495800" y="342900"/>
            <a:ext cx="8229600" cy="1143000"/>
          </a:xfrm>
        </p:spPr>
        <p:txBody>
          <a:bodyPr/>
          <a:lstStyle/>
          <a:p>
            <a:r>
              <a:rPr lang="pt-BR" smtClean="0">
                <a:solidFill>
                  <a:srgbClr val="FF00FF"/>
                </a:solidFill>
              </a:rPr>
              <a:t>OBRIGADO!</a:t>
            </a:r>
          </a:p>
        </p:txBody>
      </p:sp>
      <p:pic>
        <p:nvPicPr>
          <p:cNvPr id="82949" name="Picture 5"/>
          <p:cNvPicPr>
            <a:picLocks noChangeAspect="1" noChangeArrowheads="1"/>
          </p:cNvPicPr>
          <p:nvPr/>
        </p:nvPicPr>
        <p:blipFill>
          <a:blip r:embed="rId2">
            <a:lum contrast="24000"/>
          </a:blip>
          <a:srcRect/>
          <a:stretch>
            <a:fillRect/>
          </a:stretch>
        </p:blipFill>
        <p:spPr bwMode="auto">
          <a:xfrm>
            <a:off x="2971800" y="1866900"/>
            <a:ext cx="12649200" cy="6170613"/>
          </a:xfrm>
          <a:prstGeom prst="rect">
            <a:avLst/>
          </a:prstGeom>
          <a:solidFill>
            <a:srgbClr val="FFFF00"/>
          </a:solidFill>
          <a:ln w="76200">
            <a:solidFill>
              <a:srgbClr val="FFFF00"/>
            </a:solidFill>
            <a:miter lim="800000"/>
            <a:headEnd/>
            <a:tailEnd/>
          </a:ln>
          <a:effectLst/>
        </p:spPr>
      </p:pic>
      <p:sp>
        <p:nvSpPr>
          <p:cNvPr id="82950" name="Text Box 6"/>
          <p:cNvSpPr txBox="1">
            <a:spLocks noChangeArrowheads="1"/>
          </p:cNvSpPr>
          <p:nvPr/>
        </p:nvSpPr>
        <p:spPr bwMode="auto">
          <a:xfrm>
            <a:off x="2971800" y="8267700"/>
            <a:ext cx="12079288" cy="519113"/>
          </a:xfrm>
          <a:prstGeom prst="rect">
            <a:avLst/>
          </a:prstGeom>
          <a:noFill/>
          <a:ln w="9525">
            <a:noFill/>
            <a:miter lim="800000"/>
            <a:headEnd/>
            <a:tailEnd/>
          </a:ln>
          <a:effectLst/>
        </p:spPr>
        <p:txBody>
          <a:bodyPr wrap="none">
            <a:spAutoFit/>
          </a:bodyPr>
          <a:lstStyle/>
          <a:p>
            <a:r>
              <a:rPr lang="pt-BR" sz="2800"/>
              <a:t>Staffs e Médicos Residentes da Unidade de Neonatologia do HMIBSES/DF</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TotalTime>
  <Words>3145</Words>
  <Application>Microsoft Office PowerPoint</Application>
  <PresentationFormat>Personalizar</PresentationFormat>
  <Paragraphs>347</Paragraphs>
  <Slides>66</Slides>
  <Notes>0</Notes>
  <HiddenSlides>0</HiddenSlides>
  <MMClips>0</MMClips>
  <ScaleCrop>false</ScaleCrop>
  <HeadingPairs>
    <vt:vector size="8" baseType="variant">
      <vt:variant>
        <vt:lpstr>Fontes usadas</vt:lpstr>
      </vt:variant>
      <vt:variant>
        <vt:i4>13</vt:i4>
      </vt:variant>
      <vt:variant>
        <vt:lpstr>Tema</vt:lpstr>
      </vt:variant>
      <vt:variant>
        <vt:i4>1</vt:i4>
      </vt:variant>
      <vt:variant>
        <vt:lpstr>Servidores OLE incorporados</vt:lpstr>
      </vt:variant>
      <vt:variant>
        <vt:i4>1</vt:i4>
      </vt:variant>
      <vt:variant>
        <vt:lpstr>Títulos de slides</vt:lpstr>
      </vt:variant>
      <vt:variant>
        <vt:i4>66</vt:i4>
      </vt:variant>
    </vt:vector>
  </HeadingPairs>
  <TitlesOfParts>
    <vt:vector size="81" baseType="lpstr">
      <vt:lpstr>Arial</vt:lpstr>
      <vt:lpstr>ＭＳ Ｐゴシック</vt:lpstr>
      <vt:lpstr>Abhaya Libre Regular Bold</vt:lpstr>
      <vt:lpstr>Lato</vt:lpstr>
      <vt:lpstr>Abhaya Libre Regular</vt:lpstr>
      <vt:lpstr>Times New Roman</vt:lpstr>
      <vt:lpstr>Arimo</vt:lpstr>
      <vt:lpstr>Source Sans Pro</vt:lpstr>
      <vt:lpstr>Calibri</vt:lpstr>
      <vt:lpstr>League Spartan</vt:lpstr>
      <vt:lpstr>Karumbi Bold Italics</vt:lpstr>
      <vt:lpstr>Fredoka One Bold</vt:lpstr>
      <vt:lpstr>Fredoka One</vt:lpstr>
      <vt:lpstr>Office Theme</vt:lpstr>
      <vt:lpstr>Slide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ABSTRACT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artigo</dc:title>
  <dc:creator>Paulo</dc:creator>
  <cp:lastModifiedBy>Paulo</cp:lastModifiedBy>
  <cp:revision>9</cp:revision>
  <dcterms:created xsi:type="dcterms:W3CDTF">2006-08-16T00:00:00Z</dcterms:created>
  <dcterms:modified xsi:type="dcterms:W3CDTF">2021-08-25T18:17:12Z</dcterms:modified>
</cp:coreProperties>
</file>