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71" r:id="rId1"/>
  </p:sldMasterIdLst>
  <p:notesMasterIdLst>
    <p:notesMasterId r:id="rId62"/>
  </p:notesMasterIdLst>
  <p:sldIdLst>
    <p:sldId id="256" r:id="rId2"/>
    <p:sldId id="259" r:id="rId3"/>
    <p:sldId id="298" r:id="rId4"/>
    <p:sldId id="297" r:id="rId5"/>
    <p:sldId id="260" r:id="rId6"/>
    <p:sldId id="299" r:id="rId7"/>
    <p:sldId id="302" r:id="rId8"/>
    <p:sldId id="305" r:id="rId9"/>
    <p:sldId id="304" r:id="rId10"/>
    <p:sldId id="306" r:id="rId11"/>
    <p:sldId id="307" r:id="rId12"/>
    <p:sldId id="308" r:id="rId13"/>
    <p:sldId id="261" r:id="rId14"/>
    <p:sldId id="263" r:id="rId15"/>
    <p:sldId id="309" r:id="rId16"/>
    <p:sldId id="264" r:id="rId17"/>
    <p:sldId id="310" r:id="rId18"/>
    <p:sldId id="311" r:id="rId19"/>
    <p:sldId id="265" r:id="rId20"/>
    <p:sldId id="312" r:id="rId21"/>
    <p:sldId id="313" r:id="rId22"/>
    <p:sldId id="314" r:id="rId23"/>
    <p:sldId id="315" r:id="rId24"/>
    <p:sldId id="316" r:id="rId25"/>
    <p:sldId id="317" r:id="rId26"/>
    <p:sldId id="318" r:id="rId27"/>
    <p:sldId id="320" r:id="rId28"/>
    <p:sldId id="322" r:id="rId29"/>
    <p:sldId id="323" r:id="rId30"/>
    <p:sldId id="325" r:id="rId31"/>
    <p:sldId id="324" r:id="rId32"/>
    <p:sldId id="327" r:id="rId33"/>
    <p:sldId id="328" r:id="rId34"/>
    <p:sldId id="329" r:id="rId35"/>
    <p:sldId id="330" r:id="rId36"/>
    <p:sldId id="332" r:id="rId37"/>
    <p:sldId id="333" r:id="rId38"/>
    <p:sldId id="335" r:id="rId39"/>
    <p:sldId id="336" r:id="rId40"/>
    <p:sldId id="337" r:id="rId41"/>
    <p:sldId id="340" r:id="rId42"/>
    <p:sldId id="341" r:id="rId43"/>
    <p:sldId id="342" r:id="rId44"/>
    <p:sldId id="343" r:id="rId45"/>
    <p:sldId id="344" r:id="rId46"/>
    <p:sldId id="346" r:id="rId47"/>
    <p:sldId id="348" r:id="rId48"/>
    <p:sldId id="349" r:id="rId49"/>
    <p:sldId id="352" r:id="rId50"/>
    <p:sldId id="353" r:id="rId51"/>
    <p:sldId id="350" r:id="rId52"/>
    <p:sldId id="354" r:id="rId53"/>
    <p:sldId id="356" r:id="rId54"/>
    <p:sldId id="355" r:id="rId55"/>
    <p:sldId id="358" r:id="rId56"/>
    <p:sldId id="359" r:id="rId57"/>
    <p:sldId id="360" r:id="rId58"/>
    <p:sldId id="351" r:id="rId59"/>
    <p:sldId id="347" r:id="rId60"/>
    <p:sldId id="321" r:id="rId61"/>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Century Gothic" pitchFamily="34" charset="0"/>
        <a:ea typeface="+mn-ea"/>
        <a:cs typeface="Arial" pitchFamily="34" charset="0"/>
      </a:defRPr>
    </a:lvl1pPr>
    <a:lvl2pPr marL="457200" algn="l" rtl="0" fontAlgn="base">
      <a:spcBef>
        <a:spcPct val="0"/>
      </a:spcBef>
      <a:spcAft>
        <a:spcPct val="0"/>
      </a:spcAft>
      <a:defRPr kern="1200">
        <a:solidFill>
          <a:schemeClr val="tx1"/>
        </a:solidFill>
        <a:latin typeface="Century Gothic" pitchFamily="34" charset="0"/>
        <a:ea typeface="+mn-ea"/>
        <a:cs typeface="Arial" pitchFamily="34" charset="0"/>
      </a:defRPr>
    </a:lvl2pPr>
    <a:lvl3pPr marL="914400" algn="l" rtl="0" fontAlgn="base">
      <a:spcBef>
        <a:spcPct val="0"/>
      </a:spcBef>
      <a:spcAft>
        <a:spcPct val="0"/>
      </a:spcAft>
      <a:defRPr kern="1200">
        <a:solidFill>
          <a:schemeClr val="tx1"/>
        </a:solidFill>
        <a:latin typeface="Century Gothic" pitchFamily="34" charset="0"/>
        <a:ea typeface="+mn-ea"/>
        <a:cs typeface="Arial" pitchFamily="34" charset="0"/>
      </a:defRPr>
    </a:lvl3pPr>
    <a:lvl4pPr marL="1371600" algn="l" rtl="0" fontAlgn="base">
      <a:spcBef>
        <a:spcPct val="0"/>
      </a:spcBef>
      <a:spcAft>
        <a:spcPct val="0"/>
      </a:spcAft>
      <a:defRPr kern="1200">
        <a:solidFill>
          <a:schemeClr val="tx1"/>
        </a:solidFill>
        <a:latin typeface="Century Gothic" pitchFamily="34" charset="0"/>
        <a:ea typeface="+mn-ea"/>
        <a:cs typeface="Arial" pitchFamily="34" charset="0"/>
      </a:defRPr>
    </a:lvl4pPr>
    <a:lvl5pPr marL="1828800" algn="l" rtl="0" fontAlgn="base">
      <a:spcBef>
        <a:spcPct val="0"/>
      </a:spcBef>
      <a:spcAft>
        <a:spcPct val="0"/>
      </a:spcAft>
      <a:defRPr kern="1200">
        <a:solidFill>
          <a:schemeClr val="tx1"/>
        </a:solidFill>
        <a:latin typeface="Century Gothic" pitchFamily="34" charset="0"/>
        <a:ea typeface="+mn-ea"/>
        <a:cs typeface="Arial" pitchFamily="34" charset="0"/>
      </a:defRPr>
    </a:lvl5pPr>
    <a:lvl6pPr marL="2286000" algn="l" defTabSz="914400" rtl="0" eaLnBrk="1" latinLnBrk="0" hangingPunct="1">
      <a:defRPr kern="1200">
        <a:solidFill>
          <a:schemeClr val="tx1"/>
        </a:solidFill>
        <a:latin typeface="Century Gothic" pitchFamily="34" charset="0"/>
        <a:ea typeface="+mn-ea"/>
        <a:cs typeface="Arial" pitchFamily="34" charset="0"/>
      </a:defRPr>
    </a:lvl6pPr>
    <a:lvl7pPr marL="2743200" algn="l" defTabSz="914400" rtl="0" eaLnBrk="1" latinLnBrk="0" hangingPunct="1">
      <a:defRPr kern="1200">
        <a:solidFill>
          <a:schemeClr val="tx1"/>
        </a:solidFill>
        <a:latin typeface="Century Gothic" pitchFamily="34" charset="0"/>
        <a:ea typeface="+mn-ea"/>
        <a:cs typeface="Arial" pitchFamily="34" charset="0"/>
      </a:defRPr>
    </a:lvl7pPr>
    <a:lvl8pPr marL="3200400" algn="l" defTabSz="914400" rtl="0" eaLnBrk="1" latinLnBrk="0" hangingPunct="1">
      <a:defRPr kern="1200">
        <a:solidFill>
          <a:schemeClr val="tx1"/>
        </a:solidFill>
        <a:latin typeface="Century Gothic" pitchFamily="34" charset="0"/>
        <a:ea typeface="+mn-ea"/>
        <a:cs typeface="Arial" pitchFamily="34" charset="0"/>
      </a:defRPr>
    </a:lvl8pPr>
    <a:lvl9pPr marL="3657600" algn="l" defTabSz="914400" rtl="0" eaLnBrk="1" latinLnBrk="0" hangingPunct="1">
      <a:defRPr kern="1200">
        <a:solidFill>
          <a:schemeClr val="tx1"/>
        </a:solidFill>
        <a:latin typeface="Century Gothic"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FF0000"/>
    <a:srgbClr val="FF00FF"/>
    <a:srgbClr val="FFFF00"/>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79533" autoAdjust="0"/>
  </p:normalViewPr>
  <p:slideViewPr>
    <p:cSldViewPr snapToGrid="0">
      <p:cViewPr>
        <p:scale>
          <a:sx n="75" d="100"/>
          <a:sy n="75" d="100"/>
        </p:scale>
        <p:origin x="-758"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dirty="0">
                <a:latin typeface="Arial" panose="020B0604020202020204" pitchFamily="34" charset="0"/>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Arial" panose="020B0604020202020204" pitchFamily="34" charset="0"/>
                <a:cs typeface="+mn-cs"/>
              </a:defRPr>
            </a:lvl1pPr>
          </a:lstStyle>
          <a:p>
            <a:pPr>
              <a:defRPr/>
            </a:pPr>
            <a:fld id="{50050984-1941-459F-891B-72AC4E75662C}" type="datetimeFigureOut">
              <a:rPr lang="pt-BR"/>
              <a:pPr>
                <a:defRPr/>
              </a:pPr>
              <a:t>14/09/2021</a:t>
            </a:fld>
            <a:endParaRPr lang="pt-BR" dirty="0"/>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dirty="0"/>
              <a:t>Clique para editar o texto mestre</a:t>
            </a:r>
          </a:p>
          <a:p>
            <a:pPr lvl="1"/>
            <a:r>
              <a:rPr lang="pt-BR" noProof="0" dirty="0"/>
              <a:t>Segundo nível</a:t>
            </a:r>
          </a:p>
          <a:p>
            <a:pPr lvl="2"/>
            <a:r>
              <a:rPr lang="pt-BR" noProof="0" dirty="0"/>
              <a:t>Terceiro nível</a:t>
            </a:r>
          </a:p>
          <a:p>
            <a:pPr lvl="3"/>
            <a:r>
              <a:rPr lang="pt-BR" noProof="0" dirty="0"/>
              <a:t>Quarto nível</a:t>
            </a:r>
          </a:p>
          <a:p>
            <a:pPr lvl="4"/>
            <a:r>
              <a:rPr lang="pt-BR" noProof="0" dirty="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dirty="0">
                <a:latin typeface="Arial" panose="020B0604020202020204" pitchFamily="34" charset="0"/>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Arial" panose="020B0604020202020204" pitchFamily="34" charset="0"/>
                <a:cs typeface="+mn-cs"/>
              </a:defRPr>
            </a:lvl1pPr>
          </a:lstStyle>
          <a:p>
            <a:pPr>
              <a:defRPr/>
            </a:pPr>
            <a:fld id="{27E13377-C9E8-4BC8-B0EA-ED7CB7173359}" type="slidenum">
              <a:rPr lang="pt-BR"/>
              <a:pPr>
                <a:defRPr/>
              </a:pPr>
              <a:t>‹nº›</a:t>
            </a:fld>
            <a:endParaRPr lang="pt-BR" dirty="0"/>
          </a:p>
        </p:txBody>
      </p:sp>
    </p:spTree>
    <p:extLst>
      <p:ext uri="{BB962C8B-B14F-4D97-AF65-F5344CB8AC3E}">
        <p14:creationId xmlns:p14="http://schemas.microsoft.com/office/powerpoint/2010/main" val="327741630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530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fontAlgn="base">
              <a:spcBef>
                <a:spcPct val="0"/>
              </a:spcBef>
              <a:spcAft>
                <a:spcPct val="0"/>
              </a:spcAft>
              <a:defRPr>
                <a:solidFill>
                  <a:schemeClr val="tx1"/>
                </a:solidFill>
                <a:latin typeface="Century Gothic" pitchFamily="34" charset="0"/>
              </a:defRPr>
            </a:lvl6pPr>
            <a:lvl7pPr marL="2971800" indent="-228600" fontAlgn="base">
              <a:spcBef>
                <a:spcPct val="0"/>
              </a:spcBef>
              <a:spcAft>
                <a:spcPct val="0"/>
              </a:spcAft>
              <a:defRPr>
                <a:solidFill>
                  <a:schemeClr val="tx1"/>
                </a:solidFill>
                <a:latin typeface="Century Gothic" pitchFamily="34" charset="0"/>
              </a:defRPr>
            </a:lvl7pPr>
            <a:lvl8pPr marL="3429000" indent="-228600" fontAlgn="base">
              <a:spcBef>
                <a:spcPct val="0"/>
              </a:spcBef>
              <a:spcAft>
                <a:spcPct val="0"/>
              </a:spcAft>
              <a:defRPr>
                <a:solidFill>
                  <a:schemeClr val="tx1"/>
                </a:solidFill>
                <a:latin typeface="Century Gothic" pitchFamily="34" charset="0"/>
              </a:defRPr>
            </a:lvl8pPr>
            <a:lvl9pPr marL="3886200" indent="-2286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9F69D97C-6DA4-4A06-80AE-B36D70F02D38}" type="slidenum">
              <a:rPr lang="pt-BR">
                <a:latin typeface="Arial" pitchFamily="34" charset="0"/>
              </a:rPr>
              <a:pPr fontAlgn="base">
                <a:spcBef>
                  <a:spcPct val="0"/>
                </a:spcBef>
                <a:spcAft>
                  <a:spcPct val="0"/>
                </a:spcAft>
              </a:pPr>
              <a:t>1</a:t>
            </a:fld>
            <a:endParaRPr lang="pt-BR">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5632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fontAlgn="base">
              <a:spcBef>
                <a:spcPct val="0"/>
              </a:spcBef>
              <a:spcAft>
                <a:spcPct val="0"/>
              </a:spcAft>
              <a:defRPr>
                <a:solidFill>
                  <a:schemeClr val="tx1"/>
                </a:solidFill>
                <a:latin typeface="Century Gothic" pitchFamily="34" charset="0"/>
              </a:defRPr>
            </a:lvl6pPr>
            <a:lvl7pPr marL="2971800" indent="-228600" fontAlgn="base">
              <a:spcBef>
                <a:spcPct val="0"/>
              </a:spcBef>
              <a:spcAft>
                <a:spcPct val="0"/>
              </a:spcAft>
              <a:defRPr>
                <a:solidFill>
                  <a:schemeClr val="tx1"/>
                </a:solidFill>
                <a:latin typeface="Century Gothic" pitchFamily="34" charset="0"/>
              </a:defRPr>
            </a:lvl7pPr>
            <a:lvl8pPr marL="3429000" indent="-228600" fontAlgn="base">
              <a:spcBef>
                <a:spcPct val="0"/>
              </a:spcBef>
              <a:spcAft>
                <a:spcPct val="0"/>
              </a:spcAft>
              <a:defRPr>
                <a:solidFill>
                  <a:schemeClr val="tx1"/>
                </a:solidFill>
                <a:latin typeface="Century Gothic" pitchFamily="34" charset="0"/>
              </a:defRPr>
            </a:lvl8pPr>
            <a:lvl9pPr marL="3886200" indent="-228600" fontAlgn="base">
              <a:spcBef>
                <a:spcPct val="0"/>
              </a:spcBef>
              <a:spcAft>
                <a:spcPct val="0"/>
              </a:spcAft>
              <a:defRPr>
                <a:solidFill>
                  <a:schemeClr val="tx1"/>
                </a:solidFill>
                <a:latin typeface="Century Gothic" pitchFamily="34" charset="0"/>
              </a:defRPr>
            </a:lvl9pPr>
          </a:lstStyle>
          <a:p>
            <a:pPr fontAlgn="base">
              <a:spcBef>
                <a:spcPct val="0"/>
              </a:spcBef>
              <a:spcAft>
                <a:spcPct val="0"/>
              </a:spcAft>
            </a:pPr>
            <a:fld id="{8C658867-E034-432F-8731-A96D331F813A}" type="slidenum">
              <a:rPr lang="pt-BR">
                <a:latin typeface="Arial" pitchFamily="34" charset="0"/>
              </a:rPr>
              <a:pPr fontAlgn="base">
                <a:spcBef>
                  <a:spcPct val="0"/>
                </a:spcBef>
                <a:spcAft>
                  <a:spcPct val="0"/>
                </a:spcAft>
              </a:pPr>
              <a:t>18</a:t>
            </a:fld>
            <a:endParaRPr lang="pt-BR">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cxnSp>
        <p:nvCxnSpPr>
          <p:cNvPr id="4" name="Straight Connector 15"/>
          <p:cNvCxnSpPr/>
          <p:nvPr/>
        </p:nvCxnSpPr>
        <p:spPr>
          <a:xfrm flipH="1">
            <a:off x="8228013" y="7938"/>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5" name="Straight Connector 16"/>
          <p:cNvCxnSpPr/>
          <p:nvPr/>
        </p:nvCxnSpPr>
        <p:spPr>
          <a:xfrm flipH="1">
            <a:off x="6108700" y="92075"/>
            <a:ext cx="6080125" cy="608012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 name="Straight Connector 20"/>
          <p:cNvCxnSpPr/>
          <p:nvPr/>
        </p:nvCxnSpPr>
        <p:spPr>
          <a:xfrm flipH="1">
            <a:off x="7335838" y="31750"/>
            <a:ext cx="4852987" cy="4852988"/>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8" name="Straight Connector 22"/>
          <p:cNvCxnSpPr/>
          <p:nvPr/>
        </p:nvCxnSpPr>
        <p:spPr>
          <a:xfrm flipH="1">
            <a:off x="7845425" y="609600"/>
            <a:ext cx="4343400" cy="434340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684212" y="685799"/>
            <a:ext cx="8001000" cy="2971801"/>
          </a:xfrm>
        </p:spPr>
        <p:txBody>
          <a:bodyPr anchor="b"/>
          <a:lstStyle>
            <a:lvl1pPr algn="l">
              <a:defRPr sz="4800">
                <a:effectLst/>
              </a:defRPr>
            </a:lvl1pPr>
          </a:lstStyle>
          <a:p>
            <a:r>
              <a:rPr lang="pt-BR"/>
              <a:t>Clique para editar o título mestre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9" name="Date Placeholder 3"/>
          <p:cNvSpPr>
            <a:spLocks noGrp="1"/>
          </p:cNvSpPr>
          <p:nvPr>
            <p:ph type="dt" sz="half" idx="10"/>
          </p:nvPr>
        </p:nvSpPr>
        <p:spPr/>
        <p:txBody>
          <a:bodyPr/>
          <a:lstStyle>
            <a:lvl1pPr>
              <a:defRPr/>
            </a:lvl1pPr>
          </a:lstStyle>
          <a:p>
            <a:pPr>
              <a:defRPr/>
            </a:pPr>
            <a:fld id="{3A56F272-CACE-426E-A589-F6AD66B20B68}" type="datetimeFigureOut">
              <a:rPr lang="pt-BR"/>
              <a:pPr>
                <a:defRPr/>
              </a:pPr>
              <a:t>14/09/2021</a:t>
            </a:fld>
            <a:endParaRPr lang="pt-BR"/>
          </a:p>
        </p:txBody>
      </p:sp>
      <p:sp>
        <p:nvSpPr>
          <p:cNvPr id="10" name="Footer Placeholder 4"/>
          <p:cNvSpPr>
            <a:spLocks noGrp="1"/>
          </p:cNvSpPr>
          <p:nvPr>
            <p:ph type="ftr" sz="quarter" idx="11"/>
          </p:nvPr>
        </p:nvSpPr>
        <p:spPr/>
        <p:txBody>
          <a:bodyPr/>
          <a:lstStyle>
            <a:lvl1pPr>
              <a:defRPr/>
            </a:lvl1pPr>
          </a:lstStyle>
          <a:p>
            <a:pPr>
              <a:defRPr/>
            </a:pPr>
            <a:endParaRPr lang="pt-BR"/>
          </a:p>
        </p:txBody>
      </p:sp>
      <p:sp>
        <p:nvSpPr>
          <p:cNvPr id="11" name="Slide Number Placeholder 5"/>
          <p:cNvSpPr>
            <a:spLocks noGrp="1"/>
          </p:cNvSpPr>
          <p:nvPr>
            <p:ph type="sldNum" sz="quarter" idx="12"/>
          </p:nvPr>
        </p:nvSpPr>
        <p:spPr/>
        <p:txBody>
          <a:bodyPr/>
          <a:lstStyle>
            <a:lvl1pPr>
              <a:defRPr/>
            </a:lvl1pPr>
          </a:lstStyle>
          <a:p>
            <a:pPr>
              <a:defRPr/>
            </a:pPr>
            <a:fld id="{613EBBA0-2E78-43CE-936C-02902D611B91}" type="slidenum">
              <a:rPr lang="pt-BR"/>
              <a:pPr>
                <a:defRPr/>
              </a:pPr>
              <a:t>‹nº›</a:t>
            </a:fld>
            <a:endParaRPr lang="pt-BR"/>
          </a:p>
        </p:txBody>
      </p:sp>
    </p:spTree>
    <p:extLst>
      <p:ext uri="{BB962C8B-B14F-4D97-AF65-F5344CB8AC3E}">
        <p14:creationId xmlns:p14="http://schemas.microsoft.com/office/powerpoint/2010/main" val="4076594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1D45B39-C9BC-471C-8677-5D5B20C1B1A2}" type="datetimeFigureOut">
              <a:rPr lang="pt-BR"/>
              <a:pPr>
                <a:defRPr/>
              </a:pPr>
              <a:t>14/09/2021</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D4D7D53-134A-4E4D-B29D-5F0055F59AE6}" type="slidenum">
              <a:rPr lang="pt-BR"/>
              <a:pPr>
                <a:defRPr/>
              </a:pPr>
              <a:t>‹nº›</a:t>
            </a:fld>
            <a:endParaRPr lang="pt-BR" dirty="0"/>
          </a:p>
        </p:txBody>
      </p:sp>
    </p:spTree>
    <p:extLst>
      <p:ext uri="{BB962C8B-B14F-4D97-AF65-F5344CB8AC3E}">
        <p14:creationId xmlns:p14="http://schemas.microsoft.com/office/powerpoint/2010/main" val="3490637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lstStyle>
            <a:lvl1pPr algn="l">
              <a:defRPr sz="3600" b="0" cap="all"/>
            </a:lvl1pPr>
          </a:lstStyle>
          <a:p>
            <a:r>
              <a:rPr lang="pt-BR"/>
              <a:t>Clique para editar o título mestre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lvl1pPr>
              <a:defRPr/>
            </a:lvl1pPr>
          </a:lstStyle>
          <a:p>
            <a:pPr>
              <a:defRPr/>
            </a:pPr>
            <a:fld id="{F1CBE19F-63AC-4F06-960D-F0009067840B}" type="datetimeFigureOut">
              <a:rPr lang="pt-BR"/>
              <a:pPr>
                <a:defRPr/>
              </a:pPr>
              <a:t>14/09/2021</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1AB04C1-89E8-4167-8C6A-A1300C9B3480}" type="slidenum">
              <a:rPr lang="pt-BR"/>
              <a:pPr>
                <a:defRPr/>
              </a:pPr>
              <a:t>‹nº›</a:t>
            </a:fld>
            <a:endParaRPr lang="pt-BR" dirty="0"/>
          </a:p>
        </p:txBody>
      </p:sp>
    </p:spTree>
    <p:extLst>
      <p:ext uri="{BB962C8B-B14F-4D97-AF65-F5344CB8AC3E}">
        <p14:creationId xmlns:p14="http://schemas.microsoft.com/office/powerpoint/2010/main" val="7075350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91840DA7-F34A-4B2F-B755-2CAC3CA48CBB}" type="datetimeFigureOut">
              <a:rPr lang="pt-BR"/>
              <a:pPr>
                <a:defRPr/>
              </a:pPr>
              <a:t>14/09/2021</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3BE6992-F493-40C1-AA3D-15E3D033DDD4}" type="slidenum">
              <a:rPr lang="pt-BR"/>
              <a:pPr>
                <a:defRPr/>
              </a:pPr>
              <a:t>‹nº›</a:t>
            </a:fld>
            <a:endParaRPr lang="pt-BR" dirty="0"/>
          </a:p>
        </p:txBody>
      </p:sp>
    </p:spTree>
    <p:extLst>
      <p:ext uri="{BB962C8B-B14F-4D97-AF65-F5344CB8AC3E}">
        <p14:creationId xmlns:p14="http://schemas.microsoft.com/office/powerpoint/2010/main" val="1638796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a:t>Clique para editar o título mestre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6E025F0A-2E02-41CE-A556-263415BF4B7F}" type="datetimeFigureOut">
              <a:rPr lang="pt-BR"/>
              <a:pPr>
                <a:defRPr/>
              </a:pPr>
              <a:t>14/09/2021</a:t>
            </a:fld>
            <a:endParaRPr lang="pt-BR" dirty="0"/>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F1EA5E85-A91C-4CD5-8635-50142469C241}" type="slidenum">
              <a:rPr lang="pt-BR"/>
              <a:pPr>
                <a:defRPr/>
              </a:pPr>
              <a:t>‹nº›</a:t>
            </a:fld>
            <a:endParaRPr lang="pt-BR" dirty="0"/>
          </a:p>
        </p:txBody>
      </p:sp>
    </p:spTree>
    <p:extLst>
      <p:ext uri="{BB962C8B-B14F-4D97-AF65-F5344CB8AC3E}">
        <p14:creationId xmlns:p14="http://schemas.microsoft.com/office/powerpoint/2010/main" val="591022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EF158665-2103-4926-A55F-30CB82A095E4}" type="datetimeFigureOut">
              <a:rPr lang="pt-BR"/>
              <a:pPr>
                <a:defRPr/>
              </a:pPr>
              <a:t>14/09/2021</a:t>
            </a:fld>
            <a:endParaRPr lang="pt-BR" dirty="0"/>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FF14D1D7-79FB-47DD-B53F-264A1A70168E}" type="slidenum">
              <a:rPr lang="pt-BR"/>
              <a:pPr>
                <a:defRPr/>
              </a:pPr>
              <a:t>‹nº›</a:t>
            </a:fld>
            <a:endParaRPr lang="pt-BR" dirty="0"/>
          </a:p>
        </p:txBody>
      </p:sp>
    </p:spTree>
    <p:extLst>
      <p:ext uri="{BB962C8B-B14F-4D97-AF65-F5344CB8AC3E}">
        <p14:creationId xmlns:p14="http://schemas.microsoft.com/office/powerpoint/2010/main" val="473482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BA2B01C-F208-45F4-AB7C-58BCB3190C83}" type="datetimeFigureOut">
              <a:rPr lang="pt-BR"/>
              <a:pPr>
                <a:defRPr/>
              </a:pPr>
              <a:t>14/09/2021</a:t>
            </a:fld>
            <a:endParaRPr lang="pt-BR" dirty="0"/>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174ABFBE-288B-4571-9A1C-EEC591A07E1D}" type="slidenum">
              <a:rPr lang="pt-BR"/>
              <a:pPr>
                <a:defRPr/>
              </a:pPr>
              <a:t>‹nº›</a:t>
            </a:fld>
            <a:endParaRPr lang="pt-BR" dirty="0"/>
          </a:p>
        </p:txBody>
      </p:sp>
    </p:spTree>
    <p:extLst>
      <p:ext uri="{BB962C8B-B14F-4D97-AF65-F5344CB8AC3E}">
        <p14:creationId xmlns:p14="http://schemas.microsoft.com/office/powerpoint/2010/main" val="364341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lstStyle>
            <a:lvl1pPr algn="l">
              <a:defRPr sz="2400" b="0"/>
            </a:lvl1pPr>
          </a:lstStyle>
          <a:p>
            <a:r>
              <a:rPr lang="pt-BR"/>
              <a:t>Clique para editar o título mestre</a:t>
            </a:r>
            <a:endParaRPr lang="en-US" dirty="0"/>
          </a:p>
        </p:txBody>
      </p:sp>
      <p:sp>
        <p:nvSpPr>
          <p:cNvPr id="3" name="Content Placeholder 2"/>
          <p:cNvSpPr>
            <a:spLocks noGrp="1"/>
          </p:cNvSpPr>
          <p:nvPr>
            <p:ph idx="1"/>
          </p:nvPr>
        </p:nvSpPr>
        <p:spPr>
          <a:xfrm>
            <a:off x="684212" y="685800"/>
            <a:ext cx="5943601" cy="5308600"/>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3"/>
          <p:cNvSpPr>
            <a:spLocks noGrp="1"/>
          </p:cNvSpPr>
          <p:nvPr>
            <p:ph type="dt" sz="half" idx="10"/>
          </p:nvPr>
        </p:nvSpPr>
        <p:spPr/>
        <p:txBody>
          <a:bodyPr/>
          <a:lstStyle>
            <a:lvl1pPr>
              <a:defRPr/>
            </a:lvl1pPr>
          </a:lstStyle>
          <a:p>
            <a:pPr>
              <a:defRPr/>
            </a:pPr>
            <a:fld id="{96CD1AEF-0877-46CD-9CDC-880AECC1946A}" type="datetimeFigureOut">
              <a:rPr lang="pt-BR"/>
              <a:pPr>
                <a:defRPr/>
              </a:pPr>
              <a:t>14/09/2021</a:t>
            </a:fld>
            <a:endParaRPr lang="pt-BR" dirty="0"/>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49B9368-2D91-48E5-9200-D64674E3D753}" type="slidenum">
              <a:rPr lang="pt-BR"/>
              <a:pPr>
                <a:defRPr/>
              </a:pPr>
              <a:t>‹nº›</a:t>
            </a:fld>
            <a:endParaRPr lang="pt-BR" dirty="0"/>
          </a:p>
        </p:txBody>
      </p:sp>
    </p:spTree>
    <p:extLst>
      <p:ext uri="{BB962C8B-B14F-4D97-AF65-F5344CB8AC3E}">
        <p14:creationId xmlns:p14="http://schemas.microsoft.com/office/powerpoint/2010/main" val="4132388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lstStyle>
            <a:lvl1pPr algn="l">
              <a:defRPr sz="2800" b="0"/>
            </a:lvl1pPr>
          </a:lstStyle>
          <a:p>
            <a:r>
              <a:rPr lang="pt-BR"/>
              <a:t>Clique para editar o título mestre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4"/>
          <p:cNvSpPr>
            <a:spLocks noGrp="1"/>
          </p:cNvSpPr>
          <p:nvPr>
            <p:ph type="dt" sz="half" idx="10"/>
          </p:nvPr>
        </p:nvSpPr>
        <p:spPr/>
        <p:txBody>
          <a:bodyPr/>
          <a:lstStyle>
            <a:lvl1pPr>
              <a:defRPr/>
            </a:lvl1pPr>
          </a:lstStyle>
          <a:p>
            <a:pPr>
              <a:defRPr/>
            </a:pPr>
            <a:fld id="{301429DA-6775-4A9E-9F2C-7E2021F16AC6}" type="datetimeFigureOut">
              <a:rPr lang="pt-BR"/>
              <a:pPr>
                <a:defRPr/>
              </a:pPr>
              <a:t>14/09/2021</a:t>
            </a:fld>
            <a:endParaRPr lang="pt-BR"/>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p:txBody>
          <a:bodyPr/>
          <a:lstStyle>
            <a:lvl1pPr>
              <a:defRPr/>
            </a:lvl1pPr>
          </a:lstStyle>
          <a:p>
            <a:pPr>
              <a:defRPr/>
            </a:pPr>
            <a:fld id="{4215A28E-8FEA-4BE4-A674-CE4FD49A914F}" type="slidenum">
              <a:rPr lang="pt-BR"/>
              <a:pPr>
                <a:defRPr/>
              </a:pPr>
              <a:t>‹nº›</a:t>
            </a:fld>
            <a:endParaRPr lang="pt-BR"/>
          </a:p>
        </p:txBody>
      </p:sp>
    </p:spTree>
    <p:extLst>
      <p:ext uri="{BB962C8B-B14F-4D97-AF65-F5344CB8AC3E}">
        <p14:creationId xmlns:p14="http://schemas.microsoft.com/office/powerpoint/2010/main" val="4004313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5" name="Date Placeholder 3"/>
          <p:cNvSpPr>
            <a:spLocks noGrp="1"/>
          </p:cNvSpPr>
          <p:nvPr>
            <p:ph type="dt" sz="half" idx="15"/>
          </p:nvPr>
        </p:nvSpPr>
        <p:spPr/>
        <p:txBody>
          <a:bodyPr/>
          <a:lstStyle>
            <a:lvl1pPr>
              <a:defRPr/>
            </a:lvl1pPr>
          </a:lstStyle>
          <a:p>
            <a:pPr>
              <a:defRPr/>
            </a:pPr>
            <a:fld id="{11DBC94F-B948-4DA7-AFC7-08DD8BBDE23C}" type="datetimeFigureOut">
              <a:rPr lang="pt-BR"/>
              <a:pPr>
                <a:defRPr/>
              </a:pPr>
              <a:t>14/09/2021</a:t>
            </a:fld>
            <a:endParaRPr lang="pt-BR" dirty="0"/>
          </a:p>
        </p:txBody>
      </p:sp>
      <p:sp>
        <p:nvSpPr>
          <p:cNvPr id="6" name="Footer Placeholder 4"/>
          <p:cNvSpPr>
            <a:spLocks noGrp="1"/>
          </p:cNvSpPr>
          <p:nvPr>
            <p:ph type="ftr" sz="quarter" idx="16"/>
          </p:nvPr>
        </p:nvSpPr>
        <p:spPr/>
        <p:txBody>
          <a:bodyPr/>
          <a:lstStyle>
            <a:lvl1pPr>
              <a:defRPr/>
            </a:lvl1pPr>
          </a:lstStyle>
          <a:p>
            <a:pPr>
              <a:defRPr/>
            </a:pPr>
            <a:endParaRPr lang="pt-BR"/>
          </a:p>
        </p:txBody>
      </p:sp>
      <p:sp>
        <p:nvSpPr>
          <p:cNvPr id="7" name="Slide Number Placeholder 5"/>
          <p:cNvSpPr>
            <a:spLocks noGrp="1"/>
          </p:cNvSpPr>
          <p:nvPr>
            <p:ph type="sldNum" sz="quarter" idx="17"/>
          </p:nvPr>
        </p:nvSpPr>
        <p:spPr/>
        <p:txBody>
          <a:bodyPr/>
          <a:lstStyle>
            <a:lvl1pPr>
              <a:defRPr/>
            </a:lvl1pPr>
          </a:lstStyle>
          <a:p>
            <a:pPr>
              <a:defRPr/>
            </a:pPr>
            <a:fld id="{230F087E-4FCC-475A-A15B-121D810A0B09}" type="slidenum">
              <a:rPr lang="pt-BR"/>
              <a:pPr>
                <a:defRPr/>
              </a:pPr>
              <a:t>‹nº›</a:t>
            </a:fld>
            <a:endParaRPr lang="pt-BR" dirty="0"/>
          </a:p>
        </p:txBody>
      </p:sp>
    </p:spTree>
    <p:extLst>
      <p:ext uri="{BB962C8B-B14F-4D97-AF65-F5344CB8AC3E}">
        <p14:creationId xmlns:p14="http://schemas.microsoft.com/office/powerpoint/2010/main" val="1011240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lstStyle>
            <a:lvl1pPr algn="l">
              <a:defRPr sz="3200" b="0" cap="all"/>
            </a:lvl1pPr>
          </a:lstStyle>
          <a:p>
            <a:r>
              <a:rPr lang="pt-BR"/>
              <a:t>Clique para editar o título mestre</a:t>
            </a:r>
            <a:endParaRPr lang="en-US" dirty="0"/>
          </a:p>
        </p:txBody>
      </p:sp>
      <p:sp>
        <p:nvSpPr>
          <p:cNvPr id="3" name="Text Placeholder 2"/>
          <p:cNvSpPr>
            <a:spLocks noGrp="1"/>
          </p:cNvSpPr>
          <p:nvPr>
            <p:ph type="body" idx="1"/>
          </p:nvPr>
        </p:nvSpPr>
        <p:spPr>
          <a:xfrm>
            <a:off x="684212" y="4114800"/>
            <a:ext cx="8535988" cy="1879600"/>
          </a:xfrm>
        </p:spPr>
        <p:txBody>
          <a:bodyP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lvl1pPr>
              <a:defRPr/>
            </a:lvl1pPr>
          </a:lstStyle>
          <a:p>
            <a:pPr>
              <a:defRPr/>
            </a:pPr>
            <a:fld id="{4FBBC59C-6C4E-4952-9811-1C68EC96ABA9}" type="datetimeFigureOut">
              <a:rPr lang="pt-BR"/>
              <a:pPr>
                <a:defRPr/>
              </a:pPr>
              <a:t>14/09/2021</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CE3AB05-3A33-4D25-B73C-7D5A7BBB8797}" type="slidenum">
              <a:rPr lang="pt-BR"/>
              <a:pPr>
                <a:defRPr/>
              </a:pPr>
              <a:t>‹nº›</a:t>
            </a:fld>
            <a:endParaRPr lang="pt-BR" dirty="0"/>
          </a:p>
        </p:txBody>
      </p:sp>
    </p:spTree>
    <p:extLst>
      <p:ext uri="{BB962C8B-B14F-4D97-AF65-F5344CB8AC3E}">
        <p14:creationId xmlns:p14="http://schemas.microsoft.com/office/powerpoint/2010/main" val="9979307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3"/>
          <p:cNvSpPr txBox="1">
            <a:spLocks noChangeArrowheads="1"/>
          </p:cNvSpPr>
          <p:nvPr/>
        </p:nvSpPr>
        <p:spPr bwMode="auto">
          <a:xfrm>
            <a:off x="531813" y="812800"/>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fontAlgn="base">
              <a:spcBef>
                <a:spcPct val="0"/>
              </a:spcBef>
              <a:spcAft>
                <a:spcPct val="0"/>
              </a:spcAft>
              <a:defRPr>
                <a:solidFill>
                  <a:schemeClr val="tx1"/>
                </a:solidFill>
                <a:latin typeface="Century Gothic" pitchFamily="34" charset="0"/>
              </a:defRPr>
            </a:lvl6pPr>
            <a:lvl7pPr marL="2971800" indent="-228600" fontAlgn="base">
              <a:spcBef>
                <a:spcPct val="0"/>
              </a:spcBef>
              <a:spcAft>
                <a:spcPct val="0"/>
              </a:spcAft>
              <a:defRPr>
                <a:solidFill>
                  <a:schemeClr val="tx1"/>
                </a:solidFill>
                <a:latin typeface="Century Gothic" pitchFamily="34" charset="0"/>
              </a:defRPr>
            </a:lvl7pPr>
            <a:lvl8pPr marL="3429000" indent="-228600" fontAlgn="base">
              <a:spcBef>
                <a:spcPct val="0"/>
              </a:spcBef>
              <a:spcAft>
                <a:spcPct val="0"/>
              </a:spcAft>
              <a:defRPr>
                <a:solidFill>
                  <a:schemeClr val="tx1"/>
                </a:solidFill>
                <a:latin typeface="Century Gothic" pitchFamily="34" charset="0"/>
              </a:defRPr>
            </a:lvl8pPr>
            <a:lvl9pPr marL="3886200" indent="-228600" fontAlgn="base">
              <a:spcBef>
                <a:spcPct val="0"/>
              </a:spcBef>
              <a:spcAft>
                <a:spcPct val="0"/>
              </a:spcAft>
              <a:defRPr>
                <a:solidFill>
                  <a:schemeClr val="tx1"/>
                </a:solidFill>
                <a:latin typeface="Century Gothic" pitchFamily="34" charset="0"/>
              </a:defRPr>
            </a:lvl9pPr>
          </a:lstStyle>
          <a:p>
            <a:r>
              <a:rPr lang="en-US" sz="8000"/>
              <a:t>“</a:t>
            </a:r>
          </a:p>
        </p:txBody>
      </p:sp>
      <p:sp>
        <p:nvSpPr>
          <p:cNvPr id="6" name="TextBox 14"/>
          <p:cNvSpPr txBox="1">
            <a:spLocks noChangeArrowheads="1"/>
          </p:cNvSpPr>
          <p:nvPr/>
        </p:nvSpPr>
        <p:spPr bwMode="auto">
          <a:xfrm>
            <a:off x="10285413" y="2768600"/>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fontAlgn="base">
              <a:spcBef>
                <a:spcPct val="0"/>
              </a:spcBef>
              <a:spcAft>
                <a:spcPct val="0"/>
              </a:spcAft>
              <a:defRPr>
                <a:solidFill>
                  <a:schemeClr val="tx1"/>
                </a:solidFill>
                <a:latin typeface="Century Gothic" pitchFamily="34" charset="0"/>
              </a:defRPr>
            </a:lvl6pPr>
            <a:lvl7pPr marL="2971800" indent="-228600" fontAlgn="base">
              <a:spcBef>
                <a:spcPct val="0"/>
              </a:spcBef>
              <a:spcAft>
                <a:spcPct val="0"/>
              </a:spcAft>
              <a:defRPr>
                <a:solidFill>
                  <a:schemeClr val="tx1"/>
                </a:solidFill>
                <a:latin typeface="Century Gothic" pitchFamily="34" charset="0"/>
              </a:defRPr>
            </a:lvl7pPr>
            <a:lvl8pPr marL="3429000" indent="-228600" fontAlgn="base">
              <a:spcBef>
                <a:spcPct val="0"/>
              </a:spcBef>
              <a:spcAft>
                <a:spcPct val="0"/>
              </a:spcAft>
              <a:defRPr>
                <a:solidFill>
                  <a:schemeClr val="tx1"/>
                </a:solidFill>
                <a:latin typeface="Century Gothic" pitchFamily="34" charset="0"/>
              </a:defRPr>
            </a:lvl8pPr>
            <a:lvl9pPr marL="3886200" indent="-228600" fontAlgn="base">
              <a:spcBef>
                <a:spcPct val="0"/>
              </a:spcBef>
              <a:spcAft>
                <a:spcPct val="0"/>
              </a:spcAft>
              <a:defRPr>
                <a:solidFill>
                  <a:schemeClr val="tx1"/>
                </a:solidFill>
                <a:latin typeface="Century Gothic" pitchFamily="34" charset="0"/>
              </a:defRPr>
            </a:lvl9pPr>
          </a:lstStyle>
          <a:p>
            <a:pPr algn="r"/>
            <a:r>
              <a:rPr lang="en-US" sz="8000"/>
              <a:t>”</a:t>
            </a:r>
          </a:p>
        </p:txBody>
      </p:sp>
      <p:sp>
        <p:nvSpPr>
          <p:cNvPr id="2" name="Title 1"/>
          <p:cNvSpPr>
            <a:spLocks noGrp="1"/>
          </p:cNvSpPr>
          <p:nvPr>
            <p:ph type="title"/>
          </p:nvPr>
        </p:nvSpPr>
        <p:spPr>
          <a:xfrm>
            <a:off x="1141411" y="685800"/>
            <a:ext cx="9144001" cy="2743200"/>
          </a:xfrm>
        </p:spPr>
        <p:txBody>
          <a:bodyPr/>
          <a:lstStyle>
            <a:lvl1pPr algn="l">
              <a:defRPr sz="3200" b="0" cap="all">
                <a:solidFill>
                  <a:schemeClr val="tx1"/>
                </a:solidFill>
              </a:defRPr>
            </a:lvl1pPr>
          </a:lstStyle>
          <a:p>
            <a:r>
              <a:rPr lang="pt-BR"/>
              <a:t>Clique para editar o título mestre</a:t>
            </a:r>
            <a:endParaRPr lang="en-US" dirty="0"/>
          </a:p>
        </p:txBody>
      </p:sp>
      <p:sp>
        <p:nvSpPr>
          <p:cNvPr id="10" name="Text Placeholder 9"/>
          <p:cNvSpPr>
            <a:spLocks noGrp="1"/>
          </p:cNvSpPr>
          <p:nvPr>
            <p:ph type="body" sz="quarter" idx="13"/>
          </p:nvPr>
        </p:nvSpPr>
        <p:spPr>
          <a:xfrm>
            <a:off x="1446212" y="3429000"/>
            <a:ext cx="8534400" cy="381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3" name="Text Placeholder 2"/>
          <p:cNvSpPr>
            <a:spLocks noGrp="1"/>
          </p:cNvSpPr>
          <p:nvPr>
            <p:ph type="body" idx="1"/>
          </p:nvPr>
        </p:nvSpPr>
        <p:spPr>
          <a:xfrm>
            <a:off x="684213" y="4301067"/>
            <a:ext cx="8534400" cy="1684865"/>
          </a:xfrm>
        </p:spPr>
        <p:txBody>
          <a:bodyP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7" name="Date Placeholder 3"/>
          <p:cNvSpPr>
            <a:spLocks noGrp="1"/>
          </p:cNvSpPr>
          <p:nvPr>
            <p:ph type="dt" sz="half" idx="14"/>
          </p:nvPr>
        </p:nvSpPr>
        <p:spPr/>
        <p:txBody>
          <a:bodyPr/>
          <a:lstStyle>
            <a:lvl1pPr>
              <a:defRPr/>
            </a:lvl1pPr>
          </a:lstStyle>
          <a:p>
            <a:pPr>
              <a:defRPr/>
            </a:pPr>
            <a:fld id="{AEE716A2-032C-4B94-A8DD-6058023EBFA5}" type="datetimeFigureOut">
              <a:rPr lang="pt-BR"/>
              <a:pPr>
                <a:defRPr/>
              </a:pPr>
              <a:t>14/09/2021</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5B1DD876-2281-4C26-B73F-FAFA2A9CE1D5}" type="slidenum">
              <a:rPr lang="pt-BR"/>
              <a:pPr>
                <a:defRPr/>
              </a:pPr>
              <a:t>‹nº›</a:t>
            </a:fld>
            <a:endParaRPr lang="pt-BR"/>
          </a:p>
        </p:txBody>
      </p:sp>
    </p:spTree>
    <p:extLst>
      <p:ext uri="{BB962C8B-B14F-4D97-AF65-F5344CB8AC3E}">
        <p14:creationId xmlns:p14="http://schemas.microsoft.com/office/powerpoint/2010/main" val="19032811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lstStyle>
            <a:lvl1pPr algn="l">
              <a:defRPr sz="3200" b="0" cap="all"/>
            </a:lvl1pPr>
          </a:lstStyle>
          <a:p>
            <a:r>
              <a:rPr lang="pt-BR"/>
              <a:t>Clique para editar o título mestre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lvl1pPr>
              <a:defRPr/>
            </a:lvl1pPr>
          </a:lstStyle>
          <a:p>
            <a:pPr>
              <a:defRPr/>
            </a:pPr>
            <a:fld id="{C7B604ED-A063-483E-B028-B7EBA930F08A}" type="datetimeFigureOut">
              <a:rPr lang="pt-BR"/>
              <a:pPr>
                <a:defRPr/>
              </a:pPr>
              <a:t>14/09/2021</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2928A32-6F38-4331-ADE5-7FFFBB79AC07}" type="slidenum">
              <a:rPr lang="pt-BR"/>
              <a:pPr>
                <a:defRPr/>
              </a:pPr>
              <a:t>‹nº›</a:t>
            </a:fld>
            <a:endParaRPr lang="pt-BR" dirty="0"/>
          </a:p>
        </p:txBody>
      </p:sp>
    </p:spTree>
    <p:extLst>
      <p:ext uri="{BB962C8B-B14F-4D97-AF65-F5344CB8AC3E}">
        <p14:creationId xmlns:p14="http://schemas.microsoft.com/office/powerpoint/2010/main" val="32373809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10"/>
          <p:cNvSpPr txBox="1">
            <a:spLocks noChangeArrowheads="1"/>
          </p:cNvSpPr>
          <p:nvPr/>
        </p:nvSpPr>
        <p:spPr bwMode="auto">
          <a:xfrm>
            <a:off x="531813" y="812800"/>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fontAlgn="base">
              <a:spcBef>
                <a:spcPct val="0"/>
              </a:spcBef>
              <a:spcAft>
                <a:spcPct val="0"/>
              </a:spcAft>
              <a:defRPr>
                <a:solidFill>
                  <a:schemeClr val="tx1"/>
                </a:solidFill>
                <a:latin typeface="Century Gothic" pitchFamily="34" charset="0"/>
              </a:defRPr>
            </a:lvl6pPr>
            <a:lvl7pPr marL="2971800" indent="-228600" fontAlgn="base">
              <a:spcBef>
                <a:spcPct val="0"/>
              </a:spcBef>
              <a:spcAft>
                <a:spcPct val="0"/>
              </a:spcAft>
              <a:defRPr>
                <a:solidFill>
                  <a:schemeClr val="tx1"/>
                </a:solidFill>
                <a:latin typeface="Century Gothic" pitchFamily="34" charset="0"/>
              </a:defRPr>
            </a:lvl7pPr>
            <a:lvl8pPr marL="3429000" indent="-228600" fontAlgn="base">
              <a:spcBef>
                <a:spcPct val="0"/>
              </a:spcBef>
              <a:spcAft>
                <a:spcPct val="0"/>
              </a:spcAft>
              <a:defRPr>
                <a:solidFill>
                  <a:schemeClr val="tx1"/>
                </a:solidFill>
                <a:latin typeface="Century Gothic" pitchFamily="34" charset="0"/>
              </a:defRPr>
            </a:lvl8pPr>
            <a:lvl9pPr marL="3886200" indent="-228600" fontAlgn="base">
              <a:spcBef>
                <a:spcPct val="0"/>
              </a:spcBef>
              <a:spcAft>
                <a:spcPct val="0"/>
              </a:spcAft>
              <a:defRPr>
                <a:solidFill>
                  <a:schemeClr val="tx1"/>
                </a:solidFill>
                <a:latin typeface="Century Gothic" pitchFamily="34" charset="0"/>
              </a:defRPr>
            </a:lvl9pPr>
          </a:lstStyle>
          <a:p>
            <a:r>
              <a:rPr lang="en-US" sz="8000"/>
              <a:t>“</a:t>
            </a:r>
          </a:p>
        </p:txBody>
      </p:sp>
      <p:sp>
        <p:nvSpPr>
          <p:cNvPr id="6" name="TextBox 11"/>
          <p:cNvSpPr txBox="1">
            <a:spLocks noChangeArrowheads="1"/>
          </p:cNvSpPr>
          <p:nvPr/>
        </p:nvSpPr>
        <p:spPr bwMode="auto">
          <a:xfrm>
            <a:off x="10285413" y="2768600"/>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fontAlgn="base">
              <a:spcBef>
                <a:spcPct val="0"/>
              </a:spcBef>
              <a:spcAft>
                <a:spcPct val="0"/>
              </a:spcAft>
              <a:defRPr>
                <a:solidFill>
                  <a:schemeClr val="tx1"/>
                </a:solidFill>
                <a:latin typeface="Century Gothic" pitchFamily="34" charset="0"/>
              </a:defRPr>
            </a:lvl6pPr>
            <a:lvl7pPr marL="2971800" indent="-228600" fontAlgn="base">
              <a:spcBef>
                <a:spcPct val="0"/>
              </a:spcBef>
              <a:spcAft>
                <a:spcPct val="0"/>
              </a:spcAft>
              <a:defRPr>
                <a:solidFill>
                  <a:schemeClr val="tx1"/>
                </a:solidFill>
                <a:latin typeface="Century Gothic" pitchFamily="34" charset="0"/>
              </a:defRPr>
            </a:lvl7pPr>
            <a:lvl8pPr marL="3429000" indent="-228600" fontAlgn="base">
              <a:spcBef>
                <a:spcPct val="0"/>
              </a:spcBef>
              <a:spcAft>
                <a:spcPct val="0"/>
              </a:spcAft>
              <a:defRPr>
                <a:solidFill>
                  <a:schemeClr val="tx1"/>
                </a:solidFill>
                <a:latin typeface="Century Gothic" pitchFamily="34" charset="0"/>
              </a:defRPr>
            </a:lvl8pPr>
            <a:lvl9pPr marL="3886200" indent="-228600" fontAlgn="base">
              <a:spcBef>
                <a:spcPct val="0"/>
              </a:spcBef>
              <a:spcAft>
                <a:spcPct val="0"/>
              </a:spcAft>
              <a:defRPr>
                <a:solidFill>
                  <a:schemeClr val="tx1"/>
                </a:solidFill>
                <a:latin typeface="Century Gothic" pitchFamily="34" charset="0"/>
              </a:defRPr>
            </a:lvl9pPr>
          </a:lstStyle>
          <a:p>
            <a:pPr algn="r"/>
            <a:r>
              <a:rPr lang="en-US" sz="8000"/>
              <a:t>”</a:t>
            </a:r>
          </a:p>
        </p:txBody>
      </p:sp>
      <p:sp>
        <p:nvSpPr>
          <p:cNvPr id="2" name="Title 1"/>
          <p:cNvSpPr>
            <a:spLocks noGrp="1"/>
          </p:cNvSpPr>
          <p:nvPr>
            <p:ph type="title"/>
          </p:nvPr>
        </p:nvSpPr>
        <p:spPr>
          <a:xfrm>
            <a:off x="1141413" y="685800"/>
            <a:ext cx="9144000" cy="2743200"/>
          </a:xfrm>
        </p:spPr>
        <p:txBody>
          <a:bodyPr/>
          <a:lstStyle>
            <a:lvl1pPr algn="l">
              <a:defRPr sz="3200" b="0" cap="all">
                <a:solidFill>
                  <a:schemeClr val="tx1"/>
                </a:solidFill>
              </a:defRPr>
            </a:lvl1pPr>
          </a:lstStyle>
          <a:p>
            <a:r>
              <a:rPr lang="pt-BR"/>
              <a:t>Clique para editar o título mestre</a:t>
            </a:r>
            <a:endParaRPr lang="en-US" dirty="0"/>
          </a:p>
        </p:txBody>
      </p:sp>
      <p:sp>
        <p:nvSpPr>
          <p:cNvPr id="10" name="Text Placeholder 9"/>
          <p:cNvSpPr>
            <a:spLocks noGrp="1"/>
          </p:cNvSpPr>
          <p:nvPr>
            <p:ph type="body" sz="quarter" idx="13"/>
          </p:nvPr>
        </p:nvSpPr>
        <p:spPr>
          <a:xfrm>
            <a:off x="684212" y="3928534"/>
            <a:ext cx="8534401" cy="1049866"/>
          </a:xfrm>
        </p:spPr>
        <p:txBody>
          <a:bodyPr rtlCol="0" anchor="b">
            <a:normAutofit/>
          </a:bodyPr>
          <a:lstStyle>
            <a:lvl1pPr>
              <a:buNone/>
              <a:defRPr lang="en-US" sz="2400" b="0" cap="all" dirty="0">
                <a:ln w="3175" cmpd="sng">
                  <a:noFill/>
                </a:ln>
                <a:solidFill>
                  <a:schemeClr val="tx1"/>
                </a:solidFill>
                <a:effectLst/>
              </a:defRPr>
            </a:lvl1pPr>
          </a:lstStyle>
          <a:p>
            <a:pPr lvl="0"/>
            <a:r>
              <a:rPr lang="pt-BR"/>
              <a:t>Clique para editar o texto mestre</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7" name="Date Placeholder 3"/>
          <p:cNvSpPr>
            <a:spLocks noGrp="1"/>
          </p:cNvSpPr>
          <p:nvPr>
            <p:ph type="dt" sz="half" idx="14"/>
          </p:nvPr>
        </p:nvSpPr>
        <p:spPr/>
        <p:txBody>
          <a:bodyPr/>
          <a:lstStyle>
            <a:lvl1pPr>
              <a:defRPr/>
            </a:lvl1pPr>
          </a:lstStyle>
          <a:p>
            <a:pPr>
              <a:defRPr/>
            </a:pPr>
            <a:fld id="{4BC95BD2-86D1-4DC7-AE85-EF1139CED036}" type="datetimeFigureOut">
              <a:rPr lang="pt-BR"/>
              <a:pPr>
                <a:defRPr/>
              </a:pPr>
              <a:t>14/09/2021</a:t>
            </a:fld>
            <a:endParaRPr lang="pt-BR" dirty="0"/>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55E5735B-2EDE-4D41-9743-8F982930CC96}" type="slidenum">
              <a:rPr lang="pt-BR"/>
              <a:pPr>
                <a:defRPr/>
              </a:pPr>
              <a:t>‹nº›</a:t>
            </a:fld>
            <a:endParaRPr lang="pt-BR" dirty="0"/>
          </a:p>
        </p:txBody>
      </p:sp>
    </p:spTree>
    <p:extLst>
      <p:ext uri="{BB962C8B-B14F-4D97-AF65-F5344CB8AC3E}">
        <p14:creationId xmlns:p14="http://schemas.microsoft.com/office/powerpoint/2010/main" val="27702816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lstStyle>
            <a:lvl1pPr>
              <a:defRPr lang="en-US" b="0" dirty="0"/>
            </a:lvl1pPr>
          </a:lstStyle>
          <a:p>
            <a:pPr lvl="0"/>
            <a:r>
              <a:rPr lang="pt-BR"/>
              <a:t>Clique para editar o título mestre</a:t>
            </a:r>
            <a:endParaRPr lang="en-US" dirty="0"/>
          </a:p>
        </p:txBody>
      </p:sp>
      <p:sp>
        <p:nvSpPr>
          <p:cNvPr id="10" name="Text Placeholder 9"/>
          <p:cNvSpPr>
            <a:spLocks noGrp="1"/>
          </p:cNvSpPr>
          <p:nvPr>
            <p:ph type="body" sz="quarter" idx="13"/>
          </p:nvPr>
        </p:nvSpPr>
        <p:spPr>
          <a:xfrm>
            <a:off x="684212" y="3928534"/>
            <a:ext cx="8534400" cy="838200"/>
          </a:xfrm>
        </p:spPr>
        <p:txBody>
          <a:bodyPr rtlCol="0" anchor="b">
            <a:normAutofit/>
          </a:bodyPr>
          <a:lstStyle>
            <a:lvl1pPr>
              <a:buNone/>
              <a:defRPr lang="en-US" sz="2400" b="0" cap="all" dirty="0">
                <a:ln w="3175" cmpd="sng">
                  <a:noFill/>
                </a:ln>
                <a:solidFill>
                  <a:schemeClr val="tx1"/>
                </a:solidFill>
                <a:effectLst/>
              </a:defRPr>
            </a:lvl1pPr>
          </a:lstStyle>
          <a:p>
            <a:pPr lvl="0"/>
            <a:r>
              <a:rPr lang="pt-BR"/>
              <a:t>Clique para editar o texto mestre</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5" name="Date Placeholder 3"/>
          <p:cNvSpPr>
            <a:spLocks noGrp="1"/>
          </p:cNvSpPr>
          <p:nvPr>
            <p:ph type="dt" sz="half" idx="14"/>
          </p:nvPr>
        </p:nvSpPr>
        <p:spPr/>
        <p:txBody>
          <a:bodyPr/>
          <a:lstStyle>
            <a:lvl1pPr>
              <a:defRPr/>
            </a:lvl1pPr>
          </a:lstStyle>
          <a:p>
            <a:pPr>
              <a:defRPr/>
            </a:pPr>
            <a:fld id="{E0381647-99FB-433E-BDE4-ED7E99F47DD5}" type="datetimeFigureOut">
              <a:rPr lang="pt-BR"/>
              <a:pPr>
                <a:defRPr/>
              </a:pPr>
              <a:t>14/09/2021</a:t>
            </a:fld>
            <a:endParaRPr lang="pt-BR" dirty="0"/>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Slide Number Placeholder 5"/>
          <p:cNvSpPr>
            <a:spLocks noGrp="1"/>
          </p:cNvSpPr>
          <p:nvPr>
            <p:ph type="sldNum" sz="quarter" idx="16"/>
          </p:nvPr>
        </p:nvSpPr>
        <p:spPr/>
        <p:txBody>
          <a:bodyPr/>
          <a:lstStyle>
            <a:lvl1pPr>
              <a:defRPr/>
            </a:lvl1pPr>
          </a:lstStyle>
          <a:p>
            <a:pPr>
              <a:defRPr/>
            </a:pPr>
            <a:fld id="{EC81DCD1-28E5-41F4-BD2B-7D2F09B7B2E4}" type="slidenum">
              <a:rPr lang="pt-BR"/>
              <a:pPr>
                <a:defRPr/>
              </a:pPr>
              <a:t>‹nº›</a:t>
            </a:fld>
            <a:endParaRPr lang="pt-BR" dirty="0"/>
          </a:p>
        </p:txBody>
      </p:sp>
    </p:spTree>
    <p:extLst>
      <p:ext uri="{BB962C8B-B14F-4D97-AF65-F5344CB8AC3E}">
        <p14:creationId xmlns:p14="http://schemas.microsoft.com/office/powerpoint/2010/main" val="7164620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ncho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242BB88B-2B35-4347-84E7-27585C930638}" type="datetimeFigureOut">
              <a:rPr lang="pt-BR"/>
              <a:pPr>
                <a:defRPr/>
              </a:pPr>
              <a:t>14/09/2021</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0F73192-9520-49E3-B564-47EC1DCE70D6}" type="slidenum">
              <a:rPr lang="pt-BR"/>
              <a:pPr>
                <a:defRPr/>
              </a:pPr>
              <a:t>‹nº›</a:t>
            </a:fld>
            <a:endParaRPr lang="pt-BR" dirty="0"/>
          </a:p>
        </p:txBody>
      </p:sp>
    </p:spTree>
    <p:extLst>
      <p:ext uri="{BB962C8B-B14F-4D97-AF65-F5344CB8AC3E}">
        <p14:creationId xmlns:p14="http://schemas.microsoft.com/office/powerpoint/2010/main" val="21235465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72CE853-6A31-431F-AA8E-DBF9D19840EA}" type="datetimeFigureOut">
              <a:rPr lang="pt-BR"/>
              <a:pPr>
                <a:defRPr/>
              </a:pPr>
              <a:t>14/09/2021</a:t>
            </a:fld>
            <a:endParaRPr lang="pt-BR" dirty="0"/>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72F0C2C-6F75-4299-AEBA-1262EDDF7DA8}" type="slidenum">
              <a:rPr lang="pt-BR"/>
              <a:pPr>
                <a:defRPr/>
              </a:pPr>
              <a:t>‹nº›</a:t>
            </a:fld>
            <a:endParaRPr lang="pt-BR" dirty="0"/>
          </a:p>
        </p:txBody>
      </p:sp>
    </p:spTree>
    <p:extLst>
      <p:ext uri="{BB962C8B-B14F-4D97-AF65-F5344CB8AC3E}">
        <p14:creationId xmlns:p14="http://schemas.microsoft.com/office/powerpoint/2010/main" val="17727675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bl" preserve="1">
  <p:cSld name="Título e tabela">
    <p:spTree>
      <p:nvGrpSpPr>
        <p:cNvPr id="1" name=""/>
        <p:cNvGrpSpPr/>
        <p:nvPr/>
      </p:nvGrpSpPr>
      <p:grpSpPr>
        <a:xfrm>
          <a:off x="0" y="0"/>
          <a:ext cx="0" cy="0"/>
          <a:chOff x="0" y="0"/>
          <a:chExt cx="0" cy="0"/>
        </a:xfrm>
      </p:grpSpPr>
      <p:sp>
        <p:nvSpPr>
          <p:cNvPr id="2" name="Título 1"/>
          <p:cNvSpPr>
            <a:spLocks noGrp="1"/>
          </p:cNvSpPr>
          <p:nvPr>
            <p:ph type="title"/>
          </p:nvPr>
        </p:nvSpPr>
        <p:spPr>
          <a:xfrm>
            <a:off x="684213" y="4487863"/>
            <a:ext cx="8534400" cy="1506537"/>
          </a:xfrm>
        </p:spPr>
        <p:txBody>
          <a:bodyPr/>
          <a:lstStyle/>
          <a:p>
            <a:r>
              <a:rPr lang="pt-BR" smtClean="0"/>
              <a:t>Clique para editar o título mestre</a:t>
            </a:r>
            <a:endParaRPr lang="pt-BR"/>
          </a:p>
        </p:txBody>
      </p:sp>
      <p:sp>
        <p:nvSpPr>
          <p:cNvPr id="3" name="Espaço Reservado para Tabela 2"/>
          <p:cNvSpPr>
            <a:spLocks noGrp="1"/>
          </p:cNvSpPr>
          <p:nvPr>
            <p:ph type="tbl" idx="1"/>
          </p:nvPr>
        </p:nvSpPr>
        <p:spPr>
          <a:xfrm>
            <a:off x="684213" y="685800"/>
            <a:ext cx="8534400" cy="3614738"/>
          </a:xfrm>
        </p:spPr>
        <p:txBody>
          <a:bodyPr/>
          <a:lstStyle/>
          <a:p>
            <a:endParaRPr lang="pt-BR"/>
          </a:p>
        </p:txBody>
      </p:sp>
      <p:sp>
        <p:nvSpPr>
          <p:cNvPr id="4" name="Espaço Reservado para Data 3"/>
          <p:cNvSpPr>
            <a:spLocks noGrp="1"/>
          </p:cNvSpPr>
          <p:nvPr>
            <p:ph type="dt" sz="half" idx="10"/>
          </p:nvPr>
        </p:nvSpPr>
        <p:spPr>
          <a:xfrm>
            <a:off x="9904413" y="6172200"/>
            <a:ext cx="1600200" cy="365125"/>
          </a:xfrm>
        </p:spPr>
        <p:txBody>
          <a:bodyPr/>
          <a:lstStyle>
            <a:lvl1pPr>
              <a:defRPr/>
            </a:lvl1pPr>
          </a:lstStyle>
          <a:p>
            <a:pPr>
              <a:defRPr/>
            </a:pPr>
            <a:fld id="{95C7EFAE-2225-4318-82E7-25CBCB9E5558}" type="datetimeFigureOut">
              <a:rPr lang="pt-BR"/>
              <a:pPr>
                <a:defRPr/>
              </a:pPr>
              <a:t>14/09/2021</a:t>
            </a:fld>
            <a:endParaRPr lang="pt-BR" dirty="0"/>
          </a:p>
        </p:txBody>
      </p:sp>
      <p:sp>
        <p:nvSpPr>
          <p:cNvPr id="5" name="Espaço Reservado para Rodapé 4"/>
          <p:cNvSpPr>
            <a:spLocks noGrp="1"/>
          </p:cNvSpPr>
          <p:nvPr>
            <p:ph type="ftr" sz="quarter" idx="11"/>
          </p:nvPr>
        </p:nvSpPr>
        <p:spPr>
          <a:xfrm>
            <a:off x="684213" y="6172200"/>
            <a:ext cx="7543800" cy="365125"/>
          </a:xfrm>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a:xfrm>
            <a:off x="10363200" y="5578475"/>
            <a:ext cx="1143000" cy="669925"/>
          </a:xfrm>
        </p:spPr>
        <p:txBody>
          <a:bodyPr/>
          <a:lstStyle>
            <a:lvl1pPr>
              <a:defRPr/>
            </a:lvl1pPr>
          </a:lstStyle>
          <a:p>
            <a:pPr>
              <a:defRPr/>
            </a:pPr>
            <a:fld id="{AF1DAA0F-A05C-4DF4-9135-6DB98A2542EA}" type="slidenum">
              <a:rPr lang="pt-BR"/>
              <a:pPr>
                <a:defRPr/>
              </a:pPr>
              <a:t>‹nº›</a:t>
            </a:fld>
            <a:endParaRPr lang="pt-BR" dirty="0"/>
          </a:p>
        </p:txBody>
      </p:sp>
    </p:spTree>
    <p:extLst>
      <p:ext uri="{BB962C8B-B14F-4D97-AF65-F5344CB8AC3E}">
        <p14:creationId xmlns:p14="http://schemas.microsoft.com/office/powerpoint/2010/main" val="3795827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9207500" y="2963863"/>
            <a:ext cx="2981325" cy="3208337"/>
            <a:chOff x="9206969" y="2963333"/>
            <a:chExt cx="2981858" cy="3208867"/>
          </a:xfrm>
        </p:grpSpPr>
        <p:cxnSp>
          <p:nvCxnSpPr>
            <p:cNvPr id="8" name="Straight Connector 7"/>
            <p:cNvCxnSpPr/>
            <p:nvPr/>
          </p:nvCxnSpPr>
          <p:spPr>
            <a:xfrm flipH="1">
              <a:off x="11275852" y="2963333"/>
              <a:ext cx="912975" cy="91296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83"/>
              <a:ext cx="2981858" cy="2981817"/>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3013" y="3285648"/>
              <a:ext cx="1895814" cy="1895788"/>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853" y="3131636"/>
              <a:ext cx="1744974" cy="174495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600" y="3682589"/>
              <a:ext cx="1270227" cy="127021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3" y="4487863"/>
            <a:ext cx="8534400" cy="1506537"/>
          </a:xfrm>
          <a:prstGeom prst="rect">
            <a:avLst/>
          </a:prstGeom>
          <a:effectLst/>
        </p:spPr>
        <p:txBody>
          <a:bodyPr vert="horz" lIns="91440" tIns="45720" rIns="91440" bIns="45720" rtlCol="0" anchor="ctr">
            <a:normAutofit/>
          </a:bodyPr>
          <a:lstStyle/>
          <a:p>
            <a:r>
              <a:rPr lang="pt-BR"/>
              <a:t>Clique para editar o título mestre</a:t>
            </a:r>
            <a:endParaRPr lang="en-US" dirty="0"/>
          </a:p>
        </p:txBody>
      </p:sp>
      <p:sp>
        <p:nvSpPr>
          <p:cNvPr id="1028" name="Text Placeholder 2"/>
          <p:cNvSpPr>
            <a:spLocks noGrp="1"/>
          </p:cNvSpPr>
          <p:nvPr>
            <p:ph type="body" idx="1"/>
          </p:nvPr>
        </p:nvSpPr>
        <p:spPr bwMode="auto">
          <a:xfrm>
            <a:off x="684213" y="685800"/>
            <a:ext cx="8534400" cy="361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9904413" y="6172200"/>
            <a:ext cx="1600200" cy="365125"/>
          </a:xfrm>
          <a:prstGeom prst="rect">
            <a:avLst/>
          </a:prstGeom>
        </p:spPr>
        <p:txBody>
          <a:bodyPr vert="horz" lIns="91440" tIns="45720" rIns="91440" bIns="45720" rtlCol="0" anchor="t"/>
          <a:lstStyle>
            <a:lvl1pPr algn="r" fontAlgn="auto">
              <a:spcBef>
                <a:spcPts val="0"/>
              </a:spcBef>
              <a:spcAft>
                <a:spcPts val="0"/>
              </a:spcAft>
              <a:defRPr sz="1000" b="0" i="0" smtClean="0">
                <a:solidFill>
                  <a:schemeClr val="bg2">
                    <a:lumMod val="50000"/>
                  </a:schemeClr>
                </a:solidFill>
                <a:effectLst/>
                <a:latin typeface="+mn-lt"/>
                <a:cs typeface="+mn-cs"/>
              </a:defRPr>
            </a:lvl1pPr>
          </a:lstStyle>
          <a:p>
            <a:pPr>
              <a:defRPr/>
            </a:pPr>
            <a:fld id="{C03791B1-D49D-47C9-8CDC-64A9430DCD27}" type="datetimeFigureOut">
              <a:rPr lang="pt-BR"/>
              <a:pPr>
                <a:defRPr/>
              </a:pPr>
              <a:t>14/09/2021</a:t>
            </a:fld>
            <a:endParaRPr lang="pt-BR" dirty="0"/>
          </a:p>
        </p:txBody>
      </p:sp>
      <p:sp>
        <p:nvSpPr>
          <p:cNvPr id="5" name="Footer Placeholder 4"/>
          <p:cNvSpPr>
            <a:spLocks noGrp="1"/>
          </p:cNvSpPr>
          <p:nvPr>
            <p:ph type="ftr" sz="quarter" idx="3"/>
          </p:nvPr>
        </p:nvSpPr>
        <p:spPr>
          <a:xfrm>
            <a:off x="684213" y="6172200"/>
            <a:ext cx="7543800" cy="365125"/>
          </a:xfrm>
          <a:prstGeom prst="rect">
            <a:avLst/>
          </a:prstGeom>
        </p:spPr>
        <p:txBody>
          <a:bodyPr vert="horz" lIns="91440" tIns="45720" rIns="91440" bIns="45720" rtlCol="0" anchor="t"/>
          <a:lstStyle>
            <a:lvl1pPr algn="l" fontAlgn="auto">
              <a:spcBef>
                <a:spcPts val="0"/>
              </a:spcBef>
              <a:spcAft>
                <a:spcPts val="0"/>
              </a:spcAft>
              <a:defRPr sz="1000" b="0" i="0" dirty="0">
                <a:solidFill>
                  <a:schemeClr val="bg2">
                    <a:lumMod val="50000"/>
                  </a:schemeClr>
                </a:solidFill>
                <a:effectLst/>
                <a:latin typeface="+mn-lt"/>
                <a:cs typeface="+mn-cs"/>
              </a:defRPr>
            </a:lvl1pPr>
          </a:lstStyle>
          <a:p>
            <a:pPr>
              <a:defRPr/>
            </a:pPr>
            <a:endParaRPr lang="pt-BR"/>
          </a:p>
        </p:txBody>
      </p:sp>
      <p:sp>
        <p:nvSpPr>
          <p:cNvPr id="6" name="Slide Number Placeholder 5"/>
          <p:cNvSpPr>
            <a:spLocks noGrp="1"/>
          </p:cNvSpPr>
          <p:nvPr>
            <p:ph type="sldNum" sz="quarter" idx="4"/>
          </p:nvPr>
        </p:nvSpPr>
        <p:spPr>
          <a:xfrm>
            <a:off x="10363200" y="5578475"/>
            <a:ext cx="1143000" cy="669925"/>
          </a:xfrm>
          <a:prstGeom prst="rect">
            <a:avLst/>
          </a:prstGeom>
        </p:spPr>
        <p:txBody>
          <a:bodyPr vert="horz" lIns="91440" tIns="45720" rIns="91440" bIns="45720" rtlCol="0" anchor="b"/>
          <a:lstStyle>
            <a:lvl1pPr algn="r" fontAlgn="auto">
              <a:spcBef>
                <a:spcPts val="0"/>
              </a:spcBef>
              <a:spcAft>
                <a:spcPts val="0"/>
              </a:spcAft>
              <a:defRPr sz="3200" b="0" i="0" smtClean="0">
                <a:solidFill>
                  <a:schemeClr val="bg2">
                    <a:lumMod val="50000"/>
                  </a:schemeClr>
                </a:solidFill>
                <a:effectLst/>
                <a:latin typeface="+mn-lt"/>
                <a:cs typeface="+mn-cs"/>
              </a:defRPr>
            </a:lvl1pPr>
          </a:lstStyle>
          <a:p>
            <a:pPr>
              <a:defRPr/>
            </a:pPr>
            <a:fld id="{9649E649-FC5E-41AA-A527-3D19E739EE1D}" type="slidenum">
              <a:rPr lang="pt-BR"/>
              <a:pPr>
                <a:defRPr/>
              </a:pPr>
              <a:t>‹nº›</a:t>
            </a:fld>
            <a:endParaRPr lang="pt-BR" dirty="0"/>
          </a:p>
        </p:txBody>
      </p:sp>
    </p:spTree>
  </p:cSld>
  <p:clrMap bg1="dk1" tx1="lt1" bg2="dk2" tx2="lt2" accent1="accent1" accent2="accent2" accent3="accent3" accent4="accent4" accent5="accent5" accent6="accent6" hlink="hlink" folHlink="folHlink"/>
  <p:sldLayoutIdLst>
    <p:sldLayoutId id="2147484307" r:id="rId1"/>
    <p:sldLayoutId id="2147484305" r:id="rId2"/>
    <p:sldLayoutId id="2147484304" r:id="rId3"/>
    <p:sldLayoutId id="2147484303" r:id="rId4"/>
    <p:sldLayoutId id="2147484302" r:id="rId5"/>
    <p:sldLayoutId id="2147484301" r:id="rId6"/>
    <p:sldLayoutId id="2147484300" r:id="rId7"/>
    <p:sldLayoutId id="2147484299" r:id="rId8"/>
    <p:sldLayoutId id="2147484308" r:id="rId9"/>
    <p:sldLayoutId id="2147484298" r:id="rId10"/>
    <p:sldLayoutId id="2147484297" r:id="rId11"/>
    <p:sldLayoutId id="2147484309" r:id="rId12"/>
    <p:sldLayoutId id="2147484296" r:id="rId13"/>
    <p:sldLayoutId id="2147484310" r:id="rId14"/>
    <p:sldLayoutId id="2147484295" r:id="rId15"/>
    <p:sldLayoutId id="2147484294" r:id="rId16"/>
    <p:sldLayoutId id="2147484293" r:id="rId17"/>
    <p:sldLayoutId id="2147484306" r:id="rId18"/>
  </p:sldLayoutIdLst>
  <p:txStyles>
    <p:titleStyle>
      <a:lvl1pPr algn="l" defTabSz="457200" rtl="0" fontAlgn="base">
        <a:spcBef>
          <a:spcPct val="0"/>
        </a:spcBef>
        <a:spcAft>
          <a:spcPct val="0"/>
        </a:spcAft>
        <a:defRPr sz="3600" kern="1200" cap="all">
          <a:ln w="3175" cmpd="sng">
            <a:noFill/>
          </a:ln>
          <a:solidFill>
            <a:schemeClr val="tx1"/>
          </a:solidFill>
          <a:latin typeface="+mj-lt"/>
          <a:ea typeface="+mj-ea"/>
          <a:cs typeface="+mj-cs"/>
        </a:defRPr>
      </a:lvl1pPr>
      <a:lvl2pPr algn="l" defTabSz="457200" rtl="0" fontAlgn="base">
        <a:spcBef>
          <a:spcPct val="0"/>
        </a:spcBef>
        <a:spcAft>
          <a:spcPct val="0"/>
        </a:spcAft>
        <a:defRPr sz="3600">
          <a:solidFill>
            <a:schemeClr val="tx1"/>
          </a:solidFill>
          <a:latin typeface="Century Gothic" pitchFamily="34" charset="0"/>
        </a:defRPr>
      </a:lvl2pPr>
      <a:lvl3pPr algn="l" defTabSz="457200" rtl="0" fontAlgn="base">
        <a:spcBef>
          <a:spcPct val="0"/>
        </a:spcBef>
        <a:spcAft>
          <a:spcPct val="0"/>
        </a:spcAft>
        <a:defRPr sz="3600">
          <a:solidFill>
            <a:schemeClr val="tx1"/>
          </a:solidFill>
          <a:latin typeface="Century Gothic" pitchFamily="34" charset="0"/>
        </a:defRPr>
      </a:lvl3pPr>
      <a:lvl4pPr algn="l" defTabSz="457200" rtl="0" fontAlgn="base">
        <a:spcBef>
          <a:spcPct val="0"/>
        </a:spcBef>
        <a:spcAft>
          <a:spcPct val="0"/>
        </a:spcAft>
        <a:defRPr sz="3600">
          <a:solidFill>
            <a:schemeClr val="tx1"/>
          </a:solidFill>
          <a:latin typeface="Century Gothic" pitchFamily="34" charset="0"/>
        </a:defRPr>
      </a:lvl4pPr>
      <a:lvl5pPr algn="l" defTabSz="457200" rtl="0" fontAlgn="base">
        <a:spcBef>
          <a:spcPct val="0"/>
        </a:spcBef>
        <a:spcAft>
          <a:spcPct val="0"/>
        </a:spcAft>
        <a:defRPr sz="3600">
          <a:solidFill>
            <a:schemeClr val="tx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fontAlgn="base">
        <a:spcBef>
          <a:spcPct val="20000"/>
        </a:spcBef>
        <a:spcAft>
          <a:spcPts val="600"/>
        </a:spcAft>
        <a:buClr>
          <a:schemeClr val="tx1"/>
        </a:buClr>
        <a:buSzPct val="80000"/>
        <a:buFont typeface="Wingdings 3" pitchFamily="18" charset="2"/>
        <a:buChar char=""/>
        <a:defRPr sz="2000" kern="1200">
          <a:solidFill>
            <a:srgbClr val="265273"/>
          </a:solidFill>
          <a:latin typeface="+mn-lt"/>
          <a:ea typeface="+mn-ea"/>
          <a:cs typeface="+mn-cs"/>
        </a:defRPr>
      </a:lvl1pPr>
      <a:lvl2pPr marL="742950" indent="-285750" algn="l" defTabSz="457200" rtl="0" fontAlgn="base">
        <a:spcBef>
          <a:spcPct val="20000"/>
        </a:spcBef>
        <a:spcAft>
          <a:spcPts val="600"/>
        </a:spcAft>
        <a:buClr>
          <a:schemeClr val="tx1"/>
        </a:buClr>
        <a:buSzPct val="80000"/>
        <a:buFont typeface="Wingdings 3" pitchFamily="18" charset="2"/>
        <a:buChar char=""/>
        <a:defRPr kern="1200">
          <a:solidFill>
            <a:srgbClr val="265273"/>
          </a:solidFill>
          <a:latin typeface="+mn-lt"/>
          <a:ea typeface="+mn-ea"/>
          <a:cs typeface="+mn-cs"/>
        </a:defRPr>
      </a:lvl2pPr>
      <a:lvl3pPr marL="1200150" indent="-285750" algn="l" defTabSz="457200" rtl="0" fontAlgn="base">
        <a:spcBef>
          <a:spcPct val="20000"/>
        </a:spcBef>
        <a:spcAft>
          <a:spcPts val="600"/>
        </a:spcAft>
        <a:buClr>
          <a:schemeClr val="tx1"/>
        </a:buClr>
        <a:buSzPct val="80000"/>
        <a:buFont typeface="Wingdings 3" pitchFamily="18" charset="2"/>
        <a:buChar char=""/>
        <a:defRPr sz="1600" kern="1200">
          <a:solidFill>
            <a:srgbClr val="265273"/>
          </a:solidFill>
          <a:latin typeface="+mn-lt"/>
          <a:ea typeface="+mn-ea"/>
          <a:cs typeface="+mn-cs"/>
        </a:defRPr>
      </a:lvl3pPr>
      <a:lvl4pPr marL="1543050" indent="-171450" algn="l" defTabSz="457200" rtl="0" fontAlgn="base">
        <a:spcBef>
          <a:spcPct val="20000"/>
        </a:spcBef>
        <a:spcAft>
          <a:spcPts val="600"/>
        </a:spcAft>
        <a:buClr>
          <a:schemeClr val="tx1"/>
        </a:buClr>
        <a:buSzPct val="80000"/>
        <a:buFont typeface="Wingdings 3" pitchFamily="18" charset="2"/>
        <a:buChar char=""/>
        <a:defRPr sz="1400" kern="1200">
          <a:solidFill>
            <a:srgbClr val="265273"/>
          </a:solidFill>
          <a:latin typeface="+mn-lt"/>
          <a:ea typeface="+mn-ea"/>
          <a:cs typeface="+mn-cs"/>
        </a:defRPr>
      </a:lvl4pPr>
      <a:lvl5pPr marL="2114550" indent="-285750" algn="l" defTabSz="457200" rtl="0" fontAlgn="base">
        <a:spcBef>
          <a:spcPct val="20000"/>
        </a:spcBef>
        <a:spcAft>
          <a:spcPts val="600"/>
        </a:spcAft>
        <a:buClr>
          <a:schemeClr val="tx1"/>
        </a:buClr>
        <a:buSzPct val="80000"/>
        <a:buFont typeface="Wingdings 3" pitchFamily="18" charset="2"/>
        <a:buChar char=""/>
        <a:defRPr sz="1400" kern="1200">
          <a:solidFill>
            <a:srgbClr val="265273"/>
          </a:solidFill>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paulomargotto.com.br/documentos/15645" TargetMode="Externa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pubmed.ncbi.nlm.nih.gov/27490643/" TargetMode="Externa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paulomargotto.com.br/documentos/5035" TargetMode="External"/><Relationship Id="rId1" Type="http://schemas.openxmlformats.org/officeDocument/2006/relationships/slideLayout" Target="../slideLayouts/slideLayout18.xml"/><Relationship Id="rId5" Type="http://schemas.openxmlformats.org/officeDocument/2006/relationships/hyperlink" Target="https://pubmed.ncbi.nlm.nih.gov/27173369/" TargetMode="External"/><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pubmed.ncbi.nlm.nih.gov/32503030/"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hyperlink" Target="https://pubmed.ncbi.nlm.nih.gov/32919393/"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hyperlink" Target="https://drive.google.com/file/d/1AEznxPCfIGWnSgc6qzNdbuoKJ1iFhjEj/view?usp=sharing" TargetMode="External"/><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http://paulomargotto.com.br/documentos/19977" TargetMode="External"/></Relationships>
</file>

<file path=ppt/slides/_rels/slide6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384300" y="511175"/>
            <a:ext cx="8824913" cy="2079625"/>
          </a:xfrm>
        </p:spPr>
        <p:txBody>
          <a:bodyPr wrap="square" numCol="1" anchorCtr="0" compatLnSpc="1">
            <a:prstTxWarp prst="textNoShape">
              <a:avLst/>
            </a:prstTxWarp>
          </a:bodyPr>
          <a:lstStyle/>
          <a:p>
            <a:pPr algn="ctr"/>
            <a:r>
              <a:rPr lang="pt-BR" sz="5400" b="1" cap="none" smtClean="0">
                <a:ln>
                  <a:noFill/>
                </a:ln>
                <a:solidFill>
                  <a:srgbClr val="0033CC"/>
                </a:solidFill>
                <a:latin typeface="Arial" pitchFamily="34" charset="0"/>
                <a:cs typeface="Arial" pitchFamily="34" charset="0"/>
              </a:rPr>
              <a:t>CASO CLÍNICO</a:t>
            </a:r>
            <a:br>
              <a:rPr lang="pt-BR" sz="5400" b="1" cap="none" smtClean="0">
                <a:ln>
                  <a:noFill/>
                </a:ln>
                <a:solidFill>
                  <a:srgbClr val="0033CC"/>
                </a:solidFill>
                <a:latin typeface="Arial" pitchFamily="34" charset="0"/>
                <a:cs typeface="Arial" pitchFamily="34" charset="0"/>
              </a:rPr>
            </a:br>
            <a:r>
              <a:rPr lang="pt-BR" sz="5400" b="1" cap="none" smtClean="0">
                <a:ln>
                  <a:noFill/>
                </a:ln>
                <a:solidFill>
                  <a:srgbClr val="0033CC"/>
                </a:solidFill>
                <a:latin typeface="Arial" pitchFamily="34" charset="0"/>
                <a:cs typeface="Arial" pitchFamily="34" charset="0"/>
              </a:rPr>
              <a:t>Insuficiência Renal Aguda</a:t>
            </a:r>
          </a:p>
        </p:txBody>
      </p:sp>
      <p:sp>
        <p:nvSpPr>
          <p:cNvPr id="6147" name="Subtítulo 2"/>
          <p:cNvSpPr>
            <a:spLocks noGrp="1"/>
          </p:cNvSpPr>
          <p:nvPr>
            <p:ph type="subTitle" idx="1"/>
          </p:nvPr>
        </p:nvSpPr>
        <p:spPr>
          <a:xfrm>
            <a:off x="3389948" y="2689225"/>
            <a:ext cx="8053387" cy="1125538"/>
          </a:xfrm>
        </p:spPr>
        <p:txBody>
          <a:bodyPr>
            <a:normAutofit fontScale="25000" lnSpcReduction="20000"/>
          </a:bodyPr>
          <a:lstStyle/>
          <a:p>
            <a:endParaRPr lang="pt-BR" sz="2000" dirty="0" smtClean="0">
              <a:solidFill>
                <a:srgbClr val="265273"/>
              </a:solidFill>
              <a:latin typeface="Arial" pitchFamily="34" charset="0"/>
              <a:cs typeface="Arial" pitchFamily="34" charset="0"/>
            </a:endParaRPr>
          </a:p>
          <a:p>
            <a:r>
              <a:rPr lang="pt-BR" sz="2000" dirty="0" smtClean="0">
                <a:solidFill>
                  <a:srgbClr val="265273"/>
                </a:solidFill>
                <a:latin typeface="Arial" pitchFamily="34" charset="0"/>
                <a:cs typeface="Arial" pitchFamily="34" charset="0"/>
              </a:rPr>
              <a:t> </a:t>
            </a:r>
          </a:p>
          <a:p>
            <a:r>
              <a:rPr lang="pt-BR" sz="7200" b="1" dirty="0" smtClean="0">
                <a:solidFill>
                  <a:srgbClr val="265273"/>
                </a:solidFill>
                <a:latin typeface="Arial" pitchFamily="34" charset="0"/>
                <a:cs typeface="Arial" pitchFamily="34" charset="0"/>
              </a:rPr>
              <a:t>Hospital Materno Infantil de Brasília - HMIB</a:t>
            </a:r>
            <a:endParaRPr lang="pt-BR" sz="7200" dirty="0" smtClean="0">
              <a:solidFill>
                <a:srgbClr val="265273"/>
              </a:solidFill>
              <a:latin typeface="Arial" pitchFamily="34" charset="0"/>
              <a:cs typeface="Arial" pitchFamily="34" charset="0"/>
            </a:endParaRPr>
          </a:p>
          <a:p>
            <a:r>
              <a:rPr lang="pt-BR" sz="7200" b="1" dirty="0" smtClean="0">
                <a:solidFill>
                  <a:srgbClr val="265273"/>
                </a:solidFill>
                <a:latin typeface="Arial" pitchFamily="34" charset="0"/>
                <a:cs typeface="Arial" pitchFamily="34" charset="0"/>
              </a:rPr>
              <a:t>Flávia Moura – R4 na Residência de Neonatologia</a:t>
            </a:r>
            <a:endParaRPr lang="pt-BR" sz="7200" dirty="0" smtClean="0">
              <a:solidFill>
                <a:srgbClr val="265273"/>
              </a:solidFill>
              <a:latin typeface="Arial" pitchFamily="34" charset="0"/>
              <a:cs typeface="Arial" pitchFamily="34" charset="0"/>
            </a:endParaRPr>
          </a:p>
          <a:p>
            <a:r>
              <a:rPr lang="pt-BR" sz="7200" b="1" dirty="0" smtClean="0">
                <a:solidFill>
                  <a:srgbClr val="265273"/>
                </a:solidFill>
                <a:latin typeface="Arial" pitchFamily="34" charset="0"/>
                <a:cs typeface="Arial" pitchFamily="34" charset="0"/>
              </a:rPr>
              <a:t>Coordenação:. Miriam Leal</a:t>
            </a:r>
          </a:p>
        </p:txBody>
      </p:sp>
      <p:sp>
        <p:nvSpPr>
          <p:cNvPr id="6149" name="Text Box 5"/>
          <p:cNvSpPr txBox="1">
            <a:spLocks noChangeArrowheads="1"/>
          </p:cNvSpPr>
          <p:nvPr/>
        </p:nvSpPr>
        <p:spPr bwMode="auto">
          <a:xfrm>
            <a:off x="3965575" y="4351338"/>
            <a:ext cx="3730625" cy="641350"/>
          </a:xfrm>
          <a:prstGeom prst="rect">
            <a:avLst/>
          </a:prstGeom>
          <a:solidFill>
            <a:srgbClr val="0033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a:hlinkClick r:id="rId3"/>
              </a:rPr>
              <a:t>www.paulomargotto.com.br</a:t>
            </a:r>
            <a:r>
              <a:rPr lang="pt-BR" dirty="0"/>
              <a:t> </a:t>
            </a:r>
          </a:p>
          <a:p>
            <a:r>
              <a:rPr lang="pt-BR" dirty="0"/>
              <a:t>Brasília, </a:t>
            </a:r>
            <a:r>
              <a:rPr lang="pt-BR" dirty="0" smtClean="0"/>
              <a:t>15 </a:t>
            </a:r>
            <a:r>
              <a:rPr lang="pt-BR" dirty="0"/>
              <a:t>de setembro de 2021</a:t>
            </a:r>
          </a:p>
        </p:txBody>
      </p:sp>
      <p:pic>
        <p:nvPicPr>
          <p:cNvPr id="6150"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9677400"/>
            <a:ext cx="391795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900" y="9893300"/>
            <a:ext cx="391795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800" y="10109200"/>
            <a:ext cx="391795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8700" y="10325100"/>
            <a:ext cx="391795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4"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5925" y="2919413"/>
            <a:ext cx="2209800"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5" name="Oval 11"/>
          <p:cNvSpPr>
            <a:spLocks noChangeArrowheads="1"/>
          </p:cNvSpPr>
          <p:nvPr/>
        </p:nvSpPr>
        <p:spPr bwMode="auto">
          <a:xfrm>
            <a:off x="0" y="5080000"/>
            <a:ext cx="12192000" cy="1604963"/>
          </a:xfrm>
          <a:prstGeom prst="ellipse">
            <a:avLst/>
          </a:prstGeom>
          <a:solidFill>
            <a:srgbClr val="008000"/>
          </a:solidFill>
          <a:ln w="76200" cmpd="tri">
            <a:solidFill>
              <a:srgbClr val="FF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b="1">
              <a:solidFill>
                <a:srgbClr val="FFFF00"/>
              </a:solidFill>
            </a:endParaRPr>
          </a:p>
          <a:p>
            <a:pPr algn="ctr"/>
            <a:r>
              <a:rPr lang="pt-BR" sz="2000" b="1">
                <a:solidFill>
                  <a:srgbClr val="FFFF00"/>
                </a:solidFill>
              </a:rPr>
              <a:t>Nos complementos-</a:t>
            </a:r>
            <a:r>
              <a:rPr lang="pt-BR" b="1">
                <a:solidFill>
                  <a:srgbClr val="FFFF00"/>
                </a:solidFill>
              </a:rPr>
              <a:t>      A possibilidade do uso da TEOFILINA na prevenção da injúria renal nos bebês</a:t>
            </a:r>
          </a:p>
          <a:p>
            <a:pPr algn="ctr"/>
            <a:r>
              <a:rPr lang="pt-BR" b="1">
                <a:solidFill>
                  <a:srgbClr val="FFFF00"/>
                </a:solidFill>
              </a:rPr>
              <a:t> com encefalopatia hipóxico-isquêmica </a:t>
            </a:r>
          </a:p>
          <a:p>
            <a:pPr algn="ctr"/>
            <a:r>
              <a:rPr lang="pt-BR" b="1">
                <a:solidFill>
                  <a:srgbClr val="FFFF00"/>
                </a:solidFill>
              </a:rPr>
              <a:t>- A associação ente IRA e hemorragia intraventricular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506413"/>
            <a:ext cx="10515600" cy="898525"/>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38200" y="1862138"/>
            <a:ext cx="10515600" cy="4298950"/>
          </a:xfrm>
        </p:spPr>
        <p:txBody>
          <a:bodyPr>
            <a:noAutofit/>
          </a:bodyPr>
          <a:lstStyle/>
          <a:p>
            <a:pPr marL="0" indent="0" algn="just">
              <a:buFont typeface="Wingdings 3" pitchFamily="18" charset="2"/>
              <a:buNone/>
            </a:pPr>
            <a:endParaRPr lang="pt-BR" sz="2200" b="1" smtClean="0">
              <a:latin typeface="Arial" pitchFamily="34" charset="0"/>
              <a:cs typeface="Arial" pitchFamily="34" charset="0"/>
            </a:endParaRPr>
          </a:p>
          <a:p>
            <a:pPr marL="0" indent="0" algn="just"/>
            <a:r>
              <a:rPr lang="pt-BR" sz="2200" smtClean="0">
                <a:latin typeface="Arial" pitchFamily="34" charset="0"/>
                <a:cs typeface="Arial" pitchFamily="34" charset="0"/>
              </a:rPr>
              <a:t>RN de parto cesárea (indicação adramnia) no dia 12/07/2021 as 18h03. PN: 2890g / E: 45,5 cm/ PC: 34,5 cm</a:t>
            </a:r>
          </a:p>
          <a:p>
            <a:pPr marL="0" indent="0" algn="just"/>
            <a:r>
              <a:rPr lang="pt-BR" sz="2200" smtClean="0">
                <a:latin typeface="Arial" pitchFamily="34" charset="0"/>
                <a:cs typeface="Arial" pitchFamily="34" charset="0"/>
              </a:rPr>
              <a:t>Mãe 24 anos, G2PC1A0, IG: 37 s +6d,  7 consultas no pré natal (inicio no 2ºT), bolsa rota no ato. TS Mãe: O+; TS RN: A+; CD negativo. </a:t>
            </a:r>
          </a:p>
          <a:p>
            <a:pPr marL="0" indent="0" algn="just"/>
            <a:r>
              <a:rPr lang="pt-BR" sz="2200" smtClean="0">
                <a:latin typeface="Arial" pitchFamily="34" charset="0"/>
                <a:cs typeface="Arial" pitchFamily="34" charset="0"/>
              </a:rPr>
              <a:t>Nega doenças prévias </a:t>
            </a:r>
          </a:p>
          <a:p>
            <a:pPr marL="0" indent="0"/>
            <a:endParaRPr lang="pt-BR" smtClean="0">
              <a:ea typeface="Adobe Devanagari"/>
              <a:cs typeface="Adobe Devanaga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61938"/>
            <a:ext cx="10515600" cy="896937"/>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38200" y="1514475"/>
            <a:ext cx="10515600" cy="4298950"/>
          </a:xfrm>
        </p:spPr>
        <p:txBody>
          <a:bodyPr>
            <a:noAutofit/>
          </a:bodyPr>
          <a:lstStyle/>
          <a:p>
            <a:pPr marL="0" indent="0">
              <a:buFont typeface="Wingdings 3" pitchFamily="18" charset="2"/>
              <a:buNone/>
            </a:pPr>
            <a:endParaRPr lang="pt-BR" b="1" smtClean="0">
              <a:ea typeface="Adobe Devanagari"/>
              <a:cs typeface="Adobe Devanagari"/>
            </a:endParaRPr>
          </a:p>
          <a:p>
            <a:pPr marL="0" indent="0">
              <a:buFont typeface="Wingdings 3" pitchFamily="18" charset="2"/>
              <a:buNone/>
            </a:pPr>
            <a:r>
              <a:rPr lang="pt-BR" sz="2200" b="1" u="sng" smtClean="0">
                <a:latin typeface="Arial" pitchFamily="34" charset="0"/>
                <a:cs typeface="Arial" pitchFamily="34" charset="0"/>
              </a:rPr>
              <a:t>INTERCORRÊNCIAS NA GESTAÇÃO</a:t>
            </a:r>
          </a:p>
          <a:p>
            <a:pPr marL="0" indent="0">
              <a:buFont typeface="Wingdings 3" pitchFamily="18" charset="2"/>
              <a:buNone/>
            </a:pPr>
            <a:endParaRPr lang="pt-BR" sz="2200" smtClean="0">
              <a:latin typeface="Arial" pitchFamily="34" charset="0"/>
              <a:cs typeface="Arial" pitchFamily="34" charset="0"/>
            </a:endParaRPr>
          </a:p>
          <a:p>
            <a:pPr marL="0" indent="0" algn="just">
              <a:buFont typeface="Wingdings 3" pitchFamily="18" charset="2"/>
              <a:buNone/>
            </a:pPr>
            <a:r>
              <a:rPr lang="pt-BR" sz="2200" b="1" smtClean="0">
                <a:latin typeface="Arial" pitchFamily="34" charset="0"/>
                <a:cs typeface="Arial" pitchFamily="34" charset="0"/>
              </a:rPr>
              <a:t>USG GESTACIONAL</a:t>
            </a:r>
          </a:p>
          <a:p>
            <a:pPr marL="0" indent="0" algn="just"/>
            <a:r>
              <a:rPr lang="pt-BR" sz="2200" b="1" smtClean="0">
                <a:latin typeface="Arial" pitchFamily="34" charset="0"/>
                <a:cs typeface="Arial" pitchFamily="34" charset="0"/>
              </a:rPr>
              <a:t>26/04/21: </a:t>
            </a:r>
            <a:r>
              <a:rPr lang="pt-BR" sz="2200" smtClean="0">
                <a:latin typeface="Arial" pitchFamily="34" charset="0"/>
                <a:cs typeface="Arial" pitchFamily="34" charset="0"/>
              </a:rPr>
              <a:t>LA reduzido, rins mais ecogênicos que o habitual.</a:t>
            </a:r>
          </a:p>
          <a:p>
            <a:pPr marL="0" indent="0" algn="just"/>
            <a:r>
              <a:rPr lang="pt-BR" sz="2200" b="1" smtClean="0">
                <a:latin typeface="Arial" pitchFamily="34" charset="0"/>
                <a:cs typeface="Arial" pitchFamily="34" charset="0"/>
              </a:rPr>
              <a:t>06/05/21: </a:t>
            </a:r>
            <a:r>
              <a:rPr lang="pt-BR" sz="2200" smtClean="0">
                <a:latin typeface="Arial" pitchFamily="34" charset="0"/>
                <a:cs typeface="Arial" pitchFamily="34" charset="0"/>
              </a:rPr>
              <a:t>IG 30 + 1, </a:t>
            </a:r>
            <a:r>
              <a:rPr lang="pt-BR" sz="2200" b="1" smtClean="0">
                <a:latin typeface="Arial" pitchFamily="34" charset="0"/>
                <a:cs typeface="Arial" pitchFamily="34" charset="0"/>
              </a:rPr>
              <a:t>oligoâmnio acentuado</a:t>
            </a:r>
            <a:r>
              <a:rPr lang="pt-BR" sz="2200" smtClean="0">
                <a:latin typeface="Arial" pitchFamily="34" charset="0"/>
                <a:cs typeface="Arial" pitchFamily="34" charset="0"/>
              </a:rPr>
              <a:t>, </a:t>
            </a:r>
            <a:r>
              <a:rPr lang="pt-BR" sz="2200" b="1" smtClean="0">
                <a:latin typeface="Arial" pitchFamily="34" charset="0"/>
                <a:cs typeface="Arial" pitchFamily="34" charset="0"/>
              </a:rPr>
              <a:t>dilatação pielocalicial a direita, rins hiperecogênicos</a:t>
            </a:r>
            <a:r>
              <a:rPr lang="pt-BR" sz="2200" smtClean="0">
                <a:latin typeface="Arial" pitchFamily="34" charset="0"/>
                <a:cs typeface="Arial" pitchFamily="34" charset="0"/>
              </a:rPr>
              <a:t>, CIUR Barcelona 1.</a:t>
            </a:r>
          </a:p>
          <a:p>
            <a:pPr marL="0" indent="0" algn="just"/>
            <a:r>
              <a:rPr lang="pt-BR" sz="2200" b="1" smtClean="0">
                <a:latin typeface="Arial" pitchFamily="34" charset="0"/>
                <a:cs typeface="Arial" pitchFamily="34" charset="0"/>
              </a:rPr>
              <a:t>18/05/21: </a:t>
            </a:r>
            <a:r>
              <a:rPr lang="pt-BR" sz="2200" smtClean="0">
                <a:latin typeface="Arial" pitchFamily="34" charset="0"/>
                <a:cs typeface="Arial" pitchFamily="34" charset="0"/>
              </a:rPr>
              <a:t>30 semanas, </a:t>
            </a:r>
            <a:r>
              <a:rPr lang="pt-BR" sz="2200" b="1" smtClean="0">
                <a:latin typeface="Arial" pitchFamily="34" charset="0"/>
                <a:cs typeface="Arial" pitchFamily="34" charset="0"/>
              </a:rPr>
              <a:t>LA reduzido, Rim D hiperecogênico</a:t>
            </a:r>
            <a:r>
              <a:rPr lang="pt-BR" sz="2200" smtClean="0">
                <a:latin typeface="Arial" pitchFamily="34" charset="0"/>
                <a:cs typeface="Arial" pitchFamily="34" charset="0"/>
              </a:rPr>
              <a:t>.</a:t>
            </a:r>
          </a:p>
          <a:p>
            <a:pPr marL="0" indent="0" algn="just"/>
            <a:r>
              <a:rPr lang="pt-BR" sz="2200" b="1" smtClean="0">
                <a:latin typeface="Arial" pitchFamily="34" charset="0"/>
                <a:cs typeface="Arial" pitchFamily="34" charset="0"/>
              </a:rPr>
              <a:t>24/06/21: </a:t>
            </a:r>
            <a:r>
              <a:rPr lang="pt-BR" sz="2200" smtClean="0">
                <a:latin typeface="Arial" pitchFamily="34" charset="0"/>
                <a:cs typeface="Arial" pitchFamily="34" charset="0"/>
              </a:rPr>
              <a:t>IG 35+2, </a:t>
            </a:r>
            <a:r>
              <a:rPr lang="pt-BR" sz="2200" b="1" smtClean="0">
                <a:latin typeface="Arial" pitchFamily="34" charset="0"/>
                <a:cs typeface="Arial" pitchFamily="34" charset="0"/>
              </a:rPr>
              <a:t>dilatação pielocalicial D, rim esquerdo não visualizado , oligoâmnio severo</a:t>
            </a:r>
          </a:p>
          <a:p>
            <a:pPr marL="0" indent="0" algn="just"/>
            <a:r>
              <a:rPr lang="pt-BR" sz="2200" b="1" smtClean="0">
                <a:latin typeface="Arial" pitchFamily="34" charset="0"/>
                <a:cs typeface="Arial" pitchFamily="34" charset="0"/>
              </a:rPr>
              <a:t>12/07/21</a:t>
            </a:r>
            <a:r>
              <a:rPr lang="pt-BR" sz="2200" smtClean="0">
                <a:latin typeface="Arial" pitchFamily="34" charset="0"/>
                <a:cs typeface="Arial" pitchFamily="34" charset="0"/>
              </a:rPr>
              <a:t>: </a:t>
            </a:r>
            <a:r>
              <a:rPr lang="pt-BR" sz="2200" b="1" smtClean="0">
                <a:latin typeface="Arial" pitchFamily="34" charset="0"/>
                <a:cs typeface="Arial" pitchFamily="34" charset="0"/>
              </a:rPr>
              <a:t>Liquido amniótico ausente. </a:t>
            </a:r>
            <a:r>
              <a:rPr lang="pt-BR" sz="2200" smtClean="0">
                <a:latin typeface="Arial" pitchFamily="34" charset="0"/>
                <a:cs typeface="Arial" pitchFamily="34" charset="0"/>
              </a:rPr>
              <a:t>Peso fetal estimado 3091g. Biometria fetal compatível com 37 s + 2 d. </a:t>
            </a:r>
            <a:r>
              <a:rPr lang="pt-BR" sz="2200" b="1" smtClean="0">
                <a:latin typeface="Arial" pitchFamily="34" charset="0"/>
                <a:cs typeface="Arial" pitchFamily="34" charset="0"/>
              </a:rPr>
              <a:t>Oligoâmnio acentuado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701675"/>
            <a:ext cx="10515600" cy="898525"/>
          </a:xfrm>
        </p:spPr>
        <p:txBody>
          <a:bodyPr/>
          <a:lstStyle/>
          <a:p>
            <a:pPr fontAlgn="auto">
              <a:spcAft>
                <a:spcPts val="0"/>
              </a:spcAft>
              <a:defRPr/>
            </a:pPr>
            <a:r>
              <a:rPr lang="pt-BR" sz="4800" b="1" dirty="0"/>
              <a:t>CASO CLÍNICO</a:t>
            </a:r>
          </a:p>
        </p:txBody>
      </p:sp>
      <p:sp>
        <p:nvSpPr>
          <p:cNvPr id="3" name="Espaço Reservado para Conteúdo 2"/>
          <p:cNvSpPr>
            <a:spLocks noGrp="1"/>
          </p:cNvSpPr>
          <p:nvPr>
            <p:ph idx="1"/>
          </p:nvPr>
        </p:nvSpPr>
        <p:spPr>
          <a:xfrm>
            <a:off x="674688" y="1600200"/>
            <a:ext cx="10515600" cy="4298950"/>
          </a:xfrm>
        </p:spPr>
        <p:txBody>
          <a:bodyPr rtlCol="0">
            <a:noAutofit/>
          </a:bodyPr>
          <a:lstStyle/>
          <a:p>
            <a:pPr marL="0" indent="0" fontAlgn="auto">
              <a:buFont typeface="Wingdings 3" pitchFamily="18" charset="2"/>
              <a:buNone/>
              <a:defRPr/>
            </a:pPr>
            <a:r>
              <a:rPr lang="pt-BR" sz="2200" b="1" u="sng" dirty="0">
                <a:solidFill>
                  <a:schemeClr val="bg2">
                    <a:lumMod val="50000"/>
                  </a:schemeClr>
                </a:solidFill>
                <a:cs typeface="Adobe Devanagari" panose="02040503050201020203" pitchFamily="18" charset="0"/>
              </a:rPr>
              <a:t>SALA  DE PARTO</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RN nasceu de parto cesárea, apresentação cefálica, líquido amniótico ausente, com circular de cordão em MID. Choro fraco ao nascer, com hipotonia leve. Foi realizado </a:t>
            </a:r>
            <a:r>
              <a:rPr lang="pt-BR" sz="2200" dirty="0" err="1">
                <a:solidFill>
                  <a:schemeClr val="bg2">
                    <a:lumMod val="50000"/>
                  </a:schemeClr>
                </a:solidFill>
                <a:latin typeface="Arial" panose="020B0604020202020204" pitchFamily="34" charset="0"/>
                <a:cs typeface="Arial" panose="020B0604020202020204" pitchFamily="34" charset="0"/>
              </a:rPr>
              <a:t>clampeamento</a:t>
            </a:r>
            <a:r>
              <a:rPr lang="pt-BR" sz="2200" dirty="0">
                <a:solidFill>
                  <a:schemeClr val="bg2">
                    <a:lumMod val="50000"/>
                  </a:schemeClr>
                </a:solidFill>
                <a:latin typeface="Arial" panose="020B0604020202020204" pitchFamily="34" charset="0"/>
                <a:cs typeface="Arial" panose="020B0604020202020204" pitchFamily="34" charset="0"/>
              </a:rPr>
              <a:t> imediato de cordão, colocado em berço aquecido e realizados passos iniciais. FC &lt; 100bpm iniciada VPP, com boa resposta após 1 ciclo, mantendo desconforto respiratório sendo optado por manter em CPAP facial. Cordão umbilical com 2A e 1V. APGAR 7/8</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50888" y="0"/>
            <a:ext cx="9169400" cy="1200150"/>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750888" y="1525588"/>
            <a:ext cx="10140950" cy="4646612"/>
          </a:xfrm>
        </p:spPr>
        <p:txBody>
          <a:bodyPr>
            <a:noAutofit/>
          </a:bodyPr>
          <a:lstStyle/>
          <a:p>
            <a:pPr marL="0" indent="0" algn="just">
              <a:buFont typeface="Wingdings 3" pitchFamily="18" charset="2"/>
              <a:buNone/>
            </a:pPr>
            <a:r>
              <a:rPr lang="pt-BR" sz="2200" b="1" u="sng" smtClean="0">
                <a:latin typeface="Arial" pitchFamily="34" charset="0"/>
                <a:cs typeface="Arial" pitchFamily="34" charset="0"/>
              </a:rPr>
              <a:t>ADMISSÃO NA UTIN 12/07</a:t>
            </a:r>
          </a:p>
          <a:p>
            <a:pPr marL="0" indent="0" algn="just">
              <a:buFont typeface="Wingdings" pitchFamily="2" charset="2"/>
              <a:buChar char="Ø"/>
            </a:pPr>
            <a:r>
              <a:rPr lang="pt-BR" sz="2200" smtClean="0">
                <a:latin typeface="Arial" pitchFamily="34" charset="0"/>
                <a:cs typeface="Arial" pitchFamily="34" charset="0"/>
              </a:rPr>
              <a:t>Evoluiu com DR progressivo e grave, satO2 80% com Fio2 50%, cianose de extremidades e foi internada na UTIN necessitando de CPAP a 100% para </a:t>
            </a:r>
            <a:r>
              <a:rPr lang="nn-NO" sz="2200" smtClean="0">
                <a:latin typeface="Arial" pitchFamily="34" charset="0"/>
                <a:cs typeface="Arial" pitchFamily="34" charset="0"/>
              </a:rPr>
              <a:t>saturar 94%.</a:t>
            </a:r>
          </a:p>
          <a:p>
            <a:pPr marL="0" indent="0" algn="just"/>
            <a:r>
              <a:rPr lang="pt-BR" sz="2200" smtClean="0">
                <a:latin typeface="Arial" pitchFamily="34" charset="0"/>
                <a:cs typeface="Arial" pitchFamily="34" charset="0"/>
              </a:rPr>
              <a:t>Gasometria venosa: ph 7,02; pCO2 80,9; pO2 49,3; Bic 14,7; BE -9,2</a:t>
            </a:r>
          </a:p>
          <a:p>
            <a:pPr marL="0" indent="0" algn="just"/>
            <a:r>
              <a:rPr lang="pt-BR" sz="2200" smtClean="0">
                <a:latin typeface="Arial" pitchFamily="34" charset="0"/>
                <a:cs typeface="Arial" pitchFamily="34" charset="0"/>
              </a:rPr>
              <a:t>CVU e SVD</a:t>
            </a:r>
          </a:p>
          <a:p>
            <a:pPr marL="0" indent="0" algn="just"/>
            <a:r>
              <a:rPr lang="pt-BR" sz="2200" smtClean="0">
                <a:latin typeface="Arial" pitchFamily="34" charset="0"/>
                <a:cs typeface="Arial" pitchFamily="34" charset="0"/>
              </a:rPr>
              <a:t>IOT após Fentanil e Rocurônio -&gt; VM com parâmetros altos (FiO2 100%, dp 20, PEEP 6,5, TI 0,38s). Expansão reduzida do tórax, ausculta bastante rude e diminuída a direita.</a:t>
            </a:r>
          </a:p>
          <a:p>
            <a:pPr marL="0" indent="0" algn="just"/>
            <a:r>
              <a:rPr lang="pt-BR" sz="2200" smtClean="0">
                <a:latin typeface="Arial" pitchFamily="34" charset="0"/>
                <a:cs typeface="Arial" pitchFamily="34" charset="0"/>
              </a:rPr>
              <a:t>HV: TH 60 TIG 5,5 Ca 1</a:t>
            </a:r>
          </a:p>
          <a:p>
            <a:pPr marL="0" indent="0" algn="just"/>
            <a:r>
              <a:rPr lang="pt-BR" sz="2200" smtClean="0">
                <a:latin typeface="Arial" pitchFamily="34" charset="0"/>
                <a:cs typeface="Arial" pitchFamily="34" charset="0"/>
              </a:rPr>
              <a:t>Fentanil 1mcg/kg/h</a:t>
            </a:r>
          </a:p>
          <a:p>
            <a:pPr marL="0" indent="0" algn="just"/>
            <a:r>
              <a:rPr lang="pt-BR" sz="2200" smtClean="0">
                <a:latin typeface="Arial" pitchFamily="34" charset="0"/>
                <a:cs typeface="Arial" pitchFamily="34" charset="0"/>
              </a:rPr>
              <a:t>Solicitado Rx de torax</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81063" y="571500"/>
            <a:ext cx="9169400" cy="1200150"/>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81063" y="1836738"/>
            <a:ext cx="9879012" cy="4476750"/>
          </a:xfrm>
        </p:spPr>
        <p:txBody>
          <a:bodyPr>
            <a:normAutofit/>
          </a:bodyPr>
          <a:lstStyle/>
          <a:p>
            <a:pPr marL="0" indent="0" algn="just">
              <a:buFont typeface="Wingdings 3" pitchFamily="18" charset="2"/>
              <a:buNone/>
            </a:pPr>
            <a:r>
              <a:rPr lang="pt-BR" sz="2200" b="1" u="sng" smtClean="0">
                <a:latin typeface="Arial" pitchFamily="34" charset="0"/>
                <a:cs typeface="Arial" pitchFamily="34" charset="0"/>
              </a:rPr>
              <a:t>EVOLUÇÃO</a:t>
            </a:r>
          </a:p>
          <a:p>
            <a:pPr marL="0" indent="0" algn="just"/>
            <a:r>
              <a:rPr lang="pt-BR" sz="2200" smtClean="0">
                <a:latin typeface="Arial" pitchFamily="34" charset="0"/>
                <a:cs typeface="Arial" pitchFamily="34" charset="0"/>
              </a:rPr>
              <a:t>RN com 5 horas de vida em VM com parâmetros elevados (Fio2 100%, dp 20, PEEP 6,5, TI 0,38s) com satO2 98%. </a:t>
            </a:r>
          </a:p>
          <a:p>
            <a:pPr marL="0" indent="0" algn="just"/>
            <a:r>
              <a:rPr lang="pt-BR" sz="2200" smtClean="0">
                <a:latin typeface="Arial" pitchFamily="34" charset="0"/>
                <a:cs typeface="Arial" pitchFamily="34" charset="0"/>
              </a:rPr>
              <a:t>FR elevada mesmo com os parâmetros elevados na VM, ausculta pulmonar rude e diminuída a direita.</a:t>
            </a:r>
          </a:p>
          <a:p>
            <a:pPr marL="0" indent="0" algn="just"/>
            <a:r>
              <a:rPr lang="pt-BR" sz="2200" b="1" smtClean="0">
                <a:latin typeface="Arial" pitchFamily="34" charset="0"/>
                <a:cs typeface="Arial" pitchFamily="34" charset="0"/>
              </a:rPr>
              <a:t>RX de tórax: </a:t>
            </a:r>
            <a:r>
              <a:rPr lang="pt-BR" sz="2200" smtClean="0">
                <a:latin typeface="Arial" pitchFamily="34" charset="0"/>
                <a:cs typeface="Arial" pitchFamily="34" charset="0"/>
              </a:rPr>
              <a:t>sugere tórax pequeno comparando com o abdome, dextrocardia, parênquima pulmonar visível somente a esquerda. </a:t>
            </a:r>
          </a:p>
          <a:p>
            <a:pPr marL="0" indent="0" algn="just"/>
            <a:r>
              <a:rPr lang="pt-BR" sz="2200" smtClean="0">
                <a:latin typeface="Arial" pitchFamily="34" charset="0"/>
                <a:cs typeface="Arial" pitchFamily="34" charset="0"/>
              </a:rPr>
              <a:t>Sem diurese (com SVD)</a:t>
            </a:r>
          </a:p>
          <a:p>
            <a:pPr marL="0" indent="0" algn="just"/>
            <a:endParaRPr lang="pt-BR" sz="2200" b="1" smtClean="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50888" y="114300"/>
            <a:ext cx="9169400" cy="1200150"/>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750888" y="1501775"/>
            <a:ext cx="10172700" cy="4883150"/>
          </a:xfrm>
        </p:spPr>
        <p:txBody>
          <a:bodyPr>
            <a:noAutofit/>
          </a:bodyPr>
          <a:lstStyle/>
          <a:p>
            <a:pPr marL="0" indent="0" algn="just">
              <a:buFont typeface="Wingdings 3" pitchFamily="18" charset="2"/>
              <a:buNone/>
            </a:pPr>
            <a:r>
              <a:rPr lang="pt-BR" sz="2200" b="1" u="sng" smtClean="0">
                <a:latin typeface="Arial" pitchFamily="34" charset="0"/>
                <a:cs typeface="Arial" pitchFamily="34" charset="0"/>
              </a:rPr>
              <a:t>EVOLUÇÃO 13/07</a:t>
            </a:r>
          </a:p>
          <a:p>
            <a:pPr marL="0" indent="0" algn="just"/>
            <a:r>
              <a:rPr lang="pt-BR" sz="2200" smtClean="0">
                <a:latin typeface="Arial" pitchFamily="34" charset="0"/>
                <a:cs typeface="Arial" pitchFamily="34" charset="0"/>
              </a:rPr>
              <a:t>RN com 20 horas de vida, em VM com os seguintes parâmetros (Fio2 40%, dp 18, PEEP 6,5) tendendo a volumes mais baixos e assincronias.</a:t>
            </a:r>
          </a:p>
          <a:p>
            <a:pPr marL="0" indent="0" algn="just"/>
            <a:r>
              <a:rPr lang="pt-BR" sz="2200" smtClean="0">
                <a:latin typeface="Arial" pitchFamily="34" charset="0"/>
                <a:cs typeface="Arial" pitchFamily="34" charset="0"/>
              </a:rPr>
              <a:t>Hemodinamicamente estável sem uso de DVAS. </a:t>
            </a:r>
          </a:p>
          <a:p>
            <a:pPr marL="0" indent="0" algn="just"/>
            <a:r>
              <a:rPr lang="pt-BR" sz="2200" smtClean="0">
                <a:latin typeface="Arial" pitchFamily="34" charset="0"/>
                <a:cs typeface="Arial" pitchFamily="34" charset="0"/>
              </a:rPr>
              <a:t>Anúrica nas primeiras 12 horas de vida, quando apresentou pequena quantidade de diurese.</a:t>
            </a:r>
          </a:p>
          <a:p>
            <a:pPr marL="0" indent="0" algn="just"/>
            <a:r>
              <a:rPr lang="pt-BR" sz="2200" smtClean="0">
                <a:latin typeface="Arial" pitchFamily="34" charset="0"/>
                <a:cs typeface="Arial" pitchFamily="34" charset="0"/>
              </a:rPr>
              <a:t>EF: GEG, hipoativa, reativa a manipulação.</a:t>
            </a:r>
          </a:p>
          <a:p>
            <a:pPr marL="0" indent="0" algn="just">
              <a:buFont typeface="Wingdings 3" pitchFamily="18" charset="2"/>
              <a:buNone/>
            </a:pPr>
            <a:r>
              <a:rPr lang="pt-BR" sz="2200" smtClean="0">
                <a:latin typeface="Arial" pitchFamily="34" charset="0"/>
                <a:cs typeface="Arial" pitchFamily="34" charset="0"/>
              </a:rPr>
              <a:t>ACV: Bulhas hipofonéticas (ausculta ruidosa de localização anatômica incomum), RCR 2T, ausculta de sopros prejudicada</a:t>
            </a:r>
          </a:p>
          <a:p>
            <a:pPr marL="0" indent="0" algn="just">
              <a:buFont typeface="Wingdings 3" pitchFamily="18" charset="2"/>
              <a:buNone/>
            </a:pPr>
            <a:r>
              <a:rPr lang="pt-BR" sz="2200" smtClean="0">
                <a:latin typeface="Arial" pitchFamily="34" charset="0"/>
                <a:cs typeface="Arial" pitchFamily="34" charset="0"/>
              </a:rPr>
              <a:t>AR: MV rude com roncos difusos, taquipneia e respiração superficial</a:t>
            </a:r>
          </a:p>
          <a:p>
            <a:pPr marL="0" indent="0" algn="just">
              <a:buFont typeface="Wingdings" pitchFamily="2" charset="2"/>
              <a:buChar char="Ø"/>
            </a:pPr>
            <a:r>
              <a:rPr lang="pt-BR" sz="2200" smtClean="0">
                <a:latin typeface="Arial" pitchFamily="34" charset="0"/>
                <a:cs typeface="Arial" pitchFamily="34" charset="0"/>
              </a:rPr>
              <a:t>Dismorfias: implantação baixa da orelha?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81063" y="212725"/>
            <a:ext cx="9169400" cy="1200150"/>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81063" y="1601788"/>
            <a:ext cx="10548937" cy="4883150"/>
          </a:xfrm>
        </p:spPr>
        <p:txBody>
          <a:bodyPr rtlCol="0">
            <a:normAutofit lnSpcReduction="10000"/>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EVOLUÇÃO 13/07</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USTF(13/07) IR: 0,71. Não observado malformações cerebrais ou outras alterações.</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Coletados exames com hipercalemia, hiponatremia e alteração de escorias (Cr 1,67) -&gt; </a:t>
            </a:r>
            <a:r>
              <a:rPr lang="pt-BR" sz="2200" b="1" dirty="0">
                <a:solidFill>
                  <a:schemeClr val="bg2">
                    <a:lumMod val="50000"/>
                  </a:schemeClr>
                </a:solidFill>
                <a:latin typeface="Arial" panose="020B0604020202020204" pitchFamily="34" charset="0"/>
                <a:cs typeface="Arial" panose="020B0604020202020204" pitchFamily="34" charset="0"/>
              </a:rPr>
              <a:t>IRA KDIGO III (</a:t>
            </a:r>
            <a:r>
              <a:rPr lang="pt-BR" sz="2200" b="1" dirty="0" err="1">
                <a:solidFill>
                  <a:schemeClr val="bg2">
                    <a:lumMod val="50000"/>
                  </a:schemeClr>
                </a:solidFill>
                <a:latin typeface="Arial" panose="020B0604020202020204" pitchFamily="34" charset="0"/>
                <a:cs typeface="Arial" panose="020B0604020202020204" pitchFamily="34" charset="0"/>
              </a:rPr>
              <a:t>anúria</a:t>
            </a:r>
            <a:r>
              <a:rPr lang="pt-BR" sz="2200" b="1" dirty="0">
                <a:solidFill>
                  <a:schemeClr val="bg2">
                    <a:lumMod val="50000"/>
                  </a:schemeClr>
                </a:solidFill>
                <a:latin typeface="Arial" panose="020B0604020202020204" pitchFamily="34" charset="0"/>
                <a:cs typeface="Arial" panose="020B0604020202020204" pitchFamily="34" charset="0"/>
              </a:rPr>
              <a:t> por 12 horas)</a:t>
            </a:r>
          </a:p>
          <a:p>
            <a:pPr algn="just" fontAlgn="auto">
              <a:defRPr/>
            </a:pPr>
            <a:r>
              <a:rPr lang="pt-BR" sz="2200" b="1" dirty="0">
                <a:solidFill>
                  <a:schemeClr val="bg2">
                    <a:lumMod val="50000"/>
                  </a:schemeClr>
                </a:solidFill>
                <a:latin typeface="Arial" panose="020B0604020202020204" pitchFamily="34" charset="0"/>
                <a:cs typeface="Arial" panose="020B0604020202020204" pitchFamily="34" charset="0"/>
              </a:rPr>
              <a:t>12/07:</a:t>
            </a:r>
            <a:r>
              <a:rPr lang="pt-BR" sz="2200" dirty="0">
                <a:solidFill>
                  <a:schemeClr val="bg2">
                    <a:lumMod val="50000"/>
                  </a:schemeClr>
                </a:solidFill>
                <a:latin typeface="Arial" panose="020B0604020202020204" pitchFamily="34" charset="0"/>
                <a:cs typeface="Arial" panose="020B0604020202020204" pitchFamily="34" charset="0"/>
              </a:rPr>
              <a:t> BT 6,07 BD 0,29 BI 5,78 CA 8,6 CKMB 71,2 CL 101 </a:t>
            </a:r>
            <a:r>
              <a:rPr lang="pt-BR" sz="2200" dirty="0">
                <a:solidFill>
                  <a:srgbClr val="FF0000"/>
                </a:solidFill>
                <a:latin typeface="Arial" panose="020B0604020202020204" pitchFamily="34" charset="0"/>
                <a:cs typeface="Arial" panose="020B0604020202020204" pitchFamily="34" charset="0"/>
              </a:rPr>
              <a:t>CR 1,67 </a:t>
            </a:r>
            <a:r>
              <a:rPr lang="pt-BR" sz="2200" dirty="0">
                <a:solidFill>
                  <a:schemeClr val="bg2">
                    <a:lumMod val="50000"/>
                  </a:schemeClr>
                </a:solidFill>
                <a:latin typeface="Arial" panose="020B0604020202020204" pitchFamily="34" charset="0"/>
                <a:cs typeface="Arial" panose="020B0604020202020204" pitchFamily="34" charset="0"/>
              </a:rPr>
              <a:t>CPK 737 DHL 1481 FAL 221 P 6,5 GGT 127,1 GLIC 63 MG 1,7 </a:t>
            </a:r>
            <a:r>
              <a:rPr lang="pt-BR" sz="2200" dirty="0">
                <a:solidFill>
                  <a:srgbClr val="FF0000"/>
                </a:solidFill>
                <a:latin typeface="Arial" panose="020B0604020202020204" pitchFamily="34" charset="0"/>
                <a:cs typeface="Arial" panose="020B0604020202020204" pitchFamily="34" charset="0"/>
              </a:rPr>
              <a:t>K 5,76 </a:t>
            </a:r>
            <a:r>
              <a:rPr lang="pt-BR" sz="2200" dirty="0">
                <a:solidFill>
                  <a:schemeClr val="bg2">
                    <a:lumMod val="50000"/>
                  </a:schemeClr>
                </a:solidFill>
                <a:latin typeface="Arial" panose="020B0604020202020204" pitchFamily="34" charset="0"/>
                <a:cs typeface="Arial" panose="020B0604020202020204" pitchFamily="34" charset="0"/>
              </a:rPr>
              <a:t>PCR 0,83 PT 5,5 ALB 3,6 GLOB 1,9 </a:t>
            </a:r>
            <a:r>
              <a:rPr lang="pt-BR" sz="2200" dirty="0">
                <a:solidFill>
                  <a:srgbClr val="FF0000"/>
                </a:solidFill>
                <a:latin typeface="Arial" panose="020B0604020202020204" pitchFamily="34" charset="0"/>
                <a:cs typeface="Arial" panose="020B0604020202020204" pitchFamily="34" charset="0"/>
              </a:rPr>
              <a:t>NA 130 </a:t>
            </a:r>
            <a:r>
              <a:rPr lang="pt-BR" sz="2200" dirty="0">
                <a:solidFill>
                  <a:schemeClr val="bg2">
                    <a:lumMod val="50000"/>
                  </a:schemeClr>
                </a:solidFill>
                <a:latin typeface="Arial" panose="020B0604020202020204" pitchFamily="34" charset="0"/>
                <a:cs typeface="Arial" panose="020B0604020202020204" pitchFamily="34" charset="0"/>
              </a:rPr>
              <a:t>TGO 58 TGP 11 U 26,5 HB 17 HT 47,7 LEUCOITOS 29000 NT 70 EO 4 BASO 1 MONO 6 LINF 19 EIRTRO 3 PLAQ 226000 TAP 15,4 INR 1,23 TTPA 34,2</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Solicitado Ecocardiograma, Eco de rins e vias urinárias e Eco abdominal</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Solicitado parecer da genética</a:t>
            </a:r>
          </a:p>
          <a:p>
            <a:pPr fontAlgn="auto">
              <a:defRPr/>
            </a:pPr>
            <a:endParaRPr lang="pt-BR" dirty="0">
              <a:solidFill>
                <a:schemeClr val="bg2">
                  <a:lumMod val="50000"/>
                </a:schemeClr>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81063" y="571500"/>
            <a:ext cx="9169400" cy="1200150"/>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81063" y="1585913"/>
            <a:ext cx="10172700" cy="4881562"/>
          </a:xfrm>
        </p:spPr>
        <p:txBody>
          <a:bodyPr rtlCol="0">
            <a:norm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EVOLUÇÃO 13/07</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RN com 24 horas de vida segue </a:t>
            </a:r>
            <a:r>
              <a:rPr lang="pt-BR" sz="2200" dirty="0" err="1">
                <a:solidFill>
                  <a:schemeClr val="bg2">
                    <a:lumMod val="50000"/>
                  </a:schemeClr>
                </a:solidFill>
                <a:latin typeface="Arial" panose="020B0604020202020204" pitchFamily="34" charset="0"/>
                <a:cs typeface="Arial" panose="020B0604020202020204" pitchFamily="34" charset="0"/>
              </a:rPr>
              <a:t>anúrica</a:t>
            </a:r>
            <a:r>
              <a:rPr lang="pt-BR" sz="2200" dirty="0">
                <a:solidFill>
                  <a:schemeClr val="bg2">
                    <a:lumMod val="50000"/>
                  </a:schemeClr>
                </a:solidFill>
                <a:latin typeface="Arial" panose="020B0604020202020204" pitchFamily="34" charset="0"/>
                <a:cs typeface="Arial" panose="020B0604020202020204" pitchFamily="34" charset="0"/>
              </a:rPr>
              <a:t> por 10 horas.</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Conversado com equipe do HCB que orientou por ora manter paciente na unidade e repetir exames com 48 horas de vida, pois o paciente ainda não tem indicação de diálise.</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Ajustado HV TH 70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Estímulo com furosemida 0,5mg/kg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Iniciado ATB profilático -&gt; </a:t>
            </a:r>
            <a:r>
              <a:rPr lang="pt-BR" sz="2200" dirty="0" err="1">
                <a:solidFill>
                  <a:schemeClr val="bg2">
                    <a:lumMod val="50000"/>
                  </a:schemeClr>
                </a:solidFill>
                <a:latin typeface="Arial" panose="020B0604020202020204" pitchFamily="34" charset="0"/>
                <a:cs typeface="Arial" panose="020B0604020202020204" pitchFamily="34" charset="0"/>
              </a:rPr>
              <a:t>Cefalexina</a:t>
            </a:r>
            <a:r>
              <a:rPr lang="pt-BR" sz="2200" dirty="0">
                <a:solidFill>
                  <a:schemeClr val="bg2">
                    <a:lumMod val="50000"/>
                  </a:schemeClr>
                </a:solidFill>
                <a:latin typeface="Arial" panose="020B0604020202020204" pitchFamily="34" charset="0"/>
                <a:cs typeface="Arial" panose="020B0604020202020204" pitchFamily="34" charset="0"/>
              </a:rPr>
              <a:t> 25mg/kg/dia</a:t>
            </a:r>
            <a:endParaRPr lang="pt-BR" dirty="0">
              <a:solidFill>
                <a:schemeClr val="bg2">
                  <a:lumMod val="50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81063" y="195263"/>
            <a:ext cx="9169400" cy="1200150"/>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81063" y="1541463"/>
            <a:ext cx="10172700" cy="4881562"/>
          </a:xfrm>
        </p:spPr>
        <p:txBody>
          <a:bodyPr rtlCol="0">
            <a:no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EVOLUÇÃO 13/07</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RN com 30 horas de vida: diurese 2 </a:t>
            </a:r>
            <a:r>
              <a:rPr lang="pt-BR" sz="2200" dirty="0" err="1">
                <a:solidFill>
                  <a:schemeClr val="bg2">
                    <a:lumMod val="50000"/>
                  </a:schemeClr>
                </a:solidFill>
                <a:latin typeface="Arial" panose="020B0604020202020204" pitchFamily="34" charset="0"/>
                <a:cs typeface="Arial" panose="020B0604020202020204" pitchFamily="34" charset="0"/>
              </a:rPr>
              <a:t>mL</a:t>
            </a:r>
            <a:r>
              <a:rPr lang="pt-BR" sz="2200" dirty="0">
                <a:solidFill>
                  <a:schemeClr val="bg2">
                    <a:lumMod val="50000"/>
                  </a:schemeClr>
                </a:solidFill>
                <a:latin typeface="Arial" panose="020B0604020202020204" pitchFamily="34" charset="0"/>
                <a:cs typeface="Arial" panose="020B0604020202020204" pitchFamily="34" charset="0"/>
              </a:rPr>
              <a:t>/kg/h nas ultimas 6 horas (resposta a furosemida)</a:t>
            </a:r>
          </a:p>
          <a:p>
            <a:pPr algn="just" fontAlgn="auto">
              <a:defRPr/>
            </a:pPr>
            <a:r>
              <a:rPr lang="pt-BR" sz="2200" dirty="0" err="1">
                <a:solidFill>
                  <a:schemeClr val="bg2">
                    <a:lumMod val="50000"/>
                  </a:schemeClr>
                </a:solidFill>
                <a:latin typeface="Arial" panose="020B0604020202020204" pitchFamily="34" charset="0"/>
                <a:cs typeface="Arial" panose="020B0604020202020204" pitchFamily="34" charset="0"/>
              </a:rPr>
              <a:t>Assincrônico</a:t>
            </a:r>
            <a:r>
              <a:rPr lang="pt-BR" sz="2200" dirty="0">
                <a:solidFill>
                  <a:schemeClr val="bg2">
                    <a:lumMod val="50000"/>
                  </a:schemeClr>
                </a:solidFill>
                <a:latin typeface="Arial" panose="020B0604020202020204" pitchFamily="34" charset="0"/>
                <a:cs typeface="Arial" panose="020B0604020202020204" pitchFamily="34" charset="0"/>
              </a:rPr>
              <a:t> na VM, FR  77 </a:t>
            </a:r>
            <a:r>
              <a:rPr lang="pt-BR" sz="2200" dirty="0" err="1">
                <a:solidFill>
                  <a:schemeClr val="bg2">
                    <a:lumMod val="50000"/>
                  </a:schemeClr>
                </a:solidFill>
                <a:latin typeface="Arial" panose="020B0604020202020204" pitchFamily="34" charset="0"/>
                <a:cs typeface="Arial" panose="020B0604020202020204" pitchFamily="34" charset="0"/>
              </a:rPr>
              <a:t>irpm</a:t>
            </a:r>
            <a:r>
              <a:rPr lang="pt-BR" sz="2200" dirty="0">
                <a:solidFill>
                  <a:schemeClr val="bg2">
                    <a:lumMod val="50000"/>
                  </a:schemeClr>
                </a:solidFill>
                <a:latin typeface="Arial" panose="020B0604020202020204" pitchFamily="34" charset="0"/>
                <a:cs typeface="Arial" panose="020B0604020202020204" pitchFamily="34" charset="0"/>
              </a:rPr>
              <a:t> =&gt; iniciado  </a:t>
            </a:r>
            <a:r>
              <a:rPr lang="pt-BR" sz="2200" dirty="0" err="1">
                <a:solidFill>
                  <a:schemeClr val="bg2">
                    <a:lumMod val="50000"/>
                  </a:schemeClr>
                </a:solidFill>
                <a:latin typeface="Arial" panose="020B0604020202020204" pitchFamily="34" charset="0"/>
                <a:cs typeface="Arial" panose="020B0604020202020204" pitchFamily="34" charset="0"/>
              </a:rPr>
              <a:t>Precedex</a:t>
            </a:r>
            <a:r>
              <a:rPr lang="pt-BR" sz="2200" dirty="0">
                <a:solidFill>
                  <a:schemeClr val="bg2">
                    <a:lumMod val="50000"/>
                  </a:schemeClr>
                </a:solidFill>
                <a:latin typeface="Arial" panose="020B0604020202020204" pitchFamily="34" charset="0"/>
                <a:cs typeface="Arial" panose="020B0604020202020204" pitchFamily="34" charset="0"/>
              </a:rPr>
              <a:t> 0,3mg/kg/h</a:t>
            </a:r>
          </a:p>
          <a:p>
            <a:pPr algn="just" fontAlgn="auto">
              <a:defRPr/>
            </a:pPr>
            <a:endParaRPr lang="pt-BR" sz="2200" dirty="0">
              <a:solidFill>
                <a:schemeClr val="bg2">
                  <a:lumMod val="50000"/>
                </a:schemeClr>
              </a:solidFill>
              <a:latin typeface="Arial" panose="020B0604020202020204" pitchFamily="34" charset="0"/>
              <a:cs typeface="Arial" panose="020B0604020202020204" pitchFamily="34" charset="0"/>
            </a:endParaRPr>
          </a:p>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EVOLUÇÃO 14/07:</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Melhora dos parâmetros ventilatórios (</a:t>
            </a:r>
            <a:r>
              <a:rPr lang="pt-BR" sz="2200" dirty="0" err="1">
                <a:solidFill>
                  <a:schemeClr val="bg2">
                    <a:lumMod val="50000"/>
                  </a:schemeClr>
                </a:solidFill>
                <a:latin typeface="Arial" panose="020B0604020202020204" pitchFamily="34" charset="0"/>
                <a:cs typeface="Arial" panose="020B0604020202020204" pitchFamily="34" charset="0"/>
              </a:rPr>
              <a:t>Dp</a:t>
            </a:r>
            <a:r>
              <a:rPr lang="pt-BR" sz="2200" dirty="0">
                <a:solidFill>
                  <a:schemeClr val="bg2">
                    <a:lumMod val="50000"/>
                  </a:schemeClr>
                </a:solidFill>
                <a:latin typeface="Arial" panose="020B0604020202020204" pitchFamily="34" charset="0"/>
                <a:cs typeface="Arial" panose="020B0604020202020204" pitchFamily="34" charset="0"/>
              </a:rPr>
              <a:t> 15 PEEP 7 FiO2 25%).</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Diurese em 24 horas: 1ml/kg/h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Segunda dose de Furosemida 0,5mg/kg =&gt; após apresentou 50 ml de diurese</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Iniciado Furosemida 1mg/kg/dia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81063" y="179388"/>
            <a:ext cx="9169400" cy="1200150"/>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766763" y="1592263"/>
            <a:ext cx="10172700" cy="4881562"/>
          </a:xfrm>
        </p:spPr>
        <p:txBody>
          <a:bodyPr rtlCol="0">
            <a:no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EVOLUÇÃO 14/07:</a:t>
            </a:r>
          </a:p>
          <a:p>
            <a:pPr algn="just" fontAlgn="auto">
              <a:buFont typeface="Wingdings" panose="05000000000000000000" pitchFamily="2" charset="2"/>
              <a:buChar char="Ø"/>
              <a:defRPr/>
            </a:pPr>
            <a:r>
              <a:rPr lang="pt-BR" sz="2200" b="1" dirty="0">
                <a:solidFill>
                  <a:schemeClr val="bg2">
                    <a:lumMod val="50000"/>
                  </a:schemeClr>
                </a:solidFill>
                <a:latin typeface="Arial" panose="020B0604020202020204" pitchFamily="34" charset="0"/>
                <a:cs typeface="Arial" panose="020B0604020202020204" pitchFamily="34" charset="0"/>
              </a:rPr>
              <a:t>Exames manhã: </a:t>
            </a:r>
            <a:r>
              <a:rPr lang="pt-BR" sz="2200" dirty="0">
                <a:solidFill>
                  <a:schemeClr val="bg2">
                    <a:lumMod val="50000"/>
                  </a:schemeClr>
                </a:solidFill>
                <a:latin typeface="Arial" panose="020B0604020202020204" pitchFamily="34" charset="0"/>
                <a:cs typeface="Arial" panose="020B0604020202020204" pitchFamily="34" charset="0"/>
              </a:rPr>
              <a:t>BT: 11,78 (NF = 11) BD 0,44 BI: 11,34 Ca: 8,5 Cl: 93 P:7,2 Mg: 1,8 </a:t>
            </a:r>
            <a:r>
              <a:rPr lang="pt-BR" sz="2200" dirty="0">
                <a:solidFill>
                  <a:srgbClr val="FF0000"/>
                </a:solidFill>
                <a:latin typeface="Arial" panose="020B0604020202020204" pitchFamily="34" charset="0"/>
                <a:cs typeface="Arial" panose="020B0604020202020204" pitchFamily="34" charset="0"/>
              </a:rPr>
              <a:t>K: 6,32 Na 121 Cr: 2,57 </a:t>
            </a:r>
            <a:r>
              <a:rPr lang="pt-BR" sz="2200" dirty="0" err="1">
                <a:solidFill>
                  <a:schemeClr val="bg2">
                    <a:lumMod val="50000"/>
                  </a:schemeClr>
                </a:solidFill>
                <a:latin typeface="Arial" panose="020B0604020202020204" pitchFamily="34" charset="0"/>
                <a:cs typeface="Arial" panose="020B0604020202020204" pitchFamily="34" charset="0"/>
              </a:rPr>
              <a:t>Ur</a:t>
            </a:r>
            <a:r>
              <a:rPr lang="pt-BR" sz="2200" dirty="0">
                <a:solidFill>
                  <a:schemeClr val="bg2">
                    <a:lumMod val="50000"/>
                  </a:schemeClr>
                </a:solidFill>
                <a:latin typeface="Arial" panose="020B0604020202020204" pitchFamily="34" charset="0"/>
                <a:cs typeface="Arial" panose="020B0604020202020204" pitchFamily="34" charset="0"/>
              </a:rPr>
              <a:t>: 31,4 </a:t>
            </a:r>
            <a:r>
              <a:rPr lang="pt-BR" sz="2200" dirty="0" err="1">
                <a:solidFill>
                  <a:schemeClr val="bg2">
                    <a:lumMod val="50000"/>
                  </a:schemeClr>
                </a:solidFill>
                <a:latin typeface="Arial" panose="020B0604020202020204" pitchFamily="34" charset="0"/>
                <a:cs typeface="Arial" panose="020B0604020202020204" pitchFamily="34" charset="0"/>
              </a:rPr>
              <a:t>Ptn</a:t>
            </a:r>
            <a:r>
              <a:rPr lang="pt-BR" sz="2200" dirty="0">
                <a:solidFill>
                  <a:schemeClr val="bg2">
                    <a:lumMod val="50000"/>
                  </a:schemeClr>
                </a:solidFill>
                <a:latin typeface="Arial" panose="020B0604020202020204" pitchFamily="34" charset="0"/>
                <a:cs typeface="Arial" panose="020B0604020202020204" pitchFamily="34" charset="0"/>
              </a:rPr>
              <a:t> totais:5,4 Albumina 3,5 TGO: 40 TGP: 8 PCR: 3,16 </a:t>
            </a:r>
            <a:r>
              <a:rPr lang="pt-BR" sz="2200" dirty="0" err="1">
                <a:solidFill>
                  <a:schemeClr val="bg2">
                    <a:lumMod val="50000"/>
                  </a:schemeClr>
                </a:solidFill>
                <a:latin typeface="Arial" panose="020B0604020202020204" pitchFamily="34" charset="0"/>
                <a:cs typeface="Arial" panose="020B0604020202020204" pitchFamily="34" charset="0"/>
              </a:rPr>
              <a:t>Hb</a:t>
            </a:r>
            <a:r>
              <a:rPr lang="pt-BR" sz="2200" dirty="0">
                <a:solidFill>
                  <a:schemeClr val="bg2">
                    <a:lumMod val="50000"/>
                  </a:schemeClr>
                </a:solidFill>
                <a:latin typeface="Arial" panose="020B0604020202020204" pitchFamily="34" charset="0"/>
                <a:cs typeface="Arial" panose="020B0604020202020204" pitchFamily="34" charset="0"/>
              </a:rPr>
              <a:t> 17,2 </a:t>
            </a:r>
            <a:r>
              <a:rPr lang="pt-BR" sz="2200" dirty="0" err="1">
                <a:solidFill>
                  <a:schemeClr val="bg2">
                    <a:lumMod val="50000"/>
                  </a:schemeClr>
                </a:solidFill>
                <a:latin typeface="Arial" panose="020B0604020202020204" pitchFamily="34" charset="0"/>
                <a:cs typeface="Arial" panose="020B0604020202020204" pitchFamily="34" charset="0"/>
              </a:rPr>
              <a:t>Ht</a:t>
            </a:r>
            <a:r>
              <a:rPr lang="pt-BR" sz="2200" dirty="0">
                <a:solidFill>
                  <a:schemeClr val="bg2">
                    <a:lumMod val="50000"/>
                  </a:schemeClr>
                </a:solidFill>
                <a:latin typeface="Arial" panose="020B0604020202020204" pitchFamily="34" charset="0"/>
                <a:cs typeface="Arial" panose="020B0604020202020204" pitchFamily="34" charset="0"/>
              </a:rPr>
              <a:t> 47,8 </a:t>
            </a:r>
            <a:r>
              <a:rPr lang="pt-BR" sz="2200" dirty="0" err="1">
                <a:solidFill>
                  <a:srgbClr val="FF0000"/>
                </a:solidFill>
                <a:latin typeface="Arial" panose="020B0604020202020204" pitchFamily="34" charset="0"/>
                <a:cs typeface="Arial" panose="020B0604020202020204" pitchFamily="34" charset="0"/>
              </a:rPr>
              <a:t>Leuco</a:t>
            </a:r>
            <a:r>
              <a:rPr lang="pt-BR" sz="2200" dirty="0">
                <a:solidFill>
                  <a:srgbClr val="FF0000"/>
                </a:solidFill>
                <a:latin typeface="Arial" panose="020B0604020202020204" pitchFamily="34" charset="0"/>
                <a:cs typeface="Arial" panose="020B0604020202020204" pitchFamily="34" charset="0"/>
              </a:rPr>
              <a:t>: 27600 </a:t>
            </a:r>
            <a:r>
              <a:rPr lang="pt-BR" sz="2200" dirty="0">
                <a:solidFill>
                  <a:schemeClr val="bg2">
                    <a:lumMod val="50000"/>
                  </a:schemeClr>
                </a:solidFill>
                <a:latin typeface="Arial" panose="020B0604020202020204" pitchFamily="34" charset="0"/>
                <a:cs typeface="Arial" panose="020B0604020202020204" pitchFamily="34" charset="0"/>
              </a:rPr>
              <a:t>(70% NT </a:t>
            </a:r>
            <a:r>
              <a:rPr lang="pt-BR" sz="2200" dirty="0">
                <a:solidFill>
                  <a:srgbClr val="FF0000"/>
                </a:solidFill>
                <a:latin typeface="Arial" panose="020B0604020202020204" pitchFamily="34" charset="0"/>
                <a:cs typeface="Arial" panose="020B0604020202020204" pitchFamily="34" charset="0"/>
              </a:rPr>
              <a:t>B 5%</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dirty="0" err="1">
                <a:solidFill>
                  <a:schemeClr val="bg2">
                    <a:lumMod val="50000"/>
                  </a:schemeClr>
                </a:solidFill>
                <a:latin typeface="Arial" panose="020B0604020202020204" pitchFamily="34" charset="0"/>
                <a:cs typeface="Arial" panose="020B0604020202020204" pitchFamily="34" charset="0"/>
              </a:rPr>
              <a:t>Plaq</a:t>
            </a:r>
            <a:r>
              <a:rPr lang="pt-BR" sz="2200" dirty="0">
                <a:solidFill>
                  <a:schemeClr val="bg2">
                    <a:lumMod val="50000"/>
                  </a:schemeClr>
                </a:solidFill>
                <a:latin typeface="Arial" panose="020B0604020202020204" pitchFamily="34" charset="0"/>
                <a:cs typeface="Arial" panose="020B0604020202020204" pitchFamily="34" charset="0"/>
              </a:rPr>
              <a:t>: 22% NI/NT: 0,07 Plaquetas: 214000</a:t>
            </a:r>
          </a:p>
          <a:p>
            <a:pPr algn="just" fontAlgn="auto">
              <a:defRPr/>
            </a:pPr>
            <a:r>
              <a:rPr lang="pt-BR" sz="2200" b="1" dirty="0">
                <a:solidFill>
                  <a:schemeClr val="bg2">
                    <a:lumMod val="50000"/>
                  </a:schemeClr>
                </a:solidFill>
                <a:latin typeface="Arial" panose="020B0604020202020204" pitchFamily="34" charset="0"/>
                <a:cs typeface="Arial" panose="020B0604020202020204" pitchFamily="34" charset="0"/>
              </a:rPr>
              <a:t>Radiografia de tórax: </a:t>
            </a:r>
            <a:r>
              <a:rPr lang="pt-BR" sz="2200" dirty="0">
                <a:solidFill>
                  <a:schemeClr val="bg2">
                    <a:lumMod val="50000"/>
                  </a:schemeClr>
                </a:solidFill>
                <a:latin typeface="Arial" panose="020B0604020202020204" pitchFamily="34" charset="0"/>
                <a:cs typeface="Arial" panose="020B0604020202020204" pitchFamily="34" charset="0"/>
              </a:rPr>
              <a:t>pulmões mais expandidos, aparenta área cardíaca aumentada. Presença de </a:t>
            </a:r>
            <a:r>
              <a:rPr lang="pt-BR" sz="2200" dirty="0" err="1">
                <a:solidFill>
                  <a:schemeClr val="bg2">
                    <a:lumMod val="50000"/>
                  </a:schemeClr>
                </a:solidFill>
                <a:latin typeface="Arial" panose="020B0604020202020204" pitchFamily="34" charset="0"/>
                <a:cs typeface="Arial" panose="020B0604020202020204" pitchFamily="34" charset="0"/>
              </a:rPr>
              <a:t>broncogramas</a:t>
            </a:r>
            <a:r>
              <a:rPr lang="pt-BR" sz="2200" dirty="0">
                <a:solidFill>
                  <a:schemeClr val="bg2">
                    <a:lumMod val="50000"/>
                  </a:schemeClr>
                </a:solidFill>
                <a:latin typeface="Arial" panose="020B0604020202020204" pitchFamily="34" charset="0"/>
                <a:cs typeface="Arial" panose="020B0604020202020204" pitchFamily="34" charset="0"/>
              </a:rPr>
              <a:t> aéreos.</a:t>
            </a:r>
          </a:p>
          <a:p>
            <a:pPr algn="just" fontAlgn="auto">
              <a:defRPr/>
            </a:pPr>
            <a:r>
              <a:rPr lang="pt-BR" sz="2200" b="1" dirty="0">
                <a:solidFill>
                  <a:schemeClr val="bg2">
                    <a:lumMod val="50000"/>
                  </a:schemeClr>
                </a:solidFill>
                <a:latin typeface="Arial" panose="020B0604020202020204" pitchFamily="34" charset="0"/>
                <a:cs typeface="Arial" panose="020B0604020202020204" pitchFamily="34" charset="0"/>
              </a:rPr>
              <a:t>EF: </a:t>
            </a:r>
            <a:r>
              <a:rPr lang="pt-BR" sz="2200" dirty="0">
                <a:solidFill>
                  <a:schemeClr val="bg2">
                    <a:lumMod val="50000"/>
                  </a:schemeClr>
                </a:solidFill>
                <a:latin typeface="Arial" panose="020B0604020202020204" pitchFamily="34" charset="0"/>
                <a:cs typeface="Arial" panose="020B0604020202020204" pitchFamily="34" charset="0"/>
              </a:rPr>
              <a:t>AR: MV com estertores crepitantes bilaterais, taquipneia e respiração superficial</a:t>
            </a:r>
          </a:p>
          <a:p>
            <a:pPr algn="just" fontAlgn="auto">
              <a:defRPr/>
            </a:pPr>
            <a:r>
              <a:rPr lang="pt-BR" sz="2200" b="1" dirty="0">
                <a:solidFill>
                  <a:schemeClr val="bg2">
                    <a:lumMod val="50000"/>
                  </a:schemeClr>
                </a:solidFill>
                <a:latin typeface="Arial" panose="020B0604020202020204" pitchFamily="34" charset="0"/>
                <a:cs typeface="Arial" panose="020B0604020202020204" pitchFamily="34" charset="0"/>
              </a:rPr>
              <a:t>HD: </a:t>
            </a:r>
            <a:r>
              <a:rPr lang="pt-BR" sz="2200" dirty="0">
                <a:solidFill>
                  <a:schemeClr val="bg2">
                    <a:lumMod val="50000"/>
                  </a:schemeClr>
                </a:solidFill>
                <a:latin typeface="Arial" panose="020B0604020202020204" pitchFamily="34" charset="0"/>
                <a:cs typeface="Arial" panose="020B0604020202020204" pitchFamily="34" charset="0"/>
              </a:rPr>
              <a:t>Sepse tardia presumida (Pneumonia?)</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Iniciado Ampicilina + </a:t>
            </a:r>
            <a:r>
              <a:rPr lang="pt-BR" sz="2200" dirty="0" err="1">
                <a:solidFill>
                  <a:schemeClr val="bg2">
                    <a:lumMod val="50000"/>
                  </a:schemeClr>
                </a:solidFill>
                <a:latin typeface="Arial" panose="020B0604020202020204" pitchFamily="34" charset="0"/>
                <a:cs typeface="Arial" panose="020B0604020202020204" pitchFamily="34" charset="0"/>
              </a:rPr>
              <a:t>Cefotaxima</a:t>
            </a:r>
            <a:endParaRPr lang="pt-BR" sz="2200"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Reposição de sódio em 12h (1ª reposição)</a:t>
            </a:r>
            <a:endParaRPr lang="pt-BR" sz="2200" b="1" dirty="0">
              <a:solidFill>
                <a:schemeClr val="bg2">
                  <a:lumMod val="5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81063" y="571500"/>
            <a:ext cx="9169400" cy="1200150"/>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81063" y="1771650"/>
            <a:ext cx="10172700" cy="4881563"/>
          </a:xfrm>
        </p:spPr>
        <p:txBody>
          <a:bodyPr rtlCol="0">
            <a:normAutofit/>
          </a:bodyPr>
          <a:lstStyle/>
          <a:p>
            <a:pPr marL="0" indent="0" algn="just" fontAlgn="auto">
              <a:buFont typeface="Wingdings 3" pitchFamily="18" charset="2"/>
              <a:buNone/>
              <a:defRPr/>
            </a:pPr>
            <a:r>
              <a:rPr lang="pt-BR" sz="2200" b="1" dirty="0">
                <a:solidFill>
                  <a:schemeClr val="bg2">
                    <a:lumMod val="50000"/>
                  </a:schemeClr>
                </a:solidFill>
                <a:latin typeface="Arial" panose="020B0604020202020204" pitchFamily="34" charset="0"/>
                <a:cs typeface="Arial" panose="020B0604020202020204" pitchFamily="34" charset="0"/>
              </a:rPr>
              <a:t>USG DE RINS E VIAS URINÁRIAS (14/07)</a:t>
            </a:r>
          </a:p>
          <a:p>
            <a:pPr algn="just" fontAlgn="auto">
              <a:defRPr/>
            </a:pPr>
            <a:r>
              <a:rPr lang="pt-BR" sz="2200" b="1" dirty="0">
                <a:solidFill>
                  <a:schemeClr val="bg2">
                    <a:lumMod val="50000"/>
                  </a:schemeClr>
                </a:solidFill>
                <a:latin typeface="Arial" panose="020B0604020202020204" pitchFamily="34" charset="0"/>
                <a:cs typeface="Arial" panose="020B0604020202020204" pitchFamily="34" charset="0"/>
              </a:rPr>
              <a:t>Rim direito com dimensões dentro dos limites da normalidade </a:t>
            </a:r>
            <a:r>
              <a:rPr lang="pt-BR" sz="2200" dirty="0">
                <a:solidFill>
                  <a:schemeClr val="bg2">
                    <a:lumMod val="50000"/>
                  </a:schemeClr>
                </a:solidFill>
                <a:latin typeface="Arial" panose="020B0604020202020204" pitchFamily="34" charset="0"/>
                <a:cs typeface="Arial" panose="020B0604020202020204" pitchFamily="34" charset="0"/>
              </a:rPr>
              <a:t>porém parênquima ecogênico, sem diferenciação </a:t>
            </a:r>
            <a:r>
              <a:rPr lang="pt-BR" sz="2200" dirty="0" err="1">
                <a:solidFill>
                  <a:schemeClr val="bg2">
                    <a:lumMod val="50000"/>
                  </a:schemeClr>
                </a:solidFill>
                <a:latin typeface="Arial" panose="020B0604020202020204" pitchFamily="34" charset="0"/>
                <a:cs typeface="Arial" panose="020B0604020202020204" pitchFamily="34" charset="0"/>
              </a:rPr>
              <a:t>corticomedular</a:t>
            </a:r>
            <a:r>
              <a:rPr lang="pt-BR" sz="2200" dirty="0">
                <a:solidFill>
                  <a:schemeClr val="bg2">
                    <a:lumMod val="50000"/>
                  </a:schemeClr>
                </a:solidFill>
                <a:latin typeface="Arial" panose="020B0604020202020204" pitchFamily="34" charset="0"/>
                <a:cs typeface="Arial" panose="020B0604020202020204" pitchFamily="34" charset="0"/>
              </a:rPr>
              <a:t>. Pelve dilatada e cálices não caracterizados, não havendo pirâmides renais bem definidas. Pelve renal com diâmetro AP de </a:t>
            </a:r>
            <a:r>
              <a:rPr lang="pt-BR" sz="2200" b="1" dirty="0">
                <a:solidFill>
                  <a:schemeClr val="bg2">
                    <a:lumMod val="50000"/>
                  </a:schemeClr>
                </a:solidFill>
                <a:latin typeface="Arial" panose="020B0604020202020204" pitchFamily="34" charset="0"/>
                <a:cs typeface="Arial" panose="020B0604020202020204" pitchFamily="34" charset="0"/>
              </a:rPr>
              <a:t>15mm</a:t>
            </a:r>
            <a:r>
              <a:rPr lang="pt-BR" sz="2200" dirty="0">
                <a:solidFill>
                  <a:schemeClr val="bg2">
                    <a:lumMod val="50000"/>
                  </a:schemeClr>
                </a:solidFill>
                <a:latin typeface="Arial" panose="020B0604020202020204" pitchFamily="34" charset="0"/>
                <a:cs typeface="Arial" panose="020B0604020202020204" pitchFamily="34" charset="0"/>
              </a:rPr>
              <a:t>, não sendo visualizada a JUP. Rim medindo </a:t>
            </a:r>
            <a:r>
              <a:rPr lang="pt-BR" sz="2200" b="1" dirty="0">
                <a:solidFill>
                  <a:schemeClr val="bg2">
                    <a:lumMod val="50000"/>
                  </a:schemeClr>
                </a:solidFill>
                <a:latin typeface="Arial" panose="020B0604020202020204" pitchFamily="34" charset="0"/>
                <a:cs typeface="Arial" panose="020B0604020202020204" pitchFamily="34" charset="0"/>
              </a:rPr>
              <a:t>37x32x27mm.</a:t>
            </a:r>
          </a:p>
          <a:p>
            <a:pPr algn="just" fontAlgn="auto">
              <a:defRPr/>
            </a:pPr>
            <a:r>
              <a:rPr lang="pt-BR" sz="2200" b="1" dirty="0">
                <a:solidFill>
                  <a:schemeClr val="bg2">
                    <a:lumMod val="50000"/>
                  </a:schemeClr>
                </a:solidFill>
                <a:latin typeface="Arial" panose="020B0604020202020204" pitchFamily="34" charset="0"/>
                <a:cs typeface="Arial" panose="020B0604020202020204" pitchFamily="34" charset="0"/>
              </a:rPr>
              <a:t>Rim esquerdo com dimensões reduzidas</a:t>
            </a:r>
            <a:r>
              <a:rPr lang="pt-BR" sz="2200" dirty="0">
                <a:solidFill>
                  <a:schemeClr val="bg2">
                    <a:lumMod val="50000"/>
                  </a:schemeClr>
                </a:solidFill>
                <a:latin typeface="Arial" panose="020B0604020202020204" pitchFamily="34" charset="0"/>
                <a:cs typeface="Arial" panose="020B0604020202020204" pitchFamily="34" charset="0"/>
              </a:rPr>
              <a:t>, parênquima ecogênico e sem diferenciação </a:t>
            </a:r>
            <a:r>
              <a:rPr lang="pt-BR" sz="2200" dirty="0" err="1">
                <a:solidFill>
                  <a:schemeClr val="bg2">
                    <a:lumMod val="50000"/>
                  </a:schemeClr>
                </a:solidFill>
                <a:latin typeface="Arial" panose="020B0604020202020204" pitchFamily="34" charset="0"/>
                <a:cs typeface="Arial" panose="020B0604020202020204" pitchFamily="34" charset="0"/>
              </a:rPr>
              <a:t>corticomedular</a:t>
            </a:r>
            <a:r>
              <a:rPr lang="pt-BR" sz="2200" dirty="0">
                <a:solidFill>
                  <a:schemeClr val="bg2">
                    <a:lumMod val="50000"/>
                  </a:schemeClr>
                </a:solidFill>
                <a:latin typeface="Arial" panose="020B0604020202020204" pitchFamily="34" charset="0"/>
                <a:cs typeface="Arial" panose="020B0604020202020204" pitchFamily="34" charset="0"/>
              </a:rPr>
              <a:t>. Cálices não caracterizados, não havendo pirâmides renais bem definidas. Pelve renal com diâmetro AP de </a:t>
            </a:r>
            <a:r>
              <a:rPr lang="pt-BR" sz="2200" b="1" dirty="0">
                <a:solidFill>
                  <a:schemeClr val="bg2">
                    <a:lumMod val="50000"/>
                  </a:schemeClr>
                </a:solidFill>
                <a:latin typeface="Arial" panose="020B0604020202020204" pitchFamily="34" charset="0"/>
                <a:cs typeface="Arial" panose="020B0604020202020204" pitchFamily="34" charset="0"/>
              </a:rPr>
              <a:t>5 mm</a:t>
            </a:r>
            <a:r>
              <a:rPr lang="pt-BR" sz="2200" dirty="0">
                <a:solidFill>
                  <a:schemeClr val="bg2">
                    <a:lumMod val="50000"/>
                  </a:schemeClr>
                </a:solidFill>
                <a:latin typeface="Arial" panose="020B0604020202020204" pitchFamily="34" charset="0"/>
                <a:cs typeface="Arial" panose="020B0604020202020204" pitchFamily="34" charset="0"/>
              </a:rPr>
              <a:t>, não sendo visualizada a JUP. Rim medindo </a:t>
            </a:r>
            <a:r>
              <a:rPr lang="pt-BR" sz="2200" b="1" dirty="0">
                <a:solidFill>
                  <a:schemeClr val="bg2">
                    <a:lumMod val="50000"/>
                  </a:schemeClr>
                </a:solidFill>
                <a:latin typeface="Arial" panose="020B0604020202020204" pitchFamily="34" charset="0"/>
                <a:cs typeface="Arial" panose="020B0604020202020204" pitchFamily="34" charset="0"/>
              </a:rPr>
              <a:t>24x15x14mm</a:t>
            </a:r>
            <a:r>
              <a:rPr lang="pt-BR" sz="2200" dirty="0">
                <a:solidFill>
                  <a:schemeClr val="bg2">
                    <a:lumMod val="50000"/>
                  </a:schemeClr>
                </a:solidFill>
                <a:latin typeface="Arial" panose="020B0604020202020204" pitchFamily="34" charset="0"/>
                <a:cs typeface="Arial" panose="020B0604020202020204" pitchFamily="34" charset="0"/>
              </a:rPr>
              <a:t>.</a:t>
            </a:r>
            <a:endParaRPr lang="pt-BR" sz="2200" b="1" dirty="0">
              <a:solidFill>
                <a:schemeClr val="bg2">
                  <a:lumMod val="50000"/>
                </a:schemeClr>
              </a:solidFill>
              <a:latin typeface="Arial" panose="020B0604020202020204" pitchFamily="34" charset="0"/>
              <a:cs typeface="Arial" panose="020B0604020202020204" pitchFamily="34" charset="0"/>
            </a:endParaRPr>
          </a:p>
          <a:p>
            <a:pPr marL="0" indent="0" fontAlgn="auto">
              <a:buFont typeface="Wingdings 3" pitchFamily="18" charset="2"/>
              <a:buNone/>
              <a:defRPr/>
            </a:pPr>
            <a:endParaRPr lang="pt-BR" b="1" dirty="0">
              <a:solidFill>
                <a:schemeClr val="bg2">
                  <a:lumMod val="50000"/>
                </a:schemeClr>
              </a:solidFill>
            </a:endParaRPr>
          </a:p>
          <a:p>
            <a:pPr marL="0" indent="0" fontAlgn="auto">
              <a:buFont typeface="Wingdings 3" pitchFamily="18" charset="2"/>
              <a:buNone/>
              <a:defRPr/>
            </a:pPr>
            <a:endParaRPr lang="pt-BR" b="1" dirty="0">
              <a:solidFill>
                <a:schemeClr val="bg2">
                  <a:lumMod val="50000"/>
                </a:schemeClr>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538163"/>
            <a:ext cx="9212263" cy="1314450"/>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38200" y="1852613"/>
            <a:ext cx="10836275" cy="4324350"/>
          </a:xfrm>
        </p:spPr>
        <p:txBody>
          <a:bodyPr>
            <a:noAutofit/>
          </a:bodyPr>
          <a:lstStyle/>
          <a:p>
            <a:pPr marL="0" indent="0" algn="just">
              <a:buFont typeface="Wingdings 3" pitchFamily="18" charset="2"/>
              <a:buNone/>
            </a:pPr>
            <a:r>
              <a:rPr lang="pt-BR" sz="2200" b="1" smtClean="0">
                <a:latin typeface="Arial" pitchFamily="34" charset="0"/>
                <a:cs typeface="Arial" pitchFamily="34" charset="0"/>
              </a:rPr>
              <a:t>PARECER DA GENETICA (14/07): EXAME DISMORFOLOGICO:</a:t>
            </a:r>
          </a:p>
          <a:p>
            <a:pPr marL="0" indent="0" algn="just">
              <a:buFont typeface="Wingdings 3" pitchFamily="18" charset="2"/>
              <a:buNone/>
            </a:pPr>
            <a:r>
              <a:rPr lang="pt-BR" sz="2200" smtClean="0">
                <a:latin typeface="Arial" pitchFamily="34" charset="0"/>
                <a:cs typeface="Arial" pitchFamily="34" charset="0"/>
              </a:rPr>
              <a:t>Plagiocefalia, fendas palpebrais curtas, sobredobramento de hélices, orelhas rotadas posteriormente, orelha D com implantação alta, raiz nasal alta e larga ,nariz pequeno, columela curta, pescoço curto. Hipoplasia ungueal em quirodáctilos.</a:t>
            </a:r>
          </a:p>
          <a:p>
            <a:pPr marL="0" indent="0" algn="just"/>
            <a:r>
              <a:rPr lang="pt-BR" sz="2200" smtClean="0">
                <a:latin typeface="Arial" pitchFamily="34" charset="0"/>
                <a:cs typeface="Arial" pitchFamily="34" charset="0"/>
              </a:rPr>
              <a:t>HD: no momento, criança não preenche critérios para síndrome genética especifica.</a:t>
            </a:r>
          </a:p>
          <a:p>
            <a:pPr marL="0" indent="0" algn="just"/>
            <a:r>
              <a:rPr lang="pt-BR" sz="2200" smtClean="0">
                <a:latin typeface="Arial" pitchFamily="34" charset="0"/>
                <a:cs typeface="Arial" pitchFamily="34" charset="0"/>
              </a:rPr>
              <a:t>CD: aguardo resultados de US abdome total e ecocardiograma solicitados.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649288"/>
            <a:ext cx="9212263" cy="1400175"/>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38200" y="2278063"/>
            <a:ext cx="10515600" cy="4127500"/>
          </a:xfrm>
        </p:spPr>
        <p:txBody>
          <a:bodyPr rtlCol="0">
            <a:normAutofit/>
          </a:bodyPr>
          <a:lstStyle/>
          <a:p>
            <a:pPr marL="0" indent="0" algn="just" fontAlgn="auto">
              <a:buFont typeface="Wingdings 3" pitchFamily="18" charset="2"/>
              <a:buNone/>
              <a:defRPr/>
            </a:pPr>
            <a:r>
              <a:rPr lang="pt-BR" sz="2200" b="1" dirty="0">
                <a:solidFill>
                  <a:schemeClr val="bg2">
                    <a:lumMod val="50000"/>
                  </a:schemeClr>
                </a:solidFill>
                <a:latin typeface="Arial" panose="020B0604020202020204" pitchFamily="34" charset="0"/>
                <a:cs typeface="Arial" panose="020B0604020202020204" pitchFamily="34" charset="0"/>
              </a:rPr>
              <a:t>Exames tarde (14/07)</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dirty="0">
                <a:solidFill>
                  <a:srgbClr val="FF0000"/>
                </a:solidFill>
                <a:latin typeface="Arial" panose="020B0604020202020204" pitchFamily="34" charset="0"/>
                <a:cs typeface="Arial" panose="020B0604020202020204" pitchFamily="34" charset="0"/>
              </a:rPr>
              <a:t>Cr 3</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dirty="0" err="1">
                <a:solidFill>
                  <a:schemeClr val="bg2">
                    <a:lumMod val="50000"/>
                  </a:schemeClr>
                </a:solidFill>
                <a:latin typeface="Arial" panose="020B0604020202020204" pitchFamily="34" charset="0"/>
                <a:cs typeface="Arial" panose="020B0604020202020204" pitchFamily="34" charset="0"/>
              </a:rPr>
              <a:t>Ur</a:t>
            </a:r>
            <a:r>
              <a:rPr lang="pt-BR" sz="2200" dirty="0">
                <a:solidFill>
                  <a:schemeClr val="bg2">
                    <a:lumMod val="50000"/>
                  </a:schemeClr>
                </a:solidFill>
                <a:latin typeface="Arial" panose="020B0604020202020204" pitchFamily="34" charset="0"/>
                <a:cs typeface="Arial" panose="020B0604020202020204" pitchFamily="34" charset="0"/>
              </a:rPr>
              <a:t> 29,4 /P 6,9/ </a:t>
            </a:r>
            <a:r>
              <a:rPr lang="pt-BR" sz="2200" dirty="0">
                <a:solidFill>
                  <a:srgbClr val="FF0000"/>
                </a:solidFill>
                <a:latin typeface="Arial" panose="020B0604020202020204" pitchFamily="34" charset="0"/>
                <a:cs typeface="Arial" panose="020B0604020202020204" pitchFamily="34" charset="0"/>
              </a:rPr>
              <a:t>K 6,3/Na 123</a:t>
            </a:r>
            <a:r>
              <a:rPr lang="pt-BR" sz="2200" dirty="0">
                <a:solidFill>
                  <a:schemeClr val="bg2">
                    <a:lumMod val="50000"/>
                  </a:schemeClr>
                </a:solidFill>
                <a:latin typeface="Arial" panose="020B0604020202020204" pitchFamily="34" charset="0"/>
                <a:cs typeface="Arial" panose="020B0604020202020204" pitchFamily="34" charset="0"/>
              </a:rPr>
              <a:t>//Cl 92/  Ca 8,9 //Mg 1,9mg/</a:t>
            </a:r>
            <a:r>
              <a:rPr lang="pt-BR" sz="2200" dirty="0" err="1">
                <a:solidFill>
                  <a:schemeClr val="bg2">
                    <a:lumMod val="50000"/>
                  </a:schemeClr>
                </a:solidFill>
                <a:latin typeface="Arial" panose="020B0604020202020204" pitchFamily="34" charset="0"/>
                <a:cs typeface="Arial" panose="020B0604020202020204" pitchFamily="34" charset="0"/>
              </a:rPr>
              <a:t>dL</a:t>
            </a:r>
            <a:r>
              <a:rPr lang="pt-BR" sz="2200" dirty="0">
                <a:solidFill>
                  <a:schemeClr val="bg2">
                    <a:lumMod val="50000"/>
                  </a:schemeClr>
                </a:solidFill>
                <a:latin typeface="Arial" panose="020B0604020202020204" pitchFamily="34" charset="0"/>
                <a:cs typeface="Arial" panose="020B0604020202020204" pitchFamily="34" charset="0"/>
              </a:rPr>
              <a:t>/ PCR 2,8/ </a:t>
            </a:r>
            <a:r>
              <a:rPr lang="pt-BR" sz="2200" dirty="0" err="1">
                <a:solidFill>
                  <a:schemeClr val="bg2">
                    <a:lumMod val="50000"/>
                  </a:schemeClr>
                </a:solidFill>
                <a:latin typeface="Arial" panose="020B0604020202020204" pitchFamily="34" charset="0"/>
                <a:cs typeface="Arial" panose="020B0604020202020204" pitchFamily="34" charset="0"/>
              </a:rPr>
              <a:t>Ht</a:t>
            </a:r>
            <a:r>
              <a:rPr lang="pt-BR" sz="2200" dirty="0">
                <a:solidFill>
                  <a:schemeClr val="bg2">
                    <a:lumMod val="50000"/>
                  </a:schemeClr>
                </a:solidFill>
                <a:latin typeface="Arial" panose="020B0604020202020204" pitchFamily="34" charset="0"/>
                <a:cs typeface="Arial" panose="020B0604020202020204" pitchFamily="34" charset="0"/>
              </a:rPr>
              <a:t> 44,5% </a:t>
            </a:r>
            <a:r>
              <a:rPr lang="pt-BR" sz="2200" dirty="0" err="1">
                <a:solidFill>
                  <a:schemeClr val="bg2">
                    <a:lumMod val="50000"/>
                  </a:schemeClr>
                </a:solidFill>
                <a:latin typeface="Arial" panose="020B0604020202020204" pitchFamily="34" charset="0"/>
                <a:cs typeface="Arial" panose="020B0604020202020204" pitchFamily="34" charset="0"/>
              </a:rPr>
              <a:t>Hb</a:t>
            </a:r>
            <a:r>
              <a:rPr lang="pt-BR" sz="2200" dirty="0">
                <a:solidFill>
                  <a:schemeClr val="bg2">
                    <a:lumMod val="50000"/>
                  </a:schemeClr>
                </a:solidFill>
                <a:latin typeface="Arial" panose="020B0604020202020204" pitchFamily="34" charset="0"/>
                <a:cs typeface="Arial" panose="020B0604020202020204" pitchFamily="34" charset="0"/>
              </a:rPr>
              <a:t> 16,1 - 24200leuc( 60seg/6eos/7mon/27linf) </a:t>
            </a:r>
            <a:r>
              <a:rPr lang="pt-BR" sz="2200" dirty="0" err="1">
                <a:solidFill>
                  <a:schemeClr val="bg2">
                    <a:lumMod val="50000"/>
                  </a:schemeClr>
                </a:solidFill>
                <a:latin typeface="Arial" panose="020B0604020202020204" pitchFamily="34" charset="0"/>
                <a:cs typeface="Arial" panose="020B0604020202020204" pitchFamily="34" charset="0"/>
              </a:rPr>
              <a:t>Plaq</a:t>
            </a:r>
            <a:r>
              <a:rPr lang="pt-BR" sz="2200" dirty="0">
                <a:solidFill>
                  <a:schemeClr val="bg2">
                    <a:lumMod val="50000"/>
                  </a:schemeClr>
                </a:solidFill>
                <a:latin typeface="Arial" panose="020B0604020202020204" pitchFamily="34" charset="0"/>
                <a:cs typeface="Arial" panose="020B0604020202020204" pitchFamily="34" charset="0"/>
              </a:rPr>
              <a:t> 145mil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Pelo estadiamento de </a:t>
            </a:r>
            <a:r>
              <a:rPr lang="pt-BR" sz="2200" b="1" dirty="0">
                <a:solidFill>
                  <a:schemeClr val="bg1">
                    <a:lumMod val="95000"/>
                    <a:lumOff val="5000"/>
                  </a:schemeClr>
                </a:solidFill>
                <a:latin typeface="Arial" panose="020B0604020202020204" pitchFamily="34" charset="0"/>
                <a:cs typeface="Arial" panose="020B0604020202020204" pitchFamily="34" charset="0"/>
              </a:rPr>
              <a:t>AKIN modificado 1 -&gt; IRA LEVE </a:t>
            </a:r>
            <a:r>
              <a:rPr lang="pt-BR" sz="2400" dirty="0">
                <a:solidFill>
                  <a:schemeClr val="bg1">
                    <a:lumMod val="95000"/>
                    <a:lumOff val="5000"/>
                  </a:schemeClr>
                </a:solidFill>
                <a:latin typeface="Arial" panose="020B0604020202020204" pitchFamily="34" charset="0"/>
                <a:cs typeface="Arial" panose="020B0604020202020204" pitchFamily="34" charset="0"/>
              </a:rPr>
              <a:t> </a:t>
            </a:r>
            <a:r>
              <a:rPr lang="pt-BR" sz="2400" b="1" dirty="0">
                <a:solidFill>
                  <a:schemeClr val="bg1">
                    <a:lumMod val="95000"/>
                    <a:lumOff val="5000"/>
                  </a:schemeClr>
                </a:solidFill>
                <a:latin typeface="Arial" panose="020B0604020202020204" pitchFamily="34" charset="0"/>
                <a:cs typeface="Arial" panose="020B0604020202020204" pitchFamily="34" charset="0"/>
              </a:rPr>
              <a:t>(↑ Cr 0,3mg/</a:t>
            </a:r>
            <a:r>
              <a:rPr lang="pt-BR" sz="2400" b="1" dirty="0" err="1">
                <a:solidFill>
                  <a:schemeClr val="bg1">
                    <a:lumMod val="95000"/>
                    <a:lumOff val="5000"/>
                  </a:schemeClr>
                </a:solidFill>
                <a:latin typeface="Arial" panose="020B0604020202020204" pitchFamily="34" charset="0"/>
                <a:cs typeface="Arial" panose="020B0604020202020204" pitchFamily="34" charset="0"/>
              </a:rPr>
              <a:t>dL</a:t>
            </a:r>
            <a:r>
              <a:rPr lang="pt-BR" sz="2400" b="1" dirty="0">
                <a:solidFill>
                  <a:schemeClr val="bg1">
                    <a:lumMod val="95000"/>
                    <a:lumOff val="5000"/>
                  </a:schemeClr>
                </a:solidFill>
                <a:latin typeface="Arial" panose="020B0604020202020204" pitchFamily="34" charset="0"/>
                <a:cs typeface="Arial" panose="020B0604020202020204" pitchFamily="34" charset="0"/>
              </a:rPr>
              <a:t> </a:t>
            </a:r>
            <a:r>
              <a:rPr lang="pt-BR" sz="2200" b="1" dirty="0">
                <a:solidFill>
                  <a:schemeClr val="bg1">
                    <a:lumMod val="95000"/>
                    <a:lumOff val="5000"/>
                  </a:schemeClr>
                </a:solidFill>
                <a:latin typeface="Arial" panose="020B0604020202020204" pitchFamily="34" charset="0"/>
                <a:cs typeface="Arial" panose="020B0604020202020204" pitchFamily="34" charset="0"/>
              </a:rPr>
              <a:t>do valor prévio);  </a:t>
            </a:r>
            <a:r>
              <a:rPr lang="pt-BR" sz="2200" b="1" dirty="0" err="1">
                <a:solidFill>
                  <a:schemeClr val="bg1">
                    <a:lumMod val="95000"/>
                    <a:lumOff val="5000"/>
                  </a:schemeClr>
                </a:solidFill>
                <a:latin typeface="Arial" panose="020B0604020202020204" pitchFamily="34" charset="0"/>
                <a:cs typeface="Arial" panose="020B0604020202020204" pitchFamily="34" charset="0"/>
              </a:rPr>
              <a:t>ClCr</a:t>
            </a:r>
            <a:r>
              <a:rPr lang="pt-BR" sz="2200" b="1" dirty="0">
                <a:solidFill>
                  <a:schemeClr val="bg1">
                    <a:lumMod val="95000"/>
                    <a:lumOff val="5000"/>
                  </a:schemeClr>
                </a:solidFill>
                <a:latin typeface="Arial" panose="020B0604020202020204" pitchFamily="34" charset="0"/>
                <a:cs typeface="Arial" panose="020B0604020202020204" pitchFamily="34" charset="0"/>
              </a:rPr>
              <a:t> 6,8.</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Suspenso </a:t>
            </a:r>
            <a:r>
              <a:rPr lang="pt-BR" sz="2200" dirty="0" err="1">
                <a:solidFill>
                  <a:schemeClr val="bg2">
                    <a:lumMod val="50000"/>
                  </a:schemeClr>
                </a:solidFill>
                <a:latin typeface="Arial" panose="020B0604020202020204" pitchFamily="34" charset="0"/>
                <a:cs typeface="Arial" panose="020B0604020202020204" pitchFamily="34" charset="0"/>
              </a:rPr>
              <a:t>Cefalexina</a:t>
            </a:r>
            <a:r>
              <a:rPr lang="pt-BR" sz="2200" dirty="0">
                <a:solidFill>
                  <a:schemeClr val="bg2">
                    <a:lumMod val="50000"/>
                  </a:schemeClr>
                </a:solidFill>
                <a:latin typeface="Arial" panose="020B0604020202020204" pitchFamily="34" charset="0"/>
                <a:cs typeface="Arial" panose="020B0604020202020204" pitchFamily="34" charset="0"/>
              </a:rPr>
              <a:t> profilática (por ter iniciado ATB terapêutico)</a:t>
            </a:r>
          </a:p>
          <a:p>
            <a:pPr marL="0" indent="0" fontAlgn="auto">
              <a:buFont typeface="Wingdings 3" pitchFamily="18" charset="2"/>
              <a:buNone/>
              <a:defRPr/>
            </a:pPr>
            <a:endParaRPr lang="pt-BR" dirty="0">
              <a:solidFill>
                <a:schemeClr val="bg2">
                  <a:lumMod val="50000"/>
                </a:schemeClr>
              </a:solidFill>
            </a:endParaRPr>
          </a:p>
          <a:p>
            <a:pPr marL="0" indent="0" fontAlgn="auto">
              <a:buFont typeface="Wingdings 3" pitchFamily="18" charset="2"/>
              <a:buNone/>
              <a:defRPr/>
            </a:pPr>
            <a:endParaRPr lang="pt-BR" dirty="0">
              <a:solidFill>
                <a:schemeClr val="bg2">
                  <a:lumMod val="50000"/>
                </a:schemeClr>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11213" y="354013"/>
            <a:ext cx="9212262" cy="1401762"/>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11213" y="1974850"/>
            <a:ext cx="10515600" cy="4127500"/>
          </a:xfrm>
        </p:spPr>
        <p:txBody>
          <a:bodyPr rtlCol="0">
            <a:normAutofit/>
          </a:bodyPr>
          <a:lstStyle/>
          <a:p>
            <a:pPr marL="0" indent="0"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EVOLUÇÃO 15/07:</a:t>
            </a:r>
          </a:p>
          <a:p>
            <a:pPr fontAlgn="auto">
              <a:defRPr/>
            </a:pPr>
            <a:r>
              <a:rPr lang="pt-BR" sz="2200" dirty="0">
                <a:solidFill>
                  <a:schemeClr val="bg2">
                    <a:lumMod val="50000"/>
                  </a:schemeClr>
                </a:solidFill>
                <a:latin typeface="Arial" panose="020B0604020202020204" pitchFamily="34" charset="0"/>
                <a:cs typeface="Arial" panose="020B0604020202020204" pitchFamily="34" charset="0"/>
              </a:rPr>
              <a:t>Segue com diurese limítrofe 1ml/kg/h</a:t>
            </a:r>
          </a:p>
          <a:p>
            <a:pPr fontAlgn="auto">
              <a:defRPr/>
            </a:pPr>
            <a:r>
              <a:rPr lang="pt-BR" sz="2200" dirty="0">
                <a:solidFill>
                  <a:schemeClr val="bg2">
                    <a:lumMod val="50000"/>
                  </a:schemeClr>
                </a:solidFill>
                <a:latin typeface="Arial" panose="020B0604020202020204" pitchFamily="34" charset="0"/>
                <a:cs typeface="Arial" panose="020B0604020202020204" pitchFamily="34" charset="0"/>
              </a:rPr>
              <a:t>Aumentado furosemida 1 -&gt; 2mg/kg/dia -&gt; resposta parcial com diurese 1,7 </a:t>
            </a:r>
            <a:r>
              <a:rPr lang="pt-BR" sz="2200" dirty="0" err="1">
                <a:solidFill>
                  <a:schemeClr val="bg2">
                    <a:lumMod val="50000"/>
                  </a:schemeClr>
                </a:solidFill>
                <a:latin typeface="Arial" panose="020B0604020202020204" pitchFamily="34" charset="0"/>
                <a:cs typeface="Arial" panose="020B0604020202020204" pitchFamily="34" charset="0"/>
              </a:rPr>
              <a:t>mL</a:t>
            </a:r>
            <a:r>
              <a:rPr lang="pt-BR" sz="2200" dirty="0">
                <a:solidFill>
                  <a:schemeClr val="bg2">
                    <a:lumMod val="50000"/>
                  </a:schemeClr>
                </a:solidFill>
                <a:latin typeface="Arial" panose="020B0604020202020204" pitchFamily="34" charset="0"/>
                <a:cs typeface="Arial" panose="020B0604020202020204" pitchFamily="34" charset="0"/>
              </a:rPr>
              <a:t>/kg/h, </a:t>
            </a:r>
          </a:p>
          <a:p>
            <a:pPr marL="0" indent="0" fontAlgn="auto">
              <a:buFont typeface="Wingdings 3" pitchFamily="18" charset="2"/>
              <a:buNone/>
              <a:defRPr/>
            </a:pPr>
            <a:endParaRPr lang="pt-BR" sz="2200" dirty="0">
              <a:solidFill>
                <a:schemeClr val="bg2">
                  <a:lumMod val="50000"/>
                </a:schemeClr>
              </a:solidFill>
              <a:latin typeface="Arial" panose="020B0604020202020204" pitchFamily="34" charset="0"/>
              <a:cs typeface="Arial" panose="020B0604020202020204" pitchFamily="34" charset="0"/>
            </a:endParaRPr>
          </a:p>
          <a:p>
            <a:pPr marL="0" indent="0" fontAlgn="auto">
              <a:buFont typeface="Wingdings 3" pitchFamily="18" charset="2"/>
              <a:buNone/>
              <a:defRPr/>
            </a:pPr>
            <a:r>
              <a:rPr lang="pt-BR" sz="2200" b="1" dirty="0">
                <a:solidFill>
                  <a:schemeClr val="bg2">
                    <a:lumMod val="50000"/>
                  </a:schemeClr>
                </a:solidFill>
                <a:latin typeface="Arial" panose="020B0604020202020204" pitchFamily="34" charset="0"/>
                <a:cs typeface="Arial" panose="020B0604020202020204" pitchFamily="34" charset="0"/>
              </a:rPr>
              <a:t>Exames (15/07): </a:t>
            </a:r>
            <a:r>
              <a:rPr lang="pt-BR" sz="2200" dirty="0">
                <a:solidFill>
                  <a:schemeClr val="bg2">
                    <a:lumMod val="50000"/>
                  </a:schemeClr>
                </a:solidFill>
                <a:latin typeface="Arial" panose="020B0604020202020204" pitchFamily="34" charset="0"/>
                <a:cs typeface="Arial" panose="020B0604020202020204" pitchFamily="34" charset="0"/>
              </a:rPr>
              <a:t>BT 9,8 BI 9,45 Ca 8,7 Cl 88 </a:t>
            </a:r>
            <a:r>
              <a:rPr lang="pt-BR" sz="2200" dirty="0">
                <a:solidFill>
                  <a:srgbClr val="FF0000"/>
                </a:solidFill>
                <a:latin typeface="Arial" panose="020B0604020202020204" pitchFamily="34" charset="0"/>
                <a:cs typeface="Arial" panose="020B0604020202020204" pitchFamily="34" charset="0"/>
              </a:rPr>
              <a:t>Cr 3,49 </a:t>
            </a:r>
            <a:r>
              <a:rPr lang="pt-BR" sz="2200" dirty="0">
                <a:solidFill>
                  <a:schemeClr val="bg2">
                    <a:lumMod val="50000"/>
                  </a:schemeClr>
                </a:solidFill>
                <a:latin typeface="Arial" panose="020B0604020202020204" pitchFamily="34" charset="0"/>
                <a:cs typeface="Arial" panose="020B0604020202020204" pitchFamily="34" charset="0"/>
              </a:rPr>
              <a:t>P 6,9 </a:t>
            </a:r>
            <a:r>
              <a:rPr lang="pt-BR" sz="2200" dirty="0" err="1">
                <a:solidFill>
                  <a:schemeClr val="bg2">
                    <a:lumMod val="50000"/>
                  </a:schemeClr>
                </a:solidFill>
                <a:latin typeface="Arial" panose="020B0604020202020204" pitchFamily="34" charset="0"/>
                <a:cs typeface="Arial" panose="020B0604020202020204" pitchFamily="34" charset="0"/>
              </a:rPr>
              <a:t>Glic</a:t>
            </a:r>
            <a:r>
              <a:rPr lang="pt-BR" sz="2200" dirty="0">
                <a:solidFill>
                  <a:schemeClr val="bg2">
                    <a:lumMod val="50000"/>
                  </a:schemeClr>
                </a:solidFill>
                <a:latin typeface="Arial" panose="020B0604020202020204" pitchFamily="34" charset="0"/>
                <a:cs typeface="Arial" panose="020B0604020202020204" pitchFamily="34" charset="0"/>
              </a:rPr>
              <a:t> 65 Mg 1,7 </a:t>
            </a:r>
            <a:r>
              <a:rPr lang="pt-BR" sz="2200" dirty="0">
                <a:solidFill>
                  <a:srgbClr val="FF0000"/>
                </a:solidFill>
                <a:latin typeface="Arial" panose="020B0604020202020204" pitchFamily="34" charset="0"/>
                <a:cs typeface="Arial" panose="020B0604020202020204" pitchFamily="34" charset="0"/>
              </a:rPr>
              <a:t>K5,9</a:t>
            </a:r>
            <a:r>
              <a:rPr lang="pt-BR" sz="2200" dirty="0">
                <a:solidFill>
                  <a:schemeClr val="bg2">
                    <a:lumMod val="50000"/>
                  </a:schemeClr>
                </a:solidFill>
                <a:latin typeface="Arial" panose="020B0604020202020204" pitchFamily="34" charset="0"/>
                <a:cs typeface="Arial" panose="020B0604020202020204" pitchFamily="34" charset="0"/>
              </a:rPr>
              <a:t> PCR 2,7 </a:t>
            </a:r>
            <a:r>
              <a:rPr lang="pt-BR" sz="2200" dirty="0">
                <a:solidFill>
                  <a:srgbClr val="FF0000"/>
                </a:solidFill>
                <a:latin typeface="Arial" panose="020B0604020202020204" pitchFamily="34" charset="0"/>
                <a:cs typeface="Arial" panose="020B0604020202020204" pitchFamily="34" charset="0"/>
              </a:rPr>
              <a:t>Na 118 </a:t>
            </a:r>
            <a:r>
              <a:rPr lang="pt-BR" sz="2200" dirty="0">
                <a:solidFill>
                  <a:schemeClr val="bg2">
                    <a:lumMod val="50000"/>
                  </a:schemeClr>
                </a:solidFill>
                <a:latin typeface="Arial" panose="020B0604020202020204" pitchFamily="34" charset="0"/>
                <a:cs typeface="Arial" panose="020B0604020202020204" pitchFamily="34" charset="0"/>
              </a:rPr>
              <a:t>TGO 42 TGP </a:t>
            </a:r>
            <a:r>
              <a:rPr lang="nl-NL" sz="2200" dirty="0">
                <a:solidFill>
                  <a:schemeClr val="bg2">
                    <a:lumMod val="50000"/>
                  </a:schemeClr>
                </a:solidFill>
                <a:latin typeface="Arial" panose="020B0604020202020204" pitchFamily="34" charset="0"/>
                <a:cs typeface="Arial" panose="020B0604020202020204" pitchFamily="34" charset="0"/>
              </a:rPr>
              <a:t>8 U 33,3 Hb 15,8 Ht 42,8 Leuco 22300 B4 S65 Linf 23 Plaq 151000</a:t>
            </a:r>
          </a:p>
          <a:p>
            <a:pPr fontAlgn="auto">
              <a:defRPr/>
            </a:pPr>
            <a:r>
              <a:rPr lang="nl-NL" sz="2200" dirty="0">
                <a:solidFill>
                  <a:schemeClr val="bg2">
                    <a:lumMod val="50000"/>
                  </a:schemeClr>
                </a:solidFill>
                <a:latin typeface="Arial" panose="020B0604020202020204" pitchFamily="34" charset="0"/>
                <a:cs typeface="Arial" panose="020B0604020202020204" pitchFamily="34" charset="0"/>
              </a:rPr>
              <a:t>Reposição de sódio em 2 horas ( 2ª reposição)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522288"/>
            <a:ext cx="10515600" cy="865187"/>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38200" y="1828800"/>
            <a:ext cx="10820400" cy="3951288"/>
          </a:xfrm>
        </p:spPr>
        <p:txBody>
          <a:bodyPr rtlCol="0">
            <a:noAutofit/>
          </a:bodyPr>
          <a:lstStyle/>
          <a:p>
            <a:pPr marL="0" indent="0" algn="just" fontAlgn="auto">
              <a:buFont typeface="Wingdings 3" pitchFamily="18" charset="2"/>
              <a:buNone/>
              <a:defRPr/>
            </a:pPr>
            <a:r>
              <a:rPr lang="pt-BR" sz="2200" b="1" dirty="0">
                <a:solidFill>
                  <a:schemeClr val="bg2">
                    <a:lumMod val="50000"/>
                  </a:schemeClr>
                </a:solidFill>
                <a:latin typeface="Arial" panose="020B0604020202020204" pitchFamily="34" charset="0"/>
                <a:cs typeface="Arial" panose="020B0604020202020204" pitchFamily="34" charset="0"/>
              </a:rPr>
              <a:t>PARECER UROLOGIA PEDIÁTRICA (15/07): </a:t>
            </a:r>
            <a:r>
              <a:rPr lang="pt-BR" sz="2200" dirty="0">
                <a:solidFill>
                  <a:schemeClr val="bg2">
                    <a:lumMod val="50000"/>
                  </a:schemeClr>
                </a:solidFill>
                <a:latin typeface="Arial" panose="020B0604020202020204" pitchFamily="34" charset="0"/>
                <a:cs typeface="Arial" panose="020B0604020202020204" pitchFamily="34" charset="0"/>
              </a:rPr>
              <a:t>repetir ecografia para avaliar evolução de dilatação de sistema coletor. No momento sem indicação de intervenção.</a:t>
            </a:r>
          </a:p>
          <a:p>
            <a:pPr marL="0" indent="0" algn="just" fontAlgn="auto">
              <a:buFont typeface="Wingdings 3" pitchFamily="18" charset="2"/>
              <a:buNone/>
              <a:defRPr/>
            </a:pPr>
            <a:endParaRPr lang="pt-BR" sz="2200"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b="1" dirty="0">
                <a:solidFill>
                  <a:schemeClr val="bg1">
                    <a:lumMod val="95000"/>
                    <a:lumOff val="5000"/>
                  </a:schemeClr>
                </a:solidFill>
                <a:latin typeface="Arial" panose="020B0604020202020204" pitchFamily="34" charset="0"/>
                <a:cs typeface="Arial" panose="020B0604020202020204" pitchFamily="34" charset="0"/>
              </a:rPr>
              <a:t>IRA KDIGO III - AKIN modificado 3 </a:t>
            </a:r>
            <a:r>
              <a:rPr lang="de-DE" sz="2200" b="1" dirty="0">
                <a:solidFill>
                  <a:schemeClr val="bg1">
                    <a:lumMod val="95000"/>
                    <a:lumOff val="5000"/>
                  </a:schemeClr>
                </a:solidFill>
                <a:latin typeface="Arial" panose="020B0604020202020204" pitchFamily="34" charset="0"/>
                <a:cs typeface="Arial" panose="020B0604020202020204" pitchFamily="34" charset="0"/>
              </a:rPr>
              <a:t>-&gt; IRA SEVERA (</a:t>
            </a:r>
            <a:r>
              <a:rPr lang="pt-BR" sz="2400" b="1" dirty="0">
                <a:solidFill>
                  <a:schemeClr val="bg1">
                    <a:lumMod val="95000"/>
                    <a:lumOff val="5000"/>
                  </a:schemeClr>
                </a:solidFill>
                <a:latin typeface="Arial" panose="020B0604020202020204" pitchFamily="34" charset="0"/>
                <a:cs typeface="Arial" panose="020B0604020202020204" pitchFamily="34" charset="0"/>
              </a:rPr>
              <a:t>creatinina 2,5mg/dl) </a:t>
            </a:r>
            <a:r>
              <a:rPr lang="pt-BR" sz="2200" b="1" dirty="0">
                <a:solidFill>
                  <a:schemeClr val="bg1">
                    <a:lumMod val="95000"/>
                    <a:lumOff val="5000"/>
                  </a:schemeClr>
                </a:solidFill>
                <a:latin typeface="Arial" panose="020B0604020202020204" pitchFamily="34" charset="0"/>
                <a:cs typeface="Arial" panose="020B0604020202020204" pitchFamily="34" charset="0"/>
              </a:rPr>
              <a:t>; </a:t>
            </a:r>
            <a:r>
              <a:rPr lang="de-DE" sz="2200" b="1" dirty="0">
                <a:solidFill>
                  <a:schemeClr val="bg1">
                    <a:lumMod val="95000"/>
                    <a:lumOff val="5000"/>
                  </a:schemeClr>
                </a:solidFill>
                <a:latin typeface="Arial" panose="020B0604020202020204" pitchFamily="34" charset="0"/>
                <a:cs typeface="Arial" panose="020B0604020202020204" pitchFamily="34" charset="0"/>
              </a:rPr>
              <a:t>ClCr 5,8</a:t>
            </a:r>
            <a:endParaRPr lang="pt-BR" sz="2200" b="1" dirty="0">
              <a:solidFill>
                <a:schemeClr val="bg1">
                  <a:lumMod val="95000"/>
                  <a:lumOff val="5000"/>
                </a:schemeClr>
              </a:solidFill>
              <a:latin typeface="Arial" panose="020B0604020202020204" pitchFamily="34" charset="0"/>
              <a:cs typeface="Arial" panose="020B0604020202020204" pitchFamily="34" charset="0"/>
            </a:endParaRP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Cálculos feitos pela </a:t>
            </a:r>
            <a:r>
              <a:rPr lang="pt-BR" sz="2200" dirty="0" err="1">
                <a:solidFill>
                  <a:schemeClr val="bg2">
                    <a:lumMod val="50000"/>
                  </a:schemeClr>
                </a:solidFill>
                <a:latin typeface="Arial" panose="020B0604020202020204" pitchFamily="34" charset="0"/>
                <a:cs typeface="Arial" panose="020B0604020202020204" pitchFamily="34" charset="0"/>
              </a:rPr>
              <a:t>Nefroped</a:t>
            </a:r>
            <a:r>
              <a:rPr lang="pt-BR" sz="2200" dirty="0">
                <a:solidFill>
                  <a:schemeClr val="bg2">
                    <a:lumMod val="50000"/>
                  </a:schemeClr>
                </a:solidFill>
                <a:latin typeface="Arial" panose="020B0604020202020204" pitchFamily="34" charset="0"/>
                <a:cs typeface="Arial" panose="020B0604020202020204" pitchFamily="34" charset="0"/>
              </a:rPr>
              <a:t> em 15/07:</a:t>
            </a:r>
          </a:p>
          <a:p>
            <a:pPr algn="just" fontAlgn="auto">
              <a:defRPr/>
            </a:pPr>
            <a:r>
              <a:rPr lang="pt-BR" sz="2200" b="1" dirty="0">
                <a:solidFill>
                  <a:schemeClr val="bg2">
                    <a:lumMod val="50000"/>
                  </a:schemeClr>
                </a:solidFill>
                <a:latin typeface="Arial" panose="020B0604020202020204" pitchFamily="34" charset="0"/>
                <a:cs typeface="Arial" panose="020B0604020202020204" pitchFamily="34" charset="0"/>
              </a:rPr>
              <a:t>-- </a:t>
            </a:r>
            <a:r>
              <a:rPr lang="pt-BR" sz="2200" b="1" dirty="0" err="1">
                <a:solidFill>
                  <a:schemeClr val="bg2">
                    <a:lumMod val="50000"/>
                  </a:schemeClr>
                </a:solidFill>
                <a:latin typeface="Arial" panose="020B0604020202020204" pitchFamily="34" charset="0"/>
                <a:cs typeface="Arial" panose="020B0604020202020204" pitchFamily="34" charset="0"/>
              </a:rPr>
              <a:t>FeNa</a:t>
            </a:r>
            <a:r>
              <a:rPr lang="pt-BR" sz="2200" b="1" dirty="0">
                <a:solidFill>
                  <a:schemeClr val="bg2">
                    <a:lumMod val="50000"/>
                  </a:schemeClr>
                </a:solidFill>
                <a:latin typeface="Arial" panose="020B0604020202020204" pitchFamily="34" charset="0"/>
                <a:cs typeface="Arial" panose="020B0604020202020204" pitchFamily="34" charset="0"/>
              </a:rPr>
              <a:t>: 29,9% --&gt; IRA Renal (&gt;2,5%)</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28600"/>
            <a:ext cx="10515600" cy="865188"/>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685800" y="1976438"/>
            <a:ext cx="10820400" cy="3951287"/>
          </a:xfrm>
        </p:spPr>
        <p:txBody>
          <a:bodyPr>
            <a:noAutofit/>
          </a:bodyPr>
          <a:lstStyle/>
          <a:p>
            <a:pPr marL="0" indent="0" algn="just">
              <a:buFont typeface="Wingdings 3" pitchFamily="18" charset="2"/>
              <a:buNone/>
            </a:pPr>
            <a:r>
              <a:rPr lang="pt-BR" sz="2200" b="1" smtClean="0">
                <a:latin typeface="Arial" pitchFamily="34" charset="0"/>
                <a:cs typeface="Arial" pitchFamily="34" charset="0"/>
              </a:rPr>
              <a:t>USG DE RINS E VIAS URINÁRIAS (16/07): </a:t>
            </a:r>
            <a:r>
              <a:rPr lang="pt-BR" sz="2200" smtClean="0">
                <a:latin typeface="Arial" pitchFamily="34" charset="0"/>
                <a:cs typeface="Arial" pitchFamily="34" charset="0"/>
              </a:rPr>
              <a:t>Rins tópicos porém o </a:t>
            </a:r>
            <a:r>
              <a:rPr lang="pt-BR" sz="2200" b="1" smtClean="0">
                <a:latin typeface="Arial" pitchFamily="34" charset="0"/>
                <a:cs typeface="Arial" pitchFamily="34" charset="0"/>
              </a:rPr>
              <a:t>esquerdo e atrófico</a:t>
            </a:r>
            <a:r>
              <a:rPr lang="pt-BR" sz="2200" smtClean="0">
                <a:latin typeface="Arial" pitchFamily="34" charset="0"/>
                <a:cs typeface="Arial" pitchFamily="34" charset="0"/>
              </a:rPr>
              <a:t>. A textura do </a:t>
            </a:r>
            <a:r>
              <a:rPr lang="pt-BR" sz="2200" b="1" smtClean="0">
                <a:latin typeface="Arial" pitchFamily="34" charset="0"/>
                <a:cs typeface="Arial" pitchFamily="34" charset="0"/>
              </a:rPr>
              <a:t>parênquima direito esta aumentada</a:t>
            </a:r>
            <a:r>
              <a:rPr lang="pt-BR" sz="2200" smtClean="0">
                <a:latin typeface="Arial" pitchFamily="34" charset="0"/>
                <a:cs typeface="Arial" pitchFamily="34" charset="0"/>
              </a:rPr>
              <a:t>, com redução da diferenciação córtico-medular. Não há evidencias de cálculos detectáveis pelo método. Maior diâmetro: Rim direito </a:t>
            </a:r>
            <a:r>
              <a:rPr lang="pt-BR" sz="2200" b="1" smtClean="0">
                <a:latin typeface="Arial" pitchFamily="34" charset="0"/>
                <a:cs typeface="Arial" pitchFamily="34" charset="0"/>
              </a:rPr>
              <a:t>44,3 mm </a:t>
            </a:r>
            <a:r>
              <a:rPr lang="pt-BR" sz="2200" smtClean="0">
                <a:latin typeface="Arial" pitchFamily="34" charset="0"/>
                <a:cs typeface="Arial" pitchFamily="34" charset="0"/>
              </a:rPr>
              <a:t>Rim esquerdo medindo</a:t>
            </a:r>
            <a:r>
              <a:rPr lang="pt-BR" sz="2200" b="1" smtClean="0">
                <a:latin typeface="Arial" pitchFamily="34" charset="0"/>
                <a:cs typeface="Arial" pitchFamily="34" charset="0"/>
              </a:rPr>
              <a:t>: 27,7 mm.</a:t>
            </a:r>
          </a:p>
          <a:p>
            <a:pPr marL="0" indent="0" algn="just"/>
            <a:endParaRPr lang="pt-BR" sz="2200" smtClean="0">
              <a:latin typeface="Arial" pitchFamily="34" charset="0"/>
              <a:cs typeface="Arial" pitchFamily="34" charset="0"/>
            </a:endParaRPr>
          </a:p>
          <a:p>
            <a:pPr marL="0" indent="0" algn="just"/>
            <a:r>
              <a:rPr lang="pt-BR" sz="2200" smtClean="0">
                <a:latin typeface="Arial" pitchFamily="34" charset="0"/>
                <a:cs typeface="Arial" pitchFamily="34" charset="0"/>
              </a:rPr>
              <a:t>Discutido caso com Nefrologia Pediátrica e indicado realização de nefrostomia.</a:t>
            </a:r>
          </a:p>
          <a:p>
            <a:pPr marL="0" indent="0" algn="just"/>
            <a:endParaRPr lang="pt-BR" sz="2200" b="1" smtClean="0">
              <a:latin typeface="Arial" pitchFamily="34" charset="0"/>
              <a:cs typeface="Arial" pitchFamily="34" charset="0"/>
            </a:endParaRPr>
          </a:p>
          <a:p>
            <a:pPr marL="0" indent="0" algn="just">
              <a:buFont typeface="Wingdings 3" pitchFamily="18" charset="2"/>
              <a:buNone/>
            </a:pPr>
            <a:r>
              <a:rPr lang="pt-BR" sz="2200" b="1" smtClean="0">
                <a:latin typeface="Arial" pitchFamily="34" charset="0"/>
                <a:cs typeface="Arial" pitchFamily="34" charset="0"/>
              </a:rPr>
              <a:t>CIPE (16/07): </a:t>
            </a:r>
            <a:r>
              <a:rPr lang="pt-BR" sz="2200" smtClean="0">
                <a:latin typeface="Arial" pitchFamily="34" charset="0"/>
                <a:cs typeface="Arial" pitchFamily="34" charset="0"/>
              </a:rPr>
              <a:t>realização de Nefrostomia percutânea a direita por punção de VJID com posicionamento de CML 22 Ga. Procedimento sem intercorrências</a:t>
            </a:r>
          </a:p>
          <a:p>
            <a:pPr marL="0" indent="0" algn="just"/>
            <a:endParaRPr lang="pt-BR" sz="2200" smtClean="0">
              <a:latin typeface="Arial" pitchFamily="34" charset="0"/>
              <a:cs typeface="Arial" pitchFamily="34" charset="0"/>
            </a:endParaRPr>
          </a:p>
          <a:p>
            <a:pPr marL="0" indent="0" algn="just">
              <a:buFont typeface="Wingdings 3" pitchFamily="18" charset="2"/>
              <a:buNone/>
            </a:pPr>
            <a:r>
              <a:rPr lang="pt-BR" sz="2200" b="1" smtClean="0">
                <a:latin typeface="Arial" pitchFamily="34" charset="0"/>
                <a:cs typeface="Arial" pitchFamily="34" charset="0"/>
              </a:rPr>
              <a:t>Exames (16/07): </a:t>
            </a:r>
            <a:r>
              <a:rPr lang="pt-BR" sz="2200" smtClean="0">
                <a:latin typeface="Arial" pitchFamily="34" charset="0"/>
                <a:cs typeface="Arial" pitchFamily="34" charset="0"/>
              </a:rPr>
              <a:t>BTF 9,07/ BD 0,34/ BI 8,73 / CA 8,3/ </a:t>
            </a:r>
            <a:r>
              <a:rPr lang="pt-BR" sz="2200" smtClean="0">
                <a:solidFill>
                  <a:srgbClr val="FF0000"/>
                </a:solidFill>
                <a:latin typeface="Arial" pitchFamily="34" charset="0"/>
                <a:cs typeface="Arial" pitchFamily="34" charset="0"/>
              </a:rPr>
              <a:t>CR 4,2</a:t>
            </a:r>
            <a:r>
              <a:rPr lang="pt-BR" sz="2200" smtClean="0">
                <a:latin typeface="Arial" pitchFamily="34" charset="0"/>
                <a:cs typeface="Arial" pitchFamily="34" charset="0"/>
              </a:rPr>
              <a:t>/ </a:t>
            </a:r>
            <a:r>
              <a:rPr lang="pt-BR" sz="2200" smtClean="0">
                <a:solidFill>
                  <a:srgbClr val="FF0000"/>
                </a:solidFill>
                <a:latin typeface="Arial" pitchFamily="34" charset="0"/>
                <a:cs typeface="Arial" pitchFamily="34" charset="0"/>
              </a:rPr>
              <a:t>K 5,8</a:t>
            </a:r>
            <a:r>
              <a:rPr lang="pt-BR" sz="2200" smtClean="0">
                <a:latin typeface="Arial" pitchFamily="34" charset="0"/>
                <a:cs typeface="Arial" pitchFamily="34" charset="0"/>
              </a:rPr>
              <a:t>/ </a:t>
            </a:r>
            <a:r>
              <a:rPr lang="pt-BR" sz="2200" smtClean="0">
                <a:solidFill>
                  <a:srgbClr val="FF0000"/>
                </a:solidFill>
                <a:latin typeface="Arial" pitchFamily="34" charset="0"/>
                <a:cs typeface="Arial" pitchFamily="34" charset="0"/>
              </a:rPr>
              <a:t>NA 115</a:t>
            </a:r>
            <a:r>
              <a:rPr lang="pt-BR" sz="2200" smtClean="0">
                <a:latin typeface="Arial" pitchFamily="34" charset="0"/>
                <a:cs typeface="Arial" pitchFamily="34" charset="0"/>
              </a:rPr>
              <a:t>/ </a:t>
            </a:r>
            <a:r>
              <a:rPr lang="pl-PL" sz="2200" smtClean="0">
                <a:latin typeface="Arial" pitchFamily="34" charset="0"/>
                <a:cs typeface="Arial" pitchFamily="34" charset="0"/>
              </a:rPr>
              <a:t>TGO 34/ TGP 5/ U 41</a:t>
            </a:r>
            <a:endParaRPr lang="pt-BR" sz="2200" smtClean="0">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1000" y="0"/>
            <a:ext cx="10515600" cy="865188"/>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381000" y="1871663"/>
            <a:ext cx="10820400" cy="3951287"/>
          </a:xfrm>
        </p:spPr>
        <p:txBody>
          <a:bodyPr rtlCol="0">
            <a:noAutofit/>
          </a:bodyPr>
          <a:lstStyle/>
          <a:p>
            <a:pPr marL="0" indent="0" fontAlgn="auto">
              <a:buFont typeface="Wingdings 3" pitchFamily="18" charset="2"/>
              <a:buNone/>
              <a:defRPr/>
            </a:pPr>
            <a:r>
              <a:rPr lang="pt-BR" b="1" dirty="0">
                <a:solidFill>
                  <a:schemeClr val="bg2">
                    <a:lumMod val="50000"/>
                  </a:schemeClr>
                </a:solidFill>
                <a:latin typeface="Arial" panose="020B0604020202020204" pitchFamily="34" charset="0"/>
                <a:cs typeface="Arial" panose="020B0604020202020204" pitchFamily="34" charset="0"/>
              </a:rPr>
              <a:t>POI (16/07): </a:t>
            </a:r>
            <a:r>
              <a:rPr lang="pt-BR" dirty="0">
                <a:solidFill>
                  <a:schemeClr val="bg2">
                    <a:lumMod val="50000"/>
                  </a:schemeClr>
                </a:solidFill>
                <a:latin typeface="Arial" panose="020B0604020202020204" pitchFamily="34" charset="0"/>
                <a:cs typeface="Arial" panose="020B0604020202020204" pitchFamily="34" charset="0"/>
              </a:rPr>
              <a:t>PAM de 34mmHg, pulsos periféricos finos, TEC 3 segundos. </a:t>
            </a:r>
          </a:p>
          <a:p>
            <a:pPr marL="0" indent="0" fontAlgn="auto">
              <a:buFont typeface="Wingdings 3" pitchFamily="18" charset="2"/>
              <a:buNone/>
              <a:defRPr/>
            </a:pPr>
            <a:r>
              <a:rPr lang="pt-BR" dirty="0">
                <a:solidFill>
                  <a:schemeClr val="bg2">
                    <a:lumMod val="50000"/>
                  </a:schemeClr>
                </a:solidFill>
                <a:latin typeface="Arial" panose="020B0604020202020204" pitchFamily="34" charset="0"/>
                <a:cs typeface="Arial" panose="020B0604020202020204" pitchFamily="34" charset="0"/>
              </a:rPr>
              <a:t>Diurese clara, 3,1 ml/kg/h nas ultimas 6h. Além da SVD possui outra sonda da </a:t>
            </a:r>
            <a:r>
              <a:rPr lang="pt-BR" dirty="0" err="1">
                <a:solidFill>
                  <a:schemeClr val="bg2">
                    <a:lumMod val="50000"/>
                  </a:schemeClr>
                </a:solidFill>
                <a:latin typeface="Arial" panose="020B0604020202020204" pitchFamily="34" charset="0"/>
                <a:cs typeface="Arial" panose="020B0604020202020204" pitchFamily="34" charset="0"/>
              </a:rPr>
              <a:t>nefrostomia</a:t>
            </a:r>
            <a:r>
              <a:rPr lang="pt-BR" dirty="0">
                <a:solidFill>
                  <a:schemeClr val="bg2">
                    <a:lumMod val="50000"/>
                  </a:schemeClr>
                </a:solidFill>
                <a:latin typeface="Arial" panose="020B0604020202020204" pitchFamily="34" charset="0"/>
                <a:cs typeface="Arial" panose="020B0604020202020204" pitchFamily="34" charset="0"/>
              </a:rPr>
              <a:t> ainda sem volume.</a:t>
            </a:r>
          </a:p>
          <a:p>
            <a:pPr fontAlgn="auto">
              <a:defRPr/>
            </a:pPr>
            <a:r>
              <a:rPr lang="pt-BR" dirty="0">
                <a:solidFill>
                  <a:schemeClr val="bg2">
                    <a:lumMod val="50000"/>
                  </a:schemeClr>
                </a:solidFill>
                <a:latin typeface="Arial" panose="020B0604020202020204" pitchFamily="34" charset="0"/>
                <a:cs typeface="Arial" panose="020B0604020202020204" pitchFamily="34" charset="0"/>
              </a:rPr>
              <a:t>Iniciado Dopamina 5mcg/kg/min -&gt; PAM 48mmHg, melhora da perfusão, pulsos periféricos mais cheios e palpáveis</a:t>
            </a:r>
          </a:p>
          <a:p>
            <a:pPr fontAlgn="auto">
              <a:defRPr/>
            </a:pPr>
            <a:endParaRPr lang="pt-BR" u="sng" dirty="0">
              <a:solidFill>
                <a:schemeClr val="bg2">
                  <a:lumMod val="50000"/>
                </a:schemeClr>
              </a:solidFill>
              <a:latin typeface="Arial" panose="020B0604020202020204" pitchFamily="34" charset="0"/>
              <a:cs typeface="Arial" panose="020B0604020202020204" pitchFamily="34" charset="0"/>
            </a:endParaRPr>
          </a:p>
          <a:p>
            <a:pPr marL="0" indent="0" fontAlgn="auto">
              <a:buFont typeface="Wingdings 3" pitchFamily="18" charset="2"/>
              <a:buNone/>
              <a:defRPr/>
            </a:pPr>
            <a:r>
              <a:rPr lang="pt-BR" b="1" u="sng" dirty="0">
                <a:solidFill>
                  <a:schemeClr val="bg2">
                    <a:lumMod val="50000"/>
                  </a:schemeClr>
                </a:solidFill>
                <a:latin typeface="Arial" panose="020B0604020202020204" pitchFamily="34" charset="0"/>
                <a:cs typeface="Arial" panose="020B0604020202020204" pitchFamily="34" charset="0"/>
              </a:rPr>
              <a:t>EVOLUÇÃO 17/07</a:t>
            </a:r>
          </a:p>
          <a:p>
            <a:pPr fontAlgn="auto">
              <a:defRPr/>
            </a:pPr>
            <a:r>
              <a:rPr lang="pt-BR" dirty="0">
                <a:solidFill>
                  <a:schemeClr val="bg2">
                    <a:lumMod val="50000"/>
                  </a:schemeClr>
                </a:solidFill>
                <a:latin typeface="Arial" panose="020B0604020202020204" pitchFamily="34" charset="0"/>
                <a:cs typeface="Arial" panose="020B0604020202020204" pitchFamily="34" charset="0"/>
              </a:rPr>
              <a:t>PAM tendendo a alta -&gt; suspenso Dopamina</a:t>
            </a:r>
          </a:p>
          <a:p>
            <a:pPr fontAlgn="auto">
              <a:defRPr/>
            </a:pPr>
            <a:r>
              <a:rPr lang="pt-BR" dirty="0">
                <a:solidFill>
                  <a:schemeClr val="bg2">
                    <a:lumMod val="50000"/>
                  </a:schemeClr>
                </a:solidFill>
                <a:latin typeface="Arial" panose="020B0604020202020204" pitchFamily="34" charset="0"/>
                <a:cs typeface="Arial" panose="020B0604020202020204" pitchFamily="34" charset="0"/>
              </a:rPr>
              <a:t>Extubação acidental, mantendo saturação adequada com estridor leve, sendo optado por manter em ar ambiente e realização de nebulização com Adrenalina.</a:t>
            </a:r>
          </a:p>
          <a:p>
            <a:pPr fontAlgn="auto">
              <a:defRPr/>
            </a:pPr>
            <a:r>
              <a:rPr lang="pt-BR" dirty="0" err="1">
                <a:solidFill>
                  <a:schemeClr val="bg2">
                    <a:lumMod val="50000"/>
                  </a:schemeClr>
                </a:solidFill>
                <a:latin typeface="Arial" panose="020B0604020202020204" pitchFamily="34" charset="0"/>
                <a:cs typeface="Arial" panose="020B0604020202020204" pitchFamily="34" charset="0"/>
              </a:rPr>
              <a:t>Nefrostomia</a:t>
            </a:r>
            <a:r>
              <a:rPr lang="pt-BR" dirty="0">
                <a:solidFill>
                  <a:schemeClr val="bg2">
                    <a:lumMod val="50000"/>
                  </a:schemeClr>
                </a:solidFill>
                <a:latin typeface="Arial" panose="020B0604020202020204" pitchFamily="34" charset="0"/>
                <a:cs typeface="Arial" panose="020B0604020202020204" pitchFamily="34" charset="0"/>
              </a:rPr>
              <a:t> esta funcionante</a:t>
            </a:r>
          </a:p>
          <a:p>
            <a:pPr fontAlgn="auto">
              <a:defRPr/>
            </a:pPr>
            <a:r>
              <a:rPr lang="pt-BR" dirty="0">
                <a:solidFill>
                  <a:schemeClr val="bg2">
                    <a:lumMod val="50000"/>
                  </a:schemeClr>
                </a:solidFill>
                <a:latin typeface="Arial" panose="020B0604020202020204" pitchFamily="34" charset="0"/>
                <a:cs typeface="Arial" panose="020B0604020202020204" pitchFamily="34" charset="0"/>
              </a:rPr>
              <a:t>Diurese: 1,8ml/kg/h; BH muito positivo (+202), em </a:t>
            </a:r>
            <a:r>
              <a:rPr lang="pt-BR" dirty="0" err="1">
                <a:solidFill>
                  <a:schemeClr val="bg2">
                    <a:lumMod val="50000"/>
                  </a:schemeClr>
                </a:solidFill>
                <a:latin typeface="Arial" panose="020B0604020202020204" pitchFamily="34" charset="0"/>
                <a:cs typeface="Arial" panose="020B0604020202020204" pitchFamily="34" charset="0"/>
              </a:rPr>
              <a:t>anasarca</a:t>
            </a:r>
            <a:r>
              <a:rPr lang="pt-BR" dirty="0">
                <a:solidFill>
                  <a:schemeClr val="bg2">
                    <a:lumMod val="50000"/>
                  </a:schemeClr>
                </a:solidFill>
                <a:latin typeface="Arial" panose="020B0604020202020204" pitchFamily="34" charset="0"/>
                <a:cs typeface="Arial" panose="020B0604020202020204" pitchFamily="34" charset="0"/>
              </a:rPr>
              <a:t> -&gt;  aumentado Furosemida       2 -&gt; 2,7mg/kg/dia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71463"/>
            <a:ext cx="10515600" cy="1012825"/>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38200" y="1535113"/>
            <a:ext cx="10515600" cy="4800600"/>
          </a:xfrm>
        </p:spPr>
        <p:txBody>
          <a:bodyPr>
            <a:noAutofit/>
          </a:bodyPr>
          <a:lstStyle/>
          <a:p>
            <a:pPr marL="0" indent="0" algn="just">
              <a:buFont typeface="Wingdings 3" pitchFamily="18" charset="2"/>
              <a:buNone/>
            </a:pPr>
            <a:r>
              <a:rPr lang="pt-BR" b="1" smtClean="0">
                <a:latin typeface="Arial" pitchFamily="34" charset="0"/>
                <a:cs typeface="Arial" pitchFamily="34" charset="0"/>
              </a:rPr>
              <a:t>Exames (17/07): </a:t>
            </a:r>
            <a:r>
              <a:rPr lang="pt-BR" smtClean="0">
                <a:latin typeface="Arial" pitchFamily="34" charset="0"/>
                <a:cs typeface="Arial" pitchFamily="34" charset="0"/>
              </a:rPr>
              <a:t>Ca 8,6/ </a:t>
            </a:r>
            <a:r>
              <a:rPr lang="pt-BR" smtClean="0">
                <a:solidFill>
                  <a:srgbClr val="FF0000"/>
                </a:solidFill>
                <a:latin typeface="Arial" pitchFamily="34" charset="0"/>
                <a:cs typeface="Arial" pitchFamily="34" charset="0"/>
              </a:rPr>
              <a:t>Cr 3,98</a:t>
            </a:r>
            <a:r>
              <a:rPr lang="pt-BR" smtClean="0">
                <a:latin typeface="Arial" pitchFamily="34" charset="0"/>
                <a:cs typeface="Arial" pitchFamily="34" charset="0"/>
              </a:rPr>
              <a:t>/ Cl 80/ Ac. úrico 11,9/ Mg 1,8/ </a:t>
            </a:r>
            <a:r>
              <a:rPr lang="pt-BR" smtClean="0">
                <a:solidFill>
                  <a:srgbClr val="FF0000"/>
                </a:solidFill>
                <a:latin typeface="Arial" pitchFamily="34" charset="0"/>
                <a:cs typeface="Arial" pitchFamily="34" charset="0"/>
              </a:rPr>
              <a:t>Na 109</a:t>
            </a:r>
            <a:r>
              <a:rPr lang="pt-BR" smtClean="0">
                <a:latin typeface="Arial" pitchFamily="34" charset="0"/>
                <a:cs typeface="Arial" pitchFamily="34" charset="0"/>
              </a:rPr>
              <a:t>/ U 46,5 / hb 15,7/ ht 42,1/ leuco 22800 (seg=57 eos=8 mon=7 linf=26) plaq=204000.</a:t>
            </a:r>
            <a:r>
              <a:rPr lang="pt-BR" b="1" smtClean="0">
                <a:latin typeface="Arial" pitchFamily="34" charset="0"/>
                <a:cs typeface="Arial" pitchFamily="34" charset="0"/>
              </a:rPr>
              <a:t>   </a:t>
            </a:r>
          </a:p>
          <a:p>
            <a:pPr marL="0" indent="0" algn="just"/>
            <a:r>
              <a:rPr lang="pt-BR" smtClean="0">
                <a:latin typeface="Arial" pitchFamily="34" charset="0"/>
                <a:cs typeface="Arial" pitchFamily="34" charset="0"/>
              </a:rPr>
              <a:t>Reposição de sódio em 12 horas (3ª reposição)</a:t>
            </a:r>
          </a:p>
          <a:p>
            <a:pPr marL="0" indent="0" algn="just"/>
            <a:endParaRPr lang="pt-BR" smtClean="0">
              <a:latin typeface="Arial" pitchFamily="34" charset="0"/>
              <a:cs typeface="Arial" pitchFamily="34" charset="0"/>
            </a:endParaRPr>
          </a:p>
          <a:p>
            <a:pPr marL="0" indent="0" algn="just"/>
            <a:r>
              <a:rPr lang="pt-BR" b="1" u="sng" smtClean="0">
                <a:latin typeface="Arial" pitchFamily="34" charset="0"/>
                <a:cs typeface="Arial" pitchFamily="34" charset="0"/>
              </a:rPr>
              <a:t>EVOLUÇÃO 18/07:</a:t>
            </a:r>
          </a:p>
          <a:p>
            <a:pPr marL="0" indent="0" algn="just">
              <a:buFont typeface="Wingdings 3" pitchFamily="18" charset="2"/>
              <a:buNone/>
            </a:pPr>
            <a:r>
              <a:rPr lang="pt-BR" b="1" smtClean="0">
                <a:latin typeface="Arial" pitchFamily="34" charset="0"/>
                <a:cs typeface="Arial" pitchFamily="34" charset="0"/>
              </a:rPr>
              <a:t>Exames (18/07): </a:t>
            </a:r>
            <a:r>
              <a:rPr lang="pt-BR" smtClean="0">
                <a:latin typeface="Arial" pitchFamily="34" charset="0"/>
                <a:cs typeface="Arial" pitchFamily="34" charset="0"/>
              </a:rPr>
              <a:t>Ca 9,6/ Cl 81/ </a:t>
            </a:r>
            <a:r>
              <a:rPr lang="pt-BR" smtClean="0">
                <a:solidFill>
                  <a:srgbClr val="FF0000"/>
                </a:solidFill>
                <a:latin typeface="Arial" pitchFamily="34" charset="0"/>
                <a:cs typeface="Arial" pitchFamily="34" charset="0"/>
              </a:rPr>
              <a:t>Cr 4,44</a:t>
            </a:r>
            <a:r>
              <a:rPr lang="pt-BR" smtClean="0">
                <a:latin typeface="Arial" pitchFamily="34" charset="0"/>
                <a:cs typeface="Arial" pitchFamily="34" charset="0"/>
              </a:rPr>
              <a:t>/ Mg 1,9/ </a:t>
            </a:r>
            <a:r>
              <a:rPr lang="pt-BR" smtClean="0">
                <a:solidFill>
                  <a:srgbClr val="FF0000"/>
                </a:solidFill>
                <a:latin typeface="Arial" pitchFamily="34" charset="0"/>
                <a:cs typeface="Arial" pitchFamily="34" charset="0"/>
              </a:rPr>
              <a:t>K 5,36</a:t>
            </a:r>
            <a:r>
              <a:rPr lang="pt-BR" smtClean="0">
                <a:latin typeface="Arial" pitchFamily="34" charset="0"/>
                <a:cs typeface="Arial" pitchFamily="34" charset="0"/>
              </a:rPr>
              <a:t>/ PCR </a:t>
            </a:r>
            <a:r>
              <a:rPr lang="pl-PL" smtClean="0">
                <a:latin typeface="Arial" pitchFamily="34" charset="0"/>
                <a:cs typeface="Arial" pitchFamily="34" charset="0"/>
              </a:rPr>
              <a:t>0,9/ </a:t>
            </a:r>
            <a:r>
              <a:rPr lang="pl-PL" smtClean="0">
                <a:solidFill>
                  <a:srgbClr val="FF0000"/>
                </a:solidFill>
                <a:latin typeface="Arial" pitchFamily="34" charset="0"/>
                <a:cs typeface="Arial" pitchFamily="34" charset="0"/>
              </a:rPr>
              <a:t>Na 112,3</a:t>
            </a:r>
            <a:r>
              <a:rPr lang="pl-PL" smtClean="0">
                <a:latin typeface="Arial" pitchFamily="34" charset="0"/>
                <a:cs typeface="Arial" pitchFamily="34" charset="0"/>
              </a:rPr>
              <a:t>/ U 50,2</a:t>
            </a:r>
            <a:r>
              <a:rPr lang="pt-BR" smtClean="0">
                <a:latin typeface="Arial" pitchFamily="34" charset="0"/>
                <a:cs typeface="Arial" pitchFamily="34" charset="0"/>
              </a:rPr>
              <a:t>/ </a:t>
            </a:r>
            <a:endParaRPr lang="pt-BR" b="1" u="sng" smtClean="0">
              <a:latin typeface="Arial" pitchFamily="34" charset="0"/>
              <a:cs typeface="Arial" pitchFamily="34" charset="0"/>
            </a:endParaRPr>
          </a:p>
          <a:p>
            <a:pPr marL="0" indent="0" algn="just"/>
            <a:r>
              <a:rPr lang="pt-BR" smtClean="0">
                <a:latin typeface="Arial" pitchFamily="34" charset="0"/>
                <a:cs typeface="Arial" pitchFamily="34" charset="0"/>
              </a:rPr>
              <a:t>Reduzido Furosemida 2,7 -&gt; 2mg/kg/dia </a:t>
            </a:r>
          </a:p>
          <a:p>
            <a:pPr marL="0" indent="0" algn="just"/>
            <a:r>
              <a:rPr lang="pt-BR" smtClean="0">
                <a:latin typeface="Arial" pitchFamily="34" charset="0"/>
                <a:cs typeface="Arial" pitchFamily="34" charset="0"/>
              </a:rPr>
              <a:t>Reposição de sódio em 2 horas (4ª reposição)</a:t>
            </a:r>
          </a:p>
          <a:p>
            <a:pPr marL="0" indent="0" algn="just"/>
            <a:r>
              <a:rPr lang="pt-BR" smtClean="0">
                <a:latin typeface="Arial" pitchFamily="34" charset="0"/>
                <a:cs typeface="Arial" pitchFamily="34" charset="0"/>
              </a:rPr>
              <a:t>Suspenso ATB terapêutico (PCR baixo + HMC negativa) </a:t>
            </a:r>
          </a:p>
          <a:p>
            <a:pPr marL="0" indent="0" algn="just"/>
            <a:r>
              <a:rPr lang="pt-BR" smtClean="0">
                <a:latin typeface="Arial" pitchFamily="34" charset="0"/>
                <a:cs typeface="Arial" pitchFamily="34" charset="0"/>
              </a:rPr>
              <a:t>Retornado Cefalexina profilática 25mg/kg/dia VO 1x/dia</a:t>
            </a:r>
          </a:p>
          <a:p>
            <a:pPr marL="0" indent="0" algn="just"/>
            <a:r>
              <a:rPr lang="pt-BR" smtClean="0">
                <a:latin typeface="Arial" pitchFamily="34" charset="0"/>
                <a:cs typeface="Arial" pitchFamily="34" charset="0"/>
              </a:rPr>
              <a:t>Tentado vaga no HCB com suporte de diálise e nefropediatria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38200" y="1795463"/>
            <a:ext cx="10515600" cy="4800600"/>
          </a:xfrm>
        </p:spPr>
        <p:txBody>
          <a:bodyPr rtlCol="0">
            <a:norm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EVOLUÇÃO 19/07:</a:t>
            </a:r>
          </a:p>
          <a:p>
            <a:pPr algn="just" fontAlgn="auto">
              <a:defRPr/>
            </a:pPr>
            <a:r>
              <a:rPr lang="pt-BR" sz="2200" b="1" dirty="0">
                <a:solidFill>
                  <a:schemeClr val="bg2">
                    <a:lumMod val="50000"/>
                  </a:schemeClr>
                </a:solidFill>
                <a:latin typeface="Arial" panose="020B0604020202020204" pitchFamily="34" charset="0"/>
                <a:cs typeface="Arial" panose="020B0604020202020204" pitchFamily="34" charset="0"/>
              </a:rPr>
              <a:t>IRA (renal) KDIGO III - AKIN modificado 3 </a:t>
            </a:r>
            <a:r>
              <a:rPr lang="de-DE" sz="2200" b="1" dirty="0">
                <a:solidFill>
                  <a:schemeClr val="bg2">
                    <a:lumMod val="50000"/>
                  </a:schemeClr>
                </a:solidFill>
                <a:latin typeface="Arial" panose="020B0604020202020204" pitchFamily="34" charset="0"/>
                <a:cs typeface="Arial" panose="020B0604020202020204" pitchFamily="34" charset="0"/>
              </a:rPr>
              <a:t>- - TFG (Schwartz) 4.6 (Cr 4,4)</a:t>
            </a:r>
            <a:endParaRPr lang="pt-BR" sz="2200" b="1"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Tendendo a hipertensão, apresentando pressões acima do P95 em todas as aferições.</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Debito urinário adequado pela </a:t>
            </a:r>
            <a:r>
              <a:rPr lang="pt-BR" sz="2200" dirty="0" err="1">
                <a:solidFill>
                  <a:schemeClr val="bg2">
                    <a:lumMod val="50000"/>
                  </a:schemeClr>
                </a:solidFill>
                <a:latin typeface="Arial" panose="020B0604020202020204" pitchFamily="34" charset="0"/>
                <a:cs typeface="Arial" panose="020B0604020202020204" pitchFamily="34" charset="0"/>
              </a:rPr>
              <a:t>nefrostomia</a:t>
            </a:r>
            <a:r>
              <a:rPr lang="pt-BR" sz="2200" dirty="0">
                <a:solidFill>
                  <a:schemeClr val="bg2">
                    <a:lumMod val="50000"/>
                  </a:schemeClr>
                </a:solidFill>
                <a:latin typeface="Arial" panose="020B0604020202020204" pitchFamily="34" charset="0"/>
                <a:cs typeface="Arial" panose="020B0604020202020204" pitchFamily="34" charset="0"/>
              </a:rPr>
              <a:t> (5,7 ml/kg/h nas ultimas 24 horas)</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 fração de excreção de sódio apresenta piora ( 29,9 % -&gt; </a:t>
            </a:r>
            <a:r>
              <a:rPr lang="pt-BR" sz="2200" b="1" dirty="0">
                <a:solidFill>
                  <a:schemeClr val="bg2">
                    <a:lumMod val="50000"/>
                  </a:schemeClr>
                </a:solidFill>
                <a:latin typeface="Arial" panose="020B0604020202020204" pitchFamily="34" charset="0"/>
                <a:cs typeface="Arial" panose="020B0604020202020204" pitchFamily="34" charset="0"/>
              </a:rPr>
              <a:t>47%)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Eletrólitos na urina (</a:t>
            </a:r>
            <a:r>
              <a:rPr lang="pt-BR" sz="2200" dirty="0" err="1">
                <a:solidFill>
                  <a:schemeClr val="bg2">
                    <a:lumMod val="50000"/>
                  </a:schemeClr>
                </a:solidFill>
                <a:latin typeface="Arial" panose="020B0604020202020204" pitchFamily="34" charset="0"/>
                <a:cs typeface="Arial" panose="020B0604020202020204" pitchFamily="34" charset="0"/>
              </a:rPr>
              <a:t>NaUr</a:t>
            </a:r>
            <a:r>
              <a:rPr lang="pt-BR" sz="2200" dirty="0">
                <a:solidFill>
                  <a:schemeClr val="bg2">
                    <a:lumMod val="50000"/>
                  </a:schemeClr>
                </a:solidFill>
                <a:latin typeface="Arial" panose="020B0604020202020204" pitchFamily="34" charset="0"/>
                <a:cs typeface="Arial" panose="020B0604020202020204" pitchFamily="34" charset="0"/>
              </a:rPr>
              <a:t> 90,8 CrUr8,7).</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Segue </a:t>
            </a:r>
            <a:r>
              <a:rPr lang="pt-BR" sz="2200" dirty="0" err="1">
                <a:solidFill>
                  <a:schemeClr val="bg2">
                    <a:lumMod val="50000"/>
                  </a:schemeClr>
                </a:solidFill>
                <a:latin typeface="Arial" panose="020B0604020202020204" pitchFamily="34" charset="0"/>
                <a:cs typeface="Arial" panose="020B0604020202020204" pitchFamily="34" charset="0"/>
              </a:rPr>
              <a:t>anasarcado</a:t>
            </a:r>
            <a:r>
              <a:rPr lang="pt-BR" sz="2200" dirty="0">
                <a:solidFill>
                  <a:schemeClr val="bg2">
                    <a:lumMod val="50000"/>
                  </a:schemeClr>
                </a:solidFill>
                <a:latin typeface="Arial" panose="020B0604020202020204" pitchFamily="34" charset="0"/>
                <a:cs typeface="Arial" panose="020B0604020202020204" pitchFamily="34" charset="0"/>
              </a:rPr>
              <a:t>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Reposição de sódio em 5 horas (5ª reposição)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55563"/>
            <a:ext cx="10515600" cy="1012826"/>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CASO CLÍNICO</a:t>
            </a:r>
          </a:p>
        </p:txBody>
      </p:sp>
      <p:sp>
        <p:nvSpPr>
          <p:cNvPr id="3" name="Espaço Reservado para Conteúdo 2"/>
          <p:cNvSpPr>
            <a:spLocks noGrp="1"/>
          </p:cNvSpPr>
          <p:nvPr>
            <p:ph idx="1"/>
          </p:nvPr>
        </p:nvSpPr>
        <p:spPr>
          <a:xfrm>
            <a:off x="838200" y="957263"/>
            <a:ext cx="10515600" cy="5721350"/>
          </a:xfrm>
        </p:spPr>
        <p:txBody>
          <a:bodyPr rtlCol="0">
            <a:normAutofit fontScale="62500" lnSpcReduction="20000"/>
          </a:bodyPr>
          <a:lstStyle/>
          <a:p>
            <a:pPr marL="0" indent="0" algn="just" fontAlgn="auto">
              <a:buFont typeface="Wingdings 3" pitchFamily="18" charset="2"/>
              <a:buNone/>
              <a:defRPr/>
            </a:pPr>
            <a:endParaRPr lang="pt-BR" sz="3200" u="sng" dirty="0">
              <a:solidFill>
                <a:schemeClr val="bg2">
                  <a:lumMod val="50000"/>
                </a:schemeClr>
              </a:solidFill>
              <a:latin typeface="Arial" panose="020B0604020202020204" pitchFamily="34" charset="0"/>
              <a:cs typeface="Arial" panose="020B0604020202020204" pitchFamily="34" charset="0"/>
            </a:endParaRPr>
          </a:p>
          <a:p>
            <a:pPr marL="0" indent="0" algn="just" fontAlgn="auto">
              <a:buFont typeface="Wingdings 3" pitchFamily="18" charset="2"/>
              <a:buNone/>
              <a:defRPr/>
            </a:pPr>
            <a:r>
              <a:rPr lang="pt-BR" sz="3200" b="1" u="sng" dirty="0">
                <a:solidFill>
                  <a:schemeClr val="bg2">
                    <a:lumMod val="50000"/>
                  </a:schemeClr>
                </a:solidFill>
                <a:latin typeface="Arial" panose="020B0604020202020204" pitchFamily="34" charset="0"/>
                <a:cs typeface="Arial" panose="020B0604020202020204" pitchFamily="34" charset="0"/>
              </a:rPr>
              <a:t>EVOLUÇÃO 20/07</a:t>
            </a:r>
          </a:p>
          <a:p>
            <a:pPr marL="0" indent="0" algn="just" fontAlgn="auto">
              <a:buFont typeface="Wingdings 3" pitchFamily="18" charset="2"/>
              <a:buNone/>
              <a:defRPr/>
            </a:pPr>
            <a:endParaRPr lang="pt-BR" sz="3200" b="1" u="sng" dirty="0">
              <a:solidFill>
                <a:schemeClr val="bg2">
                  <a:lumMod val="50000"/>
                </a:schemeClr>
              </a:solidFill>
              <a:latin typeface="Arial" panose="020B0604020202020204" pitchFamily="34" charset="0"/>
              <a:cs typeface="Arial" panose="020B0604020202020204" pitchFamily="34" charset="0"/>
            </a:endParaRPr>
          </a:p>
          <a:p>
            <a:pPr marL="0" indent="0" algn="just" fontAlgn="auto">
              <a:buFont typeface="Wingdings 3" pitchFamily="18" charset="2"/>
              <a:buNone/>
              <a:defRPr/>
            </a:pPr>
            <a:r>
              <a:rPr lang="pt-BR" sz="3200" b="1" dirty="0">
                <a:solidFill>
                  <a:schemeClr val="bg2">
                    <a:lumMod val="50000"/>
                  </a:schemeClr>
                </a:solidFill>
                <a:latin typeface="Arial" panose="020B0604020202020204" pitchFamily="34" charset="0"/>
                <a:cs typeface="Arial" panose="020B0604020202020204" pitchFamily="34" charset="0"/>
              </a:rPr>
              <a:t>Exames 20/07: </a:t>
            </a:r>
            <a:r>
              <a:rPr lang="pt-BR" sz="3200" dirty="0" err="1">
                <a:solidFill>
                  <a:schemeClr val="bg2">
                    <a:lumMod val="50000"/>
                  </a:schemeClr>
                </a:solidFill>
                <a:latin typeface="Arial" panose="020B0604020202020204" pitchFamily="34" charset="0"/>
                <a:cs typeface="Arial" panose="020B0604020202020204" pitchFamily="34" charset="0"/>
              </a:rPr>
              <a:t>AcUr</a:t>
            </a:r>
            <a:r>
              <a:rPr lang="pt-BR" sz="3200" dirty="0">
                <a:solidFill>
                  <a:schemeClr val="bg2">
                    <a:lumMod val="50000"/>
                  </a:schemeClr>
                </a:solidFill>
                <a:latin typeface="Arial" panose="020B0604020202020204" pitchFamily="34" charset="0"/>
                <a:cs typeface="Arial" panose="020B0604020202020204" pitchFamily="34" charset="0"/>
              </a:rPr>
              <a:t> 9,8 /BT 1,29 /Ca 9,5/ </a:t>
            </a:r>
            <a:r>
              <a:rPr lang="pt-BR" sz="3200" dirty="0">
                <a:solidFill>
                  <a:srgbClr val="FF0000"/>
                </a:solidFill>
                <a:latin typeface="Arial" panose="020B0604020202020204" pitchFamily="34" charset="0"/>
                <a:cs typeface="Arial" panose="020B0604020202020204" pitchFamily="34" charset="0"/>
              </a:rPr>
              <a:t>Cr 5,34 /</a:t>
            </a:r>
            <a:r>
              <a:rPr lang="pt-BR" sz="3200" dirty="0">
                <a:solidFill>
                  <a:schemeClr val="bg2">
                    <a:lumMod val="50000"/>
                  </a:schemeClr>
                </a:solidFill>
                <a:latin typeface="Arial" panose="020B0604020202020204" pitchFamily="34" charset="0"/>
                <a:cs typeface="Arial" panose="020B0604020202020204" pitchFamily="34" charset="0"/>
              </a:rPr>
              <a:t>DHL 827/ P 4,8 /GLIC 48/ K 4,77/ </a:t>
            </a:r>
            <a:r>
              <a:rPr lang="pl-PL" sz="3200" dirty="0">
                <a:solidFill>
                  <a:schemeClr val="bg2">
                    <a:lumMod val="50000"/>
                  </a:schemeClr>
                </a:solidFill>
                <a:latin typeface="Arial" panose="020B0604020202020204" pitchFamily="34" charset="0"/>
                <a:cs typeface="Arial" panose="020B0604020202020204" pitchFamily="34" charset="0"/>
              </a:rPr>
              <a:t>PCR 0,45</a:t>
            </a:r>
            <a:r>
              <a:rPr lang="pt-BR" sz="3200" dirty="0">
                <a:solidFill>
                  <a:schemeClr val="bg2">
                    <a:lumMod val="50000"/>
                  </a:schemeClr>
                </a:solidFill>
                <a:latin typeface="Arial" panose="020B0604020202020204" pitchFamily="34" charset="0"/>
                <a:cs typeface="Arial" panose="020B0604020202020204" pitchFamily="34" charset="0"/>
              </a:rPr>
              <a:t>/</a:t>
            </a:r>
            <a:r>
              <a:rPr lang="pl-PL" sz="3200" dirty="0">
                <a:solidFill>
                  <a:schemeClr val="bg2">
                    <a:lumMod val="50000"/>
                  </a:schemeClr>
                </a:solidFill>
                <a:latin typeface="Arial" panose="020B0604020202020204" pitchFamily="34" charset="0"/>
                <a:cs typeface="Arial" panose="020B0604020202020204" pitchFamily="34" charset="0"/>
              </a:rPr>
              <a:t> ALB 3,3</a:t>
            </a:r>
            <a:r>
              <a:rPr lang="pt-BR" sz="3200" dirty="0">
                <a:solidFill>
                  <a:schemeClr val="bg2">
                    <a:lumMod val="50000"/>
                  </a:schemeClr>
                </a:solidFill>
                <a:latin typeface="Arial" panose="020B0604020202020204" pitchFamily="34" charset="0"/>
                <a:cs typeface="Arial" panose="020B0604020202020204" pitchFamily="34" charset="0"/>
              </a:rPr>
              <a:t>/</a:t>
            </a:r>
            <a:r>
              <a:rPr lang="pl-PL" sz="3200" dirty="0">
                <a:solidFill>
                  <a:schemeClr val="bg2">
                    <a:lumMod val="50000"/>
                  </a:schemeClr>
                </a:solidFill>
                <a:latin typeface="Arial" panose="020B0604020202020204" pitchFamily="34" charset="0"/>
                <a:cs typeface="Arial" panose="020B0604020202020204" pitchFamily="34" charset="0"/>
              </a:rPr>
              <a:t> </a:t>
            </a:r>
            <a:r>
              <a:rPr lang="pl-PL" sz="3200" dirty="0">
                <a:solidFill>
                  <a:srgbClr val="FF0000"/>
                </a:solidFill>
                <a:latin typeface="Arial" panose="020B0604020202020204" pitchFamily="34" charset="0"/>
                <a:cs typeface="Arial" panose="020B0604020202020204" pitchFamily="34" charset="0"/>
              </a:rPr>
              <a:t>NA 114 </a:t>
            </a:r>
            <a:r>
              <a:rPr lang="pt-BR" sz="3200" dirty="0">
                <a:solidFill>
                  <a:schemeClr val="bg2">
                    <a:lumMod val="50000"/>
                  </a:schemeClr>
                </a:solidFill>
                <a:latin typeface="Arial" panose="020B0604020202020204" pitchFamily="34" charset="0"/>
                <a:cs typeface="Arial" panose="020B0604020202020204" pitchFamily="34" charset="0"/>
              </a:rPr>
              <a:t>/</a:t>
            </a:r>
            <a:r>
              <a:rPr lang="pl-PL" sz="3200" dirty="0">
                <a:solidFill>
                  <a:schemeClr val="bg2">
                    <a:lumMod val="50000"/>
                  </a:schemeClr>
                </a:solidFill>
                <a:latin typeface="Arial" panose="020B0604020202020204" pitchFamily="34" charset="0"/>
                <a:cs typeface="Arial" panose="020B0604020202020204" pitchFamily="34" charset="0"/>
              </a:rPr>
              <a:t>TGO 15</a:t>
            </a:r>
            <a:r>
              <a:rPr lang="pt-BR" sz="3200" dirty="0">
                <a:solidFill>
                  <a:schemeClr val="bg2">
                    <a:lumMod val="50000"/>
                  </a:schemeClr>
                </a:solidFill>
                <a:latin typeface="Arial" panose="020B0604020202020204" pitchFamily="34" charset="0"/>
                <a:cs typeface="Arial" panose="020B0604020202020204" pitchFamily="34" charset="0"/>
              </a:rPr>
              <a:t>/</a:t>
            </a:r>
            <a:r>
              <a:rPr lang="pl-PL" sz="3200" dirty="0">
                <a:solidFill>
                  <a:schemeClr val="bg2">
                    <a:lumMod val="50000"/>
                  </a:schemeClr>
                </a:solidFill>
                <a:latin typeface="Arial" panose="020B0604020202020204" pitchFamily="34" charset="0"/>
                <a:cs typeface="Arial" panose="020B0604020202020204" pitchFamily="34" charset="0"/>
              </a:rPr>
              <a:t> TGP 6</a:t>
            </a:r>
            <a:r>
              <a:rPr lang="pt-BR" sz="3200" dirty="0">
                <a:solidFill>
                  <a:schemeClr val="bg2">
                    <a:lumMod val="50000"/>
                  </a:schemeClr>
                </a:solidFill>
                <a:latin typeface="Arial" panose="020B0604020202020204" pitchFamily="34" charset="0"/>
                <a:cs typeface="Arial" panose="020B0604020202020204" pitchFamily="34" charset="0"/>
              </a:rPr>
              <a:t>/</a:t>
            </a:r>
            <a:r>
              <a:rPr lang="pl-PL" sz="3200" dirty="0">
                <a:solidFill>
                  <a:schemeClr val="bg2">
                    <a:lumMod val="50000"/>
                  </a:schemeClr>
                </a:solidFill>
                <a:latin typeface="Arial" panose="020B0604020202020204" pitchFamily="34" charset="0"/>
                <a:cs typeface="Arial" panose="020B0604020202020204" pitchFamily="34" charset="0"/>
              </a:rPr>
              <a:t> U 55</a:t>
            </a:r>
            <a:r>
              <a:rPr lang="pt-BR" sz="3200" dirty="0">
                <a:solidFill>
                  <a:schemeClr val="bg2">
                    <a:lumMod val="50000"/>
                  </a:schemeClr>
                </a:solidFill>
                <a:latin typeface="Arial" panose="020B0604020202020204" pitchFamily="34" charset="0"/>
                <a:cs typeface="Arial" panose="020B0604020202020204" pitchFamily="34" charset="0"/>
              </a:rPr>
              <a:t>/ </a:t>
            </a:r>
            <a:r>
              <a:rPr lang="pt-BR" sz="3200" dirty="0" err="1">
                <a:solidFill>
                  <a:schemeClr val="bg2">
                    <a:lumMod val="50000"/>
                  </a:schemeClr>
                </a:solidFill>
                <a:latin typeface="Arial" panose="020B0604020202020204" pitchFamily="34" charset="0"/>
                <a:cs typeface="Arial" panose="020B0604020202020204" pitchFamily="34" charset="0"/>
              </a:rPr>
              <a:t>NA-Uri</a:t>
            </a:r>
            <a:r>
              <a:rPr lang="pt-BR" sz="3200" dirty="0">
                <a:solidFill>
                  <a:schemeClr val="bg2">
                    <a:lumMod val="50000"/>
                  </a:schemeClr>
                </a:solidFill>
                <a:latin typeface="Arial" panose="020B0604020202020204" pitchFamily="34" charset="0"/>
                <a:cs typeface="Arial" panose="020B0604020202020204" pitchFamily="34" charset="0"/>
              </a:rPr>
              <a:t> 87 /</a:t>
            </a:r>
            <a:r>
              <a:rPr lang="pt-BR" sz="3200" dirty="0" err="1">
                <a:solidFill>
                  <a:schemeClr val="bg2">
                    <a:lumMod val="50000"/>
                  </a:schemeClr>
                </a:solidFill>
                <a:latin typeface="Arial" panose="020B0604020202020204" pitchFamily="34" charset="0"/>
                <a:cs typeface="Arial" panose="020B0604020202020204" pitchFamily="34" charset="0"/>
              </a:rPr>
              <a:t>CrUri</a:t>
            </a:r>
            <a:r>
              <a:rPr lang="pt-BR" sz="3200" dirty="0">
                <a:solidFill>
                  <a:schemeClr val="bg2">
                    <a:lumMod val="50000"/>
                  </a:schemeClr>
                </a:solidFill>
                <a:latin typeface="Arial" panose="020B0604020202020204" pitchFamily="34" charset="0"/>
                <a:cs typeface="Arial" panose="020B0604020202020204" pitchFamily="34" charset="0"/>
              </a:rPr>
              <a:t> 8,2 /</a:t>
            </a:r>
            <a:r>
              <a:rPr lang="pt-BR" sz="3200" dirty="0" err="1">
                <a:solidFill>
                  <a:schemeClr val="bg2">
                    <a:lumMod val="50000"/>
                  </a:schemeClr>
                </a:solidFill>
                <a:latin typeface="Arial" panose="020B0604020202020204" pitchFamily="34" charset="0"/>
                <a:cs typeface="Arial" panose="020B0604020202020204" pitchFamily="34" charset="0"/>
              </a:rPr>
              <a:t>Dens</a:t>
            </a:r>
            <a:r>
              <a:rPr lang="pt-BR" sz="3200" dirty="0">
                <a:solidFill>
                  <a:schemeClr val="bg2">
                    <a:lumMod val="50000"/>
                  </a:schemeClr>
                </a:solidFill>
                <a:latin typeface="Arial" panose="020B0604020202020204" pitchFamily="34" charset="0"/>
                <a:cs typeface="Arial" panose="020B0604020202020204" pitchFamily="34" charset="0"/>
              </a:rPr>
              <a:t> EAS 1015 </a:t>
            </a:r>
            <a:r>
              <a:rPr lang="pt-BR" sz="3200" dirty="0" err="1">
                <a:solidFill>
                  <a:schemeClr val="bg2">
                    <a:lumMod val="50000"/>
                  </a:schemeClr>
                </a:solidFill>
                <a:latin typeface="Arial" panose="020B0604020202020204" pitchFamily="34" charset="0"/>
                <a:cs typeface="Arial" panose="020B0604020202020204" pitchFamily="34" charset="0"/>
              </a:rPr>
              <a:t>Prot</a:t>
            </a:r>
            <a:r>
              <a:rPr lang="pt-BR" sz="3200" dirty="0">
                <a:solidFill>
                  <a:schemeClr val="bg2">
                    <a:lumMod val="50000"/>
                  </a:schemeClr>
                </a:solidFill>
                <a:latin typeface="Arial" panose="020B0604020202020204" pitchFamily="34" charset="0"/>
                <a:cs typeface="Arial" panose="020B0604020202020204" pitchFamily="34" charset="0"/>
              </a:rPr>
              <a:t> +++ </a:t>
            </a:r>
            <a:r>
              <a:rPr lang="pt-BR" sz="3200" dirty="0" err="1">
                <a:solidFill>
                  <a:schemeClr val="bg2">
                    <a:lumMod val="50000"/>
                  </a:schemeClr>
                </a:solidFill>
                <a:latin typeface="Arial" panose="020B0604020202020204" pitchFamily="34" charset="0"/>
                <a:cs typeface="Arial" panose="020B0604020202020204" pitchFamily="34" charset="0"/>
              </a:rPr>
              <a:t>Hb</a:t>
            </a:r>
            <a:r>
              <a:rPr lang="pt-BR" sz="3200" dirty="0">
                <a:solidFill>
                  <a:schemeClr val="bg2">
                    <a:lumMod val="50000"/>
                  </a:schemeClr>
                </a:solidFill>
                <a:latin typeface="Arial" panose="020B0604020202020204" pitchFamily="34" charset="0"/>
                <a:cs typeface="Arial" panose="020B0604020202020204" pitchFamily="34" charset="0"/>
              </a:rPr>
              <a:t> +++ RAC 13146</a:t>
            </a:r>
          </a:p>
          <a:p>
            <a:pPr marL="0" indent="0" algn="just" fontAlgn="auto">
              <a:buFont typeface="Wingdings 3" pitchFamily="18" charset="2"/>
              <a:buNone/>
              <a:defRPr/>
            </a:pPr>
            <a:r>
              <a:rPr lang="pt-BR" sz="3200" b="1" dirty="0">
                <a:solidFill>
                  <a:schemeClr val="bg2">
                    <a:lumMod val="50000"/>
                  </a:schemeClr>
                </a:solidFill>
                <a:latin typeface="Arial" panose="020B0604020202020204" pitchFamily="34" charset="0"/>
                <a:cs typeface="Arial" panose="020B0604020202020204" pitchFamily="34" charset="0"/>
              </a:rPr>
              <a:t>ECOCARDIOGRAMA (20/07): </a:t>
            </a:r>
            <a:r>
              <a:rPr lang="pt-BR" sz="3200" dirty="0">
                <a:solidFill>
                  <a:schemeClr val="bg2">
                    <a:lumMod val="50000"/>
                  </a:schemeClr>
                </a:solidFill>
                <a:latin typeface="Arial" panose="020B0604020202020204" pitchFamily="34" charset="0"/>
                <a:cs typeface="Arial" panose="020B0604020202020204" pitchFamily="34" charset="0"/>
              </a:rPr>
              <a:t>Comunicação interatrial na fossa oval, sem repercussão hemodinâmica.</a:t>
            </a:r>
          </a:p>
          <a:p>
            <a:pPr marL="0" indent="0" algn="just" fontAlgn="auto">
              <a:buFont typeface="Wingdings 3" pitchFamily="18" charset="2"/>
              <a:buNone/>
              <a:defRPr/>
            </a:pPr>
            <a:endParaRPr lang="pt-BR" sz="3200" b="1" u="sng"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3200" dirty="0">
                <a:solidFill>
                  <a:schemeClr val="bg2">
                    <a:lumMod val="50000"/>
                  </a:schemeClr>
                </a:solidFill>
                <a:latin typeface="Arial" panose="020B0604020202020204" pitchFamily="34" charset="0"/>
                <a:cs typeface="Arial" panose="020B0604020202020204" pitchFamily="34" charset="0"/>
              </a:rPr>
              <a:t>Mantendo-se hipertensa nas aferições de PA</a:t>
            </a:r>
          </a:p>
          <a:p>
            <a:pPr algn="just" fontAlgn="auto">
              <a:defRPr/>
            </a:pPr>
            <a:r>
              <a:rPr lang="pt-BR" sz="3200" dirty="0">
                <a:solidFill>
                  <a:schemeClr val="bg2">
                    <a:lumMod val="50000"/>
                  </a:schemeClr>
                </a:solidFill>
                <a:latin typeface="Arial" panose="020B0604020202020204" pitchFamily="34" charset="0"/>
                <a:cs typeface="Arial" panose="020B0604020202020204" pitchFamily="34" charset="0"/>
              </a:rPr>
              <a:t>Iniciado </a:t>
            </a:r>
            <a:r>
              <a:rPr lang="pt-BR" sz="3200" dirty="0" err="1">
                <a:solidFill>
                  <a:schemeClr val="bg2">
                    <a:lumMod val="50000"/>
                  </a:schemeClr>
                </a:solidFill>
                <a:latin typeface="Arial" panose="020B0604020202020204" pitchFamily="34" charset="0"/>
                <a:cs typeface="Arial" panose="020B0604020202020204" pitchFamily="34" charset="0"/>
              </a:rPr>
              <a:t>Anlodipino</a:t>
            </a:r>
            <a:r>
              <a:rPr lang="pt-BR" sz="3200" dirty="0">
                <a:solidFill>
                  <a:schemeClr val="bg2">
                    <a:lumMod val="50000"/>
                  </a:schemeClr>
                </a:solidFill>
                <a:latin typeface="Arial" panose="020B0604020202020204" pitchFamily="34" charset="0"/>
                <a:cs typeface="Arial" panose="020B0604020202020204" pitchFamily="34" charset="0"/>
              </a:rPr>
              <a:t> 0,1mg/kg/dose 12/12h -&gt; efeito inicial discreto</a:t>
            </a:r>
          </a:p>
          <a:p>
            <a:pPr algn="just" fontAlgn="auto">
              <a:defRPr/>
            </a:pPr>
            <a:r>
              <a:rPr lang="de-DE" sz="3200" b="1" dirty="0">
                <a:solidFill>
                  <a:schemeClr val="bg2">
                    <a:lumMod val="50000"/>
                  </a:schemeClr>
                </a:solidFill>
                <a:latin typeface="Arial" panose="020B0604020202020204" pitchFamily="34" charset="0"/>
                <a:cs typeface="Arial" panose="020B0604020202020204" pitchFamily="34" charset="0"/>
              </a:rPr>
              <a:t>TFG (Schwartz) 3,9</a:t>
            </a:r>
          </a:p>
          <a:p>
            <a:pPr algn="just" fontAlgn="auto">
              <a:defRPr/>
            </a:pPr>
            <a:r>
              <a:rPr lang="pt-BR" sz="3200" b="1" dirty="0">
                <a:solidFill>
                  <a:schemeClr val="bg2">
                    <a:lumMod val="50000"/>
                  </a:schemeClr>
                </a:solidFill>
                <a:latin typeface="Arial" panose="020B0604020202020204" pitchFamily="34" charset="0"/>
                <a:cs typeface="Arial" panose="020B0604020202020204" pitchFamily="34" charset="0"/>
              </a:rPr>
              <a:t>Excreção fracionada do sódio (</a:t>
            </a:r>
            <a:r>
              <a:rPr lang="pt-BR" sz="3200" b="1" dirty="0" err="1">
                <a:solidFill>
                  <a:schemeClr val="bg2">
                    <a:lumMod val="50000"/>
                  </a:schemeClr>
                </a:solidFill>
                <a:latin typeface="Arial" panose="020B0604020202020204" pitchFamily="34" charset="0"/>
                <a:cs typeface="Arial" panose="020B0604020202020204" pitchFamily="34" charset="0"/>
              </a:rPr>
              <a:t>FENa</a:t>
            </a:r>
            <a:r>
              <a:rPr lang="pt-BR" sz="3200" b="1" dirty="0">
                <a:solidFill>
                  <a:schemeClr val="bg2">
                    <a:lumMod val="50000"/>
                  </a:schemeClr>
                </a:solidFill>
                <a:latin typeface="Arial" panose="020B0604020202020204" pitchFamily="34" charset="0"/>
                <a:cs typeface="Arial" panose="020B0604020202020204" pitchFamily="34" charset="0"/>
              </a:rPr>
              <a:t>): (</a:t>
            </a:r>
            <a:r>
              <a:rPr lang="pt-BR" sz="3200" dirty="0">
                <a:solidFill>
                  <a:schemeClr val="bg2">
                    <a:lumMod val="50000"/>
                  </a:schemeClr>
                </a:solidFill>
                <a:latin typeface="Arial" panose="020B0604020202020204" pitchFamily="34" charset="0"/>
                <a:cs typeface="Arial" panose="020B0604020202020204" pitchFamily="34" charset="0"/>
              </a:rPr>
              <a:t>29,9 % -&gt; 47% -&gt;</a:t>
            </a:r>
            <a:r>
              <a:rPr lang="pt-BR" sz="3200" b="1" dirty="0">
                <a:solidFill>
                  <a:schemeClr val="bg2">
                    <a:lumMod val="50000"/>
                  </a:schemeClr>
                </a:solidFill>
                <a:latin typeface="Arial" panose="020B0604020202020204" pitchFamily="34" charset="0"/>
                <a:cs typeface="Arial" panose="020B0604020202020204" pitchFamily="34" charset="0"/>
              </a:rPr>
              <a:t>49,8%)</a:t>
            </a:r>
          </a:p>
          <a:p>
            <a:pPr marL="0" indent="0" algn="just" fontAlgn="auto">
              <a:buFont typeface="Wingdings 3" pitchFamily="18" charset="2"/>
              <a:buNone/>
              <a:defRPr/>
            </a:pPr>
            <a:endParaRPr lang="pt-BR" sz="3200" b="1"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3200" b="1" u="sng" dirty="0">
                <a:solidFill>
                  <a:schemeClr val="bg2">
                    <a:lumMod val="50000"/>
                  </a:schemeClr>
                </a:solidFill>
                <a:latin typeface="Arial" panose="020B0604020202020204" pitchFamily="34" charset="0"/>
                <a:cs typeface="Arial" panose="020B0604020202020204" pitchFamily="34" charset="0"/>
              </a:rPr>
              <a:t>22/07: </a:t>
            </a:r>
            <a:r>
              <a:rPr lang="pt-BR" sz="3200" b="1" dirty="0">
                <a:solidFill>
                  <a:schemeClr val="bg2">
                    <a:lumMod val="50000"/>
                  </a:schemeClr>
                </a:solidFill>
                <a:latin typeface="Arial" panose="020B0604020202020204" pitchFamily="34" charset="0"/>
                <a:cs typeface="Arial" panose="020B0604020202020204" pitchFamily="34" charset="0"/>
              </a:rPr>
              <a:t>TRANSFERÊNCIA PARA O HCB </a:t>
            </a:r>
            <a:endParaRPr lang="de-DE" sz="3200" b="1" dirty="0">
              <a:solidFill>
                <a:schemeClr val="bg2">
                  <a:lumMod val="50000"/>
                </a:schemeClr>
              </a:solidFill>
              <a:latin typeface="Arial" panose="020B0604020202020204" pitchFamily="34" charset="0"/>
              <a:cs typeface="Arial" panose="020B0604020202020204" pitchFamily="34" charset="0"/>
            </a:endParaRPr>
          </a:p>
          <a:p>
            <a:pPr marL="0" indent="0" algn="just" fontAlgn="auto">
              <a:buFont typeface="Wingdings 3" pitchFamily="18" charset="2"/>
              <a:buNone/>
              <a:defRPr/>
            </a:pPr>
            <a:endParaRPr lang="pt-BR" sz="2800" b="1" dirty="0">
              <a:solidFill>
                <a:schemeClr val="bg2">
                  <a:lumMod val="50000"/>
                </a:schemeClr>
              </a:solidFill>
              <a:latin typeface="Arial" panose="020B0604020202020204" pitchFamily="34" charset="0"/>
              <a:cs typeface="Arial" panose="020B0604020202020204" pitchFamily="34" charset="0"/>
            </a:endParaRPr>
          </a:p>
          <a:p>
            <a:pPr fontAlgn="auto">
              <a:defRPr/>
            </a:pPr>
            <a:endParaRPr lang="pt-BR" b="1" dirty="0">
              <a:solidFill>
                <a:schemeClr val="bg2">
                  <a:lumMod val="50000"/>
                </a:schemeClr>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968375" y="179388"/>
            <a:ext cx="10515600" cy="2857500"/>
          </a:xfrm>
        </p:spPr>
        <p:txBody>
          <a:bodyPr/>
          <a:lstStyle/>
          <a:p>
            <a:pPr marL="0" indent="0">
              <a:buFont typeface="Wingdings 3" pitchFamily="18" charset="2"/>
              <a:buNone/>
            </a:pPr>
            <a:r>
              <a:rPr lang="pt-BR" sz="5400" b="1" smtClean="0">
                <a:latin typeface="Arial" pitchFamily="34" charset="0"/>
                <a:cs typeface="Arial" pitchFamily="34" charset="0"/>
              </a:rPr>
              <a:t>INSUFICIÊNCIA RENAL AGUDA</a:t>
            </a:r>
          </a:p>
        </p:txBody>
      </p:sp>
      <p:pic>
        <p:nvPicPr>
          <p:cNvPr id="27651" name="Picture 2" descr="Insuficiência Renal: O que é, sintomas, tratamentos e caus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9900" y="2824163"/>
            <a:ext cx="8115300" cy="355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a:t>INSUFICIÊNCIA RENAL AGUDA</a:t>
            </a:r>
          </a:p>
        </p:txBody>
      </p:sp>
      <p:sp>
        <p:nvSpPr>
          <p:cNvPr id="28675" name="Espaço Reservado para Conteúdo 2"/>
          <p:cNvSpPr>
            <a:spLocks noGrp="1"/>
          </p:cNvSpPr>
          <p:nvPr>
            <p:ph idx="1"/>
          </p:nvPr>
        </p:nvSpPr>
        <p:spPr>
          <a:xfrm>
            <a:off x="595313" y="1270000"/>
            <a:ext cx="10515600" cy="4800600"/>
          </a:xfrm>
        </p:spPr>
        <p:txBody>
          <a:bodyPr/>
          <a:lstStyle/>
          <a:p>
            <a:pPr algn="just">
              <a:buFont typeface="Wingdings" pitchFamily="2" charset="2"/>
              <a:buChar char="§"/>
            </a:pPr>
            <a:r>
              <a:rPr lang="pt-BR" smtClean="0">
                <a:latin typeface="Arial" pitchFamily="34" charset="0"/>
                <a:cs typeface="Arial" pitchFamily="34" charset="0"/>
              </a:rPr>
              <a:t>IRA definida como uma redução aguda da função renal que resulta em declínio da taxa de filtração glomerular e, consequentemente, retenção de escórias nitrogenadas e perda da regulação eletrolítica, ácido-básica e do controle hídrico.</a:t>
            </a:r>
          </a:p>
          <a:p>
            <a:pPr algn="just">
              <a:buFont typeface="Wingdings" pitchFamily="2" charset="2"/>
              <a:buChar char="§"/>
            </a:pPr>
            <a:r>
              <a:rPr lang="pt-BR" smtClean="0">
                <a:latin typeface="Arial" pitchFamily="34" charset="0"/>
                <a:cs typeface="Arial" pitchFamily="34" charset="0"/>
              </a:rPr>
              <a:t>Tem sido mais comumente definida por um aumento de pelo menos 0,2 a 0,3mg/dL por dia em relação ao menor valor prévio da creatinina;</a:t>
            </a:r>
          </a:p>
          <a:p>
            <a:pPr algn="just">
              <a:buFont typeface="Wingdings" pitchFamily="2" charset="2"/>
              <a:buChar char="§"/>
            </a:pPr>
            <a:r>
              <a:rPr lang="pt-BR" smtClean="0">
                <a:latin typeface="Arial" pitchFamily="34" charset="0"/>
                <a:cs typeface="Arial" pitchFamily="34" charset="0"/>
              </a:rPr>
              <a:t>A taxa de filtração glomerular (TFG) representa a medida mais reconhecida de função renal.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29699" name="Espaço Reservado para Conteúdo 2"/>
          <p:cNvSpPr>
            <a:spLocks noGrp="1"/>
          </p:cNvSpPr>
          <p:nvPr>
            <p:ph idx="1"/>
          </p:nvPr>
        </p:nvSpPr>
        <p:spPr>
          <a:xfrm>
            <a:off x="838200" y="735013"/>
            <a:ext cx="10515600" cy="3460750"/>
          </a:xfrm>
        </p:spPr>
        <p:txBody>
          <a:bodyPr/>
          <a:lstStyle/>
          <a:p>
            <a:pPr>
              <a:buFont typeface="Wingdings" pitchFamily="2" charset="2"/>
              <a:buChar char="§"/>
            </a:pPr>
            <a:r>
              <a:rPr lang="pt-BR" sz="2200" b="1" u="sng" smtClean="0">
                <a:latin typeface="Arial" pitchFamily="34" charset="0"/>
                <a:cs typeface="Arial" pitchFamily="34" charset="0"/>
              </a:rPr>
              <a:t>TFG PELA FÓRMULA DE SCHWARTZ:</a:t>
            </a:r>
          </a:p>
          <a:p>
            <a:pPr>
              <a:buFont typeface="Wingdings" pitchFamily="2" charset="2"/>
              <a:buChar char="§"/>
            </a:pPr>
            <a:endParaRPr lang="pt-BR" b="1" smtClean="0"/>
          </a:p>
        </p:txBody>
      </p:sp>
      <p:graphicFrame>
        <p:nvGraphicFramePr>
          <p:cNvPr id="4" name="Tabela 3"/>
          <p:cNvGraphicFramePr>
            <a:graphicFrameLocks noGrp="1"/>
          </p:cNvGraphicFramePr>
          <p:nvPr/>
        </p:nvGraphicFramePr>
        <p:xfrm>
          <a:off x="1004888" y="2938463"/>
          <a:ext cx="8947150" cy="3462337"/>
        </p:xfrm>
        <a:graphic>
          <a:graphicData uri="http://schemas.openxmlformats.org/drawingml/2006/table">
            <a:tbl>
              <a:tblPr firstRow="1" firstCol="1" bandRow="1" bandCol="1">
                <a:tableStyleId>{5C22544A-7EE6-4342-B048-85BDC9FD1C3A}</a:tableStyleId>
              </a:tblPr>
              <a:tblGrid>
                <a:gridCol w="8947150">
                  <a:extLst>
                    <a:ext uri="{9D8B030D-6E8A-4147-A177-3AD203B41FA5}"/>
                  </a:extLst>
                </a:gridCol>
              </a:tblGrid>
              <a:tr h="1477517">
                <a:tc>
                  <a:txBody>
                    <a:bodyPr/>
                    <a:lstStyle/>
                    <a:p>
                      <a:pPr algn="ctr">
                        <a:lnSpc>
                          <a:spcPct val="107000"/>
                        </a:lnSpc>
                        <a:spcAft>
                          <a:spcPts val="0"/>
                        </a:spcAft>
                      </a:pPr>
                      <a:r>
                        <a:rPr lang="pt-BR" sz="1600" dirty="0">
                          <a:effectLst/>
                          <a:latin typeface="Arial" panose="020B0604020202020204" pitchFamily="34" charset="0"/>
                          <a:cs typeface="Arial" panose="020B0604020202020204" pitchFamily="34" charset="0"/>
                        </a:rPr>
                        <a:t>TFG estimada pela fórmula de Schwartz (ml/min/1.73m</a:t>
                      </a:r>
                      <a:r>
                        <a:rPr lang="pt-BR" sz="1600" baseline="30000" dirty="0">
                          <a:effectLst/>
                          <a:latin typeface="Arial" panose="020B0604020202020204" pitchFamily="34" charset="0"/>
                          <a:cs typeface="Arial" panose="020B0604020202020204" pitchFamily="34" charset="0"/>
                        </a:rPr>
                        <a:t>2</a:t>
                      </a:r>
                      <a:r>
                        <a:rPr lang="pt-BR" sz="1600" dirty="0">
                          <a:effectLst/>
                          <a:latin typeface="Arial" panose="020B0604020202020204" pitchFamily="34" charset="0"/>
                          <a:cs typeface="Arial" panose="020B0604020202020204" pitchFamily="34" charset="0"/>
                        </a:rPr>
                        <a:t>) = k x altura / creatinina</a:t>
                      </a:r>
                      <a:br>
                        <a:rPr lang="pt-BR" sz="1600" dirty="0">
                          <a:effectLst/>
                          <a:latin typeface="Arial" panose="020B0604020202020204" pitchFamily="34" charset="0"/>
                          <a:cs typeface="Arial" panose="020B0604020202020204" pitchFamily="34" charset="0"/>
                        </a:rPr>
                      </a:br>
                      <a:endParaRPr lang="pt-BR" sz="1600" dirty="0">
                        <a:effectLst/>
                        <a:latin typeface="Arial" panose="020B0604020202020204" pitchFamily="34" charset="0"/>
                        <a:cs typeface="Arial" panose="020B0604020202020204" pitchFamily="34" charset="0"/>
                      </a:endParaRPr>
                    </a:p>
                    <a:p>
                      <a:pPr algn="ctr">
                        <a:lnSpc>
                          <a:spcPct val="107000"/>
                        </a:lnSpc>
                        <a:spcAft>
                          <a:spcPts val="0"/>
                        </a:spcAft>
                      </a:pPr>
                      <a:r>
                        <a:rPr lang="pt-BR" sz="1600" dirty="0">
                          <a:effectLst/>
                          <a:latin typeface="Arial" panose="020B0604020202020204" pitchFamily="34" charset="0"/>
                          <a:cs typeface="Arial" panose="020B0604020202020204" pitchFamily="34" charset="0"/>
                        </a:rPr>
                        <a:t>TFG = Taxa de filtração glomerular   </a:t>
                      </a:r>
                    </a:p>
                    <a:p>
                      <a:pPr algn="ctr">
                        <a:lnSpc>
                          <a:spcPct val="107000"/>
                        </a:lnSpc>
                        <a:spcAft>
                          <a:spcPts val="0"/>
                        </a:spcAft>
                      </a:pPr>
                      <a:r>
                        <a:rPr lang="pt-BR" sz="1600" dirty="0">
                          <a:effectLst/>
                          <a:latin typeface="Arial" panose="020B0604020202020204" pitchFamily="34" charset="0"/>
                          <a:cs typeface="Arial" panose="020B0604020202020204" pitchFamily="34" charset="0"/>
                        </a:rPr>
                        <a:t>k=constante</a:t>
                      </a:r>
                      <a:endParaRPr lang="pt-BR" sz="1600" dirty="0">
                        <a:effectLst/>
                        <a:latin typeface="Arial" panose="020B0604020202020204" pitchFamily="34" charset="0"/>
                        <a:ea typeface="Calibri" panose="020F0502020204030204" pitchFamily="34" charset="0"/>
                        <a:cs typeface="Arial" panose="020B0604020202020204" pitchFamily="34" charset="0"/>
                      </a:endParaRPr>
                    </a:p>
                  </a:txBody>
                  <a:tcPr marL="9525" marR="9525" marT="9527" marB="9527" anchor="ctr">
                    <a:solidFill>
                      <a:schemeClr val="accent4">
                        <a:lumMod val="50000"/>
                      </a:schemeClr>
                    </a:solidFill>
                  </a:tcPr>
                </a:tc>
                <a:extLst>
                  <a:ext uri="{0D108BD9-81ED-4DB2-BD59-A6C34878D82A}"/>
                </a:extLst>
              </a:tr>
              <a:tr h="1477517">
                <a:tc>
                  <a:txBody>
                    <a:bodyPr/>
                    <a:lstStyle/>
                    <a:p>
                      <a:pPr>
                        <a:lnSpc>
                          <a:spcPct val="107000"/>
                        </a:lnSpc>
                        <a:spcAft>
                          <a:spcPts val="800"/>
                        </a:spcAft>
                      </a:pPr>
                      <a:r>
                        <a:rPr lang="pt-BR" sz="1600" dirty="0">
                          <a:effectLst/>
                          <a:latin typeface="Arial" panose="020B0604020202020204" pitchFamily="34" charset="0"/>
                          <a:cs typeface="Arial" panose="020B0604020202020204" pitchFamily="34" charset="0"/>
                        </a:rPr>
                        <a:t>Altura: em centímetros. Creatinina plasmática: em mg/dl. </a:t>
                      </a:r>
                    </a:p>
                    <a:p>
                      <a:pPr>
                        <a:lnSpc>
                          <a:spcPct val="107000"/>
                        </a:lnSpc>
                        <a:spcAft>
                          <a:spcPts val="800"/>
                        </a:spcAft>
                      </a:pPr>
                      <a:r>
                        <a:rPr lang="pt-BR" sz="1600" dirty="0">
                          <a:effectLst/>
                          <a:latin typeface="Arial" panose="020B0604020202020204" pitchFamily="34" charset="0"/>
                          <a:cs typeface="Arial" panose="020B0604020202020204" pitchFamily="34" charset="0"/>
                        </a:rPr>
                        <a:t>RN </a:t>
                      </a:r>
                      <a:r>
                        <a:rPr lang="pt-BR" sz="1600" dirty="0" err="1">
                          <a:effectLst/>
                          <a:latin typeface="Arial" panose="020B0604020202020204" pitchFamily="34" charset="0"/>
                          <a:cs typeface="Arial" panose="020B0604020202020204" pitchFamily="34" charset="0"/>
                        </a:rPr>
                        <a:t>pré</a:t>
                      </a:r>
                      <a:r>
                        <a:rPr lang="pt-BR" sz="1600" dirty="0">
                          <a:effectLst/>
                          <a:latin typeface="Arial" panose="020B0604020202020204" pitchFamily="34" charset="0"/>
                          <a:cs typeface="Arial" panose="020B0604020202020204" pitchFamily="34" charset="0"/>
                        </a:rPr>
                        <a:t>-termo (k=0,33). RN a termo e crianças até 2 anos (k=0,45). Crianças maiores de 2 anos e adolescentes do sexo feminino (k=0,55). Adolescentes do sexo masculino (k=0,70)</a:t>
                      </a:r>
                      <a:endParaRPr lang="pt-BR" sz="1600" dirty="0">
                        <a:effectLst/>
                        <a:latin typeface="Arial" panose="020B0604020202020204" pitchFamily="34" charset="0"/>
                        <a:ea typeface="Calibri" panose="020F0502020204030204" pitchFamily="34" charset="0"/>
                        <a:cs typeface="Arial" panose="020B0604020202020204" pitchFamily="34" charset="0"/>
                      </a:endParaRPr>
                    </a:p>
                  </a:txBody>
                  <a:tcPr marL="9525" marR="9525" marT="9527" marB="9527" anchor="ctr">
                    <a:solidFill>
                      <a:schemeClr val="accent4">
                        <a:lumMod val="50000"/>
                      </a:schemeClr>
                    </a:solidFill>
                  </a:tcPr>
                </a:tc>
                <a:extLst>
                  <a:ext uri="{0D108BD9-81ED-4DB2-BD59-A6C34878D82A}"/>
                </a:extLst>
              </a:tr>
              <a:tr h="507303">
                <a:tc>
                  <a:txBody>
                    <a:bodyPr/>
                    <a:lstStyle/>
                    <a:p>
                      <a:pPr>
                        <a:lnSpc>
                          <a:spcPct val="107000"/>
                        </a:lnSpc>
                        <a:spcAft>
                          <a:spcPts val="800"/>
                        </a:spcAft>
                      </a:pPr>
                      <a:r>
                        <a:rPr lang="pt-BR" sz="1200" dirty="0">
                          <a:effectLst/>
                        </a:rPr>
                        <a:t> </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7" marB="9527" anchor="ctr">
                    <a:solidFill>
                      <a:schemeClr val="accent4">
                        <a:lumMod val="50000"/>
                      </a:schemeClr>
                    </a:solidFill>
                  </a:tcPr>
                </a:tc>
                <a:extLst>
                  <a:ext uri="{0D108BD9-81ED-4DB2-BD59-A6C34878D82A}"/>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19100"/>
            <a:ext cx="10515600" cy="1011238"/>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0723" name="Espaço Reservado para Conteúdo 2"/>
          <p:cNvSpPr>
            <a:spLocks noGrp="1"/>
          </p:cNvSpPr>
          <p:nvPr>
            <p:ph idx="1"/>
          </p:nvPr>
        </p:nvSpPr>
        <p:spPr>
          <a:xfrm>
            <a:off x="674688" y="1430338"/>
            <a:ext cx="10515600" cy="4800600"/>
          </a:xfrm>
        </p:spPr>
        <p:txBody>
          <a:bodyPr/>
          <a:lstStyle/>
          <a:p>
            <a:pPr algn="just" fontAlgn="ctr"/>
            <a:r>
              <a:rPr lang="pt-BR" sz="2200" u="sng" smtClean="0">
                <a:latin typeface="Arial" pitchFamily="34" charset="0"/>
                <a:cs typeface="Arial" pitchFamily="34" charset="0"/>
              </a:rPr>
              <a:t>Recém-nascidos com risco aumentado para IRA: </a:t>
            </a:r>
            <a:r>
              <a:rPr lang="pt-BR" sz="2200" b="1" smtClean="0">
                <a:solidFill>
                  <a:srgbClr val="FF0000"/>
                </a:solidFill>
                <a:latin typeface="Arial" pitchFamily="34" charset="0"/>
                <a:cs typeface="Arial" pitchFamily="34" charset="0"/>
              </a:rPr>
              <a:t>RN com hipóxia perinatal</a:t>
            </a:r>
            <a:r>
              <a:rPr lang="pt-BR" sz="2200" smtClean="0">
                <a:latin typeface="Arial" pitchFamily="34" charset="0"/>
                <a:cs typeface="Arial" pitchFamily="34" charset="0"/>
              </a:rPr>
              <a:t>, prematuros, RN com muito baixo peso, portadores de cardiopatias congênitas e recém-nascidos com sepse. </a:t>
            </a:r>
          </a:p>
          <a:p>
            <a:pPr algn="just" fontAlgn="ctr"/>
            <a:r>
              <a:rPr lang="pt-BR" sz="2200" smtClean="0">
                <a:latin typeface="Arial" pitchFamily="34" charset="0"/>
                <a:cs typeface="Arial" pitchFamily="34" charset="0"/>
              </a:rPr>
              <a:t>Neonatos com </a:t>
            </a:r>
            <a:r>
              <a:rPr lang="pt-BR" sz="2200" b="1" smtClean="0">
                <a:latin typeface="Arial" pitchFamily="34" charset="0"/>
                <a:cs typeface="Arial" pitchFamily="34" charset="0"/>
              </a:rPr>
              <a:t>anomalias congênitas renais e do trato urinário </a:t>
            </a:r>
            <a:r>
              <a:rPr lang="pt-BR" sz="2200" smtClean="0">
                <a:latin typeface="Arial" pitchFamily="34" charset="0"/>
                <a:cs typeface="Arial" pitchFamily="34" charset="0"/>
              </a:rPr>
              <a:t>estão sob maior risco de desenvolver IRA sobreposta à doença renal crônica de base.</a:t>
            </a:r>
          </a:p>
          <a:p>
            <a:pPr algn="just" fontAlgn="ctr"/>
            <a:r>
              <a:rPr lang="pt-BR" sz="2200" u="sng" smtClean="0">
                <a:latin typeface="Arial" pitchFamily="34" charset="0"/>
                <a:cs typeface="Arial" pitchFamily="34" charset="0"/>
              </a:rPr>
              <a:t>Classificação anatômica da IRA: </a:t>
            </a:r>
          </a:p>
          <a:p>
            <a:pPr algn="just" fontAlgn="ctr"/>
            <a:r>
              <a:rPr lang="pt-BR" sz="2200" smtClean="0">
                <a:latin typeface="Arial" pitchFamily="34" charset="0"/>
                <a:cs typeface="Arial" pitchFamily="34" charset="0"/>
              </a:rPr>
              <a:t>pré-renal;</a:t>
            </a:r>
          </a:p>
          <a:p>
            <a:pPr algn="just" fontAlgn="ctr"/>
            <a:r>
              <a:rPr lang="pt-BR" sz="2200" smtClean="0">
                <a:latin typeface="Arial" pitchFamily="34" charset="0"/>
                <a:cs typeface="Arial" pitchFamily="34" charset="0"/>
              </a:rPr>
              <a:t>renal ou intrínseca;</a:t>
            </a:r>
          </a:p>
          <a:p>
            <a:pPr algn="just" fontAlgn="ctr"/>
            <a:r>
              <a:rPr lang="pt-BR" sz="2200" smtClean="0">
                <a:latin typeface="Arial" pitchFamily="34" charset="0"/>
                <a:cs typeface="Arial" pitchFamily="34" charset="0"/>
              </a:rPr>
              <a:t>pós-renal ou obstrutiva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966788" y="285750"/>
            <a:ext cx="10515600" cy="4973638"/>
          </a:xfrm>
        </p:spPr>
        <p:txBody>
          <a:bodyPr rtlCol="0">
            <a:normAutofit/>
          </a:bodyPr>
          <a:lstStyle/>
          <a:p>
            <a:pPr marL="0" indent="0" algn="just" fontAlgn="ctr">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HIPOPERFUSÃO RENAL (INJÚRIA PRÉ-RENAL)</a:t>
            </a:r>
            <a:endParaRPr lang="pt-BR" sz="2200" u="sng" dirty="0">
              <a:solidFill>
                <a:schemeClr val="bg2">
                  <a:lumMod val="50000"/>
                </a:schemeClr>
              </a:solidFill>
              <a:latin typeface="Arial" panose="020B0604020202020204" pitchFamily="34" charset="0"/>
              <a:cs typeface="Arial" panose="020B0604020202020204" pitchFamily="34" charset="0"/>
            </a:endParaRPr>
          </a:p>
          <a:p>
            <a:pPr algn="just" fontAlgn="ctr">
              <a:defRPr/>
            </a:pPr>
            <a:r>
              <a:rPr lang="pt-BR" sz="2200" dirty="0">
                <a:solidFill>
                  <a:schemeClr val="bg2">
                    <a:lumMod val="50000"/>
                  </a:schemeClr>
                </a:solidFill>
                <a:latin typeface="Arial" panose="020B0604020202020204" pitchFamily="34" charset="0"/>
                <a:cs typeface="Arial" panose="020B0604020202020204" pitchFamily="34" charset="0"/>
              </a:rPr>
              <a:t>A IRA </a:t>
            </a:r>
            <a:r>
              <a:rPr lang="pt-BR" sz="2200" dirty="0" err="1">
                <a:solidFill>
                  <a:schemeClr val="bg2">
                    <a:lumMod val="50000"/>
                  </a:schemeClr>
                </a:solidFill>
                <a:latin typeface="Arial" panose="020B0604020202020204" pitchFamily="34" charset="0"/>
                <a:cs typeface="Arial" panose="020B0604020202020204" pitchFamily="34" charset="0"/>
              </a:rPr>
              <a:t>pré-renal</a:t>
            </a:r>
            <a:r>
              <a:rPr lang="pt-BR" sz="2200" dirty="0">
                <a:solidFill>
                  <a:schemeClr val="bg2">
                    <a:lumMod val="50000"/>
                  </a:schemeClr>
                </a:solidFill>
                <a:latin typeface="Arial" panose="020B0604020202020204" pitchFamily="34" charset="0"/>
                <a:cs typeface="Arial" panose="020B0604020202020204" pitchFamily="34" charset="0"/>
              </a:rPr>
              <a:t> representa uma alteração funcional sem uma lesão renal instalada. </a:t>
            </a:r>
          </a:p>
          <a:p>
            <a:pPr algn="just" fontAlgn="ctr">
              <a:defRPr/>
            </a:pPr>
            <a:r>
              <a:rPr lang="pt-BR" sz="2200" dirty="0">
                <a:solidFill>
                  <a:schemeClr val="bg2">
                    <a:lumMod val="50000"/>
                  </a:schemeClr>
                </a:solidFill>
                <a:latin typeface="Arial" panose="020B0604020202020204" pitchFamily="34" charset="0"/>
                <a:cs typeface="Arial" panose="020B0604020202020204" pitchFamily="34" charset="0"/>
              </a:rPr>
              <a:t>Causa mais frequente de IRA em neonatos, sendo responsável por cerca de 85% dos casos. </a:t>
            </a:r>
          </a:p>
          <a:p>
            <a:pPr algn="just" fontAlgn="ctr">
              <a:defRPr/>
            </a:pPr>
            <a:endParaRPr lang="pt-BR" sz="2200" b="1" dirty="0">
              <a:solidFill>
                <a:schemeClr val="bg2">
                  <a:lumMod val="50000"/>
                </a:schemeClr>
              </a:solidFill>
              <a:latin typeface="Arial" panose="020B0604020202020204" pitchFamily="34" charset="0"/>
              <a:cs typeface="Arial" panose="020B0604020202020204" pitchFamily="34" charset="0"/>
            </a:endParaRPr>
          </a:p>
        </p:txBody>
      </p:sp>
      <p:graphicFrame>
        <p:nvGraphicFramePr>
          <p:cNvPr id="31757" name="Group 13"/>
          <p:cNvGraphicFramePr>
            <a:graphicFrameLocks noGrp="1"/>
          </p:cNvGraphicFramePr>
          <p:nvPr/>
        </p:nvGraphicFramePr>
        <p:xfrm>
          <a:off x="3395663" y="3429000"/>
          <a:ext cx="7829550" cy="3320733"/>
        </p:xfrm>
        <a:graphic>
          <a:graphicData uri="http://schemas.openxmlformats.org/drawingml/2006/table">
            <a:tbl>
              <a:tblPr/>
              <a:tblGrid>
                <a:gridCol w="7829550"/>
              </a:tblGrid>
              <a:tr h="385763">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Arial" pitchFamily="34" charset="0"/>
                          <a:cs typeface="Arial" pitchFamily="34" charset="0"/>
                        </a:rPr>
                        <a:t>                   INJÚRIA RENAL AGUDA PRÉ-RENAL</a:t>
                      </a:r>
                      <a:endParaRPr kumimoji="0" lang="pt-BR" sz="1800" b="1" i="0" u="none" strike="noStrike" cap="none" normalizeH="0" baseline="0" smtClean="0">
                        <a:ln>
                          <a:noFill/>
                        </a:ln>
                        <a:solidFill>
                          <a:srgbClr val="FFFFFF"/>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4D2771"/>
                    </a:solidFill>
                  </a:tcPr>
                </a:tc>
              </a:tr>
              <a:tr h="2655888">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Century Gothic" pitchFamily="34" charset="0"/>
                        </a:rPr>
                        <a:t>- </a:t>
                      </a:r>
                      <a:r>
                        <a:rPr kumimoji="0" lang="pt-BR" sz="1800" b="1" i="0" u="none" strike="noStrike" cap="none" normalizeH="0" baseline="0" smtClean="0">
                          <a:ln>
                            <a:noFill/>
                          </a:ln>
                          <a:solidFill>
                            <a:srgbClr val="FFFFFF"/>
                          </a:solidFill>
                          <a:effectLst/>
                          <a:latin typeface="Arial" pitchFamily="34" charset="0"/>
                          <a:cs typeface="Arial" pitchFamily="34" charset="0"/>
                        </a:rPr>
                        <a:t>Desidratação por perdas insensíveis </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Arial" pitchFamily="34" charset="0"/>
                          <a:cs typeface="Arial" pitchFamily="34" charset="0"/>
                        </a:rPr>
                        <a:t>-Desidratação por perda de fluidos por outras fontes (perdas gastrointestinais, drenos ventriculares, torácicos e abdominais)</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Arial" pitchFamily="34" charset="0"/>
                          <a:cs typeface="Arial" pitchFamily="34" charset="0"/>
                        </a:rPr>
                        <a:t>- Uso excessivo de diuréticos</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Arial" pitchFamily="34" charset="0"/>
                          <a:cs typeface="Arial" pitchFamily="34" charset="0"/>
                        </a:rPr>
                        <a:t>- Doença renal congênita com inabilidade de concentrar urina </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Arial" pitchFamily="34" charset="0"/>
                          <a:cs typeface="Arial" pitchFamily="34" charset="0"/>
                        </a:rPr>
                        <a:t>- Insuficiência cardíaca congestiva</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Arial" pitchFamily="34" charset="0"/>
                          <a:cs typeface="Arial" pitchFamily="34" charset="0"/>
                        </a:rPr>
                        <a:t>-Ventilação mecânica com altas pressões</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Arial" pitchFamily="34" charset="0"/>
                          <a:cs typeface="Arial" pitchFamily="34" charset="0"/>
                        </a:rPr>
                        <a:t>- Perdas sanguíneas por qualquer motivo </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Arial" pitchFamily="34" charset="0"/>
                          <a:cs typeface="Arial" pitchFamily="34" charset="0"/>
                        </a:rPr>
                        <a:t>- Medicações como inibidores da enzima conversora de angiotensina (iECA) e anti-inflamatórios não esteroidais</a:t>
                      </a:r>
                      <a:endParaRPr kumimoji="0" lang="pt-BR" sz="1800" b="1" i="0" u="none" strike="noStrike" cap="none" normalizeH="0" baseline="0" smtClean="0">
                        <a:ln>
                          <a:noFill/>
                        </a:ln>
                        <a:solidFill>
                          <a:srgbClr val="FFFFFF"/>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2771" name="Espaço Reservado para Conteúdo 2"/>
          <p:cNvSpPr>
            <a:spLocks noGrp="1"/>
          </p:cNvSpPr>
          <p:nvPr>
            <p:ph idx="1"/>
          </p:nvPr>
        </p:nvSpPr>
        <p:spPr>
          <a:xfrm>
            <a:off x="838200" y="1584325"/>
            <a:ext cx="10515600" cy="4800600"/>
          </a:xfrm>
        </p:spPr>
        <p:txBody>
          <a:bodyPr/>
          <a:lstStyle/>
          <a:p>
            <a:pPr algn="just"/>
            <a:r>
              <a:rPr lang="pt-BR" sz="2200" smtClean="0">
                <a:latin typeface="Arial" pitchFamily="34" charset="0"/>
                <a:cs typeface="Arial" pitchFamily="34" charset="0"/>
              </a:rPr>
              <a:t>IRA pré-renal pode também ocorrer por aumento da permeabilidade capilar, como na sepse, ou redução da pressão oncótica relacionada a hipoalbuminemia.</a:t>
            </a:r>
          </a:p>
          <a:p>
            <a:pPr algn="just"/>
            <a:r>
              <a:rPr lang="pt-BR" sz="2200" smtClean="0">
                <a:latin typeface="Arial" pitchFamily="34" charset="0"/>
                <a:cs typeface="Arial" pitchFamily="34" charset="0"/>
              </a:rPr>
              <a:t> A restauração do fluxo sanguíneo renal é um ponto crítico para a normalização da função renal e restauração do débito urinário, mas </a:t>
            </a:r>
            <a:r>
              <a:rPr lang="pt-BR" sz="2200" b="1" smtClean="0">
                <a:latin typeface="Arial" pitchFamily="34" charset="0"/>
                <a:cs typeface="Arial" pitchFamily="34" charset="0"/>
              </a:rPr>
              <a:t>nem sempre o tratamento se baseia na reidratação</a:t>
            </a:r>
            <a:r>
              <a:rPr lang="pt-BR" sz="2200" smtClean="0">
                <a:latin typeface="Arial" pitchFamily="34" charset="0"/>
                <a:cs typeface="Arial" pitchFamily="34" charset="0"/>
              </a:rPr>
              <a:t>. </a:t>
            </a:r>
          </a:p>
          <a:p>
            <a:pPr algn="just"/>
            <a:r>
              <a:rPr lang="pt-BR" sz="2200" smtClean="0">
                <a:latin typeface="Arial" pitchFamily="34" charset="0"/>
                <a:cs typeface="Arial" pitchFamily="34" charset="0"/>
              </a:rPr>
              <a:t>Pacientes com </a:t>
            </a:r>
            <a:r>
              <a:rPr lang="pt-BR" sz="2200" b="1" smtClean="0">
                <a:latin typeface="Arial" pitchFamily="34" charset="0"/>
                <a:cs typeface="Arial" pitchFamily="34" charset="0"/>
              </a:rPr>
              <a:t>ICC</a:t>
            </a:r>
            <a:r>
              <a:rPr lang="pt-BR" sz="2200" smtClean="0">
                <a:latin typeface="Arial" pitchFamily="34" charset="0"/>
                <a:cs typeface="Arial" pitchFamily="34" charset="0"/>
              </a:rPr>
              <a:t>, por exemplo, podem necessitar de incremento na </a:t>
            </a:r>
            <a:r>
              <a:rPr lang="pt-BR" sz="2200" b="1" smtClean="0">
                <a:latin typeface="Arial" pitchFamily="34" charset="0"/>
                <a:cs typeface="Arial" pitchFamily="34" charset="0"/>
              </a:rPr>
              <a:t>contratilidade cardíaca </a:t>
            </a:r>
            <a:r>
              <a:rPr lang="pt-BR" sz="2200" smtClean="0">
                <a:latin typeface="Arial" pitchFamily="34" charset="0"/>
                <a:cs typeface="Arial" pitchFamily="34" charset="0"/>
              </a:rPr>
              <a:t>e não de reidratação; pacientes com </a:t>
            </a:r>
            <a:r>
              <a:rPr lang="pt-BR" sz="2200" b="1" smtClean="0">
                <a:latin typeface="Arial" pitchFamily="34" charset="0"/>
                <a:cs typeface="Arial" pitchFamily="34" charset="0"/>
              </a:rPr>
              <a:t>hipotensão</a:t>
            </a:r>
            <a:r>
              <a:rPr lang="pt-BR" sz="2200" smtClean="0">
                <a:latin typeface="Arial" pitchFamily="34" charset="0"/>
                <a:cs typeface="Arial" pitchFamily="34" charset="0"/>
              </a:rPr>
              <a:t> podem se beneficiar de suporte com </a:t>
            </a:r>
            <a:r>
              <a:rPr lang="pt-BR" sz="2200" b="1" smtClean="0">
                <a:latin typeface="Arial" pitchFamily="34" charset="0"/>
                <a:cs typeface="Arial" pitchFamily="34" charset="0"/>
              </a:rPr>
              <a:t>drogas vasoativas</a:t>
            </a:r>
            <a:r>
              <a:rPr lang="pt-BR" sz="2200" smtClean="0">
                <a:latin typeface="Arial" pitchFamily="34" charset="0"/>
                <a:cs typeface="Arial" pitchFamily="34" charset="0"/>
              </a:rPr>
              <a:t>. </a:t>
            </a:r>
          </a:p>
          <a:p>
            <a:pPr algn="just"/>
            <a:r>
              <a:rPr lang="pt-BR" sz="2200" smtClean="0">
                <a:latin typeface="Arial" pitchFamily="34" charset="0"/>
                <a:cs typeface="Arial" pitchFamily="34" charset="0"/>
              </a:rPr>
              <a:t>Se a hipoperfusão renal for severa ou prolongada, pode ocorrer lesão renal parenquimatosa </a:t>
            </a:r>
            <a:endParaRPr lang="pt-BR" sz="2200" b="1" smtClean="0">
              <a:latin typeface="Arial" pitchFamily="34" charset="0"/>
              <a:cs typeface="Arial"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838200" y="1198563"/>
            <a:ext cx="10515600" cy="4800600"/>
          </a:xfrm>
        </p:spPr>
        <p:txBody>
          <a:bodyPr rtlCol="0">
            <a:norm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INJÚRIA RENAL PARENQUIMATOSA (INTRÍNSECA) NEONATAL</a:t>
            </a:r>
            <a:endParaRPr lang="pt-BR" sz="2200" u="sng"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 injúria intrínseca do parênquima renal é a segunda causa mais frequente de IRA em neonatos, apresentando uma incidência de cerca de 11%.</a:t>
            </a:r>
          </a:p>
          <a:p>
            <a:pPr fontAlgn="auto">
              <a:defRPr/>
            </a:pPr>
            <a:endParaRPr lang="pt-BR" b="1" dirty="0">
              <a:solidFill>
                <a:schemeClr val="bg2">
                  <a:lumMod val="50000"/>
                </a:schemeClr>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41" name="Group 25"/>
          <p:cNvGraphicFramePr>
            <a:graphicFrameLocks noGrp="1"/>
          </p:cNvGraphicFramePr>
          <p:nvPr>
            <p:ph idx="1"/>
          </p:nvPr>
        </p:nvGraphicFramePr>
        <p:xfrm>
          <a:off x="255588" y="42863"/>
          <a:ext cx="11936412" cy="6913691"/>
        </p:xfrm>
        <a:graphic>
          <a:graphicData uri="http://schemas.openxmlformats.org/drawingml/2006/table">
            <a:tbl>
              <a:tblPr/>
              <a:tblGrid>
                <a:gridCol w="2782887"/>
                <a:gridCol w="9153525"/>
              </a:tblGrid>
              <a:tr h="249238">
                <a:tc gridSpan="2">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pt-BR" sz="1800" b="1" i="0" u="none" strike="noStrike" cap="none" normalizeH="0" baseline="0" smtClean="0">
                          <a:ln>
                            <a:noFill/>
                          </a:ln>
                          <a:solidFill>
                            <a:schemeClr val="tx1"/>
                          </a:solidFill>
                          <a:effectLst/>
                          <a:latin typeface="Century Gothic" pitchFamily="34" charset="0"/>
                        </a:rPr>
                        <a:t>INJÚRIA RENAL AGUDA PARENQUIMATOSA (INTRÍNSECA)</a:t>
                      </a:r>
                      <a:endParaRPr kumimoji="0" lang="pt-BR" sz="1800" b="1" i="0" u="none" strike="noStrike" cap="none" normalizeH="0" baseline="0" smtClean="0">
                        <a:ln>
                          <a:noFill/>
                        </a:ln>
                        <a:solidFill>
                          <a:schemeClr val="tx1"/>
                        </a:solidFill>
                        <a:effectLst/>
                        <a:latin typeface="Calibri" pitchFamily="34" charset="0"/>
                        <a:ea typeface="Calibri" pitchFamily="34" charset="0"/>
                        <a:cs typeface="Times New Roman" pitchFamily="18" charset="0"/>
                      </a:endParaRPr>
                    </a:p>
                  </a:txBody>
                  <a:tcPr marL="66636" marR="6663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4D2771"/>
                    </a:solidFill>
                  </a:tcPr>
                </a:tc>
                <a:tc hMerge="1">
                  <a:txBody>
                    <a:bodyPr/>
                    <a:lstStyle/>
                    <a:p>
                      <a:endParaRPr lang="pt-BR"/>
                    </a:p>
                  </a:txBody>
                  <a:tcPr/>
                </a:tc>
              </a:tr>
              <a:tr h="1211263">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Injúria isquêmica/ Necrose tubular aguda </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900" b="1" i="0" u="none" strike="noStrike" cap="none" normalizeH="0" baseline="0" smtClean="0">
                          <a:ln>
                            <a:noFill/>
                          </a:ln>
                          <a:solidFill>
                            <a:srgbClr val="FFFFFF"/>
                          </a:solidFill>
                          <a:effectLst/>
                          <a:latin typeface="Century Gothic" pitchFamily="34" charset="0"/>
                        </a:rPr>
                        <a:t> </a:t>
                      </a:r>
                      <a:endParaRPr kumimoji="0" lang="pt-BR"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66636" marR="6663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 Qualquer etiologia pré-renal prolongada</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 Pacientes em risco de injúria renal sobreposta durante o período de recuperação de IRA, portanto, recomendado evitar novos insultos sempre que possível</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 </a:t>
                      </a:r>
                      <a:r>
                        <a:rPr kumimoji="0" lang="pt-BR" sz="1400" b="1" i="0" u="none" strike="noStrike" cap="none" normalizeH="0" baseline="0" smtClean="0">
                          <a:ln>
                            <a:noFill/>
                          </a:ln>
                          <a:solidFill>
                            <a:srgbClr val="FF0000"/>
                          </a:solidFill>
                          <a:effectLst/>
                          <a:latin typeface="Arial" pitchFamily="34" charset="0"/>
                          <a:cs typeface="Arial" pitchFamily="34" charset="0"/>
                        </a:rPr>
                        <a:t>Asfixia perinatal/ injúria hipóxico-isquêmica</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 Lesão endotelial e de célula tubular que podem causar resposta inflamatória sistêmica e disfunção em outros órgãos        </a:t>
                      </a:r>
                      <a:endParaRPr kumimoji="0" lang="pt-BR" sz="14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6636" marR="6663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r h="2435225">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Medicações nefrotóxicas</a:t>
                      </a:r>
                      <a:endParaRPr kumimoji="0" lang="pt-BR"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66636" marR="6663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342900" marR="0" lvl="0" indent="-342900" algn="just" defTabSz="457200" rtl="0" eaLnBrk="1" fontAlgn="base" latinLnBrk="0" hangingPunct="1">
                        <a:lnSpc>
                          <a:spcPct val="107000"/>
                        </a:lnSpc>
                        <a:spcBef>
                          <a:spcPct val="0"/>
                        </a:spcBef>
                        <a:spcAft>
                          <a:spcPct val="0"/>
                        </a:spcAft>
                        <a:buClrTx/>
                        <a:buSzTx/>
                        <a:buFont typeface="Century Gothic" pitchFamily="34" charset="0"/>
                        <a:buAutoNum type="arabicPeriod"/>
                        <a:tabLst/>
                      </a:pPr>
                      <a:r>
                        <a:rPr kumimoji="0" lang="pt-BR" sz="1400" b="0" i="0" u="none" strike="noStrike" cap="none" normalizeH="0" baseline="0" smtClean="0">
                          <a:ln>
                            <a:noFill/>
                          </a:ln>
                          <a:solidFill>
                            <a:schemeClr val="tx1"/>
                          </a:solidFill>
                          <a:effectLst/>
                          <a:latin typeface="Arial" pitchFamily="34" charset="0"/>
                          <a:cs typeface="Arial" pitchFamily="34" charset="0"/>
                        </a:rPr>
                        <a:t>Injuria tubular direta:</a:t>
                      </a:r>
                    </a:p>
                    <a:p>
                      <a:pPr marL="342900" marR="0" lvl="0" indent="-34290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Aminoglicosídeos: dano primário ao túbulo proximal; utilizar com cautela em pacientes com IRA pré-existente, em uso concomitante de medicação nefrotóxica e nos casos de perfusão renal comprometida. Usualmente cursa com IRA não oligúrica.</a:t>
                      </a:r>
                    </a:p>
                    <a:p>
                      <a:pPr marL="342900" marR="0" lvl="0" indent="-34290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Anfotericina B: causa acidose tubular renal e aumenta a excreção renal de potássio. Níveis tóxicos variam amplamente.</a:t>
                      </a:r>
                    </a:p>
                    <a:p>
                      <a:pPr marL="342900" marR="0" lvl="0" indent="-34290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Contraste intravenoso.</a:t>
                      </a:r>
                    </a:p>
                    <a:p>
                      <a:pPr marL="342900" marR="0" lvl="0" indent="-34290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a:t>
                      </a:r>
                    </a:p>
                    <a:p>
                      <a:pPr marL="342900" marR="0" lvl="0" indent="-342900" algn="just" defTabSz="457200" rtl="0" eaLnBrk="1" fontAlgn="base" latinLnBrk="0" hangingPunct="1">
                        <a:lnSpc>
                          <a:spcPct val="107000"/>
                        </a:lnSpc>
                        <a:spcBef>
                          <a:spcPct val="0"/>
                        </a:spcBef>
                        <a:spcAft>
                          <a:spcPct val="0"/>
                        </a:spcAft>
                        <a:buClrTx/>
                        <a:buSzTx/>
                        <a:buFont typeface="Century Gothic" pitchFamily="34" charset="0"/>
                        <a:buAutoNum type="arabicPeriod"/>
                        <a:tabLst/>
                      </a:pPr>
                      <a:r>
                        <a:rPr kumimoji="0" lang="pt-BR" sz="1400" b="0" i="0" u="none" strike="noStrike" cap="none" normalizeH="0" baseline="0" smtClean="0">
                          <a:ln>
                            <a:noFill/>
                          </a:ln>
                          <a:solidFill>
                            <a:schemeClr val="tx1"/>
                          </a:solidFill>
                          <a:effectLst/>
                          <a:latin typeface="Arial" pitchFamily="34" charset="0"/>
                          <a:cs typeface="Arial" pitchFamily="34" charset="0"/>
                        </a:rPr>
                        <a:t>Redução da perfusão renal: </a:t>
                      </a:r>
                    </a:p>
                    <a:p>
                      <a:pPr marL="342900" marR="0" lvl="0" indent="-34290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iECA, AINEs, diuréticos.</a:t>
                      </a:r>
                    </a:p>
                    <a:p>
                      <a:pPr marL="342900" marR="0" lvl="0" indent="-34290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Indometacina comumente associada a aumento da creatinina sérica, redução do débito urinário e hiponatremia.</a:t>
                      </a:r>
                    </a:p>
                    <a:p>
                      <a:pPr marL="342900" marR="0" lvl="0" indent="-34290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Usualmente reversível.</a:t>
                      </a:r>
                      <a:endParaRPr kumimoji="0" lang="pt-BR" sz="14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6636" marR="6663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r h="188913">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Obstrução Tubular</a:t>
                      </a:r>
                      <a:endParaRPr kumimoji="0" lang="pt-BR"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66636" marR="6663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Aciclovir.</a:t>
                      </a:r>
                      <a:endParaRPr kumimoji="0" lang="pt-BR" sz="14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6636" marR="6663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r h="1414463">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Sepse e outras infecções</a:t>
                      </a:r>
                      <a:endParaRPr kumimoji="0" lang="pt-BR"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66636" marR="6663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Redução do fluxo renal e subsequente necrose tubular aguda por choque/ hipotensão.</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IRA associada a sepse.</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 Disfunção microvascular associada a fluxo sanguíneo normal ou aumentado que se manifesta com redução da TFG e disfunção tubular, histologicamente distinta da NTA.</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Pielonefrite.</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Infecções congênitas.</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a:t>
                      </a:r>
                      <a:endParaRPr kumimoji="0" lang="pt-BR" sz="14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6636" marR="6663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r h="598488">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100" b="1" i="0" u="none" strike="noStrike" cap="none" normalizeH="0" baseline="0" smtClean="0">
                          <a:ln>
                            <a:noFill/>
                          </a:ln>
                          <a:solidFill>
                            <a:srgbClr val="FFFFFF"/>
                          </a:solidFill>
                          <a:effectLst/>
                          <a:latin typeface="Century Gothic" pitchFamily="34" charset="0"/>
                        </a:rPr>
                        <a:t>Lesões vasculares</a:t>
                      </a:r>
                      <a:endParaRPr kumimoji="0" lang="pt-BR"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66636" marR="66636"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Trombose de artéria e veia renal.</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 Eventos perinatais, fatores de risco incluem asfixia, desidratação e infecção.</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400" b="0" i="0" u="none" strike="noStrike" cap="none" normalizeH="0" baseline="0" smtClean="0">
                          <a:ln>
                            <a:noFill/>
                          </a:ln>
                          <a:solidFill>
                            <a:schemeClr val="tx1"/>
                          </a:solidFill>
                          <a:effectLst/>
                          <a:latin typeface="Arial" pitchFamily="34" charset="0"/>
                          <a:cs typeface="Arial" pitchFamily="34" charset="0"/>
                        </a:rPr>
                        <a:t>          - Prematuridade, diabetes materna e estados subjacentes de hipercoagulação.</a:t>
                      </a:r>
                      <a:endParaRPr kumimoji="0" lang="pt-BR" sz="14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6636" marR="66636"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44475"/>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674688" y="1673225"/>
            <a:ext cx="10515600" cy="5184775"/>
          </a:xfrm>
        </p:spPr>
        <p:txBody>
          <a:bodyPr rtlCol="0">
            <a:normAutofit fontScale="92500"/>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INJÚRIA PÓS-RENAL (OBSTRUÇÃO DO TRATO URINÁRIO)</a:t>
            </a:r>
            <a:endParaRPr lang="pt-BR" sz="2200" u="sng"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IRA pós-renais são menos frequentes e são responsáveis por cerca de 3% das causas de IRA neonatal.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Obstrução pode ocorrer durante o desenvolvimento fetal como a </a:t>
            </a:r>
            <a:r>
              <a:rPr lang="pt-BR" sz="2200" b="1" dirty="0">
                <a:solidFill>
                  <a:schemeClr val="bg2">
                    <a:lumMod val="50000"/>
                  </a:schemeClr>
                </a:solidFill>
                <a:latin typeface="Arial" panose="020B0604020202020204" pitchFamily="34" charset="0"/>
                <a:cs typeface="Arial" panose="020B0604020202020204" pitchFamily="34" charset="0"/>
              </a:rPr>
              <a:t>válvula de uretra posterior</a:t>
            </a:r>
            <a:r>
              <a:rPr lang="pt-BR" sz="2200" dirty="0">
                <a:solidFill>
                  <a:schemeClr val="bg2">
                    <a:lumMod val="50000"/>
                  </a:schemeClr>
                </a:solidFill>
                <a:latin typeface="Arial" panose="020B0604020202020204" pitchFamily="34" charset="0"/>
                <a:cs typeface="Arial" panose="020B0604020202020204" pitchFamily="34" charset="0"/>
              </a:rPr>
              <a:t>.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Outras causas de obstrução incluem: malformações congênitas (bexiga neurogênica, estenose de uretra), oclusão ou mal posicionamento de cateteres urinários, medicação que leve à retenção urinária (morfina por exemplo) e mais raramente cálculos renais, bola fúngica e obstruções extrínsecas por tumores.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 ultrassonografia é o principal método de avaliação quando há suspeita.</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Requer reconhecimento rápido e restauração do fluxo urinário para reverter a IRA.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Intervenções podem incluir cateteres urinários ou uma </a:t>
            </a:r>
            <a:r>
              <a:rPr lang="pt-BR" sz="2200" dirty="0" err="1">
                <a:solidFill>
                  <a:schemeClr val="bg2">
                    <a:lumMod val="50000"/>
                  </a:schemeClr>
                </a:solidFill>
                <a:latin typeface="Arial" panose="020B0604020202020204" pitchFamily="34" charset="0"/>
                <a:cs typeface="Arial" panose="020B0604020202020204" pitchFamily="34" charset="0"/>
              </a:rPr>
              <a:t>nefrostomia</a:t>
            </a:r>
            <a:r>
              <a:rPr lang="pt-BR" sz="2200" dirty="0">
                <a:solidFill>
                  <a:schemeClr val="bg2">
                    <a:lumMod val="50000"/>
                  </a:schemeClr>
                </a:solidFill>
                <a:latin typeface="Arial" panose="020B0604020202020204" pitchFamily="34" charset="0"/>
                <a:cs typeface="Arial" panose="020B0604020202020204" pitchFamily="34" charset="0"/>
              </a:rPr>
              <a:t> percutânea, dependendo da natureza da obstrução.  </a:t>
            </a:r>
          </a:p>
          <a:p>
            <a:pPr fontAlgn="auto">
              <a:defRPr/>
            </a:pPr>
            <a:endParaRPr lang="pt-BR" dirty="0">
              <a:solidFill>
                <a:schemeClr val="bg2">
                  <a:lumMod val="50000"/>
                </a:schemeClr>
              </a:solidFill>
            </a:endParaRPr>
          </a:p>
          <a:p>
            <a:pPr fontAlgn="auto">
              <a:defRPr/>
            </a:pPr>
            <a:endParaRPr lang="pt-BR" b="1" dirty="0">
              <a:solidFill>
                <a:schemeClr val="bg2">
                  <a:lumMod val="50000"/>
                </a:schemeClr>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1017588" y="1773238"/>
            <a:ext cx="9885362" cy="4518025"/>
          </a:xfrm>
        </p:spPr>
        <p:txBody>
          <a:bodyPr rtlCol="0">
            <a:no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DIAGNÓSTICO </a:t>
            </a:r>
            <a:endParaRPr lang="pt-BR" sz="2200" u="sng"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IRA é caracterizada por uma </a:t>
            </a:r>
            <a:r>
              <a:rPr lang="pt-BR" sz="2200" b="1" dirty="0">
                <a:solidFill>
                  <a:schemeClr val="bg2">
                    <a:lumMod val="50000"/>
                  </a:schemeClr>
                </a:solidFill>
                <a:latin typeface="Arial" panose="020B0604020202020204" pitchFamily="34" charset="0"/>
                <a:cs typeface="Arial" panose="020B0604020202020204" pitchFamily="34" charset="0"/>
              </a:rPr>
              <a:t>rápida e súbita redução da função rena</a:t>
            </a:r>
            <a:r>
              <a:rPr lang="pt-BR" sz="2200" dirty="0">
                <a:solidFill>
                  <a:schemeClr val="bg2">
                    <a:lumMod val="50000"/>
                  </a:schemeClr>
                </a:solidFill>
                <a:latin typeface="Arial" panose="020B0604020202020204" pitchFamily="34" charset="0"/>
                <a:cs typeface="Arial" panose="020B0604020202020204" pitchFamily="34" charset="0"/>
              </a:rPr>
              <a:t>l com repercussão na homeostase hidroeletrolítica, balanço </a:t>
            </a:r>
            <a:r>
              <a:rPr lang="pt-BR" sz="2200" dirty="0" err="1">
                <a:solidFill>
                  <a:schemeClr val="bg2">
                    <a:lumMod val="50000"/>
                  </a:schemeClr>
                </a:solidFill>
                <a:latin typeface="Arial" panose="020B0604020202020204" pitchFamily="34" charset="0"/>
                <a:cs typeface="Arial" panose="020B0604020202020204" pitchFamily="34" charset="0"/>
              </a:rPr>
              <a:t>ácido-básico</a:t>
            </a:r>
            <a:r>
              <a:rPr lang="pt-BR" sz="2200" dirty="0">
                <a:solidFill>
                  <a:schemeClr val="bg2">
                    <a:lumMod val="50000"/>
                  </a:schemeClr>
                </a:solidFill>
                <a:latin typeface="Arial" panose="020B0604020202020204" pitchFamily="34" charset="0"/>
                <a:cs typeface="Arial" panose="020B0604020202020204" pitchFamily="34" charset="0"/>
              </a:rPr>
              <a:t> e excreção de </a:t>
            </a:r>
            <a:r>
              <a:rPr lang="pt-BR" sz="2200" dirty="0" err="1">
                <a:solidFill>
                  <a:schemeClr val="bg2">
                    <a:lumMod val="50000"/>
                  </a:schemeClr>
                </a:solidFill>
                <a:latin typeface="Arial" panose="020B0604020202020204" pitchFamily="34" charset="0"/>
                <a:cs typeface="Arial" panose="020B0604020202020204" pitchFamily="34" charset="0"/>
              </a:rPr>
              <a:t>catabólitos</a:t>
            </a:r>
            <a:r>
              <a:rPr lang="pt-BR" sz="2200" dirty="0">
                <a:solidFill>
                  <a:schemeClr val="bg2">
                    <a:lumMod val="50000"/>
                  </a:schemeClr>
                </a:solidFill>
                <a:latin typeface="Arial" panose="020B0604020202020204" pitchFamily="34" charset="0"/>
                <a:cs typeface="Arial" panose="020B0604020202020204" pitchFamily="34" charset="0"/>
              </a:rPr>
              <a:t>.</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Os valores de creatinina sérica variam com a idade gestacional e pós-natal.</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IRA neonatal pode ser </a:t>
            </a:r>
            <a:r>
              <a:rPr lang="pt-BR" sz="2200" b="1" dirty="0" err="1">
                <a:solidFill>
                  <a:schemeClr val="bg2">
                    <a:lumMod val="50000"/>
                  </a:schemeClr>
                </a:solidFill>
                <a:latin typeface="Arial" panose="020B0604020202020204" pitchFamily="34" charset="0"/>
                <a:cs typeface="Arial" panose="020B0604020202020204" pitchFamily="34" charset="0"/>
              </a:rPr>
              <a:t>oligúrica</a:t>
            </a:r>
            <a:r>
              <a:rPr lang="pt-BR" sz="2200" dirty="0">
                <a:solidFill>
                  <a:schemeClr val="bg2">
                    <a:lumMod val="50000"/>
                  </a:schemeClr>
                </a:solidFill>
                <a:latin typeface="Arial" panose="020B0604020202020204" pitchFamily="34" charset="0"/>
                <a:cs typeface="Arial" panose="020B0604020202020204" pitchFamily="34" charset="0"/>
              </a:rPr>
              <a:t> (volume urinário menor que 1 </a:t>
            </a:r>
            <a:r>
              <a:rPr lang="pt-BR" sz="2200" dirty="0" err="1">
                <a:solidFill>
                  <a:schemeClr val="bg2">
                    <a:lumMod val="50000"/>
                  </a:schemeClr>
                </a:solidFill>
                <a:latin typeface="Arial" panose="020B0604020202020204" pitchFamily="34" charset="0"/>
                <a:cs typeface="Arial" panose="020B0604020202020204" pitchFamily="34" charset="0"/>
              </a:rPr>
              <a:t>mL</a:t>
            </a:r>
            <a:r>
              <a:rPr lang="pt-BR" sz="2200" dirty="0">
                <a:solidFill>
                  <a:schemeClr val="bg2">
                    <a:lumMod val="50000"/>
                  </a:schemeClr>
                </a:solidFill>
                <a:latin typeface="Arial" panose="020B0604020202020204" pitchFamily="34" charset="0"/>
                <a:cs typeface="Arial" panose="020B0604020202020204" pitchFamily="34" charset="0"/>
              </a:rPr>
              <a:t>/Kg/h) ou </a:t>
            </a:r>
            <a:r>
              <a:rPr lang="pt-BR" sz="2200" b="1" dirty="0">
                <a:solidFill>
                  <a:schemeClr val="bg2">
                    <a:lumMod val="50000"/>
                  </a:schemeClr>
                </a:solidFill>
                <a:latin typeface="Arial" panose="020B0604020202020204" pitchFamily="34" charset="0"/>
                <a:cs typeface="Arial" panose="020B0604020202020204" pitchFamily="34" charset="0"/>
              </a:rPr>
              <a:t>não </a:t>
            </a:r>
            <a:r>
              <a:rPr lang="pt-BR" sz="2200" b="1" dirty="0" err="1">
                <a:solidFill>
                  <a:schemeClr val="bg2">
                    <a:lumMod val="50000"/>
                  </a:schemeClr>
                </a:solidFill>
                <a:latin typeface="Arial" panose="020B0604020202020204" pitchFamily="34" charset="0"/>
                <a:cs typeface="Arial" panose="020B0604020202020204" pitchFamily="34" charset="0"/>
              </a:rPr>
              <a:t>oligúrica</a:t>
            </a:r>
            <a:r>
              <a:rPr lang="pt-BR" sz="2200" dirty="0">
                <a:solidFill>
                  <a:schemeClr val="bg2">
                    <a:lumMod val="50000"/>
                  </a:schemeClr>
                </a:solidFill>
                <a:latin typeface="Arial" panose="020B0604020202020204" pitchFamily="34" charset="0"/>
                <a:cs typeface="Arial" panose="020B0604020202020204" pitchFamily="34" charset="0"/>
              </a:rPr>
              <a:t>, dependendo da severidade da redução da taxa de filtração glomerular.</a:t>
            </a:r>
          </a:p>
          <a:p>
            <a:pPr algn="just" fontAlgn="auto">
              <a:defRPr/>
            </a:pPr>
            <a:endParaRPr lang="pt-BR" sz="2200" dirty="0">
              <a:solidFill>
                <a:schemeClr val="bg2">
                  <a:lumMod val="5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a:latin typeface="Arial" panose="020B0604020202020204" pitchFamily="34" charset="0"/>
                <a:cs typeface="Arial" panose="020B0604020202020204" pitchFamily="34" charset="0"/>
              </a:rPr>
              <a:t>INSUFICIÊNCIA RENAL AGUDA</a:t>
            </a:r>
          </a:p>
        </p:txBody>
      </p:sp>
      <p:sp>
        <p:nvSpPr>
          <p:cNvPr id="3" name="Espaço Reservado para Conteúdo 2"/>
          <p:cNvSpPr>
            <a:spLocks noGrp="1"/>
          </p:cNvSpPr>
          <p:nvPr>
            <p:ph idx="1"/>
          </p:nvPr>
        </p:nvSpPr>
        <p:spPr>
          <a:xfrm>
            <a:off x="838200" y="661988"/>
            <a:ext cx="8570913" cy="3357562"/>
          </a:xfrm>
        </p:spPr>
        <p:txBody>
          <a:bodyPr rtlCol="0">
            <a:normAutofit/>
          </a:bodyPr>
          <a:lstStyle/>
          <a:p>
            <a:pPr marL="0" indent="0"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DIAGNÓSTICO</a:t>
            </a:r>
          </a:p>
          <a:p>
            <a:pPr fontAlgn="auto">
              <a:defRPr/>
            </a:pPr>
            <a:r>
              <a:rPr lang="pt-BR" sz="2200" dirty="0">
                <a:solidFill>
                  <a:schemeClr val="bg2">
                    <a:lumMod val="50000"/>
                  </a:schemeClr>
                </a:solidFill>
                <a:latin typeface="Arial" panose="020B0604020202020204" pitchFamily="34" charset="0"/>
                <a:cs typeface="Arial" panose="020B0604020202020204" pitchFamily="34" charset="0"/>
              </a:rPr>
              <a:t>Critérios RIFLE pediátrico e neonatal</a:t>
            </a:r>
            <a:r>
              <a:rPr lang="pt-BR" sz="2200" b="1" dirty="0">
                <a:solidFill>
                  <a:schemeClr val="bg2">
                    <a:lumMod val="50000"/>
                  </a:schemeClr>
                </a:solidFill>
                <a:latin typeface="Arial" panose="020B0604020202020204" pitchFamily="34" charset="0"/>
                <a:cs typeface="Arial" panose="020B0604020202020204" pitchFamily="34" charset="0"/>
              </a:rPr>
              <a:t> </a:t>
            </a:r>
            <a:endParaRPr lang="pt-BR" sz="2200" dirty="0">
              <a:solidFill>
                <a:schemeClr val="bg2">
                  <a:lumMod val="50000"/>
                </a:schemeClr>
              </a:solidFill>
              <a:latin typeface="Arial" panose="020B0604020202020204" pitchFamily="34" charset="0"/>
              <a:cs typeface="Arial" panose="020B0604020202020204" pitchFamily="34" charset="0"/>
            </a:endParaRPr>
          </a:p>
          <a:p>
            <a:pPr fontAlgn="auto">
              <a:defRPr/>
            </a:pPr>
            <a:endParaRPr lang="pt-BR" dirty="0">
              <a:solidFill>
                <a:schemeClr val="bg2">
                  <a:lumMod val="50000"/>
                </a:schemeClr>
              </a:solidFill>
            </a:endParaRPr>
          </a:p>
        </p:txBody>
      </p:sp>
      <p:graphicFrame>
        <p:nvGraphicFramePr>
          <p:cNvPr id="37930" name="Group 42"/>
          <p:cNvGraphicFramePr>
            <a:graphicFrameLocks noGrp="1"/>
          </p:cNvGraphicFramePr>
          <p:nvPr/>
        </p:nvGraphicFramePr>
        <p:xfrm>
          <a:off x="993775" y="2792413"/>
          <a:ext cx="10204450" cy="3722626"/>
        </p:xfrm>
        <a:graphic>
          <a:graphicData uri="http://schemas.openxmlformats.org/drawingml/2006/table">
            <a:tbl>
              <a:tblPr/>
              <a:tblGrid>
                <a:gridCol w="1143000"/>
                <a:gridCol w="2865438"/>
                <a:gridCol w="3014662"/>
                <a:gridCol w="3181350"/>
              </a:tblGrid>
              <a:tr h="203200">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 </a:t>
                      </a:r>
                      <a:endParaRPr kumimoji="0" lang="pt-BR" sz="1600" b="1" i="0" u="none" strike="noStrike" cap="none" normalizeH="0" baseline="0" smtClean="0">
                        <a:ln>
                          <a:noFill/>
                        </a:ln>
                        <a:solidFill>
                          <a:srgbClr val="FFFFFF"/>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chemeClr val="tx1"/>
                          </a:solidFill>
                          <a:effectLst/>
                          <a:latin typeface="Arial" pitchFamily="34" charset="0"/>
                          <a:cs typeface="Arial" pitchFamily="34" charset="0"/>
                        </a:rPr>
                        <a:t>Creatinina</a:t>
                      </a:r>
                      <a:endParaRPr kumimoji="0" lang="pt-BR" sz="1600" b="1"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4D2771"/>
                    </a:solidFill>
                  </a:tcPr>
                </a:tc>
                <a:tc gridSpan="2">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chemeClr val="tx1"/>
                          </a:solidFill>
                          <a:effectLst/>
                          <a:latin typeface="Arial" pitchFamily="34" charset="0"/>
                          <a:cs typeface="Arial" pitchFamily="34" charset="0"/>
                        </a:rPr>
                        <a:t>Debito urinário</a:t>
                      </a:r>
                      <a:endParaRPr kumimoji="0" lang="pt-BR" sz="1600" b="1"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solidFill>
                      <a:srgbClr val="4D2771"/>
                    </a:solidFill>
                  </a:tcPr>
                </a:tc>
                <a:tc hMerge="1">
                  <a:txBody>
                    <a:bodyPr/>
                    <a:lstStyle/>
                    <a:p>
                      <a:endParaRPr lang="pt-BR"/>
                    </a:p>
                  </a:txBody>
                  <a:tcPr/>
                </a:tc>
              </a:tr>
              <a:tr h="201613">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RIFLE</a:t>
                      </a:r>
                      <a:endParaRPr kumimoji="0" lang="pt-BR" sz="1600" b="1" i="0" u="none" strike="noStrike" cap="none" normalizeH="0" baseline="0" smtClean="0">
                        <a:ln>
                          <a:noFill/>
                        </a:ln>
                        <a:solidFill>
                          <a:srgbClr val="FFFFFF"/>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pRIFLE e nRIFLE</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pRIFLE</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nRIFLE</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r h="635000">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Risk</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(Risco)</a:t>
                      </a:r>
                      <a:endParaRPr kumimoji="0" lang="pt-BR" sz="1600" b="1" i="0" u="none" strike="noStrike" cap="none" normalizeH="0" baseline="0" smtClean="0">
                        <a:ln>
                          <a:noFill/>
                        </a:ln>
                        <a:solidFill>
                          <a:srgbClr val="FFFFFF"/>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Elevação de creatinina 1,5x ou </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Redução da TFG &gt;25%</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DU ≤ 0.5 mL/kg/h por 8 h</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DU&lt;1.5mL/kg/h por 24 h</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r h="501650">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Injury</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(Injúria)</a:t>
                      </a:r>
                      <a:endParaRPr kumimoji="0" lang="pt-BR" sz="1600" b="1" i="0" u="none" strike="noStrike" cap="none" normalizeH="0" baseline="0" smtClean="0">
                        <a:ln>
                          <a:noFill/>
                        </a:ln>
                        <a:solidFill>
                          <a:srgbClr val="FFFFFF"/>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Elevação de creatinina 2x ou </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Redução da TFG &gt;50%</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DU ≤ 0.5 mL/kg/h por 12 h</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DU&lt; 1 mL/kg/h por 24 h</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r h="501650">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Failure</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(Falência)</a:t>
                      </a:r>
                      <a:endParaRPr kumimoji="0" lang="pt-BR" sz="1600" b="1" i="0" u="none" strike="noStrike" cap="none" normalizeH="0" baseline="0" smtClean="0">
                        <a:ln>
                          <a:noFill/>
                        </a:ln>
                        <a:solidFill>
                          <a:srgbClr val="FFFFFF"/>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Elevação de creatinina 3x ou </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Redução da TFG &gt;75%</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DU ≤ 0.3 mL/kg/h  por 24h</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ou anúria por 12 h</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DU &lt; 0.7 mL/kg/h por 24 h </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ouanúria por 12 h</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r>
              <a:tr h="417513">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Loss</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(Perda)</a:t>
                      </a:r>
                      <a:endParaRPr kumimoji="0" lang="pt-BR" sz="1600" b="1" i="0" u="none" strike="noStrike" cap="none" normalizeH="0" baseline="0" smtClean="0">
                        <a:ln>
                          <a:noFill/>
                        </a:ln>
                        <a:solidFill>
                          <a:srgbClr val="FFFFFF"/>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gridSpan="3">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Falência persistente &gt; 4 semanas</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hMerge="1">
                  <a:txBody>
                    <a:bodyPr/>
                    <a:lstStyle/>
                    <a:p>
                      <a:endParaRPr lang="pt-BR"/>
                    </a:p>
                  </a:txBody>
                  <a:tcPr/>
                </a:tc>
                <a:tc hMerge="1">
                  <a:txBody>
                    <a:bodyPr/>
                    <a:lstStyle/>
                    <a:p>
                      <a:endParaRPr lang="pt-BR"/>
                    </a:p>
                  </a:txBody>
                  <a:tcPr/>
                </a:tc>
              </a:tr>
              <a:tr h="852488">
                <a:tc>
                  <a:txBody>
                    <a:bodyPr/>
                    <a:lstStyle/>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End-Stage</a:t>
                      </a:r>
                    </a:p>
                    <a:p>
                      <a:pPr marL="0" marR="0" lvl="0" indent="0" algn="just" defTabSz="457200" rtl="0" eaLnBrk="1" fontAlgn="base" latinLnBrk="0" hangingPunct="1">
                        <a:lnSpc>
                          <a:spcPct val="107000"/>
                        </a:lnSpc>
                        <a:spcBef>
                          <a:spcPct val="0"/>
                        </a:spcBef>
                        <a:spcAft>
                          <a:spcPct val="0"/>
                        </a:spcAft>
                        <a:buClrTx/>
                        <a:buSzTx/>
                        <a:buFontTx/>
                        <a:buNone/>
                        <a:tabLst/>
                      </a:pPr>
                      <a:r>
                        <a:rPr kumimoji="0" lang="pt-BR" sz="1600" b="1" i="0" u="none" strike="noStrike" cap="none" normalizeH="0" baseline="0" smtClean="0">
                          <a:ln>
                            <a:noFill/>
                          </a:ln>
                          <a:solidFill>
                            <a:srgbClr val="FFFFFF"/>
                          </a:solidFill>
                          <a:effectLst/>
                          <a:latin typeface="Arial" pitchFamily="34" charset="0"/>
                          <a:cs typeface="Arial" pitchFamily="34" charset="0"/>
                        </a:rPr>
                        <a:t>(Estágio terminal)</a:t>
                      </a:r>
                      <a:endParaRPr kumimoji="0" lang="pt-BR" sz="1600" b="1" i="0" u="none" strike="noStrike" cap="none" normalizeH="0" baseline="0" smtClean="0">
                        <a:ln>
                          <a:noFill/>
                        </a:ln>
                        <a:solidFill>
                          <a:srgbClr val="FFFFFF"/>
                        </a:solidFill>
                        <a:effectLst/>
                        <a:latin typeface="Arial" pitchFamily="34" charset="0"/>
                        <a:ea typeface="Calibri" pitchFamily="34" charset="0"/>
                        <a:cs typeface="Arial" pitchFamily="34" charset="0"/>
                      </a:endParaRPr>
                    </a:p>
                  </a:txBody>
                  <a:tcPr marL="68580" marR="68580" marT="0" marB="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gridSpan="3">
                  <a:txBody>
                    <a:bodyPr/>
                    <a:lstStyle/>
                    <a:p>
                      <a:pPr marL="0" marR="0" lvl="0" indent="0" algn="ctr" defTabSz="457200" rtl="0" eaLnBrk="1" fontAlgn="base" latinLnBrk="0" hangingPunct="1">
                        <a:lnSpc>
                          <a:spcPct val="107000"/>
                        </a:lnSpc>
                        <a:spcBef>
                          <a:spcPct val="0"/>
                        </a:spcBef>
                        <a:spcAft>
                          <a:spcPct val="0"/>
                        </a:spcAft>
                        <a:buClrTx/>
                        <a:buSzTx/>
                        <a:buFontTx/>
                        <a:buNone/>
                        <a:tabLst/>
                      </a:pPr>
                      <a:r>
                        <a:rPr kumimoji="0" lang="pt-BR" sz="1600" b="0" i="0" u="none" strike="noStrike" cap="none" normalizeH="0" baseline="0" smtClean="0">
                          <a:ln>
                            <a:noFill/>
                          </a:ln>
                          <a:solidFill>
                            <a:schemeClr val="tx1"/>
                          </a:solidFill>
                          <a:effectLst/>
                          <a:latin typeface="Arial" pitchFamily="34" charset="0"/>
                          <a:cs typeface="Arial" pitchFamily="34" charset="0"/>
                        </a:rPr>
                        <a:t>Falência persistente &gt; 3 meses</a:t>
                      </a:r>
                      <a:endParaRPr kumimoji="0" lang="pt-BR" sz="1600" b="0" i="0" u="none" strike="noStrike" cap="none" normalizeH="0" baseline="0" smtClean="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4D2771"/>
                    </a:solidFill>
                  </a:tcPr>
                </a:tc>
                <a:tc hMerge="1">
                  <a:txBody>
                    <a:bodyPr/>
                    <a:lstStyle/>
                    <a:p>
                      <a:endParaRPr lang="pt-BR"/>
                    </a:p>
                  </a:txBody>
                  <a:tcPr/>
                </a:tc>
                <a:tc hMerge="1">
                  <a:txBody>
                    <a:bodyPr/>
                    <a:lstStyle/>
                    <a:p>
                      <a:endParaRPr lang="pt-BR"/>
                    </a:p>
                  </a:txBody>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989013" y="1771650"/>
            <a:ext cx="9967912" cy="5086350"/>
          </a:xfrm>
        </p:spPr>
        <p:txBody>
          <a:bodyPr rtlCol="0">
            <a:normAutofit lnSpcReduction="10000"/>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DIAGNÓSTICO </a:t>
            </a:r>
          </a:p>
          <a:p>
            <a:pPr marL="0" indent="0" algn="just" fontAlgn="auto">
              <a:buFont typeface="Wingdings 3" pitchFamily="18" charset="2"/>
              <a:buNone/>
              <a:defRPr/>
            </a:pPr>
            <a:endParaRPr lang="pt-BR" sz="2200" b="1" u="sng"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Em março de 2007 o AKIN (</a:t>
            </a:r>
            <a:r>
              <a:rPr lang="pt-BR" sz="2200" i="1" dirty="0" err="1">
                <a:solidFill>
                  <a:schemeClr val="bg2">
                    <a:lumMod val="50000"/>
                  </a:schemeClr>
                </a:solidFill>
                <a:latin typeface="Arial" panose="020B0604020202020204" pitchFamily="34" charset="0"/>
                <a:cs typeface="Arial" panose="020B0604020202020204" pitchFamily="34" charset="0"/>
              </a:rPr>
              <a:t>Acute</a:t>
            </a:r>
            <a:r>
              <a:rPr lang="pt-BR" sz="2200" i="1" dirty="0">
                <a:solidFill>
                  <a:schemeClr val="bg2">
                    <a:lumMod val="50000"/>
                  </a:schemeClr>
                </a:solidFill>
                <a:latin typeface="Arial" panose="020B0604020202020204" pitchFamily="34" charset="0"/>
                <a:cs typeface="Arial" panose="020B0604020202020204" pitchFamily="34" charset="0"/>
              </a:rPr>
              <a:t> </a:t>
            </a:r>
            <a:r>
              <a:rPr lang="pt-BR" sz="2200" i="1" dirty="0" err="1">
                <a:solidFill>
                  <a:schemeClr val="bg2">
                    <a:lumMod val="50000"/>
                  </a:schemeClr>
                </a:solidFill>
                <a:latin typeface="Arial" panose="020B0604020202020204" pitchFamily="34" charset="0"/>
                <a:cs typeface="Arial" panose="020B0604020202020204" pitchFamily="34" charset="0"/>
              </a:rPr>
              <a:t>KidneyI</a:t>
            </a:r>
            <a:r>
              <a:rPr lang="pt-BR" sz="2200" i="1" dirty="0">
                <a:solidFill>
                  <a:schemeClr val="bg2">
                    <a:lumMod val="50000"/>
                  </a:schemeClr>
                </a:solidFill>
                <a:latin typeface="Arial" panose="020B0604020202020204" pitchFamily="34" charset="0"/>
                <a:cs typeface="Arial" panose="020B0604020202020204" pitchFamily="34" charset="0"/>
              </a:rPr>
              <a:t> </a:t>
            </a:r>
            <a:r>
              <a:rPr lang="pt-BR" sz="2200" i="1" dirty="0" err="1">
                <a:solidFill>
                  <a:schemeClr val="bg2">
                    <a:lumMod val="50000"/>
                  </a:schemeClr>
                </a:solidFill>
                <a:latin typeface="Arial" panose="020B0604020202020204" pitchFamily="34" charset="0"/>
                <a:cs typeface="Arial" panose="020B0604020202020204" pitchFamily="34" charset="0"/>
              </a:rPr>
              <a:t>njury</a:t>
            </a:r>
            <a:r>
              <a:rPr lang="pt-BR" sz="2200" i="1" dirty="0">
                <a:solidFill>
                  <a:schemeClr val="bg2">
                    <a:lumMod val="50000"/>
                  </a:schemeClr>
                </a:solidFill>
                <a:latin typeface="Arial" panose="020B0604020202020204" pitchFamily="34" charset="0"/>
                <a:cs typeface="Arial" panose="020B0604020202020204" pitchFamily="34" charset="0"/>
              </a:rPr>
              <a:t> Network</a:t>
            </a:r>
            <a:r>
              <a:rPr lang="pt-BR" sz="2200" dirty="0">
                <a:solidFill>
                  <a:schemeClr val="bg2">
                    <a:lumMod val="50000"/>
                  </a:schemeClr>
                </a:solidFill>
                <a:latin typeface="Arial" panose="020B0604020202020204" pitchFamily="34" charset="0"/>
                <a:cs typeface="Arial" panose="020B0604020202020204" pitchFamily="34" charset="0"/>
              </a:rPr>
              <a:t>), um grupo colaborativo de investigadores das maiores sociedades de nefrologia e terapia intensiva, propuseram um </a:t>
            </a:r>
            <a:r>
              <a:rPr lang="pt-BR" sz="2200" b="1" dirty="0">
                <a:solidFill>
                  <a:schemeClr val="bg2">
                    <a:lumMod val="50000"/>
                  </a:schemeClr>
                </a:solidFill>
                <a:latin typeface="Arial" panose="020B0604020202020204" pitchFamily="34" charset="0"/>
                <a:cs typeface="Arial" panose="020B0604020202020204" pitchFamily="34" charset="0"/>
              </a:rPr>
              <a:t>sistema de </a:t>
            </a:r>
            <a:r>
              <a:rPr lang="pt-BR" sz="2200" b="1" dirty="0" err="1">
                <a:solidFill>
                  <a:schemeClr val="bg2">
                    <a:lumMod val="50000"/>
                  </a:schemeClr>
                </a:solidFill>
                <a:latin typeface="Arial" panose="020B0604020202020204" pitchFamily="34" charset="0"/>
                <a:cs typeface="Arial" panose="020B0604020202020204" pitchFamily="34" charset="0"/>
              </a:rPr>
              <a:t>estadiamento</a:t>
            </a:r>
            <a:r>
              <a:rPr lang="pt-BR" sz="2200" b="1" dirty="0">
                <a:solidFill>
                  <a:schemeClr val="bg2">
                    <a:lumMod val="50000"/>
                  </a:schemeClr>
                </a:solidFill>
                <a:latin typeface="Arial" panose="020B0604020202020204" pitchFamily="34" charset="0"/>
                <a:cs typeface="Arial" panose="020B0604020202020204" pitchFamily="34" charset="0"/>
              </a:rPr>
              <a:t> que utiliza os estágios de IRA leve (estágio 1), IRA moderada (estágio 2) e IRA severa (estágio 3), </a:t>
            </a:r>
            <a:r>
              <a:rPr lang="pt-BR" sz="2200" dirty="0">
                <a:solidFill>
                  <a:schemeClr val="bg2">
                    <a:lumMod val="50000"/>
                  </a:schemeClr>
                </a:solidFill>
                <a:latin typeface="Arial" panose="020B0604020202020204" pitchFamily="34" charset="0"/>
                <a:cs typeface="Arial" panose="020B0604020202020204" pitchFamily="34" charset="0"/>
              </a:rPr>
              <a:t>de forma similar às categorias risco, injúria e falência do RIFLE. A maior modificação em relação ao RIFLE foi reduzir a alteração do limite da creatinina sérica (0.3 mg/dl) para a classificação em IRA leve e na classificação de qualquer paciente em diálise como tendo IRA estágio 3.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Em 2012, </a:t>
            </a:r>
            <a:r>
              <a:rPr lang="pt-BR" sz="2200" dirty="0" err="1">
                <a:solidFill>
                  <a:schemeClr val="bg2">
                    <a:lumMod val="50000"/>
                  </a:schemeClr>
                </a:solidFill>
                <a:latin typeface="Arial" panose="020B0604020202020204" pitchFamily="34" charset="0"/>
                <a:cs typeface="Arial" panose="020B0604020202020204" pitchFamily="34" charset="0"/>
              </a:rPr>
              <a:t>Jetton</a:t>
            </a:r>
            <a:r>
              <a:rPr lang="pt-BR" sz="2200" dirty="0">
                <a:solidFill>
                  <a:schemeClr val="bg2">
                    <a:lumMod val="50000"/>
                  </a:schemeClr>
                </a:solidFill>
                <a:latin typeface="Arial" panose="020B0604020202020204" pitchFamily="34" charset="0"/>
                <a:cs typeface="Arial" panose="020B0604020202020204" pitchFamily="34" charset="0"/>
              </a:rPr>
              <a:t> e </a:t>
            </a:r>
            <a:r>
              <a:rPr lang="pt-BR" sz="2200" dirty="0" err="1">
                <a:solidFill>
                  <a:schemeClr val="bg2">
                    <a:lumMod val="50000"/>
                  </a:schemeClr>
                </a:solidFill>
                <a:latin typeface="Arial" panose="020B0604020202020204" pitchFamily="34" charset="0"/>
                <a:cs typeface="Arial" panose="020B0604020202020204" pitchFamily="34" charset="0"/>
              </a:rPr>
              <a:t>Askenazi</a:t>
            </a:r>
            <a:r>
              <a:rPr lang="pt-BR" sz="2200" dirty="0">
                <a:solidFill>
                  <a:schemeClr val="bg2">
                    <a:lumMod val="50000"/>
                  </a:schemeClr>
                </a:solidFill>
                <a:latin typeface="Arial" panose="020B0604020202020204" pitchFamily="34" charset="0"/>
                <a:cs typeface="Arial" panose="020B0604020202020204" pitchFamily="34" charset="0"/>
              </a:rPr>
              <a:t> propuseram o critério </a:t>
            </a:r>
            <a:r>
              <a:rPr lang="pt-BR" sz="2200" b="1" dirty="0">
                <a:solidFill>
                  <a:schemeClr val="bg2">
                    <a:lumMod val="50000"/>
                  </a:schemeClr>
                </a:solidFill>
                <a:latin typeface="Arial" panose="020B0604020202020204" pitchFamily="34" charset="0"/>
                <a:cs typeface="Arial" panose="020B0604020202020204" pitchFamily="34" charset="0"/>
              </a:rPr>
              <a:t>AKIN modificado </a:t>
            </a:r>
            <a:r>
              <a:rPr lang="pt-BR" sz="2200" dirty="0">
                <a:solidFill>
                  <a:schemeClr val="bg2">
                    <a:lumMod val="50000"/>
                  </a:schemeClr>
                </a:solidFill>
                <a:latin typeface="Arial" panose="020B0604020202020204" pitchFamily="34" charset="0"/>
                <a:cs typeface="Arial" panose="020B0604020202020204" pitchFamily="34" charset="0"/>
              </a:rPr>
              <a:t>para ser utilizado no período neonatal em que </a:t>
            </a:r>
            <a:r>
              <a:rPr lang="pt-BR" sz="2200" b="1" dirty="0">
                <a:solidFill>
                  <a:schemeClr val="bg2">
                    <a:lumMod val="50000"/>
                  </a:schemeClr>
                </a:solidFill>
                <a:latin typeface="Arial" panose="020B0604020202020204" pitchFamily="34" charset="0"/>
                <a:cs typeface="Arial" panose="020B0604020202020204" pitchFamily="34" charset="0"/>
              </a:rPr>
              <a:t>apenas o critério creatinina sérica é utilizado, sem considerar o critério débito urinário, visto que os RN muitas vezes não apresentam IRA </a:t>
            </a:r>
            <a:r>
              <a:rPr lang="pt-BR" sz="2200" b="1" dirty="0" err="1">
                <a:solidFill>
                  <a:schemeClr val="bg2">
                    <a:lumMod val="50000"/>
                  </a:schemeClr>
                </a:solidFill>
                <a:latin typeface="Arial" panose="020B0604020202020204" pitchFamily="34" charset="0"/>
                <a:cs typeface="Arial" panose="020B0604020202020204" pitchFamily="34" charset="0"/>
              </a:rPr>
              <a:t>oligúrica</a:t>
            </a:r>
            <a:r>
              <a:rPr lang="pt-BR" sz="2200" dirty="0">
                <a:solidFill>
                  <a:schemeClr val="bg2">
                    <a:lumMod val="50000"/>
                  </a:schemeClr>
                </a:solidFill>
                <a:latin typeface="Arial" panose="020B0604020202020204" pitchFamily="34" charset="0"/>
                <a:cs typeface="Arial" panose="020B0604020202020204" pitchFamily="34" charset="0"/>
              </a:rPr>
              <a:t>.</a:t>
            </a:r>
          </a:p>
          <a:p>
            <a:pPr fontAlgn="auto">
              <a:defRPr/>
            </a:pPr>
            <a:endParaRPr lang="pt-BR" dirty="0">
              <a:solidFill>
                <a:schemeClr val="bg2">
                  <a:lumMod val="50000"/>
                </a:schemeClr>
              </a:solidFill>
            </a:endParaRPr>
          </a:p>
          <a:p>
            <a:pPr fontAlgn="auto">
              <a:defRPr/>
            </a:pPr>
            <a:endParaRPr lang="pt-BR" dirty="0">
              <a:solidFill>
                <a:schemeClr val="bg2">
                  <a:lumMod val="50000"/>
                </a:schemeClr>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989013" y="1192213"/>
            <a:ext cx="8947150" cy="3471862"/>
          </a:xfrm>
        </p:spPr>
        <p:txBody>
          <a:bodyPr rtlCol="0">
            <a:normAutofit/>
          </a:bodyPr>
          <a:lstStyle/>
          <a:p>
            <a:pPr marL="0" indent="0"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DIAGNÓSTICO</a:t>
            </a:r>
          </a:p>
          <a:p>
            <a:pPr fontAlgn="auto">
              <a:defRPr/>
            </a:pPr>
            <a:r>
              <a:rPr lang="pt-BR" sz="2200" dirty="0">
                <a:solidFill>
                  <a:schemeClr val="bg2">
                    <a:lumMod val="50000"/>
                  </a:schemeClr>
                </a:solidFill>
                <a:latin typeface="Arial" panose="020B0604020202020204" pitchFamily="34" charset="0"/>
                <a:cs typeface="Arial" panose="020B0604020202020204" pitchFamily="34" charset="0"/>
              </a:rPr>
              <a:t>Classificação AKIN modificada</a:t>
            </a:r>
            <a:r>
              <a:rPr lang="pt-BR" sz="2200" b="1" dirty="0">
                <a:solidFill>
                  <a:schemeClr val="bg2">
                    <a:lumMod val="50000"/>
                  </a:schemeClr>
                </a:solidFill>
                <a:latin typeface="Arial" panose="020B0604020202020204" pitchFamily="34" charset="0"/>
                <a:cs typeface="Arial" panose="020B0604020202020204" pitchFamily="34" charset="0"/>
              </a:rPr>
              <a:t> </a:t>
            </a:r>
          </a:p>
          <a:p>
            <a:pPr fontAlgn="auto">
              <a:defRPr/>
            </a:pPr>
            <a:endParaRPr lang="pt-BR" dirty="0">
              <a:solidFill>
                <a:schemeClr val="bg2">
                  <a:lumMod val="50000"/>
                </a:schemeClr>
              </a:solidFill>
            </a:endParaRPr>
          </a:p>
          <a:p>
            <a:pPr fontAlgn="auto">
              <a:defRPr/>
            </a:pPr>
            <a:endParaRPr lang="pt-BR" dirty="0">
              <a:solidFill>
                <a:schemeClr val="bg2">
                  <a:lumMod val="50000"/>
                </a:schemeClr>
              </a:solidFill>
            </a:endParaRPr>
          </a:p>
        </p:txBody>
      </p:sp>
      <p:graphicFrame>
        <p:nvGraphicFramePr>
          <p:cNvPr id="4" name="Tabela 3"/>
          <p:cNvGraphicFramePr>
            <a:graphicFrameLocks noGrp="1"/>
          </p:cNvGraphicFramePr>
          <p:nvPr/>
        </p:nvGraphicFramePr>
        <p:xfrm>
          <a:off x="1273175" y="3144838"/>
          <a:ext cx="7473950" cy="3629024"/>
        </p:xfrm>
        <a:graphic>
          <a:graphicData uri="http://schemas.openxmlformats.org/drawingml/2006/table">
            <a:tbl>
              <a:tblPr firstRow="1" firstCol="1" bandRow="1" bandCol="1">
                <a:tableStyleId>{5C22544A-7EE6-4342-B048-85BDC9FD1C3A}</a:tableStyleId>
              </a:tblPr>
              <a:tblGrid>
                <a:gridCol w="1118365">
                  <a:extLst>
                    <a:ext uri="{9D8B030D-6E8A-4147-A177-3AD203B41FA5}"/>
                  </a:extLst>
                </a:gridCol>
                <a:gridCol w="6355585">
                  <a:extLst>
                    <a:ext uri="{9D8B030D-6E8A-4147-A177-3AD203B41FA5}"/>
                  </a:extLst>
                </a:gridCol>
              </a:tblGrid>
              <a:tr h="668061">
                <a:tc>
                  <a:txBody>
                    <a:bodyPr/>
                    <a:lstStyle/>
                    <a:p>
                      <a:pPr algn="ctr">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Estágio</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tc>
                  <a:txBody>
                    <a:bodyPr/>
                    <a:lstStyle/>
                    <a:p>
                      <a:pPr algn="ctr">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Creatinina sérica</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extLst>
                  <a:ext uri="{0D108BD9-81ED-4DB2-BD59-A6C34878D82A}"/>
                </a:extLst>
              </a:tr>
              <a:tr h="668519">
                <a:tc>
                  <a:txBody>
                    <a:bodyPr/>
                    <a:lstStyle/>
                    <a:p>
                      <a:pPr algn="ctr">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0</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tc>
                  <a:txBody>
                    <a:bodyPr/>
                    <a:lstStyle/>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 Sem alterações ou aumento &lt;0,3mg/</a:t>
                      </a:r>
                      <a:r>
                        <a:rPr lang="pt-BR" sz="1600" dirty="0" err="1">
                          <a:solidFill>
                            <a:schemeClr val="tx1"/>
                          </a:solidFill>
                          <a:effectLst/>
                          <a:latin typeface="Arial" panose="020B0604020202020204" pitchFamily="34" charset="0"/>
                          <a:cs typeface="Arial" panose="020B0604020202020204" pitchFamily="34" charset="0"/>
                        </a:rPr>
                        <a:t>dL</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extLst>
                  <a:ext uri="{0D108BD9-81ED-4DB2-BD59-A6C34878D82A}"/>
                </a:extLst>
              </a:tr>
              <a:tr h="668519">
                <a:tc>
                  <a:txBody>
                    <a:bodyPr/>
                    <a:lstStyle/>
                    <a:p>
                      <a:pPr algn="ctr">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1</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tc>
                  <a:txBody>
                    <a:bodyPr/>
                    <a:lstStyle/>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  ↑ Cr 0,3mg/</a:t>
                      </a:r>
                      <a:r>
                        <a:rPr lang="pt-BR" sz="1600" dirty="0" err="1">
                          <a:solidFill>
                            <a:schemeClr val="tx1"/>
                          </a:solidFill>
                          <a:effectLst/>
                          <a:latin typeface="Arial" panose="020B0604020202020204" pitchFamily="34" charset="0"/>
                          <a:cs typeface="Arial" panose="020B0604020202020204" pitchFamily="34" charset="0"/>
                        </a:rPr>
                        <a:t>dL</a:t>
                      </a:r>
                      <a:r>
                        <a:rPr lang="pt-BR" sz="1600" dirty="0">
                          <a:solidFill>
                            <a:schemeClr val="tx1"/>
                          </a:solidFill>
                          <a:effectLst/>
                          <a:latin typeface="Arial" panose="020B0604020202020204" pitchFamily="34" charset="0"/>
                          <a:cs typeface="Arial" panose="020B0604020202020204" pitchFamily="34" charset="0"/>
                        </a:rPr>
                        <a:t> ou ↑ Cr 150-200% do valor prévio</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extLst>
                  <a:ext uri="{0D108BD9-81ED-4DB2-BD59-A6C34878D82A}"/>
                </a:extLst>
              </a:tr>
              <a:tr h="764565">
                <a:tc>
                  <a:txBody>
                    <a:bodyPr/>
                    <a:lstStyle/>
                    <a:p>
                      <a:pPr algn="ctr">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2</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tc>
                  <a:txBody>
                    <a:bodyPr/>
                    <a:lstStyle/>
                    <a:p>
                      <a:pPr algn="just">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              ↑ Cr 200-300% do valor prévio</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extLst>
                  <a:ext uri="{0D108BD9-81ED-4DB2-BD59-A6C34878D82A}"/>
                </a:extLst>
              </a:tr>
              <a:tr h="859360">
                <a:tc>
                  <a:txBody>
                    <a:bodyPr/>
                    <a:lstStyle/>
                    <a:p>
                      <a:pPr algn="ctr">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3</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tc>
                  <a:txBody>
                    <a:bodyPr/>
                    <a:lstStyle/>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      ↑300% do valor prévio ou creatinina 2,5mg/</a:t>
                      </a:r>
                      <a:r>
                        <a:rPr lang="pt-BR" sz="1600" dirty="0" err="1">
                          <a:solidFill>
                            <a:schemeClr val="tx1"/>
                          </a:solidFill>
                          <a:effectLst/>
                          <a:latin typeface="Arial" panose="020B0604020202020204" pitchFamily="34" charset="0"/>
                          <a:cs typeface="Arial" panose="020B0604020202020204" pitchFamily="34" charset="0"/>
                        </a:rPr>
                        <a:t>dL</a:t>
                      </a:r>
                      <a:r>
                        <a:rPr lang="pt-BR" sz="1600" dirty="0">
                          <a:solidFill>
                            <a:schemeClr val="tx1"/>
                          </a:solidFill>
                          <a:effectLst/>
                          <a:latin typeface="Arial" panose="020B0604020202020204" pitchFamily="34" charset="0"/>
                          <a:cs typeface="Arial" panose="020B0604020202020204" pitchFamily="34" charset="0"/>
                        </a:rPr>
                        <a:t> ou diálise</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3" marR="68583" marT="0" marB="0">
                    <a:solidFill>
                      <a:schemeClr val="accent4">
                        <a:lumMod val="50000"/>
                      </a:schemeClr>
                    </a:solidFill>
                  </a:tcPr>
                </a:tc>
                <a:extLst>
                  <a:ext uri="{0D108BD9-81ED-4DB2-BD59-A6C34878D82A}"/>
                </a:extLst>
              </a:tr>
            </a:tbl>
          </a:graphicData>
        </a:graphic>
      </p:graphicFrame>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92163" y="-130175"/>
            <a:ext cx="10515600" cy="1306513"/>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792163" y="327025"/>
            <a:ext cx="10280650" cy="4713288"/>
          </a:xfrm>
        </p:spPr>
        <p:txBody>
          <a:bodyPr rtlCol="0">
            <a:norm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DIAGNÓSTICO</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O critério </a:t>
            </a:r>
            <a:r>
              <a:rPr lang="pt-BR" sz="2200" b="1" dirty="0">
                <a:solidFill>
                  <a:schemeClr val="bg2">
                    <a:lumMod val="50000"/>
                  </a:schemeClr>
                </a:solidFill>
                <a:latin typeface="Arial" panose="020B0604020202020204" pitchFamily="34" charset="0"/>
                <a:cs typeface="Arial" panose="020B0604020202020204" pitchFamily="34" charset="0"/>
              </a:rPr>
              <a:t>KDIGO</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i="1" dirty="0" err="1">
                <a:solidFill>
                  <a:schemeClr val="bg2">
                    <a:lumMod val="50000"/>
                  </a:schemeClr>
                </a:solidFill>
                <a:latin typeface="Arial" panose="020B0604020202020204" pitchFamily="34" charset="0"/>
                <a:cs typeface="Arial" panose="020B0604020202020204" pitchFamily="34" charset="0"/>
              </a:rPr>
              <a:t>Kidney</a:t>
            </a:r>
            <a:r>
              <a:rPr lang="pt-BR" sz="2200" i="1" dirty="0">
                <a:solidFill>
                  <a:schemeClr val="bg2">
                    <a:lumMod val="50000"/>
                  </a:schemeClr>
                </a:solidFill>
                <a:latin typeface="Arial" panose="020B0604020202020204" pitchFamily="34" charset="0"/>
                <a:cs typeface="Arial" panose="020B0604020202020204" pitchFamily="34" charset="0"/>
              </a:rPr>
              <a:t> </a:t>
            </a:r>
            <a:r>
              <a:rPr lang="pt-BR" sz="2200" i="1" dirty="0" err="1">
                <a:solidFill>
                  <a:schemeClr val="bg2">
                    <a:lumMod val="50000"/>
                  </a:schemeClr>
                </a:solidFill>
                <a:latin typeface="Arial" panose="020B0604020202020204" pitchFamily="34" charset="0"/>
                <a:cs typeface="Arial" panose="020B0604020202020204" pitchFamily="34" charset="0"/>
              </a:rPr>
              <a:t>Disease</a:t>
            </a:r>
            <a:r>
              <a:rPr lang="pt-BR" sz="2200" i="1" dirty="0">
                <a:solidFill>
                  <a:schemeClr val="bg2">
                    <a:lumMod val="50000"/>
                  </a:schemeClr>
                </a:solidFill>
                <a:latin typeface="Arial" panose="020B0604020202020204" pitchFamily="34" charset="0"/>
                <a:cs typeface="Arial" panose="020B0604020202020204" pitchFamily="34" charset="0"/>
              </a:rPr>
              <a:t>: </a:t>
            </a:r>
            <a:r>
              <a:rPr lang="pt-BR" sz="2200" i="1" dirty="0" err="1">
                <a:solidFill>
                  <a:schemeClr val="bg2">
                    <a:lumMod val="50000"/>
                  </a:schemeClr>
                </a:solidFill>
                <a:latin typeface="Arial" panose="020B0604020202020204" pitchFamily="34" charset="0"/>
                <a:cs typeface="Arial" panose="020B0604020202020204" pitchFamily="34" charset="0"/>
              </a:rPr>
              <a:t>Improving</a:t>
            </a:r>
            <a:r>
              <a:rPr lang="pt-BR" sz="2200" i="1" dirty="0">
                <a:solidFill>
                  <a:schemeClr val="bg2">
                    <a:lumMod val="50000"/>
                  </a:schemeClr>
                </a:solidFill>
                <a:latin typeface="Arial" panose="020B0604020202020204" pitchFamily="34" charset="0"/>
                <a:cs typeface="Arial" panose="020B0604020202020204" pitchFamily="34" charset="0"/>
              </a:rPr>
              <a:t> Global </a:t>
            </a:r>
            <a:r>
              <a:rPr lang="pt-BR" sz="2200" i="1" dirty="0" err="1">
                <a:solidFill>
                  <a:schemeClr val="bg2">
                    <a:lumMod val="50000"/>
                  </a:schemeClr>
                </a:solidFill>
                <a:latin typeface="Arial" panose="020B0604020202020204" pitchFamily="34" charset="0"/>
                <a:cs typeface="Arial" panose="020B0604020202020204" pitchFamily="34" charset="0"/>
              </a:rPr>
              <a:t>Outcomes</a:t>
            </a:r>
            <a:r>
              <a:rPr lang="pt-BR" sz="2200" dirty="0">
                <a:solidFill>
                  <a:schemeClr val="bg2">
                    <a:lumMod val="50000"/>
                  </a:schemeClr>
                </a:solidFill>
                <a:latin typeface="Arial" panose="020B0604020202020204" pitchFamily="34" charset="0"/>
                <a:cs typeface="Arial" panose="020B0604020202020204" pitchFamily="34" charset="0"/>
              </a:rPr>
              <a:t>) para diagnóstico de IRA representa </a:t>
            </a:r>
            <a:r>
              <a:rPr lang="pt-BR" sz="2200" b="1" dirty="0">
                <a:solidFill>
                  <a:schemeClr val="bg2">
                    <a:lumMod val="50000"/>
                  </a:schemeClr>
                </a:solidFill>
                <a:latin typeface="Arial" panose="020B0604020202020204" pitchFamily="34" charset="0"/>
                <a:cs typeface="Arial" panose="020B0604020202020204" pitchFamily="34" charset="0"/>
              </a:rPr>
              <a:t>o critério diagnóstico mais recente e combinou os níveis de creatinina sérica com o parâmetro débito urinário </a:t>
            </a:r>
            <a:r>
              <a:rPr lang="pt-BR" sz="2200" dirty="0">
                <a:solidFill>
                  <a:schemeClr val="bg2">
                    <a:lumMod val="50000"/>
                  </a:schemeClr>
                </a:solidFill>
                <a:latin typeface="Arial" panose="020B0604020202020204" pitchFamily="34" charset="0"/>
                <a:cs typeface="Arial" panose="020B0604020202020204" pitchFamily="34" charset="0"/>
              </a:rPr>
              <a:t>do estudo AWAKEN (</a:t>
            </a:r>
            <a:r>
              <a:rPr lang="pt-BR" sz="2200" dirty="0" err="1">
                <a:solidFill>
                  <a:schemeClr val="bg2">
                    <a:lumMod val="50000"/>
                  </a:schemeClr>
                </a:solidFill>
                <a:latin typeface="Arial" panose="020B0604020202020204" pitchFamily="34" charset="0"/>
                <a:cs typeface="Arial" panose="020B0604020202020204" pitchFamily="34" charset="0"/>
              </a:rPr>
              <a:t>Assessment</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dirty="0" err="1">
                <a:solidFill>
                  <a:schemeClr val="bg2">
                    <a:lumMod val="50000"/>
                  </a:schemeClr>
                </a:solidFill>
                <a:latin typeface="Arial" panose="020B0604020202020204" pitchFamily="34" charset="0"/>
                <a:cs typeface="Arial" panose="020B0604020202020204" pitchFamily="34" charset="0"/>
              </a:rPr>
              <a:t>of</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dirty="0" err="1">
                <a:solidFill>
                  <a:schemeClr val="bg2">
                    <a:lumMod val="50000"/>
                  </a:schemeClr>
                </a:solidFill>
                <a:latin typeface="Arial" panose="020B0604020202020204" pitchFamily="34" charset="0"/>
                <a:cs typeface="Arial" panose="020B0604020202020204" pitchFamily="34" charset="0"/>
              </a:rPr>
              <a:t>Worldwide</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dirty="0" err="1">
                <a:solidFill>
                  <a:schemeClr val="bg2">
                    <a:lumMod val="50000"/>
                  </a:schemeClr>
                </a:solidFill>
                <a:latin typeface="Arial" panose="020B0604020202020204" pitchFamily="34" charset="0"/>
                <a:cs typeface="Arial" panose="020B0604020202020204" pitchFamily="34" charset="0"/>
              </a:rPr>
              <a:t>Acute</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dirty="0" err="1">
                <a:solidFill>
                  <a:schemeClr val="bg2">
                    <a:lumMod val="50000"/>
                  </a:schemeClr>
                </a:solidFill>
                <a:latin typeface="Arial" panose="020B0604020202020204" pitchFamily="34" charset="0"/>
                <a:cs typeface="Arial" panose="020B0604020202020204" pitchFamily="34" charset="0"/>
              </a:rPr>
              <a:t>Kidney</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dirty="0" err="1">
                <a:solidFill>
                  <a:schemeClr val="bg2">
                    <a:lumMod val="50000"/>
                  </a:schemeClr>
                </a:solidFill>
                <a:latin typeface="Arial" panose="020B0604020202020204" pitchFamily="34" charset="0"/>
                <a:cs typeface="Arial" panose="020B0604020202020204" pitchFamily="34" charset="0"/>
              </a:rPr>
              <a:t>Injury</a:t>
            </a:r>
            <a:r>
              <a:rPr lang="pt-BR" sz="2200" dirty="0">
                <a:solidFill>
                  <a:schemeClr val="bg2">
                    <a:lumMod val="50000"/>
                  </a:schemeClr>
                </a:solidFill>
                <a:latin typeface="Arial" panose="020B0604020202020204" pitchFamily="34" charset="0"/>
                <a:cs typeface="Arial" panose="020B0604020202020204" pitchFamily="34" charset="0"/>
              </a:rPr>
              <a:t> </a:t>
            </a:r>
            <a:r>
              <a:rPr lang="pt-BR" sz="2200" dirty="0" err="1">
                <a:solidFill>
                  <a:schemeClr val="bg2">
                    <a:lumMod val="50000"/>
                  </a:schemeClr>
                </a:solidFill>
                <a:latin typeface="Arial" panose="020B0604020202020204" pitchFamily="34" charset="0"/>
                <a:cs typeface="Arial" panose="020B0604020202020204" pitchFamily="34" charset="0"/>
              </a:rPr>
              <a:t>Epidemiology</a:t>
            </a:r>
            <a:r>
              <a:rPr lang="pt-BR" sz="2200" dirty="0">
                <a:solidFill>
                  <a:schemeClr val="bg2">
                    <a:lumMod val="50000"/>
                  </a:schemeClr>
                </a:solidFill>
                <a:latin typeface="Arial" panose="020B0604020202020204" pitchFamily="34" charset="0"/>
                <a:cs typeface="Arial" panose="020B0604020202020204" pitchFamily="34" charset="0"/>
              </a:rPr>
              <a:t> in </a:t>
            </a:r>
            <a:r>
              <a:rPr lang="pt-BR" sz="2200" dirty="0" err="1">
                <a:solidFill>
                  <a:schemeClr val="bg2">
                    <a:lumMod val="50000"/>
                  </a:schemeClr>
                </a:solidFill>
                <a:latin typeface="Arial" panose="020B0604020202020204" pitchFamily="34" charset="0"/>
                <a:cs typeface="Arial" panose="020B0604020202020204" pitchFamily="34" charset="0"/>
              </a:rPr>
              <a:t>Neonates</a:t>
            </a:r>
            <a:r>
              <a:rPr lang="pt-BR" sz="2200" dirty="0">
                <a:solidFill>
                  <a:schemeClr val="bg2">
                    <a:lumMod val="50000"/>
                  </a:schemeClr>
                </a:solidFill>
                <a:latin typeface="Arial" panose="020B0604020202020204" pitchFamily="34" charset="0"/>
                <a:cs typeface="Arial" panose="020B0604020202020204" pitchFamily="34" charset="0"/>
              </a:rPr>
              <a:t>). Ele tem sido aplicado à IRA neonatal e está ganhando credibilidade generalizada para esse diagnóstico. </a:t>
            </a:r>
          </a:p>
          <a:p>
            <a:pPr fontAlgn="auto">
              <a:defRPr/>
            </a:pPr>
            <a:endParaRPr lang="pt-BR" dirty="0">
              <a:solidFill>
                <a:schemeClr val="bg2">
                  <a:lumMod val="50000"/>
                </a:schemeClr>
              </a:solidFill>
            </a:endParaRPr>
          </a:p>
          <a:p>
            <a:pPr fontAlgn="auto">
              <a:defRPr/>
            </a:pPr>
            <a:endParaRPr lang="pt-BR" dirty="0">
              <a:solidFill>
                <a:schemeClr val="bg2">
                  <a:lumMod val="50000"/>
                </a:schemeClr>
              </a:solidFill>
            </a:endParaRPr>
          </a:p>
        </p:txBody>
      </p:sp>
      <p:graphicFrame>
        <p:nvGraphicFramePr>
          <p:cNvPr id="5" name="Tabela 4"/>
          <p:cNvGraphicFramePr>
            <a:graphicFrameLocks noGrp="1"/>
          </p:cNvGraphicFramePr>
          <p:nvPr/>
        </p:nvGraphicFramePr>
        <p:xfrm>
          <a:off x="1763713" y="3589338"/>
          <a:ext cx="7593012" cy="3238500"/>
        </p:xfrm>
        <a:graphic>
          <a:graphicData uri="http://schemas.openxmlformats.org/drawingml/2006/table">
            <a:tbl>
              <a:tblPr firstRow="1" firstCol="1" bandRow="1" bandCol="1">
                <a:tableStyleId>{5C22544A-7EE6-4342-B048-85BDC9FD1C3A}</a:tableStyleId>
              </a:tblPr>
              <a:tblGrid>
                <a:gridCol w="1692831">
                  <a:extLst>
                    <a:ext uri="{9D8B030D-6E8A-4147-A177-3AD203B41FA5}"/>
                  </a:extLst>
                </a:gridCol>
                <a:gridCol w="3706810">
                  <a:extLst>
                    <a:ext uri="{9D8B030D-6E8A-4147-A177-3AD203B41FA5}"/>
                  </a:extLst>
                </a:gridCol>
                <a:gridCol w="2193371">
                  <a:extLst>
                    <a:ext uri="{9D8B030D-6E8A-4147-A177-3AD203B41FA5}"/>
                  </a:extLst>
                </a:gridCol>
              </a:tblGrid>
              <a:tr h="367775">
                <a:tc>
                  <a:txBody>
                    <a:bodyPr/>
                    <a:lstStyle/>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Estágio da IRA</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solidFill>
                      <a:schemeClr val="accent4">
                        <a:lumMod val="50000"/>
                      </a:schemeClr>
                    </a:solidFill>
                  </a:tcPr>
                </a:tc>
                <a:tc>
                  <a:txBody>
                    <a:bodyPr/>
                    <a:lstStyle/>
                    <a:p>
                      <a:pPr algn="just">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Creatinina sérica</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solidFill>
                      <a:schemeClr val="accent4">
                        <a:lumMod val="50000"/>
                      </a:schemeClr>
                    </a:solidFill>
                  </a:tcPr>
                </a:tc>
                <a:tc>
                  <a:txBody>
                    <a:bodyPr/>
                    <a:lstStyle/>
                    <a:p>
                      <a:pPr algn="just">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Débito urinário</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solidFill>
                      <a:schemeClr val="accent4">
                        <a:lumMod val="50000"/>
                      </a:schemeClr>
                    </a:solidFill>
                  </a:tcPr>
                </a:tc>
                <a:extLst>
                  <a:ext uri="{0D108BD9-81ED-4DB2-BD59-A6C34878D82A}"/>
                </a:extLst>
              </a:tr>
              <a:tr h="782925">
                <a:tc>
                  <a:txBody>
                    <a:bodyPr/>
                    <a:lstStyle/>
                    <a:p>
                      <a:pPr algn="ctr">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1</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nchor="ctr">
                    <a:solidFill>
                      <a:schemeClr val="accent4">
                        <a:lumMod val="50000"/>
                      </a:schemeClr>
                    </a:solidFill>
                  </a:tcPr>
                </a:tc>
                <a:tc>
                  <a:txBody>
                    <a:bodyPr/>
                    <a:lstStyle/>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1,5- 1,9 vezes a creatinina basal </a:t>
                      </a:r>
                    </a:p>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OU</a:t>
                      </a:r>
                    </a:p>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Elevação ≥0,3mg/</a:t>
                      </a:r>
                      <a:r>
                        <a:rPr lang="pt-BR" sz="1600" dirty="0" err="1">
                          <a:solidFill>
                            <a:schemeClr val="tx1"/>
                          </a:solidFill>
                          <a:effectLst/>
                          <a:latin typeface="Arial" panose="020B0604020202020204" pitchFamily="34" charset="0"/>
                          <a:cs typeface="Arial" panose="020B0604020202020204" pitchFamily="34" charset="0"/>
                        </a:rPr>
                        <a:t>dL</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nchor="ctr">
                    <a:solidFill>
                      <a:schemeClr val="accent4">
                        <a:lumMod val="50000"/>
                      </a:schemeClr>
                    </a:solidFill>
                  </a:tcPr>
                </a:tc>
                <a:tc>
                  <a:txBody>
                    <a:bodyPr/>
                    <a:lstStyle/>
                    <a:p>
                      <a:pPr algn="just">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&lt; 0,5mL/Kg/h por 6-12h</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nchor="ctr">
                    <a:solidFill>
                      <a:schemeClr val="accent4">
                        <a:lumMod val="50000"/>
                      </a:schemeClr>
                    </a:solidFill>
                  </a:tcPr>
                </a:tc>
                <a:extLst>
                  <a:ext uri="{0D108BD9-81ED-4DB2-BD59-A6C34878D82A}"/>
                </a:extLst>
              </a:tr>
              <a:tr h="521950">
                <a:tc>
                  <a:txBody>
                    <a:bodyPr/>
                    <a:lstStyle/>
                    <a:p>
                      <a:pPr algn="ctr">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2</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nchor="ctr">
                    <a:solidFill>
                      <a:schemeClr val="accent4">
                        <a:lumMod val="50000"/>
                      </a:schemeClr>
                    </a:solidFill>
                  </a:tcPr>
                </a:tc>
                <a:tc>
                  <a:txBody>
                    <a:bodyPr/>
                    <a:lstStyle/>
                    <a:p>
                      <a:pPr algn="just">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2,0- 2,9 vezes a creatinina basal</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nchor="ctr">
                    <a:solidFill>
                      <a:schemeClr val="accent4">
                        <a:lumMod val="50000"/>
                      </a:schemeClr>
                    </a:solidFill>
                  </a:tcPr>
                </a:tc>
                <a:tc>
                  <a:txBody>
                    <a:bodyPr/>
                    <a:lstStyle/>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&lt; 0,5mL/Kg/h por ≥12 h</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nchor="ctr">
                    <a:solidFill>
                      <a:schemeClr val="accent4">
                        <a:lumMod val="50000"/>
                      </a:schemeClr>
                    </a:solidFill>
                  </a:tcPr>
                </a:tc>
                <a:extLst>
                  <a:ext uri="{0D108BD9-81ED-4DB2-BD59-A6C34878D82A}"/>
                </a:extLst>
              </a:tr>
              <a:tr h="1565850">
                <a:tc>
                  <a:txBody>
                    <a:bodyPr/>
                    <a:lstStyle/>
                    <a:p>
                      <a:pPr algn="ctr">
                        <a:lnSpc>
                          <a:spcPct val="107000"/>
                        </a:lnSpc>
                        <a:spcAft>
                          <a:spcPts val="0"/>
                        </a:spcAft>
                        <a:tabLst>
                          <a:tab pos="1797050" algn="l"/>
                        </a:tabLst>
                      </a:pPr>
                      <a:r>
                        <a:rPr lang="pt-BR" sz="1600">
                          <a:solidFill>
                            <a:schemeClr val="tx1"/>
                          </a:solidFill>
                          <a:effectLst/>
                          <a:latin typeface="Arial" panose="020B0604020202020204" pitchFamily="34" charset="0"/>
                          <a:cs typeface="Arial" panose="020B0604020202020204" pitchFamily="34" charset="0"/>
                        </a:rPr>
                        <a:t>3</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nchor="ctr">
                    <a:solidFill>
                      <a:schemeClr val="accent4">
                        <a:lumMod val="50000"/>
                      </a:schemeClr>
                    </a:solidFill>
                  </a:tcPr>
                </a:tc>
                <a:tc>
                  <a:txBody>
                    <a:bodyPr/>
                    <a:lstStyle/>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3 vezes a creatinina basal</a:t>
                      </a:r>
                    </a:p>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OU</a:t>
                      </a:r>
                    </a:p>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Aumento da creatinina sérica ≥2,5mg/</a:t>
                      </a:r>
                      <a:r>
                        <a:rPr lang="pt-BR" sz="1600" dirty="0" err="1">
                          <a:solidFill>
                            <a:schemeClr val="tx1"/>
                          </a:solidFill>
                          <a:effectLst/>
                          <a:latin typeface="Arial" panose="020B0604020202020204" pitchFamily="34" charset="0"/>
                          <a:cs typeface="Arial" panose="020B0604020202020204" pitchFamily="34" charset="0"/>
                        </a:rPr>
                        <a:t>dL</a:t>
                      </a:r>
                      <a:endParaRPr lang="pt-BR" sz="1600" dirty="0">
                        <a:solidFill>
                          <a:schemeClr val="tx1"/>
                        </a:solidFill>
                        <a:effectLst/>
                        <a:latin typeface="Arial" panose="020B0604020202020204" pitchFamily="34" charset="0"/>
                        <a:cs typeface="Arial" panose="020B0604020202020204" pitchFamily="34" charset="0"/>
                      </a:endParaRPr>
                    </a:p>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OU</a:t>
                      </a:r>
                    </a:p>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Início de terapia renal substitutiva</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nchor="ctr">
                    <a:solidFill>
                      <a:schemeClr val="accent4">
                        <a:lumMod val="50000"/>
                      </a:schemeClr>
                    </a:solidFill>
                  </a:tcPr>
                </a:tc>
                <a:tc>
                  <a:txBody>
                    <a:bodyPr/>
                    <a:lstStyle/>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&lt; 0,3mL/Kg/h por ≥ 24h</a:t>
                      </a:r>
                    </a:p>
                    <a:p>
                      <a:pPr algn="just">
                        <a:lnSpc>
                          <a:spcPct val="107000"/>
                        </a:lnSpc>
                        <a:spcAft>
                          <a:spcPts val="0"/>
                        </a:spcAft>
                        <a:tabLst>
                          <a:tab pos="1797050" algn="l"/>
                        </a:tabLst>
                      </a:pPr>
                      <a:r>
                        <a:rPr lang="pt-BR" sz="1600" dirty="0">
                          <a:solidFill>
                            <a:schemeClr val="tx1"/>
                          </a:solidFill>
                          <a:effectLst/>
                          <a:latin typeface="Arial" panose="020B0604020202020204" pitchFamily="34" charset="0"/>
                          <a:cs typeface="Arial" panose="020B0604020202020204" pitchFamily="34" charset="0"/>
                        </a:rPr>
                        <a:t>OU</a:t>
                      </a:r>
                    </a:p>
                    <a:p>
                      <a:pPr algn="just">
                        <a:lnSpc>
                          <a:spcPct val="107000"/>
                        </a:lnSpc>
                        <a:spcAft>
                          <a:spcPts val="0"/>
                        </a:spcAft>
                        <a:tabLst>
                          <a:tab pos="1797050" algn="l"/>
                        </a:tabLst>
                      </a:pPr>
                      <a:r>
                        <a:rPr lang="pt-BR" sz="1600" dirty="0" err="1">
                          <a:solidFill>
                            <a:schemeClr val="tx1"/>
                          </a:solidFill>
                          <a:effectLst/>
                          <a:latin typeface="Arial" panose="020B0604020202020204" pitchFamily="34" charset="0"/>
                          <a:cs typeface="Arial" panose="020B0604020202020204" pitchFamily="34" charset="0"/>
                        </a:rPr>
                        <a:t>Anúria</a:t>
                      </a:r>
                      <a:r>
                        <a:rPr lang="pt-BR" sz="1600" dirty="0">
                          <a:solidFill>
                            <a:schemeClr val="tx1"/>
                          </a:solidFill>
                          <a:effectLst/>
                          <a:latin typeface="Arial" panose="020B0604020202020204" pitchFamily="34" charset="0"/>
                          <a:cs typeface="Arial" panose="020B0604020202020204" pitchFamily="34" charset="0"/>
                        </a:rPr>
                        <a:t> por ≥ 12h</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2" marR="68582" marT="0" marB="0" anchor="ctr">
                    <a:solidFill>
                      <a:schemeClr val="accent4">
                        <a:lumMod val="50000"/>
                      </a:schemeClr>
                    </a:solidFill>
                  </a:tcPr>
                </a:tc>
                <a:extLst>
                  <a:ext uri="{0D108BD9-81ED-4DB2-BD59-A6C34878D82A}"/>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t>INSUFICIêNCIA</a:t>
            </a:r>
            <a:r>
              <a:rPr lang="pt-BR" sz="4800" b="1" dirty="0"/>
              <a:t> RENAL AGUDA</a:t>
            </a:r>
          </a:p>
        </p:txBody>
      </p:sp>
      <p:sp>
        <p:nvSpPr>
          <p:cNvPr id="3" name="Espaço Reservado para Conteúdo 2"/>
          <p:cNvSpPr>
            <a:spLocks noGrp="1"/>
          </p:cNvSpPr>
          <p:nvPr>
            <p:ph idx="1"/>
          </p:nvPr>
        </p:nvSpPr>
        <p:spPr>
          <a:xfrm>
            <a:off x="838200" y="1714500"/>
            <a:ext cx="10947400" cy="5143500"/>
          </a:xfrm>
        </p:spPr>
        <p:txBody>
          <a:bodyPr rtlCol="0">
            <a:normAutofit fontScale="92500" lnSpcReduction="20000"/>
          </a:bodyPr>
          <a:lstStyle/>
          <a:p>
            <a:pPr marL="0" indent="0" algn="just" fontAlgn="auto">
              <a:buFont typeface="Wingdings 3" pitchFamily="18" charset="2"/>
              <a:buNone/>
              <a:defRPr/>
            </a:pPr>
            <a:r>
              <a:rPr lang="pt-BR" sz="2400" b="1" u="sng" dirty="0">
                <a:solidFill>
                  <a:schemeClr val="bg2">
                    <a:lumMod val="50000"/>
                  </a:schemeClr>
                </a:solidFill>
                <a:latin typeface="Arial" panose="020B0604020202020204" pitchFamily="34" charset="0"/>
                <a:cs typeface="Arial" panose="020B0604020202020204" pitchFamily="34" charset="0"/>
              </a:rPr>
              <a:t>DIAGNÓSTICO</a:t>
            </a:r>
          </a:p>
          <a:p>
            <a:pPr algn="just" fontAlgn="auto">
              <a:defRPr/>
            </a:pPr>
            <a:r>
              <a:rPr lang="pt-BR" sz="2400" dirty="0">
                <a:solidFill>
                  <a:schemeClr val="bg2">
                    <a:lumMod val="50000"/>
                  </a:schemeClr>
                </a:solidFill>
                <a:latin typeface="Arial" panose="020B0604020202020204" pitchFamily="34" charset="0"/>
                <a:cs typeface="Arial" panose="020B0604020202020204" pitchFamily="34" charset="0"/>
              </a:rPr>
              <a:t>A partir do diagnóstico de IRA neonatal, avaliação complementar deve ser orientada para a identificação da etiologia subjacente e para o manejo adequado direcionado a causas reversíveis, se possível. </a:t>
            </a:r>
          </a:p>
          <a:p>
            <a:pPr algn="just" fontAlgn="auto">
              <a:defRPr/>
            </a:pPr>
            <a:r>
              <a:rPr lang="pt-BR" sz="2400" dirty="0">
                <a:solidFill>
                  <a:schemeClr val="bg2">
                    <a:lumMod val="50000"/>
                  </a:schemeClr>
                </a:solidFill>
                <a:latin typeface="Arial" panose="020B0604020202020204" pitchFamily="34" charset="0"/>
                <a:cs typeface="Arial" panose="020B0604020202020204" pitchFamily="34" charset="0"/>
              </a:rPr>
              <a:t>Avaliação: história, exame físico incluindo avaliar hidratação, uso de reposição de fluidos como medida diagnóstica, terapêutica e imagem renal e testes laboratoriais como dosagem de eletrólitos.</a:t>
            </a:r>
          </a:p>
          <a:p>
            <a:pPr algn="just" fontAlgn="auto">
              <a:defRPr/>
            </a:pPr>
            <a:r>
              <a:rPr lang="pt-BR" sz="2400" dirty="0">
                <a:solidFill>
                  <a:schemeClr val="bg2">
                    <a:lumMod val="50000"/>
                  </a:schemeClr>
                </a:solidFill>
                <a:latin typeface="Arial" panose="020B0604020202020204" pitchFamily="34" charset="0"/>
                <a:cs typeface="Arial" panose="020B0604020202020204" pitchFamily="34" charset="0"/>
              </a:rPr>
              <a:t>História clínica inclui avaliar uso de drogas nefrotóxicas, administração pré-natal de </a:t>
            </a:r>
            <a:r>
              <a:rPr lang="pt-BR" sz="2400" dirty="0" err="1">
                <a:solidFill>
                  <a:schemeClr val="bg2">
                    <a:lumMod val="50000"/>
                  </a:schemeClr>
                </a:solidFill>
                <a:latin typeface="Arial" panose="020B0604020202020204" pitchFamily="34" charset="0"/>
                <a:cs typeface="Arial" panose="020B0604020202020204" pitchFamily="34" charset="0"/>
              </a:rPr>
              <a:t>iECA</a:t>
            </a:r>
            <a:r>
              <a:rPr lang="pt-BR" sz="2400" dirty="0">
                <a:solidFill>
                  <a:schemeClr val="bg2">
                    <a:lumMod val="50000"/>
                  </a:schemeClr>
                </a:solidFill>
                <a:latin typeface="Arial" panose="020B0604020202020204" pitchFamily="34" charset="0"/>
                <a:cs typeface="Arial" panose="020B0604020202020204" pitchFamily="34" charset="0"/>
              </a:rPr>
              <a:t> ou BRA, história de asfixia perinatal, prematuridade, perda excessiva de fluidos, história pré-natal de </a:t>
            </a:r>
            <a:r>
              <a:rPr lang="pt-BR" sz="2400" dirty="0" err="1">
                <a:solidFill>
                  <a:schemeClr val="bg2">
                    <a:lumMod val="50000"/>
                  </a:schemeClr>
                </a:solidFill>
                <a:latin typeface="Arial" panose="020B0604020202020204" pitchFamily="34" charset="0"/>
                <a:cs typeface="Arial" panose="020B0604020202020204" pitchFamily="34" charset="0"/>
              </a:rPr>
              <a:t>oligodrâmnio</a:t>
            </a:r>
            <a:r>
              <a:rPr lang="pt-BR" sz="2400" dirty="0">
                <a:solidFill>
                  <a:schemeClr val="bg2">
                    <a:lumMod val="50000"/>
                  </a:schemeClr>
                </a:solidFill>
                <a:latin typeface="Arial" panose="020B0604020202020204" pitchFamily="34" charset="0"/>
                <a:cs typeface="Arial" panose="020B0604020202020204" pitchFamily="34" charset="0"/>
              </a:rPr>
              <a:t>.</a:t>
            </a:r>
          </a:p>
          <a:p>
            <a:pPr algn="just" fontAlgn="auto">
              <a:defRPr/>
            </a:pPr>
            <a:r>
              <a:rPr lang="pt-BR" sz="2400" dirty="0">
                <a:solidFill>
                  <a:schemeClr val="bg2">
                    <a:lumMod val="50000"/>
                  </a:schemeClr>
                </a:solidFill>
                <a:latin typeface="Arial" panose="020B0604020202020204" pitchFamily="34" charset="0"/>
                <a:cs typeface="Arial" panose="020B0604020202020204" pitchFamily="34" charset="0"/>
              </a:rPr>
              <a:t>Exame físico: pressão arterial (PA), avaliar hidratação incluindo alterações de peso e avaliação de insuficiência cardíaca. Avaliar sinais vitais e perfusão periférica. A palpação abdominal pode mostrar rins palpáveis (podem indicar trombose venosa, </a:t>
            </a:r>
            <a:r>
              <a:rPr lang="pt-BR" sz="2400" dirty="0" err="1">
                <a:solidFill>
                  <a:schemeClr val="bg2">
                    <a:lumMod val="50000"/>
                  </a:schemeClr>
                </a:solidFill>
                <a:latin typeface="Arial" panose="020B0604020202020204" pitchFamily="34" charset="0"/>
                <a:cs typeface="Arial" panose="020B0604020202020204" pitchFamily="34" charset="0"/>
              </a:rPr>
              <a:t>hidronefrose</a:t>
            </a:r>
            <a:r>
              <a:rPr lang="pt-BR" sz="2400" dirty="0">
                <a:solidFill>
                  <a:schemeClr val="bg2">
                    <a:lumMod val="50000"/>
                  </a:schemeClr>
                </a:solidFill>
                <a:latin typeface="Arial" panose="020B0604020202020204" pitchFamily="34" charset="0"/>
                <a:cs typeface="Arial" panose="020B0604020202020204" pitchFamily="34" charset="0"/>
              </a:rPr>
              <a:t> severa, rins policísticos) ou distensão vesical (pode indicar obstrução uretral ou bexiga neurogênica). </a:t>
            </a:r>
          </a:p>
          <a:p>
            <a:pPr fontAlgn="auto">
              <a:defRPr/>
            </a:pPr>
            <a:endParaRPr lang="pt-BR" dirty="0">
              <a:solidFill>
                <a:schemeClr val="bg2">
                  <a:lumMod val="50000"/>
                </a:schemeClr>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838200" y="1598613"/>
            <a:ext cx="10036175" cy="4930775"/>
          </a:xfrm>
        </p:spPr>
        <p:txBody>
          <a:bodyPr rtlCol="0">
            <a:norm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DIAGNÓSTICO</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O exame de US pós-natal é o estudo de imagem inicial para avaliação de todos os RN com IRA. É utilizado para documentar a presença de um ou dois rins, descrever o tamanho e a forma renal.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O US também pode auxiliar no diagnóstico diferencial entre IRA e insuficiência renal crônica (IRC).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 prova de infusão de fluidos consiste na administração de 10 a 20mL/Kg de solução salina isotônica em 1 ou 2 horas -&gt; resposta positiva é representada por débito urinário de qualquer volume em pacientes </a:t>
            </a:r>
            <a:r>
              <a:rPr lang="pt-BR" sz="2200" dirty="0" err="1">
                <a:solidFill>
                  <a:schemeClr val="bg2">
                    <a:lumMod val="50000"/>
                  </a:schemeClr>
                </a:solidFill>
                <a:latin typeface="Arial" panose="020B0604020202020204" pitchFamily="34" charset="0"/>
                <a:cs typeface="Arial" panose="020B0604020202020204" pitchFamily="34" charset="0"/>
              </a:rPr>
              <a:t>anúricos</a:t>
            </a:r>
            <a:r>
              <a:rPr lang="pt-BR" sz="2200" dirty="0">
                <a:solidFill>
                  <a:schemeClr val="bg2">
                    <a:lumMod val="50000"/>
                  </a:schemeClr>
                </a:solidFill>
                <a:latin typeface="Arial" panose="020B0604020202020204" pitchFamily="34" charset="0"/>
                <a:cs typeface="Arial" panose="020B0604020202020204" pitchFamily="34" charset="0"/>
              </a:rPr>
              <a:t> ou um aumento no débito urinário de ≥ 1mL/Kg/h em pacientes </a:t>
            </a:r>
            <a:r>
              <a:rPr lang="pt-BR" sz="2200" dirty="0" err="1">
                <a:solidFill>
                  <a:schemeClr val="bg2">
                    <a:lumMod val="50000"/>
                  </a:schemeClr>
                </a:solidFill>
                <a:latin typeface="Arial" panose="020B0604020202020204" pitchFamily="34" charset="0"/>
                <a:cs typeface="Arial" panose="020B0604020202020204" pitchFamily="34" charset="0"/>
              </a:rPr>
              <a:t>oligúricos</a:t>
            </a:r>
            <a:r>
              <a:rPr lang="pt-BR" sz="2200" dirty="0">
                <a:solidFill>
                  <a:schemeClr val="bg2">
                    <a:lumMod val="50000"/>
                  </a:schemeClr>
                </a:solidFill>
                <a:latin typeface="Arial" panose="020B0604020202020204" pitchFamily="34" charset="0"/>
                <a:cs typeface="Arial" panose="020B0604020202020204" pitchFamily="34" charset="0"/>
              </a:rPr>
              <a:t>.</a:t>
            </a:r>
          </a:p>
          <a:p>
            <a:pPr algn="just" fontAlgn="auto">
              <a:defRPr/>
            </a:pPr>
            <a:endParaRPr lang="pt-BR" sz="2200" dirty="0">
              <a:solidFill>
                <a:schemeClr val="bg2">
                  <a:lumMod val="5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15913"/>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838200" y="1328738"/>
            <a:ext cx="11163300" cy="5600700"/>
          </a:xfrm>
        </p:spPr>
        <p:txBody>
          <a:bodyPr rtlCol="0">
            <a:norm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DIAGNÓSTICO</a:t>
            </a:r>
            <a:endParaRPr lang="pt-BR" sz="2200" u="sng"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 fração de excreção de sódio (</a:t>
            </a:r>
            <a:r>
              <a:rPr lang="pt-BR" sz="2200" dirty="0" err="1">
                <a:solidFill>
                  <a:schemeClr val="bg2">
                    <a:lumMod val="50000"/>
                  </a:schemeClr>
                </a:solidFill>
                <a:latin typeface="Arial" panose="020B0604020202020204" pitchFamily="34" charset="0"/>
                <a:cs typeface="Arial" panose="020B0604020202020204" pitchFamily="34" charset="0"/>
              </a:rPr>
              <a:t>FENa</a:t>
            </a:r>
            <a:r>
              <a:rPr lang="pt-BR" sz="2200" dirty="0">
                <a:solidFill>
                  <a:schemeClr val="bg2">
                    <a:lumMod val="50000"/>
                  </a:schemeClr>
                </a:solidFill>
                <a:latin typeface="Arial" panose="020B0604020202020204" pitchFamily="34" charset="0"/>
                <a:cs typeface="Arial" panose="020B0604020202020204" pitchFamily="34" charset="0"/>
              </a:rPr>
              <a:t>) é o teste laboratorial mais comum para diferenciar entre IRA </a:t>
            </a:r>
            <a:r>
              <a:rPr lang="pt-BR" sz="2200" dirty="0" err="1">
                <a:solidFill>
                  <a:schemeClr val="bg2">
                    <a:lumMod val="50000"/>
                  </a:schemeClr>
                </a:solidFill>
                <a:latin typeface="Arial" panose="020B0604020202020204" pitchFamily="34" charset="0"/>
                <a:cs typeface="Arial" panose="020B0604020202020204" pitchFamily="34" charset="0"/>
              </a:rPr>
              <a:t>pré-renal</a:t>
            </a:r>
            <a:r>
              <a:rPr lang="pt-BR" sz="2200" dirty="0">
                <a:solidFill>
                  <a:schemeClr val="bg2">
                    <a:lumMod val="50000"/>
                  </a:schemeClr>
                </a:solidFill>
                <a:latin typeface="Arial" panose="020B0604020202020204" pitchFamily="34" charset="0"/>
                <a:cs typeface="Arial" panose="020B0604020202020204" pitchFamily="34" charset="0"/>
              </a:rPr>
              <a:t> e intrínseca.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Entretanto, no caso de neonatos, a utilização da </a:t>
            </a:r>
            <a:r>
              <a:rPr lang="pt-BR" sz="2200" dirty="0" err="1">
                <a:solidFill>
                  <a:schemeClr val="bg2">
                    <a:lumMod val="50000"/>
                  </a:schemeClr>
                </a:solidFill>
                <a:latin typeface="Arial" panose="020B0604020202020204" pitchFamily="34" charset="0"/>
                <a:cs typeface="Arial" panose="020B0604020202020204" pitchFamily="34" charset="0"/>
              </a:rPr>
              <a:t>FENa</a:t>
            </a:r>
            <a:r>
              <a:rPr lang="pt-BR" sz="2200" dirty="0">
                <a:solidFill>
                  <a:schemeClr val="bg2">
                    <a:lumMod val="50000"/>
                  </a:schemeClr>
                </a:solidFill>
                <a:latin typeface="Arial" panose="020B0604020202020204" pitchFamily="34" charset="0"/>
                <a:cs typeface="Arial" panose="020B0604020202020204" pitchFamily="34" charset="0"/>
              </a:rPr>
              <a:t> é limitada pela baixa reabsorção de sódio no túbulo renal, especialmente em prematuros extremos. Ela é calculada a partir da mensuração do sódio urinário (</a:t>
            </a:r>
            <a:r>
              <a:rPr lang="pt-BR" sz="2200" dirty="0" err="1">
                <a:solidFill>
                  <a:schemeClr val="bg2">
                    <a:lumMod val="50000"/>
                  </a:schemeClr>
                </a:solidFill>
                <a:latin typeface="Arial" panose="020B0604020202020204" pitchFamily="34" charset="0"/>
                <a:cs typeface="Arial" panose="020B0604020202020204" pitchFamily="34" charset="0"/>
              </a:rPr>
              <a:t>UNa</a:t>
            </a:r>
            <a:r>
              <a:rPr lang="pt-BR" sz="2200" dirty="0">
                <a:solidFill>
                  <a:schemeClr val="bg2">
                    <a:lumMod val="50000"/>
                  </a:schemeClr>
                </a:solidFill>
                <a:latin typeface="Arial" panose="020B0604020202020204" pitchFamily="34" charset="0"/>
                <a:cs typeface="Arial" panose="020B0604020202020204" pitchFamily="34" charset="0"/>
              </a:rPr>
              <a:t>), creatinina urinária (</a:t>
            </a:r>
            <a:r>
              <a:rPr lang="pt-BR" sz="2200" dirty="0" err="1">
                <a:solidFill>
                  <a:schemeClr val="bg2">
                    <a:lumMod val="50000"/>
                  </a:schemeClr>
                </a:solidFill>
                <a:latin typeface="Arial" panose="020B0604020202020204" pitchFamily="34" charset="0"/>
                <a:cs typeface="Arial" panose="020B0604020202020204" pitchFamily="34" charset="0"/>
              </a:rPr>
              <a:t>UCr</a:t>
            </a:r>
            <a:r>
              <a:rPr lang="pt-BR" sz="2200" dirty="0">
                <a:solidFill>
                  <a:schemeClr val="bg2">
                    <a:lumMod val="50000"/>
                  </a:schemeClr>
                </a:solidFill>
                <a:latin typeface="Arial" panose="020B0604020202020204" pitchFamily="34" charset="0"/>
                <a:cs typeface="Arial" panose="020B0604020202020204" pitchFamily="34" charset="0"/>
              </a:rPr>
              <a:t>), sódio plasmático (</a:t>
            </a:r>
            <a:r>
              <a:rPr lang="pt-BR" sz="2200" dirty="0" err="1">
                <a:solidFill>
                  <a:schemeClr val="bg2">
                    <a:lumMod val="50000"/>
                  </a:schemeClr>
                </a:solidFill>
                <a:latin typeface="Arial" panose="020B0604020202020204" pitchFamily="34" charset="0"/>
                <a:cs typeface="Arial" panose="020B0604020202020204" pitchFamily="34" charset="0"/>
              </a:rPr>
              <a:t>PNa</a:t>
            </a:r>
            <a:r>
              <a:rPr lang="pt-BR" sz="2200" dirty="0">
                <a:solidFill>
                  <a:schemeClr val="bg2">
                    <a:lumMod val="50000"/>
                  </a:schemeClr>
                </a:solidFill>
                <a:latin typeface="Arial" panose="020B0604020202020204" pitchFamily="34" charset="0"/>
                <a:cs typeface="Arial" panose="020B0604020202020204" pitchFamily="34" charset="0"/>
              </a:rPr>
              <a:t>) e creatinina plasmática (</a:t>
            </a:r>
            <a:r>
              <a:rPr lang="pt-BR" sz="2200" dirty="0" err="1">
                <a:solidFill>
                  <a:schemeClr val="bg2">
                    <a:lumMod val="50000"/>
                  </a:schemeClr>
                </a:solidFill>
                <a:latin typeface="Arial" panose="020B0604020202020204" pitchFamily="34" charset="0"/>
                <a:cs typeface="Arial" panose="020B0604020202020204" pitchFamily="34" charset="0"/>
              </a:rPr>
              <a:t>PCr</a:t>
            </a:r>
            <a:r>
              <a:rPr lang="pt-BR" sz="2200" dirty="0">
                <a:solidFill>
                  <a:schemeClr val="bg2">
                    <a:lumMod val="50000"/>
                  </a:schemeClr>
                </a:solidFill>
                <a:latin typeface="Arial" panose="020B0604020202020204" pitchFamily="34" charset="0"/>
                <a:cs typeface="Arial" panose="020B0604020202020204" pitchFamily="34" charset="0"/>
              </a:rPr>
              <a:t>): </a:t>
            </a:r>
          </a:p>
          <a:p>
            <a:pPr marL="0" indent="0" algn="just" fontAlgn="auto">
              <a:buFont typeface="Wingdings 3" pitchFamily="18" charset="2"/>
              <a:buNone/>
              <a:defRPr/>
            </a:pPr>
            <a:r>
              <a:rPr lang="pt-BR" sz="2200" b="1" dirty="0">
                <a:solidFill>
                  <a:schemeClr val="bg2">
                    <a:lumMod val="50000"/>
                  </a:schemeClr>
                </a:solidFill>
                <a:latin typeface="Arial" panose="020B0604020202020204" pitchFamily="34" charset="0"/>
                <a:cs typeface="Arial" panose="020B0604020202020204" pitchFamily="34" charset="0"/>
              </a:rPr>
              <a:t>                           </a:t>
            </a:r>
            <a:r>
              <a:rPr lang="it-IT" sz="2200" b="1" dirty="0">
                <a:solidFill>
                  <a:schemeClr val="bg2">
                    <a:lumMod val="50000"/>
                  </a:schemeClr>
                </a:solidFill>
                <a:latin typeface="Arial" panose="020B0604020202020204" pitchFamily="34" charset="0"/>
                <a:cs typeface="Arial" panose="020B0604020202020204" pitchFamily="34" charset="0"/>
              </a:rPr>
              <a:t>FENa= (UNa  xSCr/ SNa  x  UCr) x100</a:t>
            </a:r>
            <a:endParaRPr lang="pt-BR" sz="2200" b="1" dirty="0">
              <a:solidFill>
                <a:schemeClr val="bg2">
                  <a:lumMod val="50000"/>
                </a:schemeClr>
              </a:solidFill>
              <a:latin typeface="Arial" panose="020B0604020202020204" pitchFamily="34" charset="0"/>
              <a:cs typeface="Arial" panose="020B0604020202020204" pitchFamily="34" charset="0"/>
            </a:endParaRPr>
          </a:p>
          <a:p>
            <a:pPr algn="just" fontAlgn="auto">
              <a:defRPr/>
            </a:pPr>
            <a:endParaRPr lang="pt-BR" sz="2600" dirty="0">
              <a:solidFill>
                <a:schemeClr val="bg2">
                  <a:lumMod val="50000"/>
                </a:schemeClr>
              </a:solidFill>
              <a:latin typeface="Arial" panose="020B0604020202020204" pitchFamily="34" charset="0"/>
              <a:cs typeface="Arial" panose="020B0604020202020204" pitchFamily="34" charset="0"/>
            </a:endParaRPr>
          </a:p>
          <a:p>
            <a:pPr fontAlgn="auto">
              <a:defRPr/>
            </a:pPr>
            <a:endParaRPr lang="pt-BR" b="1" dirty="0">
              <a:solidFill>
                <a:schemeClr val="bg2">
                  <a:lumMod val="50000"/>
                </a:schemeClr>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955675" y="1714500"/>
            <a:ext cx="8947150" cy="2671763"/>
          </a:xfrm>
        </p:spPr>
        <p:txBody>
          <a:bodyPr rtlCol="0">
            <a:normAutofit/>
          </a:bodyPr>
          <a:lstStyle/>
          <a:p>
            <a:pPr marL="0" indent="0"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DIAGNÓSTICO</a:t>
            </a:r>
            <a:endParaRPr lang="pt-BR" sz="2200" u="sng" dirty="0">
              <a:solidFill>
                <a:schemeClr val="bg2">
                  <a:lumMod val="50000"/>
                </a:schemeClr>
              </a:solidFill>
              <a:latin typeface="Arial" panose="020B0604020202020204" pitchFamily="34" charset="0"/>
              <a:cs typeface="Arial" panose="020B0604020202020204" pitchFamily="34" charset="0"/>
            </a:endParaRPr>
          </a:p>
          <a:p>
            <a:pPr fontAlgn="auto">
              <a:defRPr/>
            </a:pPr>
            <a:r>
              <a:rPr lang="pt-BR" sz="2200" b="1" u="sng" dirty="0" err="1">
                <a:solidFill>
                  <a:schemeClr val="bg2">
                    <a:lumMod val="50000"/>
                  </a:schemeClr>
                </a:solidFill>
                <a:latin typeface="Arial" panose="020B0604020202020204" pitchFamily="34" charset="0"/>
                <a:cs typeface="Arial" panose="020B0604020202020204" pitchFamily="34" charset="0"/>
              </a:rPr>
              <a:t>FENa</a:t>
            </a:r>
            <a:r>
              <a:rPr lang="pt-BR" sz="2200" b="1" u="sng" dirty="0">
                <a:solidFill>
                  <a:schemeClr val="bg2">
                    <a:lumMod val="50000"/>
                  </a:schemeClr>
                </a:solidFill>
                <a:latin typeface="Arial" panose="020B0604020202020204" pitchFamily="34" charset="0"/>
                <a:cs typeface="Arial" panose="020B0604020202020204" pitchFamily="34" charset="0"/>
              </a:rPr>
              <a:t> por idade gestacional</a:t>
            </a:r>
          </a:p>
          <a:p>
            <a:pPr fontAlgn="auto">
              <a:defRPr/>
            </a:pPr>
            <a:endParaRPr lang="pt-BR" b="1" dirty="0">
              <a:solidFill>
                <a:schemeClr val="bg2">
                  <a:lumMod val="50000"/>
                </a:schemeClr>
              </a:solidFill>
            </a:endParaRPr>
          </a:p>
        </p:txBody>
      </p:sp>
      <p:graphicFrame>
        <p:nvGraphicFramePr>
          <p:cNvPr id="4" name="Tabela 3"/>
          <p:cNvGraphicFramePr>
            <a:graphicFrameLocks noGrp="1"/>
          </p:cNvGraphicFramePr>
          <p:nvPr/>
        </p:nvGraphicFramePr>
        <p:xfrm>
          <a:off x="1355725" y="3824288"/>
          <a:ext cx="7412038" cy="2527300"/>
        </p:xfrm>
        <a:graphic>
          <a:graphicData uri="http://schemas.openxmlformats.org/drawingml/2006/table">
            <a:tbl>
              <a:tblPr firstRow="1" firstCol="1" bandRow="1" bandCol="1">
                <a:tableStyleId>{5C22544A-7EE6-4342-B048-85BDC9FD1C3A}</a:tableStyleId>
              </a:tblPr>
              <a:tblGrid>
                <a:gridCol w="4048867">
                  <a:extLst>
                    <a:ext uri="{9D8B030D-6E8A-4147-A177-3AD203B41FA5}"/>
                  </a:extLst>
                </a:gridCol>
                <a:gridCol w="3363171">
                  <a:extLst>
                    <a:ext uri="{9D8B030D-6E8A-4147-A177-3AD203B41FA5}"/>
                  </a:extLst>
                </a:gridCol>
              </a:tblGrid>
              <a:tr h="625402">
                <a:tc>
                  <a:txBody>
                    <a:bodyPr/>
                    <a:lstStyle/>
                    <a:p>
                      <a:pPr algn="just">
                        <a:lnSpc>
                          <a:spcPct val="107000"/>
                        </a:lnSpc>
                        <a:spcAft>
                          <a:spcPts val="0"/>
                        </a:spcAft>
                      </a:pPr>
                      <a:r>
                        <a:rPr lang="pt-BR" sz="1600" dirty="0">
                          <a:solidFill>
                            <a:schemeClr val="tx1"/>
                          </a:solidFill>
                          <a:effectLst/>
                          <a:latin typeface="Arial" panose="020B0604020202020204" pitchFamily="34" charset="0"/>
                          <a:cs typeface="Arial" panose="020B0604020202020204" pitchFamily="34" charset="0"/>
                        </a:rPr>
                        <a:t>RN termo</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70" marR="68570" marT="0" marB="0">
                    <a:solidFill>
                      <a:schemeClr val="accent4">
                        <a:lumMod val="50000"/>
                      </a:schemeClr>
                    </a:solidFill>
                  </a:tcPr>
                </a:tc>
                <a:tc>
                  <a:txBody>
                    <a:bodyPr/>
                    <a:lstStyle/>
                    <a:p>
                      <a:pPr algn="just">
                        <a:lnSpc>
                          <a:spcPct val="107000"/>
                        </a:lnSpc>
                        <a:spcAft>
                          <a:spcPts val="0"/>
                        </a:spcAft>
                      </a:pPr>
                      <a:r>
                        <a:rPr lang="pt-BR" sz="1600">
                          <a:solidFill>
                            <a:schemeClr val="tx1"/>
                          </a:solidFill>
                          <a:effectLst/>
                          <a:latin typeface="Arial" panose="020B0604020202020204" pitchFamily="34" charset="0"/>
                          <a:cs typeface="Arial" panose="020B0604020202020204" pitchFamily="34" charset="0"/>
                        </a:rPr>
                        <a:t>FENa&gt;2,5%</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70" marR="68570" marT="0" marB="0">
                    <a:solidFill>
                      <a:schemeClr val="accent4">
                        <a:lumMod val="50000"/>
                      </a:schemeClr>
                    </a:solidFill>
                  </a:tcPr>
                </a:tc>
                <a:extLst>
                  <a:ext uri="{0D108BD9-81ED-4DB2-BD59-A6C34878D82A}"/>
                </a:extLst>
              </a:tr>
              <a:tr h="651095">
                <a:tc>
                  <a:txBody>
                    <a:bodyPr/>
                    <a:lstStyle/>
                    <a:p>
                      <a:pPr algn="just">
                        <a:lnSpc>
                          <a:spcPct val="107000"/>
                        </a:lnSpc>
                        <a:spcAft>
                          <a:spcPts val="0"/>
                        </a:spcAft>
                      </a:pPr>
                      <a:r>
                        <a:rPr lang="pt-BR" sz="1600">
                          <a:solidFill>
                            <a:schemeClr val="tx1"/>
                          </a:solidFill>
                          <a:effectLst/>
                          <a:latin typeface="Arial" panose="020B0604020202020204" pitchFamily="34" charset="0"/>
                          <a:cs typeface="Arial" panose="020B0604020202020204" pitchFamily="34" charset="0"/>
                        </a:rPr>
                        <a:t>Prematuros &gt; 31 semanas de IG</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70" marR="68570" marT="0" marB="0">
                    <a:solidFill>
                      <a:schemeClr val="accent4">
                        <a:lumMod val="50000"/>
                      </a:schemeClr>
                    </a:solidFill>
                  </a:tcPr>
                </a:tc>
                <a:tc>
                  <a:txBody>
                    <a:bodyPr/>
                    <a:lstStyle/>
                    <a:p>
                      <a:pPr algn="just">
                        <a:lnSpc>
                          <a:spcPct val="107000"/>
                        </a:lnSpc>
                        <a:spcAft>
                          <a:spcPts val="0"/>
                        </a:spcAft>
                      </a:pPr>
                      <a:r>
                        <a:rPr lang="pt-BR" sz="1600">
                          <a:solidFill>
                            <a:schemeClr val="tx1"/>
                          </a:solidFill>
                          <a:effectLst/>
                          <a:latin typeface="Arial" panose="020B0604020202020204" pitchFamily="34" charset="0"/>
                          <a:cs typeface="Arial" panose="020B0604020202020204" pitchFamily="34" charset="0"/>
                        </a:rPr>
                        <a:t>FENa&gt;3%</a:t>
                      </a:r>
                      <a:endParaRPr lang="pt-BR" sz="16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70" marR="68570" marT="0" marB="0">
                    <a:solidFill>
                      <a:schemeClr val="accent4">
                        <a:lumMod val="50000"/>
                      </a:schemeClr>
                    </a:solidFill>
                  </a:tcPr>
                </a:tc>
                <a:extLst>
                  <a:ext uri="{0D108BD9-81ED-4DB2-BD59-A6C34878D82A}"/>
                </a:extLst>
              </a:tr>
              <a:tr h="1250803">
                <a:tc>
                  <a:txBody>
                    <a:bodyPr/>
                    <a:lstStyle/>
                    <a:p>
                      <a:pPr algn="just">
                        <a:lnSpc>
                          <a:spcPct val="107000"/>
                        </a:lnSpc>
                        <a:spcAft>
                          <a:spcPts val="0"/>
                        </a:spcAft>
                      </a:pPr>
                      <a:r>
                        <a:rPr lang="pt-BR" sz="1600" dirty="0">
                          <a:solidFill>
                            <a:schemeClr val="tx1"/>
                          </a:solidFill>
                          <a:effectLst/>
                          <a:latin typeface="Arial" panose="020B0604020202020204" pitchFamily="34" charset="0"/>
                          <a:cs typeface="Arial" panose="020B0604020202020204" pitchFamily="34" charset="0"/>
                        </a:rPr>
                        <a:t>Prematuros entre 29 e 30 semanas de IG</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70" marR="68570" marT="0" marB="0">
                    <a:solidFill>
                      <a:schemeClr val="accent4">
                        <a:lumMod val="50000"/>
                      </a:schemeClr>
                    </a:solidFill>
                  </a:tcPr>
                </a:tc>
                <a:tc>
                  <a:txBody>
                    <a:bodyPr/>
                    <a:lstStyle/>
                    <a:p>
                      <a:pPr algn="just">
                        <a:lnSpc>
                          <a:spcPct val="107000"/>
                        </a:lnSpc>
                        <a:spcAft>
                          <a:spcPts val="0"/>
                        </a:spcAft>
                      </a:pPr>
                      <a:r>
                        <a:rPr lang="pt-BR" sz="1600" dirty="0" err="1">
                          <a:solidFill>
                            <a:schemeClr val="tx1"/>
                          </a:solidFill>
                          <a:effectLst/>
                          <a:latin typeface="Arial" panose="020B0604020202020204" pitchFamily="34" charset="0"/>
                          <a:cs typeface="Arial" panose="020B0604020202020204" pitchFamily="34" charset="0"/>
                        </a:rPr>
                        <a:t>FENa</a:t>
                      </a:r>
                      <a:r>
                        <a:rPr lang="pt-BR" sz="1600" dirty="0">
                          <a:solidFill>
                            <a:schemeClr val="tx1"/>
                          </a:solidFill>
                          <a:effectLst/>
                          <a:latin typeface="Arial" panose="020B0604020202020204" pitchFamily="34" charset="0"/>
                          <a:cs typeface="Arial" panose="020B0604020202020204" pitchFamily="34" charset="0"/>
                        </a:rPr>
                        <a:t>&gt; 6%</a:t>
                      </a:r>
                      <a:endParaRPr lang="pt-BR"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70" marR="68570" marT="0" marB="0">
                    <a:solidFill>
                      <a:schemeClr val="accent4">
                        <a:lumMod val="50000"/>
                      </a:schemeClr>
                    </a:solidFill>
                  </a:tcPr>
                </a:tc>
                <a:extLst>
                  <a:ext uri="{0D108BD9-81ED-4DB2-BD59-A6C34878D82A}"/>
                </a:extLst>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838200" y="1730375"/>
            <a:ext cx="10515600" cy="4833938"/>
          </a:xfrm>
        </p:spPr>
        <p:txBody>
          <a:bodyPr rtlCol="0">
            <a:normAutofit/>
          </a:bodyPr>
          <a:lstStyle/>
          <a:p>
            <a:pPr marL="0" indent="0"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TRATAMENTO</a:t>
            </a:r>
            <a:endParaRPr lang="pt-BR" sz="2200"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Ainda não há uma terapia bem estabelecida para IRA.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 condução do tratamento consiste amplamente em identificar pacientes de alto risco, evitar insultos nefrotóxicos, instituir tratamento específico da causa subjacente se possível, manejar complicações da IRA, manejar adequadamente fluidos, controle eletrolítico e </a:t>
            </a:r>
            <a:r>
              <a:rPr lang="pt-BR" sz="2200" dirty="0" err="1">
                <a:solidFill>
                  <a:schemeClr val="bg2">
                    <a:lumMod val="50000"/>
                  </a:schemeClr>
                </a:solidFill>
                <a:latin typeface="Arial" panose="020B0604020202020204" pitchFamily="34" charset="0"/>
                <a:cs typeface="Arial" panose="020B0604020202020204" pitchFamily="34" charset="0"/>
              </a:rPr>
              <a:t>ácido-básico</a:t>
            </a:r>
            <a:r>
              <a:rPr lang="pt-BR" sz="2200" dirty="0">
                <a:solidFill>
                  <a:schemeClr val="bg2">
                    <a:lumMod val="50000"/>
                  </a:schemeClr>
                </a:solidFill>
                <a:latin typeface="Arial" panose="020B0604020202020204" pitchFamily="34" charset="0"/>
                <a:cs typeface="Arial" panose="020B0604020202020204" pitchFamily="34" charset="0"/>
              </a:rPr>
              <a:t>, suporte nutricional, ajuste de doses de drogas e instituir terapia renal substitutiva no momento certo e em dose apropriada.</a:t>
            </a:r>
          </a:p>
          <a:p>
            <a:pPr marL="0" indent="0" algn="just" fontAlgn="auto">
              <a:buFont typeface="Wingdings 3" pitchFamily="18" charset="2"/>
              <a:buNone/>
              <a:defRPr/>
            </a:pPr>
            <a:r>
              <a:rPr lang="pt-BR" sz="2200" dirty="0">
                <a:solidFill>
                  <a:schemeClr val="bg2">
                    <a:lumMod val="50000"/>
                  </a:schemeClr>
                </a:solidFill>
                <a:latin typeface="Arial" panose="020B0604020202020204" pitchFamily="34" charset="0"/>
                <a:cs typeface="Arial" panose="020B0604020202020204" pitchFamily="34" charset="0"/>
              </a:rPr>
              <a:t> </a:t>
            </a:r>
            <a:endParaRPr lang="pt-BR" sz="2200" b="1" dirty="0">
              <a:solidFill>
                <a:schemeClr val="bg2">
                  <a:lumMod val="5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8638"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528638" y="1976438"/>
            <a:ext cx="11134725" cy="4572000"/>
          </a:xfrm>
        </p:spPr>
        <p:txBody>
          <a:bodyPr rtlCol="0">
            <a:norm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TRATAMENTO GERAL</a:t>
            </a:r>
            <a:r>
              <a:rPr lang="pt-BR" sz="2400" b="1" dirty="0">
                <a:solidFill>
                  <a:schemeClr val="bg2">
                    <a:lumMod val="50000"/>
                  </a:schemeClr>
                </a:solidFill>
                <a:latin typeface="Arial" panose="020B0604020202020204" pitchFamily="34" charset="0"/>
                <a:cs typeface="Arial" panose="020B0604020202020204" pitchFamily="34" charset="0"/>
              </a:rPr>
              <a:t>	</a:t>
            </a:r>
          </a:p>
          <a:p>
            <a:pPr algn="just" fontAlgn="auto">
              <a:defRPr/>
            </a:pPr>
            <a:r>
              <a:rPr lang="pt-BR" sz="2200" u="sng" dirty="0">
                <a:solidFill>
                  <a:schemeClr val="bg2">
                    <a:lumMod val="50000"/>
                  </a:schemeClr>
                </a:solidFill>
                <a:latin typeface="Arial" panose="020B0604020202020204" pitchFamily="34" charset="0"/>
                <a:cs typeface="Arial" panose="020B0604020202020204" pitchFamily="34" charset="0"/>
              </a:rPr>
              <a:t>1) Administração de líquidos e eletrólitos:</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O manejo dos fluidos é baseado na etiologia subjacente da IRA e no estado de hidratação do RN.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IRA </a:t>
            </a:r>
            <a:r>
              <a:rPr lang="pt-BR" sz="2200" dirty="0" err="1">
                <a:solidFill>
                  <a:schemeClr val="bg2">
                    <a:lumMod val="50000"/>
                  </a:schemeClr>
                </a:solidFill>
                <a:latin typeface="Arial" panose="020B0604020202020204" pitchFamily="34" charset="0"/>
                <a:cs typeface="Arial" panose="020B0604020202020204" pitchFamily="34" charset="0"/>
              </a:rPr>
              <a:t>pré-renal</a:t>
            </a:r>
            <a:r>
              <a:rPr lang="pt-BR" sz="2200" dirty="0">
                <a:solidFill>
                  <a:schemeClr val="bg2">
                    <a:lumMod val="50000"/>
                  </a:schemeClr>
                </a:solidFill>
                <a:latin typeface="Arial" panose="020B0604020202020204" pitchFamily="34" charset="0"/>
                <a:cs typeface="Arial" panose="020B0604020202020204" pitchFamily="34" charset="0"/>
              </a:rPr>
              <a:t> secundária a hipovolemia (aqueles que respondem à prova volêmica): ressuscitação volêmica deve ser continuada até o RN estar </a:t>
            </a:r>
            <a:r>
              <a:rPr lang="pt-BR" sz="2200" dirty="0" err="1">
                <a:solidFill>
                  <a:schemeClr val="bg2">
                    <a:lumMod val="50000"/>
                  </a:schemeClr>
                </a:solidFill>
                <a:latin typeface="Arial" panose="020B0604020202020204" pitchFamily="34" charset="0"/>
                <a:cs typeface="Arial" panose="020B0604020202020204" pitchFamily="34" charset="0"/>
              </a:rPr>
              <a:t>euvolêmico</a:t>
            </a:r>
            <a:r>
              <a:rPr lang="pt-BR" sz="2200" dirty="0">
                <a:solidFill>
                  <a:schemeClr val="bg2">
                    <a:lumMod val="50000"/>
                  </a:schemeClr>
                </a:solidFill>
                <a:latin typeface="Arial" panose="020B0604020202020204" pitchFamily="34" charset="0"/>
                <a:cs typeface="Arial" panose="020B0604020202020204" pitchFamily="34" charset="0"/>
              </a:rPr>
              <a:t> considerando peso, sódio sérico e volume urinário.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IRA intrínseca: especialmente aqueles com oligúria ou </a:t>
            </a:r>
            <a:r>
              <a:rPr lang="pt-BR" sz="2200" dirty="0" err="1">
                <a:solidFill>
                  <a:schemeClr val="bg2">
                    <a:lumMod val="50000"/>
                  </a:schemeClr>
                </a:solidFill>
                <a:latin typeface="Arial" panose="020B0604020202020204" pitchFamily="34" charset="0"/>
                <a:cs typeface="Arial" panose="020B0604020202020204" pitchFamily="34" charset="0"/>
              </a:rPr>
              <a:t>anúria</a:t>
            </a:r>
            <a:r>
              <a:rPr lang="pt-BR" sz="2200" dirty="0">
                <a:solidFill>
                  <a:schemeClr val="bg2">
                    <a:lumMod val="50000"/>
                  </a:schemeClr>
                </a:solidFill>
                <a:latin typeface="Arial" panose="020B0604020202020204" pitchFamily="34" charset="0"/>
                <a:cs typeface="Arial" panose="020B0604020202020204" pitchFamily="34" charset="0"/>
              </a:rPr>
              <a:t>, a administração de fluidos deve ser limitada às perdas insensíveis e ao débito urinário. </a:t>
            </a:r>
          </a:p>
          <a:p>
            <a:pPr fontAlgn="auto">
              <a:defRPr/>
            </a:pPr>
            <a:endParaRPr lang="pt-BR" dirty="0">
              <a:solidFill>
                <a:schemeClr val="bg2">
                  <a:lumMod val="50000"/>
                </a:schemeClr>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04863" y="423863"/>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804863" y="1698625"/>
            <a:ext cx="10572750" cy="4516438"/>
          </a:xfrm>
        </p:spPr>
        <p:txBody>
          <a:bodyPr rtlCol="0">
            <a:noAutofit/>
          </a:bodyPr>
          <a:lstStyle/>
          <a:p>
            <a:pPr marL="0" indent="0"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TRATAMENTO GERAL</a:t>
            </a:r>
            <a:endParaRPr lang="pt-BR" sz="2200" u="sng" dirty="0">
              <a:solidFill>
                <a:schemeClr val="bg2">
                  <a:lumMod val="50000"/>
                </a:schemeClr>
              </a:solidFill>
              <a:latin typeface="Arial" panose="020B0604020202020204" pitchFamily="34" charset="0"/>
              <a:cs typeface="Arial" panose="020B0604020202020204" pitchFamily="34" charset="0"/>
            </a:endParaRPr>
          </a:p>
          <a:p>
            <a:pPr fontAlgn="auto">
              <a:defRPr/>
            </a:pPr>
            <a:r>
              <a:rPr lang="pt-BR" sz="2200" u="sng" dirty="0">
                <a:solidFill>
                  <a:schemeClr val="bg2">
                    <a:lumMod val="50000"/>
                  </a:schemeClr>
                </a:solidFill>
                <a:latin typeface="Arial" panose="020B0604020202020204" pitchFamily="34" charset="0"/>
                <a:cs typeface="Arial" panose="020B0604020202020204" pitchFamily="34" charset="0"/>
              </a:rPr>
              <a:t>2) Manutenção da temperatura</a:t>
            </a:r>
          </a:p>
          <a:p>
            <a:pPr fontAlgn="auto">
              <a:defRPr/>
            </a:pPr>
            <a:r>
              <a:rPr lang="pt-BR" sz="2200" u="sng" dirty="0">
                <a:solidFill>
                  <a:schemeClr val="bg2">
                    <a:lumMod val="50000"/>
                  </a:schemeClr>
                </a:solidFill>
                <a:latin typeface="Arial" panose="020B0604020202020204" pitchFamily="34" charset="0"/>
                <a:cs typeface="Arial" panose="020B0604020202020204" pitchFamily="34" charset="0"/>
              </a:rPr>
              <a:t>3) Dietético:</a:t>
            </a:r>
          </a:p>
          <a:p>
            <a:pPr fontAlgn="auto">
              <a:defRPr/>
            </a:pPr>
            <a:r>
              <a:rPr lang="pt-BR" sz="2200" dirty="0">
                <a:solidFill>
                  <a:schemeClr val="bg2">
                    <a:lumMod val="50000"/>
                  </a:schemeClr>
                </a:solidFill>
                <a:latin typeface="Arial" panose="020B0604020202020204" pitchFamily="34" charset="0"/>
                <a:cs typeface="Arial" panose="020B0604020202020204" pitchFamily="34" charset="0"/>
              </a:rPr>
              <a:t>A ingesta calórica deve ser, no mínimo, 100 kcal/kg/dia e o aporte proteico aproximado de 1g/kg/dia. Alguns pacientes em diálise não toleram a via digestiva devido ao aumento da pressão intra-abdominal. Deve-se dar preferência ao Leite Materno.</a:t>
            </a:r>
          </a:p>
          <a:p>
            <a:pPr fontAlgn="auto">
              <a:defRPr/>
            </a:pPr>
            <a:r>
              <a:rPr lang="pt-BR" sz="2200" dirty="0">
                <a:solidFill>
                  <a:schemeClr val="bg2">
                    <a:lumMod val="50000"/>
                  </a:schemeClr>
                </a:solidFill>
                <a:latin typeface="Arial" panose="020B0604020202020204" pitchFamily="34" charset="0"/>
                <a:cs typeface="Arial" panose="020B0604020202020204" pitchFamily="34" charset="0"/>
              </a:rPr>
              <a:t>Aos pacientes que não estejam recebendo dieta enteral, devem receber Nutrição Parenteral Total (NPT). </a:t>
            </a:r>
          </a:p>
          <a:p>
            <a:pPr fontAlgn="auto">
              <a:defRPr/>
            </a:pPr>
            <a:r>
              <a:rPr lang="pt-BR" sz="2200" dirty="0">
                <a:solidFill>
                  <a:schemeClr val="bg2">
                    <a:lumMod val="50000"/>
                  </a:schemeClr>
                </a:solidFill>
                <a:latin typeface="Arial" panose="020B0604020202020204" pitchFamily="34" charset="0"/>
                <a:cs typeface="Arial" panose="020B0604020202020204" pitchFamily="34" charset="0"/>
              </a:rPr>
              <a:t>Na NPT, um RN com IRA devem receber no máximo 1.5 g/kg/dia de aminoácidos, mas aos pacientes em diálise pode ser oferecido o dobro dessa dose. A dose máxima de lipídeos é de 2g/Kg/dia para RN com IRA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77875" y="3429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838200" y="1665288"/>
            <a:ext cx="10396538" cy="4648200"/>
          </a:xfrm>
        </p:spPr>
        <p:txBody>
          <a:bodyPr rtlCol="0">
            <a:norm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TRATAMENTO GERAL</a:t>
            </a:r>
            <a:endParaRPr lang="pt-BR" sz="2200" u="sng"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u="sng" dirty="0">
                <a:solidFill>
                  <a:schemeClr val="bg2">
                    <a:lumMod val="50000"/>
                  </a:schemeClr>
                </a:solidFill>
                <a:latin typeface="Arial" panose="020B0604020202020204" pitchFamily="34" charset="0"/>
                <a:cs typeface="Arial" panose="020B0604020202020204" pitchFamily="34" charset="0"/>
              </a:rPr>
              <a:t>4)Manutenção da pressão arterial:</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Expansão volumétrica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Uso de drogas vasoativas: são indicadas quando se tem certeza de que não há depleção de volume circulante e o paciente se mantém hipotenso. Deve-se procurar manter uma PA aceitável, a fim de garantir uma pressão de perfusão adequada em nível de artérias renais, possibilitando e favorecendo a filtração glomerular.</a:t>
            </a:r>
          </a:p>
          <a:p>
            <a:pPr fontAlgn="auto">
              <a:defRPr/>
            </a:pPr>
            <a:endParaRPr lang="pt-BR" dirty="0">
              <a:solidFill>
                <a:schemeClr val="bg2">
                  <a:lumMod val="50000"/>
                </a:schemeClr>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866775" y="1716088"/>
            <a:ext cx="10458450" cy="4518025"/>
          </a:xfrm>
        </p:spPr>
        <p:txBody>
          <a:bodyPr rtlCol="0">
            <a:noAutofit/>
          </a:bodyPr>
          <a:lstStyle/>
          <a:p>
            <a:pPr marL="0" indent="0" algn="just" fontAlgn="auto">
              <a:buFont typeface="Wingdings 3" pitchFamily="18" charset="2"/>
              <a:buNone/>
              <a:defRPr/>
            </a:pPr>
            <a:r>
              <a:rPr lang="pt-BR" sz="2200" b="1" u="sng" dirty="0">
                <a:solidFill>
                  <a:schemeClr val="bg2">
                    <a:lumMod val="50000"/>
                  </a:schemeClr>
                </a:solidFill>
                <a:latin typeface="Arial" panose="020B0604020202020204" pitchFamily="34" charset="0"/>
                <a:cs typeface="Arial" panose="020B0604020202020204" pitchFamily="34" charset="0"/>
              </a:rPr>
              <a:t>TRATAMENTO GERAL</a:t>
            </a:r>
            <a:endParaRPr lang="pt-BR" sz="2200" u="sng"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u="sng" dirty="0">
                <a:solidFill>
                  <a:schemeClr val="bg2">
                    <a:lumMod val="50000"/>
                  </a:schemeClr>
                </a:solidFill>
                <a:latin typeface="Arial" panose="020B0604020202020204" pitchFamily="34" charset="0"/>
                <a:cs typeface="Arial" panose="020B0604020202020204" pitchFamily="34" charset="0"/>
              </a:rPr>
              <a:t>5) Uso do diurético:</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O diurético, quando administrado no momento adequado, pode converter a IRA </a:t>
            </a:r>
            <a:r>
              <a:rPr lang="pt-BR" sz="2200" dirty="0" err="1">
                <a:solidFill>
                  <a:schemeClr val="bg2">
                    <a:lumMod val="50000"/>
                  </a:schemeClr>
                </a:solidFill>
                <a:latin typeface="Arial" panose="020B0604020202020204" pitchFamily="34" charset="0"/>
                <a:cs typeface="Arial" panose="020B0604020202020204" pitchFamily="34" charset="0"/>
              </a:rPr>
              <a:t>oligúrica</a:t>
            </a:r>
            <a:r>
              <a:rPr lang="pt-BR" sz="2200" dirty="0">
                <a:solidFill>
                  <a:schemeClr val="bg2">
                    <a:lumMod val="50000"/>
                  </a:schemeClr>
                </a:solidFill>
                <a:latin typeface="Arial" panose="020B0604020202020204" pitchFamily="34" charset="0"/>
                <a:cs typeface="Arial" panose="020B0604020202020204" pitchFamily="34" charset="0"/>
              </a:rPr>
              <a:t> em não </a:t>
            </a:r>
            <a:r>
              <a:rPr lang="pt-BR" sz="2200" dirty="0" err="1">
                <a:solidFill>
                  <a:schemeClr val="bg2">
                    <a:lumMod val="50000"/>
                  </a:schemeClr>
                </a:solidFill>
                <a:latin typeface="Arial" panose="020B0604020202020204" pitchFamily="34" charset="0"/>
                <a:cs typeface="Arial" panose="020B0604020202020204" pitchFamily="34" charset="0"/>
              </a:rPr>
              <a:t>oligúrica</a:t>
            </a:r>
            <a:r>
              <a:rPr lang="pt-BR" sz="2200" dirty="0">
                <a:solidFill>
                  <a:schemeClr val="bg2">
                    <a:lumMod val="50000"/>
                  </a:schemeClr>
                </a:solidFill>
                <a:latin typeface="Arial" panose="020B0604020202020204" pitchFamily="34" charset="0"/>
                <a:cs typeface="Arial" panose="020B0604020202020204" pitchFamily="34" charset="0"/>
              </a:rPr>
              <a:t>. A IRA não </a:t>
            </a:r>
            <a:r>
              <a:rPr lang="pt-BR" sz="2200" dirty="0" err="1">
                <a:solidFill>
                  <a:schemeClr val="bg2">
                    <a:lumMod val="50000"/>
                  </a:schemeClr>
                </a:solidFill>
                <a:latin typeface="Arial" panose="020B0604020202020204" pitchFamily="34" charset="0"/>
                <a:cs typeface="Arial" panose="020B0604020202020204" pitchFamily="34" charset="0"/>
              </a:rPr>
              <a:t>oligúrica</a:t>
            </a:r>
            <a:r>
              <a:rPr lang="pt-BR" sz="2200" dirty="0">
                <a:solidFill>
                  <a:schemeClr val="bg2">
                    <a:lumMod val="50000"/>
                  </a:schemeClr>
                </a:solidFill>
                <a:latin typeface="Arial" panose="020B0604020202020204" pitchFamily="34" charset="0"/>
                <a:cs typeface="Arial" panose="020B0604020202020204" pitchFamily="34" charset="0"/>
              </a:rPr>
              <a:t> associa-se a um prognóstico melhor, o que sugere que os pacientes que respondem à furosemida apresentam IRA menos severa.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Antes da administração da furosemida para o tratamento da IRA </a:t>
            </a:r>
            <a:r>
              <a:rPr lang="pt-BR" sz="2200" dirty="0" err="1">
                <a:solidFill>
                  <a:schemeClr val="bg2">
                    <a:lumMod val="50000"/>
                  </a:schemeClr>
                </a:solidFill>
                <a:latin typeface="Arial" panose="020B0604020202020204" pitchFamily="34" charset="0"/>
                <a:cs typeface="Arial" panose="020B0604020202020204" pitchFamily="34" charset="0"/>
              </a:rPr>
              <a:t>oligúrica</a:t>
            </a:r>
            <a:r>
              <a:rPr lang="pt-BR" sz="2200" dirty="0">
                <a:solidFill>
                  <a:schemeClr val="bg2">
                    <a:lumMod val="50000"/>
                  </a:schemeClr>
                </a:solidFill>
                <a:latin typeface="Arial" panose="020B0604020202020204" pitchFamily="34" charset="0"/>
                <a:cs typeface="Arial" panose="020B0604020202020204" pitchFamily="34" charset="0"/>
              </a:rPr>
              <a:t>, deve ser corrigida a hipotensão arterial e acidose metabólica significativa, podendo ser necessária infusão de volume (10-20mL/kg, inicialmente com soro fisiológico e se necessária nova expansão, fazê-lo com solução de albumina). </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 furosemida é </a:t>
            </a:r>
            <a:r>
              <a:rPr lang="pt-BR" sz="2200" dirty="0" err="1">
                <a:solidFill>
                  <a:schemeClr val="bg2">
                    <a:lumMod val="50000"/>
                  </a:schemeClr>
                </a:solidFill>
                <a:latin typeface="Arial" panose="020B0604020202020204" pitchFamily="34" charset="0"/>
                <a:cs typeface="Arial" panose="020B0604020202020204" pitchFamily="34" charset="0"/>
              </a:rPr>
              <a:t>contra-indicada</a:t>
            </a:r>
            <a:r>
              <a:rPr lang="pt-BR" sz="2200" dirty="0">
                <a:solidFill>
                  <a:schemeClr val="bg2">
                    <a:lumMod val="50000"/>
                  </a:schemeClr>
                </a:solidFill>
                <a:latin typeface="Arial" panose="020B0604020202020204" pitchFamily="34" charset="0"/>
                <a:cs typeface="Arial" panose="020B0604020202020204" pitchFamily="34" charset="0"/>
              </a:rPr>
              <a:t> em casos de hipovolemia.</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00088"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700088" y="1649413"/>
            <a:ext cx="11491912" cy="5437187"/>
          </a:xfrm>
        </p:spPr>
        <p:txBody>
          <a:bodyPr rtlCol="0">
            <a:normAutofit/>
          </a:bodyPr>
          <a:lstStyle/>
          <a:p>
            <a:pPr marL="0" indent="0" algn="just" fontAlgn="auto">
              <a:buFont typeface="Wingdings 3" pitchFamily="18" charset="2"/>
              <a:buNone/>
              <a:defRPr/>
            </a:pPr>
            <a:r>
              <a:rPr lang="pt-BR" sz="2200" b="1" dirty="0">
                <a:solidFill>
                  <a:schemeClr val="bg2">
                    <a:lumMod val="50000"/>
                  </a:schemeClr>
                </a:solidFill>
                <a:latin typeface="Arial" panose="020B0604020202020204" pitchFamily="34" charset="0"/>
                <a:cs typeface="Arial" panose="020B0604020202020204" pitchFamily="34" charset="0"/>
              </a:rPr>
              <a:t>TRATAMENTO GERAL</a:t>
            </a:r>
            <a:endParaRPr lang="pt-BR" sz="2200" dirty="0">
              <a:solidFill>
                <a:schemeClr val="bg2">
                  <a:lumMod val="50000"/>
                </a:schemeClr>
              </a:solidFill>
              <a:latin typeface="Arial" panose="020B0604020202020204" pitchFamily="34" charset="0"/>
              <a:cs typeface="Arial" panose="020B0604020202020204" pitchFamily="34" charset="0"/>
            </a:endParaRPr>
          </a:p>
          <a:p>
            <a:pPr algn="just" fontAlgn="auto">
              <a:defRPr/>
            </a:pPr>
            <a:r>
              <a:rPr lang="pt-BR" sz="2200" u="sng" dirty="0">
                <a:solidFill>
                  <a:schemeClr val="bg2">
                    <a:lumMod val="50000"/>
                  </a:schemeClr>
                </a:solidFill>
                <a:latin typeface="Arial" panose="020B0604020202020204" pitchFamily="34" charset="0"/>
                <a:cs typeface="Arial" panose="020B0604020202020204" pitchFamily="34" charset="0"/>
              </a:rPr>
              <a:t>5) Uso do diurético:</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A dose de 0,5-1mg/kg pode não ser suficiente no recém-nascido doente. Doses maiores podem ser necessárias, como 2-5mg/kg como dose de ataque e 4-8mg/Kg/dia diluído para infusão contínua. Em pacientes com IRA não há indicação para infusão contínua a menos que haja resposta depois de uma dose inicial de furosemida in </a:t>
            </a:r>
            <a:r>
              <a:rPr lang="pt-BR" sz="2200" i="1" dirty="0" err="1">
                <a:solidFill>
                  <a:schemeClr val="bg2">
                    <a:lumMod val="50000"/>
                  </a:schemeClr>
                </a:solidFill>
                <a:latin typeface="Arial" panose="020B0604020202020204" pitchFamily="34" charset="0"/>
                <a:cs typeface="Arial" panose="020B0604020202020204" pitchFamily="34" charset="0"/>
              </a:rPr>
              <a:t>bolus</a:t>
            </a:r>
            <a:r>
              <a:rPr lang="pt-BR" sz="2200" dirty="0">
                <a:solidFill>
                  <a:schemeClr val="bg2">
                    <a:lumMod val="50000"/>
                  </a:schemeClr>
                </a:solidFill>
                <a:latin typeface="Arial" panose="020B0604020202020204" pitchFamily="34" charset="0"/>
                <a:cs typeface="Arial" panose="020B0604020202020204" pitchFamily="34" charset="0"/>
              </a:rPr>
              <a:t>.</a:t>
            </a:r>
          </a:p>
          <a:p>
            <a:pPr algn="just" fontAlgn="auto">
              <a:defRPr/>
            </a:pPr>
            <a:r>
              <a:rPr lang="pt-BR" sz="2200" dirty="0">
                <a:solidFill>
                  <a:schemeClr val="bg2">
                    <a:lumMod val="50000"/>
                  </a:schemeClr>
                </a:solidFill>
                <a:latin typeface="Arial" panose="020B0604020202020204" pitchFamily="34" charset="0"/>
                <a:cs typeface="Arial" panose="020B0604020202020204" pitchFamily="34" charset="0"/>
              </a:rPr>
              <a:t>Na ausência de resposta, não há justificativa para continuar o uso da furosemida. </a:t>
            </a:r>
          </a:p>
          <a:p>
            <a:pPr marL="0" indent="0" algn="just" fontAlgn="auto">
              <a:buFont typeface="Wingdings 3" pitchFamily="18" charset="2"/>
              <a:buNone/>
              <a:defRPr/>
            </a:pPr>
            <a:r>
              <a:rPr lang="pt-BR" dirty="0">
                <a:solidFill>
                  <a:schemeClr val="bg2">
                    <a:lumMod val="50000"/>
                  </a:schemeClr>
                </a:solidFill>
              </a:rPr>
              <a:t>	</a:t>
            </a:r>
          </a:p>
          <a:p>
            <a:pPr fontAlgn="auto">
              <a:defRPr/>
            </a:pPr>
            <a:endParaRPr lang="pt-BR" dirty="0">
              <a:solidFill>
                <a:schemeClr val="bg2">
                  <a:lumMod val="50000"/>
                </a:schemeClr>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457200"/>
            <a:ext cx="10515600" cy="1012825"/>
          </a:xfrm>
        </p:spPr>
        <p:txBody>
          <a:bodyPr/>
          <a:lstStyle/>
          <a:p>
            <a:pPr fontAlgn="auto">
              <a:spcAft>
                <a:spcPts val="0"/>
              </a:spcAft>
              <a:defRPr/>
            </a:pPr>
            <a:r>
              <a:rPr lang="pt-BR" sz="4800" b="1" dirty="0" err="1">
                <a:latin typeface="Arial" panose="020B0604020202020204" pitchFamily="34" charset="0"/>
                <a:cs typeface="Arial" panose="020B0604020202020204" pitchFamily="34" charset="0"/>
              </a:rPr>
              <a:t>INSUFICIêNCIA</a:t>
            </a:r>
            <a:r>
              <a:rPr lang="pt-BR" sz="4800" b="1" dirty="0">
                <a:latin typeface="Arial" panose="020B0604020202020204" pitchFamily="34" charset="0"/>
                <a:cs typeface="Arial" panose="020B0604020202020204" pitchFamily="34" charset="0"/>
              </a:rPr>
              <a:t> RENAL AGUDA</a:t>
            </a:r>
          </a:p>
        </p:txBody>
      </p:sp>
      <p:sp>
        <p:nvSpPr>
          <p:cNvPr id="3" name="Espaço Reservado para Conteúdo 2"/>
          <p:cNvSpPr>
            <a:spLocks noGrp="1"/>
          </p:cNvSpPr>
          <p:nvPr>
            <p:ph idx="1"/>
          </p:nvPr>
        </p:nvSpPr>
        <p:spPr>
          <a:xfrm>
            <a:off x="838200" y="2028825"/>
            <a:ext cx="9656763" cy="5043488"/>
          </a:xfrm>
        </p:spPr>
        <p:txBody>
          <a:bodyPr rtlCol="0">
            <a:normAutofit fontScale="85000" lnSpcReduction="20000"/>
          </a:bodyPr>
          <a:lstStyle/>
          <a:p>
            <a:pPr marL="0" indent="0" algn="just" fontAlgn="auto">
              <a:buFont typeface="Wingdings 3" pitchFamily="18" charset="2"/>
              <a:buNone/>
              <a:defRPr/>
            </a:pPr>
            <a:r>
              <a:rPr lang="pt-BR" sz="2600" b="1" dirty="0">
                <a:solidFill>
                  <a:schemeClr val="bg2">
                    <a:lumMod val="50000"/>
                  </a:schemeClr>
                </a:solidFill>
                <a:latin typeface="Arial" panose="020B0604020202020204" pitchFamily="34" charset="0"/>
                <a:cs typeface="Arial" panose="020B0604020202020204" pitchFamily="34" charset="0"/>
              </a:rPr>
              <a:t>TERAPIA RENAL SUBSTITUTIVA</a:t>
            </a:r>
          </a:p>
          <a:p>
            <a:pPr algn="just" fontAlgn="auto">
              <a:buFont typeface="Wingdings" panose="05000000000000000000" pitchFamily="2" charset="2"/>
              <a:buChar char="Ø"/>
              <a:defRPr/>
            </a:pPr>
            <a:r>
              <a:rPr lang="pt-BR" sz="2600" dirty="0">
                <a:solidFill>
                  <a:schemeClr val="bg2">
                    <a:lumMod val="50000"/>
                  </a:schemeClr>
                </a:solidFill>
                <a:latin typeface="Arial" panose="020B0604020202020204" pitchFamily="34" charset="0"/>
                <a:cs typeface="Arial" panose="020B0604020202020204" pitchFamily="34" charset="0"/>
              </a:rPr>
              <a:t>A terapia de substituição renal deve ser considerada nos casos em que não é possível manter o balanço hídrico e eletrolítico e suporte nutricional adequados com tratamento clínico ou por oligúria ou </a:t>
            </a:r>
            <a:r>
              <a:rPr lang="pt-BR" sz="2600" dirty="0" err="1">
                <a:solidFill>
                  <a:schemeClr val="bg2">
                    <a:lumMod val="50000"/>
                  </a:schemeClr>
                </a:solidFill>
                <a:latin typeface="Arial" panose="020B0604020202020204" pitchFamily="34" charset="0"/>
                <a:cs typeface="Arial" panose="020B0604020202020204" pitchFamily="34" charset="0"/>
              </a:rPr>
              <a:t>anúria</a:t>
            </a:r>
            <a:r>
              <a:rPr lang="pt-BR" sz="2600" dirty="0">
                <a:solidFill>
                  <a:schemeClr val="bg2">
                    <a:lumMod val="50000"/>
                  </a:schemeClr>
                </a:solidFill>
                <a:latin typeface="Arial" panose="020B0604020202020204" pitchFamily="34" charset="0"/>
                <a:cs typeface="Arial" panose="020B0604020202020204" pitchFamily="34" charset="0"/>
              </a:rPr>
              <a:t> persistentes.</a:t>
            </a:r>
          </a:p>
          <a:p>
            <a:pPr algn="just" fontAlgn="auto">
              <a:buFont typeface="Wingdings" panose="05000000000000000000" pitchFamily="2" charset="2"/>
              <a:buChar char="Ø"/>
              <a:defRPr/>
            </a:pPr>
            <a:r>
              <a:rPr lang="pt-BR" sz="2600" u="sng" dirty="0">
                <a:solidFill>
                  <a:schemeClr val="bg2">
                    <a:lumMod val="50000"/>
                  </a:schemeClr>
                </a:solidFill>
                <a:latin typeface="Arial" panose="020B0604020202020204" pitchFamily="34" charset="0"/>
                <a:cs typeface="Arial" panose="020B0604020202020204" pitchFamily="34" charset="0"/>
              </a:rPr>
              <a:t>Indicações absolutas de terapia renal substitutiva:</a:t>
            </a:r>
          </a:p>
          <a:p>
            <a:pPr algn="just" fontAlgn="auto">
              <a:buFont typeface="Wingdings" panose="05000000000000000000" pitchFamily="2" charset="2"/>
              <a:buChar char="Ø"/>
              <a:defRPr/>
            </a:pPr>
            <a:r>
              <a:rPr lang="pt-BR" sz="2600" dirty="0">
                <a:solidFill>
                  <a:schemeClr val="bg2">
                    <a:lumMod val="50000"/>
                  </a:schemeClr>
                </a:solidFill>
                <a:latin typeface="Arial" panose="020B0604020202020204" pitchFamily="34" charset="0"/>
                <a:cs typeface="Arial" panose="020B0604020202020204" pitchFamily="34" charset="0"/>
              </a:rPr>
              <a:t>acidose metabólica severa (bicarbonato sérico &lt;12 </a:t>
            </a:r>
            <a:r>
              <a:rPr lang="pt-BR" sz="2600" dirty="0" err="1">
                <a:solidFill>
                  <a:schemeClr val="bg2">
                    <a:lumMod val="50000"/>
                  </a:schemeClr>
                </a:solidFill>
                <a:latin typeface="Arial" panose="020B0604020202020204" pitchFamily="34" charset="0"/>
                <a:cs typeface="Arial" panose="020B0604020202020204" pitchFamily="34" charset="0"/>
              </a:rPr>
              <a:t>mEq</a:t>
            </a:r>
            <a:r>
              <a:rPr lang="pt-BR" sz="2600" dirty="0">
                <a:solidFill>
                  <a:schemeClr val="bg2">
                    <a:lumMod val="50000"/>
                  </a:schemeClr>
                </a:solidFill>
                <a:latin typeface="Arial" panose="020B0604020202020204" pitchFamily="34" charset="0"/>
                <a:cs typeface="Arial" panose="020B0604020202020204" pitchFamily="34" charset="0"/>
              </a:rPr>
              <a:t>/L)</a:t>
            </a:r>
          </a:p>
          <a:p>
            <a:pPr algn="just" fontAlgn="auto">
              <a:buFont typeface="Wingdings" panose="05000000000000000000" pitchFamily="2" charset="2"/>
              <a:buChar char="Ø"/>
              <a:defRPr/>
            </a:pPr>
            <a:r>
              <a:rPr lang="pt-BR" sz="2600" dirty="0">
                <a:solidFill>
                  <a:schemeClr val="bg2">
                    <a:lumMod val="50000"/>
                  </a:schemeClr>
                </a:solidFill>
                <a:latin typeface="Arial" panose="020B0604020202020204" pitchFamily="34" charset="0"/>
                <a:cs typeface="Arial" panose="020B0604020202020204" pitchFamily="34" charset="0"/>
              </a:rPr>
              <a:t>hipercalemia refratária ao tratamento clínico (potássio sérico ≥8 </a:t>
            </a:r>
            <a:r>
              <a:rPr lang="pt-BR" sz="2600" dirty="0" err="1">
                <a:solidFill>
                  <a:schemeClr val="bg2">
                    <a:lumMod val="50000"/>
                  </a:schemeClr>
                </a:solidFill>
                <a:latin typeface="Arial" panose="020B0604020202020204" pitchFamily="34" charset="0"/>
                <a:cs typeface="Arial" panose="020B0604020202020204" pitchFamily="34" charset="0"/>
              </a:rPr>
              <a:t>mEq</a:t>
            </a:r>
            <a:r>
              <a:rPr lang="pt-BR" sz="2600" dirty="0">
                <a:solidFill>
                  <a:schemeClr val="bg2">
                    <a:lumMod val="50000"/>
                  </a:schemeClr>
                </a:solidFill>
                <a:latin typeface="Arial" panose="020B0604020202020204" pitchFamily="34" charset="0"/>
                <a:cs typeface="Arial" panose="020B0604020202020204" pitchFamily="34" charset="0"/>
              </a:rPr>
              <a:t>/L ou elevação rápida dos níveis de potássio);</a:t>
            </a:r>
          </a:p>
          <a:p>
            <a:pPr algn="just" fontAlgn="auto">
              <a:buFont typeface="Wingdings" panose="05000000000000000000" pitchFamily="2" charset="2"/>
              <a:buChar char="Ø"/>
              <a:defRPr/>
            </a:pPr>
            <a:r>
              <a:rPr lang="pt-BR" sz="2600" dirty="0">
                <a:solidFill>
                  <a:schemeClr val="bg2">
                    <a:lumMod val="50000"/>
                  </a:schemeClr>
                </a:solidFill>
                <a:latin typeface="Arial" panose="020B0604020202020204" pitchFamily="34" charset="0"/>
                <a:cs typeface="Arial" panose="020B0604020202020204" pitchFamily="34" charset="0"/>
              </a:rPr>
              <a:t> hiponatremia (sódio sérico ≤120 </a:t>
            </a:r>
            <a:r>
              <a:rPr lang="pt-BR" sz="2600" dirty="0" err="1">
                <a:solidFill>
                  <a:schemeClr val="bg2">
                    <a:lumMod val="50000"/>
                  </a:schemeClr>
                </a:solidFill>
                <a:latin typeface="Arial" panose="020B0604020202020204" pitchFamily="34" charset="0"/>
                <a:cs typeface="Arial" panose="020B0604020202020204" pitchFamily="34" charset="0"/>
              </a:rPr>
              <a:t>mEq</a:t>
            </a:r>
            <a:r>
              <a:rPr lang="pt-BR" sz="2600" dirty="0">
                <a:solidFill>
                  <a:schemeClr val="bg2">
                    <a:lumMod val="50000"/>
                  </a:schemeClr>
                </a:solidFill>
                <a:latin typeface="Arial" panose="020B0604020202020204" pitchFamily="34" charset="0"/>
                <a:cs typeface="Arial" panose="020B0604020202020204" pitchFamily="34" charset="0"/>
              </a:rPr>
              <a:t>/L);</a:t>
            </a:r>
          </a:p>
          <a:p>
            <a:pPr algn="just" fontAlgn="auto">
              <a:buFont typeface="Wingdings" panose="05000000000000000000" pitchFamily="2" charset="2"/>
              <a:buChar char="Ø"/>
              <a:defRPr/>
            </a:pPr>
            <a:r>
              <a:rPr lang="pt-BR" sz="2600" dirty="0">
                <a:solidFill>
                  <a:schemeClr val="bg2">
                    <a:lumMod val="50000"/>
                  </a:schemeClr>
                </a:solidFill>
                <a:latin typeface="Arial" panose="020B0604020202020204" pitchFamily="34" charset="0"/>
                <a:cs typeface="Arial" panose="020B0604020202020204" pitchFamily="34" charset="0"/>
              </a:rPr>
              <a:t>sobrecarga de volume com insuficiência cardíaca congestiva ou edema pulmonar;</a:t>
            </a:r>
          </a:p>
          <a:p>
            <a:pPr algn="just" fontAlgn="auto">
              <a:buFont typeface="Wingdings" panose="05000000000000000000" pitchFamily="2" charset="2"/>
              <a:buChar char="Ø"/>
              <a:defRPr/>
            </a:pPr>
            <a:r>
              <a:rPr lang="pt-BR" sz="2600" dirty="0">
                <a:solidFill>
                  <a:schemeClr val="bg2">
                    <a:lumMod val="50000"/>
                  </a:schemeClr>
                </a:solidFill>
                <a:latin typeface="Arial" panose="020B0604020202020204" pitchFamily="34" charset="0"/>
                <a:cs typeface="Arial" panose="020B0604020202020204" pitchFamily="34" charset="0"/>
              </a:rPr>
              <a:t>necessidade de prover nutrição para RN </a:t>
            </a:r>
            <a:r>
              <a:rPr lang="pt-BR" sz="2600" dirty="0" err="1">
                <a:solidFill>
                  <a:schemeClr val="bg2">
                    <a:lumMod val="50000"/>
                  </a:schemeClr>
                </a:solidFill>
                <a:latin typeface="Arial" panose="020B0604020202020204" pitchFamily="34" charset="0"/>
                <a:cs typeface="Arial" panose="020B0604020202020204" pitchFamily="34" charset="0"/>
              </a:rPr>
              <a:t>anúrico</a:t>
            </a:r>
            <a:r>
              <a:rPr lang="pt-BR" sz="2600" dirty="0">
                <a:solidFill>
                  <a:schemeClr val="bg2">
                    <a:lumMod val="50000"/>
                  </a:schemeClr>
                </a:solidFill>
                <a:latin typeface="Arial" panose="020B0604020202020204" pitchFamily="34" charset="0"/>
                <a:cs typeface="Arial" panose="020B0604020202020204" pitchFamily="34" charset="0"/>
              </a:rPr>
              <a:t> ou </a:t>
            </a:r>
            <a:r>
              <a:rPr lang="pt-BR" sz="2600" dirty="0" err="1">
                <a:solidFill>
                  <a:schemeClr val="bg2">
                    <a:lumMod val="50000"/>
                  </a:schemeClr>
                </a:solidFill>
                <a:latin typeface="Arial" panose="020B0604020202020204" pitchFamily="34" charset="0"/>
                <a:cs typeface="Arial" panose="020B0604020202020204" pitchFamily="34" charset="0"/>
              </a:rPr>
              <a:t>oligúrico</a:t>
            </a:r>
            <a:r>
              <a:rPr lang="pt-BR" sz="2600" dirty="0">
                <a:solidFill>
                  <a:schemeClr val="bg2">
                    <a:lumMod val="50000"/>
                  </a:schemeClr>
                </a:solidFill>
                <a:latin typeface="Arial" panose="020B0604020202020204" pitchFamily="34" charset="0"/>
                <a:cs typeface="Arial" panose="020B0604020202020204" pitchFamily="34" charset="0"/>
              </a:rPr>
              <a:t> ou que requeira restrição de fluidos.</a:t>
            </a:r>
          </a:p>
          <a:p>
            <a:pPr algn="just" fontAlgn="auto">
              <a:buFont typeface="Wingdings" panose="05000000000000000000" pitchFamily="2" charset="2"/>
              <a:buChar char="Ø"/>
              <a:defRPr/>
            </a:pPr>
            <a:endParaRPr lang="pt-BR" dirty="0">
              <a:solidFill>
                <a:schemeClr val="bg2">
                  <a:lumMod val="50000"/>
                </a:schemeClr>
              </a:solidFill>
              <a:latin typeface="Arial" panose="020B0604020202020204" pitchFamily="34" charset="0"/>
              <a:cs typeface="Arial" panose="020B0604020202020204" pitchFamily="34" charset="0"/>
            </a:endParaRPr>
          </a:p>
          <a:p>
            <a:pPr algn="just" fontAlgn="auto">
              <a:defRPr/>
            </a:pPr>
            <a:endParaRPr lang="pt-BR" dirty="0">
              <a:solidFill>
                <a:schemeClr val="bg2">
                  <a:lumMod val="50000"/>
                </a:schemeClr>
              </a:solidFill>
            </a:endParaRPr>
          </a:p>
          <a:p>
            <a:pPr fontAlgn="auto">
              <a:defRPr/>
            </a:pPr>
            <a:endParaRPr lang="pt-BR" dirty="0">
              <a:solidFill>
                <a:schemeClr val="bg2">
                  <a:lumMod val="50000"/>
                </a:schemeClr>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2228850" y="236538"/>
            <a:ext cx="7315200" cy="1581150"/>
          </a:xfrm>
          <a:solidFill>
            <a:srgbClr val="FFFF00"/>
          </a:solidFill>
        </p:spPr>
        <p:txBody>
          <a:bodyPr/>
          <a:lstStyle/>
          <a:p>
            <a:pPr algn="ctr">
              <a:lnSpc>
                <a:spcPct val="80000"/>
              </a:lnSpc>
              <a:buFont typeface="Wingdings 3" pitchFamily="18" charset="2"/>
              <a:buNone/>
            </a:pPr>
            <a:r>
              <a:rPr lang="pt-BR" sz="2800" b="1" smtClean="0">
                <a:solidFill>
                  <a:srgbClr val="0033CC"/>
                </a:solidFill>
              </a:rPr>
              <a:t>Nota do Editor da página neonatal </a:t>
            </a:r>
            <a:r>
              <a:rPr lang="pt-BR" sz="2800" b="1" smtClean="0">
                <a:solidFill>
                  <a:srgbClr val="0033CC"/>
                </a:solidFill>
                <a:hlinkClick r:id="rId2"/>
              </a:rPr>
              <a:t>www.paulomargotto.com.br</a:t>
            </a:r>
            <a:r>
              <a:rPr lang="pt-BR" sz="2800" b="1" smtClean="0">
                <a:solidFill>
                  <a:srgbClr val="0033CC"/>
                </a:solidFill>
              </a:rPr>
              <a:t> Paulo R. Margotto. Consultem também! Aqui e Agora</a:t>
            </a:r>
            <a:r>
              <a:rPr lang="pt-BR" sz="1600" smtClean="0"/>
              <a:t>!</a:t>
            </a:r>
          </a:p>
        </p:txBody>
      </p:sp>
      <p:pic>
        <p:nvPicPr>
          <p:cNvPr id="58372" name="Picture 4" descr="Martinha-F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0013" y="1749425"/>
            <a:ext cx="6186487" cy="464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3" name="Rectangle 5"/>
          <p:cNvSpPr>
            <a:spLocks noChangeArrowheads="1"/>
          </p:cNvSpPr>
          <p:nvPr/>
        </p:nvSpPr>
        <p:spPr bwMode="auto">
          <a:xfrm>
            <a:off x="776288" y="6410325"/>
            <a:ext cx="1086643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b="1">
                <a:solidFill>
                  <a:srgbClr val="FF00FF"/>
                </a:solidFill>
              </a:rPr>
              <a:t>Profa Marta David Rocha e Prof. Paulo R. Margotto na Formatura Turma 2001 da ESCS (14/9/2007)</a:t>
            </a:r>
            <a:endParaRPr lang="pt-BR">
              <a:solidFill>
                <a:srgbClr val="FF00FF"/>
              </a:solidFill>
            </a:endParaRPr>
          </a:p>
          <a:p>
            <a:pPr eaLnBrk="0" hangingPunct="0"/>
            <a:endParaRPr lang="pt-B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a:xfrm>
            <a:off x="2879725" y="2979738"/>
            <a:ext cx="8534400" cy="3614737"/>
          </a:xfrm>
        </p:spPr>
        <p:txBody>
          <a:bodyPr/>
          <a:lstStyle/>
          <a:p>
            <a:r>
              <a:rPr lang="pt-BR" sz="2200" smtClean="0"/>
              <a:t>Em uma coorte de 118 bbês ≤1200g, ≤31 sem, dos quais 30,1% (36/118) apresentaram injúria renal agua (IRA), a associação com hemorragia peri/intraVenricular ( HIV) foi:  </a:t>
            </a:r>
          </a:p>
          <a:p>
            <a:pPr lvl="1"/>
            <a:r>
              <a:rPr lang="pt-BR" sz="2200" b="1" smtClean="0">
                <a:solidFill>
                  <a:srgbClr val="FF0000"/>
                </a:solidFill>
              </a:rPr>
              <a:t>3,6 vezes  de HIV de grau 2 ou superior (HR* 3,55, IC 95% 1,39-9,07)</a:t>
            </a:r>
            <a:endParaRPr lang="pt-BR" sz="2200" smtClean="0">
              <a:solidFill>
                <a:srgbClr val="FF0000"/>
              </a:solidFill>
            </a:endParaRPr>
          </a:p>
          <a:p>
            <a:pPr lvl="1"/>
            <a:r>
              <a:rPr lang="pt-BR" sz="2200" b="1" smtClean="0">
                <a:solidFill>
                  <a:srgbClr val="FF0000"/>
                </a:solidFill>
              </a:rPr>
              <a:t> 4 vezes maior de HIV de grau 3 ou superior (HR 4,34, 95%CI 1,43-13,21).</a:t>
            </a:r>
          </a:p>
        </p:txBody>
      </p:sp>
      <p:sp>
        <p:nvSpPr>
          <p:cNvPr id="59396" name="Rectangle 4"/>
          <p:cNvSpPr>
            <a:spLocks noChangeArrowheads="1"/>
          </p:cNvSpPr>
          <p:nvPr/>
        </p:nvSpPr>
        <p:spPr bwMode="auto">
          <a:xfrm>
            <a:off x="457200" y="407988"/>
            <a:ext cx="11322050" cy="14017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b="1">
                <a:solidFill>
                  <a:srgbClr val="0033CC"/>
                </a:solidFill>
                <a:latin typeface="Lato" pitchFamily="34" charset="0"/>
              </a:rPr>
              <a:t>Inj</a:t>
            </a:r>
            <a:r>
              <a:rPr lang="pt-BR" sz="2700" b="1">
                <a:solidFill>
                  <a:srgbClr val="0033CC"/>
                </a:solidFill>
                <a:latin typeface="Century Gothic"/>
              </a:rPr>
              <a:t>ú</a:t>
            </a:r>
            <a:r>
              <a:rPr lang="pt-BR" sz="2700" b="1">
                <a:solidFill>
                  <a:srgbClr val="0033CC"/>
                </a:solidFill>
                <a:latin typeface="Lato" pitchFamily="34" charset="0"/>
              </a:rPr>
              <a:t>ria renal aguda neonatal e o risco de hemorragia intraventricular no rec</a:t>
            </a:r>
            <a:r>
              <a:rPr lang="pt-BR" sz="2700" b="1">
                <a:solidFill>
                  <a:srgbClr val="0033CC"/>
                </a:solidFill>
                <a:latin typeface="Century Gothic"/>
              </a:rPr>
              <a:t>é</a:t>
            </a:r>
            <a:r>
              <a:rPr lang="pt-BR" sz="2700" b="1">
                <a:solidFill>
                  <a:srgbClr val="0033CC"/>
                </a:solidFill>
                <a:latin typeface="Lato" pitchFamily="34" charset="0"/>
              </a:rPr>
              <a:t>m-nascido de muito baixo peso</a:t>
            </a:r>
          </a:p>
          <a:p>
            <a:pPr eaLnBrk="0" hangingPunct="0"/>
            <a:r>
              <a:rPr lang="pt-BR" sz="1300">
                <a:solidFill>
                  <a:srgbClr val="607D8B"/>
                </a:solidFill>
                <a:latin typeface="Source Sans Pro"/>
                <a:hlinkClick r:id="rId2" tooltip="IRA_HIV_2016"/>
              </a:rPr>
              <a:t>  </a:t>
            </a:r>
            <a:r>
              <a:rPr lang="pt-BR" sz="2800">
                <a:solidFill>
                  <a:srgbClr val="607D8B"/>
                </a:solidFill>
                <a:latin typeface="Century Gothic"/>
              </a:rPr>
              <a:t> </a:t>
            </a:r>
            <a:r>
              <a:rPr lang="pt-BR" sz="1300">
                <a:solidFill>
                  <a:srgbClr val="607D8B"/>
                </a:solidFill>
                <a:latin typeface="Century Gothic"/>
              </a:rPr>
              <a:t>        </a:t>
            </a:r>
            <a:endParaRPr lang="pt-BR" sz="1300">
              <a:solidFill>
                <a:srgbClr val="607D8B"/>
              </a:solidFill>
              <a:latin typeface="Source Sans Pro"/>
            </a:endParaRPr>
          </a:p>
        </p:txBody>
      </p:sp>
      <p:pic>
        <p:nvPicPr>
          <p:cNvPr id="59397" name="Picture 5" descr="ppt">
            <a:hlinkClick r:id="rId2" tooltip="IRA_HIV_2016"/>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90038" y="909638"/>
            <a:ext cx="685800" cy="685800"/>
          </a:xfrm>
          <a:prstGeom prst="rect">
            <a:avLst/>
          </a:prstGeom>
          <a:noFill/>
          <a:extLst>
            <a:ext uri="{909E8E84-426E-40DD-AFC4-6F175D3DCCD1}">
              <a14:hiddenFill xmlns:a14="http://schemas.microsoft.com/office/drawing/2010/main">
                <a:solidFill>
                  <a:srgbClr val="FFFFFF"/>
                </a:solidFill>
              </a14:hiddenFill>
            </a:ext>
          </a:extLst>
        </p:spPr>
      </p:pic>
      <p:sp>
        <p:nvSpPr>
          <p:cNvPr id="59398" name="Rectangle 6"/>
          <p:cNvSpPr>
            <a:spLocks noChangeArrowheads="1"/>
          </p:cNvSpPr>
          <p:nvPr/>
        </p:nvSpPr>
        <p:spPr bwMode="auto">
          <a:xfrm>
            <a:off x="204788" y="1927225"/>
            <a:ext cx="11987212"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solidFill>
                  <a:srgbClr val="0033CC"/>
                </a:solidFill>
                <a:hlinkClick r:id="rId4"/>
              </a:rPr>
              <a:t>Neonatal</a:t>
            </a:r>
            <a:r>
              <a:rPr lang="pt-BR">
                <a:solidFill>
                  <a:srgbClr val="0033CC"/>
                </a:solidFill>
                <a:hlinkClick r:id="rId4"/>
              </a:rPr>
              <a:t> </a:t>
            </a:r>
            <a:r>
              <a:rPr lang="pt-BR" b="1">
                <a:solidFill>
                  <a:srgbClr val="0033CC"/>
                </a:solidFill>
                <a:hlinkClick r:id="rId4"/>
              </a:rPr>
              <a:t>Acute</a:t>
            </a:r>
            <a:r>
              <a:rPr lang="pt-BR">
                <a:solidFill>
                  <a:srgbClr val="0033CC"/>
                </a:solidFill>
                <a:hlinkClick r:id="rId4"/>
              </a:rPr>
              <a:t> </a:t>
            </a:r>
            <a:r>
              <a:rPr lang="pt-BR" b="1">
                <a:solidFill>
                  <a:srgbClr val="0033CC"/>
                </a:solidFill>
                <a:hlinkClick r:id="rId4"/>
              </a:rPr>
              <a:t>Kidney</a:t>
            </a:r>
            <a:r>
              <a:rPr lang="pt-BR">
                <a:solidFill>
                  <a:srgbClr val="0033CC"/>
                </a:solidFill>
                <a:hlinkClick r:id="rId4"/>
              </a:rPr>
              <a:t> </a:t>
            </a:r>
            <a:r>
              <a:rPr lang="pt-BR" b="1">
                <a:solidFill>
                  <a:srgbClr val="0033CC"/>
                </a:solidFill>
                <a:hlinkClick r:id="rId4"/>
              </a:rPr>
              <a:t>Injury</a:t>
            </a:r>
            <a:r>
              <a:rPr lang="pt-BR">
                <a:solidFill>
                  <a:srgbClr val="0033CC"/>
                </a:solidFill>
                <a:hlinkClick r:id="rId4"/>
              </a:rPr>
              <a:t> and the </a:t>
            </a:r>
            <a:r>
              <a:rPr lang="pt-BR" b="1">
                <a:solidFill>
                  <a:srgbClr val="0033CC"/>
                </a:solidFill>
                <a:hlinkClick r:id="rId4"/>
              </a:rPr>
              <a:t>Risk</a:t>
            </a:r>
            <a:r>
              <a:rPr lang="pt-BR">
                <a:solidFill>
                  <a:srgbClr val="0033CC"/>
                </a:solidFill>
                <a:hlinkClick r:id="rId4"/>
              </a:rPr>
              <a:t> of </a:t>
            </a:r>
            <a:r>
              <a:rPr lang="pt-BR" b="1">
                <a:solidFill>
                  <a:srgbClr val="0033CC"/>
                </a:solidFill>
                <a:hlinkClick r:id="rId4"/>
              </a:rPr>
              <a:t>Intraventricular</a:t>
            </a:r>
            <a:r>
              <a:rPr lang="pt-BR">
                <a:solidFill>
                  <a:srgbClr val="0033CC"/>
                </a:solidFill>
                <a:hlinkClick r:id="rId4"/>
              </a:rPr>
              <a:t> </a:t>
            </a:r>
            <a:r>
              <a:rPr lang="pt-BR" b="1">
                <a:solidFill>
                  <a:srgbClr val="0033CC"/>
                </a:solidFill>
                <a:hlinkClick r:id="rId4"/>
              </a:rPr>
              <a:t>Hemorrhage</a:t>
            </a:r>
            <a:r>
              <a:rPr lang="pt-BR">
                <a:solidFill>
                  <a:srgbClr val="0033CC"/>
                </a:solidFill>
                <a:hlinkClick r:id="rId4"/>
              </a:rPr>
              <a:t> in the Very </a:t>
            </a:r>
            <a:r>
              <a:rPr lang="pt-BR" b="1">
                <a:solidFill>
                  <a:srgbClr val="0033CC"/>
                </a:solidFill>
                <a:hlinkClick r:id="rId4"/>
              </a:rPr>
              <a:t>Low</a:t>
            </a:r>
            <a:r>
              <a:rPr lang="pt-BR">
                <a:solidFill>
                  <a:srgbClr val="0033CC"/>
                </a:solidFill>
                <a:hlinkClick r:id="rId4"/>
              </a:rPr>
              <a:t> </a:t>
            </a:r>
            <a:r>
              <a:rPr lang="pt-BR" b="1">
                <a:solidFill>
                  <a:srgbClr val="0033CC"/>
                </a:solidFill>
                <a:hlinkClick r:id="rId4"/>
              </a:rPr>
              <a:t>Birth</a:t>
            </a:r>
            <a:r>
              <a:rPr lang="pt-BR">
                <a:solidFill>
                  <a:srgbClr val="0033CC"/>
                </a:solidFill>
                <a:hlinkClick r:id="rId4"/>
              </a:rPr>
              <a:t> </a:t>
            </a:r>
            <a:r>
              <a:rPr lang="pt-BR" b="1">
                <a:solidFill>
                  <a:srgbClr val="0033CC"/>
                </a:solidFill>
                <a:hlinkClick r:id="rId4"/>
              </a:rPr>
              <a:t>Weight</a:t>
            </a:r>
            <a:r>
              <a:rPr lang="pt-BR">
                <a:solidFill>
                  <a:srgbClr val="0033CC"/>
                </a:solidFill>
                <a:hlinkClick r:id="rId4"/>
              </a:rPr>
              <a:t> </a:t>
            </a:r>
            <a:r>
              <a:rPr lang="pt-BR" b="1">
                <a:solidFill>
                  <a:srgbClr val="0033CC"/>
                </a:solidFill>
                <a:hlinkClick r:id="rId4"/>
              </a:rPr>
              <a:t>Infant</a:t>
            </a:r>
            <a:r>
              <a:rPr lang="pt-BR">
                <a:solidFill>
                  <a:srgbClr val="0033CC"/>
                </a:solidFill>
                <a:hlinkClick r:id="rId4"/>
              </a:rPr>
              <a:t>.</a:t>
            </a:r>
            <a:endParaRPr lang="pt-BR">
              <a:solidFill>
                <a:srgbClr val="0033CC"/>
              </a:solidFill>
            </a:endParaRPr>
          </a:p>
          <a:p>
            <a:pPr algn="ctr"/>
            <a:r>
              <a:rPr lang="pt-BR">
                <a:solidFill>
                  <a:srgbClr val="0033CC"/>
                </a:solidFill>
              </a:rPr>
              <a:t>Stoops C, Sims B, Griffin R, Askenazi DJ.Neonatology. 2016;110(4):307-312. doi: 10.1159/000445931. Epub 2016 Aug 5.PMID: 27490643 </a:t>
            </a:r>
            <a:r>
              <a:rPr lang="pt-BR" b="1">
                <a:solidFill>
                  <a:srgbClr val="0033CC"/>
                </a:solidFill>
              </a:rPr>
              <a:t>Free PMC article. </a:t>
            </a:r>
            <a:r>
              <a:rPr lang="pt-BR" b="1">
                <a:solidFill>
                  <a:srgbClr val="FF00FF"/>
                </a:solidFill>
              </a:rPr>
              <a:t>Artigo Livre!</a:t>
            </a:r>
          </a:p>
        </p:txBody>
      </p:sp>
      <p:sp>
        <p:nvSpPr>
          <p:cNvPr id="59399" name="Rectangle 7"/>
          <p:cNvSpPr>
            <a:spLocks noChangeArrowheads="1"/>
          </p:cNvSpPr>
          <p:nvPr/>
        </p:nvSpPr>
        <p:spPr bwMode="auto">
          <a:xfrm>
            <a:off x="2389188" y="2822575"/>
            <a:ext cx="7346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US" b="1"/>
              <a:t>Apresentação: Angelica Kuwae, Danielly Oliveira, Valéria Naves</a:t>
            </a:r>
            <a:endParaRPr lang="pt-BR" b="1"/>
          </a:p>
          <a:p>
            <a:pPr algn="ctr"/>
            <a:r>
              <a:rPr lang="en-US" b="1"/>
              <a:t>Coordenação: Paulo R. Margotto</a:t>
            </a:r>
          </a:p>
        </p:txBody>
      </p:sp>
      <p:pic>
        <p:nvPicPr>
          <p:cNvPr id="59400"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l="8369" t="4991" r="20561" b="-5594"/>
          <a:stretch>
            <a:fillRect/>
          </a:stretch>
        </p:blipFill>
        <p:spPr bwMode="auto">
          <a:xfrm>
            <a:off x="138113" y="3151188"/>
            <a:ext cx="2332037" cy="1855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9401" name="Text Box 9"/>
          <p:cNvSpPr txBox="1">
            <a:spLocks noChangeArrowheads="1"/>
          </p:cNvSpPr>
          <p:nvPr/>
        </p:nvSpPr>
        <p:spPr bwMode="auto">
          <a:xfrm>
            <a:off x="284163" y="6154738"/>
            <a:ext cx="6908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33CC"/>
                </a:solidFill>
              </a:rPr>
              <a:t>HR*: HAZARD RATIO (interpretação semelhante a Odds Ratio</a:t>
            </a:r>
          </a:p>
          <a:p>
            <a:r>
              <a:rPr lang="pt-BR">
                <a:solidFill>
                  <a:srgbClr val="0033CC"/>
                </a:solidFill>
              </a:rPr>
              <a:t>(utiliza um modelo de riscos proporcionais de Cox </a:t>
            </a:r>
          </a:p>
        </p:txBody>
      </p:sp>
      <p:sp>
        <p:nvSpPr>
          <p:cNvPr id="59402" name="AutoShape 10"/>
          <p:cNvSpPr>
            <a:spLocks noChangeArrowheads="1"/>
          </p:cNvSpPr>
          <p:nvPr/>
        </p:nvSpPr>
        <p:spPr bwMode="auto">
          <a:xfrm>
            <a:off x="11450638" y="6380163"/>
            <a:ext cx="539750" cy="36353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59403" name="Oval 11"/>
          <p:cNvSpPr>
            <a:spLocks noChangeArrowheads="1"/>
          </p:cNvSpPr>
          <p:nvPr/>
        </p:nvSpPr>
        <p:spPr bwMode="auto">
          <a:xfrm>
            <a:off x="1250950" y="1076325"/>
            <a:ext cx="914400" cy="547688"/>
          </a:xfrm>
          <a:prstGeom prst="ellipse">
            <a:avLst/>
          </a:prstGeom>
          <a:solidFill>
            <a:schemeClr val="accent1"/>
          </a:solidFill>
          <a:ln w="57150">
            <a:solidFill>
              <a:srgbClr val="00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2016</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1"/>
          </p:nvPr>
        </p:nvSpPr>
        <p:spPr>
          <a:xfrm>
            <a:off x="684213" y="685800"/>
            <a:ext cx="10306050" cy="5969000"/>
          </a:xfrm>
        </p:spPr>
        <p:txBody>
          <a:bodyPr/>
          <a:lstStyle/>
          <a:p>
            <a:pPr algn="ctr">
              <a:buFont typeface="Wingdings 3" pitchFamily="18" charset="2"/>
              <a:buNone/>
            </a:pPr>
            <a:r>
              <a:rPr lang="pt-BR" sz="3600" b="1" smtClean="0"/>
              <a:t>Essas associações permaneceram significativas para ambos:</a:t>
            </a:r>
          </a:p>
          <a:p>
            <a:r>
              <a:rPr lang="pt-BR" sz="3600" b="1" smtClean="0"/>
              <a:t> </a:t>
            </a:r>
            <a:r>
              <a:rPr lang="pt-BR" sz="3600" b="1" smtClean="0">
                <a:solidFill>
                  <a:srgbClr val="FF0000"/>
                </a:solidFill>
              </a:rPr>
              <a:t>grau 2 ou superior (HR 3,39, IC 95% 1,31-8,77) </a:t>
            </a:r>
            <a:r>
              <a:rPr lang="pt-BR" sz="3600" smtClean="0">
                <a:solidFill>
                  <a:srgbClr val="FF0000"/>
                </a:solidFill>
              </a:rPr>
              <a:t>e </a:t>
            </a:r>
          </a:p>
          <a:p>
            <a:r>
              <a:rPr lang="pt-BR" sz="3600" b="1" smtClean="0">
                <a:solidFill>
                  <a:srgbClr val="FF0000"/>
                </a:solidFill>
              </a:rPr>
              <a:t>HIV de grau 3 ou superior (HR 3,97, IC 95% 1,28-12,32</a:t>
            </a:r>
            <a:r>
              <a:rPr lang="pt-BR" sz="3600" b="1" smtClean="0"/>
              <a:t>) </a:t>
            </a:r>
            <a:r>
              <a:rPr lang="pt-BR" sz="3600" b="1" smtClean="0">
                <a:solidFill>
                  <a:srgbClr val="0033CC"/>
                </a:solidFill>
              </a:rPr>
              <a:t>após ajuste para baixo peso, uso de esteróide pré-natal e pontuação do Apgar a 5 min</a:t>
            </a:r>
            <a:r>
              <a:rPr lang="pt-BR" sz="3600" smtClean="0">
                <a:solidFill>
                  <a:srgbClr val="0033CC"/>
                </a:solidFill>
              </a:rPr>
              <a:t> </a:t>
            </a:r>
          </a:p>
        </p:txBody>
      </p:sp>
      <p:sp>
        <p:nvSpPr>
          <p:cNvPr id="63492" name="AutoShape 4"/>
          <p:cNvSpPr>
            <a:spLocks noChangeArrowheads="1"/>
          </p:cNvSpPr>
          <p:nvPr/>
        </p:nvSpPr>
        <p:spPr bwMode="auto">
          <a:xfrm>
            <a:off x="11450638" y="6370638"/>
            <a:ext cx="539750" cy="36353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a:xfrm>
            <a:off x="1085850" y="1327150"/>
            <a:ext cx="9528175" cy="5065713"/>
          </a:xfrm>
        </p:spPr>
        <p:txBody>
          <a:bodyPr/>
          <a:lstStyle/>
          <a:p>
            <a:pPr algn="just">
              <a:lnSpc>
                <a:spcPct val="90000"/>
              </a:lnSpc>
            </a:pPr>
            <a:r>
              <a:rPr lang="en-US" sz="3200" smtClean="0">
                <a:solidFill>
                  <a:schemeClr val="tx1"/>
                </a:solidFill>
              </a:rPr>
              <a:t>Embora a IRA e a hemorragia intraventricular sejam independentemente associadas a aumentos da mortalidade</a:t>
            </a:r>
            <a:r>
              <a:rPr lang="en-US" sz="3200" smtClean="0"/>
              <a:t>, </a:t>
            </a:r>
            <a:r>
              <a:rPr lang="en-US" sz="3200" b="1" smtClean="0">
                <a:solidFill>
                  <a:srgbClr val="FF3300"/>
                </a:solidFill>
              </a:rPr>
              <a:t>parece que a presença concomitante de IRA também piora a morbidade, neste caso a gravidade da  hemorragia intraventricular.</a:t>
            </a:r>
            <a:endParaRPr lang="en-US" sz="3200" smtClean="0"/>
          </a:p>
          <a:p>
            <a:pPr algn="just">
              <a:lnSpc>
                <a:spcPct val="90000"/>
              </a:lnSpc>
            </a:pPr>
            <a:endParaRPr lang="en-US" sz="3200" smtClean="0"/>
          </a:p>
          <a:p>
            <a:pPr algn="ctr">
              <a:lnSpc>
                <a:spcPct val="90000"/>
              </a:lnSpc>
              <a:buFont typeface="Wingdings 3" pitchFamily="18" charset="2"/>
              <a:buNone/>
            </a:pPr>
            <a:r>
              <a:rPr lang="en-US" sz="3200" b="1" smtClean="0">
                <a:solidFill>
                  <a:srgbClr val="FF3300"/>
                </a:solidFill>
              </a:rPr>
              <a:t>Como o rim tem um papel integral na manutenção de fatores homeostáticos no neonato, incluindo o cérebro, essa relação pode ser um fator de risco potencial para a hemorragia intraventricular.</a:t>
            </a:r>
          </a:p>
          <a:p>
            <a:endParaRPr lang="pt-BR" sz="3200"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40" name="Rectangle 24"/>
          <p:cNvSpPr>
            <a:spLocks noGrp="1"/>
          </p:cNvSpPr>
          <p:nvPr>
            <p:ph type="title"/>
          </p:nvPr>
        </p:nvSpPr>
        <p:spPr bwMode="auto">
          <a:xfrm>
            <a:off x="2890838" y="4498975"/>
            <a:ext cx="8534400" cy="15065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a:r>
              <a:rPr lang="pt-BR" sz="2400" b="1" cap="none" smtClean="0">
                <a:ln>
                  <a:noFill/>
                </a:ln>
                <a:solidFill>
                  <a:schemeClr val="bg1"/>
                </a:solidFill>
              </a:rPr>
              <a:t>O estudo compreendeu 159 beê com asfixia perinatal  m um período de 1 ano. Um grupo recebeu teofilina na dose única de 5mg/kg  e outro, placbo (soro fisiológico) em 5 mimutos de vida na primeira hora de vida. Nenhum dos RN recebeu hipotermia terapêutica (não disponível):nov/2011 a out/2012</a:t>
            </a:r>
          </a:p>
        </p:txBody>
      </p:sp>
      <p:sp>
        <p:nvSpPr>
          <p:cNvPr id="60443" name="Rectangle 27"/>
          <p:cNvSpPr>
            <a:spLocks noChangeArrowheads="1"/>
          </p:cNvSpPr>
          <p:nvPr/>
        </p:nvSpPr>
        <p:spPr bwMode="auto">
          <a:xfrm>
            <a:off x="1368425" y="304800"/>
            <a:ext cx="9182100" cy="18129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700" b="1">
                <a:solidFill>
                  <a:srgbClr val="0033CC"/>
                </a:solidFill>
                <a:latin typeface="Lato" pitchFamily="34" charset="0"/>
              </a:rPr>
              <a:t>Tratamento da asfixia perinatal com teofilina ao nascer ajuda a reduzir a severidade da disfun</a:t>
            </a:r>
            <a:r>
              <a:rPr lang="pt-BR" sz="2700" b="1">
                <a:solidFill>
                  <a:srgbClr val="0033CC"/>
                </a:solidFill>
                <a:latin typeface="Century Gothic"/>
              </a:rPr>
              <a:t>ç</a:t>
            </a:r>
            <a:r>
              <a:rPr lang="pt-BR" sz="2700" b="1">
                <a:solidFill>
                  <a:srgbClr val="0033CC"/>
                </a:solidFill>
                <a:latin typeface="Lato" pitchFamily="34" charset="0"/>
              </a:rPr>
              <a:t>ão renal nos neonatos a termo</a:t>
            </a:r>
          </a:p>
          <a:p>
            <a:pPr eaLnBrk="0" hangingPunct="0"/>
            <a:r>
              <a:rPr lang="pt-BR" sz="1300">
                <a:solidFill>
                  <a:srgbClr val="2A6490"/>
                </a:solidFill>
                <a:latin typeface="Source Sans Pro"/>
                <a:hlinkClick r:id="rId2" tooltip="Teofil_asfixi_lesao_renal_2016"/>
              </a:rPr>
              <a:t>  </a:t>
            </a:r>
            <a:r>
              <a:rPr lang="pt-BR" sz="2800">
                <a:solidFill>
                  <a:srgbClr val="2A6490"/>
                </a:solidFill>
                <a:latin typeface="Century Gothic"/>
              </a:rPr>
              <a:t> </a:t>
            </a:r>
            <a:r>
              <a:rPr lang="pt-BR" sz="1300">
                <a:solidFill>
                  <a:srgbClr val="2A6490"/>
                </a:solidFill>
                <a:latin typeface="Century Gothic"/>
              </a:rPr>
              <a:t>        </a:t>
            </a:r>
            <a:endParaRPr lang="pt-BR" sz="1300">
              <a:solidFill>
                <a:srgbClr val="2A6490"/>
              </a:solidFill>
              <a:latin typeface="Source Sans Pro"/>
            </a:endParaRPr>
          </a:p>
        </p:txBody>
      </p:sp>
      <p:pic>
        <p:nvPicPr>
          <p:cNvPr id="60444" name="Picture 28" descr="ppt">
            <a:hlinkClick r:id="rId2" tooltip="Teofil_asfixi_lesao_renal_2016"/>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550" y="1012825"/>
            <a:ext cx="617538" cy="617538"/>
          </a:xfrm>
          <a:prstGeom prst="rect">
            <a:avLst/>
          </a:prstGeom>
          <a:noFill/>
          <a:extLst>
            <a:ext uri="{909E8E84-426E-40DD-AFC4-6F175D3DCCD1}">
              <a14:hiddenFill xmlns:a14="http://schemas.microsoft.com/office/drawing/2010/main">
                <a:solidFill>
                  <a:srgbClr val="FFFFFF"/>
                </a:solidFill>
              </a14:hiddenFill>
            </a:ext>
          </a:extLst>
        </p:spPr>
      </p:pic>
      <p:sp>
        <p:nvSpPr>
          <p:cNvPr id="60445" name="Rectangle 29"/>
          <p:cNvSpPr>
            <a:spLocks noChangeArrowheads="1"/>
          </p:cNvSpPr>
          <p:nvPr/>
        </p:nvSpPr>
        <p:spPr bwMode="auto">
          <a:xfrm>
            <a:off x="3216275" y="2879725"/>
            <a:ext cx="8731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t>Apresentação: Camila Valadares Recch, Sylvia Chicarino, Vinicius L. de Faria</a:t>
            </a:r>
          </a:p>
          <a:p>
            <a:pPr algn="ctr"/>
            <a:r>
              <a:rPr lang="pt-BR"/>
              <a:t>Coordenação: Paulo R. Margotto</a:t>
            </a:r>
          </a:p>
        </p:txBody>
      </p:sp>
      <p:pic>
        <p:nvPicPr>
          <p:cNvPr id="60446" name="Picture 3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2800350"/>
            <a:ext cx="2774950" cy="156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0447" name="Rectangle 31"/>
          <p:cNvSpPr>
            <a:spLocks noChangeArrowheads="1"/>
          </p:cNvSpPr>
          <p:nvPr/>
        </p:nvSpPr>
        <p:spPr bwMode="auto">
          <a:xfrm>
            <a:off x="0" y="1758950"/>
            <a:ext cx="12192000" cy="10985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solidFill>
                  <a:schemeClr val="bg1"/>
                </a:solidFill>
                <a:hlinkClick r:id="rId5"/>
              </a:rPr>
              <a:t>Treating</a:t>
            </a:r>
            <a:r>
              <a:rPr lang="pt-BR">
                <a:solidFill>
                  <a:schemeClr val="bg1"/>
                </a:solidFill>
                <a:hlinkClick r:id="rId5"/>
              </a:rPr>
              <a:t> </a:t>
            </a:r>
            <a:r>
              <a:rPr lang="pt-BR" b="1">
                <a:solidFill>
                  <a:schemeClr val="bg1"/>
                </a:solidFill>
                <a:hlinkClick r:id="rId5"/>
              </a:rPr>
              <a:t>perinatal</a:t>
            </a:r>
            <a:r>
              <a:rPr lang="pt-BR">
                <a:solidFill>
                  <a:schemeClr val="bg1"/>
                </a:solidFill>
                <a:hlinkClick r:id="rId5"/>
              </a:rPr>
              <a:t> </a:t>
            </a:r>
            <a:r>
              <a:rPr lang="pt-BR" b="1">
                <a:solidFill>
                  <a:schemeClr val="bg1"/>
                </a:solidFill>
                <a:hlinkClick r:id="rId5"/>
              </a:rPr>
              <a:t>asphyxia</a:t>
            </a:r>
            <a:r>
              <a:rPr lang="pt-BR">
                <a:solidFill>
                  <a:schemeClr val="bg1"/>
                </a:solidFill>
                <a:hlinkClick r:id="rId5"/>
              </a:rPr>
              <a:t> with </a:t>
            </a:r>
            <a:r>
              <a:rPr lang="pt-BR" b="1">
                <a:solidFill>
                  <a:schemeClr val="bg1"/>
                </a:solidFill>
                <a:hlinkClick r:id="rId5"/>
              </a:rPr>
              <a:t>theophylline</a:t>
            </a:r>
            <a:r>
              <a:rPr lang="pt-BR">
                <a:solidFill>
                  <a:schemeClr val="bg1"/>
                </a:solidFill>
                <a:hlinkClick r:id="rId5"/>
              </a:rPr>
              <a:t> at birth helps to reduce the severity of renal dysfunction in term neonates.</a:t>
            </a:r>
            <a:endParaRPr lang="pt-BR">
              <a:solidFill>
                <a:schemeClr val="bg1"/>
              </a:solidFill>
            </a:endParaRPr>
          </a:p>
          <a:p>
            <a:pPr algn="ctr"/>
            <a:r>
              <a:rPr lang="pt-BR">
                <a:solidFill>
                  <a:schemeClr val="bg1"/>
                </a:solidFill>
              </a:rPr>
              <a:t>Raina A, Pandita A, Harish R, Yachha M, Jamwal A.Acta Paediatr. 2016 Oct;105(10):e448-51. doi: 10.1111/apa.13469. Epub 2016 Jun 6.</a:t>
            </a:r>
          </a:p>
        </p:txBody>
      </p:sp>
      <p:sp>
        <p:nvSpPr>
          <p:cNvPr id="60448" name="AutoShape 32"/>
          <p:cNvSpPr>
            <a:spLocks noChangeArrowheads="1"/>
          </p:cNvSpPr>
          <p:nvPr/>
        </p:nvSpPr>
        <p:spPr bwMode="auto">
          <a:xfrm>
            <a:off x="11450638" y="6370638"/>
            <a:ext cx="539750" cy="36353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0449" name="Oval 33"/>
          <p:cNvSpPr>
            <a:spLocks noChangeArrowheads="1"/>
          </p:cNvSpPr>
          <p:nvPr/>
        </p:nvSpPr>
        <p:spPr bwMode="auto">
          <a:xfrm>
            <a:off x="255588" y="812800"/>
            <a:ext cx="914400" cy="547688"/>
          </a:xfrm>
          <a:prstGeom prst="ellipse">
            <a:avLst/>
          </a:prstGeom>
          <a:solidFill>
            <a:schemeClr val="accent1"/>
          </a:solidFill>
          <a:ln w="57150">
            <a:solidFill>
              <a:srgbClr val="00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2016</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p:txBody>
          <a:bodyPr/>
          <a:lstStyle/>
          <a:p>
            <a:r>
              <a:rPr lang="pt-BR" sz="2800" smtClean="0"/>
              <a:t>O tratamento de recém-nascidos a termo com asfixia perinatal grave com uma </a:t>
            </a:r>
            <a:r>
              <a:rPr lang="pt-BR" sz="2800" b="1" smtClean="0"/>
              <a:t>dose única de teofilina (5mg / kg)</a:t>
            </a:r>
            <a:r>
              <a:rPr lang="pt-BR" sz="2800" smtClean="0"/>
              <a:t> na primeira hora pós-natal foi </a:t>
            </a:r>
            <a:r>
              <a:rPr lang="pt-BR" sz="2800" b="1" smtClean="0"/>
              <a:t>benéfica. </a:t>
            </a:r>
            <a:endParaRPr lang="pt-BR" sz="2800" smtClean="0"/>
          </a:p>
          <a:p>
            <a:r>
              <a:rPr lang="pt-BR" sz="2800" smtClean="0"/>
              <a:t>Houve uma diminuição significativa com relação ao grupo placebo da: </a:t>
            </a:r>
          </a:p>
          <a:p>
            <a:r>
              <a:rPr lang="pt-BR" sz="2800" smtClean="0"/>
              <a:t>Creatinina sérica</a:t>
            </a:r>
          </a:p>
          <a:p>
            <a:r>
              <a:rPr lang="pt-BR" sz="2800" smtClean="0"/>
              <a:t>Hematúria </a:t>
            </a:r>
          </a:p>
          <a:p>
            <a:r>
              <a:rPr lang="pt-BR" sz="2800" smtClean="0"/>
              <a:t>Proteinúria</a:t>
            </a:r>
          </a:p>
        </p:txBody>
      </p:sp>
      <p:sp>
        <p:nvSpPr>
          <p:cNvPr id="65540" name="Rectangle 4"/>
          <p:cNvSpPr>
            <a:spLocks noChangeArrowheads="1"/>
          </p:cNvSpPr>
          <p:nvPr/>
        </p:nvSpPr>
        <p:spPr bwMode="auto">
          <a:xfrm>
            <a:off x="4792663" y="3109913"/>
            <a:ext cx="7140575" cy="1571625"/>
          </a:xfrm>
          <a:prstGeom prst="rect">
            <a:avLst/>
          </a:prstGeom>
          <a:noFill/>
          <a:ln w="38100" cmpd="dbl">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551" tIns="73002" bIns="0" anchor="ctr">
            <a:spAutoFit/>
          </a:bodyPr>
          <a:lstStyle/>
          <a:p>
            <a:pPr algn="ctr"/>
            <a:r>
              <a:rPr lang="pt-BR" sz="2400" b="1">
                <a:solidFill>
                  <a:srgbClr val="0033CC"/>
                </a:solidFill>
              </a:rPr>
              <a:t>Aumento com relação ao grupo placebo da:</a:t>
            </a:r>
          </a:p>
          <a:p>
            <a:pPr algn="ctr"/>
            <a:r>
              <a:rPr lang="pt-BR" sz="2400" b="1">
                <a:solidFill>
                  <a:srgbClr val="0033CC"/>
                </a:solidFill>
              </a:rPr>
              <a:t>Depuração creatinina</a:t>
            </a:r>
          </a:p>
          <a:p>
            <a:pPr algn="ctr"/>
            <a:r>
              <a:rPr lang="pt-BR" sz="2400" b="1">
                <a:solidFill>
                  <a:srgbClr val="0033CC"/>
                </a:solidFill>
              </a:rPr>
              <a:t>Excreção da creatinina urinária </a:t>
            </a:r>
          </a:p>
          <a:p>
            <a:pPr algn="ctr"/>
            <a:r>
              <a:rPr lang="pt-BR" sz="2400" b="1">
                <a:solidFill>
                  <a:srgbClr val="0033CC"/>
                </a:solidFill>
              </a:rPr>
              <a:t>Produção de urina</a:t>
            </a:r>
            <a:r>
              <a:rPr lang="pt-BR" b="1"/>
              <a:t> </a:t>
            </a:r>
          </a:p>
        </p:txBody>
      </p:sp>
      <p:sp>
        <p:nvSpPr>
          <p:cNvPr id="65541" name="Rectangle 5"/>
          <p:cNvSpPr>
            <a:spLocks noChangeArrowheads="1"/>
          </p:cNvSpPr>
          <p:nvPr/>
        </p:nvSpPr>
        <p:spPr bwMode="auto">
          <a:xfrm>
            <a:off x="3259138" y="4816475"/>
            <a:ext cx="7358062" cy="2060575"/>
          </a:xfrm>
          <a:prstGeom prst="rect">
            <a:avLst/>
          </a:prstGeom>
          <a:noFill/>
          <a:ln w="38100" cmpd="dbl">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274551" tIns="73002" bIns="0" anchor="ctr">
            <a:spAutoFit/>
          </a:bodyPr>
          <a:lstStyle/>
          <a:p>
            <a:pPr>
              <a:buClr>
                <a:schemeClr val="accent1"/>
              </a:buClr>
              <a:buSzPct val="85000"/>
              <a:buFont typeface="Wingdings 2" pitchFamily="18" charset="2"/>
              <a:buNone/>
            </a:pPr>
            <a:r>
              <a:rPr lang="pt-BR" sz="3200" b="1">
                <a:solidFill>
                  <a:srgbClr val="FF00FF"/>
                </a:solidFill>
              </a:rPr>
              <a:t>No presente estudo, a incidência de oligúria, anúria e lesão renal aguda(AKI) foi significativamente menor no grupo teofilina</a:t>
            </a:r>
            <a:r>
              <a:rPr lang="pt-BR" sz="3200">
                <a:solidFill>
                  <a:srgbClr val="FF00FF"/>
                </a:solidFill>
              </a:rPr>
              <a:t>.</a:t>
            </a:r>
          </a:p>
        </p:txBody>
      </p:sp>
      <p:sp>
        <p:nvSpPr>
          <p:cNvPr id="65542" name="Rectangle 6"/>
          <p:cNvSpPr>
            <a:spLocks noChangeArrowheads="1"/>
          </p:cNvSpPr>
          <p:nvPr/>
        </p:nvSpPr>
        <p:spPr bwMode="auto">
          <a:xfrm>
            <a:off x="9582150" y="406400"/>
            <a:ext cx="2022475" cy="528638"/>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t>RESULTADOS</a:t>
            </a:r>
          </a:p>
        </p:txBody>
      </p:sp>
      <p:sp>
        <p:nvSpPr>
          <p:cNvPr id="65543" name="AutoShape 7"/>
          <p:cNvSpPr>
            <a:spLocks noChangeArrowheads="1"/>
          </p:cNvSpPr>
          <p:nvPr/>
        </p:nvSpPr>
        <p:spPr bwMode="auto">
          <a:xfrm>
            <a:off x="11450638" y="6370638"/>
            <a:ext cx="539750" cy="36353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1"/>
          </p:nvPr>
        </p:nvSpPr>
        <p:spPr>
          <a:xfrm>
            <a:off x="684213" y="685800"/>
            <a:ext cx="10199687" cy="5392738"/>
          </a:xfrm>
        </p:spPr>
        <p:txBody>
          <a:bodyPr/>
          <a:lstStyle/>
          <a:p>
            <a:pPr>
              <a:lnSpc>
                <a:spcPct val="90000"/>
              </a:lnSpc>
              <a:buFont typeface="Wingdings 3" pitchFamily="18" charset="2"/>
              <a:buNone/>
            </a:pPr>
            <a:r>
              <a:rPr lang="pt-BR" sz="1600" smtClean="0"/>
              <a:t>                               </a:t>
            </a:r>
            <a:r>
              <a:rPr lang="pt-BR" sz="4000" b="1" smtClean="0">
                <a:solidFill>
                  <a:srgbClr val="FF00FF"/>
                </a:solidFill>
              </a:rPr>
              <a:t>MECANISMO DE AÇÃO</a:t>
            </a:r>
          </a:p>
          <a:p>
            <a:pPr>
              <a:lnSpc>
                <a:spcPct val="90000"/>
              </a:lnSpc>
            </a:pPr>
            <a:r>
              <a:rPr lang="pt-BR" sz="3200" smtClean="0"/>
              <a:t>a </a:t>
            </a:r>
            <a:r>
              <a:rPr lang="pt-BR" sz="3200" smtClean="0">
                <a:solidFill>
                  <a:srgbClr val="FF0000"/>
                </a:solidFill>
              </a:rPr>
              <a:t>adenosina</a:t>
            </a:r>
            <a:r>
              <a:rPr lang="pt-BR" sz="3200" smtClean="0"/>
              <a:t> tem uma atuação renal vasoconstritora após a hipoxemia; causa vasoconstrição pré-glomerular e vasodilatação pós glomerular, contribuindo dessa forma para uma queda na taxa de filtração glomerular (TFG), especialmente nos cinco primeiros dias de vida. </a:t>
            </a:r>
          </a:p>
          <a:p>
            <a:pPr>
              <a:lnSpc>
                <a:spcPct val="90000"/>
              </a:lnSpc>
            </a:pPr>
            <a:r>
              <a:rPr lang="pt-BR" sz="3200" b="1" smtClean="0">
                <a:solidFill>
                  <a:srgbClr val="0033CC"/>
                </a:solidFill>
              </a:rPr>
              <a:t>Esta vasoconstrição pré-glomerular pode ser inibida por antagonistas dos receptores de adenosina não específicos, como a teofilina</a:t>
            </a:r>
            <a:r>
              <a:rPr lang="pt-BR" sz="3200" b="1" smtClean="0"/>
              <a:t>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Rectangle 4"/>
          <p:cNvSpPr>
            <a:spLocks noGrp="1"/>
          </p:cNvSpPr>
          <p:nvPr>
            <p:ph type="body" idx="1"/>
          </p:nvPr>
        </p:nvSpPr>
        <p:spPr>
          <a:xfrm>
            <a:off x="304800" y="2881313"/>
            <a:ext cx="11744325" cy="3614737"/>
          </a:xfrm>
        </p:spPr>
        <p:txBody>
          <a:bodyPr/>
          <a:lstStyle/>
          <a:p>
            <a:r>
              <a:rPr lang="pt-BR" sz="2800" smtClean="0">
                <a:solidFill>
                  <a:schemeClr val="bg1"/>
                </a:solidFill>
              </a:rPr>
              <a:t>Recém-nascidos com encefalopatia isquêmica hipóxica (EHI) frequentemente desenvolvem lesão renal aguda (LRA). </a:t>
            </a:r>
          </a:p>
          <a:p>
            <a:r>
              <a:rPr lang="pt-BR" sz="2800" smtClean="0">
                <a:solidFill>
                  <a:schemeClr val="bg1"/>
                </a:solidFill>
              </a:rPr>
              <a:t>A aminofilina demonstrou reduzir a disfunção renal grave em neonatos após asfixia perinatal.</a:t>
            </a:r>
          </a:p>
          <a:p>
            <a:pPr algn="ctr"/>
            <a:r>
              <a:rPr lang="pt-BR" sz="2800" smtClean="0"/>
              <a:t> </a:t>
            </a:r>
            <a:r>
              <a:rPr lang="pt-BR" sz="2800" b="1" smtClean="0">
                <a:solidFill>
                  <a:srgbClr val="FF00FF"/>
                </a:solidFill>
              </a:rPr>
              <a:t>No entanto, o efeito da aminofilina na função renal em recém-nascidos submetidos a hipotermia não foi estudado. </a:t>
            </a:r>
          </a:p>
        </p:txBody>
      </p:sp>
      <p:sp>
        <p:nvSpPr>
          <p:cNvPr id="66565" name="Rectangle 5"/>
          <p:cNvSpPr>
            <a:spLocks noChangeArrowheads="1"/>
          </p:cNvSpPr>
          <p:nvPr/>
        </p:nvSpPr>
        <p:spPr bwMode="auto">
          <a:xfrm>
            <a:off x="0" y="1544638"/>
            <a:ext cx="12192000" cy="7635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600" b="1">
                <a:solidFill>
                  <a:schemeClr val="bg1"/>
                </a:solidFill>
                <a:hlinkClick r:id="rId2"/>
              </a:rPr>
              <a:t>Aminophylline</a:t>
            </a:r>
            <a:r>
              <a:rPr lang="pt-BR" sz="1600">
                <a:solidFill>
                  <a:schemeClr val="bg1"/>
                </a:solidFill>
                <a:hlinkClick r:id="rId2"/>
              </a:rPr>
              <a:t> for </a:t>
            </a:r>
            <a:r>
              <a:rPr lang="pt-BR" sz="1600" b="1">
                <a:solidFill>
                  <a:schemeClr val="bg1"/>
                </a:solidFill>
                <a:hlinkClick r:id="rId2"/>
              </a:rPr>
              <a:t>renal</a:t>
            </a:r>
            <a:r>
              <a:rPr lang="pt-BR" sz="1600">
                <a:solidFill>
                  <a:schemeClr val="bg1"/>
                </a:solidFill>
                <a:hlinkClick r:id="rId2"/>
              </a:rPr>
              <a:t> </a:t>
            </a:r>
            <a:r>
              <a:rPr lang="pt-BR" sz="1600" b="1">
                <a:solidFill>
                  <a:schemeClr val="bg1"/>
                </a:solidFill>
                <a:hlinkClick r:id="rId2"/>
              </a:rPr>
              <a:t>protection</a:t>
            </a:r>
            <a:r>
              <a:rPr lang="pt-BR" sz="1600">
                <a:solidFill>
                  <a:schemeClr val="bg1"/>
                </a:solidFill>
                <a:hlinkClick r:id="rId2"/>
              </a:rPr>
              <a:t> in </a:t>
            </a:r>
            <a:r>
              <a:rPr lang="pt-BR" sz="1600" b="1">
                <a:solidFill>
                  <a:schemeClr val="bg1"/>
                </a:solidFill>
                <a:hlinkClick r:id="rId2"/>
              </a:rPr>
              <a:t>neonatal</a:t>
            </a:r>
            <a:r>
              <a:rPr lang="pt-BR" sz="1600">
                <a:solidFill>
                  <a:schemeClr val="bg1"/>
                </a:solidFill>
                <a:hlinkClick r:id="rId2"/>
              </a:rPr>
              <a:t> hypoxic-ischemic encephalopathy in the era of therapeutic hypothermia.</a:t>
            </a:r>
            <a:r>
              <a:rPr lang="pt-BR" sz="1600">
                <a:solidFill>
                  <a:schemeClr val="bg1"/>
                </a:solidFill>
              </a:rPr>
              <a:t> Chock VY, Cho SH, Frymoyer A. Pediatr Res. 2021 Mar;89(4):974-980. doi: 10.1038/s41390-020-0999-y. Epub 2020 Jun 5.PMID: 32503030 </a:t>
            </a:r>
            <a:r>
              <a:rPr lang="pt-BR" sz="1600" b="1">
                <a:solidFill>
                  <a:schemeClr val="bg1"/>
                </a:solidFill>
              </a:rPr>
              <a:t>Free PMC article. </a:t>
            </a:r>
            <a:r>
              <a:rPr lang="pt-BR" sz="1600" b="1">
                <a:solidFill>
                  <a:srgbClr val="FF00FF"/>
                </a:solidFill>
              </a:rPr>
              <a:t>Artigo Livre</a:t>
            </a:r>
            <a:r>
              <a:rPr lang="pt-BR" b="1">
                <a:solidFill>
                  <a:srgbClr val="FF00FF"/>
                </a:solidFill>
              </a:rPr>
              <a:t>!</a:t>
            </a:r>
          </a:p>
        </p:txBody>
      </p:sp>
      <p:sp>
        <p:nvSpPr>
          <p:cNvPr id="66566" name="AutoShape 6"/>
          <p:cNvSpPr>
            <a:spLocks noChangeArrowheads="1"/>
          </p:cNvSpPr>
          <p:nvPr/>
        </p:nvSpPr>
        <p:spPr bwMode="auto">
          <a:xfrm>
            <a:off x="11450638" y="6370638"/>
            <a:ext cx="539750" cy="36353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
        <p:nvSpPr>
          <p:cNvPr id="66567" name="Rectangle 7"/>
          <p:cNvSpPr>
            <a:spLocks noChangeArrowheads="1"/>
          </p:cNvSpPr>
          <p:nvPr/>
        </p:nvSpPr>
        <p:spPr bwMode="auto">
          <a:xfrm>
            <a:off x="149225" y="401638"/>
            <a:ext cx="120427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400" b="1">
                <a:solidFill>
                  <a:srgbClr val="0033CC"/>
                </a:solidFill>
              </a:rPr>
              <a:t>Aminofilina para proteção renal na encefalopatia hipóxico-isquêmica neonatal na era da hipotermia terapêutica</a:t>
            </a:r>
          </a:p>
        </p:txBody>
      </p:sp>
      <p:sp>
        <p:nvSpPr>
          <p:cNvPr id="66568" name="Oval 8"/>
          <p:cNvSpPr>
            <a:spLocks noChangeArrowheads="1"/>
          </p:cNvSpPr>
          <p:nvPr/>
        </p:nvSpPr>
        <p:spPr bwMode="auto">
          <a:xfrm>
            <a:off x="1433513" y="2438400"/>
            <a:ext cx="914400" cy="547688"/>
          </a:xfrm>
          <a:prstGeom prst="ellipse">
            <a:avLst/>
          </a:prstGeom>
          <a:solidFill>
            <a:schemeClr val="accent1"/>
          </a:solidFill>
          <a:ln w="57150">
            <a:solidFill>
              <a:srgbClr val="00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2021</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1"/>
          </p:nvPr>
        </p:nvSpPr>
        <p:spPr>
          <a:xfrm>
            <a:off x="684213" y="685800"/>
            <a:ext cx="11104562" cy="5648325"/>
          </a:xfrm>
        </p:spPr>
        <p:txBody>
          <a:bodyPr/>
          <a:lstStyle/>
          <a:p>
            <a:r>
              <a:rPr lang="pt-BR" sz="3200" smtClean="0">
                <a:solidFill>
                  <a:schemeClr val="bg1"/>
                </a:solidFill>
              </a:rPr>
              <a:t>Uma revisão retrospectiva de prontuário em um único Centro de </a:t>
            </a:r>
            <a:r>
              <a:rPr lang="pt-BR" sz="3200" b="1" smtClean="0">
                <a:solidFill>
                  <a:srgbClr val="0033CC"/>
                </a:solidFill>
              </a:rPr>
              <a:t>neonatos resfriados para Encefalopatia hipóxico-iquêmica (EHI) moderado / grave que receberam aminofilina para IRA</a:t>
            </a:r>
            <a:r>
              <a:rPr lang="pt-BR" sz="3200" smtClean="0">
                <a:solidFill>
                  <a:schemeClr val="bg1"/>
                </a:solidFill>
              </a:rPr>
              <a:t> foi conduzida para avaliar as alterações no débito urinário (UOP) e na creatinina sérica (SCr). </a:t>
            </a:r>
          </a:p>
          <a:p>
            <a:r>
              <a:rPr lang="pt-BR" sz="3200" smtClean="0">
                <a:solidFill>
                  <a:schemeClr val="bg1"/>
                </a:solidFill>
              </a:rPr>
              <a:t>As comparações também foram feitas para controlar neonatos pareados por horas de vida que foram resfriados, mas não expostos à aminofilina.</a:t>
            </a:r>
            <a:r>
              <a:rPr lang="pt-BR" sz="3200" smtClean="0"/>
              <a:t> </a:t>
            </a:r>
          </a:p>
        </p:txBody>
      </p:sp>
      <p:sp>
        <p:nvSpPr>
          <p:cNvPr id="69636" name="AutoShape 4"/>
          <p:cNvSpPr>
            <a:spLocks noChangeArrowheads="1"/>
          </p:cNvSpPr>
          <p:nvPr/>
        </p:nvSpPr>
        <p:spPr bwMode="auto">
          <a:xfrm>
            <a:off x="11450638" y="6370638"/>
            <a:ext cx="539750" cy="36353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a:xfrm>
            <a:off x="684213" y="685800"/>
            <a:ext cx="10585450" cy="5881688"/>
          </a:xfrm>
        </p:spPr>
        <p:txBody>
          <a:bodyPr/>
          <a:lstStyle/>
          <a:p>
            <a:pPr algn="ctr">
              <a:buFont typeface="Wingdings 3" pitchFamily="18" charset="2"/>
              <a:buNone/>
            </a:pPr>
            <a:r>
              <a:rPr lang="pt-BR" sz="2800" b="1" smtClean="0">
                <a:solidFill>
                  <a:srgbClr val="FFFF00"/>
                </a:solidFill>
              </a:rPr>
              <a:t>Dezesseis neonatos resfriados para EHI receberam aminofilina a partir de 25 ± 14 horas de vida. </a:t>
            </a:r>
          </a:p>
          <a:p>
            <a:r>
              <a:rPr lang="pt-BR" sz="2800" smtClean="0"/>
              <a:t>Dentro de 12 horas após o início da aminofilina, a UOP aumentou 2,6 ± 1,9 ml / kg / h. </a:t>
            </a:r>
          </a:p>
          <a:p>
            <a:r>
              <a:rPr lang="pt-BR" sz="2800" smtClean="0"/>
              <a:t>A SCr diminuiu 0,4 ± 0,2 mg / dl em sobreviventes durante os primeiros 4 dias. </a:t>
            </a:r>
          </a:p>
          <a:p>
            <a:r>
              <a:rPr lang="pt-BR" sz="2800" smtClean="0"/>
              <a:t>Quando comparados aos neonatos controle, o </a:t>
            </a:r>
            <a:r>
              <a:rPr lang="pt-BR" sz="2800" b="1" smtClean="0">
                <a:solidFill>
                  <a:srgbClr val="0033CC"/>
                </a:solidFill>
              </a:rPr>
              <a:t>aumento da UOP foi maior no grupo aminofilina (p &lt;0,001). </a:t>
            </a:r>
          </a:p>
          <a:p>
            <a:r>
              <a:rPr lang="pt-BR" sz="2800" smtClean="0"/>
              <a:t>A SCr diminuiu nos sobreviventes em ambos os grupos, embora a SCr basal fosse maior no grupo da aminofilina. </a:t>
            </a:r>
          </a:p>
        </p:txBody>
      </p:sp>
      <p:sp>
        <p:nvSpPr>
          <p:cNvPr id="70660" name="Text Box 4"/>
          <p:cNvSpPr txBox="1">
            <a:spLocks noChangeArrowheads="1"/>
          </p:cNvSpPr>
          <p:nvPr/>
        </p:nvSpPr>
        <p:spPr bwMode="auto">
          <a:xfrm>
            <a:off x="1990725" y="466725"/>
            <a:ext cx="1987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008000"/>
                </a:solidFill>
              </a:rPr>
              <a:t>RESULTADOS</a:t>
            </a:r>
          </a:p>
        </p:txBody>
      </p:sp>
      <p:sp>
        <p:nvSpPr>
          <p:cNvPr id="70661" name="AutoShape 5"/>
          <p:cNvSpPr>
            <a:spLocks noChangeArrowheads="1"/>
          </p:cNvSpPr>
          <p:nvPr/>
        </p:nvSpPr>
        <p:spPr bwMode="auto">
          <a:xfrm>
            <a:off x="11450638" y="6370638"/>
            <a:ext cx="539750" cy="36353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3"/>
          <p:cNvSpPr>
            <a:spLocks noGrp="1"/>
          </p:cNvSpPr>
          <p:nvPr>
            <p:ph type="body" idx="1"/>
          </p:nvPr>
        </p:nvSpPr>
        <p:spPr>
          <a:xfrm>
            <a:off x="409575" y="685800"/>
            <a:ext cx="11185525" cy="6172200"/>
          </a:xfrm>
        </p:spPr>
        <p:txBody>
          <a:bodyPr/>
          <a:lstStyle/>
          <a:p>
            <a:pPr>
              <a:lnSpc>
                <a:spcPct val="90000"/>
              </a:lnSpc>
            </a:pPr>
            <a:r>
              <a:rPr lang="pt-BR" sz="2400" smtClean="0">
                <a:solidFill>
                  <a:schemeClr val="bg1"/>
                </a:solidFill>
              </a:rPr>
              <a:t>A exposição à aminofilina em neonatos com EHI submetidos a hipotermia terapêutica foi associada ao aumento da UOP e ao declínio da SCr nos sobreviventes.</a:t>
            </a:r>
          </a:p>
          <a:p>
            <a:pPr>
              <a:lnSpc>
                <a:spcPct val="90000"/>
              </a:lnSpc>
            </a:pPr>
            <a:r>
              <a:rPr lang="pt-BR" sz="2400" smtClean="0">
                <a:solidFill>
                  <a:schemeClr val="bg1"/>
                </a:solidFill>
              </a:rPr>
              <a:t> Os neonatos de controle não expostos à aminofilina exibiram um aumento menor na UOP ao longo do tempo e tiveram um declínio semelhante na SCr após iniciar a partir de uma linha de base mais baixa.</a:t>
            </a:r>
          </a:p>
          <a:p>
            <a:pPr>
              <a:lnSpc>
                <a:spcPct val="90000"/>
              </a:lnSpc>
            </a:pPr>
            <a:r>
              <a:rPr lang="pt-BR" sz="2400" smtClean="0">
                <a:solidFill>
                  <a:schemeClr val="bg1"/>
                </a:solidFill>
              </a:rPr>
              <a:t> Nenhum efeito adverso foi associado à administração de aminofilina. </a:t>
            </a:r>
          </a:p>
          <a:p>
            <a:pPr algn="ctr">
              <a:lnSpc>
                <a:spcPct val="90000"/>
              </a:lnSpc>
              <a:buFont typeface="Wingdings 3" pitchFamily="18" charset="2"/>
              <a:buNone/>
            </a:pPr>
            <a:r>
              <a:rPr lang="pt-BR" sz="2400" b="1" smtClean="0">
                <a:solidFill>
                  <a:srgbClr val="FFFF00"/>
                </a:solidFill>
              </a:rPr>
              <a:t>As investigações futuras da aminofilina devem se concentrar nas estratégias de dosagem ideal, na importância do momento e na duração da exposição, nos marcadores de longo prazo da função renal e na identificação dos subgrupos com maior probabilidade de se beneficiar</a:t>
            </a:r>
            <a:r>
              <a:rPr lang="pt-BR" sz="2400" smtClean="0"/>
              <a:t>. </a:t>
            </a:r>
          </a:p>
          <a:p>
            <a:pPr>
              <a:lnSpc>
                <a:spcPct val="90000"/>
              </a:lnSpc>
            </a:pPr>
            <a:r>
              <a:rPr lang="pt-BR" sz="2400" smtClean="0">
                <a:solidFill>
                  <a:schemeClr val="bg1"/>
                </a:solidFill>
              </a:rPr>
              <a:t>Este conhecimento informará o desenho de um ensaio clínico de eficácia da aminofilina como um tratamento protetor renal em uma população de neonatos submetidos à hipotermia por EHI. </a:t>
            </a:r>
          </a:p>
        </p:txBody>
      </p:sp>
      <p:sp>
        <p:nvSpPr>
          <p:cNvPr id="71684" name="Text Box 4"/>
          <p:cNvSpPr txBox="1">
            <a:spLocks noChangeArrowheads="1"/>
          </p:cNvSpPr>
          <p:nvPr/>
        </p:nvSpPr>
        <p:spPr bwMode="auto">
          <a:xfrm>
            <a:off x="5770563" y="150813"/>
            <a:ext cx="22018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008000"/>
                </a:solidFill>
              </a:rPr>
              <a:t>CONCLUSÕES</a:t>
            </a:r>
          </a:p>
        </p:txBody>
      </p:sp>
      <p:sp>
        <p:nvSpPr>
          <p:cNvPr id="71685" name="AutoShape 5"/>
          <p:cNvSpPr>
            <a:spLocks noChangeArrowheads="1"/>
          </p:cNvSpPr>
          <p:nvPr/>
        </p:nvSpPr>
        <p:spPr bwMode="auto">
          <a:xfrm>
            <a:off x="11450638" y="6370638"/>
            <a:ext cx="539750" cy="36353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00FF"/>
          </a:solidFill>
          <a:ln w="38100">
            <a:solidFill>
              <a:srgbClr val="00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1"/>
          </p:nvPr>
        </p:nvSpPr>
        <p:spPr>
          <a:xfrm>
            <a:off x="714375" y="-434975"/>
            <a:ext cx="11093450" cy="5799138"/>
          </a:xfrm>
        </p:spPr>
        <p:txBody>
          <a:bodyPr/>
          <a:lstStyle/>
          <a:p>
            <a:r>
              <a:rPr lang="pt-BR" sz="2400" smtClean="0">
                <a:solidFill>
                  <a:schemeClr val="bg1"/>
                </a:solidFill>
              </a:rPr>
              <a:t>O efeito  protetor renal da aminofilina em neonatos com EHI ainda não foi estudado no contexto da hipotermia terapêutica.</a:t>
            </a:r>
          </a:p>
          <a:p>
            <a:r>
              <a:rPr lang="pt-BR" sz="2400" smtClean="0">
                <a:solidFill>
                  <a:schemeClr val="bg1"/>
                </a:solidFill>
              </a:rPr>
              <a:t>A exposição à aminofilina em neonatos resfriados para EHI foi associada a um aumento da produção de urina e um declínio semelhante na creatinina sérica quando comparada a bebês controle não expostos à aminofilina.</a:t>
            </a:r>
          </a:p>
          <a:p>
            <a:r>
              <a:rPr lang="pt-BR" sz="2400" smtClean="0">
                <a:solidFill>
                  <a:schemeClr val="bg1"/>
                </a:solidFill>
              </a:rPr>
              <a:t>A melhora da função renal após o recebimento de aminofilina neste estudo de coorte observacional </a:t>
            </a:r>
            <a:r>
              <a:rPr lang="pt-BR" sz="2400" smtClean="0">
                <a:solidFill>
                  <a:srgbClr val="0033CC"/>
                </a:solidFill>
              </a:rPr>
              <a:t>sugere a necessidade de futuros ensaios randomizados para estabelecer o benefício potencial da aminofilina na população de EHI submetida a hipotermia.</a:t>
            </a:r>
          </a:p>
        </p:txBody>
      </p:sp>
      <p:sp>
        <p:nvSpPr>
          <p:cNvPr id="62468" name="Text Box 4"/>
          <p:cNvSpPr txBox="1">
            <a:spLocks noChangeArrowheads="1"/>
          </p:cNvSpPr>
          <p:nvPr/>
        </p:nvSpPr>
        <p:spPr bwMode="auto">
          <a:xfrm>
            <a:off x="5770563" y="150813"/>
            <a:ext cx="2025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008000"/>
                </a:solidFill>
              </a:rPr>
              <a:t>MENSAGENS</a:t>
            </a:r>
          </a:p>
        </p:txBody>
      </p:sp>
      <p:sp>
        <p:nvSpPr>
          <p:cNvPr id="62469" name="Text Box 5"/>
          <p:cNvSpPr txBox="1">
            <a:spLocks noChangeArrowheads="1"/>
          </p:cNvSpPr>
          <p:nvPr/>
        </p:nvSpPr>
        <p:spPr bwMode="auto">
          <a:xfrm>
            <a:off x="0" y="4567238"/>
            <a:ext cx="11936413" cy="155892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600">
                <a:solidFill>
                  <a:srgbClr val="0033CC"/>
                </a:solidFill>
              </a:rPr>
              <a:t>NOTA:  Do estudo de Frymoyier A et al (2020): </a:t>
            </a:r>
            <a:r>
              <a:rPr lang="pt-BR" sz="1600" b="1">
                <a:solidFill>
                  <a:srgbClr val="0033CC"/>
                </a:solidFill>
              </a:rPr>
              <a:t>A </a:t>
            </a:r>
            <a:r>
              <a:rPr lang="pt-BR" sz="1600">
                <a:solidFill>
                  <a:srgbClr val="0033CC"/>
                </a:solidFill>
              </a:rPr>
              <a:t>teofilina é uma terapia de proteção renal potencial em neonatos com EHI submetidos a hipotermia terapêutica; no entanto, a farmacocinética e as necessidades de dose nesta população não são conhecidas. A depuração de </a:t>
            </a:r>
            <a:r>
              <a:rPr lang="pt-BR" sz="1600" b="1">
                <a:solidFill>
                  <a:srgbClr val="FF0000"/>
                </a:solidFill>
              </a:rPr>
              <a:t>teofilina foi baixa em neonatos com HIE submetidos a hipotermia terapêutica com meia-vida 50% mais longa em comparação com neonatos normotérmicos a termo sem EHI</a:t>
            </a:r>
            <a:r>
              <a:rPr lang="pt-BR" sz="1600">
                <a:solidFill>
                  <a:srgbClr val="0033CC"/>
                </a:solidFill>
              </a:rPr>
              <a:t>. Como a teofilina está avançada no desenvolvimento clínico, as estratégias de dosagem precisarão considerar as necessidades farmacocinéticas exclusivas dos neonatos com EHI submetidos à hipotermia terapêutica. </a:t>
            </a:r>
          </a:p>
        </p:txBody>
      </p:sp>
      <p:sp>
        <p:nvSpPr>
          <p:cNvPr id="62470" name="Rectangle 6"/>
          <p:cNvSpPr>
            <a:spLocks noChangeArrowheads="1"/>
          </p:cNvSpPr>
          <p:nvPr/>
        </p:nvSpPr>
        <p:spPr bwMode="auto">
          <a:xfrm>
            <a:off x="0" y="6157913"/>
            <a:ext cx="12192000" cy="7000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400">
                <a:solidFill>
                  <a:schemeClr val="bg1"/>
                </a:solidFill>
                <a:hlinkClick r:id="rId2"/>
              </a:rPr>
              <a:t>Theophylline dosing and pharmacokinetics for </a:t>
            </a:r>
            <a:r>
              <a:rPr lang="pt-BR" sz="1400" b="1">
                <a:solidFill>
                  <a:schemeClr val="bg1"/>
                </a:solidFill>
                <a:hlinkClick r:id="rId2"/>
              </a:rPr>
              <a:t>renal</a:t>
            </a:r>
            <a:r>
              <a:rPr lang="pt-BR" sz="1400">
                <a:solidFill>
                  <a:schemeClr val="bg1"/>
                </a:solidFill>
                <a:hlinkClick r:id="rId2"/>
              </a:rPr>
              <a:t> </a:t>
            </a:r>
            <a:r>
              <a:rPr lang="pt-BR" sz="1400" b="1">
                <a:solidFill>
                  <a:schemeClr val="bg1"/>
                </a:solidFill>
                <a:hlinkClick r:id="rId2"/>
              </a:rPr>
              <a:t>protection</a:t>
            </a:r>
            <a:r>
              <a:rPr lang="pt-BR" sz="1400">
                <a:solidFill>
                  <a:schemeClr val="bg1"/>
                </a:solidFill>
                <a:hlinkClick r:id="rId2"/>
              </a:rPr>
              <a:t> in neonates with hypoxic-ischemic encephalopathy undergoing therapeutic hypothermia.</a:t>
            </a:r>
            <a:r>
              <a:rPr lang="pt-BR" sz="1400">
                <a:solidFill>
                  <a:schemeClr val="bg1"/>
                </a:solidFill>
              </a:rPr>
              <a:t>Frymoyer A, Van Meurs KP, Drover DR, Klawitter J, Christians U, Chock VY.Pediatr Res. 2020 Dec;88(6):871-877. doi: 10.1038/s41390-020-01140-8. Epub 2020 Sep 12.PMID: 32919393 </a:t>
            </a:r>
            <a:r>
              <a:rPr lang="pt-BR" sz="1400" b="1">
                <a:solidFill>
                  <a:schemeClr val="bg1"/>
                </a:solidFill>
              </a:rPr>
              <a:t>Free PMC</a:t>
            </a:r>
            <a:r>
              <a:rPr lang="pt-BR" b="1">
                <a:solidFill>
                  <a:schemeClr val="bg1"/>
                </a:solidFill>
              </a:rPr>
              <a:t> article. </a:t>
            </a:r>
            <a:r>
              <a:rPr lang="pt-BR" b="1">
                <a:solidFill>
                  <a:srgbClr val="FF00FF"/>
                </a:solidFill>
              </a:rPr>
              <a:t>Artigo Livre!</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63" y="819150"/>
            <a:ext cx="3724275" cy="5178425"/>
          </a:xfrm>
          <a:prstGeom prst="rect">
            <a:avLst/>
          </a:prstGeom>
          <a:noFill/>
          <a:ln w="381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57349" name="Rectangle 7"/>
          <p:cNvSpPr>
            <a:spLocks noChangeArrowheads="1"/>
          </p:cNvSpPr>
          <p:nvPr/>
        </p:nvSpPr>
        <p:spPr bwMode="auto">
          <a:xfrm>
            <a:off x="457200" y="8267700"/>
            <a:ext cx="74279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defTabSz="457200"/>
            <a:r>
              <a:rPr lang="pt-BR" altLang="ja-JP">
                <a:latin typeface="Calibri" pitchFamily="34" charset="0"/>
                <a:ea typeface="MS PGothic" pitchFamily="34" charset="-128"/>
                <a:hlinkClick r:id="rId3"/>
              </a:rPr>
              <a:t>https://drive.google.com/file/d/1AEznxPCfIGWnSgc6qzNdbuoKJ1iFhjEj/view?usp=sharing</a:t>
            </a:r>
            <a:r>
              <a:rPr lang="pt-BR" altLang="ja-JP">
                <a:latin typeface="Calibri" pitchFamily="34" charset="0"/>
                <a:ea typeface="MS PGothic" pitchFamily="34" charset="-128"/>
              </a:rPr>
              <a:t> </a:t>
            </a:r>
          </a:p>
        </p:txBody>
      </p:sp>
      <p:sp>
        <p:nvSpPr>
          <p:cNvPr id="57350" name="Rectangle 7"/>
          <p:cNvSpPr>
            <a:spLocks noChangeArrowheads="1"/>
          </p:cNvSpPr>
          <p:nvPr/>
        </p:nvSpPr>
        <p:spPr bwMode="auto">
          <a:xfrm>
            <a:off x="673100" y="8483600"/>
            <a:ext cx="74279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defTabSz="457200"/>
            <a:r>
              <a:rPr lang="pt-BR" altLang="ja-JP">
                <a:latin typeface="Calibri" pitchFamily="34" charset="0"/>
                <a:ea typeface="MS PGothic" pitchFamily="34" charset="-128"/>
                <a:hlinkClick r:id="rId3"/>
              </a:rPr>
              <a:t>https://drive.google.com/file/d/1AEznxPCfIGWnSgc6qzNdbuoKJ1iFhjEj/view?usp=sharing</a:t>
            </a:r>
            <a:r>
              <a:rPr lang="pt-BR" altLang="ja-JP">
                <a:latin typeface="Calibri" pitchFamily="34" charset="0"/>
                <a:ea typeface="MS PGothic" pitchFamily="34" charset="-128"/>
              </a:rPr>
              <a:t> </a:t>
            </a:r>
          </a:p>
        </p:txBody>
      </p:sp>
      <p:sp>
        <p:nvSpPr>
          <p:cNvPr id="57351" name="Rectangle 7"/>
          <p:cNvSpPr>
            <a:spLocks noChangeArrowheads="1"/>
          </p:cNvSpPr>
          <p:nvPr/>
        </p:nvSpPr>
        <p:spPr bwMode="auto">
          <a:xfrm>
            <a:off x="1277938" y="6343650"/>
            <a:ext cx="10050462"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ltLang="ja-JP" b="1">
                <a:ea typeface="MS PGothic" pitchFamily="34" charset="-128"/>
                <a:hlinkClick r:id="rId3"/>
              </a:rPr>
              <a:t>https://drive.google.com/file/d/1AEznxPCfIGWnSgc6qzNdbuoKJ1iFhjEj/view?usp=sharing</a:t>
            </a:r>
            <a:endParaRPr lang="pt-BR" b="1">
              <a:ea typeface="MS PGothic" pitchFamily="34" charset="-128"/>
            </a:endParaRPr>
          </a:p>
        </p:txBody>
      </p:sp>
      <p:sp>
        <p:nvSpPr>
          <p:cNvPr id="57352" name="Rectangle 8"/>
          <p:cNvSpPr>
            <a:spLocks noChangeArrowheads="1"/>
          </p:cNvSpPr>
          <p:nvPr/>
        </p:nvSpPr>
        <p:spPr bwMode="auto">
          <a:xfrm>
            <a:off x="4435475" y="5589588"/>
            <a:ext cx="3001963" cy="366712"/>
          </a:xfrm>
          <a:prstGeom prst="rect">
            <a:avLst/>
          </a:prstGeom>
          <a:solidFill>
            <a:schemeClr va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Obtenha o livro nesse </a:t>
            </a:r>
            <a:r>
              <a:rPr lang="pt-BR" i="1">
                <a:solidFill>
                  <a:srgbClr val="0000FF"/>
                </a:solidFill>
              </a:rPr>
              <a:t>link</a:t>
            </a:r>
          </a:p>
        </p:txBody>
      </p:sp>
      <p:sp>
        <p:nvSpPr>
          <p:cNvPr id="57353" name="Line 9"/>
          <p:cNvSpPr>
            <a:spLocks noChangeShapeType="1"/>
          </p:cNvSpPr>
          <p:nvPr/>
        </p:nvSpPr>
        <p:spPr bwMode="auto">
          <a:xfrm>
            <a:off x="4479925" y="5943600"/>
            <a:ext cx="412750" cy="331788"/>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57354" name="Rectangle 10"/>
          <p:cNvSpPr>
            <a:spLocks noChangeArrowheads="1"/>
          </p:cNvSpPr>
          <p:nvPr/>
        </p:nvSpPr>
        <p:spPr bwMode="auto">
          <a:xfrm>
            <a:off x="4332288" y="1155700"/>
            <a:ext cx="7729537" cy="979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63480" rIns="0" bIns="63480" anchor="ctr">
            <a:spAutoFit/>
          </a:bodyPr>
          <a:lstStyle/>
          <a:p>
            <a:pPr algn="ctr"/>
            <a:r>
              <a:rPr lang="pt-BR" sz="2700" b="1">
                <a:solidFill>
                  <a:srgbClr val="0033CC"/>
                </a:solidFill>
                <a:latin typeface="Lato" pitchFamily="34" charset="0"/>
              </a:rPr>
              <a:t>INJ</a:t>
            </a:r>
            <a:r>
              <a:rPr lang="pt-BR" sz="2700" b="1">
                <a:solidFill>
                  <a:srgbClr val="0033CC"/>
                </a:solidFill>
                <a:latin typeface="Century Gothic"/>
              </a:rPr>
              <a:t>Ú</a:t>
            </a:r>
            <a:r>
              <a:rPr lang="pt-BR" sz="2700" b="1">
                <a:solidFill>
                  <a:srgbClr val="0033CC"/>
                </a:solidFill>
                <a:latin typeface="Lato" pitchFamily="34" charset="0"/>
              </a:rPr>
              <a:t>RIA RENAL AGUDA</a:t>
            </a:r>
            <a:r>
              <a:rPr lang="pt-BR" sz="800">
                <a:solidFill>
                  <a:srgbClr val="607D8B"/>
                </a:solidFill>
                <a:hlinkClick r:id="rId4" tooltip="NOVO-INJURIA RENAL AGUDA"/>
              </a:rPr>
              <a:t>  </a:t>
            </a:r>
            <a:r>
              <a:rPr lang="pt-BR" sz="2800">
                <a:solidFill>
                  <a:srgbClr val="607D8B"/>
                </a:solidFill>
              </a:rPr>
              <a:t> </a:t>
            </a:r>
            <a:r>
              <a:rPr lang="pt-BR" sz="800">
                <a:solidFill>
                  <a:srgbClr val="607D8B"/>
                </a:solidFill>
              </a:rPr>
              <a:t>               </a:t>
            </a:r>
            <a:r>
              <a:rPr lang="pt-BR"/>
              <a:t/>
            </a:r>
            <a:br>
              <a:rPr lang="pt-BR"/>
            </a:br>
            <a:r>
              <a:rPr lang="pt-BR" sz="1400" b="1">
                <a:solidFill>
                  <a:srgbClr val="072A4D"/>
                </a:solidFill>
                <a:latin typeface="Lato" pitchFamily="34" charset="0"/>
              </a:rPr>
              <a:t>Maya Caetano P. Almeida, Cl</a:t>
            </a:r>
            <a:r>
              <a:rPr lang="pt-BR" sz="1400" b="1">
                <a:solidFill>
                  <a:srgbClr val="072A4D"/>
                </a:solidFill>
                <a:latin typeface="Century Gothic"/>
              </a:rPr>
              <a:t>á</a:t>
            </a:r>
            <a:r>
              <a:rPr lang="pt-BR" sz="1400" b="1">
                <a:solidFill>
                  <a:srgbClr val="072A4D"/>
                </a:solidFill>
                <a:latin typeface="Lato" pitchFamily="34" charset="0"/>
              </a:rPr>
              <a:t>udia Jana</a:t>
            </a:r>
            <a:r>
              <a:rPr lang="pt-BR" sz="1400" b="1">
                <a:solidFill>
                  <a:srgbClr val="072A4D"/>
                </a:solidFill>
                <a:latin typeface="Century Gothic"/>
              </a:rPr>
              <a:t>í</a:t>
            </a:r>
            <a:r>
              <a:rPr lang="pt-BR" sz="1400" b="1">
                <a:solidFill>
                  <a:srgbClr val="072A4D"/>
                </a:solidFill>
                <a:latin typeface="Lato" pitchFamily="34" charset="0"/>
              </a:rPr>
              <a:t>na S. Cruz, Paulo R. Margotto, M</a:t>
            </a:r>
            <a:r>
              <a:rPr lang="pt-BR" sz="1400" b="1">
                <a:solidFill>
                  <a:srgbClr val="072A4D"/>
                </a:solidFill>
                <a:latin typeface="Century Gothic"/>
              </a:rPr>
              <a:t>á</a:t>
            </a:r>
            <a:r>
              <a:rPr lang="pt-BR" sz="1400" b="1">
                <a:solidFill>
                  <a:srgbClr val="072A4D"/>
                </a:solidFill>
                <a:latin typeface="Lato" pitchFamily="34" charset="0"/>
              </a:rPr>
              <a:t>rcia Pimentel de Castro.</a:t>
            </a:r>
          </a:p>
          <a:p>
            <a:pPr algn="ctr" eaLnBrk="0" hangingPunct="0"/>
            <a:r>
              <a:rPr lang="pt-BR" sz="1400">
                <a:solidFill>
                  <a:srgbClr val="424242"/>
                </a:solidFill>
                <a:latin typeface="Source Sans Pro"/>
              </a:rPr>
              <a:t>Cap</a:t>
            </a:r>
            <a:r>
              <a:rPr lang="pt-BR" sz="1400">
                <a:solidFill>
                  <a:srgbClr val="424242"/>
                </a:solidFill>
                <a:latin typeface="Century Gothic"/>
              </a:rPr>
              <a:t>í</a:t>
            </a:r>
            <a:r>
              <a:rPr lang="pt-BR" sz="1400">
                <a:solidFill>
                  <a:srgbClr val="424242"/>
                </a:solidFill>
                <a:latin typeface="Source Sans Pro"/>
              </a:rPr>
              <a:t>tulo do Livro Assistência ao Rec</a:t>
            </a:r>
            <a:r>
              <a:rPr lang="pt-BR" sz="1400">
                <a:solidFill>
                  <a:srgbClr val="424242"/>
                </a:solidFill>
                <a:latin typeface="Century Gothic"/>
              </a:rPr>
              <a:t>é</a:t>
            </a:r>
            <a:r>
              <a:rPr lang="pt-BR" sz="1400">
                <a:solidFill>
                  <a:srgbClr val="424242"/>
                </a:solidFill>
                <a:latin typeface="Source Sans Pro"/>
              </a:rPr>
              <a:t>m-Nascido de Risco, 4a Edi</a:t>
            </a:r>
            <a:r>
              <a:rPr lang="pt-BR" sz="1400">
                <a:solidFill>
                  <a:srgbClr val="424242"/>
                </a:solidFill>
                <a:latin typeface="Century Gothic"/>
              </a:rPr>
              <a:t>ç</a:t>
            </a:r>
            <a:r>
              <a:rPr lang="pt-BR" sz="1400">
                <a:solidFill>
                  <a:srgbClr val="424242"/>
                </a:solidFill>
                <a:latin typeface="Source Sans Pro"/>
              </a:rPr>
              <a:t>ão, 2021.</a:t>
            </a:r>
            <a:endParaRPr lang="pt-BR" sz="1400">
              <a:solidFill>
                <a:srgbClr val="607D8B"/>
              </a:solidFill>
            </a:endParaRPr>
          </a:p>
        </p:txBody>
      </p:sp>
      <p:pic>
        <p:nvPicPr>
          <p:cNvPr id="57355" name="Picture 11" descr="doc">
            <a:hlinkClick r:id="rId4" tooltip="NOVO-INJURIA RENAL AGUD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56788" y="914400"/>
            <a:ext cx="628650" cy="628650"/>
          </a:xfrm>
          <a:prstGeom prst="rect">
            <a:avLst/>
          </a:prstGeom>
          <a:noFill/>
          <a:extLst>
            <a:ext uri="{909E8E84-426E-40DD-AFC4-6F175D3DCCD1}">
              <a14:hiddenFill xmlns:a14="http://schemas.microsoft.com/office/drawing/2010/main">
                <a:solidFill>
                  <a:srgbClr val="FFFFFF"/>
                </a:solidFill>
              </a14:hiddenFill>
            </a:ext>
          </a:extLst>
        </p:spPr>
      </p:pic>
      <p:sp>
        <p:nvSpPr>
          <p:cNvPr id="57356" name="Rectangle 12"/>
          <p:cNvSpPr>
            <a:spLocks noChangeArrowheads="1"/>
          </p:cNvSpPr>
          <p:nvPr/>
        </p:nvSpPr>
        <p:spPr bwMode="auto">
          <a:xfrm>
            <a:off x="4254500" y="2573338"/>
            <a:ext cx="7389813" cy="2014537"/>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b="1"/>
              <a:t>O </a:t>
            </a:r>
            <a:r>
              <a:rPr lang="pt-BR" b="1">
                <a:solidFill>
                  <a:srgbClr val="0033CC"/>
                </a:solidFill>
              </a:rPr>
              <a:t>desenvolvimento de IRA no período neonatal e na infância pode ser uma complicação catastrófica e vários estudos têm consistentemente demonstrado que a IRA resulta em pior evolução clínica, incluindo falência renal e necessidade de terapia renal substitutiva, ventilação mecânica prolongada e maior tempo de permanência na UTI, além de uma associação independente com maior risco de mortalidade </a:t>
            </a:r>
          </a:p>
        </p:txBody>
      </p:sp>
      <p:sp>
        <p:nvSpPr>
          <p:cNvPr id="57357" name="Oval 13"/>
          <p:cNvSpPr>
            <a:spLocks noChangeArrowheads="1"/>
          </p:cNvSpPr>
          <p:nvPr/>
        </p:nvSpPr>
        <p:spPr bwMode="auto">
          <a:xfrm>
            <a:off x="1849438" y="161925"/>
            <a:ext cx="914400" cy="547688"/>
          </a:xfrm>
          <a:prstGeom prst="ellipse">
            <a:avLst/>
          </a:prstGeom>
          <a:solidFill>
            <a:schemeClr val="accent1"/>
          </a:solidFill>
          <a:ln w="57150">
            <a:solidFill>
              <a:srgbClr val="00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00FF"/>
                </a:solidFill>
              </a:rPr>
              <a:t>2021</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Conteúdo 2"/>
          <p:cNvSpPr>
            <a:spLocks noGrp="1"/>
          </p:cNvSpPr>
          <p:nvPr>
            <p:ph idx="1"/>
          </p:nvPr>
        </p:nvSpPr>
        <p:spPr>
          <a:xfrm>
            <a:off x="180975" y="-835025"/>
            <a:ext cx="8534400" cy="3614738"/>
          </a:xfrm>
        </p:spPr>
        <p:txBody>
          <a:bodyPr/>
          <a:lstStyle/>
          <a:p>
            <a:pPr marL="0" indent="0">
              <a:buFont typeface="Wingdings 3" pitchFamily="18" charset="2"/>
              <a:buNone/>
            </a:pPr>
            <a:r>
              <a:rPr lang="pt-BR" sz="6000" b="1" smtClean="0">
                <a:solidFill>
                  <a:srgbClr val="FFFF00"/>
                </a:solidFill>
                <a:latin typeface="Arial" pitchFamily="34" charset="0"/>
                <a:cs typeface="Arial" pitchFamily="34" charset="0"/>
              </a:rPr>
              <a:t>OBRIGADA!</a:t>
            </a:r>
          </a:p>
        </p:txBody>
      </p:sp>
      <p:pic>
        <p:nvPicPr>
          <p:cNvPr id="53253" name="Picture 5" descr="Residentes de Neonatologia no HMIB em   22-9-20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0238" y="1422400"/>
            <a:ext cx="8996362" cy="5060950"/>
          </a:xfrm>
          <a:prstGeom prst="rect">
            <a:avLst/>
          </a:prstGeom>
          <a:noFill/>
          <a:extLst>
            <a:ext uri="{909E8E84-426E-40DD-AFC4-6F175D3DCCD1}">
              <a14:hiddenFill xmlns:a14="http://schemas.microsoft.com/office/drawing/2010/main">
                <a:solidFill>
                  <a:srgbClr val="FFFFFF"/>
                </a:solidFill>
              </a14:hiddenFill>
            </a:ext>
          </a:extLst>
        </p:spPr>
      </p:pic>
      <p:sp>
        <p:nvSpPr>
          <p:cNvPr id="53256" name="Text Box 8"/>
          <p:cNvSpPr txBox="1">
            <a:spLocks noChangeArrowheads="1"/>
          </p:cNvSpPr>
          <p:nvPr/>
        </p:nvSpPr>
        <p:spPr bwMode="auto">
          <a:xfrm>
            <a:off x="2274888" y="6491288"/>
            <a:ext cx="78454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0033CC"/>
                </a:solidFill>
              </a:rPr>
              <a:t>Residentes da Unidade de Neonatologia do HMIB/SES/DF (22/9/2020)</a:t>
            </a:r>
          </a:p>
        </p:txBody>
      </p:sp>
      <p:sp>
        <p:nvSpPr>
          <p:cNvPr id="53257" name="Line 9"/>
          <p:cNvSpPr>
            <a:spLocks noChangeShapeType="1"/>
          </p:cNvSpPr>
          <p:nvPr/>
        </p:nvSpPr>
        <p:spPr bwMode="auto">
          <a:xfrm>
            <a:off x="3817938" y="2457450"/>
            <a:ext cx="788987" cy="296863"/>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53258" name="Text Box 10"/>
          <p:cNvSpPr txBox="1">
            <a:spLocks noChangeArrowheads="1"/>
          </p:cNvSpPr>
          <p:nvPr/>
        </p:nvSpPr>
        <p:spPr bwMode="auto">
          <a:xfrm>
            <a:off x="3040063" y="2095500"/>
            <a:ext cx="1346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FFFF00"/>
                </a:solidFill>
              </a:rPr>
              <a:t>Dra. Flávia</a:t>
            </a:r>
          </a:p>
        </p:txBody>
      </p:sp>
    </p:spTree>
  </p:cSld>
  <p:clrMapOvr>
    <a:masterClrMapping/>
  </p:clrMapOvr>
</p:sld>
</file>

<file path=ppt/theme/theme1.xml><?xml version="1.0" encoding="utf-8"?>
<a:theme xmlns:a="http://schemas.openxmlformats.org/drawingml/2006/main" name="Fatia">
  <a:themeElements>
    <a:clrScheme name="Personalizada 21">
      <a:dk1>
        <a:sysClr val="windowText" lastClr="000000"/>
      </a:dk1>
      <a:lt1>
        <a:sysClr val="window" lastClr="FFFFFF"/>
      </a:lt1>
      <a:dk2>
        <a:srgbClr val="65A0CC"/>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Fatia">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tia">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xmlns="" name="Slice" id="{0507925B-6AC9-4358-8E18-C330545D08F8}" vid="{282EB108-EDE6-4B8E-957B-D4A69BF580EA}"/>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14231</TotalTime>
  <Words>5161</Words>
  <Application>Microsoft Office PowerPoint</Application>
  <PresentationFormat>Personalizar</PresentationFormat>
  <Paragraphs>475</Paragraphs>
  <Slides>60</Slides>
  <Notes>2</Notes>
  <HiddenSlides>0</HiddenSlides>
  <MMClips>0</MMClips>
  <ScaleCrop>false</ScaleCrop>
  <HeadingPairs>
    <vt:vector size="4" baseType="variant">
      <vt:variant>
        <vt:lpstr>Tema</vt:lpstr>
      </vt:variant>
      <vt:variant>
        <vt:i4>1</vt:i4>
      </vt:variant>
      <vt:variant>
        <vt:lpstr>Títulos de slides</vt:lpstr>
      </vt:variant>
      <vt:variant>
        <vt:i4>60</vt:i4>
      </vt:variant>
    </vt:vector>
  </HeadingPairs>
  <TitlesOfParts>
    <vt:vector size="61" baseType="lpstr">
      <vt:lpstr>Fatia</vt:lpstr>
      <vt:lpstr>CASO CLÍNICO Insuficiência Renal Aguda</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CASO CLÍNICO</vt:lpstr>
      <vt:lpstr>Apresentação do PowerPoint</vt:lpstr>
      <vt:lpstr>INSUFICIÊNCIA RENAL AGUDA</vt:lpstr>
      <vt:lpstr>INSUFICIêNCIA RENAL AGUDA</vt:lpstr>
      <vt:lpstr>INSUFICIêNCIA RENAL AGUDA</vt:lpstr>
      <vt:lpstr>INSUFICIêNCIA RENAL AGUDA</vt:lpstr>
      <vt:lpstr>INSUFICIêNCIA RENAL AGUDA</vt:lpstr>
      <vt:lpstr>INSUFICIêNCIA RENAL AGUDA</vt:lpstr>
      <vt:lpstr>Apresentação do PowerPoint</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INSUFICIêNCIA RENAL AGUDA</vt:lpstr>
      <vt:lpstr>Apresentação do PowerPoint</vt:lpstr>
      <vt:lpstr>Apresentação do PowerPoint</vt:lpstr>
      <vt:lpstr>Apresentação do PowerPoint</vt:lpstr>
      <vt:lpstr>Apresentação do PowerPoint</vt:lpstr>
      <vt:lpstr>O estudo compreendeu 159 beê com asfixia perinatal  m um período de 1 ano. Um grupo recebeu teofilina na dose única de 5mg/kg  e outro, placbo (soro fisiológico) em 5 mimutos de vida na primeira hora de vida. Nenhum dos RN recebeu hipotermia terapêutica (não disponível):nov/2011 a out/2012</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Teste</dc:creator>
  <cp:lastModifiedBy>Paulo</cp:lastModifiedBy>
  <cp:revision>137</cp:revision>
  <dcterms:created xsi:type="dcterms:W3CDTF">2020-06-09T22:23:07Z</dcterms:created>
  <dcterms:modified xsi:type="dcterms:W3CDTF">2021-09-15T02:39:55Z</dcterms:modified>
</cp:coreProperties>
</file>