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8" r:id="rId1"/>
  </p:sldMasterIdLst>
  <p:sldIdLst>
    <p:sldId id="256" r:id="rId2"/>
    <p:sldId id="257" r:id="rId3"/>
    <p:sldId id="258" r:id="rId4"/>
    <p:sldId id="259" r:id="rId5"/>
    <p:sldId id="262" r:id="rId6"/>
    <p:sldId id="263" r:id="rId7"/>
    <p:sldId id="264" r:id="rId8"/>
    <p:sldId id="265" r:id="rId9"/>
    <p:sldId id="266" r:id="rId10"/>
    <p:sldId id="267" r:id="rId11"/>
    <p:sldId id="268" r:id="rId12"/>
    <p:sldId id="270" r:id="rId13"/>
    <p:sldId id="272" r:id="rId14"/>
    <p:sldId id="295" r:id="rId15"/>
    <p:sldId id="296" r:id="rId16"/>
    <p:sldId id="273" r:id="rId17"/>
    <p:sldId id="297" r:id="rId18"/>
    <p:sldId id="274" r:id="rId19"/>
    <p:sldId id="298" r:id="rId20"/>
    <p:sldId id="275" r:id="rId21"/>
    <p:sldId id="299" r:id="rId22"/>
    <p:sldId id="276" r:id="rId23"/>
    <p:sldId id="302" r:id="rId24"/>
    <p:sldId id="300" r:id="rId25"/>
    <p:sldId id="287" r:id="rId26"/>
    <p:sldId id="301" r:id="rId27"/>
    <p:sldId id="277" r:id="rId28"/>
    <p:sldId id="278" r:id="rId29"/>
    <p:sldId id="279" r:id="rId30"/>
    <p:sldId id="288" r:id="rId31"/>
    <p:sldId id="280" r:id="rId32"/>
    <p:sldId id="289" r:id="rId33"/>
    <p:sldId id="304" r:id="rId34"/>
    <p:sldId id="281" r:id="rId35"/>
    <p:sldId id="282" r:id="rId36"/>
    <p:sldId id="283" r:id="rId37"/>
    <p:sldId id="284" r:id="rId38"/>
    <p:sldId id="290" r:id="rId39"/>
    <p:sldId id="291" r:id="rId40"/>
    <p:sldId id="285" r:id="rId41"/>
    <p:sldId id="292" r:id="rId42"/>
    <p:sldId id="286" r:id="rId43"/>
    <p:sldId id="294" r:id="rId44"/>
    <p:sldId id="305" r:id="rId45"/>
    <p:sldId id="306" r:id="rId46"/>
    <p:sldId id="307" r:id="rId47"/>
    <p:sldId id="310" r:id="rId48"/>
    <p:sldId id="311" r:id="rId49"/>
    <p:sldId id="315" r:id="rId50"/>
    <p:sldId id="313" r:id="rId51"/>
    <p:sldId id="312" r:id="rId52"/>
    <p:sldId id="317" r:id="rId53"/>
    <p:sldId id="325" r:id="rId54"/>
    <p:sldId id="318" r:id="rId55"/>
    <p:sldId id="319" r:id="rId56"/>
    <p:sldId id="320" r:id="rId57"/>
    <p:sldId id="324" r:id="rId58"/>
    <p:sldId id="326" r:id="rId59"/>
    <p:sldId id="321" r:id="rId60"/>
  </p:sldIdLst>
  <p:sldSz cx="12192000" cy="6858000"/>
  <p:notesSz cx="6858000" cy="9144000"/>
  <p:defaultTextStyle>
    <a:defPPr>
      <a:defRPr lang="de-DE"/>
    </a:defPPr>
    <a:lvl1pPr algn="l" rtl="0" fontAlgn="base">
      <a:spcBef>
        <a:spcPct val="0"/>
      </a:spcBef>
      <a:spcAft>
        <a:spcPct val="0"/>
      </a:spcAft>
      <a:defRPr kern="1200">
        <a:solidFill>
          <a:schemeClr val="tx1"/>
        </a:solidFill>
        <a:latin typeface="Avenir Next LT Pro" charset="0"/>
        <a:ea typeface="+mn-ea"/>
        <a:cs typeface="Arial" pitchFamily="34" charset="0"/>
      </a:defRPr>
    </a:lvl1pPr>
    <a:lvl2pPr marL="457200" algn="l" rtl="0" fontAlgn="base">
      <a:spcBef>
        <a:spcPct val="0"/>
      </a:spcBef>
      <a:spcAft>
        <a:spcPct val="0"/>
      </a:spcAft>
      <a:defRPr kern="1200">
        <a:solidFill>
          <a:schemeClr val="tx1"/>
        </a:solidFill>
        <a:latin typeface="Avenir Next LT Pro" charset="0"/>
        <a:ea typeface="+mn-ea"/>
        <a:cs typeface="Arial" pitchFamily="34" charset="0"/>
      </a:defRPr>
    </a:lvl2pPr>
    <a:lvl3pPr marL="914400" algn="l" rtl="0" fontAlgn="base">
      <a:spcBef>
        <a:spcPct val="0"/>
      </a:spcBef>
      <a:spcAft>
        <a:spcPct val="0"/>
      </a:spcAft>
      <a:defRPr kern="1200">
        <a:solidFill>
          <a:schemeClr val="tx1"/>
        </a:solidFill>
        <a:latin typeface="Avenir Next LT Pro" charset="0"/>
        <a:ea typeface="+mn-ea"/>
        <a:cs typeface="Arial" pitchFamily="34" charset="0"/>
      </a:defRPr>
    </a:lvl3pPr>
    <a:lvl4pPr marL="1371600" algn="l" rtl="0" fontAlgn="base">
      <a:spcBef>
        <a:spcPct val="0"/>
      </a:spcBef>
      <a:spcAft>
        <a:spcPct val="0"/>
      </a:spcAft>
      <a:defRPr kern="1200">
        <a:solidFill>
          <a:schemeClr val="tx1"/>
        </a:solidFill>
        <a:latin typeface="Avenir Next LT Pro" charset="0"/>
        <a:ea typeface="+mn-ea"/>
        <a:cs typeface="Arial" pitchFamily="34" charset="0"/>
      </a:defRPr>
    </a:lvl4pPr>
    <a:lvl5pPr marL="1828800" algn="l" rtl="0" fontAlgn="base">
      <a:spcBef>
        <a:spcPct val="0"/>
      </a:spcBef>
      <a:spcAft>
        <a:spcPct val="0"/>
      </a:spcAft>
      <a:defRPr kern="1200">
        <a:solidFill>
          <a:schemeClr val="tx1"/>
        </a:solidFill>
        <a:latin typeface="Avenir Next LT Pro" charset="0"/>
        <a:ea typeface="+mn-ea"/>
        <a:cs typeface="Arial" pitchFamily="34" charset="0"/>
      </a:defRPr>
    </a:lvl5pPr>
    <a:lvl6pPr marL="2286000" algn="l" defTabSz="914400" rtl="0" eaLnBrk="1" latinLnBrk="0" hangingPunct="1">
      <a:defRPr kern="1200">
        <a:solidFill>
          <a:schemeClr val="tx1"/>
        </a:solidFill>
        <a:latin typeface="Avenir Next LT Pro" charset="0"/>
        <a:ea typeface="+mn-ea"/>
        <a:cs typeface="Arial" pitchFamily="34" charset="0"/>
      </a:defRPr>
    </a:lvl6pPr>
    <a:lvl7pPr marL="2743200" algn="l" defTabSz="914400" rtl="0" eaLnBrk="1" latinLnBrk="0" hangingPunct="1">
      <a:defRPr kern="1200">
        <a:solidFill>
          <a:schemeClr val="tx1"/>
        </a:solidFill>
        <a:latin typeface="Avenir Next LT Pro" charset="0"/>
        <a:ea typeface="+mn-ea"/>
        <a:cs typeface="Arial" pitchFamily="34" charset="0"/>
      </a:defRPr>
    </a:lvl7pPr>
    <a:lvl8pPr marL="3200400" algn="l" defTabSz="914400" rtl="0" eaLnBrk="1" latinLnBrk="0" hangingPunct="1">
      <a:defRPr kern="1200">
        <a:solidFill>
          <a:schemeClr val="tx1"/>
        </a:solidFill>
        <a:latin typeface="Avenir Next LT Pro" charset="0"/>
        <a:ea typeface="+mn-ea"/>
        <a:cs typeface="Arial" pitchFamily="34" charset="0"/>
      </a:defRPr>
    </a:lvl8pPr>
    <a:lvl9pPr marL="3657600" algn="l" defTabSz="914400" rtl="0" eaLnBrk="1" latinLnBrk="0" hangingPunct="1">
      <a:defRPr kern="1200">
        <a:solidFill>
          <a:schemeClr val="tx1"/>
        </a:solidFill>
        <a:latin typeface="Avenir Next LT Pro"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009900"/>
    <a:srgbClr val="FFFF00"/>
    <a:srgbClr val="FF0000"/>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82" autoAdjust="0"/>
  </p:normalViewPr>
  <p:slideViewPr>
    <p:cSldViewPr snapToGrid="0">
      <p:cViewPr varScale="1">
        <p:scale>
          <a:sx n="80" d="100"/>
          <a:sy n="80" d="100"/>
        </p:scale>
        <p:origin x="-523"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06F2C637-87D9-48B6-9846-A83E47BA2910}" type="datetime1">
              <a:rPr lang="en-US"/>
              <a:pPr>
                <a:defRPr/>
              </a:pPr>
              <a:t>9/30/2021</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932DAC7-1598-43FE-8588-5A408E35CB5F}" type="slidenum">
              <a:rPr lang="en-US"/>
              <a:pPr>
                <a:defRPr/>
              </a:pPr>
              <a:t>‹nº›</a:t>
            </a:fld>
            <a:endParaRPr lang="en-US"/>
          </a:p>
        </p:txBody>
      </p:sp>
    </p:spTree>
    <p:extLst>
      <p:ext uri="{BB962C8B-B14F-4D97-AF65-F5344CB8AC3E}">
        <p14:creationId xmlns:p14="http://schemas.microsoft.com/office/powerpoint/2010/main" val="149307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7057BED1-D157-4641-B11C-BE2395BCFD82}" type="datetime1">
              <a:rPr lang="en-US"/>
              <a:pPr>
                <a:defRPr/>
              </a:pPr>
              <a:t>9/30/2021</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D538DA7D-5DFC-403F-8173-023FAA7CB7C3}" type="slidenum">
              <a:rPr lang="en-US"/>
              <a:pPr>
                <a:defRPr/>
              </a:pPr>
              <a:t>‹nº›</a:t>
            </a:fld>
            <a:endParaRPr lang="en-US"/>
          </a:p>
        </p:txBody>
      </p:sp>
    </p:spTree>
    <p:extLst>
      <p:ext uri="{BB962C8B-B14F-4D97-AF65-F5344CB8AC3E}">
        <p14:creationId xmlns:p14="http://schemas.microsoft.com/office/powerpoint/2010/main" val="755676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09B5891A-6A44-4044-9838-5A05F5646E67}" type="datetime1">
              <a:rPr lang="en-US"/>
              <a:pPr>
                <a:defRPr/>
              </a:pPr>
              <a:t>9/30/2021</a:t>
            </a:fld>
            <a:endParaRPr lang="en-US"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13ACB8B3-6886-4764-B3ED-FF1BF5D30AC9}" type="slidenum">
              <a:rPr lang="en-US"/>
              <a:pPr>
                <a:defRPr/>
              </a:pPr>
              <a:t>‹nº›</a:t>
            </a:fld>
            <a:endParaRPr lang="en-US"/>
          </a:p>
        </p:txBody>
      </p:sp>
    </p:spTree>
    <p:extLst>
      <p:ext uri="{BB962C8B-B14F-4D97-AF65-F5344CB8AC3E}">
        <p14:creationId xmlns:p14="http://schemas.microsoft.com/office/powerpoint/2010/main" val="492565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extLst>
          </p:cNvPr>
          <p:cNvSpPr>
            <a:spLocks noGrp="1"/>
          </p:cNvSpPr>
          <p:nvPr>
            <p:ph type="dt" sz="half" idx="10"/>
          </p:nvPr>
        </p:nvSpPr>
        <p:spPr/>
        <p:txBody>
          <a:bodyPr/>
          <a:lstStyle>
            <a:lvl1pPr>
              <a:defRPr/>
            </a:lvl1pPr>
          </a:lstStyle>
          <a:p>
            <a:pPr>
              <a:defRPr/>
            </a:pPr>
            <a:fld id="{0B9ED337-F8E8-4939-80F1-B02F2BF683F1}" type="datetime1">
              <a:rPr lang="en-US"/>
              <a:pPr>
                <a:defRPr/>
              </a:pPr>
              <a:t>9/30/2021</a:t>
            </a:fld>
            <a:endParaRPr lang="en-US"/>
          </a:p>
        </p:txBody>
      </p:sp>
      <p:sp>
        <p:nvSpPr>
          <p:cNvPr id="6" name="Footer Placeholder 5">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7" name="Slide Number Placeholder 6">
            <a:extLst>
              <a:ext uri="{FF2B5EF4-FFF2-40B4-BE49-F238E27FC236}"/>
            </a:extLst>
          </p:cNvPr>
          <p:cNvSpPr>
            <a:spLocks noGrp="1"/>
          </p:cNvSpPr>
          <p:nvPr>
            <p:ph type="sldNum" sz="quarter" idx="12"/>
          </p:nvPr>
        </p:nvSpPr>
        <p:spPr/>
        <p:txBody>
          <a:bodyPr/>
          <a:lstStyle>
            <a:lvl1pPr>
              <a:defRPr/>
            </a:lvl1pPr>
          </a:lstStyle>
          <a:p>
            <a:pPr>
              <a:defRPr/>
            </a:pPr>
            <a:fld id="{CC42A645-36F5-4472-B1D7-63AE00533FFB}" type="slidenum">
              <a:rPr lang="en-US"/>
              <a:pPr>
                <a:defRPr/>
              </a:pPr>
              <a:t>‹nº›</a:t>
            </a:fld>
            <a:endParaRPr lang="en-US"/>
          </a:p>
        </p:txBody>
      </p:sp>
    </p:spTree>
    <p:extLst>
      <p:ext uri="{BB962C8B-B14F-4D97-AF65-F5344CB8AC3E}">
        <p14:creationId xmlns:p14="http://schemas.microsoft.com/office/powerpoint/2010/main" val="788728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extLst>
          </p:cNvPr>
          <p:cNvSpPr>
            <a:spLocks noGrp="1"/>
          </p:cNvSpPr>
          <p:nvPr>
            <p:ph type="dt" sz="half" idx="10"/>
          </p:nvPr>
        </p:nvSpPr>
        <p:spPr/>
        <p:txBody>
          <a:bodyPr/>
          <a:lstStyle>
            <a:lvl1pPr>
              <a:defRPr/>
            </a:lvl1pPr>
          </a:lstStyle>
          <a:p>
            <a:pPr>
              <a:defRPr/>
            </a:pPr>
            <a:fld id="{5242AA7B-BFFE-48F2-8ADB-76ECA46914F1}" type="datetime1">
              <a:rPr lang="en-US"/>
              <a:pPr>
                <a:defRPr/>
              </a:pPr>
              <a:t>9/30/2021</a:t>
            </a:fld>
            <a:endParaRPr lang="en-US"/>
          </a:p>
        </p:txBody>
      </p:sp>
      <p:sp>
        <p:nvSpPr>
          <p:cNvPr id="8" name="Footer Placeholder 7">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9" name="Slide Number Placeholder 8">
            <a:extLst>
              <a:ext uri="{FF2B5EF4-FFF2-40B4-BE49-F238E27FC236}"/>
            </a:extLst>
          </p:cNvPr>
          <p:cNvSpPr>
            <a:spLocks noGrp="1"/>
          </p:cNvSpPr>
          <p:nvPr>
            <p:ph type="sldNum" sz="quarter" idx="12"/>
          </p:nvPr>
        </p:nvSpPr>
        <p:spPr/>
        <p:txBody>
          <a:bodyPr/>
          <a:lstStyle>
            <a:lvl1pPr>
              <a:defRPr/>
            </a:lvl1pPr>
          </a:lstStyle>
          <a:p>
            <a:pPr>
              <a:defRPr/>
            </a:pPr>
            <a:fld id="{13D5C789-110F-42E2-9CCD-315215E0B65E}" type="slidenum">
              <a:rPr lang="en-US"/>
              <a:pPr>
                <a:defRPr/>
              </a:pPr>
              <a:t>‹nº›</a:t>
            </a:fld>
            <a:endParaRPr lang="en-US"/>
          </a:p>
        </p:txBody>
      </p:sp>
    </p:spTree>
    <p:extLst>
      <p:ext uri="{BB962C8B-B14F-4D97-AF65-F5344CB8AC3E}">
        <p14:creationId xmlns:p14="http://schemas.microsoft.com/office/powerpoint/2010/main" val="2406398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extLst>
          </p:cNvPr>
          <p:cNvSpPr>
            <a:spLocks noGrp="1"/>
          </p:cNvSpPr>
          <p:nvPr>
            <p:ph type="dt" sz="half" idx="10"/>
          </p:nvPr>
        </p:nvSpPr>
        <p:spPr/>
        <p:txBody>
          <a:bodyPr/>
          <a:lstStyle>
            <a:lvl1pPr>
              <a:defRPr/>
            </a:lvl1pPr>
          </a:lstStyle>
          <a:p>
            <a:pPr>
              <a:defRPr/>
            </a:pPr>
            <a:fld id="{A91F52C7-5759-4F53-8223-00E77998E45F}" type="datetime1">
              <a:rPr lang="en-US"/>
              <a:pPr>
                <a:defRPr/>
              </a:pPr>
              <a:t>9/30/2021</a:t>
            </a:fld>
            <a:endParaRPr lang="en-US"/>
          </a:p>
        </p:txBody>
      </p:sp>
      <p:sp>
        <p:nvSpPr>
          <p:cNvPr id="4" name="Footer Placeholder 3">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5" name="Slide Number Placeholder 4">
            <a:extLst>
              <a:ext uri="{FF2B5EF4-FFF2-40B4-BE49-F238E27FC236}"/>
            </a:extLst>
          </p:cNvPr>
          <p:cNvSpPr>
            <a:spLocks noGrp="1"/>
          </p:cNvSpPr>
          <p:nvPr>
            <p:ph type="sldNum" sz="quarter" idx="12"/>
          </p:nvPr>
        </p:nvSpPr>
        <p:spPr/>
        <p:txBody>
          <a:bodyPr/>
          <a:lstStyle>
            <a:lvl1pPr>
              <a:defRPr/>
            </a:lvl1pPr>
          </a:lstStyle>
          <a:p>
            <a:pPr>
              <a:defRPr/>
            </a:pPr>
            <a:fld id="{9F86A3C4-7C77-4AAF-ADE1-B7CA4D7BB89A}" type="slidenum">
              <a:rPr lang="en-US"/>
              <a:pPr>
                <a:defRPr/>
              </a:pPr>
              <a:t>‹nº›</a:t>
            </a:fld>
            <a:endParaRPr lang="en-US"/>
          </a:p>
        </p:txBody>
      </p:sp>
    </p:spTree>
    <p:extLst>
      <p:ext uri="{BB962C8B-B14F-4D97-AF65-F5344CB8AC3E}">
        <p14:creationId xmlns:p14="http://schemas.microsoft.com/office/powerpoint/2010/main" val="1429079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extLst>
          </p:cNvPr>
          <p:cNvSpPr>
            <a:spLocks noGrp="1"/>
          </p:cNvSpPr>
          <p:nvPr>
            <p:ph type="dt" sz="half" idx="10"/>
          </p:nvPr>
        </p:nvSpPr>
        <p:spPr/>
        <p:txBody>
          <a:bodyPr/>
          <a:lstStyle>
            <a:lvl1pPr>
              <a:defRPr/>
            </a:lvl1pPr>
          </a:lstStyle>
          <a:p>
            <a:pPr>
              <a:defRPr/>
            </a:pPr>
            <a:fld id="{E63DC1FB-CF85-4E9F-97E7-07E22DCA48B9}" type="datetime1">
              <a:rPr lang="en-US"/>
              <a:pPr>
                <a:defRPr/>
              </a:pPr>
              <a:t>9/30/2021</a:t>
            </a:fld>
            <a:endParaRPr lang="en-US"/>
          </a:p>
        </p:txBody>
      </p:sp>
      <p:sp>
        <p:nvSpPr>
          <p:cNvPr id="3" name="Footer Placeholder 2">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4" name="Slide Number Placeholder 3">
            <a:extLst>
              <a:ext uri="{FF2B5EF4-FFF2-40B4-BE49-F238E27FC236}"/>
            </a:extLst>
          </p:cNvPr>
          <p:cNvSpPr>
            <a:spLocks noGrp="1"/>
          </p:cNvSpPr>
          <p:nvPr>
            <p:ph type="sldNum" sz="quarter" idx="12"/>
          </p:nvPr>
        </p:nvSpPr>
        <p:spPr/>
        <p:txBody>
          <a:bodyPr/>
          <a:lstStyle>
            <a:lvl1pPr>
              <a:defRPr/>
            </a:lvl1pPr>
          </a:lstStyle>
          <a:p>
            <a:pPr>
              <a:defRPr/>
            </a:pPr>
            <a:fld id="{5FA73297-F54D-45D4-B32E-5BC67974EC21}" type="slidenum">
              <a:rPr lang="en-US"/>
              <a:pPr>
                <a:defRPr/>
              </a:pPr>
              <a:t>‹nº›</a:t>
            </a:fld>
            <a:endParaRPr lang="en-US"/>
          </a:p>
        </p:txBody>
      </p:sp>
    </p:spTree>
    <p:extLst>
      <p:ext uri="{BB962C8B-B14F-4D97-AF65-F5344CB8AC3E}">
        <p14:creationId xmlns:p14="http://schemas.microsoft.com/office/powerpoint/2010/main" val="925867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endParaRPr lang="en-US" dirty="0"/>
          </a:p>
        </p:txBody>
      </p:sp>
      <p:sp>
        <p:nvSpPr>
          <p:cNvPr id="3" name="Content Placeholder 2">
            <a:extLst>
              <a:ext uri="{FF2B5EF4-FFF2-40B4-BE49-F238E27FC236}"/>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extLst>
          </p:cNvPr>
          <p:cNvSpPr>
            <a:spLocks noGrp="1"/>
          </p:cNvSpPr>
          <p:nvPr>
            <p:ph type="dt" sz="half" idx="10"/>
          </p:nvPr>
        </p:nvSpPr>
        <p:spPr/>
        <p:txBody>
          <a:bodyPr/>
          <a:lstStyle>
            <a:lvl1pPr>
              <a:defRPr/>
            </a:lvl1pPr>
          </a:lstStyle>
          <a:p>
            <a:pPr>
              <a:defRPr/>
            </a:pPr>
            <a:fld id="{0BB93205-DFCC-4348-8ADF-F10D5F9F9172}" type="datetime1">
              <a:rPr lang="en-US"/>
              <a:pPr>
                <a:defRPr/>
              </a:pPr>
              <a:t>9/30/2021</a:t>
            </a:fld>
            <a:endParaRPr lang="en-US"/>
          </a:p>
        </p:txBody>
      </p:sp>
      <p:sp>
        <p:nvSpPr>
          <p:cNvPr id="6" name="Footer Placeholder 5">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7" name="Slide Number Placeholder 6">
            <a:extLst>
              <a:ext uri="{FF2B5EF4-FFF2-40B4-BE49-F238E27FC236}"/>
            </a:extLst>
          </p:cNvPr>
          <p:cNvSpPr>
            <a:spLocks noGrp="1"/>
          </p:cNvSpPr>
          <p:nvPr>
            <p:ph type="sldNum" sz="quarter" idx="12"/>
          </p:nvPr>
        </p:nvSpPr>
        <p:spPr/>
        <p:txBody>
          <a:bodyPr/>
          <a:lstStyle>
            <a:lvl1pPr>
              <a:defRPr/>
            </a:lvl1pPr>
          </a:lstStyle>
          <a:p>
            <a:pPr>
              <a:defRPr/>
            </a:pPr>
            <a:fld id="{29F63A1E-E367-4155-A8D7-FC5EC153C1B1}" type="slidenum">
              <a:rPr lang="en-US"/>
              <a:pPr>
                <a:defRPr/>
              </a:pPr>
              <a:t>‹nº›</a:t>
            </a:fld>
            <a:endParaRPr lang="en-US"/>
          </a:p>
        </p:txBody>
      </p:sp>
    </p:spTree>
    <p:extLst>
      <p:ext uri="{BB962C8B-B14F-4D97-AF65-F5344CB8AC3E}">
        <p14:creationId xmlns:p14="http://schemas.microsoft.com/office/powerpoint/2010/main" val="1607473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endParaRPr lang="en-US" dirty="0"/>
          </a:p>
        </p:txBody>
      </p:sp>
      <p:sp>
        <p:nvSpPr>
          <p:cNvPr id="3" name="Picture Placeholder 2">
            <a:extLst>
              <a:ext uri="{FF2B5EF4-FFF2-40B4-BE49-F238E27FC236}"/>
            </a:extLst>
          </p:cNvPr>
          <p:cNvSpPr>
            <a:spLocks noGrp="1"/>
          </p:cNvSpPr>
          <p:nvPr>
            <p:ph type="pic" idx="1"/>
          </p:nvPr>
        </p:nvSpPr>
        <p:spPr>
          <a:xfrm>
            <a:off x="5183188" y="685801"/>
            <a:ext cx="6172200" cy="517525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a:extLst>
              <a:ext uri="{FF2B5EF4-FFF2-40B4-BE49-F238E27FC236}"/>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extLst>
          </p:cNvPr>
          <p:cNvSpPr>
            <a:spLocks noGrp="1"/>
          </p:cNvSpPr>
          <p:nvPr>
            <p:ph type="dt" sz="half" idx="10"/>
          </p:nvPr>
        </p:nvSpPr>
        <p:spPr/>
        <p:txBody>
          <a:bodyPr/>
          <a:lstStyle>
            <a:lvl1pPr>
              <a:defRPr/>
            </a:lvl1pPr>
          </a:lstStyle>
          <a:p>
            <a:pPr>
              <a:defRPr/>
            </a:pPr>
            <a:fld id="{2ED4F3A9-2990-40C2-B042-EB5C077458F5}" type="datetime1">
              <a:rPr lang="en-US"/>
              <a:pPr>
                <a:defRPr/>
              </a:pPr>
              <a:t>9/30/2021</a:t>
            </a:fld>
            <a:endParaRPr lang="en-US"/>
          </a:p>
        </p:txBody>
      </p:sp>
      <p:sp>
        <p:nvSpPr>
          <p:cNvPr id="6" name="Footer Placeholder 5">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7" name="Slide Number Placeholder 6">
            <a:extLst>
              <a:ext uri="{FF2B5EF4-FFF2-40B4-BE49-F238E27FC236}"/>
            </a:extLst>
          </p:cNvPr>
          <p:cNvSpPr>
            <a:spLocks noGrp="1"/>
          </p:cNvSpPr>
          <p:nvPr>
            <p:ph type="sldNum" sz="quarter" idx="12"/>
          </p:nvPr>
        </p:nvSpPr>
        <p:spPr/>
        <p:txBody>
          <a:bodyPr/>
          <a:lstStyle>
            <a:lvl1pPr>
              <a:defRPr/>
            </a:lvl1pPr>
          </a:lstStyle>
          <a:p>
            <a:pPr>
              <a:defRPr/>
            </a:pPr>
            <a:fld id="{8CD601C6-B63E-4CC5-97B7-0105E01E8368}" type="slidenum">
              <a:rPr lang="en-US"/>
              <a:pPr>
                <a:defRPr/>
              </a:pPr>
              <a:t>‹nº›</a:t>
            </a:fld>
            <a:endParaRPr lang="en-US"/>
          </a:p>
        </p:txBody>
      </p:sp>
    </p:spTree>
    <p:extLst>
      <p:ext uri="{BB962C8B-B14F-4D97-AF65-F5344CB8AC3E}">
        <p14:creationId xmlns:p14="http://schemas.microsoft.com/office/powerpoint/2010/main" val="983072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30ACF201-F899-4D63-A13E-11F61C192343}" type="datetime1">
              <a:rPr lang="en-US"/>
              <a:pPr>
                <a:defRPr/>
              </a:pPr>
              <a:t>9/30/2021</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r>
              <a:rPr lang="en-US"/>
              <a:t>Sample Footer Text</a:t>
            </a:r>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6EFB124-468A-4CDA-9A16-ED60EE008AFE}" type="slidenum">
              <a:rPr lang="en-US"/>
              <a:pPr>
                <a:defRPr/>
              </a:pPr>
              <a:t>‹nº›</a:t>
            </a:fld>
            <a:endParaRPr lang="en-US"/>
          </a:p>
        </p:txBody>
      </p:sp>
    </p:spTree>
    <p:extLst>
      <p:ext uri="{BB962C8B-B14F-4D97-AF65-F5344CB8AC3E}">
        <p14:creationId xmlns:p14="http://schemas.microsoft.com/office/powerpoint/2010/main" val="23643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a:xfrm>
            <a:off x="523875" y="6324600"/>
            <a:ext cx="2560638" cy="365125"/>
          </a:xfrm>
        </p:spPr>
        <p:txBody>
          <a:bodyPr/>
          <a:lstStyle>
            <a:lvl1pPr>
              <a:defRPr/>
            </a:lvl1pPr>
          </a:lstStyle>
          <a:p>
            <a:pPr>
              <a:defRPr/>
            </a:pPr>
            <a:fld id="{7F4800AF-01DC-4354-A13F-B362AA7CD564}" type="datetime1">
              <a:rPr lang="en-US"/>
              <a:pPr>
                <a:defRPr/>
              </a:pPr>
              <a:t>9/30/2021</a:t>
            </a:fld>
            <a:endParaRPr lang="en-US" dirty="0"/>
          </a:p>
        </p:txBody>
      </p:sp>
      <p:sp>
        <p:nvSpPr>
          <p:cNvPr id="5" name="Footer Placeholder 4">
            <a:extLst>
              <a:ext uri="{FF2B5EF4-FFF2-40B4-BE49-F238E27FC236}"/>
            </a:extLst>
          </p:cNvPr>
          <p:cNvSpPr>
            <a:spLocks noGrp="1"/>
          </p:cNvSpPr>
          <p:nvPr>
            <p:ph type="ftr" sz="quarter" idx="11"/>
          </p:nvPr>
        </p:nvSpPr>
        <p:spPr>
          <a:xfrm>
            <a:off x="4267200" y="6319838"/>
            <a:ext cx="3983038" cy="365125"/>
          </a:xfrm>
        </p:spPr>
        <p:txBody>
          <a:bodyPr/>
          <a:lstStyle>
            <a:lvl1pPr>
              <a:defRPr/>
            </a:lvl1pPr>
          </a:lstStyle>
          <a:p>
            <a:pPr>
              <a:defRPr/>
            </a:pPr>
            <a:r>
              <a:rPr lang="en-US"/>
              <a:t>Sample Footer Text</a:t>
            </a:r>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DCE00D6E-3344-4DD3-8D81-BA0BD9076D1E}" type="slidenum">
              <a:rPr lang="en-US"/>
              <a:pPr>
                <a:defRPr/>
              </a:pPr>
              <a:t>‹nº›</a:t>
            </a:fld>
            <a:endParaRPr lang="en-US"/>
          </a:p>
        </p:txBody>
      </p:sp>
    </p:spTree>
    <p:extLst>
      <p:ext uri="{BB962C8B-B14F-4D97-AF65-F5344CB8AC3E}">
        <p14:creationId xmlns:p14="http://schemas.microsoft.com/office/powerpoint/2010/main" val="2153869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extLst>
          </p:cNvPr>
          <p:cNvSpPr/>
          <p:nvPr/>
        </p:nvSpPr>
        <p:spPr>
          <a:xfrm>
            <a:off x="0" y="0"/>
            <a:ext cx="12188825"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solidFill>
            </a:endParaRPr>
          </a:p>
        </p:txBody>
      </p:sp>
      <p:grpSp>
        <p:nvGrpSpPr>
          <p:cNvPr id="1027" name="Group 79"/>
          <p:cNvGrpSpPr>
            <a:grpSpLocks/>
          </p:cNvGrpSpPr>
          <p:nvPr/>
        </p:nvGrpSpPr>
        <p:grpSpPr bwMode="auto">
          <a:xfrm>
            <a:off x="-11113" y="0"/>
            <a:ext cx="12214226" cy="6858000"/>
            <a:chOff x="-6214" y="-1"/>
            <a:chExt cx="12214827" cy="6858000"/>
          </a:xfrm>
        </p:grpSpPr>
        <p:cxnSp>
          <p:nvCxnSpPr>
            <p:cNvPr id="81" name="Straight Connector 80">
              <a:extLst>
                <a:ext uri="{FF2B5EF4-FFF2-40B4-BE49-F238E27FC236}"/>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extLst>
            </p:cNvPr>
            <p:cNvCxnSpPr>
              <a:cxnSpLocks/>
            </p:cNvCxnSpPr>
            <p:nvPr/>
          </p:nvCxnSpPr>
          <p:spPr>
            <a:xfrm>
              <a:off x="2190995"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extLst>
            </p:cNvPr>
            <p:cNvCxnSpPr>
              <a:cxnSpLocks/>
            </p:cNvCxnSpPr>
            <p:nvPr/>
          </p:nvCxnSpPr>
          <p:spPr>
            <a:xfrm>
              <a:off x="4189755"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extLst>
            </p:cNvPr>
            <p:cNvCxnSpPr>
              <a:cxnSpLocks/>
            </p:cNvCxnSpPr>
            <p:nvPr/>
          </p:nvCxnSpPr>
          <p:spPr>
            <a:xfrm>
              <a:off x="618851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extLst>
            </p:cNvPr>
            <p:cNvCxnSpPr>
              <a:cxnSpLocks/>
            </p:cNvCxnSpPr>
            <p:nvPr/>
          </p:nvCxnSpPr>
          <p:spPr>
            <a:xfrm>
              <a:off x="818727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extLst>
            </p:cNvPr>
            <p:cNvCxnSpPr>
              <a:cxnSpLocks/>
            </p:cNvCxnSpPr>
            <p:nvPr/>
          </p:nvCxnSpPr>
          <p:spPr>
            <a:xfrm>
              <a:off x="918745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extLst>
            </p:cNvPr>
            <p:cNvCxnSpPr>
              <a:cxnSpLocks/>
            </p:cNvCxnSpPr>
            <p:nvPr/>
          </p:nvCxnSpPr>
          <p:spPr>
            <a:xfrm>
              <a:off x="16013" y="6248399"/>
              <a:ext cx="121926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extLst>
          </p:cNvPr>
          <p:cNvSpPr/>
          <p:nvPr/>
        </p:nvSpPr>
        <p:spPr>
          <a:xfrm>
            <a:off x="-6350" y="5014913"/>
            <a:ext cx="2800350" cy="1843087"/>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029" name="Title Placeholder 1"/>
          <p:cNvSpPr>
            <a:spLocks noGrp="1"/>
          </p:cNvSpPr>
          <p:nvPr>
            <p:ph type="title"/>
          </p:nvPr>
        </p:nvSpPr>
        <p:spPr bwMode="auto">
          <a:xfrm>
            <a:off x="457200" y="365125"/>
            <a:ext cx="107235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0" name="Text Placeholder 2"/>
          <p:cNvSpPr>
            <a:spLocks noGrp="1"/>
          </p:cNvSpPr>
          <p:nvPr>
            <p:ph type="body" idx="1"/>
          </p:nvPr>
        </p:nvSpPr>
        <p:spPr bwMode="auto">
          <a:xfrm>
            <a:off x="457200" y="1825625"/>
            <a:ext cx="10723563"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457200" y="6324600"/>
            <a:ext cx="2560638" cy="365125"/>
          </a:xfrm>
          <a:prstGeom prst="rect">
            <a:avLst/>
          </a:prstGeom>
        </p:spPr>
        <p:txBody>
          <a:bodyPr vert="horz" lIns="91440" tIns="45720" rIns="91440" bIns="45720" rtlCol="0" anchor="ctr"/>
          <a:lstStyle>
            <a:lvl1pPr algn="l" fontAlgn="auto">
              <a:spcBef>
                <a:spcPts val="0"/>
              </a:spcBef>
              <a:spcAft>
                <a:spcPts val="0"/>
              </a:spcAft>
              <a:defRPr sz="900" cap="all" spc="150" baseline="0">
                <a:solidFill>
                  <a:srgbClr val="FFFFFF"/>
                </a:solidFill>
                <a:latin typeface="+mn-lt"/>
                <a:cs typeface="+mn-cs"/>
              </a:defRPr>
            </a:lvl1pPr>
          </a:lstStyle>
          <a:p>
            <a:pPr>
              <a:defRPr/>
            </a:pPr>
            <a:fld id="{D136F9FD-0047-43E2-A46F-07C52A1858ED}" type="datetime1">
              <a:rPr lang="en-US"/>
              <a:pPr>
                <a:defRPr/>
              </a:pPr>
              <a:t>9/30/2021</a:t>
            </a:fld>
            <a:endParaRPr lang="en-US" dirty="0"/>
          </a:p>
        </p:txBody>
      </p:sp>
      <p:sp>
        <p:nvSpPr>
          <p:cNvPr id="5" name="Footer Placeholder 4">
            <a:extLst>
              <a:ext uri="{FF2B5EF4-FFF2-40B4-BE49-F238E27FC236}"/>
            </a:extLst>
          </p:cNvPr>
          <p:cNvSpPr>
            <a:spLocks noGrp="1"/>
          </p:cNvSpPr>
          <p:nvPr>
            <p:ph type="ftr" sz="quarter" idx="3"/>
          </p:nvPr>
        </p:nvSpPr>
        <p:spPr>
          <a:xfrm>
            <a:off x="4200525" y="6319838"/>
            <a:ext cx="3983038" cy="365125"/>
          </a:xfrm>
          <a:prstGeom prst="rect">
            <a:avLst/>
          </a:prstGeom>
        </p:spPr>
        <p:txBody>
          <a:bodyPr vert="horz" lIns="91440" tIns="45720" rIns="91440" bIns="45720" rtlCol="0" anchor="ctr"/>
          <a:lstStyle>
            <a:lvl1pPr algn="ctr" fontAlgn="auto">
              <a:spcBef>
                <a:spcPts val="0"/>
              </a:spcBef>
              <a:spcAft>
                <a:spcPts val="0"/>
              </a:spcAft>
              <a:defRPr sz="900" cap="all" spc="150" baseline="0">
                <a:solidFill>
                  <a:srgbClr val="FFFFFF"/>
                </a:solidFill>
                <a:latin typeface="+mn-lt"/>
                <a:cs typeface="+mn-cs"/>
              </a:defRPr>
            </a:lvl1pPr>
          </a:lstStyle>
          <a:p>
            <a:pPr>
              <a:defRPr/>
            </a:pPr>
            <a:r>
              <a:rPr lang="en-US"/>
              <a:t>Sample Footer Text</a:t>
            </a:r>
            <a:endParaRPr lang="en-US" dirty="0"/>
          </a:p>
        </p:txBody>
      </p:sp>
      <p:sp>
        <p:nvSpPr>
          <p:cNvPr id="6" name="Slide Number Placeholder 5">
            <a:extLst>
              <a:ext uri="{FF2B5EF4-FFF2-40B4-BE49-F238E27FC236}"/>
            </a:extLst>
          </p:cNvPr>
          <p:cNvSpPr>
            <a:spLocks noGrp="1"/>
          </p:cNvSpPr>
          <p:nvPr>
            <p:ph type="sldNum" sz="quarter" idx="4"/>
          </p:nvPr>
        </p:nvSpPr>
        <p:spPr>
          <a:xfrm>
            <a:off x="11190288" y="6324600"/>
            <a:ext cx="800100" cy="365125"/>
          </a:xfrm>
          <a:prstGeom prst="rect">
            <a:avLst/>
          </a:prstGeom>
        </p:spPr>
        <p:txBody>
          <a:bodyPr vert="horz" lIns="91440" tIns="45720" rIns="91440" bIns="45720" rtlCol="0" anchor="ctr"/>
          <a:lstStyle>
            <a:lvl1pPr algn="ctr" fontAlgn="auto">
              <a:spcBef>
                <a:spcPts val="0"/>
              </a:spcBef>
              <a:spcAft>
                <a:spcPts val="0"/>
              </a:spcAft>
              <a:defRPr sz="900" cap="all" spc="150" baseline="0">
                <a:solidFill>
                  <a:srgbClr val="FFFFFF"/>
                </a:solidFill>
                <a:latin typeface="+mn-lt"/>
                <a:cs typeface="+mn-cs"/>
              </a:defRPr>
            </a:lvl1pPr>
          </a:lstStyle>
          <a:p>
            <a:pPr>
              <a:defRPr/>
            </a:pPr>
            <a:fld id="{E25512BC-04AC-4782-9B44-B1EC2AE82B88}" type="slidenum">
              <a:rPr lang="en-US"/>
              <a:pPr>
                <a:defRPr/>
              </a:pPr>
              <a:t>‹nº›</a:t>
            </a:fld>
            <a:endParaRPr lang="en-US" dirty="0"/>
          </a:p>
        </p:txBody>
      </p:sp>
      <p:sp>
        <p:nvSpPr>
          <p:cNvPr id="77" name="Freeform: Shape 76">
            <a:extLst>
              <a:ext uri="{FF2B5EF4-FFF2-40B4-BE49-F238E27FC236}"/>
            </a:extLst>
          </p:cNvPr>
          <p:cNvSpPr/>
          <p:nvPr/>
        </p:nvSpPr>
        <p:spPr>
          <a:xfrm>
            <a:off x="7980363" y="0"/>
            <a:ext cx="4208462" cy="1651000"/>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Tree>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hf sldNum="0" hdr="0" ftr="0" dt="0"/>
  <p:txStyles>
    <p:titleStyle>
      <a:lvl1pPr algn="l" rtl="0" eaLnBrk="0" fontAlgn="base" hangingPunct="0">
        <a:lnSpc>
          <a:spcPct val="90000"/>
        </a:lnSpc>
        <a:spcBef>
          <a:spcPct val="0"/>
        </a:spcBef>
        <a:spcAft>
          <a:spcPct val="0"/>
        </a:spcAft>
        <a:defRPr sz="4400" kern="1200">
          <a:solidFill>
            <a:srgbClr val="FFFFFF"/>
          </a:solidFill>
          <a:latin typeface="+mj-lt"/>
          <a:ea typeface="+mj-ea"/>
          <a:cs typeface="+mj-cs"/>
        </a:defRPr>
      </a:lvl1pPr>
      <a:lvl2pPr algn="l" rtl="0" eaLnBrk="0" fontAlgn="base" hangingPunct="0">
        <a:lnSpc>
          <a:spcPct val="90000"/>
        </a:lnSpc>
        <a:spcBef>
          <a:spcPct val="0"/>
        </a:spcBef>
        <a:spcAft>
          <a:spcPct val="0"/>
        </a:spcAft>
        <a:defRPr sz="4400">
          <a:solidFill>
            <a:srgbClr val="FFFFFF"/>
          </a:solidFill>
          <a:latin typeface="Posterama"/>
        </a:defRPr>
      </a:lvl2pPr>
      <a:lvl3pPr algn="l" rtl="0" eaLnBrk="0" fontAlgn="base" hangingPunct="0">
        <a:lnSpc>
          <a:spcPct val="90000"/>
        </a:lnSpc>
        <a:spcBef>
          <a:spcPct val="0"/>
        </a:spcBef>
        <a:spcAft>
          <a:spcPct val="0"/>
        </a:spcAft>
        <a:defRPr sz="4400">
          <a:solidFill>
            <a:srgbClr val="FFFFFF"/>
          </a:solidFill>
          <a:latin typeface="Posterama"/>
        </a:defRPr>
      </a:lvl3pPr>
      <a:lvl4pPr algn="l" rtl="0" eaLnBrk="0" fontAlgn="base" hangingPunct="0">
        <a:lnSpc>
          <a:spcPct val="90000"/>
        </a:lnSpc>
        <a:spcBef>
          <a:spcPct val="0"/>
        </a:spcBef>
        <a:spcAft>
          <a:spcPct val="0"/>
        </a:spcAft>
        <a:defRPr sz="4400">
          <a:solidFill>
            <a:srgbClr val="FFFFFF"/>
          </a:solidFill>
          <a:latin typeface="Posterama"/>
        </a:defRPr>
      </a:lvl4pPr>
      <a:lvl5pPr algn="l" rtl="0" eaLnBrk="0" fontAlgn="base" hangingPunct="0">
        <a:lnSpc>
          <a:spcPct val="90000"/>
        </a:lnSpc>
        <a:spcBef>
          <a:spcPct val="0"/>
        </a:spcBef>
        <a:spcAft>
          <a:spcPct val="0"/>
        </a:spcAft>
        <a:defRPr sz="4400">
          <a:solidFill>
            <a:srgbClr val="FFFFFF"/>
          </a:solidFill>
          <a:latin typeface="Posterama"/>
        </a:defRPr>
      </a:lvl5pPr>
      <a:lvl6pPr marL="457200" algn="l" rtl="0" fontAlgn="base">
        <a:lnSpc>
          <a:spcPct val="90000"/>
        </a:lnSpc>
        <a:spcBef>
          <a:spcPct val="0"/>
        </a:spcBef>
        <a:spcAft>
          <a:spcPct val="0"/>
        </a:spcAft>
        <a:defRPr sz="4400">
          <a:solidFill>
            <a:srgbClr val="FFFFFF"/>
          </a:solidFill>
          <a:latin typeface="Posterama"/>
        </a:defRPr>
      </a:lvl6pPr>
      <a:lvl7pPr marL="914400" algn="l" rtl="0" fontAlgn="base">
        <a:lnSpc>
          <a:spcPct val="90000"/>
        </a:lnSpc>
        <a:spcBef>
          <a:spcPct val="0"/>
        </a:spcBef>
        <a:spcAft>
          <a:spcPct val="0"/>
        </a:spcAft>
        <a:defRPr sz="4400">
          <a:solidFill>
            <a:srgbClr val="FFFFFF"/>
          </a:solidFill>
          <a:latin typeface="Posterama"/>
        </a:defRPr>
      </a:lvl7pPr>
      <a:lvl8pPr marL="1371600" algn="l" rtl="0" fontAlgn="base">
        <a:lnSpc>
          <a:spcPct val="90000"/>
        </a:lnSpc>
        <a:spcBef>
          <a:spcPct val="0"/>
        </a:spcBef>
        <a:spcAft>
          <a:spcPct val="0"/>
        </a:spcAft>
        <a:defRPr sz="4400">
          <a:solidFill>
            <a:srgbClr val="FFFFFF"/>
          </a:solidFill>
          <a:latin typeface="Posterama"/>
        </a:defRPr>
      </a:lvl8pPr>
      <a:lvl9pPr marL="1828800" algn="l" rtl="0" fontAlgn="base">
        <a:lnSpc>
          <a:spcPct val="90000"/>
        </a:lnSpc>
        <a:spcBef>
          <a:spcPct val="0"/>
        </a:spcBef>
        <a:spcAft>
          <a:spcPct val="0"/>
        </a:spcAft>
        <a:defRPr sz="4400">
          <a:solidFill>
            <a:srgbClr val="FFFFFF"/>
          </a:solidFill>
          <a:latin typeface="Posterama"/>
        </a:defRPr>
      </a:lvl9pPr>
    </p:titleStyle>
    <p:bodyStyle>
      <a:lvl1pPr marL="228600" indent="-228600" algn="l" rtl="0" eaLnBrk="0" fontAlgn="base" hangingPunct="0">
        <a:lnSpc>
          <a:spcPct val="110000"/>
        </a:lnSpc>
        <a:spcBef>
          <a:spcPts val="1000"/>
        </a:spcBef>
        <a:spcAft>
          <a:spcPct val="0"/>
        </a:spcAft>
        <a:buClr>
          <a:schemeClr val="bg1"/>
        </a:buClr>
        <a:buSzPct val="75000"/>
        <a:buFont typeface="Arial" pitchFamily="34" charset="0"/>
        <a:buChar char="•"/>
        <a:defRPr sz="2800" kern="1200">
          <a:solidFill>
            <a:srgbClr val="FFFFFF"/>
          </a:solidFill>
          <a:latin typeface="+mn-lt"/>
          <a:ea typeface="+mn-ea"/>
          <a:cs typeface="+mn-cs"/>
        </a:defRPr>
      </a:lvl1pPr>
      <a:lvl2pPr marL="228600" indent="-228600" algn="l" rtl="0" eaLnBrk="0" fontAlgn="base" hangingPunct="0">
        <a:lnSpc>
          <a:spcPct val="110000"/>
        </a:lnSpc>
        <a:spcBef>
          <a:spcPts val="500"/>
        </a:spcBef>
        <a:spcAft>
          <a:spcPct val="0"/>
        </a:spcAft>
        <a:buClr>
          <a:schemeClr val="bg1"/>
        </a:buClr>
        <a:buSzPct val="75000"/>
        <a:buFont typeface="Arial" pitchFamily="34" charset="0"/>
        <a:buChar char="•"/>
        <a:defRPr sz="2400" kern="1200">
          <a:solidFill>
            <a:srgbClr val="FFFFFF"/>
          </a:solidFill>
          <a:latin typeface="+mn-lt"/>
          <a:ea typeface="+mn-ea"/>
          <a:cs typeface="+mn-cs"/>
        </a:defRPr>
      </a:lvl2pPr>
      <a:lvl3pPr marL="228600" indent="-228600" algn="l" rtl="0" eaLnBrk="0" fontAlgn="base" hangingPunct="0">
        <a:lnSpc>
          <a:spcPct val="110000"/>
        </a:lnSpc>
        <a:spcBef>
          <a:spcPts val="500"/>
        </a:spcBef>
        <a:spcAft>
          <a:spcPct val="0"/>
        </a:spcAft>
        <a:buClr>
          <a:schemeClr val="bg1"/>
        </a:buClr>
        <a:buSzPct val="75000"/>
        <a:buFont typeface="Arial" pitchFamily="34" charset="0"/>
        <a:buChar char="•"/>
        <a:defRPr sz="2000" kern="1200">
          <a:solidFill>
            <a:srgbClr val="FFFFFF"/>
          </a:solidFill>
          <a:latin typeface="+mn-lt"/>
          <a:ea typeface="+mn-ea"/>
          <a:cs typeface="+mn-cs"/>
        </a:defRPr>
      </a:lvl3pPr>
      <a:lvl4pPr marL="228600" indent="-228600" algn="l" rtl="0" eaLnBrk="0" fontAlgn="base" hangingPunct="0">
        <a:lnSpc>
          <a:spcPct val="110000"/>
        </a:lnSpc>
        <a:spcBef>
          <a:spcPts val="500"/>
        </a:spcBef>
        <a:spcAft>
          <a:spcPct val="0"/>
        </a:spcAft>
        <a:buClr>
          <a:schemeClr val="bg1"/>
        </a:buClr>
        <a:buSzPct val="75000"/>
        <a:buFont typeface="Arial" pitchFamily="34" charset="0"/>
        <a:buChar char="•"/>
        <a:defRPr kern="1200">
          <a:solidFill>
            <a:srgbClr val="FFFFFF"/>
          </a:solidFill>
          <a:latin typeface="+mn-lt"/>
          <a:ea typeface="+mn-ea"/>
          <a:cs typeface="+mn-cs"/>
        </a:defRPr>
      </a:lvl4pPr>
      <a:lvl5pPr marL="228600" indent="-228600" algn="l" rtl="0" eaLnBrk="0" fontAlgn="base" hangingPunct="0">
        <a:lnSpc>
          <a:spcPct val="110000"/>
        </a:lnSpc>
        <a:spcBef>
          <a:spcPts val="500"/>
        </a:spcBef>
        <a:spcAft>
          <a:spcPct val="0"/>
        </a:spcAft>
        <a:buClr>
          <a:schemeClr val="bg1"/>
        </a:buClr>
        <a:buSzPct val="75000"/>
        <a:buFont typeface="Arial" pitchFamily="34" charset="0"/>
        <a:buChar char="•"/>
        <a:defRPr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3417919/" TargetMode="External"/><Relationship Id="rId2" Type="http://schemas.openxmlformats.org/officeDocument/2006/relationships/hyperlink" Target="http://www.paulomagotto.com.br/"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pubmed.ncbi.nlm.nih.gov/32442446/"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17607" TargetMode="Externa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hyperlink" Target="https://pubmed.ncbi.nlm.nih.gov/29208663/" TargetMode="External"/><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hyperlink" Target="https://pubmed.ncbi.nlm.nih.gov/31742630/" TargetMode="External"/><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hyperlink" Target="https://pubmed.ncbi.nlm.nih.gov/29246467/" TargetMode="Externa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pubmed.ncbi.nlm.nih.gov/32442446/" TargetMode="Externa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documentos/19872" TargetMode="External"/><Relationship Id="rId2" Type="http://schemas.openxmlformats.org/officeDocument/2006/relationships/hyperlink" Target="https://pubmed.ncbi.nlm.nih.gov/29097178/" TargetMode="Externa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paulomargotto.com.br/documentos/18131" TargetMode="Externa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hyperlink" Target="https://www.ncbi.nlm.nih.gov/pubmed?linkname=pubmed_pubmed&amp;from_uid=29973664" TargetMode="External"/><Relationship Id="rId4" Type="http://schemas.openxmlformats.org/officeDocument/2006/relationships/hyperlink" Target="https://www.ncbi.nlm.nih.gov/pubmed/29973664"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pubmed.ncbi.nlm.nih.gov/27574999/" TargetMode="External"/><Relationship Id="rId2" Type="http://schemas.openxmlformats.org/officeDocument/2006/relationships/image" Target="../media/image25.png"/><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31" name="Rectangle 3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33" name="Freeform: Shape 3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0163" y="0"/>
            <a:ext cx="1900237" cy="1487488"/>
          </a:xfrm>
          <a:custGeom>
            <a:avLst/>
            <a:gdLst>
              <a:gd name="connsiteX0" fmla="*/ 972945 w 1900796"/>
              <a:gd name="connsiteY0" fmla="*/ 0 h 1487973"/>
              <a:gd name="connsiteX1" fmla="*/ 1900796 w 1900796"/>
              <a:gd name="connsiteY1" fmla="*/ 0 h 1487973"/>
              <a:gd name="connsiteX2" fmla="*/ 1892752 w 1900796"/>
              <a:gd name="connsiteY2" fmla="*/ 21978 h 1487973"/>
              <a:gd name="connsiteX3" fmla="*/ 129456 w 1900796"/>
              <a:gd name="connsiteY3" fmla="*/ 1468215 h 1487973"/>
              <a:gd name="connsiteX4" fmla="*/ 0 w 1900796"/>
              <a:gd name="connsiteY4" fmla="*/ 1487973 h 1487973"/>
              <a:gd name="connsiteX5" fmla="*/ 0 w 1900796"/>
              <a:gd name="connsiteY5" fmla="*/ 656709 h 1487973"/>
              <a:gd name="connsiteX6" fmla="*/ 120652 w 1900796"/>
              <a:gd name="connsiteY6" fmla="*/ 625686 h 1487973"/>
              <a:gd name="connsiteX7" fmla="*/ 893935 w 1900796"/>
              <a:gd name="connsiteY7" fmla="*/ 105659 h 1487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00796" h="1487973">
                <a:moveTo>
                  <a:pt x="972945" y="0"/>
                </a:moveTo>
                <a:lnTo>
                  <a:pt x="1900796" y="0"/>
                </a:lnTo>
                <a:lnTo>
                  <a:pt x="1892752" y="21978"/>
                </a:lnTo>
                <a:cubicBezTo>
                  <a:pt x="1582882" y="754592"/>
                  <a:pt x="926716" y="1305072"/>
                  <a:pt x="129456" y="1468215"/>
                </a:cubicBezTo>
                <a:lnTo>
                  <a:pt x="0" y="1487973"/>
                </a:lnTo>
                <a:lnTo>
                  <a:pt x="0" y="656709"/>
                </a:lnTo>
                <a:lnTo>
                  <a:pt x="120652" y="625686"/>
                </a:lnTo>
                <a:cubicBezTo>
                  <a:pt x="426975" y="530410"/>
                  <a:pt x="694570" y="347233"/>
                  <a:pt x="893935" y="105659"/>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35" name="Right Tri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3500000">
            <a:off x="-265113" y="2673350"/>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 name="Freeform: Shape 3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6">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3319" name="Group 38"/>
          <p:cNvGrpSpPr>
            <a:grpSpLocks noGrp="1" noUngrp="1" noRot="1" noChangeAspect="1" noMove="1" noResize="1"/>
          </p:cNvGrpSpPr>
          <p:nvPr/>
        </p:nvGrpSpPr>
        <p:grpSpPr bwMode="auto">
          <a:xfrm>
            <a:off x="-6350" y="0"/>
            <a:ext cx="12214225" cy="6858000"/>
            <a:chOff x="-6214" y="-1"/>
            <a:chExt cx="12214827" cy="6858000"/>
          </a:xfrm>
        </p:grpSpPr>
        <p:cxnSp>
          <p:nvCxnSpPr>
            <p:cNvPr id="40" name="Straight Connector 39">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3320" name="Título 1"/>
          <p:cNvSpPr>
            <a:spLocks noGrp="1"/>
          </p:cNvSpPr>
          <p:nvPr>
            <p:ph type="ctrTitle"/>
          </p:nvPr>
        </p:nvSpPr>
        <p:spPr>
          <a:xfrm>
            <a:off x="1458913" y="193675"/>
            <a:ext cx="10733087" cy="1577975"/>
          </a:xfrm>
          <a:solidFill>
            <a:srgbClr val="FFFF00"/>
          </a:solidFill>
        </p:spPr>
        <p:txBody>
          <a:bodyPr/>
          <a:lstStyle/>
          <a:p>
            <a:pPr eaLnBrk="1" hangingPunct="1"/>
            <a:r>
              <a:rPr lang="de-DE" sz="3600" b="1" smtClean="0">
                <a:solidFill>
                  <a:srgbClr val="0000FF"/>
                </a:solidFill>
                <a:latin typeface="Algerian" pitchFamily="82" charset="0"/>
                <a:ea typeface="Posterama"/>
                <a:cs typeface="Posterama"/>
              </a:rPr>
              <a:t>ordenha do cordão umbilical x atraso do clampeamento do cordão e desfechos em recém-nascidos prematuros extremos</a:t>
            </a:r>
            <a:endParaRPr lang="pt-BR" sz="3600" b="1" smtClean="0">
              <a:solidFill>
                <a:srgbClr val="0000FF"/>
              </a:solidFill>
              <a:latin typeface="Algerian" pitchFamily="82" charset="0"/>
            </a:endParaRPr>
          </a:p>
        </p:txBody>
      </p:sp>
      <p:sp>
        <p:nvSpPr>
          <p:cNvPr id="13321" name="Subtítulo 2"/>
          <p:cNvSpPr>
            <a:spLocks noGrp="1"/>
          </p:cNvSpPr>
          <p:nvPr>
            <p:ph type="subTitle" idx="1"/>
          </p:nvPr>
        </p:nvSpPr>
        <p:spPr>
          <a:xfrm>
            <a:off x="3052763" y="3206750"/>
            <a:ext cx="9139237" cy="1820863"/>
          </a:xfrm>
        </p:spPr>
        <p:txBody>
          <a:bodyPr/>
          <a:lstStyle/>
          <a:p>
            <a:pPr eaLnBrk="1" hangingPunct="1">
              <a:lnSpc>
                <a:spcPct val="90000"/>
              </a:lnSpc>
            </a:pPr>
            <a:endParaRPr lang="de-DE" sz="700" smtClean="0">
              <a:solidFill>
                <a:schemeClr val="tx1"/>
              </a:solidFill>
            </a:endParaRPr>
          </a:p>
          <a:p>
            <a:pPr eaLnBrk="1" hangingPunct="1">
              <a:lnSpc>
                <a:spcPct val="90000"/>
              </a:lnSpc>
            </a:pPr>
            <a:r>
              <a:rPr lang="pt-BR" sz="800" smtClean="0">
                <a:solidFill>
                  <a:schemeClr val="tx2"/>
                </a:solidFill>
              </a:rPr>
              <a:t>                  </a:t>
            </a:r>
            <a:r>
              <a:rPr lang="pt-BR" smtClean="0">
                <a:solidFill>
                  <a:schemeClr val="tx2"/>
                </a:solidFill>
              </a:rPr>
              <a:t>Apresentação:Larissa A. Dutra da Silveira – R5 Neonatologia</a:t>
            </a:r>
          </a:p>
          <a:p>
            <a:pPr eaLnBrk="1" hangingPunct="1">
              <a:lnSpc>
                <a:spcPct val="90000"/>
              </a:lnSpc>
            </a:pPr>
            <a:r>
              <a:rPr lang="pt-BR" smtClean="0">
                <a:solidFill>
                  <a:schemeClr val="tx2"/>
                </a:solidFill>
              </a:rPr>
              <a:t>                              Lays Silveira P. Pimentel – R4 Neonatologia</a:t>
            </a:r>
          </a:p>
          <a:p>
            <a:pPr eaLnBrk="1" hangingPunct="1">
              <a:lnSpc>
                <a:spcPct val="90000"/>
              </a:lnSpc>
            </a:pPr>
            <a:r>
              <a:rPr lang="pt-BR" smtClean="0">
                <a:solidFill>
                  <a:schemeClr val="tx2"/>
                </a:solidFill>
              </a:rPr>
              <a:t>Coordenação: Paulo R. Margotto, Nathália Bardal</a:t>
            </a:r>
          </a:p>
          <a:p>
            <a:pPr eaLnBrk="1" hangingPunct="1">
              <a:lnSpc>
                <a:spcPct val="90000"/>
              </a:lnSpc>
            </a:pPr>
            <a:r>
              <a:rPr lang="pt-BR" smtClean="0">
                <a:solidFill>
                  <a:schemeClr val="tx2"/>
                </a:solidFill>
                <a:hlinkClick r:id="rId2"/>
              </a:rPr>
              <a:t>www.paulomagotto.com.br</a:t>
            </a:r>
            <a:endParaRPr lang="pt-BR" smtClean="0">
              <a:solidFill>
                <a:schemeClr val="tx2"/>
              </a:solidFill>
            </a:endParaRPr>
          </a:p>
          <a:p>
            <a:pPr eaLnBrk="1" hangingPunct="1">
              <a:lnSpc>
                <a:spcPct val="90000"/>
              </a:lnSpc>
            </a:pPr>
            <a:r>
              <a:rPr lang="pt-BR" smtClean="0">
                <a:solidFill>
                  <a:schemeClr val="tx2"/>
                </a:solidFill>
              </a:rPr>
              <a:t>Brasília, 2 de outubro de 2021 </a:t>
            </a:r>
            <a:endParaRPr lang="de-DE" smtClean="0">
              <a:solidFill>
                <a:schemeClr val="tx2"/>
              </a:solidFill>
            </a:endParaRPr>
          </a:p>
        </p:txBody>
      </p:sp>
      <p:sp>
        <p:nvSpPr>
          <p:cNvPr id="13322" name="Rectangle 39"/>
          <p:cNvSpPr>
            <a:spLocks noChangeArrowheads="1"/>
          </p:cNvSpPr>
          <p:nvPr/>
        </p:nvSpPr>
        <p:spPr bwMode="auto">
          <a:xfrm>
            <a:off x="117475" y="2079625"/>
            <a:ext cx="1207452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de-DE" sz="1400" b="1">
                <a:hlinkClick r:id="rId3"/>
              </a:rPr>
              <a:t>Umbilical</a:t>
            </a:r>
            <a:r>
              <a:rPr lang="de-DE" sz="1400">
                <a:hlinkClick r:id="rId3"/>
              </a:rPr>
              <a:t> </a:t>
            </a:r>
            <a:r>
              <a:rPr lang="de-DE" sz="1400" b="1">
                <a:hlinkClick r:id="rId3"/>
              </a:rPr>
              <a:t>Cord</a:t>
            </a:r>
            <a:r>
              <a:rPr lang="de-DE" sz="1400">
                <a:hlinkClick r:id="rId3"/>
              </a:rPr>
              <a:t> </a:t>
            </a:r>
            <a:r>
              <a:rPr lang="de-DE" sz="1400" b="1">
                <a:hlinkClick r:id="rId3"/>
              </a:rPr>
              <a:t>Milking</a:t>
            </a:r>
            <a:r>
              <a:rPr lang="de-DE" sz="1400">
                <a:hlinkClick r:id="rId3"/>
              </a:rPr>
              <a:t> </a:t>
            </a:r>
            <a:r>
              <a:rPr lang="de-DE" sz="1400" b="1">
                <a:hlinkClick r:id="rId3"/>
              </a:rPr>
              <a:t>vs</a:t>
            </a:r>
            <a:r>
              <a:rPr lang="de-DE" sz="1400">
                <a:hlinkClick r:id="rId3"/>
              </a:rPr>
              <a:t> </a:t>
            </a:r>
            <a:r>
              <a:rPr lang="de-DE" sz="1400" b="1">
                <a:hlinkClick r:id="rId3"/>
              </a:rPr>
              <a:t>Delayed</a:t>
            </a:r>
            <a:r>
              <a:rPr lang="de-DE" sz="1400">
                <a:hlinkClick r:id="rId3"/>
              </a:rPr>
              <a:t> </a:t>
            </a:r>
            <a:r>
              <a:rPr lang="de-DE" sz="1400" b="1">
                <a:hlinkClick r:id="rId3"/>
              </a:rPr>
              <a:t>Cord</a:t>
            </a:r>
            <a:r>
              <a:rPr lang="de-DE" sz="1400">
                <a:hlinkClick r:id="rId3"/>
              </a:rPr>
              <a:t> </a:t>
            </a:r>
            <a:r>
              <a:rPr lang="de-DE" sz="1400" b="1">
                <a:hlinkClick r:id="rId3"/>
              </a:rPr>
              <a:t>Clamping</a:t>
            </a:r>
            <a:r>
              <a:rPr lang="de-DE" sz="1400">
                <a:hlinkClick r:id="rId3"/>
              </a:rPr>
              <a:t> and </a:t>
            </a:r>
            <a:r>
              <a:rPr lang="de-DE" sz="1400" b="1">
                <a:hlinkClick r:id="rId3"/>
              </a:rPr>
              <a:t>Associations</a:t>
            </a:r>
            <a:r>
              <a:rPr lang="de-DE" sz="1400">
                <a:hlinkClick r:id="rId3"/>
              </a:rPr>
              <a:t> with In-</a:t>
            </a:r>
            <a:r>
              <a:rPr lang="de-DE" sz="1400" b="1">
                <a:hlinkClick r:id="rId3"/>
              </a:rPr>
              <a:t>Hospital</a:t>
            </a:r>
            <a:r>
              <a:rPr lang="de-DE" sz="1400">
                <a:hlinkClick r:id="rId3"/>
              </a:rPr>
              <a:t> </a:t>
            </a:r>
            <a:r>
              <a:rPr lang="de-DE" sz="1400" b="1">
                <a:hlinkClick r:id="rId3"/>
              </a:rPr>
              <a:t>Outcomes</a:t>
            </a:r>
            <a:r>
              <a:rPr lang="de-DE" sz="1400">
                <a:hlinkClick r:id="rId3"/>
              </a:rPr>
              <a:t> among </a:t>
            </a:r>
            <a:r>
              <a:rPr lang="de-DE" sz="1400" b="1">
                <a:hlinkClick r:id="rId3"/>
              </a:rPr>
              <a:t>Extremely</a:t>
            </a:r>
            <a:r>
              <a:rPr lang="de-DE" sz="1400">
                <a:hlinkClick r:id="rId3"/>
              </a:rPr>
              <a:t> </a:t>
            </a:r>
            <a:r>
              <a:rPr lang="de-DE" sz="1400" b="1">
                <a:hlinkClick r:id="rId3"/>
              </a:rPr>
              <a:t>Premature</a:t>
            </a:r>
            <a:r>
              <a:rPr lang="de-DE" sz="1400">
                <a:hlinkClick r:id="rId3"/>
              </a:rPr>
              <a:t> </a:t>
            </a:r>
            <a:r>
              <a:rPr lang="de-DE" sz="1400" b="1">
                <a:hlinkClick r:id="rId3"/>
              </a:rPr>
              <a:t>Infants</a:t>
            </a:r>
            <a:r>
              <a:rPr lang="de-DE" sz="1400">
                <a:hlinkClick r:id="rId3"/>
              </a:rPr>
              <a:t>.</a:t>
            </a:r>
            <a:endParaRPr lang="de-DE" sz="1400"/>
          </a:p>
          <a:p>
            <a:pPr algn="ctr"/>
            <a:r>
              <a:rPr lang="de-DE" sz="1400"/>
              <a:t>Kumbhat N, Eggleston B, Davis AS, DeMauro SB, Van Meurs KP, Foglia EE, Lakshminrusimha S, Walsh MC, Watterberg KL, Wyckoff MH, Das A, Handley SC; Generic Database Subcommittee of the National Institute of Child Health and Human Development Neonatal Research Network. </a:t>
            </a:r>
            <a:r>
              <a:rPr lang="de-DE" sz="1400">
                <a:solidFill>
                  <a:srgbClr val="0000FF"/>
                </a:solidFill>
              </a:rPr>
              <a:t>J Pediatr. 2021</a:t>
            </a:r>
            <a:r>
              <a:rPr lang="de-DE" sz="1400"/>
              <a:t> May;232:87-94.e4. </a:t>
            </a:r>
            <a:r>
              <a:rPr lang="de-DE" sz="1400">
                <a:solidFill>
                  <a:schemeClr val="hlink"/>
                </a:solidFill>
              </a:rPr>
              <a:t>doi: 10.1016/j.jpeds.2020.12.072</a:t>
            </a:r>
            <a:r>
              <a:rPr lang="de-DE" sz="1400"/>
              <a:t>. Epub 2021 Jan 5.PMID: 33417919</a:t>
            </a:r>
          </a:p>
        </p:txBody>
      </p:sp>
      <p:pic>
        <p:nvPicPr>
          <p:cNvPr id="13323" name="Picture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928938"/>
            <a:ext cx="2960688" cy="3929062"/>
          </a:xfrm>
          <a:prstGeom prst="rect">
            <a:avLst/>
          </a:prstGeom>
          <a:noFill/>
          <a:ln w="952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24"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60338"/>
            <a:ext cx="1703388"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5" name="Google Shape;38;p1"/>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6263" y="4692650"/>
            <a:ext cx="1584325" cy="163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6" name="Oval 43"/>
          <p:cNvSpPr>
            <a:spLocks noChangeArrowheads="1"/>
          </p:cNvSpPr>
          <p:nvPr/>
        </p:nvSpPr>
        <p:spPr bwMode="auto">
          <a:xfrm>
            <a:off x="5840413" y="1698625"/>
            <a:ext cx="773112" cy="371475"/>
          </a:xfrm>
          <a:prstGeom prst="ellipse">
            <a:avLst/>
          </a:prstGeom>
          <a:solidFill>
            <a:schemeClr val="accent1"/>
          </a:solidFill>
          <a:ln w="76200" cmpd="tri">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2021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Freeform: Shap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0800000">
            <a:off x="12700" y="-6350"/>
            <a:ext cx="12209463" cy="2303463"/>
          </a:xfrm>
          <a:custGeom>
            <a:avLst/>
            <a:gdLst>
              <a:gd name="connsiteX0" fmla="*/ 8951169 w 12178450"/>
              <a:gd name="connsiteY0" fmla="*/ 32 h 2001622"/>
              <a:gd name="connsiteX1" fmla="*/ 11653845 w 12178450"/>
              <a:gd name="connsiteY1" fmla="*/ 209874 h 2001622"/>
              <a:gd name="connsiteX2" fmla="*/ 12178450 w 12178450"/>
              <a:gd name="connsiteY2" fmla="*/ 286723 h 2001622"/>
              <a:gd name="connsiteX3" fmla="*/ 12178450 w 12178450"/>
              <a:gd name="connsiteY3" fmla="*/ 2001622 h 2001622"/>
              <a:gd name="connsiteX4" fmla="*/ 0 w 12178450"/>
              <a:gd name="connsiteY4" fmla="*/ 2001622 h 2001622"/>
              <a:gd name="connsiteX5" fmla="*/ 0 w 12178450"/>
              <a:gd name="connsiteY5" fmla="*/ 1010979 h 2001622"/>
              <a:gd name="connsiteX6" fmla="*/ 8951169 w 12178450"/>
              <a:gd name="connsiteY6" fmla="*/ 32 h 2001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78450" h="2001622">
                <a:moveTo>
                  <a:pt x="8951169" y="32"/>
                </a:moveTo>
                <a:cubicBezTo>
                  <a:pt x="9704520" y="1593"/>
                  <a:pt x="10578586" y="62133"/>
                  <a:pt x="11653845" y="209874"/>
                </a:cubicBezTo>
                <a:lnTo>
                  <a:pt x="12178450" y="286723"/>
                </a:lnTo>
                <a:lnTo>
                  <a:pt x="12178450" y="2001622"/>
                </a:lnTo>
                <a:lnTo>
                  <a:pt x="0" y="2001622"/>
                </a:lnTo>
                <a:lnTo>
                  <a:pt x="0" y="1010979"/>
                </a:lnTo>
                <a:cubicBezTo>
                  <a:pt x="4768989" y="1010979"/>
                  <a:pt x="5812206" y="-6472"/>
                  <a:pt x="8951169" y="32"/>
                </a:cubicBezTo>
                <a:close/>
              </a:path>
            </a:pathLst>
          </a:custGeom>
          <a:solidFill>
            <a:schemeClr val="accent6">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4" name="Right Tri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3500000">
            <a:off x="-284163" y="3546475"/>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1434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687388" y="434975"/>
            <a:ext cx="10779125" cy="1144588"/>
          </a:xfrm>
        </p:spPr>
        <p:txBody>
          <a:bodyPr rtlCol="0" anchor="t">
            <a:normAutofit/>
          </a:bodyPr>
          <a:lstStyle/>
          <a:p>
            <a:pPr eaLnBrk="1" fontAlgn="auto" hangingPunct="1">
              <a:spcAft>
                <a:spcPts val="0"/>
              </a:spcAft>
              <a:defRPr/>
            </a:pPr>
            <a:r>
              <a:rPr lang="pt-BR" dirty="0">
                <a:solidFill>
                  <a:schemeClr val="tx1"/>
                </a:solidFill>
                <a:ea typeface="+mj-lt"/>
                <a:cs typeface="+mj-lt"/>
              </a:rPr>
              <a:t>INTRODUÇÃO</a:t>
            </a:r>
            <a:endParaRPr lang="pt-BR" dirty="0">
              <a:solidFill>
                <a:schemeClr val="tx1"/>
              </a:solidFill>
            </a:endParaRPr>
          </a:p>
        </p:txBody>
      </p:sp>
      <p:sp>
        <p:nvSpPr>
          <p:cNvPr id="14344" name="Espaço Reservado para Conteúdo 2"/>
          <p:cNvSpPr>
            <a:spLocks noGrp="1"/>
          </p:cNvSpPr>
          <p:nvPr>
            <p:ph idx="1"/>
          </p:nvPr>
        </p:nvSpPr>
        <p:spPr>
          <a:xfrm>
            <a:off x="744538" y="1262063"/>
            <a:ext cx="10456862" cy="5005387"/>
          </a:xfrm>
        </p:spPr>
        <p:txBody>
          <a:bodyPr/>
          <a:lstStyle/>
          <a:p>
            <a:pPr algn="just" eaLnBrk="1" hangingPunct="1"/>
            <a:r>
              <a:rPr lang="pt-BR" sz="2200" smtClean="0">
                <a:solidFill>
                  <a:schemeClr val="tx1"/>
                </a:solidFill>
              </a:rPr>
              <a:t>•Clampeamento tardio de cordão x clampeamento precoce: benefícios na redução da mortalidade, todos graus de hemorragia intraventricular (HIV) e displasia broncopulmonar (DBP) em bebês prematuros.</a:t>
            </a:r>
          </a:p>
          <a:p>
            <a:pPr algn="just" eaLnBrk="1" hangingPunct="1">
              <a:buClr>
                <a:srgbClr val="FFFFFF"/>
              </a:buClr>
            </a:pPr>
            <a:r>
              <a:rPr lang="pt-BR" sz="2200" smtClean="0">
                <a:solidFill>
                  <a:schemeClr val="tx1"/>
                </a:solidFill>
              </a:rPr>
              <a:t>•Diversas organizações aprovam espera de </a:t>
            </a:r>
            <a:r>
              <a:rPr lang="pt-BR" sz="2200" b="1" smtClean="0">
                <a:solidFill>
                  <a:srgbClr val="0000FF"/>
                </a:solidFill>
              </a:rPr>
              <a:t>pelo menos 30 segundos</a:t>
            </a:r>
            <a:r>
              <a:rPr lang="pt-BR" sz="2200" smtClean="0">
                <a:solidFill>
                  <a:schemeClr val="tx1"/>
                </a:solidFill>
              </a:rPr>
              <a:t> para clampeamento de cordão em bebês prematuros que não requerem reanimação. </a:t>
            </a:r>
          </a:p>
          <a:p>
            <a:pPr algn="ctr" eaLnBrk="1" hangingPunct="1">
              <a:buClr>
                <a:srgbClr val="FFFFFF"/>
              </a:buClr>
            </a:pPr>
            <a:r>
              <a:rPr lang="pt-BR" sz="2200" b="1" smtClean="0">
                <a:solidFill>
                  <a:schemeClr val="tx1"/>
                </a:solidFill>
              </a:rPr>
              <a:t>No entanto, muitos bebês prematuros requerem alguma intervenção para fazer a transição para o ambiente extrauterino, o que pode limitar as oportunidades de clampeamento tardio do cordão nessa população.</a:t>
            </a:r>
          </a:p>
          <a:p>
            <a:pPr algn="ctr" eaLnBrk="1" hangingPunct="1">
              <a:buClr>
                <a:srgbClr val="FFFFFF"/>
              </a:buClr>
            </a:pPr>
            <a:r>
              <a:rPr lang="en-US" sz="2200" b="1" smtClean="0">
                <a:solidFill>
                  <a:srgbClr val="FF00FF"/>
                </a:solidFill>
              </a:rPr>
              <a:t>Em tais situações, a transfusão de placenta por meio da ordenha do cordão umbilical é uma alternativa potencial, pois pode ser realizada rapidamente e pode fornecer benefícios semelhantes;</a:t>
            </a:r>
            <a:br>
              <a:rPr lang="en-US" sz="2200" b="1" smtClean="0">
                <a:solidFill>
                  <a:srgbClr val="FF00FF"/>
                </a:solidFill>
              </a:rPr>
            </a:br>
            <a:endParaRPr lang="pt-BR" sz="2200" b="1" smtClean="0">
              <a:solidFill>
                <a:srgbClr val="FF00FF"/>
              </a:solidFill>
            </a:endParaRPr>
          </a:p>
          <a:p>
            <a:pPr algn="ctr" eaLnBrk="1" hangingPunct="1">
              <a:buClr>
                <a:srgbClr val="FFFFFF"/>
              </a:buClr>
            </a:pPr>
            <a:endParaRPr lang="pt-BR" sz="2000" b="1" smtClean="0">
              <a:solidFill>
                <a:srgbClr val="FF00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 name="Rectangle 15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solidFill>
            </a:endParaRPr>
          </a:p>
        </p:txBody>
      </p:sp>
      <p:grpSp>
        <p:nvGrpSpPr>
          <p:cNvPr id="15363" name="Group 152"/>
          <p:cNvGrpSpPr>
            <a:grpSpLocks noGrp="1" noUngrp="1" noRot="1" noChangeAspect="1" noMove="1" noResize="1"/>
          </p:cNvGrpSpPr>
          <p:nvPr/>
        </p:nvGrpSpPr>
        <p:grpSpPr bwMode="auto">
          <a:xfrm>
            <a:off x="-6350" y="0"/>
            <a:ext cx="12214225" cy="6858000"/>
            <a:chOff x="-6214" y="-1"/>
            <a:chExt cx="12214827" cy="6858000"/>
          </a:xfrm>
        </p:grpSpPr>
        <p:cxnSp>
          <p:nvCxnSpPr>
            <p:cNvPr id="154" name="Straight Connector 153">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84" name="Freeform: Shape 18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350" y="5014913"/>
            <a:ext cx="2800350" cy="1843087"/>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86" name="Freeform: Shape 18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980363" y="0"/>
            <a:ext cx="4208462" cy="1651000"/>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5366" name="Group 187"/>
          <p:cNvGrpSpPr>
            <a:grpSpLocks noGrp="1" noUngrp="1" noRot="1" noChangeAspect="1" noMove="1" noResize="1"/>
          </p:cNvGrpSpPr>
          <p:nvPr/>
        </p:nvGrpSpPr>
        <p:grpSpPr bwMode="auto">
          <a:xfrm>
            <a:off x="-6350" y="0"/>
            <a:ext cx="12214225" cy="6858000"/>
            <a:chOff x="-6214" y="-1"/>
            <a:chExt cx="12214827" cy="6858000"/>
          </a:xfrm>
        </p:grpSpPr>
        <p:cxnSp>
          <p:nvCxnSpPr>
            <p:cNvPr id="189" name="Straight Connector 188">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367" name="Group 218"/>
          <p:cNvGrpSpPr>
            <a:grpSpLocks noGrp="1" noUngrp="1" noRot="1" noChangeAspect="1" noMove="1" noResize="1"/>
          </p:cNvGrpSpPr>
          <p:nvPr/>
        </p:nvGrpSpPr>
        <p:grpSpPr bwMode="auto">
          <a:xfrm>
            <a:off x="-6350" y="0"/>
            <a:ext cx="12214225" cy="6858000"/>
            <a:chOff x="-6214" y="-1"/>
            <a:chExt cx="12214827" cy="6858000"/>
          </a:xfrm>
        </p:grpSpPr>
        <p:cxnSp>
          <p:nvCxnSpPr>
            <p:cNvPr id="220" name="Straight Connector 219">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50" name="Rectangle 24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2" name="Rectangle 25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4" name="Freeform: Shape 25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0163" y="0"/>
            <a:ext cx="1900237" cy="1487488"/>
          </a:xfrm>
          <a:custGeom>
            <a:avLst/>
            <a:gdLst>
              <a:gd name="connsiteX0" fmla="*/ 972945 w 1900796"/>
              <a:gd name="connsiteY0" fmla="*/ 0 h 1487973"/>
              <a:gd name="connsiteX1" fmla="*/ 1900796 w 1900796"/>
              <a:gd name="connsiteY1" fmla="*/ 0 h 1487973"/>
              <a:gd name="connsiteX2" fmla="*/ 1892752 w 1900796"/>
              <a:gd name="connsiteY2" fmla="*/ 21978 h 1487973"/>
              <a:gd name="connsiteX3" fmla="*/ 129456 w 1900796"/>
              <a:gd name="connsiteY3" fmla="*/ 1468215 h 1487973"/>
              <a:gd name="connsiteX4" fmla="*/ 0 w 1900796"/>
              <a:gd name="connsiteY4" fmla="*/ 1487973 h 1487973"/>
              <a:gd name="connsiteX5" fmla="*/ 0 w 1900796"/>
              <a:gd name="connsiteY5" fmla="*/ 656709 h 1487973"/>
              <a:gd name="connsiteX6" fmla="*/ 120652 w 1900796"/>
              <a:gd name="connsiteY6" fmla="*/ 625686 h 1487973"/>
              <a:gd name="connsiteX7" fmla="*/ 893935 w 1900796"/>
              <a:gd name="connsiteY7" fmla="*/ 105659 h 1487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00796" h="1487973">
                <a:moveTo>
                  <a:pt x="972945" y="0"/>
                </a:moveTo>
                <a:lnTo>
                  <a:pt x="1900796" y="0"/>
                </a:lnTo>
                <a:lnTo>
                  <a:pt x="1892752" y="21978"/>
                </a:lnTo>
                <a:cubicBezTo>
                  <a:pt x="1582882" y="754592"/>
                  <a:pt x="926716" y="1305072"/>
                  <a:pt x="129456" y="1468215"/>
                </a:cubicBezTo>
                <a:lnTo>
                  <a:pt x="0" y="1487973"/>
                </a:lnTo>
                <a:lnTo>
                  <a:pt x="0" y="656709"/>
                </a:lnTo>
                <a:lnTo>
                  <a:pt x="120652" y="625686"/>
                </a:lnTo>
                <a:cubicBezTo>
                  <a:pt x="426975" y="530410"/>
                  <a:pt x="694570" y="347233"/>
                  <a:pt x="893935" y="105659"/>
                </a:cubicBezTo>
                <a:close/>
              </a:path>
            </a:pathLst>
          </a:cu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56" name="Right Triangle 25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3500000">
            <a:off x="-265113" y="2673350"/>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8" name="Freeform: Shape 25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5373" name="Group 259"/>
          <p:cNvGrpSpPr>
            <a:grpSpLocks noGrp="1" noUngrp="1" noRot="1" noChangeAspect="1" noMove="1" noResize="1"/>
          </p:cNvGrpSpPr>
          <p:nvPr/>
        </p:nvGrpSpPr>
        <p:grpSpPr bwMode="auto">
          <a:xfrm>
            <a:off x="-6350" y="0"/>
            <a:ext cx="12214225" cy="6858000"/>
            <a:chOff x="-6214" y="-1"/>
            <a:chExt cx="12214827" cy="6858000"/>
          </a:xfrm>
        </p:grpSpPr>
        <p:cxnSp>
          <p:nvCxnSpPr>
            <p:cNvPr id="261" name="Straight Connector 260">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p:cNvSpPr>
            <a:spLocks noGrp="1"/>
          </p:cNvSpPr>
          <p:nvPr>
            <p:ph type="title"/>
          </p:nvPr>
        </p:nvSpPr>
        <p:spPr>
          <a:xfrm>
            <a:off x="668338" y="1246188"/>
            <a:ext cx="10733087" cy="3848100"/>
          </a:xfrm>
        </p:spPr>
        <p:txBody>
          <a:bodyPr anchor="t"/>
          <a:lstStyle/>
          <a:p>
            <a:pPr marL="457200" indent="-457200" algn="ctr" eaLnBrk="1" hangingPunct="1">
              <a:buFontTx/>
              <a:buChar char="•"/>
            </a:pPr>
            <a:r>
              <a:rPr lang="en-US" sz="3600" b="1" smtClean="0">
                <a:solidFill>
                  <a:srgbClr val="0000FF"/>
                </a:solidFill>
                <a:latin typeface="Avenir Next LT Pro" charset="0"/>
              </a:rPr>
              <a:t>A maioria dos estudos comparando o clampeamento tardio do cordão umbilical x ordenha procuram:</a:t>
            </a:r>
            <a:r>
              <a:rPr lang="en-US" sz="3600" smtClean="0">
                <a:solidFill>
                  <a:schemeClr val="tx1"/>
                </a:solidFill>
                <a:latin typeface="Avenir Next LT Pro" charset="0"/>
              </a:rPr>
              <a:t/>
            </a:r>
            <a:br>
              <a:rPr lang="en-US" sz="3600" smtClean="0">
                <a:solidFill>
                  <a:schemeClr val="tx1"/>
                </a:solidFill>
                <a:latin typeface="Avenir Next LT Pro" charset="0"/>
              </a:rPr>
            </a:br>
            <a:r>
              <a:rPr lang="en-US" sz="3600" smtClean="0">
                <a:solidFill>
                  <a:schemeClr val="tx1"/>
                </a:solidFill>
                <a:latin typeface="Avenir Next LT Pro" charset="0"/>
              </a:rPr>
              <a:t> -estabelecer o perfil de segurança da ordenha do cordão ou </a:t>
            </a:r>
            <a:br>
              <a:rPr lang="en-US" sz="3600" smtClean="0">
                <a:solidFill>
                  <a:schemeClr val="tx1"/>
                </a:solidFill>
                <a:latin typeface="Avenir Next LT Pro" charset="0"/>
              </a:rPr>
            </a:br>
            <a:r>
              <a:rPr lang="en-US" sz="3600" smtClean="0">
                <a:solidFill>
                  <a:schemeClr val="tx1"/>
                </a:solidFill>
                <a:latin typeface="Avenir Next LT Pro" charset="0"/>
              </a:rPr>
              <a:t>-para determinar o efeito da ordenha do cordão umbilical no hematócrito inicial, </a:t>
            </a:r>
            <a:br>
              <a:rPr lang="en-US" sz="3600" smtClean="0">
                <a:solidFill>
                  <a:schemeClr val="tx1"/>
                </a:solidFill>
                <a:latin typeface="Avenir Next LT Pro" charset="0"/>
              </a:rPr>
            </a:br>
            <a:r>
              <a:rPr lang="en-US" sz="3600" smtClean="0">
                <a:solidFill>
                  <a:schemeClr val="tx1"/>
                </a:solidFill>
                <a:latin typeface="Avenir Next LT Pro" charset="0"/>
              </a:rPr>
              <a:t>-necessidade de transfusões de sangue ou</a:t>
            </a:r>
            <a:br>
              <a:rPr lang="en-US" sz="3600" smtClean="0">
                <a:solidFill>
                  <a:schemeClr val="tx1"/>
                </a:solidFill>
                <a:latin typeface="Avenir Next LT Pro" charset="0"/>
              </a:rPr>
            </a:br>
            <a:r>
              <a:rPr lang="en-US" sz="3600" smtClean="0">
                <a:solidFill>
                  <a:schemeClr val="tx1"/>
                </a:solidFill>
                <a:latin typeface="Avenir Next LT Pro" charset="0"/>
              </a:rPr>
              <a:t>- alteração hemodinâmica.</a:t>
            </a:r>
            <a:endParaRPr lang="en-US" sz="3600" smtClean="0">
              <a:solidFill>
                <a:schemeClr val="tx2"/>
              </a:solidFill>
              <a:latin typeface="Avenir Next LT Pro"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 name="Rectangle 15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solidFill>
            </a:endParaRPr>
          </a:p>
        </p:txBody>
      </p:sp>
      <p:grpSp>
        <p:nvGrpSpPr>
          <p:cNvPr id="16387" name="Group 152"/>
          <p:cNvGrpSpPr>
            <a:grpSpLocks noGrp="1" noUngrp="1" noRot="1" noChangeAspect="1" noMove="1" noResize="1"/>
          </p:cNvGrpSpPr>
          <p:nvPr/>
        </p:nvGrpSpPr>
        <p:grpSpPr bwMode="auto">
          <a:xfrm>
            <a:off x="-6350" y="0"/>
            <a:ext cx="12214225" cy="6858000"/>
            <a:chOff x="-6214" y="-1"/>
            <a:chExt cx="12214827" cy="6858000"/>
          </a:xfrm>
        </p:grpSpPr>
        <p:cxnSp>
          <p:nvCxnSpPr>
            <p:cNvPr id="154" name="Straight Connector 153">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84" name="Freeform: Shape 18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350" y="5014913"/>
            <a:ext cx="2800350" cy="1843087"/>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86" name="Freeform: Shape 18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980363" y="0"/>
            <a:ext cx="4208462" cy="1651000"/>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6390" name="Group 187"/>
          <p:cNvGrpSpPr>
            <a:grpSpLocks noGrp="1" noUngrp="1" noRot="1" noChangeAspect="1" noMove="1" noResize="1"/>
          </p:cNvGrpSpPr>
          <p:nvPr/>
        </p:nvGrpSpPr>
        <p:grpSpPr bwMode="auto">
          <a:xfrm>
            <a:off x="-6350" y="0"/>
            <a:ext cx="12214225" cy="6858000"/>
            <a:chOff x="-6214" y="-1"/>
            <a:chExt cx="12214827" cy="6858000"/>
          </a:xfrm>
        </p:grpSpPr>
        <p:cxnSp>
          <p:nvCxnSpPr>
            <p:cNvPr id="189" name="Straight Connector 188">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6391" name="Group 218"/>
          <p:cNvGrpSpPr>
            <a:grpSpLocks noGrp="1" noUngrp="1" noRot="1" noChangeAspect="1" noMove="1" noResize="1"/>
          </p:cNvGrpSpPr>
          <p:nvPr/>
        </p:nvGrpSpPr>
        <p:grpSpPr bwMode="auto">
          <a:xfrm>
            <a:off x="-6350" y="0"/>
            <a:ext cx="12214225" cy="6858000"/>
            <a:chOff x="-6214" y="-1"/>
            <a:chExt cx="12214827" cy="6858000"/>
          </a:xfrm>
        </p:grpSpPr>
        <p:cxnSp>
          <p:nvCxnSpPr>
            <p:cNvPr id="220" name="Straight Connector 219">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50" name="Rectangle 24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2" name="Rectangle 25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4" name="Freeform: Shape 25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0163" y="0"/>
            <a:ext cx="1900237" cy="1487488"/>
          </a:xfrm>
          <a:custGeom>
            <a:avLst/>
            <a:gdLst>
              <a:gd name="connsiteX0" fmla="*/ 972945 w 1900796"/>
              <a:gd name="connsiteY0" fmla="*/ 0 h 1487973"/>
              <a:gd name="connsiteX1" fmla="*/ 1900796 w 1900796"/>
              <a:gd name="connsiteY1" fmla="*/ 0 h 1487973"/>
              <a:gd name="connsiteX2" fmla="*/ 1892752 w 1900796"/>
              <a:gd name="connsiteY2" fmla="*/ 21978 h 1487973"/>
              <a:gd name="connsiteX3" fmla="*/ 129456 w 1900796"/>
              <a:gd name="connsiteY3" fmla="*/ 1468215 h 1487973"/>
              <a:gd name="connsiteX4" fmla="*/ 0 w 1900796"/>
              <a:gd name="connsiteY4" fmla="*/ 1487973 h 1487973"/>
              <a:gd name="connsiteX5" fmla="*/ 0 w 1900796"/>
              <a:gd name="connsiteY5" fmla="*/ 656709 h 1487973"/>
              <a:gd name="connsiteX6" fmla="*/ 120652 w 1900796"/>
              <a:gd name="connsiteY6" fmla="*/ 625686 h 1487973"/>
              <a:gd name="connsiteX7" fmla="*/ 893935 w 1900796"/>
              <a:gd name="connsiteY7" fmla="*/ 105659 h 1487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00796" h="1487973">
                <a:moveTo>
                  <a:pt x="972945" y="0"/>
                </a:moveTo>
                <a:lnTo>
                  <a:pt x="1900796" y="0"/>
                </a:lnTo>
                <a:lnTo>
                  <a:pt x="1892752" y="21978"/>
                </a:lnTo>
                <a:cubicBezTo>
                  <a:pt x="1582882" y="754592"/>
                  <a:pt x="926716" y="1305072"/>
                  <a:pt x="129456" y="1468215"/>
                </a:cubicBezTo>
                <a:lnTo>
                  <a:pt x="0" y="1487973"/>
                </a:lnTo>
                <a:lnTo>
                  <a:pt x="0" y="656709"/>
                </a:lnTo>
                <a:lnTo>
                  <a:pt x="120652" y="625686"/>
                </a:lnTo>
                <a:cubicBezTo>
                  <a:pt x="426975" y="530410"/>
                  <a:pt x="694570" y="347233"/>
                  <a:pt x="893935" y="105659"/>
                </a:cubicBezTo>
                <a:close/>
              </a:path>
            </a:pathLst>
          </a:cu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56" name="Right Triangle 25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3500000">
            <a:off x="-265113" y="2673350"/>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8" name="Freeform: Shape 25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6397" name="Group 259"/>
          <p:cNvGrpSpPr>
            <a:grpSpLocks noGrp="1" noUngrp="1" noRot="1" noChangeAspect="1" noMove="1" noResize="1"/>
          </p:cNvGrpSpPr>
          <p:nvPr/>
        </p:nvGrpSpPr>
        <p:grpSpPr bwMode="auto">
          <a:xfrm>
            <a:off x="-6350" y="0"/>
            <a:ext cx="12214225" cy="6858000"/>
            <a:chOff x="-6214" y="-1"/>
            <a:chExt cx="12214827" cy="6858000"/>
          </a:xfrm>
        </p:grpSpPr>
        <p:cxnSp>
          <p:nvCxnSpPr>
            <p:cNvPr id="261" name="Straight Connector 260">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p:cNvSpPr>
            <a:spLocks noGrp="1"/>
          </p:cNvSpPr>
          <p:nvPr>
            <p:ph type="title"/>
          </p:nvPr>
        </p:nvSpPr>
        <p:spPr>
          <a:xfrm>
            <a:off x="668338" y="1246188"/>
            <a:ext cx="10733087" cy="3848100"/>
          </a:xfrm>
        </p:spPr>
        <p:txBody>
          <a:bodyPr anchor="t"/>
          <a:lstStyle/>
          <a:p>
            <a:pPr algn="ctr" eaLnBrk="1" hangingPunct="1"/>
            <a:r>
              <a:rPr lang="en-US" sz="1800" b="1" smtClean="0">
                <a:solidFill>
                  <a:srgbClr val="0000FF"/>
                </a:solidFill>
                <a:latin typeface="Avenir Next LT Pro" charset="0"/>
                <a:ea typeface="Posterama"/>
                <a:cs typeface="Posterama"/>
              </a:rPr>
              <a:t>               </a:t>
            </a:r>
            <a:r>
              <a:rPr lang="en-US" sz="2400" b="1" smtClean="0">
                <a:solidFill>
                  <a:srgbClr val="0000FF"/>
                </a:solidFill>
                <a:latin typeface="Avenir Next LT Pro" charset="0"/>
                <a:ea typeface="Posterama"/>
                <a:cs typeface="Posterama"/>
              </a:rPr>
              <a:t>Até recentemente, ensaios clínicos relataram taxas semelhantes de HIV após    clampeamento tardio do cordão umbilical e ordenha do cordão umbilical.</a:t>
            </a:r>
            <a:br>
              <a:rPr lang="en-US" sz="2400" b="1" smtClean="0">
                <a:solidFill>
                  <a:srgbClr val="0000FF"/>
                </a:solidFill>
                <a:latin typeface="Avenir Next LT Pro" charset="0"/>
                <a:ea typeface="Posterama"/>
                <a:cs typeface="Posterama"/>
              </a:rPr>
            </a:br>
            <a:r>
              <a:rPr lang="pt-BR" sz="2400" smtClean="0">
                <a:solidFill>
                  <a:schemeClr val="tx1"/>
                </a:solidFill>
                <a:latin typeface="Avenir Next LT Pro" charset="0"/>
                <a:ea typeface="Posterama"/>
                <a:cs typeface="Posterama"/>
              </a:rPr>
              <a:t/>
            </a:r>
            <a:br>
              <a:rPr lang="pt-BR" sz="2400" smtClean="0">
                <a:solidFill>
                  <a:schemeClr val="tx1"/>
                </a:solidFill>
                <a:latin typeface="Avenir Next LT Pro" charset="0"/>
                <a:ea typeface="Posterama"/>
                <a:cs typeface="Posterama"/>
              </a:rPr>
            </a:br>
            <a:r>
              <a:rPr lang="en-US" sz="2400" smtClean="0">
                <a:solidFill>
                  <a:schemeClr val="tx1"/>
                </a:solidFill>
                <a:latin typeface="Avenir Next LT Pro" charset="0"/>
                <a:ea typeface="Posterama"/>
                <a:cs typeface="Posterama"/>
              </a:rPr>
              <a:t>A eficácia comparativa dos 2 modos de transfusão placentária permanece, e os resultados favoráveis de pequenos estudos levaram ao uso contínuo da ordenha do cordão umbilical na prática clínica apesar das recomendações atuais.</a:t>
            </a:r>
            <a:br>
              <a:rPr lang="en-US" sz="2400" smtClean="0">
                <a:solidFill>
                  <a:schemeClr val="tx1"/>
                </a:solidFill>
                <a:latin typeface="Avenir Next LT Pro" charset="0"/>
                <a:ea typeface="Posterama"/>
                <a:cs typeface="Posterama"/>
              </a:rPr>
            </a:br>
            <a:r>
              <a:rPr lang="en-US" sz="2400" smtClean="0">
                <a:solidFill>
                  <a:schemeClr val="tx1"/>
                </a:solidFill>
                <a:latin typeface="Avenir Next LT Pro" charset="0"/>
                <a:ea typeface="Posterama"/>
                <a:cs typeface="Posterama"/>
              </a:rPr>
              <a:t/>
            </a:r>
            <a:br>
              <a:rPr lang="en-US" sz="2400" smtClean="0">
                <a:solidFill>
                  <a:schemeClr val="tx1"/>
                </a:solidFill>
                <a:latin typeface="Avenir Next LT Pro" charset="0"/>
                <a:ea typeface="Posterama"/>
                <a:cs typeface="Posterama"/>
              </a:rPr>
            </a:br>
            <a:r>
              <a:rPr lang="en-US" sz="2400" b="1" smtClean="0">
                <a:solidFill>
                  <a:srgbClr val="FF0000"/>
                </a:solidFill>
                <a:latin typeface="Avenir Next LT Pro" charset="0"/>
                <a:ea typeface="Posterama"/>
                <a:cs typeface="Posterama"/>
              </a:rPr>
              <a:t>Em 2019, um ensaio multicentro foi interrompido precocemente devido ao aumento das taxas de HIV grave entre crianças expostas à ordenha do cordão umbilical, especificamente entre bebês de 23-27 semanas de gestação</a:t>
            </a:r>
            <a:r>
              <a:rPr lang="en-US" sz="2400" b="1" smtClean="0">
                <a:solidFill>
                  <a:schemeClr val="tx1"/>
                </a:solidFill>
                <a:latin typeface="Avenir Next LT Pro" charset="0"/>
                <a:ea typeface="Posterama"/>
                <a:cs typeface="Posterama"/>
              </a:rPr>
              <a:t>;</a:t>
            </a:r>
            <a:br>
              <a:rPr lang="en-US" sz="2400" b="1" smtClean="0">
                <a:solidFill>
                  <a:schemeClr val="tx1"/>
                </a:solidFill>
                <a:latin typeface="Avenir Next LT Pro" charset="0"/>
                <a:ea typeface="Posterama"/>
                <a:cs typeface="Posterama"/>
              </a:rPr>
            </a:br>
            <a:r>
              <a:rPr lang="pt-BR" sz="2400" smtClean="0">
                <a:solidFill>
                  <a:schemeClr val="tx1"/>
                </a:solidFill>
                <a:latin typeface="Avenir Next LT Pro" charset="0"/>
                <a:ea typeface="Posterama"/>
                <a:cs typeface="Posterama"/>
              </a:rPr>
              <a:t/>
            </a:r>
            <a:br>
              <a:rPr lang="pt-BR" sz="2400" smtClean="0">
                <a:solidFill>
                  <a:schemeClr val="tx1"/>
                </a:solidFill>
                <a:latin typeface="Avenir Next LT Pro" charset="0"/>
                <a:ea typeface="Posterama"/>
                <a:cs typeface="Posterama"/>
              </a:rPr>
            </a:br>
            <a:r>
              <a:rPr lang="en-US" sz="2400" smtClean="0">
                <a:solidFill>
                  <a:schemeClr val="tx1"/>
                </a:solidFill>
                <a:latin typeface="Avenir Next LT Pro" charset="0"/>
                <a:ea typeface="Posterama"/>
                <a:cs typeface="Posterama"/>
              </a:rPr>
              <a:t>Assim, estudos adicionais que avaliam os benefícios ou danos potenciais após a exposição a ordenha do cordão umbilical foram intensificados</a:t>
            </a:r>
            <a:r>
              <a:rPr lang="en-US" sz="2400" smtClean="0">
                <a:solidFill>
                  <a:schemeClr val="tx2"/>
                </a:solidFill>
                <a:latin typeface="Avenir Next LT Pro" charset="0"/>
                <a:ea typeface="Posterama"/>
                <a:cs typeface="Posterama"/>
              </a:rPr>
              <a:t/>
            </a:r>
            <a:br>
              <a:rPr lang="en-US" sz="2400" smtClean="0">
                <a:solidFill>
                  <a:schemeClr val="tx2"/>
                </a:solidFill>
                <a:latin typeface="Avenir Next LT Pro" charset="0"/>
                <a:ea typeface="Posterama"/>
                <a:cs typeface="Posterama"/>
              </a:rPr>
            </a:br>
            <a:endParaRPr lang="en-US" sz="2400" smtClean="0">
              <a:solidFill>
                <a:schemeClr val="tx2"/>
              </a:solidFill>
              <a:latin typeface="Avenir Next LT Pro"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741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7415" name="Espaço Reservado para Conteúdo 2"/>
          <p:cNvSpPr>
            <a:spLocks noGrp="1"/>
          </p:cNvSpPr>
          <p:nvPr>
            <p:ph idx="1"/>
          </p:nvPr>
        </p:nvSpPr>
        <p:spPr>
          <a:xfrm>
            <a:off x="296863" y="1481138"/>
            <a:ext cx="11642725" cy="3979862"/>
          </a:xfrm>
          <a:ln w="76200" cmpd="tri">
            <a:solidFill>
              <a:srgbClr val="FF00FF"/>
            </a:solidFill>
            <a:miter lim="800000"/>
            <a:headEnd/>
            <a:tailEnd/>
          </a:ln>
        </p:spPr>
        <p:txBody>
          <a:bodyPr anchor="ctr"/>
          <a:lstStyle/>
          <a:p>
            <a:pPr algn="ctr" eaLnBrk="1" hangingPunct="1"/>
            <a:r>
              <a:rPr lang="en-US" sz="1800" smtClean="0">
                <a:solidFill>
                  <a:schemeClr val="tx1"/>
                </a:solidFill>
              </a:rPr>
              <a:t>O objetivo do presente estudo retrospectivo foi comparar as taxas de mortalidade ou HIV grave por 36 semanas da idade pós-menstrual (PMA) após a </a:t>
            </a:r>
            <a:r>
              <a:rPr lang="en-US" sz="1800" b="1" smtClean="0">
                <a:solidFill>
                  <a:srgbClr val="0000FF"/>
                </a:solidFill>
              </a:rPr>
              <a:t>ordenha do cordão umbilical vs clampeamento tardio do cordão umbilical entre bebês nascidos com &lt;29 semanas de gestação</a:t>
            </a:r>
            <a:r>
              <a:rPr lang="en-US" sz="1800" smtClean="0">
                <a:solidFill>
                  <a:schemeClr val="tx1"/>
                </a:solidFill>
              </a:rPr>
              <a:t> dA Rede de Pesquisa Neonatal do  Instituto Nacional Eunice Kennedy Shriver da Saúde Infantil e Desenvolvimento Humano  </a:t>
            </a:r>
          </a:p>
          <a:p>
            <a:pPr algn="ctr" eaLnBrk="1" hangingPunct="1"/>
            <a:r>
              <a:rPr lang="en-US" sz="1800" smtClean="0">
                <a:solidFill>
                  <a:schemeClr val="tx1"/>
                </a:solidFill>
              </a:rPr>
              <a:t>Além disso, foram realizada   análise exploratória pré-especificada avaliando HIV grave em 2 estratos de idade gestacional, </a:t>
            </a:r>
            <a:r>
              <a:rPr lang="en-US" sz="1800" b="1" smtClean="0">
                <a:solidFill>
                  <a:srgbClr val="0000FF"/>
                </a:solidFill>
              </a:rPr>
              <a:t>22-24+6 / 7 e 25-28+6 / 7 semanas</a:t>
            </a:r>
            <a:r>
              <a:rPr lang="en-US" sz="1800" smtClean="0">
                <a:solidFill>
                  <a:schemeClr val="tx1"/>
                </a:solidFill>
              </a:rPr>
              <a:t>.</a:t>
            </a:r>
            <a:endParaRPr lang="pt-BR" sz="1800" smtClean="0">
              <a:solidFill>
                <a:schemeClr val="tx1"/>
              </a:solidFill>
            </a:endParaRPr>
          </a:p>
        </p:txBody>
      </p:sp>
      <p:sp>
        <p:nvSpPr>
          <p:cNvPr id="17416" name="Text Box 38"/>
          <p:cNvSpPr txBox="1">
            <a:spLocks noChangeArrowheads="1"/>
          </p:cNvSpPr>
          <p:nvPr/>
        </p:nvSpPr>
        <p:spPr bwMode="auto">
          <a:xfrm>
            <a:off x="3330575" y="900113"/>
            <a:ext cx="4994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sz="3200">
                <a:solidFill>
                  <a:srgbClr val="FF00FF"/>
                </a:solidFill>
              </a:rPr>
              <a:t>OBJETIVOS DO ESTUDO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843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8439" name="Título 1"/>
          <p:cNvSpPr>
            <a:spLocks noGrp="1"/>
          </p:cNvSpPr>
          <p:nvPr>
            <p:ph type="title"/>
          </p:nvPr>
        </p:nvSpPr>
        <p:spPr>
          <a:xfrm>
            <a:off x="457200" y="728663"/>
            <a:ext cx="4713288" cy="5516562"/>
          </a:xfrm>
        </p:spPr>
        <p:txBody>
          <a:bodyPr anchor="t"/>
          <a:lstStyle/>
          <a:p>
            <a:pPr eaLnBrk="1" hangingPunct="1"/>
            <a:r>
              <a:rPr lang="pt-BR" smtClean="0">
                <a:solidFill>
                  <a:schemeClr val="tx2"/>
                </a:solidFill>
                <a:ea typeface="Posterama"/>
                <a:cs typeface="Posterama"/>
              </a:rPr>
              <a:t>MÉTODOS</a:t>
            </a:r>
            <a:endParaRPr lang="pt-BR" smtClean="0">
              <a:solidFill>
                <a:schemeClr val="tx2"/>
              </a:solidFill>
            </a:endParaRPr>
          </a:p>
        </p:txBody>
      </p:sp>
      <p:sp>
        <p:nvSpPr>
          <p:cNvPr id="18440" name="Espaço Reservado para Conteúdo 2"/>
          <p:cNvSpPr>
            <a:spLocks noGrp="1"/>
          </p:cNvSpPr>
          <p:nvPr>
            <p:ph idx="1"/>
          </p:nvPr>
        </p:nvSpPr>
        <p:spPr>
          <a:xfrm>
            <a:off x="1092200" y="1312863"/>
            <a:ext cx="9455150" cy="5545137"/>
          </a:xfrm>
        </p:spPr>
        <p:txBody>
          <a:bodyPr anchor="ctr"/>
          <a:lstStyle/>
          <a:p>
            <a:pPr algn="just" eaLnBrk="1" hangingPunct="1"/>
            <a:r>
              <a:rPr lang="en-US" sz="2400" smtClean="0">
                <a:solidFill>
                  <a:schemeClr val="tx1"/>
                </a:solidFill>
              </a:rPr>
              <a:t>Esta foi uma análise retrospectiva de dados coletados prospectivamente do NRN Generic Database (GDB). A coorte inclui bebês nascidos entre </a:t>
            </a:r>
            <a:r>
              <a:rPr lang="en-US" sz="2400" b="1" smtClean="0">
                <a:solidFill>
                  <a:srgbClr val="0000FF"/>
                </a:solidFill>
              </a:rPr>
              <a:t>22+0/7 e 28+ 6/7</a:t>
            </a:r>
            <a:r>
              <a:rPr lang="en-US" sz="2400" smtClean="0">
                <a:solidFill>
                  <a:schemeClr val="tx1"/>
                </a:solidFill>
              </a:rPr>
              <a:t> semanas de gestação entre  1 de janeiro de 2016 a 31 de dezembro de 2018;</a:t>
            </a:r>
            <a:endParaRPr lang="pt-BR" sz="2400" smtClean="0">
              <a:solidFill>
                <a:schemeClr val="tx1"/>
              </a:solidFill>
            </a:endParaRPr>
          </a:p>
          <a:p>
            <a:pPr algn="just" eaLnBrk="1" hangingPunct="1">
              <a:buFont typeface="Arial" pitchFamily="34" charset="0"/>
              <a:buNone/>
            </a:pPr>
            <a:r>
              <a:rPr lang="en-US" sz="2400" smtClean="0">
                <a:solidFill>
                  <a:schemeClr val="tx1"/>
                </a:solidFill>
              </a:rPr>
              <a:t>    Cada Centro participante obteve aprovação do Conselho de Revisão Institucional do Registro NRN GDB. Com base no objetivo do estudo em comparar os 2 modos de transfusão de placenta, </a:t>
            </a:r>
            <a:r>
              <a:rPr lang="en-US" sz="2400" smtClean="0">
                <a:solidFill>
                  <a:srgbClr val="FF0000"/>
                </a:solidFill>
              </a:rPr>
              <a:t>bebês expostos ao pinçamento imediato do cordão umbilical não foram incluídos na análise.</a:t>
            </a:r>
          </a:p>
          <a:p>
            <a:pPr eaLnBrk="1" hangingPunct="1">
              <a:buFont typeface="Arial" pitchFamily="34" charset="0"/>
              <a:buNone/>
            </a:pPr>
            <a:endParaRPr lang="en-US" sz="2400" smtClean="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1946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9463" name="Título 1"/>
          <p:cNvSpPr>
            <a:spLocks noGrp="1"/>
          </p:cNvSpPr>
          <p:nvPr>
            <p:ph type="title"/>
          </p:nvPr>
        </p:nvSpPr>
        <p:spPr>
          <a:xfrm>
            <a:off x="457200" y="728663"/>
            <a:ext cx="4713288" cy="5516562"/>
          </a:xfrm>
        </p:spPr>
        <p:txBody>
          <a:bodyPr anchor="t"/>
          <a:lstStyle/>
          <a:p>
            <a:pPr eaLnBrk="1" hangingPunct="1"/>
            <a:r>
              <a:rPr lang="pt-BR" smtClean="0">
                <a:solidFill>
                  <a:schemeClr val="tx2"/>
                </a:solidFill>
                <a:ea typeface="Posterama"/>
                <a:cs typeface="Posterama"/>
              </a:rPr>
              <a:t>MÉTODOS</a:t>
            </a:r>
            <a:endParaRPr lang="pt-BR" smtClean="0">
              <a:solidFill>
                <a:schemeClr val="tx2"/>
              </a:solidFill>
            </a:endParaRPr>
          </a:p>
        </p:txBody>
      </p:sp>
      <p:sp>
        <p:nvSpPr>
          <p:cNvPr id="19464" name="Espaço Reservado para Conteúdo 2"/>
          <p:cNvSpPr>
            <a:spLocks noGrp="1"/>
          </p:cNvSpPr>
          <p:nvPr>
            <p:ph idx="1"/>
          </p:nvPr>
        </p:nvSpPr>
        <p:spPr>
          <a:xfrm>
            <a:off x="622300" y="1565275"/>
            <a:ext cx="10402888" cy="5545138"/>
          </a:xfrm>
        </p:spPr>
        <p:txBody>
          <a:bodyPr anchor="ctr"/>
          <a:lstStyle/>
          <a:p>
            <a:pPr eaLnBrk="1" hangingPunct="1">
              <a:buFont typeface="Arial" pitchFamily="34" charset="0"/>
              <a:buNone/>
            </a:pPr>
            <a:r>
              <a:rPr lang="en-US" sz="1800" b="1" smtClean="0">
                <a:solidFill>
                  <a:schemeClr val="tx1"/>
                </a:solidFill>
              </a:rPr>
              <a:t>   </a:t>
            </a:r>
            <a:r>
              <a:rPr lang="en-US" sz="2400" b="1" smtClean="0">
                <a:solidFill>
                  <a:srgbClr val="FF0000"/>
                </a:solidFill>
              </a:rPr>
              <a:t>Critérios de exclusão</a:t>
            </a:r>
            <a:r>
              <a:rPr lang="en-US" sz="2400" b="1" smtClean="0">
                <a:solidFill>
                  <a:schemeClr val="tx1"/>
                </a:solidFill>
              </a:rPr>
              <a:t>: </a:t>
            </a:r>
            <a:r>
              <a:rPr lang="en-US" sz="2400" smtClean="0">
                <a:solidFill>
                  <a:schemeClr val="tx1"/>
                </a:solidFill>
              </a:rPr>
              <a:t>bebês com falta de dados em prontuários; bebês com doenças congênitas graves e má formações, incluindo aquelas com doença cardíaca congênita e / ou síndromes genéticas; bebês que estavam vivos ao nascer mas não receberam tratamento ativo na forma de ventilação suporte, incluindo pressão positiva contínua nas vias aéreas, ventilação com pressão ativa (VPP), intubação, compressão torácica administração de drogas ou adrenalina, terapia com surfactante ou ventilação mecânica e nutrição parenteral após o parto como previamente definido por Rysavy e colse bebês com registro de realização de ambos  clampeamento tardio do cordão umbilical e ordenha de cordão.</a:t>
            </a:r>
            <a:endParaRPr lang="pt-BR" sz="2400" smtClean="0">
              <a:solidFill>
                <a:schemeClr val="tx1"/>
              </a:solidFill>
            </a:endParaRPr>
          </a:p>
          <a:p>
            <a:pPr eaLnBrk="1" hangingPunct="1">
              <a:buFont typeface="Arial" pitchFamily="34" charset="0"/>
              <a:buNone/>
            </a:pPr>
            <a:endParaRPr lang="en-US" sz="2400" smtClean="0">
              <a:solidFill>
                <a:schemeClr val="tx1"/>
              </a:solidFill>
            </a:endParaRPr>
          </a:p>
          <a:p>
            <a:pPr eaLnBrk="1" hangingPunct="1">
              <a:buFont typeface="Arial" pitchFamily="34" charset="0"/>
              <a:buNone/>
            </a:pPr>
            <a:endParaRPr lang="en-US" sz="1800" smtClean="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048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0487" name="Título 1"/>
          <p:cNvSpPr>
            <a:spLocks noGrp="1"/>
          </p:cNvSpPr>
          <p:nvPr>
            <p:ph type="title"/>
          </p:nvPr>
        </p:nvSpPr>
        <p:spPr>
          <a:xfrm>
            <a:off x="457200" y="728663"/>
            <a:ext cx="4713288" cy="5516562"/>
          </a:xfrm>
        </p:spPr>
        <p:txBody>
          <a:bodyPr anchor="t"/>
          <a:lstStyle/>
          <a:p>
            <a:pPr eaLnBrk="1" hangingPunct="1"/>
            <a:r>
              <a:rPr lang="pt-BR" smtClean="0">
                <a:solidFill>
                  <a:schemeClr val="tx2"/>
                </a:solidFill>
                <a:ea typeface="Posterama"/>
                <a:cs typeface="Posterama"/>
              </a:rPr>
              <a:t>MÉTODOS</a:t>
            </a:r>
            <a:endParaRPr lang="pt-BR" smtClean="0">
              <a:solidFill>
                <a:schemeClr val="tx2"/>
              </a:solidFill>
            </a:endParaRPr>
          </a:p>
        </p:txBody>
      </p:sp>
      <p:sp>
        <p:nvSpPr>
          <p:cNvPr id="3" name="Espaço Reservado para Conteúdo 2">
            <a:extLst>
              <a:ext uri="{FF2B5EF4-FFF2-40B4-BE49-F238E27FC236}"/>
            </a:extLst>
          </p:cNvPr>
          <p:cNvSpPr>
            <a:spLocks noGrp="1"/>
          </p:cNvSpPr>
          <p:nvPr>
            <p:ph idx="1"/>
          </p:nvPr>
        </p:nvSpPr>
        <p:spPr>
          <a:xfrm>
            <a:off x="930275" y="1387475"/>
            <a:ext cx="10893425" cy="5816600"/>
          </a:xfrm>
        </p:spPr>
        <p:txBody>
          <a:bodyPr rtlCol="0" anchor="ctr">
            <a:noAutofit/>
          </a:bodyPr>
          <a:lstStyle/>
          <a:p>
            <a:pPr marL="0" indent="0" algn="just" eaLnBrk="1" fontAlgn="auto" hangingPunct="1">
              <a:spcAft>
                <a:spcPts val="0"/>
              </a:spcAft>
              <a:buFont typeface="Arial" pitchFamily="34" charset="0"/>
              <a:buNone/>
              <a:defRPr/>
            </a:pPr>
            <a:r>
              <a:rPr lang="en-US" sz="1800" dirty="0">
                <a:solidFill>
                  <a:schemeClr val="tx1"/>
                </a:solidFill>
                <a:ea typeface="+mn-lt"/>
                <a:cs typeface="+mn-lt"/>
              </a:rPr>
              <a:t>O NRN GDB </a:t>
            </a:r>
            <a:r>
              <a:rPr lang="en-US" sz="1800" dirty="0" err="1">
                <a:solidFill>
                  <a:schemeClr val="tx1"/>
                </a:solidFill>
                <a:ea typeface="+mn-lt"/>
                <a:cs typeface="+mn-lt"/>
              </a:rPr>
              <a:t>coleta</a:t>
            </a:r>
            <a:r>
              <a:rPr lang="en-US" sz="1800" dirty="0">
                <a:solidFill>
                  <a:schemeClr val="tx1"/>
                </a:solidFill>
                <a:ea typeface="+mn-lt"/>
                <a:cs typeface="+mn-lt"/>
              </a:rPr>
              <a:t> dados </a:t>
            </a:r>
            <a:r>
              <a:rPr lang="en-US" sz="1800" dirty="0" err="1">
                <a:solidFill>
                  <a:schemeClr val="tx1"/>
                </a:solidFill>
                <a:ea typeface="+mn-lt"/>
                <a:cs typeface="+mn-lt"/>
              </a:rPr>
              <a:t>demográficos</a:t>
            </a:r>
            <a:r>
              <a:rPr lang="en-US" sz="1800" dirty="0">
                <a:solidFill>
                  <a:schemeClr val="tx1"/>
                </a:solidFill>
                <a:ea typeface="+mn-lt"/>
                <a:cs typeface="+mn-lt"/>
              </a:rPr>
              <a:t>, </a:t>
            </a:r>
            <a:r>
              <a:rPr lang="en-US" sz="1800" dirty="0" err="1">
                <a:solidFill>
                  <a:schemeClr val="tx1"/>
                </a:solidFill>
                <a:ea typeface="+mn-lt"/>
                <a:cs typeface="+mn-lt"/>
              </a:rPr>
              <a:t>maternos</a:t>
            </a:r>
            <a:r>
              <a:rPr lang="en-US" sz="1800" dirty="0">
                <a:solidFill>
                  <a:schemeClr val="tx1"/>
                </a:solidFill>
                <a:ea typeface="+mn-lt"/>
                <a:cs typeface="+mn-lt"/>
              </a:rPr>
              <a:t> e </a:t>
            </a:r>
            <a:r>
              <a:rPr lang="en-US" sz="1800" dirty="0" err="1">
                <a:solidFill>
                  <a:schemeClr val="tx1"/>
                </a:solidFill>
                <a:ea typeface="+mn-lt"/>
                <a:cs typeface="+mn-lt"/>
              </a:rPr>
              <a:t>informações</a:t>
            </a:r>
            <a:r>
              <a:rPr lang="en-US" sz="1800" dirty="0">
                <a:solidFill>
                  <a:schemeClr val="tx1"/>
                </a:solidFill>
                <a:ea typeface="+mn-lt"/>
                <a:cs typeface="+mn-lt"/>
              </a:rPr>
              <a:t> </a:t>
            </a:r>
            <a:r>
              <a:rPr lang="en-US" sz="1800" dirty="0" err="1">
                <a:solidFill>
                  <a:schemeClr val="tx1"/>
                </a:solidFill>
                <a:ea typeface="+mn-lt"/>
                <a:cs typeface="+mn-lt"/>
              </a:rPr>
              <a:t>neonatais</a:t>
            </a:r>
            <a:r>
              <a:rPr lang="en-US" sz="1800" dirty="0">
                <a:solidFill>
                  <a:schemeClr val="tx1"/>
                </a:solidFill>
                <a:ea typeface="+mn-lt"/>
                <a:cs typeface="+mn-lt"/>
              </a:rPr>
              <a:t> </a:t>
            </a:r>
            <a:r>
              <a:rPr lang="en-US" sz="1800" dirty="0" err="1">
                <a:solidFill>
                  <a:schemeClr val="tx1"/>
                </a:solidFill>
                <a:ea typeface="+mn-lt"/>
                <a:cs typeface="+mn-lt"/>
              </a:rPr>
              <a:t>desde</a:t>
            </a:r>
            <a:r>
              <a:rPr lang="en-US" sz="1800" dirty="0">
                <a:solidFill>
                  <a:schemeClr val="tx1"/>
                </a:solidFill>
                <a:ea typeface="+mn-lt"/>
                <a:cs typeface="+mn-lt"/>
              </a:rPr>
              <a:t> o </a:t>
            </a:r>
            <a:r>
              <a:rPr lang="en-US" sz="1800" dirty="0" err="1">
                <a:solidFill>
                  <a:schemeClr val="tx1"/>
                </a:solidFill>
                <a:ea typeface="+mn-lt"/>
                <a:cs typeface="+mn-lt"/>
              </a:rPr>
              <a:t>nascimento</a:t>
            </a:r>
            <a:r>
              <a:rPr lang="en-US" sz="1800" dirty="0">
                <a:solidFill>
                  <a:schemeClr val="tx1"/>
                </a:solidFill>
                <a:ea typeface="+mn-lt"/>
                <a:cs typeface="+mn-lt"/>
              </a:rPr>
              <a:t> </a:t>
            </a:r>
            <a:r>
              <a:rPr lang="en-US" sz="1800" dirty="0" err="1">
                <a:solidFill>
                  <a:schemeClr val="tx1"/>
                </a:solidFill>
                <a:ea typeface="+mn-lt"/>
                <a:cs typeface="+mn-lt"/>
              </a:rPr>
              <a:t>até</a:t>
            </a:r>
            <a:r>
              <a:rPr lang="en-US" sz="1800" dirty="0">
                <a:solidFill>
                  <a:schemeClr val="tx1"/>
                </a:solidFill>
                <a:ea typeface="+mn-lt"/>
                <a:cs typeface="+mn-lt"/>
              </a:rPr>
              <a:t> a </a:t>
            </a:r>
            <a:r>
              <a:rPr lang="en-US" sz="1800" dirty="0" err="1">
                <a:solidFill>
                  <a:schemeClr val="tx1"/>
                </a:solidFill>
                <a:ea typeface="+mn-lt"/>
                <a:cs typeface="+mn-lt"/>
              </a:rPr>
              <a:t>morte</a:t>
            </a:r>
            <a:r>
              <a:rPr lang="en-US" sz="1800" dirty="0">
                <a:solidFill>
                  <a:schemeClr val="tx1"/>
                </a:solidFill>
                <a:ea typeface="+mn-lt"/>
                <a:cs typeface="+mn-lt"/>
              </a:rPr>
              <a:t>, </a:t>
            </a:r>
            <a:r>
              <a:rPr lang="en-US" sz="1800" dirty="0" err="1">
                <a:solidFill>
                  <a:schemeClr val="tx1"/>
                </a:solidFill>
                <a:ea typeface="+mn-lt"/>
                <a:cs typeface="+mn-lt"/>
              </a:rPr>
              <a:t>alta</a:t>
            </a:r>
            <a:r>
              <a:rPr lang="en-US" sz="1800" dirty="0">
                <a:solidFill>
                  <a:schemeClr val="tx1"/>
                </a:solidFill>
                <a:ea typeface="+mn-lt"/>
                <a:cs typeface="+mn-lt"/>
              </a:rPr>
              <a:t> </a:t>
            </a:r>
            <a:r>
              <a:rPr lang="en-US" sz="1800" dirty="0" err="1">
                <a:solidFill>
                  <a:schemeClr val="tx1"/>
                </a:solidFill>
                <a:ea typeface="+mn-lt"/>
                <a:cs typeface="+mn-lt"/>
              </a:rPr>
              <a:t>hospitalar</a:t>
            </a:r>
            <a:r>
              <a:rPr lang="en-US" sz="1800" dirty="0">
                <a:solidFill>
                  <a:schemeClr val="tx1"/>
                </a:solidFill>
                <a:ea typeface="+mn-lt"/>
                <a:cs typeface="+mn-lt"/>
              </a:rPr>
              <a:t>, </a:t>
            </a:r>
            <a:r>
              <a:rPr lang="en-US" sz="1800" dirty="0" err="1">
                <a:solidFill>
                  <a:schemeClr val="tx1"/>
                </a:solidFill>
                <a:ea typeface="+mn-lt"/>
                <a:cs typeface="+mn-lt"/>
              </a:rPr>
              <a:t>ou</a:t>
            </a:r>
            <a:r>
              <a:rPr lang="en-US" sz="1800" dirty="0">
                <a:solidFill>
                  <a:schemeClr val="tx1"/>
                </a:solidFill>
                <a:ea typeface="+mn-lt"/>
                <a:cs typeface="+mn-lt"/>
              </a:rPr>
              <a:t> 120 </a:t>
            </a:r>
            <a:r>
              <a:rPr lang="en-US" sz="1800" dirty="0" err="1">
                <a:solidFill>
                  <a:schemeClr val="tx1"/>
                </a:solidFill>
                <a:ea typeface="+mn-lt"/>
                <a:cs typeface="+mn-lt"/>
              </a:rPr>
              <a:t>dias</a:t>
            </a:r>
            <a:r>
              <a:rPr lang="en-US" sz="1800" dirty="0">
                <a:solidFill>
                  <a:schemeClr val="tx1"/>
                </a:solidFill>
                <a:ea typeface="+mn-lt"/>
                <a:cs typeface="+mn-lt"/>
              </a:rPr>
              <a:t> de </a:t>
            </a:r>
            <a:r>
              <a:rPr lang="en-US" sz="1800" dirty="0" err="1">
                <a:solidFill>
                  <a:schemeClr val="tx1"/>
                </a:solidFill>
                <a:ea typeface="+mn-lt"/>
                <a:cs typeface="+mn-lt"/>
              </a:rPr>
              <a:t>idade</a:t>
            </a:r>
            <a:r>
              <a:rPr lang="en-US" sz="1800" dirty="0">
                <a:solidFill>
                  <a:schemeClr val="tx1"/>
                </a:solidFill>
                <a:ea typeface="+mn-lt"/>
                <a:cs typeface="+mn-lt"/>
              </a:rPr>
              <a:t> </a:t>
            </a:r>
            <a:r>
              <a:rPr lang="en-US" sz="1800" dirty="0" err="1">
                <a:solidFill>
                  <a:schemeClr val="tx1"/>
                </a:solidFill>
                <a:ea typeface="+mn-lt"/>
                <a:cs typeface="+mn-lt"/>
              </a:rPr>
              <a:t>pós</a:t>
            </a:r>
            <a:r>
              <a:rPr lang="en-US" sz="1800" dirty="0">
                <a:solidFill>
                  <a:schemeClr val="tx1"/>
                </a:solidFill>
                <a:ea typeface="+mn-lt"/>
                <a:cs typeface="+mn-lt"/>
              </a:rPr>
              <a:t>-natal </a:t>
            </a:r>
            <a:r>
              <a:rPr lang="en-US" sz="1800" dirty="0" err="1">
                <a:solidFill>
                  <a:schemeClr val="tx1"/>
                </a:solidFill>
                <a:ea typeface="+mn-lt"/>
                <a:cs typeface="+mn-lt"/>
              </a:rPr>
              <a:t>usando</a:t>
            </a:r>
            <a:r>
              <a:rPr lang="en-US" sz="1800" dirty="0">
                <a:solidFill>
                  <a:schemeClr val="tx1"/>
                </a:solidFill>
                <a:ea typeface="+mn-lt"/>
                <a:cs typeface="+mn-lt"/>
              </a:rPr>
              <a:t> </a:t>
            </a:r>
            <a:r>
              <a:rPr lang="en-US" sz="1800" dirty="0" err="1">
                <a:solidFill>
                  <a:schemeClr val="tx1"/>
                </a:solidFill>
                <a:ea typeface="+mn-lt"/>
                <a:cs typeface="+mn-lt"/>
              </a:rPr>
              <a:t>critérios</a:t>
            </a:r>
            <a:r>
              <a:rPr lang="en-US" sz="1800" dirty="0">
                <a:solidFill>
                  <a:schemeClr val="tx1"/>
                </a:solidFill>
                <a:ea typeface="+mn-lt"/>
                <a:cs typeface="+mn-lt"/>
              </a:rPr>
              <a:t> </a:t>
            </a:r>
            <a:r>
              <a:rPr lang="en-US" sz="1800" dirty="0" err="1">
                <a:solidFill>
                  <a:schemeClr val="tx1"/>
                </a:solidFill>
                <a:ea typeface="+mn-lt"/>
                <a:cs typeface="+mn-lt"/>
              </a:rPr>
              <a:t>pré-especificados</a:t>
            </a:r>
            <a:endParaRPr lang="pt-BR" sz="1800" dirty="0">
              <a:solidFill>
                <a:schemeClr val="tx1"/>
              </a:solidFill>
            </a:endParaRPr>
          </a:p>
          <a:p>
            <a:pPr marL="0" indent="0" algn="just" eaLnBrk="1" fontAlgn="auto" hangingPunct="1">
              <a:spcAft>
                <a:spcPts val="0"/>
              </a:spcAft>
              <a:buFont typeface="Arial" pitchFamily="34" charset="0"/>
              <a:buNone/>
              <a:defRPr/>
            </a:pPr>
            <a:r>
              <a:rPr lang="en-US" sz="1800" dirty="0">
                <a:solidFill>
                  <a:schemeClr val="tx1"/>
                </a:solidFill>
                <a:ea typeface="+mn-lt"/>
                <a:cs typeface="+mn-lt"/>
              </a:rPr>
              <a:t>A </a:t>
            </a:r>
            <a:r>
              <a:rPr lang="en-US" sz="1800" dirty="0" err="1">
                <a:solidFill>
                  <a:schemeClr val="tx1"/>
                </a:solidFill>
                <a:ea typeface="+mn-lt"/>
                <a:cs typeface="+mn-lt"/>
              </a:rPr>
              <a:t>exposição</a:t>
            </a:r>
            <a:r>
              <a:rPr lang="en-US" sz="1800" dirty="0">
                <a:solidFill>
                  <a:schemeClr val="tx1"/>
                </a:solidFill>
                <a:ea typeface="+mn-lt"/>
                <a:cs typeface="+mn-lt"/>
              </a:rPr>
              <a:t> </a:t>
            </a:r>
            <a:r>
              <a:rPr lang="en-US" sz="1800" dirty="0" err="1">
                <a:solidFill>
                  <a:schemeClr val="tx1"/>
                </a:solidFill>
                <a:ea typeface="+mn-lt"/>
                <a:cs typeface="+mn-lt"/>
              </a:rPr>
              <a:t>pré</a:t>
            </a:r>
            <a:r>
              <a:rPr lang="en-US" sz="1800" dirty="0">
                <a:solidFill>
                  <a:schemeClr val="tx1"/>
                </a:solidFill>
                <a:ea typeface="+mn-lt"/>
                <a:cs typeface="+mn-lt"/>
              </a:rPr>
              <a:t>-natal a </a:t>
            </a:r>
            <a:r>
              <a:rPr lang="en-US" sz="1800" dirty="0" err="1">
                <a:solidFill>
                  <a:schemeClr val="tx1"/>
                </a:solidFill>
                <a:ea typeface="+mn-lt"/>
                <a:cs typeface="+mn-lt"/>
              </a:rPr>
              <a:t>esteróides</a:t>
            </a:r>
            <a:r>
              <a:rPr lang="en-US" sz="1800" dirty="0">
                <a:solidFill>
                  <a:schemeClr val="tx1"/>
                </a:solidFill>
                <a:ea typeface="+mn-lt"/>
                <a:cs typeface="+mn-lt"/>
              </a:rPr>
              <a:t> </a:t>
            </a:r>
            <a:r>
              <a:rPr lang="en-US" sz="1800" dirty="0" err="1">
                <a:solidFill>
                  <a:schemeClr val="tx1"/>
                </a:solidFill>
                <a:ea typeface="+mn-lt"/>
                <a:cs typeface="+mn-lt"/>
              </a:rPr>
              <a:t>foi</a:t>
            </a:r>
            <a:r>
              <a:rPr lang="en-US" sz="1800" dirty="0">
                <a:solidFill>
                  <a:schemeClr val="tx1"/>
                </a:solidFill>
                <a:ea typeface="+mn-lt"/>
                <a:cs typeface="+mn-lt"/>
              </a:rPr>
              <a:t> </a:t>
            </a:r>
            <a:r>
              <a:rPr lang="en-US" sz="1800" dirty="0" err="1">
                <a:solidFill>
                  <a:schemeClr val="tx1"/>
                </a:solidFill>
                <a:ea typeface="+mn-lt"/>
                <a:cs typeface="+mn-lt"/>
              </a:rPr>
              <a:t>definida</a:t>
            </a:r>
            <a:r>
              <a:rPr lang="en-US" sz="1800" dirty="0">
                <a:solidFill>
                  <a:schemeClr val="tx1"/>
                </a:solidFill>
                <a:ea typeface="+mn-lt"/>
                <a:cs typeface="+mn-lt"/>
              </a:rPr>
              <a:t> </a:t>
            </a:r>
            <a:r>
              <a:rPr lang="en-US" sz="1800" dirty="0" err="1">
                <a:solidFill>
                  <a:schemeClr val="tx1"/>
                </a:solidFill>
                <a:ea typeface="+mn-lt"/>
                <a:cs typeface="+mn-lt"/>
              </a:rPr>
              <a:t>como</a:t>
            </a:r>
            <a:r>
              <a:rPr lang="en-US" sz="1800" dirty="0">
                <a:solidFill>
                  <a:schemeClr val="tx1"/>
                </a:solidFill>
                <a:ea typeface="+mn-lt"/>
                <a:cs typeface="+mn-lt"/>
              </a:rPr>
              <a:t> a </a:t>
            </a:r>
            <a:r>
              <a:rPr lang="en-US" sz="1800" dirty="0" err="1">
                <a:solidFill>
                  <a:schemeClr val="tx1"/>
                </a:solidFill>
                <a:ea typeface="+mn-lt"/>
                <a:cs typeface="+mn-lt"/>
              </a:rPr>
              <a:t>administração</a:t>
            </a:r>
            <a:r>
              <a:rPr lang="en-US" sz="1800" dirty="0">
                <a:solidFill>
                  <a:schemeClr val="tx1"/>
                </a:solidFill>
                <a:ea typeface="+mn-lt"/>
                <a:cs typeface="+mn-lt"/>
              </a:rPr>
              <a:t> de </a:t>
            </a:r>
            <a:r>
              <a:rPr lang="en-US" sz="1800" dirty="0" err="1">
                <a:solidFill>
                  <a:schemeClr val="tx1"/>
                </a:solidFill>
                <a:ea typeface="+mn-lt"/>
                <a:cs typeface="+mn-lt"/>
              </a:rPr>
              <a:t>pelo</a:t>
            </a:r>
            <a:r>
              <a:rPr lang="en-US" sz="1800" dirty="0">
                <a:solidFill>
                  <a:schemeClr val="tx1"/>
                </a:solidFill>
                <a:ea typeface="+mn-lt"/>
                <a:cs typeface="+mn-lt"/>
              </a:rPr>
              <a:t> </a:t>
            </a:r>
            <a:r>
              <a:rPr lang="en-US" sz="1800" dirty="0" err="1">
                <a:solidFill>
                  <a:schemeClr val="tx1"/>
                </a:solidFill>
                <a:ea typeface="+mn-lt"/>
                <a:cs typeface="+mn-lt"/>
              </a:rPr>
              <a:t>menos</a:t>
            </a:r>
            <a:r>
              <a:rPr lang="en-US" sz="1800" dirty="0">
                <a:solidFill>
                  <a:schemeClr val="tx1"/>
                </a:solidFill>
                <a:ea typeface="+mn-lt"/>
                <a:cs typeface="+mn-lt"/>
              </a:rPr>
              <a:t> 1 dose de </a:t>
            </a:r>
            <a:r>
              <a:rPr lang="en-US" sz="1800" dirty="0" err="1">
                <a:solidFill>
                  <a:schemeClr val="tx1"/>
                </a:solidFill>
                <a:ea typeface="+mn-lt"/>
                <a:cs typeface="+mn-lt"/>
              </a:rPr>
              <a:t>qualquer</a:t>
            </a:r>
            <a:r>
              <a:rPr lang="en-US" sz="1800" dirty="0">
                <a:solidFill>
                  <a:schemeClr val="tx1"/>
                </a:solidFill>
                <a:ea typeface="+mn-lt"/>
                <a:cs typeface="+mn-lt"/>
              </a:rPr>
              <a:t> </a:t>
            </a:r>
            <a:r>
              <a:rPr lang="en-US" sz="1800" dirty="0" err="1">
                <a:solidFill>
                  <a:schemeClr val="tx1"/>
                </a:solidFill>
                <a:ea typeface="+mn-lt"/>
                <a:cs typeface="+mn-lt"/>
              </a:rPr>
              <a:t>corticosteroide</a:t>
            </a:r>
            <a:r>
              <a:rPr lang="en-US" sz="1800" dirty="0">
                <a:solidFill>
                  <a:schemeClr val="tx1"/>
                </a:solidFill>
                <a:ea typeface="+mn-lt"/>
                <a:cs typeface="+mn-lt"/>
              </a:rPr>
              <a:t> (</a:t>
            </a:r>
            <a:r>
              <a:rPr lang="en-US" sz="1800" dirty="0" err="1">
                <a:solidFill>
                  <a:schemeClr val="tx1"/>
                </a:solidFill>
                <a:ea typeface="+mn-lt"/>
                <a:cs typeface="+mn-lt"/>
              </a:rPr>
              <a:t>dexametadona</a:t>
            </a:r>
            <a:r>
              <a:rPr lang="en-US" sz="1800" dirty="0">
                <a:solidFill>
                  <a:schemeClr val="tx1"/>
                </a:solidFill>
                <a:ea typeface="+mn-lt"/>
                <a:cs typeface="+mn-lt"/>
              </a:rPr>
              <a:t> </a:t>
            </a:r>
            <a:r>
              <a:rPr lang="en-US" sz="1800" dirty="0" err="1">
                <a:solidFill>
                  <a:schemeClr val="tx1"/>
                </a:solidFill>
                <a:ea typeface="+mn-lt"/>
                <a:cs typeface="+mn-lt"/>
              </a:rPr>
              <a:t>ou</a:t>
            </a:r>
            <a:r>
              <a:rPr lang="en-US" sz="1800" dirty="0">
                <a:solidFill>
                  <a:schemeClr val="tx1"/>
                </a:solidFill>
                <a:ea typeface="+mn-lt"/>
                <a:cs typeface="+mn-lt"/>
              </a:rPr>
              <a:t> </a:t>
            </a:r>
            <a:r>
              <a:rPr lang="en-US" sz="1800" dirty="0" err="1">
                <a:solidFill>
                  <a:schemeClr val="tx1"/>
                </a:solidFill>
                <a:ea typeface="+mn-lt"/>
                <a:cs typeface="+mn-lt"/>
              </a:rPr>
              <a:t>betametasona</a:t>
            </a:r>
            <a:r>
              <a:rPr lang="en-US" sz="1800" dirty="0">
                <a:solidFill>
                  <a:schemeClr val="tx1"/>
                </a:solidFill>
                <a:ea typeface="+mn-lt"/>
                <a:cs typeface="+mn-lt"/>
              </a:rPr>
              <a:t>) </a:t>
            </a:r>
            <a:r>
              <a:rPr lang="en-US" sz="1800" dirty="0" err="1">
                <a:solidFill>
                  <a:schemeClr val="tx1"/>
                </a:solidFill>
                <a:ea typeface="+mn-lt"/>
                <a:cs typeface="+mn-lt"/>
              </a:rPr>
              <a:t>administrada</a:t>
            </a:r>
            <a:r>
              <a:rPr lang="en-US" sz="1800" dirty="0">
                <a:solidFill>
                  <a:schemeClr val="tx1"/>
                </a:solidFill>
                <a:ea typeface="+mn-lt"/>
                <a:cs typeface="+mn-lt"/>
              </a:rPr>
              <a:t> </a:t>
            </a:r>
            <a:r>
              <a:rPr lang="en-US" sz="1800" dirty="0" err="1">
                <a:solidFill>
                  <a:schemeClr val="tx1"/>
                </a:solidFill>
                <a:ea typeface="+mn-lt"/>
                <a:cs typeface="+mn-lt"/>
              </a:rPr>
              <a:t>durante</a:t>
            </a:r>
            <a:r>
              <a:rPr lang="en-US" sz="1800" dirty="0">
                <a:solidFill>
                  <a:schemeClr val="tx1"/>
                </a:solidFill>
                <a:ea typeface="+mn-lt"/>
                <a:cs typeface="+mn-lt"/>
              </a:rPr>
              <a:t> o </a:t>
            </a:r>
            <a:r>
              <a:rPr lang="en-US" sz="1800" dirty="0" err="1">
                <a:solidFill>
                  <a:schemeClr val="tx1"/>
                </a:solidFill>
                <a:ea typeface="+mn-lt"/>
                <a:cs typeface="+mn-lt"/>
              </a:rPr>
              <a:t>presente</a:t>
            </a:r>
            <a:r>
              <a:rPr lang="en-US" sz="1800" dirty="0">
                <a:solidFill>
                  <a:schemeClr val="tx1"/>
                </a:solidFill>
                <a:ea typeface="+mn-lt"/>
                <a:cs typeface="+mn-lt"/>
              </a:rPr>
              <a:t> </a:t>
            </a:r>
            <a:r>
              <a:rPr lang="en-US" sz="1800" dirty="0" err="1">
                <a:solidFill>
                  <a:schemeClr val="tx1"/>
                </a:solidFill>
                <a:ea typeface="+mn-lt"/>
                <a:cs typeface="+mn-lt"/>
              </a:rPr>
              <a:t>período</a:t>
            </a:r>
            <a:r>
              <a:rPr lang="en-US" sz="1800" dirty="0">
                <a:solidFill>
                  <a:schemeClr val="tx1"/>
                </a:solidFill>
                <a:ea typeface="+mn-lt"/>
                <a:cs typeface="+mn-lt"/>
              </a:rPr>
              <a:t> de </a:t>
            </a:r>
            <a:r>
              <a:rPr lang="en-US" sz="1800" dirty="0" err="1">
                <a:solidFill>
                  <a:schemeClr val="tx1"/>
                </a:solidFill>
                <a:ea typeface="+mn-lt"/>
                <a:cs typeface="+mn-lt"/>
              </a:rPr>
              <a:t>gravidez</a:t>
            </a:r>
            <a:r>
              <a:rPr lang="en-US" sz="1800" dirty="0">
                <a:solidFill>
                  <a:schemeClr val="tx1"/>
                </a:solidFill>
                <a:ea typeface="+mn-lt"/>
                <a:cs typeface="+mn-lt"/>
              </a:rPr>
              <a:t>.</a:t>
            </a:r>
          </a:p>
          <a:p>
            <a:pPr marL="0" indent="0" algn="just" eaLnBrk="1" fontAlgn="auto" hangingPunct="1">
              <a:spcAft>
                <a:spcPts val="0"/>
              </a:spcAft>
              <a:buFont typeface="Arial" pitchFamily="34" charset="0"/>
              <a:buNone/>
              <a:defRPr/>
            </a:pPr>
            <a:r>
              <a:rPr lang="en-US" sz="1800" dirty="0" err="1">
                <a:solidFill>
                  <a:schemeClr val="tx1"/>
                </a:solidFill>
                <a:ea typeface="+mn-lt"/>
                <a:cs typeface="+mn-lt"/>
              </a:rPr>
              <a:t>Hipertensão</a:t>
            </a:r>
            <a:r>
              <a:rPr lang="en-US" sz="1800" dirty="0">
                <a:solidFill>
                  <a:schemeClr val="tx1"/>
                </a:solidFill>
                <a:ea typeface="+mn-lt"/>
                <a:cs typeface="+mn-lt"/>
              </a:rPr>
              <a:t> </a:t>
            </a:r>
            <a:r>
              <a:rPr lang="en-US" sz="1800" dirty="0" err="1">
                <a:solidFill>
                  <a:schemeClr val="tx1"/>
                </a:solidFill>
                <a:ea typeface="+mn-lt"/>
                <a:cs typeface="+mn-lt"/>
              </a:rPr>
              <a:t>induzida</a:t>
            </a:r>
            <a:r>
              <a:rPr lang="en-US" sz="1800" dirty="0">
                <a:solidFill>
                  <a:schemeClr val="tx1"/>
                </a:solidFill>
                <a:ea typeface="+mn-lt"/>
                <a:cs typeface="+mn-lt"/>
              </a:rPr>
              <a:t> </a:t>
            </a:r>
            <a:r>
              <a:rPr lang="en-US" sz="1800" dirty="0" err="1">
                <a:solidFill>
                  <a:schemeClr val="tx1"/>
                </a:solidFill>
                <a:ea typeface="+mn-lt"/>
                <a:cs typeface="+mn-lt"/>
              </a:rPr>
              <a:t>pela</a:t>
            </a:r>
            <a:r>
              <a:rPr lang="en-US" sz="1800" dirty="0">
                <a:solidFill>
                  <a:schemeClr val="tx1"/>
                </a:solidFill>
                <a:ea typeface="+mn-lt"/>
                <a:cs typeface="+mn-lt"/>
              </a:rPr>
              <a:t> </a:t>
            </a:r>
            <a:r>
              <a:rPr lang="en-US" sz="1800" dirty="0" err="1">
                <a:solidFill>
                  <a:schemeClr val="tx1"/>
                </a:solidFill>
                <a:ea typeface="+mn-lt"/>
                <a:cs typeface="+mn-lt"/>
              </a:rPr>
              <a:t>gravidez</a:t>
            </a:r>
            <a:r>
              <a:rPr lang="en-US" sz="1800" dirty="0">
                <a:solidFill>
                  <a:schemeClr val="tx1"/>
                </a:solidFill>
                <a:ea typeface="+mn-lt"/>
                <a:cs typeface="+mn-lt"/>
              </a:rPr>
              <a:t> </a:t>
            </a:r>
            <a:r>
              <a:rPr lang="en-US" sz="1800" dirty="0" err="1">
                <a:solidFill>
                  <a:schemeClr val="tx1"/>
                </a:solidFill>
                <a:ea typeface="+mn-lt"/>
                <a:cs typeface="+mn-lt"/>
              </a:rPr>
              <a:t>foi</a:t>
            </a:r>
            <a:r>
              <a:rPr lang="en-US" sz="1800" dirty="0">
                <a:solidFill>
                  <a:schemeClr val="tx1"/>
                </a:solidFill>
                <a:ea typeface="+mn-lt"/>
                <a:cs typeface="+mn-lt"/>
              </a:rPr>
              <a:t> </a:t>
            </a:r>
            <a:r>
              <a:rPr lang="en-US" sz="1800" dirty="0" err="1">
                <a:solidFill>
                  <a:schemeClr val="tx1"/>
                </a:solidFill>
                <a:ea typeface="+mn-lt"/>
                <a:cs typeface="+mn-lt"/>
              </a:rPr>
              <a:t>definida</a:t>
            </a:r>
            <a:r>
              <a:rPr lang="en-US" sz="1800" dirty="0">
                <a:solidFill>
                  <a:schemeClr val="tx1"/>
                </a:solidFill>
                <a:ea typeface="+mn-lt"/>
                <a:cs typeface="+mn-lt"/>
              </a:rPr>
              <a:t> </a:t>
            </a:r>
            <a:r>
              <a:rPr lang="en-US" sz="1800" dirty="0" err="1">
                <a:solidFill>
                  <a:schemeClr val="tx1"/>
                </a:solidFill>
                <a:ea typeface="+mn-lt"/>
                <a:cs typeface="+mn-lt"/>
              </a:rPr>
              <a:t>como</a:t>
            </a:r>
            <a:r>
              <a:rPr lang="en-US" sz="1800" dirty="0">
                <a:solidFill>
                  <a:schemeClr val="tx1"/>
                </a:solidFill>
                <a:ea typeface="+mn-lt"/>
                <a:cs typeface="+mn-lt"/>
              </a:rPr>
              <a:t> </a:t>
            </a:r>
            <a:r>
              <a:rPr lang="en-US" sz="1800" dirty="0" err="1">
                <a:solidFill>
                  <a:schemeClr val="tx1"/>
                </a:solidFill>
                <a:ea typeface="+mn-lt"/>
                <a:cs typeface="+mn-lt"/>
              </a:rPr>
              <a:t>pressão</a:t>
            </a:r>
            <a:r>
              <a:rPr lang="en-US" sz="1800" dirty="0">
                <a:solidFill>
                  <a:schemeClr val="tx1"/>
                </a:solidFill>
                <a:ea typeface="+mn-lt"/>
                <a:cs typeface="+mn-lt"/>
              </a:rPr>
              <a:t> arterial </a:t>
            </a:r>
            <a:r>
              <a:rPr lang="en-US" sz="1800" dirty="0" err="1">
                <a:solidFill>
                  <a:schemeClr val="tx1"/>
                </a:solidFill>
                <a:ea typeface="+mn-lt"/>
                <a:cs typeface="+mn-lt"/>
              </a:rPr>
              <a:t>materna</a:t>
            </a:r>
            <a:r>
              <a:rPr lang="en-US" sz="1800" dirty="0">
                <a:solidFill>
                  <a:schemeClr val="tx1"/>
                </a:solidFill>
                <a:ea typeface="+mn-lt"/>
                <a:cs typeface="+mn-lt"/>
              </a:rPr>
              <a:t>&gt; 140 </a:t>
            </a:r>
            <a:r>
              <a:rPr lang="en-US" sz="1800" dirty="0" err="1">
                <a:solidFill>
                  <a:schemeClr val="tx1"/>
                </a:solidFill>
                <a:ea typeface="+mn-lt"/>
                <a:cs typeface="+mn-lt"/>
              </a:rPr>
              <a:t>sistólica</a:t>
            </a:r>
            <a:r>
              <a:rPr lang="en-US" sz="1800" dirty="0">
                <a:solidFill>
                  <a:schemeClr val="tx1"/>
                </a:solidFill>
                <a:ea typeface="+mn-lt"/>
                <a:cs typeface="+mn-lt"/>
              </a:rPr>
              <a:t> </a:t>
            </a:r>
            <a:r>
              <a:rPr lang="en-US" sz="1800" dirty="0" err="1">
                <a:solidFill>
                  <a:schemeClr val="tx1"/>
                </a:solidFill>
                <a:ea typeface="+mn-lt"/>
                <a:cs typeface="+mn-lt"/>
              </a:rPr>
              <a:t>ou</a:t>
            </a:r>
            <a:r>
              <a:rPr lang="en-US" sz="1800" dirty="0">
                <a:solidFill>
                  <a:schemeClr val="tx1"/>
                </a:solidFill>
                <a:ea typeface="+mn-lt"/>
                <a:cs typeface="+mn-lt"/>
              </a:rPr>
              <a:t> 90 </a:t>
            </a:r>
            <a:r>
              <a:rPr lang="en-US" sz="1800" dirty="0" err="1">
                <a:solidFill>
                  <a:schemeClr val="tx1"/>
                </a:solidFill>
                <a:ea typeface="+mn-lt"/>
                <a:cs typeface="+mn-lt"/>
              </a:rPr>
              <a:t>diastólica</a:t>
            </a:r>
            <a:r>
              <a:rPr lang="en-US" sz="1800" dirty="0">
                <a:solidFill>
                  <a:schemeClr val="tx1"/>
                </a:solidFill>
                <a:ea typeface="+mn-lt"/>
                <a:cs typeface="+mn-lt"/>
              </a:rPr>
              <a:t>.</a:t>
            </a:r>
            <a:endParaRPr lang="en-US" sz="1800" dirty="0">
              <a:solidFill>
                <a:schemeClr val="tx1"/>
              </a:solidFill>
            </a:endParaRPr>
          </a:p>
          <a:p>
            <a:pPr marL="0" indent="0" algn="just" eaLnBrk="1" fontAlgn="auto" hangingPunct="1">
              <a:spcAft>
                <a:spcPts val="0"/>
              </a:spcAft>
              <a:buFont typeface="Arial" pitchFamily="34" charset="0"/>
              <a:buNone/>
              <a:defRPr/>
            </a:pPr>
            <a:r>
              <a:rPr lang="en-US" sz="1800" dirty="0">
                <a:solidFill>
                  <a:schemeClr val="tx1"/>
                </a:solidFill>
                <a:ea typeface="+mn-lt"/>
                <a:cs typeface="+mn-lt"/>
              </a:rPr>
              <a:t>A </a:t>
            </a:r>
            <a:r>
              <a:rPr lang="en-US" sz="1800" dirty="0" err="1">
                <a:solidFill>
                  <a:schemeClr val="tx1"/>
                </a:solidFill>
                <a:ea typeface="+mn-lt"/>
                <a:cs typeface="+mn-lt"/>
              </a:rPr>
              <a:t>ruptura</a:t>
            </a:r>
            <a:r>
              <a:rPr lang="en-US" sz="1800" dirty="0">
                <a:solidFill>
                  <a:schemeClr val="tx1"/>
                </a:solidFill>
                <a:ea typeface="+mn-lt"/>
                <a:cs typeface="+mn-lt"/>
              </a:rPr>
              <a:t> das </a:t>
            </a:r>
            <a:r>
              <a:rPr lang="en-US" sz="1800" dirty="0" err="1">
                <a:solidFill>
                  <a:schemeClr val="tx1"/>
                </a:solidFill>
                <a:ea typeface="+mn-lt"/>
                <a:cs typeface="+mn-lt"/>
              </a:rPr>
              <a:t>membranas</a:t>
            </a:r>
            <a:r>
              <a:rPr lang="en-US" sz="1800" dirty="0">
                <a:solidFill>
                  <a:schemeClr val="tx1"/>
                </a:solidFill>
                <a:ea typeface="+mn-lt"/>
                <a:cs typeface="+mn-lt"/>
              </a:rPr>
              <a:t> antes do </a:t>
            </a:r>
            <a:r>
              <a:rPr lang="en-US" sz="1800" dirty="0" err="1">
                <a:solidFill>
                  <a:schemeClr val="tx1"/>
                </a:solidFill>
                <a:ea typeface="+mn-lt"/>
                <a:cs typeface="+mn-lt"/>
              </a:rPr>
              <a:t>início</a:t>
            </a:r>
            <a:r>
              <a:rPr lang="en-US" sz="1800" dirty="0">
                <a:solidFill>
                  <a:schemeClr val="tx1"/>
                </a:solidFill>
                <a:ea typeface="+mn-lt"/>
                <a:cs typeface="+mn-lt"/>
              </a:rPr>
              <a:t> do </a:t>
            </a:r>
            <a:r>
              <a:rPr lang="en-US" sz="1800" dirty="0" err="1">
                <a:solidFill>
                  <a:schemeClr val="tx1"/>
                </a:solidFill>
                <a:ea typeface="+mn-lt"/>
                <a:cs typeface="+mn-lt"/>
              </a:rPr>
              <a:t>trabalho</a:t>
            </a:r>
            <a:r>
              <a:rPr lang="en-US" sz="1800" dirty="0">
                <a:solidFill>
                  <a:schemeClr val="tx1"/>
                </a:solidFill>
                <a:ea typeface="+mn-lt"/>
                <a:cs typeface="+mn-lt"/>
              </a:rPr>
              <a:t> de </a:t>
            </a:r>
            <a:r>
              <a:rPr lang="en-US" sz="1800" dirty="0" err="1">
                <a:solidFill>
                  <a:schemeClr val="tx1"/>
                </a:solidFill>
                <a:ea typeface="+mn-lt"/>
                <a:cs typeface="+mn-lt"/>
              </a:rPr>
              <a:t>parto</a:t>
            </a:r>
            <a:r>
              <a:rPr lang="en-US" sz="1800" dirty="0">
                <a:solidFill>
                  <a:schemeClr val="tx1"/>
                </a:solidFill>
                <a:ea typeface="+mn-lt"/>
                <a:cs typeface="+mn-lt"/>
              </a:rPr>
              <a:t> </a:t>
            </a:r>
            <a:r>
              <a:rPr lang="en-US" sz="1800" dirty="0" err="1">
                <a:solidFill>
                  <a:schemeClr val="tx1"/>
                </a:solidFill>
                <a:ea typeface="+mn-lt"/>
                <a:cs typeface="+mn-lt"/>
              </a:rPr>
              <a:t>foi</a:t>
            </a:r>
            <a:r>
              <a:rPr lang="en-US" sz="1800" dirty="0">
                <a:solidFill>
                  <a:schemeClr val="tx1"/>
                </a:solidFill>
                <a:ea typeface="+mn-lt"/>
                <a:cs typeface="+mn-lt"/>
              </a:rPr>
              <a:t>     </a:t>
            </a:r>
            <a:r>
              <a:rPr lang="en-US" sz="1800" dirty="0" err="1">
                <a:solidFill>
                  <a:schemeClr val="tx1"/>
                </a:solidFill>
                <a:ea typeface="+mn-lt"/>
                <a:cs typeface="+mn-lt"/>
              </a:rPr>
              <a:t>definida</a:t>
            </a:r>
            <a:r>
              <a:rPr lang="en-US" sz="1800" dirty="0">
                <a:solidFill>
                  <a:schemeClr val="tx1"/>
                </a:solidFill>
                <a:ea typeface="+mn-lt"/>
                <a:cs typeface="+mn-lt"/>
              </a:rPr>
              <a:t> </a:t>
            </a:r>
            <a:r>
              <a:rPr lang="en-US" sz="1800" dirty="0" err="1">
                <a:solidFill>
                  <a:schemeClr val="tx1"/>
                </a:solidFill>
                <a:ea typeface="+mn-lt"/>
                <a:cs typeface="+mn-lt"/>
              </a:rPr>
              <a:t>como</a:t>
            </a:r>
            <a:r>
              <a:rPr lang="en-US" sz="1800" dirty="0">
                <a:solidFill>
                  <a:schemeClr val="tx1"/>
                </a:solidFill>
                <a:ea typeface="+mn-lt"/>
                <a:cs typeface="+mn-lt"/>
              </a:rPr>
              <a:t> </a:t>
            </a:r>
            <a:r>
              <a:rPr lang="en-US" sz="1800" dirty="0" err="1">
                <a:solidFill>
                  <a:schemeClr val="tx1"/>
                </a:solidFill>
                <a:ea typeface="+mn-lt"/>
                <a:cs typeface="+mn-lt"/>
              </a:rPr>
              <a:t>ruptura</a:t>
            </a:r>
            <a:r>
              <a:rPr lang="en-US" sz="1800" dirty="0">
                <a:solidFill>
                  <a:schemeClr val="tx1"/>
                </a:solidFill>
                <a:ea typeface="+mn-lt"/>
                <a:cs typeface="+mn-lt"/>
              </a:rPr>
              <a:t> </a:t>
            </a:r>
            <a:r>
              <a:rPr lang="en-US" sz="1800" dirty="0" err="1">
                <a:solidFill>
                  <a:schemeClr val="tx1"/>
                </a:solidFill>
                <a:ea typeface="+mn-lt"/>
                <a:cs typeface="+mn-lt"/>
              </a:rPr>
              <a:t>prematura</a:t>
            </a:r>
            <a:r>
              <a:rPr lang="en-US" sz="1800" dirty="0">
                <a:solidFill>
                  <a:schemeClr val="tx1"/>
                </a:solidFill>
                <a:ea typeface="+mn-lt"/>
                <a:cs typeface="+mn-lt"/>
              </a:rPr>
              <a:t> de </a:t>
            </a:r>
            <a:r>
              <a:rPr lang="en-US" sz="1800" dirty="0" err="1">
                <a:solidFill>
                  <a:schemeClr val="tx1"/>
                </a:solidFill>
                <a:ea typeface="+mn-lt"/>
                <a:cs typeface="+mn-lt"/>
              </a:rPr>
              <a:t>membranas</a:t>
            </a:r>
            <a:r>
              <a:rPr lang="en-US" sz="1800" dirty="0">
                <a:solidFill>
                  <a:schemeClr val="tx1"/>
                </a:solidFill>
                <a:ea typeface="+mn-lt"/>
                <a:cs typeface="+mn-lt"/>
              </a:rPr>
              <a:t> e </a:t>
            </a:r>
            <a:r>
              <a:rPr lang="en-US" sz="1800" dirty="0" err="1">
                <a:solidFill>
                  <a:schemeClr val="tx1"/>
                </a:solidFill>
                <a:ea typeface="+mn-lt"/>
                <a:cs typeface="+mn-lt"/>
              </a:rPr>
              <a:t>ruptura</a:t>
            </a:r>
            <a:r>
              <a:rPr lang="en-US" sz="1800" dirty="0">
                <a:solidFill>
                  <a:schemeClr val="tx1"/>
                </a:solidFill>
                <a:ea typeface="+mn-lt"/>
                <a:cs typeface="+mn-lt"/>
              </a:rPr>
              <a:t> de </a:t>
            </a:r>
            <a:r>
              <a:rPr lang="en-US" sz="1800" dirty="0" err="1">
                <a:solidFill>
                  <a:schemeClr val="tx1"/>
                </a:solidFill>
                <a:ea typeface="+mn-lt"/>
                <a:cs typeface="+mn-lt"/>
              </a:rPr>
              <a:t>membranas</a:t>
            </a:r>
            <a:r>
              <a:rPr lang="en-US" sz="1800" dirty="0">
                <a:solidFill>
                  <a:schemeClr val="tx1"/>
                </a:solidFill>
                <a:ea typeface="+mn-lt"/>
                <a:cs typeface="+mn-lt"/>
              </a:rPr>
              <a:t>&gt; 8 </a:t>
            </a:r>
            <a:r>
              <a:rPr lang="en-US" sz="1800" dirty="0" err="1">
                <a:solidFill>
                  <a:schemeClr val="tx1"/>
                </a:solidFill>
                <a:ea typeface="+mn-lt"/>
                <a:cs typeface="+mn-lt"/>
              </a:rPr>
              <a:t>horas</a:t>
            </a:r>
            <a:r>
              <a:rPr lang="en-US" sz="1800" dirty="0">
                <a:solidFill>
                  <a:schemeClr val="tx1"/>
                </a:solidFill>
                <a:ea typeface="+mn-lt"/>
                <a:cs typeface="+mn-lt"/>
              </a:rPr>
              <a:t> </a:t>
            </a:r>
            <a:r>
              <a:rPr lang="en-US" sz="1800" dirty="0" err="1">
                <a:solidFill>
                  <a:schemeClr val="tx1"/>
                </a:solidFill>
                <a:ea typeface="+mn-lt"/>
                <a:cs typeface="+mn-lt"/>
              </a:rPr>
              <a:t>foi</a:t>
            </a:r>
            <a:r>
              <a:rPr lang="en-US" sz="1800" dirty="0">
                <a:solidFill>
                  <a:schemeClr val="tx1"/>
                </a:solidFill>
                <a:ea typeface="+mn-lt"/>
                <a:cs typeface="+mn-lt"/>
              </a:rPr>
              <a:t> </a:t>
            </a:r>
            <a:r>
              <a:rPr lang="en-US" sz="1800" dirty="0" err="1">
                <a:solidFill>
                  <a:schemeClr val="tx1"/>
                </a:solidFill>
                <a:ea typeface="+mn-lt"/>
                <a:cs typeface="+mn-lt"/>
              </a:rPr>
              <a:t>definido</a:t>
            </a:r>
            <a:r>
              <a:rPr lang="en-US" sz="1800" dirty="0">
                <a:solidFill>
                  <a:schemeClr val="tx1"/>
                </a:solidFill>
                <a:ea typeface="+mn-lt"/>
                <a:cs typeface="+mn-lt"/>
              </a:rPr>
              <a:t> </a:t>
            </a:r>
            <a:r>
              <a:rPr lang="en-US" sz="1800" dirty="0" err="1">
                <a:solidFill>
                  <a:schemeClr val="tx1"/>
                </a:solidFill>
                <a:ea typeface="+mn-lt"/>
                <a:cs typeface="+mn-lt"/>
              </a:rPr>
              <a:t>como</a:t>
            </a:r>
            <a:r>
              <a:rPr lang="en-US" sz="1800" dirty="0">
                <a:solidFill>
                  <a:schemeClr val="tx1"/>
                </a:solidFill>
                <a:ea typeface="+mn-lt"/>
                <a:cs typeface="+mn-lt"/>
              </a:rPr>
              <a:t> </a:t>
            </a:r>
            <a:r>
              <a:rPr lang="en-US" sz="1800" dirty="0" err="1">
                <a:solidFill>
                  <a:schemeClr val="tx1"/>
                </a:solidFill>
                <a:ea typeface="+mn-lt"/>
                <a:cs typeface="+mn-lt"/>
              </a:rPr>
              <a:t>ruptura</a:t>
            </a:r>
            <a:r>
              <a:rPr lang="en-US" sz="1800" dirty="0">
                <a:solidFill>
                  <a:schemeClr val="tx1"/>
                </a:solidFill>
                <a:ea typeface="+mn-lt"/>
                <a:cs typeface="+mn-lt"/>
              </a:rPr>
              <a:t> </a:t>
            </a:r>
            <a:r>
              <a:rPr lang="en-US" sz="1800" dirty="0" err="1">
                <a:solidFill>
                  <a:schemeClr val="tx1"/>
                </a:solidFill>
                <a:ea typeface="+mn-lt"/>
                <a:cs typeface="+mn-lt"/>
              </a:rPr>
              <a:t>prolongada</a:t>
            </a:r>
            <a:r>
              <a:rPr lang="en-US" sz="1800" dirty="0">
                <a:solidFill>
                  <a:schemeClr val="tx1"/>
                </a:solidFill>
                <a:ea typeface="+mn-lt"/>
                <a:cs typeface="+mn-lt"/>
              </a:rPr>
              <a:t> de </a:t>
            </a:r>
            <a:r>
              <a:rPr lang="en-US" sz="1800" dirty="0" err="1">
                <a:solidFill>
                  <a:schemeClr val="tx1"/>
                </a:solidFill>
                <a:ea typeface="+mn-lt"/>
                <a:cs typeface="+mn-lt"/>
              </a:rPr>
              <a:t>membranas</a:t>
            </a:r>
            <a:r>
              <a:rPr lang="en-US" sz="1800" dirty="0">
                <a:solidFill>
                  <a:schemeClr val="tx1"/>
                </a:solidFill>
                <a:ea typeface="+mn-lt"/>
                <a:cs typeface="+mn-lt"/>
              </a:rPr>
              <a:t>. </a:t>
            </a:r>
          </a:p>
          <a:p>
            <a:pPr marL="0" indent="0" algn="just" eaLnBrk="1" fontAlgn="auto" hangingPunct="1">
              <a:spcAft>
                <a:spcPts val="0"/>
              </a:spcAft>
              <a:buFont typeface="Arial" pitchFamily="34" charset="0"/>
              <a:buNone/>
              <a:defRPr/>
            </a:pPr>
            <a:r>
              <a:rPr lang="en-US" sz="1800" dirty="0" err="1">
                <a:solidFill>
                  <a:schemeClr val="tx1"/>
                </a:solidFill>
                <a:ea typeface="+mn-lt"/>
                <a:cs typeface="+mn-lt"/>
              </a:rPr>
              <a:t>Hemorragia</a:t>
            </a:r>
            <a:r>
              <a:rPr lang="en-US" sz="1800" dirty="0">
                <a:solidFill>
                  <a:schemeClr val="tx1"/>
                </a:solidFill>
                <a:ea typeface="+mn-lt"/>
                <a:cs typeface="+mn-lt"/>
              </a:rPr>
              <a:t> </a:t>
            </a:r>
            <a:r>
              <a:rPr lang="en-US" sz="1800" dirty="0" err="1">
                <a:solidFill>
                  <a:schemeClr val="tx1"/>
                </a:solidFill>
                <a:ea typeface="+mn-lt"/>
                <a:cs typeface="+mn-lt"/>
              </a:rPr>
              <a:t>pré-parto</a:t>
            </a:r>
            <a:r>
              <a:rPr lang="en-US" sz="1800" dirty="0">
                <a:solidFill>
                  <a:schemeClr val="tx1"/>
                </a:solidFill>
                <a:ea typeface="+mn-lt"/>
                <a:cs typeface="+mn-lt"/>
              </a:rPr>
              <a:t> </a:t>
            </a:r>
            <a:r>
              <a:rPr lang="en-US" sz="1800" dirty="0" err="1">
                <a:solidFill>
                  <a:schemeClr val="tx1"/>
                </a:solidFill>
                <a:ea typeface="+mn-lt"/>
                <a:cs typeface="+mn-lt"/>
              </a:rPr>
              <a:t>incluiu</a:t>
            </a:r>
            <a:r>
              <a:rPr lang="en-US" sz="1800" dirty="0">
                <a:solidFill>
                  <a:schemeClr val="tx1"/>
                </a:solidFill>
                <a:ea typeface="+mn-lt"/>
                <a:cs typeface="+mn-lt"/>
              </a:rPr>
              <a:t> placenta anterior, </a:t>
            </a:r>
            <a:r>
              <a:rPr lang="en-US" sz="1800" dirty="0" err="1">
                <a:solidFill>
                  <a:schemeClr val="tx1"/>
                </a:solidFill>
                <a:ea typeface="+mn-lt"/>
                <a:cs typeface="+mn-lt"/>
              </a:rPr>
              <a:t>descolamento</a:t>
            </a:r>
            <a:r>
              <a:rPr lang="en-US" sz="1800" dirty="0">
                <a:solidFill>
                  <a:schemeClr val="tx1"/>
                </a:solidFill>
                <a:ea typeface="+mn-lt"/>
                <a:cs typeface="+mn-lt"/>
              </a:rPr>
              <a:t> </a:t>
            </a:r>
            <a:r>
              <a:rPr lang="en-US" sz="1800" dirty="0" err="1">
                <a:solidFill>
                  <a:schemeClr val="tx1"/>
                </a:solidFill>
                <a:ea typeface="+mn-lt"/>
                <a:cs typeface="+mn-lt"/>
              </a:rPr>
              <a:t>ou</a:t>
            </a:r>
            <a:r>
              <a:rPr lang="en-US" sz="1800" dirty="0">
                <a:solidFill>
                  <a:schemeClr val="tx1"/>
                </a:solidFill>
                <a:ea typeface="+mn-lt"/>
                <a:cs typeface="+mn-lt"/>
              </a:rPr>
              <a:t> </a:t>
            </a:r>
            <a:r>
              <a:rPr lang="en-US" sz="1800" dirty="0" err="1">
                <a:solidFill>
                  <a:schemeClr val="tx1"/>
                </a:solidFill>
                <a:ea typeface="+mn-lt"/>
                <a:cs typeface="+mn-lt"/>
              </a:rPr>
              <a:t>ameaça</a:t>
            </a:r>
            <a:r>
              <a:rPr lang="en-US" sz="1800" dirty="0">
                <a:solidFill>
                  <a:schemeClr val="tx1"/>
                </a:solidFill>
                <a:ea typeface="+mn-lt"/>
                <a:cs typeface="+mn-lt"/>
              </a:rPr>
              <a:t> de </a:t>
            </a:r>
            <a:r>
              <a:rPr lang="en-US" sz="1800" dirty="0" err="1">
                <a:solidFill>
                  <a:schemeClr val="tx1"/>
                </a:solidFill>
                <a:ea typeface="+mn-lt"/>
                <a:cs typeface="+mn-lt"/>
              </a:rPr>
              <a:t>aborto</a:t>
            </a:r>
            <a:r>
              <a:rPr lang="en-US" sz="1800" dirty="0">
                <a:solidFill>
                  <a:schemeClr val="tx1"/>
                </a:solidFill>
                <a:ea typeface="+mn-lt"/>
                <a:cs typeface="+mn-lt"/>
              </a:rPr>
              <a:t> </a:t>
            </a:r>
            <a:r>
              <a:rPr lang="en-US" sz="1800" dirty="0" err="1">
                <a:solidFill>
                  <a:schemeClr val="tx1"/>
                </a:solidFill>
                <a:ea typeface="+mn-lt"/>
                <a:cs typeface="+mn-lt"/>
              </a:rPr>
              <a:t>resultando</a:t>
            </a:r>
            <a:r>
              <a:rPr lang="en-US" sz="1800" dirty="0">
                <a:solidFill>
                  <a:schemeClr val="tx1"/>
                </a:solidFill>
                <a:ea typeface="+mn-lt"/>
                <a:cs typeface="+mn-lt"/>
              </a:rPr>
              <a:t> </a:t>
            </a:r>
            <a:r>
              <a:rPr lang="en-US" sz="1800" dirty="0" err="1">
                <a:solidFill>
                  <a:schemeClr val="tx1"/>
                </a:solidFill>
                <a:ea typeface="+mn-lt"/>
                <a:cs typeface="+mn-lt"/>
              </a:rPr>
              <a:t>em</a:t>
            </a:r>
            <a:r>
              <a:rPr lang="en-US" sz="1800" dirty="0">
                <a:solidFill>
                  <a:schemeClr val="tx1"/>
                </a:solidFill>
                <a:ea typeface="+mn-lt"/>
                <a:cs typeface="+mn-lt"/>
              </a:rPr>
              <a:t> </a:t>
            </a:r>
            <a:r>
              <a:rPr lang="en-US" sz="1800" dirty="0" err="1">
                <a:solidFill>
                  <a:schemeClr val="tx1"/>
                </a:solidFill>
                <a:ea typeface="+mn-lt"/>
                <a:cs typeface="+mn-lt"/>
              </a:rPr>
              <a:t>sangramento</a:t>
            </a:r>
            <a:r>
              <a:rPr lang="en-US" sz="1800" dirty="0">
                <a:solidFill>
                  <a:schemeClr val="tx1"/>
                </a:solidFill>
                <a:ea typeface="+mn-lt"/>
                <a:cs typeface="+mn-lt"/>
              </a:rPr>
              <a:t> </a:t>
            </a:r>
            <a:r>
              <a:rPr lang="en-US" sz="1800" dirty="0" err="1">
                <a:solidFill>
                  <a:schemeClr val="tx1"/>
                </a:solidFill>
                <a:ea typeface="+mn-lt"/>
                <a:cs typeface="+mn-lt"/>
              </a:rPr>
              <a:t>após</a:t>
            </a:r>
            <a:r>
              <a:rPr lang="en-US" sz="1800" dirty="0">
                <a:solidFill>
                  <a:schemeClr val="tx1"/>
                </a:solidFill>
                <a:ea typeface="+mn-lt"/>
                <a:cs typeface="+mn-lt"/>
              </a:rPr>
              <a:t> 20 </a:t>
            </a:r>
            <a:r>
              <a:rPr lang="en-US" sz="1800" dirty="0" err="1">
                <a:solidFill>
                  <a:schemeClr val="tx1"/>
                </a:solidFill>
                <a:ea typeface="+mn-lt"/>
                <a:cs typeface="+mn-lt"/>
              </a:rPr>
              <a:t>semanas</a:t>
            </a:r>
            <a:r>
              <a:rPr lang="en-US" sz="1800" dirty="0">
                <a:solidFill>
                  <a:schemeClr val="tx1"/>
                </a:solidFill>
                <a:ea typeface="+mn-lt"/>
                <a:cs typeface="+mn-lt"/>
              </a:rPr>
              <a:t>. A </a:t>
            </a:r>
            <a:r>
              <a:rPr lang="en-US" sz="1800" dirty="0" err="1">
                <a:solidFill>
                  <a:schemeClr val="tx1"/>
                </a:solidFill>
                <a:ea typeface="+mn-lt"/>
                <a:cs typeface="+mn-lt"/>
              </a:rPr>
              <a:t>idade</a:t>
            </a:r>
            <a:r>
              <a:rPr lang="en-US" sz="1800" dirty="0">
                <a:solidFill>
                  <a:schemeClr val="tx1"/>
                </a:solidFill>
                <a:ea typeface="+mn-lt"/>
                <a:cs typeface="+mn-lt"/>
              </a:rPr>
              <a:t> </a:t>
            </a:r>
            <a:r>
              <a:rPr lang="en-US" sz="1800" dirty="0" err="1">
                <a:solidFill>
                  <a:schemeClr val="tx1"/>
                </a:solidFill>
                <a:ea typeface="+mn-lt"/>
                <a:cs typeface="+mn-lt"/>
              </a:rPr>
              <a:t>gestacional</a:t>
            </a:r>
            <a:r>
              <a:rPr lang="en-US" sz="1800" dirty="0">
                <a:solidFill>
                  <a:schemeClr val="tx1"/>
                </a:solidFill>
                <a:ea typeface="+mn-lt"/>
                <a:cs typeface="+mn-lt"/>
              </a:rPr>
              <a:t> </a:t>
            </a:r>
            <a:r>
              <a:rPr lang="en-US" sz="1800" dirty="0" err="1">
                <a:solidFill>
                  <a:schemeClr val="tx1"/>
                </a:solidFill>
                <a:ea typeface="+mn-lt"/>
                <a:cs typeface="+mn-lt"/>
              </a:rPr>
              <a:t>foi</a:t>
            </a:r>
            <a:r>
              <a:rPr lang="en-US" sz="1800" dirty="0">
                <a:solidFill>
                  <a:schemeClr val="tx1"/>
                </a:solidFill>
                <a:ea typeface="+mn-lt"/>
                <a:cs typeface="+mn-lt"/>
              </a:rPr>
              <a:t> </a:t>
            </a:r>
            <a:r>
              <a:rPr lang="en-US" sz="1800" dirty="0" err="1">
                <a:solidFill>
                  <a:schemeClr val="tx1"/>
                </a:solidFill>
                <a:ea typeface="+mn-lt"/>
                <a:cs typeface="+mn-lt"/>
              </a:rPr>
              <a:t>determinada</a:t>
            </a:r>
            <a:r>
              <a:rPr lang="en-US" sz="1800" dirty="0">
                <a:solidFill>
                  <a:schemeClr val="tx1"/>
                </a:solidFill>
                <a:ea typeface="+mn-lt"/>
                <a:cs typeface="+mn-lt"/>
              </a:rPr>
              <a:t> </a:t>
            </a:r>
            <a:r>
              <a:rPr lang="en-US" sz="1800" dirty="0" err="1">
                <a:solidFill>
                  <a:schemeClr val="tx1"/>
                </a:solidFill>
                <a:ea typeface="+mn-lt"/>
                <a:cs typeface="+mn-lt"/>
              </a:rPr>
              <a:t>por</a:t>
            </a:r>
            <a:r>
              <a:rPr lang="en-US" sz="1800" dirty="0">
                <a:solidFill>
                  <a:schemeClr val="tx1"/>
                </a:solidFill>
                <a:ea typeface="+mn-lt"/>
                <a:cs typeface="+mn-lt"/>
              </a:rPr>
              <a:t> </a:t>
            </a:r>
            <a:r>
              <a:rPr lang="en-US" sz="1800" dirty="0" err="1">
                <a:solidFill>
                  <a:schemeClr val="tx1"/>
                </a:solidFill>
                <a:ea typeface="+mn-lt"/>
                <a:cs typeface="+mn-lt"/>
              </a:rPr>
              <a:t>melhor</a:t>
            </a:r>
            <a:r>
              <a:rPr lang="en-US" sz="1800" dirty="0">
                <a:solidFill>
                  <a:schemeClr val="tx1"/>
                </a:solidFill>
                <a:ea typeface="+mn-lt"/>
                <a:cs typeface="+mn-lt"/>
              </a:rPr>
              <a:t> </a:t>
            </a:r>
            <a:r>
              <a:rPr lang="en-US" sz="1800" dirty="0" err="1">
                <a:solidFill>
                  <a:schemeClr val="tx1"/>
                </a:solidFill>
                <a:ea typeface="+mn-lt"/>
                <a:cs typeface="+mn-lt"/>
              </a:rPr>
              <a:t>estimativa</a:t>
            </a:r>
            <a:r>
              <a:rPr lang="en-US" sz="1800" dirty="0">
                <a:solidFill>
                  <a:schemeClr val="tx1"/>
                </a:solidFill>
                <a:ea typeface="+mn-lt"/>
                <a:cs typeface="+mn-lt"/>
              </a:rPr>
              <a:t> </a:t>
            </a:r>
            <a:r>
              <a:rPr lang="en-US" sz="1800" dirty="0" err="1">
                <a:solidFill>
                  <a:schemeClr val="tx1"/>
                </a:solidFill>
                <a:ea typeface="+mn-lt"/>
                <a:cs typeface="+mn-lt"/>
              </a:rPr>
              <a:t>obstétrica</a:t>
            </a:r>
            <a:r>
              <a:rPr lang="en-US" sz="1800" dirty="0">
                <a:solidFill>
                  <a:schemeClr val="tx1"/>
                </a:solidFill>
                <a:ea typeface="+mn-lt"/>
                <a:cs typeface="+mn-lt"/>
              </a:rPr>
              <a:t> com base </a:t>
            </a:r>
            <a:r>
              <a:rPr lang="en-US" sz="1800" dirty="0" err="1">
                <a:solidFill>
                  <a:schemeClr val="tx1"/>
                </a:solidFill>
                <a:ea typeface="+mn-lt"/>
                <a:cs typeface="+mn-lt"/>
              </a:rPr>
              <a:t>em</a:t>
            </a:r>
            <a:r>
              <a:rPr lang="en-US" sz="1800" dirty="0">
                <a:solidFill>
                  <a:schemeClr val="tx1"/>
                </a:solidFill>
                <a:ea typeface="+mn-lt"/>
                <a:cs typeface="+mn-lt"/>
              </a:rPr>
              <a:t> </a:t>
            </a:r>
            <a:r>
              <a:rPr lang="en-US" sz="1800" dirty="0" err="1">
                <a:solidFill>
                  <a:schemeClr val="tx1"/>
                </a:solidFill>
                <a:ea typeface="+mn-lt"/>
                <a:cs typeface="+mn-lt"/>
              </a:rPr>
              <a:t>ultrassonografia</a:t>
            </a:r>
            <a:r>
              <a:rPr lang="en-US" sz="1800" dirty="0">
                <a:solidFill>
                  <a:schemeClr val="tx1"/>
                </a:solidFill>
                <a:ea typeface="+mn-lt"/>
                <a:cs typeface="+mn-lt"/>
              </a:rPr>
              <a:t> e / </a:t>
            </a:r>
            <a:r>
              <a:rPr lang="en-US" sz="1800" dirty="0" err="1">
                <a:solidFill>
                  <a:schemeClr val="tx1"/>
                </a:solidFill>
                <a:ea typeface="+mn-lt"/>
                <a:cs typeface="+mn-lt"/>
              </a:rPr>
              <a:t>ou</a:t>
            </a:r>
            <a:r>
              <a:rPr lang="en-US" sz="1800" dirty="0">
                <a:solidFill>
                  <a:schemeClr val="tx1"/>
                </a:solidFill>
                <a:ea typeface="+mn-lt"/>
                <a:cs typeface="+mn-lt"/>
              </a:rPr>
              <a:t> a data da </a:t>
            </a:r>
            <a:r>
              <a:rPr lang="en-US" sz="1800" dirty="0" err="1">
                <a:solidFill>
                  <a:schemeClr val="tx1"/>
                </a:solidFill>
                <a:ea typeface="+mn-lt"/>
                <a:cs typeface="+mn-lt"/>
              </a:rPr>
              <a:t>última</a:t>
            </a:r>
            <a:r>
              <a:rPr lang="en-US" sz="1800" dirty="0">
                <a:solidFill>
                  <a:schemeClr val="tx1"/>
                </a:solidFill>
                <a:ea typeface="+mn-lt"/>
                <a:cs typeface="+mn-lt"/>
              </a:rPr>
              <a:t> </a:t>
            </a:r>
            <a:r>
              <a:rPr lang="en-US" sz="1800" dirty="0" err="1">
                <a:solidFill>
                  <a:schemeClr val="tx1"/>
                </a:solidFill>
                <a:ea typeface="+mn-lt"/>
                <a:cs typeface="+mn-lt"/>
              </a:rPr>
              <a:t>menstruação</a:t>
            </a:r>
            <a:r>
              <a:rPr lang="en-US" sz="1800" dirty="0">
                <a:solidFill>
                  <a:schemeClr val="tx1"/>
                </a:solidFill>
                <a:ea typeface="+mn-lt"/>
                <a:cs typeface="+mn-lt"/>
              </a:rPr>
              <a:t>. </a:t>
            </a:r>
            <a:r>
              <a:rPr lang="en-US" sz="1800" dirty="0" err="1">
                <a:solidFill>
                  <a:schemeClr val="tx1"/>
                </a:solidFill>
                <a:ea typeface="+mn-lt"/>
                <a:cs typeface="+mn-lt"/>
              </a:rPr>
              <a:t>Hipotermia</a:t>
            </a:r>
            <a:r>
              <a:rPr lang="en-US" sz="1800" dirty="0">
                <a:solidFill>
                  <a:schemeClr val="tx1"/>
                </a:solidFill>
                <a:ea typeface="+mn-lt"/>
                <a:cs typeface="+mn-lt"/>
              </a:rPr>
              <a:t> era </a:t>
            </a:r>
            <a:r>
              <a:rPr lang="en-US" sz="1800" dirty="0" err="1">
                <a:solidFill>
                  <a:schemeClr val="tx1"/>
                </a:solidFill>
                <a:ea typeface="+mn-lt"/>
                <a:cs typeface="+mn-lt"/>
              </a:rPr>
              <a:t>definido</a:t>
            </a:r>
            <a:r>
              <a:rPr lang="en-US" sz="1800" dirty="0">
                <a:solidFill>
                  <a:schemeClr val="tx1"/>
                </a:solidFill>
                <a:ea typeface="+mn-lt"/>
                <a:cs typeface="+mn-lt"/>
              </a:rPr>
              <a:t> </a:t>
            </a:r>
            <a:r>
              <a:rPr lang="en-US" sz="1800" dirty="0" err="1">
                <a:solidFill>
                  <a:schemeClr val="tx1"/>
                </a:solidFill>
                <a:ea typeface="+mn-lt"/>
                <a:cs typeface="+mn-lt"/>
              </a:rPr>
              <a:t>como</a:t>
            </a:r>
            <a:r>
              <a:rPr lang="en-US" sz="1800" dirty="0">
                <a:solidFill>
                  <a:schemeClr val="tx1"/>
                </a:solidFill>
                <a:ea typeface="+mn-lt"/>
                <a:cs typeface="+mn-lt"/>
              </a:rPr>
              <a:t> </a:t>
            </a:r>
            <a:r>
              <a:rPr lang="en-US" sz="1800" dirty="0" err="1">
                <a:solidFill>
                  <a:schemeClr val="tx1"/>
                </a:solidFill>
                <a:ea typeface="+mn-lt"/>
                <a:cs typeface="+mn-lt"/>
              </a:rPr>
              <a:t>temperatura</a:t>
            </a:r>
            <a:r>
              <a:rPr lang="en-US" sz="1800" dirty="0">
                <a:solidFill>
                  <a:schemeClr val="tx1"/>
                </a:solidFill>
                <a:ea typeface="+mn-lt"/>
                <a:cs typeface="+mn-lt"/>
              </a:rPr>
              <a:t> &lt;36C.</a:t>
            </a: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1510"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1511" name="Título 1"/>
          <p:cNvSpPr>
            <a:spLocks noGrp="1"/>
          </p:cNvSpPr>
          <p:nvPr>
            <p:ph type="title"/>
          </p:nvPr>
        </p:nvSpPr>
        <p:spPr>
          <a:xfrm>
            <a:off x="457200" y="728663"/>
            <a:ext cx="4713288" cy="5516562"/>
          </a:xfrm>
        </p:spPr>
        <p:txBody>
          <a:bodyPr anchor="t"/>
          <a:lstStyle/>
          <a:p>
            <a:pPr eaLnBrk="1" hangingPunct="1"/>
            <a:r>
              <a:rPr lang="pt-BR" smtClean="0">
                <a:solidFill>
                  <a:schemeClr val="tx2"/>
                </a:solidFill>
                <a:ea typeface="Posterama"/>
                <a:cs typeface="Posterama"/>
              </a:rPr>
              <a:t>MÉTODOS</a:t>
            </a:r>
            <a:endParaRPr lang="pt-BR" smtClean="0">
              <a:solidFill>
                <a:schemeClr val="tx2"/>
              </a:solidFill>
            </a:endParaRPr>
          </a:p>
        </p:txBody>
      </p:sp>
      <p:sp>
        <p:nvSpPr>
          <p:cNvPr id="21512" name="Espaço Reservado para Conteúdo 2"/>
          <p:cNvSpPr>
            <a:spLocks noGrp="1"/>
          </p:cNvSpPr>
          <p:nvPr>
            <p:ph idx="1"/>
          </p:nvPr>
        </p:nvSpPr>
        <p:spPr>
          <a:xfrm>
            <a:off x="739775" y="1749425"/>
            <a:ext cx="10275888" cy="5545138"/>
          </a:xfrm>
        </p:spPr>
        <p:txBody>
          <a:bodyPr anchor="ctr"/>
          <a:lstStyle/>
          <a:p>
            <a:pPr algn="just" eaLnBrk="1" hangingPunct="1"/>
            <a:r>
              <a:rPr lang="en-US" sz="2400" b="1" smtClean="0">
                <a:solidFill>
                  <a:srgbClr val="0000FF"/>
                </a:solidFill>
              </a:rPr>
              <a:t>Os critérios Papile eram usados para classificar a HIV e HIV grave foi definido como graus III e IV.</a:t>
            </a:r>
            <a:r>
              <a:rPr lang="en-US" sz="2400" smtClean="0">
                <a:solidFill>
                  <a:schemeClr val="tx1"/>
                </a:solidFill>
              </a:rPr>
              <a:t> UltraSsom craniano realizado mais próximo de 36 semanas de PMA foi usado para diagnosticar </a:t>
            </a:r>
            <a:r>
              <a:rPr lang="en-US" sz="2400" b="1" smtClean="0">
                <a:solidFill>
                  <a:srgbClr val="FF0000"/>
                </a:solidFill>
              </a:rPr>
              <a:t>leucomalácia periventricular cística</a:t>
            </a:r>
            <a:r>
              <a:rPr lang="en-US" sz="2400" smtClean="0">
                <a:solidFill>
                  <a:schemeClr val="tx1"/>
                </a:solidFill>
              </a:rPr>
              <a:t>, que foi definida pela presença cística de ecolucências na substância branca periventricular, e ventriculomegalia, que foi definida pela presença de dilatação ventrículos.</a:t>
            </a:r>
          </a:p>
          <a:p>
            <a:pPr algn="just" eaLnBrk="1" hangingPunct="1">
              <a:buFont typeface="Arial" pitchFamily="34" charset="0"/>
              <a:buNone/>
            </a:pPr>
            <a:endParaRPr lang="pt-BR" sz="2400" smtClean="0">
              <a:solidFill>
                <a:schemeClr val="tx1"/>
              </a:solidFill>
            </a:endParaRPr>
          </a:p>
          <a:p>
            <a:pPr algn="just" eaLnBrk="1" hangingPunct="1"/>
            <a:r>
              <a:rPr lang="en-US" sz="2400" b="1" smtClean="0">
                <a:solidFill>
                  <a:srgbClr val="FF0000"/>
                </a:solidFill>
              </a:rPr>
              <a:t>Lesão cerebral grave</a:t>
            </a:r>
            <a:r>
              <a:rPr lang="en-US" sz="2400" smtClean="0">
                <a:solidFill>
                  <a:schemeClr val="tx1"/>
                </a:solidFill>
              </a:rPr>
              <a:t> foi definida como presença de HIV severa, leucomalácia periventricular, cisto porencefálico ou ventriculomegalia diagnosticada na ultrassonografia craniana</a:t>
            </a:r>
          </a:p>
          <a:p>
            <a:pPr eaLnBrk="1" hangingPunct="1">
              <a:buFont typeface="Arial" pitchFamily="34" charset="0"/>
              <a:buNone/>
            </a:pPr>
            <a:endParaRPr lang="en-US" sz="2400" smtClean="0"/>
          </a:p>
          <a:p>
            <a:pPr eaLnBrk="1" hangingPunct="1">
              <a:buFont typeface="Arial" pitchFamily="34" charset="0"/>
              <a:buNone/>
            </a:pPr>
            <a:endParaRPr lang="en-US" sz="2400" smtClean="0">
              <a:solidFill>
                <a:schemeClr val="tx1"/>
              </a:solidFill>
            </a:endParaRPr>
          </a:p>
          <a:p>
            <a:pPr eaLnBrk="1" hangingPunct="1">
              <a:buFont typeface="Arial" pitchFamily="34" charset="0"/>
              <a:buNone/>
            </a:pPr>
            <a:endParaRPr lang="en-US" sz="1800" smtClean="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253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2535" name="Título 1"/>
          <p:cNvSpPr>
            <a:spLocks noGrp="1"/>
          </p:cNvSpPr>
          <p:nvPr>
            <p:ph type="title"/>
          </p:nvPr>
        </p:nvSpPr>
        <p:spPr>
          <a:xfrm>
            <a:off x="457200" y="728663"/>
            <a:ext cx="4713288" cy="5516562"/>
          </a:xfrm>
        </p:spPr>
        <p:txBody>
          <a:bodyPr anchor="t"/>
          <a:lstStyle/>
          <a:p>
            <a:pPr eaLnBrk="1" hangingPunct="1"/>
            <a:r>
              <a:rPr lang="pt-BR" smtClean="0">
                <a:solidFill>
                  <a:schemeClr val="tx2"/>
                </a:solidFill>
                <a:ea typeface="Posterama"/>
                <a:cs typeface="Posterama"/>
              </a:rPr>
              <a:t>MÉTODOS</a:t>
            </a:r>
            <a:endParaRPr lang="pt-BR" smtClean="0">
              <a:solidFill>
                <a:schemeClr val="tx2"/>
              </a:solidFill>
            </a:endParaRPr>
          </a:p>
        </p:txBody>
      </p:sp>
      <p:sp>
        <p:nvSpPr>
          <p:cNvPr id="22536" name="CaixaDeTexto 3"/>
          <p:cNvSpPr txBox="1">
            <a:spLocks noChangeArrowheads="1"/>
          </p:cNvSpPr>
          <p:nvPr/>
        </p:nvSpPr>
        <p:spPr bwMode="auto">
          <a:xfrm>
            <a:off x="1063625" y="1804988"/>
            <a:ext cx="9731375" cy="405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sz="2000" b="1">
                <a:solidFill>
                  <a:srgbClr val="FF0000"/>
                </a:solidFill>
              </a:rPr>
              <a:t>Enterocolite necrosante</a:t>
            </a:r>
            <a:r>
              <a:rPr lang="pt-BR" sz="2000"/>
              <a:t> foi definida como estágio Bells modificado IIA ou superior. </a:t>
            </a:r>
          </a:p>
          <a:p>
            <a:pPr eaLnBrk="1" hangingPunct="1"/>
            <a:endParaRPr lang="pt-BR" sz="2000"/>
          </a:p>
          <a:p>
            <a:pPr eaLnBrk="1" hangingPunct="1"/>
            <a:r>
              <a:rPr lang="pt-BR" sz="2000" b="1">
                <a:solidFill>
                  <a:srgbClr val="FF0000"/>
                </a:solidFill>
              </a:rPr>
              <a:t>Displasia broncopulmonar</a:t>
            </a:r>
            <a:r>
              <a:rPr lang="pt-BR" sz="2000"/>
              <a:t> (DBP) foi limitado a DBP de grau 3, bebês que requerem VM com 36 semanas de PMA, conforme definido por Jensen et al.</a:t>
            </a:r>
          </a:p>
          <a:p>
            <a:pPr eaLnBrk="1" hangingPunct="1"/>
            <a:r>
              <a:rPr lang="pt-BR" sz="2000"/>
              <a:t>Esta definição foi escolhida para identificar bebês com DBP gravidade que está mais intimamente associada à morte ou grave morbidade respiratória.</a:t>
            </a:r>
          </a:p>
          <a:p>
            <a:pPr eaLnBrk="1" hangingPunct="1"/>
            <a:endParaRPr lang="pt-BR" sz="2000" b="1">
              <a:solidFill>
                <a:srgbClr val="FF0000"/>
              </a:solidFill>
            </a:endParaRPr>
          </a:p>
          <a:p>
            <a:pPr eaLnBrk="1" hangingPunct="1"/>
            <a:r>
              <a:rPr lang="pt-BR" sz="2000" b="1">
                <a:solidFill>
                  <a:srgbClr val="FF0000"/>
                </a:solidFill>
              </a:rPr>
              <a:t>Sepse de início tardio</a:t>
            </a:r>
            <a:r>
              <a:rPr lang="pt-BR" sz="2000"/>
              <a:t> (≥72 horas pós-parto) foi definida por hemocultura positiva para bactérias ou terapia com fungos e antibióticos por maior ou igual a 5 dias ou intenção de tratar, mas morte ocorrendo antes 5 dias.</a:t>
            </a:r>
          </a:p>
          <a:p>
            <a:pPr eaLnBrk="1" hangingPunct="1"/>
            <a:endParaRPr lang="pt-BR" sz="2000"/>
          </a:p>
          <a:p>
            <a:pPr eaLnBrk="1" hangingPunct="1"/>
            <a:r>
              <a:rPr lang="pt-BR" sz="2000" b="1">
                <a:solidFill>
                  <a:srgbClr val="FF0000"/>
                </a:solidFill>
              </a:rPr>
              <a:t>Retinopatia grave da prematuridade</a:t>
            </a:r>
            <a:r>
              <a:rPr lang="pt-BR" sz="2000"/>
              <a:t> (ROP) foi definida como doença em estágio 4 ou superior com “</a:t>
            </a:r>
            <a:r>
              <a:rPr lang="pt-BR" sz="2000" i="1"/>
              <a:t>plus</a:t>
            </a:r>
            <a:r>
              <a:rPr lang="pt-BR" sz="2000"/>
              <a:t>" ou ROP recebendo tratamento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355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3559" name="Título 1"/>
          <p:cNvSpPr>
            <a:spLocks noGrp="1"/>
          </p:cNvSpPr>
          <p:nvPr>
            <p:ph type="title"/>
          </p:nvPr>
        </p:nvSpPr>
        <p:spPr>
          <a:xfrm>
            <a:off x="457200" y="728663"/>
            <a:ext cx="4713288" cy="5516562"/>
          </a:xfrm>
        </p:spPr>
        <p:txBody>
          <a:bodyPr anchor="t"/>
          <a:lstStyle/>
          <a:p>
            <a:pPr eaLnBrk="1" hangingPunct="1"/>
            <a:r>
              <a:rPr lang="pt-BR" smtClean="0">
                <a:solidFill>
                  <a:schemeClr val="tx2"/>
                </a:solidFill>
                <a:ea typeface="Posterama"/>
                <a:cs typeface="Posterama"/>
              </a:rPr>
              <a:t>MÉTODOS</a:t>
            </a:r>
            <a:endParaRPr lang="pt-BR" smtClean="0">
              <a:solidFill>
                <a:schemeClr val="tx2"/>
              </a:solidFill>
            </a:endParaRPr>
          </a:p>
        </p:txBody>
      </p:sp>
      <p:sp>
        <p:nvSpPr>
          <p:cNvPr id="23560" name="CaixaDeTexto 3"/>
          <p:cNvSpPr txBox="1">
            <a:spLocks noChangeArrowheads="1"/>
          </p:cNvSpPr>
          <p:nvPr/>
        </p:nvSpPr>
        <p:spPr bwMode="auto">
          <a:xfrm>
            <a:off x="382588" y="1666875"/>
            <a:ext cx="11318875"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r>
              <a:rPr lang="pt-BR" b="1">
                <a:solidFill>
                  <a:srgbClr val="0000FF"/>
                </a:solidFill>
              </a:rPr>
              <a:t>O objeto de interesse: a ordenha do cordão umbilical -  clampeamento tardio do cordão serviu com grupo controle. </a:t>
            </a:r>
          </a:p>
          <a:p>
            <a:pPr algn="ctr" eaLnBrk="1" hangingPunct="1"/>
            <a:r>
              <a:rPr lang="pt-BR" b="1"/>
              <a:t>Ambos foram identificados no registro GDB usando 2 perguntas sim / não: há registro de ordenha de cordão; e há registro de pelo menos 30 segundos de atraso de clampeamento do cordão?</a:t>
            </a:r>
          </a:p>
          <a:p>
            <a:pPr algn="ctr" eaLnBrk="1" hangingPunct="1"/>
            <a:endParaRPr lang="pt-BR" b="1">
              <a:cs typeface="Calibri" pitchFamily="34" charset="0"/>
            </a:endParaRPr>
          </a:p>
          <a:p>
            <a:pPr algn="just" eaLnBrk="1" hangingPunct="1"/>
            <a:r>
              <a:rPr lang="pt-BR"/>
              <a:t>O </a:t>
            </a:r>
            <a:r>
              <a:rPr lang="pt-BR" b="1">
                <a:solidFill>
                  <a:srgbClr val="0000FF"/>
                </a:solidFill>
              </a:rPr>
              <a:t>desecho primário</a:t>
            </a:r>
            <a:r>
              <a:rPr lang="pt-BR"/>
              <a:t> foi um </a:t>
            </a:r>
            <a:r>
              <a:rPr lang="pt-BR" b="1">
                <a:solidFill>
                  <a:srgbClr val="FF0000"/>
                </a:solidFill>
              </a:rPr>
              <a:t>resultado composto de mortalidade ou HIV grave às 36 semanas de PMA</a:t>
            </a:r>
            <a:r>
              <a:rPr lang="pt-BR"/>
              <a:t>. </a:t>
            </a:r>
          </a:p>
          <a:p>
            <a:pPr algn="just" eaLnBrk="1" hangingPunct="1"/>
            <a:r>
              <a:rPr lang="pt-BR"/>
              <a:t>O </a:t>
            </a:r>
            <a:r>
              <a:rPr lang="pt-BR" b="1">
                <a:solidFill>
                  <a:srgbClr val="0000FF"/>
                </a:solidFill>
              </a:rPr>
              <a:t>desfecho secundário</a:t>
            </a:r>
            <a:r>
              <a:rPr lang="pt-BR"/>
              <a:t> foi a </a:t>
            </a:r>
            <a:r>
              <a:rPr lang="pt-BR" b="1">
                <a:solidFill>
                  <a:srgbClr val="FF0000"/>
                </a:solidFill>
              </a:rPr>
              <a:t>mortalidade às 36 semanas de PMA</a:t>
            </a:r>
            <a:r>
              <a:rPr lang="pt-BR"/>
              <a:t>; </a:t>
            </a:r>
            <a:r>
              <a:rPr lang="pt-BR" b="1">
                <a:solidFill>
                  <a:srgbClr val="FF0000"/>
                </a:solidFill>
              </a:rPr>
              <a:t>HIV grave naqueles que sobreviveram a 36 semanas de PMA; qualquer grau HIV ou mortalidade às 36 semanas de PMA; e um resultado composto de mortalidade ou morbidade principal diagnosticada às 36 semanas de PMA</a:t>
            </a:r>
            <a:r>
              <a:rPr lang="pt-BR"/>
              <a:t>.</a:t>
            </a:r>
          </a:p>
          <a:p>
            <a:pPr algn="just" eaLnBrk="1" hangingPunct="1"/>
            <a:endParaRPr lang="pt-BR"/>
          </a:p>
          <a:p>
            <a:pPr algn="ctr" eaLnBrk="1" hangingPunct="1"/>
            <a:r>
              <a:rPr lang="pt-BR" b="1"/>
              <a:t>A morbidade principal foi definida como lesão cerebral grave, ECN, sepse de início tardio, DBP de grau 3 ou ROP grave.</a:t>
            </a:r>
            <a:endParaRPr lang="pt-BR" b="1">
              <a:cs typeface="Calibri" pitchFamily="34" charset="0"/>
            </a:endParaRPr>
          </a:p>
          <a:p>
            <a:pPr algn="ctr" eaLnBrk="1" hangingPunct="1"/>
            <a:endParaRPr lang="pt-BR" sz="2600" b="1">
              <a:latin typeface="Calibri" pitchFamily="34" charset="0"/>
              <a:cs typeface="Calibri"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458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0" y="0"/>
            <a:ext cx="9193213" cy="5516563"/>
          </a:xfrm>
        </p:spPr>
        <p:txBody>
          <a:bodyPr rtlCol="0" anchor="t">
            <a:normAutofit/>
          </a:bodyPr>
          <a:lstStyle/>
          <a:p>
            <a:pPr eaLnBrk="1" fontAlgn="auto" hangingPunct="1">
              <a:spcAft>
                <a:spcPts val="0"/>
              </a:spcAft>
              <a:defRPr/>
            </a:pPr>
            <a:r>
              <a:rPr lang="pt-BR" dirty="0">
                <a:solidFill>
                  <a:schemeClr val="tx1"/>
                </a:solidFill>
                <a:ea typeface="+mj-lt"/>
                <a:cs typeface="+mj-lt"/>
              </a:rPr>
              <a:t>Análise Estatística</a:t>
            </a:r>
            <a:endParaRPr lang="pt-BR" dirty="0">
              <a:solidFill>
                <a:schemeClr val="tx1"/>
              </a:solidFill>
            </a:endParaRPr>
          </a:p>
        </p:txBody>
      </p:sp>
      <p:sp>
        <p:nvSpPr>
          <p:cNvPr id="24584" name="CaixaDeTexto 3"/>
          <p:cNvSpPr txBox="1">
            <a:spLocks noChangeArrowheads="1"/>
          </p:cNvSpPr>
          <p:nvPr/>
        </p:nvSpPr>
        <p:spPr bwMode="auto">
          <a:xfrm>
            <a:off x="509588" y="820738"/>
            <a:ext cx="11285537" cy="631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buFont typeface="Arial" pitchFamily="34" charset="0"/>
              <a:buChar char="•"/>
            </a:pPr>
            <a:r>
              <a:rPr lang="pt-BR" sz="2000"/>
              <a:t>•O Centro de Coordenação de Dados NRN (RTI International) realizou a análise estatística usando o software estatístico R v 3.5.1 (Feather spray). A significância estatística foi estabelecida em valores P &lt;0,05. Dados de exposição estavam faltando para &lt;1% da coorte que foi tratada com a análise completa do caso;</a:t>
            </a:r>
            <a:endParaRPr lang="pt-BR" sz="2000">
              <a:cs typeface="Calibri" pitchFamily="34" charset="0"/>
            </a:endParaRPr>
          </a:p>
          <a:p>
            <a:pPr algn="ctr" eaLnBrk="1" hangingPunct="1">
              <a:buFont typeface="Arial" pitchFamily="34" charset="0"/>
              <a:buNone/>
            </a:pPr>
            <a:r>
              <a:rPr lang="pt-BR" sz="2000" b="1">
                <a:solidFill>
                  <a:srgbClr val="0000FF"/>
                </a:solidFill>
              </a:rPr>
              <a:t>A associação ajustada ao risco de cada modo de transfusão de placenta transfusão com cada resultado foi avaliada usando modelos multivariados de regressão logística.</a:t>
            </a:r>
            <a:r>
              <a:rPr lang="pt-BR" sz="2000"/>
              <a:t> </a:t>
            </a:r>
          </a:p>
          <a:p>
            <a:pPr eaLnBrk="1" hangingPunct="1">
              <a:buFont typeface="Arial" pitchFamily="34" charset="0"/>
              <a:buChar char="•"/>
            </a:pPr>
            <a:r>
              <a:rPr lang="pt-BR" sz="2000"/>
              <a:t>As seguintes variáveis foram incorporadas nos fatores de risco do modelo de regressão final para mortalidade identificada a priori: </a:t>
            </a:r>
            <a:r>
              <a:rPr lang="pt-BR" sz="2000" b="1"/>
              <a:t>sexo, idade gestacional (em semanas), exposição a esteróides pré-natais (sem esteróides pré-natais ou qualquer esteróides natais) e reanimação do parto (ventilação por pressão positiva-VPP, intubação em Sala de Parto, compressões torácicas e / ou administração de epinefrina</a:t>
            </a:r>
            <a:r>
              <a:rPr lang="pt-BR" sz="2000"/>
              <a:t>)</a:t>
            </a:r>
          </a:p>
          <a:p>
            <a:pPr eaLnBrk="1" hangingPunct="1"/>
            <a:r>
              <a:rPr lang="pt-BR" sz="2000"/>
              <a:t> </a:t>
            </a:r>
            <a:r>
              <a:rPr lang="pt-BR" b="1">
                <a:solidFill>
                  <a:srgbClr val="0000FF"/>
                </a:solidFill>
              </a:rPr>
              <a:t>Uma análise exploratória pré-especificada avaliou HIV grave em 2 estratos de idade gestacional</a:t>
            </a:r>
            <a:r>
              <a:rPr lang="pt-BR"/>
              <a:t>:</a:t>
            </a:r>
          </a:p>
          <a:p>
            <a:pPr algn="ctr" eaLnBrk="1" hangingPunct="1"/>
            <a:r>
              <a:rPr lang="pt-BR" b="1">
                <a:solidFill>
                  <a:srgbClr val="FF00FF"/>
                </a:solidFill>
              </a:rPr>
              <a:t>-22-246 / 7 e </a:t>
            </a:r>
          </a:p>
          <a:p>
            <a:pPr algn="ctr" eaLnBrk="1" hangingPunct="1"/>
            <a:r>
              <a:rPr lang="pt-BR" b="1">
                <a:solidFill>
                  <a:srgbClr val="FF00FF"/>
                </a:solidFill>
              </a:rPr>
              <a:t>              -25-286 / 7 semanas.</a:t>
            </a:r>
            <a:r>
              <a:rPr lang="pt-BR"/>
              <a:t> </a:t>
            </a:r>
          </a:p>
          <a:p>
            <a:pPr eaLnBrk="1" hangingPunct="1"/>
            <a:r>
              <a:rPr lang="pt-BR"/>
              <a:t>Com base em uma  na publicação de um estudo provisório, um </a:t>
            </a:r>
            <a:r>
              <a:rPr lang="pt-BR" i="1">
                <a:solidFill>
                  <a:srgbClr val="0000FF"/>
                </a:solidFill>
              </a:rPr>
              <a:t>post-hoc</a:t>
            </a:r>
            <a:r>
              <a:rPr lang="pt-BR"/>
              <a:t>, estratificado análise foi conduzida </a:t>
            </a:r>
            <a:r>
              <a:rPr lang="pt-BR" b="1"/>
              <a:t>para compreender o efeito do modo de parto e</a:t>
            </a:r>
            <a:r>
              <a:rPr lang="pt-BR" b="1">
                <a:solidFill>
                  <a:srgbClr val="FF0000"/>
                </a:solidFill>
              </a:rPr>
              <a:t> corioamnionite</a:t>
            </a:r>
            <a:r>
              <a:rPr lang="pt-BR" b="1"/>
              <a:t> no resultado primário de mortalidade ou IVH grave por 36 semanas de PMA.</a:t>
            </a:r>
          </a:p>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560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RESULTADOS</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25609" name="CaixaDeTexto 3"/>
          <p:cNvSpPr txBox="1">
            <a:spLocks noChangeArrowheads="1"/>
          </p:cNvSpPr>
          <p:nvPr/>
        </p:nvSpPr>
        <p:spPr bwMode="auto">
          <a:xfrm>
            <a:off x="4335463" y="252413"/>
            <a:ext cx="7402512"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Tx/>
              <a:buChar char="•"/>
            </a:pPr>
            <a:r>
              <a:rPr lang="pt-BR" sz="2600">
                <a:latin typeface="Calibri" pitchFamily="34" charset="0"/>
              </a:rPr>
              <a:t>1º de janeiro de 2016 e 31 de dezembro de 2018:  </a:t>
            </a:r>
            <a:r>
              <a:rPr lang="pt-BR" sz="2600">
                <a:solidFill>
                  <a:srgbClr val="0000FF"/>
                </a:solidFill>
                <a:latin typeface="Calibri" pitchFamily="34" charset="0"/>
              </a:rPr>
              <a:t>5332 bebês entre 22 e 28 semanas e 6 dias de gestação</a:t>
            </a:r>
            <a:r>
              <a:rPr lang="pt-BR" sz="2600">
                <a:latin typeface="Calibri" pitchFamily="34" charset="0"/>
              </a:rPr>
              <a:t> nasceram nos Centros participantes e </a:t>
            </a:r>
            <a:r>
              <a:rPr lang="pt-BR" sz="2600" b="1" i="1">
                <a:solidFill>
                  <a:srgbClr val="0000FF"/>
                </a:solidFill>
                <a:latin typeface="Calibri" pitchFamily="34" charset="0"/>
              </a:rPr>
              <a:t>2.514 bebês foram expostos à transfusão de placenta</a:t>
            </a:r>
            <a:endParaRPr lang="pt-BR" sz="2600" b="1" i="1">
              <a:solidFill>
                <a:srgbClr val="0000FF"/>
              </a:solidFill>
              <a:latin typeface="Calibri" pitchFamily="34" charset="0"/>
              <a:cs typeface="Calibri" pitchFamily="34" charset="0"/>
            </a:endParaRPr>
          </a:p>
          <a:p>
            <a:pPr algn="ctr" eaLnBrk="1" hangingPunct="1"/>
            <a:endParaRPr lang="pt-BR" sz="2600">
              <a:latin typeface="Calibri" pitchFamily="34" charset="0"/>
              <a:cs typeface="Calibri" pitchFamily="34" charset="0"/>
            </a:endParaRPr>
          </a:p>
          <a:p>
            <a:pPr algn="ctr" eaLnBrk="1" hangingPunct="1">
              <a:buFontTx/>
              <a:buChar char="•"/>
            </a:pPr>
            <a:r>
              <a:rPr lang="pt-BR" sz="2600">
                <a:latin typeface="Calibri" pitchFamily="34" charset="0"/>
              </a:rPr>
              <a:t>Após critérios de exclusão: </a:t>
            </a:r>
            <a:r>
              <a:rPr lang="pt-BR" sz="2600" b="1">
                <a:solidFill>
                  <a:srgbClr val="FF00FF"/>
                </a:solidFill>
                <a:latin typeface="Calibri" pitchFamily="34" charset="0"/>
              </a:rPr>
              <a:t>1.834  incluídos na análise final</a:t>
            </a:r>
            <a:r>
              <a:rPr lang="pt-BR" sz="2600">
                <a:latin typeface="Calibri" pitchFamily="34" charset="0"/>
              </a:rPr>
              <a:t> --&gt; </a:t>
            </a:r>
            <a:r>
              <a:rPr lang="pt-BR" sz="2600" b="1">
                <a:solidFill>
                  <a:srgbClr val="FF00FF"/>
                </a:solidFill>
                <a:latin typeface="Calibri" pitchFamily="34" charset="0"/>
              </a:rPr>
              <a:t>23,6%</a:t>
            </a:r>
            <a:r>
              <a:rPr lang="pt-BR" sz="2600">
                <a:latin typeface="Calibri" pitchFamily="34" charset="0"/>
              </a:rPr>
              <a:t> (n = 432) foram </a:t>
            </a:r>
            <a:r>
              <a:rPr lang="pt-BR" sz="2600" b="1">
                <a:latin typeface="Calibri" pitchFamily="34" charset="0"/>
              </a:rPr>
              <a:t>expostos à ordenha do cordão umbilical</a:t>
            </a:r>
            <a:r>
              <a:rPr lang="pt-BR" sz="2600">
                <a:latin typeface="Calibri" pitchFamily="34" charset="0"/>
              </a:rPr>
              <a:t> e </a:t>
            </a:r>
            <a:r>
              <a:rPr lang="pt-BR" sz="2600" b="1">
                <a:solidFill>
                  <a:srgbClr val="FF00FF"/>
                </a:solidFill>
                <a:latin typeface="Calibri" pitchFamily="34" charset="0"/>
              </a:rPr>
              <a:t>76,4%</a:t>
            </a:r>
            <a:r>
              <a:rPr lang="pt-BR" sz="2600">
                <a:latin typeface="Calibri" pitchFamily="34" charset="0"/>
              </a:rPr>
              <a:t> (n = </a:t>
            </a:r>
            <a:r>
              <a:rPr lang="pt-BR" sz="2600" b="1">
                <a:solidFill>
                  <a:srgbClr val="FF00FF"/>
                </a:solidFill>
                <a:latin typeface="Calibri" pitchFamily="34" charset="0"/>
              </a:rPr>
              <a:t>1.402</a:t>
            </a:r>
            <a:r>
              <a:rPr lang="pt-BR" sz="2600">
                <a:latin typeface="Calibri" pitchFamily="34" charset="0"/>
              </a:rPr>
              <a:t>) </a:t>
            </a:r>
            <a:r>
              <a:rPr lang="pt-BR" sz="2600" b="1">
                <a:solidFill>
                  <a:srgbClr val="FF00FF"/>
                </a:solidFill>
                <a:latin typeface="Calibri" pitchFamily="34" charset="0"/>
              </a:rPr>
              <a:t>foram expostos ao clampeamento tardio do cordão </a:t>
            </a:r>
            <a:r>
              <a:rPr lang="pt-BR" sz="2600">
                <a:solidFill>
                  <a:srgbClr val="0000FF"/>
                </a:solidFill>
                <a:latin typeface="Calibri" pitchFamily="34" charset="0"/>
              </a:rPr>
              <a:t>(Figura 1)</a:t>
            </a:r>
            <a:endParaRPr lang="pt-BR" sz="2600">
              <a:solidFill>
                <a:srgbClr val="0000FF"/>
              </a:solidFill>
              <a:latin typeface="Calibri" pitchFamily="34" charset="0"/>
              <a:cs typeface="Calibri" pitchFamily="34" charset="0"/>
            </a:endParaRPr>
          </a:p>
          <a:p>
            <a:pPr algn="ctr" eaLnBrk="1" hangingPunct="1"/>
            <a:endParaRPr lang="pt-BR" sz="2600">
              <a:solidFill>
                <a:srgbClr val="0000FF"/>
              </a:solidFill>
              <a:latin typeface="Calibri" pitchFamily="34" charset="0"/>
              <a:cs typeface="Calibri" pitchFamily="34" charset="0"/>
            </a:endParaRPr>
          </a:p>
          <a:p>
            <a:pPr algn="ctr" eaLnBrk="1" hangingPunct="1">
              <a:buFontTx/>
              <a:buChar char="•"/>
            </a:pPr>
            <a:r>
              <a:rPr lang="pt-BR" sz="2600">
                <a:latin typeface="Calibri" pitchFamily="34" charset="0"/>
              </a:rPr>
              <a:t>Entre 2016 e 2018, o clampeamento tardio do cordão umbilical foi o principal modo de transfusão placentária na maioria dos Centros (</a:t>
            </a:r>
            <a:r>
              <a:rPr lang="pt-BR" sz="2600">
                <a:solidFill>
                  <a:srgbClr val="0000FF"/>
                </a:solidFill>
                <a:latin typeface="Calibri" pitchFamily="34" charset="0"/>
              </a:rPr>
              <a:t>Figura 2</a:t>
            </a:r>
            <a:r>
              <a:rPr lang="pt-BR" sz="2600">
                <a:latin typeface="Calibri" pitchFamily="34" charset="0"/>
              </a:rPr>
              <a:t>) </a:t>
            </a:r>
            <a:endParaRPr lang="pt-BR" sz="2600">
              <a:latin typeface="Calibri" pitchFamily="34" charset="0"/>
              <a:cs typeface="Calibri"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50" y="820738"/>
            <a:ext cx="11512550" cy="501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888" y="125413"/>
            <a:ext cx="11360150" cy="620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2867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RESULTADOS</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 name="CaixaDeTexto 3">
            <a:extLst>
              <a:ext uri="{FF2B5EF4-FFF2-40B4-BE49-F238E27FC236}"/>
            </a:extLst>
          </p:cNvPr>
          <p:cNvSpPr txBox="1"/>
          <p:nvPr/>
        </p:nvSpPr>
        <p:spPr>
          <a:xfrm>
            <a:off x="4033838" y="282575"/>
            <a:ext cx="7704137" cy="6985000"/>
          </a:xfrm>
          <a:prstGeom prst="rect">
            <a:avLst/>
          </a:prstGeom>
          <a:noFill/>
        </p:spPr>
        <p:txBody>
          <a:bodyPr>
            <a:spAutoFit/>
          </a:bodyPr>
          <a:lstStyle/>
          <a:p>
            <a:pPr algn="ctr" fontAlgn="auto">
              <a:spcBef>
                <a:spcPts val="0"/>
              </a:spcBef>
              <a:spcAft>
                <a:spcPts val="0"/>
              </a:spcAft>
              <a:defRPr/>
            </a:pPr>
            <a:r>
              <a:rPr lang="pt-BR" sz="2800" dirty="0">
                <a:latin typeface="Calibri"/>
                <a:ea typeface="+mn-lt"/>
                <a:cs typeface="+mn-lt"/>
              </a:rPr>
              <a:t>•Características maternas e neonatais que diferiram entre os 2 grupos foram: - raça</a:t>
            </a:r>
            <a:endParaRPr lang="pt-BR" sz="2800">
              <a:latin typeface="Calibri"/>
              <a:cs typeface="Calibri"/>
            </a:endParaRPr>
          </a:p>
          <a:p>
            <a:pPr algn="ctr" fontAlgn="auto">
              <a:spcBef>
                <a:spcPts val="0"/>
              </a:spcBef>
              <a:spcAft>
                <a:spcPts val="0"/>
              </a:spcAft>
              <a:defRPr/>
            </a:pPr>
            <a:r>
              <a:rPr lang="pt-BR" sz="2800" dirty="0">
                <a:latin typeface="Calibri"/>
                <a:ea typeface="+mn-lt"/>
                <a:cs typeface="+mn-lt"/>
              </a:rPr>
              <a:t>- proteção materna</a:t>
            </a:r>
          </a:p>
          <a:p>
            <a:pPr algn="ctr" fontAlgn="auto">
              <a:spcBef>
                <a:spcPts val="0"/>
              </a:spcBef>
              <a:spcAft>
                <a:spcPts val="0"/>
              </a:spcAft>
              <a:defRPr/>
            </a:pPr>
            <a:r>
              <a:rPr lang="pt-BR" sz="2800" dirty="0">
                <a:latin typeface="Calibri"/>
                <a:ea typeface="+mn-lt"/>
                <a:cs typeface="+mn-lt"/>
              </a:rPr>
              <a:t>- ruptura prematura de membranas</a:t>
            </a:r>
          </a:p>
          <a:p>
            <a:pPr algn="ctr" fontAlgn="auto">
              <a:spcBef>
                <a:spcPts val="0"/>
              </a:spcBef>
              <a:spcAft>
                <a:spcPts val="0"/>
              </a:spcAft>
              <a:defRPr/>
            </a:pPr>
            <a:r>
              <a:rPr lang="pt-BR" sz="2800" dirty="0">
                <a:latin typeface="Calibri"/>
                <a:ea typeface="+mn-lt"/>
                <a:cs typeface="+mn-lt"/>
              </a:rPr>
              <a:t>- antibióticos maternos</a:t>
            </a:r>
          </a:p>
          <a:p>
            <a:pPr algn="ctr" fontAlgn="auto">
              <a:spcBef>
                <a:spcPts val="0"/>
              </a:spcBef>
              <a:spcAft>
                <a:spcPts val="0"/>
              </a:spcAft>
              <a:defRPr/>
            </a:pPr>
            <a:r>
              <a:rPr lang="pt-BR" sz="2800" dirty="0">
                <a:latin typeface="Calibri"/>
                <a:ea typeface="+mn-lt"/>
                <a:cs typeface="+mn-lt"/>
              </a:rPr>
              <a:t>- hemorragia anteparto</a:t>
            </a:r>
          </a:p>
          <a:p>
            <a:pPr algn="ctr" fontAlgn="auto">
              <a:spcBef>
                <a:spcPts val="0"/>
              </a:spcBef>
              <a:spcAft>
                <a:spcPts val="0"/>
              </a:spcAft>
              <a:defRPr/>
            </a:pPr>
            <a:r>
              <a:rPr lang="pt-BR" sz="2800" dirty="0">
                <a:latin typeface="Calibri"/>
                <a:ea typeface="+mn-lt"/>
                <a:cs typeface="+mn-lt"/>
              </a:rPr>
              <a:t>- tipo de parto</a:t>
            </a:r>
          </a:p>
          <a:p>
            <a:pPr algn="ctr" fontAlgn="auto">
              <a:spcBef>
                <a:spcPts val="0"/>
              </a:spcBef>
              <a:spcAft>
                <a:spcPts val="0"/>
              </a:spcAft>
              <a:defRPr/>
            </a:pPr>
            <a:r>
              <a:rPr lang="pt-BR" sz="2800" dirty="0">
                <a:latin typeface="Calibri"/>
                <a:ea typeface="+mn-lt"/>
                <a:cs typeface="+mn-lt"/>
              </a:rPr>
              <a:t>- múltiplos</a:t>
            </a:r>
          </a:p>
          <a:p>
            <a:pPr algn="ctr" fontAlgn="auto">
              <a:spcBef>
                <a:spcPts val="0"/>
              </a:spcBef>
              <a:spcAft>
                <a:spcPts val="0"/>
              </a:spcAft>
              <a:defRPr/>
            </a:pPr>
            <a:r>
              <a:rPr lang="pt-BR" sz="2800" dirty="0">
                <a:latin typeface="Calibri"/>
                <a:ea typeface="+mn-lt"/>
                <a:cs typeface="+mn-lt"/>
              </a:rPr>
              <a:t>- </a:t>
            </a:r>
            <a:r>
              <a:rPr lang="pt-BR" sz="2800" dirty="0" err="1">
                <a:latin typeface="Calibri"/>
                <a:ea typeface="+mn-lt"/>
                <a:cs typeface="+mn-lt"/>
              </a:rPr>
              <a:t>Apgar</a:t>
            </a:r>
            <a:r>
              <a:rPr lang="pt-BR" sz="2800" dirty="0">
                <a:latin typeface="Calibri"/>
                <a:ea typeface="+mn-lt"/>
                <a:cs typeface="+mn-lt"/>
              </a:rPr>
              <a:t> de &lt; = 4 em 5 minutos</a:t>
            </a:r>
          </a:p>
          <a:p>
            <a:pPr algn="ctr" fontAlgn="auto">
              <a:spcBef>
                <a:spcPts val="0"/>
              </a:spcBef>
              <a:spcAft>
                <a:spcPts val="0"/>
              </a:spcAft>
              <a:defRPr/>
            </a:pPr>
            <a:r>
              <a:rPr lang="pt-BR" sz="2800" dirty="0">
                <a:latin typeface="Calibri"/>
                <a:ea typeface="+mn-lt"/>
                <a:cs typeface="+mn-lt"/>
              </a:rPr>
              <a:t>- VPP</a:t>
            </a:r>
          </a:p>
          <a:p>
            <a:pPr algn="ctr" fontAlgn="auto">
              <a:spcBef>
                <a:spcPts val="0"/>
              </a:spcBef>
              <a:spcAft>
                <a:spcPts val="0"/>
              </a:spcAft>
              <a:defRPr/>
            </a:pPr>
            <a:r>
              <a:rPr lang="pt-BR" sz="2800" dirty="0">
                <a:latin typeface="Calibri"/>
                <a:ea typeface="+mn-lt"/>
                <a:cs typeface="+mn-lt"/>
              </a:rPr>
              <a:t>- intubação</a:t>
            </a:r>
          </a:p>
          <a:p>
            <a:pPr algn="ctr" fontAlgn="auto">
              <a:spcBef>
                <a:spcPts val="0"/>
              </a:spcBef>
              <a:spcAft>
                <a:spcPts val="0"/>
              </a:spcAft>
              <a:defRPr/>
            </a:pPr>
            <a:r>
              <a:rPr lang="pt-BR" sz="2800" dirty="0">
                <a:latin typeface="Calibri"/>
                <a:ea typeface="+mn-lt"/>
                <a:cs typeface="+mn-lt"/>
              </a:rPr>
              <a:t>- compressões torácicas</a:t>
            </a:r>
          </a:p>
          <a:p>
            <a:pPr algn="ctr" fontAlgn="auto">
              <a:spcBef>
                <a:spcPts val="0"/>
              </a:spcBef>
              <a:spcAft>
                <a:spcPts val="0"/>
              </a:spcAft>
              <a:defRPr/>
            </a:pPr>
            <a:r>
              <a:rPr lang="pt-BR" sz="2800" dirty="0">
                <a:latin typeface="Calibri"/>
                <a:ea typeface="+mn-lt"/>
                <a:cs typeface="+mn-lt"/>
              </a:rPr>
              <a:t>- adrenalina</a:t>
            </a:r>
          </a:p>
          <a:p>
            <a:pPr algn="ctr" fontAlgn="auto">
              <a:spcBef>
                <a:spcPts val="0"/>
              </a:spcBef>
              <a:spcAft>
                <a:spcPts val="0"/>
              </a:spcAft>
              <a:defRPr/>
            </a:pPr>
            <a:r>
              <a:rPr lang="pt-BR" sz="2800" dirty="0">
                <a:latin typeface="Calibri"/>
                <a:ea typeface="+mn-lt"/>
                <a:cs typeface="+mn-lt"/>
              </a:rPr>
              <a:t>- hipotermia na admissão </a:t>
            </a:r>
          </a:p>
          <a:p>
            <a:pPr algn="ctr" fontAlgn="auto">
              <a:spcBef>
                <a:spcPts val="0"/>
              </a:spcBef>
              <a:spcAft>
                <a:spcPts val="0"/>
              </a:spcAft>
              <a:defRPr/>
            </a:pPr>
            <a:r>
              <a:rPr lang="pt-BR" sz="2800" dirty="0">
                <a:latin typeface="Calibri"/>
                <a:ea typeface="+mn-lt"/>
                <a:cs typeface="+mn-lt"/>
              </a:rPr>
              <a:t>- surfactante</a:t>
            </a:r>
            <a:endParaRPr lang="pt-BR" sz="2800" dirty="0">
              <a:latin typeface="Calibri"/>
              <a:cs typeface="Calibri"/>
            </a:endParaRPr>
          </a:p>
          <a:p>
            <a:pPr fontAlgn="auto">
              <a:spcBef>
                <a:spcPts val="0"/>
              </a:spcBef>
              <a:spcAft>
                <a:spcPts val="0"/>
              </a:spcAft>
              <a:defRPr/>
            </a:pPr>
            <a:endParaRPr lang="pt-BR" sz="2800" dirty="0">
              <a:latin typeface="Calibri"/>
              <a:cs typeface="Calibri"/>
            </a:endParaRPr>
          </a:p>
        </p:txBody>
      </p:sp>
      <p:sp>
        <p:nvSpPr>
          <p:cNvPr id="28682" name="Text Box 39"/>
          <p:cNvSpPr txBox="1">
            <a:spLocks noChangeArrowheads="1"/>
          </p:cNvSpPr>
          <p:nvPr/>
        </p:nvSpPr>
        <p:spPr bwMode="auto">
          <a:xfrm>
            <a:off x="10252075" y="5830888"/>
            <a:ext cx="1073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a:solidFill>
                  <a:srgbClr val="0000FF"/>
                </a:solidFill>
              </a:rPr>
              <a:t>Tabela 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8313" y="0"/>
            <a:ext cx="27622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3072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0" y="0"/>
            <a:ext cx="4713288" cy="5516563"/>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dirty="0">
                <a:solidFill>
                  <a:schemeClr val="tx1"/>
                </a:solidFill>
                <a:ea typeface="+mj-lt"/>
                <a:cs typeface="+mj-lt"/>
              </a:rPr>
              <a:t>RESULTADOS PRIMÁRIOS E SECUNDÁRIOS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30729" name="CaixaDeTexto 3"/>
          <p:cNvSpPr txBox="1">
            <a:spLocks noChangeArrowheads="1"/>
          </p:cNvSpPr>
          <p:nvPr/>
        </p:nvSpPr>
        <p:spPr bwMode="auto">
          <a:xfrm>
            <a:off x="4722813" y="193675"/>
            <a:ext cx="6954837" cy="721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400">
                <a:latin typeface="Calibri" pitchFamily="34" charset="0"/>
                <a:cs typeface="Calibri" pitchFamily="34" charset="0"/>
              </a:rPr>
              <a:t>As chances ajustadas de mortalidade ou HIV grave por 36 semanas de idade gestacional pós-menstrual  não foram estatisticamente diferentes entre os 2 grupos (</a:t>
            </a:r>
            <a:r>
              <a:rPr lang="pt-BR" b="1"/>
              <a:t>aOR 1.45, 95% CI 0.93, 2.26</a:t>
            </a:r>
            <a:r>
              <a:rPr lang="pt-BR"/>
              <a:t>) </a:t>
            </a:r>
            <a:br>
              <a:rPr lang="pt-BR"/>
            </a:br>
            <a:r>
              <a:rPr lang="pt-BR" sz="2400">
                <a:latin typeface="Calibri" pitchFamily="34" charset="0"/>
                <a:cs typeface="Calibri" pitchFamily="34" charset="0"/>
              </a:rPr>
              <a:t> </a:t>
            </a:r>
            <a:r>
              <a:rPr lang="pt-BR" sz="2400">
                <a:solidFill>
                  <a:srgbClr val="0000FF"/>
                </a:solidFill>
                <a:latin typeface="Calibri" pitchFamily="34" charset="0"/>
                <a:cs typeface="Calibri" pitchFamily="34" charset="0"/>
              </a:rPr>
              <a:t>Tabela 2</a:t>
            </a:r>
            <a:endParaRPr lang="pt-BR" sz="2400">
              <a:solidFill>
                <a:srgbClr val="0000FF"/>
              </a:solidFill>
            </a:endParaRPr>
          </a:p>
          <a:p>
            <a:pPr algn="ctr" eaLnBrk="1" hangingPunct="1"/>
            <a:r>
              <a:rPr lang="pt-BR" sz="2400" b="1">
                <a:solidFill>
                  <a:srgbClr val="FF0000"/>
                </a:solidFill>
                <a:latin typeface="Calibri" pitchFamily="34" charset="0"/>
                <a:cs typeface="Calibri" pitchFamily="34" charset="0"/>
              </a:rPr>
              <a:t>RN expostos à ordenha do cordão aumentaram as chances de HIV grave em 36 semanas de idade gestacional pós-menstrual</a:t>
            </a:r>
            <a:r>
              <a:rPr lang="pt-BR" sz="2400">
                <a:latin typeface="Calibri" pitchFamily="34" charset="0"/>
                <a:cs typeface="Calibri" pitchFamily="34" charset="0"/>
              </a:rPr>
              <a:t>  em comparação com expostos ao clampeamento tardio do cordão.</a:t>
            </a:r>
          </a:p>
          <a:p>
            <a:pPr algn="ctr" eaLnBrk="1" hangingPunct="1"/>
            <a:r>
              <a:rPr lang="pt-BR"/>
              <a:t>(</a:t>
            </a:r>
            <a:r>
              <a:rPr lang="pt-BR" b="1">
                <a:solidFill>
                  <a:srgbClr val="FF0000"/>
                </a:solidFill>
              </a:rPr>
              <a:t>aOR 1.70, 95% CI 1.20, 2.43</a:t>
            </a:r>
            <a:r>
              <a:rPr lang="pt-BR"/>
              <a:t>) </a:t>
            </a:r>
            <a:br>
              <a:rPr lang="pt-BR"/>
            </a:br>
            <a:endParaRPr lang="pt-BR" sz="2400">
              <a:latin typeface="Calibri" pitchFamily="34" charset="0"/>
              <a:ea typeface="Avenir Next LT Pro" charset="0"/>
              <a:cs typeface="Calibri" pitchFamily="34" charset="0"/>
            </a:endParaRPr>
          </a:p>
          <a:p>
            <a:pPr algn="ctr" eaLnBrk="1" hangingPunct="1">
              <a:buFont typeface="Arial" pitchFamily="34" charset="0"/>
              <a:buChar char="•"/>
            </a:pPr>
            <a:r>
              <a:rPr lang="pt-BR" sz="2400">
                <a:latin typeface="Calibri" pitchFamily="34" charset="0"/>
              </a:rPr>
              <a:t>Taxas p/ resultado secundário de mortalidade ou morbidade principal por 36 semanas de idade gestacional pós-menstrual não foram estatisticamente diferentes (75,1% ordenha x 57,3%  clampeamento tardio)</a:t>
            </a:r>
          </a:p>
          <a:p>
            <a:pPr algn="ctr" eaLnBrk="1" hangingPunct="1">
              <a:buFont typeface="Arial" pitchFamily="34" charset="0"/>
              <a:buNone/>
            </a:pPr>
            <a:r>
              <a:rPr lang="pt-BR"/>
              <a:t>(aOR </a:t>
            </a:r>
            <a:r>
              <a:rPr lang="pt-BR" b="1"/>
              <a:t>1.16, 95% CI 0.71, 1.89)</a:t>
            </a:r>
            <a:r>
              <a:rPr lang="pt-BR"/>
              <a:t> </a:t>
            </a:r>
            <a:br>
              <a:rPr lang="pt-BR"/>
            </a:br>
            <a:r>
              <a:rPr lang="pt-BR" sz="2400">
                <a:latin typeface="Calibri" pitchFamily="34" charset="0"/>
              </a:rPr>
              <a:t> </a:t>
            </a:r>
            <a:r>
              <a:rPr lang="pt-BR" sz="2400">
                <a:solidFill>
                  <a:srgbClr val="0000FF"/>
                </a:solidFill>
                <a:latin typeface="Calibri" pitchFamily="34" charset="0"/>
              </a:rPr>
              <a:t>Tabela 2</a:t>
            </a:r>
            <a:r>
              <a:rPr lang="pt-BR" sz="2400">
                <a:latin typeface="Calibri" pitchFamily="34" charset="0"/>
              </a:rPr>
              <a:t> </a:t>
            </a:r>
          </a:p>
          <a:p>
            <a:pPr eaLnBrk="1" hangingPunct="1">
              <a:buFont typeface="Arial" pitchFamily="34" charset="0"/>
              <a:buChar char="•"/>
            </a:pPr>
            <a:endParaRPr lang="pt-BR" sz="2400">
              <a:latin typeface="Calibri" pitchFamily="34" charset="0"/>
            </a:endParaRPr>
          </a:p>
          <a:p>
            <a:pPr eaLnBrk="1" hangingPunct="1">
              <a:buFont typeface="Arial" pitchFamily="34" charset="0"/>
              <a:buChar char="•"/>
            </a:pPr>
            <a:endParaRPr lang="pt-BR" sz="24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875" y="287338"/>
            <a:ext cx="9869488" cy="6288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3277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dirty="0">
                <a:solidFill>
                  <a:schemeClr val="tx1"/>
                </a:solidFill>
                <a:ea typeface="+mj-lt"/>
                <a:cs typeface="+mj-lt"/>
              </a:rPr>
              <a:t>RESULTADOS PRIMÁRIOS E SECUNDÁRIOS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32777" name="CaixaDeTexto 3"/>
          <p:cNvSpPr txBox="1">
            <a:spLocks noChangeArrowheads="1"/>
          </p:cNvSpPr>
          <p:nvPr/>
        </p:nvSpPr>
        <p:spPr bwMode="auto">
          <a:xfrm>
            <a:off x="4365625" y="396875"/>
            <a:ext cx="6954838" cy="677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Sans-Serif"/>
              <a:buChar char="•"/>
            </a:pPr>
            <a:r>
              <a:rPr lang="pt-BR">
                <a:latin typeface="Calibri" pitchFamily="34" charset="0"/>
              </a:rPr>
              <a:t> </a:t>
            </a:r>
            <a:r>
              <a:rPr lang="pt-BR" sz="2800" b="1">
                <a:solidFill>
                  <a:srgbClr val="FF0000"/>
                </a:solidFill>
                <a:latin typeface="Calibri" pitchFamily="34" charset="0"/>
              </a:rPr>
              <a:t>Houve uma interação significativa (P = 0,001) por idade gestacional (IG) entre ordenha do cordão umbilical ou clampeamento tardio do cordão e o resultado composto de mortalidade ou morbidade principal </a:t>
            </a:r>
          </a:p>
          <a:p>
            <a:pPr algn="ctr" eaLnBrk="1" hangingPunct="1">
              <a:buFont typeface="Arial,Sans-Serif"/>
              <a:buNone/>
            </a:pPr>
            <a:r>
              <a:rPr lang="pt-BR" sz="2800" b="1">
                <a:solidFill>
                  <a:srgbClr val="FF0000"/>
                </a:solidFill>
                <a:latin typeface="Calibri" pitchFamily="34" charset="0"/>
              </a:rPr>
              <a:t>(</a:t>
            </a:r>
            <a:r>
              <a:rPr lang="pt-BR" sz="2800">
                <a:solidFill>
                  <a:srgbClr val="0000FF"/>
                </a:solidFill>
                <a:latin typeface="Calibri" pitchFamily="34" charset="0"/>
              </a:rPr>
              <a:t>Figura 3</a:t>
            </a:r>
            <a:r>
              <a:rPr lang="pt-BR" sz="2800" b="1">
                <a:solidFill>
                  <a:srgbClr val="FF0000"/>
                </a:solidFill>
                <a:latin typeface="Calibri" pitchFamily="34" charset="0"/>
              </a:rPr>
              <a:t>)</a:t>
            </a:r>
          </a:p>
          <a:p>
            <a:pPr algn="ctr" eaLnBrk="1" hangingPunct="1"/>
            <a:endParaRPr lang="pt-BR" sz="2800" b="1">
              <a:solidFill>
                <a:srgbClr val="FF0000"/>
              </a:solidFill>
              <a:latin typeface="Calibri" pitchFamily="34" charset="0"/>
            </a:endParaRPr>
          </a:p>
          <a:p>
            <a:pPr algn="ctr" eaLnBrk="1" hangingPunct="1">
              <a:buFont typeface="Arial,Sans-Serif"/>
              <a:buChar char="•"/>
            </a:pPr>
            <a:r>
              <a:rPr lang="pt-BR" sz="2800" b="1">
                <a:solidFill>
                  <a:srgbClr val="FF0000"/>
                </a:solidFill>
                <a:latin typeface="Calibri" pitchFamily="34" charset="0"/>
              </a:rPr>
              <a:t>A interação por IG reflete bebês com ≥24s</a:t>
            </a:r>
            <a:r>
              <a:rPr lang="pt-BR" sz="2800">
                <a:latin typeface="Calibri" pitchFamily="34" charset="0"/>
              </a:rPr>
              <a:t> , já que nenhum dos bebês com 22s foi exposto à ordenha do cordão umbilical e 100% dos bebês com 23s expostos à ordenha do cordão sofreram de mortalidade/ morbidade grave. </a:t>
            </a:r>
          </a:p>
          <a:p>
            <a:pPr eaLnBrk="1" hangingPunct="1"/>
            <a:endParaRPr lang="pt-BR" sz="2800"/>
          </a:p>
          <a:p>
            <a:pPr eaLnBrk="1" hangingPunct="1">
              <a:buFont typeface="Arial,Sans-Serif"/>
              <a:buChar char="•"/>
            </a:pPr>
            <a:endParaRPr lang="pt-B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0763" y="306388"/>
            <a:ext cx="5067300" cy="624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3482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130175"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dirty="0">
                <a:solidFill>
                  <a:schemeClr val="tx1"/>
                </a:solidFill>
                <a:ea typeface="+mj-lt"/>
                <a:cs typeface="+mj-lt"/>
              </a:rPr>
              <a:t>RESULTADOS PRIMÁRIOS E SECUNDÁRIOS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34825" name="CaixaDeTexto 3"/>
          <p:cNvSpPr txBox="1">
            <a:spLocks noChangeArrowheads="1"/>
          </p:cNvSpPr>
          <p:nvPr/>
        </p:nvSpPr>
        <p:spPr bwMode="auto">
          <a:xfrm>
            <a:off x="4365625" y="396875"/>
            <a:ext cx="6954838" cy="677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buFont typeface="Arial,Sans-Serif"/>
              <a:buChar char="•"/>
            </a:pPr>
            <a:r>
              <a:rPr lang="pt-BR" sz="2800" b="1">
                <a:solidFill>
                  <a:srgbClr val="FF0000"/>
                </a:solidFill>
                <a:latin typeface="Calibri" pitchFamily="34" charset="0"/>
              </a:rPr>
              <a:t>&gt; 23s: taxas mais altas de HIV grave para ordenha de cordão (</a:t>
            </a:r>
            <a:r>
              <a:rPr lang="pt-BR" sz="2800">
                <a:solidFill>
                  <a:srgbClr val="0000FF"/>
                </a:solidFill>
                <a:latin typeface="Calibri" pitchFamily="34" charset="0"/>
              </a:rPr>
              <a:t>Tabela 3</a:t>
            </a:r>
            <a:r>
              <a:rPr lang="pt-BR" sz="2800" b="1">
                <a:solidFill>
                  <a:srgbClr val="FF0000"/>
                </a:solidFill>
                <a:latin typeface="Calibri" pitchFamily="34" charset="0"/>
              </a:rPr>
              <a:t>)</a:t>
            </a:r>
            <a:endParaRPr lang="pt-BR" b="1">
              <a:solidFill>
                <a:srgbClr val="FF0000"/>
              </a:solidFill>
              <a:latin typeface="Calibri" pitchFamily="34" charset="0"/>
              <a:cs typeface="Calibri" pitchFamily="34" charset="0"/>
            </a:endParaRPr>
          </a:p>
          <a:p>
            <a:pPr eaLnBrk="1" hangingPunct="1">
              <a:buFont typeface="Arial,Sans-Serif"/>
              <a:buChar char="•"/>
            </a:pPr>
            <a:endParaRPr lang="pt-BR" sz="2800">
              <a:latin typeface="Calibri" pitchFamily="34" charset="0"/>
            </a:endParaRPr>
          </a:p>
          <a:p>
            <a:pPr eaLnBrk="1" hangingPunct="1">
              <a:buFont typeface="Arial,Sans-Serif"/>
              <a:buChar char="•"/>
            </a:pPr>
            <a:r>
              <a:rPr lang="pt-BR" sz="2800" b="1">
                <a:solidFill>
                  <a:srgbClr val="FF0000"/>
                </a:solidFill>
                <a:latin typeface="Calibri" pitchFamily="34" charset="0"/>
              </a:rPr>
              <a:t>Entre 25-28s 6 / 7 : taxas 2x maiores de HIV grave para ordenha de cordão</a:t>
            </a:r>
          </a:p>
          <a:p>
            <a:pPr eaLnBrk="1" hangingPunct="1"/>
            <a:r>
              <a:rPr lang="pt-BR"/>
              <a:t>              </a:t>
            </a:r>
            <a:r>
              <a:rPr lang="pt-BR" b="1">
                <a:solidFill>
                  <a:srgbClr val="FF0000"/>
                </a:solidFill>
              </a:rPr>
              <a:t>aOR 1.89 95% CI 1.22-2.95</a:t>
            </a:r>
            <a:r>
              <a:rPr lang="pt-BR"/>
              <a:t>)</a:t>
            </a:r>
            <a:r>
              <a:rPr lang="pt-BR" sz="2800"/>
              <a:t> (</a:t>
            </a:r>
            <a:r>
              <a:rPr lang="pt-BR" sz="2800">
                <a:solidFill>
                  <a:srgbClr val="0000FF"/>
                </a:solidFill>
              </a:rPr>
              <a:t>Tabela 2</a:t>
            </a:r>
            <a:r>
              <a:rPr lang="pt-BR" sz="2800"/>
              <a:t>)</a:t>
            </a:r>
            <a:r>
              <a:rPr lang="pt-BR"/>
              <a:t> </a:t>
            </a:r>
            <a:br>
              <a:rPr lang="pt-BR"/>
            </a:br>
            <a:endParaRPr lang="pt-BR" sz="2800">
              <a:latin typeface="Calibri" pitchFamily="34" charset="0"/>
            </a:endParaRPr>
          </a:p>
          <a:p>
            <a:pPr eaLnBrk="1" hangingPunct="1">
              <a:buFont typeface="Arial,Sans-Serif"/>
              <a:buChar char="•"/>
            </a:pPr>
            <a:r>
              <a:rPr lang="pt-BR" sz="2800">
                <a:latin typeface="Calibri" pitchFamily="34" charset="0"/>
              </a:rPr>
              <a:t> Não houve uma diferença significativa nas chances de HIV grave na faixa de idade gestacional mais extrema</a:t>
            </a:r>
          </a:p>
          <a:p>
            <a:pPr eaLnBrk="1" hangingPunct="1">
              <a:buFont typeface="Arial,Sans-Serif"/>
              <a:buNone/>
            </a:pPr>
            <a:r>
              <a:rPr lang="pt-BR"/>
              <a:t>                         </a:t>
            </a:r>
            <a:r>
              <a:rPr lang="pt-BR" b="1"/>
              <a:t>aOR 1.19 95% CI 0.65, 2.19 </a:t>
            </a:r>
            <a:br>
              <a:rPr lang="pt-BR" b="1"/>
            </a:br>
            <a:endParaRPr lang="pt-BR" sz="2800" b="1">
              <a:latin typeface="Calibri" pitchFamily="34" charset="0"/>
            </a:endParaRPr>
          </a:p>
          <a:p>
            <a:pPr eaLnBrk="1" hangingPunct="1">
              <a:buFont typeface="Arial,Sans-Serif"/>
              <a:buChar char="•"/>
            </a:pPr>
            <a:r>
              <a:rPr lang="pt-BR" sz="2800">
                <a:latin typeface="Calibri" pitchFamily="34" charset="0"/>
                <a:cs typeface="Calibri" pitchFamily="34" charset="0"/>
              </a:rPr>
              <a:t>Uma publicação provisória sugeriu uma associação do modo de parto e corioamnionite com HIV grave. </a:t>
            </a:r>
          </a:p>
          <a:p>
            <a:pPr eaLnBrk="1" hangingPunct="1">
              <a:buFont typeface="Arial,Sans-Serif"/>
              <a:buChar char="•"/>
            </a:pPr>
            <a:endParaRPr lang="pt-BR" sz="2800">
              <a:latin typeface="Calibri" pitchFamily="34" charset="0"/>
              <a:cs typeface="Calibri"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475" y="1930400"/>
            <a:ext cx="10040938"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838" y="280988"/>
            <a:ext cx="10336212" cy="6316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3789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RESULTADOS </a:t>
            </a:r>
            <a:r>
              <a:rPr lang="pt-BR" dirty="0">
                <a:solidFill>
                  <a:schemeClr val="tx1"/>
                </a:solidFill>
                <a:ea typeface="+mj-lt"/>
                <a:cs typeface="+mj-lt"/>
              </a:rPr>
              <a:t>PRIMÁRIOS E SECUNDÁRIOS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37897" name="CaixaDeTexto 3"/>
          <p:cNvSpPr txBox="1">
            <a:spLocks noChangeArrowheads="1"/>
          </p:cNvSpPr>
          <p:nvPr/>
        </p:nvSpPr>
        <p:spPr bwMode="auto">
          <a:xfrm>
            <a:off x="4365625" y="396875"/>
            <a:ext cx="6954838"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endParaRPr lang="pt-BR" sz="2800">
              <a:latin typeface="Calibri" pitchFamily="34" charset="0"/>
              <a:cs typeface="Calibri" pitchFamily="34" charset="0"/>
            </a:endParaRPr>
          </a:p>
          <a:p>
            <a:pPr algn="ctr" eaLnBrk="1" hangingPunct="1"/>
            <a:endParaRPr lang="pt-BR" sz="2800">
              <a:latin typeface="Calibri" pitchFamily="34" charset="0"/>
            </a:endParaRPr>
          </a:p>
          <a:p>
            <a:pPr algn="ctr" eaLnBrk="1" hangingPunct="1">
              <a:buFont typeface="Arial,Sans-Serif"/>
              <a:buChar char="•"/>
            </a:pPr>
            <a:r>
              <a:rPr lang="pt-BR" sz="2800">
                <a:latin typeface="Calibri" pitchFamily="34" charset="0"/>
              </a:rPr>
              <a:t>  As associações de ambos foram avaliadas em uma análise posthoc</a:t>
            </a:r>
          </a:p>
          <a:p>
            <a:pPr algn="ctr" eaLnBrk="1" hangingPunct="1"/>
            <a:endParaRPr lang="pt-BR" sz="2800">
              <a:latin typeface="Calibri" pitchFamily="34" charset="0"/>
            </a:endParaRPr>
          </a:p>
          <a:p>
            <a:pPr algn="ctr" eaLnBrk="1" hangingPunct="1">
              <a:buFont typeface="Arial,Sans-Serif"/>
              <a:buChar char="•"/>
            </a:pPr>
            <a:r>
              <a:rPr lang="pt-BR" sz="2800">
                <a:latin typeface="Calibri" pitchFamily="34" charset="0"/>
              </a:rPr>
              <a:t> O </a:t>
            </a:r>
            <a:r>
              <a:rPr lang="pt-BR" sz="2800" b="1">
                <a:latin typeface="Calibri" pitchFamily="34" charset="0"/>
              </a:rPr>
              <a:t>tipo de parto</a:t>
            </a:r>
            <a:r>
              <a:rPr lang="pt-BR" sz="2800">
                <a:latin typeface="Calibri" pitchFamily="34" charset="0"/>
              </a:rPr>
              <a:t> (</a:t>
            </a:r>
            <a:r>
              <a:rPr lang="pt-BR" sz="2800" b="1">
                <a:latin typeface="Calibri" pitchFamily="34" charset="0"/>
              </a:rPr>
              <a:t>aOR 1,26 IC 95% 0,70, 2,28</a:t>
            </a:r>
            <a:r>
              <a:rPr lang="pt-BR" sz="2800">
                <a:latin typeface="Calibri" pitchFamily="34" charset="0"/>
              </a:rPr>
              <a:t>) e a presença de </a:t>
            </a:r>
            <a:r>
              <a:rPr lang="pt-BR" sz="2800" b="1">
                <a:latin typeface="Calibri" pitchFamily="34" charset="0"/>
              </a:rPr>
              <a:t>corioamnionite materna</a:t>
            </a:r>
            <a:r>
              <a:rPr lang="pt-BR" sz="2800">
                <a:latin typeface="Calibri" pitchFamily="34" charset="0"/>
              </a:rPr>
              <a:t> (</a:t>
            </a:r>
            <a:r>
              <a:rPr lang="pt-BR" sz="2800" b="1">
                <a:latin typeface="Calibri" pitchFamily="34" charset="0"/>
              </a:rPr>
              <a:t>aOR 1,20 IC 95% 0,77, 1,89</a:t>
            </a:r>
            <a:r>
              <a:rPr lang="pt-BR" sz="2800">
                <a:latin typeface="Calibri" pitchFamily="34" charset="0"/>
              </a:rPr>
              <a:t>) não foram associados com mortalidade ou  HIV grave por 36 semanas de IgPC entre bebês expostos à ordenha do cordão umbilical</a:t>
            </a:r>
            <a:r>
              <a:rPr lang="pt-BR" sz="2800"/>
              <a:t> </a:t>
            </a:r>
          </a:p>
          <a:p>
            <a:pPr algn="ctr" eaLnBrk="1" hangingPunct="1">
              <a:buFont typeface="Arial,Sans-Serif"/>
              <a:buNone/>
            </a:pPr>
            <a:r>
              <a:rPr lang="pt-BR" sz="2800"/>
              <a:t>(</a:t>
            </a:r>
            <a:r>
              <a:rPr lang="pt-BR" sz="2800">
                <a:solidFill>
                  <a:srgbClr val="0000FF"/>
                </a:solidFill>
              </a:rPr>
              <a:t>Tabela IV</a:t>
            </a:r>
            <a:r>
              <a:rPr lang="pt-BR" sz="2800"/>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38" y="2168525"/>
            <a:ext cx="9802812"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3994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39945" name="CaixaDeTexto 3"/>
          <p:cNvSpPr txBox="1">
            <a:spLocks noChangeArrowheads="1"/>
          </p:cNvSpPr>
          <p:nvPr/>
        </p:nvSpPr>
        <p:spPr bwMode="auto">
          <a:xfrm>
            <a:off x="4406900" y="153988"/>
            <a:ext cx="6954838" cy="604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600">
                <a:latin typeface="Calibri" pitchFamily="34" charset="0"/>
              </a:rPr>
              <a:t>Neste estudo observacional:  a ordenha do cordão umbilical não foi associada ao desfecho primário de mortalidade ou HIV grave por 36 semanas de Idade gestacional pós-menstrual, </a:t>
            </a:r>
            <a:r>
              <a:rPr lang="pt-BR" sz="2600" b="1">
                <a:solidFill>
                  <a:srgbClr val="FF0000"/>
                </a:solidFill>
                <a:latin typeface="Calibri" pitchFamily="34" charset="0"/>
              </a:rPr>
              <a:t>mas foi associada a maiores chances de desfecho secundário de HIV grave. </a:t>
            </a:r>
            <a:endParaRPr lang="pt-BR" sz="2600" b="1">
              <a:solidFill>
                <a:srgbClr val="FF0000"/>
              </a:solidFill>
            </a:endParaRPr>
          </a:p>
          <a:p>
            <a:pPr algn="ctr" eaLnBrk="1" hangingPunct="1"/>
            <a:endParaRPr lang="pt-BR" sz="2600" b="1">
              <a:solidFill>
                <a:srgbClr val="FF0000"/>
              </a:solidFill>
              <a:latin typeface="Calibri" pitchFamily="34" charset="0"/>
            </a:endParaRPr>
          </a:p>
          <a:p>
            <a:pPr algn="ctr" eaLnBrk="1" hangingPunct="1">
              <a:buFont typeface="Arial" pitchFamily="34" charset="0"/>
              <a:buChar char="•"/>
            </a:pPr>
            <a:r>
              <a:rPr lang="pt-BR" sz="2600">
                <a:latin typeface="Calibri" pitchFamily="34" charset="0"/>
              </a:rPr>
              <a:t>Resultados são semelhantes aos de grande estudo randomizado, que favoreceu o clampeamento tardio do cordão umbilical</a:t>
            </a:r>
          </a:p>
          <a:p>
            <a:pPr algn="ctr" eaLnBrk="1" hangingPunct="1"/>
            <a:endParaRPr lang="pt-BR" sz="2600">
              <a:latin typeface="Calibri" pitchFamily="34" charset="0"/>
            </a:endParaRPr>
          </a:p>
          <a:p>
            <a:pPr algn="ctr" eaLnBrk="1" hangingPunct="1">
              <a:buFont typeface="Arial" pitchFamily="34" charset="0"/>
              <a:buChar char="•"/>
            </a:pPr>
            <a:r>
              <a:rPr lang="pt-BR" sz="2600">
                <a:latin typeface="Calibri" pitchFamily="34" charset="0"/>
              </a:rPr>
              <a:t> Nos últimos 3 anos no Centro, o clampeamento tardio do cordão foi o modo de transfusão placentária mais frequentemente usado</a:t>
            </a:r>
            <a:endParaRPr lang="pt-BR" sz="2600">
              <a:latin typeface="Calibri" pitchFamily="34" charset="0"/>
              <a:cs typeface="Calibri"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096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0969" name="CaixaDeTexto 3"/>
          <p:cNvSpPr txBox="1">
            <a:spLocks noChangeArrowheads="1"/>
          </p:cNvSpPr>
          <p:nvPr/>
        </p:nvSpPr>
        <p:spPr bwMode="auto">
          <a:xfrm>
            <a:off x="4235450" y="109538"/>
            <a:ext cx="6956425"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800">
                <a:latin typeface="Calibri" pitchFamily="34" charset="0"/>
              </a:rPr>
              <a:t> </a:t>
            </a:r>
            <a:r>
              <a:rPr lang="pt-BR" sz="2800">
                <a:solidFill>
                  <a:srgbClr val="FF0000"/>
                </a:solidFill>
                <a:latin typeface="Calibri" pitchFamily="34" charset="0"/>
              </a:rPr>
              <a:t>Clampeamento imediato do cordão</a:t>
            </a:r>
            <a:r>
              <a:rPr lang="pt-BR" sz="2800">
                <a:latin typeface="Calibri" pitchFamily="34" charset="0"/>
              </a:rPr>
              <a:t> X qualquer modo de transfusão placentária tinham </a:t>
            </a:r>
            <a:r>
              <a:rPr lang="pt-BR" sz="2800">
                <a:solidFill>
                  <a:srgbClr val="FF0000"/>
                </a:solidFill>
                <a:latin typeface="Calibri" pitchFamily="34" charset="0"/>
              </a:rPr>
              <a:t>menor chance de mortalidade</a:t>
            </a:r>
          </a:p>
          <a:p>
            <a:pPr algn="ctr" eaLnBrk="1" hangingPunct="1"/>
            <a:endParaRPr lang="pt-BR" sz="2800">
              <a:latin typeface="Calibri" pitchFamily="34" charset="0"/>
            </a:endParaRPr>
          </a:p>
          <a:p>
            <a:pPr algn="ctr" eaLnBrk="1" hangingPunct="1">
              <a:buFont typeface="Arial" pitchFamily="34" charset="0"/>
              <a:buChar char="•"/>
            </a:pPr>
            <a:r>
              <a:rPr lang="pt-BR" sz="2800">
                <a:latin typeface="Calibri" pitchFamily="34" charset="0"/>
              </a:rPr>
              <a:t>Objetivo do estudo: diferenciar entre os resultados de recém-nascidos (RN) expostos ao clampeamento tardio do cordão e a ordenha do cordão umbilical. </a:t>
            </a:r>
          </a:p>
          <a:p>
            <a:pPr algn="ctr" eaLnBrk="1" hangingPunct="1">
              <a:buFont typeface="Arial" pitchFamily="34" charset="0"/>
              <a:buChar char="•"/>
            </a:pPr>
            <a:r>
              <a:rPr lang="pt-BR" sz="2800">
                <a:latin typeface="Calibri" pitchFamily="34" charset="0"/>
              </a:rPr>
              <a:t>Não encontramos associação com o desfecho composto de mortalidade ou HIV grave</a:t>
            </a:r>
          </a:p>
          <a:p>
            <a:pPr algn="ctr" eaLnBrk="1" hangingPunct="1">
              <a:buFont typeface="Arial" pitchFamily="34" charset="0"/>
              <a:buChar char="•"/>
            </a:pPr>
            <a:r>
              <a:rPr lang="pt-BR" sz="2800" b="1">
                <a:solidFill>
                  <a:srgbClr val="0000FF"/>
                </a:solidFill>
                <a:latin typeface="Calibri" pitchFamily="34" charset="0"/>
              </a:rPr>
              <a:t>Principal descoberta</a:t>
            </a:r>
            <a:r>
              <a:rPr lang="pt-BR" sz="2800">
                <a:latin typeface="Calibri" pitchFamily="34" charset="0"/>
              </a:rPr>
              <a:t>: </a:t>
            </a:r>
            <a:r>
              <a:rPr lang="pt-BR" sz="2800" b="1">
                <a:solidFill>
                  <a:srgbClr val="FF0000"/>
                </a:solidFill>
                <a:latin typeface="Calibri" pitchFamily="34" charset="0"/>
              </a:rPr>
              <a:t>probabilidade aumentada estatisticamente significativa e clinicamente relevante de HIV grave após a exposição à ordenha do cordão umbilical.</a:t>
            </a:r>
          </a:p>
          <a:p>
            <a:pPr algn="ctr" eaLnBrk="1" hangingPunct="1"/>
            <a:endParaRPr lang="pt-BR" sz="2800" b="1">
              <a:solidFill>
                <a:srgbClr val="FF0000"/>
              </a:solidFill>
              <a:latin typeface="Calibri" pitchFamily="34" charset="0"/>
              <a:cs typeface="Calibri"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1990"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1993" name="CaixaDeTexto 3"/>
          <p:cNvSpPr txBox="1">
            <a:spLocks noChangeArrowheads="1"/>
          </p:cNvSpPr>
          <p:nvPr/>
        </p:nvSpPr>
        <p:spPr bwMode="auto">
          <a:xfrm>
            <a:off x="3881438" y="511175"/>
            <a:ext cx="7526337" cy="619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Sans-Serif"/>
              <a:buChar char="•"/>
            </a:pPr>
            <a:r>
              <a:rPr lang="pt-BR" sz="2800" b="1">
                <a:solidFill>
                  <a:srgbClr val="FF0000"/>
                </a:solidFill>
                <a:latin typeface="Calibri" pitchFamily="34" charset="0"/>
                <a:ea typeface="Avenir Next LT Pro" charset="0"/>
                <a:cs typeface="Calibri" pitchFamily="34" charset="0"/>
              </a:rPr>
              <a:t>Este achado persistiu na análise estratificada de bebês 25 </a:t>
            </a:r>
            <a:r>
              <a:rPr lang="pt-BR" sz="2800" b="1" baseline="30000">
                <a:solidFill>
                  <a:srgbClr val="FF0000"/>
                </a:solidFill>
                <a:latin typeface="Calibri" pitchFamily="34" charset="0"/>
                <a:ea typeface="Avenir Next LT Pro" charset="0"/>
                <a:cs typeface="Calibri" pitchFamily="34" charset="0"/>
              </a:rPr>
              <a:t>0/7</a:t>
            </a:r>
            <a:r>
              <a:rPr lang="pt-BR" sz="2800" b="1">
                <a:solidFill>
                  <a:srgbClr val="FF0000"/>
                </a:solidFill>
                <a:latin typeface="Calibri" pitchFamily="34" charset="0"/>
                <a:ea typeface="Avenir Next LT Pro" charset="0"/>
                <a:cs typeface="Calibri" pitchFamily="34" charset="0"/>
              </a:rPr>
              <a:t> a 28 </a:t>
            </a:r>
            <a:r>
              <a:rPr lang="pt-BR" sz="2800" b="1" baseline="30000">
                <a:solidFill>
                  <a:srgbClr val="FF0000"/>
                </a:solidFill>
                <a:latin typeface="Calibri" pitchFamily="34" charset="0"/>
                <a:ea typeface="Avenir Next LT Pro" charset="0"/>
                <a:cs typeface="Calibri" pitchFamily="34" charset="0"/>
              </a:rPr>
              <a:t>6/7</a:t>
            </a:r>
            <a:r>
              <a:rPr lang="pt-BR" sz="2800" b="1">
                <a:solidFill>
                  <a:srgbClr val="FF0000"/>
                </a:solidFill>
                <a:latin typeface="Calibri" pitchFamily="34" charset="0"/>
                <a:ea typeface="Avenir Next LT Pro" charset="0"/>
                <a:cs typeface="Calibri" pitchFamily="34" charset="0"/>
              </a:rPr>
              <a:t> semanas</a:t>
            </a:r>
            <a:r>
              <a:rPr lang="pt-BR" sz="2800">
                <a:latin typeface="Calibri" pitchFamily="34" charset="0"/>
                <a:ea typeface="Avenir Next LT Pro" charset="0"/>
                <a:cs typeface="Calibri" pitchFamily="34" charset="0"/>
              </a:rPr>
              <a:t>, mas não no subgrupo 22 </a:t>
            </a:r>
            <a:r>
              <a:rPr lang="pt-BR" sz="2800" baseline="30000">
                <a:latin typeface="Calibri" pitchFamily="34" charset="0"/>
                <a:ea typeface="Avenir Next LT Pro" charset="0"/>
                <a:cs typeface="Calibri" pitchFamily="34" charset="0"/>
              </a:rPr>
              <a:t>0/7</a:t>
            </a:r>
            <a:r>
              <a:rPr lang="pt-BR" sz="2800">
                <a:latin typeface="Calibri" pitchFamily="34" charset="0"/>
                <a:ea typeface="Avenir Next LT Pro" charset="0"/>
                <a:cs typeface="Calibri" pitchFamily="34" charset="0"/>
              </a:rPr>
              <a:t> -24 </a:t>
            </a:r>
            <a:r>
              <a:rPr lang="pt-BR" sz="2800" baseline="30000">
                <a:latin typeface="Calibri" pitchFamily="34" charset="0"/>
                <a:ea typeface="Avenir Next LT Pro" charset="0"/>
                <a:cs typeface="Calibri" pitchFamily="34" charset="0"/>
              </a:rPr>
              <a:t>6/7</a:t>
            </a:r>
            <a:r>
              <a:rPr lang="pt-BR" sz="2800">
                <a:latin typeface="Calibri" pitchFamily="34" charset="0"/>
                <a:ea typeface="Avenir Next LT Pro" charset="0"/>
                <a:cs typeface="Calibri" pitchFamily="34" charset="0"/>
              </a:rPr>
              <a:t> semanas.</a:t>
            </a:r>
          </a:p>
          <a:p>
            <a:pPr algn="ctr" eaLnBrk="1" hangingPunct="1">
              <a:buFont typeface="Arial,Sans-Serif"/>
              <a:buChar char="•"/>
            </a:pPr>
            <a:endParaRPr lang="pt-BR" sz="2800">
              <a:latin typeface="Calibri" pitchFamily="34" charset="0"/>
              <a:ea typeface="Avenir Next LT Pro" charset="0"/>
              <a:cs typeface="Calibri" pitchFamily="34" charset="0"/>
            </a:endParaRPr>
          </a:p>
          <a:p>
            <a:pPr algn="ctr" eaLnBrk="1" hangingPunct="1">
              <a:buFont typeface="Arial,Sans-Serif"/>
              <a:buChar char="•"/>
            </a:pPr>
            <a:r>
              <a:rPr lang="pt-BR" sz="2800">
                <a:latin typeface="Calibri" pitchFamily="34" charset="0"/>
                <a:ea typeface="Avenir Next LT Pro" charset="0"/>
                <a:cs typeface="Calibri" pitchFamily="34" charset="0"/>
              </a:rPr>
              <a:t>A alta taxa de HIV grave no subgrupo 22 </a:t>
            </a:r>
            <a:r>
              <a:rPr lang="pt-BR" sz="2800" baseline="30000">
                <a:latin typeface="Calibri" pitchFamily="34" charset="0"/>
                <a:ea typeface="Avenir Next LT Pro" charset="0"/>
                <a:cs typeface="Calibri" pitchFamily="34" charset="0"/>
              </a:rPr>
              <a:t>0/7</a:t>
            </a:r>
            <a:r>
              <a:rPr lang="pt-BR" sz="2800">
                <a:latin typeface="Calibri" pitchFamily="34" charset="0"/>
                <a:ea typeface="Avenir Next LT Pro" charset="0"/>
                <a:cs typeface="Calibri" pitchFamily="34" charset="0"/>
              </a:rPr>
              <a:t>-24 </a:t>
            </a:r>
            <a:r>
              <a:rPr lang="pt-BR" sz="2800" baseline="30000">
                <a:latin typeface="Calibri" pitchFamily="34" charset="0"/>
                <a:ea typeface="Avenir Next LT Pro" charset="0"/>
                <a:cs typeface="Calibri" pitchFamily="34" charset="0"/>
              </a:rPr>
              <a:t>6/7</a:t>
            </a:r>
            <a:r>
              <a:rPr lang="pt-BR" sz="2800">
                <a:latin typeface="Calibri" pitchFamily="34" charset="0"/>
                <a:ea typeface="Avenir Next LT Pro" charset="0"/>
                <a:cs typeface="Calibri" pitchFamily="34" charset="0"/>
              </a:rPr>
              <a:t> semanas, independentemente da exposição à ordenha do cordão ou clampeamento tardio do cordão e o pequeno tamanho da amostra (n = 400) pode ter contribuído à nossa incapacidade de detectar uma diferença neste estrato</a:t>
            </a:r>
          </a:p>
          <a:p>
            <a:pPr eaLnBrk="1" hangingPunct="1">
              <a:buFont typeface="Arial,Sans-Serif"/>
              <a:buChar char="•"/>
            </a:pPr>
            <a:endParaRPr lang="pt-BR" sz="2800">
              <a:latin typeface="Calibri" pitchFamily="34" charset="0"/>
              <a:ea typeface="Avenir Next LT Pro" charset="0"/>
              <a:cs typeface="Calibri" pitchFamily="34" charset="0"/>
            </a:endParaRPr>
          </a:p>
          <a:p>
            <a:pPr eaLnBrk="1" hangingPunct="1">
              <a:buFont typeface="Arial,Sans-Serif"/>
              <a:buChar char="•"/>
            </a:pPr>
            <a:endParaRPr lang="pt-BR" sz="2800">
              <a:latin typeface="Calibri" pitchFamily="34" charset="0"/>
              <a:ea typeface="Avenir Next LT Pro" charset="0"/>
              <a:cs typeface="Calibri" pitchFamily="34" charset="0"/>
            </a:endParaRPr>
          </a:p>
          <a:p>
            <a:pPr eaLnBrk="1" hangingPunct="1">
              <a:buFont typeface="Arial,Sans-Serif"/>
              <a:buChar char="•"/>
            </a:pPr>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301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3017" name="CaixaDeTexto 3"/>
          <p:cNvSpPr txBox="1">
            <a:spLocks noChangeArrowheads="1"/>
          </p:cNvSpPr>
          <p:nvPr/>
        </p:nvSpPr>
        <p:spPr bwMode="auto">
          <a:xfrm>
            <a:off x="4365625" y="152400"/>
            <a:ext cx="6954838" cy="715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Sans-Serif"/>
              <a:buChar char="•"/>
            </a:pPr>
            <a:r>
              <a:rPr lang="pt-BR" sz="2700">
                <a:latin typeface="Calibri" pitchFamily="34" charset="0"/>
                <a:ea typeface="Avenir Next LT Pro" charset="0"/>
                <a:cs typeface="Calibri" pitchFamily="34" charset="0"/>
              </a:rPr>
              <a:t>Os achados do estudo são semelhantes aos resultados de um estudo recente comparando as 2 modalidades de transfusão de placenta. Foi interrompido precocemente devido às altas taxas de HIV grave entre RN randomizados para ordenha do cordão. </a:t>
            </a:r>
            <a:r>
              <a:rPr lang="pt-BR" sz="2700">
                <a:solidFill>
                  <a:srgbClr val="FF0000"/>
                </a:solidFill>
                <a:latin typeface="Calibri" pitchFamily="34" charset="0"/>
                <a:ea typeface="Avenir Next LT Pro" charset="0"/>
                <a:cs typeface="Calibri" pitchFamily="34" charset="0"/>
              </a:rPr>
              <a:t>Achados semelhantes na Rede Neonatal Canadense</a:t>
            </a:r>
            <a:r>
              <a:rPr lang="pt-BR" sz="2700">
                <a:latin typeface="Calibri" pitchFamily="34" charset="0"/>
                <a:ea typeface="Avenir Next LT Pro" charset="0"/>
                <a:cs typeface="Calibri" pitchFamily="34" charset="0"/>
              </a:rPr>
              <a:t>. </a:t>
            </a:r>
            <a:endParaRPr lang="pt-BR" sz="2700">
              <a:ea typeface="Avenir Next LT Pro" charset="0"/>
              <a:cs typeface="Calibri" pitchFamily="34" charset="0"/>
            </a:endParaRPr>
          </a:p>
          <a:p>
            <a:pPr algn="ctr" eaLnBrk="1" hangingPunct="1"/>
            <a:r>
              <a:rPr lang="pt-BR" sz="1300">
                <a:ea typeface="Avenir Next LT Pro" charset="0"/>
                <a:cs typeface="Calibri" pitchFamily="34" charset="0"/>
                <a:hlinkClick r:id="rId2"/>
              </a:rPr>
              <a:t>A </a:t>
            </a:r>
            <a:r>
              <a:rPr lang="pt-BR" sz="1300" b="1">
                <a:ea typeface="Avenir Next LT Pro" charset="0"/>
                <a:cs typeface="Calibri" pitchFamily="34" charset="0"/>
                <a:hlinkClick r:id="rId2"/>
              </a:rPr>
              <a:t>Comparison</a:t>
            </a:r>
            <a:r>
              <a:rPr lang="pt-BR" sz="1300">
                <a:ea typeface="Avenir Next LT Pro" charset="0"/>
                <a:cs typeface="Calibri" pitchFamily="34" charset="0"/>
                <a:hlinkClick r:id="rId2"/>
              </a:rPr>
              <a:t> of </a:t>
            </a:r>
            <a:r>
              <a:rPr lang="pt-BR" sz="1300" b="1">
                <a:ea typeface="Avenir Next LT Pro" charset="0"/>
                <a:cs typeface="Calibri" pitchFamily="34" charset="0"/>
                <a:hlinkClick r:id="rId2"/>
              </a:rPr>
              <a:t>Strategies</a:t>
            </a:r>
            <a:r>
              <a:rPr lang="pt-BR" sz="1300">
                <a:ea typeface="Avenir Next LT Pro" charset="0"/>
                <a:cs typeface="Calibri" pitchFamily="34" charset="0"/>
                <a:hlinkClick r:id="rId2"/>
              </a:rPr>
              <a:t> for </a:t>
            </a:r>
            <a:r>
              <a:rPr lang="pt-BR" sz="1300" b="1">
                <a:ea typeface="Avenir Next LT Pro" charset="0"/>
                <a:cs typeface="Calibri" pitchFamily="34" charset="0"/>
                <a:hlinkClick r:id="rId2"/>
              </a:rPr>
              <a:t>Managing</a:t>
            </a:r>
            <a:r>
              <a:rPr lang="pt-BR" sz="1300">
                <a:ea typeface="Avenir Next LT Pro" charset="0"/>
                <a:cs typeface="Calibri" pitchFamily="34" charset="0"/>
                <a:hlinkClick r:id="rId2"/>
              </a:rPr>
              <a:t> the </a:t>
            </a:r>
            <a:r>
              <a:rPr lang="pt-BR" sz="1300" b="1">
                <a:ea typeface="Avenir Next LT Pro" charset="0"/>
                <a:cs typeface="Calibri" pitchFamily="34" charset="0"/>
                <a:hlinkClick r:id="rId2"/>
              </a:rPr>
              <a:t>Umbilical</a:t>
            </a:r>
            <a:r>
              <a:rPr lang="pt-BR" sz="1300">
                <a:ea typeface="Avenir Next LT Pro" charset="0"/>
                <a:cs typeface="Calibri" pitchFamily="34" charset="0"/>
                <a:hlinkClick r:id="rId2"/>
              </a:rPr>
              <a:t> </a:t>
            </a:r>
            <a:r>
              <a:rPr lang="pt-BR" sz="1300" b="1">
                <a:ea typeface="Avenir Next LT Pro" charset="0"/>
                <a:cs typeface="Calibri" pitchFamily="34" charset="0"/>
                <a:hlinkClick r:id="rId2"/>
              </a:rPr>
              <a:t>Cord</a:t>
            </a:r>
            <a:r>
              <a:rPr lang="pt-BR" sz="1300">
                <a:ea typeface="Avenir Next LT Pro" charset="0"/>
                <a:cs typeface="Calibri" pitchFamily="34" charset="0"/>
                <a:hlinkClick r:id="rId2"/>
              </a:rPr>
              <a:t> at Birth in Preterm Infants.</a:t>
            </a:r>
            <a:r>
              <a:rPr lang="pt-BR" sz="1300">
                <a:ea typeface="Avenir Next LT Pro" charset="0"/>
                <a:cs typeface="Calibri" pitchFamily="34" charset="0"/>
              </a:rPr>
              <a:t>El-Naggar W, Afifi J, Dorling J, Bodani J, Cieslak Z, Canning R, Ye XY, Crane J, Lee SK, Shah PS; Canadian Neonatal Network and the Canadian Preterm Birth Network Investigators.J Pediatr. 2020 Oct;225:58-64.e4. </a:t>
            </a:r>
            <a:r>
              <a:rPr lang="pt-BR" sz="1300">
                <a:solidFill>
                  <a:srgbClr val="0000FF"/>
                </a:solidFill>
                <a:ea typeface="Avenir Next LT Pro" charset="0"/>
                <a:cs typeface="Calibri" pitchFamily="34" charset="0"/>
              </a:rPr>
              <a:t>doi: 10.1016/j.jpeds.2020.05.018</a:t>
            </a:r>
            <a:r>
              <a:rPr lang="pt-BR" sz="1300">
                <a:ea typeface="Avenir Next LT Pro" charset="0"/>
                <a:cs typeface="Calibri" pitchFamily="34" charset="0"/>
              </a:rPr>
              <a:t>. Epub 2020 May 20.PMID: 32442446</a:t>
            </a:r>
            <a:endParaRPr lang="pt-BR" sz="1300">
              <a:latin typeface="Calibri" pitchFamily="34" charset="0"/>
              <a:ea typeface="Avenir Next LT Pro" charset="0"/>
              <a:cs typeface="Calibri" pitchFamily="34" charset="0"/>
            </a:endParaRPr>
          </a:p>
          <a:p>
            <a:pPr algn="ctr" eaLnBrk="1" hangingPunct="1">
              <a:buFont typeface="Arial,Sans-Serif"/>
              <a:buChar char="•"/>
            </a:pPr>
            <a:r>
              <a:rPr lang="pt-BR" sz="2600">
                <a:latin typeface="Calibri" pitchFamily="34" charset="0"/>
                <a:ea typeface="Avenir Next LT Pro" charset="0"/>
                <a:cs typeface="Calibri" pitchFamily="34" charset="0"/>
              </a:rPr>
              <a:t>Nessa coorte estudada, 13% dos bebês tinham HIV grave, o que é semelhante às taxas relatadas anteriormente de 16% entre RN prematuros extremos. Como esperado, as taxas de HIV grave foram maiores entre os bebês com menor IG </a:t>
            </a:r>
          </a:p>
          <a:p>
            <a:pPr eaLnBrk="1" hangingPunct="1"/>
            <a:endParaRPr lang="pt-BR" sz="2600">
              <a:ea typeface="Avenir Next LT Pro" charset="0"/>
              <a:cs typeface="Calibri" pitchFamily="34" charset="0"/>
            </a:endParaRPr>
          </a:p>
        </p:txBody>
      </p:sp>
      <p:sp>
        <p:nvSpPr>
          <p:cNvPr id="43018" name="AutoShape 39"/>
          <p:cNvSpPr>
            <a:spLocks noChangeArrowheads="1"/>
          </p:cNvSpPr>
          <p:nvPr/>
        </p:nvSpPr>
        <p:spPr bwMode="auto">
          <a:xfrm>
            <a:off x="4613275" y="2833688"/>
            <a:ext cx="439738" cy="685800"/>
          </a:xfrm>
          <a:prstGeom prst="curvedRightArrow">
            <a:avLst>
              <a:gd name="adj1" fmla="val 31191"/>
              <a:gd name="adj2" fmla="val 62383"/>
              <a:gd name="adj3" fmla="val 33333"/>
            </a:avLst>
          </a:prstGeom>
          <a:solidFill>
            <a:srgbClr val="FFFF00"/>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403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4041" name="CaixaDeTexto 3"/>
          <p:cNvSpPr txBox="1">
            <a:spLocks noChangeArrowheads="1"/>
          </p:cNvSpPr>
          <p:nvPr/>
        </p:nvSpPr>
        <p:spPr bwMode="auto">
          <a:xfrm>
            <a:off x="4365625" y="396875"/>
            <a:ext cx="6954838" cy="658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800">
                <a:latin typeface="Calibri" pitchFamily="34" charset="0"/>
              </a:rPr>
              <a:t>A </a:t>
            </a:r>
            <a:r>
              <a:rPr lang="pt-BR" sz="2800" b="1">
                <a:solidFill>
                  <a:srgbClr val="FF0000"/>
                </a:solidFill>
                <a:latin typeface="Calibri" pitchFamily="34" charset="0"/>
              </a:rPr>
              <a:t>relação inversa entre a IG e o risco grave de HIV</a:t>
            </a:r>
            <a:r>
              <a:rPr lang="pt-BR" sz="2800">
                <a:latin typeface="Calibri" pitchFamily="34" charset="0"/>
              </a:rPr>
              <a:t> foi </a:t>
            </a:r>
            <a:r>
              <a:rPr lang="pt-BR" sz="2800" b="1">
                <a:solidFill>
                  <a:srgbClr val="FF0000"/>
                </a:solidFill>
                <a:latin typeface="Calibri" pitchFamily="34" charset="0"/>
              </a:rPr>
              <a:t>atribuída à autorregulação cerebral limitada, fragilidade capilar e flutuações no FSC </a:t>
            </a:r>
            <a:endParaRPr lang="pt-BR" b="1">
              <a:solidFill>
                <a:srgbClr val="FF0000"/>
              </a:solidFill>
            </a:endParaRPr>
          </a:p>
          <a:p>
            <a:pPr algn="ctr" eaLnBrk="1" hangingPunct="1">
              <a:buFont typeface="Arial" pitchFamily="34" charset="0"/>
              <a:buChar char="•"/>
            </a:pPr>
            <a:r>
              <a:rPr lang="pt-BR" sz="2800">
                <a:latin typeface="Calibri" pitchFamily="34" charset="0"/>
              </a:rPr>
              <a:t>Dados de animais: a ordenha do cordão  causa grandes oscilações na pressão arterial (PA) e no fluxo sanguíneo cerebral(FSC0) , aumentando ainda mais as flutuações na perfusão cerebral. </a:t>
            </a:r>
          </a:p>
          <a:p>
            <a:pPr algn="ctr" eaLnBrk="1" hangingPunct="1">
              <a:buFont typeface="Arial" pitchFamily="34" charset="0"/>
              <a:buChar char="•"/>
            </a:pPr>
            <a:r>
              <a:rPr lang="pt-BR" sz="2800">
                <a:latin typeface="Calibri" pitchFamily="34" charset="0"/>
              </a:rPr>
              <a:t>A combinação de </a:t>
            </a:r>
            <a:r>
              <a:rPr lang="pt-BR" sz="2800" b="1">
                <a:solidFill>
                  <a:srgbClr val="FF0000"/>
                </a:solidFill>
                <a:latin typeface="Calibri" pitchFamily="34" charset="0"/>
              </a:rPr>
              <a:t>extrema imaturidade e grandes oscilações na PA e no FSC  secundário à ordenha do cordão</a:t>
            </a:r>
            <a:r>
              <a:rPr lang="pt-BR" sz="2800">
                <a:latin typeface="Calibri" pitchFamily="34" charset="0"/>
              </a:rPr>
              <a:t> umbilical provavelmente contribuem para o aumento da HIV grave. </a:t>
            </a:r>
            <a:endParaRPr lang="pt-BR" sz="2800">
              <a:latin typeface="Calibri" pitchFamily="34" charset="0"/>
              <a:cs typeface="Calibri" pitchFamily="34" charset="0"/>
            </a:endParaRPr>
          </a:p>
          <a:p>
            <a:pPr eaLnBrk="1" hangingPunct="1"/>
            <a:endParaRPr lang="pt-BR" sz="1600"/>
          </a:p>
          <a:p>
            <a:pPr eaLnBrk="1" hangingPunct="1"/>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506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5065" name="CaixaDeTexto 3"/>
          <p:cNvSpPr txBox="1">
            <a:spLocks noChangeArrowheads="1"/>
          </p:cNvSpPr>
          <p:nvPr/>
        </p:nvSpPr>
        <p:spPr bwMode="auto">
          <a:xfrm>
            <a:off x="4335463" y="0"/>
            <a:ext cx="6956425" cy="716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800">
                <a:latin typeface="Calibri" pitchFamily="34" charset="0"/>
              </a:rPr>
              <a:t>4 estudos pequenos que avaliaram a HIV: média de 106 bebês. Maior ensaio(474) foi interrompido prematuramente por causa do aumento das taxas de HIV grave no grupo de ordenha do cordão </a:t>
            </a:r>
            <a:endParaRPr lang="pt-BR"/>
          </a:p>
          <a:p>
            <a:pPr algn="ctr" eaLnBrk="1" hangingPunct="1">
              <a:buFont typeface="Arial" pitchFamily="34" charset="0"/>
              <a:buChar char="•"/>
            </a:pPr>
            <a:r>
              <a:rPr lang="pt-BR" sz="2800" b="1">
                <a:solidFill>
                  <a:srgbClr val="FF00FF"/>
                </a:solidFill>
                <a:latin typeface="Calibri" pitchFamily="34" charset="0"/>
              </a:rPr>
              <a:t>O presente estudo  contribui para evidenciar o clampeamento tardio do cordão como método preferido de transfusão de placenta.</a:t>
            </a:r>
          </a:p>
          <a:p>
            <a:pPr algn="ctr" eaLnBrk="1" hangingPunct="1">
              <a:buFont typeface="Arial" pitchFamily="34" charset="0"/>
              <a:buChar char="•"/>
            </a:pPr>
            <a:r>
              <a:rPr lang="pt-BR" sz="2800">
                <a:latin typeface="Calibri" pitchFamily="34" charset="0"/>
              </a:rPr>
              <a:t> A ordenha do cordão permite uma rápida transfusão de placenta para iniciar a ressuscitação logo após o nascimento. O potencial de lesão neurológica e danos associados à ordenha do cordão podem superar os benefícios da ressuscitação precoce. </a:t>
            </a:r>
            <a:endParaRPr lang="pt-BR" sz="2800"/>
          </a:p>
          <a:p>
            <a:pPr eaLnBrk="1" hangingPunct="1">
              <a:buFont typeface="Arial" pitchFamily="34" charset="0"/>
              <a:buChar char="•"/>
            </a:pPr>
            <a:endParaRPr lang="pt-BR" sz="16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608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idx="4294967295"/>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46088" name="Espaço Reservado para Conteúdo 2"/>
          <p:cNvSpPr>
            <a:spLocks noGrp="1"/>
          </p:cNvSpPr>
          <p:nvPr>
            <p:ph idx="4294967295"/>
          </p:nvPr>
        </p:nvSpPr>
        <p:spPr>
          <a:xfrm>
            <a:off x="4700588" y="728663"/>
            <a:ext cx="7104062" cy="5545137"/>
          </a:xfrm>
        </p:spPr>
        <p:txBody>
          <a:bodyPr anchor="ctr"/>
          <a:lstStyle/>
          <a:p>
            <a:pPr eaLnBrk="1" hangingPunct="1">
              <a:buFont typeface="Arial" pitchFamily="34" charset="0"/>
              <a:buNone/>
            </a:pPr>
            <a:r>
              <a:rPr lang="pt-BR" smtClean="0">
                <a:solidFill>
                  <a:schemeClr val="tx1"/>
                </a:solidFill>
              </a:rPr>
              <a:t>  -Além disso, ensaios em todo o mundo estão examinando a capacidade de realizar o retardo do clampeamento do cordão umbilical  com ressuscitação simultânea (por exemplo, </a:t>
            </a:r>
            <a:r>
              <a:rPr lang="pt-BR" b="1" i="1" smtClean="0">
                <a:solidFill>
                  <a:schemeClr val="tx1"/>
                </a:solidFill>
              </a:rPr>
              <a:t>VentFirstNCT02742454, Baby DUCC Australian Trial Registry1261800621213</a:t>
            </a:r>
            <a:r>
              <a:rPr lang="pt-BR" smtClean="0">
                <a:solidFill>
                  <a:schemeClr val="tx1"/>
                </a:solidFill>
              </a:rPr>
              <a:t>). -Se viável e bem-sucedido, esses ensaios podem fornecer suporte adicional para o atraso do clampeamento docordão umbilical como abordagem ideal para transfusão placentária</a:t>
            </a:r>
            <a:endParaRPr lang="en-US" smtClean="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7110"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dirty="0">
                <a:ea typeface="+mj-lt"/>
                <a:cs typeface="+mj-lt"/>
              </a:rPr>
              <a:t/>
            </a:r>
            <a:br>
              <a:rPr lang="pt-BR" dirty="0">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7113" name="CaixaDeTexto 3"/>
          <p:cNvSpPr txBox="1">
            <a:spLocks noChangeArrowheads="1"/>
          </p:cNvSpPr>
          <p:nvPr/>
        </p:nvSpPr>
        <p:spPr bwMode="auto">
          <a:xfrm>
            <a:off x="4365625" y="396875"/>
            <a:ext cx="6954838" cy="631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800">
                <a:latin typeface="Calibri" pitchFamily="34" charset="0"/>
              </a:rPr>
              <a:t>2 centros usaram a ordenha do cordão  como modo primário de transfusão placentária, enquanto a maioria usou o clampeamento tardio do cordão umbilical.</a:t>
            </a:r>
          </a:p>
          <a:p>
            <a:pPr algn="ctr" eaLnBrk="1" hangingPunct="1">
              <a:buFont typeface="Arial" pitchFamily="34" charset="0"/>
              <a:buChar char="•"/>
            </a:pPr>
            <a:r>
              <a:rPr lang="pt-BR" sz="2800">
                <a:latin typeface="Calibri" pitchFamily="34" charset="0"/>
              </a:rPr>
              <a:t> Esses dados foram coletados antes de 2019 e foi formulada  a hipótese de que a transfusão placentária nos Centros de NRN hoje pode estar mudando em resposta à crescente evidência de danos após a exposição à ordenha do cordão. </a:t>
            </a:r>
          </a:p>
          <a:p>
            <a:pPr algn="ctr" eaLnBrk="1" hangingPunct="1">
              <a:buFont typeface="Arial" pitchFamily="34" charset="0"/>
              <a:buChar char="•"/>
            </a:pPr>
            <a:r>
              <a:rPr lang="pt-BR" sz="2800">
                <a:latin typeface="Calibri" pitchFamily="34" charset="0"/>
              </a:rPr>
              <a:t>As práticas de cuidado neurocêntrico para RN prematuros  extremos variam entre as Unidades, o que também pode influenciar os resultados. </a:t>
            </a:r>
            <a:endParaRPr lang="pt-BR" sz="2800"/>
          </a:p>
          <a:p>
            <a:pPr eaLnBrk="1" hangingPunct="1">
              <a:buFont typeface="Arial" pitchFamily="34" charset="0"/>
              <a:buChar char="•"/>
            </a:pPr>
            <a:endParaRPr lang="pt-BR" sz="16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813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8137" name="CaixaDeTexto 3"/>
          <p:cNvSpPr txBox="1">
            <a:spLocks noChangeArrowheads="1"/>
          </p:cNvSpPr>
          <p:nvPr/>
        </p:nvSpPr>
        <p:spPr bwMode="auto">
          <a:xfrm>
            <a:off x="4365625" y="396875"/>
            <a:ext cx="723265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None/>
            </a:pPr>
            <a:r>
              <a:rPr lang="pt-BR" sz="2800" b="1">
                <a:latin typeface="Calibri" pitchFamily="34" charset="0"/>
              </a:rPr>
              <a:t>Análise </a:t>
            </a:r>
            <a:r>
              <a:rPr lang="pt-BR" sz="2800" b="1" i="1">
                <a:latin typeface="Calibri" pitchFamily="34" charset="0"/>
              </a:rPr>
              <a:t>post-hoc</a:t>
            </a:r>
            <a:r>
              <a:rPr lang="pt-BR" sz="2800" b="1">
                <a:latin typeface="Calibri" pitchFamily="34" charset="0"/>
              </a:rPr>
              <a:t> examinou 2 fatores de risco adicionais (corioamnionite e tipo de parto) associados à HIV grave</a:t>
            </a:r>
            <a:r>
              <a:rPr lang="pt-BR" sz="2800">
                <a:latin typeface="Calibri" pitchFamily="34" charset="0"/>
              </a:rPr>
              <a:t>.</a:t>
            </a:r>
          </a:p>
          <a:p>
            <a:pPr algn="ctr" eaLnBrk="1" hangingPunct="1"/>
            <a:endParaRPr lang="pt-BR" sz="2800">
              <a:latin typeface="Calibri" pitchFamily="34" charset="0"/>
            </a:endParaRPr>
          </a:p>
          <a:p>
            <a:pPr algn="ctr" eaLnBrk="1" hangingPunct="1">
              <a:buFont typeface="Arial" pitchFamily="34" charset="0"/>
              <a:buChar char="•"/>
            </a:pPr>
            <a:r>
              <a:rPr lang="pt-BR" sz="2800">
                <a:latin typeface="Calibri" pitchFamily="34" charset="0"/>
              </a:rPr>
              <a:t>Metanálise(2018): a corioamnionite é um fator de risco p/ HIV. A resposta inflamatória observada na corioamnionite resulta em um aumento de citocinas que causam alterações hemodinâmicas e vasculite sistêmica, que aumentam o risco de HIV</a:t>
            </a:r>
          </a:p>
          <a:p>
            <a:pPr algn="ctr" eaLnBrk="1" hangingPunct="1">
              <a:buFont typeface="Arial" pitchFamily="34" charset="0"/>
              <a:buChar char="•"/>
            </a:pPr>
            <a:endParaRPr lang="pt-BR" sz="2800">
              <a:latin typeface="Calibri" pitchFamily="34" charset="0"/>
            </a:endParaRPr>
          </a:p>
          <a:p>
            <a:pPr algn="ctr" eaLnBrk="1" hangingPunct="1">
              <a:buFont typeface="Arial" pitchFamily="34" charset="0"/>
              <a:buChar char="•"/>
            </a:pPr>
            <a:r>
              <a:rPr lang="pt-BR" sz="2800">
                <a:latin typeface="Calibri" pitchFamily="34" charset="0"/>
              </a:rPr>
              <a:t> Na análise estratificada do presente estudo, a </a:t>
            </a:r>
            <a:r>
              <a:rPr lang="pt-BR" sz="2800" b="1">
                <a:solidFill>
                  <a:srgbClr val="0000FF"/>
                </a:solidFill>
                <a:latin typeface="Calibri" pitchFamily="34" charset="0"/>
              </a:rPr>
              <a:t>presença de corioamnionite não afetou a exposição e a relação do desfecho primário composto.</a:t>
            </a:r>
          </a:p>
          <a:p>
            <a:pPr eaLnBrk="1" hangingPunct="1">
              <a:buFont typeface="Arial" pitchFamily="34" charset="0"/>
              <a:buChar char="•"/>
            </a:pPr>
            <a:endParaRPr lang="pt-BR" sz="2800" b="1">
              <a:solidFill>
                <a:srgbClr val="0000FF"/>
              </a:solidFill>
              <a:latin typeface="Calibri"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915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49161" name="CaixaDeTexto 3"/>
          <p:cNvSpPr txBox="1">
            <a:spLocks noChangeArrowheads="1"/>
          </p:cNvSpPr>
          <p:nvPr/>
        </p:nvSpPr>
        <p:spPr bwMode="auto">
          <a:xfrm>
            <a:off x="4365625" y="228600"/>
            <a:ext cx="6954838" cy="716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Sans-Serif"/>
              <a:buChar char="•"/>
            </a:pPr>
            <a:r>
              <a:rPr lang="pt-BR" sz="2800">
                <a:latin typeface="Calibri" pitchFamily="34" charset="0"/>
                <a:ea typeface="Avenir Next LT Pro" charset="0"/>
                <a:cs typeface="Calibri" pitchFamily="34" charset="0"/>
              </a:rPr>
              <a:t> Estudos anteriores também relataram que </a:t>
            </a:r>
            <a:r>
              <a:rPr lang="pt-BR" sz="2800" b="1" i="1">
                <a:latin typeface="Calibri" pitchFamily="34" charset="0"/>
                <a:ea typeface="Avenir Next LT Pro" charset="0"/>
                <a:cs typeface="Calibri" pitchFamily="34" charset="0"/>
              </a:rPr>
              <a:t>RN  nascidos de parto vaginal</a:t>
            </a:r>
            <a:r>
              <a:rPr lang="pt-BR" sz="2800">
                <a:latin typeface="Calibri" pitchFamily="34" charset="0"/>
                <a:ea typeface="Avenir Next LT Pro" charset="0"/>
                <a:cs typeface="Calibri" pitchFamily="34" charset="0"/>
              </a:rPr>
              <a:t> apresentam </a:t>
            </a:r>
            <a:r>
              <a:rPr lang="pt-BR" sz="2800" b="1" i="1">
                <a:latin typeface="Calibri" pitchFamily="34" charset="0"/>
                <a:ea typeface="Avenir Next LT Pro" charset="0"/>
                <a:cs typeface="Calibri" pitchFamily="34" charset="0"/>
              </a:rPr>
              <a:t>risco aumentado de HIV</a:t>
            </a:r>
            <a:r>
              <a:rPr lang="pt-BR" sz="2800">
                <a:latin typeface="Calibri" pitchFamily="34" charset="0"/>
                <a:ea typeface="Avenir Next LT Pro" charset="0"/>
                <a:cs typeface="Calibri" pitchFamily="34" charset="0"/>
              </a:rPr>
              <a:t>. </a:t>
            </a:r>
            <a:endParaRPr lang="en-US" sz="2800">
              <a:latin typeface="Calibri" pitchFamily="34" charset="0"/>
              <a:ea typeface="Avenir Next LT Pro" charset="0"/>
              <a:cs typeface="Calibri" pitchFamily="34" charset="0"/>
            </a:endParaRPr>
          </a:p>
          <a:p>
            <a:pPr algn="ctr" eaLnBrk="1" hangingPunct="1">
              <a:buFont typeface="Arial,Sans-Serif"/>
              <a:buChar char="•"/>
            </a:pPr>
            <a:endParaRPr lang="pt-BR" sz="2800">
              <a:latin typeface="Calibri" pitchFamily="34" charset="0"/>
              <a:ea typeface="Avenir Next LT Pro" charset="0"/>
              <a:cs typeface="Calibri" pitchFamily="34" charset="0"/>
            </a:endParaRPr>
          </a:p>
          <a:p>
            <a:pPr algn="ctr" eaLnBrk="1" hangingPunct="1">
              <a:buFont typeface="Arial,Sans-Serif"/>
              <a:buChar char="•"/>
            </a:pPr>
            <a:r>
              <a:rPr lang="pt-BR" sz="2800">
                <a:latin typeface="Calibri" pitchFamily="34" charset="0"/>
                <a:ea typeface="Avenir Next LT Pro" charset="0"/>
                <a:cs typeface="Calibri" pitchFamily="34" charset="0"/>
              </a:rPr>
              <a:t>A análise estratificada semelhante desse estudo descobriu que </a:t>
            </a:r>
            <a:r>
              <a:rPr lang="pt-BR" sz="2800">
                <a:solidFill>
                  <a:srgbClr val="0000FF"/>
                </a:solidFill>
                <a:latin typeface="Calibri" pitchFamily="34" charset="0"/>
                <a:ea typeface="Avenir Next LT Pro" charset="0"/>
                <a:cs typeface="Calibri" pitchFamily="34" charset="0"/>
              </a:rPr>
              <a:t>o tipo de parto não teve efeito sobre a relação entre a transfusão de placenta e o desfecho primário composto</a:t>
            </a:r>
          </a:p>
          <a:p>
            <a:pPr algn="ctr" eaLnBrk="1" hangingPunct="1">
              <a:buFont typeface="Arial,Sans-Serif"/>
              <a:buChar char="•"/>
            </a:pPr>
            <a:endParaRPr lang="en-US" sz="2800">
              <a:solidFill>
                <a:srgbClr val="0000FF"/>
              </a:solidFill>
              <a:latin typeface="Calibri" pitchFamily="34" charset="0"/>
              <a:ea typeface="Avenir Next LT Pro" charset="0"/>
              <a:cs typeface="Calibri" pitchFamily="34" charset="0"/>
            </a:endParaRPr>
          </a:p>
          <a:p>
            <a:pPr algn="ctr" eaLnBrk="1" hangingPunct="1"/>
            <a:r>
              <a:rPr lang="pt-BR" sz="2800">
                <a:latin typeface="Calibri" pitchFamily="34" charset="0"/>
                <a:ea typeface="Avenir Next LT Pro" charset="0"/>
                <a:cs typeface="Calibri" pitchFamily="34" charset="0"/>
              </a:rPr>
              <a:t>Este estudo não foi desenvolvido para essas análises, e examinamos o resultado composto primário, não apenas a HIV grave, que pode contribuir para a ausência de uma associação detectável. </a:t>
            </a:r>
          </a:p>
          <a:p>
            <a:pPr eaLnBrk="1" hangingPunct="1">
              <a:buFont typeface="Arial,Sans-Serif"/>
              <a:buChar char="•"/>
            </a:pPr>
            <a:endParaRPr lang="pt-BR" sz="2800">
              <a:latin typeface="Calibri" pitchFamily="34" charset="0"/>
              <a:ea typeface="Avenir Next LT Pro" charset="0"/>
              <a:cs typeface="Calibri" pitchFamily="34" charset="0"/>
            </a:endParaRPr>
          </a:p>
          <a:p>
            <a:pPr eaLnBrk="1" hangingPunct="1"/>
            <a:r>
              <a:rPr lang="pt-BR" sz="1600">
                <a:ea typeface="Avenir Next LT Pro" charset="0"/>
                <a:cs typeface="Calibri" pitchFamily="34" charset="0"/>
              </a:rPr>
              <a:t>  </a:t>
            </a:r>
            <a:endParaRPr lang="pt-BR">
              <a:ea typeface="Avenir Next LT Pro" charset="0"/>
              <a:cs typeface="Calibri"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018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50185" name="CaixaDeTexto 3"/>
          <p:cNvSpPr txBox="1">
            <a:spLocks noChangeArrowheads="1"/>
          </p:cNvSpPr>
          <p:nvPr/>
        </p:nvSpPr>
        <p:spPr bwMode="auto">
          <a:xfrm>
            <a:off x="4365625" y="396875"/>
            <a:ext cx="6954838" cy="729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800">
                <a:latin typeface="Calibri" pitchFamily="34" charset="0"/>
                <a:ea typeface="Avenir Next LT Pro" charset="0"/>
                <a:cs typeface="Calibri" pitchFamily="34" charset="0"/>
              </a:rPr>
              <a:t>Estudos retrospectivos tem limitações metodológicas inerentes que não podem ser corrigidos na análise. </a:t>
            </a:r>
          </a:p>
          <a:p>
            <a:pPr algn="ctr" eaLnBrk="1" hangingPunct="1">
              <a:buFont typeface="Arial" pitchFamily="34" charset="0"/>
              <a:buChar char="•"/>
            </a:pPr>
            <a:r>
              <a:rPr lang="pt-BR" sz="2800">
                <a:latin typeface="Calibri" pitchFamily="34" charset="0"/>
                <a:ea typeface="Avenir Next LT Pro" charset="0"/>
                <a:cs typeface="Calibri" pitchFamily="34" charset="0"/>
              </a:rPr>
              <a:t>Este estudo observacional não pode inferir causalidade; </a:t>
            </a:r>
            <a:r>
              <a:rPr lang="pt-BR" sz="2800" b="1">
                <a:solidFill>
                  <a:srgbClr val="FF0000"/>
                </a:solidFill>
                <a:latin typeface="Calibri" pitchFamily="34" charset="0"/>
                <a:ea typeface="Avenir Next LT Pro" charset="0"/>
                <a:cs typeface="Calibri" pitchFamily="34" charset="0"/>
              </a:rPr>
              <a:t>no entanto, demonstra uma associação entre a exposição à ordenha do cordão e a HIV grave</a:t>
            </a:r>
          </a:p>
          <a:p>
            <a:pPr algn="ctr" eaLnBrk="1" hangingPunct="1">
              <a:buFont typeface="Arial" pitchFamily="34" charset="0"/>
              <a:buChar char="•"/>
            </a:pPr>
            <a:r>
              <a:rPr lang="pt-BR" sz="2800">
                <a:latin typeface="Calibri" pitchFamily="34" charset="0"/>
                <a:ea typeface="Avenir Next LT Pro" charset="0"/>
                <a:cs typeface="Calibri" pitchFamily="34" charset="0"/>
              </a:rPr>
              <a:t>As diferenças no Apgar de 5 minutos  nessa análise bivariada sugerem que </a:t>
            </a:r>
            <a:r>
              <a:rPr lang="pt-BR" sz="2800">
                <a:solidFill>
                  <a:srgbClr val="009900"/>
                </a:solidFill>
                <a:latin typeface="Calibri" pitchFamily="34" charset="0"/>
                <a:ea typeface="Avenir Next LT Pro" charset="0"/>
                <a:cs typeface="Calibri" pitchFamily="34" charset="0"/>
              </a:rPr>
              <a:t>o subgrupo de RN expostos à ordenha do cordão exigiu mais reanimação e pode ter sido exposto à ordenha do cordão p/ agilizar o início da reanimação</a:t>
            </a:r>
            <a:r>
              <a:rPr lang="pt-BR" sz="2800">
                <a:solidFill>
                  <a:srgbClr val="FFFF00"/>
                </a:solidFill>
                <a:latin typeface="Calibri" pitchFamily="34" charset="0"/>
                <a:ea typeface="Avenir Next LT Pro" charset="0"/>
                <a:cs typeface="Calibri" pitchFamily="34" charset="0"/>
              </a:rPr>
              <a:t>.</a:t>
            </a:r>
            <a:r>
              <a:rPr lang="pt-BR" sz="2800">
                <a:latin typeface="Calibri" pitchFamily="34" charset="0"/>
                <a:ea typeface="Avenir Next LT Pro" charset="0"/>
                <a:cs typeface="Calibri" pitchFamily="34" charset="0"/>
              </a:rPr>
              <a:t> -&gt; </a:t>
            </a:r>
            <a:r>
              <a:rPr lang="pt-BR" sz="2800" b="1" i="1">
                <a:latin typeface="Calibri" pitchFamily="34" charset="0"/>
                <a:ea typeface="Avenir Next LT Pro" charset="0"/>
                <a:cs typeface="Calibri" pitchFamily="34" charset="0"/>
              </a:rPr>
              <a:t>confusão por indicação ou viés de seleção de tratamento</a:t>
            </a:r>
          </a:p>
          <a:p>
            <a:pPr eaLnBrk="1" hangingPunct="1"/>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a:p>
            <a:pPr eaLnBrk="1" hangingPunct="1"/>
            <a:endParaRPr lang="pt-BR" sz="1600">
              <a:ea typeface="Avenir Next LT Pro" charset="0"/>
              <a:cs typeface="Calibri" pitchFamily="34" charset="0"/>
            </a:endParaRPr>
          </a:p>
        </p:txBody>
      </p:sp>
      <p:sp>
        <p:nvSpPr>
          <p:cNvPr id="50186" name="Oval 39"/>
          <p:cNvSpPr>
            <a:spLocks noChangeArrowheads="1"/>
          </p:cNvSpPr>
          <p:nvPr/>
        </p:nvSpPr>
        <p:spPr bwMode="auto">
          <a:xfrm>
            <a:off x="1266825" y="771525"/>
            <a:ext cx="2449513" cy="1241425"/>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0000"/>
                </a:solidFill>
              </a:rPr>
              <a:t>LIMITAÇÕES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120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51209" name="CaixaDeTexto 3"/>
          <p:cNvSpPr txBox="1">
            <a:spLocks noChangeArrowheads="1"/>
          </p:cNvSpPr>
          <p:nvPr/>
        </p:nvSpPr>
        <p:spPr bwMode="auto">
          <a:xfrm>
            <a:off x="4335463" y="-336550"/>
            <a:ext cx="6956425" cy="709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Sans-Serif"/>
              <a:buChar char="•"/>
            </a:pPr>
            <a:endParaRPr lang="pt-BR" sz="2800">
              <a:latin typeface="Calibri" pitchFamily="34" charset="0"/>
              <a:ea typeface="Avenir Next LT Pro" charset="0"/>
              <a:cs typeface="Calibri" pitchFamily="34" charset="0"/>
            </a:endParaRPr>
          </a:p>
          <a:p>
            <a:pPr algn="ctr" eaLnBrk="1" hangingPunct="1">
              <a:buFont typeface="Arial,Sans-Serif"/>
              <a:buChar char="•"/>
            </a:pPr>
            <a:r>
              <a:rPr lang="pt-BR" sz="2700">
                <a:latin typeface="Calibri" pitchFamily="34" charset="0"/>
                <a:ea typeface="Avenir Next LT Pro" charset="0"/>
                <a:cs typeface="Calibri" pitchFamily="34" charset="0"/>
              </a:rPr>
              <a:t>Bebês com dados incompletos (ex. exposição ausente ou dados de desfecho) foram excluídos-&gt; viés de seleção</a:t>
            </a:r>
          </a:p>
          <a:p>
            <a:pPr algn="ctr" eaLnBrk="1" hangingPunct="1">
              <a:buFont typeface="Arial,Sans-Serif"/>
              <a:buChar char="•"/>
            </a:pPr>
            <a:endParaRPr lang="pt-BR" sz="2700">
              <a:latin typeface="Calibri" pitchFamily="34" charset="0"/>
              <a:ea typeface="Avenir Next LT Pro" charset="0"/>
              <a:cs typeface="Calibri" pitchFamily="34" charset="0"/>
            </a:endParaRPr>
          </a:p>
          <a:p>
            <a:pPr algn="ctr" eaLnBrk="1" hangingPunct="1">
              <a:buFont typeface="Arial,Sans-Serif"/>
              <a:buChar char="•"/>
            </a:pPr>
            <a:r>
              <a:rPr lang="pt-BR" sz="2700" b="1">
                <a:solidFill>
                  <a:srgbClr val="FF0000"/>
                </a:solidFill>
                <a:latin typeface="Calibri" pitchFamily="34" charset="0"/>
                <a:ea typeface="Avenir Next LT Pro" charset="0"/>
                <a:cs typeface="Calibri" pitchFamily="34" charset="0"/>
              </a:rPr>
              <a:t>Outra limitação</a:t>
            </a:r>
            <a:r>
              <a:rPr lang="pt-BR" sz="2700">
                <a:latin typeface="Calibri" pitchFamily="34" charset="0"/>
                <a:ea typeface="Avenir Next LT Pro" charset="0"/>
                <a:cs typeface="Calibri" pitchFamily="34" charset="0"/>
              </a:rPr>
              <a:t>: falta de dados granulares relacionados à transfusão de placenta;  duração do atraso, tipo de ordenha do cordão umbilical (intacto ou cortado), n° de vezes que o cordão foi ordenhado ou o momento do início da respiração do bebê</a:t>
            </a:r>
          </a:p>
          <a:p>
            <a:pPr algn="ctr" eaLnBrk="1" hangingPunct="1">
              <a:buFont typeface="Arial,Sans-Serif"/>
              <a:buChar char="•"/>
            </a:pPr>
            <a:endParaRPr lang="pt-BR" sz="2700">
              <a:latin typeface="Calibri" pitchFamily="34" charset="0"/>
              <a:ea typeface="Avenir Next LT Pro" charset="0"/>
              <a:cs typeface="Calibri" pitchFamily="34" charset="0"/>
            </a:endParaRPr>
          </a:p>
          <a:p>
            <a:pPr algn="ctr" eaLnBrk="1" hangingPunct="1">
              <a:buFont typeface="Arial,Sans-Serif"/>
              <a:buChar char="•"/>
            </a:pPr>
            <a:r>
              <a:rPr lang="pt-BR" sz="2700">
                <a:latin typeface="Calibri" pitchFamily="34" charset="0"/>
                <a:ea typeface="Avenir Next LT Pro" charset="0"/>
                <a:cs typeface="Calibri" pitchFamily="34" charset="0"/>
              </a:rPr>
              <a:t>O grupo de ordenha do cordão &lt; do que o grupo de clampeamento tardio do cordão umbilical e tais comparações estão sujeitas ao falso-positivo.</a:t>
            </a:r>
          </a:p>
          <a:p>
            <a:pPr algn="ctr" eaLnBrk="1" hangingPunct="1">
              <a:buFont typeface="Arial,Sans-Serif"/>
              <a:buChar char="•"/>
            </a:pPr>
            <a:endParaRPr lang="pt-BR" sz="2700">
              <a:latin typeface="Calibri" pitchFamily="34" charset="0"/>
              <a:ea typeface="Avenir Next LT Pro" charset="0"/>
              <a:cs typeface="Calibri"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2230"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52233" name="CaixaDeTexto 3"/>
          <p:cNvSpPr txBox="1">
            <a:spLocks noChangeArrowheads="1"/>
          </p:cNvSpPr>
          <p:nvPr/>
        </p:nvSpPr>
        <p:spPr bwMode="auto">
          <a:xfrm>
            <a:off x="4408488" y="152400"/>
            <a:ext cx="6954837" cy="667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700">
                <a:latin typeface="Calibri" pitchFamily="34" charset="0"/>
                <a:cs typeface="Calibri" pitchFamily="34" charset="0"/>
              </a:rPr>
              <a:t>Grandes bancos de dados que usam dados de vários Centros destacam a variação da prática clínica, o que pode exagerar ou mascarar os resultados do estudo</a:t>
            </a:r>
            <a:endParaRPr lang="pt-BR" sz="2700"/>
          </a:p>
          <a:p>
            <a:pPr algn="ctr" eaLnBrk="1" hangingPunct="1"/>
            <a:endParaRPr lang="pt-BR" sz="2700">
              <a:latin typeface="Calibri" pitchFamily="34" charset="0"/>
              <a:cs typeface="Calibri" pitchFamily="34" charset="0"/>
            </a:endParaRPr>
          </a:p>
          <a:p>
            <a:pPr algn="ctr" eaLnBrk="1" hangingPunct="1">
              <a:buFont typeface="Arial,Sans-Serif"/>
              <a:buChar char="•"/>
            </a:pPr>
            <a:r>
              <a:rPr lang="pt-BR" sz="2700">
                <a:latin typeface="Calibri" pitchFamily="34" charset="0"/>
                <a:cs typeface="Calibri" pitchFamily="34" charset="0"/>
              </a:rPr>
              <a:t>De</a:t>
            </a:r>
            <a:r>
              <a:rPr lang="pt-BR" sz="2700">
                <a:latin typeface="Calibri" pitchFamily="34" charset="0"/>
              </a:rPr>
              <a:t> 2016 a 2018, o NRN GDB forneceu 1.834 bebês para avaliação, tornando este um dos maiores estudos comparando os resultados após a transfusão de placenta</a:t>
            </a:r>
          </a:p>
          <a:p>
            <a:pPr algn="ctr" eaLnBrk="1" hangingPunct="1">
              <a:buFont typeface="Arial,Sans-Serif"/>
              <a:buChar char="•"/>
            </a:pPr>
            <a:endParaRPr lang="pt-BR" sz="2700">
              <a:latin typeface="Calibri" pitchFamily="34" charset="0"/>
              <a:ea typeface="Avenir Next LT Pro" charset="0"/>
              <a:cs typeface="Calibri" pitchFamily="34" charset="0"/>
            </a:endParaRPr>
          </a:p>
          <a:p>
            <a:pPr algn="ctr" eaLnBrk="1" hangingPunct="1">
              <a:buFont typeface="Arial,Sans-Serif"/>
              <a:buChar char="•"/>
            </a:pPr>
            <a:r>
              <a:rPr lang="pt-BR" sz="2700">
                <a:latin typeface="Calibri" pitchFamily="34" charset="0"/>
                <a:ea typeface="Avenir Next LT Pro" charset="0"/>
                <a:cs typeface="Calibri" pitchFamily="34" charset="0"/>
              </a:rPr>
              <a:t>Estudo retrospectivo da Rede Neonatal Canadense incluiu 394 bebês no grupo de ordenha do cordão  e 4.419 no grupo de clampeamento tardio do cordão com achados semelhantes. </a:t>
            </a:r>
            <a:endParaRPr lang="pt-BR" sz="2700">
              <a:latin typeface="Calibri" pitchFamily="34" charset="0"/>
            </a:endParaRPr>
          </a:p>
          <a:p>
            <a:pPr algn="ctr" eaLnBrk="1" hangingPunct="1">
              <a:buFont typeface="Arial,Sans-Serif"/>
              <a:buChar char="•"/>
            </a:pPr>
            <a:endParaRPr lang="pt-BR" sz="2700">
              <a:latin typeface="Calibri"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325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53257" name="CaixaDeTexto 3"/>
          <p:cNvSpPr txBox="1">
            <a:spLocks noChangeArrowheads="1"/>
          </p:cNvSpPr>
          <p:nvPr/>
        </p:nvSpPr>
        <p:spPr bwMode="auto">
          <a:xfrm>
            <a:off x="4365625" y="138113"/>
            <a:ext cx="6954838" cy="735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800">
                <a:latin typeface="Calibri" pitchFamily="34" charset="0"/>
              </a:rPr>
              <a:t>Estudo Canadense reflete uma coorte maior. Incluiu RN &lt;33s e a organização e regionalização da prestação de cuidados de RN prematuro extremo entre o Canadá e os EUA não são as mesmas</a:t>
            </a:r>
            <a:endParaRPr lang="pt-BR" sz="2800">
              <a:latin typeface="Calibri" pitchFamily="34" charset="0"/>
              <a:cs typeface="Calibri" pitchFamily="34" charset="0"/>
            </a:endParaRPr>
          </a:p>
          <a:p>
            <a:pPr algn="ctr" eaLnBrk="1" hangingPunct="1">
              <a:buFont typeface="Arial" pitchFamily="34" charset="0"/>
              <a:buChar char="•"/>
            </a:pPr>
            <a:r>
              <a:rPr lang="pt-BR" sz="2800">
                <a:latin typeface="Calibri" pitchFamily="34" charset="0"/>
              </a:rPr>
              <a:t>Os  achados do NRN podem refletir com mais precisão os resultados na prática clínica nos EUA </a:t>
            </a:r>
          </a:p>
          <a:p>
            <a:pPr algn="ctr" eaLnBrk="1" hangingPunct="1">
              <a:buFont typeface="Arial" pitchFamily="34" charset="0"/>
              <a:buChar char="•"/>
            </a:pPr>
            <a:r>
              <a:rPr lang="pt-BR" sz="2800">
                <a:latin typeface="Calibri" pitchFamily="34" charset="0"/>
                <a:cs typeface="Calibri" pitchFamily="34" charset="0"/>
              </a:rPr>
              <a:t> Os estudos de coorte anteriores não se concentraram exclusivamente em RN extremamente prematuros e os ensaios randomizados incluíram, de forma inconsistente, bebês com </a:t>
            </a:r>
            <a:r>
              <a:rPr lang="pt-BR" sz="2800" b="1">
                <a:solidFill>
                  <a:srgbClr val="FF0000"/>
                </a:solidFill>
                <a:latin typeface="Calibri" pitchFamily="34" charset="0"/>
                <a:cs typeface="Calibri" pitchFamily="34" charset="0"/>
              </a:rPr>
              <a:t>&lt; 24s, populações com alto risco de resultados neurológicos adversos</a:t>
            </a:r>
            <a:r>
              <a:rPr lang="pt-BR" sz="2800">
                <a:latin typeface="Calibri" pitchFamily="34" charset="0"/>
                <a:cs typeface="Calibri" pitchFamily="34" charset="0"/>
              </a:rPr>
              <a:t>. </a:t>
            </a:r>
            <a:endParaRPr lang="pt-BR" sz="2800">
              <a:latin typeface="Calibri" pitchFamily="34" charset="0"/>
            </a:endParaRPr>
          </a:p>
          <a:p>
            <a:pPr eaLnBrk="1" hangingPunct="1">
              <a:buFont typeface="Arial" pitchFamily="34" charset="0"/>
              <a:buChar char="•"/>
            </a:pPr>
            <a:endParaRPr lang="pt-BR" sz="2800">
              <a:latin typeface="Calibri" pitchFamily="34" charset="0"/>
              <a:cs typeface="Calibri"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427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cs typeface="Posterama"/>
            </a:endParaRPr>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54281" name="CaixaDeTexto 3"/>
          <p:cNvSpPr txBox="1">
            <a:spLocks noChangeArrowheads="1"/>
          </p:cNvSpPr>
          <p:nvPr/>
        </p:nvSpPr>
        <p:spPr bwMode="auto">
          <a:xfrm>
            <a:off x="4365625" y="396875"/>
            <a:ext cx="6954838" cy="6146800"/>
          </a:xfrm>
          <a:prstGeom prst="rect">
            <a:avLst/>
          </a:prstGeom>
          <a:noFill/>
          <a:ln w="76200" cmpd="tri">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endParaRPr lang="pt-BR" sz="2800">
              <a:latin typeface="Calibri" pitchFamily="34" charset="0"/>
              <a:ea typeface="Avenir Next LT Pro" charset="0"/>
              <a:cs typeface="Calibri" pitchFamily="34" charset="0"/>
            </a:endParaRPr>
          </a:p>
          <a:p>
            <a:pPr algn="ctr" eaLnBrk="1" hangingPunct="1">
              <a:buFont typeface="Arial,Sans-Serif"/>
              <a:buChar char="•"/>
            </a:pPr>
            <a:r>
              <a:rPr lang="pt-BR" sz="2800" b="1">
                <a:solidFill>
                  <a:srgbClr val="FF00FF"/>
                </a:solidFill>
                <a:latin typeface="Calibri" pitchFamily="34" charset="0"/>
                <a:ea typeface="Avenir Next LT Pro" charset="0"/>
                <a:cs typeface="Calibri" pitchFamily="34" charset="0"/>
              </a:rPr>
              <a:t>Dado que a exposição à ordenha do cordão umbilical foi associada a um evento adverso tão sério quanto HIV grave, deve-se ter cuidado antes de considerar o uso da ordenha do cordão umbilical como um modo de transfusão placentária </a:t>
            </a:r>
            <a:endParaRPr lang="pt-BR" b="1">
              <a:solidFill>
                <a:srgbClr val="FF00FF"/>
              </a:solidFill>
              <a:ea typeface="Avenir Next LT Pro" charset="0"/>
              <a:cs typeface="Calibri" pitchFamily="34" charset="0"/>
            </a:endParaRPr>
          </a:p>
          <a:p>
            <a:pPr algn="ctr" eaLnBrk="1" hangingPunct="1">
              <a:buFont typeface="Arial,Sans-Serif"/>
              <a:buChar char="•"/>
            </a:pPr>
            <a:endParaRPr lang="pt-BR" sz="2800" b="1">
              <a:solidFill>
                <a:srgbClr val="FF00FF"/>
              </a:solidFill>
              <a:latin typeface="Calibri" pitchFamily="34" charset="0"/>
              <a:ea typeface="Avenir Next LT Pro" charset="0"/>
              <a:cs typeface="Calibri" pitchFamily="34" charset="0"/>
            </a:endParaRPr>
          </a:p>
          <a:p>
            <a:pPr algn="ctr" eaLnBrk="1" hangingPunct="1">
              <a:buFont typeface="Arial,Sans-Serif"/>
              <a:buChar char="•"/>
            </a:pPr>
            <a:r>
              <a:rPr lang="pt-BR" sz="2800" b="1">
                <a:solidFill>
                  <a:srgbClr val="FF0000"/>
                </a:solidFill>
                <a:latin typeface="Calibri" pitchFamily="34" charset="0"/>
                <a:ea typeface="Avenir Next LT Pro" charset="0"/>
                <a:cs typeface="Calibri" pitchFamily="34" charset="0"/>
              </a:rPr>
              <a:t>Em conclusão, a ordenha do cordão não foi associada a melhorias no resultado primário composto de mortalidade ou HIV grave e foi associado a um aumento no resultado adverso de HIV grave</a:t>
            </a:r>
          </a:p>
          <a:p>
            <a:pPr eaLnBrk="1" hangingPunct="1">
              <a:buFont typeface="Arial" pitchFamily="34" charset="0"/>
              <a:buChar char="•"/>
            </a:pPr>
            <a:endParaRPr lang="pt-BR" sz="2800" b="1">
              <a:solidFill>
                <a:srgbClr val="FF0000"/>
              </a:solidFill>
              <a:latin typeface="Calibri" pitchFamily="34" charset="0"/>
              <a:ea typeface="Avenir Next LT Pro" charset="0"/>
              <a:cs typeface="Calibri"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530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extLst>
          </p:cNvPr>
          <p:cNvSpPr>
            <a:spLocks noGrp="1"/>
          </p:cNvSpPr>
          <p:nvPr>
            <p:ph type="title"/>
          </p:nvPr>
        </p:nvSpPr>
        <p:spPr>
          <a:xfrm>
            <a:off x="457200" y="728663"/>
            <a:ext cx="4713288" cy="5516562"/>
          </a:xfrm>
        </p:spPr>
        <p:txBody>
          <a:bodyPr rtlCol="0" anchor="t">
            <a:normAutofit/>
          </a:bodyPr>
          <a:lstStyle/>
          <a:p>
            <a:pPr eaLnBrk="1" fontAlgn="auto" hangingPunct="1">
              <a:spcAft>
                <a:spcPts val="0"/>
              </a:spcAft>
              <a:defRPr/>
            </a:pP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solidFill>
                  <a:schemeClr val="tx1"/>
                </a:solidFill>
                <a:ea typeface="+mj-lt"/>
                <a:cs typeface="+mj-lt"/>
              </a:rPr>
              <a:t/>
            </a:r>
            <a:br>
              <a:rPr lang="pt-BR" dirty="0">
                <a:solidFill>
                  <a:schemeClr val="tx1"/>
                </a:solidFill>
                <a:ea typeface="+mj-lt"/>
                <a:cs typeface="+mj-lt"/>
              </a:rPr>
            </a:br>
            <a:r>
              <a:rPr lang="pt-BR" dirty="0">
                <a:ea typeface="+mj-lt"/>
                <a:cs typeface="+mj-lt"/>
              </a:rPr>
              <a:t/>
            </a:r>
            <a:br>
              <a:rPr lang="pt-BR" dirty="0">
                <a:ea typeface="+mj-lt"/>
                <a:cs typeface="+mj-lt"/>
              </a:rPr>
            </a:br>
            <a:r>
              <a:rPr lang="pt-BR">
                <a:solidFill>
                  <a:schemeClr val="tx1"/>
                </a:solidFill>
                <a:ea typeface="+mj-lt"/>
                <a:cs typeface="+mj-lt"/>
              </a:rPr>
              <a:t>DISCUSSÃO </a:t>
            </a:r>
            <a:r>
              <a:rPr lang="pt-BR" dirty="0">
                <a:ea typeface="+mj-lt"/>
                <a:cs typeface="+mj-lt"/>
              </a:rPr>
              <a:t> </a:t>
            </a:r>
            <a:endParaRPr lang="pt-BR" dirty="0"/>
          </a:p>
        </p:txBody>
      </p:sp>
      <p:sp>
        <p:nvSpPr>
          <p:cNvPr id="3" name="Espaço Reservado para Conteúdo 2">
            <a:extLst>
              <a:ext uri="{FF2B5EF4-FFF2-40B4-BE49-F238E27FC236}"/>
            </a:extLst>
          </p:cNvPr>
          <p:cNvSpPr>
            <a:spLocks noGrp="1"/>
          </p:cNvSpPr>
          <p:nvPr>
            <p:ph idx="1"/>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sp>
        <p:nvSpPr>
          <p:cNvPr id="55305" name="CaixaDeTexto 3"/>
          <p:cNvSpPr txBox="1">
            <a:spLocks noChangeArrowheads="1"/>
          </p:cNvSpPr>
          <p:nvPr/>
        </p:nvSpPr>
        <p:spPr bwMode="auto">
          <a:xfrm>
            <a:off x="4249738" y="66675"/>
            <a:ext cx="6956425" cy="711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buFont typeface="Arial" pitchFamily="34" charset="0"/>
              <a:buChar char="•"/>
            </a:pPr>
            <a:r>
              <a:rPr lang="pt-BR" sz="2700">
                <a:latin typeface="Calibri" pitchFamily="34" charset="0"/>
              </a:rPr>
              <a:t>Embora os RN expostos à ordenha do cordão estivessem provavelmente mais doentes, a associação da ordenha do cordão com a HIV grave é semelhante ao maior ensaio randomizado, que também favoreceu o clampeamento do cordão. </a:t>
            </a:r>
            <a:endParaRPr lang="pt-BR" sz="2700">
              <a:latin typeface="Calibri" pitchFamily="34" charset="0"/>
              <a:ea typeface="Avenir Next LT Pro" charset="0"/>
              <a:cs typeface="Calibri" pitchFamily="34" charset="0"/>
            </a:endParaRPr>
          </a:p>
          <a:p>
            <a:pPr algn="ctr" eaLnBrk="1" hangingPunct="1">
              <a:buFont typeface="Arial,Sans-Serif"/>
              <a:buChar char="•"/>
            </a:pPr>
            <a:r>
              <a:rPr lang="pt-BR" sz="2700">
                <a:latin typeface="Calibri" pitchFamily="34" charset="0"/>
              </a:rPr>
              <a:t>Os resultados deste estudo:  acrescentam à literatura emergente em torno das modalidades e resultados da transfusão de placenta e fornecem dados complementares aos ensaios clínicos publicados</a:t>
            </a:r>
            <a:endParaRPr lang="en-US" sz="2700"/>
          </a:p>
          <a:p>
            <a:pPr algn="ctr" eaLnBrk="1" hangingPunct="1">
              <a:buFont typeface="Arial,Sans-Serif"/>
              <a:buChar char="•"/>
            </a:pPr>
            <a:r>
              <a:rPr lang="pt-BR" sz="2700">
                <a:latin typeface="Calibri" pitchFamily="34" charset="0"/>
              </a:rPr>
              <a:t>São necessários estudos futuros que descrevam os resultados do neurodesenvolvimento de longo prazo após a transfusão de placenta.</a:t>
            </a:r>
            <a:r>
              <a:rPr lang="pt-BR" sz="2800">
                <a:latin typeface="Calibri" pitchFamily="34" charset="0"/>
              </a:rPr>
              <a:t> </a:t>
            </a:r>
            <a:endParaRPr lang="pt-BR"/>
          </a:p>
          <a:p>
            <a:pPr algn="ctr" eaLnBrk="1" hangingPunct="1">
              <a:buFont typeface="Arial" pitchFamily="34" charset="0"/>
              <a:buChar char="•"/>
            </a:pPr>
            <a:endParaRPr lang="pt-BR" sz="280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0" name="Rectangle 14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solidFill>
            </a:endParaRPr>
          </a:p>
        </p:txBody>
      </p:sp>
      <p:grpSp>
        <p:nvGrpSpPr>
          <p:cNvPr id="56323" name="Group 151"/>
          <p:cNvGrpSpPr>
            <a:grpSpLocks noGrp="1" noUngrp="1" noRot="1" noChangeAspect="1" noMove="1" noResize="1"/>
          </p:cNvGrpSpPr>
          <p:nvPr/>
        </p:nvGrpSpPr>
        <p:grpSpPr bwMode="auto">
          <a:xfrm>
            <a:off x="-6350" y="0"/>
            <a:ext cx="12214225" cy="6858000"/>
            <a:chOff x="-6214" y="-1"/>
            <a:chExt cx="12214827" cy="6858000"/>
          </a:xfrm>
        </p:grpSpPr>
        <p:cxnSp>
          <p:nvCxnSpPr>
            <p:cNvPr id="153" name="Straight Connector 152">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83" name="Freeform: Shape 18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350" y="5014913"/>
            <a:ext cx="2800350" cy="1843087"/>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85" name="Freeform: Shape 18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980363" y="0"/>
            <a:ext cx="4208462" cy="1651000"/>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6326" name="Group 186"/>
          <p:cNvGrpSpPr>
            <a:grpSpLocks noGrp="1" noUngrp="1" noRot="1" noChangeAspect="1" noMove="1" noResize="1"/>
          </p:cNvGrpSpPr>
          <p:nvPr/>
        </p:nvGrpSpPr>
        <p:grpSpPr bwMode="auto">
          <a:xfrm>
            <a:off x="-6350" y="0"/>
            <a:ext cx="12214225" cy="6858000"/>
            <a:chOff x="-6214" y="-1"/>
            <a:chExt cx="12214827" cy="6858000"/>
          </a:xfrm>
        </p:grpSpPr>
        <p:cxnSp>
          <p:nvCxnSpPr>
            <p:cNvPr id="188" name="Straight Connector 187">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6327" name="Group 217"/>
          <p:cNvGrpSpPr>
            <a:grpSpLocks noGrp="1" noUngrp="1" noRot="1" noChangeAspect="1" noMove="1" noResize="1"/>
          </p:cNvGrpSpPr>
          <p:nvPr/>
        </p:nvGrpSpPr>
        <p:grpSpPr bwMode="auto">
          <a:xfrm>
            <a:off x="-6350" y="0"/>
            <a:ext cx="12214225" cy="6858000"/>
            <a:chOff x="-6214" y="-1"/>
            <a:chExt cx="12214827" cy="6858000"/>
          </a:xfrm>
        </p:grpSpPr>
        <p:cxnSp>
          <p:nvCxnSpPr>
            <p:cNvPr id="219" name="Straight Connector 218">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49" name="Rectangle 24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1" name="Rectangle 25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3" name="Right Triangle 25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590232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5" name="Freeform: Shape 25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864725" y="0"/>
            <a:ext cx="2324100" cy="3111500"/>
          </a:xfrm>
          <a:custGeom>
            <a:avLst/>
            <a:gdLst>
              <a:gd name="connsiteX0" fmla="*/ 94643 w 2323626"/>
              <a:gd name="connsiteY0" fmla="*/ 0 h 3111267"/>
              <a:gd name="connsiteX1" fmla="*/ 963280 w 2323626"/>
              <a:gd name="connsiteY1" fmla="*/ 0 h 3111267"/>
              <a:gd name="connsiteX2" fmla="*/ 947119 w 2323626"/>
              <a:gd name="connsiteY2" fmla="*/ 33549 h 3111267"/>
              <a:gd name="connsiteX3" fmla="*/ 818991 w 2323626"/>
              <a:gd name="connsiteY3" fmla="*/ 668189 h 3111267"/>
              <a:gd name="connsiteX4" fmla="*/ 2282726 w 2323626"/>
              <a:gd name="connsiteY4" fmla="*/ 2290209 h 3111267"/>
              <a:gd name="connsiteX5" fmla="*/ 2323626 w 2323626"/>
              <a:gd name="connsiteY5" fmla="*/ 2292275 h 3111267"/>
              <a:gd name="connsiteX6" fmla="*/ 2323626 w 2323626"/>
              <a:gd name="connsiteY6" fmla="*/ 3111267 h 3111267"/>
              <a:gd name="connsiteX7" fmla="*/ 2198990 w 2323626"/>
              <a:gd name="connsiteY7" fmla="*/ 3104973 h 3111267"/>
              <a:gd name="connsiteX8" fmla="*/ 0 w 2323626"/>
              <a:gd name="connsiteY8" fmla="*/ 668189 h 3111267"/>
              <a:gd name="connsiteX9" fmla="*/ 49764 w 2323626"/>
              <a:gd name="connsiteY9" fmla="*/ 174544 h 3111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23626" h="3111267">
                <a:moveTo>
                  <a:pt x="94643" y="0"/>
                </a:moveTo>
                <a:lnTo>
                  <a:pt x="963280" y="0"/>
                </a:lnTo>
                <a:lnTo>
                  <a:pt x="947119" y="33549"/>
                </a:lnTo>
                <a:cubicBezTo>
                  <a:pt x="864614" y="228612"/>
                  <a:pt x="818991" y="443073"/>
                  <a:pt x="818991" y="668189"/>
                </a:cubicBezTo>
                <a:cubicBezTo>
                  <a:pt x="818991" y="1512376"/>
                  <a:pt x="1460568" y="2206715"/>
                  <a:pt x="2282726" y="2290209"/>
                </a:cubicBezTo>
                <a:lnTo>
                  <a:pt x="2323626" y="2292275"/>
                </a:lnTo>
                <a:lnTo>
                  <a:pt x="2323626" y="3111267"/>
                </a:lnTo>
                <a:lnTo>
                  <a:pt x="2198990" y="3104973"/>
                </a:lnTo>
                <a:cubicBezTo>
                  <a:pt x="963850" y="2979538"/>
                  <a:pt x="0" y="1936423"/>
                  <a:pt x="0" y="668189"/>
                </a:cubicBezTo>
                <a:cubicBezTo>
                  <a:pt x="0" y="499091"/>
                  <a:pt x="17135" y="333996"/>
                  <a:pt x="49764" y="174544"/>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57" name="Freeform: Shape 25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4826000"/>
            <a:ext cx="2373313" cy="2024063"/>
          </a:xfrm>
          <a:custGeom>
            <a:avLst/>
            <a:gdLst>
              <a:gd name="connsiteX0" fmla="*/ 0 w 2372980"/>
              <a:gd name="connsiteY0" fmla="*/ 0 h 2023523"/>
              <a:gd name="connsiteX1" fmla="*/ 213128 w 2372980"/>
              <a:gd name="connsiteY1" fmla="*/ 10763 h 2023523"/>
              <a:gd name="connsiteX2" fmla="*/ 2362355 w 2372980"/>
              <a:gd name="connsiteY2" fmla="*/ 1953901 h 2023523"/>
              <a:gd name="connsiteX3" fmla="*/ 2372980 w 2372980"/>
              <a:gd name="connsiteY3" fmla="*/ 2023523 h 2023523"/>
              <a:gd name="connsiteX4" fmla="*/ 1535462 w 2372980"/>
              <a:gd name="connsiteY4" fmla="*/ 2023523 h 2023523"/>
              <a:gd name="connsiteX5" fmla="*/ 1519824 w 2372980"/>
              <a:gd name="connsiteY5" fmla="*/ 1962704 h 2023523"/>
              <a:gd name="connsiteX6" fmla="*/ 129390 w 2372980"/>
              <a:gd name="connsiteY6" fmla="*/ 825526 h 2023523"/>
              <a:gd name="connsiteX7" fmla="*/ 0 w 2372980"/>
              <a:gd name="connsiteY7" fmla="*/ 818992 h 2023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72980" h="2023523">
                <a:moveTo>
                  <a:pt x="0" y="0"/>
                </a:moveTo>
                <a:lnTo>
                  <a:pt x="213128" y="10763"/>
                </a:lnTo>
                <a:cubicBezTo>
                  <a:pt x="1283583" y="119473"/>
                  <a:pt x="2150269" y="917463"/>
                  <a:pt x="2362355" y="1953901"/>
                </a:cubicBezTo>
                <a:lnTo>
                  <a:pt x="2372980" y="2023523"/>
                </a:lnTo>
                <a:lnTo>
                  <a:pt x="1535462" y="2023523"/>
                </a:lnTo>
                <a:lnTo>
                  <a:pt x="1519824" y="1962704"/>
                </a:lnTo>
                <a:cubicBezTo>
                  <a:pt x="1329271" y="1350058"/>
                  <a:pt x="787117" y="892322"/>
                  <a:pt x="129390" y="825526"/>
                </a:cubicBezTo>
                <a:lnTo>
                  <a:pt x="0" y="818992"/>
                </a:lnTo>
                <a:close/>
              </a:path>
            </a:pathLst>
          </a:custGeom>
          <a:solidFill>
            <a:schemeClr val="accent6">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6333" name="Group 258"/>
          <p:cNvGrpSpPr>
            <a:grpSpLocks noGrp="1" noUngrp="1" noRot="1" noChangeAspect="1" noMove="1" noResize="1"/>
          </p:cNvGrpSpPr>
          <p:nvPr/>
        </p:nvGrpSpPr>
        <p:grpSpPr bwMode="auto">
          <a:xfrm>
            <a:off x="-6350" y="0"/>
            <a:ext cx="12214225" cy="6858000"/>
            <a:chOff x="-6214" y="-1"/>
            <a:chExt cx="12214827" cy="6858000"/>
          </a:xfrm>
        </p:grpSpPr>
        <p:cxnSp>
          <p:nvCxnSpPr>
            <p:cNvPr id="56337" name="Straight Connector 259"/>
            <p:cNvCxnSpPr>
              <a:cxnSpLocks/>
            </p:cNvCxnSpPr>
            <p:nvPr/>
          </p:nvCxnSpPr>
          <p:spPr bwMode="auto">
            <a:xfrm>
              <a:off x="-6214" y="6686283"/>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38" name="Straight Connector 260"/>
            <p:cNvCxnSpPr>
              <a:cxnSpLocks/>
            </p:cNvCxnSpPr>
            <p:nvPr/>
          </p:nvCxnSpPr>
          <p:spPr bwMode="auto">
            <a:xfrm>
              <a:off x="0"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39" name="Straight Connector 261"/>
            <p:cNvCxnSpPr>
              <a:cxnSpLocks/>
            </p:cNvCxnSpPr>
            <p:nvPr/>
          </p:nvCxnSpPr>
          <p:spPr bwMode="auto">
            <a:xfrm>
              <a:off x="1199325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0" name="Straight Connector 262"/>
            <p:cNvCxnSpPr>
              <a:cxnSpLocks/>
            </p:cNvCxnSpPr>
            <p:nvPr/>
          </p:nvCxnSpPr>
          <p:spPr bwMode="auto">
            <a:xfrm>
              <a:off x="19252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1" name="Straight Connector 263"/>
            <p:cNvCxnSpPr>
              <a:cxnSpLocks/>
            </p:cNvCxnSpPr>
            <p:nvPr/>
          </p:nvCxnSpPr>
          <p:spPr bwMode="auto">
            <a:xfrm>
              <a:off x="119196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2" name="Straight Connector 264"/>
            <p:cNvCxnSpPr>
              <a:cxnSpLocks/>
            </p:cNvCxnSpPr>
            <p:nvPr/>
          </p:nvCxnSpPr>
          <p:spPr bwMode="auto">
            <a:xfrm>
              <a:off x="2191404"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3" name="Straight Connector 265"/>
            <p:cNvCxnSpPr>
              <a:cxnSpLocks/>
            </p:cNvCxnSpPr>
            <p:nvPr/>
          </p:nvCxnSpPr>
          <p:spPr bwMode="auto">
            <a:xfrm>
              <a:off x="3190842"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4" name="Straight Connector 266"/>
            <p:cNvCxnSpPr>
              <a:cxnSpLocks/>
            </p:cNvCxnSpPr>
            <p:nvPr/>
          </p:nvCxnSpPr>
          <p:spPr bwMode="auto">
            <a:xfrm>
              <a:off x="4190280"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5" name="Straight Connector 267"/>
            <p:cNvCxnSpPr>
              <a:cxnSpLocks/>
            </p:cNvCxnSpPr>
            <p:nvPr/>
          </p:nvCxnSpPr>
          <p:spPr bwMode="auto">
            <a:xfrm>
              <a:off x="518971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6" name="Straight Connector 268"/>
            <p:cNvCxnSpPr>
              <a:cxnSpLocks/>
            </p:cNvCxnSpPr>
            <p:nvPr/>
          </p:nvCxnSpPr>
          <p:spPr bwMode="auto">
            <a:xfrm>
              <a:off x="618915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7" name="Straight Connector 269"/>
            <p:cNvCxnSpPr>
              <a:cxnSpLocks/>
            </p:cNvCxnSpPr>
            <p:nvPr/>
          </p:nvCxnSpPr>
          <p:spPr bwMode="auto">
            <a:xfrm>
              <a:off x="7188594"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8" name="Straight Connector 270"/>
            <p:cNvCxnSpPr>
              <a:cxnSpLocks/>
            </p:cNvCxnSpPr>
            <p:nvPr/>
          </p:nvCxnSpPr>
          <p:spPr bwMode="auto">
            <a:xfrm>
              <a:off x="8188032"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49" name="Straight Connector 271"/>
            <p:cNvCxnSpPr>
              <a:cxnSpLocks/>
            </p:cNvCxnSpPr>
            <p:nvPr/>
          </p:nvCxnSpPr>
          <p:spPr bwMode="auto">
            <a:xfrm>
              <a:off x="9187470"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0" name="Straight Connector 272"/>
            <p:cNvCxnSpPr>
              <a:cxnSpLocks/>
            </p:cNvCxnSpPr>
            <p:nvPr/>
          </p:nvCxnSpPr>
          <p:spPr bwMode="auto">
            <a:xfrm>
              <a:off x="1018690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1" name="Straight Connector 273"/>
            <p:cNvCxnSpPr>
              <a:cxnSpLocks/>
            </p:cNvCxnSpPr>
            <p:nvPr/>
          </p:nvCxnSpPr>
          <p:spPr bwMode="auto">
            <a:xfrm>
              <a:off x="1118634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2" name="Straight Connector 274"/>
            <p:cNvCxnSpPr>
              <a:cxnSpLocks/>
            </p:cNvCxnSpPr>
            <p:nvPr/>
          </p:nvCxnSpPr>
          <p:spPr bwMode="auto">
            <a:xfrm>
              <a:off x="1218578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3" name="Straight Connector 275"/>
            <p:cNvCxnSpPr>
              <a:cxnSpLocks/>
            </p:cNvCxnSpPr>
            <p:nvPr/>
          </p:nvCxnSpPr>
          <p:spPr bwMode="auto">
            <a:xfrm>
              <a:off x="0" y="17171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4" name="Straight Connector 276"/>
            <p:cNvCxnSpPr>
              <a:cxnSpLocks/>
            </p:cNvCxnSpPr>
            <p:nvPr/>
          </p:nvCxnSpPr>
          <p:spPr bwMode="auto">
            <a:xfrm>
              <a:off x="0" y="72890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5" name="Straight Connector 277"/>
            <p:cNvCxnSpPr>
              <a:cxnSpLocks/>
            </p:cNvCxnSpPr>
            <p:nvPr/>
          </p:nvCxnSpPr>
          <p:spPr bwMode="auto">
            <a:xfrm>
              <a:off x="0" y="128609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6" name="Straight Connector 278"/>
            <p:cNvCxnSpPr>
              <a:cxnSpLocks/>
            </p:cNvCxnSpPr>
            <p:nvPr/>
          </p:nvCxnSpPr>
          <p:spPr bwMode="auto">
            <a:xfrm>
              <a:off x="0" y="184328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7" name="Straight Connector 279"/>
            <p:cNvCxnSpPr>
              <a:cxnSpLocks/>
            </p:cNvCxnSpPr>
            <p:nvPr/>
          </p:nvCxnSpPr>
          <p:spPr bwMode="auto">
            <a:xfrm>
              <a:off x="0" y="240047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8" name="Straight Connector 280"/>
            <p:cNvCxnSpPr>
              <a:cxnSpLocks/>
            </p:cNvCxnSpPr>
            <p:nvPr/>
          </p:nvCxnSpPr>
          <p:spPr bwMode="auto">
            <a:xfrm>
              <a:off x="0" y="295766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59" name="Straight Connector 281"/>
            <p:cNvCxnSpPr>
              <a:cxnSpLocks/>
            </p:cNvCxnSpPr>
            <p:nvPr/>
          </p:nvCxnSpPr>
          <p:spPr bwMode="auto">
            <a:xfrm>
              <a:off x="0" y="351485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60" name="Straight Connector 282"/>
            <p:cNvCxnSpPr>
              <a:cxnSpLocks/>
            </p:cNvCxnSpPr>
            <p:nvPr/>
          </p:nvCxnSpPr>
          <p:spPr bwMode="auto">
            <a:xfrm>
              <a:off x="0" y="407204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61" name="Straight Connector 283"/>
            <p:cNvCxnSpPr>
              <a:cxnSpLocks/>
            </p:cNvCxnSpPr>
            <p:nvPr/>
          </p:nvCxnSpPr>
          <p:spPr bwMode="auto">
            <a:xfrm>
              <a:off x="0" y="462923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62" name="Straight Connector 284"/>
            <p:cNvCxnSpPr>
              <a:cxnSpLocks/>
            </p:cNvCxnSpPr>
            <p:nvPr/>
          </p:nvCxnSpPr>
          <p:spPr bwMode="auto">
            <a:xfrm>
              <a:off x="0" y="518642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63" name="Straight Connector 285"/>
            <p:cNvCxnSpPr>
              <a:cxnSpLocks/>
            </p:cNvCxnSpPr>
            <p:nvPr/>
          </p:nvCxnSpPr>
          <p:spPr bwMode="auto">
            <a:xfrm>
              <a:off x="0" y="574361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64" name="Straight Connector 286"/>
            <p:cNvCxnSpPr>
              <a:cxnSpLocks/>
            </p:cNvCxnSpPr>
            <p:nvPr/>
          </p:nvCxnSpPr>
          <p:spPr bwMode="auto">
            <a:xfrm>
              <a:off x="0" y="6857999"/>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6365" name="Straight Connector 287"/>
            <p:cNvCxnSpPr>
              <a:cxnSpLocks/>
            </p:cNvCxnSpPr>
            <p:nvPr/>
          </p:nvCxnSpPr>
          <p:spPr bwMode="auto">
            <a:xfrm>
              <a:off x="16613" y="6248400"/>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grpSp>
      <p:pic>
        <p:nvPicPr>
          <p:cNvPr id="56334" name="Picture 1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363" y="571500"/>
            <a:ext cx="9983787" cy="479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335" name="Rectangle 132"/>
          <p:cNvSpPr>
            <a:spLocks noChangeArrowheads="1"/>
          </p:cNvSpPr>
          <p:nvPr/>
        </p:nvSpPr>
        <p:spPr bwMode="auto">
          <a:xfrm>
            <a:off x="269875" y="5457825"/>
            <a:ext cx="11650663" cy="992188"/>
          </a:xfrm>
          <a:prstGeom prst="rect">
            <a:avLst/>
          </a:prstGeom>
          <a:solidFill>
            <a:srgbClr val="FFFF00"/>
          </a:solidFill>
          <a:ln w="76200" cmpd="tri">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b="1">
                <a:solidFill>
                  <a:srgbClr val="FF00FF"/>
                </a:solidFill>
              </a:rPr>
              <a:t>Em conclusão, essa análise de bebês prematuros extremos sugere que o clampeamento tardio do cordão é a prática preferida  para transfusão de placenta, uma vez que a exposição à ordenha do cordão umbilical foi associada a um aumento no resultado adverso de hemorragia intraventricular gave</a:t>
            </a:r>
          </a:p>
        </p:txBody>
      </p:sp>
      <p:sp>
        <p:nvSpPr>
          <p:cNvPr id="56336" name="Text Box 133"/>
          <p:cNvSpPr txBox="1">
            <a:spLocks noChangeArrowheads="1"/>
          </p:cNvSpPr>
          <p:nvPr/>
        </p:nvSpPr>
        <p:spPr bwMode="auto">
          <a:xfrm>
            <a:off x="4446588" y="44450"/>
            <a:ext cx="18621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sz="2400" b="1">
                <a:solidFill>
                  <a:srgbClr val="0000FF"/>
                </a:solidFill>
              </a:rPr>
              <a:t>ABSTRACT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Rectangle 14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solidFill>
            </a:endParaRPr>
          </a:p>
        </p:txBody>
      </p:sp>
      <p:grpSp>
        <p:nvGrpSpPr>
          <p:cNvPr id="57347" name="Group 151"/>
          <p:cNvGrpSpPr>
            <a:grpSpLocks noGrp="1" noUngrp="1" noRot="1" noChangeAspect="1" noMove="1" noResize="1"/>
          </p:cNvGrpSpPr>
          <p:nvPr/>
        </p:nvGrpSpPr>
        <p:grpSpPr bwMode="auto">
          <a:xfrm>
            <a:off x="-6350" y="0"/>
            <a:ext cx="12214225" cy="6858000"/>
            <a:chOff x="-6214" y="-1"/>
            <a:chExt cx="12214827" cy="6858000"/>
          </a:xfrm>
        </p:grpSpPr>
        <p:cxnSp>
          <p:nvCxnSpPr>
            <p:cNvPr id="153" name="Straight Connector 152">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83" name="Freeform: Shape 18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350" y="5014913"/>
            <a:ext cx="2800350" cy="1843087"/>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85" name="Freeform: Shape 18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980363" y="0"/>
            <a:ext cx="4208462" cy="1651000"/>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7350" name="Group 186"/>
          <p:cNvGrpSpPr>
            <a:grpSpLocks noGrp="1" noUngrp="1" noRot="1" noChangeAspect="1" noMove="1" noResize="1"/>
          </p:cNvGrpSpPr>
          <p:nvPr/>
        </p:nvGrpSpPr>
        <p:grpSpPr bwMode="auto">
          <a:xfrm>
            <a:off x="-6350" y="0"/>
            <a:ext cx="12214225" cy="6858000"/>
            <a:chOff x="-6214" y="-1"/>
            <a:chExt cx="12214827" cy="6858000"/>
          </a:xfrm>
        </p:grpSpPr>
        <p:cxnSp>
          <p:nvCxnSpPr>
            <p:cNvPr id="188" name="Straight Connector 187">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7351" name="Group 217"/>
          <p:cNvGrpSpPr>
            <a:grpSpLocks noGrp="1" noUngrp="1" noRot="1" noChangeAspect="1" noMove="1" noResize="1"/>
          </p:cNvGrpSpPr>
          <p:nvPr/>
        </p:nvGrpSpPr>
        <p:grpSpPr bwMode="auto">
          <a:xfrm>
            <a:off x="-6350" y="0"/>
            <a:ext cx="12214225" cy="6858000"/>
            <a:chOff x="-6214" y="-1"/>
            <a:chExt cx="12214827" cy="6858000"/>
          </a:xfrm>
        </p:grpSpPr>
        <p:cxnSp>
          <p:nvCxnSpPr>
            <p:cNvPr id="219" name="Straight Connector 218">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49" name="Rectangle 24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1" name="Rectangle 25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253" name="Right Triangle 25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590232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5" name="Freeform: Shape 25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864725" y="0"/>
            <a:ext cx="2324100" cy="3111500"/>
          </a:xfrm>
          <a:custGeom>
            <a:avLst/>
            <a:gdLst>
              <a:gd name="connsiteX0" fmla="*/ 94643 w 2323626"/>
              <a:gd name="connsiteY0" fmla="*/ 0 h 3111267"/>
              <a:gd name="connsiteX1" fmla="*/ 963280 w 2323626"/>
              <a:gd name="connsiteY1" fmla="*/ 0 h 3111267"/>
              <a:gd name="connsiteX2" fmla="*/ 947119 w 2323626"/>
              <a:gd name="connsiteY2" fmla="*/ 33549 h 3111267"/>
              <a:gd name="connsiteX3" fmla="*/ 818991 w 2323626"/>
              <a:gd name="connsiteY3" fmla="*/ 668189 h 3111267"/>
              <a:gd name="connsiteX4" fmla="*/ 2282726 w 2323626"/>
              <a:gd name="connsiteY4" fmla="*/ 2290209 h 3111267"/>
              <a:gd name="connsiteX5" fmla="*/ 2323626 w 2323626"/>
              <a:gd name="connsiteY5" fmla="*/ 2292275 h 3111267"/>
              <a:gd name="connsiteX6" fmla="*/ 2323626 w 2323626"/>
              <a:gd name="connsiteY6" fmla="*/ 3111267 h 3111267"/>
              <a:gd name="connsiteX7" fmla="*/ 2198990 w 2323626"/>
              <a:gd name="connsiteY7" fmla="*/ 3104973 h 3111267"/>
              <a:gd name="connsiteX8" fmla="*/ 0 w 2323626"/>
              <a:gd name="connsiteY8" fmla="*/ 668189 h 3111267"/>
              <a:gd name="connsiteX9" fmla="*/ 49764 w 2323626"/>
              <a:gd name="connsiteY9" fmla="*/ 174544 h 3111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23626" h="3111267">
                <a:moveTo>
                  <a:pt x="94643" y="0"/>
                </a:moveTo>
                <a:lnTo>
                  <a:pt x="963280" y="0"/>
                </a:lnTo>
                <a:lnTo>
                  <a:pt x="947119" y="33549"/>
                </a:lnTo>
                <a:cubicBezTo>
                  <a:pt x="864614" y="228612"/>
                  <a:pt x="818991" y="443073"/>
                  <a:pt x="818991" y="668189"/>
                </a:cubicBezTo>
                <a:cubicBezTo>
                  <a:pt x="818991" y="1512376"/>
                  <a:pt x="1460568" y="2206715"/>
                  <a:pt x="2282726" y="2290209"/>
                </a:cubicBezTo>
                <a:lnTo>
                  <a:pt x="2323626" y="2292275"/>
                </a:lnTo>
                <a:lnTo>
                  <a:pt x="2323626" y="3111267"/>
                </a:lnTo>
                <a:lnTo>
                  <a:pt x="2198990" y="3104973"/>
                </a:lnTo>
                <a:cubicBezTo>
                  <a:pt x="963850" y="2979538"/>
                  <a:pt x="0" y="1936423"/>
                  <a:pt x="0" y="668189"/>
                </a:cubicBezTo>
                <a:cubicBezTo>
                  <a:pt x="0" y="499091"/>
                  <a:pt x="17135" y="333996"/>
                  <a:pt x="49764" y="174544"/>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57" name="Freeform: Shape 25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4826000"/>
            <a:ext cx="2373313" cy="2024063"/>
          </a:xfrm>
          <a:custGeom>
            <a:avLst/>
            <a:gdLst>
              <a:gd name="connsiteX0" fmla="*/ 0 w 2372980"/>
              <a:gd name="connsiteY0" fmla="*/ 0 h 2023523"/>
              <a:gd name="connsiteX1" fmla="*/ 213128 w 2372980"/>
              <a:gd name="connsiteY1" fmla="*/ 10763 h 2023523"/>
              <a:gd name="connsiteX2" fmla="*/ 2362355 w 2372980"/>
              <a:gd name="connsiteY2" fmla="*/ 1953901 h 2023523"/>
              <a:gd name="connsiteX3" fmla="*/ 2372980 w 2372980"/>
              <a:gd name="connsiteY3" fmla="*/ 2023523 h 2023523"/>
              <a:gd name="connsiteX4" fmla="*/ 1535462 w 2372980"/>
              <a:gd name="connsiteY4" fmla="*/ 2023523 h 2023523"/>
              <a:gd name="connsiteX5" fmla="*/ 1519824 w 2372980"/>
              <a:gd name="connsiteY5" fmla="*/ 1962704 h 2023523"/>
              <a:gd name="connsiteX6" fmla="*/ 129390 w 2372980"/>
              <a:gd name="connsiteY6" fmla="*/ 825526 h 2023523"/>
              <a:gd name="connsiteX7" fmla="*/ 0 w 2372980"/>
              <a:gd name="connsiteY7" fmla="*/ 818992 h 2023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72980" h="2023523">
                <a:moveTo>
                  <a:pt x="0" y="0"/>
                </a:moveTo>
                <a:lnTo>
                  <a:pt x="213128" y="10763"/>
                </a:lnTo>
                <a:cubicBezTo>
                  <a:pt x="1283583" y="119473"/>
                  <a:pt x="2150269" y="917463"/>
                  <a:pt x="2362355" y="1953901"/>
                </a:cubicBezTo>
                <a:lnTo>
                  <a:pt x="2372980" y="2023523"/>
                </a:lnTo>
                <a:lnTo>
                  <a:pt x="1535462" y="2023523"/>
                </a:lnTo>
                <a:lnTo>
                  <a:pt x="1519824" y="1962704"/>
                </a:lnTo>
                <a:cubicBezTo>
                  <a:pt x="1329271" y="1350058"/>
                  <a:pt x="787117" y="892322"/>
                  <a:pt x="129390" y="825526"/>
                </a:cubicBezTo>
                <a:lnTo>
                  <a:pt x="0" y="818992"/>
                </a:lnTo>
                <a:close/>
              </a:path>
            </a:pathLst>
          </a:custGeom>
          <a:solidFill>
            <a:schemeClr val="accent6">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7357" name="Group 258"/>
          <p:cNvGrpSpPr>
            <a:grpSpLocks noGrp="1" noUngrp="1" noRot="1" noChangeAspect="1" noMove="1" noResize="1"/>
          </p:cNvGrpSpPr>
          <p:nvPr/>
        </p:nvGrpSpPr>
        <p:grpSpPr bwMode="auto">
          <a:xfrm>
            <a:off x="-6350" y="0"/>
            <a:ext cx="12214225" cy="6858000"/>
            <a:chOff x="-6214" y="-1"/>
            <a:chExt cx="12214827" cy="6858000"/>
          </a:xfrm>
        </p:grpSpPr>
        <p:cxnSp>
          <p:nvCxnSpPr>
            <p:cNvPr id="57362" name="Straight Connector 259"/>
            <p:cNvCxnSpPr>
              <a:cxnSpLocks/>
            </p:cNvCxnSpPr>
            <p:nvPr/>
          </p:nvCxnSpPr>
          <p:spPr bwMode="auto">
            <a:xfrm>
              <a:off x="-6214" y="6686283"/>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3" name="Straight Connector 260"/>
            <p:cNvCxnSpPr>
              <a:cxnSpLocks/>
            </p:cNvCxnSpPr>
            <p:nvPr/>
          </p:nvCxnSpPr>
          <p:spPr bwMode="auto">
            <a:xfrm>
              <a:off x="0"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4" name="Straight Connector 261"/>
            <p:cNvCxnSpPr>
              <a:cxnSpLocks/>
            </p:cNvCxnSpPr>
            <p:nvPr/>
          </p:nvCxnSpPr>
          <p:spPr bwMode="auto">
            <a:xfrm>
              <a:off x="1199325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5" name="Straight Connector 262"/>
            <p:cNvCxnSpPr>
              <a:cxnSpLocks/>
            </p:cNvCxnSpPr>
            <p:nvPr/>
          </p:nvCxnSpPr>
          <p:spPr bwMode="auto">
            <a:xfrm>
              <a:off x="19252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6" name="Straight Connector 263"/>
            <p:cNvCxnSpPr>
              <a:cxnSpLocks/>
            </p:cNvCxnSpPr>
            <p:nvPr/>
          </p:nvCxnSpPr>
          <p:spPr bwMode="auto">
            <a:xfrm>
              <a:off x="119196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7" name="Straight Connector 264"/>
            <p:cNvCxnSpPr>
              <a:cxnSpLocks/>
            </p:cNvCxnSpPr>
            <p:nvPr/>
          </p:nvCxnSpPr>
          <p:spPr bwMode="auto">
            <a:xfrm>
              <a:off x="2191404"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8" name="Straight Connector 265"/>
            <p:cNvCxnSpPr>
              <a:cxnSpLocks/>
            </p:cNvCxnSpPr>
            <p:nvPr/>
          </p:nvCxnSpPr>
          <p:spPr bwMode="auto">
            <a:xfrm>
              <a:off x="3190842"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69" name="Straight Connector 266"/>
            <p:cNvCxnSpPr>
              <a:cxnSpLocks/>
            </p:cNvCxnSpPr>
            <p:nvPr/>
          </p:nvCxnSpPr>
          <p:spPr bwMode="auto">
            <a:xfrm>
              <a:off x="4190280"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0" name="Straight Connector 267"/>
            <p:cNvCxnSpPr>
              <a:cxnSpLocks/>
            </p:cNvCxnSpPr>
            <p:nvPr/>
          </p:nvCxnSpPr>
          <p:spPr bwMode="auto">
            <a:xfrm>
              <a:off x="518971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1" name="Straight Connector 268"/>
            <p:cNvCxnSpPr>
              <a:cxnSpLocks/>
            </p:cNvCxnSpPr>
            <p:nvPr/>
          </p:nvCxnSpPr>
          <p:spPr bwMode="auto">
            <a:xfrm>
              <a:off x="618915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2" name="Straight Connector 269"/>
            <p:cNvCxnSpPr>
              <a:cxnSpLocks/>
            </p:cNvCxnSpPr>
            <p:nvPr/>
          </p:nvCxnSpPr>
          <p:spPr bwMode="auto">
            <a:xfrm>
              <a:off x="7188594"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3" name="Straight Connector 270"/>
            <p:cNvCxnSpPr>
              <a:cxnSpLocks/>
            </p:cNvCxnSpPr>
            <p:nvPr/>
          </p:nvCxnSpPr>
          <p:spPr bwMode="auto">
            <a:xfrm>
              <a:off x="8188032"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4" name="Straight Connector 271"/>
            <p:cNvCxnSpPr>
              <a:cxnSpLocks/>
            </p:cNvCxnSpPr>
            <p:nvPr/>
          </p:nvCxnSpPr>
          <p:spPr bwMode="auto">
            <a:xfrm>
              <a:off x="9187470"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5" name="Straight Connector 272"/>
            <p:cNvCxnSpPr>
              <a:cxnSpLocks/>
            </p:cNvCxnSpPr>
            <p:nvPr/>
          </p:nvCxnSpPr>
          <p:spPr bwMode="auto">
            <a:xfrm>
              <a:off x="10186908"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6" name="Straight Connector 273"/>
            <p:cNvCxnSpPr>
              <a:cxnSpLocks/>
            </p:cNvCxnSpPr>
            <p:nvPr/>
          </p:nvCxnSpPr>
          <p:spPr bwMode="auto">
            <a:xfrm>
              <a:off x="1118634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7" name="Straight Connector 274"/>
            <p:cNvCxnSpPr>
              <a:cxnSpLocks/>
            </p:cNvCxnSpPr>
            <p:nvPr/>
          </p:nvCxnSpPr>
          <p:spPr bwMode="auto">
            <a:xfrm>
              <a:off x="12185786" y="-1"/>
              <a:ext cx="0" cy="685800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8" name="Straight Connector 275"/>
            <p:cNvCxnSpPr>
              <a:cxnSpLocks/>
            </p:cNvCxnSpPr>
            <p:nvPr/>
          </p:nvCxnSpPr>
          <p:spPr bwMode="auto">
            <a:xfrm>
              <a:off x="0" y="17171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79" name="Straight Connector 276"/>
            <p:cNvCxnSpPr>
              <a:cxnSpLocks/>
            </p:cNvCxnSpPr>
            <p:nvPr/>
          </p:nvCxnSpPr>
          <p:spPr bwMode="auto">
            <a:xfrm>
              <a:off x="0" y="72890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0" name="Straight Connector 277"/>
            <p:cNvCxnSpPr>
              <a:cxnSpLocks/>
            </p:cNvCxnSpPr>
            <p:nvPr/>
          </p:nvCxnSpPr>
          <p:spPr bwMode="auto">
            <a:xfrm>
              <a:off x="0" y="128609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1" name="Straight Connector 278"/>
            <p:cNvCxnSpPr>
              <a:cxnSpLocks/>
            </p:cNvCxnSpPr>
            <p:nvPr/>
          </p:nvCxnSpPr>
          <p:spPr bwMode="auto">
            <a:xfrm>
              <a:off x="0" y="184328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2" name="Straight Connector 279"/>
            <p:cNvCxnSpPr>
              <a:cxnSpLocks/>
            </p:cNvCxnSpPr>
            <p:nvPr/>
          </p:nvCxnSpPr>
          <p:spPr bwMode="auto">
            <a:xfrm>
              <a:off x="0" y="240047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3" name="Straight Connector 280"/>
            <p:cNvCxnSpPr>
              <a:cxnSpLocks/>
            </p:cNvCxnSpPr>
            <p:nvPr/>
          </p:nvCxnSpPr>
          <p:spPr bwMode="auto">
            <a:xfrm>
              <a:off x="0" y="295766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4" name="Straight Connector 281"/>
            <p:cNvCxnSpPr>
              <a:cxnSpLocks/>
            </p:cNvCxnSpPr>
            <p:nvPr/>
          </p:nvCxnSpPr>
          <p:spPr bwMode="auto">
            <a:xfrm>
              <a:off x="0" y="351485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5" name="Straight Connector 282"/>
            <p:cNvCxnSpPr>
              <a:cxnSpLocks/>
            </p:cNvCxnSpPr>
            <p:nvPr/>
          </p:nvCxnSpPr>
          <p:spPr bwMode="auto">
            <a:xfrm>
              <a:off x="0" y="407204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6" name="Straight Connector 283"/>
            <p:cNvCxnSpPr>
              <a:cxnSpLocks/>
            </p:cNvCxnSpPr>
            <p:nvPr/>
          </p:nvCxnSpPr>
          <p:spPr bwMode="auto">
            <a:xfrm>
              <a:off x="0" y="462923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7" name="Straight Connector 284"/>
            <p:cNvCxnSpPr>
              <a:cxnSpLocks/>
            </p:cNvCxnSpPr>
            <p:nvPr/>
          </p:nvCxnSpPr>
          <p:spPr bwMode="auto">
            <a:xfrm>
              <a:off x="0" y="518642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8" name="Straight Connector 285"/>
            <p:cNvCxnSpPr>
              <a:cxnSpLocks/>
            </p:cNvCxnSpPr>
            <p:nvPr/>
          </p:nvCxnSpPr>
          <p:spPr bwMode="auto">
            <a:xfrm>
              <a:off x="0" y="5743616"/>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89" name="Straight Connector 286"/>
            <p:cNvCxnSpPr>
              <a:cxnSpLocks/>
            </p:cNvCxnSpPr>
            <p:nvPr/>
          </p:nvCxnSpPr>
          <p:spPr bwMode="auto">
            <a:xfrm>
              <a:off x="0" y="6857999"/>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cxnSp>
          <p:nvCxnSpPr>
            <p:cNvPr id="57390" name="Straight Connector 287"/>
            <p:cNvCxnSpPr>
              <a:cxnSpLocks/>
            </p:cNvCxnSpPr>
            <p:nvPr/>
          </p:nvCxnSpPr>
          <p:spPr bwMode="auto">
            <a:xfrm>
              <a:off x="16613" y="6248400"/>
              <a:ext cx="12192000" cy="0"/>
            </a:xfrm>
            <a:prstGeom prst="line">
              <a:avLst/>
            </a:prstGeom>
            <a:noFill/>
            <a:ln w="19050" algn="ctr">
              <a:solidFill>
                <a:srgbClr val="009900">
                  <a:alpha val="14902"/>
                </a:srgbClr>
              </a:solidFill>
              <a:prstDash val="sysDot"/>
              <a:miter lim="800000"/>
              <a:headEnd/>
              <a:tailEnd/>
            </a:ln>
            <a:extLst>
              <a:ext uri="{909E8E84-426E-40DD-AFC4-6F175D3DCCD1}">
                <a14:hiddenFill xmlns:a14="http://schemas.microsoft.com/office/drawing/2010/main">
                  <a:noFill/>
                </a14:hiddenFill>
              </a:ext>
            </a:extLst>
          </p:spPr>
        </p:cxnSp>
      </p:grpSp>
      <p:sp>
        <p:nvSpPr>
          <p:cNvPr id="57358" name="Text Box 132"/>
          <p:cNvSpPr txBox="1">
            <a:spLocks noChangeArrowheads="1"/>
          </p:cNvSpPr>
          <p:nvPr/>
        </p:nvSpPr>
        <p:spPr bwMode="auto">
          <a:xfrm>
            <a:off x="4446588" y="44450"/>
            <a:ext cx="2268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sz="2400" b="1">
                <a:solidFill>
                  <a:srgbClr val="0000FF"/>
                </a:solidFill>
              </a:rPr>
              <a:t>REFERENCES</a:t>
            </a:r>
          </a:p>
        </p:txBody>
      </p:sp>
      <p:pic>
        <p:nvPicPr>
          <p:cNvPr id="57359" name="Picture 1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763"/>
            <a:ext cx="4086225" cy="672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60" name="Picture 1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1525" y="0"/>
            <a:ext cx="3846513" cy="661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61" name="Picture 1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5913" y="2168525"/>
            <a:ext cx="3313112"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58373"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 name="Espaço Reservado para Conteúdo 2">
            <a:extLst>
              <a:ext uri="{FF2B5EF4-FFF2-40B4-BE49-F238E27FC236}"/>
            </a:extLst>
          </p:cNvPr>
          <p:cNvSpPr>
            <a:spLocks noGrp="1"/>
          </p:cNvSpPr>
          <p:nvPr>
            <p:ph idx="4294967295"/>
          </p:nvPr>
        </p:nvSpPr>
        <p:spPr>
          <a:xfrm>
            <a:off x="5387975" y="728663"/>
            <a:ext cx="5813425" cy="5545137"/>
          </a:xfrm>
        </p:spPr>
        <p:txBody>
          <a:bodyPr rtlCol="0" anchor="ctr">
            <a:normAutofit/>
          </a:bodyPr>
          <a:lstStyle/>
          <a:p>
            <a:pPr eaLnBrk="1" fontAlgn="auto" hangingPunct="1">
              <a:spcAft>
                <a:spcPts val="0"/>
              </a:spcAft>
              <a:buFont typeface="Arial" pitchFamily="34" charset="0"/>
              <a:buNone/>
              <a:defRPr/>
            </a:pPr>
            <a:endParaRPr lang="en-US">
              <a:solidFill>
                <a:schemeClr val="tx1"/>
              </a:solidFill>
            </a:endParaRPr>
          </a:p>
          <a:p>
            <a:pPr eaLnBrk="1" fontAlgn="auto" hangingPunct="1">
              <a:spcAft>
                <a:spcPts val="0"/>
              </a:spcAft>
              <a:buFont typeface="Arial" pitchFamily="34" charset="0"/>
              <a:buNone/>
              <a:defRPr/>
            </a:pPr>
            <a:endParaRPr lang="en-US" sz="1800" dirty="0">
              <a:solidFill>
                <a:schemeClr val="tx1"/>
              </a:solidFill>
            </a:endParaRPr>
          </a:p>
          <a:p>
            <a:pPr eaLnBrk="1" fontAlgn="auto" hangingPunct="1">
              <a:spcAft>
                <a:spcPts val="0"/>
              </a:spcAft>
              <a:buFont typeface="Arial" pitchFamily="34" charset="0"/>
              <a:buNone/>
              <a:defRPr/>
            </a:pPr>
            <a:endParaRPr lang="en-US" sz="1800" dirty="0"/>
          </a:p>
          <a:p>
            <a:pPr eaLnBrk="1" fontAlgn="auto" hangingPunct="1">
              <a:spcAft>
                <a:spcPts val="0"/>
              </a:spcAft>
              <a:buFont typeface="Arial" pitchFamily="34" charset="0"/>
              <a:buNone/>
              <a:defRPr/>
            </a:pPr>
            <a:endParaRPr lang="en-US" sz="1800" dirty="0">
              <a:solidFill>
                <a:schemeClr val="tx1"/>
              </a:solidFill>
            </a:endParaRPr>
          </a:p>
          <a:p>
            <a:pPr marL="0" indent="0" eaLnBrk="1" fontAlgn="auto" hangingPunct="1">
              <a:spcAft>
                <a:spcPts val="0"/>
              </a:spcAft>
              <a:buFont typeface="Arial" pitchFamily="34" charset="0"/>
              <a:buNone/>
              <a:defRPr/>
            </a:pPr>
            <a:endParaRPr lang="en-US" sz="1800" dirty="0">
              <a:solidFill>
                <a:schemeClr val="tx1"/>
              </a:solidFill>
              <a:ea typeface="+mn-lt"/>
              <a:cs typeface="+mn-lt"/>
            </a:endParaRPr>
          </a:p>
        </p:txBody>
      </p:sp>
      <p:pic>
        <p:nvPicPr>
          <p:cNvPr id="58375" name="Picture 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4675" y="0"/>
            <a:ext cx="5232400" cy="488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6" name="Picture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4745038"/>
            <a:ext cx="10691812" cy="211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idx="4294967295"/>
          </p:nvPr>
        </p:nvSpPr>
        <p:spPr/>
        <p:txBody>
          <a:bodyPr/>
          <a:lstStyle/>
          <a:p>
            <a:pPr algn="ctr" eaLnBrk="1" hangingPunct="1"/>
            <a:r>
              <a:rPr lang="pt-BR" sz="4000" smtClean="0">
                <a:solidFill>
                  <a:srgbClr val="FFFF00"/>
                </a:solidFill>
              </a:rPr>
              <a:t>Nota do Editor da página Neonatal, Dr. Paulo R. Margotto. Consultem também! Estudando Juntos! Online Sempre</a:t>
            </a:r>
          </a:p>
        </p:txBody>
      </p:sp>
      <p:pic>
        <p:nvPicPr>
          <p:cNvPr id="59395" name="Picture 5"/>
          <p:cNvPicPr>
            <a:picLocks noChangeAspect="1" noChangeArrowheads="1"/>
          </p:cNvPicPr>
          <p:nvPr>
            <p:ph type="body" idx="4294967295"/>
          </p:nvPr>
        </p:nvPicPr>
        <p:blipFill>
          <a:blip r:embed="rId2">
            <a:lum bright="-6000"/>
            <a:extLst>
              <a:ext uri="{28A0092B-C50C-407E-A947-70E740481C1C}">
                <a14:useLocalDpi xmlns:a14="http://schemas.microsoft.com/office/drawing/2010/main" val="0"/>
              </a:ext>
            </a:extLst>
          </a:blip>
          <a:srcRect/>
          <a:stretch>
            <a:fillRect/>
          </a:stretch>
        </p:blipFill>
        <p:spPr>
          <a:xfrm>
            <a:off x="1984375" y="1957388"/>
            <a:ext cx="7783513" cy="435133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396" name="Text Box 6"/>
          <p:cNvSpPr txBox="1">
            <a:spLocks noChangeArrowheads="1"/>
          </p:cNvSpPr>
          <p:nvPr/>
        </p:nvSpPr>
        <p:spPr bwMode="auto">
          <a:xfrm>
            <a:off x="3103563" y="6330950"/>
            <a:ext cx="5746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a:solidFill>
                  <a:srgbClr val="FFFF00"/>
                </a:solidFill>
              </a:rPr>
              <a:t>Drs. Paulo R. Margotto e Marta David Rocha de Moura</a:t>
            </a:r>
          </a:p>
        </p:txBody>
      </p:sp>
      <p:sp>
        <p:nvSpPr>
          <p:cNvPr id="59397" name="Text Box 7"/>
          <p:cNvSpPr txBox="1">
            <a:spLocks noChangeArrowheads="1"/>
          </p:cNvSpPr>
          <p:nvPr/>
        </p:nvSpPr>
        <p:spPr bwMode="auto">
          <a:xfrm>
            <a:off x="9645650" y="5981700"/>
            <a:ext cx="2549525"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a:hlinkClick r:id="rId3"/>
              </a:rPr>
              <a:t>pmargotto@gmail.com</a:t>
            </a:r>
            <a:r>
              <a:rPr lang="pt-BR"/>
              <a:t>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042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0423" name="Título 1"/>
          <p:cNvSpPr>
            <a:spLocks noGrp="1"/>
          </p:cNvSpPr>
          <p:nvPr>
            <p:ph type="title" idx="4294967295"/>
          </p:nvPr>
        </p:nvSpPr>
        <p:spPr>
          <a:xfrm>
            <a:off x="0" y="0"/>
            <a:ext cx="12069763" cy="6858000"/>
          </a:xfrm>
        </p:spPr>
        <p:txBody>
          <a:bodyPr anchor="t"/>
          <a:lstStyle/>
          <a:p>
            <a:pPr algn="ctr" eaLnBrk="1" hangingPunct="1"/>
            <a:r>
              <a:rPr lang="pt-BR" sz="1800" b="1" smtClean="0">
                <a:solidFill>
                  <a:srgbClr val="0000FF"/>
                </a:solidFill>
              </a:rPr>
              <a:t/>
            </a:r>
            <a:br>
              <a:rPr lang="pt-BR" sz="1800" b="1" smtClean="0">
                <a:solidFill>
                  <a:srgbClr val="0000FF"/>
                </a:solidFill>
              </a:rPr>
            </a:br>
            <a:r>
              <a:rPr lang="pt-BR" sz="1800" b="1" smtClean="0">
                <a:solidFill>
                  <a:srgbClr val="0000FF"/>
                </a:solidFill>
              </a:rPr>
              <a:t/>
            </a:r>
            <a:br>
              <a:rPr lang="pt-BR" sz="1800" b="1" smtClean="0">
                <a:solidFill>
                  <a:srgbClr val="0000FF"/>
                </a:solidFill>
              </a:rPr>
            </a:br>
            <a:r>
              <a:rPr lang="pt-BR" sz="2400" b="1" smtClean="0">
                <a:solidFill>
                  <a:srgbClr val="0000FF"/>
                </a:solidFill>
              </a:rPr>
              <a:t>A CIÊNCIA DO CLAMPEAMENTO DO CORDÃO UMBILICAL- Clampeamento tardio do cordão e transfusão placentária: quais são as evidências científicas</a:t>
            </a:r>
            <a:br>
              <a:rPr lang="pt-BR" sz="2400" b="1" smtClean="0">
                <a:solidFill>
                  <a:srgbClr val="0000FF"/>
                </a:solidFill>
              </a:rPr>
            </a:br>
            <a:r>
              <a:rPr lang="pt-BR" sz="2400" b="1" smtClean="0">
                <a:solidFill>
                  <a:srgbClr val="0000FF"/>
                </a:solidFill>
                <a:hlinkClick r:id="rId2" tooltip="Clampeam_tardio_cord_ciência"/>
              </a:rPr>
              <a:t> </a:t>
            </a:r>
            <a:r>
              <a:rPr lang="pt-BR" sz="2400" b="1" smtClean="0">
                <a:solidFill>
                  <a:srgbClr val="0000FF"/>
                </a:solidFill>
              </a:rPr>
              <a:t/>
            </a:r>
            <a:br>
              <a:rPr lang="pt-BR" sz="2400" b="1" smtClean="0">
                <a:solidFill>
                  <a:srgbClr val="0000FF"/>
                </a:solidFill>
              </a:rPr>
            </a:br>
            <a:r>
              <a:rPr lang="pt-BR" sz="2400" b="1" smtClean="0">
                <a:solidFill>
                  <a:schemeClr val="tx1"/>
                </a:solidFill>
              </a:rPr>
              <a:t>Stuart Hooper (Austrália).</a:t>
            </a:r>
            <a:r>
              <a:rPr lang="pt-BR" sz="2400" smtClean="0">
                <a:solidFill>
                  <a:schemeClr val="tx1"/>
                </a:solidFill>
              </a:rPr>
              <a:t/>
            </a:r>
            <a:br>
              <a:rPr lang="pt-BR" sz="2400" smtClean="0">
                <a:solidFill>
                  <a:schemeClr val="tx1"/>
                </a:solidFill>
              </a:rPr>
            </a:br>
            <a:r>
              <a:rPr lang="pt-BR" sz="2400" smtClean="0">
                <a:solidFill>
                  <a:schemeClr val="tx1"/>
                </a:solidFill>
              </a:rPr>
              <a:t>                               7o Simpósio Internacional de Reanimação Neonatal, 5-7 de abril de 2018, Foz do Iguaçu, PR.</a:t>
            </a:r>
            <a:br>
              <a:rPr lang="pt-BR" sz="2400" smtClean="0">
                <a:solidFill>
                  <a:schemeClr val="tx1"/>
                </a:solidFill>
              </a:rPr>
            </a:br>
            <a:r>
              <a:rPr lang="pt-BR" sz="2400" smtClean="0">
                <a:solidFill>
                  <a:schemeClr val="tx1"/>
                </a:solidFill>
              </a:rPr>
              <a:t>Realizado por Paulo R. Margotto</a:t>
            </a:r>
            <a:br>
              <a:rPr lang="pt-BR" sz="2400" smtClean="0">
                <a:solidFill>
                  <a:schemeClr val="tx1"/>
                </a:solidFill>
              </a:rPr>
            </a:br>
            <a:r>
              <a:rPr lang="pt-BR" sz="2400" smtClean="0">
                <a:solidFill>
                  <a:schemeClr val="tx1"/>
                </a:solidFill>
              </a:rPr>
              <a:t/>
            </a:r>
            <a:br>
              <a:rPr lang="pt-BR" sz="2400" smtClean="0">
                <a:solidFill>
                  <a:schemeClr val="tx1"/>
                </a:solidFill>
              </a:rPr>
            </a:br>
            <a:r>
              <a:rPr lang="pt-BR" sz="1800" b="1" smtClean="0">
                <a:solidFill>
                  <a:srgbClr val="0000FF"/>
                </a:solidFill>
              </a:rPr>
              <a:t>O novo é o clampeamento precoce do cordão</a:t>
            </a:r>
            <a:r>
              <a:rPr lang="pt-BR" sz="1800" smtClean="0">
                <a:solidFill>
                  <a:schemeClr val="tx1"/>
                </a:solidFill>
              </a:rPr>
              <a:t> (CPC) e o velho, o clampeamento tardio do cordão (CTC), pois já em 1796, o Dr. Erasmus Darwin, um médico e o avô de Charles Darwin, publicou em seu livro: “</a:t>
            </a:r>
            <a:r>
              <a:rPr lang="pt-BR" sz="1800" b="1" i="1" smtClean="0">
                <a:solidFill>
                  <a:schemeClr val="tx1"/>
                </a:solidFill>
              </a:rPr>
              <a:t>outra coisa muito prejudicial para a criança é clampear  e cortar do cordão umbilical cedo demais, o que não deve ser feito até que a criança tenha respirado não só várias vezes, mas até que a pulsação do cordão cessa</a:t>
            </a:r>
            <a:r>
              <a:rPr lang="pt-BR" sz="1800" smtClean="0">
                <a:solidFill>
                  <a:schemeClr val="tx1"/>
                </a:solidFill>
              </a:rPr>
              <a:t>. </a:t>
            </a:r>
            <a:r>
              <a:rPr lang="pt-BR" sz="1800" b="1" i="1" smtClean="0">
                <a:solidFill>
                  <a:schemeClr val="tx1"/>
                </a:solidFill>
              </a:rPr>
              <a:t>Caso contrário, a criança é muito mais fraca do que deveria ser, pois um parte do sangue está sendo deixado na placenta, que deveria ter sido da criança … </a:t>
            </a:r>
            <a:r>
              <a:rPr lang="pt-BR" sz="1800" smtClean="0">
                <a:solidFill>
                  <a:schemeClr val="tx1"/>
                </a:solidFill>
              </a:rPr>
              <a:t>” </a:t>
            </a:r>
            <a:br>
              <a:rPr lang="pt-BR" sz="1800" smtClean="0">
                <a:solidFill>
                  <a:schemeClr val="tx1"/>
                </a:solidFill>
              </a:rPr>
            </a:br>
            <a:r>
              <a:rPr lang="pt-BR" sz="1800" smtClean="0">
                <a:solidFill>
                  <a:schemeClr val="tx1"/>
                </a:solidFill>
              </a:rPr>
              <a:t/>
            </a:r>
            <a:br>
              <a:rPr lang="pt-BR" sz="1800" smtClean="0">
                <a:solidFill>
                  <a:schemeClr val="tx1"/>
                </a:solidFill>
              </a:rPr>
            </a:br>
            <a:r>
              <a:rPr lang="pt-BR" sz="1800" smtClean="0">
                <a:solidFill>
                  <a:schemeClr val="tx1"/>
                </a:solidFill>
              </a:rPr>
              <a:t/>
            </a:r>
            <a:br>
              <a:rPr lang="pt-BR" sz="1800" smtClean="0">
                <a:solidFill>
                  <a:schemeClr val="tx1"/>
                </a:solidFill>
              </a:rPr>
            </a:br>
            <a:r>
              <a:rPr lang="pt-BR" sz="1800" smtClean="0">
                <a:solidFill>
                  <a:srgbClr val="0000FF"/>
                </a:solidFill>
              </a:rPr>
              <a:t>Ao clampearmos precocemente o cordão umbilical ocorre diminuição do retorno venoso ao coração esquerdo e o DC cardíaco cai cerca de 50% em 60 segundos, </a:t>
            </a:r>
            <a:r>
              <a:rPr lang="pt-BR" sz="1800" smtClean="0">
                <a:solidFill>
                  <a:schemeClr val="tx1"/>
                </a:solidFill>
              </a:rPr>
              <a:t>explicando a bradicardia inicial (eis o porquê da bradicardia descrita nos gráficos de frequência cardíaca após o nascimento).   </a:t>
            </a:r>
            <a:br>
              <a:rPr lang="pt-BR" sz="1800" smtClean="0">
                <a:solidFill>
                  <a:schemeClr val="tx1"/>
                </a:solidFill>
              </a:rPr>
            </a:br>
            <a:r>
              <a:rPr lang="pt-BR" sz="1800" smtClean="0">
                <a:solidFill>
                  <a:srgbClr val="0000FF"/>
                </a:solidFill>
              </a:rPr>
              <a:t/>
            </a:r>
            <a:br>
              <a:rPr lang="pt-BR" sz="1800" smtClean="0">
                <a:solidFill>
                  <a:srgbClr val="0000FF"/>
                </a:solidFill>
              </a:rPr>
            </a:br>
            <a:r>
              <a:rPr lang="pt-BR" sz="1800" smtClean="0">
                <a:solidFill>
                  <a:srgbClr val="0000FF"/>
                </a:solidFill>
              </a:rPr>
              <a:t>Quando se fala em </a:t>
            </a:r>
            <a:r>
              <a:rPr lang="pt-BR" sz="1800" b="1" smtClean="0">
                <a:solidFill>
                  <a:srgbClr val="0000FF"/>
                </a:solidFill>
              </a:rPr>
              <a:t>clampeamento tardio de cordão, é muito mais que uma transfusão placentária.</a:t>
            </a:r>
            <a:r>
              <a:rPr lang="pt-BR" sz="1800" smtClean="0">
                <a:solidFill>
                  <a:srgbClr val="0000FF"/>
                </a:solidFill>
              </a:rPr>
              <a:t> </a:t>
            </a:r>
            <a:r>
              <a:rPr lang="pt-BR" sz="1800" b="1" smtClean="0">
                <a:solidFill>
                  <a:srgbClr val="0000FF"/>
                </a:solidFill>
              </a:rPr>
              <a:t>Há muito mais benefícios e entre eles está a manutenção do débito cardíaco (DC) ao nascer</a:t>
            </a:r>
            <a:r>
              <a:rPr lang="pt-BR" sz="1800" smtClean="0">
                <a:solidFill>
                  <a:srgbClr val="0000FF"/>
                </a:solidFill>
              </a:rPr>
              <a:t> </a:t>
            </a:r>
            <a:br>
              <a:rPr lang="pt-BR" sz="1800" smtClean="0">
                <a:solidFill>
                  <a:srgbClr val="0000FF"/>
                </a:solidFill>
              </a:rPr>
            </a:br>
            <a:r>
              <a:rPr lang="pt-BR" sz="1800" smtClean="0">
                <a:solidFill>
                  <a:srgbClr val="0000FF"/>
                </a:solidFill>
              </a:rPr>
              <a:t/>
            </a:r>
            <a:br>
              <a:rPr lang="pt-BR" sz="1800" smtClean="0">
                <a:solidFill>
                  <a:srgbClr val="0000FF"/>
                </a:solidFill>
              </a:rPr>
            </a:br>
            <a:r>
              <a:rPr lang="pt-BR" sz="1800" smtClean="0">
                <a:solidFill>
                  <a:schemeClr val="tx1"/>
                </a:solidFill>
              </a:rPr>
              <a:t/>
            </a:r>
            <a:br>
              <a:rPr lang="pt-BR" sz="18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rPr>
              <a:t/>
            </a:r>
            <a:br>
              <a:rPr lang="pt-BR" sz="1600" smtClean="0">
                <a:solidFill>
                  <a:schemeClr val="tx1"/>
                </a:solidFill>
              </a:rPr>
            </a:br>
            <a:endParaRPr lang="pt-BR" sz="1600" smtClean="0">
              <a:solidFill>
                <a:schemeClr val="tx1"/>
              </a:solidFill>
            </a:endParaRPr>
          </a:p>
        </p:txBody>
      </p:sp>
      <p:pic>
        <p:nvPicPr>
          <p:cNvPr id="60424" name="Picture 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316038"/>
            <a:ext cx="1371600"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5" name="AutoShape 41"/>
          <p:cNvSpPr>
            <a:spLocks noChangeArrowheads="1"/>
          </p:cNvSpPr>
          <p:nvPr/>
        </p:nvSpPr>
        <p:spPr bwMode="auto">
          <a:xfrm>
            <a:off x="11587163" y="6373813"/>
            <a:ext cx="409575" cy="314325"/>
          </a:xfrm>
          <a:prstGeom prst="rightArrow">
            <a:avLst>
              <a:gd name="adj1" fmla="val 50000"/>
              <a:gd name="adj2" fmla="val 32576"/>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hlink"/>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144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1447" name="Título 1"/>
          <p:cNvSpPr>
            <a:spLocks noGrp="1"/>
          </p:cNvSpPr>
          <p:nvPr>
            <p:ph type="title" idx="4294967295"/>
          </p:nvPr>
        </p:nvSpPr>
        <p:spPr>
          <a:xfrm>
            <a:off x="242888" y="1235075"/>
            <a:ext cx="11660187" cy="5516563"/>
          </a:xfrm>
        </p:spPr>
        <p:txBody>
          <a:bodyPr anchor="t"/>
          <a:lstStyle/>
          <a:p>
            <a:pPr algn="ctr" eaLnBrk="1" hangingPunct="1"/>
            <a:r>
              <a:rPr lang="pt-BR" sz="2400" smtClean="0">
                <a:solidFill>
                  <a:schemeClr val="tx2"/>
                </a:solidFill>
              </a:rPr>
              <a:t>No final dos anos 60 um grupo sueco mostrou que a cada minuto após o nascimento havia aumento do volume sanguíneo do bebê e se você esperar 3 minutos vai ter 25 ml/kg de sangue a mais. </a:t>
            </a:r>
            <a:br>
              <a:rPr lang="pt-BR" sz="2400" smtClean="0">
                <a:solidFill>
                  <a:schemeClr val="tx2"/>
                </a:solidFill>
              </a:rPr>
            </a:br>
            <a:r>
              <a:rPr lang="pt-BR" sz="2400" smtClean="0">
                <a:solidFill>
                  <a:schemeClr val="tx2"/>
                </a:solidFill>
              </a:rPr>
              <a:t/>
            </a:r>
            <a:br>
              <a:rPr lang="pt-BR" sz="2400" smtClean="0">
                <a:solidFill>
                  <a:schemeClr val="tx2"/>
                </a:solidFill>
              </a:rPr>
            </a:br>
            <a:r>
              <a:rPr lang="pt-BR" sz="2400" smtClean="0">
                <a:solidFill>
                  <a:schemeClr val="tx2"/>
                </a:solidFill>
              </a:rPr>
              <a:t>Foi a partir daí que veio a idéia dos </a:t>
            </a:r>
            <a:r>
              <a:rPr lang="pt-BR" sz="2400" smtClean="0">
                <a:solidFill>
                  <a:srgbClr val="0000FF"/>
                </a:solidFill>
              </a:rPr>
              <a:t>3 minutos</a:t>
            </a:r>
            <a:r>
              <a:rPr lang="pt-BR" sz="2400" smtClean="0">
                <a:solidFill>
                  <a:schemeClr val="tx2"/>
                </a:solidFill>
              </a:rPr>
              <a:t>! </a:t>
            </a:r>
            <a:br>
              <a:rPr lang="pt-BR" sz="2400" smtClean="0">
                <a:solidFill>
                  <a:schemeClr val="tx2"/>
                </a:solidFill>
              </a:rPr>
            </a:br>
            <a:r>
              <a:rPr lang="pt-BR" sz="2400" smtClean="0">
                <a:solidFill>
                  <a:schemeClr val="tx2"/>
                </a:solidFill>
              </a:rPr>
              <a:t/>
            </a:r>
            <a:br>
              <a:rPr lang="pt-BR" sz="2400" smtClean="0">
                <a:solidFill>
                  <a:schemeClr val="tx2"/>
                </a:solidFill>
              </a:rPr>
            </a:br>
            <a:r>
              <a:rPr lang="pt-BR" sz="2400" b="1" smtClean="0">
                <a:solidFill>
                  <a:schemeClr val="tx2"/>
                </a:solidFill>
              </a:rPr>
              <a:t>No entanto ninguém refletiu sobre o que ocorre antes do nascimento</a:t>
            </a:r>
            <a:r>
              <a:rPr lang="pt-BR" sz="2400" smtClean="0">
                <a:solidFill>
                  <a:schemeClr val="tx2"/>
                </a:solidFill>
              </a:rPr>
              <a:t>. Durante o trabalho de parto o bebê perde volume sanguíneo e no final recupera o que perdeu (então, na verdade ele está recebendo o que perdeu durante o trabalho de parto e não recebendo algo de graça!) e isto explicaria:</a:t>
            </a:r>
            <a:br>
              <a:rPr lang="pt-BR" sz="2400" smtClean="0">
                <a:solidFill>
                  <a:schemeClr val="tx2"/>
                </a:solidFill>
              </a:rPr>
            </a:br>
            <a:r>
              <a:rPr lang="pt-BR" sz="2400" smtClean="0">
                <a:solidFill>
                  <a:schemeClr val="tx2"/>
                </a:solidFill>
              </a:rPr>
              <a:t/>
            </a:r>
            <a:br>
              <a:rPr lang="pt-BR" sz="2400" smtClean="0">
                <a:solidFill>
                  <a:schemeClr val="tx2"/>
                </a:solidFill>
              </a:rPr>
            </a:br>
            <a:r>
              <a:rPr lang="pt-BR" sz="2400" smtClean="0">
                <a:solidFill>
                  <a:schemeClr val="tx2"/>
                </a:solidFill>
              </a:rPr>
              <a:t> </a:t>
            </a:r>
            <a:r>
              <a:rPr lang="pt-BR" sz="2400" b="1" smtClean="0">
                <a:solidFill>
                  <a:srgbClr val="0000FF"/>
                </a:solidFill>
              </a:rPr>
              <a:t>o porquê que a transfusão placentária é menor na cesariana, pois o bebê não perdeu volume sanguíneo</a:t>
            </a:r>
            <a:r>
              <a:rPr lang="pt-BR" smtClean="0">
                <a:solidFill>
                  <a:schemeClr val="tx2"/>
                </a:solidFill>
              </a:rPr>
              <a:t>.</a:t>
            </a:r>
            <a:r>
              <a:rPr lang="pt-BR" smtClean="0"/>
              <a:t> </a:t>
            </a:r>
          </a:p>
        </p:txBody>
      </p:sp>
      <p:sp>
        <p:nvSpPr>
          <p:cNvPr id="61448"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1449" name="Text Box 38"/>
          <p:cNvSpPr txBox="1">
            <a:spLocks noChangeArrowheads="1"/>
          </p:cNvSpPr>
          <p:nvPr/>
        </p:nvSpPr>
        <p:spPr bwMode="auto">
          <a:xfrm>
            <a:off x="3197225" y="495300"/>
            <a:ext cx="5124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b="1">
                <a:solidFill>
                  <a:srgbClr val="009900"/>
                </a:solidFill>
              </a:rPr>
              <a:t>QUANTO À TRANSFERÊNCIA PLACENTÁRIA</a:t>
            </a:r>
          </a:p>
        </p:txBody>
      </p:sp>
      <p:sp>
        <p:nvSpPr>
          <p:cNvPr id="61450" name="AutoShape 39"/>
          <p:cNvSpPr>
            <a:spLocks noChangeArrowheads="1"/>
          </p:cNvSpPr>
          <p:nvPr/>
        </p:nvSpPr>
        <p:spPr bwMode="auto">
          <a:xfrm flipH="1">
            <a:off x="9853613" y="4313238"/>
            <a:ext cx="717550" cy="728662"/>
          </a:xfrm>
          <a:prstGeom prst="curvedRightArrow">
            <a:avLst>
              <a:gd name="adj1" fmla="val 20310"/>
              <a:gd name="adj2" fmla="val 40619"/>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1451" name="AutoShape 40"/>
          <p:cNvSpPr>
            <a:spLocks noChangeArrowheads="1"/>
          </p:cNvSpPr>
          <p:nvPr/>
        </p:nvSpPr>
        <p:spPr bwMode="auto">
          <a:xfrm>
            <a:off x="11587163" y="6373813"/>
            <a:ext cx="409575" cy="314325"/>
          </a:xfrm>
          <a:prstGeom prst="rightArrow">
            <a:avLst>
              <a:gd name="adj1" fmla="val 50000"/>
              <a:gd name="adj2" fmla="val 32576"/>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hlink"/>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2470"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2471" name="Título 1"/>
          <p:cNvSpPr>
            <a:spLocks noGrp="1"/>
          </p:cNvSpPr>
          <p:nvPr>
            <p:ph type="title" idx="4294967295"/>
          </p:nvPr>
        </p:nvSpPr>
        <p:spPr>
          <a:xfrm>
            <a:off x="150813" y="806450"/>
            <a:ext cx="11744325" cy="5516563"/>
          </a:xfrm>
        </p:spPr>
        <p:txBody>
          <a:bodyPr anchor="t"/>
          <a:lstStyle/>
          <a:p>
            <a:pPr eaLnBrk="1" hangingPunct="1"/>
            <a:r>
              <a:rPr lang="pt-BR" sz="1800" smtClean="0">
                <a:solidFill>
                  <a:schemeClr val="tx1"/>
                </a:solidFill>
              </a:rPr>
              <a:t>A pressão desse cordão aqui nessa ordenha deve ser em torno de </a:t>
            </a:r>
            <a:r>
              <a:rPr lang="pt-BR" sz="1800" smtClean="0">
                <a:solidFill>
                  <a:srgbClr val="FF0000"/>
                </a:solidFill>
              </a:rPr>
              <a:t>200 mmHg</a:t>
            </a:r>
            <a:r>
              <a:rPr lang="pt-BR" sz="1800" smtClean="0">
                <a:solidFill>
                  <a:schemeClr val="tx1"/>
                </a:solidFill>
              </a:rPr>
              <a:t>. Então a última coisa que queremos é este enorme aumento de pressão entrando na circulação venosa. Isto é uma coisa boa? Fizemos isto 1 a 3 vezes no cordão do cordeiro e o que ocorre na fisiologia: vejam as oscilações de PA em cada ordenha, atinge 20 mmHg! Estas oscilações causam mudanças semelhantes no fluxo sanguíneo que vai ao cérebro,causando uma oscilação do fluxo sanguíneo e isto não é muito bom no prematuro, em minha opinião</a:t>
            </a:r>
            <a:br>
              <a:rPr lang="pt-BR" sz="1800" smtClean="0">
                <a:solidFill>
                  <a:schemeClr val="tx1"/>
                </a:solidFill>
              </a:rPr>
            </a:br>
            <a:r>
              <a:rPr lang="pt-BR" sz="4000" smtClean="0"/>
              <a:t>.</a:t>
            </a:r>
            <a:r>
              <a:rPr lang="pt-BR" sz="1800" smtClean="0">
                <a:solidFill>
                  <a:schemeClr val="tx1"/>
                </a:solidFill>
              </a:rPr>
              <a:t/>
            </a:r>
            <a:br>
              <a:rPr lang="pt-BR" sz="1800" smtClean="0">
                <a:solidFill>
                  <a:schemeClr val="tx1"/>
                </a:solidFill>
              </a:rPr>
            </a:br>
            <a:r>
              <a:rPr lang="pt-BR" sz="1800" smtClean="0">
                <a:solidFill>
                  <a:schemeClr val="tx1"/>
                </a:solidFill>
              </a:rPr>
              <a:t>O movimento de ordenhar e soltar, muito sangue vai preencher o cordão vindo do bebê e também da placenta (</a:t>
            </a:r>
            <a:r>
              <a:rPr lang="pt-BR" sz="1800" b="1" smtClean="0">
                <a:solidFill>
                  <a:srgbClr val="FF0000"/>
                </a:solidFill>
              </a:rPr>
              <a:t>ordenha do cordão sem repreenchimento placentário</a:t>
            </a:r>
            <a:r>
              <a:rPr lang="pt-BR" sz="1800" b="1" smtClean="0">
                <a:solidFill>
                  <a:schemeClr val="tx1"/>
                </a:solidFill>
              </a:rPr>
              <a:t>) </a:t>
            </a:r>
            <a:br>
              <a:rPr lang="pt-BR" sz="1800" b="1" smtClean="0">
                <a:solidFill>
                  <a:schemeClr val="tx1"/>
                </a:solidFill>
              </a:rPr>
            </a:br>
            <a:r>
              <a:rPr lang="pt-BR" sz="1800" b="1" smtClean="0">
                <a:solidFill>
                  <a:schemeClr val="tx1"/>
                </a:solidFill>
              </a:rPr>
              <a:t/>
            </a:r>
            <a:br>
              <a:rPr lang="pt-BR" sz="1800" b="1" smtClean="0">
                <a:solidFill>
                  <a:schemeClr val="tx1"/>
                </a:solidFill>
              </a:rPr>
            </a:br>
            <a:r>
              <a:rPr lang="pt-BR" sz="1800" smtClean="0">
                <a:solidFill>
                  <a:schemeClr val="tx1"/>
                </a:solidFill>
              </a:rPr>
              <a:t>Pensamos então em uma forma de fazer a ordenha: ordenhar, soltar APÓS o cordão se preencher com o sangue d da placenta antes de soltar (</a:t>
            </a:r>
            <a:r>
              <a:rPr lang="pt-BR" sz="1800" smtClean="0">
                <a:solidFill>
                  <a:srgbClr val="0000FF"/>
                </a:solidFill>
              </a:rPr>
              <a:t>ordenha do cordão com reepreenchimeno placentário</a:t>
            </a:r>
            <a:r>
              <a:rPr lang="pt-BR" sz="1800" smtClean="0">
                <a:solidFill>
                  <a:schemeClr val="tx1"/>
                </a:solidFill>
              </a:rPr>
              <a:t>) e então repetir esta ação,  ou seja, o cordão se preenche com o sangue vindo da placenta antes  de soltarmos do lado do feto).</a:t>
            </a:r>
            <a:br>
              <a:rPr lang="pt-BR" sz="1800" smtClean="0">
                <a:solidFill>
                  <a:schemeClr val="tx1"/>
                </a:solidFill>
              </a:rPr>
            </a:br>
            <a:r>
              <a:rPr lang="pt-BR" sz="1800" smtClean="0">
                <a:solidFill>
                  <a:schemeClr val="tx1"/>
                </a:solidFill>
              </a:rPr>
              <a:t> </a:t>
            </a:r>
            <a:br>
              <a:rPr lang="pt-BR" sz="1800" smtClean="0">
                <a:solidFill>
                  <a:schemeClr val="tx1"/>
                </a:solidFill>
              </a:rPr>
            </a:br>
            <a:r>
              <a:rPr lang="pt-BR" sz="1800" smtClean="0">
                <a:solidFill>
                  <a:srgbClr val="0000FF"/>
                </a:solidFill>
              </a:rPr>
              <a:t>Como fica então</a:t>
            </a:r>
            <a:r>
              <a:rPr lang="pt-BR" sz="1800" smtClean="0">
                <a:solidFill>
                  <a:schemeClr val="tx1"/>
                </a:solidFill>
              </a:rPr>
              <a:t>: </a:t>
            </a:r>
            <a:r>
              <a:rPr lang="pt-BR" sz="1800" b="1" smtClean="0">
                <a:solidFill>
                  <a:srgbClr val="FF00FF"/>
                </a:solidFill>
              </a:rPr>
              <a:t>observem que fica melhor com o repreenchimeto placentário!  Ainda ocorre o aumento da pressão atriao, porém não tanto quando se faz a ordenha sem o repreenchimento placentário</a:t>
            </a:r>
            <a:r>
              <a:rPr lang="pt-BR" sz="1800" smtClean="0">
                <a:solidFill>
                  <a:schemeClr val="tx1"/>
                </a:solidFill>
              </a:rPr>
              <a:t>.  </a:t>
            </a:r>
            <a:br>
              <a:rPr lang="pt-BR" sz="1800" smtClean="0">
                <a:solidFill>
                  <a:schemeClr val="tx1"/>
                </a:solidFill>
              </a:rPr>
            </a:br>
            <a:r>
              <a:rPr lang="pt-BR" sz="1800" smtClean="0">
                <a:solidFill>
                  <a:schemeClr val="tx1"/>
                </a:solidFill>
              </a:rPr>
              <a:t/>
            </a:r>
            <a:br>
              <a:rPr lang="pt-BR" sz="1800" smtClean="0">
                <a:solidFill>
                  <a:schemeClr val="tx1"/>
                </a:solidFill>
              </a:rPr>
            </a:br>
            <a:r>
              <a:rPr lang="pt-BR" sz="1800" b="1" smtClean="0">
                <a:solidFill>
                  <a:srgbClr val="0000FF"/>
                </a:solidFill>
              </a:rPr>
              <a:t>E quanto à transfusão placentária, o que ocorre?</a:t>
            </a:r>
            <a:r>
              <a:rPr lang="pt-BR" sz="1800" smtClean="0">
                <a:solidFill>
                  <a:schemeClr val="tx1"/>
                </a:solidFill>
              </a:rPr>
              <a:t>  Na primeira ordenha se não usamos com o repreenchimento placentário (o sangue entra sai, entra sai) e se usarmos o </a:t>
            </a:r>
            <a:r>
              <a:rPr lang="pt-BR" sz="1800" smtClean="0">
                <a:solidFill>
                  <a:srgbClr val="0000FF"/>
                </a:solidFill>
              </a:rPr>
              <a:t>repreenchimento com o sangue que vem da placenta,  o sangue vai ficar no feto</a:t>
            </a:r>
            <a:r>
              <a:rPr lang="pt-BR" sz="1800" smtClean="0">
                <a:solidFill>
                  <a:schemeClr val="tx1"/>
                </a:solidFill>
              </a:rPr>
              <a:t>.</a:t>
            </a:r>
            <a:br>
              <a:rPr lang="pt-BR" sz="1800" smtClean="0">
                <a:solidFill>
                  <a:schemeClr val="tx1"/>
                </a:solidFill>
              </a:rPr>
            </a:br>
            <a:r>
              <a:rPr lang="pt-BR" sz="1800" smtClean="0">
                <a:solidFill>
                  <a:schemeClr val="tx1"/>
                </a:solidFill>
              </a:rPr>
              <a:t>	.</a:t>
            </a:r>
          </a:p>
        </p:txBody>
      </p:sp>
      <p:sp>
        <p:nvSpPr>
          <p:cNvPr id="62472"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2473" name="Text Box 38"/>
          <p:cNvSpPr txBox="1">
            <a:spLocks noChangeArrowheads="1"/>
          </p:cNvSpPr>
          <p:nvPr/>
        </p:nvSpPr>
        <p:spPr bwMode="auto">
          <a:xfrm>
            <a:off x="2727325" y="184150"/>
            <a:ext cx="484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b="1">
                <a:solidFill>
                  <a:srgbClr val="009900"/>
                </a:solidFill>
              </a:rPr>
              <a:t>            QUANTO À ORDENHA DE CORDÃO</a:t>
            </a:r>
          </a:p>
          <a:p>
            <a:pPr eaLnBrk="1" hangingPunct="1"/>
            <a:r>
              <a:rPr lang="pt-BR" b="1">
                <a:solidFill>
                  <a:srgbClr val="009900"/>
                </a:solidFill>
              </a:rPr>
              <a:t>       (com repreenchimento placentário!)</a:t>
            </a:r>
          </a:p>
        </p:txBody>
      </p:sp>
      <p:sp>
        <p:nvSpPr>
          <p:cNvPr id="62474" name="AutoShape 39"/>
          <p:cNvSpPr>
            <a:spLocks noChangeArrowheads="1"/>
          </p:cNvSpPr>
          <p:nvPr/>
        </p:nvSpPr>
        <p:spPr bwMode="auto">
          <a:xfrm>
            <a:off x="11587163" y="6373813"/>
            <a:ext cx="409575" cy="314325"/>
          </a:xfrm>
          <a:prstGeom prst="rightArrow">
            <a:avLst>
              <a:gd name="adj1" fmla="val 50000"/>
              <a:gd name="adj2" fmla="val 32576"/>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hlink"/>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349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3495"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3496" name="Rectangle 39"/>
          <p:cNvSpPr>
            <a:spLocks noChangeArrowheads="1"/>
          </p:cNvSpPr>
          <p:nvPr/>
        </p:nvSpPr>
        <p:spPr bwMode="auto">
          <a:xfrm>
            <a:off x="488950" y="4748213"/>
            <a:ext cx="10528300" cy="915987"/>
          </a:xfrm>
          <a:prstGeom prst="rect">
            <a:avLst/>
          </a:prstGeom>
          <a:solidFill>
            <a:srgbClr val="00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solidFill>
                  <a:srgbClr val="FFFF00"/>
                </a:solidFill>
              </a:rPr>
              <a:t>Em</a:t>
            </a:r>
            <a:r>
              <a:rPr lang="pt-BR" b="1">
                <a:solidFill>
                  <a:srgbClr val="0000FF"/>
                </a:solidFill>
              </a:rPr>
              <a:t> azul</a:t>
            </a:r>
            <a:r>
              <a:rPr lang="pt-BR" b="1">
                <a:solidFill>
                  <a:schemeClr val="folHlink"/>
                </a:solidFill>
              </a:rPr>
              <a:t> </a:t>
            </a:r>
            <a:r>
              <a:rPr lang="pt-BR" b="1">
                <a:solidFill>
                  <a:srgbClr val="FFFF00"/>
                </a:solidFill>
              </a:rPr>
              <a:t>, ordenha do  cordão sem o repreenchimento placentário (fluxo umbilical líquido [veia umbilical- artéria umbilical] de 0 ml/kg com intervalo interquartil de -2,8 a 1,7) e em </a:t>
            </a:r>
            <a:r>
              <a:rPr lang="pt-BR" b="1">
                <a:solidFill>
                  <a:srgbClr val="CC66FF"/>
                </a:solidFill>
              </a:rPr>
              <a:t>roxo,</a:t>
            </a:r>
            <a:r>
              <a:rPr lang="pt-BR" b="1">
                <a:solidFill>
                  <a:srgbClr val="FFFF00"/>
                </a:solidFill>
              </a:rPr>
              <a:t> ordenha do cordão com repreenchimento placentário (8.8 ml/kg(intervalo interquartil de 8-10).</a:t>
            </a:r>
          </a:p>
        </p:txBody>
      </p:sp>
      <p:sp>
        <p:nvSpPr>
          <p:cNvPr id="63497" name="Text Box 40"/>
          <p:cNvSpPr txBox="1">
            <a:spLocks noChangeArrowheads="1"/>
          </p:cNvSpPr>
          <p:nvPr/>
        </p:nvSpPr>
        <p:spPr bwMode="auto">
          <a:xfrm>
            <a:off x="2030413" y="461963"/>
            <a:ext cx="8210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b="1">
                <a:solidFill>
                  <a:srgbClr val="009900"/>
                </a:solidFill>
              </a:rPr>
              <a:t>ORDENHA DO CORDÃO COM E SEM  REPRENCHIMENTO PLACENTÁRIO</a:t>
            </a:r>
          </a:p>
        </p:txBody>
      </p:sp>
      <p:pic>
        <p:nvPicPr>
          <p:cNvPr id="63498" name="Picture 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688" y="879475"/>
            <a:ext cx="5341937" cy="378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9" name="Line 42"/>
          <p:cNvSpPr>
            <a:spLocks noChangeShapeType="1"/>
          </p:cNvSpPr>
          <p:nvPr/>
        </p:nvSpPr>
        <p:spPr bwMode="auto">
          <a:xfrm>
            <a:off x="4002088" y="1376363"/>
            <a:ext cx="393700" cy="460375"/>
          </a:xfrm>
          <a:prstGeom prst="line">
            <a:avLst/>
          </a:prstGeom>
          <a:noFill/>
          <a:ln w="76200">
            <a:solidFill>
              <a:srgbClr val="CC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63500" name="Text Box 43"/>
          <p:cNvSpPr txBox="1">
            <a:spLocks noChangeArrowheads="1"/>
          </p:cNvSpPr>
          <p:nvPr/>
        </p:nvSpPr>
        <p:spPr bwMode="auto">
          <a:xfrm>
            <a:off x="352425" y="5689600"/>
            <a:ext cx="106330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r>
              <a:rPr lang="pt-BR" sz="1400" b="1">
                <a:solidFill>
                  <a:srgbClr val="FF0000"/>
                </a:solidFill>
              </a:rPr>
              <a:t>No entanto a ordenha do cordão umbilical não fornece os mesmos benefícios fisiológicos do </a:t>
            </a:r>
          </a:p>
          <a:p>
            <a:pPr algn="ctr" eaLnBrk="1" hangingPunct="1"/>
            <a:r>
              <a:rPr lang="pt-BR" sz="1400" b="1">
                <a:solidFill>
                  <a:srgbClr val="FF0000"/>
                </a:solidFill>
              </a:rPr>
              <a:t>atraso do clampeamento do cordão umbilical. </a:t>
            </a:r>
            <a:r>
              <a:rPr lang="pt-BR" sz="1200" b="1">
                <a:solidFill>
                  <a:srgbClr val="0000FF"/>
                </a:solidFill>
              </a:rPr>
              <a:t>Avaliação mais rigorosa da ordenha de cordão é necessária antes do uso clínico de rotina</a:t>
            </a:r>
          </a:p>
        </p:txBody>
      </p:sp>
      <p:sp>
        <p:nvSpPr>
          <p:cNvPr id="63501" name="Rectangle 44"/>
          <p:cNvSpPr>
            <a:spLocks noChangeArrowheads="1"/>
          </p:cNvSpPr>
          <p:nvPr/>
        </p:nvSpPr>
        <p:spPr bwMode="auto">
          <a:xfrm>
            <a:off x="0" y="6308725"/>
            <a:ext cx="12192000" cy="3651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de-DE" sz="1200" b="1">
                <a:hlinkClick r:id="rId3"/>
              </a:rPr>
              <a:t>Haemodynamic</a:t>
            </a:r>
            <a:r>
              <a:rPr lang="de-DE" sz="1200">
                <a:hlinkClick r:id="rId3"/>
              </a:rPr>
              <a:t> </a:t>
            </a:r>
            <a:r>
              <a:rPr lang="de-DE" sz="1200" b="1">
                <a:hlinkClick r:id="rId3"/>
              </a:rPr>
              <a:t>effects</a:t>
            </a:r>
            <a:r>
              <a:rPr lang="de-DE" sz="1200">
                <a:hlinkClick r:id="rId3"/>
              </a:rPr>
              <a:t> of </a:t>
            </a:r>
            <a:r>
              <a:rPr lang="de-DE" sz="1200" b="1">
                <a:hlinkClick r:id="rId3"/>
              </a:rPr>
              <a:t>umbilical</a:t>
            </a:r>
            <a:r>
              <a:rPr lang="de-DE" sz="1200">
                <a:hlinkClick r:id="rId3"/>
              </a:rPr>
              <a:t> </a:t>
            </a:r>
            <a:r>
              <a:rPr lang="de-DE" sz="1200" b="1">
                <a:hlinkClick r:id="rId3"/>
              </a:rPr>
              <a:t>cord</a:t>
            </a:r>
            <a:r>
              <a:rPr lang="de-DE" sz="1200">
                <a:hlinkClick r:id="rId3"/>
              </a:rPr>
              <a:t> </a:t>
            </a:r>
            <a:r>
              <a:rPr lang="de-DE" sz="1200" b="1">
                <a:hlinkClick r:id="rId3"/>
              </a:rPr>
              <a:t>milking</a:t>
            </a:r>
            <a:r>
              <a:rPr lang="de-DE" sz="1200">
                <a:hlinkClick r:id="rId3"/>
              </a:rPr>
              <a:t> in premature sheep during the neonatal transition.</a:t>
            </a:r>
            <a:endParaRPr lang="de-DE" sz="1200"/>
          </a:p>
          <a:p>
            <a:pPr algn="ctr"/>
            <a:r>
              <a:rPr lang="de-DE" sz="1200"/>
              <a:t>Blank DA, Polglase GR, Kluckow M, Gill AW, Crossley KJ, Moxham A, Rodgers K, Zahra V, Inocencio I, Stenning F, LaRosa DA, Davis PG, Hooper SB.</a:t>
            </a:r>
          </a:p>
        </p:txBody>
      </p:sp>
      <p:sp>
        <p:nvSpPr>
          <p:cNvPr id="63502" name="AutoShape 45"/>
          <p:cNvSpPr>
            <a:spLocks noChangeArrowheads="1"/>
          </p:cNvSpPr>
          <p:nvPr/>
        </p:nvSpPr>
        <p:spPr bwMode="auto">
          <a:xfrm>
            <a:off x="11587163" y="6373813"/>
            <a:ext cx="409575" cy="314325"/>
          </a:xfrm>
          <a:prstGeom prst="rightArrow">
            <a:avLst>
              <a:gd name="adj1" fmla="val 50000"/>
              <a:gd name="adj2" fmla="val 32576"/>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hlink"/>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451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4519" name="Título 1"/>
          <p:cNvSpPr>
            <a:spLocks noGrp="1"/>
          </p:cNvSpPr>
          <p:nvPr>
            <p:ph type="title" idx="4294967295"/>
          </p:nvPr>
        </p:nvSpPr>
        <p:spPr>
          <a:xfrm>
            <a:off x="1023938" y="722313"/>
            <a:ext cx="10593387" cy="5516562"/>
          </a:xfrm>
        </p:spPr>
        <p:txBody>
          <a:bodyPr anchor="t"/>
          <a:lstStyle/>
          <a:p>
            <a:pPr algn="ctr" eaLnBrk="1" hangingPunct="1"/>
            <a:r>
              <a:rPr lang="pt-BR" sz="2400" b="1" smtClean="0">
                <a:solidFill>
                  <a:srgbClr val="FF00FF"/>
                </a:solidFill>
              </a:rPr>
              <a:t>Gostaria de enfatizar mais uma vez que o clampeamento com base na fisiologia  é muito mais do que transfusão placentária e com isto se mantém o débito cardíaco. </a:t>
            </a:r>
            <a:br>
              <a:rPr lang="pt-BR" sz="2400" b="1" smtClean="0">
                <a:solidFill>
                  <a:srgbClr val="FF00FF"/>
                </a:solidFill>
              </a:rPr>
            </a:br>
            <a:r>
              <a:rPr lang="pt-BR" sz="2400" b="1" smtClean="0">
                <a:solidFill>
                  <a:srgbClr val="FF00FF"/>
                </a:solidFill>
              </a:rPr>
              <a:t/>
            </a:r>
            <a:br>
              <a:rPr lang="pt-BR" sz="2400" b="1" smtClean="0">
                <a:solidFill>
                  <a:srgbClr val="FF00FF"/>
                </a:solidFill>
              </a:rPr>
            </a:br>
            <a:r>
              <a:rPr lang="pt-BR" sz="2400" smtClean="0">
                <a:solidFill>
                  <a:schemeClr val="tx1"/>
                </a:solidFill>
              </a:rPr>
              <a:t>	A transfusão placentária ocorre sim, mas acredito que ocorre devido a uma recuperação do sangue que o bebê perdeu para a placenta ao nascer</a:t>
            </a:r>
          </a:p>
        </p:txBody>
      </p:sp>
      <p:sp>
        <p:nvSpPr>
          <p:cNvPr id="64520"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4521" name="Rectangle 38"/>
          <p:cNvSpPr>
            <a:spLocks noChangeArrowheads="1"/>
          </p:cNvSpPr>
          <p:nvPr/>
        </p:nvSpPr>
        <p:spPr bwMode="auto">
          <a:xfrm>
            <a:off x="1250950" y="3232150"/>
            <a:ext cx="9596438" cy="1654175"/>
          </a:xfrm>
          <a:prstGeom prst="rect">
            <a:avLst/>
          </a:prstGeom>
          <a:solidFill>
            <a:srgbClr val="0000FF"/>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ja-JP" sz="2000" b="1">
                <a:solidFill>
                  <a:srgbClr val="FFFF00"/>
                </a:solidFill>
                <a:ea typeface="MS PGothic" pitchFamily="34" charset="-128"/>
              </a:rPr>
              <a:t>Temos sempre que entender a ciência antes de implementar o tratamento. Temos que entender o objetivo do tratamento, que ele não vai ocasionar dano e não devemos esperar que todos os bebes tenham o mesmo benefício do procedimento e o mais importante é otimizar o tratamento para obter o melhor benefício</a:t>
            </a:r>
            <a:r>
              <a:rPr lang="pt-BR" altLang="ja-JP" sz="2000">
                <a:solidFill>
                  <a:srgbClr val="FFFF00"/>
                </a:solidFill>
                <a:ea typeface="MS PGothic" pitchFamily="34" charset="-128"/>
              </a:rPr>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554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5543"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pic>
        <p:nvPicPr>
          <p:cNvPr id="65544" name="Picture 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878513" cy="437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5" name="Rectangle 40"/>
          <p:cNvSpPr>
            <a:spLocks noChangeArrowheads="1"/>
          </p:cNvSpPr>
          <p:nvPr/>
        </p:nvSpPr>
        <p:spPr bwMode="auto">
          <a:xfrm>
            <a:off x="0" y="6032500"/>
            <a:ext cx="11329988" cy="8255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1600">
                <a:hlinkClick r:id="rId3"/>
              </a:rPr>
              <a:t>Association of Umbilical Cord Milking vs Delayed Umbilical Cord Clamping With Death or Severe Intraventricular Hemorrhage Among Preterm Infants.</a:t>
            </a:r>
            <a:r>
              <a:rPr lang="en-US" sz="1600" b="1"/>
              <a:t>Katheria A</a:t>
            </a:r>
            <a:r>
              <a:rPr lang="en-US" sz="1600"/>
              <a:t>et alJAMA. 2019 Nov 19;322(19):1877-1886. doi: 10.1001/jama.2019.16004.PMID: 31742630 </a:t>
            </a:r>
            <a:r>
              <a:rPr lang="en-US" sz="1600" b="1"/>
              <a:t>Free PMC article.</a:t>
            </a:r>
            <a:r>
              <a:rPr lang="en-US" sz="1600"/>
              <a:t> </a:t>
            </a:r>
            <a:r>
              <a:rPr lang="pt-BR" sz="1600"/>
              <a:t>Clinical Trial. </a:t>
            </a:r>
            <a:r>
              <a:rPr lang="pt-BR" sz="1600" b="1">
                <a:solidFill>
                  <a:srgbClr val="FF00FF"/>
                </a:solidFill>
              </a:rPr>
              <a:t>Artigo Livre!</a:t>
            </a:r>
          </a:p>
        </p:txBody>
      </p:sp>
      <p:sp>
        <p:nvSpPr>
          <p:cNvPr id="65546" name="Rectangle 41"/>
          <p:cNvSpPr>
            <a:spLocks noChangeArrowheads="1"/>
          </p:cNvSpPr>
          <p:nvPr/>
        </p:nvSpPr>
        <p:spPr bwMode="auto">
          <a:xfrm>
            <a:off x="5881688" y="190500"/>
            <a:ext cx="3335337" cy="255587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ja-JP" sz="1400">
                <a:solidFill>
                  <a:srgbClr val="FFFF00"/>
                </a:solidFill>
                <a:ea typeface="MS PGothic" pitchFamily="34" charset="-128"/>
              </a:rPr>
              <a:t>A </a:t>
            </a:r>
            <a:r>
              <a:rPr lang="pt-BR" altLang="ja-JP" sz="1400" b="1">
                <a:solidFill>
                  <a:srgbClr val="FFFF00"/>
                </a:solidFill>
                <a:ea typeface="MS PGothic" pitchFamily="34" charset="-128"/>
              </a:rPr>
              <a:t>ordenha do cordão</a:t>
            </a:r>
            <a:r>
              <a:rPr lang="pt-BR" altLang="ja-JP" sz="1400">
                <a:solidFill>
                  <a:srgbClr val="FFFF00"/>
                </a:solidFill>
                <a:ea typeface="MS PGothic" pitchFamily="34" charset="-128"/>
              </a:rPr>
              <a:t> umbilical foi realizada com o obstetra segurando o bebê abaixo do nível da incisão cesariana (ou abaixo do nível do intróito para parto vaginal) e 20 cm do cordão umbilical foram ordenhados durante aproximadamente 2 segundos permitindo o reabastecimento e, em seguida, repetindo Mais 3 vezes.</a:t>
            </a:r>
          </a:p>
          <a:p>
            <a:pPr algn="ctr"/>
            <a:r>
              <a:rPr lang="pt-BR" altLang="ja-JP">
                <a:ea typeface="MS PGothic" pitchFamily="34" charset="-128"/>
              </a:rPr>
              <a:t> </a:t>
            </a:r>
            <a:r>
              <a:rPr lang="pt-BR" altLang="ja-JP">
                <a:solidFill>
                  <a:srgbClr val="FFFF00"/>
                </a:solidFill>
                <a:ea typeface="MS PGothic" pitchFamily="34" charset="-128"/>
              </a:rPr>
              <a:t>O</a:t>
            </a:r>
            <a:r>
              <a:rPr lang="pt-BR" altLang="ja-JP">
                <a:ea typeface="MS PGothic" pitchFamily="34" charset="-128"/>
              </a:rPr>
              <a:t> </a:t>
            </a:r>
            <a:r>
              <a:rPr lang="pt-BR" altLang="ja-JP">
                <a:solidFill>
                  <a:srgbClr val="FFFF00"/>
                </a:solidFill>
                <a:ea typeface="MS PGothic" pitchFamily="34" charset="-128"/>
              </a:rPr>
              <a:t>estudo envolveu bebês de 23-31 semanas. </a:t>
            </a:r>
          </a:p>
        </p:txBody>
      </p:sp>
      <p:sp>
        <p:nvSpPr>
          <p:cNvPr id="65547" name="Rectangle 42"/>
          <p:cNvSpPr>
            <a:spLocks noChangeArrowheads="1"/>
          </p:cNvSpPr>
          <p:nvPr/>
        </p:nvSpPr>
        <p:spPr bwMode="auto">
          <a:xfrm>
            <a:off x="7588250" y="3933825"/>
            <a:ext cx="3736975" cy="155892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600" b="1">
                <a:solidFill>
                  <a:srgbClr val="FFFF00"/>
                </a:solidFill>
              </a:rPr>
              <a:t>encontraram 4 vezes mais  hemorragia intraventricular grave   no grupo da ordenha principalmente  7 dias após o nascimento nos bebês entre </a:t>
            </a:r>
            <a:r>
              <a:rPr lang="pt-BR" sz="1600" b="1">
                <a:solidFill>
                  <a:srgbClr val="FF0000"/>
                </a:solidFill>
              </a:rPr>
              <a:t>23-27 semanas</a:t>
            </a:r>
            <a:r>
              <a:rPr lang="pt-BR" sz="1600" b="1">
                <a:solidFill>
                  <a:srgbClr val="FFFF00"/>
                </a:solidFill>
              </a:rPr>
              <a:t> (</a:t>
            </a:r>
            <a:r>
              <a:rPr lang="pt-BR" sz="1600">
                <a:solidFill>
                  <a:srgbClr val="FFFF00"/>
                </a:solidFill>
              </a:rPr>
              <a:t>22% [20/93] vs 6% [5/89]-p=0,002,</a:t>
            </a:r>
          </a:p>
        </p:txBody>
      </p:sp>
      <p:sp>
        <p:nvSpPr>
          <p:cNvPr id="65548" name="Rectangle 43"/>
          <p:cNvSpPr>
            <a:spLocks noChangeArrowheads="1"/>
          </p:cNvSpPr>
          <p:nvPr/>
        </p:nvSpPr>
        <p:spPr bwMode="auto">
          <a:xfrm>
            <a:off x="9369425" y="342900"/>
            <a:ext cx="2822575" cy="2420938"/>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de-DE" sz="1700" b="1">
                <a:solidFill>
                  <a:srgbClr val="FFFF00"/>
                </a:solidFill>
              </a:rPr>
              <a:t>O clampeamento tardio</a:t>
            </a:r>
            <a:r>
              <a:rPr lang="de-DE" sz="1700">
                <a:solidFill>
                  <a:srgbClr val="FFFF00"/>
                </a:solidFill>
              </a:rPr>
              <a:t> do cordão umbilical foi realizado no parto cesáreo e parto normal, com o obstetra segurando o bebê abaixo do nível da incisão por pelo menos 60 segundos em toalhas estéreis e aquecidas. </a:t>
            </a:r>
          </a:p>
        </p:txBody>
      </p:sp>
      <p:sp>
        <p:nvSpPr>
          <p:cNvPr id="65549" name="AutoShape 44"/>
          <p:cNvSpPr>
            <a:spLocks noChangeArrowheads="1"/>
          </p:cNvSpPr>
          <p:nvPr/>
        </p:nvSpPr>
        <p:spPr bwMode="auto">
          <a:xfrm>
            <a:off x="6837363" y="2936875"/>
            <a:ext cx="733425" cy="1214438"/>
          </a:xfrm>
          <a:prstGeom prst="curvedRightArrow">
            <a:avLst>
              <a:gd name="adj1" fmla="val 33117"/>
              <a:gd name="adj2" fmla="val 66234"/>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50" name="AutoShape 45"/>
          <p:cNvSpPr>
            <a:spLocks noChangeArrowheads="1"/>
          </p:cNvSpPr>
          <p:nvPr/>
        </p:nvSpPr>
        <p:spPr bwMode="auto">
          <a:xfrm flipH="1">
            <a:off x="11288713" y="2928938"/>
            <a:ext cx="725487" cy="1214437"/>
          </a:xfrm>
          <a:prstGeom prst="curvedRightArrow">
            <a:avLst>
              <a:gd name="adj1" fmla="val 33479"/>
              <a:gd name="adj2" fmla="val 6695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51" name="Text Box 46"/>
          <p:cNvSpPr txBox="1">
            <a:spLocks noChangeArrowheads="1"/>
          </p:cNvSpPr>
          <p:nvPr/>
        </p:nvSpPr>
        <p:spPr bwMode="auto">
          <a:xfrm>
            <a:off x="1157288" y="4773613"/>
            <a:ext cx="5746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r>
              <a:rPr lang="pt-BR" b="1">
                <a:solidFill>
                  <a:srgbClr val="FF0000"/>
                </a:solidFill>
              </a:rPr>
              <a:t>EXPLICAÇÃO DA OCORRÊNCIA DA HEMORRAGIA</a:t>
            </a:r>
          </a:p>
          <a:p>
            <a:pPr algn="ctr" eaLnBrk="1" hangingPunct="1"/>
            <a:r>
              <a:rPr lang="pt-BR" b="1">
                <a:solidFill>
                  <a:srgbClr val="FF0000"/>
                </a:solidFill>
              </a:rPr>
              <a:t>INTRVNRIULAR GRAVE</a:t>
            </a:r>
          </a:p>
        </p:txBody>
      </p:sp>
      <p:sp>
        <p:nvSpPr>
          <p:cNvPr id="65552" name="AutoShape 47"/>
          <p:cNvSpPr>
            <a:spLocks noChangeArrowheads="1"/>
          </p:cNvSpPr>
          <p:nvPr/>
        </p:nvSpPr>
        <p:spPr bwMode="auto">
          <a:xfrm>
            <a:off x="11587163" y="6373813"/>
            <a:ext cx="409575" cy="314325"/>
          </a:xfrm>
          <a:prstGeom prst="rightArrow">
            <a:avLst>
              <a:gd name="adj1" fmla="val 50000"/>
              <a:gd name="adj2" fmla="val 32576"/>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hlink"/>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656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6567" name="Título 1"/>
          <p:cNvSpPr>
            <a:spLocks noGrp="1"/>
          </p:cNvSpPr>
          <p:nvPr>
            <p:ph type="title" idx="4294967295"/>
          </p:nvPr>
        </p:nvSpPr>
        <p:spPr>
          <a:xfrm>
            <a:off x="1543050" y="260350"/>
            <a:ext cx="9964738" cy="6145213"/>
          </a:xfrm>
        </p:spPr>
        <p:txBody>
          <a:bodyPr anchor="t"/>
          <a:lstStyle/>
          <a:p>
            <a:pPr eaLnBrk="1" hangingPunct="1"/>
            <a:r>
              <a:rPr lang="pt-BR" sz="1800" smtClean="0">
                <a:solidFill>
                  <a:schemeClr val="tx1"/>
                </a:solidFill>
              </a:rPr>
              <a:t>A</a:t>
            </a:r>
            <a:r>
              <a:rPr lang="pt-BR" sz="1800" smtClean="0"/>
              <a:t> </a:t>
            </a:r>
            <a:r>
              <a:rPr lang="pt-BR" sz="1800" smtClean="0">
                <a:solidFill>
                  <a:schemeClr val="tx1"/>
                </a:solidFill>
              </a:rPr>
              <a:t> </a:t>
            </a:r>
            <a:r>
              <a:rPr lang="pt-BR" sz="1800" b="1" smtClean="0">
                <a:solidFill>
                  <a:srgbClr val="0000FF"/>
                </a:solidFill>
              </a:rPr>
              <a:t>ordenha do cordão</a:t>
            </a:r>
            <a:r>
              <a:rPr lang="pt-BR" sz="1800" smtClean="0">
                <a:solidFill>
                  <a:schemeClr val="tx1"/>
                </a:solidFill>
              </a:rPr>
              <a:t> umbilical comparada com o clampeamento tardio do cordão umbilical em um ensaio clínico randomizado menor foi associada a </a:t>
            </a:r>
            <a:r>
              <a:rPr lang="pt-BR" sz="1800" b="1" smtClean="0">
                <a:solidFill>
                  <a:srgbClr val="0000FF"/>
                </a:solidFill>
              </a:rPr>
              <a:t>maiores escores cognitivos e de linguagem na idade gestacional corrigida de 22 a 26 meses.</a:t>
            </a:r>
            <a:r>
              <a:rPr lang="pt-BR" sz="1800" smtClean="0">
                <a:solidFill>
                  <a:schemeClr val="tx1"/>
                </a:solidFill>
              </a:rPr>
              <a:t> </a:t>
            </a:r>
            <a:br>
              <a:rPr lang="pt-BR" sz="1800" smtClean="0">
                <a:solidFill>
                  <a:schemeClr val="tx1"/>
                </a:solidFill>
              </a:rPr>
            </a:br>
            <a:r>
              <a:rPr lang="pt-BR" sz="1600" smtClean="0">
                <a:solidFill>
                  <a:schemeClr val="tx1"/>
                </a:solidFill>
              </a:rPr>
              <a:t/>
            </a:r>
            <a:br>
              <a:rPr lang="pt-BR" sz="1600" smtClean="0">
                <a:solidFill>
                  <a:schemeClr val="tx1"/>
                </a:solidFill>
              </a:rPr>
            </a:br>
            <a:r>
              <a:rPr lang="pt-BR" sz="1600" smtClean="0">
                <a:solidFill>
                  <a:schemeClr val="tx1"/>
                </a:solidFill>
                <a:hlinkClick r:id="rId2"/>
              </a:rPr>
              <a:t>A </a:t>
            </a:r>
            <a:r>
              <a:rPr lang="pt-BR" sz="1600" b="1" smtClean="0">
                <a:solidFill>
                  <a:schemeClr val="tx1"/>
                </a:solidFill>
                <a:hlinkClick r:id="rId2"/>
              </a:rPr>
              <a:t>Randomized</a:t>
            </a:r>
            <a:r>
              <a:rPr lang="pt-BR" sz="1600" smtClean="0">
                <a:solidFill>
                  <a:schemeClr val="tx1"/>
                </a:solidFill>
                <a:hlinkClick r:id="rId2"/>
              </a:rPr>
              <a:t> </a:t>
            </a:r>
            <a:r>
              <a:rPr lang="pt-BR" sz="1600" b="1" smtClean="0">
                <a:solidFill>
                  <a:schemeClr val="tx1"/>
                </a:solidFill>
                <a:hlinkClick r:id="rId2"/>
              </a:rPr>
              <a:t>Clinical</a:t>
            </a:r>
            <a:r>
              <a:rPr lang="pt-BR" sz="1600" smtClean="0">
                <a:solidFill>
                  <a:schemeClr val="tx1"/>
                </a:solidFill>
                <a:hlinkClick r:id="rId2"/>
              </a:rPr>
              <a:t> </a:t>
            </a:r>
            <a:r>
              <a:rPr lang="pt-BR" sz="1600" b="1" smtClean="0">
                <a:solidFill>
                  <a:schemeClr val="tx1"/>
                </a:solidFill>
                <a:hlinkClick r:id="rId2"/>
              </a:rPr>
              <a:t>Trial</a:t>
            </a:r>
            <a:r>
              <a:rPr lang="pt-BR" sz="1600" smtClean="0">
                <a:solidFill>
                  <a:schemeClr val="tx1"/>
                </a:solidFill>
                <a:hlinkClick r:id="rId2"/>
              </a:rPr>
              <a:t> of </a:t>
            </a:r>
            <a:r>
              <a:rPr lang="pt-BR" sz="1600" b="1" smtClean="0">
                <a:solidFill>
                  <a:schemeClr val="tx1"/>
                </a:solidFill>
                <a:hlinkClick r:id="rId2"/>
              </a:rPr>
              <a:t>Umbilical</a:t>
            </a:r>
            <a:r>
              <a:rPr lang="pt-BR" sz="1600" smtClean="0">
                <a:solidFill>
                  <a:schemeClr val="tx1"/>
                </a:solidFill>
                <a:hlinkClick r:id="rId2"/>
              </a:rPr>
              <a:t> </a:t>
            </a:r>
            <a:r>
              <a:rPr lang="pt-BR" sz="1600" b="1" smtClean="0">
                <a:solidFill>
                  <a:schemeClr val="tx1"/>
                </a:solidFill>
                <a:hlinkClick r:id="rId2"/>
              </a:rPr>
              <a:t>Cord</a:t>
            </a:r>
            <a:r>
              <a:rPr lang="pt-BR" sz="1600" smtClean="0">
                <a:solidFill>
                  <a:schemeClr val="tx1"/>
                </a:solidFill>
                <a:hlinkClick r:id="rId2"/>
              </a:rPr>
              <a:t> </a:t>
            </a:r>
            <a:r>
              <a:rPr lang="pt-BR" sz="1600" b="1" smtClean="0">
                <a:solidFill>
                  <a:schemeClr val="tx1"/>
                </a:solidFill>
                <a:hlinkClick r:id="rId2"/>
              </a:rPr>
              <a:t>Milking</a:t>
            </a:r>
            <a:r>
              <a:rPr lang="pt-BR" sz="1600" smtClean="0">
                <a:solidFill>
                  <a:schemeClr val="tx1"/>
                </a:solidFill>
                <a:hlinkClick r:id="rId2"/>
              </a:rPr>
              <a:t> </a:t>
            </a:r>
            <a:r>
              <a:rPr lang="pt-BR" sz="1600" b="1" smtClean="0">
                <a:solidFill>
                  <a:schemeClr val="tx1"/>
                </a:solidFill>
                <a:hlinkClick r:id="rId2"/>
              </a:rPr>
              <a:t>vs</a:t>
            </a:r>
            <a:r>
              <a:rPr lang="pt-BR" sz="1600" smtClean="0">
                <a:solidFill>
                  <a:schemeClr val="tx1"/>
                </a:solidFill>
                <a:hlinkClick r:id="rId2"/>
              </a:rPr>
              <a:t> </a:t>
            </a:r>
            <a:r>
              <a:rPr lang="pt-BR" sz="1600" b="1" smtClean="0">
                <a:solidFill>
                  <a:schemeClr val="tx1"/>
                </a:solidFill>
                <a:hlinkClick r:id="rId2"/>
              </a:rPr>
              <a:t>Delayed</a:t>
            </a:r>
            <a:r>
              <a:rPr lang="pt-BR" sz="1600" smtClean="0">
                <a:solidFill>
                  <a:schemeClr val="tx1"/>
                </a:solidFill>
                <a:hlinkClick r:id="rId2"/>
              </a:rPr>
              <a:t> </a:t>
            </a:r>
            <a:r>
              <a:rPr lang="pt-BR" sz="1600" b="1" smtClean="0">
                <a:solidFill>
                  <a:schemeClr val="tx1"/>
                </a:solidFill>
                <a:hlinkClick r:id="rId2"/>
              </a:rPr>
              <a:t>Cord</a:t>
            </a:r>
            <a:r>
              <a:rPr lang="pt-BR" sz="1600" smtClean="0">
                <a:solidFill>
                  <a:schemeClr val="tx1"/>
                </a:solidFill>
                <a:hlinkClick r:id="rId2"/>
              </a:rPr>
              <a:t> </a:t>
            </a:r>
            <a:r>
              <a:rPr lang="pt-BR" sz="1600" b="1" smtClean="0">
                <a:solidFill>
                  <a:schemeClr val="tx1"/>
                </a:solidFill>
                <a:hlinkClick r:id="rId2"/>
              </a:rPr>
              <a:t>Clamping</a:t>
            </a:r>
            <a:r>
              <a:rPr lang="pt-BR" sz="1600" smtClean="0">
                <a:solidFill>
                  <a:schemeClr val="tx1"/>
                </a:solidFill>
                <a:hlinkClick r:id="rId2"/>
              </a:rPr>
              <a:t> in </a:t>
            </a:r>
            <a:r>
              <a:rPr lang="pt-BR" sz="1600" b="1" smtClean="0">
                <a:solidFill>
                  <a:schemeClr val="tx1"/>
                </a:solidFill>
                <a:hlinkClick r:id="rId2"/>
              </a:rPr>
              <a:t>Preterm</a:t>
            </a:r>
            <a:r>
              <a:rPr lang="pt-BR" sz="1600" smtClean="0">
                <a:solidFill>
                  <a:schemeClr val="tx1"/>
                </a:solidFill>
                <a:hlinkClick r:id="rId2"/>
              </a:rPr>
              <a:t> </a:t>
            </a:r>
            <a:r>
              <a:rPr lang="pt-BR" sz="1600" b="1" smtClean="0">
                <a:solidFill>
                  <a:schemeClr val="tx1"/>
                </a:solidFill>
                <a:hlinkClick r:id="rId2"/>
              </a:rPr>
              <a:t>Infants</a:t>
            </a:r>
            <a:r>
              <a:rPr lang="pt-BR" sz="1600" smtClean="0">
                <a:solidFill>
                  <a:schemeClr val="tx1"/>
                </a:solidFill>
                <a:hlinkClick r:id="rId2"/>
              </a:rPr>
              <a:t>: </a:t>
            </a:r>
            <a:r>
              <a:rPr lang="pt-BR" sz="1600" b="1" smtClean="0">
                <a:solidFill>
                  <a:schemeClr val="tx1"/>
                </a:solidFill>
                <a:hlinkClick r:id="rId2"/>
              </a:rPr>
              <a:t>Neurodevelopmental</a:t>
            </a:r>
            <a:r>
              <a:rPr lang="pt-BR" sz="1600" smtClean="0">
                <a:solidFill>
                  <a:schemeClr val="tx1"/>
                </a:solidFill>
                <a:hlinkClick r:id="rId2"/>
              </a:rPr>
              <a:t> </a:t>
            </a:r>
            <a:r>
              <a:rPr lang="pt-BR" sz="1600" b="1" smtClean="0">
                <a:solidFill>
                  <a:schemeClr val="tx1"/>
                </a:solidFill>
                <a:hlinkClick r:id="rId2"/>
              </a:rPr>
              <a:t>Outcomes</a:t>
            </a:r>
            <a:r>
              <a:rPr lang="pt-BR" sz="1600" smtClean="0">
                <a:solidFill>
                  <a:schemeClr val="tx1"/>
                </a:solidFill>
                <a:hlinkClick r:id="rId2"/>
              </a:rPr>
              <a:t> at 22-26 Months of Corrected Age.</a:t>
            </a:r>
            <a:r>
              <a:rPr lang="pt-BR" sz="1600" smtClean="0">
                <a:solidFill>
                  <a:schemeClr val="tx1"/>
                </a:solidFill>
              </a:rPr>
              <a:t>Katheria A, Garey D, Truong G, Akshoomoff N, Steen J, Maldonado M, Poeltler D, Harbert MJ, Vaucher YE, Finer N.J Pediatr. 2018 Mar;194:76-80. doi: 10.1016/j.jpeds.2017.10.037. Epub 2017 Dec 12.PMID: 29246467 Clinical Trial.</a:t>
            </a:r>
            <a:br>
              <a:rPr lang="pt-BR" sz="1600" smtClean="0">
                <a:solidFill>
                  <a:schemeClr val="tx1"/>
                </a:solidFill>
              </a:rPr>
            </a:br>
            <a:r>
              <a:rPr lang="pt-BR" sz="1600" smtClean="0">
                <a:solidFill>
                  <a:schemeClr val="tx1"/>
                </a:solidFill>
              </a:rPr>
              <a:t/>
            </a:r>
            <a:br>
              <a:rPr lang="pt-BR" sz="1600" smtClean="0">
                <a:solidFill>
                  <a:schemeClr val="tx1"/>
                </a:solidFill>
              </a:rPr>
            </a:br>
            <a:r>
              <a:rPr lang="pt-BR" sz="2000" smtClean="0">
                <a:solidFill>
                  <a:schemeClr val="tx1"/>
                </a:solidFill>
              </a:rPr>
              <a:t>Devido à importância do neurodesenvolvimento de longo prazo, todos os bebês sobreviventes serão acompanhados para determinar os resultados de desenvolvimento na idade gestacional corrigida de 22 a 26 meses. </a:t>
            </a:r>
            <a:br>
              <a:rPr lang="pt-BR" sz="2000" smtClean="0">
                <a:solidFill>
                  <a:schemeClr val="tx1"/>
                </a:solidFill>
              </a:rPr>
            </a:br>
            <a:r>
              <a:rPr lang="pt-BR" sz="2000" smtClean="0">
                <a:solidFill>
                  <a:schemeClr val="tx1"/>
                </a:solidFill>
              </a:rPr>
              <a:t/>
            </a:r>
            <a:br>
              <a:rPr lang="pt-BR" sz="2000" smtClean="0">
                <a:solidFill>
                  <a:schemeClr val="tx1"/>
                </a:solidFill>
              </a:rPr>
            </a:br>
            <a:r>
              <a:rPr lang="pt-BR" sz="2000" smtClean="0">
                <a:solidFill>
                  <a:schemeClr val="tx1"/>
                </a:solidFill>
              </a:rPr>
              <a:t>Além disso, </a:t>
            </a:r>
            <a:r>
              <a:rPr lang="pt-BR" sz="2000" b="1" smtClean="0">
                <a:solidFill>
                  <a:srgbClr val="FF0000"/>
                </a:solidFill>
              </a:rPr>
              <a:t>como o aumento da taxa de hemorragia intraventricular grave parecia estar limitada a bebês nascidos entre 23 e 27 semanas de idade gestacional</a:t>
            </a:r>
            <a:r>
              <a:rPr lang="pt-BR" sz="2000" smtClean="0">
                <a:solidFill>
                  <a:schemeClr val="tx1"/>
                </a:solidFill>
              </a:rPr>
              <a:t>, segundo Anup Katheria, </a:t>
            </a:r>
            <a:r>
              <a:rPr lang="pt-BR" sz="2000" b="1" smtClean="0">
                <a:solidFill>
                  <a:srgbClr val="FF00FF"/>
                </a:solidFill>
              </a:rPr>
              <a:t>o Instituto Nacional de Saúde Infantil e Desenvolvimento Humano Eunice Kennedy Shriver e o conselho de monitoramento de dados e segurança aprovaram um novo ensaio da ordenha do cordão umbilical em comparação com o clampeamento tardio do cordão umbilical em bebês com idade gestacional maior (30-32 semanas de idade gestacional),</a:t>
            </a:r>
            <a:r>
              <a:rPr lang="pt-BR" sz="2000" smtClean="0">
                <a:solidFill>
                  <a:schemeClr val="tx1"/>
                </a:solidFill>
              </a:rPr>
              <a:t> </a:t>
            </a:r>
            <a:r>
              <a:rPr lang="pt-BR" sz="2000" smtClean="0">
                <a:solidFill>
                  <a:srgbClr val="0000FF"/>
                </a:solidFill>
              </a:rPr>
              <a:t>com um resultado primário de estado cognitivo aos 2 anos.</a:t>
            </a:r>
            <a:endParaRPr lang="pt-BR" smtClean="0"/>
          </a:p>
        </p:txBody>
      </p:sp>
      <p:sp>
        <p:nvSpPr>
          <p:cNvPr id="66568" name="CaixaDeTexto 3"/>
          <p:cNvSpPr txBox="1">
            <a:spLocks noChangeArrowheads="1"/>
          </p:cNvSpPr>
          <p:nvPr/>
        </p:nvSpPr>
        <p:spPr bwMode="auto">
          <a:xfrm>
            <a:off x="635000" y="307975"/>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6569" name="AutoShape 38"/>
          <p:cNvSpPr>
            <a:spLocks noChangeArrowheads="1"/>
          </p:cNvSpPr>
          <p:nvPr/>
        </p:nvSpPr>
        <p:spPr bwMode="auto">
          <a:xfrm flipH="1">
            <a:off x="10394950" y="3271838"/>
            <a:ext cx="1400175" cy="730250"/>
          </a:xfrm>
          <a:prstGeom prst="lightningBolt">
            <a:avLst/>
          </a:prstGeom>
          <a:solidFill>
            <a:srgbClr val="FFFF00"/>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7590"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7591" name="Título 1"/>
          <p:cNvSpPr>
            <a:spLocks noGrp="1"/>
          </p:cNvSpPr>
          <p:nvPr>
            <p:ph type="title" idx="4294967295"/>
          </p:nvPr>
        </p:nvSpPr>
        <p:spPr>
          <a:xfrm>
            <a:off x="5922963" y="1654175"/>
            <a:ext cx="5338762" cy="3302000"/>
          </a:xfrm>
          <a:solidFill>
            <a:srgbClr val="FFFF00"/>
          </a:solidFill>
        </p:spPr>
        <p:txBody>
          <a:bodyPr anchor="t"/>
          <a:lstStyle/>
          <a:p>
            <a:pPr algn="ctr" eaLnBrk="1" hangingPunct="1"/>
            <a:r>
              <a:rPr lang="pt-BR" sz="1800" smtClean="0">
                <a:solidFill>
                  <a:schemeClr val="tx1"/>
                </a:solidFill>
              </a:rPr>
              <a:t>Uma análise de subgrupo foi realizada para os bebês prematuros extremos (&lt;28 semanas de gestação). Destes, 1.633 bebês receberam ligadura precoce, 152 receberam ligadura tardia e 1.052 receberam ordenha. Comparação do 3 grupos de estratégia de gerenciamento do cordão revelaram resultados semelhantes aos relatados para o geral, </a:t>
            </a:r>
            <a:r>
              <a:rPr lang="pt-BR" sz="1800" b="1" smtClean="0">
                <a:solidFill>
                  <a:srgbClr val="FF0000"/>
                </a:solidFill>
              </a:rPr>
              <a:t>no entanto severa hemorragia intraventricular ocorreu significativamente no grupo da ordenha versos atraso do clampeamento do cordão</a:t>
            </a:r>
            <a:br>
              <a:rPr lang="pt-BR" sz="1800" b="1" smtClean="0">
                <a:solidFill>
                  <a:srgbClr val="FF0000"/>
                </a:solidFill>
              </a:rPr>
            </a:br>
            <a:r>
              <a:rPr lang="pt-BR" sz="1800" b="1" smtClean="0">
                <a:solidFill>
                  <a:srgbClr val="FF0000"/>
                </a:solidFill>
              </a:rPr>
              <a:t>(OR ajustada=1,55 com IC a 95% de 1,07-2,23)</a:t>
            </a:r>
            <a:br>
              <a:rPr lang="pt-BR" sz="1800" b="1" smtClean="0">
                <a:solidFill>
                  <a:srgbClr val="FF0000"/>
                </a:solidFill>
              </a:rPr>
            </a:br>
            <a:r>
              <a:rPr lang="pt-BR" sz="1800" b="1" smtClean="0">
                <a:solidFill>
                  <a:srgbClr val="FF0000"/>
                </a:solidFill>
              </a:rPr>
              <a:t>(raio)</a:t>
            </a:r>
          </a:p>
        </p:txBody>
      </p:sp>
      <p:sp>
        <p:nvSpPr>
          <p:cNvPr id="67592"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7593" name="Rectangle 38"/>
          <p:cNvSpPr>
            <a:spLocks noChangeArrowheads="1"/>
          </p:cNvSpPr>
          <p:nvPr/>
        </p:nvSpPr>
        <p:spPr bwMode="auto">
          <a:xfrm>
            <a:off x="0" y="811213"/>
            <a:ext cx="12192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de-DE" sz="1400">
                <a:hlinkClick r:id="rId2"/>
              </a:rPr>
              <a:t>A </a:t>
            </a:r>
            <a:r>
              <a:rPr lang="de-DE" sz="1400" b="1">
                <a:hlinkClick r:id="rId2"/>
              </a:rPr>
              <a:t>Comparison</a:t>
            </a:r>
            <a:r>
              <a:rPr lang="de-DE" sz="1400">
                <a:hlinkClick r:id="rId2"/>
              </a:rPr>
              <a:t> of </a:t>
            </a:r>
            <a:r>
              <a:rPr lang="de-DE" sz="1400" b="1">
                <a:hlinkClick r:id="rId2"/>
              </a:rPr>
              <a:t>Strategies</a:t>
            </a:r>
            <a:r>
              <a:rPr lang="de-DE" sz="1400">
                <a:hlinkClick r:id="rId2"/>
              </a:rPr>
              <a:t> for </a:t>
            </a:r>
            <a:r>
              <a:rPr lang="de-DE" sz="1400" b="1">
                <a:hlinkClick r:id="rId2"/>
              </a:rPr>
              <a:t>Managing</a:t>
            </a:r>
            <a:r>
              <a:rPr lang="de-DE" sz="1400">
                <a:hlinkClick r:id="rId2"/>
              </a:rPr>
              <a:t> the </a:t>
            </a:r>
            <a:r>
              <a:rPr lang="de-DE" sz="1400" b="1">
                <a:hlinkClick r:id="rId2"/>
              </a:rPr>
              <a:t>Umbilical</a:t>
            </a:r>
            <a:r>
              <a:rPr lang="de-DE" sz="1400">
                <a:hlinkClick r:id="rId2"/>
              </a:rPr>
              <a:t> </a:t>
            </a:r>
            <a:r>
              <a:rPr lang="de-DE" sz="1400" b="1">
                <a:hlinkClick r:id="rId2"/>
              </a:rPr>
              <a:t>Cord</a:t>
            </a:r>
            <a:r>
              <a:rPr lang="de-DE" sz="1400">
                <a:hlinkClick r:id="rId2"/>
              </a:rPr>
              <a:t> at </a:t>
            </a:r>
            <a:r>
              <a:rPr lang="de-DE" sz="1400" b="1">
                <a:hlinkClick r:id="rId2"/>
              </a:rPr>
              <a:t>Birth</a:t>
            </a:r>
            <a:r>
              <a:rPr lang="de-DE" sz="1400">
                <a:hlinkClick r:id="rId2"/>
              </a:rPr>
              <a:t> in </a:t>
            </a:r>
            <a:r>
              <a:rPr lang="de-DE" sz="1400" b="1">
                <a:hlinkClick r:id="rId2"/>
              </a:rPr>
              <a:t>Preterm</a:t>
            </a:r>
            <a:r>
              <a:rPr lang="de-DE" sz="1400">
                <a:hlinkClick r:id="rId2"/>
              </a:rPr>
              <a:t> </a:t>
            </a:r>
            <a:r>
              <a:rPr lang="de-DE" sz="1400" b="1">
                <a:hlinkClick r:id="rId2"/>
              </a:rPr>
              <a:t>Infants</a:t>
            </a:r>
            <a:r>
              <a:rPr lang="de-DE" sz="1400">
                <a:hlinkClick r:id="rId2"/>
              </a:rPr>
              <a:t>.</a:t>
            </a:r>
            <a:endParaRPr lang="de-DE" sz="1400"/>
          </a:p>
          <a:p>
            <a:pPr algn="ctr"/>
            <a:r>
              <a:rPr lang="de-DE" sz="1400"/>
              <a:t>El-Naggar W, Afifi J, Dorling J, Bodani J, Cieslak Z, Canning R, Ye XY, Crane J, Lee SK, Shah PS; Canadian Neonatal Network and the Canadian Preterm Birth Network Investigators.J Pediatr. 2020 Oct;225:58-64.e4. doi: 10.1016/j.jpeds.2020.05.018. Epub 2020 May 20.PMID: 32442446</a:t>
            </a:r>
          </a:p>
        </p:txBody>
      </p:sp>
      <p:pic>
        <p:nvPicPr>
          <p:cNvPr id="67594" name="Picture 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5" y="1501775"/>
            <a:ext cx="4713288" cy="535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95" name="Rectangle 40"/>
          <p:cNvSpPr>
            <a:spLocks noChangeArrowheads="1"/>
          </p:cNvSpPr>
          <p:nvPr/>
        </p:nvSpPr>
        <p:spPr bwMode="auto">
          <a:xfrm>
            <a:off x="255588" y="234950"/>
            <a:ext cx="10877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Uma comparação de estratégias para o manejo do cordão umbilical no nascimento em bebês prematuros</a:t>
            </a:r>
          </a:p>
          <a:p>
            <a:r>
              <a:rPr lang="pt-BR">
                <a:solidFill>
                  <a:srgbClr val="0000FF"/>
                </a:solidFill>
              </a:rPr>
              <a:t>                                                     (Rede Canadense de Neonatologia)</a:t>
            </a:r>
          </a:p>
        </p:txBody>
      </p:sp>
      <p:sp>
        <p:nvSpPr>
          <p:cNvPr id="67596" name="AutoShape 41"/>
          <p:cNvSpPr>
            <a:spLocks noChangeArrowheads="1"/>
          </p:cNvSpPr>
          <p:nvPr/>
        </p:nvSpPr>
        <p:spPr bwMode="auto">
          <a:xfrm flipH="1">
            <a:off x="4714875" y="2978150"/>
            <a:ext cx="595313" cy="896938"/>
          </a:xfrm>
          <a:prstGeom prst="lightningBolt">
            <a:avLst/>
          </a:prstGeom>
          <a:solidFill>
            <a:srgbClr val="FF0000"/>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7597" name="Text Box 42"/>
          <p:cNvSpPr txBox="1">
            <a:spLocks noChangeArrowheads="1"/>
          </p:cNvSpPr>
          <p:nvPr/>
        </p:nvSpPr>
        <p:spPr bwMode="auto">
          <a:xfrm>
            <a:off x="5111750" y="5159375"/>
            <a:ext cx="7080250" cy="146526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r>
              <a:rPr lang="pt-BR"/>
              <a:t>Observe que  a </a:t>
            </a:r>
            <a:r>
              <a:rPr lang="pt-BR">
                <a:solidFill>
                  <a:srgbClr val="FF0000"/>
                </a:solidFill>
              </a:rPr>
              <a:t>HV severa ocorreu mais no clampeamento precoce,</a:t>
            </a:r>
          </a:p>
          <a:p>
            <a:pPr algn="ctr" eaLnBrk="1" hangingPunct="1"/>
            <a:r>
              <a:rPr lang="pt-BR">
                <a:solidFill>
                  <a:srgbClr val="FF0000"/>
                </a:solidFill>
              </a:rPr>
              <a:t>além de outros comorbidades (veja a tabela atentamente!)</a:t>
            </a:r>
            <a:r>
              <a:rPr lang="pt-BR"/>
              <a:t> </a:t>
            </a:r>
          </a:p>
          <a:p>
            <a:pPr algn="ctr" eaLnBrk="1" hangingPunct="1"/>
            <a:r>
              <a:rPr lang="pt-BR">
                <a:solidFill>
                  <a:srgbClr val="0000FF"/>
                </a:solidFill>
              </a:rPr>
              <a:t>quando comparado com o atraso do clampeamento do cordão</a:t>
            </a:r>
          </a:p>
          <a:p>
            <a:pPr algn="ctr" eaLnBrk="1" hangingPunct="1"/>
            <a:r>
              <a:rPr lang="pt-BR">
                <a:solidFill>
                  <a:srgbClr val="FF0000"/>
                </a:solidFill>
              </a:rPr>
              <a:t>ORajustada=1,28 com IC a 95% de 1,01-1,61</a:t>
            </a:r>
          </a:p>
          <a:p>
            <a:pPr algn="ctr" eaLnBrk="1" hangingPunct="1"/>
            <a:r>
              <a:rPr lang="pt-BR">
                <a:solidFill>
                  <a:srgbClr val="FF0000"/>
                </a:solidFill>
              </a:rPr>
              <a:t>(seta vermelha)</a:t>
            </a:r>
          </a:p>
        </p:txBody>
      </p:sp>
      <p:sp>
        <p:nvSpPr>
          <p:cNvPr id="67598" name="Line 43"/>
          <p:cNvSpPr>
            <a:spLocks noChangeShapeType="1"/>
          </p:cNvSpPr>
          <p:nvPr/>
        </p:nvSpPr>
        <p:spPr bwMode="auto">
          <a:xfrm flipH="1">
            <a:off x="3606800" y="3675063"/>
            <a:ext cx="101600" cy="19208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8614"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8615" name="CaixaDeTexto 3"/>
          <p:cNvSpPr txBox="1">
            <a:spLocks noChangeArrowheads="1"/>
          </p:cNvSpPr>
          <p:nvPr/>
        </p:nvSpPr>
        <p:spPr bwMode="auto">
          <a:xfrm>
            <a:off x="382588" y="1398588"/>
            <a:ext cx="11485562"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algn="ctr" eaLnBrk="1" hangingPunct="1"/>
            <a:r>
              <a:rPr lang="en-US" sz="1400" b="1">
                <a:hlinkClick r:id="rId2"/>
              </a:rPr>
              <a:t>Delayed vs early umbilical cord clamping for preterm infants: a systematic review and meta-analysis.</a:t>
            </a:r>
            <a:r>
              <a:rPr lang="pt-BR" sz="1400" b="1"/>
              <a:t>Fogarty M, Osborn DA, Askie L, Seidler AL, Hunter K, Lui K, Simes J, Tarnow-Mordi W.Am J Obstet Gynecol. 2018 Jan;218(1):1-18. doi: 10.1016/j.ajog.2017.10.231. Epub 2017 Oct 30.PMID: 29097178 Review.</a:t>
            </a:r>
          </a:p>
          <a:p>
            <a:pPr algn="ctr" eaLnBrk="1" hangingPunct="1"/>
            <a:endParaRPr lang="pt-BR" sz="1400" b="1"/>
          </a:p>
          <a:p>
            <a:pPr algn="ctr" eaLnBrk="1" hangingPunct="1"/>
            <a:r>
              <a:rPr lang="pt-BR"/>
              <a:t>Metanálise publicada  em 2017 Austrália em bebês prematuros  menos de 37 semanas, comparando o </a:t>
            </a:r>
            <a:r>
              <a:rPr lang="pt-BR">
                <a:solidFill>
                  <a:srgbClr val="0000FF"/>
                </a:solidFill>
              </a:rPr>
              <a:t>clampeamento tardio  (30 segundo ou mais</a:t>
            </a:r>
            <a:r>
              <a:rPr lang="pt-BR"/>
              <a:t>) e o </a:t>
            </a:r>
            <a:r>
              <a:rPr lang="pt-BR">
                <a:solidFill>
                  <a:srgbClr val="0000FF"/>
                </a:solidFill>
              </a:rPr>
              <a:t>clampeamento imediato (menos de 30 segundos</a:t>
            </a:r>
            <a:r>
              <a:rPr lang="pt-BR"/>
              <a:t>). Foram envolvidos 19 ensaios com   </a:t>
            </a:r>
            <a:r>
              <a:rPr lang="pt-BR" altLang="ja-JP">
                <a:ea typeface="MS PGothic" pitchFamily="34" charset="-128"/>
              </a:rPr>
              <a:t>2834 l </a:t>
            </a:r>
            <a:r>
              <a:rPr lang="pt-BR"/>
              <a:t>bebês. </a:t>
            </a:r>
          </a:p>
          <a:p>
            <a:pPr algn="ctr" eaLnBrk="1" hangingPunct="1"/>
            <a:endParaRPr lang="pt-BR"/>
          </a:p>
          <a:p>
            <a:pPr algn="justLow" eaLnBrk="1" hangingPunct="1"/>
            <a:r>
              <a:rPr lang="pt-BR" b="1"/>
              <a:t>O atraso do clampeamento do cordão umbilical reduz a mortalidade hospitalar: o atrasou do clampeamento do cordão reduziu significativamente  a mortalidade (</a:t>
            </a:r>
            <a:r>
              <a:rPr lang="pt-BR" b="1">
                <a:solidFill>
                  <a:srgbClr val="FF00FF"/>
                </a:solidFill>
              </a:rPr>
              <a:t>31%)</a:t>
            </a:r>
            <a:r>
              <a:rPr lang="pt-BR" b="1"/>
              <a:t> por todas as causas antes da alta hospitalar (</a:t>
            </a:r>
            <a:r>
              <a:rPr lang="pt-BR" b="1">
                <a:solidFill>
                  <a:srgbClr val="0000FF"/>
                </a:solidFill>
              </a:rPr>
              <a:t>risco relativo de risco 0,69, intervalo de confiança de 95% 0,52-0,91; P =0 ,009</a:t>
            </a:r>
            <a:r>
              <a:rPr lang="pt-BR" b="1"/>
              <a:t>), sem heterogeneidade na análise desse resultado (I</a:t>
            </a:r>
            <a:r>
              <a:rPr lang="pt-BR" b="1" baseline="30000"/>
              <a:t>2</a:t>
            </a:r>
            <a:r>
              <a:rPr lang="pt-BR" b="1"/>
              <a:t> = 0). A qualidade da evidência é alta. </a:t>
            </a:r>
          </a:p>
          <a:p>
            <a:pPr algn="justLow" eaLnBrk="1" hangingPunct="1"/>
            <a:endParaRPr lang="pt-BR" b="1"/>
          </a:p>
          <a:p>
            <a:pPr algn="ctr" eaLnBrk="1" hangingPunct="1"/>
            <a:r>
              <a:rPr lang="pt-BR" b="1">
                <a:solidFill>
                  <a:srgbClr val="FF00FF"/>
                </a:solidFill>
              </a:rPr>
              <a:t>Uma análise de subgrupo pré-definida mostrou que o clampeamento tardio reduziu significativamente a mortalidade (30%) para lactentes nascidos ≤ 28 semanas de gestação (3 ensaios, 996 lactentes; risco relativo de  0,70, 95%, Intervalo de confiança de 0,51 a 0,95; P = 0,02- P = 0,02)</a:t>
            </a:r>
          </a:p>
          <a:p>
            <a:pPr algn="ctr" eaLnBrk="1" hangingPunct="1"/>
            <a:r>
              <a:rPr lang="pt-BR" b="1"/>
              <a:t>Assumindo que um milhão de bebês nascem ≤28 semanas de gestação globalmente (4), </a:t>
            </a:r>
            <a:r>
              <a:rPr lang="pt-BR" b="1">
                <a:solidFill>
                  <a:srgbClr val="FF00FF"/>
                </a:solidFill>
              </a:rPr>
              <a:t>o uso de clampeamento retardado em vez de precoce pode alcançar entre 11.000 e 100.000 sobreviventes adicionais a cada ano</a:t>
            </a:r>
            <a:r>
              <a:rPr lang="pt-BR" b="1"/>
              <a:t>. O clampeamento tardio do cordão também levou a reduções cada vez maiores na probabilidade de receber transfusões de sangue subseqüentes.</a:t>
            </a:r>
            <a:r>
              <a:rPr lang="pt-BR"/>
              <a:t> </a:t>
            </a:r>
          </a:p>
        </p:txBody>
      </p:sp>
      <p:sp>
        <p:nvSpPr>
          <p:cNvPr id="68616" name="Rectangle 38"/>
          <p:cNvSpPr>
            <a:spLocks noChangeArrowheads="1"/>
          </p:cNvSpPr>
          <p:nvPr/>
        </p:nvSpPr>
        <p:spPr bwMode="auto">
          <a:xfrm>
            <a:off x="1506538" y="133350"/>
            <a:ext cx="9412287" cy="10668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de-DE" sz="2000" b="1">
                <a:solidFill>
                  <a:srgbClr val="0000FF"/>
                </a:solidFill>
                <a:latin typeface="Lato" pitchFamily="34" charset="0"/>
              </a:rPr>
              <a:t>Atraso no clampeamento do cordão umbilical precoce em rec</a:t>
            </a:r>
            <a:r>
              <a:rPr lang="de-DE" sz="2000" b="1">
                <a:solidFill>
                  <a:srgbClr val="0000FF"/>
                </a:solidFill>
              </a:rPr>
              <a:t>é</a:t>
            </a:r>
            <a:r>
              <a:rPr lang="de-DE" sz="2000" b="1">
                <a:solidFill>
                  <a:srgbClr val="0000FF"/>
                </a:solidFill>
                <a:latin typeface="Lato" pitchFamily="34" charset="0"/>
              </a:rPr>
              <a:t>m-nascidos prematuros: revisão sistem</a:t>
            </a:r>
            <a:r>
              <a:rPr lang="de-DE" sz="2000" b="1">
                <a:solidFill>
                  <a:srgbClr val="0000FF"/>
                </a:solidFill>
              </a:rPr>
              <a:t>á</a:t>
            </a:r>
            <a:r>
              <a:rPr lang="de-DE" sz="2000" b="1">
                <a:solidFill>
                  <a:srgbClr val="0000FF"/>
                </a:solidFill>
                <a:latin typeface="Lato" pitchFamily="34" charset="0"/>
              </a:rPr>
              <a:t>tica e metan</a:t>
            </a:r>
            <a:r>
              <a:rPr lang="de-DE" sz="2000" b="1">
                <a:solidFill>
                  <a:srgbClr val="0000FF"/>
                </a:solidFill>
              </a:rPr>
              <a:t>á</a:t>
            </a:r>
            <a:r>
              <a:rPr lang="de-DE" sz="2000" b="1">
                <a:solidFill>
                  <a:srgbClr val="0000FF"/>
                </a:solidFill>
                <a:latin typeface="Lato" pitchFamily="34" charset="0"/>
              </a:rPr>
              <a:t>lise</a:t>
            </a:r>
          </a:p>
          <a:p>
            <a:pPr algn="ctr" eaLnBrk="0" hangingPunct="0"/>
            <a:r>
              <a:rPr lang="de-DE" sz="2000">
                <a:solidFill>
                  <a:srgbClr val="2A6490"/>
                </a:solidFill>
                <a:ea typeface="Source Sans Pro"/>
                <a:cs typeface="Source Sans Pro"/>
              </a:rPr>
              <a:t>     </a:t>
            </a:r>
          </a:p>
        </p:txBody>
      </p:sp>
      <p:pic>
        <p:nvPicPr>
          <p:cNvPr id="68617" name="Picture 39" descr="doc">
            <a:hlinkClick r:id="rId3" tooltip="Atraso_clampeamento_cordao_prematur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3513" y="5572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8" name="AutoShape 40"/>
          <p:cNvSpPr>
            <a:spLocks noChangeArrowheads="1"/>
          </p:cNvSpPr>
          <p:nvPr/>
        </p:nvSpPr>
        <p:spPr bwMode="auto">
          <a:xfrm>
            <a:off x="11587163" y="6373813"/>
            <a:ext cx="409575" cy="314325"/>
          </a:xfrm>
          <a:prstGeom prst="rightArrow">
            <a:avLst>
              <a:gd name="adj1" fmla="val 50000"/>
              <a:gd name="adj2" fmla="val 32576"/>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hlink"/>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69638"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9639" name="Título 1"/>
          <p:cNvSpPr>
            <a:spLocks noGrp="1"/>
          </p:cNvSpPr>
          <p:nvPr>
            <p:ph type="title" idx="4294967295"/>
          </p:nvPr>
        </p:nvSpPr>
        <p:spPr>
          <a:xfrm>
            <a:off x="0" y="1941513"/>
            <a:ext cx="12296775" cy="5516562"/>
          </a:xfrm>
        </p:spPr>
        <p:txBody>
          <a:bodyPr anchor="t"/>
          <a:lstStyle/>
          <a:p>
            <a:pPr eaLnBrk="1" hangingPunct="1"/>
            <a:r>
              <a:rPr lang="pt-BR" sz="1600" smtClean="0">
                <a:solidFill>
                  <a:schemeClr val="tx1"/>
                </a:solidFill>
              </a:rPr>
              <a:t>Esse estudo piloto quase randomizado é o primeiro estudo de transfusão placentária em recém-nascidos (</a:t>
            </a:r>
            <a:r>
              <a:rPr lang="pt-BR" sz="1600" b="1" smtClean="0">
                <a:solidFill>
                  <a:srgbClr val="0000FF"/>
                </a:solidFill>
              </a:rPr>
              <a:t>≥35 sem</a:t>
            </a:r>
            <a:r>
              <a:rPr lang="pt-BR" sz="1600" smtClean="0">
                <a:solidFill>
                  <a:schemeClr val="tx1"/>
                </a:solidFill>
              </a:rPr>
              <a:t>) deprimidos ao nascer e que provavelmente necessitam de ressuscitação imediata. Técnica de ordenha: cerca de 20 cm do cordão umbilical foram ordenhados em direção ao bebê com o cordão umbilical intacto; a ordenha foi repetida </a:t>
            </a:r>
            <a:r>
              <a:rPr lang="pt-BR" sz="1600" b="1" smtClean="0">
                <a:solidFill>
                  <a:srgbClr val="FF00FF"/>
                </a:solidFill>
              </a:rPr>
              <a:t>duas vezes após o preenchimento do cordão umbilical, totalizando três vezes a ordenha total do cordão umbilical</a:t>
            </a:r>
            <a:r>
              <a:rPr lang="pt-BR" sz="1600" smtClean="0">
                <a:solidFill>
                  <a:schemeClr val="tx1"/>
                </a:solidFill>
              </a:rPr>
              <a:t>. Tem sido recomendado pelas Sociedades que o clampeamento tardio do cordão não seja realizado no RN deprimido que necessita de imediata reanimação.Assim, a ordenha do cordão umbilical passa ser  uma alternativa ao clampeamento tardio do cordão que </a:t>
            </a:r>
            <a:r>
              <a:rPr lang="pt-BR" sz="1600" b="1" smtClean="0">
                <a:solidFill>
                  <a:schemeClr val="tx1"/>
                </a:solidFill>
              </a:rPr>
              <a:t>pode conseguir resultados semelhantes ao atraso no clampeamento do cordão</a:t>
            </a:r>
            <a:r>
              <a:rPr lang="pt-BR" sz="1600" smtClean="0">
                <a:solidFill>
                  <a:schemeClr val="tx1"/>
                </a:solidFill>
              </a:rPr>
              <a:t>. O  sangue do cordão umbilical é uma rica fonte de células-tronco hematopoiéticas, monócitos e células-tronco não hematopoiéticas. A transfusão placentária pode fornecer células-tronco que podem ter a capacidade de reparar lesões cerebrais em RN com encefalopatia hipóxico-isquêmica (EHI). Os autores demonstraram que essa técnica não atrasa a ressuscitação ou afeta negativamente os esforços de ressuscitação para os RN que necessitam.  A ordenha de cordão umbilical não foi associada a desfechos neonatais adversos de curto prazo, incluindo morte e exame neurológico anormal na alta. </a:t>
            </a:r>
            <a:r>
              <a:rPr lang="pt-BR" sz="1600" b="1" smtClean="0">
                <a:solidFill>
                  <a:srgbClr val="0000FF"/>
                </a:solidFill>
              </a:rPr>
              <a:t>Um maior ensaio clínico é necessário para avaliar os benefícios a longo prazo da ordenha de cordão umbilical em recém-nascidos com EHI. </a:t>
            </a:r>
            <a:endParaRPr lang="pt-BR" b="1" smtClean="0">
              <a:solidFill>
                <a:srgbClr val="0000FF"/>
              </a:solidFill>
            </a:endParaRPr>
          </a:p>
        </p:txBody>
      </p:sp>
      <p:sp>
        <p:nvSpPr>
          <p:cNvPr id="69640"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sp>
        <p:nvSpPr>
          <p:cNvPr id="69641" name="Rectangle 38"/>
          <p:cNvSpPr>
            <a:spLocks noChangeArrowheads="1"/>
          </p:cNvSpPr>
          <p:nvPr/>
        </p:nvSpPr>
        <p:spPr bwMode="auto">
          <a:xfrm>
            <a:off x="846138" y="169863"/>
            <a:ext cx="9910762" cy="14017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de-DE" sz="2700" b="1">
                <a:solidFill>
                  <a:srgbClr val="0000FF"/>
                </a:solidFill>
                <a:latin typeface="Lato" pitchFamily="34" charset="0"/>
              </a:rPr>
              <a:t>Ordenha de cordão umbilical para rec</a:t>
            </a:r>
            <a:r>
              <a:rPr lang="de-DE" sz="2700" b="1">
                <a:solidFill>
                  <a:srgbClr val="0000FF"/>
                </a:solidFill>
              </a:rPr>
              <a:t>é</a:t>
            </a:r>
            <a:r>
              <a:rPr lang="de-DE" sz="2700" b="1">
                <a:solidFill>
                  <a:srgbClr val="0000FF"/>
                </a:solidFill>
                <a:latin typeface="Lato" pitchFamily="34" charset="0"/>
              </a:rPr>
              <a:t>m-nascidos deprimidos ao nascer: um estudo randomizado de viabilidade</a:t>
            </a:r>
          </a:p>
          <a:p>
            <a:pPr algn="ctr" eaLnBrk="0" hangingPunct="0"/>
            <a:r>
              <a:rPr lang="de-DE" sz="1300">
                <a:solidFill>
                  <a:srgbClr val="0000FF"/>
                </a:solidFill>
                <a:ea typeface="Source Sans Pro"/>
                <a:cs typeface="Source Sans Pro"/>
                <a:hlinkClick r:id="rId2" tooltip="Ordenha X Clampeam_tardio_cord"/>
              </a:rPr>
              <a:t>  </a:t>
            </a:r>
            <a:r>
              <a:rPr lang="de-DE" sz="2800">
                <a:solidFill>
                  <a:srgbClr val="0000FF"/>
                </a:solidFill>
                <a:ea typeface="Source Sans Pro"/>
                <a:cs typeface="Source Sans Pro"/>
              </a:rPr>
              <a:t> </a:t>
            </a:r>
            <a:r>
              <a:rPr lang="de-DE" sz="1300">
                <a:solidFill>
                  <a:srgbClr val="0000FF"/>
                </a:solidFill>
                <a:ea typeface="Source Sans Pro"/>
                <a:cs typeface="Source Sans Pro"/>
              </a:rPr>
              <a:t>        </a:t>
            </a:r>
          </a:p>
        </p:txBody>
      </p:sp>
      <p:pic>
        <p:nvPicPr>
          <p:cNvPr id="69642" name="Picture 39" descr="pot">
            <a:hlinkClick r:id="rId2" tooltip="Ordenha X Clampeam_tardio_cor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15638" y="4683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3" name="Picture 41" descr="pot">
            <a:hlinkClick r:id="rId2" tooltip="Ordenha X Clampeam_tardio_cor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2675" y="34702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4" name="Rectangle 42"/>
          <p:cNvSpPr>
            <a:spLocks noChangeArrowheads="1"/>
          </p:cNvSpPr>
          <p:nvPr/>
        </p:nvSpPr>
        <p:spPr bwMode="auto">
          <a:xfrm>
            <a:off x="225425" y="1069975"/>
            <a:ext cx="11417300" cy="9429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de-DE" sz="1400">
                <a:hlinkClick r:id="rId4"/>
              </a:rPr>
              <a:t>Umbilical cord milking for neonates who are depressed at birth: a randomized trial of feasibility.</a:t>
            </a:r>
            <a:r>
              <a:rPr lang="de-DE" sz="1400"/>
              <a:t>Girish M, Jain V, Dhokane R, Gondhali SB, Vaidya A, Aghai ZH.J Perinatol. 2018 Sep;38(9):1190-1196. doi: 10.1038/s41372-018-0161-4. Epub 2018 Jul 5.PMID: 29973664.</a:t>
            </a:r>
            <a:r>
              <a:rPr lang="de-DE" sz="1400">
                <a:hlinkClick r:id="rId5"/>
              </a:rPr>
              <a:t>Similar articles.</a:t>
            </a:r>
            <a:endParaRPr lang="de-DE" sz="1400"/>
          </a:p>
          <a:p>
            <a:pPr algn="ctr"/>
            <a:r>
              <a:rPr lang="de-DE" sz="1400"/>
              <a:t>Apresentação: Thainá de Araújo Rodrigues, Marina Souza Rocha, Marina Machado Magalhães Cardoso.  Coordenação: Paulo R. Margotto</a:t>
            </a:r>
          </a:p>
        </p:txBody>
      </p:sp>
      <p:pic>
        <p:nvPicPr>
          <p:cNvPr id="69645" name="Picture 4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5238" y="4627563"/>
            <a:ext cx="3757612" cy="203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70662"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70663" name="Título 1"/>
          <p:cNvSpPr>
            <a:spLocks noGrp="1"/>
          </p:cNvSpPr>
          <p:nvPr>
            <p:ph type="title" idx="4294967295"/>
          </p:nvPr>
        </p:nvSpPr>
        <p:spPr>
          <a:xfrm>
            <a:off x="1031875" y="187325"/>
            <a:ext cx="10914063" cy="5516563"/>
          </a:xfrm>
        </p:spPr>
        <p:txBody>
          <a:bodyPr anchor="t"/>
          <a:lstStyle/>
          <a:p>
            <a:pPr algn="ctr" eaLnBrk="1" hangingPunct="1"/>
            <a:r>
              <a:rPr lang="pt-BR" b="1" smtClean="0">
                <a:solidFill>
                  <a:srgbClr val="0000FF"/>
                </a:solidFill>
              </a:rPr>
              <a:t>E a reanimação com o cordão intacto?</a:t>
            </a:r>
          </a:p>
        </p:txBody>
      </p:sp>
      <p:sp>
        <p:nvSpPr>
          <p:cNvPr id="70664"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pic>
        <p:nvPicPr>
          <p:cNvPr id="70665" name="Picture 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4075"/>
            <a:ext cx="3781425" cy="2930525"/>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0666" name="Rectangle 39"/>
          <p:cNvSpPr>
            <a:spLocks noChangeArrowheads="1"/>
          </p:cNvSpPr>
          <p:nvPr/>
        </p:nvSpPr>
        <p:spPr bwMode="auto">
          <a:xfrm>
            <a:off x="3781425" y="996950"/>
            <a:ext cx="8110538" cy="822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1200" b="1">
                <a:hlinkClick r:id="rId3"/>
              </a:rPr>
              <a:t>Neonatal</a:t>
            </a:r>
            <a:r>
              <a:rPr lang="en-US" sz="1200">
                <a:hlinkClick r:id="rId3"/>
              </a:rPr>
              <a:t> </a:t>
            </a:r>
            <a:r>
              <a:rPr lang="en-US" sz="1200" b="1">
                <a:hlinkClick r:id="rId3"/>
              </a:rPr>
              <a:t>Resuscitation</a:t>
            </a:r>
            <a:r>
              <a:rPr lang="en-US" sz="1200">
                <a:hlinkClick r:id="rId3"/>
              </a:rPr>
              <a:t> with an Intact </a:t>
            </a:r>
            <a:r>
              <a:rPr lang="en-US" sz="1200" b="1">
                <a:hlinkClick r:id="rId3"/>
              </a:rPr>
              <a:t>Cord</a:t>
            </a:r>
            <a:r>
              <a:rPr lang="en-US" sz="1200">
                <a:hlinkClick r:id="rId3"/>
              </a:rPr>
              <a:t>: A Randomized Clinical Trial.</a:t>
            </a:r>
            <a:endParaRPr lang="pt-BR" sz="1200"/>
          </a:p>
          <a:p>
            <a:pPr algn="ctr"/>
            <a:r>
              <a:rPr lang="en-US" sz="1200" b="1"/>
              <a:t>Katheria A</a:t>
            </a:r>
            <a:r>
              <a:rPr lang="en-US" sz="1200"/>
              <a:t>, Poeltler D, Durham J, Steen J, Rich W, Arnell K, Maldonado M, Cousins L, Finer N.J Pediatr. 2016 Nov;178:75-80.e3. doi: 10.1016/j.jpeds.2016.07.053. Epub 2016 Aug 26.PMID: 27574999 </a:t>
            </a:r>
            <a:r>
              <a:rPr lang="en-US" sz="1200" b="1"/>
              <a:t>Free PMC article.</a:t>
            </a:r>
            <a:r>
              <a:rPr lang="en-US" sz="1200"/>
              <a:t> </a:t>
            </a:r>
            <a:r>
              <a:rPr lang="pt-BR" sz="1200"/>
              <a:t>Clinical Trial. </a:t>
            </a:r>
            <a:r>
              <a:rPr lang="pt-BR" sz="1200" b="1"/>
              <a:t>Artigo Gratuito!</a:t>
            </a:r>
          </a:p>
        </p:txBody>
      </p:sp>
      <p:pic>
        <p:nvPicPr>
          <p:cNvPr id="70667" name="Picture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2450" y="1743075"/>
            <a:ext cx="6299200" cy="372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8" name="Line 41"/>
          <p:cNvSpPr>
            <a:spLocks noChangeShapeType="1"/>
          </p:cNvSpPr>
          <p:nvPr/>
        </p:nvSpPr>
        <p:spPr bwMode="auto">
          <a:xfrm flipH="1">
            <a:off x="9445625" y="3557588"/>
            <a:ext cx="461963" cy="41910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0669" name="Text Box 42"/>
          <p:cNvSpPr txBox="1">
            <a:spLocks noChangeArrowheads="1"/>
          </p:cNvSpPr>
          <p:nvPr/>
        </p:nvSpPr>
        <p:spPr bwMode="auto">
          <a:xfrm>
            <a:off x="9915525" y="3213100"/>
            <a:ext cx="1993900" cy="935038"/>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a:t>Apenas atraso do</a:t>
            </a:r>
          </a:p>
          <a:p>
            <a:pPr eaLnBrk="1" hangingPunct="1"/>
            <a:r>
              <a:rPr lang="pt-BR"/>
              <a:t>Clampeamento</a:t>
            </a:r>
          </a:p>
          <a:p>
            <a:pPr eaLnBrk="1" hangingPunct="1"/>
            <a:r>
              <a:rPr lang="pt-BR"/>
              <a:t>      (DCC)</a:t>
            </a:r>
          </a:p>
        </p:txBody>
      </p:sp>
      <p:sp>
        <p:nvSpPr>
          <p:cNvPr id="70670" name="Text Box 43"/>
          <p:cNvSpPr txBox="1">
            <a:spLocks noChangeArrowheads="1"/>
          </p:cNvSpPr>
          <p:nvPr/>
        </p:nvSpPr>
        <p:spPr bwMode="auto">
          <a:xfrm>
            <a:off x="4119563" y="2743200"/>
            <a:ext cx="2752725" cy="944563"/>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r>
              <a:rPr lang="pt-BR"/>
              <a:t>Ventilação durante o</a:t>
            </a:r>
          </a:p>
          <a:p>
            <a:pPr eaLnBrk="1" hangingPunct="1"/>
            <a:r>
              <a:rPr lang="pt-BR"/>
              <a:t>Atraso do clampeamento</a:t>
            </a:r>
          </a:p>
          <a:p>
            <a:pPr eaLnBrk="1" hangingPunct="1"/>
            <a:r>
              <a:rPr lang="pt-BR"/>
              <a:t>            (V-DCC)</a:t>
            </a:r>
          </a:p>
        </p:txBody>
      </p:sp>
      <p:sp>
        <p:nvSpPr>
          <p:cNvPr id="70671" name="Line 44"/>
          <p:cNvSpPr>
            <a:spLocks noChangeShapeType="1"/>
          </p:cNvSpPr>
          <p:nvPr/>
        </p:nvSpPr>
        <p:spPr bwMode="auto">
          <a:xfrm>
            <a:off x="4824413" y="3683000"/>
            <a:ext cx="536575" cy="301625"/>
          </a:xfrm>
          <a:prstGeom prst="line">
            <a:avLst/>
          </a:prstGeom>
          <a:noFill/>
          <a:ln w="2857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0672" name="Rectangle 45"/>
          <p:cNvSpPr>
            <a:spLocks noChangeArrowheads="1"/>
          </p:cNvSpPr>
          <p:nvPr/>
        </p:nvSpPr>
        <p:spPr bwMode="auto">
          <a:xfrm>
            <a:off x="0" y="3914775"/>
            <a:ext cx="4378325" cy="19177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de-DE" sz="1200"/>
              <a:t>Não houve diferença no resultado primário do hematócrito máximo nas primeiras 24 horas de vida. O início da respiração foi semelhante entre os dois grupos (25 ± 20 e 27 ± 28 segundos, p = 0,627). No entanto, os bebês que receberam DCC receberam uma maior duração de estimulação do que VDCC (41 ± 19 e 20 ± 21 segundos p = 0,002). Não houve diferenças nas intervenções da sala de parto, hemodinâmica precoce (oxigenação cerebral por NIRS, débito cardíaco e volume sistólico por CE ou fluxo da veia cava superior por fECHO) ou resultados neonatais. </a:t>
            </a:r>
          </a:p>
        </p:txBody>
      </p:sp>
      <p:sp>
        <p:nvSpPr>
          <p:cNvPr id="70673" name="Rectangle 46"/>
          <p:cNvSpPr>
            <a:spLocks noChangeArrowheads="1"/>
          </p:cNvSpPr>
          <p:nvPr/>
        </p:nvSpPr>
        <p:spPr bwMode="auto">
          <a:xfrm>
            <a:off x="4452938" y="5213350"/>
            <a:ext cx="6791325" cy="16446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204723" rIns="0" bIns="101568" anchor="ctr">
            <a:spAutoFit/>
          </a:bodyPr>
          <a:lstStyle/>
          <a:p>
            <a:pPr algn="ctr"/>
            <a:r>
              <a:rPr lang="de-DE">
                <a:solidFill>
                  <a:srgbClr val="0000FF"/>
                </a:solidFill>
              </a:rPr>
              <a:t>PORTANTO: </a:t>
            </a:r>
            <a:r>
              <a:rPr lang="de-DE" sz="1400">
                <a:solidFill>
                  <a:srgbClr val="0000FF"/>
                </a:solidFill>
              </a:rPr>
              <a:t>ventilação durante o clampeamento tardio do cordão foi viável, mas não levou a nenhuma melhora clínica mensurável imediatamente após o parto ou reduziu a morbidade neonatal subsequente. Os cuidadores devem considerar o fornecimento de estimulação adequada antes do clampeamento do cordão umbilical.</a:t>
            </a:r>
          </a:p>
          <a:p>
            <a:pPr algn="ctr"/>
            <a:endParaRPr lang="de-DE" sz="1400" b="1">
              <a:solidFill>
                <a:srgbClr val="0000FF"/>
              </a:solidFill>
            </a:endParaRPr>
          </a:p>
          <a:p>
            <a:pPr algn="ctr" eaLnBrk="0" hangingPunct="0"/>
            <a:endParaRPr lang="de-DE" sz="1400">
              <a:solidFill>
                <a:srgbClr val="0000FF"/>
              </a:solidFill>
            </a:endParaRPr>
          </a:p>
        </p:txBody>
      </p:sp>
      <p:sp>
        <p:nvSpPr>
          <p:cNvPr id="70674" name="Rectangle 47"/>
          <p:cNvSpPr>
            <a:spLocks noChangeArrowheads="1"/>
          </p:cNvSpPr>
          <p:nvPr/>
        </p:nvSpPr>
        <p:spPr bwMode="auto">
          <a:xfrm>
            <a:off x="1465263" y="5948363"/>
            <a:ext cx="1652587" cy="792162"/>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de-DE" sz="1400">
                <a:solidFill>
                  <a:srgbClr val="FFFF00"/>
                </a:solidFill>
              </a:rPr>
              <a:t>23 a 31</a:t>
            </a:r>
            <a:r>
              <a:rPr lang="de-DE" sz="1400" baseline="30000">
                <a:solidFill>
                  <a:srgbClr val="FFFF00"/>
                </a:solidFill>
              </a:rPr>
              <a:t>6</a:t>
            </a:r>
            <a:r>
              <a:rPr lang="de-DE" sz="1400">
                <a:solidFill>
                  <a:srgbClr val="FFFF00"/>
                </a:solidFill>
              </a:rPr>
              <a:t> seman de idade gestacional</a:t>
            </a:r>
            <a:r>
              <a:rPr lang="de-DE">
                <a:solidFill>
                  <a:srgbClr val="0000FF"/>
                </a:solidFill>
              </a:rPr>
              <a:t>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idx="4294967295"/>
          </p:nvPr>
        </p:nvSpPr>
        <p:spPr>
          <a:xfrm>
            <a:off x="315913" y="-273050"/>
            <a:ext cx="10723562" cy="1325563"/>
          </a:xfrm>
        </p:spPr>
        <p:txBody>
          <a:bodyPr/>
          <a:lstStyle/>
          <a:p>
            <a:r>
              <a:rPr lang="pt-BR" b="1" smtClean="0">
                <a:solidFill>
                  <a:srgbClr val="FFFF00"/>
                </a:solidFill>
              </a:rPr>
              <a:t>Portanto...</a:t>
            </a:r>
          </a:p>
        </p:txBody>
      </p:sp>
      <p:sp>
        <p:nvSpPr>
          <p:cNvPr id="83971" name="Rectangle 3"/>
          <p:cNvSpPr>
            <a:spLocks noGrp="1"/>
          </p:cNvSpPr>
          <p:nvPr>
            <p:ph type="body" idx="4294967295"/>
          </p:nvPr>
        </p:nvSpPr>
        <p:spPr>
          <a:xfrm>
            <a:off x="306388" y="695325"/>
            <a:ext cx="10874375" cy="6162675"/>
          </a:xfrm>
          <a:solidFill>
            <a:srgbClr val="FFFF00"/>
          </a:solidFill>
        </p:spPr>
        <p:txBody>
          <a:bodyPr/>
          <a:lstStyle/>
          <a:p>
            <a:pPr algn="ctr">
              <a:lnSpc>
                <a:spcPct val="90000"/>
              </a:lnSpc>
            </a:pPr>
            <a:r>
              <a:rPr lang="pt-BR" altLang="ja-JP" sz="2000" smtClean="0">
                <a:solidFill>
                  <a:schemeClr val="tx1"/>
                </a:solidFill>
                <a:ea typeface="MS PGothic" pitchFamily="34" charset="-128"/>
              </a:rPr>
              <a:t>Sabemos das vantagens do clampeamento tardio do cordão (CTC) (1 minuto para os a termo e 30 segundos para os prematuros, ambos que não necessitam de reanimação sobre o precoce), no entanto, muitos prematuros requerem alguma intervenção para fazer a transição para o ambiente extrauterino, o que pode limitar as oportunidades de clampeamento tardio do cordão nessa população. Para esse grupo, a ordenha de cordão (OC) passou a ser uma possível alternativa para a transfusão placentária com os benefícios semelhantes ao CTC. No presente envolvendo prematuros de 22 sem a 28 sem 6 dias, 432 foram expostos à OC e 1402 ao CTC (pelo menos 30 segundos de atraso).</a:t>
            </a:r>
            <a:r>
              <a:rPr lang="pt-BR" altLang="ja-JP" sz="2000" b="1" smtClean="0">
                <a:solidFill>
                  <a:schemeClr val="tx1"/>
                </a:solidFill>
                <a:ea typeface="MS PGothic" pitchFamily="34" charset="-128"/>
              </a:rPr>
              <a:t> </a:t>
            </a:r>
            <a:r>
              <a:rPr lang="pt-BR" altLang="ja-JP" sz="2000" smtClean="0">
                <a:solidFill>
                  <a:schemeClr val="tx1"/>
                </a:solidFill>
                <a:ea typeface="MS PGothic" pitchFamily="34" charset="-128"/>
              </a:rPr>
              <a:t>Na faixa entre 25-28sem e 6 dias, as taxas de hemorragia intraventricular (HIV) grave foram 2x maiores para ordenha de cordão (Odds ratio ajustadas de 1.89 com IC a 95% de 1.22-2.95), achados semelhantes a estudos recentes, realçando que o CCT nesses bebês é preferível à OC. A ocorrência da HIV se deve ao aumento do retorno venoso ao átrio direito, mais sangue entrando na aorta e cérebro (frágil matriz germinativa, deficiente autorregulação do fluxo sanguíneo) devido ao shunt D-E. No entanto Instituto Nacional de Saúde Infantil e Desenvolvimento Humano Eunice Kennedy Shriver e o conselho de monitoramento de dados e segurança aprovaram um novo ensaio da ordenha do cordão umbilical em comparação com o clampeamento tardio do cordão umbilical em bebês com idade gestacional maior (30-32 semanas de idade gestacional) e também em Avaliação a OC nos RN≥35 semanas deprimidos ao nascer. A reanimação com o cordão intacto não mostrou benefícios esperados, no entanto são necessários mais estudos. </a:t>
            </a:r>
          </a:p>
          <a:p>
            <a:pPr algn="ctr">
              <a:lnSpc>
                <a:spcPct val="90000"/>
              </a:lnSpc>
            </a:pPr>
            <a:r>
              <a:rPr lang="pt-BR" altLang="ja-JP" sz="2000" smtClean="0">
                <a:solidFill>
                  <a:srgbClr val="FF00FF"/>
                </a:solidFill>
                <a:ea typeface="MS PGothic" pitchFamily="34" charset="-128"/>
              </a:rPr>
              <a:t>Assim, para os pré-termos &lt;29 semanas, escolher o CCT (30-60 segundos) e evitar a OC. </a:t>
            </a:r>
            <a:endParaRPr lang="pt-BR" sz="2000" smtClean="0">
              <a:solidFill>
                <a:srgbClr val="FF00FF"/>
              </a:solidFill>
            </a:endParaRPr>
          </a:p>
        </p:txBody>
      </p:sp>
      <p:sp>
        <p:nvSpPr>
          <p:cNvPr id="83972" name="Text Box 4"/>
          <p:cNvSpPr txBox="1">
            <a:spLocks noChangeArrowheads="1"/>
          </p:cNvSpPr>
          <p:nvPr/>
        </p:nvSpPr>
        <p:spPr bwMode="auto">
          <a:xfrm>
            <a:off x="10182225" y="6613525"/>
            <a:ext cx="9286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t>Margotto, PR</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solidFill>
            </a:endParaRPr>
          </a:p>
        </p:txBody>
      </p:sp>
      <p:sp>
        <p:nvSpPr>
          <p:cNvPr id="12" name="Right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422275" y="-284163"/>
            <a:ext cx="568325" cy="568326"/>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Freeform: Shap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179050" y="4913313"/>
            <a:ext cx="2009775" cy="1944687"/>
          </a:xfrm>
          <a:custGeom>
            <a:avLst/>
            <a:gdLst>
              <a:gd name="connsiteX0" fmla="*/ 2010507 w 2010507"/>
              <a:gd name="connsiteY0" fmla="*/ 0 h 1945055"/>
              <a:gd name="connsiteX1" fmla="*/ 2010507 w 2010507"/>
              <a:gd name="connsiteY1" fmla="*/ 834250 h 1945055"/>
              <a:gd name="connsiteX2" fmla="*/ 1918431 w 2010507"/>
              <a:gd name="connsiteY2" fmla="*/ 857925 h 1945055"/>
              <a:gd name="connsiteX3" fmla="*/ 846136 w 2010507"/>
              <a:gd name="connsiteY3" fmla="*/ 1930220 h 1945055"/>
              <a:gd name="connsiteX4" fmla="*/ 842322 w 2010507"/>
              <a:gd name="connsiteY4" fmla="*/ 1945055 h 1945055"/>
              <a:gd name="connsiteX5" fmla="*/ 0 w 2010507"/>
              <a:gd name="connsiteY5" fmla="*/ 1945055 h 1945055"/>
              <a:gd name="connsiteX6" fmla="*/ 3608 w 2010507"/>
              <a:gd name="connsiteY6" fmla="*/ 1921417 h 1945055"/>
              <a:gd name="connsiteX7" fmla="*/ 1909628 w 2010507"/>
              <a:gd name="connsiteY7" fmla="*/ 15396 h 1945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0507" h="1945055">
                <a:moveTo>
                  <a:pt x="2010507" y="0"/>
                </a:moveTo>
                <a:lnTo>
                  <a:pt x="2010507" y="834250"/>
                </a:lnTo>
                <a:lnTo>
                  <a:pt x="1918431" y="857925"/>
                </a:lnTo>
                <a:cubicBezTo>
                  <a:pt x="1407892" y="1016719"/>
                  <a:pt x="1004930" y="1419681"/>
                  <a:pt x="846136" y="1930220"/>
                </a:cubicBezTo>
                <a:lnTo>
                  <a:pt x="842322" y="1945055"/>
                </a:lnTo>
                <a:lnTo>
                  <a:pt x="0" y="1945055"/>
                </a:lnTo>
                <a:lnTo>
                  <a:pt x="3608" y="1921417"/>
                </a:lnTo>
                <a:cubicBezTo>
                  <a:pt x="199379" y="964705"/>
                  <a:pt x="952916" y="211168"/>
                  <a:pt x="1909628" y="153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71686" name="Group 15"/>
          <p:cNvGrpSpPr>
            <a:grpSpLocks noGrp="1" noUngrp="1" noRot="1" noChangeAspect="1" noMove="1" noResize="1"/>
          </p:cNvGrpSpPr>
          <p:nvPr/>
        </p:nvGrpSpPr>
        <p:grpSpPr bwMode="auto">
          <a:xfrm>
            <a:off x="0" y="0"/>
            <a:ext cx="12214225" cy="6858000"/>
            <a:chOff x="-6214" y="-1"/>
            <a:chExt cx="12214827" cy="6858000"/>
          </a:xfrm>
        </p:grpSpPr>
        <p:cxnSp>
          <p:nvCxnSpPr>
            <p:cNvPr id="17" name="Straight Connector 16">
              <a:extLst>
                <a:ext uri="{FF2B5EF4-FFF2-40B4-BE49-F238E27FC236}"/>
                <a:ext uri="{C183D7F6-B498-43B3-948B-1728B52AA6E4}"/>
              </a:extLst>
            </p:cNvPr>
            <p:cNvCxnSpPr>
              <a:cxnSpLocks/>
            </p:cNvCxnSpPr>
            <p:nvPr/>
          </p:nvCxnSpPr>
          <p:spPr>
            <a:xfrm>
              <a:off x="-6214" y="66865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ext uri="{C183D7F6-B498-43B3-948B-1728B52AA6E4}"/>
              </a:extLst>
            </p:cNvPr>
            <p:cNvCxnSpPr>
              <a:cxnSpLocks/>
            </p:cNvCxnSpPr>
            <p:nvPr/>
          </p:nvCxnSpPr>
          <p:spPr>
            <a:xfrm>
              <a:off x="13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ext uri="{C183D7F6-B498-43B3-948B-1728B52AA6E4}"/>
              </a:extLst>
            </p:cNvPr>
            <p:cNvCxnSpPr>
              <a:cxnSpLocks/>
            </p:cNvCxnSpPr>
            <p:nvPr/>
          </p:nvCxnSpPr>
          <p:spPr>
            <a:xfrm>
              <a:off x="1199270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ext uri="{C183D7F6-B498-43B3-948B-1728B52AA6E4}"/>
              </a:extLst>
            </p:cNvPr>
            <p:cNvCxnSpPr>
              <a:cxnSpLocks/>
            </p:cNvCxnSpPr>
            <p:nvPr/>
          </p:nvCxnSpPr>
          <p:spPr>
            <a:xfrm>
              <a:off x="19223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 uri="{C183D7F6-B498-43B3-948B-1728B52AA6E4}"/>
              </a:extLst>
            </p:cNvPr>
            <p:cNvCxnSpPr>
              <a:cxnSpLocks/>
            </p:cNvCxnSpPr>
            <p:nvPr/>
          </p:nvCxnSpPr>
          <p:spPr>
            <a:xfrm>
              <a:off x="11924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 uri="{C183D7F6-B498-43B3-948B-1728B52AA6E4}"/>
              </a:extLst>
            </p:cNvPr>
            <p:cNvCxnSpPr>
              <a:cxnSpLocks/>
            </p:cNvCxnSpPr>
            <p:nvPr/>
          </p:nvCxnSpPr>
          <p:spPr>
            <a:xfrm>
              <a:off x="21909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 uri="{C183D7F6-B498-43B3-948B-1728B52AA6E4}"/>
              </a:extLst>
            </p:cNvPr>
            <p:cNvCxnSpPr>
              <a:cxnSpLocks/>
            </p:cNvCxnSpPr>
            <p:nvPr/>
          </p:nvCxnSpPr>
          <p:spPr>
            <a:xfrm>
              <a:off x="3191169"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 uri="{C183D7F6-B498-43B3-948B-1728B52AA6E4}"/>
              </a:extLst>
            </p:cNvPr>
            <p:cNvCxnSpPr>
              <a:cxnSpLocks/>
            </p:cNvCxnSpPr>
            <p:nvPr/>
          </p:nvCxnSpPr>
          <p:spPr>
            <a:xfrm>
              <a:off x="41897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 uri="{C183D7F6-B498-43B3-948B-1728B52AA6E4}"/>
              </a:extLst>
            </p:cNvPr>
            <p:cNvCxnSpPr>
              <a:cxnSpLocks/>
            </p:cNvCxnSpPr>
            <p:nvPr/>
          </p:nvCxnSpPr>
          <p:spPr>
            <a:xfrm>
              <a:off x="518993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 uri="{C183D7F6-B498-43B3-948B-1728B52AA6E4}"/>
              </a:extLst>
            </p:cNvPr>
            <p:cNvCxnSpPr>
              <a:cxnSpLocks/>
            </p:cNvCxnSpPr>
            <p:nvPr/>
          </p:nvCxnSpPr>
          <p:spPr>
            <a:xfrm>
              <a:off x="618851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 uri="{C183D7F6-B498-43B3-948B-1728B52AA6E4}"/>
              </a:extLst>
            </p:cNvPr>
            <p:cNvCxnSpPr>
              <a:cxnSpLocks/>
            </p:cNvCxnSpPr>
            <p:nvPr/>
          </p:nvCxnSpPr>
          <p:spPr>
            <a:xfrm>
              <a:off x="7188691"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 uri="{C183D7F6-B498-43B3-948B-1728B52AA6E4}"/>
              </a:extLst>
            </p:cNvPr>
            <p:cNvCxnSpPr>
              <a:cxnSpLocks/>
            </p:cNvCxnSpPr>
            <p:nvPr/>
          </p:nvCxnSpPr>
          <p:spPr>
            <a:xfrm>
              <a:off x="818727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ext uri="{C183D7F6-B498-43B3-948B-1728B52AA6E4}"/>
              </a:extLst>
            </p:cNvPr>
            <p:cNvCxnSpPr>
              <a:cxnSpLocks/>
            </p:cNvCxnSpPr>
            <p:nvPr/>
          </p:nvCxnSpPr>
          <p:spPr>
            <a:xfrm>
              <a:off x="918745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ext uri="{C183D7F6-B498-43B3-948B-1728B52AA6E4}"/>
              </a:extLst>
            </p:cNvPr>
            <p:cNvCxnSpPr>
              <a:cxnSpLocks/>
            </p:cNvCxnSpPr>
            <p:nvPr/>
          </p:nvCxnSpPr>
          <p:spPr>
            <a:xfrm>
              <a:off x="1018762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ext uri="{C183D7F6-B498-43B3-948B-1728B52AA6E4}"/>
              </a:extLst>
            </p:cNvPr>
            <p:cNvCxnSpPr>
              <a:cxnSpLocks/>
            </p:cNvCxnSpPr>
            <p:nvPr/>
          </p:nvCxnSpPr>
          <p:spPr>
            <a:xfrm>
              <a:off x="11186213"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ext uri="{C183D7F6-B498-43B3-948B-1728B52AA6E4}"/>
              </a:extLst>
            </p:cNvPr>
            <p:cNvCxnSpPr>
              <a:cxnSpLocks/>
            </p:cNvCxnSpPr>
            <p:nvPr/>
          </p:nvCxnSpPr>
          <p:spPr>
            <a:xfrm>
              <a:off x="12186387"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 uri="{C183D7F6-B498-43B3-948B-1728B52AA6E4}"/>
              </a:extLst>
            </p:cNvPr>
            <p:cNvCxnSpPr>
              <a:cxnSpLocks/>
            </p:cNvCxnSpPr>
            <p:nvPr/>
          </p:nvCxnSpPr>
          <p:spPr>
            <a:xfrm>
              <a:off x="136" y="1714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ext uri="{C183D7F6-B498-43B3-948B-1728B52AA6E4}"/>
              </a:extLst>
            </p:cNvPr>
            <p:cNvCxnSpPr>
              <a:cxnSpLocks/>
            </p:cNvCxnSpPr>
            <p:nvPr/>
          </p:nvCxnSpPr>
          <p:spPr>
            <a:xfrm>
              <a:off x="136" y="7286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ext uri="{C183D7F6-B498-43B3-948B-1728B52AA6E4}"/>
              </a:extLst>
            </p:cNvPr>
            <p:cNvCxnSpPr>
              <a:cxnSpLocks/>
            </p:cNvCxnSpPr>
            <p:nvPr/>
          </p:nvCxnSpPr>
          <p:spPr>
            <a:xfrm>
              <a:off x="136" y="12858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ext uri="{C183D7F6-B498-43B3-948B-1728B52AA6E4}"/>
              </a:extLst>
            </p:cNvPr>
            <p:cNvCxnSpPr>
              <a:cxnSpLocks/>
            </p:cNvCxnSpPr>
            <p:nvPr/>
          </p:nvCxnSpPr>
          <p:spPr>
            <a:xfrm>
              <a:off x="136" y="184308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ext uri="{C183D7F6-B498-43B3-948B-1728B52AA6E4}"/>
              </a:extLst>
            </p:cNvPr>
            <p:cNvCxnSpPr>
              <a:cxnSpLocks/>
            </p:cNvCxnSpPr>
            <p:nvPr/>
          </p:nvCxnSpPr>
          <p:spPr>
            <a:xfrm>
              <a:off x="136" y="24002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ext uri="{C183D7F6-B498-43B3-948B-1728B52AA6E4}"/>
              </a:extLst>
            </p:cNvPr>
            <p:cNvCxnSpPr>
              <a:cxnSpLocks/>
            </p:cNvCxnSpPr>
            <p:nvPr/>
          </p:nvCxnSpPr>
          <p:spPr>
            <a:xfrm>
              <a:off x="136" y="295751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ext uri="{C183D7F6-B498-43B3-948B-1728B52AA6E4}"/>
              </a:extLst>
            </p:cNvPr>
            <p:cNvCxnSpPr>
              <a:cxnSpLocks/>
            </p:cNvCxnSpPr>
            <p:nvPr/>
          </p:nvCxnSpPr>
          <p:spPr>
            <a:xfrm>
              <a:off x="136" y="351472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ext uri="{C183D7F6-B498-43B3-948B-1728B52AA6E4}"/>
              </a:extLst>
            </p:cNvPr>
            <p:cNvCxnSpPr>
              <a:cxnSpLocks/>
            </p:cNvCxnSpPr>
            <p:nvPr/>
          </p:nvCxnSpPr>
          <p:spPr>
            <a:xfrm>
              <a:off x="136" y="4071937"/>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ext uri="{C183D7F6-B498-43B3-948B-1728B52AA6E4}"/>
              </a:extLst>
            </p:cNvPr>
            <p:cNvCxnSpPr>
              <a:cxnSpLocks/>
            </p:cNvCxnSpPr>
            <p:nvPr/>
          </p:nvCxnSpPr>
          <p:spPr>
            <a:xfrm>
              <a:off x="136" y="462914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ext uri="{C183D7F6-B498-43B3-948B-1728B52AA6E4}"/>
              </a:extLst>
            </p:cNvPr>
            <p:cNvCxnSpPr>
              <a:cxnSpLocks/>
            </p:cNvCxnSpPr>
            <p:nvPr/>
          </p:nvCxnSpPr>
          <p:spPr>
            <a:xfrm>
              <a:off x="136" y="5186362"/>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ext uri="{C183D7F6-B498-43B3-948B-1728B52AA6E4}"/>
              </a:extLst>
            </p:cNvPr>
            <p:cNvCxnSpPr>
              <a:cxnSpLocks/>
            </p:cNvCxnSpPr>
            <p:nvPr/>
          </p:nvCxnSpPr>
          <p:spPr>
            <a:xfrm>
              <a:off x="136" y="5743574"/>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ext uri="{C183D7F6-B498-43B3-948B-1728B52AA6E4}"/>
              </a:extLst>
            </p:cNvPr>
            <p:cNvCxnSpPr>
              <a:cxnSpLocks/>
            </p:cNvCxnSpPr>
            <p:nvPr/>
          </p:nvCxnSpPr>
          <p:spPr>
            <a:xfrm>
              <a:off x="136" y="68579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ext uri="{C183D7F6-B498-43B3-948B-1728B52AA6E4}"/>
              </a:extLst>
            </p:cNvPr>
            <p:cNvCxnSpPr>
              <a:cxnSpLocks/>
            </p:cNvCxnSpPr>
            <p:nvPr/>
          </p:nvCxnSpPr>
          <p:spPr>
            <a:xfrm>
              <a:off x="16012" y="6248399"/>
              <a:ext cx="12192601"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71687" name="Título 1"/>
          <p:cNvSpPr>
            <a:spLocks noGrp="1"/>
          </p:cNvSpPr>
          <p:nvPr>
            <p:ph type="title" idx="4294967295"/>
          </p:nvPr>
        </p:nvSpPr>
        <p:spPr>
          <a:xfrm>
            <a:off x="739775" y="119063"/>
            <a:ext cx="9193213" cy="5516562"/>
          </a:xfrm>
        </p:spPr>
        <p:txBody>
          <a:bodyPr anchor="t"/>
          <a:lstStyle/>
          <a:p>
            <a:pPr eaLnBrk="1" hangingPunct="1"/>
            <a:r>
              <a:rPr lang="pt-BR" smtClean="0">
                <a:solidFill>
                  <a:srgbClr val="FF0000"/>
                </a:solidFill>
              </a:rPr>
              <a:t>OBRIGADO!</a:t>
            </a:r>
          </a:p>
        </p:txBody>
      </p:sp>
      <p:sp>
        <p:nvSpPr>
          <p:cNvPr id="71688" name="CaixaDeTexto 3"/>
          <p:cNvSpPr txBox="1">
            <a:spLocks noChangeArrowheads="1"/>
          </p:cNvSpPr>
          <p:nvPr/>
        </p:nvSpPr>
        <p:spPr bwMode="auto">
          <a:xfrm>
            <a:off x="517525" y="292100"/>
            <a:ext cx="1128553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venir Next LT Pro" charset="0"/>
                <a:cs typeface="Arial" pitchFamily="34" charset="0"/>
              </a:defRPr>
            </a:lvl1pPr>
            <a:lvl2pPr marL="742950" indent="-285750" eaLnBrk="0" hangingPunct="0">
              <a:defRPr>
                <a:solidFill>
                  <a:schemeClr val="tx1"/>
                </a:solidFill>
                <a:latin typeface="Avenir Next LT Pro" charset="0"/>
                <a:cs typeface="Arial" pitchFamily="34" charset="0"/>
              </a:defRPr>
            </a:lvl2pPr>
            <a:lvl3pPr marL="1143000" indent="-228600" eaLnBrk="0" hangingPunct="0">
              <a:defRPr>
                <a:solidFill>
                  <a:schemeClr val="tx1"/>
                </a:solidFill>
                <a:latin typeface="Avenir Next LT Pro" charset="0"/>
                <a:cs typeface="Arial" pitchFamily="34" charset="0"/>
              </a:defRPr>
            </a:lvl3pPr>
            <a:lvl4pPr marL="1600200" indent="-228600" eaLnBrk="0" hangingPunct="0">
              <a:defRPr>
                <a:solidFill>
                  <a:schemeClr val="tx1"/>
                </a:solidFill>
                <a:latin typeface="Avenir Next LT Pro" charset="0"/>
                <a:cs typeface="Arial" pitchFamily="34" charset="0"/>
              </a:defRPr>
            </a:lvl4pPr>
            <a:lvl5pPr marL="2057400" indent="-228600" eaLnBrk="0" hangingPunct="0">
              <a:defRPr>
                <a:solidFill>
                  <a:schemeClr val="tx1"/>
                </a:solidFill>
                <a:latin typeface="Avenir Next LT Pro" charset="0"/>
                <a:cs typeface="Arial" pitchFamily="34" charset="0"/>
              </a:defRPr>
            </a:lvl5pPr>
            <a:lvl6pPr marL="2514600" indent="-228600" eaLnBrk="0" fontAlgn="base" hangingPunct="0">
              <a:spcBef>
                <a:spcPct val="0"/>
              </a:spcBef>
              <a:spcAft>
                <a:spcPct val="0"/>
              </a:spcAft>
              <a:defRPr>
                <a:solidFill>
                  <a:schemeClr val="tx1"/>
                </a:solidFill>
                <a:latin typeface="Avenir Next LT Pro" charset="0"/>
                <a:cs typeface="Arial" pitchFamily="34" charset="0"/>
              </a:defRPr>
            </a:lvl6pPr>
            <a:lvl7pPr marL="2971800" indent="-228600" eaLnBrk="0" fontAlgn="base" hangingPunct="0">
              <a:spcBef>
                <a:spcPct val="0"/>
              </a:spcBef>
              <a:spcAft>
                <a:spcPct val="0"/>
              </a:spcAft>
              <a:defRPr>
                <a:solidFill>
                  <a:schemeClr val="tx1"/>
                </a:solidFill>
                <a:latin typeface="Avenir Next LT Pro" charset="0"/>
                <a:cs typeface="Arial" pitchFamily="34" charset="0"/>
              </a:defRPr>
            </a:lvl7pPr>
            <a:lvl8pPr marL="3429000" indent="-228600" eaLnBrk="0" fontAlgn="base" hangingPunct="0">
              <a:spcBef>
                <a:spcPct val="0"/>
              </a:spcBef>
              <a:spcAft>
                <a:spcPct val="0"/>
              </a:spcAft>
              <a:defRPr>
                <a:solidFill>
                  <a:schemeClr val="tx1"/>
                </a:solidFill>
                <a:latin typeface="Avenir Next LT Pro" charset="0"/>
                <a:cs typeface="Arial" pitchFamily="34" charset="0"/>
              </a:defRPr>
            </a:lvl8pPr>
            <a:lvl9pPr marL="3886200" indent="-228600" eaLnBrk="0" fontAlgn="base" hangingPunct="0">
              <a:spcBef>
                <a:spcPct val="0"/>
              </a:spcBef>
              <a:spcAft>
                <a:spcPct val="0"/>
              </a:spcAft>
              <a:defRPr>
                <a:solidFill>
                  <a:schemeClr val="tx1"/>
                </a:solidFill>
                <a:latin typeface="Avenir Next LT Pro" charset="0"/>
                <a:cs typeface="Arial" pitchFamily="34" charset="0"/>
              </a:defRPr>
            </a:lvl9pPr>
          </a:lstStyle>
          <a:p>
            <a:pPr eaLnBrk="1" hangingPunct="1"/>
            <a:endParaRPr lang="pt-BR" b="1"/>
          </a:p>
          <a:p>
            <a:pPr eaLnBrk="1" hangingPunct="1">
              <a:buFont typeface="Arial" pitchFamily="34" charset="0"/>
              <a:buChar char="•"/>
            </a:pPr>
            <a:endParaRPr lang="pt-BR" sz="2000"/>
          </a:p>
          <a:p>
            <a:pPr eaLnBrk="1" hangingPunct="1">
              <a:buFont typeface="Arial" pitchFamily="34" charset="0"/>
              <a:buChar char="•"/>
            </a:pPr>
            <a:endParaRPr lang="pt-BR" sz="2000">
              <a:cs typeface="Calibri" pitchFamily="34" charset="0"/>
            </a:endParaRPr>
          </a:p>
          <a:p>
            <a:pPr eaLnBrk="1" hangingPunct="1">
              <a:buFontTx/>
              <a:buChar char="•"/>
            </a:pPr>
            <a:endParaRPr lang="pt-BR" sz="2000">
              <a:latin typeface="Calibri" pitchFamily="34" charset="0"/>
              <a:cs typeface="Calibri" pitchFamily="34" charset="0"/>
            </a:endParaRPr>
          </a:p>
        </p:txBody>
      </p:sp>
      <p:pic>
        <p:nvPicPr>
          <p:cNvPr id="71720" name="Picture 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6713" y="815975"/>
            <a:ext cx="9007475" cy="5067300"/>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21" name="Text Box 41"/>
          <p:cNvSpPr txBox="1">
            <a:spLocks noChangeArrowheads="1"/>
          </p:cNvSpPr>
          <p:nvPr/>
        </p:nvSpPr>
        <p:spPr bwMode="auto">
          <a:xfrm>
            <a:off x="2676525" y="6315075"/>
            <a:ext cx="621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i="1">
                <a:solidFill>
                  <a:srgbClr val="0000FF"/>
                </a:solidFill>
              </a:rPr>
              <a:t>Staffs</a:t>
            </a:r>
            <a:r>
              <a:rPr lang="pt-BR">
                <a:solidFill>
                  <a:srgbClr val="0000FF"/>
                </a:solidFill>
              </a:rPr>
              <a:t>  e Residentes do Hospital Materno Infantil de Brasília</a:t>
            </a:r>
          </a:p>
        </p:txBody>
      </p:sp>
      <p:sp>
        <p:nvSpPr>
          <p:cNvPr id="71722" name="Text Box 42"/>
          <p:cNvSpPr txBox="1">
            <a:spLocks noChangeArrowheads="1"/>
          </p:cNvSpPr>
          <p:nvPr/>
        </p:nvSpPr>
        <p:spPr bwMode="auto">
          <a:xfrm>
            <a:off x="766763" y="5895975"/>
            <a:ext cx="1002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          </a:t>
            </a:r>
            <a:r>
              <a:rPr lang="pt-BR">
                <a:solidFill>
                  <a:srgbClr val="FF00FF"/>
                </a:solidFill>
              </a:rPr>
              <a:t>Drs. Thalita, Larissa, Paulo r. Margotto, Lays, Nathalia, FláviaE Jamille </a:t>
            </a:r>
            <a:r>
              <a:rPr lang="pt-BR">
                <a:solidFill>
                  <a:srgbClr val="0000FF"/>
                </a:solidFill>
              </a:rPr>
              <a:t>(setembro de 2021)</a:t>
            </a:r>
          </a:p>
        </p:txBody>
      </p:sp>
    </p:spTree>
  </p:cSld>
  <p:clrMapOvr>
    <a:masterClrMapping/>
  </p:clrMapOvr>
</p:sld>
</file>

<file path=ppt/theme/theme1.xml><?xml version="1.0" encoding="utf-8"?>
<a:theme xmlns:a="http://schemas.openxmlformats.org/drawingml/2006/main" name="SineVTI">
  <a:themeElements>
    <a:clrScheme name="Custom 51">
      <a:dk1>
        <a:sysClr val="windowText" lastClr="000000"/>
      </a:dk1>
      <a:lt1>
        <a:sysClr val="window" lastClr="FFFFFF"/>
      </a:lt1>
      <a:dk2>
        <a:srgbClr val="12154E"/>
      </a:dk2>
      <a:lt2>
        <a:srgbClr val="EEEEEE"/>
      </a:lt2>
      <a:accent1>
        <a:srgbClr val="FD8686"/>
      </a:accent1>
      <a:accent2>
        <a:srgbClr val="B495C2"/>
      </a:accent2>
      <a:accent3>
        <a:srgbClr val="8F99BB"/>
      </a:accent3>
      <a:accent4>
        <a:srgbClr val="A3A3C1"/>
      </a:accent4>
      <a:accent5>
        <a:srgbClr val="7162FE"/>
      </a:accent5>
      <a:accent6>
        <a:srgbClr val="1EBE9B"/>
      </a:accent6>
      <a:hlink>
        <a:srgbClr val="EF08F7"/>
      </a:hlink>
      <a:folHlink>
        <a:srgbClr val="8477FE"/>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SineVTI" id="{8435B2A2-1BD5-4C05-93E5-3C5388B709E3}" vid="{0D704B13-63FE-4848-A298-6B7359B95653}"/>
    </a:ext>
  </a:extLst>
</a:theme>
</file>

<file path=docProps/app.xml><?xml version="1.0" encoding="utf-8"?>
<Properties xmlns="http://schemas.openxmlformats.org/officeDocument/2006/extended-properties" xmlns:vt="http://schemas.openxmlformats.org/officeDocument/2006/docPropsVTypes">
  <TotalTime>972</TotalTime>
  <Words>2575</Words>
  <Application>Microsoft Office PowerPoint</Application>
  <PresentationFormat>Personalizar</PresentationFormat>
  <Paragraphs>356</Paragraphs>
  <Slides>59</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59</vt:i4>
      </vt:variant>
    </vt:vector>
  </HeadingPairs>
  <TitlesOfParts>
    <vt:vector size="69" baseType="lpstr">
      <vt:lpstr>Avenir Next LT Pro</vt:lpstr>
      <vt:lpstr>Arial</vt:lpstr>
      <vt:lpstr>Posterama</vt:lpstr>
      <vt:lpstr>Calibri</vt:lpstr>
      <vt:lpstr>Algerian</vt:lpstr>
      <vt:lpstr>Arial,Sans-Serif</vt:lpstr>
      <vt:lpstr>MS PGothic</vt:lpstr>
      <vt:lpstr>Lato</vt:lpstr>
      <vt:lpstr>Source Sans Pro</vt:lpstr>
      <vt:lpstr>SineVTI</vt:lpstr>
      <vt:lpstr>ordenha do cordão umbilical x atraso do clampeamento do cordão e desfechos em recém-nascidos prematuros extremos</vt:lpstr>
      <vt:lpstr>INTRODUÇÃO</vt:lpstr>
      <vt:lpstr>A maioria dos estudos comparando o clampeamento tardio do cordão umbilical x ordenha procuram:  -estabelecer o perfil de segurança da ordenha do cordão ou  -para determinar o efeito da ordenha do cordão umbilical no hematócrito inicial,  -necessidade de transfusões de sangue ou - alteração hemodinâmica.</vt:lpstr>
      <vt:lpstr>               Até recentemente, ensaios clínicos relataram taxas semelhantes de HIV após    clampeamento tardio do cordão umbilical e ordenha do cordão umbilical.  A eficácia comparativa dos 2 modos de transfusão placentária permanece, e os resultados favoráveis de pequenos estudos levaram ao uso contínuo da ordenha do cordão umbilical na prática clínica apesar das recomendações atuais.  Em 2019, um ensaio multicentro foi interrompido precocemente devido ao aumento das taxas de HIV grave entre crianças expostas à ordenha do cordão umbilical, especificamente entre bebês de 23-27 semanas de gestação;  Assim, estudos adicionais que avaliam os benefícios ou danos potenciais após a exposição a ordenha do cordão umbilical foram intensificados </vt:lpstr>
      <vt:lpstr>Apresentação do PowerPoint</vt:lpstr>
      <vt:lpstr>MÉTODOS</vt:lpstr>
      <vt:lpstr>MÉTODOS</vt:lpstr>
      <vt:lpstr>MÉTODOS</vt:lpstr>
      <vt:lpstr>MÉTODOS</vt:lpstr>
      <vt:lpstr>MÉTODOS</vt:lpstr>
      <vt:lpstr>MÉTODOS</vt:lpstr>
      <vt:lpstr>Análise Estatística</vt:lpstr>
      <vt:lpstr>   RESULTADOS </vt:lpstr>
      <vt:lpstr>Apresentação do PowerPoint</vt:lpstr>
      <vt:lpstr>Apresentação do PowerPoint</vt:lpstr>
      <vt:lpstr>   RESULTADOS </vt:lpstr>
      <vt:lpstr>Apresentação do PowerPoint</vt:lpstr>
      <vt:lpstr>  RESULTADOS PRIMÁRIOS E SECUNDÁRIOS  </vt:lpstr>
      <vt:lpstr>Apresentação do PowerPoint</vt:lpstr>
      <vt:lpstr>  RESULTADOS PRIMÁRIOS E SECUNDÁRIOS  </vt:lpstr>
      <vt:lpstr>Apresentação do PowerPoint</vt:lpstr>
      <vt:lpstr>  RESULTADOS PRIMÁRIOS E SECUNDÁRIOS  </vt:lpstr>
      <vt:lpstr>Apresentação do PowerPoint</vt:lpstr>
      <vt:lpstr>Apresentação do PowerPoint</vt:lpstr>
      <vt:lpstr>  RESULTADOS PRIMÁRIOS E SECUNDÁRIOS  </vt:lpstr>
      <vt:lpstr>Apresentação do PowerPoint</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    DISCUSSÃO  </vt:lpstr>
      <vt:lpstr>Apresentação do PowerPoint</vt:lpstr>
      <vt:lpstr>Apresentação do PowerPoint</vt:lpstr>
      <vt:lpstr>Apresentação do PowerPoint</vt:lpstr>
      <vt:lpstr>Nota do Editor da página Neonatal, Dr. Paulo R. Margotto. Consultem também! Estudando Juntos! Online Sempre</vt:lpstr>
      <vt:lpstr>  A CIÊNCIA DO CLAMPEAMENTO DO CORDÃO UMBILICAL- Clampeamento tardio do cordão e transfusão placentária: quais são as evidências científicas   Stuart Hooper (Austrália).                                7o Simpósio Internacional de Reanimação Neonatal, 5-7 de abril de 2018, Foz do Iguaçu, PR. Realizado por Paulo R. Margotto  O novo é o clampeamento precoce do cordão (CPC) e o velho, o clampeamento tardio do cordão (CTC), pois já em 1796, o Dr. Erasmus Darwin, um médico e o avô de Charles Darwin, publicou em seu livro: “outra coisa muito prejudicial para a criança é clampear  e cortar do cordão umbilical cedo demais, o que não deve ser feito até que a criança tenha respirado não só várias vezes, mas até que a pulsação do cordão cessa. Caso contrário, a criança é muito mais fraca do que deveria ser, pois um parte do sangue está sendo deixado na placenta, que deveria ter sido da criança … ”    Ao clampearmos precocemente o cordão umbilical ocorre diminuição do retorno venoso ao coração esquerdo e o DC cardíaco cai cerca de 50% em 60 segundos, explicando a bradicardia inicial (eis o porquê da bradicardia descrita nos gráficos de frequência cardíaca após o nascimento).     Quando se fala em clampeamento tardio de cordão, é muito mais que uma transfusão placentária. Há muito mais benefícios e entre eles está a manutenção do débito cardíaco (DC) ao nascer                 </vt:lpstr>
      <vt:lpstr>No final dos anos 60 um grupo sueco mostrou que a cada minuto após o nascimento havia aumento do volume sanguíneo do bebê e se você esperar 3 minutos vai ter 25 ml/kg de sangue a mais.   Foi a partir daí que veio a idéia dos 3 minutos!   No entanto ninguém refletiu sobre o que ocorre antes do nascimento. Durante o trabalho de parto o bebê perde volume sanguíneo e no final recupera o que perdeu (então, na verdade ele está recebendo o que perdeu durante o trabalho de parto e não recebendo algo de graça!) e isto explicaria:   o porquê que a transfusão placentária é menor na cesariana, pois o bebê não perdeu volume sanguíneo. </vt:lpstr>
      <vt:lpstr>A pressão desse cordão aqui nessa ordenha deve ser em torno de 200 mmHg. Então a última coisa que queremos é este enorme aumento de pressão entrando na circulação venosa. Isto é uma coisa boa? Fizemos isto 1 a 3 vezes no cordão do cordeiro e o que ocorre na fisiologia: vejam as oscilações de PA em cada ordenha, atinge 20 mmHg! Estas oscilações causam mudanças semelhantes no fluxo sanguíneo que vai ao cérebro,causando uma oscilação do fluxo sanguíneo e isto não é muito bom no prematuro, em minha opinião . O movimento de ordenhar e soltar, muito sangue vai preencher o cordão vindo do bebê e também da placenta (ordenha do cordão sem repreenchimento placentário)   Pensamos então em uma forma de fazer a ordenha: ordenhar, soltar APÓS o cordão se preencher com o sangue d da placenta antes de soltar (ordenha do cordão com reepreenchimeno placentário) e então repetir esta ação,  ou seja, o cordão se preenche com o sangue vindo da placenta antes  de soltarmos do lado do feto).   Como fica então: observem que fica melhor com o repreenchimeto placentário!  Ainda ocorre o aumento da pressão atriao, porém não tanto quando se faz a ordenha sem o repreenchimento placentário.    E quanto à transfusão placentária, o que ocorre?  Na primeira ordenha se não usamos com o repreenchimento placentário (o sangue entra sai, entra sai) e se usarmos o repreenchimento com o sangue que vem da placenta,  o sangue vai ficar no feto.  .</vt:lpstr>
      <vt:lpstr>Apresentação do PowerPoint</vt:lpstr>
      <vt:lpstr>Gostaria de enfatizar mais uma vez que o clampeamento com base na fisiologia  é muito mais do que transfusão placentária e com isto se mantém o débito cardíaco.    A transfusão placentária ocorre sim, mas acredito que ocorre devido a uma recuperação do sangue que o bebê perdeu para a placenta ao nascer</vt:lpstr>
      <vt:lpstr>Apresentação do PowerPoint</vt:lpstr>
      <vt:lpstr>A  ordenha do cordão umbilical comparada com o clampeamento tardio do cordão umbilical em um ensaio clínico randomizado menor foi associada a maiores escores cognitivos e de linguagem na idade gestacional corrigida de 22 a 26 meses.   A Randomized Clinical Trial of Umbilical Cord Milking vs Delayed Cord Clamping in Preterm Infants: Neurodevelopmental Outcomes at 22-26 Months of Corrected Age.Katheria A, Garey D, Truong G, Akshoomoff N, Steen J, Maldonado M, Poeltler D, Harbert MJ, Vaucher YE, Finer N.J Pediatr. 2018 Mar;194:76-80. doi: 10.1016/j.jpeds.2017.10.037. Epub 2017 Dec 12.PMID: 29246467 Clinical Trial.  Devido à importância do neurodesenvolvimento de longo prazo, todos os bebês sobreviventes serão acompanhados para determinar os resultados de desenvolvimento na idade gestacional corrigida de 22 a 26 meses.   Além disso, como o aumento da taxa de hemorragia intraventricular grave parecia estar limitada a bebês nascidos entre 23 e 27 semanas de idade gestacional, segundo Anup Katheria, o Instituto Nacional de Saúde Infantil e Desenvolvimento Humano Eunice Kennedy Shriver e o conselho de monitoramento de dados e segurança aprovaram um novo ensaio da ordenha do cordão umbilical em comparação com o clampeamento tardio do cordão umbilical em bebês com idade gestacional maior (30-32 semanas de idade gestacional), com um resultado primário de estado cognitivo aos 2 anos.</vt:lpstr>
      <vt:lpstr>Uma análise de subgrupo foi realizada para os bebês prematuros extremos (&lt;28 semanas de gestação). Destes, 1.633 bebês receberam ligadura precoce, 152 receberam ligadura tardia e 1.052 receberam ordenha. Comparação do 3 grupos de estratégia de gerenciamento do cordão revelaram resultados semelhantes aos relatados para o geral, no entanto severa hemorragia intraventricular ocorreu significativamente no grupo da ordenha versos atraso do clampeamento do cordão (OR ajustada=1,55 com IC a 95% de 1,07-2,23) (raio)</vt:lpstr>
      <vt:lpstr>Apresentação do PowerPoint</vt:lpstr>
      <vt:lpstr>Esse estudo piloto quase randomizado é o primeiro estudo de transfusão placentária em recém-nascidos (≥35 sem) deprimidos ao nascer e que provavelmente necessitam de ressuscitação imediata. Técnica de ordenha: cerca de 20 cm do cordão umbilical foram ordenhados em direção ao bebê com o cordão umbilical intacto; a ordenha foi repetida duas vezes após o preenchimento do cordão umbilical, totalizando três vezes a ordenha total do cordão umbilical. Tem sido recomendado pelas Sociedades que o clampeamento tardio do cordão não seja realizado no RN deprimido que necessita de imediata reanimação.Assim, a ordenha do cordão umbilical passa ser  uma alternativa ao clampeamento tardio do cordão que pode conseguir resultados semelhantes ao atraso no clampeamento do cordão. O  sangue do cordão umbilical é uma rica fonte de células-tronco hematopoiéticas, monócitos e células-tronco não hematopoiéticas. A transfusão placentária pode fornecer células-tronco que podem ter a capacidade de reparar lesões cerebrais em RN com encefalopatia hipóxico-isquêmica (EHI). Os autores demonstraram que essa técnica não atrasa a ressuscitação ou afeta negativamente os esforços de ressuscitação para os RN que necessitam.  A ordenha de cordão umbilical não foi associada a desfechos neonatais adversos de curto prazo, incluindo morte e exame neurológico anormal na alta. Um maior ensaio clínico é necessário para avaliar os benefícios a longo prazo da ordenha de cordão umbilical em recém-nascidos com EHI. </vt:lpstr>
      <vt:lpstr>E a reanimação com o cordão intacto?</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860</cp:revision>
  <dcterms:created xsi:type="dcterms:W3CDTF">2021-09-12T23:37:51Z</dcterms:created>
  <dcterms:modified xsi:type="dcterms:W3CDTF">2021-09-30T19:50:58Z</dcterms:modified>
</cp:coreProperties>
</file>