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648" r:id="rId5"/>
    <p:sldId id="685" r:id="rId6"/>
    <p:sldId id="666" r:id="rId7"/>
    <p:sldId id="667" r:id="rId8"/>
    <p:sldId id="284" r:id="rId9"/>
    <p:sldId id="268" r:id="rId10"/>
    <p:sldId id="269" r:id="rId11"/>
    <p:sldId id="283" r:id="rId12"/>
    <p:sldId id="686" r:id="rId13"/>
    <p:sldId id="277" r:id="rId14"/>
    <p:sldId id="265" r:id="rId15"/>
    <p:sldId id="289" r:id="rId16"/>
    <p:sldId id="288" r:id="rId17"/>
    <p:sldId id="257" r:id="rId18"/>
    <p:sldId id="258" r:id="rId19"/>
    <p:sldId id="259" r:id="rId20"/>
    <p:sldId id="275" r:id="rId21"/>
    <p:sldId id="276" r:id="rId22"/>
    <p:sldId id="661" r:id="rId23"/>
    <p:sldId id="260" r:id="rId24"/>
    <p:sldId id="264" r:id="rId25"/>
    <p:sldId id="261" r:id="rId26"/>
    <p:sldId id="656" r:id="rId27"/>
    <p:sldId id="668" r:id="rId28"/>
    <p:sldId id="262" r:id="rId29"/>
    <p:sldId id="263" r:id="rId30"/>
    <p:sldId id="286" r:id="rId31"/>
    <p:sldId id="287" r:id="rId32"/>
    <p:sldId id="655" r:id="rId33"/>
    <p:sldId id="642" r:id="rId34"/>
    <p:sldId id="285" r:id="rId35"/>
    <p:sldId id="649" r:id="rId36"/>
    <p:sldId id="665" r:id="rId37"/>
    <p:sldId id="650" r:id="rId38"/>
    <p:sldId id="651" r:id="rId39"/>
    <p:sldId id="645" r:id="rId40"/>
    <p:sldId id="653" r:id="rId41"/>
    <p:sldId id="654" r:id="rId42"/>
    <p:sldId id="643" r:id="rId43"/>
    <p:sldId id="647" r:id="rId44"/>
    <p:sldId id="267" r:id="rId45"/>
    <p:sldId id="266" r:id="rId46"/>
    <p:sldId id="279" r:id="rId47"/>
    <p:sldId id="281" r:id="rId48"/>
    <p:sldId id="280" r:id="rId49"/>
    <p:sldId id="652" r:id="rId50"/>
    <p:sldId id="273" r:id="rId51"/>
    <p:sldId id="660" r:id="rId52"/>
    <p:sldId id="272" r:id="rId53"/>
    <p:sldId id="271" r:id="rId54"/>
    <p:sldId id="270" r:id="rId55"/>
    <p:sldId id="641" r:id="rId56"/>
    <p:sldId id="274" r:id="rId57"/>
    <p:sldId id="662" r:id="rId58"/>
    <p:sldId id="487" r:id="rId59"/>
    <p:sldId id="663" r:id="rId60"/>
    <p:sldId id="664" r:id="rId61"/>
    <p:sldId id="678" r:id="rId62"/>
    <p:sldId id="676" r:id="rId63"/>
    <p:sldId id="687" r:id="rId64"/>
    <p:sldId id="688" r:id="rId65"/>
    <p:sldId id="679" r:id="rId66"/>
    <p:sldId id="680" r:id="rId67"/>
    <p:sldId id="682" r:id="rId68"/>
    <p:sldId id="681" r:id="rId69"/>
    <p:sldId id="657" r:id="rId70"/>
    <p:sldId id="658" r:id="rId71"/>
    <p:sldId id="659" r:id="rId72"/>
    <p:sldId id="459" r:id="rId73"/>
    <p:sldId id="683" r:id="rId74"/>
    <p:sldId id="684" r:id="rId75"/>
    <p:sldId id="644" r:id="rId76"/>
    <p:sldId id="639" r:id="rId77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2" d="100"/>
          <a:sy n="92" d="100"/>
        </p:scale>
        <p:origin x="-259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AAE30-8384-4301-8C77-B91C08F5D8F9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BE458-C5BB-485D-954C-89043BC4D7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9277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44C0D-495A-46BA-AA0A-3C084CDE1B66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9653F-ECFB-4CED-BC1A-D762DF27F72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5795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091BB-C0EF-4155-AEA0-AE319063485B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27C53-9A0D-4840-95FF-1894B2948C5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2163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20396-473B-4707-97F3-67D5E56F2D4C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7FF56-1E0B-4DBF-B190-F80E149F21B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5711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311E-0A55-4896-B400-F566D04BF1D4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8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736B-4457-40B4-B2C6-31C5DEA122A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3729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CFB54-FA70-4C4D-A290-E72565106B3E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4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06C7E-8732-45CB-96C8-025E9136DD5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5650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FB29C-1C61-4B60-A814-3FD603664690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3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07158-063E-44F9-A752-ADF14E58933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4642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9686B-A033-4D50-AA73-1F27FBC5106E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7327B-62E3-45AE-BA82-A8731920D2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830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441D1-BB46-45D2-A3E2-2A863B773AFC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B15E9-CEEC-443B-A13A-CFA0192FFA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3157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0A013-3A7D-4A6E-B37A-6343B96FD6DD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81269-3982-4DC2-AEE8-A82F2D7A7A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8700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8D349-39E1-4A78-99D4-7ACB48360B02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E9E31-7168-4C1D-8CE1-38BCFE2FA81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2957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E2508-8B2D-4688-A29A-8B77DA29D3CE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F1C6E-3A09-41B2-9B2B-DE1E6C5D2F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510016"/>
      </p:ext>
    </p:extLst>
  </p:cSld>
  <p:clrMapOvr>
    <a:masterClrMapping/>
  </p:clrMapOvr>
  <p:transition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5C7EC-07D2-4ABD-BC18-1DD55EC416AC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639A2-28B5-4866-A9F4-AEFC71BA32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2890713"/>
      </p:ext>
    </p:extLst>
  </p:cSld>
  <p:clrMapOvr>
    <a:masterClrMapping/>
  </p:clrMapOvr>
  <p:transition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74F69-1C1F-4F8D-A3A0-670961A3C8FA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4F6E2-A35C-4813-BC2A-D937F849F9F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8691821"/>
      </p:ext>
    </p:extLst>
  </p:cSld>
  <p:clrMapOvr>
    <a:masterClrMapping/>
  </p:clrMapOvr>
  <p:transition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3F267-156C-4E44-B7B3-D126EEF78567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3E1D1-DB5E-4BCF-920F-55E7B86B7B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0191065"/>
      </p:ext>
    </p:extLst>
  </p:cSld>
  <p:clrMapOvr>
    <a:masterClrMapping/>
  </p:clrMapOvr>
  <p:transition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DF68D-7BA0-41CF-9BBD-4CEE6C600263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F1FD1-6708-4021-A00E-3650C6C1DEA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7887229"/>
      </p:ext>
    </p:extLst>
  </p:cSld>
  <p:clrMapOvr>
    <a:masterClrMapping/>
  </p:clrMapOvr>
  <p:transition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78AAD-4AD4-45DF-B9A2-41C928AA7663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7C665-9341-418C-BC08-6E57AB5EB22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5481099"/>
      </p:ext>
    </p:extLst>
  </p:cSld>
  <p:clrMapOvr>
    <a:masterClrMapping/>
  </p:clrMapOvr>
  <p:transition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4AB1D-68F7-42E4-B7B9-879F20454639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AF9AF-1458-44F0-99B1-B21EB6EDF0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7451589"/>
      </p:ext>
    </p:extLst>
  </p:cSld>
  <p:clrMapOvr>
    <a:masterClrMapping/>
  </p:clrMapOvr>
  <p:transition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7D7B9-DDCD-48E4-A96A-D3927C02666C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011D8-054C-4FEF-99B5-21ACD2C731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3102117"/>
      </p:ext>
    </p:extLst>
  </p:cSld>
  <p:clrMapOvr>
    <a:masterClrMapping/>
  </p:clrMapOvr>
  <p:transition>
    <p:fade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3EFC8-0AE4-4406-B106-57516B85197B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53D48-3201-4FCF-B74C-3AE22550816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8975191"/>
      </p:ext>
    </p:extLst>
  </p:cSld>
  <p:clrMapOvr>
    <a:masterClrMapping/>
  </p:clrMapOvr>
  <p:transition>
    <p:fade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2D01F-B2BF-420B-9D08-ED25AE026695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8FC60-0AE9-4AEA-B3A3-7494C93F985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8427408"/>
      </p:ext>
    </p:extLst>
  </p:cSld>
  <p:clrMapOvr>
    <a:masterClrMapping/>
  </p:clrMapOvr>
  <p:transition>
    <p:fade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A00EF-7C32-4B3C-A0A3-AC674D67EFE8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1908F-CD2C-46A0-A2F1-F1AEF59868D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4715704"/>
      </p:ext>
    </p:extLst>
  </p:cSld>
  <p:clrMapOvr>
    <a:masterClrMapping/>
  </p:clrMapOvr>
  <p:transition>
    <p:fade thruBlk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806C7C82-8B61-4288-9E2D-8B13C2D76C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37302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F08749BE-C9F6-49ED-BA21-DBD3DAA63A4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24753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467B2936-E1AF-403B-8EC6-320BD88AED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48894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05C5C3B6-34E3-4D8C-A516-1485493753F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17518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683306A6-D282-4634-BBD2-2B76A8A63D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18522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28176F9D-EEF7-47C1-A2A3-B120C5A1B13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616111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0D75EAA8-37CD-42B2-B945-D45DD9E67C5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47995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09CAB729-4D10-4050-813F-E2313E8BE8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75283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3CD62197-D84E-49E1-BFF7-45F8CBEE561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153987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4E8A1506-9722-4644-A2CE-D99DB61A10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09217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6981AD26-F4CF-4680-AF1D-C0FA29E551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1612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CC812F4-8AF5-4411-A0AD-44DB3C493BFE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BA6405-7786-4237-8FA1-2FCBC0A7BD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2F"/>
            </a:gs>
            <a:gs pos="100000">
              <a:srgbClr val="0000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2051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A89F3F-B8E4-4DBE-A37F-A8B99DE65C0D}" type="datetimeFigureOut">
              <a:rPr lang="pt-BR"/>
              <a:pPr>
                <a:defRPr/>
              </a:pPr>
              <a:t>11/10/2021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DB51A5-E9AD-4459-AB5E-3DF660DF6E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ransition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FFFF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FFFF00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FFFF00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FFFF00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FFFF00"/>
          </a:solidFill>
          <a:latin typeface="Calibri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rgbClr val="FFFF00"/>
          </a:solidFill>
          <a:latin typeface="Calibri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rgbClr val="FFFF00"/>
          </a:solidFill>
          <a:latin typeface="Calibri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rgbClr val="FFFF00"/>
          </a:solidFill>
          <a:latin typeface="Calibri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rgbClr val="FFFF00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100" kern="1200">
          <a:solidFill>
            <a:schemeClr val="bg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bg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500" kern="1200">
          <a:solidFill>
            <a:schemeClr val="bg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500" kern="120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3CCABAAE-C6D7-4CC8-B8F2-15F16CA7717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9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9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9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hyperlink" Target="https://drive.google.com/drive/folders/1i23etFi7ffkA0C1u5HV2oDs7nhZl0yPG?usp=sharing" TargetMode="Externa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hyperlink" Target="mailto:jordanopereira@yahoo.com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jpe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225" y="2686050"/>
            <a:ext cx="11422063" cy="36607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10700" dirty="0"/>
              <a:t>Aspectos</a:t>
            </a:r>
            <a:r>
              <a:rPr lang="pt-BR" sz="12500" b="1" dirty="0"/>
              <a:t> Éticos </a:t>
            </a:r>
            <a:r>
              <a:rPr lang="pt-BR" sz="10700" dirty="0"/>
              <a:t>no Atendimento ao </a:t>
            </a:r>
            <a:r>
              <a:rPr lang="pt-BR" sz="12500" b="1" dirty="0"/>
              <a:t>RN</a:t>
            </a:r>
            <a:br>
              <a:rPr lang="pt-BR" sz="12500" b="1" dirty="0"/>
            </a:br>
            <a:r>
              <a:rPr lang="pt-BR" sz="9800" b="1" dirty="0"/>
              <a:t>5</a:t>
            </a:r>
            <a:r>
              <a:rPr lang="pt-BR" sz="8000" b="1" dirty="0"/>
              <a:t> </a:t>
            </a:r>
            <a:r>
              <a:rPr lang="pt-BR" sz="8000" dirty="0"/>
              <a:t>coisas que você deve </a:t>
            </a:r>
            <a:r>
              <a:rPr lang="pt-BR" sz="8900" b="1" dirty="0"/>
              <a:t>saber</a:t>
            </a:r>
            <a:br>
              <a:rPr lang="pt-BR" sz="8900" b="1" dirty="0"/>
            </a:br>
            <a:r>
              <a:rPr lang="pt-BR" sz="4900" b="1" dirty="0"/>
              <a:t>Jordano Araújo</a:t>
            </a:r>
            <a:endParaRPr lang="pt-BR" sz="12500" b="1" dirty="0"/>
          </a:p>
        </p:txBody>
      </p:sp>
      <p:pic>
        <p:nvPicPr>
          <p:cNvPr id="15363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331788"/>
            <a:ext cx="2916237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ctrTitle"/>
          </p:nvPr>
        </p:nvSpPr>
        <p:spPr>
          <a:xfrm>
            <a:off x="1019175" y="2705100"/>
            <a:ext cx="9955213" cy="2387600"/>
          </a:xfrm>
        </p:spPr>
        <p:txBody>
          <a:bodyPr/>
          <a:lstStyle/>
          <a:p>
            <a:pPr eaLnBrk="1" hangingPunct="1"/>
            <a:r>
              <a:rPr lang="pt-BR" sz="28700" b="1" smtClean="0"/>
              <a:t>Aviso!</a:t>
            </a:r>
            <a:endParaRPr lang="pt-BR" sz="57700" b="1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" y="20638"/>
            <a:ext cx="10248900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188" y="-14288"/>
            <a:ext cx="96774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288" y="11113"/>
            <a:ext cx="96393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ctrTitle"/>
          </p:nvPr>
        </p:nvSpPr>
        <p:spPr>
          <a:xfrm>
            <a:off x="1039813" y="4133850"/>
            <a:ext cx="9955212" cy="2387600"/>
          </a:xfrm>
        </p:spPr>
        <p:txBody>
          <a:bodyPr/>
          <a:lstStyle/>
          <a:p>
            <a:pPr eaLnBrk="1" hangingPunct="1"/>
            <a:r>
              <a:rPr lang="pt-BR" sz="11500" smtClean="0"/>
              <a:t>Existe</a:t>
            </a:r>
            <a:r>
              <a:rPr lang="pt-BR" sz="13800" b="1" smtClean="0"/>
              <a:t> </a:t>
            </a:r>
            <a:br>
              <a:rPr lang="pt-BR" sz="13800" b="1" smtClean="0"/>
            </a:br>
            <a:r>
              <a:rPr lang="pt-BR" sz="16600" b="1" smtClean="0"/>
              <a:t>certo</a:t>
            </a:r>
            <a:r>
              <a:rPr lang="pt-BR" sz="13800" b="1" smtClean="0"/>
              <a:t> </a:t>
            </a:r>
            <a:r>
              <a:rPr lang="pt-BR" sz="11500" smtClean="0"/>
              <a:t>e</a:t>
            </a:r>
            <a:r>
              <a:rPr lang="pt-BR" sz="13800" b="1" smtClean="0"/>
              <a:t> </a:t>
            </a:r>
            <a:r>
              <a:rPr lang="pt-BR" sz="16600" b="1" smtClean="0"/>
              <a:t>errado?</a:t>
            </a:r>
            <a:endParaRPr lang="pt-BR" sz="27800" b="1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1613"/>
            <a:ext cx="12163425" cy="641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ig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63" y="0"/>
            <a:ext cx="102250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ctrTitle"/>
          </p:nvPr>
        </p:nvSpPr>
        <p:spPr>
          <a:xfrm>
            <a:off x="1019175" y="2705100"/>
            <a:ext cx="9955213" cy="2387600"/>
          </a:xfrm>
        </p:spPr>
        <p:txBody>
          <a:bodyPr/>
          <a:lstStyle/>
          <a:p>
            <a:pPr eaLnBrk="1" hangingPunct="1"/>
            <a:r>
              <a:rPr lang="pt-BR" sz="9600" b="1" smtClean="0"/>
              <a:t>Deontologia</a:t>
            </a:r>
            <a:br>
              <a:rPr lang="pt-BR" sz="9600" b="1" smtClean="0"/>
            </a:br>
            <a:r>
              <a:rPr lang="pt-BR" sz="8000" smtClean="0"/>
              <a:t>x</a:t>
            </a:r>
            <a:r>
              <a:rPr lang="pt-BR" sz="9600" b="1" smtClean="0"/>
              <a:t/>
            </a:r>
            <a:br>
              <a:rPr lang="pt-BR" sz="9600" b="1" smtClean="0"/>
            </a:br>
            <a:r>
              <a:rPr lang="pt-BR" sz="9600" b="1" smtClean="0"/>
              <a:t>Consequencialismo</a:t>
            </a:r>
            <a:endParaRPr lang="pt-BR" sz="19300" b="1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0"/>
            <a:ext cx="1028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3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76200" y="0"/>
          <a:ext cx="12115800" cy="6864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8950">
                  <a:extLst>
                    <a:ext uri="{9D8B030D-6E8A-4147-A177-3AD203B41FA5}"/>
                  </a:extLst>
                </a:gridCol>
                <a:gridCol w="3028950">
                  <a:extLst>
                    <a:ext uri="{9D8B030D-6E8A-4147-A177-3AD203B41FA5}"/>
                  </a:extLst>
                </a:gridCol>
                <a:gridCol w="3028950">
                  <a:extLst>
                    <a:ext uri="{9D8B030D-6E8A-4147-A177-3AD203B41FA5}"/>
                  </a:extLst>
                </a:gridCol>
                <a:gridCol w="3028950">
                  <a:extLst>
                    <a:ext uri="{9D8B030D-6E8A-4147-A177-3AD203B41FA5}"/>
                  </a:extLst>
                </a:gridCol>
              </a:tblGrid>
              <a:tr h="2042106">
                <a:tc>
                  <a:txBody>
                    <a:bodyPr/>
                    <a:lstStyle/>
                    <a:p>
                      <a:endParaRPr lang="pt-BR" sz="3200"/>
                    </a:p>
                  </a:txBody>
                  <a:tcPr marL="91435" marR="91435" marT="45715" marB="45715"/>
                </a:tc>
                <a:tc>
                  <a:txBody>
                    <a:bodyPr/>
                    <a:lstStyle/>
                    <a:p>
                      <a:r>
                        <a:rPr lang="en-US" sz="3200" dirty="0"/>
                        <a:t>O que considerer </a:t>
                      </a:r>
                      <a:r>
                        <a:rPr lang="en-US" sz="3200" dirty="0" err="1"/>
                        <a:t>ao</a:t>
                      </a:r>
                      <a:r>
                        <a:rPr lang="en-US" sz="3200" dirty="0"/>
                        <a:t> </a:t>
                      </a:r>
                      <a:r>
                        <a:rPr lang="en-US" sz="3200" dirty="0" err="1"/>
                        <a:t>avaliar</a:t>
                      </a:r>
                      <a:r>
                        <a:rPr lang="en-US" sz="3200" dirty="0"/>
                        <a:t> </a:t>
                      </a:r>
                      <a:r>
                        <a:rPr lang="en-US" sz="3200" dirty="0" err="1"/>
                        <a:t>uma</a:t>
                      </a:r>
                      <a:r>
                        <a:rPr lang="en-US" sz="3200" dirty="0"/>
                        <a:t> </a:t>
                      </a:r>
                      <a:r>
                        <a:rPr lang="en-US" sz="3200" dirty="0" err="1"/>
                        <a:t>ação</a:t>
                      </a:r>
                      <a:r>
                        <a:rPr lang="en-US" sz="3200" dirty="0"/>
                        <a:t>?</a:t>
                      </a:r>
                      <a:endParaRPr lang="pt-BR" sz="3200" dirty="0"/>
                    </a:p>
                  </a:txBody>
                  <a:tcPr marL="91435" marR="91435" marT="45715" marB="45715"/>
                </a:tc>
                <a:tc>
                  <a:txBody>
                    <a:bodyPr/>
                    <a:lstStyle/>
                    <a:p>
                      <a:r>
                        <a:rPr lang="pt-BR" sz="3200" dirty="0"/>
                        <a:t>Qual o princípio moral?</a:t>
                      </a:r>
                    </a:p>
                  </a:txBody>
                  <a:tcPr marL="91435" marR="91435" marT="45715" marB="45715"/>
                </a:tc>
                <a:tc>
                  <a:txBody>
                    <a:bodyPr/>
                    <a:lstStyle/>
                    <a:p>
                      <a:r>
                        <a:rPr lang="pt-BR" sz="32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Por que esse princípio?</a:t>
                      </a:r>
                      <a:endParaRPr lang="pt-BR" sz="3200" dirty="0"/>
                    </a:p>
                  </a:txBody>
                  <a:tcPr marL="91435" marR="91435" marT="45715" marB="45715"/>
                </a:tc>
                <a:extLst>
                  <a:ext uri="{0D108BD9-81ED-4DB2-BD59-A6C34878D82A}"/>
                </a:extLst>
              </a:tr>
              <a:tr h="1854709">
                <a:tc>
                  <a:txBody>
                    <a:bodyPr/>
                    <a:lstStyle/>
                    <a:p>
                      <a:r>
                        <a:rPr lang="pt-BR" sz="3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Utilitarismo</a:t>
                      </a:r>
                      <a:endParaRPr lang="pt-BR" sz="3200" dirty="0"/>
                    </a:p>
                  </a:txBody>
                  <a:tcPr marL="91435" marR="91435" marT="45715" marB="45715"/>
                </a:tc>
                <a:tc>
                  <a:txBody>
                    <a:bodyPr/>
                    <a:lstStyle/>
                    <a:p>
                      <a:r>
                        <a:rPr lang="pt-BR" sz="3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Que consequências gera</a:t>
                      </a:r>
                      <a:endParaRPr lang="pt-BR" sz="3200" dirty="0"/>
                    </a:p>
                  </a:txBody>
                  <a:tcPr marL="91435" marR="91435" marT="45715" marB="45715"/>
                </a:tc>
                <a:tc>
                  <a:txBody>
                    <a:bodyPr/>
                    <a:lstStyle/>
                    <a:p>
                      <a:r>
                        <a:rPr lang="pt-BR" sz="3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Princípio de utilidade</a:t>
                      </a:r>
                      <a:endParaRPr lang="pt-BR" sz="3200" dirty="0"/>
                    </a:p>
                  </a:txBody>
                  <a:tcPr marL="91435" marR="91435" marT="45715" marB="45715"/>
                </a:tc>
                <a:tc>
                  <a:txBody>
                    <a:bodyPr/>
                    <a:lstStyle/>
                    <a:p>
                      <a:r>
                        <a:rPr lang="pt-BR" sz="3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Porque todo ser humano busca a felicidade</a:t>
                      </a:r>
                      <a:endParaRPr lang="pt-BR" sz="3200" dirty="0"/>
                    </a:p>
                  </a:txBody>
                  <a:tcPr marL="91435" marR="91435" marT="45715" marB="45715"/>
                </a:tc>
                <a:extLst>
                  <a:ext uri="{0D108BD9-81ED-4DB2-BD59-A6C34878D82A}"/>
                </a:extLst>
              </a:tr>
              <a:tr h="2967535">
                <a:tc>
                  <a:txBody>
                    <a:bodyPr/>
                    <a:lstStyle/>
                    <a:p>
                      <a:r>
                        <a:rPr lang="pt-BR" sz="3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Ética de Kant</a:t>
                      </a:r>
                      <a:endParaRPr lang="pt-BR" sz="3200" dirty="0"/>
                    </a:p>
                  </a:txBody>
                  <a:tcPr marL="91435" marR="91435" marT="45715" marB="45715"/>
                </a:tc>
                <a:tc>
                  <a:txBody>
                    <a:bodyPr/>
                    <a:lstStyle/>
                    <a:p>
                      <a:r>
                        <a:rPr lang="pt-BR" sz="3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Quais intenções a motivaram</a:t>
                      </a:r>
                      <a:endParaRPr lang="pt-BR" sz="3200" dirty="0"/>
                    </a:p>
                  </a:txBody>
                  <a:tcPr marL="91435" marR="91435" marT="45715" marB="45715"/>
                </a:tc>
                <a:tc>
                  <a:txBody>
                    <a:bodyPr/>
                    <a:lstStyle/>
                    <a:p>
                      <a:r>
                        <a:rPr lang="pt-BR" sz="3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Imperativo categórico</a:t>
                      </a:r>
                      <a:endParaRPr lang="pt-BR" sz="3200" dirty="0"/>
                    </a:p>
                  </a:txBody>
                  <a:tcPr marL="91435" marR="91435" marT="45715" marB="45715"/>
                </a:tc>
                <a:tc>
                  <a:txBody>
                    <a:bodyPr/>
                    <a:lstStyle/>
                    <a:p>
                      <a:r>
                        <a:rPr lang="pt-BR" sz="3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Por que agir de acordo com o imperativo categórico é ser livre e racional</a:t>
                      </a:r>
                      <a:endParaRPr lang="pt-BR" sz="3200" dirty="0"/>
                    </a:p>
                  </a:txBody>
                  <a:tcPr marL="91435" marR="91435" marT="45715" marB="45715"/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9175" y="2705100"/>
            <a:ext cx="9955213" cy="2387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8900" dirty="0"/>
              <a:t>1</a:t>
            </a:r>
            <a:r>
              <a:rPr lang="pt-BR" sz="14900" dirty="0"/>
              <a:t/>
            </a:r>
            <a:br>
              <a:rPr lang="pt-BR" sz="14900" dirty="0"/>
            </a:br>
            <a:r>
              <a:rPr lang="pt-BR" sz="25800" b="1" dirty="0"/>
              <a:t>Origens</a:t>
            </a:r>
            <a:endParaRPr lang="pt-BR" sz="149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5" y="-7938"/>
            <a:ext cx="11720513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Biografia de Hipócrates, o Pai da Medicina - InfoEsco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563" y="0"/>
            <a:ext cx="47132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9699" name="Picture 2" descr="Biografia descortina Josef Mengele, um monstro com método - Épo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0723" name="Picture 2" descr="Romeu Tuma analisa ossada de Menge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Código de </a:t>
            </a:r>
            <a:r>
              <a:rPr lang="en-US" sz="6600" b="1" smtClean="0"/>
              <a:t>Nuremberg</a:t>
            </a:r>
            <a:r>
              <a:rPr lang="en-US" smtClean="0"/>
              <a:t> - 1947</a:t>
            </a:r>
            <a:endParaRPr lang="pt-BR" smtClean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85775" y="1384300"/>
            <a:ext cx="10868025" cy="5327650"/>
          </a:xfrm>
        </p:spPr>
        <p:txBody>
          <a:bodyPr rtlCol="0">
            <a:normAutofit fontScale="70000" lnSpcReduction="20000"/>
          </a:bodyPr>
          <a:lstStyle/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>
                <a:solidFill>
                  <a:srgbClr val="333333"/>
                </a:solidFill>
                <a:latin typeface="Helvetica Neue"/>
              </a:rPr>
              <a:t>1. O </a:t>
            </a:r>
            <a:r>
              <a:rPr lang="pt-BR" sz="4000" b="1" dirty="0">
                <a:solidFill>
                  <a:srgbClr val="333333"/>
                </a:solidFill>
                <a:latin typeface="Helvetica Neue"/>
              </a:rPr>
              <a:t>consentimento</a:t>
            </a:r>
            <a:r>
              <a:rPr lang="pt-BR" dirty="0">
                <a:solidFill>
                  <a:srgbClr val="333333"/>
                </a:solidFill>
                <a:latin typeface="Helvetica Neue"/>
              </a:rPr>
              <a:t> voluntário do ser humano é absolutamente essencial. 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>
                <a:solidFill>
                  <a:srgbClr val="333333"/>
                </a:solidFill>
                <a:latin typeface="Helvetica Neue"/>
              </a:rPr>
              <a:t>2. Experimento que não possa ser buscado por outros métodos de estudo</a:t>
            </a:r>
          </a:p>
          <a:p>
            <a:pPr marL="0" indent="0" eaLnBrk="1" fontAlgn="auto" hangingPunct="1">
              <a:lnSpc>
                <a:spcPct val="12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>
                <a:solidFill>
                  <a:srgbClr val="333333"/>
                </a:solidFill>
                <a:latin typeface="Helvetica Neue"/>
              </a:rPr>
              <a:t>3. O experimento deve ser baseado em resultados de experimentação em animais</a:t>
            </a:r>
            <a:r>
              <a:rPr lang="pt-BR" dirty="0"/>
              <a:t/>
            </a:r>
            <a:br>
              <a:rPr lang="pt-BR" dirty="0"/>
            </a:br>
            <a:r>
              <a:rPr lang="pt-BR" dirty="0">
                <a:solidFill>
                  <a:srgbClr val="333333"/>
                </a:solidFill>
                <a:latin typeface="Helvetica Neue"/>
              </a:rPr>
              <a:t>4. Evitar todo sofrimento e danos desnecessários</a:t>
            </a:r>
            <a:r>
              <a:rPr lang="pt-BR" dirty="0"/>
              <a:t/>
            </a:r>
            <a:br>
              <a:rPr lang="pt-BR" dirty="0"/>
            </a:br>
            <a:r>
              <a:rPr lang="pt-BR" dirty="0">
                <a:solidFill>
                  <a:srgbClr val="333333"/>
                </a:solidFill>
                <a:latin typeface="Helvetica Neue"/>
              </a:rPr>
              <a:t>5. Não deve ser conduzido qualquer experimento quando existirem razões para acreditar que pode ocorrer morte ou invalidez permanente; exceto, talvez, quando o próprio médico pesquisador se submeter ao experimento.</a:t>
            </a:r>
            <a:r>
              <a:rPr lang="pt-BR" dirty="0"/>
              <a:t/>
            </a:r>
            <a:br>
              <a:rPr lang="pt-BR" dirty="0"/>
            </a:br>
            <a:r>
              <a:rPr lang="pt-BR" dirty="0">
                <a:solidFill>
                  <a:srgbClr val="333333"/>
                </a:solidFill>
                <a:latin typeface="Helvetica Neue"/>
              </a:rPr>
              <a:t>6. O grau de risco aceitável deve ser limitado pela importância do problema que o pesquisador se propõe a resolver.</a:t>
            </a:r>
            <a:r>
              <a:rPr lang="pt-BR" dirty="0"/>
              <a:t/>
            </a:r>
            <a:br>
              <a:rPr lang="pt-BR" dirty="0"/>
            </a:br>
            <a:r>
              <a:rPr lang="pt-BR" dirty="0">
                <a:solidFill>
                  <a:srgbClr val="333333"/>
                </a:solidFill>
                <a:latin typeface="Helvetica Neue"/>
              </a:rPr>
              <a:t>7. Proteger o participante do experimento de qualquer possibilidade de dano, invalidez ou morte, mesmo que remota.</a:t>
            </a:r>
            <a:r>
              <a:rPr lang="pt-BR" dirty="0"/>
              <a:t/>
            </a:r>
            <a:br>
              <a:rPr lang="pt-BR" dirty="0"/>
            </a:br>
            <a:r>
              <a:rPr lang="pt-BR" dirty="0">
                <a:solidFill>
                  <a:srgbClr val="333333"/>
                </a:solidFill>
                <a:latin typeface="Helvetica Neue"/>
              </a:rPr>
              <a:t>8. O experimento deve ser conduzido apenas por pessoas cientificamente qualificadas.</a:t>
            </a:r>
            <a:r>
              <a:rPr lang="pt-BR" dirty="0"/>
              <a:t/>
            </a:r>
            <a:br>
              <a:rPr lang="pt-BR" dirty="0"/>
            </a:br>
            <a:r>
              <a:rPr lang="pt-BR" dirty="0">
                <a:solidFill>
                  <a:srgbClr val="333333"/>
                </a:solidFill>
                <a:latin typeface="Helvetica Neue"/>
              </a:rPr>
              <a:t>9. O participante do experimento deve ter a liberdade de se retirar no decorrer do experimento.</a:t>
            </a:r>
            <a:r>
              <a:rPr lang="pt-BR" dirty="0"/>
              <a:t/>
            </a:r>
            <a:br>
              <a:rPr lang="pt-BR" dirty="0"/>
            </a:br>
            <a:r>
              <a:rPr lang="pt-BR" dirty="0">
                <a:solidFill>
                  <a:srgbClr val="333333"/>
                </a:solidFill>
                <a:latin typeface="Helvetica Neue"/>
              </a:rPr>
              <a:t>10. O pesquisador deve estar preparado para suspender os procedimentos experimentais em qualquer estágio</a:t>
            </a:r>
            <a:endParaRPr lang="pt-B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ctrTitle"/>
          </p:nvPr>
        </p:nvSpPr>
        <p:spPr>
          <a:xfrm>
            <a:off x="1117600" y="3775075"/>
            <a:ext cx="9956800" cy="2387600"/>
          </a:xfrm>
        </p:spPr>
        <p:txBody>
          <a:bodyPr/>
          <a:lstStyle/>
          <a:p>
            <a:pPr eaLnBrk="1" hangingPunct="1"/>
            <a:r>
              <a:rPr lang="pt-BR" sz="9600" smtClean="0"/>
              <a:t>Declaração de </a:t>
            </a:r>
            <a:r>
              <a:rPr lang="pt-BR" sz="13400" b="1" smtClean="0"/>
              <a:t>Helsinki</a:t>
            </a:r>
            <a:r>
              <a:rPr lang="pt-BR" sz="11200" smtClean="0"/>
              <a:t/>
            </a:r>
            <a:br>
              <a:rPr lang="pt-BR" sz="11200" smtClean="0"/>
            </a:br>
            <a:r>
              <a:rPr lang="pt-BR" sz="9600" smtClean="0"/>
              <a:t>1964</a:t>
            </a:r>
            <a:endParaRPr lang="pt-BR" sz="1120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3795" name="Picture 2" descr="Tuskegee Study - Timeline - CDC - NCHHST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" b="17361"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ctrTitle"/>
          </p:nvPr>
        </p:nvSpPr>
        <p:spPr>
          <a:xfrm>
            <a:off x="1117600" y="1214438"/>
            <a:ext cx="9956800" cy="2387600"/>
          </a:xfrm>
        </p:spPr>
        <p:txBody>
          <a:bodyPr/>
          <a:lstStyle/>
          <a:p>
            <a:pPr eaLnBrk="1" hangingPunct="1"/>
            <a:r>
              <a:rPr lang="pt-BR" sz="8900" smtClean="0"/>
              <a:t>“Bioética”</a:t>
            </a:r>
            <a:endParaRPr lang="pt-BR" sz="14900" smtClean="0"/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22850"/>
            <a:ext cx="9144000" cy="1655763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5400" dirty="0">
                <a:solidFill>
                  <a:srgbClr val="515151"/>
                </a:solidFill>
                <a:latin typeface="Lato" panose="020B0604020202020204" pitchFamily="34" charset="0"/>
              </a:rPr>
              <a:t>Van Potter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5400" dirty="0">
                <a:solidFill>
                  <a:srgbClr val="515151"/>
                </a:solidFill>
                <a:latin typeface="Lato" panose="020B0604020202020204" pitchFamily="34" charset="0"/>
              </a:rPr>
              <a:t>1970</a:t>
            </a:r>
            <a:endParaRPr lang="pt-BR" sz="54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7600" y="1214438"/>
            <a:ext cx="9956800" cy="2387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8900" dirty="0"/>
              <a:t>2</a:t>
            </a:r>
            <a:r>
              <a:rPr lang="pt-BR" sz="14900" dirty="0"/>
              <a:t/>
            </a:r>
            <a:br>
              <a:rPr lang="pt-BR" sz="14900" dirty="0"/>
            </a:br>
            <a:r>
              <a:rPr lang="pt-BR" sz="14900" dirty="0" err="1"/>
              <a:t>Principialismo</a:t>
            </a:r>
            <a:endParaRPr lang="pt-BR" sz="14900" dirty="0"/>
          </a:p>
        </p:txBody>
      </p:sp>
      <p:sp>
        <p:nvSpPr>
          <p:cNvPr id="35843" name="Subtítulo 2"/>
          <p:cNvSpPr>
            <a:spLocks noGrp="1"/>
          </p:cNvSpPr>
          <p:nvPr>
            <p:ph type="subTitle" idx="1"/>
          </p:nvPr>
        </p:nvSpPr>
        <p:spPr>
          <a:xfrm>
            <a:off x="1524000" y="5022850"/>
            <a:ext cx="9144000" cy="1655763"/>
          </a:xfrm>
        </p:spPr>
        <p:txBody>
          <a:bodyPr/>
          <a:lstStyle/>
          <a:p>
            <a:pPr eaLnBrk="1" hangingPunct="1"/>
            <a:r>
              <a:rPr lang="en-US" sz="4000" smtClean="0">
                <a:solidFill>
                  <a:srgbClr val="515151"/>
                </a:solidFill>
                <a:latin typeface="Lato" pitchFamily="34" charset="0"/>
              </a:rPr>
              <a:t>Tom Beauchamp e James Childress</a:t>
            </a:r>
          </a:p>
          <a:p>
            <a:pPr eaLnBrk="1" hangingPunct="1"/>
            <a:r>
              <a:rPr lang="en-US" sz="4000" smtClean="0">
                <a:solidFill>
                  <a:srgbClr val="515151"/>
                </a:solidFill>
                <a:latin typeface="Lato" pitchFamily="34" charset="0"/>
              </a:rPr>
              <a:t>1979</a:t>
            </a:r>
            <a:endParaRPr lang="pt-BR" sz="400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7713" y="3429000"/>
            <a:ext cx="10696575" cy="2387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17900" b="1" dirty="0"/>
              <a:t>Não maleficência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0300" y="2235200"/>
            <a:ext cx="9931400" cy="2387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17900" b="1" dirty="0"/>
              <a:t>Autonomia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12188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8915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"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ctrTitle"/>
          </p:nvPr>
        </p:nvSpPr>
        <p:spPr>
          <a:xfrm>
            <a:off x="1130300" y="4097338"/>
            <a:ext cx="9931400" cy="2387600"/>
          </a:xfrm>
        </p:spPr>
        <p:txBody>
          <a:bodyPr/>
          <a:lstStyle/>
          <a:p>
            <a:pPr eaLnBrk="1" hangingPunct="1"/>
            <a:r>
              <a:rPr lang="en-US" sz="9600" b="1" smtClean="0"/>
              <a:t>D</a:t>
            </a:r>
            <a:r>
              <a:rPr lang="pt-BR" sz="9600" b="1" smtClean="0"/>
              <a:t>efendem os interesses do RN</a:t>
            </a:r>
            <a:br>
              <a:rPr lang="pt-BR" sz="9600" b="1" smtClean="0"/>
            </a:br>
            <a:r>
              <a:rPr lang="pt-BR" sz="6600" b="1" smtClean="0"/>
              <a:t>Pais (família)</a:t>
            </a:r>
            <a:br>
              <a:rPr lang="pt-BR" sz="6600" b="1" smtClean="0"/>
            </a:br>
            <a:r>
              <a:rPr lang="pt-BR" sz="6600" b="1" smtClean="0"/>
              <a:t>Equipe de saúde (Comitê de Ética)</a:t>
            </a:r>
            <a:br>
              <a:rPr lang="pt-BR" sz="6600" b="1" smtClean="0"/>
            </a:br>
            <a:r>
              <a:rPr lang="pt-BR" sz="6600" b="1" smtClean="0"/>
              <a:t>Estado (judiciário)</a:t>
            </a:r>
            <a:endParaRPr lang="pt-BR" sz="9600" b="1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1363" y="2235200"/>
            <a:ext cx="10709275" cy="2387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17900" b="1" dirty="0"/>
              <a:t>Beneficência</a:t>
            </a:r>
          </a:p>
        </p:txBody>
      </p:sp>
      <p:sp>
        <p:nvSpPr>
          <p:cNvPr id="40963" name="CaixaDeTexto 2"/>
          <p:cNvSpPr txBox="1">
            <a:spLocks noChangeArrowheads="1"/>
          </p:cNvSpPr>
          <p:nvPr/>
        </p:nvSpPr>
        <p:spPr bwMode="auto">
          <a:xfrm rot="-876977">
            <a:off x="3057525" y="4821238"/>
            <a:ext cx="58928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US" sz="5400"/>
              <a:t>Melhor interesse! (de quem?)</a:t>
            </a:r>
            <a:endParaRPr lang="pt-BR" sz="54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0300" y="2235200"/>
            <a:ext cx="9931400" cy="2387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17900" b="1" dirty="0"/>
              <a:t>Justiça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0300" y="280988"/>
            <a:ext cx="9931400" cy="62960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9800" b="1" dirty="0"/>
              <a:t/>
            </a:r>
            <a:br>
              <a:rPr lang="pt-BR" sz="9800" b="1" dirty="0"/>
            </a:br>
            <a:r>
              <a:rPr lang="pt-BR" sz="9800" b="1" dirty="0"/>
              <a:t/>
            </a:r>
            <a:br>
              <a:rPr lang="pt-BR" sz="9800" b="1" dirty="0"/>
            </a:br>
            <a:r>
              <a:rPr lang="pt-BR" sz="17900" b="1" dirty="0"/>
              <a:t> Ação</a:t>
            </a:r>
            <a:r>
              <a:rPr lang="pt-BR" sz="17900" dirty="0"/>
              <a:t/>
            </a:r>
            <a:br>
              <a:rPr lang="pt-BR" sz="17900" dirty="0"/>
            </a:br>
            <a:r>
              <a:rPr lang="pt-BR" sz="12400" dirty="0"/>
              <a:t>x</a:t>
            </a:r>
            <a:r>
              <a:rPr lang="pt-BR" sz="17900" dirty="0"/>
              <a:t/>
            </a:r>
            <a:br>
              <a:rPr lang="pt-BR" sz="17900" dirty="0"/>
            </a:br>
            <a:r>
              <a:rPr lang="pt-BR" sz="17900" b="1" dirty="0"/>
              <a:t>Omissão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ctrTitle"/>
          </p:nvPr>
        </p:nvSpPr>
        <p:spPr>
          <a:xfrm>
            <a:off x="738188" y="-111125"/>
            <a:ext cx="10555287" cy="6294438"/>
          </a:xfrm>
        </p:spPr>
        <p:txBody>
          <a:bodyPr/>
          <a:lstStyle/>
          <a:p>
            <a:pPr eaLnBrk="1" hangingPunct="1"/>
            <a:r>
              <a:rPr lang="pt-BR" sz="13400" b="1" smtClean="0"/>
              <a:t>Deixar</a:t>
            </a:r>
            <a:r>
              <a:rPr lang="pt-BR" sz="13400" smtClean="0"/>
              <a:t> </a:t>
            </a:r>
            <a:r>
              <a:rPr lang="pt-BR" sz="8800" smtClean="0"/>
              <a:t>de</a:t>
            </a:r>
            <a:br>
              <a:rPr lang="pt-BR" sz="8800" smtClean="0"/>
            </a:br>
            <a:r>
              <a:rPr lang="pt-BR" sz="8800" smtClean="0"/>
              <a:t>agir</a:t>
            </a:r>
            <a:r>
              <a:rPr lang="pt-BR" sz="13400" smtClean="0"/>
              <a:t> </a:t>
            </a:r>
            <a:r>
              <a:rPr lang="pt-BR" sz="8800" smtClean="0"/>
              <a:t>é uma</a:t>
            </a:r>
            <a:r>
              <a:rPr lang="pt-BR" sz="13400" smtClean="0"/>
              <a:t/>
            </a:r>
            <a:br>
              <a:rPr lang="pt-BR" sz="13400" smtClean="0"/>
            </a:br>
            <a:r>
              <a:rPr lang="pt-BR" sz="8800" smtClean="0"/>
              <a:t>forma de </a:t>
            </a:r>
            <a:r>
              <a:rPr lang="pt-BR" sz="13400" b="1" smtClean="0"/>
              <a:t>ação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ctrTitle"/>
          </p:nvPr>
        </p:nvSpPr>
        <p:spPr>
          <a:xfrm>
            <a:off x="1366838" y="252413"/>
            <a:ext cx="6562725" cy="6535737"/>
          </a:xfrm>
        </p:spPr>
        <p:txBody>
          <a:bodyPr/>
          <a:lstStyle/>
          <a:p>
            <a:pPr eaLnBrk="1" hangingPunct="1"/>
            <a:r>
              <a:rPr lang="pt-BR" sz="13800" b="1" smtClean="0"/>
              <a:t/>
            </a:r>
            <a:br>
              <a:rPr lang="pt-BR" sz="13800" b="1" smtClean="0"/>
            </a:br>
            <a:r>
              <a:rPr lang="pt-BR" sz="16600" b="1" smtClean="0"/>
              <a:t>Quero?</a:t>
            </a:r>
            <a:r>
              <a:rPr lang="pt-BR" sz="13800" b="1" smtClean="0"/>
              <a:t/>
            </a:r>
            <a:br>
              <a:rPr lang="pt-BR" sz="13800" b="1" smtClean="0"/>
            </a:br>
            <a:r>
              <a:rPr lang="pt-BR" sz="16600" b="1" smtClean="0"/>
              <a:t>Posso?</a:t>
            </a:r>
            <a:r>
              <a:rPr lang="pt-BR" sz="13800" b="1" smtClean="0"/>
              <a:t>  </a:t>
            </a:r>
            <a:r>
              <a:rPr lang="pt-BR" sz="16600" b="1" smtClean="0"/>
              <a:t>Devo?</a:t>
            </a:r>
            <a:endParaRPr lang="pt-BR" sz="27800" b="1" smtClean="0"/>
          </a:p>
        </p:txBody>
      </p:sp>
      <p:pic>
        <p:nvPicPr>
          <p:cNvPr id="45059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600" y="4470400"/>
            <a:ext cx="2005013" cy="200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600" y="2335213"/>
            <a:ext cx="2005013" cy="200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1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775" y="69850"/>
            <a:ext cx="2005013" cy="200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735763" y="2235200"/>
            <a:ext cx="4760912" cy="23876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7200" b="1" dirty="0"/>
              <a:t>A ladeira escorregadia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95450"/>
            <a:ext cx="9144000" cy="50847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6600" b="1" dirty="0"/>
              <a:t>3</a:t>
            </a:r>
            <a:br>
              <a:rPr lang="pt-BR" sz="6600" b="1" dirty="0"/>
            </a:br>
            <a:r>
              <a:rPr lang="pt-BR" sz="6600" b="1" dirty="0"/>
              <a:t>Responsabilidades do médico</a:t>
            </a:r>
            <a:r>
              <a:rPr lang="pt-BR" sz="4400" b="1" dirty="0"/>
              <a:t/>
            </a:r>
            <a:br>
              <a:rPr lang="pt-BR" sz="4400" b="1" dirty="0"/>
            </a:br>
            <a:r>
              <a:rPr lang="pt-BR" sz="9800" b="1" dirty="0"/>
              <a:t>Ética</a:t>
            </a:r>
            <a:br>
              <a:rPr lang="pt-BR" sz="9800" b="1" dirty="0"/>
            </a:br>
            <a:r>
              <a:rPr lang="pt-BR" sz="9800" b="1" dirty="0"/>
              <a:t>Administrativa</a:t>
            </a:r>
            <a:br>
              <a:rPr lang="pt-BR" sz="9800" b="1" dirty="0"/>
            </a:br>
            <a:r>
              <a:rPr lang="pt-BR" sz="9800" b="1" dirty="0"/>
              <a:t>Criminal</a:t>
            </a:r>
            <a:br>
              <a:rPr lang="pt-BR" sz="9800" b="1" dirty="0"/>
            </a:br>
            <a:r>
              <a:rPr lang="pt-BR" sz="9800" b="1" dirty="0"/>
              <a:t>Civil</a:t>
            </a:r>
            <a:endParaRPr lang="pt-BR" sz="80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>
            <a:extLst>
              <a:ext uri="{FF2B5EF4-FFF2-40B4-BE49-F238E27FC236}"/>
            </a:extLst>
          </p:cNvPr>
          <p:cNvSpPr/>
          <p:nvPr/>
        </p:nvSpPr>
        <p:spPr>
          <a:xfrm>
            <a:off x="422275" y="119063"/>
            <a:ext cx="6865938" cy="65913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Elipse 2">
            <a:extLst>
              <a:ext uri="{FF2B5EF4-FFF2-40B4-BE49-F238E27FC236}"/>
            </a:extLst>
          </p:cNvPr>
          <p:cNvSpPr/>
          <p:nvPr/>
        </p:nvSpPr>
        <p:spPr>
          <a:xfrm>
            <a:off x="3706813" y="388938"/>
            <a:ext cx="6745287" cy="615315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8132" name="CaixaDeTexto 5"/>
          <p:cNvSpPr txBox="1">
            <a:spLocks noChangeArrowheads="1"/>
          </p:cNvSpPr>
          <p:nvPr/>
        </p:nvSpPr>
        <p:spPr bwMode="auto">
          <a:xfrm>
            <a:off x="6186488" y="2887663"/>
            <a:ext cx="10255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US" sz="8800">
                <a:solidFill>
                  <a:srgbClr val="C00000"/>
                </a:solidFill>
              </a:rPr>
              <a:t>?</a:t>
            </a:r>
            <a:endParaRPr lang="pt-BR" sz="8800">
              <a:solidFill>
                <a:srgbClr val="C00000"/>
              </a:solidFill>
            </a:endParaRPr>
          </a:p>
        </p:txBody>
      </p:sp>
      <p:sp>
        <p:nvSpPr>
          <p:cNvPr id="48133" name="CaixaDeTexto 6"/>
          <p:cNvSpPr txBox="1">
            <a:spLocks noChangeArrowheads="1"/>
          </p:cNvSpPr>
          <p:nvPr/>
        </p:nvSpPr>
        <p:spPr bwMode="auto">
          <a:xfrm>
            <a:off x="4100513" y="1963738"/>
            <a:ext cx="28448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US" sz="2400"/>
              <a:t>Limite de viabilidade</a:t>
            </a:r>
          </a:p>
          <a:p>
            <a:pPr algn="ctr" eaLnBrk="1" hangingPunct="1"/>
            <a:endParaRPr lang="en-US" sz="2400"/>
          </a:p>
          <a:p>
            <a:pPr algn="ctr" eaLnBrk="1" hangingPunct="1"/>
            <a:r>
              <a:rPr lang="en-US" sz="2400"/>
              <a:t>Hemorragia intraventricular</a:t>
            </a:r>
          </a:p>
          <a:p>
            <a:pPr algn="ctr" eaLnBrk="1" hangingPunct="1"/>
            <a:endParaRPr lang="en-US" sz="2400"/>
          </a:p>
          <a:p>
            <a:pPr algn="ctr" eaLnBrk="1" hangingPunct="1"/>
            <a:r>
              <a:rPr lang="en-US" sz="2400"/>
              <a:t>Malformações graves</a:t>
            </a:r>
          </a:p>
          <a:p>
            <a:pPr algn="ctr" eaLnBrk="1" hangingPunct="1"/>
            <a:endParaRPr lang="en-US" sz="2400"/>
          </a:p>
          <a:p>
            <a:pPr algn="ctr" eaLnBrk="1" hangingPunct="1"/>
            <a:r>
              <a:rPr lang="en-US" sz="2400"/>
              <a:t>Prognóstico incerto</a:t>
            </a:r>
          </a:p>
          <a:p>
            <a:pPr algn="ctr" eaLnBrk="1" hangingPunct="1"/>
            <a:endParaRPr lang="pt-BR" sz="2400"/>
          </a:p>
        </p:txBody>
      </p:sp>
      <p:sp>
        <p:nvSpPr>
          <p:cNvPr id="48134" name="CaixaDeTexto 7"/>
          <p:cNvSpPr txBox="1">
            <a:spLocks noChangeArrowheads="1"/>
          </p:cNvSpPr>
          <p:nvPr/>
        </p:nvSpPr>
        <p:spPr bwMode="auto">
          <a:xfrm>
            <a:off x="641350" y="2006600"/>
            <a:ext cx="2844800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US" sz="2400" b="1"/>
              <a:t>Incompatível com a vida</a:t>
            </a:r>
          </a:p>
          <a:p>
            <a:pPr algn="ctr" eaLnBrk="1" hangingPunct="1"/>
            <a:endParaRPr lang="en-US" sz="2400"/>
          </a:p>
          <a:p>
            <a:pPr algn="ctr" eaLnBrk="1" hangingPunct="1"/>
            <a:r>
              <a:rPr lang="en-US" sz="2400"/>
              <a:t>Anencefalia</a:t>
            </a:r>
          </a:p>
          <a:p>
            <a:pPr algn="ctr" eaLnBrk="1" hangingPunct="1"/>
            <a:endParaRPr lang="en-US" sz="2400"/>
          </a:p>
          <a:p>
            <a:pPr algn="ctr" eaLnBrk="1" hangingPunct="1"/>
            <a:r>
              <a:rPr lang="en-US" sz="2400"/>
              <a:t>Acardia</a:t>
            </a:r>
          </a:p>
          <a:p>
            <a:pPr algn="ctr" eaLnBrk="1" hangingPunct="1"/>
            <a:endParaRPr lang="en-US" sz="2400"/>
          </a:p>
          <a:p>
            <a:pPr algn="ctr" eaLnBrk="1" hangingPunct="1"/>
            <a:r>
              <a:rPr lang="en-US" sz="2400"/>
              <a:t>Porencefalia</a:t>
            </a:r>
          </a:p>
          <a:p>
            <a:pPr algn="ctr" eaLnBrk="1" hangingPunct="1"/>
            <a:endParaRPr lang="en-US" sz="2400"/>
          </a:p>
          <a:p>
            <a:pPr algn="ctr" eaLnBrk="1" hangingPunct="1"/>
            <a:r>
              <a:rPr lang="en-US" sz="2400"/>
              <a:t>etc</a:t>
            </a:r>
          </a:p>
          <a:p>
            <a:pPr algn="ctr" eaLnBrk="1" hangingPunct="1"/>
            <a:endParaRPr lang="pt-BR" sz="2400"/>
          </a:p>
        </p:txBody>
      </p:sp>
      <p:sp>
        <p:nvSpPr>
          <p:cNvPr id="48135" name="CaixaDeTexto 8"/>
          <p:cNvSpPr txBox="1">
            <a:spLocks noChangeArrowheads="1"/>
          </p:cNvSpPr>
          <p:nvPr/>
        </p:nvSpPr>
        <p:spPr bwMode="auto">
          <a:xfrm>
            <a:off x="7473950" y="2192338"/>
            <a:ext cx="2844800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US" sz="2400" b="1"/>
              <a:t>Cura provável</a:t>
            </a:r>
          </a:p>
          <a:p>
            <a:pPr algn="ctr" eaLnBrk="1" hangingPunct="1"/>
            <a:endParaRPr lang="en-US" sz="2400"/>
          </a:p>
          <a:p>
            <a:pPr algn="ctr" eaLnBrk="1" hangingPunct="1"/>
            <a:r>
              <a:rPr lang="en-US" sz="2400"/>
              <a:t>Hipovolemia</a:t>
            </a:r>
          </a:p>
          <a:p>
            <a:pPr algn="ctr" eaLnBrk="1" hangingPunct="1"/>
            <a:endParaRPr lang="en-US" sz="2400"/>
          </a:p>
          <a:p>
            <a:pPr algn="ctr" eaLnBrk="1" hangingPunct="1"/>
            <a:r>
              <a:rPr lang="en-US" sz="2400"/>
              <a:t>Malformação com tratamento cirúrgico possível</a:t>
            </a:r>
          </a:p>
          <a:p>
            <a:pPr algn="ctr" eaLnBrk="1" hangingPunct="1"/>
            <a:endParaRPr lang="en-US" sz="2400"/>
          </a:p>
          <a:p>
            <a:pPr algn="ctr" eaLnBrk="1" hangingPunct="1"/>
            <a:endParaRPr lang="en-US" sz="2400"/>
          </a:p>
          <a:p>
            <a:pPr algn="ctr" eaLnBrk="1" hangingPunct="1"/>
            <a:endParaRPr lang="en-US" sz="2400"/>
          </a:p>
          <a:p>
            <a:pPr algn="ctr" eaLnBrk="1" hangingPunct="1"/>
            <a:endParaRPr lang="pt-BR" sz="2400"/>
          </a:p>
        </p:txBody>
      </p:sp>
      <p:pic>
        <p:nvPicPr>
          <p:cNvPr id="48136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700" y="315913"/>
            <a:ext cx="18161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7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25400"/>
            <a:ext cx="16002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8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200" y="1003300"/>
            <a:ext cx="942975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ctrTitle"/>
          </p:nvPr>
        </p:nvSpPr>
        <p:spPr>
          <a:xfrm>
            <a:off x="1204913" y="1200150"/>
            <a:ext cx="9144000" cy="5084763"/>
          </a:xfrm>
        </p:spPr>
        <p:txBody>
          <a:bodyPr/>
          <a:lstStyle/>
          <a:p>
            <a:pPr eaLnBrk="1" hangingPunct="1"/>
            <a:r>
              <a:rPr lang="en-US" sz="14900" smtClean="0"/>
              <a:t>E a sala</a:t>
            </a:r>
            <a:br>
              <a:rPr lang="en-US" sz="14900" smtClean="0"/>
            </a:br>
            <a:r>
              <a:rPr lang="en-US" sz="14900" smtClean="0"/>
              <a:t>de</a:t>
            </a:r>
            <a:br>
              <a:rPr lang="en-US" sz="14900" smtClean="0"/>
            </a:br>
            <a:r>
              <a:rPr lang="en-US" sz="14900" smtClean="0"/>
              <a:t>parto?</a:t>
            </a:r>
            <a:endParaRPr lang="pt-BR" sz="1490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8" y="184150"/>
            <a:ext cx="1098391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CaixaDeTexto 4"/>
          <p:cNvSpPr txBox="1">
            <a:spLocks noChangeArrowheads="1"/>
          </p:cNvSpPr>
          <p:nvPr/>
        </p:nvSpPr>
        <p:spPr bwMode="auto">
          <a:xfrm>
            <a:off x="219075" y="6472238"/>
            <a:ext cx="115776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1400"/>
              <a:t>Reanimação do Prematuro &lt;34 semanas em sala de parto: Diretrizes da Sociedade Brasileira de Pediatria. Versão 2016 com atualizações em maio de 2021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CaixaDeTexto 2"/>
          <p:cNvSpPr txBox="1">
            <a:spLocks noChangeArrowheads="1"/>
          </p:cNvSpPr>
          <p:nvPr/>
        </p:nvSpPr>
        <p:spPr bwMode="auto">
          <a:xfrm>
            <a:off x="477838" y="938213"/>
            <a:ext cx="11409362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just" eaLnBrk="1" hangingPunct="1"/>
            <a:r>
              <a:rPr lang="pt-BR" sz="2000"/>
              <a:t>“A oferta de cuidados para esse grupo de neonatos (</a:t>
            </a:r>
            <a:r>
              <a:rPr lang="pt-BR" sz="3600" b="1"/>
              <a:t>&lt;22 semanas</a:t>
            </a:r>
            <a:r>
              <a:rPr lang="pt-BR" sz="2000"/>
              <a:t>), que não sejam os de conforto, </a:t>
            </a:r>
            <a:r>
              <a:rPr lang="pt-BR" sz="3600" b="1"/>
              <a:t>não parece ser razoável</a:t>
            </a:r>
            <a:r>
              <a:rPr lang="pt-BR" sz="2000"/>
              <a:t>.”</a:t>
            </a:r>
          </a:p>
          <a:p>
            <a:pPr algn="just" eaLnBrk="1" hangingPunct="1"/>
            <a:endParaRPr lang="pt-BR" sz="2000"/>
          </a:p>
          <a:p>
            <a:pPr algn="just" eaLnBrk="1" hangingPunct="1"/>
            <a:r>
              <a:rPr lang="pt-BR" sz="2000"/>
              <a:t>“Já os RN com </a:t>
            </a:r>
            <a:r>
              <a:rPr lang="pt-BR" sz="3600" b="1"/>
              <a:t>25 semanas ou mais </a:t>
            </a:r>
            <a:r>
              <a:rPr lang="pt-BR" sz="2000"/>
              <a:t>de idade gestacional</a:t>
            </a:r>
          </a:p>
          <a:p>
            <a:pPr algn="just" eaLnBrk="1" hangingPunct="1"/>
            <a:r>
              <a:rPr lang="pt-BR" sz="2000"/>
              <a:t>apresentam taxas significativas de sobrevida e, em grande proporção, sem sequelas graves, sendo</a:t>
            </a:r>
          </a:p>
          <a:p>
            <a:pPr algn="just" eaLnBrk="1" hangingPunct="1"/>
            <a:r>
              <a:rPr lang="pt-BR" sz="2000"/>
              <a:t>justificada a </a:t>
            </a:r>
            <a:r>
              <a:rPr lang="pt-BR" sz="3600" b="1"/>
              <a:t>máxima intervenção </a:t>
            </a:r>
            <a:r>
              <a:rPr lang="pt-BR" sz="2000"/>
              <a:t>nesse grupo em termos de reanimação na sala de parto.”</a:t>
            </a:r>
          </a:p>
          <a:p>
            <a:pPr algn="just" eaLnBrk="1" hangingPunct="1"/>
            <a:endParaRPr lang="pt-BR" sz="2000"/>
          </a:p>
          <a:p>
            <a:pPr algn="just" eaLnBrk="1" hangingPunct="1"/>
            <a:r>
              <a:rPr lang="pt-BR" sz="2000"/>
              <a:t>“</a:t>
            </a:r>
            <a:r>
              <a:rPr lang="pt-BR" sz="3600" b="1"/>
              <a:t>dificuldade quanto à decisão </a:t>
            </a:r>
            <a:r>
              <a:rPr lang="pt-BR" sz="2000"/>
              <a:t>de iniciar a reanimação e a sua extensão concentra-se naqueles que</a:t>
            </a:r>
          </a:p>
          <a:p>
            <a:pPr algn="just" eaLnBrk="1" hangingPunct="1"/>
            <a:r>
              <a:rPr lang="pt-BR" sz="2000"/>
              <a:t>nascem </a:t>
            </a:r>
            <a:r>
              <a:rPr lang="pt-BR" sz="3600" b="1"/>
              <a:t>entre 22 e 24 semanas </a:t>
            </a:r>
            <a:r>
              <a:rPr lang="pt-BR" sz="2000"/>
              <a:t>de idade gestacional.”</a:t>
            </a:r>
          </a:p>
        </p:txBody>
      </p:sp>
      <p:sp>
        <p:nvSpPr>
          <p:cNvPr id="51203" name="CaixaDeTexto 3"/>
          <p:cNvSpPr txBox="1">
            <a:spLocks noChangeArrowheads="1"/>
          </p:cNvSpPr>
          <p:nvPr/>
        </p:nvSpPr>
        <p:spPr bwMode="auto">
          <a:xfrm>
            <a:off x="219075" y="6472238"/>
            <a:ext cx="115776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1400"/>
              <a:t>Reanimação do Prematuro &lt;34 semanas em sala de parto: Diretrizes da Sociedade Brasileira de Pediatria. Versão 2016 com atualizações em maio de 2021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CaixaDeTexto 2"/>
          <p:cNvSpPr txBox="1">
            <a:spLocks noChangeArrowheads="1"/>
          </p:cNvSpPr>
          <p:nvPr/>
        </p:nvSpPr>
        <p:spPr bwMode="auto">
          <a:xfrm>
            <a:off x="654050" y="242888"/>
            <a:ext cx="11182350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4800" b="1"/>
              <a:t>4 Três estratégias éticas em neonatologia</a:t>
            </a:r>
          </a:p>
          <a:p>
            <a:pPr eaLnBrk="1" hangingPunct="1"/>
            <a:endParaRPr lang="pt-BR" sz="6000"/>
          </a:p>
          <a:p>
            <a:pPr eaLnBrk="1" hangingPunct="1"/>
            <a:r>
              <a:rPr lang="pt-BR" sz="6000"/>
              <a:t>Esperar até à quase certeza</a:t>
            </a:r>
          </a:p>
          <a:p>
            <a:pPr eaLnBrk="1" hangingPunct="1"/>
            <a:endParaRPr lang="pt-BR" sz="6000"/>
          </a:p>
          <a:p>
            <a:pPr eaLnBrk="1" hangingPunct="1"/>
            <a:r>
              <a:rPr lang="pt-BR" sz="6000"/>
              <a:t>Prognóstico estatístico</a:t>
            </a:r>
          </a:p>
          <a:p>
            <a:pPr eaLnBrk="1" hangingPunct="1"/>
            <a:endParaRPr lang="pt-BR" sz="6000"/>
          </a:p>
          <a:p>
            <a:pPr eaLnBrk="1" hangingPunct="1"/>
            <a:r>
              <a:rPr lang="pt-BR" sz="6000"/>
              <a:t>Prognóstico individualizado</a:t>
            </a:r>
          </a:p>
        </p:txBody>
      </p:sp>
      <p:pic>
        <p:nvPicPr>
          <p:cNvPr id="52227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9813" y="2065338"/>
            <a:ext cx="1541462" cy="81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8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1700" y="5494338"/>
            <a:ext cx="1679575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9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8225" y="3829050"/>
            <a:ext cx="1679575" cy="111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63" y="441325"/>
            <a:ext cx="9218612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CaixaDeTexto 3"/>
          <p:cNvSpPr txBox="1">
            <a:spLocks noChangeArrowheads="1"/>
          </p:cNvSpPr>
          <p:nvPr/>
        </p:nvSpPr>
        <p:spPr bwMode="auto">
          <a:xfrm>
            <a:off x="1116013" y="5719763"/>
            <a:ext cx="9532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/>
              <a:t>RYSAVY, Matthew A. et al. Between-hospital variation in treatment and outcomes in extremely preterm infants. N Engl J Med, v. 372, p. 1801-1811, 2015.</a:t>
            </a:r>
            <a:endParaRPr lang="pt-BR"/>
          </a:p>
        </p:txBody>
      </p:sp>
      <p:sp>
        <p:nvSpPr>
          <p:cNvPr id="3" name="Retângulo 2">
            <a:extLst>
              <a:ext uri="{FF2B5EF4-FFF2-40B4-BE49-F238E27FC236}"/>
            </a:extLst>
          </p:cNvPr>
          <p:cNvSpPr/>
          <p:nvPr/>
        </p:nvSpPr>
        <p:spPr>
          <a:xfrm>
            <a:off x="7077075" y="3035300"/>
            <a:ext cx="1306513" cy="9604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0"/>
            <a:ext cx="95773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75" y="0"/>
            <a:ext cx="898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95450"/>
            <a:ext cx="9144000" cy="50847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400" b="1" dirty="0"/>
              <a:t/>
            </a:r>
            <a:br>
              <a:rPr lang="pt-BR" sz="4400" b="1" dirty="0"/>
            </a:br>
            <a:r>
              <a:rPr lang="pt-BR" b="1" dirty="0"/>
              <a:t>A decisão</a:t>
            </a:r>
            <a:r>
              <a:rPr lang="pt-BR" sz="9800" b="1" dirty="0"/>
              <a:t/>
            </a:r>
            <a:br>
              <a:rPr lang="pt-BR" sz="9800" b="1" dirty="0"/>
            </a:br>
            <a:r>
              <a:rPr lang="pt-BR" sz="15300" b="1" dirty="0"/>
              <a:t>Equipe</a:t>
            </a:r>
            <a:br>
              <a:rPr lang="pt-BR" sz="15300" b="1" dirty="0"/>
            </a:br>
            <a:r>
              <a:rPr lang="pt-BR" sz="15300" b="1" dirty="0"/>
              <a:t>Pais/família</a:t>
            </a:r>
            <a:br>
              <a:rPr lang="pt-BR" sz="15300" b="1" dirty="0"/>
            </a:br>
            <a:r>
              <a:rPr lang="pt-BR" sz="15300" b="1" dirty="0"/>
              <a:t>??</a:t>
            </a:r>
            <a:endParaRPr lang="pt-BR" sz="8000" dirty="0"/>
          </a:p>
        </p:txBody>
      </p:sp>
      <p:pic>
        <p:nvPicPr>
          <p:cNvPr id="5632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088" y="4465638"/>
            <a:ext cx="4252912" cy="239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7300" y="3429000"/>
            <a:ext cx="9931400" cy="2387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17900" dirty="0"/>
              <a:t>Casos clínicos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5084762"/>
          </a:xfrm>
        </p:spPr>
        <p:txBody>
          <a:bodyPr/>
          <a:lstStyle/>
          <a:p>
            <a:pPr eaLnBrk="1" hangingPunct="1"/>
            <a:r>
              <a:rPr lang="pt-BR" sz="4400" b="1" smtClean="0"/>
              <a:t>Casos</a:t>
            </a:r>
            <a:r>
              <a:rPr lang="pt-BR" sz="8000" b="1" smtClean="0"/>
              <a:t/>
            </a:r>
            <a:br>
              <a:rPr lang="pt-BR" sz="8000" b="1" smtClean="0"/>
            </a:br>
            <a:r>
              <a:rPr lang="pt-BR" sz="8000" b="1" smtClean="0"/>
              <a:t>Você está na sala de parto</a:t>
            </a:r>
            <a:r>
              <a:rPr lang="pt-BR" sz="8000" smtClean="0"/>
              <a:t/>
            </a:r>
            <a:br>
              <a:rPr lang="pt-BR" sz="8000" smtClean="0"/>
            </a:br>
            <a:r>
              <a:rPr lang="pt-BR" sz="8000" smtClean="0"/>
              <a:t>RN 23 semanas</a:t>
            </a:r>
            <a:br>
              <a:rPr lang="pt-BR" sz="8000" smtClean="0"/>
            </a:br>
            <a:r>
              <a:rPr lang="pt-BR" sz="8000" smtClean="0"/>
              <a:t>RN 32 semanas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0"/>
            <a:ext cx="7381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513" y="0"/>
            <a:ext cx="5564187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>
            <a:extLst>
              <a:ext uri="{FF2B5EF4-FFF2-40B4-BE49-F238E27FC236}"/>
            </a:extLst>
          </p:cNvPr>
          <p:cNvSpPr/>
          <p:nvPr/>
        </p:nvSpPr>
        <p:spPr>
          <a:xfrm rot="16926469">
            <a:off x="2811463" y="3983038"/>
            <a:ext cx="2636837" cy="1036637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CaixaDeTexto 2"/>
          <p:cNvSpPr txBox="1">
            <a:spLocks noChangeArrowheads="1"/>
          </p:cNvSpPr>
          <p:nvPr/>
        </p:nvSpPr>
        <p:spPr bwMode="auto">
          <a:xfrm>
            <a:off x="773113" y="3246438"/>
            <a:ext cx="83693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5400"/>
              <a:t>https://handtohold.org/tribute-to-micro-preemies/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z="6600" b="1" smtClean="0"/>
              <a:t>5</a:t>
            </a:r>
            <a:r>
              <a:rPr lang="pt-BR" sz="8000" b="1" smtClean="0"/>
              <a:t> Cuidados paliativos</a:t>
            </a:r>
          </a:p>
        </p:txBody>
      </p:sp>
      <p:sp>
        <p:nvSpPr>
          <p:cNvPr id="63491" name="Espaço Reservado para Conteúdo 2"/>
          <p:cNvSpPr>
            <a:spLocks noGrp="1"/>
          </p:cNvSpPr>
          <p:nvPr>
            <p:ph idx="1"/>
          </p:nvPr>
        </p:nvSpPr>
        <p:spPr>
          <a:xfrm>
            <a:off x="619125" y="1825625"/>
            <a:ext cx="10972800" cy="4667250"/>
          </a:xfrm>
        </p:spPr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z="4000" smtClean="0"/>
              <a:t>RN não viáveis com prematuridade extrema</a:t>
            </a:r>
          </a:p>
          <a:p>
            <a:pPr marL="0" indent="0" eaLnBrk="1" hangingPunct="1">
              <a:buFont typeface="Arial" pitchFamily="34" charset="0"/>
              <a:buNone/>
            </a:pPr>
            <a:endParaRPr lang="pt-BR" sz="4000" smtClean="0"/>
          </a:p>
          <a:p>
            <a:pPr marL="0" indent="0" eaLnBrk="1" hangingPunct="1">
              <a:buFont typeface="Arial" pitchFamily="34" charset="0"/>
              <a:buNone/>
            </a:pPr>
            <a:r>
              <a:rPr lang="pt-BR" sz="4000" smtClean="0"/>
              <a:t>RN com anomalias congénitas incompatíveis com a sobrevivência a curto prazo</a:t>
            </a:r>
          </a:p>
          <a:p>
            <a:pPr marL="0" indent="0" eaLnBrk="1" hangingPunct="1">
              <a:buFont typeface="Arial" pitchFamily="34" charset="0"/>
              <a:buNone/>
            </a:pPr>
            <a:endParaRPr lang="pt-BR" sz="4000" smtClean="0"/>
          </a:p>
          <a:p>
            <a:pPr marL="0" indent="0" eaLnBrk="1" hangingPunct="1">
              <a:buFont typeface="Arial" pitchFamily="34" charset="0"/>
              <a:buNone/>
            </a:pPr>
            <a:r>
              <a:rPr lang="pt-BR" sz="4000" smtClean="0"/>
              <a:t>RN que têm um prognóstico letal a médio ou longo prazo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ítulo 1"/>
          <p:cNvSpPr>
            <a:spLocks noGrp="1"/>
          </p:cNvSpPr>
          <p:nvPr>
            <p:ph type="ctrTitle"/>
          </p:nvPr>
        </p:nvSpPr>
        <p:spPr>
          <a:xfrm>
            <a:off x="1130300" y="1758950"/>
            <a:ext cx="9931400" cy="5326063"/>
          </a:xfrm>
        </p:spPr>
        <p:txBody>
          <a:bodyPr/>
          <a:lstStyle/>
          <a:p>
            <a:pPr eaLnBrk="1" hangingPunct="1"/>
            <a:r>
              <a:rPr lang="pt-BR" sz="9600" b="1" smtClean="0"/>
              <a:t>Cuidado</a:t>
            </a:r>
            <a:br>
              <a:rPr lang="pt-BR" sz="9600" b="1" smtClean="0"/>
            </a:br>
            <a:r>
              <a:rPr lang="pt-BR" sz="9600" b="1" smtClean="0"/>
              <a:t>paliativo </a:t>
            </a:r>
            <a:r>
              <a:rPr lang="pt-BR" sz="13800" b="1" smtClean="0">
                <a:solidFill>
                  <a:srgbClr val="C00000"/>
                </a:solidFill>
              </a:rPr>
              <a:t>não</a:t>
            </a:r>
            <a:r>
              <a:rPr lang="pt-BR" sz="9600" b="1" smtClean="0"/>
              <a:t> é:</a:t>
            </a:r>
            <a:br>
              <a:rPr lang="pt-BR" sz="9600" b="1" smtClean="0"/>
            </a:br>
            <a:r>
              <a:rPr lang="pt-BR" sz="9600" b="1" smtClean="0"/>
              <a:t>abandonar</a:t>
            </a:r>
            <a:br>
              <a:rPr lang="pt-BR" sz="9600" b="1" smtClean="0"/>
            </a:br>
            <a:r>
              <a:rPr lang="pt-BR" sz="9600" b="1" smtClean="0"/>
              <a:t>desistir</a:t>
            </a:r>
            <a:br>
              <a:rPr lang="pt-BR" sz="9600" b="1" smtClean="0"/>
            </a:br>
            <a:r>
              <a:rPr lang="pt-BR" sz="9600" b="1" smtClean="0"/>
              <a:t>não tratar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-9525"/>
            <a:ext cx="6696075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" y="266700"/>
            <a:ext cx="12160250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575" y="0"/>
            <a:ext cx="7077075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222250"/>
            <a:ext cx="11891963" cy="642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10106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0"/>
            <a:ext cx="9147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 group of people sitting in a chair&#10;&#10;Description generated with very high confidenc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14288"/>
            <a:ext cx="9048750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0"/>
            <a:ext cx="8870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0"/>
            <a:ext cx="8870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1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8" t="52374" r="41692" b="23891"/>
          <a:stretch>
            <a:fillRect/>
          </a:stretch>
        </p:blipFill>
        <p:spPr bwMode="auto">
          <a:xfrm>
            <a:off x="1935163" y="404813"/>
            <a:ext cx="1136650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2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8" t="76234" r="41692"/>
          <a:stretch>
            <a:fillRect/>
          </a:stretch>
        </p:blipFill>
        <p:spPr bwMode="auto">
          <a:xfrm>
            <a:off x="3078163" y="404813"/>
            <a:ext cx="113665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3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08" t="52374" b="23891"/>
          <a:stretch>
            <a:fillRect/>
          </a:stretch>
        </p:blipFill>
        <p:spPr bwMode="auto">
          <a:xfrm>
            <a:off x="4214813" y="404813"/>
            <a:ext cx="1201737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4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8" t="52374" r="41692" b="23891"/>
          <a:stretch>
            <a:fillRect/>
          </a:stretch>
        </p:blipFill>
        <p:spPr bwMode="auto">
          <a:xfrm>
            <a:off x="5368925" y="404813"/>
            <a:ext cx="1136650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5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8" t="76234" r="41692" b="926"/>
          <a:stretch>
            <a:fillRect/>
          </a:stretch>
        </p:blipFill>
        <p:spPr bwMode="auto">
          <a:xfrm>
            <a:off x="6469063" y="439738"/>
            <a:ext cx="1135062" cy="115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6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08" t="52374" b="23891"/>
          <a:stretch>
            <a:fillRect/>
          </a:stretch>
        </p:blipFill>
        <p:spPr bwMode="auto">
          <a:xfrm>
            <a:off x="7605713" y="428625"/>
            <a:ext cx="1154112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7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8" t="76234" r="41692"/>
          <a:stretch>
            <a:fillRect/>
          </a:stretch>
        </p:blipFill>
        <p:spPr bwMode="auto">
          <a:xfrm>
            <a:off x="8782050" y="404813"/>
            <a:ext cx="113665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4" descr="General Internal Medic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linical Expertise Matters: Grand Rounds Works With the Nation&amp;#39;s Preeminent  Physicians and Institutions - Grand Rounds Heal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3" y="0"/>
            <a:ext cx="10277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76263"/>
            <a:ext cx="8664575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3" name="CaixaDeTexto 4"/>
          <p:cNvSpPr txBox="1">
            <a:spLocks noChangeArrowheads="1"/>
          </p:cNvSpPr>
          <p:nvPr/>
        </p:nvSpPr>
        <p:spPr bwMode="auto">
          <a:xfrm>
            <a:off x="773113" y="5819775"/>
            <a:ext cx="107203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>
                <a:solidFill>
                  <a:srgbClr val="222222"/>
                </a:solidFill>
                <a:latin typeface="Arial" pitchFamily="34" charset="0"/>
              </a:rPr>
              <a:t>CHEN, Daniel et al. A cross-sectional measurement of medical student empathy. </a:t>
            </a:r>
            <a:r>
              <a:rPr lang="en-US" b="1">
                <a:solidFill>
                  <a:srgbClr val="222222"/>
                </a:solidFill>
                <a:latin typeface="Arial" pitchFamily="34" charset="0"/>
              </a:rPr>
              <a:t>Journal of general internal medicine</a:t>
            </a:r>
            <a:r>
              <a:rPr lang="en-US">
                <a:solidFill>
                  <a:srgbClr val="222222"/>
                </a:solidFill>
                <a:latin typeface="Arial" pitchFamily="34" charset="0"/>
              </a:rPr>
              <a:t>, v. 22, n. 10, p. 1434-1438, 2007.</a:t>
            </a:r>
            <a:endParaRPr lang="pt-B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038" y="230188"/>
            <a:ext cx="6257925" cy="569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7" name="CaixaDeTexto 4"/>
          <p:cNvSpPr txBox="1">
            <a:spLocks noChangeArrowheads="1"/>
          </p:cNvSpPr>
          <p:nvPr/>
        </p:nvSpPr>
        <p:spPr bwMode="auto">
          <a:xfrm>
            <a:off x="306388" y="5981700"/>
            <a:ext cx="11579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>
                <a:solidFill>
                  <a:srgbClr val="222222"/>
                </a:solidFill>
                <a:latin typeface="Arial" pitchFamily="34" charset="0"/>
              </a:rPr>
              <a:t>HOJAT, Mohammadreza et al. Physician empathy: definition, components, measurement, and relationship to gender and specialty. </a:t>
            </a:r>
            <a:r>
              <a:rPr lang="en-US" b="1">
                <a:solidFill>
                  <a:srgbClr val="222222"/>
                </a:solidFill>
                <a:latin typeface="Arial" pitchFamily="34" charset="0"/>
              </a:rPr>
              <a:t>American Journal of Psychiatry</a:t>
            </a:r>
            <a:r>
              <a:rPr lang="en-US">
                <a:solidFill>
                  <a:srgbClr val="222222"/>
                </a:solidFill>
                <a:latin typeface="Arial" pitchFamily="34" charset="0"/>
              </a:rPr>
              <a:t>, v. 159, n. 9, p. 1563-1569, 2002.</a:t>
            </a:r>
            <a:endParaRPr lang="pt-B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ítulo 1"/>
          <p:cNvSpPr>
            <a:spLocks noGrp="1"/>
          </p:cNvSpPr>
          <p:nvPr>
            <p:ph type="ctrTitle"/>
          </p:nvPr>
        </p:nvSpPr>
        <p:spPr>
          <a:xfrm>
            <a:off x="544513" y="1620838"/>
            <a:ext cx="11102975" cy="3616325"/>
          </a:xfrm>
        </p:spPr>
        <p:txBody>
          <a:bodyPr/>
          <a:lstStyle/>
          <a:p>
            <a:pPr eaLnBrk="1" hangingPunct="1"/>
            <a:r>
              <a:rPr lang="en-US" sz="8000" b="1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Tecnologia</a:t>
            </a:r>
            <a:br>
              <a:rPr lang="en-US" sz="8000" b="1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</a:br>
            <a:r>
              <a:rPr lang="en-US" sz="8000" b="1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x</a:t>
            </a:r>
            <a:br>
              <a:rPr lang="en-US" sz="8000" b="1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</a:br>
            <a:r>
              <a:rPr lang="en-US" sz="8000" b="1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Humanidade</a:t>
            </a:r>
            <a:br>
              <a:rPr lang="en-US" sz="8000" b="1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</a:br>
            <a:endParaRPr lang="pt-BR" sz="8000" b="1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4" name="Imagem 3" descr="Logotipo, Ícone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938" y="550863"/>
            <a:ext cx="5318125" cy="542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1750"/>
            <a:ext cx="4605338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25"/>
            <a:ext cx="12192000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>
            <a:extLst>
              <a:ext uri="{FF2B5EF4-FFF2-40B4-BE49-F238E27FC236}"/>
            </a:extLst>
          </p:cNvPr>
          <p:cNvSpPr/>
          <p:nvPr/>
        </p:nvSpPr>
        <p:spPr>
          <a:xfrm>
            <a:off x="2992438" y="2025650"/>
            <a:ext cx="1060450" cy="2032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UTI neonatal do Hospital da Mulher funciona no limite - Foto: Luiz Tito l Ag. A TAR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0"/>
            <a:ext cx="11864975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1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013" y="4149725"/>
            <a:ext cx="5792787" cy="256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UPA da Serra, em Serra Sede, lotada na tarde desta segunda-feira (22) — Foto: Reprodução/TV Gaze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12192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5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4957763"/>
            <a:ext cx="4819650" cy="152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19" name="CaixaDeTexto 2"/>
          <p:cNvSpPr txBox="1">
            <a:spLocks noChangeArrowheads="1"/>
          </p:cNvSpPr>
          <p:nvPr/>
        </p:nvSpPr>
        <p:spPr bwMode="auto">
          <a:xfrm>
            <a:off x="8832850" y="3429000"/>
            <a:ext cx="13668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240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Calouro</a:t>
            </a:r>
          </a:p>
        </p:txBody>
      </p:sp>
      <p:sp>
        <p:nvSpPr>
          <p:cNvPr id="86020" name="CaixaDeTexto 3"/>
          <p:cNvSpPr txBox="1">
            <a:spLocks noChangeArrowheads="1"/>
          </p:cNvSpPr>
          <p:nvPr/>
        </p:nvSpPr>
        <p:spPr bwMode="auto">
          <a:xfrm>
            <a:off x="8328025" y="1628775"/>
            <a:ext cx="2016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240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Ciclo clínico</a:t>
            </a:r>
          </a:p>
        </p:txBody>
      </p:sp>
      <p:sp>
        <p:nvSpPr>
          <p:cNvPr id="86021" name="CaixaDeTexto 4"/>
          <p:cNvSpPr txBox="1">
            <a:spLocks noChangeArrowheads="1"/>
          </p:cNvSpPr>
          <p:nvPr/>
        </p:nvSpPr>
        <p:spPr bwMode="auto">
          <a:xfrm>
            <a:off x="7824788" y="728663"/>
            <a:ext cx="2016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240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Interno</a:t>
            </a:r>
          </a:p>
        </p:txBody>
      </p:sp>
      <p:sp>
        <p:nvSpPr>
          <p:cNvPr id="86022" name="CaixaDeTexto 5"/>
          <p:cNvSpPr txBox="1">
            <a:spLocks noChangeArrowheads="1"/>
          </p:cNvSpPr>
          <p:nvPr/>
        </p:nvSpPr>
        <p:spPr bwMode="auto">
          <a:xfrm>
            <a:off x="4979988" y="266700"/>
            <a:ext cx="2016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240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Residente</a:t>
            </a:r>
          </a:p>
        </p:txBody>
      </p:sp>
      <p:pic>
        <p:nvPicPr>
          <p:cNvPr id="86023" name="Áudio 7">
            <a:hlinkClick r:id="" action="ppaction://media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0" y="6032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98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ítulo 1"/>
          <p:cNvSpPr>
            <a:spLocks noGrp="1"/>
          </p:cNvSpPr>
          <p:nvPr>
            <p:ph type="ctrTitle"/>
          </p:nvPr>
        </p:nvSpPr>
        <p:spPr>
          <a:xfrm>
            <a:off x="1130300" y="474663"/>
            <a:ext cx="9931400" cy="5326062"/>
          </a:xfrm>
        </p:spPr>
        <p:txBody>
          <a:bodyPr/>
          <a:lstStyle/>
          <a:p>
            <a:pPr eaLnBrk="1" hangingPunct="1"/>
            <a:r>
              <a:rPr lang="pt-BR" sz="9600" b="1" smtClean="0"/>
              <a:t>Ser ético é, sobretudo, ser humano.</a:t>
            </a:r>
            <a:br>
              <a:rPr lang="pt-BR" sz="9600" b="1" smtClean="0"/>
            </a:br>
            <a:r>
              <a:rPr lang="pt-BR" sz="3600" b="1" smtClean="0"/>
              <a:t>Araújo, Jordano. Brasília, 2021.</a:t>
            </a:r>
            <a:endParaRPr lang="pt-BR" sz="9600" b="1" smtClean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CaixaDeTexto 2">
            <a:hlinkClick r:id="rId2"/>
          </p:cNvPr>
          <p:cNvSpPr txBox="1">
            <a:spLocks noChangeArrowheads="1"/>
          </p:cNvSpPr>
          <p:nvPr/>
        </p:nvSpPr>
        <p:spPr bwMode="auto">
          <a:xfrm>
            <a:off x="2711450" y="2357438"/>
            <a:ext cx="609917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4800"/>
              <a:t>https://drive.google.com/drive/folders/1i23etFi7ffkA0C1u5HV2oDs7nhZl0yPG?usp=sharing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CaixaDeTexto 2"/>
          <p:cNvSpPr txBox="1">
            <a:spLocks noChangeArrowheads="1"/>
          </p:cNvSpPr>
          <p:nvPr/>
        </p:nvSpPr>
        <p:spPr bwMode="auto">
          <a:xfrm>
            <a:off x="746125" y="1841500"/>
            <a:ext cx="111918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sz="3600"/>
              <a:t>RIBEIRO, CDM. </a:t>
            </a:r>
            <a:r>
              <a:rPr lang="pt-BR" sz="3600" b="1"/>
              <a:t>Bioética e neonatologia. </a:t>
            </a:r>
            <a:r>
              <a:rPr lang="pt-BR" sz="3600"/>
              <a:t>In: SCHRAM, FR., and BRAZ, M., orgs. Bioética e saúde:</a:t>
            </a:r>
          </a:p>
          <a:p>
            <a:pPr eaLnBrk="1" hangingPunct="1"/>
            <a:r>
              <a:rPr lang="pt-BR" sz="3600"/>
              <a:t>novos tempos para mulheres e crianças? [online]. Rio de Janeiro: Editora FIOCRUZ, 2005. Criança,</a:t>
            </a:r>
          </a:p>
          <a:p>
            <a:pPr eaLnBrk="1" hangingPunct="1"/>
            <a:r>
              <a:rPr lang="pt-BR" sz="3600"/>
              <a:t>mulher e saúde collection, pp. 219-236. ISBN: 978-85-7541-540-5.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100263" y="1423988"/>
            <a:ext cx="7772400" cy="1101725"/>
          </a:xfrm>
        </p:spPr>
        <p:txBody>
          <a:bodyPr/>
          <a:lstStyle/>
          <a:p>
            <a:pPr>
              <a:defRPr/>
            </a:pP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Obrigado!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90938" y="2403475"/>
            <a:ext cx="6400800" cy="1657350"/>
          </a:xfrm>
        </p:spPr>
        <p:txBody>
          <a:bodyPr/>
          <a:lstStyle/>
          <a:p>
            <a:pPr algn="l">
              <a:buFont typeface="Arial" charset="0"/>
              <a:buNone/>
              <a:defRPr/>
            </a:pPr>
            <a:r>
              <a:rPr lang="en-US" u="sng" dirty="0">
                <a:solidFill>
                  <a:schemeClr val="accent1">
                    <a:lumMod val="75000"/>
                  </a:schemeClr>
                </a:solidFill>
                <a:hlinkClick r:id="rId2"/>
              </a:rPr>
              <a:t>jordanopereira@yahoo.com</a:t>
            </a:r>
            <a:endParaRPr lang="en-US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l">
              <a:buFont typeface="Arial" charset="0"/>
              <a:buNone/>
              <a:defRPr/>
            </a:pPr>
            <a:endParaRPr lang="en-US" u="sng" dirty="0">
              <a:solidFill>
                <a:schemeClr val="accent1">
                  <a:lumMod val="75000"/>
                </a:schemeClr>
              </a:solidFill>
            </a:endParaRPr>
          </a:p>
          <a:p>
            <a:pPr algn="l">
              <a:buFont typeface="Arial" charset="0"/>
              <a:buNone/>
              <a:defRPr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@jordanoparaujo</a:t>
            </a:r>
          </a:p>
          <a:p>
            <a:pPr algn="l">
              <a:buFont typeface="Arial" charset="0"/>
              <a:buNone/>
              <a:defRPr/>
            </a:pP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algn="l">
              <a:buFont typeface="Arial" charset="0"/>
              <a:buNone/>
              <a:defRPr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Uma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Arte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Longa</a:t>
            </a:r>
          </a:p>
          <a:p>
            <a:pPr algn="l">
              <a:buFont typeface="Arial" charset="0"/>
              <a:buNone/>
              <a:defRPr/>
            </a:pP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algn="l">
              <a:buFont typeface="Arial" charset="0"/>
              <a:buNone/>
              <a:defRPr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Histórias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Breves de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uma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Arte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Longa                              </a:t>
            </a:r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0116" name="Imagem 4" descr="Uma imagem contendo desenho&#10;&#10;Descrição gerada automaticament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688" y="4060825"/>
            <a:ext cx="593725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7" name="Imagem 6" descr="Uma imagem contendo desenho&#10;&#10;Descrição gerada automaticament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688" y="3232150"/>
            <a:ext cx="593725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8" name="Imagem 8" descr="Uma imagem contendo texto, desenho&#10;&#10;Descrição gerada automaticament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213" y="4992688"/>
            <a:ext cx="601662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m 10" descr="Uma imagem contendo screenshot&#10;&#10;Descrição gerada automaticamente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892046">
            <a:off x="8691563" y="3332163"/>
            <a:ext cx="2154237" cy="2732087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20" name="Imagem 12" descr="Uma imagem contendo desenho, comida&#10;&#10;Descrição gerada automaticamente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876425"/>
            <a:ext cx="1566863" cy="117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21" name="Picture 2" descr="email-icon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563" y="2127250"/>
            <a:ext cx="841375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22" name="CaixaDeTexto 3"/>
          <p:cNvSpPr txBox="1">
            <a:spLocks noChangeArrowheads="1"/>
          </p:cNvSpPr>
          <p:nvPr/>
        </p:nvSpPr>
        <p:spPr bwMode="auto">
          <a:xfrm>
            <a:off x="7700963" y="847725"/>
            <a:ext cx="62325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4000"/>
              <a:t>Hora do Sorteio!!!!</a:t>
            </a:r>
            <a:endParaRPr lang="pt-BR" sz="4000"/>
          </a:p>
        </p:txBody>
      </p:sp>
      <p:sp>
        <p:nvSpPr>
          <p:cNvPr id="6" name="Seta: para Baixo 5">
            <a:extLst>
              <a:ext uri="{FF2B5EF4-FFF2-40B4-BE49-F238E27FC236}"/>
            </a:extLst>
          </p:cNvPr>
          <p:cNvSpPr/>
          <p:nvPr/>
        </p:nvSpPr>
        <p:spPr>
          <a:xfrm rot="2826923">
            <a:off x="10239376" y="1544637"/>
            <a:ext cx="641350" cy="1539875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544</Words>
  <Application>Microsoft Office PowerPoint</Application>
  <PresentationFormat>Personalizar</PresentationFormat>
  <Paragraphs>113</Paragraphs>
  <Slides>74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74</vt:i4>
      </vt:variant>
    </vt:vector>
  </HeadingPairs>
  <TitlesOfParts>
    <vt:vector size="84" baseType="lpstr">
      <vt:lpstr>Calibri</vt:lpstr>
      <vt:lpstr>Arial</vt:lpstr>
      <vt:lpstr>Calibri Light</vt:lpstr>
      <vt:lpstr>Times New Roman</vt:lpstr>
      <vt:lpstr>Helvetica Neue</vt:lpstr>
      <vt:lpstr>Lato</vt:lpstr>
      <vt:lpstr>Tahoma</vt:lpstr>
      <vt:lpstr>Tema do Office</vt:lpstr>
      <vt:lpstr>3_Tema do Office</vt:lpstr>
      <vt:lpstr>Estrutura padrão</vt:lpstr>
      <vt:lpstr>Aspectos Éticos no Atendimento ao RN 5 coisas que você deve saber Jordano Araújo</vt:lpstr>
      <vt:lpstr>Aviso!</vt:lpstr>
      <vt:lpstr>Apresentação do PowerPoint</vt:lpstr>
      <vt:lpstr>Apresentação do PowerPoint</vt:lpstr>
      <vt:lpstr>Apresentação do PowerPoint</vt:lpstr>
      <vt:lpstr>Existe  certo e errado?</vt:lpstr>
      <vt:lpstr>Apresentação do PowerPoint</vt:lpstr>
      <vt:lpstr>Apresentação do PowerPoint</vt:lpstr>
      <vt:lpstr>Deontologia x Consequencialismo</vt:lpstr>
      <vt:lpstr>Apresentação do PowerPoint</vt:lpstr>
      <vt:lpstr>Apresentação do PowerPoint</vt:lpstr>
      <vt:lpstr>1 Origens</vt:lpstr>
      <vt:lpstr>Apresentação do PowerPoint</vt:lpstr>
      <vt:lpstr>Apresentação do PowerPoint</vt:lpstr>
      <vt:lpstr>Apresentação do PowerPoint</vt:lpstr>
      <vt:lpstr>Apresentação do PowerPoint</vt:lpstr>
      <vt:lpstr>Código de Nuremberg - 1947</vt:lpstr>
      <vt:lpstr>Declaração de Helsinki 1964</vt:lpstr>
      <vt:lpstr>Apresentação do PowerPoint</vt:lpstr>
      <vt:lpstr>“Bioética”</vt:lpstr>
      <vt:lpstr>2 Principialismo</vt:lpstr>
      <vt:lpstr>Não maleficência</vt:lpstr>
      <vt:lpstr>Autonomia</vt:lpstr>
      <vt:lpstr>Apresentação do PowerPoint</vt:lpstr>
      <vt:lpstr>Defendem os interesses do RN Pais (família) Equipe de saúde (Comitê de Ética) Estado (judiciário)</vt:lpstr>
      <vt:lpstr>Beneficência</vt:lpstr>
      <vt:lpstr>Justiça</vt:lpstr>
      <vt:lpstr>   Ação x Omissão</vt:lpstr>
      <vt:lpstr>Deixar de agir é uma forma de ação</vt:lpstr>
      <vt:lpstr> Quero? Posso?  Devo?</vt:lpstr>
      <vt:lpstr>Apresentação do PowerPoint</vt:lpstr>
      <vt:lpstr>3 Responsabilidades do médico Ética Administrativa Criminal Civil</vt:lpstr>
      <vt:lpstr>Apresentação do PowerPoint</vt:lpstr>
      <vt:lpstr>E a sala de parto?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A decisão Equipe Pais/família ??</vt:lpstr>
      <vt:lpstr>Casos clínicos</vt:lpstr>
      <vt:lpstr>Casos Você está na sala de parto RN 23 semanas RN 32 semanas</vt:lpstr>
      <vt:lpstr>Apresentação do PowerPoint</vt:lpstr>
      <vt:lpstr>Apresentação do PowerPoint</vt:lpstr>
      <vt:lpstr>Apresentação do PowerPoint</vt:lpstr>
      <vt:lpstr>Apresentação do PowerPoint</vt:lpstr>
      <vt:lpstr>5 Cuidados paliativos</vt:lpstr>
      <vt:lpstr>Cuidado paliativo não é: abandonar desistir não tratar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Tecnologia x Humanidade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Ser ético é, sobretudo, ser humano. Araújo, Jordano. Brasília, 2021.</vt:lpstr>
      <vt:lpstr>Apresentação do PowerPoint</vt:lpstr>
      <vt:lpstr>Apresentação do PowerPoint</vt:lpstr>
      <vt:lpstr>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Aspectos Éticos no Atendimento ao RN 5 fatos que você precisa saber</dc:title>
  <dc:creator>Jordano Pereira</dc:creator>
  <cp:lastModifiedBy>Paulo</cp:lastModifiedBy>
  <cp:revision>3</cp:revision>
  <dcterms:created xsi:type="dcterms:W3CDTF">2021-10-05T17:12:00Z</dcterms:created>
  <dcterms:modified xsi:type="dcterms:W3CDTF">2021-10-11T21:25:39Z</dcterms:modified>
</cp:coreProperties>
</file>