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7"/>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5" r:id="rId57"/>
    <p:sldId id="316" r:id="rId58"/>
    <p:sldId id="317" r:id="rId59"/>
    <p:sldId id="318" r:id="rId60"/>
    <p:sldId id="319" r:id="rId61"/>
    <p:sldId id="320" r:id="rId62"/>
    <p:sldId id="321" r:id="rId63"/>
    <p:sldId id="322" r:id="rId64"/>
    <p:sldId id="323" r:id="rId65"/>
    <p:sldId id="324" r:id="rId66"/>
    <p:sldId id="325" r:id="rId67"/>
    <p:sldId id="326" r:id="rId68"/>
    <p:sldId id="327" r:id="rId69"/>
    <p:sldId id="328" r:id="rId70"/>
    <p:sldId id="329" r:id="rId71"/>
    <p:sldId id="330" r:id="rId72"/>
    <p:sldId id="331" r:id="rId73"/>
    <p:sldId id="332" r:id="rId74"/>
    <p:sldId id="333" r:id="rId75"/>
    <p:sldId id="334" r:id="rId76"/>
    <p:sldId id="335" r:id="rId77"/>
    <p:sldId id="336" r:id="rId78"/>
    <p:sldId id="337" r:id="rId79"/>
    <p:sldId id="338" r:id="rId80"/>
    <p:sldId id="339" r:id="rId81"/>
    <p:sldId id="340" r:id="rId82"/>
    <p:sldId id="341" r:id="rId83"/>
    <p:sldId id="342" r:id="rId84"/>
    <p:sldId id="343" r:id="rId85"/>
    <p:sldId id="344" r:id="rId86"/>
    <p:sldId id="345" r:id="rId87"/>
    <p:sldId id="346" r:id="rId88"/>
    <p:sldId id="347" r:id="rId89"/>
    <p:sldId id="348" r:id="rId90"/>
    <p:sldId id="349" r:id="rId91"/>
    <p:sldId id="350" r:id="rId92"/>
    <p:sldId id="351" r:id="rId93"/>
    <p:sldId id="352" r:id="rId94"/>
    <p:sldId id="353" r:id="rId95"/>
    <p:sldId id="359" r:id="rId96"/>
    <p:sldId id="360" r:id="rId97"/>
    <p:sldId id="361" r:id="rId98"/>
    <p:sldId id="362" r:id="rId99"/>
    <p:sldId id="363" r:id="rId100"/>
    <p:sldId id="364" r:id="rId101"/>
    <p:sldId id="365" r:id="rId102"/>
    <p:sldId id="366" r:id="rId103"/>
    <p:sldId id="367" r:id="rId104"/>
    <p:sldId id="369" r:id="rId105"/>
    <p:sldId id="358" r:id="rId106"/>
  </p:sldIdLst>
  <p:sldSz cx="13004800" cy="9753600"/>
  <p:notesSz cx="6858000" cy="9144000"/>
  <p:defaultTextStyle>
    <a:defPPr>
      <a:defRPr lang="pt-BR"/>
    </a:defPPr>
    <a:lvl1pPr algn="l" defTabSz="584200" rtl="0" fontAlgn="base">
      <a:spcBef>
        <a:spcPct val="0"/>
      </a:spcBef>
      <a:spcAft>
        <a:spcPct val="0"/>
      </a:spcAft>
      <a:defRPr sz="5400" kern="1200">
        <a:solidFill>
          <a:srgbClr val="858585"/>
        </a:solidFill>
        <a:latin typeface="Arial" charset="0"/>
        <a:ea typeface="Marker Felt"/>
        <a:cs typeface="Arial" charset="0"/>
        <a:sym typeface="Marker Felt"/>
      </a:defRPr>
    </a:lvl1pPr>
    <a:lvl2pPr marL="457200" indent="-228600" algn="l" defTabSz="584200" rtl="0" fontAlgn="base">
      <a:spcBef>
        <a:spcPct val="0"/>
      </a:spcBef>
      <a:spcAft>
        <a:spcPct val="0"/>
      </a:spcAft>
      <a:defRPr sz="5400" kern="1200">
        <a:solidFill>
          <a:srgbClr val="858585"/>
        </a:solidFill>
        <a:latin typeface="Arial" charset="0"/>
        <a:ea typeface="Marker Felt"/>
        <a:cs typeface="Arial" charset="0"/>
        <a:sym typeface="Marker Felt"/>
      </a:defRPr>
    </a:lvl2pPr>
    <a:lvl3pPr marL="914400" indent="-457200" algn="l" defTabSz="584200" rtl="0" fontAlgn="base">
      <a:spcBef>
        <a:spcPct val="0"/>
      </a:spcBef>
      <a:spcAft>
        <a:spcPct val="0"/>
      </a:spcAft>
      <a:defRPr sz="5400" kern="1200">
        <a:solidFill>
          <a:srgbClr val="858585"/>
        </a:solidFill>
        <a:latin typeface="Arial" charset="0"/>
        <a:ea typeface="Marker Felt"/>
        <a:cs typeface="Arial" charset="0"/>
        <a:sym typeface="Marker Felt"/>
      </a:defRPr>
    </a:lvl3pPr>
    <a:lvl4pPr marL="1371600" indent="-685800" algn="l" defTabSz="584200" rtl="0" fontAlgn="base">
      <a:spcBef>
        <a:spcPct val="0"/>
      </a:spcBef>
      <a:spcAft>
        <a:spcPct val="0"/>
      </a:spcAft>
      <a:defRPr sz="5400" kern="1200">
        <a:solidFill>
          <a:srgbClr val="858585"/>
        </a:solidFill>
        <a:latin typeface="Arial" charset="0"/>
        <a:ea typeface="Marker Felt"/>
        <a:cs typeface="Arial" charset="0"/>
        <a:sym typeface="Marker Felt"/>
      </a:defRPr>
    </a:lvl4pPr>
    <a:lvl5pPr marL="1828800" indent="-914400" algn="l" defTabSz="584200" rtl="0" fontAlgn="base">
      <a:spcBef>
        <a:spcPct val="0"/>
      </a:spcBef>
      <a:spcAft>
        <a:spcPct val="0"/>
      </a:spcAft>
      <a:defRPr sz="5400" kern="1200">
        <a:solidFill>
          <a:srgbClr val="858585"/>
        </a:solidFill>
        <a:latin typeface="Arial" charset="0"/>
        <a:ea typeface="Marker Felt"/>
        <a:cs typeface="Arial" charset="0"/>
        <a:sym typeface="Marker Felt"/>
      </a:defRPr>
    </a:lvl5pPr>
    <a:lvl6pPr marL="2286000" algn="l" defTabSz="914400" rtl="0" eaLnBrk="1" latinLnBrk="0" hangingPunct="1">
      <a:defRPr sz="5400" kern="1200">
        <a:solidFill>
          <a:srgbClr val="858585"/>
        </a:solidFill>
        <a:latin typeface="Arial" charset="0"/>
        <a:ea typeface="Marker Felt"/>
        <a:cs typeface="Arial" charset="0"/>
        <a:sym typeface="Marker Felt"/>
      </a:defRPr>
    </a:lvl6pPr>
    <a:lvl7pPr marL="2743200" algn="l" defTabSz="914400" rtl="0" eaLnBrk="1" latinLnBrk="0" hangingPunct="1">
      <a:defRPr sz="5400" kern="1200">
        <a:solidFill>
          <a:srgbClr val="858585"/>
        </a:solidFill>
        <a:latin typeface="Arial" charset="0"/>
        <a:ea typeface="Marker Felt"/>
        <a:cs typeface="Arial" charset="0"/>
        <a:sym typeface="Marker Felt"/>
      </a:defRPr>
    </a:lvl7pPr>
    <a:lvl8pPr marL="3200400" algn="l" defTabSz="914400" rtl="0" eaLnBrk="1" latinLnBrk="0" hangingPunct="1">
      <a:defRPr sz="5400" kern="1200">
        <a:solidFill>
          <a:srgbClr val="858585"/>
        </a:solidFill>
        <a:latin typeface="Arial" charset="0"/>
        <a:ea typeface="Marker Felt"/>
        <a:cs typeface="Arial" charset="0"/>
        <a:sym typeface="Marker Felt"/>
      </a:defRPr>
    </a:lvl8pPr>
    <a:lvl9pPr marL="3657600" algn="l" defTabSz="914400" rtl="0" eaLnBrk="1" latinLnBrk="0" hangingPunct="1">
      <a:defRPr sz="5400" kern="1200">
        <a:solidFill>
          <a:srgbClr val="858585"/>
        </a:solidFill>
        <a:latin typeface="Arial" charset="0"/>
        <a:ea typeface="Marker Felt"/>
        <a:cs typeface="Arial" charset="0"/>
        <a:sym typeface="Marker Fel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0000"/>
    <a:srgbClr val="FFFF00"/>
    <a:srgbClr val="000000"/>
  </p:clrMru>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858585"/>
        </a:fontRef>
        <a:srgbClr val="858585"/>
      </a:tcTxStyle>
      <a:tcStyle>
        <a:tcBdr>
          <a:left>
            <a:ln w="12700" cap="flat">
              <a:solidFill>
                <a:srgbClr val="4780AA"/>
              </a:solidFill>
              <a:prstDash val="solid"/>
              <a:miter lim="400000"/>
            </a:ln>
          </a:left>
          <a:right>
            <a:ln w="12700" cap="flat">
              <a:solidFill>
                <a:srgbClr val="4780AA"/>
              </a:solidFill>
              <a:prstDash val="solid"/>
              <a:miter lim="400000"/>
            </a:ln>
          </a:right>
          <a:top>
            <a:ln w="127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noFill/>
        </a:fill>
      </a:tcStyle>
    </a:wholeTbl>
    <a:band2H>
      <a:tcTxStyle/>
      <a:tcStyle>
        <a:tcBdr/>
        <a:fill>
          <a:solidFill>
            <a:srgbClr val="B9C4C8">
              <a:alpha val="30000"/>
            </a:srgbClr>
          </a:solidFill>
        </a:fill>
      </a:tcStyle>
    </a:band2H>
    <a:firstCol>
      <a:tcTxStyle b="off" i="off">
        <a:fontRef idx="minor">
          <a:srgbClr val="FFFFFF"/>
        </a:fontRef>
        <a:srgbClr val="FFFFFF"/>
      </a:tcTxStyle>
      <a:tcStyle>
        <a:tcBdr>
          <a:left>
            <a:ln w="12700" cap="flat">
              <a:solidFill>
                <a:srgbClr val="4780AA"/>
              </a:solidFill>
              <a:prstDash val="solid"/>
              <a:miter lim="400000"/>
            </a:ln>
          </a:left>
          <a:right>
            <a:ln w="12700" cap="flat">
              <a:solidFill>
                <a:srgbClr val="4780AA"/>
              </a:solidFill>
              <a:prstDash val="solid"/>
              <a:miter lim="400000"/>
            </a:ln>
          </a:right>
          <a:top>
            <a:ln w="127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solidFill>
            <a:schemeClr val="accent1">
              <a:hueOff val="-313507"/>
              <a:satOff val="34334"/>
              <a:lumOff val="-8266"/>
              <a:alpha val="62000"/>
            </a:schemeClr>
          </a:solidFill>
        </a:fill>
      </a:tcStyle>
    </a:firstCol>
    <a:lastRow>
      <a:tcTxStyle b="off" i="off">
        <a:fontRef idx="minor">
          <a:srgbClr val="45A7DE"/>
        </a:fontRef>
        <a:srgbClr val="45A7DE"/>
      </a:tcTxStyle>
      <a:tcStyle>
        <a:tcBdr>
          <a:left>
            <a:ln w="12700" cap="flat">
              <a:solidFill>
                <a:srgbClr val="4780AA"/>
              </a:solidFill>
              <a:prstDash val="solid"/>
              <a:miter lim="400000"/>
            </a:ln>
          </a:left>
          <a:right>
            <a:ln w="12700" cap="flat">
              <a:solidFill>
                <a:srgbClr val="4780AA"/>
              </a:solidFill>
              <a:prstDash val="solid"/>
              <a:miter lim="400000"/>
            </a:ln>
          </a:right>
          <a:top>
            <a:ln w="254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noFill/>
        </a:fill>
      </a:tcStyle>
    </a:lastRow>
    <a:firstRow>
      <a:tcTxStyle b="off" i="off">
        <a:fontRef idx="minor">
          <a:srgbClr val="FFFFFF"/>
        </a:fontRef>
        <a:srgbClr val="FFFFFF"/>
      </a:tcTxStyle>
      <a:tcStyle>
        <a:tcBdr>
          <a:left>
            <a:ln w="12700" cap="flat">
              <a:solidFill>
                <a:srgbClr val="4780AA"/>
              </a:solidFill>
              <a:prstDash val="solid"/>
              <a:miter lim="400000"/>
            </a:ln>
          </a:left>
          <a:right>
            <a:ln w="12700" cap="flat">
              <a:solidFill>
                <a:srgbClr val="4780AA"/>
              </a:solidFill>
              <a:prstDash val="solid"/>
              <a:miter lim="400000"/>
            </a:ln>
          </a:right>
          <a:top>
            <a:ln w="127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solidFill>
            <a:schemeClr val="accent1">
              <a:hueOff val="-313507"/>
              <a:satOff val="34334"/>
              <a:lumOff val="-8266"/>
              <a:alpha val="62000"/>
            </a:schemeClr>
          </a:solidFill>
        </a:fill>
      </a:tcStyle>
    </a:firstRow>
  </a:tblStyle>
  <a:tblStyle styleId="{C7B018BB-80A7-4F77-B60F-C8B233D01FF8}" styleName="">
    <a:tblBg/>
    <a:wholeTbl>
      <a:tcTxStyle b="off" i="off">
        <a:fontRef idx="minor">
          <a:srgbClr val="858585"/>
        </a:fontRef>
        <a:srgbClr val="858585"/>
      </a:tcTxStyle>
      <a:tcStyle>
        <a:tcBdr>
          <a:left>
            <a:ln w="12700" cap="flat">
              <a:noFill/>
              <a:miter lim="400000"/>
            </a:ln>
          </a:left>
          <a:right>
            <a:ln w="12700" cap="flat">
              <a:noFill/>
              <a:miter lim="400000"/>
            </a:ln>
          </a:right>
          <a:top>
            <a:ln w="25400" cap="flat">
              <a:solidFill>
                <a:schemeClr val="accent1">
                  <a:hueOff val="-313507"/>
                  <a:satOff val="34334"/>
                  <a:lumOff val="-8266"/>
                  <a:alpha val="62000"/>
                </a:schemeClr>
              </a:solidFill>
              <a:prstDash val="solid"/>
              <a:miter lim="400000"/>
            </a:ln>
          </a:top>
          <a:bottom>
            <a:ln w="25400" cap="flat">
              <a:solidFill>
                <a:schemeClr val="accent1">
                  <a:hueOff val="-313507"/>
                  <a:satOff val="34334"/>
                  <a:lumOff val="-8266"/>
                  <a:alpha val="62000"/>
                </a:schemeClr>
              </a:solidFill>
              <a:prstDash val="solid"/>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noFill/>
        </a:fill>
      </a:tcStyle>
    </a:wholeTbl>
    <a:band2H>
      <a:tcTxStyle/>
      <a:tcStyle>
        <a:tcBdr/>
        <a:fill>
          <a:solidFill>
            <a:schemeClr val="accent1">
              <a:hueOff val="-313507"/>
              <a:satOff val="34334"/>
              <a:lumOff val="-8266"/>
              <a:alpha val="10000"/>
            </a:scheme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25400" cap="flat">
              <a:solidFill>
                <a:schemeClr val="accent1">
                  <a:hueOff val="-313507"/>
                  <a:satOff val="34334"/>
                  <a:lumOff val="-8266"/>
                  <a:alpha val="62000"/>
                </a:schemeClr>
              </a:solidFill>
              <a:prstDash val="solid"/>
              <a:miter lim="400000"/>
            </a:ln>
          </a:top>
          <a:bottom>
            <a:ln w="25400" cap="flat">
              <a:solidFill>
                <a:schemeClr val="accent1">
                  <a:hueOff val="-313507"/>
                  <a:satOff val="34334"/>
                  <a:lumOff val="-8266"/>
                  <a:alpha val="62000"/>
                </a:schemeClr>
              </a:solidFill>
              <a:prstDash val="solid"/>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solidFill>
            <a:schemeClr val="accent6">
              <a:hueOff val="-254308"/>
              <a:satOff val="57261"/>
              <a:lumOff val="12765"/>
              <a:alpha val="62000"/>
            </a:scheme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solidFill>
            <a:schemeClr val="accent6">
              <a:hueOff val="137185"/>
              <a:satOff val="27043"/>
              <a:lumOff val="-11337"/>
              <a:alpha val="80000"/>
            </a:scheme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solidFill>
            <a:schemeClr val="accent6">
              <a:hueOff val="137185"/>
              <a:satOff val="27043"/>
              <a:lumOff val="-11337"/>
              <a:alpha val="80000"/>
            </a:schemeClr>
          </a:solidFill>
        </a:fill>
      </a:tcStyle>
    </a:firstRow>
  </a:tblStyle>
  <a:tblStyle styleId="{EEE7283C-3CF3-47DC-8721-378D4A62B228}" styleName="">
    <a:tblBg/>
    <a:wholeTbl>
      <a:tcTxStyle b="off" i="off">
        <a:fontRef idx="minor">
          <a:srgbClr val="858585"/>
        </a:fontRef>
        <a:srgbClr val="858585"/>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noFill/>
        </a:fill>
      </a:tcStyle>
    </a:wholeTbl>
    <a:band2H>
      <a:tcTxStyle/>
      <a:tcStyle>
        <a:tcBdr/>
        <a:fill>
          <a:solidFill>
            <a:srgbClr val="C4C4C4">
              <a:alpha val="30000"/>
            </a:srgbClr>
          </a:solidFill>
        </a:fill>
      </a:tcStyle>
    </a:band2H>
    <a:firstCol>
      <a:tcTxStyle b="off" i="off">
        <a:fontRef idx="minor">
          <a:srgbClr val="FFFFFF"/>
        </a:fontRef>
        <a:srgbClr val="FFFFFF"/>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BABABA">
              <a:alpha val="70000"/>
            </a:srgbClr>
          </a:solidFill>
        </a:fill>
      </a:tcStyle>
    </a:firstCol>
    <a:lastRow>
      <a:tcTxStyle b="off" i="off">
        <a:fontRef idx="minor">
          <a:srgbClr val="858585"/>
        </a:fontRef>
        <a:srgbClr val="858585"/>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4B4B4B"/>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noFill/>
        </a:fill>
      </a:tcStyle>
    </a:lastRow>
    <a:firstRow>
      <a:tcTxStyle b="off" i="off">
        <a:fontRef idx="minor">
          <a:srgbClr val="FFFFFF"/>
        </a:fontRef>
        <a:srgbClr val="FFFFFF"/>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chemeClr val="accent2">
              <a:hueOff val="-739060"/>
              <a:satOff val="51948"/>
              <a:lumOff val="-8454"/>
              <a:alpha val="62000"/>
            </a:schemeClr>
          </a:solidFill>
        </a:fill>
      </a:tcStyle>
    </a:firstRow>
  </a:tblStyle>
  <a:tblStyle styleId="{CF821DB8-F4EB-4A41-A1BA-3FCAFE7338EE}" styleName="">
    <a:tblBg/>
    <a:wholeTbl>
      <a:tcTxStyle b="off" i="off">
        <a:fontRef idx="minor">
          <a:srgbClr val="858585"/>
        </a:fontRef>
        <a:srgbClr val="858585"/>
      </a:tcTxStyle>
      <a:tcStyle>
        <a:tcBdr>
          <a:left>
            <a:ln w="12700" cap="flat">
              <a:noFill/>
              <a:miter lim="400000"/>
            </a:ln>
          </a:left>
          <a:right>
            <a:ln w="12700" cap="flat">
              <a:noFill/>
              <a:miter lim="400000"/>
            </a:ln>
          </a:right>
          <a:top>
            <a:ln w="12700" cap="flat">
              <a:solidFill>
                <a:srgbClr val="868685"/>
              </a:solidFill>
              <a:prstDash val="solid"/>
              <a:miter lim="400000"/>
            </a:ln>
          </a:top>
          <a:bottom>
            <a:ln w="12700" cap="flat">
              <a:solidFill>
                <a:srgbClr val="868685"/>
              </a:solidFill>
              <a:prstDash val="solid"/>
              <a:miter lim="400000"/>
            </a:ln>
          </a:bottom>
          <a:insideH>
            <a:ln w="12700" cap="flat">
              <a:solidFill>
                <a:srgbClr val="868685"/>
              </a:solidFill>
              <a:prstDash val="solid"/>
              <a:miter lim="400000"/>
            </a:ln>
          </a:insideH>
          <a:insideV>
            <a:ln w="12700" cap="flat">
              <a:noFill/>
              <a:miter lim="400000"/>
            </a:ln>
          </a:insideV>
        </a:tcBdr>
        <a:fill>
          <a:solidFill>
            <a:srgbClr val="FFFFFF">
              <a:alpha val="50000"/>
            </a:srgbClr>
          </a:solidFill>
        </a:fill>
      </a:tcStyle>
    </a:wholeTbl>
    <a:band2H>
      <a:tcTxStyle/>
      <a:tcStyle>
        <a:tcBdr/>
        <a:fill>
          <a:solidFill>
            <a:srgbClr val="D5CBC0">
              <a:alpha val="39000"/>
            </a:srgbClr>
          </a:solidFill>
        </a:fill>
      </a:tcStyle>
    </a:band2H>
    <a:firstCol>
      <a:tcTxStyle b="off" i="off">
        <a:fontRef idx="minor">
          <a:srgbClr val="858585"/>
        </a:fontRef>
        <a:srgbClr val="858585"/>
      </a:tcTxStyle>
      <a:tcStyle>
        <a:tcBdr>
          <a:left>
            <a:ln w="12700" cap="flat">
              <a:solidFill>
                <a:srgbClr val="868685"/>
              </a:solidFill>
              <a:prstDash val="solid"/>
              <a:miter lim="400000"/>
            </a:ln>
          </a:left>
          <a:right>
            <a:ln w="12700" cap="flat">
              <a:solidFill>
                <a:srgbClr val="868685"/>
              </a:solidFill>
              <a:prstDash val="solid"/>
              <a:miter lim="400000"/>
            </a:ln>
          </a:right>
          <a:top>
            <a:ln w="12700" cap="flat">
              <a:solidFill>
                <a:srgbClr val="868685"/>
              </a:solidFill>
              <a:prstDash val="solid"/>
              <a:miter lim="400000"/>
            </a:ln>
          </a:top>
          <a:bottom>
            <a:ln w="12700" cap="flat">
              <a:solidFill>
                <a:srgbClr val="868685"/>
              </a:solidFill>
              <a:prstDash val="solid"/>
              <a:miter lim="400000"/>
            </a:ln>
          </a:bottom>
          <a:insideH>
            <a:ln w="12700" cap="flat">
              <a:solidFill>
                <a:srgbClr val="868685"/>
              </a:solidFill>
              <a:prstDash val="solid"/>
              <a:miter lim="400000"/>
            </a:ln>
          </a:insideH>
          <a:insideV>
            <a:ln w="12700" cap="flat">
              <a:noFill/>
              <a:miter lim="400000"/>
            </a:ln>
          </a:insideV>
        </a:tcBdr>
        <a:fill>
          <a:solidFill>
            <a:srgbClr val="FFFFFF">
              <a:alpha val="5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9A3C00"/>
              </a:solidFill>
              <a:prstDash val="solid"/>
              <a:miter lim="400000"/>
            </a:ln>
          </a:top>
          <a:bottom>
            <a:ln w="12700" cap="flat">
              <a:solidFill>
                <a:srgbClr val="9A3C00"/>
              </a:solidFill>
              <a:prstDash val="solid"/>
              <a:miter lim="400000"/>
            </a:ln>
          </a:bottom>
          <a:insideH>
            <a:ln w="12700" cap="flat">
              <a:solidFill>
                <a:srgbClr val="9A3C00"/>
              </a:solidFill>
              <a:prstDash val="solid"/>
              <a:miter lim="400000"/>
            </a:ln>
          </a:insideH>
          <a:insideV>
            <a:ln w="12700" cap="flat">
              <a:noFill/>
              <a:miter lim="400000"/>
            </a:ln>
          </a:insideV>
        </a:tcBdr>
        <a:fill>
          <a:solidFill>
            <a:srgbClr val="DE5F00">
              <a:alpha val="80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9A3C00"/>
              </a:solidFill>
              <a:prstDash val="solid"/>
              <a:miter lim="400000"/>
            </a:ln>
          </a:top>
          <a:bottom>
            <a:ln w="12700" cap="flat">
              <a:solidFill>
                <a:srgbClr val="9A3C00"/>
              </a:solidFill>
              <a:prstDash val="solid"/>
              <a:miter lim="400000"/>
            </a:ln>
          </a:bottom>
          <a:insideH>
            <a:ln w="12700" cap="flat">
              <a:solidFill>
                <a:srgbClr val="9A3C00"/>
              </a:solidFill>
              <a:prstDash val="solid"/>
              <a:miter lim="400000"/>
            </a:ln>
          </a:insideH>
          <a:insideV>
            <a:ln w="12700" cap="flat">
              <a:noFill/>
              <a:miter lim="400000"/>
            </a:ln>
          </a:insideV>
        </a:tcBdr>
        <a:fill>
          <a:solidFill>
            <a:srgbClr val="DE5F00">
              <a:alpha val="80000"/>
            </a:srgbClr>
          </a:solidFill>
        </a:fill>
      </a:tcStyle>
    </a:firstRow>
  </a:tblStyle>
  <a:tblStyle styleId="{33BA23B1-9221-436E-865A-0063620EA4FD}" styleName="">
    <a:tblBg/>
    <a:wholeTbl>
      <a:tcTxStyle b="off" i="off">
        <a:fontRef idx="minor">
          <a:srgbClr val="858585"/>
        </a:fontRef>
        <a:srgbClr val="858585"/>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685948">
                  <a:alpha val="62000"/>
                </a:srgbClr>
              </a:solidFill>
              <a:prstDash val="solid"/>
              <a:miter lim="400000"/>
            </a:ln>
          </a:top>
          <a:bottom>
            <a:ln w="25400" cap="flat">
              <a:solidFill>
                <a:srgbClr val="685948">
                  <a:alpha val="62000"/>
                </a:srgbClr>
              </a:solidFill>
              <a:prstDash val="solid"/>
              <a:miter lim="400000"/>
            </a:ln>
          </a:bottom>
          <a:insideH>
            <a:ln w="25400" cap="flat">
              <a:solidFill>
                <a:srgbClr val="685948">
                  <a:alpha val="62000"/>
                </a:srgbClr>
              </a:solidFill>
              <a:prstDash val="solid"/>
              <a:miter lim="400000"/>
            </a:ln>
          </a:insideH>
          <a:insideV>
            <a:ln w="25400" cap="flat">
              <a:solidFill>
                <a:srgbClr val="685948">
                  <a:alpha val="62000"/>
                </a:srgbClr>
              </a:solidFill>
              <a:prstDash val="solid"/>
              <a:miter lim="400000"/>
            </a:ln>
          </a:insideV>
        </a:tcBdr>
        <a:fill>
          <a:noFill/>
        </a:fill>
      </a:tcStyle>
    </a:wholeTbl>
    <a:band2H>
      <a:tcTxStyle/>
      <a:tcStyle>
        <a:tcBdr/>
        <a:fill>
          <a:solidFill>
            <a:srgbClr val="685948">
              <a:alpha val="15000"/>
            </a:srgbClr>
          </a:solidFill>
        </a:fill>
      </a:tcStyle>
    </a:band2H>
    <a:firstCol>
      <a:tcTxStyle b="off" i="off">
        <a:fontRef idx="minor">
          <a:srgbClr val="FFFFFF"/>
        </a:fontRef>
        <a:srgbClr val="FFFFFF"/>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160F02">
                  <a:alpha val="70000"/>
                </a:srgbClr>
              </a:solidFill>
              <a:prstDash val="solid"/>
              <a:miter lim="400000"/>
            </a:ln>
          </a:top>
          <a:bottom>
            <a:ln w="25400" cap="flat">
              <a:solidFill>
                <a:srgbClr val="160F02">
                  <a:alpha val="70000"/>
                </a:srgbClr>
              </a:solidFill>
              <a:prstDash val="solid"/>
              <a:miter lim="400000"/>
            </a:ln>
          </a:bottom>
          <a:insideH>
            <a:ln w="25400" cap="flat">
              <a:solidFill>
                <a:srgbClr val="160F02">
                  <a:alpha val="70000"/>
                </a:srgbClr>
              </a:solidFill>
              <a:prstDash val="solid"/>
              <a:miter lim="400000"/>
            </a:ln>
          </a:insideH>
          <a:insideV>
            <a:ln w="25400" cap="flat">
              <a:solidFill>
                <a:srgbClr val="160F02">
                  <a:alpha val="70000"/>
                </a:srgbClr>
              </a:solidFill>
              <a:prstDash val="solid"/>
              <a:miter lim="400000"/>
            </a:ln>
          </a:insideV>
        </a:tcBdr>
        <a:fill>
          <a:solidFill>
            <a:srgbClr val="685948">
              <a:alpha val="62000"/>
            </a:srgbClr>
          </a:solidFill>
        </a:fill>
      </a:tcStyle>
    </a:firstCol>
    <a:lastRow>
      <a:tcTxStyle b="off" i="off">
        <a:fontRef idx="minor">
          <a:srgbClr val="FFFFFF"/>
        </a:fontRef>
        <a:srgbClr val="FFFFFF"/>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685948">
                  <a:alpha val="62000"/>
                </a:srgbClr>
              </a:solidFill>
              <a:prstDash val="solid"/>
              <a:miter lim="400000"/>
            </a:ln>
          </a:top>
          <a:bottom>
            <a:ln w="25400" cap="flat">
              <a:solidFill>
                <a:srgbClr val="685948">
                  <a:alpha val="62000"/>
                </a:srgbClr>
              </a:solidFill>
              <a:prstDash val="solid"/>
              <a:miter lim="400000"/>
            </a:ln>
          </a:bottom>
          <a:insideH>
            <a:ln w="25400" cap="flat">
              <a:solidFill>
                <a:srgbClr val="685948">
                  <a:alpha val="62000"/>
                </a:srgbClr>
              </a:solidFill>
              <a:prstDash val="solid"/>
              <a:miter lim="400000"/>
            </a:ln>
          </a:insideH>
          <a:insideV>
            <a:ln w="25400" cap="flat">
              <a:solidFill>
                <a:srgbClr val="685948">
                  <a:alpha val="62000"/>
                </a:srgbClr>
              </a:solidFill>
              <a:prstDash val="solid"/>
              <a:miter lim="400000"/>
            </a:ln>
          </a:insideV>
        </a:tcBdr>
        <a:fill>
          <a:solidFill>
            <a:srgbClr val="000000">
              <a:alpha val="70000"/>
            </a:srgbClr>
          </a:solidFill>
        </a:fill>
      </a:tcStyle>
    </a:lastRow>
    <a:firstRow>
      <a:tcTxStyle b="off" i="off">
        <a:fontRef idx="minor">
          <a:srgbClr val="FFFFFF"/>
        </a:fontRef>
        <a:srgbClr val="FFFFFF"/>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685948">
                  <a:alpha val="62000"/>
                </a:srgbClr>
              </a:solidFill>
              <a:prstDash val="solid"/>
              <a:miter lim="400000"/>
            </a:ln>
          </a:top>
          <a:bottom>
            <a:ln w="25400" cap="flat">
              <a:solidFill>
                <a:srgbClr val="685948">
                  <a:alpha val="62000"/>
                </a:srgbClr>
              </a:solidFill>
              <a:prstDash val="solid"/>
              <a:miter lim="400000"/>
            </a:ln>
          </a:bottom>
          <a:insideH>
            <a:ln w="25400" cap="flat">
              <a:solidFill>
                <a:srgbClr val="685948">
                  <a:alpha val="62000"/>
                </a:srgbClr>
              </a:solidFill>
              <a:prstDash val="solid"/>
              <a:miter lim="400000"/>
            </a:ln>
          </a:insideH>
          <a:insideV>
            <a:ln w="25400" cap="flat">
              <a:solidFill>
                <a:srgbClr val="685948">
                  <a:alpha val="62000"/>
                </a:srgbClr>
              </a:solidFill>
              <a:prstDash val="solid"/>
              <a:miter lim="400000"/>
            </a:ln>
          </a:insideV>
        </a:tcBdr>
        <a:fill>
          <a:solidFill>
            <a:srgbClr val="000000">
              <a:alpha val="70000"/>
            </a:srgbClr>
          </a:solidFill>
        </a:fill>
      </a:tcStyle>
    </a:firstRow>
  </a:tblStyle>
  <a:tblStyle styleId="{2708684C-4D16-4618-839F-0558EEFCDFE6}" styleName="">
    <a:tblBg/>
    <a:wholeTbl>
      <a:tcTxStyle b="off" i="off">
        <a:fontRef idx="minor">
          <a:srgbClr val="858585"/>
        </a:fontRef>
        <a:srgbClr val="858585"/>
      </a:tcTxStyle>
      <a:tcStyle>
        <a:tcBdr>
          <a:left>
            <a:ln w="12700" cap="flat">
              <a:noFill/>
              <a:miter lim="400000"/>
            </a:ln>
          </a:left>
          <a:right>
            <a:ln w="12700" cap="flat">
              <a:noFill/>
              <a:miter lim="400000"/>
            </a:ln>
          </a:right>
          <a:top>
            <a:ln w="12700" cap="flat">
              <a:solidFill>
                <a:schemeClr val="accent1">
                  <a:hueOff val="-313507"/>
                  <a:satOff val="34334"/>
                  <a:lumOff val="-8266"/>
                  <a:alpha val="62000"/>
                </a:schemeClr>
              </a:solidFill>
              <a:prstDash val="solid"/>
              <a:miter lim="400000"/>
            </a:ln>
          </a:top>
          <a:bottom>
            <a:ln w="12700" cap="flat">
              <a:solidFill>
                <a:schemeClr val="accent1">
                  <a:hueOff val="-313507"/>
                  <a:satOff val="34334"/>
                  <a:lumOff val="-8266"/>
                  <a:alpha val="62000"/>
                </a:schemeClr>
              </a:solidFill>
              <a:prstDash val="solid"/>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wholeTbl>
    <a:band2H>
      <a:tcTxStyle/>
      <a:tcStyle>
        <a:tcBdr/>
        <a:fill>
          <a:solidFill>
            <a:srgbClr val="FEFEE0">
              <a:alpha val="55000"/>
            </a:srgbClr>
          </a:solidFill>
        </a:fill>
      </a:tcStyle>
    </a:band2H>
    <a:firstCol>
      <a:tcTxStyle b="off" i="off">
        <a:fontRef idx="minor">
          <a:srgbClr val="45A7DE"/>
        </a:fontRef>
        <a:srgbClr val="45A7DE"/>
      </a:tcTxStyle>
      <a:tcStyle>
        <a:tcBdr>
          <a:left>
            <a:ln w="12700" cap="flat">
              <a:noFill/>
              <a:miter lim="400000"/>
            </a:ln>
          </a:left>
          <a:right>
            <a:ln w="31750" cap="flat">
              <a:solidFill>
                <a:schemeClr val="accent5">
                  <a:hueOff val="61010"/>
                  <a:satOff val="20460"/>
                  <a:lumOff val="-2197"/>
                  <a:alpha val="62000"/>
                </a:schemeClr>
              </a:solidFill>
              <a:prstDash val="solid"/>
              <a:miter lim="400000"/>
            </a:ln>
          </a:right>
          <a:top>
            <a:ln w="12700" cap="flat">
              <a:solidFill>
                <a:schemeClr val="accent1">
                  <a:hueOff val="-313507"/>
                  <a:satOff val="34334"/>
                  <a:lumOff val="-8266"/>
                  <a:alpha val="62000"/>
                </a:schemeClr>
              </a:solidFill>
              <a:prstDash val="solid"/>
              <a:miter lim="400000"/>
            </a:ln>
          </a:top>
          <a:bottom>
            <a:ln w="12700" cap="flat">
              <a:solidFill>
                <a:schemeClr val="accent1">
                  <a:hueOff val="-313507"/>
                  <a:satOff val="34334"/>
                  <a:lumOff val="-8266"/>
                  <a:alpha val="62000"/>
                </a:schemeClr>
              </a:solidFill>
              <a:prstDash val="solid"/>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firstCol>
    <a:lastRow>
      <a:tcTxStyle b="off" i="off">
        <a:fontRef idx="minor">
          <a:srgbClr val="45A7DE"/>
        </a:fontRef>
        <a:srgbClr val="45A7DE"/>
      </a:tcTxStyle>
      <a:tcStyle>
        <a:tcBdr>
          <a:left>
            <a:ln w="12700" cap="flat">
              <a:noFill/>
              <a:miter lim="400000"/>
            </a:ln>
          </a:left>
          <a:right>
            <a:ln w="12700" cap="flat">
              <a:noFill/>
              <a:miter lim="400000"/>
            </a:ln>
          </a:right>
          <a:top>
            <a:ln w="25400" cap="flat">
              <a:solidFill>
                <a:schemeClr val="accent1">
                  <a:hueOff val="-313507"/>
                  <a:satOff val="34334"/>
                  <a:lumOff val="-8266"/>
                  <a:alpha val="62000"/>
                </a:schemeClr>
              </a:solidFill>
              <a:prstDash val="solid"/>
              <a:miter lim="400000"/>
            </a:ln>
          </a:top>
          <a:bottom>
            <a:ln w="12700" cap="flat">
              <a:noFill/>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lastRow>
    <a:firstRow>
      <a:tcTxStyle b="off" i="off">
        <a:fontRef idx="minor">
          <a:srgbClr val="45A7DE"/>
        </a:fontRef>
        <a:srgbClr val="45A7DE"/>
      </a:tcTxStyle>
      <a:tcStyle>
        <a:tcBdr>
          <a:left>
            <a:ln w="12700" cap="flat">
              <a:noFill/>
              <a:miter lim="400000"/>
            </a:ln>
          </a:left>
          <a:right>
            <a:ln w="12700" cap="flat">
              <a:noFill/>
              <a:miter lim="400000"/>
            </a:ln>
          </a:right>
          <a:top>
            <a:ln w="12700" cap="flat">
              <a:noFill/>
              <a:miter lim="400000"/>
            </a:ln>
          </a:top>
          <a:bottom>
            <a:ln w="25400" cap="flat">
              <a:solidFill>
                <a:schemeClr val="accent1">
                  <a:hueOff val="-313507"/>
                  <a:satOff val="34334"/>
                  <a:lumOff val="-8266"/>
                  <a:alpha val="62000"/>
                </a:schemeClr>
              </a:solidFill>
              <a:prstDash val="solid"/>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2"/>
    <p:restoredTop sz="94697"/>
  </p:normalViewPr>
  <p:slideViewPr>
    <p:cSldViewPr snapToGrid="0" snapToObjects="1">
      <p:cViewPr varScale="1">
        <p:scale>
          <a:sx n="61" d="100"/>
          <a:sy n="61" d="100"/>
        </p:scale>
        <p:origin x="-1325" y="-96"/>
      </p:cViewPr>
      <p:guideLst>
        <p:guide orient="horz" pos="3072"/>
        <p:guide pos="4096"/>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notesMaster" Target="notesMasters/notes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386" name="Shape 116"/>
          <p:cNvSpPr>
            <a:spLocks noGrp="1" noRot="1" noChangeAspect="1"/>
          </p:cNvSpPr>
          <p:nvPr>
            <p:ph type="sldImg"/>
          </p:nvPr>
        </p:nvSpPr>
        <p:spPr bwMode="auto">
          <a:xfrm>
            <a:off x="1143000" y="685800"/>
            <a:ext cx="4572000" cy="3429000"/>
          </a:xfrm>
          <a:prstGeom prst="rect">
            <a:avLst/>
          </a:prstGeom>
          <a:noFill/>
          <a:ln w="9525">
            <a:noFill/>
            <a:miter lim="800000"/>
            <a:headEnd/>
            <a:tailEnd/>
          </a:ln>
        </p:spPr>
      </p:sp>
      <p:sp>
        <p:nvSpPr>
          <p:cNvPr id="16387" name="Shape 117"/>
          <p:cNvSpPr>
            <a:spLocks noGrp="1"/>
          </p:cNvSpPr>
          <p:nvPr>
            <p:ph type="body" sz="quarter" idx="1"/>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endParaRPr lang="pt-BR" smtClean="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ítulo e Subtítulo">
    <p:spTree>
      <p:nvGrpSpPr>
        <p:cNvPr id="1" name=""/>
        <p:cNvGrpSpPr/>
        <p:nvPr/>
      </p:nvGrpSpPr>
      <p:grpSpPr>
        <a:xfrm>
          <a:off x="0" y="0"/>
          <a:ext cx="0" cy="0"/>
          <a:chOff x="0" y="0"/>
          <a:chExt cx="0" cy="0"/>
        </a:xfrm>
      </p:grpSpPr>
      <p:sp>
        <p:nvSpPr>
          <p:cNvPr id="11" name="Shape 11"/>
          <p:cNvSpPr>
            <a:spLocks noGrp="1"/>
          </p:cNvSpPr>
          <p:nvPr>
            <p:ph type="title"/>
          </p:nvPr>
        </p:nvSpPr>
        <p:spPr>
          <a:xfrm>
            <a:off x="1270000" y="1917700"/>
            <a:ext cx="10464800" cy="2794000"/>
          </a:xfrm>
          <a:prstGeom prst="rect">
            <a:avLst/>
          </a:prstGeom>
        </p:spPr>
        <p:txBody>
          <a:bodyPr anchor="b"/>
          <a:lstStyle>
            <a:lvl1pPr>
              <a:defRPr sz="9500"/>
            </a:lvl1pPr>
          </a:lstStyle>
          <a:p>
            <a:r>
              <a:t>Texto do Título</a:t>
            </a:r>
          </a:p>
        </p:txBody>
      </p:sp>
      <p:sp>
        <p:nvSpPr>
          <p:cNvPr id="12" name="Shape 12"/>
          <p:cNvSpPr>
            <a:spLocks noGrp="1"/>
          </p:cNvSpPr>
          <p:nvPr>
            <p:ph type="body" sz="quarter" idx="1"/>
          </p:nvPr>
        </p:nvSpPr>
        <p:spPr>
          <a:xfrm>
            <a:off x="1270000" y="5016500"/>
            <a:ext cx="10464800" cy="1270000"/>
          </a:xfrm>
          <a:prstGeom prst="rect">
            <a:avLst/>
          </a:prstGeom>
        </p:spPr>
        <p:txBody>
          <a:bodyPr anchor="t"/>
          <a:lstStyle>
            <a:lvl1pPr marL="0" indent="0" algn="ctr">
              <a:spcBef>
                <a:spcPts val="0"/>
              </a:spcBef>
              <a:buSzTx/>
              <a:buNone/>
              <a:defRPr sz="4000"/>
            </a:lvl1pPr>
            <a:lvl2pPr marL="0" indent="228600" algn="ctr">
              <a:spcBef>
                <a:spcPts val="0"/>
              </a:spcBef>
              <a:buSzTx/>
              <a:buNone/>
              <a:defRPr sz="4000"/>
            </a:lvl2pPr>
            <a:lvl3pPr marL="0" indent="457200" algn="ctr">
              <a:spcBef>
                <a:spcPts val="0"/>
              </a:spcBef>
              <a:buSzTx/>
              <a:buNone/>
              <a:defRPr sz="4000"/>
            </a:lvl3pPr>
            <a:lvl4pPr marL="0" indent="685800" algn="ctr">
              <a:spcBef>
                <a:spcPts val="0"/>
              </a:spcBef>
              <a:buSzTx/>
              <a:buNone/>
              <a:defRPr sz="4000"/>
            </a:lvl4pPr>
            <a:lvl5pPr marL="0" indent="914400" algn="ctr">
              <a:spcBef>
                <a:spcPts val="0"/>
              </a:spcBef>
              <a:buSzTx/>
              <a:buNone/>
              <a:defRPr sz="40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4" name="Shape 4"/>
          <p:cNvSpPr>
            <a:spLocks noGrp="1"/>
          </p:cNvSpPr>
          <p:nvPr>
            <p:ph type="sldNum" sz="quarter" idx="10"/>
          </p:nvPr>
        </p:nvSpPr>
        <p:spPr>
          <a:ln/>
        </p:spPr>
        <p:txBody>
          <a:bodyPr/>
          <a:lstStyle>
            <a:lvl1pPr>
              <a:defRPr/>
            </a:lvl1pPr>
          </a:lstStyle>
          <a:p>
            <a:pPr>
              <a:defRPr/>
            </a:pPr>
            <a:fld id="{811F618D-4E07-44E4-ADCA-2FC48E58E9AE}" type="slidenum">
              <a:rPr/>
              <a:pPr>
                <a:defRPr/>
              </a:pPr>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 Horizontal">
    <p:spTree>
      <p:nvGrpSpPr>
        <p:cNvPr id="1" name=""/>
        <p:cNvGrpSpPr/>
        <p:nvPr/>
      </p:nvGrpSpPr>
      <p:grpSpPr>
        <a:xfrm>
          <a:off x="0" y="0"/>
          <a:ext cx="0" cy="0"/>
          <a:chOff x="0" y="0"/>
          <a:chExt cx="0" cy="0"/>
        </a:xfrm>
      </p:grpSpPr>
      <p:sp>
        <p:nvSpPr>
          <p:cNvPr id="20" name="Shape 20"/>
          <p:cNvSpPr>
            <a:spLocks noGrp="1"/>
          </p:cNvSpPr>
          <p:nvPr>
            <p:ph type="pic" idx="13"/>
          </p:nvPr>
        </p:nvSpPr>
        <p:spPr>
          <a:xfrm>
            <a:off x="1307138" y="649152"/>
            <a:ext cx="10401301" cy="5856302"/>
          </a:xfrm>
          <a:prstGeom prst="rect">
            <a:avLst/>
          </a:prstGeom>
          <a:ln w="9525">
            <a:round/>
          </a:ln>
        </p:spPr>
        <p:txBody>
          <a:bodyPr lIns="91439" tIns="45719" rIns="91439" bIns="45719" anchor="t">
            <a:noAutofit/>
          </a:bodyPr>
          <a:lstStyle/>
          <a:p>
            <a:pPr lvl="0"/>
            <a:endParaRPr noProof="0">
              <a:sym typeface="Marker Felt"/>
            </a:endParaRPr>
          </a:p>
        </p:txBody>
      </p:sp>
      <p:sp>
        <p:nvSpPr>
          <p:cNvPr id="21" name="Shape 21"/>
          <p:cNvSpPr>
            <a:spLocks noGrp="1"/>
          </p:cNvSpPr>
          <p:nvPr>
            <p:ph type="title"/>
          </p:nvPr>
        </p:nvSpPr>
        <p:spPr>
          <a:xfrm>
            <a:off x="1270000" y="6604000"/>
            <a:ext cx="10464800" cy="1651000"/>
          </a:xfrm>
          <a:prstGeom prst="rect">
            <a:avLst/>
          </a:prstGeom>
        </p:spPr>
        <p:txBody>
          <a:bodyPr anchor="b"/>
          <a:lstStyle>
            <a:lvl1pPr>
              <a:defRPr sz="9500"/>
            </a:lvl1pPr>
          </a:lstStyle>
          <a:p>
            <a:r>
              <a:t>Texto do Título</a:t>
            </a:r>
          </a:p>
        </p:txBody>
      </p:sp>
      <p:sp>
        <p:nvSpPr>
          <p:cNvPr id="22" name="Shape 22"/>
          <p:cNvSpPr>
            <a:spLocks noGrp="1"/>
          </p:cNvSpPr>
          <p:nvPr>
            <p:ph type="body" sz="quarter" idx="1"/>
          </p:nvPr>
        </p:nvSpPr>
        <p:spPr>
          <a:xfrm>
            <a:off x="1270000" y="8331200"/>
            <a:ext cx="10464800" cy="1270000"/>
          </a:xfrm>
          <a:prstGeom prst="rect">
            <a:avLst/>
          </a:prstGeom>
        </p:spPr>
        <p:txBody>
          <a:bodyPr anchor="t"/>
          <a:lstStyle>
            <a:lvl1pPr marL="0" indent="0" algn="ctr">
              <a:spcBef>
                <a:spcPts val="0"/>
              </a:spcBef>
              <a:buSzTx/>
              <a:buNone/>
              <a:defRPr sz="4000"/>
            </a:lvl1pPr>
            <a:lvl2pPr marL="0" indent="228600" algn="ctr">
              <a:spcBef>
                <a:spcPts val="0"/>
              </a:spcBef>
              <a:buSzTx/>
              <a:buNone/>
              <a:defRPr sz="4000"/>
            </a:lvl2pPr>
            <a:lvl3pPr marL="0" indent="457200" algn="ctr">
              <a:spcBef>
                <a:spcPts val="0"/>
              </a:spcBef>
              <a:buSzTx/>
              <a:buNone/>
              <a:defRPr sz="4000"/>
            </a:lvl3pPr>
            <a:lvl4pPr marL="0" indent="685800" algn="ctr">
              <a:spcBef>
                <a:spcPts val="0"/>
              </a:spcBef>
              <a:buSzTx/>
              <a:buNone/>
              <a:defRPr sz="4000"/>
            </a:lvl4pPr>
            <a:lvl5pPr marL="0" indent="914400" algn="ctr">
              <a:spcBef>
                <a:spcPts val="0"/>
              </a:spcBef>
              <a:buSzTx/>
              <a:buNone/>
              <a:defRPr sz="40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Shape 4"/>
          <p:cNvSpPr>
            <a:spLocks noGrp="1"/>
          </p:cNvSpPr>
          <p:nvPr>
            <p:ph type="sldNum" sz="quarter" idx="14"/>
          </p:nvPr>
        </p:nvSpPr>
        <p:spPr>
          <a:ln/>
        </p:spPr>
        <p:txBody>
          <a:bodyPr/>
          <a:lstStyle>
            <a:lvl1pPr>
              <a:defRPr/>
            </a:lvl1pPr>
          </a:lstStyle>
          <a:p>
            <a:pPr>
              <a:defRPr/>
            </a:pPr>
            <a:fld id="{D759BB12-AA73-444B-AECB-02597F4CD08E}" type="slidenum">
              <a:rPr/>
              <a:pPr>
                <a:defRPr/>
              </a:pPr>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30" name="Shape 30"/>
          <p:cNvSpPr>
            <a:spLocks noGrp="1"/>
          </p:cNvSpPr>
          <p:nvPr>
            <p:ph type="title"/>
          </p:nvPr>
        </p:nvSpPr>
        <p:spPr>
          <a:xfrm>
            <a:off x="1270000" y="2844800"/>
            <a:ext cx="10464800" cy="4064000"/>
          </a:xfrm>
          <a:prstGeom prst="rect">
            <a:avLst/>
          </a:prstGeom>
        </p:spPr>
        <p:txBody>
          <a:bodyPr/>
          <a:lstStyle>
            <a:lvl1pPr>
              <a:defRPr sz="9500"/>
            </a:lvl1pPr>
          </a:lstStyle>
          <a:p>
            <a:r>
              <a:t>Texto do Título</a:t>
            </a:r>
          </a:p>
        </p:txBody>
      </p:sp>
      <p:sp>
        <p:nvSpPr>
          <p:cNvPr id="3" name="Shape 4"/>
          <p:cNvSpPr>
            <a:spLocks noGrp="1"/>
          </p:cNvSpPr>
          <p:nvPr>
            <p:ph type="sldNum" sz="quarter" idx="10"/>
          </p:nvPr>
        </p:nvSpPr>
        <p:spPr>
          <a:ln/>
        </p:spPr>
        <p:txBody>
          <a:bodyPr/>
          <a:lstStyle>
            <a:lvl1pPr>
              <a:defRPr/>
            </a:lvl1pPr>
          </a:lstStyle>
          <a:p>
            <a:pPr>
              <a:defRPr/>
            </a:pPr>
            <a:fld id="{5B25E298-7831-4121-B255-D73774075BEB}" type="slidenum">
              <a:rPr/>
              <a:pPr>
                <a:defRPr/>
              </a:pPr>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38" name="Shape 38"/>
          <p:cNvSpPr>
            <a:spLocks noGrp="1"/>
          </p:cNvSpPr>
          <p:nvPr>
            <p:ph type="pic" sz="half" idx="13"/>
          </p:nvPr>
        </p:nvSpPr>
        <p:spPr>
          <a:xfrm>
            <a:off x="6572250" y="812800"/>
            <a:ext cx="5753100" cy="7670800"/>
          </a:xfrm>
          <a:prstGeom prst="rect">
            <a:avLst/>
          </a:prstGeom>
          <a:ln w="9525">
            <a:round/>
          </a:ln>
        </p:spPr>
        <p:txBody>
          <a:bodyPr lIns="91439" tIns="45719" rIns="91439" bIns="45719" anchor="t">
            <a:noAutofit/>
          </a:bodyPr>
          <a:lstStyle/>
          <a:p>
            <a:pPr lvl="0"/>
            <a:endParaRPr noProof="0">
              <a:sym typeface="Marker Felt"/>
            </a:endParaRPr>
          </a:p>
        </p:txBody>
      </p:sp>
      <p:sp>
        <p:nvSpPr>
          <p:cNvPr id="39" name="Shape 39"/>
          <p:cNvSpPr>
            <a:spLocks noGrp="1"/>
          </p:cNvSpPr>
          <p:nvPr>
            <p:ph type="title"/>
          </p:nvPr>
        </p:nvSpPr>
        <p:spPr>
          <a:xfrm>
            <a:off x="381000" y="1409700"/>
            <a:ext cx="5867400" cy="3302000"/>
          </a:xfrm>
          <a:prstGeom prst="rect">
            <a:avLst/>
          </a:prstGeom>
        </p:spPr>
        <p:txBody>
          <a:bodyPr anchor="b"/>
          <a:lstStyle/>
          <a:p>
            <a:r>
              <a:t>Texto do Título</a:t>
            </a:r>
          </a:p>
        </p:txBody>
      </p:sp>
      <p:sp>
        <p:nvSpPr>
          <p:cNvPr id="40" name="Shape 40"/>
          <p:cNvSpPr>
            <a:spLocks noGrp="1"/>
          </p:cNvSpPr>
          <p:nvPr>
            <p:ph type="body" sz="quarter" idx="1"/>
          </p:nvPr>
        </p:nvSpPr>
        <p:spPr>
          <a:xfrm>
            <a:off x="381000" y="4787900"/>
            <a:ext cx="5867400" cy="3721100"/>
          </a:xfrm>
          <a:prstGeom prst="rect">
            <a:avLst/>
          </a:prstGeom>
        </p:spPr>
        <p:txBody>
          <a:bodyPr anchor="t"/>
          <a:lstStyle>
            <a:lvl1pPr marL="0" indent="0" algn="ctr">
              <a:spcBef>
                <a:spcPts val="0"/>
              </a:spcBef>
              <a:buSzTx/>
              <a:buNone/>
              <a:defRPr sz="4000"/>
            </a:lvl1pPr>
            <a:lvl2pPr marL="0" indent="228600" algn="ctr">
              <a:spcBef>
                <a:spcPts val="0"/>
              </a:spcBef>
              <a:buSzTx/>
              <a:buNone/>
              <a:defRPr sz="4000"/>
            </a:lvl2pPr>
            <a:lvl3pPr marL="0" indent="457200" algn="ctr">
              <a:spcBef>
                <a:spcPts val="0"/>
              </a:spcBef>
              <a:buSzTx/>
              <a:buNone/>
              <a:defRPr sz="4000"/>
            </a:lvl3pPr>
            <a:lvl4pPr marL="0" indent="685800" algn="ctr">
              <a:spcBef>
                <a:spcPts val="0"/>
              </a:spcBef>
              <a:buSzTx/>
              <a:buNone/>
              <a:defRPr sz="4000"/>
            </a:lvl4pPr>
            <a:lvl5pPr marL="0" indent="914400" algn="ctr">
              <a:spcBef>
                <a:spcPts val="0"/>
              </a:spcBef>
              <a:buSzTx/>
              <a:buNone/>
              <a:defRPr sz="40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Shape 4"/>
          <p:cNvSpPr>
            <a:spLocks noGrp="1"/>
          </p:cNvSpPr>
          <p:nvPr>
            <p:ph type="sldNum" sz="quarter" idx="14"/>
          </p:nvPr>
        </p:nvSpPr>
        <p:spPr>
          <a:ln/>
        </p:spPr>
        <p:txBody>
          <a:bodyPr/>
          <a:lstStyle>
            <a:lvl1pPr>
              <a:defRPr/>
            </a:lvl1pPr>
          </a:lstStyle>
          <a:p>
            <a:pPr>
              <a:defRPr/>
            </a:pPr>
            <a:fld id="{6793ACAE-906F-4901-ADB2-3F31662949B8}" type="slidenum">
              <a:rPr/>
              <a:pPr>
                <a:defRPr/>
              </a:pPr>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48" name="Shape 48"/>
          <p:cNvSpPr>
            <a:spLocks noGrp="1"/>
          </p:cNvSpPr>
          <p:nvPr>
            <p:ph type="title"/>
          </p:nvPr>
        </p:nvSpPr>
        <p:spPr>
          <a:prstGeom prst="rect">
            <a:avLst/>
          </a:prstGeom>
        </p:spPr>
        <p:txBody>
          <a:bodyPr/>
          <a:lstStyle/>
          <a:p>
            <a:r>
              <a:t>Texto do Título</a:t>
            </a:r>
          </a:p>
        </p:txBody>
      </p:sp>
      <p:sp>
        <p:nvSpPr>
          <p:cNvPr id="3" name="Shape 4"/>
          <p:cNvSpPr>
            <a:spLocks noGrp="1"/>
          </p:cNvSpPr>
          <p:nvPr>
            <p:ph type="sldNum" sz="quarter" idx="10"/>
          </p:nvPr>
        </p:nvSpPr>
        <p:spPr>
          <a:ln/>
        </p:spPr>
        <p:txBody>
          <a:bodyPr/>
          <a:lstStyle>
            <a:lvl1pPr>
              <a:defRPr/>
            </a:lvl1pPr>
          </a:lstStyle>
          <a:p>
            <a:pPr>
              <a:defRPr/>
            </a:pPr>
            <a:fld id="{EC4A8319-103A-48C9-B83A-34AF48F8DA13}" type="slidenum">
              <a:rPr/>
              <a:pPr>
                <a:defRPr/>
              </a:pPr>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Texto do Título</a:t>
            </a:r>
          </a:p>
        </p:txBody>
      </p:sp>
      <p:sp>
        <p:nvSpPr>
          <p:cNvPr id="57" name="Shape 57"/>
          <p:cNvSpPr>
            <a:spLocks noGrp="1"/>
          </p:cNvSpPr>
          <p:nvPr>
            <p:ph type="body" idx="1"/>
          </p:nvPr>
        </p:nvSpPr>
        <p:spPr>
          <a:xfrm>
            <a:off x="1270000" y="2768600"/>
            <a:ext cx="10464800" cy="57150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4" name="Shape 4"/>
          <p:cNvSpPr>
            <a:spLocks noGrp="1"/>
          </p:cNvSpPr>
          <p:nvPr>
            <p:ph type="sldNum" sz="quarter" idx="10"/>
          </p:nvPr>
        </p:nvSpPr>
        <p:spPr>
          <a:ln/>
        </p:spPr>
        <p:txBody>
          <a:bodyPr/>
          <a:lstStyle>
            <a:lvl1pPr>
              <a:defRPr/>
            </a:lvl1pPr>
          </a:lstStyle>
          <a:p>
            <a:pPr>
              <a:defRPr/>
            </a:pPr>
            <a:fld id="{21885FF1-A39D-4F13-8EBB-85CB7A70C011}" type="slidenum">
              <a:rPr/>
              <a:pPr>
                <a:defRPr/>
              </a:pPr>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65" name="Shape 65"/>
          <p:cNvSpPr>
            <a:spLocks noGrp="1"/>
          </p:cNvSpPr>
          <p:nvPr>
            <p:ph type="pic" sz="half" idx="13"/>
          </p:nvPr>
        </p:nvSpPr>
        <p:spPr>
          <a:xfrm>
            <a:off x="7277100" y="2578100"/>
            <a:ext cx="4457700" cy="5943600"/>
          </a:xfrm>
          <a:prstGeom prst="rect">
            <a:avLst/>
          </a:prstGeom>
          <a:ln w="9525">
            <a:round/>
          </a:ln>
        </p:spPr>
        <p:txBody>
          <a:bodyPr lIns="91439" tIns="45719" rIns="91439" bIns="45719" anchor="t">
            <a:noAutofit/>
          </a:bodyPr>
          <a:lstStyle/>
          <a:p>
            <a:pPr lvl="0"/>
            <a:endParaRPr noProof="0">
              <a:sym typeface="Marker Felt"/>
            </a:endParaRPr>
          </a:p>
        </p:txBody>
      </p:sp>
      <p:sp>
        <p:nvSpPr>
          <p:cNvPr id="66" name="Shape 66"/>
          <p:cNvSpPr>
            <a:spLocks noGrp="1"/>
          </p:cNvSpPr>
          <p:nvPr>
            <p:ph type="title"/>
          </p:nvPr>
        </p:nvSpPr>
        <p:spPr>
          <a:prstGeom prst="rect">
            <a:avLst/>
          </a:prstGeom>
        </p:spPr>
        <p:txBody>
          <a:bodyPr/>
          <a:lstStyle/>
          <a:p>
            <a:r>
              <a:t>Texto do Título</a:t>
            </a:r>
          </a:p>
        </p:txBody>
      </p:sp>
      <p:sp>
        <p:nvSpPr>
          <p:cNvPr id="67" name="Shape 67"/>
          <p:cNvSpPr>
            <a:spLocks noGrp="1"/>
          </p:cNvSpPr>
          <p:nvPr>
            <p:ph type="body" sz="half" idx="1"/>
          </p:nvPr>
        </p:nvSpPr>
        <p:spPr>
          <a:xfrm>
            <a:off x="1270000" y="2768600"/>
            <a:ext cx="5461000" cy="5715000"/>
          </a:xfrm>
          <a:prstGeom prst="rect">
            <a:avLst/>
          </a:prstGeom>
        </p:spPr>
        <p:txBody>
          <a:bodyPr/>
          <a:lstStyle>
            <a:lvl1pPr marL="444500" indent="-444500">
              <a:spcBef>
                <a:spcPts val="3800"/>
              </a:spcBef>
              <a:buSzPct val="50000"/>
              <a:buBlip>
                <a:blip r:embed="rId2"/>
              </a:buBlip>
              <a:defRPr sz="3600"/>
            </a:lvl1pPr>
            <a:lvl2pPr marL="889000" indent="-444500">
              <a:spcBef>
                <a:spcPts val="3800"/>
              </a:spcBef>
              <a:buSzPct val="50000"/>
              <a:buBlip>
                <a:blip r:embed="rId2"/>
              </a:buBlip>
              <a:defRPr sz="3600"/>
            </a:lvl2pPr>
            <a:lvl3pPr marL="1333500" indent="-444500">
              <a:spcBef>
                <a:spcPts val="3800"/>
              </a:spcBef>
              <a:buSzPct val="50000"/>
              <a:buBlip>
                <a:blip r:embed="rId2"/>
              </a:buBlip>
              <a:defRPr sz="3600"/>
            </a:lvl3pPr>
            <a:lvl4pPr marL="1778000" indent="-444500">
              <a:spcBef>
                <a:spcPts val="3800"/>
              </a:spcBef>
              <a:buSzPct val="50000"/>
              <a:buBlip>
                <a:blip r:embed="rId2"/>
              </a:buBlip>
              <a:defRPr sz="3600"/>
            </a:lvl4pPr>
            <a:lvl5pPr marL="2222500" indent="-444500">
              <a:spcBef>
                <a:spcPts val="3800"/>
              </a:spcBef>
              <a:buSzPct val="50000"/>
              <a:buBlip>
                <a:blip r:embed="rId2"/>
              </a:buBlip>
              <a:defRPr sz="36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Shape 4"/>
          <p:cNvSpPr>
            <a:spLocks noGrp="1"/>
          </p:cNvSpPr>
          <p:nvPr>
            <p:ph type="sldNum" sz="quarter" idx="14"/>
          </p:nvPr>
        </p:nvSpPr>
        <p:spPr>
          <a:ln/>
        </p:spPr>
        <p:txBody>
          <a:bodyPr/>
          <a:lstStyle>
            <a:lvl1pPr>
              <a:defRPr/>
            </a:lvl1pPr>
          </a:lstStyle>
          <a:p>
            <a:pPr>
              <a:defRPr/>
            </a:pPr>
            <a:fld id="{26D3977E-5A9A-4582-B3EC-19BC7E4ED95E}" type="slidenum">
              <a:rPr/>
              <a:pPr>
                <a:defRPr/>
              </a:pPr>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75" name="Shape 75"/>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3" name="Shape 4"/>
          <p:cNvSpPr>
            <a:spLocks noGrp="1"/>
          </p:cNvSpPr>
          <p:nvPr>
            <p:ph type="sldNum" sz="quarter" idx="10"/>
          </p:nvPr>
        </p:nvSpPr>
        <p:spPr>
          <a:ln/>
        </p:spPr>
        <p:txBody>
          <a:bodyPr/>
          <a:lstStyle>
            <a:lvl1pPr>
              <a:defRPr/>
            </a:lvl1pPr>
          </a:lstStyle>
          <a:p>
            <a:pPr>
              <a:defRPr/>
            </a:pPr>
            <a:fld id="{AAB780EA-DBC1-421E-8463-E50FE36548D1}" type="slidenum">
              <a:rPr/>
              <a:pPr>
                <a:defRPr/>
              </a:pPr>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rês Fotos">
    <p:spTree>
      <p:nvGrpSpPr>
        <p:cNvPr id="1" name=""/>
        <p:cNvGrpSpPr/>
        <p:nvPr/>
      </p:nvGrpSpPr>
      <p:grpSpPr>
        <a:xfrm>
          <a:off x="0" y="0"/>
          <a:ext cx="0" cy="0"/>
          <a:chOff x="0" y="0"/>
          <a:chExt cx="0" cy="0"/>
        </a:xfrm>
      </p:grpSpPr>
      <p:sp>
        <p:nvSpPr>
          <p:cNvPr id="83" name="Shape 83"/>
          <p:cNvSpPr>
            <a:spLocks noGrp="1"/>
          </p:cNvSpPr>
          <p:nvPr>
            <p:ph type="pic" sz="quarter" idx="13"/>
          </p:nvPr>
        </p:nvSpPr>
        <p:spPr>
          <a:xfrm rot="21600000">
            <a:off x="7063543" y="473144"/>
            <a:ext cx="5554134" cy="4165601"/>
          </a:xfrm>
          <a:prstGeom prst="rect">
            <a:avLst/>
          </a:prstGeom>
          <a:ln w="9525">
            <a:round/>
          </a:ln>
        </p:spPr>
        <p:txBody>
          <a:bodyPr lIns="91439" tIns="45719" rIns="91439" bIns="45719" anchor="t">
            <a:noAutofit/>
          </a:bodyPr>
          <a:lstStyle/>
          <a:p>
            <a:pPr lvl="0"/>
            <a:endParaRPr noProof="0">
              <a:sym typeface="Marker Felt"/>
            </a:endParaRPr>
          </a:p>
        </p:txBody>
      </p:sp>
      <p:sp>
        <p:nvSpPr>
          <p:cNvPr id="84" name="Shape 84"/>
          <p:cNvSpPr>
            <a:spLocks noGrp="1"/>
          </p:cNvSpPr>
          <p:nvPr>
            <p:ph type="pic" sz="quarter" idx="14"/>
          </p:nvPr>
        </p:nvSpPr>
        <p:spPr>
          <a:xfrm rot="21600000">
            <a:off x="7095370" y="5018682"/>
            <a:ext cx="5520268" cy="4140201"/>
          </a:xfrm>
          <a:prstGeom prst="rect">
            <a:avLst/>
          </a:prstGeom>
          <a:ln w="9525">
            <a:round/>
          </a:ln>
        </p:spPr>
        <p:txBody>
          <a:bodyPr lIns="91439" tIns="45719" rIns="91439" bIns="45719" anchor="t">
            <a:noAutofit/>
          </a:bodyPr>
          <a:lstStyle/>
          <a:p>
            <a:pPr lvl="0"/>
            <a:endParaRPr noProof="0">
              <a:sym typeface="Marker Felt"/>
            </a:endParaRPr>
          </a:p>
        </p:txBody>
      </p:sp>
      <p:sp>
        <p:nvSpPr>
          <p:cNvPr id="85" name="Shape 85"/>
          <p:cNvSpPr>
            <a:spLocks noGrp="1"/>
          </p:cNvSpPr>
          <p:nvPr>
            <p:ph type="pic" idx="15"/>
          </p:nvPr>
        </p:nvSpPr>
        <p:spPr>
          <a:xfrm>
            <a:off x="266700" y="482600"/>
            <a:ext cx="6502400" cy="8669867"/>
          </a:xfrm>
          <a:prstGeom prst="rect">
            <a:avLst/>
          </a:prstGeom>
          <a:ln w="9525">
            <a:round/>
          </a:ln>
        </p:spPr>
        <p:txBody>
          <a:bodyPr lIns="91439" tIns="45719" rIns="91439" bIns="45719" anchor="t">
            <a:noAutofit/>
          </a:bodyPr>
          <a:lstStyle/>
          <a:p>
            <a:pPr lvl="0"/>
            <a:endParaRPr noProof="0">
              <a:sym typeface="Marker Felt"/>
            </a:endParaRPr>
          </a:p>
        </p:txBody>
      </p:sp>
      <p:sp>
        <p:nvSpPr>
          <p:cNvPr id="5" name="Shape 4"/>
          <p:cNvSpPr>
            <a:spLocks noGrp="1"/>
          </p:cNvSpPr>
          <p:nvPr>
            <p:ph type="sldNum" sz="quarter" idx="16"/>
          </p:nvPr>
        </p:nvSpPr>
        <p:spPr>
          <a:ln/>
        </p:spPr>
        <p:txBody>
          <a:bodyPr/>
          <a:lstStyle>
            <a:lvl1pPr>
              <a:defRPr/>
            </a:lvl1pPr>
          </a:lstStyle>
          <a:p>
            <a:pPr>
              <a:defRPr/>
            </a:pPr>
            <a:fld id="{9B9B9984-515F-4874-9EC7-455370E8DCDB}" type="slidenum">
              <a:rPr/>
              <a:pPr>
                <a:defRPr/>
              </a:pPr>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
        <p:nvSpPr>
          <p:cNvPr id="93" name="Shape 93"/>
          <p:cNvSpPr>
            <a:spLocks noGrp="1"/>
          </p:cNvSpPr>
          <p:nvPr>
            <p:ph type="body" sz="quarter" idx="13"/>
          </p:nvPr>
        </p:nvSpPr>
        <p:spPr>
          <a:xfrm>
            <a:off x="1270000" y="4279900"/>
            <a:ext cx="10464800" cy="660400"/>
          </a:xfrm>
          <a:prstGeom prst="rect">
            <a:avLst/>
          </a:prstGeom>
        </p:spPr>
        <p:txBody>
          <a:bodyPr>
            <a:spAutoFit/>
          </a:bodyPr>
          <a:lstStyle>
            <a:lvl1pPr marL="0" indent="0" algn="ctr">
              <a:spcBef>
                <a:spcPts val="0"/>
              </a:spcBef>
              <a:buSzTx/>
              <a:buNone/>
              <a:defRPr sz="4000">
                <a:solidFill>
                  <a:srgbClr val="45A7DE"/>
                </a:solidFill>
              </a:defRPr>
            </a:lvl1pPr>
          </a:lstStyle>
          <a:p>
            <a:r>
              <a:t>“Digite uma citação aqui.”</a:t>
            </a:r>
          </a:p>
        </p:txBody>
      </p:sp>
      <p:sp>
        <p:nvSpPr>
          <p:cNvPr id="94" name="Shape 94"/>
          <p:cNvSpPr>
            <a:spLocks noGrp="1"/>
          </p:cNvSpPr>
          <p:nvPr>
            <p:ph type="body" sz="quarter" idx="14"/>
          </p:nvPr>
        </p:nvSpPr>
        <p:spPr>
          <a:xfrm>
            <a:off x="1270000" y="6362700"/>
            <a:ext cx="10464800" cy="596900"/>
          </a:xfrm>
          <a:prstGeom prst="rect">
            <a:avLst/>
          </a:prstGeom>
        </p:spPr>
        <p:txBody>
          <a:bodyPr anchor="t">
            <a:spAutoFit/>
          </a:bodyPr>
          <a:lstStyle>
            <a:lvl1pPr marL="0" indent="0" algn="ctr">
              <a:spcBef>
                <a:spcPts val="0"/>
              </a:spcBef>
              <a:buSzTx/>
              <a:buNone/>
              <a:defRPr sz="3600"/>
            </a:lvl1pPr>
          </a:lstStyle>
          <a:p>
            <a:r>
              <a:t>–Jaime Silveira</a:t>
            </a:r>
          </a:p>
        </p:txBody>
      </p:sp>
      <p:sp>
        <p:nvSpPr>
          <p:cNvPr id="4" name="Shape 4"/>
          <p:cNvSpPr>
            <a:spLocks noGrp="1"/>
          </p:cNvSpPr>
          <p:nvPr>
            <p:ph type="sldNum" sz="quarter" idx="15"/>
          </p:nvPr>
        </p:nvSpPr>
        <p:spPr>
          <a:ln/>
        </p:spPr>
        <p:txBody>
          <a:bodyPr/>
          <a:lstStyle>
            <a:lvl1pPr>
              <a:defRPr/>
            </a:lvl1pPr>
          </a:lstStyle>
          <a:p>
            <a:pPr>
              <a:defRPr/>
            </a:pPr>
            <a:fld id="{D08E75AE-46D2-4199-A753-B7F2F74A03F4}" type="slidenum">
              <a:rPr/>
              <a:pPr>
                <a:defRPr/>
              </a:pPr>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Shape 102"/>
          <p:cNvSpPr>
            <a:spLocks noGrp="1"/>
          </p:cNvSpPr>
          <p:nvPr>
            <p:ph type="pic" idx="13"/>
          </p:nvPr>
        </p:nvSpPr>
        <p:spPr>
          <a:xfrm>
            <a:off x="0" y="0"/>
            <a:ext cx="13004800" cy="9753600"/>
          </a:xfrm>
          <a:prstGeom prst="rect">
            <a:avLst/>
          </a:prstGeom>
        </p:spPr>
        <p:txBody>
          <a:bodyPr lIns="91439" tIns="45719" rIns="91439" bIns="45719" anchor="t">
            <a:noAutofit/>
          </a:bodyPr>
          <a:lstStyle/>
          <a:p>
            <a:pPr lvl="0"/>
            <a:endParaRPr noProof="0">
              <a:sym typeface="Marker Felt"/>
            </a:endParaRPr>
          </a:p>
        </p:txBody>
      </p:sp>
      <p:sp>
        <p:nvSpPr>
          <p:cNvPr id="3" name="Shape 4"/>
          <p:cNvSpPr>
            <a:spLocks noGrp="1"/>
          </p:cNvSpPr>
          <p:nvPr>
            <p:ph type="sldNum" sz="quarter" idx="14"/>
          </p:nvPr>
        </p:nvSpPr>
        <p:spPr>
          <a:ln/>
        </p:spPr>
        <p:txBody>
          <a:bodyPr/>
          <a:lstStyle>
            <a:lvl1pPr>
              <a:defRPr/>
            </a:lvl1pPr>
          </a:lstStyle>
          <a:p>
            <a:pPr>
              <a:defRPr/>
            </a:pPr>
            <a:fld id="{3590D064-4762-43FB-A3F9-E5FFF940096B}" type="slidenum">
              <a:rPr/>
              <a:pPr>
                <a:defRPr/>
              </a:pPr>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
        <p:nvSpPr>
          <p:cNvPr id="2" name="Shape 4"/>
          <p:cNvSpPr>
            <a:spLocks noGrp="1"/>
          </p:cNvSpPr>
          <p:nvPr>
            <p:ph type="sldNum" sz="quarter" idx="10"/>
          </p:nvPr>
        </p:nvSpPr>
        <p:spPr>
          <a:ln/>
        </p:spPr>
        <p:txBody>
          <a:bodyPr/>
          <a:lstStyle>
            <a:lvl1pPr>
              <a:defRPr/>
            </a:lvl1pPr>
          </a:lstStyle>
          <a:p>
            <a:pPr>
              <a:defRPr/>
            </a:pPr>
            <a:fld id="{3F37FAE5-ACA9-4F8E-9D85-E3F98C97E7ED}" type="slidenum">
              <a:rPr/>
              <a:pPr>
                <a:defRPr/>
              </a:pPr>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70000" y="254000"/>
            <a:ext cx="10464800" cy="2438400"/>
          </a:xfrm>
        </p:spPr>
        <p:txBody>
          <a:bodyPr/>
          <a:lstStyle/>
          <a:p>
            <a:r>
              <a:rPr lang="en-US"/>
              <a:t>Click to edit Master title style</a:t>
            </a:r>
            <a:endParaRPr lang="pt-BR"/>
          </a:p>
        </p:txBody>
      </p:sp>
      <p:sp>
        <p:nvSpPr>
          <p:cNvPr id="3" name="Content Placeholder 2"/>
          <p:cNvSpPr>
            <a:spLocks noGrp="1"/>
          </p:cNvSpPr>
          <p:nvPr>
            <p:ph idx="1"/>
          </p:nvPr>
        </p:nvSpPr>
        <p:spPr>
          <a:xfrm>
            <a:off x="1270000" y="1270000"/>
            <a:ext cx="10464800" cy="721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Slide Number Placeholder 3"/>
          <p:cNvSpPr>
            <a:spLocks noGrp="1"/>
          </p:cNvSpPr>
          <p:nvPr>
            <p:ph type="sldNum" sz="quarter" idx="10"/>
          </p:nvPr>
        </p:nvSpPr>
        <p:spPr/>
        <p:txBody>
          <a:bodyPr/>
          <a:lstStyle>
            <a:lvl1pPr>
              <a:defRPr/>
            </a:lvl1pPr>
          </a:lstStyle>
          <a:p>
            <a:pPr>
              <a:defRPr/>
            </a:pPr>
            <a:fld id="{8AA16C6F-EC07-498D-9587-E6102BDABC5D}" type="slidenum">
              <a:rPr lang="pt-BR"/>
              <a:pPr>
                <a:defRPr/>
              </a:pPr>
              <a:t>‹#›</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pPr>
              <a:defRPr/>
            </a:pPr>
            <a:fld id="{DCA1C5CA-D0A3-4EB4-A67D-76E2D278DAB6}"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Shape 2"/>
          <p:cNvSpPr>
            <a:spLocks noGrp="1"/>
          </p:cNvSpPr>
          <p:nvPr>
            <p:ph type="body" idx="1"/>
          </p:nvPr>
        </p:nvSpPr>
        <p:spPr bwMode="auto">
          <a:xfrm>
            <a:off x="1270000" y="1270000"/>
            <a:ext cx="10464800" cy="7213600"/>
          </a:xfrm>
          <a:prstGeom prst="rect">
            <a:avLst/>
          </a:prstGeom>
          <a:noFill/>
          <a:ln w="12700">
            <a:noFill/>
            <a:miter lim="400000"/>
            <a:headEnd/>
            <a:tailEnd/>
          </a:ln>
        </p:spPr>
        <p:txBody>
          <a:bodyPr vert="horz" wrap="square" lIns="50800" tIns="50800" rIns="50800" bIns="50800" numCol="1" anchor="ctr" anchorCtr="0" compatLnSpc="1">
            <a:prstTxWarp prst="textNoShape">
              <a:avLst/>
            </a:prstTxWarp>
          </a:bodyPr>
          <a:lstStyle/>
          <a:p>
            <a:pPr lvl="0"/>
            <a:r>
              <a:rPr lang="pt-BR" smtClean="0">
                <a:sym typeface="Marker Felt"/>
              </a:rPr>
              <a:t>Nível de Corpo Um</a:t>
            </a:r>
          </a:p>
          <a:p>
            <a:pPr lvl="1"/>
            <a:r>
              <a:rPr lang="pt-BR" smtClean="0">
                <a:sym typeface="Marker Felt"/>
              </a:rPr>
              <a:t>Nível de Corpo Dois</a:t>
            </a:r>
          </a:p>
          <a:p>
            <a:pPr lvl="2"/>
            <a:r>
              <a:rPr lang="pt-BR" smtClean="0">
                <a:sym typeface="Marker Felt"/>
              </a:rPr>
              <a:t>Nível de Corpo Três</a:t>
            </a:r>
          </a:p>
          <a:p>
            <a:pPr lvl="3"/>
            <a:r>
              <a:rPr lang="pt-BR" smtClean="0">
                <a:sym typeface="Marker Felt"/>
              </a:rPr>
              <a:t>Nível de Corpo Quatro</a:t>
            </a:r>
          </a:p>
          <a:p>
            <a:pPr lvl="4"/>
            <a:r>
              <a:rPr lang="pt-BR" smtClean="0">
                <a:sym typeface="Marker Felt"/>
              </a:rPr>
              <a:t>Nível de Corpo Cinco</a:t>
            </a:r>
          </a:p>
        </p:txBody>
      </p:sp>
      <p:sp>
        <p:nvSpPr>
          <p:cNvPr id="1027" name="Shape 3"/>
          <p:cNvSpPr>
            <a:spLocks noGrp="1"/>
          </p:cNvSpPr>
          <p:nvPr>
            <p:ph type="title"/>
          </p:nvPr>
        </p:nvSpPr>
        <p:spPr bwMode="auto">
          <a:xfrm>
            <a:off x="1270000" y="254000"/>
            <a:ext cx="10464800" cy="2438400"/>
          </a:xfrm>
          <a:prstGeom prst="rect">
            <a:avLst/>
          </a:prstGeom>
          <a:noFill/>
          <a:ln w="12700">
            <a:noFill/>
            <a:miter lim="400000"/>
            <a:headEnd/>
            <a:tailEnd/>
          </a:ln>
        </p:spPr>
        <p:txBody>
          <a:bodyPr vert="horz" wrap="square" lIns="50800" tIns="50800" rIns="50800" bIns="50800" numCol="1" anchor="ctr" anchorCtr="0" compatLnSpc="1">
            <a:prstTxWarp prst="textNoShape">
              <a:avLst/>
            </a:prstTxWarp>
          </a:bodyPr>
          <a:lstStyle/>
          <a:p>
            <a:pPr lvl="0"/>
            <a:r>
              <a:rPr lang="pt-BR" smtClean="0">
                <a:sym typeface="Marker Felt"/>
              </a:rPr>
              <a:t>Texto do Título</a:t>
            </a:r>
          </a:p>
        </p:txBody>
      </p:sp>
      <p:sp>
        <p:nvSpPr>
          <p:cNvPr id="4" name="Shape 4"/>
          <p:cNvSpPr>
            <a:spLocks noGrp="1"/>
          </p:cNvSpPr>
          <p:nvPr>
            <p:ph type="sldNum" sz="quarter" idx="2"/>
          </p:nvPr>
        </p:nvSpPr>
        <p:spPr>
          <a:xfrm>
            <a:off x="6267450" y="9271000"/>
            <a:ext cx="465138" cy="376238"/>
          </a:xfrm>
          <a:prstGeom prst="rect">
            <a:avLst/>
          </a:prstGeom>
          <a:ln w="12700">
            <a:miter lim="400000"/>
          </a:ln>
        </p:spPr>
        <p:txBody>
          <a:bodyPr wrap="none" lIns="50800" tIns="50800" rIns="50800" bIns="50800">
            <a:spAutoFit/>
          </a:bodyPr>
          <a:lstStyle>
            <a:lvl1pPr algn="ctr" fontAlgn="auto" hangingPunct="0">
              <a:spcBef>
                <a:spcPts val="0"/>
              </a:spcBef>
              <a:spcAft>
                <a:spcPts val="0"/>
              </a:spcAft>
              <a:defRPr sz="1800" kern="0">
                <a:solidFill>
                  <a:srgbClr val="868686"/>
                </a:solidFill>
                <a:latin typeface="+mn-lt"/>
                <a:ea typeface="+mn-ea"/>
                <a:cs typeface="+mn-cs"/>
              </a:defRPr>
            </a:lvl1pPr>
          </a:lstStyle>
          <a:p>
            <a:pPr>
              <a:defRPr/>
            </a:pPr>
            <a:fld id="{D0BEC262-3E79-43A6-ADDB-169D0B0C3A76}" type="slidenum">
              <a:rPr/>
              <a:pPr>
                <a:defRPr/>
              </a:pPr>
              <a:t>‹#›</a:t>
            </a:fld>
            <a:endParaRPr/>
          </a:p>
        </p:txBody>
      </p:sp>
    </p:spTree>
  </p:cSld>
  <p:clrMap bg1="dk1" tx1="lt1" bg2="dk2" tx2="lt2" accent1="accent1" accent2="accent2" accent3="accent3" accent4="accent4" accent5="accent5" accent6="accent6" hlink="hlink" folHlink="folHlink"/>
  <p:sldLayoutIdLst>
    <p:sldLayoutId id="2147483662" r:id="rId1"/>
    <p:sldLayoutId id="2147483661" r:id="rId2"/>
    <p:sldLayoutId id="2147483660" r:id="rId3"/>
    <p:sldLayoutId id="2147483659" r:id="rId4"/>
    <p:sldLayoutId id="2147483658" r:id="rId5"/>
    <p:sldLayoutId id="2147483657" r:id="rId6"/>
    <p:sldLayoutId id="2147483656" r:id="rId7"/>
    <p:sldLayoutId id="2147483655" r:id="rId8"/>
    <p:sldLayoutId id="2147483654" r:id="rId9"/>
    <p:sldLayoutId id="2147483653" r:id="rId10"/>
    <p:sldLayoutId id="2147483652" r:id="rId11"/>
    <p:sldLayoutId id="2147483651" r:id="rId12"/>
    <p:sldLayoutId id="2147483663" r:id="rId13"/>
    <p:sldLayoutId id="2147483664" r:id="rId14"/>
  </p:sldLayoutIdLst>
  <p:transition spd="med"/>
  <p:txStyles>
    <p:titleStyle>
      <a:lvl1pPr algn="ctr" defTabSz="584200" rtl="0" eaLnBrk="0" fontAlgn="base" hangingPunct="0">
        <a:spcBef>
          <a:spcPct val="0"/>
        </a:spcBef>
        <a:spcAft>
          <a:spcPct val="0"/>
        </a:spcAft>
        <a:defRPr sz="8000">
          <a:solidFill>
            <a:srgbClr val="45A7DE"/>
          </a:solidFill>
          <a:latin typeface="+mn-lt"/>
          <a:ea typeface="+mn-ea"/>
          <a:cs typeface="+mn-cs"/>
          <a:sym typeface="Marker Felt"/>
        </a:defRPr>
      </a:lvl1pPr>
      <a:lvl2pPr algn="ctr" defTabSz="584200" rtl="0" eaLnBrk="0" fontAlgn="base" hangingPunct="0">
        <a:spcBef>
          <a:spcPct val="0"/>
        </a:spcBef>
        <a:spcAft>
          <a:spcPct val="0"/>
        </a:spcAft>
        <a:defRPr sz="8000">
          <a:solidFill>
            <a:srgbClr val="45A7DE"/>
          </a:solidFill>
          <a:latin typeface="+mn-lt"/>
          <a:ea typeface="+mn-ea"/>
          <a:cs typeface="+mn-cs"/>
          <a:sym typeface="Marker Felt"/>
        </a:defRPr>
      </a:lvl2pPr>
      <a:lvl3pPr algn="ctr" defTabSz="584200" rtl="0" eaLnBrk="0" fontAlgn="base" hangingPunct="0">
        <a:spcBef>
          <a:spcPct val="0"/>
        </a:spcBef>
        <a:spcAft>
          <a:spcPct val="0"/>
        </a:spcAft>
        <a:defRPr sz="8000">
          <a:solidFill>
            <a:srgbClr val="45A7DE"/>
          </a:solidFill>
          <a:latin typeface="+mn-lt"/>
          <a:ea typeface="+mn-ea"/>
          <a:cs typeface="+mn-cs"/>
          <a:sym typeface="Marker Felt"/>
        </a:defRPr>
      </a:lvl3pPr>
      <a:lvl4pPr algn="ctr" defTabSz="584200" rtl="0" eaLnBrk="0" fontAlgn="base" hangingPunct="0">
        <a:spcBef>
          <a:spcPct val="0"/>
        </a:spcBef>
        <a:spcAft>
          <a:spcPct val="0"/>
        </a:spcAft>
        <a:defRPr sz="8000">
          <a:solidFill>
            <a:srgbClr val="45A7DE"/>
          </a:solidFill>
          <a:latin typeface="+mn-lt"/>
          <a:ea typeface="+mn-ea"/>
          <a:cs typeface="+mn-cs"/>
          <a:sym typeface="Marker Felt"/>
        </a:defRPr>
      </a:lvl4pPr>
      <a:lvl5pPr algn="ctr" defTabSz="584200" rtl="0" eaLnBrk="0" fontAlgn="base" hangingPunct="0">
        <a:spcBef>
          <a:spcPct val="0"/>
        </a:spcBef>
        <a:spcAft>
          <a:spcPct val="0"/>
        </a:spcAft>
        <a:defRPr sz="8000">
          <a:solidFill>
            <a:srgbClr val="45A7DE"/>
          </a:solidFill>
          <a:latin typeface="+mn-lt"/>
          <a:ea typeface="+mn-ea"/>
          <a:cs typeface="+mn-cs"/>
          <a:sym typeface="Marker Felt"/>
        </a:defRPr>
      </a:lvl5pPr>
      <a:lvl6pPr marL="0" marR="0" indent="11430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6pPr>
      <a:lvl7pPr marL="0" marR="0" indent="1371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7pPr>
      <a:lvl8pPr marL="0" marR="0" indent="1600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8pPr>
      <a:lvl9pPr marL="0" marR="0" indent="1828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9pPr>
    </p:titleStyle>
    <p:bodyStyle>
      <a:lvl1pPr marL="635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1pPr>
      <a:lvl2pPr marL="1270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2pPr>
      <a:lvl3pPr marL="1905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3pPr>
      <a:lvl4pPr marL="2540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4pPr>
      <a:lvl5pPr marL="3175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5pPr>
      <a:lvl6pPr marL="3810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6pPr>
      <a:lvl7pPr marL="4445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7pPr>
      <a:lvl8pPr marL="5080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8pPr>
      <a:lvl9pPr marL="5715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9pPr>
    </p:bodyStyle>
    <p:otherStyle>
      <a:lvl1pPr marL="0" marR="0" indent="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1pPr>
      <a:lvl2pPr marL="0" marR="0" indent="2286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2pPr>
      <a:lvl3pPr marL="0" marR="0" indent="4572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3pPr>
      <a:lvl4pPr marL="0" marR="0" indent="6858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4pPr>
      <a:lvl5pPr marL="0" marR="0" indent="9144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5pPr>
      <a:lvl6pPr marL="0" marR="0" indent="11430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6pPr>
      <a:lvl7pPr marL="0" marR="0" indent="13716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7pPr>
      <a:lvl8pPr marL="0" marR="0" indent="16002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8pPr>
      <a:lvl9pPr marL="0" marR="0" indent="18288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residenciapediatrica.com.br/detalhes/220/uso-profilatico-de-fluconazol-em-pre-termos-extremoscolonizados-por-candida-spp"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 TargetMode="External"/><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3" Type="http://schemas.openxmlformats.org/officeDocument/2006/relationships/hyperlink" Target="http://paulomargotto.com.br/documentos/21742" TargetMode="External"/><Relationship Id="rId2" Type="http://schemas.openxmlformats.org/officeDocument/2006/relationships/hyperlink" Target="http://paulomargotto.com.br/incidencia-de-candidemia-apos-a-adocao-de-fluconazol-profilatico-em-unidade-de-terapia-intensiva-neonatal-de-um-hospital-materno-infantil-do-distrito-federal/" TargetMode="Externa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9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paulomargotto.com.br/documentos/18431" TargetMode="External"/><Relationship Id="rId1" Type="http://schemas.openxmlformats.org/officeDocument/2006/relationships/slideLayout" Target="../slideLayouts/slideLayout14.xml"/><Relationship Id="rId5" Type="http://schemas.openxmlformats.org/officeDocument/2006/relationships/hyperlink" Target="https://www.ncbi.nlm.nih.gov/pubmed?linkname=pubmed_pubmed&amp;from_uid=29601449" TargetMode="External"/><Relationship Id="rId4" Type="http://schemas.openxmlformats.org/officeDocument/2006/relationships/hyperlink" Target="https://www.ncbi.nlm.nih.gov/pubmed/29601449" TargetMode="Externa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aulomargotto.com.br/documentos/21573" TargetMode="External"/><Relationship Id="rId1" Type="http://schemas.openxmlformats.org/officeDocument/2006/relationships/slideLayout" Target="../slideLayouts/slideLayout14.xml"/></Relationships>
</file>

<file path=ppt/slides/_rels/slide100.xml.rels><?xml version="1.0" encoding="UTF-8" standalone="yes"?>
<Relationships xmlns="http://schemas.openxmlformats.org/package/2006/relationships"><Relationship Id="rId2" Type="http://schemas.openxmlformats.org/officeDocument/2006/relationships/hyperlink" Target="https://pubmed.ncbi.nlm.nih.gov/31581861/" TargetMode="External"/><Relationship Id="rId1" Type="http://schemas.openxmlformats.org/officeDocument/2006/relationships/slideLayout" Target="../slideLayouts/slideLayout14.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4.xml.rels><?xml version="1.0" encoding="UTF-8" standalone="yes"?>
<Relationships xmlns="http://schemas.openxmlformats.org/package/2006/relationships"><Relationship Id="rId3" Type="http://schemas.openxmlformats.org/officeDocument/2006/relationships/hyperlink" Target="https://drive.google.com/file/d/1AEznxPCfIGWnSgc6qzNdbuoKJ1iFhjEj/view?usp=sharing" TargetMode="External"/><Relationship Id="rId2" Type="http://schemas.openxmlformats.org/officeDocument/2006/relationships/image" Target="../media/image28.png"/><Relationship Id="rId1" Type="http://schemas.openxmlformats.org/officeDocument/2006/relationships/slideLayout" Target="../slideLayouts/slideLayout14.xml"/><Relationship Id="rId4" Type="http://schemas.openxmlformats.org/officeDocument/2006/relationships/hyperlink" Target="http://paulomargotto.com.br/infeccoes-fungicas-4/" TargetMode="External"/></Relationships>
</file>

<file path=ppt/slides/_rels/slide10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7410" name="Captura de Tela 2021-10-06 às 10.14.07.png"/>
          <p:cNvPicPr>
            <a:picLocks noChangeAspect="1"/>
          </p:cNvPicPr>
          <p:nvPr/>
        </p:nvPicPr>
        <p:blipFill>
          <a:blip r:embed="rId2"/>
          <a:srcRect/>
          <a:stretch>
            <a:fillRect/>
          </a:stretch>
        </p:blipFill>
        <p:spPr bwMode="auto">
          <a:xfrm>
            <a:off x="4102100" y="2403475"/>
            <a:ext cx="7991475" cy="3897313"/>
          </a:xfrm>
          <a:prstGeom prst="rect">
            <a:avLst/>
          </a:prstGeom>
          <a:noFill/>
          <a:ln w="12700">
            <a:noFill/>
            <a:miter lim="400000"/>
            <a:headEnd/>
            <a:tailEnd/>
          </a:ln>
        </p:spPr>
      </p:pic>
      <p:sp>
        <p:nvSpPr>
          <p:cNvPr id="17411" name="Rectangle 3"/>
          <p:cNvSpPr>
            <a:spLocks noChangeArrowheads="1"/>
          </p:cNvSpPr>
          <p:nvPr/>
        </p:nvSpPr>
        <p:spPr bwMode="auto">
          <a:xfrm>
            <a:off x="300038" y="6475413"/>
            <a:ext cx="12704762" cy="1165225"/>
          </a:xfrm>
          <a:prstGeom prst="rect">
            <a:avLst/>
          </a:prstGeom>
          <a:solidFill>
            <a:srgbClr val="FFFFFF"/>
          </a:solidFill>
          <a:ln w="9525">
            <a:noFill/>
            <a:miter lim="800000"/>
            <a:headEnd/>
            <a:tailEnd/>
          </a:ln>
        </p:spPr>
        <p:txBody>
          <a:bodyPr lIns="0" tIns="0" rIns="0" bIns="-53958" anchor="ctr">
            <a:spAutoFit/>
          </a:bodyPr>
          <a:lstStyle/>
          <a:p>
            <a:pPr hangingPunct="0"/>
            <a:r>
              <a:rPr lang="pt-BR" sz="2400" u="sng">
                <a:cs typeface="Marker Felt"/>
                <a:hlinkClick r:id="rId3"/>
              </a:rPr>
              <a:t>Uso profilático de fluconazol em pré-termos extremos</a:t>
            </a:r>
            <a:r>
              <a:rPr lang="pt-BR" sz="4000" u="sng">
                <a:cs typeface="Marker Felt"/>
                <a:hlinkClick r:id="rId3"/>
              </a:rPr>
              <a:t> ...</a:t>
            </a:r>
          </a:p>
          <a:p>
            <a:pPr eaLnBrk="0" hangingPunct="0"/>
            <a:endParaRPr lang="pt-BR" sz="4000">
              <a:latin typeface="Marker Felt"/>
              <a:cs typeface="Marker Felt"/>
            </a:endParaRPr>
          </a:p>
        </p:txBody>
      </p:sp>
      <p:sp>
        <p:nvSpPr>
          <p:cNvPr id="17412" name="Text Box 6"/>
          <p:cNvSpPr txBox="1">
            <a:spLocks noChangeArrowheads="1"/>
          </p:cNvSpPr>
          <p:nvPr/>
        </p:nvSpPr>
        <p:spPr bwMode="auto">
          <a:xfrm>
            <a:off x="0" y="8201025"/>
            <a:ext cx="10125075" cy="1552575"/>
          </a:xfrm>
          <a:prstGeom prst="rect">
            <a:avLst/>
          </a:prstGeom>
          <a:noFill/>
          <a:ln w="9525">
            <a:noFill/>
            <a:miter lim="800000"/>
            <a:headEnd/>
            <a:tailEnd/>
          </a:ln>
        </p:spPr>
        <p:txBody>
          <a:bodyPr wrap="none">
            <a:spAutoFit/>
          </a:bodyPr>
          <a:lstStyle/>
          <a:p>
            <a:pPr algn="ctr" defTabSz="914400"/>
            <a:r>
              <a:rPr lang="pt-BR" sz="2400">
                <a:cs typeface="Marker Felt"/>
              </a:rPr>
              <a:t>Apresentação: Thaiana Beleza –MR5-Neonatologia/HMIB</a:t>
            </a:r>
          </a:p>
          <a:p>
            <a:pPr algn="ctr" defTabSz="914400"/>
            <a:r>
              <a:rPr lang="pt-BR" sz="2400">
                <a:cs typeface="Marker Felt"/>
              </a:rPr>
              <a:t>Coordenação: Nathalia Bardal Thaiana Beleza –MR5-Neonatologia/HMIB</a:t>
            </a:r>
          </a:p>
          <a:p>
            <a:pPr algn="ctr" defTabSz="914400"/>
            <a:r>
              <a:rPr lang="pt-BR" sz="2400">
                <a:cs typeface="Marker Felt"/>
              </a:rPr>
              <a:t>Coordenação: Nathalia Bardal</a:t>
            </a:r>
          </a:p>
          <a:p>
            <a:pPr algn="ctr" defTabSz="914400"/>
            <a:r>
              <a:rPr lang="pt-BR" sz="2400">
                <a:cs typeface="Marker Felt"/>
                <a:hlinkClick r:id="rId4"/>
              </a:rPr>
              <a:t>www.paulomargotto.com.br</a:t>
            </a:r>
            <a:r>
              <a:rPr lang="pt-BR" sz="2400">
                <a:cs typeface="Marker Felt"/>
              </a:rPr>
              <a:t> Brasília, 22/10/2021</a:t>
            </a:r>
          </a:p>
        </p:txBody>
      </p:sp>
      <p:pic>
        <p:nvPicPr>
          <p:cNvPr id="17413" name="Google Shape;38;p1"/>
          <p:cNvPicPr preferRelativeResize="0">
            <a:picLocks noChangeAspect="1" noChangeArrowheads="1"/>
          </p:cNvPicPr>
          <p:nvPr/>
        </p:nvPicPr>
        <p:blipFill>
          <a:blip r:embed="rId5"/>
          <a:srcRect/>
          <a:stretch>
            <a:fillRect/>
          </a:stretch>
        </p:blipFill>
        <p:spPr bwMode="auto">
          <a:xfrm>
            <a:off x="508000" y="4260850"/>
            <a:ext cx="1974850" cy="2039938"/>
          </a:xfrm>
          <a:prstGeom prst="rect">
            <a:avLst/>
          </a:prstGeom>
          <a:noFill/>
          <a:ln w="9525">
            <a:noFill/>
            <a:miter lim="800000"/>
            <a:headEnd/>
            <a:tailEnd/>
          </a:ln>
        </p:spPr>
      </p:pic>
      <p:pic>
        <p:nvPicPr>
          <p:cNvPr id="17414" name="Picture 10"/>
          <p:cNvPicPr>
            <a:picLocks noChangeAspect="1" noChangeArrowheads="1"/>
          </p:cNvPicPr>
          <p:nvPr/>
        </p:nvPicPr>
        <p:blipFill>
          <a:blip r:embed="rId6"/>
          <a:srcRect/>
          <a:stretch>
            <a:fillRect/>
          </a:stretch>
        </p:blipFill>
        <p:spPr bwMode="auto">
          <a:xfrm>
            <a:off x="2892425" y="1219200"/>
            <a:ext cx="7920038" cy="1436688"/>
          </a:xfrm>
          <a:prstGeom prst="rect">
            <a:avLst/>
          </a:prstGeom>
          <a:noFill/>
          <a:ln w="9525">
            <a:noFill/>
            <a:miter lim="800000"/>
            <a:headEnd/>
            <a:tailEnd/>
          </a:ln>
        </p:spPr>
      </p:pic>
      <p:sp>
        <p:nvSpPr>
          <p:cNvPr id="17415" name="Rectangle 10"/>
          <p:cNvSpPr>
            <a:spLocks noChangeArrowheads="1"/>
          </p:cNvSpPr>
          <p:nvPr/>
        </p:nvSpPr>
        <p:spPr bwMode="auto">
          <a:xfrm>
            <a:off x="508000" y="7245350"/>
            <a:ext cx="6061075" cy="790575"/>
          </a:xfrm>
          <a:prstGeom prst="rect">
            <a:avLst/>
          </a:prstGeom>
          <a:solidFill>
            <a:srgbClr val="FFFFFF"/>
          </a:solidFill>
          <a:ln w="9525">
            <a:noFill/>
            <a:miter lim="800000"/>
            <a:headEnd/>
            <a:tailEnd/>
          </a:ln>
        </p:spPr>
        <p:txBody>
          <a:bodyPr wrap="none" tIns="180918" bIns="0" anchor="ctr">
            <a:spAutoFit/>
          </a:bodyPr>
          <a:lstStyle/>
          <a:p>
            <a:pPr hangingPunct="0"/>
            <a:r>
              <a:rPr lang="pt-BR" sz="2000" b="1">
                <a:cs typeface="Marker Felt"/>
              </a:rPr>
              <a:t>Artigo Original - Ano 2016 - Volume 6 - Número 2</a:t>
            </a:r>
            <a:endParaRPr lang="pt-BR" sz="2000">
              <a:cs typeface="Marker Felt"/>
            </a:endParaRPr>
          </a:p>
          <a:p>
            <a:pPr eaLnBrk="0" hangingPunct="0"/>
            <a:endParaRPr lang="pt-BR" sz="2000">
              <a:latin typeface="Marker Felt"/>
              <a:cs typeface="Marker Felt"/>
            </a:endParaRPr>
          </a:p>
        </p:txBody>
      </p:sp>
      <p:sp>
        <p:nvSpPr>
          <p:cNvPr id="17416" name="Text Box 8"/>
          <p:cNvSpPr txBox="1">
            <a:spLocks noChangeArrowheads="1"/>
          </p:cNvSpPr>
          <p:nvPr/>
        </p:nvSpPr>
        <p:spPr bwMode="auto">
          <a:xfrm>
            <a:off x="8996363" y="6804025"/>
            <a:ext cx="3778250" cy="1752600"/>
          </a:xfrm>
          <a:prstGeom prst="rect">
            <a:avLst/>
          </a:prstGeom>
          <a:noFill/>
          <a:ln w="76200" cmpd="tri">
            <a:solidFill>
              <a:srgbClr val="FF0000"/>
            </a:solidFill>
            <a:miter lim="800000"/>
            <a:headEnd/>
            <a:tailEnd/>
          </a:ln>
        </p:spPr>
        <p:txBody>
          <a:bodyPr wrap="none">
            <a:spAutoFit/>
          </a:bodyPr>
          <a:lstStyle/>
          <a:p>
            <a:pPr defTabSz="914400"/>
            <a:r>
              <a:rPr lang="pt-BR" sz="3200">
                <a:solidFill>
                  <a:schemeClr val="folHlink"/>
                </a:solidFill>
                <a:cs typeface="Marker Felt"/>
              </a:rPr>
              <a:t>Perfil de  </a:t>
            </a:r>
            <a:r>
              <a:rPr lang="pt-BR" sz="3200" i="1">
                <a:solidFill>
                  <a:schemeClr val="folHlink"/>
                </a:solidFill>
                <a:cs typeface="Marker Felt"/>
              </a:rPr>
              <a:t>Candida</a:t>
            </a:r>
          </a:p>
          <a:p>
            <a:pPr defTabSz="914400"/>
            <a:r>
              <a:rPr lang="pt-BR" sz="3200">
                <a:solidFill>
                  <a:schemeClr val="folHlink"/>
                </a:solidFill>
                <a:cs typeface="Marker Felt"/>
              </a:rPr>
              <a:t>e uso profilático de </a:t>
            </a:r>
          </a:p>
          <a:p>
            <a:pPr defTabSz="914400"/>
            <a:r>
              <a:rPr lang="pt-BR" sz="3200">
                <a:solidFill>
                  <a:schemeClr val="folHlink"/>
                </a:solidFill>
                <a:cs typeface="Marker Felt"/>
              </a:rPr>
              <a:t>Fluconazol (2021</a:t>
            </a:r>
            <a:r>
              <a:rPr lang="pt-BR" sz="4000">
                <a:solidFill>
                  <a:schemeClr val="folHlink"/>
                </a:solidFill>
                <a:cs typeface="Marker Felt"/>
              </a:rPr>
              <a:t>)</a:t>
            </a:r>
          </a:p>
        </p:txBody>
      </p:sp>
      <p:sp>
        <p:nvSpPr>
          <p:cNvPr id="17417" name="Line 9"/>
          <p:cNvSpPr>
            <a:spLocks noChangeShapeType="1"/>
          </p:cNvSpPr>
          <p:nvPr/>
        </p:nvSpPr>
        <p:spPr bwMode="auto">
          <a:xfrm>
            <a:off x="10474325" y="6124575"/>
            <a:ext cx="0" cy="679450"/>
          </a:xfrm>
          <a:prstGeom prst="line">
            <a:avLst/>
          </a:prstGeom>
          <a:noFill/>
          <a:ln w="76200">
            <a:solidFill>
              <a:srgbClr val="FF0000"/>
            </a:solidFill>
            <a:round/>
            <a:headEnd/>
            <a:tailEnd type="triangle" w="med" len="med"/>
          </a:ln>
        </p:spPr>
        <p:txBody>
          <a:bodyPr/>
          <a:lstStyle/>
          <a:p>
            <a:endParaRPr lang="pt-BR"/>
          </a:p>
        </p:txBody>
      </p:sp>
      <p:sp>
        <p:nvSpPr>
          <p:cNvPr id="17418" name="Text Box 10"/>
          <p:cNvSpPr txBox="1">
            <a:spLocks noChangeArrowheads="1"/>
          </p:cNvSpPr>
          <p:nvPr/>
        </p:nvSpPr>
        <p:spPr bwMode="auto">
          <a:xfrm>
            <a:off x="10294938" y="5521325"/>
            <a:ext cx="2687637" cy="576263"/>
          </a:xfrm>
          <a:prstGeom prst="rect">
            <a:avLst/>
          </a:prstGeom>
          <a:solidFill>
            <a:srgbClr val="FFFF00"/>
          </a:solidFill>
          <a:ln w="57150">
            <a:solidFill>
              <a:srgbClr val="FF0000"/>
            </a:solidFill>
            <a:miter lim="800000"/>
            <a:headEnd/>
            <a:tailEnd/>
          </a:ln>
        </p:spPr>
        <p:txBody>
          <a:bodyPr>
            <a:spAutoFit/>
          </a:bodyPr>
          <a:lstStyle/>
          <a:p>
            <a:pPr defTabSz="914400"/>
            <a:r>
              <a:rPr lang="pt-BR" sz="2800">
                <a:solidFill>
                  <a:schemeClr val="hlink"/>
                </a:solidFill>
                <a:cs typeface="Marker Felt"/>
              </a:rPr>
              <a:t>Veja também!</a:t>
            </a:r>
          </a:p>
        </p:txBody>
      </p:sp>
      <p:sp>
        <p:nvSpPr>
          <p:cNvPr id="17419" name="Text Box 11"/>
          <p:cNvSpPr txBox="1">
            <a:spLocks noChangeArrowheads="1"/>
          </p:cNvSpPr>
          <p:nvPr/>
        </p:nvSpPr>
        <p:spPr bwMode="auto">
          <a:xfrm>
            <a:off x="300038" y="-122238"/>
            <a:ext cx="12474575" cy="1341438"/>
          </a:xfrm>
          <a:prstGeom prst="rect">
            <a:avLst/>
          </a:prstGeom>
          <a:noFill/>
          <a:ln w="9525">
            <a:noFill/>
            <a:miter lim="800000"/>
            <a:headEnd/>
            <a:tailEnd/>
          </a:ln>
          <a:effectLst/>
        </p:spPr>
        <p:txBody>
          <a:bodyPr>
            <a:spAutoFit/>
          </a:bodyPr>
          <a:lstStyle/>
          <a:p>
            <a:pPr algn="ctr" defTabSz="914400"/>
            <a:r>
              <a:rPr lang="pt-BR"/>
              <a:t>	</a:t>
            </a:r>
            <a:r>
              <a:rPr lang="pt-BR" sz="2800" b="1">
                <a:solidFill>
                  <a:schemeClr val="hlink"/>
                </a:solidFill>
              </a:rPr>
              <a:t>Uso profilático de fluconazol em pré-termos extremos colonizados por </a:t>
            </a:r>
            <a:r>
              <a:rPr lang="pt-BR" sz="2800" b="1" i="1">
                <a:solidFill>
                  <a:schemeClr val="hlink"/>
                </a:solidFill>
              </a:rPr>
              <a:t>Candida</a:t>
            </a:r>
            <a:r>
              <a:rPr lang="pt-BR" sz="2800" b="1">
                <a:solidFill>
                  <a:schemeClr val="hlink"/>
                </a:solidFill>
              </a:rPr>
              <a:t> </a:t>
            </a:r>
            <a:r>
              <a:rPr lang="pt-BR" sz="2800" b="1" i="1">
                <a:solidFill>
                  <a:schemeClr val="hlink"/>
                </a:solidFill>
              </a:rPr>
              <a:t>spp</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8434" name="pasted-image.png"/>
          <p:cNvPicPr>
            <a:picLocks noChangeAspect="1"/>
          </p:cNvPicPr>
          <p:nvPr/>
        </p:nvPicPr>
        <p:blipFill>
          <a:blip r:embed="rId2"/>
          <a:srcRect/>
          <a:stretch>
            <a:fillRect/>
          </a:stretch>
        </p:blipFill>
        <p:spPr bwMode="auto">
          <a:xfrm>
            <a:off x="-1657350" y="-73025"/>
            <a:ext cx="15228888" cy="10158413"/>
          </a:xfrm>
          <a:prstGeom prst="rect">
            <a:avLst/>
          </a:prstGeom>
          <a:noFill/>
          <a:ln w="12700">
            <a:noFill/>
            <a:miter lim="400000"/>
            <a:headEnd/>
            <a:tailEnd/>
          </a:ln>
        </p:spPr>
      </p:pic>
      <p:sp>
        <p:nvSpPr>
          <p:cNvPr id="18435" name="Shape 131"/>
          <p:cNvSpPr>
            <a:spLocks noGrp="1"/>
          </p:cNvSpPr>
          <p:nvPr>
            <p:ph type="title"/>
          </p:nvPr>
        </p:nvSpPr>
        <p:spPr>
          <a:xfrm>
            <a:off x="1455738" y="-711200"/>
            <a:ext cx="10464800" cy="2438400"/>
          </a:xfrm>
        </p:spPr>
        <p:txBody>
          <a:bodyPr/>
          <a:lstStyle/>
          <a:p>
            <a:pPr eaLnBrk="1" hangingPunct="1"/>
            <a:r>
              <a:rPr lang="pt-BR" sz="6000" b="1" smtClean="0">
                <a:solidFill>
                  <a:srgbClr val="3078BD"/>
                </a:solidFill>
                <a:latin typeface="American Typewriter"/>
                <a:ea typeface="American Typewriter"/>
                <a:cs typeface="American Typewriter"/>
                <a:sym typeface="American Typewriter"/>
              </a:rPr>
              <a:t>INTRODUÇÃO</a:t>
            </a:r>
          </a:p>
        </p:txBody>
      </p:sp>
      <p:sp>
        <p:nvSpPr>
          <p:cNvPr id="18436" name="Shape 132"/>
          <p:cNvSpPr>
            <a:spLocks noChangeArrowheads="1"/>
          </p:cNvSpPr>
          <p:nvPr/>
        </p:nvSpPr>
        <p:spPr bwMode="auto">
          <a:xfrm>
            <a:off x="574675" y="1436688"/>
            <a:ext cx="11345863" cy="2705100"/>
          </a:xfrm>
          <a:prstGeom prst="rect">
            <a:avLst/>
          </a:prstGeom>
          <a:noFill/>
          <a:ln w="12700">
            <a:solidFill>
              <a:schemeClr val="tx1"/>
            </a:solidFill>
            <a:miter lim="400000"/>
            <a:headEnd/>
            <a:tailEnd/>
          </a:ln>
        </p:spPr>
        <p:txBody>
          <a:bodyPr lIns="50800" tIns="50800" rIns="50800" bIns="50800" anchor="ctr">
            <a:spAutoFit/>
          </a:bodyPr>
          <a:lstStyle/>
          <a:p>
            <a:pPr algn="ctr" defTabSz="457200" hangingPunct="0">
              <a:lnSpc>
                <a:spcPts val="5100"/>
              </a:lnSpc>
              <a:spcBef>
                <a:spcPts val="1200"/>
              </a:spcBef>
            </a:pPr>
            <a:r>
              <a:rPr lang="pt-BR" sz="3000" b="1">
                <a:solidFill>
                  <a:srgbClr val="FFFF00"/>
                </a:solidFill>
                <a:latin typeface="American Typewriter"/>
                <a:ea typeface="American Typewriter"/>
                <a:cs typeface="American Typewriter"/>
                <a:sym typeface="American Typewriter"/>
              </a:rPr>
              <a:t>As infecções fúngicas são observadas com frequência em Unidades de Cuidados Intensivos Neonatais e vem aumentando a despeito da maior sobrevida dos recém-nascidos pré-terMos (RNPT) com pesos cada vez menores</a:t>
            </a:r>
          </a:p>
        </p:txBody>
      </p:sp>
      <p:sp>
        <p:nvSpPr>
          <p:cNvPr id="18437" name="Shape 133"/>
          <p:cNvSpPr>
            <a:spLocks noChangeArrowheads="1"/>
          </p:cNvSpPr>
          <p:nvPr/>
        </p:nvSpPr>
        <p:spPr bwMode="auto">
          <a:xfrm>
            <a:off x="2016125" y="7770813"/>
            <a:ext cx="9340850" cy="7493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a:solidFill>
                  <a:srgbClr val="FFFF00"/>
                </a:solidFill>
                <a:latin typeface="American Typewriter"/>
                <a:ea typeface="American Typewriter"/>
                <a:cs typeface="American Typewriter"/>
                <a:sym typeface="American Typewriter"/>
              </a:rPr>
              <a:t>Responsável por cerca de</a:t>
            </a:r>
            <a:r>
              <a:rPr lang="pt-BR" sz="3000">
                <a:solidFill>
                  <a:srgbClr val="000000"/>
                </a:solidFill>
                <a:latin typeface="American Typewriter"/>
                <a:ea typeface="American Typewriter"/>
                <a:cs typeface="American Typewriter"/>
                <a:sym typeface="American Typewriter"/>
              </a:rPr>
              <a:t> </a:t>
            </a:r>
            <a:r>
              <a:rPr lang="pt-BR" sz="3000">
                <a:solidFill>
                  <a:srgbClr val="E21941"/>
                </a:solidFill>
                <a:latin typeface="American Typewriter"/>
                <a:ea typeface="American Typewriter"/>
                <a:cs typeface="American Typewriter"/>
                <a:sym typeface="American Typewriter"/>
              </a:rPr>
              <a:t>75% </a:t>
            </a:r>
            <a:r>
              <a:rPr lang="pt-BR" sz="3000">
                <a:solidFill>
                  <a:srgbClr val="FFFF00"/>
                </a:solidFill>
                <a:latin typeface="American Typewriter"/>
                <a:ea typeface="American Typewriter"/>
                <a:cs typeface="American Typewriter"/>
                <a:sym typeface="American Typewriter"/>
              </a:rPr>
              <a:t>das infecções fúngicas</a:t>
            </a:r>
          </a:p>
        </p:txBody>
      </p:sp>
      <p:sp>
        <p:nvSpPr>
          <p:cNvPr id="18438" name="Shape 134"/>
          <p:cNvSpPr>
            <a:spLocks noChangeArrowheads="1"/>
          </p:cNvSpPr>
          <p:nvPr/>
        </p:nvSpPr>
        <p:spPr bwMode="auto">
          <a:xfrm>
            <a:off x="3992563" y="6569075"/>
            <a:ext cx="5391150" cy="998538"/>
          </a:xfrm>
          <a:prstGeom prst="roundRect">
            <a:avLst>
              <a:gd name="adj" fmla="val 19102"/>
            </a:avLst>
          </a:prstGeom>
          <a:solidFill>
            <a:srgbClr val="FEF5B1"/>
          </a:solidFill>
          <a:ln w="12700">
            <a:noFill/>
            <a:miter lim="400000"/>
            <a:headEnd/>
            <a:tailEnd/>
          </a:ln>
        </p:spPr>
        <p:txBody>
          <a:bodyPr lIns="50800" tIns="50800" rIns="50800" bIns="50800" anchor="ctr"/>
          <a:lstStyle/>
          <a:p>
            <a:pPr algn="ctr" hangingPunct="0"/>
            <a:r>
              <a:rPr lang="pt-BR" sz="3500">
                <a:solidFill>
                  <a:srgbClr val="052452"/>
                </a:solidFill>
                <a:latin typeface="American Typewriter"/>
                <a:ea typeface="American Typewriter"/>
                <a:cs typeface="American Typewriter"/>
                <a:sym typeface="American Typewriter"/>
              </a:rPr>
              <a:t>Candida albicans</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9458" name="pasted-image.png"/>
          <p:cNvPicPr>
            <a:picLocks noChangeAspect="1"/>
          </p:cNvPicPr>
          <p:nvPr/>
        </p:nvPicPr>
        <p:blipFill>
          <a:blip r:embed="rId2"/>
          <a:srcRect/>
          <a:stretch>
            <a:fillRect/>
          </a:stretch>
        </p:blipFill>
        <p:spPr bwMode="auto">
          <a:xfrm>
            <a:off x="-3055938" y="-107950"/>
            <a:ext cx="19094451" cy="10137775"/>
          </a:xfrm>
          <a:prstGeom prst="rect">
            <a:avLst/>
          </a:prstGeom>
          <a:noFill/>
          <a:ln w="12700">
            <a:noFill/>
            <a:miter lim="400000"/>
            <a:headEnd/>
            <a:tailEnd/>
          </a:ln>
        </p:spPr>
      </p:pic>
      <p:sp>
        <p:nvSpPr>
          <p:cNvPr id="19459" name="Shape 137"/>
          <p:cNvSpPr>
            <a:spLocks noChangeArrowheads="1"/>
          </p:cNvSpPr>
          <p:nvPr/>
        </p:nvSpPr>
        <p:spPr bwMode="auto">
          <a:xfrm>
            <a:off x="2182813" y="61913"/>
            <a:ext cx="8901112" cy="2044700"/>
          </a:xfrm>
          <a:prstGeom prst="rect">
            <a:avLst/>
          </a:prstGeom>
          <a:noFill/>
          <a:ln w="12700">
            <a:noFill/>
            <a:miter lim="400000"/>
            <a:headEnd/>
            <a:tailEnd/>
          </a:ln>
        </p:spPr>
        <p:txBody>
          <a:bodyPr lIns="50800" tIns="50800" rIns="50800" bIns="50800" anchor="ctr">
            <a:spAutoFit/>
          </a:bodyPr>
          <a:lstStyle/>
          <a:p>
            <a:pPr algn="ctr" defTabSz="457200" hangingPunct="0">
              <a:lnSpc>
                <a:spcPts val="5100"/>
              </a:lnSpc>
              <a:spcBef>
                <a:spcPts val="1200"/>
              </a:spcBef>
            </a:pPr>
            <a:r>
              <a:rPr lang="pt-BR" sz="3000" b="1">
                <a:solidFill>
                  <a:schemeClr val="bg2"/>
                </a:solidFill>
                <a:latin typeface="American Typewriter"/>
                <a:ea typeface="American Typewriter"/>
                <a:cs typeface="American Typewriter"/>
                <a:sym typeface="American Typewriter"/>
              </a:rPr>
              <a:t>Candidemia é hoje a terceira causa mais comum de sepse tardia no neonato com muito baixo peso ao nascer</a:t>
            </a: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482" name="pasted-image.png"/>
          <p:cNvPicPr>
            <a:picLocks noChangeAspect="1"/>
          </p:cNvPicPr>
          <p:nvPr/>
        </p:nvPicPr>
        <p:blipFill>
          <a:blip r:embed="rId2"/>
          <a:srcRect/>
          <a:stretch>
            <a:fillRect/>
          </a:stretch>
        </p:blipFill>
        <p:spPr bwMode="auto">
          <a:xfrm>
            <a:off x="-3055938" y="-107950"/>
            <a:ext cx="19094451" cy="10137775"/>
          </a:xfrm>
          <a:prstGeom prst="rect">
            <a:avLst/>
          </a:prstGeom>
          <a:noFill/>
          <a:ln w="12700">
            <a:noFill/>
            <a:miter lim="400000"/>
            <a:headEnd/>
            <a:tailEnd/>
          </a:ln>
        </p:spPr>
      </p:pic>
      <p:sp>
        <p:nvSpPr>
          <p:cNvPr id="20483" name="Shape 140"/>
          <p:cNvSpPr>
            <a:spLocks noChangeArrowheads="1"/>
          </p:cNvSpPr>
          <p:nvPr/>
        </p:nvSpPr>
        <p:spPr bwMode="auto">
          <a:xfrm>
            <a:off x="2182813" y="347663"/>
            <a:ext cx="8901112" cy="1473200"/>
          </a:xfrm>
          <a:prstGeom prst="rect">
            <a:avLst/>
          </a:prstGeom>
          <a:noFill/>
          <a:ln w="12700">
            <a:noFill/>
            <a:miter lim="400000"/>
            <a:headEnd/>
            <a:tailEnd/>
          </a:ln>
        </p:spPr>
        <p:txBody>
          <a:bodyPr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Candidemia é hoje a terceira causa mais comum de sepse tardia no neonato com muito baixo peso ao nascer</a:t>
            </a:r>
          </a:p>
        </p:txBody>
      </p:sp>
      <p:sp>
        <p:nvSpPr>
          <p:cNvPr id="20484" name="Shape 141"/>
          <p:cNvSpPr>
            <a:spLocks noChangeArrowheads="1"/>
          </p:cNvSpPr>
          <p:nvPr/>
        </p:nvSpPr>
        <p:spPr bwMode="auto">
          <a:xfrm>
            <a:off x="939800" y="4106863"/>
            <a:ext cx="1270000" cy="1270000"/>
          </a:xfrm>
          <a:prstGeom prst="roundRect">
            <a:avLst>
              <a:gd name="adj" fmla="val 15000"/>
            </a:avLst>
          </a:prstGeom>
          <a:solidFill>
            <a:srgbClr val="ACBCDF"/>
          </a:solidFill>
          <a:ln w="12700">
            <a:noFill/>
            <a:miter lim="400000"/>
            <a:headEnd/>
            <a:tailEnd/>
          </a:ln>
        </p:spPr>
        <p:txBody>
          <a:bodyPr lIns="50800" tIns="50800" rIns="50800" bIns="50800" anchor="ctr"/>
          <a:lstStyle/>
          <a:p>
            <a:pPr algn="ctr" hangingPunct="0"/>
            <a:r>
              <a:rPr lang="pt-BR" sz="3600" b="1">
                <a:solidFill>
                  <a:srgbClr val="FFFFFF"/>
                </a:solidFill>
                <a:latin typeface="American Typewriter"/>
                <a:ea typeface="American Typewriter"/>
                <a:cs typeface="American Typewriter"/>
                <a:sym typeface="American Typewriter"/>
              </a:rPr>
              <a:t>10%</a:t>
            </a:r>
          </a:p>
        </p:txBody>
      </p:sp>
      <p:sp>
        <p:nvSpPr>
          <p:cNvPr id="20485" name="Shape 142"/>
          <p:cNvSpPr>
            <a:spLocks noChangeArrowheads="1"/>
          </p:cNvSpPr>
          <p:nvPr/>
        </p:nvSpPr>
        <p:spPr bwMode="auto">
          <a:xfrm>
            <a:off x="2209800" y="3967163"/>
            <a:ext cx="4443413" cy="15494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RN de muito baixo peso</a:t>
            </a:r>
          </a:p>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(RNMBP)</a:t>
            </a:r>
          </a:p>
        </p:txBody>
      </p:sp>
      <p:sp>
        <p:nvSpPr>
          <p:cNvPr id="20486" name="Shape 143"/>
          <p:cNvSpPr>
            <a:spLocks noChangeArrowheads="1"/>
          </p:cNvSpPr>
          <p:nvPr/>
        </p:nvSpPr>
        <p:spPr bwMode="auto">
          <a:xfrm>
            <a:off x="939800" y="5707063"/>
            <a:ext cx="1270000" cy="1270000"/>
          </a:xfrm>
          <a:prstGeom prst="roundRect">
            <a:avLst>
              <a:gd name="adj" fmla="val 15000"/>
            </a:avLst>
          </a:prstGeom>
          <a:solidFill>
            <a:srgbClr val="ACBCDF"/>
          </a:solidFill>
          <a:ln w="12700">
            <a:noFill/>
            <a:miter lim="400000"/>
            <a:headEnd/>
            <a:tailEnd/>
          </a:ln>
        </p:spPr>
        <p:txBody>
          <a:bodyPr lIns="50800" tIns="50800" rIns="50800" bIns="50800" anchor="ctr"/>
          <a:lstStyle/>
          <a:p>
            <a:pPr algn="ctr" hangingPunct="0"/>
            <a:r>
              <a:rPr lang="pt-BR" sz="3600" b="1">
                <a:solidFill>
                  <a:srgbClr val="FFFFFF"/>
                </a:solidFill>
                <a:latin typeface="American Typewriter"/>
                <a:ea typeface="American Typewriter"/>
                <a:cs typeface="American Typewriter"/>
                <a:sym typeface="American Typewriter"/>
              </a:rPr>
              <a:t>15%</a:t>
            </a:r>
          </a:p>
        </p:txBody>
      </p:sp>
      <p:sp>
        <p:nvSpPr>
          <p:cNvPr id="20487" name="Shape 144"/>
          <p:cNvSpPr>
            <a:spLocks noChangeArrowheads="1"/>
          </p:cNvSpPr>
          <p:nvPr/>
        </p:nvSpPr>
        <p:spPr bwMode="auto">
          <a:xfrm>
            <a:off x="2314575" y="5567363"/>
            <a:ext cx="7148513" cy="15494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Recém-nascido de extremo baixo peso</a:t>
            </a:r>
          </a:p>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(RNEBP)</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1506" name="pasted-image.png"/>
          <p:cNvPicPr>
            <a:picLocks noChangeAspect="1"/>
          </p:cNvPicPr>
          <p:nvPr/>
        </p:nvPicPr>
        <p:blipFill>
          <a:blip r:embed="rId2"/>
          <a:srcRect/>
          <a:stretch>
            <a:fillRect/>
          </a:stretch>
        </p:blipFill>
        <p:spPr bwMode="auto">
          <a:xfrm>
            <a:off x="-3055938" y="-107950"/>
            <a:ext cx="19094451" cy="10137775"/>
          </a:xfrm>
          <a:prstGeom prst="rect">
            <a:avLst/>
          </a:prstGeom>
          <a:noFill/>
          <a:ln w="12700">
            <a:noFill/>
            <a:miter lim="400000"/>
            <a:headEnd/>
            <a:tailEnd/>
          </a:ln>
        </p:spPr>
      </p:pic>
      <p:sp>
        <p:nvSpPr>
          <p:cNvPr id="21507" name="Shape 147"/>
          <p:cNvSpPr>
            <a:spLocks noChangeArrowheads="1"/>
          </p:cNvSpPr>
          <p:nvPr/>
        </p:nvSpPr>
        <p:spPr bwMode="auto">
          <a:xfrm>
            <a:off x="2182813" y="347663"/>
            <a:ext cx="8901112" cy="1473200"/>
          </a:xfrm>
          <a:prstGeom prst="rect">
            <a:avLst/>
          </a:prstGeom>
          <a:noFill/>
          <a:ln w="12700">
            <a:noFill/>
            <a:miter lim="400000"/>
            <a:headEnd/>
            <a:tailEnd/>
          </a:ln>
        </p:spPr>
        <p:txBody>
          <a:bodyPr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Candidemia é hoje a terceira causa mais comum de sepse tardia no neonato com muito baixo peso ao nascer</a:t>
            </a:r>
          </a:p>
        </p:txBody>
      </p:sp>
      <p:sp>
        <p:nvSpPr>
          <p:cNvPr id="21508" name="Shape 148"/>
          <p:cNvSpPr>
            <a:spLocks noChangeArrowheads="1"/>
          </p:cNvSpPr>
          <p:nvPr/>
        </p:nvSpPr>
        <p:spPr bwMode="auto">
          <a:xfrm>
            <a:off x="939800" y="4106863"/>
            <a:ext cx="1270000" cy="1270000"/>
          </a:xfrm>
          <a:prstGeom prst="roundRect">
            <a:avLst>
              <a:gd name="adj" fmla="val 15000"/>
            </a:avLst>
          </a:prstGeom>
          <a:solidFill>
            <a:srgbClr val="ACBCDF"/>
          </a:solidFill>
          <a:ln w="12700">
            <a:noFill/>
            <a:miter lim="400000"/>
            <a:headEnd/>
            <a:tailEnd/>
          </a:ln>
        </p:spPr>
        <p:txBody>
          <a:bodyPr lIns="50800" tIns="50800" rIns="50800" bIns="50800" anchor="ctr"/>
          <a:lstStyle/>
          <a:p>
            <a:pPr algn="ctr" hangingPunct="0"/>
            <a:r>
              <a:rPr lang="pt-BR" sz="3600" b="1">
                <a:solidFill>
                  <a:srgbClr val="FFFFFF"/>
                </a:solidFill>
                <a:latin typeface="American Typewriter"/>
                <a:ea typeface="American Typewriter"/>
                <a:cs typeface="American Typewriter"/>
                <a:sym typeface="American Typewriter"/>
              </a:rPr>
              <a:t>10%</a:t>
            </a:r>
          </a:p>
        </p:txBody>
      </p:sp>
      <p:sp>
        <p:nvSpPr>
          <p:cNvPr id="21509" name="Shape 149"/>
          <p:cNvSpPr>
            <a:spLocks noChangeArrowheads="1"/>
          </p:cNvSpPr>
          <p:nvPr/>
        </p:nvSpPr>
        <p:spPr bwMode="auto">
          <a:xfrm>
            <a:off x="2597150" y="4462463"/>
            <a:ext cx="1695450" cy="5588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RNMBP</a:t>
            </a:r>
          </a:p>
        </p:txBody>
      </p:sp>
      <p:sp>
        <p:nvSpPr>
          <p:cNvPr id="21510" name="Shape 150"/>
          <p:cNvSpPr>
            <a:spLocks noChangeArrowheads="1"/>
          </p:cNvSpPr>
          <p:nvPr/>
        </p:nvSpPr>
        <p:spPr bwMode="auto">
          <a:xfrm>
            <a:off x="939800" y="5707063"/>
            <a:ext cx="1270000" cy="1270000"/>
          </a:xfrm>
          <a:prstGeom prst="roundRect">
            <a:avLst>
              <a:gd name="adj" fmla="val 15000"/>
            </a:avLst>
          </a:prstGeom>
          <a:solidFill>
            <a:srgbClr val="ACBCDF"/>
          </a:solidFill>
          <a:ln w="12700">
            <a:noFill/>
            <a:miter lim="400000"/>
            <a:headEnd/>
            <a:tailEnd/>
          </a:ln>
        </p:spPr>
        <p:txBody>
          <a:bodyPr lIns="50800" tIns="50800" rIns="50800" bIns="50800" anchor="ctr"/>
          <a:lstStyle/>
          <a:p>
            <a:pPr algn="ctr" hangingPunct="0"/>
            <a:r>
              <a:rPr lang="pt-BR" sz="3600" b="1">
                <a:solidFill>
                  <a:srgbClr val="FFFFFF"/>
                </a:solidFill>
                <a:latin typeface="American Typewriter"/>
                <a:ea typeface="American Typewriter"/>
                <a:cs typeface="American Typewriter"/>
                <a:sym typeface="American Typewriter"/>
              </a:rPr>
              <a:t>15%</a:t>
            </a:r>
          </a:p>
        </p:txBody>
      </p:sp>
      <p:sp>
        <p:nvSpPr>
          <p:cNvPr id="21511" name="Shape 151"/>
          <p:cNvSpPr>
            <a:spLocks noChangeArrowheads="1"/>
          </p:cNvSpPr>
          <p:nvPr/>
        </p:nvSpPr>
        <p:spPr bwMode="auto">
          <a:xfrm>
            <a:off x="2659063" y="6062663"/>
            <a:ext cx="1571625" cy="5588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RNEBP</a:t>
            </a:r>
          </a:p>
        </p:txBody>
      </p:sp>
      <p:sp>
        <p:nvSpPr>
          <p:cNvPr id="21512" name="Shape 152"/>
          <p:cNvSpPr>
            <a:spLocks noChangeArrowheads="1"/>
          </p:cNvSpPr>
          <p:nvPr/>
        </p:nvSpPr>
        <p:spPr bwMode="auto">
          <a:xfrm>
            <a:off x="8153400" y="1854200"/>
            <a:ext cx="3940175" cy="1055688"/>
          </a:xfrm>
          <a:prstGeom prst="roundRect">
            <a:avLst>
              <a:gd name="adj" fmla="val 18046"/>
            </a:avLst>
          </a:prstGeom>
          <a:solidFill>
            <a:srgbClr val="ECC8BC"/>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RNMBP &lt; 1500 g</a:t>
            </a:r>
          </a:p>
          <a:p>
            <a:pPr algn="ctr" hangingPunct="0"/>
            <a:r>
              <a:rPr lang="pt-BR" sz="3000" b="1">
                <a:solidFill>
                  <a:srgbClr val="FFFFFF"/>
                </a:solidFill>
                <a:latin typeface="American Typewriter"/>
                <a:ea typeface="American Typewriter"/>
                <a:cs typeface="American Typewriter"/>
                <a:sym typeface="American Typewriter"/>
              </a:rPr>
              <a:t>RNEBP &lt; 1000g</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2530" name="pasted-image.png"/>
          <p:cNvPicPr>
            <a:picLocks noChangeAspect="1"/>
          </p:cNvPicPr>
          <p:nvPr/>
        </p:nvPicPr>
        <p:blipFill>
          <a:blip r:embed="rId2"/>
          <a:srcRect/>
          <a:stretch>
            <a:fillRect/>
          </a:stretch>
        </p:blipFill>
        <p:spPr bwMode="auto">
          <a:xfrm>
            <a:off x="-3055938" y="-107950"/>
            <a:ext cx="19094451" cy="10137775"/>
          </a:xfrm>
          <a:prstGeom prst="rect">
            <a:avLst/>
          </a:prstGeom>
          <a:noFill/>
          <a:ln w="12700">
            <a:noFill/>
            <a:miter lim="400000"/>
            <a:headEnd/>
            <a:tailEnd/>
          </a:ln>
        </p:spPr>
      </p:pic>
      <p:sp>
        <p:nvSpPr>
          <p:cNvPr id="22531" name="Shape 155"/>
          <p:cNvSpPr>
            <a:spLocks noChangeArrowheads="1"/>
          </p:cNvSpPr>
          <p:nvPr/>
        </p:nvSpPr>
        <p:spPr bwMode="auto">
          <a:xfrm>
            <a:off x="2182813" y="347663"/>
            <a:ext cx="8901112" cy="1473200"/>
          </a:xfrm>
          <a:prstGeom prst="rect">
            <a:avLst/>
          </a:prstGeom>
          <a:noFill/>
          <a:ln w="12700">
            <a:noFill/>
            <a:miter lim="400000"/>
            <a:headEnd/>
            <a:tailEnd/>
          </a:ln>
        </p:spPr>
        <p:txBody>
          <a:bodyPr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Candidemia é hoje a terceira causa mais comum de sepse tardia no neonato com muito baixo peso ao nascer</a:t>
            </a:r>
          </a:p>
        </p:txBody>
      </p:sp>
      <p:sp>
        <p:nvSpPr>
          <p:cNvPr id="22532" name="Shape 156"/>
          <p:cNvSpPr>
            <a:spLocks noChangeArrowheads="1"/>
          </p:cNvSpPr>
          <p:nvPr/>
        </p:nvSpPr>
        <p:spPr bwMode="auto">
          <a:xfrm>
            <a:off x="939800" y="4106863"/>
            <a:ext cx="1270000" cy="1270000"/>
          </a:xfrm>
          <a:prstGeom prst="roundRect">
            <a:avLst>
              <a:gd name="adj" fmla="val 15000"/>
            </a:avLst>
          </a:prstGeom>
          <a:solidFill>
            <a:srgbClr val="ACBCDF"/>
          </a:solidFill>
          <a:ln w="12700">
            <a:noFill/>
            <a:miter lim="400000"/>
            <a:headEnd/>
            <a:tailEnd/>
          </a:ln>
        </p:spPr>
        <p:txBody>
          <a:bodyPr lIns="50800" tIns="50800" rIns="50800" bIns="50800" anchor="ctr"/>
          <a:lstStyle/>
          <a:p>
            <a:pPr algn="ctr" hangingPunct="0"/>
            <a:r>
              <a:rPr lang="pt-BR" sz="3600" b="1">
                <a:solidFill>
                  <a:srgbClr val="FFFFFF"/>
                </a:solidFill>
                <a:latin typeface="American Typewriter"/>
                <a:ea typeface="American Typewriter"/>
                <a:cs typeface="American Typewriter"/>
                <a:sym typeface="American Typewriter"/>
              </a:rPr>
              <a:t>10%</a:t>
            </a:r>
          </a:p>
        </p:txBody>
      </p:sp>
      <p:sp>
        <p:nvSpPr>
          <p:cNvPr id="22533" name="Shape 157"/>
          <p:cNvSpPr>
            <a:spLocks noChangeArrowheads="1"/>
          </p:cNvSpPr>
          <p:nvPr/>
        </p:nvSpPr>
        <p:spPr bwMode="auto">
          <a:xfrm>
            <a:off x="2597150" y="4462463"/>
            <a:ext cx="1695450" cy="5588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RNMBP</a:t>
            </a:r>
          </a:p>
        </p:txBody>
      </p:sp>
      <p:sp>
        <p:nvSpPr>
          <p:cNvPr id="22534" name="Shape 158"/>
          <p:cNvSpPr>
            <a:spLocks noChangeArrowheads="1"/>
          </p:cNvSpPr>
          <p:nvPr/>
        </p:nvSpPr>
        <p:spPr bwMode="auto">
          <a:xfrm>
            <a:off x="939800" y="5707063"/>
            <a:ext cx="1270000" cy="1270000"/>
          </a:xfrm>
          <a:prstGeom prst="roundRect">
            <a:avLst>
              <a:gd name="adj" fmla="val 15000"/>
            </a:avLst>
          </a:prstGeom>
          <a:solidFill>
            <a:srgbClr val="ACBCDF"/>
          </a:solidFill>
          <a:ln w="12700">
            <a:noFill/>
            <a:miter lim="400000"/>
            <a:headEnd/>
            <a:tailEnd/>
          </a:ln>
        </p:spPr>
        <p:txBody>
          <a:bodyPr lIns="50800" tIns="50800" rIns="50800" bIns="50800" anchor="ctr"/>
          <a:lstStyle/>
          <a:p>
            <a:pPr algn="ctr" hangingPunct="0"/>
            <a:r>
              <a:rPr lang="pt-BR" sz="3600" b="1">
                <a:solidFill>
                  <a:srgbClr val="FFFFFF"/>
                </a:solidFill>
                <a:latin typeface="American Typewriter"/>
                <a:ea typeface="American Typewriter"/>
                <a:cs typeface="American Typewriter"/>
                <a:sym typeface="American Typewriter"/>
              </a:rPr>
              <a:t>15%</a:t>
            </a:r>
          </a:p>
        </p:txBody>
      </p:sp>
      <p:sp>
        <p:nvSpPr>
          <p:cNvPr id="22535" name="Shape 159"/>
          <p:cNvSpPr>
            <a:spLocks noChangeArrowheads="1"/>
          </p:cNvSpPr>
          <p:nvPr/>
        </p:nvSpPr>
        <p:spPr bwMode="auto">
          <a:xfrm>
            <a:off x="3556000" y="7802563"/>
            <a:ext cx="2166938" cy="5588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Letalidade</a:t>
            </a:r>
          </a:p>
        </p:txBody>
      </p:sp>
      <p:sp>
        <p:nvSpPr>
          <p:cNvPr id="22536" name="Shape 160"/>
          <p:cNvSpPr>
            <a:spLocks noChangeArrowheads="1"/>
          </p:cNvSpPr>
          <p:nvPr/>
        </p:nvSpPr>
        <p:spPr bwMode="auto">
          <a:xfrm>
            <a:off x="2659063" y="6062663"/>
            <a:ext cx="1571625" cy="5588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5100"/>
              </a:lnSpc>
              <a:spcBef>
                <a:spcPts val="1200"/>
              </a:spcBef>
            </a:pPr>
            <a:r>
              <a:rPr lang="pt-BR" sz="3000" b="1">
                <a:solidFill>
                  <a:srgbClr val="000000"/>
                </a:solidFill>
                <a:latin typeface="American Typewriter"/>
                <a:ea typeface="American Typewriter"/>
                <a:cs typeface="American Typewriter"/>
                <a:sym typeface="American Typewriter"/>
              </a:rPr>
              <a:t>RNEBP</a:t>
            </a:r>
          </a:p>
        </p:txBody>
      </p:sp>
      <p:sp>
        <p:nvSpPr>
          <p:cNvPr id="22537" name="Shape 161"/>
          <p:cNvSpPr>
            <a:spLocks noChangeArrowheads="1"/>
          </p:cNvSpPr>
          <p:nvPr/>
        </p:nvSpPr>
        <p:spPr bwMode="auto">
          <a:xfrm>
            <a:off x="406400" y="7662863"/>
            <a:ext cx="2809875" cy="838200"/>
          </a:xfrm>
          <a:prstGeom prst="roundRect">
            <a:avLst>
              <a:gd name="adj" fmla="val 22727"/>
            </a:avLst>
          </a:prstGeom>
          <a:solidFill>
            <a:srgbClr val="E21941"/>
          </a:solidFill>
          <a:ln w="12700">
            <a:noFill/>
            <a:miter lim="400000"/>
            <a:headEnd/>
            <a:tailEnd/>
          </a:ln>
        </p:spPr>
        <p:txBody>
          <a:bodyPr lIns="50800" tIns="50800" rIns="50800" bIns="50800" anchor="ctr"/>
          <a:lstStyle/>
          <a:p>
            <a:pPr algn="ctr" hangingPunct="0"/>
            <a:r>
              <a:rPr lang="pt-BR" sz="3600" b="1">
                <a:solidFill>
                  <a:srgbClr val="FFFFFF"/>
                </a:solidFill>
                <a:latin typeface="American Typewriter"/>
                <a:ea typeface="American Typewriter"/>
                <a:cs typeface="American Typewriter"/>
                <a:sym typeface="American Typewriter"/>
              </a:rPr>
              <a:t>25-50%</a:t>
            </a:r>
          </a:p>
        </p:txBody>
      </p:sp>
      <p:sp>
        <p:nvSpPr>
          <p:cNvPr id="22538" name="Shape 162"/>
          <p:cNvSpPr>
            <a:spLocks noChangeArrowheads="1"/>
          </p:cNvSpPr>
          <p:nvPr/>
        </p:nvSpPr>
        <p:spPr bwMode="auto">
          <a:xfrm>
            <a:off x="8153400" y="1854200"/>
            <a:ext cx="3940175" cy="1055688"/>
          </a:xfrm>
          <a:prstGeom prst="roundRect">
            <a:avLst>
              <a:gd name="adj" fmla="val 18046"/>
            </a:avLst>
          </a:prstGeom>
          <a:solidFill>
            <a:srgbClr val="ECC8BC"/>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RNMBP &lt; 1500 g</a:t>
            </a:r>
          </a:p>
          <a:p>
            <a:pPr algn="ctr" hangingPunct="0"/>
            <a:r>
              <a:rPr lang="pt-BR" sz="3000" b="1">
                <a:solidFill>
                  <a:srgbClr val="FFFFFF"/>
                </a:solidFill>
                <a:latin typeface="American Typewriter"/>
                <a:ea typeface="American Typewriter"/>
                <a:cs typeface="American Typewriter"/>
                <a:sym typeface="American Typewriter"/>
              </a:rPr>
              <a:t>RNEBP &lt; 1000g</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3554" name="pasted-image.png"/>
          <p:cNvPicPr>
            <a:picLocks noChangeAspect="1"/>
          </p:cNvPicPr>
          <p:nvPr/>
        </p:nvPicPr>
        <p:blipFill>
          <a:blip r:embed="rId2"/>
          <a:srcRect/>
          <a:stretch>
            <a:fillRect/>
          </a:stretch>
        </p:blipFill>
        <p:spPr bwMode="auto">
          <a:xfrm>
            <a:off x="-3055938" y="-107950"/>
            <a:ext cx="19094451" cy="10137775"/>
          </a:xfrm>
          <a:prstGeom prst="rect">
            <a:avLst/>
          </a:prstGeom>
          <a:noFill/>
          <a:ln w="12700">
            <a:noFill/>
            <a:miter lim="400000"/>
            <a:headEnd/>
            <a:tailEnd/>
          </a:ln>
        </p:spPr>
      </p:pic>
      <p:sp>
        <p:nvSpPr>
          <p:cNvPr id="23555" name="Shape 165"/>
          <p:cNvSpPr>
            <a:spLocks noChangeArrowheads="1"/>
          </p:cNvSpPr>
          <p:nvPr/>
        </p:nvSpPr>
        <p:spPr bwMode="auto">
          <a:xfrm>
            <a:off x="842963" y="5016500"/>
            <a:ext cx="11293475" cy="1244600"/>
          </a:xfrm>
          <a:prstGeom prst="rect">
            <a:avLst/>
          </a:prstGeom>
          <a:solidFill>
            <a:srgbClr val="FFFF00"/>
          </a:solid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 presente serviço, que compõe a rede, </a:t>
            </a:r>
            <a:r>
              <a:rPr lang="pt-BR" sz="2500" i="1">
                <a:solidFill>
                  <a:srgbClr val="000000"/>
                </a:solidFill>
                <a:latin typeface="American Typewriter"/>
                <a:ea typeface="American Typewriter"/>
                <a:cs typeface="American Typewriter"/>
                <a:sym typeface="American Typewriter"/>
              </a:rPr>
              <a:t>Candida </a:t>
            </a:r>
            <a:r>
              <a:rPr lang="pt-BR" sz="2500" b="1" i="1">
                <a:solidFill>
                  <a:srgbClr val="000000"/>
                </a:solidFill>
                <a:latin typeface="American Typewriter"/>
                <a:ea typeface="American Typewriter"/>
                <a:cs typeface="American Typewriter"/>
                <a:sym typeface="American Typewriter"/>
              </a:rPr>
              <a:t>ssp</a:t>
            </a:r>
            <a:r>
              <a:rPr lang="pt-BR" sz="2500" b="1">
                <a:solidFill>
                  <a:srgbClr val="000000"/>
                </a:solidFill>
                <a:latin typeface="American Typewriter"/>
                <a:ea typeface="American Typewriter"/>
                <a:cs typeface="American Typewriter"/>
                <a:sym typeface="American Typewriter"/>
              </a:rPr>
              <a:t>. foi identificada em 11,5% das hemoculturas coletadas durante a investigação de sepse tardia</a:t>
            </a:r>
          </a:p>
        </p:txBody>
      </p:sp>
      <p:sp>
        <p:nvSpPr>
          <p:cNvPr id="23556" name="Shape 166"/>
          <p:cNvSpPr>
            <a:spLocks noChangeArrowheads="1"/>
          </p:cNvSpPr>
          <p:nvPr/>
        </p:nvSpPr>
        <p:spPr bwMode="auto">
          <a:xfrm>
            <a:off x="304800" y="7967663"/>
            <a:ext cx="7015163" cy="1636712"/>
          </a:xfrm>
          <a:prstGeom prst="roundRect">
            <a:avLst>
              <a:gd name="adj" fmla="val 11634"/>
            </a:avLst>
          </a:prstGeom>
          <a:solidFill>
            <a:srgbClr val="ECC8BC"/>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Dados semelhantes à literatura internacional, que demonstra 10 a 12% das sepses tardias causadas por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ssp</a:t>
            </a:r>
          </a:p>
        </p:txBody>
      </p:sp>
      <p:pic>
        <p:nvPicPr>
          <p:cNvPr id="23557" name="pasted-image.png"/>
          <p:cNvPicPr>
            <a:picLocks noChangeAspect="1"/>
          </p:cNvPicPr>
          <p:nvPr/>
        </p:nvPicPr>
        <p:blipFill>
          <a:blip r:embed="rId2"/>
          <a:srcRect/>
          <a:stretch>
            <a:fillRect/>
          </a:stretch>
        </p:blipFill>
        <p:spPr bwMode="auto">
          <a:xfrm>
            <a:off x="263525" y="179388"/>
            <a:ext cx="4872038" cy="2587625"/>
          </a:xfrm>
          <a:prstGeom prst="rect">
            <a:avLst/>
          </a:prstGeom>
          <a:noFill/>
          <a:ln w="12700">
            <a:noFill/>
            <a:miter lim="400000"/>
            <a:headEnd/>
            <a:tailEnd/>
          </a:ln>
        </p:spPr>
      </p:pic>
      <p:sp>
        <p:nvSpPr>
          <p:cNvPr id="23558" name="Shape 168"/>
          <p:cNvSpPr>
            <a:spLocks noChangeArrowheads="1"/>
          </p:cNvSpPr>
          <p:nvPr/>
        </p:nvSpPr>
        <p:spPr bwMode="auto">
          <a:xfrm>
            <a:off x="4310063" y="314325"/>
            <a:ext cx="5586412" cy="984250"/>
          </a:xfrm>
          <a:prstGeom prst="roundRect">
            <a:avLst>
              <a:gd name="adj" fmla="val 19338"/>
            </a:avLst>
          </a:prstGeom>
          <a:solidFill>
            <a:srgbClr val="ECC8BC"/>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16 unidades de rede Brasileira de Pesquisas Neonatais</a:t>
            </a:r>
          </a:p>
        </p:txBody>
      </p:sp>
      <p:sp>
        <p:nvSpPr>
          <p:cNvPr id="23559" name="Shape 169"/>
          <p:cNvSpPr>
            <a:spLocks noChangeArrowheads="1"/>
          </p:cNvSpPr>
          <p:nvPr/>
        </p:nvSpPr>
        <p:spPr bwMode="auto">
          <a:xfrm>
            <a:off x="5287963" y="1389063"/>
            <a:ext cx="3629025" cy="1638300"/>
          </a:xfrm>
          <a:prstGeom prst="roundRect">
            <a:avLst>
              <a:gd name="adj" fmla="val 11634"/>
            </a:avLst>
          </a:prstGeom>
          <a:solidFill>
            <a:srgbClr val="ACBCDF"/>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Incidência de candidíase sistêmica (RNMBP)</a:t>
            </a:r>
          </a:p>
        </p:txBody>
      </p:sp>
      <p:sp>
        <p:nvSpPr>
          <p:cNvPr id="170" name="Shape 170"/>
          <p:cNvSpPr/>
          <p:nvPr/>
        </p:nvSpPr>
        <p:spPr>
          <a:xfrm>
            <a:off x="9070975" y="1377950"/>
            <a:ext cx="974725" cy="889000"/>
          </a:xfrm>
          <a:prstGeom prst="ellipse">
            <a:avLst/>
          </a:prstGeom>
          <a:solidFill>
            <a:schemeClr val="accent1">
              <a:hueOff val="-313507"/>
              <a:satOff val="34334"/>
              <a:lumOff val="-8266"/>
              <a:alpha val="62000"/>
            </a:schemeClr>
          </a:solidFill>
          <a:ln w="12700">
            <a:miter lim="400000"/>
          </a:ln>
          <a:extLst>
            <a:ext uri="{C572A759-6A51-4108-AA02-DFA0A04FC94B}"/>
          </a:extLst>
        </p:spPr>
        <p:txBody>
          <a:bodyPr lIns="50800" tIns="50800" rIns="50800" bIns="50800" anchor="ctr"/>
          <a:lstStyle>
            <a:lvl1pPr>
              <a:defRPr sz="25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13%</a:t>
            </a:r>
          </a:p>
        </p:txBody>
      </p:sp>
      <p:sp>
        <p:nvSpPr>
          <p:cNvPr id="23561" name="Shape 171"/>
          <p:cNvSpPr>
            <a:spLocks noChangeArrowheads="1"/>
          </p:cNvSpPr>
          <p:nvPr/>
        </p:nvSpPr>
        <p:spPr bwMode="auto">
          <a:xfrm>
            <a:off x="10199688" y="1574800"/>
            <a:ext cx="2071687"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2009 e 2010</a:t>
            </a:r>
          </a:p>
        </p:txBody>
      </p:sp>
      <p:sp>
        <p:nvSpPr>
          <p:cNvPr id="23562" name="Shape 172"/>
          <p:cNvSpPr>
            <a:spLocks noChangeArrowheads="1"/>
          </p:cNvSpPr>
          <p:nvPr/>
        </p:nvSpPr>
        <p:spPr bwMode="auto">
          <a:xfrm>
            <a:off x="9510713" y="2347913"/>
            <a:ext cx="2913062" cy="736600"/>
          </a:xfrm>
          <a:prstGeom prst="rect">
            <a:avLst/>
          </a:prstGeom>
          <a:noFill/>
          <a:ln w="12700">
            <a:noFill/>
            <a:miter lim="400000"/>
            <a:headEnd/>
            <a:tailEnd/>
          </a:ln>
        </p:spPr>
        <p:txBody>
          <a:bodyPr lIns="50800" tIns="50800" rIns="50800" bIns="50800" anchor="ctr">
            <a:spAutoFit/>
          </a:bodyPr>
          <a:lstStyle/>
          <a:p>
            <a:pPr algn="ctr" defTabSz="457200" hangingPunct="0">
              <a:lnSpc>
                <a:spcPts val="3900"/>
              </a:lnSpc>
              <a:spcBef>
                <a:spcPts val="1200"/>
              </a:spcBef>
            </a:pPr>
            <a:r>
              <a:rPr lang="pt-BR" sz="2000" b="1">
                <a:solidFill>
                  <a:srgbClr val="000000"/>
                </a:solidFill>
                <a:latin typeface="American Typewriter"/>
                <a:ea typeface="American Typewriter"/>
                <a:cs typeface="American Typewriter"/>
                <a:sym typeface="American Typewriter"/>
              </a:rPr>
              <a:t>Com taxas variáveis de 0 a 35%</a:t>
            </a: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4578" name="pasted-image.png"/>
          <p:cNvPicPr>
            <a:picLocks noChangeAspect="1"/>
          </p:cNvPicPr>
          <p:nvPr/>
        </p:nvPicPr>
        <p:blipFill>
          <a:blip r:embed="rId2"/>
          <a:srcRect/>
          <a:stretch>
            <a:fillRect/>
          </a:stretch>
        </p:blipFill>
        <p:spPr bwMode="auto">
          <a:xfrm>
            <a:off x="-1416050" y="0"/>
            <a:ext cx="17556163" cy="9753600"/>
          </a:xfrm>
          <a:prstGeom prst="rect">
            <a:avLst/>
          </a:prstGeom>
          <a:noFill/>
          <a:ln w="12700">
            <a:noFill/>
            <a:miter lim="400000"/>
            <a:headEnd/>
            <a:tailEnd/>
          </a:ln>
        </p:spPr>
      </p:pic>
      <p:sp>
        <p:nvSpPr>
          <p:cNvPr id="24579" name="Shape 175"/>
          <p:cNvSpPr>
            <a:spLocks noChangeArrowheads="1"/>
          </p:cNvSpPr>
          <p:nvPr/>
        </p:nvSpPr>
        <p:spPr bwMode="auto">
          <a:xfrm>
            <a:off x="314325" y="1835150"/>
            <a:ext cx="6027738" cy="495300"/>
          </a:xfrm>
          <a:prstGeom prst="rect">
            <a:avLst/>
          </a:prstGeom>
          <a:noFill/>
          <a:ln w="12700">
            <a:noFill/>
            <a:miter lim="400000"/>
            <a:headEnd/>
            <a:tailEnd/>
          </a:ln>
        </p:spPr>
        <p:txBody>
          <a:bodyPr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Durante o período gestacional</a:t>
            </a:r>
          </a:p>
        </p:txBody>
      </p:sp>
      <p:sp>
        <p:nvSpPr>
          <p:cNvPr id="24580" name="Shape 176"/>
          <p:cNvSpPr>
            <a:spLocks noChangeArrowheads="1"/>
          </p:cNvSpPr>
          <p:nvPr/>
        </p:nvSpPr>
        <p:spPr bwMode="auto">
          <a:xfrm>
            <a:off x="2747963" y="109538"/>
            <a:ext cx="7508875" cy="855662"/>
          </a:xfrm>
          <a:prstGeom prst="roundRect">
            <a:avLst>
              <a:gd name="adj" fmla="val 22287"/>
            </a:avLst>
          </a:prstGeom>
          <a:solidFill>
            <a:srgbClr val="ACBCDF"/>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Como pode ser adquirida pelo feto?</a:t>
            </a:r>
          </a:p>
        </p:txBody>
      </p:sp>
      <p:sp>
        <p:nvSpPr>
          <p:cNvPr id="24581" name="Shape 177"/>
          <p:cNvSpPr>
            <a:spLocks noChangeArrowheads="1"/>
          </p:cNvSpPr>
          <p:nvPr/>
        </p:nvSpPr>
        <p:spPr bwMode="auto">
          <a:xfrm>
            <a:off x="342900" y="3200400"/>
            <a:ext cx="2397125"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 intraparto </a:t>
            </a:r>
          </a:p>
        </p:txBody>
      </p:sp>
      <p:sp>
        <p:nvSpPr>
          <p:cNvPr id="24582" name="Shape 178"/>
          <p:cNvSpPr>
            <a:spLocks noChangeArrowheads="1"/>
          </p:cNvSpPr>
          <p:nvPr/>
        </p:nvSpPr>
        <p:spPr bwMode="auto">
          <a:xfrm>
            <a:off x="319088" y="4629150"/>
            <a:ext cx="3324225"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 período neonatal</a:t>
            </a:r>
          </a:p>
        </p:txBody>
      </p:sp>
      <p:sp>
        <p:nvSpPr>
          <p:cNvPr id="24583" name="Shape 179"/>
          <p:cNvSpPr>
            <a:spLocks noChangeArrowheads="1"/>
          </p:cNvSpPr>
          <p:nvPr/>
        </p:nvSpPr>
        <p:spPr bwMode="auto">
          <a:xfrm>
            <a:off x="2692400" y="6781800"/>
            <a:ext cx="7993063" cy="2794000"/>
          </a:xfrm>
          <a:prstGeom prst="roundRect">
            <a:avLst>
              <a:gd name="adj" fmla="val 6819"/>
            </a:avLst>
          </a:prstGeom>
          <a:solidFill>
            <a:srgbClr val="FEF5B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Predisposição devido à imaturidade imunológica própria da faixa etária e em consequência da exposição a fatores de risco que facilitam a colonização e a invasão sistêmica por diversos microrganismos patogênicos</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5602" name="pasted-image.png"/>
          <p:cNvPicPr>
            <a:picLocks noChangeAspect="1"/>
          </p:cNvPicPr>
          <p:nvPr/>
        </p:nvPicPr>
        <p:blipFill>
          <a:blip r:embed="rId2"/>
          <a:srcRect/>
          <a:stretch>
            <a:fillRect/>
          </a:stretch>
        </p:blipFill>
        <p:spPr bwMode="auto">
          <a:xfrm>
            <a:off x="-1416050" y="0"/>
            <a:ext cx="17556163" cy="9753600"/>
          </a:xfrm>
          <a:prstGeom prst="rect">
            <a:avLst/>
          </a:prstGeom>
          <a:noFill/>
          <a:ln w="12700">
            <a:noFill/>
            <a:miter lim="400000"/>
            <a:headEnd/>
            <a:tailEnd/>
          </a:ln>
        </p:spPr>
      </p:pic>
      <p:sp>
        <p:nvSpPr>
          <p:cNvPr id="25603" name="Shape 182"/>
          <p:cNvSpPr>
            <a:spLocks noChangeArrowheads="1"/>
          </p:cNvSpPr>
          <p:nvPr/>
        </p:nvSpPr>
        <p:spPr bwMode="auto">
          <a:xfrm>
            <a:off x="314325" y="1835150"/>
            <a:ext cx="6027738" cy="495300"/>
          </a:xfrm>
          <a:prstGeom prst="rect">
            <a:avLst/>
          </a:prstGeom>
          <a:noFill/>
          <a:ln w="12700">
            <a:noFill/>
            <a:miter lim="400000"/>
            <a:headEnd/>
            <a:tailEnd/>
          </a:ln>
        </p:spPr>
        <p:txBody>
          <a:bodyPr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Durante o período gestacional</a:t>
            </a:r>
          </a:p>
        </p:txBody>
      </p:sp>
      <p:sp>
        <p:nvSpPr>
          <p:cNvPr id="25604" name="Shape 183"/>
          <p:cNvSpPr>
            <a:spLocks noChangeArrowheads="1"/>
          </p:cNvSpPr>
          <p:nvPr/>
        </p:nvSpPr>
        <p:spPr bwMode="auto">
          <a:xfrm>
            <a:off x="2747963" y="109538"/>
            <a:ext cx="7508875" cy="855662"/>
          </a:xfrm>
          <a:prstGeom prst="roundRect">
            <a:avLst>
              <a:gd name="adj" fmla="val 22287"/>
            </a:avLst>
          </a:prstGeom>
          <a:solidFill>
            <a:srgbClr val="ACBCDF"/>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Como pode ser adquirida pelo feto?</a:t>
            </a:r>
          </a:p>
        </p:txBody>
      </p:sp>
      <p:sp>
        <p:nvSpPr>
          <p:cNvPr id="25605" name="Shape 184"/>
          <p:cNvSpPr>
            <a:spLocks noChangeArrowheads="1"/>
          </p:cNvSpPr>
          <p:nvPr/>
        </p:nvSpPr>
        <p:spPr bwMode="auto">
          <a:xfrm>
            <a:off x="342900" y="4494213"/>
            <a:ext cx="2397125"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E21941"/>
                </a:solidFill>
                <a:latin typeface="American Typewriter"/>
                <a:ea typeface="American Typewriter"/>
                <a:cs typeface="American Typewriter"/>
                <a:sym typeface="American Typewriter"/>
              </a:rPr>
              <a:t>No intraparto </a:t>
            </a:r>
          </a:p>
        </p:txBody>
      </p:sp>
      <p:sp>
        <p:nvSpPr>
          <p:cNvPr id="25606" name="Shape 185"/>
          <p:cNvSpPr>
            <a:spLocks noChangeArrowheads="1"/>
          </p:cNvSpPr>
          <p:nvPr/>
        </p:nvSpPr>
        <p:spPr bwMode="auto">
          <a:xfrm>
            <a:off x="301625" y="7151688"/>
            <a:ext cx="3325813"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 período neonatal</a:t>
            </a:r>
          </a:p>
        </p:txBody>
      </p:sp>
      <p:sp>
        <p:nvSpPr>
          <p:cNvPr id="25607" name="Shape 186"/>
          <p:cNvSpPr>
            <a:spLocks noChangeArrowheads="1"/>
          </p:cNvSpPr>
          <p:nvPr/>
        </p:nvSpPr>
        <p:spPr bwMode="auto">
          <a:xfrm>
            <a:off x="4289425" y="4406900"/>
            <a:ext cx="4573588" cy="668338"/>
          </a:xfrm>
          <a:prstGeom prst="roundRect">
            <a:avLst>
              <a:gd name="adj" fmla="val 28528"/>
            </a:avLst>
          </a:prstGeom>
          <a:solidFill>
            <a:srgbClr val="E21941"/>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PRINCIPALMENTE</a:t>
            </a:r>
          </a:p>
        </p:txBody>
      </p:sp>
      <p:sp>
        <p:nvSpPr>
          <p:cNvPr id="25608" name="Shape 187"/>
          <p:cNvSpPr>
            <a:spLocks noChangeShapeType="1"/>
          </p:cNvSpPr>
          <p:nvPr/>
        </p:nvSpPr>
        <p:spPr bwMode="auto">
          <a:xfrm>
            <a:off x="3097213" y="4741863"/>
            <a:ext cx="835025" cy="0"/>
          </a:xfrm>
          <a:prstGeom prst="line">
            <a:avLst/>
          </a:prstGeom>
          <a:noFill/>
          <a:ln w="76200">
            <a:solidFill>
              <a:srgbClr val="E21941"/>
            </a:solidFill>
            <a:miter lim="400000"/>
            <a:headEnd/>
            <a:tailEnd type="triangle" w="med" len="med"/>
          </a:ln>
        </p:spPr>
        <p:txBody>
          <a:bodyPr lIns="50800" tIns="50800" rIns="50800" bIns="50800" anchor="ctr"/>
          <a:lstStyle/>
          <a:p>
            <a:endParaRPr lang="pt-BR"/>
          </a:p>
        </p:txBody>
      </p:sp>
      <p:sp>
        <p:nvSpPr>
          <p:cNvPr id="25609" name="Shape 188"/>
          <p:cNvSpPr>
            <a:spLocks noChangeArrowheads="1"/>
          </p:cNvSpPr>
          <p:nvPr/>
        </p:nvSpPr>
        <p:spPr bwMode="auto">
          <a:xfrm>
            <a:off x="5716588" y="5106988"/>
            <a:ext cx="1627187" cy="596900"/>
          </a:xfrm>
          <a:prstGeom prst="rect">
            <a:avLst/>
          </a:prstGeom>
          <a:noFill/>
          <a:ln w="12700">
            <a:noFill/>
            <a:miter lim="400000"/>
            <a:headEnd/>
            <a:tailEnd/>
          </a:ln>
        </p:spPr>
        <p:txBody>
          <a:bodyPr wrap="none" lIns="50800" tIns="50800" rIns="50800" bIns="50800" anchor="ctr">
            <a:spAutoFit/>
          </a:bodyPr>
          <a:lstStyle/>
          <a:p>
            <a:pPr defTabSz="457200" hangingPunct="0">
              <a:lnSpc>
                <a:spcPts val="3900"/>
              </a:lnSpc>
              <a:spcBef>
                <a:spcPts val="1200"/>
              </a:spcBef>
            </a:pPr>
            <a:r>
              <a:rPr lang="pt-BR" sz="2000" i="1">
                <a:solidFill>
                  <a:srgbClr val="111111"/>
                </a:solidFill>
                <a:latin typeface="American Typewriter"/>
                <a:ea typeface="American Typewriter"/>
                <a:cs typeface="American Typewriter"/>
                <a:sym typeface="American Typewriter"/>
              </a:rPr>
              <a:t>Candida </a:t>
            </a:r>
            <a:r>
              <a:rPr lang="pt-BR" sz="2000" b="1" i="1">
                <a:solidFill>
                  <a:srgbClr val="111111"/>
                </a:solidFill>
                <a:latin typeface="American Typewriter"/>
                <a:ea typeface="American Typewriter"/>
                <a:cs typeface="American Typewriter"/>
                <a:sym typeface="American Typewriter"/>
              </a:rPr>
              <a:t>ssp</a:t>
            </a:r>
            <a:r>
              <a:rPr lang="pt-BR" sz="2000" b="1">
                <a:solidFill>
                  <a:srgbClr val="111111"/>
                </a:solidFill>
                <a:latin typeface="American Typewriter"/>
                <a:ea typeface="American Typewriter"/>
                <a:cs typeface="American Typewriter"/>
                <a:sym typeface="American Typewriter"/>
              </a:rPr>
              <a:t>.</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6626" name="pasted-image.png"/>
          <p:cNvPicPr>
            <a:picLocks noChangeAspect="1"/>
          </p:cNvPicPr>
          <p:nvPr/>
        </p:nvPicPr>
        <p:blipFill>
          <a:blip r:embed="rId2"/>
          <a:srcRect/>
          <a:stretch>
            <a:fillRect/>
          </a:stretch>
        </p:blipFill>
        <p:spPr bwMode="auto">
          <a:xfrm>
            <a:off x="-1416050" y="0"/>
            <a:ext cx="17556163" cy="9753600"/>
          </a:xfrm>
          <a:prstGeom prst="rect">
            <a:avLst/>
          </a:prstGeom>
          <a:noFill/>
          <a:ln w="12700">
            <a:noFill/>
            <a:miter lim="400000"/>
            <a:headEnd/>
            <a:tailEnd/>
          </a:ln>
        </p:spPr>
      </p:pic>
      <p:sp>
        <p:nvSpPr>
          <p:cNvPr id="26627" name="Shape 191"/>
          <p:cNvSpPr>
            <a:spLocks noChangeArrowheads="1"/>
          </p:cNvSpPr>
          <p:nvPr/>
        </p:nvSpPr>
        <p:spPr bwMode="auto">
          <a:xfrm>
            <a:off x="314325" y="1835150"/>
            <a:ext cx="6027738" cy="495300"/>
          </a:xfrm>
          <a:prstGeom prst="rect">
            <a:avLst/>
          </a:prstGeom>
          <a:noFill/>
          <a:ln w="12700">
            <a:noFill/>
            <a:miter lim="400000"/>
            <a:headEnd/>
            <a:tailEnd/>
          </a:ln>
        </p:spPr>
        <p:txBody>
          <a:bodyPr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Durante o período gestacional</a:t>
            </a:r>
          </a:p>
        </p:txBody>
      </p:sp>
      <p:sp>
        <p:nvSpPr>
          <p:cNvPr id="26628" name="Shape 192"/>
          <p:cNvSpPr>
            <a:spLocks noChangeArrowheads="1"/>
          </p:cNvSpPr>
          <p:nvPr/>
        </p:nvSpPr>
        <p:spPr bwMode="auto">
          <a:xfrm>
            <a:off x="2747963" y="109538"/>
            <a:ext cx="7508875" cy="855662"/>
          </a:xfrm>
          <a:prstGeom prst="roundRect">
            <a:avLst>
              <a:gd name="adj" fmla="val 22287"/>
            </a:avLst>
          </a:prstGeom>
          <a:solidFill>
            <a:srgbClr val="ACBCDF"/>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Como pode ser adquirida pelo feto?</a:t>
            </a:r>
          </a:p>
        </p:txBody>
      </p:sp>
      <p:sp>
        <p:nvSpPr>
          <p:cNvPr id="26629" name="Shape 193"/>
          <p:cNvSpPr>
            <a:spLocks noChangeArrowheads="1"/>
          </p:cNvSpPr>
          <p:nvPr/>
        </p:nvSpPr>
        <p:spPr bwMode="auto">
          <a:xfrm>
            <a:off x="301625" y="7151688"/>
            <a:ext cx="3325813"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 período neonatal</a:t>
            </a:r>
          </a:p>
        </p:txBody>
      </p:sp>
      <p:sp>
        <p:nvSpPr>
          <p:cNvPr id="26630" name="Shape 194"/>
          <p:cNvSpPr>
            <a:spLocks noChangeShapeType="1"/>
          </p:cNvSpPr>
          <p:nvPr/>
        </p:nvSpPr>
        <p:spPr bwMode="auto">
          <a:xfrm>
            <a:off x="5256213" y="2082800"/>
            <a:ext cx="835025" cy="0"/>
          </a:xfrm>
          <a:prstGeom prst="line">
            <a:avLst/>
          </a:prstGeom>
          <a:noFill/>
          <a:ln w="76200">
            <a:solidFill>
              <a:srgbClr val="FFFF00"/>
            </a:solidFill>
            <a:miter lim="400000"/>
            <a:headEnd/>
            <a:tailEnd type="triangle" w="med" len="med"/>
          </a:ln>
        </p:spPr>
        <p:txBody>
          <a:bodyPr lIns="50800" tIns="50800" rIns="50800" bIns="50800" anchor="ctr"/>
          <a:lstStyle/>
          <a:p>
            <a:endParaRPr lang="pt-BR"/>
          </a:p>
        </p:txBody>
      </p:sp>
      <p:sp>
        <p:nvSpPr>
          <p:cNvPr id="26631" name="Shape 195"/>
          <p:cNvSpPr>
            <a:spLocks noChangeArrowheads="1"/>
          </p:cNvSpPr>
          <p:nvPr/>
        </p:nvSpPr>
        <p:spPr bwMode="auto">
          <a:xfrm>
            <a:off x="6224588" y="1706563"/>
            <a:ext cx="2274887" cy="666750"/>
          </a:xfrm>
          <a:prstGeom prst="roundRect">
            <a:avLst>
              <a:gd name="adj" fmla="val 28528"/>
            </a:avLst>
          </a:prstGeom>
          <a:solidFill>
            <a:srgbClr val="FEF5B1"/>
          </a:solidFill>
          <a:ln w="12700">
            <a:noFill/>
            <a:miter lim="400000"/>
            <a:headEnd/>
            <a:tailEnd/>
          </a:ln>
        </p:spPr>
        <p:txBody>
          <a:bodyPr lIns="50800" tIns="50800" rIns="50800" bIns="50800" anchor="ctr"/>
          <a:lstStyle/>
          <a:p>
            <a:pPr algn="ctr" hangingPunct="0"/>
            <a:r>
              <a:rPr lang="pt-BR" sz="3000" b="1">
                <a:solidFill>
                  <a:srgbClr val="000000"/>
                </a:solidFill>
                <a:latin typeface="American Typewriter"/>
                <a:ea typeface="American Typewriter"/>
                <a:cs typeface="American Typewriter"/>
                <a:sym typeface="American Typewriter"/>
              </a:rPr>
              <a:t>Vertical</a:t>
            </a:r>
          </a:p>
        </p:txBody>
      </p:sp>
      <p:sp>
        <p:nvSpPr>
          <p:cNvPr id="26632" name="Shape 196"/>
          <p:cNvSpPr>
            <a:spLocks noChangeArrowheads="1"/>
          </p:cNvSpPr>
          <p:nvPr/>
        </p:nvSpPr>
        <p:spPr bwMode="auto">
          <a:xfrm>
            <a:off x="9601200" y="1176338"/>
            <a:ext cx="3324225" cy="1812925"/>
          </a:xfrm>
          <a:prstGeom prst="roundRect">
            <a:avLst>
              <a:gd name="adj" fmla="val 24380"/>
            </a:avLst>
          </a:prstGeom>
          <a:solidFill>
            <a:srgbClr val="FEF5B1"/>
          </a:solidFill>
          <a:ln w="12700">
            <a:noFill/>
            <a:miter lim="400000"/>
            <a:headEnd/>
            <a:tailEnd/>
          </a:ln>
        </p:spPr>
        <p:txBody>
          <a:bodyPr lIns="50800" tIns="50800" rIns="50800" bIns="50800" anchor="ctr"/>
          <a:lstStyle/>
          <a:p>
            <a:pPr algn="ctr" defTabSz="457200" hangingPunct="0">
              <a:lnSpc>
                <a:spcPts val="3900"/>
              </a:lnSpc>
              <a:spcBef>
                <a:spcPts val="1200"/>
              </a:spcBef>
            </a:pPr>
            <a:r>
              <a:rPr lang="pt-BR" sz="2000" i="1">
                <a:solidFill>
                  <a:srgbClr val="000000"/>
                </a:solidFill>
                <a:latin typeface="American Typewriter"/>
                <a:ea typeface="American Typewriter"/>
                <a:cs typeface="American Typewriter"/>
                <a:sym typeface="American Typewriter"/>
              </a:rPr>
              <a:t>Candida albicans</a:t>
            </a:r>
            <a:r>
              <a:rPr lang="pt-BR" sz="2000" b="1">
                <a:solidFill>
                  <a:srgbClr val="000000"/>
                </a:solidFill>
                <a:latin typeface="American Typewriter"/>
                <a:ea typeface="American Typewriter"/>
                <a:cs typeface="American Typewriter"/>
                <a:sym typeface="American Typewriter"/>
              </a:rPr>
              <a:t>, </a:t>
            </a:r>
            <a:r>
              <a:rPr lang="pt-BR" sz="2000" i="1">
                <a:solidFill>
                  <a:srgbClr val="000000"/>
                </a:solidFill>
                <a:latin typeface="American Typewriter"/>
                <a:ea typeface="American Typewriter"/>
                <a:cs typeface="American Typewriter"/>
                <a:sym typeface="American Typewriter"/>
              </a:rPr>
              <a:t>Candida parapsilosis </a:t>
            </a:r>
            <a:r>
              <a:rPr lang="pt-BR" sz="2000" b="1" i="1">
                <a:solidFill>
                  <a:srgbClr val="000000"/>
                </a:solidFill>
                <a:latin typeface="American Typewriter"/>
                <a:ea typeface="American Typewriter"/>
                <a:cs typeface="American Typewriter"/>
                <a:sym typeface="American Typewriter"/>
              </a:rPr>
              <a:t>e </a:t>
            </a:r>
            <a:r>
              <a:rPr lang="pt-BR" sz="2000" i="1">
                <a:solidFill>
                  <a:srgbClr val="000000"/>
                </a:solidFill>
                <a:latin typeface="American Typewriter"/>
                <a:ea typeface="American Typewriter"/>
                <a:cs typeface="American Typewriter"/>
                <a:sym typeface="American Typewriter"/>
              </a:rPr>
              <a:t>Candida glabrata</a:t>
            </a:r>
          </a:p>
        </p:txBody>
      </p:sp>
      <p:sp>
        <p:nvSpPr>
          <p:cNvPr id="26633" name="Shape 197"/>
          <p:cNvSpPr>
            <a:spLocks noChangeShapeType="1"/>
          </p:cNvSpPr>
          <p:nvPr/>
        </p:nvSpPr>
        <p:spPr bwMode="auto">
          <a:xfrm>
            <a:off x="8632825" y="2082800"/>
            <a:ext cx="833438" cy="0"/>
          </a:xfrm>
          <a:prstGeom prst="line">
            <a:avLst/>
          </a:prstGeom>
          <a:noFill/>
          <a:ln w="76200">
            <a:solidFill>
              <a:srgbClr val="FFFF00"/>
            </a:solidFill>
            <a:miter lim="400000"/>
            <a:headEnd/>
            <a:tailEnd type="triangle" w="med" len="med"/>
          </a:ln>
        </p:spPr>
        <p:txBody>
          <a:bodyPr lIns="50800" tIns="50800" rIns="50800" bIns="50800" anchor="ctr"/>
          <a:lstStyle/>
          <a:p>
            <a:endParaRPr lang="pt-B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7650" name="pasted-image.png"/>
          <p:cNvPicPr>
            <a:picLocks noChangeAspect="1"/>
          </p:cNvPicPr>
          <p:nvPr/>
        </p:nvPicPr>
        <p:blipFill>
          <a:blip r:embed="rId2"/>
          <a:srcRect/>
          <a:stretch>
            <a:fillRect/>
          </a:stretch>
        </p:blipFill>
        <p:spPr bwMode="auto">
          <a:xfrm>
            <a:off x="-1416050" y="0"/>
            <a:ext cx="17556163" cy="9753600"/>
          </a:xfrm>
          <a:prstGeom prst="rect">
            <a:avLst/>
          </a:prstGeom>
          <a:noFill/>
          <a:ln w="12700">
            <a:noFill/>
            <a:miter lim="400000"/>
            <a:headEnd/>
            <a:tailEnd/>
          </a:ln>
        </p:spPr>
      </p:pic>
      <p:sp>
        <p:nvSpPr>
          <p:cNvPr id="27651" name="Shape 200"/>
          <p:cNvSpPr>
            <a:spLocks noChangeArrowheads="1"/>
          </p:cNvSpPr>
          <p:nvPr/>
        </p:nvSpPr>
        <p:spPr bwMode="auto">
          <a:xfrm>
            <a:off x="314325" y="1835150"/>
            <a:ext cx="6027738" cy="495300"/>
          </a:xfrm>
          <a:prstGeom prst="rect">
            <a:avLst/>
          </a:prstGeom>
          <a:noFill/>
          <a:ln w="12700">
            <a:noFill/>
            <a:miter lim="400000"/>
            <a:headEnd/>
            <a:tailEnd/>
          </a:ln>
        </p:spPr>
        <p:txBody>
          <a:bodyPr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Durante o período gestacional</a:t>
            </a:r>
          </a:p>
        </p:txBody>
      </p:sp>
      <p:sp>
        <p:nvSpPr>
          <p:cNvPr id="27652" name="Shape 201"/>
          <p:cNvSpPr>
            <a:spLocks noChangeArrowheads="1"/>
          </p:cNvSpPr>
          <p:nvPr/>
        </p:nvSpPr>
        <p:spPr bwMode="auto">
          <a:xfrm>
            <a:off x="2747963" y="109538"/>
            <a:ext cx="7508875" cy="855662"/>
          </a:xfrm>
          <a:prstGeom prst="roundRect">
            <a:avLst>
              <a:gd name="adj" fmla="val 22287"/>
            </a:avLst>
          </a:prstGeom>
          <a:solidFill>
            <a:srgbClr val="ACBCDF"/>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Como pode ser adquirida pelo feto?</a:t>
            </a:r>
          </a:p>
        </p:txBody>
      </p:sp>
      <p:sp>
        <p:nvSpPr>
          <p:cNvPr id="27653" name="Shape 202"/>
          <p:cNvSpPr>
            <a:spLocks noChangeArrowheads="1"/>
          </p:cNvSpPr>
          <p:nvPr/>
        </p:nvSpPr>
        <p:spPr bwMode="auto">
          <a:xfrm>
            <a:off x="301625" y="7151688"/>
            <a:ext cx="3325813"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 período neonatal</a:t>
            </a:r>
          </a:p>
        </p:txBody>
      </p:sp>
      <p:sp>
        <p:nvSpPr>
          <p:cNvPr id="27654" name="Shape 203"/>
          <p:cNvSpPr>
            <a:spLocks noChangeShapeType="1"/>
          </p:cNvSpPr>
          <p:nvPr/>
        </p:nvSpPr>
        <p:spPr bwMode="auto">
          <a:xfrm>
            <a:off x="5256213" y="2082800"/>
            <a:ext cx="835025" cy="0"/>
          </a:xfrm>
          <a:prstGeom prst="line">
            <a:avLst/>
          </a:prstGeom>
          <a:noFill/>
          <a:ln w="76200">
            <a:solidFill>
              <a:srgbClr val="FFFF00"/>
            </a:solidFill>
            <a:miter lim="400000"/>
            <a:headEnd/>
            <a:tailEnd type="triangle" w="med" len="med"/>
          </a:ln>
        </p:spPr>
        <p:txBody>
          <a:bodyPr lIns="50800" tIns="50800" rIns="50800" bIns="50800" anchor="ctr"/>
          <a:lstStyle/>
          <a:p>
            <a:endParaRPr lang="pt-BR"/>
          </a:p>
        </p:txBody>
      </p:sp>
      <p:sp>
        <p:nvSpPr>
          <p:cNvPr id="27655" name="Shape 204"/>
          <p:cNvSpPr>
            <a:spLocks noChangeArrowheads="1"/>
          </p:cNvSpPr>
          <p:nvPr/>
        </p:nvSpPr>
        <p:spPr bwMode="auto">
          <a:xfrm>
            <a:off x="6224588" y="1706563"/>
            <a:ext cx="2274887" cy="666750"/>
          </a:xfrm>
          <a:prstGeom prst="roundRect">
            <a:avLst>
              <a:gd name="adj" fmla="val 28528"/>
            </a:avLst>
          </a:prstGeom>
          <a:solidFill>
            <a:srgbClr val="FEF5B1"/>
          </a:solidFill>
          <a:ln w="12700">
            <a:noFill/>
            <a:miter lim="400000"/>
            <a:headEnd/>
            <a:tailEnd/>
          </a:ln>
        </p:spPr>
        <p:txBody>
          <a:bodyPr lIns="50800" tIns="50800" rIns="50800" bIns="50800" anchor="ctr"/>
          <a:lstStyle/>
          <a:p>
            <a:pPr algn="ctr" hangingPunct="0"/>
            <a:r>
              <a:rPr lang="pt-BR" sz="3000" b="1">
                <a:solidFill>
                  <a:srgbClr val="000000"/>
                </a:solidFill>
                <a:latin typeface="American Typewriter"/>
                <a:ea typeface="American Typewriter"/>
                <a:cs typeface="American Typewriter"/>
                <a:sym typeface="American Typewriter"/>
              </a:rPr>
              <a:t>Vertical</a:t>
            </a:r>
          </a:p>
        </p:txBody>
      </p:sp>
      <p:sp>
        <p:nvSpPr>
          <p:cNvPr id="27656" name="Shape 205"/>
          <p:cNvSpPr>
            <a:spLocks noChangeArrowheads="1"/>
          </p:cNvSpPr>
          <p:nvPr/>
        </p:nvSpPr>
        <p:spPr bwMode="auto">
          <a:xfrm>
            <a:off x="9601200" y="1176338"/>
            <a:ext cx="3324225" cy="1812925"/>
          </a:xfrm>
          <a:prstGeom prst="roundRect">
            <a:avLst>
              <a:gd name="adj" fmla="val 24380"/>
            </a:avLst>
          </a:prstGeom>
          <a:solidFill>
            <a:srgbClr val="FEF5B1"/>
          </a:solidFill>
          <a:ln w="12700">
            <a:noFill/>
            <a:miter lim="400000"/>
            <a:headEnd/>
            <a:tailEnd/>
          </a:ln>
        </p:spPr>
        <p:txBody>
          <a:bodyPr lIns="50800" tIns="50800" rIns="50800" bIns="50800" anchor="ctr"/>
          <a:lstStyle/>
          <a:p>
            <a:pPr algn="ctr" defTabSz="457200" hangingPunct="0">
              <a:lnSpc>
                <a:spcPts val="3900"/>
              </a:lnSpc>
              <a:spcBef>
                <a:spcPts val="1200"/>
              </a:spcBef>
            </a:pPr>
            <a:r>
              <a:rPr lang="pt-BR" sz="2000" i="1">
                <a:solidFill>
                  <a:srgbClr val="000000"/>
                </a:solidFill>
                <a:latin typeface="American Typewriter"/>
                <a:ea typeface="American Typewriter"/>
                <a:cs typeface="American Typewriter"/>
                <a:sym typeface="American Typewriter"/>
              </a:rPr>
              <a:t>Candida albicans</a:t>
            </a:r>
            <a:r>
              <a:rPr lang="pt-BR" sz="2000" b="1" i="1">
                <a:solidFill>
                  <a:srgbClr val="000000"/>
                </a:solidFill>
                <a:latin typeface="American Typewriter"/>
                <a:ea typeface="American Typewriter"/>
                <a:cs typeface="American Typewriter"/>
                <a:sym typeface="American Typewriter"/>
              </a:rPr>
              <a:t>, </a:t>
            </a:r>
            <a:r>
              <a:rPr lang="pt-BR" sz="2000" i="1">
                <a:solidFill>
                  <a:srgbClr val="000000"/>
                </a:solidFill>
                <a:latin typeface="American Typewriter"/>
                <a:ea typeface="American Typewriter"/>
                <a:cs typeface="American Typewriter"/>
                <a:sym typeface="American Typewriter"/>
              </a:rPr>
              <a:t>Candida parapsilosis </a:t>
            </a:r>
            <a:r>
              <a:rPr lang="pt-BR" sz="2000" b="1" i="1">
                <a:solidFill>
                  <a:srgbClr val="000000"/>
                </a:solidFill>
                <a:latin typeface="American Typewriter"/>
                <a:ea typeface="American Typewriter"/>
                <a:cs typeface="American Typewriter"/>
                <a:sym typeface="American Typewriter"/>
              </a:rPr>
              <a:t>e </a:t>
            </a:r>
            <a:r>
              <a:rPr lang="pt-BR" sz="2000" i="1">
                <a:solidFill>
                  <a:srgbClr val="000000"/>
                </a:solidFill>
                <a:latin typeface="American Typewriter"/>
                <a:ea typeface="American Typewriter"/>
                <a:cs typeface="American Typewriter"/>
                <a:sym typeface="American Typewriter"/>
              </a:rPr>
              <a:t>Candida glabrata</a:t>
            </a:r>
          </a:p>
        </p:txBody>
      </p:sp>
      <p:sp>
        <p:nvSpPr>
          <p:cNvPr id="27657" name="Shape 206"/>
          <p:cNvSpPr>
            <a:spLocks noChangeShapeType="1"/>
          </p:cNvSpPr>
          <p:nvPr/>
        </p:nvSpPr>
        <p:spPr bwMode="auto">
          <a:xfrm>
            <a:off x="8632825" y="2082800"/>
            <a:ext cx="833438" cy="0"/>
          </a:xfrm>
          <a:prstGeom prst="line">
            <a:avLst/>
          </a:prstGeom>
          <a:noFill/>
          <a:ln w="76200">
            <a:solidFill>
              <a:srgbClr val="FFFF00"/>
            </a:solidFill>
            <a:miter lim="400000"/>
            <a:headEnd/>
            <a:tailEnd type="triangle" w="med" len="med"/>
          </a:ln>
        </p:spPr>
        <p:txBody>
          <a:bodyPr lIns="50800" tIns="50800" rIns="50800" bIns="50800" anchor="ctr"/>
          <a:lstStyle/>
          <a:p>
            <a:endParaRPr lang="pt-BR"/>
          </a:p>
        </p:txBody>
      </p:sp>
      <p:sp>
        <p:nvSpPr>
          <p:cNvPr id="27658" name="Shape 207"/>
          <p:cNvSpPr>
            <a:spLocks noChangeArrowheads="1"/>
          </p:cNvSpPr>
          <p:nvPr/>
        </p:nvSpPr>
        <p:spPr bwMode="auto">
          <a:xfrm>
            <a:off x="4797425" y="6646863"/>
            <a:ext cx="4572000" cy="1811337"/>
          </a:xfrm>
          <a:prstGeom prst="roundRect">
            <a:avLst>
              <a:gd name="adj" fmla="val 24380"/>
            </a:avLst>
          </a:prstGeom>
          <a:solidFill>
            <a:srgbClr val="FEF5B1"/>
          </a:solidFill>
          <a:ln w="12700">
            <a:noFill/>
            <a:miter lim="400000"/>
            <a:headEnd/>
            <a:tailEnd/>
          </a:ln>
        </p:spPr>
        <p:txBody>
          <a:bodyPr lIns="50800" tIns="50800" rIns="50800" bIns="50800" anchor="ctr"/>
          <a:lstStyle/>
          <a:p>
            <a:pPr algn="ctr" defTabSz="457200" hangingPunct="0">
              <a:lnSpc>
                <a:spcPts val="3900"/>
              </a:lnSpc>
              <a:spcBef>
                <a:spcPts val="1200"/>
              </a:spcBef>
            </a:pPr>
            <a:r>
              <a:rPr lang="pt-BR" sz="2000" i="1">
                <a:solidFill>
                  <a:srgbClr val="000000"/>
                </a:solidFill>
                <a:latin typeface="American Typewriter"/>
                <a:ea typeface="American Typewriter"/>
                <a:cs typeface="American Typewriter"/>
                <a:sym typeface="American Typewriter"/>
              </a:rPr>
              <a:t>Candida </a:t>
            </a:r>
            <a:r>
              <a:rPr lang="pt-BR" sz="2000" b="1" i="1">
                <a:solidFill>
                  <a:srgbClr val="000000"/>
                </a:solidFill>
                <a:latin typeface="American Typewriter"/>
                <a:ea typeface="American Typewriter"/>
                <a:cs typeface="American Typewriter"/>
                <a:sym typeface="American Typewriter"/>
              </a:rPr>
              <a:t>ssp</a:t>
            </a:r>
            <a:r>
              <a:rPr lang="pt-BR" sz="2000" b="1">
                <a:solidFill>
                  <a:srgbClr val="000000"/>
                </a:solidFill>
                <a:latin typeface="American Typewriter"/>
                <a:ea typeface="American Typewriter"/>
                <a:cs typeface="American Typewriter"/>
                <a:sym typeface="American Typewriter"/>
              </a:rPr>
              <a:t>. é um fator de risco para colonização e potencial infecção</a:t>
            </a:r>
          </a:p>
        </p:txBody>
      </p:sp>
      <p:sp>
        <p:nvSpPr>
          <p:cNvPr id="27659" name="Shape 208"/>
          <p:cNvSpPr>
            <a:spLocks noChangeShapeType="1"/>
          </p:cNvSpPr>
          <p:nvPr/>
        </p:nvSpPr>
        <p:spPr bwMode="auto">
          <a:xfrm>
            <a:off x="3795713" y="7399338"/>
            <a:ext cx="833437" cy="0"/>
          </a:xfrm>
          <a:prstGeom prst="line">
            <a:avLst/>
          </a:prstGeom>
          <a:noFill/>
          <a:ln w="76200">
            <a:solidFill>
              <a:srgbClr val="FFFF00"/>
            </a:solidFill>
            <a:miter lim="400000"/>
            <a:headEnd/>
            <a:tailEnd type="triangle" w="med" len="med"/>
          </a:ln>
        </p:spPr>
        <p:txBody>
          <a:bodyPr lIns="50800" tIns="50800" rIns="50800" bIns="50800" anchor="ctr"/>
          <a:lstStyle/>
          <a:p>
            <a:endParaRPr lang="pt-B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8674" name="pasted-image.png"/>
          <p:cNvPicPr>
            <a:picLocks noChangeAspect="1"/>
          </p:cNvPicPr>
          <p:nvPr/>
        </p:nvPicPr>
        <p:blipFill>
          <a:blip r:embed="rId2"/>
          <a:srcRect/>
          <a:stretch>
            <a:fillRect/>
          </a:stretch>
        </p:blipFill>
        <p:spPr bwMode="auto">
          <a:xfrm>
            <a:off x="-863600" y="-15875"/>
            <a:ext cx="14732000" cy="9785350"/>
          </a:xfrm>
          <a:prstGeom prst="rect">
            <a:avLst/>
          </a:prstGeom>
          <a:noFill/>
          <a:ln w="12700">
            <a:noFill/>
            <a:miter lim="400000"/>
            <a:headEnd/>
            <a:tailEnd/>
          </a:ln>
        </p:spPr>
      </p:pic>
      <p:sp>
        <p:nvSpPr>
          <p:cNvPr id="28675" name="Shape 211"/>
          <p:cNvSpPr>
            <a:spLocks noChangeArrowheads="1"/>
          </p:cNvSpPr>
          <p:nvPr/>
        </p:nvSpPr>
        <p:spPr bwMode="auto">
          <a:xfrm>
            <a:off x="2884488" y="217488"/>
            <a:ext cx="7507287" cy="2238375"/>
          </a:xfrm>
          <a:prstGeom prst="roundRect">
            <a:avLst>
              <a:gd name="adj" fmla="val 12421"/>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Também pode ocorrer pelos cuidados de saúde e representa uma fonte importante para aquisição das diferentes espécies de </a:t>
            </a:r>
            <a:r>
              <a:rPr lang="pt-BR" sz="2500">
                <a:solidFill>
                  <a:srgbClr val="FFFFFF"/>
                </a:solidFill>
                <a:latin typeface="American Typewriter"/>
                <a:ea typeface="American Typewriter"/>
                <a:cs typeface="American Typewriter"/>
                <a:sym typeface="American Typewriter"/>
              </a:rPr>
              <a:t>Candida</a:t>
            </a:r>
            <a:r>
              <a:rPr lang="pt-BR" sz="2500" b="1">
                <a:solidFill>
                  <a:srgbClr val="FFFFFF"/>
                </a:solidFill>
                <a:latin typeface="American Typewriter"/>
                <a:ea typeface="American Typewriter"/>
                <a:cs typeface="American Typewriter"/>
                <a:sym typeface="American Typewriter"/>
              </a:rPr>
              <a:t> </a:t>
            </a:r>
          </a:p>
        </p:txBody>
      </p:sp>
      <p:sp>
        <p:nvSpPr>
          <p:cNvPr id="28676" name="Shape 212"/>
          <p:cNvSpPr>
            <a:spLocks noChangeShapeType="1"/>
          </p:cNvSpPr>
          <p:nvPr/>
        </p:nvSpPr>
        <p:spPr bwMode="auto">
          <a:xfrm>
            <a:off x="6637338" y="2692400"/>
            <a:ext cx="0" cy="3133725"/>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sp>
        <p:nvSpPr>
          <p:cNvPr id="28677" name="Shape 213"/>
          <p:cNvSpPr>
            <a:spLocks noChangeArrowheads="1"/>
          </p:cNvSpPr>
          <p:nvPr/>
        </p:nvSpPr>
        <p:spPr bwMode="auto">
          <a:xfrm>
            <a:off x="4060825" y="6061075"/>
            <a:ext cx="5391150" cy="998538"/>
          </a:xfrm>
          <a:prstGeom prst="roundRect">
            <a:avLst>
              <a:gd name="adj" fmla="val 19102"/>
            </a:avLst>
          </a:prstGeom>
          <a:solidFill>
            <a:srgbClr val="FEF5B1"/>
          </a:solidFill>
          <a:ln w="12700">
            <a:noFill/>
            <a:miter lim="400000"/>
            <a:headEnd/>
            <a:tailEnd/>
          </a:ln>
        </p:spPr>
        <p:txBody>
          <a:bodyPr lIns="50800" tIns="50800" rIns="50800" bIns="50800" anchor="ctr"/>
          <a:lstStyle/>
          <a:p>
            <a:pPr algn="ctr" hangingPunct="0"/>
            <a:r>
              <a:rPr lang="pt-BR" sz="3500" i="1">
                <a:solidFill>
                  <a:srgbClr val="052452"/>
                </a:solidFill>
                <a:latin typeface="American Typewriter"/>
                <a:ea typeface="American Typewriter"/>
                <a:cs typeface="American Typewriter"/>
                <a:sym typeface="American Typewriter"/>
              </a:rPr>
              <a:t>Candida parapsilosis</a:t>
            </a:r>
          </a:p>
        </p:txBody>
      </p:sp>
      <p:sp>
        <p:nvSpPr>
          <p:cNvPr id="28678" name="Shape 214"/>
          <p:cNvSpPr>
            <a:spLocks noChangeArrowheads="1"/>
          </p:cNvSpPr>
          <p:nvPr/>
        </p:nvSpPr>
        <p:spPr bwMode="auto">
          <a:xfrm>
            <a:off x="4702175" y="7434263"/>
            <a:ext cx="4108450" cy="16764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Altos índices de colonização de mãos dos profissionais de saúde por esta espécie</a:t>
            </a: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Shape 216"/>
          <p:cNvSpPr>
            <a:spLocks noChangeArrowheads="1"/>
          </p:cNvSpPr>
          <p:nvPr/>
        </p:nvSpPr>
        <p:spPr bwMode="auto">
          <a:xfrm>
            <a:off x="250825" y="496888"/>
            <a:ext cx="6846888" cy="495300"/>
          </a:xfrm>
          <a:prstGeom prst="rect">
            <a:avLst/>
          </a:prstGeom>
          <a:noFill/>
          <a:ln w="12700">
            <a:noFill/>
            <a:miter lim="400000"/>
            <a:headEnd/>
            <a:tailEnd/>
          </a:ln>
        </p:spPr>
        <p:txBody>
          <a:bodyPr wrap="none" lIns="50800" tIns="50800" rIns="50800" bIns="50800" anchor="ctr">
            <a:spAutoFit/>
          </a:bodyPr>
          <a:lstStyle/>
          <a:p>
            <a:pP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 transmissão perinatal pode resultar em:</a:t>
            </a:r>
          </a:p>
        </p:txBody>
      </p:sp>
      <p:sp>
        <p:nvSpPr>
          <p:cNvPr id="29699" name="Shape 217"/>
          <p:cNvSpPr>
            <a:spLocks noChangeArrowheads="1"/>
          </p:cNvSpPr>
          <p:nvPr/>
        </p:nvSpPr>
        <p:spPr bwMode="auto">
          <a:xfrm>
            <a:off x="4438650" y="2527300"/>
            <a:ext cx="4572000" cy="668338"/>
          </a:xfrm>
          <a:prstGeom prst="roundRect">
            <a:avLst>
              <a:gd name="adj" fmla="val 28528"/>
            </a:avLst>
          </a:prstGeom>
          <a:solidFill>
            <a:srgbClr val="ECC8BC"/>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Infecção congênita</a:t>
            </a:r>
          </a:p>
        </p:txBody>
      </p:sp>
      <p:sp>
        <p:nvSpPr>
          <p:cNvPr id="29700" name="Shape 218"/>
          <p:cNvSpPr>
            <a:spLocks noChangeArrowheads="1"/>
          </p:cNvSpPr>
          <p:nvPr/>
        </p:nvSpPr>
        <p:spPr bwMode="auto">
          <a:xfrm>
            <a:off x="4438650" y="1358900"/>
            <a:ext cx="4572000" cy="668338"/>
          </a:xfrm>
          <a:prstGeom prst="roundRect">
            <a:avLst>
              <a:gd name="adj" fmla="val 28528"/>
            </a:avLst>
          </a:prstGeom>
          <a:solidFill>
            <a:srgbClr val="ECC8BC"/>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Colonização</a:t>
            </a:r>
          </a:p>
        </p:txBody>
      </p:sp>
      <p:sp>
        <p:nvSpPr>
          <p:cNvPr id="29701" name="Shape 219"/>
          <p:cNvSpPr>
            <a:spLocks noChangeArrowheads="1"/>
          </p:cNvSpPr>
          <p:nvPr/>
        </p:nvSpPr>
        <p:spPr bwMode="auto">
          <a:xfrm>
            <a:off x="4140200" y="3695700"/>
            <a:ext cx="5170488" cy="668338"/>
          </a:xfrm>
          <a:prstGeom prst="roundRect">
            <a:avLst>
              <a:gd name="adj" fmla="val 28528"/>
            </a:avLst>
          </a:prstGeom>
          <a:solidFill>
            <a:srgbClr val="ECC8BC"/>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Infecção mucocutânea</a:t>
            </a:r>
          </a:p>
        </p:txBody>
      </p:sp>
      <p:sp>
        <p:nvSpPr>
          <p:cNvPr id="29702" name="Shape 220"/>
          <p:cNvSpPr>
            <a:spLocks noChangeArrowheads="1"/>
          </p:cNvSpPr>
          <p:nvPr/>
        </p:nvSpPr>
        <p:spPr bwMode="auto">
          <a:xfrm>
            <a:off x="4205288" y="4864100"/>
            <a:ext cx="5038725" cy="668338"/>
          </a:xfrm>
          <a:prstGeom prst="roundRect">
            <a:avLst>
              <a:gd name="adj" fmla="val 28528"/>
            </a:avLst>
          </a:prstGeom>
          <a:solidFill>
            <a:srgbClr val="ECC8BC"/>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Candidíase sistêmica</a:t>
            </a:r>
          </a:p>
        </p:txBody>
      </p:sp>
      <p:sp>
        <p:nvSpPr>
          <p:cNvPr id="29703" name="Shape 221"/>
          <p:cNvSpPr>
            <a:spLocks noChangeShapeType="1"/>
          </p:cNvSpPr>
          <p:nvPr/>
        </p:nvSpPr>
        <p:spPr bwMode="auto">
          <a:xfrm>
            <a:off x="6724650" y="5602288"/>
            <a:ext cx="0" cy="1257300"/>
          </a:xfrm>
          <a:prstGeom prst="line">
            <a:avLst/>
          </a:prstGeom>
          <a:noFill/>
          <a:ln w="76200">
            <a:solidFill>
              <a:srgbClr val="E21941"/>
            </a:solidFill>
            <a:miter lim="400000"/>
            <a:headEnd/>
            <a:tailEnd type="triangle" w="med" len="med"/>
          </a:ln>
        </p:spPr>
        <p:txBody>
          <a:bodyPr lIns="50800" tIns="50800" rIns="50800" bIns="50800" anchor="ctr"/>
          <a:lstStyle/>
          <a:p>
            <a:endParaRPr lang="pt-BR"/>
          </a:p>
        </p:txBody>
      </p:sp>
      <p:sp>
        <p:nvSpPr>
          <p:cNvPr id="29704" name="Shape 222"/>
          <p:cNvSpPr>
            <a:spLocks noChangeArrowheads="1"/>
          </p:cNvSpPr>
          <p:nvPr/>
        </p:nvSpPr>
        <p:spPr bwMode="auto">
          <a:xfrm>
            <a:off x="2111375" y="6929438"/>
            <a:ext cx="8774113" cy="2740025"/>
          </a:xfrm>
          <a:prstGeom prst="roundRect">
            <a:avLst>
              <a:gd name="adj" fmla="val 731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 candidíase sistêmica pode ter início insidioso ou apresentar-se de forma rápida &gt;&gt; Sinais e sintomas que podem ser confundidos com os observados na sepse bacteriana</a:t>
            </a: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Shape 224"/>
          <p:cNvSpPr>
            <a:spLocks noChangeArrowheads="1"/>
          </p:cNvSpPr>
          <p:nvPr/>
        </p:nvSpPr>
        <p:spPr bwMode="auto">
          <a:xfrm>
            <a:off x="4032250" y="265113"/>
            <a:ext cx="4394200" cy="723900"/>
          </a:xfrm>
          <a:prstGeom prst="rect">
            <a:avLst/>
          </a:prstGeom>
          <a:noFill/>
          <a:ln w="12700">
            <a:noFill/>
            <a:miter lim="400000"/>
            <a:headEnd/>
            <a:tailEnd/>
          </a:ln>
        </p:spPr>
        <p:txBody>
          <a:bodyPr wrap="none" lIns="50800" tIns="50800" rIns="50800" bIns="50800" anchor="ctr">
            <a:spAutoFit/>
          </a:bodyPr>
          <a:lstStyle/>
          <a:p>
            <a:pPr defTabSz="457200" hangingPunct="0">
              <a:lnSpc>
                <a:spcPts val="6300"/>
              </a:lnSpc>
              <a:spcBef>
                <a:spcPts val="1200"/>
              </a:spcBef>
            </a:pPr>
            <a:r>
              <a:rPr lang="pt-BR" sz="4000" b="1">
                <a:solidFill>
                  <a:srgbClr val="ACBCDF"/>
                </a:solidFill>
                <a:latin typeface="American Typewriter"/>
                <a:ea typeface="American Typewriter"/>
                <a:cs typeface="American Typewriter"/>
                <a:sym typeface="American Typewriter"/>
              </a:rPr>
              <a:t>Achados clínicos</a:t>
            </a:r>
          </a:p>
        </p:txBody>
      </p:sp>
      <p:sp>
        <p:nvSpPr>
          <p:cNvPr id="30723" name="Shape 225"/>
          <p:cNvSpPr>
            <a:spLocks noChangeArrowheads="1"/>
          </p:cNvSpPr>
          <p:nvPr/>
        </p:nvSpPr>
        <p:spPr bwMode="auto">
          <a:xfrm>
            <a:off x="6727825" y="3106738"/>
            <a:ext cx="4713288" cy="958850"/>
          </a:xfrm>
          <a:prstGeom prst="roundRect">
            <a:avLst>
              <a:gd name="adj" fmla="val 19898"/>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Instabilidade na frequência cardíaca</a:t>
            </a:r>
          </a:p>
        </p:txBody>
      </p:sp>
      <p:sp>
        <p:nvSpPr>
          <p:cNvPr id="30724" name="Shape 226"/>
          <p:cNvSpPr>
            <a:spLocks noChangeArrowheads="1"/>
          </p:cNvSpPr>
          <p:nvPr/>
        </p:nvSpPr>
        <p:spPr bwMode="auto">
          <a:xfrm>
            <a:off x="6727825" y="4875213"/>
            <a:ext cx="4713288"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Distúrbios de glicemia</a:t>
            </a:r>
          </a:p>
        </p:txBody>
      </p:sp>
      <p:sp>
        <p:nvSpPr>
          <p:cNvPr id="30725" name="Shape 227"/>
          <p:cNvSpPr>
            <a:spLocks noChangeArrowheads="1"/>
          </p:cNvSpPr>
          <p:nvPr/>
        </p:nvSpPr>
        <p:spPr bwMode="auto">
          <a:xfrm>
            <a:off x="6727825" y="6527800"/>
            <a:ext cx="4713288"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Distensão abdominal</a:t>
            </a:r>
          </a:p>
        </p:txBody>
      </p:sp>
      <p:sp>
        <p:nvSpPr>
          <p:cNvPr id="30726" name="Shape 228"/>
          <p:cNvSpPr>
            <a:spLocks noChangeArrowheads="1"/>
          </p:cNvSpPr>
          <p:nvPr/>
        </p:nvSpPr>
        <p:spPr bwMode="auto">
          <a:xfrm>
            <a:off x="954088" y="4651375"/>
            <a:ext cx="4713287"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Hipoatividade</a:t>
            </a:r>
          </a:p>
        </p:txBody>
      </p:sp>
      <p:sp>
        <p:nvSpPr>
          <p:cNvPr id="30727" name="Shape 229"/>
          <p:cNvSpPr>
            <a:spLocks noChangeArrowheads="1"/>
          </p:cNvSpPr>
          <p:nvPr/>
        </p:nvSpPr>
        <p:spPr bwMode="auto">
          <a:xfrm>
            <a:off x="954088" y="3059113"/>
            <a:ext cx="4713287"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Intolerância alimentar</a:t>
            </a:r>
          </a:p>
        </p:txBody>
      </p:sp>
      <p:sp>
        <p:nvSpPr>
          <p:cNvPr id="30728" name="Shape 230"/>
          <p:cNvSpPr>
            <a:spLocks noChangeArrowheads="1"/>
          </p:cNvSpPr>
          <p:nvPr/>
        </p:nvSpPr>
        <p:spPr bwMode="auto">
          <a:xfrm>
            <a:off x="954088" y="1573213"/>
            <a:ext cx="4713287" cy="723900"/>
          </a:xfrm>
          <a:prstGeom prst="roundRect">
            <a:avLst>
              <a:gd name="adj" fmla="val 26315"/>
            </a:avLst>
          </a:prstGeom>
          <a:solidFill>
            <a:srgbClr val="ECC8BC"/>
          </a:solidFill>
          <a:ln w="12700">
            <a:noFill/>
            <a:miter lim="400000"/>
            <a:headEnd/>
            <a:tailEnd/>
          </a:ln>
        </p:spPr>
        <p:txBody>
          <a:bodyPr lIns="50800" tIns="50800" rIns="50800" bIns="50800" anchor="ctr"/>
          <a:lstStyle/>
          <a:p>
            <a:pP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       Instabilidade térmica</a:t>
            </a:r>
          </a:p>
        </p:txBody>
      </p:sp>
      <p:sp>
        <p:nvSpPr>
          <p:cNvPr id="30729" name="Shape 231"/>
          <p:cNvSpPr>
            <a:spLocks noChangeArrowheads="1"/>
          </p:cNvSpPr>
          <p:nvPr/>
        </p:nvSpPr>
        <p:spPr bwMode="auto">
          <a:xfrm>
            <a:off x="695325" y="6243638"/>
            <a:ext cx="5230813"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Piora do padrão respiratório</a:t>
            </a:r>
          </a:p>
        </p:txBody>
      </p:sp>
      <p:sp>
        <p:nvSpPr>
          <p:cNvPr id="30730" name="Shape 232"/>
          <p:cNvSpPr>
            <a:spLocks noChangeArrowheads="1"/>
          </p:cNvSpPr>
          <p:nvPr/>
        </p:nvSpPr>
        <p:spPr bwMode="auto">
          <a:xfrm>
            <a:off x="954088" y="7970838"/>
            <a:ext cx="4713287"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Hipotensão</a:t>
            </a:r>
          </a:p>
        </p:txBody>
      </p:sp>
      <p:sp>
        <p:nvSpPr>
          <p:cNvPr id="30731" name="Shape 233"/>
          <p:cNvSpPr>
            <a:spLocks noChangeArrowheads="1"/>
          </p:cNvSpPr>
          <p:nvPr/>
        </p:nvSpPr>
        <p:spPr bwMode="auto">
          <a:xfrm>
            <a:off x="6727825" y="8178800"/>
            <a:ext cx="4713288"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Icterícia</a:t>
            </a:r>
          </a:p>
        </p:txBody>
      </p:sp>
      <p:sp>
        <p:nvSpPr>
          <p:cNvPr id="30732" name="Shape 234"/>
          <p:cNvSpPr>
            <a:spLocks noChangeArrowheads="1"/>
          </p:cNvSpPr>
          <p:nvPr/>
        </p:nvSpPr>
        <p:spPr bwMode="auto">
          <a:xfrm>
            <a:off x="6727825" y="1573213"/>
            <a:ext cx="4713288" cy="723900"/>
          </a:xfrm>
          <a:prstGeom prst="roundRect">
            <a:avLst>
              <a:gd name="adj" fmla="val 26315"/>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Hepatoesplenomegalia</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Shape 236"/>
          <p:cNvSpPr>
            <a:spLocks noChangeArrowheads="1"/>
          </p:cNvSpPr>
          <p:nvPr/>
        </p:nvSpPr>
        <p:spPr bwMode="auto">
          <a:xfrm>
            <a:off x="4946650" y="400050"/>
            <a:ext cx="3111500" cy="723900"/>
          </a:xfrm>
          <a:prstGeom prst="rect">
            <a:avLst/>
          </a:prstGeom>
          <a:noFill/>
          <a:ln w="12700">
            <a:noFill/>
            <a:miter lim="400000"/>
            <a:headEnd/>
            <a:tailEnd/>
          </a:ln>
        </p:spPr>
        <p:txBody>
          <a:bodyPr wrap="none" lIns="50800" tIns="50800" rIns="50800" bIns="50800" anchor="ctr">
            <a:spAutoFit/>
          </a:bodyPr>
          <a:lstStyle/>
          <a:p>
            <a:pPr defTabSz="457200" hangingPunct="0">
              <a:lnSpc>
                <a:spcPts val="6300"/>
              </a:lnSpc>
              <a:spcBef>
                <a:spcPts val="1200"/>
              </a:spcBef>
            </a:pPr>
            <a:r>
              <a:rPr lang="pt-BR" sz="4000" b="1">
                <a:solidFill>
                  <a:srgbClr val="ACBCDF"/>
                </a:solidFill>
                <a:latin typeface="American Typewriter"/>
                <a:ea typeface="American Typewriter"/>
                <a:cs typeface="American Typewriter"/>
                <a:sym typeface="American Typewriter"/>
              </a:rPr>
              <a:t>Diagnóstico</a:t>
            </a:r>
          </a:p>
        </p:txBody>
      </p:sp>
      <p:sp>
        <p:nvSpPr>
          <p:cNvPr id="31747" name="Shape 237"/>
          <p:cNvSpPr>
            <a:spLocks noChangeArrowheads="1"/>
          </p:cNvSpPr>
          <p:nvPr/>
        </p:nvSpPr>
        <p:spPr bwMode="auto">
          <a:xfrm>
            <a:off x="855663" y="1974850"/>
            <a:ext cx="5684837" cy="1158875"/>
          </a:xfrm>
          <a:prstGeom prst="roundRect">
            <a:avLst>
              <a:gd name="adj" fmla="val 16431"/>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Exige um elevado índice de suspeição</a:t>
            </a:r>
          </a:p>
        </p:txBody>
      </p:sp>
      <p:sp>
        <p:nvSpPr>
          <p:cNvPr id="31748" name="Shape 238"/>
          <p:cNvSpPr>
            <a:spLocks noChangeArrowheads="1"/>
          </p:cNvSpPr>
          <p:nvPr/>
        </p:nvSpPr>
        <p:spPr bwMode="auto">
          <a:xfrm>
            <a:off x="4859338" y="5129213"/>
            <a:ext cx="7343775" cy="3844925"/>
          </a:xfrm>
          <a:prstGeom prst="roundRect">
            <a:avLst>
              <a:gd name="adj" fmla="val 6884"/>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Deterioração clínica na vigência de antibioticoterapia de amplo espectro, sem causa aparente detectável, especialmente com a presença de fatores de risco, deve haver a suspeita de infecção fúngica associada </a:t>
            </a:r>
          </a:p>
        </p:txBody>
      </p:sp>
      <p:pic>
        <p:nvPicPr>
          <p:cNvPr id="31749" name="pasted-image.png"/>
          <p:cNvPicPr>
            <a:picLocks noChangeAspect="1"/>
          </p:cNvPicPr>
          <p:nvPr/>
        </p:nvPicPr>
        <p:blipFill>
          <a:blip r:embed="rId2"/>
          <a:srcRect/>
          <a:stretch>
            <a:fillRect/>
          </a:stretch>
        </p:blipFill>
        <p:spPr bwMode="auto">
          <a:xfrm>
            <a:off x="3944938" y="3795713"/>
            <a:ext cx="1673225" cy="1673225"/>
          </a:xfrm>
          <a:prstGeom prst="rect">
            <a:avLst/>
          </a:prstGeom>
          <a:noFill/>
          <a:ln w="12700">
            <a:noFill/>
            <a:miter lim="400000"/>
            <a:headEnd/>
            <a:tailEnd/>
          </a:ln>
        </p:spPr>
      </p:pic>
      <p:sp>
        <p:nvSpPr>
          <p:cNvPr id="31750" name="Shape 240"/>
          <p:cNvSpPr>
            <a:spLocks noChangeArrowheads="1"/>
          </p:cNvSpPr>
          <p:nvPr/>
        </p:nvSpPr>
        <p:spPr bwMode="auto">
          <a:xfrm>
            <a:off x="5521325" y="4629150"/>
            <a:ext cx="1420813" cy="4953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Atenção</a:t>
            </a: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Shape 242"/>
          <p:cNvSpPr>
            <a:spLocks noChangeShapeType="1"/>
          </p:cNvSpPr>
          <p:nvPr/>
        </p:nvSpPr>
        <p:spPr bwMode="auto">
          <a:xfrm>
            <a:off x="4840288" y="55800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32771" name="Shape 243"/>
          <p:cNvSpPr>
            <a:spLocks noChangeArrowheads="1"/>
          </p:cNvSpPr>
          <p:nvPr/>
        </p:nvSpPr>
        <p:spPr bwMode="auto">
          <a:xfrm>
            <a:off x="795338" y="849313"/>
            <a:ext cx="7343775" cy="2084387"/>
          </a:xfrm>
          <a:prstGeom prst="roundRect">
            <a:avLst>
              <a:gd name="adj" fmla="val 13435"/>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 hospitalização prolongada e as intervenções necessárias nestes RNMBP favorecem a colonização e infecção fúngica</a:t>
            </a:r>
          </a:p>
        </p:txBody>
      </p:sp>
      <p:sp>
        <p:nvSpPr>
          <p:cNvPr id="32772" name="Shape 244"/>
          <p:cNvSpPr>
            <a:spLocks noChangeArrowheads="1"/>
          </p:cNvSpPr>
          <p:nvPr/>
        </p:nvSpPr>
        <p:spPr bwMode="auto">
          <a:xfrm>
            <a:off x="4122738" y="6084888"/>
            <a:ext cx="7343775" cy="3059112"/>
          </a:xfrm>
          <a:prstGeom prst="roundRect">
            <a:avLst>
              <a:gd name="adj" fmla="val 8287"/>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Isolaram fungos em hemocultura e trato gastrointestinal de pacientes internados em UTIN e demonstraram relação entre colonização do trato gastrointestinal e fungemia</a:t>
            </a:r>
          </a:p>
        </p:txBody>
      </p:sp>
      <p:sp>
        <p:nvSpPr>
          <p:cNvPr id="32773" name="Shape 245"/>
          <p:cNvSpPr>
            <a:spLocks noChangeArrowheads="1"/>
          </p:cNvSpPr>
          <p:nvPr/>
        </p:nvSpPr>
        <p:spPr bwMode="auto">
          <a:xfrm>
            <a:off x="1935163" y="4676775"/>
            <a:ext cx="6359525" cy="923925"/>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multicêntrico - Saiman et al</a:t>
            </a: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Shape 247"/>
          <p:cNvSpPr>
            <a:spLocks noChangeArrowheads="1"/>
          </p:cNvSpPr>
          <p:nvPr/>
        </p:nvSpPr>
        <p:spPr bwMode="auto">
          <a:xfrm>
            <a:off x="2830513" y="195263"/>
            <a:ext cx="7343775" cy="3676650"/>
          </a:xfrm>
          <a:prstGeom prst="roundRect">
            <a:avLst>
              <a:gd name="adj" fmla="val 7912"/>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Como a colonização frequentemente precede a infecção, vários estudos têm analisado estratégias para identificar a colonização nos RN, o que permite medidas precoces de prevenção das infecções fúngicas sistêmicas em RNMBP</a:t>
            </a:r>
          </a:p>
        </p:txBody>
      </p:sp>
      <p:sp>
        <p:nvSpPr>
          <p:cNvPr id="33795" name="Shape 248"/>
          <p:cNvSpPr>
            <a:spLocks noChangeArrowheads="1"/>
          </p:cNvSpPr>
          <p:nvPr/>
        </p:nvSpPr>
        <p:spPr bwMode="auto">
          <a:xfrm>
            <a:off x="1208088" y="5459413"/>
            <a:ext cx="10588625" cy="2747962"/>
          </a:xfrm>
          <a:prstGeom prst="roundRect">
            <a:avLst>
              <a:gd name="adj" fmla="val 13218"/>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Embora simples, é importante enfatizar a necessidade de higiene das mãos entre os profissionais da saúde, especialmente quando existem demonstrações inequívocas da transmissão de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ssp. através das mãos desses profissionais</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4818" name="pasted-image.png"/>
          <p:cNvPicPr>
            <a:picLocks noChangeAspect="1"/>
          </p:cNvPicPr>
          <p:nvPr/>
        </p:nvPicPr>
        <p:blipFill>
          <a:blip r:embed="rId2"/>
          <a:srcRect/>
          <a:stretch>
            <a:fillRect/>
          </a:stretch>
        </p:blipFill>
        <p:spPr bwMode="auto">
          <a:xfrm>
            <a:off x="406400" y="819150"/>
            <a:ext cx="12192000" cy="8115300"/>
          </a:xfrm>
          <a:prstGeom prst="rect">
            <a:avLst/>
          </a:prstGeom>
          <a:noFill/>
          <a:ln w="12700">
            <a:noFill/>
            <a:miter lim="400000"/>
            <a:headEnd/>
            <a:tailEnd/>
          </a:ln>
        </p:spPr>
      </p:pic>
      <p:sp>
        <p:nvSpPr>
          <p:cNvPr id="34819" name="Shape 251"/>
          <p:cNvSpPr>
            <a:spLocks noChangeArrowheads="1"/>
          </p:cNvSpPr>
          <p:nvPr/>
        </p:nvSpPr>
        <p:spPr bwMode="auto">
          <a:xfrm>
            <a:off x="1676400" y="2416175"/>
            <a:ext cx="9085263" cy="4165600"/>
          </a:xfrm>
          <a:prstGeom prst="roundRect">
            <a:avLst>
              <a:gd name="adj" fmla="val 6944"/>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A proposta desta pesquisa foi realizar culturas de vigilância nos RNEBP para detectar precocemente os colonizados com </a:t>
            </a:r>
            <a:r>
              <a:rPr lang="pt-BR" sz="3000">
                <a:solidFill>
                  <a:srgbClr val="FFFFFF"/>
                </a:solidFill>
                <a:latin typeface="American Typewriter"/>
                <a:ea typeface="American Typewriter"/>
                <a:cs typeface="American Typewriter"/>
                <a:sym typeface="American Typewriter"/>
              </a:rPr>
              <a:t>Candida </a:t>
            </a:r>
            <a:r>
              <a:rPr lang="pt-BR" sz="3000" b="1">
                <a:solidFill>
                  <a:srgbClr val="FFFFFF"/>
                </a:solidFill>
                <a:latin typeface="American Typewriter"/>
                <a:ea typeface="American Typewriter"/>
                <a:cs typeface="American Typewriter"/>
                <a:sym typeface="American Typewriter"/>
              </a:rPr>
              <a:t>spp</a:t>
            </a:r>
            <a:r>
              <a:rPr lang="pt-BR" sz="3000">
                <a:solidFill>
                  <a:srgbClr val="FFFFFF"/>
                </a:solidFill>
                <a:latin typeface="American Typewriter"/>
                <a:ea typeface="American Typewriter"/>
                <a:cs typeface="American Typewriter"/>
                <a:sym typeface="American Typewriter"/>
              </a:rPr>
              <a:t>. </a:t>
            </a:r>
            <a:r>
              <a:rPr lang="pt-BR" sz="3000" b="1">
                <a:solidFill>
                  <a:srgbClr val="FFFFFF"/>
                </a:solidFill>
                <a:latin typeface="American Typewriter"/>
                <a:ea typeface="American Typewriter"/>
                <a:cs typeface="American Typewriter"/>
                <a:sym typeface="American Typewriter"/>
              </a:rPr>
              <a:t>e introduzir o fluconazol profilático para os colonizados a fim de prevenir candidíase invasiva nos RNEBP</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1F1F3"/>
        </a:solidFill>
        <a:effectLst/>
      </p:bgPr>
    </p:bg>
    <p:spTree>
      <p:nvGrpSpPr>
        <p:cNvPr id="1" name=""/>
        <p:cNvGrpSpPr/>
        <p:nvPr/>
      </p:nvGrpSpPr>
      <p:grpSpPr>
        <a:xfrm>
          <a:off x="0" y="0"/>
          <a:ext cx="0" cy="0"/>
          <a:chOff x="0" y="0"/>
          <a:chExt cx="0" cy="0"/>
        </a:xfrm>
      </p:grpSpPr>
      <p:pic>
        <p:nvPicPr>
          <p:cNvPr id="35842" name="pasted-image.png"/>
          <p:cNvPicPr>
            <a:picLocks noChangeAspect="1"/>
          </p:cNvPicPr>
          <p:nvPr/>
        </p:nvPicPr>
        <p:blipFill>
          <a:blip r:embed="rId2"/>
          <a:srcRect/>
          <a:stretch>
            <a:fillRect/>
          </a:stretch>
        </p:blipFill>
        <p:spPr bwMode="auto">
          <a:xfrm>
            <a:off x="-1371600" y="2736850"/>
            <a:ext cx="14976475" cy="8432800"/>
          </a:xfrm>
          <a:prstGeom prst="rect">
            <a:avLst/>
          </a:prstGeom>
          <a:noFill/>
          <a:ln w="12700">
            <a:noFill/>
            <a:miter lim="400000"/>
            <a:headEnd/>
            <a:tailEnd/>
          </a:ln>
        </p:spPr>
      </p:pic>
      <p:sp>
        <p:nvSpPr>
          <p:cNvPr id="35843" name="Shape 254"/>
          <p:cNvSpPr>
            <a:spLocks noChangeArrowheads="1"/>
          </p:cNvSpPr>
          <p:nvPr/>
        </p:nvSpPr>
        <p:spPr bwMode="auto">
          <a:xfrm>
            <a:off x="254000" y="7900988"/>
            <a:ext cx="241300" cy="419100"/>
          </a:xfrm>
          <a:prstGeom prst="rect">
            <a:avLst/>
          </a:prstGeom>
          <a:noFill/>
          <a:ln w="12700">
            <a:noFill/>
            <a:miter lim="400000"/>
            <a:headEnd/>
            <a:tailEnd/>
          </a:ln>
        </p:spPr>
        <p:txBody>
          <a:bodyPr wrap="none" lIns="50800" tIns="50800" rIns="50800" bIns="50800" anchor="ctr">
            <a:spAutoFit/>
          </a:bodyPr>
          <a:lstStyle/>
          <a:p>
            <a:pPr defTabSz="457200" hangingPunct="0">
              <a:lnSpc>
                <a:spcPts val="3900"/>
              </a:lnSpc>
              <a:spcBef>
                <a:spcPts val="1200"/>
              </a:spcBef>
            </a:pPr>
            <a:r>
              <a:rPr lang="pt-BR" sz="2000" b="1">
                <a:solidFill>
                  <a:srgbClr val="000000"/>
                </a:solidFill>
                <a:latin typeface="American Typewriter"/>
                <a:ea typeface="American Typewriter"/>
                <a:cs typeface="American Typewriter"/>
                <a:sym typeface="American Typewriter"/>
              </a:rPr>
              <a:t>\</a:t>
            </a:r>
          </a:p>
        </p:txBody>
      </p:sp>
      <p:sp>
        <p:nvSpPr>
          <p:cNvPr id="35844" name="Shape 255"/>
          <p:cNvSpPr>
            <a:spLocks noChangeArrowheads="1"/>
          </p:cNvSpPr>
          <p:nvPr/>
        </p:nvSpPr>
        <p:spPr bwMode="auto">
          <a:xfrm>
            <a:off x="4305300" y="528638"/>
            <a:ext cx="4122738" cy="1041400"/>
          </a:xfrm>
          <a:prstGeom prst="rect">
            <a:avLst/>
          </a:prstGeom>
          <a:noFill/>
          <a:ln w="12700">
            <a:noFill/>
            <a:miter lim="400000"/>
            <a:headEnd/>
            <a:tailEnd/>
          </a:ln>
        </p:spPr>
        <p:txBody>
          <a:bodyPr wrap="none" lIns="50800" tIns="50800" rIns="50800" bIns="50800" anchor="ctr">
            <a:spAutoFit/>
          </a:bodyPr>
          <a:lstStyle/>
          <a:p>
            <a:pPr algn="ctr" hangingPunct="0"/>
            <a:r>
              <a:rPr lang="pt-BR" sz="6000" b="1">
                <a:solidFill>
                  <a:srgbClr val="3078BD"/>
                </a:solidFill>
                <a:latin typeface="American Typewriter"/>
                <a:ea typeface="American Typewriter"/>
                <a:cs typeface="American Typewriter"/>
                <a:sym typeface="American Typewriter"/>
              </a:rPr>
              <a:t>MÉTODOS</a:t>
            </a:r>
          </a:p>
        </p:txBody>
      </p:sp>
      <p:sp>
        <p:nvSpPr>
          <p:cNvPr id="35845" name="Shape 256"/>
          <p:cNvSpPr>
            <a:spLocks noChangeArrowheads="1"/>
          </p:cNvSpPr>
          <p:nvPr/>
        </p:nvSpPr>
        <p:spPr bwMode="auto">
          <a:xfrm>
            <a:off x="411163" y="2159000"/>
            <a:ext cx="3643312" cy="1524000"/>
          </a:xfrm>
          <a:prstGeom prst="roundRect">
            <a:avLst>
              <a:gd name="adj" fmla="val 12505"/>
            </a:avLst>
          </a:prstGeom>
          <a:solidFill>
            <a:srgbClr val="ACBCDF"/>
          </a:solidFill>
          <a:ln w="12700">
            <a:noFill/>
            <a:miter lim="400000"/>
            <a:headEnd/>
            <a:tailEnd/>
          </a:ln>
        </p:spPr>
        <p:txBody>
          <a:bodyPr lIns="50800" tIns="50800" rIns="50800" bIns="50800" anchor="ctr"/>
          <a:lstStyle/>
          <a:p>
            <a:pPr algn="ctr" hangingPunct="0"/>
            <a:r>
              <a:rPr lang="pt-BR" sz="3000" b="1">
                <a:solidFill>
                  <a:srgbClr val="FFFFFF"/>
                </a:solidFill>
                <a:latin typeface="American Typewriter"/>
                <a:ea typeface="American Typewriter"/>
                <a:cs typeface="American Typewriter"/>
                <a:sym typeface="American Typewriter"/>
              </a:rPr>
              <a:t>Estudo de coorte prospectivo</a:t>
            </a:r>
          </a:p>
        </p:txBody>
      </p:sp>
      <p:sp>
        <p:nvSpPr>
          <p:cNvPr id="35846" name="Shape 257"/>
          <p:cNvSpPr>
            <a:spLocks noChangeArrowheads="1"/>
          </p:cNvSpPr>
          <p:nvPr/>
        </p:nvSpPr>
        <p:spPr bwMode="auto">
          <a:xfrm>
            <a:off x="4681538" y="4883150"/>
            <a:ext cx="3641725" cy="2141538"/>
          </a:xfrm>
          <a:prstGeom prst="roundRect">
            <a:avLst>
              <a:gd name="adj" fmla="val 8894"/>
            </a:avLst>
          </a:prstGeom>
          <a:solidFill>
            <a:srgbClr val="ACBCDF"/>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RNEBP internados na UTIN de um Hospital Universitário do Paraná</a:t>
            </a:r>
          </a:p>
        </p:txBody>
      </p:sp>
      <p:sp>
        <p:nvSpPr>
          <p:cNvPr id="35847" name="Shape 258"/>
          <p:cNvSpPr>
            <a:spLocks noChangeArrowheads="1"/>
          </p:cNvSpPr>
          <p:nvPr/>
        </p:nvSpPr>
        <p:spPr bwMode="auto">
          <a:xfrm>
            <a:off x="8734425" y="2317750"/>
            <a:ext cx="3641725" cy="1206500"/>
          </a:xfrm>
          <a:prstGeom prst="roundRect">
            <a:avLst>
              <a:gd name="adj" fmla="val 15778"/>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Abril de 2012 e abril de 2014 </a:t>
            </a:r>
          </a:p>
        </p:txBody>
      </p:sp>
      <p:sp>
        <p:nvSpPr>
          <p:cNvPr id="35848" name="Shape 259"/>
          <p:cNvSpPr>
            <a:spLocks noChangeArrowheads="1"/>
          </p:cNvSpPr>
          <p:nvPr/>
        </p:nvSpPr>
        <p:spPr bwMode="auto">
          <a:xfrm>
            <a:off x="5384800" y="4256088"/>
            <a:ext cx="2235200" cy="598487"/>
          </a:xfrm>
          <a:prstGeom prst="roundRect">
            <a:avLst>
              <a:gd name="adj" fmla="val 31829"/>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Incluídos</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Shape 261"/>
          <p:cNvSpPr>
            <a:spLocks noChangeArrowheads="1"/>
          </p:cNvSpPr>
          <p:nvPr/>
        </p:nvSpPr>
        <p:spPr bwMode="auto">
          <a:xfrm>
            <a:off x="4305300" y="158750"/>
            <a:ext cx="4122738" cy="1041400"/>
          </a:xfrm>
          <a:prstGeom prst="rect">
            <a:avLst/>
          </a:prstGeom>
          <a:noFill/>
          <a:ln w="12700">
            <a:noFill/>
            <a:miter lim="400000"/>
            <a:headEnd/>
            <a:tailEnd/>
          </a:ln>
        </p:spPr>
        <p:txBody>
          <a:bodyPr wrap="none" lIns="50800" tIns="50800" rIns="50800" bIns="50800" anchor="ctr">
            <a:spAutoFit/>
          </a:bodyPr>
          <a:lstStyle/>
          <a:p>
            <a:pPr algn="ctr" hangingPunct="0"/>
            <a:r>
              <a:rPr lang="pt-BR" sz="6000" b="1">
                <a:solidFill>
                  <a:srgbClr val="3078BD"/>
                </a:solidFill>
                <a:latin typeface="American Typewriter"/>
                <a:ea typeface="American Typewriter"/>
                <a:cs typeface="American Typewriter"/>
                <a:sym typeface="American Typewriter"/>
              </a:rPr>
              <a:t>MÉTODOS</a:t>
            </a:r>
          </a:p>
        </p:txBody>
      </p:sp>
      <p:sp>
        <p:nvSpPr>
          <p:cNvPr id="36867" name="Shape 262"/>
          <p:cNvSpPr>
            <a:spLocks noChangeArrowheads="1"/>
          </p:cNvSpPr>
          <p:nvPr/>
        </p:nvSpPr>
        <p:spPr bwMode="auto">
          <a:xfrm>
            <a:off x="706438" y="1870075"/>
            <a:ext cx="11320462" cy="7618413"/>
          </a:xfrm>
          <a:prstGeom prst="roundRect">
            <a:avLst>
              <a:gd name="adj" fmla="val 2759"/>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Peso de nascimento</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Idade gestacional</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Sexo</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Uso de antibiótico de amplo espectro</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Uso de ventilação mecânica</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Uso de cateter central</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Uso de nutrição parenteral</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Colonização por Candida spp.</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Presença de candidíase mucocutânea e/ou invasiva</a:t>
            </a:r>
          </a:p>
          <a:p>
            <a:pPr algn="ctr" defTabSz="457200" hangingPunct="0">
              <a:lnSpc>
                <a:spcPts val="5100"/>
              </a:lnSpc>
              <a:spcBef>
                <a:spcPts val="1200"/>
              </a:spcBef>
            </a:pPr>
            <a:r>
              <a:rPr lang="pt-BR" sz="2500" b="1">
                <a:solidFill>
                  <a:srgbClr val="FFFFFF"/>
                </a:solidFill>
                <a:latin typeface="American Typewriter"/>
                <a:ea typeface="American Typewriter"/>
                <a:cs typeface="American Typewriter"/>
                <a:sym typeface="American Typewriter"/>
              </a:rPr>
              <a:t>Uso de antifúngico profilático e/ou terapêutico</a:t>
            </a:r>
          </a:p>
        </p:txBody>
      </p:sp>
      <p:sp>
        <p:nvSpPr>
          <p:cNvPr id="36868" name="Shape 263"/>
          <p:cNvSpPr>
            <a:spLocks noChangeArrowheads="1"/>
          </p:cNvSpPr>
          <p:nvPr/>
        </p:nvSpPr>
        <p:spPr bwMode="auto">
          <a:xfrm>
            <a:off x="261938" y="1235075"/>
            <a:ext cx="5421312" cy="598488"/>
          </a:xfrm>
          <a:prstGeom prst="roundRect">
            <a:avLst>
              <a:gd name="adj" fmla="val 31829"/>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Variáveis estudadas foram:</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Shape 265"/>
          <p:cNvSpPr>
            <a:spLocks noChangeArrowheads="1"/>
          </p:cNvSpPr>
          <p:nvPr/>
        </p:nvSpPr>
        <p:spPr bwMode="auto">
          <a:xfrm>
            <a:off x="7354888" y="3965575"/>
            <a:ext cx="4873625" cy="3349625"/>
          </a:xfrm>
          <a:prstGeom prst="roundRect">
            <a:avLst>
              <a:gd name="adj" fmla="val 8500"/>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S</a:t>
            </a:r>
            <a:r>
              <a:rPr lang="pt-BR" sz="2500">
                <a:solidFill>
                  <a:srgbClr val="FFFFFF"/>
                </a:solidFill>
                <a:latin typeface="American Typewriter"/>
                <a:ea typeface="American Typewriter"/>
                <a:cs typeface="American Typewriter"/>
                <a:sym typeface="American Typewriter"/>
              </a:rPr>
              <a:t>wab </a:t>
            </a:r>
            <a:r>
              <a:rPr lang="pt-BR" sz="2500" b="1">
                <a:solidFill>
                  <a:srgbClr val="FFFFFF"/>
                </a:solidFill>
                <a:latin typeface="American Typewriter"/>
                <a:ea typeface="American Typewriter"/>
                <a:cs typeface="American Typewriter"/>
                <a:sym typeface="American Typewriter"/>
              </a:rPr>
              <a:t>retal para cultura no 3o, 10o, 17o, 24o e 30o dias de vida, enquanto utilizasse tubo traqueal e/ou cateter venoso central </a:t>
            </a:r>
          </a:p>
        </p:txBody>
      </p:sp>
      <p:sp>
        <p:nvSpPr>
          <p:cNvPr id="37891" name="Shape 266"/>
          <p:cNvSpPr>
            <a:spLocks noChangeArrowheads="1"/>
          </p:cNvSpPr>
          <p:nvPr/>
        </p:nvSpPr>
        <p:spPr bwMode="auto">
          <a:xfrm>
            <a:off x="382588" y="2989263"/>
            <a:ext cx="5422900" cy="600075"/>
          </a:xfrm>
          <a:prstGeom prst="roundRect">
            <a:avLst>
              <a:gd name="adj" fmla="val 31829"/>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não entubado</a:t>
            </a:r>
          </a:p>
        </p:txBody>
      </p:sp>
      <p:sp>
        <p:nvSpPr>
          <p:cNvPr id="37892" name="Shape 267"/>
          <p:cNvSpPr>
            <a:spLocks noChangeArrowheads="1"/>
          </p:cNvSpPr>
          <p:nvPr/>
        </p:nvSpPr>
        <p:spPr bwMode="auto">
          <a:xfrm>
            <a:off x="7080250" y="2989263"/>
            <a:ext cx="5421313" cy="600075"/>
          </a:xfrm>
          <a:prstGeom prst="roundRect">
            <a:avLst>
              <a:gd name="adj" fmla="val 31829"/>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entubado</a:t>
            </a:r>
          </a:p>
        </p:txBody>
      </p:sp>
      <p:sp>
        <p:nvSpPr>
          <p:cNvPr id="37893" name="Shape 268"/>
          <p:cNvSpPr>
            <a:spLocks noChangeArrowheads="1"/>
          </p:cNvSpPr>
          <p:nvPr/>
        </p:nvSpPr>
        <p:spPr bwMode="auto">
          <a:xfrm>
            <a:off x="1123950" y="3965575"/>
            <a:ext cx="3940175" cy="2241550"/>
          </a:xfrm>
          <a:prstGeom prst="roundRect">
            <a:avLst>
              <a:gd name="adj" fmla="val 8500"/>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Coletada secreção traqueal ou </a:t>
            </a:r>
            <a:r>
              <a:rPr lang="pt-BR" sz="2500">
                <a:solidFill>
                  <a:srgbClr val="FFFFFF"/>
                </a:solidFill>
                <a:latin typeface="American Typewriter"/>
                <a:ea typeface="American Typewriter"/>
                <a:cs typeface="American Typewriter"/>
                <a:sym typeface="American Typewriter"/>
              </a:rPr>
              <a:t>swab </a:t>
            </a:r>
            <a:r>
              <a:rPr lang="pt-BR" sz="2500" b="1">
                <a:solidFill>
                  <a:srgbClr val="FFFFFF"/>
                </a:solidFill>
                <a:latin typeface="American Typewriter"/>
                <a:ea typeface="American Typewriter"/>
                <a:cs typeface="American Typewriter"/>
                <a:sym typeface="American Typewriter"/>
              </a:rPr>
              <a:t>de secreção orofaríngea</a:t>
            </a: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Shape 270"/>
          <p:cNvSpPr>
            <a:spLocks noChangeArrowheads="1"/>
          </p:cNvSpPr>
          <p:nvPr/>
        </p:nvSpPr>
        <p:spPr bwMode="auto">
          <a:xfrm>
            <a:off x="346075" y="984250"/>
            <a:ext cx="3128963" cy="977900"/>
          </a:xfrm>
          <a:prstGeom prst="roundRect">
            <a:avLst>
              <a:gd name="adj" fmla="val 19500"/>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não entubado</a:t>
            </a:r>
          </a:p>
        </p:txBody>
      </p:sp>
      <p:sp>
        <p:nvSpPr>
          <p:cNvPr id="38915" name="Shape 271"/>
          <p:cNvSpPr>
            <a:spLocks noChangeArrowheads="1"/>
          </p:cNvSpPr>
          <p:nvPr/>
        </p:nvSpPr>
        <p:spPr bwMode="auto">
          <a:xfrm>
            <a:off x="6167438" y="0"/>
            <a:ext cx="6788150" cy="3455988"/>
          </a:xfrm>
          <a:prstGeom prst="roundRect">
            <a:avLst>
              <a:gd name="adj" fmla="val 707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Os </a:t>
            </a:r>
            <a:r>
              <a:rPr lang="pt-BR" sz="2500">
                <a:solidFill>
                  <a:srgbClr val="FFFFFF"/>
                </a:solidFill>
                <a:latin typeface="American Typewriter"/>
                <a:ea typeface="American Typewriter"/>
                <a:cs typeface="American Typewriter"/>
                <a:sym typeface="American Typewriter"/>
              </a:rPr>
              <a:t>swabs </a:t>
            </a:r>
            <a:r>
              <a:rPr lang="pt-BR" sz="2500" b="1">
                <a:solidFill>
                  <a:srgbClr val="FFFFFF"/>
                </a:solidFill>
                <a:latin typeface="American Typewriter"/>
                <a:ea typeface="American Typewriter"/>
                <a:cs typeface="American Typewriter"/>
                <a:sym typeface="American Typewriter"/>
              </a:rPr>
              <a:t>e o aspirado traqueal homogeneizado foram inoculados em caldo tríptico de soja contendo vancomicina 6μg/ml, ciprofloxacina 8μg/ml e colistina 17,2 μg/ml, incubados por 24 horas a 35C</a:t>
            </a:r>
          </a:p>
        </p:txBody>
      </p:sp>
      <p:sp>
        <p:nvSpPr>
          <p:cNvPr id="38916" name="Shape 272"/>
          <p:cNvSpPr>
            <a:spLocks noChangeArrowheads="1"/>
          </p:cNvSpPr>
          <p:nvPr/>
        </p:nvSpPr>
        <p:spPr bwMode="auto">
          <a:xfrm>
            <a:off x="649288" y="2860675"/>
            <a:ext cx="5340350" cy="3279775"/>
          </a:xfrm>
          <a:prstGeom prst="roundRect">
            <a:avLst>
              <a:gd name="adj" fmla="val 707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Os caldos foram repicados em ágar cromogênico para triagem de espécies de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ssp</a:t>
            </a:r>
            <a:r>
              <a:rPr lang="pt-BR" sz="2500">
                <a:solidFill>
                  <a:srgbClr val="FFFFFF"/>
                </a:solidFill>
                <a:latin typeface="American Typewriter"/>
                <a:ea typeface="American Typewriter"/>
                <a:cs typeface="American Typewriter"/>
                <a:sym typeface="American Typewriter"/>
              </a:rPr>
              <a:t>. </a:t>
            </a:r>
            <a:r>
              <a:rPr lang="pt-BR" sz="2500" b="1">
                <a:solidFill>
                  <a:srgbClr val="FFFFFF"/>
                </a:solidFill>
                <a:latin typeface="American Typewriter"/>
                <a:ea typeface="American Typewriter"/>
                <a:cs typeface="American Typewriter"/>
                <a:sym typeface="American Typewriter"/>
              </a:rPr>
              <a:t>e permaneceram em incubação por 48 horas</a:t>
            </a:r>
          </a:p>
        </p:txBody>
      </p:sp>
      <p:sp>
        <p:nvSpPr>
          <p:cNvPr id="38917" name="Shape 273"/>
          <p:cNvSpPr>
            <a:spLocks noChangeArrowheads="1"/>
          </p:cNvSpPr>
          <p:nvPr/>
        </p:nvSpPr>
        <p:spPr bwMode="auto">
          <a:xfrm>
            <a:off x="579438" y="6989763"/>
            <a:ext cx="5791200" cy="2692400"/>
          </a:xfrm>
          <a:prstGeom prst="roundRect">
            <a:avLst>
              <a:gd name="adj" fmla="val 707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As leveduras que se desenvolveram nas culturas foram identificadas em nível de gênero e espécie</a:t>
            </a:r>
          </a:p>
        </p:txBody>
      </p:sp>
      <p:sp>
        <p:nvSpPr>
          <p:cNvPr id="38918" name="Shape 274"/>
          <p:cNvSpPr>
            <a:spLocks noChangeShapeType="1"/>
          </p:cNvSpPr>
          <p:nvPr/>
        </p:nvSpPr>
        <p:spPr bwMode="auto">
          <a:xfrm>
            <a:off x="3652838" y="1473200"/>
            <a:ext cx="1619250" cy="0"/>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sp>
        <p:nvSpPr>
          <p:cNvPr id="38919" name="Shape 275"/>
          <p:cNvSpPr>
            <a:spLocks noChangeShapeType="1"/>
          </p:cNvSpPr>
          <p:nvPr/>
        </p:nvSpPr>
        <p:spPr bwMode="auto">
          <a:xfrm flipH="1">
            <a:off x="6194425" y="3605213"/>
            <a:ext cx="2219325" cy="1293812"/>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sp>
        <p:nvSpPr>
          <p:cNvPr id="38920" name="Shape 276"/>
          <p:cNvSpPr>
            <a:spLocks noChangeShapeType="1"/>
          </p:cNvSpPr>
          <p:nvPr/>
        </p:nvSpPr>
        <p:spPr bwMode="auto">
          <a:xfrm>
            <a:off x="3487738" y="6108700"/>
            <a:ext cx="0" cy="881063"/>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pic>
        <p:nvPicPr>
          <p:cNvPr id="38921" name="pasted-image.png"/>
          <p:cNvPicPr>
            <a:picLocks noChangeAspect="1"/>
          </p:cNvPicPr>
          <p:nvPr/>
        </p:nvPicPr>
        <p:blipFill>
          <a:blip r:embed="rId2"/>
          <a:srcRect/>
          <a:stretch>
            <a:fillRect/>
          </a:stretch>
        </p:blipFill>
        <p:spPr bwMode="auto">
          <a:xfrm>
            <a:off x="2941638" y="2311400"/>
            <a:ext cx="1066800" cy="533400"/>
          </a:xfrm>
          <a:prstGeom prst="rect">
            <a:avLst/>
          </a:prstGeom>
          <a:noFill/>
          <a:ln w="12700">
            <a:noFill/>
            <a:miter lim="400000"/>
            <a:headEnd/>
            <a:tailEnd/>
          </a:ln>
        </p:spPr>
      </p:pic>
      <p:pic>
        <p:nvPicPr>
          <p:cNvPr id="38922" name="pasted-image.png"/>
          <p:cNvPicPr>
            <a:picLocks noChangeAspect="1"/>
          </p:cNvPicPr>
          <p:nvPr/>
        </p:nvPicPr>
        <p:blipFill>
          <a:blip r:embed="rId3"/>
          <a:srcRect/>
          <a:stretch>
            <a:fillRect/>
          </a:stretch>
        </p:blipFill>
        <p:spPr bwMode="auto">
          <a:xfrm>
            <a:off x="5556250" y="5324475"/>
            <a:ext cx="865188" cy="1103313"/>
          </a:xfrm>
          <a:prstGeom prst="rect">
            <a:avLst/>
          </a:prstGeom>
          <a:noFill/>
          <a:ln w="12700">
            <a:noFill/>
            <a:miter lim="400000"/>
            <a:headEnd/>
            <a:tailEnd/>
          </a:ln>
        </p:spPr>
      </p:pic>
      <p:pic>
        <p:nvPicPr>
          <p:cNvPr id="38923" name="pasted-image.png"/>
          <p:cNvPicPr>
            <a:picLocks noChangeAspect="1"/>
          </p:cNvPicPr>
          <p:nvPr/>
        </p:nvPicPr>
        <p:blipFill>
          <a:blip r:embed="rId4"/>
          <a:srcRect/>
          <a:stretch>
            <a:fillRect/>
          </a:stretch>
        </p:blipFill>
        <p:spPr bwMode="auto">
          <a:xfrm>
            <a:off x="317500" y="6423025"/>
            <a:ext cx="1101725" cy="1103313"/>
          </a:xfrm>
          <a:prstGeom prst="rect">
            <a:avLst/>
          </a:prstGeom>
          <a:noFill/>
          <a:ln w="12700">
            <a:noFill/>
            <a:miter lim="400000"/>
            <a:headEnd/>
            <a:tailEnd/>
          </a:ln>
        </p:spPr>
      </p:pic>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Shape 281"/>
          <p:cNvSpPr>
            <a:spLocks noChangeArrowheads="1"/>
          </p:cNvSpPr>
          <p:nvPr/>
        </p:nvSpPr>
        <p:spPr bwMode="auto">
          <a:xfrm>
            <a:off x="4105275" y="719138"/>
            <a:ext cx="6226175" cy="3189287"/>
          </a:xfrm>
          <a:prstGeom prst="roundRect">
            <a:avLst>
              <a:gd name="adj" fmla="val 10306"/>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 RN foi considerado colonizado por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spp</a:t>
            </a:r>
            <a:r>
              <a:rPr lang="pt-BR" sz="2500">
                <a:solidFill>
                  <a:srgbClr val="FFFFFF"/>
                </a:solidFill>
                <a:latin typeface="American Typewriter"/>
                <a:ea typeface="American Typewriter"/>
                <a:cs typeface="American Typewriter"/>
                <a:sym typeface="American Typewriter"/>
              </a:rPr>
              <a:t>. </a:t>
            </a:r>
            <a:r>
              <a:rPr lang="pt-BR" sz="2500" b="1">
                <a:solidFill>
                  <a:srgbClr val="FFFFFF"/>
                </a:solidFill>
                <a:latin typeface="American Typewriter"/>
                <a:ea typeface="American Typewriter"/>
                <a:cs typeface="American Typewriter"/>
                <a:sym typeface="American Typewriter"/>
              </a:rPr>
              <a:t>se apresentasse cultura positiva em um ou mais sítios de investigação</a:t>
            </a:r>
          </a:p>
        </p:txBody>
      </p:sp>
      <p:sp>
        <p:nvSpPr>
          <p:cNvPr id="39939" name="Shape 282"/>
          <p:cNvSpPr>
            <a:spLocks noChangeArrowheads="1"/>
          </p:cNvSpPr>
          <p:nvPr/>
        </p:nvSpPr>
        <p:spPr bwMode="auto">
          <a:xfrm>
            <a:off x="430213" y="5938838"/>
            <a:ext cx="5273675" cy="788987"/>
          </a:xfrm>
          <a:prstGeom prst="roundRect">
            <a:avLst>
              <a:gd name="adj" fmla="val 2413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Se sintomas de infecção</a:t>
            </a:r>
          </a:p>
        </p:txBody>
      </p:sp>
      <p:sp>
        <p:nvSpPr>
          <p:cNvPr id="39940" name="Shape 283"/>
          <p:cNvSpPr>
            <a:spLocks noChangeShapeType="1"/>
          </p:cNvSpPr>
          <p:nvPr/>
        </p:nvSpPr>
        <p:spPr bwMode="auto">
          <a:xfrm flipH="1">
            <a:off x="3351213" y="4103688"/>
            <a:ext cx="1733550" cy="1576387"/>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sp>
        <p:nvSpPr>
          <p:cNvPr id="39941" name="Shape 284"/>
          <p:cNvSpPr>
            <a:spLocks noChangeArrowheads="1"/>
          </p:cNvSpPr>
          <p:nvPr/>
        </p:nvSpPr>
        <p:spPr bwMode="auto">
          <a:xfrm>
            <a:off x="7653338" y="5230813"/>
            <a:ext cx="4556125" cy="790575"/>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HEMOCULTURA</a:t>
            </a:r>
          </a:p>
        </p:txBody>
      </p:sp>
      <p:sp>
        <p:nvSpPr>
          <p:cNvPr id="39942" name="Shape 285"/>
          <p:cNvSpPr>
            <a:spLocks noChangeArrowheads="1"/>
          </p:cNvSpPr>
          <p:nvPr/>
        </p:nvSpPr>
        <p:spPr bwMode="auto">
          <a:xfrm>
            <a:off x="7653338" y="6178550"/>
            <a:ext cx="4556125" cy="790575"/>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UROCULTURA</a:t>
            </a:r>
          </a:p>
        </p:txBody>
      </p:sp>
      <p:sp>
        <p:nvSpPr>
          <p:cNvPr id="39943" name="Shape 286"/>
          <p:cNvSpPr>
            <a:spLocks noChangeArrowheads="1"/>
          </p:cNvSpPr>
          <p:nvPr/>
        </p:nvSpPr>
        <p:spPr bwMode="auto">
          <a:xfrm>
            <a:off x="7653338" y="7126288"/>
            <a:ext cx="4556125" cy="788987"/>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LÍQUOR (CULTURA)</a:t>
            </a:r>
          </a:p>
        </p:txBody>
      </p:sp>
      <p:sp>
        <p:nvSpPr>
          <p:cNvPr id="39944" name="Shape 287"/>
          <p:cNvSpPr>
            <a:spLocks noChangeShapeType="1"/>
          </p:cNvSpPr>
          <p:nvPr/>
        </p:nvSpPr>
        <p:spPr bwMode="auto">
          <a:xfrm>
            <a:off x="6119813" y="6332538"/>
            <a:ext cx="1117600" cy="0"/>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sp>
        <p:nvSpPr>
          <p:cNvPr id="39945" name="Shape 288"/>
          <p:cNvSpPr>
            <a:spLocks noChangeArrowheads="1"/>
          </p:cNvSpPr>
          <p:nvPr/>
        </p:nvSpPr>
        <p:spPr bwMode="auto">
          <a:xfrm>
            <a:off x="346075" y="984250"/>
            <a:ext cx="3128963" cy="977900"/>
          </a:xfrm>
          <a:prstGeom prst="roundRect">
            <a:avLst>
              <a:gd name="adj" fmla="val 19500"/>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não entubado</a:t>
            </a: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Shape 290"/>
          <p:cNvSpPr>
            <a:spLocks noChangeArrowheads="1"/>
          </p:cNvSpPr>
          <p:nvPr/>
        </p:nvSpPr>
        <p:spPr bwMode="auto">
          <a:xfrm>
            <a:off x="592138" y="2327275"/>
            <a:ext cx="4556125"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HEMOCULTURA</a:t>
            </a:r>
          </a:p>
        </p:txBody>
      </p:sp>
      <p:sp>
        <p:nvSpPr>
          <p:cNvPr id="40963" name="Shape 291"/>
          <p:cNvSpPr>
            <a:spLocks noChangeArrowheads="1"/>
          </p:cNvSpPr>
          <p:nvPr/>
        </p:nvSpPr>
        <p:spPr bwMode="auto">
          <a:xfrm>
            <a:off x="592138" y="3219450"/>
            <a:ext cx="4556125"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UROCULTURA</a:t>
            </a:r>
          </a:p>
        </p:txBody>
      </p:sp>
      <p:sp>
        <p:nvSpPr>
          <p:cNvPr id="40964" name="Shape 292"/>
          <p:cNvSpPr>
            <a:spLocks noChangeArrowheads="1"/>
          </p:cNvSpPr>
          <p:nvPr/>
        </p:nvSpPr>
        <p:spPr bwMode="auto">
          <a:xfrm>
            <a:off x="592138" y="4113213"/>
            <a:ext cx="4556125" cy="788987"/>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LÍQUOR (CULTURA)</a:t>
            </a:r>
          </a:p>
        </p:txBody>
      </p:sp>
      <p:sp>
        <p:nvSpPr>
          <p:cNvPr id="40965" name="Shape 293"/>
          <p:cNvSpPr>
            <a:spLocks noChangeArrowheads="1"/>
          </p:cNvSpPr>
          <p:nvPr/>
        </p:nvSpPr>
        <p:spPr bwMode="auto">
          <a:xfrm>
            <a:off x="592138" y="5005388"/>
            <a:ext cx="4556125" cy="788987"/>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OUTRO SÍTIO ESTÉRIL</a:t>
            </a:r>
          </a:p>
        </p:txBody>
      </p:sp>
      <p:sp>
        <p:nvSpPr>
          <p:cNvPr id="40966" name="Shape 294"/>
          <p:cNvSpPr>
            <a:spLocks noChangeArrowheads="1"/>
          </p:cNvSpPr>
          <p:nvPr/>
        </p:nvSpPr>
        <p:spPr bwMode="auto">
          <a:xfrm>
            <a:off x="7856538" y="3487738"/>
            <a:ext cx="3532187" cy="788987"/>
          </a:xfrm>
          <a:prstGeom prst="roundRect">
            <a:avLst>
              <a:gd name="adj" fmla="val 24134"/>
            </a:avLst>
          </a:prstGeom>
          <a:solidFill>
            <a:srgbClr val="FEF5B1"/>
          </a:solidFill>
          <a:ln w="12700">
            <a:noFill/>
            <a:miter lim="400000"/>
            <a:headEnd/>
            <a:tailEnd/>
          </a:ln>
        </p:spPr>
        <p:txBody>
          <a:bodyPr lIns="50800" tIns="50800" rIns="50800" bIns="50800" anchor="ctr"/>
          <a:lstStyle/>
          <a:p>
            <a:pPr algn="ctr" hangingPunct="0"/>
            <a:r>
              <a:rPr lang="pt-BR" sz="3500" i="1">
                <a:solidFill>
                  <a:srgbClr val="052452"/>
                </a:solidFill>
                <a:latin typeface="American Typewriter"/>
                <a:ea typeface="American Typewriter"/>
                <a:cs typeface="American Typewriter"/>
                <a:sym typeface="American Typewriter"/>
              </a:rPr>
              <a:t>Candida ssp</a:t>
            </a:r>
            <a:r>
              <a:rPr lang="pt-BR" sz="3500">
                <a:solidFill>
                  <a:srgbClr val="052452"/>
                </a:solidFill>
                <a:latin typeface="American Typewriter"/>
                <a:ea typeface="American Typewriter"/>
                <a:cs typeface="American Typewriter"/>
                <a:sym typeface="American Typewriter"/>
              </a:rPr>
              <a:t>.</a:t>
            </a:r>
          </a:p>
        </p:txBody>
      </p:sp>
      <p:sp>
        <p:nvSpPr>
          <p:cNvPr id="40967" name="Shape 295"/>
          <p:cNvSpPr>
            <a:spLocks noChangeArrowheads="1"/>
          </p:cNvSpPr>
          <p:nvPr/>
        </p:nvSpPr>
        <p:spPr bwMode="auto">
          <a:xfrm>
            <a:off x="6137275" y="3495675"/>
            <a:ext cx="730250" cy="1271588"/>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
        <p:nvSpPr>
          <p:cNvPr id="40968" name="Shape 296"/>
          <p:cNvSpPr>
            <a:spLocks noChangeArrowheads="1"/>
          </p:cNvSpPr>
          <p:nvPr/>
        </p:nvSpPr>
        <p:spPr bwMode="auto">
          <a:xfrm>
            <a:off x="2795588" y="8085138"/>
            <a:ext cx="74136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Candidíase invasiva ou sistêmica</a:t>
            </a:r>
          </a:p>
        </p:txBody>
      </p:sp>
      <p:sp>
        <p:nvSpPr>
          <p:cNvPr id="40969" name="Shape 297"/>
          <p:cNvSpPr>
            <a:spLocks noChangeArrowheads="1"/>
          </p:cNvSpPr>
          <p:nvPr/>
        </p:nvSpPr>
        <p:spPr bwMode="auto">
          <a:xfrm>
            <a:off x="6149975" y="6891338"/>
            <a:ext cx="704850" cy="1271587"/>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
        <p:nvSpPr>
          <p:cNvPr id="40970" name="Shape 298"/>
          <p:cNvSpPr>
            <a:spLocks noChangeArrowheads="1"/>
          </p:cNvSpPr>
          <p:nvPr/>
        </p:nvSpPr>
        <p:spPr bwMode="auto">
          <a:xfrm>
            <a:off x="346075" y="984250"/>
            <a:ext cx="3128963" cy="977900"/>
          </a:xfrm>
          <a:prstGeom prst="roundRect">
            <a:avLst>
              <a:gd name="adj" fmla="val 19500"/>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não entubado</a:t>
            </a: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Shape 300"/>
          <p:cNvSpPr>
            <a:spLocks noChangeArrowheads="1"/>
          </p:cNvSpPr>
          <p:nvPr/>
        </p:nvSpPr>
        <p:spPr bwMode="auto">
          <a:xfrm>
            <a:off x="592138" y="2327275"/>
            <a:ext cx="4556125"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HEMOCULTURA</a:t>
            </a:r>
          </a:p>
        </p:txBody>
      </p:sp>
      <p:sp>
        <p:nvSpPr>
          <p:cNvPr id="41987" name="Shape 301"/>
          <p:cNvSpPr>
            <a:spLocks noChangeArrowheads="1"/>
          </p:cNvSpPr>
          <p:nvPr/>
        </p:nvSpPr>
        <p:spPr bwMode="auto">
          <a:xfrm>
            <a:off x="592138" y="3219450"/>
            <a:ext cx="4556125"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UROCULTURA</a:t>
            </a:r>
          </a:p>
        </p:txBody>
      </p:sp>
      <p:sp>
        <p:nvSpPr>
          <p:cNvPr id="41988" name="Shape 302"/>
          <p:cNvSpPr>
            <a:spLocks noChangeArrowheads="1"/>
          </p:cNvSpPr>
          <p:nvPr/>
        </p:nvSpPr>
        <p:spPr bwMode="auto">
          <a:xfrm>
            <a:off x="592138" y="4113213"/>
            <a:ext cx="4556125" cy="788987"/>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LÍQUOR (CULTURA)</a:t>
            </a:r>
          </a:p>
        </p:txBody>
      </p:sp>
      <p:sp>
        <p:nvSpPr>
          <p:cNvPr id="41989" name="Shape 303"/>
          <p:cNvSpPr>
            <a:spLocks noChangeArrowheads="1"/>
          </p:cNvSpPr>
          <p:nvPr/>
        </p:nvSpPr>
        <p:spPr bwMode="auto">
          <a:xfrm>
            <a:off x="592138" y="5005388"/>
            <a:ext cx="4556125" cy="788987"/>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OUTRO SÍTIO ESTÉRIL</a:t>
            </a:r>
          </a:p>
        </p:txBody>
      </p:sp>
      <p:sp>
        <p:nvSpPr>
          <p:cNvPr id="41990" name="Shape 304"/>
          <p:cNvSpPr>
            <a:spLocks noChangeArrowheads="1"/>
          </p:cNvSpPr>
          <p:nvPr/>
        </p:nvSpPr>
        <p:spPr bwMode="auto">
          <a:xfrm>
            <a:off x="6619875" y="2327275"/>
            <a:ext cx="6200775" cy="2574925"/>
          </a:xfrm>
          <a:prstGeom prst="roundRect">
            <a:avLst>
              <a:gd name="adj" fmla="val 7403"/>
            </a:avLst>
          </a:prstGeom>
          <a:solidFill>
            <a:srgbClr val="ECC8BC"/>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presença de qualquer contagem de colônias em urina coletada por punção suprapúbica ou &gt; 1.000 colônias/ml em coleta por sondagem vesical</a:t>
            </a:r>
          </a:p>
        </p:txBody>
      </p:sp>
      <p:sp>
        <p:nvSpPr>
          <p:cNvPr id="41991" name="Shape 305"/>
          <p:cNvSpPr>
            <a:spLocks noChangeArrowheads="1"/>
          </p:cNvSpPr>
          <p:nvPr/>
        </p:nvSpPr>
        <p:spPr bwMode="auto">
          <a:xfrm>
            <a:off x="4748213" y="3106738"/>
            <a:ext cx="731837" cy="1271587"/>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
        <p:nvSpPr>
          <p:cNvPr id="41992" name="Shape 306"/>
          <p:cNvSpPr>
            <a:spLocks noChangeArrowheads="1"/>
          </p:cNvSpPr>
          <p:nvPr/>
        </p:nvSpPr>
        <p:spPr bwMode="auto">
          <a:xfrm>
            <a:off x="5697538" y="3106738"/>
            <a:ext cx="704850" cy="1271587"/>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
        <p:nvSpPr>
          <p:cNvPr id="41993" name="Shape 307"/>
          <p:cNvSpPr>
            <a:spLocks noChangeArrowheads="1"/>
          </p:cNvSpPr>
          <p:nvPr/>
        </p:nvSpPr>
        <p:spPr bwMode="auto">
          <a:xfrm>
            <a:off x="346075" y="984250"/>
            <a:ext cx="3128963" cy="977900"/>
          </a:xfrm>
          <a:prstGeom prst="roundRect">
            <a:avLst>
              <a:gd name="adj" fmla="val 19500"/>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não entubado</a:t>
            </a: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Shape 309"/>
          <p:cNvSpPr>
            <a:spLocks noChangeArrowheads="1"/>
          </p:cNvSpPr>
          <p:nvPr/>
        </p:nvSpPr>
        <p:spPr bwMode="auto">
          <a:xfrm>
            <a:off x="592138" y="2327275"/>
            <a:ext cx="4556125"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HEMOCULTURA</a:t>
            </a:r>
          </a:p>
        </p:txBody>
      </p:sp>
      <p:sp>
        <p:nvSpPr>
          <p:cNvPr id="43011" name="Shape 310"/>
          <p:cNvSpPr>
            <a:spLocks noChangeArrowheads="1"/>
          </p:cNvSpPr>
          <p:nvPr/>
        </p:nvSpPr>
        <p:spPr bwMode="auto">
          <a:xfrm>
            <a:off x="592138" y="3219450"/>
            <a:ext cx="4556125"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UROCULTURA</a:t>
            </a:r>
          </a:p>
        </p:txBody>
      </p:sp>
      <p:sp>
        <p:nvSpPr>
          <p:cNvPr id="43012" name="Shape 311"/>
          <p:cNvSpPr>
            <a:spLocks noChangeArrowheads="1"/>
          </p:cNvSpPr>
          <p:nvPr/>
        </p:nvSpPr>
        <p:spPr bwMode="auto">
          <a:xfrm>
            <a:off x="592138" y="4113213"/>
            <a:ext cx="4556125" cy="788987"/>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LÍQUOR (CULTURA)</a:t>
            </a:r>
          </a:p>
        </p:txBody>
      </p:sp>
      <p:sp>
        <p:nvSpPr>
          <p:cNvPr id="43013" name="Shape 312"/>
          <p:cNvSpPr>
            <a:spLocks noChangeArrowheads="1"/>
          </p:cNvSpPr>
          <p:nvPr/>
        </p:nvSpPr>
        <p:spPr bwMode="auto">
          <a:xfrm>
            <a:off x="592138" y="5005388"/>
            <a:ext cx="4556125" cy="788987"/>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OUTRO SÍTIO ESTÉRIL</a:t>
            </a:r>
          </a:p>
        </p:txBody>
      </p:sp>
      <p:sp>
        <p:nvSpPr>
          <p:cNvPr id="43014" name="Shape 313"/>
          <p:cNvSpPr>
            <a:spLocks noChangeArrowheads="1"/>
          </p:cNvSpPr>
          <p:nvPr/>
        </p:nvSpPr>
        <p:spPr bwMode="auto">
          <a:xfrm>
            <a:off x="6619875" y="3462338"/>
            <a:ext cx="6200775" cy="2573337"/>
          </a:xfrm>
          <a:prstGeom prst="roundRect">
            <a:avLst>
              <a:gd name="adj" fmla="val 7403"/>
            </a:avLst>
          </a:prstGeom>
          <a:solidFill>
            <a:srgbClr val="ECC8BC"/>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presença de pleocitose, alteração de bioquímica ou cultura positiva para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ssp. no líquor coletado dentro de quatro dias do diagnóstico de candidíase invasiva</a:t>
            </a:r>
          </a:p>
        </p:txBody>
      </p:sp>
      <p:sp>
        <p:nvSpPr>
          <p:cNvPr id="43015" name="Shape 314"/>
          <p:cNvSpPr>
            <a:spLocks noChangeArrowheads="1"/>
          </p:cNvSpPr>
          <p:nvPr/>
        </p:nvSpPr>
        <p:spPr bwMode="auto">
          <a:xfrm>
            <a:off x="4748213" y="3994150"/>
            <a:ext cx="731837" cy="1271588"/>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
        <p:nvSpPr>
          <p:cNvPr id="43016" name="Shape 315"/>
          <p:cNvSpPr>
            <a:spLocks noChangeArrowheads="1"/>
          </p:cNvSpPr>
          <p:nvPr/>
        </p:nvSpPr>
        <p:spPr bwMode="auto">
          <a:xfrm>
            <a:off x="5697538" y="3994150"/>
            <a:ext cx="704850" cy="1271588"/>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
        <p:nvSpPr>
          <p:cNvPr id="43017" name="Shape 316"/>
          <p:cNvSpPr>
            <a:spLocks noChangeArrowheads="1"/>
          </p:cNvSpPr>
          <p:nvPr/>
        </p:nvSpPr>
        <p:spPr bwMode="auto">
          <a:xfrm>
            <a:off x="346075" y="984250"/>
            <a:ext cx="3128963" cy="977900"/>
          </a:xfrm>
          <a:prstGeom prst="roundRect">
            <a:avLst>
              <a:gd name="adj" fmla="val 19500"/>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não entubado</a:t>
            </a: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Shape 318"/>
          <p:cNvSpPr>
            <a:spLocks noChangeArrowheads="1"/>
          </p:cNvSpPr>
          <p:nvPr/>
        </p:nvSpPr>
        <p:spPr bwMode="auto">
          <a:xfrm>
            <a:off x="592138" y="577850"/>
            <a:ext cx="4556125" cy="1273175"/>
          </a:xfrm>
          <a:prstGeom prst="roundRect">
            <a:avLst>
              <a:gd name="adj" fmla="val 14972"/>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Candidíase mucocutânea (oral e dermatite)</a:t>
            </a:r>
          </a:p>
        </p:txBody>
      </p:sp>
      <p:sp>
        <p:nvSpPr>
          <p:cNvPr id="44035" name="Shape 319"/>
          <p:cNvSpPr>
            <a:spLocks noChangeArrowheads="1"/>
          </p:cNvSpPr>
          <p:nvPr/>
        </p:nvSpPr>
        <p:spPr bwMode="auto">
          <a:xfrm>
            <a:off x="6511925" y="320675"/>
            <a:ext cx="6199188" cy="1787525"/>
          </a:xfrm>
          <a:prstGeom prst="roundRect">
            <a:avLst>
              <a:gd name="adj" fmla="val 10662"/>
            </a:avLst>
          </a:prstGeom>
          <a:solidFill>
            <a:srgbClr val="ECC8BC"/>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Presença de lesões em pele e mucosas com isolamento de </a:t>
            </a:r>
            <a:r>
              <a:rPr lang="pt-BR" sz="2500" i="1">
                <a:solidFill>
                  <a:srgbClr val="FFFFFF"/>
                </a:solidFill>
                <a:latin typeface="American Typewriter"/>
                <a:ea typeface="American Typewriter"/>
                <a:cs typeface="American Typewriter"/>
                <a:sym typeface="American Typewriter"/>
              </a:rPr>
              <a:t>Candida </a:t>
            </a:r>
            <a:r>
              <a:rPr lang="pt-BR" sz="2500" b="1" i="1">
                <a:solidFill>
                  <a:srgbClr val="FFFFFF"/>
                </a:solidFill>
                <a:latin typeface="American Typewriter"/>
                <a:ea typeface="American Typewriter"/>
                <a:cs typeface="American Typewriter"/>
                <a:sym typeface="American Typewriter"/>
              </a:rPr>
              <a:t>spp.</a:t>
            </a:r>
          </a:p>
        </p:txBody>
      </p:sp>
      <p:sp>
        <p:nvSpPr>
          <p:cNvPr id="44036" name="Shape 320"/>
          <p:cNvSpPr>
            <a:spLocks noChangeArrowheads="1"/>
          </p:cNvSpPr>
          <p:nvPr/>
        </p:nvSpPr>
        <p:spPr bwMode="auto">
          <a:xfrm>
            <a:off x="5476875" y="836613"/>
            <a:ext cx="704850" cy="1273175"/>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
        <p:nvSpPr>
          <p:cNvPr id="44037" name="Shape 321"/>
          <p:cNvSpPr>
            <a:spLocks noChangeArrowheads="1"/>
          </p:cNvSpPr>
          <p:nvPr/>
        </p:nvSpPr>
        <p:spPr bwMode="auto">
          <a:xfrm>
            <a:off x="592138" y="4989513"/>
            <a:ext cx="4556125" cy="1273175"/>
          </a:xfrm>
          <a:prstGeom prst="roundRect">
            <a:avLst>
              <a:gd name="adj" fmla="val 14972"/>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Pneumonia</a:t>
            </a:r>
          </a:p>
        </p:txBody>
      </p:sp>
      <p:sp>
        <p:nvSpPr>
          <p:cNvPr id="44038" name="Shape 322"/>
          <p:cNvSpPr>
            <a:spLocks noChangeArrowheads="1"/>
          </p:cNvSpPr>
          <p:nvPr/>
        </p:nvSpPr>
        <p:spPr bwMode="auto">
          <a:xfrm>
            <a:off x="6511925" y="3584575"/>
            <a:ext cx="6199188" cy="4810125"/>
          </a:xfrm>
          <a:prstGeom prst="roundRect">
            <a:avLst>
              <a:gd name="adj" fmla="val 3963"/>
            </a:avLst>
          </a:prstGeom>
          <a:solidFill>
            <a:srgbClr val="ECC8BC"/>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Foi considerada candidíase invasiva e definida por piora respiratória, necessidade de elevação dos parâmetros de ventilação, aumento de secreção traqueal, anormalidades radiológicas persistentes em raio-X seriados, cultura qualitativa positiva para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spp</a:t>
            </a:r>
            <a:r>
              <a:rPr lang="pt-BR" sz="2500">
                <a:solidFill>
                  <a:srgbClr val="FFFFFF"/>
                </a:solidFill>
                <a:latin typeface="American Typewriter"/>
                <a:ea typeface="American Typewriter"/>
                <a:cs typeface="American Typewriter"/>
                <a:sym typeface="American Typewriter"/>
              </a:rPr>
              <a:t>. </a:t>
            </a:r>
            <a:r>
              <a:rPr lang="pt-BR" sz="2500" b="1">
                <a:solidFill>
                  <a:srgbClr val="FFFFFF"/>
                </a:solidFill>
                <a:latin typeface="American Typewriter"/>
                <a:ea typeface="American Typewriter"/>
                <a:cs typeface="American Typewriter"/>
                <a:sym typeface="American Typewriter"/>
              </a:rPr>
              <a:t>em secreção traqueal e resposta ao tratamento específico</a:t>
            </a:r>
          </a:p>
        </p:txBody>
      </p:sp>
      <p:sp>
        <p:nvSpPr>
          <p:cNvPr id="44039" name="Shape 323"/>
          <p:cNvSpPr>
            <a:spLocks noChangeArrowheads="1"/>
          </p:cNvSpPr>
          <p:nvPr/>
        </p:nvSpPr>
        <p:spPr bwMode="auto">
          <a:xfrm>
            <a:off x="5476875" y="5129213"/>
            <a:ext cx="704850" cy="1273175"/>
          </a:xfrm>
          <a:prstGeom prst="rect">
            <a:avLst/>
          </a:prstGeom>
          <a:noFill/>
          <a:ln w="12700">
            <a:noFill/>
            <a:miter lim="400000"/>
            <a:headEnd/>
            <a:tailEnd/>
          </a:ln>
        </p:spPr>
        <p:txBody>
          <a:bodyPr wrap="none" lIns="50800" tIns="50800" rIns="50800" bIns="50800" anchor="ctr">
            <a:spAutoFit/>
          </a:bodyPr>
          <a:lstStyle/>
          <a:p>
            <a:pPr algn="ctr" hangingPunct="0"/>
            <a:r>
              <a:rPr lang="pt-BR" sz="9200">
                <a:solidFill>
                  <a:srgbClr val="E21941"/>
                </a:solidFill>
                <a:latin typeface="BoldBrush"/>
                <a:ea typeface="BoldBrush"/>
                <a:cs typeface="BoldBrush"/>
                <a:sym typeface="BoldBrush"/>
              </a:rPr>
              <a:t>=</a:t>
            </a: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Shape 325"/>
          <p:cNvSpPr>
            <a:spLocks noChangeArrowheads="1"/>
          </p:cNvSpPr>
          <p:nvPr/>
        </p:nvSpPr>
        <p:spPr bwMode="auto">
          <a:xfrm>
            <a:off x="295275" y="1754188"/>
            <a:ext cx="3740150" cy="2282825"/>
          </a:xfrm>
          <a:prstGeom prst="roundRect">
            <a:avLst>
              <a:gd name="adj" fmla="val 8343"/>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colonizados e assintomáticos em uso de CVC e/ou COT</a:t>
            </a:r>
          </a:p>
        </p:txBody>
      </p:sp>
      <p:sp>
        <p:nvSpPr>
          <p:cNvPr id="45059" name="Shape 326"/>
          <p:cNvSpPr>
            <a:spLocks noChangeShapeType="1"/>
          </p:cNvSpPr>
          <p:nvPr/>
        </p:nvSpPr>
        <p:spPr bwMode="auto">
          <a:xfrm>
            <a:off x="4378325" y="2895600"/>
            <a:ext cx="1619250" cy="0"/>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sp>
        <p:nvSpPr>
          <p:cNvPr id="45060" name="Shape 327"/>
          <p:cNvSpPr>
            <a:spLocks noChangeArrowheads="1"/>
          </p:cNvSpPr>
          <p:nvPr/>
        </p:nvSpPr>
        <p:spPr bwMode="auto">
          <a:xfrm>
            <a:off x="6340475" y="2200275"/>
            <a:ext cx="6226175" cy="1390650"/>
          </a:xfrm>
          <a:prstGeom prst="roundRect">
            <a:avLst>
              <a:gd name="adj" fmla="val 13690"/>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Fluconazol (3 mg/kg/dia) EV por  três semanas </a:t>
            </a:r>
          </a:p>
        </p:txBody>
      </p:sp>
      <p:sp>
        <p:nvSpPr>
          <p:cNvPr id="45061" name="Shape 328"/>
          <p:cNvSpPr>
            <a:spLocks noChangeArrowheads="1"/>
          </p:cNvSpPr>
          <p:nvPr/>
        </p:nvSpPr>
        <p:spPr bwMode="auto">
          <a:xfrm>
            <a:off x="295275" y="5268913"/>
            <a:ext cx="3740150" cy="3027362"/>
          </a:xfrm>
          <a:prstGeom prst="roundRect">
            <a:avLst>
              <a:gd name="adj" fmla="val 8343"/>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RN sintomáticos e/ou com hemocultura e/ ou urocultura positivas para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spp.</a:t>
            </a:r>
          </a:p>
        </p:txBody>
      </p:sp>
      <p:sp>
        <p:nvSpPr>
          <p:cNvPr id="45062" name="Shape 329"/>
          <p:cNvSpPr>
            <a:spLocks noChangeArrowheads="1"/>
          </p:cNvSpPr>
          <p:nvPr/>
        </p:nvSpPr>
        <p:spPr bwMode="auto">
          <a:xfrm>
            <a:off x="6340475" y="6457950"/>
            <a:ext cx="6226175" cy="2185988"/>
          </a:xfrm>
          <a:prstGeom prst="roundRect">
            <a:avLst>
              <a:gd name="adj" fmla="val 13690"/>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Fluconazol, anfotericina B desoxicolato, anfotericina lipossomal ou micafungina</a:t>
            </a:r>
          </a:p>
        </p:txBody>
      </p:sp>
      <p:sp>
        <p:nvSpPr>
          <p:cNvPr id="45063" name="Shape 330"/>
          <p:cNvSpPr>
            <a:spLocks noChangeShapeType="1"/>
          </p:cNvSpPr>
          <p:nvPr/>
        </p:nvSpPr>
        <p:spPr bwMode="auto">
          <a:xfrm>
            <a:off x="4378325" y="7154863"/>
            <a:ext cx="1619250" cy="0"/>
          </a:xfrm>
          <a:prstGeom prst="line">
            <a:avLst/>
          </a:prstGeom>
          <a:noFill/>
          <a:ln w="76200">
            <a:solidFill>
              <a:srgbClr val="171717"/>
            </a:solidFill>
            <a:miter lim="400000"/>
            <a:headEnd/>
            <a:tailEnd type="triangle" w="med" len="med"/>
          </a:ln>
        </p:spPr>
        <p:txBody>
          <a:bodyPr lIns="50800" tIns="50800" rIns="50800" bIns="50800" anchor="ctr"/>
          <a:lstStyle/>
          <a:p>
            <a:endParaRPr lang="pt-B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pic>
        <p:nvPicPr>
          <p:cNvPr id="46082" name="pasted-image.png"/>
          <p:cNvPicPr>
            <a:picLocks noChangeAspect="1"/>
          </p:cNvPicPr>
          <p:nvPr/>
        </p:nvPicPr>
        <p:blipFill>
          <a:blip r:embed="rId2"/>
          <a:srcRect/>
          <a:stretch>
            <a:fillRect/>
          </a:stretch>
        </p:blipFill>
        <p:spPr bwMode="auto">
          <a:xfrm>
            <a:off x="-106363" y="5156200"/>
            <a:ext cx="5197476" cy="4656138"/>
          </a:xfrm>
          <a:prstGeom prst="rect">
            <a:avLst/>
          </a:prstGeom>
          <a:noFill/>
          <a:ln w="12700">
            <a:noFill/>
            <a:miter lim="400000"/>
            <a:headEnd/>
            <a:tailEnd/>
          </a:ln>
        </p:spPr>
      </p:pic>
      <p:sp>
        <p:nvSpPr>
          <p:cNvPr id="46083" name="Shape 340"/>
          <p:cNvSpPr>
            <a:spLocks noChangeArrowheads="1"/>
          </p:cNvSpPr>
          <p:nvPr/>
        </p:nvSpPr>
        <p:spPr bwMode="auto">
          <a:xfrm>
            <a:off x="285750" y="687388"/>
            <a:ext cx="12433300"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Os dados foram digitados em um banco de dados e analisados no programa Epiinfo versão 3.4.</a:t>
            </a:r>
          </a:p>
        </p:txBody>
      </p:sp>
      <p:sp>
        <p:nvSpPr>
          <p:cNvPr id="46084" name="Shape 341"/>
          <p:cNvSpPr>
            <a:spLocks noChangeArrowheads="1"/>
          </p:cNvSpPr>
          <p:nvPr/>
        </p:nvSpPr>
        <p:spPr bwMode="auto">
          <a:xfrm>
            <a:off x="1317625" y="3616325"/>
            <a:ext cx="10369550"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As variáveis categóricas foram analisadas pelo teste Qui-quadrado ou exato de Fisher, foi considerado significativo </a:t>
            </a:r>
            <a:r>
              <a:rPr lang="pt-BR" sz="2500">
                <a:solidFill>
                  <a:srgbClr val="000000"/>
                </a:solidFill>
                <a:latin typeface="American Typewriter"/>
                <a:ea typeface="American Typewriter"/>
                <a:cs typeface="American Typewriter"/>
                <a:sym typeface="American Typewriter"/>
              </a:rPr>
              <a:t>p </a:t>
            </a:r>
            <a:r>
              <a:rPr lang="pt-BR" sz="2500" b="1">
                <a:solidFill>
                  <a:srgbClr val="000000"/>
                </a:solidFill>
                <a:latin typeface="American Typewriter"/>
                <a:ea typeface="American Typewriter"/>
                <a:cs typeface="American Typewriter"/>
                <a:sym typeface="American Typewriter"/>
              </a:rPr>
              <a:t>&gt; 0,05</a:t>
            </a:r>
          </a:p>
        </p:txBody>
      </p:sp>
      <p:sp>
        <p:nvSpPr>
          <p:cNvPr id="46085" name="Shape 342"/>
          <p:cNvSpPr>
            <a:spLocks noChangeArrowheads="1"/>
          </p:cNvSpPr>
          <p:nvPr/>
        </p:nvSpPr>
        <p:spPr bwMode="auto">
          <a:xfrm>
            <a:off x="4789488" y="6842125"/>
            <a:ext cx="7754937" cy="12827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O presente estudo foi aprovado pelo Comitê de Ética em Pesquisa Envolvendo Seres Humanos da Instituição</a:t>
            </a:r>
          </a:p>
        </p:txBody>
      </p:sp>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Shape 344"/>
          <p:cNvSpPr>
            <a:spLocks noGrp="1"/>
          </p:cNvSpPr>
          <p:nvPr>
            <p:ph type="title"/>
          </p:nvPr>
        </p:nvSpPr>
        <p:spPr>
          <a:xfrm>
            <a:off x="1455738" y="-711200"/>
            <a:ext cx="10464800" cy="2438400"/>
          </a:xfrm>
        </p:spPr>
        <p:txBody>
          <a:bodyPr/>
          <a:lstStyle/>
          <a:p>
            <a:pPr eaLnBrk="1" hangingPunct="1"/>
            <a:r>
              <a:rPr lang="pt-BR" sz="6000" b="1" smtClean="0">
                <a:solidFill>
                  <a:srgbClr val="3078BD"/>
                </a:solidFill>
                <a:latin typeface="American Typewriter"/>
                <a:ea typeface="American Typewriter"/>
                <a:cs typeface="American Typewriter"/>
                <a:sym typeface="American Typewriter"/>
              </a:rPr>
              <a:t>Resultados</a:t>
            </a:r>
          </a:p>
        </p:txBody>
      </p:sp>
      <p:sp>
        <p:nvSpPr>
          <p:cNvPr id="47107" name="Shape 345"/>
          <p:cNvSpPr>
            <a:spLocks noChangeArrowheads="1"/>
          </p:cNvSpPr>
          <p:nvPr/>
        </p:nvSpPr>
        <p:spPr bwMode="auto">
          <a:xfrm>
            <a:off x="4837113" y="1406525"/>
            <a:ext cx="3330575" cy="3294063"/>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346" name="Shape 346"/>
          <p:cNvSpPr/>
          <p:nvPr/>
        </p:nvSpPr>
        <p:spPr>
          <a:xfrm>
            <a:off x="1654175" y="5173663"/>
            <a:ext cx="9696450" cy="3390900"/>
          </a:xfrm>
          <a:prstGeom prst="roundRect">
            <a:avLst>
              <a:gd name="adj" fmla="val 5617"/>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Peso de nascimento menor que 1.000 gramas</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Peso mediano de 816 gramas (435-980) </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Mediana da idade gestacional de 27 semanas (23,1 - 34,1)</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55,4% do sexo feminino</a:t>
            </a:r>
          </a:p>
        </p:txBody>
      </p: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Shape 348"/>
          <p:cNvSpPr>
            <a:spLocks noGrp="1"/>
          </p:cNvSpPr>
          <p:nvPr>
            <p:ph type="title"/>
          </p:nvPr>
        </p:nvSpPr>
        <p:spPr>
          <a:xfrm>
            <a:off x="1455738" y="-711200"/>
            <a:ext cx="10464800" cy="2438400"/>
          </a:xfrm>
        </p:spPr>
        <p:txBody>
          <a:bodyPr/>
          <a:lstStyle/>
          <a:p>
            <a:pPr eaLnBrk="1" hangingPunct="1"/>
            <a:r>
              <a:rPr lang="pt-BR" sz="6000" b="1" smtClean="0">
                <a:solidFill>
                  <a:srgbClr val="3078BD"/>
                </a:solidFill>
                <a:latin typeface="American Typewriter"/>
                <a:ea typeface="American Typewriter"/>
                <a:cs typeface="American Typewriter"/>
                <a:sym typeface="American Typewriter"/>
              </a:rPr>
              <a:t>Resultados</a:t>
            </a:r>
          </a:p>
        </p:txBody>
      </p:sp>
      <p:sp>
        <p:nvSpPr>
          <p:cNvPr id="48131" name="Shape 349"/>
          <p:cNvSpPr>
            <a:spLocks noChangeArrowheads="1"/>
          </p:cNvSpPr>
          <p:nvPr/>
        </p:nvSpPr>
        <p:spPr bwMode="auto">
          <a:xfrm>
            <a:off x="4837113" y="1406525"/>
            <a:ext cx="3330575" cy="3294063"/>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48132" name="Shape 350"/>
          <p:cNvSpPr>
            <a:spLocks noChangeArrowheads="1"/>
          </p:cNvSpPr>
          <p:nvPr/>
        </p:nvSpPr>
        <p:spPr bwMode="auto">
          <a:xfrm>
            <a:off x="8356600" y="1206500"/>
            <a:ext cx="3724275" cy="14097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
        <p:nvSpPr>
          <p:cNvPr id="351" name="Shape 351"/>
          <p:cNvSpPr/>
          <p:nvPr/>
        </p:nvSpPr>
        <p:spPr>
          <a:xfrm>
            <a:off x="1654175" y="5173663"/>
            <a:ext cx="9696450" cy="3390900"/>
          </a:xfrm>
          <a:prstGeom prst="roundRect">
            <a:avLst>
              <a:gd name="adj" fmla="val 5617"/>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Peso de nascimento menor que 1.000 gramas</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Peso mediano de 816 gramas (435-980) </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Mediana da idade gestacional de 27 semanas (23,1 - 34,1)</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55,4% do sexo feminino</a:t>
            </a:r>
          </a:p>
        </p:txBody>
      </p:sp>
    </p:spTree>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49155" name="Shape 354"/>
          <p:cNvSpPr>
            <a:spLocks noChangeArrowheads="1"/>
          </p:cNvSpPr>
          <p:nvPr/>
        </p:nvSpPr>
        <p:spPr bwMode="auto">
          <a:xfrm>
            <a:off x="4760913" y="1851025"/>
            <a:ext cx="2816225" cy="27940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
        <p:nvSpPr>
          <p:cNvPr id="355" name="Shape 355"/>
          <p:cNvSpPr/>
          <p:nvPr/>
        </p:nvSpPr>
        <p:spPr>
          <a:xfrm>
            <a:off x="460375" y="715963"/>
            <a:ext cx="4068763" cy="2984500"/>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10 (17,9%) apresentaram swabs e/ou secreção traqueal positivos no terceiro dia de vida</a:t>
            </a:r>
          </a:p>
        </p:txBody>
      </p:sp>
    </p:spTree>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0" name="Shape 360"/>
          <p:cNvSpPr/>
          <p:nvPr/>
        </p:nvSpPr>
        <p:spPr>
          <a:xfrm>
            <a:off x="155575" y="3903663"/>
            <a:ext cx="4535488" cy="3679825"/>
          </a:xfrm>
          <a:prstGeom prst="roundRect">
            <a:avLst>
              <a:gd name="adj" fmla="val 721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hangingPunct="0">
              <a:lnSpc>
                <a:spcPts val="4500"/>
              </a:lnSpc>
              <a:spcBef>
                <a:spcPts val="1200"/>
              </a:spcBef>
              <a:defRPr/>
            </a:pPr>
            <a:r>
              <a:rPr lang="pt-BR" sz="2500" b="1">
                <a:solidFill>
                  <a:srgbClr val="FFFFFF"/>
                </a:solidFill>
                <a:latin typeface="American Typewriter"/>
                <a:ea typeface="American Typewriter"/>
                <a:cs typeface="American Typewriter"/>
                <a:sym typeface="American Typewriter"/>
              </a:rPr>
              <a:t>Foi isolada </a:t>
            </a:r>
            <a:r>
              <a:rPr lang="pt-BR" sz="2500" b="1" i="1">
                <a:solidFill>
                  <a:srgbClr val="FFFFFF"/>
                </a:solidFill>
                <a:latin typeface="American Typewriter"/>
                <a:ea typeface="American Typewriter"/>
                <a:cs typeface="American Typewriter"/>
                <a:sym typeface="American Typewriter"/>
              </a:rPr>
              <a:t>Candida ssp</a:t>
            </a:r>
            <a:r>
              <a:rPr lang="pt-BR" sz="2500" b="1">
                <a:solidFill>
                  <a:srgbClr val="FFFFFF"/>
                </a:solidFill>
                <a:latin typeface="American Typewriter"/>
                <a:ea typeface="American Typewriter"/>
                <a:cs typeface="American Typewriter"/>
                <a:sym typeface="American Typewriter"/>
              </a:rPr>
              <a:t>. em 26,8% dos swabs de secreção orofaríngea, 32,1% dos swabs retais e 14,3% das secreções traqueais</a:t>
            </a:r>
          </a:p>
        </p:txBody>
      </p:sp>
      <p:sp>
        <p:nvSpPr>
          <p:cNvPr id="50179" name="Shape 361"/>
          <p:cNvSpPr>
            <a:spLocks noChangeArrowheads="1"/>
          </p:cNvSpPr>
          <p:nvPr/>
        </p:nvSpPr>
        <p:spPr bwMode="auto">
          <a:xfrm>
            <a:off x="889000" y="7685088"/>
            <a:ext cx="3346450" cy="1654175"/>
          </a:xfrm>
          <a:prstGeom prst="roundRect">
            <a:avLst>
              <a:gd name="adj" fmla="val 16870"/>
            </a:avLst>
          </a:prstGeom>
          <a:solidFill>
            <a:srgbClr val="EFC078"/>
          </a:solidFill>
          <a:ln w="12700">
            <a:noFill/>
            <a:miter lim="400000"/>
            <a:headEnd/>
            <a:tailEnd/>
          </a:ln>
        </p:spPr>
        <p:txBody>
          <a:bodyPr lIns="50800" tIns="50800" rIns="50800" bIns="50800" anchor="ctr"/>
          <a:lstStyle/>
          <a:p>
            <a:pPr algn="ctr" defTabSz="457200" hangingPunct="0">
              <a:lnSpc>
                <a:spcPts val="3900"/>
              </a:lnSpc>
              <a:spcBef>
                <a:spcPts val="1200"/>
              </a:spcBef>
            </a:pPr>
            <a:r>
              <a:rPr lang="pt-BR" sz="2000" b="1">
                <a:solidFill>
                  <a:srgbClr val="FFFFFF"/>
                </a:solidFill>
                <a:latin typeface="American Typewriter"/>
                <a:ea typeface="American Typewriter"/>
                <a:cs typeface="American Typewriter"/>
                <a:sym typeface="American Typewriter"/>
              </a:rPr>
              <a:t>comum a colonização fúngica em mais de um sítio</a:t>
            </a:r>
          </a:p>
        </p:txBody>
      </p:sp>
      <p:sp>
        <p:nvSpPr>
          <p:cNvPr id="9" name="Shape 355"/>
          <p:cNvSpPr/>
          <p:nvPr/>
        </p:nvSpPr>
        <p:spPr>
          <a:xfrm>
            <a:off x="460375" y="715963"/>
            <a:ext cx="4068763" cy="2984500"/>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10 (17,9%) apresentaram swabs e/ou secreção traqueal positivos no terceiro dia de vida</a:t>
            </a:r>
          </a:p>
        </p:txBody>
      </p:sp>
      <p:sp>
        <p:nvSpPr>
          <p:cNvPr id="50181"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0182" name="Shape 354"/>
          <p:cNvSpPr>
            <a:spLocks noChangeArrowheads="1"/>
          </p:cNvSpPr>
          <p:nvPr/>
        </p:nvSpPr>
        <p:spPr bwMode="auto">
          <a:xfrm>
            <a:off x="4760913" y="1851025"/>
            <a:ext cx="2816225" cy="27940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 name="Shape 368"/>
          <p:cNvSpPr/>
          <p:nvPr/>
        </p:nvSpPr>
        <p:spPr>
          <a:xfrm>
            <a:off x="8313738" y="2163763"/>
            <a:ext cx="4149725" cy="1752600"/>
          </a:xfrm>
          <a:prstGeom prst="roundRect">
            <a:avLst>
              <a:gd name="adj" fmla="val 1086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Três crianças foram colonizadas por mais de uma espécie de Candida </a:t>
            </a:r>
          </a:p>
        </p:txBody>
      </p:sp>
      <p:sp>
        <p:nvSpPr>
          <p:cNvPr id="51203"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1204" name="Shape 354"/>
          <p:cNvSpPr>
            <a:spLocks noChangeArrowheads="1"/>
          </p:cNvSpPr>
          <p:nvPr/>
        </p:nvSpPr>
        <p:spPr bwMode="auto">
          <a:xfrm>
            <a:off x="4760913" y="1851025"/>
            <a:ext cx="2816225" cy="27940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
        <p:nvSpPr>
          <p:cNvPr id="11" name="Shape 355"/>
          <p:cNvSpPr/>
          <p:nvPr/>
        </p:nvSpPr>
        <p:spPr>
          <a:xfrm>
            <a:off x="460375" y="715963"/>
            <a:ext cx="4068763" cy="2984500"/>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10 (17,9%) apresentaram swabs e/ou secreção traqueal positivos no terceiro dia de vida</a:t>
            </a:r>
          </a:p>
        </p:txBody>
      </p:sp>
      <p:sp>
        <p:nvSpPr>
          <p:cNvPr id="12" name="Shape 360"/>
          <p:cNvSpPr/>
          <p:nvPr/>
        </p:nvSpPr>
        <p:spPr>
          <a:xfrm>
            <a:off x="155575" y="3903663"/>
            <a:ext cx="4535488" cy="3679825"/>
          </a:xfrm>
          <a:prstGeom prst="roundRect">
            <a:avLst>
              <a:gd name="adj" fmla="val 721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Foi isolada Candida ssp. em 26,8% dos swabs de secreção orofaríngea, 32,1% dos swabs retais e 14,3% das secreções traqueais</a:t>
            </a:r>
          </a:p>
        </p:txBody>
      </p:sp>
      <p:sp>
        <p:nvSpPr>
          <p:cNvPr id="51207" name="Shape 361"/>
          <p:cNvSpPr>
            <a:spLocks noChangeArrowheads="1"/>
          </p:cNvSpPr>
          <p:nvPr/>
        </p:nvSpPr>
        <p:spPr bwMode="auto">
          <a:xfrm>
            <a:off x="889000" y="7685088"/>
            <a:ext cx="3346450" cy="1654175"/>
          </a:xfrm>
          <a:prstGeom prst="roundRect">
            <a:avLst>
              <a:gd name="adj" fmla="val 16870"/>
            </a:avLst>
          </a:prstGeom>
          <a:solidFill>
            <a:srgbClr val="EFC078"/>
          </a:solidFill>
          <a:ln w="12700">
            <a:noFill/>
            <a:miter lim="400000"/>
            <a:headEnd/>
            <a:tailEnd/>
          </a:ln>
        </p:spPr>
        <p:txBody>
          <a:bodyPr lIns="50800" tIns="50800" rIns="50800" bIns="50800" anchor="ctr"/>
          <a:lstStyle/>
          <a:p>
            <a:pPr algn="ctr" defTabSz="457200" hangingPunct="0">
              <a:lnSpc>
                <a:spcPts val="3900"/>
              </a:lnSpc>
              <a:spcBef>
                <a:spcPts val="1200"/>
              </a:spcBef>
            </a:pPr>
            <a:r>
              <a:rPr lang="pt-BR" sz="2000" b="1">
                <a:solidFill>
                  <a:srgbClr val="FFFFFF"/>
                </a:solidFill>
                <a:latin typeface="American Typewriter"/>
                <a:ea typeface="American Typewriter"/>
                <a:cs typeface="American Typewriter"/>
                <a:sym typeface="American Typewriter"/>
              </a:rPr>
              <a:t>comum a colonização fúngica em mais de um sítio</a:t>
            </a:r>
          </a:p>
        </p:txBody>
      </p:sp>
    </p:spTree>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2226" name="Captura de Tela 2021-10-06 às 10.18.09.png"/>
          <p:cNvPicPr>
            <a:picLocks noChangeAspect="1"/>
          </p:cNvPicPr>
          <p:nvPr/>
        </p:nvPicPr>
        <p:blipFill>
          <a:blip r:embed="rId2"/>
          <a:srcRect/>
          <a:stretch>
            <a:fillRect/>
          </a:stretch>
        </p:blipFill>
        <p:spPr bwMode="auto">
          <a:xfrm>
            <a:off x="209550" y="425450"/>
            <a:ext cx="12585700" cy="8902700"/>
          </a:xfrm>
          <a:prstGeom prst="rect">
            <a:avLst/>
          </a:prstGeom>
          <a:noFill/>
          <a:ln w="12700">
            <a:noFill/>
            <a:miter lim="400000"/>
            <a:headEnd/>
            <a:tailEnd/>
          </a:ln>
        </p:spPr>
      </p:pic>
      <p:sp>
        <p:nvSpPr>
          <p:cNvPr id="52227" name="Shape 371"/>
          <p:cNvSpPr>
            <a:spLocks noChangeArrowheads="1"/>
          </p:cNvSpPr>
          <p:nvPr/>
        </p:nvSpPr>
        <p:spPr bwMode="auto">
          <a:xfrm>
            <a:off x="133350" y="73025"/>
            <a:ext cx="7545388" cy="547688"/>
          </a:xfrm>
          <a:prstGeom prst="roundRect">
            <a:avLst>
              <a:gd name="adj" fmla="val 34787"/>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As espécies isoladas nos RN colonizados</a:t>
            </a:r>
          </a:p>
        </p:txBody>
      </p:sp>
    </p:spTree>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3250" name="Captura de Tela 2021-10-06 às 10.18.09.png"/>
          <p:cNvPicPr>
            <a:picLocks noChangeAspect="1"/>
          </p:cNvPicPr>
          <p:nvPr/>
        </p:nvPicPr>
        <p:blipFill>
          <a:blip r:embed="rId2"/>
          <a:srcRect/>
          <a:stretch>
            <a:fillRect/>
          </a:stretch>
        </p:blipFill>
        <p:spPr bwMode="auto">
          <a:xfrm>
            <a:off x="209550" y="425450"/>
            <a:ext cx="12585700" cy="8902700"/>
          </a:xfrm>
          <a:prstGeom prst="rect">
            <a:avLst/>
          </a:prstGeom>
          <a:noFill/>
          <a:ln w="12700">
            <a:noFill/>
            <a:miter lim="400000"/>
            <a:headEnd/>
            <a:tailEnd/>
          </a:ln>
        </p:spPr>
      </p:pic>
      <p:pic>
        <p:nvPicPr>
          <p:cNvPr id="53251" name="Imagem 373"/>
          <p:cNvPicPr>
            <a:picLocks/>
          </p:cNvPicPr>
          <p:nvPr/>
        </p:nvPicPr>
        <p:blipFill>
          <a:blip r:embed="rId3"/>
          <a:srcRect/>
          <a:stretch>
            <a:fillRect/>
          </a:stretch>
        </p:blipFill>
        <p:spPr bwMode="auto">
          <a:xfrm>
            <a:off x="9117013" y="3397250"/>
            <a:ext cx="2540000" cy="1174750"/>
          </a:xfrm>
          <a:prstGeom prst="rect">
            <a:avLst/>
          </a:prstGeom>
          <a:noFill/>
          <a:ln w="9525">
            <a:noFill/>
            <a:miter lim="800000"/>
            <a:headEnd/>
            <a:tailEnd/>
          </a:ln>
        </p:spPr>
      </p:pic>
    </p:spTree>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7" name="Shape 377"/>
          <p:cNvSpPr/>
          <p:nvPr/>
        </p:nvSpPr>
        <p:spPr>
          <a:xfrm>
            <a:off x="963613" y="195263"/>
            <a:ext cx="3925887" cy="2427287"/>
          </a:xfrm>
          <a:prstGeom prst="roundRect">
            <a:avLst>
              <a:gd name="adj" fmla="val 10673"/>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8 (14,3%) com diagnóstico de candidíase mucocutânea</a:t>
            </a:r>
          </a:p>
        </p:txBody>
      </p:sp>
      <p:sp>
        <p:nvSpPr>
          <p:cNvPr id="54275"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4276" name="Shape 354"/>
          <p:cNvSpPr>
            <a:spLocks noChangeArrowheads="1"/>
          </p:cNvSpPr>
          <p:nvPr/>
        </p:nvSpPr>
        <p:spPr bwMode="auto">
          <a:xfrm>
            <a:off x="4760913" y="1851025"/>
            <a:ext cx="2816225" cy="27940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Tree>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Shape 381"/>
          <p:cNvSpPr>
            <a:spLocks noChangeShapeType="1"/>
          </p:cNvSpPr>
          <p:nvPr/>
        </p:nvSpPr>
        <p:spPr bwMode="auto">
          <a:xfrm flipH="1">
            <a:off x="1887538" y="2514600"/>
            <a:ext cx="665162" cy="155575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55299" name="Shape 383"/>
          <p:cNvSpPr>
            <a:spLocks noChangeArrowheads="1"/>
          </p:cNvSpPr>
          <p:nvPr/>
        </p:nvSpPr>
        <p:spPr bwMode="auto">
          <a:xfrm>
            <a:off x="257175" y="3492500"/>
            <a:ext cx="4292600" cy="3255963"/>
          </a:xfrm>
          <a:prstGeom prst="roundRect">
            <a:avLst>
              <a:gd name="adj" fmla="val 8338"/>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6 (75%) eram previamente colonizadas por Candida ssp. </a:t>
            </a:r>
          </a:p>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(p = 0,0435)</a:t>
            </a:r>
          </a:p>
        </p:txBody>
      </p:sp>
      <p:sp>
        <p:nvSpPr>
          <p:cNvPr id="7" name="Shape 377"/>
          <p:cNvSpPr/>
          <p:nvPr/>
        </p:nvSpPr>
        <p:spPr>
          <a:xfrm>
            <a:off x="963613" y="195263"/>
            <a:ext cx="3925887" cy="2427287"/>
          </a:xfrm>
          <a:prstGeom prst="roundRect">
            <a:avLst>
              <a:gd name="adj" fmla="val 10673"/>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8 (14,3%) com diagnóstico de candidíase mucocutânea</a:t>
            </a:r>
          </a:p>
        </p:txBody>
      </p:sp>
      <p:sp>
        <p:nvSpPr>
          <p:cNvPr id="55301"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5302" name="Shape 354"/>
          <p:cNvSpPr>
            <a:spLocks noChangeArrowheads="1"/>
          </p:cNvSpPr>
          <p:nvPr/>
        </p:nvSpPr>
        <p:spPr bwMode="auto">
          <a:xfrm>
            <a:off x="4760913" y="1851025"/>
            <a:ext cx="2816225" cy="27940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Tree>
  </p:cSld>
  <p:clrMapOvr>
    <a:masterClrMapping/>
  </p:clrMapOvr>
  <p:transition spd="slow"/>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Shape 387"/>
          <p:cNvSpPr>
            <a:spLocks noChangeShapeType="1"/>
          </p:cNvSpPr>
          <p:nvPr/>
        </p:nvSpPr>
        <p:spPr bwMode="auto">
          <a:xfrm flipH="1">
            <a:off x="1887538" y="2514600"/>
            <a:ext cx="665162" cy="155575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390" name="Shape 390"/>
          <p:cNvSpPr/>
          <p:nvPr/>
        </p:nvSpPr>
        <p:spPr>
          <a:xfrm>
            <a:off x="325438" y="6994525"/>
            <a:ext cx="6059487" cy="2286000"/>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Houve associação entre candidíase mucocutânea e infecção fúngica invasiva (p = 0,0269)</a:t>
            </a:r>
          </a:p>
        </p:txBody>
      </p:sp>
      <p:sp>
        <p:nvSpPr>
          <p:cNvPr id="8" name="Shape 377"/>
          <p:cNvSpPr/>
          <p:nvPr/>
        </p:nvSpPr>
        <p:spPr>
          <a:xfrm>
            <a:off x="963613" y="195263"/>
            <a:ext cx="3925887" cy="2427287"/>
          </a:xfrm>
          <a:prstGeom prst="roundRect">
            <a:avLst>
              <a:gd name="adj" fmla="val 10673"/>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8 (14,3%) com diagnóstico de candidíase mucocutânea</a:t>
            </a:r>
          </a:p>
        </p:txBody>
      </p:sp>
      <p:sp>
        <p:nvSpPr>
          <p:cNvPr id="56325" name="Shape 383"/>
          <p:cNvSpPr>
            <a:spLocks noChangeArrowheads="1"/>
          </p:cNvSpPr>
          <p:nvPr/>
        </p:nvSpPr>
        <p:spPr bwMode="auto">
          <a:xfrm>
            <a:off x="257175" y="3492500"/>
            <a:ext cx="4292600" cy="3255963"/>
          </a:xfrm>
          <a:prstGeom prst="roundRect">
            <a:avLst>
              <a:gd name="adj" fmla="val 8338"/>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6 (75%) eram previamente colonizadas por Candida ssp. </a:t>
            </a:r>
          </a:p>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(p = 0,0435)</a:t>
            </a:r>
          </a:p>
        </p:txBody>
      </p:sp>
      <p:sp>
        <p:nvSpPr>
          <p:cNvPr id="56326"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6327" name="Shape 354"/>
          <p:cNvSpPr>
            <a:spLocks noChangeArrowheads="1"/>
          </p:cNvSpPr>
          <p:nvPr/>
        </p:nvSpPr>
        <p:spPr bwMode="auto">
          <a:xfrm>
            <a:off x="4760913" y="1851025"/>
            <a:ext cx="2816225" cy="27940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Tree>
  </p:cSld>
  <p:clrMapOvr>
    <a:masterClrMapping/>
  </p:clrMapOvr>
  <p:transition spd="slow"/>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Shape 394"/>
          <p:cNvSpPr>
            <a:spLocks noChangeShapeType="1"/>
          </p:cNvSpPr>
          <p:nvPr/>
        </p:nvSpPr>
        <p:spPr bwMode="auto">
          <a:xfrm flipH="1">
            <a:off x="1887538" y="2514600"/>
            <a:ext cx="665162" cy="155575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397" name="Shape 397"/>
          <p:cNvSpPr/>
          <p:nvPr/>
        </p:nvSpPr>
        <p:spPr>
          <a:xfrm>
            <a:off x="325438" y="6994525"/>
            <a:ext cx="6059487" cy="2286000"/>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Houve associação entre candidíase mucocutânea e infecção fúngica invasiva (p = 0,0269)</a:t>
            </a:r>
          </a:p>
        </p:txBody>
      </p:sp>
      <p:sp>
        <p:nvSpPr>
          <p:cNvPr id="57348" name="Shape 398"/>
          <p:cNvSpPr>
            <a:spLocks noChangeArrowheads="1"/>
          </p:cNvSpPr>
          <p:nvPr/>
        </p:nvSpPr>
        <p:spPr bwMode="auto">
          <a:xfrm>
            <a:off x="8686800" y="1854200"/>
            <a:ext cx="4149725" cy="2335213"/>
          </a:xfrm>
          <a:prstGeom prst="roundRect">
            <a:avLst>
              <a:gd name="adj" fmla="val 10866"/>
            </a:avLst>
          </a:prstGeom>
          <a:solidFill>
            <a:srgbClr val="8D2856"/>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10 (17,8%) RNEBP apresentaram candidíase invasiva (CI)</a:t>
            </a:r>
          </a:p>
        </p:txBody>
      </p:sp>
      <p:sp>
        <p:nvSpPr>
          <p:cNvPr id="9" name="Shape 377"/>
          <p:cNvSpPr/>
          <p:nvPr/>
        </p:nvSpPr>
        <p:spPr>
          <a:xfrm>
            <a:off x="963613" y="195263"/>
            <a:ext cx="3925887" cy="2427287"/>
          </a:xfrm>
          <a:prstGeom prst="roundRect">
            <a:avLst>
              <a:gd name="adj" fmla="val 10673"/>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8 (14,3%) com diagnóstico de candidíase mucocutânea</a:t>
            </a:r>
          </a:p>
        </p:txBody>
      </p:sp>
      <p:sp>
        <p:nvSpPr>
          <p:cNvPr id="57350" name="Shape 383"/>
          <p:cNvSpPr>
            <a:spLocks noChangeArrowheads="1"/>
          </p:cNvSpPr>
          <p:nvPr/>
        </p:nvSpPr>
        <p:spPr bwMode="auto">
          <a:xfrm>
            <a:off x="257175" y="3492500"/>
            <a:ext cx="4292600" cy="3255963"/>
          </a:xfrm>
          <a:prstGeom prst="roundRect">
            <a:avLst>
              <a:gd name="adj" fmla="val 8338"/>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6 (75%) eram previamente colonizadas por Candida ssp. </a:t>
            </a:r>
          </a:p>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(p = 0,0435)</a:t>
            </a:r>
          </a:p>
        </p:txBody>
      </p:sp>
      <p:sp>
        <p:nvSpPr>
          <p:cNvPr id="57351"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7352" name="Shape 354"/>
          <p:cNvSpPr>
            <a:spLocks noChangeArrowheads="1"/>
          </p:cNvSpPr>
          <p:nvPr/>
        </p:nvSpPr>
        <p:spPr bwMode="auto">
          <a:xfrm>
            <a:off x="4760913" y="1851025"/>
            <a:ext cx="2816225" cy="2794000"/>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Tree>
  </p:cSld>
  <p:clrMapOvr>
    <a:masterClrMapping/>
  </p:clrMapOvr>
  <p:transition spd="slow"/>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Shape 402"/>
          <p:cNvSpPr>
            <a:spLocks noChangeShapeType="1"/>
          </p:cNvSpPr>
          <p:nvPr/>
        </p:nvSpPr>
        <p:spPr bwMode="auto">
          <a:xfrm>
            <a:off x="10220325" y="5087938"/>
            <a:ext cx="1141413" cy="2132012"/>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58371" name="Shape 403"/>
          <p:cNvSpPr>
            <a:spLocks noChangeShapeType="1"/>
          </p:cNvSpPr>
          <p:nvPr/>
        </p:nvSpPr>
        <p:spPr bwMode="auto">
          <a:xfrm>
            <a:off x="9839325" y="2030413"/>
            <a:ext cx="1141413" cy="213360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58372" name="Shape 404"/>
          <p:cNvSpPr>
            <a:spLocks noChangeShapeType="1"/>
          </p:cNvSpPr>
          <p:nvPr/>
        </p:nvSpPr>
        <p:spPr bwMode="auto">
          <a:xfrm flipH="1">
            <a:off x="1887538" y="2514600"/>
            <a:ext cx="665162" cy="155575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58373" name="Shape 409"/>
          <p:cNvSpPr>
            <a:spLocks noChangeArrowheads="1"/>
          </p:cNvSpPr>
          <p:nvPr/>
        </p:nvSpPr>
        <p:spPr bwMode="auto">
          <a:xfrm>
            <a:off x="7975600" y="280988"/>
            <a:ext cx="4868863" cy="2898775"/>
          </a:xfrm>
          <a:prstGeom prst="roundRect">
            <a:avLst>
              <a:gd name="adj" fmla="val 6574"/>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6 (60%) destes, o intervalo entre a primeira cultura de colonização positiva e a doença invasiva foi menor ou igual a 7 dias</a:t>
            </a:r>
          </a:p>
        </p:txBody>
      </p:sp>
      <p:sp>
        <p:nvSpPr>
          <p:cNvPr id="58374" name="Shape 410"/>
          <p:cNvSpPr>
            <a:spLocks noChangeArrowheads="1"/>
          </p:cNvSpPr>
          <p:nvPr/>
        </p:nvSpPr>
        <p:spPr bwMode="auto">
          <a:xfrm>
            <a:off x="8562975" y="6215063"/>
            <a:ext cx="4151313" cy="2203450"/>
          </a:xfrm>
          <a:prstGeom prst="roundRect">
            <a:avLst>
              <a:gd name="adj" fmla="val 9051"/>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Idade mediana em que as crianças desenvolveram CI foi de 24 dias (9 - 39)</a:t>
            </a:r>
          </a:p>
        </p:txBody>
      </p:sp>
      <p:sp>
        <p:nvSpPr>
          <p:cNvPr id="58375" name="Shape 412"/>
          <p:cNvSpPr>
            <a:spLocks noChangeArrowheads="1"/>
          </p:cNvSpPr>
          <p:nvPr/>
        </p:nvSpPr>
        <p:spPr bwMode="auto">
          <a:xfrm>
            <a:off x="4760913" y="2360613"/>
            <a:ext cx="2414587" cy="2284412"/>
          </a:xfrm>
          <a:prstGeom prst="ellipse">
            <a:avLst/>
          </a:prstGeom>
          <a:solidFill>
            <a:srgbClr val="E21941"/>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23 (41,1%) colonizados</a:t>
            </a:r>
          </a:p>
        </p:txBody>
      </p:sp>
      <p:sp>
        <p:nvSpPr>
          <p:cNvPr id="58376" name="Shape 353"/>
          <p:cNvSpPr>
            <a:spLocks noChangeArrowheads="1"/>
          </p:cNvSpPr>
          <p:nvPr/>
        </p:nvSpPr>
        <p:spPr bwMode="auto">
          <a:xfrm>
            <a:off x="5624513" y="3903663"/>
            <a:ext cx="3062287" cy="2844800"/>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8377" name="Shape 398"/>
          <p:cNvSpPr>
            <a:spLocks noChangeArrowheads="1"/>
          </p:cNvSpPr>
          <p:nvPr/>
        </p:nvSpPr>
        <p:spPr bwMode="auto">
          <a:xfrm>
            <a:off x="8742363" y="3417888"/>
            <a:ext cx="4149725" cy="2335212"/>
          </a:xfrm>
          <a:prstGeom prst="roundRect">
            <a:avLst>
              <a:gd name="adj" fmla="val 10866"/>
            </a:avLst>
          </a:prstGeom>
          <a:solidFill>
            <a:srgbClr val="8D2856"/>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10 (17,8%) RNEBP apresentaram candidíase invasiva (CI)</a:t>
            </a:r>
          </a:p>
        </p:txBody>
      </p:sp>
      <p:sp>
        <p:nvSpPr>
          <p:cNvPr id="15" name="Shape 377"/>
          <p:cNvSpPr/>
          <p:nvPr/>
        </p:nvSpPr>
        <p:spPr>
          <a:xfrm>
            <a:off x="963613" y="195263"/>
            <a:ext cx="3925887" cy="2427287"/>
          </a:xfrm>
          <a:prstGeom prst="roundRect">
            <a:avLst>
              <a:gd name="adj" fmla="val 10673"/>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8 (14,3%) com diagnóstico de candidíase mucocutânea</a:t>
            </a:r>
          </a:p>
        </p:txBody>
      </p:sp>
      <p:sp>
        <p:nvSpPr>
          <p:cNvPr id="58379" name="Shape 383"/>
          <p:cNvSpPr>
            <a:spLocks noChangeArrowheads="1"/>
          </p:cNvSpPr>
          <p:nvPr/>
        </p:nvSpPr>
        <p:spPr bwMode="auto">
          <a:xfrm>
            <a:off x="257175" y="3492500"/>
            <a:ext cx="4292600" cy="3255963"/>
          </a:xfrm>
          <a:prstGeom prst="roundRect">
            <a:avLst>
              <a:gd name="adj" fmla="val 8338"/>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6 (75%) eram previamente colonizadas por Candida ssp. </a:t>
            </a:r>
          </a:p>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(p = 0,0435)</a:t>
            </a:r>
          </a:p>
        </p:txBody>
      </p:sp>
      <p:sp>
        <p:nvSpPr>
          <p:cNvPr id="17" name="Shape 397"/>
          <p:cNvSpPr/>
          <p:nvPr/>
        </p:nvSpPr>
        <p:spPr>
          <a:xfrm>
            <a:off x="325438" y="6994525"/>
            <a:ext cx="6059487" cy="2286000"/>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Houve associação entre candidíase mucocutânea e infecção fúngica invasiva (p = 0,0269)</a:t>
            </a:r>
          </a:p>
        </p:txBody>
      </p:sp>
    </p:spTree>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4" name="Shape 414"/>
          <p:cNvSpPr/>
          <p:nvPr/>
        </p:nvSpPr>
        <p:spPr>
          <a:xfrm>
            <a:off x="514350" y="250825"/>
            <a:ext cx="4738688" cy="3406775"/>
          </a:xfrm>
          <a:prstGeom prst="roundRect">
            <a:avLst>
              <a:gd name="adj" fmla="val 559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Todas as crianças com infecção fúngica sistêmica estavam em ventilação mecânica, sem associação de CI com ventilação mecânica (p = 0,6720)</a:t>
            </a:r>
          </a:p>
        </p:txBody>
      </p:sp>
      <p:sp>
        <p:nvSpPr>
          <p:cNvPr id="59395" name="Shape 415"/>
          <p:cNvSpPr>
            <a:spLocks noChangeArrowheads="1"/>
          </p:cNvSpPr>
          <p:nvPr/>
        </p:nvSpPr>
        <p:spPr bwMode="auto">
          <a:xfrm>
            <a:off x="5253038" y="3729038"/>
            <a:ext cx="2740025" cy="2640012"/>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59396" name="Shape 416"/>
          <p:cNvSpPr>
            <a:spLocks noChangeArrowheads="1"/>
          </p:cNvSpPr>
          <p:nvPr/>
        </p:nvSpPr>
        <p:spPr bwMode="auto">
          <a:xfrm>
            <a:off x="6423025" y="5556250"/>
            <a:ext cx="2414588" cy="2286000"/>
          </a:xfrm>
          <a:prstGeom prst="ellipse">
            <a:avLst/>
          </a:prstGeom>
          <a:solidFill>
            <a:srgbClr val="8D2856"/>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10 (17,8%) CI</a:t>
            </a:r>
          </a:p>
        </p:txBody>
      </p:sp>
    </p:spTree>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 name="Shape 419"/>
          <p:cNvSpPr/>
          <p:nvPr/>
        </p:nvSpPr>
        <p:spPr>
          <a:xfrm>
            <a:off x="514350" y="4441825"/>
            <a:ext cx="4156075" cy="5102225"/>
          </a:xfrm>
          <a:prstGeom prst="roundRect">
            <a:avLst>
              <a:gd name="adj" fmla="val 485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Todas as crianças com CI estavam com cateter central e nutrição parenteral (NPP), porém não houve associação entre uso de NPP e CI (p = 0,8214) e entre uso de cateter central e CI </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(p = 0,6720)</a:t>
            </a:r>
          </a:p>
        </p:txBody>
      </p:sp>
      <p:sp>
        <p:nvSpPr>
          <p:cNvPr id="60419" name="Shape 420"/>
          <p:cNvSpPr>
            <a:spLocks noChangeArrowheads="1"/>
          </p:cNvSpPr>
          <p:nvPr/>
        </p:nvSpPr>
        <p:spPr bwMode="auto">
          <a:xfrm>
            <a:off x="5253038" y="3163888"/>
            <a:ext cx="2740025" cy="2638425"/>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60420" name="Shape 421"/>
          <p:cNvSpPr>
            <a:spLocks noChangeArrowheads="1"/>
          </p:cNvSpPr>
          <p:nvPr/>
        </p:nvSpPr>
        <p:spPr bwMode="auto">
          <a:xfrm>
            <a:off x="6389688" y="5143500"/>
            <a:ext cx="2414587" cy="2284413"/>
          </a:xfrm>
          <a:prstGeom prst="ellipse">
            <a:avLst/>
          </a:prstGeom>
          <a:solidFill>
            <a:srgbClr val="8D2856"/>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10 (17,8%) CI</a:t>
            </a:r>
          </a:p>
        </p:txBody>
      </p:sp>
      <p:sp>
        <p:nvSpPr>
          <p:cNvPr id="6" name="Shape 414"/>
          <p:cNvSpPr/>
          <p:nvPr/>
        </p:nvSpPr>
        <p:spPr>
          <a:xfrm>
            <a:off x="514350" y="250825"/>
            <a:ext cx="4738688" cy="3406775"/>
          </a:xfrm>
          <a:prstGeom prst="roundRect">
            <a:avLst>
              <a:gd name="adj" fmla="val 559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Todas as crianças com infecção fúngica sistêmica estavam em ventilação mecânica, sem associação de CI com ventilação mecânica (p = 0,6720)</a:t>
            </a:r>
          </a:p>
        </p:txBody>
      </p:sp>
    </p:spTree>
  </p:cSld>
  <p:clrMapOvr>
    <a:masterClrMapping/>
  </p:clrMapOvr>
  <p:transition spd="slow"/>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3" name="Shape 423"/>
          <p:cNvSpPr/>
          <p:nvPr/>
        </p:nvSpPr>
        <p:spPr>
          <a:xfrm>
            <a:off x="514350" y="250825"/>
            <a:ext cx="4906963" cy="3406775"/>
          </a:xfrm>
          <a:prstGeom prst="roundRect">
            <a:avLst>
              <a:gd name="adj" fmla="val 559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Todas as crianças com infecção fúngica sistêmica estavam em ventilação mecânica, sem associação de CI com ventilação mecânica (p = 0,6720)</a:t>
            </a:r>
          </a:p>
        </p:txBody>
      </p:sp>
      <p:sp>
        <p:nvSpPr>
          <p:cNvPr id="424" name="Shape 424"/>
          <p:cNvSpPr/>
          <p:nvPr/>
        </p:nvSpPr>
        <p:spPr>
          <a:xfrm>
            <a:off x="0" y="4989513"/>
            <a:ext cx="5421313" cy="4554537"/>
          </a:xfrm>
          <a:prstGeom prst="roundRect">
            <a:avLst>
              <a:gd name="adj" fmla="val 485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Todas as crianças com CI estavam com cateter central e nutrição parenteral (NPP), porém não houve associação entre uso de NPP e CI (p = 0,8214) e entre uso de cateter central e CI </a:t>
            </a:r>
          </a:p>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dirty="0">
                <a:solidFill>
                  <a:srgbClr val="FFFFFF"/>
                </a:solidFill>
                <a:latin typeface="American Typewriter"/>
                <a:ea typeface="American Typewriter"/>
                <a:cs typeface="American Typewriter"/>
                <a:sym typeface="American Typewriter"/>
              </a:rPr>
              <a:t>(p = 0,6720)</a:t>
            </a:r>
          </a:p>
        </p:txBody>
      </p:sp>
      <p:sp>
        <p:nvSpPr>
          <p:cNvPr id="425" name="Shape 425"/>
          <p:cNvSpPr/>
          <p:nvPr/>
        </p:nvSpPr>
        <p:spPr>
          <a:xfrm>
            <a:off x="8496300" y="1676400"/>
            <a:ext cx="4149725" cy="4003675"/>
          </a:xfrm>
          <a:prstGeom prst="roundRect">
            <a:avLst>
              <a:gd name="adj" fmla="val 7488"/>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Não houve associação entre o uso de antibiótico de amplo espectro e CI (p = 0,1790) no presente estudo</a:t>
            </a:r>
          </a:p>
        </p:txBody>
      </p:sp>
      <p:sp>
        <p:nvSpPr>
          <p:cNvPr id="61445" name="Shape 426"/>
          <p:cNvSpPr>
            <a:spLocks noChangeArrowheads="1"/>
          </p:cNvSpPr>
          <p:nvPr/>
        </p:nvSpPr>
        <p:spPr bwMode="auto">
          <a:xfrm>
            <a:off x="5256213" y="3040063"/>
            <a:ext cx="2738437" cy="2640012"/>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61446" name="Shape 427"/>
          <p:cNvSpPr>
            <a:spLocks noChangeArrowheads="1"/>
          </p:cNvSpPr>
          <p:nvPr/>
        </p:nvSpPr>
        <p:spPr bwMode="auto">
          <a:xfrm>
            <a:off x="6291263" y="4981575"/>
            <a:ext cx="2414587" cy="2284413"/>
          </a:xfrm>
          <a:prstGeom prst="ellipse">
            <a:avLst/>
          </a:prstGeom>
          <a:solidFill>
            <a:srgbClr val="8D2856"/>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10 (17,8%) CI</a:t>
            </a:r>
          </a:p>
        </p:txBody>
      </p:sp>
    </p:spTree>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9" name="Shape 429"/>
          <p:cNvSpPr/>
          <p:nvPr/>
        </p:nvSpPr>
        <p:spPr>
          <a:xfrm>
            <a:off x="8034338" y="360363"/>
            <a:ext cx="4505325" cy="3768725"/>
          </a:xfrm>
          <a:prstGeom prst="roundRect">
            <a:avLst>
              <a:gd name="adj" fmla="val 6574"/>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7 (70%) estavam colonizadas previamente e 3 (30%) não eram colonizados por Candida spp. </a:t>
            </a:r>
            <a:r>
              <a:rPr sz="2500" b="1" kern="0" dirty="0">
                <a:solidFill>
                  <a:srgbClr val="FFFFFF"/>
                </a:solidFill>
                <a:latin typeface="American Typewriter"/>
                <a:ea typeface="American Typewriter"/>
                <a:cs typeface="American Typewriter"/>
                <a:sym typeface="American Typewriter"/>
              </a:rPr>
              <a:t>(p = 0,0456)</a:t>
            </a:r>
          </a:p>
        </p:txBody>
      </p:sp>
      <p:sp>
        <p:nvSpPr>
          <p:cNvPr id="62467" name="Shape 430"/>
          <p:cNvSpPr>
            <a:spLocks noChangeArrowheads="1"/>
          </p:cNvSpPr>
          <p:nvPr/>
        </p:nvSpPr>
        <p:spPr bwMode="auto">
          <a:xfrm>
            <a:off x="5053013" y="3179763"/>
            <a:ext cx="2738437" cy="2640012"/>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62468" name="Shape 431"/>
          <p:cNvSpPr>
            <a:spLocks noChangeArrowheads="1"/>
          </p:cNvSpPr>
          <p:nvPr/>
        </p:nvSpPr>
        <p:spPr bwMode="auto">
          <a:xfrm>
            <a:off x="6423025" y="5076825"/>
            <a:ext cx="2414588" cy="2286000"/>
          </a:xfrm>
          <a:prstGeom prst="ellipse">
            <a:avLst/>
          </a:prstGeom>
          <a:solidFill>
            <a:srgbClr val="8D2856"/>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10 (17,8%) CI</a:t>
            </a:r>
          </a:p>
        </p:txBody>
      </p:sp>
    </p:spTree>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Shape 434"/>
          <p:cNvSpPr>
            <a:spLocks noChangeArrowheads="1"/>
          </p:cNvSpPr>
          <p:nvPr/>
        </p:nvSpPr>
        <p:spPr bwMode="auto">
          <a:xfrm>
            <a:off x="4891088" y="2808288"/>
            <a:ext cx="2738437" cy="2640012"/>
          </a:xfrm>
          <a:prstGeom prst="ellipse">
            <a:avLst/>
          </a:prstGeom>
          <a:solidFill>
            <a:srgbClr val="ACBCDF"/>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56 neonatos</a:t>
            </a:r>
          </a:p>
        </p:txBody>
      </p:sp>
      <p:sp>
        <p:nvSpPr>
          <p:cNvPr id="63491" name="Shape 435"/>
          <p:cNvSpPr>
            <a:spLocks noChangeArrowheads="1"/>
          </p:cNvSpPr>
          <p:nvPr/>
        </p:nvSpPr>
        <p:spPr bwMode="auto">
          <a:xfrm>
            <a:off x="6261100" y="4598988"/>
            <a:ext cx="2414588" cy="2284412"/>
          </a:xfrm>
          <a:prstGeom prst="ellipse">
            <a:avLst/>
          </a:prstGeom>
          <a:solidFill>
            <a:srgbClr val="8D2856"/>
          </a:solidFill>
          <a:ln w="12700">
            <a:noFill/>
            <a:miter lim="400000"/>
            <a:headEnd/>
            <a:tailEnd/>
          </a:ln>
        </p:spPr>
        <p:txBody>
          <a:bodyPr lIns="50800" tIns="50800" rIns="50800" bIns="50800" anchor="ctr"/>
          <a:lstStyle/>
          <a:p>
            <a:pPr algn="ctr" hangingPunct="0"/>
            <a:r>
              <a:rPr lang="pt-BR" sz="2500" b="1">
                <a:solidFill>
                  <a:srgbClr val="FFFFFF"/>
                </a:solidFill>
                <a:latin typeface="American Typewriter"/>
                <a:ea typeface="American Typewriter"/>
                <a:cs typeface="American Typewriter"/>
                <a:sym typeface="American Typewriter"/>
              </a:rPr>
              <a:t>10 (17,8%) CI</a:t>
            </a:r>
          </a:p>
        </p:txBody>
      </p:sp>
      <p:sp>
        <p:nvSpPr>
          <p:cNvPr id="436" name="Shape 436"/>
          <p:cNvSpPr/>
          <p:nvPr/>
        </p:nvSpPr>
        <p:spPr>
          <a:xfrm>
            <a:off x="442913" y="5051425"/>
            <a:ext cx="4768850" cy="4337050"/>
          </a:xfrm>
          <a:prstGeom prst="roundRect">
            <a:avLst>
              <a:gd name="adj" fmla="val 6574"/>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As candidíases invasivas foram: quatro (40%) infecções de trato urinário, três (30%) meningites, duas (20%) sepses, e uma (10%) pneumonia</a:t>
            </a:r>
          </a:p>
        </p:txBody>
      </p:sp>
      <p:sp>
        <p:nvSpPr>
          <p:cNvPr id="6" name="Shape 429"/>
          <p:cNvSpPr/>
          <p:nvPr/>
        </p:nvSpPr>
        <p:spPr>
          <a:xfrm>
            <a:off x="8034338" y="360363"/>
            <a:ext cx="4505325" cy="3768725"/>
          </a:xfrm>
          <a:prstGeom prst="roundRect">
            <a:avLst>
              <a:gd name="adj" fmla="val 6574"/>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7 (70%) estavam colonizadas previamente e 3 (30%) não eram colonizados por Candida spp. </a:t>
            </a:r>
            <a:r>
              <a:rPr sz="2500" b="1" kern="0" dirty="0">
                <a:solidFill>
                  <a:srgbClr val="FFFFFF"/>
                </a:solidFill>
                <a:latin typeface="American Typewriter"/>
                <a:ea typeface="American Typewriter"/>
                <a:cs typeface="American Typewriter"/>
                <a:sym typeface="American Typewriter"/>
              </a:rPr>
              <a:t>(p = 0,0456)</a:t>
            </a:r>
          </a:p>
        </p:txBody>
      </p:sp>
    </p:spTree>
  </p:cSld>
  <p:clrMapOvr>
    <a:masterClrMapping/>
  </p:clrMapOvr>
  <p:transition spd="slow"/>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4514" name="Captura de Tela 2021-10-06 às 10.19.22.png"/>
          <p:cNvPicPr>
            <a:picLocks noChangeAspect="1"/>
          </p:cNvPicPr>
          <p:nvPr/>
        </p:nvPicPr>
        <p:blipFill>
          <a:blip r:embed="rId2"/>
          <a:srcRect/>
          <a:stretch>
            <a:fillRect/>
          </a:stretch>
        </p:blipFill>
        <p:spPr bwMode="auto">
          <a:xfrm>
            <a:off x="1320800" y="692150"/>
            <a:ext cx="10034588" cy="8369300"/>
          </a:xfrm>
          <a:prstGeom prst="rect">
            <a:avLst/>
          </a:prstGeom>
          <a:noFill/>
          <a:ln w="12700">
            <a:noFill/>
            <a:miter lim="400000"/>
            <a:headEnd/>
            <a:tailEnd/>
          </a:ln>
        </p:spPr>
      </p:pic>
      <p:pic>
        <p:nvPicPr>
          <p:cNvPr id="64515" name="Imagem 438"/>
          <p:cNvPicPr>
            <a:picLocks/>
          </p:cNvPicPr>
          <p:nvPr/>
        </p:nvPicPr>
        <p:blipFill>
          <a:blip r:embed="rId3"/>
          <a:srcRect/>
          <a:stretch>
            <a:fillRect/>
          </a:stretch>
        </p:blipFill>
        <p:spPr bwMode="auto">
          <a:xfrm>
            <a:off x="2973388" y="5637213"/>
            <a:ext cx="3298825" cy="2286000"/>
          </a:xfrm>
          <a:prstGeom prst="rect">
            <a:avLst/>
          </a:prstGeom>
          <a:noFill/>
          <a:ln w="9525">
            <a:noFill/>
            <a:miter lim="800000"/>
            <a:headEnd/>
            <a:tailEnd/>
          </a:ln>
        </p:spPr>
      </p:pic>
      <p:pic>
        <p:nvPicPr>
          <p:cNvPr id="64516" name="Imagem 440"/>
          <p:cNvPicPr>
            <a:picLocks/>
          </p:cNvPicPr>
          <p:nvPr/>
        </p:nvPicPr>
        <p:blipFill>
          <a:blip r:embed="rId3"/>
          <a:srcRect/>
          <a:stretch>
            <a:fillRect/>
          </a:stretch>
        </p:blipFill>
        <p:spPr bwMode="auto">
          <a:xfrm>
            <a:off x="6470650" y="5637213"/>
            <a:ext cx="3298825" cy="2286000"/>
          </a:xfrm>
          <a:prstGeom prst="rect">
            <a:avLst/>
          </a:prstGeom>
          <a:noFill/>
          <a:ln w="9525">
            <a:noFill/>
            <a:miter lim="800000"/>
            <a:headEnd/>
            <a:tailEnd/>
          </a:ln>
        </p:spPr>
      </p:pic>
    </p:spTree>
  </p:cSld>
  <p:clrMapOvr>
    <a:masterClrMapping/>
  </p:clrMapOvr>
  <p:transition spd="slow"/>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Shape 444"/>
          <p:cNvSpPr>
            <a:spLocks noChangeArrowheads="1"/>
          </p:cNvSpPr>
          <p:nvPr/>
        </p:nvSpPr>
        <p:spPr bwMode="auto">
          <a:xfrm>
            <a:off x="4837113" y="2590800"/>
            <a:ext cx="3330575" cy="3295650"/>
          </a:xfrm>
          <a:prstGeom prst="ellipse">
            <a:avLst/>
          </a:prstGeom>
          <a:solidFill>
            <a:srgbClr val="8D2856"/>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Infecção invasiva</a:t>
            </a:r>
          </a:p>
        </p:txBody>
      </p:sp>
    </p:spTree>
  </p:cSld>
  <p:clrMapOvr>
    <a:masterClrMapping/>
  </p:clrMapOvr>
  <p:transition spd="slow"/>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6562" name="Captura de Tela 2021-10-06 às 10.19.59.png"/>
          <p:cNvPicPr>
            <a:picLocks noChangeAspect="1"/>
          </p:cNvPicPr>
          <p:nvPr/>
        </p:nvPicPr>
        <p:blipFill>
          <a:blip r:embed="rId2"/>
          <a:srcRect/>
          <a:stretch>
            <a:fillRect/>
          </a:stretch>
        </p:blipFill>
        <p:spPr bwMode="auto">
          <a:xfrm>
            <a:off x="0" y="547688"/>
            <a:ext cx="13004800" cy="8658225"/>
          </a:xfrm>
          <a:prstGeom prst="rect">
            <a:avLst/>
          </a:prstGeom>
          <a:noFill/>
          <a:ln w="12700">
            <a:noFill/>
            <a:miter lim="400000"/>
            <a:headEnd/>
            <a:tailEnd/>
          </a:ln>
        </p:spPr>
      </p:pic>
      <p:pic>
        <p:nvPicPr>
          <p:cNvPr id="66563" name="Imagem 446"/>
          <p:cNvPicPr>
            <a:picLocks/>
          </p:cNvPicPr>
          <p:nvPr/>
        </p:nvPicPr>
        <p:blipFill>
          <a:blip r:embed="rId3"/>
          <a:srcRect/>
          <a:stretch>
            <a:fillRect/>
          </a:stretch>
        </p:blipFill>
        <p:spPr bwMode="auto">
          <a:xfrm>
            <a:off x="6869113" y="1827213"/>
            <a:ext cx="3298825" cy="2286000"/>
          </a:xfrm>
          <a:prstGeom prst="rect">
            <a:avLst/>
          </a:prstGeom>
          <a:noFill/>
          <a:ln w="9525">
            <a:noFill/>
            <a:miter lim="800000"/>
            <a:headEnd/>
            <a:tailEnd/>
          </a:ln>
        </p:spPr>
      </p:pic>
    </p:spTree>
  </p:cSld>
  <p:clrMapOvr>
    <a:masterClrMapping/>
  </p:clrMapOvr>
  <p:transition spd="slow"/>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Shape 450"/>
          <p:cNvSpPr>
            <a:spLocks noChangeShapeType="1"/>
          </p:cNvSpPr>
          <p:nvPr/>
        </p:nvSpPr>
        <p:spPr bwMode="auto">
          <a:xfrm flipH="1">
            <a:off x="1887538" y="2514600"/>
            <a:ext cx="665162" cy="155575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67587" name="Shape 451"/>
          <p:cNvSpPr>
            <a:spLocks noChangeArrowheads="1"/>
          </p:cNvSpPr>
          <p:nvPr/>
        </p:nvSpPr>
        <p:spPr bwMode="auto">
          <a:xfrm>
            <a:off x="4837113" y="2590800"/>
            <a:ext cx="3330575" cy="3295650"/>
          </a:xfrm>
          <a:prstGeom prst="ellipse">
            <a:avLst/>
          </a:prstGeom>
          <a:solidFill>
            <a:srgbClr val="8D2856"/>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10 (17,8%) CI</a:t>
            </a:r>
          </a:p>
        </p:txBody>
      </p:sp>
      <p:sp>
        <p:nvSpPr>
          <p:cNvPr id="452" name="Shape 452"/>
          <p:cNvSpPr/>
          <p:nvPr/>
        </p:nvSpPr>
        <p:spPr>
          <a:xfrm>
            <a:off x="195263" y="403225"/>
            <a:ext cx="4491037" cy="4089400"/>
          </a:xfrm>
          <a:prstGeom prst="roundRect">
            <a:avLst>
              <a:gd name="adj" fmla="val 485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6 (60%) apresentaram a mesma espécie de Candida em swab e/ou secreção traqueal realizados previamente e em cultura de material estéril (sangue/urina)</a:t>
            </a:r>
          </a:p>
        </p:txBody>
      </p:sp>
    </p:spTree>
  </p:cSld>
  <p:clrMapOvr>
    <a:masterClrMapping/>
  </p:clrMapOvr>
  <p:transition spd="slow"/>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Shape 454"/>
          <p:cNvSpPr>
            <a:spLocks noChangeShapeType="1"/>
          </p:cNvSpPr>
          <p:nvPr/>
        </p:nvSpPr>
        <p:spPr bwMode="auto">
          <a:xfrm flipH="1">
            <a:off x="1887538" y="2514600"/>
            <a:ext cx="665162" cy="155575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68611" name="Shape 455"/>
          <p:cNvSpPr>
            <a:spLocks noChangeArrowheads="1"/>
          </p:cNvSpPr>
          <p:nvPr/>
        </p:nvSpPr>
        <p:spPr bwMode="auto">
          <a:xfrm>
            <a:off x="4837113" y="2590800"/>
            <a:ext cx="3330575" cy="3295650"/>
          </a:xfrm>
          <a:prstGeom prst="ellipse">
            <a:avLst/>
          </a:prstGeom>
          <a:solidFill>
            <a:srgbClr val="8D2856"/>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10 (17,8%) CI</a:t>
            </a:r>
          </a:p>
        </p:txBody>
      </p:sp>
      <p:sp>
        <p:nvSpPr>
          <p:cNvPr id="456" name="Shape 456"/>
          <p:cNvSpPr/>
          <p:nvPr/>
        </p:nvSpPr>
        <p:spPr>
          <a:xfrm>
            <a:off x="152400" y="403225"/>
            <a:ext cx="4533900" cy="4089400"/>
          </a:xfrm>
          <a:prstGeom prst="roundRect">
            <a:avLst>
              <a:gd name="adj" fmla="val 485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6 (60%) apresentaram a mesma espécie de Candida em swab e/ou secreção traqueal realizados previamente e em cultura de material estéril (sangue/urina)</a:t>
            </a:r>
          </a:p>
        </p:txBody>
      </p:sp>
      <p:sp>
        <p:nvSpPr>
          <p:cNvPr id="457" name="Shape 457"/>
          <p:cNvSpPr/>
          <p:nvPr/>
        </p:nvSpPr>
        <p:spPr>
          <a:xfrm>
            <a:off x="360363" y="6753225"/>
            <a:ext cx="6059487" cy="2847975"/>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Em uma criança a espécie de Candida no swab prévio não foi identificada (Candida ssp.) e na hemocultura foi isolado C. </a:t>
            </a:r>
            <a:r>
              <a:rPr sz="2500" b="1" kern="0" dirty="0">
                <a:solidFill>
                  <a:srgbClr val="FFFFFF"/>
                </a:solidFill>
                <a:latin typeface="American Typewriter"/>
                <a:ea typeface="American Typewriter"/>
                <a:cs typeface="American Typewriter"/>
                <a:sym typeface="American Typewriter"/>
              </a:rPr>
              <a:t>parapsilosis.</a:t>
            </a:r>
          </a:p>
        </p:txBody>
      </p:sp>
    </p:spTree>
  </p:cSld>
  <p:clrMapOvr>
    <a:masterClrMapping/>
  </p:clrMapOvr>
  <p:transition spd="slow"/>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Shape 459"/>
          <p:cNvSpPr>
            <a:spLocks noChangeShapeType="1"/>
          </p:cNvSpPr>
          <p:nvPr/>
        </p:nvSpPr>
        <p:spPr bwMode="auto">
          <a:xfrm flipH="1">
            <a:off x="1887538" y="2514600"/>
            <a:ext cx="665162" cy="155575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69635" name="Shape 460"/>
          <p:cNvSpPr>
            <a:spLocks noChangeArrowheads="1"/>
          </p:cNvSpPr>
          <p:nvPr/>
        </p:nvSpPr>
        <p:spPr bwMode="auto">
          <a:xfrm>
            <a:off x="4837113" y="2590800"/>
            <a:ext cx="3330575" cy="3295650"/>
          </a:xfrm>
          <a:prstGeom prst="ellipse">
            <a:avLst/>
          </a:prstGeom>
          <a:solidFill>
            <a:srgbClr val="8D2856"/>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10 (17,8%) CI</a:t>
            </a:r>
          </a:p>
        </p:txBody>
      </p:sp>
      <p:sp>
        <p:nvSpPr>
          <p:cNvPr id="461" name="Shape 461"/>
          <p:cNvSpPr/>
          <p:nvPr/>
        </p:nvSpPr>
        <p:spPr>
          <a:xfrm>
            <a:off x="174625" y="403225"/>
            <a:ext cx="4511675" cy="4089400"/>
          </a:xfrm>
          <a:prstGeom prst="roundRect">
            <a:avLst>
              <a:gd name="adj" fmla="val 485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6 (60%) apresentaram a mesma espécie de Candida em swab e/ou secreção traqueal realizados previamente e em cultura de material estéril (sangue/urina)</a:t>
            </a:r>
          </a:p>
        </p:txBody>
      </p:sp>
      <p:sp>
        <p:nvSpPr>
          <p:cNvPr id="462" name="Shape 462"/>
          <p:cNvSpPr/>
          <p:nvPr/>
        </p:nvSpPr>
        <p:spPr>
          <a:xfrm>
            <a:off x="360363" y="6753225"/>
            <a:ext cx="6059487" cy="2760663"/>
          </a:xfrm>
          <a:prstGeom prst="roundRect">
            <a:avLst>
              <a:gd name="adj" fmla="val 833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Em uma criança a espécie de Candida no swab prévio não foi identificada (Candida ssp.) e na hemocultura foi isolado C. </a:t>
            </a:r>
            <a:r>
              <a:rPr sz="2500" b="1" kern="0" dirty="0">
                <a:solidFill>
                  <a:srgbClr val="FFFFFF"/>
                </a:solidFill>
                <a:latin typeface="American Typewriter"/>
                <a:ea typeface="American Typewriter"/>
                <a:cs typeface="American Typewriter"/>
                <a:sym typeface="American Typewriter"/>
              </a:rPr>
              <a:t>parapsilosis.</a:t>
            </a:r>
          </a:p>
        </p:txBody>
      </p:sp>
      <p:sp>
        <p:nvSpPr>
          <p:cNvPr id="463" name="Shape 463"/>
          <p:cNvSpPr/>
          <p:nvPr/>
        </p:nvSpPr>
        <p:spPr>
          <a:xfrm>
            <a:off x="8562975" y="2808288"/>
            <a:ext cx="4151313" cy="2705100"/>
          </a:xfrm>
          <a:prstGeom prst="roundRect">
            <a:avLst>
              <a:gd name="adj" fmla="val 1086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3 (30%) apresentaram swab e/ou secreção traqueal prévios negativos</a:t>
            </a:r>
          </a:p>
        </p:txBody>
      </p:sp>
    </p:spTree>
  </p:cSld>
  <p:clrMapOvr>
    <a:masterClrMapping/>
  </p:clrMapOvr>
  <p:transition spd="slow"/>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Shape 465"/>
          <p:cNvSpPr>
            <a:spLocks noChangeShapeType="1"/>
          </p:cNvSpPr>
          <p:nvPr/>
        </p:nvSpPr>
        <p:spPr bwMode="auto">
          <a:xfrm>
            <a:off x="4465638" y="1339850"/>
            <a:ext cx="43989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0659" name="Shape 466"/>
          <p:cNvSpPr>
            <a:spLocks noChangeArrowheads="1"/>
          </p:cNvSpPr>
          <p:nvPr/>
        </p:nvSpPr>
        <p:spPr bwMode="auto">
          <a:xfrm>
            <a:off x="622300" y="463550"/>
            <a:ext cx="4149725" cy="2519363"/>
          </a:xfrm>
          <a:prstGeom prst="roundRect">
            <a:avLst>
              <a:gd name="adj" fmla="val 10866"/>
            </a:avLst>
          </a:prstGeom>
          <a:solidFill>
            <a:srgbClr val="8D2856"/>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10 (17,8%) RNEBP que apresentaram candidíase invasiva (CI)</a:t>
            </a:r>
          </a:p>
        </p:txBody>
      </p:sp>
      <p:sp>
        <p:nvSpPr>
          <p:cNvPr id="70660" name="Shape 467"/>
          <p:cNvSpPr>
            <a:spLocks noChangeArrowheads="1"/>
          </p:cNvSpPr>
          <p:nvPr/>
        </p:nvSpPr>
        <p:spPr bwMode="auto">
          <a:xfrm>
            <a:off x="8004175" y="684213"/>
            <a:ext cx="4151313" cy="1577975"/>
          </a:xfrm>
          <a:prstGeom prst="roundRect">
            <a:avLst>
              <a:gd name="adj" fmla="val 12083"/>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 líquor foi coletado em oito (80%)</a:t>
            </a:r>
          </a:p>
        </p:txBody>
      </p:sp>
    </p:spTree>
  </p:cSld>
  <p:clrMapOvr>
    <a:masterClrMapping/>
  </p:clrMapOvr>
  <p:transition spd="slow"/>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Shape 469"/>
          <p:cNvSpPr>
            <a:spLocks noChangeShapeType="1"/>
          </p:cNvSpPr>
          <p:nvPr/>
        </p:nvSpPr>
        <p:spPr bwMode="auto">
          <a:xfrm>
            <a:off x="5494338" y="4549775"/>
            <a:ext cx="26082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1683" name="Shape 470"/>
          <p:cNvSpPr>
            <a:spLocks noChangeShapeType="1"/>
          </p:cNvSpPr>
          <p:nvPr/>
        </p:nvSpPr>
        <p:spPr bwMode="auto">
          <a:xfrm>
            <a:off x="4465638" y="1339850"/>
            <a:ext cx="43989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1684" name="Shape 471"/>
          <p:cNvSpPr>
            <a:spLocks noChangeArrowheads="1"/>
          </p:cNvSpPr>
          <p:nvPr/>
        </p:nvSpPr>
        <p:spPr bwMode="auto">
          <a:xfrm>
            <a:off x="622300" y="463550"/>
            <a:ext cx="4149725" cy="2432050"/>
          </a:xfrm>
          <a:prstGeom prst="roundRect">
            <a:avLst>
              <a:gd name="adj" fmla="val 10866"/>
            </a:avLst>
          </a:prstGeom>
          <a:solidFill>
            <a:srgbClr val="8D2856"/>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10 (17,8%) RNEBP que apresentaram candidíase invasiva (CI)</a:t>
            </a:r>
          </a:p>
        </p:txBody>
      </p:sp>
      <p:sp>
        <p:nvSpPr>
          <p:cNvPr id="71685" name="Shape 472"/>
          <p:cNvSpPr>
            <a:spLocks noChangeArrowheads="1"/>
          </p:cNvSpPr>
          <p:nvPr/>
        </p:nvSpPr>
        <p:spPr bwMode="auto">
          <a:xfrm>
            <a:off x="8004175" y="684213"/>
            <a:ext cx="4151313" cy="1577975"/>
          </a:xfrm>
          <a:prstGeom prst="roundRect">
            <a:avLst>
              <a:gd name="adj" fmla="val 12083"/>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 líquor foi coletado em oito (80%)</a:t>
            </a:r>
          </a:p>
        </p:txBody>
      </p:sp>
      <p:sp>
        <p:nvSpPr>
          <p:cNvPr id="473" name="Shape 473"/>
          <p:cNvSpPr/>
          <p:nvPr/>
        </p:nvSpPr>
        <p:spPr>
          <a:xfrm>
            <a:off x="1552575" y="4033838"/>
            <a:ext cx="4151313" cy="1392237"/>
          </a:xfrm>
          <a:prstGeom prst="roundRect">
            <a:avLst>
              <a:gd name="adj" fmla="val 18508"/>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Entre 5 RN (62,5%) com suspeita de sepse</a:t>
            </a:r>
          </a:p>
        </p:txBody>
      </p:sp>
      <p:sp>
        <p:nvSpPr>
          <p:cNvPr id="71687" name="Shape 474"/>
          <p:cNvSpPr>
            <a:spLocks noChangeArrowheads="1"/>
          </p:cNvSpPr>
          <p:nvPr/>
        </p:nvSpPr>
        <p:spPr bwMode="auto">
          <a:xfrm>
            <a:off x="7226300" y="2916238"/>
            <a:ext cx="4149725" cy="2509837"/>
          </a:xfrm>
          <a:prstGeom prst="roundRect">
            <a:avLst>
              <a:gd name="adj" fmla="val 10866"/>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3 apresentaram líquor alterado (celularidade e/ou bioquímica) com dx de meningite</a:t>
            </a:r>
          </a:p>
        </p:txBody>
      </p:sp>
    </p:spTree>
  </p:cSld>
  <p:clrMapOvr>
    <a:masterClrMapping/>
  </p:clrMapOvr>
  <p:transition spd="slow"/>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Shape 476"/>
          <p:cNvSpPr>
            <a:spLocks noChangeShapeType="1"/>
          </p:cNvSpPr>
          <p:nvPr/>
        </p:nvSpPr>
        <p:spPr bwMode="auto">
          <a:xfrm>
            <a:off x="5494338" y="6700838"/>
            <a:ext cx="26082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2707" name="Shape 477"/>
          <p:cNvSpPr>
            <a:spLocks noChangeShapeType="1"/>
          </p:cNvSpPr>
          <p:nvPr/>
        </p:nvSpPr>
        <p:spPr bwMode="auto">
          <a:xfrm>
            <a:off x="5494338" y="4549775"/>
            <a:ext cx="26082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2708" name="Shape 478"/>
          <p:cNvSpPr>
            <a:spLocks noChangeShapeType="1"/>
          </p:cNvSpPr>
          <p:nvPr/>
        </p:nvSpPr>
        <p:spPr bwMode="auto">
          <a:xfrm>
            <a:off x="4465638" y="1339850"/>
            <a:ext cx="43989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2709" name="Shape 479"/>
          <p:cNvSpPr>
            <a:spLocks noChangeArrowheads="1"/>
          </p:cNvSpPr>
          <p:nvPr/>
        </p:nvSpPr>
        <p:spPr bwMode="auto">
          <a:xfrm>
            <a:off x="622300" y="463550"/>
            <a:ext cx="4149725" cy="2336800"/>
          </a:xfrm>
          <a:prstGeom prst="roundRect">
            <a:avLst>
              <a:gd name="adj" fmla="val 10866"/>
            </a:avLst>
          </a:prstGeom>
          <a:solidFill>
            <a:srgbClr val="8D2856"/>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10 (17,8%) RNEBP que apresentaram candidíase invasiva (CI)</a:t>
            </a:r>
          </a:p>
        </p:txBody>
      </p:sp>
      <p:sp>
        <p:nvSpPr>
          <p:cNvPr id="72710" name="Shape 480"/>
          <p:cNvSpPr>
            <a:spLocks noChangeArrowheads="1"/>
          </p:cNvSpPr>
          <p:nvPr/>
        </p:nvSpPr>
        <p:spPr bwMode="auto">
          <a:xfrm>
            <a:off x="8004175" y="684213"/>
            <a:ext cx="4151313" cy="1577975"/>
          </a:xfrm>
          <a:prstGeom prst="roundRect">
            <a:avLst>
              <a:gd name="adj" fmla="val 12083"/>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 líquor foi coletado em oito (80%)</a:t>
            </a:r>
          </a:p>
        </p:txBody>
      </p:sp>
      <p:sp>
        <p:nvSpPr>
          <p:cNvPr id="481" name="Shape 481"/>
          <p:cNvSpPr/>
          <p:nvPr/>
        </p:nvSpPr>
        <p:spPr>
          <a:xfrm>
            <a:off x="1552575" y="4033838"/>
            <a:ext cx="4151313" cy="1346200"/>
          </a:xfrm>
          <a:prstGeom prst="roundRect">
            <a:avLst>
              <a:gd name="adj" fmla="val 18508"/>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Entre 5 RN (62,5%) com suspeita de sepse</a:t>
            </a:r>
          </a:p>
        </p:txBody>
      </p:sp>
      <p:sp>
        <p:nvSpPr>
          <p:cNvPr id="482" name="Shape 482"/>
          <p:cNvSpPr/>
          <p:nvPr/>
        </p:nvSpPr>
        <p:spPr>
          <a:xfrm>
            <a:off x="1552575" y="6297613"/>
            <a:ext cx="4151313" cy="1320800"/>
          </a:xfrm>
          <a:prstGeom prst="roundRect">
            <a:avLst>
              <a:gd name="adj" fmla="val 2143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Entre os 4 RNEBP com ITU</a:t>
            </a:r>
          </a:p>
        </p:txBody>
      </p:sp>
      <p:sp>
        <p:nvSpPr>
          <p:cNvPr id="72713" name="Shape 483"/>
          <p:cNvSpPr>
            <a:spLocks noChangeArrowheads="1"/>
          </p:cNvSpPr>
          <p:nvPr/>
        </p:nvSpPr>
        <p:spPr bwMode="auto">
          <a:xfrm>
            <a:off x="7226300" y="5865813"/>
            <a:ext cx="4149725" cy="1752600"/>
          </a:xfrm>
          <a:prstGeom prst="roundRect">
            <a:avLst>
              <a:gd name="adj" fmla="val 10866"/>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2 apresentavam líquor alterado e em 1 não foi coletado</a:t>
            </a:r>
          </a:p>
        </p:txBody>
      </p:sp>
      <p:sp>
        <p:nvSpPr>
          <p:cNvPr id="72714" name="Shape 484"/>
          <p:cNvSpPr>
            <a:spLocks noChangeArrowheads="1"/>
          </p:cNvSpPr>
          <p:nvPr/>
        </p:nvSpPr>
        <p:spPr bwMode="auto">
          <a:xfrm>
            <a:off x="7226300" y="2916238"/>
            <a:ext cx="4149725" cy="2509837"/>
          </a:xfrm>
          <a:prstGeom prst="roundRect">
            <a:avLst>
              <a:gd name="adj" fmla="val 10866"/>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3 apresentaram líquor alterado (celularidade e/ou bioquímica) com dx de meningite</a:t>
            </a:r>
          </a:p>
        </p:txBody>
      </p:sp>
      <p:sp>
        <p:nvSpPr>
          <p:cNvPr id="72715" name="Shape 483"/>
          <p:cNvSpPr>
            <a:spLocks noChangeArrowheads="1"/>
          </p:cNvSpPr>
          <p:nvPr/>
        </p:nvSpPr>
        <p:spPr bwMode="auto">
          <a:xfrm>
            <a:off x="7226300" y="8234363"/>
            <a:ext cx="4149725" cy="1236662"/>
          </a:xfrm>
          <a:prstGeom prst="roundRect">
            <a:avLst>
              <a:gd name="adj" fmla="val 10866"/>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Não coletado líquor</a:t>
            </a:r>
          </a:p>
        </p:txBody>
      </p:sp>
      <p:sp>
        <p:nvSpPr>
          <p:cNvPr id="72716" name="Shape 476"/>
          <p:cNvSpPr>
            <a:spLocks noChangeShapeType="1"/>
          </p:cNvSpPr>
          <p:nvPr/>
        </p:nvSpPr>
        <p:spPr bwMode="auto">
          <a:xfrm>
            <a:off x="5160963" y="8910638"/>
            <a:ext cx="26082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15" name="Shape 482"/>
          <p:cNvSpPr/>
          <p:nvPr/>
        </p:nvSpPr>
        <p:spPr>
          <a:xfrm>
            <a:off x="1552575" y="8278813"/>
            <a:ext cx="4151313" cy="1320800"/>
          </a:xfrm>
          <a:prstGeom prst="roundRect">
            <a:avLst>
              <a:gd name="adj" fmla="val 2143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hangingPunct="0">
              <a:lnSpc>
                <a:spcPts val="4500"/>
              </a:lnSpc>
              <a:spcBef>
                <a:spcPts val="1200"/>
              </a:spcBef>
              <a:defRPr/>
            </a:pPr>
            <a:r>
              <a:rPr lang="pt-BR" sz="2500" b="1">
                <a:solidFill>
                  <a:srgbClr val="FFFFFF"/>
                </a:solidFill>
                <a:latin typeface="American Typewriter"/>
                <a:ea typeface="American Typewriter"/>
                <a:cs typeface="American Typewriter"/>
                <a:sym typeface="American Typewriter"/>
              </a:rPr>
              <a:t>1RNEBP com pneumonia</a:t>
            </a:r>
          </a:p>
        </p:txBody>
      </p:sp>
    </p:spTree>
  </p:cSld>
  <p:clrMapOvr>
    <a:masterClrMapping/>
  </p:clrMapOvr>
  <p:transition spd="slow"/>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Shape 486"/>
          <p:cNvSpPr>
            <a:spLocks noChangeArrowheads="1"/>
          </p:cNvSpPr>
          <p:nvPr/>
        </p:nvSpPr>
        <p:spPr bwMode="auto">
          <a:xfrm>
            <a:off x="4837113" y="2590800"/>
            <a:ext cx="3330575" cy="3295650"/>
          </a:xfrm>
          <a:prstGeom prst="ellipse">
            <a:avLst/>
          </a:prstGeom>
          <a:solidFill>
            <a:srgbClr val="E21941"/>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23 colonizados</a:t>
            </a:r>
          </a:p>
        </p:txBody>
      </p:sp>
    </p:spTree>
  </p:cSld>
  <p:clrMapOvr>
    <a:masterClrMapping/>
  </p:clrMapOvr>
  <p:transition spd="slow"/>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Shape 488"/>
          <p:cNvSpPr>
            <a:spLocks noChangeShapeType="1"/>
          </p:cNvSpPr>
          <p:nvPr/>
        </p:nvSpPr>
        <p:spPr bwMode="auto">
          <a:xfrm>
            <a:off x="5443538" y="1306513"/>
            <a:ext cx="26082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4755" name="Shape 489"/>
          <p:cNvSpPr>
            <a:spLocks noChangeArrowheads="1"/>
          </p:cNvSpPr>
          <p:nvPr/>
        </p:nvSpPr>
        <p:spPr bwMode="auto">
          <a:xfrm>
            <a:off x="4837113" y="2590800"/>
            <a:ext cx="3330575" cy="3295650"/>
          </a:xfrm>
          <a:prstGeom prst="ellipse">
            <a:avLst/>
          </a:prstGeom>
          <a:solidFill>
            <a:srgbClr val="E21941"/>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23 colonizados</a:t>
            </a:r>
          </a:p>
        </p:txBody>
      </p:sp>
      <p:sp>
        <p:nvSpPr>
          <p:cNvPr id="490" name="Shape 490"/>
          <p:cNvSpPr/>
          <p:nvPr/>
        </p:nvSpPr>
        <p:spPr>
          <a:xfrm>
            <a:off x="741363" y="671513"/>
            <a:ext cx="5295900" cy="1270000"/>
          </a:xfrm>
          <a:prstGeom prst="roundRect">
            <a:avLst>
              <a:gd name="adj" fmla="val 15000"/>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5 (21,7%) foi realizada profilaxia com fluconazol</a:t>
            </a:r>
          </a:p>
        </p:txBody>
      </p:sp>
      <p:sp>
        <p:nvSpPr>
          <p:cNvPr id="74757" name="Shape 491"/>
          <p:cNvSpPr>
            <a:spLocks noChangeArrowheads="1"/>
          </p:cNvSpPr>
          <p:nvPr/>
        </p:nvSpPr>
        <p:spPr bwMode="auto">
          <a:xfrm>
            <a:off x="7370763" y="671513"/>
            <a:ext cx="5297487" cy="1270000"/>
          </a:xfrm>
          <a:prstGeom prst="roundRect">
            <a:avLst>
              <a:gd name="adj" fmla="val 15000"/>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 (20%) desenvolveu candidemia (</a:t>
            </a:r>
            <a:r>
              <a:rPr lang="pt-BR" sz="2500">
                <a:solidFill>
                  <a:srgbClr val="FFFFFF"/>
                </a:solidFill>
                <a:latin typeface="American Typewriter"/>
                <a:ea typeface="American Typewriter"/>
                <a:cs typeface="American Typewriter"/>
                <a:sym typeface="American Typewriter"/>
              </a:rPr>
              <a:t>p </a:t>
            </a:r>
            <a:r>
              <a:rPr lang="pt-BR" sz="2500" b="1">
                <a:solidFill>
                  <a:srgbClr val="FFFFFF"/>
                </a:solidFill>
                <a:latin typeface="American Typewriter"/>
                <a:ea typeface="American Typewriter"/>
                <a:cs typeface="American Typewriter"/>
                <a:sym typeface="American Typewriter"/>
              </a:rPr>
              <a:t>= 0,6411)</a:t>
            </a:r>
          </a:p>
        </p:txBody>
      </p:sp>
    </p:spTree>
  </p:cSld>
  <p:clrMapOvr>
    <a:masterClrMapping/>
  </p:clrMapOvr>
  <p:transition spd="slow"/>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Shape 493"/>
          <p:cNvSpPr>
            <a:spLocks noChangeShapeType="1"/>
          </p:cNvSpPr>
          <p:nvPr/>
        </p:nvSpPr>
        <p:spPr bwMode="auto">
          <a:xfrm>
            <a:off x="5443538" y="1306513"/>
            <a:ext cx="2608262" cy="0"/>
          </a:xfrm>
          <a:prstGeom prst="line">
            <a:avLst/>
          </a:prstGeom>
          <a:noFill/>
          <a:ln w="76200">
            <a:solidFill>
              <a:srgbClr val="ECC8BC"/>
            </a:solidFill>
            <a:miter lim="400000"/>
            <a:headEnd/>
            <a:tailEnd type="triangle" w="med" len="med"/>
          </a:ln>
        </p:spPr>
        <p:txBody>
          <a:bodyPr lIns="50800" tIns="50800" rIns="50800" bIns="50800" anchor="ctr"/>
          <a:lstStyle/>
          <a:p>
            <a:endParaRPr lang="pt-BR"/>
          </a:p>
        </p:txBody>
      </p:sp>
      <p:sp>
        <p:nvSpPr>
          <p:cNvPr id="75779" name="Shape 494"/>
          <p:cNvSpPr>
            <a:spLocks noChangeArrowheads="1"/>
          </p:cNvSpPr>
          <p:nvPr/>
        </p:nvSpPr>
        <p:spPr bwMode="auto">
          <a:xfrm>
            <a:off x="4837113" y="2590800"/>
            <a:ext cx="3330575" cy="3295650"/>
          </a:xfrm>
          <a:prstGeom prst="ellipse">
            <a:avLst/>
          </a:prstGeom>
          <a:solidFill>
            <a:srgbClr val="E21941"/>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23 colonizados</a:t>
            </a:r>
          </a:p>
        </p:txBody>
      </p:sp>
      <p:sp>
        <p:nvSpPr>
          <p:cNvPr id="495" name="Shape 495"/>
          <p:cNvSpPr/>
          <p:nvPr/>
        </p:nvSpPr>
        <p:spPr>
          <a:xfrm>
            <a:off x="741363" y="671513"/>
            <a:ext cx="5295900" cy="1270000"/>
          </a:xfrm>
          <a:prstGeom prst="roundRect">
            <a:avLst>
              <a:gd name="adj" fmla="val 15000"/>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5 (21,7%) foi realizada profilaxia com fluconazol</a:t>
            </a:r>
          </a:p>
        </p:txBody>
      </p:sp>
      <p:sp>
        <p:nvSpPr>
          <p:cNvPr id="75781" name="Shape 496"/>
          <p:cNvSpPr>
            <a:spLocks noChangeArrowheads="1"/>
          </p:cNvSpPr>
          <p:nvPr/>
        </p:nvSpPr>
        <p:spPr bwMode="auto">
          <a:xfrm>
            <a:off x="7370763" y="671513"/>
            <a:ext cx="5297487" cy="1270000"/>
          </a:xfrm>
          <a:prstGeom prst="roundRect">
            <a:avLst>
              <a:gd name="adj" fmla="val 15000"/>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 (20%) desenvolveu candidemia (</a:t>
            </a:r>
            <a:r>
              <a:rPr lang="pt-BR" sz="2500">
                <a:solidFill>
                  <a:srgbClr val="FFFFFF"/>
                </a:solidFill>
                <a:latin typeface="American Typewriter"/>
                <a:ea typeface="American Typewriter"/>
                <a:cs typeface="American Typewriter"/>
                <a:sym typeface="American Typewriter"/>
              </a:rPr>
              <a:t>p </a:t>
            </a:r>
            <a:r>
              <a:rPr lang="pt-BR" sz="2500" b="1">
                <a:solidFill>
                  <a:srgbClr val="FFFFFF"/>
                </a:solidFill>
                <a:latin typeface="American Typewriter"/>
                <a:ea typeface="American Typewriter"/>
                <a:cs typeface="American Typewriter"/>
                <a:sym typeface="American Typewriter"/>
              </a:rPr>
              <a:t>= 0,6411)</a:t>
            </a:r>
          </a:p>
        </p:txBody>
      </p:sp>
      <p:sp>
        <p:nvSpPr>
          <p:cNvPr id="497" name="Shape 497"/>
          <p:cNvSpPr/>
          <p:nvPr/>
        </p:nvSpPr>
        <p:spPr>
          <a:xfrm>
            <a:off x="3854450" y="7018338"/>
            <a:ext cx="5295900" cy="1270000"/>
          </a:xfrm>
          <a:prstGeom prst="roundRect">
            <a:avLst>
              <a:gd name="adj" fmla="val 15000"/>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15 (65,2%) foi realizado tratamento antifúngico</a:t>
            </a:r>
          </a:p>
        </p:txBody>
      </p:sp>
    </p:spTree>
  </p:cSld>
  <p:clrMapOvr>
    <a:masterClrMapping/>
  </p:clrMapOvr>
  <p:transition spd="slow"/>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Shape 499"/>
          <p:cNvSpPr>
            <a:spLocks noChangeArrowheads="1"/>
          </p:cNvSpPr>
          <p:nvPr/>
        </p:nvSpPr>
        <p:spPr bwMode="auto">
          <a:xfrm>
            <a:off x="4837113" y="3228975"/>
            <a:ext cx="3330575" cy="3295650"/>
          </a:xfrm>
          <a:prstGeom prst="ellipse">
            <a:avLst/>
          </a:prstGeom>
          <a:solidFill>
            <a:srgbClr val="49984A"/>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33 não colonizados</a:t>
            </a:r>
          </a:p>
        </p:txBody>
      </p:sp>
    </p:spTree>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Shape 501"/>
          <p:cNvSpPr>
            <a:spLocks noChangeArrowheads="1"/>
          </p:cNvSpPr>
          <p:nvPr/>
        </p:nvSpPr>
        <p:spPr bwMode="auto">
          <a:xfrm>
            <a:off x="4837113" y="3228975"/>
            <a:ext cx="3330575" cy="3295650"/>
          </a:xfrm>
          <a:prstGeom prst="ellipse">
            <a:avLst/>
          </a:prstGeom>
          <a:solidFill>
            <a:srgbClr val="49984A"/>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33 não colonizados</a:t>
            </a:r>
          </a:p>
        </p:txBody>
      </p:sp>
      <p:sp>
        <p:nvSpPr>
          <p:cNvPr id="502" name="Shape 502"/>
          <p:cNvSpPr/>
          <p:nvPr/>
        </p:nvSpPr>
        <p:spPr>
          <a:xfrm>
            <a:off x="492125" y="671513"/>
            <a:ext cx="5295900" cy="1270000"/>
          </a:xfrm>
          <a:prstGeom prst="roundRect">
            <a:avLst>
              <a:gd name="adj" fmla="val 15000"/>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23 (69,7%) receberam tratamento antifúngico </a:t>
            </a:r>
          </a:p>
        </p:txBody>
      </p:sp>
    </p:spTree>
  </p:cSld>
  <p:clrMapOvr>
    <a:masterClrMapping/>
  </p:clrMapOvr>
  <p:transition spd="slow"/>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Shape 504"/>
          <p:cNvSpPr>
            <a:spLocks noChangeArrowheads="1"/>
          </p:cNvSpPr>
          <p:nvPr/>
        </p:nvSpPr>
        <p:spPr bwMode="auto">
          <a:xfrm>
            <a:off x="4837113" y="3228975"/>
            <a:ext cx="3330575" cy="3295650"/>
          </a:xfrm>
          <a:prstGeom prst="ellipse">
            <a:avLst/>
          </a:prstGeom>
          <a:solidFill>
            <a:srgbClr val="49984A"/>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33 não colonizados</a:t>
            </a:r>
          </a:p>
        </p:txBody>
      </p:sp>
      <p:sp>
        <p:nvSpPr>
          <p:cNvPr id="505" name="Shape 505"/>
          <p:cNvSpPr/>
          <p:nvPr/>
        </p:nvSpPr>
        <p:spPr>
          <a:xfrm>
            <a:off x="492125" y="671513"/>
            <a:ext cx="5295900" cy="1270000"/>
          </a:xfrm>
          <a:prstGeom prst="roundRect">
            <a:avLst>
              <a:gd name="adj" fmla="val 15000"/>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23 (69,7%) receberam tratamento antifúngico </a:t>
            </a:r>
          </a:p>
        </p:txBody>
      </p:sp>
      <p:sp>
        <p:nvSpPr>
          <p:cNvPr id="506" name="Shape 506"/>
          <p:cNvSpPr/>
          <p:nvPr/>
        </p:nvSpPr>
        <p:spPr>
          <a:xfrm>
            <a:off x="6802438" y="647700"/>
            <a:ext cx="5297487" cy="1651000"/>
          </a:xfrm>
          <a:prstGeom prst="roundRect">
            <a:avLst>
              <a:gd name="adj" fmla="val 1154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Alguns pacientes receberam mais que um antifúngico terapêutico</a:t>
            </a:r>
          </a:p>
        </p:txBody>
      </p:sp>
    </p:spTree>
  </p:cSld>
  <p:clrMapOvr>
    <a:masterClrMapping/>
  </p:clrMapOvr>
  <p:transition spd="slow"/>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Shape 508"/>
          <p:cNvSpPr>
            <a:spLocks noChangeShapeType="1"/>
          </p:cNvSpPr>
          <p:nvPr/>
        </p:nvSpPr>
        <p:spPr bwMode="auto">
          <a:xfrm flipH="1">
            <a:off x="9450388" y="2139950"/>
            <a:ext cx="0" cy="5275263"/>
          </a:xfrm>
          <a:prstGeom prst="line">
            <a:avLst/>
          </a:prstGeom>
          <a:noFill/>
          <a:ln w="76200">
            <a:solidFill>
              <a:srgbClr val="E21941"/>
            </a:solidFill>
            <a:miter lim="400000"/>
            <a:headEnd/>
            <a:tailEnd type="triangle" w="med" len="med"/>
          </a:ln>
        </p:spPr>
        <p:txBody>
          <a:bodyPr lIns="50800" tIns="50800" rIns="50800" bIns="50800" anchor="ctr"/>
          <a:lstStyle/>
          <a:p>
            <a:endParaRPr lang="pt-BR"/>
          </a:p>
        </p:txBody>
      </p:sp>
      <p:sp>
        <p:nvSpPr>
          <p:cNvPr id="79875" name="Shape 509"/>
          <p:cNvSpPr>
            <a:spLocks noChangeArrowheads="1"/>
          </p:cNvSpPr>
          <p:nvPr/>
        </p:nvSpPr>
        <p:spPr bwMode="auto">
          <a:xfrm>
            <a:off x="6802438" y="3398838"/>
            <a:ext cx="5297487" cy="960437"/>
          </a:xfrm>
          <a:prstGeom prst="roundRect">
            <a:avLst>
              <a:gd name="adj" fmla="val 19856"/>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sete (70%) receberam fluconazol</a:t>
            </a:r>
          </a:p>
        </p:txBody>
      </p:sp>
      <p:sp>
        <p:nvSpPr>
          <p:cNvPr id="79876" name="Shape 510"/>
          <p:cNvSpPr>
            <a:spLocks noChangeArrowheads="1"/>
          </p:cNvSpPr>
          <p:nvPr/>
        </p:nvSpPr>
        <p:spPr bwMode="auto">
          <a:xfrm>
            <a:off x="6802438" y="4576763"/>
            <a:ext cx="5297487" cy="958850"/>
          </a:xfrm>
          <a:prstGeom prst="roundRect">
            <a:avLst>
              <a:gd name="adj" fmla="val 19856"/>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cinco (50%) anfotericina B desoxicolato</a:t>
            </a:r>
          </a:p>
        </p:txBody>
      </p:sp>
      <p:sp>
        <p:nvSpPr>
          <p:cNvPr id="79877" name="Shape 511"/>
          <p:cNvSpPr>
            <a:spLocks noChangeArrowheads="1"/>
          </p:cNvSpPr>
          <p:nvPr/>
        </p:nvSpPr>
        <p:spPr bwMode="auto">
          <a:xfrm>
            <a:off x="6802438" y="5753100"/>
            <a:ext cx="5297487" cy="958850"/>
          </a:xfrm>
          <a:prstGeom prst="roundRect">
            <a:avLst>
              <a:gd name="adj" fmla="val 19856"/>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cinco (50%) anfotericina B lipossomal</a:t>
            </a:r>
          </a:p>
        </p:txBody>
      </p:sp>
      <p:sp>
        <p:nvSpPr>
          <p:cNvPr id="79878" name="Shape 512"/>
          <p:cNvSpPr>
            <a:spLocks noChangeArrowheads="1"/>
          </p:cNvSpPr>
          <p:nvPr/>
        </p:nvSpPr>
        <p:spPr bwMode="auto">
          <a:xfrm>
            <a:off x="6802438" y="6929438"/>
            <a:ext cx="5297487" cy="960437"/>
          </a:xfrm>
          <a:prstGeom prst="roundRect">
            <a:avLst>
              <a:gd name="adj" fmla="val 19856"/>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dois (20%) micafungina</a:t>
            </a:r>
          </a:p>
        </p:txBody>
      </p:sp>
      <p:sp>
        <p:nvSpPr>
          <p:cNvPr id="79879" name="Shape 513"/>
          <p:cNvSpPr>
            <a:spLocks noChangeArrowheads="1"/>
          </p:cNvSpPr>
          <p:nvPr/>
        </p:nvSpPr>
        <p:spPr bwMode="auto">
          <a:xfrm>
            <a:off x="1801813" y="3228975"/>
            <a:ext cx="3332162" cy="3295650"/>
          </a:xfrm>
          <a:prstGeom prst="ellipse">
            <a:avLst/>
          </a:prstGeom>
          <a:solidFill>
            <a:srgbClr val="49984A"/>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33 não colonizados</a:t>
            </a:r>
          </a:p>
        </p:txBody>
      </p:sp>
      <p:sp>
        <p:nvSpPr>
          <p:cNvPr id="514" name="Shape 514"/>
          <p:cNvSpPr/>
          <p:nvPr/>
        </p:nvSpPr>
        <p:spPr>
          <a:xfrm>
            <a:off x="492125" y="671513"/>
            <a:ext cx="5295900" cy="1270000"/>
          </a:xfrm>
          <a:prstGeom prst="roundRect">
            <a:avLst>
              <a:gd name="adj" fmla="val 15000"/>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23 (69,7%) receberam tratamento antifúngico </a:t>
            </a:r>
          </a:p>
        </p:txBody>
      </p:sp>
      <p:sp>
        <p:nvSpPr>
          <p:cNvPr id="515" name="Shape 515"/>
          <p:cNvSpPr/>
          <p:nvPr/>
        </p:nvSpPr>
        <p:spPr>
          <a:xfrm>
            <a:off x="6802438" y="647700"/>
            <a:ext cx="5297487" cy="1651000"/>
          </a:xfrm>
          <a:prstGeom prst="roundRect">
            <a:avLst>
              <a:gd name="adj" fmla="val 11542"/>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Alguns pacientes receberam mais que um antifúngico terapêutico</a:t>
            </a:r>
          </a:p>
        </p:txBody>
      </p:sp>
    </p:spTree>
  </p:cSld>
  <p:clrMapOvr>
    <a:masterClrMapping/>
  </p:clrMapOvr>
  <p:transition spd="slow"/>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Shape 517"/>
          <p:cNvSpPr>
            <a:spLocks noChangeArrowheads="1"/>
          </p:cNvSpPr>
          <p:nvPr/>
        </p:nvSpPr>
        <p:spPr bwMode="auto">
          <a:xfrm>
            <a:off x="6802438" y="3398838"/>
            <a:ext cx="5297487" cy="960437"/>
          </a:xfrm>
          <a:prstGeom prst="roundRect">
            <a:avLst>
              <a:gd name="adj" fmla="val 19856"/>
            </a:avLst>
          </a:prstGeom>
          <a:solidFill>
            <a:srgbClr val="E21941">
              <a:alpha val="42744"/>
            </a:srgbClr>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sete (70%) receberam fluconazol</a:t>
            </a:r>
          </a:p>
        </p:txBody>
      </p:sp>
      <p:sp>
        <p:nvSpPr>
          <p:cNvPr id="80899" name="Shape 518"/>
          <p:cNvSpPr>
            <a:spLocks noChangeArrowheads="1"/>
          </p:cNvSpPr>
          <p:nvPr/>
        </p:nvSpPr>
        <p:spPr bwMode="auto">
          <a:xfrm>
            <a:off x="6802438" y="4576763"/>
            <a:ext cx="5297487" cy="958850"/>
          </a:xfrm>
          <a:prstGeom prst="roundRect">
            <a:avLst>
              <a:gd name="adj" fmla="val 19856"/>
            </a:avLst>
          </a:prstGeom>
          <a:solidFill>
            <a:srgbClr val="E21941">
              <a:alpha val="42744"/>
            </a:srgbClr>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cinco (50%) anfotericina B desoxicolato</a:t>
            </a:r>
          </a:p>
        </p:txBody>
      </p:sp>
      <p:sp>
        <p:nvSpPr>
          <p:cNvPr id="80900" name="Shape 519"/>
          <p:cNvSpPr>
            <a:spLocks noChangeArrowheads="1"/>
          </p:cNvSpPr>
          <p:nvPr/>
        </p:nvSpPr>
        <p:spPr bwMode="auto">
          <a:xfrm>
            <a:off x="6802438" y="5753100"/>
            <a:ext cx="5297487" cy="958850"/>
          </a:xfrm>
          <a:prstGeom prst="roundRect">
            <a:avLst>
              <a:gd name="adj" fmla="val 19856"/>
            </a:avLst>
          </a:prstGeom>
          <a:solidFill>
            <a:srgbClr val="E21941">
              <a:alpha val="42744"/>
            </a:srgbClr>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cinco (50%) anfotericina B lipossomal</a:t>
            </a:r>
          </a:p>
        </p:txBody>
      </p:sp>
      <p:sp>
        <p:nvSpPr>
          <p:cNvPr id="80901" name="Shape 520"/>
          <p:cNvSpPr>
            <a:spLocks noChangeArrowheads="1"/>
          </p:cNvSpPr>
          <p:nvPr/>
        </p:nvSpPr>
        <p:spPr bwMode="auto">
          <a:xfrm>
            <a:off x="6802438" y="6929438"/>
            <a:ext cx="5297487" cy="960437"/>
          </a:xfrm>
          <a:prstGeom prst="roundRect">
            <a:avLst>
              <a:gd name="adj" fmla="val 19856"/>
            </a:avLst>
          </a:prstGeom>
          <a:solidFill>
            <a:srgbClr val="E21941">
              <a:alpha val="42744"/>
            </a:srgbClr>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dois (20%) micafungina</a:t>
            </a:r>
          </a:p>
        </p:txBody>
      </p:sp>
      <p:sp>
        <p:nvSpPr>
          <p:cNvPr id="80902" name="Shape 521"/>
          <p:cNvSpPr>
            <a:spLocks noChangeArrowheads="1"/>
          </p:cNvSpPr>
          <p:nvPr/>
        </p:nvSpPr>
        <p:spPr bwMode="auto">
          <a:xfrm>
            <a:off x="1801813" y="3228975"/>
            <a:ext cx="3332162" cy="3295650"/>
          </a:xfrm>
          <a:prstGeom prst="ellipse">
            <a:avLst/>
          </a:prstGeom>
          <a:solidFill>
            <a:srgbClr val="49984A">
              <a:alpha val="42744"/>
            </a:srgbClr>
          </a:solidFill>
          <a:ln w="12700">
            <a:noFill/>
            <a:miter lim="400000"/>
            <a:headEnd/>
            <a:tailEnd/>
          </a:ln>
        </p:spPr>
        <p:txBody>
          <a:bodyPr lIns="50800" tIns="50800" rIns="50800" bIns="50800" anchor="ctr"/>
          <a:lstStyle/>
          <a:p>
            <a:pPr algn="ctr" defTabSz="457200" hangingPunct="0">
              <a:lnSpc>
                <a:spcPts val="5100"/>
              </a:lnSpc>
              <a:spcBef>
                <a:spcPts val="1200"/>
              </a:spcBef>
            </a:pPr>
            <a:r>
              <a:rPr lang="pt-BR" sz="3000" b="1">
                <a:solidFill>
                  <a:srgbClr val="FFFFFF"/>
                </a:solidFill>
                <a:latin typeface="American Typewriter"/>
                <a:ea typeface="American Typewriter"/>
                <a:cs typeface="American Typewriter"/>
                <a:sym typeface="American Typewriter"/>
              </a:rPr>
              <a:t>33 não colonizados</a:t>
            </a:r>
          </a:p>
        </p:txBody>
      </p:sp>
      <p:sp>
        <p:nvSpPr>
          <p:cNvPr id="522" name="Shape 522"/>
          <p:cNvSpPr/>
          <p:nvPr/>
        </p:nvSpPr>
        <p:spPr>
          <a:xfrm>
            <a:off x="492125" y="671513"/>
            <a:ext cx="5295900" cy="1270000"/>
          </a:xfrm>
          <a:prstGeom prst="roundRect">
            <a:avLst>
              <a:gd name="adj" fmla="val 15000"/>
            </a:avLst>
          </a:prstGeom>
          <a:solidFill>
            <a:schemeClr val="accent1">
              <a:hueOff val="550649"/>
              <a:satOff val="22840"/>
              <a:lumOff val="-37254"/>
              <a:alpha val="42623"/>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23 (69,7%) receberam tratamento antifúngico </a:t>
            </a:r>
          </a:p>
        </p:txBody>
      </p:sp>
      <p:sp>
        <p:nvSpPr>
          <p:cNvPr id="523" name="Shape 523"/>
          <p:cNvSpPr/>
          <p:nvPr/>
        </p:nvSpPr>
        <p:spPr>
          <a:xfrm>
            <a:off x="6802438" y="647700"/>
            <a:ext cx="5297487" cy="1651000"/>
          </a:xfrm>
          <a:prstGeom prst="roundRect">
            <a:avLst>
              <a:gd name="adj" fmla="val 11542"/>
            </a:avLst>
          </a:prstGeom>
          <a:solidFill>
            <a:schemeClr val="accent1">
              <a:hueOff val="550649"/>
              <a:satOff val="22840"/>
              <a:lumOff val="-37254"/>
              <a:alpha val="42623"/>
            </a:schemeClr>
          </a:solidFill>
          <a:ln w="12700">
            <a:miter lim="400000"/>
          </a:ln>
          <a:extLst>
            <a:ext uri="{C572A759-6A51-4108-AA02-DFA0A04FC94B}"/>
          </a:extLst>
        </p:spPr>
        <p:txBody>
          <a:bodyPr lIns="50800" tIns="50800" rIns="50800" bIns="50800" anchor="ctr"/>
          <a:lstStyle>
            <a:lvl1pPr defTabSz="457200">
              <a:lnSpc>
                <a:spcPts val="4500"/>
              </a:lnSpc>
              <a:spcBef>
                <a:spcPts val="1200"/>
              </a:spcBef>
              <a:defRPr sz="2500" b="1">
                <a:solidFill>
                  <a:srgbClr val="FFFFFF"/>
                </a:solidFill>
                <a:latin typeface="American Typewriter"/>
                <a:ea typeface="American Typewriter"/>
                <a:cs typeface="American Typewriter"/>
                <a:sym typeface="American Typewriter"/>
              </a:defRPr>
            </a:lvl1pPr>
          </a:lstStyle>
          <a:p>
            <a:pPr algn="ctr" fontAlgn="auto" hangingPunct="0">
              <a:spcAft>
                <a:spcPts val="0"/>
              </a:spcAft>
              <a:defRPr/>
            </a:pPr>
            <a:r>
              <a:rPr kern="0"/>
              <a:t>Alguns pacientes receberam mais que um antifúngico terapêutico</a:t>
            </a:r>
          </a:p>
        </p:txBody>
      </p:sp>
      <p:sp>
        <p:nvSpPr>
          <p:cNvPr id="524" name="Shape 524"/>
          <p:cNvSpPr/>
          <p:nvPr/>
        </p:nvSpPr>
        <p:spPr>
          <a:xfrm>
            <a:off x="3140075" y="2105025"/>
            <a:ext cx="6242050" cy="5902325"/>
          </a:xfrm>
          <a:prstGeom prst="roundRect">
            <a:avLst>
              <a:gd name="adj" fmla="val 4659"/>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defTabSz="457200" fontAlgn="auto" hangingPunct="0">
              <a:lnSpc>
                <a:spcPts val="4500"/>
              </a:lnSpc>
              <a:spcBef>
                <a:spcPts val="1200"/>
              </a:spcBef>
              <a:spcAft>
                <a:spcPts val="0"/>
              </a:spcAft>
              <a:defRPr sz="2500" b="1">
                <a:solidFill>
                  <a:srgbClr val="FFFFFF"/>
                </a:solidFill>
                <a:latin typeface="American Typewriter"/>
                <a:ea typeface="American Typewriter"/>
                <a:cs typeface="American Typewriter"/>
                <a:sym typeface="American Typewriter"/>
              </a:defRPr>
            </a:pPr>
            <a:r>
              <a:rPr sz="2500" b="1" kern="0">
                <a:solidFill>
                  <a:srgbClr val="FFFFFF"/>
                </a:solidFill>
                <a:latin typeface="American Typewriter"/>
                <a:ea typeface="American Typewriter"/>
                <a:cs typeface="American Typewriter"/>
                <a:sym typeface="American Typewriter"/>
              </a:rPr>
              <a:t>A letalidade foi de 19 (33,9%) entre 56 RNEBP, houve um (10%) óbito entre os RNEBP com candidíase invasiva (p = 0,0761) e 11 (47,8%) óbitos entre os 23 RNEBP colonizados (p = 0,0612)</a:t>
            </a:r>
          </a:p>
        </p:txBody>
      </p:sp>
    </p:spTree>
  </p:cSld>
  <p:clrMapOvr>
    <a:masterClrMapping/>
  </p:clrMapOvr>
  <p:transition spd="slow"/>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1922" name="Captura de Tela 2021-10-06 às 10.22.16.png"/>
          <p:cNvPicPr>
            <a:picLocks noChangeAspect="1"/>
          </p:cNvPicPr>
          <p:nvPr/>
        </p:nvPicPr>
        <p:blipFill>
          <a:blip r:embed="rId2"/>
          <a:srcRect/>
          <a:stretch>
            <a:fillRect/>
          </a:stretch>
        </p:blipFill>
        <p:spPr bwMode="auto">
          <a:xfrm>
            <a:off x="-587375" y="541338"/>
            <a:ext cx="13943013" cy="9043987"/>
          </a:xfrm>
          <a:prstGeom prst="rect">
            <a:avLst/>
          </a:prstGeom>
          <a:noFill/>
          <a:ln w="12700">
            <a:noFill/>
            <a:miter lim="400000"/>
            <a:headEnd/>
            <a:tailEnd/>
          </a:ln>
        </p:spPr>
      </p:pic>
    </p:spTree>
  </p:cSld>
  <p:clrMapOvr>
    <a:masterClrMapping/>
  </p:clrMapOvr>
  <p:transition spd="slow"/>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Shape 528"/>
          <p:cNvSpPr>
            <a:spLocks noChangeArrowheads="1"/>
          </p:cNvSpPr>
          <p:nvPr/>
        </p:nvSpPr>
        <p:spPr bwMode="auto">
          <a:xfrm>
            <a:off x="650875" y="1922463"/>
            <a:ext cx="11269663" cy="18161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O uso de agentes antifúngicos, como a nistatina, o miconazol e, mais recentemente, o fluconazol, têm sido estudados na profilaxia de infecção fúngica invasiva</a:t>
            </a:r>
          </a:p>
        </p:txBody>
      </p:sp>
      <p:sp>
        <p:nvSpPr>
          <p:cNvPr id="82947" name="Shape 529"/>
          <p:cNvSpPr>
            <a:spLocks noChangeArrowheads="1"/>
          </p:cNvSpPr>
          <p:nvPr/>
        </p:nvSpPr>
        <p:spPr bwMode="auto">
          <a:xfrm>
            <a:off x="1325563" y="5559425"/>
            <a:ext cx="9920287"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 nistatina e o miconazol são antifúngicos de uso tópico, sem distribuição sistêmica</a:t>
            </a:r>
          </a:p>
        </p:txBody>
      </p:sp>
      <p:sp>
        <p:nvSpPr>
          <p:cNvPr id="82948" name="Shape 530"/>
          <p:cNvSpPr>
            <a:spLocks noChangeArrowheads="1"/>
          </p:cNvSpPr>
          <p:nvPr/>
        </p:nvSpPr>
        <p:spPr bwMode="auto">
          <a:xfrm>
            <a:off x="2938463" y="8202613"/>
            <a:ext cx="7127875" cy="1268412"/>
          </a:xfrm>
          <a:prstGeom prst="roundRect">
            <a:avLst>
              <a:gd name="adj" fmla="val 19856"/>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Os resultados dos estudos sobre este tema são controversos</a:t>
            </a:r>
          </a:p>
        </p:txBody>
      </p:sp>
      <p:sp>
        <p:nvSpPr>
          <p:cNvPr id="82949" name="Shape 531"/>
          <p:cNvSpPr>
            <a:spLocks noGrp="1"/>
          </p:cNvSpPr>
          <p:nvPr>
            <p:ph type="title"/>
          </p:nvPr>
        </p:nvSpPr>
        <p:spPr>
          <a:xfrm>
            <a:off x="1455738" y="-711200"/>
            <a:ext cx="10464800" cy="2438400"/>
          </a:xfrm>
        </p:spPr>
        <p:txBody>
          <a:bodyPr/>
          <a:lstStyle/>
          <a:p>
            <a:pPr eaLnBrk="1" hangingPunct="1"/>
            <a:r>
              <a:rPr lang="pt-BR" sz="6000" b="1" smtClean="0">
                <a:solidFill>
                  <a:srgbClr val="3078BD"/>
                </a:solidFill>
                <a:latin typeface="American Typewriter"/>
                <a:ea typeface="American Typewriter"/>
                <a:cs typeface="American Typewriter"/>
                <a:sym typeface="American Typewriter"/>
              </a:rPr>
              <a:t>Discussão</a:t>
            </a:r>
          </a:p>
        </p:txBody>
      </p:sp>
    </p:spTree>
  </p:cSld>
  <p:clrMapOvr>
    <a:masterClrMapping/>
  </p:clrMapOvr>
  <p:transition spd="slow"/>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Shape 533"/>
          <p:cNvSpPr>
            <a:spLocks noChangeArrowheads="1"/>
          </p:cNvSpPr>
          <p:nvPr/>
        </p:nvSpPr>
        <p:spPr bwMode="auto">
          <a:xfrm>
            <a:off x="955675" y="2925763"/>
            <a:ext cx="3513138" cy="2095500"/>
          </a:xfrm>
          <a:prstGeom prst="roundRect">
            <a:avLst>
              <a:gd name="adj" fmla="val 9093"/>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Primeiro estudo clínico randomizado de profilaxia com nistatina oral</a:t>
            </a:r>
          </a:p>
        </p:txBody>
      </p:sp>
      <p:sp>
        <p:nvSpPr>
          <p:cNvPr id="83971" name="Shape 534"/>
          <p:cNvSpPr>
            <a:spLocks noChangeArrowheads="1"/>
          </p:cNvSpPr>
          <p:nvPr/>
        </p:nvSpPr>
        <p:spPr bwMode="auto">
          <a:xfrm>
            <a:off x="6040438" y="936625"/>
            <a:ext cx="5302250" cy="757238"/>
          </a:xfrm>
          <a:prstGeom prst="roundRect">
            <a:avLst>
              <a:gd name="adj" fmla="val 25157"/>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100.000 U 3x ao dia</a:t>
            </a:r>
          </a:p>
        </p:txBody>
      </p:sp>
      <p:sp>
        <p:nvSpPr>
          <p:cNvPr id="83972" name="Shape 535"/>
          <p:cNvSpPr>
            <a:spLocks noChangeArrowheads="1"/>
          </p:cNvSpPr>
          <p:nvPr/>
        </p:nvSpPr>
        <p:spPr bwMode="auto">
          <a:xfrm>
            <a:off x="5673725" y="2400300"/>
            <a:ext cx="6035675" cy="1204913"/>
          </a:xfrm>
          <a:prstGeom prst="roundRect">
            <a:avLst>
              <a:gd name="adj" fmla="val 15806"/>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Realizado incluindo recém-nascidos com peso inferior a 1.250 g</a:t>
            </a:r>
          </a:p>
        </p:txBody>
      </p:sp>
      <p:sp>
        <p:nvSpPr>
          <p:cNvPr id="83973" name="Shape 536"/>
          <p:cNvSpPr>
            <a:spLocks noChangeArrowheads="1"/>
          </p:cNvSpPr>
          <p:nvPr/>
        </p:nvSpPr>
        <p:spPr bwMode="auto">
          <a:xfrm>
            <a:off x="6400800" y="4311650"/>
            <a:ext cx="4838700" cy="709613"/>
          </a:xfrm>
          <a:prstGeom prst="roundRect">
            <a:avLst>
              <a:gd name="adj" fmla="val 26843"/>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Em ventilação mecânica</a:t>
            </a:r>
          </a:p>
        </p:txBody>
      </p:sp>
      <p:sp>
        <p:nvSpPr>
          <p:cNvPr id="83974" name="Shape 537"/>
          <p:cNvSpPr>
            <a:spLocks noChangeArrowheads="1"/>
          </p:cNvSpPr>
          <p:nvPr/>
        </p:nvSpPr>
        <p:spPr bwMode="auto">
          <a:xfrm>
            <a:off x="5453063" y="5727700"/>
            <a:ext cx="6477000" cy="1096963"/>
          </a:xfrm>
          <a:prstGeom prst="roundRect">
            <a:avLst>
              <a:gd name="adj" fmla="val 17343"/>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o uso de nistatina até uma semana após a extubação</a:t>
            </a:r>
          </a:p>
        </p:txBody>
      </p:sp>
      <p:sp>
        <p:nvSpPr>
          <p:cNvPr id="83975" name="Shape 538"/>
          <p:cNvSpPr>
            <a:spLocks noChangeArrowheads="1"/>
          </p:cNvSpPr>
          <p:nvPr/>
        </p:nvSpPr>
        <p:spPr bwMode="auto">
          <a:xfrm>
            <a:off x="996950" y="7637463"/>
            <a:ext cx="11010900" cy="1514475"/>
          </a:xfrm>
          <a:prstGeom prst="roundRect">
            <a:avLst>
              <a:gd name="adj" fmla="val 12588"/>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Houve redução significativa na incidência de sepse fúngica, mas não houve diferença na mortalidade entre o grupo com tratamento e o controle</a:t>
            </a:r>
          </a:p>
        </p:txBody>
      </p:sp>
    </p:spTree>
  </p:cSld>
  <p:clrMapOvr>
    <a:masterClrMapping/>
  </p:clrMapOvr>
  <p:transition spd="slow"/>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Shape 540"/>
          <p:cNvSpPr>
            <a:spLocks noChangeArrowheads="1"/>
          </p:cNvSpPr>
          <p:nvPr/>
        </p:nvSpPr>
        <p:spPr bwMode="auto">
          <a:xfrm>
            <a:off x="2160588" y="681038"/>
            <a:ext cx="8683625" cy="1584325"/>
          </a:xfrm>
          <a:prstGeom prst="roundRect">
            <a:avLst>
              <a:gd name="adj" fmla="val 12032"/>
            </a:avLst>
          </a:prstGeom>
          <a:solidFill>
            <a:srgbClr val="ECC8BC"/>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Foram pesquisados RNMBP e RNEBP que receberam nistatina ou miconazol oral profiláticos</a:t>
            </a:r>
          </a:p>
        </p:txBody>
      </p:sp>
      <p:sp>
        <p:nvSpPr>
          <p:cNvPr id="84995" name="Shape 541"/>
          <p:cNvSpPr>
            <a:spLocks noChangeArrowheads="1"/>
          </p:cNvSpPr>
          <p:nvPr/>
        </p:nvSpPr>
        <p:spPr bwMode="auto">
          <a:xfrm>
            <a:off x="1552575" y="3324225"/>
            <a:ext cx="2838450" cy="654050"/>
          </a:xfrm>
          <a:prstGeom prst="roundRect">
            <a:avLst>
              <a:gd name="adj" fmla="val 29111"/>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Nistatina</a:t>
            </a:r>
          </a:p>
        </p:txBody>
      </p:sp>
      <p:sp>
        <p:nvSpPr>
          <p:cNvPr id="84996" name="Shape 542"/>
          <p:cNvSpPr>
            <a:spLocks noChangeArrowheads="1"/>
          </p:cNvSpPr>
          <p:nvPr/>
        </p:nvSpPr>
        <p:spPr bwMode="auto">
          <a:xfrm>
            <a:off x="8521700" y="3324225"/>
            <a:ext cx="2836863" cy="654050"/>
          </a:xfrm>
          <a:prstGeom prst="roundRect">
            <a:avLst>
              <a:gd name="adj" fmla="val 29111"/>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Miconazol</a:t>
            </a:r>
          </a:p>
        </p:txBody>
      </p:sp>
      <p:sp>
        <p:nvSpPr>
          <p:cNvPr id="84997" name="Shape 543"/>
          <p:cNvSpPr>
            <a:spLocks noChangeShapeType="1"/>
          </p:cNvSpPr>
          <p:nvPr/>
        </p:nvSpPr>
        <p:spPr bwMode="auto">
          <a:xfrm flipH="1">
            <a:off x="2971800" y="4084638"/>
            <a:ext cx="0" cy="1584325"/>
          </a:xfrm>
          <a:prstGeom prst="line">
            <a:avLst/>
          </a:prstGeom>
          <a:noFill/>
          <a:ln w="76200">
            <a:solidFill>
              <a:srgbClr val="000000"/>
            </a:solidFill>
            <a:miter lim="400000"/>
            <a:headEnd/>
            <a:tailEnd type="triangle" w="med" len="med"/>
          </a:ln>
        </p:spPr>
        <p:txBody>
          <a:bodyPr lIns="50800" tIns="50800" rIns="50800" bIns="50800" anchor="ctr"/>
          <a:lstStyle/>
          <a:p>
            <a:endParaRPr lang="pt-BR"/>
          </a:p>
        </p:txBody>
      </p:sp>
      <p:sp>
        <p:nvSpPr>
          <p:cNvPr id="84998" name="Shape 544"/>
          <p:cNvSpPr>
            <a:spLocks noChangeArrowheads="1"/>
          </p:cNvSpPr>
          <p:nvPr/>
        </p:nvSpPr>
        <p:spPr bwMode="auto">
          <a:xfrm>
            <a:off x="663575" y="5972175"/>
            <a:ext cx="4616450" cy="2954338"/>
          </a:xfrm>
          <a:prstGeom prst="roundRect">
            <a:avLst>
              <a:gd name="adj" fmla="val 7273"/>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Apresentaram de forma significativa menos candidíase invasiva quando comparados ao grupo controle</a:t>
            </a:r>
          </a:p>
        </p:txBody>
      </p:sp>
      <p:sp>
        <p:nvSpPr>
          <p:cNvPr id="84999" name="Shape 545"/>
          <p:cNvSpPr>
            <a:spLocks noChangeArrowheads="1"/>
          </p:cNvSpPr>
          <p:nvPr/>
        </p:nvSpPr>
        <p:spPr bwMode="auto">
          <a:xfrm>
            <a:off x="7391400" y="6072188"/>
            <a:ext cx="5097463" cy="2854325"/>
          </a:xfrm>
          <a:prstGeom prst="roundRect">
            <a:avLst>
              <a:gd name="adj" fmla="val 7866"/>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Apresentaram menor índice de colonização retal, porém sem impacto na incidência de candidíase neonatal</a:t>
            </a:r>
          </a:p>
        </p:txBody>
      </p:sp>
      <p:sp>
        <p:nvSpPr>
          <p:cNvPr id="85000" name="Shape 546"/>
          <p:cNvSpPr>
            <a:spLocks noChangeShapeType="1"/>
          </p:cNvSpPr>
          <p:nvPr/>
        </p:nvSpPr>
        <p:spPr bwMode="auto">
          <a:xfrm>
            <a:off x="9939338" y="4233863"/>
            <a:ext cx="0" cy="1582737"/>
          </a:xfrm>
          <a:prstGeom prst="line">
            <a:avLst/>
          </a:prstGeom>
          <a:noFill/>
          <a:ln w="76200">
            <a:solidFill>
              <a:srgbClr val="000000"/>
            </a:solidFill>
            <a:miter lim="400000"/>
            <a:headEnd/>
            <a:tailEnd type="triangle" w="med" len="med"/>
          </a:ln>
        </p:spPr>
        <p:txBody>
          <a:bodyPr lIns="50800" tIns="50800" rIns="50800" bIns="50800" anchor="ctr"/>
          <a:lstStyle/>
          <a:p>
            <a:endParaRPr lang="pt-BR"/>
          </a:p>
        </p:txBody>
      </p:sp>
    </p:spTree>
  </p:cSld>
  <p:clrMapOvr>
    <a:masterClrMapping/>
  </p:clrMapOvr>
  <p:transition spd="slow"/>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Shape 548"/>
          <p:cNvSpPr>
            <a:spLocks noChangeArrowheads="1"/>
          </p:cNvSpPr>
          <p:nvPr/>
        </p:nvSpPr>
        <p:spPr bwMode="auto">
          <a:xfrm>
            <a:off x="341313" y="4419600"/>
            <a:ext cx="12101512" cy="1435100"/>
          </a:xfrm>
          <a:prstGeom prst="rect">
            <a:avLst/>
          </a:prstGeom>
          <a:noFill/>
          <a:ln w="12700">
            <a:noFill/>
            <a:miter lim="400000"/>
            <a:headEnd/>
            <a:tailEnd/>
          </a:ln>
        </p:spPr>
        <p:txBody>
          <a:bodyPr lIns="50800" tIns="50800" rIns="50800" bIns="50800" anchor="ctr">
            <a:spAutoFit/>
          </a:bodyPr>
          <a:lstStyle/>
          <a:p>
            <a:pPr defTabSz="457200" hangingPunct="0">
              <a:lnSpc>
                <a:spcPts val="4500"/>
              </a:lnSpc>
              <a:spcBef>
                <a:spcPts val="1200"/>
              </a:spcBef>
            </a:pPr>
            <a:endParaRPr lang="pt-BR" sz="2500" b="1">
              <a:solidFill>
                <a:srgbClr val="000000"/>
              </a:solidFill>
              <a:latin typeface="American Typewriter"/>
              <a:ea typeface="American Typewriter"/>
              <a:cs typeface="American Typewriter"/>
              <a:sym typeface="American Typewriter"/>
            </a:endParaRPr>
          </a:p>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Caracteriza-se pela excelente concentração em líquidos corporais e tecidos, apresenta meia- vida longa e age sobre as principais espécies de </a:t>
            </a:r>
            <a:r>
              <a:rPr lang="pt-BR" sz="2500">
                <a:solidFill>
                  <a:srgbClr val="000000"/>
                </a:solidFill>
                <a:latin typeface="American Typewriter"/>
                <a:ea typeface="American Typewriter"/>
                <a:cs typeface="American Typewriter"/>
                <a:sym typeface="American Typewriter"/>
              </a:rPr>
              <a:t>Candida</a:t>
            </a:r>
          </a:p>
        </p:txBody>
      </p:sp>
      <p:sp>
        <p:nvSpPr>
          <p:cNvPr id="86019" name="Shape 549"/>
          <p:cNvSpPr>
            <a:spLocks noChangeArrowheads="1"/>
          </p:cNvSpPr>
          <p:nvPr/>
        </p:nvSpPr>
        <p:spPr bwMode="auto">
          <a:xfrm>
            <a:off x="593725" y="1979613"/>
            <a:ext cx="11596688" cy="18161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Desde 2001, tem-se relatado de forma crescente na literatura seu uso benéfico da profilaxia para a prevenção da colonização e infecção por </a:t>
            </a:r>
            <a:r>
              <a:rPr lang="pt-BR" sz="2500">
                <a:solidFill>
                  <a:srgbClr val="000000"/>
                </a:solidFill>
                <a:latin typeface="American Typewriter"/>
                <a:ea typeface="American Typewriter"/>
                <a:cs typeface="American Typewriter"/>
                <a:sym typeface="American Typewriter"/>
              </a:rPr>
              <a:t>Candida </a:t>
            </a:r>
            <a:r>
              <a:rPr lang="pt-BR" sz="2500" b="1">
                <a:solidFill>
                  <a:srgbClr val="000000"/>
                </a:solidFill>
                <a:latin typeface="American Typewriter"/>
                <a:ea typeface="American Typewriter"/>
                <a:cs typeface="American Typewriter"/>
                <a:sym typeface="American Typewriter"/>
              </a:rPr>
              <a:t>spp</a:t>
            </a:r>
            <a:r>
              <a:rPr lang="pt-BR" sz="2500">
                <a:solidFill>
                  <a:srgbClr val="000000"/>
                </a:solidFill>
                <a:latin typeface="American Typewriter"/>
                <a:ea typeface="American Typewriter"/>
                <a:cs typeface="American Typewriter"/>
                <a:sym typeface="American Typewriter"/>
              </a:rPr>
              <a:t>. </a:t>
            </a:r>
            <a:r>
              <a:rPr lang="pt-BR" sz="2500" b="1">
                <a:solidFill>
                  <a:srgbClr val="000000"/>
                </a:solidFill>
                <a:latin typeface="American Typewriter"/>
                <a:ea typeface="American Typewriter"/>
                <a:cs typeface="American Typewriter"/>
                <a:sym typeface="American Typewriter"/>
              </a:rPr>
              <a:t>nos RNMBP</a:t>
            </a:r>
          </a:p>
        </p:txBody>
      </p:sp>
      <p:sp>
        <p:nvSpPr>
          <p:cNvPr id="86020" name="Shape 550"/>
          <p:cNvSpPr>
            <a:spLocks noChangeArrowheads="1"/>
          </p:cNvSpPr>
          <p:nvPr/>
        </p:nvSpPr>
        <p:spPr bwMode="auto">
          <a:xfrm>
            <a:off x="22225" y="7500938"/>
            <a:ext cx="12168188" cy="12573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Sua eficácia e segurança da profilaxia foi descrita em quatro estudos controlados e randomizados</a:t>
            </a:r>
            <a:endParaRPr lang="pt-BR" sz="1200" b="1">
              <a:solidFill>
                <a:srgbClr val="000000"/>
              </a:solidFill>
              <a:latin typeface="American Typewriter"/>
              <a:ea typeface="American Typewriter"/>
              <a:cs typeface="American Typewriter"/>
              <a:sym typeface="American Typewriter"/>
            </a:endParaRPr>
          </a:p>
        </p:txBody>
      </p:sp>
      <p:sp>
        <p:nvSpPr>
          <p:cNvPr id="86021" name="Shape 551"/>
          <p:cNvSpPr>
            <a:spLocks noChangeArrowheads="1"/>
          </p:cNvSpPr>
          <p:nvPr/>
        </p:nvSpPr>
        <p:spPr bwMode="auto">
          <a:xfrm>
            <a:off x="414338" y="700088"/>
            <a:ext cx="2838450" cy="654050"/>
          </a:xfrm>
          <a:prstGeom prst="roundRect">
            <a:avLst>
              <a:gd name="adj" fmla="val 29111"/>
            </a:avLst>
          </a:prstGeom>
          <a:solidFill>
            <a:srgbClr val="EB6D85"/>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Fluconazol</a:t>
            </a:r>
          </a:p>
        </p:txBody>
      </p:sp>
    </p:spTree>
  </p:cSld>
  <p:clrMapOvr>
    <a:masterClrMapping/>
  </p:clrMapOvr>
  <p:transition spd="slow"/>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Shape 553"/>
          <p:cNvSpPr>
            <a:spLocks noChangeShapeType="1"/>
          </p:cNvSpPr>
          <p:nvPr/>
        </p:nvSpPr>
        <p:spPr bwMode="auto">
          <a:xfrm>
            <a:off x="3976688" y="1227138"/>
            <a:ext cx="0" cy="727075"/>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87043" name="Shape 554"/>
          <p:cNvSpPr>
            <a:spLocks noChangeArrowheads="1"/>
          </p:cNvSpPr>
          <p:nvPr/>
        </p:nvSpPr>
        <p:spPr bwMode="auto">
          <a:xfrm>
            <a:off x="3225800" y="1366838"/>
            <a:ext cx="7343775" cy="3543300"/>
          </a:xfrm>
          <a:prstGeom prst="roundRect">
            <a:avLst>
              <a:gd name="adj" fmla="val 8287"/>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Compararam a segurança e eficácia do uso de profilaxia oral com nistatina e fluconazol em RNMBP e verificaram maior mortalidade no grupo que usou nistatina, entretanto, não referiram aspectos relacionados à colonização e culturas de vigilância</a:t>
            </a:r>
          </a:p>
        </p:txBody>
      </p:sp>
      <p:sp>
        <p:nvSpPr>
          <p:cNvPr id="87044" name="Shape 555"/>
          <p:cNvSpPr>
            <a:spLocks noChangeArrowheads="1"/>
          </p:cNvSpPr>
          <p:nvPr/>
        </p:nvSpPr>
        <p:spPr bwMode="auto">
          <a:xfrm>
            <a:off x="2740025" y="444500"/>
            <a:ext cx="2473325" cy="922338"/>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Violaris et al.</a:t>
            </a:r>
          </a:p>
        </p:txBody>
      </p:sp>
      <p:sp>
        <p:nvSpPr>
          <p:cNvPr id="87045" name="Shape 556"/>
          <p:cNvSpPr>
            <a:spLocks noChangeShapeType="1"/>
          </p:cNvSpPr>
          <p:nvPr/>
        </p:nvSpPr>
        <p:spPr bwMode="auto">
          <a:xfrm>
            <a:off x="4219575" y="5892800"/>
            <a:ext cx="0" cy="727075"/>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87046" name="Shape 557"/>
          <p:cNvSpPr>
            <a:spLocks noChangeArrowheads="1"/>
          </p:cNvSpPr>
          <p:nvPr/>
        </p:nvSpPr>
        <p:spPr bwMode="auto">
          <a:xfrm>
            <a:off x="3468688" y="6430963"/>
            <a:ext cx="7343775" cy="2995612"/>
          </a:xfrm>
          <a:prstGeom prst="roundRect">
            <a:avLst>
              <a:gd name="adj" fmla="val 8287"/>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Não encontraram diferenças nas incidências de colonização, infecção fúngica e mortalidade de RNMBP em estudo que comparou o uso de nistatina e fluconazol profiláticos </a:t>
            </a:r>
          </a:p>
        </p:txBody>
      </p:sp>
      <p:sp>
        <p:nvSpPr>
          <p:cNvPr id="87047" name="Shape 558"/>
          <p:cNvSpPr>
            <a:spLocks noChangeArrowheads="1"/>
          </p:cNvSpPr>
          <p:nvPr/>
        </p:nvSpPr>
        <p:spPr bwMode="auto">
          <a:xfrm>
            <a:off x="2982913" y="5108575"/>
            <a:ext cx="2473325" cy="923925"/>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Aydemir et al.</a:t>
            </a:r>
          </a:p>
        </p:txBody>
      </p:sp>
    </p:spTree>
  </p:cSld>
  <p:clrMapOvr>
    <a:masterClrMapping/>
  </p:clrMapOvr>
  <p:transition spd="slow"/>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Shape 560"/>
          <p:cNvSpPr>
            <a:spLocks noChangeShapeType="1"/>
          </p:cNvSpPr>
          <p:nvPr/>
        </p:nvSpPr>
        <p:spPr bwMode="auto">
          <a:xfrm>
            <a:off x="2903538" y="1304925"/>
            <a:ext cx="0" cy="725488"/>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88067" name="Shape 561"/>
          <p:cNvSpPr>
            <a:spLocks noChangeArrowheads="1"/>
          </p:cNvSpPr>
          <p:nvPr/>
        </p:nvSpPr>
        <p:spPr bwMode="auto">
          <a:xfrm>
            <a:off x="1668463" y="2030413"/>
            <a:ext cx="7342187" cy="4019550"/>
          </a:xfrm>
          <a:prstGeom prst="roundRect">
            <a:avLst>
              <a:gd name="adj" fmla="val 7125"/>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Realizaram um estudo prospectivo duplo-cego e randomizado com fluconazol profilático ou placebo nas primeiras seis semanas de vida em pacientes com peso de nascimento inferior a 1.000 gramas, a fim de investigar a prevenção de colonização e de doença invasiva por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ssp</a:t>
            </a:r>
            <a:r>
              <a:rPr lang="pt-BR" sz="2500">
                <a:solidFill>
                  <a:srgbClr val="FFFFFF"/>
                </a:solidFill>
                <a:latin typeface="American Typewriter"/>
                <a:ea typeface="American Typewriter"/>
                <a:cs typeface="American Typewriter"/>
                <a:sym typeface="American Typewriter"/>
              </a:rPr>
              <a:t>.</a:t>
            </a:r>
          </a:p>
        </p:txBody>
      </p:sp>
      <p:sp>
        <p:nvSpPr>
          <p:cNvPr id="88068" name="Shape 562"/>
          <p:cNvSpPr>
            <a:spLocks noChangeArrowheads="1"/>
          </p:cNvSpPr>
          <p:nvPr/>
        </p:nvSpPr>
        <p:spPr bwMode="auto">
          <a:xfrm>
            <a:off x="1668463" y="519113"/>
            <a:ext cx="2471737"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Kaufman et al.</a:t>
            </a:r>
          </a:p>
        </p:txBody>
      </p:sp>
      <p:sp>
        <p:nvSpPr>
          <p:cNvPr id="88069" name="Shape 563"/>
          <p:cNvSpPr>
            <a:spLocks noChangeArrowheads="1"/>
          </p:cNvSpPr>
          <p:nvPr/>
        </p:nvSpPr>
        <p:spPr bwMode="auto">
          <a:xfrm>
            <a:off x="5153025" y="6483350"/>
            <a:ext cx="7343775" cy="2770188"/>
          </a:xfrm>
          <a:prstGeom prst="roundRect">
            <a:avLst>
              <a:gd name="adj" fmla="val 876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Durante o período do uso de fluconazol profilático, a colonização fúngica foi documentada em 60% do grupo placebo e 22% do grupo que recebeu fluconazol profilático (</a:t>
            </a:r>
            <a:r>
              <a:rPr lang="pt-BR" sz="2500">
                <a:solidFill>
                  <a:srgbClr val="FFFFFF"/>
                </a:solidFill>
                <a:latin typeface="American Typewriter"/>
                <a:ea typeface="American Typewriter"/>
                <a:cs typeface="American Typewriter"/>
                <a:sym typeface="American Typewriter"/>
              </a:rPr>
              <a:t>p </a:t>
            </a:r>
            <a:r>
              <a:rPr lang="pt-BR" sz="2500" b="1">
                <a:solidFill>
                  <a:srgbClr val="FFFFFF"/>
                </a:solidFill>
                <a:latin typeface="American Typewriter"/>
                <a:ea typeface="American Typewriter"/>
                <a:cs typeface="American Typewriter"/>
                <a:sym typeface="American Typewriter"/>
              </a:rPr>
              <a:t>= 0,002)</a:t>
            </a:r>
          </a:p>
        </p:txBody>
      </p:sp>
    </p:spTree>
  </p:cSld>
  <p:clrMapOvr>
    <a:masterClrMapping/>
  </p:clrMapOvr>
  <p:transition spd="slow"/>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Shape 565"/>
          <p:cNvSpPr>
            <a:spLocks noChangeShapeType="1"/>
          </p:cNvSpPr>
          <p:nvPr/>
        </p:nvSpPr>
        <p:spPr bwMode="auto">
          <a:xfrm>
            <a:off x="2943225" y="9064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89091" name="Shape 566"/>
          <p:cNvSpPr>
            <a:spLocks noChangeArrowheads="1"/>
          </p:cNvSpPr>
          <p:nvPr/>
        </p:nvSpPr>
        <p:spPr bwMode="auto">
          <a:xfrm>
            <a:off x="1706563" y="122238"/>
            <a:ext cx="24733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Kaufman et al.</a:t>
            </a:r>
          </a:p>
        </p:txBody>
      </p:sp>
      <p:sp>
        <p:nvSpPr>
          <p:cNvPr id="89092" name="Shape 567"/>
          <p:cNvSpPr>
            <a:spLocks noChangeArrowheads="1"/>
          </p:cNvSpPr>
          <p:nvPr/>
        </p:nvSpPr>
        <p:spPr bwMode="auto">
          <a:xfrm>
            <a:off x="1212850" y="1517650"/>
            <a:ext cx="10579100" cy="4621213"/>
          </a:xfrm>
          <a:prstGeom prst="roundRect">
            <a:avLst>
              <a:gd name="adj" fmla="val 5361"/>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 infecção fúngica invasiva com isolamento do fungo no sangue, urina ou líquor se desenvolveu em 10 dos 50 pacientes (20%) do grupo placebo e em nenhum dos 50 pacientes do grupo tratado com fluconazol (</a:t>
            </a:r>
            <a:r>
              <a:rPr lang="pt-BR" sz="2500">
                <a:solidFill>
                  <a:srgbClr val="FFFFFF"/>
                </a:solidFill>
                <a:latin typeface="American Typewriter"/>
                <a:ea typeface="American Typewriter"/>
                <a:cs typeface="American Typewriter"/>
                <a:sym typeface="American Typewriter"/>
              </a:rPr>
              <a:t>p </a:t>
            </a:r>
            <a:r>
              <a:rPr lang="pt-BR" sz="2500" b="1">
                <a:solidFill>
                  <a:srgbClr val="FFFFFF"/>
                </a:solidFill>
                <a:latin typeface="American Typewriter"/>
                <a:ea typeface="American Typewriter"/>
                <a:cs typeface="American Typewriter"/>
                <a:sym typeface="American Typewriter"/>
              </a:rPr>
              <a:t>= 0,008). Oito dos dez pacientes (80%) que desenvolveram sepse apresentavam colonização pela mesma espécie de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à semelhança do nosso estudo, em que 85,7% dos pacientes apresentavam a mesma espécie de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em </a:t>
            </a:r>
            <a:r>
              <a:rPr lang="pt-BR" sz="2500">
                <a:solidFill>
                  <a:srgbClr val="FFFFFF"/>
                </a:solidFill>
                <a:latin typeface="American Typewriter"/>
                <a:ea typeface="American Typewriter"/>
                <a:cs typeface="American Typewriter"/>
                <a:sym typeface="American Typewriter"/>
              </a:rPr>
              <a:t>swab </a:t>
            </a:r>
            <a:r>
              <a:rPr lang="pt-BR" sz="2500" b="1">
                <a:solidFill>
                  <a:srgbClr val="FFFFFF"/>
                </a:solidFill>
                <a:latin typeface="American Typewriter"/>
                <a:ea typeface="American Typewriter"/>
                <a:cs typeface="American Typewriter"/>
                <a:sym typeface="American Typewriter"/>
              </a:rPr>
              <a:t>e/ou secreção traqueal e líquido estéril</a:t>
            </a:r>
          </a:p>
        </p:txBody>
      </p:sp>
      <p:sp>
        <p:nvSpPr>
          <p:cNvPr id="89093" name="Shape 568"/>
          <p:cNvSpPr>
            <a:spLocks noChangeArrowheads="1"/>
          </p:cNvSpPr>
          <p:nvPr/>
        </p:nvSpPr>
        <p:spPr bwMode="auto">
          <a:xfrm>
            <a:off x="3355975" y="6827838"/>
            <a:ext cx="6292850" cy="2112962"/>
          </a:xfrm>
          <a:prstGeom prst="roundRect">
            <a:avLst>
              <a:gd name="adj" fmla="val 10102"/>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Não detectaram efeitos colaterais com o uso de fluconazol e não houve emergência de resistência no período do estudo</a:t>
            </a:r>
            <a:endParaRPr lang="pt-BR" sz="1200" b="1">
              <a:solidFill>
                <a:srgbClr val="FFFFFF"/>
              </a:solidFill>
              <a:latin typeface="American Typewriter"/>
              <a:ea typeface="American Typewriter"/>
              <a:cs typeface="American Typewriter"/>
              <a:sym typeface="American Typewriter"/>
            </a:endParaRPr>
          </a:p>
        </p:txBody>
      </p:sp>
    </p:spTree>
  </p:cSld>
  <p:clrMapOvr>
    <a:masterClrMapping/>
  </p:clrMapOvr>
  <p:transition spd="slow"/>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Shape 570"/>
          <p:cNvSpPr>
            <a:spLocks noChangeArrowheads="1"/>
          </p:cNvSpPr>
          <p:nvPr/>
        </p:nvSpPr>
        <p:spPr bwMode="auto">
          <a:xfrm>
            <a:off x="504825" y="657225"/>
            <a:ext cx="11995150" cy="2387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 grande preocupação dos especialistas é em relação ao risco de indução a médio e longo prazo de resistência aos derivados azólicos para as espécies de Candida albicans e Candida parapsilosis, que são as mais prevalentes no período neonatal</a:t>
            </a:r>
          </a:p>
        </p:txBody>
      </p:sp>
    </p:spTree>
  </p:cSld>
  <p:clrMapOvr>
    <a:masterClrMapping/>
  </p:clrMapOvr>
  <p:transition spd="slow"/>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Shape 572"/>
          <p:cNvSpPr>
            <a:spLocks noChangeArrowheads="1"/>
          </p:cNvSpPr>
          <p:nvPr/>
        </p:nvSpPr>
        <p:spPr bwMode="auto">
          <a:xfrm>
            <a:off x="504825" y="657225"/>
            <a:ext cx="11995150" cy="2387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 grande preocupação dos especialistas é em relação ao risco de indução a médio e longo prazo de resistência aos derivados azólicos para as espécies de Candida albicans e Candida parapsilosis, que são as mais prevalentes no período neonatal</a:t>
            </a:r>
          </a:p>
        </p:txBody>
      </p:sp>
      <p:sp>
        <p:nvSpPr>
          <p:cNvPr id="91139" name="Shape 573"/>
          <p:cNvSpPr>
            <a:spLocks noChangeArrowheads="1"/>
          </p:cNvSpPr>
          <p:nvPr/>
        </p:nvSpPr>
        <p:spPr bwMode="auto">
          <a:xfrm>
            <a:off x="1582738" y="5592763"/>
            <a:ext cx="9839325" cy="2444750"/>
          </a:xfrm>
          <a:prstGeom prst="rect">
            <a:avLst/>
          </a:prstGeom>
          <a:noFill/>
          <a:ln w="57150">
            <a:solidFill>
              <a:srgbClr val="FF0000"/>
            </a:solid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Outro fator a ser estudado é o fenômeno de </a:t>
            </a:r>
            <a:r>
              <a:rPr lang="pt-BR" sz="2500" b="1" i="1">
                <a:solidFill>
                  <a:srgbClr val="000000"/>
                </a:solidFill>
                <a:latin typeface="American Typewriter"/>
                <a:ea typeface="American Typewriter"/>
                <a:cs typeface="American Typewriter"/>
                <a:sym typeface="American Typewriter"/>
              </a:rPr>
              <a:t>replacement</a:t>
            </a:r>
            <a:r>
              <a:rPr lang="pt-BR" sz="2500" b="1">
                <a:solidFill>
                  <a:srgbClr val="000000"/>
                </a:solidFill>
                <a:latin typeface="American Typewriter"/>
                <a:ea typeface="American Typewriter"/>
                <a:cs typeface="American Typewriter"/>
                <a:sym typeface="American Typewriter"/>
              </a:rPr>
              <a:t>, com a troca de prevalência das cepas clássicas para cepas de </a:t>
            </a:r>
            <a:r>
              <a:rPr lang="pt-BR" sz="2500" b="1" i="1">
                <a:solidFill>
                  <a:srgbClr val="000000"/>
                </a:solidFill>
                <a:latin typeface="American Typewriter"/>
                <a:ea typeface="American Typewriter"/>
                <a:cs typeface="American Typewriter"/>
                <a:sym typeface="American Typewriter"/>
              </a:rPr>
              <a:t>Candida não albicans</a:t>
            </a:r>
            <a:r>
              <a:rPr lang="pt-BR" sz="2500" b="1">
                <a:solidFill>
                  <a:srgbClr val="000000"/>
                </a:solidFill>
                <a:latin typeface="American Typewriter"/>
                <a:ea typeface="American Typewriter"/>
                <a:cs typeface="American Typewriter"/>
                <a:sym typeface="American Typewriter"/>
              </a:rPr>
              <a:t> mais resistentes aos antifúngicos, como </a:t>
            </a:r>
            <a:r>
              <a:rPr lang="pt-BR" sz="2500" b="1" i="1">
                <a:solidFill>
                  <a:srgbClr val="000000"/>
                </a:solidFill>
                <a:latin typeface="American Typewriter"/>
                <a:ea typeface="American Typewriter"/>
                <a:cs typeface="American Typewriter"/>
                <a:sym typeface="American Typewriter"/>
              </a:rPr>
              <a:t>Candida krusei</a:t>
            </a:r>
            <a:r>
              <a:rPr lang="pt-BR" sz="2500" b="1">
                <a:solidFill>
                  <a:srgbClr val="000000"/>
                </a:solidFill>
                <a:latin typeface="American Typewriter"/>
                <a:ea typeface="American Typewriter"/>
                <a:cs typeface="American Typewriter"/>
                <a:sym typeface="American Typewriter"/>
              </a:rPr>
              <a:t> e Candida glabrata</a:t>
            </a:r>
          </a:p>
        </p:txBody>
      </p:sp>
    </p:spTree>
  </p:cSld>
  <p:clrMapOvr>
    <a:masterClrMapping/>
  </p:clrMapOvr>
  <p:transition spd="slow"/>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Shape 575"/>
          <p:cNvSpPr>
            <a:spLocks noChangeArrowheads="1"/>
          </p:cNvSpPr>
          <p:nvPr/>
        </p:nvSpPr>
        <p:spPr bwMode="auto">
          <a:xfrm>
            <a:off x="485775" y="1195388"/>
            <a:ext cx="12033250" cy="1485900"/>
          </a:xfrm>
          <a:prstGeom prst="roundRect">
            <a:avLst>
              <a:gd name="adj" fmla="val 12824"/>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base em análise e revisão de literatura, a recomendação geral é não iniciar de rotina o uso profilático do fluconazol em UTI neonatal para todos os RNEBP</a:t>
            </a:r>
          </a:p>
        </p:txBody>
      </p:sp>
    </p:spTree>
  </p:cSld>
  <p:clrMapOvr>
    <a:masterClrMapping/>
  </p:clrMapOvr>
  <p:transition spd="slow"/>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186" name="Shape 577"/>
          <p:cNvSpPr>
            <a:spLocks noChangeArrowheads="1"/>
          </p:cNvSpPr>
          <p:nvPr/>
        </p:nvSpPr>
        <p:spPr bwMode="auto">
          <a:xfrm>
            <a:off x="485775" y="1195388"/>
            <a:ext cx="12033250" cy="1485900"/>
          </a:xfrm>
          <a:prstGeom prst="roundRect">
            <a:avLst>
              <a:gd name="adj" fmla="val 12824"/>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base em análise e revisão de literatura, a recomendação geral é não iniciar de rotina o uso profilático do fluconazol em UTI neonatal para todos os RNEBP</a:t>
            </a:r>
          </a:p>
        </p:txBody>
      </p:sp>
      <p:sp>
        <p:nvSpPr>
          <p:cNvPr id="93187" name="Shape 578"/>
          <p:cNvSpPr>
            <a:spLocks noChangeArrowheads="1"/>
          </p:cNvSpPr>
          <p:nvPr/>
        </p:nvSpPr>
        <p:spPr bwMode="auto">
          <a:xfrm>
            <a:off x="557213" y="3794125"/>
            <a:ext cx="2366962" cy="1123950"/>
          </a:xfrm>
          <a:prstGeom prst="roundRect">
            <a:avLst>
              <a:gd name="adj" fmla="val 1695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Desde 2009</a:t>
            </a:r>
          </a:p>
        </p:txBody>
      </p:sp>
      <p:sp>
        <p:nvSpPr>
          <p:cNvPr id="93188" name="Shape 579"/>
          <p:cNvSpPr>
            <a:spLocks noChangeArrowheads="1"/>
          </p:cNvSpPr>
          <p:nvPr/>
        </p:nvSpPr>
        <p:spPr bwMode="auto">
          <a:xfrm>
            <a:off x="2500313" y="4991100"/>
            <a:ext cx="8521700" cy="4953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Recomendação da profilaxia antifúngica nos RNEBP </a:t>
            </a:r>
          </a:p>
        </p:txBody>
      </p:sp>
      <p:sp>
        <p:nvSpPr>
          <p:cNvPr id="93189" name="Shape 580"/>
          <p:cNvSpPr>
            <a:spLocks noChangeArrowheads="1"/>
          </p:cNvSpPr>
          <p:nvPr/>
        </p:nvSpPr>
        <p:spPr bwMode="auto">
          <a:xfrm>
            <a:off x="3181350" y="5561013"/>
            <a:ext cx="7159625" cy="495300"/>
          </a:xfrm>
          <a:prstGeom prst="roundRect">
            <a:avLst>
              <a:gd name="adj" fmla="val 38463"/>
            </a:avLst>
          </a:prstGeom>
          <a:solidFill>
            <a:srgbClr val="000000"/>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Infectious Diseases Society of America</a:t>
            </a:r>
          </a:p>
        </p:txBody>
      </p:sp>
    </p:spTree>
  </p:cSld>
  <p:clrMapOvr>
    <a:masterClrMapping/>
  </p:clrMapOvr>
  <p:transition spd="slow"/>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Shape 582"/>
          <p:cNvSpPr>
            <a:spLocks noChangeArrowheads="1"/>
          </p:cNvSpPr>
          <p:nvPr/>
        </p:nvSpPr>
        <p:spPr bwMode="auto">
          <a:xfrm>
            <a:off x="485775" y="1195388"/>
            <a:ext cx="12033250" cy="1485900"/>
          </a:xfrm>
          <a:prstGeom prst="roundRect">
            <a:avLst>
              <a:gd name="adj" fmla="val 12824"/>
            </a:avLst>
          </a:prstGeom>
          <a:solidFill>
            <a:srgbClr val="E21941"/>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base em análise e revisão de literatura, a recomendação geral é não iniciar de rotina o uso profilático do fluconazol em UTI neonatal para todos os RNEBP</a:t>
            </a:r>
          </a:p>
        </p:txBody>
      </p:sp>
      <p:sp>
        <p:nvSpPr>
          <p:cNvPr id="94211" name="Shape 583"/>
          <p:cNvSpPr>
            <a:spLocks noChangeArrowheads="1"/>
          </p:cNvSpPr>
          <p:nvPr/>
        </p:nvSpPr>
        <p:spPr bwMode="auto">
          <a:xfrm>
            <a:off x="557213" y="3794125"/>
            <a:ext cx="2366962" cy="1123950"/>
          </a:xfrm>
          <a:prstGeom prst="roundRect">
            <a:avLst>
              <a:gd name="adj" fmla="val 1695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Desde 2009</a:t>
            </a:r>
          </a:p>
        </p:txBody>
      </p:sp>
      <p:sp>
        <p:nvSpPr>
          <p:cNvPr id="94212" name="Shape 584"/>
          <p:cNvSpPr>
            <a:spLocks noChangeArrowheads="1"/>
          </p:cNvSpPr>
          <p:nvPr/>
        </p:nvSpPr>
        <p:spPr bwMode="auto">
          <a:xfrm>
            <a:off x="2500313" y="4991100"/>
            <a:ext cx="8521700" cy="4953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Recomendação da profilaxia antifúngica nos RNEBP </a:t>
            </a:r>
          </a:p>
        </p:txBody>
      </p:sp>
      <p:sp>
        <p:nvSpPr>
          <p:cNvPr id="94213" name="Shape 585"/>
          <p:cNvSpPr>
            <a:spLocks noChangeArrowheads="1"/>
          </p:cNvSpPr>
          <p:nvPr/>
        </p:nvSpPr>
        <p:spPr bwMode="auto">
          <a:xfrm>
            <a:off x="601663" y="6437313"/>
            <a:ext cx="11801475" cy="1784350"/>
          </a:xfrm>
          <a:prstGeom prst="roundRect">
            <a:avLst>
              <a:gd name="adj" fmla="val 11963"/>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Deve ser feita nos serviços com alta incidência de candidíase invasiva, entre 5 e 10%, depois que todas as outras medidas preventivas não farmacológicas já tenham sido plenamente implantadas</a:t>
            </a:r>
          </a:p>
        </p:txBody>
      </p:sp>
      <p:sp>
        <p:nvSpPr>
          <p:cNvPr id="94214" name="Shape 586"/>
          <p:cNvSpPr>
            <a:spLocks noChangeArrowheads="1"/>
          </p:cNvSpPr>
          <p:nvPr/>
        </p:nvSpPr>
        <p:spPr bwMode="auto">
          <a:xfrm>
            <a:off x="3181350" y="5561013"/>
            <a:ext cx="7159625" cy="495300"/>
          </a:xfrm>
          <a:prstGeom prst="roundRect">
            <a:avLst>
              <a:gd name="adj" fmla="val 38463"/>
            </a:avLst>
          </a:prstGeom>
          <a:solidFill>
            <a:srgbClr val="000000"/>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Infectious Diseases Society of America</a:t>
            </a:r>
          </a:p>
        </p:txBody>
      </p:sp>
    </p:spTree>
  </p:cSld>
  <p:clrMapOvr>
    <a:masterClrMapping/>
  </p:clrMapOvr>
  <p:transition spd="slow"/>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5234" name="pasted-image.png"/>
          <p:cNvPicPr>
            <a:picLocks noChangeAspect="1"/>
          </p:cNvPicPr>
          <p:nvPr/>
        </p:nvPicPr>
        <p:blipFill>
          <a:blip r:embed="rId2"/>
          <a:srcRect/>
          <a:stretch>
            <a:fillRect/>
          </a:stretch>
        </p:blipFill>
        <p:spPr bwMode="auto">
          <a:xfrm>
            <a:off x="-1214438" y="160338"/>
            <a:ext cx="14643101" cy="9753600"/>
          </a:xfrm>
          <a:prstGeom prst="rect">
            <a:avLst/>
          </a:prstGeom>
          <a:noFill/>
          <a:ln w="12700">
            <a:noFill/>
            <a:miter lim="400000"/>
            <a:headEnd/>
            <a:tailEnd/>
          </a:ln>
        </p:spPr>
      </p:pic>
      <p:sp>
        <p:nvSpPr>
          <p:cNvPr id="95235" name="Shape 589"/>
          <p:cNvSpPr>
            <a:spLocks noChangeArrowheads="1"/>
          </p:cNvSpPr>
          <p:nvPr/>
        </p:nvSpPr>
        <p:spPr bwMode="auto">
          <a:xfrm>
            <a:off x="3125788" y="2971800"/>
            <a:ext cx="6753225" cy="3530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Uma estratégia que tem sido experimentada para não administrar antifúngico profilático em todos os RNEBP é a pesquisa dos RN de maior risco para doença fúngica invasiva pela realização de culturas de vigilância para </a:t>
            </a:r>
            <a:r>
              <a:rPr lang="pt-BR" sz="2500">
                <a:solidFill>
                  <a:srgbClr val="000000"/>
                </a:solidFill>
                <a:latin typeface="American Typewriter"/>
                <a:ea typeface="American Typewriter"/>
                <a:cs typeface="American Typewriter"/>
                <a:sym typeface="American Typewriter"/>
              </a:rPr>
              <a:t>Candida </a:t>
            </a:r>
            <a:r>
              <a:rPr lang="pt-BR" sz="2500" b="1">
                <a:solidFill>
                  <a:srgbClr val="000000"/>
                </a:solidFill>
                <a:latin typeface="American Typewriter"/>
                <a:ea typeface="American Typewriter"/>
                <a:cs typeface="American Typewriter"/>
                <a:sym typeface="American Typewriter"/>
              </a:rPr>
              <a:t>spp. </a:t>
            </a:r>
          </a:p>
        </p:txBody>
      </p:sp>
    </p:spTree>
  </p:cSld>
  <p:clrMapOvr>
    <a:masterClrMapping/>
  </p:clrMapOvr>
  <p:transition spd="slow"/>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Shape 591"/>
          <p:cNvSpPr>
            <a:spLocks noChangeShapeType="1"/>
          </p:cNvSpPr>
          <p:nvPr/>
        </p:nvSpPr>
        <p:spPr bwMode="auto">
          <a:xfrm>
            <a:off x="4433888" y="1836738"/>
            <a:ext cx="0" cy="1127125"/>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96259" name="Shape 592"/>
          <p:cNvSpPr>
            <a:spLocks noChangeArrowheads="1"/>
          </p:cNvSpPr>
          <p:nvPr/>
        </p:nvSpPr>
        <p:spPr bwMode="auto">
          <a:xfrm>
            <a:off x="3040063" y="2489200"/>
            <a:ext cx="7342187" cy="3541713"/>
          </a:xfrm>
          <a:prstGeom prst="roundRect">
            <a:avLst>
              <a:gd name="adj" fmla="val 6870"/>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51 RNEBP verificou-se que 16 destes RN colonizados desenvolveram infecção fúngica entre 24 e 72 horas após a detecção da colonização: 12 candidemia, dois candidíase mucocutânea e dois pneumonia por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spp.</a:t>
            </a:r>
          </a:p>
        </p:txBody>
      </p:sp>
      <p:sp>
        <p:nvSpPr>
          <p:cNvPr id="96260" name="Shape 593"/>
          <p:cNvSpPr>
            <a:spLocks noChangeArrowheads="1"/>
          </p:cNvSpPr>
          <p:nvPr/>
        </p:nvSpPr>
        <p:spPr bwMode="auto">
          <a:xfrm>
            <a:off x="2097088" y="1011238"/>
            <a:ext cx="5622925" cy="923925"/>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retrospectivo</a:t>
            </a:r>
          </a:p>
        </p:txBody>
      </p:sp>
    </p:spTree>
  </p:cSld>
  <p:clrMapOvr>
    <a:masterClrMapping/>
  </p:clrMapOvr>
  <p:transition spd="slow"/>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7282" name="Shape 595"/>
          <p:cNvSpPr>
            <a:spLocks noChangeShapeType="1"/>
          </p:cNvSpPr>
          <p:nvPr/>
        </p:nvSpPr>
        <p:spPr bwMode="auto">
          <a:xfrm>
            <a:off x="4433888" y="1836738"/>
            <a:ext cx="0" cy="1127125"/>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97283" name="Shape 596"/>
          <p:cNvSpPr>
            <a:spLocks noChangeArrowheads="1"/>
          </p:cNvSpPr>
          <p:nvPr/>
        </p:nvSpPr>
        <p:spPr bwMode="auto">
          <a:xfrm>
            <a:off x="3040063" y="2489200"/>
            <a:ext cx="7342187" cy="3490913"/>
          </a:xfrm>
          <a:prstGeom prst="roundRect">
            <a:avLst>
              <a:gd name="adj" fmla="val 6870"/>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51 RNEBP verificou-se que 16 destes RN colonizados desenvolveram infecção fúngica entre 24 e 72 horas após a detecção da colonização: 12 candidemia, dois candidíase mucocutânea e dois pneumonia por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spp.</a:t>
            </a:r>
          </a:p>
        </p:txBody>
      </p:sp>
      <p:sp>
        <p:nvSpPr>
          <p:cNvPr id="97284" name="Shape 597"/>
          <p:cNvSpPr>
            <a:spLocks noChangeArrowheads="1"/>
          </p:cNvSpPr>
          <p:nvPr/>
        </p:nvSpPr>
        <p:spPr bwMode="auto">
          <a:xfrm>
            <a:off x="2097088" y="1011238"/>
            <a:ext cx="5622925" cy="923925"/>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retrospectivo</a:t>
            </a:r>
          </a:p>
        </p:txBody>
      </p:sp>
      <p:sp>
        <p:nvSpPr>
          <p:cNvPr id="97285" name="Shape 598"/>
          <p:cNvSpPr>
            <a:spLocks noChangeArrowheads="1"/>
          </p:cNvSpPr>
          <p:nvPr/>
        </p:nvSpPr>
        <p:spPr bwMode="auto">
          <a:xfrm>
            <a:off x="3040063" y="6699250"/>
            <a:ext cx="7342187" cy="1552575"/>
          </a:xfrm>
          <a:prstGeom prst="roundRect">
            <a:avLst>
              <a:gd name="adj" fmla="val 15787"/>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Dos 35 não colonizados, nenhum apresentou candidíase invasiva ou recebeu fluconazol</a:t>
            </a:r>
          </a:p>
        </p:txBody>
      </p:sp>
    </p:spTree>
  </p:cSld>
  <p:clrMapOvr>
    <a:masterClrMapping/>
  </p:clrMapOvr>
  <p:transition spd="slow"/>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Shape 600"/>
          <p:cNvSpPr>
            <a:spLocks noChangeArrowheads="1"/>
          </p:cNvSpPr>
          <p:nvPr/>
        </p:nvSpPr>
        <p:spPr bwMode="auto">
          <a:xfrm>
            <a:off x="1212850" y="609600"/>
            <a:ext cx="10579100" cy="1727200"/>
          </a:xfrm>
          <a:prstGeom prst="roundRect">
            <a:avLst>
              <a:gd name="adj" fmla="val 12366"/>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No presente estudo, apesar da maioria dos RNEBP com candidíase cutânea (75%) e com candidíase invasiva (70%) estavam previamente colonizados por </a:t>
            </a:r>
            <a:r>
              <a:rPr lang="pt-BR" sz="2500">
                <a:solidFill>
                  <a:srgbClr val="FFFFFF"/>
                </a:solidFill>
                <a:latin typeface="American Typewriter"/>
                <a:ea typeface="American Typewriter"/>
                <a:cs typeface="American Typewriter"/>
                <a:sym typeface="American Typewriter"/>
              </a:rPr>
              <a:t>Candida ssp</a:t>
            </a:r>
            <a:r>
              <a:rPr lang="pt-BR" sz="2500" b="1">
                <a:solidFill>
                  <a:srgbClr val="FFFFFF"/>
                </a:solidFill>
                <a:latin typeface="American Typewriter"/>
                <a:ea typeface="American Typewriter"/>
                <a:cs typeface="American Typewriter"/>
                <a:sym typeface="American Typewriter"/>
              </a:rPr>
              <a:t>.</a:t>
            </a:r>
          </a:p>
        </p:txBody>
      </p:sp>
    </p:spTree>
  </p:cSld>
  <p:clrMapOvr>
    <a:masterClrMapping/>
  </p:clrMapOvr>
  <p:transition spd="slow"/>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Shape 602"/>
          <p:cNvSpPr>
            <a:spLocks noChangeArrowheads="1"/>
          </p:cNvSpPr>
          <p:nvPr/>
        </p:nvSpPr>
        <p:spPr bwMode="auto">
          <a:xfrm>
            <a:off x="1901825" y="5838825"/>
            <a:ext cx="9874250" cy="25400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com infecção sistêmica não foi possível isolar a espécie de </a:t>
            </a:r>
            <a:r>
              <a:rPr lang="pt-BR" sz="2500">
                <a:solidFill>
                  <a:srgbClr val="000000"/>
                </a:solidFill>
                <a:latin typeface="American Typewriter"/>
                <a:ea typeface="American Typewriter"/>
                <a:cs typeface="American Typewriter"/>
                <a:sym typeface="American Typewriter"/>
              </a:rPr>
              <a:t>Candida </a:t>
            </a:r>
            <a:r>
              <a:rPr lang="pt-BR" sz="2500" b="1">
                <a:solidFill>
                  <a:srgbClr val="000000"/>
                </a:solidFill>
                <a:latin typeface="American Typewriter"/>
                <a:ea typeface="American Typewriter"/>
                <a:cs typeface="American Typewriter"/>
                <a:sym typeface="American Typewriter"/>
              </a:rPr>
              <a:t>previamente, o que pode ser explicado por um menor inóculo de </a:t>
            </a:r>
            <a:r>
              <a:rPr lang="pt-BR" sz="2500">
                <a:solidFill>
                  <a:srgbClr val="000000"/>
                </a:solidFill>
                <a:latin typeface="American Typewriter"/>
                <a:ea typeface="American Typewriter"/>
                <a:cs typeface="American Typewriter"/>
                <a:sym typeface="American Typewriter"/>
              </a:rPr>
              <a:t>Candida </a:t>
            </a:r>
            <a:r>
              <a:rPr lang="pt-BR" sz="2500" b="1">
                <a:solidFill>
                  <a:srgbClr val="000000"/>
                </a:solidFill>
                <a:latin typeface="American Typewriter"/>
                <a:ea typeface="American Typewriter"/>
                <a:cs typeface="American Typewriter"/>
                <a:sym typeface="American Typewriter"/>
              </a:rPr>
              <a:t>ssp. nestes pacientes</a:t>
            </a:r>
          </a:p>
          <a:p>
            <a:pPr defTabSz="457200" hangingPunct="0">
              <a:lnSpc>
                <a:spcPts val="4500"/>
              </a:lnSpc>
              <a:spcBef>
                <a:spcPts val="1200"/>
              </a:spcBef>
            </a:pPr>
            <a:endParaRPr lang="pt-BR" sz="2500" b="1">
              <a:solidFill>
                <a:srgbClr val="000000"/>
              </a:solidFill>
              <a:latin typeface="American Typewriter"/>
              <a:ea typeface="American Typewriter"/>
              <a:cs typeface="American Typewriter"/>
              <a:sym typeface="American Typewriter"/>
            </a:endParaRPr>
          </a:p>
        </p:txBody>
      </p:sp>
      <p:sp>
        <p:nvSpPr>
          <p:cNvPr id="99331" name="Shape 603"/>
          <p:cNvSpPr>
            <a:spLocks noChangeArrowheads="1"/>
          </p:cNvSpPr>
          <p:nvPr/>
        </p:nvSpPr>
        <p:spPr bwMode="auto">
          <a:xfrm>
            <a:off x="1212850" y="609600"/>
            <a:ext cx="10579100" cy="1727200"/>
          </a:xfrm>
          <a:prstGeom prst="roundRect">
            <a:avLst>
              <a:gd name="adj" fmla="val 12366"/>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No presente estudo, apesar da maioria dos RNEBP com candidíase cutânea (75%) e com candidíase invasiva (70%) estarem previamente colonizados por </a:t>
            </a:r>
            <a:r>
              <a:rPr lang="pt-BR" sz="2500">
                <a:solidFill>
                  <a:srgbClr val="FFFFFF"/>
                </a:solidFill>
                <a:latin typeface="American Typewriter"/>
                <a:ea typeface="American Typewriter"/>
                <a:cs typeface="American Typewriter"/>
                <a:sym typeface="American Typewriter"/>
              </a:rPr>
              <a:t>Candida ssp</a:t>
            </a:r>
            <a:r>
              <a:rPr lang="pt-BR" sz="2500" b="1">
                <a:solidFill>
                  <a:srgbClr val="FFFFFF"/>
                </a:solidFill>
                <a:latin typeface="American Typewriter"/>
                <a:ea typeface="American Typewriter"/>
                <a:cs typeface="American Typewriter"/>
                <a:sym typeface="American Typewriter"/>
              </a:rPr>
              <a:t>.</a:t>
            </a:r>
          </a:p>
        </p:txBody>
      </p:sp>
      <p:sp>
        <p:nvSpPr>
          <p:cNvPr id="99332" name="Shape 604"/>
          <p:cNvSpPr>
            <a:spLocks noChangeShapeType="1"/>
          </p:cNvSpPr>
          <p:nvPr/>
        </p:nvSpPr>
        <p:spPr bwMode="auto">
          <a:xfrm flipH="1">
            <a:off x="6502400" y="2011363"/>
            <a:ext cx="0" cy="2028825"/>
          </a:xfrm>
          <a:prstGeom prst="line">
            <a:avLst/>
          </a:prstGeom>
          <a:noFill/>
          <a:ln w="76200">
            <a:solidFill>
              <a:srgbClr val="E77B74"/>
            </a:solidFill>
            <a:miter lim="400000"/>
            <a:headEnd/>
            <a:tailEnd type="triangle" w="med" len="med"/>
          </a:ln>
        </p:spPr>
        <p:txBody>
          <a:bodyPr lIns="50800" tIns="50800" rIns="50800" bIns="50800" anchor="ctr"/>
          <a:lstStyle/>
          <a:p>
            <a:endParaRPr lang="pt-BR"/>
          </a:p>
        </p:txBody>
      </p:sp>
      <p:sp>
        <p:nvSpPr>
          <p:cNvPr id="99333" name="Shape 605"/>
          <p:cNvSpPr>
            <a:spLocks noChangeArrowheads="1"/>
          </p:cNvSpPr>
          <p:nvPr/>
        </p:nvSpPr>
        <p:spPr bwMode="auto">
          <a:xfrm>
            <a:off x="5867400" y="4241800"/>
            <a:ext cx="1270000" cy="1270000"/>
          </a:xfrm>
          <a:prstGeom prst="ellipse">
            <a:avLst/>
          </a:prstGeom>
          <a:solidFill>
            <a:srgbClr val="ACBCDF"/>
          </a:solidFill>
          <a:ln w="12700">
            <a:noFill/>
            <a:miter lim="400000"/>
            <a:headEnd/>
            <a:tailEnd/>
          </a:ln>
        </p:spPr>
        <p:txBody>
          <a:bodyPr lIns="50800" tIns="50800" rIns="50800" bIns="50800" anchor="ctr"/>
          <a:lstStyle/>
          <a:p>
            <a:pPr algn="ctr" hangingPunct="0"/>
            <a:r>
              <a:rPr lang="pt-BR" sz="3200" b="1">
                <a:solidFill>
                  <a:srgbClr val="FFFFFF"/>
                </a:solidFill>
                <a:latin typeface="American Typewriter"/>
                <a:ea typeface="American Typewriter"/>
                <a:cs typeface="American Typewriter"/>
                <a:sym typeface="American Typewriter"/>
              </a:rPr>
              <a:t>30%</a:t>
            </a:r>
          </a:p>
        </p:txBody>
      </p:sp>
    </p:spTree>
  </p:cSld>
  <p:clrMapOvr>
    <a:masterClrMapping/>
  </p:clrMapOvr>
  <p:transition spd="slow"/>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Shape 607"/>
          <p:cNvSpPr>
            <a:spLocks noChangeShapeType="1"/>
          </p:cNvSpPr>
          <p:nvPr/>
        </p:nvSpPr>
        <p:spPr bwMode="auto">
          <a:xfrm>
            <a:off x="2943225" y="9064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100355" name="Shape 608"/>
          <p:cNvSpPr>
            <a:spLocks noChangeArrowheads="1"/>
          </p:cNvSpPr>
          <p:nvPr/>
        </p:nvSpPr>
        <p:spPr bwMode="auto">
          <a:xfrm>
            <a:off x="1706563" y="122238"/>
            <a:ext cx="24733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em São Paulo</a:t>
            </a:r>
          </a:p>
        </p:txBody>
      </p:sp>
      <p:sp>
        <p:nvSpPr>
          <p:cNvPr id="100356" name="Shape 609"/>
          <p:cNvSpPr>
            <a:spLocks noChangeArrowheads="1"/>
          </p:cNvSpPr>
          <p:nvPr/>
        </p:nvSpPr>
        <p:spPr bwMode="auto">
          <a:xfrm>
            <a:off x="1212850" y="1447800"/>
            <a:ext cx="10579100" cy="2093913"/>
          </a:xfrm>
          <a:prstGeom prst="roundRect">
            <a:avLst>
              <a:gd name="adj" fmla="val 1019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vigilância semanal por meio de cultura para fungos do trato gastrointestinal e respiratório dos RNEBP demonstrou uma redução de 72% na incidência da candidíase invasiva neonatal em comparação ao período pré-intervenção</a:t>
            </a:r>
          </a:p>
        </p:txBody>
      </p:sp>
    </p:spTree>
  </p:cSld>
  <p:clrMapOvr>
    <a:masterClrMapping/>
  </p:clrMapOvr>
  <p:transition spd="slow"/>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1378" name="Shape 611"/>
          <p:cNvSpPr>
            <a:spLocks noChangeShapeType="1"/>
          </p:cNvSpPr>
          <p:nvPr/>
        </p:nvSpPr>
        <p:spPr bwMode="auto">
          <a:xfrm>
            <a:off x="2943225" y="9064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101379" name="Shape 612"/>
          <p:cNvSpPr>
            <a:spLocks noChangeArrowheads="1"/>
          </p:cNvSpPr>
          <p:nvPr/>
        </p:nvSpPr>
        <p:spPr bwMode="auto">
          <a:xfrm>
            <a:off x="1706563" y="122238"/>
            <a:ext cx="24733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em São Paulo</a:t>
            </a:r>
          </a:p>
        </p:txBody>
      </p:sp>
      <p:sp>
        <p:nvSpPr>
          <p:cNvPr id="101380" name="Shape 613"/>
          <p:cNvSpPr>
            <a:spLocks noChangeArrowheads="1"/>
          </p:cNvSpPr>
          <p:nvPr/>
        </p:nvSpPr>
        <p:spPr bwMode="auto">
          <a:xfrm>
            <a:off x="1212850" y="1447800"/>
            <a:ext cx="10579100" cy="2093913"/>
          </a:xfrm>
          <a:prstGeom prst="roundRect">
            <a:avLst>
              <a:gd name="adj" fmla="val 1019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vigilância semanal por meio de cultura para fungos do trato gastrointestinal e respiratório dos RNEBP demonstrou uma redução de 72% na incidência da candidíase invasiva neonatal em comparação ao período pré-intervenção</a:t>
            </a:r>
          </a:p>
        </p:txBody>
      </p:sp>
      <p:sp>
        <p:nvSpPr>
          <p:cNvPr id="101381" name="Shape 614"/>
          <p:cNvSpPr>
            <a:spLocks noChangeArrowheads="1"/>
          </p:cNvSpPr>
          <p:nvPr/>
        </p:nvSpPr>
        <p:spPr bwMode="auto">
          <a:xfrm>
            <a:off x="2206625" y="3783013"/>
            <a:ext cx="8591550" cy="1866900"/>
          </a:xfrm>
          <a:prstGeom prst="roundRect">
            <a:avLst>
              <a:gd name="adj" fmla="val 11435"/>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 incidência de colonização dos RN estudados foi de 27%, o que evitou o uso desnecessário de fluconazol em muitos RNEBP não colonizados</a:t>
            </a:r>
          </a:p>
        </p:txBody>
      </p:sp>
    </p:spTree>
  </p:cSld>
  <p:clrMapOvr>
    <a:masterClrMapping/>
  </p:clrMapOvr>
  <p:transition spd="slow"/>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02" name="Shape 616"/>
          <p:cNvSpPr>
            <a:spLocks noChangeShapeType="1"/>
          </p:cNvSpPr>
          <p:nvPr/>
        </p:nvSpPr>
        <p:spPr bwMode="auto">
          <a:xfrm>
            <a:off x="2943225" y="9064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102403" name="Shape 617"/>
          <p:cNvSpPr>
            <a:spLocks noChangeArrowheads="1"/>
          </p:cNvSpPr>
          <p:nvPr/>
        </p:nvSpPr>
        <p:spPr bwMode="auto">
          <a:xfrm>
            <a:off x="1706563" y="122238"/>
            <a:ext cx="24733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em São Paulo</a:t>
            </a:r>
          </a:p>
        </p:txBody>
      </p:sp>
      <p:sp>
        <p:nvSpPr>
          <p:cNvPr id="102404" name="Shape 618"/>
          <p:cNvSpPr>
            <a:spLocks noChangeArrowheads="1"/>
          </p:cNvSpPr>
          <p:nvPr/>
        </p:nvSpPr>
        <p:spPr bwMode="auto">
          <a:xfrm>
            <a:off x="1212850" y="1447800"/>
            <a:ext cx="10579100" cy="2093913"/>
          </a:xfrm>
          <a:prstGeom prst="roundRect">
            <a:avLst>
              <a:gd name="adj" fmla="val 1019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vigilância semanal por meio de cultura para fungos do trato gastrointestinal e respiratório dos RNEBP demonstrou uma redução de 72% na incidência da candidíase invasiva neonatal em comparação ao período pré-intervenção</a:t>
            </a:r>
          </a:p>
        </p:txBody>
      </p:sp>
      <p:sp>
        <p:nvSpPr>
          <p:cNvPr id="102405" name="Shape 619"/>
          <p:cNvSpPr>
            <a:spLocks noChangeArrowheads="1"/>
          </p:cNvSpPr>
          <p:nvPr/>
        </p:nvSpPr>
        <p:spPr bwMode="auto">
          <a:xfrm>
            <a:off x="2206625" y="3783013"/>
            <a:ext cx="8591550" cy="1866900"/>
          </a:xfrm>
          <a:prstGeom prst="roundRect">
            <a:avLst>
              <a:gd name="adj" fmla="val 11435"/>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 incidência de colonização dos RN estudados foi de 27%, o que evitou o uso desnecessário de fluconazol em muitos RNEBP não colonizados</a:t>
            </a:r>
          </a:p>
        </p:txBody>
      </p:sp>
      <p:sp>
        <p:nvSpPr>
          <p:cNvPr id="102406" name="Shape 620"/>
          <p:cNvSpPr>
            <a:spLocks noChangeArrowheads="1"/>
          </p:cNvSpPr>
          <p:nvPr/>
        </p:nvSpPr>
        <p:spPr bwMode="auto">
          <a:xfrm>
            <a:off x="1117600" y="5892800"/>
            <a:ext cx="10769600" cy="1201738"/>
          </a:xfrm>
          <a:prstGeom prst="roundRect">
            <a:avLst>
              <a:gd name="adj" fmla="val 1775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 fluconazol foi bem tolerado e não relacionado a efeitos adversos</a:t>
            </a:r>
          </a:p>
        </p:txBody>
      </p:sp>
    </p:spTree>
  </p:cSld>
  <p:clrMapOvr>
    <a:masterClrMapping/>
  </p:clrMapOvr>
  <p:transition spd="slow"/>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426" name="Shape 622"/>
          <p:cNvSpPr>
            <a:spLocks noChangeShapeType="1"/>
          </p:cNvSpPr>
          <p:nvPr/>
        </p:nvSpPr>
        <p:spPr bwMode="auto">
          <a:xfrm>
            <a:off x="2943225" y="9064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103427" name="Shape 623"/>
          <p:cNvSpPr>
            <a:spLocks noChangeArrowheads="1"/>
          </p:cNvSpPr>
          <p:nvPr/>
        </p:nvSpPr>
        <p:spPr bwMode="auto">
          <a:xfrm>
            <a:off x="1706563" y="122238"/>
            <a:ext cx="24733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em São Paulo</a:t>
            </a:r>
          </a:p>
        </p:txBody>
      </p:sp>
      <p:sp>
        <p:nvSpPr>
          <p:cNvPr id="103428" name="Shape 624"/>
          <p:cNvSpPr>
            <a:spLocks noChangeArrowheads="1"/>
          </p:cNvSpPr>
          <p:nvPr/>
        </p:nvSpPr>
        <p:spPr bwMode="auto">
          <a:xfrm>
            <a:off x="1212850" y="1447800"/>
            <a:ext cx="10579100" cy="2093913"/>
          </a:xfrm>
          <a:prstGeom prst="roundRect">
            <a:avLst>
              <a:gd name="adj" fmla="val 1019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vigilância semanal por meio de cultura para fungos do trato gastrointestinal e respiratório dos RNEBP demonstrou uma redução de 72% na incidência da candidíase invasiva neonatal em comparação ao período pré-intervenção</a:t>
            </a:r>
          </a:p>
        </p:txBody>
      </p:sp>
      <p:sp>
        <p:nvSpPr>
          <p:cNvPr id="103429" name="Shape 625"/>
          <p:cNvSpPr>
            <a:spLocks noChangeArrowheads="1"/>
          </p:cNvSpPr>
          <p:nvPr/>
        </p:nvSpPr>
        <p:spPr bwMode="auto">
          <a:xfrm>
            <a:off x="2206625" y="3783013"/>
            <a:ext cx="8591550" cy="1866900"/>
          </a:xfrm>
          <a:prstGeom prst="roundRect">
            <a:avLst>
              <a:gd name="adj" fmla="val 11435"/>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 incidência de colonização dos RN estudados foi de 27%, o que evitou o uso desnecessário de fluconazol em muitos RNEBP não colonizados</a:t>
            </a:r>
          </a:p>
        </p:txBody>
      </p:sp>
      <p:sp>
        <p:nvSpPr>
          <p:cNvPr id="103430" name="Shape 626"/>
          <p:cNvSpPr>
            <a:spLocks noChangeArrowheads="1"/>
          </p:cNvSpPr>
          <p:nvPr/>
        </p:nvSpPr>
        <p:spPr bwMode="auto">
          <a:xfrm>
            <a:off x="1117600" y="5892800"/>
            <a:ext cx="10769600" cy="1201738"/>
          </a:xfrm>
          <a:prstGeom prst="roundRect">
            <a:avLst>
              <a:gd name="adj" fmla="val 1775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 fluconazol foi bem tolerado e não relacionado a efeitos adversos</a:t>
            </a:r>
          </a:p>
        </p:txBody>
      </p:sp>
      <p:sp>
        <p:nvSpPr>
          <p:cNvPr id="103431" name="Shape 627"/>
          <p:cNvSpPr>
            <a:spLocks noChangeArrowheads="1"/>
          </p:cNvSpPr>
          <p:nvPr/>
        </p:nvSpPr>
        <p:spPr bwMode="auto">
          <a:xfrm>
            <a:off x="411163" y="7488238"/>
            <a:ext cx="6750050" cy="1582737"/>
          </a:xfrm>
          <a:prstGeom prst="roundRect">
            <a:avLst>
              <a:gd name="adj" fmla="val 13481"/>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Não houve mudança nas espécies de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que colonizaram ou infectaram os RN e mais isolada</a:t>
            </a:r>
          </a:p>
        </p:txBody>
      </p:sp>
    </p:spTree>
  </p:cSld>
  <p:clrMapOvr>
    <a:masterClrMapping/>
  </p:clrMapOvr>
  <p:transition spd="slow"/>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50" name="Shape 629"/>
          <p:cNvSpPr>
            <a:spLocks noChangeShapeType="1"/>
          </p:cNvSpPr>
          <p:nvPr/>
        </p:nvSpPr>
        <p:spPr bwMode="auto">
          <a:xfrm>
            <a:off x="2943225" y="9064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104451" name="Shape 630"/>
          <p:cNvSpPr>
            <a:spLocks noChangeArrowheads="1"/>
          </p:cNvSpPr>
          <p:nvPr/>
        </p:nvSpPr>
        <p:spPr bwMode="auto">
          <a:xfrm>
            <a:off x="1706563" y="122238"/>
            <a:ext cx="24733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Estudo em São Paulo</a:t>
            </a:r>
          </a:p>
        </p:txBody>
      </p:sp>
      <p:sp>
        <p:nvSpPr>
          <p:cNvPr id="104452" name="Shape 631"/>
          <p:cNvSpPr>
            <a:spLocks noChangeArrowheads="1"/>
          </p:cNvSpPr>
          <p:nvPr/>
        </p:nvSpPr>
        <p:spPr bwMode="auto">
          <a:xfrm>
            <a:off x="1212850" y="1296988"/>
            <a:ext cx="10579100" cy="2092325"/>
          </a:xfrm>
          <a:prstGeom prst="roundRect">
            <a:avLst>
              <a:gd name="adj" fmla="val 1019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Com vigilância semanal por meio de cultura para fungos do trato gastrointestinal e respiratório dos RNEBP demonstrou uma redução de 72% na incidência da candidíase invasiva neonatal em comparação ao período pré-intervenção</a:t>
            </a:r>
          </a:p>
        </p:txBody>
      </p:sp>
      <p:sp>
        <p:nvSpPr>
          <p:cNvPr id="104453" name="Shape 632"/>
          <p:cNvSpPr>
            <a:spLocks noChangeArrowheads="1"/>
          </p:cNvSpPr>
          <p:nvPr/>
        </p:nvSpPr>
        <p:spPr bwMode="auto">
          <a:xfrm>
            <a:off x="2206625" y="3632200"/>
            <a:ext cx="8591550" cy="1866900"/>
          </a:xfrm>
          <a:prstGeom prst="roundRect">
            <a:avLst>
              <a:gd name="adj" fmla="val 11435"/>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A incidência de colonização dos RN estudados foi de 27%, o que evitou o uso desnecessário de fluconazol em muitos RNEBP não colonizados</a:t>
            </a:r>
          </a:p>
        </p:txBody>
      </p:sp>
      <p:sp>
        <p:nvSpPr>
          <p:cNvPr id="104454" name="Shape 633"/>
          <p:cNvSpPr>
            <a:spLocks noChangeArrowheads="1"/>
          </p:cNvSpPr>
          <p:nvPr/>
        </p:nvSpPr>
        <p:spPr bwMode="auto">
          <a:xfrm>
            <a:off x="1212850" y="5741988"/>
            <a:ext cx="10768013" cy="954087"/>
          </a:xfrm>
          <a:prstGeom prst="roundRect">
            <a:avLst>
              <a:gd name="adj" fmla="val 17759"/>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O fluconazol foi bem tolerado e não relacionado a efeitos adversos</a:t>
            </a:r>
          </a:p>
        </p:txBody>
      </p:sp>
      <p:sp>
        <p:nvSpPr>
          <p:cNvPr id="104455" name="Shape 634"/>
          <p:cNvSpPr>
            <a:spLocks noChangeArrowheads="1"/>
          </p:cNvSpPr>
          <p:nvPr/>
        </p:nvSpPr>
        <p:spPr bwMode="auto">
          <a:xfrm>
            <a:off x="193675" y="7464425"/>
            <a:ext cx="6750050" cy="1584325"/>
          </a:xfrm>
          <a:prstGeom prst="roundRect">
            <a:avLst>
              <a:gd name="adj" fmla="val 13481"/>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Não houve mudança nas espécies de </a:t>
            </a:r>
            <a:r>
              <a:rPr lang="pt-BR" sz="2500">
                <a:solidFill>
                  <a:srgbClr val="FFFFFF"/>
                </a:solidFill>
                <a:latin typeface="American Typewriter"/>
                <a:ea typeface="American Typewriter"/>
                <a:cs typeface="American Typewriter"/>
                <a:sym typeface="American Typewriter"/>
              </a:rPr>
              <a:t>Candida </a:t>
            </a:r>
            <a:r>
              <a:rPr lang="pt-BR" sz="2500" b="1">
                <a:solidFill>
                  <a:srgbClr val="FFFFFF"/>
                </a:solidFill>
                <a:latin typeface="American Typewriter"/>
                <a:ea typeface="American Typewriter"/>
                <a:cs typeface="American Typewriter"/>
                <a:sym typeface="American Typewriter"/>
              </a:rPr>
              <a:t>que colonizaram ou infectaram os RN e mais isolada</a:t>
            </a:r>
          </a:p>
        </p:txBody>
      </p:sp>
      <p:sp>
        <p:nvSpPr>
          <p:cNvPr id="104456" name="Shape 635"/>
          <p:cNvSpPr>
            <a:spLocks noChangeArrowheads="1"/>
          </p:cNvSpPr>
          <p:nvPr/>
        </p:nvSpPr>
        <p:spPr bwMode="auto">
          <a:xfrm>
            <a:off x="7119938" y="6731000"/>
            <a:ext cx="5884862" cy="3019425"/>
          </a:xfrm>
          <a:prstGeom prst="roundRect">
            <a:avLst>
              <a:gd name="adj" fmla="val 8977"/>
            </a:avLst>
          </a:prstGeom>
          <a:solidFill>
            <a:srgbClr val="EFC078"/>
          </a:solidFill>
          <a:ln w="12700">
            <a:noFill/>
            <a:miter lim="400000"/>
            <a:headEnd/>
            <a:tailEnd/>
          </a:ln>
        </p:spPr>
        <p:txBody>
          <a:bodyPr lIns="50800" tIns="50800" rIns="50800" bIns="50800" anchor="ctr"/>
          <a:lstStyle/>
          <a:p>
            <a:pPr algn="ctr" defTabSz="457200" hangingPunct="0">
              <a:lnSpc>
                <a:spcPts val="3900"/>
              </a:lnSpc>
              <a:spcBef>
                <a:spcPts val="1200"/>
              </a:spcBef>
            </a:pPr>
            <a:r>
              <a:rPr lang="pt-BR" sz="2000" b="1" i="1">
                <a:solidFill>
                  <a:srgbClr val="FFFFFF"/>
                </a:solidFill>
                <a:latin typeface="American Typewriter"/>
                <a:ea typeface="American Typewriter"/>
                <a:cs typeface="American Typewriter"/>
                <a:sym typeface="American Typewriter"/>
              </a:rPr>
              <a:t>C</a:t>
            </a:r>
            <a:r>
              <a:rPr lang="pt-BR" sz="2000" i="1">
                <a:solidFill>
                  <a:srgbClr val="FFFFFF"/>
                </a:solidFill>
                <a:latin typeface="American Typewriter"/>
                <a:ea typeface="American Typewriter"/>
                <a:cs typeface="American Typewriter"/>
                <a:sym typeface="American Typewriter"/>
              </a:rPr>
              <a:t>andida tropicalis</a:t>
            </a:r>
            <a:r>
              <a:rPr lang="pt-BR" sz="2000" b="1" i="1">
                <a:solidFill>
                  <a:srgbClr val="FFFFFF"/>
                </a:solidFill>
                <a:latin typeface="American Typewriter"/>
                <a:ea typeface="American Typewriter"/>
                <a:cs typeface="American Typewriter"/>
                <a:sym typeface="American Typewriter"/>
              </a:rPr>
              <a:t>, </a:t>
            </a:r>
            <a:r>
              <a:rPr lang="pt-BR" sz="2000" i="1">
                <a:solidFill>
                  <a:srgbClr val="FFFFFF"/>
                </a:solidFill>
                <a:latin typeface="American Typewriter"/>
                <a:ea typeface="American Typewriter"/>
                <a:cs typeface="American Typewriter"/>
                <a:sym typeface="American Typewriter"/>
              </a:rPr>
              <a:t>Candida krusei</a:t>
            </a:r>
            <a:r>
              <a:rPr lang="pt-BR" sz="2000" b="1" i="1">
                <a:solidFill>
                  <a:srgbClr val="FFFFFF"/>
                </a:solidFill>
                <a:latin typeface="American Typewriter"/>
                <a:ea typeface="American Typewriter"/>
                <a:cs typeface="American Typewriter"/>
                <a:sym typeface="American Typewriter"/>
              </a:rPr>
              <a:t>, </a:t>
            </a:r>
            <a:r>
              <a:rPr lang="pt-BR" sz="2000" i="1">
                <a:solidFill>
                  <a:srgbClr val="FFFFFF"/>
                </a:solidFill>
                <a:latin typeface="American Typewriter"/>
                <a:ea typeface="American Typewriter"/>
                <a:cs typeface="American Typewriter"/>
                <a:sym typeface="American Typewriter"/>
              </a:rPr>
              <a:t>Candida parapsilosis</a:t>
            </a:r>
            <a:r>
              <a:rPr lang="pt-BR" sz="2000" b="1" i="1">
                <a:solidFill>
                  <a:srgbClr val="FFFFFF"/>
                </a:solidFill>
                <a:latin typeface="American Typewriter"/>
                <a:ea typeface="American Typewriter"/>
                <a:cs typeface="American Typewriter"/>
                <a:sym typeface="American Typewriter"/>
              </a:rPr>
              <a:t>, </a:t>
            </a:r>
            <a:r>
              <a:rPr lang="pt-BR" sz="2000" i="1">
                <a:solidFill>
                  <a:srgbClr val="FFFFFF"/>
                </a:solidFill>
                <a:latin typeface="American Typewriter"/>
                <a:ea typeface="American Typewriter"/>
                <a:cs typeface="American Typewriter"/>
                <a:sym typeface="American Typewriter"/>
              </a:rPr>
              <a:t>Candida famata</a:t>
            </a:r>
            <a:r>
              <a:rPr lang="pt-BR" sz="2000" b="1" i="1">
                <a:solidFill>
                  <a:srgbClr val="FFFFFF"/>
                </a:solidFill>
                <a:latin typeface="American Typewriter"/>
                <a:ea typeface="American Typewriter"/>
                <a:cs typeface="American Typewriter"/>
                <a:sym typeface="American Typewriter"/>
              </a:rPr>
              <a:t>, </a:t>
            </a:r>
            <a:r>
              <a:rPr lang="pt-BR" sz="2000" i="1">
                <a:solidFill>
                  <a:srgbClr val="FFFFFF"/>
                </a:solidFill>
                <a:latin typeface="American Typewriter"/>
                <a:ea typeface="American Typewriter"/>
                <a:cs typeface="American Typewriter"/>
                <a:sym typeface="American Typewriter"/>
              </a:rPr>
              <a:t>Candida glabrata</a:t>
            </a:r>
            <a:r>
              <a:rPr lang="pt-BR" sz="2000" b="1" i="1">
                <a:solidFill>
                  <a:srgbClr val="FFFFFF"/>
                </a:solidFill>
                <a:latin typeface="American Typewriter"/>
                <a:ea typeface="American Typewriter"/>
                <a:cs typeface="American Typewriter"/>
                <a:sym typeface="American Typewriter"/>
              </a:rPr>
              <a:t>, </a:t>
            </a:r>
            <a:r>
              <a:rPr lang="pt-BR" sz="2000" i="1">
                <a:solidFill>
                  <a:srgbClr val="FFFFFF"/>
                </a:solidFill>
                <a:latin typeface="American Typewriter"/>
                <a:ea typeface="American Typewriter"/>
                <a:cs typeface="American Typewriter"/>
                <a:sym typeface="American Typewriter"/>
              </a:rPr>
              <a:t>Candida guilliermondii</a:t>
            </a:r>
            <a:r>
              <a:rPr lang="pt-BR" sz="2000" b="1" i="1">
                <a:solidFill>
                  <a:srgbClr val="FFFFFF"/>
                </a:solidFill>
                <a:latin typeface="American Typewriter"/>
                <a:ea typeface="American Typewriter"/>
                <a:cs typeface="American Typewriter"/>
                <a:sym typeface="American Typewriter"/>
              </a:rPr>
              <a:t>, </a:t>
            </a:r>
            <a:r>
              <a:rPr lang="pt-BR" sz="2000" i="1">
                <a:solidFill>
                  <a:srgbClr val="FFFFFF"/>
                </a:solidFill>
                <a:latin typeface="American Typewriter"/>
                <a:ea typeface="American Typewriter"/>
                <a:cs typeface="American Typewriter"/>
                <a:sym typeface="American Typewriter"/>
              </a:rPr>
              <a:t>Candida lusitaniae</a:t>
            </a:r>
            <a:r>
              <a:rPr lang="pt-BR" sz="2000">
                <a:solidFill>
                  <a:srgbClr val="FFFFFF"/>
                </a:solidFill>
                <a:latin typeface="American Typewriter"/>
                <a:ea typeface="American Typewriter"/>
                <a:cs typeface="American Typewriter"/>
                <a:sym typeface="American Typewriter"/>
              </a:rPr>
              <a:t> </a:t>
            </a:r>
            <a:r>
              <a:rPr lang="pt-BR" sz="2000" b="1">
                <a:solidFill>
                  <a:srgbClr val="FFFFFF"/>
                </a:solidFill>
                <a:latin typeface="American Typewriter"/>
                <a:ea typeface="American Typewriter"/>
                <a:cs typeface="American Typewriter"/>
                <a:sym typeface="American Typewriter"/>
              </a:rPr>
              <a:t>e outras espécies de </a:t>
            </a:r>
            <a:r>
              <a:rPr lang="pt-BR" sz="2000">
                <a:solidFill>
                  <a:srgbClr val="FFFFFF"/>
                </a:solidFill>
                <a:latin typeface="American Typewriter"/>
                <a:ea typeface="American Typewriter"/>
                <a:cs typeface="American Typewriter"/>
                <a:sym typeface="American Typewriter"/>
              </a:rPr>
              <a:t>Candida </a:t>
            </a:r>
            <a:r>
              <a:rPr lang="pt-BR" sz="2000" b="1">
                <a:solidFill>
                  <a:srgbClr val="FFFFFF"/>
                </a:solidFill>
                <a:latin typeface="American Typewriter"/>
                <a:ea typeface="American Typewriter"/>
                <a:cs typeface="American Typewriter"/>
                <a:sym typeface="American Typewriter"/>
              </a:rPr>
              <a:t>também têm sido descritas como causadoras de infecções</a:t>
            </a:r>
          </a:p>
        </p:txBody>
      </p:sp>
    </p:spTree>
  </p:cSld>
  <p:clrMapOvr>
    <a:masterClrMapping/>
  </p:clrMapOvr>
  <p:transition spd="slow"/>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5474" name="Shape 637"/>
          <p:cNvSpPr>
            <a:spLocks noChangeArrowheads="1"/>
          </p:cNvSpPr>
          <p:nvPr/>
        </p:nvSpPr>
        <p:spPr bwMode="auto">
          <a:xfrm>
            <a:off x="49213" y="3524250"/>
            <a:ext cx="12668250"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FF0000"/>
                </a:solidFill>
                <a:latin typeface="American Typewriter"/>
                <a:ea typeface="American Typewriter"/>
                <a:cs typeface="American Typewriter"/>
                <a:sym typeface="American Typewriter"/>
              </a:rPr>
              <a:t>Os principais estão associados à prematuridade extrema, RNEBP e ao uso de antimicrobianos de amplo espectro</a:t>
            </a:r>
          </a:p>
        </p:txBody>
      </p:sp>
      <p:sp>
        <p:nvSpPr>
          <p:cNvPr id="105475" name="Shape 638"/>
          <p:cNvSpPr>
            <a:spLocks noChangeArrowheads="1"/>
          </p:cNvSpPr>
          <p:nvPr/>
        </p:nvSpPr>
        <p:spPr bwMode="auto">
          <a:xfrm>
            <a:off x="603250" y="1506538"/>
            <a:ext cx="11798300"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Nos últimos dez anos, houve um aumento exponencial de </a:t>
            </a:r>
            <a:r>
              <a:rPr lang="pt-BR" sz="2500" b="1" i="1">
                <a:solidFill>
                  <a:srgbClr val="000000"/>
                </a:solidFill>
                <a:latin typeface="American Typewriter"/>
                <a:ea typeface="American Typewriter"/>
                <a:cs typeface="American Typewriter"/>
                <a:sym typeface="American Typewriter"/>
              </a:rPr>
              <a:t>Candida parapsilosis</a:t>
            </a:r>
            <a:r>
              <a:rPr lang="pt-BR" sz="2500" b="1">
                <a:solidFill>
                  <a:srgbClr val="000000"/>
                </a:solidFill>
                <a:latin typeface="American Typewriter"/>
                <a:ea typeface="American Typewriter"/>
                <a:cs typeface="American Typewriter"/>
                <a:sym typeface="American Typewriter"/>
              </a:rPr>
              <a:t> e </a:t>
            </a:r>
            <a:r>
              <a:rPr lang="pt-BR" sz="2500" b="1" i="1">
                <a:solidFill>
                  <a:srgbClr val="FF0000"/>
                </a:solidFill>
                <a:latin typeface="American Typewriter"/>
                <a:ea typeface="American Typewriter"/>
                <a:cs typeface="American Typewriter"/>
                <a:sym typeface="American Typewriter"/>
              </a:rPr>
              <a:t>Candida glabrata</a:t>
            </a:r>
          </a:p>
        </p:txBody>
      </p:sp>
      <p:sp>
        <p:nvSpPr>
          <p:cNvPr id="105476" name="Shape 639"/>
          <p:cNvSpPr>
            <a:spLocks noChangeArrowheads="1"/>
          </p:cNvSpPr>
          <p:nvPr/>
        </p:nvSpPr>
        <p:spPr bwMode="auto">
          <a:xfrm>
            <a:off x="185738" y="5311775"/>
            <a:ext cx="12215812" cy="18161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FF0000"/>
                </a:solidFill>
                <a:latin typeface="American Typewriter"/>
                <a:ea typeface="American Typewriter"/>
                <a:cs typeface="American Typewriter"/>
                <a:sym typeface="American Typewriter"/>
              </a:rPr>
              <a:t>Antibiótico de amplos espectro</a:t>
            </a:r>
            <a:r>
              <a:rPr lang="pt-BR" sz="2500" b="1">
                <a:solidFill>
                  <a:srgbClr val="000000"/>
                </a:solidFill>
                <a:latin typeface="American Typewriter"/>
                <a:ea typeface="American Typewriter"/>
                <a:cs typeface="American Typewriter"/>
                <a:sym typeface="American Typewriter"/>
              </a:rPr>
              <a:t> (espécies de </a:t>
            </a:r>
            <a:r>
              <a:rPr lang="pt-BR" sz="2500" b="1" i="1">
                <a:solidFill>
                  <a:srgbClr val="000000"/>
                </a:solidFill>
                <a:latin typeface="American Typewriter"/>
                <a:ea typeface="American Typewriter"/>
                <a:cs typeface="American Typewriter"/>
                <a:sym typeface="American Typewriter"/>
              </a:rPr>
              <a:t>Candida</a:t>
            </a:r>
            <a:r>
              <a:rPr lang="pt-BR" sz="2500" b="1">
                <a:solidFill>
                  <a:srgbClr val="000000"/>
                </a:solidFill>
                <a:latin typeface="American Typewriter"/>
                <a:ea typeface="American Typewriter"/>
                <a:cs typeface="American Typewriter"/>
                <a:sym typeface="American Typewriter"/>
              </a:rPr>
              <a:t> compõem a microbiota normal do trato gastrointestinal, pele e trato genitourinário, porém o seu crescimento pode ser favorecido com a supressão da microbiota bacteriana)</a:t>
            </a:r>
          </a:p>
        </p:txBody>
      </p:sp>
      <p:sp>
        <p:nvSpPr>
          <p:cNvPr id="105477" name="Shape 640"/>
          <p:cNvSpPr>
            <a:spLocks noChangeArrowheads="1"/>
          </p:cNvSpPr>
          <p:nvPr/>
        </p:nvSpPr>
        <p:spPr bwMode="auto">
          <a:xfrm>
            <a:off x="955675" y="7927975"/>
            <a:ext cx="11445875" cy="18161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FF0000"/>
                </a:solidFill>
                <a:latin typeface="American Typewriter"/>
                <a:ea typeface="American Typewriter"/>
                <a:cs typeface="American Typewriter"/>
                <a:sym typeface="American Typewriter"/>
              </a:rPr>
              <a:t>Uso de cateteres vasculares</a:t>
            </a:r>
            <a:r>
              <a:rPr lang="pt-BR" sz="2500" b="1">
                <a:solidFill>
                  <a:srgbClr val="000000"/>
                </a:solidFill>
                <a:latin typeface="American Typewriter"/>
                <a:ea typeface="American Typewriter"/>
                <a:cs typeface="American Typewriter"/>
                <a:sym typeface="American Typewriter"/>
              </a:rPr>
              <a:t> centrais (porta de entrada através da quebra da barreira cutânea intacta e local para formação de biofilme pela Candida ssp.) </a:t>
            </a:r>
          </a:p>
        </p:txBody>
      </p:sp>
      <p:sp>
        <p:nvSpPr>
          <p:cNvPr id="105478" name="Shape 641"/>
          <p:cNvSpPr>
            <a:spLocks noChangeArrowheads="1"/>
          </p:cNvSpPr>
          <p:nvPr/>
        </p:nvSpPr>
        <p:spPr bwMode="auto">
          <a:xfrm>
            <a:off x="2141538" y="342900"/>
            <a:ext cx="8485187" cy="584200"/>
          </a:xfrm>
          <a:prstGeom prst="rect">
            <a:avLst/>
          </a:prstGeom>
          <a:noFill/>
          <a:ln w="12700">
            <a:noFill/>
            <a:miter lim="400000"/>
            <a:headEnd/>
            <a:tailEnd/>
          </a:ln>
        </p:spPr>
        <p:txBody>
          <a:bodyPr wrap="none" lIns="50800" tIns="50800" rIns="50800" bIns="50800" anchor="ctr">
            <a:spAutoFit/>
          </a:bodyPr>
          <a:lstStyle/>
          <a:p>
            <a:pPr algn="ctr" hangingPunct="0"/>
            <a:r>
              <a:rPr lang="pt-BR" sz="3100" b="1">
                <a:solidFill>
                  <a:srgbClr val="ACBCDF"/>
                </a:solidFill>
                <a:latin typeface="American Typewriter"/>
                <a:ea typeface="American Typewriter"/>
                <a:cs typeface="American Typewriter"/>
                <a:sym typeface="American Typewriter"/>
              </a:rPr>
              <a:t>Fatores de risco para candidíase sistêmica</a:t>
            </a:r>
          </a:p>
        </p:txBody>
      </p:sp>
    </p:spTree>
  </p:cSld>
  <p:clrMapOvr>
    <a:masterClrMapping/>
  </p:clrMapOvr>
  <p:transition spd="slow"/>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6498" name="Shape 643"/>
          <p:cNvSpPr>
            <a:spLocks noChangeArrowheads="1"/>
          </p:cNvSpPr>
          <p:nvPr/>
        </p:nvSpPr>
        <p:spPr bwMode="auto">
          <a:xfrm>
            <a:off x="642938" y="671513"/>
            <a:ext cx="11439525"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FF0000"/>
                </a:solidFill>
                <a:latin typeface="American Typewriter"/>
                <a:ea typeface="American Typewriter"/>
                <a:cs typeface="American Typewriter"/>
                <a:sym typeface="American Typewriter"/>
              </a:rPr>
              <a:t>NP e soluções lipídicas</a:t>
            </a:r>
            <a:r>
              <a:rPr lang="pt-BR" sz="2500" b="1">
                <a:solidFill>
                  <a:srgbClr val="000000"/>
                </a:solidFill>
                <a:latin typeface="American Typewriter"/>
                <a:ea typeface="American Typewriter"/>
                <a:cs typeface="American Typewriter"/>
                <a:sym typeface="American Typewriter"/>
              </a:rPr>
              <a:t> possivelmente por favorecerem o crescimento e a multiplicação do fungo</a:t>
            </a:r>
          </a:p>
        </p:txBody>
      </p:sp>
      <p:sp>
        <p:nvSpPr>
          <p:cNvPr id="106499" name="Shape 644"/>
          <p:cNvSpPr>
            <a:spLocks noChangeArrowheads="1"/>
          </p:cNvSpPr>
          <p:nvPr/>
        </p:nvSpPr>
        <p:spPr bwMode="auto">
          <a:xfrm>
            <a:off x="2965450" y="3365500"/>
            <a:ext cx="6624638" cy="6731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 </a:t>
            </a:r>
            <a:r>
              <a:rPr lang="pt-BR" sz="2500" b="1">
                <a:solidFill>
                  <a:srgbClr val="FF0000"/>
                </a:solidFill>
                <a:latin typeface="American Typewriter"/>
                <a:ea typeface="American Typewriter"/>
                <a:cs typeface="American Typewriter"/>
                <a:sym typeface="American Typewriter"/>
              </a:rPr>
              <a:t>IOT + VM associada à ventilação mecânica</a:t>
            </a:r>
          </a:p>
        </p:txBody>
      </p:sp>
      <p:sp>
        <p:nvSpPr>
          <p:cNvPr id="106500" name="Shape 645"/>
          <p:cNvSpPr>
            <a:spLocks noChangeArrowheads="1"/>
          </p:cNvSpPr>
          <p:nvPr/>
        </p:nvSpPr>
        <p:spPr bwMode="auto">
          <a:xfrm>
            <a:off x="1003300" y="8072438"/>
            <a:ext cx="10718800" cy="12573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Outras terapias medicamentosas, como o uso de bloqueadores H</a:t>
            </a:r>
            <a:r>
              <a:rPr lang="pt-BR" sz="2500" b="1" baseline="-16000">
                <a:solidFill>
                  <a:srgbClr val="000000"/>
                </a:solidFill>
                <a:latin typeface="American Typewriter"/>
                <a:ea typeface="American Typewriter"/>
                <a:cs typeface="American Typewriter"/>
                <a:sym typeface="American Typewriter"/>
              </a:rPr>
              <a:t>2 </a:t>
            </a:r>
            <a:r>
              <a:rPr lang="pt-BR" sz="2500" b="1">
                <a:solidFill>
                  <a:srgbClr val="000000"/>
                </a:solidFill>
                <a:latin typeface="American Typewriter"/>
                <a:ea typeface="American Typewriter"/>
                <a:cs typeface="American Typewriter"/>
                <a:sym typeface="American Typewriter"/>
              </a:rPr>
              <a:t>e corticosteroides sistêmicos, estão associados à infecção fúngica</a:t>
            </a:r>
          </a:p>
        </p:txBody>
      </p:sp>
      <p:sp>
        <p:nvSpPr>
          <p:cNvPr id="106501" name="Shape 646"/>
          <p:cNvSpPr>
            <a:spLocks noChangeArrowheads="1"/>
          </p:cNvSpPr>
          <p:nvPr/>
        </p:nvSpPr>
        <p:spPr bwMode="auto">
          <a:xfrm>
            <a:off x="417513" y="5129213"/>
            <a:ext cx="11890375" cy="1833562"/>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Procedimentos cirúrgicos abdominais e a enterocolite necrotizante (podem facilitar a invasão da mucosa intestinal pelos fungos e infecção secundária)</a:t>
            </a:r>
          </a:p>
        </p:txBody>
      </p:sp>
    </p:spTree>
  </p:cSld>
  <p:clrMapOvr>
    <a:masterClrMapping/>
  </p:clrMapOvr>
  <p:transition spd="slow"/>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7522" name="Shape 648"/>
          <p:cNvSpPr>
            <a:spLocks noChangeArrowheads="1"/>
          </p:cNvSpPr>
          <p:nvPr/>
        </p:nvSpPr>
        <p:spPr bwMode="auto">
          <a:xfrm>
            <a:off x="177800" y="2981325"/>
            <a:ext cx="12319000" cy="1833563"/>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Não foi encontrada relação da presença de nutrição parenteral, cateter venoso central, ventilação mecânica e uso de antibiótico de amplo espectro com candidíase invasiva</a:t>
            </a:r>
          </a:p>
        </p:txBody>
      </p:sp>
      <p:sp>
        <p:nvSpPr>
          <p:cNvPr id="107523" name="Shape 649"/>
          <p:cNvSpPr>
            <a:spLocks noChangeArrowheads="1"/>
          </p:cNvSpPr>
          <p:nvPr/>
        </p:nvSpPr>
        <p:spPr bwMode="auto">
          <a:xfrm>
            <a:off x="1052513" y="812800"/>
            <a:ext cx="3863975" cy="922338"/>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No presente estudo</a:t>
            </a:r>
          </a:p>
        </p:txBody>
      </p:sp>
      <p:sp>
        <p:nvSpPr>
          <p:cNvPr id="107524" name="Shape 650"/>
          <p:cNvSpPr>
            <a:spLocks noChangeArrowheads="1"/>
          </p:cNvSpPr>
          <p:nvPr/>
        </p:nvSpPr>
        <p:spPr bwMode="auto">
          <a:xfrm>
            <a:off x="269875" y="6715125"/>
            <a:ext cx="12465050" cy="495300"/>
          </a:xfrm>
          <a:prstGeom prst="rect">
            <a:avLst/>
          </a:prstGeom>
          <a:noFill/>
          <a:ln w="12700">
            <a:noFill/>
            <a:miter lim="400000"/>
            <a:headEnd/>
            <a:tailEnd/>
          </a:ln>
        </p:spPr>
        <p:txBody>
          <a:bodyPr wrap="none"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Isto pode ser justificado pelo pequeno número de casos de candidíase invasiva</a:t>
            </a:r>
          </a:p>
        </p:txBody>
      </p:sp>
    </p:spTree>
  </p:cSld>
  <p:clrMapOvr>
    <a:masterClrMapping/>
  </p:clrMapOvr>
  <p:transition spd="slow"/>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6" name="Shape 652"/>
          <p:cNvSpPr>
            <a:spLocks noChangeShapeType="1"/>
          </p:cNvSpPr>
          <p:nvPr/>
        </p:nvSpPr>
        <p:spPr bwMode="auto">
          <a:xfrm>
            <a:off x="3451225" y="1719263"/>
            <a:ext cx="0" cy="725487"/>
          </a:xfrm>
          <a:prstGeom prst="line">
            <a:avLst/>
          </a:prstGeom>
          <a:noFill/>
          <a:ln w="63500">
            <a:solidFill>
              <a:srgbClr val="ACBCDF"/>
            </a:solidFill>
            <a:miter lim="400000"/>
            <a:headEnd/>
            <a:tailEnd/>
          </a:ln>
        </p:spPr>
        <p:txBody>
          <a:bodyPr lIns="50800" tIns="50800" rIns="50800" bIns="50800" anchor="ctr"/>
          <a:lstStyle/>
          <a:p>
            <a:endParaRPr lang="pt-BR"/>
          </a:p>
        </p:txBody>
      </p:sp>
      <p:sp>
        <p:nvSpPr>
          <p:cNvPr id="108547" name="Shape 653"/>
          <p:cNvSpPr>
            <a:spLocks noChangeArrowheads="1"/>
          </p:cNvSpPr>
          <p:nvPr/>
        </p:nvSpPr>
        <p:spPr bwMode="auto">
          <a:xfrm>
            <a:off x="2830513" y="2316163"/>
            <a:ext cx="7343775" cy="2128837"/>
          </a:xfrm>
          <a:prstGeom prst="roundRect">
            <a:avLst>
              <a:gd name="adj" fmla="val 10028"/>
            </a:avLst>
          </a:prstGeom>
          <a:solidFill>
            <a:srgbClr val="E77B74"/>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Encontrou candidíase cutânea em 28% dos RNPT e a associação da candidíase cutânea com candidíase invasiva em 32% dos RNPT e em somente 2,1% sem doença invasiva</a:t>
            </a:r>
          </a:p>
        </p:txBody>
      </p:sp>
      <p:sp>
        <p:nvSpPr>
          <p:cNvPr id="108548" name="Shape 654"/>
          <p:cNvSpPr>
            <a:spLocks noChangeArrowheads="1"/>
          </p:cNvSpPr>
          <p:nvPr/>
        </p:nvSpPr>
        <p:spPr bwMode="auto">
          <a:xfrm>
            <a:off x="2214563" y="884238"/>
            <a:ext cx="2473325" cy="922337"/>
          </a:xfrm>
          <a:prstGeom prst="roundRect">
            <a:avLst>
              <a:gd name="adj" fmla="val 20644"/>
            </a:avLst>
          </a:prstGeom>
          <a:solidFill>
            <a:srgbClr val="ACBCD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Bendel</a:t>
            </a:r>
          </a:p>
        </p:txBody>
      </p:sp>
    </p:spTree>
  </p:cSld>
  <p:clrMapOvr>
    <a:masterClrMapping/>
  </p:clrMapOvr>
  <p:transition spd="slow"/>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9570" name="Shape 656"/>
          <p:cNvSpPr>
            <a:spLocks noChangeArrowheads="1"/>
          </p:cNvSpPr>
          <p:nvPr/>
        </p:nvSpPr>
        <p:spPr bwMode="auto">
          <a:xfrm>
            <a:off x="1543050" y="473075"/>
            <a:ext cx="10406063"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Estudo prévio</a:t>
            </a:r>
            <a:r>
              <a:rPr lang="pt-BR" sz="2500" b="1" baseline="16000">
                <a:solidFill>
                  <a:srgbClr val="000000"/>
                </a:solidFill>
                <a:latin typeface="American Typewriter"/>
                <a:ea typeface="American Typewriter"/>
                <a:cs typeface="American Typewriter"/>
                <a:sym typeface="American Typewriter"/>
              </a:rPr>
              <a:t> </a:t>
            </a:r>
            <a:r>
              <a:rPr lang="pt-BR" sz="2500" b="1">
                <a:solidFill>
                  <a:srgbClr val="000000"/>
                </a:solidFill>
                <a:latin typeface="American Typewriter"/>
                <a:ea typeface="American Typewriter"/>
                <a:cs typeface="American Typewriter"/>
                <a:sym typeface="American Typewriter"/>
              </a:rPr>
              <a:t>relata que as candidíases invasivas mais comuns no período neonatal são:</a:t>
            </a:r>
          </a:p>
        </p:txBody>
      </p:sp>
      <p:sp>
        <p:nvSpPr>
          <p:cNvPr id="109571" name="Shape 657"/>
          <p:cNvSpPr>
            <a:spLocks noChangeArrowheads="1"/>
          </p:cNvSpPr>
          <p:nvPr/>
        </p:nvSpPr>
        <p:spPr bwMode="auto">
          <a:xfrm>
            <a:off x="171450" y="5608638"/>
            <a:ext cx="12325350" cy="1244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Candidíase mucocutânea, infecção do trato urinário e meningite também foram as infecções por </a:t>
            </a:r>
            <a:r>
              <a:rPr lang="pt-BR" sz="2500">
                <a:solidFill>
                  <a:srgbClr val="000000"/>
                </a:solidFill>
                <a:latin typeface="American Typewriter"/>
                <a:ea typeface="American Typewriter"/>
                <a:cs typeface="American Typewriter"/>
                <a:sym typeface="American Typewriter"/>
              </a:rPr>
              <a:t>Candida </a:t>
            </a:r>
            <a:r>
              <a:rPr lang="pt-BR" sz="2500" b="1">
                <a:solidFill>
                  <a:srgbClr val="000000"/>
                </a:solidFill>
                <a:latin typeface="American Typewriter"/>
                <a:ea typeface="American Typewriter"/>
                <a:cs typeface="American Typewriter"/>
                <a:sym typeface="American Typewriter"/>
              </a:rPr>
              <a:t>spp. mais frequentes no presente estudo</a:t>
            </a:r>
          </a:p>
        </p:txBody>
      </p:sp>
      <p:sp>
        <p:nvSpPr>
          <p:cNvPr id="109572" name="Shape 658"/>
          <p:cNvSpPr>
            <a:spLocks noChangeArrowheads="1"/>
          </p:cNvSpPr>
          <p:nvPr/>
        </p:nvSpPr>
        <p:spPr bwMode="auto">
          <a:xfrm>
            <a:off x="3571875" y="2276475"/>
            <a:ext cx="5994400"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Infecção de corrente sanguínea </a:t>
            </a:r>
          </a:p>
        </p:txBody>
      </p:sp>
      <p:sp>
        <p:nvSpPr>
          <p:cNvPr id="109573" name="Shape 659"/>
          <p:cNvSpPr>
            <a:spLocks noChangeArrowheads="1"/>
          </p:cNvSpPr>
          <p:nvPr/>
        </p:nvSpPr>
        <p:spPr bwMode="auto">
          <a:xfrm>
            <a:off x="3571875" y="3216275"/>
            <a:ext cx="5994400"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Infecção do trato urinário</a:t>
            </a:r>
          </a:p>
        </p:txBody>
      </p:sp>
      <p:sp>
        <p:nvSpPr>
          <p:cNvPr id="109574" name="Shape 660"/>
          <p:cNvSpPr>
            <a:spLocks noChangeArrowheads="1"/>
          </p:cNvSpPr>
          <p:nvPr/>
        </p:nvSpPr>
        <p:spPr bwMode="auto">
          <a:xfrm>
            <a:off x="3571875" y="4156075"/>
            <a:ext cx="5994400" cy="788988"/>
          </a:xfrm>
          <a:prstGeom prst="roundRect">
            <a:avLst>
              <a:gd name="adj" fmla="val 24134"/>
            </a:avLst>
          </a:prstGeom>
          <a:solidFill>
            <a:srgbClr val="EFC078"/>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FFFFFF"/>
                </a:solidFill>
                <a:latin typeface="American Typewriter"/>
                <a:ea typeface="American Typewriter"/>
                <a:cs typeface="American Typewriter"/>
                <a:sym typeface="American Typewriter"/>
              </a:rPr>
              <a:t>Infecção do SNC</a:t>
            </a:r>
          </a:p>
        </p:txBody>
      </p:sp>
      <p:sp>
        <p:nvSpPr>
          <p:cNvPr id="109575" name="Shape 661"/>
          <p:cNvSpPr>
            <a:spLocks noChangeArrowheads="1"/>
          </p:cNvSpPr>
          <p:nvPr/>
        </p:nvSpPr>
        <p:spPr bwMode="auto">
          <a:xfrm>
            <a:off x="2720975" y="1941513"/>
            <a:ext cx="1270000" cy="1254125"/>
          </a:xfrm>
          <a:prstGeom prst="ellipse">
            <a:avLst/>
          </a:prstGeom>
          <a:solidFill>
            <a:srgbClr val="ACBCDF"/>
          </a:solidFill>
          <a:ln w="12700">
            <a:noFill/>
            <a:miter lim="400000"/>
            <a:headEnd/>
            <a:tailEnd/>
          </a:ln>
        </p:spPr>
        <p:txBody>
          <a:bodyPr lIns="50800" tIns="50800" rIns="50800" bIns="50800" anchor="ctr"/>
          <a:lstStyle/>
          <a:p>
            <a:pPr algn="ctr" hangingPunct="0"/>
            <a:r>
              <a:rPr lang="pt-BR" sz="2800" b="1">
                <a:solidFill>
                  <a:srgbClr val="FFFFFF"/>
                </a:solidFill>
                <a:latin typeface="American Typewriter"/>
                <a:ea typeface="American Typewriter"/>
                <a:cs typeface="American Typewriter"/>
                <a:sym typeface="American Typewriter"/>
              </a:rPr>
              <a:t>70%</a:t>
            </a:r>
          </a:p>
        </p:txBody>
      </p:sp>
      <p:sp>
        <p:nvSpPr>
          <p:cNvPr id="109576" name="Shape 664"/>
          <p:cNvSpPr>
            <a:spLocks noChangeArrowheads="1"/>
          </p:cNvSpPr>
          <p:nvPr/>
        </p:nvSpPr>
        <p:spPr bwMode="auto">
          <a:xfrm>
            <a:off x="236538" y="7796213"/>
            <a:ext cx="12426950" cy="18161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 sepse foi menos frequente, pois nestes pacientes foi comum o achado de alterações liquóricas, o que justifica a importância da coleta de líquor nos pacientes com sepse</a:t>
            </a:r>
          </a:p>
        </p:txBody>
      </p:sp>
      <p:sp>
        <p:nvSpPr>
          <p:cNvPr id="109577" name="Shape 661"/>
          <p:cNvSpPr>
            <a:spLocks noChangeArrowheads="1"/>
          </p:cNvSpPr>
          <p:nvPr/>
        </p:nvSpPr>
        <p:spPr bwMode="auto">
          <a:xfrm>
            <a:off x="2720975" y="2982913"/>
            <a:ext cx="1270000" cy="1254125"/>
          </a:xfrm>
          <a:prstGeom prst="ellipse">
            <a:avLst/>
          </a:prstGeom>
          <a:solidFill>
            <a:srgbClr val="ACBCDF"/>
          </a:solidFill>
          <a:ln w="12700">
            <a:noFill/>
            <a:miter lim="400000"/>
            <a:headEnd/>
            <a:tailEnd/>
          </a:ln>
        </p:spPr>
        <p:txBody>
          <a:bodyPr lIns="50800" tIns="50800" rIns="50800" bIns="50800" anchor="ctr"/>
          <a:lstStyle/>
          <a:p>
            <a:pPr algn="ctr" hangingPunct="0"/>
            <a:r>
              <a:rPr lang="pt-BR" sz="2800" b="1">
                <a:solidFill>
                  <a:srgbClr val="FFFFFF"/>
                </a:solidFill>
                <a:latin typeface="American Typewriter"/>
                <a:ea typeface="American Typewriter"/>
                <a:cs typeface="American Typewriter"/>
                <a:sym typeface="American Typewriter"/>
              </a:rPr>
              <a:t>15%</a:t>
            </a:r>
          </a:p>
        </p:txBody>
      </p:sp>
      <p:sp>
        <p:nvSpPr>
          <p:cNvPr id="109578" name="Shape 661"/>
          <p:cNvSpPr>
            <a:spLocks noChangeArrowheads="1"/>
          </p:cNvSpPr>
          <p:nvPr/>
        </p:nvSpPr>
        <p:spPr bwMode="auto">
          <a:xfrm>
            <a:off x="2720975" y="4035425"/>
            <a:ext cx="1270000" cy="1255713"/>
          </a:xfrm>
          <a:prstGeom prst="ellipse">
            <a:avLst/>
          </a:prstGeom>
          <a:solidFill>
            <a:srgbClr val="ACBCDF"/>
          </a:solidFill>
          <a:ln w="12700">
            <a:noFill/>
            <a:miter lim="400000"/>
            <a:headEnd/>
            <a:tailEnd/>
          </a:ln>
        </p:spPr>
        <p:txBody>
          <a:bodyPr lIns="50800" tIns="50800" rIns="50800" bIns="50800" anchor="ctr"/>
          <a:lstStyle/>
          <a:p>
            <a:pPr algn="ctr" hangingPunct="0"/>
            <a:r>
              <a:rPr lang="pt-BR" sz="2800" b="1">
                <a:solidFill>
                  <a:srgbClr val="FFFFFF"/>
                </a:solidFill>
                <a:latin typeface="American Typewriter"/>
                <a:ea typeface="American Typewriter"/>
                <a:cs typeface="American Typewriter"/>
                <a:sym typeface="American Typewriter"/>
              </a:rPr>
              <a:t>10%</a:t>
            </a:r>
          </a:p>
        </p:txBody>
      </p:sp>
    </p:spTree>
  </p:cSld>
  <p:clrMapOvr>
    <a:masterClrMapping/>
  </p:clrMapOvr>
  <p:transition spd="slow"/>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Shape 666"/>
          <p:cNvSpPr>
            <a:spLocks noChangeArrowheads="1"/>
          </p:cNvSpPr>
          <p:nvPr/>
        </p:nvSpPr>
        <p:spPr bwMode="auto">
          <a:xfrm>
            <a:off x="-122238" y="1028700"/>
            <a:ext cx="12784138" cy="8890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O pequeno número de pacientes que receberam profilaxia com fluconazol foi uma das limitações deste trabalho</a:t>
            </a:r>
          </a:p>
        </p:txBody>
      </p:sp>
      <p:sp>
        <p:nvSpPr>
          <p:cNvPr id="110595" name="Shape 667"/>
          <p:cNvSpPr>
            <a:spLocks noChangeArrowheads="1"/>
          </p:cNvSpPr>
          <p:nvPr/>
        </p:nvSpPr>
        <p:spPr bwMode="auto">
          <a:xfrm>
            <a:off x="0" y="6846888"/>
            <a:ext cx="12911138" cy="23876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Em relação ao único RNEBP com candidíase invasiva que recebeu profilaxia prévia com fluconazol, houve um atraso de 7 dias entre o primeiro </a:t>
            </a:r>
            <a:r>
              <a:rPr lang="pt-BR" sz="2500">
                <a:solidFill>
                  <a:srgbClr val="000000"/>
                </a:solidFill>
                <a:latin typeface="American Typewriter"/>
                <a:ea typeface="American Typewriter"/>
                <a:cs typeface="American Typewriter"/>
                <a:sym typeface="American Typewriter"/>
              </a:rPr>
              <a:t>swab </a:t>
            </a:r>
            <a:r>
              <a:rPr lang="pt-BR" sz="2500" b="1">
                <a:solidFill>
                  <a:srgbClr val="000000"/>
                </a:solidFill>
                <a:latin typeface="American Typewriter"/>
                <a:ea typeface="American Typewriter"/>
                <a:cs typeface="American Typewriter"/>
                <a:sym typeface="American Typewriter"/>
              </a:rPr>
              <a:t>positivo e o início da profilaxia. Portanto, o atraso desta abordagem pode impedir a profilaxia em tempo hábil em muitas Unidades Neonatais de Risco</a:t>
            </a:r>
            <a:endParaRPr lang="pt-BR" sz="1200" b="1">
              <a:solidFill>
                <a:srgbClr val="000000"/>
              </a:solidFill>
              <a:latin typeface="American Typewriter"/>
              <a:ea typeface="American Typewriter"/>
              <a:cs typeface="American Typewriter"/>
              <a:sym typeface="American Typewriter"/>
            </a:endParaRPr>
          </a:p>
        </p:txBody>
      </p:sp>
      <p:sp>
        <p:nvSpPr>
          <p:cNvPr id="110596" name="Shape 668"/>
          <p:cNvSpPr>
            <a:spLocks noChangeArrowheads="1"/>
          </p:cNvSpPr>
          <p:nvPr/>
        </p:nvSpPr>
        <p:spPr bwMode="auto">
          <a:xfrm>
            <a:off x="65088" y="3462338"/>
            <a:ext cx="12874625" cy="1828800"/>
          </a:xfrm>
          <a:prstGeom prst="rect">
            <a:avLst/>
          </a:prstGeom>
          <a:noFill/>
          <a:ln w="12700">
            <a:noFill/>
            <a:miter lim="400000"/>
            <a:headEnd/>
            <a:tailEnd/>
          </a:ln>
        </p:spPr>
        <p:txBody>
          <a:bodyPr lIns="50800" tIns="50800" rIns="50800" bIns="50800" anchor="ctr">
            <a:spAutoFit/>
          </a:bodyP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 Isto ocorreu, pois houve atraso no recebimento do laudo das culturas de vigilância nos RNEBP, fato que dificultou o início precoce da profilaxia antes que as crianças ficassem sintomáticas</a:t>
            </a:r>
          </a:p>
        </p:txBody>
      </p:sp>
    </p:spTree>
  </p:cSld>
  <p:clrMapOvr>
    <a:masterClrMapping/>
  </p:clrMapOvr>
  <p:transition spd="slow"/>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11618" name="pasted-image.png"/>
          <p:cNvPicPr>
            <a:picLocks noChangeAspect="1"/>
          </p:cNvPicPr>
          <p:nvPr/>
        </p:nvPicPr>
        <p:blipFill>
          <a:blip r:embed="rId2"/>
          <a:srcRect/>
          <a:stretch>
            <a:fillRect/>
          </a:stretch>
        </p:blipFill>
        <p:spPr bwMode="auto">
          <a:xfrm>
            <a:off x="0" y="6486525"/>
            <a:ext cx="5097463" cy="2986088"/>
          </a:xfrm>
          <a:prstGeom prst="rect">
            <a:avLst/>
          </a:prstGeom>
          <a:noFill/>
          <a:ln w="12700">
            <a:noFill/>
            <a:miter lim="400000"/>
            <a:headEnd/>
            <a:tailEnd/>
          </a:ln>
        </p:spPr>
      </p:pic>
      <p:sp>
        <p:nvSpPr>
          <p:cNvPr id="111619" name="Shape 671"/>
          <p:cNvSpPr>
            <a:spLocks noGrp="1"/>
          </p:cNvSpPr>
          <p:nvPr>
            <p:ph type="title"/>
          </p:nvPr>
        </p:nvSpPr>
        <p:spPr>
          <a:xfrm>
            <a:off x="1404938" y="-203200"/>
            <a:ext cx="10464800" cy="2438400"/>
          </a:xfrm>
        </p:spPr>
        <p:txBody>
          <a:bodyPr/>
          <a:lstStyle/>
          <a:p>
            <a:pPr eaLnBrk="1" hangingPunct="1"/>
            <a:r>
              <a:rPr lang="pt-BR" sz="6000" b="1" smtClean="0">
                <a:solidFill>
                  <a:srgbClr val="3078BD"/>
                </a:solidFill>
                <a:latin typeface="American Typewriter"/>
                <a:ea typeface="American Typewriter"/>
                <a:cs typeface="American Typewriter"/>
                <a:sym typeface="American Typewriter"/>
              </a:rPr>
              <a:t>Conclusão</a:t>
            </a:r>
          </a:p>
        </p:txBody>
      </p:sp>
      <p:sp>
        <p:nvSpPr>
          <p:cNvPr id="111620" name="Shape 672"/>
          <p:cNvSpPr>
            <a:spLocks noChangeArrowheads="1"/>
          </p:cNvSpPr>
          <p:nvPr/>
        </p:nvSpPr>
        <p:spPr bwMode="auto">
          <a:xfrm>
            <a:off x="306388" y="1651000"/>
            <a:ext cx="12392025" cy="1270000"/>
          </a:xfrm>
          <a:prstGeom prst="roundRect">
            <a:avLst>
              <a:gd name="adj" fmla="val 15000"/>
            </a:avLst>
          </a:prstGeom>
          <a:solidFill>
            <a:srgbClr val="FFFFF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No presente estudo foi elevada a incidência de RNEBP colonizados por </a:t>
            </a:r>
            <a:r>
              <a:rPr lang="pt-BR" sz="2500">
                <a:solidFill>
                  <a:srgbClr val="000000"/>
                </a:solidFill>
                <a:latin typeface="American Typewriter"/>
                <a:ea typeface="American Typewriter"/>
                <a:cs typeface="American Typewriter"/>
                <a:sym typeface="American Typewriter"/>
              </a:rPr>
              <a:t>Candida </a:t>
            </a:r>
            <a:r>
              <a:rPr lang="pt-BR" sz="2500" b="1">
                <a:solidFill>
                  <a:srgbClr val="000000"/>
                </a:solidFill>
                <a:latin typeface="American Typewriter"/>
                <a:ea typeface="American Typewriter"/>
                <a:cs typeface="American Typewriter"/>
                <a:sym typeface="American Typewriter"/>
              </a:rPr>
              <a:t>spp.</a:t>
            </a:r>
          </a:p>
        </p:txBody>
      </p:sp>
      <p:sp>
        <p:nvSpPr>
          <p:cNvPr id="111621" name="Shape 673"/>
          <p:cNvSpPr>
            <a:spLocks noChangeArrowheads="1"/>
          </p:cNvSpPr>
          <p:nvPr/>
        </p:nvSpPr>
        <p:spPr bwMode="auto">
          <a:xfrm>
            <a:off x="306388" y="3305175"/>
            <a:ext cx="12392025" cy="1493838"/>
          </a:xfrm>
          <a:prstGeom prst="roundRect">
            <a:avLst>
              <a:gd name="adj" fmla="val 12755"/>
            </a:avLst>
          </a:prstGeom>
          <a:solidFill>
            <a:srgbClr val="FFFFF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A maioria das crianças com candidíase invasiva era previamente colonizada por </a:t>
            </a:r>
            <a:r>
              <a:rPr lang="pt-BR" sz="2500">
                <a:solidFill>
                  <a:srgbClr val="000000"/>
                </a:solidFill>
                <a:latin typeface="American Typewriter"/>
                <a:ea typeface="American Typewriter"/>
                <a:cs typeface="American Typewriter"/>
                <a:sym typeface="American Typewriter"/>
              </a:rPr>
              <a:t>Candida </a:t>
            </a:r>
            <a:r>
              <a:rPr lang="pt-BR" sz="2500" b="1">
                <a:solidFill>
                  <a:srgbClr val="000000"/>
                </a:solidFill>
                <a:latin typeface="American Typewriter"/>
                <a:ea typeface="American Typewriter"/>
                <a:cs typeface="American Typewriter"/>
                <a:sym typeface="American Typewriter"/>
              </a:rPr>
              <a:t>ssp. e a </a:t>
            </a:r>
            <a:r>
              <a:rPr lang="pt-BR" sz="2500">
                <a:solidFill>
                  <a:srgbClr val="000000"/>
                </a:solidFill>
                <a:latin typeface="American Typewriter"/>
                <a:ea typeface="American Typewriter"/>
                <a:cs typeface="American Typewriter"/>
                <a:sym typeface="American Typewriter"/>
              </a:rPr>
              <a:t>Candida albicans </a:t>
            </a:r>
            <a:r>
              <a:rPr lang="pt-BR" sz="2500" b="1">
                <a:solidFill>
                  <a:srgbClr val="000000"/>
                </a:solidFill>
                <a:latin typeface="American Typewriter"/>
                <a:ea typeface="American Typewriter"/>
                <a:cs typeface="American Typewriter"/>
                <a:sym typeface="American Typewriter"/>
              </a:rPr>
              <a:t>foi a espécie mais associada a colonização e infecção</a:t>
            </a:r>
          </a:p>
        </p:txBody>
      </p:sp>
      <p:sp>
        <p:nvSpPr>
          <p:cNvPr id="111622" name="Shape 674"/>
          <p:cNvSpPr>
            <a:spLocks noChangeArrowheads="1"/>
          </p:cNvSpPr>
          <p:nvPr/>
        </p:nvSpPr>
        <p:spPr bwMode="auto">
          <a:xfrm>
            <a:off x="306388" y="5343525"/>
            <a:ext cx="12392025" cy="990600"/>
          </a:xfrm>
          <a:prstGeom prst="roundRect">
            <a:avLst>
              <a:gd name="adj" fmla="val 19222"/>
            </a:avLst>
          </a:prstGeom>
          <a:solidFill>
            <a:srgbClr val="FFFFF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chemeClr val="hlink"/>
                </a:solidFill>
                <a:latin typeface="American Typewriter"/>
                <a:ea typeface="American Typewriter"/>
                <a:cs typeface="American Typewriter"/>
                <a:sym typeface="American Typewriter"/>
              </a:rPr>
              <a:t>Se faz necessário o estabelecimento de medidas preventivas para reduzir a colonização por Candida nos RNEBP</a:t>
            </a:r>
          </a:p>
        </p:txBody>
      </p:sp>
      <p:sp>
        <p:nvSpPr>
          <p:cNvPr id="111623" name="Shape 675"/>
          <p:cNvSpPr>
            <a:spLocks noChangeArrowheads="1"/>
          </p:cNvSpPr>
          <p:nvPr/>
        </p:nvSpPr>
        <p:spPr bwMode="auto">
          <a:xfrm>
            <a:off x="4970463" y="6662738"/>
            <a:ext cx="7423150" cy="2809875"/>
          </a:xfrm>
          <a:prstGeom prst="roundRect">
            <a:avLst>
              <a:gd name="adj" fmla="val 7347"/>
            </a:avLst>
          </a:prstGeom>
          <a:solidFill>
            <a:srgbClr val="FFFFFF"/>
          </a:solidFill>
          <a:ln w="12700">
            <a:noFill/>
            <a:miter lim="400000"/>
            <a:headEnd/>
            <a:tailEnd/>
          </a:ln>
        </p:spPr>
        <p:txBody>
          <a:bodyPr lIns="50800" tIns="50800" rIns="50800" bIns="50800" anchor="ctr"/>
          <a:lstStyle/>
          <a:p>
            <a:pPr algn="ctr" defTabSz="457200" hangingPunct="0">
              <a:lnSpc>
                <a:spcPts val="4500"/>
              </a:lnSpc>
              <a:spcBef>
                <a:spcPts val="1200"/>
              </a:spcBef>
            </a:pPr>
            <a:r>
              <a:rPr lang="pt-BR" sz="2500" b="1">
                <a:solidFill>
                  <a:srgbClr val="000000"/>
                </a:solidFill>
                <a:latin typeface="American Typewriter"/>
                <a:ea typeface="American Typewriter"/>
                <a:cs typeface="American Typewriter"/>
                <a:sym typeface="American Typewriter"/>
              </a:rPr>
              <a:t>O uso de fluconazol profilático em RNEBP colonizados pode minimizar o número de casos de candidíase invasiva e, consequentemente, reduzir a letalidade por este agente nesta população</a:t>
            </a:r>
          </a:p>
        </p:txBody>
      </p:sp>
    </p:spTree>
  </p:cSld>
  <p:clrMapOvr>
    <a:masterClrMapping/>
  </p:clrMapOvr>
  <p:transition spd="slow"/>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Shape 677"/>
          <p:cNvSpPr>
            <a:spLocks noGrp="1"/>
          </p:cNvSpPr>
          <p:nvPr>
            <p:ph type="title"/>
          </p:nvPr>
        </p:nvSpPr>
        <p:spPr>
          <a:xfrm>
            <a:off x="1190625" y="1400175"/>
            <a:ext cx="10464800" cy="2438400"/>
          </a:xfrm>
        </p:spPr>
        <p:txBody>
          <a:bodyPr/>
          <a:lstStyle/>
          <a:p>
            <a:pPr eaLnBrk="1" hangingPunct="1"/>
            <a:r>
              <a:rPr lang="pt-BR" sz="6000" b="1" smtClean="0">
                <a:solidFill>
                  <a:srgbClr val="E77B74"/>
                </a:solidFill>
                <a:latin typeface="American Typewriter"/>
                <a:ea typeface="American Typewriter"/>
                <a:cs typeface="American Typewriter"/>
                <a:sym typeface="American Typewriter"/>
              </a:rPr>
              <a:t>Referências</a:t>
            </a:r>
            <a:br>
              <a:rPr lang="pt-BR" sz="6000" b="1" smtClean="0">
                <a:solidFill>
                  <a:srgbClr val="E77B74"/>
                </a:solidFill>
                <a:latin typeface="American Typewriter"/>
                <a:ea typeface="American Typewriter"/>
                <a:cs typeface="American Typewriter"/>
                <a:sym typeface="American Typewriter"/>
              </a:rPr>
            </a:br>
            <a:r>
              <a:rPr lang="pt-BR" sz="6000" b="1" smtClean="0">
                <a:solidFill>
                  <a:srgbClr val="E77B74"/>
                </a:solidFill>
                <a:latin typeface="American Typewriter"/>
                <a:ea typeface="American Typewriter"/>
                <a:cs typeface="American Typewriter"/>
                <a:sym typeface="American Typewriter"/>
              </a:rPr>
              <a:t>(CONSULTEM O ARTIGO ORIGINAL </a:t>
            </a:r>
            <a:r>
              <a:rPr lang="pt-BR" sz="6000" b="1" smtClean="0">
                <a:solidFill>
                  <a:schemeClr val="folHlink"/>
                </a:solidFill>
                <a:latin typeface="American Typewriter"/>
                <a:ea typeface="American Typewriter"/>
                <a:cs typeface="American Typewriter"/>
                <a:sym typeface="American Typewriter"/>
              </a:rPr>
              <a:t>LIVRE</a:t>
            </a:r>
            <a:r>
              <a:rPr lang="pt-BR" sz="6000" b="1" smtClean="0">
                <a:solidFill>
                  <a:srgbClr val="E77B74"/>
                </a:solidFill>
                <a:latin typeface="American Typewriter"/>
                <a:ea typeface="American Typewriter"/>
                <a:cs typeface="American Typewriter"/>
                <a:sym typeface="American Typewriter"/>
              </a:rPr>
              <a:t>!)</a:t>
            </a:r>
          </a:p>
        </p:txBody>
      </p:sp>
    </p:spTree>
  </p:cSld>
  <p:clrMapOvr>
    <a:masterClrMapping/>
  </p:clrMapOvr>
  <p:transition spd="slow"/>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Rectangle 2"/>
          <p:cNvSpPr>
            <a:spLocks noGrp="1"/>
          </p:cNvSpPr>
          <p:nvPr>
            <p:ph type="title"/>
          </p:nvPr>
        </p:nvSpPr>
        <p:spPr>
          <a:xfrm>
            <a:off x="1270000" y="730250"/>
            <a:ext cx="10464800" cy="2438400"/>
          </a:xfrm>
        </p:spPr>
        <p:txBody>
          <a:bodyPr/>
          <a:lstStyle/>
          <a:p>
            <a:r>
              <a:rPr lang="pt-BR" sz="5400" smtClean="0"/>
              <a:t>Nota do Editor da página neonatal </a:t>
            </a:r>
            <a:r>
              <a:rPr lang="pt-BR" sz="5400" smtClean="0">
                <a:hlinkClick r:id="rId2"/>
              </a:rPr>
              <a:t>www.paulomargotto.com.br</a:t>
            </a:r>
            <a:r>
              <a:rPr lang="pt-BR" sz="5400" smtClean="0"/>
              <a:t/>
            </a:r>
            <a:br>
              <a:rPr lang="pt-BR" sz="5400" smtClean="0"/>
            </a:br>
            <a:r>
              <a:rPr lang="pt-BR" sz="5400" smtClean="0"/>
              <a:t>Consultem também!</a:t>
            </a:r>
          </a:p>
        </p:txBody>
      </p:sp>
      <p:pic>
        <p:nvPicPr>
          <p:cNvPr id="113666" name="Picture 9" descr="1 DE JANEIRO DE 2010- NA UTI NEONATAL DO HMIB/SES/DF!"/>
          <p:cNvPicPr>
            <a:picLocks noChangeAspect="1" noChangeArrowheads="1"/>
          </p:cNvPicPr>
          <p:nvPr/>
        </p:nvPicPr>
        <p:blipFill>
          <a:blip r:embed="rId3"/>
          <a:srcRect/>
          <a:stretch>
            <a:fillRect/>
          </a:stretch>
        </p:blipFill>
        <p:spPr bwMode="auto">
          <a:xfrm>
            <a:off x="2505075" y="3627438"/>
            <a:ext cx="7281863" cy="4095750"/>
          </a:xfrm>
          <a:prstGeom prst="rect">
            <a:avLst/>
          </a:prstGeom>
          <a:noFill/>
          <a:ln w="9525">
            <a:noFill/>
            <a:miter lim="800000"/>
            <a:headEnd/>
            <a:tailEnd/>
          </a:ln>
        </p:spPr>
      </p:pic>
      <p:sp>
        <p:nvSpPr>
          <p:cNvPr id="113667" name="Rectangle 5"/>
          <p:cNvSpPr>
            <a:spLocks noChangeArrowheads="1"/>
          </p:cNvSpPr>
          <p:nvPr/>
        </p:nvSpPr>
        <p:spPr bwMode="auto">
          <a:xfrm>
            <a:off x="1635125" y="7969250"/>
            <a:ext cx="9593263" cy="457200"/>
          </a:xfrm>
          <a:prstGeom prst="rect">
            <a:avLst/>
          </a:prstGeom>
          <a:noFill/>
          <a:ln w="9525">
            <a:noFill/>
            <a:miter lim="800000"/>
            <a:headEnd/>
            <a:tailEnd/>
          </a:ln>
        </p:spPr>
        <p:txBody>
          <a:bodyPr wrap="none">
            <a:spAutoFit/>
          </a:bodyPr>
          <a:lstStyle/>
          <a:p>
            <a:pPr defTabSz="914400"/>
            <a:r>
              <a:rPr lang="pt-BR" sz="2400" i="1">
                <a:solidFill>
                  <a:srgbClr val="0000FF"/>
                </a:solidFill>
                <a:cs typeface="Marker Felt"/>
              </a:rPr>
              <a:t>Staffs  </a:t>
            </a:r>
            <a:r>
              <a:rPr lang="pt-BR" sz="2400">
                <a:solidFill>
                  <a:srgbClr val="0000FF"/>
                </a:solidFill>
                <a:cs typeface="Marker Felt"/>
              </a:rPr>
              <a:t>e Residentes da Unidade de Neonatologia do HMIB (1/1/2020</a:t>
            </a:r>
            <a:r>
              <a:rPr lang="pt-BR" sz="2000">
                <a:solidFill>
                  <a:schemeClr val="tx1"/>
                </a:solidFill>
                <a:cs typeface="Marker Felt"/>
              </a:rPr>
              <a:t>)</a:t>
            </a:r>
          </a:p>
        </p:txBody>
      </p:sp>
      <p:sp>
        <p:nvSpPr>
          <p:cNvPr id="113668" name="Text Box 6"/>
          <p:cNvSpPr txBox="1">
            <a:spLocks noChangeArrowheads="1"/>
          </p:cNvSpPr>
          <p:nvPr/>
        </p:nvSpPr>
        <p:spPr bwMode="auto">
          <a:xfrm>
            <a:off x="1985963" y="8578850"/>
            <a:ext cx="9321800" cy="701675"/>
          </a:xfrm>
          <a:prstGeom prst="rect">
            <a:avLst/>
          </a:prstGeom>
          <a:noFill/>
          <a:ln w="9525">
            <a:noFill/>
            <a:miter lim="800000"/>
            <a:headEnd/>
            <a:tailEnd/>
          </a:ln>
        </p:spPr>
        <p:txBody>
          <a:bodyPr wrap="none">
            <a:spAutoFit/>
          </a:bodyPr>
          <a:lstStyle/>
          <a:p>
            <a:pPr defTabSz="914400"/>
            <a:r>
              <a:rPr lang="pt-BR" sz="4000">
                <a:solidFill>
                  <a:schemeClr val="folHlink"/>
                </a:solidFill>
                <a:cs typeface="Marker Felt"/>
              </a:rPr>
              <a:t>SEMPRE AVALIEM SUAS CONDUTAS!</a:t>
            </a:r>
          </a:p>
        </p:txBody>
      </p:sp>
    </p:spTree>
  </p:cSld>
  <p:clrMapOvr>
    <a:masterClrMapping/>
  </p:clrMapOvr>
  <p:transition spd="med"/>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3"/>
          <p:cNvSpPr>
            <a:spLocks noGrp="1"/>
          </p:cNvSpPr>
          <p:nvPr>
            <p:ph type="body" idx="1"/>
          </p:nvPr>
        </p:nvSpPr>
        <p:spPr>
          <a:xfrm>
            <a:off x="1903413" y="2112963"/>
            <a:ext cx="11101387" cy="7640637"/>
          </a:xfrm>
        </p:spPr>
        <p:txBody>
          <a:bodyPr/>
          <a:lstStyle/>
          <a:p>
            <a:pPr>
              <a:lnSpc>
                <a:spcPct val="80000"/>
              </a:lnSpc>
            </a:pPr>
            <a:r>
              <a:rPr lang="pt-BR" sz="2800" smtClean="0"/>
              <a:t>O presente estudo comparou dois períodos pré e pós-profilaxia com fluconazol os bebês &lt;1000g e ≥ 1000g. A incidência geral de candidíase invasiva, antes da profilaxia,  foi de 4,4% (12/270) entre os recém &lt;1000 g e 2% (26/1275) entre aqueles com peso &gt; 1000g e após profilaxia,  </a:t>
            </a:r>
            <a:r>
              <a:rPr lang="pt-BR" sz="2800" b="1" smtClean="0"/>
              <a:t>4,2% </a:t>
            </a:r>
            <a:r>
              <a:rPr lang="pt-BR" sz="2800" smtClean="0"/>
              <a:t>(9/214) entre os recém-nascidos de &lt;1000g e 1,3% (14/1057) entre aqueles com peso ao nascer ≥ 1000g, não se observando diferenças significativas entre os períodos pré e pós-profilaxia. </a:t>
            </a:r>
            <a:r>
              <a:rPr lang="pt-BR" sz="2800" smtClean="0">
                <a:solidFill>
                  <a:schemeClr val="hlink"/>
                </a:solidFill>
              </a:rPr>
              <a:t>Antes do protocolo, a espécies de </a:t>
            </a:r>
            <a:r>
              <a:rPr lang="pt-BR" sz="2800" i="1" smtClean="0">
                <a:solidFill>
                  <a:schemeClr val="hlink"/>
                </a:solidFill>
              </a:rPr>
              <a:t>Candida</a:t>
            </a:r>
            <a:r>
              <a:rPr lang="pt-BR" sz="2800" smtClean="0">
                <a:solidFill>
                  <a:schemeClr val="hlink"/>
                </a:solidFill>
              </a:rPr>
              <a:t> mais comuns era </a:t>
            </a:r>
            <a:r>
              <a:rPr lang="pt-BR" sz="2800" i="1" smtClean="0">
                <a:solidFill>
                  <a:schemeClr val="hlink"/>
                </a:solidFill>
              </a:rPr>
              <a:t>albicans</a:t>
            </a:r>
            <a:r>
              <a:rPr lang="pt-BR" sz="2800" smtClean="0"/>
              <a:t>. </a:t>
            </a:r>
            <a:r>
              <a:rPr lang="pt-BR" sz="2800" smtClean="0">
                <a:solidFill>
                  <a:srgbClr val="FF0000"/>
                </a:solidFill>
              </a:rPr>
              <a:t>Após a profilaxia,  o perfil da espécie de  </a:t>
            </a:r>
            <a:r>
              <a:rPr lang="pt-BR" sz="2800" i="1" smtClean="0">
                <a:solidFill>
                  <a:srgbClr val="FF0000"/>
                </a:solidFill>
              </a:rPr>
              <a:t>Candida</a:t>
            </a:r>
            <a:r>
              <a:rPr lang="pt-BR" sz="2800" smtClean="0">
                <a:solidFill>
                  <a:srgbClr val="FF0000"/>
                </a:solidFill>
              </a:rPr>
              <a:t>  mudou para </a:t>
            </a:r>
            <a:r>
              <a:rPr lang="pt-BR" sz="2800" i="1" smtClean="0">
                <a:solidFill>
                  <a:srgbClr val="FF0000"/>
                </a:solidFill>
              </a:rPr>
              <a:t>parapsilosis,  </a:t>
            </a:r>
            <a:r>
              <a:rPr lang="pt-BR" sz="2800" smtClean="0">
                <a:solidFill>
                  <a:srgbClr val="FF0000"/>
                </a:solidFill>
              </a:rPr>
              <a:t>e</a:t>
            </a:r>
            <a:r>
              <a:rPr lang="pt-BR" sz="2800" i="1" smtClean="0">
                <a:solidFill>
                  <a:srgbClr val="FF0000"/>
                </a:solidFill>
              </a:rPr>
              <a:t> famata.</a:t>
            </a:r>
            <a:r>
              <a:rPr lang="pt-BR" sz="2800" smtClean="0"/>
              <a:t> Torna-se importante a vigilância constante, a detecção de quebras de barreiras, o controle rigoroso do uso (racional) de antibióticos, assim como o seu tempo de uso, menor tempo de ventilação e de nutrição parenteral. É um trabalho de toda a Equipe no resgate das taxas cada vez menores de candidíase! </a:t>
            </a:r>
          </a:p>
          <a:p>
            <a:pPr>
              <a:lnSpc>
                <a:spcPct val="80000"/>
              </a:lnSpc>
            </a:pPr>
            <a:r>
              <a:rPr lang="pt-BR" sz="2800" smtClean="0">
                <a:solidFill>
                  <a:schemeClr val="hlink"/>
                </a:solidFill>
              </a:rPr>
              <a:t>Assim foi suspenso o uso de fluconazol profilático nos RN&lt;1000g na Unidade Neonatologia do HMIB, mantendo nos RN cirúrgicos</a:t>
            </a:r>
          </a:p>
        </p:txBody>
      </p:sp>
      <p:sp>
        <p:nvSpPr>
          <p:cNvPr id="114690" name="Rectangle 4"/>
          <p:cNvSpPr>
            <a:spLocks noChangeArrowheads="1"/>
          </p:cNvSpPr>
          <p:nvPr/>
        </p:nvSpPr>
        <p:spPr bwMode="auto">
          <a:xfrm>
            <a:off x="0" y="254000"/>
            <a:ext cx="13004800" cy="1314450"/>
          </a:xfrm>
          <a:prstGeom prst="rect">
            <a:avLst/>
          </a:prstGeom>
          <a:solidFill>
            <a:srgbClr val="FFFFFF"/>
          </a:solidFill>
          <a:ln w="9525">
            <a:noFill/>
            <a:miter lim="800000"/>
            <a:headEnd/>
            <a:tailEnd/>
          </a:ln>
        </p:spPr>
        <p:txBody>
          <a:bodyPr tIns="180918" bIns="36501" anchor="ctr">
            <a:spAutoFit/>
          </a:bodyPr>
          <a:lstStyle/>
          <a:p>
            <a:pPr algn="ctr" hangingPunct="0"/>
            <a:r>
              <a:rPr lang="pt-BR" sz="2200" b="1">
                <a:solidFill>
                  <a:srgbClr val="072A4D"/>
                </a:solidFill>
                <a:latin typeface="Lato" pitchFamily="34" charset="0"/>
                <a:cs typeface="Marker Felt"/>
                <a:hlinkClick r:id="rId2"/>
              </a:rPr>
              <a:t>Incidência de candidemia ap</a:t>
            </a:r>
            <a:r>
              <a:rPr lang="pt-BR" sz="2200" b="1">
                <a:solidFill>
                  <a:srgbClr val="072A4D"/>
                </a:solidFill>
                <a:latin typeface="Marker Felt"/>
                <a:cs typeface="Marker Felt"/>
                <a:hlinkClick r:id="rId2"/>
              </a:rPr>
              <a:t>ó</a:t>
            </a:r>
            <a:r>
              <a:rPr lang="pt-BR" sz="2200" b="1">
                <a:solidFill>
                  <a:srgbClr val="072A4D"/>
                </a:solidFill>
                <a:latin typeface="Lato" pitchFamily="34" charset="0"/>
                <a:cs typeface="Marker Felt"/>
                <a:hlinkClick r:id="rId2"/>
              </a:rPr>
              <a:t>s a ado</a:t>
            </a:r>
            <a:r>
              <a:rPr lang="pt-BR" sz="2200" b="1">
                <a:solidFill>
                  <a:srgbClr val="072A4D"/>
                </a:solidFill>
                <a:latin typeface="Marker Felt"/>
                <a:cs typeface="Marker Felt"/>
                <a:hlinkClick r:id="rId2"/>
              </a:rPr>
              <a:t>ç</a:t>
            </a:r>
            <a:r>
              <a:rPr lang="pt-BR" sz="2200" b="1">
                <a:solidFill>
                  <a:srgbClr val="072A4D"/>
                </a:solidFill>
                <a:latin typeface="Lato" pitchFamily="34" charset="0"/>
                <a:cs typeface="Marker Felt"/>
                <a:hlinkClick r:id="rId2"/>
              </a:rPr>
              <a:t>ão de fluconazol profil</a:t>
            </a:r>
            <a:r>
              <a:rPr lang="pt-BR" sz="2200" b="1">
                <a:solidFill>
                  <a:srgbClr val="072A4D"/>
                </a:solidFill>
                <a:latin typeface="Marker Felt"/>
                <a:cs typeface="Marker Felt"/>
                <a:hlinkClick r:id="rId2"/>
              </a:rPr>
              <a:t>á</a:t>
            </a:r>
            <a:r>
              <a:rPr lang="pt-BR" sz="2200" b="1">
                <a:solidFill>
                  <a:srgbClr val="072A4D"/>
                </a:solidFill>
                <a:latin typeface="Lato" pitchFamily="34" charset="0"/>
                <a:cs typeface="Marker Felt"/>
                <a:hlinkClick r:id="rId2"/>
              </a:rPr>
              <a:t>tico em Unidade de Terapia Intensiva Neonatal de um Hospital Materno Infantil do Distrito Federal</a:t>
            </a:r>
            <a:endParaRPr lang="pt-BR" sz="2200" b="1">
              <a:solidFill>
                <a:srgbClr val="072A4D"/>
              </a:solidFill>
              <a:latin typeface="Lato" pitchFamily="34" charset="0"/>
              <a:cs typeface="Marker Felt"/>
            </a:endParaRPr>
          </a:p>
          <a:p>
            <a:pPr algn="ctr" eaLnBrk="0" hangingPunct="0"/>
            <a:r>
              <a:rPr lang="pt-BR" sz="1300">
                <a:solidFill>
                  <a:srgbClr val="2A6490"/>
                </a:solidFill>
                <a:ea typeface="Source Sans Pro"/>
                <a:cs typeface="Source Sans Pro"/>
                <a:hlinkClick r:id="rId3" tooltip="Profilaxia_anti_fungica_2021"/>
              </a:rPr>
              <a:t>  </a:t>
            </a:r>
            <a:r>
              <a:rPr lang="pt-BR" sz="2800">
                <a:solidFill>
                  <a:srgbClr val="2A6490"/>
                </a:solidFill>
                <a:latin typeface="Marker Felt"/>
                <a:ea typeface="Source Sans Pro"/>
                <a:cs typeface="Source Sans Pro"/>
              </a:rPr>
              <a:t> </a:t>
            </a:r>
            <a:r>
              <a:rPr lang="pt-BR" sz="1300">
                <a:solidFill>
                  <a:srgbClr val="2A6490"/>
                </a:solidFill>
                <a:latin typeface="Marker Felt"/>
                <a:ea typeface="Source Sans Pro"/>
                <a:cs typeface="Source Sans Pro"/>
              </a:rPr>
              <a:t>        </a:t>
            </a:r>
          </a:p>
        </p:txBody>
      </p:sp>
      <p:pic>
        <p:nvPicPr>
          <p:cNvPr id="114691" name="Picture 5" descr="pptx">
            <a:hlinkClick r:id="rId3" tooltip="Profilaxia_anti_fungica_2021"/>
          </p:cNvPr>
          <p:cNvPicPr>
            <a:picLocks noChangeAspect="1" noChangeArrowheads="1"/>
          </p:cNvPicPr>
          <p:nvPr/>
        </p:nvPicPr>
        <p:blipFill>
          <a:blip r:embed="rId4"/>
          <a:srcRect/>
          <a:stretch>
            <a:fillRect/>
          </a:stretch>
        </p:blipFill>
        <p:spPr bwMode="auto">
          <a:xfrm>
            <a:off x="11734800" y="898525"/>
            <a:ext cx="896938" cy="896938"/>
          </a:xfrm>
          <a:prstGeom prst="rect">
            <a:avLst/>
          </a:prstGeom>
          <a:noFill/>
          <a:ln w="9525">
            <a:noFill/>
            <a:miter lim="800000"/>
            <a:headEnd/>
            <a:tailEnd/>
          </a:ln>
        </p:spPr>
      </p:pic>
      <p:sp>
        <p:nvSpPr>
          <p:cNvPr id="114692" name="Rectangle 6"/>
          <p:cNvSpPr>
            <a:spLocks noChangeArrowheads="1"/>
          </p:cNvSpPr>
          <p:nvPr/>
        </p:nvSpPr>
        <p:spPr bwMode="auto">
          <a:xfrm>
            <a:off x="855663" y="1609725"/>
            <a:ext cx="11515725" cy="1006475"/>
          </a:xfrm>
          <a:prstGeom prst="rect">
            <a:avLst/>
          </a:prstGeom>
          <a:noFill/>
          <a:ln w="9525">
            <a:noFill/>
            <a:miter lim="800000"/>
            <a:headEnd/>
            <a:tailEnd/>
          </a:ln>
        </p:spPr>
        <p:txBody>
          <a:bodyPr anchor="ctr">
            <a:spAutoFit/>
          </a:bodyPr>
          <a:lstStyle/>
          <a:p>
            <a:pPr algn="ctr" hangingPunct="0"/>
            <a:r>
              <a:rPr lang="pt-BR" sz="2000">
                <a:solidFill>
                  <a:schemeClr val="bg2"/>
                </a:solidFill>
                <a:cs typeface="Marker Felt"/>
              </a:rPr>
              <a:t>Antônio Thiago de Souza Coelho. Trabalho de Conclusão de Curso como requisito parcial para obtenção do título de Especialista em Neonatologia, do Programa de Pós-Graduação em Residência da Escola Superior de Ciências da Saúde. </a:t>
            </a:r>
          </a:p>
        </p:txBody>
      </p:sp>
      <p:sp>
        <p:nvSpPr>
          <p:cNvPr id="114693" name="AutoShape 7"/>
          <p:cNvSpPr>
            <a:spLocks noChangeArrowheads="1"/>
          </p:cNvSpPr>
          <p:nvPr/>
        </p:nvSpPr>
        <p:spPr bwMode="auto">
          <a:xfrm>
            <a:off x="376238" y="6326188"/>
            <a:ext cx="1465262" cy="2328862"/>
          </a:xfrm>
          <a:prstGeom prst="lightningBolt">
            <a:avLst/>
          </a:prstGeom>
          <a:solidFill>
            <a:srgbClr val="FFFF00"/>
          </a:solidFill>
          <a:ln w="76200" cmpd="tri">
            <a:solidFill>
              <a:srgbClr val="FF0000"/>
            </a:solidFill>
            <a:miter lim="800000"/>
            <a:headEnd/>
            <a:tailEnd/>
          </a:ln>
        </p:spPr>
        <p:txBody>
          <a:bodyPr wrap="none" anchor="ctr"/>
          <a:lstStyle/>
          <a:p>
            <a:endParaRPr lang="pt-BR">
              <a:cs typeface="Marker Felt"/>
            </a:endParaRPr>
          </a:p>
        </p:txBody>
      </p:sp>
      <p:sp>
        <p:nvSpPr>
          <p:cNvPr id="114694" name="Oval 10"/>
          <p:cNvSpPr>
            <a:spLocks noChangeArrowheads="1"/>
          </p:cNvSpPr>
          <p:nvPr/>
        </p:nvSpPr>
        <p:spPr bwMode="auto">
          <a:xfrm>
            <a:off x="355600" y="898525"/>
            <a:ext cx="914400" cy="914400"/>
          </a:xfrm>
          <a:prstGeom prst="ellipse">
            <a:avLst/>
          </a:prstGeom>
          <a:solidFill>
            <a:srgbClr val="FFFF00"/>
          </a:solidFill>
          <a:ln w="9525">
            <a:solidFill>
              <a:schemeClr val="tx1"/>
            </a:solidFill>
            <a:round/>
            <a:headEnd/>
            <a:tailEnd/>
          </a:ln>
        </p:spPr>
        <p:txBody>
          <a:bodyPr wrap="none" anchor="ctr"/>
          <a:lstStyle/>
          <a:p>
            <a:pPr algn="ctr" defTabSz="914400"/>
            <a:r>
              <a:rPr lang="pt-BR" sz="1800">
                <a:solidFill>
                  <a:schemeClr val="folHlink"/>
                </a:solidFill>
                <a:cs typeface="Marker Felt"/>
              </a:rPr>
              <a:t>2021</a:t>
            </a:r>
          </a:p>
        </p:txBody>
      </p:sp>
    </p:spTree>
  </p:cSld>
  <p:clrMapOvr>
    <a:masterClrMapping/>
  </p:clrMapOvr>
  <p:transition spd="med"/>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Rectangle 3"/>
          <p:cNvSpPr>
            <a:spLocks noGrp="1"/>
          </p:cNvSpPr>
          <p:nvPr>
            <p:ph type="body" idx="4294967295"/>
          </p:nvPr>
        </p:nvSpPr>
        <p:spPr>
          <a:xfrm>
            <a:off x="1381125" y="4043363"/>
            <a:ext cx="10231438" cy="5486400"/>
          </a:xfrm>
        </p:spPr>
        <p:txBody>
          <a:bodyPr lIns="0" tIns="54617" rIns="0" bIns="54617" anchor="t"/>
          <a:lstStyle/>
          <a:p>
            <a:pPr marL="90488" indent="-90488" defTabSz="914400" eaLnBrk="1" hangingPunct="1">
              <a:lnSpc>
                <a:spcPct val="80000"/>
              </a:lnSpc>
            </a:pPr>
            <a:r>
              <a:rPr lang="pt-BR" sz="1700" smtClean="0"/>
              <a:t>A incidência de sepse fúngica nos prematuros em diferentes países e instituições é variável entre 0-28% em recém nascidos com peso de nascimento &lt; 1000 g.</a:t>
            </a:r>
          </a:p>
          <a:p>
            <a:pPr marL="90488" indent="-90488" defTabSz="914400" eaLnBrk="1" hangingPunct="1">
              <a:lnSpc>
                <a:spcPct val="80000"/>
              </a:lnSpc>
            </a:pPr>
            <a:r>
              <a:rPr lang="pt-BR" sz="1700" smtClean="0"/>
              <a:t> O presente estudo da rede alemã de Neonatologia (54 UTIs Neonatais entre 2009 a 2015, 16 anos! 13.343 recém-nascidos [RN] com peso &lt;1550g, com idade gestacional   de 22 sem a 36 sem 6dias) teve como objetivo determinar resultados a curto e longo prazo em recém-nascido  pré-termo  de muito baixo peso (RNPT MBP) em uso de profilaxia antifúngica empírica independentemente da evidência de infecção fúngica. </a:t>
            </a:r>
          </a:p>
          <a:p>
            <a:pPr marL="90488" indent="-90488" defTabSz="914400" eaLnBrk="1" hangingPunct="1">
              <a:lnSpc>
                <a:spcPct val="80000"/>
              </a:lnSpc>
            </a:pPr>
            <a:r>
              <a:rPr lang="pt-BR" sz="1700" b="1" smtClean="0"/>
              <a:t>A indicação de terapia com drogas antifúngicas foi empírica em mais de 95 % de todos tratamentos! </a:t>
            </a:r>
          </a:p>
          <a:p>
            <a:pPr marL="90488" indent="-90488" defTabSz="914400" eaLnBrk="1" hangingPunct="1">
              <a:lnSpc>
                <a:spcPct val="80000"/>
              </a:lnSpc>
            </a:pPr>
            <a:r>
              <a:rPr lang="pt-BR" sz="1700" smtClean="0"/>
              <a:t>RN expostos a terapia antifúngica nasceram mais frequentemente com corioamnionite e foram  mais expostos a antibióticos pré-natais. RN expostos a terapia antifúngica foram caracterizados pela maior necessidade de medidas invasivas, bem como tratamento com inotrópicos, </a:t>
            </a:r>
            <a:r>
              <a:rPr lang="pt-BR" sz="1700" b="1" smtClean="0"/>
              <a:t>além de maior taxa de uso de antibióticos (100 vs 81,1%; p&lt;0,001</a:t>
            </a:r>
            <a:r>
              <a:rPr lang="pt-BR" sz="1700" smtClean="0"/>
              <a:t>) incluindo antibióticos de terceira linha como</a:t>
            </a:r>
            <a:r>
              <a:rPr lang="pt-BR" sz="1700" i="1" smtClean="0"/>
              <a:t> </a:t>
            </a:r>
            <a:r>
              <a:rPr lang="pt-BR" sz="1700" b="1" smtClean="0"/>
              <a:t>carbapenêmicos</a:t>
            </a:r>
            <a:r>
              <a:rPr lang="pt-BR" sz="1700" i="1" smtClean="0"/>
              <a:t> </a:t>
            </a:r>
            <a:r>
              <a:rPr lang="pt-BR" sz="1700" smtClean="0"/>
              <a:t>(67,4% vs 18%; p&lt;0,001). </a:t>
            </a:r>
          </a:p>
          <a:p>
            <a:pPr marL="90488" indent="-90488" defTabSz="914400" eaLnBrk="1" hangingPunct="1">
              <a:lnSpc>
                <a:spcPct val="80000"/>
              </a:lnSpc>
            </a:pPr>
            <a:r>
              <a:rPr lang="pt-BR" sz="1700" smtClean="0"/>
              <a:t>Após o ajuste para variáveis confundidoras, os fatores de riscos independentes para exposição para terapia antifúngica foram: uso de </a:t>
            </a:r>
            <a:r>
              <a:rPr lang="pt-BR" sz="1700" b="1" smtClean="0"/>
              <a:t>corticoide pós-natal, ventilação mecânica, necessidade de cirurgia abdominal e exposição à carbapenêmicos</a:t>
            </a:r>
            <a:r>
              <a:rPr lang="pt-BR" sz="1700" smtClean="0"/>
              <a:t> </a:t>
            </a:r>
          </a:p>
        </p:txBody>
      </p:sp>
      <p:sp>
        <p:nvSpPr>
          <p:cNvPr id="115714" name="Rectangle 4"/>
          <p:cNvSpPr>
            <a:spLocks noChangeArrowheads="1"/>
          </p:cNvSpPr>
          <p:nvPr/>
        </p:nvSpPr>
        <p:spPr bwMode="auto">
          <a:xfrm>
            <a:off x="166688" y="450850"/>
            <a:ext cx="12471400" cy="1889125"/>
          </a:xfrm>
          <a:prstGeom prst="rect">
            <a:avLst/>
          </a:prstGeom>
          <a:solidFill>
            <a:srgbClr val="FFFFFF"/>
          </a:solidFill>
          <a:ln w="9525">
            <a:noFill/>
            <a:miter lim="800000"/>
            <a:headEnd/>
            <a:tailEnd/>
          </a:ln>
        </p:spPr>
        <p:txBody>
          <a:bodyPr lIns="0" tIns="151666" rIns="0" bIns="30333" anchor="ctr">
            <a:spAutoFit/>
          </a:bodyPr>
          <a:lstStyle/>
          <a:p>
            <a:pPr algn="ctr" defTabSz="546100"/>
            <a:r>
              <a:rPr lang="en-US" sz="3200" b="1">
                <a:solidFill>
                  <a:srgbClr val="0000FF"/>
                </a:solidFill>
                <a:latin typeface="Lato" pitchFamily="34" charset="0"/>
                <a:cs typeface="Marker Felt"/>
              </a:rPr>
              <a:t>Tratamento antif</a:t>
            </a:r>
            <a:r>
              <a:rPr lang="en-US" sz="3200" b="1">
                <a:solidFill>
                  <a:srgbClr val="0000FF"/>
                </a:solidFill>
                <a:latin typeface="Calibri" pitchFamily="34" charset="0"/>
                <a:cs typeface="Marker Felt"/>
              </a:rPr>
              <a:t>ú</a:t>
            </a:r>
            <a:r>
              <a:rPr lang="en-US" sz="3200" b="1">
                <a:solidFill>
                  <a:srgbClr val="0000FF"/>
                </a:solidFill>
                <a:latin typeface="Lato" pitchFamily="34" charset="0"/>
                <a:cs typeface="Marker Felt"/>
              </a:rPr>
              <a:t>ngico e resultado em rec</a:t>
            </a:r>
            <a:r>
              <a:rPr lang="en-US" sz="3200" b="1">
                <a:solidFill>
                  <a:srgbClr val="0000FF"/>
                </a:solidFill>
                <a:latin typeface="Calibri" pitchFamily="34" charset="0"/>
                <a:cs typeface="Marker Felt"/>
              </a:rPr>
              <a:t>é</a:t>
            </a:r>
            <a:r>
              <a:rPr lang="en-US" sz="3200" b="1">
                <a:solidFill>
                  <a:srgbClr val="0000FF"/>
                </a:solidFill>
                <a:latin typeface="Lato" pitchFamily="34" charset="0"/>
                <a:cs typeface="Marker Felt"/>
              </a:rPr>
              <a:t>m-nascidos com muito baixo peso: um estudo observacional de base populacional da Rede Neonatal Alemã</a:t>
            </a:r>
          </a:p>
          <a:p>
            <a:pPr defTabSz="546100" eaLnBrk="0" hangingPunct="0"/>
            <a:r>
              <a:rPr lang="en-US" sz="1600">
                <a:solidFill>
                  <a:srgbClr val="607D8B"/>
                </a:solidFill>
                <a:latin typeface="Source Sans Pro"/>
                <a:cs typeface="Marker Felt"/>
              </a:rPr>
              <a:t>  </a:t>
            </a:r>
            <a:r>
              <a:rPr lang="en-US" sz="1600">
                <a:solidFill>
                  <a:srgbClr val="607D8B"/>
                </a:solidFill>
                <a:latin typeface="Calibri" pitchFamily="34" charset="0"/>
                <a:cs typeface="Marker Felt"/>
              </a:rPr>
              <a:t>        </a:t>
            </a:r>
            <a:endParaRPr lang="en-US" sz="1600">
              <a:solidFill>
                <a:srgbClr val="607D8B"/>
              </a:solidFill>
              <a:latin typeface="Source Sans Pro"/>
              <a:cs typeface="Marker Felt"/>
            </a:endParaRPr>
          </a:p>
        </p:txBody>
      </p:sp>
      <p:pic>
        <p:nvPicPr>
          <p:cNvPr id="115715" name="Picture 5" descr="pptx">
            <a:hlinkClick r:id="rId2" tooltip="Profilaxia_Infec_Fungica_2018"/>
          </p:cNvPr>
          <p:cNvPicPr>
            <a:picLocks noChangeAspect="1" noChangeArrowheads="1"/>
          </p:cNvPicPr>
          <p:nvPr/>
        </p:nvPicPr>
        <p:blipFill>
          <a:blip r:embed="rId3"/>
          <a:srcRect/>
          <a:stretch>
            <a:fillRect/>
          </a:stretch>
        </p:blipFill>
        <p:spPr bwMode="auto">
          <a:xfrm>
            <a:off x="9577388" y="1609725"/>
            <a:ext cx="487362" cy="650875"/>
          </a:xfrm>
          <a:prstGeom prst="rect">
            <a:avLst/>
          </a:prstGeom>
          <a:noFill/>
          <a:ln w="9525">
            <a:noFill/>
            <a:miter lim="800000"/>
            <a:headEnd/>
            <a:tailEnd/>
          </a:ln>
        </p:spPr>
      </p:pic>
      <p:sp>
        <p:nvSpPr>
          <p:cNvPr id="115716" name="Rectangle 6"/>
          <p:cNvSpPr>
            <a:spLocks noChangeArrowheads="1"/>
          </p:cNvSpPr>
          <p:nvPr/>
        </p:nvSpPr>
        <p:spPr bwMode="auto">
          <a:xfrm>
            <a:off x="514350" y="2822575"/>
            <a:ext cx="11504613" cy="1143000"/>
          </a:xfrm>
          <a:prstGeom prst="rect">
            <a:avLst/>
          </a:prstGeom>
          <a:noFill/>
          <a:ln w="9525">
            <a:noFill/>
            <a:miter lim="800000"/>
            <a:headEnd/>
            <a:tailEnd/>
          </a:ln>
        </p:spPr>
        <p:txBody>
          <a:bodyPr lIns="109234" tIns="54617" rIns="109234" bIns="54617">
            <a:spAutoFit/>
          </a:bodyPr>
          <a:lstStyle/>
          <a:p>
            <a:pPr algn="ctr" defTabSz="1092200"/>
            <a:r>
              <a:rPr lang="en-US" sz="1700">
                <a:solidFill>
                  <a:schemeClr val="tx1"/>
                </a:solidFill>
                <a:latin typeface="Calibri" pitchFamily="34" charset="0"/>
                <a:cs typeface="Marker Felt"/>
                <a:hlinkClick r:id="rId4"/>
              </a:rPr>
              <a:t>Antifungal Treatment and Outcome in Very Low Birth Weight Infants: A Population-based Observational Study of the German Neonatal Network.</a:t>
            </a:r>
            <a:r>
              <a:rPr lang="en-US" sz="1700">
                <a:solidFill>
                  <a:schemeClr val="tx1"/>
                </a:solidFill>
                <a:latin typeface="Calibri" pitchFamily="34" charset="0"/>
                <a:cs typeface="Marker Felt"/>
              </a:rPr>
              <a:t> Fortmann I, Hartz A, Paul P, Pulzer F, Müller A, Böttger R, Proquitté H, Dawczynski K, Simon A, Rupp J, Herting E, Göpel W, Härtel C; German Neonatal Network.Pediatr Infect Dis J. 2018 Nov;37(11):1165-1171. doi: 10.1097/INF.0000000000002001.PMID: 29601449.</a:t>
            </a:r>
            <a:r>
              <a:rPr lang="en-US" sz="1700" u="sng">
                <a:solidFill>
                  <a:schemeClr val="tx1"/>
                </a:solidFill>
                <a:latin typeface="Calibri" pitchFamily="34" charset="0"/>
                <a:cs typeface="Marker Felt"/>
                <a:hlinkClick r:id="rId5"/>
              </a:rPr>
              <a:t>Similar articles</a:t>
            </a:r>
            <a:endParaRPr lang="en-US" sz="1700" u="sng">
              <a:solidFill>
                <a:schemeClr val="tx1"/>
              </a:solidFill>
              <a:latin typeface="Calibri" pitchFamily="34" charset="0"/>
              <a:cs typeface="Marker Felt"/>
            </a:endParaRPr>
          </a:p>
        </p:txBody>
      </p:sp>
      <p:sp>
        <p:nvSpPr>
          <p:cNvPr id="115717" name="Rectangle 8"/>
          <p:cNvSpPr>
            <a:spLocks noChangeArrowheads="1"/>
          </p:cNvSpPr>
          <p:nvPr/>
        </p:nvSpPr>
        <p:spPr bwMode="auto">
          <a:xfrm>
            <a:off x="2790825" y="2092325"/>
            <a:ext cx="6502400" cy="777875"/>
          </a:xfrm>
          <a:prstGeom prst="rect">
            <a:avLst/>
          </a:prstGeom>
          <a:noFill/>
          <a:ln w="9525">
            <a:noFill/>
            <a:miter lim="800000"/>
            <a:headEnd/>
            <a:tailEnd/>
          </a:ln>
        </p:spPr>
        <p:txBody>
          <a:bodyPr lIns="109234" tIns="54617" rIns="109234" bIns="54617">
            <a:spAutoFit/>
          </a:bodyPr>
          <a:lstStyle/>
          <a:p>
            <a:pPr algn="ctr" defTabSz="1092200"/>
            <a:r>
              <a:rPr lang="pt-BR" sz="2200">
                <a:solidFill>
                  <a:srgbClr val="3477B2"/>
                </a:solidFill>
                <a:latin typeface="Calibri" pitchFamily="34" charset="0"/>
                <a:cs typeface="Marker Felt"/>
              </a:rPr>
              <a:t>Apresentação: Gustavo Borela Valente -  R3 Neonatologia HMIB. Coordenação: Nathália Bardal</a:t>
            </a:r>
          </a:p>
        </p:txBody>
      </p:sp>
      <p:sp>
        <p:nvSpPr>
          <p:cNvPr id="115718" name="AutoShape 7"/>
          <p:cNvSpPr>
            <a:spLocks noChangeArrowheads="1"/>
          </p:cNvSpPr>
          <p:nvPr/>
        </p:nvSpPr>
        <p:spPr bwMode="auto">
          <a:xfrm>
            <a:off x="11661775" y="8450263"/>
            <a:ext cx="976313" cy="485775"/>
          </a:xfrm>
          <a:prstGeom prst="rightArrow">
            <a:avLst>
              <a:gd name="adj1" fmla="val 50000"/>
              <a:gd name="adj2" fmla="val 50245"/>
            </a:avLst>
          </a:prstGeom>
          <a:solidFill>
            <a:schemeClr val="accent1"/>
          </a:solidFill>
          <a:ln w="38100">
            <a:solidFill>
              <a:srgbClr val="FF0000"/>
            </a:solidFill>
            <a:miter lim="800000"/>
            <a:headEnd/>
            <a:tailEnd/>
          </a:ln>
        </p:spPr>
        <p:txBody>
          <a:bodyPr wrap="none" anchor="ctr"/>
          <a:lstStyle/>
          <a:p>
            <a:endParaRPr lang="pt-BR">
              <a:cs typeface="Marker Felt"/>
            </a:endParaRPr>
          </a:p>
        </p:txBody>
      </p:sp>
      <p:sp>
        <p:nvSpPr>
          <p:cNvPr id="115719" name="Oval 8"/>
          <p:cNvSpPr>
            <a:spLocks noChangeArrowheads="1"/>
          </p:cNvSpPr>
          <p:nvPr/>
        </p:nvSpPr>
        <p:spPr bwMode="auto">
          <a:xfrm>
            <a:off x="1270000" y="1546225"/>
            <a:ext cx="914400" cy="914400"/>
          </a:xfrm>
          <a:prstGeom prst="ellipse">
            <a:avLst/>
          </a:prstGeom>
          <a:solidFill>
            <a:srgbClr val="FFFF00"/>
          </a:solidFill>
          <a:ln w="9525">
            <a:solidFill>
              <a:schemeClr val="tx1"/>
            </a:solidFill>
            <a:round/>
            <a:headEnd/>
            <a:tailEnd/>
          </a:ln>
        </p:spPr>
        <p:txBody>
          <a:bodyPr wrap="none" anchor="ctr"/>
          <a:lstStyle/>
          <a:p>
            <a:pPr algn="ctr" defTabSz="914400"/>
            <a:r>
              <a:rPr lang="pt-BR" sz="1800">
                <a:solidFill>
                  <a:schemeClr val="folHlink"/>
                </a:solidFill>
                <a:cs typeface="Marker Felt"/>
              </a:rPr>
              <a:t>2018</a:t>
            </a:r>
          </a:p>
        </p:txBody>
      </p:sp>
    </p:spTree>
  </p:cSld>
  <p:clrMapOvr>
    <a:masterClrMapping/>
  </p:clrMapOvr>
  <p:transition spd="med"/>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Rectangle 3"/>
          <p:cNvSpPr>
            <a:spLocks noGrp="1"/>
          </p:cNvSpPr>
          <p:nvPr>
            <p:ph type="body" idx="4294967295"/>
          </p:nvPr>
        </p:nvSpPr>
        <p:spPr>
          <a:xfrm>
            <a:off x="965200" y="663575"/>
            <a:ext cx="12039600" cy="9090025"/>
          </a:xfrm>
          <a:solidFill>
            <a:schemeClr val="bg1"/>
          </a:solidFill>
        </p:spPr>
        <p:txBody>
          <a:bodyPr lIns="0" tIns="54617" rIns="0" bIns="54617" anchor="t"/>
          <a:lstStyle/>
          <a:p>
            <a:pPr marL="90488" indent="-90488" defTabSz="914400" eaLnBrk="1" hangingPunct="1"/>
            <a:r>
              <a:rPr lang="pt-BR" smtClean="0"/>
              <a:t>-</a:t>
            </a:r>
            <a:r>
              <a:rPr lang="pt-BR" sz="2000" smtClean="0">
                <a:solidFill>
                  <a:srgbClr val="FFFF00"/>
                </a:solidFill>
              </a:rPr>
              <a:t>A profilaxia com fluconazol ocorreu em 10,3 % (n=1345) dos prematuros muito baixo peso (12,2 % destes tiveram que trocar para dose de tratamento (9,1% fluconazol e 2,5% anfotericina lipossomal). </a:t>
            </a:r>
          </a:p>
          <a:p>
            <a:pPr marL="90488" indent="-90488" defTabSz="914400" eaLnBrk="1" hangingPunct="1"/>
            <a:r>
              <a:rPr lang="pt-BR" sz="2000" smtClean="0">
                <a:solidFill>
                  <a:srgbClr val="FFFF00"/>
                </a:solidFill>
              </a:rPr>
              <a:t>-Após o ajuste para variáveis confundidoras, </a:t>
            </a:r>
            <a:r>
              <a:rPr lang="pt-BR" sz="2000" b="1" smtClean="0">
                <a:solidFill>
                  <a:srgbClr val="FFFF00"/>
                </a:solidFill>
              </a:rPr>
              <a:t>houve significativa associação com a terapia antifúngica com</a:t>
            </a:r>
            <a:r>
              <a:rPr lang="pt-BR" sz="2000" smtClean="0">
                <a:solidFill>
                  <a:srgbClr val="FFFF00"/>
                </a:solidFill>
              </a:rPr>
              <a:t> </a:t>
            </a:r>
            <a:r>
              <a:rPr lang="pt-BR" sz="2000" b="1" smtClean="0">
                <a:solidFill>
                  <a:srgbClr val="FFFF00"/>
                </a:solidFill>
              </a:rPr>
              <a:t>displasia broncopulmonar (OR ajustado 1,9), retinopatia da prematuridade que necessita de intervenção (OR ajustado 1,69, cirurgia para enterocolite e/ou perfuração intestinal focal (OR ajustada 2,12), e desfecho combinado com alguma complicação severa (OR ajustada 1,33), mas não houve associação com mortalidade (OR 0,9 , IC 95%, IC 0,61-1,22, p=0,41- veja que no intervalo de confiança contem a unidade!).Na análise de subgrupo de RN com idade gestacional &lt; 26 semanas em que a exposição à terapia antifúngica foi 16% houve associação significativa  com displasia broncopulmonar (OR 1,88) e cirurgia para enterocolite e/ou perfuração intestinal focal (OR 1,92). Após o ajuste para os fatores de risco para desfecho neurológico a longo prazo incluindo sepse e hemorragia intracerebral como complicações do prematuro, a terapia antifúngica permaneceu significativamente como fator de risco para paralisia cerebral (OR 2,79), e QI&lt;85 (OR 2,07).</a:t>
            </a:r>
            <a:r>
              <a:rPr lang="pt-BR" sz="2000" smtClean="0">
                <a:solidFill>
                  <a:srgbClr val="FFFF00"/>
                </a:solidFill>
              </a:rPr>
              <a:t> </a:t>
            </a:r>
          </a:p>
          <a:p>
            <a:pPr marL="90488" indent="-90488" defTabSz="914400" eaLnBrk="1" hangingPunct="1"/>
            <a:r>
              <a:rPr lang="pt-BR" sz="2000" smtClean="0">
                <a:solidFill>
                  <a:srgbClr val="FFFF00"/>
                </a:solidFill>
              </a:rPr>
              <a:t>-Estudo recente de Aliaga et al* mostrou declínio da incidência de sepse fúngica em prematuros quando o espectro antibiótico utilizado era restrito. Estudos tem mostrado que a implementação de </a:t>
            </a:r>
            <a:r>
              <a:rPr lang="pt-BR" sz="2000" i="1" smtClean="0">
                <a:solidFill>
                  <a:srgbClr val="FFFF00"/>
                </a:solidFill>
              </a:rPr>
              <a:t>boas práticas clínicas</a:t>
            </a:r>
            <a:r>
              <a:rPr lang="pt-BR" sz="2000" smtClean="0">
                <a:solidFill>
                  <a:srgbClr val="FFFF00"/>
                </a:solidFill>
              </a:rPr>
              <a:t> tem potencial para melhoras os desfechos  dos prematuros muito baixo peso. </a:t>
            </a:r>
          </a:p>
          <a:p>
            <a:pPr marL="90488" indent="-90488" algn="ctr" defTabSz="914400" eaLnBrk="1" hangingPunct="1"/>
            <a:r>
              <a:rPr lang="pt-BR" sz="2000" smtClean="0">
                <a:solidFill>
                  <a:srgbClr val="FFFF00"/>
                </a:solidFill>
              </a:rPr>
              <a:t>-</a:t>
            </a:r>
            <a:r>
              <a:rPr lang="pt-BR" sz="2000" b="1" smtClean="0">
                <a:solidFill>
                  <a:srgbClr val="FFFF00"/>
                </a:solidFill>
                <a:latin typeface="Times New Roman" pitchFamily="18" charset="0"/>
              </a:rPr>
              <a:t>Torna-se importante a vigilância constante, a detecção de quebras de barreiras, o controle rigoroso do uso (racional) de antibióticos, assim como o seu tempo de uso, menor tempo de ventilação e de nutrição parenteral.É um trabalho de toda a Equipe no resgate das menores taxas de candidíase! </a:t>
            </a:r>
          </a:p>
          <a:p>
            <a:pPr marL="90488" indent="-90488" defTabSz="914400" eaLnBrk="1" hangingPunct="1"/>
            <a:endParaRPr lang="pt-BR" sz="2000" b="1" smtClean="0">
              <a:solidFill>
                <a:srgbClr val="FFFF00"/>
              </a:solidFill>
            </a:endParaRPr>
          </a:p>
        </p:txBody>
      </p:sp>
      <p:sp>
        <p:nvSpPr>
          <p:cNvPr id="116738" name="AutoShape 7"/>
          <p:cNvSpPr>
            <a:spLocks noChangeArrowheads="1"/>
          </p:cNvSpPr>
          <p:nvPr/>
        </p:nvSpPr>
        <p:spPr bwMode="auto">
          <a:xfrm>
            <a:off x="322263" y="1158875"/>
            <a:ext cx="876300" cy="1157288"/>
          </a:xfrm>
          <a:prstGeom prst="lightningBolt">
            <a:avLst/>
          </a:prstGeom>
          <a:solidFill>
            <a:srgbClr val="FF0000"/>
          </a:solidFill>
          <a:ln w="76200">
            <a:solidFill>
              <a:srgbClr val="FFFF00"/>
            </a:solidFill>
            <a:miter lim="800000"/>
            <a:headEnd/>
            <a:tailEnd/>
          </a:ln>
        </p:spPr>
        <p:txBody>
          <a:bodyPr wrap="none" lIns="109234" tIns="54617" rIns="109234" bIns="54617" anchor="ctr"/>
          <a:lstStyle/>
          <a:p>
            <a:pPr algn="ctr" defTabSz="1092200"/>
            <a:endParaRPr lang="pt-BR" sz="2200">
              <a:solidFill>
                <a:srgbClr val="FF0000"/>
              </a:solidFill>
              <a:latin typeface="Calibri" pitchFamily="34" charset="0"/>
              <a:cs typeface="Marker Felt"/>
            </a:endParaRPr>
          </a:p>
        </p:txBody>
      </p:sp>
      <p:sp>
        <p:nvSpPr>
          <p:cNvPr id="116739" name="Text Box 8"/>
          <p:cNvSpPr txBox="1">
            <a:spLocks noChangeArrowheads="1"/>
          </p:cNvSpPr>
          <p:nvPr/>
        </p:nvSpPr>
        <p:spPr bwMode="auto">
          <a:xfrm>
            <a:off x="5762625" y="36513"/>
            <a:ext cx="2003425" cy="520700"/>
          </a:xfrm>
          <a:prstGeom prst="rect">
            <a:avLst/>
          </a:prstGeom>
          <a:noFill/>
          <a:ln w="9525">
            <a:noFill/>
            <a:miter lim="800000"/>
            <a:headEnd/>
            <a:tailEnd/>
          </a:ln>
        </p:spPr>
        <p:txBody>
          <a:bodyPr wrap="none" lIns="109234" tIns="54617" rIns="109234" bIns="54617">
            <a:spAutoFit/>
          </a:bodyPr>
          <a:lstStyle/>
          <a:p>
            <a:pPr defTabSz="1092200"/>
            <a:r>
              <a:rPr lang="pt-BR" sz="2200" b="1">
                <a:solidFill>
                  <a:srgbClr val="FF00FF"/>
                </a:solidFill>
                <a:latin typeface="ChunkFive Roman" pitchFamily="50" charset="0"/>
                <a:ea typeface="East Sea Dokdo" pitchFamily="2" charset="-127"/>
                <a:cs typeface="Marker Felt"/>
              </a:rPr>
              <a:t>RESULTADOS</a:t>
            </a:r>
          </a:p>
        </p:txBody>
      </p:sp>
    </p:spTree>
  </p:cSld>
  <p:clrMapOvr>
    <a:masterClrMapping/>
  </p:clrMapOvr>
  <p:transition spd="med"/>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3"/>
          <p:cNvSpPr>
            <a:spLocks noGrp="1"/>
          </p:cNvSpPr>
          <p:nvPr>
            <p:ph type="body" idx="4294967295"/>
          </p:nvPr>
        </p:nvSpPr>
        <p:spPr>
          <a:xfrm>
            <a:off x="849313" y="2967038"/>
            <a:ext cx="10729912" cy="5721350"/>
          </a:xfrm>
        </p:spPr>
        <p:txBody>
          <a:bodyPr lIns="0" tIns="54617" rIns="0" bIns="54617" anchor="t"/>
          <a:lstStyle/>
          <a:p>
            <a:pPr marL="90488" indent="-90488" algn="ctr" defTabSz="914400" eaLnBrk="1" hangingPunct="1"/>
            <a:r>
              <a:rPr lang="pt-BR" b="1" smtClean="0">
                <a:solidFill>
                  <a:srgbClr val="FF00FF"/>
                </a:solidFill>
              </a:rPr>
              <a:t>Quanto ao uso profilático de fluconazol em Recém-Nascido em Nutrição Parenteral</a:t>
            </a:r>
            <a:endParaRPr lang="pt-BR" smtClean="0">
              <a:solidFill>
                <a:srgbClr val="FF00FF"/>
              </a:solidFill>
            </a:endParaRPr>
          </a:p>
          <a:p>
            <a:pPr marL="90488" indent="-90488" defTabSz="914400" eaLnBrk="1" hangingPunct="1"/>
            <a:r>
              <a:rPr lang="pt-BR" smtClean="0"/>
              <a:t>-</a:t>
            </a:r>
            <a:r>
              <a:rPr lang="pt-BR" sz="2000" smtClean="0"/>
              <a:t>O Dr. Paolo Manzoni propõe  que todos os RN &lt;1000 g deveriam receber fluconazol profilático, pelo seus vários fatores de riscos associados. É seguro e eficaz. Usaria a profilaxia com fluconazol mesmo que na minha UTI tivesse baixa incidência de </a:t>
            </a:r>
            <a:r>
              <a:rPr lang="pt-BR" sz="2000" i="1" smtClean="0"/>
              <a:t>Candida</a:t>
            </a:r>
            <a:r>
              <a:rPr lang="pt-BR" sz="2000" smtClean="0"/>
              <a:t>. </a:t>
            </a:r>
          </a:p>
          <a:p>
            <a:pPr marL="90488" indent="-90488" defTabSz="914400" eaLnBrk="1" hangingPunct="1"/>
            <a:r>
              <a:rPr lang="pt-BR" sz="2000" smtClean="0"/>
              <a:t>-David Kaufman  cita que  estabelecer estratégia profilática para  fungo não significa dar fluconazol  todos   admitidos na UTI, </a:t>
            </a:r>
            <a:r>
              <a:rPr lang="pt-BR" sz="2000" smtClean="0">
                <a:solidFill>
                  <a:srgbClr val="0000FF"/>
                </a:solidFill>
              </a:rPr>
              <a:t>mas ajustar a profilaxia  e sim aqueles que  preenchem uma lista de fatores de  riscos</a:t>
            </a:r>
            <a:r>
              <a:rPr lang="pt-BR" sz="2000" smtClean="0"/>
              <a:t>. Na minha UTI, com 20 leitos, avaliamos que 5 a 8 bebês que vão receber profilaxia. Quanto mais você consegue diminuir  a taxa de infecção fúngica  na UTI, menos  bebês vão receber profilaxia . Chegar a uma taxa de zero provavelmente  não é possível.</a:t>
            </a:r>
          </a:p>
        </p:txBody>
      </p:sp>
      <p:sp>
        <p:nvSpPr>
          <p:cNvPr id="117762" name="Rectangle 4"/>
          <p:cNvSpPr>
            <a:spLocks noChangeArrowheads="1"/>
          </p:cNvSpPr>
          <p:nvPr/>
        </p:nvSpPr>
        <p:spPr bwMode="auto">
          <a:xfrm>
            <a:off x="501650" y="2076450"/>
            <a:ext cx="11549063" cy="288925"/>
          </a:xfrm>
          <a:prstGeom prst="rect">
            <a:avLst/>
          </a:prstGeom>
          <a:solidFill>
            <a:schemeClr val="bg1"/>
          </a:solidFill>
          <a:ln w="9525">
            <a:noFill/>
            <a:miter lim="800000"/>
            <a:headEnd/>
            <a:tailEnd/>
          </a:ln>
        </p:spPr>
        <p:txBody>
          <a:bodyPr lIns="0" tIns="0" rIns="0" bIns="0" anchor="ctr">
            <a:spAutoFit/>
          </a:bodyPr>
          <a:lstStyle/>
          <a:p>
            <a:pPr algn="ctr" defTabSz="546100"/>
            <a:endParaRPr lang="pt-BR" sz="1900" b="1">
              <a:solidFill>
                <a:srgbClr val="FF00FF"/>
              </a:solidFill>
              <a:latin typeface="Calibri" pitchFamily="34" charset="0"/>
              <a:cs typeface="Marker Felt"/>
            </a:endParaRPr>
          </a:p>
        </p:txBody>
      </p:sp>
      <p:sp>
        <p:nvSpPr>
          <p:cNvPr id="117763" name="Rectangle 9"/>
          <p:cNvSpPr>
            <a:spLocks noChangeArrowheads="1"/>
          </p:cNvSpPr>
          <p:nvPr/>
        </p:nvSpPr>
        <p:spPr bwMode="auto">
          <a:xfrm>
            <a:off x="1090613" y="0"/>
            <a:ext cx="9921875" cy="1633538"/>
          </a:xfrm>
          <a:prstGeom prst="rect">
            <a:avLst/>
          </a:prstGeom>
          <a:noFill/>
          <a:ln w="9525">
            <a:noFill/>
            <a:miter lim="800000"/>
            <a:headEnd/>
            <a:tailEnd/>
          </a:ln>
        </p:spPr>
        <p:txBody>
          <a:bodyPr lIns="0" tIns="0" rIns="0" bIns="0" anchor="ctr">
            <a:spAutoFit/>
          </a:bodyPr>
          <a:lstStyle/>
          <a:p>
            <a:pPr algn="ctr" defTabSz="546100"/>
            <a:r>
              <a:rPr lang="en-US" sz="3200" b="1">
                <a:solidFill>
                  <a:srgbClr val="0000FF"/>
                </a:solidFill>
                <a:latin typeface="Lato" pitchFamily="34" charset="0"/>
                <a:cs typeface="Marker Felt"/>
              </a:rPr>
              <a:t>Hiperglicemia e Infec</a:t>
            </a:r>
            <a:r>
              <a:rPr lang="en-US" sz="3200" b="1">
                <a:solidFill>
                  <a:srgbClr val="0000FF"/>
                </a:solidFill>
                <a:latin typeface="Calibri" pitchFamily="34" charset="0"/>
                <a:cs typeface="Marker Felt"/>
              </a:rPr>
              <a:t>ç</a:t>
            </a:r>
            <a:r>
              <a:rPr lang="en-US" sz="3200" b="1">
                <a:solidFill>
                  <a:srgbClr val="0000FF"/>
                </a:solidFill>
                <a:latin typeface="Lato" pitchFamily="34" charset="0"/>
                <a:cs typeface="Marker Felt"/>
              </a:rPr>
              <a:t>ão na UTI Neonatal</a:t>
            </a:r>
          </a:p>
          <a:p>
            <a:pPr algn="ctr" defTabSz="546100" eaLnBrk="0" hangingPunct="0"/>
            <a:endParaRPr lang="en-US" sz="1100" b="1">
              <a:solidFill>
                <a:srgbClr val="989898"/>
              </a:solidFill>
              <a:latin typeface="Lato" pitchFamily="34" charset="0"/>
              <a:cs typeface="Marker Felt"/>
            </a:endParaRPr>
          </a:p>
          <a:p>
            <a:pPr algn="ctr" defTabSz="546100" eaLnBrk="0" hangingPunct="0"/>
            <a:r>
              <a:rPr lang="en-US" sz="1600">
                <a:solidFill>
                  <a:srgbClr val="000000"/>
                </a:solidFill>
                <a:latin typeface="Source Sans Pro"/>
                <a:cs typeface="Marker Felt"/>
              </a:rPr>
              <a:t>Paulo Manzoni (It</a:t>
            </a:r>
            <a:r>
              <a:rPr lang="en-US" sz="1600">
                <a:solidFill>
                  <a:srgbClr val="000000"/>
                </a:solidFill>
                <a:latin typeface="Calibri" pitchFamily="34" charset="0"/>
                <a:cs typeface="Marker Felt"/>
              </a:rPr>
              <a:t>á</a:t>
            </a:r>
            <a:r>
              <a:rPr lang="en-US" sz="1600">
                <a:solidFill>
                  <a:srgbClr val="000000"/>
                </a:solidFill>
                <a:latin typeface="Source Sans Pro"/>
                <a:cs typeface="Marker Felt"/>
              </a:rPr>
              <a:t>lia).</a:t>
            </a:r>
          </a:p>
          <a:p>
            <a:pPr algn="ctr" defTabSz="546100" eaLnBrk="0" hangingPunct="0"/>
            <a:r>
              <a:rPr lang="en-US" sz="1600">
                <a:solidFill>
                  <a:srgbClr val="000000"/>
                </a:solidFill>
                <a:latin typeface="Source Sans Pro"/>
                <a:cs typeface="Marker Felt"/>
              </a:rPr>
              <a:t>Conferência ocorrida no dia</a:t>
            </a:r>
            <a:r>
              <a:rPr lang="en-US" sz="1600">
                <a:solidFill>
                  <a:srgbClr val="000000"/>
                </a:solidFill>
                <a:latin typeface="Calibri" pitchFamily="34" charset="0"/>
                <a:cs typeface="Marker Felt"/>
              </a:rPr>
              <a:t> </a:t>
            </a:r>
            <a:r>
              <a:rPr lang="en-US" sz="1600">
                <a:solidFill>
                  <a:srgbClr val="000000"/>
                </a:solidFill>
                <a:latin typeface="Source Sans Pro"/>
                <a:cs typeface="Marker Felt"/>
              </a:rPr>
              <a:t> 27/3/2021 por ocasião do VI Encontro Internacional e Neonatologia, sob Coordena</a:t>
            </a:r>
            <a:r>
              <a:rPr lang="en-US" sz="1600">
                <a:solidFill>
                  <a:srgbClr val="000000"/>
                </a:solidFill>
                <a:latin typeface="Calibri" pitchFamily="34" charset="0"/>
                <a:cs typeface="Marker Felt"/>
              </a:rPr>
              <a:t>ç</a:t>
            </a:r>
            <a:r>
              <a:rPr lang="en-US" sz="1600">
                <a:solidFill>
                  <a:srgbClr val="000000"/>
                </a:solidFill>
                <a:latin typeface="Source Sans Pro"/>
                <a:cs typeface="Marker Felt"/>
              </a:rPr>
              <a:t>ão Geral dos Drs. Rita Silveira e Renato Procianoy (RS), 100%</a:t>
            </a:r>
            <a:r>
              <a:rPr lang="en-US" sz="1600">
                <a:solidFill>
                  <a:srgbClr val="000000"/>
                </a:solidFill>
                <a:latin typeface="Calibri" pitchFamily="34" charset="0"/>
                <a:cs typeface="Marker Felt"/>
              </a:rPr>
              <a:t> </a:t>
            </a:r>
            <a:r>
              <a:rPr lang="en-US" sz="1600" i="1">
                <a:solidFill>
                  <a:srgbClr val="000000"/>
                </a:solidFill>
                <a:latin typeface="Source Sans Pro"/>
                <a:cs typeface="Marker Felt"/>
              </a:rPr>
              <a:t>online.</a:t>
            </a:r>
            <a:endParaRPr lang="en-US" sz="1600">
              <a:solidFill>
                <a:srgbClr val="000000"/>
              </a:solidFill>
              <a:latin typeface="Source Sans Pro"/>
              <a:cs typeface="Marker Felt"/>
            </a:endParaRPr>
          </a:p>
          <a:p>
            <a:pPr algn="ctr" defTabSz="546100" eaLnBrk="0" hangingPunct="0"/>
            <a:r>
              <a:rPr lang="en-US" sz="1600">
                <a:solidFill>
                  <a:srgbClr val="000000"/>
                </a:solidFill>
                <a:latin typeface="Source Sans Pro"/>
                <a:cs typeface="Marker Felt"/>
              </a:rPr>
              <a:t>Realizado por Paulo R. Margotto.</a:t>
            </a:r>
            <a:endParaRPr lang="en-US" sz="2200">
              <a:solidFill>
                <a:srgbClr val="000000"/>
              </a:solidFill>
              <a:latin typeface="Calibri" pitchFamily="34" charset="0"/>
              <a:cs typeface="Marker Felt"/>
            </a:endParaRPr>
          </a:p>
        </p:txBody>
      </p:sp>
      <p:pic>
        <p:nvPicPr>
          <p:cNvPr id="117764" name="Picture 10" descr="doc">
            <a:hlinkClick r:id="rId2" tooltip="Hiperglicemia e infeccao neonatal_2021"/>
          </p:cNvPr>
          <p:cNvPicPr>
            <a:picLocks noChangeAspect="1" noChangeArrowheads="1"/>
          </p:cNvPicPr>
          <p:nvPr/>
        </p:nvPicPr>
        <p:blipFill>
          <a:blip r:embed="rId3"/>
          <a:srcRect/>
          <a:stretch>
            <a:fillRect/>
          </a:stretch>
        </p:blipFill>
        <p:spPr bwMode="auto">
          <a:xfrm>
            <a:off x="10117138" y="0"/>
            <a:ext cx="692150" cy="649288"/>
          </a:xfrm>
          <a:prstGeom prst="rect">
            <a:avLst/>
          </a:prstGeom>
          <a:noFill/>
          <a:ln w="9525">
            <a:noFill/>
            <a:miter lim="800000"/>
            <a:headEnd/>
            <a:tailEnd/>
          </a:ln>
        </p:spPr>
      </p:pic>
      <p:sp>
        <p:nvSpPr>
          <p:cNvPr id="117765" name="Oval 6"/>
          <p:cNvSpPr>
            <a:spLocks noChangeArrowheads="1"/>
          </p:cNvSpPr>
          <p:nvPr/>
        </p:nvSpPr>
        <p:spPr bwMode="auto">
          <a:xfrm>
            <a:off x="176213" y="649288"/>
            <a:ext cx="914400" cy="914400"/>
          </a:xfrm>
          <a:prstGeom prst="ellipse">
            <a:avLst/>
          </a:prstGeom>
          <a:solidFill>
            <a:srgbClr val="FFFF00"/>
          </a:solidFill>
          <a:ln w="9525">
            <a:solidFill>
              <a:schemeClr val="tx1"/>
            </a:solidFill>
            <a:round/>
            <a:headEnd/>
            <a:tailEnd/>
          </a:ln>
        </p:spPr>
        <p:txBody>
          <a:bodyPr wrap="none" anchor="ctr"/>
          <a:lstStyle/>
          <a:p>
            <a:pPr algn="ctr" defTabSz="914400"/>
            <a:r>
              <a:rPr lang="pt-BR" sz="1800">
                <a:solidFill>
                  <a:schemeClr val="folHlink"/>
                </a:solidFill>
                <a:cs typeface="Marker Felt"/>
              </a:rPr>
              <a:t>2021</a:t>
            </a:r>
          </a:p>
        </p:txBody>
      </p:sp>
    </p:spTree>
  </p:cSld>
  <p:clrMapOvr>
    <a:masterClrMapping/>
  </p:clrMapOvr>
  <p:transition spd="med"/>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Rectangle 2"/>
          <p:cNvSpPr>
            <a:spLocks noGrp="1"/>
          </p:cNvSpPr>
          <p:nvPr>
            <p:ph type="title" idx="4294967295"/>
          </p:nvPr>
        </p:nvSpPr>
        <p:spPr/>
        <p:txBody>
          <a:bodyPr/>
          <a:lstStyle/>
          <a:p>
            <a:endParaRPr lang="pt-BR" smtClean="0"/>
          </a:p>
        </p:txBody>
      </p:sp>
      <p:sp>
        <p:nvSpPr>
          <p:cNvPr id="118786" name="Rectangle 3"/>
          <p:cNvSpPr>
            <a:spLocks noGrp="1"/>
          </p:cNvSpPr>
          <p:nvPr>
            <p:ph type="body" idx="4294967295"/>
          </p:nvPr>
        </p:nvSpPr>
        <p:spPr>
          <a:xfrm>
            <a:off x="882650" y="3735388"/>
            <a:ext cx="10464800" cy="7213600"/>
          </a:xfrm>
        </p:spPr>
        <p:txBody>
          <a:bodyPr/>
          <a:lstStyle/>
          <a:p>
            <a:r>
              <a:rPr lang="pt-BR" sz="2800" smtClean="0"/>
              <a:t>Neste estudo observacional prospectivo, </a:t>
            </a:r>
            <a:r>
              <a:rPr lang="pt-BR" sz="2800" b="1" smtClean="0">
                <a:solidFill>
                  <a:schemeClr val="folHlink"/>
                </a:solidFill>
              </a:rPr>
              <a:t>850 amostras de sangue</a:t>
            </a:r>
            <a:r>
              <a:rPr lang="pt-BR" sz="2800" smtClean="0"/>
              <a:t> foram coletadas e processadas de neonatos com suspeita clínica de sepse. A hemocultura que mostrou crescimento de </a:t>
            </a:r>
            <a:r>
              <a:rPr lang="pt-BR" sz="2800" b="1" smtClean="0">
                <a:solidFill>
                  <a:schemeClr val="folHlink"/>
                </a:solidFill>
              </a:rPr>
              <a:t>Candida</a:t>
            </a:r>
            <a:r>
              <a:rPr lang="pt-BR" sz="2800" smtClean="0"/>
              <a:t> foi posteriormente processada para identificação da espécie.</a:t>
            </a:r>
          </a:p>
          <a:p>
            <a:r>
              <a:rPr lang="pt-BR" sz="2600" b="1" smtClean="0"/>
              <a:t>As </a:t>
            </a:r>
            <a:r>
              <a:rPr lang="pt-BR" sz="2600" smtClean="0"/>
              <a:t>espécies de Candida foram isoladas em 32 espécimes do total de 322 casos de cultura positiva. O isolado mais comum foi </a:t>
            </a:r>
            <a:r>
              <a:rPr lang="pt-BR" sz="2600" i="1" smtClean="0">
                <a:solidFill>
                  <a:schemeClr val="folHlink"/>
                </a:solidFill>
              </a:rPr>
              <a:t>Candida tropicalis</a:t>
            </a:r>
            <a:r>
              <a:rPr lang="pt-BR" sz="2600" smtClean="0"/>
              <a:t> , seguido por </a:t>
            </a:r>
            <a:r>
              <a:rPr lang="pt-BR" sz="2600" i="1" smtClean="0">
                <a:solidFill>
                  <a:schemeClr val="folHlink"/>
                </a:solidFill>
              </a:rPr>
              <a:t>Candida albicans</a:t>
            </a:r>
            <a:r>
              <a:rPr lang="pt-BR" sz="2600" smtClean="0"/>
              <a:t> e </a:t>
            </a:r>
            <a:r>
              <a:rPr lang="pt-BR" sz="2600" i="1" smtClean="0">
                <a:solidFill>
                  <a:schemeClr val="folHlink"/>
                </a:solidFill>
              </a:rPr>
              <a:t>Candida glabrata</a:t>
            </a:r>
            <a:r>
              <a:rPr lang="pt-BR" sz="2600" smtClean="0"/>
              <a:t>. Os três fatores de risco neonatal mais comuns para candidemia foram baixo peso ao nascer, uso prolongado de antibióticos intravenosos e presença de cateter venoso central. </a:t>
            </a:r>
          </a:p>
          <a:p>
            <a:r>
              <a:rPr lang="pt-BR" sz="2800" smtClean="0"/>
              <a:t> </a:t>
            </a:r>
          </a:p>
        </p:txBody>
      </p:sp>
      <p:sp>
        <p:nvSpPr>
          <p:cNvPr id="118787" name="Rectangle 4"/>
          <p:cNvSpPr>
            <a:spLocks noChangeArrowheads="1"/>
          </p:cNvSpPr>
          <p:nvPr/>
        </p:nvSpPr>
        <p:spPr bwMode="auto">
          <a:xfrm>
            <a:off x="0" y="2460625"/>
            <a:ext cx="13004800" cy="1825625"/>
          </a:xfrm>
          <a:prstGeom prst="rect">
            <a:avLst/>
          </a:prstGeom>
          <a:solidFill>
            <a:srgbClr val="FFFFFF"/>
          </a:solidFill>
          <a:ln w="9525">
            <a:noFill/>
            <a:miter lim="800000"/>
            <a:headEnd/>
            <a:tailEnd/>
          </a:ln>
        </p:spPr>
        <p:txBody>
          <a:bodyPr lIns="0" tIns="0" rIns="0" bIns="0" anchor="ctr">
            <a:spAutoFit/>
          </a:bodyPr>
          <a:lstStyle/>
          <a:p>
            <a:pPr algn="ctr"/>
            <a:r>
              <a:rPr lang="pt-BR" sz="2400">
                <a:cs typeface="Marker Felt"/>
                <a:hlinkClick r:id="rId2"/>
              </a:rPr>
              <a:t>To study the profile of </a:t>
            </a:r>
            <a:r>
              <a:rPr lang="pt-BR" sz="2400" i="1">
                <a:cs typeface="Marker Felt"/>
                <a:hlinkClick r:id="rId2"/>
              </a:rPr>
              <a:t>Candida</a:t>
            </a:r>
            <a:r>
              <a:rPr lang="pt-BR" sz="2400">
                <a:cs typeface="Marker Felt"/>
                <a:hlinkClick r:id="rId2"/>
              </a:rPr>
              <a:t> isolates and antifungal susceptibility pattern of neonatal sepsis in a tertiary care hospital of North India.</a:t>
            </a:r>
            <a:endParaRPr lang="pt-BR" sz="2400">
              <a:cs typeface="Marker Felt"/>
            </a:endParaRPr>
          </a:p>
          <a:p>
            <a:pPr algn="ctr"/>
            <a:r>
              <a:rPr lang="pt-BR" sz="2400">
                <a:cs typeface="Marker Felt"/>
              </a:rPr>
              <a:t>Lamba M, Sharma D, Sharma R, Vyas A, Mamoria V.J Matern Fetal Neonatal Med. 2021 Aug;34(16):2655-2659. doi: </a:t>
            </a:r>
            <a:r>
              <a:rPr lang="pt-BR" sz="2400">
                <a:solidFill>
                  <a:schemeClr val="folHlink"/>
                </a:solidFill>
                <a:cs typeface="Marker Felt"/>
              </a:rPr>
              <a:t>10.1080/14767058.2019.1670799</a:t>
            </a:r>
            <a:r>
              <a:rPr lang="pt-BR" sz="2400">
                <a:cs typeface="Marker Felt"/>
              </a:rPr>
              <a:t>. Epub 2019 Oct 3.PMID: 31581861</a:t>
            </a:r>
          </a:p>
        </p:txBody>
      </p:sp>
      <p:sp>
        <p:nvSpPr>
          <p:cNvPr id="118788" name="Rectangle 5"/>
          <p:cNvSpPr>
            <a:spLocks noChangeArrowheads="1"/>
          </p:cNvSpPr>
          <p:nvPr/>
        </p:nvSpPr>
        <p:spPr bwMode="auto">
          <a:xfrm>
            <a:off x="584200" y="492125"/>
            <a:ext cx="11150600" cy="1554163"/>
          </a:xfrm>
          <a:prstGeom prst="rect">
            <a:avLst/>
          </a:prstGeom>
          <a:noFill/>
          <a:ln w="9525">
            <a:noFill/>
            <a:miter lim="800000"/>
            <a:headEnd/>
            <a:tailEnd/>
          </a:ln>
        </p:spPr>
        <p:txBody>
          <a:bodyPr>
            <a:spAutoFit/>
          </a:bodyPr>
          <a:lstStyle/>
          <a:p>
            <a:pPr algn="ctr" defTabSz="914400"/>
            <a:r>
              <a:rPr lang="pt-BR" sz="3200">
                <a:solidFill>
                  <a:schemeClr val="hlink"/>
                </a:solidFill>
                <a:cs typeface="Marker Felt"/>
              </a:rPr>
              <a:t>Para estudar o perfil de isolados de </a:t>
            </a:r>
            <a:r>
              <a:rPr lang="pt-BR" sz="3200" i="1">
                <a:solidFill>
                  <a:schemeClr val="hlink"/>
                </a:solidFill>
                <a:cs typeface="Marker Felt"/>
              </a:rPr>
              <a:t>Candida</a:t>
            </a:r>
            <a:r>
              <a:rPr lang="pt-BR" sz="3200">
                <a:solidFill>
                  <a:schemeClr val="hlink"/>
                </a:solidFill>
                <a:cs typeface="Marker Felt"/>
              </a:rPr>
              <a:t> e o padrão de suscetibilidade a antifúngicos da sepse neonatal em um hospital terciário do Norte da Índia</a:t>
            </a:r>
          </a:p>
        </p:txBody>
      </p:sp>
      <p:sp>
        <p:nvSpPr>
          <p:cNvPr id="118789" name="AutoShape 6"/>
          <p:cNvSpPr>
            <a:spLocks noChangeArrowheads="1"/>
          </p:cNvSpPr>
          <p:nvPr/>
        </p:nvSpPr>
        <p:spPr bwMode="auto">
          <a:xfrm>
            <a:off x="11661775" y="8450263"/>
            <a:ext cx="976313" cy="485775"/>
          </a:xfrm>
          <a:prstGeom prst="rightArrow">
            <a:avLst>
              <a:gd name="adj1" fmla="val 50000"/>
              <a:gd name="adj2" fmla="val 50245"/>
            </a:avLst>
          </a:prstGeom>
          <a:solidFill>
            <a:schemeClr val="accent1"/>
          </a:solidFill>
          <a:ln w="38100">
            <a:solidFill>
              <a:srgbClr val="FF0000"/>
            </a:solidFill>
            <a:miter lim="800000"/>
            <a:headEnd/>
            <a:tailEnd/>
          </a:ln>
        </p:spPr>
        <p:txBody>
          <a:bodyPr wrap="none" anchor="ctr"/>
          <a:lstStyle/>
          <a:p>
            <a:endParaRPr lang="pt-BR">
              <a:cs typeface="Marker Felt"/>
            </a:endParaRPr>
          </a:p>
        </p:txBody>
      </p:sp>
      <p:sp>
        <p:nvSpPr>
          <p:cNvPr id="118790" name="Oval 7"/>
          <p:cNvSpPr>
            <a:spLocks noChangeArrowheads="1"/>
          </p:cNvSpPr>
          <p:nvPr/>
        </p:nvSpPr>
        <p:spPr bwMode="auto">
          <a:xfrm>
            <a:off x="1270000" y="1546225"/>
            <a:ext cx="914400" cy="914400"/>
          </a:xfrm>
          <a:prstGeom prst="ellipse">
            <a:avLst/>
          </a:prstGeom>
          <a:solidFill>
            <a:srgbClr val="FFFF00"/>
          </a:solidFill>
          <a:ln w="9525">
            <a:solidFill>
              <a:schemeClr val="tx1"/>
            </a:solidFill>
            <a:round/>
            <a:headEnd/>
            <a:tailEnd/>
          </a:ln>
        </p:spPr>
        <p:txBody>
          <a:bodyPr wrap="none" anchor="ctr"/>
          <a:lstStyle/>
          <a:p>
            <a:pPr algn="ctr" defTabSz="914400"/>
            <a:r>
              <a:rPr lang="pt-BR" sz="1800">
                <a:solidFill>
                  <a:schemeClr val="folHlink"/>
                </a:solidFill>
                <a:cs typeface="Marker Felt"/>
              </a:rPr>
              <a:t>2021</a:t>
            </a:r>
          </a:p>
        </p:txBody>
      </p:sp>
    </p:spTree>
  </p:cSld>
  <p:clrMapOvr>
    <a:masterClrMapping/>
  </p:clrMapOvr>
  <p:transition spd="med"/>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2"/>
          <p:cNvSpPr>
            <a:spLocks noGrp="1"/>
          </p:cNvSpPr>
          <p:nvPr>
            <p:ph type="title" idx="4294967295"/>
          </p:nvPr>
        </p:nvSpPr>
        <p:spPr/>
        <p:txBody>
          <a:bodyPr/>
          <a:lstStyle/>
          <a:p>
            <a:endParaRPr lang="pt-BR" smtClean="0"/>
          </a:p>
        </p:txBody>
      </p:sp>
      <p:sp>
        <p:nvSpPr>
          <p:cNvPr id="119810" name="Rectangle 3"/>
          <p:cNvSpPr>
            <a:spLocks noGrp="1"/>
          </p:cNvSpPr>
          <p:nvPr>
            <p:ph type="body" idx="4294967295"/>
          </p:nvPr>
        </p:nvSpPr>
        <p:spPr>
          <a:xfrm>
            <a:off x="1270000" y="1357313"/>
            <a:ext cx="10464800" cy="7213600"/>
          </a:xfrm>
        </p:spPr>
        <p:txBody>
          <a:bodyPr/>
          <a:lstStyle/>
          <a:p>
            <a:r>
              <a:rPr lang="pt-BR" sz="3200" i="1" smtClean="0">
                <a:solidFill>
                  <a:schemeClr val="folHlink"/>
                </a:solidFill>
              </a:rPr>
              <a:t>Candida</a:t>
            </a:r>
            <a:r>
              <a:rPr lang="pt-BR" sz="3200" smtClean="0">
                <a:solidFill>
                  <a:schemeClr val="folHlink"/>
                </a:solidFill>
              </a:rPr>
              <a:t> não </a:t>
            </a:r>
            <a:r>
              <a:rPr lang="pt-BR" sz="3200" i="1" smtClean="0">
                <a:solidFill>
                  <a:schemeClr val="folHlink"/>
                </a:solidFill>
              </a:rPr>
              <a:t>albicans</a:t>
            </a:r>
            <a:r>
              <a:rPr lang="pt-BR" sz="3200" smtClean="0"/>
              <a:t> (NAC) apresentou boa sensibilidade ao fluconazol </a:t>
            </a:r>
            <a:r>
              <a:rPr lang="pt-BR" sz="3200" smtClean="0">
                <a:solidFill>
                  <a:srgbClr val="FF0000"/>
                </a:solidFill>
              </a:rPr>
              <a:t>em comparação com</a:t>
            </a:r>
            <a:r>
              <a:rPr lang="pt-BR" sz="3200" smtClean="0"/>
              <a:t> </a:t>
            </a:r>
            <a:r>
              <a:rPr lang="pt-BR" sz="3200" i="1" smtClean="0">
                <a:solidFill>
                  <a:schemeClr val="folHlink"/>
                </a:solidFill>
              </a:rPr>
              <a:t>Candida albicans</a:t>
            </a:r>
            <a:r>
              <a:rPr lang="pt-BR" sz="3200" i="1" smtClean="0"/>
              <a:t>.</a:t>
            </a:r>
          </a:p>
          <a:p>
            <a:r>
              <a:rPr lang="pt-BR" sz="3200" smtClean="0"/>
              <a:t> A sensibilidade ao fluconazol de </a:t>
            </a:r>
            <a:r>
              <a:rPr lang="pt-BR" sz="3200" i="1" smtClean="0">
                <a:solidFill>
                  <a:schemeClr val="folHlink"/>
                </a:solidFill>
              </a:rPr>
              <a:t>Candida tropicalis</a:t>
            </a:r>
            <a:r>
              <a:rPr lang="pt-BR" sz="3200" smtClean="0">
                <a:solidFill>
                  <a:schemeClr val="folHlink"/>
                </a:solidFill>
              </a:rPr>
              <a:t> , </a:t>
            </a:r>
            <a:r>
              <a:rPr lang="pt-BR" sz="3200" i="1" smtClean="0">
                <a:solidFill>
                  <a:schemeClr val="folHlink"/>
                </a:solidFill>
              </a:rPr>
              <a:t>Candida glabrata</a:t>
            </a:r>
            <a:r>
              <a:rPr lang="pt-BR" sz="3200" smtClean="0"/>
              <a:t> e </a:t>
            </a:r>
            <a:r>
              <a:rPr lang="pt-BR" sz="3200" i="1" smtClean="0">
                <a:solidFill>
                  <a:schemeClr val="folHlink"/>
                </a:solidFill>
              </a:rPr>
              <a:t>Candida parapsilosis </a:t>
            </a:r>
            <a:r>
              <a:rPr lang="pt-BR" sz="3200" smtClean="0">
                <a:solidFill>
                  <a:schemeClr val="tx1"/>
                </a:solidFill>
              </a:rPr>
              <a:t>foi</a:t>
            </a:r>
            <a:r>
              <a:rPr lang="pt-BR" sz="3200" smtClean="0"/>
              <a:t> de 93, 67 e 100%, respectivamente, </a:t>
            </a:r>
            <a:r>
              <a:rPr lang="pt-BR" sz="3200" b="1" smtClean="0">
                <a:solidFill>
                  <a:srgbClr val="FF0000"/>
                </a:solidFill>
              </a:rPr>
              <a:t>enquanto foi de 57% em </a:t>
            </a:r>
            <a:r>
              <a:rPr lang="pt-BR" sz="3200" b="1" i="1" smtClean="0">
                <a:solidFill>
                  <a:srgbClr val="FF0000"/>
                </a:solidFill>
              </a:rPr>
              <a:t>Candida albicans</a:t>
            </a:r>
            <a:r>
              <a:rPr lang="pt-BR" sz="3200" b="1" smtClean="0">
                <a:solidFill>
                  <a:srgbClr val="FF0000"/>
                </a:solidFill>
              </a:rPr>
              <a:t>. </a:t>
            </a:r>
          </a:p>
          <a:p>
            <a:r>
              <a:rPr lang="pt-BR" sz="3200" b="1" smtClean="0">
                <a:solidFill>
                  <a:schemeClr val="folHlink"/>
                </a:solidFill>
              </a:rPr>
              <a:t>Interessante:</a:t>
            </a:r>
            <a:r>
              <a:rPr lang="pt-BR" sz="3200" smtClean="0">
                <a:solidFill>
                  <a:schemeClr val="folHlink"/>
                </a:solidFill>
              </a:rPr>
              <a:t>Todos as NAC foram sensíveis à anfotericina B</a:t>
            </a:r>
            <a:r>
              <a:rPr lang="pt-BR" sz="3200" smtClean="0"/>
              <a:t>, </a:t>
            </a:r>
            <a:r>
              <a:rPr lang="pt-BR" sz="3200" b="1" smtClean="0">
                <a:solidFill>
                  <a:srgbClr val="FF0000"/>
                </a:solidFill>
              </a:rPr>
              <a:t>enquanto apenas 72% de </a:t>
            </a:r>
            <a:r>
              <a:rPr lang="pt-BR" sz="3200" b="1" i="1" smtClean="0">
                <a:solidFill>
                  <a:srgbClr val="FF0000"/>
                </a:solidFill>
              </a:rPr>
              <a:t>Candida albicans</a:t>
            </a:r>
            <a:r>
              <a:rPr lang="pt-BR" sz="3200" b="1" smtClean="0">
                <a:solidFill>
                  <a:srgbClr val="FF0000"/>
                </a:solidFill>
              </a:rPr>
              <a:t> foram sensíveis à anfotericina B</a:t>
            </a:r>
            <a:r>
              <a:rPr lang="pt-BR" sz="3200" smtClean="0"/>
              <a:t>. </a:t>
            </a:r>
            <a:endParaRPr lang="pt-BR" sz="3200" b="1" smtClean="0">
              <a:solidFill>
                <a:srgbClr val="FF0000"/>
              </a:solidFill>
            </a:endParaRPr>
          </a:p>
          <a:p>
            <a:r>
              <a:rPr lang="pt-BR" sz="3200" b="1" smtClean="0">
                <a:solidFill>
                  <a:srgbClr val="FF0000"/>
                </a:solidFill>
              </a:rPr>
              <a:t> </a:t>
            </a:r>
          </a:p>
        </p:txBody>
      </p:sp>
      <p:sp>
        <p:nvSpPr>
          <p:cNvPr id="119811" name="AutoShape 4"/>
          <p:cNvSpPr>
            <a:spLocks noChangeArrowheads="1"/>
          </p:cNvSpPr>
          <p:nvPr/>
        </p:nvSpPr>
        <p:spPr bwMode="auto">
          <a:xfrm>
            <a:off x="11661775" y="8450263"/>
            <a:ext cx="976313" cy="485775"/>
          </a:xfrm>
          <a:prstGeom prst="rightArrow">
            <a:avLst>
              <a:gd name="adj1" fmla="val 50000"/>
              <a:gd name="adj2" fmla="val 50245"/>
            </a:avLst>
          </a:prstGeom>
          <a:solidFill>
            <a:schemeClr val="accent1"/>
          </a:solidFill>
          <a:ln w="38100">
            <a:solidFill>
              <a:srgbClr val="FF0000"/>
            </a:solidFill>
            <a:miter lim="800000"/>
            <a:headEnd/>
            <a:tailEnd/>
          </a:ln>
        </p:spPr>
        <p:txBody>
          <a:bodyPr wrap="none" anchor="ctr"/>
          <a:lstStyle/>
          <a:p>
            <a:endParaRPr lang="pt-BR">
              <a:cs typeface="Marker Felt"/>
            </a:endParaRPr>
          </a:p>
        </p:txBody>
      </p:sp>
      <p:sp>
        <p:nvSpPr>
          <p:cNvPr id="119812" name="Rectangle 5"/>
          <p:cNvSpPr>
            <a:spLocks noChangeArrowheads="1"/>
          </p:cNvSpPr>
          <p:nvPr/>
        </p:nvSpPr>
        <p:spPr bwMode="auto">
          <a:xfrm>
            <a:off x="2603500" y="7653338"/>
            <a:ext cx="6489700" cy="1974850"/>
          </a:xfrm>
          <a:prstGeom prst="rect">
            <a:avLst/>
          </a:prstGeom>
          <a:noFill/>
          <a:ln w="57150">
            <a:solidFill>
              <a:schemeClr val="folHlink"/>
            </a:solidFill>
            <a:miter lim="800000"/>
            <a:headEnd/>
            <a:tailEnd/>
          </a:ln>
        </p:spPr>
        <p:txBody>
          <a:bodyPr anchor="ctr">
            <a:spAutoFit/>
          </a:bodyPr>
          <a:lstStyle/>
          <a:p>
            <a:pPr algn="ctr"/>
            <a:r>
              <a:rPr lang="pt-BR" sz="2400" b="1">
                <a:solidFill>
                  <a:srgbClr val="FF0000"/>
                </a:solidFill>
                <a:cs typeface="Marker Felt"/>
              </a:rPr>
              <a:t>Os três fatores de risco neonatal mais comuns para candidemia foram </a:t>
            </a:r>
            <a:r>
              <a:rPr lang="pt-BR" sz="2400">
                <a:solidFill>
                  <a:srgbClr val="FF0000"/>
                </a:solidFill>
                <a:cs typeface="Marker Felt"/>
              </a:rPr>
              <a:t>baixo peso ao nascer, uso prolongado de antibióticos intravenosos e presença de cateter venoso central. </a:t>
            </a:r>
          </a:p>
        </p:txBody>
      </p:sp>
      <p:sp>
        <p:nvSpPr>
          <p:cNvPr id="119813" name="AutoShape 6"/>
          <p:cNvSpPr>
            <a:spLocks noChangeArrowheads="1"/>
          </p:cNvSpPr>
          <p:nvPr/>
        </p:nvSpPr>
        <p:spPr bwMode="auto">
          <a:xfrm>
            <a:off x="525463" y="7677150"/>
            <a:ext cx="2078037" cy="1103313"/>
          </a:xfrm>
          <a:prstGeom prst="lightningBolt">
            <a:avLst/>
          </a:prstGeom>
          <a:solidFill>
            <a:srgbClr val="FFFF00"/>
          </a:solidFill>
          <a:ln w="76200" cmpd="tri">
            <a:solidFill>
              <a:schemeClr val="folHlink"/>
            </a:solidFill>
            <a:miter lim="800000"/>
            <a:headEnd/>
            <a:tailEnd/>
          </a:ln>
        </p:spPr>
        <p:txBody>
          <a:bodyPr wrap="none" anchor="ctr"/>
          <a:lstStyle/>
          <a:p>
            <a:endParaRPr lang="pt-BR">
              <a:cs typeface="Marker Felt"/>
            </a:endParaRPr>
          </a:p>
        </p:txBody>
      </p:sp>
    </p:spTree>
  </p:cSld>
  <p:clrMapOvr>
    <a:masterClrMapping/>
  </p:clrMapOvr>
  <p:transition spd="med"/>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Rectangle 2"/>
          <p:cNvSpPr>
            <a:spLocks noGrp="1"/>
          </p:cNvSpPr>
          <p:nvPr>
            <p:ph type="title" idx="4294967295"/>
          </p:nvPr>
        </p:nvSpPr>
        <p:spPr/>
        <p:txBody>
          <a:bodyPr/>
          <a:lstStyle/>
          <a:p>
            <a:endParaRPr lang="pt-BR" smtClean="0"/>
          </a:p>
        </p:txBody>
      </p:sp>
      <p:sp>
        <p:nvSpPr>
          <p:cNvPr id="120834" name="Rectangle 3"/>
          <p:cNvSpPr>
            <a:spLocks noGrp="1"/>
          </p:cNvSpPr>
          <p:nvPr>
            <p:ph type="body" idx="4294967295"/>
          </p:nvPr>
        </p:nvSpPr>
        <p:spPr/>
        <p:txBody>
          <a:bodyPr/>
          <a:lstStyle/>
          <a:p>
            <a:pPr>
              <a:lnSpc>
                <a:spcPct val="90000"/>
              </a:lnSpc>
            </a:pPr>
            <a:r>
              <a:rPr lang="pt-BR" b="1" smtClean="0">
                <a:solidFill>
                  <a:srgbClr val="FF0000"/>
                </a:solidFill>
              </a:rPr>
              <a:t>A</a:t>
            </a:r>
            <a:r>
              <a:rPr lang="pt-BR" smtClean="0"/>
              <a:t> </a:t>
            </a:r>
            <a:r>
              <a:rPr lang="pt-BR" b="1" smtClean="0">
                <a:solidFill>
                  <a:srgbClr val="FF0000"/>
                </a:solidFill>
              </a:rPr>
              <a:t>incidência de sepse neonatal secundária a NAC está aumentando e substituiu </a:t>
            </a:r>
            <a:r>
              <a:rPr lang="pt-BR" b="1" i="1" smtClean="0">
                <a:solidFill>
                  <a:srgbClr val="FF0000"/>
                </a:solidFill>
              </a:rPr>
              <a:t>Candida albicans</a:t>
            </a:r>
            <a:r>
              <a:rPr lang="pt-BR" smtClean="0"/>
              <a:t> como uma das principais causas de sepse fúngica neonatal.</a:t>
            </a:r>
          </a:p>
          <a:p>
            <a:pPr>
              <a:lnSpc>
                <a:spcPct val="90000"/>
              </a:lnSpc>
            </a:pPr>
            <a:r>
              <a:rPr lang="pt-BR" smtClean="0"/>
              <a:t> </a:t>
            </a:r>
            <a:r>
              <a:rPr lang="pt-BR" b="1" smtClean="0">
                <a:solidFill>
                  <a:srgbClr val="FF0000"/>
                </a:solidFill>
              </a:rPr>
              <a:t>A resistência de </a:t>
            </a:r>
            <a:r>
              <a:rPr lang="pt-BR" b="1" i="1" smtClean="0">
                <a:solidFill>
                  <a:srgbClr val="FF0000"/>
                </a:solidFill>
              </a:rPr>
              <a:t>Candida albicans</a:t>
            </a:r>
            <a:r>
              <a:rPr lang="pt-BR" b="1" smtClean="0">
                <a:solidFill>
                  <a:srgbClr val="FF0000"/>
                </a:solidFill>
              </a:rPr>
              <a:t> está aumentando tanto para o fluconazol quanto para a anfotericina B</a:t>
            </a:r>
            <a:r>
              <a:rPr lang="pt-BR" smtClean="0"/>
              <a:t> quando comparada a NAC </a:t>
            </a:r>
          </a:p>
          <a:p>
            <a:pPr>
              <a:lnSpc>
                <a:spcPct val="90000"/>
              </a:lnSpc>
            </a:pPr>
            <a:endParaRPr lang="pt-BR" smtClean="0"/>
          </a:p>
        </p:txBody>
      </p:sp>
      <p:sp>
        <p:nvSpPr>
          <p:cNvPr id="120835" name="AutoShape 4"/>
          <p:cNvSpPr>
            <a:spLocks noChangeArrowheads="1"/>
          </p:cNvSpPr>
          <p:nvPr/>
        </p:nvSpPr>
        <p:spPr bwMode="auto">
          <a:xfrm>
            <a:off x="11661775" y="8450263"/>
            <a:ext cx="976313" cy="485775"/>
          </a:xfrm>
          <a:prstGeom prst="rightArrow">
            <a:avLst>
              <a:gd name="adj1" fmla="val 50000"/>
              <a:gd name="adj2" fmla="val 50245"/>
            </a:avLst>
          </a:prstGeom>
          <a:solidFill>
            <a:schemeClr val="accent1"/>
          </a:solidFill>
          <a:ln w="38100">
            <a:solidFill>
              <a:srgbClr val="FF0000"/>
            </a:solidFill>
            <a:miter lim="800000"/>
            <a:headEnd/>
            <a:tailEnd/>
          </a:ln>
        </p:spPr>
        <p:txBody>
          <a:bodyPr wrap="none" anchor="ctr"/>
          <a:lstStyle/>
          <a:p>
            <a:endParaRPr lang="pt-BR">
              <a:cs typeface="Marker Felt"/>
            </a:endParaRPr>
          </a:p>
        </p:txBody>
      </p:sp>
    </p:spTree>
  </p:cSld>
  <p:clrMapOvr>
    <a:masterClrMapping/>
  </p:clrMapOvr>
  <p:transition spd="med"/>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Grp="1"/>
          </p:cNvSpPr>
          <p:nvPr>
            <p:ph type="title" idx="4294967295"/>
          </p:nvPr>
        </p:nvSpPr>
        <p:spPr/>
        <p:txBody>
          <a:bodyPr/>
          <a:lstStyle/>
          <a:p>
            <a:endParaRPr lang="pt-BR" smtClean="0"/>
          </a:p>
        </p:txBody>
      </p:sp>
      <p:sp>
        <p:nvSpPr>
          <p:cNvPr id="121858" name="Rectangle 3"/>
          <p:cNvSpPr>
            <a:spLocks noGrp="1"/>
          </p:cNvSpPr>
          <p:nvPr>
            <p:ph type="body" idx="4294967295"/>
          </p:nvPr>
        </p:nvSpPr>
        <p:spPr>
          <a:ln w="76200" cmpd="tri">
            <a:solidFill>
              <a:srgbClr val="FF0000"/>
            </a:solidFill>
          </a:ln>
        </p:spPr>
        <p:txBody>
          <a:bodyPr/>
          <a:lstStyle/>
          <a:p>
            <a:pPr algn="ctr"/>
            <a:r>
              <a:rPr lang="pt-BR" b="1" smtClean="0">
                <a:solidFill>
                  <a:srgbClr val="FF0000"/>
                </a:solidFill>
              </a:rPr>
              <a:t>O aumento da incidência de resistência antifúngica, especialmente o fluconazol, justifica seu uso criterioso como agente profilático em hospitais</a:t>
            </a:r>
          </a:p>
        </p:txBody>
      </p:sp>
    </p:spTree>
  </p:cSld>
  <p:clrMapOvr>
    <a:masterClrMapping/>
  </p:clrMapOvr>
  <p:transition spd="med"/>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2"/>
          <p:cNvSpPr>
            <a:spLocks noGrp="1"/>
          </p:cNvSpPr>
          <p:nvPr>
            <p:ph type="body" idx="4294967295"/>
          </p:nvPr>
        </p:nvSpPr>
        <p:spPr>
          <a:xfrm>
            <a:off x="5286375" y="2524125"/>
            <a:ext cx="7718425" cy="5927725"/>
          </a:xfrm>
          <a:solidFill>
            <a:schemeClr val="tx2"/>
          </a:solidFill>
        </p:spPr>
        <p:txBody>
          <a:bodyPr/>
          <a:lstStyle/>
          <a:p>
            <a:r>
              <a:rPr lang="pt-BR" sz="2000" smtClean="0"/>
              <a:t>Com base na literatura atualmente disponível, a profilaxia antifúngica é reservada para RN de extremo baixo peso que são atendidos em UTIN com uma incidência de infecção fúngica sistêmica de </a:t>
            </a:r>
            <a:r>
              <a:rPr lang="pt-BR" sz="2000" b="1" smtClean="0">
                <a:solidFill>
                  <a:srgbClr val="FF0000"/>
                </a:solidFill>
              </a:rPr>
              <a:t>5 a 10%</a:t>
            </a:r>
            <a:r>
              <a:rPr lang="pt-BR" sz="2000" smtClean="0"/>
              <a:t> e que tenham excelente aderência às medidas de controle de infecção. Essa abordagem é consistente com as diretrizes da </a:t>
            </a:r>
            <a:r>
              <a:rPr lang="pt-BR" sz="2000" i="1" smtClean="0"/>
              <a:t>Latin America Invasive Mycosis Network</a:t>
            </a:r>
            <a:r>
              <a:rPr lang="pt-BR" sz="2000" smtClean="0"/>
              <a:t>,publicada em  2013.</a:t>
            </a:r>
          </a:p>
          <a:p>
            <a:r>
              <a:rPr lang="pt-BR" sz="2000" smtClean="0">
                <a:solidFill>
                  <a:srgbClr val="FF0000"/>
                </a:solidFill>
              </a:rPr>
              <a:t>O uso amplo de profilaxia antifúngica para todos os RN prematuros é desencorajado devido à preocupação de promover espécies de </a:t>
            </a:r>
            <a:r>
              <a:rPr lang="pt-BR" sz="2000" i="1" smtClean="0">
                <a:solidFill>
                  <a:srgbClr val="FF0000"/>
                </a:solidFill>
              </a:rPr>
              <a:t>Candida</a:t>
            </a:r>
            <a:r>
              <a:rPr lang="pt-BR" sz="2000" smtClean="0">
                <a:solidFill>
                  <a:srgbClr val="FF0000"/>
                </a:solidFill>
              </a:rPr>
              <a:t> resistentes dentro da UTIN</a:t>
            </a:r>
            <a:r>
              <a:rPr lang="pt-BR" sz="2000" smtClean="0"/>
              <a:t>, principalmente espécies raras. A profilaxia universal em uma UTIN com baixa incidência de candidíase exporia um grande número de RN ao fluconazol para prevenir um único caso de infecção, sem uma redução aparente na mortalidade. </a:t>
            </a:r>
          </a:p>
          <a:p>
            <a:r>
              <a:rPr lang="pt-BR" sz="2400" smtClean="0"/>
              <a:t> </a:t>
            </a:r>
          </a:p>
        </p:txBody>
      </p:sp>
      <p:pic>
        <p:nvPicPr>
          <p:cNvPr id="122882" name="Picture 6"/>
          <p:cNvPicPr>
            <a:picLocks noChangeAspect="1" noChangeArrowheads="1"/>
          </p:cNvPicPr>
          <p:nvPr/>
        </p:nvPicPr>
        <p:blipFill>
          <a:blip r:embed="rId2"/>
          <a:srcRect/>
          <a:stretch>
            <a:fillRect/>
          </a:stretch>
        </p:blipFill>
        <p:spPr bwMode="auto">
          <a:xfrm>
            <a:off x="0" y="2038350"/>
            <a:ext cx="5060950" cy="7477125"/>
          </a:xfrm>
          <a:prstGeom prst="rect">
            <a:avLst/>
          </a:prstGeom>
          <a:noFill/>
          <a:ln w="38100">
            <a:solidFill>
              <a:srgbClr val="FF00FF"/>
            </a:solidFill>
            <a:miter lim="800000"/>
            <a:headEnd/>
            <a:tailEnd/>
          </a:ln>
        </p:spPr>
      </p:pic>
      <p:sp>
        <p:nvSpPr>
          <p:cNvPr id="122883" name="Rectangle 6"/>
          <p:cNvSpPr>
            <a:spLocks noChangeArrowheads="1"/>
          </p:cNvSpPr>
          <p:nvPr/>
        </p:nvSpPr>
        <p:spPr bwMode="auto">
          <a:xfrm>
            <a:off x="3770313" y="8515350"/>
            <a:ext cx="9234487" cy="1000125"/>
          </a:xfrm>
          <a:prstGeom prst="rect">
            <a:avLst/>
          </a:prstGeom>
          <a:solidFill>
            <a:srgbClr val="FF00FF"/>
          </a:solidFill>
          <a:ln w="9525">
            <a:noFill/>
            <a:miter lim="800000"/>
            <a:headEnd/>
            <a:tailEnd/>
          </a:ln>
        </p:spPr>
        <p:txBody>
          <a:bodyPr lIns="145646" tIns="72823" rIns="145646" bIns="72823">
            <a:spAutoFit/>
          </a:bodyPr>
          <a:lstStyle/>
          <a:p>
            <a:pPr defTabSz="930275"/>
            <a:r>
              <a:rPr lang="pt-BR" altLang="ja-JP" sz="2800" b="1">
                <a:solidFill>
                  <a:schemeClr val="tx1"/>
                </a:solidFill>
                <a:latin typeface="Century Gothic" pitchFamily="34" charset="0"/>
                <a:ea typeface="MS PGothic" pitchFamily="34" charset="-128"/>
                <a:cs typeface="Marker Felt"/>
                <a:hlinkClick r:id="rId3"/>
              </a:rPr>
              <a:t>https://drive.google.com/file/d/1AEznxPCfIGWnSgc6qzNdbuoKJ1iFhjEj/view?usp=sharing</a:t>
            </a:r>
            <a:endParaRPr lang="pt-BR" sz="2800" b="1">
              <a:solidFill>
                <a:schemeClr val="tx1"/>
              </a:solidFill>
              <a:latin typeface="Century Gothic" pitchFamily="34" charset="0"/>
              <a:ea typeface="MS PGothic" pitchFamily="34" charset="-128"/>
              <a:cs typeface="Marker Felt"/>
            </a:endParaRPr>
          </a:p>
        </p:txBody>
      </p:sp>
      <p:sp>
        <p:nvSpPr>
          <p:cNvPr id="122884" name="Rectangle 7"/>
          <p:cNvSpPr>
            <a:spLocks noChangeArrowheads="1"/>
          </p:cNvSpPr>
          <p:nvPr/>
        </p:nvSpPr>
        <p:spPr bwMode="auto">
          <a:xfrm>
            <a:off x="330200" y="296863"/>
            <a:ext cx="11290300" cy="1741487"/>
          </a:xfrm>
          <a:prstGeom prst="rect">
            <a:avLst/>
          </a:prstGeom>
          <a:noFill/>
          <a:ln w="9525">
            <a:noFill/>
            <a:miter lim="800000"/>
            <a:headEnd/>
            <a:tailEnd/>
          </a:ln>
        </p:spPr>
        <p:txBody>
          <a:bodyPr lIns="0" tIns="180918" rIns="0" bIns="36501" anchor="ctr">
            <a:spAutoFit/>
          </a:bodyPr>
          <a:lstStyle/>
          <a:p>
            <a:pPr algn="ctr"/>
            <a:r>
              <a:rPr lang="pt-BR" sz="3600" b="1">
                <a:cs typeface="Marker Felt"/>
                <a:hlinkClick r:id="rId4"/>
              </a:rPr>
              <a:t>Infecções </a:t>
            </a:r>
            <a:r>
              <a:rPr lang="pt-BR" sz="3600" b="1">
                <a:solidFill>
                  <a:schemeClr val="hlink"/>
                </a:solidFill>
                <a:cs typeface="Marker Felt"/>
                <a:hlinkClick r:id="rId4"/>
              </a:rPr>
              <a:t>fúngicas-2</a:t>
            </a:r>
            <a:r>
              <a:rPr lang="pt-BR" sz="3600" b="1">
                <a:solidFill>
                  <a:schemeClr val="hlink"/>
                </a:solidFill>
                <a:cs typeface="Marker Felt"/>
              </a:rPr>
              <a:t>021</a:t>
            </a:r>
          </a:p>
          <a:p>
            <a:pPr algn="ctr"/>
            <a:r>
              <a:rPr lang="pt-BR" sz="3200">
                <a:cs typeface="Marker Felt"/>
              </a:rPr>
              <a:t>Paulo R. Margotto, Felipe Teixeira Capítulo do Livro Assistência o Recém-Nascido de Risco, 4a Edição, em 2021</a:t>
            </a:r>
          </a:p>
        </p:txBody>
      </p:sp>
      <p:sp>
        <p:nvSpPr>
          <p:cNvPr id="122885" name="Oval 8"/>
          <p:cNvSpPr>
            <a:spLocks noChangeArrowheads="1"/>
          </p:cNvSpPr>
          <p:nvPr/>
        </p:nvSpPr>
        <p:spPr bwMode="auto">
          <a:xfrm>
            <a:off x="0" y="296863"/>
            <a:ext cx="914400" cy="914400"/>
          </a:xfrm>
          <a:prstGeom prst="ellipse">
            <a:avLst/>
          </a:prstGeom>
          <a:solidFill>
            <a:srgbClr val="FFFF00"/>
          </a:solidFill>
          <a:ln w="9525">
            <a:solidFill>
              <a:schemeClr val="tx1"/>
            </a:solidFill>
            <a:round/>
            <a:headEnd/>
            <a:tailEnd/>
          </a:ln>
        </p:spPr>
        <p:txBody>
          <a:bodyPr wrap="none" anchor="ctr"/>
          <a:lstStyle/>
          <a:p>
            <a:pPr algn="ctr" defTabSz="914400"/>
            <a:r>
              <a:rPr lang="pt-BR" sz="1800">
                <a:solidFill>
                  <a:schemeClr val="folHlink"/>
                </a:solidFill>
                <a:cs typeface="Marker Felt"/>
              </a:rPr>
              <a:t>2021</a:t>
            </a:r>
          </a:p>
        </p:txBody>
      </p:sp>
    </p:spTree>
  </p:cSld>
  <p:clrMapOvr>
    <a:masterClrMapping/>
  </p:clrMapOvr>
  <p:transition spd="med"/>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23906" name="pasted-image-filtered.jpeg"/>
          <p:cNvPicPr>
            <a:picLocks noChangeAspect="1"/>
          </p:cNvPicPr>
          <p:nvPr/>
        </p:nvPicPr>
        <p:blipFill>
          <a:blip r:embed="rId2"/>
          <a:srcRect/>
          <a:stretch>
            <a:fillRect/>
          </a:stretch>
        </p:blipFill>
        <p:spPr bwMode="auto">
          <a:xfrm>
            <a:off x="-790575" y="-12700"/>
            <a:ext cx="14585950" cy="10941050"/>
          </a:xfrm>
          <a:prstGeom prst="rect">
            <a:avLst/>
          </a:prstGeom>
          <a:noFill/>
          <a:ln w="12700">
            <a:noFill/>
            <a:miter lim="400000"/>
            <a:headEnd/>
            <a:tailEnd/>
          </a:ln>
        </p:spPr>
      </p:pic>
      <p:sp>
        <p:nvSpPr>
          <p:cNvPr id="123907" name="Shape 689"/>
          <p:cNvSpPr>
            <a:spLocks noChangeArrowheads="1"/>
          </p:cNvSpPr>
          <p:nvPr/>
        </p:nvSpPr>
        <p:spPr bwMode="auto">
          <a:xfrm>
            <a:off x="377825" y="203200"/>
            <a:ext cx="4900613" cy="1320800"/>
          </a:xfrm>
          <a:prstGeom prst="rect">
            <a:avLst/>
          </a:prstGeom>
          <a:noFill/>
          <a:ln w="12700">
            <a:noFill/>
            <a:miter lim="400000"/>
            <a:headEnd/>
            <a:tailEnd/>
          </a:ln>
        </p:spPr>
        <p:txBody>
          <a:bodyPr wrap="none" lIns="50800" tIns="50800" rIns="50800" bIns="50800" anchor="ctr">
            <a:spAutoFit/>
          </a:bodyPr>
          <a:lstStyle/>
          <a:p>
            <a:pPr algn="ctr" hangingPunct="0"/>
            <a:r>
              <a:rPr lang="pt-BR" sz="8000" b="1">
                <a:solidFill>
                  <a:srgbClr val="A14D11"/>
                </a:solidFill>
                <a:latin typeface="American Typewriter"/>
                <a:ea typeface="American Typewriter"/>
                <a:cs typeface="American Typewriter"/>
                <a:sym typeface="American Typewriter"/>
              </a:rPr>
              <a:t>Obrigada!</a:t>
            </a: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GraphPaper">
  <a:themeElements>
    <a:clrScheme name="GraphPaper">
      <a:dk1>
        <a:srgbClr val="008585"/>
      </a:dk1>
      <a:lt1>
        <a:srgbClr val="858585"/>
      </a:lt1>
      <a:dk2>
        <a:srgbClr val="5A554C"/>
      </a:dk2>
      <a:lt2>
        <a:srgbClr val="D8D7D7"/>
      </a:lt2>
      <a:accent1>
        <a:srgbClr val="3E93D7"/>
      </a:accent1>
      <a:accent2>
        <a:srgbClr val="67AB3C"/>
      </a:accent2>
      <a:accent3>
        <a:srgbClr val="D5A530"/>
      </a:accent3>
      <a:accent4>
        <a:srgbClr val="E17B2E"/>
      </a:accent4>
      <a:accent5>
        <a:srgbClr val="CC487C"/>
      </a:accent5>
      <a:accent6>
        <a:srgbClr val="4D45AC"/>
      </a:accent6>
      <a:hlink>
        <a:srgbClr val="0000FF"/>
      </a:hlink>
      <a:folHlink>
        <a:srgbClr val="FF00FF"/>
      </a:folHlink>
    </a:clrScheme>
    <a:fontScheme name="GraphPaper">
      <a:majorFont>
        <a:latin typeface="Marker Felt"/>
        <a:ea typeface="Marker Felt"/>
        <a:cs typeface="Marker Felt"/>
      </a:majorFont>
      <a:minorFont>
        <a:latin typeface="Marker Felt"/>
        <a:ea typeface="Marker Felt"/>
        <a:cs typeface="Marker Felt"/>
      </a:minorFont>
    </a:fontScheme>
    <a:fmtScheme name="GraphPap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313507"/>
            <a:satOff val="34334"/>
            <a:lumOff val="-8266"/>
            <a:alpha val="62000"/>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5B1D4"/>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858585"/>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GraphPaper">
  <a:themeElements>
    <a:clrScheme name="GraphPaper">
      <a:dk1>
        <a:srgbClr val="000000"/>
      </a:dk1>
      <a:lt1>
        <a:srgbClr val="FFFFFF"/>
      </a:lt1>
      <a:dk2>
        <a:srgbClr val="5A554C"/>
      </a:dk2>
      <a:lt2>
        <a:srgbClr val="D8D7D7"/>
      </a:lt2>
      <a:accent1>
        <a:srgbClr val="3E93D7"/>
      </a:accent1>
      <a:accent2>
        <a:srgbClr val="67AB3C"/>
      </a:accent2>
      <a:accent3>
        <a:srgbClr val="D5A530"/>
      </a:accent3>
      <a:accent4>
        <a:srgbClr val="E17B2E"/>
      </a:accent4>
      <a:accent5>
        <a:srgbClr val="CC487C"/>
      </a:accent5>
      <a:accent6>
        <a:srgbClr val="4D45AC"/>
      </a:accent6>
      <a:hlink>
        <a:srgbClr val="0000FF"/>
      </a:hlink>
      <a:folHlink>
        <a:srgbClr val="FF00FF"/>
      </a:folHlink>
    </a:clrScheme>
    <a:fontScheme name="GraphPaper">
      <a:majorFont>
        <a:latin typeface="Marker Felt"/>
        <a:ea typeface="Marker Felt"/>
        <a:cs typeface="Marker Felt"/>
      </a:majorFont>
      <a:minorFont>
        <a:latin typeface="Marker Felt"/>
        <a:ea typeface="Marker Felt"/>
        <a:cs typeface="Marker Felt"/>
      </a:minorFont>
    </a:fontScheme>
    <a:fmtScheme name="GraphPap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313507"/>
            <a:satOff val="34334"/>
            <a:lumOff val="-8266"/>
            <a:alpha val="62000"/>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5B1D4"/>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858585"/>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186</TotalTime>
  <Words>5218</Words>
  <Application>Microsoft Office PowerPoint</Application>
  <PresentationFormat>Custom</PresentationFormat>
  <Paragraphs>461</Paragraphs>
  <Slides>105</Slides>
  <Notes>0</Notes>
  <HiddenSlides>0</HiddenSlides>
  <MMClips>0</MMClips>
  <ScaleCrop>false</ScaleCrop>
  <HeadingPairs>
    <vt:vector size="6" baseType="variant">
      <vt:variant>
        <vt:lpstr>Fontes usadas</vt:lpstr>
      </vt:variant>
      <vt:variant>
        <vt:i4>13</vt:i4>
      </vt:variant>
      <vt:variant>
        <vt:lpstr>Modelo de design</vt:lpstr>
      </vt:variant>
      <vt:variant>
        <vt:i4>3</vt:i4>
      </vt:variant>
      <vt:variant>
        <vt:lpstr>Títulos de slides</vt:lpstr>
      </vt:variant>
      <vt:variant>
        <vt:i4>105</vt:i4>
      </vt:variant>
    </vt:vector>
  </HeadingPairs>
  <TitlesOfParts>
    <vt:vector size="121" baseType="lpstr">
      <vt:lpstr>Arial</vt:lpstr>
      <vt:lpstr>Marker Felt</vt:lpstr>
      <vt:lpstr>Helvetica Neue</vt:lpstr>
      <vt:lpstr>American Typewriter</vt:lpstr>
      <vt:lpstr>BoldBrush</vt:lpstr>
      <vt:lpstr>Lato</vt:lpstr>
      <vt:lpstr>Source Sans Pro</vt:lpstr>
      <vt:lpstr>Calibri</vt:lpstr>
      <vt:lpstr>Times New Roman</vt:lpstr>
      <vt:lpstr>ChunkFive Roman</vt:lpstr>
      <vt:lpstr>East Sea Dokdo</vt:lpstr>
      <vt:lpstr>Century Gothic</vt:lpstr>
      <vt:lpstr>MS PGothic</vt:lpstr>
      <vt:lpstr>GraphPaper</vt:lpstr>
      <vt:lpstr>GraphPaper</vt:lpstr>
      <vt:lpstr>GraphPaper</vt:lpstr>
      <vt:lpstr>Slide 1</vt:lpstr>
      <vt:lpstr>INTRODUÇÃO</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Resultados</vt:lpstr>
      <vt:lpstr>Resultados</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Discussão</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lpstr>Slide 83</vt:lpstr>
      <vt:lpstr>Slide 84</vt:lpstr>
      <vt:lpstr>Slide 85</vt:lpstr>
      <vt:lpstr>Slide 86</vt:lpstr>
      <vt:lpstr>Slide 87</vt:lpstr>
      <vt:lpstr>Slide 88</vt:lpstr>
      <vt:lpstr>Slide 89</vt:lpstr>
      <vt:lpstr>Slide 90</vt:lpstr>
      <vt:lpstr>Slide 91</vt:lpstr>
      <vt:lpstr>Slide 92</vt:lpstr>
      <vt:lpstr>Conclusão</vt:lpstr>
      <vt:lpstr>Referências (CONSULTEM O ARTIGO ORIGINAL LIVRE!)</vt:lpstr>
      <vt:lpstr>Nota do Editor da página neonatal www.paulomargotto.com.br Consultem também!</vt:lpstr>
      <vt:lpstr>Slide 96</vt:lpstr>
      <vt:lpstr>Slide 97</vt:lpstr>
      <vt:lpstr>Slide 98</vt:lpstr>
      <vt:lpstr>Slide 99</vt:lpstr>
      <vt:lpstr>Slide 100</vt:lpstr>
      <vt:lpstr>Slide 101</vt:lpstr>
      <vt:lpstr>Slide 102</vt:lpstr>
      <vt:lpstr>Slide 103</vt:lpstr>
      <vt:lpstr>Slide 104</vt:lpstr>
      <vt:lpstr>Slide 105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Artigo</dc:title>
  <dc:creator>Paulo</dc:creator>
  <cp:lastModifiedBy>Paulo</cp:lastModifiedBy>
  <cp:revision>11</cp:revision>
  <dcterms:modified xsi:type="dcterms:W3CDTF">2021-10-21T17:41:58Z</dcterms:modified>
</cp:coreProperties>
</file>