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1" r:id="rId1"/>
  </p:sldMasterIdLst>
  <p:notesMasterIdLst>
    <p:notesMasterId r:id="rId65"/>
  </p:notesMasterIdLst>
  <p:handoutMasterIdLst>
    <p:handoutMasterId r:id="rId66"/>
  </p:handoutMasterIdLst>
  <p:sldIdLst>
    <p:sldId id="256" r:id="rId2"/>
    <p:sldId id="257" r:id="rId3"/>
    <p:sldId id="264" r:id="rId4"/>
    <p:sldId id="263" r:id="rId5"/>
    <p:sldId id="266" r:id="rId6"/>
    <p:sldId id="267" r:id="rId7"/>
    <p:sldId id="268" r:id="rId8"/>
    <p:sldId id="269" r:id="rId9"/>
    <p:sldId id="270" r:id="rId10"/>
    <p:sldId id="259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0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61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62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9" r:id="rId61"/>
    <p:sldId id="321" r:id="rId62"/>
    <p:sldId id="322" r:id="rId63"/>
    <p:sldId id="318" r:id="rId64"/>
  </p:sldIdLst>
  <p:sldSz cx="12192000" cy="6858000"/>
  <p:notesSz cx="6858000" cy="9144000"/>
  <p:defaultTextStyle>
    <a:defPPr>
      <a:defRPr lang="pt-BR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FF00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1" autoAdjust="0"/>
    <p:restoredTop sz="94682" autoAdjust="0"/>
  </p:normalViewPr>
  <p:slideViewPr>
    <p:cSldViewPr snapToGrid="0">
      <p:cViewPr varScale="1">
        <p:scale>
          <a:sx n="87" d="100"/>
          <a:sy n="87" d="100"/>
        </p:scale>
        <p:origin x="-370" y="-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0" d="100"/>
          <a:sy n="70" d="100"/>
        </p:scale>
        <p:origin x="4206" y="10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988665-2FCA-4E12-9768-7F45C63DC50B}" type="datetimeFigureOut">
              <a:rPr lang="pt-BR"/>
              <a:pPr>
                <a:defRPr/>
              </a:pPr>
              <a:t>03/11/2021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38C03D-C031-4ABF-B24D-A0430B1C08A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1B4C59-4CCF-4745-9C2E-0BF5CB8E6A7B}" type="datetimeFigureOut">
              <a:rPr lang="pt-BR"/>
              <a:pPr>
                <a:defRPr/>
              </a:pPr>
              <a:t>03/11/2021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535B6C9-0F3D-4AB4-86A2-47AAE25FB95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638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A6796E-3EFB-42F6-A562-355A951DA5B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Patologias diferentes. A doença cardíaca é a principal causa de óbito</a:t>
            </a:r>
          </a:p>
        </p:txBody>
      </p:sp>
      <p:sp>
        <p:nvSpPr>
          <p:cNvPr id="266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79997A-704F-47D1-91C0-8D55C772BD5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286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CA5551-55D4-4589-9BBB-41CCEFE2848F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307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B6A811-3C16-4794-B315-F61DBFC6896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327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1BBAA6-059B-4451-9874-27A32DC30B5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3481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9FD54E-2C96-4297-AAB3-900D81A7232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368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AB1364-8B57-4F2D-8B6E-4B1065914C1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3891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798068-4C0E-4A93-8571-405F33926D7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4096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49B876-62B7-4EAC-A81C-77E02F633FA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Níveis menores de ferro não ligado a transferrina</a:t>
            </a:r>
          </a:p>
        </p:txBody>
      </p:sp>
      <p:sp>
        <p:nvSpPr>
          <p:cNvPr id="430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27060E-CE1A-46E8-AF68-1CD470273BB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Formas extra-hepáticas estão relacionadas ao ferro não ligado a transferrina</a:t>
            </a:r>
          </a:p>
        </p:txBody>
      </p:sp>
      <p:sp>
        <p:nvSpPr>
          <p:cNvPr id="501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3E7D8F-56B5-4979-85B6-9C9D54A12CCF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Eco gradiente da RM diferente para coração e para o fígado</a:t>
            </a:r>
          </a:p>
        </p:txBody>
      </p:sp>
      <p:sp>
        <p:nvSpPr>
          <p:cNvPr id="5222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941E6B-FAF7-499F-821A-EAF9C9E4FDB6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Eco gradiente da RM diferente para coração e para o fígado</a:t>
            </a:r>
          </a:p>
        </p:txBody>
      </p:sp>
      <p:sp>
        <p:nvSpPr>
          <p:cNvPr id="542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B0C769-F110-46FC-845F-76D860E0FD5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4727" y="1597961"/>
            <a:ext cx="9144000" cy="3162300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4727" y="4902488"/>
            <a:ext cx="9144000" cy="985075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FCFB9-1560-454B-9590-4C35BFE0BBF1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AAC90-E2FF-4F96-92E0-31BFB5C212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3A4F-1F83-4D69-8F4B-933DE8491B1D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BCBCF-FCBF-4D37-BDE9-A632B2DB0C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1709738"/>
            <a:ext cx="9143999" cy="3050523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6" y="4902488"/>
            <a:ext cx="9143999" cy="98507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93FE0-21D7-4C5D-A37F-A4FDDC7A1084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52048-3970-480B-9F8F-D274B86344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77362" y="2227809"/>
            <a:ext cx="4942438" cy="3949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27809"/>
            <a:ext cx="4855265" cy="39491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1D3C9-9E2A-48D2-8EE4-9042918FB9AB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FBD4F-EBCB-4523-BDA7-D2D2FC2DD7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6" y="365125"/>
            <a:ext cx="994273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4725" y="1681163"/>
            <a:ext cx="49128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84726" y="2505075"/>
            <a:ext cx="4912849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85526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85526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2062A-CD94-4369-AA35-B70D3487C0C8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E957A-054C-460A-A851-6B30238EBF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E789A-9C1B-496F-B7A5-87B71F0C136F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EC703-AEAA-44A6-AA35-0B8577A743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6B1FF-4408-4A9F-BB2B-05D3AB16BC4D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DFB95-3587-4EB2-8F1E-01F9B6E93B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457200"/>
            <a:ext cx="3687298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844277" cy="48736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253343"/>
            <a:ext cx="3687298" cy="3615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737DC-157C-4690-8A5F-2930306371DE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8393E-10D1-4CFD-99D7-56B1F93894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727" y="720433"/>
            <a:ext cx="3687298" cy="158733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827712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84727" y="2449286"/>
            <a:ext cx="3687298" cy="3419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4D5DB-FCC5-497F-AA0D-0261628DFAAA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13C0A-2F65-46B4-9D60-F84516B632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55859-5B1E-47DF-AE83-C5F55D7EA037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A3B07-9731-4502-8E21-F534E9F430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73242" y="827313"/>
            <a:ext cx="2280557" cy="5061857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27313"/>
            <a:ext cx="8115300" cy="5061857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2B29-DDDE-4AF6-AF3B-6B1E5C785F44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7D9F6-7CC1-4308-8E46-F40F296BA3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077913" y="720725"/>
            <a:ext cx="9948862" cy="15065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77913" y="2427288"/>
            <a:ext cx="4897437" cy="1679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27750" y="2427288"/>
            <a:ext cx="4899025" cy="1679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077913" y="4259263"/>
            <a:ext cx="4897437" cy="1681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7750" y="4259263"/>
            <a:ext cx="4899025" cy="1681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3F9DC-B4EE-4387-A98C-1DB5753DA186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770BE-F2EE-45E4-A5B8-0564EC4FCD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/>
            </a:extLst>
          </p:cNvPr>
          <p:cNvSpPr/>
          <p:nvPr/>
        </p:nvSpPr>
        <p:spPr>
          <a:xfrm>
            <a:off x="8804275" y="3455988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77913" y="720725"/>
            <a:ext cx="9948862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77913" y="2427288"/>
            <a:ext cx="9948862" cy="351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244013" y="6356350"/>
            <a:ext cx="22971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B2FDE4-5969-4250-AF45-7400EBDC2FB3}" type="datetimeFigureOut">
              <a:rPr lang="en-US"/>
              <a:pPr>
                <a:defRPr/>
              </a:pPr>
              <a:t>11/3/2021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610518" y="1926431"/>
            <a:ext cx="3830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41125" y="6356350"/>
            <a:ext cx="4095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53A4C8-AA3A-4AC9-BCDA-D6A57933E9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2" r:id="rId2"/>
    <p:sldLayoutId id="2147483761" r:id="rId3"/>
    <p:sldLayoutId id="2147483760" r:id="rId4"/>
    <p:sldLayoutId id="2147483759" r:id="rId5"/>
    <p:sldLayoutId id="2147483758" r:id="rId6"/>
    <p:sldLayoutId id="2147483757" r:id="rId7"/>
    <p:sldLayoutId id="2147483756" r:id="rId8"/>
    <p:sldLayoutId id="2147483755" r:id="rId9"/>
    <p:sldLayoutId id="2147483754" r:id="rId10"/>
    <p:sldLayoutId id="2147483753" r:id="rId11"/>
    <p:sldLayoutId id="2147483752" r:id="rId12"/>
  </p:sldLayoutIdLst>
  <p:txStyles>
    <p:titleStyle>
      <a:lvl1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2pPr>
      <a:lvl3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3pPr>
      <a:lvl4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4pPr>
      <a:lvl5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5pPr>
      <a:lvl6pPr marL="457200" algn="l" rtl="0" fontAlgn="base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6pPr>
      <a:lvl7pPr marL="914400" algn="l" rtl="0" fontAlgn="base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7pPr>
      <a:lvl8pPr marL="1371600" algn="l" rtl="0" fontAlgn="base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8pPr>
      <a:lvl9pPr marL="1828800" algn="l" rtl="0" fontAlgn="base">
        <a:lnSpc>
          <a:spcPct val="11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venir Next LT Pro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273050" indent="18415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47688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777875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22325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://www.paulomargottocom.br/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Relationship Id="rId5" Type="http://schemas.openxmlformats.org/officeDocument/2006/relationships/image" Target="../media/image1.png"/><Relationship Id="rId4" Type="http://schemas.openxmlformats.org/officeDocument/2006/relationships/hyperlink" Target="https://repositorio.ul.pt/handle/10451/4365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igadocolombia.org/images/memorias/Sobrecarga%20anormal%20de%20hierro%20y%20hepatopatia%20(Mauricio%20Orrego).pdf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margotto@gmail.com" TargetMode="Externa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2471148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paulomargotto.com.br/documentos/2169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image" Target="https://i.ytimg.com/vi/s0Ivmq9K6Sc/maxresdefault.jpg" TargetMode="External"/><Relationship Id="rId4" Type="http://schemas.openxmlformats.org/officeDocument/2006/relationships/image" Target="../media/image33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3382931/" TargetMode="Externa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1940698/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55988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388" name="Título 1"/>
          <p:cNvSpPr>
            <a:spLocks noGrp="1"/>
          </p:cNvSpPr>
          <p:nvPr>
            <p:ph type="ctrTitle"/>
          </p:nvPr>
        </p:nvSpPr>
        <p:spPr>
          <a:xfrm>
            <a:off x="1060450" y="812800"/>
            <a:ext cx="6483350" cy="1506538"/>
          </a:xfrm>
        </p:spPr>
        <p:txBody>
          <a:bodyPr/>
          <a:lstStyle/>
          <a:p>
            <a:pPr algn="ctr" eaLnBrk="1" hangingPunct="1"/>
            <a:r>
              <a:rPr lang="en-US" smtClean="0">
                <a:solidFill>
                  <a:srgbClr val="FF0000"/>
                </a:solidFill>
                <a:latin typeface="Cambria" pitchFamily="18" charset="0"/>
              </a:rPr>
              <a:t>Sobrecarga de Ferro na Criança Transfundida</a:t>
            </a:r>
          </a:p>
        </p:txBody>
      </p:sp>
      <p:sp>
        <p:nvSpPr>
          <p:cNvPr id="16389" name="Subtítulo 2"/>
          <p:cNvSpPr>
            <a:spLocks noGrp="1"/>
          </p:cNvSpPr>
          <p:nvPr>
            <p:ph type="subTitle" idx="1"/>
          </p:nvPr>
        </p:nvSpPr>
        <p:spPr>
          <a:xfrm>
            <a:off x="-609600" y="2781300"/>
            <a:ext cx="8661400" cy="2254250"/>
          </a:xfrm>
        </p:spPr>
        <p:txBody>
          <a:bodyPr/>
          <a:lstStyle/>
          <a:p>
            <a:pPr algn="ctr" eaLnBrk="1" hangingPunct="1"/>
            <a:r>
              <a:rPr lang="en-US" sz="1400" smtClean="0">
                <a:latin typeface="Cambria" pitchFamily="18" charset="0"/>
              </a:rPr>
              <a:t>Trabalho Final Mestrado Integrado em Medicina</a:t>
            </a:r>
          </a:p>
          <a:p>
            <a:pPr algn="ctr" eaLnBrk="1" hangingPunct="1"/>
            <a:r>
              <a:rPr lang="en-US" sz="1400" smtClean="0">
                <a:latin typeface="Cambria" pitchFamily="18" charset="0"/>
              </a:rPr>
              <a:t>Faculdade de Medicina de Lisboa </a:t>
            </a:r>
          </a:p>
          <a:p>
            <a:pPr algn="ctr" eaLnBrk="1" hangingPunct="1"/>
            <a:r>
              <a:rPr lang="en-US" sz="1400" smtClean="0">
                <a:latin typeface="Cambria" pitchFamily="18" charset="0"/>
              </a:rPr>
              <a:t>Autor: Vasco Emanuel Dias Amélio Fernandes Ferreira </a:t>
            </a:r>
          </a:p>
          <a:p>
            <a:pPr algn="ctr" eaLnBrk="1" hangingPunct="1"/>
            <a:r>
              <a:rPr lang="en-US" sz="1400" smtClean="0">
                <a:latin typeface="Cambria" pitchFamily="18" charset="0"/>
              </a:rPr>
              <a:t>Orientador: Dra Maria João Rodrigiues Palaré Simões</a:t>
            </a:r>
          </a:p>
          <a:p>
            <a:pPr algn="ctr" eaLnBrk="1" hangingPunct="1"/>
            <a:r>
              <a:rPr lang="en-US" sz="1400" smtClean="0">
                <a:latin typeface="Cambria" pitchFamily="18" charset="0"/>
              </a:rPr>
              <a:t>Julho, 2019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724900" y="0"/>
            <a:ext cx="3455988" cy="34369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ctangle 3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8743950" y="-11112"/>
            <a:ext cx="3429000" cy="3467100"/>
          </a:xfrm>
          <a:custGeom>
            <a:avLst/>
            <a:gdLst>
              <a:gd name="connsiteX0" fmla="*/ 0 w 3484819"/>
              <a:gd name="connsiteY0" fmla="*/ 0 h 3430264"/>
              <a:gd name="connsiteX1" fmla="*/ 3484819 w 3484819"/>
              <a:gd name="connsiteY1" fmla="*/ 0 h 3430264"/>
              <a:gd name="connsiteX2" fmla="*/ 3484819 w 3484819"/>
              <a:gd name="connsiteY2" fmla="*/ 3430264 h 3430264"/>
              <a:gd name="connsiteX3" fmla="*/ 0 w 3484819"/>
              <a:gd name="connsiteY3" fmla="*/ 3430264 h 3430264"/>
              <a:gd name="connsiteX4" fmla="*/ 0 w 3484819"/>
              <a:gd name="connsiteY4" fmla="*/ 0 h 3430264"/>
              <a:gd name="connsiteX0" fmla="*/ 0 w 3484819"/>
              <a:gd name="connsiteY0" fmla="*/ 0 h 3430264"/>
              <a:gd name="connsiteX1" fmla="*/ 3484819 w 3484819"/>
              <a:gd name="connsiteY1" fmla="*/ 0 h 3430264"/>
              <a:gd name="connsiteX2" fmla="*/ 0 w 3484819"/>
              <a:gd name="connsiteY2" fmla="*/ 3430264 h 3430264"/>
              <a:gd name="connsiteX3" fmla="*/ 0 w 3484819"/>
              <a:gd name="connsiteY3" fmla="*/ 0 h 3430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4819" h="3430264">
                <a:moveTo>
                  <a:pt x="0" y="0"/>
                </a:moveTo>
                <a:lnTo>
                  <a:pt x="3484819" y="0"/>
                </a:lnTo>
                <a:lnTo>
                  <a:pt x="0" y="34302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724900" y="3435350"/>
            <a:ext cx="34671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Freeform: Shap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V="1">
            <a:off x="8724900" y="3435350"/>
            <a:ext cx="3467100" cy="1725613"/>
          </a:xfrm>
          <a:custGeom>
            <a:avLst/>
            <a:gdLst>
              <a:gd name="connsiteX0" fmla="*/ 3423466 w 3423466"/>
              <a:gd name="connsiteY0" fmla="*/ 0 h 1718483"/>
              <a:gd name="connsiteX1" fmla="*/ 1710280 w 3423466"/>
              <a:gd name="connsiteY1" fmla="*/ 0 h 1718483"/>
              <a:gd name="connsiteX2" fmla="*/ 1710280 w 3423466"/>
              <a:gd name="connsiteY2" fmla="*/ 1 h 1718483"/>
              <a:gd name="connsiteX3" fmla="*/ 0 w 3423466"/>
              <a:gd name="connsiteY3" fmla="*/ 1 h 1718483"/>
              <a:gd name="connsiteX4" fmla="*/ 1538022 w 3423466"/>
              <a:gd name="connsiteY4" fmla="*/ 1709611 h 1718483"/>
              <a:gd name="connsiteX5" fmla="*/ 1710280 w 3423466"/>
              <a:gd name="connsiteY5" fmla="*/ 1718336 h 1718483"/>
              <a:gd name="connsiteX6" fmla="*/ 1710280 w 3423466"/>
              <a:gd name="connsiteY6" fmla="*/ 1718482 h 1718483"/>
              <a:gd name="connsiteX7" fmla="*/ 1711723 w 3423466"/>
              <a:gd name="connsiteY7" fmla="*/ 1718409 h 1718483"/>
              <a:gd name="connsiteX8" fmla="*/ 1713186 w 3423466"/>
              <a:gd name="connsiteY8" fmla="*/ 1718483 h 1718483"/>
              <a:gd name="connsiteX9" fmla="*/ 1713186 w 3423466"/>
              <a:gd name="connsiteY9" fmla="*/ 1718335 h 1718483"/>
              <a:gd name="connsiteX10" fmla="*/ 1885444 w 3423466"/>
              <a:gd name="connsiteY10" fmla="*/ 1709610 h 1718483"/>
              <a:gd name="connsiteX11" fmla="*/ 3423466 w 3423466"/>
              <a:gd name="connsiteY11" fmla="*/ 0 h 1718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3466" h="1718483">
                <a:moveTo>
                  <a:pt x="3423466" y="0"/>
                </a:moveTo>
                <a:lnTo>
                  <a:pt x="1710280" y="0"/>
                </a:lnTo>
                <a:lnTo>
                  <a:pt x="1710280" y="1"/>
                </a:lnTo>
                <a:lnTo>
                  <a:pt x="0" y="1"/>
                </a:lnTo>
                <a:cubicBezTo>
                  <a:pt x="0" y="889774"/>
                  <a:pt x="674138" y="1621607"/>
                  <a:pt x="1538022" y="1709611"/>
                </a:cubicBezTo>
                <a:lnTo>
                  <a:pt x="1710280" y="1718336"/>
                </a:lnTo>
                <a:lnTo>
                  <a:pt x="1710280" y="1718482"/>
                </a:lnTo>
                <a:lnTo>
                  <a:pt x="1711723" y="1718409"/>
                </a:lnTo>
                <a:lnTo>
                  <a:pt x="1713186" y="1718483"/>
                </a:lnTo>
                <a:lnTo>
                  <a:pt x="1713186" y="1718335"/>
                </a:lnTo>
                <a:lnTo>
                  <a:pt x="1885444" y="1709610"/>
                </a:lnTo>
                <a:cubicBezTo>
                  <a:pt x="2749328" y="1621606"/>
                  <a:pt x="3423466" y="889773"/>
                  <a:pt x="342346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 flipV="1">
            <a:off x="8724900" y="5160963"/>
            <a:ext cx="3467100" cy="1689100"/>
          </a:xfrm>
          <a:custGeom>
            <a:avLst/>
            <a:gdLst>
              <a:gd name="connsiteX0" fmla="*/ 3423466 w 3423466"/>
              <a:gd name="connsiteY0" fmla="*/ 0 h 1718483"/>
              <a:gd name="connsiteX1" fmla="*/ 1710280 w 3423466"/>
              <a:gd name="connsiteY1" fmla="*/ 0 h 1718483"/>
              <a:gd name="connsiteX2" fmla="*/ 1710280 w 3423466"/>
              <a:gd name="connsiteY2" fmla="*/ 1 h 1718483"/>
              <a:gd name="connsiteX3" fmla="*/ 0 w 3423466"/>
              <a:gd name="connsiteY3" fmla="*/ 1 h 1718483"/>
              <a:gd name="connsiteX4" fmla="*/ 1538022 w 3423466"/>
              <a:gd name="connsiteY4" fmla="*/ 1709611 h 1718483"/>
              <a:gd name="connsiteX5" fmla="*/ 1710280 w 3423466"/>
              <a:gd name="connsiteY5" fmla="*/ 1718336 h 1718483"/>
              <a:gd name="connsiteX6" fmla="*/ 1710280 w 3423466"/>
              <a:gd name="connsiteY6" fmla="*/ 1718482 h 1718483"/>
              <a:gd name="connsiteX7" fmla="*/ 1711723 w 3423466"/>
              <a:gd name="connsiteY7" fmla="*/ 1718409 h 1718483"/>
              <a:gd name="connsiteX8" fmla="*/ 1713186 w 3423466"/>
              <a:gd name="connsiteY8" fmla="*/ 1718483 h 1718483"/>
              <a:gd name="connsiteX9" fmla="*/ 1713186 w 3423466"/>
              <a:gd name="connsiteY9" fmla="*/ 1718335 h 1718483"/>
              <a:gd name="connsiteX10" fmla="*/ 1885444 w 3423466"/>
              <a:gd name="connsiteY10" fmla="*/ 1709610 h 1718483"/>
              <a:gd name="connsiteX11" fmla="*/ 3423466 w 3423466"/>
              <a:gd name="connsiteY11" fmla="*/ 0 h 1718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3466" h="1718483">
                <a:moveTo>
                  <a:pt x="3423466" y="0"/>
                </a:moveTo>
                <a:lnTo>
                  <a:pt x="1710280" y="0"/>
                </a:lnTo>
                <a:lnTo>
                  <a:pt x="1710280" y="1"/>
                </a:lnTo>
                <a:lnTo>
                  <a:pt x="0" y="1"/>
                </a:lnTo>
                <a:cubicBezTo>
                  <a:pt x="0" y="889774"/>
                  <a:pt x="674138" y="1621607"/>
                  <a:pt x="1538022" y="1709611"/>
                </a:cubicBezTo>
                <a:lnTo>
                  <a:pt x="1710280" y="1718336"/>
                </a:lnTo>
                <a:lnTo>
                  <a:pt x="1710280" y="1718482"/>
                </a:lnTo>
                <a:lnTo>
                  <a:pt x="1711723" y="1718409"/>
                </a:lnTo>
                <a:lnTo>
                  <a:pt x="1713186" y="1718483"/>
                </a:lnTo>
                <a:lnTo>
                  <a:pt x="1713186" y="1718335"/>
                </a:lnTo>
                <a:lnTo>
                  <a:pt x="1885444" y="1709610"/>
                </a:lnTo>
                <a:cubicBezTo>
                  <a:pt x="2749328" y="1621606"/>
                  <a:pt x="3423466" y="889773"/>
                  <a:pt x="3423466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Subtítulo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077913" y="5045075"/>
            <a:ext cx="6200775" cy="1211263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defPPr rtl="0">
              <a:defRPr lang="pt-BR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/>
          </a:p>
        </p:txBody>
      </p:sp>
      <p:sp>
        <p:nvSpPr>
          <p:cNvPr id="16396" name="CaixaDeTexto 6"/>
          <p:cNvSpPr txBox="1">
            <a:spLocks noChangeArrowheads="1"/>
          </p:cNvSpPr>
          <p:nvPr/>
        </p:nvSpPr>
        <p:spPr bwMode="auto">
          <a:xfrm>
            <a:off x="1277938" y="5100638"/>
            <a:ext cx="60737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000"/>
              </a:spcBef>
            </a:pPr>
            <a:r>
              <a:rPr lang="pt-BR" sz="1400" b="1">
                <a:latin typeface="Cambria" pitchFamily="18" charset="0"/>
                <a:ea typeface="Cambria" pitchFamily="18" charset="0"/>
                <a:cs typeface="Segoe UI" pitchFamily="34" charset="0"/>
              </a:rPr>
              <a:t>Apresentação: Carolina (R3 Neonatologia HMIB)</a:t>
            </a:r>
            <a:r>
              <a:rPr lang="en-US" sz="1400" b="1">
                <a:latin typeface="Cambria" pitchFamily="18" charset="0"/>
                <a:ea typeface="Cambria" pitchFamily="18" charset="0"/>
                <a:cs typeface="Segoe UI" pitchFamily="34" charset="0"/>
              </a:rPr>
              <a:t>​</a:t>
            </a:r>
            <a:endParaRPr lang="pt-BR" sz="1400" b="1">
              <a:latin typeface="Cambria" pitchFamily="18" charset="0"/>
              <a:ea typeface="Cambria" pitchFamily="18" charset="0"/>
              <a:cs typeface="Segoe UI" pitchFamily="34" charset="0"/>
            </a:endParaRPr>
          </a:p>
          <a:p>
            <a:pPr algn="ctr">
              <a:spcBef>
                <a:spcPts val="1000"/>
              </a:spcBef>
            </a:pPr>
            <a:r>
              <a:rPr lang="pt-BR" sz="1400" b="1">
                <a:latin typeface="Cambria" pitchFamily="18" charset="0"/>
                <a:ea typeface="Cambria" pitchFamily="18" charset="0"/>
                <a:cs typeface="Segoe UI" pitchFamily="34" charset="0"/>
              </a:rPr>
              <a:t>Orientação: Dra Miza</a:t>
            </a:r>
            <a:r>
              <a:rPr lang="en-US" sz="1400" b="1">
                <a:latin typeface="Cambria" pitchFamily="18" charset="0"/>
                <a:ea typeface="Cambria" pitchFamily="18" charset="0"/>
                <a:cs typeface="Segoe UI" pitchFamily="34" charset="0"/>
              </a:rPr>
              <a:t>​ Vidigal</a:t>
            </a:r>
          </a:p>
          <a:p>
            <a:pPr algn="ctr">
              <a:spcBef>
                <a:spcPts val="1000"/>
              </a:spcBef>
            </a:pPr>
            <a:r>
              <a:rPr lang="pt-BR" sz="1400" b="1">
                <a:latin typeface="Cambria" pitchFamily="18" charset="0"/>
                <a:ea typeface="Cambria" pitchFamily="18" charset="0"/>
                <a:cs typeface="Segoe UI" pitchFamily="34" charset="0"/>
              </a:rPr>
              <a:t>Brasília, 4 de novembro de 2021</a:t>
            </a:r>
          </a:p>
          <a:p>
            <a:pPr algn="ctr">
              <a:spcBef>
                <a:spcPts val="1000"/>
              </a:spcBef>
            </a:pPr>
            <a:r>
              <a:rPr lang="pt-BR" sz="1400" b="1">
                <a:latin typeface="Cambria" pitchFamily="18" charset="0"/>
                <a:ea typeface="Cambria" pitchFamily="18" charset="0"/>
                <a:cs typeface="Segoe UI" pitchFamily="34" charset="0"/>
                <a:hlinkClick r:id="rId3"/>
              </a:rPr>
              <a:t>www.paulomargotto. com.br</a:t>
            </a:r>
            <a:r>
              <a:rPr lang="pt-BR" sz="1400" b="1">
                <a:latin typeface="Cambria" pitchFamily="18" charset="0"/>
                <a:ea typeface="Cambria" pitchFamily="18" charset="0"/>
                <a:cs typeface="Segoe UI" pitchFamily="34" charset="0"/>
              </a:rPr>
              <a:t>   </a:t>
            </a:r>
          </a:p>
        </p:txBody>
      </p:sp>
      <p:sp>
        <p:nvSpPr>
          <p:cNvPr id="16397" name="Rectangle 14"/>
          <p:cNvSpPr>
            <a:spLocks noChangeArrowheads="1"/>
          </p:cNvSpPr>
          <p:nvPr/>
        </p:nvSpPr>
        <p:spPr bwMode="auto">
          <a:xfrm>
            <a:off x="547688" y="2292350"/>
            <a:ext cx="8001000" cy="511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-38088" anchor="ctr">
            <a:spAutoFit/>
          </a:bodyPr>
          <a:lstStyle/>
          <a:p>
            <a:r>
              <a:rPr lang="pt-BR" u="sng">
                <a:hlinkClick r:id="rId4"/>
              </a:rPr>
              <a:t>Sobrecarga de ferro na criança transfundida - Repositório da ...</a:t>
            </a:r>
          </a:p>
          <a:p>
            <a:pPr eaLnBrk="0" hangingPunct="0"/>
            <a:endParaRPr lang="pt-BR">
              <a:latin typeface="Avenir Next LT Pro Light"/>
            </a:endParaRPr>
          </a:p>
        </p:txBody>
      </p:sp>
      <p:pic>
        <p:nvPicPr>
          <p:cNvPr id="16398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38" y="4860925"/>
            <a:ext cx="1789112" cy="148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9" name="Rectangle 14"/>
          <p:cNvSpPr>
            <a:spLocks noChangeArrowheads="1"/>
          </p:cNvSpPr>
          <p:nvPr/>
        </p:nvSpPr>
        <p:spPr bwMode="auto">
          <a:xfrm>
            <a:off x="547688" y="2292350"/>
            <a:ext cx="8001000" cy="511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-38088" anchor="ctr">
            <a:spAutoFit/>
          </a:bodyPr>
          <a:lstStyle/>
          <a:p>
            <a:r>
              <a:rPr lang="pt-BR" u="sng">
                <a:hlinkClick r:id="rId4"/>
              </a:rPr>
              <a:t>Sobrecarga de ferro na criança transfundida - Repositório da ...</a:t>
            </a:r>
          </a:p>
          <a:p>
            <a:pPr eaLnBrk="0" hangingPunct="0"/>
            <a:endParaRPr lang="pt-BR">
              <a:latin typeface="Avenir Next LT Pro Light"/>
            </a:endParaRPr>
          </a:p>
        </p:txBody>
      </p:sp>
      <p:sp>
        <p:nvSpPr>
          <p:cNvPr id="16400" name="AutoShape 16"/>
          <p:cNvSpPr>
            <a:spLocks noChangeArrowheads="1"/>
          </p:cNvSpPr>
          <p:nvPr/>
        </p:nvSpPr>
        <p:spPr bwMode="auto">
          <a:xfrm>
            <a:off x="8434388" y="484188"/>
            <a:ext cx="3884612" cy="6069012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vert="eaVert" wrap="none" anchor="ctr"/>
          <a:lstStyle/>
          <a:p>
            <a:pPr algn="ctr" defTabSz="914400"/>
            <a:endParaRPr lang="pt-BR"/>
          </a:p>
        </p:txBody>
      </p:sp>
      <p:sp>
        <p:nvSpPr>
          <p:cNvPr id="16401" name="Text Box 18"/>
          <p:cNvSpPr txBox="1">
            <a:spLocks noChangeArrowheads="1"/>
          </p:cNvSpPr>
          <p:nvPr/>
        </p:nvSpPr>
        <p:spPr bwMode="auto">
          <a:xfrm>
            <a:off x="8972550" y="1252538"/>
            <a:ext cx="2805113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b="1">
                <a:solidFill>
                  <a:srgbClr val="FF00FF"/>
                </a:solidFill>
              </a:rPr>
              <a:t>Nos </a:t>
            </a:r>
          </a:p>
          <a:p>
            <a:pPr algn="ctr" defTabSz="914400"/>
            <a:r>
              <a:rPr lang="pt-BR" b="1">
                <a:solidFill>
                  <a:srgbClr val="FF00FF"/>
                </a:solidFill>
              </a:rPr>
              <a:t>Complementos</a:t>
            </a:r>
          </a:p>
          <a:p>
            <a:pPr defTabSz="914400">
              <a:buFontTx/>
              <a:buChar char="-"/>
            </a:pPr>
            <a:r>
              <a:rPr lang="pt-BR" sz="2000" b="1">
                <a:solidFill>
                  <a:srgbClr val="0000FF"/>
                </a:solidFill>
              </a:rPr>
              <a:t>Ruptura da homeostase do ferro e estresse oxidativo em recém-nascidos prematuros </a:t>
            </a:r>
          </a:p>
          <a:p>
            <a:pPr defTabSz="914400"/>
            <a:r>
              <a:rPr lang="pt-BR" sz="2000" b="1">
                <a:solidFill>
                  <a:srgbClr val="0000FF"/>
                </a:solidFill>
              </a:rPr>
              <a:t>          (2020)</a:t>
            </a:r>
          </a:p>
          <a:p>
            <a:pPr defTabSz="914400"/>
            <a:endParaRPr lang="pt-BR" sz="2000" b="1">
              <a:solidFill>
                <a:srgbClr val="0000FF"/>
              </a:solidFill>
            </a:endParaRPr>
          </a:p>
          <a:p>
            <a:pPr defTabSz="914400">
              <a:buFontTx/>
              <a:buChar char="-"/>
            </a:pPr>
            <a:r>
              <a:rPr lang="pt-BR" sz="2000" b="1">
                <a:solidFill>
                  <a:srgbClr val="0000FF"/>
                </a:solidFill>
              </a:rPr>
              <a:t>Onde mantemos as Hemoglobinas em bebês Prematuros?</a:t>
            </a:r>
          </a:p>
          <a:p>
            <a:pPr defTabSz="914400"/>
            <a:r>
              <a:rPr lang="pt-BR" sz="2000" b="1">
                <a:solidFill>
                  <a:srgbClr val="0000FF"/>
                </a:solidFill>
              </a:rPr>
              <a:t>          (2021)</a:t>
            </a:r>
          </a:p>
          <a:p>
            <a:pPr defTabSz="914400">
              <a:buFontTx/>
              <a:buChar char="-"/>
            </a:pPr>
            <a:endParaRPr lang="pt-BR" sz="2000"/>
          </a:p>
          <a:p>
            <a:pPr defTabSz="914400"/>
            <a:endParaRPr lang="pt-BR" sz="2000"/>
          </a:p>
        </p:txBody>
      </p:sp>
      <p:pic>
        <p:nvPicPr>
          <p:cNvPr id="16402" name="Imagem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37275" y="2894013"/>
            <a:ext cx="1692275" cy="136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3" name="Picture 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447838" y="0"/>
            <a:ext cx="3840162" cy="216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4" name="Picture 2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14675" y="0"/>
            <a:ext cx="237172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Introdução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Transfusão sanguínea é uma terapêutica de suporte de vida em diferentes patologias.</a:t>
            </a:r>
            <a:endParaRPr lang="en-US" smtClean="0">
              <a:ea typeface="Avenir Next LT Pro Light"/>
              <a:cs typeface="Avenir Next LT Pro Light"/>
            </a:endParaRP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Não existe capacidade de excretar ferro. Esse metabolismo é regulado pelas perdas normais e aporte na dieta.</a:t>
            </a:r>
            <a:endParaRPr lang="en-US" smtClean="0">
              <a:ea typeface="Avenir Next LT Pro Light"/>
              <a:cs typeface="Avenir Next LT Pro Light"/>
            </a:endParaRP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Uma unidade de concentrado de hemácias (420mL) contém ~200mg de Ferro (0,47mg/mL).</a:t>
            </a:r>
            <a:endParaRPr lang="en-US" smtClean="0">
              <a:ea typeface="Avenir Next LT Pro Light"/>
              <a:cs typeface="Avenir Next LT Pro Light"/>
            </a:endParaRP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solidFill>
                  <a:srgbClr val="FF0000"/>
                </a:solidFill>
                <a:latin typeface="Cambria" pitchFamily="18" charset="0"/>
              </a:rPr>
              <a:t>Hemocromatose secundária</a:t>
            </a:r>
            <a:r>
              <a:rPr lang="pt-BR" smtClean="0">
                <a:latin typeface="Cambria" pitchFamily="18" charset="0"/>
              </a:rPr>
              <a:t> (sobrecarga) é resultado do aumento do aporte de Ferro nos indivíduos transfundidos crônicos e de uma excreção deficiente.</a:t>
            </a:r>
            <a:endParaRPr lang="pt-BR" smtClean="0">
              <a:ea typeface="Avenir Next LT Pro Light"/>
              <a:cs typeface="Avenir Next LT Pro Light"/>
            </a:endParaRP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Acúmulo do Ferro -&gt; toxicidade no coração, fígado e órgãos endócrinos.</a:t>
            </a:r>
            <a:endParaRPr lang="pt-BR" smtClean="0">
              <a:ea typeface="Avenir Next LT Pro Light"/>
              <a:cs typeface="Avenir Next LT Pro Light"/>
            </a:endParaRP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Quelante de ferro é utilizado para baixar níveis de ferro tóxicos. Agem eliminando ferro não ligado a transferrina e ferro em excesso nas células.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Introdução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Novos quelantes orais e novos métodos de imagem para diagnóstico precoce e monitorização foram descobertos.</a:t>
            </a:r>
          </a:p>
          <a:p>
            <a:pPr eaLnBrk="1" hangingPunct="1"/>
            <a:r>
              <a:rPr lang="pt-BR" smtClean="0">
                <a:latin typeface="Cambria" pitchFamily="18" charset="0"/>
              </a:rPr>
              <a:t>Objetivo: revisão da literatura quanto a sobrecarga de ferro transfusional, aspectos diagnósticos e terapêuticos, na população pediátrica.</a:t>
            </a:r>
          </a:p>
          <a:p>
            <a:pPr eaLnBrk="1" hangingPunct="1"/>
            <a:endParaRPr lang="pt-BR" smtClean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Fisiopatologia</a:t>
            </a:r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Não existe um mecanismo próprio para a excreção do ferro. 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As únicas perdas de ferro possíveis ocorrem das perdas de sangue intestinais, da descamação da pele e epitélio intestinal, do suor e das perdas de sangue em mulheres menstruadas. 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 regulação da absorção é a única forma de regular a quantidade de ferro armazenada no corpo humano.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07" name="Título 1"/>
          <p:cNvSpPr>
            <a:spLocks noGrp="1"/>
          </p:cNvSpPr>
          <p:nvPr>
            <p:ph type="title"/>
          </p:nvPr>
        </p:nvSpPr>
        <p:spPr>
          <a:xfrm>
            <a:off x="1077913" y="720725"/>
            <a:ext cx="4140200" cy="1506538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Fisiopatologia</a:t>
            </a:r>
          </a:p>
        </p:txBody>
      </p:sp>
      <p:sp>
        <p:nvSpPr>
          <p:cNvPr id="21508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5022850" cy="3902075"/>
          </a:xfrm>
        </p:spPr>
        <p:txBody>
          <a:bodyPr/>
          <a:lstStyle/>
          <a:p>
            <a:pPr eaLnBrk="1" hangingPunct="1"/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Ferro é absorvido nos enteróctios do intestino delgado proximal, sob a forma de heme e de Fe </a:t>
            </a:r>
            <a:r>
              <a:rPr lang="pt-BR" sz="1700" baseline="30000" smtClean="0">
                <a:latin typeface="Cambria" pitchFamily="18" charset="0"/>
                <a:ea typeface="Avenir Next LT Pro Light"/>
                <a:cs typeface="Avenir Next LT Pro Light"/>
              </a:rPr>
              <a:t>2+</a:t>
            </a:r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 através das proteínas transportadoras </a:t>
            </a:r>
            <a:r>
              <a:rPr lang="pt-BR" sz="1700" i="1" smtClean="0">
                <a:latin typeface="Cambria" pitchFamily="18" charset="0"/>
                <a:ea typeface="Avenir Next LT Pro Light"/>
                <a:cs typeface="Avenir Next LT Pro Light"/>
              </a:rPr>
              <a:t>haem carrier protein</a:t>
            </a:r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 1 (HCP1) e </a:t>
            </a:r>
            <a:r>
              <a:rPr lang="pt-BR" sz="1700" i="1" smtClean="0">
                <a:latin typeface="Cambria" pitchFamily="18" charset="0"/>
                <a:ea typeface="Avenir Next LT Pro Light"/>
                <a:cs typeface="Avenir Next LT Pro Light"/>
              </a:rPr>
              <a:t>divalent metal transporter 1</a:t>
            </a:r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 (DMT1).</a:t>
            </a:r>
          </a:p>
          <a:p>
            <a:pPr eaLnBrk="1" hangingPunct="1"/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Do interior do enterócito, o ferro é transportado para o espaço intersticial/sanguíneo, pela ferroportina (Fp). </a:t>
            </a:r>
            <a:endParaRPr lang="pt-BR" sz="1700" smtClean="0">
              <a:ea typeface="Cambria" pitchFamily="18" charset="0"/>
              <a:cs typeface="Avenir Next LT Pro Light"/>
            </a:endParaRPr>
          </a:p>
          <a:p>
            <a:pPr eaLnBrk="1" hangingPunct="1"/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A ferroportina é inibida pela </a:t>
            </a:r>
            <a:r>
              <a:rPr lang="pt-BR" sz="1700" b="1" smtClean="0">
                <a:latin typeface="Cambria" pitchFamily="18" charset="0"/>
                <a:ea typeface="Avenir Next LT Pro Light"/>
                <a:cs typeface="Avenir Next LT Pro Light"/>
              </a:rPr>
              <a:t>hepcidina</a:t>
            </a:r>
            <a:r>
              <a:rPr lang="pt-BR" sz="1700" smtClean="0">
                <a:latin typeface="Cambria" pitchFamily="18" charset="0"/>
                <a:ea typeface="Avenir Next LT Pro Light"/>
                <a:cs typeface="Avenir Next LT Pro Light"/>
              </a:rPr>
              <a:t>, a principal proteína reguladora do metabolismo do ferro. </a:t>
            </a:r>
            <a:endParaRPr lang="pt-BR" sz="1700" smtClean="0"/>
          </a:p>
        </p:txBody>
      </p:sp>
      <p:sp>
        <p:nvSpPr>
          <p:cNvPr id="12" name="Freeform: Shap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794750" y="-952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7027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11" name="Imagem 4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6800" y="874713"/>
            <a:ext cx="47879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531" name="Título 1"/>
          <p:cNvSpPr>
            <a:spLocks noGrp="1"/>
          </p:cNvSpPr>
          <p:nvPr>
            <p:ph type="title"/>
          </p:nvPr>
        </p:nvSpPr>
        <p:spPr>
          <a:xfrm>
            <a:off x="1077913" y="720725"/>
            <a:ext cx="4140200" cy="1506538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Fisiopatologia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4140200" cy="3513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Cambria"/>
                <a:ea typeface="+mn-lt"/>
                <a:cs typeface="+mn-lt"/>
              </a:rPr>
              <a:t>Níveis baixos de </a:t>
            </a:r>
            <a:r>
              <a:rPr lang="pt-BR" dirty="0" err="1">
                <a:latin typeface="Cambria"/>
                <a:ea typeface="+mn-lt"/>
                <a:cs typeface="+mn-lt"/>
              </a:rPr>
              <a:t>hepcidina</a:t>
            </a:r>
            <a:r>
              <a:rPr lang="pt-BR" dirty="0">
                <a:latin typeface="Cambria"/>
                <a:ea typeface="+mn-lt"/>
                <a:cs typeface="+mn-lt"/>
              </a:rPr>
              <a:t> irão levar a um aumento da absorção de ferro e níveis elevados irão inibir a sua absorção. </a:t>
            </a:r>
            <a:endParaRPr lang="pt-BR">
              <a:latin typeface="Cambria"/>
              <a:ea typeface="Cambria"/>
              <a:cs typeface="+mn-lt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Cambria"/>
                <a:ea typeface="+mn-lt"/>
                <a:cs typeface="+mn-lt"/>
              </a:rPr>
              <a:t>Em condições normais de saúde, o ser humano apenas absorve, cerca de 10% do ferro ingerido na dieta, o suficiente para compensar as perdas diárias. </a:t>
            </a:r>
            <a:endParaRPr lang="pt-BR">
              <a:latin typeface="Cambria"/>
              <a:ea typeface="Cambria"/>
            </a:endParaRPr>
          </a:p>
        </p:txBody>
      </p:sp>
      <p:sp>
        <p:nvSpPr>
          <p:cNvPr id="12" name="Freeform: Shap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794750" y="-952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7027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5" name="Imagem 4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6800" y="874713"/>
            <a:ext cx="47879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555" name="Título 1"/>
          <p:cNvSpPr>
            <a:spLocks noGrp="1"/>
          </p:cNvSpPr>
          <p:nvPr>
            <p:ph type="title"/>
          </p:nvPr>
        </p:nvSpPr>
        <p:spPr>
          <a:xfrm>
            <a:off x="1077913" y="720725"/>
            <a:ext cx="4140200" cy="1506538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Fisiopatologia</a:t>
            </a:r>
          </a:p>
        </p:txBody>
      </p:sp>
      <p:sp>
        <p:nvSpPr>
          <p:cNvPr id="23556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4786312" cy="371475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 transferrina transporta o ferro sérico, que é entregue às células, nomeadamente as do sistema reticuloendotelial, através dos receptores de transferrina 1 e 2 (TFR1 e TFR2). 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É armazenado nas células sob a forma de ferritina, onde fica disponível, para a síntese de heme e participação nas reações metabólicas. 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 maior parte do ferro do organismo está sob a forma de hemoglobina.</a:t>
            </a:r>
          </a:p>
        </p:txBody>
      </p:sp>
      <p:sp>
        <p:nvSpPr>
          <p:cNvPr id="12" name="Freeform: Shap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794750" y="-952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7027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59" name="Imagem 4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6800" y="874713"/>
            <a:ext cx="47879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Sobrecarga de ferro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  <a:ea typeface="Avenir Next LT Pro Light"/>
                <a:cs typeface="Avenir Next LT Pro Light"/>
              </a:rPr>
              <a:t>Situações em que o aporte de ferro seja superior ao ferro perdido diariamente, irão conduzir a uma acumulação rápida de ferro.</a:t>
            </a:r>
            <a:endParaRPr lang="pt-BR" smtClean="0">
              <a:latin typeface="Cambria" pitchFamily="18" charset="0"/>
              <a:ea typeface="Cambria" pitchFamily="18" charset="0"/>
              <a:cs typeface="Avenir Next LT Pro Light"/>
            </a:endParaRPr>
          </a:p>
          <a:p>
            <a:pPr eaLnBrk="1" hangingPunct="1"/>
            <a:r>
              <a:rPr lang="pt-BR" smtClean="0">
                <a:latin typeface="Cambria" pitchFamily="18" charset="0"/>
                <a:ea typeface="Avenir Next LT Pro Light"/>
                <a:cs typeface="Avenir Next LT Pro Light"/>
              </a:rPr>
              <a:t>Ferro torna-se tóxico para as células quando nos tecidos em que é armazenado em elevadas concentrações, passam a existir formas de ferro não ligadas à ferritina ou transferrina.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Avenir Next LT Pro Light"/>
                <a:cs typeface="Avenir Next LT Pro Light"/>
              </a:rPr>
              <a:t>Ficam disponíveis para participar em reações de oxidaçãoredução, levando à formação de espécies reativas de oxigênio com consequente morte celular e ativação dos mecanismos de fibrogênese.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Avenir Next LT Pro Light"/>
                <a:cs typeface="Avenir Next LT Pro Light"/>
              </a:rPr>
              <a:t>Os orgãos mais afetados são: fígado, miocárdio e tecido endócrino, com consequente cirrose hepática, insuficiência cardíaca, diabetes mellitus, hipotireoidismo e hipoparatireoidismo.</a:t>
            </a:r>
            <a:endParaRPr lang="pt-B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Sobrecarga de ferro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 sobrecarga de ferro também aumenta a suscetibilidade a infecções bacterianas. 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Uma das principais funções da transferrina, é privar as bactérias do ferro necessário à sua multiplicação visto que nem todas evoluíram de forma a utilizar o ferro ligado à transferrina nos seus processos metabólicos. 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O aumento do ferro não ligado à transferrina e consequente saturação acresce o risco de infecções bacterianas.</a:t>
            </a:r>
          </a:p>
        </p:txBody>
      </p:sp>
      <p:pic>
        <p:nvPicPr>
          <p:cNvPr id="25603" name="Imagem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4800" y="4760913"/>
            <a:ext cx="2755900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</a:rPr>
              <a:t>Talassemia major:</a:t>
            </a:r>
            <a:endParaRPr lang="pt-BR" b="1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Déficit ou ausência da síntese da cadeia da beta globulina da proteína hemoglobina (Hb) e </a:t>
            </a:r>
            <a:r>
              <a:rPr lang="pt-BR" sz="1800" b="0" dirty="0">
                <a:latin typeface="Cambria"/>
                <a:ea typeface="+mn-lt"/>
                <a:cs typeface="+mn-lt"/>
              </a:rPr>
              <a:t>consequente </a:t>
            </a:r>
            <a:r>
              <a:rPr lang="pt-BR" sz="1800" b="0">
                <a:latin typeface="Cambria"/>
                <a:ea typeface="+mn-lt"/>
                <a:cs typeface="+mn-lt"/>
              </a:rPr>
              <a:t>anemia hemolítica dependente de transfusões sanguíneas.</a:t>
            </a:r>
            <a:endParaRPr lang="pt-BR" sz="1800" b="0" dirty="0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Na ausência de terapêutica quelante adequada a maioria destes doentes morre antes de atingir a idade adulta, geralmente entre os 12 e os 24 anos de idade. Com a terapia</a:t>
            </a:r>
            <a:r>
              <a:rPr lang="pt-BR" sz="1800" b="0" dirty="0">
                <a:latin typeface="Cambria"/>
                <a:ea typeface="+mn-lt"/>
                <a:cs typeface="+mn-lt"/>
              </a:rPr>
              <a:t> </a:t>
            </a:r>
            <a:r>
              <a:rPr lang="pt-BR" sz="1800" b="0">
                <a:latin typeface="Cambria"/>
                <a:ea typeface="+mn-lt"/>
                <a:cs typeface="+mn-lt"/>
              </a:rPr>
              <a:t>quelante a expectativa é até a 4ª década de vida.</a:t>
            </a:r>
            <a:endParaRPr lang="pt-BR" sz="1800" b="0" dirty="0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As complicações mais frequentes por ordem de frequência: disfunção hepática (nível de fibrose anormal, elevação anormal da ALT e hepatite viral), atraso no crescimento, hipogonadismo, doença cardíaca (insuficiência cardíaca, arritmias), hipotiroidismo e diabetes. As infecções bacterianas constituem, também, uma complicação importante.</a:t>
            </a:r>
            <a:endParaRPr lang="pt-BR" sz="1800" b="0" dirty="0">
              <a:latin typeface="Cambria"/>
              <a:ea typeface="+mn-lt"/>
              <a:cs typeface="+mn-lt"/>
            </a:endParaRPr>
          </a:p>
        </p:txBody>
      </p:sp>
      <p:pic>
        <p:nvPicPr>
          <p:cNvPr id="26627" name="Imagem 3" descr="Uma imagem contendo Text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7925" y="385763"/>
            <a:ext cx="3146425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28674" name="Espaço Reservado para Conteúdo 5"/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</a:rPr>
              <a:t>Drepanocitose / Anemia falciforme:</a:t>
            </a:r>
            <a:endParaRPr lang="pt-BR" b="1" smtClean="0">
              <a:latin typeface="Cambria" pitchFamily="18" charset="0"/>
              <a:ea typeface="Avenir Next LT Pro Light"/>
              <a:cs typeface="Avenir Next LT Pro Light"/>
            </a:endParaRP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Anemia hemolítica, caracterizada pela presença de Hb SS complicada por fenómenos de vaso oclusão multiorgânica e necessidade ocasional de transfusão/exsanguinotransfusão.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Terapêutica transfusional crônica, com o objetivo de fazer a prevenção primária do AVC e gestão da síndrome torácica aguda, da dor crônica e da hipertensão pulmonar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As complicações cardíacas e endócrinas são mais raras, sendo o mais frequente, a doença hepática, em particular a fibrose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Mortalidade similar.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Diferenças com TM atribuídas ao início mais tardio da terapêutica transfusional, a uma carga transfusional total menos elevada, fisiopatologia da doença diferente.</a:t>
            </a:r>
          </a:p>
        </p:txBody>
      </p:sp>
      <p:pic>
        <p:nvPicPr>
          <p:cNvPr id="28675" name="Imagem 4" descr="Uma imagem contendo Gráfico de dispersã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1650" y="211138"/>
            <a:ext cx="27051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</a:rPr>
              <a:t>Anemia aplástica:</a:t>
            </a:r>
            <a:endParaRPr lang="pt-BR" b="1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Falência medular catastrófica e substituição de células hematopoiéticas por tecido adiposo comumente associado a vários mecanismos imunológicos.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terapêutica curativa é transplante de células hematopoiéticas progenitoras ou terapêutica imunossupressora. 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terapêutica de suporte são transfusões de sangue, plaquetas e prevenção da infecção. 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Como existe risco de desenvolvimento de sobrecarga de ferro, é importante ter alvos terapêuticos restritivos (Hemoglobina &gt; 7g/dL)plaquetas &gt;10.000 células/μl).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32770" name="Espaço Reservado para Conteúdo 5"/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</a:rPr>
              <a:t>Anemia de Diamond-Blacfan</a:t>
            </a:r>
            <a:endParaRPr lang="pt-BR" b="1" smtClean="0">
              <a:latin typeface="Cambria" pitchFamily="18" charset="0"/>
              <a:ea typeface="Avenir Next LT Pro Light"/>
              <a:cs typeface="Avenir Next LT Pro Light"/>
            </a:endParaRP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Aplasia eritróide pura, malformações congénitas (esqueléticas, cardiovascular e urinárias) e baixa estatura, que se manifesta no primeiro ano de vida.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Caracteriza-se por anemia, habitualmente macrocítica e contagem de reticulócitos baixa ou nula. As restantes linhagens hematológicas não são afetadas. 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A terapêutica passa por corticoterapia, nos doentes com boa resposta aos corticóides.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Em doentes que não respondem aos corticóides ou que não toleram o tratamento, pode ser necessária terapia de suporte, com transfusões de eritrócitos crônicas, sendo frequente a necessidade de administrar terapêutica quelante do ferro.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</a:rPr>
              <a:t>Síndrome mielodisplásica:</a:t>
            </a:r>
            <a:endParaRPr lang="pt-BR" b="1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Grupo heterogêneo de predisposição para neoplasias hematológicas, as quais são frequentes na população adulta.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Citopenias periféricas e medula óssea hipocelular, com displasia em mais do que uma linhagem hematopoiética. Em crianças: neutropenia e trombocitopenia.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terapêutica curativa consiste no transplante de células estaminais hematopoiéticas. A terapêutica de suporte, envolve transfusões sanguíneas e antibioterapia preventiva.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Fator de risco para sobrecarga de ferro.</a:t>
            </a:r>
            <a:endParaRPr lang="pt-BR" sz="1800" b="0" dirty="0">
              <a:latin typeface="Cambria"/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36866" name="Espaço Reservado para Conteúdo 5"/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  <a:ea typeface="Avenir Next LT Pro Light"/>
                <a:cs typeface="Avenir Next LT Pro Light"/>
              </a:rPr>
              <a:t>Anemias Diseritropoiéticas Congênitas: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Caracterizam-se por eritropoiese ineficaz com resposta reticulocitária normal ou diminuída, precursores eritropoiéticos com morfologia alterada, anemia e sobrecarga de ferro.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Terapêutica: transfusões crônicas.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+mn-lt"/>
                <a:cs typeface="+mn-lt"/>
              </a:rPr>
              <a:t>Enzimopatias dos eritrócitos: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As deficiências genéticas enzimáticas do glóbulo vermelho levam a uma diminuição do tempo de vida do eritrócito, com consequente de anemia hemolítica e necessidade de suporte transfusional crônico.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Por exemplo, deficiência grave de G6PD, deficiência de piruvato quinase.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sobrecarga de ferro é também pode ocorrer em doentes que não necessitam de suporte transfusional associada à hemólise crônica.</a:t>
            </a:r>
            <a:endParaRPr lang="pt-BR" sz="1800" b="0" dirty="0">
              <a:latin typeface="Cambria"/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+mn-lt"/>
                <a:cs typeface="+mn-lt"/>
              </a:rPr>
              <a:t>Esferocitose: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Anemia hemolítica congênita mais comum na população caucasiana. 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Tipicamente a anemia é moderada e bem tolerada pelos doentes. Apresenta uma boa resposta à esplenectomia. 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Em formas graves da doença, a esplenectomia pode náo corrigir por completo a anemia, havendo necessidade de suporte transfusional crônico.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Aspectos clínicos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44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+mn-lt"/>
                <a:cs typeface="+mn-lt"/>
              </a:rPr>
              <a:t>Anemias sideroblásticas: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Pode ter causas congênitas ou adquiridas. 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Caracteriza-se pela presença de sideroblastos em anel no esfregaço de medula óssea. </a:t>
            </a:r>
            <a:endParaRPr lang="pt-BR"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eritropoese ineficaz e o suporte transfusional contribuem para a sobrecarga de ferro nesta doença.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</a:rPr>
              <a:t>Terapia quelante de ferro geralmente é necessária.</a:t>
            </a:r>
            <a:endParaRPr lang="pt-BR" sz="1800" b="0" dirty="0">
              <a:latin typeface="Cambr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7477125" cy="3513137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Começa com a suspeita clínica: </a:t>
            </a:r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fadiga crônica, dores articulares, osteoporose/osteopenia, melanodermia (aumento da pigmentação da pele, “pele bronzeada”), estigma de doença hepática, como a hepatomegalia, ou alterações das transaminases hepáticas, bem como, sintomas cardíacos, nomeadamente, disritmias ou insuficiência cardíaca.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Testes complementares de diagnóstico, laboratoriais e imagiológicos, que permitem estimar o ferro e diagnosticar a patologia, bem como avaliar o sucesso terapêutico</a:t>
            </a:r>
            <a:endParaRPr lang="pt-BR" smtClean="0">
              <a:latin typeface="Cambria" pitchFamily="18" charset="0"/>
            </a:endParaRPr>
          </a:p>
        </p:txBody>
      </p:sp>
      <p:pic>
        <p:nvPicPr>
          <p:cNvPr id="45059" name="Imagem 4" descr="Interface gráfica do usuário, Aplicativ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9063" y="1423988"/>
            <a:ext cx="274320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7477125" cy="3513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  <a:cs typeface="+mn-lt"/>
              </a:rPr>
              <a:t>Estimativa do status do ferro (na sobrecarga secundária):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O contributo da absorção intestinal (de difícil estimativa) pode ser </a:t>
            </a:r>
            <a:r>
              <a:rPr lang="pt-BR" sz="1800" b="0" dirty="0">
                <a:latin typeface="Cambria"/>
                <a:ea typeface="+mn-lt"/>
                <a:cs typeface="+mn-lt"/>
              </a:rPr>
              <a:t>desprezado, permitindo assim, estimar o influxo anual de ferro </a:t>
            </a:r>
            <a:r>
              <a:rPr lang="pt-BR" sz="1800" b="0">
                <a:latin typeface="Cambria"/>
                <a:ea typeface="+mn-lt"/>
                <a:cs typeface="+mn-lt"/>
              </a:rPr>
              <a:t>através da seguinte fórmula:</a:t>
            </a:r>
            <a:endParaRPr lang="pt-BR" sz="1800" i="1">
              <a:latin typeface="Cambria"/>
              <a:ea typeface="Cambria"/>
              <a:cs typeface="+mn-lt"/>
            </a:endParaRPr>
          </a:p>
          <a:p>
            <a:pPr marL="274320" lvl="1" indent="0" eaLnBrk="1" fontAlgn="auto" hangingPunct="1">
              <a:spcAft>
                <a:spcPts val="0"/>
              </a:spcAft>
              <a:defRPr/>
            </a:pPr>
            <a:r>
              <a:rPr lang="pt-BR" sz="1800" b="0" dirty="0">
                <a:latin typeface="Cambria"/>
                <a:ea typeface="+mn-lt"/>
                <a:cs typeface="+mn-lt"/>
              </a:rPr>
              <a:t> </a:t>
            </a:r>
            <a:r>
              <a:rPr lang="pt-BR" sz="1800" b="0" i="1">
                <a:latin typeface="Cambria"/>
                <a:ea typeface="+mn-lt"/>
                <a:cs typeface="+mn-lt"/>
              </a:rPr>
              <a:t>Influxo de ferro(mg/kg/a)=(volume transfundido(mL)×hematócrito×1.08)÷ peso corporal(kg)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Relação de Angelluci estima a variação da concentração hepática de ferro (LIC) se ainda não tiver sido realizada terapêutica quelante:</a:t>
            </a:r>
            <a:endParaRPr lang="pt-BR" sz="1800" b="0" i="1">
              <a:latin typeface="Cambria"/>
              <a:ea typeface="Cambria"/>
              <a:cs typeface="+mn-lt"/>
            </a:endParaRPr>
          </a:p>
          <a:p>
            <a:pPr marL="274320" lvl="1" indent="0" eaLnBrk="1" fontAlgn="auto" hangingPunct="1">
              <a:spcAft>
                <a:spcPts val="0"/>
              </a:spcAft>
              <a:defRPr/>
            </a:pPr>
            <a:r>
              <a:rPr lang="pt-BR" sz="1800" b="0" i="1">
                <a:latin typeface="Cambria"/>
                <a:ea typeface="+mn-lt"/>
                <a:cs typeface="+mn-lt"/>
              </a:rPr>
              <a:t>Δ LIC(mg/ g peso seco)=Influxo de ferro÷10.6</a:t>
            </a:r>
            <a:endParaRPr lang="pt-BR" i="1">
              <a:latin typeface="Cambria"/>
            </a:endParaRPr>
          </a:p>
        </p:txBody>
      </p:sp>
      <p:pic>
        <p:nvPicPr>
          <p:cNvPr id="46083" name="Imagem 4" descr="Interface gráfica do usuário, Aplicativ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9063" y="1423988"/>
            <a:ext cx="274320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  <a:cs typeface="+mn-lt"/>
              </a:rPr>
              <a:t>Ferritina sérica: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O seu valor isolado não é suficiente para avaliar a deficiência nem o excesso de ferro.  Reflete mal o ferro depositado no miocárdio.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ferritina é uma proteína de fase aguda cuja concentração aumenta em situações de inflamação ou infeção, pelo que está indicado pedir uma Proteína C Reativa concomitante.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Outras situações clínicas que influenciam a concentração da ferritina sérica são a disfunção hepática (libertada para a corrente sanguínea com a necrose dos hepatócitos) e o déficit de Vitamina C (promove a absorção de ferro da dieta e aumenta a ferritina). 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Avalia a resposta à terapêutica quelante quando realizada a intervalos regulares. </a:t>
            </a:r>
            <a:endParaRPr lang="pt-BR" sz="1800" b="0">
              <a:latin typeface="Cambria"/>
              <a:ea typeface="Cambria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</a:rPr>
              <a:t>Importante em lugares que não possuem métodos diagnósticos mais sofisticados.</a:t>
            </a:r>
            <a:endParaRPr lang="pt-BR" sz="1800" b="0" dirty="0">
              <a:latin typeface="Cambria"/>
              <a:ea typeface="Cambria"/>
            </a:endParaRPr>
          </a:p>
        </p:txBody>
      </p:sp>
      <p:pic>
        <p:nvPicPr>
          <p:cNvPr id="47107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938" y="395288"/>
            <a:ext cx="42672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7477125" cy="3513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  <a:cs typeface="+mn-lt"/>
              </a:rPr>
              <a:t>Ferritina sérica: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pt-BR" sz="1800" b="0" dirty="0">
              <a:ea typeface="Cambria"/>
            </a:endParaRPr>
          </a:p>
        </p:txBody>
      </p:sp>
      <p:pic>
        <p:nvPicPr>
          <p:cNvPr id="48131" name="Imagem 5" descr="Tabel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2960688"/>
            <a:ext cx="9155113" cy="350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7477125" cy="3513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  <a:cs typeface="+mn-lt"/>
              </a:rPr>
              <a:t>Outros marcadores séricos: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Determinação da saturação de transferrina (normal abaixo de 45%), tem valor de diagnóstico e prognóstico, em situações de sobrecarga de ferro. </a:t>
            </a:r>
            <a:endParaRPr lang="pt-BR" sz="1800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Valores de saturação de transferrina, acima de 85%, apontam para o excesso de aporte de ferro ou de deficiência de hepcidina. 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Valores baixos ou normais sugerem etiologias hereditárias.</a:t>
            </a:r>
            <a:r>
              <a:rPr lang="pt-BR" sz="1800" b="0" dirty="0">
                <a:latin typeface="Cambria"/>
                <a:ea typeface="+mn-lt"/>
                <a:cs typeface="+mn-lt"/>
              </a:rPr>
              <a:t> </a:t>
            </a:r>
            <a:endParaRPr lang="pt-BR" sz="1800" dirty="0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A interpretação deste valor, não pode ser feita na presença de agentes quelantes</a:t>
            </a:r>
            <a:endParaRPr lang="pt-BR" sz="1800">
              <a:latin typeface="Cambria"/>
              <a:ea typeface="+mn-lt"/>
              <a:cs typeface="+mn-lt"/>
            </a:endParaRPr>
          </a:p>
        </p:txBody>
      </p:sp>
      <p:pic>
        <p:nvPicPr>
          <p:cNvPr id="49155" name="Imagem 4" descr="Interface gráfica do usuário, Aplicativ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9063" y="1423988"/>
            <a:ext cx="2743200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10136187" cy="3902075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pt-BR" b="1" smtClean="0">
                <a:latin typeface="Cambria" pitchFamily="18" charset="0"/>
                <a:ea typeface="Cambria" pitchFamily="18" charset="0"/>
                <a:cs typeface="Avenir Next LT Pro Light"/>
              </a:rPr>
              <a:t>Concentração hepática de ferro (LIC):</a:t>
            </a:r>
          </a:p>
          <a:p>
            <a:pPr marL="558800" lvl="1" indent="-285750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Se expressa em mg/g de peso seco.</a:t>
            </a:r>
          </a:p>
          <a:p>
            <a:pPr marL="558800" lvl="1" indent="-285750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Determinado através de biópsia hepática, mais comumente, este valor é estimado de forma não invasiva, por métodos de ressonância magnética.</a:t>
            </a:r>
          </a:p>
          <a:p>
            <a:pPr marL="558800" lvl="1" indent="-285750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Existem várias metodologias de RM para precisar o LIC.</a:t>
            </a:r>
          </a:p>
          <a:p>
            <a:pPr marL="558800" lvl="1" indent="-285750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Está bem correlacionado com a carga total de ferro do corpo e valores elevados do mesmo, estão associados a piores prognósticos, </a:t>
            </a:r>
          </a:p>
          <a:p>
            <a:pPr marL="558800" lvl="1" indent="-285750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Recomenda-se a sua determinação anual, em doentes submetidos a transfusões crónicas, pois tem valor na decisão terapêutica e no seguimento dos doentes sob terapêutica quelante. </a:t>
            </a:r>
          </a:p>
          <a:p>
            <a:pPr marL="558800" lvl="1" indent="-285750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Limitações na avaliação da deposição de ferro extra-hepática, em particular, no miocárdio e nos órgãos endócrinos.</a:t>
            </a:r>
          </a:p>
        </p:txBody>
      </p:sp>
      <p:pic>
        <p:nvPicPr>
          <p:cNvPr id="50179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9650" y="455613"/>
            <a:ext cx="5173663" cy="253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10136187" cy="39020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Cambria"/>
                <a:cs typeface="+mn-lt"/>
              </a:rPr>
              <a:t>Determinação de Ferro no miocárdio: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É possível avaliar o ferro depositado no miocárdio numa fase sub-clínica e iniciar</a:t>
            </a:r>
            <a:r>
              <a:rPr lang="pt-BR" sz="1800" b="0" dirty="0">
                <a:ea typeface="+mn-lt"/>
                <a:cs typeface="+mn-lt"/>
              </a:rPr>
              <a:t> </a:t>
            </a:r>
            <a:r>
              <a:rPr lang="pt-BR" sz="1800" b="0">
                <a:latin typeface="Cambria"/>
                <a:ea typeface="+mn-lt"/>
                <a:cs typeface="+mn-lt"/>
              </a:rPr>
              <a:t>prontamente as medidas terapêuticas necessárias.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  <a:cs typeface="+mn-lt"/>
              </a:rPr>
              <a:t>A avalição também é por ressonância magnética, com especificação para o coração (T2* cardíaco).</a:t>
            </a:r>
            <a:endParaRPr lang="pt-BR" sz="1800" b="0" dirty="0">
              <a:latin typeface="Cambria"/>
              <a:ea typeface="+mn-lt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O exame deve ser repetido em intervalos: 2 em 2 anos em doentes com baixo risco, anualmente com risco normal, e de 6 em 6 meses no alto risco. </a:t>
            </a:r>
            <a:endParaRPr lang="pt-BR" sz="1800" b="0">
              <a:latin typeface="Cambria"/>
              <a:ea typeface="Cambria"/>
              <a:cs typeface="+mn-lt"/>
            </a:endParaRP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endParaRPr lang="pt-BR" sz="1800" b="0" dirty="0">
              <a:latin typeface="Cambria"/>
              <a:ea typeface="Cambria"/>
              <a:cs typeface="+mn-l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Diagnóstico</a:t>
            </a:r>
          </a:p>
        </p:txBody>
      </p:sp>
      <p:pic>
        <p:nvPicPr>
          <p:cNvPr id="54274" name="Imagem 5" descr="Uma imagem contendo Text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97113"/>
            <a:ext cx="11225213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+mn-lt"/>
                <a:cs typeface="+mn-lt"/>
              </a:rPr>
              <a:t>Quelantes do ferro, isto é, moléculas específicas com a capacidade de se ligarem ao ferro e que o nosso organismo é capaz de excretar.</a:t>
            </a:r>
            <a:r>
              <a:rPr lang="pt-BR" dirty="0">
                <a:latin typeface="Cambria"/>
                <a:ea typeface="+mn-lt"/>
                <a:cs typeface="+mn-lt"/>
              </a:rPr>
              <a:t> </a:t>
            </a:r>
            <a:endParaRPr lang="pt-BR">
              <a:latin typeface="Cambria"/>
              <a:ea typeface="+mn-lt"/>
              <a:cs typeface="+mn-lt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+mn-lt"/>
                <a:cs typeface="+mn-lt"/>
              </a:rPr>
              <a:t>A taxa de remoção de ferro do corpo deve ser igual (terapia de manutenção) ou superior (terapia de redução), à taxa de entrada de ferro no corpo.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+mn-lt"/>
                <a:cs typeface="+mn-lt"/>
              </a:rPr>
              <a:t>É essencial a manutenção de níveis basais de fármaco constantes, 24 horas por dia, de forma a capturar as formas lábeis de ferro, antes que estas exerçam o seu efeito tóxico.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3 quelantes principais: </a:t>
            </a:r>
            <a:r>
              <a:rPr lang="pt-BR">
                <a:latin typeface="Cambria"/>
                <a:ea typeface="+mn-lt"/>
                <a:cs typeface="+mn-lt"/>
              </a:rPr>
              <a:t>deferoxamina (EV ou SB- baixa adesão), deferiprona e o deferasirox (orais – melhor adesão).</a:t>
            </a:r>
            <a:endParaRPr lang="pt-BR" dirty="0">
              <a:latin typeface="Cambria"/>
              <a:ea typeface="+mn-lt"/>
              <a:cs typeface="+mn-lt"/>
            </a:endParaRPr>
          </a:p>
        </p:txBody>
      </p:sp>
      <p:pic>
        <p:nvPicPr>
          <p:cNvPr id="56323" name="Imagem 5" descr="Interface gráfica do usuári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9150" y="330200"/>
            <a:ext cx="3821113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+mn-lt"/>
                <a:cs typeface="+mn-lt"/>
              </a:rPr>
              <a:t>Critérios para iniciar quelantes:</a:t>
            </a:r>
          </a:p>
        </p:txBody>
      </p:sp>
      <p:pic>
        <p:nvPicPr>
          <p:cNvPr id="57347" name="Imagem 5" descr="Texto, Cart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3121025"/>
            <a:ext cx="10534650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9948862" cy="4002087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  <a:ea typeface="Avenir Next LT Pro Light"/>
                <a:cs typeface="Avenir Next LT Pro Light"/>
              </a:rPr>
              <a:t>Critérios para iniciar quelantes – Avaliar antes: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Carga transfusional; 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Ferritina sérica 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Função Hepática, Cardíaca, Renal e Endócrina (Tiróide, Paratireóide, Pâncreas, Gônadas e Pituitária). 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Hemograma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Potencial para Gravidez (único fármaco aprovado durante a gravidez é a deferoxamina) 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Potencial de crescimento e desenvolvimento da criança </a:t>
            </a:r>
          </a:p>
          <a:p>
            <a:pPr lvl="1" indent="0" eaLnBrk="1" hangingPunct="1"/>
            <a:r>
              <a:rPr lang="pt-BR" sz="1800" b="0" smtClean="0">
                <a:latin typeface="Cambria" pitchFamily="18" charset="0"/>
                <a:ea typeface="Avenir Next LT Pro Light"/>
                <a:cs typeface="Avenir Next LT Pro Light"/>
              </a:rPr>
              <a:t>• Prognóstico da doença de base (se o prognóstico for mau, como em doentes com mielodisplasias de alto risco, pode não ser necessário iniciar terapêutica quelante).</a:t>
            </a:r>
          </a:p>
        </p:txBody>
      </p:sp>
      <p:pic>
        <p:nvPicPr>
          <p:cNvPr id="58371" name="Imagem 5" descr="Interface gráfica do usuário, Aplicativo&#10;&#10;Descrição gerada automaticam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97700" y="774700"/>
            <a:ext cx="3798888" cy="459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3695700" cy="400208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b="1">
                <a:latin typeface="Cambria"/>
                <a:ea typeface="+mn-lt"/>
                <a:cs typeface="+mn-lt"/>
              </a:rPr>
              <a:t>Monitorização da eficácia terapêutica:</a:t>
            </a:r>
          </a:p>
          <a:p>
            <a:pPr marL="274320" lvl="1" indent="0" eaLnBrk="1" fontAlgn="auto" hangingPunct="1">
              <a:spcAft>
                <a:spcPts val="0"/>
              </a:spcAft>
              <a:defRPr/>
            </a:pPr>
            <a:r>
              <a:rPr lang="pt-BR" sz="1800" b="0">
                <a:latin typeface="Cambria"/>
                <a:ea typeface="+mn-lt"/>
                <a:cs typeface="+mn-lt"/>
              </a:rPr>
              <a:t>• Deve ser ajustada de forma a </a:t>
            </a:r>
            <a:r>
              <a:rPr lang="pt-BR" sz="1800" b="0" dirty="0">
                <a:latin typeface="Cambria"/>
                <a:ea typeface="+mn-lt"/>
                <a:cs typeface="+mn-lt"/>
              </a:rPr>
              <a:t>manter parâmetros inferiores aos apresentados na tabela de critérios para iniciar tratamento e a adequar a dose à carga transfusional. </a:t>
            </a:r>
          </a:p>
        </p:txBody>
      </p:sp>
      <p:pic>
        <p:nvPicPr>
          <p:cNvPr id="59395" name="Imagem 5" descr="Gráfic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7263" y="782638"/>
            <a:ext cx="6365875" cy="50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19163" y="2427288"/>
            <a:ext cx="10453687" cy="4275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900" b="1">
                <a:latin typeface="Cambria"/>
                <a:ea typeface="Cambria"/>
                <a:cs typeface="+mn-lt"/>
              </a:rPr>
              <a:t>Deferoxamina: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  <a:cs typeface="+mn-lt"/>
              </a:rPr>
              <a:t>1º agente quelante disponível.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  <a:cs typeface="+mn-lt"/>
              </a:rPr>
              <a:t>A sua via de administração é subcutânea ou intravenosa e não é absorvida oralmente.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  <a:cs typeface="+mn-lt"/>
              </a:rPr>
              <a:t>Dose é de 20 mg/ kg/dia em crianças e 40 a 60 mg/kg/dia nos adultos, tipicamente administrada 4 dias por semana, num período de 8-12h.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  <a:cs typeface="+mn-lt"/>
              </a:rPr>
              <a:t>Efeitos colaterais: reações dermatológicas locais, hipersensibilidade, alterações do desenvolvimento do esqueleto (raquitismo, alterações metafisárias e lesões da coluna vertebral), risco infeção por Yersinia, toxicidade oftálmica (cegueira nocturna, diminuição dos campos visuais e pigmentação da retina), ototoxicidade, compromisso renal e fibrose pulmonar</a:t>
            </a:r>
          </a:p>
          <a:p>
            <a:pPr marL="560070" lvl="1" indent="-285750" eaLnBrk="1" fontAlgn="auto" hangingPunct="1">
              <a:spcAft>
                <a:spcPts val="0"/>
              </a:spcAft>
              <a:buFont typeface="Arial"/>
              <a:buChar char="•"/>
              <a:defRPr/>
            </a:pPr>
            <a:r>
              <a:rPr lang="pt-BR" sz="1800" b="0">
                <a:latin typeface="Cambria"/>
                <a:ea typeface="Cambria"/>
                <a:cs typeface="+mn-lt"/>
              </a:rPr>
              <a:t>É necessário vigiar regularmente a visão e a audição, semestralmente nas crianças e anualmente nos adultos. Nas crianças, é importante medições seriadas de defeitos da coluna </a:t>
            </a:r>
            <a:endParaRPr lang="pt-BR" sz="1800" b="0" dirty="0">
              <a:latin typeface="Cambria"/>
              <a:ea typeface="Cambria"/>
              <a:cs typeface="+mn-lt"/>
            </a:endParaRPr>
          </a:p>
        </p:txBody>
      </p:sp>
      <p:pic>
        <p:nvPicPr>
          <p:cNvPr id="60419" name="Imagem 5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03950" y="377825"/>
            <a:ext cx="3205163" cy="24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61442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7534275" cy="4002087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  <a:ea typeface="Cambria" pitchFamily="18" charset="0"/>
                <a:cs typeface="Avenir Next LT Pro Light"/>
              </a:rPr>
              <a:t>Deferiprona: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Tipicamente, é administrada oralmente, em doses de 75-100 mg/kg/dia, 3 vezes por dia, sendo excretada através da urina.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Efeitos adversos: sintomas gastrointestinais (náuseas, dores abdominais e vômitos), aumento transitório dos níveis de enzimas hepáticas, artropatias, neutropenia e agranulocitose, bem como deficiência de zinco em doentes com diabetes.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Realizar monitorização da contagem leucocitária.</a:t>
            </a:r>
          </a:p>
        </p:txBody>
      </p:sp>
      <p:pic>
        <p:nvPicPr>
          <p:cNvPr id="61443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32863" y="1274763"/>
            <a:ext cx="2347912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62466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7534275" cy="4002087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  <a:ea typeface="Cambria" pitchFamily="18" charset="0"/>
                <a:cs typeface="Avenir Next LT Pro Light"/>
              </a:rPr>
              <a:t>Deferasirox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É realizado VO, comumente em dose única.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A sua excreção é através da via biliar. A dose mais elevada e aprovada de deferasirox, é de 30 mg/kg, uma a duas vezes ao dia e parece ser bem tolerada pela população pediátrica.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Efeitos adversos: sintomas gastrointestinas (dor abdominal, diarreia, náuseas e vômitos), toxicidade renal e proteinúria, surdez neurossensorial e hipoacusia.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Contraindicado em doentes com contagens de plaquetas &lt;50mil.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sz="1800" b="0" smtClean="0">
                <a:latin typeface="Cambria" pitchFamily="18" charset="0"/>
                <a:ea typeface="Cambria" pitchFamily="18" charset="0"/>
                <a:cs typeface="Avenir Next LT Pro Light"/>
              </a:rPr>
              <a:t>Monitorizar função renal mensalmente.</a:t>
            </a:r>
          </a:p>
          <a:p>
            <a:pPr marL="558800" lvl="1" indent="-285750" eaLnBrk="1" hangingPunct="1">
              <a:buFont typeface="Arial" charset="0"/>
              <a:buChar char="•"/>
            </a:pPr>
            <a:endParaRPr lang="pt-BR" sz="1800" b="0" smtClean="0">
              <a:latin typeface="Cambria" pitchFamily="18" charset="0"/>
              <a:ea typeface="Cambria" pitchFamily="18" charset="0"/>
              <a:cs typeface="Avenir Next LT Pro Light"/>
            </a:endParaRPr>
          </a:p>
        </p:txBody>
      </p:sp>
      <p:pic>
        <p:nvPicPr>
          <p:cNvPr id="62467" name="Imagem 5" descr="For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74163" y="1577975"/>
            <a:ext cx="241300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ítulo 1"/>
          <p:cNvSpPr>
            <a:spLocks noGrp="1"/>
          </p:cNvSpPr>
          <p:nvPr>
            <p:ph type="title"/>
          </p:nvPr>
        </p:nvSpPr>
        <p:spPr>
          <a:xfrm>
            <a:off x="8840788" y="1166813"/>
            <a:ext cx="9950450" cy="1506537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pic>
        <p:nvPicPr>
          <p:cNvPr id="63490" name="Imagem 7" descr="Uma imagem contendo Texto&#10;&#10;Descrição gerada automaticamente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9700" y="112713"/>
            <a:ext cx="7958138" cy="6691312"/>
          </a:xfr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Tratamento</a:t>
            </a:r>
          </a:p>
        </p:txBody>
      </p:sp>
      <p:sp>
        <p:nvSpPr>
          <p:cNvPr id="64514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9245600" cy="4002087"/>
          </a:xfrm>
        </p:spPr>
        <p:txBody>
          <a:bodyPr/>
          <a:lstStyle/>
          <a:p>
            <a:pPr eaLnBrk="1" hangingPunct="1"/>
            <a:r>
              <a:rPr lang="pt-BR" b="1" smtClean="0">
                <a:latin typeface="Cambria" pitchFamily="18" charset="0"/>
                <a:ea typeface="Cambria" pitchFamily="18" charset="0"/>
                <a:cs typeface="Avenir Next LT Pro Light"/>
              </a:rPr>
              <a:t>Terapia quelante combinada: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b="0" smtClean="0">
                <a:latin typeface="Cambria" pitchFamily="18" charset="0"/>
                <a:ea typeface="Cambria" pitchFamily="18" charset="0"/>
                <a:cs typeface="Avenir Next LT Pro Light"/>
              </a:rPr>
              <a:t>Quando os níveis de ferro não são passíveis de controlo com apenas um fármaco, ocorre toxicidade do fármaco dose dependente que não permite o aumento da dose e quando o doente tem dificuldade com a toma diária do quelante.</a:t>
            </a:r>
          </a:p>
          <a:p>
            <a:pPr marL="558800" lvl="1" indent="-285750" eaLnBrk="1" hangingPunct="1">
              <a:buFont typeface="Arial" charset="0"/>
              <a:buChar char="•"/>
            </a:pPr>
            <a:r>
              <a:rPr lang="pt-BR" b="0" smtClean="0">
                <a:latin typeface="Cambria" pitchFamily="18" charset="0"/>
                <a:ea typeface="Cambria" pitchFamily="18" charset="0"/>
                <a:cs typeface="Avenir Next LT Pro Light"/>
              </a:rPr>
              <a:t>Associação que está mais bem estudada é a de deferoxamina com deferiprona =&gt; mais eficaz na doença cardíaca</a:t>
            </a:r>
          </a:p>
          <a:p>
            <a:pPr marL="558800" lvl="1" indent="-285750" eaLnBrk="1" hangingPunct="1">
              <a:buFont typeface="Arial" charset="0"/>
              <a:buChar char="•"/>
            </a:pPr>
            <a:endParaRPr lang="pt-BR" sz="1800" b="0" smtClean="0">
              <a:latin typeface="Cambria" pitchFamily="18" charset="0"/>
              <a:ea typeface="Cambria" pitchFamily="18" charset="0"/>
              <a:cs typeface="Avenir Next LT Pro Light"/>
            </a:endParaRPr>
          </a:p>
          <a:p>
            <a:pPr marL="558800" lvl="1" indent="-285750" eaLnBrk="1" hangingPunct="1">
              <a:buFont typeface="Arial" charset="0"/>
              <a:buChar char="•"/>
            </a:pPr>
            <a:endParaRPr lang="pt-BR" sz="1800" b="0" smtClean="0">
              <a:latin typeface="Cambria" pitchFamily="18" charset="0"/>
              <a:ea typeface="Cambria" pitchFamily="18" charset="0"/>
              <a:cs typeface="Avenir Next LT Pro Ligh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Imagem 4" descr="For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3538" y="311150"/>
            <a:ext cx="27432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Conclusão</a:t>
            </a:r>
          </a:p>
        </p:txBody>
      </p:sp>
      <p:sp>
        <p:nvSpPr>
          <p:cNvPr id="655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 sobrecarga de ferro transfusional constitui uma complicação previsível da terapêutica transfusional crônica, a qual, é frequentemente necessária em várias patologias pediátricas. 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É importante que os clínicos estejam alertados para esta patologia e que saibam recorrer aos métodos de diagnóstico apropriados, para que a diagnostiquem o mais precocemente possível assim possam instituir a terapêutica quelante apropriada.</a:t>
            </a:r>
          </a:p>
          <a:p>
            <a:pPr eaLnBrk="1" hangingPunct="1"/>
            <a:r>
              <a:rPr lang="pt-BR" smtClean="0">
                <a:latin typeface="Cambria" pitchFamily="18" charset="0"/>
                <a:ea typeface="Cambria" pitchFamily="18" charset="0"/>
                <a:cs typeface="Avenir Next LT Pro Light"/>
              </a:rPr>
              <a:t>A descoberta dos agentes quelantes do ferro orais, revelaram-se uma ferramenta importante, no armamentário terapêutico disponível,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6563" name="Título 1"/>
          <p:cNvSpPr>
            <a:spLocks noGrp="1"/>
          </p:cNvSpPr>
          <p:nvPr>
            <p:ph type="title"/>
          </p:nvPr>
        </p:nvSpPr>
        <p:spPr>
          <a:xfrm>
            <a:off x="188913" y="720725"/>
            <a:ext cx="4735512" cy="1506538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FF00FF"/>
                </a:solidFill>
                <a:latin typeface="Cambria" pitchFamily="18" charset="0"/>
              </a:rPr>
              <a:t>E o recém- nascido?</a:t>
            </a:r>
          </a:p>
        </p:txBody>
      </p:sp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226050" y="0"/>
            <a:ext cx="3484563" cy="34353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3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226050" y="-9525"/>
            <a:ext cx="3479800" cy="3444875"/>
          </a:xfrm>
          <a:custGeom>
            <a:avLst/>
            <a:gdLst>
              <a:gd name="connsiteX0" fmla="*/ 0 w 3484819"/>
              <a:gd name="connsiteY0" fmla="*/ 0 h 3430264"/>
              <a:gd name="connsiteX1" fmla="*/ 3484819 w 3484819"/>
              <a:gd name="connsiteY1" fmla="*/ 0 h 3430264"/>
              <a:gd name="connsiteX2" fmla="*/ 3484819 w 3484819"/>
              <a:gd name="connsiteY2" fmla="*/ 3430264 h 3430264"/>
              <a:gd name="connsiteX3" fmla="*/ 0 w 3484819"/>
              <a:gd name="connsiteY3" fmla="*/ 3430264 h 3430264"/>
              <a:gd name="connsiteX4" fmla="*/ 0 w 3484819"/>
              <a:gd name="connsiteY4" fmla="*/ 0 h 3430264"/>
              <a:gd name="connsiteX0" fmla="*/ 0 w 3484819"/>
              <a:gd name="connsiteY0" fmla="*/ 0 h 3430264"/>
              <a:gd name="connsiteX1" fmla="*/ 3484819 w 3484819"/>
              <a:gd name="connsiteY1" fmla="*/ 0 h 3430264"/>
              <a:gd name="connsiteX2" fmla="*/ 0 w 3484819"/>
              <a:gd name="connsiteY2" fmla="*/ 3430264 h 3430264"/>
              <a:gd name="connsiteX3" fmla="*/ 0 w 3484819"/>
              <a:gd name="connsiteY3" fmla="*/ 0 h 3430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4819" h="3430264">
                <a:moveTo>
                  <a:pt x="0" y="0"/>
                </a:moveTo>
                <a:lnTo>
                  <a:pt x="3484819" y="0"/>
                </a:lnTo>
                <a:lnTo>
                  <a:pt x="0" y="34302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Freeform: Shap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715375" y="3427413"/>
            <a:ext cx="3484563" cy="3430587"/>
          </a:xfrm>
          <a:custGeom>
            <a:avLst/>
            <a:gdLst>
              <a:gd name="connsiteX0" fmla="*/ 3477175 w 3484819"/>
              <a:gd name="connsiteY0" fmla="*/ 0 h 3430264"/>
              <a:gd name="connsiteX1" fmla="*/ 3484819 w 3484819"/>
              <a:gd name="connsiteY1" fmla="*/ 0 h 3430264"/>
              <a:gd name="connsiteX2" fmla="*/ 3484819 w 3484819"/>
              <a:gd name="connsiteY2" fmla="*/ 3430264 h 3430264"/>
              <a:gd name="connsiteX3" fmla="*/ 0 w 3484819"/>
              <a:gd name="connsiteY3" fmla="*/ 3430264 h 3430264"/>
              <a:gd name="connsiteX4" fmla="*/ 0 w 3484819"/>
              <a:gd name="connsiteY4" fmla="*/ 3429980 h 3430264"/>
              <a:gd name="connsiteX5" fmla="*/ 168101 w 3484819"/>
              <a:gd name="connsiteY5" fmla="*/ 3425798 h 3430264"/>
              <a:gd name="connsiteX6" fmla="*/ 3459291 w 3484819"/>
              <a:gd name="connsiteY6" fmla="*/ 348491 h 3430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4819" h="3430264">
                <a:moveTo>
                  <a:pt x="3477175" y="0"/>
                </a:moveTo>
                <a:lnTo>
                  <a:pt x="3484819" y="0"/>
                </a:lnTo>
                <a:lnTo>
                  <a:pt x="3484819" y="3430264"/>
                </a:lnTo>
                <a:lnTo>
                  <a:pt x="0" y="3430264"/>
                </a:lnTo>
                <a:lnTo>
                  <a:pt x="0" y="3429980"/>
                </a:lnTo>
                <a:lnTo>
                  <a:pt x="168101" y="3425798"/>
                </a:lnTo>
                <a:cubicBezTo>
                  <a:pt x="1892515" y="3339789"/>
                  <a:pt x="3286588" y="2021777"/>
                  <a:pt x="3459291" y="34849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Rectangle 1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710613" y="-9525"/>
            <a:ext cx="3484562" cy="34448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6568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1288" y="3425825"/>
            <a:ext cx="6970712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67586" name="Imagem 7" descr="Texto&#10;&#10;Descrição gerada automaticamente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3288" y="360363"/>
            <a:ext cx="10499725" cy="2844800"/>
          </a:xfrm>
        </p:spPr>
      </p:pic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1795463" y="3981450"/>
            <a:ext cx="8499475" cy="511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-38088" anchor="ctr">
            <a:spAutoFit/>
          </a:bodyPr>
          <a:lstStyle/>
          <a:p>
            <a:r>
              <a:rPr lang="pt-BR" u="sng">
                <a:hlinkClick r:id="rId3"/>
              </a:rPr>
              <a:t>Sobrecarga anormal de hierro y hepatopatía - asociación ...</a:t>
            </a:r>
          </a:p>
          <a:p>
            <a:pPr eaLnBrk="0" hangingPunct="0"/>
            <a:endParaRPr lang="pt-BR">
              <a:latin typeface="Avenir Next LT Pro Light"/>
            </a:endParaRPr>
          </a:p>
        </p:txBody>
      </p:sp>
      <p:pic>
        <p:nvPicPr>
          <p:cNvPr id="6758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95588" y="4518025"/>
            <a:ext cx="41148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A anemia do prematuro, em geral, afeta aqueles nascidos com menos de 32sem na 3ª a 10ª semana de vida.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Pode acontecer desde a primeira semana nos gravemente enfermos.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Quando o RN já demonstra sinais de descompensação por anemia (apneia, dificuldade de ganho de peso, aumento da necessidade de O2, etc) , é imperativo realizara transfusão de hemácias.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O ferro é armazenado na forma de ferritina nas células hepáticas e do s. reticulo-endotelial.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Na sobrecarga de ferro há lesão celular pelo aumento da produção de radicais livres.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O significado da ferritina sérica é incerto, mas parece refletir o tamanho do depósito de ferro no organismo.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Introdução</a:t>
            </a:r>
          </a:p>
        </p:txBody>
      </p:sp>
      <p:sp>
        <p:nvSpPr>
          <p:cNvPr id="696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Os níveis séricos de ferritina ao nascimento são em torno de 200g/L.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Enquanto o hematócrito abaixa nos primeiros meses de vida, os níveis de ferritina aumentam antes de diminuir gradativamente nos  no 1° ano de vida.                                     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O ferro se acumula inicialmente nos macrófagos.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Se o número de transfusões for limitado, a sobrecarga de ferro e seus danos serão reversíveis com o tempo.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O sistema antioxidante  do prematuro  não promove uma adequada proteção, por isso têm um maior risco de lesão do SNC e outros tecidos por liberação de radicais livres, secundários a sobrecarga de ferro.</a:t>
            </a:r>
          </a:p>
          <a:p>
            <a:pPr eaLnBrk="1" hangingPunct="1">
              <a:lnSpc>
                <a:spcPct val="110000"/>
              </a:lnSpc>
              <a:buFont typeface="Arial" charset="0"/>
              <a:buNone/>
            </a:pPr>
            <a:endParaRPr lang="pt-BR" smtClean="0">
              <a:latin typeface="Cambria" pitchFamily="18" charset="0"/>
            </a:endParaRPr>
          </a:p>
          <a:p>
            <a:pPr eaLnBrk="1" hangingPunct="1">
              <a:lnSpc>
                <a:spcPct val="110000"/>
              </a:lnSpc>
            </a:pPr>
            <a:endParaRPr lang="pt-BR" smtClean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Cambria"/>
                <a:ea typeface="Cambria"/>
              </a:rPr>
              <a:t>A sobrecarga de ferro e a doença hepática deve ser investigada no RN gravemente enfermo, que recebeu muitas transfusões, pois esta pode ser a causa de diversos sinais e sintomas, que muitas vezes são atribuídos a outras causas.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Cambria"/>
                <a:ea typeface="Cambria"/>
              </a:rPr>
              <a:t>Objetivo: determinar a frequência de sobrecarga de ferro nos </a:t>
            </a:r>
            <a:r>
              <a:rPr lang="pt-BR" dirty="0" err="1">
                <a:latin typeface="Cambria"/>
                <a:ea typeface="Cambria"/>
              </a:rPr>
              <a:t>RNs</a:t>
            </a:r>
            <a:r>
              <a:rPr lang="pt-BR" dirty="0">
                <a:latin typeface="Cambria"/>
                <a:ea typeface="Cambria"/>
              </a:rPr>
              <a:t> submetidos a transfusões de concentrado de hemácias, assim como a relação do volume transfundido e a doença hepática.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Material e métodos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Cambria"/>
                <a:ea typeface="Cambria"/>
              </a:rPr>
              <a:t>Revisão retrospectiva de  prontuários de 114 pacientes internados na UTIN e UCIN do Instituto Nacional de </a:t>
            </a:r>
            <a:r>
              <a:rPr lang="pt-BR" dirty="0" err="1">
                <a:latin typeface="Cambria"/>
                <a:ea typeface="Cambria"/>
              </a:rPr>
              <a:t>Perinatologia</a:t>
            </a:r>
            <a:r>
              <a:rPr lang="pt-BR" dirty="0">
                <a:latin typeface="Cambria"/>
                <a:ea typeface="Cambria"/>
              </a:rPr>
              <a:t>  entre outubro de 1998 a maio de 2002.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Cambria"/>
                <a:ea typeface="Cambria"/>
              </a:rPr>
              <a:t>Incluiu-se: &lt;1500g que foram transfundidos ao menos em uma ocasião nas 1as semanas de vida  e que a ferritina sérica &gt; 250mg/</a:t>
            </a:r>
            <a:r>
              <a:rPr lang="pt-BR" dirty="0" err="1">
                <a:latin typeface="Cambria"/>
                <a:ea typeface="Cambria"/>
              </a:rPr>
              <a:t>dL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Excluiu-se: sem informações laboratoriais completas da função hepática.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Cada caso se analisou: número de transfusões, nível sérico de ferritina, provas de função hepática, USG hepático, antecedente de sepse e alterações da coagulação.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Foi considerada lesão hepática: DHL&gt;404 TGP &gt;50 TGO &gt;54 FAL &gt;250 BD &gt;2 ou &gt;23% da BI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SPSS versão 10.0 : medidas de tendência central, T Student e razão de chances.</a:t>
            </a:r>
            <a:endParaRPr lang="pt-BR" dirty="0">
              <a:latin typeface="Cambria"/>
              <a:ea typeface="Cambria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2707" name="Título 1"/>
          <p:cNvSpPr>
            <a:spLocks noGrp="1"/>
          </p:cNvSpPr>
          <p:nvPr>
            <p:ph type="title"/>
          </p:nvPr>
        </p:nvSpPr>
        <p:spPr>
          <a:xfrm>
            <a:off x="1077913" y="720725"/>
            <a:ext cx="4140200" cy="1506538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4140200" cy="3513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114 pacientes transfundidos e com ferritina acima do normal.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Inclusão: 54 com dados  laboratoriais completos.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Características principais dos RNs: </a:t>
            </a:r>
            <a:endParaRPr lang="pt-BR" dirty="0">
              <a:latin typeface="Cambria"/>
              <a:ea typeface="Cambria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11" name="Freeform: Shap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794750" y="-952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Freeform: Shap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7027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2711" name="Imagem 4" descr="Tabel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6800" y="1417638"/>
            <a:ext cx="47879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3731" name="Título 1"/>
          <p:cNvSpPr>
            <a:spLocks noGrp="1"/>
          </p:cNvSpPr>
          <p:nvPr>
            <p:ph type="title"/>
          </p:nvPr>
        </p:nvSpPr>
        <p:spPr>
          <a:xfrm>
            <a:off x="1077913" y="720725"/>
            <a:ext cx="4140200" cy="1506538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77913" y="2427288"/>
            <a:ext cx="9415462" cy="35131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Entre os que tinham sobrecarga de ferro, 27,7% tiveram doença hepática com um nível médio de ferritina  de 2064ng/dL. 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Relação das provas de função hepática com volume do concentrado:</a:t>
            </a:r>
            <a:endParaRPr lang="pt-BR" dirty="0">
              <a:latin typeface="Cambria"/>
              <a:ea typeface="Cambria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20" name="Freeform: Shap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794750" y="-952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Freeform: Shape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7027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3735" name="Imagem 5" descr="Tabel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7288" y="3671888"/>
            <a:ext cx="8426450" cy="30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4755" name="Título 1"/>
          <p:cNvSpPr>
            <a:spLocks noGrp="1"/>
          </p:cNvSpPr>
          <p:nvPr>
            <p:ph type="title"/>
          </p:nvPr>
        </p:nvSpPr>
        <p:spPr>
          <a:xfrm>
            <a:off x="1077913" y="720725"/>
            <a:ext cx="4140200" cy="1506538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Resultados</a:t>
            </a:r>
          </a:p>
        </p:txBody>
      </p:sp>
      <p:sp>
        <p:nvSpPr>
          <p:cNvPr id="74756" name="Espaço Reservado para Conteúdo 2"/>
          <p:cNvSpPr>
            <a:spLocks noGrp="1"/>
          </p:cNvSpPr>
          <p:nvPr>
            <p:ph idx="1"/>
          </p:nvPr>
        </p:nvSpPr>
        <p:spPr>
          <a:xfrm>
            <a:off x="1077913" y="2427288"/>
            <a:ext cx="9415462" cy="3513137"/>
          </a:xfrm>
        </p:spPr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Se comparou também o volume transfundido por paciente e os níveis de ferritina para determinar a relação entre volume transfundido e níveis altos de ferritina, mediante um T student com valor de p=0.003.</a:t>
            </a:r>
          </a:p>
          <a:p>
            <a:pPr eaLnBrk="1" hangingPunct="1"/>
            <a:endParaRPr lang="pt-BR" smtClean="0">
              <a:latin typeface="Cambria" pitchFamily="18" charset="0"/>
            </a:endParaRPr>
          </a:p>
        </p:txBody>
      </p:sp>
      <p:sp>
        <p:nvSpPr>
          <p:cNvPr id="20" name="Freeform: Shape 1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8794750" y="-952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Freeform: Shape 2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804275" y="3470275"/>
            <a:ext cx="3387725" cy="3406775"/>
          </a:xfrm>
          <a:custGeom>
            <a:avLst/>
            <a:gdLst>
              <a:gd name="connsiteX0" fmla="*/ 3388058 w 3388208"/>
              <a:gd name="connsiteY0" fmla="*/ 0 h 3406341"/>
              <a:gd name="connsiteX1" fmla="*/ 3388208 w 3388208"/>
              <a:gd name="connsiteY1" fmla="*/ 0 h 3406341"/>
              <a:gd name="connsiteX2" fmla="*/ 3388208 w 3388208"/>
              <a:gd name="connsiteY2" fmla="*/ 3406341 h 3406341"/>
              <a:gd name="connsiteX3" fmla="*/ 0 w 3388208"/>
              <a:gd name="connsiteY3" fmla="*/ 3406341 h 3406341"/>
              <a:gd name="connsiteX4" fmla="*/ 79006 w 3388208"/>
              <a:gd name="connsiteY4" fmla="*/ 3404386 h 3406341"/>
              <a:gd name="connsiteX5" fmla="*/ 3383947 w 3388208"/>
              <a:gd name="connsiteY5" fmla="*/ 164274 h 340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88208" h="3406341">
                <a:moveTo>
                  <a:pt x="3388058" y="0"/>
                </a:moveTo>
                <a:lnTo>
                  <a:pt x="3388208" y="0"/>
                </a:lnTo>
                <a:lnTo>
                  <a:pt x="3388208" y="3406341"/>
                </a:lnTo>
                <a:lnTo>
                  <a:pt x="0" y="3406341"/>
                </a:lnTo>
                <a:lnTo>
                  <a:pt x="79006" y="3404386"/>
                </a:lnTo>
                <a:cubicBezTo>
                  <a:pt x="1864742" y="3315784"/>
                  <a:pt x="3296223" y="1912901"/>
                  <a:pt x="3383947" y="16427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Discussão</a:t>
            </a:r>
          </a:p>
        </p:txBody>
      </p:sp>
      <p:sp>
        <p:nvSpPr>
          <p:cNvPr id="757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A intoxicação por ferro é uma entidade clínica que já se tem conhecimento há mais de 15 anos.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Apesar de pouco frequente seu diagnóstico, se associa com enfermidades crônicas que pioram o prognóstico dos pacientes.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Pacientes com ferritina alta apresentam com maior frequência alteração nas provas hepáticas de níveis elevados de transaminases. Essa relação só havia sido encontrada em pacientes adultos.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Há evidência que a hiperferritinemia da doença hepática de deriva da lesão dos hepatócitos. </a:t>
            </a:r>
          </a:p>
          <a:p>
            <a:pPr eaLnBrk="1" hangingPunct="1">
              <a:lnSpc>
                <a:spcPct val="110000"/>
              </a:lnSpc>
            </a:pPr>
            <a:r>
              <a:rPr lang="pt-BR" smtClean="0">
                <a:latin typeface="Cambria" pitchFamily="18" charset="0"/>
              </a:rPr>
              <a:t>Os pacientes que receberam mais de 75mL, mostraram níveis maiores de ferritina. Apesar de que houve grande variação nos níveis de ferritina, o que pode estar relacionado a  altos níveis de inflamação aguda em pacientes gravemente doentes. </a:t>
            </a:r>
          </a:p>
          <a:p>
            <a:pPr eaLnBrk="1" hangingPunct="1">
              <a:lnSpc>
                <a:spcPct val="110000"/>
              </a:lnSpc>
              <a:buFont typeface="Arial" charset="0"/>
              <a:buNone/>
            </a:pPr>
            <a:endParaRPr lang="pt-BR" smtClean="0">
              <a:latin typeface="Cambria" pitchFamily="18" charset="0"/>
            </a:endParaRPr>
          </a:p>
          <a:p>
            <a:pPr eaLnBrk="1" hangingPunct="1">
              <a:lnSpc>
                <a:spcPct val="110000"/>
              </a:lnSpc>
            </a:pPr>
            <a:endParaRPr lang="pt-BR" smtClean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latin typeface="Cambria" pitchFamily="18" charset="0"/>
              </a:rPr>
              <a:t>Discussão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Os resultados mostram um maior risco para enfermidade hepática entre os pacientes que são submetidos a múltiplas transfusões e por consequente, a um volume maior.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O metabolismo do ferro deve ser controlado de maneira precisa, principalmente, em prematuros, que são mais sujeitos às consequências das irregulares desse metabolismo </a:t>
            </a: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O tamanho da amostra desse estudo foi pequena e a evidência na literatura médica é escassa.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>
                <a:latin typeface="Cambria"/>
                <a:ea typeface="Cambria"/>
              </a:rPr>
              <a:t>Faz-se necessário o planejamento de protocolos mais amplos e específicos para determinar riscos potenciais e possibilidades de prevenção e tratamento.</a:t>
            </a:r>
            <a:endParaRPr lang="pt-BR" dirty="0">
              <a:latin typeface="Cambria"/>
              <a:ea typeface="Cambria"/>
            </a:endParaRP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4613" y="279400"/>
            <a:ext cx="6964362" cy="6297613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1319213"/>
            <a:ext cx="8621712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2800" smtClean="0">
                <a:solidFill>
                  <a:srgbClr val="0000FF"/>
                </a:solidFill>
              </a:rPr>
              <a:t>Nota do Editor da página neonatal </a:t>
            </a:r>
            <a:r>
              <a:rPr lang="pt-BR" sz="2800" smtClean="0">
                <a:solidFill>
                  <a:srgbClr val="0000FF"/>
                </a:solidFill>
                <a:hlinkClick r:id="rId2"/>
              </a:rPr>
              <a:t>www.paulomargotto.com.br</a:t>
            </a:r>
            <a:r>
              <a:rPr lang="pt-BR" sz="2800" smtClean="0">
                <a:solidFill>
                  <a:srgbClr val="0000FF"/>
                </a:solidFill>
              </a:rPr>
              <a:t> DR. Paulo R. Margotto. Consultem também! Aqui e e Agora!</a:t>
            </a:r>
          </a:p>
        </p:txBody>
      </p:sp>
      <p:pic>
        <p:nvPicPr>
          <p:cNvPr id="7987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1675" y="2271713"/>
            <a:ext cx="7019925" cy="394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Text Box 5"/>
          <p:cNvSpPr txBox="1">
            <a:spLocks noChangeArrowheads="1"/>
          </p:cNvSpPr>
          <p:nvPr/>
        </p:nvSpPr>
        <p:spPr bwMode="auto">
          <a:xfrm>
            <a:off x="4097338" y="6337300"/>
            <a:ext cx="2549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4"/>
              </a:rPr>
              <a:t>pmargotto@gmail.com</a:t>
            </a:r>
            <a:r>
              <a:rPr lang="pt-BR"/>
              <a:t> </a:t>
            </a:r>
          </a:p>
        </p:txBody>
      </p:sp>
      <p:sp>
        <p:nvSpPr>
          <p:cNvPr id="79876" name="Text Box 6"/>
          <p:cNvSpPr txBox="1">
            <a:spLocks noChangeArrowheads="1"/>
          </p:cNvSpPr>
          <p:nvPr/>
        </p:nvSpPr>
        <p:spPr bwMode="auto">
          <a:xfrm>
            <a:off x="9004300" y="5888038"/>
            <a:ext cx="7747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/>
              <a:t>8/9/2021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/>
          <p:cNvSpPr>
            <a:spLocks noGrp="1"/>
          </p:cNvSpPr>
          <p:nvPr>
            <p:ph type="title"/>
          </p:nvPr>
        </p:nvSpPr>
        <p:spPr>
          <a:xfrm>
            <a:off x="1068388" y="301625"/>
            <a:ext cx="9948862" cy="1506538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0000FF"/>
                </a:solidFill>
              </a:rPr>
              <a:t>Ruptura da homeostase do ferro e estresse oxidativo em recém-nascidos prematuros</a:t>
            </a:r>
          </a:p>
        </p:txBody>
      </p:sp>
      <p:sp>
        <p:nvSpPr>
          <p:cNvPr id="80898" name="Rectangle 3"/>
          <p:cNvSpPr>
            <a:spLocks noGrp="1"/>
          </p:cNvSpPr>
          <p:nvPr>
            <p:ph type="body" idx="1"/>
          </p:nvPr>
        </p:nvSpPr>
        <p:spPr>
          <a:xfrm>
            <a:off x="1320800" y="2943225"/>
            <a:ext cx="9948863" cy="3513138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0000"/>
                </a:solidFill>
              </a:rPr>
              <a:t>Sobrecarga e toxicidade de ferro</a:t>
            </a:r>
          </a:p>
          <a:p>
            <a:r>
              <a:rPr lang="pt-BR" sz="1600" b="1" smtClean="0"/>
              <a:t>Transfusões de glóbulos vermelhos</a:t>
            </a:r>
          </a:p>
          <a:p>
            <a:r>
              <a:rPr lang="pt-BR" sz="1600" smtClean="0"/>
              <a:t>O ferro derivado da transfusão é a principal causa de sobrecarga de ferro em bebês prematuros. Cerca de 80% dos recém-nascidos de muito baixo peso (RNMBP) e 95% dos recém-nascido de baixo peso (RNBP) requerem pelo menos uma transfusão de hemácias durante a hospitalização, com </a:t>
            </a:r>
            <a:r>
              <a:rPr lang="pt-BR" sz="1600" smtClean="0">
                <a:solidFill>
                  <a:srgbClr val="FF0000"/>
                </a:solidFill>
              </a:rPr>
              <a:t>ingestão de 0,5–1 mg de ferro para cada mL de hemácias transfundidas</a:t>
            </a:r>
            <a:r>
              <a:rPr lang="pt-BR" sz="1600" smtClean="0"/>
              <a:t>.</a:t>
            </a:r>
          </a:p>
          <a:p>
            <a:r>
              <a:rPr lang="pt-BR" sz="1600" smtClean="0"/>
              <a:t>Biologicamente, o ferro excedente não pode ser excretado ativamente pelos humanos. Consequentemente, após múltiplas transfusões, concentrações mais altas de soro e ferritina e armazenamento de ferro no fígado podem ser encontrados em bebês prematuros.</a:t>
            </a:r>
            <a:endParaRPr lang="pt-BR" sz="1600" b="1" smtClean="0"/>
          </a:p>
          <a:p>
            <a:endParaRPr lang="pt-BR" sz="1600" smtClean="0"/>
          </a:p>
        </p:txBody>
      </p:sp>
      <p:sp>
        <p:nvSpPr>
          <p:cNvPr id="80899" name="Rectangle 6"/>
          <p:cNvSpPr>
            <a:spLocks noChangeArrowheads="1"/>
          </p:cNvSpPr>
          <p:nvPr/>
        </p:nvSpPr>
        <p:spPr bwMode="auto">
          <a:xfrm>
            <a:off x="220663" y="2085975"/>
            <a:ext cx="11971337" cy="8239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Iron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Homeostasis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Disruption</a:t>
            </a:r>
            <a:r>
              <a:rPr lang="pt-BR">
                <a:hlinkClick r:id="rId2"/>
              </a:rPr>
              <a:t> and </a:t>
            </a:r>
            <a:r>
              <a:rPr lang="pt-BR" b="1">
                <a:hlinkClick r:id="rId2"/>
              </a:rPr>
              <a:t>Oxidative</a:t>
            </a:r>
            <a:r>
              <a:rPr lang="pt-BR">
                <a:hlinkClick r:id="rId2"/>
              </a:rPr>
              <a:t> Stress in Preterm Newborns.</a:t>
            </a:r>
            <a:endParaRPr lang="pt-BR"/>
          </a:p>
          <a:p>
            <a:pPr algn="ctr"/>
            <a:r>
              <a:rPr lang="pt-BR"/>
              <a:t>Raffaeli G, Manzoni F, Cortesi V, Cavallaro G, Mosca F, Ghirardello S.Nutrients. 2020 May 27;12(6):1554. doi: 10.3390/nu12061554.PMID: 32471148 </a:t>
            </a:r>
            <a:r>
              <a:rPr lang="pt-BR" b="1"/>
              <a:t>Free PMC article.</a:t>
            </a:r>
            <a:r>
              <a:rPr lang="pt-BR"/>
              <a:t> Review. </a:t>
            </a:r>
            <a:r>
              <a:rPr lang="pt-BR" b="1">
                <a:solidFill>
                  <a:srgbClr val="FF00FF"/>
                </a:solidFill>
              </a:rPr>
              <a:t>Artigo Livre!</a:t>
            </a:r>
          </a:p>
        </p:txBody>
      </p:sp>
      <p:sp>
        <p:nvSpPr>
          <p:cNvPr id="80900" name="AutoShape 7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3"/>
          <p:cNvSpPr>
            <a:spLocks noGrp="1"/>
          </p:cNvSpPr>
          <p:nvPr>
            <p:ph type="body" idx="1"/>
          </p:nvPr>
        </p:nvSpPr>
        <p:spPr>
          <a:xfrm>
            <a:off x="304800" y="468313"/>
            <a:ext cx="10721975" cy="5472112"/>
          </a:xfrm>
        </p:spPr>
        <p:txBody>
          <a:bodyPr/>
          <a:lstStyle/>
          <a:p>
            <a:r>
              <a:rPr lang="pt-BR" smtClean="0"/>
              <a:t>A patogênese das comorbidades relacionadas à prematuridade é multifatorial. Foi sugerida uma associação entre a taxa de transfusões de eritrócitos e a incidência de enterocolite necrosante, hemorragia intraventricular, retinopatia da prematuridade e displasia broncopulmonar.</a:t>
            </a:r>
          </a:p>
          <a:p>
            <a:r>
              <a:rPr lang="pt-BR" smtClean="0"/>
              <a:t>  Neste contexto, o ferro (excesso) foi hipotetizado para desempenhar um papel causador devido ao seu impacto no sistema imunológico, vasorregulação induzida por óxido nítrico  e estresse oxidativo.</a:t>
            </a:r>
          </a:p>
          <a:p>
            <a:r>
              <a:rPr lang="pt-BR" smtClean="0"/>
              <a:t> Especificamente, </a:t>
            </a:r>
            <a:r>
              <a:rPr lang="pt-BR" b="1" smtClean="0">
                <a:solidFill>
                  <a:srgbClr val="FF0000"/>
                </a:solidFill>
              </a:rPr>
              <a:t>tanto a preparação quanto o armazenamento de concentrados de hemácias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b="1" smtClean="0">
                <a:solidFill>
                  <a:srgbClr val="FF0000"/>
                </a:solidFill>
              </a:rPr>
              <a:t>embalados</a:t>
            </a:r>
            <a:r>
              <a:rPr lang="pt-BR" smtClean="0"/>
              <a:t> pediátricos podem predispor ao desequilíbrio redox. </a:t>
            </a:r>
          </a:p>
          <a:p>
            <a:r>
              <a:rPr lang="pt-BR" smtClean="0"/>
              <a:t>Na verdade, os </a:t>
            </a:r>
            <a:r>
              <a:rPr lang="pt-BR" b="1" smtClean="0"/>
              <a:t>eritrócitos pediátricos são preparados a partir do sangue adulto, substituindo a maior parte do plasma por soluções aditivas, reduzindo assim a quantidade líquida de proteínas de ligação ao ferro e antioxidantes </a:t>
            </a:r>
          </a:p>
          <a:p>
            <a:r>
              <a:rPr lang="pt-BR" smtClean="0"/>
              <a:t>Durante o armazenamento, a exposição do sangue ao cisalhamento, sacos plásticos, anticoagulantes e aditivos contribui para o aumento do ferro extracelular e sobrecarga de ferro não ligado à transferrina (NTBI) levando a um aumento no malondialdeído (MDA), indicando peroxidação lipídica sugerindo assim um risco de estresse oxidativo. </a:t>
            </a:r>
          </a:p>
        </p:txBody>
      </p:sp>
      <p:sp>
        <p:nvSpPr>
          <p:cNvPr id="81922" name="AutoShape 3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3"/>
          <p:cNvSpPr>
            <a:spLocks noGrp="1"/>
          </p:cNvSpPr>
          <p:nvPr>
            <p:ph type="body" idx="1"/>
          </p:nvPr>
        </p:nvSpPr>
        <p:spPr>
          <a:xfrm>
            <a:off x="582613" y="569913"/>
            <a:ext cx="10444162" cy="5370512"/>
          </a:xfrm>
        </p:spPr>
        <p:txBody>
          <a:bodyPr/>
          <a:lstStyle/>
          <a:p>
            <a:r>
              <a:rPr lang="pt-BR" smtClean="0"/>
              <a:t>Em adultos, a duração do armazenamento de hemácias transfundidas não tem impacto na mortalidade. </a:t>
            </a:r>
          </a:p>
          <a:p>
            <a:r>
              <a:rPr lang="pt-BR" smtClean="0"/>
              <a:t>Em pediatria, há um baixo nível de evidência proveniente de estudos observacionais da associação entre maior tempo de armazenamento de hemácias transfundidas e piores desfechos. </a:t>
            </a:r>
          </a:p>
          <a:p>
            <a:r>
              <a:rPr lang="pt-BR" smtClean="0"/>
              <a:t>No entanto, </a:t>
            </a:r>
            <a:r>
              <a:rPr lang="pt-BR" b="1" smtClean="0"/>
              <a:t>os dados de ensaios clínicos não suportam o uso de sangue fresco</a:t>
            </a:r>
            <a:r>
              <a:rPr lang="pt-BR" smtClean="0"/>
              <a:t>.</a:t>
            </a:r>
          </a:p>
          <a:p>
            <a:r>
              <a:rPr lang="pt-BR" smtClean="0"/>
              <a:t> A exposição do doador é outra questão relevante, especialmente quando se trata dos menores e mais doentes prematuros, necessitando de múltiplas transfusões nos primeiros dias de vida. O uso de bolsas satélite (alíquotas de pequeno volume da mesma unidade de sangue de um doador) pode limitar a taxa de exposição do doador.</a:t>
            </a:r>
          </a:p>
          <a:p>
            <a:r>
              <a:rPr lang="pt-BR" smtClean="0"/>
              <a:t> Finalmente, procedimentos que requerem exposição maciça a hemoderivados, como no caso de </a:t>
            </a:r>
            <a:r>
              <a:rPr lang="pt-BR" b="1" smtClean="0"/>
              <a:t>exsanguineotransfusão </a:t>
            </a:r>
            <a:r>
              <a:rPr lang="pt-BR" smtClean="0"/>
              <a:t>ou oxigenação por membrana extracorpórea, aumentam ainda mais a exposição neonatal à hemólise, estresse oxidativo e, portanto, o risco de mortalidade. </a:t>
            </a:r>
          </a:p>
        </p:txBody>
      </p:sp>
      <p:sp>
        <p:nvSpPr>
          <p:cNvPr id="82946" name="AutoShape 3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/>
          </p:cNvSpPr>
          <p:nvPr>
            <p:ph type="title"/>
          </p:nvPr>
        </p:nvSpPr>
        <p:spPr>
          <a:xfrm>
            <a:off x="1292225" y="142875"/>
            <a:ext cx="9948863" cy="1506538"/>
          </a:xfrm>
        </p:spPr>
        <p:txBody>
          <a:bodyPr/>
          <a:lstStyle/>
          <a:p>
            <a:r>
              <a:rPr lang="pt-BR" b="0" smtClean="0"/>
              <a:t>Suplementação excessiva de ferro</a:t>
            </a:r>
          </a:p>
        </p:txBody>
      </p:sp>
      <p:sp>
        <p:nvSpPr>
          <p:cNvPr id="83970" name="Rectangle 3"/>
          <p:cNvSpPr>
            <a:spLocks noGrp="1"/>
          </p:cNvSpPr>
          <p:nvPr>
            <p:ph type="body" idx="1"/>
          </p:nvPr>
        </p:nvSpPr>
        <p:spPr>
          <a:xfrm>
            <a:off x="815975" y="1727200"/>
            <a:ext cx="10518775" cy="4622800"/>
          </a:xfrm>
        </p:spPr>
        <p:txBody>
          <a:bodyPr/>
          <a:lstStyle/>
          <a:p>
            <a:r>
              <a:rPr lang="pt-BR" sz="1600" b="1" smtClean="0"/>
              <a:t>Suplementação excessiva de ferro</a:t>
            </a:r>
          </a:p>
          <a:p>
            <a:r>
              <a:rPr lang="pt-BR" sz="1600" smtClean="0"/>
              <a:t>Na dosagem rotineiramente usada, o ferro parenteral ou enteral não produz lesão por estresse oxidativo, mesmo que um pico transitório do nível de ferro sérico possa ser registrado após a administração .</a:t>
            </a:r>
          </a:p>
          <a:p>
            <a:r>
              <a:rPr lang="pt-BR" sz="1600" smtClean="0"/>
              <a:t> É relatado que mesmo uma suplementação enteral em doses mais altas (até 18 mg / kg / dia)  não causa dano por estresse oxidativo, mas, em vez disso, estimula a eritropoiese, como atesta a baixa relação ZnPP / H . </a:t>
            </a:r>
          </a:p>
          <a:p>
            <a:r>
              <a:rPr lang="pt-BR" sz="1600" smtClean="0"/>
              <a:t>Em bebês MBPN, um curso de uma semana de altas doses de ferro oral (18 mg / kg / dia) não resultou em uma mudança nos biomarcadores de estresse oxidativo nem nos níveis de antioxidantes.</a:t>
            </a:r>
          </a:p>
          <a:p>
            <a:r>
              <a:rPr lang="pt-BR" sz="1600" smtClean="0"/>
              <a:t>No entanto, </a:t>
            </a:r>
            <a:r>
              <a:rPr lang="pt-BR" sz="1600" smtClean="0">
                <a:solidFill>
                  <a:srgbClr val="FF0000"/>
                </a:solidFill>
              </a:rPr>
              <a:t>doses mais baixas (3-6 mg / kg / dia) por um período mais longo (até nove meses de idade) produzem um aumento nas concentrações de glutationa peroxidase, um marcador de estresse oxidativo</a:t>
            </a:r>
            <a:r>
              <a:rPr lang="pt-BR" sz="1600" smtClean="0"/>
              <a:t>. </a:t>
            </a:r>
          </a:p>
          <a:p>
            <a:r>
              <a:rPr lang="pt-BR" sz="1600" smtClean="0"/>
              <a:t>Além disso, grandes doses de administração de ferro enteral foram associadas à hemólise em bebês prematuros com deficiência de vitamina E .</a:t>
            </a:r>
          </a:p>
        </p:txBody>
      </p:sp>
      <p:sp>
        <p:nvSpPr>
          <p:cNvPr id="83971" name="AutoShape 4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/>
          <p:cNvSpPr>
            <a:spLocks noGrp="1"/>
          </p:cNvSpPr>
          <p:nvPr>
            <p:ph type="title"/>
          </p:nvPr>
        </p:nvSpPr>
        <p:spPr>
          <a:xfrm>
            <a:off x="890588" y="-327025"/>
            <a:ext cx="9948862" cy="1506538"/>
          </a:xfrm>
        </p:spPr>
        <p:txBody>
          <a:bodyPr/>
          <a:lstStyle/>
          <a:p>
            <a:r>
              <a:rPr lang="pt-BR" b="0" smtClean="0"/>
              <a:t>Toxicidade de ferro</a:t>
            </a:r>
          </a:p>
        </p:txBody>
      </p:sp>
      <p:sp>
        <p:nvSpPr>
          <p:cNvPr id="84994" name="Rectangle 3"/>
          <p:cNvSpPr>
            <a:spLocks noGrp="1"/>
          </p:cNvSpPr>
          <p:nvPr>
            <p:ph type="body" idx="1"/>
          </p:nvPr>
        </p:nvSpPr>
        <p:spPr>
          <a:xfrm>
            <a:off x="787400" y="1474788"/>
            <a:ext cx="10480675" cy="4362450"/>
          </a:xfrm>
        </p:spPr>
        <p:txBody>
          <a:bodyPr/>
          <a:lstStyle/>
          <a:p>
            <a:r>
              <a:rPr lang="pt-BR" smtClean="0"/>
              <a:t>O </a:t>
            </a:r>
            <a:r>
              <a:rPr lang="pt-BR" smtClean="0">
                <a:solidFill>
                  <a:srgbClr val="FF0000"/>
                </a:solidFill>
              </a:rPr>
              <a:t>excesso de ferro tem sido associado a baixo crescimento e interferência no metabolismo do zinco e do cobre</a:t>
            </a:r>
            <a:r>
              <a:rPr lang="pt-BR" smtClean="0"/>
              <a:t>. </a:t>
            </a:r>
          </a:p>
          <a:p>
            <a:r>
              <a:rPr lang="pt-BR" smtClean="0">
                <a:solidFill>
                  <a:srgbClr val="FF0000"/>
                </a:solidFill>
              </a:rPr>
              <a:t>A relação entre ferro e infecção é amplamente reconhecida</a:t>
            </a:r>
            <a:r>
              <a:rPr lang="pt-BR" smtClean="0"/>
              <a:t> . Estudos anteriores relataram um aumento na incidência de infecções do trato respiratório em neonatos suplementados com altas doses de ferro (fórmula fortificada com 20,7 mg de ferro / L). Certamente, o NTBI atua como um potente agente pró-oxidante por meio da geração de espécies reativas de oxigênio (ROS).</a:t>
            </a:r>
          </a:p>
          <a:p>
            <a:r>
              <a:rPr lang="pt-BR" smtClean="0"/>
              <a:t>Recentemente, um ensaio clínico mostrou que alimentos fortificados com ferro modulam a microbiota intestinal, com crescimento excessivo de enterobactérias patogênicas, desencadeando inflamação intestinal . </a:t>
            </a:r>
          </a:p>
          <a:p>
            <a:r>
              <a:rPr lang="pt-BR" smtClean="0"/>
              <a:t>As consequências desse processo ainda não são conhecidas e merecem ser exploradas.</a:t>
            </a:r>
          </a:p>
        </p:txBody>
      </p:sp>
      <p:sp>
        <p:nvSpPr>
          <p:cNvPr id="84995" name="AutoShape 4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3"/>
          <p:cNvSpPr>
            <a:spLocks noGrp="1"/>
          </p:cNvSpPr>
          <p:nvPr>
            <p:ph type="body" idx="1"/>
          </p:nvPr>
        </p:nvSpPr>
        <p:spPr>
          <a:xfrm>
            <a:off x="209550" y="692150"/>
            <a:ext cx="11368088" cy="5994400"/>
          </a:xfrm>
        </p:spPr>
        <p:txBody>
          <a:bodyPr/>
          <a:lstStyle/>
          <a:p>
            <a:r>
              <a:rPr lang="pt-BR" smtClean="0">
                <a:solidFill>
                  <a:srgbClr val="FF0000"/>
                </a:solidFill>
              </a:rPr>
              <a:t>Bebês prematuros são vulneráveis ​​à toxicidade do ferro devido aos baixos níveis da capacidade total de ligação ao ferro (TIBC) e defesas antioxidantes imaturas que facilitam a oxidação do ferro do estado ferroso com o aumento da produção de ROS</a:t>
            </a:r>
            <a:r>
              <a:rPr lang="pt-BR" smtClean="0"/>
              <a:t> . </a:t>
            </a:r>
          </a:p>
          <a:p>
            <a:r>
              <a:rPr lang="pt-BR" smtClean="0"/>
              <a:t>A vitamina E e a vitamina C são antioxidantes eliminadores de radicais, que são mal adsorvidos até a 34ª semana de gestação e baixa atividade nas primeiras duas semanas de vida. </a:t>
            </a:r>
          </a:p>
          <a:p>
            <a:r>
              <a:rPr lang="pt-BR" smtClean="0"/>
              <a:t>Finalmente, a superóxido dismutase (SOD), que é uma enzima com um papel antioxidante importante, está ausente em neonatos prematuros.</a:t>
            </a:r>
          </a:p>
          <a:p>
            <a:r>
              <a:rPr lang="pt-BR" smtClean="0"/>
              <a:t>Um estudo recente envolvendo 95 neonatos prematuros não encontrou associação entre sobrecarga moderada de ferro, conforme definido por sobrecarga de ferro (SF)&gt; 400 ng / mL, mas &lt;1000 ng / mL em 34–35 semanas de idade corrigida e comprometimento do neurodesenvolvimento em 8–12 meses. </a:t>
            </a:r>
          </a:p>
          <a:p>
            <a:r>
              <a:rPr lang="pt-BR" smtClean="0"/>
              <a:t>No entanto, recém-nascidos prematuros nas primeiras semanas de vida estão propensos a desenvolver estresse oxidativo, devido aos fatores de risco predisponentes concomitantes.</a:t>
            </a:r>
          </a:p>
          <a:p>
            <a:r>
              <a:rPr lang="pt-BR" smtClean="0"/>
              <a:t> Portanto, </a:t>
            </a:r>
            <a:r>
              <a:rPr lang="pt-BR" smtClean="0">
                <a:solidFill>
                  <a:srgbClr val="FF0000"/>
                </a:solidFill>
              </a:rPr>
              <a:t>mesmo os níveis modestos de SF podem causar danos ao cérebro</a:t>
            </a:r>
            <a:r>
              <a:rPr lang="pt-BR" smtClean="0"/>
              <a:t> .</a:t>
            </a:r>
          </a:p>
        </p:txBody>
      </p:sp>
      <p:sp>
        <p:nvSpPr>
          <p:cNvPr id="86018" name="AutoShape 3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3"/>
          <p:cNvSpPr>
            <a:spLocks noGrp="1"/>
          </p:cNvSpPr>
          <p:nvPr>
            <p:ph type="body" idx="1"/>
          </p:nvPr>
        </p:nvSpPr>
        <p:spPr>
          <a:xfrm>
            <a:off x="434975" y="1431925"/>
            <a:ext cx="10433050" cy="5426075"/>
          </a:xfrm>
        </p:spPr>
        <p:txBody>
          <a:bodyPr/>
          <a:lstStyle/>
          <a:p>
            <a:r>
              <a:rPr lang="pt-BR" sz="2400" smtClean="0"/>
              <a:t>Além da deficiência de ferro e anemia or deficiência de ferro que foram amplamente abordadas, </a:t>
            </a:r>
            <a:r>
              <a:rPr lang="pt-BR" sz="2400" b="1" smtClean="0">
                <a:solidFill>
                  <a:srgbClr val="FF0000"/>
                </a:solidFill>
              </a:rPr>
              <a:t>a sobrecarga de ferro está emergindo como uma 'nova' questão no manejo de bebês prematuros doentes.</a:t>
            </a:r>
            <a:r>
              <a:rPr lang="pt-BR" sz="2400" smtClean="0"/>
              <a:t> </a:t>
            </a:r>
          </a:p>
          <a:p>
            <a:r>
              <a:rPr lang="pt-BR" sz="2400" smtClean="0"/>
              <a:t>Os esforços futuros devem se concentrar na identificação precoce de biomarcadores de estresse oxidativo, o que poderia melhorar o atendimento aos pacientes, abrindo caminho para alvos terapêuticos inovadores.</a:t>
            </a:r>
          </a:p>
          <a:p>
            <a:r>
              <a:rPr lang="pt-BR" sz="2400" smtClean="0"/>
              <a:t>Os principais fatores de risco, estratégias de prevenção e terapias para deficiência de ferro e sobrecarga são resumidos  na figura a seguir</a:t>
            </a:r>
          </a:p>
        </p:txBody>
      </p:sp>
      <p:sp>
        <p:nvSpPr>
          <p:cNvPr id="87042" name="Text Box 4"/>
          <p:cNvSpPr txBox="1">
            <a:spLocks noChangeArrowheads="1"/>
          </p:cNvSpPr>
          <p:nvPr/>
        </p:nvSpPr>
        <p:spPr bwMode="auto">
          <a:xfrm>
            <a:off x="3471863" y="174625"/>
            <a:ext cx="2779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200">
                <a:solidFill>
                  <a:srgbClr val="FF0000"/>
                </a:solidFill>
              </a:rPr>
              <a:t>PORTANTO...</a:t>
            </a:r>
          </a:p>
        </p:txBody>
      </p:sp>
      <p:sp>
        <p:nvSpPr>
          <p:cNvPr id="87043" name="AutoShape 4"/>
          <p:cNvSpPr>
            <a:spLocks noChangeArrowheads="1"/>
          </p:cNvSpPr>
          <p:nvPr/>
        </p:nvSpPr>
        <p:spPr bwMode="auto">
          <a:xfrm>
            <a:off x="11333163" y="42687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4"/>
          <p:cNvSpPr>
            <a:spLocks noChangeArrowheads="1"/>
          </p:cNvSpPr>
          <p:nvPr/>
        </p:nvSpPr>
        <p:spPr bwMode="auto">
          <a:xfrm>
            <a:off x="160338" y="5834063"/>
            <a:ext cx="9493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b="1">
                <a:solidFill>
                  <a:srgbClr val="FF00FF"/>
                </a:solidFill>
              </a:rPr>
              <a:t>Homeostase do ferro em recém-nascidos prematuros: fatores de risco, estratégias de</a:t>
            </a:r>
          </a:p>
          <a:p>
            <a:pPr algn="ctr"/>
            <a:r>
              <a:rPr lang="pt-BR" b="1">
                <a:solidFill>
                  <a:srgbClr val="FF00FF"/>
                </a:solidFill>
              </a:rPr>
              <a:t> prevenção e tratamento</a:t>
            </a:r>
            <a:r>
              <a:rPr lang="pt-BR"/>
              <a:t> </a:t>
            </a:r>
          </a:p>
        </p:txBody>
      </p:sp>
      <p:pic>
        <p:nvPicPr>
          <p:cNvPr id="8806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41300"/>
            <a:ext cx="5948362" cy="5434013"/>
          </a:xfrm>
          <a:prstGeom prst="rect">
            <a:avLst/>
          </a:prstGeom>
          <a:noFill/>
          <a:ln w="76200" cmpd="tri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88067" name="Rectangle 7"/>
          <p:cNvSpPr>
            <a:spLocks noChangeArrowheads="1"/>
          </p:cNvSpPr>
          <p:nvPr/>
        </p:nvSpPr>
        <p:spPr bwMode="auto">
          <a:xfrm>
            <a:off x="6362700" y="4191000"/>
            <a:ext cx="5708650" cy="13684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1400"/>
              <a:t>DCC: pinçamento retardado do cordão; Dcytb: citocromo b duodenal; DMT1: transportador de metal divalente; Fe</a:t>
            </a:r>
            <a:r>
              <a:rPr lang="pt-BR" sz="1400" baseline="30000"/>
              <a:t> 2+</a:t>
            </a:r>
            <a:r>
              <a:rPr lang="pt-BR" sz="1400"/>
              <a:t> : cátion ferroso; Fe </a:t>
            </a:r>
            <a:r>
              <a:rPr lang="pt-BR" sz="1400" baseline="30000"/>
              <a:t>3+</a:t>
            </a:r>
            <a:r>
              <a:rPr lang="pt-BR" sz="1400"/>
              <a:t> : cátion férrico; FPN: ferroportina; RBC: glóbulo vermelho; rHuEPO: eritropoietina humana recombinante; PIG: pequeno para a idade gestacional; TF: transferrina; ID: deficiência e ferro; IDA: anemia por deficiência de ferro</a:t>
            </a:r>
          </a:p>
        </p:txBody>
      </p:sp>
      <p:sp>
        <p:nvSpPr>
          <p:cNvPr id="88068" name="AutoShape 5"/>
          <p:cNvSpPr>
            <a:spLocks noChangeArrowheads="1"/>
          </p:cNvSpPr>
          <p:nvPr/>
        </p:nvSpPr>
        <p:spPr bwMode="auto">
          <a:xfrm>
            <a:off x="11488738" y="59705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2"/>
          <p:cNvSpPr>
            <a:spLocks noGrp="1"/>
          </p:cNvSpPr>
          <p:nvPr>
            <p:ph type="title"/>
          </p:nvPr>
        </p:nvSpPr>
        <p:spPr>
          <a:xfrm>
            <a:off x="423863" y="-606425"/>
            <a:ext cx="9948862" cy="1506538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RESUMO</a:t>
            </a:r>
          </a:p>
        </p:txBody>
      </p:sp>
      <p:sp>
        <p:nvSpPr>
          <p:cNvPr id="89090" name="Rectangle 3"/>
          <p:cNvSpPr>
            <a:spLocks noGrp="1"/>
          </p:cNvSpPr>
          <p:nvPr>
            <p:ph type="body" idx="1"/>
          </p:nvPr>
        </p:nvSpPr>
        <p:spPr>
          <a:xfrm>
            <a:off x="461963" y="1522413"/>
            <a:ext cx="11329987" cy="5192712"/>
          </a:xfrm>
          <a:solidFill>
            <a:schemeClr val="bg1"/>
          </a:solidFill>
          <a:ln w="28575">
            <a:solidFill>
              <a:srgbClr val="FF00FF"/>
            </a:solidFill>
          </a:ln>
        </p:spPr>
        <p:txBody>
          <a:bodyPr/>
          <a:lstStyle/>
          <a:p>
            <a:r>
              <a:rPr lang="pt-BR" smtClean="0"/>
              <a:t>O ferro é um micronutriente essencial para o desenvolvimento inicial, estando envolvido em vários processos celulares e desempenhando um papel significativo no neurodesenvolvimento. A prematuridade pode afetar a homeostase do ferro de diferentes maneiras. Por outro lado, mais da metade dos prematuros desenvolvem deficiência de ferro devido à menor duração da gravidez, crescimento pós-natal precoce, eritropoiese insuficiente e perdas de flebotomia. Por outro lado, os pacientes mais enfermos estão expostos a transfusões de eritrócitos, aumentando o risco de sobrecarga de ferro em condições de capacidade antioxidante prejudicada. A prevenção da escassez de ferro por meio de transfusão de placenta, práticas de preservação do sangue para avaliações laboratoriais e suplementação de ferro é a primeira no manejo da anemia em bebês prematuros. A Academia Americana de Pediatria recomenda a administração de 2 mg / kg / dia de ferro elementar oral a bebês prematuros alimentados com leite humano a partir de um mês de idade para prevenir a deficiência de ferro. Até o momento, não há consenso sobre o tipo de preparações de ferro, dosagens ou hora de início da administração para atender às medidas de custo-eficácia e segurança ideais. 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/>
          </p:cNvSpPr>
          <p:nvPr>
            <p:ph type="title"/>
          </p:nvPr>
        </p:nvSpPr>
        <p:spPr>
          <a:xfrm>
            <a:off x="1535113" y="-473075"/>
            <a:ext cx="10042525" cy="2000250"/>
          </a:xfrm>
        </p:spPr>
        <p:txBody>
          <a:bodyPr/>
          <a:lstStyle/>
          <a:p>
            <a:pPr algn="ctr"/>
            <a:r>
              <a:rPr lang="pt-BR" sz="1800" smtClean="0">
                <a:solidFill>
                  <a:srgbClr val="0000FF"/>
                </a:solidFill>
              </a:rPr>
              <a:t>Onde mantemos as Hemoglobinas em bebês Prematuros? O Ensaio TOP </a:t>
            </a:r>
            <a:br>
              <a:rPr lang="pt-BR" sz="1800" smtClean="0">
                <a:solidFill>
                  <a:srgbClr val="0000FF"/>
                </a:solidFill>
              </a:rPr>
            </a:br>
            <a:r>
              <a:rPr lang="pt-BR" sz="1800" smtClean="0">
                <a:solidFill>
                  <a:srgbClr val="0000FF"/>
                </a:solidFill>
              </a:rPr>
              <a:t>(</a:t>
            </a:r>
            <a:r>
              <a:rPr lang="pt-BR" sz="1800" i="1" smtClean="0">
                <a:solidFill>
                  <a:srgbClr val="0000FF"/>
                </a:solidFill>
              </a:rPr>
              <a:t>Where do we keep hemoglobins in preterm infants? The TOP trial</a:t>
            </a:r>
            <a:r>
              <a:rPr lang="pt-BR" sz="1800" smtClean="0">
                <a:solidFill>
                  <a:srgbClr val="0000FF"/>
                </a:solidFill>
              </a:rPr>
              <a:t>)</a:t>
            </a:r>
            <a:br>
              <a:rPr lang="pt-BR" sz="1800" smtClean="0">
                <a:solidFill>
                  <a:srgbClr val="0000FF"/>
                </a:solidFill>
              </a:rPr>
            </a:br>
            <a:r>
              <a:rPr lang="pt-BR" sz="1400" b="0" smtClean="0"/>
              <a:t>Haresh Kirpalani (EUA).</a:t>
            </a:r>
            <a:br>
              <a:rPr lang="pt-BR" sz="1400" b="0" smtClean="0"/>
            </a:br>
            <a:r>
              <a:rPr lang="pt-BR" sz="1400" b="0" smtClean="0"/>
              <a:t>VI Encontro Internacional e Neonatologia (Porto Alegre, RS), sob Coordenação Geral dos Drs. Rita Silveira e Renato Procianoy (RS), 100% online.Realizado por Paulo R. Margotto.</a:t>
            </a:r>
          </a:p>
        </p:txBody>
      </p:sp>
      <p:sp>
        <p:nvSpPr>
          <p:cNvPr id="90114" name="Rectangle 3"/>
          <p:cNvSpPr>
            <a:spLocks noGrp="1"/>
          </p:cNvSpPr>
          <p:nvPr>
            <p:ph type="body" idx="1"/>
          </p:nvPr>
        </p:nvSpPr>
        <p:spPr>
          <a:xfrm>
            <a:off x="976313" y="1624013"/>
            <a:ext cx="11215687" cy="5241925"/>
          </a:xfrm>
          <a:solidFill>
            <a:schemeClr val="bg1"/>
          </a:solidFill>
        </p:spPr>
        <p:txBody>
          <a:bodyPr/>
          <a:lstStyle/>
          <a:p>
            <a:r>
              <a:rPr lang="pt-BR" smtClean="0"/>
              <a:t>Vamos nos perguntar que dados randomizados existem quanto à transfusão dos prematuros e isso inclui marcadores de validade interna (Estudo TOP: </a:t>
            </a:r>
            <a:r>
              <a:rPr lang="pt-BR" i="1" smtClean="0"/>
              <a:t>Transfusion of Premature</a:t>
            </a:r>
            <a:r>
              <a:rPr lang="pt-BR" smtClean="0"/>
              <a:t> [Transfusão para Prematuros]) e também de validação externa.</a:t>
            </a:r>
            <a:r>
              <a:rPr lang="pt-BR" b="1" smtClean="0"/>
              <a:t> </a:t>
            </a:r>
          </a:p>
          <a:p>
            <a:pPr algn="ctr">
              <a:buFont typeface="Arial" charset="0"/>
              <a:buNone/>
            </a:pPr>
            <a:r>
              <a:rPr lang="pt-BR" b="1" smtClean="0">
                <a:solidFill>
                  <a:srgbClr val="FF00FF"/>
                </a:solidFill>
              </a:rPr>
              <a:t>Em que nível de hemoglobina (Hb) devemos transfundir</a:t>
            </a:r>
            <a:r>
              <a:rPr lang="pt-BR" smtClean="0">
                <a:solidFill>
                  <a:srgbClr val="FF00FF"/>
                </a:solidFill>
              </a:rPr>
              <a:t>?</a:t>
            </a:r>
            <a:r>
              <a:rPr lang="pt-BR" b="1" smtClean="0">
                <a:solidFill>
                  <a:srgbClr val="FF00FF"/>
                </a:solidFill>
              </a:rPr>
              <a:t> A estratégia liberal de transfusão melhora a sobrevivência neurológica intacta de recém-nascidos de extremo baixo peso comparado com a estratégia restritiva?</a:t>
            </a:r>
          </a:p>
          <a:p>
            <a:pPr algn="ctr">
              <a:buFont typeface="Arial" charset="0"/>
              <a:buNone/>
            </a:pPr>
            <a:endParaRPr lang="pt-BR" b="1" smtClean="0">
              <a:solidFill>
                <a:srgbClr val="FF00FF"/>
              </a:solidFill>
            </a:endParaRPr>
          </a:p>
          <a:p>
            <a:pPr algn="ctr">
              <a:buFont typeface="Arial" charset="0"/>
              <a:buNone/>
            </a:pPr>
            <a:endParaRPr lang="pt-BR" b="1" smtClean="0">
              <a:solidFill>
                <a:srgbClr val="FF00FF"/>
              </a:solidFill>
            </a:endParaRPr>
          </a:p>
        </p:txBody>
      </p:sp>
      <p:pic>
        <p:nvPicPr>
          <p:cNvPr id="90115" name="Picture 5" descr="doc">
            <a:hlinkClick r:id="rId2" tooltip="Hb nos prematuros_Ensaio_ TO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71200" y="104775"/>
            <a:ext cx="700088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6" name="Picture 6" descr="A Hot Topics Minute- Haresh Kirpalani, MD, MSc - YouTube"/>
          <p:cNvPicPr>
            <a:picLocks noChangeAspect="1" noChangeArrowheads="1"/>
          </p:cNvPicPr>
          <p:nvPr/>
        </p:nvPicPr>
        <p:blipFill>
          <a:blip r:embed="rId4" r:link="rId5">
            <a:lum bright="18000" contrast="12000"/>
          </a:blip>
          <a:srcRect/>
          <a:stretch>
            <a:fillRect/>
          </a:stretch>
        </p:blipFill>
        <p:spPr bwMode="auto">
          <a:xfrm>
            <a:off x="0" y="0"/>
            <a:ext cx="20066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7" name="Oval 7"/>
          <p:cNvSpPr>
            <a:spLocks noChangeArrowheads="1"/>
          </p:cNvSpPr>
          <p:nvPr/>
        </p:nvSpPr>
        <p:spPr bwMode="auto">
          <a:xfrm>
            <a:off x="352425" y="1165225"/>
            <a:ext cx="800100" cy="43973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altLang="ja-JP" sz="1400" b="1">
                <a:solidFill>
                  <a:srgbClr val="FF00FF"/>
                </a:solidFill>
                <a:ea typeface="MS Mincho"/>
                <a:cs typeface="MS Mincho"/>
              </a:rPr>
              <a:t>2021</a:t>
            </a:r>
            <a:endParaRPr lang="pt-BR"/>
          </a:p>
        </p:txBody>
      </p:sp>
      <p:pic>
        <p:nvPicPr>
          <p:cNvPr id="90118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14575" y="3836988"/>
            <a:ext cx="3297238" cy="2209800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90119" name="Rectangle 9"/>
          <p:cNvSpPr>
            <a:spLocks noChangeArrowheads="1"/>
          </p:cNvSpPr>
          <p:nvPr/>
        </p:nvSpPr>
        <p:spPr bwMode="auto">
          <a:xfrm>
            <a:off x="5751513" y="4191000"/>
            <a:ext cx="5164137" cy="1441450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eaLnBrk="0" hangingPunct="0">
              <a:lnSpc>
                <a:spcPct val="120000"/>
              </a:lnSpc>
              <a:spcBef>
                <a:spcPts val="1000"/>
              </a:spcBef>
              <a:buFont typeface="Arial" charset="0"/>
              <a:buChar char="•"/>
            </a:pPr>
            <a:r>
              <a:rPr lang="pt-BR"/>
              <a:t>O nível mais baixo foi de 7g% e o mais alto foi de 13g% e a idade na dependência da presença ou ausência de suporte respiratório, pós-natal de 1 semana a mais de 3). </a:t>
            </a:r>
          </a:p>
        </p:txBody>
      </p:sp>
      <p:sp>
        <p:nvSpPr>
          <p:cNvPr id="90120" name="Line 10"/>
          <p:cNvSpPr>
            <a:spLocks noChangeShapeType="1"/>
          </p:cNvSpPr>
          <p:nvPr/>
        </p:nvSpPr>
        <p:spPr bwMode="auto">
          <a:xfrm flipV="1">
            <a:off x="10409238" y="661988"/>
            <a:ext cx="465137" cy="195262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90121" name="Text Box 11"/>
          <p:cNvSpPr txBox="1">
            <a:spLocks noChangeArrowheads="1"/>
          </p:cNvSpPr>
          <p:nvPr/>
        </p:nvSpPr>
        <p:spPr bwMode="auto">
          <a:xfrm>
            <a:off x="10602913" y="695325"/>
            <a:ext cx="1390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Clique aqui!</a:t>
            </a:r>
          </a:p>
        </p:txBody>
      </p:sp>
      <p:sp>
        <p:nvSpPr>
          <p:cNvPr id="90122" name="AutoShape 12"/>
          <p:cNvSpPr>
            <a:spLocks noChangeArrowheads="1"/>
          </p:cNvSpPr>
          <p:nvPr/>
        </p:nvSpPr>
        <p:spPr bwMode="auto">
          <a:xfrm>
            <a:off x="11380788" y="5729288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4"/>
          <p:cNvSpPr>
            <a:spLocks noChangeArrowheads="1"/>
          </p:cNvSpPr>
          <p:nvPr/>
        </p:nvSpPr>
        <p:spPr bwMode="auto">
          <a:xfrm>
            <a:off x="403225" y="1200150"/>
            <a:ext cx="10399713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 b="1">
                <a:hlinkClick r:id="rId2"/>
              </a:rPr>
              <a:t>Higher</a:t>
            </a:r>
            <a:r>
              <a:rPr lang="en-US" sz="1400">
                <a:hlinkClick r:id="rId2"/>
              </a:rPr>
              <a:t> or </a:t>
            </a:r>
            <a:r>
              <a:rPr lang="en-US" sz="1400" b="1">
                <a:hlinkClick r:id="rId2"/>
              </a:rPr>
              <a:t>Lower</a:t>
            </a:r>
            <a:r>
              <a:rPr lang="en-US" sz="1400">
                <a:hlinkClick r:id="rId2"/>
              </a:rPr>
              <a:t> </a:t>
            </a:r>
            <a:r>
              <a:rPr lang="en-US" sz="1400" b="1">
                <a:hlinkClick r:id="rId2"/>
              </a:rPr>
              <a:t>Hemoglobin</a:t>
            </a:r>
            <a:r>
              <a:rPr lang="en-US" sz="1400">
                <a:hlinkClick r:id="rId2"/>
              </a:rPr>
              <a:t> Transfusion Thresholds for Preterm Infants.</a:t>
            </a:r>
            <a:endParaRPr lang="en-US" altLang="ja-JP" sz="1400">
              <a:ea typeface="MS PGothic" pitchFamily="34" charset="-128"/>
            </a:endParaRPr>
          </a:p>
          <a:p>
            <a:pPr algn="ctr"/>
            <a:r>
              <a:rPr lang="en-US" altLang="ja-JP" sz="1400">
                <a:ea typeface="MS PGothic" pitchFamily="34" charset="-128"/>
              </a:rPr>
              <a:t>Kirpalani H, Bell EF, Hintz SR, Tan S et al. Eunice Kennedy Shriver NICHD Neonatal Research Network.N Engl J Med. 2020 Dec 31;383(27):2639-2651. doi: 10.1056/NEJMoa2020248.PMID: 33382931 Clinical Trial</a:t>
            </a:r>
            <a:r>
              <a:rPr lang="pt-BR" altLang="ja-JP" sz="1400">
                <a:ea typeface="MS PGothic" pitchFamily="34" charset="-128"/>
              </a:rPr>
              <a:t> </a:t>
            </a:r>
          </a:p>
        </p:txBody>
      </p:sp>
      <p:sp>
        <p:nvSpPr>
          <p:cNvPr id="91138" name="Rectangle 7"/>
          <p:cNvSpPr>
            <a:spLocks noGrp="1"/>
          </p:cNvSpPr>
          <p:nvPr>
            <p:ph type="body" idx="1"/>
          </p:nvPr>
        </p:nvSpPr>
        <p:spPr>
          <a:xfrm>
            <a:off x="865188" y="590550"/>
            <a:ext cx="9948862" cy="3513138"/>
          </a:xfrm>
        </p:spPr>
        <p:txBody>
          <a:bodyPr/>
          <a:lstStyle/>
          <a:p>
            <a:r>
              <a:rPr lang="pt-BR" smtClean="0"/>
              <a:t>O estudo foi publicado em 2020!</a:t>
            </a:r>
          </a:p>
        </p:txBody>
      </p:sp>
      <p:sp>
        <p:nvSpPr>
          <p:cNvPr id="91139" name="Rectangle 8"/>
          <p:cNvSpPr>
            <a:spLocks noChangeArrowheads="1"/>
          </p:cNvSpPr>
          <p:nvPr/>
        </p:nvSpPr>
        <p:spPr bwMode="auto">
          <a:xfrm>
            <a:off x="1047750" y="2392363"/>
            <a:ext cx="94932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-Não foram detectadas diferenças entre os grupos quanto ao desfecho composto cumulativo de morte e neurodesenvolvimento aos 11-26 meses , assim como, após o desdobramento dos desfechos compostos de morte e neurodesenvolvimento</a:t>
            </a:r>
            <a:r>
              <a:rPr lang="pt-BR"/>
              <a:t>. </a:t>
            </a:r>
          </a:p>
          <a:p>
            <a:pPr defTabSz="914400"/>
            <a:r>
              <a:rPr lang="pt-BR">
                <a:solidFill>
                  <a:srgbClr val="0000FF"/>
                </a:solidFill>
              </a:rPr>
              <a:t>-Também sem diferenças entre os desfechos secundários como que ultrassom craniano, enterocolite necrosante, marcadores de apneia, cegueira e displasia broncopulmonar.</a:t>
            </a:r>
          </a:p>
          <a:p>
            <a:pPr defTabSz="914400"/>
            <a:r>
              <a:rPr lang="pt-BR"/>
              <a:t> </a:t>
            </a:r>
          </a:p>
        </p:txBody>
      </p:sp>
      <p:sp>
        <p:nvSpPr>
          <p:cNvPr id="91140" name="Text Box 9"/>
          <p:cNvSpPr txBox="1">
            <a:spLocks noChangeArrowheads="1"/>
          </p:cNvSpPr>
          <p:nvPr/>
        </p:nvSpPr>
        <p:spPr bwMode="auto">
          <a:xfrm>
            <a:off x="4022725" y="1903413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91141" name="Rectangle 10"/>
          <p:cNvSpPr>
            <a:spLocks noChangeArrowheads="1"/>
          </p:cNvSpPr>
          <p:nvPr/>
        </p:nvSpPr>
        <p:spPr bwMode="auto">
          <a:xfrm>
            <a:off x="2616200" y="3916363"/>
            <a:ext cx="6096000" cy="2368550"/>
          </a:xfrm>
          <a:prstGeom prst="rect">
            <a:avLst/>
          </a:prstGeom>
          <a:noFill/>
          <a:ln w="76200" cmpd="tri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 eaLnBrk="0" hangingPunct="0">
              <a:lnSpc>
                <a:spcPct val="110000"/>
              </a:lnSpc>
              <a:spcBef>
                <a:spcPct val="50000"/>
              </a:spcBef>
              <a:buFont typeface="Arial" charset="0"/>
              <a:buChar char="•"/>
            </a:pPr>
            <a:r>
              <a:rPr lang="pt-BR"/>
              <a:t>Kirpalani H et al concluíram dizendo que no estudo TOP </a:t>
            </a:r>
            <a:r>
              <a:rPr lang="pt-BR">
                <a:solidFill>
                  <a:srgbClr val="0000FF"/>
                </a:solidFill>
              </a:rPr>
              <a:t>cerca de 2g de Hb na diferença não fez diferença significativa na morte ou deficiente neurodesenvolvimento e nos desfechos hospitalares importantes</a:t>
            </a:r>
            <a:r>
              <a:rPr lang="pt-BR"/>
              <a:t> achando seguro ficar dentro dos limites do algoritmo TOP para transfundir prematuros</a:t>
            </a:r>
          </a:p>
          <a:p>
            <a:pPr defTabSz="914400" eaLnBrk="0" hangingPunct="0">
              <a:lnSpc>
                <a:spcPct val="110000"/>
              </a:lnSpc>
              <a:spcBef>
                <a:spcPct val="50000"/>
              </a:spcBef>
              <a:buFont typeface="Arial" charset="0"/>
              <a:buChar char="•"/>
            </a:pPr>
            <a:endParaRPr lang="pt-BR" sz="1600">
              <a:latin typeface="Avenir Next LT Pro Light"/>
            </a:endParaRPr>
          </a:p>
        </p:txBody>
      </p:sp>
      <p:sp>
        <p:nvSpPr>
          <p:cNvPr id="91142" name="AutoShape 11"/>
          <p:cNvSpPr>
            <a:spLocks noChangeArrowheads="1"/>
          </p:cNvSpPr>
          <p:nvPr/>
        </p:nvSpPr>
        <p:spPr bwMode="auto">
          <a:xfrm>
            <a:off x="11374438" y="5821363"/>
            <a:ext cx="457200" cy="887412"/>
          </a:xfrm>
          <a:prstGeom prst="curvedRightArrow">
            <a:avLst>
              <a:gd name="adj1" fmla="val 38819"/>
              <a:gd name="adj2" fmla="val 77639"/>
              <a:gd name="adj3" fmla="val 33333"/>
            </a:avLst>
          </a:prstGeom>
          <a:solidFill>
            <a:srgbClr val="0000FF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/>
          </p:cNvSpPr>
          <p:nvPr>
            <p:ph type="title"/>
          </p:nvPr>
        </p:nvSpPr>
        <p:spPr>
          <a:xfrm>
            <a:off x="1085850" y="133350"/>
            <a:ext cx="9948863" cy="1506538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FF"/>
                </a:solidFill>
              </a:rPr>
              <a:t>E o uso da Eritropietina a partir do primeiro dia de vida?</a:t>
            </a:r>
          </a:p>
        </p:txBody>
      </p:sp>
      <p:sp>
        <p:nvSpPr>
          <p:cNvPr id="92162" name="Rectangle 3"/>
          <p:cNvSpPr>
            <a:spLocks noGrp="1"/>
          </p:cNvSpPr>
          <p:nvPr>
            <p:ph type="body" idx="1"/>
          </p:nvPr>
        </p:nvSpPr>
        <p:spPr>
          <a:xfrm>
            <a:off x="1119188" y="1674813"/>
            <a:ext cx="9948862" cy="3513137"/>
          </a:xfrm>
        </p:spPr>
        <p:txBody>
          <a:bodyPr/>
          <a:lstStyle/>
          <a:p>
            <a:r>
              <a:rPr lang="pt-BR" smtClean="0"/>
              <a:t>O autor também trás o resultado final do grande ensaio randomizado da </a:t>
            </a:r>
            <a:r>
              <a:rPr lang="pt-BR" b="1" smtClean="0">
                <a:solidFill>
                  <a:srgbClr val="FF0000"/>
                </a:solidFill>
              </a:rPr>
              <a:t>eritropoietina</a:t>
            </a:r>
            <a:r>
              <a:rPr lang="pt-BR" smtClean="0"/>
              <a:t> para a neuroproteção de Juul SE et al: estudo com cerca de 1000 bebês com o </a:t>
            </a:r>
            <a:r>
              <a:rPr lang="pt-BR" b="1" smtClean="0"/>
              <a:t>uso da eritropoietina a partir de </a:t>
            </a:r>
            <a:r>
              <a:rPr lang="pt-BR" b="1" smtClean="0">
                <a:solidFill>
                  <a:srgbClr val="FF0000"/>
                </a:solidFill>
              </a:rPr>
              <a:t>24 horas do nascimento até 32 semanas de idade pós-menstrual</a:t>
            </a:r>
            <a:r>
              <a:rPr lang="pt-BR" b="1" smtClean="0"/>
              <a:t> na neuroproteção do prematuro </a:t>
            </a:r>
            <a:r>
              <a:rPr lang="pt-BR" b="1" smtClean="0">
                <a:solidFill>
                  <a:srgbClr val="0000FF"/>
                </a:solidFill>
              </a:rPr>
              <a:t>NÃO</a:t>
            </a:r>
            <a:r>
              <a:rPr lang="pt-BR" b="1" smtClean="0"/>
              <a:t> </a:t>
            </a:r>
            <a:r>
              <a:rPr lang="pt-BR" b="1" smtClean="0">
                <a:solidFill>
                  <a:srgbClr val="0000FF"/>
                </a:solidFill>
              </a:rPr>
              <a:t>resultou em um risco menor de comprometimento do neurodesenvolvimento grave ou morte aos 2 anos de idade</a:t>
            </a:r>
            <a:r>
              <a:rPr lang="pt-BR" smtClean="0"/>
              <a:t>.  </a:t>
            </a:r>
          </a:p>
          <a:p>
            <a:r>
              <a:rPr lang="pt-BR" b="1" smtClean="0"/>
              <a:t>Também </a:t>
            </a:r>
            <a:r>
              <a:rPr lang="pt-BR" b="1" smtClean="0">
                <a:solidFill>
                  <a:srgbClr val="0000FF"/>
                </a:solidFill>
              </a:rPr>
              <a:t>NÃO</a:t>
            </a:r>
            <a:r>
              <a:rPr lang="pt-BR" b="1" smtClean="0"/>
              <a:t> </a:t>
            </a:r>
            <a:r>
              <a:rPr lang="pt-BR" b="1" smtClean="0">
                <a:solidFill>
                  <a:srgbClr val="0000FF"/>
                </a:solidFill>
              </a:rPr>
              <a:t>houve diferenças significativas entre os grupos nas taxas de retinopatia da prematuridade, hemorragia intracraniana, sepse, enterocolite necrosante, displasia broncopulmonar ou morte ou na frequência de eventos adversos graves</a:t>
            </a:r>
            <a:r>
              <a:rPr lang="pt-BR" smtClean="0">
                <a:solidFill>
                  <a:srgbClr val="0000FF"/>
                </a:solidFill>
              </a:rPr>
              <a:t>.</a:t>
            </a:r>
          </a:p>
          <a:p>
            <a:r>
              <a:rPr lang="pt-BR" smtClean="0"/>
              <a:t> </a:t>
            </a:r>
          </a:p>
        </p:txBody>
      </p:sp>
      <p:sp>
        <p:nvSpPr>
          <p:cNvPr id="92163" name="Rectangle 5"/>
          <p:cNvSpPr>
            <a:spLocks noChangeArrowheads="1"/>
          </p:cNvSpPr>
          <p:nvPr/>
        </p:nvSpPr>
        <p:spPr bwMode="auto">
          <a:xfrm>
            <a:off x="0" y="5237163"/>
            <a:ext cx="12230100" cy="9159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>
                <a:hlinkClick r:id="rId2"/>
              </a:rPr>
              <a:t>A </a:t>
            </a:r>
            <a:r>
              <a:rPr lang="en-US" b="1">
                <a:hlinkClick r:id="rId2"/>
              </a:rPr>
              <a:t>Randomized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Trial</a:t>
            </a:r>
            <a:r>
              <a:rPr lang="en-US">
                <a:hlinkClick r:id="rId2"/>
              </a:rPr>
              <a:t> of </a:t>
            </a:r>
            <a:r>
              <a:rPr lang="en-US" b="1">
                <a:hlinkClick r:id="rId2"/>
              </a:rPr>
              <a:t>Erythropoietin</a:t>
            </a:r>
            <a:r>
              <a:rPr lang="en-US">
                <a:hlinkClick r:id="rId2"/>
              </a:rPr>
              <a:t> for </a:t>
            </a:r>
            <a:r>
              <a:rPr lang="en-US" b="1">
                <a:hlinkClick r:id="rId2"/>
              </a:rPr>
              <a:t>Neuroprotection</a:t>
            </a:r>
            <a:r>
              <a:rPr lang="en-US">
                <a:hlinkClick r:id="rId2"/>
              </a:rPr>
              <a:t> in Preterm Infants.</a:t>
            </a:r>
            <a:endParaRPr lang="pt-BR"/>
          </a:p>
          <a:p>
            <a:pPr algn="ctr"/>
            <a:r>
              <a:rPr lang="en-US"/>
              <a:t>Juul SE, Comstock BA, Wadhawan R et al. PENUT Trial Consortium.N Engl J Med. 2020 Jan 16;382(3):233-243. doi: 10.1056/NEJMoa1907423.PMID: 31940698 </a:t>
            </a:r>
            <a:r>
              <a:rPr lang="en-US" b="1"/>
              <a:t>Free PMC article.</a:t>
            </a:r>
            <a:r>
              <a:rPr lang="en-US"/>
              <a:t> </a:t>
            </a:r>
            <a:r>
              <a:rPr lang="pt-BR"/>
              <a:t>Clinical Trial. </a:t>
            </a:r>
            <a:r>
              <a:rPr lang="pt-BR" b="1">
                <a:solidFill>
                  <a:srgbClr val="FF00FF"/>
                </a:solidFill>
              </a:rPr>
              <a:t>Artigo Gratuito</a:t>
            </a:r>
            <a:r>
              <a:rPr lang="pt-BR" b="1"/>
              <a:t>!</a:t>
            </a:r>
          </a:p>
        </p:txBody>
      </p:sp>
      <p:sp>
        <p:nvSpPr>
          <p:cNvPr id="92164" name="AutoShape 6"/>
          <p:cNvSpPr>
            <a:spLocks noChangeArrowheads="1"/>
          </p:cNvSpPr>
          <p:nvPr/>
        </p:nvSpPr>
        <p:spPr bwMode="auto">
          <a:xfrm>
            <a:off x="423863" y="4400550"/>
            <a:ext cx="1438275" cy="979488"/>
          </a:xfrm>
          <a:prstGeom prst="lightningBolt">
            <a:avLst/>
          </a:prstGeom>
          <a:solidFill>
            <a:srgbClr val="FFFF00"/>
          </a:solidFill>
          <a:ln w="762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endParaRPr lang="pt-BR">
              <a:solidFill>
                <a:srgbClr val="FF00FF"/>
              </a:solidFill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226050" y="17463"/>
            <a:ext cx="3484563" cy="34305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3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226050" y="-1588"/>
            <a:ext cx="3484563" cy="3441701"/>
          </a:xfrm>
          <a:custGeom>
            <a:avLst/>
            <a:gdLst>
              <a:gd name="connsiteX0" fmla="*/ 0 w 3484819"/>
              <a:gd name="connsiteY0" fmla="*/ 0 h 3430264"/>
              <a:gd name="connsiteX1" fmla="*/ 3484819 w 3484819"/>
              <a:gd name="connsiteY1" fmla="*/ 0 h 3430264"/>
              <a:gd name="connsiteX2" fmla="*/ 3484819 w 3484819"/>
              <a:gd name="connsiteY2" fmla="*/ 3430264 h 3430264"/>
              <a:gd name="connsiteX3" fmla="*/ 0 w 3484819"/>
              <a:gd name="connsiteY3" fmla="*/ 3430264 h 3430264"/>
              <a:gd name="connsiteX4" fmla="*/ 0 w 3484819"/>
              <a:gd name="connsiteY4" fmla="*/ 0 h 3430264"/>
              <a:gd name="connsiteX0" fmla="*/ 0 w 3484819"/>
              <a:gd name="connsiteY0" fmla="*/ 0 h 3430264"/>
              <a:gd name="connsiteX1" fmla="*/ 3484819 w 3484819"/>
              <a:gd name="connsiteY1" fmla="*/ 0 h 3430264"/>
              <a:gd name="connsiteX2" fmla="*/ 0 w 3484819"/>
              <a:gd name="connsiteY2" fmla="*/ 3430264 h 3430264"/>
              <a:gd name="connsiteX3" fmla="*/ 0 w 3484819"/>
              <a:gd name="connsiteY3" fmla="*/ 0 h 3430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4819" h="3430264">
                <a:moveTo>
                  <a:pt x="0" y="0"/>
                </a:moveTo>
                <a:lnTo>
                  <a:pt x="3484819" y="0"/>
                </a:lnTo>
                <a:lnTo>
                  <a:pt x="0" y="343026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226050" y="3441700"/>
            <a:ext cx="3484563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Freeform: Shape 1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709025" y="3440113"/>
            <a:ext cx="3482975" cy="3430587"/>
          </a:xfrm>
          <a:custGeom>
            <a:avLst/>
            <a:gdLst>
              <a:gd name="connsiteX0" fmla="*/ 3481704 w 3482163"/>
              <a:gd name="connsiteY0" fmla="*/ 0 h 3430264"/>
              <a:gd name="connsiteX1" fmla="*/ 3482163 w 3482163"/>
              <a:gd name="connsiteY1" fmla="*/ 0 h 3430264"/>
              <a:gd name="connsiteX2" fmla="*/ 3482163 w 3482163"/>
              <a:gd name="connsiteY2" fmla="*/ 3430264 h 3430264"/>
              <a:gd name="connsiteX3" fmla="*/ 0 w 3482163"/>
              <a:gd name="connsiteY3" fmla="*/ 3430264 h 3430264"/>
              <a:gd name="connsiteX4" fmla="*/ 0 w 3482163"/>
              <a:gd name="connsiteY4" fmla="*/ 3430219 h 3430264"/>
              <a:gd name="connsiteX5" fmla="*/ 344173 w 3482163"/>
              <a:gd name="connsiteY5" fmla="*/ 3413599 h 3430264"/>
              <a:gd name="connsiteX6" fmla="*/ 3477365 w 3482163"/>
              <a:gd name="connsiteY6" fmla="*/ 169358 h 3430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82163" h="3430264">
                <a:moveTo>
                  <a:pt x="3481704" y="0"/>
                </a:moveTo>
                <a:lnTo>
                  <a:pt x="3482163" y="0"/>
                </a:lnTo>
                <a:lnTo>
                  <a:pt x="3482163" y="3430264"/>
                </a:lnTo>
                <a:lnTo>
                  <a:pt x="0" y="3430264"/>
                </a:lnTo>
                <a:lnTo>
                  <a:pt x="0" y="3430219"/>
                </a:lnTo>
                <a:lnTo>
                  <a:pt x="344173" y="3413599"/>
                </a:lnTo>
                <a:cubicBezTo>
                  <a:pt x="2047087" y="3248253"/>
                  <a:pt x="3389914" y="1872269"/>
                  <a:pt x="3477365" y="16935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3190" name="Imagem 4" descr="Uma imagem contendo pessoa, no interior, boca, homem&#10;&#10;Descrição gerada automaticamente"/>
          <p:cNvPicPr>
            <a:picLocks noChangeAspect="1"/>
          </p:cNvPicPr>
          <p:nvPr/>
        </p:nvPicPr>
        <p:blipFill>
          <a:blip r:embed="rId2"/>
          <a:srcRect l="32117" r="29861" b="-2"/>
          <a:stretch>
            <a:fillRect/>
          </a:stretch>
        </p:blipFill>
        <p:spPr bwMode="auto">
          <a:xfrm>
            <a:off x="0" y="0"/>
            <a:ext cx="3484563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2" name="AutoShape 11"/>
          <p:cNvSpPr>
            <a:spLocks noChangeArrowheads="1"/>
          </p:cNvSpPr>
          <p:nvPr/>
        </p:nvSpPr>
        <p:spPr bwMode="auto">
          <a:xfrm>
            <a:off x="2041525" y="-149225"/>
            <a:ext cx="1657350" cy="822325"/>
          </a:xfrm>
          <a:prstGeom prst="cloudCallout">
            <a:avLst>
              <a:gd name="adj1" fmla="val 8810"/>
              <a:gd name="adj2" fmla="val 128380"/>
            </a:avLst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pPr algn="ctr" defTabSz="914400"/>
            <a:endParaRPr lang="pt-BR"/>
          </a:p>
        </p:txBody>
      </p:sp>
      <p:sp>
        <p:nvSpPr>
          <p:cNvPr id="93193" name="Text Box 12"/>
          <p:cNvSpPr txBox="1">
            <a:spLocks noChangeArrowheads="1"/>
          </p:cNvSpPr>
          <p:nvPr/>
        </p:nvSpPr>
        <p:spPr bwMode="auto">
          <a:xfrm>
            <a:off x="2117725" y="0"/>
            <a:ext cx="1479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93195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358900"/>
            <a:ext cx="8772525" cy="5207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</p:pic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4303713" y="6491288"/>
            <a:ext cx="69151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/>
              <a:t>Drs. Joseleide de Castro, Paulo R. Maroto, Sandra Lins e Caroline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ocksVTI">
  <a:themeElements>
    <a:clrScheme name="Blocks">
      <a:dk1>
        <a:sysClr val="windowText" lastClr="000000"/>
      </a:dk1>
      <a:lt1>
        <a:sysClr val="window" lastClr="FFFFFF"/>
      </a:lt1>
      <a:dk2>
        <a:srgbClr val="1B3843"/>
      </a:dk2>
      <a:lt2>
        <a:srgbClr val="F2F3F1"/>
      </a:lt2>
      <a:accent1>
        <a:srgbClr val="7A8592"/>
      </a:accent1>
      <a:accent2>
        <a:srgbClr val="8C8C96"/>
      </a:accent2>
      <a:accent3>
        <a:srgbClr val="7A6C76"/>
      </a:accent3>
      <a:accent4>
        <a:srgbClr val="A7AA9D"/>
      </a:accent4>
      <a:accent5>
        <a:srgbClr val="63787F"/>
      </a:accent5>
      <a:accent6>
        <a:srgbClr val="889DA5"/>
      </a:accent6>
      <a:hlink>
        <a:srgbClr val="71819B"/>
      </a:hlink>
      <a:folHlink>
        <a:srgbClr val="7E8B85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locksVTI" id="{31656FE6-20D8-4105-85EA-706EC9332BE9}" vid="{039DFFC9-9B25-4063-9235-B287A446F509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237</TotalTime>
  <Words>4750</Words>
  <Application>Microsoft Office PowerPoint</Application>
  <PresentationFormat>Custom</PresentationFormat>
  <Paragraphs>327</Paragraphs>
  <Slides>63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Modelo de design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72" baseType="lpstr">
      <vt:lpstr>Arial</vt:lpstr>
      <vt:lpstr>Avenir Next LT Pro</vt:lpstr>
      <vt:lpstr>Avenir Next LT Pro Light</vt:lpstr>
      <vt:lpstr>Calibri</vt:lpstr>
      <vt:lpstr>Cambria</vt:lpstr>
      <vt:lpstr>Segoe UI</vt:lpstr>
      <vt:lpstr>MS Mincho</vt:lpstr>
      <vt:lpstr>MS PGothic</vt:lpstr>
      <vt:lpstr>BlocksVTI</vt:lpstr>
      <vt:lpstr>Sobrecarga de Ferro na Criança Transfundida</vt:lpstr>
      <vt:lpstr>Introdução</vt:lpstr>
      <vt:lpstr>Introdução</vt:lpstr>
      <vt:lpstr>Fisiopatologia</vt:lpstr>
      <vt:lpstr>Fisiopatologia</vt:lpstr>
      <vt:lpstr>Fisiopatologia</vt:lpstr>
      <vt:lpstr>Fisiopatologia</vt:lpstr>
      <vt:lpstr>Sobrecarga de ferro</vt:lpstr>
      <vt:lpstr>Sobrecarga de ferro</vt:lpstr>
      <vt:lpstr>Aspectos clínicos</vt:lpstr>
      <vt:lpstr>Aspectos clínicos</vt:lpstr>
      <vt:lpstr>Aspectos clínicos</vt:lpstr>
      <vt:lpstr>Aspectos clínicos</vt:lpstr>
      <vt:lpstr>Aspectos clínicos</vt:lpstr>
      <vt:lpstr>Aspectos clínicos</vt:lpstr>
      <vt:lpstr>Aspectos clínicos</vt:lpstr>
      <vt:lpstr>Aspectos clínicos</vt:lpstr>
      <vt:lpstr>Aspectos clínicos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Diagnóstico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Conclusão</vt:lpstr>
      <vt:lpstr>E o recém- nascido?</vt:lpstr>
      <vt:lpstr>Slide 38</vt:lpstr>
      <vt:lpstr>Introdução</vt:lpstr>
      <vt:lpstr>Introdução</vt:lpstr>
      <vt:lpstr>Introdução</vt:lpstr>
      <vt:lpstr>Material e métodos</vt:lpstr>
      <vt:lpstr>Resultados</vt:lpstr>
      <vt:lpstr>Resultados</vt:lpstr>
      <vt:lpstr>Resultados</vt:lpstr>
      <vt:lpstr>Discussão</vt:lpstr>
      <vt:lpstr>Discussão</vt:lpstr>
      <vt:lpstr>Slide 48</vt:lpstr>
      <vt:lpstr>Slide 49</vt:lpstr>
      <vt:lpstr>Nota do Editor da página neonatal www.paulomargotto.com.br DR. Paulo R. Margotto. Consultem também! Aqui e e Agora!</vt:lpstr>
      <vt:lpstr>Ruptura da homeostase do ferro e estresse oxidativo em recém-nascidos prematuros</vt:lpstr>
      <vt:lpstr>Slide 52</vt:lpstr>
      <vt:lpstr>Slide 53</vt:lpstr>
      <vt:lpstr>Suplementação excessiva de ferro</vt:lpstr>
      <vt:lpstr>Toxicidade de ferro</vt:lpstr>
      <vt:lpstr>Slide 56</vt:lpstr>
      <vt:lpstr>Slide 57</vt:lpstr>
      <vt:lpstr>Slide 58</vt:lpstr>
      <vt:lpstr>RESUMO</vt:lpstr>
      <vt:lpstr>Onde mantemos as Hemoglobinas em bebês Prematuros? O Ensaio TOP  (Where do we keep hemoglobins in preterm infants? The TOP trial) Haresh Kirpalani (EUA). VI Encontro Internacional e Neonatologia (Porto Alegre, RS), sob Coordenação Geral dos Drs. Rita Silveira e Renato Procianoy (RS), 100% online.Realizado por Paulo R. Margotto.</vt:lpstr>
      <vt:lpstr>Slide 61</vt:lpstr>
      <vt:lpstr>E o uso da Eritropietina a partir do primeiro dia de vida?</vt:lpstr>
      <vt:lpstr>Slide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1177</cp:revision>
  <dcterms:created xsi:type="dcterms:W3CDTF">2021-10-14T00:28:57Z</dcterms:created>
  <dcterms:modified xsi:type="dcterms:W3CDTF">2021-11-03T17:18:56Z</dcterms:modified>
</cp:coreProperties>
</file>