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0"/>
  </p:notesMasterIdLst>
  <p:sldIdLst>
    <p:sldId id="257" r:id="rId2"/>
    <p:sldId id="258" r:id="rId3"/>
    <p:sldId id="259" r:id="rId4"/>
    <p:sldId id="260"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7" r:id="rId20"/>
    <p:sldId id="276" r:id="rId21"/>
    <p:sldId id="278" r:id="rId22"/>
    <p:sldId id="279" r:id="rId23"/>
    <p:sldId id="295" r:id="rId24"/>
    <p:sldId id="297" r:id="rId25"/>
    <p:sldId id="298" r:id="rId26"/>
    <p:sldId id="299" r:id="rId27"/>
    <p:sldId id="300" r:id="rId28"/>
    <p:sldId id="301" r:id="rId29"/>
    <p:sldId id="304" r:id="rId30"/>
    <p:sldId id="303" r:id="rId31"/>
    <p:sldId id="305" r:id="rId32"/>
    <p:sldId id="302" r:id="rId33"/>
    <p:sldId id="306" r:id="rId34"/>
    <p:sldId id="307" r:id="rId35"/>
    <p:sldId id="308" r:id="rId36"/>
    <p:sldId id="311" r:id="rId37"/>
    <p:sldId id="312" r:id="rId38"/>
    <p:sldId id="316" r:id="rId39"/>
    <p:sldId id="317" r:id="rId40"/>
    <p:sldId id="318" r:id="rId41"/>
    <p:sldId id="319" r:id="rId42"/>
    <p:sldId id="320" r:id="rId43"/>
    <p:sldId id="321" r:id="rId44"/>
    <p:sldId id="322" r:id="rId45"/>
    <p:sldId id="323" r:id="rId46"/>
    <p:sldId id="324" r:id="rId47"/>
    <p:sldId id="326" r:id="rId48"/>
    <p:sldId id="327" r:id="rId49"/>
    <p:sldId id="282" r:id="rId50"/>
    <p:sldId id="283" r:id="rId51"/>
    <p:sldId id="284" r:id="rId52"/>
    <p:sldId id="285" r:id="rId53"/>
    <p:sldId id="288" r:id="rId54"/>
    <p:sldId id="289" r:id="rId55"/>
    <p:sldId id="290" r:id="rId56"/>
    <p:sldId id="291" r:id="rId57"/>
    <p:sldId id="292" r:id="rId58"/>
    <p:sldId id="328" r:id="rId59"/>
    <p:sldId id="330" r:id="rId60"/>
    <p:sldId id="331" r:id="rId61"/>
    <p:sldId id="332" r:id="rId62"/>
    <p:sldId id="333" r:id="rId63"/>
    <p:sldId id="334" r:id="rId64"/>
    <p:sldId id="335" r:id="rId65"/>
    <p:sldId id="336" r:id="rId66"/>
    <p:sldId id="337" r:id="rId67"/>
    <p:sldId id="338" r:id="rId68"/>
    <p:sldId id="329" r:id="rId69"/>
  </p:sldIdLst>
  <p:sldSz cx="12192000" cy="6858000"/>
  <p:notesSz cx="6858000" cy="9144000"/>
  <p:defaultTextStyle>
    <a:defPPr>
      <a:defRPr lang="de-DE"/>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FF00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5" d="100"/>
          <a:sy n="75" d="100"/>
        </p:scale>
        <p:origin x="-58" y="-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5AC16616-3695-4F04-9FDD-FE4F5F79FD09}" type="datetimeFigureOut">
              <a:rPr lang="pt-BR"/>
              <a:pPr>
                <a:defRPr/>
              </a:pPr>
              <a:t>18/11/2021</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Clique para editar os estilos de texto Mestres</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D53E054-9C2B-43F5-B9E2-D68BAFD3BE77}" type="slidenum">
              <a:rPr lang="pt-BR"/>
              <a:pPr>
                <a:defRPr/>
              </a:pPr>
              <a:t>‹nº›</a:t>
            </a:fld>
            <a:endParaRPr lang="pt-BR"/>
          </a:p>
        </p:txBody>
      </p:sp>
    </p:spTree>
    <p:extLst>
      <p:ext uri="{BB962C8B-B14F-4D97-AF65-F5344CB8AC3E}">
        <p14:creationId xmlns:p14="http://schemas.microsoft.com/office/powerpoint/2010/main" val="303782963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Espaço Reservado para Imagem de Slide 1"/>
          <p:cNvSpPr>
            <a:spLocks noGrp="1" noRot="1" noChangeAspect="1" noTextEdit="1"/>
          </p:cNvSpPr>
          <p:nvPr>
            <p:ph type="sldImg"/>
          </p:nvPr>
        </p:nvSpPr>
        <p:spPr bwMode="auto">
          <a:xfrm>
            <a:off x="615950" y="877888"/>
            <a:ext cx="5622925" cy="31638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Espaço Reservado para Anotações 2"/>
          <p:cNvSpPr>
            <a:spLocks noGrp="1"/>
          </p:cNvSpPr>
          <p:nvPr>
            <p:ph type="body" idx="1"/>
          </p:nvPr>
        </p:nvSpPr>
        <p:spPr bwMode="auto">
          <a:xfrm>
            <a:off x="1062038" y="4349750"/>
            <a:ext cx="4738687" cy="35115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numCol="1" anchor="t" anchorCtr="0" compatLnSpc="1">
            <a:prstTxWarp prst="textNoShape">
              <a:avLst/>
            </a:prstTxWarp>
          </a:bodyPr>
          <a:lstStyle/>
          <a:p>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6"/>
          <p:cNvSpPr/>
          <p:nvPr/>
        </p:nvSpPr>
        <p:spPr>
          <a:xfrm>
            <a:off x="1008063" y="0"/>
            <a:ext cx="793432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8942388"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12"/>
          <p:cNvSpPr txBox="1">
            <a:spLocks noChangeArrowheads="1"/>
          </p:cNvSpPr>
          <p:nvPr/>
        </p:nvSpPr>
        <p:spPr bwMode="auto">
          <a:xfrm>
            <a:off x="2190750" y="3262313"/>
            <a:ext cx="4159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r"/>
            <a:r>
              <a:rPr lang="en-US" sz="2400">
                <a:solidFill>
                  <a:srgbClr val="8EC0C1"/>
                </a:solidFill>
                <a:latin typeface="Wingdings 3" pitchFamily="18" charset="2"/>
              </a:rPr>
              <a:t>z</a:t>
            </a:r>
            <a:endParaRPr lang="en-US" sz="2400">
              <a:solidFill>
                <a:srgbClr val="8EC0C1"/>
              </a:solidFill>
              <a:latin typeface="MS Shell Dlg 2" pitchFamily="34" charset="0"/>
            </a:endParaRPr>
          </a:p>
        </p:txBody>
      </p:sp>
      <p:sp>
        <p:nvSpPr>
          <p:cNvPr id="2" name="Title 1"/>
          <p:cNvSpPr>
            <a:spLocks noGrp="1"/>
          </p:cNvSpPr>
          <p:nvPr>
            <p:ph type="ctrTitle"/>
          </p:nvPr>
        </p:nvSpPr>
        <p:spPr>
          <a:xfrm>
            <a:off x="2611808" y="3428998"/>
            <a:ext cx="5518066" cy="2268559"/>
          </a:xfrm>
        </p:spPr>
        <p:txBody>
          <a:bodyPr>
            <a:normAutofit/>
          </a:bodyPr>
          <a:lstStyle>
            <a:lvl1pPr algn="r">
              <a:defRPr sz="6000"/>
            </a:lvl1pPr>
          </a:lstStyle>
          <a:p>
            <a:r>
              <a:rPr lang="en-US"/>
              <a:t>Click to edit Master title style</a:t>
            </a:r>
          </a:p>
        </p:txBody>
      </p:sp>
      <p:sp>
        <p:nvSpPr>
          <p:cNvPr id="3" name="Subtitle 2"/>
          <p:cNvSpPr>
            <a:spLocks noGrp="1"/>
          </p:cNvSpPr>
          <p:nvPr>
            <p:ph type="subTitle" idx="1"/>
          </p:nvPr>
        </p:nvSpPr>
        <p:spPr>
          <a:xfrm>
            <a:off x="2772274" y="2268786"/>
            <a:ext cx="5357600" cy="1160213"/>
          </a:xfrm>
        </p:spPr>
        <p:txBody>
          <a:bodyPr tIns="0" anchor="b"/>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Date Placeholder 3"/>
          <p:cNvSpPr>
            <a:spLocks noGrp="1"/>
          </p:cNvSpPr>
          <p:nvPr>
            <p:ph type="dt" sz="half" idx="10"/>
          </p:nvPr>
        </p:nvSpPr>
        <p:spPr/>
        <p:txBody>
          <a:bodyPr/>
          <a:lstStyle>
            <a:lvl1pPr>
              <a:defRPr/>
            </a:lvl1pPr>
          </a:lstStyle>
          <a:p>
            <a:pPr>
              <a:defRPr/>
            </a:pPr>
            <a:fld id="{20B82093-78D3-4152-891C-7721CF5A7F0A}" type="datetimeFigureOut">
              <a:rPr lang="en-US"/>
              <a:pPr>
                <a:defRPr/>
              </a:pPr>
              <a:t>11/18/2021</a:t>
            </a:fld>
            <a:endParaRPr lang="en-US"/>
          </a:p>
        </p:txBody>
      </p:sp>
      <p:sp>
        <p:nvSpPr>
          <p:cNvPr id="8" name="Footer Placeholder 4"/>
          <p:cNvSpPr>
            <a:spLocks noGrp="1"/>
          </p:cNvSpPr>
          <p:nvPr>
            <p:ph type="ftr" sz="quarter" idx="11"/>
          </p:nvPr>
        </p:nvSpPr>
        <p:spPr/>
        <p:txBody>
          <a:bodyPr/>
          <a:lstStyle>
            <a:lvl1pPr>
              <a:defRPr/>
            </a:lvl1pPr>
          </a:lstStyle>
          <a:p>
            <a:pPr>
              <a:defRPr/>
            </a:pPr>
            <a:r>
              <a:rPr lang="en-US"/>
              <a:t>
              </a:t>
            </a:r>
          </a:p>
        </p:txBody>
      </p:sp>
      <p:sp>
        <p:nvSpPr>
          <p:cNvPr id="9" name="Slide Number Placeholder 5"/>
          <p:cNvSpPr>
            <a:spLocks noGrp="1"/>
          </p:cNvSpPr>
          <p:nvPr>
            <p:ph type="sldNum" sz="quarter" idx="12"/>
          </p:nvPr>
        </p:nvSpPr>
        <p:spPr/>
        <p:txBody>
          <a:bodyPr/>
          <a:lstStyle>
            <a:lvl1pPr>
              <a:defRPr/>
            </a:lvl1pPr>
          </a:lstStyle>
          <a:p>
            <a:pPr>
              <a:defRPr/>
            </a:pPr>
            <a:fld id="{5248379A-8E64-47DD-ACE0-124B80B21ED1}" type="slidenum">
              <a:rPr lang="en-US"/>
              <a:pPr>
                <a:defRPr/>
              </a:pPr>
              <a:t>‹nº›</a:t>
            </a:fld>
            <a:endParaRPr lang="en-US"/>
          </a:p>
        </p:txBody>
      </p:sp>
    </p:spTree>
    <p:extLst>
      <p:ext uri="{BB962C8B-B14F-4D97-AF65-F5344CB8AC3E}">
        <p14:creationId xmlns:p14="http://schemas.microsoft.com/office/powerpoint/2010/main" val="655411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28"/>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8"/>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6"/>
          <p:cNvSpPr txBox="1">
            <a:spLocks noChangeArrowheads="1"/>
          </p:cNvSpPr>
          <p:nvPr/>
        </p:nvSpPr>
        <p:spPr bwMode="auto">
          <a:xfrm>
            <a:off x="2195513" y="641350"/>
            <a:ext cx="4143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r"/>
            <a:r>
              <a:rPr lang="en-US">
                <a:solidFill>
                  <a:srgbClr val="8EC0C1"/>
                </a:solidFill>
                <a:latin typeface="Wingdings 3" pitchFamily="18" charset="2"/>
              </a:rPr>
              <a:t>z</a:t>
            </a:r>
            <a:endParaRPr lang="en-US" sz="1000">
              <a:solidFill>
                <a:srgbClr val="8EC0C1"/>
              </a:solidFill>
              <a:latin typeface="MS Shell Dlg 2" pitchFamily="34" charset="0"/>
            </a:endParaRP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0EFED26E-AC0F-466E-9AC8-8E09E2C5D7FA}" type="datetimeFigureOut">
              <a:rPr lang="en-US"/>
              <a:pPr>
                <a:defRPr/>
              </a:pPr>
              <a:t>11/18/2021</a:t>
            </a:fld>
            <a:endParaRPr lang="en-US"/>
          </a:p>
        </p:txBody>
      </p:sp>
      <p:sp>
        <p:nvSpPr>
          <p:cNvPr id="8" name="Footer Placeholder 4"/>
          <p:cNvSpPr>
            <a:spLocks noGrp="1"/>
          </p:cNvSpPr>
          <p:nvPr>
            <p:ph type="ftr" sz="quarter" idx="11"/>
          </p:nvPr>
        </p:nvSpPr>
        <p:spPr/>
        <p:txBody>
          <a:bodyPr/>
          <a:lstStyle>
            <a:lvl1pPr>
              <a:defRPr/>
            </a:lvl1pPr>
          </a:lstStyle>
          <a:p>
            <a:pPr>
              <a:defRPr/>
            </a:pPr>
            <a:r>
              <a:rPr lang="en-US"/>
              <a:t>
              </a:t>
            </a:r>
          </a:p>
        </p:txBody>
      </p:sp>
      <p:sp>
        <p:nvSpPr>
          <p:cNvPr id="9" name="Slide Number Placeholder 5"/>
          <p:cNvSpPr>
            <a:spLocks noGrp="1"/>
          </p:cNvSpPr>
          <p:nvPr>
            <p:ph type="sldNum" sz="quarter" idx="12"/>
          </p:nvPr>
        </p:nvSpPr>
        <p:spPr/>
        <p:txBody>
          <a:bodyPr/>
          <a:lstStyle>
            <a:lvl1pPr>
              <a:defRPr/>
            </a:lvl1pPr>
          </a:lstStyle>
          <a:p>
            <a:pPr>
              <a:defRPr/>
            </a:pPr>
            <a:fld id="{946F5086-C21A-45D1-BEA0-EAE444A0E930}" type="slidenum">
              <a:rPr lang="en-US"/>
              <a:pPr>
                <a:defRPr/>
              </a:pPr>
              <a:t>‹nº›</a:t>
            </a:fld>
            <a:endParaRPr lang="en-US"/>
          </a:p>
        </p:txBody>
      </p:sp>
    </p:spTree>
    <p:extLst>
      <p:ext uri="{BB962C8B-B14F-4D97-AF65-F5344CB8AC3E}">
        <p14:creationId xmlns:p14="http://schemas.microsoft.com/office/powerpoint/2010/main" val="2013387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23"/>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24"/>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10"/>
          <p:cNvSpPr txBox="1">
            <a:spLocks noChangeArrowheads="1"/>
          </p:cNvSpPr>
          <p:nvPr/>
        </p:nvSpPr>
        <p:spPr bwMode="auto">
          <a:xfrm>
            <a:off x="2192338" y="2962275"/>
            <a:ext cx="415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r"/>
            <a:r>
              <a:rPr lang="en-US">
                <a:solidFill>
                  <a:srgbClr val="8EC0C1"/>
                </a:solidFill>
                <a:latin typeface="Wingdings 3" pitchFamily="18" charset="2"/>
              </a:rPr>
              <a:t>z</a:t>
            </a:r>
            <a:endParaRPr lang="en-US" sz="1000">
              <a:solidFill>
                <a:srgbClr val="8EC0C1"/>
              </a:solidFill>
              <a:latin typeface="MS Shell Dlg 2" pitchFamily="34" charset="0"/>
            </a:endParaRPr>
          </a:p>
        </p:txBody>
      </p:sp>
      <p:sp>
        <p:nvSpPr>
          <p:cNvPr id="2" name="Title 1"/>
          <p:cNvSpPr>
            <a:spLocks noGrp="1"/>
          </p:cNvSpPr>
          <p:nvPr>
            <p:ph type="title"/>
          </p:nvPr>
        </p:nvSpPr>
        <p:spPr>
          <a:xfrm>
            <a:off x="2609873" y="3147254"/>
            <a:ext cx="7956560" cy="1424746"/>
          </a:xfrm>
        </p:spPr>
        <p:txBody>
          <a:bodyPr>
            <a:normAutofit/>
          </a:bodyPr>
          <a:lstStyle>
            <a:lvl1pPr algn="r">
              <a:defRPr sz="3200"/>
            </a:lvl1pPr>
          </a:lstStyle>
          <a:p>
            <a:r>
              <a:rPr lang="en-US"/>
              <a:t>Click to edit Master title style</a:t>
            </a:r>
          </a:p>
        </p:txBody>
      </p:sp>
      <p:sp>
        <p:nvSpPr>
          <p:cNvPr id="3" name="Text Placeholder 2"/>
          <p:cNvSpPr>
            <a:spLocks noGrp="1"/>
          </p:cNvSpPr>
          <p:nvPr>
            <p:ph type="body" idx="1"/>
          </p:nvPr>
        </p:nvSpPr>
        <p:spPr>
          <a:xfrm>
            <a:off x="2773968" y="2268786"/>
            <a:ext cx="7791931" cy="878468"/>
          </a:xfrm>
        </p:spPr>
        <p:txBody>
          <a:bodyPr tIns="0" anchor="b"/>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3"/>
          <p:cNvSpPr>
            <a:spLocks noGrp="1"/>
          </p:cNvSpPr>
          <p:nvPr>
            <p:ph type="dt" sz="half" idx="10"/>
          </p:nvPr>
        </p:nvSpPr>
        <p:spPr/>
        <p:txBody>
          <a:bodyPr/>
          <a:lstStyle>
            <a:lvl1pPr>
              <a:defRPr/>
            </a:lvl1pPr>
          </a:lstStyle>
          <a:p>
            <a:pPr>
              <a:defRPr/>
            </a:pPr>
            <a:fld id="{5342D3E9-6C4D-4357-BE00-3E706FD1A433}" type="datetimeFigureOut">
              <a:rPr lang="en-US"/>
              <a:pPr>
                <a:defRPr/>
              </a:pPr>
              <a:t>11/18/2021</a:t>
            </a:fld>
            <a:endParaRPr lang="en-US"/>
          </a:p>
        </p:txBody>
      </p:sp>
      <p:sp>
        <p:nvSpPr>
          <p:cNvPr id="8" name="Footer Placeholder 4"/>
          <p:cNvSpPr>
            <a:spLocks noGrp="1"/>
          </p:cNvSpPr>
          <p:nvPr>
            <p:ph type="ftr" sz="quarter" idx="11"/>
          </p:nvPr>
        </p:nvSpPr>
        <p:spPr/>
        <p:txBody>
          <a:bodyPr/>
          <a:lstStyle>
            <a:lvl1pPr>
              <a:defRPr/>
            </a:lvl1pPr>
          </a:lstStyle>
          <a:p>
            <a:pPr>
              <a:defRPr/>
            </a:pPr>
            <a:r>
              <a:rPr lang="en-US"/>
              <a:t>
              </a:t>
            </a:r>
          </a:p>
        </p:txBody>
      </p:sp>
      <p:sp>
        <p:nvSpPr>
          <p:cNvPr id="9" name="Slide Number Placeholder 5"/>
          <p:cNvSpPr>
            <a:spLocks noGrp="1"/>
          </p:cNvSpPr>
          <p:nvPr>
            <p:ph type="sldNum" sz="quarter" idx="12"/>
          </p:nvPr>
        </p:nvSpPr>
        <p:spPr/>
        <p:txBody>
          <a:bodyPr/>
          <a:lstStyle>
            <a:lvl1pPr>
              <a:defRPr/>
            </a:lvl1pPr>
          </a:lstStyle>
          <a:p>
            <a:pPr>
              <a:defRPr/>
            </a:pPr>
            <a:fld id="{8CB57A7B-5BBC-4086-995C-FA84E0CF1190}" type="slidenum">
              <a:rPr lang="en-US"/>
              <a:pPr>
                <a:defRPr/>
              </a:pPr>
              <a:t>‹nº›</a:t>
            </a:fld>
            <a:endParaRPr lang="en-US"/>
          </a:p>
        </p:txBody>
      </p:sp>
    </p:spTree>
    <p:extLst>
      <p:ext uri="{BB962C8B-B14F-4D97-AF65-F5344CB8AC3E}">
        <p14:creationId xmlns:p14="http://schemas.microsoft.com/office/powerpoint/2010/main" val="25033812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Rectangle 25"/>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26"/>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TextBox 9"/>
          <p:cNvSpPr txBox="1">
            <a:spLocks noChangeArrowheads="1"/>
          </p:cNvSpPr>
          <p:nvPr/>
        </p:nvSpPr>
        <p:spPr bwMode="auto">
          <a:xfrm>
            <a:off x="2195513" y="641350"/>
            <a:ext cx="415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r"/>
            <a:r>
              <a:rPr lang="en-US">
                <a:solidFill>
                  <a:srgbClr val="8EC0C1"/>
                </a:solidFill>
                <a:latin typeface="Wingdings 3" pitchFamily="18" charset="2"/>
              </a:rPr>
              <a:t>z</a:t>
            </a:r>
            <a:endParaRPr lang="en-US" sz="1000">
              <a:solidFill>
                <a:srgbClr val="8EC0C1"/>
              </a:solidFill>
              <a:latin typeface="MS Shell Dlg 2" pitchFamily="34" charset="0"/>
            </a:endParaRPr>
          </a:p>
        </p:txBody>
      </p:sp>
      <p:sp>
        <p:nvSpPr>
          <p:cNvPr id="2" name="Title 1"/>
          <p:cNvSpPr>
            <a:spLocks noGrp="1"/>
          </p:cNvSpPr>
          <p:nvPr>
            <p:ph type="title"/>
          </p:nvPr>
        </p:nvSpPr>
        <p:spPr>
          <a:xfrm>
            <a:off x="2609873" y="805817"/>
            <a:ext cx="7950984" cy="1081705"/>
          </a:xfrm>
        </p:spPr>
        <p:txBody>
          <a:bodyPr/>
          <a:lstStyle/>
          <a:p>
            <a:r>
              <a:rPr lang="en-US"/>
              <a:t>Click to edit Master title style</a:t>
            </a:r>
          </a:p>
        </p:txBody>
      </p:sp>
      <p:sp>
        <p:nvSpPr>
          <p:cNvPr id="3" name="Content Placeholder 2"/>
          <p:cNvSpPr>
            <a:spLocks noGrp="1"/>
          </p:cNvSpPr>
          <p:nvPr>
            <p:ph sz="half" idx="1"/>
          </p:nvPr>
        </p:nvSpPr>
        <p:spPr>
          <a:xfrm>
            <a:off x="2605374" y="2052116"/>
            <a:ext cx="3891960" cy="39978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66636" y="2052114"/>
            <a:ext cx="3894222" cy="399782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4"/>
          <p:cNvSpPr>
            <a:spLocks noGrp="1"/>
          </p:cNvSpPr>
          <p:nvPr>
            <p:ph type="dt" sz="half" idx="10"/>
          </p:nvPr>
        </p:nvSpPr>
        <p:spPr/>
        <p:txBody>
          <a:bodyPr/>
          <a:lstStyle>
            <a:lvl1pPr>
              <a:defRPr/>
            </a:lvl1pPr>
          </a:lstStyle>
          <a:p>
            <a:pPr>
              <a:defRPr/>
            </a:pPr>
            <a:fld id="{F782B19A-63E0-4C02-A012-606F2C3B9100}" type="datetimeFigureOut">
              <a:rPr lang="en-US"/>
              <a:pPr>
                <a:defRPr/>
              </a:pPr>
              <a:t>11/18/2021</a:t>
            </a:fld>
            <a:endParaRPr lang="en-US"/>
          </a:p>
        </p:txBody>
      </p:sp>
      <p:sp>
        <p:nvSpPr>
          <p:cNvPr id="9" name="Footer Placeholder 5"/>
          <p:cNvSpPr>
            <a:spLocks noGrp="1"/>
          </p:cNvSpPr>
          <p:nvPr>
            <p:ph type="ftr" sz="quarter" idx="11"/>
          </p:nvPr>
        </p:nvSpPr>
        <p:spPr/>
        <p:txBody>
          <a:bodyPr/>
          <a:lstStyle>
            <a:lvl1pPr>
              <a:defRPr/>
            </a:lvl1pPr>
          </a:lstStyle>
          <a:p>
            <a:pPr>
              <a:defRPr/>
            </a:pPr>
            <a:r>
              <a:rPr lang="en-US"/>
              <a:t>
              </a:t>
            </a:r>
          </a:p>
        </p:txBody>
      </p:sp>
      <p:sp>
        <p:nvSpPr>
          <p:cNvPr id="10" name="Slide Number Placeholder 6"/>
          <p:cNvSpPr>
            <a:spLocks noGrp="1"/>
          </p:cNvSpPr>
          <p:nvPr>
            <p:ph type="sldNum" sz="quarter" idx="12"/>
          </p:nvPr>
        </p:nvSpPr>
        <p:spPr/>
        <p:txBody>
          <a:bodyPr/>
          <a:lstStyle>
            <a:lvl1pPr>
              <a:defRPr/>
            </a:lvl1pPr>
          </a:lstStyle>
          <a:p>
            <a:pPr>
              <a:defRPr/>
            </a:pPr>
            <a:fld id="{41DDDC3A-6AD3-4D69-9226-781F9656A300}" type="slidenum">
              <a:rPr lang="en-US"/>
              <a:pPr>
                <a:defRPr/>
              </a:pPr>
              <a:t>‹nº›</a:t>
            </a:fld>
            <a:endParaRPr lang="en-US"/>
          </a:p>
        </p:txBody>
      </p:sp>
    </p:spTree>
    <p:extLst>
      <p:ext uri="{BB962C8B-B14F-4D97-AF65-F5344CB8AC3E}">
        <p14:creationId xmlns:p14="http://schemas.microsoft.com/office/powerpoint/2010/main" val="31436757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Rectangle 19"/>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20"/>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11"/>
          <p:cNvSpPr txBox="1">
            <a:spLocks noChangeArrowheads="1"/>
          </p:cNvSpPr>
          <p:nvPr/>
        </p:nvSpPr>
        <p:spPr bwMode="auto">
          <a:xfrm>
            <a:off x="2193925" y="636588"/>
            <a:ext cx="415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r"/>
            <a:r>
              <a:rPr lang="en-US">
                <a:solidFill>
                  <a:srgbClr val="8EC0C1"/>
                </a:solidFill>
                <a:latin typeface="Wingdings 3" pitchFamily="18" charset="2"/>
              </a:rPr>
              <a:t>z</a:t>
            </a:r>
            <a:endParaRPr lang="en-US" sz="1000">
              <a:solidFill>
                <a:srgbClr val="8EC0C1"/>
              </a:solidFill>
              <a:latin typeface="MS Shell Dlg 2"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6"/>
          <p:cNvSpPr>
            <a:spLocks noGrp="1"/>
          </p:cNvSpPr>
          <p:nvPr>
            <p:ph type="dt" sz="half" idx="10"/>
          </p:nvPr>
        </p:nvSpPr>
        <p:spPr/>
        <p:txBody>
          <a:bodyPr/>
          <a:lstStyle>
            <a:lvl1pPr>
              <a:defRPr/>
            </a:lvl1pPr>
          </a:lstStyle>
          <a:p>
            <a:pPr>
              <a:defRPr/>
            </a:pPr>
            <a:fld id="{B4E071BC-9FF3-4B31-AE2B-0C89C19B1548}" type="datetimeFigureOut">
              <a:rPr lang="en-US"/>
              <a:pPr>
                <a:defRPr/>
              </a:pPr>
              <a:t>11/18/2021</a:t>
            </a:fld>
            <a:endParaRPr lang="en-US"/>
          </a:p>
        </p:txBody>
      </p:sp>
      <p:sp>
        <p:nvSpPr>
          <p:cNvPr id="11" name="Footer Placeholder 7"/>
          <p:cNvSpPr>
            <a:spLocks noGrp="1"/>
          </p:cNvSpPr>
          <p:nvPr>
            <p:ph type="ftr" sz="quarter" idx="11"/>
          </p:nvPr>
        </p:nvSpPr>
        <p:spPr/>
        <p:txBody>
          <a:bodyPr/>
          <a:lstStyle>
            <a:lvl1pPr>
              <a:defRPr/>
            </a:lvl1pPr>
          </a:lstStyle>
          <a:p>
            <a:pPr>
              <a:defRPr/>
            </a:pPr>
            <a:r>
              <a:rPr lang="en-US"/>
              <a:t>
              </a:t>
            </a:r>
          </a:p>
        </p:txBody>
      </p:sp>
      <p:sp>
        <p:nvSpPr>
          <p:cNvPr id="12" name="Slide Number Placeholder 8"/>
          <p:cNvSpPr>
            <a:spLocks noGrp="1"/>
          </p:cNvSpPr>
          <p:nvPr>
            <p:ph type="sldNum" sz="quarter" idx="12"/>
          </p:nvPr>
        </p:nvSpPr>
        <p:spPr/>
        <p:txBody>
          <a:bodyPr/>
          <a:lstStyle>
            <a:lvl1pPr>
              <a:defRPr/>
            </a:lvl1pPr>
          </a:lstStyle>
          <a:p>
            <a:pPr>
              <a:defRPr/>
            </a:pPr>
            <a:fld id="{38CF0495-7539-47F5-B03B-EF594327500E}" type="slidenum">
              <a:rPr lang="en-US"/>
              <a:pPr>
                <a:defRPr/>
              </a:pPr>
              <a:t>‹nº›</a:t>
            </a:fld>
            <a:endParaRPr lang="en-US"/>
          </a:p>
        </p:txBody>
      </p:sp>
    </p:spTree>
    <p:extLst>
      <p:ext uri="{BB962C8B-B14F-4D97-AF65-F5344CB8AC3E}">
        <p14:creationId xmlns:p14="http://schemas.microsoft.com/office/powerpoint/2010/main" val="37228469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Rectangle 12"/>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Rectangle 13"/>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TextBox 7"/>
          <p:cNvSpPr txBox="1">
            <a:spLocks noChangeArrowheads="1"/>
          </p:cNvSpPr>
          <p:nvPr/>
        </p:nvSpPr>
        <p:spPr bwMode="auto">
          <a:xfrm>
            <a:off x="2195513" y="641350"/>
            <a:ext cx="415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r"/>
            <a:r>
              <a:rPr lang="en-US">
                <a:solidFill>
                  <a:srgbClr val="8EC0C1"/>
                </a:solidFill>
                <a:latin typeface="Wingdings 3" pitchFamily="18" charset="2"/>
              </a:rPr>
              <a:t>z</a:t>
            </a:r>
            <a:endParaRPr lang="en-US" sz="1000">
              <a:solidFill>
                <a:srgbClr val="8EC0C1"/>
              </a:solidFill>
              <a:latin typeface="MS Shell Dlg 2" pitchFamily="34" charset="0"/>
            </a:endParaRPr>
          </a:p>
        </p:txBody>
      </p:sp>
      <p:sp>
        <p:nvSpPr>
          <p:cNvPr id="2" name="Title 1"/>
          <p:cNvSpPr>
            <a:spLocks noGrp="1"/>
          </p:cNvSpPr>
          <p:nvPr>
            <p:ph type="title"/>
          </p:nvPr>
        </p:nvSpPr>
        <p:spPr/>
        <p:txBody>
          <a:bodyPr/>
          <a:lstStyle/>
          <a:p>
            <a:r>
              <a:rPr lang="en-US"/>
              <a:t>Click to edit Master title style</a:t>
            </a:r>
          </a:p>
        </p:txBody>
      </p:sp>
      <p:sp>
        <p:nvSpPr>
          <p:cNvPr id="6" name="Date Placeholder 2"/>
          <p:cNvSpPr>
            <a:spLocks noGrp="1"/>
          </p:cNvSpPr>
          <p:nvPr>
            <p:ph type="dt" sz="half" idx="10"/>
          </p:nvPr>
        </p:nvSpPr>
        <p:spPr/>
        <p:txBody>
          <a:bodyPr/>
          <a:lstStyle>
            <a:lvl1pPr>
              <a:defRPr/>
            </a:lvl1pPr>
          </a:lstStyle>
          <a:p>
            <a:pPr>
              <a:defRPr/>
            </a:pPr>
            <a:fld id="{57C2E127-70AC-40AF-99F4-A6D0EBEEDAED}" type="datetimeFigureOut">
              <a:rPr lang="en-US"/>
              <a:pPr>
                <a:defRPr/>
              </a:pPr>
              <a:t>11/18/2021</a:t>
            </a:fld>
            <a:endParaRPr lang="en-US"/>
          </a:p>
        </p:txBody>
      </p:sp>
      <p:sp>
        <p:nvSpPr>
          <p:cNvPr id="7" name="Footer Placeholder 3"/>
          <p:cNvSpPr>
            <a:spLocks noGrp="1"/>
          </p:cNvSpPr>
          <p:nvPr>
            <p:ph type="ftr" sz="quarter" idx="11"/>
          </p:nvPr>
        </p:nvSpPr>
        <p:spPr/>
        <p:txBody>
          <a:bodyPr/>
          <a:lstStyle>
            <a:lvl1pPr>
              <a:defRPr/>
            </a:lvl1pPr>
          </a:lstStyle>
          <a:p>
            <a:pPr>
              <a:defRPr/>
            </a:pPr>
            <a:r>
              <a:rPr lang="en-US"/>
              <a:t>
              </a:t>
            </a:r>
          </a:p>
        </p:txBody>
      </p:sp>
      <p:sp>
        <p:nvSpPr>
          <p:cNvPr id="8" name="Slide Number Placeholder 4"/>
          <p:cNvSpPr>
            <a:spLocks noGrp="1"/>
          </p:cNvSpPr>
          <p:nvPr>
            <p:ph type="sldNum" sz="quarter" idx="12"/>
          </p:nvPr>
        </p:nvSpPr>
        <p:spPr/>
        <p:txBody>
          <a:bodyPr/>
          <a:lstStyle>
            <a:lvl1pPr>
              <a:defRPr/>
            </a:lvl1pPr>
          </a:lstStyle>
          <a:p>
            <a:pPr>
              <a:defRPr/>
            </a:pPr>
            <a:fld id="{0F538F4B-5D4F-44E7-87D8-1FECC37300DD}" type="slidenum">
              <a:rPr lang="en-US"/>
              <a:pPr>
                <a:defRPr/>
              </a:pPr>
              <a:t>‹nº›</a:t>
            </a:fld>
            <a:endParaRPr lang="en-US"/>
          </a:p>
        </p:txBody>
      </p:sp>
    </p:spTree>
    <p:extLst>
      <p:ext uri="{BB962C8B-B14F-4D97-AF65-F5344CB8AC3E}">
        <p14:creationId xmlns:p14="http://schemas.microsoft.com/office/powerpoint/2010/main" val="3426970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12"/>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1"/>
          <p:cNvSpPr>
            <a:spLocks noGrp="1"/>
          </p:cNvSpPr>
          <p:nvPr>
            <p:ph type="dt" sz="half" idx="10"/>
          </p:nvPr>
        </p:nvSpPr>
        <p:spPr/>
        <p:txBody>
          <a:bodyPr/>
          <a:lstStyle>
            <a:lvl1pPr>
              <a:defRPr/>
            </a:lvl1pPr>
          </a:lstStyle>
          <a:p>
            <a:pPr>
              <a:defRPr/>
            </a:pPr>
            <a:fld id="{E083DC53-76A7-484C-9889-9485973989F4}" type="datetimeFigureOut">
              <a:rPr lang="en-US"/>
              <a:pPr>
                <a:defRPr/>
              </a:pPr>
              <a:t>11/18/2021</a:t>
            </a:fld>
            <a:endParaRPr lang="en-US"/>
          </a:p>
        </p:txBody>
      </p:sp>
      <p:sp>
        <p:nvSpPr>
          <p:cNvPr id="5" name="Footer Placeholder 2"/>
          <p:cNvSpPr>
            <a:spLocks noGrp="1"/>
          </p:cNvSpPr>
          <p:nvPr>
            <p:ph type="ftr" sz="quarter" idx="11"/>
          </p:nvPr>
        </p:nvSpPr>
        <p:spPr/>
        <p:txBody>
          <a:bodyPr/>
          <a:lstStyle>
            <a:lvl1pPr>
              <a:defRPr/>
            </a:lvl1pPr>
          </a:lstStyle>
          <a:p>
            <a:pPr>
              <a:defRPr/>
            </a:pPr>
            <a:r>
              <a:rPr lang="en-US"/>
              <a:t>
              </a:t>
            </a:r>
          </a:p>
        </p:txBody>
      </p:sp>
      <p:sp>
        <p:nvSpPr>
          <p:cNvPr id="6" name="Slide Number Placeholder 3"/>
          <p:cNvSpPr>
            <a:spLocks noGrp="1"/>
          </p:cNvSpPr>
          <p:nvPr>
            <p:ph type="sldNum" sz="quarter" idx="12"/>
          </p:nvPr>
        </p:nvSpPr>
        <p:spPr/>
        <p:txBody>
          <a:bodyPr/>
          <a:lstStyle>
            <a:lvl1pPr>
              <a:defRPr/>
            </a:lvl1pPr>
          </a:lstStyle>
          <a:p>
            <a:pPr>
              <a:defRPr/>
            </a:pPr>
            <a:fld id="{78067863-2ED4-47E1-9D52-46F766141CE2}" type="slidenum">
              <a:rPr lang="en-US"/>
              <a:pPr>
                <a:defRPr/>
              </a:pPr>
              <a:t>‹nº›</a:t>
            </a:fld>
            <a:endParaRPr lang="en-US"/>
          </a:p>
        </p:txBody>
      </p:sp>
    </p:spTree>
    <p:extLst>
      <p:ext uri="{BB962C8B-B14F-4D97-AF65-F5344CB8AC3E}">
        <p14:creationId xmlns:p14="http://schemas.microsoft.com/office/powerpoint/2010/main" val="32688595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24"/>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25"/>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TextBox 9"/>
          <p:cNvSpPr txBox="1">
            <a:spLocks noChangeArrowheads="1"/>
          </p:cNvSpPr>
          <p:nvPr/>
        </p:nvSpPr>
        <p:spPr bwMode="auto">
          <a:xfrm>
            <a:off x="1554163" y="1127125"/>
            <a:ext cx="415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r"/>
            <a:r>
              <a:rPr lang="en-US">
                <a:solidFill>
                  <a:srgbClr val="8EC0C1"/>
                </a:solidFill>
                <a:latin typeface="Wingdings 3" pitchFamily="18" charset="2"/>
              </a:rPr>
              <a:t>z</a:t>
            </a:r>
            <a:endParaRPr lang="en-US" sz="1000">
              <a:solidFill>
                <a:srgbClr val="8EC0C1"/>
              </a:solidFill>
              <a:latin typeface="MS Shell Dlg 2"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p>
        </p:txBody>
      </p:sp>
      <p:sp>
        <p:nvSpPr>
          <p:cNvPr id="3" name="Content Placeholder 2"/>
          <p:cNvSpPr>
            <a:spLocks noGrp="1"/>
          </p:cNvSpPr>
          <p:nvPr>
            <p:ph idx="1"/>
          </p:nvPr>
        </p:nvSpPr>
        <p:spPr>
          <a:xfrm>
            <a:off x="5120154" y="805818"/>
            <a:ext cx="5446278"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4"/>
          <p:cNvSpPr>
            <a:spLocks noGrp="1"/>
          </p:cNvSpPr>
          <p:nvPr>
            <p:ph type="dt" sz="half" idx="10"/>
          </p:nvPr>
        </p:nvSpPr>
        <p:spPr/>
        <p:txBody>
          <a:bodyPr/>
          <a:lstStyle>
            <a:lvl1pPr>
              <a:defRPr/>
            </a:lvl1pPr>
          </a:lstStyle>
          <a:p>
            <a:pPr>
              <a:defRPr/>
            </a:pPr>
            <a:fld id="{F5D34EEC-664B-43C1-9DE8-C130108BB16F}" type="datetimeFigureOut">
              <a:rPr lang="en-US"/>
              <a:pPr>
                <a:defRPr/>
              </a:pPr>
              <a:t>11/18/2021</a:t>
            </a:fld>
            <a:endParaRPr lang="en-US"/>
          </a:p>
        </p:txBody>
      </p:sp>
      <p:sp>
        <p:nvSpPr>
          <p:cNvPr id="9" name="Footer Placeholder 5"/>
          <p:cNvSpPr>
            <a:spLocks noGrp="1"/>
          </p:cNvSpPr>
          <p:nvPr>
            <p:ph type="ftr" sz="quarter" idx="11"/>
          </p:nvPr>
        </p:nvSpPr>
        <p:spPr/>
        <p:txBody>
          <a:bodyPr/>
          <a:lstStyle>
            <a:lvl1pPr>
              <a:defRPr/>
            </a:lvl1pPr>
          </a:lstStyle>
          <a:p>
            <a:pPr>
              <a:defRPr/>
            </a:pPr>
            <a:r>
              <a:rPr lang="en-US"/>
              <a:t>
              </a:t>
            </a:r>
          </a:p>
        </p:txBody>
      </p:sp>
      <p:sp>
        <p:nvSpPr>
          <p:cNvPr id="10" name="Slide Number Placeholder 6"/>
          <p:cNvSpPr>
            <a:spLocks noGrp="1"/>
          </p:cNvSpPr>
          <p:nvPr>
            <p:ph type="sldNum" sz="quarter" idx="12"/>
          </p:nvPr>
        </p:nvSpPr>
        <p:spPr/>
        <p:txBody>
          <a:bodyPr/>
          <a:lstStyle>
            <a:lvl1pPr>
              <a:defRPr/>
            </a:lvl1pPr>
          </a:lstStyle>
          <a:p>
            <a:pPr>
              <a:defRPr/>
            </a:pPr>
            <a:fld id="{38B59EE6-5375-4272-9D66-4BE91611447F}" type="slidenum">
              <a:rPr lang="en-US"/>
              <a:pPr>
                <a:defRPr/>
              </a:pPr>
              <a:t>‹nº›</a:t>
            </a:fld>
            <a:endParaRPr lang="en-US"/>
          </a:p>
        </p:txBody>
      </p:sp>
    </p:spTree>
    <p:extLst>
      <p:ext uri="{BB962C8B-B14F-4D97-AF65-F5344CB8AC3E}">
        <p14:creationId xmlns:p14="http://schemas.microsoft.com/office/powerpoint/2010/main" val="15926695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18"/>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19"/>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TextBox 9"/>
          <p:cNvSpPr txBox="1">
            <a:spLocks noChangeArrowheads="1"/>
          </p:cNvSpPr>
          <p:nvPr/>
        </p:nvSpPr>
        <p:spPr bwMode="auto">
          <a:xfrm>
            <a:off x="1554163" y="1127125"/>
            <a:ext cx="415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r"/>
            <a:r>
              <a:rPr lang="en-US">
                <a:solidFill>
                  <a:srgbClr val="8EC0C1"/>
                </a:solidFill>
                <a:latin typeface="Wingdings 3" pitchFamily="18" charset="2"/>
              </a:rPr>
              <a:t>z</a:t>
            </a:r>
            <a:endParaRPr lang="en-US" sz="1000">
              <a:solidFill>
                <a:srgbClr val="8EC0C1"/>
              </a:solidFill>
              <a:latin typeface="MS Shell Dlg 2" pitchFamily="34" charset="0"/>
            </a:endParaRPr>
          </a:p>
        </p:txBody>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970322" y="3182928"/>
            <a:ext cx="3971874" cy="2386394"/>
          </a:xfrm>
        </p:spPr>
        <p:txBody>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4"/>
          <p:cNvSpPr>
            <a:spLocks noGrp="1"/>
          </p:cNvSpPr>
          <p:nvPr>
            <p:ph type="dt" sz="half" idx="10"/>
          </p:nvPr>
        </p:nvSpPr>
        <p:spPr/>
        <p:txBody>
          <a:bodyPr/>
          <a:lstStyle>
            <a:lvl1pPr>
              <a:defRPr/>
            </a:lvl1pPr>
          </a:lstStyle>
          <a:p>
            <a:pPr>
              <a:defRPr/>
            </a:pPr>
            <a:fld id="{9709A7FA-64CE-45C7-BC86-B3F70CCA1F3F}" type="datetimeFigureOut">
              <a:rPr lang="en-US"/>
              <a:pPr>
                <a:defRPr/>
              </a:pPr>
              <a:t>11/18/2021</a:t>
            </a:fld>
            <a:endParaRPr lang="en-US"/>
          </a:p>
        </p:txBody>
      </p:sp>
      <p:sp>
        <p:nvSpPr>
          <p:cNvPr id="9" name="Footer Placeholder 5"/>
          <p:cNvSpPr>
            <a:spLocks noGrp="1"/>
          </p:cNvSpPr>
          <p:nvPr>
            <p:ph type="ftr" sz="quarter" idx="11"/>
          </p:nvPr>
        </p:nvSpPr>
        <p:spPr/>
        <p:txBody>
          <a:bodyPr/>
          <a:lstStyle>
            <a:lvl1pPr>
              <a:defRPr/>
            </a:lvl1pPr>
          </a:lstStyle>
          <a:p>
            <a:pPr>
              <a:defRPr/>
            </a:pPr>
            <a:r>
              <a:rPr lang="en-US"/>
              <a:t>
              </a:t>
            </a:r>
          </a:p>
        </p:txBody>
      </p:sp>
      <p:sp>
        <p:nvSpPr>
          <p:cNvPr id="10" name="Slide Number Placeholder 6"/>
          <p:cNvSpPr>
            <a:spLocks noGrp="1"/>
          </p:cNvSpPr>
          <p:nvPr>
            <p:ph type="sldNum" sz="quarter" idx="12"/>
          </p:nvPr>
        </p:nvSpPr>
        <p:spPr/>
        <p:txBody>
          <a:bodyPr/>
          <a:lstStyle>
            <a:lvl1pPr>
              <a:defRPr/>
            </a:lvl1pPr>
          </a:lstStyle>
          <a:p>
            <a:pPr>
              <a:defRPr/>
            </a:pPr>
            <a:fld id="{0FFF5D1B-BE2D-41BA-96CA-1B8F37DFCED4}" type="slidenum">
              <a:rPr lang="en-US"/>
              <a:pPr>
                <a:defRPr/>
              </a:pPr>
              <a:t>‹nº›</a:t>
            </a:fld>
            <a:endParaRPr lang="en-US"/>
          </a:p>
        </p:txBody>
      </p:sp>
    </p:spTree>
    <p:extLst>
      <p:ext uri="{BB962C8B-B14F-4D97-AF65-F5344CB8AC3E}">
        <p14:creationId xmlns:p14="http://schemas.microsoft.com/office/powerpoint/2010/main" val="1739867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Rectangle 13"/>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14"/>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8"/>
          <p:cNvSpPr txBox="1">
            <a:spLocks noChangeArrowheads="1"/>
          </p:cNvSpPr>
          <p:nvPr/>
        </p:nvSpPr>
        <p:spPr bwMode="auto">
          <a:xfrm>
            <a:off x="2193925" y="641350"/>
            <a:ext cx="415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r"/>
            <a:r>
              <a:rPr lang="en-US">
                <a:solidFill>
                  <a:srgbClr val="8EC0C1"/>
                </a:solidFill>
                <a:latin typeface="Wingdings 3" pitchFamily="18" charset="2"/>
              </a:rPr>
              <a:t>z</a:t>
            </a:r>
            <a:endParaRPr lang="en-US" sz="1000">
              <a:solidFill>
                <a:srgbClr val="8EC0C1"/>
              </a:solidFill>
              <a:latin typeface="MS Shell Dlg 2"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0BE6CB4B-186F-4993-8A5A-976166B6107E}" type="datetimeFigureOut">
              <a:rPr lang="en-US"/>
              <a:pPr>
                <a:defRPr/>
              </a:pPr>
              <a:t>11/18/2021</a:t>
            </a:fld>
            <a:endParaRPr lang="en-US"/>
          </a:p>
        </p:txBody>
      </p:sp>
      <p:sp>
        <p:nvSpPr>
          <p:cNvPr id="8" name="Footer Placeholder 4"/>
          <p:cNvSpPr>
            <a:spLocks noGrp="1"/>
          </p:cNvSpPr>
          <p:nvPr>
            <p:ph type="ftr" sz="quarter" idx="11"/>
          </p:nvPr>
        </p:nvSpPr>
        <p:spPr/>
        <p:txBody>
          <a:bodyPr/>
          <a:lstStyle>
            <a:lvl1pPr>
              <a:defRPr/>
            </a:lvl1pPr>
          </a:lstStyle>
          <a:p>
            <a:pPr>
              <a:defRPr/>
            </a:pPr>
            <a:r>
              <a:rPr lang="en-US"/>
              <a:t>
              </a:t>
            </a:r>
          </a:p>
        </p:txBody>
      </p:sp>
      <p:sp>
        <p:nvSpPr>
          <p:cNvPr id="9" name="Slide Number Placeholder 5"/>
          <p:cNvSpPr>
            <a:spLocks noGrp="1"/>
          </p:cNvSpPr>
          <p:nvPr>
            <p:ph type="sldNum" sz="quarter" idx="12"/>
          </p:nvPr>
        </p:nvSpPr>
        <p:spPr/>
        <p:txBody>
          <a:bodyPr/>
          <a:lstStyle>
            <a:lvl1pPr>
              <a:defRPr/>
            </a:lvl1pPr>
          </a:lstStyle>
          <a:p>
            <a:pPr>
              <a:defRPr/>
            </a:pPr>
            <a:fld id="{4B72E7BA-FFD1-49D5-A19B-03419E51920F}" type="slidenum">
              <a:rPr lang="en-US"/>
              <a:pPr>
                <a:defRPr/>
              </a:pPr>
              <a:t>‹nº›</a:t>
            </a:fld>
            <a:endParaRPr lang="en-US"/>
          </a:p>
        </p:txBody>
      </p:sp>
    </p:spTree>
    <p:extLst>
      <p:ext uri="{BB962C8B-B14F-4D97-AF65-F5344CB8AC3E}">
        <p14:creationId xmlns:p14="http://schemas.microsoft.com/office/powerpoint/2010/main" val="397977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Rectangle 14"/>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15"/>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8"/>
          <p:cNvSpPr txBox="1">
            <a:spLocks noChangeArrowheads="1"/>
          </p:cNvSpPr>
          <p:nvPr/>
        </p:nvSpPr>
        <p:spPr bwMode="auto">
          <a:xfrm rot="5400000">
            <a:off x="10337800" y="415925"/>
            <a:ext cx="4143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r"/>
            <a:r>
              <a:rPr lang="en-US">
                <a:solidFill>
                  <a:srgbClr val="8EC0C1"/>
                </a:solidFill>
                <a:latin typeface="Wingdings 3" pitchFamily="18" charset="2"/>
              </a:rPr>
              <a:t>z</a:t>
            </a:r>
            <a:endParaRPr lang="en-US" sz="1000">
              <a:solidFill>
                <a:srgbClr val="8EC0C1"/>
              </a:solidFill>
              <a:latin typeface="MS Shell Dlg 2"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4465CB39-688B-4FF3-A123-533821F0363C}" type="datetimeFigureOut">
              <a:rPr lang="en-US"/>
              <a:pPr>
                <a:defRPr/>
              </a:pPr>
              <a:t>11/18/2021</a:t>
            </a:fld>
            <a:endParaRPr lang="en-US"/>
          </a:p>
        </p:txBody>
      </p:sp>
      <p:sp>
        <p:nvSpPr>
          <p:cNvPr id="8" name="Footer Placeholder 4"/>
          <p:cNvSpPr>
            <a:spLocks noGrp="1"/>
          </p:cNvSpPr>
          <p:nvPr>
            <p:ph type="ftr" sz="quarter" idx="11"/>
          </p:nvPr>
        </p:nvSpPr>
        <p:spPr/>
        <p:txBody>
          <a:bodyPr/>
          <a:lstStyle>
            <a:lvl1pPr>
              <a:defRPr/>
            </a:lvl1pPr>
          </a:lstStyle>
          <a:p>
            <a:pPr>
              <a:defRPr/>
            </a:pPr>
            <a:r>
              <a:rPr lang="en-US"/>
              <a:t>
              </a:t>
            </a:r>
          </a:p>
        </p:txBody>
      </p:sp>
      <p:sp>
        <p:nvSpPr>
          <p:cNvPr id="9" name="Slide Number Placeholder 5"/>
          <p:cNvSpPr>
            <a:spLocks noGrp="1"/>
          </p:cNvSpPr>
          <p:nvPr>
            <p:ph type="sldNum" sz="quarter" idx="12"/>
          </p:nvPr>
        </p:nvSpPr>
        <p:spPr/>
        <p:txBody>
          <a:bodyPr/>
          <a:lstStyle>
            <a:lvl1pPr>
              <a:defRPr/>
            </a:lvl1pPr>
          </a:lstStyle>
          <a:p>
            <a:pPr>
              <a:defRPr/>
            </a:pPr>
            <a:fld id="{B5694F0A-BA8D-44A2-909B-D6A23D2752F0}" type="slidenum">
              <a:rPr lang="en-US"/>
              <a:pPr>
                <a:defRPr/>
              </a:pPr>
              <a:t>‹nº›</a:t>
            </a:fld>
            <a:endParaRPr lang="en-US"/>
          </a:p>
        </p:txBody>
      </p:sp>
    </p:spTree>
    <p:extLst>
      <p:ext uri="{BB962C8B-B14F-4D97-AF65-F5344CB8AC3E}">
        <p14:creationId xmlns:p14="http://schemas.microsoft.com/office/powerpoint/2010/main" val="1041031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026" name="Picture 17"/>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2832100" y="2105025"/>
            <a:ext cx="93599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14"/>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12190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29" name="Title Placeholder 1"/>
          <p:cNvSpPr>
            <a:spLocks noGrp="1"/>
          </p:cNvSpPr>
          <p:nvPr>
            <p:ph type="title"/>
          </p:nvPr>
        </p:nvSpPr>
        <p:spPr bwMode="auto">
          <a:xfrm>
            <a:off x="2611438" y="808038"/>
            <a:ext cx="7958137"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3" name="Text Placeholder 2"/>
          <p:cNvSpPr>
            <a:spLocks noGrp="1"/>
          </p:cNvSpPr>
          <p:nvPr>
            <p:ph type="body" idx="1"/>
          </p:nvPr>
        </p:nvSpPr>
        <p:spPr>
          <a:xfrm>
            <a:off x="2773363" y="2052638"/>
            <a:ext cx="7796212" cy="39973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Eigth level</a:t>
            </a:r>
          </a:p>
          <a:p>
            <a:pPr lvl="8"/>
            <a:r>
              <a:rPr lang="en-US"/>
              <a:t>Ninth level</a:t>
            </a:r>
          </a:p>
        </p:txBody>
      </p:sp>
      <p:sp>
        <p:nvSpPr>
          <p:cNvPr id="4" name="Date Placeholder 3"/>
          <p:cNvSpPr>
            <a:spLocks noGrp="1"/>
          </p:cNvSpPr>
          <p:nvPr>
            <p:ph type="dt" sz="half" idx="2"/>
          </p:nvPr>
        </p:nvSpPr>
        <p:spPr>
          <a:xfrm rot="5400000">
            <a:off x="-809625" y="5270501"/>
            <a:ext cx="2662237" cy="182562"/>
          </a:xfrm>
          <a:prstGeom prst="rect">
            <a:avLst/>
          </a:prstGeom>
        </p:spPr>
        <p:txBody>
          <a:bodyPr vert="horz" lIns="91440" tIns="18288" rIns="91440" bIns="45720" rtlCol="0" anchor="t"/>
          <a:lstStyle>
            <a:lvl1pPr algn="r" fontAlgn="auto">
              <a:spcBef>
                <a:spcPts val="0"/>
              </a:spcBef>
              <a:spcAft>
                <a:spcPts val="0"/>
              </a:spcAft>
              <a:defRPr sz="800" dirty="0">
                <a:solidFill>
                  <a:schemeClr val="tx1">
                    <a:tint val="75000"/>
                  </a:schemeClr>
                </a:solidFill>
                <a:latin typeface="+mn-lt"/>
                <a:cs typeface="+mn-cs"/>
              </a:defRPr>
            </a:lvl1pPr>
          </a:lstStyle>
          <a:p>
            <a:pPr>
              <a:defRPr/>
            </a:pPr>
            <a:fld id="{22A5C6B3-F7CE-497F-AF2A-137A15AAAB96}" type="datetimeFigureOut">
              <a:rPr lang="en-US"/>
              <a:pPr>
                <a:defRPr/>
              </a:pPr>
              <a:t>11/18/2021</a:t>
            </a:fld>
            <a:endParaRPr lang="en-US"/>
          </a:p>
        </p:txBody>
      </p:sp>
      <p:sp>
        <p:nvSpPr>
          <p:cNvPr id="5" name="Footer Placeholder 4"/>
          <p:cNvSpPr>
            <a:spLocks noGrp="1"/>
          </p:cNvSpPr>
          <p:nvPr>
            <p:ph type="ftr" sz="quarter" idx="3"/>
          </p:nvPr>
        </p:nvSpPr>
        <p:spPr>
          <a:xfrm rot="5400000">
            <a:off x="-2236787" y="3660775"/>
            <a:ext cx="5884862" cy="179388"/>
          </a:xfrm>
          <a:prstGeom prst="rect">
            <a:avLst/>
          </a:prstGeom>
        </p:spPr>
        <p:txBody>
          <a:bodyPr vert="horz" lIns="91440" tIns="45720" rIns="91440" bIns="18288" rtlCol="0" anchor="b"/>
          <a:lstStyle>
            <a:lvl1pPr algn="r" fontAlgn="auto">
              <a:spcBef>
                <a:spcPts val="0"/>
              </a:spcBef>
              <a:spcAft>
                <a:spcPts val="0"/>
              </a:spcAft>
              <a:defRPr sz="800">
                <a:solidFill>
                  <a:schemeClr val="tx1">
                    <a:tint val="75000"/>
                  </a:schemeClr>
                </a:solidFill>
                <a:latin typeface="+mn-lt"/>
                <a:cs typeface="+mn-cs"/>
              </a:defRPr>
            </a:lvl1pPr>
          </a:lstStyle>
          <a:p>
            <a:pPr>
              <a:defRPr/>
            </a:pPr>
            <a:r>
              <a:rPr lang="en-US"/>
              <a:t>
              </a:t>
            </a:r>
          </a:p>
        </p:txBody>
      </p:sp>
      <p:sp>
        <p:nvSpPr>
          <p:cNvPr id="6" name="Slide Number Placeholder 5"/>
          <p:cNvSpPr>
            <a:spLocks noGrp="1"/>
          </p:cNvSpPr>
          <p:nvPr>
            <p:ph type="sldNum" sz="quarter" idx="4"/>
          </p:nvPr>
        </p:nvSpPr>
        <p:spPr>
          <a:xfrm>
            <a:off x="158750" y="165100"/>
            <a:ext cx="636588" cy="322263"/>
          </a:xfrm>
          <a:prstGeom prst="rect">
            <a:avLst/>
          </a:prstGeom>
        </p:spPr>
        <p:txBody>
          <a:bodyPr vert="horz" lIns="91440" tIns="45720" rIns="45720" bIns="45720" rtlCol="0" anchor="ctr"/>
          <a:lstStyle>
            <a:lvl1pPr algn="r" fontAlgn="auto">
              <a:spcBef>
                <a:spcPts val="0"/>
              </a:spcBef>
              <a:spcAft>
                <a:spcPts val="0"/>
              </a:spcAft>
              <a:defRPr sz="1800" dirty="0">
                <a:solidFill>
                  <a:schemeClr val="tx1">
                    <a:tint val="75000"/>
                  </a:schemeClr>
                </a:solidFill>
                <a:latin typeface="+mn-lt"/>
                <a:cs typeface="+mn-cs"/>
              </a:defRPr>
            </a:lvl1pPr>
          </a:lstStyle>
          <a:p>
            <a:pPr>
              <a:defRPr/>
            </a:pPr>
            <a:fld id="{BB7FC7BE-5850-4C30-9616-F93F5FB939FF}" type="slidenum">
              <a:rPr lang="en-US"/>
              <a:pPr>
                <a:defRPr/>
              </a:pPr>
              <a:t>‹nº›</a:t>
            </a:fld>
            <a:endParaRPr lang="en-US"/>
          </a:p>
        </p:txBody>
      </p:sp>
      <p:sp>
        <p:nvSpPr>
          <p:cNvPr id="57" name="Rectangle 56"/>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dk1" tx1="lt1" bg2="dk2" tx2="lt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hf sldNum="0" hdr="0" ftr="0" dt="0"/>
  <p:txStyles>
    <p:titleStyle>
      <a:lvl1pPr algn="r" rtl="0" fontAlgn="base">
        <a:lnSpc>
          <a:spcPct val="90000"/>
        </a:lnSpc>
        <a:spcBef>
          <a:spcPct val="0"/>
        </a:spcBef>
        <a:spcAft>
          <a:spcPct val="0"/>
        </a:spcAft>
        <a:defRPr sz="3400" kern="1200">
          <a:solidFill>
            <a:schemeClr val="tx1"/>
          </a:solidFill>
          <a:latin typeface="+mj-lt"/>
          <a:ea typeface="+mj-ea"/>
          <a:cs typeface="+mj-cs"/>
        </a:defRPr>
      </a:lvl1pPr>
      <a:lvl2pPr algn="r" rtl="0" fontAlgn="base">
        <a:lnSpc>
          <a:spcPct val="90000"/>
        </a:lnSpc>
        <a:spcBef>
          <a:spcPct val="0"/>
        </a:spcBef>
        <a:spcAft>
          <a:spcPct val="0"/>
        </a:spcAft>
        <a:defRPr sz="3400">
          <a:solidFill>
            <a:schemeClr val="tx1"/>
          </a:solidFill>
          <a:latin typeface="Arial" pitchFamily="34" charset="0"/>
        </a:defRPr>
      </a:lvl2pPr>
      <a:lvl3pPr algn="r" rtl="0" fontAlgn="base">
        <a:lnSpc>
          <a:spcPct val="90000"/>
        </a:lnSpc>
        <a:spcBef>
          <a:spcPct val="0"/>
        </a:spcBef>
        <a:spcAft>
          <a:spcPct val="0"/>
        </a:spcAft>
        <a:defRPr sz="3400">
          <a:solidFill>
            <a:schemeClr val="tx1"/>
          </a:solidFill>
          <a:latin typeface="Arial" pitchFamily="34" charset="0"/>
        </a:defRPr>
      </a:lvl3pPr>
      <a:lvl4pPr algn="r" rtl="0" fontAlgn="base">
        <a:lnSpc>
          <a:spcPct val="90000"/>
        </a:lnSpc>
        <a:spcBef>
          <a:spcPct val="0"/>
        </a:spcBef>
        <a:spcAft>
          <a:spcPct val="0"/>
        </a:spcAft>
        <a:defRPr sz="3400">
          <a:solidFill>
            <a:schemeClr val="tx1"/>
          </a:solidFill>
          <a:latin typeface="Arial" pitchFamily="34" charset="0"/>
        </a:defRPr>
      </a:lvl4pPr>
      <a:lvl5pPr algn="r" rtl="0" fontAlgn="base">
        <a:lnSpc>
          <a:spcPct val="90000"/>
        </a:lnSpc>
        <a:spcBef>
          <a:spcPct val="0"/>
        </a:spcBef>
        <a:spcAft>
          <a:spcPct val="0"/>
        </a:spcAft>
        <a:defRPr sz="3400">
          <a:solidFill>
            <a:schemeClr val="tx1"/>
          </a:solidFill>
          <a:latin typeface="Arial" pitchFamily="34" charset="0"/>
        </a:defRPr>
      </a:lvl5pPr>
      <a:lvl6pPr marL="457200" algn="r" rtl="0" fontAlgn="base">
        <a:lnSpc>
          <a:spcPct val="90000"/>
        </a:lnSpc>
        <a:spcBef>
          <a:spcPct val="0"/>
        </a:spcBef>
        <a:spcAft>
          <a:spcPct val="0"/>
        </a:spcAft>
        <a:defRPr sz="3400">
          <a:solidFill>
            <a:schemeClr val="tx1"/>
          </a:solidFill>
          <a:latin typeface="Arial" pitchFamily="34" charset="0"/>
        </a:defRPr>
      </a:lvl6pPr>
      <a:lvl7pPr marL="914400" algn="r" rtl="0" fontAlgn="base">
        <a:lnSpc>
          <a:spcPct val="90000"/>
        </a:lnSpc>
        <a:spcBef>
          <a:spcPct val="0"/>
        </a:spcBef>
        <a:spcAft>
          <a:spcPct val="0"/>
        </a:spcAft>
        <a:defRPr sz="3400">
          <a:solidFill>
            <a:schemeClr val="tx1"/>
          </a:solidFill>
          <a:latin typeface="Arial" pitchFamily="34" charset="0"/>
        </a:defRPr>
      </a:lvl7pPr>
      <a:lvl8pPr marL="1371600" algn="r" rtl="0" fontAlgn="base">
        <a:lnSpc>
          <a:spcPct val="90000"/>
        </a:lnSpc>
        <a:spcBef>
          <a:spcPct val="0"/>
        </a:spcBef>
        <a:spcAft>
          <a:spcPct val="0"/>
        </a:spcAft>
        <a:defRPr sz="3400">
          <a:solidFill>
            <a:schemeClr val="tx1"/>
          </a:solidFill>
          <a:latin typeface="Arial" pitchFamily="34" charset="0"/>
        </a:defRPr>
      </a:lvl8pPr>
      <a:lvl9pPr marL="1828800" algn="r" rtl="0" fontAlgn="base">
        <a:lnSpc>
          <a:spcPct val="90000"/>
        </a:lnSpc>
        <a:spcBef>
          <a:spcPct val="0"/>
        </a:spcBef>
        <a:spcAft>
          <a:spcPct val="0"/>
        </a:spcAft>
        <a:defRPr sz="3400">
          <a:solidFill>
            <a:schemeClr val="tx1"/>
          </a:solidFill>
          <a:latin typeface="Arial" pitchFamily="34" charset="0"/>
        </a:defRPr>
      </a:lvl9pPr>
    </p:titleStyle>
    <p:bodyStyle>
      <a:lvl1pPr marL="344488" indent="-344488" algn="l" rtl="0" fontAlgn="base">
        <a:lnSpc>
          <a:spcPct val="120000"/>
        </a:lnSpc>
        <a:spcBef>
          <a:spcPts val="1000"/>
        </a:spcBef>
        <a:spcAft>
          <a:spcPts val="600"/>
        </a:spcAft>
        <a:buClr>
          <a:srgbClr val="8EC0C1"/>
        </a:buClr>
        <a:buSzPct val="90000"/>
        <a:buFont typeface="Wingdings" pitchFamily="2" charset="2"/>
        <a:buChar char="§"/>
        <a:defRPr sz="2000" kern="1200">
          <a:solidFill>
            <a:schemeClr val="tx1"/>
          </a:solidFill>
          <a:latin typeface="+mn-lt"/>
          <a:ea typeface="+mn-ea"/>
          <a:cs typeface="+mn-cs"/>
        </a:defRPr>
      </a:lvl1pPr>
      <a:lvl2pPr marL="795338" indent="-338138" algn="l" rtl="0" fontAlgn="base">
        <a:lnSpc>
          <a:spcPct val="120000"/>
        </a:lnSpc>
        <a:spcBef>
          <a:spcPts val="500"/>
        </a:spcBef>
        <a:spcAft>
          <a:spcPts val="600"/>
        </a:spcAft>
        <a:buClr>
          <a:srgbClr val="8EC0C1"/>
        </a:buClr>
        <a:buSzPct val="90000"/>
        <a:buFont typeface="Wingdings" pitchFamily="2" charset="2"/>
        <a:buChar char="§"/>
        <a:defRPr kern="1200">
          <a:solidFill>
            <a:schemeClr val="tx1"/>
          </a:solidFill>
          <a:latin typeface="+mn-lt"/>
          <a:ea typeface="+mn-ea"/>
          <a:cs typeface="+mn-cs"/>
        </a:defRPr>
      </a:lvl2pPr>
      <a:lvl3pPr marL="1258888" indent="-344488" algn="l" rtl="0" fontAlgn="base">
        <a:lnSpc>
          <a:spcPct val="120000"/>
        </a:lnSpc>
        <a:spcBef>
          <a:spcPts val="500"/>
        </a:spcBef>
        <a:spcAft>
          <a:spcPts val="600"/>
        </a:spcAft>
        <a:buClr>
          <a:srgbClr val="8EC0C1"/>
        </a:buClr>
        <a:buSzPct val="90000"/>
        <a:buFont typeface="Wingdings" pitchFamily="2" charset="2"/>
        <a:buChar char="§"/>
        <a:defRPr sz="1600" kern="1200">
          <a:solidFill>
            <a:schemeClr val="tx1"/>
          </a:solidFill>
          <a:latin typeface="+mn-lt"/>
          <a:ea typeface="+mn-ea"/>
          <a:cs typeface="+mn-cs"/>
        </a:defRPr>
      </a:lvl3pPr>
      <a:lvl4pPr marL="1709738" indent="-338138" algn="l" rtl="0" fontAlgn="base">
        <a:lnSpc>
          <a:spcPct val="120000"/>
        </a:lnSpc>
        <a:spcBef>
          <a:spcPts val="500"/>
        </a:spcBef>
        <a:spcAft>
          <a:spcPts val="600"/>
        </a:spcAft>
        <a:buClr>
          <a:srgbClr val="8EC0C1"/>
        </a:buClr>
        <a:buSzPct val="90000"/>
        <a:buFont typeface="Wingdings" pitchFamily="2" charset="2"/>
        <a:buChar char="§"/>
        <a:defRPr sz="1400" kern="1200">
          <a:solidFill>
            <a:schemeClr val="tx1"/>
          </a:solidFill>
          <a:latin typeface="+mn-lt"/>
          <a:ea typeface="+mn-ea"/>
          <a:cs typeface="+mn-cs"/>
        </a:defRPr>
      </a:lvl4pPr>
      <a:lvl5pPr marL="2173288" indent="-344488" algn="l" rtl="0" fontAlgn="base">
        <a:lnSpc>
          <a:spcPct val="120000"/>
        </a:lnSpc>
        <a:spcBef>
          <a:spcPts val="500"/>
        </a:spcBef>
        <a:spcAft>
          <a:spcPts val="600"/>
        </a:spcAft>
        <a:buClr>
          <a:srgbClr val="8EC0C1"/>
        </a:buClr>
        <a:buSzPct val="90000"/>
        <a:buFont typeface="Wingdings" pitchFamily="2" charset="2"/>
        <a:buChar char="§"/>
        <a:defRPr sz="1200" kern="1200">
          <a:solidFill>
            <a:schemeClr val="tx1"/>
          </a:solidFill>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www.paulomargotto.com.br/"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6" Type="http://schemas.openxmlformats.org/officeDocument/2006/relationships/hyperlink" Target="http://paulomargotto.com.br/documentos/19868" TargetMode="External"/><Relationship Id="rId5" Type="http://schemas.openxmlformats.org/officeDocument/2006/relationships/image" Target="../media/image17.jpeg"/><Relationship Id="rId4" Type="http://schemas.openxmlformats.org/officeDocument/2006/relationships/hyperlink" Target="https://drive.google.com/file/d/15ebHDHqCud0rl7GwFmnPp-CfxbG1Ncyd/view?usp=sharing" TargetMode="External"/></Relationships>
</file>

<file path=ppt/slides/_rels/slide5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3314" name="Picture 34"/>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32100" y="2105025"/>
            <a:ext cx="93599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36"/>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0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Rectangle 3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3" name="Rectangle 4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08063" y="0"/>
            <a:ext cx="793432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5" name="Rectangle 4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8942388"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7" name="TextBox 46">
            <a:extLst>
              <a:ext uri="{FF2B5EF4-FFF2-40B4-BE49-F238E27FC236}"/>
              <a:ext uri="{C183D7F6-B498-43B3-948B-1728B52AA6E4}"/>
            </a:extLst>
          </p:cNvPr>
          <p:cNvSpPr txBox="1">
            <a:spLocks noGrp="1" noRot="1" noChangeAspect="1" noMove="1" noResize="1" noEditPoints="1" noAdjustHandles="1" noChangeArrowheads="1" noChangeShapeType="1" noTextEdit="1"/>
          </p:cNvSpPr>
          <p:nvPr/>
        </p:nvSpPr>
        <p:spPr>
          <a:xfrm>
            <a:off x="2190750" y="3262313"/>
            <a:ext cx="415925" cy="461962"/>
          </a:xfrm>
          <a:prstGeom prst="rect">
            <a:avLst/>
          </a:prstGeom>
          <a:noFill/>
        </p:spPr>
        <p:txBody>
          <a:bodyPr>
            <a:spAutoFit/>
          </a:bodyPr>
          <a:lstStyle/>
          <a:p>
            <a:pPr algn="r" fontAlgn="auto">
              <a:spcBef>
                <a:spcPts val="0"/>
              </a:spcBef>
              <a:spcAft>
                <a:spcPts val="600"/>
              </a:spcAft>
              <a:defRPr/>
            </a:pPr>
            <a:r>
              <a:rPr lang="en-US" sz="2400">
                <a:solidFill>
                  <a:schemeClr val="accent6"/>
                </a:solidFill>
                <a:latin typeface="Wingdings 3" panose="05040102010807070707" pitchFamily="18" charset="2"/>
                <a:cs typeface="+mn-cs"/>
              </a:rPr>
              <a:t>_</a:t>
            </a:r>
            <a:endParaRPr lang="en-US" sz="2400">
              <a:solidFill>
                <a:schemeClr val="accent6"/>
              </a:solidFill>
              <a:latin typeface="MS Shell Dlg 2" panose="020B0604030504040204" pitchFamily="34" charset="0"/>
              <a:cs typeface="+mn-cs"/>
            </a:endParaRPr>
          </a:p>
        </p:txBody>
      </p:sp>
      <p:sp useBgFill="1">
        <p:nvSpPr>
          <p:cNvPr id="49" name="Rectangle 4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13322" name="Picture 50"/>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32100" y="2105025"/>
            <a:ext cx="93599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Freeform: Shape 5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rot="16200000">
            <a:off x="3678519" y="-1660968"/>
            <a:ext cx="5838229" cy="11188733"/>
          </a:xfrm>
          <a:custGeom>
            <a:avLst/>
            <a:gdLst>
              <a:gd name="connsiteX0" fmla="*/ 0 w 7821919"/>
              <a:gd name="connsiteY0" fmla="*/ 0 h 6858000"/>
              <a:gd name="connsiteX1" fmla="*/ 6983367 w 7821919"/>
              <a:gd name="connsiteY1" fmla="*/ 0 h 6858000"/>
              <a:gd name="connsiteX2" fmla="*/ 6982269 w 7821919"/>
              <a:gd name="connsiteY2" fmla="*/ 1331 h 6858000"/>
              <a:gd name="connsiteX3" fmla="*/ 6833782 w 7821919"/>
              <a:gd name="connsiteY3" fmla="*/ 487443 h 6858000"/>
              <a:gd name="connsiteX4" fmla="*/ 6851446 w 7821919"/>
              <a:gd name="connsiteY4" fmla="*/ 662666 h 6858000"/>
              <a:gd name="connsiteX5" fmla="*/ 6857532 w 7821919"/>
              <a:gd name="connsiteY5" fmla="*/ 686333 h 6858000"/>
              <a:gd name="connsiteX6" fmla="*/ 6806927 w 7821919"/>
              <a:gd name="connsiteY6" fmla="*/ 699345 h 6858000"/>
              <a:gd name="connsiteX7" fmla="*/ 5555365 w 7821919"/>
              <a:gd name="connsiteY7" fmla="*/ 2400515 h 6858000"/>
              <a:gd name="connsiteX8" fmla="*/ 7336617 w 7821919"/>
              <a:gd name="connsiteY8" fmla="*/ 4181767 h 6858000"/>
              <a:gd name="connsiteX9" fmla="*/ 7452815 w 7821919"/>
              <a:gd name="connsiteY9" fmla="*/ 4175900 h 6858000"/>
              <a:gd name="connsiteX10" fmla="*/ 7437456 w 7821919"/>
              <a:gd name="connsiteY10" fmla="*/ 4225378 h 6858000"/>
              <a:gd name="connsiteX11" fmla="*/ 7428275 w 7821919"/>
              <a:gd name="connsiteY11" fmla="*/ 4316448 h 6858000"/>
              <a:gd name="connsiteX12" fmla="*/ 7789089 w 7821919"/>
              <a:gd name="connsiteY12" fmla="*/ 4759152 h 6858000"/>
              <a:gd name="connsiteX13" fmla="*/ 7821919 w 7821919"/>
              <a:gd name="connsiteY13" fmla="*/ 4762461 h 6858000"/>
              <a:gd name="connsiteX14" fmla="*/ 7809638 w 7821919"/>
              <a:gd name="connsiteY14" fmla="*/ 4785088 h 6858000"/>
              <a:gd name="connsiteX15" fmla="*/ 7794661 w 7821919"/>
              <a:gd name="connsiteY15" fmla="*/ 4833335 h 6858000"/>
              <a:gd name="connsiteX16" fmla="*/ 7524776 w 7821919"/>
              <a:gd name="connsiteY16" fmla="*/ 4917113 h 6858000"/>
              <a:gd name="connsiteX17" fmla="*/ 6642110 w 7821919"/>
              <a:gd name="connsiteY17" fmla="*/ 6248746 h 6858000"/>
              <a:gd name="connsiteX18" fmla="*/ 6755682 w 7821919"/>
              <a:gd name="connsiteY18" fmla="*/ 6811285 h 6858000"/>
              <a:gd name="connsiteX19" fmla="*/ 6778185 w 7821919"/>
              <a:gd name="connsiteY19" fmla="*/ 6858000 h 6858000"/>
              <a:gd name="connsiteX20" fmla="*/ 0 w 7821919"/>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21919" h="6858000">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25000">
                <a:schemeClr val="accent1">
                  <a:alpha val="0"/>
                </a:schemeClr>
              </a:gs>
              <a:gs pos="100000">
                <a:schemeClr val="accent1">
                  <a:alpha val="7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3326" name="Picture 54"/>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6038" y="-4763"/>
            <a:ext cx="12188825"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 name="Rectangle 5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960438" cy="6858000"/>
          </a:xfrm>
          <a:prstGeom prst="rect">
            <a:avLst/>
          </a:prstGeom>
          <a:solidFill>
            <a:schemeClr val="bg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 name="Freeform: Shape 5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59910" y="0"/>
            <a:ext cx="7869544" cy="6858000"/>
          </a:xfrm>
          <a:custGeom>
            <a:avLst/>
            <a:gdLst>
              <a:gd name="connsiteX0" fmla="*/ 0 w 7821919"/>
              <a:gd name="connsiteY0" fmla="*/ 0 h 6858000"/>
              <a:gd name="connsiteX1" fmla="*/ 6983367 w 7821919"/>
              <a:gd name="connsiteY1" fmla="*/ 0 h 6858000"/>
              <a:gd name="connsiteX2" fmla="*/ 6982269 w 7821919"/>
              <a:gd name="connsiteY2" fmla="*/ 1331 h 6858000"/>
              <a:gd name="connsiteX3" fmla="*/ 6833782 w 7821919"/>
              <a:gd name="connsiteY3" fmla="*/ 487443 h 6858000"/>
              <a:gd name="connsiteX4" fmla="*/ 6851446 w 7821919"/>
              <a:gd name="connsiteY4" fmla="*/ 662666 h 6858000"/>
              <a:gd name="connsiteX5" fmla="*/ 6857532 w 7821919"/>
              <a:gd name="connsiteY5" fmla="*/ 686333 h 6858000"/>
              <a:gd name="connsiteX6" fmla="*/ 6806927 w 7821919"/>
              <a:gd name="connsiteY6" fmla="*/ 699345 h 6858000"/>
              <a:gd name="connsiteX7" fmla="*/ 5555365 w 7821919"/>
              <a:gd name="connsiteY7" fmla="*/ 2400515 h 6858000"/>
              <a:gd name="connsiteX8" fmla="*/ 7336617 w 7821919"/>
              <a:gd name="connsiteY8" fmla="*/ 4181767 h 6858000"/>
              <a:gd name="connsiteX9" fmla="*/ 7452815 w 7821919"/>
              <a:gd name="connsiteY9" fmla="*/ 4175900 h 6858000"/>
              <a:gd name="connsiteX10" fmla="*/ 7437456 w 7821919"/>
              <a:gd name="connsiteY10" fmla="*/ 4225378 h 6858000"/>
              <a:gd name="connsiteX11" fmla="*/ 7428275 w 7821919"/>
              <a:gd name="connsiteY11" fmla="*/ 4316448 h 6858000"/>
              <a:gd name="connsiteX12" fmla="*/ 7789089 w 7821919"/>
              <a:gd name="connsiteY12" fmla="*/ 4759152 h 6858000"/>
              <a:gd name="connsiteX13" fmla="*/ 7821919 w 7821919"/>
              <a:gd name="connsiteY13" fmla="*/ 4762461 h 6858000"/>
              <a:gd name="connsiteX14" fmla="*/ 7809638 w 7821919"/>
              <a:gd name="connsiteY14" fmla="*/ 4785088 h 6858000"/>
              <a:gd name="connsiteX15" fmla="*/ 7794661 w 7821919"/>
              <a:gd name="connsiteY15" fmla="*/ 4833335 h 6858000"/>
              <a:gd name="connsiteX16" fmla="*/ 7524776 w 7821919"/>
              <a:gd name="connsiteY16" fmla="*/ 4917113 h 6858000"/>
              <a:gd name="connsiteX17" fmla="*/ 6642110 w 7821919"/>
              <a:gd name="connsiteY17" fmla="*/ 6248746 h 6858000"/>
              <a:gd name="connsiteX18" fmla="*/ 6755682 w 7821919"/>
              <a:gd name="connsiteY18" fmla="*/ 6811285 h 6858000"/>
              <a:gd name="connsiteX19" fmla="*/ 6778185 w 7821919"/>
              <a:gd name="connsiteY19" fmla="*/ 6858000 h 6858000"/>
              <a:gd name="connsiteX20" fmla="*/ 0 w 7821919"/>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21919" h="6858000">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25996">
                <a:srgbClr val="1F2D29">
                  <a:alpha val="4000"/>
                </a:srgbClr>
              </a:gs>
              <a:gs pos="20000">
                <a:schemeClr val="bg2">
                  <a:alpha val="0"/>
                </a:schemeClr>
              </a:gs>
              <a:gs pos="100000">
                <a:schemeClr val="bg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Oval 6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547813" y="2282825"/>
            <a:ext cx="966787" cy="966788"/>
          </a:xfrm>
          <a:prstGeom prst="ellipse">
            <a:avLst/>
          </a:prstGeom>
          <a:gradFill>
            <a:gsLst>
              <a:gs pos="0">
                <a:schemeClr val="bg2">
                  <a:alpha val="0"/>
                </a:schemeClr>
              </a:gs>
              <a:gs pos="100000">
                <a:schemeClr val="accent1">
                  <a:alpha val="21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p:cNvSpPr>
            <a:spLocks noGrp="1"/>
          </p:cNvSpPr>
          <p:nvPr>
            <p:ph type="title"/>
          </p:nvPr>
        </p:nvSpPr>
        <p:spPr>
          <a:xfrm>
            <a:off x="1954213" y="1873250"/>
            <a:ext cx="9879012" cy="1282700"/>
          </a:xfrm>
          <a:solidFill>
            <a:srgbClr val="FFFF00"/>
          </a:solidFill>
        </p:spPr>
        <p:txBody>
          <a:bodyPr/>
          <a:lstStyle/>
          <a:p>
            <a:pPr algn="ctr"/>
            <a:r>
              <a:rPr lang="en-US" sz="4000" b="1" smtClean="0">
                <a:solidFill>
                  <a:srgbClr val="FF00FF"/>
                </a:solidFill>
              </a:rPr>
              <a:t>OXIGENAÇÃO POR MEMBRANA EXTRACORPÓREA NEONATAL - ECMO</a:t>
            </a:r>
          </a:p>
        </p:txBody>
      </p:sp>
      <p:sp>
        <p:nvSpPr>
          <p:cNvPr id="13333" name="CaixaDeTexto 2"/>
          <p:cNvSpPr txBox="1">
            <a:spLocks noChangeArrowheads="1"/>
          </p:cNvSpPr>
          <p:nvPr/>
        </p:nvSpPr>
        <p:spPr bwMode="auto">
          <a:xfrm>
            <a:off x="2278063" y="4924425"/>
            <a:ext cx="6435725" cy="17399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pt-BR">
                <a:solidFill>
                  <a:schemeClr val="bg1"/>
                </a:solidFill>
              </a:rPr>
              <a:t>Apresentação: Flávia Moura e Lays Piantino</a:t>
            </a:r>
          </a:p>
          <a:p>
            <a:pPr algn="ctr"/>
            <a:r>
              <a:rPr lang="pt-BR">
                <a:solidFill>
                  <a:schemeClr val="bg1"/>
                </a:solidFill>
              </a:rPr>
              <a:t>Coordenação: Diogo Pedroso </a:t>
            </a:r>
          </a:p>
          <a:p>
            <a:pPr algn="ctr"/>
            <a:r>
              <a:rPr lang="pt-BR">
                <a:solidFill>
                  <a:schemeClr val="bg1"/>
                </a:solidFill>
              </a:rPr>
              <a:t>Residência Médica em Neonatologia do HMIB/SES/DF</a:t>
            </a:r>
          </a:p>
          <a:p>
            <a:pPr algn="ctr"/>
            <a:r>
              <a:rPr lang="pt-BR">
                <a:solidFill>
                  <a:srgbClr val="FF00FF"/>
                </a:solidFill>
              </a:rPr>
              <a:t>31 anos!</a:t>
            </a:r>
          </a:p>
          <a:p>
            <a:pPr algn="ctr"/>
            <a:r>
              <a:rPr lang="pt-BR">
                <a:hlinkClick r:id="rId5"/>
              </a:rPr>
              <a:t>www.paulomargotto.com.br</a:t>
            </a:r>
            <a:r>
              <a:rPr lang="pt-BR"/>
              <a:t> </a:t>
            </a:r>
          </a:p>
          <a:p>
            <a:pPr algn="ctr"/>
            <a:r>
              <a:rPr lang="pt-BR">
                <a:solidFill>
                  <a:schemeClr val="bg1"/>
                </a:solidFill>
              </a:rPr>
              <a:t>Brasília, 19 de novembro de 2021</a:t>
            </a:r>
          </a:p>
        </p:txBody>
      </p:sp>
      <p:sp>
        <p:nvSpPr>
          <p:cNvPr id="13334" name="Rectangle 22"/>
          <p:cNvSpPr>
            <a:spLocks noChangeArrowheads="1"/>
          </p:cNvSpPr>
          <p:nvPr/>
        </p:nvSpPr>
        <p:spPr bwMode="auto">
          <a:xfrm>
            <a:off x="2014538" y="3386138"/>
            <a:ext cx="9836150" cy="1412875"/>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20000"/>
              </a:lnSpc>
              <a:spcBef>
                <a:spcPts val="1000"/>
              </a:spcBef>
              <a:spcAft>
                <a:spcPts val="600"/>
              </a:spcAft>
              <a:buClr>
                <a:srgbClr val="8EC0C1"/>
              </a:buClr>
              <a:buSzPct val="90000"/>
              <a:buFont typeface="Wingdings" pitchFamily="2" charset="2"/>
              <a:buChar char="§"/>
            </a:pPr>
            <a:r>
              <a:rPr lang="pt-BR">
                <a:solidFill>
                  <a:schemeClr val="bg1"/>
                </a:solidFill>
              </a:rPr>
              <a:t>Lopes JMA, Silva MJB, Pereira SJ. Oxigenação por membrana extracorpórea neonatal. In: Sociedade Brasileira de Pediatria; Procianoy RS, Leone CR, organizadores. PRORN Programa de Atualização em Neonatologia: Ciclo 15. Porto Alegre: Artmed Panamericana; 2017. p. 79–125. (Sistema de Educação Continuada a Distância, v. 1).</a:t>
            </a:r>
          </a:p>
        </p:txBody>
      </p:sp>
      <p:pic>
        <p:nvPicPr>
          <p:cNvPr id="13335" name="Google Shape;38;p1"/>
          <p:cNvPicPr preferRelativeResize="0">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2563" y="4627563"/>
            <a:ext cx="1974850" cy="203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6"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68600" y="366713"/>
            <a:ext cx="7920038" cy="143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38" name="Text Box 26"/>
          <p:cNvSpPr txBox="1">
            <a:spLocks noChangeArrowheads="1"/>
          </p:cNvSpPr>
          <p:nvPr/>
        </p:nvSpPr>
        <p:spPr bwMode="auto">
          <a:xfrm>
            <a:off x="8848725" y="5138738"/>
            <a:ext cx="3295650" cy="1266825"/>
          </a:xfrm>
          <a:prstGeom prst="rect">
            <a:avLst/>
          </a:prstGeom>
          <a:noFill/>
          <a:ln w="76200" cmpd="tri">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b="1">
                <a:solidFill>
                  <a:schemeClr val="bg1"/>
                </a:solidFill>
              </a:rPr>
              <a:t>Nos complementos:</a:t>
            </a:r>
          </a:p>
          <a:p>
            <a:pPr algn="ctr"/>
            <a:r>
              <a:rPr lang="pt-BR" b="1">
                <a:solidFill>
                  <a:schemeClr val="bg1"/>
                </a:solidFill>
              </a:rPr>
              <a:t>Como calcular o gradiente</a:t>
            </a:r>
          </a:p>
          <a:p>
            <a:pPr algn="ctr"/>
            <a:r>
              <a:rPr lang="pt-BR" b="1">
                <a:solidFill>
                  <a:schemeClr val="bg1"/>
                </a:solidFill>
              </a:rPr>
              <a:t>Alvéolo-Arterial de O2, o I/O</a:t>
            </a:r>
          </a:p>
          <a:p>
            <a:pPr algn="ctr"/>
            <a:r>
              <a:rPr lang="pt-BR" b="1">
                <a:solidFill>
                  <a:schemeClr val="bg1"/>
                </a:solidFill>
              </a:rPr>
              <a:t> e a relação a/A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a:xfrm>
            <a:off x="2597150" y="808038"/>
            <a:ext cx="7958138" cy="1077912"/>
          </a:xfrm>
        </p:spPr>
        <p:txBody>
          <a:bodyPr/>
          <a:lstStyle/>
          <a:p>
            <a:r>
              <a:rPr lang="pt-BR" smtClean="0">
                <a:cs typeface="Arial" pitchFamily="34" charset="0"/>
              </a:rPr>
              <a:t>INTRODUÇÃO</a:t>
            </a:r>
            <a:endParaRPr lang="pt-BR" smtClean="0"/>
          </a:p>
        </p:txBody>
      </p:sp>
      <p:sp>
        <p:nvSpPr>
          <p:cNvPr id="3" name="Espaço Reservado para Conteúdo 2">
            <a:extLst>
              <a:ext uri="{FF2B5EF4-FFF2-40B4-BE49-F238E27FC236}"/>
            </a:extLst>
          </p:cNvPr>
          <p:cNvSpPr>
            <a:spLocks noGrp="1"/>
          </p:cNvSpPr>
          <p:nvPr>
            <p:ph idx="1"/>
          </p:nvPr>
        </p:nvSpPr>
        <p:spPr>
          <a:xfrm>
            <a:off x="1076325" y="1620838"/>
            <a:ext cx="10040938" cy="4659312"/>
          </a:xfrm>
        </p:spPr>
        <p:txBody>
          <a:bodyPr/>
          <a:lstStyle/>
          <a:p>
            <a:pPr marL="344170" indent="-344170" fontAlgn="auto">
              <a:buClr>
                <a:schemeClr val="accent6"/>
              </a:buClr>
              <a:defRPr/>
            </a:pPr>
            <a:r>
              <a:rPr lang="pt-BR">
                <a:ea typeface="+mn-lt"/>
                <a:cs typeface="+mn-lt"/>
              </a:rPr>
              <a:t>A oxigenação por membrana extracorpórea (</a:t>
            </a:r>
            <a:r>
              <a:rPr lang="pt-BR" err="1">
                <a:ea typeface="+mn-lt"/>
                <a:cs typeface="+mn-lt"/>
              </a:rPr>
              <a:t>extracorporeal</a:t>
            </a:r>
            <a:r>
              <a:rPr lang="pt-BR">
                <a:ea typeface="+mn-lt"/>
                <a:cs typeface="+mn-lt"/>
              </a:rPr>
              <a:t> </a:t>
            </a:r>
            <a:r>
              <a:rPr lang="pt-BR" err="1">
                <a:ea typeface="+mn-lt"/>
                <a:cs typeface="+mn-lt"/>
              </a:rPr>
              <a:t>membrane</a:t>
            </a:r>
            <a:r>
              <a:rPr lang="pt-BR">
                <a:ea typeface="+mn-lt"/>
                <a:cs typeface="+mn-lt"/>
              </a:rPr>
              <a:t> </a:t>
            </a:r>
            <a:r>
              <a:rPr lang="pt-BR" err="1">
                <a:ea typeface="+mn-lt"/>
                <a:cs typeface="+mn-lt"/>
              </a:rPr>
              <a:t>oxygenation</a:t>
            </a:r>
            <a:r>
              <a:rPr lang="pt-BR">
                <a:ea typeface="+mn-lt"/>
                <a:cs typeface="+mn-lt"/>
              </a:rPr>
              <a:t> — ECMO) é uma técnica de suporte à vida a qual se recorre quando há falência cardíaca ou respiratória que não responde à terapia convencional. </a:t>
            </a:r>
            <a:endParaRPr lang="pt-BR"/>
          </a:p>
          <a:p>
            <a:pPr marL="344170" indent="-344170" fontAlgn="auto">
              <a:buClr>
                <a:schemeClr val="accent6"/>
              </a:buClr>
              <a:defRPr/>
            </a:pPr>
            <a:r>
              <a:rPr lang="pt-BR">
                <a:ea typeface="+mn-lt"/>
                <a:cs typeface="+mn-lt"/>
              </a:rPr>
              <a:t>É feita por meio de uma máquina que oferece suporte à circulação e à troca dos gases sanguíneos, evitando, assim, a necessidade de troca gasosa nos pulmões. </a:t>
            </a:r>
          </a:p>
          <a:p>
            <a:pPr marL="344170" indent="-344170" fontAlgn="auto">
              <a:buClr>
                <a:schemeClr val="accent6"/>
              </a:buClr>
              <a:defRPr/>
            </a:pPr>
            <a:r>
              <a:rPr lang="pt-BR">
                <a:cs typeface="Arial"/>
              </a:rPr>
              <a:t>A oxigenação e a troca de CO2 ocorrem por meio de um oxigenador artificial, e a circulação por meio de uma bomba extracorpórea que impulsiona o sangue para retornar ao paciente. </a:t>
            </a:r>
          </a:p>
          <a:p>
            <a:pPr marL="344170" indent="-344170" fontAlgn="auto">
              <a:buClr>
                <a:schemeClr val="accent6"/>
              </a:buClr>
              <a:defRPr/>
            </a:pPr>
            <a:endParaRPr lang="pt-BR">
              <a:cs typeface="Arial"/>
            </a:endParaRPr>
          </a:p>
          <a:p>
            <a:pPr marL="344170" indent="-344170" fontAlgn="auto">
              <a:buClr>
                <a:schemeClr val="accent6"/>
              </a:buClr>
              <a:defRPr/>
            </a:pPr>
            <a:endParaRPr lang="pt-BR">
              <a:cs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r>
              <a:rPr lang="pt-BR" smtClean="0">
                <a:cs typeface="Arial" pitchFamily="34" charset="0"/>
              </a:rPr>
              <a:t>INTRODUÇÃO</a:t>
            </a:r>
            <a:endParaRPr lang="pt-BR" smtClean="0"/>
          </a:p>
        </p:txBody>
      </p:sp>
      <p:sp>
        <p:nvSpPr>
          <p:cNvPr id="3" name="Espaço Reservado para Conteúdo 2">
            <a:extLst>
              <a:ext uri="{FF2B5EF4-FFF2-40B4-BE49-F238E27FC236}"/>
            </a:extLst>
          </p:cNvPr>
          <p:cNvSpPr>
            <a:spLocks noGrp="1"/>
          </p:cNvSpPr>
          <p:nvPr>
            <p:ph idx="1"/>
          </p:nvPr>
        </p:nvSpPr>
        <p:spPr>
          <a:xfrm>
            <a:off x="919163" y="3014663"/>
            <a:ext cx="10198100" cy="4300537"/>
          </a:xfrm>
        </p:spPr>
        <p:txBody>
          <a:bodyPr>
            <a:normAutofit fontScale="92500" lnSpcReduction="10000"/>
          </a:bodyPr>
          <a:lstStyle/>
          <a:p>
            <a:pPr marL="344170" indent="-344170" fontAlgn="auto">
              <a:buClr>
                <a:schemeClr val="accent6"/>
              </a:buClr>
              <a:defRPr/>
            </a:pPr>
            <a:endParaRPr lang="pt-BR">
              <a:ea typeface="+mn-lt"/>
              <a:cs typeface="+mn-lt"/>
            </a:endParaRPr>
          </a:p>
          <a:p>
            <a:pPr marL="344170" indent="-344170" fontAlgn="auto">
              <a:buClr>
                <a:schemeClr val="accent6"/>
              </a:buClr>
              <a:defRPr/>
            </a:pPr>
            <a:r>
              <a:rPr lang="pt-BR">
                <a:cs typeface="Arial" panose="020B0604020202020204"/>
              </a:rPr>
              <a:t>O objetivo dessa técnica é suprir o débito cardíaco (DC) e a oferta de oxigênio (O2 ) aos tecidos enquanto ocorre a recuperação do pulmão ou do coração. </a:t>
            </a:r>
          </a:p>
          <a:p>
            <a:pPr marL="344170" indent="-344170" fontAlgn="auto">
              <a:buClr>
                <a:schemeClr val="accent6"/>
              </a:buClr>
              <a:defRPr/>
            </a:pPr>
            <a:r>
              <a:rPr lang="pt-BR">
                <a:cs typeface="Arial" panose="020B0604020202020204"/>
              </a:rPr>
              <a:t>Não cura o paciente, mas lhe dá tempo de recuperar seus órgãos afetados, sobrevivendo, o que não seria possível em um tratamento convencional</a:t>
            </a:r>
          </a:p>
          <a:p>
            <a:pPr marL="344170" indent="-344170" fontAlgn="auto">
              <a:buClr>
                <a:schemeClr val="accent6"/>
              </a:buClr>
              <a:defRPr/>
            </a:pPr>
            <a:r>
              <a:rPr lang="pt-BR">
                <a:cs typeface="Arial" panose="020B0604020202020204"/>
              </a:rPr>
              <a:t>O suporte pode durar dias ou semanas e, quanto maior é o tempo de uso, mais grave e pior é o prognostico dos pacientes.</a:t>
            </a:r>
          </a:p>
          <a:p>
            <a:pPr marL="344170" indent="-344170" fontAlgn="auto">
              <a:buClr>
                <a:schemeClr val="accent6"/>
              </a:buClr>
              <a:defRPr/>
            </a:pPr>
            <a:r>
              <a:rPr lang="pt-BR">
                <a:cs typeface="Arial" panose="020B0604020202020204"/>
              </a:rPr>
              <a:t>Alguns não toleram o desmame da máquina e não sobrevivem; outros, em função de complicações inerentes ao tratamento, podem ter sequelas graves, e o tratamento deve ser interrompido.</a:t>
            </a:r>
          </a:p>
          <a:p>
            <a:pPr marL="344170" indent="-344170" fontAlgn="auto">
              <a:buClr>
                <a:schemeClr val="accent6"/>
              </a:buClr>
              <a:defRPr/>
            </a:pPr>
            <a:endParaRPr lang="pt-BR">
              <a:cs typeface="Arial" panose="020B0604020202020204"/>
            </a:endParaRPr>
          </a:p>
          <a:p>
            <a:pPr marL="344170" indent="-344170" fontAlgn="auto">
              <a:buClr>
                <a:schemeClr val="accent6"/>
              </a:buClr>
              <a:defRPr/>
            </a:pPr>
            <a:endParaRPr lang="pt-BR">
              <a:cs typeface="Arial" panose="020B0604020202020204"/>
            </a:endParaRPr>
          </a:p>
          <a:p>
            <a:pPr marL="344170" indent="-344170" fontAlgn="auto">
              <a:buClr>
                <a:schemeClr val="accent6"/>
              </a:buClr>
              <a:defRPr/>
            </a:pPr>
            <a:endParaRPr lang="pt-BR">
              <a:cs typeface="Arial" panose="020B0604020202020204"/>
            </a:endParaRPr>
          </a:p>
          <a:p>
            <a:pPr marL="344170" indent="-344170" fontAlgn="auto">
              <a:buClr>
                <a:schemeClr val="accent6"/>
              </a:buClr>
              <a:defRPr/>
            </a:pPr>
            <a:endParaRPr lang="pt-BR">
              <a:cs typeface="Arial" panose="020B0604020202020204"/>
            </a:endParaRPr>
          </a:p>
          <a:p>
            <a:pPr marL="344170" indent="-344170" fontAlgn="auto">
              <a:buClr>
                <a:schemeClr val="accent6"/>
              </a:buClr>
              <a:defRPr/>
            </a:pPr>
            <a:endParaRPr lang="pt-BR">
              <a:cs typeface="Arial" panose="020B0604020202020204"/>
            </a:endParaRPr>
          </a:p>
          <a:p>
            <a:pPr marL="344170" indent="-344170" fontAlgn="auto">
              <a:buClr>
                <a:schemeClr val="accent6"/>
              </a:buClr>
              <a:defRPr/>
            </a:pPr>
            <a:endParaRPr lang="pt-BR">
              <a:cs typeface="Arial" panose="020B0604020202020204"/>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smtClean="0">
                <a:cs typeface="Arial" pitchFamily="34" charset="0"/>
              </a:rPr>
              <a:t>INTRODUÇÃO</a:t>
            </a:r>
            <a:endParaRPr lang="pt-BR" smtClean="0"/>
          </a:p>
        </p:txBody>
      </p:sp>
      <p:sp>
        <p:nvSpPr>
          <p:cNvPr id="3" name="Espaço Reservado para Conteúdo 2">
            <a:extLst>
              <a:ext uri="{FF2B5EF4-FFF2-40B4-BE49-F238E27FC236}"/>
            </a:extLst>
          </p:cNvPr>
          <p:cNvSpPr>
            <a:spLocks noGrp="1"/>
          </p:cNvSpPr>
          <p:nvPr>
            <p:ph idx="1"/>
          </p:nvPr>
        </p:nvSpPr>
        <p:spPr>
          <a:xfrm>
            <a:off x="1004888" y="1577975"/>
            <a:ext cx="10428287" cy="5032375"/>
          </a:xfrm>
        </p:spPr>
        <p:txBody>
          <a:bodyPr wrap="square" numCol="1" anchorCtr="0" compatLnSpc="1">
            <a:prstTxWarp prst="textNoShape">
              <a:avLst/>
            </a:prstTxWarp>
          </a:bodyPr>
          <a:lstStyle/>
          <a:p>
            <a:pPr marL="342900" indent="-342900"/>
            <a:endParaRPr lang="pt-BR" smtClean="0"/>
          </a:p>
          <a:p>
            <a:pPr marL="342900" indent="-342900"/>
            <a:endParaRPr lang="pt-BR" smtClean="0">
              <a:cs typeface="Arial" pitchFamily="34" charset="0"/>
            </a:endParaRPr>
          </a:p>
          <a:p>
            <a:pPr marL="342900" indent="-342900"/>
            <a:r>
              <a:rPr lang="pt-BR" smtClean="0">
                <a:cs typeface="Arial" pitchFamily="34" charset="0"/>
              </a:rPr>
              <a:t>Serve como ponte para o transplante pulmonar ou cardíaco.</a:t>
            </a:r>
          </a:p>
          <a:p>
            <a:pPr marL="342900" indent="-342900"/>
            <a:r>
              <a:rPr lang="pt-BR" smtClean="0">
                <a:cs typeface="Arial" pitchFamily="34" charset="0"/>
              </a:rPr>
              <a:t>No RN é usada mais como suporte na insuficiência respiratória aguda, que não responde ao tratamento convencional, ou na falência cardíaca por miocardiopatias, hipertensão pulmonar grave ou após cirurgias cardíacas.</a:t>
            </a:r>
          </a:p>
          <a:p>
            <a:pPr marL="342900" indent="-342900"/>
            <a:r>
              <a:rPr lang="pt-BR" smtClean="0">
                <a:cs typeface="Arial" pitchFamily="34" charset="0"/>
              </a:rPr>
              <a:t>A ECMO teve seu início em 1972. </a:t>
            </a:r>
            <a:endParaRPr lang="en-US" smtClean="0">
              <a:cs typeface="Arial" pitchFamily="34" charset="0"/>
            </a:endParaRPr>
          </a:p>
          <a:p>
            <a:pPr marL="342900" indent="-342900"/>
            <a:r>
              <a:rPr lang="pt-BR" smtClean="0">
                <a:cs typeface="Arial" pitchFamily="34" charset="0"/>
              </a:rPr>
              <a:t>Em 1992, a ECMO neonatal teve seu pico. Após esse período, foi cedendo lugar a outras terapias menos invasivas, como o NO para uso na insuficiência respiratória grave com hipertensão pulmonar (HP), o surfactante e a VAF</a:t>
            </a:r>
            <a:endParaRPr lang="pt-BR" smtClean="0"/>
          </a:p>
          <a:p>
            <a:pPr marL="342900" indent="-342900"/>
            <a:endParaRPr lang="pt-BR" smtClean="0">
              <a:cs typeface="Arial" pitchFamily="34" charset="0"/>
            </a:endParaRPr>
          </a:p>
          <a:p>
            <a:pPr marL="342900" indent="-342900">
              <a:buFont typeface="Wingdings" pitchFamily="2" charset="2"/>
              <a:buNone/>
            </a:pPr>
            <a:endParaRPr lang="pt-BR" smtClean="0">
              <a:cs typeface="Arial" pitchFamily="34" charset="0"/>
            </a:endParaRPr>
          </a:p>
          <a:p>
            <a:pPr marL="342900" indent="-342900"/>
            <a:endParaRPr lang="pt-BR" smtClean="0">
              <a:cs typeface="Arial" pitchFamily="34" charset="0"/>
            </a:endParaRPr>
          </a:p>
          <a:p>
            <a:pPr marL="342900" indent="-342900"/>
            <a:endParaRPr lang="pt-BR" smtClean="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a:bodyPr>
          <a:lstStyle/>
          <a:p>
            <a:pPr fontAlgn="auto">
              <a:spcAft>
                <a:spcPts val="0"/>
              </a:spcAft>
              <a:defRPr/>
            </a:pPr>
            <a:r>
              <a:rPr lang="pt-BR">
                <a:ea typeface="+mj-lt"/>
                <a:cs typeface="+mj-lt"/>
              </a:rPr>
              <a:t>FISIOLOGIA E TÉCNICA</a:t>
            </a:r>
          </a:p>
        </p:txBody>
      </p:sp>
      <p:sp>
        <p:nvSpPr>
          <p:cNvPr id="3" name="Espaço Reservado para Conteúdo 2">
            <a:extLst>
              <a:ext uri="{FF2B5EF4-FFF2-40B4-BE49-F238E27FC236}"/>
            </a:extLst>
          </p:cNvPr>
          <p:cNvSpPr>
            <a:spLocks noGrp="1"/>
          </p:cNvSpPr>
          <p:nvPr>
            <p:ph idx="1"/>
          </p:nvPr>
        </p:nvSpPr>
        <p:spPr>
          <a:xfrm>
            <a:off x="1019175" y="1965325"/>
            <a:ext cx="10599738" cy="4573588"/>
          </a:xfrm>
        </p:spPr>
        <p:txBody>
          <a:bodyPr/>
          <a:lstStyle/>
          <a:p>
            <a:pPr marL="344170" indent="-344170" fontAlgn="auto">
              <a:buClr>
                <a:schemeClr val="accent6"/>
              </a:buClr>
              <a:defRPr/>
            </a:pPr>
            <a:r>
              <a:rPr lang="pt-BR">
                <a:ea typeface="+mn-lt"/>
                <a:cs typeface="+mn-lt"/>
              </a:rPr>
              <a:t>O sangue venoso não oxigenado é drenado de uma veia (geralmente, a jugular no RN) de forma passiva para o reservatório e, então, bombeado por uma bomba de rolete ou centrífuga para a membrana do oxigenador, onde há troca de CO2 e O2 por difusão. </a:t>
            </a:r>
          </a:p>
          <a:p>
            <a:pPr marL="344170" indent="-344170" fontAlgn="auto">
              <a:buClr>
                <a:schemeClr val="accent6"/>
              </a:buClr>
              <a:defRPr/>
            </a:pPr>
            <a:r>
              <a:rPr lang="pt-BR">
                <a:ea typeface="+mn-lt"/>
                <a:cs typeface="+mn-lt"/>
              </a:rPr>
              <a:t>O sangue arterializado aquecido retorna ao paciente após passar por um permutador de calor. </a:t>
            </a:r>
          </a:p>
          <a:p>
            <a:pPr marL="344170" indent="-344170" fontAlgn="auto">
              <a:buClr>
                <a:schemeClr val="accent6"/>
              </a:buClr>
              <a:defRPr/>
            </a:pPr>
            <a:r>
              <a:rPr lang="pt-BR">
                <a:ea typeface="+mn-lt"/>
                <a:cs typeface="+mn-lt"/>
              </a:rPr>
              <a:t>A </a:t>
            </a:r>
            <a:r>
              <a:rPr lang="pt-BR" err="1">
                <a:ea typeface="+mn-lt"/>
                <a:cs typeface="+mn-lt"/>
              </a:rPr>
              <a:t>anticoagulação</a:t>
            </a:r>
            <a:r>
              <a:rPr lang="pt-BR">
                <a:ea typeface="+mn-lt"/>
                <a:cs typeface="+mn-lt"/>
              </a:rPr>
              <a:t> é necessária para manter a permeabilidade do circuito</a:t>
            </a:r>
          </a:p>
          <a:p>
            <a:pPr marL="344170" indent="-344170" fontAlgn="auto">
              <a:buClr>
                <a:schemeClr val="accent6"/>
              </a:buClr>
              <a:defRPr/>
            </a:pPr>
            <a:endParaRPr lang="pt-BR">
              <a:ea typeface="+mn-lt"/>
              <a:cs typeface="+mn-lt"/>
            </a:endParaRPr>
          </a:p>
          <a:p>
            <a:pPr marL="344170" indent="-344170" fontAlgn="auto">
              <a:buClr>
                <a:schemeClr val="accent6"/>
              </a:buClr>
              <a:defRPr/>
            </a:pPr>
            <a:endParaRPr lang="pt-BR">
              <a:ea typeface="+mn-lt"/>
              <a:cs typeface="+mn-l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8434" name="Picture 8"/>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32100" y="2105025"/>
            <a:ext cx="93599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10"/>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0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8440" name="Imagem 4" descr="Diagrama&#10;&#10;Descrição gerada automaticamente"/>
          <p:cNvPicPr>
            <a:picLocks noGrp="1" noChangeAspect="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1768475" y="325438"/>
            <a:ext cx="8840788" cy="6210300"/>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normAutofit/>
          </a:bodyPr>
          <a:lstStyle/>
          <a:p>
            <a:r>
              <a:rPr lang="pt-BR" smtClean="0">
                <a:cs typeface="Arial" pitchFamily="34" charset="0"/>
              </a:rPr>
              <a:t>FISIOLOGIA E TÉCNICA</a:t>
            </a:r>
            <a:br>
              <a:rPr lang="pt-BR" smtClean="0">
                <a:cs typeface="Arial" pitchFamily="34" charset="0"/>
              </a:rPr>
            </a:br>
            <a:endParaRPr lang="pt-BR" smtClean="0">
              <a:cs typeface="Arial" pitchFamily="34" charset="0"/>
            </a:endParaRPr>
          </a:p>
        </p:txBody>
      </p:sp>
      <p:sp>
        <p:nvSpPr>
          <p:cNvPr id="3" name="Espaço Reservado para Conteúdo 2">
            <a:extLst>
              <a:ext uri="{FF2B5EF4-FFF2-40B4-BE49-F238E27FC236}"/>
            </a:extLst>
          </p:cNvPr>
          <p:cNvSpPr>
            <a:spLocks noGrp="1"/>
          </p:cNvSpPr>
          <p:nvPr>
            <p:ph idx="1"/>
          </p:nvPr>
        </p:nvSpPr>
        <p:spPr>
          <a:xfrm>
            <a:off x="947738" y="2195513"/>
            <a:ext cx="9177337" cy="4386262"/>
          </a:xfrm>
        </p:spPr>
        <p:txBody>
          <a:bodyPr wrap="square" numCol="1" anchorCtr="0" compatLnSpc="1">
            <a:prstTxWarp prst="textNoShape">
              <a:avLst/>
            </a:prstTxWarp>
          </a:bodyPr>
          <a:lstStyle/>
          <a:p>
            <a:pPr marL="342900" indent="-342900">
              <a:lnSpc>
                <a:spcPct val="110000"/>
              </a:lnSpc>
            </a:pPr>
            <a:r>
              <a:rPr lang="pt-BR" sz="1900" smtClean="0">
                <a:cs typeface="Arial" pitchFamily="34" charset="0"/>
              </a:rPr>
              <a:t>O fluxo de sangue é determinado pelo retorno venoso e pela bomba. A oferta de oxigênio (DO2 ) aos tecidos é regulada pelo fluxo de sangue (~100mL/kg), pela concentração de hemoglobina e pela saturação da Hb.</a:t>
            </a:r>
            <a:endParaRPr lang="pt-BR" sz="1900" smtClean="0"/>
          </a:p>
          <a:p>
            <a:pPr marL="342900" indent="-342900">
              <a:lnSpc>
                <a:spcPct val="110000"/>
              </a:lnSpc>
            </a:pPr>
            <a:r>
              <a:rPr lang="pt-BR" sz="1900" smtClean="0">
                <a:cs typeface="Arial" pitchFamily="34" charset="0"/>
              </a:rPr>
              <a:t> A DO2 é o produto do DC (sendo mantido, nesse caso, pelo fluxo da bomba) e do conteúdo de oxigênio do sangue (CaO2 ).</a:t>
            </a:r>
            <a:endParaRPr lang="pt-BR" sz="1900" smtClean="0"/>
          </a:p>
          <a:p>
            <a:pPr marL="342900" indent="-342900">
              <a:lnSpc>
                <a:spcPct val="110000"/>
              </a:lnSpc>
            </a:pPr>
            <a:r>
              <a:rPr lang="pt-BR" sz="1900" smtClean="0">
                <a:cs typeface="Arial" pitchFamily="34" charset="0"/>
              </a:rPr>
              <a:t>O conteúdo arterial de O2 é determinado pela troca na membrana do oxigenador e pela troca no pulmão do paciente. </a:t>
            </a:r>
          </a:p>
          <a:p>
            <a:pPr marL="342900" indent="-342900">
              <a:lnSpc>
                <a:spcPct val="110000"/>
              </a:lnSpc>
            </a:pPr>
            <a:r>
              <a:rPr lang="pt-BR" sz="1900" smtClean="0">
                <a:cs typeface="Arial" pitchFamily="34" charset="0"/>
              </a:rPr>
              <a:t>O DC só se modifica se a ECMO for VA. </a:t>
            </a:r>
          </a:p>
          <a:p>
            <a:pPr marL="342900" indent="-342900">
              <a:lnSpc>
                <a:spcPct val="110000"/>
              </a:lnSpc>
            </a:pPr>
            <a:r>
              <a:rPr lang="pt-BR" sz="1900" smtClean="0">
                <a:cs typeface="Arial" pitchFamily="34" charset="0"/>
              </a:rPr>
              <a:t>A remoção de CO2 ocorre com mais facilidade, levando, às vezes, à hipocapnia, sendo necessário adicionar CO2 ao circuito.</a:t>
            </a:r>
          </a:p>
          <a:p>
            <a:pPr marL="342900" indent="-342900">
              <a:lnSpc>
                <a:spcPct val="110000"/>
              </a:lnSpc>
            </a:pPr>
            <a:endParaRPr lang="pt-BR" sz="1900" smtClean="0">
              <a:cs typeface="Arial" pitchFamily="34" charset="0"/>
            </a:endParaRPr>
          </a:p>
          <a:p>
            <a:pPr marL="342900" indent="-342900">
              <a:lnSpc>
                <a:spcPct val="110000"/>
              </a:lnSpc>
            </a:pPr>
            <a:endParaRPr lang="pt-BR" sz="1900" smtClean="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smtClean="0">
                <a:cs typeface="Arial" pitchFamily="34" charset="0"/>
              </a:rPr>
              <a:t>TIPOS DE ECMO - Venovenosa ( VV)</a:t>
            </a:r>
            <a:endParaRPr lang="pt-BR" smtClean="0"/>
          </a:p>
        </p:txBody>
      </p:sp>
      <p:sp>
        <p:nvSpPr>
          <p:cNvPr id="3" name="Espaço Reservado para Conteúdo 2">
            <a:extLst>
              <a:ext uri="{FF2B5EF4-FFF2-40B4-BE49-F238E27FC236}"/>
            </a:extLst>
          </p:cNvPr>
          <p:cNvSpPr>
            <a:spLocks noGrp="1"/>
          </p:cNvSpPr>
          <p:nvPr>
            <p:ph idx="1"/>
          </p:nvPr>
        </p:nvSpPr>
        <p:spPr>
          <a:xfrm>
            <a:off x="1062038" y="2109788"/>
            <a:ext cx="8875712" cy="4500562"/>
          </a:xfrm>
        </p:spPr>
        <p:txBody>
          <a:bodyPr wrap="square" numCol="1" anchorCtr="0" compatLnSpc="1">
            <a:prstTxWarp prst="textNoShape">
              <a:avLst/>
            </a:prstTxWarp>
          </a:bodyPr>
          <a:lstStyle/>
          <a:p>
            <a:pPr marL="0" indent="0">
              <a:buFont typeface="Wingdings" pitchFamily="2" charset="2"/>
              <a:buNone/>
            </a:pPr>
            <a:endParaRPr lang="pt-BR" smtClean="0"/>
          </a:p>
          <a:p>
            <a:pPr marL="0" indent="0"/>
            <a:r>
              <a:rPr lang="pt-BR" smtClean="0">
                <a:cs typeface="Arial" pitchFamily="34" charset="0"/>
              </a:rPr>
              <a:t>A ECMO VV oferece suporte somente à parte respiratória, com troca de gases. </a:t>
            </a:r>
          </a:p>
          <a:p>
            <a:pPr marL="0" indent="0"/>
            <a:r>
              <a:rPr lang="pt-BR" smtClean="0">
                <a:cs typeface="Arial" pitchFamily="34" charset="0"/>
              </a:rPr>
              <a:t>O sangue flui para o circuito da ECMO pela veia jugular e volta para a veia femoral ou novamente para a jugular (se o cateter for duplo-lúmen), após já ter sido oxigenado no circuito. Passa, então, pelo pulmão, átrio esquerdo (AE), pelo ventrículo esquerdo (VE) e pela aorta.</a:t>
            </a:r>
          </a:p>
          <a:p>
            <a:pPr marL="0" indent="0"/>
            <a:r>
              <a:rPr lang="pt-BR" smtClean="0">
                <a:cs typeface="Arial" pitchFamily="34" charset="0"/>
              </a:rPr>
              <a:t>Se o paciente tiver repercussão hemodinâmica, com hipotensão, falência cardíaca, acidose e aumento de lactato, pode se passar para ECMO VA, colocando um cateter arterial na artéria carótida interna</a:t>
            </a:r>
          </a:p>
          <a:p>
            <a:pPr marL="0" indent="0"/>
            <a:endParaRPr lang="pt-BR" smtClean="0">
              <a:cs typeface="Arial" pitchFamily="34" charset="0"/>
            </a:endParaRPr>
          </a:p>
          <a:p>
            <a:pPr marL="0" indent="0"/>
            <a:endParaRPr lang="pt-BR" smtClean="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1506" name="Picture 11"/>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32100" y="2105025"/>
            <a:ext cx="93599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13"/>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0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2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Rectangle 2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04888" y="0"/>
            <a:ext cx="10371137"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21513" name="Imagem 7" descr="Diagrama&#10;&#10;Descrição gerada automaticamente"/>
          <p:cNvPicPr>
            <a:picLocks noGrp="1" noChangeAspect="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2773363" y="346075"/>
            <a:ext cx="6348412" cy="6210300"/>
          </a:xfrm>
        </p:spPr>
      </p:pic>
      <p:sp>
        <p:nvSpPr>
          <p:cNvPr id="26" name="Rectangle 2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smtClean="0">
                <a:cs typeface="Arial" pitchFamily="34" charset="0"/>
              </a:rPr>
              <a:t>TIPOS DE ECMO - Venoarterial ( VA)</a:t>
            </a:r>
            <a:endParaRPr lang="pt-BR" smtClean="0"/>
          </a:p>
        </p:txBody>
      </p:sp>
      <p:sp>
        <p:nvSpPr>
          <p:cNvPr id="6" name="Espaço Reservado para Conteúdo 5">
            <a:extLst>
              <a:ext uri="{FF2B5EF4-FFF2-40B4-BE49-F238E27FC236}"/>
            </a:extLst>
          </p:cNvPr>
          <p:cNvSpPr>
            <a:spLocks noGrp="1"/>
          </p:cNvSpPr>
          <p:nvPr>
            <p:ph idx="1"/>
          </p:nvPr>
        </p:nvSpPr>
        <p:spPr>
          <a:xfrm>
            <a:off x="1422400" y="2124075"/>
            <a:ext cx="9866313" cy="3925888"/>
          </a:xfrm>
        </p:spPr>
        <p:txBody>
          <a:bodyPr wrap="square" numCol="1" anchorCtr="0" compatLnSpc="1">
            <a:prstTxWarp prst="textNoShape">
              <a:avLst/>
            </a:prstTxWarp>
          </a:bodyPr>
          <a:lstStyle/>
          <a:p>
            <a:pPr marL="0" indent="0">
              <a:buFont typeface="Wingdings" pitchFamily="2" charset="2"/>
              <a:buNone/>
            </a:pPr>
            <a:endParaRPr lang="pt-BR" smtClean="0"/>
          </a:p>
          <a:p>
            <a:pPr marL="0" indent="0"/>
            <a:r>
              <a:rPr lang="pt-BR" smtClean="0">
                <a:cs typeface="Arial" pitchFamily="34" charset="0"/>
              </a:rPr>
              <a:t>A ECMO VA oferece suporte à falência cardíaca e ao sistema respiratório, drena o lado direito do coração para o circuito por meio de uma veia e retorna para o lado esquerdo do coração através uma artéria. </a:t>
            </a:r>
          </a:p>
          <a:p>
            <a:pPr marL="0" indent="0"/>
            <a:r>
              <a:rPr lang="pt-BR" smtClean="0">
                <a:cs typeface="Arial" pitchFamily="34" charset="0"/>
              </a:rPr>
              <a:t>O total do DC do paciente é o somatório do DC gerado pelo seu coração, somado ao fluxo gerado pelo circuito. </a:t>
            </a:r>
          </a:p>
          <a:p>
            <a:pPr marL="0" indent="0"/>
            <a:r>
              <a:rPr lang="pt-BR" smtClean="0">
                <a:cs typeface="Arial" pitchFamily="34" charset="0"/>
              </a:rPr>
              <a:t>A melhor medida para avaliar um fluxo sistêmico adequado é ter saturação venosa acima de 70.</a:t>
            </a:r>
          </a:p>
          <a:p>
            <a:pPr marL="0" indent="0"/>
            <a:endParaRPr lang="pt-BR" smtClean="0">
              <a:cs typeface="Arial" pitchFamily="34" charset="0"/>
            </a:endParaRPr>
          </a:p>
          <a:p>
            <a:pPr marL="0" indent="0"/>
            <a:endParaRPr lang="pt-BR" smtClean="0">
              <a:cs typeface="Arial" pitchFamily="34" charset="0"/>
            </a:endParaRPr>
          </a:p>
        </p:txBody>
      </p:sp>
      <p:sp>
        <p:nvSpPr>
          <p:cNvPr id="22532" name="CaixaDeTexto 6"/>
          <p:cNvSpPr txBox="1">
            <a:spLocks noChangeArrowheads="1"/>
          </p:cNvSpPr>
          <p:nvPr/>
        </p:nvSpPr>
        <p:spPr bwMode="auto">
          <a:xfrm>
            <a:off x="4724400" y="3200400"/>
            <a:ext cx="2743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554" name="Picture 8"/>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832100" y="2105025"/>
            <a:ext cx="93599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Picture 10"/>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0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1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6" name="Rectangle 2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23561" name="Picture 22"/>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0413" cy="6858000"/>
          </a:xfrm>
          <a:prstGeom prst="rect">
            <a:avLst/>
          </a:prstGeom>
          <a:solidFill>
            <a:srgbClr val="3B3C72"/>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20" name="Rectangle 2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79425" y="484188"/>
            <a:ext cx="11233150" cy="5889625"/>
          </a:xfrm>
          <a:prstGeom prst="rect">
            <a:avLst/>
          </a:prstGeom>
          <a:solidFill>
            <a:srgbClr val="FFFFFF"/>
          </a:solidFill>
          <a:ln w="19050">
            <a:solidFill>
              <a:srgbClr val="3B3C72"/>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23563" name="Imagem 4" descr="Diagrama&#10;&#10;Descrição gerada automaticamente"/>
          <p:cNvPicPr>
            <a:picLocks noGrp="1" noChangeAspect="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2332038" y="642938"/>
            <a:ext cx="7527925" cy="5572125"/>
          </a:xfrm>
        </p:spPr>
      </p:pic>
    </p:spTree>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4578" name="Picture 8"/>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32100" y="2105025"/>
            <a:ext cx="93599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10"/>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0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24584" name="Imagem 4" descr="Tabela&#10;&#10;Descrição gerada automaticamente"/>
          <p:cNvPicPr>
            <a:picLocks noGrp="1" noChangeAspect="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3914775" y="325438"/>
            <a:ext cx="4548188" cy="62103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r>
              <a:rPr lang="pt-BR" smtClean="0">
                <a:cs typeface="Arial" pitchFamily="34" charset="0"/>
              </a:rPr>
              <a:t>TIPOS DE ECMO - Ex utero intrapartum treatment</a:t>
            </a:r>
            <a:endParaRPr lang="pt-BR" smtClean="0"/>
          </a:p>
        </p:txBody>
      </p:sp>
      <p:sp>
        <p:nvSpPr>
          <p:cNvPr id="3" name="Espaço Reservado para Conteúdo 2">
            <a:extLst>
              <a:ext uri="{FF2B5EF4-FFF2-40B4-BE49-F238E27FC236}"/>
            </a:extLst>
          </p:cNvPr>
          <p:cNvSpPr>
            <a:spLocks noGrp="1"/>
          </p:cNvSpPr>
          <p:nvPr>
            <p:ph idx="1"/>
          </p:nvPr>
        </p:nvSpPr>
        <p:spPr>
          <a:xfrm>
            <a:off x="990600" y="2066925"/>
            <a:ext cx="10471150" cy="4486275"/>
          </a:xfrm>
        </p:spPr>
        <p:txBody>
          <a:bodyPr wrap="square" numCol="1" anchorCtr="0" compatLnSpc="1">
            <a:prstTxWarp prst="textNoShape">
              <a:avLst/>
            </a:prstTxWarp>
          </a:bodyPr>
          <a:lstStyle/>
          <a:p>
            <a:pPr marL="0" indent="0">
              <a:buFont typeface="Wingdings" pitchFamily="2" charset="2"/>
              <a:buNone/>
            </a:pPr>
            <a:r>
              <a:rPr lang="pt-BR" smtClean="0">
                <a:cs typeface="Arial" pitchFamily="34" charset="0"/>
              </a:rPr>
              <a:t>Consiste em colocar o paciente em ECMO após a incisão uterina, enquanto ele ainda está com o suporte da placenta. Essa técnica pode ser usada em casos de: </a:t>
            </a:r>
          </a:p>
          <a:p>
            <a:pPr marL="0" indent="0"/>
            <a:r>
              <a:rPr lang="pt-BR" smtClean="0">
                <a:cs typeface="Arial" pitchFamily="34" charset="0"/>
              </a:rPr>
              <a:t>hérnia diafragmática gravíssima; </a:t>
            </a:r>
          </a:p>
          <a:p>
            <a:pPr marL="0" indent="0"/>
            <a:r>
              <a:rPr lang="pt-BR" smtClean="0">
                <a:cs typeface="Arial" pitchFamily="34" charset="0"/>
              </a:rPr>
              <a:t>obstrução de via aérea completa;</a:t>
            </a:r>
          </a:p>
          <a:p>
            <a:pPr marL="0" indent="0"/>
            <a:r>
              <a:rPr lang="pt-BR" smtClean="0">
                <a:cs typeface="Arial" pitchFamily="34" charset="0"/>
              </a:rPr>
              <a:t> tumor mediastínico;</a:t>
            </a:r>
          </a:p>
          <a:p>
            <a:pPr marL="0" indent="0"/>
            <a:r>
              <a:rPr lang="pt-BR" smtClean="0">
                <a:cs typeface="Arial" pitchFamily="34" charset="0"/>
              </a:rPr>
              <a:t> tumor pulmonar de grande monta.</a:t>
            </a:r>
          </a:p>
          <a:p>
            <a:pPr marL="0" indent="0"/>
            <a:endParaRPr lang="pt-BR" smtClean="0">
              <a:cs typeface="Arial" pitchFamily="34" charset="0"/>
            </a:endParaRPr>
          </a:p>
          <a:p>
            <a:pPr marL="0" indent="0"/>
            <a:endParaRPr lang="pt-BR" smtClean="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r>
              <a:rPr lang="pt-BR" smtClean="0">
                <a:cs typeface="Arial" pitchFamily="34" charset="0"/>
              </a:rPr>
              <a:t>CRITÉRIOS PARA SELEÇÃO DO PACIENTE</a:t>
            </a:r>
          </a:p>
        </p:txBody>
      </p:sp>
      <p:sp>
        <p:nvSpPr>
          <p:cNvPr id="3" name="Espaço Reservado para Conteúdo 2">
            <a:extLst>
              <a:ext uri="{FF2B5EF4-FFF2-40B4-BE49-F238E27FC236}"/>
            </a:extLst>
          </p:cNvPr>
          <p:cNvSpPr>
            <a:spLocks noGrp="1"/>
          </p:cNvSpPr>
          <p:nvPr>
            <p:ph idx="1"/>
          </p:nvPr>
        </p:nvSpPr>
        <p:spPr>
          <a:xfrm>
            <a:off x="1076325" y="2252663"/>
            <a:ext cx="9091613" cy="4673600"/>
          </a:xfrm>
        </p:spPr>
        <p:txBody>
          <a:bodyPr wrap="square" numCol="1" anchorCtr="0" compatLnSpc="1">
            <a:prstTxWarp prst="textNoShape">
              <a:avLst/>
            </a:prstTxWarp>
          </a:bodyPr>
          <a:lstStyle/>
          <a:p>
            <a:pPr marL="342900" indent="-342900">
              <a:lnSpc>
                <a:spcPct val="100000"/>
              </a:lnSpc>
            </a:pPr>
            <a:r>
              <a:rPr lang="pt-BR" sz="1900" smtClean="0">
                <a:cs typeface="Arial" pitchFamily="34" charset="0"/>
              </a:rPr>
              <a:t>A identificação do paciente que se beneficiará da ECMO é complexa. </a:t>
            </a:r>
            <a:endParaRPr lang="pt-BR" sz="1900" smtClean="0"/>
          </a:p>
          <a:p>
            <a:pPr marL="342900" indent="-342900">
              <a:lnSpc>
                <a:spcPct val="100000"/>
              </a:lnSpc>
            </a:pPr>
            <a:r>
              <a:rPr lang="pt-BR" sz="1900" smtClean="0">
                <a:cs typeface="Arial" pitchFamily="34" charset="0"/>
              </a:rPr>
              <a:t>Não deve ser aplicada em pctes que não têm chance de recuperação do órgão em questão ou de outro órgão importante para a sobrevida e qualidade de vida. </a:t>
            </a:r>
            <a:endParaRPr lang="pt-BR" sz="1900" smtClean="0"/>
          </a:p>
          <a:p>
            <a:pPr marL="342900" indent="-342900">
              <a:lnSpc>
                <a:spcPct val="100000"/>
              </a:lnSpc>
            </a:pPr>
            <a:r>
              <a:rPr lang="pt-BR" sz="1900" smtClean="0">
                <a:cs typeface="Arial" pitchFamily="34" charset="0"/>
              </a:rPr>
              <a:t>É indicada quando todos os recursos foram esgotados, e o pcte tem risco de morte acima de 80%. </a:t>
            </a:r>
          </a:p>
          <a:p>
            <a:pPr marL="342900" indent="-342900">
              <a:lnSpc>
                <a:spcPct val="100000"/>
              </a:lnSpc>
            </a:pPr>
            <a:r>
              <a:rPr lang="pt-BR" sz="1900" smtClean="0">
                <a:cs typeface="Arial" pitchFamily="34" charset="0"/>
              </a:rPr>
              <a:t>Por ser um tratamento com alta mortalidade e morbidade, invasivo e com muitos riscos, deve ser bem indicado após análise criteriosa de uma equipe clínica e cirúrgica. </a:t>
            </a:r>
          </a:p>
          <a:p>
            <a:pPr marL="342900" indent="-342900">
              <a:lnSpc>
                <a:spcPct val="100000"/>
              </a:lnSpc>
            </a:pPr>
            <a:r>
              <a:rPr lang="pt-BR" sz="1900" smtClean="0">
                <a:cs typeface="Arial" pitchFamily="34" charset="0"/>
              </a:rPr>
              <a:t>A demora na indicação pode fazer perder uma janela de oportunidade, modificando o resultado da ECMO, sendo, portanto, um determinante de seu sucesso.</a:t>
            </a:r>
          </a:p>
          <a:p>
            <a:pPr marL="342900" indent="-342900">
              <a:lnSpc>
                <a:spcPct val="100000"/>
              </a:lnSpc>
            </a:pPr>
            <a:endParaRPr lang="pt-BR" sz="1900" smtClean="0">
              <a:cs typeface="Arial" pitchFamily="34" charset="0"/>
            </a:endParaRPr>
          </a:p>
          <a:p>
            <a:pPr marL="342900" indent="-342900">
              <a:lnSpc>
                <a:spcPct val="100000"/>
              </a:lnSpc>
            </a:pPr>
            <a:endParaRPr lang="pt-BR" sz="1900" smtClean="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7650" name="Picture 8"/>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32100" y="2105025"/>
            <a:ext cx="93599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1" name="Picture 10"/>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0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08063" y="0"/>
            <a:ext cx="793432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8942388"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TextBox 20">
            <a:extLst>
              <a:ext uri="{FF2B5EF4-FFF2-40B4-BE49-F238E27FC236}"/>
              <a:ext uri="{C183D7F6-B498-43B3-948B-1728B52AA6E4}"/>
            </a:extLst>
          </p:cNvPr>
          <p:cNvSpPr txBox="1">
            <a:spLocks noGrp="1" noRot="1" noChangeAspect="1" noMove="1" noResize="1" noEditPoints="1" noAdjustHandles="1" noChangeArrowheads="1" noChangeShapeType="1" noTextEdit="1"/>
          </p:cNvSpPr>
          <p:nvPr/>
        </p:nvSpPr>
        <p:spPr>
          <a:xfrm>
            <a:off x="2190750" y="3262313"/>
            <a:ext cx="415925" cy="461962"/>
          </a:xfrm>
          <a:prstGeom prst="rect">
            <a:avLst/>
          </a:prstGeom>
          <a:noFill/>
        </p:spPr>
        <p:txBody>
          <a:bodyPr>
            <a:spAutoFit/>
          </a:bodyPr>
          <a:lstStyle/>
          <a:p>
            <a:pPr algn="r" fontAlgn="auto">
              <a:spcBef>
                <a:spcPts val="0"/>
              </a:spcBef>
              <a:spcAft>
                <a:spcPts val="600"/>
              </a:spcAft>
              <a:defRPr/>
            </a:pPr>
            <a:r>
              <a:rPr lang="en-US" sz="2400">
                <a:solidFill>
                  <a:schemeClr val="accent6"/>
                </a:solidFill>
                <a:latin typeface="Wingdings 3" panose="05040102010807070707" pitchFamily="18" charset="2"/>
                <a:cs typeface="+mn-cs"/>
              </a:rPr>
              <a:t>_</a:t>
            </a:r>
            <a:endParaRPr lang="en-US" sz="2400">
              <a:solidFill>
                <a:schemeClr val="accent6"/>
              </a:solidFill>
              <a:latin typeface="MS Shell Dlg 2" panose="020B0604030504040204" pitchFamily="34" charset="0"/>
              <a:cs typeface="+mn-cs"/>
            </a:endParaRPr>
          </a:p>
        </p:txBody>
      </p:sp>
      <p:sp useBgFill="1">
        <p:nvSpPr>
          <p:cNvPr id="23" name="Rectangle 2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0413" cy="6854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27658" name="Picture 24"/>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32100" y="2105025"/>
            <a:ext cx="93599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9" name="Picture 26"/>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0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Rectangle 2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1" name="Rectangle 3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3" name="Rectangle 3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08063" y="0"/>
            <a:ext cx="1037748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7663" name="Título 1"/>
          <p:cNvSpPr>
            <a:spLocks noGrp="1"/>
          </p:cNvSpPr>
          <p:nvPr>
            <p:ph type="title"/>
          </p:nvPr>
        </p:nvSpPr>
        <p:spPr>
          <a:xfrm>
            <a:off x="1970088" y="3429000"/>
            <a:ext cx="2668587" cy="2268538"/>
          </a:xfrm>
        </p:spPr>
        <p:txBody>
          <a:bodyPr/>
          <a:lstStyle/>
          <a:p>
            <a:r>
              <a:rPr lang="en-US" sz="3000" smtClean="0"/>
              <a:t>CRITÉRIOS PARA SELEÇÃO DO PACIENTE</a:t>
            </a:r>
          </a:p>
        </p:txBody>
      </p:sp>
      <p:pic>
        <p:nvPicPr>
          <p:cNvPr id="4" name="Imagem 4" descr="Tabela&#10;&#10;Descrição gerada automaticamente">
            <a:extLst>
              <a:ext uri="{FF2B5EF4-FFF2-40B4-BE49-F238E27FC236}"/>
            </a:extLst>
          </p:cNvPr>
          <p:cNvPicPr>
            <a:picLocks noGrp="1" noChangeAspect="1"/>
          </p:cNvPicPr>
          <p:nvPr>
            <p:ph idx="1"/>
          </p:nvPr>
        </p:nvPicPr>
        <p:blipFill>
          <a:blip r:embed="rId5"/>
          <a:stretch>
            <a:fillRect/>
          </a:stretch>
        </p:blipFill>
        <p:spPr>
          <a:xfrm>
            <a:off x="5957844" y="72097"/>
            <a:ext cx="4184863" cy="6556321"/>
          </a:xfr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35" name="Rectangle 3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387138" y="-3175"/>
            <a:ext cx="28575"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fontScale="90000"/>
          </a:bodyPr>
          <a:lstStyle/>
          <a:p>
            <a:pPr fontAlgn="auto">
              <a:spcAft>
                <a:spcPts val="0"/>
              </a:spcAft>
              <a:defRPr/>
            </a:pPr>
            <a:r>
              <a:rPr lang="pt-BR">
                <a:ea typeface="+mj-lt"/>
                <a:cs typeface="+mj-lt"/>
              </a:rPr>
              <a:t>CRITÉRIOS PARA SELEÇÃO DO PACIENTE- NA FALÊNCIA RESPIRATÓRIA</a:t>
            </a:r>
            <a:endParaRPr lang="pt-BR"/>
          </a:p>
        </p:txBody>
      </p:sp>
      <p:sp>
        <p:nvSpPr>
          <p:cNvPr id="3" name="Espaço Reservado para Conteúdo 2">
            <a:extLst>
              <a:ext uri="{FF2B5EF4-FFF2-40B4-BE49-F238E27FC236}"/>
            </a:extLst>
          </p:cNvPr>
          <p:cNvSpPr>
            <a:spLocks noGrp="1"/>
          </p:cNvSpPr>
          <p:nvPr>
            <p:ph idx="1"/>
          </p:nvPr>
        </p:nvSpPr>
        <p:spPr>
          <a:xfrm>
            <a:off x="1033463" y="2857500"/>
            <a:ext cx="10198100" cy="3997325"/>
          </a:xfrm>
        </p:spPr>
        <p:txBody>
          <a:bodyPr wrap="square" numCol="1" anchorCtr="0" compatLnSpc="1">
            <a:prstTxWarp prst="textNoShape">
              <a:avLst/>
            </a:prstTxWarp>
          </a:bodyPr>
          <a:lstStyle/>
          <a:p>
            <a:pPr marL="342900" indent="-342900"/>
            <a:r>
              <a:rPr lang="pt-BR" smtClean="0">
                <a:cs typeface="Arial" pitchFamily="34" charset="0"/>
              </a:rPr>
              <a:t>Na falência respiratória do RN, após serem usados todos os recursos disponíveis  e esta se tornar refratária à terapêutica máxima, deve-se considerar a ECMO.</a:t>
            </a:r>
          </a:p>
          <a:p>
            <a:pPr marL="342900" indent="-342900"/>
            <a:r>
              <a:rPr lang="pt-BR" smtClean="0">
                <a:cs typeface="Arial" pitchFamily="34" charset="0"/>
              </a:rPr>
              <a:t>Algumas medidas podem ajudar a identificar o paciente que se beneficiará da ECMO: IO, [(A-a) DO2 ]: Gradiente alvéolo atrial de O2 pós-ductal, IV</a:t>
            </a:r>
          </a:p>
          <a:p>
            <a:pPr marL="342900" indent="-342900"/>
            <a:r>
              <a:rPr lang="pt-BR" smtClean="0">
                <a:cs typeface="Arial" pitchFamily="34" charset="0"/>
              </a:rPr>
              <a:t>IO = (MAP x FiO x 100) / PaO2 pós-ductal</a:t>
            </a:r>
          </a:p>
          <a:p>
            <a:pPr marL="342900" indent="-342900"/>
            <a:r>
              <a:rPr lang="pt-BR" smtClean="0">
                <a:cs typeface="Arial" pitchFamily="34" charset="0"/>
              </a:rPr>
              <a:t>IV - (FR x PaCO x PIP) / 1.000</a:t>
            </a:r>
          </a:p>
          <a:p>
            <a:pPr marL="342900" indent="-342900"/>
            <a:endParaRPr lang="pt-BR" smtClean="0">
              <a:cs typeface="Arial" pitchFamily="34" charset="0"/>
            </a:endParaRPr>
          </a:p>
          <a:p>
            <a:pPr marL="342900" indent="-342900"/>
            <a:endParaRPr lang="pt-BR" smtClean="0">
              <a:cs typeface="Arial" pitchFamily="34" charset="0"/>
            </a:endParaRPr>
          </a:p>
          <a:p>
            <a:pPr marL="342900" indent="-342900"/>
            <a:endParaRPr lang="pt-BR" smtClean="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582863" y="463550"/>
            <a:ext cx="7958137" cy="1076325"/>
          </a:xfrm>
        </p:spPr>
        <p:txBody>
          <a:bodyPr rtlCol="0">
            <a:normAutofit fontScale="90000"/>
          </a:bodyPr>
          <a:lstStyle/>
          <a:p>
            <a:pPr fontAlgn="auto">
              <a:spcAft>
                <a:spcPts val="0"/>
              </a:spcAft>
              <a:defRPr/>
            </a:pPr>
            <a:r>
              <a:rPr lang="pt-BR">
                <a:ea typeface="+mj-lt"/>
                <a:cs typeface="+mj-lt"/>
              </a:rPr>
              <a:t>CRITÉRIOS PARA SELEÇÃO DO PACIENTE- NA FALÊNCIA RESPIRATÓRIA</a:t>
            </a:r>
            <a:endParaRPr lang="pt-BR"/>
          </a:p>
        </p:txBody>
      </p:sp>
      <p:sp>
        <p:nvSpPr>
          <p:cNvPr id="3" name="Espaço Reservado para Conteúdo 2">
            <a:extLst>
              <a:ext uri="{FF2B5EF4-FFF2-40B4-BE49-F238E27FC236}"/>
            </a:extLst>
          </p:cNvPr>
          <p:cNvSpPr>
            <a:spLocks noGrp="1"/>
          </p:cNvSpPr>
          <p:nvPr>
            <p:ph idx="1"/>
          </p:nvPr>
        </p:nvSpPr>
        <p:spPr>
          <a:xfrm>
            <a:off x="631825" y="3230563"/>
            <a:ext cx="10714038" cy="4975225"/>
          </a:xfrm>
        </p:spPr>
        <p:txBody>
          <a:bodyPr wrap="square" numCol="1" anchorCtr="0" compatLnSpc="1">
            <a:prstTxWarp prst="textNoShape">
              <a:avLst/>
            </a:prstTxWarp>
          </a:bodyPr>
          <a:lstStyle/>
          <a:p>
            <a:pPr marL="342900" indent="-342900"/>
            <a:r>
              <a:rPr lang="pt-BR" smtClean="0">
                <a:cs typeface="Arial" pitchFamily="34" charset="0"/>
              </a:rPr>
              <a:t>IO &gt; 40 em mais de 3 gasometrias pós-ductais (MSE ou, de preferência, MMII), a mortalidade está acima de 80%. Outra indicação é quando o IO &gt; 60, com o paciente em ventilação de alta frequência</a:t>
            </a:r>
          </a:p>
          <a:p>
            <a:pPr marL="342900" indent="-342900"/>
            <a:r>
              <a:rPr lang="pt-BR" smtClean="0">
                <a:cs typeface="Arial" pitchFamily="34" charset="0"/>
              </a:rPr>
              <a:t>Se [(A-a) DO2 ] &gt; 600mmHg, após 8h de terapia máxima, implica em mortalidade &gt;  79%.</a:t>
            </a:r>
          </a:p>
          <a:p>
            <a:pPr marL="342900" indent="-342900"/>
            <a:r>
              <a:rPr lang="pt-BR" smtClean="0">
                <a:cs typeface="Arial" pitchFamily="34" charset="0"/>
              </a:rPr>
              <a:t>Rivera e col. observaram que o IV &gt; 40 e o IO &gt; 40 estavam associados à mortalidade de 77%, e a combinação de PIP ≥ 40 e (A-a)DO2 &gt; 580mmHg estava associado à mortalidade de 81%. </a:t>
            </a:r>
          </a:p>
          <a:p>
            <a:pPr marL="342900" indent="-342900"/>
            <a:r>
              <a:rPr lang="pt-BR" smtClean="0">
                <a:cs typeface="Arial" pitchFamily="34" charset="0"/>
              </a:rPr>
              <a:t>Esses índices ajudam a decidir se o paciente se beneficiará da ECMO, mas avaliação clínica e com base na falência do tratamento usual, no risco de barotrauma ocasionado pela ventilação e na chance de recuperação dos órgãos envolvidos.</a:t>
            </a:r>
          </a:p>
          <a:p>
            <a:pPr marL="342900" indent="-342900"/>
            <a:endParaRPr lang="pt-BR" smtClean="0">
              <a:cs typeface="Arial" pitchFamily="34" charset="0"/>
            </a:endParaRPr>
          </a:p>
          <a:p>
            <a:pPr marL="342900" indent="-342900"/>
            <a:endParaRPr lang="pt-BR" smtClean="0">
              <a:cs typeface="Arial" pitchFamily="34" charset="0"/>
            </a:endParaRPr>
          </a:p>
          <a:p>
            <a:pPr marL="342900" indent="-342900"/>
            <a:endParaRPr lang="pt-BR" smtClean="0">
              <a:cs typeface="Arial" pitchFamily="34" charset="0"/>
            </a:endParaRPr>
          </a:p>
          <a:p>
            <a:pPr marL="342900" indent="-342900"/>
            <a:endParaRPr lang="pt-BR" smtClean="0">
              <a:cs typeface="Arial" pitchFamily="34" charset="0"/>
            </a:endParaRPr>
          </a:p>
          <a:p>
            <a:pPr marL="342900" indent="-342900"/>
            <a:endParaRPr lang="pt-BR" smtClean="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0722" name="Picture 11"/>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32100" y="2105025"/>
            <a:ext cx="93599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3" name="Picture 13"/>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0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08063" y="0"/>
            <a:ext cx="793432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2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8942388"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TextBox 23">
            <a:extLst>
              <a:ext uri="{FF2B5EF4-FFF2-40B4-BE49-F238E27FC236}"/>
              <a:ext uri="{C183D7F6-B498-43B3-948B-1728B52AA6E4}"/>
            </a:extLst>
          </p:cNvPr>
          <p:cNvSpPr txBox="1">
            <a:spLocks noGrp="1" noRot="1" noChangeAspect="1" noMove="1" noResize="1" noEditPoints="1" noAdjustHandles="1" noChangeArrowheads="1" noChangeShapeType="1" noTextEdit="1"/>
          </p:cNvSpPr>
          <p:nvPr/>
        </p:nvSpPr>
        <p:spPr>
          <a:xfrm>
            <a:off x="2190750" y="3262313"/>
            <a:ext cx="415925" cy="461962"/>
          </a:xfrm>
          <a:prstGeom prst="rect">
            <a:avLst/>
          </a:prstGeom>
          <a:noFill/>
        </p:spPr>
        <p:txBody>
          <a:bodyPr>
            <a:spAutoFit/>
          </a:bodyPr>
          <a:lstStyle/>
          <a:p>
            <a:pPr algn="r" fontAlgn="auto">
              <a:spcBef>
                <a:spcPts val="0"/>
              </a:spcBef>
              <a:spcAft>
                <a:spcPts val="600"/>
              </a:spcAft>
              <a:defRPr/>
            </a:pPr>
            <a:r>
              <a:rPr lang="en-US" sz="2400">
                <a:solidFill>
                  <a:schemeClr val="accent6"/>
                </a:solidFill>
                <a:latin typeface="Wingdings 3" panose="05040102010807070707" pitchFamily="18" charset="2"/>
                <a:cs typeface="+mn-cs"/>
              </a:rPr>
              <a:t>_</a:t>
            </a:r>
            <a:endParaRPr lang="en-US" sz="2400">
              <a:solidFill>
                <a:schemeClr val="accent6"/>
              </a:solidFill>
              <a:latin typeface="MS Shell Dlg 2" panose="020B0604030504040204" pitchFamily="34" charset="0"/>
              <a:cs typeface="+mn-cs"/>
            </a:endParaRPr>
          </a:p>
        </p:txBody>
      </p:sp>
      <p:sp useBgFill="1">
        <p:nvSpPr>
          <p:cNvPr id="26" name="Rectangle 2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0413" cy="6854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30730" name="Picture 27"/>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32100" y="2105025"/>
            <a:ext cx="93599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31" name="Picture 29"/>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0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Rectangle 3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4" name="Rectangle 3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6" name="Rectangle 3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08063" y="0"/>
            <a:ext cx="1037748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0735" name="Título 1"/>
          <p:cNvSpPr>
            <a:spLocks noGrp="1"/>
          </p:cNvSpPr>
          <p:nvPr>
            <p:ph type="title"/>
          </p:nvPr>
        </p:nvSpPr>
        <p:spPr>
          <a:xfrm>
            <a:off x="1970088" y="3429000"/>
            <a:ext cx="4532312" cy="2268538"/>
          </a:xfrm>
        </p:spPr>
        <p:txBody>
          <a:bodyPr/>
          <a:lstStyle/>
          <a:p>
            <a:r>
              <a:rPr lang="en-US" sz="2400" smtClean="0"/>
              <a:t>CRITÉRIOS PARA SELEÇÃO DO PACIENTE- NA FALÊNCIA RESPIRATÓRIA</a:t>
            </a:r>
          </a:p>
        </p:txBody>
      </p:sp>
      <p:pic>
        <p:nvPicPr>
          <p:cNvPr id="7" name="Imagem 7" descr="Tabela&#10;&#10;Descrição gerada automaticamente">
            <a:extLst>
              <a:ext uri="{FF2B5EF4-FFF2-40B4-BE49-F238E27FC236}"/>
            </a:extLst>
          </p:cNvPr>
          <p:cNvPicPr>
            <a:picLocks noGrp="1" noChangeAspect="1"/>
          </p:cNvPicPr>
          <p:nvPr>
            <p:ph idx="1"/>
          </p:nvPr>
        </p:nvPicPr>
        <p:blipFill>
          <a:blip r:embed="rId5"/>
          <a:stretch>
            <a:fillRect/>
          </a:stretch>
        </p:blipFill>
        <p:spPr>
          <a:xfrm>
            <a:off x="7098407" y="72096"/>
            <a:ext cx="3788933" cy="6585075"/>
          </a:xfr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38" name="Rectangle 3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387138" y="-3175"/>
            <a:ext cx="28575"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439988" y="577850"/>
            <a:ext cx="7958137" cy="1077913"/>
          </a:xfrm>
        </p:spPr>
        <p:txBody>
          <a:bodyPr rtlCol="0">
            <a:normAutofit fontScale="90000"/>
          </a:bodyPr>
          <a:lstStyle/>
          <a:p>
            <a:pPr fontAlgn="auto">
              <a:spcAft>
                <a:spcPts val="0"/>
              </a:spcAft>
              <a:defRPr/>
            </a:pPr>
            <a:r>
              <a:rPr lang="pt-BR">
                <a:cs typeface="Arial"/>
              </a:rPr>
              <a:t>CRITÉRIOS PARA SELEÇÃO DO PACIENTE- NA FALÊNCIA CARDIOVASCULAR</a:t>
            </a:r>
          </a:p>
        </p:txBody>
      </p:sp>
      <p:sp>
        <p:nvSpPr>
          <p:cNvPr id="6" name="Espaço Reservado para Conteúdo 5">
            <a:extLst>
              <a:ext uri="{FF2B5EF4-FFF2-40B4-BE49-F238E27FC236}"/>
            </a:extLst>
          </p:cNvPr>
          <p:cNvSpPr>
            <a:spLocks noGrp="1"/>
          </p:cNvSpPr>
          <p:nvPr>
            <p:ph idx="1"/>
          </p:nvPr>
        </p:nvSpPr>
        <p:spPr>
          <a:xfrm>
            <a:off x="1135063" y="2439988"/>
            <a:ext cx="9966325" cy="4170362"/>
          </a:xfrm>
        </p:spPr>
        <p:txBody>
          <a:bodyPr wrap="square" numCol="1" anchorCtr="0" compatLnSpc="1">
            <a:prstTxWarp prst="textNoShape">
              <a:avLst/>
            </a:prstTxWarp>
          </a:bodyPr>
          <a:lstStyle/>
          <a:p>
            <a:pPr marL="342900" indent="-342900">
              <a:lnSpc>
                <a:spcPct val="100000"/>
              </a:lnSpc>
            </a:pPr>
            <a:r>
              <a:rPr lang="pt-BR" sz="1900" smtClean="0">
                <a:cs typeface="Arial" pitchFamily="34" charset="0"/>
              </a:rPr>
              <a:t>A ECMO fornece suporte biventricular na falência cardíaca. </a:t>
            </a:r>
            <a:endParaRPr lang="pt-BR" sz="1900" smtClean="0"/>
          </a:p>
          <a:p>
            <a:pPr marL="342900" indent="-342900">
              <a:lnSpc>
                <a:spcPct val="100000"/>
              </a:lnSpc>
            </a:pPr>
            <a:r>
              <a:rPr lang="pt-BR" sz="1900" smtClean="0">
                <a:cs typeface="Arial" pitchFamily="34" charset="0"/>
              </a:rPr>
              <a:t>Nos defeitos congênitos do coração, é uma ponte para o tratamento cirúrgico definitivo ou na impossibilidade de os pacientes saírem da circulação extracorpórea após correção cirúrgica.</a:t>
            </a:r>
            <a:endParaRPr lang="pt-BR" sz="1900" smtClean="0"/>
          </a:p>
          <a:p>
            <a:pPr marL="342900" indent="-342900">
              <a:lnSpc>
                <a:spcPct val="100000"/>
              </a:lnSpc>
            </a:pPr>
            <a:r>
              <a:rPr lang="pt-BR" sz="1900" smtClean="0">
                <a:cs typeface="Arial" pitchFamily="34" charset="0"/>
              </a:rPr>
              <a:t>É indicada nas miocardiopatias e na HP com instabilidade hemodinâmica, podendo ser usada como ponte para transplante ou para o uso de coração artificial, caso haja uma chance de ser realizado o transplante. </a:t>
            </a:r>
          </a:p>
          <a:p>
            <a:pPr marL="342900" indent="-342900">
              <a:lnSpc>
                <a:spcPct val="100000"/>
              </a:lnSpc>
            </a:pPr>
            <a:r>
              <a:rPr lang="pt-BR" sz="1900" smtClean="0">
                <a:cs typeface="Arial" pitchFamily="34" charset="0"/>
              </a:rPr>
              <a:t>É indicada após o uso de todos os recursos com medicamentos inotrópicos e vasodilatadores, sem melhora dos sinais de choque cardiogênico, como aumento progressivo do lactato, saturação venosa central de oxigênio&lt; 70% e maiores diferenças AV de O2 (extração de oxigênio) ultrapassando 40%.</a:t>
            </a:r>
          </a:p>
          <a:p>
            <a:pPr marL="342900" indent="-342900">
              <a:lnSpc>
                <a:spcPct val="100000"/>
              </a:lnSpc>
            </a:pPr>
            <a:endParaRPr lang="pt-BR" sz="1900" smtClean="0">
              <a:cs typeface="Arial" pitchFamily="34" charset="0"/>
            </a:endParaRPr>
          </a:p>
          <a:p>
            <a:pPr marL="342900" indent="-342900">
              <a:lnSpc>
                <a:spcPct val="100000"/>
              </a:lnSpc>
            </a:pPr>
            <a:endParaRPr lang="pt-BR" sz="1900" smtClean="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2770" name="Picture 14"/>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32100" y="2105025"/>
            <a:ext cx="93599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Picture 16"/>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0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1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08063" y="0"/>
            <a:ext cx="793432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8942388"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TextBox 26">
            <a:extLst>
              <a:ext uri="{FF2B5EF4-FFF2-40B4-BE49-F238E27FC236}"/>
              <a:ext uri="{C183D7F6-B498-43B3-948B-1728B52AA6E4}"/>
            </a:extLst>
          </p:cNvPr>
          <p:cNvSpPr txBox="1">
            <a:spLocks noGrp="1" noRot="1" noChangeAspect="1" noMove="1" noResize="1" noEditPoints="1" noAdjustHandles="1" noChangeArrowheads="1" noChangeShapeType="1" noTextEdit="1"/>
          </p:cNvSpPr>
          <p:nvPr/>
        </p:nvSpPr>
        <p:spPr>
          <a:xfrm>
            <a:off x="2190750" y="3262313"/>
            <a:ext cx="415925" cy="461962"/>
          </a:xfrm>
          <a:prstGeom prst="rect">
            <a:avLst/>
          </a:prstGeom>
          <a:noFill/>
        </p:spPr>
        <p:txBody>
          <a:bodyPr>
            <a:spAutoFit/>
          </a:bodyPr>
          <a:lstStyle/>
          <a:p>
            <a:pPr algn="r" fontAlgn="auto">
              <a:spcBef>
                <a:spcPts val="0"/>
              </a:spcBef>
              <a:spcAft>
                <a:spcPts val="600"/>
              </a:spcAft>
              <a:defRPr/>
            </a:pPr>
            <a:r>
              <a:rPr lang="en-US" sz="2400">
                <a:solidFill>
                  <a:schemeClr val="accent6"/>
                </a:solidFill>
                <a:latin typeface="Wingdings 3" panose="05040102010807070707" pitchFamily="18" charset="2"/>
                <a:cs typeface="+mn-cs"/>
              </a:rPr>
              <a:t>_</a:t>
            </a:r>
            <a:endParaRPr lang="en-US" sz="2400">
              <a:solidFill>
                <a:schemeClr val="accent6"/>
              </a:solidFill>
              <a:latin typeface="MS Shell Dlg 2" panose="020B0604030504040204" pitchFamily="34" charset="0"/>
              <a:cs typeface="+mn-cs"/>
            </a:endParaRPr>
          </a:p>
        </p:txBody>
      </p:sp>
      <p:sp useBgFill="1">
        <p:nvSpPr>
          <p:cNvPr id="29" name="Rectangle 2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0413" cy="6854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32778" name="Picture 30"/>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32100" y="2105025"/>
            <a:ext cx="93599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9" name="Picture 32"/>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0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Rectangle 3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7" name="Rectangle 3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9" name="Rectangle 3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08063" y="0"/>
            <a:ext cx="1037748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2783" name="Título 1"/>
          <p:cNvSpPr>
            <a:spLocks noGrp="1"/>
          </p:cNvSpPr>
          <p:nvPr>
            <p:ph type="title"/>
          </p:nvPr>
        </p:nvSpPr>
        <p:spPr>
          <a:xfrm>
            <a:off x="1970088" y="3429000"/>
            <a:ext cx="4532312" cy="2268538"/>
          </a:xfrm>
        </p:spPr>
        <p:txBody>
          <a:bodyPr/>
          <a:lstStyle/>
          <a:p>
            <a:r>
              <a:rPr lang="en-US" sz="2400" smtClean="0"/>
              <a:t>CRITÉRIOS PARA SELEÇÃO DO PACIENTE- NA FALÊNCIA CARDIOVASCULAR</a:t>
            </a:r>
          </a:p>
        </p:txBody>
      </p:sp>
      <p:pic>
        <p:nvPicPr>
          <p:cNvPr id="10" name="Imagem 10" descr="Tabela&#10;&#10;Descrição gerada automaticamente">
            <a:extLst>
              <a:ext uri="{FF2B5EF4-FFF2-40B4-BE49-F238E27FC236}"/>
            </a:extLst>
          </p:cNvPr>
          <p:cNvPicPr>
            <a:picLocks noGrp="1" noChangeAspect="1"/>
          </p:cNvPicPr>
          <p:nvPr>
            <p:ph idx="1"/>
          </p:nvPr>
        </p:nvPicPr>
        <p:blipFill>
          <a:blip r:embed="rId5"/>
          <a:stretch>
            <a:fillRect/>
          </a:stretch>
        </p:blipFill>
        <p:spPr>
          <a:xfrm>
            <a:off x="7311249" y="251763"/>
            <a:ext cx="3794569" cy="6513287"/>
          </a:xfr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41" name="Rectangle 4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387138" y="-3175"/>
            <a:ext cx="28575"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useBgFill="1">
        <p:nvSpPr>
          <p:cNvPr id="32" name="Rectangle 1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0413" cy="6854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33795" name="Picture 12"/>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32100" y="2105025"/>
            <a:ext cx="93599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Picture 14"/>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0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Rectangle 1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8" name="Rectangle 1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9" name="Rectangle 2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08063" y="0"/>
            <a:ext cx="1037748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3800" name="Título 1"/>
          <p:cNvSpPr>
            <a:spLocks noGrp="1"/>
          </p:cNvSpPr>
          <p:nvPr>
            <p:ph type="title"/>
          </p:nvPr>
        </p:nvSpPr>
        <p:spPr>
          <a:xfrm>
            <a:off x="1077913" y="2863850"/>
            <a:ext cx="8609012" cy="1077913"/>
          </a:xfrm>
        </p:spPr>
        <p:txBody>
          <a:bodyPr/>
          <a:lstStyle/>
          <a:p>
            <a:pPr algn="l"/>
            <a:r>
              <a:rPr lang="pt-BR" smtClean="0">
                <a:cs typeface="Arial" pitchFamily="34" charset="0"/>
              </a:rPr>
              <a:t>CONTRAINDICAÇÕES</a:t>
            </a:r>
            <a:endParaRPr lang="pt-BR" smtClean="0"/>
          </a:p>
        </p:txBody>
      </p:sp>
      <p:pic>
        <p:nvPicPr>
          <p:cNvPr id="4" name="Imagem 4" descr="Tabela&#10;&#10;Descrição gerada automaticamente">
            <a:extLst>
              <a:ext uri="{FF2B5EF4-FFF2-40B4-BE49-F238E27FC236}"/>
            </a:extLst>
          </p:cNvPr>
          <p:cNvPicPr>
            <a:picLocks noChangeAspect="1"/>
          </p:cNvPicPr>
          <p:nvPr/>
        </p:nvPicPr>
        <p:blipFill>
          <a:blip r:embed="rId5"/>
          <a:stretch>
            <a:fillRect/>
          </a:stretch>
        </p:blipFill>
        <p:spPr>
          <a:xfrm>
            <a:off x="5756094" y="753896"/>
            <a:ext cx="5471971" cy="5779446"/>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41" name="Rectangle 2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387138" y="-3175"/>
            <a:ext cx="28575"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normAutofit/>
          </a:bodyPr>
          <a:lstStyle/>
          <a:p>
            <a:r>
              <a:rPr lang="pt-BR" smtClean="0">
                <a:cs typeface="Arial" pitchFamily="34" charset="0"/>
              </a:rPr>
              <a:t>MANEJO E MONITORIZAÇÃO</a:t>
            </a:r>
          </a:p>
        </p:txBody>
      </p:sp>
      <p:sp>
        <p:nvSpPr>
          <p:cNvPr id="34819" name="Espaço Reservado para Conteúdo 2"/>
          <p:cNvSpPr>
            <a:spLocks noGrp="1"/>
          </p:cNvSpPr>
          <p:nvPr>
            <p:ph idx="1"/>
          </p:nvPr>
        </p:nvSpPr>
        <p:spPr bwMode="auto">
          <a:xfrm>
            <a:off x="1565275" y="2052638"/>
            <a:ext cx="8890000" cy="3997325"/>
          </a:xfrm>
        </p:spPr>
        <p:txBody>
          <a:bodyPr wrap="square" numCol="1" anchorCtr="0" compatLnSpc="1">
            <a:prstTxWarp prst="textNoShape">
              <a:avLst/>
            </a:prstTxWarp>
          </a:bodyPr>
          <a:lstStyle/>
          <a:p>
            <a:pPr marL="342900" indent="-342900" algn="just"/>
            <a:r>
              <a:rPr lang="pt-BR" smtClean="0"/>
              <a:t>Quando a ECMO é iniciada, a velocidade da bomba aumenta lentamente. </a:t>
            </a:r>
            <a:endParaRPr lang="pt-BR" smtClean="0">
              <a:cs typeface="Arial" pitchFamily="34" charset="0"/>
            </a:endParaRPr>
          </a:p>
          <a:p>
            <a:pPr marL="342900" indent="-342900" algn="just"/>
            <a:r>
              <a:rPr lang="pt-BR" smtClean="0"/>
              <a:t>Ao colocar o paciente em ECMO, ele pode estar sob efeito de altas doses de medicamentos inotrópicos e gerar hipertensão. Será necessário, reduzi-las rapidamente, </a:t>
            </a:r>
            <a:r>
              <a:rPr lang="pt-BR" b="1" smtClean="0"/>
              <a:t>não deixando a PAM acima de 60mmHg</a:t>
            </a:r>
            <a:r>
              <a:rPr lang="pt-BR" smtClean="0"/>
              <a:t>, e, se possível, suspendê-las.</a:t>
            </a:r>
            <a:endParaRPr lang="pt-BR" smtClean="0">
              <a:cs typeface="Arial" pitchFamily="34" charset="0"/>
            </a:endParaRPr>
          </a:p>
          <a:p>
            <a:pPr marL="342900" indent="-342900"/>
            <a:r>
              <a:rPr lang="pt-BR" smtClean="0">
                <a:cs typeface="Arial" pitchFamily="34" charset="0"/>
              </a:rPr>
              <a:t>O objetivo da ECMO é manter o fluxo adequado, que permite pH normal e boa micro e macro-hemodinâmica.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3287713" y="261938"/>
            <a:ext cx="7958137" cy="1076325"/>
          </a:xfrm>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149350" y="1276350"/>
            <a:ext cx="9996488" cy="5621338"/>
          </a:xfrm>
        </p:spPr>
        <p:txBody>
          <a:bodyPr wrap="square" numCol="1" anchorCtr="0" compatLnSpc="1">
            <a:prstTxWarp prst="textNoShape">
              <a:avLst/>
            </a:prstTxWarp>
            <a:noAutofit/>
          </a:bodyPr>
          <a:lstStyle/>
          <a:p>
            <a:pPr marL="342900" indent="-342900" algn="just">
              <a:buFont typeface="Wingdings" pitchFamily="2" charset="2"/>
              <a:buChar char="v"/>
            </a:pPr>
            <a:r>
              <a:rPr lang="pt-BR" sz="1900" b="1" u="sng" smtClean="0">
                <a:cs typeface="Arial" pitchFamily="34" charset="0"/>
              </a:rPr>
              <a:t>MICRO-HEMODINÂMICA</a:t>
            </a:r>
            <a:endParaRPr lang="pt-BR" sz="1900" smtClean="0">
              <a:cs typeface="Arial" pitchFamily="34" charset="0"/>
            </a:endParaRPr>
          </a:p>
          <a:p>
            <a:pPr marL="342900" indent="-342900" algn="just"/>
            <a:r>
              <a:rPr lang="pt-BR" sz="1900" smtClean="0">
                <a:cs typeface="Arial" pitchFamily="34" charset="0"/>
              </a:rPr>
              <a:t>Avaliação de uma boa </a:t>
            </a:r>
            <a:r>
              <a:rPr lang="pt-BR" sz="1900" b="1" smtClean="0">
                <a:cs typeface="Arial" pitchFamily="34" charset="0"/>
              </a:rPr>
              <a:t>perfusão tecidual</a:t>
            </a:r>
            <a:r>
              <a:rPr lang="pt-BR" sz="1900" smtClean="0">
                <a:cs typeface="Arial" pitchFamily="34" charset="0"/>
              </a:rPr>
              <a:t> através de:</a:t>
            </a:r>
          </a:p>
          <a:p>
            <a:pPr marL="342900" indent="-342900" algn="just">
              <a:buFont typeface="Courier New" pitchFamily="49" charset="0"/>
              <a:buChar char="o"/>
            </a:pPr>
            <a:r>
              <a:rPr lang="pt-BR" sz="1900" b="1" u="sng" smtClean="0">
                <a:cs typeface="Arial" pitchFamily="34" charset="0"/>
              </a:rPr>
              <a:t>Saturação venosa da veia cava superior (VCS)</a:t>
            </a:r>
            <a:r>
              <a:rPr lang="pt-BR" sz="1900" b="1" smtClean="0">
                <a:cs typeface="Arial" pitchFamily="34" charset="0"/>
              </a:rPr>
              <a:t>:</a:t>
            </a:r>
            <a:r>
              <a:rPr lang="pt-BR" sz="1900" smtClean="0">
                <a:cs typeface="Arial" pitchFamily="34" charset="0"/>
              </a:rPr>
              <a:t> </a:t>
            </a:r>
            <a:r>
              <a:rPr lang="pt-BR" sz="1900" b="1" smtClean="0">
                <a:cs typeface="Arial" pitchFamily="34" charset="0"/>
              </a:rPr>
              <a:t>não deve estar abaixo de 70%</a:t>
            </a:r>
            <a:r>
              <a:rPr lang="pt-BR" sz="1900" smtClean="0">
                <a:cs typeface="Arial" pitchFamily="34" charset="0"/>
              </a:rPr>
              <a:t>, e da </a:t>
            </a:r>
            <a:r>
              <a:rPr lang="pt-BR" sz="1900" u="sng" smtClean="0">
                <a:cs typeface="Arial" pitchFamily="34" charset="0"/>
              </a:rPr>
              <a:t>saturação arterial</a:t>
            </a:r>
            <a:r>
              <a:rPr lang="pt-BR" sz="1900" smtClean="0">
                <a:cs typeface="Arial" pitchFamily="34" charset="0"/>
              </a:rPr>
              <a:t>, que deve estar em torno de </a:t>
            </a:r>
            <a:r>
              <a:rPr lang="pt-BR" sz="1900" b="1" smtClean="0">
                <a:cs typeface="Arial" pitchFamily="34" charset="0"/>
              </a:rPr>
              <a:t>95%</a:t>
            </a:r>
            <a:r>
              <a:rPr lang="pt-BR" sz="1900" smtClean="0">
                <a:cs typeface="Arial" pitchFamily="34" charset="0"/>
              </a:rPr>
              <a:t>;</a:t>
            </a:r>
          </a:p>
          <a:p>
            <a:pPr marL="342900" indent="-342900" algn="just">
              <a:buFont typeface="Courier New" pitchFamily="49" charset="0"/>
              <a:buChar char="o"/>
            </a:pPr>
            <a:r>
              <a:rPr lang="pt-BR" sz="1900" b="1" u="sng" smtClean="0">
                <a:cs typeface="Arial" pitchFamily="34" charset="0"/>
              </a:rPr>
              <a:t>Diferença de saturação arteriovenosa de O2 (extração de O2):</a:t>
            </a:r>
            <a:r>
              <a:rPr lang="pt-BR" sz="1900" smtClean="0">
                <a:cs typeface="Arial" pitchFamily="34" charset="0"/>
              </a:rPr>
              <a:t> não deve ultrapassar 35%.</a:t>
            </a:r>
          </a:p>
          <a:p>
            <a:pPr marL="342900" indent="-342900" algn="just">
              <a:buFont typeface="Wingdings" pitchFamily="2" charset="2"/>
              <a:buNone/>
            </a:pPr>
            <a:r>
              <a:rPr lang="pt-BR" sz="1900" smtClean="0">
                <a:cs typeface="Arial" pitchFamily="34" charset="0"/>
              </a:rPr>
              <a:t>-&gt; Caso isso aconteça, mostra que a DO2 não está sendo suficiente aos tecidos, havendo necessidade de otimizar essa entrega melhorando o fluxo da máquina (DC) ou ofertando mais O2 para a troca ou oferecendo mais Hb.</a:t>
            </a:r>
          </a:p>
          <a:p>
            <a:pPr marL="342900" indent="-342900" algn="just">
              <a:buFont typeface="Courier New,monospace"/>
              <a:buChar char="o"/>
            </a:pPr>
            <a:r>
              <a:rPr lang="pt-BR" sz="1900" b="1" u="sng" smtClean="0">
                <a:cs typeface="Arial" pitchFamily="34" charset="0"/>
              </a:rPr>
              <a:t>Lactato:</a:t>
            </a:r>
            <a:r>
              <a:rPr lang="pt-BR" sz="1900" b="1" smtClean="0">
                <a:cs typeface="Arial" pitchFamily="34" charset="0"/>
              </a:rPr>
              <a:t> </a:t>
            </a:r>
            <a:r>
              <a:rPr lang="pt-BR" sz="1900" smtClean="0">
                <a:cs typeface="Arial" pitchFamily="34" charset="0"/>
              </a:rPr>
              <a:t>em ascendência constante reflete má perfusão dos tecidos, e a terapêutica efetuada não está surtindo efeito;</a:t>
            </a:r>
            <a:endParaRPr lang="en-US" sz="1900" smtClean="0">
              <a:cs typeface="Arial" pitchFamily="34" charset="0"/>
            </a:endParaRPr>
          </a:p>
          <a:p>
            <a:pPr marL="342900" indent="-342900" algn="just">
              <a:buFont typeface="Courier New,monospace"/>
              <a:buChar char="o"/>
            </a:pPr>
            <a:r>
              <a:rPr lang="pt-BR" sz="1900" b="1" u="sng" smtClean="0">
                <a:cs typeface="Arial" pitchFamily="34" charset="0"/>
              </a:rPr>
              <a:t>Perfusão renal: </a:t>
            </a:r>
            <a:r>
              <a:rPr lang="pt-BR" sz="1900" smtClean="0">
                <a:cs typeface="Arial" pitchFamily="34" charset="0"/>
              </a:rPr>
              <a:t>quando está reduzida, o paciente fica oligúrico. </a:t>
            </a:r>
            <a:endParaRPr lang="pt-BR" sz="1900" smtClean="0"/>
          </a:p>
          <a:p>
            <a:pPr marL="342900" indent="-342900" algn="just">
              <a:buFont typeface="Wingdings" pitchFamily="2" charset="2"/>
              <a:buChar char="u"/>
            </a:pPr>
            <a:endParaRPr lang="pt-BR" sz="1900" smtClean="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235075" y="3030538"/>
            <a:ext cx="10010775" cy="4356100"/>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cs typeface="Arial" pitchFamily="34" charset="0"/>
              </a:rPr>
              <a:t>MACRO-HEMODINÂMICA</a:t>
            </a:r>
            <a:endParaRPr lang="pt-BR" smtClean="0">
              <a:cs typeface="Arial" pitchFamily="34" charset="0"/>
            </a:endParaRPr>
          </a:p>
          <a:p>
            <a:pPr marL="342900" indent="-342900" algn="just"/>
            <a:r>
              <a:rPr lang="pt-BR" smtClean="0">
                <a:cs typeface="Arial" pitchFamily="34" charset="0"/>
              </a:rPr>
              <a:t>A pressão arterial (PA) não diz muito, pois a PAM pode estar em torno de 40mmHg e a perfusão ser adequada. Enquanto isso, o paciente com PAM &gt;50mmHg, se estiver com medicamentos vasoconstritores, pode ter boa PA com perfusão ruim.</a:t>
            </a:r>
          </a:p>
          <a:p>
            <a:pPr marL="342900" indent="-342900" algn="just"/>
            <a:r>
              <a:rPr lang="pt-BR" smtClean="0">
                <a:cs typeface="Arial" pitchFamily="34" charset="0"/>
              </a:rPr>
              <a:t>A função ventricular deve ser acompanhada pelo ecocardiograma (ECO). </a:t>
            </a:r>
          </a:p>
          <a:p>
            <a:pPr marL="342900" indent="-342900" algn="just"/>
            <a:r>
              <a:rPr lang="pt-BR" smtClean="0">
                <a:cs typeface="Arial" pitchFamily="34" charset="0"/>
              </a:rPr>
              <a:t>ECO avalia a posição das cânulas intravasculares, as válvulas e o fluxo nas cânulas e nos trombos intracavitários.</a:t>
            </a:r>
            <a:endParaRPr lang="pt-BR" smtClean="0"/>
          </a:p>
          <a:p>
            <a:pPr marL="342900" indent="-342900" algn="just"/>
            <a:r>
              <a:rPr lang="pt-BR" smtClean="0">
                <a:cs typeface="Arial" pitchFamily="34" charset="0"/>
              </a:rPr>
              <a:t>O ideal é fazer a análise da </a:t>
            </a:r>
            <a:r>
              <a:rPr lang="pt-BR" b="1" u="sng" smtClean="0">
                <a:cs typeface="Arial" pitchFamily="34" charset="0"/>
              </a:rPr>
              <a:t>curva da PAM invasiva</a:t>
            </a:r>
            <a:r>
              <a:rPr lang="pt-BR" smtClean="0">
                <a:cs typeface="Arial" pitchFamily="34" charset="0"/>
              </a:rPr>
              <a:t> e confiar mais nos métodos de avaliação da perfusão tecidual.</a:t>
            </a: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582863" y="577850"/>
            <a:ext cx="7958137" cy="1077913"/>
          </a:xfrm>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149350" y="2541588"/>
            <a:ext cx="10010775" cy="5694362"/>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cs typeface="Arial" pitchFamily="34" charset="0"/>
              </a:rPr>
              <a:t>VENTILAÇÃO</a:t>
            </a:r>
          </a:p>
          <a:p>
            <a:pPr marL="342900" indent="-342900" algn="just"/>
            <a:r>
              <a:rPr lang="pt-BR" smtClean="0">
                <a:cs typeface="Arial" pitchFamily="34" charset="0"/>
              </a:rPr>
              <a:t>Após início da ECMO e melhora da oxigenação, o suporte ventilatório deverá ser reduzido para propiciar um “descanso pulmonar”. </a:t>
            </a:r>
            <a:endParaRPr lang="pt-BR" smtClean="0"/>
          </a:p>
          <a:p>
            <a:pPr marL="342900" indent="-342900" algn="just"/>
            <a:r>
              <a:rPr lang="pt-BR" smtClean="0">
                <a:cs typeface="Arial" pitchFamily="34" charset="0"/>
              </a:rPr>
              <a:t>Devem ser usados parâmetros ventilatórios baixos e PEEP mais alta -&gt; </a:t>
            </a:r>
            <a:r>
              <a:rPr lang="pt-BR" u="sng" smtClean="0">
                <a:cs typeface="Arial" pitchFamily="34" charset="0"/>
              </a:rPr>
              <a:t>pulmão é mantido aberto e evitam-se as atelectasias.</a:t>
            </a:r>
            <a:r>
              <a:rPr lang="pt-BR" smtClean="0">
                <a:cs typeface="Arial" pitchFamily="34" charset="0"/>
              </a:rPr>
              <a:t> </a:t>
            </a:r>
            <a:endParaRPr lang="pt-BR" smtClean="0"/>
          </a:p>
          <a:p>
            <a:pPr marL="342900" indent="-342900" algn="just"/>
            <a:r>
              <a:rPr lang="pt-BR" smtClean="0">
                <a:cs typeface="Arial" pitchFamily="34" charset="0"/>
              </a:rPr>
              <a:t>Com frequência, nas primeiras 24 horas da instalação da ECMO, ocorre edema pulmonar, com redução da complacência. Esse edema tende a melhorar a partir do segundo dia.</a:t>
            </a:r>
            <a:endParaRPr lang="pt-BR" smtClean="0"/>
          </a:p>
          <a:p>
            <a:pPr marL="342900" indent="-342900" algn="just"/>
            <a:r>
              <a:rPr lang="pt-BR" u="sng" smtClean="0">
                <a:cs typeface="Arial" pitchFamily="34" charset="0"/>
              </a:rPr>
              <a:t>Parâmetros sugeridos:</a:t>
            </a:r>
            <a:endParaRPr lang="pt-BR" smtClean="0"/>
          </a:p>
          <a:p>
            <a:pPr marL="342900" indent="-342900" algn="just">
              <a:buFont typeface="Wingdings" pitchFamily="2" charset="2"/>
              <a:buChar char="Ø"/>
            </a:pPr>
            <a:r>
              <a:rPr lang="pt-BR" smtClean="0">
                <a:cs typeface="Arial" pitchFamily="34" charset="0"/>
              </a:rPr>
              <a:t>FiO2 = 0,21–0,3% // PIP = 15–22cmH2O // PEEP = 5–8cmH2O // FR = 12–20bpm // Tempo de inspiração = 0,5s</a:t>
            </a: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582863" y="577850"/>
            <a:ext cx="7958137" cy="1077913"/>
          </a:xfrm>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163638" y="2698750"/>
            <a:ext cx="10010775" cy="5694363"/>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cs typeface="Arial" pitchFamily="34" charset="0"/>
              </a:rPr>
              <a:t>VENTILAÇÃO</a:t>
            </a:r>
          </a:p>
          <a:p>
            <a:pPr marL="342900" indent="-342900" algn="just"/>
            <a:r>
              <a:rPr lang="pt-BR" smtClean="0">
                <a:cs typeface="Arial" pitchFamily="34" charset="0"/>
              </a:rPr>
              <a:t>A PEEP baixa favorece o aparecimento de atelectasias, mas a PEEP mais alta pode reduzir o retorno venoso, alterando o DC.</a:t>
            </a:r>
            <a:endParaRPr lang="pt-BR" smtClean="0"/>
          </a:p>
          <a:p>
            <a:pPr marL="342900" indent="-342900" algn="just"/>
            <a:r>
              <a:rPr lang="pt-BR" smtClean="0">
                <a:cs typeface="Arial" pitchFamily="34" charset="0"/>
              </a:rPr>
              <a:t>A maioria dos centros utiliza VM controlada com volumes correntes de proteção pulmonar e </a:t>
            </a:r>
            <a:r>
              <a:rPr lang="pt-BR" b="1" smtClean="0">
                <a:cs typeface="Arial" pitchFamily="34" charset="0"/>
              </a:rPr>
              <a:t>níveis moderados de PEEP</a:t>
            </a:r>
            <a:r>
              <a:rPr lang="pt-BR" smtClean="0">
                <a:cs typeface="Arial" pitchFamily="34" charset="0"/>
              </a:rPr>
              <a:t>.</a:t>
            </a:r>
            <a:endParaRPr lang="pt-BR" smtClean="0"/>
          </a:p>
          <a:p>
            <a:pPr marL="342900" indent="-342900" algn="just"/>
            <a:r>
              <a:rPr lang="pt-BR" smtClean="0">
                <a:cs typeface="Arial" pitchFamily="34" charset="0"/>
              </a:rPr>
              <a:t>Se o paciente estiver em uso de NO, deve-se retirá-lo de forma gradativa nas primeiras 24 horas.</a:t>
            </a:r>
            <a:endParaRPr lang="pt-BR" smtClean="0"/>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582863" y="577850"/>
            <a:ext cx="7958137" cy="1077913"/>
          </a:xfrm>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149350" y="3648075"/>
            <a:ext cx="10010775" cy="5694363"/>
          </a:xfrm>
        </p:spPr>
        <p:txBody>
          <a:bodyPr wrap="square" numCol="1" anchorCtr="0" compatLnSpc="1">
            <a:prstTxWarp prst="textNoShape">
              <a:avLst/>
            </a:prstTxWarp>
          </a:bodyPr>
          <a:lstStyle/>
          <a:p>
            <a:pPr marL="342900" indent="-342900" algn="just">
              <a:lnSpc>
                <a:spcPct val="110000"/>
              </a:lnSpc>
              <a:buFont typeface="Wingdings" pitchFamily="2" charset="2"/>
              <a:buChar char="v"/>
            </a:pPr>
            <a:r>
              <a:rPr lang="pt-BR" b="1" u="sng" smtClean="0">
                <a:cs typeface="Arial" pitchFamily="34" charset="0"/>
              </a:rPr>
              <a:t>ANTICOAGULAÇÃO</a:t>
            </a:r>
          </a:p>
          <a:p>
            <a:pPr marL="342900" indent="-342900" algn="just">
              <a:lnSpc>
                <a:spcPct val="110000"/>
              </a:lnSpc>
            </a:pPr>
            <a:r>
              <a:rPr lang="pt-BR" smtClean="0">
                <a:cs typeface="Arial" pitchFamily="34" charset="0"/>
              </a:rPr>
              <a:t>A saída do sangue para o circuito da ECMO, se não fosse a anticoagulação realizada, desencadearia a </a:t>
            </a:r>
            <a:r>
              <a:rPr lang="pt-BR" b="1" smtClean="0">
                <a:cs typeface="Arial" pitchFamily="34" charset="0"/>
              </a:rPr>
              <a:t>formação de coágulos e trombos em toda sua extensão</a:t>
            </a:r>
            <a:r>
              <a:rPr lang="pt-BR" smtClean="0">
                <a:cs typeface="Arial" pitchFamily="34" charset="0"/>
              </a:rPr>
              <a:t>.</a:t>
            </a:r>
            <a:endParaRPr lang="pt-BR" smtClean="0"/>
          </a:p>
          <a:p>
            <a:pPr marL="342900" indent="-342900" algn="just">
              <a:lnSpc>
                <a:spcPct val="110000"/>
              </a:lnSpc>
            </a:pPr>
            <a:r>
              <a:rPr lang="pt-BR" smtClean="0">
                <a:cs typeface="Arial" pitchFamily="34" charset="0"/>
              </a:rPr>
              <a:t>O medicamento utilizado para anticoagulação é a </a:t>
            </a:r>
            <a:r>
              <a:rPr lang="pt-BR" b="1" smtClean="0">
                <a:cs typeface="Arial" pitchFamily="34" charset="0"/>
              </a:rPr>
              <a:t>heparina não fracionada</a:t>
            </a:r>
            <a:r>
              <a:rPr lang="pt-BR" smtClean="0">
                <a:cs typeface="Arial" pitchFamily="34" charset="0"/>
              </a:rPr>
              <a:t>, que, aumentando a atividade da antitrombina III (AT III), inibe a coagulação nas suas duas vias — intrínseca e extrínseca.</a:t>
            </a:r>
            <a:endParaRPr lang="pt-BR" smtClean="0"/>
          </a:p>
          <a:p>
            <a:pPr marL="342900" indent="-342900" algn="just">
              <a:lnSpc>
                <a:spcPct val="110000"/>
              </a:lnSpc>
            </a:pPr>
            <a:r>
              <a:rPr lang="pt-BR" smtClean="0">
                <a:cs typeface="Arial" pitchFamily="34" charset="0"/>
              </a:rPr>
              <a:t>Os exames mais utilizados para monitorar a anticoagulação são o </a:t>
            </a:r>
            <a:r>
              <a:rPr lang="pt-BR" u="sng" smtClean="0">
                <a:cs typeface="Arial" pitchFamily="34" charset="0"/>
              </a:rPr>
              <a:t>tempo de coagulação ativado (TCA) e o tempo de tromboplastina parcial (TTP)</a:t>
            </a:r>
            <a:r>
              <a:rPr lang="pt-BR" smtClean="0">
                <a:cs typeface="Arial" pitchFamily="34" charset="0"/>
              </a:rPr>
              <a:t>.</a:t>
            </a:r>
          </a:p>
          <a:p>
            <a:pPr marL="342900" indent="-342900" algn="just">
              <a:lnSpc>
                <a:spcPct val="110000"/>
              </a:lnSpc>
            </a:pPr>
            <a:r>
              <a:rPr lang="pt-BR" smtClean="0">
                <a:cs typeface="Arial" pitchFamily="34" charset="0"/>
              </a:rPr>
              <a:t>O TCA refere a habilidade da via intrínseca em formar o coágulo. É realizado à beira do leito.</a:t>
            </a:r>
          </a:p>
          <a:p>
            <a:pPr marL="342900" indent="-342900" algn="just">
              <a:lnSpc>
                <a:spcPct val="110000"/>
              </a:lnSpc>
            </a:pPr>
            <a:r>
              <a:rPr lang="pt-BR" smtClean="0">
                <a:cs typeface="Arial" pitchFamily="34" charset="0"/>
              </a:rPr>
              <a:t>O TTP é o </a:t>
            </a:r>
            <a:r>
              <a:rPr lang="pt-BR" u="sng" smtClean="0">
                <a:cs typeface="Arial" pitchFamily="34" charset="0"/>
              </a:rPr>
              <a:t>exame mais utilizado </a:t>
            </a:r>
            <a:r>
              <a:rPr lang="pt-BR" smtClean="0">
                <a:cs typeface="Arial" pitchFamily="34" charset="0"/>
              </a:rPr>
              <a:t>para medir a atividade heparínica e depende das duas vias de coagulação. </a:t>
            </a:r>
          </a:p>
          <a:p>
            <a:pPr marL="342900" indent="-342900" algn="just">
              <a:lnSpc>
                <a:spcPct val="110000"/>
              </a:lnSpc>
            </a:pPr>
            <a:endParaRPr lang="pt-BR" smtClean="0">
              <a:cs typeface="Arial" pitchFamily="34" charset="0"/>
            </a:endParaRPr>
          </a:p>
          <a:p>
            <a:pPr marL="342900" indent="-342900" algn="just">
              <a:lnSpc>
                <a:spcPct val="110000"/>
              </a:lnSpc>
            </a:pPr>
            <a:endParaRPr lang="pt-BR" smtClean="0">
              <a:cs typeface="Arial" pitchFamily="34" charset="0"/>
            </a:endParaRPr>
          </a:p>
          <a:p>
            <a:pPr marL="342900" indent="-342900" algn="just">
              <a:lnSpc>
                <a:spcPct val="110000"/>
              </a:lnSpc>
              <a:buFont typeface="Wingdings" pitchFamily="2" charset="2"/>
              <a:buChar char="v"/>
            </a:pPr>
            <a:endParaRPr lang="pt-BR" b="1" u="sng" smtClean="0">
              <a:cs typeface="Arial" pitchFamily="34" charset="0"/>
            </a:endParaRPr>
          </a:p>
          <a:p>
            <a:pPr marL="342900" indent="-342900" algn="just">
              <a:lnSpc>
                <a:spcPct val="110000"/>
              </a:lnSpc>
            </a:pPr>
            <a:endParaRPr lang="pt-BR" smtClean="0">
              <a:cs typeface="Arial" pitchFamily="34" charset="0"/>
            </a:endParaRPr>
          </a:p>
          <a:p>
            <a:pPr marL="342900" indent="-342900" algn="just">
              <a:lnSpc>
                <a:spcPct val="110000"/>
              </a:lnSpc>
              <a:buFont typeface="Wingdings" pitchFamily="2" charset="2"/>
              <a:buChar char="v"/>
            </a:pPr>
            <a:endParaRPr lang="pt-BR" b="1" u="sng" smtClean="0">
              <a:cs typeface="Arial" pitchFamily="34" charset="0"/>
            </a:endParaRPr>
          </a:p>
          <a:p>
            <a:pPr marL="342900" indent="-342900" algn="just">
              <a:lnSpc>
                <a:spcPct val="110000"/>
              </a:lnSpc>
              <a:buFont typeface="Wingdings" pitchFamily="2" charset="2"/>
              <a:buChar char="v"/>
            </a:pPr>
            <a:endParaRPr lang="pt-BR" b="1" u="sng" smtClean="0">
              <a:cs typeface="Arial" pitchFamily="34" charset="0"/>
            </a:endParaRPr>
          </a:p>
          <a:p>
            <a:pPr marL="342900" indent="-342900" algn="just">
              <a:lnSpc>
                <a:spcPct val="110000"/>
              </a:lnSpc>
            </a:pPr>
            <a:endParaRPr lang="pt-BR" smtClean="0">
              <a:cs typeface="Arial" pitchFamily="34" charset="0"/>
            </a:endParaRPr>
          </a:p>
          <a:p>
            <a:pPr marL="342900" indent="-342900" algn="just">
              <a:lnSpc>
                <a:spcPct val="110000"/>
              </a:lnSpc>
            </a:pPr>
            <a:endParaRPr lang="pt-BR" smtClean="0">
              <a:cs typeface="Arial" pitchFamily="34" charset="0"/>
            </a:endParaRPr>
          </a:p>
          <a:p>
            <a:pPr marL="342900" indent="-342900" algn="just">
              <a:lnSpc>
                <a:spcPct val="110000"/>
              </a:lnSpc>
              <a:buFont typeface="Wingdings" pitchFamily="2" charset="2"/>
              <a:buChar char="u"/>
            </a:pPr>
            <a:endParaRPr lang="pt-BR" smtClean="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582863" y="549275"/>
            <a:ext cx="7958137" cy="1077913"/>
          </a:xfrm>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177925" y="2943225"/>
            <a:ext cx="10010775" cy="5694363"/>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cs typeface="Arial" pitchFamily="34" charset="0"/>
              </a:rPr>
              <a:t>ANTICOAGULAÇÃO</a:t>
            </a:r>
          </a:p>
          <a:p>
            <a:pPr marL="342900" indent="-342900" algn="just"/>
            <a:r>
              <a:rPr lang="pt-BR" smtClean="0">
                <a:cs typeface="Arial" pitchFamily="34" charset="0"/>
              </a:rPr>
              <a:t>A canulação necessita de heparina em </a:t>
            </a:r>
            <a:r>
              <a:rPr lang="pt-BR" i="1" smtClean="0">
                <a:cs typeface="Arial" pitchFamily="34" charset="0"/>
              </a:rPr>
              <a:t>bolus</a:t>
            </a:r>
            <a:r>
              <a:rPr lang="pt-BR" smtClean="0">
                <a:cs typeface="Arial" pitchFamily="34" charset="0"/>
              </a:rPr>
              <a:t>, e a infusão de heparina, após a canulação, geralmente é iniciada </a:t>
            </a:r>
            <a:r>
              <a:rPr lang="pt-BR" b="1" smtClean="0">
                <a:cs typeface="Arial" pitchFamily="34" charset="0"/>
              </a:rPr>
              <a:t>quando o TCA cai abaixo de 240 segundos</a:t>
            </a:r>
            <a:r>
              <a:rPr lang="pt-BR" smtClean="0">
                <a:cs typeface="Arial" pitchFamily="34" charset="0"/>
              </a:rPr>
              <a:t>, na </a:t>
            </a:r>
            <a:r>
              <a:rPr lang="pt-BR" u="sng" smtClean="0">
                <a:cs typeface="Arial" pitchFamily="34" charset="0"/>
              </a:rPr>
              <a:t>dose de 20U/kg/hora</a:t>
            </a:r>
            <a:r>
              <a:rPr lang="pt-BR" smtClean="0">
                <a:cs typeface="Arial" pitchFamily="34" charset="0"/>
              </a:rPr>
              <a:t>. </a:t>
            </a:r>
          </a:p>
          <a:p>
            <a:pPr marL="342900" indent="-342900" algn="just">
              <a:buFont typeface="Wingdings" pitchFamily="2" charset="2"/>
              <a:buNone/>
            </a:pPr>
            <a:r>
              <a:rPr lang="pt-BR" smtClean="0">
                <a:cs typeface="Arial" pitchFamily="34" charset="0"/>
              </a:rPr>
              <a:t>-&gt; A partir desse momento, o reajuste da dose é feito com base nos exames laboratoriais. </a:t>
            </a:r>
          </a:p>
          <a:p>
            <a:pPr marL="342900" indent="-342900" algn="just">
              <a:buFont typeface="Wingdings" pitchFamily="2" charset="2"/>
              <a:buNone/>
            </a:pPr>
            <a:r>
              <a:rPr lang="pt-BR" smtClean="0">
                <a:cs typeface="Arial" pitchFamily="34" charset="0"/>
              </a:rPr>
              <a:t>-&gt;De forma geral, a infusão contínua </a:t>
            </a:r>
            <a:r>
              <a:rPr lang="pt-BR" u="sng" smtClean="0">
                <a:cs typeface="Arial" pitchFamily="34" charset="0"/>
              </a:rPr>
              <a:t>não deve exceder 50U/kg/hora</a:t>
            </a:r>
            <a:r>
              <a:rPr lang="pt-BR" smtClean="0">
                <a:cs typeface="Arial" pitchFamily="34" charset="0"/>
              </a:rPr>
              <a:t>, evitando-se </a:t>
            </a:r>
            <a:r>
              <a:rPr lang="pt-BR" i="1" smtClean="0">
                <a:cs typeface="Arial" pitchFamily="34" charset="0"/>
              </a:rPr>
              <a:t>bolus</a:t>
            </a:r>
            <a:r>
              <a:rPr lang="pt-BR" smtClean="0">
                <a:cs typeface="Arial" pitchFamily="34" charset="0"/>
              </a:rPr>
              <a:t> durante o curso da ECMO.</a:t>
            </a: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582863" y="592138"/>
            <a:ext cx="7958137" cy="1077912"/>
          </a:xfrm>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220788" y="3517900"/>
            <a:ext cx="10010775" cy="5694363"/>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cs typeface="Arial" pitchFamily="34" charset="0"/>
              </a:rPr>
              <a:t>ANTICOAGULAÇÃO</a:t>
            </a:r>
          </a:p>
          <a:p>
            <a:pPr marL="342900" indent="-342900" algn="just"/>
            <a:r>
              <a:rPr lang="pt-BR" smtClean="0">
                <a:cs typeface="Arial" pitchFamily="34" charset="0"/>
              </a:rPr>
              <a:t>O exame </a:t>
            </a:r>
            <a:r>
              <a:rPr lang="pt-BR" u="sng" smtClean="0">
                <a:cs typeface="Arial" pitchFamily="34" charset="0"/>
              </a:rPr>
              <a:t>padrão-ouro</a:t>
            </a:r>
            <a:r>
              <a:rPr lang="pt-BR" smtClean="0">
                <a:cs typeface="Arial" pitchFamily="34" charset="0"/>
              </a:rPr>
              <a:t> para medir a atividade da heparina é a </a:t>
            </a:r>
            <a:r>
              <a:rPr lang="pt-BR" b="1" smtClean="0">
                <a:cs typeface="Arial" pitchFamily="34" charset="0"/>
              </a:rPr>
              <a:t>atividade do antifator Xa</a:t>
            </a:r>
            <a:r>
              <a:rPr lang="pt-BR" smtClean="0">
                <a:cs typeface="Arial" pitchFamily="34" charset="0"/>
              </a:rPr>
              <a:t>. Esse exame é caro e pouco disponível. </a:t>
            </a:r>
          </a:p>
          <a:p>
            <a:pPr marL="342900" indent="-342900" algn="just"/>
            <a:r>
              <a:rPr lang="pt-BR" smtClean="0">
                <a:cs typeface="Arial" pitchFamily="34" charset="0"/>
              </a:rPr>
              <a:t>Anticoagulação ideal de RNs em ECMO: anti-Xa entre 0,3 a 0,6U/mL, TTP entre 60 e 90 segundos e TCA entre 180 e 220 segundos. </a:t>
            </a:r>
            <a:endParaRPr lang="pt-BR" smtClean="0"/>
          </a:p>
          <a:p>
            <a:pPr marL="342900" indent="-342900" algn="just"/>
            <a:r>
              <a:rPr lang="pt-BR" smtClean="0">
                <a:cs typeface="Arial" pitchFamily="34" charset="0"/>
              </a:rPr>
              <a:t>Na prática, inúmeras vezes os resultados são muito diferentes, indicando terapêuticas discordantes, como redução ou aumento da dose de heparina. </a:t>
            </a:r>
            <a:endParaRPr lang="pt-BR" smtClean="0"/>
          </a:p>
          <a:p>
            <a:pPr marL="342900" indent="-342900" algn="just">
              <a:buFont typeface="Wingdings" pitchFamily="2" charset="2"/>
              <a:buNone/>
            </a:pPr>
            <a:r>
              <a:rPr lang="pt-BR" smtClean="0">
                <a:cs typeface="Arial" pitchFamily="34" charset="0"/>
              </a:rPr>
              <a:t>-&gt;Nesses casos, deve-se considerar outros elementos que contribuem para a coagulação, como </a:t>
            </a:r>
            <a:r>
              <a:rPr lang="pt-BR" u="sng" smtClean="0">
                <a:cs typeface="Arial" pitchFamily="34" charset="0"/>
              </a:rPr>
              <a:t>tempo de ativação da protrombina (TAP), níveis de fibrinogênio e de plaquetas</a:t>
            </a:r>
            <a:r>
              <a:rPr lang="pt-BR" smtClean="0">
                <a:cs typeface="Arial" pitchFamily="34" charset="0"/>
              </a:rPr>
              <a:t>.</a:t>
            </a: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582863" y="592138"/>
            <a:ext cx="7958137" cy="1077912"/>
          </a:xfrm>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450975" y="1535113"/>
            <a:ext cx="10010775" cy="5694362"/>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cs typeface="Arial" pitchFamily="34" charset="0"/>
              </a:rPr>
              <a:t>ANTICOAGULAÇÃO</a:t>
            </a: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pic>
        <p:nvPicPr>
          <p:cNvPr id="43012" name="Imagem 4" descr="Uma imagem contendo Tabela&#10;&#10;Descrição gerada automaticament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90675" y="2312988"/>
            <a:ext cx="8853488" cy="425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582863" y="592138"/>
            <a:ext cx="7958137" cy="1077912"/>
          </a:xfrm>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177925" y="4006850"/>
            <a:ext cx="10010775" cy="5694363"/>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cs typeface="Arial" pitchFamily="34" charset="0"/>
              </a:rPr>
              <a:t>ANTICOAGULAÇÃO</a:t>
            </a:r>
          </a:p>
          <a:p>
            <a:pPr marL="342900" indent="-342900" algn="just"/>
            <a:r>
              <a:rPr lang="pt-BR" b="1" smtClean="0">
                <a:cs typeface="Arial" pitchFamily="34" charset="0"/>
              </a:rPr>
              <a:t>Nenhum</a:t>
            </a:r>
            <a:r>
              <a:rPr lang="pt-BR" smtClean="0">
                <a:cs typeface="Arial" pitchFamily="34" charset="0"/>
              </a:rPr>
              <a:t> </a:t>
            </a:r>
            <a:r>
              <a:rPr lang="pt-BR" b="1" smtClean="0">
                <a:cs typeface="Arial" pitchFamily="34" charset="0"/>
              </a:rPr>
              <a:t>teste laboratorial</a:t>
            </a:r>
            <a:r>
              <a:rPr lang="pt-BR" smtClean="0">
                <a:cs typeface="Arial" pitchFamily="34" charset="0"/>
              </a:rPr>
              <a:t> </a:t>
            </a:r>
            <a:r>
              <a:rPr lang="pt-BR" b="1" smtClean="0">
                <a:cs typeface="Arial" pitchFamily="34" charset="0"/>
              </a:rPr>
              <a:t>isolado</a:t>
            </a:r>
            <a:r>
              <a:rPr lang="pt-BR" smtClean="0">
                <a:cs typeface="Arial" pitchFamily="34" charset="0"/>
              </a:rPr>
              <a:t> demonstrará a efetividade da anticoagulação pela heparina e poderá guiar corretas intervenções terapêuticas. </a:t>
            </a:r>
            <a:endParaRPr lang="pt-BR" smtClean="0"/>
          </a:p>
          <a:p>
            <a:pPr marL="342900" indent="-342900" algn="just"/>
            <a:r>
              <a:rPr lang="pt-BR" smtClean="0">
                <a:cs typeface="Arial" pitchFamily="34" charset="0"/>
              </a:rPr>
              <a:t>O </a:t>
            </a:r>
            <a:r>
              <a:rPr lang="pt-BR" b="1" smtClean="0">
                <a:cs typeface="Arial" pitchFamily="34" charset="0"/>
              </a:rPr>
              <a:t>nível de anti-Xa</a:t>
            </a:r>
            <a:r>
              <a:rPr lang="pt-BR" smtClean="0">
                <a:cs typeface="Arial" pitchFamily="34" charset="0"/>
              </a:rPr>
              <a:t> será o exame de eleição à medida que sua dosagem torna-se mais barata e mais disponível. Enquanto não estiver disponível, uma </a:t>
            </a:r>
            <a:r>
              <a:rPr lang="pt-BR" b="1" smtClean="0">
                <a:cs typeface="Arial" pitchFamily="34" charset="0"/>
              </a:rPr>
              <a:t>avaliação global da coagulação</a:t>
            </a:r>
            <a:r>
              <a:rPr lang="pt-BR" smtClean="0">
                <a:cs typeface="Arial" pitchFamily="34" charset="0"/>
              </a:rPr>
              <a:t> é a que certamente propiciará intervenções mais acertadas.</a:t>
            </a:r>
            <a:endParaRPr lang="pt-BR" smtClean="0"/>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582863" y="592138"/>
            <a:ext cx="7958137" cy="1077912"/>
          </a:xfrm>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220788" y="4006850"/>
            <a:ext cx="10010775" cy="5694363"/>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cs typeface="Arial" pitchFamily="34" charset="0"/>
              </a:rPr>
              <a:t>ANTICOAGULAÇÃO</a:t>
            </a:r>
          </a:p>
          <a:p>
            <a:pPr marL="342900" indent="-342900" algn="just"/>
            <a:r>
              <a:rPr lang="pt-BR" smtClean="0">
                <a:cs typeface="Arial" pitchFamily="34" charset="0"/>
              </a:rPr>
              <a:t>Para uma avaliação mais global da coagulação, é melhor observar outros elementos que influenciam a coagulação. Esses elementos são:</a:t>
            </a:r>
          </a:p>
          <a:p>
            <a:pPr marL="342900" indent="-342900" algn="just"/>
            <a:r>
              <a:rPr lang="pt-BR" smtClean="0">
                <a:cs typeface="Arial" pitchFamily="34" charset="0"/>
              </a:rPr>
              <a:t>contagem e atividade das plaquetas // níveis de AT III // níveis do fibrinogênio // produtos de degradação da fibrina.</a:t>
            </a:r>
            <a:endParaRPr lang="pt-BR" smtClean="0"/>
          </a:p>
          <a:p>
            <a:pPr marL="342900" indent="-342900" algn="just"/>
            <a:r>
              <a:rPr lang="pt-BR" smtClean="0">
                <a:cs typeface="Arial" pitchFamily="34" charset="0"/>
              </a:rPr>
              <a:t>Essa avaliação pode ajudar no ajuste da dose de heparina e na reposição de sangue e seus produtos.</a:t>
            </a:r>
            <a:endParaRPr lang="pt-BR" smtClean="0"/>
          </a:p>
          <a:p>
            <a:pPr marL="342900" indent="-342900" algn="just"/>
            <a:r>
              <a:rPr lang="pt-BR" smtClean="0">
                <a:cs typeface="Arial" pitchFamily="34" charset="0"/>
              </a:rPr>
              <a:t>É formalmente </a:t>
            </a:r>
            <a:r>
              <a:rPr lang="pt-BR" b="1" smtClean="0">
                <a:cs typeface="Arial" pitchFamily="34" charset="0"/>
              </a:rPr>
              <a:t>não recomendado e proibido</a:t>
            </a:r>
            <a:r>
              <a:rPr lang="pt-BR" smtClean="0">
                <a:cs typeface="Arial" pitchFamily="34" charset="0"/>
              </a:rPr>
              <a:t> o uso de protamina em pacientes em ECMO.</a:t>
            </a: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582863" y="592138"/>
            <a:ext cx="7958137" cy="1077912"/>
          </a:xfrm>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135063" y="4310063"/>
            <a:ext cx="10010775" cy="5694362"/>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cs typeface="Arial" pitchFamily="34" charset="0"/>
              </a:rPr>
              <a:t>SEDAÇÃO, ANALGESIA E BLOQUEIO NEUROMUSCULAR</a:t>
            </a:r>
          </a:p>
          <a:p>
            <a:pPr marL="342900" indent="-342900" algn="just"/>
            <a:r>
              <a:rPr lang="pt-BR" smtClean="0">
                <a:cs typeface="Arial" pitchFamily="34" charset="0"/>
              </a:rPr>
              <a:t>Sugere-se a aplicação da escala de sedação Comfort-B e para avaliação da dor a escala analógica visual (EAV). </a:t>
            </a:r>
            <a:endParaRPr lang="pt-BR" smtClean="0"/>
          </a:p>
          <a:p>
            <a:pPr marL="342900" indent="-342900" algn="just"/>
            <a:r>
              <a:rPr lang="pt-BR" smtClean="0">
                <a:cs typeface="Arial" pitchFamily="34" charset="0"/>
              </a:rPr>
              <a:t>Pontuação ≥ 17 na escala Comfort-B ou EAV ≥4 indica necessidade de iniciar ou aumentar a sedação ou o analgésico, respectivamente. </a:t>
            </a:r>
            <a:endParaRPr lang="pt-BR" smtClean="0"/>
          </a:p>
          <a:p>
            <a:pPr marL="342900" indent="-342900" algn="just"/>
            <a:r>
              <a:rPr lang="pt-BR" smtClean="0">
                <a:cs typeface="Arial" pitchFamily="34" charset="0"/>
              </a:rPr>
              <a:t>As medicações mais utilizadas e consideradas de primeira linha são o f</a:t>
            </a:r>
            <a:r>
              <a:rPr lang="pt-BR" b="1" smtClean="0">
                <a:cs typeface="Arial" pitchFamily="34" charset="0"/>
              </a:rPr>
              <a:t>entanil (ou a morfina) e o midazolam</a:t>
            </a:r>
            <a:r>
              <a:rPr lang="pt-BR" smtClean="0">
                <a:cs typeface="Arial" pitchFamily="34" charset="0"/>
              </a:rPr>
              <a:t>, utilizados em infusão contínua. </a:t>
            </a:r>
          </a:p>
          <a:p>
            <a:pPr marL="342900" indent="-342900" algn="just"/>
            <a:r>
              <a:rPr lang="pt-BR" smtClean="0">
                <a:cs typeface="Arial" pitchFamily="34" charset="0"/>
              </a:rPr>
              <a:t>Consideram-se agentes de segunda linha a dexmedetomidina, a cetamina e o fenobarbital. </a:t>
            </a:r>
            <a:endParaRPr lang="pt-BR" smtClean="0"/>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582863" y="592138"/>
            <a:ext cx="7958137" cy="1077912"/>
          </a:xfrm>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135063" y="4310063"/>
            <a:ext cx="10010775" cy="5694362"/>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cs typeface="Arial" pitchFamily="34" charset="0"/>
              </a:rPr>
              <a:t>SEDAÇÃO, ANALGESIA E BLOQUEIO NEUROMUSCULAR</a:t>
            </a:r>
          </a:p>
          <a:p>
            <a:pPr marL="342900" indent="-342900" algn="just"/>
            <a:r>
              <a:rPr lang="pt-BR" smtClean="0">
                <a:cs typeface="Arial" pitchFamily="34" charset="0"/>
              </a:rPr>
              <a:t>O uso de relaxantes musculares </a:t>
            </a:r>
            <a:r>
              <a:rPr lang="pt-BR" b="1" smtClean="0">
                <a:cs typeface="Arial" pitchFamily="34" charset="0"/>
              </a:rPr>
              <a:t>não deve ser rotineiro</a:t>
            </a:r>
            <a:r>
              <a:rPr lang="pt-BR" smtClean="0">
                <a:cs typeface="Arial" pitchFamily="34" charset="0"/>
              </a:rPr>
              <a:t> e, sim, determinado pela clínica do paciente em ECMO. Pode ser necessário também na ocasião de procedimentos invasivos, durante e nas primeiras horas após a canulação.</a:t>
            </a:r>
          </a:p>
          <a:p>
            <a:pPr marL="342900" indent="-342900" algn="just"/>
            <a:r>
              <a:rPr lang="pt-BR" smtClean="0">
                <a:cs typeface="Arial" pitchFamily="34" charset="0"/>
              </a:rPr>
              <a:t>Deve ser utilizado algum método para avaliação do nível de sedação, como o videoeletroencefalograma, pois, além de informar o grau adequado de sedação, pode demonstrar atividade elétrica cerebral anormal, como </a:t>
            </a:r>
            <a:r>
              <a:rPr lang="pt-BR" b="1" smtClean="0">
                <a:cs typeface="Arial" pitchFamily="34" charset="0"/>
              </a:rPr>
              <a:t>convulsões subclínicas</a:t>
            </a:r>
            <a:r>
              <a:rPr lang="pt-BR" smtClean="0">
                <a:cs typeface="Arial" pitchFamily="34" charset="0"/>
              </a:rPr>
              <a:t>.</a:t>
            </a: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582863" y="592138"/>
            <a:ext cx="7958137" cy="1077912"/>
          </a:xfrm>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177925" y="5618163"/>
            <a:ext cx="10010775" cy="5694362"/>
          </a:xfrm>
        </p:spPr>
        <p:txBody>
          <a:bodyPr/>
          <a:lstStyle/>
          <a:p>
            <a:pPr marL="344170" indent="-344170" algn="just" fontAlgn="auto">
              <a:buClr>
                <a:schemeClr val="accent6"/>
              </a:buClr>
              <a:buFont typeface="Wingdings" pitchFamily="2" charset="2"/>
              <a:buChar char="v"/>
              <a:defRPr/>
            </a:pPr>
            <a:r>
              <a:rPr lang="pt-BR" b="1" u="sng">
                <a:ea typeface="+mn-lt"/>
                <a:cs typeface="+mn-lt"/>
              </a:rPr>
              <a:t>NUTRIÇÃO</a:t>
            </a:r>
          </a:p>
          <a:p>
            <a:pPr marL="344170" indent="-344170" algn="just" fontAlgn="auto">
              <a:buClr>
                <a:schemeClr val="accent6"/>
              </a:buClr>
              <a:defRPr/>
            </a:pPr>
            <a:r>
              <a:rPr lang="pt-BR">
                <a:ea typeface="+mn-lt"/>
                <a:cs typeface="+mn-lt"/>
              </a:rPr>
              <a:t> A ECMO promove um estado de catabolismo proteico que está relacionado à resposta inflamatória relacionada à própria ECMO e/ou à patologia de base.</a:t>
            </a:r>
          </a:p>
          <a:p>
            <a:pPr marL="344170" indent="-344170" algn="just" fontAlgn="auto">
              <a:buClr>
                <a:schemeClr val="accent6"/>
              </a:buClr>
              <a:defRPr/>
            </a:pPr>
            <a:r>
              <a:rPr lang="pt-BR">
                <a:ea typeface="+mn-lt"/>
                <a:cs typeface="+mn-lt"/>
              </a:rPr>
              <a:t>Muitos pacientes em ECMO estarão com instabilidade hemodinâmica, necessitando de aminas vasoativas e de restrição hídrica, terão infecção não controlada e outros fatores que limitarão um aporte nutricional adequado e o uso pleno do tubo digestivo.</a:t>
            </a:r>
            <a:endParaRPr lang="pt-BR"/>
          </a:p>
          <a:p>
            <a:pPr marL="344170" indent="-344170" algn="just" fontAlgn="auto">
              <a:buClr>
                <a:schemeClr val="accent6"/>
              </a:buClr>
              <a:defRPr/>
            </a:pPr>
            <a:r>
              <a:rPr lang="pt-BR">
                <a:ea typeface="+mn-lt"/>
                <a:cs typeface="+mn-lt"/>
              </a:rPr>
              <a:t>Se a função gastrintestinal está normal e quando a estabilidade cardiorrespiratória é alcançada, a </a:t>
            </a:r>
            <a:r>
              <a:rPr lang="pt-BR" b="1">
                <a:ea typeface="+mn-lt"/>
                <a:cs typeface="+mn-lt"/>
              </a:rPr>
              <a:t>nutrição por via digestiva</a:t>
            </a:r>
            <a:r>
              <a:rPr lang="pt-BR">
                <a:ea typeface="+mn-lt"/>
                <a:cs typeface="+mn-lt"/>
              </a:rPr>
              <a:t> é a preferida.</a:t>
            </a:r>
          </a:p>
          <a:p>
            <a:pPr marL="344170" indent="-344170" algn="just" fontAlgn="auto">
              <a:buClr>
                <a:schemeClr val="accent6"/>
              </a:buClr>
              <a:defRPr/>
            </a:pPr>
            <a:r>
              <a:rPr lang="pt-BR">
                <a:ea typeface="+mn-lt"/>
                <a:cs typeface="+mn-lt"/>
              </a:rPr>
              <a:t>O risco de perda ponderal e de problemas nutricionais é alto, mesmo com suporte parenteral adequado e aumento da oferta calórica. </a:t>
            </a: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ea typeface="+mn-lt"/>
              <a:cs typeface="+mn-lt"/>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cs typeface="Arial" panose="020B0604020202020204"/>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u"/>
              <a:defRPr/>
            </a:pPr>
            <a:endParaRPr lang="pt-BR">
              <a:cs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698750" y="693738"/>
            <a:ext cx="7958138" cy="1076325"/>
          </a:xfrm>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135063" y="5905500"/>
            <a:ext cx="10010775" cy="5694363"/>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cs typeface="Arial" pitchFamily="34" charset="0"/>
              </a:rPr>
              <a:t>NUTRIÇÃO</a:t>
            </a:r>
          </a:p>
          <a:p>
            <a:pPr marL="342900" indent="-342900" algn="just"/>
            <a:r>
              <a:rPr lang="pt-BR" smtClean="0">
                <a:cs typeface="Arial" pitchFamily="34" charset="0"/>
              </a:rPr>
              <a:t>O </a:t>
            </a:r>
            <a:r>
              <a:rPr lang="pt-BR" b="1" smtClean="0">
                <a:cs typeface="Arial" pitchFamily="34" charset="0"/>
              </a:rPr>
              <a:t>objetivo inicial </a:t>
            </a:r>
            <a:r>
              <a:rPr lang="pt-BR" smtClean="0">
                <a:cs typeface="Arial" pitchFamily="34" charset="0"/>
              </a:rPr>
              <a:t>é um aporte proteico de 1,5g de proteína/kg/dia e aporte calórico não proteico de 60 a 70kcal/kg/dia; tentar conseguir </a:t>
            </a:r>
            <a:r>
              <a:rPr lang="pt-BR" b="1" smtClean="0">
                <a:cs typeface="Arial" pitchFamily="34" charset="0"/>
              </a:rPr>
              <a:t>valores-alvo </a:t>
            </a:r>
            <a:r>
              <a:rPr lang="pt-BR" smtClean="0">
                <a:cs typeface="Arial" pitchFamily="34" charset="0"/>
              </a:rPr>
              <a:t>de 100 a 120kcal/kg/dia e 2,5 a 3,0g/kg/dia de proteína.</a:t>
            </a:r>
            <a:endParaRPr lang="pt-BR" b="1" u="sng" smtClean="0">
              <a:cs typeface="Arial" pitchFamily="34" charset="0"/>
            </a:endParaRPr>
          </a:p>
          <a:p>
            <a:pPr marL="342900" indent="-342900" algn="just"/>
            <a:r>
              <a:rPr lang="pt-BR" smtClean="0">
                <a:cs typeface="Arial" pitchFamily="34" charset="0"/>
              </a:rPr>
              <a:t>A maioria dos RNs que vai para ECMO recebe nutrição parenteral, iniciada ainda nas primeiras 24 horas do procedimento. À medida que a estabilidade é alcançada, a nutrição enteral adicional é fornecida, e deve ser aumentada a cada dia.</a:t>
            </a:r>
          </a:p>
          <a:p>
            <a:pPr marL="342900" indent="-342900" algn="just"/>
            <a:r>
              <a:rPr lang="pt-BR" smtClean="0">
                <a:cs typeface="Arial" pitchFamily="34" charset="0"/>
              </a:rPr>
              <a:t>Para a dieta enteral, a preferência é pela </a:t>
            </a:r>
            <a:r>
              <a:rPr lang="pt-BR" b="1" smtClean="0">
                <a:cs typeface="Arial" pitchFamily="34" charset="0"/>
              </a:rPr>
              <a:t>via transpilórica</a:t>
            </a:r>
            <a:r>
              <a:rPr lang="pt-BR" smtClean="0">
                <a:cs typeface="Arial" pitchFamily="34" charset="0"/>
              </a:rPr>
              <a:t>, utilizando-se o leite materno.</a:t>
            </a: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727325" y="376238"/>
            <a:ext cx="7958138" cy="1077912"/>
          </a:xfrm>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092200" y="6005513"/>
            <a:ext cx="10009188" cy="5694362"/>
          </a:xfrm>
        </p:spPr>
        <p:txBody>
          <a:bodyPr/>
          <a:lstStyle/>
          <a:p>
            <a:pPr marL="344170" indent="-344170" algn="just" fontAlgn="auto">
              <a:buClr>
                <a:schemeClr val="accent6"/>
              </a:buClr>
              <a:buFont typeface="Wingdings" pitchFamily="2" charset="2"/>
              <a:buChar char="v"/>
              <a:defRPr/>
            </a:pPr>
            <a:r>
              <a:rPr lang="pt-BR" b="1" u="sng">
                <a:ea typeface="+mn-lt"/>
                <a:cs typeface="+mn-lt"/>
              </a:rPr>
              <a:t>PREVENÇÃO DE INFECÇÃO:</a:t>
            </a:r>
          </a:p>
          <a:p>
            <a:pPr marL="344170" indent="-344170" algn="just" fontAlgn="auto">
              <a:buClr>
                <a:schemeClr val="accent6"/>
              </a:buClr>
              <a:defRPr/>
            </a:pPr>
            <a:r>
              <a:rPr lang="pt-BR">
                <a:ea typeface="+mn-lt"/>
                <a:cs typeface="+mn-lt"/>
              </a:rPr>
              <a:t>uso de técnica asséptica para troca de todos os curativos;</a:t>
            </a:r>
          </a:p>
          <a:p>
            <a:pPr marL="344170" indent="-344170" algn="just" fontAlgn="auto">
              <a:buClr>
                <a:schemeClr val="accent6"/>
              </a:buClr>
              <a:defRPr/>
            </a:pPr>
            <a:r>
              <a:rPr lang="pt-BR">
                <a:ea typeface="+mn-lt"/>
                <a:cs typeface="+mn-lt"/>
              </a:rPr>
              <a:t>redução do número de pessoas circulando no ambiente;</a:t>
            </a:r>
          </a:p>
          <a:p>
            <a:pPr marL="344170" indent="-344170" algn="just" fontAlgn="auto">
              <a:buClr>
                <a:schemeClr val="accent6"/>
              </a:buClr>
              <a:defRPr/>
            </a:pPr>
            <a:r>
              <a:rPr lang="pt-BR">
                <a:ea typeface="+mn-lt"/>
                <a:cs typeface="+mn-lt"/>
              </a:rPr>
              <a:t>manutenção de todo o circuito limpo e seco.</a:t>
            </a:r>
          </a:p>
          <a:p>
            <a:pPr marL="344170" indent="-344170" algn="just" fontAlgn="auto">
              <a:buClr>
                <a:schemeClr val="accent6"/>
              </a:buClr>
              <a:defRPr/>
            </a:pPr>
            <a:r>
              <a:rPr lang="pt-BR">
                <a:ea typeface="+mn-lt"/>
                <a:cs typeface="+mn-lt"/>
              </a:rPr>
              <a:t>O uso de antibióticos profiláticos, de forma universal para RNs, em ECMO não é unânime.</a:t>
            </a:r>
          </a:p>
          <a:p>
            <a:pPr marL="0" indent="0" algn="just" fontAlgn="auto">
              <a:buClr>
                <a:schemeClr val="accent6"/>
              </a:buClr>
              <a:buFont typeface="Wingdings" pitchFamily="2" charset="2"/>
              <a:buNone/>
              <a:defRPr/>
            </a:pPr>
            <a:r>
              <a:rPr lang="pt-BR">
                <a:ea typeface="+mn-lt"/>
                <a:cs typeface="+mn-lt"/>
              </a:rPr>
              <a:t>-&gt;Alguns serviços fazem a profilaxia antibiótica com </a:t>
            </a:r>
            <a:r>
              <a:rPr lang="pt-BR" b="1">
                <a:ea typeface="+mn-lt"/>
                <a:cs typeface="+mn-lt"/>
              </a:rPr>
              <a:t>cefazolina ou vancomicina</a:t>
            </a:r>
            <a:r>
              <a:rPr lang="pt-BR">
                <a:ea typeface="+mn-lt"/>
                <a:cs typeface="+mn-lt"/>
              </a:rPr>
              <a:t> no momento da colocação das cânulas. Não havendo indicação clínica e se as culturas são negativas, o antibiótico é suspenso.</a:t>
            </a: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v"/>
              <a:defRPr/>
            </a:pPr>
            <a:endParaRPr lang="pt-BR" b="1" u="sng">
              <a:ea typeface="+mn-lt"/>
              <a:cs typeface="+mn-lt"/>
            </a:endParaRP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cs typeface="Arial" panose="020B0604020202020204"/>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u"/>
              <a:defRPr/>
            </a:pPr>
            <a:endParaRPr lang="pt-BR">
              <a:cs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713038" y="679450"/>
            <a:ext cx="7958137" cy="1076325"/>
          </a:xfrm>
        </p:spPr>
        <p:txBody>
          <a:bodyPr>
            <a:normAutofit/>
          </a:bodyPr>
          <a:lstStyle/>
          <a:p>
            <a:r>
              <a:rPr lang="pt-BR" smtClean="0">
                <a:cs typeface="Arial" pitchFamily="34" charset="0"/>
              </a:rPr>
              <a:t>MANEJO E MONITORIZAÇÃO</a:t>
            </a:r>
          </a:p>
        </p:txBody>
      </p:sp>
      <p:sp>
        <p:nvSpPr>
          <p:cNvPr id="3" name="Espaço Reservado para Conteúdo 2">
            <a:extLst>
              <a:ext uri="{FF2B5EF4-FFF2-40B4-BE49-F238E27FC236}"/>
            </a:extLst>
          </p:cNvPr>
          <p:cNvSpPr>
            <a:spLocks noGrp="1"/>
          </p:cNvSpPr>
          <p:nvPr>
            <p:ph idx="1"/>
          </p:nvPr>
        </p:nvSpPr>
        <p:spPr>
          <a:xfrm>
            <a:off x="1092200" y="5272088"/>
            <a:ext cx="10009188" cy="5881687"/>
          </a:xfrm>
        </p:spPr>
        <p:txBody>
          <a:bodyPr wrap="square" numCol="1" anchorCtr="0" compatLnSpc="1">
            <a:prstTxWarp prst="textNoShape">
              <a:avLst/>
            </a:prstTxWarp>
          </a:bodyPr>
          <a:lstStyle/>
          <a:p>
            <a:pPr marL="0" indent="0" algn="just">
              <a:buFont typeface="Wingdings" pitchFamily="2" charset="2"/>
              <a:buNone/>
            </a:pPr>
            <a:r>
              <a:rPr lang="pt-BR" b="1" u="sng" smtClean="0">
                <a:cs typeface="Arial" pitchFamily="34" charset="0"/>
              </a:rPr>
              <a:t>LABORATÓRIO</a:t>
            </a:r>
          </a:p>
          <a:p>
            <a:pPr marL="0" indent="0" algn="just">
              <a:buFont typeface="Wingdings" pitchFamily="2" charset="2"/>
              <a:buNone/>
            </a:pPr>
            <a:endParaRPr lang="pt-BR" b="1" smtClean="0">
              <a:cs typeface="Arial" pitchFamily="34" charset="0"/>
            </a:endParaRPr>
          </a:p>
          <a:p>
            <a:pPr marL="0" indent="0" algn="just">
              <a:buFont typeface="Wingdings" pitchFamily="2" charset="2"/>
              <a:buChar char="v"/>
            </a:pPr>
            <a:endParaRPr lang="pt-BR" b="1" u="sng" smtClean="0">
              <a:cs typeface="Arial" pitchFamily="34" charset="0"/>
            </a:endParaRPr>
          </a:p>
          <a:p>
            <a:pPr marL="0" indent="0" algn="just"/>
            <a:endParaRPr lang="pt-BR" smtClean="0">
              <a:cs typeface="Arial" pitchFamily="34" charset="0"/>
            </a:endParaRPr>
          </a:p>
          <a:p>
            <a:pPr marL="0" indent="0" algn="just">
              <a:buFont typeface="Wingdings" pitchFamily="2" charset="2"/>
              <a:buChar char="v"/>
            </a:pPr>
            <a:endParaRPr lang="pt-BR" b="1" u="sng" smtClean="0">
              <a:cs typeface="Arial" pitchFamily="34" charset="0"/>
            </a:endParaRPr>
          </a:p>
          <a:p>
            <a:pPr marL="0" indent="0" algn="just"/>
            <a:endParaRPr lang="pt-BR" smtClean="0">
              <a:cs typeface="Arial" pitchFamily="34" charset="0"/>
            </a:endParaRPr>
          </a:p>
          <a:p>
            <a:pPr marL="0" indent="0" algn="just">
              <a:buFont typeface="Wingdings" pitchFamily="2" charset="2"/>
              <a:buChar char="v"/>
            </a:pPr>
            <a:endParaRPr lang="pt-BR" b="1" u="sng" smtClean="0">
              <a:cs typeface="Arial" pitchFamily="34" charset="0"/>
            </a:endParaRPr>
          </a:p>
          <a:p>
            <a:pPr marL="0" indent="0" algn="just"/>
            <a:endParaRPr lang="pt-BR" smtClean="0">
              <a:cs typeface="Arial" pitchFamily="34" charset="0"/>
            </a:endParaRPr>
          </a:p>
          <a:p>
            <a:pPr marL="0" indent="0" algn="just"/>
            <a:endParaRPr lang="pt-BR" smtClean="0">
              <a:cs typeface="Arial" pitchFamily="34" charset="0"/>
            </a:endParaRPr>
          </a:p>
          <a:p>
            <a:pPr marL="0" indent="0" algn="just"/>
            <a:endParaRPr lang="pt-BR" smtClean="0">
              <a:cs typeface="Arial" pitchFamily="34" charset="0"/>
            </a:endParaRPr>
          </a:p>
          <a:p>
            <a:pPr marL="0" indent="0" algn="just">
              <a:buFont typeface="Wingdings" pitchFamily="2" charset="2"/>
              <a:buChar char="v"/>
            </a:pPr>
            <a:endParaRPr lang="pt-BR" b="1" u="sng" smtClean="0">
              <a:cs typeface="Arial" pitchFamily="34" charset="0"/>
            </a:endParaRPr>
          </a:p>
          <a:p>
            <a:pPr marL="0" indent="0" algn="just"/>
            <a:endParaRPr lang="pt-BR" smtClean="0">
              <a:cs typeface="Arial" pitchFamily="34" charset="0"/>
            </a:endParaRPr>
          </a:p>
          <a:p>
            <a:pPr marL="0" indent="0" algn="just">
              <a:buFont typeface="Wingdings" pitchFamily="2" charset="2"/>
              <a:buChar char="v"/>
            </a:pPr>
            <a:endParaRPr lang="pt-BR" b="1" u="sng" smtClean="0">
              <a:cs typeface="Arial" pitchFamily="34" charset="0"/>
            </a:endParaRPr>
          </a:p>
          <a:p>
            <a:pPr marL="0" indent="0" algn="just"/>
            <a:endParaRPr lang="pt-BR" smtClean="0">
              <a:cs typeface="Arial" pitchFamily="34" charset="0"/>
            </a:endParaRPr>
          </a:p>
          <a:p>
            <a:pPr marL="0" indent="0" algn="just"/>
            <a:endParaRPr lang="pt-BR" smtClean="0">
              <a:cs typeface="Arial" pitchFamily="34" charset="0"/>
            </a:endParaRPr>
          </a:p>
          <a:p>
            <a:pPr marL="0" indent="0" algn="just"/>
            <a:endParaRPr lang="pt-BR" smtClean="0">
              <a:cs typeface="Arial" pitchFamily="34" charset="0"/>
            </a:endParaRPr>
          </a:p>
          <a:p>
            <a:pPr marL="0" indent="0" algn="just">
              <a:buFont typeface="Wingdings" pitchFamily="2" charset="2"/>
              <a:buChar char="v"/>
            </a:pPr>
            <a:endParaRPr lang="pt-BR" b="1" u="sng" smtClean="0">
              <a:cs typeface="Arial" pitchFamily="34" charset="0"/>
            </a:endParaRPr>
          </a:p>
          <a:p>
            <a:pPr marL="0" indent="0" algn="just"/>
            <a:endParaRPr lang="pt-BR" smtClean="0">
              <a:cs typeface="Arial" pitchFamily="34" charset="0"/>
            </a:endParaRPr>
          </a:p>
          <a:p>
            <a:pPr marL="0" indent="0" algn="just">
              <a:buFont typeface="Wingdings" pitchFamily="2" charset="2"/>
              <a:buChar char="v"/>
            </a:pPr>
            <a:endParaRPr lang="pt-BR" b="1" u="sng" smtClean="0">
              <a:cs typeface="Arial" pitchFamily="34" charset="0"/>
            </a:endParaRPr>
          </a:p>
          <a:p>
            <a:pPr marL="0" indent="0" algn="just">
              <a:buFont typeface="Wingdings" pitchFamily="2" charset="2"/>
              <a:buChar char="v"/>
            </a:pPr>
            <a:endParaRPr lang="pt-BR" b="1" u="sng" smtClean="0">
              <a:cs typeface="Arial" pitchFamily="34" charset="0"/>
            </a:endParaRPr>
          </a:p>
          <a:p>
            <a:pPr marL="0" indent="0" algn="just"/>
            <a:endParaRPr lang="pt-BR" smtClean="0">
              <a:cs typeface="Arial" pitchFamily="34" charset="0"/>
            </a:endParaRPr>
          </a:p>
          <a:p>
            <a:pPr marL="0" indent="0" algn="just"/>
            <a:endParaRPr lang="pt-BR" smtClean="0">
              <a:cs typeface="Arial" pitchFamily="34" charset="0"/>
            </a:endParaRPr>
          </a:p>
          <a:p>
            <a:pPr marL="0" indent="0" algn="just">
              <a:buFont typeface="Wingdings" pitchFamily="2" charset="2"/>
              <a:buChar char="u"/>
            </a:pPr>
            <a:endParaRPr lang="pt-BR" smtClean="0">
              <a:cs typeface="Arial" pitchFamily="34" charset="0"/>
            </a:endParaRPr>
          </a:p>
        </p:txBody>
      </p:sp>
      <p:pic>
        <p:nvPicPr>
          <p:cNvPr id="51204" name="Imagem 4" descr="Tabela&#10;&#10;Descrição gerada automaticament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46200" y="2746375"/>
            <a:ext cx="9601200"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713038" y="679450"/>
            <a:ext cx="7958137" cy="1076325"/>
          </a:xfrm>
        </p:spPr>
        <p:txBody>
          <a:bodyPr rtlCol="0">
            <a:normAutofit/>
          </a:bodyPr>
          <a:lstStyle/>
          <a:p>
            <a:pPr fontAlgn="auto">
              <a:spcAft>
                <a:spcPts val="0"/>
              </a:spcAft>
              <a:defRPr/>
            </a:pPr>
            <a:r>
              <a:rPr lang="pt-BR" cap="all">
                <a:ea typeface="+mj-lt"/>
                <a:cs typeface="+mj-lt"/>
              </a:rPr>
              <a:t>COMPLICAÇÕES CLÍNICAS</a:t>
            </a:r>
            <a:br>
              <a:rPr lang="pt-BR" cap="all">
                <a:ea typeface="+mj-lt"/>
                <a:cs typeface="+mj-lt"/>
              </a:rPr>
            </a:br>
            <a:endParaRPr lang="pt-BR" b="1" cap="all">
              <a:ea typeface="+mj-lt"/>
              <a:cs typeface="+mj-lt"/>
            </a:endParaRPr>
          </a:p>
        </p:txBody>
      </p:sp>
      <p:sp>
        <p:nvSpPr>
          <p:cNvPr id="3" name="Espaço Reservado para Conteúdo 2">
            <a:extLst>
              <a:ext uri="{FF2B5EF4-FFF2-40B4-BE49-F238E27FC236}"/>
            </a:extLst>
          </p:cNvPr>
          <p:cNvSpPr>
            <a:spLocks noGrp="1"/>
          </p:cNvSpPr>
          <p:nvPr>
            <p:ph idx="1"/>
          </p:nvPr>
        </p:nvSpPr>
        <p:spPr>
          <a:xfrm>
            <a:off x="1033463" y="7327900"/>
            <a:ext cx="10010775" cy="5694363"/>
          </a:xfrm>
        </p:spPr>
        <p:txBody>
          <a:bodyPr/>
          <a:lstStyle/>
          <a:p>
            <a:pPr marL="344170" indent="-344170" algn="just" fontAlgn="auto">
              <a:buClr>
                <a:schemeClr val="accent6"/>
              </a:buClr>
              <a:buFont typeface="Wingdings" pitchFamily="2" charset="2"/>
              <a:buChar char="v"/>
              <a:defRPr/>
            </a:pPr>
            <a:r>
              <a:rPr lang="pt-BR" b="1" u="sng">
                <a:ea typeface="+mn-lt"/>
                <a:cs typeface="+mn-lt"/>
              </a:rPr>
              <a:t>SANGRAMENTO</a:t>
            </a:r>
          </a:p>
          <a:p>
            <a:pPr marL="344170" indent="-344170" algn="just" fontAlgn="auto">
              <a:buClr>
                <a:schemeClr val="accent6"/>
              </a:buClr>
              <a:defRPr/>
            </a:pPr>
            <a:r>
              <a:rPr lang="pt-BR">
                <a:ea typeface="+mn-lt"/>
                <a:cs typeface="+mn-lt"/>
              </a:rPr>
              <a:t>O sangramento é mais comum nos locais da </a:t>
            </a:r>
            <a:r>
              <a:rPr lang="pt-BR" b="1">
                <a:ea typeface="+mn-lt"/>
                <a:cs typeface="+mn-lt"/>
              </a:rPr>
              <a:t>canulação dos grandes vasos e dos dispositivos invasivos previamente colocados</a:t>
            </a:r>
            <a:r>
              <a:rPr lang="pt-BR">
                <a:ea typeface="+mn-lt"/>
                <a:cs typeface="+mn-lt"/>
              </a:rPr>
              <a:t>.</a:t>
            </a:r>
          </a:p>
          <a:p>
            <a:pPr marL="344170" indent="-344170" algn="just" fontAlgn="auto">
              <a:buClr>
                <a:schemeClr val="accent6"/>
              </a:buClr>
              <a:defRPr/>
            </a:pPr>
            <a:r>
              <a:rPr lang="pt-BR">
                <a:ea typeface="+mn-lt"/>
                <a:cs typeface="+mn-lt"/>
              </a:rPr>
              <a:t>A profilaxia deve ser feita com hemostasia, eletrocoagulação dos vasos no momento da implantação das cânulas, e, se há sangramento, com compressão local e uso de curativos com agentes hemostáticos.</a:t>
            </a:r>
          </a:p>
          <a:p>
            <a:pPr marL="344170" indent="-344170" algn="just" fontAlgn="auto">
              <a:buClr>
                <a:schemeClr val="accent6"/>
              </a:buClr>
              <a:defRPr/>
            </a:pPr>
            <a:r>
              <a:rPr lang="pt-BR">
                <a:ea typeface="+mn-lt"/>
                <a:cs typeface="+mn-lt"/>
              </a:rPr>
              <a:t>O </a:t>
            </a:r>
            <a:r>
              <a:rPr lang="pt-BR" b="1">
                <a:ea typeface="+mn-lt"/>
                <a:cs typeface="+mn-lt"/>
              </a:rPr>
              <a:t>sangramento de sistema nervoso central (SNC)</a:t>
            </a:r>
            <a:r>
              <a:rPr lang="pt-BR">
                <a:ea typeface="+mn-lt"/>
                <a:cs typeface="+mn-lt"/>
              </a:rPr>
              <a:t> é mais comum nos RNs do que em pacientes de outra faixa etária. </a:t>
            </a:r>
          </a:p>
          <a:p>
            <a:pPr marL="344170" indent="-344170" algn="just" fontAlgn="auto">
              <a:buClr>
                <a:schemeClr val="accent6"/>
              </a:buClr>
              <a:defRPr/>
            </a:pPr>
            <a:endParaRPr lang="pt-BR" b="1">
              <a:cs typeface="Arial"/>
            </a:endParaRPr>
          </a:p>
          <a:p>
            <a:pPr marL="344170" indent="-344170" algn="just" fontAlgn="auto">
              <a:buClr>
                <a:schemeClr val="accent6"/>
              </a:buClr>
              <a:buFont typeface="Wingdings" pitchFamily="2" charset="2"/>
              <a:buChar char="v"/>
              <a:defRPr/>
            </a:pPr>
            <a:endParaRPr lang="pt-BR" b="1" u="sng">
              <a:cs typeface="Arial" panose="020B0604020202020204"/>
            </a:endParaRP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v"/>
              <a:defRPr/>
            </a:pPr>
            <a:endParaRPr lang="pt-BR" b="1" u="sng">
              <a:ea typeface="+mn-lt"/>
              <a:cs typeface="+mn-lt"/>
            </a:endParaRPr>
          </a:p>
          <a:p>
            <a:pPr marL="344170" indent="-344170" algn="just" fontAlgn="auto">
              <a:buClr>
                <a:schemeClr val="accent6"/>
              </a:buClr>
              <a:defRPr/>
            </a:pPr>
            <a:endParaRPr lang="pt-BR">
              <a:ea typeface="+mn-lt"/>
              <a:cs typeface="+mn-lt"/>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v"/>
              <a:defRPr/>
            </a:pPr>
            <a:endParaRPr lang="pt-BR" b="1" u="sng">
              <a:ea typeface="+mn-lt"/>
              <a:cs typeface="+mn-lt"/>
            </a:endParaRP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cs typeface="Arial" panose="020B0604020202020204"/>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u"/>
              <a:defRPr/>
            </a:pPr>
            <a:endParaRPr lang="pt-BR">
              <a:cs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713038" y="679450"/>
            <a:ext cx="7958137" cy="1076325"/>
          </a:xfrm>
        </p:spPr>
        <p:txBody>
          <a:bodyPr rtlCol="0">
            <a:normAutofit/>
          </a:bodyPr>
          <a:lstStyle/>
          <a:p>
            <a:pPr fontAlgn="auto">
              <a:spcAft>
                <a:spcPts val="0"/>
              </a:spcAft>
              <a:defRPr/>
            </a:pPr>
            <a:r>
              <a:rPr lang="pt-BR" cap="all">
                <a:ea typeface="+mj-lt"/>
                <a:cs typeface="+mj-lt"/>
              </a:rPr>
              <a:t>COMPLICAÇÕES CLÍNICAS</a:t>
            </a:r>
            <a:br>
              <a:rPr lang="pt-BR" cap="all">
                <a:ea typeface="+mj-lt"/>
                <a:cs typeface="+mj-lt"/>
              </a:rPr>
            </a:br>
            <a:endParaRPr lang="pt-BR" b="1" cap="all">
              <a:ea typeface="+mj-lt"/>
              <a:cs typeface="+mj-lt"/>
            </a:endParaRPr>
          </a:p>
        </p:txBody>
      </p:sp>
      <p:sp>
        <p:nvSpPr>
          <p:cNvPr id="3" name="Espaço Reservado para Conteúdo 2">
            <a:extLst>
              <a:ext uri="{FF2B5EF4-FFF2-40B4-BE49-F238E27FC236}"/>
            </a:extLst>
          </p:cNvPr>
          <p:cNvSpPr>
            <a:spLocks noGrp="1"/>
          </p:cNvSpPr>
          <p:nvPr>
            <p:ph idx="1"/>
          </p:nvPr>
        </p:nvSpPr>
        <p:spPr>
          <a:xfrm>
            <a:off x="1047750" y="7558088"/>
            <a:ext cx="10010775" cy="5694362"/>
          </a:xfrm>
        </p:spPr>
        <p:txBody>
          <a:bodyPr/>
          <a:lstStyle/>
          <a:p>
            <a:pPr marL="344170" indent="-344170" algn="just" fontAlgn="auto">
              <a:buClr>
                <a:schemeClr val="accent6"/>
              </a:buClr>
              <a:buFont typeface="Wingdings" pitchFamily="2" charset="2"/>
              <a:buChar char="v"/>
              <a:defRPr/>
            </a:pPr>
            <a:r>
              <a:rPr lang="pt-BR" b="1" u="sng">
                <a:ea typeface="+mn-lt"/>
                <a:cs typeface="+mn-lt"/>
              </a:rPr>
              <a:t>SANGRAMENTO</a:t>
            </a:r>
          </a:p>
          <a:p>
            <a:pPr marL="344170" indent="-344170" algn="just" fontAlgn="auto">
              <a:buClr>
                <a:schemeClr val="accent6"/>
              </a:buClr>
              <a:defRPr/>
            </a:pPr>
            <a:r>
              <a:rPr lang="pt-BR">
                <a:ea typeface="+mn-lt"/>
                <a:cs typeface="+mn-lt"/>
              </a:rPr>
              <a:t>A HIC é comum nas primeiras 24 a 48 horas da instalação da ECMO. </a:t>
            </a:r>
            <a:endParaRPr lang="pt-BR">
              <a:cs typeface="Arial" panose="020B0604020202020204"/>
            </a:endParaRPr>
          </a:p>
          <a:p>
            <a:pPr marL="344170" indent="-344170" algn="just" fontAlgn="auto">
              <a:buClr>
                <a:schemeClr val="accent6"/>
              </a:buClr>
              <a:defRPr/>
            </a:pPr>
            <a:r>
              <a:rPr lang="pt-BR">
                <a:ea typeface="+mn-lt"/>
                <a:cs typeface="+mn-lt"/>
              </a:rPr>
              <a:t>É obrigatória a realização de ultrassom transfontanelar antes de ser colocado em ECMO e deve ser realizada todos os dias. </a:t>
            </a:r>
            <a:endParaRPr lang="pt-BR"/>
          </a:p>
          <a:p>
            <a:pPr marL="344170" indent="-344170" algn="just" fontAlgn="auto">
              <a:buClr>
                <a:schemeClr val="accent6"/>
              </a:buClr>
              <a:defRPr/>
            </a:pPr>
            <a:r>
              <a:rPr lang="pt-BR">
                <a:ea typeface="+mn-lt"/>
                <a:cs typeface="+mn-lt"/>
              </a:rPr>
              <a:t>Quando ocorre HIC extensa com grave acometimento neurológico, o procedimento deverá ser interrompido.</a:t>
            </a:r>
            <a:endParaRPr lang="pt-BR"/>
          </a:p>
          <a:p>
            <a:pPr marL="344170" indent="-344170" algn="just" fontAlgn="auto">
              <a:buClr>
                <a:schemeClr val="accent6"/>
              </a:buClr>
              <a:defRPr/>
            </a:pPr>
            <a:endParaRPr lang="pt-BR">
              <a:ea typeface="+mn-lt"/>
              <a:cs typeface="+mn-lt"/>
            </a:endParaRPr>
          </a:p>
          <a:p>
            <a:pPr marL="344170" indent="-344170" algn="just" fontAlgn="auto">
              <a:buClr>
                <a:schemeClr val="accent6"/>
              </a:buClr>
              <a:defRPr/>
            </a:pPr>
            <a:endParaRPr lang="pt-BR" b="1">
              <a:cs typeface="Arial"/>
            </a:endParaRPr>
          </a:p>
          <a:p>
            <a:pPr marL="344170" indent="-344170" algn="just" fontAlgn="auto">
              <a:buClr>
                <a:schemeClr val="accent6"/>
              </a:buClr>
              <a:buFont typeface="Wingdings" pitchFamily="2" charset="2"/>
              <a:buChar char="v"/>
              <a:defRPr/>
            </a:pPr>
            <a:endParaRPr lang="pt-BR" b="1" u="sng">
              <a:cs typeface="Arial" panose="020B0604020202020204"/>
            </a:endParaRP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v"/>
              <a:defRPr/>
            </a:pPr>
            <a:endParaRPr lang="pt-BR" b="1" u="sng">
              <a:ea typeface="+mn-lt"/>
              <a:cs typeface="+mn-lt"/>
            </a:endParaRPr>
          </a:p>
          <a:p>
            <a:pPr marL="344170" indent="-344170" algn="just" fontAlgn="auto">
              <a:buClr>
                <a:schemeClr val="accent6"/>
              </a:buClr>
              <a:defRPr/>
            </a:pPr>
            <a:endParaRPr lang="pt-BR">
              <a:ea typeface="+mn-lt"/>
              <a:cs typeface="+mn-lt"/>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v"/>
              <a:defRPr/>
            </a:pPr>
            <a:endParaRPr lang="pt-BR" b="1" u="sng">
              <a:ea typeface="+mn-lt"/>
              <a:cs typeface="+mn-lt"/>
            </a:endParaRP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cs typeface="Arial" panose="020B0604020202020204"/>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buFont typeface="Wingdings" pitchFamily="2" charset="2"/>
              <a:buChar char="v"/>
              <a:defRPr/>
            </a:pPr>
            <a:endParaRPr lang="pt-BR" b="1" u="sng">
              <a:cs typeface="Arial"/>
            </a:endParaRPr>
          </a:p>
          <a:p>
            <a:pPr marL="344170" indent="-344170" algn="just" fontAlgn="auto">
              <a:buClr>
                <a:schemeClr val="accent6"/>
              </a:buClr>
              <a:defRPr/>
            </a:pPr>
            <a:endParaRPr lang="pt-BR"/>
          </a:p>
          <a:p>
            <a:pPr marL="344170" indent="-344170" algn="just" fontAlgn="auto">
              <a:buClr>
                <a:schemeClr val="accent6"/>
              </a:buClr>
              <a:defRPr/>
            </a:pPr>
            <a:endParaRPr lang="pt-BR">
              <a:cs typeface="Arial"/>
            </a:endParaRPr>
          </a:p>
          <a:p>
            <a:pPr marL="344170" indent="-344170" algn="just" fontAlgn="auto">
              <a:buClr>
                <a:schemeClr val="accent6"/>
              </a:buClr>
              <a:buFont typeface="Wingdings" pitchFamily="2" charset="2"/>
              <a:buChar char="u"/>
              <a:defRPr/>
            </a:pPr>
            <a:endParaRPr lang="pt-BR">
              <a:cs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713038" y="679450"/>
            <a:ext cx="7958137" cy="1076325"/>
          </a:xfrm>
        </p:spPr>
        <p:txBody>
          <a:bodyPr rtlCol="0">
            <a:normAutofit/>
          </a:bodyPr>
          <a:lstStyle/>
          <a:p>
            <a:pPr fontAlgn="auto">
              <a:spcAft>
                <a:spcPts val="0"/>
              </a:spcAft>
              <a:defRPr/>
            </a:pPr>
            <a:r>
              <a:rPr lang="pt-BR" cap="all">
                <a:ea typeface="+mj-lt"/>
                <a:cs typeface="+mj-lt"/>
              </a:rPr>
              <a:t>COMPLICAÇÕES CLÍNICAS</a:t>
            </a:r>
            <a:br>
              <a:rPr lang="pt-BR" cap="all">
                <a:ea typeface="+mj-lt"/>
                <a:cs typeface="+mj-lt"/>
              </a:rPr>
            </a:br>
            <a:endParaRPr lang="pt-BR" b="1" cap="all">
              <a:ea typeface="+mj-lt"/>
              <a:cs typeface="+mj-lt"/>
            </a:endParaRPr>
          </a:p>
        </p:txBody>
      </p:sp>
      <p:sp>
        <p:nvSpPr>
          <p:cNvPr id="3" name="Espaço Reservado para Conteúdo 2">
            <a:extLst>
              <a:ext uri="{FF2B5EF4-FFF2-40B4-BE49-F238E27FC236}"/>
            </a:extLst>
          </p:cNvPr>
          <p:cNvSpPr>
            <a:spLocks noGrp="1"/>
          </p:cNvSpPr>
          <p:nvPr>
            <p:ph idx="1"/>
          </p:nvPr>
        </p:nvSpPr>
        <p:spPr>
          <a:xfrm>
            <a:off x="1092200" y="7845425"/>
            <a:ext cx="10009188" cy="5694363"/>
          </a:xfrm>
        </p:spPr>
        <p:txBody>
          <a:bodyPr wrap="square" numCol="1" anchorCtr="0" compatLnSpc="1">
            <a:prstTxWarp prst="textNoShape">
              <a:avLst/>
            </a:prstTxWarp>
          </a:bodyPr>
          <a:lstStyle/>
          <a:p>
            <a:pPr marL="342900" indent="-342900" algn="just"/>
            <a:r>
              <a:rPr lang="pt-BR" b="1" u="sng" smtClean="0">
                <a:cs typeface="Arial" pitchFamily="34" charset="0"/>
              </a:rPr>
              <a:t>INFECÇÃO</a:t>
            </a:r>
          </a:p>
          <a:p>
            <a:pPr marL="342900" indent="-342900" algn="just"/>
            <a:r>
              <a:rPr lang="pt-BR" smtClean="0">
                <a:cs typeface="Arial" pitchFamily="34" charset="0"/>
              </a:rPr>
              <a:t>Entre os fatores que tornam vulnerável à infecção:</a:t>
            </a:r>
            <a:endParaRPr lang="pt-BR" smtClean="0"/>
          </a:p>
          <a:p>
            <a:pPr marL="342900" indent="-342900" algn="just">
              <a:buFont typeface="Wingdings" pitchFamily="2" charset="2"/>
              <a:buChar char="Ø"/>
            </a:pPr>
            <a:r>
              <a:rPr lang="pt-BR" smtClean="0">
                <a:cs typeface="Arial" pitchFamily="34" charset="0"/>
              </a:rPr>
              <a:t>múltiplas invasões; sangue circulando por extensas superfícies fora do corpo; feridas cirúrgicas; múltiplas coletas de sangue; repetidas transfusões de hemocomponentes; hipóxia e choque prévios ao procedimento.</a:t>
            </a:r>
          </a:p>
          <a:p>
            <a:pPr marL="342900" indent="-342900" algn="just"/>
            <a:r>
              <a:rPr lang="pt-BR" smtClean="0">
                <a:cs typeface="Arial" pitchFamily="34" charset="0"/>
              </a:rPr>
              <a:t>A </a:t>
            </a:r>
            <a:r>
              <a:rPr lang="pt-BR" b="1" smtClean="0">
                <a:cs typeface="Arial" pitchFamily="34" charset="0"/>
              </a:rPr>
              <a:t>coleta diária de culturas</a:t>
            </a:r>
            <a:r>
              <a:rPr lang="pt-BR" smtClean="0">
                <a:cs typeface="Arial" pitchFamily="34" charset="0"/>
              </a:rPr>
              <a:t>, de sangue de mais de um sítio, de urina e de aspirado traqueal faz parte do controle de infecção nos pacientes em ECMO..</a:t>
            </a:r>
            <a:endParaRPr lang="pt-BR" smtClean="0"/>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b="1"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713038" y="679450"/>
            <a:ext cx="7958137" cy="1076325"/>
          </a:xfrm>
        </p:spPr>
        <p:txBody>
          <a:bodyPr rtlCol="0">
            <a:normAutofit/>
          </a:bodyPr>
          <a:lstStyle/>
          <a:p>
            <a:pPr fontAlgn="auto">
              <a:spcAft>
                <a:spcPts val="0"/>
              </a:spcAft>
              <a:defRPr/>
            </a:pPr>
            <a:r>
              <a:rPr lang="pt-BR" cap="all">
                <a:ea typeface="+mj-lt"/>
                <a:cs typeface="+mj-lt"/>
              </a:rPr>
              <a:t>COMPLICAÇÕES CLÍNICAS</a:t>
            </a:r>
            <a:br>
              <a:rPr lang="pt-BR" cap="all">
                <a:ea typeface="+mj-lt"/>
                <a:cs typeface="+mj-lt"/>
              </a:rPr>
            </a:br>
            <a:endParaRPr lang="pt-BR" b="1" cap="all">
              <a:ea typeface="+mj-lt"/>
              <a:cs typeface="+mj-lt"/>
            </a:endParaRPr>
          </a:p>
        </p:txBody>
      </p:sp>
      <p:sp>
        <p:nvSpPr>
          <p:cNvPr id="3" name="Espaço Reservado para Conteúdo 2">
            <a:extLst>
              <a:ext uri="{FF2B5EF4-FFF2-40B4-BE49-F238E27FC236}"/>
            </a:extLst>
          </p:cNvPr>
          <p:cNvSpPr>
            <a:spLocks noGrp="1"/>
          </p:cNvSpPr>
          <p:nvPr>
            <p:ph idx="1"/>
          </p:nvPr>
        </p:nvSpPr>
        <p:spPr>
          <a:xfrm>
            <a:off x="1135063" y="8089900"/>
            <a:ext cx="10010775" cy="5694363"/>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cs typeface="Arial" pitchFamily="34" charset="0"/>
              </a:rPr>
              <a:t>INFECÇÃO</a:t>
            </a:r>
          </a:p>
          <a:p>
            <a:pPr marL="342900" indent="-342900" algn="just"/>
            <a:r>
              <a:rPr lang="pt-BR" smtClean="0">
                <a:cs typeface="Arial" pitchFamily="34" charset="0"/>
              </a:rPr>
              <a:t>A infecção de maior incidência é a </a:t>
            </a:r>
            <a:r>
              <a:rPr lang="pt-BR" b="1" smtClean="0">
                <a:cs typeface="Arial" pitchFamily="34" charset="0"/>
              </a:rPr>
              <a:t>sepse de corrente circulatória</a:t>
            </a:r>
            <a:r>
              <a:rPr lang="pt-BR" smtClean="0">
                <a:cs typeface="Arial" pitchFamily="34" charset="0"/>
              </a:rPr>
              <a:t>, com o </a:t>
            </a:r>
            <a:r>
              <a:rPr lang="pt-BR" i="1" smtClean="0">
                <a:cs typeface="Arial" pitchFamily="34" charset="0"/>
              </a:rPr>
              <a:t>Staphylococcus coagulase</a:t>
            </a:r>
            <a:r>
              <a:rPr lang="pt-BR" smtClean="0">
                <a:cs typeface="Arial" pitchFamily="34" charset="0"/>
              </a:rPr>
              <a:t> negativo sendo o germe de maior prevalência. </a:t>
            </a:r>
          </a:p>
          <a:p>
            <a:pPr marL="342900" indent="-342900" algn="just"/>
            <a:r>
              <a:rPr lang="pt-BR" smtClean="0">
                <a:cs typeface="Arial" pitchFamily="34" charset="0"/>
              </a:rPr>
              <a:t>O início da administração de antimicrobianos ou sua troca devem ser feitos na menor suspeita de infecção, sem haver espera de confirmação laboratorial ou de positividade de cultura. </a:t>
            </a:r>
          </a:p>
          <a:p>
            <a:pPr marL="342900" indent="-342900" algn="just"/>
            <a:r>
              <a:rPr lang="pt-BR" smtClean="0">
                <a:cs typeface="Arial" pitchFamily="34" charset="0"/>
              </a:rPr>
              <a:t>Se ainda não estiver sendo utilizada de forma profilática, a </a:t>
            </a:r>
            <a:r>
              <a:rPr lang="pt-BR" b="1" smtClean="0">
                <a:cs typeface="Arial" pitchFamily="34" charset="0"/>
              </a:rPr>
              <a:t>vancomicina</a:t>
            </a:r>
            <a:r>
              <a:rPr lang="pt-BR" smtClean="0">
                <a:cs typeface="Arial" pitchFamily="34" charset="0"/>
              </a:rPr>
              <a:t> deverá ser prescrita obrigatoriamente.</a:t>
            </a: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b="1"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713038" y="679450"/>
            <a:ext cx="7958137" cy="1076325"/>
          </a:xfrm>
        </p:spPr>
        <p:txBody>
          <a:bodyPr rtlCol="0">
            <a:normAutofit/>
          </a:bodyPr>
          <a:lstStyle/>
          <a:p>
            <a:pPr fontAlgn="auto">
              <a:spcAft>
                <a:spcPts val="0"/>
              </a:spcAft>
              <a:defRPr/>
            </a:pPr>
            <a:r>
              <a:rPr lang="pt-BR" cap="all">
                <a:ea typeface="+mj-lt"/>
                <a:cs typeface="+mj-lt"/>
              </a:rPr>
              <a:t>COMPLICAÇÕES CLÍNICAS</a:t>
            </a:r>
            <a:br>
              <a:rPr lang="pt-BR" cap="all">
                <a:ea typeface="+mj-lt"/>
                <a:cs typeface="+mj-lt"/>
              </a:rPr>
            </a:br>
            <a:endParaRPr lang="pt-BR" b="1" cap="all">
              <a:ea typeface="+mj-lt"/>
              <a:cs typeface="+mj-lt"/>
            </a:endParaRPr>
          </a:p>
        </p:txBody>
      </p:sp>
      <p:sp>
        <p:nvSpPr>
          <p:cNvPr id="3" name="Espaço Reservado para Conteúdo 2">
            <a:extLst>
              <a:ext uri="{FF2B5EF4-FFF2-40B4-BE49-F238E27FC236}"/>
            </a:extLst>
          </p:cNvPr>
          <p:cNvSpPr>
            <a:spLocks noGrp="1"/>
          </p:cNvSpPr>
          <p:nvPr>
            <p:ph idx="1"/>
          </p:nvPr>
        </p:nvSpPr>
        <p:spPr>
          <a:xfrm>
            <a:off x="1135063" y="8089900"/>
            <a:ext cx="10010775" cy="5694363"/>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t>HEMÓLISE</a:t>
            </a:r>
            <a:endParaRPr lang="pt-BR" b="1" u="sng" smtClean="0">
              <a:cs typeface="Arial" pitchFamily="34" charset="0"/>
            </a:endParaRPr>
          </a:p>
          <a:p>
            <a:pPr marL="342900" indent="-342900" algn="just"/>
            <a:r>
              <a:rPr lang="pt-BR" smtClean="0">
                <a:cs typeface="Arial" pitchFamily="34" charset="0"/>
              </a:rPr>
              <a:t>Suspeita-se de hemólise quando ocorre urina ou líquido ultrafiltrado avermelhado, queda do hematócrito e da Hb não explicada por perda sanguínea, aumento no potássio sérico, falência renal ou, tardiamente, o aparecimento de icterícia.</a:t>
            </a:r>
            <a:endParaRPr lang="pt-BR" smtClean="0"/>
          </a:p>
          <a:p>
            <a:pPr marL="342900" indent="-342900" algn="just"/>
            <a:r>
              <a:rPr lang="pt-BR" smtClean="0">
                <a:cs typeface="Arial" pitchFamily="34" charset="0"/>
              </a:rPr>
              <a:t>A Hb plasmática livre, em níveis abaixo de 100mg/L, é aceitável enquanto níveis acima de 800mg/L exigem providências imediatas pelo risco de complicações.</a:t>
            </a:r>
          </a:p>
          <a:p>
            <a:pPr marL="342900" indent="-342900" algn="just"/>
            <a:r>
              <a:rPr lang="pt-BR" smtClean="0">
                <a:cs typeface="Arial" pitchFamily="34" charset="0"/>
              </a:rPr>
              <a:t>Deve-se fazer o controle diário da Hb livre.</a:t>
            </a: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b="1"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971800" y="319088"/>
            <a:ext cx="7958138" cy="1077912"/>
          </a:xfrm>
        </p:spPr>
        <p:txBody>
          <a:bodyPr rtlCol="0">
            <a:normAutofit/>
          </a:bodyPr>
          <a:lstStyle/>
          <a:p>
            <a:pPr fontAlgn="auto">
              <a:spcAft>
                <a:spcPts val="0"/>
              </a:spcAft>
              <a:defRPr/>
            </a:pPr>
            <a:r>
              <a:rPr lang="pt-BR" cap="all">
                <a:ea typeface="+mj-lt"/>
                <a:cs typeface="+mj-lt"/>
              </a:rPr>
              <a:t>COMPLICAÇÕES CLÍNICAS</a:t>
            </a:r>
            <a:br>
              <a:rPr lang="pt-BR" cap="all">
                <a:ea typeface="+mj-lt"/>
                <a:cs typeface="+mj-lt"/>
              </a:rPr>
            </a:br>
            <a:endParaRPr lang="pt-BR" b="1" cap="all">
              <a:ea typeface="+mj-lt"/>
              <a:cs typeface="+mj-lt"/>
            </a:endParaRPr>
          </a:p>
        </p:txBody>
      </p:sp>
      <p:sp>
        <p:nvSpPr>
          <p:cNvPr id="3" name="Espaço Reservado para Conteúdo 2">
            <a:extLst>
              <a:ext uri="{FF2B5EF4-FFF2-40B4-BE49-F238E27FC236}"/>
            </a:extLst>
          </p:cNvPr>
          <p:cNvSpPr>
            <a:spLocks noGrp="1"/>
          </p:cNvSpPr>
          <p:nvPr>
            <p:ph idx="1"/>
          </p:nvPr>
        </p:nvSpPr>
        <p:spPr>
          <a:xfrm>
            <a:off x="1092200" y="7500938"/>
            <a:ext cx="10009188" cy="5694362"/>
          </a:xfrm>
        </p:spPr>
        <p:txBody>
          <a:bodyPr wrap="square" numCol="1" anchorCtr="0" compatLnSpc="1">
            <a:prstTxWarp prst="textNoShape">
              <a:avLst/>
            </a:prstTxWarp>
          </a:bodyPr>
          <a:lstStyle/>
          <a:p>
            <a:pPr marL="342900" indent="-342900" algn="just">
              <a:lnSpc>
                <a:spcPct val="100000"/>
              </a:lnSpc>
              <a:buFont typeface="Wingdings" pitchFamily="2" charset="2"/>
              <a:buChar char="v"/>
            </a:pPr>
            <a:r>
              <a:rPr lang="pt-BR" sz="1900" b="1" u="sng" smtClean="0"/>
              <a:t>HEMÓLISE</a:t>
            </a:r>
            <a:endParaRPr lang="pt-BR" sz="1900" b="1" u="sng" smtClean="0">
              <a:cs typeface="Arial" pitchFamily="34" charset="0"/>
            </a:endParaRPr>
          </a:p>
          <a:p>
            <a:pPr marL="342900" indent="-342900" algn="just">
              <a:lnSpc>
                <a:spcPct val="100000"/>
              </a:lnSpc>
            </a:pPr>
            <a:r>
              <a:rPr lang="pt-BR" sz="1900" u="sng" smtClean="0">
                <a:cs typeface="Arial" pitchFamily="34" charset="0"/>
              </a:rPr>
              <a:t>Causas de hemólise:</a:t>
            </a:r>
          </a:p>
          <a:p>
            <a:pPr marL="342900" indent="-342900" algn="just">
              <a:lnSpc>
                <a:spcPct val="100000"/>
              </a:lnSpc>
              <a:buFont typeface="Wingdings" pitchFamily="2" charset="2"/>
              <a:buChar char="Ø"/>
            </a:pPr>
            <a:r>
              <a:rPr lang="pt-BR" sz="1900" smtClean="0">
                <a:cs typeface="Arial" pitchFamily="34" charset="0"/>
              </a:rPr>
              <a:t>cânula com orifício restritivo ou obstrução por trombo;</a:t>
            </a:r>
          </a:p>
          <a:p>
            <a:pPr marL="342900" indent="-342900" algn="just">
              <a:lnSpc>
                <a:spcPct val="100000"/>
              </a:lnSpc>
              <a:buFont typeface="Wingdings" pitchFamily="2" charset="2"/>
              <a:buChar char="Ø"/>
            </a:pPr>
            <a:r>
              <a:rPr lang="pt-BR" sz="1900" smtClean="0">
                <a:cs typeface="Arial" pitchFamily="34" charset="0"/>
              </a:rPr>
              <a:t>alta velocidade do fluxo;</a:t>
            </a:r>
          </a:p>
          <a:p>
            <a:pPr marL="342900" indent="-342900" algn="just">
              <a:lnSpc>
                <a:spcPct val="100000"/>
              </a:lnSpc>
              <a:buFont typeface="Wingdings" pitchFamily="2" charset="2"/>
              <a:buChar char="Ø"/>
            </a:pPr>
            <a:r>
              <a:rPr lang="pt-BR" sz="1900" smtClean="0">
                <a:cs typeface="Arial" pitchFamily="34" charset="0"/>
              </a:rPr>
              <a:t>retorno venoso inadequado;</a:t>
            </a:r>
          </a:p>
          <a:p>
            <a:pPr marL="342900" indent="-342900" algn="just">
              <a:lnSpc>
                <a:spcPct val="100000"/>
              </a:lnSpc>
              <a:buFont typeface="Wingdings" pitchFamily="2" charset="2"/>
              <a:buChar char="Ø"/>
            </a:pPr>
            <a:r>
              <a:rPr lang="pt-BR" sz="1900" smtClean="0">
                <a:cs typeface="Arial" pitchFamily="34" charset="0"/>
              </a:rPr>
              <a:t>coágulo ou acotovelamento do circuito;</a:t>
            </a:r>
          </a:p>
          <a:p>
            <a:pPr marL="342900" indent="-342900" algn="just">
              <a:lnSpc>
                <a:spcPct val="100000"/>
              </a:lnSpc>
              <a:buFont typeface="Wingdings" pitchFamily="2" charset="2"/>
              <a:buChar char="Ø"/>
            </a:pPr>
            <a:r>
              <a:rPr lang="pt-BR" sz="1900" smtClean="0">
                <a:cs typeface="Arial" pitchFamily="34" charset="0"/>
              </a:rPr>
              <a:t>temperatura alta do permutador de calor (máxima de 41ºC);</a:t>
            </a:r>
          </a:p>
          <a:p>
            <a:pPr marL="342900" indent="-342900" algn="just">
              <a:lnSpc>
                <a:spcPct val="100000"/>
              </a:lnSpc>
              <a:buFont typeface="Wingdings" pitchFamily="2" charset="2"/>
              <a:buChar char="Ø"/>
            </a:pPr>
            <a:r>
              <a:rPr lang="pt-BR" sz="1900" smtClean="0">
                <a:cs typeface="Arial" pitchFamily="34" charset="0"/>
              </a:rPr>
              <a:t>hemólise transfusional.</a:t>
            </a:r>
          </a:p>
          <a:p>
            <a:pPr marL="342900" indent="-342900" algn="just">
              <a:lnSpc>
                <a:spcPct val="100000"/>
              </a:lnSpc>
              <a:buFont typeface="Wingdings" pitchFamily="2" charset="2"/>
              <a:buNone/>
            </a:pPr>
            <a:r>
              <a:rPr lang="pt-BR" sz="1900" smtClean="0">
                <a:cs typeface="Arial" pitchFamily="34" charset="0"/>
              </a:rPr>
              <a:t>-&gt; Se a oligúria decorrente da hemólise se instala, deve-se incluir no tratamento aumento de fluidos venosos e diurese estimulada com furosemida. </a:t>
            </a:r>
          </a:p>
          <a:p>
            <a:pPr marL="342900" indent="-342900" algn="just">
              <a:lnSpc>
                <a:spcPct val="100000"/>
              </a:lnSpc>
              <a:buFont typeface="Wingdings" pitchFamily="2" charset="2"/>
              <a:buNone/>
            </a:pPr>
            <a:r>
              <a:rPr lang="pt-BR" sz="1900" smtClean="0">
                <a:cs typeface="Arial" pitchFamily="34" charset="0"/>
              </a:rPr>
              <a:t>-&gt;Se necessário, iniciar plasmaférese para remover o excesso de Hb livre ou iniciar a ultrafiltração no próprio circuito.</a:t>
            </a: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pPr>
            <a:endParaRPr lang="pt-BR" sz="1900" b="1"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u"/>
            </a:pPr>
            <a:endParaRPr lang="pt-BR" sz="1900" smtClean="0">
              <a:cs typeface="Arial" pitchFamily="34"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943225" y="708025"/>
            <a:ext cx="7958138" cy="1076325"/>
          </a:xfrm>
        </p:spPr>
        <p:txBody>
          <a:bodyPr rtlCol="0">
            <a:normAutofit/>
          </a:bodyPr>
          <a:lstStyle/>
          <a:p>
            <a:pPr fontAlgn="auto">
              <a:spcAft>
                <a:spcPts val="0"/>
              </a:spcAft>
              <a:defRPr/>
            </a:pPr>
            <a:r>
              <a:rPr lang="pt-BR" cap="all">
                <a:ea typeface="+mj-lt"/>
                <a:cs typeface="+mj-lt"/>
              </a:rPr>
              <a:t>COMPLICAÇÕES CLÍNICAS</a:t>
            </a:r>
            <a:br>
              <a:rPr lang="pt-BR" cap="all">
                <a:ea typeface="+mj-lt"/>
                <a:cs typeface="+mj-lt"/>
              </a:rPr>
            </a:br>
            <a:endParaRPr lang="pt-BR" b="1" cap="all">
              <a:ea typeface="+mj-lt"/>
              <a:cs typeface="+mj-lt"/>
            </a:endParaRPr>
          </a:p>
        </p:txBody>
      </p:sp>
      <p:sp>
        <p:nvSpPr>
          <p:cNvPr id="3" name="Espaço Reservado para Conteúdo 2">
            <a:extLst>
              <a:ext uri="{FF2B5EF4-FFF2-40B4-BE49-F238E27FC236}"/>
            </a:extLst>
          </p:cNvPr>
          <p:cNvSpPr>
            <a:spLocks noGrp="1"/>
          </p:cNvSpPr>
          <p:nvPr>
            <p:ph idx="1"/>
          </p:nvPr>
        </p:nvSpPr>
        <p:spPr>
          <a:xfrm>
            <a:off x="1149350" y="8982075"/>
            <a:ext cx="10010775" cy="5694363"/>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cs typeface="Arial" pitchFamily="34" charset="0"/>
              </a:rPr>
              <a:t>HIPOVOLEMIA E HIPOTENSÃO</a:t>
            </a:r>
          </a:p>
          <a:p>
            <a:pPr marL="342900" indent="-342900" algn="just"/>
            <a:r>
              <a:rPr lang="pt-BR" smtClean="0">
                <a:cs typeface="Arial" pitchFamily="34" charset="0"/>
              </a:rPr>
              <a:t>A instalação de ECMO, com exposição do sangue a todos os componentes do circuito, ocasiona uma resposta inflamatória sistêmica, com extravasamento de líquido vascular para os tecidos, tornando o paciente edemaciado, mal distribuído  e hipovolêmico. </a:t>
            </a:r>
          </a:p>
          <a:p>
            <a:pPr marL="342900" indent="-342900" algn="just"/>
            <a:r>
              <a:rPr lang="pt-BR" smtClean="0">
                <a:cs typeface="Arial" pitchFamily="34" charset="0"/>
              </a:rPr>
              <a:t>De modo semelhante ao choque séptico, o RN pode necessitar de reposição fluídica para restabelecer a volemia.</a:t>
            </a: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b="1"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943225" y="708025"/>
            <a:ext cx="7958138" cy="1076325"/>
          </a:xfrm>
        </p:spPr>
        <p:txBody>
          <a:bodyPr rtlCol="0">
            <a:normAutofit/>
          </a:bodyPr>
          <a:lstStyle/>
          <a:p>
            <a:pPr fontAlgn="auto">
              <a:spcAft>
                <a:spcPts val="0"/>
              </a:spcAft>
              <a:defRPr/>
            </a:pPr>
            <a:r>
              <a:rPr lang="pt-BR" cap="all">
                <a:ea typeface="+mj-lt"/>
                <a:cs typeface="+mj-lt"/>
              </a:rPr>
              <a:t>COMPLICAÇÕES CLÍNICAS</a:t>
            </a:r>
            <a:br>
              <a:rPr lang="pt-BR" cap="all">
                <a:ea typeface="+mj-lt"/>
                <a:cs typeface="+mj-lt"/>
              </a:rPr>
            </a:br>
            <a:endParaRPr lang="pt-BR" b="1" cap="all">
              <a:ea typeface="+mj-lt"/>
              <a:cs typeface="+mj-lt"/>
            </a:endParaRPr>
          </a:p>
        </p:txBody>
      </p:sp>
      <p:sp>
        <p:nvSpPr>
          <p:cNvPr id="3" name="Espaço Reservado para Conteúdo 2">
            <a:extLst>
              <a:ext uri="{FF2B5EF4-FFF2-40B4-BE49-F238E27FC236}"/>
            </a:extLst>
          </p:cNvPr>
          <p:cNvSpPr>
            <a:spLocks noGrp="1"/>
          </p:cNvSpPr>
          <p:nvPr>
            <p:ph idx="1"/>
          </p:nvPr>
        </p:nvSpPr>
        <p:spPr>
          <a:xfrm>
            <a:off x="1092200" y="9385300"/>
            <a:ext cx="10009188" cy="5694363"/>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cs typeface="Arial" pitchFamily="34" charset="0"/>
              </a:rPr>
              <a:t>HIPOVOLEMIA E HIPOTENSÃO</a:t>
            </a:r>
          </a:p>
          <a:p>
            <a:pPr marL="342900" indent="-342900" algn="just"/>
            <a:r>
              <a:rPr lang="pt-BR" smtClean="0">
                <a:cs typeface="Arial" pitchFamily="34" charset="0"/>
              </a:rPr>
              <a:t>A reposição pode ser feita com ringer albuminado a 5% ou com concentrado de hemácias, se o hematócrito e a Hb permitirem (se a Hb for &lt;10 a 12g%), ou com outro hemocomponente que o paciente necessitar (por exemplo, concentrado de plaquetas).</a:t>
            </a:r>
          </a:p>
          <a:p>
            <a:pPr marL="342900" indent="-342900" algn="just"/>
            <a:r>
              <a:rPr lang="pt-BR" smtClean="0">
                <a:cs typeface="Arial" pitchFamily="34" charset="0"/>
              </a:rPr>
              <a:t>Os hemocomponentes devem ser administrados, de preferência, diretamente no paciente ou na parte do circuito após o oxigenador. </a:t>
            </a: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b="1"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943225" y="708025"/>
            <a:ext cx="7958138" cy="1076325"/>
          </a:xfrm>
        </p:spPr>
        <p:txBody>
          <a:bodyPr rtlCol="0">
            <a:normAutofit/>
          </a:bodyPr>
          <a:lstStyle/>
          <a:p>
            <a:pPr fontAlgn="auto">
              <a:spcAft>
                <a:spcPts val="0"/>
              </a:spcAft>
              <a:defRPr/>
            </a:pPr>
            <a:r>
              <a:rPr lang="pt-BR" cap="all">
                <a:ea typeface="+mj-lt"/>
                <a:cs typeface="+mj-lt"/>
              </a:rPr>
              <a:t>COMPLICAÇÕES CLÍNICAS</a:t>
            </a:r>
            <a:br>
              <a:rPr lang="pt-BR" cap="all">
                <a:ea typeface="+mj-lt"/>
                <a:cs typeface="+mj-lt"/>
              </a:rPr>
            </a:br>
            <a:endParaRPr lang="pt-BR" b="1" cap="all">
              <a:ea typeface="+mj-lt"/>
              <a:cs typeface="+mj-lt"/>
            </a:endParaRPr>
          </a:p>
        </p:txBody>
      </p:sp>
      <p:sp>
        <p:nvSpPr>
          <p:cNvPr id="3" name="Espaço Reservado para Conteúdo 2">
            <a:extLst>
              <a:ext uri="{FF2B5EF4-FFF2-40B4-BE49-F238E27FC236}"/>
            </a:extLst>
          </p:cNvPr>
          <p:cNvSpPr>
            <a:spLocks noGrp="1"/>
          </p:cNvSpPr>
          <p:nvPr>
            <p:ph idx="1"/>
          </p:nvPr>
        </p:nvSpPr>
        <p:spPr>
          <a:xfrm>
            <a:off x="1163638" y="9974263"/>
            <a:ext cx="10010775" cy="5694362"/>
          </a:xfrm>
        </p:spPr>
        <p:txBody>
          <a:bodyPr wrap="square" numCol="1" anchorCtr="0" compatLnSpc="1">
            <a:prstTxWarp prst="textNoShape">
              <a:avLst/>
            </a:prstTxWarp>
          </a:bodyPr>
          <a:lstStyle/>
          <a:p>
            <a:pPr marL="342900" indent="-342900" algn="just">
              <a:buFont typeface="Wingdings" pitchFamily="2" charset="2"/>
              <a:buChar char="v"/>
            </a:pPr>
            <a:r>
              <a:rPr lang="pt-BR" b="1" u="sng" smtClean="0">
                <a:cs typeface="Arial" pitchFamily="34" charset="0"/>
              </a:rPr>
              <a:t>LESÃO RENAL</a:t>
            </a:r>
          </a:p>
          <a:p>
            <a:pPr marL="342900" indent="-342900" algn="just"/>
            <a:r>
              <a:rPr lang="pt-BR" smtClean="0">
                <a:cs typeface="Arial" pitchFamily="34" charset="0"/>
              </a:rPr>
              <a:t>O período inicial da ECMO, com inflamação mais acentuada e hipovolemia relativa, pode ser acompanhado de oligúria. Com a continuidade do procedimento, a falta do fluxo pulsátil na ECMO VA, associada à perda líquida para o terceiro espaço, podem amplificar o dano renal.</a:t>
            </a:r>
            <a:endParaRPr lang="pt-BR" smtClean="0"/>
          </a:p>
          <a:p>
            <a:pPr marL="342900" indent="-342900" algn="just"/>
            <a:r>
              <a:rPr lang="pt-BR" smtClean="0">
                <a:cs typeface="Arial" pitchFamily="34" charset="0"/>
              </a:rPr>
              <a:t>Devem ser acompanhados a diurese, o balanço hídrico, as escórias nitrogenadas, o estado acidobásico e os íons plasmáticos.</a:t>
            </a:r>
          </a:p>
          <a:p>
            <a:pPr marL="342900" indent="-342900" algn="just"/>
            <a:r>
              <a:rPr lang="pt-BR" smtClean="0">
                <a:cs typeface="Arial" pitchFamily="34" charset="0"/>
              </a:rPr>
              <a:t>Se houver necessidade de controlar a acidose, de reduzir as escórias nitrogenadas ou o potássio e de negativar o balanço hídrico, pode ser adicionado, ao sistema de ECMO, um </a:t>
            </a:r>
            <a:r>
              <a:rPr lang="pt-BR" u="sng" smtClean="0">
                <a:cs typeface="Arial" pitchFamily="34" charset="0"/>
              </a:rPr>
              <a:t>hemofiltro</a:t>
            </a:r>
            <a:r>
              <a:rPr lang="pt-BR" smtClean="0">
                <a:cs typeface="Arial" pitchFamily="34" charset="0"/>
              </a:rPr>
              <a:t> para remover água e Hb livre, preservando componentes sanguíneos celulares e proteicos, e uma</a:t>
            </a:r>
            <a:r>
              <a:rPr lang="pt-BR" u="sng" smtClean="0">
                <a:cs typeface="Arial" pitchFamily="34" charset="0"/>
              </a:rPr>
              <a:t> hemodiafiltração</a:t>
            </a:r>
            <a:r>
              <a:rPr lang="pt-BR" smtClean="0">
                <a:cs typeface="Arial" pitchFamily="34" charset="0"/>
              </a:rPr>
              <a:t> para remover solutos, como ácidos ou potássio</a:t>
            </a: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b="1"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buFont typeface="Wingdings" pitchFamily="2" charset="2"/>
              <a:buChar char="v"/>
            </a:pPr>
            <a:endParaRPr lang="pt-BR" b="1" u="sng" smtClean="0">
              <a:cs typeface="Arial" pitchFamily="34" charset="0"/>
            </a:endParaRPr>
          </a:p>
          <a:p>
            <a:pPr marL="342900" indent="-342900" algn="just"/>
            <a:endParaRPr lang="pt-BR" smtClean="0"/>
          </a:p>
          <a:p>
            <a:pPr marL="342900" indent="-342900" algn="just"/>
            <a:endParaRPr lang="pt-BR" smtClean="0">
              <a:cs typeface="Arial" pitchFamily="34" charset="0"/>
            </a:endParaRPr>
          </a:p>
          <a:p>
            <a:pPr marL="342900" indent="-342900" algn="just">
              <a:buFont typeface="Wingdings" pitchFamily="2" charset="2"/>
              <a:buChar char="u"/>
            </a:pPr>
            <a:endParaRPr lang="pt-BR" smtClean="0">
              <a:cs typeface="Arial" pitchFamily="34"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3000375" y="204788"/>
            <a:ext cx="7958138" cy="1076325"/>
          </a:xfrm>
        </p:spPr>
        <p:txBody>
          <a:bodyPr rtlCol="0">
            <a:normAutofit/>
          </a:bodyPr>
          <a:lstStyle/>
          <a:p>
            <a:pPr fontAlgn="auto">
              <a:spcAft>
                <a:spcPts val="0"/>
              </a:spcAft>
              <a:defRPr/>
            </a:pPr>
            <a:r>
              <a:rPr lang="pt-BR" cap="all">
                <a:ea typeface="+mj-lt"/>
                <a:cs typeface="+mj-lt"/>
              </a:rPr>
              <a:t>COMPLICAÇÕES CLÍNICAS</a:t>
            </a:r>
            <a:br>
              <a:rPr lang="pt-BR" cap="all">
                <a:ea typeface="+mj-lt"/>
                <a:cs typeface="+mj-lt"/>
              </a:rPr>
            </a:br>
            <a:endParaRPr lang="pt-BR" b="1" cap="all">
              <a:ea typeface="+mj-lt"/>
              <a:cs typeface="+mj-lt"/>
            </a:endParaRPr>
          </a:p>
        </p:txBody>
      </p:sp>
      <p:sp>
        <p:nvSpPr>
          <p:cNvPr id="3" name="Espaço Reservado para Conteúdo 2">
            <a:extLst>
              <a:ext uri="{FF2B5EF4-FFF2-40B4-BE49-F238E27FC236}"/>
            </a:extLst>
          </p:cNvPr>
          <p:cNvSpPr>
            <a:spLocks noGrp="1"/>
          </p:cNvSpPr>
          <p:nvPr>
            <p:ph idx="1"/>
          </p:nvPr>
        </p:nvSpPr>
        <p:spPr>
          <a:xfrm>
            <a:off x="1092200" y="8851900"/>
            <a:ext cx="10009188" cy="6126163"/>
          </a:xfrm>
        </p:spPr>
        <p:txBody>
          <a:bodyPr wrap="square" numCol="1" anchorCtr="0" compatLnSpc="1">
            <a:prstTxWarp prst="textNoShape">
              <a:avLst/>
            </a:prstTxWarp>
          </a:bodyPr>
          <a:lstStyle/>
          <a:p>
            <a:pPr marL="342900" indent="-342900" algn="just">
              <a:lnSpc>
                <a:spcPct val="100000"/>
              </a:lnSpc>
              <a:buFont typeface="Wingdings" pitchFamily="2" charset="2"/>
              <a:buChar char="v"/>
            </a:pPr>
            <a:r>
              <a:rPr lang="pt-BR" sz="1900" b="1" smtClean="0">
                <a:cs typeface="Arial" pitchFamily="34" charset="0"/>
              </a:rPr>
              <a:t>COLAPSO HEMODINÂMICO E PARADA CARDÍACA</a:t>
            </a:r>
            <a:endParaRPr lang="pt-BR" sz="1900" b="1" u="sng" smtClean="0">
              <a:cs typeface="Arial" pitchFamily="34" charset="0"/>
            </a:endParaRPr>
          </a:p>
          <a:p>
            <a:pPr marL="342900" indent="-342900" algn="just">
              <a:lnSpc>
                <a:spcPct val="100000"/>
              </a:lnSpc>
            </a:pPr>
            <a:r>
              <a:rPr lang="pt-BR" sz="1900" smtClean="0">
                <a:cs typeface="Arial" pitchFamily="34" charset="0"/>
              </a:rPr>
              <a:t>Pode acontecer, consequente a vários fatores, </a:t>
            </a:r>
            <a:r>
              <a:rPr lang="pt-BR" sz="1900" b="1" smtClean="0">
                <a:cs typeface="Arial" pitchFamily="34" charset="0"/>
              </a:rPr>
              <a:t>a descompensação hemodinâmica súbita</a:t>
            </a:r>
            <a:r>
              <a:rPr lang="pt-BR" sz="1900" smtClean="0">
                <a:cs typeface="Arial" pitchFamily="34" charset="0"/>
              </a:rPr>
              <a:t>.</a:t>
            </a:r>
          </a:p>
          <a:p>
            <a:pPr marL="342900" indent="-342900" algn="just">
              <a:lnSpc>
                <a:spcPct val="100000"/>
              </a:lnSpc>
            </a:pPr>
            <a:r>
              <a:rPr lang="pt-BR" sz="1900" smtClean="0">
                <a:cs typeface="Arial" pitchFamily="34" charset="0"/>
              </a:rPr>
              <a:t>Inicialmente, deve ser verificado todo o circuito, desde o local de inserção das cânulas, para que se excluam deslocamentos e acotovelamentos. A seguir, verifica-se o estado da volemia, a presença de arritmias graves, a possibilidade de tamponamento pericárdico com sangue ou ar, hemo ou pneumotórax hipertensivos, isquemia miocárdica ou hemorragia.</a:t>
            </a:r>
            <a:endParaRPr lang="pt-BR" sz="1900" smtClean="0"/>
          </a:p>
          <a:p>
            <a:pPr marL="342900" indent="-342900" algn="just">
              <a:lnSpc>
                <a:spcPct val="100000"/>
              </a:lnSpc>
            </a:pPr>
            <a:r>
              <a:rPr lang="pt-BR" sz="1900" smtClean="0">
                <a:cs typeface="Arial" pitchFamily="34" charset="0"/>
              </a:rPr>
              <a:t>Outras causas de colapso hemodinâmico incluem sangramentos maciços (gastrintestinal ou HIC). </a:t>
            </a:r>
          </a:p>
          <a:p>
            <a:pPr marL="342900" indent="-342900" algn="just">
              <a:lnSpc>
                <a:spcPct val="100000"/>
              </a:lnSpc>
            </a:pPr>
            <a:r>
              <a:rPr lang="pt-BR" sz="1900" smtClean="0">
                <a:cs typeface="Arial" pitchFamily="34" charset="0"/>
              </a:rPr>
              <a:t>Se o paciente está em ECMO VV, considerar a passagem urgente para a forma VA.</a:t>
            </a:r>
          </a:p>
          <a:p>
            <a:pPr marL="342900" indent="-342900" algn="just">
              <a:lnSpc>
                <a:spcPct val="100000"/>
              </a:lnSpc>
            </a:pPr>
            <a:r>
              <a:rPr lang="pt-BR" sz="1900" smtClean="0">
                <a:cs typeface="Arial" pitchFamily="34" charset="0"/>
              </a:rPr>
              <a:t>Se o paciente está em ECMO VA, aumenta-se o fluxo na bomba, se necessário, até que a causa seja descoberta e adequadamente tratada.</a:t>
            </a:r>
          </a:p>
          <a:p>
            <a:pPr marL="342900" indent="-342900" algn="just">
              <a:lnSpc>
                <a:spcPct val="100000"/>
              </a:lnSpc>
            </a:pPr>
            <a:r>
              <a:rPr lang="pt-BR" sz="1900" smtClean="0">
                <a:cs typeface="Arial" pitchFamily="34" charset="0"/>
              </a:rPr>
              <a:t>Reposição de hemácias, medicações antiarrítmicas e inotrópicas e correção eletrolítica devem ser feitas de forma usual no cenário de parada cardíaca</a:t>
            </a: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pPr>
            <a:endParaRPr lang="pt-BR" sz="1900" b="1"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buFont typeface="Wingdings" pitchFamily="2" charset="2"/>
              <a:buChar char="v"/>
            </a:pPr>
            <a:endParaRPr lang="pt-BR" sz="1900" b="1" u="sng" smtClean="0">
              <a:cs typeface="Arial" pitchFamily="34" charset="0"/>
            </a:endParaRPr>
          </a:p>
          <a:p>
            <a:pPr marL="342900" indent="-342900" algn="just">
              <a:lnSpc>
                <a:spcPct val="100000"/>
              </a:lnSpc>
            </a:pPr>
            <a:endParaRPr lang="pt-BR" sz="1900" smtClean="0"/>
          </a:p>
          <a:p>
            <a:pPr marL="342900" indent="-342900" algn="just">
              <a:lnSpc>
                <a:spcPct val="100000"/>
              </a:lnSpc>
            </a:pPr>
            <a:endParaRPr lang="pt-BR" sz="1900" smtClean="0">
              <a:cs typeface="Arial" pitchFamily="34" charset="0"/>
            </a:endParaRPr>
          </a:p>
          <a:p>
            <a:pPr marL="342900" indent="-342900" algn="just">
              <a:lnSpc>
                <a:spcPct val="100000"/>
              </a:lnSpc>
              <a:buFont typeface="Wingdings" pitchFamily="2" charset="2"/>
              <a:buChar char="u"/>
            </a:pPr>
            <a:endParaRPr lang="pt-BR" sz="1900" smtClean="0">
              <a:cs typeface="Arial" pitchFamily="34"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784475" y="635000"/>
            <a:ext cx="7958138" cy="1077913"/>
          </a:xfrm>
        </p:spPr>
        <p:txBody>
          <a:bodyPr>
            <a:normAutofit/>
          </a:bodyPr>
          <a:lstStyle/>
          <a:p>
            <a:r>
              <a:rPr lang="pt-BR" smtClean="0">
                <a:cs typeface="Arial" pitchFamily="34" charset="0"/>
              </a:rPr>
              <a:t>COMPLICAÇÕES DO CIRCUITO-  CÂNULAS</a:t>
            </a:r>
          </a:p>
        </p:txBody>
      </p:sp>
      <p:sp>
        <p:nvSpPr>
          <p:cNvPr id="3" name="Espaço Reservado para Conteúdo 2">
            <a:extLst>
              <a:ext uri="{FF2B5EF4-FFF2-40B4-BE49-F238E27FC236}"/>
            </a:extLst>
          </p:cNvPr>
          <p:cNvSpPr>
            <a:spLocks noGrp="1"/>
          </p:cNvSpPr>
          <p:nvPr>
            <p:ph idx="1"/>
          </p:nvPr>
        </p:nvSpPr>
        <p:spPr>
          <a:xfrm>
            <a:off x="1033463" y="1563688"/>
            <a:ext cx="10326687" cy="5103812"/>
          </a:xfrm>
        </p:spPr>
        <p:txBody>
          <a:bodyPr wrap="square" numCol="1" anchorCtr="0" compatLnSpc="1">
            <a:prstTxWarp prst="textNoShape">
              <a:avLst/>
            </a:prstTxWarp>
          </a:bodyPr>
          <a:lstStyle/>
          <a:p>
            <a:pPr marL="342900" indent="-342900">
              <a:lnSpc>
                <a:spcPct val="100000"/>
              </a:lnSpc>
            </a:pPr>
            <a:endParaRPr lang="pt-BR" sz="1900" b="1" smtClean="0">
              <a:cs typeface="Arial" pitchFamily="34" charset="0"/>
            </a:endParaRPr>
          </a:p>
          <a:p>
            <a:pPr marL="342900" indent="-342900" algn="just">
              <a:lnSpc>
                <a:spcPct val="100000"/>
              </a:lnSpc>
            </a:pPr>
            <a:r>
              <a:rPr lang="pt-BR" sz="1900" smtClean="0">
                <a:cs typeface="Arial" pitchFamily="34" charset="0"/>
              </a:rPr>
              <a:t>As cânulas de maior calibre possível para um maior fluxo. </a:t>
            </a:r>
          </a:p>
          <a:p>
            <a:pPr marL="342900" indent="-342900" algn="just">
              <a:lnSpc>
                <a:spcPct val="100000"/>
              </a:lnSpc>
            </a:pPr>
            <a:r>
              <a:rPr lang="pt-BR" sz="1900" smtClean="0">
                <a:cs typeface="Arial" pitchFamily="34" charset="0"/>
              </a:rPr>
              <a:t>Deslocamento/ rotação da cânula venosa: reduz drenagem venosa e torna inadequado o retorno venoso para o circuito, causando excessiva pressão negativa, gerando hemólise e queda no fluxo.</a:t>
            </a:r>
          </a:p>
          <a:p>
            <a:pPr marL="342900" indent="-342900" algn="just">
              <a:lnSpc>
                <a:spcPct val="100000"/>
              </a:lnSpc>
            </a:pPr>
            <a:r>
              <a:rPr lang="pt-BR" sz="1900" smtClean="0">
                <a:cs typeface="Arial" pitchFamily="34" charset="0"/>
              </a:rPr>
              <a:t>Cânula arterial malposicionada ou pequena dobra : aumento da resistência à bomba, com redução no fluxo.</a:t>
            </a:r>
          </a:p>
          <a:p>
            <a:pPr marL="342900" indent="-342900" algn="just">
              <a:lnSpc>
                <a:spcPct val="100000"/>
              </a:lnSpc>
            </a:pPr>
            <a:r>
              <a:rPr lang="pt-BR" sz="1900" smtClean="0">
                <a:cs typeface="Arial" pitchFamily="34" charset="0"/>
              </a:rPr>
              <a:t>Oclusão da cânula por trombo: nem sempre de fácil diagnóstico, resolução cirúrgica e de emergência, e envolve quase sempre a troca da cânula.</a:t>
            </a:r>
          </a:p>
          <a:p>
            <a:pPr marL="342900" indent="-342900" algn="just">
              <a:lnSpc>
                <a:spcPct val="100000"/>
              </a:lnSpc>
            </a:pPr>
            <a:r>
              <a:rPr lang="pt-BR" sz="1900" smtClean="0">
                <a:cs typeface="Arial" pitchFamily="34" charset="0"/>
              </a:rPr>
              <a:t>Saída acidental da cânula: rara, catastrófica e quase sempre leva à hemorragia fatal. </a:t>
            </a:r>
            <a:endParaRPr lang="pt-BR" sz="1900" smtClean="0"/>
          </a:p>
          <a:p>
            <a:pPr marL="342900" indent="-342900" algn="just">
              <a:lnSpc>
                <a:spcPct val="100000"/>
              </a:lnSpc>
            </a:pPr>
            <a:r>
              <a:rPr lang="pt-BR" sz="1900" smtClean="0">
                <a:cs typeface="Arial" pitchFamily="34" charset="0"/>
              </a:rPr>
              <a:t>Durante a manipulação do paciente, é necessário haver uma pessoa da equipe responsável apenas por proteger e manter as cânulas bem-posicionadas.</a:t>
            </a:r>
          </a:p>
          <a:p>
            <a:pPr marL="342900" indent="-342900">
              <a:lnSpc>
                <a:spcPct val="100000"/>
              </a:lnSpc>
            </a:pPr>
            <a:endParaRPr lang="pt-BR" sz="1900" smtClean="0">
              <a:cs typeface="Arial" pitchFamily="34"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ítulo 1"/>
          <p:cNvSpPr>
            <a:spLocks noGrp="1"/>
          </p:cNvSpPr>
          <p:nvPr>
            <p:ph type="title"/>
          </p:nvPr>
        </p:nvSpPr>
        <p:spPr/>
        <p:txBody>
          <a:bodyPr/>
          <a:lstStyle/>
          <a:p>
            <a:r>
              <a:rPr lang="pt-BR" b="1" smtClean="0">
                <a:cs typeface="Arial" pitchFamily="34" charset="0"/>
              </a:rPr>
              <a:t>EMBOLIA AÉREA</a:t>
            </a:r>
          </a:p>
        </p:txBody>
      </p:sp>
      <p:sp>
        <p:nvSpPr>
          <p:cNvPr id="3" name="Espaço Reservado para Conteúdo 2">
            <a:extLst>
              <a:ext uri="{FF2B5EF4-FFF2-40B4-BE49-F238E27FC236}"/>
            </a:extLst>
          </p:cNvPr>
          <p:cNvSpPr>
            <a:spLocks noGrp="1"/>
          </p:cNvSpPr>
          <p:nvPr>
            <p:ph idx="1"/>
          </p:nvPr>
        </p:nvSpPr>
        <p:spPr>
          <a:xfrm>
            <a:off x="1033463" y="1563688"/>
            <a:ext cx="10112375" cy="5148262"/>
          </a:xfrm>
        </p:spPr>
        <p:txBody>
          <a:bodyPr/>
          <a:lstStyle/>
          <a:p>
            <a:pPr marL="0" indent="0" fontAlgn="auto">
              <a:buClr>
                <a:schemeClr val="accent6"/>
              </a:buClr>
              <a:buFont typeface="Wingdings" pitchFamily="2" charset="2"/>
              <a:buNone/>
              <a:defRPr/>
            </a:pPr>
            <a:r>
              <a:rPr lang="pt-BR">
                <a:latin typeface="Lato"/>
                <a:ea typeface="Lato"/>
                <a:cs typeface="Lato"/>
              </a:rPr>
              <a:t>O circuito da ECMO pode propiciar a entrada de ar em vários pontos e ser facilitada por alguns fatores, como:</a:t>
            </a:r>
            <a:endParaRPr lang="pt-BR" b="1">
              <a:solidFill>
                <a:srgbClr val="EF7622"/>
              </a:solidFill>
              <a:latin typeface="Lato"/>
              <a:ea typeface="Lato"/>
              <a:cs typeface="Lato"/>
            </a:endParaRPr>
          </a:p>
          <a:p>
            <a:pPr marL="344170" indent="-344170" algn="just" fontAlgn="auto">
              <a:buClr>
                <a:schemeClr val="accent6"/>
              </a:buClr>
              <a:buFont typeface="Wingdings" pitchFamily="2" charset="2"/>
              <a:buChar char="•"/>
              <a:defRPr/>
            </a:pPr>
            <a:r>
              <a:rPr lang="pt-BR">
                <a:latin typeface="Arial Narrow"/>
                <a:ea typeface="Arial Narrow"/>
                <a:cs typeface="Arial Narrow"/>
              </a:rPr>
              <a:t>PaO</a:t>
            </a:r>
            <a:r>
              <a:rPr lang="pt-BR">
                <a:latin typeface="Lato"/>
                <a:ea typeface="Lato"/>
                <a:cs typeface="Lato"/>
              </a:rPr>
              <a:t>2</a:t>
            </a:r>
            <a:r>
              <a:rPr lang="pt-BR">
                <a:latin typeface="Arial Narrow"/>
                <a:ea typeface="Arial Narrow"/>
                <a:cs typeface="Arial Narrow"/>
              </a:rPr>
              <a:t> muito alta no sangue pós-oxigenador;</a:t>
            </a:r>
          </a:p>
          <a:p>
            <a:pPr marL="344170" indent="-344170" algn="just" fontAlgn="auto">
              <a:buClr>
                <a:schemeClr val="accent6"/>
              </a:buClr>
              <a:buFont typeface="Wingdings" pitchFamily="2" charset="2"/>
              <a:buChar char="•"/>
              <a:defRPr/>
            </a:pPr>
            <a:r>
              <a:rPr lang="pt-BR">
                <a:latin typeface="Arial Narrow"/>
                <a:ea typeface="Arial Narrow"/>
                <a:cs typeface="Arial Narrow"/>
              </a:rPr>
              <a:t>grande pressão negativa no lado venoso do circuito com entrada de gás para a solução;</a:t>
            </a:r>
          </a:p>
          <a:p>
            <a:pPr marL="344170" indent="-344170" algn="just" fontAlgn="auto">
              <a:buClr>
                <a:schemeClr val="accent6"/>
              </a:buClr>
              <a:buFont typeface="Wingdings" pitchFamily="2" charset="2"/>
              <a:buChar char="•"/>
              <a:defRPr/>
            </a:pPr>
            <a:r>
              <a:rPr lang="pt-BR">
                <a:latin typeface="Arial Narrow"/>
                <a:ea typeface="Arial Narrow"/>
                <a:cs typeface="Arial Narrow"/>
              </a:rPr>
              <a:t>abertura inadvertida para a atmosfera de conexão no lado de pressão negativa do sistema;</a:t>
            </a:r>
          </a:p>
          <a:p>
            <a:pPr marL="344170" indent="-344170" algn="just" fontAlgn="auto">
              <a:buClr>
                <a:schemeClr val="accent6"/>
              </a:buClr>
              <a:buFont typeface="Wingdings" pitchFamily="2" charset="2"/>
              <a:buChar char="•"/>
              <a:defRPr/>
            </a:pPr>
            <a:r>
              <a:rPr lang="pt-BR">
                <a:latin typeface="Arial Narrow"/>
                <a:ea typeface="Arial Narrow"/>
                <a:cs typeface="Arial Narrow"/>
              </a:rPr>
              <a:t>penetração de êmbolos aéreos na membrana de oxigenador com tempo excessivo de utilização</a:t>
            </a:r>
            <a:r>
              <a:rPr lang="pt-BR">
                <a:solidFill>
                  <a:srgbClr val="000000"/>
                </a:solidFill>
                <a:latin typeface="Arial Narrow"/>
                <a:ea typeface="Arial Narrow"/>
                <a:cs typeface="Arial Narrow"/>
              </a:rPr>
              <a:t>.</a:t>
            </a:r>
          </a:p>
          <a:p>
            <a:pPr marL="344170" indent="-344170" algn="just" fontAlgn="auto">
              <a:buClr>
                <a:schemeClr val="accent6"/>
              </a:buClr>
              <a:defRPr/>
            </a:pPr>
            <a:r>
              <a:rPr lang="pt-BR">
                <a:latin typeface="Lato"/>
                <a:ea typeface="Lato"/>
                <a:cs typeface="Lato"/>
              </a:rPr>
              <a:t>Caso ocorra entrada de ar em algum ponto do sistema, o circuito deve ser pinçado imediatamente, e o fluxo interrompido. O paciente deve ser colocado em posição de Trendelenburg para que o ar não vá para as artérias cerebrais</a:t>
            </a:r>
            <a:endParaRPr lang="pt-BR">
              <a:cs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ítulo 1"/>
          <p:cNvSpPr>
            <a:spLocks noGrp="1"/>
          </p:cNvSpPr>
          <p:nvPr>
            <p:ph type="title"/>
          </p:nvPr>
        </p:nvSpPr>
        <p:spPr/>
        <p:txBody>
          <a:bodyPr/>
          <a:lstStyle/>
          <a:p>
            <a:r>
              <a:rPr lang="pt-BR" smtClean="0">
                <a:cs typeface="Arial" pitchFamily="34" charset="0"/>
              </a:rPr>
              <a:t>TROMBOSE</a:t>
            </a:r>
            <a:endParaRPr lang="pt-BR" smtClean="0"/>
          </a:p>
        </p:txBody>
      </p:sp>
      <p:sp>
        <p:nvSpPr>
          <p:cNvPr id="3" name="Espaço Reservado para Conteúdo 2">
            <a:extLst>
              <a:ext uri="{FF2B5EF4-FFF2-40B4-BE49-F238E27FC236}"/>
            </a:extLst>
          </p:cNvPr>
          <p:cNvSpPr>
            <a:spLocks noGrp="1"/>
          </p:cNvSpPr>
          <p:nvPr>
            <p:ph idx="1"/>
          </p:nvPr>
        </p:nvSpPr>
        <p:spPr>
          <a:xfrm>
            <a:off x="1047750" y="2052638"/>
            <a:ext cx="10140950" cy="4557712"/>
          </a:xfrm>
        </p:spPr>
        <p:txBody>
          <a:bodyPr wrap="square" numCol="1" anchorCtr="0" compatLnSpc="1">
            <a:prstTxWarp prst="textNoShape">
              <a:avLst/>
            </a:prstTxWarp>
          </a:bodyPr>
          <a:lstStyle/>
          <a:p>
            <a:pPr marL="342900" indent="-342900" algn="just">
              <a:lnSpc>
                <a:spcPct val="110000"/>
              </a:lnSpc>
            </a:pPr>
            <a:r>
              <a:rPr lang="pt-BR" sz="1900" smtClean="0">
                <a:cs typeface="Arial" pitchFamily="34" charset="0"/>
              </a:rPr>
              <a:t>A complicação mecânica mais frequente são os </a:t>
            </a:r>
            <a:r>
              <a:rPr lang="pt-BR" sz="1900" b="1" smtClean="0">
                <a:cs typeface="Arial" pitchFamily="34" charset="0"/>
              </a:rPr>
              <a:t>coágulos no circuito</a:t>
            </a:r>
            <a:r>
              <a:rPr lang="pt-BR" sz="1900" smtClean="0">
                <a:cs typeface="Arial" pitchFamily="34" charset="0"/>
              </a:rPr>
              <a:t>. </a:t>
            </a:r>
          </a:p>
          <a:p>
            <a:pPr marL="342900" indent="-342900" algn="just">
              <a:lnSpc>
                <a:spcPct val="110000"/>
              </a:lnSpc>
            </a:pPr>
            <a:r>
              <a:rPr lang="pt-BR" sz="1900" smtClean="0">
                <a:cs typeface="Arial" pitchFamily="34" charset="0"/>
              </a:rPr>
              <a:t>Coágulos pequenos são praticamente inevitáveis pelo contato do sangue com a superfície artificial extensa: habitualmente não representam risco para o pcte, porque ficam restritos ao circuito.</a:t>
            </a:r>
          </a:p>
          <a:p>
            <a:pPr marL="342900" indent="-342900" algn="just">
              <a:lnSpc>
                <a:spcPct val="110000"/>
              </a:lnSpc>
            </a:pPr>
            <a:r>
              <a:rPr lang="pt-BR" sz="1900" smtClean="0">
                <a:cs typeface="Arial" pitchFamily="34" charset="0"/>
              </a:rPr>
              <a:t>O  circuito da ECMO não permite extensa formação de coágulos, mas pode acontecer um quadro de coagulopatia de consumo dentro do circuito, com significativa formação de coágulos, consumo de fatores da coagulação e de plaquetas e consequente sangramento. </a:t>
            </a:r>
          </a:p>
          <a:p>
            <a:pPr marL="342900" indent="-342900" algn="just">
              <a:lnSpc>
                <a:spcPct val="110000"/>
              </a:lnSpc>
            </a:pPr>
            <a:r>
              <a:rPr lang="pt-BR" sz="1900" b="1" smtClean="0">
                <a:cs typeface="Arial" pitchFamily="34" charset="0"/>
              </a:rPr>
              <a:t>Pacientes sépticos</a:t>
            </a:r>
            <a:r>
              <a:rPr lang="pt-BR" sz="1900" smtClean="0">
                <a:cs typeface="Arial" pitchFamily="34" charset="0"/>
              </a:rPr>
              <a:t> são mais propensos a essa complicação.</a:t>
            </a:r>
            <a:endParaRPr lang="pt-BR" sz="1900" smtClean="0"/>
          </a:p>
          <a:p>
            <a:pPr marL="342900" indent="-342900" algn="just">
              <a:lnSpc>
                <a:spcPct val="110000"/>
              </a:lnSpc>
            </a:pPr>
            <a:r>
              <a:rPr lang="pt-BR" sz="1900" smtClean="0">
                <a:cs typeface="Arial" pitchFamily="34" charset="0"/>
              </a:rPr>
              <a:t>A formação de coágulos maiores pode ocasionar problemas para o circuito: obstrução do fluxo e consequente redução da oxigenação e/ou hipotensão.</a:t>
            </a:r>
          </a:p>
          <a:p>
            <a:pPr marL="342900" indent="-342900">
              <a:lnSpc>
                <a:spcPct val="110000"/>
              </a:lnSpc>
            </a:pPr>
            <a:endParaRPr lang="pt-BR" sz="1900" smtClean="0">
              <a:cs typeface="Arial" pitchFamily="34"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ítulo 1"/>
          <p:cNvSpPr>
            <a:spLocks noGrp="1"/>
          </p:cNvSpPr>
          <p:nvPr>
            <p:ph type="title"/>
          </p:nvPr>
        </p:nvSpPr>
        <p:spPr/>
        <p:txBody>
          <a:bodyPr/>
          <a:lstStyle/>
          <a:p>
            <a:r>
              <a:rPr lang="pt-BR" smtClean="0">
                <a:cs typeface="Arial" pitchFamily="34" charset="0"/>
              </a:rPr>
              <a:t>ESGOTAMENTO DO OXIGENADOR</a:t>
            </a:r>
            <a:endParaRPr lang="pt-BR" smtClean="0"/>
          </a:p>
        </p:txBody>
      </p:sp>
      <p:sp>
        <p:nvSpPr>
          <p:cNvPr id="3" name="Espaço Reservado para Conteúdo 2">
            <a:extLst>
              <a:ext uri="{FF2B5EF4-FFF2-40B4-BE49-F238E27FC236}"/>
            </a:extLst>
          </p:cNvPr>
          <p:cNvSpPr>
            <a:spLocks noGrp="1"/>
          </p:cNvSpPr>
          <p:nvPr>
            <p:ph idx="1"/>
          </p:nvPr>
        </p:nvSpPr>
        <p:spPr>
          <a:xfrm>
            <a:off x="1135063" y="1808163"/>
            <a:ext cx="9894887" cy="4745037"/>
          </a:xfrm>
        </p:spPr>
        <p:txBody>
          <a:bodyPr wrap="square" numCol="1" anchorCtr="0" compatLnSpc="1">
            <a:prstTxWarp prst="textNoShape">
              <a:avLst/>
            </a:prstTxWarp>
          </a:bodyPr>
          <a:lstStyle/>
          <a:p>
            <a:pPr marL="342900" indent="-342900" algn="just"/>
            <a:r>
              <a:rPr lang="pt-BR" smtClean="0">
                <a:cs typeface="Arial" pitchFamily="34" charset="0"/>
              </a:rPr>
              <a:t>O tempo de utilização pode acarretar redução na eficiência do oxigenador, com prejuízo da difusão dos gases. A presença de trombos contribui para alteração nas trocas gasosas e acarreta aumento na pressão pré-oxigenador. </a:t>
            </a:r>
          </a:p>
          <a:p>
            <a:pPr marL="342900" indent="-342900" algn="just">
              <a:buFont typeface="Wingdings" pitchFamily="2" charset="2"/>
              <a:buNone/>
            </a:pPr>
            <a:r>
              <a:rPr lang="pt-BR" smtClean="0">
                <a:cs typeface="Arial" pitchFamily="34" charset="0"/>
              </a:rPr>
              <a:t>O oxigenador deve ser trocado quando ocorre:</a:t>
            </a:r>
          </a:p>
          <a:p>
            <a:pPr marL="342900" indent="-342900" algn="just"/>
            <a:r>
              <a:rPr lang="pt-BR" smtClean="0">
                <a:cs typeface="Arial" pitchFamily="34" charset="0"/>
              </a:rPr>
              <a:t>redução da pO2 pós-oxigenador no paciente, mostrando a incapacidade de oxigenar;</a:t>
            </a:r>
            <a:endParaRPr lang="pt-BR" smtClean="0"/>
          </a:p>
          <a:p>
            <a:pPr marL="342900" indent="-342900" algn="just"/>
            <a:r>
              <a:rPr lang="pt-BR" smtClean="0">
                <a:cs typeface="Arial" pitchFamily="34" charset="0"/>
              </a:rPr>
              <a:t>aumento da pCO2 pós-oxigenador no paciente;</a:t>
            </a:r>
            <a:endParaRPr lang="pt-BR" smtClean="0"/>
          </a:p>
          <a:p>
            <a:pPr marL="342900" indent="-342900" algn="just"/>
            <a:r>
              <a:rPr lang="pt-BR" smtClean="0">
                <a:cs typeface="Arial" pitchFamily="34" charset="0"/>
              </a:rPr>
              <a:t>aumento do gradiente transmembrana acima de 150mmHg;</a:t>
            </a:r>
            <a:endParaRPr lang="pt-BR" smtClean="0"/>
          </a:p>
          <a:p>
            <a:pPr marL="342900" indent="-342900" algn="just"/>
            <a:r>
              <a:rPr lang="pt-BR" smtClean="0">
                <a:cs typeface="Arial" pitchFamily="34" charset="0"/>
              </a:rPr>
              <a:t>aumento da hemólise e coagulopatia de consumo.</a:t>
            </a:r>
            <a:endParaRPr lang="pt-BR" smtClean="0"/>
          </a:p>
          <a:p>
            <a:pPr marL="342900" indent="-342900"/>
            <a:endParaRPr lang="pt-BR" smtClean="0">
              <a:cs typeface="Arial" pitchFamily="34"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Autofit/>
          </a:bodyPr>
          <a:lstStyle/>
          <a:p>
            <a:pPr algn="l" fontAlgn="auto">
              <a:spcAft>
                <a:spcPts val="0"/>
              </a:spcAft>
              <a:defRPr/>
            </a:pPr>
            <a:r>
              <a:rPr lang="pt-BR" cap="all"/>
              <a:t>DESMAME DA OXIGENAÇÃO POR MEMBRANA EXTRACORPÓREA VENOARTERIAL</a:t>
            </a:r>
            <a:r>
              <a:rPr lang="pt-BR"/>
              <a:t/>
            </a:r>
            <a:br>
              <a:rPr lang="pt-BR"/>
            </a:br>
            <a:endParaRPr lang="pt-BR">
              <a:cs typeface="Arial"/>
            </a:endParaRPr>
          </a:p>
        </p:txBody>
      </p:sp>
      <p:sp>
        <p:nvSpPr>
          <p:cNvPr id="3" name="Espaço Reservado para Conteúdo 2">
            <a:extLst>
              <a:ext uri="{FF2B5EF4-FFF2-40B4-BE49-F238E27FC236}"/>
            </a:extLst>
          </p:cNvPr>
          <p:cNvSpPr>
            <a:spLocks noGrp="1"/>
          </p:cNvSpPr>
          <p:nvPr>
            <p:ph idx="1"/>
          </p:nvPr>
        </p:nvSpPr>
        <p:spPr>
          <a:xfrm>
            <a:off x="1092200" y="2325688"/>
            <a:ext cx="9564688" cy="3997325"/>
          </a:xfrm>
        </p:spPr>
        <p:txBody>
          <a:bodyPr wrap="square" numCol="1" anchorCtr="0" compatLnSpc="1">
            <a:prstTxWarp prst="textNoShape">
              <a:avLst/>
            </a:prstTxWarp>
          </a:bodyPr>
          <a:lstStyle/>
          <a:p>
            <a:pPr marL="342900" indent="-342900" algn="just"/>
            <a:r>
              <a:rPr lang="pt-BR" smtClean="0">
                <a:cs typeface="Arial" pitchFamily="34" charset="0"/>
              </a:rPr>
              <a:t>O desmame da ECMO VA ocorre quando o paciente demonstra uma troca gasosa adequada, está com parâmetros razoáveis do respirador e tolera um fluxo de bomba de 10–20mL/kg/min com o mínimo de 90mL/min. A análise da gasometria deve ser a pós-ductal.</a:t>
            </a:r>
          </a:p>
          <a:p>
            <a:pPr marL="342900" indent="-342900" algn="just"/>
            <a:r>
              <a:rPr lang="pt-BR" smtClean="0">
                <a:cs typeface="Arial" pitchFamily="34" charset="0"/>
              </a:rPr>
              <a:t>O desmame da ECMO é um processo em que o fluxo da máquina é reduzido por um período de 1–3 horas. Nesse período, o miocárdio e os pulmões são testados.</a:t>
            </a:r>
            <a:endParaRPr lang="pt-BR" smtClean="0"/>
          </a:p>
          <a:p>
            <a:pPr marL="342900" indent="-342900"/>
            <a:endParaRPr lang="pt-BR" smtClean="0">
              <a:cs typeface="Arial" pitchFamily="34"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ítulo 1"/>
          <p:cNvSpPr>
            <a:spLocks noGrp="1"/>
          </p:cNvSpPr>
          <p:nvPr>
            <p:ph type="title"/>
          </p:nvPr>
        </p:nvSpPr>
        <p:spPr/>
        <p:txBody>
          <a:bodyPr/>
          <a:lstStyle/>
          <a:p>
            <a:r>
              <a:rPr lang="pt-BR" smtClean="0">
                <a:cs typeface="Arial" pitchFamily="34" charset="0"/>
              </a:rPr>
              <a:t>INDICAÇÕES DE DESMAME DA ECMO</a:t>
            </a:r>
            <a:endParaRPr lang="pt-BR" smtClean="0"/>
          </a:p>
        </p:txBody>
      </p:sp>
      <p:sp>
        <p:nvSpPr>
          <p:cNvPr id="3" name="Espaço Reservado para Conteúdo 2">
            <a:extLst>
              <a:ext uri="{FF2B5EF4-FFF2-40B4-BE49-F238E27FC236}"/>
            </a:extLst>
          </p:cNvPr>
          <p:cNvSpPr>
            <a:spLocks noGrp="1"/>
          </p:cNvSpPr>
          <p:nvPr>
            <p:ph idx="1"/>
          </p:nvPr>
        </p:nvSpPr>
        <p:spPr>
          <a:xfrm>
            <a:off x="947738" y="1779588"/>
            <a:ext cx="10671175" cy="4946650"/>
          </a:xfrm>
        </p:spPr>
        <p:txBody>
          <a:bodyPr wrap="square" numCol="1" anchorCtr="0" compatLnSpc="1">
            <a:prstTxWarp prst="textNoShape">
              <a:avLst/>
            </a:prstTxWarp>
          </a:bodyPr>
          <a:lstStyle/>
          <a:p>
            <a:pPr marL="342900" indent="-342900">
              <a:lnSpc>
                <a:spcPct val="110000"/>
              </a:lnSpc>
            </a:pPr>
            <a:r>
              <a:rPr lang="pt-BR" smtClean="0">
                <a:cs typeface="Arial" pitchFamily="34" charset="0"/>
              </a:rPr>
              <a:t>otimizar os parâmetros do respirador; </a:t>
            </a:r>
            <a:endParaRPr lang="en-US" smtClean="0">
              <a:cs typeface="Arial" pitchFamily="34" charset="0"/>
            </a:endParaRPr>
          </a:p>
          <a:p>
            <a:pPr marL="342900" indent="-342900">
              <a:lnSpc>
                <a:spcPct val="110000"/>
              </a:lnSpc>
            </a:pPr>
            <a:r>
              <a:rPr lang="pt-BR" smtClean="0">
                <a:cs typeface="Arial" pitchFamily="34" charset="0"/>
              </a:rPr>
              <a:t>colocar NO, se necessário;</a:t>
            </a:r>
            <a:endParaRPr lang="en-US" smtClean="0">
              <a:cs typeface="Arial" pitchFamily="34" charset="0"/>
            </a:endParaRPr>
          </a:p>
          <a:p>
            <a:pPr marL="342900" indent="-342900">
              <a:lnSpc>
                <a:spcPct val="110000"/>
              </a:lnSpc>
            </a:pPr>
            <a:r>
              <a:rPr lang="pt-BR" smtClean="0">
                <a:cs typeface="Arial" pitchFamily="34" charset="0"/>
              </a:rPr>
              <a:t>melhorar a hemodinâmica com inotrópicos e vasodilatadores, se for o caso;</a:t>
            </a:r>
          </a:p>
          <a:p>
            <a:pPr marL="342900" indent="-342900">
              <a:lnSpc>
                <a:spcPct val="110000"/>
              </a:lnSpc>
            </a:pPr>
            <a:r>
              <a:rPr lang="pt-BR" smtClean="0">
                <a:cs typeface="Arial" pitchFamily="34" charset="0"/>
              </a:rPr>
              <a:t>reduzir o consumo de O2, sedando-se o paciente de forma efetiva;</a:t>
            </a:r>
          </a:p>
          <a:p>
            <a:pPr marL="342900" indent="-342900">
              <a:lnSpc>
                <a:spcPct val="110000"/>
              </a:lnSpc>
            </a:pPr>
            <a:r>
              <a:rPr lang="pt-BR" smtClean="0">
                <a:cs typeface="Arial" pitchFamily="34" charset="0"/>
              </a:rPr>
              <a:t>avaliar as pressões (PAM, PVC) para auxiliar no raciocínio do que o paciente está necessitando;</a:t>
            </a:r>
          </a:p>
          <a:p>
            <a:pPr marL="342900" indent="-342900">
              <a:lnSpc>
                <a:spcPct val="110000"/>
              </a:lnSpc>
            </a:pPr>
            <a:r>
              <a:rPr lang="pt-BR" smtClean="0">
                <a:cs typeface="Arial" pitchFamily="34" charset="0"/>
              </a:rPr>
              <a:t>reduzir a entrada de gás e aumentar parâmetros do respirador em até 24h quando, então, se interrompe a entrada de gás;</a:t>
            </a:r>
          </a:p>
          <a:p>
            <a:pPr marL="342900" indent="-342900">
              <a:lnSpc>
                <a:spcPct val="110000"/>
              </a:lnSpc>
            </a:pPr>
            <a:endParaRPr lang="pt-BR" smtClean="0">
              <a:cs typeface="Arial" pitchFamily="34" charset="0"/>
            </a:endParaRPr>
          </a:p>
          <a:p>
            <a:pPr marL="342900" indent="-342900">
              <a:lnSpc>
                <a:spcPct val="110000"/>
              </a:lnSpc>
            </a:pPr>
            <a:endParaRPr lang="pt-BR" smtClean="0">
              <a:cs typeface="Arial" pitchFamily="34"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ítulo 1"/>
          <p:cNvSpPr>
            <a:spLocks noGrp="1"/>
          </p:cNvSpPr>
          <p:nvPr>
            <p:ph type="title"/>
          </p:nvPr>
        </p:nvSpPr>
        <p:spPr/>
        <p:txBody>
          <a:bodyPr/>
          <a:lstStyle/>
          <a:p>
            <a:r>
              <a:rPr lang="pt-BR" smtClean="0">
                <a:cs typeface="Arial" pitchFamily="34" charset="0"/>
              </a:rPr>
              <a:t>INDICAÇÕES DE DESMAME DA ECMO</a:t>
            </a:r>
            <a:endParaRPr lang="pt-BR" smtClean="0"/>
          </a:p>
        </p:txBody>
      </p:sp>
      <p:sp>
        <p:nvSpPr>
          <p:cNvPr id="3" name="Espaço Reservado para Conteúdo 2">
            <a:extLst>
              <a:ext uri="{FF2B5EF4-FFF2-40B4-BE49-F238E27FC236}"/>
            </a:extLst>
          </p:cNvPr>
          <p:cNvSpPr>
            <a:spLocks noGrp="1"/>
          </p:cNvSpPr>
          <p:nvPr>
            <p:ph idx="1"/>
          </p:nvPr>
        </p:nvSpPr>
        <p:spPr>
          <a:xfrm>
            <a:off x="947738" y="1779588"/>
            <a:ext cx="10671175" cy="4946650"/>
          </a:xfrm>
        </p:spPr>
        <p:txBody>
          <a:bodyPr/>
          <a:lstStyle/>
          <a:p>
            <a:pPr marL="344170" indent="-344170" fontAlgn="auto">
              <a:lnSpc>
                <a:spcPct val="110000"/>
              </a:lnSpc>
              <a:buClr>
                <a:schemeClr val="accent6"/>
              </a:buClr>
              <a:defRPr/>
            </a:pPr>
            <a:r>
              <a:rPr lang="pt-BR">
                <a:ea typeface="+mn-lt"/>
                <a:cs typeface="+mn-lt"/>
              </a:rPr>
              <a:t>colher gasometrias e tempo de coagulação a cada 15 minutos por 3x consecutivas e depois colher mais 3 a cada 30 minutos;</a:t>
            </a:r>
          </a:p>
          <a:p>
            <a:pPr marL="344170" indent="-344170" fontAlgn="auto">
              <a:lnSpc>
                <a:spcPct val="110000"/>
              </a:lnSpc>
              <a:buClr>
                <a:schemeClr val="accent6"/>
              </a:buClr>
              <a:defRPr/>
            </a:pPr>
            <a:r>
              <a:rPr lang="pt-BR">
                <a:ea typeface="+mn-lt"/>
                <a:cs typeface="+mn-lt"/>
              </a:rPr>
              <a:t>não interromper a heparina — não há necessidade de </a:t>
            </a:r>
            <a:r>
              <a:rPr lang="pt-BR" err="1">
                <a:ea typeface="+mn-lt"/>
                <a:cs typeface="+mn-lt"/>
              </a:rPr>
              <a:t>clampear</a:t>
            </a:r>
            <a:r>
              <a:rPr lang="pt-BR">
                <a:ea typeface="+mn-lt"/>
                <a:cs typeface="+mn-lt"/>
              </a:rPr>
              <a:t> as cânulas. A heparina deve ser mantida mesmo após o </a:t>
            </a:r>
            <a:r>
              <a:rPr lang="pt-BR" err="1">
                <a:ea typeface="+mn-lt"/>
                <a:cs typeface="+mn-lt"/>
              </a:rPr>
              <a:t>clampeamento</a:t>
            </a:r>
            <a:r>
              <a:rPr lang="pt-BR">
                <a:ea typeface="+mn-lt"/>
                <a:cs typeface="+mn-lt"/>
              </a:rPr>
              <a:t> das cânulas, para não haver trombo na possibilidade de precisar retornar à ECMO;</a:t>
            </a:r>
            <a:endParaRPr lang="pt-BR"/>
          </a:p>
          <a:p>
            <a:pPr marL="344170" indent="-344170" fontAlgn="auto">
              <a:lnSpc>
                <a:spcPct val="110000"/>
              </a:lnSpc>
              <a:buClr>
                <a:schemeClr val="accent6"/>
              </a:buClr>
              <a:defRPr/>
            </a:pPr>
            <a:r>
              <a:rPr lang="pt-BR">
                <a:ea typeface="+mn-lt"/>
                <a:cs typeface="+mn-lt"/>
              </a:rPr>
              <a:t>Solicitar plaquetas, se &lt; 100.000;</a:t>
            </a:r>
          </a:p>
          <a:p>
            <a:pPr marL="344170" indent="-344170" fontAlgn="auto">
              <a:lnSpc>
                <a:spcPct val="110000"/>
              </a:lnSpc>
              <a:buClr>
                <a:schemeClr val="accent6"/>
              </a:buClr>
              <a:defRPr/>
            </a:pPr>
            <a:r>
              <a:rPr lang="pt-BR">
                <a:ea typeface="+mn-lt"/>
                <a:cs typeface="+mn-lt"/>
              </a:rPr>
              <a:t>Retirar as cânulas após algumas horas com a certeza de que não precisa retornar à ECMO. Seu desmame nunca se baseia em estimativas ecocardiográficas da HP.</a:t>
            </a:r>
            <a:endParaRPr lang="pt-BR"/>
          </a:p>
          <a:p>
            <a:pPr marL="344170" indent="-344170" fontAlgn="auto">
              <a:lnSpc>
                <a:spcPct val="110000"/>
              </a:lnSpc>
              <a:buClr>
                <a:schemeClr val="accent6"/>
              </a:buClr>
              <a:defRPr/>
            </a:pPr>
            <a:endParaRPr lang="pt-BR">
              <a:cs typeface="Aria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ítulo 1"/>
          <p:cNvSpPr>
            <a:spLocks noGrp="1"/>
          </p:cNvSpPr>
          <p:nvPr>
            <p:ph type="title"/>
          </p:nvPr>
        </p:nvSpPr>
        <p:spPr/>
        <p:txBody>
          <a:bodyPr/>
          <a:lstStyle/>
          <a:p>
            <a:r>
              <a:rPr lang="pt-BR" smtClean="0">
                <a:cs typeface="Arial" pitchFamily="34" charset="0"/>
              </a:rPr>
              <a:t>PROGNÓSTICO</a:t>
            </a:r>
            <a:endParaRPr lang="pt-BR" smtClean="0"/>
          </a:p>
        </p:txBody>
      </p:sp>
      <p:sp>
        <p:nvSpPr>
          <p:cNvPr id="3" name="Espaço Reservado para Conteúdo 2">
            <a:extLst>
              <a:ext uri="{FF2B5EF4-FFF2-40B4-BE49-F238E27FC236}"/>
            </a:extLst>
          </p:cNvPr>
          <p:cNvSpPr>
            <a:spLocks noGrp="1"/>
          </p:cNvSpPr>
          <p:nvPr>
            <p:ph idx="1"/>
          </p:nvPr>
        </p:nvSpPr>
        <p:spPr>
          <a:xfrm>
            <a:off x="1277938" y="1765300"/>
            <a:ext cx="9291637" cy="4284663"/>
          </a:xfrm>
        </p:spPr>
        <p:txBody>
          <a:bodyPr wrap="square" numCol="1" anchorCtr="0" compatLnSpc="1">
            <a:prstTxWarp prst="textNoShape">
              <a:avLst/>
            </a:prstTxWarp>
          </a:bodyPr>
          <a:lstStyle/>
          <a:p>
            <a:pPr marL="342900" indent="-342900" algn="just">
              <a:lnSpc>
                <a:spcPct val="110000"/>
              </a:lnSpc>
            </a:pPr>
            <a:r>
              <a:rPr lang="pt-BR" smtClean="0">
                <a:cs typeface="Arial" pitchFamily="34" charset="0"/>
              </a:rPr>
              <a:t>A ECMO e a condição pré-ECMO predispõem o RN à considerável morbidade, em particular, no que se refere à lesão neurológica. </a:t>
            </a:r>
            <a:endParaRPr lang="pt-BR" smtClean="0"/>
          </a:p>
          <a:p>
            <a:pPr marL="342900" indent="-342900" algn="just">
              <a:lnSpc>
                <a:spcPct val="110000"/>
              </a:lnSpc>
            </a:pPr>
            <a:r>
              <a:rPr lang="pt-BR" smtClean="0">
                <a:cs typeface="Arial" pitchFamily="34" charset="0"/>
              </a:rPr>
              <a:t>O fluxo sanguíneo cerebral é interrompido pela ligadura da carótida e da jugular interna, e períodos prolongados de hipoxemia pré-ECMO colocam o cérebro neonatal em risco substancial. </a:t>
            </a:r>
            <a:endParaRPr lang="pt-BR" smtClean="0"/>
          </a:p>
          <a:p>
            <a:pPr marL="342900" indent="-342900" algn="just">
              <a:lnSpc>
                <a:spcPct val="110000"/>
              </a:lnSpc>
            </a:pPr>
            <a:r>
              <a:rPr lang="pt-BR" smtClean="0">
                <a:cs typeface="Arial" pitchFamily="34" charset="0"/>
              </a:rPr>
              <a:t>Além desses riscos, incluem-se os seguintes fatores:</a:t>
            </a:r>
          </a:p>
          <a:p>
            <a:pPr marL="342900" indent="-342900" algn="just">
              <a:lnSpc>
                <a:spcPct val="110000"/>
              </a:lnSpc>
            </a:pPr>
            <a:r>
              <a:rPr lang="pt-BR" smtClean="0">
                <a:cs typeface="Arial" pitchFamily="34" charset="0"/>
              </a:rPr>
              <a:t>necessidade de anticoagulação sistêmica;</a:t>
            </a:r>
            <a:endParaRPr lang="pt-BR" smtClean="0"/>
          </a:p>
          <a:p>
            <a:pPr marL="342900" indent="-342900" algn="just">
              <a:lnSpc>
                <a:spcPct val="110000"/>
              </a:lnSpc>
            </a:pPr>
            <a:r>
              <a:rPr lang="pt-BR" smtClean="0">
                <a:cs typeface="Arial" pitchFamily="34" charset="0"/>
              </a:rPr>
              <a:t>flutuações da PA;</a:t>
            </a:r>
            <a:endParaRPr lang="pt-BR" smtClean="0"/>
          </a:p>
          <a:p>
            <a:pPr marL="342900" indent="-342900" algn="just">
              <a:lnSpc>
                <a:spcPct val="110000"/>
              </a:lnSpc>
            </a:pPr>
            <a:r>
              <a:rPr lang="pt-BR" smtClean="0">
                <a:cs typeface="Arial" pitchFamily="34" charset="0"/>
              </a:rPr>
              <a:t>natureza não pulsátil do fluxo da ECMO.</a:t>
            </a:r>
            <a:endParaRPr lang="pt-BR" smtClean="0"/>
          </a:p>
          <a:p>
            <a:pPr marL="342900" indent="-342900">
              <a:lnSpc>
                <a:spcPct val="110000"/>
              </a:lnSpc>
            </a:pPr>
            <a:endParaRPr lang="pt-BR" smtClean="0">
              <a:cs typeface="Arial" pitchFamily="34"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ítulo 1"/>
          <p:cNvSpPr>
            <a:spLocks noGrp="1"/>
          </p:cNvSpPr>
          <p:nvPr>
            <p:ph type="title"/>
          </p:nvPr>
        </p:nvSpPr>
        <p:spPr/>
        <p:txBody>
          <a:bodyPr/>
          <a:lstStyle/>
          <a:p>
            <a:r>
              <a:rPr lang="pt-BR" smtClean="0">
                <a:cs typeface="Arial" pitchFamily="34" charset="0"/>
              </a:rPr>
              <a:t>PROGNÓSTICO</a:t>
            </a:r>
            <a:endParaRPr lang="pt-BR" smtClean="0"/>
          </a:p>
        </p:txBody>
      </p:sp>
      <p:sp>
        <p:nvSpPr>
          <p:cNvPr id="3" name="Espaço Reservado para Conteúdo 2">
            <a:extLst>
              <a:ext uri="{FF2B5EF4-FFF2-40B4-BE49-F238E27FC236}"/>
            </a:extLst>
          </p:cNvPr>
          <p:cNvSpPr>
            <a:spLocks noGrp="1"/>
          </p:cNvSpPr>
          <p:nvPr>
            <p:ph idx="1"/>
          </p:nvPr>
        </p:nvSpPr>
        <p:spPr>
          <a:xfrm>
            <a:off x="1106488" y="2124075"/>
            <a:ext cx="9291637" cy="4284663"/>
          </a:xfrm>
        </p:spPr>
        <p:txBody>
          <a:bodyPr wrap="square" numCol="1" anchorCtr="0" compatLnSpc="1">
            <a:prstTxWarp prst="textNoShape">
              <a:avLst/>
            </a:prstTxWarp>
          </a:bodyPr>
          <a:lstStyle/>
          <a:p>
            <a:pPr marL="342900" indent="-342900" algn="just"/>
            <a:r>
              <a:rPr lang="pt-BR" smtClean="0">
                <a:cs typeface="Arial" pitchFamily="34" charset="0"/>
              </a:rPr>
              <a:t> Metanálise conduzida pelo </a:t>
            </a:r>
            <a:r>
              <a:rPr lang="pt-BR" i="1" smtClean="0">
                <a:cs typeface="Arial" pitchFamily="34" charset="0"/>
              </a:rPr>
              <a:t>Cochrane Collaborative</a:t>
            </a:r>
            <a:r>
              <a:rPr lang="pt-BR" smtClean="0">
                <a:cs typeface="Arial" pitchFamily="34" charset="0"/>
              </a:rPr>
              <a:t> confirmou e concluiu que “uma política de ECMO em RNs maduros com insuficiência respiratória grave, mas potencialmente reversível, resulta em melhora significativa da sobrevida sem risco de incapacidade grave”.</a:t>
            </a:r>
          </a:p>
          <a:p>
            <a:pPr marL="342900" indent="-342900" algn="just"/>
            <a:r>
              <a:rPr lang="pt-BR" smtClean="0">
                <a:cs typeface="Arial" pitchFamily="34" charset="0"/>
              </a:rPr>
              <a:t>O registro internacional relata uma sobrevida de 75% para a alta de RNs em ECMO por insuficiência respiratória.</a:t>
            </a:r>
          </a:p>
          <a:p>
            <a:pPr marL="342900" indent="-342900" algn="just">
              <a:buFont typeface="Wingdings" pitchFamily="2" charset="2"/>
              <a:buNone/>
            </a:pPr>
            <a:endParaRPr lang="pt-BR" smtClean="0">
              <a:cs typeface="Arial" pitchFamily="34" charset="0"/>
            </a:endParaRPr>
          </a:p>
          <a:p>
            <a:pPr marL="342900" indent="-342900" algn="just"/>
            <a:endParaRPr lang="pt-BR" smtClean="0">
              <a:cs typeface="Arial" pitchFamily="34" charset="0"/>
            </a:endParaRPr>
          </a:p>
          <a:p>
            <a:pPr marL="342900" indent="-342900"/>
            <a:endParaRPr lang="pt-BR" smtClean="0">
              <a:cs typeface="Arial" pitchFamily="34"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idx="4294967295"/>
          </p:nvPr>
        </p:nvSpPr>
        <p:spPr>
          <a:xfrm>
            <a:off x="1992313" y="325438"/>
            <a:ext cx="7958137" cy="1077912"/>
          </a:xfrm>
        </p:spPr>
        <p:txBody>
          <a:bodyPr/>
          <a:lstStyle/>
          <a:p>
            <a:pPr algn="ctr"/>
            <a:r>
              <a:rPr lang="pt-BR" sz="3000" smtClean="0"/>
              <a:t>Nota do editor da página neonatal </a:t>
            </a:r>
            <a:r>
              <a:rPr lang="pt-BR" sz="3000" smtClean="0">
                <a:hlinkClick r:id="rId2"/>
              </a:rPr>
              <a:t>www.paulomargotto.com.br</a:t>
            </a:r>
            <a:r>
              <a:rPr lang="pt-BR" sz="3000" smtClean="0"/>
              <a:t> Dr. Paulo R. Margotto. Consultem também! Aqui e Agora!</a:t>
            </a:r>
          </a:p>
        </p:txBody>
      </p:sp>
      <p:sp>
        <p:nvSpPr>
          <p:cNvPr id="73732" name="Text Box 4"/>
          <p:cNvSpPr txBox="1">
            <a:spLocks noChangeArrowheads="1"/>
          </p:cNvSpPr>
          <p:nvPr/>
        </p:nvSpPr>
        <p:spPr bwMode="auto">
          <a:xfrm>
            <a:off x="4064000" y="1754188"/>
            <a:ext cx="4819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FFFF00"/>
                </a:solidFill>
              </a:rPr>
              <a:t>Como calcular o gradiente Alvéolo-Arterial</a:t>
            </a:r>
          </a:p>
        </p:txBody>
      </p:sp>
      <p:pic>
        <p:nvPicPr>
          <p:cNvPr id="7373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7750" y="2098675"/>
            <a:ext cx="3221038" cy="4759325"/>
          </a:xfrm>
          <a:prstGeom prst="rect">
            <a:avLst/>
          </a:prstGeom>
          <a:noFill/>
          <a:ln w="38100">
            <a:solidFill>
              <a:srgbClr val="FF00FF"/>
            </a:solidFill>
            <a:miter lim="800000"/>
            <a:headEnd/>
            <a:tailEnd/>
          </a:ln>
          <a:extLst>
            <a:ext uri="{909E8E84-426E-40DD-AFC4-6F175D3DCCD1}">
              <a14:hiddenFill xmlns:a14="http://schemas.microsoft.com/office/drawing/2010/main">
                <a:solidFill>
                  <a:srgbClr val="FFFFFF"/>
                </a:solidFill>
              </a14:hiddenFill>
            </a:ext>
          </a:extLst>
        </p:spPr>
      </p:pic>
      <p:sp>
        <p:nvSpPr>
          <p:cNvPr id="73736" name="Rectangle 8"/>
          <p:cNvSpPr>
            <a:spLocks noChangeArrowheads="1"/>
          </p:cNvSpPr>
          <p:nvPr/>
        </p:nvSpPr>
        <p:spPr bwMode="auto">
          <a:xfrm>
            <a:off x="4394200" y="6081713"/>
            <a:ext cx="5562600" cy="650875"/>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pt-BR" altLang="ja-JP">
                <a:solidFill>
                  <a:srgbClr val="FF00FF"/>
                </a:solidFill>
                <a:hlinkClick r:id="rId4"/>
              </a:rPr>
              <a:t>https://drive.google.com/file/d/15ebHDHqCud0rl7GwFmnPp-CfxbG1Ncyd/view?usp=sharing</a:t>
            </a:r>
            <a:r>
              <a:rPr lang="pt-BR" altLang="ja-JP">
                <a:solidFill>
                  <a:srgbClr val="FF00FF"/>
                </a:solidFill>
              </a:rPr>
              <a:t>  </a:t>
            </a:r>
          </a:p>
        </p:txBody>
      </p:sp>
      <p:sp>
        <p:nvSpPr>
          <p:cNvPr id="73737" name="Line 9"/>
          <p:cNvSpPr>
            <a:spLocks noChangeShapeType="1"/>
          </p:cNvSpPr>
          <p:nvPr/>
        </p:nvSpPr>
        <p:spPr bwMode="auto">
          <a:xfrm>
            <a:off x="4410075" y="5618163"/>
            <a:ext cx="365125" cy="315912"/>
          </a:xfrm>
          <a:prstGeom prst="line">
            <a:avLst/>
          </a:prstGeom>
          <a:noFill/>
          <a:ln w="5715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73738" name="Text Box 10"/>
          <p:cNvSpPr txBox="1">
            <a:spLocks noChangeArrowheads="1"/>
          </p:cNvSpPr>
          <p:nvPr/>
        </p:nvSpPr>
        <p:spPr bwMode="auto">
          <a:xfrm>
            <a:off x="4521200" y="5227638"/>
            <a:ext cx="933450" cy="366712"/>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chemeClr val="bg1"/>
                </a:solidFill>
              </a:rPr>
              <a:t>Acesso</a:t>
            </a:r>
          </a:p>
        </p:txBody>
      </p:sp>
      <p:sp>
        <p:nvSpPr>
          <p:cNvPr id="73739" name="Rectangle 11"/>
          <p:cNvSpPr>
            <a:spLocks noChangeArrowheads="1"/>
          </p:cNvSpPr>
          <p:nvPr/>
        </p:nvSpPr>
        <p:spPr bwMode="auto">
          <a:xfrm>
            <a:off x="4449763" y="2266950"/>
            <a:ext cx="5932487"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b="1">
                <a:solidFill>
                  <a:srgbClr val="FFFF00"/>
                </a:solidFill>
              </a:rPr>
              <a:t>AVALIAÇÃO DA SEVERIDADE CLÍNICA NOS RECÉM-NASCIDOS SOB ASSISTÊNCIA RESPIRATÓRIA/ESCORE PREDITIVO DE MORBIMORTALIDADE</a:t>
            </a:r>
          </a:p>
        </p:txBody>
      </p:sp>
      <p:pic>
        <p:nvPicPr>
          <p:cNvPr id="73740" name="Picture 12" descr="pri-1110-32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349375" cy="204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742" name="Picture 14" descr="doc">
            <a:hlinkClick r:id="rId6" tooltip="NOVO-Avaliacao_severidade_clinica"/>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50475" y="253523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73743" name="Rectangle 15"/>
          <p:cNvSpPr>
            <a:spLocks noChangeArrowheads="1"/>
          </p:cNvSpPr>
          <p:nvPr/>
        </p:nvSpPr>
        <p:spPr bwMode="auto">
          <a:xfrm>
            <a:off x="5575300" y="3702050"/>
            <a:ext cx="5346700" cy="201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pt-BR"/>
              <a:t>É útil avaliar e quantificar a severidade clínica da condição do RN para monitorizar o seu progresso ou a resposta a um tratamento específico, para tentar predizer o prognóstico, para decidir a necessidade de uma intervenção mais agressiva e para comparar diferentes modalidades terapêuticas. </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Subtítulo 2"/>
          <p:cNvSpPr>
            <a:spLocks noGrp="1"/>
          </p:cNvSpPr>
          <p:nvPr>
            <p:ph type="subTitle" idx="4294967295"/>
          </p:nvPr>
        </p:nvSpPr>
        <p:spPr bwMode="auto">
          <a:xfrm>
            <a:off x="1304925" y="1208088"/>
            <a:ext cx="10887075" cy="56499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numCol="1" anchor="t" anchorCtr="0" compatLnSpc="1">
            <a:prstTxWarp prst="textNoShape">
              <a:avLst/>
            </a:prstTxWarp>
          </a:bodyPr>
          <a:lstStyle/>
          <a:p>
            <a:pPr marL="0" indent="0" algn="ctr" defTabSz="449263">
              <a:buFont typeface="Wingdings" pitchFamily="2" charset="2"/>
              <a:buNone/>
            </a:pPr>
            <a:r>
              <a:rPr lang="pt-BR" sz="3200" smtClean="0">
                <a:solidFill>
                  <a:srgbClr val="FF33CC"/>
                </a:solidFill>
              </a:rPr>
              <a:t>Gradiente Alvéolo-arterial</a:t>
            </a:r>
          </a:p>
          <a:p>
            <a:pPr marL="0" indent="0" algn="ctr" defTabSz="449263">
              <a:buFont typeface="Wingdings" pitchFamily="2" charset="2"/>
              <a:buNone/>
            </a:pPr>
            <a:r>
              <a:rPr lang="pt-BR" sz="1800" b="1" smtClean="0"/>
              <a:t>É útil avaliar e quantificar a severidade clínica da condição do RN para</a:t>
            </a:r>
            <a:r>
              <a:rPr lang="pt-BR" sz="1800" smtClean="0"/>
              <a:t>:</a:t>
            </a:r>
          </a:p>
          <a:p>
            <a:pPr marL="0" indent="0" defTabSz="449263">
              <a:buFont typeface="Arial" pitchFamily="34" charset="0"/>
              <a:buChar char="•"/>
            </a:pPr>
            <a:r>
              <a:rPr lang="pt-BR" sz="1800" smtClean="0"/>
              <a:t> monitorizar o seu progresso ou a resposta a um tratamento específico, </a:t>
            </a:r>
          </a:p>
          <a:p>
            <a:pPr marL="0" indent="0" defTabSz="449263">
              <a:buFont typeface="Arial" pitchFamily="34" charset="0"/>
              <a:buChar char="•"/>
            </a:pPr>
            <a:r>
              <a:rPr lang="pt-BR" sz="1800" smtClean="0"/>
              <a:t>tentar predizer o prognóstico, </a:t>
            </a:r>
          </a:p>
          <a:p>
            <a:pPr marL="0" indent="0" defTabSz="449263">
              <a:buFont typeface="Arial" pitchFamily="34" charset="0"/>
              <a:buChar char="•"/>
            </a:pPr>
            <a:r>
              <a:rPr lang="pt-BR" sz="1800" smtClean="0"/>
              <a:t>decidir a necessidade de uma intervenção mais agressiva e </a:t>
            </a:r>
          </a:p>
          <a:p>
            <a:pPr marL="0" indent="0" defTabSz="449263">
              <a:buFont typeface="Arial" pitchFamily="34" charset="0"/>
              <a:buChar char="•"/>
            </a:pPr>
            <a:r>
              <a:rPr lang="pt-BR" sz="1800" smtClean="0"/>
              <a:t>para comparar diferentes modalidades terapêuticas. </a:t>
            </a:r>
          </a:p>
          <a:p>
            <a:pPr marL="0" indent="0" defTabSz="449263">
              <a:buFont typeface="Wingdings" pitchFamily="2" charset="2"/>
              <a:buNone/>
            </a:pPr>
            <a:r>
              <a:rPr lang="pt-BR" sz="1800" smtClean="0"/>
              <a:t>    Para alcançar estes objetivos, têm sido propostos os seguintes índices</a:t>
            </a:r>
          </a:p>
          <a:p>
            <a:pPr marL="0" indent="0" algn="ctr" defTabSz="449263">
              <a:buFont typeface="Wingdings" pitchFamily="2" charset="2"/>
              <a:buNone/>
            </a:pPr>
            <a:r>
              <a:rPr lang="pt-BR" sz="1800" b="1" smtClean="0">
                <a:solidFill>
                  <a:srgbClr val="FFC000"/>
                </a:solidFill>
              </a:rPr>
              <a:t>Gradiente Alvéolo-arterial de O2: P(A - a)O2</a:t>
            </a:r>
          </a:p>
          <a:p>
            <a:pPr marL="0" indent="0" algn="ctr" defTabSz="449263">
              <a:buFont typeface="Wingdings" pitchFamily="2" charset="2"/>
              <a:buNone/>
            </a:pPr>
            <a:r>
              <a:rPr lang="pt-BR" sz="1800" b="1" smtClean="0">
                <a:solidFill>
                  <a:srgbClr val="FFC000"/>
                </a:solidFill>
              </a:rPr>
              <a:t>Proporção a/A (PaO2/PAO2</a:t>
            </a:r>
          </a:p>
          <a:p>
            <a:pPr marL="0" indent="0" algn="ctr" defTabSz="449263">
              <a:buFont typeface="Wingdings" pitchFamily="2" charset="2"/>
              <a:buNone/>
            </a:pPr>
            <a:r>
              <a:rPr lang="pt-BR" sz="1800" b="1" smtClean="0">
                <a:solidFill>
                  <a:srgbClr val="FFC000"/>
                </a:solidFill>
              </a:rPr>
              <a:t>Índice de Oxigenação (IO)</a:t>
            </a:r>
          </a:p>
          <a:p>
            <a:pPr marL="0" indent="0" defTabSz="449263">
              <a:buFont typeface="Wingdings" pitchFamily="2" charset="2"/>
              <a:buNone/>
            </a:pPr>
            <a:endParaRPr lang="pt-BR" sz="1800" smtClean="0"/>
          </a:p>
          <a:p>
            <a:pPr marL="0" indent="0" defTabSz="449263">
              <a:buFont typeface="Wingdings" pitchFamily="2" charset="2"/>
              <a:buNone/>
            </a:pPr>
            <a:endParaRPr lang="pt-BR" sz="1400" smtClean="0"/>
          </a:p>
        </p:txBody>
      </p:sp>
      <p:pic>
        <p:nvPicPr>
          <p:cNvPr id="7578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3925" y="528638"/>
            <a:ext cx="2197100" cy="849312"/>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4294967295"/>
          </p:nvPr>
        </p:nvSpPr>
        <p:spPr>
          <a:xfrm>
            <a:off x="1304925" y="1730375"/>
            <a:ext cx="9988550" cy="5127625"/>
          </a:xfrm>
        </p:spPr>
        <p:txBody>
          <a:bodyPr wrap="square" lIns="0" tIns="0" rIns="0" bIns="0" numCol="1" anchor="t" anchorCtr="0" compatLnSpc="1">
            <a:prstTxWarp prst="textNoShape">
              <a:avLst/>
            </a:prstTxWarp>
          </a:bodyPr>
          <a:lstStyle/>
          <a:p>
            <a:pPr marL="0" indent="0" algn="ctr" defTabSz="449263">
              <a:buFont typeface="Wingdings" pitchFamily="2" charset="2"/>
              <a:buNone/>
            </a:pPr>
            <a:r>
              <a:rPr lang="pt-BR" smtClean="0"/>
              <a:t>O P(A - a)O2 que é muito usado como um índice de troca gasosa reflete os efeitos do gradiente de difusão, o desequilíbrio na ventilação perfusão e o "shunt" verdadeiro.</a:t>
            </a:r>
          </a:p>
          <a:p>
            <a:pPr marL="0" indent="0" algn="ctr" defTabSz="449263">
              <a:buFont typeface="Wingdings" pitchFamily="2" charset="2"/>
              <a:buNone/>
            </a:pPr>
            <a:r>
              <a:rPr lang="pt-BR" b="1" smtClean="0">
                <a:solidFill>
                  <a:srgbClr val="FFC000"/>
                </a:solidFill>
              </a:rPr>
              <a:t>Nas doenças há três fatores que podem causar um aumento na P(A-a)O2:</a:t>
            </a:r>
          </a:p>
          <a:p>
            <a:pPr marL="0" indent="0" defTabSz="449263">
              <a:buFont typeface="Arial" pitchFamily="34" charset="0"/>
              <a:buChar char="•"/>
            </a:pPr>
            <a:r>
              <a:rPr lang="pt-BR" smtClean="0"/>
              <a:t>Aumento do "shunt" anatômico;</a:t>
            </a:r>
          </a:p>
          <a:p>
            <a:pPr marL="0" indent="0" defTabSz="449263">
              <a:buFont typeface="Arial" pitchFamily="34" charset="0"/>
              <a:buChar char="•"/>
            </a:pPr>
            <a:r>
              <a:rPr lang="pt-BR" smtClean="0"/>
              <a:t>Aumento da desigualdade ventilação-perfusão (V/Q);</a:t>
            </a:r>
          </a:p>
          <a:p>
            <a:pPr marL="0" indent="0" defTabSz="449263">
              <a:buFont typeface="Arial" pitchFamily="34" charset="0"/>
              <a:buChar char="•"/>
            </a:pPr>
            <a:r>
              <a:rPr lang="pt-BR" smtClean="0"/>
              <a:t>Difusão limitada de transferência de O2, através da barreira alvéolo-capilar</a:t>
            </a:r>
          </a:p>
          <a:p>
            <a:pPr marL="0" indent="0" algn="ctr" defTabSz="449263">
              <a:buFont typeface="Wingdings" pitchFamily="2" charset="2"/>
              <a:buNone/>
            </a:pPr>
            <a:endParaRPr lang="pt-BR" smtClean="0">
              <a:solidFill>
                <a:srgbClr val="FFFF00"/>
              </a:solidFill>
            </a:endParaRPr>
          </a:p>
          <a:p>
            <a:pPr marL="0" indent="0" algn="ctr" defTabSz="449263">
              <a:buFont typeface="Wingdings" pitchFamily="2" charset="2"/>
              <a:buNone/>
            </a:pPr>
            <a:endParaRPr lang="pt-BR" smtClean="0"/>
          </a:p>
          <a:p>
            <a:pPr marL="0" indent="0" algn="ctr" defTabSz="449263">
              <a:buFont typeface="Wingdings" pitchFamily="2" charset="2"/>
              <a:buNone/>
            </a:pPr>
            <a:endParaRPr lang="pt-BR" smtClean="0"/>
          </a:p>
        </p:txBody>
      </p:sp>
      <p:sp>
        <p:nvSpPr>
          <p:cNvPr id="76804" name="Retângulo 4"/>
          <p:cNvSpPr>
            <a:spLocks noChangeArrowheads="1"/>
          </p:cNvSpPr>
          <p:nvPr/>
        </p:nvSpPr>
        <p:spPr bwMode="auto">
          <a:xfrm>
            <a:off x="4265613" y="1050925"/>
            <a:ext cx="5424487" cy="52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pt-BR" sz="3200">
                <a:solidFill>
                  <a:srgbClr val="FF33CC"/>
                </a:solidFill>
                <a:latin typeface="Times New Roman" pitchFamily="18" charset="0"/>
              </a:rPr>
              <a:t>Gradiente Alvéolo-arterial</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ubtítulo 2"/>
          <p:cNvSpPr>
            <a:spLocks noGrp="1"/>
          </p:cNvSpPr>
          <p:nvPr>
            <p:ph type="subTitle" idx="4294967295"/>
          </p:nvPr>
        </p:nvSpPr>
        <p:spPr bwMode="auto">
          <a:xfrm>
            <a:off x="1827213" y="1795463"/>
            <a:ext cx="9582150" cy="47037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numCol="1" anchor="t" anchorCtr="0" compatLnSpc="1">
            <a:prstTxWarp prst="textNoShape">
              <a:avLst/>
            </a:prstTxWarp>
          </a:bodyPr>
          <a:lstStyle/>
          <a:p>
            <a:pPr marL="0" indent="0" algn="ctr" defTabSz="449263">
              <a:buFont typeface="Wingdings" pitchFamily="2" charset="2"/>
              <a:buNone/>
            </a:pPr>
            <a:r>
              <a:rPr lang="pt-BR" sz="1800" b="1" smtClean="0">
                <a:solidFill>
                  <a:srgbClr val="FFFF00"/>
                </a:solidFill>
              </a:rPr>
              <a:t>O P(A-a)O2 provê uma completa avaliação da efetividade do transporte de O2 através dos pulmões).</a:t>
            </a:r>
          </a:p>
          <a:p>
            <a:pPr marL="0" indent="0" algn="ctr" defTabSz="449263">
              <a:buFont typeface="Wingdings" pitchFamily="2" charset="2"/>
              <a:buNone/>
            </a:pPr>
            <a:endParaRPr lang="pt-BR" sz="1800" b="1" smtClean="0">
              <a:solidFill>
                <a:srgbClr val="FFFF00"/>
              </a:solidFill>
            </a:endParaRPr>
          </a:p>
          <a:p>
            <a:pPr marL="0" indent="0" algn="ctr" defTabSz="449263">
              <a:buFont typeface="Wingdings" pitchFamily="2" charset="2"/>
              <a:buNone/>
            </a:pPr>
            <a:r>
              <a:rPr lang="pt-BR" sz="1800" smtClean="0"/>
              <a:t>-paciente </a:t>
            </a:r>
            <a:r>
              <a:rPr lang="pt-BR" sz="1800" smtClean="0">
                <a:solidFill>
                  <a:srgbClr val="FFC000"/>
                </a:solidFill>
              </a:rPr>
              <a:t>com hipercapnia e hipoxemia </a:t>
            </a:r>
            <a:r>
              <a:rPr lang="pt-BR" sz="1800" smtClean="0"/>
              <a:t>que apresenta </a:t>
            </a:r>
            <a:r>
              <a:rPr lang="pt-BR" sz="1800" smtClean="0">
                <a:solidFill>
                  <a:srgbClr val="FFC000"/>
                </a:solidFill>
              </a:rPr>
              <a:t>P(A-a)O2 normal</a:t>
            </a:r>
            <a:r>
              <a:rPr lang="pt-BR" sz="1800" smtClean="0"/>
              <a:t>, indica que </a:t>
            </a:r>
            <a:r>
              <a:rPr lang="pt-BR" sz="1800" smtClean="0">
                <a:solidFill>
                  <a:srgbClr val="FFFF00"/>
                </a:solidFill>
              </a:rPr>
              <a:t>a hipoxemia é toda devida a hipoventilação alveolar</a:t>
            </a:r>
          </a:p>
          <a:p>
            <a:pPr marL="0" indent="0" algn="ctr" defTabSz="449263">
              <a:buFont typeface="Wingdings" pitchFamily="2" charset="2"/>
              <a:buNone/>
            </a:pPr>
            <a:r>
              <a:rPr lang="pt-BR" sz="1800" smtClean="0">
                <a:solidFill>
                  <a:srgbClr val="FFFF00"/>
                </a:solidFill>
              </a:rPr>
              <a:t>-</a:t>
            </a:r>
            <a:r>
              <a:rPr lang="pt-BR" sz="1800" smtClean="0"/>
              <a:t>Quando a </a:t>
            </a:r>
            <a:r>
              <a:rPr lang="pt-BR" sz="1800" smtClean="0">
                <a:solidFill>
                  <a:srgbClr val="FFC000"/>
                </a:solidFill>
              </a:rPr>
              <a:t>hipoxemia</a:t>
            </a:r>
            <a:r>
              <a:rPr lang="pt-BR" sz="1800" smtClean="0"/>
              <a:t> é provocada por um </a:t>
            </a:r>
            <a:r>
              <a:rPr lang="pt-BR" sz="1800" smtClean="0">
                <a:solidFill>
                  <a:srgbClr val="FFC000"/>
                </a:solidFill>
              </a:rPr>
              <a:t>desequilíbrio V/Q</a:t>
            </a:r>
            <a:r>
              <a:rPr lang="pt-BR" sz="1800" smtClean="0"/>
              <a:t>, por um "</a:t>
            </a:r>
            <a:r>
              <a:rPr lang="pt-BR" sz="1800" smtClean="0">
                <a:solidFill>
                  <a:srgbClr val="FFC000"/>
                </a:solidFill>
              </a:rPr>
              <a:t>shunt" intracardíaco ou intrapulmonar ou por uma perturbação da difusão</a:t>
            </a:r>
            <a:r>
              <a:rPr lang="pt-BR" sz="1800" smtClean="0"/>
              <a:t>, o P(A-a)O2 aumenta.</a:t>
            </a:r>
          </a:p>
          <a:p>
            <a:pPr marL="0" indent="0" algn="ctr" defTabSz="449263">
              <a:buFont typeface="Wingdings" pitchFamily="2" charset="2"/>
              <a:buNone/>
            </a:pPr>
            <a:endParaRPr lang="pt-BR" sz="1800" smtClean="0"/>
          </a:p>
          <a:p>
            <a:pPr marL="0" indent="0" algn="ctr" defTabSz="449263">
              <a:buFont typeface="Wingdings" pitchFamily="2" charset="2"/>
              <a:buNone/>
            </a:pPr>
            <a:r>
              <a:rPr lang="pt-BR" sz="1800" b="1" smtClean="0">
                <a:solidFill>
                  <a:srgbClr val="FF33CC"/>
                </a:solidFill>
              </a:rPr>
              <a:t>O P(A-a)O2 tem sido utilizado para avaliar o progresso da doença pulmonar, assim como um guia na instituição da assistência respiratória ou desmame do respirador.</a:t>
            </a:r>
          </a:p>
          <a:p>
            <a:pPr marL="0" indent="0" algn="ctr" defTabSz="449263">
              <a:buFont typeface="Wingdings" pitchFamily="2" charset="2"/>
              <a:buNone/>
            </a:pPr>
            <a:r>
              <a:rPr lang="pt-BR" sz="1800" smtClean="0"/>
              <a:t> </a:t>
            </a:r>
          </a:p>
          <a:p>
            <a:pPr marL="0" indent="0" algn="ctr" defTabSz="449263">
              <a:buFont typeface="Wingdings" pitchFamily="2" charset="2"/>
              <a:buNone/>
            </a:pPr>
            <a:endParaRPr lang="pt-BR" sz="1800" smtClean="0"/>
          </a:p>
          <a:p>
            <a:pPr marL="0" indent="0" algn="ctr" defTabSz="449263">
              <a:buFont typeface="Wingdings" pitchFamily="2" charset="2"/>
              <a:buNone/>
            </a:pPr>
            <a:endParaRPr lang="pt-BR" smtClean="0"/>
          </a:p>
        </p:txBody>
      </p:sp>
      <p:sp>
        <p:nvSpPr>
          <p:cNvPr id="77828" name="Retângulo 4"/>
          <p:cNvSpPr>
            <a:spLocks noChangeArrowheads="1"/>
          </p:cNvSpPr>
          <p:nvPr/>
        </p:nvSpPr>
        <p:spPr bwMode="auto">
          <a:xfrm>
            <a:off x="4179888" y="785813"/>
            <a:ext cx="5424487" cy="525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pt-BR" sz="3200">
                <a:solidFill>
                  <a:srgbClr val="FF33CC"/>
                </a:solidFill>
                <a:latin typeface="Times New Roman" pitchFamily="18" charset="0"/>
              </a:rPr>
              <a:t>Gradiente Alvéolo-arterial</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4"/>
          <p:cNvSpPr/>
          <p:nvPr/>
        </p:nvSpPr>
        <p:spPr>
          <a:xfrm>
            <a:off x="4138613" y="422275"/>
            <a:ext cx="4484687" cy="579438"/>
          </a:xfrm>
          <a:prstGeom prst="rect">
            <a:avLst/>
          </a:prstGeom>
        </p:spPr>
        <p:txBody>
          <a:bodyPr wrap="none">
            <a:spAutoFit/>
          </a:bodyPr>
          <a:lstStyle/>
          <a:p>
            <a:pPr eaLnBrk="0" hangingPunct="0"/>
            <a:r>
              <a:rPr lang="pt-BR" sz="3200">
                <a:solidFill>
                  <a:srgbClr val="FF00FF"/>
                </a:solidFill>
                <a:latin typeface="Times New Roman" pitchFamily="18" charset="0"/>
              </a:rPr>
              <a:t>Gradiente Alvéolo-arterial</a:t>
            </a:r>
          </a:p>
        </p:txBody>
      </p:sp>
      <p:pic>
        <p:nvPicPr>
          <p:cNvPr id="7885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1125" y="979488"/>
            <a:ext cx="7081838" cy="4027487"/>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853" name="Subtítulo 2"/>
          <p:cNvSpPr>
            <a:spLocks noGrp="1"/>
          </p:cNvSpPr>
          <p:nvPr>
            <p:ph type="subTitle" idx="4294967295"/>
          </p:nvPr>
        </p:nvSpPr>
        <p:spPr bwMode="auto">
          <a:xfrm>
            <a:off x="2163763" y="5213350"/>
            <a:ext cx="8534400" cy="7858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numCol="1" anchor="t" anchorCtr="0" compatLnSpc="1">
            <a:prstTxWarp prst="textNoShape">
              <a:avLst/>
            </a:prstTxWarp>
          </a:bodyPr>
          <a:lstStyle/>
          <a:p>
            <a:pPr marL="0" indent="0" algn="ctr" defTabSz="449263">
              <a:buFont typeface="Wingdings" pitchFamily="2" charset="2"/>
              <a:buNone/>
            </a:pPr>
            <a:r>
              <a:rPr lang="pt-BR" smtClean="0">
                <a:solidFill>
                  <a:srgbClr val="FF33CC"/>
                </a:solidFill>
              </a:rPr>
              <a:t>Newth aceita como normal</a:t>
            </a:r>
            <a:r>
              <a:rPr lang="pt-BR" smtClean="0">
                <a:solidFill>
                  <a:srgbClr val="0070C0"/>
                </a:solidFill>
              </a:rPr>
              <a:t> </a:t>
            </a:r>
            <a:r>
              <a:rPr lang="pt-BR" smtClean="0">
                <a:solidFill>
                  <a:srgbClr val="FFFF00"/>
                </a:solidFill>
              </a:rPr>
              <a:t>5 a 15 mmHg</a:t>
            </a:r>
            <a:r>
              <a:rPr lang="pt-BR" smtClean="0">
                <a:solidFill>
                  <a:srgbClr val="0070C0"/>
                </a:solidFill>
              </a:rPr>
              <a:t>, </a:t>
            </a:r>
            <a:r>
              <a:rPr lang="pt-BR" smtClean="0">
                <a:solidFill>
                  <a:srgbClr val="FF33CC"/>
                </a:solidFill>
              </a:rPr>
              <a:t>podendo chegar até 60 mmHg no RN. </a:t>
            </a:r>
          </a:p>
          <a:p>
            <a:pPr marL="0" indent="0" algn="ctr" defTabSz="449263">
              <a:buFont typeface="Wingdings" pitchFamily="2" charset="2"/>
              <a:buNone/>
            </a:pPr>
            <a:r>
              <a:rPr lang="pt-BR" smtClean="0">
                <a:solidFill>
                  <a:srgbClr val="FF33CC"/>
                </a:solidFill>
              </a:rPr>
              <a:t>Outros, como  Nelson, citado em Avery e cls, aceita como normal 28 </a:t>
            </a:r>
            <a:r>
              <a:rPr lang="pt-BR" u="sng" smtClean="0">
                <a:solidFill>
                  <a:srgbClr val="FF33CC"/>
                </a:solidFill>
              </a:rPr>
              <a:t>+</a:t>
            </a:r>
            <a:r>
              <a:rPr lang="pt-BR" smtClean="0">
                <a:solidFill>
                  <a:srgbClr val="FF33CC"/>
                </a:solidFill>
              </a:rPr>
              <a:t> 10 mmHg sob FiO2 de 21% e 311 </a:t>
            </a:r>
            <a:r>
              <a:rPr lang="pt-BR" u="sng" smtClean="0">
                <a:solidFill>
                  <a:srgbClr val="FF33CC"/>
                </a:solidFill>
              </a:rPr>
              <a:t>+</a:t>
            </a:r>
            <a:r>
              <a:rPr lang="pt-BR" smtClean="0">
                <a:solidFill>
                  <a:srgbClr val="FF33CC"/>
                </a:solidFill>
              </a:rPr>
              <a:t> 70 mmHg sob FiO2 de 100%.</a:t>
            </a:r>
          </a:p>
        </p:txBody>
      </p:sp>
      <p:sp>
        <p:nvSpPr>
          <p:cNvPr id="78854" name="CaixaDeTexto 5"/>
          <p:cNvSpPr txBox="1">
            <a:spLocks noChangeArrowheads="1"/>
          </p:cNvSpPr>
          <p:nvPr/>
        </p:nvSpPr>
        <p:spPr bwMode="auto">
          <a:xfrm>
            <a:off x="0" y="5048250"/>
            <a:ext cx="23764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eaLnBrk="0" hangingPunct="0"/>
            <a:r>
              <a:rPr lang="pt-BR" sz="2400" b="1">
                <a:solidFill>
                  <a:srgbClr val="FFFF00"/>
                </a:solidFill>
                <a:latin typeface="Times New Roman" pitchFamily="18" charset="0"/>
              </a:rPr>
              <a:t>Valores Normais</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ubtítulo 2"/>
          <p:cNvSpPr>
            <a:spLocks noGrp="1"/>
          </p:cNvSpPr>
          <p:nvPr>
            <p:ph type="subTitle" idx="4294967295"/>
          </p:nvPr>
        </p:nvSpPr>
        <p:spPr bwMode="auto">
          <a:xfrm>
            <a:off x="1087438" y="1524000"/>
            <a:ext cx="10153650" cy="41243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numCol="1" anchor="t" anchorCtr="0" compatLnSpc="1">
            <a:prstTxWarp prst="textNoShape">
              <a:avLst/>
            </a:prstTxWarp>
          </a:bodyPr>
          <a:lstStyle/>
          <a:p>
            <a:pPr marL="0" indent="0" algn="ctr" defTabSz="449263">
              <a:buFont typeface="Wingdings" pitchFamily="2" charset="2"/>
              <a:buNone/>
            </a:pPr>
            <a:r>
              <a:rPr lang="pt-BR" sz="2400" smtClean="0">
                <a:solidFill>
                  <a:srgbClr val="FFFF00"/>
                </a:solidFill>
              </a:rPr>
              <a:t>RN com persistência da hipertensão pulmonar </a:t>
            </a:r>
            <a:r>
              <a:rPr lang="pt-BR" sz="2400" b="1" smtClean="0">
                <a:solidFill>
                  <a:srgbClr val="FFC000"/>
                </a:solidFill>
              </a:rPr>
              <a:t>P(A-a)O2 de 630 mmHg por 24 horas</a:t>
            </a:r>
            <a:r>
              <a:rPr lang="pt-BR" sz="2400" smtClean="0"/>
              <a:t>: mortalidade de 100% </a:t>
            </a:r>
          </a:p>
          <a:p>
            <a:pPr marL="0" indent="0" algn="ctr" defTabSz="449263">
              <a:buFont typeface="Wingdings" pitchFamily="2" charset="2"/>
              <a:buNone/>
            </a:pPr>
            <a:r>
              <a:rPr lang="pt-BR" sz="2400" b="1" smtClean="0">
                <a:solidFill>
                  <a:srgbClr val="FFC000"/>
                </a:solidFill>
              </a:rPr>
              <a:t>P(A-a)O2 de 610 ou mais por 8 horas</a:t>
            </a:r>
            <a:r>
              <a:rPr lang="pt-BR" sz="2400" smtClean="0"/>
              <a:t>: mortalidade de 78 a 79%, sendo este o </a:t>
            </a:r>
            <a:r>
              <a:rPr lang="pt-BR" sz="2400" smtClean="0">
                <a:solidFill>
                  <a:srgbClr val="FFFF00"/>
                </a:solidFill>
              </a:rPr>
              <a:t>critério</a:t>
            </a:r>
            <a:r>
              <a:rPr lang="pt-BR" sz="2400" smtClean="0"/>
              <a:t> que os autores utilizaram para submeter estes RN à </a:t>
            </a:r>
            <a:r>
              <a:rPr lang="pt-BR" sz="2400" smtClean="0">
                <a:solidFill>
                  <a:srgbClr val="FFFF00"/>
                </a:solidFill>
              </a:rPr>
              <a:t>oxigenação por membrana extracorpórea</a:t>
            </a:r>
            <a:r>
              <a:rPr lang="pt-BR" sz="2400" smtClean="0"/>
              <a:t>, pela precocidade da predicção da alta mortalidade.</a:t>
            </a:r>
          </a:p>
          <a:p>
            <a:pPr marL="0" indent="0" algn="ctr" defTabSz="449263">
              <a:buFont typeface="Wingdings" pitchFamily="2" charset="2"/>
              <a:buNone/>
            </a:pPr>
            <a:endParaRPr lang="pt-BR" sz="2400" smtClean="0"/>
          </a:p>
        </p:txBody>
      </p:sp>
      <p:sp>
        <p:nvSpPr>
          <p:cNvPr id="79876" name="Retângulo 4"/>
          <p:cNvSpPr>
            <a:spLocks noChangeArrowheads="1"/>
          </p:cNvSpPr>
          <p:nvPr/>
        </p:nvSpPr>
        <p:spPr bwMode="auto">
          <a:xfrm>
            <a:off x="4144963" y="769938"/>
            <a:ext cx="4484687"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pt-BR" sz="3200">
                <a:solidFill>
                  <a:srgbClr val="FF33CC"/>
                </a:solidFill>
                <a:latin typeface="Times New Roman" pitchFamily="18" charset="0"/>
              </a:rPr>
              <a:t>Gradiente Alvéolo-arterial</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Espaço Reservado para Conteúdo 2"/>
          <p:cNvSpPr>
            <a:spLocks noGrp="1"/>
          </p:cNvSpPr>
          <p:nvPr>
            <p:ph idx="4294967295"/>
          </p:nvPr>
        </p:nvSpPr>
        <p:spPr bwMode="auto">
          <a:xfrm>
            <a:off x="1393825" y="1936750"/>
            <a:ext cx="9667875" cy="431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numCol="1" anchor="t" anchorCtr="0" compatLnSpc="1">
            <a:prstTxWarp prst="textNoShape">
              <a:avLst/>
            </a:prstTxWarp>
          </a:bodyPr>
          <a:lstStyle/>
          <a:p>
            <a:pPr marL="71438" indent="0" algn="ctr" defTabSz="449263">
              <a:buFont typeface="Wingdings" pitchFamily="2" charset="2"/>
              <a:buNone/>
            </a:pPr>
            <a:r>
              <a:rPr lang="pt-BR" sz="2400" b="1" smtClean="0">
                <a:solidFill>
                  <a:srgbClr val="FFFF00"/>
                </a:solidFill>
              </a:rPr>
              <a:t>P(A-a)O2 após o reparo cirúrgico da hérnia diafragmática</a:t>
            </a:r>
          </a:p>
          <a:p>
            <a:pPr marL="71438" indent="0" algn="ctr" defTabSz="449263">
              <a:buFont typeface="Wingdings" pitchFamily="2" charset="2"/>
              <a:buNone/>
            </a:pPr>
            <a:r>
              <a:rPr lang="pt-BR" sz="2400" smtClean="0"/>
              <a:t>-</a:t>
            </a:r>
            <a:r>
              <a:rPr lang="pt-BR" sz="2400" smtClean="0">
                <a:solidFill>
                  <a:srgbClr val="FFC000"/>
                </a:solidFill>
              </a:rPr>
              <a:t>sobreviventes</a:t>
            </a:r>
            <a:r>
              <a:rPr lang="pt-BR" sz="2400" smtClean="0"/>
              <a:t>: (P(A-a)O2 = 260 mmHg) </a:t>
            </a:r>
          </a:p>
          <a:p>
            <a:pPr marL="71438" indent="0" algn="ctr" defTabSz="449263">
              <a:buFont typeface="Wingdings" pitchFamily="2" charset="2"/>
              <a:buNone/>
            </a:pPr>
            <a:r>
              <a:rPr lang="pt-BR" sz="2400" smtClean="0"/>
              <a:t> -</a:t>
            </a:r>
            <a:r>
              <a:rPr lang="pt-BR" sz="2400" smtClean="0">
                <a:solidFill>
                  <a:srgbClr val="FFC000"/>
                </a:solidFill>
              </a:rPr>
              <a:t>não sobreviventes</a:t>
            </a:r>
            <a:r>
              <a:rPr lang="pt-BR" sz="2400" smtClean="0"/>
              <a:t>: (P(A-a)O2 = 614 mmHg). </a:t>
            </a:r>
            <a:r>
              <a:rPr lang="pt-BR" sz="2400" b="1" smtClean="0">
                <a:solidFill>
                  <a:srgbClr val="FF33CC"/>
                </a:solidFill>
              </a:rPr>
              <a:t>Os RN com valores pré-operatórios de 500 ou mais, não sobreviveram</a:t>
            </a:r>
          </a:p>
        </p:txBody>
      </p:sp>
      <p:sp>
        <p:nvSpPr>
          <p:cNvPr id="80900" name="Retângulo 4"/>
          <p:cNvSpPr>
            <a:spLocks noChangeArrowheads="1"/>
          </p:cNvSpPr>
          <p:nvPr/>
        </p:nvSpPr>
        <p:spPr bwMode="auto">
          <a:xfrm>
            <a:off x="4113213" y="946150"/>
            <a:ext cx="5422900" cy="52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pt-BR" sz="3200">
                <a:solidFill>
                  <a:srgbClr val="FF33CC"/>
                </a:solidFill>
                <a:latin typeface="Times New Roman" pitchFamily="18" charset="0"/>
              </a:rPr>
              <a:t>Gradiente Alvéolo-arterial</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ubtítulo 2"/>
          <p:cNvSpPr>
            <a:spLocks noGrp="1"/>
          </p:cNvSpPr>
          <p:nvPr>
            <p:ph type="subTitle" idx="4294967295"/>
          </p:nvPr>
        </p:nvSpPr>
        <p:spPr bwMode="auto">
          <a:xfrm>
            <a:off x="1139825" y="1795463"/>
            <a:ext cx="10015538" cy="5062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numCol="1" anchor="t" anchorCtr="0" compatLnSpc="1">
            <a:prstTxWarp prst="textNoShape">
              <a:avLst/>
            </a:prstTxWarp>
          </a:bodyPr>
          <a:lstStyle/>
          <a:p>
            <a:pPr marL="0" indent="0" algn="ctr" defTabSz="449263">
              <a:buFont typeface="Wingdings" pitchFamily="2" charset="2"/>
              <a:buNone/>
            </a:pPr>
            <a:r>
              <a:rPr lang="pt-BR" sz="2400" smtClean="0"/>
              <a:t>índice de troca gasosa é mais estável do que o gradiente alvéolo – arterial frente a alterações na FiO2. </a:t>
            </a:r>
          </a:p>
          <a:p>
            <a:pPr marL="0" indent="0" algn="ctr" defTabSz="449263">
              <a:buFont typeface="Wingdings" pitchFamily="2" charset="2"/>
              <a:buNone/>
            </a:pPr>
            <a:r>
              <a:rPr lang="pt-BR" sz="2400" b="1" smtClean="0">
                <a:solidFill>
                  <a:srgbClr val="FFCC00"/>
                </a:solidFill>
              </a:rPr>
              <a:t>Hipertensão Pulmonar:</a:t>
            </a:r>
          </a:p>
          <a:p>
            <a:pPr marL="0" indent="0" defTabSz="449263">
              <a:buFont typeface="Wingdings" pitchFamily="2" charset="2"/>
              <a:buNone/>
            </a:pPr>
            <a:r>
              <a:rPr lang="pt-BR" sz="2400" b="1" smtClean="0">
                <a:solidFill>
                  <a:srgbClr val="FF0000"/>
                </a:solidFill>
              </a:rPr>
              <a:t>         ≤0,15</a:t>
            </a:r>
            <a:r>
              <a:rPr lang="pt-BR" sz="2400" smtClean="0"/>
              <a:t> com 12 a 72 horas de vida foi altamente preditiva de morte precoce (85% morreram!)</a:t>
            </a:r>
          </a:p>
          <a:p>
            <a:pPr marL="0" indent="0" defTabSz="449263">
              <a:buFont typeface="Wingdings" pitchFamily="2" charset="2"/>
              <a:buNone/>
            </a:pPr>
            <a:r>
              <a:rPr lang="pt-BR" sz="2400" smtClean="0"/>
              <a:t>         </a:t>
            </a:r>
            <a:r>
              <a:rPr lang="pt-BR" sz="2400" b="1" smtClean="0">
                <a:solidFill>
                  <a:srgbClr val="FF33CC"/>
                </a:solidFill>
              </a:rPr>
              <a:t>≥0,15</a:t>
            </a:r>
            <a:r>
              <a:rPr lang="pt-BR" sz="2400" smtClean="0"/>
              <a:t>: 71% de sobrevivência</a:t>
            </a:r>
          </a:p>
          <a:p>
            <a:pPr marL="0" indent="0" algn="ctr" defTabSz="449263">
              <a:buFont typeface="Wingdings" pitchFamily="2" charset="2"/>
              <a:buNone/>
            </a:pPr>
            <a:r>
              <a:rPr lang="pt-BR" sz="2400" b="1" smtClean="0">
                <a:solidFill>
                  <a:srgbClr val="FF33CC"/>
                </a:solidFill>
              </a:rPr>
              <a:t>A relação a/A para RN com idade gestacional menor que 30 semanas, foi, em média, 0,35.</a:t>
            </a:r>
          </a:p>
          <a:p>
            <a:pPr marL="0" indent="0" algn="ctr" defTabSz="449263">
              <a:buFont typeface="Wingdings" pitchFamily="2" charset="2"/>
              <a:buNone/>
            </a:pPr>
            <a:endParaRPr lang="pt-BR" sz="2400" smtClean="0">
              <a:solidFill>
                <a:srgbClr val="FF33CC"/>
              </a:solidFill>
            </a:endParaRPr>
          </a:p>
          <a:p>
            <a:pPr marL="0" indent="0" algn="ctr" defTabSz="449263">
              <a:buFont typeface="Wingdings" pitchFamily="2" charset="2"/>
              <a:buNone/>
            </a:pPr>
            <a:endParaRPr lang="pt-BR" sz="2400" smtClean="0">
              <a:solidFill>
                <a:srgbClr val="FF33CC"/>
              </a:solidFill>
            </a:endParaRPr>
          </a:p>
          <a:p>
            <a:pPr marL="0" indent="0" algn="ctr" defTabSz="449263">
              <a:buFont typeface="Wingdings" pitchFamily="2" charset="2"/>
              <a:buNone/>
            </a:pPr>
            <a:endParaRPr lang="pt-BR" smtClean="0"/>
          </a:p>
        </p:txBody>
      </p:sp>
      <p:sp>
        <p:nvSpPr>
          <p:cNvPr id="81924" name="Retângulo 4"/>
          <p:cNvSpPr>
            <a:spLocks noChangeArrowheads="1"/>
          </p:cNvSpPr>
          <p:nvPr/>
        </p:nvSpPr>
        <p:spPr bwMode="auto">
          <a:xfrm>
            <a:off x="2089150" y="1077913"/>
            <a:ext cx="77565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pt-BR" sz="3200" b="1">
                <a:solidFill>
                  <a:srgbClr val="FF33CC"/>
                </a:solidFill>
                <a:latin typeface="Times New Roman" pitchFamily="18" charset="0"/>
              </a:rPr>
              <a:t>Relação artério-alveolar a/A (PaO2/PAO2):</a:t>
            </a:r>
            <a:endParaRPr lang="pt-BR" sz="3200">
              <a:solidFill>
                <a:srgbClr val="FF33CC"/>
              </a:solidFill>
              <a:latin typeface="Times New Roman" pitchFamily="18" charset="0"/>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ubtítulo 2"/>
          <p:cNvSpPr>
            <a:spLocks noGrp="1"/>
          </p:cNvSpPr>
          <p:nvPr>
            <p:ph type="subTitle" idx="4294967295"/>
          </p:nvPr>
        </p:nvSpPr>
        <p:spPr bwMode="auto">
          <a:xfrm>
            <a:off x="1263650" y="1468438"/>
            <a:ext cx="10798175" cy="49006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numCol="1" anchor="t" anchorCtr="0" compatLnSpc="1">
            <a:prstTxWarp prst="textNoShape">
              <a:avLst/>
            </a:prstTxWarp>
          </a:bodyPr>
          <a:lstStyle/>
          <a:p>
            <a:pPr marL="0" indent="0" algn="ctr" defTabSz="449263">
              <a:buFont typeface="Wingdings" pitchFamily="2" charset="2"/>
              <a:buNone/>
            </a:pPr>
            <a:r>
              <a:rPr lang="pt-BR" sz="2400" b="1" smtClean="0">
                <a:solidFill>
                  <a:schemeClr val="accent1"/>
                </a:solidFill>
              </a:rPr>
              <a:t>MAP X FiO2% / PaO2</a:t>
            </a:r>
            <a:r>
              <a:rPr lang="pt-BR" sz="2400" smtClean="0"/>
              <a:t>       </a:t>
            </a:r>
          </a:p>
          <a:p>
            <a:pPr marL="0" indent="0" algn="ctr" defTabSz="449263">
              <a:buFont typeface="Wingdings" pitchFamily="2" charset="2"/>
              <a:buNone/>
            </a:pPr>
            <a:r>
              <a:rPr lang="pt-BR" sz="2400" smtClean="0"/>
              <a:t> MAP (</a:t>
            </a:r>
            <a:r>
              <a:rPr lang="pt-BR" sz="2400" i="1" smtClean="0"/>
              <a:t>Mean airway pressure</a:t>
            </a:r>
            <a:r>
              <a:rPr lang="pt-BR" sz="2400" smtClean="0"/>
              <a:t>):                                                                  </a:t>
            </a:r>
          </a:p>
          <a:p>
            <a:pPr marL="0" indent="0" algn="ctr" defTabSz="449263">
              <a:buFont typeface="Wingdings" pitchFamily="2" charset="2"/>
              <a:buNone/>
            </a:pPr>
            <a:r>
              <a:rPr lang="pt-BR" sz="2400" smtClean="0"/>
              <a:t>pressão média das vias aéreas</a:t>
            </a:r>
          </a:p>
          <a:p>
            <a:pPr marL="0" indent="0" algn="ctr" defTabSz="449263">
              <a:buFont typeface="Arial" pitchFamily="34" charset="0"/>
              <a:buChar char="•"/>
            </a:pPr>
            <a:r>
              <a:rPr lang="pt-BR" sz="2400" smtClean="0">
                <a:solidFill>
                  <a:srgbClr val="FF0000"/>
                </a:solidFill>
              </a:rPr>
              <a:t>IO </a:t>
            </a:r>
            <a:r>
              <a:rPr lang="pt-BR" sz="2400" b="1" smtClean="0">
                <a:solidFill>
                  <a:srgbClr val="FF0000"/>
                </a:solidFill>
              </a:rPr>
              <a:t>≥ </a:t>
            </a:r>
            <a:r>
              <a:rPr lang="pt-BR" sz="2400" smtClean="0">
                <a:solidFill>
                  <a:srgbClr val="FF0000"/>
                </a:solidFill>
              </a:rPr>
              <a:t>40 </a:t>
            </a:r>
            <a:r>
              <a:rPr lang="pt-BR" sz="2400" smtClean="0"/>
              <a:t>em 3 de 5 gasometrias, com intervalo de 30 minutos: 80 a 90% de mortalidade. </a:t>
            </a:r>
          </a:p>
          <a:p>
            <a:pPr marL="0" indent="0" defTabSz="449263">
              <a:buFont typeface="Arial" pitchFamily="34" charset="0"/>
              <a:buChar char="•"/>
            </a:pPr>
            <a:r>
              <a:rPr lang="pt-BR" sz="2400" smtClean="0"/>
              <a:t> </a:t>
            </a:r>
            <a:r>
              <a:rPr lang="pt-BR" sz="2400" b="1" smtClean="0">
                <a:solidFill>
                  <a:srgbClr val="FF0000"/>
                </a:solidFill>
              </a:rPr>
              <a:t>IO de 25 a 40 </a:t>
            </a:r>
            <a:r>
              <a:rPr lang="pt-BR" sz="2400" smtClean="0"/>
              <a:t>nestas condições prediz uma mortalidade de 50 a 80%.</a:t>
            </a:r>
          </a:p>
          <a:p>
            <a:pPr marL="0" indent="0" defTabSz="449263">
              <a:buFont typeface="Arial" pitchFamily="34" charset="0"/>
              <a:buChar char="•"/>
            </a:pPr>
            <a:r>
              <a:rPr lang="pt-BR" sz="2400" smtClean="0"/>
              <a:t>Uso do óxido Nítrico na Unidade Neonatal</a:t>
            </a:r>
          </a:p>
          <a:p>
            <a:pPr marL="0" indent="0" defTabSz="449263">
              <a:buFont typeface="Wingdings" pitchFamily="2" charset="2"/>
              <a:buNone/>
            </a:pPr>
            <a:r>
              <a:rPr lang="pt-BR" sz="2400" smtClean="0"/>
              <a:t>                                IO ≥20</a:t>
            </a:r>
          </a:p>
        </p:txBody>
      </p:sp>
      <p:sp>
        <p:nvSpPr>
          <p:cNvPr id="83972" name="Retângulo 4"/>
          <p:cNvSpPr>
            <a:spLocks noChangeArrowheads="1"/>
          </p:cNvSpPr>
          <p:nvPr/>
        </p:nvSpPr>
        <p:spPr bwMode="auto">
          <a:xfrm>
            <a:off x="3397250" y="814388"/>
            <a:ext cx="53435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pt-BR" sz="3200" b="1">
                <a:solidFill>
                  <a:srgbClr val="FF33CC"/>
                </a:solidFill>
                <a:latin typeface="Times New Roman" pitchFamily="18" charset="0"/>
              </a:rPr>
              <a:t>      Índice de Oxigenação: I/O</a:t>
            </a:r>
            <a:endParaRPr lang="pt-BR" sz="3200">
              <a:solidFill>
                <a:srgbClr val="FF33CC"/>
              </a:solidFill>
              <a:latin typeface="Times New Roman" pitchFamily="18" charset="0"/>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3250" y="1531938"/>
            <a:ext cx="7715250" cy="2227262"/>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4996" name="CaixaDeTexto 3"/>
          <p:cNvSpPr txBox="1">
            <a:spLocks noChangeArrowheads="1"/>
          </p:cNvSpPr>
          <p:nvPr/>
        </p:nvSpPr>
        <p:spPr bwMode="auto">
          <a:xfrm>
            <a:off x="2125663" y="685800"/>
            <a:ext cx="775811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eaLnBrk="0" hangingPunct="0"/>
            <a:r>
              <a:rPr lang="pt-BR" sz="3200" b="1">
                <a:solidFill>
                  <a:srgbClr val="FF0000"/>
                </a:solidFill>
                <a:latin typeface="Times New Roman" pitchFamily="18" charset="0"/>
              </a:rPr>
              <a:t>Recém-Nascido com Hipertensão Pulmonar</a:t>
            </a:r>
          </a:p>
        </p:txBody>
      </p:sp>
      <p:pic>
        <p:nvPicPr>
          <p:cNvPr id="8499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78238" y="3976688"/>
            <a:ext cx="4459287" cy="2741612"/>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8563" y="374650"/>
            <a:ext cx="9753600" cy="596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4758" name="Text Box 6"/>
          <p:cNvSpPr txBox="1">
            <a:spLocks noChangeArrowheads="1"/>
          </p:cNvSpPr>
          <p:nvPr/>
        </p:nvSpPr>
        <p:spPr bwMode="auto">
          <a:xfrm>
            <a:off x="2081213" y="6491288"/>
            <a:ext cx="7423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FFFF00"/>
                </a:solidFill>
              </a:rPr>
              <a:t>Reunião na Unidade de Neonatologia do HMIB/SES/DF em 17/11/2021</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 xmlns:thm15="http://schemas.microsoft.com/office/thememl/2012/main" name="Madison" id="{025CB5FB-2DD3-45EE-B6F0-CC461540EB19}" vid="{6AC10936-2DFC-4054-9ADF-B5E2C5F86190}"/>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1870</Words>
  <Application>Microsoft Office PowerPoint</Application>
  <PresentationFormat>Personalizar</PresentationFormat>
  <Paragraphs>734</Paragraphs>
  <Slides>68</Slides>
  <Notes>1</Notes>
  <HiddenSlides>0</HiddenSlides>
  <MMClips>0</MMClips>
  <ScaleCrop>false</ScaleCrop>
  <HeadingPairs>
    <vt:vector size="6" baseType="variant">
      <vt:variant>
        <vt:lpstr>Fontes usadas</vt:lpstr>
      </vt:variant>
      <vt:variant>
        <vt:i4>11</vt:i4>
      </vt:variant>
      <vt:variant>
        <vt:lpstr>Tema</vt:lpstr>
      </vt:variant>
      <vt:variant>
        <vt:i4>1</vt:i4>
      </vt:variant>
      <vt:variant>
        <vt:lpstr>Títulos de slides</vt:lpstr>
      </vt:variant>
      <vt:variant>
        <vt:i4>68</vt:i4>
      </vt:variant>
    </vt:vector>
  </HeadingPairs>
  <TitlesOfParts>
    <vt:vector size="80" baseType="lpstr">
      <vt:lpstr>Arial</vt:lpstr>
      <vt:lpstr>Wingdings</vt:lpstr>
      <vt:lpstr>Calibri</vt:lpstr>
      <vt:lpstr>Wingdings 3</vt:lpstr>
      <vt:lpstr>MS Shell Dlg 2</vt:lpstr>
      <vt:lpstr>Courier New</vt:lpstr>
      <vt:lpstr>Courier New,monospace</vt:lpstr>
      <vt:lpstr>Lato</vt:lpstr>
      <vt:lpstr>Arial Narrow</vt:lpstr>
      <vt:lpstr>MS PGothic</vt:lpstr>
      <vt:lpstr>Times New Roman</vt:lpstr>
      <vt:lpstr>Madison</vt:lpstr>
      <vt:lpstr>OXIGENAÇÃO POR MEMBRANA EXTRACORPÓREA NEONATAL - ECMO</vt:lpstr>
      <vt:lpstr>INTRODUÇÃO</vt:lpstr>
      <vt:lpstr>INTRODUÇÃO</vt:lpstr>
      <vt:lpstr>INTRODUÇÃO</vt:lpstr>
      <vt:lpstr>FISIOLOGIA E TÉCNICA</vt:lpstr>
      <vt:lpstr>Apresentação do PowerPoint</vt:lpstr>
      <vt:lpstr>FISIOLOGIA E TÉCNICA </vt:lpstr>
      <vt:lpstr>TIPOS DE ECMO - Venovenosa ( VV)</vt:lpstr>
      <vt:lpstr>Apresentação do PowerPoint</vt:lpstr>
      <vt:lpstr>TIPOS DE ECMO - Venoarterial ( VA)</vt:lpstr>
      <vt:lpstr>Apresentação do PowerPoint</vt:lpstr>
      <vt:lpstr>Apresentação do PowerPoint</vt:lpstr>
      <vt:lpstr>TIPOS DE ECMO - Ex utero intrapartum treatment</vt:lpstr>
      <vt:lpstr>CRITÉRIOS PARA SELEÇÃO DO PACIENTE</vt:lpstr>
      <vt:lpstr>CRITÉRIOS PARA SELEÇÃO DO PACIENTE</vt:lpstr>
      <vt:lpstr>CRITÉRIOS PARA SELEÇÃO DO PACIENTE- NA FALÊNCIA RESPIRATÓRIA</vt:lpstr>
      <vt:lpstr>CRITÉRIOS PARA SELEÇÃO DO PACIENTE- NA FALÊNCIA RESPIRATÓRIA</vt:lpstr>
      <vt:lpstr>CRITÉRIOS PARA SELEÇÃO DO PACIENTE- NA FALÊNCIA RESPIRATÓRIA</vt:lpstr>
      <vt:lpstr>CRITÉRIOS PARA SELEÇÃO DO PACIENTE- NA FALÊNCIA CARDIOVASCULAR</vt:lpstr>
      <vt:lpstr>CRITÉRIOS PARA SELEÇÃO DO PACIENTE- NA FALÊNCIA CARDIOVASCULAR</vt:lpstr>
      <vt:lpstr>CONTRAINDICAÇÕES</vt:lpstr>
      <vt:lpstr>MANEJO E MONITORIZAÇÃO</vt:lpstr>
      <vt:lpstr>MANEJO E MONITORIZAÇÃO</vt:lpstr>
      <vt:lpstr>MANEJO E MONITORIZAÇÃO</vt:lpstr>
      <vt:lpstr>MANEJO E MONITORIZAÇÃO</vt:lpstr>
      <vt:lpstr>MANEJO E MONITORIZAÇÃO</vt:lpstr>
      <vt:lpstr>MANEJO E MONITORIZAÇÃO</vt:lpstr>
      <vt:lpstr>MANEJO E MONITORIZAÇÃO</vt:lpstr>
      <vt:lpstr>MANEJO E MONITORIZAÇÃO</vt:lpstr>
      <vt:lpstr>MANEJO E MONITORIZAÇÃO</vt:lpstr>
      <vt:lpstr>MANEJO E MONITORIZAÇÃO</vt:lpstr>
      <vt:lpstr>MANEJO E MONITORIZAÇÃO</vt:lpstr>
      <vt:lpstr>MANEJO E MONITORIZAÇÃO</vt:lpstr>
      <vt:lpstr>MANEJO E MONITORIZAÇÃO</vt:lpstr>
      <vt:lpstr>MANEJO E MONITORIZAÇÃO</vt:lpstr>
      <vt:lpstr>MANEJO E MONITORIZAÇÃO</vt:lpstr>
      <vt:lpstr>MANEJO E MONITORIZAÇÃO</vt:lpstr>
      <vt:lpstr>MANEJO E MONITORIZAÇÃO</vt:lpstr>
      <vt:lpstr>COMPLICAÇÕES CLÍNICAS </vt:lpstr>
      <vt:lpstr>COMPLICAÇÕES CLÍNICAS </vt:lpstr>
      <vt:lpstr>COMPLICAÇÕES CLÍNICAS </vt:lpstr>
      <vt:lpstr>COMPLICAÇÕES CLÍNICAS </vt:lpstr>
      <vt:lpstr>COMPLICAÇÕES CLÍNICAS </vt:lpstr>
      <vt:lpstr>COMPLICAÇÕES CLÍNICAS </vt:lpstr>
      <vt:lpstr>COMPLICAÇÕES CLÍNICAS </vt:lpstr>
      <vt:lpstr>COMPLICAÇÕES CLÍNICAS </vt:lpstr>
      <vt:lpstr>COMPLICAÇÕES CLÍNICAS </vt:lpstr>
      <vt:lpstr>COMPLICAÇÕES CLÍNICAS </vt:lpstr>
      <vt:lpstr>COMPLICAÇÕES DO CIRCUITO-  CÂNULAS</vt:lpstr>
      <vt:lpstr>EMBOLIA AÉREA</vt:lpstr>
      <vt:lpstr>TROMBOSE</vt:lpstr>
      <vt:lpstr>ESGOTAMENTO DO OXIGENADOR</vt:lpstr>
      <vt:lpstr>DESMAME DA OXIGENAÇÃO POR MEMBRANA EXTRACORPÓREA VENOARTERIAL </vt:lpstr>
      <vt:lpstr>INDICAÇÕES DE DESMAME DA ECMO</vt:lpstr>
      <vt:lpstr>INDICAÇÕES DE DESMAME DA ECMO</vt:lpstr>
      <vt:lpstr>PROGNÓSTICO</vt:lpstr>
      <vt:lpstr>PROGNÓSTICO</vt:lpstr>
      <vt:lpstr>Nota do editor da página neonatal www.paulomargotto.com.br Dr. Paulo R. Margotto. Consultem também! Aqui e Agora!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Paulo</dc:creator>
  <cp:lastModifiedBy>Paulo</cp:lastModifiedBy>
  <cp:revision>8</cp:revision>
  <dcterms:created xsi:type="dcterms:W3CDTF">2021-10-30T19:19:17Z</dcterms:created>
  <dcterms:modified xsi:type="dcterms:W3CDTF">2021-11-19T01:15:52Z</dcterms:modified>
</cp:coreProperties>
</file>