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3" r:id="rId4"/>
    <p:sldId id="259" r:id="rId5"/>
    <p:sldId id="261" r:id="rId6"/>
    <p:sldId id="260" r:id="rId7"/>
    <p:sldId id="262" r:id="rId8"/>
    <p:sldId id="276" r:id="rId9"/>
    <p:sldId id="263" r:id="rId10"/>
    <p:sldId id="264" r:id="rId11"/>
    <p:sldId id="274" r:id="rId12"/>
    <p:sldId id="265" r:id="rId13"/>
    <p:sldId id="266" r:id="rId14"/>
    <p:sldId id="267" r:id="rId15"/>
    <p:sldId id="275" r:id="rId16"/>
    <p:sldId id="268" r:id="rId17"/>
    <p:sldId id="269" r:id="rId18"/>
    <p:sldId id="270" r:id="rId19"/>
    <p:sldId id="271" r:id="rId20"/>
    <p:sldId id="272" r:id="rId21"/>
    <p:sldId id="277" r:id="rId22"/>
  </p:sldIdLst>
  <p:sldSz cx="9144000" cy="5143500" type="screen16x9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600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1600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1600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1600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FE7A99"/>
    <a:srgbClr val="FF5BA5"/>
    <a:srgbClr val="BEA7FF"/>
    <a:srgbClr val="D70DFF"/>
    <a:srgbClr val="9400E6"/>
    <a:srgbClr val="9900CC"/>
    <a:srgbClr val="CBB9FF"/>
    <a:srgbClr val="5EEC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7" d="100"/>
          <a:sy n="117" d="100"/>
        </p:scale>
        <p:origin x="-456" y="-7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156370338" cy="15637033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48965" y="1502815"/>
            <a:ext cx="8246070" cy="1221639"/>
          </a:xfrm>
          <a:noFill/>
          <a:effectLst/>
        </p:spPr>
        <p:txBody>
          <a:bodyPr>
            <a:normAutofit/>
          </a:bodyPr>
          <a:lstStyle>
            <a:lvl1pPr algn="r">
              <a:defRPr sz="3600">
                <a:solidFill>
                  <a:srgbClr val="FE7A99"/>
                </a:solidFill>
                <a:effectLst>
                  <a:outerShdw blurRad="76200" dist="38100" dir="3000000" algn="ctr" rotWithShape="0">
                    <a:schemeClr val="bg1">
                      <a:lumMod val="65000"/>
                      <a:alpha val="91000"/>
                    </a:schemeClr>
                  </a:outerShdw>
                </a:effectLst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48965" y="2724455"/>
            <a:ext cx="8246070" cy="1221641"/>
          </a:xfrm>
          <a:noFill/>
        </p:spPr>
        <p:txBody>
          <a:bodyPr>
            <a:normAutofit/>
          </a:bodyPr>
          <a:lstStyle>
            <a:lvl1pPr marL="0" indent="0" algn="r">
              <a:buNone/>
              <a:defRPr sz="2800" b="0" i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</a:t>
            </a:r>
          </a:p>
          <a:p>
            <a:r>
              <a:rPr lang="en-US" dirty="0"/>
              <a:t>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19F5C4-8E25-49D8-8894-B1274FD3A6F6}" type="datetimeFigureOut">
              <a:rPr lang="en-US"/>
              <a:pPr>
                <a:defRPr/>
              </a:pPr>
              <a:t>11/25/2021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E515DC-3A65-489F-B337-550F4C59332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6260" y="281175"/>
            <a:ext cx="8246070" cy="739290"/>
          </a:xfrm>
        </p:spPr>
        <p:txBody>
          <a:bodyPr>
            <a:normAutofit/>
          </a:bodyPr>
          <a:lstStyle>
            <a:lvl1pPr algn="r">
              <a:defRPr sz="3600" baseline="0">
                <a:solidFill>
                  <a:srgbClr val="FE7A99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66" y="1502815"/>
            <a:ext cx="8246070" cy="3206801"/>
          </a:xfrm>
        </p:spPr>
        <p:txBody>
          <a:bodyPr/>
          <a:lstStyle>
            <a:lvl1pPr algn="l">
              <a:defRPr sz="2800">
                <a:solidFill>
                  <a:schemeClr val="accent1">
                    <a:lumMod val="75000"/>
                  </a:schemeClr>
                </a:solidFill>
              </a:defRPr>
            </a:lvl1pPr>
            <a:lvl2pPr algn="l">
              <a:defRPr>
                <a:solidFill>
                  <a:schemeClr val="accent1">
                    <a:lumMod val="75000"/>
                  </a:schemeClr>
                </a:solidFill>
              </a:defRPr>
            </a:lvl2pPr>
            <a:lvl3pPr algn="l">
              <a:defRPr>
                <a:solidFill>
                  <a:schemeClr val="accent1">
                    <a:lumMod val="75000"/>
                  </a:schemeClr>
                </a:solidFill>
              </a:defRPr>
            </a:lvl3pPr>
            <a:lvl4pPr algn="l">
              <a:defRPr>
                <a:solidFill>
                  <a:schemeClr val="accent1">
                    <a:lumMod val="75000"/>
                  </a:schemeClr>
                </a:solidFill>
              </a:defRPr>
            </a:lvl4pPr>
            <a:lvl5pPr algn="l">
              <a:defRPr>
                <a:solidFill>
                  <a:schemeClr val="accent1">
                    <a:lumMod val="75000"/>
                  </a:schemeClr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0E10EA-2B4A-4C98-ADD8-E8D5D8F9F065}" type="datetimeFigureOut">
              <a:rPr lang="en-US"/>
              <a:pPr>
                <a:defRPr/>
              </a:pPr>
              <a:t>11/25/2021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B872A7-3DA5-4988-A7EB-2817602FD57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4950" y="433880"/>
            <a:ext cx="5650084" cy="572644"/>
          </a:xfrm>
        </p:spPr>
        <p:txBody>
          <a:bodyPr>
            <a:normAutofit/>
          </a:bodyPr>
          <a:lstStyle>
            <a:lvl1pPr algn="l">
              <a:defRPr sz="3600">
                <a:solidFill>
                  <a:srgbClr val="FE7A99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4950" y="1198559"/>
            <a:ext cx="5650084" cy="3511061"/>
          </a:xfrm>
        </p:spPr>
        <p:txBody>
          <a:bodyPr/>
          <a:lstStyle>
            <a:lvl1pPr>
              <a:defRPr sz="2800">
                <a:solidFill>
                  <a:schemeClr val="accent1">
                    <a:lumMod val="75000"/>
                  </a:schemeClr>
                </a:solidFill>
              </a:defRPr>
            </a:lvl1pPr>
            <a:lvl2pPr>
              <a:defRPr>
                <a:solidFill>
                  <a:schemeClr val="accent1">
                    <a:lumMod val="75000"/>
                  </a:schemeClr>
                </a:solidFill>
              </a:defRPr>
            </a:lvl2pPr>
            <a:lvl3pPr>
              <a:defRPr>
                <a:solidFill>
                  <a:schemeClr val="accent1">
                    <a:lumMod val="75000"/>
                  </a:schemeClr>
                </a:solidFill>
              </a:defRPr>
            </a:lvl3pPr>
            <a:lvl4pPr>
              <a:defRPr>
                <a:solidFill>
                  <a:schemeClr val="accent1">
                    <a:lumMod val="75000"/>
                  </a:schemeClr>
                </a:solidFill>
              </a:defRPr>
            </a:lvl4pPr>
            <a:lvl5pPr>
              <a:defRPr>
                <a:solidFill>
                  <a:schemeClr val="accent1">
                    <a:lumMod val="75000"/>
                  </a:schemeClr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B9DD40-4474-4C1B-872C-56382B37F7A2}" type="datetimeFigureOut">
              <a:rPr lang="en-US"/>
              <a:pPr>
                <a:defRPr/>
              </a:pPr>
              <a:t>11/25/2021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78C450-6DB1-4DB2-A26F-C3C86C0E6CB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83B6B9-0510-4AA7-8D4C-3E77BA6F9F99}" type="datetimeFigureOut">
              <a:rPr lang="en-US"/>
              <a:pPr>
                <a:defRPr/>
              </a:pPr>
              <a:t>11/25/2021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38CB61-8107-41A4-B401-D27CA9DC031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5602B-BE59-4C4D-BC5E-FF6907ED9FBB}" type="datetimeFigureOut">
              <a:rPr lang="en-US"/>
              <a:pPr>
                <a:defRPr/>
              </a:pPr>
              <a:t>11/25/2021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6AAE9E-F0E9-463D-94CA-4480A302565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8965" y="281175"/>
            <a:ext cx="8246071" cy="763525"/>
          </a:xfrm>
        </p:spPr>
        <p:txBody>
          <a:bodyPr>
            <a:normAutofit/>
          </a:bodyPr>
          <a:lstStyle>
            <a:lvl1pPr algn="r">
              <a:defRPr sz="3600" baseline="0">
                <a:solidFill>
                  <a:srgbClr val="FE7A99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6879" y="1808225"/>
            <a:ext cx="4040188" cy="479822"/>
          </a:xfrm>
        </p:spPr>
        <p:txBody>
          <a:bodyPr anchor="b"/>
          <a:lstStyle>
            <a:lvl1pPr marL="0" indent="0" algn="ctr">
              <a:buNone/>
              <a:defRPr sz="24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6879" y="2239745"/>
            <a:ext cx="4040188" cy="2137871"/>
          </a:xfrm>
        </p:spPr>
        <p:txBody>
          <a:bodyPr/>
          <a:lstStyle>
            <a:lvl1pPr algn="ctr">
              <a:defRPr sz="2400">
                <a:solidFill>
                  <a:schemeClr val="accent1">
                    <a:lumMod val="75000"/>
                  </a:schemeClr>
                </a:solidFill>
              </a:defRPr>
            </a:lvl1pPr>
            <a:lvl2pPr algn="ctr">
              <a:defRPr sz="2000">
                <a:solidFill>
                  <a:schemeClr val="accent1">
                    <a:lumMod val="75000"/>
                  </a:schemeClr>
                </a:solidFill>
              </a:defRPr>
            </a:lvl2pPr>
            <a:lvl3pPr algn="ctr">
              <a:defRPr sz="1800">
                <a:solidFill>
                  <a:schemeClr val="accent1">
                    <a:lumMod val="75000"/>
                  </a:schemeClr>
                </a:solidFill>
              </a:defRPr>
            </a:lvl3pPr>
            <a:lvl4pPr algn="ctr">
              <a:defRPr sz="1600">
                <a:solidFill>
                  <a:schemeClr val="accent1">
                    <a:lumMod val="75000"/>
                  </a:schemeClr>
                </a:solidFill>
              </a:defRPr>
            </a:lvl4pPr>
            <a:lvl5pPr algn="ctr">
              <a:defRPr sz="1600">
                <a:solidFill>
                  <a:schemeClr val="accent1">
                    <a:lumMod val="75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72000" y="1808225"/>
            <a:ext cx="4041775" cy="479822"/>
          </a:xfrm>
        </p:spPr>
        <p:txBody>
          <a:bodyPr anchor="b"/>
          <a:lstStyle>
            <a:lvl1pPr marL="0" indent="0" algn="ctr">
              <a:buNone/>
              <a:defRPr sz="24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572000" y="2239745"/>
            <a:ext cx="4041775" cy="2137871"/>
          </a:xfrm>
        </p:spPr>
        <p:txBody>
          <a:bodyPr/>
          <a:lstStyle>
            <a:lvl1pPr algn="ctr">
              <a:defRPr sz="2400">
                <a:solidFill>
                  <a:schemeClr val="accent1">
                    <a:lumMod val="75000"/>
                  </a:schemeClr>
                </a:solidFill>
              </a:defRPr>
            </a:lvl1pPr>
            <a:lvl2pPr algn="ctr">
              <a:defRPr sz="2000">
                <a:solidFill>
                  <a:schemeClr val="accent1">
                    <a:lumMod val="75000"/>
                  </a:schemeClr>
                </a:solidFill>
              </a:defRPr>
            </a:lvl2pPr>
            <a:lvl3pPr algn="ctr">
              <a:defRPr sz="1800">
                <a:solidFill>
                  <a:schemeClr val="accent1">
                    <a:lumMod val="75000"/>
                  </a:schemeClr>
                </a:solidFill>
              </a:defRPr>
            </a:lvl3pPr>
            <a:lvl4pPr algn="ctr">
              <a:defRPr sz="1600">
                <a:solidFill>
                  <a:schemeClr val="accent1">
                    <a:lumMod val="75000"/>
                  </a:schemeClr>
                </a:solidFill>
              </a:defRPr>
            </a:lvl4pPr>
            <a:lvl5pPr algn="ctr">
              <a:defRPr sz="1600">
                <a:solidFill>
                  <a:schemeClr val="accent1">
                    <a:lumMod val="75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8B4241-3A35-4818-93A9-5A9358F94F0D}" type="datetimeFigureOut">
              <a:rPr lang="en-US"/>
              <a:pPr>
                <a:defRPr/>
              </a:pPr>
              <a:t>11/25/2021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610896-A709-45DB-843F-B6331E33180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9DB69C-17EE-41C1-80A0-C4265A2986D7}" type="datetimeFigureOut">
              <a:rPr lang="en-US"/>
              <a:pPr>
                <a:defRPr/>
              </a:pPr>
              <a:t>11/25/2021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882F9F-A1F0-46C8-8D17-DD6D06F76CA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641C10-B2AC-45C1-A15D-D5841F6F6911}" type="datetimeFigureOut">
              <a:rPr lang="en-US"/>
              <a:pPr>
                <a:defRPr/>
              </a:pPr>
              <a:t>11/25/2021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8508F9-6F9C-47C8-82E4-9B763F002CA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457648-1489-4983-84E8-83396528E23D}" type="datetimeFigureOut">
              <a:rPr lang="en-US"/>
              <a:pPr>
                <a:defRPr/>
              </a:pPr>
              <a:t>11/25/2021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21BCEA-617F-4EB2-86AC-29E7621E713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097500-DB89-4EBB-9EB3-651F4EA48A65}" type="datetimeFigureOut">
              <a:rPr lang="en-US"/>
              <a:pPr>
                <a:defRPr/>
              </a:pPr>
              <a:t>11/25/2021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CB368E-705E-4A40-8BB0-4F10F3C56C1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7C4A80-0CC2-45C2-B2A8-F7051CAF0C08}" type="datetimeFigureOut">
              <a:rPr lang="en-US"/>
              <a:pPr>
                <a:defRPr/>
              </a:pPr>
              <a:t>11/25/2021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30E686-5ECF-4D38-9F7B-AAD786F5764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E3167C-C5F7-426D-8E62-C4C65C597FA7}" type="datetimeFigureOut">
              <a:rPr lang="en-US"/>
              <a:pPr>
                <a:defRPr/>
              </a:pPr>
              <a:t>11/25/2021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EB6682-9E09-4772-A124-4BEC2FABF23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D37373C-4C60-4081-A5BD-FF41435940E0}" type="datetimeFigureOut">
              <a:rPr lang="en-US"/>
              <a:pPr>
                <a:defRPr/>
              </a:pPr>
              <a:t>11/25/2021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9728E69-9D86-46C2-8201-F96AF024FB2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0" r:id="rId2"/>
    <p:sldLayoutId id="2147483662" r:id="rId3"/>
    <p:sldLayoutId id="2147483659" r:id="rId4"/>
    <p:sldLayoutId id="2147483658" r:id="rId5"/>
    <p:sldLayoutId id="2147483657" r:id="rId6"/>
    <p:sldLayoutId id="2147483656" r:id="rId7"/>
    <p:sldLayoutId id="2147483655" r:id="rId8"/>
    <p:sldLayoutId id="2147483654" r:id="rId9"/>
    <p:sldLayoutId id="2147483653" r:id="rId10"/>
    <p:sldLayoutId id="2147483652" r:id="rId11"/>
    <p:sldLayoutId id="2147483651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aulomargoto.com.br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paulomargotto.com.br/documentos/21779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794375" y="1503363"/>
            <a:ext cx="2900363" cy="1220787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dirty="0"/>
              <a:t>Recomendações </a:t>
            </a:r>
            <a:br>
              <a:rPr lang="pt-BR" dirty="0"/>
            </a:br>
            <a:r>
              <a:rPr lang="pt-BR" dirty="0"/>
              <a:t>para alta hospitalar do </a:t>
            </a:r>
            <a:br>
              <a:rPr lang="pt-BR" dirty="0"/>
            </a:br>
            <a:r>
              <a:rPr lang="pt-BR" dirty="0"/>
              <a:t>RN Termo</a:t>
            </a:r>
            <a:br>
              <a:rPr lang="pt-BR" dirty="0"/>
            </a:br>
            <a:r>
              <a:rPr lang="pt-BR" dirty="0"/>
              <a:t>potencialmente saudável</a:t>
            </a:r>
            <a:endParaRPr lang="en-US" dirty="0"/>
          </a:p>
        </p:txBody>
      </p:sp>
      <p:sp>
        <p:nvSpPr>
          <p:cNvPr id="14338" name="CaixaDeTexto 4"/>
          <p:cNvSpPr txBox="1">
            <a:spLocks noChangeArrowheads="1"/>
          </p:cNvSpPr>
          <p:nvPr/>
        </p:nvSpPr>
        <p:spPr bwMode="auto">
          <a:xfrm>
            <a:off x="5335588" y="3640138"/>
            <a:ext cx="3665537" cy="1465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800">
                <a:solidFill>
                  <a:schemeClr val="accent1"/>
                </a:solidFill>
                <a:latin typeface="Calibri" pitchFamily="34" charset="0"/>
              </a:rPr>
              <a:t>Apresentação:Marília Vilela – R2 de Pediatria do HMIB/SES/DF</a:t>
            </a:r>
          </a:p>
          <a:p>
            <a:r>
              <a:rPr lang="pt-BR" sz="1800">
                <a:solidFill>
                  <a:schemeClr val="accent1"/>
                </a:solidFill>
                <a:latin typeface="Calibri" pitchFamily="34" charset="0"/>
              </a:rPr>
              <a:t>Coordenação: Maria Luiza Almada</a:t>
            </a:r>
          </a:p>
          <a:p>
            <a:r>
              <a:rPr lang="pt-BR" sz="1800">
                <a:solidFill>
                  <a:schemeClr val="accent1"/>
                </a:solidFill>
                <a:latin typeface="Calibri" pitchFamily="34" charset="0"/>
                <a:hlinkClick r:id="rId2"/>
              </a:rPr>
              <a:t>www.paulomargoto.com.br</a:t>
            </a:r>
            <a:r>
              <a:rPr lang="pt-BR" sz="1800">
                <a:solidFill>
                  <a:schemeClr val="accent1"/>
                </a:solidFill>
                <a:latin typeface="Calibri" pitchFamily="34" charset="0"/>
              </a:rPr>
              <a:t> </a:t>
            </a:r>
          </a:p>
          <a:p>
            <a:r>
              <a:rPr lang="pt-BR" sz="1800">
                <a:solidFill>
                  <a:schemeClr val="accent1"/>
                </a:solidFill>
                <a:latin typeface="Calibri" pitchFamily="34" charset="0"/>
              </a:rPr>
              <a:t>Brasília, 25 de novembro e 2021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6863" y="280988"/>
            <a:ext cx="8245475" cy="739775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err="1"/>
              <a:t>Introdução</a:t>
            </a:r>
            <a:endParaRPr lang="en-US" dirty="0"/>
          </a:p>
        </p:txBody>
      </p:sp>
      <p:sp>
        <p:nvSpPr>
          <p:cNvPr id="15362" name="Content Placeholder 2"/>
          <p:cNvSpPr>
            <a:spLocks noGrp="1"/>
          </p:cNvSpPr>
          <p:nvPr>
            <p:ph idx="1"/>
          </p:nvPr>
        </p:nvSpPr>
        <p:spPr>
          <a:xfrm>
            <a:off x="449263" y="1503363"/>
            <a:ext cx="8245475" cy="3359150"/>
          </a:xfrm>
        </p:spPr>
        <p:txBody>
          <a:bodyPr/>
          <a:lstStyle/>
          <a:p>
            <a:pPr eaLnBrk="1" hangingPunct="1"/>
            <a:r>
              <a:rPr lang="pt-BR" sz="2400" smtClean="0">
                <a:solidFill>
                  <a:srgbClr val="376092"/>
                </a:solidFill>
              </a:rPr>
              <a:t>Tempo de permanência hospitalar do recém-nascido a termo (RNT) saudável é  controversa e muito variável. </a:t>
            </a:r>
          </a:p>
          <a:p>
            <a:pPr eaLnBrk="1" hangingPunct="1"/>
            <a:endParaRPr lang="pt-BR" sz="2400" smtClean="0">
              <a:solidFill>
                <a:srgbClr val="376092"/>
              </a:solidFill>
            </a:endParaRPr>
          </a:p>
          <a:p>
            <a:pPr eaLnBrk="1" hangingPunct="1"/>
            <a:r>
              <a:rPr lang="pt-BR" sz="2400" smtClean="0">
                <a:solidFill>
                  <a:srgbClr val="376092"/>
                </a:solidFill>
              </a:rPr>
              <a:t>É unânime: importância do cuidado hospitalar por período suficiente para que a transição da atenção hospitalar à ambulatorial </a:t>
            </a:r>
            <a:r>
              <a:rPr lang="pt-BR" sz="2400" b="1" smtClean="0">
                <a:solidFill>
                  <a:srgbClr val="376092"/>
                </a:solidFill>
              </a:rPr>
              <a:t>assegure um processo fisiológico evolutivo</a:t>
            </a:r>
            <a:r>
              <a:rPr lang="pt-BR" sz="2400" smtClean="0">
                <a:solidFill>
                  <a:srgbClr val="376092"/>
                </a:solidFill>
              </a:rPr>
              <a:t> para a mãe e para o RN.</a:t>
            </a:r>
          </a:p>
          <a:p>
            <a:pPr eaLnBrk="1" hangingPunct="1"/>
            <a:endParaRPr lang="pt-BR" sz="1200" smtClean="0">
              <a:solidFill>
                <a:srgbClr val="376092"/>
              </a:solidFill>
            </a:endParaRPr>
          </a:p>
          <a:p>
            <a:pPr eaLnBrk="1" hangingPunct="1"/>
            <a:endParaRPr lang="en-US" sz="1200" smtClean="0">
              <a:solidFill>
                <a:srgbClr val="376092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449263" y="1503363"/>
            <a:ext cx="8245475" cy="32067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sz="1400" dirty="0"/>
              <a:t>Precisam ser assegurados: </a:t>
            </a:r>
          </a:p>
          <a:p>
            <a:pPr lvl="1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sz="1400" dirty="0"/>
              <a:t>Amamentação adequada</a:t>
            </a:r>
          </a:p>
          <a:p>
            <a:pPr lvl="2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sz="1400" dirty="0"/>
              <a:t>prevenção de perda excessiva de peso </a:t>
            </a:r>
          </a:p>
          <a:p>
            <a:pPr lvl="2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sz="1400" dirty="0"/>
              <a:t>desidratação</a:t>
            </a:r>
          </a:p>
          <a:p>
            <a:pPr lvl="2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sz="1400" dirty="0" err="1"/>
              <a:t>hiperbilirrubinemia</a:t>
            </a:r>
            <a:r>
              <a:rPr lang="pt-BR" sz="1400" dirty="0"/>
              <a:t> </a:t>
            </a:r>
          </a:p>
          <a:p>
            <a:pPr lvl="2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sz="1400" dirty="0"/>
              <a:t>desmame precoce</a:t>
            </a:r>
          </a:p>
          <a:p>
            <a:pPr lvl="1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sz="1400" dirty="0"/>
              <a:t>Abordagem de fatores de risco maternos para a sepse neonatal precoce em RN assintomáticos;</a:t>
            </a:r>
          </a:p>
          <a:p>
            <a:pPr lvl="1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sz="1400" dirty="0"/>
              <a:t>Triagem de distúrbios metabólicos na presença de fatores de risco maternos e ou neonatais; </a:t>
            </a:r>
          </a:p>
          <a:p>
            <a:pPr lvl="1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sz="1400" dirty="0"/>
              <a:t>Revisão da história gestacional e das sorologias para infeções congênitas</a:t>
            </a:r>
          </a:p>
          <a:p>
            <a:pPr lvl="1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sz="1400" dirty="0"/>
              <a:t>Realização de testes universais de triagem neonatal </a:t>
            </a:r>
          </a:p>
          <a:p>
            <a:pPr lvl="1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sz="1400" dirty="0"/>
              <a:t>Revisão do exame físico e clinico evolutivo do RN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2433638" y="1198563"/>
            <a:ext cx="6261100" cy="35115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/>
              <a:t>Alta precoce: primeiras 48 horas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/>
              <a:t>Alta muito precoce: primeiras 24 horas</a:t>
            </a:r>
            <a:endParaRPr lang="en-US" dirty="0"/>
          </a:p>
        </p:txBody>
      </p:sp>
      <p:sp>
        <p:nvSpPr>
          <p:cNvPr id="2" name="CaixaDeTexto 1"/>
          <p:cNvSpPr txBox="1"/>
          <p:nvPr/>
        </p:nvSpPr>
        <p:spPr>
          <a:xfrm>
            <a:off x="2892425" y="2876550"/>
            <a:ext cx="5191125" cy="1069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>
                <a:solidFill>
                  <a:schemeClr val="tx2">
                    <a:lumMod val="40000"/>
                    <a:lumOff val="60000"/>
                  </a:schemeClr>
                </a:solidFill>
                <a:latin typeface="+mn-lt"/>
                <a:cs typeface="+mn-cs"/>
              </a:rPr>
              <a:t>Tempo insuficiente para que a mãe receba os cuidados pós-natais adequados e para que os problemas neonatais decorrentes do período de transição da vida intrauterina à extrauterina possam ser efetivamente abordados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3044825" y="1198563"/>
            <a:ext cx="5649913" cy="35115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/>
              <a:t>Estudos no EUA: taxas de </a:t>
            </a:r>
            <a:r>
              <a:rPr lang="pt-BR" dirty="0" err="1"/>
              <a:t>reinternação</a:t>
            </a:r>
            <a:r>
              <a:rPr lang="pt-BR" dirty="0"/>
              <a:t> inversamente proporcionais ao tempo de permanência hospitalar.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/>
            </a:extLst>
          </p:cNvPr>
          <p:cNvSpPr txBox="1"/>
          <p:nvPr/>
        </p:nvSpPr>
        <p:spPr>
          <a:xfrm>
            <a:off x="601663" y="1960563"/>
            <a:ext cx="8093075" cy="2032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800" dirty="0">
                <a:solidFill>
                  <a:schemeClr val="accent1"/>
                </a:solidFill>
                <a:latin typeface="+mn-lt"/>
                <a:cs typeface="+mn-cs"/>
              </a:rPr>
              <a:t>Os entusiastas desta estratégia defendem 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1800" dirty="0">
                <a:solidFill>
                  <a:schemeClr val="accent1"/>
                </a:solidFill>
                <a:latin typeface="+mn-lt"/>
                <a:cs typeface="+mn-cs"/>
              </a:rPr>
              <a:t>Segura em relação ao cuidado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1800" dirty="0">
                <a:solidFill>
                  <a:schemeClr val="accent1"/>
                </a:solidFill>
                <a:latin typeface="+mn-lt"/>
                <a:cs typeface="+mn-cs"/>
              </a:rPr>
              <a:t>Facilita a integração e o vínculo familiar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1800" dirty="0">
                <a:solidFill>
                  <a:schemeClr val="accent1"/>
                </a:solidFill>
                <a:latin typeface="+mn-lt"/>
                <a:cs typeface="+mn-cs"/>
              </a:rPr>
              <a:t>Aumenta a satisfação dos pais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1800" dirty="0">
                <a:solidFill>
                  <a:schemeClr val="accent1"/>
                </a:solidFill>
                <a:latin typeface="+mn-lt"/>
                <a:cs typeface="+mn-cs"/>
              </a:rPr>
              <a:t>Permite que a mãe se recupere no ambiente doméstico com o apoio da família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1800" dirty="0">
                <a:solidFill>
                  <a:schemeClr val="accent1"/>
                </a:solidFill>
                <a:latin typeface="+mn-lt"/>
                <a:cs typeface="+mn-cs"/>
              </a:rPr>
              <a:t>Reduz o risco de infecção hospitalar 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1800" dirty="0">
                <a:solidFill>
                  <a:schemeClr val="accent1"/>
                </a:solidFill>
                <a:latin typeface="+mn-lt"/>
                <a:cs typeface="+mn-cs"/>
              </a:rPr>
              <a:t>Menor custo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3044825" y="1198563"/>
            <a:ext cx="5649913" cy="3511550"/>
          </a:xfrm>
        </p:spPr>
        <p:txBody>
          <a:bodyPr rtlCol="0">
            <a:normAutofit fontScale="850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/>
              <a:t>No Brasil uma Portaria Ministerial normatiza a permanência mínima da mãe e do RN pelo período de 24 horas.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/>
              <a:t>A partir daí, a alta pode ser considerada, desde que preenchidos 10 critérios mínimos , relacionados à garantia da assistência à saúde da mãe e da criança e da vinculação do cuidado hospitalar ao nível ambulatorial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296863" y="280988"/>
            <a:ext cx="8397875" cy="739775"/>
          </a:xfrm>
        </p:spPr>
        <p:txBody>
          <a:bodyPr/>
          <a:lstStyle/>
          <a:p>
            <a:pPr eaLnBrk="1" hangingPunct="1">
              <a:defRPr/>
            </a:pPr>
            <a:r>
              <a:rPr lang="pt-BR" sz="32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Rotina ALCON HMIB </a:t>
            </a:r>
            <a:br>
              <a:rPr lang="pt-BR" sz="3200" smtClean="0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pt-BR" sz="1100" b="1" smtClean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(Assistëncia ao RN de Risco  Editado por    Paulo R. Margotto) , a Ed,2021</a:t>
            </a:r>
            <a:r>
              <a:rPr lang="pt-BR" sz="11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 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449263" y="1503363"/>
            <a:ext cx="8245475" cy="3206750"/>
          </a:xfrm>
        </p:spPr>
        <p:txBody>
          <a:bodyPr rtlCol="0">
            <a:noAutofit/>
          </a:bodyPr>
          <a:lstStyle/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1600" dirty="0"/>
              <a:t>Recomenda- se a permanência mínima de 24 horas em alojamento conjunto. </a:t>
            </a: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1600" dirty="0"/>
              <a:t>Após, a alta pode ser considerada se:</a:t>
            </a:r>
          </a:p>
          <a:p>
            <a:pPr lvl="1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sz="1500" dirty="0"/>
              <a:t>A termo </a:t>
            </a:r>
          </a:p>
          <a:p>
            <a:pPr lvl="1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sz="1500" dirty="0"/>
              <a:t>AIG </a:t>
            </a:r>
          </a:p>
          <a:p>
            <a:pPr lvl="1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sz="1500" dirty="0"/>
              <a:t>Sem comorbidades e com exame físico normal </a:t>
            </a:r>
          </a:p>
          <a:p>
            <a:pPr lvl="1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sz="1500" dirty="0"/>
              <a:t>Diurese e eliminação de mecônio espontâneo</a:t>
            </a:r>
          </a:p>
          <a:p>
            <a:pPr lvl="1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sz="1500" dirty="0"/>
              <a:t>Controle térmico adequado </a:t>
            </a:r>
          </a:p>
          <a:p>
            <a:pPr lvl="1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sz="1500" dirty="0"/>
              <a:t>Sucção ao seio com pega e posicionamento adequados </a:t>
            </a:r>
          </a:p>
          <a:p>
            <a:pPr lvl="1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sz="1500" dirty="0"/>
              <a:t>Boa coordenação sucção/deglutição, exceto nas restrições ao aleitamento materno</a:t>
            </a:r>
          </a:p>
          <a:p>
            <a:pPr lvl="2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sz="1500" dirty="0"/>
              <a:t>Ou em uso de substituto do leite humano / fórmula láctea para situações em que a amamentação é contraindicada </a:t>
            </a:r>
          </a:p>
          <a:p>
            <a:pPr lvl="1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sz="1500" dirty="0"/>
              <a:t>Ausência de icterícia nas primeiras 24hdv </a:t>
            </a:r>
          </a:p>
        </p:txBody>
      </p:sp>
      <p:sp>
        <p:nvSpPr>
          <p:cNvPr id="21507" name="Rectangle 3"/>
          <p:cNvSpPr>
            <a:spLocks noChangeArrowheads="1"/>
          </p:cNvSpPr>
          <p:nvPr/>
        </p:nvSpPr>
        <p:spPr bwMode="auto">
          <a:xfrm>
            <a:off x="4267200" y="1808163"/>
            <a:ext cx="4273550" cy="661987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lIns="0" tIns="95220" rIns="0" bIns="19044" anchor="ctr">
            <a:spAutoFit/>
          </a:bodyPr>
          <a:lstStyle/>
          <a:p>
            <a:pPr algn="ctr"/>
            <a:r>
              <a:rPr lang="en-US" sz="1200">
                <a:solidFill>
                  <a:schemeClr val="hlink"/>
                </a:solidFill>
                <a:latin typeface="Lato" pitchFamily="34" charset="0"/>
              </a:rPr>
              <a:t>Alojamento Conjunto para bebês saud</a:t>
            </a:r>
            <a:r>
              <a:rPr lang="en-US" sz="1200">
                <a:solidFill>
                  <a:schemeClr val="hlink"/>
                </a:solidFill>
                <a:latin typeface="Calibri" pitchFamily="34" charset="0"/>
              </a:rPr>
              <a:t>á</a:t>
            </a:r>
            <a:r>
              <a:rPr lang="en-US" sz="1200">
                <a:solidFill>
                  <a:schemeClr val="hlink"/>
                </a:solidFill>
                <a:latin typeface="Lato" pitchFamily="34" charset="0"/>
              </a:rPr>
              <a:t>veis e de Cuidados Especiais/ Unidade Canguru</a:t>
            </a:r>
          </a:p>
          <a:p>
            <a:pPr eaLnBrk="0" hangingPunct="0"/>
            <a:r>
              <a:rPr lang="en-US" sz="1200">
                <a:solidFill>
                  <a:srgbClr val="607D8B"/>
                </a:solidFill>
                <a:ea typeface="Source Sans Pro"/>
                <a:cs typeface="Source Sans Pro"/>
                <a:hlinkClick r:id="rId2" tooltip="NOVO-ALOJAMENTO CONJUNTO"/>
              </a:rPr>
              <a:t>  </a:t>
            </a:r>
            <a:r>
              <a:rPr lang="en-US" sz="1200">
                <a:solidFill>
                  <a:srgbClr val="607D8B"/>
                </a:solidFill>
                <a:latin typeface="Calibri" pitchFamily="34" charset="0"/>
                <a:ea typeface="Source Sans Pro"/>
                <a:cs typeface="Source Sans Pro"/>
              </a:rPr>
              <a:t>         </a:t>
            </a:r>
          </a:p>
        </p:txBody>
      </p:sp>
      <p:pic>
        <p:nvPicPr>
          <p:cNvPr id="21508" name="Picture 4" descr="doc">
            <a:hlinkClick r:id="rId2" tooltip="NOVO-ALOJAMENTO CONJUNTO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51575" y="226695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ítulo 1"/>
          <p:cNvSpPr>
            <a:spLocks noGrp="1"/>
          </p:cNvSpPr>
          <p:nvPr>
            <p:ph type="title"/>
          </p:nvPr>
        </p:nvSpPr>
        <p:spPr>
          <a:xfrm>
            <a:off x="5487988" y="206375"/>
            <a:ext cx="3198812" cy="857250"/>
          </a:xfrm>
        </p:spPr>
        <p:txBody>
          <a:bodyPr/>
          <a:lstStyle/>
          <a:p>
            <a:pPr eaLnBrk="1" hangingPunct="1"/>
            <a:r>
              <a:rPr lang="pt-BR" sz="2000" smtClean="0">
                <a:solidFill>
                  <a:srgbClr val="FE7A99"/>
                </a:solidFill>
              </a:rPr>
              <a:t>CRITÉRIOS DE ALTA HOSPITALAR </a:t>
            </a:r>
            <a:br>
              <a:rPr lang="pt-BR" sz="2000" smtClean="0">
                <a:solidFill>
                  <a:srgbClr val="FE7A99"/>
                </a:solidFill>
              </a:rPr>
            </a:br>
            <a:r>
              <a:rPr lang="pt-BR" sz="2000" smtClean="0">
                <a:solidFill>
                  <a:srgbClr val="FE7A99"/>
                </a:solidFill>
              </a:rPr>
              <a:t>(SBP)</a:t>
            </a:r>
          </a:p>
        </p:txBody>
      </p:sp>
      <p:sp>
        <p:nvSpPr>
          <p:cNvPr id="22530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8788" y="2112963"/>
            <a:ext cx="4038600" cy="3395662"/>
          </a:xfrm>
        </p:spPr>
        <p:txBody>
          <a:bodyPr/>
          <a:lstStyle/>
          <a:p>
            <a:pPr marL="0" indent="0" eaLnBrk="1" hangingPunct="1">
              <a:buFont typeface="Arial" charset="0"/>
              <a:buNone/>
            </a:pPr>
            <a:r>
              <a:rPr lang="pt-BR" sz="2000" smtClean="0">
                <a:solidFill>
                  <a:schemeClr val="accent1"/>
                </a:solidFill>
              </a:rPr>
              <a:t>1. Garantir práticas de cuidado perinatal hospitalar </a:t>
            </a:r>
          </a:p>
          <a:p>
            <a:pPr marL="914400" lvl="1" indent="-514350" eaLnBrk="1" hangingPunct="1"/>
            <a:r>
              <a:rPr lang="pt-BR" sz="1600" smtClean="0">
                <a:solidFill>
                  <a:schemeClr val="accent1"/>
                </a:solidFill>
              </a:rPr>
              <a:t>história clínica </a:t>
            </a:r>
          </a:p>
          <a:p>
            <a:pPr marL="914400" lvl="1" indent="-514350" eaLnBrk="1" hangingPunct="1"/>
            <a:r>
              <a:rPr lang="pt-BR" sz="1600" smtClean="0">
                <a:solidFill>
                  <a:schemeClr val="accent1"/>
                </a:solidFill>
              </a:rPr>
              <a:t>evolução perinatal da mãe e do RN</a:t>
            </a:r>
          </a:p>
          <a:p>
            <a:pPr marL="914400" lvl="1" indent="-514350" eaLnBrk="1" hangingPunct="1"/>
            <a:r>
              <a:rPr lang="pt-BR" sz="1600" smtClean="0">
                <a:solidFill>
                  <a:schemeClr val="accent1"/>
                </a:solidFill>
              </a:rPr>
              <a:t> resultados de testes de triagem universal </a:t>
            </a:r>
          </a:p>
          <a:p>
            <a:pPr marL="914400" lvl="1" indent="-514350" eaLnBrk="1" hangingPunct="1"/>
            <a:r>
              <a:rPr lang="pt-BR" sz="1600" smtClean="0">
                <a:solidFill>
                  <a:schemeClr val="accent1"/>
                </a:solidFill>
              </a:rPr>
              <a:t>avaliação de fatores de risco para condições assintomáticas.</a:t>
            </a:r>
          </a:p>
        </p:txBody>
      </p:sp>
      <p:sp>
        <p:nvSpPr>
          <p:cNvPr id="22531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6613" y="2112963"/>
            <a:ext cx="4200525" cy="3395662"/>
          </a:xfrm>
        </p:spPr>
        <p:txBody>
          <a:bodyPr/>
          <a:lstStyle/>
          <a:p>
            <a:pPr marL="0" indent="0" eaLnBrk="1" hangingPunct="1">
              <a:buFont typeface="Arial" charset="0"/>
              <a:buNone/>
            </a:pPr>
            <a:r>
              <a:rPr lang="pt-BR" sz="2000" smtClean="0">
                <a:solidFill>
                  <a:schemeClr val="accent1"/>
                </a:solidFill>
              </a:rPr>
              <a:t>2. Monitorar e registrar: </a:t>
            </a:r>
          </a:p>
          <a:p>
            <a:pPr lvl="1" eaLnBrk="1" hangingPunct="1"/>
            <a:r>
              <a:rPr lang="pt-BR" sz="1600" smtClean="0">
                <a:solidFill>
                  <a:schemeClr val="accent1"/>
                </a:solidFill>
              </a:rPr>
              <a:t>Condições da mãe e do RN no parto e nascimento</a:t>
            </a:r>
          </a:p>
          <a:p>
            <a:pPr lvl="1" eaLnBrk="1" hangingPunct="1"/>
            <a:r>
              <a:rPr lang="pt-BR" sz="1600" smtClean="0">
                <a:solidFill>
                  <a:schemeClr val="accent1"/>
                </a:solidFill>
              </a:rPr>
              <a:t>Evolução e definições clínicas no período pós-parto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49263" y="1543050"/>
            <a:ext cx="4038600" cy="3394075"/>
          </a:xfrm>
        </p:spPr>
        <p:txBody>
          <a:bodyPr/>
          <a:lstStyle/>
          <a:p>
            <a:pPr marL="0" indent="0" eaLnBrk="1" hangingPunct="1">
              <a:buFont typeface="Arial" charset="0"/>
              <a:buNone/>
            </a:pPr>
            <a:r>
              <a:rPr lang="pt-BR" sz="2000" smtClean="0">
                <a:solidFill>
                  <a:schemeClr val="accent1"/>
                </a:solidFill>
              </a:rPr>
              <a:t>3. Garantir: </a:t>
            </a:r>
          </a:p>
          <a:p>
            <a:pPr lvl="1" eaLnBrk="1" hangingPunct="1"/>
            <a:r>
              <a:rPr lang="pt-BR" sz="1600" smtClean="0">
                <a:solidFill>
                  <a:schemeClr val="accent1"/>
                </a:solidFill>
              </a:rPr>
              <a:t>administração da Vitamina K </a:t>
            </a:r>
          </a:p>
          <a:p>
            <a:pPr lvl="1" eaLnBrk="1" hangingPunct="1"/>
            <a:r>
              <a:rPr lang="pt-BR" sz="1600" smtClean="0">
                <a:solidFill>
                  <a:schemeClr val="accent1"/>
                </a:solidFill>
              </a:rPr>
              <a:t>prevenção da oftalmia neonatal </a:t>
            </a:r>
          </a:p>
          <a:p>
            <a:pPr lvl="1" eaLnBrk="1" hangingPunct="1"/>
            <a:r>
              <a:rPr lang="pt-BR" sz="1600" smtClean="0">
                <a:solidFill>
                  <a:schemeClr val="accent1"/>
                </a:solidFill>
              </a:rPr>
              <a:t>vacina anti-hepatite B </a:t>
            </a:r>
          </a:p>
          <a:p>
            <a:pPr lvl="1" eaLnBrk="1" hangingPunct="1"/>
            <a:r>
              <a:rPr lang="pt-BR" sz="1600" smtClean="0">
                <a:solidFill>
                  <a:schemeClr val="accent1"/>
                </a:solidFill>
              </a:rPr>
              <a:t>aplicação do BCG </a:t>
            </a:r>
          </a:p>
          <a:p>
            <a:pPr marL="0" indent="0" eaLnBrk="1" hangingPunct="1">
              <a:buFont typeface="Arial" charset="0"/>
              <a:buNone/>
            </a:pPr>
            <a:endParaRPr lang="pt-BR" sz="2000" smtClean="0">
              <a:solidFill>
                <a:schemeClr val="accent1"/>
              </a:solidFill>
            </a:endParaRPr>
          </a:p>
          <a:p>
            <a:pPr marL="0" indent="0" eaLnBrk="1" hangingPunct="1">
              <a:buFont typeface="Arial" charset="0"/>
              <a:buNone/>
            </a:pPr>
            <a:r>
              <a:rPr lang="pt-BR" sz="2000" smtClean="0">
                <a:solidFill>
                  <a:schemeClr val="accent1"/>
                </a:solidFill>
              </a:rPr>
              <a:t>4. Avaliar e documentar a presença de diurese e eliminação de mecônio</a:t>
            </a:r>
          </a:p>
        </p:txBody>
      </p:sp>
      <p:sp>
        <p:nvSpPr>
          <p:cNvPr id="4" name="Espaço Reservado para Conteúdo 3">
            <a:extLst>
              <a:ext uri="{FF2B5EF4-FFF2-40B4-BE49-F238E27FC236}"/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78363" y="1538288"/>
            <a:ext cx="4038600" cy="3395662"/>
          </a:xfrm>
        </p:spPr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000" dirty="0">
                <a:solidFill>
                  <a:schemeClr val="accent1"/>
                </a:solidFill>
              </a:rPr>
              <a:t>5. </a:t>
            </a:r>
            <a:r>
              <a:rPr lang="pt-BR" sz="2200" dirty="0">
                <a:solidFill>
                  <a:schemeClr val="accent1"/>
                </a:solidFill>
              </a:rPr>
              <a:t>Assegurar as triagens neonatais universais durante a permanência hospitalar: </a:t>
            </a:r>
          </a:p>
          <a:p>
            <a:pPr lvl="1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sz="1800" dirty="0">
                <a:solidFill>
                  <a:schemeClr val="accent1"/>
                </a:solidFill>
              </a:rPr>
              <a:t>teste da oximetria de pulso</a:t>
            </a:r>
          </a:p>
          <a:p>
            <a:pPr lvl="1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sz="1800" dirty="0">
                <a:solidFill>
                  <a:schemeClr val="accent1"/>
                </a:solidFill>
              </a:rPr>
              <a:t>teste do reflexo vermelho</a:t>
            </a:r>
          </a:p>
          <a:p>
            <a:pPr lvl="1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sz="1800" dirty="0">
                <a:solidFill>
                  <a:schemeClr val="accent1"/>
                </a:solidFill>
              </a:rPr>
              <a:t>triagem auditiva </a:t>
            </a:r>
          </a:p>
          <a:p>
            <a:pPr lvl="1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sz="1800" dirty="0">
                <a:solidFill>
                  <a:schemeClr val="accent1"/>
                </a:solidFill>
              </a:rPr>
              <a:t>triagem biológica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sz="2200" dirty="0">
              <a:solidFill>
                <a:schemeClr val="accent1"/>
              </a:solidFill>
            </a:endParaRP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71488" y="1349375"/>
            <a:ext cx="3008312" cy="3519488"/>
          </a:xfrm>
        </p:spPr>
        <p:txBody>
          <a:bodyPr/>
          <a:lstStyle/>
          <a:p>
            <a:pPr eaLnBrk="1" hangingPunct="1"/>
            <a:r>
              <a:rPr lang="pt-BR" smtClean="0">
                <a:solidFill>
                  <a:schemeClr val="accent1"/>
                </a:solidFill>
              </a:rPr>
              <a:t>6. Verificar a prática do aleitamento materno</a:t>
            </a:r>
          </a:p>
          <a:p>
            <a:pPr marL="742950" lvl="1" indent="-285750" eaLnBrk="1" hangingPunct="1">
              <a:buFont typeface="Arial" charset="0"/>
              <a:buChar char="•"/>
            </a:pPr>
            <a:r>
              <a:rPr lang="pt-BR" sz="1400" smtClean="0">
                <a:solidFill>
                  <a:schemeClr val="accent1"/>
                </a:solidFill>
              </a:rPr>
              <a:t>observação das mamadas </a:t>
            </a:r>
          </a:p>
          <a:p>
            <a:pPr marL="742950" lvl="1" indent="-285750" eaLnBrk="1" hangingPunct="1">
              <a:buFont typeface="Arial" charset="0"/>
              <a:buChar char="•"/>
            </a:pPr>
            <a:r>
              <a:rPr lang="pt-BR" sz="1400" smtClean="0">
                <a:solidFill>
                  <a:schemeClr val="accent1"/>
                </a:solidFill>
              </a:rPr>
              <a:t>aplicação do protocolo de Bristol para avaliar o frênulo lingual</a:t>
            </a:r>
          </a:p>
          <a:p>
            <a:pPr eaLnBrk="1" hangingPunct="1"/>
            <a:endParaRPr lang="pt-BR" smtClean="0"/>
          </a:p>
        </p:txBody>
      </p:sp>
      <p:pic>
        <p:nvPicPr>
          <p:cNvPr id="24578" name="Picture 2" descr="Dor ao amamentar: quais são as causas e como prevenir? - Pais e Filhos -  Central Nacional Unimed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01638" y="2873375"/>
            <a:ext cx="3111500" cy="2047875"/>
          </a:xfrm>
        </p:spPr>
      </p:pic>
      <p:pic>
        <p:nvPicPr>
          <p:cNvPr id="24579" name="Picture 4" descr="Anquiloglossia: como o Protocolo Bristol ajuda com a língua pres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08413" y="155575"/>
            <a:ext cx="6037262" cy="4795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570038"/>
            <a:ext cx="8229600" cy="3749675"/>
          </a:xfrm>
        </p:spPr>
        <p:txBody>
          <a:bodyPr/>
          <a:lstStyle/>
          <a:p>
            <a:pPr marL="0" indent="0" eaLnBrk="1" hangingPunct="1">
              <a:buFont typeface="Arial" charset="0"/>
              <a:buNone/>
            </a:pPr>
            <a:r>
              <a:rPr lang="pt-BR" sz="1500" smtClean="0">
                <a:solidFill>
                  <a:schemeClr val="accent1"/>
                </a:solidFill>
              </a:rPr>
              <a:t>7. RN termo assintomáticos, com fatores de risco maternos para sepse precoce </a:t>
            </a:r>
            <a:r>
              <a:rPr lang="pt-BR" sz="1500" b="1" smtClean="0">
                <a:solidFill>
                  <a:schemeClr val="accent1"/>
                </a:solidFill>
              </a:rPr>
              <a:t>precisam ser observados ou serem submetidos a exames laboratoriais, de triagem ou diagnósticos, antes da alta hospitalar, </a:t>
            </a:r>
            <a:r>
              <a:rPr lang="pt-BR" sz="1500" smtClean="0">
                <a:solidFill>
                  <a:schemeClr val="accent1"/>
                </a:solidFill>
              </a:rPr>
              <a:t>se: </a:t>
            </a:r>
          </a:p>
          <a:p>
            <a:pPr marL="0" indent="0" eaLnBrk="1" hangingPunct="1">
              <a:buFont typeface="Arial" charset="0"/>
              <a:buNone/>
            </a:pPr>
            <a:r>
              <a:rPr lang="pt-BR" sz="1500" smtClean="0">
                <a:solidFill>
                  <a:schemeClr val="accent1"/>
                </a:solidFill>
              </a:rPr>
              <a:t>	- Mãe colonizada pelo estreptococo B hemolítico do grupo B no pré-natal ou com resultado desconhecido; </a:t>
            </a:r>
          </a:p>
          <a:p>
            <a:pPr marL="0" indent="0" eaLnBrk="1" hangingPunct="1">
              <a:buFont typeface="Arial" charset="0"/>
              <a:buNone/>
            </a:pPr>
            <a:r>
              <a:rPr lang="pt-BR" sz="1500" smtClean="0">
                <a:solidFill>
                  <a:schemeClr val="accent1"/>
                </a:solidFill>
              </a:rPr>
              <a:t>	- Quadro clinico materno de corioamnionite</a:t>
            </a:r>
          </a:p>
          <a:p>
            <a:pPr marL="0" indent="0" eaLnBrk="1" hangingPunct="1">
              <a:buFont typeface="Arial" charset="0"/>
              <a:buNone/>
            </a:pPr>
            <a:r>
              <a:rPr lang="pt-BR" sz="1500" smtClean="0">
                <a:solidFill>
                  <a:schemeClr val="accent1"/>
                </a:solidFill>
              </a:rPr>
              <a:t>	- Infecção do Trato Urinário na gestação</a:t>
            </a:r>
          </a:p>
          <a:p>
            <a:pPr marL="0" indent="0" eaLnBrk="1" hangingPunct="1">
              <a:buFont typeface="Arial" charset="0"/>
              <a:buNone/>
            </a:pPr>
            <a:r>
              <a:rPr lang="pt-BR" sz="1500" smtClean="0">
                <a:solidFill>
                  <a:schemeClr val="accent1"/>
                </a:solidFill>
              </a:rPr>
              <a:t>	- Bolsa rota maior que 18 horas antes do parto </a:t>
            </a:r>
          </a:p>
          <a:p>
            <a:pPr marL="0" indent="0" eaLnBrk="1" hangingPunct="1">
              <a:buFont typeface="Arial" charset="0"/>
              <a:buNone/>
            </a:pPr>
            <a:r>
              <a:rPr lang="pt-BR" sz="1500" smtClean="0">
                <a:solidFill>
                  <a:schemeClr val="accent1"/>
                </a:solidFill>
              </a:rPr>
              <a:t>	- Sinais e sintomas isolados como febre materna. </a:t>
            </a:r>
          </a:p>
          <a:p>
            <a:pPr marL="0" indent="0" eaLnBrk="1" hangingPunct="1">
              <a:buFont typeface="Arial" charset="0"/>
              <a:buNone/>
            </a:pPr>
            <a:endParaRPr lang="pt-BR" sz="1500" smtClean="0">
              <a:solidFill>
                <a:schemeClr val="accent1"/>
              </a:solidFill>
            </a:endParaRPr>
          </a:p>
          <a:p>
            <a:pPr marL="0" indent="0" eaLnBrk="1" hangingPunct="1">
              <a:buFont typeface="Arial" charset="0"/>
              <a:buNone/>
            </a:pPr>
            <a:r>
              <a:rPr lang="pt-BR" sz="1500" smtClean="0">
                <a:solidFill>
                  <a:srgbClr val="FE7A99"/>
                </a:solidFill>
              </a:rPr>
              <a:t>*** Quaisquer dessas situações demandam cuidados além dos recomendados para RN termo saudáveis para monitoramento do </a:t>
            </a:r>
            <a:r>
              <a:rPr lang="pt-BR" sz="1400" smtClean="0">
                <a:solidFill>
                  <a:srgbClr val="FE7A99"/>
                </a:solidFill>
              </a:rPr>
              <a:t>desenvolvimento de sepse precoce, segundo as diretrizes para a prevenção da doença perinatal pelo Estreptococo do Grupo B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28625" y="1503363"/>
            <a:ext cx="4038600" cy="3394075"/>
          </a:xfrm>
        </p:spPr>
        <p:txBody>
          <a:bodyPr/>
          <a:lstStyle/>
          <a:p>
            <a:pPr marL="0" indent="0" eaLnBrk="1" hangingPunct="1">
              <a:buFont typeface="Arial" charset="0"/>
              <a:buNone/>
            </a:pPr>
            <a:r>
              <a:rPr lang="pt-BR" sz="1400" smtClean="0">
                <a:solidFill>
                  <a:schemeClr val="accent1"/>
                </a:solidFill>
              </a:rPr>
              <a:t>8. Verificar o cartão de vacinas da mãe e os resultados de exames sorológicos para infecções crônicas perinatais, do grupo TORSCH. </a:t>
            </a:r>
          </a:p>
          <a:p>
            <a:pPr marL="0" indent="0" eaLnBrk="1" hangingPunct="1">
              <a:buFont typeface="Arial" charset="0"/>
              <a:buNone/>
            </a:pPr>
            <a:endParaRPr lang="pt-BR" sz="1400" smtClean="0">
              <a:solidFill>
                <a:schemeClr val="accent1"/>
              </a:solidFill>
            </a:endParaRPr>
          </a:p>
          <a:p>
            <a:pPr marL="0" indent="0" eaLnBrk="1" hangingPunct="1">
              <a:buFont typeface="Arial" charset="0"/>
              <a:buNone/>
            </a:pPr>
            <a:r>
              <a:rPr lang="pt-BR" sz="1400" smtClean="0">
                <a:solidFill>
                  <a:schemeClr val="accent1"/>
                </a:solidFill>
              </a:rPr>
              <a:t>9. Observar a coordenação da sucção, deglutição e respiração enquanto o RN é amamentado, pelo menos por </a:t>
            </a:r>
            <a:r>
              <a:rPr lang="pt-BR" sz="1400" b="1" smtClean="0">
                <a:solidFill>
                  <a:schemeClr val="accent1"/>
                </a:solidFill>
              </a:rPr>
              <a:t>duas vezes</a:t>
            </a:r>
            <a:r>
              <a:rPr lang="pt-BR" sz="1400" smtClean="0">
                <a:solidFill>
                  <a:schemeClr val="accent1"/>
                </a:solidFill>
              </a:rPr>
              <a:t>, com sucesso. </a:t>
            </a:r>
          </a:p>
          <a:p>
            <a:pPr marL="0" indent="0" eaLnBrk="1" hangingPunct="1">
              <a:buFont typeface="Arial" charset="0"/>
              <a:buNone/>
            </a:pPr>
            <a:endParaRPr lang="pt-BR" sz="1400" smtClean="0">
              <a:solidFill>
                <a:schemeClr val="accent1"/>
              </a:solidFill>
            </a:endParaRPr>
          </a:p>
        </p:txBody>
      </p:sp>
      <p:sp>
        <p:nvSpPr>
          <p:cNvPr id="26626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78363" y="1538288"/>
            <a:ext cx="4038600" cy="3395662"/>
          </a:xfrm>
        </p:spPr>
        <p:txBody>
          <a:bodyPr/>
          <a:lstStyle/>
          <a:p>
            <a:pPr marL="0" indent="0" eaLnBrk="1" hangingPunct="1">
              <a:buFont typeface="Arial" charset="0"/>
              <a:buNone/>
            </a:pPr>
            <a:r>
              <a:rPr lang="pt-BR" sz="1400" smtClean="0">
                <a:solidFill>
                  <a:schemeClr val="accent1"/>
                </a:solidFill>
              </a:rPr>
              <a:t>É importante verificar a “saciedade” do RN, pela presença de estado </a:t>
            </a:r>
            <a:r>
              <a:rPr lang="pt-BR" sz="1400" b="1" smtClean="0">
                <a:solidFill>
                  <a:schemeClr val="accent1"/>
                </a:solidFill>
              </a:rPr>
              <a:t>de alerta calmo e/ou sono após a mamada, sem sinais de exaustão ou esforço</a:t>
            </a:r>
            <a:r>
              <a:rPr lang="pt-BR" sz="1400" smtClean="0">
                <a:solidFill>
                  <a:schemeClr val="accent1"/>
                </a:solidFill>
              </a:rPr>
              <a:t>. </a:t>
            </a:r>
          </a:p>
          <a:p>
            <a:pPr marL="0" indent="0" eaLnBrk="1" hangingPunct="1">
              <a:buFont typeface="Arial" charset="0"/>
              <a:buNone/>
            </a:pPr>
            <a:endParaRPr lang="pt-BR" sz="1400" smtClean="0">
              <a:solidFill>
                <a:schemeClr val="accent1"/>
              </a:solidFill>
            </a:endParaRPr>
          </a:p>
          <a:p>
            <a:pPr marL="0" indent="0" eaLnBrk="1" hangingPunct="1">
              <a:buFont typeface="Arial" charset="0"/>
              <a:buNone/>
            </a:pPr>
            <a:r>
              <a:rPr lang="pt-BR" sz="1400" smtClean="0">
                <a:solidFill>
                  <a:schemeClr val="accent1"/>
                </a:solidFill>
              </a:rPr>
              <a:t>O relato materno de dor ou fissura na mama aponta para técnica incorreta e demanda correção </a:t>
            </a:r>
          </a:p>
          <a:p>
            <a:pPr marL="0" indent="0" eaLnBrk="1" hangingPunct="1">
              <a:buFont typeface="Arial" charset="0"/>
              <a:buNone/>
            </a:pPr>
            <a:endParaRPr lang="pt-BR" sz="1400" smtClean="0">
              <a:solidFill>
                <a:schemeClr val="accent1"/>
              </a:solidFill>
            </a:endParaRPr>
          </a:p>
          <a:p>
            <a:pPr marL="0" indent="0" eaLnBrk="1" hangingPunct="1">
              <a:buFont typeface="Arial" charset="0"/>
              <a:buNone/>
            </a:pPr>
            <a:r>
              <a:rPr lang="pt-BR" sz="1400" smtClean="0">
                <a:solidFill>
                  <a:schemeClr val="accent1"/>
                </a:solidFill>
              </a:rPr>
              <a:t>A presença de fissura mamilar acarreta postergar alta para prevenir desmame precoce.</a:t>
            </a:r>
            <a:endParaRPr lang="pt-BR" sz="1400" smtClean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28625" y="1503363"/>
            <a:ext cx="4038600" cy="3394075"/>
          </a:xfrm>
        </p:spPr>
        <p:txBody>
          <a:bodyPr/>
          <a:lstStyle/>
          <a:p>
            <a:pPr marL="0" indent="0" eaLnBrk="1" hangingPunct="1">
              <a:buFont typeface="Arial" charset="0"/>
              <a:buNone/>
            </a:pPr>
            <a:r>
              <a:rPr lang="pt-BR" sz="1400" smtClean="0">
                <a:solidFill>
                  <a:schemeClr val="accent1"/>
                </a:solidFill>
              </a:rPr>
              <a:t>10. Documentar os sinais vitais da criança nos intervalos das mamadas, com variações dentro da normalidade e estáveis durante as 12 horas que antecedem a alta. </a:t>
            </a:r>
          </a:p>
          <a:p>
            <a:pPr marL="0" indent="0" eaLnBrk="1" hangingPunct="1">
              <a:buFont typeface="Arial" charset="0"/>
              <a:buNone/>
            </a:pPr>
            <a:r>
              <a:rPr lang="pt-BR" sz="1400" smtClean="0">
                <a:solidFill>
                  <a:schemeClr val="accent1"/>
                </a:solidFill>
              </a:rPr>
              <a:t>	- Tax 36,5°C a 37,4°C</a:t>
            </a:r>
          </a:p>
          <a:p>
            <a:pPr marL="0" indent="0" eaLnBrk="1" hangingPunct="1">
              <a:buFont typeface="Arial" charset="0"/>
              <a:buNone/>
            </a:pPr>
            <a:r>
              <a:rPr lang="pt-BR" sz="1400" smtClean="0">
                <a:solidFill>
                  <a:schemeClr val="accent1"/>
                </a:solidFill>
              </a:rPr>
              <a:t>	- FR &lt;60irpm e sem DR</a:t>
            </a:r>
          </a:p>
          <a:p>
            <a:pPr marL="0" indent="0" eaLnBrk="1" hangingPunct="1">
              <a:buFont typeface="Arial" charset="0"/>
              <a:buNone/>
            </a:pPr>
            <a:r>
              <a:rPr lang="pt-BR" sz="1400" smtClean="0">
                <a:solidFill>
                  <a:schemeClr val="accent1"/>
                </a:solidFill>
              </a:rPr>
              <a:t>	- FC 100-150bpm (acordado)</a:t>
            </a:r>
          </a:p>
          <a:p>
            <a:pPr marL="0" indent="0" eaLnBrk="1" hangingPunct="1">
              <a:buFont typeface="Arial" charset="0"/>
              <a:buNone/>
            </a:pPr>
            <a:endParaRPr lang="pt-BR" sz="1400" smtClean="0">
              <a:solidFill>
                <a:schemeClr val="accent1"/>
              </a:solidFill>
            </a:endParaRPr>
          </a:p>
          <a:p>
            <a:pPr marL="0" indent="0" eaLnBrk="1" hangingPunct="1">
              <a:buFont typeface="Arial" charset="0"/>
              <a:buNone/>
            </a:pPr>
            <a:endParaRPr lang="pt-BR" sz="1400" smtClean="0">
              <a:solidFill>
                <a:schemeClr val="accent1"/>
              </a:solidFill>
            </a:endParaRPr>
          </a:p>
          <a:p>
            <a:pPr marL="0" indent="0" eaLnBrk="1" hangingPunct="1">
              <a:buFont typeface="Arial" charset="0"/>
              <a:buNone/>
            </a:pPr>
            <a:endParaRPr lang="pt-BR" sz="1400" smtClean="0">
              <a:solidFill>
                <a:schemeClr val="accent1"/>
              </a:solidFill>
            </a:endParaRPr>
          </a:p>
        </p:txBody>
      </p:sp>
      <p:sp>
        <p:nvSpPr>
          <p:cNvPr id="27650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78363" y="1538288"/>
            <a:ext cx="4038600" cy="3395662"/>
          </a:xfrm>
        </p:spPr>
        <p:txBody>
          <a:bodyPr/>
          <a:lstStyle/>
          <a:p>
            <a:pPr marL="0" indent="0" eaLnBrk="1" hangingPunct="1">
              <a:buFont typeface="Arial" charset="0"/>
              <a:buNone/>
            </a:pPr>
            <a:r>
              <a:rPr lang="pt-BR" sz="1400" smtClean="0">
                <a:solidFill>
                  <a:schemeClr val="accent1"/>
                </a:solidFill>
              </a:rPr>
              <a:t>11. Avaliar a adequação nutricional ao nascimento e durante a evolução nos primeiros dias de vida: peso ao nascer, comprimento e perímetro craniano precisam ser acurados para possibilitar o monitoramento do crescimento.</a:t>
            </a:r>
          </a:p>
          <a:p>
            <a:pPr marL="0" indent="0" eaLnBrk="1" hangingPunct="1">
              <a:buFont typeface="Arial" charset="0"/>
              <a:buNone/>
            </a:pPr>
            <a:endParaRPr lang="pt-BR" sz="1400" smtClean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538288"/>
            <a:ext cx="4573588" cy="3395662"/>
          </a:xfrm>
        </p:spPr>
        <p:txBody>
          <a:bodyPr/>
          <a:lstStyle/>
          <a:p>
            <a:pPr marL="0" indent="0" eaLnBrk="1" hangingPunct="1">
              <a:buFont typeface="Arial" charset="0"/>
              <a:buNone/>
            </a:pPr>
            <a:r>
              <a:rPr lang="pt-BR" sz="1400" smtClean="0">
                <a:solidFill>
                  <a:schemeClr val="accent1"/>
                </a:solidFill>
              </a:rPr>
              <a:t>12. Identificar os riscos e monitorar condições clínicas que demandam abordagem hospitalar da </a:t>
            </a:r>
            <a:r>
              <a:rPr lang="pt-BR" sz="1400" b="1" smtClean="0">
                <a:solidFill>
                  <a:schemeClr val="accent1"/>
                </a:solidFill>
              </a:rPr>
              <a:t>hiperbilirrubinemia</a:t>
            </a:r>
          </a:p>
          <a:p>
            <a:pPr marL="0" indent="0" eaLnBrk="1" hangingPunct="1">
              <a:buFont typeface="Arial" charset="0"/>
              <a:buNone/>
            </a:pPr>
            <a:r>
              <a:rPr lang="pt-BR" sz="1400" b="1" smtClean="0">
                <a:solidFill>
                  <a:schemeClr val="accent1"/>
                </a:solidFill>
              </a:rPr>
              <a:t>	</a:t>
            </a:r>
            <a:r>
              <a:rPr lang="pt-BR" sz="1400" smtClean="0">
                <a:solidFill>
                  <a:schemeClr val="accent1"/>
                </a:solidFill>
              </a:rPr>
              <a:t> história perinatal (história clínica e familiar)</a:t>
            </a:r>
          </a:p>
          <a:p>
            <a:pPr marL="0" indent="0" eaLnBrk="1" hangingPunct="1">
              <a:buFont typeface="Arial" charset="0"/>
              <a:buNone/>
            </a:pPr>
            <a:r>
              <a:rPr lang="pt-BR" sz="1400" smtClean="0">
                <a:solidFill>
                  <a:schemeClr val="accent1"/>
                </a:solidFill>
              </a:rPr>
              <a:t>	exames laboratoriais (TS, CD, BTF)</a:t>
            </a:r>
          </a:p>
          <a:p>
            <a:pPr marL="0" indent="0" eaLnBrk="1" hangingPunct="1">
              <a:buFont typeface="Arial" charset="0"/>
              <a:buNone/>
            </a:pPr>
            <a:r>
              <a:rPr lang="pt-BR" sz="1400" smtClean="0">
                <a:solidFill>
                  <a:schemeClr val="accent1"/>
                </a:solidFill>
              </a:rPr>
              <a:t>	gráficos de indicação de tratamento</a:t>
            </a:r>
          </a:p>
          <a:p>
            <a:pPr marL="0" indent="0" eaLnBrk="1" hangingPunct="1">
              <a:buFont typeface="Arial" charset="0"/>
              <a:buNone/>
            </a:pPr>
            <a:r>
              <a:rPr lang="pt-BR" sz="1400" smtClean="0">
                <a:solidFill>
                  <a:schemeClr val="accent1"/>
                </a:solidFill>
              </a:rPr>
              <a:t>	N. Buthani (predição da evolução pré-alta) </a:t>
            </a:r>
          </a:p>
          <a:p>
            <a:pPr marL="0" indent="0" eaLnBrk="1" hangingPunct="1">
              <a:buFont typeface="Arial" charset="0"/>
              <a:buNone/>
            </a:pPr>
            <a:endParaRPr lang="pt-BR" sz="1400" smtClean="0">
              <a:solidFill>
                <a:schemeClr val="accent1"/>
              </a:solidFill>
            </a:endParaRPr>
          </a:p>
          <a:p>
            <a:pPr marL="0" indent="0" eaLnBrk="1" hangingPunct="1">
              <a:buFont typeface="Arial" charset="0"/>
              <a:buNone/>
            </a:pPr>
            <a:r>
              <a:rPr lang="pt-BR" sz="1400" smtClean="0">
                <a:solidFill>
                  <a:schemeClr val="accent1"/>
                </a:solidFill>
              </a:rPr>
              <a:t>Na alta orientar sinais de alerta a serem monitorados na assistência ambulatorial. </a:t>
            </a:r>
          </a:p>
          <a:p>
            <a:pPr marL="0" indent="0" eaLnBrk="1" hangingPunct="1">
              <a:buFont typeface="Arial" charset="0"/>
              <a:buNone/>
            </a:pPr>
            <a:endParaRPr lang="pt-BR" sz="1400" smtClean="0">
              <a:solidFill>
                <a:schemeClr val="accent1"/>
              </a:solidFill>
            </a:endParaRPr>
          </a:p>
          <a:p>
            <a:pPr marL="0" indent="0" eaLnBrk="1" hangingPunct="1">
              <a:buFont typeface="Arial" charset="0"/>
              <a:buNone/>
            </a:pPr>
            <a:r>
              <a:rPr lang="pt-BR" sz="1400" smtClean="0">
                <a:solidFill>
                  <a:schemeClr val="accent1"/>
                </a:solidFill>
              </a:rPr>
              <a:t>Hiperbilirrubinemia precisa ser acompanhada pelo pediatra até seu desaparecimento.</a:t>
            </a:r>
            <a:endParaRPr lang="pt-BR" sz="2000" smtClean="0">
              <a:solidFill>
                <a:schemeClr val="accent1"/>
              </a:solidFill>
            </a:endParaRPr>
          </a:p>
          <a:p>
            <a:pPr marL="0" indent="0" eaLnBrk="1" hangingPunct="1">
              <a:buFont typeface="Arial" charset="0"/>
              <a:buNone/>
            </a:pPr>
            <a:endParaRPr lang="pt-BR" sz="1400" smtClean="0"/>
          </a:p>
        </p:txBody>
      </p:sp>
      <p:pic>
        <p:nvPicPr>
          <p:cNvPr id="28674" name="Picture 2" descr="Icterícia neonatal - Abordagem no seguimento ambulatorial de bebês  ictéricos | PortalPe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83188" y="1196975"/>
            <a:ext cx="3817937" cy="333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28625" y="1503363"/>
            <a:ext cx="4038600" cy="3394075"/>
          </a:xfrm>
        </p:spPr>
        <p:txBody>
          <a:bodyPr/>
          <a:lstStyle/>
          <a:p>
            <a:pPr marL="0" indent="0" eaLnBrk="1" hangingPunct="1">
              <a:buFont typeface="Arial" charset="0"/>
              <a:buNone/>
            </a:pPr>
            <a:r>
              <a:rPr lang="pt-BR" sz="1400" smtClean="0">
                <a:solidFill>
                  <a:schemeClr val="accent1"/>
                </a:solidFill>
              </a:rPr>
              <a:t>13. Garantir a coleta de sangue em papel filtro para teste do pezinho 48h – 5ddv</a:t>
            </a:r>
          </a:p>
          <a:p>
            <a:pPr marL="0" indent="0" eaLnBrk="1" hangingPunct="1">
              <a:buFont typeface="Arial" charset="0"/>
              <a:buNone/>
            </a:pPr>
            <a:r>
              <a:rPr lang="pt-BR" sz="1400" smtClean="0">
                <a:solidFill>
                  <a:schemeClr val="accent1"/>
                </a:solidFill>
              </a:rPr>
              <a:t>	</a:t>
            </a:r>
          </a:p>
          <a:p>
            <a:pPr marL="0" indent="0" eaLnBrk="1" hangingPunct="1">
              <a:buFont typeface="Arial" charset="0"/>
              <a:buNone/>
            </a:pPr>
            <a:r>
              <a:rPr lang="pt-BR" sz="1400" smtClean="0">
                <a:solidFill>
                  <a:schemeClr val="accent1"/>
                </a:solidFill>
              </a:rPr>
              <a:t>14. Construir o plano de cuidados à alta a partir da avaliação abrangente das condições de vulnerabilidade biopsicossocial da criança, mãe e família</a:t>
            </a:r>
          </a:p>
          <a:p>
            <a:pPr marL="0" indent="0" eaLnBrk="1" hangingPunct="1">
              <a:buFont typeface="Arial" charset="0"/>
              <a:buNone/>
            </a:pPr>
            <a:endParaRPr lang="pt-BR" sz="1400" smtClean="0">
              <a:solidFill>
                <a:schemeClr val="accent1"/>
              </a:solidFill>
            </a:endParaRPr>
          </a:p>
          <a:p>
            <a:pPr marL="0" indent="0" eaLnBrk="1" hangingPunct="1">
              <a:buFont typeface="Arial" charset="0"/>
              <a:buNone/>
            </a:pPr>
            <a:r>
              <a:rPr lang="pt-BR" sz="1400" smtClean="0">
                <a:solidFill>
                  <a:schemeClr val="accent1"/>
                </a:solidFill>
              </a:rPr>
              <a:t>15. Garantir o princípio da continuidade e abrangência do cuidado neonatal centrado na família</a:t>
            </a:r>
          </a:p>
        </p:txBody>
      </p:sp>
      <p:sp>
        <p:nvSpPr>
          <p:cNvPr id="29698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78363" y="1538288"/>
            <a:ext cx="4038600" cy="3395662"/>
          </a:xfrm>
        </p:spPr>
        <p:txBody>
          <a:bodyPr/>
          <a:lstStyle/>
          <a:p>
            <a:pPr marL="0" indent="0" eaLnBrk="1" hangingPunct="1">
              <a:buFont typeface="Arial" charset="0"/>
              <a:buNone/>
            </a:pPr>
            <a:r>
              <a:rPr lang="pt-BR" sz="1400" smtClean="0">
                <a:solidFill>
                  <a:schemeClr val="accent1"/>
                </a:solidFill>
              </a:rPr>
              <a:t>16. Registrar a informação perinatal na Caderneta da Criança</a:t>
            </a:r>
          </a:p>
          <a:p>
            <a:pPr marL="0" indent="0" eaLnBrk="1" hangingPunct="1">
              <a:buFont typeface="Arial" charset="0"/>
              <a:buNone/>
            </a:pPr>
            <a:endParaRPr lang="pt-BR" sz="1400" smtClean="0">
              <a:solidFill>
                <a:schemeClr val="accent1"/>
              </a:solidFill>
            </a:endParaRPr>
          </a:p>
          <a:p>
            <a:pPr marL="0" indent="0" eaLnBrk="1" hangingPunct="1">
              <a:buFont typeface="Arial" charset="0"/>
              <a:buNone/>
            </a:pPr>
            <a:r>
              <a:rPr lang="pt-BR" sz="1400" smtClean="0">
                <a:solidFill>
                  <a:schemeClr val="accent1"/>
                </a:solidFill>
              </a:rPr>
              <a:t>17. Avaliar a família, o ambiente e os fatores de risco social e econômico e demais riscos. </a:t>
            </a:r>
          </a:p>
          <a:p>
            <a:pPr marL="0" indent="0" eaLnBrk="1" hangingPunct="1">
              <a:buFont typeface="Arial" charset="0"/>
              <a:buNone/>
            </a:pPr>
            <a:r>
              <a:rPr lang="pt-BR" sz="1400" smtClean="0">
                <a:solidFill>
                  <a:schemeClr val="accent1"/>
                </a:solidFill>
              </a:rPr>
              <a:t>	Retardar a alta se presentes </a:t>
            </a:r>
          </a:p>
          <a:p>
            <a:pPr marL="0" indent="0" eaLnBrk="1" hangingPunct="1">
              <a:buFont typeface="Arial" charset="0"/>
              <a:buNone/>
            </a:pPr>
            <a:r>
              <a:rPr lang="pt-BR" sz="1400" smtClean="0">
                <a:solidFill>
                  <a:schemeClr val="accent1"/>
                </a:solidFill>
              </a:rPr>
              <a:t>	Apoio do serviço social e psicologia, </a:t>
            </a:r>
          </a:p>
          <a:p>
            <a:pPr marL="0" indent="0" eaLnBrk="1" hangingPunct="1">
              <a:buFont typeface="Arial" charset="0"/>
              <a:buNone/>
            </a:pPr>
            <a:r>
              <a:rPr lang="pt-BR" sz="1400" smtClean="0">
                <a:solidFill>
                  <a:schemeClr val="accent1"/>
                </a:solidFill>
              </a:rPr>
              <a:t>	</a:t>
            </a:r>
          </a:p>
          <a:p>
            <a:pPr marL="0" indent="0" eaLnBrk="1" hangingPunct="1">
              <a:buFont typeface="Arial" charset="0"/>
              <a:buNone/>
            </a:pPr>
            <a:r>
              <a:rPr lang="pt-BR" sz="1400" smtClean="0">
                <a:solidFill>
                  <a:schemeClr val="accent1"/>
                </a:solidFill>
              </a:rPr>
              <a:t>18. Orientar a prevenção de</a:t>
            </a:r>
          </a:p>
          <a:p>
            <a:pPr lvl="1" eaLnBrk="1" hangingPunct="1"/>
            <a:r>
              <a:rPr lang="pt-BR" sz="1200" smtClean="0">
                <a:solidFill>
                  <a:schemeClr val="accent1"/>
                </a:solidFill>
              </a:rPr>
              <a:t>onfalite nos cuidados com o cordão umbilical</a:t>
            </a:r>
          </a:p>
          <a:p>
            <a:pPr lvl="1" eaLnBrk="1" hangingPunct="1"/>
            <a:r>
              <a:rPr lang="pt-BR" sz="1200" smtClean="0">
                <a:solidFill>
                  <a:schemeClr val="accent1"/>
                </a:solidFill>
              </a:rPr>
              <a:t> infeções no cuidado com a pele e região genital na troca das fraldas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28625" y="1503363"/>
            <a:ext cx="4038600" cy="3394075"/>
          </a:xfrm>
        </p:spPr>
        <p:txBody>
          <a:bodyPr rtlCol="0">
            <a:noAutofit/>
          </a:bodyPr>
          <a:lstStyle/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1600" dirty="0">
                <a:solidFill>
                  <a:schemeClr val="accent1"/>
                </a:solidFill>
              </a:rPr>
              <a:t>19. Orientar a mãe, pais e família sobre a importância da </a:t>
            </a:r>
            <a:r>
              <a:rPr lang="pt-BR" sz="1600" b="1" dirty="0">
                <a:solidFill>
                  <a:schemeClr val="accent1"/>
                </a:solidFill>
              </a:rPr>
              <a:t>continuidade da imunização na prevenção de infecções</a:t>
            </a:r>
            <a:endParaRPr lang="pt-BR" sz="1600" dirty="0">
              <a:solidFill>
                <a:schemeClr val="accent1"/>
              </a:solidFill>
            </a:endParaRP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sz="1600" dirty="0">
              <a:solidFill>
                <a:schemeClr val="accent1"/>
              </a:solidFill>
            </a:endParaRP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1600" dirty="0">
                <a:solidFill>
                  <a:schemeClr val="accent1"/>
                </a:solidFill>
              </a:rPr>
              <a:t>20. Orientar o posicionamento para dormir </a:t>
            </a:r>
          </a:p>
          <a:p>
            <a:pPr lvl="1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sz="1000" dirty="0">
                <a:solidFill>
                  <a:schemeClr val="accent1"/>
                </a:solidFill>
              </a:rPr>
              <a:t>“barriga para cima”</a:t>
            </a:r>
          </a:p>
          <a:p>
            <a:pPr lvl="1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sz="1000" dirty="0">
                <a:solidFill>
                  <a:schemeClr val="accent1"/>
                </a:solidFill>
              </a:rPr>
              <a:t> mantendo o RN em um ambiente livre de fumo</a:t>
            </a:r>
          </a:p>
          <a:p>
            <a:pPr lvl="1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sz="1000" dirty="0">
                <a:solidFill>
                  <a:schemeClr val="accent1"/>
                </a:solidFill>
              </a:rPr>
              <a:t>prevenção de síndrome de morte súbita. </a:t>
            </a:r>
          </a:p>
          <a:p>
            <a:pPr lvl="1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endParaRPr lang="pt-BR" sz="1000" dirty="0">
              <a:solidFill>
                <a:schemeClr val="accent1"/>
              </a:solidFill>
            </a:endParaRPr>
          </a:p>
          <a:p>
            <a:pPr lvl="1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endParaRPr lang="pt-BR" sz="1000" dirty="0">
              <a:solidFill>
                <a:schemeClr val="accent1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sz="1600" dirty="0">
                <a:solidFill>
                  <a:schemeClr val="accent1"/>
                </a:solidFill>
              </a:rPr>
              <a:t>O RN deve dormir próximo dos pais, mas não compartilhando a mesma cama. </a:t>
            </a: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sz="1050" dirty="0">
              <a:solidFill>
                <a:schemeClr val="accent1"/>
              </a:solidFill>
            </a:endParaRP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sz="1050" dirty="0">
              <a:solidFill>
                <a:schemeClr val="accent1"/>
              </a:solidFill>
            </a:endParaRP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sz="1400" dirty="0">
              <a:solidFill>
                <a:schemeClr val="accent1"/>
              </a:solidFill>
            </a:endParaRPr>
          </a:p>
        </p:txBody>
      </p:sp>
      <p:sp>
        <p:nvSpPr>
          <p:cNvPr id="4" name="Espaço Reservado para Conteúdo 3">
            <a:extLst>
              <a:ext uri="{FF2B5EF4-FFF2-40B4-BE49-F238E27FC236}"/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78363" y="1538288"/>
            <a:ext cx="4038600" cy="3395662"/>
          </a:xfrm>
        </p:spPr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1400" dirty="0">
                <a:solidFill>
                  <a:schemeClr val="accent1"/>
                </a:solidFill>
              </a:rPr>
              <a:t>21. Orientar aspectos de segurança infantil, como o uso de assento apropriado para o carro, desde a saída da unidade. </a:t>
            </a: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sz="1400" dirty="0">
              <a:solidFill>
                <a:schemeClr val="accent1"/>
              </a:solidFill>
            </a:endParaRP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sz="1400" dirty="0">
              <a:solidFill>
                <a:schemeClr val="accent1"/>
              </a:solidFill>
            </a:endParaRP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1400" dirty="0">
                <a:solidFill>
                  <a:schemeClr val="accent1"/>
                </a:solidFill>
              </a:rPr>
              <a:t>22. Agendar consulta ambulatorial com pediatra em </a:t>
            </a:r>
            <a:r>
              <a:rPr lang="pt-BR" sz="1400" b="1" dirty="0">
                <a:solidFill>
                  <a:schemeClr val="accent1"/>
                </a:solidFill>
              </a:rPr>
              <a:t>48 a 72 horas, após a alta</a:t>
            </a:r>
          </a:p>
          <a:p>
            <a:pPr lvl="1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sz="1000" b="1" dirty="0">
                <a:solidFill>
                  <a:schemeClr val="accent1"/>
                </a:solidFill>
              </a:rPr>
              <a:t> </a:t>
            </a:r>
            <a:r>
              <a:rPr lang="pt-BR" sz="1000" dirty="0">
                <a:solidFill>
                  <a:schemeClr val="accent1"/>
                </a:solidFill>
              </a:rPr>
              <a:t>para reavaliação das condições clínicas e de saúde do RN e da mãe, </a:t>
            </a:r>
            <a:endParaRPr lang="pt-BR" sz="1000" b="1" dirty="0">
              <a:solidFill>
                <a:schemeClr val="accent1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sz="1400" b="1" dirty="0">
                <a:solidFill>
                  <a:schemeClr val="accent1"/>
                </a:solidFill>
              </a:rPr>
              <a:t>Dar continuidade ao plano de cuidados na consulta do 5° dia</a:t>
            </a: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sz="1400" dirty="0"/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sz="14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4825" y="433388"/>
            <a:ext cx="5649913" cy="573087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Atenção</a:t>
            </a:r>
          </a:p>
        </p:txBody>
      </p:sp>
      <p:sp>
        <p:nvSpPr>
          <p:cNvPr id="31746" name="Espaço Reservado para Conteúdo 2"/>
          <p:cNvSpPr>
            <a:spLocks noGrp="1"/>
          </p:cNvSpPr>
          <p:nvPr>
            <p:ph idx="1"/>
          </p:nvPr>
        </p:nvSpPr>
        <p:spPr>
          <a:xfrm>
            <a:off x="3044825" y="1198563"/>
            <a:ext cx="5649913" cy="351155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pt-BR" smtClean="0">
                <a:solidFill>
                  <a:srgbClr val="376092"/>
                </a:solidFill>
              </a:rPr>
              <a:t>Cuidado com o grupo de RN prematuros (PT) tardios, IG 34 a 36 semanas e PN &gt;2500 gramas</a:t>
            </a:r>
          </a:p>
          <a:p>
            <a:pPr lvl="1" eaLnBrk="1" hangingPunct="1">
              <a:lnSpc>
                <a:spcPct val="90000"/>
              </a:lnSpc>
            </a:pPr>
            <a:r>
              <a:rPr lang="pt-BR" smtClean="0">
                <a:solidFill>
                  <a:srgbClr val="376092"/>
                </a:solidFill>
              </a:rPr>
              <a:t> ALCON = RN termo</a:t>
            </a:r>
          </a:p>
          <a:p>
            <a:pPr lvl="1" eaLnBrk="1" hangingPunct="1">
              <a:lnSpc>
                <a:spcPct val="90000"/>
              </a:lnSpc>
            </a:pPr>
            <a:r>
              <a:rPr lang="pt-BR" smtClean="0">
                <a:solidFill>
                  <a:srgbClr val="376092"/>
                </a:solidFill>
              </a:rPr>
              <a:t>Imaturos em vários aspectos fisiológicos, metabólicos </a:t>
            </a:r>
          </a:p>
          <a:p>
            <a:pPr lvl="1" eaLnBrk="1" hangingPunct="1">
              <a:lnSpc>
                <a:spcPct val="90000"/>
              </a:lnSpc>
              <a:buFont typeface="Arial" charset="0"/>
              <a:buNone/>
            </a:pPr>
            <a:r>
              <a:rPr lang="pt-BR" smtClean="0">
                <a:solidFill>
                  <a:srgbClr val="376092"/>
                </a:solidFill>
              </a:rPr>
              <a:t>=&gt; não podem ser conduzidos como RN termo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4825" y="433388"/>
            <a:ext cx="5649913" cy="573087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Atenção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3044825" y="1198563"/>
            <a:ext cx="5649913" cy="35115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/>
              <a:t>Apresentam maior risco </a:t>
            </a:r>
          </a:p>
          <a:p>
            <a:pPr lvl="1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/>
              <a:t>Hipotermia</a:t>
            </a:r>
          </a:p>
          <a:p>
            <a:pPr lvl="1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/>
              <a:t>imaturidade do drive respiratório</a:t>
            </a:r>
          </a:p>
          <a:p>
            <a:pPr lvl="1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/>
              <a:t>incoordenação sucção- deglutição-respiração </a:t>
            </a:r>
          </a:p>
          <a:p>
            <a:pPr lvl="2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/>
              <a:t>apneia, aspiração e infecções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296863" y="280988"/>
            <a:ext cx="8245475" cy="739775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Pandemia COVID-19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449263" y="1503363"/>
            <a:ext cx="8245475" cy="32067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/>
              <a:t>Não existem evidências que justifiquem alterar os protocolos clínicos de alta hospitalar do RN termo potencialmente saudável durante a pandemia por SARS-CoV-2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49263" y="1503363"/>
            <a:ext cx="8245475" cy="1220787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Obrigada!!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1452</TotalTime>
  <Words>1156</Words>
  <Application>Microsoft Office PowerPoint</Application>
  <PresentationFormat>On-screen Show (16:9)</PresentationFormat>
  <Paragraphs>147</Paragraphs>
  <Slides>21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Modelo de design</vt:lpstr>
      </vt:variant>
      <vt:variant>
        <vt:i4>3</vt:i4>
      </vt:variant>
      <vt:variant>
        <vt:lpstr>Títulos de slides</vt:lpstr>
      </vt:variant>
      <vt:variant>
        <vt:i4>21</vt:i4>
      </vt:variant>
    </vt:vector>
  </HeadingPairs>
  <TitlesOfParts>
    <vt:vector size="28" baseType="lpstr">
      <vt:lpstr>Arial</vt:lpstr>
      <vt:lpstr>Calibri</vt:lpstr>
      <vt:lpstr>Lato</vt:lpstr>
      <vt:lpstr>Source Sans Pro</vt:lpstr>
      <vt:lpstr>Office Theme</vt:lpstr>
      <vt:lpstr>Office Theme</vt:lpstr>
      <vt:lpstr>Office Theme</vt:lpstr>
      <vt:lpstr>Recomendações  para alta hospitalar do  RN Termo potencialmente saudável</vt:lpstr>
      <vt:lpstr>Introdução</vt:lpstr>
      <vt:lpstr>Slide 3</vt:lpstr>
      <vt:lpstr>Slide 4</vt:lpstr>
      <vt:lpstr>Slide 5</vt:lpstr>
      <vt:lpstr>Slide 6</vt:lpstr>
      <vt:lpstr>Slide 7</vt:lpstr>
      <vt:lpstr>Rotina ALCON HMIB  (Assistëncia ao RN de Risco  Editado por    Paulo R. Margotto) , a Ed,2021  </vt:lpstr>
      <vt:lpstr>CRITÉRIOS DE ALTA HOSPITALAR  (SBP)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Atenção</vt:lpstr>
      <vt:lpstr>Atenção</vt:lpstr>
      <vt:lpstr>Pandemia COVID-19</vt:lpstr>
      <vt:lpstr>Obrigada!!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Julian</dc:creator>
  <cp:lastModifiedBy>Paulo</cp:lastModifiedBy>
  <cp:revision>168</cp:revision>
  <dcterms:created xsi:type="dcterms:W3CDTF">2013-08-21T19:17:07Z</dcterms:created>
  <dcterms:modified xsi:type="dcterms:W3CDTF">2021-11-25T18:44:38Z</dcterms:modified>
</cp:coreProperties>
</file>