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4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0033CC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-9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BBB5E-C133-41FE-94D4-C528C6B1FD65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94359-AF42-486A-8C17-254CACC43648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3B77D-7A03-4A4D-93BD-7CCF58E0B3F8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F4300-47D1-4F2B-89C0-03C56B60FF17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CF78A-26C2-4A61-84AA-C05F071E6DC6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74B48-3CF1-4BD3-BFC4-5F53D67306A7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55556-BE8A-455B-895F-E1956070C0D4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A1C79-2BEA-43C7-816D-39514E025786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A1C29-9E33-4AD5-AA09-F37394DF8E20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35AE5-E8BA-4C43-875E-CA0C4FD31F03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81699-1DC7-4B72-B5DD-BFDCC8ACFFBD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5A0C2-EEE1-4198-8FCE-13C6313E5016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90923-98D7-4EA9-835B-9A6151784980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4A57D-1645-4244-89C1-C340033C6B52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3AB58-0356-49ED-B932-72B17D685CED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A9D5A-A5FA-49A2-8236-362D8BAC5F69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2FBD6-7645-4364-9307-B57D2ED5D6BC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BD71A-F414-4B3C-9017-56C49888DFB9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637EA-0091-443F-A7D4-06C5DB7AA4AA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2B4C2-65EA-43EF-BD4A-118F0070BF4C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C34E9-F33E-462B-8BDE-379F9F4B5E2D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2EBF4-40DE-4BBE-B0BB-089628330765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F3A0C-7531-483E-B1A2-8B9BA739A4B0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3D419-C61A-4FC1-9E82-D28DB7FC0A83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A34ED-A274-477E-A17C-B5D6B2219A47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0CBABB-D87B-439B-AB3E-544518C1DF25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72038-446B-4697-B152-FD8B13E4A77B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17A1A-4A29-4EB8-923C-6FBB1E2B47C1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971F12-AC5F-4864-A508-8C6D911E0764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7D957-30B6-43E7-B30D-4605E5D98E75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900DE-968D-47FD-969B-210899DB0D4A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C536E-23DC-4F6C-8A7E-0A6DE7768CF5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8C5F9-10A9-4492-8FE4-2A353AE0D8BC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9DEAF-B5BE-487D-A652-66B9FC3058CD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Rectangle 5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1C73D-F278-4C1E-B9CF-AD38A00CD2BA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B969E-83EE-4F27-8ABC-C81976EA5576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465138" y="6459538"/>
            <a:ext cx="2619375" cy="365125"/>
          </a:xfrm>
        </p:spPr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fld id="{C71B99BF-CC63-4D71-9EDE-7EC1CBFE52ED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538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C07E481-03A8-4EAF-A508-04838C683F22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0" y="4914900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D2DB6-4133-4B0E-B769-EA1001AB1818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1586B-E06F-4C0F-BD77-31DEBB8CC788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272A9-8D63-480F-A137-05AD8A0A06F3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75F45-1412-4DB8-99D6-91631B858B7E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D662C-1497-4D16-AD18-3BA3B10768EF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09D38-FA8C-45DA-8FB9-8111AEE29890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4455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44550" y="1828800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A87388-DE6C-48A5-B793-8D3699624B82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695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FD97BB7-5209-4967-B763-363CB91C9CCA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58" r:id="rId2"/>
    <p:sldLayoutId id="2147483757" r:id="rId3"/>
    <p:sldLayoutId id="2147483756" r:id="rId4"/>
    <p:sldLayoutId id="2147483755" r:id="rId5"/>
    <p:sldLayoutId id="2147483754" r:id="rId6"/>
    <p:sldLayoutId id="2147483753" r:id="rId7"/>
    <p:sldLayoutId id="2147483752" r:id="rId8"/>
    <p:sldLayoutId id="2147483751" r:id="rId9"/>
    <p:sldLayoutId id="2147483750" r:id="rId10"/>
    <p:sldLayoutId id="214748374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125"/>
            <a:ext cx="12192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331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96963" y="1846263"/>
            <a:ext cx="10058400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B2A7EF-5F2A-4839-B6E8-D195B370D95D}" type="datetimeFigureOut">
              <a:rPr lang="pt-BR"/>
              <a:pPr>
                <a:defRPr/>
              </a:pPr>
              <a:t>25/11/2021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 cap="all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FACCD6-DA63-44AF-B270-BF7A7089208E}" type="slidenum">
              <a:rPr lang="pt-BR"/>
              <a:pPr>
                <a:defRPr/>
              </a:pPr>
              <a:t>‹#›</a:t>
            </a:fld>
            <a:endParaRPr lang="pt-BR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800" y="1738313"/>
            <a:ext cx="996632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4" r:id="rId2"/>
    <p:sldLayoutId id="2147483766" r:id="rId3"/>
    <p:sldLayoutId id="2147483763" r:id="rId4"/>
    <p:sldLayoutId id="2147483762" r:id="rId5"/>
    <p:sldLayoutId id="2147483761" r:id="rId6"/>
    <p:sldLayoutId id="2147483767" r:id="rId7"/>
    <p:sldLayoutId id="2147483768" r:id="rId8"/>
    <p:sldLayoutId id="2147483769" r:id="rId9"/>
    <p:sldLayoutId id="2147483760" r:id="rId10"/>
    <p:sldLayoutId id="2147483770" r:id="rId11"/>
  </p:sldLayoutIdLst>
  <p:txStyles>
    <p:titleStyle>
      <a:lvl1pPr algn="l" rtl="0" fontAlgn="base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2pPr>
      <a:lvl3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3pPr>
      <a:lvl4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4pPr>
      <a:lvl5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9pPr>
    </p:titleStyle>
    <p:bodyStyle>
      <a:lvl1pPr marL="90488" indent="-90488" algn="l" rtl="0" fontAlgn="base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deboaspraticas.iff.fiocruz.br/atencao-recem-nascido/6207/acesso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emf"/><Relationship Id="rId5" Type="http://schemas.openxmlformats.org/officeDocument/2006/relationships/hyperlink" Target="https://drive.google.com/file/d/1AEznxPCfIGWnSgc6qzNdbuoKJ1iFhjEj/view?usp=sharing" TargetMode="Externa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95388" y="534988"/>
            <a:ext cx="10058400" cy="35655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b="1" smtClean="0">
                <a:solidFill>
                  <a:srgbClr val="0033CC"/>
                </a:solidFill>
              </a:rPr>
              <a:t>Orientações de alta do RN de risco</a:t>
            </a:r>
            <a:r>
              <a:rPr lang="pt-BR" smtClean="0">
                <a:solidFill>
                  <a:srgbClr val="262626"/>
                </a:solidFill>
              </a:rPr>
              <a:t> </a:t>
            </a: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138" y="4430713"/>
            <a:ext cx="10058400" cy="1558925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pt-BR" sz="1800" cap="none" smtClean="0"/>
              <a:t>APRESENTAÇÃO: LARISSA ARAUJO DUTRA DA SILVEIRA – R5 NEONATOLOGIA</a:t>
            </a:r>
          </a:p>
          <a:p>
            <a:pPr algn="ctr">
              <a:lnSpc>
                <a:spcPct val="80000"/>
              </a:lnSpc>
            </a:pPr>
            <a:r>
              <a:rPr lang="pt-BR" sz="1800" cap="none" smtClean="0"/>
              <a:t>COORDENAÇÃO: MARIA LUIZA ALMADA</a:t>
            </a:r>
          </a:p>
          <a:p>
            <a:pPr algn="ctr">
              <a:lnSpc>
                <a:spcPct val="80000"/>
              </a:lnSpc>
            </a:pPr>
            <a:r>
              <a:rPr lang="pt-BR" sz="1800" cap="none" smtClean="0">
                <a:hlinkClick r:id="rId2"/>
              </a:rPr>
              <a:t>www.paulomargotto.com.br</a:t>
            </a:r>
            <a:endParaRPr lang="pt-BR" sz="1800" cap="none" smtClean="0"/>
          </a:p>
          <a:p>
            <a:pPr algn="ctr">
              <a:lnSpc>
                <a:spcPct val="80000"/>
              </a:lnSpc>
            </a:pPr>
            <a:r>
              <a:rPr lang="pt-BR" sz="1800" cap="none" smtClean="0"/>
              <a:t>Brasília, 27 de novembro de 2021</a:t>
            </a:r>
          </a:p>
        </p:txBody>
      </p:sp>
      <p:pic>
        <p:nvPicPr>
          <p:cNvPr id="25604" name="Google Shape;38;p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6438" y="7938"/>
            <a:ext cx="1974850" cy="203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4">
            <a:lum bright="18000" contrast="6000"/>
          </a:blip>
          <a:srcRect/>
          <a:stretch>
            <a:fillRect/>
          </a:stretch>
        </p:blipFill>
        <p:spPr bwMode="auto">
          <a:xfrm>
            <a:off x="4519613" y="184150"/>
            <a:ext cx="3121025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5">
            <a:lum bright="12000" contrast="12000"/>
          </a:blip>
          <a:srcRect/>
          <a:stretch>
            <a:fillRect/>
          </a:stretch>
        </p:blipFill>
        <p:spPr bwMode="auto">
          <a:xfrm>
            <a:off x="8513763" y="109538"/>
            <a:ext cx="3346450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75000"/>
                  </a:schemeClr>
                </a:solidFill>
              </a:rPr>
              <a:t>Método Canguru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826125" cy="4602163"/>
          </a:xfrm>
        </p:spPr>
        <p:txBody>
          <a:bodyPr rtlCol="0">
            <a:normAutofit/>
          </a:bodyPr>
          <a:lstStyle/>
          <a:p>
            <a:pPr marL="91440" indent="-91440" algn="just" fontAlgn="auto">
              <a:defRPr/>
            </a:pPr>
            <a:r>
              <a:rPr lang="pt-BR" sz="2400" b="1" dirty="0">
                <a:solidFill>
                  <a:schemeClr val="accent6"/>
                </a:solidFill>
              </a:rPr>
              <a:t>1ª etapa: UTI NEONATAL </a:t>
            </a:r>
          </a:p>
          <a:p>
            <a:pPr marL="384048" lvl="1" indent="-182880" algn="just" fontAlgn="auto">
              <a:defRPr/>
            </a:pP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Orientar mãe e família sobre condições de saúde do paciente;</a:t>
            </a:r>
          </a:p>
          <a:p>
            <a:pPr marL="384048" lvl="1" indent="-182880" algn="just" fontAlgn="auto">
              <a:defRPr/>
            </a:pP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Estimular acesso livre e precoce aos pais à UTIN;</a:t>
            </a:r>
          </a:p>
          <a:p>
            <a:pPr marL="384048" lvl="1" indent="-182880" algn="just" fontAlgn="auto">
              <a:defRPr/>
            </a:pP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Controle de estímulo ambiental;</a:t>
            </a:r>
          </a:p>
          <a:p>
            <a:pPr marL="91440" indent="-91440" algn="just" fontAlgn="auto">
              <a:defRPr/>
            </a:pPr>
            <a:r>
              <a:rPr lang="pt-BR" sz="2400" b="1" dirty="0">
                <a:solidFill>
                  <a:schemeClr val="accent6"/>
                </a:solidFill>
              </a:rPr>
              <a:t>2ª etapa: ALOJAMENTO CUIDADOS INTERMEDIÁRIOS</a:t>
            </a:r>
          </a:p>
          <a:p>
            <a:pPr marL="384048" lvl="1" indent="-182880" algn="just" fontAlgn="auto">
              <a:defRPr/>
            </a:pP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Cuidado contínuo da mãe;</a:t>
            </a:r>
          </a:p>
          <a:p>
            <a:pPr marL="384048" lvl="1" indent="-182880" algn="just" fontAlgn="auto">
              <a:defRPr/>
            </a:pP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Estabilidade clínica;</a:t>
            </a:r>
          </a:p>
          <a:p>
            <a:pPr marL="384048" lvl="1" indent="-182880" algn="just" fontAlgn="auto">
              <a:defRPr/>
            </a:pP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Peso mínimo 1250g;</a:t>
            </a:r>
          </a:p>
          <a:p>
            <a:pPr marL="384048" lvl="1" indent="-182880" algn="just" fontAlgn="auto">
              <a:defRPr/>
            </a:pP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Nutrição enteral plena;</a:t>
            </a:r>
          </a:p>
          <a:p>
            <a:pPr marL="384048" lvl="1" indent="-182880" algn="just" fontAlgn="auto">
              <a:defRPr/>
            </a:pP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Ganho de peso diário &gt; 15g/dia;</a:t>
            </a:r>
          </a:p>
        </p:txBody>
      </p:sp>
      <p:pic>
        <p:nvPicPr>
          <p:cNvPr id="26627" name="Imagem 3"/>
          <p:cNvPicPr>
            <a:picLocks noChangeAspect="1"/>
          </p:cNvPicPr>
          <p:nvPr/>
        </p:nvPicPr>
        <p:blipFill>
          <a:blip r:embed="rId2"/>
          <a:srcRect l="2010" t="233" r="1241" b="2"/>
          <a:stretch>
            <a:fillRect/>
          </a:stretch>
        </p:blipFill>
        <p:spPr bwMode="auto">
          <a:xfrm>
            <a:off x="7494588" y="1136650"/>
            <a:ext cx="3962400" cy="497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75000"/>
                  </a:schemeClr>
                </a:solidFill>
              </a:rPr>
              <a:t>Método Canguru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96963" y="1846263"/>
            <a:ext cx="5734050" cy="4595812"/>
          </a:xfrm>
        </p:spPr>
        <p:txBody>
          <a:bodyPr rtlCol="0">
            <a:normAutofit/>
          </a:bodyPr>
          <a:lstStyle/>
          <a:p>
            <a:pPr marL="91440" indent="-91440" algn="just" fontAlgn="auto">
              <a:defRPr/>
            </a:pPr>
            <a:r>
              <a:rPr lang="pt-BR" sz="2400" b="1" dirty="0">
                <a:solidFill>
                  <a:schemeClr val="accent6"/>
                </a:solidFill>
              </a:rPr>
              <a:t>3ª etapa: ACOMPANHAMENTO AMBULATORIAL</a:t>
            </a:r>
          </a:p>
          <a:p>
            <a:pPr marL="384048" lvl="1" indent="-182880" algn="just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Mãe segura em relação aos cuidados do RN e identificação situações de risco;</a:t>
            </a:r>
          </a:p>
          <a:p>
            <a:pPr marL="384048" lvl="1" indent="-182880" algn="just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Apoio à mãe e aos cuidados do RN;</a:t>
            </a:r>
          </a:p>
          <a:p>
            <a:pPr marL="384048" lvl="1" indent="-182880" algn="just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Garantia e estímulo à posição canguru;</a:t>
            </a:r>
          </a:p>
          <a:p>
            <a:pPr marL="384048" lvl="1" indent="-182880" algn="just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Ganho ponderal adequado por 3 dias consecutivos;</a:t>
            </a:r>
          </a:p>
          <a:p>
            <a:pPr marL="384048" lvl="1" indent="-182880" algn="just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Peso mínimo 1600g </a:t>
            </a:r>
          </a:p>
          <a:p>
            <a:pPr marL="384048" lvl="1" indent="-182880" algn="just" fontAlgn="auto">
              <a:defRPr/>
            </a:pPr>
            <a:endParaRPr lang="pt-BR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algn="just" fontAlgn="auto">
              <a:defRPr/>
            </a:pPr>
            <a:endParaRPr lang="pt-BR" sz="2400" b="1" dirty="0">
              <a:solidFill>
                <a:schemeClr val="accent6"/>
              </a:solidFill>
            </a:endParaRPr>
          </a:p>
          <a:p>
            <a:pPr marL="91440" indent="-91440" algn="just" fontAlgn="auto">
              <a:defRPr/>
            </a:pPr>
            <a:endParaRPr lang="pt-BR" sz="2400" b="1" dirty="0">
              <a:solidFill>
                <a:schemeClr val="accent6"/>
              </a:solidFill>
            </a:endParaRPr>
          </a:p>
          <a:p>
            <a:pPr marL="384048" lvl="1" indent="-182880" algn="just" fontAlgn="auto">
              <a:defRPr/>
            </a:pPr>
            <a:endParaRPr lang="pt-BR" sz="2200" dirty="0">
              <a:solidFill>
                <a:schemeClr val="accent6"/>
              </a:solidFill>
            </a:endParaRP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7651" name="Imagem 3"/>
          <p:cNvPicPr>
            <a:picLocks noChangeAspect="1"/>
          </p:cNvPicPr>
          <p:nvPr/>
        </p:nvPicPr>
        <p:blipFill>
          <a:blip r:embed="rId2"/>
          <a:srcRect l="2010" t="233" r="1241" b="2"/>
          <a:stretch>
            <a:fillRect/>
          </a:stretch>
        </p:blipFill>
        <p:spPr bwMode="auto">
          <a:xfrm>
            <a:off x="7426325" y="914400"/>
            <a:ext cx="3962400" cy="497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75000"/>
                  </a:schemeClr>
                </a:solidFill>
              </a:rPr>
              <a:t>Acompanhamento </a:t>
            </a:r>
          </a:p>
        </p:txBody>
      </p:sp>
      <p:sp>
        <p:nvSpPr>
          <p:cNvPr id="28674" name="Espaço Reservado para Conteúdo 2"/>
          <p:cNvSpPr>
            <a:spLocks noGrp="1"/>
          </p:cNvSpPr>
          <p:nvPr>
            <p:ph idx="1"/>
          </p:nvPr>
        </p:nvSpPr>
        <p:spPr>
          <a:xfrm>
            <a:off x="1096963" y="1846263"/>
            <a:ext cx="4902200" cy="4022725"/>
          </a:xfrm>
        </p:spPr>
        <p:txBody>
          <a:bodyPr/>
          <a:lstStyle/>
          <a:p>
            <a:pPr lvl="1" algn="just"/>
            <a:r>
              <a:rPr lang="pt-BR" sz="2400" smtClean="0"/>
              <a:t>Garantia de retorno frequente à unidade de saúde;</a:t>
            </a:r>
          </a:p>
          <a:p>
            <a:pPr lvl="1" algn="just"/>
            <a:r>
              <a:rPr lang="pt-BR" sz="2400" smtClean="0"/>
              <a:t>Acompanhamento ambulatorial:</a:t>
            </a:r>
          </a:p>
          <a:p>
            <a:pPr lvl="2" algn="just"/>
            <a:r>
              <a:rPr lang="pt-BR" sz="2000" smtClean="0"/>
              <a:t>1ª semana: 3 consultas;</a:t>
            </a:r>
          </a:p>
          <a:p>
            <a:pPr lvl="2" algn="just"/>
            <a:r>
              <a:rPr lang="pt-BR" sz="2000" smtClean="0"/>
              <a:t>2ª semana: 2 consultas;</a:t>
            </a:r>
          </a:p>
          <a:p>
            <a:pPr lvl="2" algn="just"/>
            <a:r>
              <a:rPr lang="pt-BR" sz="2000" smtClean="0"/>
              <a:t>3ª semana em diante: 1x/semana até peso de 2500g e/ou 40s IC.</a:t>
            </a:r>
          </a:p>
          <a:p>
            <a:pPr lvl="1" algn="just"/>
            <a:r>
              <a:rPr lang="pt-BR" sz="2400" smtClean="0"/>
              <a:t>Resumo de internação e orientações por escrito de alta hospitalar – não utilizar siglas e assegurar compreensão da família </a:t>
            </a:r>
          </a:p>
          <a:p>
            <a:endParaRPr lang="pt-BR" smtClean="0"/>
          </a:p>
        </p:txBody>
      </p:sp>
      <p:pic>
        <p:nvPicPr>
          <p:cNvPr id="28675" name="Imagem 3"/>
          <p:cNvPicPr>
            <a:picLocks noChangeAspect="1"/>
          </p:cNvPicPr>
          <p:nvPr/>
        </p:nvPicPr>
        <p:blipFill>
          <a:blip r:embed="rId2"/>
          <a:srcRect l="2010" t="233" r="1241" b="2"/>
          <a:stretch>
            <a:fillRect/>
          </a:stretch>
        </p:blipFill>
        <p:spPr bwMode="auto">
          <a:xfrm>
            <a:off x="7426325" y="914400"/>
            <a:ext cx="3962400" cy="497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75000"/>
                  </a:schemeClr>
                </a:solidFill>
              </a:rPr>
              <a:t>Consultas </a:t>
            </a:r>
          </a:p>
        </p:txBody>
      </p:sp>
      <p:pic>
        <p:nvPicPr>
          <p:cNvPr id="29698" name="Imagem 3"/>
          <p:cNvPicPr>
            <a:picLocks noChangeAspect="1"/>
          </p:cNvPicPr>
          <p:nvPr/>
        </p:nvPicPr>
        <p:blipFill>
          <a:blip r:embed="rId2"/>
          <a:srcRect l="2010" t="233" r="1241" b="2"/>
          <a:stretch>
            <a:fillRect/>
          </a:stretch>
        </p:blipFill>
        <p:spPr bwMode="auto">
          <a:xfrm>
            <a:off x="7426325" y="914400"/>
            <a:ext cx="3962400" cy="497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>
          <a:xfrm>
            <a:off x="1096963" y="1846263"/>
            <a:ext cx="5872162" cy="4416425"/>
          </a:xfrm>
        </p:spPr>
        <p:txBody>
          <a:bodyPr/>
          <a:lstStyle/>
          <a:p>
            <a:pPr lvl="1" algn="just"/>
            <a:r>
              <a:rPr lang="pt-BR" sz="2400" smtClean="0"/>
              <a:t>Avaliação exame físico, ganho ponderal, DNPM corrigido para IGPC;</a:t>
            </a:r>
          </a:p>
          <a:p>
            <a:pPr lvl="1" algn="just"/>
            <a:r>
              <a:rPr lang="pt-BR" sz="2400" smtClean="0"/>
              <a:t>Realização de ecografia transfontanela e fundoscopia;</a:t>
            </a:r>
          </a:p>
          <a:p>
            <a:pPr lvl="1" algn="just"/>
            <a:r>
              <a:rPr lang="pt-BR" sz="2400" smtClean="0"/>
              <a:t>Observar administração de medicações prescritas;</a:t>
            </a:r>
          </a:p>
          <a:p>
            <a:pPr lvl="1" algn="just"/>
            <a:r>
              <a:rPr lang="pt-BR" sz="2400" smtClean="0"/>
              <a:t>Orientar acompanhamentos especializados necessários;</a:t>
            </a:r>
          </a:p>
          <a:p>
            <a:pPr lvl="1" algn="just"/>
            <a:r>
              <a:rPr lang="pt-BR" sz="2400" smtClean="0"/>
              <a:t>Detectar e intervir em situações de risco como: ganho de peso inadequado; DRGE; apneias, etc </a:t>
            </a:r>
            <a:endParaRPr lang="pt-BR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75000"/>
                  </a:schemeClr>
                </a:solidFill>
              </a:rPr>
              <a:t>Consultas 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Espaço Reservado para Conteúdo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1096963" y="1846263"/>
            <a:ext cx="6772275" cy="4513262"/>
          </a:xfrm>
          <a:prstGeom prst="rect">
            <a:avLst/>
          </a:prstGeom>
        </p:spPr>
        <p:txBody>
          <a:bodyPr lIns="0" rIns="0">
            <a:normAutofit fontScale="92500" lnSpcReduction="1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just" fontAlgn="auto">
              <a:defRPr/>
            </a:pPr>
            <a:r>
              <a:rPr lang="pt-BR" sz="2400" dirty="0"/>
              <a:t>Orientar esquema de imunização:</a:t>
            </a:r>
          </a:p>
          <a:p>
            <a:pPr lvl="1" algn="just" fontAlgn="auto">
              <a:defRPr/>
            </a:pPr>
            <a:r>
              <a:rPr lang="pt-BR" sz="2400" dirty="0"/>
              <a:t>BCG: RN peso &gt;/= 2000g;</a:t>
            </a:r>
          </a:p>
          <a:p>
            <a:pPr lvl="1" algn="just" fontAlgn="auto">
              <a:defRPr/>
            </a:pPr>
            <a:r>
              <a:rPr lang="pt-BR" sz="2400" dirty="0"/>
              <a:t>Vacina oral rotavírus humano G1P1 [8] atenuada: só realizar após alta hospitalar; respeitando idade-limite para a administração da primeira dose (1 mês e 15 dias até 3 meses 27 dias);</a:t>
            </a:r>
          </a:p>
          <a:p>
            <a:pPr lvl="1" algn="just" fontAlgn="auto">
              <a:defRPr/>
            </a:pPr>
            <a:r>
              <a:rPr lang="pt-BR" sz="2400" dirty="0" err="1"/>
              <a:t>dTPa</a:t>
            </a:r>
            <a:r>
              <a:rPr lang="pt-BR" sz="2400" dirty="0"/>
              <a:t>: preferencialmente utilizar acelular – redução risco apneias e convulsões </a:t>
            </a:r>
          </a:p>
          <a:p>
            <a:pPr lvl="2" algn="just" fontAlgn="auto">
              <a:defRPr/>
            </a:pPr>
            <a:r>
              <a:rPr lang="pt-BR" sz="2000"/>
              <a:t>RNPTE</a:t>
            </a:r>
            <a:r>
              <a:rPr lang="pt-BR" sz="2000" dirty="0"/>
              <a:t>: considerar analgésico/ antitérmico profilático</a:t>
            </a:r>
          </a:p>
          <a:p>
            <a:pPr lvl="1" algn="just" fontAlgn="auto">
              <a:defRPr/>
            </a:pPr>
            <a:r>
              <a:rPr lang="pt-BR" sz="2400" dirty="0"/>
              <a:t>Demais vacinas: Respeitar idade cronológica</a:t>
            </a:r>
          </a:p>
          <a:p>
            <a:pPr lvl="1" algn="just" fontAlgn="auto">
              <a:defRPr/>
            </a:pPr>
            <a:r>
              <a:rPr lang="pt-BR" sz="2400" dirty="0"/>
              <a:t>PALIVIZUMABE: Anticorpo monoclonal VSR</a:t>
            </a:r>
          </a:p>
          <a:p>
            <a:pPr lvl="1" algn="just" fontAlgn="auto">
              <a:defRPr/>
            </a:pPr>
            <a:r>
              <a:rPr lang="pt-BR" sz="2400" dirty="0"/>
              <a:t>IG &lt;28s; DBP; Cardiopatia em </a:t>
            </a:r>
            <a:r>
              <a:rPr lang="pt-BR" sz="2400" dirty="0" err="1"/>
              <a:t>tto</a:t>
            </a:r>
            <a:r>
              <a:rPr lang="pt-BR" sz="2400" dirty="0"/>
              <a:t>; 29-32s com fator de risco: 15 mg/kg em cinco doses mensais e consecutivas </a:t>
            </a:r>
          </a:p>
          <a:p>
            <a:pPr lvl="1" algn="just" fontAlgn="auto">
              <a:defRPr/>
            </a:pPr>
            <a:endParaRPr lang="pt-BR" dirty="0"/>
          </a:p>
        </p:txBody>
      </p:sp>
      <p:pic>
        <p:nvPicPr>
          <p:cNvPr id="30723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/>
          <a:srcRect l="2010" t="233" r="1241" b="2"/>
          <a:stretch>
            <a:fillRect/>
          </a:stretch>
        </p:blipFill>
        <p:spPr>
          <a:xfrm>
            <a:off x="8097838" y="1362075"/>
            <a:ext cx="3498850" cy="438943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75000"/>
                  </a:schemeClr>
                </a:solidFill>
              </a:rPr>
              <a:t>Consultas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746" name="Espaço Reservado para Conteúdo 2"/>
          <p:cNvSpPr>
            <a:spLocks noGrp="1"/>
          </p:cNvSpPr>
          <p:nvPr>
            <p:ph idx="1"/>
          </p:nvPr>
        </p:nvSpPr>
        <p:spPr>
          <a:xfrm>
            <a:off x="1096963" y="1846263"/>
            <a:ext cx="5511800" cy="4513262"/>
          </a:xfrm>
        </p:spPr>
        <p:txBody>
          <a:bodyPr/>
          <a:lstStyle/>
          <a:p>
            <a:pPr lvl="1" algn="just"/>
            <a:r>
              <a:rPr lang="pt-BR" sz="2400" smtClean="0"/>
              <a:t>Vitaminas:</a:t>
            </a:r>
          </a:p>
          <a:p>
            <a:pPr lvl="1" algn="just"/>
            <a:r>
              <a:rPr lang="pt-BR" sz="2400" smtClean="0"/>
              <a:t>Último trimestre gestação: acúmulo de vitaminas; </a:t>
            </a:r>
          </a:p>
          <a:p>
            <a:pPr lvl="2" algn="just"/>
            <a:r>
              <a:rPr lang="pt-BR" sz="2000" smtClean="0"/>
              <a:t>Polivitamínico: 6 gotas 12x12h</a:t>
            </a:r>
          </a:p>
          <a:p>
            <a:pPr lvl="1" algn="just"/>
            <a:r>
              <a:rPr lang="pt-BR" sz="2400" smtClean="0"/>
              <a:t>Vitamina D: </a:t>
            </a:r>
          </a:p>
          <a:p>
            <a:pPr lvl="2" algn="just"/>
            <a:r>
              <a:rPr lang="pt-BR" sz="2000" smtClean="0"/>
              <a:t>Iniciada após 10 dias de vida tolerando bem dieta plena;</a:t>
            </a:r>
          </a:p>
          <a:p>
            <a:pPr lvl="2" algn="just"/>
            <a:r>
              <a:rPr lang="pt-BR" sz="2000" smtClean="0"/>
              <a:t>400 UI RN &gt; 1000g;</a:t>
            </a:r>
          </a:p>
          <a:p>
            <a:pPr lvl="2" algn="just"/>
            <a:r>
              <a:rPr lang="pt-BR" sz="2000" smtClean="0"/>
              <a:t>800-1000 UI RN &lt; 1000g no primeiro mês de vida, retornando a 400 UI/dia após;</a:t>
            </a:r>
          </a:p>
          <a:p>
            <a:pPr lvl="2" algn="just"/>
            <a:r>
              <a:rPr lang="pt-BR" sz="2000" smtClean="0"/>
              <a:t>LM: quantidade muito baixa vitamina D</a:t>
            </a:r>
          </a:p>
          <a:p>
            <a:pPr lvl="1" algn="just"/>
            <a:endParaRPr lang="pt-BR" smtClean="0"/>
          </a:p>
        </p:txBody>
      </p:sp>
      <p:pic>
        <p:nvPicPr>
          <p:cNvPr id="31747" name="Imagem 5"/>
          <p:cNvPicPr>
            <a:picLocks noChangeAspect="1"/>
          </p:cNvPicPr>
          <p:nvPr/>
        </p:nvPicPr>
        <p:blipFill>
          <a:blip r:embed="rId2"/>
          <a:srcRect l="33031" t="9091" r="33435" b="55556"/>
          <a:stretch>
            <a:fillRect/>
          </a:stretch>
        </p:blipFill>
        <p:spPr bwMode="auto">
          <a:xfrm>
            <a:off x="7481888" y="1870075"/>
            <a:ext cx="4141787" cy="436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75000"/>
                  </a:schemeClr>
                </a:solidFill>
              </a:rPr>
              <a:t>Consultas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2770" name="Imagem 4"/>
          <p:cNvPicPr>
            <a:picLocks noChangeAspect="1"/>
          </p:cNvPicPr>
          <p:nvPr/>
        </p:nvPicPr>
        <p:blipFill>
          <a:blip r:embed="rId2"/>
          <a:srcRect l="29318" t="24634" r="31477" b="7858"/>
          <a:stretch>
            <a:fillRect/>
          </a:stretch>
        </p:blipFill>
        <p:spPr bwMode="auto">
          <a:xfrm>
            <a:off x="6470650" y="1011238"/>
            <a:ext cx="5443538" cy="527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Espaço Reservado para Conteúdo 2"/>
          <p:cNvSpPr txBox="1">
            <a:spLocks/>
          </p:cNvSpPr>
          <p:nvPr/>
        </p:nvSpPr>
        <p:spPr bwMode="auto">
          <a:xfrm>
            <a:off x="1096963" y="1846263"/>
            <a:ext cx="5386387" cy="451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marL="382588" lvl="1" indent="-182563" algn="just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Suplementação ferro</a:t>
            </a:r>
          </a:p>
          <a:p>
            <a:pPr marL="382588" lvl="1" indent="-182563" algn="just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Vigiar DMO- </a:t>
            </a:r>
          </a:p>
          <a:p>
            <a:pPr marL="566738" lvl="2" indent="-182563" algn="just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</a:pPr>
            <a:r>
              <a:rPr lang="pt-BR" sz="2000">
                <a:solidFill>
                  <a:srgbClr val="404040"/>
                </a:solidFill>
                <a:latin typeface="Calibri" pitchFamily="34" charset="0"/>
              </a:rPr>
              <a:t>Iniciar seguimento RNPT &lt;32s, com 3 semanas de vida dosando Ca e P sanguíneos e urinários e FAL (21/21 dias até IGPC 40s e mensalmente até 2 meses IC)</a:t>
            </a:r>
          </a:p>
          <a:p>
            <a:pPr marL="566738" lvl="2" indent="-182563" algn="just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</a:pPr>
            <a:r>
              <a:rPr lang="pt-BR" sz="2000">
                <a:solidFill>
                  <a:srgbClr val="404040"/>
                </a:solidFill>
                <a:latin typeface="Calibri" pitchFamily="34" charset="0"/>
              </a:rPr>
              <a:t>Considerar Fosfato tricálcio 12,9%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75000"/>
                  </a:schemeClr>
                </a:solidFill>
              </a:rPr>
              <a:t>Consultas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794" name="Espaço Reservado para Conteúdo 2"/>
          <p:cNvSpPr txBox="1">
            <a:spLocks/>
          </p:cNvSpPr>
          <p:nvPr/>
        </p:nvSpPr>
        <p:spPr bwMode="auto">
          <a:xfrm>
            <a:off x="1096963" y="1846263"/>
            <a:ext cx="5511800" cy="451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marL="382588" lvl="1" indent="-182563" algn="just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</a:pPr>
            <a:r>
              <a:rPr lang="pt-BR" sz="2400">
                <a:solidFill>
                  <a:srgbClr val="404040"/>
                </a:solidFill>
                <a:latin typeface="Calibri" pitchFamily="34" charset="0"/>
              </a:rPr>
              <a:t>SINAIS DE ALERTA:</a:t>
            </a:r>
          </a:p>
          <a:p>
            <a:pPr marL="566738" lvl="2" indent="-182563" algn="just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</a:pPr>
            <a:r>
              <a:rPr lang="pt-BR">
                <a:solidFill>
                  <a:srgbClr val="404040"/>
                </a:solidFill>
                <a:latin typeface="Calibri" pitchFamily="34" charset="0"/>
              </a:rPr>
              <a:t>Cianose, hipoatividade, ITU, Vômitos, ganho ponderal insatisfatório, irritação, broncoaspiração, apneias, anemias graves -&gt; Considerar internação;</a:t>
            </a:r>
          </a:p>
          <a:p>
            <a:pPr marL="382588" lvl="1" indent="-182563" algn="just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</a:pPr>
            <a:r>
              <a:rPr lang="pt-BR" sz="2200">
                <a:solidFill>
                  <a:srgbClr val="404040"/>
                </a:solidFill>
                <a:latin typeface="Calibri" pitchFamily="34" charset="0"/>
              </a:rPr>
              <a:t>Garantir flexibilidade agenda para reavaliar pacientes que necessitem mesmo sem agendamento;</a:t>
            </a:r>
          </a:p>
          <a:p>
            <a:pPr marL="382588" lvl="1" indent="-182563" algn="just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</a:pPr>
            <a:r>
              <a:rPr lang="pt-BR" sz="2200">
                <a:solidFill>
                  <a:srgbClr val="404040"/>
                </a:solidFill>
                <a:latin typeface="Calibri" pitchFamily="34" charset="0"/>
              </a:rPr>
              <a:t>Sistema de busca ativa e sistema de referência/ contrarreferência</a:t>
            </a:r>
          </a:p>
          <a:p>
            <a:pPr marL="382588" lvl="1" indent="-182563" algn="just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</a:pPr>
            <a:r>
              <a:rPr lang="pt-BR" sz="2200">
                <a:solidFill>
                  <a:srgbClr val="404040"/>
                </a:solidFill>
                <a:latin typeface="Calibri" pitchFamily="34" charset="0"/>
              </a:rPr>
              <a:t>Garantir follow-up até 2 anos </a:t>
            </a:r>
          </a:p>
          <a:p>
            <a:pPr marL="382588" lvl="1" indent="-182563" algn="just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</a:pPr>
            <a:endParaRPr lang="pt-BR">
              <a:solidFill>
                <a:srgbClr val="404040"/>
              </a:solidFill>
              <a:latin typeface="Calibri" pitchFamily="34" charset="0"/>
            </a:endParaRPr>
          </a:p>
        </p:txBody>
      </p:sp>
      <p:pic>
        <p:nvPicPr>
          <p:cNvPr id="3379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/>
          <a:srcRect l="2010" t="233" r="1241" b="2"/>
          <a:stretch>
            <a:fillRect/>
          </a:stretch>
        </p:blipFill>
        <p:spPr>
          <a:xfrm>
            <a:off x="7780338" y="1514475"/>
            <a:ext cx="3497262" cy="438943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8400" y="287338"/>
            <a:ext cx="4906963" cy="144938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75000"/>
                  </a:schemeClr>
                </a:solidFill>
              </a:rPr>
              <a:t>Referências </a:t>
            </a:r>
          </a:p>
        </p:txBody>
      </p:sp>
      <p:pic>
        <p:nvPicPr>
          <p:cNvPr id="34818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35075" y="101600"/>
            <a:ext cx="3897313" cy="3897313"/>
          </a:xfrm>
        </p:spPr>
      </p:pic>
      <p:sp>
        <p:nvSpPr>
          <p:cNvPr id="34819" name="CaixaDeTexto 5"/>
          <p:cNvSpPr txBox="1">
            <a:spLocks noChangeArrowheads="1"/>
          </p:cNvSpPr>
          <p:nvPr/>
        </p:nvSpPr>
        <p:spPr bwMode="auto">
          <a:xfrm>
            <a:off x="6427788" y="2371725"/>
            <a:ext cx="6096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  <a:hlinkClick r:id="rId3"/>
              </a:rPr>
              <a:t>https://portaldeboaspraticas.iff.fiocruz.br/atencao-recem-nascido/6207/ acesso</a:t>
            </a:r>
            <a:r>
              <a:rPr lang="pt-BR">
                <a:latin typeface="Calibri" pitchFamily="34" charset="0"/>
              </a:rPr>
              <a:t>11/11/2021</a:t>
            </a:r>
          </a:p>
          <a:p>
            <a:endParaRPr lang="pt-BR">
              <a:latin typeface="Calibri" pitchFamily="34" charset="0"/>
            </a:endParaRPr>
          </a:p>
        </p:txBody>
      </p:sp>
      <p:sp>
        <p:nvSpPr>
          <p:cNvPr id="34820" name="CaixaDeTexto 6"/>
          <p:cNvSpPr txBox="1">
            <a:spLocks noChangeArrowheads="1"/>
          </p:cNvSpPr>
          <p:nvPr/>
        </p:nvSpPr>
        <p:spPr bwMode="auto">
          <a:xfrm>
            <a:off x="6534150" y="3060700"/>
            <a:ext cx="4765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Margotto, PR. Assistência ao Recém-nascido de risco, HMIB/SES/DF, Brasília, 4ª ed, 2021</a:t>
            </a:r>
          </a:p>
        </p:txBody>
      </p:sp>
      <p:pic>
        <p:nvPicPr>
          <p:cNvPr id="34822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92900" y="3859213"/>
            <a:ext cx="1400175" cy="2066925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</p:spPr>
      </p:pic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985838" y="5997575"/>
            <a:ext cx="10393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pt-BR" b="1">
                <a:hlinkClick r:id="rId5"/>
              </a:rPr>
              <a:t>https://drive.google.com/file/d/1AEznxPCfIGWnSgc6qzNdbuoKJ1iFhjEj/view?usp=sharing</a:t>
            </a:r>
            <a:endParaRPr lang="pt-BR" b="1"/>
          </a:p>
        </p:txBody>
      </p:sp>
      <p:sp>
        <p:nvSpPr>
          <p:cNvPr id="34824" name="Rectangle 8"/>
          <p:cNvSpPr>
            <a:spLocks noChangeArrowheads="1"/>
          </p:cNvSpPr>
          <p:nvPr/>
        </p:nvSpPr>
        <p:spPr bwMode="auto">
          <a:xfrm>
            <a:off x="307975" y="3997325"/>
            <a:ext cx="5754688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pt-BR" b="1">
                <a:solidFill>
                  <a:srgbClr val="6600CC"/>
                </a:solidFill>
              </a:rPr>
              <a:t>Apesar de sabermos que o mês da prematuridade são todos os meses, jamais devemos nos esquecer que o maior respeito que temos ao prematuro é abordá-lo com conhecimento, para evitar que a UTI seja DOLOROSA, BARULHENTA E ESTRESSANTE! Com certeza ele agradece!!! (Margotto, PR)</a:t>
            </a:r>
          </a:p>
        </p:txBody>
      </p:sp>
      <p:sp>
        <p:nvSpPr>
          <p:cNvPr id="34825" name="AutoShape 9"/>
          <p:cNvSpPr>
            <a:spLocks noChangeArrowheads="1"/>
          </p:cNvSpPr>
          <p:nvPr/>
        </p:nvSpPr>
        <p:spPr bwMode="auto">
          <a:xfrm>
            <a:off x="8270875" y="5478463"/>
            <a:ext cx="471488" cy="612775"/>
          </a:xfrm>
          <a:prstGeom prst="curvedLeftArrow">
            <a:avLst>
              <a:gd name="adj1" fmla="val 25993"/>
              <a:gd name="adj2" fmla="val 51986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34826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559800" y="4071938"/>
            <a:ext cx="3224213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Retrospectiva">
  <a:themeElements>
    <a:clrScheme name="Vermelho Violeta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Retrospectiva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Faceta</Template>
  <TotalTime>147</TotalTime>
  <Words>481</Words>
  <Application>Microsoft Office PowerPoint</Application>
  <PresentationFormat>Custom</PresentationFormat>
  <Paragraphs>73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Modelo de design</vt:lpstr>
      </vt:variant>
      <vt:variant>
        <vt:i4>8</vt:i4>
      </vt:variant>
      <vt:variant>
        <vt:lpstr>Títulos de slides</vt:lpstr>
      </vt:variant>
      <vt:variant>
        <vt:i4>10</vt:i4>
      </vt:variant>
    </vt:vector>
  </HeadingPairs>
  <TitlesOfParts>
    <vt:vector size="22" baseType="lpstr">
      <vt:lpstr>Calibri</vt:lpstr>
      <vt:lpstr>Arial</vt:lpstr>
      <vt:lpstr>Calibri Light</vt:lpstr>
      <vt:lpstr>Wingdings 2</vt:lpstr>
      <vt:lpstr>HDOfficeLightV0</vt:lpstr>
      <vt:lpstr>Retrospectiva</vt:lpstr>
      <vt:lpstr>Retrospectiva</vt:lpstr>
      <vt:lpstr>Retrospectiva</vt:lpstr>
      <vt:lpstr>Retrospectiva</vt:lpstr>
      <vt:lpstr>Retrospectiva</vt:lpstr>
      <vt:lpstr>Retrospectiva</vt:lpstr>
      <vt:lpstr>Retrospectiva</vt:lpstr>
      <vt:lpstr>Orientações de alta do RN de risco </vt:lpstr>
      <vt:lpstr>Método Canguru</vt:lpstr>
      <vt:lpstr>Método Canguru</vt:lpstr>
      <vt:lpstr>Acompanhamento </vt:lpstr>
      <vt:lpstr>Consultas </vt:lpstr>
      <vt:lpstr>Consultas </vt:lpstr>
      <vt:lpstr>Consultas</vt:lpstr>
      <vt:lpstr>Consultas</vt:lpstr>
      <vt:lpstr>Consultas</vt:lpstr>
      <vt:lpstr>Referências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Orientações de alta do RN de risco</dc:title>
  <dc:creator>Cleber Fabio</dc:creator>
  <cp:lastModifiedBy>Paulo</cp:lastModifiedBy>
  <cp:revision>4</cp:revision>
  <dcterms:created xsi:type="dcterms:W3CDTF">2021-11-11T18:38:32Z</dcterms:created>
  <dcterms:modified xsi:type="dcterms:W3CDTF">2021-11-25T18:42:57Z</dcterms:modified>
</cp:coreProperties>
</file>