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98" r:id="rId9"/>
    <p:sldId id="263" r:id="rId10"/>
    <p:sldId id="264" r:id="rId11"/>
    <p:sldId id="265" r:id="rId12"/>
    <p:sldId id="266" r:id="rId13"/>
    <p:sldId id="267" r:id="rId14"/>
    <p:sldId id="271" r:id="rId15"/>
    <p:sldId id="299" r:id="rId16"/>
    <p:sldId id="272" r:id="rId17"/>
    <p:sldId id="273" r:id="rId18"/>
    <p:sldId id="274" r:id="rId19"/>
    <p:sldId id="275" r:id="rId20"/>
    <p:sldId id="276" r:id="rId21"/>
    <p:sldId id="300" r:id="rId22"/>
    <p:sldId id="301" r:id="rId23"/>
    <p:sldId id="303" r:id="rId24"/>
    <p:sldId id="277" r:id="rId25"/>
    <p:sldId id="304" r:id="rId26"/>
    <p:sldId id="305" r:id="rId27"/>
    <p:sldId id="278" r:id="rId28"/>
    <p:sldId id="279" r:id="rId29"/>
    <p:sldId id="296" r:id="rId30"/>
    <p:sldId id="281" r:id="rId31"/>
    <p:sldId id="282" r:id="rId32"/>
    <p:sldId id="283" r:id="rId33"/>
    <p:sldId id="284" r:id="rId34"/>
    <p:sldId id="285" r:id="rId35"/>
    <p:sldId id="286" r:id="rId36"/>
    <p:sldId id="288" r:id="rId37"/>
    <p:sldId id="289" r:id="rId38"/>
    <p:sldId id="290" r:id="rId39"/>
    <p:sldId id="291" r:id="rId40"/>
    <p:sldId id="292" r:id="rId41"/>
    <p:sldId id="268" r:id="rId42"/>
    <p:sldId id="269" r:id="rId43"/>
    <p:sldId id="293" r:id="rId44"/>
    <p:sldId id="306" r:id="rId45"/>
    <p:sldId id="313" r:id="rId46"/>
    <p:sldId id="307" r:id="rId47"/>
    <p:sldId id="308" r:id="rId48"/>
    <p:sldId id="309" r:id="rId49"/>
    <p:sldId id="310" r:id="rId50"/>
    <p:sldId id="311" r:id="rId51"/>
    <p:sldId id="312" r:id="rId52"/>
    <p:sldId id="317" r:id="rId53"/>
    <p:sldId id="318" r:id="rId54"/>
    <p:sldId id="321" r:id="rId55"/>
    <p:sldId id="320" r:id="rId56"/>
    <p:sldId id="323" r:id="rId57"/>
    <p:sldId id="324" r:id="rId58"/>
    <p:sldId id="325" r:id="rId59"/>
    <p:sldId id="328" r:id="rId60"/>
    <p:sldId id="322" r:id="rId61"/>
    <p:sldId id="326" r:id="rId62"/>
    <p:sldId id="327" r:id="rId63"/>
    <p:sldId id="314" r:id="rId64"/>
    <p:sldId id="315" r:id="rId65"/>
    <p:sldId id="316" r:id="rId66"/>
    <p:sldId id="329" r:id="rId67"/>
    <p:sldId id="330" r:id="rId68"/>
    <p:sldId id="331" r:id="rId69"/>
    <p:sldId id="333" r:id="rId70"/>
    <p:sldId id="332" r:id="rId71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9999"/>
    <a:srgbClr val="3333FF"/>
    <a:srgbClr val="FFFF00"/>
    <a:srgbClr val="CC9900"/>
    <a:srgbClr val="FF0000"/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-461" y="-4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500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B56634-FBE6-47B1-8767-181924313418}" type="doc">
      <dgm:prSet loTypeId="urn:microsoft.com/office/officeart/2008/layout/SquareAccentList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pt-BR"/>
        </a:p>
      </dgm:t>
    </dgm:pt>
    <dgm:pt modelId="{A58EF11B-4778-4244-A57B-699774125B1B}">
      <dgm:prSet phldrT="[Texto]"/>
      <dgm:spPr/>
      <dgm:t>
        <a:bodyPr/>
        <a:lstStyle/>
        <a:p>
          <a:r>
            <a:rPr lang="pt-BR" dirty="0"/>
            <a:t>RNM</a:t>
          </a:r>
        </a:p>
      </dgm:t>
    </dgm:pt>
    <dgm:pt modelId="{3C0E4AE8-5DB1-4BD6-99B3-235DA84395C6}" type="parTrans" cxnId="{5E14942A-2738-47C1-BE35-0D6E7037A64D}">
      <dgm:prSet/>
      <dgm:spPr/>
      <dgm:t>
        <a:bodyPr/>
        <a:lstStyle/>
        <a:p>
          <a:endParaRPr lang="pt-BR"/>
        </a:p>
      </dgm:t>
    </dgm:pt>
    <dgm:pt modelId="{BAC657FA-393C-4CE7-9926-36330DA51C56}" type="sibTrans" cxnId="{5E14942A-2738-47C1-BE35-0D6E7037A64D}">
      <dgm:prSet/>
      <dgm:spPr/>
      <dgm:t>
        <a:bodyPr/>
        <a:lstStyle/>
        <a:p>
          <a:endParaRPr lang="pt-BR"/>
        </a:p>
      </dgm:t>
    </dgm:pt>
    <dgm:pt modelId="{A729B820-D11C-4531-B5B2-6EE9D3241253}">
      <dgm:prSet phldrT="[Texto]"/>
      <dgm:spPr/>
      <dgm:t>
        <a:bodyPr/>
        <a:lstStyle/>
        <a:p>
          <a:r>
            <a:rPr lang="pt-BR" dirty="0"/>
            <a:t>Custo alto</a:t>
          </a:r>
        </a:p>
      </dgm:t>
    </dgm:pt>
    <dgm:pt modelId="{EDE3B36C-9783-4C66-9F0F-9B1D47D8E687}" type="parTrans" cxnId="{5ED6DF92-26C7-4A23-9B72-73BB2025E952}">
      <dgm:prSet/>
      <dgm:spPr/>
      <dgm:t>
        <a:bodyPr/>
        <a:lstStyle/>
        <a:p>
          <a:endParaRPr lang="pt-BR"/>
        </a:p>
      </dgm:t>
    </dgm:pt>
    <dgm:pt modelId="{6118BE26-A642-4D8F-AD8F-4D457C4D88DF}" type="sibTrans" cxnId="{5ED6DF92-26C7-4A23-9B72-73BB2025E952}">
      <dgm:prSet/>
      <dgm:spPr/>
      <dgm:t>
        <a:bodyPr/>
        <a:lstStyle/>
        <a:p>
          <a:endParaRPr lang="pt-BR"/>
        </a:p>
      </dgm:t>
    </dgm:pt>
    <dgm:pt modelId="{5EF9638A-F2CF-44F5-AB6C-59EB932ACD48}">
      <dgm:prSet phldrT="[Texto]"/>
      <dgm:spPr/>
      <dgm:t>
        <a:bodyPr/>
        <a:lstStyle/>
        <a:p>
          <a:r>
            <a:rPr lang="pt-BR" dirty="0"/>
            <a:t>Transporte/Sedação</a:t>
          </a:r>
        </a:p>
      </dgm:t>
    </dgm:pt>
    <dgm:pt modelId="{1EA45D1D-1905-48B6-A460-F1615CBD20E3}" type="parTrans" cxnId="{A63ABCF6-970A-409F-B450-CC0462918BA9}">
      <dgm:prSet/>
      <dgm:spPr/>
      <dgm:t>
        <a:bodyPr/>
        <a:lstStyle/>
        <a:p>
          <a:endParaRPr lang="pt-BR"/>
        </a:p>
      </dgm:t>
    </dgm:pt>
    <dgm:pt modelId="{C427202B-79D6-4FE9-AA69-3EC5C99E8F6F}" type="sibTrans" cxnId="{A63ABCF6-970A-409F-B450-CC0462918BA9}">
      <dgm:prSet/>
      <dgm:spPr/>
      <dgm:t>
        <a:bodyPr/>
        <a:lstStyle/>
        <a:p>
          <a:endParaRPr lang="pt-BR"/>
        </a:p>
      </dgm:t>
    </dgm:pt>
    <dgm:pt modelId="{32879ED1-9480-4E46-A55E-F894E76AE0FE}">
      <dgm:prSet phldrT="[Texto]"/>
      <dgm:spPr/>
      <dgm:t>
        <a:bodyPr/>
        <a:lstStyle/>
        <a:p>
          <a:r>
            <a:rPr lang="pt-BR" dirty="0"/>
            <a:t>Difícil Acesso ao exame</a:t>
          </a:r>
        </a:p>
      </dgm:t>
    </dgm:pt>
    <dgm:pt modelId="{7F8B2856-2E9A-48D7-BD82-871FAB624D06}" type="parTrans" cxnId="{E9A2268B-46DC-42CB-817B-C8A4BEB32113}">
      <dgm:prSet/>
      <dgm:spPr/>
      <dgm:t>
        <a:bodyPr/>
        <a:lstStyle/>
        <a:p>
          <a:endParaRPr lang="pt-BR"/>
        </a:p>
      </dgm:t>
    </dgm:pt>
    <dgm:pt modelId="{1D3D70A5-7424-4EAC-B319-75CC8298A5E5}" type="sibTrans" cxnId="{E9A2268B-46DC-42CB-817B-C8A4BEB32113}">
      <dgm:prSet/>
      <dgm:spPr/>
      <dgm:t>
        <a:bodyPr/>
        <a:lstStyle/>
        <a:p>
          <a:endParaRPr lang="pt-BR"/>
        </a:p>
      </dgm:t>
    </dgm:pt>
    <dgm:pt modelId="{AAE4F8C8-8B92-41BA-8097-AF5D6D8C7062}">
      <dgm:prSet phldrT="[Texto]"/>
      <dgm:spPr/>
      <dgm:t>
        <a:bodyPr/>
        <a:lstStyle/>
        <a:p>
          <a:r>
            <a:rPr lang="pt-BR" dirty="0"/>
            <a:t>USG</a:t>
          </a:r>
        </a:p>
      </dgm:t>
    </dgm:pt>
    <dgm:pt modelId="{AB4708EC-8936-46BF-8E55-06700E562312}" type="parTrans" cxnId="{E6637FEE-A2DD-4D18-8173-2C1235740848}">
      <dgm:prSet/>
      <dgm:spPr/>
      <dgm:t>
        <a:bodyPr/>
        <a:lstStyle/>
        <a:p>
          <a:endParaRPr lang="pt-BR"/>
        </a:p>
      </dgm:t>
    </dgm:pt>
    <dgm:pt modelId="{3CF40E64-59BA-43A1-9162-8A41CD46E389}" type="sibTrans" cxnId="{E6637FEE-A2DD-4D18-8173-2C1235740848}">
      <dgm:prSet/>
      <dgm:spPr/>
      <dgm:t>
        <a:bodyPr/>
        <a:lstStyle/>
        <a:p>
          <a:endParaRPr lang="pt-BR"/>
        </a:p>
      </dgm:t>
    </dgm:pt>
    <dgm:pt modelId="{E3582A31-4857-446B-A951-4DF4C2BCEDAA}">
      <dgm:prSet phldrT="[Texto]"/>
      <dgm:spPr/>
      <dgm:t>
        <a:bodyPr/>
        <a:lstStyle/>
        <a:p>
          <a:r>
            <a:rPr lang="pt-BR" dirty="0"/>
            <a:t>Beira Leito</a:t>
          </a:r>
        </a:p>
      </dgm:t>
    </dgm:pt>
    <dgm:pt modelId="{AF0A4FE3-3457-4BC7-8D12-8A1E6CF48291}" type="parTrans" cxnId="{0CCD2245-0611-4768-95E2-0B64DCB29ACE}">
      <dgm:prSet/>
      <dgm:spPr/>
      <dgm:t>
        <a:bodyPr/>
        <a:lstStyle/>
        <a:p>
          <a:endParaRPr lang="pt-BR"/>
        </a:p>
      </dgm:t>
    </dgm:pt>
    <dgm:pt modelId="{D2184808-6370-4569-8E7B-1AE331A3541D}" type="sibTrans" cxnId="{0CCD2245-0611-4768-95E2-0B64DCB29ACE}">
      <dgm:prSet/>
      <dgm:spPr/>
      <dgm:t>
        <a:bodyPr/>
        <a:lstStyle/>
        <a:p>
          <a:endParaRPr lang="pt-BR"/>
        </a:p>
      </dgm:t>
    </dgm:pt>
    <dgm:pt modelId="{8E406AD9-ABF4-41BC-908B-28964B1CB53C}">
      <dgm:prSet phldrT="[Texto]"/>
      <dgm:spPr/>
      <dgm:t>
        <a:bodyPr/>
        <a:lstStyle/>
        <a:p>
          <a:r>
            <a:rPr lang="pt-BR" dirty="0"/>
            <a:t>Imagens Seriadas e acompanhamento da evolução</a:t>
          </a:r>
        </a:p>
      </dgm:t>
    </dgm:pt>
    <dgm:pt modelId="{5579904A-2520-4FD8-AF01-B37BEF366E87}" type="parTrans" cxnId="{71BC91BE-03E2-4583-BE98-B7FC66400010}">
      <dgm:prSet/>
      <dgm:spPr/>
      <dgm:t>
        <a:bodyPr/>
        <a:lstStyle/>
        <a:p>
          <a:endParaRPr lang="pt-BR"/>
        </a:p>
      </dgm:t>
    </dgm:pt>
    <dgm:pt modelId="{53C9D321-460A-42C2-B20F-299C6047CBE5}" type="sibTrans" cxnId="{71BC91BE-03E2-4583-BE98-B7FC66400010}">
      <dgm:prSet/>
      <dgm:spPr/>
      <dgm:t>
        <a:bodyPr/>
        <a:lstStyle/>
        <a:p>
          <a:endParaRPr lang="pt-BR"/>
        </a:p>
      </dgm:t>
    </dgm:pt>
    <dgm:pt modelId="{681FFC09-42B6-48D4-A244-B892C8C9800A}">
      <dgm:prSet phldrT="[Texto]"/>
      <dgm:spPr/>
      <dgm:t>
        <a:bodyPr/>
        <a:lstStyle/>
        <a:p>
          <a:r>
            <a:rPr lang="pt-BR" dirty="0"/>
            <a:t>Extremamente eficaz para Lesões Císticas</a:t>
          </a:r>
        </a:p>
      </dgm:t>
    </dgm:pt>
    <dgm:pt modelId="{151D8F31-B8C8-4279-BDA1-50C5E0800035}" type="parTrans" cxnId="{909B18BE-6A1E-4E83-B645-894C0009009F}">
      <dgm:prSet/>
      <dgm:spPr/>
      <dgm:t>
        <a:bodyPr/>
        <a:lstStyle/>
        <a:p>
          <a:endParaRPr lang="pt-BR"/>
        </a:p>
      </dgm:t>
    </dgm:pt>
    <dgm:pt modelId="{4C59F0E3-08E8-4683-A72A-3E279284BF05}" type="sibTrans" cxnId="{909B18BE-6A1E-4E83-B645-894C0009009F}">
      <dgm:prSet/>
      <dgm:spPr/>
      <dgm:t>
        <a:bodyPr/>
        <a:lstStyle/>
        <a:p>
          <a:endParaRPr lang="pt-BR"/>
        </a:p>
      </dgm:t>
    </dgm:pt>
    <dgm:pt modelId="{C76C5DC7-A012-44BA-8DBA-2FB5A37C42F4}" type="pres">
      <dgm:prSet presAssocID="{19B56634-FBE6-47B1-8767-181924313418}" presName="layout" presStyleCnt="0">
        <dgm:presLayoutVars>
          <dgm:chMax/>
          <dgm:chPref/>
          <dgm:dir/>
          <dgm:resizeHandles/>
        </dgm:presLayoutVars>
      </dgm:prSet>
      <dgm:spPr/>
      <dgm:t>
        <a:bodyPr/>
        <a:lstStyle/>
        <a:p>
          <a:endParaRPr lang="pt-BR"/>
        </a:p>
      </dgm:t>
    </dgm:pt>
    <dgm:pt modelId="{32FD8860-A40F-498B-9330-0FEB2854117F}" type="pres">
      <dgm:prSet presAssocID="{A58EF11B-4778-4244-A57B-699774125B1B}" presName="root" presStyleCnt="0">
        <dgm:presLayoutVars>
          <dgm:chMax/>
          <dgm:chPref/>
        </dgm:presLayoutVars>
      </dgm:prSet>
      <dgm:spPr/>
    </dgm:pt>
    <dgm:pt modelId="{31E33E3E-8EEE-47A9-B339-745F13336428}" type="pres">
      <dgm:prSet presAssocID="{A58EF11B-4778-4244-A57B-699774125B1B}" presName="rootComposite" presStyleCnt="0">
        <dgm:presLayoutVars/>
      </dgm:prSet>
      <dgm:spPr/>
    </dgm:pt>
    <dgm:pt modelId="{54626861-B60F-4448-9C13-08B82FF02E3B}" type="pres">
      <dgm:prSet presAssocID="{A58EF11B-4778-4244-A57B-699774125B1B}" presName="ParentAccent" presStyleLbl="alignNode1" presStyleIdx="0" presStyleCnt="2"/>
      <dgm:spPr/>
    </dgm:pt>
    <dgm:pt modelId="{7E67472A-7C87-4B98-94ED-CAA9A674EB64}" type="pres">
      <dgm:prSet presAssocID="{A58EF11B-4778-4244-A57B-699774125B1B}" presName="ParentSmallAccent" presStyleLbl="fgAcc1" presStyleIdx="0" presStyleCnt="2"/>
      <dgm:spPr/>
    </dgm:pt>
    <dgm:pt modelId="{B122C01D-4F37-4440-B3EC-8958633D0212}" type="pres">
      <dgm:prSet presAssocID="{A58EF11B-4778-4244-A57B-699774125B1B}" presName="Parent" presStyleLbl="revTx" presStyleIdx="0" presStyleCnt="8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4D3E4D7-DB87-4FCF-892F-978D798E31C6}" type="pres">
      <dgm:prSet presAssocID="{A58EF11B-4778-4244-A57B-699774125B1B}" presName="childShape" presStyleCnt="0">
        <dgm:presLayoutVars>
          <dgm:chMax val="0"/>
          <dgm:chPref val="0"/>
        </dgm:presLayoutVars>
      </dgm:prSet>
      <dgm:spPr/>
    </dgm:pt>
    <dgm:pt modelId="{8F591081-6426-4B7F-B0C1-F2953B319576}" type="pres">
      <dgm:prSet presAssocID="{A729B820-D11C-4531-B5B2-6EE9D3241253}" presName="childComposite" presStyleCnt="0">
        <dgm:presLayoutVars>
          <dgm:chMax val="0"/>
          <dgm:chPref val="0"/>
        </dgm:presLayoutVars>
      </dgm:prSet>
      <dgm:spPr/>
    </dgm:pt>
    <dgm:pt modelId="{BC40DDBE-7D1C-459E-88C1-B10792226B0B}" type="pres">
      <dgm:prSet presAssocID="{A729B820-D11C-4531-B5B2-6EE9D3241253}" presName="ChildAccent" presStyleLbl="solidFgAcc1" presStyleIdx="0" presStyleCnt="6"/>
      <dgm:spPr/>
    </dgm:pt>
    <dgm:pt modelId="{F91C3E67-FAEA-4EA4-B009-392AE58AADA4}" type="pres">
      <dgm:prSet presAssocID="{A729B820-D11C-4531-B5B2-6EE9D3241253}" presName="Child" presStyleLbl="revTx" presStyleIdx="1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1FAAFF2-2ED9-4F54-82BF-6DC622AA4CE1}" type="pres">
      <dgm:prSet presAssocID="{5EF9638A-F2CF-44F5-AB6C-59EB932ACD48}" presName="childComposite" presStyleCnt="0">
        <dgm:presLayoutVars>
          <dgm:chMax val="0"/>
          <dgm:chPref val="0"/>
        </dgm:presLayoutVars>
      </dgm:prSet>
      <dgm:spPr/>
    </dgm:pt>
    <dgm:pt modelId="{6FC88668-578D-4CBF-97B8-2FA011AEE443}" type="pres">
      <dgm:prSet presAssocID="{5EF9638A-F2CF-44F5-AB6C-59EB932ACD48}" presName="ChildAccent" presStyleLbl="solidFgAcc1" presStyleIdx="1" presStyleCnt="6"/>
      <dgm:spPr/>
    </dgm:pt>
    <dgm:pt modelId="{58F8ECC4-D13A-4231-B130-1A713D3B3A9B}" type="pres">
      <dgm:prSet presAssocID="{5EF9638A-F2CF-44F5-AB6C-59EB932ACD48}" presName="Child" presStyleLbl="revTx" presStyleIdx="2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CF6DBD3-1D97-4605-A836-E6A752388A17}" type="pres">
      <dgm:prSet presAssocID="{32879ED1-9480-4E46-A55E-F894E76AE0FE}" presName="childComposite" presStyleCnt="0">
        <dgm:presLayoutVars>
          <dgm:chMax val="0"/>
          <dgm:chPref val="0"/>
        </dgm:presLayoutVars>
      </dgm:prSet>
      <dgm:spPr/>
    </dgm:pt>
    <dgm:pt modelId="{70F660C8-E72F-44AC-866A-3758803608B9}" type="pres">
      <dgm:prSet presAssocID="{32879ED1-9480-4E46-A55E-F894E76AE0FE}" presName="ChildAccent" presStyleLbl="solidFgAcc1" presStyleIdx="2" presStyleCnt="6"/>
      <dgm:spPr/>
    </dgm:pt>
    <dgm:pt modelId="{0C3EDE33-85F4-49B3-B447-6764D4CDD968}" type="pres">
      <dgm:prSet presAssocID="{32879ED1-9480-4E46-A55E-F894E76AE0FE}" presName="Child" presStyleLbl="revTx" presStyleIdx="3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550687E-1882-4B82-ACE2-96A1CE975B28}" type="pres">
      <dgm:prSet presAssocID="{AAE4F8C8-8B92-41BA-8097-AF5D6D8C7062}" presName="root" presStyleCnt="0">
        <dgm:presLayoutVars>
          <dgm:chMax/>
          <dgm:chPref/>
        </dgm:presLayoutVars>
      </dgm:prSet>
      <dgm:spPr/>
    </dgm:pt>
    <dgm:pt modelId="{45B181EA-1EEF-4B8A-952B-7AB5F5638497}" type="pres">
      <dgm:prSet presAssocID="{AAE4F8C8-8B92-41BA-8097-AF5D6D8C7062}" presName="rootComposite" presStyleCnt="0">
        <dgm:presLayoutVars/>
      </dgm:prSet>
      <dgm:spPr/>
    </dgm:pt>
    <dgm:pt modelId="{AE69B1FC-92FE-4227-B2DB-1C7FAF631384}" type="pres">
      <dgm:prSet presAssocID="{AAE4F8C8-8B92-41BA-8097-AF5D6D8C7062}" presName="ParentAccent" presStyleLbl="alignNode1" presStyleIdx="1" presStyleCnt="2"/>
      <dgm:spPr/>
    </dgm:pt>
    <dgm:pt modelId="{9FB3C4D5-AB84-49B4-9FA9-4DC7B1203D06}" type="pres">
      <dgm:prSet presAssocID="{AAE4F8C8-8B92-41BA-8097-AF5D6D8C7062}" presName="ParentSmallAccent" presStyleLbl="fgAcc1" presStyleIdx="1" presStyleCnt="2"/>
      <dgm:spPr/>
    </dgm:pt>
    <dgm:pt modelId="{11FBC5C1-7E1F-4A98-AEB6-289BC327E55B}" type="pres">
      <dgm:prSet presAssocID="{AAE4F8C8-8B92-41BA-8097-AF5D6D8C7062}" presName="Parent" presStyleLbl="revTx" presStyleIdx="4" presStyleCnt="8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88BD9B7-93F0-4E3C-ACEF-BD274BCC16D7}" type="pres">
      <dgm:prSet presAssocID="{AAE4F8C8-8B92-41BA-8097-AF5D6D8C7062}" presName="childShape" presStyleCnt="0">
        <dgm:presLayoutVars>
          <dgm:chMax val="0"/>
          <dgm:chPref val="0"/>
        </dgm:presLayoutVars>
      </dgm:prSet>
      <dgm:spPr/>
    </dgm:pt>
    <dgm:pt modelId="{C78FCF02-C383-451F-B7EA-949373360FB7}" type="pres">
      <dgm:prSet presAssocID="{E3582A31-4857-446B-A951-4DF4C2BCEDAA}" presName="childComposite" presStyleCnt="0">
        <dgm:presLayoutVars>
          <dgm:chMax val="0"/>
          <dgm:chPref val="0"/>
        </dgm:presLayoutVars>
      </dgm:prSet>
      <dgm:spPr/>
    </dgm:pt>
    <dgm:pt modelId="{5AE8BA24-1C7F-4DB6-BA8D-841E9B5DB525}" type="pres">
      <dgm:prSet presAssocID="{E3582A31-4857-446B-A951-4DF4C2BCEDAA}" presName="ChildAccent" presStyleLbl="solidFgAcc1" presStyleIdx="3" presStyleCnt="6"/>
      <dgm:spPr/>
    </dgm:pt>
    <dgm:pt modelId="{40441697-5B1B-4DFD-AB06-B308C0768911}" type="pres">
      <dgm:prSet presAssocID="{E3582A31-4857-446B-A951-4DF4C2BCEDAA}" presName="Child" presStyleLbl="revTx" presStyleIdx="5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8546253-BBC5-459A-A69C-791A7C28B07D}" type="pres">
      <dgm:prSet presAssocID="{8E406AD9-ABF4-41BC-908B-28964B1CB53C}" presName="childComposite" presStyleCnt="0">
        <dgm:presLayoutVars>
          <dgm:chMax val="0"/>
          <dgm:chPref val="0"/>
        </dgm:presLayoutVars>
      </dgm:prSet>
      <dgm:spPr/>
    </dgm:pt>
    <dgm:pt modelId="{3A101CF5-7155-4664-818D-0F2916DBB0AA}" type="pres">
      <dgm:prSet presAssocID="{8E406AD9-ABF4-41BC-908B-28964B1CB53C}" presName="ChildAccent" presStyleLbl="solidFgAcc1" presStyleIdx="4" presStyleCnt="6"/>
      <dgm:spPr/>
    </dgm:pt>
    <dgm:pt modelId="{E1EFB0E2-7CDE-4A4B-9A9A-3C5D23D7A4D1}" type="pres">
      <dgm:prSet presAssocID="{8E406AD9-ABF4-41BC-908B-28964B1CB53C}" presName="Child" presStyleLbl="revTx" presStyleIdx="6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A30D0C2-EB13-40C3-85F7-6CD65790A390}" type="pres">
      <dgm:prSet presAssocID="{681FFC09-42B6-48D4-A244-B892C8C9800A}" presName="childComposite" presStyleCnt="0">
        <dgm:presLayoutVars>
          <dgm:chMax val="0"/>
          <dgm:chPref val="0"/>
        </dgm:presLayoutVars>
      </dgm:prSet>
      <dgm:spPr/>
    </dgm:pt>
    <dgm:pt modelId="{E8147097-BCE2-46E3-841A-FD25904AB557}" type="pres">
      <dgm:prSet presAssocID="{681FFC09-42B6-48D4-A244-B892C8C9800A}" presName="ChildAccent" presStyleLbl="solidFgAcc1" presStyleIdx="5" presStyleCnt="6"/>
      <dgm:spPr/>
    </dgm:pt>
    <dgm:pt modelId="{CC99FED6-5E98-4107-B14F-C944BA838CCF}" type="pres">
      <dgm:prSet presAssocID="{681FFC09-42B6-48D4-A244-B892C8C9800A}" presName="Child" presStyleLbl="revTx" presStyleIdx="7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E6637FEE-A2DD-4D18-8173-2C1235740848}" srcId="{19B56634-FBE6-47B1-8767-181924313418}" destId="{AAE4F8C8-8B92-41BA-8097-AF5D6D8C7062}" srcOrd="1" destOrd="0" parTransId="{AB4708EC-8936-46BF-8E55-06700E562312}" sibTransId="{3CF40E64-59BA-43A1-9162-8A41CD46E389}"/>
    <dgm:cxn modelId="{55F2BDE3-AFC8-4A1D-9DA8-D3BB9D70C58C}" type="presOf" srcId="{8E406AD9-ABF4-41BC-908B-28964B1CB53C}" destId="{E1EFB0E2-7CDE-4A4B-9A9A-3C5D23D7A4D1}" srcOrd="0" destOrd="0" presId="urn:microsoft.com/office/officeart/2008/layout/SquareAccentList"/>
    <dgm:cxn modelId="{A63ABCF6-970A-409F-B450-CC0462918BA9}" srcId="{A58EF11B-4778-4244-A57B-699774125B1B}" destId="{5EF9638A-F2CF-44F5-AB6C-59EB932ACD48}" srcOrd="1" destOrd="0" parTransId="{1EA45D1D-1905-48B6-A460-F1615CBD20E3}" sibTransId="{C427202B-79D6-4FE9-AA69-3EC5C99E8F6F}"/>
    <dgm:cxn modelId="{C02949B4-B0C4-41A9-9698-B0B16218FCDB}" type="presOf" srcId="{32879ED1-9480-4E46-A55E-F894E76AE0FE}" destId="{0C3EDE33-85F4-49B3-B447-6764D4CDD968}" srcOrd="0" destOrd="0" presId="urn:microsoft.com/office/officeart/2008/layout/SquareAccentList"/>
    <dgm:cxn modelId="{5194E307-B355-41AF-8D4E-53D3025ABCCF}" type="presOf" srcId="{AAE4F8C8-8B92-41BA-8097-AF5D6D8C7062}" destId="{11FBC5C1-7E1F-4A98-AEB6-289BC327E55B}" srcOrd="0" destOrd="0" presId="urn:microsoft.com/office/officeart/2008/layout/SquareAccentList"/>
    <dgm:cxn modelId="{42B6976E-445F-4170-8D82-43A721129537}" type="presOf" srcId="{A58EF11B-4778-4244-A57B-699774125B1B}" destId="{B122C01D-4F37-4440-B3EC-8958633D0212}" srcOrd="0" destOrd="0" presId="urn:microsoft.com/office/officeart/2008/layout/SquareAccentList"/>
    <dgm:cxn modelId="{BC9BF52F-C670-4A56-BAF1-9BFA631E7B8B}" type="presOf" srcId="{5EF9638A-F2CF-44F5-AB6C-59EB932ACD48}" destId="{58F8ECC4-D13A-4231-B130-1A713D3B3A9B}" srcOrd="0" destOrd="0" presId="urn:microsoft.com/office/officeart/2008/layout/SquareAccentList"/>
    <dgm:cxn modelId="{817593A3-FAC1-4AB3-AFBA-9F14053A6422}" type="presOf" srcId="{681FFC09-42B6-48D4-A244-B892C8C9800A}" destId="{CC99FED6-5E98-4107-B14F-C944BA838CCF}" srcOrd="0" destOrd="0" presId="urn:microsoft.com/office/officeart/2008/layout/SquareAccentList"/>
    <dgm:cxn modelId="{5ED6DF92-26C7-4A23-9B72-73BB2025E952}" srcId="{A58EF11B-4778-4244-A57B-699774125B1B}" destId="{A729B820-D11C-4531-B5B2-6EE9D3241253}" srcOrd="0" destOrd="0" parTransId="{EDE3B36C-9783-4C66-9F0F-9B1D47D8E687}" sibTransId="{6118BE26-A642-4D8F-AD8F-4D457C4D88DF}"/>
    <dgm:cxn modelId="{5E14942A-2738-47C1-BE35-0D6E7037A64D}" srcId="{19B56634-FBE6-47B1-8767-181924313418}" destId="{A58EF11B-4778-4244-A57B-699774125B1B}" srcOrd="0" destOrd="0" parTransId="{3C0E4AE8-5DB1-4BD6-99B3-235DA84395C6}" sibTransId="{BAC657FA-393C-4CE7-9926-36330DA51C56}"/>
    <dgm:cxn modelId="{71BC91BE-03E2-4583-BE98-B7FC66400010}" srcId="{AAE4F8C8-8B92-41BA-8097-AF5D6D8C7062}" destId="{8E406AD9-ABF4-41BC-908B-28964B1CB53C}" srcOrd="1" destOrd="0" parTransId="{5579904A-2520-4FD8-AF01-B37BEF366E87}" sibTransId="{53C9D321-460A-42C2-B20F-299C6047CBE5}"/>
    <dgm:cxn modelId="{0CCD2245-0611-4768-95E2-0B64DCB29ACE}" srcId="{AAE4F8C8-8B92-41BA-8097-AF5D6D8C7062}" destId="{E3582A31-4857-446B-A951-4DF4C2BCEDAA}" srcOrd="0" destOrd="0" parTransId="{AF0A4FE3-3457-4BC7-8D12-8A1E6CF48291}" sibTransId="{D2184808-6370-4569-8E7B-1AE331A3541D}"/>
    <dgm:cxn modelId="{E9A2268B-46DC-42CB-817B-C8A4BEB32113}" srcId="{A58EF11B-4778-4244-A57B-699774125B1B}" destId="{32879ED1-9480-4E46-A55E-F894E76AE0FE}" srcOrd="2" destOrd="0" parTransId="{7F8B2856-2E9A-48D7-BD82-871FAB624D06}" sibTransId="{1D3D70A5-7424-4EAC-B319-75CC8298A5E5}"/>
    <dgm:cxn modelId="{909B18BE-6A1E-4E83-B645-894C0009009F}" srcId="{AAE4F8C8-8B92-41BA-8097-AF5D6D8C7062}" destId="{681FFC09-42B6-48D4-A244-B892C8C9800A}" srcOrd="2" destOrd="0" parTransId="{151D8F31-B8C8-4279-BDA1-50C5E0800035}" sibTransId="{4C59F0E3-08E8-4683-A72A-3E279284BF05}"/>
    <dgm:cxn modelId="{AAC00AC1-84D2-472A-98EB-ECBDA35360EA}" type="presOf" srcId="{E3582A31-4857-446B-A951-4DF4C2BCEDAA}" destId="{40441697-5B1B-4DFD-AB06-B308C0768911}" srcOrd="0" destOrd="0" presId="urn:microsoft.com/office/officeart/2008/layout/SquareAccentList"/>
    <dgm:cxn modelId="{F404BB5D-F7E2-40DA-B528-1FD7EC4D5B6A}" type="presOf" srcId="{19B56634-FBE6-47B1-8767-181924313418}" destId="{C76C5DC7-A012-44BA-8DBA-2FB5A37C42F4}" srcOrd="0" destOrd="0" presId="urn:microsoft.com/office/officeart/2008/layout/SquareAccentList"/>
    <dgm:cxn modelId="{34B7FBA5-727E-40F6-8D75-536AA8A7620F}" type="presOf" srcId="{A729B820-D11C-4531-B5B2-6EE9D3241253}" destId="{F91C3E67-FAEA-4EA4-B009-392AE58AADA4}" srcOrd="0" destOrd="0" presId="urn:microsoft.com/office/officeart/2008/layout/SquareAccentList"/>
    <dgm:cxn modelId="{9BA75398-98DF-47B5-BACC-A069F3A5A1BF}" type="presParOf" srcId="{C76C5DC7-A012-44BA-8DBA-2FB5A37C42F4}" destId="{32FD8860-A40F-498B-9330-0FEB2854117F}" srcOrd="0" destOrd="0" presId="urn:microsoft.com/office/officeart/2008/layout/SquareAccentList"/>
    <dgm:cxn modelId="{CC330BCA-5718-4F4C-8322-7943C31CF4FC}" type="presParOf" srcId="{32FD8860-A40F-498B-9330-0FEB2854117F}" destId="{31E33E3E-8EEE-47A9-B339-745F13336428}" srcOrd="0" destOrd="0" presId="urn:microsoft.com/office/officeart/2008/layout/SquareAccentList"/>
    <dgm:cxn modelId="{BDCC2EB4-D99E-4351-84A0-4889D84E41F0}" type="presParOf" srcId="{31E33E3E-8EEE-47A9-B339-745F13336428}" destId="{54626861-B60F-4448-9C13-08B82FF02E3B}" srcOrd="0" destOrd="0" presId="urn:microsoft.com/office/officeart/2008/layout/SquareAccentList"/>
    <dgm:cxn modelId="{1F8F8884-8ED3-4DAB-B82F-569EDC581AAD}" type="presParOf" srcId="{31E33E3E-8EEE-47A9-B339-745F13336428}" destId="{7E67472A-7C87-4B98-94ED-CAA9A674EB64}" srcOrd="1" destOrd="0" presId="urn:microsoft.com/office/officeart/2008/layout/SquareAccentList"/>
    <dgm:cxn modelId="{C82DBF83-59F0-4F78-9E2C-AFB2C20A4527}" type="presParOf" srcId="{31E33E3E-8EEE-47A9-B339-745F13336428}" destId="{B122C01D-4F37-4440-B3EC-8958633D0212}" srcOrd="2" destOrd="0" presId="urn:microsoft.com/office/officeart/2008/layout/SquareAccentList"/>
    <dgm:cxn modelId="{7F05DAD2-3DB8-474B-8985-08C486030981}" type="presParOf" srcId="{32FD8860-A40F-498B-9330-0FEB2854117F}" destId="{04D3E4D7-DB87-4FCF-892F-978D798E31C6}" srcOrd="1" destOrd="0" presId="urn:microsoft.com/office/officeart/2008/layout/SquareAccentList"/>
    <dgm:cxn modelId="{BC00F2CB-D024-4300-9002-60628B5E8A8A}" type="presParOf" srcId="{04D3E4D7-DB87-4FCF-892F-978D798E31C6}" destId="{8F591081-6426-4B7F-B0C1-F2953B319576}" srcOrd="0" destOrd="0" presId="urn:microsoft.com/office/officeart/2008/layout/SquareAccentList"/>
    <dgm:cxn modelId="{A75E7BA0-69FC-4B45-B87D-4BB6E770BFCF}" type="presParOf" srcId="{8F591081-6426-4B7F-B0C1-F2953B319576}" destId="{BC40DDBE-7D1C-459E-88C1-B10792226B0B}" srcOrd="0" destOrd="0" presId="urn:microsoft.com/office/officeart/2008/layout/SquareAccentList"/>
    <dgm:cxn modelId="{0E614E6D-7B4B-4F98-A04A-6C395F6B3014}" type="presParOf" srcId="{8F591081-6426-4B7F-B0C1-F2953B319576}" destId="{F91C3E67-FAEA-4EA4-B009-392AE58AADA4}" srcOrd="1" destOrd="0" presId="urn:microsoft.com/office/officeart/2008/layout/SquareAccentList"/>
    <dgm:cxn modelId="{2741B373-7B1D-4611-A67B-88C264FABC71}" type="presParOf" srcId="{04D3E4D7-DB87-4FCF-892F-978D798E31C6}" destId="{D1FAAFF2-2ED9-4F54-82BF-6DC622AA4CE1}" srcOrd="1" destOrd="0" presId="urn:microsoft.com/office/officeart/2008/layout/SquareAccentList"/>
    <dgm:cxn modelId="{7584EE5D-B899-4714-986E-1E7D2BDA97CE}" type="presParOf" srcId="{D1FAAFF2-2ED9-4F54-82BF-6DC622AA4CE1}" destId="{6FC88668-578D-4CBF-97B8-2FA011AEE443}" srcOrd="0" destOrd="0" presId="urn:microsoft.com/office/officeart/2008/layout/SquareAccentList"/>
    <dgm:cxn modelId="{1CD82115-4E2C-4EA2-98CA-87F1243EBAF3}" type="presParOf" srcId="{D1FAAFF2-2ED9-4F54-82BF-6DC622AA4CE1}" destId="{58F8ECC4-D13A-4231-B130-1A713D3B3A9B}" srcOrd="1" destOrd="0" presId="urn:microsoft.com/office/officeart/2008/layout/SquareAccentList"/>
    <dgm:cxn modelId="{45977465-2C7A-4E8D-BF20-49B32550AAE0}" type="presParOf" srcId="{04D3E4D7-DB87-4FCF-892F-978D798E31C6}" destId="{5CF6DBD3-1D97-4605-A836-E6A752388A17}" srcOrd="2" destOrd="0" presId="urn:microsoft.com/office/officeart/2008/layout/SquareAccentList"/>
    <dgm:cxn modelId="{651AED92-CC03-42BD-BE16-B0EAEB47B2DF}" type="presParOf" srcId="{5CF6DBD3-1D97-4605-A836-E6A752388A17}" destId="{70F660C8-E72F-44AC-866A-3758803608B9}" srcOrd="0" destOrd="0" presId="urn:microsoft.com/office/officeart/2008/layout/SquareAccentList"/>
    <dgm:cxn modelId="{DDA03448-D7B5-404E-B6FC-56745D7B5C90}" type="presParOf" srcId="{5CF6DBD3-1D97-4605-A836-E6A752388A17}" destId="{0C3EDE33-85F4-49B3-B447-6764D4CDD968}" srcOrd="1" destOrd="0" presId="urn:microsoft.com/office/officeart/2008/layout/SquareAccentList"/>
    <dgm:cxn modelId="{332E779E-870B-495F-A21A-E32B1170DC13}" type="presParOf" srcId="{C76C5DC7-A012-44BA-8DBA-2FB5A37C42F4}" destId="{D550687E-1882-4B82-ACE2-96A1CE975B28}" srcOrd="1" destOrd="0" presId="urn:microsoft.com/office/officeart/2008/layout/SquareAccentList"/>
    <dgm:cxn modelId="{A26EFA68-365B-4508-8CF4-84A3A70A9131}" type="presParOf" srcId="{D550687E-1882-4B82-ACE2-96A1CE975B28}" destId="{45B181EA-1EEF-4B8A-952B-7AB5F5638497}" srcOrd="0" destOrd="0" presId="urn:microsoft.com/office/officeart/2008/layout/SquareAccentList"/>
    <dgm:cxn modelId="{E0631387-AFBF-4611-8645-0DF1CC19B8CD}" type="presParOf" srcId="{45B181EA-1EEF-4B8A-952B-7AB5F5638497}" destId="{AE69B1FC-92FE-4227-B2DB-1C7FAF631384}" srcOrd="0" destOrd="0" presId="urn:microsoft.com/office/officeart/2008/layout/SquareAccentList"/>
    <dgm:cxn modelId="{757E6DC3-24F7-4EF9-9B5C-180761F47B87}" type="presParOf" srcId="{45B181EA-1EEF-4B8A-952B-7AB5F5638497}" destId="{9FB3C4D5-AB84-49B4-9FA9-4DC7B1203D06}" srcOrd="1" destOrd="0" presId="urn:microsoft.com/office/officeart/2008/layout/SquareAccentList"/>
    <dgm:cxn modelId="{578B95C8-375C-4AD5-B1BD-9C3AB51DEFEB}" type="presParOf" srcId="{45B181EA-1EEF-4B8A-952B-7AB5F5638497}" destId="{11FBC5C1-7E1F-4A98-AEB6-289BC327E55B}" srcOrd="2" destOrd="0" presId="urn:microsoft.com/office/officeart/2008/layout/SquareAccentList"/>
    <dgm:cxn modelId="{B5CF303F-4C95-4A4C-8725-C12A4343E79E}" type="presParOf" srcId="{D550687E-1882-4B82-ACE2-96A1CE975B28}" destId="{788BD9B7-93F0-4E3C-ACEF-BD274BCC16D7}" srcOrd="1" destOrd="0" presId="urn:microsoft.com/office/officeart/2008/layout/SquareAccentList"/>
    <dgm:cxn modelId="{6AA0FD71-1137-4BAC-8761-2C4A5F513CD0}" type="presParOf" srcId="{788BD9B7-93F0-4E3C-ACEF-BD274BCC16D7}" destId="{C78FCF02-C383-451F-B7EA-949373360FB7}" srcOrd="0" destOrd="0" presId="urn:microsoft.com/office/officeart/2008/layout/SquareAccentList"/>
    <dgm:cxn modelId="{40BAC96C-340D-40D9-9DA1-AF3A86FFEC12}" type="presParOf" srcId="{C78FCF02-C383-451F-B7EA-949373360FB7}" destId="{5AE8BA24-1C7F-4DB6-BA8D-841E9B5DB525}" srcOrd="0" destOrd="0" presId="urn:microsoft.com/office/officeart/2008/layout/SquareAccentList"/>
    <dgm:cxn modelId="{6BFCED89-368A-465E-8323-3C8051CC33EF}" type="presParOf" srcId="{C78FCF02-C383-451F-B7EA-949373360FB7}" destId="{40441697-5B1B-4DFD-AB06-B308C0768911}" srcOrd="1" destOrd="0" presId="urn:microsoft.com/office/officeart/2008/layout/SquareAccentList"/>
    <dgm:cxn modelId="{96A7EA3D-9B0A-424C-96F9-3F70CC88DA77}" type="presParOf" srcId="{788BD9B7-93F0-4E3C-ACEF-BD274BCC16D7}" destId="{98546253-BBC5-459A-A69C-791A7C28B07D}" srcOrd="1" destOrd="0" presId="urn:microsoft.com/office/officeart/2008/layout/SquareAccentList"/>
    <dgm:cxn modelId="{A75713D3-BD16-482E-99C2-B4057E9A89A2}" type="presParOf" srcId="{98546253-BBC5-459A-A69C-791A7C28B07D}" destId="{3A101CF5-7155-4664-818D-0F2916DBB0AA}" srcOrd="0" destOrd="0" presId="urn:microsoft.com/office/officeart/2008/layout/SquareAccentList"/>
    <dgm:cxn modelId="{853755F3-75AA-4CFB-BC40-7B9A9B456D68}" type="presParOf" srcId="{98546253-BBC5-459A-A69C-791A7C28B07D}" destId="{E1EFB0E2-7CDE-4A4B-9A9A-3C5D23D7A4D1}" srcOrd="1" destOrd="0" presId="urn:microsoft.com/office/officeart/2008/layout/SquareAccentList"/>
    <dgm:cxn modelId="{CE5706A0-8D53-4297-86A4-201A49D4B19C}" type="presParOf" srcId="{788BD9B7-93F0-4E3C-ACEF-BD274BCC16D7}" destId="{0A30D0C2-EB13-40C3-85F7-6CD65790A390}" srcOrd="2" destOrd="0" presId="urn:microsoft.com/office/officeart/2008/layout/SquareAccentList"/>
    <dgm:cxn modelId="{7E448047-6A21-426F-9261-C6EB20096FB8}" type="presParOf" srcId="{0A30D0C2-EB13-40C3-85F7-6CD65790A390}" destId="{E8147097-BCE2-46E3-841A-FD25904AB557}" srcOrd="0" destOrd="0" presId="urn:microsoft.com/office/officeart/2008/layout/SquareAccentList"/>
    <dgm:cxn modelId="{71E5653E-5E16-45C2-BEEC-80E36C293F30}" type="presParOf" srcId="{0A30D0C2-EB13-40C3-85F7-6CD65790A390}" destId="{CC99FED6-5E98-4107-B14F-C944BA838CCF}" srcOrd="1" destOrd="0" presId="urn:microsoft.com/office/officeart/2008/layout/SquareAccent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8"/>
          <p:cNvGrpSpPr>
            <a:grpSpLocks/>
          </p:cNvGrpSpPr>
          <p:nvPr/>
        </p:nvGrpSpPr>
        <p:grpSpPr bwMode="auto">
          <a:xfrm>
            <a:off x="752475" y="744538"/>
            <a:ext cx="10674350" cy="5349875"/>
            <a:chOff x="752858" y="744469"/>
            <a:chExt cx="10674117" cy="5349671"/>
          </a:xfrm>
        </p:grpSpPr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8152034" y="1685820"/>
              <a:ext cx="3274941" cy="4408320"/>
            </a:xfrm>
            <a:custGeom>
              <a:avLst/>
              <a:gdLst/>
              <a:ahLst/>
              <a:cxnLst>
                <a:cxn ang="0">
                  <a:pos x="8761" y="0"/>
                </a:cxn>
                <a:cxn ang="0">
                  <a:pos x="10000" y="0"/>
                </a:cxn>
                <a:cxn ang="0">
                  <a:pos x="10000" y="10000"/>
                </a:cxn>
                <a:cxn ang="0">
                  <a:pos x="0" y="10000"/>
                </a:cxn>
                <a:cxn ang="0">
                  <a:pos x="0" y="9126"/>
                </a:cxn>
                <a:cxn ang="0">
                  <a:pos x="8761" y="9127"/>
                </a:cxn>
                <a:cxn ang="0">
                  <a:pos x="8761" y="0"/>
                </a:cxn>
              </a:cxnLst>
              <a:rect l="0" t="0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 flipH="1" flipV="1">
              <a:off x="752858" y="744469"/>
              <a:ext cx="3274942" cy="4408319"/>
            </a:xfrm>
            <a:custGeom>
              <a:avLst/>
              <a:gdLst/>
              <a:ahLst/>
              <a:cxnLst>
                <a:cxn ang="0">
                  <a:pos x="8763" y="0"/>
                </a:cxn>
                <a:cxn ang="0">
                  <a:pos x="10002" y="0"/>
                </a:cxn>
                <a:cxn ang="0">
                  <a:pos x="10002" y="10000"/>
                </a:cxn>
                <a:cxn ang="0">
                  <a:pos x="2" y="10000"/>
                </a:cxn>
                <a:cxn ang="0">
                  <a:pos x="0" y="9125"/>
                </a:cxn>
                <a:cxn ang="0">
                  <a:pos x="8763" y="9128"/>
                </a:cxn>
                <a:cxn ang="0">
                  <a:pos x="8763" y="0"/>
                </a:cxn>
              </a:cxnLst>
              <a:rect l="0" t="0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752475" y="6453188"/>
            <a:ext cx="1608138" cy="40481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579AEF5-70D0-4558-8E02-4A56178AF6F4}" type="datetimeFigureOut">
              <a:rPr lang="pt-BR"/>
              <a:pPr>
                <a:defRPr/>
              </a:pPr>
              <a:t>02/11/2021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450" y="6453188"/>
            <a:ext cx="7023100" cy="404812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1388" y="6453188"/>
            <a:ext cx="1595437" cy="40481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31D2D13-EC3C-47A7-811A-1F28B9D4598A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9ED6B6-9716-4550-AB99-79B6C826691D}" type="datetimeFigureOut">
              <a:rPr lang="pt-BR"/>
              <a:pPr>
                <a:defRPr/>
              </a:pPr>
              <a:t>02/11/2021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5BE77-73DC-4E29-AE15-761A2F734A1A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6"/>
          <p:cNvSpPr>
            <a:spLocks/>
          </p:cNvSpPr>
          <p:nvPr/>
        </p:nvSpPr>
        <p:spPr bwMode="auto">
          <a:xfrm>
            <a:off x="8151813" y="1685925"/>
            <a:ext cx="3275012" cy="4408488"/>
          </a:xfrm>
          <a:custGeom>
            <a:avLst/>
            <a:gdLst>
              <a:gd name="T0" fmla="*/ 0 w 4125"/>
              <a:gd name="T1" fmla="*/ 0 h 5554"/>
              <a:gd name="T2" fmla="*/ 4125 w 4125"/>
              <a:gd name="T3" fmla="*/ 5554 h 5554"/>
            </a:gdLst>
            <a:ahLst/>
            <a:cxnLst>
              <a:cxn ang="0">
                <a:pos x="3614" y="0"/>
              </a:cxn>
              <a:cxn ang="0">
                <a:pos x="4125" y="0"/>
              </a:cxn>
              <a:cxn ang="0">
                <a:pos x="4125" y="5554"/>
              </a:cxn>
              <a:cxn ang="0">
                <a:pos x="0" y="5554"/>
              </a:cxn>
              <a:cxn ang="0">
                <a:pos x="0" y="5074"/>
              </a:cxn>
              <a:cxn ang="0">
                <a:pos x="3614" y="5074"/>
              </a:cxn>
              <a:cxn ang="0">
                <a:pos x="3614" y="0"/>
              </a:cxn>
            </a:cxnLst>
            <a:rect l="T0" t="T1" r="T2" b="T3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accent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38188" y="6453188"/>
            <a:ext cx="1622425" cy="4048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6B47028C-6176-46D6-9CF0-811E27E943B9}" type="datetimeFigureOut">
              <a:rPr lang="pt-BR"/>
              <a:pPr>
                <a:defRPr/>
              </a:pPr>
              <a:t>02/11/2021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450" y="6453188"/>
            <a:ext cx="7023100" cy="404812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1388" y="6453188"/>
            <a:ext cx="1595437" cy="4048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8D6AC24-A909-459C-AB93-89F9C71BEF82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1CD8C-B25A-4ADF-8CE2-48F69EE55177}" type="datetimeFigureOut">
              <a:rPr lang="pt-BR"/>
              <a:pPr>
                <a:defRPr/>
              </a:pPr>
              <a:t>02/11/2021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65B86-261F-499F-B676-E4B840C6B88D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26FBA-2B94-4ECF-80CE-F293E8877AC5}" type="datetimeFigureOut">
              <a:rPr lang="pt-BR"/>
              <a:pPr>
                <a:defRPr/>
              </a:pPr>
              <a:t>02/11/2021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21E28-4992-48A5-8633-111445B3177B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86801-535A-468B-9688-A8294D293361}" type="datetimeFigureOut">
              <a:rPr lang="pt-BR"/>
              <a:pPr>
                <a:defRPr/>
              </a:pPr>
              <a:t>02/11/2021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D64C93-2D64-4A3A-B83C-93963D44ABF9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5FCCA6-C064-4D27-B53D-3EA0CA0E7692}" type="datetimeFigureOut">
              <a:rPr lang="pt-BR"/>
              <a:pPr>
                <a:defRPr/>
              </a:pPr>
              <a:t>02/11/2021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D6AF9-359E-443F-B2EC-8EB22F86B0F7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530383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5303838" y="0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188"/>
            <a:ext cx="1204913" cy="4048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03D4EAFC-0C66-45CC-A82B-F8D65B777C8F}" type="datetimeFigureOut">
              <a:rPr lang="pt-BR"/>
              <a:pPr>
                <a:defRPr/>
              </a:pPr>
              <a:t>02/11/2021</a:t>
            </a:fld>
            <a:endParaRPr lang="pt-BR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6625" y="6453188"/>
            <a:ext cx="2373313" cy="4048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775" y="6453188"/>
            <a:ext cx="1595438" cy="4048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4E27A43-E4ED-4036-92A6-F8584A836939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530383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5303838" y="0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rtlCol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188"/>
            <a:ext cx="1204913" cy="4048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06661FE9-2056-4C19-9489-E6F7196847C6}" type="datetimeFigureOut">
              <a:rPr lang="pt-BR"/>
              <a:pPr>
                <a:defRPr/>
              </a:pPr>
              <a:t>02/11/2021</a:t>
            </a:fld>
            <a:endParaRPr lang="pt-BR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6625" y="6453188"/>
            <a:ext cx="2373313" cy="4048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775" y="6453188"/>
            <a:ext cx="1595438" cy="4048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2F63489-9609-423E-ABBE-D40CB6AFB011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9671DA-F60C-451F-8C7B-5B9FDC1E3C1C}" type="datetimeFigureOut">
              <a:rPr lang="pt-BR"/>
              <a:pPr>
                <a:defRPr/>
              </a:pPr>
              <a:t>02/11/2021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F8FF9-7177-4708-954C-7C5AFF62AFD8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F4A98F-6C6B-4365-9A98-807AF318210A}" type="datetimeFigureOut">
              <a:rPr lang="pt-BR"/>
              <a:pPr>
                <a:defRPr/>
              </a:pPr>
              <a:t>02/11/2021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BD75CB-EC04-4905-BEF8-C5287ACB3522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1371600" y="685800"/>
            <a:ext cx="9601200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371600" y="2286000"/>
            <a:ext cx="96012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de texto Mestres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188"/>
            <a:ext cx="1204913" cy="4048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aseline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FDFA8B0-EFCA-4374-A0D6-8C9BFC3916E3}" type="datetimeFigureOut">
              <a:rPr lang="pt-BR"/>
              <a:pPr>
                <a:defRPr/>
              </a:pPr>
              <a:t>02/11/2021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4013" y="6453188"/>
            <a:ext cx="6280150" cy="4048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aseline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613" y="6453188"/>
            <a:ext cx="1597025" cy="4048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aseline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48A6EF3-2BF7-4E16-979F-CD2E6D226BAE}" type="slidenum">
              <a:rPr lang="pt-BR"/>
              <a:pPr>
                <a:defRPr/>
              </a:pPr>
              <a:t>‹#›</a:t>
            </a:fld>
            <a:endParaRPr lang="pt-BR"/>
          </a:p>
        </p:txBody>
      </p:sp>
      <p:sp>
        <p:nvSpPr>
          <p:cNvPr id="9" name="Rectangle 8"/>
          <p:cNvSpPr/>
          <p:nvPr/>
        </p:nvSpPr>
        <p:spPr>
          <a:xfrm>
            <a:off x="477838" y="0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3" r:id="rId3"/>
    <p:sldLayoutId id="2147483730" r:id="rId4"/>
    <p:sldLayoutId id="2147483729" r:id="rId5"/>
    <p:sldLayoutId id="2147483728" r:id="rId6"/>
    <p:sldLayoutId id="2147483727" r:id="rId7"/>
    <p:sldLayoutId id="2147483734" r:id="rId8"/>
    <p:sldLayoutId id="2147483735" r:id="rId9"/>
    <p:sldLayoutId id="2147483726" r:id="rId10"/>
    <p:sldLayoutId id="2147483725" r:id="rId11"/>
  </p:sldLayoutIdLst>
  <p:txStyles>
    <p:titleStyle>
      <a:lvl1pPr algn="l" rtl="0" eaLnBrk="0" fontAlgn="base" hangingPunct="0">
        <a:lnSpc>
          <a:spcPct val="89000"/>
        </a:lnSpc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/>
        </a:defRPr>
      </a:lvl2pPr>
      <a:lvl3pPr algn="l" rtl="0" eaLnBrk="0" fontAlgn="base" hangingPunct="0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/>
        </a:defRPr>
      </a:lvl3pPr>
      <a:lvl4pPr algn="l" rtl="0" eaLnBrk="0" fontAlgn="base" hangingPunct="0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/>
        </a:defRPr>
      </a:lvl4pPr>
      <a:lvl5pPr algn="l" rtl="0" eaLnBrk="0" fontAlgn="base" hangingPunct="0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/>
        </a:defRPr>
      </a:lvl5pPr>
      <a:lvl6pPr marL="457200" algn="l" rtl="0" fontAlgn="base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/>
        </a:defRPr>
      </a:lvl6pPr>
      <a:lvl7pPr marL="914400" algn="l" rtl="0" fontAlgn="base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/>
        </a:defRPr>
      </a:lvl7pPr>
      <a:lvl8pPr marL="1371600" algn="l" rtl="0" fontAlgn="base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/>
        </a:defRPr>
      </a:lvl8pPr>
      <a:lvl9pPr marL="1828800" algn="l" rtl="0" fontAlgn="base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/>
        </a:defRPr>
      </a:lvl9pPr>
    </p:titleStyle>
    <p:bodyStyle>
      <a:lvl1pPr marL="382588" indent="-382588" algn="l" rtl="0" eaLnBrk="0" fontAlgn="base" hangingPunct="0">
        <a:lnSpc>
          <a:spcPct val="94000"/>
        </a:lnSpc>
        <a:spcBef>
          <a:spcPts val="1000"/>
        </a:spcBef>
        <a:spcAft>
          <a:spcPts val="200"/>
        </a:spcAft>
        <a:buFont typeface="Franklin Gothic Book"/>
        <a:buChar char="■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2588" algn="l" rtl="0" eaLnBrk="0" fontAlgn="base" hangingPunct="0">
        <a:lnSpc>
          <a:spcPct val="94000"/>
        </a:lnSpc>
        <a:spcBef>
          <a:spcPts val="500"/>
        </a:spcBef>
        <a:spcAft>
          <a:spcPts val="200"/>
        </a:spcAft>
        <a:buFont typeface="Franklin Gothic Book"/>
        <a:buChar char="–"/>
        <a:defRPr sz="2000" i="1" kern="120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2588" algn="l" rtl="0" eaLnBrk="0" fontAlgn="base" hangingPunct="0">
        <a:lnSpc>
          <a:spcPct val="94000"/>
        </a:lnSpc>
        <a:spcBef>
          <a:spcPts val="500"/>
        </a:spcBef>
        <a:spcAft>
          <a:spcPts val="200"/>
        </a:spcAft>
        <a:buFont typeface="Franklin Gothic Book"/>
        <a:buChar char="■"/>
        <a:defRPr kern="120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2588" algn="l" rtl="0" eaLnBrk="0" fontAlgn="base" hangingPunct="0">
        <a:lnSpc>
          <a:spcPct val="94000"/>
        </a:lnSpc>
        <a:spcBef>
          <a:spcPts val="500"/>
        </a:spcBef>
        <a:spcAft>
          <a:spcPts val="200"/>
        </a:spcAft>
        <a:buFont typeface="Franklin Gothic Book"/>
        <a:buChar char="–"/>
        <a:defRPr i="1" kern="120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2588" algn="l" rtl="0" eaLnBrk="0" fontAlgn="base" hangingPunct="0">
        <a:lnSpc>
          <a:spcPct val="94000"/>
        </a:lnSpc>
        <a:spcBef>
          <a:spcPts val="500"/>
        </a:spcBef>
        <a:spcAft>
          <a:spcPts val="200"/>
        </a:spcAft>
        <a:buFont typeface="Franklin Gothic Book"/>
        <a:buChar char="■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hyperlink" Target="http://www.paulomargotto.com.br/" TargetMode="External"/><Relationship Id="rId2" Type="http://schemas.openxmlformats.org/officeDocument/2006/relationships/hyperlink" Target="https://pubmed.ncbi.nlm.nih.gov/32218534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8779189" TargetMode="External"/><Relationship Id="rId2" Type="http://schemas.openxmlformats.org/officeDocument/2006/relationships/hyperlink" Target="https://www.ncbi.nlm.nih.gov/pubmed/28779189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hyperlink" Target="http://paulomargotto.com.br/documentos/19372" TargetMode="Externa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://paulomargotto.com.br/documentos/20319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file/d/1TFKcSNe7-YKXuFKIZOAHgzhT1lhsFPAU/view?usp=sharing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hyperlink" Target="http://paulomargotto.com.br/documentos/20319" TargetMode="External"/><Relationship Id="rId4" Type="http://schemas.openxmlformats.org/officeDocument/2006/relationships/image" Target="../media/image37.png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21991" TargetMode="External"/><Relationship Id="rId2" Type="http://schemas.openxmlformats.org/officeDocument/2006/relationships/hyperlink" Target="http://paulomargotto.com.br/neuroimagem-do-cerebro-do-pre-termo-revisao-e-recomendacoes-neuroimaging-of-the-preterm-brain-review-and-recommendations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pubmed.ncbi.nlm.nih.gov/34146549/" TargetMode="External"/><Relationship Id="rId4" Type="http://schemas.openxmlformats.org/officeDocument/2006/relationships/image" Target="../media/image29.pn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://paulomargotto.com.br/documentos/22001" TargetMode="Externa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33106343/" TargetMode="Externa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21991" TargetMode="External"/><Relationship Id="rId2" Type="http://schemas.openxmlformats.org/officeDocument/2006/relationships/hyperlink" Target="https://pubmed.ncbi.nlm.nih.gov/34146549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ítulo 1"/>
          <p:cNvSpPr>
            <a:spLocks noGrp="1"/>
          </p:cNvSpPr>
          <p:nvPr>
            <p:ph type="ctrTitle"/>
          </p:nvPr>
        </p:nvSpPr>
        <p:spPr>
          <a:xfrm>
            <a:off x="2114550" y="1135063"/>
            <a:ext cx="8407400" cy="1073150"/>
          </a:xfrm>
          <a:solidFill>
            <a:srgbClr val="3333FF"/>
          </a:solidFill>
        </p:spPr>
        <p:txBody>
          <a:bodyPr/>
          <a:lstStyle/>
          <a:p>
            <a:pPr eaLnBrk="1" hangingPunct="1"/>
            <a:r>
              <a:rPr lang="pt-BR" sz="1800" b="1" cap="none" smtClean="0">
                <a:solidFill>
                  <a:srgbClr val="FFFF00"/>
                </a:solidFill>
              </a:rPr>
              <a:t>LESÃO DA SUBSTÂNCIA BRANCA EM PREMATUROS: DIAGNÓSTICO E CLASSIFICAÇÃO POR ULTRASSOM</a:t>
            </a:r>
            <a:r>
              <a:rPr lang="pt-BR" sz="2400" cap="none" smtClean="0">
                <a:solidFill>
                  <a:srgbClr val="FFFF00"/>
                </a:solidFill>
              </a:rPr>
              <a:t/>
            </a:r>
            <a:br>
              <a:rPr lang="pt-BR" sz="2400" cap="none" smtClean="0">
                <a:solidFill>
                  <a:srgbClr val="FFFF00"/>
                </a:solidFill>
              </a:rPr>
            </a:br>
            <a:endParaRPr lang="pt-BR" sz="2400" cap="none" smtClean="0">
              <a:solidFill>
                <a:srgbClr val="FFFF00"/>
              </a:solidFill>
            </a:endParaRPr>
          </a:p>
        </p:txBody>
      </p:sp>
      <p:sp>
        <p:nvSpPr>
          <p:cNvPr id="13314" name="Subtítulo 2"/>
          <p:cNvSpPr>
            <a:spLocks noGrp="1"/>
          </p:cNvSpPr>
          <p:nvPr>
            <p:ph type="subTitle" idx="1"/>
          </p:nvPr>
        </p:nvSpPr>
        <p:spPr>
          <a:xfrm>
            <a:off x="2652713" y="3346450"/>
            <a:ext cx="7011987" cy="2008188"/>
          </a:xfrm>
          <a:solidFill>
            <a:srgbClr val="FFFF00"/>
          </a:solidFill>
          <a:ln w="76200" cmpd="tri">
            <a:solidFill>
              <a:srgbClr val="FF00FF"/>
            </a:solidFill>
          </a:ln>
        </p:spPr>
        <p:txBody>
          <a:bodyPr/>
          <a:lstStyle/>
          <a:p>
            <a:pPr eaLnBrk="1" hangingPunct="1">
              <a:lnSpc>
                <a:spcPct val="102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000" b="1" smtClean="0">
                <a:solidFill>
                  <a:srgbClr val="3333FF"/>
                </a:solidFill>
              </a:rPr>
              <a:t>Apresentação:Thalita Ferreira </a:t>
            </a:r>
          </a:p>
          <a:p>
            <a:pPr eaLnBrk="1" hangingPunct="1">
              <a:lnSpc>
                <a:spcPct val="102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000" b="1" smtClean="0">
                <a:solidFill>
                  <a:srgbClr val="3333FF"/>
                </a:solidFill>
              </a:rPr>
              <a:t>MR5 Neonatologia HMIB</a:t>
            </a:r>
          </a:p>
          <a:p>
            <a:pPr eaLnBrk="1" hangingPunct="1">
              <a:lnSpc>
                <a:spcPct val="102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000" b="1" smtClean="0">
                <a:solidFill>
                  <a:srgbClr val="3333FF"/>
                </a:solidFill>
              </a:rPr>
              <a:t>Mayara Martin </a:t>
            </a:r>
          </a:p>
          <a:p>
            <a:pPr eaLnBrk="1" hangingPunct="1">
              <a:lnSpc>
                <a:spcPct val="102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000" b="1" smtClean="0">
                <a:solidFill>
                  <a:srgbClr val="3333FF"/>
                </a:solidFill>
              </a:rPr>
              <a:t>MR4 Neonatologia HMIB</a:t>
            </a:r>
          </a:p>
          <a:p>
            <a:pPr eaLnBrk="1" hangingPunct="1">
              <a:lnSpc>
                <a:spcPct val="102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000" b="1" smtClean="0">
                <a:solidFill>
                  <a:srgbClr val="3333FF"/>
                </a:solidFill>
              </a:rPr>
              <a:t>Coordenação: Paulo R. Margotto/ Nathalia Bardal</a:t>
            </a:r>
          </a:p>
          <a:p>
            <a:pPr eaLnBrk="1" hangingPunct="1">
              <a:lnSpc>
                <a:spcPct val="102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000" b="1" smtClean="0">
                <a:solidFill>
                  <a:srgbClr val="3333FF"/>
                </a:solidFill>
              </a:rPr>
              <a:t>Residência de Neonatologia do HMIB/SES/DF</a:t>
            </a:r>
          </a:p>
        </p:txBody>
      </p:sp>
      <p:sp>
        <p:nvSpPr>
          <p:cNvPr id="13315" name="Título 1"/>
          <p:cNvSpPr>
            <a:spLocks/>
          </p:cNvSpPr>
          <p:nvPr/>
        </p:nvSpPr>
        <p:spPr bwMode="auto">
          <a:xfrm>
            <a:off x="1450975" y="2157413"/>
            <a:ext cx="9601200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914400">
              <a:lnSpc>
                <a:spcPct val="89000"/>
              </a:lnSpc>
            </a:pPr>
            <a:r>
              <a:rPr lang="pt-BR" b="1">
                <a:solidFill>
                  <a:schemeClr val="tx2"/>
                </a:solidFill>
                <a:latin typeface="Franklin Gothic Book"/>
                <a:hlinkClick r:id="rId2"/>
              </a:rPr>
              <a:t>Preterm</a:t>
            </a:r>
            <a:r>
              <a:rPr lang="pt-BR">
                <a:solidFill>
                  <a:schemeClr val="tx2"/>
                </a:solidFill>
                <a:latin typeface="Franklin Gothic Book"/>
                <a:hlinkClick r:id="rId2"/>
              </a:rPr>
              <a:t> </a:t>
            </a:r>
            <a:r>
              <a:rPr lang="pt-BR" b="1">
                <a:solidFill>
                  <a:schemeClr val="tx2"/>
                </a:solidFill>
                <a:latin typeface="Franklin Gothic Book"/>
                <a:hlinkClick r:id="rId2"/>
              </a:rPr>
              <a:t>white</a:t>
            </a:r>
            <a:r>
              <a:rPr lang="pt-BR">
                <a:solidFill>
                  <a:schemeClr val="tx2"/>
                </a:solidFill>
                <a:latin typeface="Franklin Gothic Book"/>
                <a:hlinkClick r:id="rId2"/>
              </a:rPr>
              <a:t> </a:t>
            </a:r>
            <a:r>
              <a:rPr lang="pt-BR" b="1">
                <a:solidFill>
                  <a:schemeClr val="tx2"/>
                </a:solidFill>
                <a:latin typeface="Franklin Gothic Book"/>
                <a:hlinkClick r:id="rId2"/>
              </a:rPr>
              <a:t>matter</a:t>
            </a:r>
            <a:r>
              <a:rPr lang="pt-BR">
                <a:solidFill>
                  <a:schemeClr val="tx2"/>
                </a:solidFill>
                <a:latin typeface="Franklin Gothic Book"/>
                <a:hlinkClick r:id="rId2"/>
              </a:rPr>
              <a:t> </a:t>
            </a:r>
            <a:r>
              <a:rPr lang="pt-BR" b="1">
                <a:solidFill>
                  <a:schemeClr val="tx2"/>
                </a:solidFill>
                <a:latin typeface="Franklin Gothic Book"/>
                <a:hlinkClick r:id="rId2"/>
              </a:rPr>
              <a:t>injury</a:t>
            </a:r>
            <a:r>
              <a:rPr lang="pt-BR">
                <a:solidFill>
                  <a:schemeClr val="tx2"/>
                </a:solidFill>
                <a:latin typeface="Franklin Gothic Book"/>
                <a:hlinkClick r:id="rId2"/>
              </a:rPr>
              <a:t>: </a:t>
            </a:r>
            <a:r>
              <a:rPr lang="pt-BR" b="1">
                <a:solidFill>
                  <a:schemeClr val="tx2"/>
                </a:solidFill>
                <a:latin typeface="Franklin Gothic Book"/>
                <a:hlinkClick r:id="rId2"/>
              </a:rPr>
              <a:t>ultrasound</a:t>
            </a:r>
            <a:r>
              <a:rPr lang="pt-BR">
                <a:solidFill>
                  <a:schemeClr val="tx2"/>
                </a:solidFill>
                <a:latin typeface="Franklin Gothic Book"/>
                <a:hlinkClick r:id="rId2"/>
              </a:rPr>
              <a:t> diagnosis and classification.</a:t>
            </a:r>
            <a:r>
              <a:rPr lang="pt-BR">
                <a:solidFill>
                  <a:schemeClr val="tx2"/>
                </a:solidFill>
                <a:latin typeface="Franklin Gothic Book"/>
              </a:rPr>
              <a:t>Agut T, Alarcon A, Cabañas F, Bartocci M, Martinez-Biarge M, Horsch S; eurUS.brain group.Pediatr Res. 2020 Mar;87(Suppl 1):37-49. doi: 10.1038/s41390-020-0781-1.PMID: 32218534 </a:t>
            </a:r>
            <a:r>
              <a:rPr lang="pt-BR" b="1">
                <a:solidFill>
                  <a:schemeClr val="tx2"/>
                </a:solidFill>
                <a:latin typeface="Franklin Gothic Book"/>
              </a:rPr>
              <a:t>Free PMC article.</a:t>
            </a:r>
            <a:r>
              <a:rPr lang="pt-BR">
                <a:solidFill>
                  <a:schemeClr val="tx2"/>
                </a:solidFill>
                <a:latin typeface="Franklin Gothic Book"/>
              </a:rPr>
              <a:t> Review. </a:t>
            </a:r>
            <a:r>
              <a:rPr lang="pt-BR">
                <a:solidFill>
                  <a:srgbClr val="FF00FF"/>
                </a:solidFill>
                <a:latin typeface="Franklin Gothic Book"/>
              </a:rPr>
              <a:t>Artigo Livre!</a:t>
            </a:r>
          </a:p>
        </p:txBody>
      </p:sp>
      <p:pic>
        <p:nvPicPr>
          <p:cNvPr id="13316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863" y="5138738"/>
            <a:ext cx="2447925" cy="152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15500" y="5219700"/>
            <a:ext cx="2476500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9863" y="3416300"/>
            <a:ext cx="2305050" cy="164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826625" y="3481388"/>
            <a:ext cx="2239963" cy="164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0" name="Oval 9"/>
          <p:cNvSpPr>
            <a:spLocks noChangeArrowheads="1"/>
          </p:cNvSpPr>
          <p:nvPr/>
        </p:nvSpPr>
        <p:spPr bwMode="auto">
          <a:xfrm>
            <a:off x="4035425" y="5835650"/>
            <a:ext cx="4086225" cy="914400"/>
          </a:xfrm>
          <a:prstGeom prst="ellipse">
            <a:avLst/>
          </a:prstGeom>
          <a:solidFill>
            <a:schemeClr val="accent1"/>
          </a:solidFill>
          <a:ln w="76200" cmpd="tri">
            <a:solidFill>
              <a:srgbClr val="FF00FF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4400"/>
            <a:r>
              <a:rPr lang="pt-BR">
                <a:hlinkClick r:id="rId7"/>
              </a:rPr>
              <a:t>www.paulomargotto.com.br</a:t>
            </a:r>
            <a:r>
              <a:rPr lang="pt-BR"/>
              <a:t> </a:t>
            </a:r>
          </a:p>
          <a:p>
            <a:pPr algn="ctr" defTabSz="914400"/>
            <a:r>
              <a:rPr lang="pt-BR"/>
              <a:t>Brasília, 30 de outubro de 2021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Introdução</a:t>
            </a:r>
            <a:br>
              <a:rPr lang="pt-BR" smtClean="0"/>
            </a:br>
            <a:endParaRPr lang="pt-BR" smtClean="0"/>
          </a:p>
        </p:txBody>
      </p:sp>
      <p:sp>
        <p:nvSpPr>
          <p:cNvPr id="1433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eaLnBrk="1" hangingPunct="1"/>
            <a:r>
              <a:rPr lang="pt-BR" smtClean="0"/>
              <a:t>Lesão de substância branca (LSB)</a:t>
            </a:r>
          </a:p>
          <a:p>
            <a:pPr lvl="2" eaLnBrk="1" hangingPunct="1"/>
            <a:r>
              <a:rPr lang="pt-BR" smtClean="0"/>
              <a:t>Lesão mais frequentes em prematuros – acima de 50% dos recém-nascidos de muito baixo peso (RNMBP)</a:t>
            </a:r>
          </a:p>
          <a:p>
            <a:pPr lvl="2" eaLnBrk="1" hangingPunct="1"/>
            <a:r>
              <a:rPr lang="pt-BR" smtClean="0"/>
              <a:t>Lesão (leucomalácia) Cística – raro com o avanço dos cuidados em Neonatologia</a:t>
            </a:r>
          </a:p>
          <a:p>
            <a:pPr lvl="2" eaLnBrk="1" hangingPunct="1"/>
            <a:r>
              <a:rPr lang="pt-BR" smtClean="0"/>
              <a:t>Lesão difusa (forma não cística) prevalece nos pré-termos extremos</a:t>
            </a:r>
          </a:p>
          <a:p>
            <a:pPr lvl="1" eaLnBrk="1" hangingPunct="1"/>
            <a:endParaRPr lang="pt-BR" i="0" smtClean="0"/>
          </a:p>
          <a:p>
            <a:pPr lvl="1" eaLnBrk="1" hangingPunct="1"/>
            <a:r>
              <a:rPr lang="pt-BR" b="1" i="0" smtClean="0">
                <a:solidFill>
                  <a:srgbClr val="FF00FF"/>
                </a:solidFill>
              </a:rPr>
              <a:t>Ressonância Magnética</a:t>
            </a:r>
            <a:r>
              <a:rPr lang="pt-BR" i="0" smtClean="0"/>
              <a:t> (RNM): demonstrou maior sensibilidade comparado a ultrassonografia (USG). Sendo </a:t>
            </a:r>
            <a:r>
              <a:rPr lang="pt-BR" b="1" i="0" smtClean="0">
                <a:solidFill>
                  <a:srgbClr val="3333FF"/>
                </a:solidFill>
              </a:rPr>
              <a:t>padrão ouro para detecção de lesão não cística.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Introdução</a:t>
            </a:r>
          </a:p>
        </p:txBody>
      </p:sp>
      <p:sp>
        <p:nvSpPr>
          <p:cNvPr id="1536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Embora a RNM seja superior à USG na detecção das formas difusas e mais sutis de LSB, a recente melhora na qualidade da USG neonatal ampliou o espectro de anormalidades da substância branca que podem ser detectadas com esta técnica</a:t>
            </a: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54375" y="4514850"/>
            <a:ext cx="220980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0388" y="4243388"/>
            <a:ext cx="185737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Introdução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838200" y="1690688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smtClean="0"/>
              <a:t>Objetivo</a:t>
            </a:r>
          </a:p>
        </p:txBody>
      </p:sp>
      <p:sp>
        <p:nvSpPr>
          <p:cNvPr id="17410" name="Espaço Reservado para Conteúdo 2"/>
          <p:cNvSpPr>
            <a:spLocks noGrp="1"/>
          </p:cNvSpPr>
          <p:nvPr>
            <p:ph idx="1"/>
          </p:nvPr>
        </p:nvSpPr>
        <p:spPr>
          <a:xfrm>
            <a:off x="1371600" y="2286000"/>
            <a:ext cx="9780588" cy="2341563"/>
          </a:xfrm>
          <a:ln w="38100">
            <a:solidFill>
              <a:srgbClr val="FF00FF"/>
            </a:solidFill>
          </a:ln>
        </p:spPr>
        <p:txBody>
          <a:bodyPr/>
          <a:lstStyle/>
          <a:p>
            <a:pPr eaLnBrk="1" hangingPunct="1"/>
            <a:r>
              <a:rPr lang="pt-BR" b="1" smtClean="0">
                <a:solidFill>
                  <a:srgbClr val="3333FF"/>
                </a:solidFill>
              </a:rPr>
              <a:t>Descrever o espectro de anormalidades da substância branca no pré-termo que podem ser detectadas com a USG moderna</a:t>
            </a:r>
          </a:p>
          <a:p>
            <a:pPr eaLnBrk="1" hangingPunct="1"/>
            <a:r>
              <a:rPr lang="pt-BR" b="1" smtClean="0">
                <a:solidFill>
                  <a:srgbClr val="3333FF"/>
                </a:solidFill>
              </a:rPr>
              <a:t>Propor uma nova avaliação Ultrassonográfica estruturada da LSB, buscando expandir a classificação existente </a:t>
            </a:r>
          </a:p>
          <a:p>
            <a:pPr eaLnBrk="1" hangingPunct="1"/>
            <a:r>
              <a:rPr lang="pt-BR" b="1" smtClean="0">
                <a:solidFill>
                  <a:srgbClr val="3333FF"/>
                </a:solidFill>
              </a:rPr>
              <a:t>Novo Sistema de avaliação - visa melhorar a descrição da doença tanto na rotina clínica diária quanto em estudos clínicos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Fisiopatologia na LSB</a:t>
            </a:r>
          </a:p>
        </p:txBody>
      </p:sp>
      <p:sp>
        <p:nvSpPr>
          <p:cNvPr id="1843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Revisão sistemática recente mostrou a prevalência de LSB no prematuro, incluindo cística e não cística:</a:t>
            </a:r>
          </a:p>
          <a:p>
            <a:pPr lvl="1" eaLnBrk="1" hangingPunct="1"/>
            <a:r>
              <a:rPr lang="pt-BR" smtClean="0"/>
              <a:t> </a:t>
            </a:r>
            <a:r>
              <a:rPr lang="pt-BR" b="1" smtClean="0"/>
              <a:t>14,7% com base no diagnóstico de ultrassom </a:t>
            </a:r>
          </a:p>
          <a:p>
            <a:pPr lvl="1" eaLnBrk="1" hangingPunct="1"/>
            <a:r>
              <a:rPr lang="pt-BR" b="1" smtClean="0"/>
              <a:t>32,8% com base na ressonância magnética </a:t>
            </a:r>
          </a:p>
          <a:p>
            <a:pPr lvl="1" eaLnBrk="1" hangingPunct="1"/>
            <a:r>
              <a:rPr lang="pt-BR" b="1" smtClean="0">
                <a:solidFill>
                  <a:srgbClr val="FF0000"/>
                </a:solidFill>
              </a:rPr>
              <a:t>39,6%</a:t>
            </a:r>
            <a:r>
              <a:rPr lang="pt-BR" smtClean="0"/>
              <a:t> </a:t>
            </a:r>
            <a:r>
              <a:rPr lang="pt-BR" b="1" smtClean="0">
                <a:solidFill>
                  <a:srgbClr val="FF0000"/>
                </a:solidFill>
              </a:rPr>
              <a:t>em crianças nascidas com menos de 28 semanas de idade gestacional</a:t>
            </a:r>
          </a:p>
          <a:p>
            <a:pPr lvl="1" eaLnBrk="1" hangingPunct="1"/>
            <a:r>
              <a:rPr lang="pt-BR" i="0" smtClean="0"/>
              <a:t>27,4% com menos de 32 semanas </a:t>
            </a:r>
          </a:p>
          <a:p>
            <a:pPr lvl="1" eaLnBrk="1" hangingPunct="1"/>
            <a:r>
              <a:rPr lang="pt-BR" smtClean="0"/>
              <a:t>7,3% com menos de 37 semanas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Fisiopatologia na LSB</a:t>
            </a:r>
          </a:p>
        </p:txBody>
      </p:sp>
      <p:sp>
        <p:nvSpPr>
          <p:cNvPr id="1945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LSB está relacionado a uma confluência de fatores maturacionais que tornam a substância branca do prematuro susceptível a lesões </a:t>
            </a:r>
            <a:endParaRPr lang="pt-BR" u="sng" smtClean="0"/>
          </a:p>
          <a:p>
            <a:pPr eaLnBrk="1" hangingPunct="1"/>
            <a:r>
              <a:rPr lang="pt-BR" smtClean="0"/>
              <a:t>As associações clínicas conhecidas são </a:t>
            </a:r>
            <a:r>
              <a:rPr lang="pt-BR" smtClean="0">
                <a:solidFill>
                  <a:srgbClr val="FF0000"/>
                </a:solidFill>
              </a:rPr>
              <a:t>asfixia ao nascer, hipotensão e infecção intrauterina e pós-natal, bem como enterocolite necrosante </a:t>
            </a:r>
          </a:p>
          <a:p>
            <a:pPr eaLnBrk="1" hangingPunct="1"/>
            <a:r>
              <a:rPr lang="pt-BR" smtClean="0"/>
              <a:t>Três variantes neuropatológicas sobrepostas a LSB no pré-termo foram reconhecidas: </a:t>
            </a:r>
          </a:p>
          <a:p>
            <a:pPr lvl="1" eaLnBrk="1" hangingPunct="1"/>
            <a:r>
              <a:rPr lang="pt-BR" smtClean="0"/>
              <a:t>LSB cística com necrose focal macroscópica evoluindo para cistos;</a:t>
            </a:r>
          </a:p>
          <a:p>
            <a:pPr lvl="1" eaLnBrk="1" hangingPunct="1"/>
            <a:r>
              <a:rPr lang="pt-BR" smtClean="0"/>
              <a:t>LSB não cística com múltiplas áreas focais de necrose que evoluem para cicatrizes gliais;</a:t>
            </a:r>
          </a:p>
          <a:p>
            <a:pPr lvl="1" eaLnBrk="1" hangingPunct="1"/>
            <a:r>
              <a:rPr lang="pt-BR" smtClean="0"/>
              <a:t>Astrogliose difusa sem necrose focal.</a:t>
            </a:r>
          </a:p>
          <a:p>
            <a:pPr lvl="1" eaLnBrk="1" hangingPunct="1">
              <a:buFont typeface="Franklin Gothic Book"/>
              <a:buNone/>
            </a:pPr>
            <a:r>
              <a:rPr lang="pt-BR" smtClean="0"/>
              <a:t>                                                      (</a:t>
            </a:r>
            <a:r>
              <a:rPr lang="pt-BR" smtClean="0">
                <a:solidFill>
                  <a:srgbClr val="3333FF"/>
                </a:solidFill>
              </a:rPr>
              <a:t>Figura 1</a:t>
            </a:r>
            <a:r>
              <a:rPr lang="pt-BR" smtClean="0"/>
              <a:t>)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627063"/>
            <a:ext cx="5543550" cy="356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18250" y="1089025"/>
            <a:ext cx="5873750" cy="448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6"/>
          <p:cNvSpPr>
            <a:spLocks noChangeArrowheads="1"/>
          </p:cNvSpPr>
          <p:nvPr/>
        </p:nvSpPr>
        <p:spPr bwMode="auto">
          <a:xfrm>
            <a:off x="684213" y="4330700"/>
            <a:ext cx="566102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/>
            <a:r>
              <a:rPr lang="pt-BR" b="1">
                <a:solidFill>
                  <a:srgbClr val="FF0000"/>
                </a:solidFill>
              </a:rPr>
              <a:t>32 semanas de idade gestacional pós-menstrual, primeira semana, doença da membrana hialina letal: descoloração escura da substância branca periventricular</a:t>
            </a:r>
          </a:p>
        </p:txBody>
      </p:sp>
      <p:sp>
        <p:nvSpPr>
          <p:cNvPr id="20484" name="Rectangle 7"/>
          <p:cNvSpPr>
            <a:spLocks noChangeArrowheads="1"/>
          </p:cNvSpPr>
          <p:nvPr/>
        </p:nvSpPr>
        <p:spPr bwMode="auto">
          <a:xfrm>
            <a:off x="6249988" y="5954713"/>
            <a:ext cx="58324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/>
            <a:r>
              <a:rPr lang="pt-BR" b="1">
                <a:solidFill>
                  <a:srgbClr val="FF0000"/>
                </a:solidFill>
              </a:rPr>
              <a:t>31 semanas de idade gestacional, 3 semanas de idade:extensa leucomalácia cística periventricular</a:t>
            </a:r>
          </a:p>
        </p:txBody>
      </p:sp>
      <p:sp>
        <p:nvSpPr>
          <p:cNvPr id="20485" name="Text Box 8"/>
          <p:cNvSpPr txBox="1">
            <a:spLocks noChangeArrowheads="1"/>
          </p:cNvSpPr>
          <p:nvPr/>
        </p:nvSpPr>
        <p:spPr bwMode="auto">
          <a:xfrm>
            <a:off x="2130425" y="5692775"/>
            <a:ext cx="692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3333FF"/>
                </a:solidFill>
              </a:rPr>
              <a:t>Fig.1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Fisiopatologia na LSB</a:t>
            </a:r>
          </a:p>
        </p:txBody>
      </p:sp>
      <p:sp>
        <p:nvSpPr>
          <p:cNvPr id="2150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Embora a </a:t>
            </a:r>
            <a:r>
              <a:rPr lang="pt-BR" b="1" smtClean="0">
                <a:solidFill>
                  <a:srgbClr val="FF0000"/>
                </a:solidFill>
              </a:rPr>
              <a:t>LSB cística clássica</a:t>
            </a:r>
            <a:r>
              <a:rPr lang="pt-BR" smtClean="0"/>
              <a:t> esteja tipicamente associado à </a:t>
            </a:r>
            <a:r>
              <a:rPr lang="pt-BR" smtClean="0">
                <a:solidFill>
                  <a:srgbClr val="FF0000"/>
                </a:solidFill>
              </a:rPr>
              <a:t>paralisia cerebral (PC) espástica bilateral</a:t>
            </a:r>
            <a:r>
              <a:rPr lang="pt-BR" smtClean="0"/>
              <a:t>, os déficits predominantes após a </a:t>
            </a:r>
            <a:r>
              <a:rPr lang="pt-BR" b="1" smtClean="0">
                <a:solidFill>
                  <a:srgbClr val="FF0000"/>
                </a:solidFill>
              </a:rPr>
              <a:t>LSB  difuso</a:t>
            </a:r>
            <a:r>
              <a:rPr lang="pt-BR" smtClean="0"/>
              <a:t> são comprometimento </a:t>
            </a:r>
            <a:r>
              <a:rPr lang="pt-BR" smtClean="0">
                <a:solidFill>
                  <a:srgbClr val="FF0000"/>
                </a:solidFill>
              </a:rPr>
              <a:t>cognitivo e alterações comportamentais, problemas de atenção ou de socialização.</a:t>
            </a:r>
          </a:p>
          <a:p>
            <a:pPr eaLnBrk="1" hangingPunct="1"/>
            <a:endParaRPr lang="pt-BR" smtClean="0">
              <a:solidFill>
                <a:srgbClr val="FF0000"/>
              </a:solidFill>
            </a:endParaRPr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10450" y="3429000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4050" y="4306888"/>
            <a:ext cx="3741738" cy="186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Fisiopatologia na LSB</a:t>
            </a:r>
          </a:p>
        </p:txBody>
      </p:sp>
      <p:sp>
        <p:nvSpPr>
          <p:cNvPr id="2253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b="1" smtClean="0">
                <a:solidFill>
                  <a:srgbClr val="FF0000"/>
                </a:solidFill>
              </a:rPr>
              <a:t>Em um nível celular, a LSB cística</a:t>
            </a:r>
            <a:r>
              <a:rPr lang="pt-BR" smtClean="0"/>
              <a:t> é caracterizado por necrose focal na substância branca profunda com perda de todos os elementos celulares</a:t>
            </a:r>
          </a:p>
          <a:p>
            <a:pPr eaLnBrk="1" hangingPunct="1"/>
            <a:r>
              <a:rPr lang="pt-BR" smtClean="0"/>
              <a:t>A </a:t>
            </a:r>
            <a:r>
              <a:rPr lang="pt-BR" b="1" smtClean="0">
                <a:solidFill>
                  <a:srgbClr val="FF0000"/>
                </a:solidFill>
              </a:rPr>
              <a:t>lesão não cística difusa na substância branca central</a:t>
            </a:r>
            <a:r>
              <a:rPr lang="pt-BR" smtClean="0"/>
              <a:t> afeta principalmente o </a:t>
            </a:r>
            <a:r>
              <a:rPr lang="pt-BR" smtClean="0">
                <a:solidFill>
                  <a:srgbClr val="FF0000"/>
                </a:solidFill>
              </a:rPr>
              <a:t>pré-oligodendrócito (pré-OL).</a:t>
            </a:r>
            <a:r>
              <a:rPr lang="pt-BR" smtClean="0"/>
              <a:t> </a:t>
            </a:r>
          </a:p>
          <a:p>
            <a:pPr lvl="1" eaLnBrk="1" hangingPunct="1"/>
            <a:r>
              <a:rPr lang="pt-BR" smtClean="0"/>
              <a:t>Esse distúrbio consiste em morte pré-OL ou falha de diferenciação e, como resultado, </a:t>
            </a:r>
            <a:r>
              <a:rPr lang="pt-BR" b="1" smtClean="0">
                <a:solidFill>
                  <a:srgbClr val="FF0000"/>
                </a:solidFill>
              </a:rPr>
              <a:t>HIPOMIELINIZAÇÃO</a:t>
            </a:r>
            <a:r>
              <a:rPr lang="pt-BR" smtClean="0">
                <a:solidFill>
                  <a:srgbClr val="FF0000"/>
                </a:solidFill>
              </a:rPr>
              <a:t>.</a:t>
            </a:r>
            <a:r>
              <a:rPr lang="pt-BR" smtClean="0"/>
              <a:t> </a:t>
            </a:r>
          </a:p>
          <a:p>
            <a:pPr eaLnBrk="1" hangingPunct="1"/>
            <a:r>
              <a:rPr lang="pt-BR" smtClean="0"/>
              <a:t>A doença axonal freqüentemente acompanha a LSB no prematuro e é caracterizada pela degeneração de axônios e neurônios no tronco cerebral, gânglios da base, tálamo, córtex cerebral e / ou cerebelo. 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Fisiopatologia na LSB</a:t>
            </a:r>
          </a:p>
        </p:txBody>
      </p:sp>
      <p:sp>
        <p:nvSpPr>
          <p:cNvPr id="2355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O termo 'encefalopatia da prematuridade' foi proposto para descrever a constelação de LSB e o dano trófico secundário da substância cinzenta que leva a distúrbios no desenvolvimento cortical e talâmico</a:t>
            </a:r>
          </a:p>
          <a:p>
            <a:pPr eaLnBrk="1" hangingPunct="1"/>
            <a:r>
              <a:rPr lang="pt-BR" b="1" smtClean="0">
                <a:solidFill>
                  <a:srgbClr val="FF0000"/>
                </a:solidFill>
              </a:rPr>
              <a:t>Volumes reduzidos do córtex cerebral e dos núcleos cinzentos, junto com dobramento cortical atrasado e comprometimento da mielinização</a:t>
            </a:r>
            <a:r>
              <a:rPr lang="pt-BR" smtClean="0"/>
              <a:t> são achados frequentes em idade equivalente a termo em bebês prematuros com LSB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Imagem Ultrassonográfica no Prematuro com LSB</a:t>
            </a:r>
          </a:p>
        </p:txBody>
      </p:sp>
      <p:sp>
        <p:nvSpPr>
          <p:cNvPr id="2457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b="1" smtClean="0">
                <a:solidFill>
                  <a:srgbClr val="3333FF"/>
                </a:solidFill>
              </a:rPr>
              <a:t>Características na USG</a:t>
            </a:r>
            <a:r>
              <a:rPr lang="pt-BR" smtClean="0"/>
              <a:t>: </a:t>
            </a:r>
            <a:r>
              <a:rPr lang="pt-BR" smtClean="0">
                <a:solidFill>
                  <a:srgbClr val="FF0000"/>
                </a:solidFill>
              </a:rPr>
              <a:t>aumento da ecogenicidade periventricular</a:t>
            </a:r>
            <a:r>
              <a:rPr lang="pt-BR" smtClean="0"/>
              <a:t> (frequentemente denominado </a:t>
            </a:r>
            <a:r>
              <a:rPr lang="pt-BR" i="1" smtClean="0">
                <a:solidFill>
                  <a:srgbClr val="FF0000"/>
                </a:solidFill>
              </a:rPr>
              <a:t>flaring</a:t>
            </a:r>
            <a:r>
              <a:rPr lang="pt-BR" smtClean="0"/>
              <a:t>) </a:t>
            </a:r>
          </a:p>
          <a:p>
            <a:pPr eaLnBrk="1" hangingPunct="1"/>
            <a:r>
              <a:rPr lang="pt-BR" smtClean="0"/>
              <a:t>Pode desaparecer em alguns dias ou persistir por mais tempo</a:t>
            </a:r>
          </a:p>
          <a:p>
            <a:pPr eaLnBrk="1" hangingPunct="1"/>
            <a:r>
              <a:rPr lang="pt-BR" smtClean="0"/>
              <a:t>Pode evoluir sem anormalidade ou com alterações glióticas ou císticas e / ou ventriculomegalia </a:t>
            </a:r>
          </a:p>
          <a:p>
            <a:pPr eaLnBrk="1" hangingPunct="1"/>
            <a:r>
              <a:rPr lang="pt-BR" smtClean="0"/>
              <a:t>Ainda há falta de objetividade e dificuldades na interpretação das alterações observadas com a USG, incluindo formas císticas, mas especialmente </a:t>
            </a:r>
            <a:r>
              <a:rPr lang="pt-BR" b="1" smtClean="0"/>
              <a:t>não císticas</a:t>
            </a:r>
          </a:p>
          <a:p>
            <a:pPr eaLnBrk="1" hangingPunct="1">
              <a:buFont typeface="Franklin Gothic Book"/>
              <a:buNone/>
            </a:pPr>
            <a:endParaRPr lang="pt-BR" b="1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z="4000" smtClean="0">
                <a:solidFill>
                  <a:srgbClr val="693222"/>
                </a:solidFill>
              </a:rPr>
              <a:t>Avaliação da de </a:t>
            </a:r>
            <a:r>
              <a:rPr lang="pt-BR" sz="4000" b="1" smtClean="0">
                <a:solidFill>
                  <a:srgbClr val="FF0000"/>
                </a:solidFill>
              </a:rPr>
              <a:t>LSB difusa e não cística</a:t>
            </a:r>
            <a:r>
              <a:rPr lang="pt-BR" sz="4000" smtClean="0"/>
              <a:t/>
            </a:r>
            <a:br>
              <a:rPr lang="pt-BR" sz="4000" smtClean="0"/>
            </a:br>
            <a:endParaRPr lang="pt-BR" sz="4000" smtClean="0"/>
          </a:p>
        </p:txBody>
      </p:sp>
      <p:sp>
        <p:nvSpPr>
          <p:cNvPr id="2560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b="1" smtClean="0"/>
              <a:t>USG demonstrou ter baixa sensibilidade na detecção de LSB difuso não cística</a:t>
            </a:r>
          </a:p>
          <a:p>
            <a:pPr eaLnBrk="1" hangingPunct="1"/>
            <a:r>
              <a:rPr lang="pt-BR" b="1" smtClean="0"/>
              <a:t>A imagem da USG quando realizada cuidadosamente, permite detectar uma variedade de lesões de substância branca</a:t>
            </a:r>
          </a:p>
          <a:p>
            <a:pPr eaLnBrk="1" hangingPunct="1"/>
            <a:r>
              <a:rPr lang="pt-BR" smtClean="0"/>
              <a:t>Vários estudos evidenciaram associação entre sinais de atrofia cerebral na USG e o baixo crescimento da cabeça e volumes cerebrais reduzidos na RNM. 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090613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Avaliação ultrassonográfica</a:t>
            </a:r>
            <a:endParaRPr lang="pt-BR" sz="4000" dirty="0">
              <a:solidFill>
                <a:schemeClr val="tx2">
                  <a:lumMod val="90000"/>
                  <a:lumOff val="10000"/>
                </a:schemeClr>
              </a:solidFill>
              <a:latin typeface="+mn-lt"/>
            </a:endParaRPr>
          </a:p>
        </p:txBody>
      </p:sp>
      <p:sp>
        <p:nvSpPr>
          <p:cNvPr id="26626" name="Espaço Reservado para Conteúdo 2"/>
          <p:cNvSpPr>
            <a:spLocks noGrp="1"/>
          </p:cNvSpPr>
          <p:nvPr>
            <p:ph idx="1"/>
          </p:nvPr>
        </p:nvSpPr>
        <p:spPr>
          <a:xfrm>
            <a:off x="1384300" y="1776413"/>
            <a:ext cx="9601200" cy="4090987"/>
          </a:xfrm>
        </p:spPr>
        <p:txBody>
          <a:bodyPr/>
          <a:lstStyle/>
          <a:p>
            <a:pPr eaLnBrk="1" hangingPunct="1"/>
            <a:r>
              <a:rPr lang="pt-BR" sz="1800" smtClean="0">
                <a:solidFill>
                  <a:srgbClr val="693222"/>
                </a:solidFill>
                <a:cs typeface="Calibri" pitchFamily="34" charset="0"/>
              </a:rPr>
              <a:t>1980: diagnostico da LSB cística em bebês prematuros usando USG</a:t>
            </a:r>
          </a:p>
          <a:p>
            <a:pPr eaLnBrk="1" hangingPunct="1"/>
            <a:r>
              <a:rPr lang="pt-BR" sz="1800" smtClean="0">
                <a:solidFill>
                  <a:srgbClr val="693222"/>
                </a:solidFill>
                <a:cs typeface="Calibri" pitchFamily="34" charset="0"/>
              </a:rPr>
              <a:t>Vries et al. descreveram um sistema de classificação LPV:</a:t>
            </a:r>
          </a:p>
          <a:p>
            <a:pPr eaLnBrk="1" hangingPunct="1">
              <a:buFont typeface="Franklin Gothic Book"/>
              <a:buAutoNum type="romanUcParenBoth"/>
            </a:pPr>
            <a:r>
              <a:rPr lang="pt-BR" sz="1800" smtClean="0">
                <a:solidFill>
                  <a:srgbClr val="693222"/>
                </a:solidFill>
                <a:cs typeface="Calibri" pitchFamily="34" charset="0"/>
              </a:rPr>
              <a:t>densidades periventriculares transitórias (&gt; 7 dias);</a:t>
            </a:r>
          </a:p>
          <a:p>
            <a:pPr eaLnBrk="1" hangingPunct="1">
              <a:buFont typeface="Franklin Gothic Book"/>
              <a:buAutoNum type="romanUcParenBoth"/>
            </a:pPr>
            <a:r>
              <a:rPr lang="pt-BR" sz="1800" smtClean="0">
                <a:solidFill>
                  <a:srgbClr val="693222"/>
                </a:solidFill>
                <a:cs typeface="Calibri" pitchFamily="34" charset="0"/>
              </a:rPr>
              <a:t>cistos localizados além do ângulo externo do ventrículo lateral;</a:t>
            </a:r>
          </a:p>
          <a:p>
            <a:pPr eaLnBrk="1" hangingPunct="1">
              <a:buFont typeface="Franklin Gothic Book"/>
              <a:buAutoNum type="romanUcParenBoth"/>
            </a:pPr>
            <a:r>
              <a:rPr lang="pt-BR" sz="1800" smtClean="0">
                <a:solidFill>
                  <a:srgbClr val="693222"/>
                </a:solidFill>
                <a:cs typeface="Calibri" pitchFamily="34" charset="0"/>
              </a:rPr>
              <a:t>cistos extensos na substância branca periventricular fronto-parietal e occipital (LPV cística);</a:t>
            </a:r>
          </a:p>
          <a:p>
            <a:pPr eaLnBrk="1" hangingPunct="1">
              <a:buFont typeface="Franklin Gothic Book"/>
              <a:buAutoNum type="romanUcParenBoth"/>
            </a:pPr>
            <a:r>
              <a:rPr lang="pt-BR" sz="1800" smtClean="0">
                <a:solidFill>
                  <a:srgbClr val="693222"/>
                </a:solidFill>
                <a:cs typeface="Calibri" pitchFamily="34" charset="0"/>
              </a:rPr>
              <a:t>cistos extensos na substância branca subcortical (leucomalácia cística subcortical)</a:t>
            </a:r>
          </a:p>
          <a:p>
            <a:pPr eaLnBrk="1" hangingPunct="1">
              <a:buFont typeface="Franklin Gothic Book"/>
              <a:buNone/>
            </a:pPr>
            <a:r>
              <a:rPr lang="pt-BR" sz="1800" smtClean="0">
                <a:solidFill>
                  <a:srgbClr val="693222"/>
                </a:solidFill>
                <a:cs typeface="Calibri" pitchFamily="34" charset="0"/>
              </a:rPr>
              <a:t> 	                                                            (</a:t>
            </a:r>
            <a:r>
              <a:rPr lang="pt-BR" sz="1800" b="1" smtClean="0">
                <a:solidFill>
                  <a:srgbClr val="3333FF"/>
                </a:solidFill>
                <a:cs typeface="Calibri" pitchFamily="34" charset="0"/>
              </a:rPr>
              <a:t>Figura 2</a:t>
            </a:r>
            <a:r>
              <a:rPr lang="pt-BR" sz="1800" smtClean="0">
                <a:solidFill>
                  <a:srgbClr val="693222"/>
                </a:solidFill>
                <a:cs typeface="Calibri" pitchFamily="34" charset="0"/>
              </a:rPr>
              <a:t>)</a:t>
            </a:r>
          </a:p>
          <a:p>
            <a:pPr eaLnBrk="1" hangingPunct="1">
              <a:buFont typeface="Franklin Gothic Book"/>
              <a:buNone/>
            </a:pPr>
            <a:r>
              <a:rPr lang="pt-BR" sz="1800" smtClean="0">
                <a:solidFill>
                  <a:srgbClr val="693222"/>
                </a:solidFill>
                <a:cs typeface="Calibri" pitchFamily="34" charset="0"/>
              </a:rPr>
              <a:t>- Correlação entre esse sistema e o prognóstico</a:t>
            </a:r>
          </a:p>
          <a:p>
            <a:pPr eaLnBrk="1" hangingPunct="1">
              <a:buFont typeface="Franklin Gothic Book"/>
              <a:buNone/>
            </a:pPr>
            <a:r>
              <a:rPr lang="pt-BR" sz="1800" smtClean="0">
                <a:solidFill>
                  <a:srgbClr val="693222"/>
                </a:solidFill>
                <a:cs typeface="Calibri" pitchFamily="34" charset="0"/>
              </a:rPr>
              <a:t>- Limitações: A avaliação do LSB leve (grau I) permanece difícil porque a hiperecogenicidade periventricular é um achado subjetivo</a:t>
            </a:r>
          </a:p>
          <a:p>
            <a:pPr eaLnBrk="1" hangingPunct="1">
              <a:buFont typeface="Franklin Gothic Book"/>
              <a:buNone/>
            </a:pPr>
            <a:r>
              <a:rPr lang="pt-BR" sz="1800" smtClean="0">
                <a:solidFill>
                  <a:srgbClr val="693222"/>
                </a:solidFill>
                <a:cs typeface="Calibri" pitchFamily="34" charset="0"/>
              </a:rPr>
              <a:t>A concordância interobservador ao interpretar hiperecogenicidade tem sido notavelmente baixa em alguns estudos.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88"/>
            <a:ext cx="10506075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Rectangle 5"/>
          <p:cNvSpPr>
            <a:spLocks noChangeArrowheads="1"/>
          </p:cNvSpPr>
          <p:nvPr/>
        </p:nvSpPr>
        <p:spPr bwMode="auto">
          <a:xfrm>
            <a:off x="0" y="6583363"/>
            <a:ext cx="8667750" cy="2746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Fig. 2. Lesão na substância branca do pré-termo: ecogenicidade nornal e leve lesão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0763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3600" dirty="0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Avaliação ultrassonográfica</a:t>
            </a:r>
            <a:endParaRPr lang="pt-BR" sz="3600" dirty="0"/>
          </a:p>
        </p:txBody>
      </p:sp>
      <p:sp>
        <p:nvSpPr>
          <p:cNvPr id="2867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>
                <a:cs typeface="Calibri" pitchFamily="34" charset="0"/>
              </a:rPr>
              <a:t>Vries et al. ressaltam que deve-se ter cuidado para não diagnosticar excessivamente a hiperecogenicidade transitória</a:t>
            </a:r>
          </a:p>
          <a:p>
            <a:pPr eaLnBrk="1" hangingPunct="1"/>
            <a:r>
              <a:rPr lang="pt-BR" smtClean="0">
                <a:cs typeface="Calibri" pitchFamily="34" charset="0"/>
              </a:rPr>
              <a:t>A ecogenicidade pode ser considerada patológica quando é igual ou maior que a ecogenicidade do plexo coróide</a:t>
            </a:r>
          </a:p>
          <a:p>
            <a:pPr eaLnBrk="1" hangingPunct="1"/>
            <a:r>
              <a:rPr lang="pt-BR" b="1" smtClean="0">
                <a:cs typeface="Calibri" pitchFamily="34" charset="0"/>
              </a:rPr>
              <a:t>Prematuros extremos</a:t>
            </a:r>
            <a:r>
              <a:rPr lang="pt-BR" smtClean="0">
                <a:cs typeface="Calibri" pitchFamily="34" charset="0"/>
              </a:rPr>
              <a:t>: o uso desta referência é questionável devido ao plexo coróide mais proeminente e ecóico nesta população e também ao fato de que </a:t>
            </a:r>
            <a:r>
              <a:rPr lang="pt-BR" b="1" smtClean="0">
                <a:cs typeface="Calibri" pitchFamily="34" charset="0"/>
              </a:rPr>
              <a:t>LPV cística pode ser observada após </a:t>
            </a:r>
            <a:r>
              <a:rPr lang="pt-BR" b="1" i="1" smtClean="0">
                <a:cs typeface="Calibri" pitchFamily="34" charset="0"/>
              </a:rPr>
              <a:t>flaring</a:t>
            </a:r>
            <a:r>
              <a:rPr lang="pt-BR" b="1" smtClean="0">
                <a:cs typeface="Calibri" pitchFamily="34" charset="0"/>
              </a:rPr>
              <a:t> que nunca excedeu o brilho do plexo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39541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Avaliação ultrassonográfica</a:t>
            </a:r>
            <a:endParaRPr lang="pt-BR" dirty="0"/>
          </a:p>
        </p:txBody>
      </p:sp>
      <p:sp>
        <p:nvSpPr>
          <p:cNvPr id="2969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693222"/>
                </a:solidFill>
                <a:cs typeface="Calibri" pitchFamily="34" charset="0"/>
              </a:rPr>
              <a:t>Os achados da USG em relação à </a:t>
            </a:r>
            <a:r>
              <a:rPr lang="pt-BR" smtClean="0">
                <a:solidFill>
                  <a:srgbClr val="FF0000"/>
                </a:solidFill>
                <a:cs typeface="Calibri" pitchFamily="34" charset="0"/>
              </a:rPr>
              <a:t>hiperecogenicidade periventricular que suportam LPV de grau I</a:t>
            </a:r>
            <a:r>
              <a:rPr lang="pt-BR" smtClean="0">
                <a:solidFill>
                  <a:srgbClr val="693222"/>
                </a:solidFill>
                <a:cs typeface="Calibri" pitchFamily="34" charset="0"/>
              </a:rPr>
              <a:t> incluem aparência irregular, extensão da ecogenicidade além da área peritrigonal e distribuição periventricular bilateral</a:t>
            </a:r>
          </a:p>
          <a:p>
            <a:pPr eaLnBrk="1" hangingPunct="1"/>
            <a:endParaRPr lang="pt-BR" smtClean="0">
              <a:solidFill>
                <a:srgbClr val="693222"/>
              </a:solidFill>
              <a:cs typeface="Times New Roman" pitchFamily="18" charset="0"/>
            </a:endParaRPr>
          </a:p>
          <a:p>
            <a:pPr eaLnBrk="1" hangingPunct="1"/>
            <a:r>
              <a:rPr lang="pt-BR" b="1" smtClean="0">
                <a:solidFill>
                  <a:srgbClr val="3333FF"/>
                </a:solidFill>
                <a:cs typeface="Times New Roman" pitchFamily="18" charset="0"/>
              </a:rPr>
              <a:t>Hiperecogenicidade transitória</a:t>
            </a:r>
            <a:r>
              <a:rPr lang="pt-BR" smtClean="0">
                <a:solidFill>
                  <a:srgbClr val="693222"/>
                </a:solidFill>
                <a:cs typeface="Times New Roman" pitchFamily="18" charset="0"/>
              </a:rPr>
              <a:t> desaparece dentro de uma semana sem formação de cisto ou dilatação ventricular</a:t>
            </a:r>
            <a:endParaRPr lang="pt-BR" smtClean="0">
              <a:solidFill>
                <a:srgbClr val="693222"/>
              </a:solidFill>
            </a:endParaRPr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3600" dirty="0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Avaliação ultrassonográfica</a:t>
            </a:r>
            <a:endParaRPr lang="pt-BR" sz="3600" dirty="0"/>
          </a:p>
        </p:txBody>
      </p:sp>
      <p:sp>
        <p:nvSpPr>
          <p:cNvPr id="3072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z="1900" smtClean="0">
                <a:solidFill>
                  <a:srgbClr val="693222"/>
                </a:solidFill>
                <a:cs typeface="Times New Roman" pitchFamily="18" charset="0"/>
              </a:rPr>
              <a:t>Dammann e Leviton propuseram uma classificação de hiperecogenicidade:</a:t>
            </a:r>
          </a:p>
          <a:p>
            <a:pPr lvl="1" algn="ctr" eaLnBrk="1" hangingPunct="1"/>
            <a:r>
              <a:rPr lang="pt-BR" sz="1900" b="1" smtClean="0">
                <a:solidFill>
                  <a:srgbClr val="3333FF"/>
                </a:solidFill>
                <a:cs typeface="Times New Roman" pitchFamily="18" charset="0"/>
              </a:rPr>
              <a:t>Breve (1–6 dias), intermediária (7–13 dias) ou prolongada (14 dias ou mais).</a:t>
            </a:r>
          </a:p>
          <a:p>
            <a:pPr eaLnBrk="1" hangingPunct="1"/>
            <a:r>
              <a:rPr lang="pt-BR" sz="1900" smtClean="0">
                <a:solidFill>
                  <a:srgbClr val="693222"/>
                </a:solidFill>
                <a:cs typeface="Times New Roman" pitchFamily="18" charset="0"/>
              </a:rPr>
              <a:t>A duração das hiperecogenicidades  periventriculares se correlaciona com a gravidade da lesão e com o desfecho em longo prazo, </a:t>
            </a:r>
            <a:r>
              <a:rPr lang="pt-BR" sz="1900" b="1" smtClean="0">
                <a:solidFill>
                  <a:srgbClr val="693222"/>
                </a:solidFill>
                <a:cs typeface="Times New Roman" pitchFamily="18" charset="0"/>
              </a:rPr>
              <a:t>mesmo quando não evoluem para cistos.</a:t>
            </a:r>
          </a:p>
          <a:p>
            <a:pPr eaLnBrk="1" hangingPunct="1"/>
            <a:r>
              <a:rPr lang="pt-BR" sz="1900" smtClean="0">
                <a:solidFill>
                  <a:srgbClr val="693222"/>
                </a:solidFill>
                <a:cs typeface="Times New Roman" pitchFamily="18" charset="0"/>
              </a:rPr>
              <a:t>Dados sobre a significância prognóstica de hiperecogenicidade persistente são conflitantes</a:t>
            </a:r>
          </a:p>
          <a:p>
            <a:pPr eaLnBrk="1" hangingPunct="1"/>
            <a:r>
              <a:rPr lang="pt-BR" sz="1900" b="1" smtClean="0">
                <a:solidFill>
                  <a:srgbClr val="FF0000"/>
                </a:solidFill>
                <a:cs typeface="Times New Roman" pitchFamily="18" charset="0"/>
              </a:rPr>
              <a:t>É crucial observar, além da duração das alterações hiperecoicas, sinais subsequentes de perda de volume da substância branca cerebral</a:t>
            </a:r>
            <a:r>
              <a:rPr lang="pt-BR" sz="1900" smtClean="0">
                <a:solidFill>
                  <a:srgbClr val="693222"/>
                </a:solidFill>
                <a:cs typeface="Times New Roman" pitchFamily="18" charset="0"/>
              </a:rPr>
              <a:t>. </a:t>
            </a:r>
          </a:p>
          <a:p>
            <a:pPr eaLnBrk="1" hangingPunct="1"/>
            <a:r>
              <a:rPr lang="pt-BR" sz="1900" b="1" smtClean="0">
                <a:solidFill>
                  <a:srgbClr val="FF0000"/>
                </a:solidFill>
                <a:cs typeface="Times New Roman" pitchFamily="18" charset="0"/>
              </a:rPr>
              <a:t>Hiperecogenidades heterogêneas ou desiguais</a:t>
            </a:r>
            <a:r>
              <a:rPr lang="pt-BR" sz="1900" smtClean="0">
                <a:solidFill>
                  <a:srgbClr val="693222"/>
                </a:solidFill>
                <a:cs typeface="Times New Roman" pitchFamily="18" charset="0"/>
              </a:rPr>
              <a:t> provavelmente representam </a:t>
            </a:r>
            <a:r>
              <a:rPr lang="pt-BR" sz="1900" b="1" smtClean="0">
                <a:solidFill>
                  <a:srgbClr val="FF0000"/>
                </a:solidFill>
                <a:cs typeface="Times New Roman" pitchFamily="18" charset="0"/>
              </a:rPr>
              <a:t>LSB não cística</a:t>
            </a:r>
            <a:r>
              <a:rPr lang="pt-BR" sz="1900" smtClean="0">
                <a:solidFill>
                  <a:srgbClr val="693222"/>
                </a:solidFill>
                <a:cs typeface="Times New Roman" pitchFamily="18" charset="0"/>
              </a:rPr>
              <a:t> e comumente se correlacionam com anormalidades de ressonância magnética. </a:t>
            </a:r>
            <a:endParaRPr lang="pt-BR" sz="1900" smtClean="0">
              <a:solidFill>
                <a:srgbClr val="693222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182688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3600" dirty="0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Avaliação ultrassonográfica</a:t>
            </a:r>
            <a:endParaRPr lang="pt-BR" sz="3600" dirty="0"/>
          </a:p>
        </p:txBody>
      </p:sp>
      <p:sp>
        <p:nvSpPr>
          <p:cNvPr id="3174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693222"/>
                </a:solidFill>
                <a:cs typeface="Times New Roman" pitchFamily="18" charset="0"/>
              </a:rPr>
              <a:t>A distinção entre hiperecogenicidade de natureza isquêmica ou congestiva-hemorrágica e sua transição gradual para gliose pode ser difícil com a USG, mas com o uso de sondas de ultrassom de alta resolução e ângulos mais amplos de insonação, é possível detectar anormalidades mais sutis na substância branca em muitos casos</a:t>
            </a:r>
          </a:p>
          <a:p>
            <a:pPr eaLnBrk="1" hangingPunct="1"/>
            <a:r>
              <a:rPr lang="pt-BR" smtClean="0">
                <a:solidFill>
                  <a:srgbClr val="693222"/>
                </a:solidFill>
                <a:cs typeface="Times New Roman" pitchFamily="18" charset="0"/>
              </a:rPr>
              <a:t>Alterações hiperecoicas lineares perpendiculares à margem do ventrículo frequentemente seguem a anatomia venosa profunda e têm um componente hemorrágico, enquanto nódulos globulares e coalescentes sob o sulco central se correlacionam mais com alterações glióticas.</a:t>
            </a:r>
            <a:endParaRPr lang="pt-BR" smtClean="0">
              <a:solidFill>
                <a:srgbClr val="693222"/>
              </a:solidFill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7288" y="0"/>
            <a:ext cx="9601200" cy="1023938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3600" dirty="0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Avaliação ultrassonográfica</a:t>
            </a:r>
            <a:endParaRPr lang="pt-BR" sz="3600" dirty="0"/>
          </a:p>
        </p:txBody>
      </p:sp>
      <p:sp>
        <p:nvSpPr>
          <p:cNvPr id="32770" name="Espaço Reservado para Conteúdo 2"/>
          <p:cNvSpPr>
            <a:spLocks noGrp="1"/>
          </p:cNvSpPr>
          <p:nvPr>
            <p:ph idx="1"/>
          </p:nvPr>
        </p:nvSpPr>
        <p:spPr>
          <a:xfrm>
            <a:off x="1422400" y="681038"/>
            <a:ext cx="9601200" cy="3581400"/>
          </a:xfrm>
        </p:spPr>
        <p:txBody>
          <a:bodyPr/>
          <a:lstStyle/>
          <a:p>
            <a:pPr eaLnBrk="1" hangingPunct="1"/>
            <a:r>
              <a:rPr lang="pt-BR" sz="1900" i="1" smtClean="0">
                <a:solidFill>
                  <a:srgbClr val="3333FF"/>
                </a:solidFill>
                <a:cs typeface="Times New Roman" pitchFamily="18" charset="0"/>
              </a:rPr>
              <a:t>Realização de USG seriadas é necessária</a:t>
            </a:r>
            <a:r>
              <a:rPr lang="pt-BR" sz="1900" smtClean="0">
                <a:solidFill>
                  <a:srgbClr val="693222"/>
                </a:solidFill>
                <a:cs typeface="Times New Roman" pitchFamily="18" charset="0"/>
              </a:rPr>
              <a:t> para descrever toda a história natural da LSB.                 </a:t>
            </a:r>
            <a:r>
              <a:rPr lang="pt-BR" sz="1900" smtClean="0">
                <a:solidFill>
                  <a:srgbClr val="3333FF"/>
                </a:solidFill>
                <a:cs typeface="Times New Roman" pitchFamily="18" charset="0"/>
              </a:rPr>
              <a:t>Figuras 2-4</a:t>
            </a:r>
          </a:p>
          <a:p>
            <a:pPr eaLnBrk="1" hangingPunct="1">
              <a:buFont typeface="Franklin Gothic Book"/>
              <a:buNone/>
            </a:pPr>
            <a:r>
              <a:rPr lang="pt-BR" sz="1900" b="1" smtClean="0">
                <a:solidFill>
                  <a:srgbClr val="FF0000"/>
                </a:solidFill>
                <a:cs typeface="Times New Roman" pitchFamily="18" charset="0"/>
              </a:rPr>
              <a:t>Se varreduras não forem realizadas, um pequeno cisto pode não ser detectado</a:t>
            </a:r>
          </a:p>
          <a:p>
            <a:pPr eaLnBrk="1" hangingPunct="1">
              <a:buFont typeface="Franklin Gothic Book"/>
              <a:buNone/>
            </a:pPr>
            <a:r>
              <a:rPr lang="pt-BR" sz="1900" smtClean="0">
                <a:solidFill>
                  <a:srgbClr val="693222"/>
                </a:solidFill>
                <a:cs typeface="Times New Roman" pitchFamily="18" charset="0"/>
              </a:rPr>
              <a:t> </a:t>
            </a:r>
            <a:r>
              <a:rPr lang="pt-BR" sz="1900" smtClean="0"/>
              <a:t>(o desaparecimento dos cistos parece ser devido à reabsorção do fluido interno pelo tecido cerebral circundante com subsequente gliose).</a:t>
            </a:r>
            <a:endParaRPr lang="pt-BR" sz="1900" smtClean="0">
              <a:solidFill>
                <a:srgbClr val="693222"/>
              </a:solidFill>
              <a:cs typeface="Times New Roman" pitchFamily="18" charset="0"/>
            </a:endParaRPr>
          </a:p>
          <a:p>
            <a:pPr algn="ctr" eaLnBrk="1" hangingPunct="1">
              <a:buFont typeface="Franklin Gothic Book"/>
              <a:buNone/>
            </a:pPr>
            <a:r>
              <a:rPr lang="pt-BR" sz="1900" smtClean="0">
                <a:solidFill>
                  <a:srgbClr val="693222"/>
                </a:solidFill>
                <a:cs typeface="Times New Roman" pitchFamily="18" charset="0"/>
              </a:rPr>
              <a:t>Os </a:t>
            </a:r>
            <a:r>
              <a:rPr lang="pt-BR" sz="1900" b="1" smtClean="0">
                <a:solidFill>
                  <a:srgbClr val="693222"/>
                </a:solidFill>
                <a:cs typeface="Times New Roman" pitchFamily="18" charset="0"/>
              </a:rPr>
              <a:t>cistos geralmente levam de </a:t>
            </a:r>
            <a:r>
              <a:rPr lang="pt-BR" sz="1900" b="1" smtClean="0">
                <a:solidFill>
                  <a:srgbClr val="FF0000"/>
                </a:solidFill>
                <a:cs typeface="Times New Roman" pitchFamily="18" charset="0"/>
              </a:rPr>
              <a:t>2 a 6 semanas</a:t>
            </a:r>
            <a:r>
              <a:rPr lang="pt-BR" sz="1900" b="1" smtClean="0">
                <a:solidFill>
                  <a:srgbClr val="693222"/>
                </a:solidFill>
                <a:cs typeface="Times New Roman" pitchFamily="18" charset="0"/>
              </a:rPr>
              <a:t> para aparecer, embora o momento das alterações císticas dependa da gravidade da LSB</a:t>
            </a:r>
          </a:p>
          <a:p>
            <a:r>
              <a:rPr lang="pt-BR" sz="1900" b="1" smtClean="0"/>
              <a:t>Cistos circunscritos (grau II LPV) não devem ser confundidos com:</a:t>
            </a:r>
            <a:r>
              <a:rPr lang="pt-BR" sz="1900" smtClean="0"/>
              <a:t> pseudocistos frontais devido à germinólise (conhecido também como  coarctação do ventrículo)), cavitação porencefálica  secundário a infarto venoso associado a hemorragia intraventricular da matriz germinativa (conhecido também como infarto hemorágico perivenriculr) ou infarto arterial envolvendo um ramo terminal de uma artéria perfurante (</a:t>
            </a:r>
            <a:r>
              <a:rPr lang="pt-BR" sz="1900" smtClean="0">
                <a:solidFill>
                  <a:srgbClr val="3333FF"/>
                </a:solidFill>
              </a:rPr>
              <a:t>Fig. 5</a:t>
            </a:r>
            <a:r>
              <a:rPr lang="pt-BR" sz="1900" smtClean="0"/>
              <a:t>)</a:t>
            </a:r>
          </a:p>
          <a:p>
            <a:pPr algn="ctr" eaLnBrk="1" hangingPunct="1">
              <a:buFont typeface="Franklin Gothic Book"/>
              <a:buNone/>
            </a:pPr>
            <a:r>
              <a:rPr lang="pt-BR" sz="1900" smtClean="0">
                <a:solidFill>
                  <a:srgbClr val="693222"/>
                </a:solidFill>
                <a:cs typeface="Times New Roman" pitchFamily="18" charset="0"/>
              </a:rPr>
              <a:t> </a:t>
            </a:r>
            <a:r>
              <a:rPr lang="pt-BR" sz="1900" smtClean="0">
                <a:solidFill>
                  <a:srgbClr val="3333FF"/>
                </a:solidFill>
                <a:cs typeface="Times New Roman" pitchFamily="18" charset="0"/>
              </a:rPr>
              <a:t>A extensão e, especialmente, a localização dos cistos são importantes para prever o resultado:</a:t>
            </a:r>
          </a:p>
          <a:p>
            <a:pPr lvl="1" eaLnBrk="1" hangingPunct="1"/>
            <a:r>
              <a:rPr lang="pt-BR" sz="1900" smtClean="0">
                <a:solidFill>
                  <a:srgbClr val="693222"/>
                </a:solidFill>
                <a:cs typeface="Times New Roman" pitchFamily="18" charset="0"/>
              </a:rPr>
              <a:t> A LSB cística localizado ao redor do arvoredo central provavelmente está associado à PC bilateral espástica</a:t>
            </a:r>
          </a:p>
          <a:p>
            <a:pPr lvl="1" eaLnBrk="1" hangingPunct="1"/>
            <a:r>
              <a:rPr lang="pt-BR" sz="1900" smtClean="0">
                <a:solidFill>
                  <a:srgbClr val="693222"/>
                </a:solidFill>
                <a:cs typeface="Times New Roman" pitchFamily="18" charset="0"/>
              </a:rPr>
              <a:t>cistos frontais geralmente não se associam à PC.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88" y="0"/>
            <a:ext cx="9129712" cy="665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Rectangle 8"/>
          <p:cNvSpPr>
            <a:spLocks noChangeArrowheads="1"/>
          </p:cNvSpPr>
          <p:nvPr/>
        </p:nvSpPr>
        <p:spPr bwMode="auto">
          <a:xfrm>
            <a:off x="1563688" y="6421438"/>
            <a:ext cx="6737350" cy="2127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Fig. 3. Lesão na substância branca do pré-termo: moderada lesão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22425" y="125413"/>
            <a:ext cx="8897938" cy="660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8" name="Rectangle 5"/>
          <p:cNvSpPr>
            <a:spLocks noChangeArrowheads="1"/>
          </p:cNvSpPr>
          <p:nvPr/>
        </p:nvSpPr>
        <p:spPr bwMode="auto">
          <a:xfrm>
            <a:off x="1574800" y="6462713"/>
            <a:ext cx="6400800" cy="3952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defTabSz="914400"/>
            <a:r>
              <a:rPr lang="pt-BR"/>
              <a:t>Fig. 4. Lesão na substância branca do pré-termo: severa lesão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3888" y="198438"/>
            <a:ext cx="9802812" cy="665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2" name="Rectangle 5"/>
          <p:cNvSpPr>
            <a:spLocks noChangeArrowheads="1"/>
          </p:cNvSpPr>
          <p:nvPr/>
        </p:nvSpPr>
        <p:spPr bwMode="auto">
          <a:xfrm>
            <a:off x="822325" y="6462713"/>
            <a:ext cx="7569200" cy="3952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Fig. 5. Lesão na substância branca do pré-termo: diagnóstico diferencial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8382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3600" dirty="0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Avaliação ultrassonográfica</a:t>
            </a:r>
            <a:endParaRPr lang="pt-BR" sz="3600" dirty="0"/>
          </a:p>
        </p:txBody>
      </p:sp>
      <p:sp>
        <p:nvSpPr>
          <p:cNvPr id="3686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z="2200" smtClean="0">
                <a:solidFill>
                  <a:srgbClr val="693222"/>
                </a:solidFill>
                <a:cs typeface="Times New Roman" pitchFamily="18" charset="0"/>
              </a:rPr>
              <a:t>A </a:t>
            </a:r>
            <a:r>
              <a:rPr lang="pt-BR" sz="2200" smtClean="0">
                <a:solidFill>
                  <a:srgbClr val="FF0000"/>
                </a:solidFill>
                <a:cs typeface="Times New Roman" pitchFamily="18" charset="0"/>
              </a:rPr>
              <a:t>ventriculomegalia</a:t>
            </a:r>
            <a:r>
              <a:rPr lang="pt-BR" sz="2200" smtClean="0">
                <a:solidFill>
                  <a:srgbClr val="693222"/>
                </a:solidFill>
                <a:cs typeface="Times New Roman" pitchFamily="18" charset="0"/>
              </a:rPr>
              <a:t> ex-vacuo semelhante à observada na </a:t>
            </a:r>
            <a:r>
              <a:rPr lang="pt-BR" sz="2200" smtClean="0">
                <a:solidFill>
                  <a:srgbClr val="FF0000"/>
                </a:solidFill>
                <a:cs typeface="Times New Roman" pitchFamily="18" charset="0"/>
              </a:rPr>
              <a:t>LSB difusa</a:t>
            </a:r>
            <a:r>
              <a:rPr lang="pt-BR" sz="2200" smtClean="0">
                <a:solidFill>
                  <a:srgbClr val="693222"/>
                </a:solidFill>
                <a:cs typeface="Times New Roman" pitchFamily="18" charset="0"/>
              </a:rPr>
              <a:t> e não </a:t>
            </a:r>
            <a:r>
              <a:rPr lang="pt-BR" sz="2200" smtClean="0">
                <a:solidFill>
                  <a:srgbClr val="FF0000"/>
                </a:solidFill>
                <a:cs typeface="Times New Roman" pitchFamily="18" charset="0"/>
              </a:rPr>
              <a:t>cística</a:t>
            </a:r>
            <a:r>
              <a:rPr lang="pt-BR" sz="2200" smtClean="0">
                <a:solidFill>
                  <a:srgbClr val="693222"/>
                </a:solidFill>
                <a:cs typeface="Times New Roman" pitchFamily="18" charset="0"/>
              </a:rPr>
              <a:t> pode ser observada em vez de cistos em </a:t>
            </a:r>
            <a:r>
              <a:rPr lang="pt-BR" sz="2200" b="1" smtClean="0">
                <a:solidFill>
                  <a:srgbClr val="FF0000"/>
                </a:solidFill>
                <a:cs typeface="Times New Roman" pitchFamily="18" charset="0"/>
              </a:rPr>
              <a:t>exames posteriores perto da idade do termo.</a:t>
            </a:r>
          </a:p>
          <a:p>
            <a:pPr eaLnBrk="1" hangingPunct="1"/>
            <a:r>
              <a:rPr lang="pt-BR" sz="2200" smtClean="0">
                <a:solidFill>
                  <a:srgbClr val="693222"/>
                </a:solidFill>
                <a:cs typeface="Times New Roman" pitchFamily="18" charset="0"/>
              </a:rPr>
              <a:t>Quando os cistos são disseminados e se estendem pelas regiões frontal-parieto-occipitais, eles são chamados de LPV grau III. Grau IV ou LPV subcortical é uma condição rara atualmente.</a:t>
            </a:r>
          </a:p>
          <a:p>
            <a:pPr eaLnBrk="1" hangingPunct="1"/>
            <a:r>
              <a:rPr lang="pt-BR" sz="2200" smtClean="0">
                <a:solidFill>
                  <a:srgbClr val="693222"/>
                </a:solidFill>
                <a:cs typeface="Times New Roman" pitchFamily="18" charset="0"/>
              </a:rPr>
              <a:t>É também chamada de encefalomalácia multicística, que freqüentemente afeta bebês (próximos) ao termo e acarreta um mau prognóstico</a:t>
            </a:r>
            <a:endParaRPr lang="pt-BR" sz="2200" smtClean="0">
              <a:solidFill>
                <a:srgbClr val="693222"/>
              </a:solidFill>
            </a:endParaRPr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Grp="1"/>
          </p:cNvSpPr>
          <p:nvPr>
            <p:ph type="title"/>
          </p:nvPr>
        </p:nvSpPr>
        <p:spPr>
          <a:xfrm>
            <a:off x="1482725" y="198438"/>
            <a:ext cx="9601200" cy="906462"/>
          </a:xfrm>
        </p:spPr>
        <p:txBody>
          <a:bodyPr/>
          <a:lstStyle/>
          <a:p>
            <a:pPr algn="ctr"/>
            <a:r>
              <a:rPr lang="pt-BR" sz="2800" b="1" smtClean="0">
                <a:solidFill>
                  <a:srgbClr val="3333FF"/>
                </a:solidFill>
              </a:rPr>
              <a:t>Avaliação ultrassonográfica de da lesão difusa não cística  da substância branca do  pré-termo</a:t>
            </a:r>
          </a:p>
        </p:txBody>
      </p:sp>
      <p:sp>
        <p:nvSpPr>
          <p:cNvPr id="37890" name="Rectangle 3"/>
          <p:cNvSpPr>
            <a:spLocks noGrp="1"/>
          </p:cNvSpPr>
          <p:nvPr>
            <p:ph type="body" idx="1"/>
          </p:nvPr>
        </p:nvSpPr>
        <p:spPr>
          <a:xfrm>
            <a:off x="1371600" y="1077913"/>
            <a:ext cx="9601200" cy="5780087"/>
          </a:xfrm>
        </p:spPr>
        <p:txBody>
          <a:bodyPr/>
          <a:lstStyle/>
          <a:p>
            <a:pPr>
              <a:lnSpc>
                <a:spcPct val="74000"/>
              </a:lnSpc>
            </a:pPr>
            <a:r>
              <a:rPr lang="pt-BR" sz="1800" smtClean="0"/>
              <a:t>Como afirmado anteriormente, a lesão cística da substância branca (grau II-IV PVL) não é mais um achado comum e </a:t>
            </a:r>
          </a:p>
          <a:p>
            <a:pPr>
              <a:lnSpc>
                <a:spcPct val="74000"/>
              </a:lnSpc>
            </a:pPr>
            <a:r>
              <a:rPr lang="pt-BR" sz="1800" smtClean="0"/>
              <a:t>A lesão da substância branca não cística tornou-se a forma  dominante de anormalidade da substância branca em bebês prematuros. </a:t>
            </a:r>
          </a:p>
          <a:p>
            <a:pPr>
              <a:lnSpc>
                <a:spcPct val="74000"/>
              </a:lnSpc>
            </a:pPr>
            <a:r>
              <a:rPr lang="pt-BR" sz="1800" smtClean="0"/>
              <a:t>A Ultrassonografia  demonstrou ter baixa sensibilidade na detecção da lesão difusa da substância branca não cística.</a:t>
            </a:r>
          </a:p>
          <a:p>
            <a:pPr>
              <a:lnSpc>
                <a:spcPct val="74000"/>
              </a:lnSpc>
            </a:pPr>
            <a:r>
              <a:rPr lang="pt-BR" sz="1800" smtClean="0"/>
              <a:t> No entanto, um número de estudos estabeleceu uma associação entre os sinais de </a:t>
            </a:r>
            <a:r>
              <a:rPr lang="pt-BR" sz="1800" smtClean="0">
                <a:solidFill>
                  <a:srgbClr val="FF0000"/>
                </a:solidFill>
              </a:rPr>
              <a:t>atrofia cerebral</a:t>
            </a:r>
            <a:r>
              <a:rPr lang="pt-BR" sz="1800" smtClean="0"/>
              <a:t> em USG sequencial e baixo crescimento da cabeça, reduzidos volumes cerebrais na ressonância magnética e resultados adversos.</a:t>
            </a:r>
          </a:p>
          <a:p>
            <a:pPr>
              <a:lnSpc>
                <a:spcPct val="74000"/>
              </a:lnSpc>
            </a:pPr>
            <a:r>
              <a:rPr lang="pt-BR" sz="1800" smtClean="0"/>
              <a:t> </a:t>
            </a:r>
            <a:r>
              <a:rPr lang="pt-BR" sz="1800" b="1" smtClean="0">
                <a:solidFill>
                  <a:srgbClr val="FF0000"/>
                </a:solidFill>
              </a:rPr>
              <a:t>A  lesão da substância branca  frequentemente leva à ventriculomegalia discreta</a:t>
            </a:r>
            <a:r>
              <a:rPr lang="pt-BR" sz="1800" smtClean="0"/>
              <a:t> ao longo do tempo: </a:t>
            </a:r>
            <a:r>
              <a:rPr lang="pt-BR" sz="1800" b="1" smtClean="0"/>
              <a:t>ventrículos</a:t>
            </a:r>
            <a:r>
              <a:rPr lang="pt-BR" sz="1800" smtClean="0"/>
              <a:t> se desenvolvem uma </a:t>
            </a:r>
            <a:r>
              <a:rPr lang="pt-BR" sz="1800" b="1" smtClean="0"/>
              <a:t>forma irregular</a:t>
            </a:r>
            <a:r>
              <a:rPr lang="pt-BR" sz="1800" smtClean="0"/>
              <a:t>, sem sinais de acúmulo de LCR sob pressão (ou seja, </a:t>
            </a:r>
            <a:r>
              <a:rPr lang="pt-BR" sz="1800" b="1" smtClean="0">
                <a:solidFill>
                  <a:srgbClr val="3333FF"/>
                </a:solidFill>
              </a:rPr>
              <a:t>sem balonamento</a:t>
            </a:r>
            <a:r>
              <a:rPr lang="pt-BR" sz="1800" smtClean="0"/>
              <a:t>). </a:t>
            </a:r>
          </a:p>
          <a:p>
            <a:pPr>
              <a:lnSpc>
                <a:spcPct val="74000"/>
              </a:lnSpc>
            </a:pPr>
            <a:r>
              <a:rPr lang="pt-BR" sz="1800" smtClean="0">
                <a:solidFill>
                  <a:srgbClr val="FF0000"/>
                </a:solidFill>
              </a:rPr>
              <a:t>Ventriculomegalia ex vacuo leve com bordas irregulares, alargamento da fissura inter-hemisférica e espaços extracerebrais aumentados</a:t>
            </a:r>
            <a:r>
              <a:rPr lang="pt-BR" sz="1800" smtClean="0"/>
              <a:t> são frequentemente vistos em </a:t>
            </a:r>
            <a:r>
              <a:rPr lang="pt-BR" sz="1800" i="1" smtClean="0"/>
              <a:t>scanners</a:t>
            </a:r>
            <a:r>
              <a:rPr lang="pt-BR" sz="1800" smtClean="0"/>
              <a:t> tardios  de bebês com crescimento cefálico prejudicado, sugestivo de </a:t>
            </a:r>
            <a:r>
              <a:rPr lang="pt-BR" sz="1800" b="1" smtClean="0">
                <a:solidFill>
                  <a:srgbClr val="FF0000"/>
                </a:solidFill>
              </a:rPr>
              <a:t>atrofia </a:t>
            </a:r>
            <a:r>
              <a:rPr lang="pt-BR" sz="1800" smtClean="0"/>
              <a:t>(</a:t>
            </a:r>
            <a:r>
              <a:rPr lang="pt-BR" sz="1800" smtClean="0">
                <a:solidFill>
                  <a:srgbClr val="FF0000"/>
                </a:solidFill>
              </a:rPr>
              <a:t>sulco pode quase atingir o ventrículo lateral</a:t>
            </a:r>
            <a:r>
              <a:rPr lang="pt-BR" sz="1800" smtClean="0"/>
              <a:t>, e isso é acompanhado por uma complexidade reduzida de giração) </a:t>
            </a:r>
          </a:p>
          <a:p>
            <a:pPr>
              <a:lnSpc>
                <a:spcPct val="74000"/>
              </a:lnSpc>
            </a:pPr>
            <a:r>
              <a:rPr lang="pt-BR" sz="1800" smtClean="0"/>
              <a:t>Esses recursos, que não estão incluídos no sistema de classificação de Vries, refletem o lesão difusa da substância branca e estão </a:t>
            </a:r>
            <a:r>
              <a:rPr lang="pt-BR" sz="1800" b="1" smtClean="0">
                <a:solidFill>
                  <a:srgbClr val="FF0000"/>
                </a:solidFill>
              </a:rPr>
              <a:t>presentes apenas em varreduras tardias (idade equivalente a termo ou próximo).</a:t>
            </a:r>
          </a:p>
          <a:p>
            <a:pPr>
              <a:lnSpc>
                <a:spcPct val="74000"/>
              </a:lnSpc>
            </a:pPr>
            <a:r>
              <a:rPr lang="pt-BR" sz="1800" smtClean="0"/>
              <a:t> </a:t>
            </a:r>
            <a:r>
              <a:rPr lang="pt-BR" sz="1800" b="1" smtClean="0">
                <a:solidFill>
                  <a:srgbClr val="3333FF"/>
                </a:solidFill>
              </a:rPr>
              <a:t>A importância das medições na USG tardia por volta da idade gestacional a  termo para a previsão do resultado foi enfatizada em estudos recentes (Figura 6).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3325" y="60325"/>
            <a:ext cx="9783763" cy="673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4" name="Rectangle 5"/>
          <p:cNvSpPr>
            <a:spLocks noChangeArrowheads="1"/>
          </p:cNvSpPr>
          <p:nvPr/>
        </p:nvSpPr>
        <p:spPr bwMode="auto">
          <a:xfrm>
            <a:off x="1147763" y="6473825"/>
            <a:ext cx="9986962" cy="3841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Fig. 6. Lesão na substância branca do pré-termo: medidas lineares na idade equivalente a termo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ítulo 1"/>
          <p:cNvSpPr>
            <a:spLocks noGrp="1"/>
          </p:cNvSpPr>
          <p:nvPr>
            <p:ph type="title"/>
          </p:nvPr>
        </p:nvSpPr>
        <p:spPr>
          <a:xfrm>
            <a:off x="1533525" y="136525"/>
            <a:ext cx="9601200" cy="1485900"/>
          </a:xfrm>
        </p:spPr>
        <p:txBody>
          <a:bodyPr/>
          <a:lstStyle/>
          <a:p>
            <a:pPr eaLnBrk="1" hangingPunct="1"/>
            <a:r>
              <a:rPr lang="pt-BR" sz="4000" smtClean="0">
                <a:solidFill>
                  <a:srgbClr val="693222"/>
                </a:solidFill>
                <a:cs typeface="Calibri" pitchFamily="34" charset="0"/>
              </a:rPr>
              <a:t>Aspectos práticos do estudo de LSB em pré-termo por meio da USG</a:t>
            </a:r>
            <a:endParaRPr lang="pt-BR" sz="4000" smtClean="0">
              <a:solidFill>
                <a:srgbClr val="693222"/>
              </a:solidFill>
            </a:endParaRPr>
          </a:p>
        </p:txBody>
      </p:sp>
      <p:sp>
        <p:nvSpPr>
          <p:cNvPr id="39938" name="Espaço Reservado para Conteúdo 2"/>
          <p:cNvSpPr>
            <a:spLocks noGrp="1"/>
          </p:cNvSpPr>
          <p:nvPr>
            <p:ph idx="1"/>
          </p:nvPr>
        </p:nvSpPr>
        <p:spPr>
          <a:xfrm>
            <a:off x="1512888" y="1290638"/>
            <a:ext cx="9601200" cy="3886200"/>
          </a:xfrm>
        </p:spPr>
        <p:txBody>
          <a:bodyPr/>
          <a:lstStyle/>
          <a:p>
            <a:pPr algn="just" eaLnBrk="1" hangingPunct="1">
              <a:spcAft>
                <a:spcPts val="2100"/>
              </a:spcAft>
            </a:pPr>
            <a:r>
              <a:rPr lang="pt-BR" smtClean="0">
                <a:cs typeface="Times New Roman" pitchFamily="18" charset="0"/>
              </a:rPr>
              <a:t>Para representar os cistos, as </a:t>
            </a:r>
            <a:r>
              <a:rPr lang="pt-BR" smtClean="0">
                <a:solidFill>
                  <a:srgbClr val="3333FF"/>
                </a:solidFill>
                <a:cs typeface="Times New Roman" pitchFamily="18" charset="0"/>
              </a:rPr>
              <a:t>varreduras em série devem ser realizadas pelo menos uma vez por semana</a:t>
            </a:r>
            <a:r>
              <a:rPr lang="pt-BR" smtClean="0">
                <a:cs typeface="Times New Roman" pitchFamily="18" charset="0"/>
              </a:rPr>
              <a:t> devido ao seu aparecimento relativamente tardio e às mudanças nas características ao longo do tempo.</a:t>
            </a:r>
            <a:endParaRPr lang="pt-BR" u="sng" smtClean="0">
              <a:solidFill>
                <a:srgbClr val="006699"/>
              </a:solidFill>
              <a:cs typeface="Times New Roman" pitchFamily="18" charset="0"/>
            </a:endParaRPr>
          </a:p>
          <a:p>
            <a:pPr algn="just" eaLnBrk="1" hangingPunct="1">
              <a:spcAft>
                <a:spcPts val="2100"/>
              </a:spcAft>
            </a:pPr>
            <a:r>
              <a:rPr lang="pt-BR" smtClean="0">
                <a:cs typeface="Times New Roman" pitchFamily="18" charset="0"/>
              </a:rPr>
              <a:t>Se as informações da USG realizadas além das primeiras 2–4 semanas pós-natal não forem levadas em consideração, a sensibilidade desta ferramenta de neuroimagem provou ser baixa em comparação com a ressonância magnética convencional</a:t>
            </a:r>
          </a:p>
          <a:p>
            <a:pPr algn="just" eaLnBrk="1" hangingPunct="1">
              <a:spcAft>
                <a:spcPts val="2100"/>
              </a:spcAft>
            </a:pPr>
            <a:r>
              <a:rPr lang="pt-BR" smtClean="0">
                <a:solidFill>
                  <a:srgbClr val="3333FF"/>
                </a:solidFill>
                <a:cs typeface="Times New Roman" pitchFamily="18" charset="0"/>
              </a:rPr>
              <a:t>Além da USG semanal ao longo do período neonatal, uma USG deve ser obtida novamente próximo à idade equivalente a termo, procurando sinais de atrofia ou crescimento cerebral abaixo do ideal</a:t>
            </a:r>
          </a:p>
          <a:p>
            <a:pPr algn="just" eaLnBrk="1" hangingPunct="1">
              <a:spcAft>
                <a:spcPts val="2100"/>
              </a:spcAft>
            </a:pPr>
            <a:r>
              <a:rPr lang="pt-BR" b="1" smtClean="0">
                <a:solidFill>
                  <a:srgbClr val="3333FF"/>
                </a:solidFill>
                <a:cs typeface="Times New Roman" pitchFamily="18" charset="0"/>
              </a:rPr>
              <a:t>Posteriormente também a ser confirmado com ressonância magnética</a:t>
            </a:r>
          </a:p>
          <a:p>
            <a:pPr eaLnBrk="1" hangingPunct="1"/>
            <a:endParaRPr lang="pt-BR" b="1" smtClean="0">
              <a:solidFill>
                <a:srgbClr val="3333FF"/>
              </a:solidFill>
            </a:endParaRPr>
          </a:p>
        </p:txBody>
      </p:sp>
      <p:sp>
        <p:nvSpPr>
          <p:cNvPr id="39939" name="Rectangle 4"/>
          <p:cNvSpPr>
            <a:spLocks noChangeArrowheads="1"/>
          </p:cNvSpPr>
          <p:nvPr/>
        </p:nvSpPr>
        <p:spPr bwMode="auto">
          <a:xfrm>
            <a:off x="1289050" y="5730875"/>
            <a:ext cx="10434638" cy="112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 eaLnBrk="0" hangingPunct="0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/>
              <a:buNone/>
            </a:pPr>
            <a:r>
              <a:rPr lang="pt-BR" b="1" i="1">
                <a:solidFill>
                  <a:srgbClr val="FF00FF"/>
                </a:solidFill>
              </a:rPr>
              <a:t>Imagens coronais</a:t>
            </a:r>
            <a:r>
              <a:rPr lang="pt-BR" b="1">
                <a:solidFill>
                  <a:srgbClr val="FF00FF"/>
                </a:solidFill>
              </a:rPr>
              <a:t> </a:t>
            </a:r>
            <a:r>
              <a:rPr lang="pt-BR" b="1" i="1">
                <a:solidFill>
                  <a:srgbClr val="FF00FF"/>
                </a:solidFill>
              </a:rPr>
              <a:t>da fontanela anterior</a:t>
            </a:r>
            <a:r>
              <a:rPr lang="pt-BR" b="1">
                <a:solidFill>
                  <a:srgbClr val="FF00FF"/>
                </a:solidFill>
              </a:rPr>
              <a:t> são melhores do que parassagitais para estudar a lesão da substância branca, porque a área mais vulnerável (que é lateral e superior aos ventrículos laterais na transição fronto-parietal) é mais facilmente visualizada  nos planos coronais.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90487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b="1" dirty="0">
                <a:solidFill>
                  <a:schemeClr val="tx2">
                    <a:lumMod val="90000"/>
                    <a:lumOff val="10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Novas tecnologias</a:t>
            </a:r>
            <a:r>
              <a:rPr lang="pt-BR" sz="3600" b="1" dirty="0">
                <a:solidFill>
                  <a:srgbClr val="1F4D78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3600" b="1" dirty="0">
                <a:solidFill>
                  <a:srgbClr val="1F4D78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3600" dirty="0"/>
          </a:p>
        </p:txBody>
      </p:sp>
      <p:sp>
        <p:nvSpPr>
          <p:cNvPr id="40962" name="Espaço Reservado para Conteúdo 2"/>
          <p:cNvSpPr>
            <a:spLocks noGrp="1"/>
          </p:cNvSpPr>
          <p:nvPr>
            <p:ph idx="1"/>
          </p:nvPr>
        </p:nvSpPr>
        <p:spPr>
          <a:xfrm>
            <a:off x="1371600" y="1801813"/>
            <a:ext cx="9601200" cy="4651375"/>
          </a:xfrm>
        </p:spPr>
        <p:txBody>
          <a:bodyPr/>
          <a:lstStyle/>
          <a:p>
            <a:pPr algn="just" eaLnBrk="1" hangingPunct="1">
              <a:lnSpc>
                <a:spcPct val="74000"/>
              </a:lnSpc>
              <a:spcAft>
                <a:spcPts val="2100"/>
              </a:spcAft>
            </a:pPr>
            <a:r>
              <a:rPr lang="pt-BR" smtClean="0">
                <a:cs typeface="Times New Roman" pitchFamily="18" charset="0"/>
              </a:rPr>
              <a:t>O diagnóstico da LSB permanente por imagem USG permanece sujeito à variabilidade entre observadores.</a:t>
            </a:r>
          </a:p>
          <a:p>
            <a:pPr algn="just" eaLnBrk="1" hangingPunct="1">
              <a:lnSpc>
                <a:spcPct val="74000"/>
              </a:lnSpc>
              <a:spcAft>
                <a:spcPts val="2100"/>
              </a:spcAft>
            </a:pPr>
            <a:r>
              <a:rPr lang="pt-BR" smtClean="0">
                <a:cs typeface="Times New Roman" pitchFamily="18" charset="0"/>
              </a:rPr>
              <a:t>Para atingir a objetividade, estão sendo desenvolvidos o processamento de imagens médicas e o diagnóstico auxiliado por computador</a:t>
            </a:r>
          </a:p>
          <a:p>
            <a:pPr algn="just" eaLnBrk="1" hangingPunct="1">
              <a:lnSpc>
                <a:spcPct val="74000"/>
              </a:lnSpc>
              <a:spcAft>
                <a:spcPts val="2100"/>
              </a:spcAft>
            </a:pPr>
            <a:r>
              <a:rPr lang="pt-BR" smtClean="0">
                <a:cs typeface="Times New Roman" pitchFamily="18" charset="0"/>
              </a:rPr>
              <a:t>Essas tecnologias incluem ferramentas que aprimoram a interpretação visual, segmentação automática de áreas danificadas e outras regiões de interesse, desempenho de medições automáticas e registro de imagens. </a:t>
            </a:r>
          </a:p>
          <a:p>
            <a:pPr algn="just" eaLnBrk="1" hangingPunct="1">
              <a:lnSpc>
                <a:spcPct val="74000"/>
              </a:lnSpc>
              <a:spcAft>
                <a:spcPts val="2100"/>
              </a:spcAft>
            </a:pPr>
            <a:r>
              <a:rPr lang="pt-BR" smtClean="0">
                <a:cs typeface="Times New Roman" pitchFamily="18" charset="0"/>
              </a:rPr>
              <a:t>Métodos semi-automáticos de análise de textura dos EUA foram desenvolvidos para melhorar a detecção precoce da LSB neonatal</a:t>
            </a:r>
          </a:p>
          <a:p>
            <a:pPr algn="just" eaLnBrk="1" hangingPunct="1">
              <a:lnSpc>
                <a:spcPct val="74000"/>
              </a:lnSpc>
              <a:spcAft>
                <a:spcPts val="2100"/>
              </a:spcAft>
            </a:pPr>
            <a:r>
              <a:rPr lang="pt-BR" smtClean="0">
                <a:cs typeface="Times New Roman" pitchFamily="18" charset="0"/>
              </a:rPr>
              <a:t>Embora aumentem a sensibilidade para detectar LSB, seu uso ainda não foi implementado na prática clínica padrão.</a:t>
            </a:r>
          </a:p>
          <a:p>
            <a:pPr eaLnBrk="1" hangingPunct="1">
              <a:lnSpc>
                <a:spcPct val="74000"/>
              </a:lnSpc>
            </a:pPr>
            <a:endParaRPr lang="pt-BR" sz="1900" smtClean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05000" y="2417763"/>
            <a:ext cx="8361363" cy="2097087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8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Avaliação baseada em ressonância magnética</a:t>
            </a:r>
            <a:r>
              <a:rPr lang="pt-BR" b="1" dirty="0">
                <a:solidFill>
                  <a:srgbClr val="222222"/>
                </a:solidFill>
                <a:latin typeface="-apple-system"/>
              </a:rPr>
              <a:t/>
            </a:r>
            <a:br>
              <a:rPr lang="pt-BR" b="1" dirty="0">
                <a:solidFill>
                  <a:srgbClr val="222222"/>
                </a:solidFill>
                <a:latin typeface="-apple-system"/>
              </a:rPr>
            </a:br>
            <a:endParaRPr lang="pt-BR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Content Placeholder 2"/>
          <p:cNvSpPr>
            <a:spLocks noGrp="1"/>
          </p:cNvSpPr>
          <p:nvPr>
            <p:ph idx="1"/>
          </p:nvPr>
        </p:nvSpPr>
        <p:spPr>
          <a:xfrm>
            <a:off x="838200" y="450850"/>
            <a:ext cx="10515600" cy="5726113"/>
          </a:xfrm>
        </p:spPr>
        <p:txBody>
          <a:bodyPr/>
          <a:lstStyle/>
          <a:p>
            <a:pPr algn="ctr" eaLnBrk="1" hangingPunct="1"/>
            <a:r>
              <a:rPr lang="en-US" sz="2400" b="1" smtClean="0">
                <a:solidFill>
                  <a:srgbClr val="FF00FF"/>
                </a:solidFill>
              </a:rPr>
              <a:t>A USG e RM s</a:t>
            </a:r>
            <a:r>
              <a:rPr lang="pt-BR" sz="2400" b="1" smtClean="0">
                <a:solidFill>
                  <a:srgbClr val="FF00FF"/>
                </a:solidFill>
              </a:rPr>
              <a:t>ão métodos complementares na avaliação da lesão dA substância branca do prematuro;</a:t>
            </a:r>
          </a:p>
          <a:p>
            <a:pPr algn="ctr" eaLnBrk="1" hangingPunct="1"/>
            <a:endParaRPr lang="pt-BR" sz="2400" b="1" smtClean="0">
              <a:solidFill>
                <a:srgbClr val="FF00FF"/>
              </a:solidFill>
            </a:endParaRPr>
          </a:p>
          <a:p>
            <a:pPr algn="just" eaLnBrk="1" hangingPunct="1"/>
            <a:r>
              <a:rPr lang="pt-BR" sz="2400" smtClean="0"/>
              <a:t>A RM proporciona uma representação de alta resolução das áreas cerebrais e é atualmente o método de escolha para estudo do cérebro no período neonatal;</a:t>
            </a:r>
          </a:p>
          <a:p>
            <a:pPr algn="just" eaLnBrk="1" hangingPunct="1"/>
            <a:endParaRPr lang="pt-BR" sz="2400" smtClean="0"/>
          </a:p>
          <a:p>
            <a:pPr algn="just" eaLnBrk="1" hangingPunct="1"/>
            <a:r>
              <a:rPr lang="pt-BR" sz="2400" smtClean="0"/>
              <a:t>A USG é um método adequado para avaliar RN doentes e muito pré-termo;</a:t>
            </a:r>
          </a:p>
          <a:p>
            <a:pPr algn="just" eaLnBrk="1" hangingPunct="1"/>
            <a:endParaRPr lang="pt-BR" sz="2400" smtClean="0"/>
          </a:p>
          <a:p>
            <a:pPr algn="just" eaLnBrk="1" hangingPunct="1"/>
            <a:r>
              <a:rPr lang="pt-BR" sz="2400" smtClean="0"/>
              <a:t>A USG rata-se de um método confiável que detecta a maior parte das complicações associadas à prematuridade, como por exemplo: infarto hemorrágico parenquimatoso, hemorragia periventricular.</a:t>
            </a:r>
          </a:p>
          <a:p>
            <a:pPr eaLnBrk="1" hangingPunct="1">
              <a:buFont typeface="Franklin Gothic Book"/>
              <a:buNone/>
            </a:pPr>
            <a:endParaRPr lang="pt-BR" sz="2400" smtClean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Content Placeholder 2"/>
          <p:cNvSpPr>
            <a:spLocks noGrp="1"/>
          </p:cNvSpPr>
          <p:nvPr>
            <p:ph idx="1"/>
          </p:nvPr>
        </p:nvSpPr>
        <p:spPr>
          <a:xfrm>
            <a:off x="838200" y="493713"/>
            <a:ext cx="10515600" cy="5673725"/>
          </a:xfrm>
        </p:spPr>
        <p:txBody>
          <a:bodyPr/>
          <a:lstStyle/>
          <a:p>
            <a:pPr algn="just" eaLnBrk="1" hangingPunct="1"/>
            <a:r>
              <a:rPr lang="pt-BR" sz="2400" smtClean="0"/>
              <a:t>A </a:t>
            </a:r>
            <a:r>
              <a:rPr lang="pt-BR" sz="2400" smtClean="0">
                <a:solidFill>
                  <a:srgbClr val="3333FF"/>
                </a:solidFill>
              </a:rPr>
              <a:t>RM</a:t>
            </a:r>
            <a:r>
              <a:rPr lang="pt-BR" sz="2400" smtClean="0"/>
              <a:t> proporciona uma melhor avaliação da natureza e extensão das anormalidades da substância branca, incluindo </a:t>
            </a:r>
            <a:r>
              <a:rPr lang="pt-BR" sz="2400" smtClean="0">
                <a:solidFill>
                  <a:srgbClr val="3333FF"/>
                </a:solidFill>
              </a:rPr>
              <a:t>lesões difusas e mielinização</a:t>
            </a:r>
            <a:r>
              <a:rPr lang="pt-BR" sz="2400" smtClean="0"/>
              <a:t>;</a:t>
            </a:r>
          </a:p>
          <a:p>
            <a:pPr algn="just" eaLnBrk="1" hangingPunct="1"/>
            <a:endParaRPr lang="pt-BR" sz="2400" smtClean="0"/>
          </a:p>
          <a:p>
            <a:pPr algn="ctr" eaLnBrk="1" hangingPunct="1">
              <a:buFont typeface="Franklin Gothic Book"/>
              <a:buNone/>
            </a:pPr>
            <a:r>
              <a:rPr lang="pt-BR" sz="2400" b="1" smtClean="0">
                <a:solidFill>
                  <a:srgbClr val="FF00FF"/>
                </a:solidFill>
              </a:rPr>
              <a:t>A Mielinização do ramo posterior da cápsula interna na idade corrigida a termo é útil para avaliar prognóstico motor.</a:t>
            </a:r>
            <a:r>
              <a:rPr lang="pt-BR" sz="2400" smtClean="0"/>
              <a:t> </a:t>
            </a:r>
          </a:p>
          <a:p>
            <a:pPr algn="just" eaLnBrk="1" hangingPunct="1"/>
            <a:endParaRPr lang="pt-BR" sz="2400" smtClean="0"/>
          </a:p>
          <a:p>
            <a:pPr algn="just" eaLnBrk="1" hangingPunct="1"/>
            <a:r>
              <a:rPr lang="pt-BR" sz="2400" smtClean="0"/>
              <a:t>Algumas Unidades Neonatais utilizam a RM como padrão em RN pré-termos extremos, a qual é realizada na alta ou na idade equivalente  a termo.</a:t>
            </a:r>
          </a:p>
          <a:p>
            <a:pPr algn="just" eaLnBrk="1" hangingPunct="1">
              <a:buFont typeface="Franklin Gothic Book"/>
              <a:buNone/>
            </a:pPr>
            <a:endParaRPr lang="pt-BR" sz="2400" smtClean="0"/>
          </a:p>
          <a:p>
            <a:pPr algn="just" eaLnBrk="1" hangingPunct="1"/>
            <a:r>
              <a:rPr lang="pt-BR" sz="2400" smtClean="0"/>
              <a:t>Outros Centros realizam o primeiro exame na idade gestacional pós-menstrual de 32 semanas.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Content Placeholder 2"/>
          <p:cNvSpPr>
            <a:spLocks noGrp="1"/>
          </p:cNvSpPr>
          <p:nvPr>
            <p:ph idx="1"/>
          </p:nvPr>
        </p:nvSpPr>
        <p:spPr>
          <a:xfrm>
            <a:off x="838200" y="649288"/>
            <a:ext cx="10515600" cy="5527675"/>
          </a:xfrm>
        </p:spPr>
        <p:txBody>
          <a:bodyPr/>
          <a:lstStyle/>
          <a:p>
            <a:pPr algn="just" eaLnBrk="1" hangingPunct="1"/>
            <a:r>
              <a:rPr lang="pt-BR" sz="2800" smtClean="0"/>
              <a:t>RM com idade gestacional pós-menstrual de 32 semanas visa retratar lesões agudas, especialmente lesão focal da substância branca, a qual pode ser menos visível na idade corrigida a termo</a:t>
            </a:r>
          </a:p>
          <a:p>
            <a:pPr algn="just" eaLnBrk="1" hangingPunct="1"/>
            <a:endParaRPr lang="pt-BR" sz="2800" smtClean="0"/>
          </a:p>
          <a:p>
            <a:pPr algn="just" eaLnBrk="1" hangingPunct="1"/>
            <a:r>
              <a:rPr lang="pt-BR" sz="2800" smtClean="0"/>
              <a:t>É importante destacar que a </a:t>
            </a:r>
            <a:r>
              <a:rPr lang="pt-BR" sz="2800" smtClean="0">
                <a:solidFill>
                  <a:srgbClr val="FF00FF"/>
                </a:solidFill>
              </a:rPr>
              <a:t>aparência da LSB muda com o tempo, e nesse contexto é melhor documentada por USG seriada.</a:t>
            </a:r>
          </a:p>
          <a:p>
            <a:pPr algn="just" eaLnBrk="1" hangingPunct="1"/>
            <a:endParaRPr lang="pt-BR" sz="2800" smtClean="0">
              <a:solidFill>
                <a:srgbClr val="FF00FF"/>
              </a:solidFill>
            </a:endParaRPr>
          </a:p>
          <a:p>
            <a:pPr algn="ctr" eaLnBrk="1" hangingPunct="1"/>
            <a:r>
              <a:rPr lang="pt-BR" sz="2800" b="1" smtClean="0">
                <a:solidFill>
                  <a:schemeClr val="tx1"/>
                </a:solidFill>
              </a:rPr>
              <a:t>Realizar apenas RM pode subestimar a severidade das lesões, especialmente nos casos de leucomalácia cística</a:t>
            </a:r>
          </a:p>
          <a:p>
            <a:pPr eaLnBrk="1" hangingPunct="1"/>
            <a:endParaRPr lang="pt-BR" sz="2800" b="1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Content Placeholder 2"/>
          <p:cNvSpPr>
            <a:spLocks noGrp="1"/>
          </p:cNvSpPr>
          <p:nvPr>
            <p:ph idx="1"/>
          </p:nvPr>
        </p:nvSpPr>
        <p:spPr>
          <a:xfrm>
            <a:off x="838200" y="304800"/>
            <a:ext cx="10515600" cy="5872163"/>
          </a:xfrm>
        </p:spPr>
        <p:txBody>
          <a:bodyPr/>
          <a:lstStyle/>
          <a:p>
            <a:pPr algn="just" eaLnBrk="1" hangingPunct="1">
              <a:buFont typeface="Franklin Gothic Book"/>
              <a:buNone/>
            </a:pPr>
            <a:r>
              <a:rPr lang="pt-BR" b="1" smtClean="0">
                <a:solidFill>
                  <a:srgbClr val="FF00FF"/>
                </a:solidFill>
              </a:rPr>
              <a:t>          </a:t>
            </a:r>
            <a:r>
              <a:rPr lang="pt-BR" sz="2400" b="1" smtClean="0">
                <a:solidFill>
                  <a:srgbClr val="FF00FF"/>
                </a:solidFill>
              </a:rPr>
              <a:t>Na avaliação da LSB da prematuridade, é importante combinar USG e RM. </a:t>
            </a:r>
          </a:p>
          <a:p>
            <a:pPr algn="just" eaLnBrk="1" hangingPunct="1"/>
            <a:endParaRPr lang="pt-BR" sz="2400" b="1" smtClean="0">
              <a:solidFill>
                <a:srgbClr val="FF00FF"/>
              </a:solidFill>
            </a:endParaRPr>
          </a:p>
          <a:p>
            <a:pPr algn="ctr" eaLnBrk="1" hangingPunct="1"/>
            <a:r>
              <a:rPr lang="pt-BR" sz="2400" b="1" smtClean="0">
                <a:solidFill>
                  <a:srgbClr val="3333FF"/>
                </a:solidFill>
              </a:rPr>
              <a:t>Para os pacientes com USG normal, não é claro se a RM pode trazer informações adicionais.</a:t>
            </a:r>
            <a:r>
              <a:rPr lang="pt-BR" sz="2400" smtClean="0"/>
              <a:t> </a:t>
            </a:r>
          </a:p>
          <a:p>
            <a:pPr lvl="1" algn="just" eaLnBrk="1" hangingPunct="1"/>
            <a:r>
              <a:rPr lang="pt-BR" sz="2400" smtClean="0"/>
              <a:t>O impacto no desfecho da LSB leves vistas apenas na RM é desconhecido;</a:t>
            </a:r>
          </a:p>
          <a:p>
            <a:pPr lvl="1" algn="just" eaLnBrk="1" hangingPunct="1"/>
            <a:r>
              <a:rPr lang="pt-BR" sz="2400" smtClean="0"/>
              <a:t>Relatado alto valor preditivo negativo em dois anos na ausência de lesão significativa na USG.</a:t>
            </a:r>
          </a:p>
          <a:p>
            <a:pPr lvl="1" algn="just" eaLnBrk="1" hangingPunct="1"/>
            <a:r>
              <a:rPr lang="pt-BR" sz="2400" smtClean="0"/>
              <a:t>Quando a USG realizada após o termo é avaliada de forma sistematizada, atinge valor preditivo para paralisia cerebral e déficit cognitivo grave semelhante a da RM;</a:t>
            </a:r>
          </a:p>
          <a:p>
            <a:pPr lvl="1" algn="just" eaLnBrk="1" hangingPunct="1"/>
            <a:r>
              <a:rPr lang="pt-BR" sz="2400" smtClean="0"/>
              <a:t>Alterações leves na RM pouco provavelmente mudarão a conduta médica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itle 1"/>
          <p:cNvSpPr>
            <a:spLocks noGrp="1"/>
          </p:cNvSpPr>
          <p:nvPr>
            <p:ph type="ctrTitle"/>
          </p:nvPr>
        </p:nvSpPr>
        <p:spPr>
          <a:xfrm>
            <a:off x="1524000" y="2024063"/>
            <a:ext cx="9144000" cy="2387600"/>
          </a:xfrm>
        </p:spPr>
        <p:txBody>
          <a:bodyPr/>
          <a:lstStyle/>
          <a:p>
            <a:pPr eaLnBrk="1" hangingPunct="1"/>
            <a:r>
              <a:rPr lang="pt-BR" sz="4800" cap="none" smtClean="0"/>
              <a:t>DESFECHOS CLÍNICOS DA LSB DA PREMATURIDADE DIAGNOSTICADA POR USG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Content Placeholder 2"/>
          <p:cNvSpPr>
            <a:spLocks noGrp="1"/>
          </p:cNvSpPr>
          <p:nvPr>
            <p:ph idx="1"/>
          </p:nvPr>
        </p:nvSpPr>
        <p:spPr>
          <a:xfrm>
            <a:off x="838200" y="371475"/>
            <a:ext cx="10515600" cy="5805488"/>
          </a:xfrm>
        </p:spPr>
        <p:txBody>
          <a:bodyPr/>
          <a:lstStyle/>
          <a:p>
            <a:pPr eaLnBrk="1" hangingPunct="1"/>
            <a:r>
              <a:rPr lang="pt-BR" sz="2400" smtClean="0"/>
              <a:t>USG e RM produzem informação quanto ao prognóstico dos pacientes com LSB. </a:t>
            </a:r>
          </a:p>
          <a:p>
            <a:pPr eaLnBrk="1" hangingPunct="1"/>
            <a:endParaRPr lang="pt-BR" sz="2400" smtClean="0"/>
          </a:p>
          <a:p>
            <a:pPr eaLnBrk="1" hangingPunct="1"/>
            <a:r>
              <a:rPr lang="pt-BR" sz="2400" smtClean="0"/>
              <a:t>A significância das </a:t>
            </a:r>
            <a:r>
              <a:rPr lang="pt-BR" sz="2400" b="1" smtClean="0">
                <a:solidFill>
                  <a:srgbClr val="FF0000"/>
                </a:solidFill>
              </a:rPr>
              <a:t>alterações hiperecoicas</a:t>
            </a:r>
            <a:r>
              <a:rPr lang="pt-BR" sz="2400" smtClean="0"/>
              <a:t> da substância branca está relacionado ao fato da alteração </a:t>
            </a:r>
            <a:r>
              <a:rPr lang="pt-BR" sz="2400" b="1" smtClean="0">
                <a:solidFill>
                  <a:srgbClr val="FF0000"/>
                </a:solidFill>
              </a:rPr>
              <a:t>sumir ou persistir por semanas</a:t>
            </a:r>
            <a:r>
              <a:rPr lang="pt-BR" sz="2400" smtClean="0"/>
              <a:t>.</a:t>
            </a:r>
          </a:p>
          <a:p>
            <a:pPr eaLnBrk="1" hangingPunct="1"/>
            <a:endParaRPr lang="pt-BR" sz="2400" smtClean="0"/>
          </a:p>
          <a:p>
            <a:pPr eaLnBrk="1" hangingPunct="1"/>
            <a:r>
              <a:rPr lang="pt-BR" sz="2400" smtClean="0"/>
              <a:t>O prognóstico é melhor em lesões que </a:t>
            </a:r>
            <a:r>
              <a:rPr lang="pt-BR" sz="2400" b="1" smtClean="0">
                <a:solidFill>
                  <a:srgbClr val="3333FF"/>
                </a:solidFill>
              </a:rPr>
              <a:t>desaparecem precocemente (&lt;1 semana</a:t>
            </a:r>
            <a:r>
              <a:rPr lang="pt-BR" sz="2400" smtClean="0"/>
              <a:t>). </a:t>
            </a:r>
          </a:p>
          <a:p>
            <a:pPr eaLnBrk="1" hangingPunct="1"/>
            <a:endParaRPr lang="pt-BR" sz="2400" smtClean="0"/>
          </a:p>
          <a:p>
            <a:pPr algn="ctr" eaLnBrk="1" hangingPunct="1"/>
            <a:r>
              <a:rPr lang="pt-BR" sz="2400" b="1" smtClean="0">
                <a:solidFill>
                  <a:srgbClr val="FF0000"/>
                </a:solidFill>
              </a:rPr>
              <a:t>A presença de lesões císticas extensas segue como o principal preditor de paralisia cerebral, e pode ser detectada por USG. </a:t>
            </a:r>
          </a:p>
          <a:p>
            <a:pPr eaLnBrk="1" hangingPunct="1"/>
            <a:endParaRPr lang="pt-BR" sz="2400" b="1" smtClean="0">
              <a:solidFill>
                <a:srgbClr val="FF0000"/>
              </a:solidFill>
            </a:endParaRPr>
          </a:p>
          <a:p>
            <a:pPr eaLnBrk="1" hangingPunct="1"/>
            <a:r>
              <a:rPr lang="pt-BR" sz="2400" smtClean="0"/>
              <a:t>Além disso, há </a:t>
            </a:r>
            <a:r>
              <a:rPr lang="pt-BR" sz="2400" smtClean="0">
                <a:solidFill>
                  <a:srgbClr val="FF0000"/>
                </a:solidFill>
              </a:rPr>
              <a:t>correlação entre severidade da leucomalácia periventricular cística e os desfechos. 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Content Placeholder 2"/>
          <p:cNvSpPr>
            <a:spLocks noGrp="1"/>
          </p:cNvSpPr>
          <p:nvPr>
            <p:ph idx="1"/>
          </p:nvPr>
        </p:nvSpPr>
        <p:spPr>
          <a:xfrm>
            <a:off x="838200" y="490538"/>
            <a:ext cx="10515600" cy="5686425"/>
          </a:xfrm>
        </p:spPr>
        <p:txBody>
          <a:bodyPr/>
          <a:lstStyle/>
          <a:p>
            <a:pPr algn="ctr" eaLnBrk="1" hangingPunct="1">
              <a:buFont typeface="Franklin Gothic Book"/>
              <a:buNone/>
            </a:pPr>
            <a:r>
              <a:rPr lang="pt-BR" sz="3200" b="1" smtClean="0"/>
              <a:t>A localização do cisto também é relevante para o prognóstico a longo prazo. </a:t>
            </a:r>
          </a:p>
          <a:p>
            <a:pPr algn="just" eaLnBrk="1" hangingPunct="1"/>
            <a:endParaRPr lang="pt-BR" sz="3200" b="1" smtClean="0"/>
          </a:p>
          <a:p>
            <a:pPr algn="just" eaLnBrk="1" hangingPunct="1"/>
            <a:r>
              <a:rPr lang="pt-BR" sz="3200" b="1" smtClean="0">
                <a:solidFill>
                  <a:srgbClr val="FF0000"/>
                </a:solidFill>
              </a:rPr>
              <a:t>Cisto bilateral na região fronto-parieto-occipital ou parieto-occipital está associado a alto risco de PC, déficit cognitivo e redução da acuidade visual. </a:t>
            </a:r>
          </a:p>
          <a:p>
            <a:pPr algn="just" eaLnBrk="1" hangingPunct="1"/>
            <a:endParaRPr lang="pt-BR" sz="3200" b="1" smtClean="0">
              <a:solidFill>
                <a:srgbClr val="FF0000"/>
              </a:solidFill>
            </a:endParaRPr>
          </a:p>
          <a:p>
            <a:pPr algn="just" eaLnBrk="1" hangingPunct="1"/>
            <a:r>
              <a:rPr lang="pt-BR" sz="3200" smtClean="0"/>
              <a:t>Cistos frontais ou parietais anteriores estão pouco relacionados a PC, mesmo quando extensos. 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Content Placeholder 2"/>
          <p:cNvSpPr>
            <a:spLocks noGrp="1"/>
          </p:cNvSpPr>
          <p:nvPr>
            <p:ph idx="1"/>
          </p:nvPr>
        </p:nvSpPr>
        <p:spPr>
          <a:xfrm>
            <a:off x="838200" y="463550"/>
            <a:ext cx="10515600" cy="5713413"/>
          </a:xfrm>
        </p:spPr>
        <p:txBody>
          <a:bodyPr/>
          <a:lstStyle/>
          <a:p>
            <a:pPr algn="just" eaLnBrk="1" hangingPunct="1"/>
            <a:r>
              <a:rPr lang="pt-BR" sz="2400" b="1" smtClean="0">
                <a:solidFill>
                  <a:srgbClr val="FF0000"/>
                </a:solidFill>
              </a:rPr>
              <a:t>Ventriculomegalia não progressiva moderada, com margens ventriculares irregulares é um indicador ecográfico tardio da LSB difusa</a:t>
            </a:r>
          </a:p>
          <a:p>
            <a:pPr algn="just" eaLnBrk="1" hangingPunct="1"/>
            <a:endParaRPr lang="pt-BR" sz="2400" b="1" smtClean="0">
              <a:solidFill>
                <a:srgbClr val="FF0000"/>
              </a:solidFill>
            </a:endParaRPr>
          </a:p>
          <a:p>
            <a:pPr algn="just" eaLnBrk="1" hangingPunct="1"/>
            <a:r>
              <a:rPr lang="pt-BR" sz="2400" smtClean="0"/>
              <a:t>RN com este achado e outros sinais de atrofia na USTG próxima da alta atingem </a:t>
            </a:r>
            <a:r>
              <a:rPr lang="pt-BR" sz="2400" b="1" smtClean="0">
                <a:solidFill>
                  <a:srgbClr val="FF0000"/>
                </a:solidFill>
              </a:rPr>
              <a:t>menor desenvolvimento neuropsicomotor. </a:t>
            </a:r>
          </a:p>
          <a:p>
            <a:pPr algn="just" eaLnBrk="1" hangingPunct="1"/>
            <a:endParaRPr lang="pt-BR" sz="2400" b="1" smtClean="0">
              <a:solidFill>
                <a:srgbClr val="FF0000"/>
              </a:solidFill>
            </a:endParaRPr>
          </a:p>
          <a:p>
            <a:pPr algn="just" eaLnBrk="1" hangingPunct="1"/>
            <a:r>
              <a:rPr lang="pt-BR" sz="2400" smtClean="0"/>
              <a:t>Alteração na substância branca está relacionada a :</a:t>
            </a:r>
          </a:p>
          <a:p>
            <a:pPr algn="just" eaLnBrk="1" hangingPunct="1">
              <a:buFont typeface="Franklin Gothic Book"/>
              <a:buNone/>
            </a:pPr>
            <a:r>
              <a:rPr lang="pt-BR" sz="2400" smtClean="0"/>
              <a:t>         -impacto na socialização e conexão, afetando o processamento e integração de informações. </a:t>
            </a:r>
          </a:p>
          <a:p>
            <a:pPr algn="just" eaLnBrk="1" hangingPunct="1"/>
            <a:endParaRPr lang="pt-BR" sz="2400" smtClean="0"/>
          </a:p>
          <a:p>
            <a:pPr algn="just" eaLnBrk="1" hangingPunct="1">
              <a:buFont typeface="Franklin Gothic Book"/>
              <a:buNone/>
            </a:pPr>
            <a:r>
              <a:rPr lang="pt-BR" sz="2400" smtClean="0"/>
              <a:t>         -Impacto em funções cognitivas superiores, como atenção e memória, além de problemas comportamentais e socioemocionais. 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184525"/>
          </a:xfrm>
        </p:spPr>
        <p:txBody>
          <a:bodyPr/>
          <a:lstStyle/>
          <a:p>
            <a:pPr eaLnBrk="1" hangingPunct="1"/>
            <a:r>
              <a:rPr lang="pt-BR" sz="4800" cap="none" smtClean="0"/>
              <a:t>PROPOSTA DE AVALIAÇÃO SISTEMATIZADA POR USG DA LSB DA PREMATURIDADE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Content Placeholder 2"/>
          <p:cNvSpPr>
            <a:spLocks noGrp="1"/>
          </p:cNvSpPr>
          <p:nvPr>
            <p:ph idx="1"/>
          </p:nvPr>
        </p:nvSpPr>
        <p:spPr>
          <a:xfrm>
            <a:off x="838200" y="542925"/>
            <a:ext cx="10515600" cy="5634038"/>
          </a:xfrm>
        </p:spPr>
        <p:txBody>
          <a:bodyPr/>
          <a:lstStyle/>
          <a:p>
            <a:pPr algn="just" eaLnBrk="1" hangingPunct="1"/>
            <a:r>
              <a:rPr lang="pt-BR" sz="2200" b="1" smtClean="0">
                <a:solidFill>
                  <a:srgbClr val="3333FF"/>
                </a:solidFill>
              </a:rPr>
              <a:t>Na abordagem da LSB da prematuridade, é importante avaliar os sinais sequenciais de LSB não cística</a:t>
            </a:r>
            <a:r>
              <a:rPr lang="pt-BR" sz="2200" smtClean="0"/>
              <a:t>:</a:t>
            </a:r>
          </a:p>
          <a:p>
            <a:pPr lvl="1" algn="just" eaLnBrk="1" hangingPunct="1"/>
            <a:r>
              <a:rPr lang="pt-BR" sz="2200" smtClean="0">
                <a:solidFill>
                  <a:srgbClr val="FF0000"/>
                </a:solidFill>
              </a:rPr>
              <a:t>Hiperecogenicidade periventricular persistente</a:t>
            </a:r>
            <a:r>
              <a:rPr lang="pt-BR" sz="2200" smtClean="0"/>
              <a:t> </a:t>
            </a:r>
            <a:endParaRPr lang="pt-BR" sz="2200" smtClean="0">
              <a:sym typeface="Wingdings" pitchFamily="2" charset="2"/>
            </a:endParaRPr>
          </a:p>
          <a:p>
            <a:pPr lvl="1" algn="just" eaLnBrk="1" hangingPunct="1"/>
            <a:r>
              <a:rPr lang="pt-BR" sz="2200" smtClean="0">
                <a:sym typeface="Wingdings" pitchFamily="2" charset="2"/>
              </a:rPr>
              <a:t> sinais de perda de volume de substância branca </a:t>
            </a:r>
          </a:p>
          <a:p>
            <a:pPr lvl="1" algn="just" eaLnBrk="1" hangingPunct="1"/>
            <a:r>
              <a:rPr lang="pt-BR" sz="2200" smtClean="0">
                <a:sym typeface="Wingdings" pitchFamily="2" charset="2"/>
              </a:rPr>
              <a:t>ou crescimento cerebral restrito.</a:t>
            </a:r>
          </a:p>
          <a:p>
            <a:pPr lvl="1" algn="just" eaLnBrk="1" hangingPunct="1">
              <a:buFont typeface="Franklin Gothic Book"/>
              <a:buNone/>
            </a:pPr>
            <a:r>
              <a:rPr lang="pt-BR" sz="2200" smtClean="0">
                <a:solidFill>
                  <a:srgbClr val="3333FF"/>
                </a:solidFill>
                <a:sym typeface="Wingdings" pitchFamily="2" charset="2"/>
              </a:rPr>
              <a:t>                                                    Tabela 4</a:t>
            </a:r>
          </a:p>
          <a:p>
            <a:pPr algn="just" eaLnBrk="1" hangingPunct="1"/>
            <a:r>
              <a:rPr lang="pt-BR" sz="2200" smtClean="0">
                <a:sym typeface="Wingdings" pitchFamily="2" charset="2"/>
              </a:rPr>
              <a:t>Baseada em série de estudos de USG realizadas do nascimento ao termo e  inclui:</a:t>
            </a:r>
          </a:p>
          <a:p>
            <a:pPr lvl="1" algn="just" eaLnBrk="1" hangingPunct="1"/>
            <a:r>
              <a:rPr lang="pt-BR" sz="2200" smtClean="0">
                <a:sym typeface="Wingdings" pitchFamily="2" charset="2"/>
              </a:rPr>
              <a:t>Detalhamento da localização, características e duração da hiperecogenicidade</a:t>
            </a:r>
          </a:p>
          <a:p>
            <a:pPr lvl="1" algn="just" eaLnBrk="1" hangingPunct="1"/>
            <a:r>
              <a:rPr lang="pt-BR" sz="2200" smtClean="0">
                <a:sym typeface="Wingdings" pitchFamily="2" charset="2"/>
              </a:rPr>
              <a:t>Descrição das alterações císticas e redução da substância branca</a:t>
            </a:r>
          </a:p>
          <a:p>
            <a:pPr lvl="1" algn="just" eaLnBrk="1" hangingPunct="1"/>
            <a:r>
              <a:rPr lang="pt-BR" sz="2200" smtClean="0">
                <a:sym typeface="Wingdings" pitchFamily="2" charset="2"/>
              </a:rPr>
              <a:t>Medida dos ventrículos laterais, espaço subaracnoide e corpo caloso</a:t>
            </a:r>
          </a:p>
          <a:p>
            <a:pPr algn="just" eaLnBrk="1" hangingPunct="1">
              <a:buFont typeface="Franklin Gothic Book"/>
              <a:buNone/>
            </a:pPr>
            <a:endParaRPr lang="pt-BR" sz="2200" smtClean="0">
              <a:sym typeface="Wingdings" pitchFamily="2" charset="2"/>
            </a:endParaRPr>
          </a:p>
          <a:p>
            <a:pPr algn="just" eaLnBrk="1" hangingPunct="1"/>
            <a:r>
              <a:rPr lang="pt-BR" sz="2200" smtClean="0">
                <a:sym typeface="Wingdings" pitchFamily="2" charset="2"/>
              </a:rPr>
              <a:t>USG considerada normal se medidas são normais e não são visualizados cistos ou hiperecogenicidade.</a:t>
            </a:r>
          </a:p>
          <a:p>
            <a:pPr eaLnBrk="1" hangingPunct="1">
              <a:buFont typeface="Franklin Gothic Book"/>
              <a:buNone/>
            </a:pPr>
            <a:endParaRPr lang="pt-BR" sz="2200" smtClean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Content Placeholder 4" descr="Table&#10;&#10;Description automatically generated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00075" y="654050"/>
            <a:ext cx="11464925" cy="6203950"/>
          </a:xfrm>
        </p:spPr>
      </p:pic>
      <p:sp>
        <p:nvSpPr>
          <p:cNvPr id="53250" name="Rectangle 3"/>
          <p:cNvSpPr>
            <a:spLocks noChangeArrowheads="1"/>
          </p:cNvSpPr>
          <p:nvPr/>
        </p:nvSpPr>
        <p:spPr bwMode="auto">
          <a:xfrm>
            <a:off x="1168400" y="709613"/>
            <a:ext cx="10669588" cy="4651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Tabela 4. Proposta de uma avaliação sistematizada da lesão da substância branca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1338263" y="542925"/>
          <a:ext cx="9926637" cy="557847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140764">
                  <a:extLst>
                    <a:ext uri="{9D8B030D-6E8A-4147-A177-3AD203B41FA5}"/>
                  </a:extLst>
                </a:gridCol>
                <a:gridCol w="6785114">
                  <a:extLst>
                    <a:ext uri="{9D8B030D-6E8A-4147-A177-3AD203B41FA5}"/>
                  </a:extLst>
                </a:gridCol>
              </a:tblGrid>
              <a:tr h="718094">
                <a:tc>
                  <a:txBody>
                    <a:bodyPr/>
                    <a:lstStyle/>
                    <a:p>
                      <a:pPr algn="ctr"/>
                      <a:r>
                        <a:rPr lang="pt-BR" sz="2000" dirty="0"/>
                        <a:t>CLASSIFICAÇÃO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dirty="0"/>
                        <a:t>DEFINIÇÃO</a:t>
                      </a:r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1350298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LEVE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000" dirty="0">
                          <a:sym typeface="Wingdings" panose="05000000000000000000" pitchFamily="2" charset="2"/>
                        </a:rPr>
                        <a:t>Alterações </a:t>
                      </a:r>
                      <a:r>
                        <a:rPr lang="pt-BR" sz="2000" dirty="0" err="1">
                          <a:sym typeface="Wingdings" panose="05000000000000000000" pitchFamily="2" charset="2"/>
                        </a:rPr>
                        <a:t>hiperecogênicas</a:t>
                      </a:r>
                      <a:r>
                        <a:rPr lang="pt-BR" sz="2000" dirty="0">
                          <a:sym typeface="Wingdings" panose="05000000000000000000" pitchFamily="2" charset="2"/>
                        </a:rPr>
                        <a:t> transitórias na substância branca.</a:t>
                      </a:r>
                    </a:p>
                    <a:p>
                      <a:pPr algn="just"/>
                      <a:endParaRPr lang="pt-BR" sz="2000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2160476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MODERADA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pt-BR" sz="2000" dirty="0">
                          <a:sym typeface="Wingdings" panose="05000000000000000000" pitchFamily="2" charset="2"/>
                        </a:rPr>
                        <a:t>Alterações </a:t>
                      </a:r>
                      <a:r>
                        <a:rPr lang="pt-BR" sz="2000" dirty="0" err="1">
                          <a:sym typeface="Wingdings" panose="05000000000000000000" pitchFamily="2" charset="2"/>
                        </a:rPr>
                        <a:t>hiperecogênicas</a:t>
                      </a:r>
                      <a:r>
                        <a:rPr lang="pt-BR" sz="2000" dirty="0">
                          <a:sym typeface="Wingdings" panose="05000000000000000000" pitchFamily="2" charset="2"/>
                        </a:rPr>
                        <a:t> que persistem com o tempo e evoluem para pequenos cistos focais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pt-BR" sz="2000" dirty="0">
                          <a:sym typeface="Wingdings" panose="05000000000000000000" pitchFamily="2" charset="2"/>
                        </a:rPr>
                        <a:t>Um ou dois sinais de redução do volume da substância branca</a:t>
                      </a:r>
                      <a:endParaRPr lang="pt-BR" sz="2000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1350298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GRAVE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pt-BR" sz="2000" dirty="0">
                          <a:sym typeface="Wingdings" panose="05000000000000000000" pitchFamily="2" charset="2"/>
                        </a:rPr>
                        <a:t>Lesões císticas extensas 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pt-BR" sz="2000" dirty="0">
                          <a:sym typeface="Wingdings" panose="05000000000000000000" pitchFamily="2" charset="2"/>
                        </a:rPr>
                        <a:t>Restrição significativa do crescimento cerebral. </a:t>
                      </a:r>
                      <a:endParaRPr lang="pt-BR" sz="2000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Conclusão</a:t>
            </a:r>
          </a:p>
        </p:txBody>
      </p:sp>
      <p:sp>
        <p:nvSpPr>
          <p:cNvPr id="5529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Franklin Gothic Book"/>
              <a:buNone/>
            </a:pPr>
            <a:r>
              <a:rPr lang="pt-BR" b="1" smtClean="0">
                <a:solidFill>
                  <a:srgbClr val="FF00FF"/>
                </a:solidFill>
              </a:rPr>
              <a:t>USG permite estudo sequencial do cérebro neonatal e descrição “in vivo” da história natural da LSB da prematuridade.</a:t>
            </a:r>
          </a:p>
          <a:p>
            <a:pPr algn="just" eaLnBrk="1" hangingPunct="1"/>
            <a:r>
              <a:rPr lang="pt-BR" smtClean="0"/>
              <a:t>USTF demonstrou ser um método sensível para detecção da LSB cística.</a:t>
            </a:r>
          </a:p>
          <a:p>
            <a:pPr algn="just" eaLnBrk="1" hangingPunct="1"/>
            <a:r>
              <a:rPr lang="pt-BR" b="1" smtClean="0">
                <a:solidFill>
                  <a:srgbClr val="3333FF"/>
                </a:solidFill>
              </a:rPr>
              <a:t>LSB difusa se tornou mais prevalente na neonatologia moderna</a:t>
            </a:r>
          </a:p>
          <a:p>
            <a:pPr algn="just" eaLnBrk="1" hangingPunct="1"/>
            <a:r>
              <a:rPr lang="pt-BR" smtClean="0"/>
              <a:t>Dessa forma, é necessário melhorar a abordagem da USG nas LSB não císticas, especialmente </a:t>
            </a:r>
            <a:r>
              <a:rPr lang="pt-BR" smtClean="0">
                <a:solidFill>
                  <a:srgbClr val="FF0000"/>
                </a:solidFill>
              </a:rPr>
              <a:t>se houver hiperecogenicidade periventricular persistente ou crescimento cerebral restrito. 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Conclusão</a:t>
            </a:r>
          </a:p>
        </p:txBody>
      </p:sp>
      <p:sp>
        <p:nvSpPr>
          <p:cNvPr id="5632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Sinais de crescimento e amadurecimento cerebral restritos demoram a se desenvolver</a:t>
            </a:r>
          </a:p>
          <a:p>
            <a:pPr algn="just" eaLnBrk="1" hangingPunct="1"/>
            <a:r>
              <a:rPr lang="pt-BR" b="1" smtClean="0">
                <a:solidFill>
                  <a:srgbClr val="3333FF"/>
                </a:solidFill>
              </a:rPr>
              <a:t>Essencial a realização de USG de alta resolução seriada</a:t>
            </a:r>
          </a:p>
          <a:p>
            <a:pPr algn="just" eaLnBrk="1" hangingPunct="1"/>
            <a:r>
              <a:rPr lang="pt-BR" smtClean="0"/>
              <a:t>Proposta de sistema de avaliação estruturada da LSB visa expandir a classificação vigente levando em conta todo o espectro de lesões. </a:t>
            </a:r>
          </a:p>
          <a:p>
            <a:pPr algn="just" eaLnBrk="1" hangingPunct="1"/>
            <a:r>
              <a:rPr lang="pt-BR" smtClean="0"/>
              <a:t>Objetiva ainda melhorar a descrição rotineira das lesões na prática clínica e em estudos. </a:t>
            </a:r>
          </a:p>
          <a:p>
            <a:pPr algn="just" eaLnBrk="1" hangingPunct="1"/>
            <a:r>
              <a:rPr lang="pt-BR" smtClean="0"/>
              <a:t>Necessária avaliação em estudos clínicos prospectivos quanto a efetividade desse novo sistema em predizer desfechos 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mtClean="0"/>
              <a:t>Abstract</a:t>
            </a:r>
          </a:p>
        </p:txBody>
      </p:sp>
      <p:pic>
        <p:nvPicPr>
          <p:cNvPr id="57346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38200" y="2998788"/>
            <a:ext cx="11353800" cy="2520950"/>
          </a:xfrm>
          <a:ln w="76200" cmpd="tri">
            <a:solidFill>
              <a:srgbClr val="FF00FF"/>
            </a:solidFill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RESUMO</a:t>
            </a:r>
          </a:p>
        </p:txBody>
      </p:sp>
      <p:sp>
        <p:nvSpPr>
          <p:cNvPr id="58370" name="Rectangle 3"/>
          <p:cNvSpPr>
            <a:spLocks noGrp="1"/>
          </p:cNvSpPr>
          <p:nvPr>
            <p:ph type="body" idx="1"/>
          </p:nvPr>
        </p:nvSpPr>
        <p:spPr>
          <a:xfrm>
            <a:off x="1350963" y="1879600"/>
            <a:ext cx="10393362" cy="4364038"/>
          </a:xfrm>
          <a:ln w="76200" cmpd="tri">
            <a:solidFill>
              <a:srgbClr val="FF00FF"/>
            </a:solidFill>
          </a:ln>
        </p:spPr>
        <p:txBody>
          <a:bodyPr/>
          <a:lstStyle/>
          <a:p>
            <a:r>
              <a:rPr lang="pt-BR" sz="1800" smtClean="0">
                <a:solidFill>
                  <a:schemeClr val="tx1"/>
                </a:solidFill>
              </a:rPr>
              <a:t>A lesão da substância branca (LSBI) é a forma mais frequente de lesão cerebral do prematuro. A ultrassonografia (USG) continua sendo a modalidade  preferida para neuroimagem inicial e sequencial em bebês prematuros, e é confiável para o diagnóstico de leucomalácia cística. </a:t>
            </a:r>
          </a:p>
          <a:p>
            <a:r>
              <a:rPr lang="pt-BR" sz="1800" smtClean="0">
                <a:solidFill>
                  <a:schemeClr val="tx1"/>
                </a:solidFill>
              </a:rPr>
              <a:t>Embora a ressonância magnética seja superior à USG na detecção das formas difusas e mais sutis de LSB que prevalece em bebês muito prematuros que sobrevivem hoje em dia, a recente melhora na qualidade da USG neonatal foi ampliou espectro de anormalidades da substância branca do pré-termo que podem ser detectadas com esta técnica. </a:t>
            </a:r>
          </a:p>
          <a:p>
            <a:r>
              <a:rPr lang="pt-BR" sz="1800" smtClean="0">
                <a:solidFill>
                  <a:schemeClr val="tx1"/>
                </a:solidFill>
              </a:rPr>
              <a:t>Os autores propõem uma avaliação da USG craniana estruturada da LSBI da prematuridade que busca levar em consideração as alterações císticas e não císticas, bem como os sinais de perda de substância branca e comprometimento do crescimento e maturação do cérebro, na idade equivalente ou próximo ao termo. Este novo sistema de avaliação visa melhorar a descrição da doença na prática clínica de rotina e na pesquisa clínica. </a:t>
            </a:r>
          </a:p>
          <a:p>
            <a:r>
              <a:rPr lang="pt-BR" sz="1800" smtClean="0">
                <a:solidFill>
                  <a:schemeClr val="tx1"/>
                </a:solidFill>
              </a:rPr>
              <a:t>Se essa avaliação sistemática vai melhorar a previsão do resultado em bebês prematuros com LS ainda precisa ser avaliado em estudos prospectivos.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2"/>
          <p:cNvSpPr>
            <a:spLocks noGrp="1"/>
          </p:cNvSpPr>
          <p:nvPr>
            <p:ph type="title"/>
          </p:nvPr>
        </p:nvSpPr>
        <p:spPr>
          <a:xfrm>
            <a:off x="1301750" y="249238"/>
            <a:ext cx="9601200" cy="1485900"/>
          </a:xfrm>
        </p:spPr>
        <p:txBody>
          <a:bodyPr/>
          <a:lstStyle/>
          <a:p>
            <a:r>
              <a:rPr lang="pt-BR" smtClean="0"/>
              <a:t>References</a:t>
            </a:r>
          </a:p>
        </p:txBody>
      </p:sp>
      <p:pic>
        <p:nvPicPr>
          <p:cNvPr id="59394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949450" y="1087438"/>
            <a:ext cx="8845550" cy="5246687"/>
          </a:xfr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03525" y="9525"/>
            <a:ext cx="6586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4613"/>
            <a:ext cx="5754688" cy="678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2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50" y="0"/>
            <a:ext cx="561975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847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6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4338"/>
            <a:ext cx="4757738" cy="6443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7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0238" y="0"/>
            <a:ext cx="5868987" cy="682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088" y="365125"/>
            <a:ext cx="54864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0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1038" y="839788"/>
            <a:ext cx="5464175" cy="436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1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70613" y="3770313"/>
            <a:ext cx="5619750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2"/>
          <p:cNvSpPr>
            <a:spLocks noGrp="1"/>
          </p:cNvSpPr>
          <p:nvPr>
            <p:ph type="title"/>
          </p:nvPr>
        </p:nvSpPr>
        <p:spPr>
          <a:xfrm>
            <a:off x="1411288" y="319088"/>
            <a:ext cx="9601200" cy="1485900"/>
          </a:xfrm>
        </p:spPr>
        <p:txBody>
          <a:bodyPr/>
          <a:lstStyle/>
          <a:p>
            <a:pPr algn="ctr"/>
            <a:r>
              <a:rPr lang="pt-BR" sz="2800" smtClean="0"/>
              <a:t>Nota do Editor da página neonatal </a:t>
            </a:r>
            <a:r>
              <a:rPr lang="pt-BR" sz="2800" smtClean="0">
                <a:hlinkClick r:id="rId2"/>
              </a:rPr>
              <a:t>www.paulomargotto.com.br</a:t>
            </a:r>
            <a:r>
              <a:rPr lang="pt-BR" sz="2800" smtClean="0"/>
              <a:t> Dr. Paulo R. Margotto. Consultam também! Aqui e Agora!</a:t>
            </a:r>
          </a:p>
        </p:txBody>
      </p:sp>
      <p:pic>
        <p:nvPicPr>
          <p:cNvPr id="6451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9763" y="1555750"/>
            <a:ext cx="5162550" cy="4100513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64515" name="Text Box 4"/>
          <p:cNvSpPr txBox="1">
            <a:spLocks noChangeArrowheads="1"/>
          </p:cNvSpPr>
          <p:nvPr/>
        </p:nvSpPr>
        <p:spPr bwMode="auto">
          <a:xfrm>
            <a:off x="3278188" y="5614988"/>
            <a:ext cx="5251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pt-BR" b="1">
                <a:solidFill>
                  <a:srgbClr val="009999"/>
                </a:solidFill>
              </a:rPr>
              <a:t>Drs. Lara, Márcia Pimentel e Paulo R. Margotto</a:t>
            </a:r>
          </a:p>
          <a:p>
            <a:pPr algn="ctr" defTabSz="914400"/>
            <a:r>
              <a:rPr lang="pt-BR" b="1">
                <a:solidFill>
                  <a:srgbClr val="009999"/>
                </a:solidFill>
              </a:rPr>
              <a:t>(Hospital Universitário de Brasília, 25/10/21)</a:t>
            </a:r>
          </a:p>
        </p:txBody>
      </p:sp>
      <p:sp>
        <p:nvSpPr>
          <p:cNvPr id="64516" name="Text Box 5"/>
          <p:cNvSpPr txBox="1">
            <a:spLocks noChangeArrowheads="1"/>
          </p:cNvSpPr>
          <p:nvPr/>
        </p:nvSpPr>
        <p:spPr bwMode="auto">
          <a:xfrm>
            <a:off x="8410575" y="5399088"/>
            <a:ext cx="7937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900"/>
              <a:t>S21 ULTRA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3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10291763" cy="4373563"/>
          </a:xfrm>
        </p:spPr>
        <p:txBody>
          <a:bodyPr/>
          <a:lstStyle/>
          <a:p>
            <a:pPr>
              <a:lnSpc>
                <a:spcPct val="74000"/>
              </a:lnSpc>
            </a:pPr>
            <a:r>
              <a:rPr lang="pt-BR" sz="1800" smtClean="0"/>
              <a:t>Esse estudo com excelentes qualidade das imagens, aborda a Anatomia Normal, hemorragia e isquemia do cérebro do prematuro. VALE A PENA CONFERIR, principalmente para os colegas que já fazem ou que pretendam realizar ultrassonografia craniana. </a:t>
            </a:r>
          </a:p>
          <a:p>
            <a:pPr>
              <a:lnSpc>
                <a:spcPct val="74000"/>
              </a:lnSpc>
              <a:buFont typeface="Franklin Gothic Book"/>
              <a:buNone/>
            </a:pPr>
            <a:r>
              <a:rPr lang="pt-BR" sz="1800" b="1" smtClean="0">
                <a:solidFill>
                  <a:srgbClr val="FF0000"/>
                </a:solidFill>
              </a:rPr>
              <a:t>                                           LEUCOMALÁCIA PERIVENTRICULAR</a:t>
            </a:r>
            <a:endParaRPr lang="pt-BR" sz="1800" smtClean="0"/>
          </a:p>
          <a:p>
            <a:pPr>
              <a:lnSpc>
                <a:spcPct val="74000"/>
              </a:lnSpc>
            </a:pPr>
            <a:r>
              <a:rPr lang="pt-BR" sz="1800" smtClean="0"/>
              <a:t>A leucomalácia periventricular (LPV) é uma anormalidade  bem documentada que ocorre no cérebro de bebês prematuros como </a:t>
            </a:r>
            <a:r>
              <a:rPr lang="pt-BR" sz="1800" smtClean="0">
                <a:solidFill>
                  <a:srgbClr val="FF0000"/>
                </a:solidFill>
              </a:rPr>
              <a:t>resultado de insulto isquêmico aos tratos da substância branca.</a:t>
            </a:r>
          </a:p>
          <a:p>
            <a:pPr>
              <a:lnSpc>
                <a:spcPct val="74000"/>
              </a:lnSpc>
              <a:buFont typeface="Franklin Gothic Book"/>
              <a:buNone/>
            </a:pPr>
            <a:r>
              <a:rPr lang="pt-BR" sz="1800" b="1" smtClean="0"/>
              <a:t>                                                </a:t>
            </a:r>
            <a:endParaRPr lang="pt-BR" sz="1800" b="1" smtClean="0">
              <a:solidFill>
                <a:srgbClr val="FF0000"/>
              </a:solidFill>
            </a:endParaRPr>
          </a:p>
          <a:p>
            <a:pPr>
              <a:lnSpc>
                <a:spcPct val="74000"/>
              </a:lnSpc>
            </a:pPr>
            <a:r>
              <a:rPr lang="pt-BR" sz="1800" b="1" smtClean="0"/>
              <a:t>Em prematuros com menos de 32 semanas de idade gestacional</a:t>
            </a:r>
            <a:r>
              <a:rPr lang="pt-BR" sz="1800" smtClean="0"/>
              <a:t>, a substância branca periventricular encontra-se em áreas chamadas </a:t>
            </a:r>
            <a:r>
              <a:rPr lang="pt-BR" sz="1800" i="1" smtClean="0"/>
              <a:t>watershed</a:t>
            </a:r>
            <a:r>
              <a:rPr lang="pt-BR" sz="1800" smtClean="0"/>
              <a:t>, onde as artérias penetrantes profundas ainda não estão desenvolvidas. A LPV é mais comumente observada adjacente ao trígono dos ventrículos laterais e à substância branca lateral aos cornos frontais. A substância branca cerebral do cérebro imaturo é povoada predominantemente por </a:t>
            </a:r>
            <a:r>
              <a:rPr lang="pt-BR" sz="1800" smtClean="0">
                <a:solidFill>
                  <a:srgbClr val="FF0000"/>
                </a:solidFill>
              </a:rPr>
              <a:t>pré-oligodendrócitos,</a:t>
            </a:r>
            <a:r>
              <a:rPr lang="pt-BR" sz="1800" smtClean="0"/>
              <a:t> que são </a:t>
            </a:r>
            <a:r>
              <a:rPr lang="pt-BR" sz="1800" smtClean="0">
                <a:solidFill>
                  <a:srgbClr val="FF0000"/>
                </a:solidFill>
              </a:rPr>
              <a:t>mais suscetíveis à lesão hipóxica</a:t>
            </a:r>
            <a:r>
              <a:rPr lang="pt-BR" sz="1800" smtClean="0"/>
              <a:t>, em oposição aos oligodendrócitos maduros do cérebro dos RN a termo.</a:t>
            </a:r>
          </a:p>
          <a:p>
            <a:pPr>
              <a:lnSpc>
                <a:spcPct val="74000"/>
              </a:lnSpc>
            </a:pPr>
            <a:r>
              <a:rPr lang="pt-BR" sz="1800" smtClean="0"/>
              <a:t> As </a:t>
            </a:r>
            <a:r>
              <a:rPr lang="pt-BR" sz="1800" b="1" smtClean="0">
                <a:solidFill>
                  <a:srgbClr val="FF0000"/>
                </a:solidFill>
              </a:rPr>
              <a:t>sequelas</a:t>
            </a:r>
            <a:r>
              <a:rPr lang="pt-BR" sz="1800" smtClean="0"/>
              <a:t> de longo prazo da LPV incluem déficits </a:t>
            </a:r>
            <a:r>
              <a:rPr lang="pt-BR" sz="1800" b="1" smtClean="0">
                <a:solidFill>
                  <a:srgbClr val="FF0000"/>
                </a:solidFill>
              </a:rPr>
              <a:t>visuais, acústicos e motores com diplegia espástica ou quadriplegia.</a:t>
            </a:r>
          </a:p>
        </p:txBody>
      </p:sp>
      <p:sp>
        <p:nvSpPr>
          <p:cNvPr id="65538" name="Rectangle 4"/>
          <p:cNvSpPr>
            <a:spLocks noChangeArrowheads="1"/>
          </p:cNvSpPr>
          <p:nvPr/>
        </p:nvSpPr>
        <p:spPr bwMode="auto">
          <a:xfrm>
            <a:off x="1247775" y="628650"/>
            <a:ext cx="10212388" cy="137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r>
              <a:rPr lang="en-US" sz="2700" b="1">
                <a:solidFill>
                  <a:srgbClr val="3333FF"/>
                </a:solidFill>
                <a:latin typeface="Lato" pitchFamily="34" charset="0"/>
              </a:rPr>
              <a:t>NEUROSSONOGRAFIA NEONATAL: Imagens do Prematuro</a:t>
            </a:r>
          </a:p>
          <a:p>
            <a:pPr algn="ctr" eaLnBrk="0" hangingPunct="0"/>
            <a:r>
              <a:rPr lang="en-US" sz="800">
                <a:solidFill>
                  <a:srgbClr val="607D8B"/>
                </a:solidFill>
              </a:rPr>
              <a:t>         </a:t>
            </a:r>
            <a:r>
              <a:rPr lang="en-US"/>
              <a:t/>
            </a:r>
            <a:br>
              <a:rPr lang="en-US"/>
            </a:br>
            <a:r>
              <a:rPr lang="en-US" sz="1300" b="1">
                <a:solidFill>
                  <a:srgbClr val="607D8B"/>
                </a:solidFill>
                <a:ea typeface="Source Sans Pro"/>
                <a:cs typeface="Source Sans Pro"/>
                <a:hlinkClick r:id="rId2"/>
              </a:rPr>
              <a:t/>
            </a:r>
            <a:br>
              <a:rPr lang="en-US" sz="1300" b="1">
                <a:solidFill>
                  <a:srgbClr val="607D8B"/>
                </a:solidFill>
                <a:ea typeface="Source Sans Pro"/>
                <a:cs typeface="Source Sans Pro"/>
                <a:hlinkClick r:id="rId2"/>
              </a:rPr>
            </a:br>
            <a:r>
              <a:rPr lang="en-US" sz="1400" b="1">
                <a:solidFill>
                  <a:srgbClr val="607D8B"/>
                </a:solidFill>
                <a:ea typeface="Source Sans Pro"/>
                <a:cs typeface="Source Sans Pro"/>
                <a:hlinkClick r:id="rId2"/>
              </a:rPr>
              <a:t>Neurosonography</a:t>
            </a:r>
            <a:r>
              <a:rPr lang="en-US" sz="1400">
                <a:solidFill>
                  <a:srgbClr val="607D8B"/>
                </a:solidFill>
                <a:ea typeface="Source Sans Pro"/>
                <a:cs typeface="Source Sans Pro"/>
                <a:hlinkClick r:id="rId2"/>
              </a:rPr>
              <a:t>: </a:t>
            </a:r>
            <a:r>
              <a:rPr lang="en-US" sz="1400" b="1">
                <a:solidFill>
                  <a:srgbClr val="607D8B"/>
                </a:solidFill>
                <a:ea typeface="Source Sans Pro"/>
                <a:cs typeface="Source Sans Pro"/>
                <a:hlinkClick r:id="rId2"/>
              </a:rPr>
              <a:t>Assessing</a:t>
            </a:r>
            <a:r>
              <a:rPr lang="en-US" sz="1400">
                <a:solidFill>
                  <a:srgbClr val="607D8B"/>
                </a:solidFill>
                <a:ea typeface="Source Sans Pro"/>
                <a:cs typeface="Source Sans Pro"/>
                <a:hlinkClick r:id="rId2"/>
              </a:rPr>
              <a:t> the </a:t>
            </a:r>
            <a:r>
              <a:rPr lang="en-US" sz="1400" b="1">
                <a:solidFill>
                  <a:srgbClr val="607D8B"/>
                </a:solidFill>
                <a:ea typeface="Source Sans Pro"/>
                <a:cs typeface="Source Sans Pro"/>
                <a:hlinkClick r:id="rId2"/>
              </a:rPr>
              <a:t>Premature Infant</a:t>
            </a:r>
            <a:r>
              <a:rPr lang="en-US" sz="1400">
                <a:solidFill>
                  <a:srgbClr val="607D8B"/>
                </a:solidFill>
                <a:ea typeface="Source Sans Pro"/>
                <a:cs typeface="Source Sans Pro"/>
                <a:hlinkClick r:id="rId2"/>
              </a:rPr>
              <a:t>. </a:t>
            </a:r>
            <a:r>
              <a:rPr lang="en-US" sz="1400">
                <a:solidFill>
                  <a:srgbClr val="424242"/>
                </a:solidFill>
                <a:ea typeface="Source Sans Pro"/>
                <a:cs typeface="Source Sans Pro"/>
              </a:rPr>
              <a:t>Maller VV, Cohen HL. Pediatr Radiol. 2017 Aug;47(9):1031-1045. doi: </a:t>
            </a:r>
            <a:r>
              <a:rPr lang="en-US" sz="1400" b="1">
                <a:solidFill>
                  <a:srgbClr val="424242"/>
                </a:solidFill>
                <a:ea typeface="Source Sans Pro"/>
                <a:cs typeface="Source Sans Pro"/>
              </a:rPr>
              <a:t>10.1007/s00247-017-3884-z</a:t>
            </a:r>
            <a:r>
              <a:rPr lang="en-US" sz="1400">
                <a:solidFill>
                  <a:srgbClr val="424242"/>
                </a:solidFill>
                <a:ea typeface="Source Sans Pro"/>
                <a:cs typeface="Source Sans Pro"/>
              </a:rPr>
              <a:t>. Epub 2017 Aug 4. Review.PMID: 28779189. </a:t>
            </a:r>
            <a:r>
              <a:rPr lang="en-US" sz="1400">
                <a:solidFill>
                  <a:srgbClr val="607D8B"/>
                </a:solidFill>
                <a:ea typeface="Source Sans Pro"/>
                <a:cs typeface="Source Sans Pro"/>
                <a:hlinkClick r:id="rId3"/>
              </a:rPr>
              <a:t>Similar articles.</a:t>
            </a:r>
            <a:endParaRPr lang="en-US" sz="1400">
              <a:solidFill>
                <a:srgbClr val="607D8B"/>
              </a:solidFill>
              <a:ea typeface="Source Sans Pro"/>
              <a:cs typeface="Source Sans Pro"/>
            </a:endParaRPr>
          </a:p>
          <a:p>
            <a:pPr algn="ctr" eaLnBrk="0" hangingPunct="0"/>
            <a:r>
              <a:rPr lang="en-US" sz="1400">
                <a:solidFill>
                  <a:srgbClr val="607D8B"/>
                </a:solidFill>
                <a:ea typeface="Source Sans Pro"/>
                <a:cs typeface="Source Sans Pro"/>
              </a:rPr>
              <a:t>Realizado por Paulo R. Margotto</a:t>
            </a:r>
            <a:endParaRPr lang="en-US" sz="1400">
              <a:solidFill>
                <a:srgbClr val="424242"/>
              </a:solidFill>
              <a:ea typeface="Source Sans Pro"/>
              <a:cs typeface="Source Sans Pro"/>
            </a:endParaRPr>
          </a:p>
        </p:txBody>
      </p:sp>
      <p:pic>
        <p:nvPicPr>
          <p:cNvPr id="65539" name="Picture 5" descr="doc">
            <a:hlinkClick r:id="rId4" tooltip="Neurossograf_Neonatal_Imagens_Prematuro_r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890250" y="733425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0" name="Oval 6"/>
          <p:cNvSpPr>
            <a:spLocks noChangeArrowheads="1"/>
          </p:cNvSpPr>
          <p:nvPr/>
        </p:nvSpPr>
        <p:spPr bwMode="auto">
          <a:xfrm>
            <a:off x="938213" y="1606550"/>
            <a:ext cx="1257300" cy="571500"/>
          </a:xfrm>
          <a:prstGeom prst="ellipse">
            <a:avLst/>
          </a:prstGeom>
          <a:solidFill>
            <a:srgbClr val="99CC00"/>
          </a:solidFill>
          <a:ln w="28575">
            <a:solidFill>
              <a:srgbClr val="FF00FF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en-US" sz="1600" b="1">
                <a:solidFill>
                  <a:srgbClr val="FFFF00"/>
                </a:solidFill>
                <a:ea typeface="MS Mincho"/>
                <a:cs typeface="MS Mincho"/>
              </a:rPr>
              <a:t>2017</a:t>
            </a:r>
            <a:endParaRPr lang="en-US" sz="1600"/>
          </a:p>
        </p:txBody>
      </p:sp>
      <p:sp>
        <p:nvSpPr>
          <p:cNvPr id="65541" name="AutoShape 6"/>
          <p:cNvSpPr>
            <a:spLocks noChangeArrowheads="1"/>
          </p:cNvSpPr>
          <p:nvPr/>
        </p:nvSpPr>
        <p:spPr bwMode="auto">
          <a:xfrm>
            <a:off x="11328400" y="6030913"/>
            <a:ext cx="550863" cy="635000"/>
          </a:xfrm>
          <a:prstGeom prst="curvedRightArrow">
            <a:avLst>
              <a:gd name="adj1" fmla="val 23055"/>
              <a:gd name="adj2" fmla="val 46109"/>
              <a:gd name="adj3" fmla="val 33333"/>
            </a:avLst>
          </a:prstGeom>
          <a:solidFill>
            <a:srgbClr val="FF0000"/>
          </a:solidFill>
          <a:ln w="571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3"/>
          <p:cNvSpPr>
            <a:spLocks noGrp="1"/>
          </p:cNvSpPr>
          <p:nvPr>
            <p:ph type="body" idx="1"/>
          </p:nvPr>
        </p:nvSpPr>
        <p:spPr>
          <a:xfrm>
            <a:off x="822325" y="0"/>
            <a:ext cx="11369675" cy="6858000"/>
          </a:xfrm>
        </p:spPr>
        <p:txBody>
          <a:bodyPr/>
          <a:lstStyle/>
          <a:p>
            <a:r>
              <a:rPr lang="pt-BR" altLang="ja-JP" smtClean="0">
                <a:ea typeface="MS PGothic" pitchFamily="34" charset="-128"/>
              </a:rPr>
              <a:t>A </a:t>
            </a:r>
            <a:r>
              <a:rPr lang="pt-BR" altLang="ja-JP" smtClean="0">
                <a:solidFill>
                  <a:srgbClr val="FF0000"/>
                </a:solidFill>
                <a:ea typeface="MS PGothic" pitchFamily="34" charset="-128"/>
              </a:rPr>
              <a:t>primeira fase da LPV manifesta-se pelo aumento da ecogenicidade na substância branca periventricular</a:t>
            </a:r>
            <a:r>
              <a:rPr lang="pt-BR" altLang="ja-JP" smtClean="0">
                <a:ea typeface="MS PGothic" pitchFamily="34" charset="-128"/>
              </a:rPr>
              <a:t> a partir do edema ou hemorragia da substância branca que ocorre predominantemente lateral aos cornos frontais ou na região peritrigonal</a:t>
            </a:r>
          </a:p>
          <a:p>
            <a:r>
              <a:rPr lang="pt-BR" altLang="ja-JP" smtClean="0">
                <a:ea typeface="MS PGothic" pitchFamily="34" charset="-128"/>
              </a:rPr>
              <a:t> </a:t>
            </a:r>
            <a:r>
              <a:rPr lang="pt-BR" smtClean="0"/>
              <a:t>A fase ecogênica da LPV às vezes pode parecer similar à substância branca periventricular ecogênica normal. </a:t>
            </a:r>
            <a:r>
              <a:rPr lang="pt-BR" b="1" smtClean="0">
                <a:solidFill>
                  <a:srgbClr val="FF0000"/>
                </a:solidFill>
              </a:rPr>
              <a:t>Deve-se suspeitar de LPV quando há uma ecogenicidade incomumente aumentada ou assimetria à ecogenicidade periventricular na substância branca.</a:t>
            </a:r>
            <a:r>
              <a:rPr lang="pt-BR" smtClean="0">
                <a:solidFill>
                  <a:srgbClr val="FF0000"/>
                </a:solidFill>
              </a:rPr>
              <a:t> </a:t>
            </a:r>
            <a:r>
              <a:rPr lang="pt-BR" b="1" smtClean="0">
                <a:solidFill>
                  <a:srgbClr val="FF0000"/>
                </a:solidFill>
              </a:rPr>
              <a:t>Se não tiver certeza, um acompanhamento de 2 a 3 semanas</a:t>
            </a:r>
            <a:r>
              <a:rPr lang="pt-BR" smtClean="0">
                <a:solidFill>
                  <a:srgbClr val="FF0000"/>
                </a:solidFill>
              </a:rPr>
              <a:t> geralmente mostra o desenvolvimento de cistos de substância branca periventricular</a:t>
            </a:r>
            <a:r>
              <a:rPr lang="pt-BR" smtClean="0"/>
              <a:t> na área de preocupação se houvesse LPV ecogênica verdadeira que evoluiu para LPV cística. </a:t>
            </a:r>
            <a:r>
              <a:rPr lang="pt-BR" b="1" smtClean="0"/>
              <a:t>As alterações císticas são geralmente bilaterais e geralmente simétricas</a:t>
            </a:r>
            <a:r>
              <a:rPr lang="pt-BR" smtClean="0"/>
              <a:t>. </a:t>
            </a:r>
            <a:r>
              <a:rPr lang="pt-BR" b="1" smtClean="0"/>
              <a:t>Os cistos podem ser únicos ou múltiplos e tendem a ser vistos paralelamente até a borda ventricular na substância branca profunda, novamente mais comumente observada em áreas </a:t>
            </a:r>
            <a:r>
              <a:rPr lang="pt-BR" b="1" i="1" smtClean="0"/>
              <a:t>whatershed</a:t>
            </a:r>
            <a:r>
              <a:rPr lang="pt-BR" b="1" smtClean="0"/>
              <a:t> adjacentes ao trígono dos ventrículos laterais e lateral aos cornos frontais</a:t>
            </a:r>
            <a:r>
              <a:rPr lang="pt-BR" smtClean="0"/>
              <a:t> . </a:t>
            </a:r>
          </a:p>
          <a:p>
            <a:r>
              <a:rPr lang="pt-BR" smtClean="0"/>
              <a:t>Esses cistos medem de milímetros a 1-2 cm de diâmetro. O </a:t>
            </a:r>
            <a:r>
              <a:rPr lang="pt-BR" b="1" smtClean="0">
                <a:solidFill>
                  <a:srgbClr val="FF0000"/>
                </a:solidFill>
              </a:rPr>
              <a:t>afinamento do corpo caloso</a:t>
            </a:r>
            <a:r>
              <a:rPr lang="pt-BR" smtClean="0"/>
              <a:t> geralmente segue a LPV devido à necrose da substância branca ou à degeneração axonal secundária. Esses </a:t>
            </a:r>
            <a:r>
              <a:rPr lang="pt-BR" b="1" smtClean="0"/>
              <a:t>cistos podem coalescer e fundir-se com a parede ventricular adjacente, manifestando-se como margens ventriculares irregulares ou onduladas</a:t>
            </a:r>
            <a:r>
              <a:rPr lang="pt-BR" smtClean="0"/>
              <a:t>.</a:t>
            </a:r>
          </a:p>
          <a:p>
            <a:r>
              <a:rPr lang="pt-BR" smtClean="0"/>
              <a:t> </a:t>
            </a:r>
            <a:r>
              <a:rPr lang="pt-BR" b="1" smtClean="0"/>
              <a:t>Após semanas a meses, os minúsculos cistos se enchem de células fibrosas e gliais, e algumas vezes desaparecem completamente com gliose e </a:t>
            </a:r>
            <a:r>
              <a:rPr lang="pt-BR" b="1" smtClean="0">
                <a:solidFill>
                  <a:srgbClr val="FF0000"/>
                </a:solidFill>
              </a:rPr>
              <a:t>perda de volume periventricular, o único indicador de anormalidade</a:t>
            </a:r>
            <a:r>
              <a:rPr lang="pt-BR" smtClean="0"/>
              <a:t>. </a:t>
            </a:r>
            <a:r>
              <a:rPr lang="pt-BR" b="1" smtClean="0"/>
              <a:t>Com a resultante lesão da substância branca, a atrofia generalizada se estabelece radicalmente com o </a:t>
            </a:r>
            <a:r>
              <a:rPr lang="pt-BR" b="1" smtClean="0">
                <a:solidFill>
                  <a:srgbClr val="FF0000"/>
                </a:solidFill>
              </a:rPr>
              <a:t>alargamento dos sulcos cerebrais</a:t>
            </a:r>
            <a:r>
              <a:rPr lang="pt-BR" b="1" smtClean="0"/>
              <a:t>, </a:t>
            </a:r>
            <a:r>
              <a:rPr lang="pt-BR" b="1" smtClean="0">
                <a:solidFill>
                  <a:srgbClr val="FF0000"/>
                </a:solidFill>
              </a:rPr>
              <a:t>o alargamento da fissura inter-hemisférica e a ventriculomegalia ex-vácuo</a:t>
            </a:r>
            <a:r>
              <a:rPr lang="pt-BR" b="1" smtClean="0"/>
              <a:t>.</a:t>
            </a:r>
            <a:r>
              <a:rPr lang="pt-BR" smtClean="0"/>
              <a:t> </a:t>
            </a:r>
          </a:p>
        </p:txBody>
      </p:sp>
      <p:sp>
        <p:nvSpPr>
          <p:cNvPr id="66562" name="AutoShape 3"/>
          <p:cNvSpPr>
            <a:spLocks noChangeArrowheads="1"/>
          </p:cNvSpPr>
          <p:nvPr/>
        </p:nvSpPr>
        <p:spPr bwMode="auto">
          <a:xfrm>
            <a:off x="11450638" y="5013325"/>
            <a:ext cx="531812" cy="341313"/>
          </a:xfrm>
          <a:prstGeom prst="curvedRightArrow">
            <a:avLst>
              <a:gd name="adj1" fmla="val 20000"/>
              <a:gd name="adj2" fmla="val 40000"/>
              <a:gd name="adj3" fmla="val 51938"/>
            </a:avLst>
          </a:prstGeom>
          <a:solidFill>
            <a:srgbClr val="FF0000"/>
          </a:solidFill>
          <a:ln w="571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mtClean="0">
                <a:solidFill>
                  <a:srgbClr val="3333FF"/>
                </a:solidFill>
              </a:rPr>
              <a:t>Importância do ultrassom craniano seriado</a:t>
            </a:r>
          </a:p>
        </p:txBody>
      </p:sp>
      <p:sp>
        <p:nvSpPr>
          <p:cNvPr id="67586" name="Rectangle 3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10028238" cy="3581400"/>
          </a:xfrm>
        </p:spPr>
        <p:txBody>
          <a:bodyPr/>
          <a:lstStyle/>
          <a:p>
            <a:r>
              <a:rPr lang="pt-BR" smtClean="0"/>
              <a:t>recém-nascidos pré-termos extremos</a:t>
            </a:r>
          </a:p>
          <a:p>
            <a:r>
              <a:rPr lang="pt-BR" smtClean="0"/>
              <a:t>com especial atenção aos que estão  em </a:t>
            </a:r>
            <a:r>
              <a:rPr lang="pt-BR" smtClean="0">
                <a:solidFill>
                  <a:srgbClr val="FF0000"/>
                </a:solidFill>
              </a:rPr>
              <a:t>ventilação mecânica</a:t>
            </a:r>
          </a:p>
          <a:p>
            <a:r>
              <a:rPr lang="pt-BR" smtClean="0"/>
              <a:t>com quadro de </a:t>
            </a:r>
            <a:r>
              <a:rPr lang="pt-BR" smtClean="0">
                <a:solidFill>
                  <a:srgbClr val="FF0000"/>
                </a:solidFill>
              </a:rPr>
              <a:t>displasia broncopulmonar</a:t>
            </a:r>
          </a:p>
          <a:p>
            <a:r>
              <a:rPr lang="pt-BR" smtClean="0">
                <a:solidFill>
                  <a:srgbClr val="FF0000"/>
                </a:solidFill>
              </a:rPr>
              <a:t>Nesses grupos de  bebês SEMPRE deve realizar o US na  idade equivalente ao termo</a:t>
            </a:r>
          </a:p>
          <a:p>
            <a:pPr algn="ctr">
              <a:buFont typeface="Franklin Gothic Book"/>
              <a:buNone/>
            </a:pPr>
            <a:r>
              <a:rPr lang="pt-BR" altLang="ja-JP" b="1" smtClean="0">
                <a:ea typeface="MS PGothic" pitchFamily="34" charset="-128"/>
              </a:rPr>
              <a:t>Obviamente, em recém-nascidos sintomáticos (por exemplo, hematócrito em queda, convulsões, hemorragia pulmonar, etc), um exame US deve ser realizado o mais rápido possível</a:t>
            </a:r>
            <a:r>
              <a:rPr lang="pt-BR" altLang="ja-JP" smtClean="0">
                <a:ea typeface="MS PGothic" pitchFamily="34" charset="-128"/>
              </a:rPr>
              <a:t>. </a:t>
            </a:r>
            <a:endParaRPr lang="pt-BR" smtClean="0">
              <a:solidFill>
                <a:srgbClr val="FF0000"/>
              </a:solidFill>
            </a:endParaRPr>
          </a:p>
          <a:p>
            <a:pPr algn="ctr"/>
            <a:endParaRPr lang="pt-BR" smtClean="0"/>
          </a:p>
          <a:p>
            <a:endParaRPr lang="pt-BR" smtClean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2"/>
          <p:cNvSpPr>
            <a:spLocks noGrp="1"/>
          </p:cNvSpPr>
          <p:nvPr>
            <p:ph type="body" idx="1"/>
          </p:nvPr>
        </p:nvSpPr>
        <p:spPr>
          <a:xfrm>
            <a:off x="1147763" y="2295525"/>
            <a:ext cx="9601200" cy="3581400"/>
          </a:xfrm>
        </p:spPr>
        <p:txBody>
          <a:bodyPr/>
          <a:lstStyle/>
          <a:p>
            <a:pPr algn="ctr">
              <a:buFont typeface="Franklin Gothic Book"/>
              <a:buNone/>
            </a:pPr>
            <a:endParaRPr lang="pt-BR" smtClean="0">
              <a:solidFill>
                <a:srgbClr val="FF0000"/>
              </a:solidFill>
            </a:endParaRPr>
          </a:p>
          <a:p>
            <a:pPr algn="ctr">
              <a:buFont typeface="Franklin Gothic Book"/>
              <a:buNone/>
            </a:pPr>
            <a:endParaRPr lang="pt-BR" smtClean="0">
              <a:solidFill>
                <a:srgbClr val="FF0000"/>
              </a:solidFill>
            </a:endParaRPr>
          </a:p>
        </p:txBody>
      </p:sp>
      <p:sp>
        <p:nvSpPr>
          <p:cNvPr id="68610" name="Rectangle 3"/>
          <p:cNvSpPr>
            <a:spLocks noChangeArrowheads="1"/>
          </p:cNvSpPr>
          <p:nvPr/>
        </p:nvSpPr>
        <p:spPr bwMode="auto">
          <a:xfrm>
            <a:off x="701675" y="204788"/>
            <a:ext cx="11490325" cy="140176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126960" rIns="0" bIns="25392" anchor="ctr">
            <a:spAutoFit/>
          </a:bodyPr>
          <a:lstStyle/>
          <a:p>
            <a:pPr algn="ctr"/>
            <a:r>
              <a:rPr lang="en-US" sz="2700" b="1">
                <a:solidFill>
                  <a:srgbClr val="3333FF"/>
                </a:solidFill>
                <a:latin typeface="Lato" pitchFamily="34" charset="0"/>
              </a:rPr>
              <a:t>Neurossonografia Neonatal-compartilhando imagens: Hiperecogenicidade periventricular </a:t>
            </a:r>
            <a:r>
              <a:rPr lang="en-US" sz="2700" b="1">
                <a:solidFill>
                  <a:srgbClr val="3333FF"/>
                </a:solidFill>
              </a:rPr>
              <a:t>–</a:t>
            </a:r>
            <a:r>
              <a:rPr lang="en-US" sz="2700" b="1">
                <a:solidFill>
                  <a:srgbClr val="3333FF"/>
                </a:solidFill>
                <a:latin typeface="Lato" pitchFamily="34" charset="0"/>
              </a:rPr>
              <a:t> Leucomal</a:t>
            </a:r>
            <a:r>
              <a:rPr lang="en-US" sz="2700" b="1">
                <a:solidFill>
                  <a:srgbClr val="3333FF"/>
                </a:solidFill>
              </a:rPr>
              <a:t>á</a:t>
            </a:r>
            <a:r>
              <a:rPr lang="en-US" sz="2700" b="1">
                <a:solidFill>
                  <a:srgbClr val="3333FF"/>
                </a:solidFill>
                <a:latin typeface="Lato" pitchFamily="34" charset="0"/>
              </a:rPr>
              <a:t>cia periventricular multic</a:t>
            </a:r>
            <a:r>
              <a:rPr lang="en-US" sz="2700" b="1">
                <a:solidFill>
                  <a:srgbClr val="3333FF"/>
                </a:solidFill>
              </a:rPr>
              <a:t>í</a:t>
            </a:r>
            <a:r>
              <a:rPr lang="en-US" sz="2700" b="1">
                <a:solidFill>
                  <a:srgbClr val="3333FF"/>
                </a:solidFill>
                <a:latin typeface="Lato" pitchFamily="34" charset="0"/>
              </a:rPr>
              <a:t>stica</a:t>
            </a:r>
          </a:p>
          <a:p>
            <a:pPr algn="ctr" eaLnBrk="0" hangingPunct="0"/>
            <a:r>
              <a:rPr lang="en-US" sz="1300">
                <a:solidFill>
                  <a:srgbClr val="3333FF"/>
                </a:solidFill>
                <a:ea typeface="Source Sans Pro"/>
                <a:cs typeface="Source Sans Pro"/>
                <a:hlinkClick r:id="rId2" tooltip="Neuros_Sonograf_Neonat_Leucomalácia-Hipereog"/>
              </a:rPr>
              <a:t>  </a:t>
            </a:r>
            <a:r>
              <a:rPr lang="en-US" sz="2800">
                <a:solidFill>
                  <a:srgbClr val="3333FF"/>
                </a:solidFill>
                <a:ea typeface="Source Sans Pro"/>
                <a:cs typeface="Source Sans Pro"/>
              </a:rPr>
              <a:t> </a:t>
            </a:r>
            <a:r>
              <a:rPr lang="en-US" sz="1300">
                <a:solidFill>
                  <a:srgbClr val="3333FF"/>
                </a:solidFill>
                <a:ea typeface="Source Sans Pro"/>
                <a:cs typeface="Source Sans Pro"/>
              </a:rPr>
              <a:t>        </a:t>
            </a:r>
          </a:p>
        </p:txBody>
      </p:sp>
      <p:pic>
        <p:nvPicPr>
          <p:cNvPr id="68611" name="Picture 4" descr="doc">
            <a:hlinkClick r:id="rId2" tooltip="Neuros_Sonograf_Neonat_Leucomalácia-Hipereog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017250" y="769938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2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7913" y="2239963"/>
            <a:ext cx="5207000" cy="461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3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89738" y="2370138"/>
            <a:ext cx="5402262" cy="4487862"/>
          </a:xfrm>
          <a:prstGeom prst="rect">
            <a:avLst/>
          </a:prstGeom>
          <a:noFill/>
          <a:ln w="19050">
            <a:solidFill>
              <a:srgbClr val="FF00FF"/>
            </a:solidFill>
            <a:miter lim="800000"/>
            <a:headEnd/>
            <a:tailEnd/>
          </a:ln>
        </p:spPr>
      </p:pic>
      <p:sp>
        <p:nvSpPr>
          <p:cNvPr id="68614" name="Rectangle 7"/>
          <p:cNvSpPr>
            <a:spLocks noChangeArrowheads="1"/>
          </p:cNvSpPr>
          <p:nvPr/>
        </p:nvSpPr>
        <p:spPr bwMode="auto">
          <a:xfrm>
            <a:off x="1025525" y="1316038"/>
            <a:ext cx="11166475" cy="9159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BR"/>
              <a:t>RN pré-termo (28 sem), peso ao nascer de 1430g,  1 dose de betametasona, cesariana por Apresentação Pélvica, necessitou de reanimação com intubação endotraqueal; recebeu um dose de surfactante com FiO2 de 60%  e Saturação de O2 de 75%. </a:t>
            </a:r>
          </a:p>
        </p:txBody>
      </p:sp>
      <p:sp>
        <p:nvSpPr>
          <p:cNvPr id="68615" name="Rectangle 8"/>
          <p:cNvSpPr>
            <a:spLocks noChangeArrowheads="1"/>
          </p:cNvSpPr>
          <p:nvPr/>
        </p:nvSpPr>
        <p:spPr bwMode="auto">
          <a:xfrm>
            <a:off x="6021388" y="5437188"/>
            <a:ext cx="1939925" cy="6413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BR" b="1" i="1"/>
              <a:t>Margotto PR, Castro J, 2020</a:t>
            </a:r>
            <a:r>
              <a:rPr lang="pt-BR"/>
              <a:t> </a:t>
            </a:r>
          </a:p>
        </p:txBody>
      </p:sp>
      <p:sp>
        <p:nvSpPr>
          <p:cNvPr id="68616" name="Oval 9"/>
          <p:cNvSpPr>
            <a:spLocks noChangeArrowheads="1"/>
          </p:cNvSpPr>
          <p:nvPr/>
        </p:nvSpPr>
        <p:spPr bwMode="auto">
          <a:xfrm>
            <a:off x="5386388" y="2500313"/>
            <a:ext cx="1257300" cy="571500"/>
          </a:xfrm>
          <a:prstGeom prst="ellipse">
            <a:avLst/>
          </a:prstGeom>
          <a:solidFill>
            <a:srgbClr val="99CC00"/>
          </a:solidFill>
          <a:ln w="28575">
            <a:solidFill>
              <a:srgbClr val="FF00FF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en-US" sz="1400" b="1">
                <a:solidFill>
                  <a:srgbClr val="FFFF00"/>
                </a:solidFill>
                <a:ea typeface="MS Mincho"/>
                <a:cs typeface="MS Mincho"/>
              </a:rPr>
              <a:t>2020</a:t>
            </a:r>
            <a:endParaRPr lang="en-US" sz="1400"/>
          </a:p>
        </p:txBody>
      </p:sp>
      <p:sp>
        <p:nvSpPr>
          <p:cNvPr id="68617" name="AutoShape 10"/>
          <p:cNvSpPr>
            <a:spLocks noChangeArrowheads="1"/>
          </p:cNvSpPr>
          <p:nvPr/>
        </p:nvSpPr>
        <p:spPr bwMode="auto">
          <a:xfrm>
            <a:off x="11328400" y="6030913"/>
            <a:ext cx="550863" cy="635000"/>
          </a:xfrm>
          <a:prstGeom prst="curvedRightArrow">
            <a:avLst>
              <a:gd name="adj1" fmla="val 23055"/>
              <a:gd name="adj2" fmla="val 46109"/>
              <a:gd name="adj3" fmla="val 33333"/>
            </a:avLst>
          </a:prstGeom>
          <a:solidFill>
            <a:srgbClr val="FF0000"/>
          </a:solidFill>
          <a:ln w="571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409825" y="254000"/>
            <a:ext cx="7267575" cy="6038850"/>
          </a:xfrm>
          <a:ln w="19050">
            <a:solidFill>
              <a:srgbClr val="FF00FF"/>
            </a:solidFill>
          </a:ln>
        </p:spPr>
      </p:pic>
      <p:sp>
        <p:nvSpPr>
          <p:cNvPr id="69634" name="AutoShape 3"/>
          <p:cNvSpPr>
            <a:spLocks noChangeArrowheads="1"/>
          </p:cNvSpPr>
          <p:nvPr/>
        </p:nvSpPr>
        <p:spPr bwMode="auto">
          <a:xfrm>
            <a:off x="11328400" y="6030913"/>
            <a:ext cx="550863" cy="635000"/>
          </a:xfrm>
          <a:prstGeom prst="curvedRightArrow">
            <a:avLst>
              <a:gd name="adj1" fmla="val 23055"/>
              <a:gd name="adj2" fmla="val 46109"/>
              <a:gd name="adj3" fmla="val 33333"/>
            </a:avLst>
          </a:prstGeom>
          <a:solidFill>
            <a:srgbClr val="FF0000"/>
          </a:solidFill>
          <a:ln w="571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3"/>
          <p:cNvSpPr>
            <a:spLocks noGrp="1"/>
          </p:cNvSpPr>
          <p:nvPr>
            <p:ph type="body" idx="1"/>
          </p:nvPr>
        </p:nvSpPr>
        <p:spPr>
          <a:xfrm>
            <a:off x="1422400" y="344488"/>
            <a:ext cx="9601200" cy="3581400"/>
          </a:xfrm>
        </p:spPr>
        <p:txBody>
          <a:bodyPr/>
          <a:lstStyle/>
          <a:p>
            <a:r>
              <a:rPr lang="pt-BR" sz="1600" b="1" smtClean="0">
                <a:solidFill>
                  <a:srgbClr val="3333FF"/>
                </a:solidFill>
              </a:rPr>
              <a:t>RN de 28 semanas, 1º gêmeo</a:t>
            </a:r>
            <a:r>
              <a:rPr lang="pt-BR" sz="1600" smtClean="0"/>
              <a:t>. Apresentou hiperecogenicidade periventricular com </a:t>
            </a:r>
            <a:r>
              <a:rPr lang="pt-BR" sz="1600" b="1" smtClean="0"/>
              <a:t>6 dias, 24 dias</a:t>
            </a:r>
            <a:r>
              <a:rPr lang="pt-BR" sz="1600" smtClean="0"/>
              <a:t> (também mostrou cistos subependimários bilaterais a esquerda secundários à ocorrência de hemorragia periventricular-grau I).Com 31 dias, o ultrassom craniano foi normal. No entanto, houve agravamento da hiperecogenicidade com </a:t>
            </a:r>
            <a:r>
              <a:rPr lang="pt-BR" sz="1600" b="1" smtClean="0"/>
              <a:t>54 dias</a:t>
            </a:r>
            <a:r>
              <a:rPr lang="pt-BR" sz="1600" smtClean="0"/>
              <a:t> e </a:t>
            </a:r>
            <a:r>
              <a:rPr lang="pt-BR" sz="1600" b="1" smtClean="0"/>
              <a:t>leucomalácia periventricular multicística</a:t>
            </a:r>
            <a:r>
              <a:rPr lang="pt-BR" sz="1600" smtClean="0"/>
              <a:t> aos </a:t>
            </a:r>
            <a:r>
              <a:rPr lang="pt-BR" sz="1600" b="1" smtClean="0"/>
              <a:t>77 dias</a:t>
            </a:r>
            <a:r>
              <a:rPr lang="pt-BR" sz="1600" smtClean="0"/>
              <a:t> (figura a seguir: plano  sagital em (A) e  (B) e coronal em (C) e (D)). Nesse intervalo, após 41 dias de vida,  hérnia inguinal encarcerada e sepse por </a:t>
            </a:r>
            <a:r>
              <a:rPr lang="pt-BR" sz="1600" i="1" smtClean="0"/>
              <a:t>S. aureus</a:t>
            </a:r>
            <a:r>
              <a:rPr lang="pt-BR" sz="1600" smtClean="0"/>
              <a:t> e </a:t>
            </a:r>
            <a:r>
              <a:rPr lang="pt-BR" sz="1600" i="1" smtClean="0"/>
              <a:t>E. faecalis. </a:t>
            </a:r>
            <a:r>
              <a:rPr lang="pt-BR" sz="1600" smtClean="0"/>
              <a:t>Foi orientado a realização de Terapia Ocupacional.</a:t>
            </a:r>
          </a:p>
        </p:txBody>
      </p:sp>
      <p:pic>
        <p:nvPicPr>
          <p:cNvPr id="70658" name="Picture 4"/>
          <p:cNvPicPr>
            <a:picLocks noChangeAspect="1" noChangeArrowheads="1"/>
          </p:cNvPicPr>
          <p:nvPr/>
        </p:nvPicPr>
        <p:blipFill>
          <a:blip r:embed="rId2">
            <a:lum bright="-12000"/>
          </a:blip>
          <a:srcRect/>
          <a:stretch>
            <a:fillRect/>
          </a:stretch>
        </p:blipFill>
        <p:spPr bwMode="auto">
          <a:xfrm>
            <a:off x="4127500" y="2095500"/>
            <a:ext cx="4745038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59" name="AutoShape 4"/>
          <p:cNvSpPr>
            <a:spLocks noChangeArrowheads="1"/>
          </p:cNvSpPr>
          <p:nvPr/>
        </p:nvSpPr>
        <p:spPr bwMode="auto">
          <a:xfrm>
            <a:off x="11328400" y="6030913"/>
            <a:ext cx="550863" cy="635000"/>
          </a:xfrm>
          <a:prstGeom prst="curvedRightArrow">
            <a:avLst>
              <a:gd name="adj1" fmla="val 23055"/>
              <a:gd name="adj2" fmla="val 46109"/>
              <a:gd name="adj3" fmla="val 33333"/>
            </a:avLst>
          </a:prstGeom>
          <a:solidFill>
            <a:srgbClr val="FF0000"/>
          </a:solidFill>
          <a:ln w="571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3"/>
          <p:cNvSpPr>
            <a:spLocks noGrp="1"/>
          </p:cNvSpPr>
          <p:nvPr>
            <p:ph type="body" idx="1"/>
          </p:nvPr>
        </p:nvSpPr>
        <p:spPr>
          <a:xfrm>
            <a:off x="1697038" y="1189038"/>
            <a:ext cx="9601200" cy="3581400"/>
          </a:xfrm>
        </p:spPr>
        <p:txBody>
          <a:bodyPr/>
          <a:lstStyle/>
          <a:p>
            <a:r>
              <a:rPr lang="pt-BR" sz="2800" smtClean="0"/>
              <a:t>Aos </a:t>
            </a:r>
            <a:r>
              <a:rPr lang="pt-BR" sz="2800" i="1" smtClean="0"/>
              <a:t>5 meses</a:t>
            </a:r>
            <a:r>
              <a:rPr lang="pt-BR" sz="2800" smtClean="0"/>
              <a:t> de idade, externamente,  foi realizado ultrassom craniano que demonstrou sem </a:t>
            </a:r>
            <a:r>
              <a:rPr lang="pt-BR" sz="2800" b="1" smtClean="0"/>
              <a:t>alterações.</a:t>
            </a:r>
          </a:p>
          <a:p>
            <a:r>
              <a:rPr lang="pt-BR" sz="2800" b="1" i="1" smtClean="0"/>
              <a:t>Aos 8</a:t>
            </a:r>
            <a:r>
              <a:rPr lang="pt-BR" sz="2800" i="1" smtClean="0"/>
              <a:t> meses de idade</a:t>
            </a:r>
            <a:r>
              <a:rPr lang="pt-BR" sz="2800" smtClean="0"/>
              <a:t>, realizada </a:t>
            </a:r>
            <a:r>
              <a:rPr lang="pt-BR" sz="2800" b="1" smtClean="0">
                <a:solidFill>
                  <a:srgbClr val="3333FF"/>
                </a:solidFill>
              </a:rPr>
              <a:t>ressonância magnética</a:t>
            </a:r>
            <a:r>
              <a:rPr lang="pt-BR" sz="2800" smtClean="0"/>
              <a:t> que mostrou: “</a:t>
            </a:r>
            <a:r>
              <a:rPr lang="pt-BR" sz="2800" i="1" smtClean="0"/>
              <a:t>redução volumétrica da substância branca bi-hemisférica, além de afilamento difuso do corpo caloso e aumento compensatório dos ventrículos laterais, achados secundários a seqüela de insulto hipóxico-isquêmico perinatal. Há também evidências de ter ocorrido   hemorragia na matriz germinal no período neonatal</a:t>
            </a:r>
            <a:r>
              <a:rPr lang="pt-BR" sz="2800" smtClean="0"/>
              <a:t>”</a:t>
            </a:r>
          </a:p>
        </p:txBody>
      </p:sp>
      <p:sp>
        <p:nvSpPr>
          <p:cNvPr id="71682" name="AutoShape 3"/>
          <p:cNvSpPr>
            <a:spLocks noChangeArrowheads="1"/>
          </p:cNvSpPr>
          <p:nvPr/>
        </p:nvSpPr>
        <p:spPr bwMode="auto">
          <a:xfrm>
            <a:off x="11328400" y="6030913"/>
            <a:ext cx="550863" cy="635000"/>
          </a:xfrm>
          <a:prstGeom prst="curvedRightArrow">
            <a:avLst>
              <a:gd name="adj1" fmla="val 23055"/>
              <a:gd name="adj2" fmla="val 46109"/>
              <a:gd name="adj3" fmla="val 33333"/>
            </a:avLst>
          </a:prstGeom>
          <a:solidFill>
            <a:srgbClr val="FF0000"/>
          </a:solidFill>
          <a:ln w="571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9288" y="0"/>
            <a:ext cx="51196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06" name="Rectangle 3"/>
          <p:cNvSpPr>
            <a:spLocks noChangeArrowheads="1"/>
          </p:cNvSpPr>
          <p:nvPr/>
        </p:nvSpPr>
        <p:spPr bwMode="auto">
          <a:xfrm>
            <a:off x="6278563" y="5338763"/>
            <a:ext cx="4929187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BR" altLang="ja-JP">
                <a:ea typeface="MS PGothic" pitchFamily="34" charset="-128"/>
                <a:hlinkClick r:id="rId3"/>
              </a:rPr>
              <a:t>https://drive.google.com/file/d/1TFKcSNe7-YKXuFKIZOAHgzhT1lhsFPAU/view?usp=sharing</a:t>
            </a:r>
            <a:r>
              <a:rPr lang="pt-BR" altLang="ja-JP">
                <a:ea typeface="MS PGothic" pitchFamily="34" charset="-128"/>
              </a:rPr>
              <a:t> </a:t>
            </a:r>
          </a:p>
        </p:txBody>
      </p:sp>
      <p:sp>
        <p:nvSpPr>
          <p:cNvPr id="72707" name="Oval 4"/>
          <p:cNvSpPr>
            <a:spLocks noChangeArrowheads="1"/>
          </p:cNvSpPr>
          <p:nvPr/>
        </p:nvSpPr>
        <p:spPr bwMode="auto">
          <a:xfrm>
            <a:off x="6797675" y="334963"/>
            <a:ext cx="4622800" cy="153511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4400"/>
            <a:r>
              <a:rPr lang="pt-BR" b="1">
                <a:solidFill>
                  <a:srgbClr val="FF0000"/>
                </a:solidFill>
              </a:rPr>
              <a:t>LEUCOMALÁCIA PERIVENTRICULAR</a:t>
            </a:r>
          </a:p>
        </p:txBody>
      </p:sp>
      <p:sp>
        <p:nvSpPr>
          <p:cNvPr id="72708" name="Line 5"/>
          <p:cNvSpPr>
            <a:spLocks noChangeShapeType="1"/>
          </p:cNvSpPr>
          <p:nvPr/>
        </p:nvSpPr>
        <p:spPr bwMode="auto">
          <a:xfrm>
            <a:off x="5953125" y="4775200"/>
            <a:ext cx="274638" cy="5080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72709" name="Text Box 6"/>
          <p:cNvSpPr txBox="1">
            <a:spLocks noChangeArrowheads="1"/>
          </p:cNvSpPr>
          <p:nvPr/>
        </p:nvSpPr>
        <p:spPr bwMode="auto">
          <a:xfrm>
            <a:off x="5830888" y="4395788"/>
            <a:ext cx="1619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3333FF"/>
                </a:solidFill>
              </a:rPr>
              <a:t>Link do Livro</a:t>
            </a:r>
          </a:p>
        </p:txBody>
      </p:sp>
      <p:pic>
        <p:nvPicPr>
          <p:cNvPr id="72710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35838" y="2032000"/>
            <a:ext cx="3616325" cy="202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11" name="Text Box 8"/>
          <p:cNvSpPr txBox="1">
            <a:spLocks noChangeArrowheads="1"/>
          </p:cNvSpPr>
          <p:nvPr/>
        </p:nvSpPr>
        <p:spPr bwMode="auto">
          <a:xfrm>
            <a:off x="8543925" y="2363788"/>
            <a:ext cx="239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r>
              <a:rPr lang="pt-BR">
                <a:solidFill>
                  <a:srgbClr val="FF00FF"/>
                </a:solidFill>
              </a:rPr>
              <a:t>Ponha no seu celular!</a:t>
            </a:r>
          </a:p>
        </p:txBody>
      </p:sp>
      <p:sp>
        <p:nvSpPr>
          <p:cNvPr id="72712" name="Text Box 9"/>
          <p:cNvSpPr txBox="1">
            <a:spLocks noChangeArrowheads="1"/>
          </p:cNvSpPr>
          <p:nvPr/>
        </p:nvSpPr>
        <p:spPr bwMode="auto">
          <a:xfrm>
            <a:off x="8524875" y="4098925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/>
              <a:t>ou</a:t>
            </a:r>
          </a:p>
        </p:txBody>
      </p:sp>
      <p:sp>
        <p:nvSpPr>
          <p:cNvPr id="72713" name="AutoShape 10"/>
          <p:cNvSpPr>
            <a:spLocks noChangeArrowheads="1"/>
          </p:cNvSpPr>
          <p:nvPr/>
        </p:nvSpPr>
        <p:spPr bwMode="auto">
          <a:xfrm>
            <a:off x="11328400" y="6030913"/>
            <a:ext cx="550863" cy="635000"/>
          </a:xfrm>
          <a:prstGeom prst="curvedRightArrow">
            <a:avLst>
              <a:gd name="adj1" fmla="val 23055"/>
              <a:gd name="adj2" fmla="val 46109"/>
              <a:gd name="adj3" fmla="val 33333"/>
            </a:avLst>
          </a:prstGeom>
          <a:solidFill>
            <a:srgbClr val="FF0000"/>
          </a:solidFill>
          <a:ln w="571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2"/>
          <p:cNvSpPr>
            <a:spLocks noGrp="1"/>
          </p:cNvSpPr>
          <p:nvPr>
            <p:ph type="title"/>
          </p:nvPr>
        </p:nvSpPr>
        <p:spPr>
          <a:xfrm>
            <a:off x="1473200" y="228600"/>
            <a:ext cx="9601200" cy="1485900"/>
          </a:xfrm>
        </p:spPr>
        <p:txBody>
          <a:bodyPr/>
          <a:lstStyle/>
          <a:p>
            <a:pPr algn="ctr"/>
            <a:r>
              <a:rPr lang="pt-BR" sz="4000" b="1" smtClean="0">
                <a:solidFill>
                  <a:srgbClr val="3333FF"/>
                </a:solidFill>
              </a:rPr>
              <a:t>O significado da hiperecogenicidade periventricular (à luz da ressonância magnética e do neurodesenvolvimento</a:t>
            </a:r>
            <a:r>
              <a:rPr lang="pt-BR" sz="4000" smtClean="0"/>
              <a:t> </a:t>
            </a:r>
          </a:p>
        </p:txBody>
      </p:sp>
      <p:sp>
        <p:nvSpPr>
          <p:cNvPr id="7373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PT" smtClean="0"/>
              <a:t>Não consideramos a </a:t>
            </a:r>
            <a:r>
              <a:rPr lang="pt-PT" smtClean="0">
                <a:solidFill>
                  <a:srgbClr val="FF0000"/>
                </a:solidFill>
              </a:rPr>
              <a:t>h</a:t>
            </a:r>
            <a:r>
              <a:rPr lang="pt-PT" b="1" smtClean="0">
                <a:solidFill>
                  <a:srgbClr val="FF0000"/>
                </a:solidFill>
              </a:rPr>
              <a:t>iperecogenicidade</a:t>
            </a:r>
            <a:r>
              <a:rPr lang="pt-PT" smtClean="0"/>
              <a:t> </a:t>
            </a:r>
            <a:r>
              <a:rPr lang="pt-PT" b="1" smtClean="0">
                <a:solidFill>
                  <a:srgbClr val="FF0000"/>
                </a:solidFill>
              </a:rPr>
              <a:t>periventricular </a:t>
            </a:r>
            <a:r>
              <a:rPr lang="pt-PT" smtClean="0"/>
              <a:t>como leucomalácia, diferente de outros autores. Ela pode ser transitória, quando detectada nos primeiros 14 dias de vida (principalmente nos primeiros 6 dias de vida). </a:t>
            </a:r>
            <a:r>
              <a:rPr lang="pt-PT" b="1" smtClean="0"/>
              <a:t>A persistência depois de 14 dias</a:t>
            </a:r>
            <a:r>
              <a:rPr lang="pt-PT" smtClean="0"/>
              <a:t> implica em acompanhamento, pela possibilidade de  detecção de leucomalácia cística. Quando a hiperecogenicidade vem acompanhada  de </a:t>
            </a:r>
            <a:r>
              <a:rPr lang="pt-PT" b="1" smtClean="0">
                <a:solidFill>
                  <a:srgbClr val="FF0000"/>
                </a:solidFill>
              </a:rPr>
              <a:t>dilatatação biventricular</a:t>
            </a:r>
            <a:r>
              <a:rPr lang="pt-PT" b="1" smtClean="0"/>
              <a:t>,</a:t>
            </a:r>
            <a:r>
              <a:rPr lang="pt-PT" smtClean="0"/>
              <a:t> a nossa atenção é maior e se estes achados  persistirem na alta do bebê, encaminhamos á Terapia Ocupacional, pois </a:t>
            </a:r>
            <a:r>
              <a:rPr lang="pt-PT" b="1" smtClean="0">
                <a:solidFill>
                  <a:srgbClr val="FF0000"/>
                </a:solidFill>
              </a:rPr>
              <a:t>pode traduzir lesão cerebral difusa.</a:t>
            </a:r>
            <a:r>
              <a:rPr lang="pt-BR" smtClean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73731" name="AutoShape 4"/>
          <p:cNvSpPr>
            <a:spLocks noChangeArrowheads="1"/>
          </p:cNvSpPr>
          <p:nvPr/>
        </p:nvSpPr>
        <p:spPr bwMode="auto">
          <a:xfrm>
            <a:off x="11328400" y="6030913"/>
            <a:ext cx="550863" cy="635000"/>
          </a:xfrm>
          <a:prstGeom prst="curvedRightArrow">
            <a:avLst>
              <a:gd name="adj1" fmla="val 23055"/>
              <a:gd name="adj2" fmla="val 46109"/>
              <a:gd name="adj3" fmla="val 33333"/>
            </a:avLst>
          </a:prstGeom>
          <a:solidFill>
            <a:srgbClr val="FF0000"/>
          </a:solidFill>
          <a:ln w="571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3"/>
          <p:cNvSpPr>
            <a:spLocks noGrp="1"/>
          </p:cNvSpPr>
          <p:nvPr>
            <p:ph type="body" idx="4294967295"/>
          </p:nvPr>
        </p:nvSpPr>
        <p:spPr>
          <a:xfrm>
            <a:off x="925513" y="1512888"/>
            <a:ext cx="10915650" cy="4351337"/>
          </a:xfrm>
        </p:spPr>
        <p:txBody>
          <a:bodyPr/>
          <a:lstStyle/>
          <a:p>
            <a:pPr marL="228600" indent="-228600">
              <a:lnSpc>
                <a:spcPct val="80000"/>
              </a:lnSpc>
            </a:pPr>
            <a:r>
              <a:rPr lang="pt-BR" sz="1600" smtClean="0">
                <a:solidFill>
                  <a:srgbClr val="008000"/>
                </a:solidFill>
              </a:rPr>
              <a:t>Hiperecogenicidade (brilho&gt; plexo coróide)</a:t>
            </a:r>
            <a:r>
              <a:rPr lang="pt-BR" sz="1600" smtClean="0"/>
              <a:t> e</a:t>
            </a:r>
          </a:p>
          <a:p>
            <a:pPr marL="228600" indent="-228600">
              <a:lnSpc>
                <a:spcPct val="80000"/>
              </a:lnSpc>
              <a:buFont typeface="Franklin Gothic Book"/>
              <a:buNone/>
            </a:pPr>
            <a:r>
              <a:rPr lang="pt-BR" sz="1600" smtClean="0"/>
              <a:t>           </a:t>
            </a:r>
            <a:r>
              <a:rPr lang="pt-BR" sz="1600" smtClean="0">
                <a:solidFill>
                  <a:srgbClr val="FF3399"/>
                </a:solidFill>
              </a:rPr>
              <a:t>provavelmente o mesmo fenômeno</a:t>
            </a:r>
            <a:endParaRPr lang="pt-BR" sz="1600" smtClean="0"/>
          </a:p>
          <a:p>
            <a:pPr marL="228600" indent="-228600">
              <a:lnSpc>
                <a:spcPct val="80000"/>
              </a:lnSpc>
            </a:pPr>
            <a:r>
              <a:rPr lang="pt-PT" sz="1600" smtClean="0">
                <a:solidFill>
                  <a:srgbClr val="008000"/>
                </a:solidFill>
              </a:rPr>
              <a:t>sinal excessivamente difuso de alta intensidade</a:t>
            </a:r>
          </a:p>
          <a:p>
            <a:pPr marL="228600" indent="-228600">
              <a:lnSpc>
                <a:spcPct val="80000"/>
              </a:lnSpc>
              <a:buFont typeface="Franklin Gothic Book"/>
              <a:buNone/>
            </a:pPr>
            <a:r>
              <a:rPr lang="pt-PT" sz="1600" smtClean="0"/>
              <a:t>  (RM:</a:t>
            </a:r>
            <a:r>
              <a:rPr lang="pt-PT" sz="1600" i="1" smtClean="0"/>
              <a:t>difuse excessive high signal intensity</a:t>
            </a:r>
            <a:r>
              <a:rPr lang="pt-PT" sz="1600" smtClean="0"/>
              <a:t>-DEHSI</a:t>
            </a:r>
            <a:r>
              <a:rPr lang="pt-BR" sz="1600" smtClean="0"/>
              <a:t>)</a:t>
            </a:r>
          </a:p>
          <a:p>
            <a:pPr marL="228600" indent="-228600">
              <a:lnSpc>
                <a:spcPct val="80000"/>
              </a:lnSpc>
              <a:buFont typeface="Franklin Gothic Book"/>
              <a:buNone/>
            </a:pPr>
            <a:r>
              <a:rPr lang="pt-BR" sz="1600" b="1" smtClean="0">
                <a:solidFill>
                  <a:srgbClr val="0000FF"/>
                </a:solidFill>
              </a:rPr>
              <a:t>RM</a:t>
            </a:r>
            <a:r>
              <a:rPr lang="pt-BR" sz="1600" smtClean="0"/>
              <a:t>:detalha a lesão de substância branca na leucomalácia periventricular (LPV). </a:t>
            </a:r>
            <a:r>
              <a:rPr lang="pt-BR" sz="1600" smtClean="0">
                <a:solidFill>
                  <a:srgbClr val="FF3399"/>
                </a:solidFill>
              </a:rPr>
              <a:t>Não disponível na maioria dos Centros</a:t>
            </a:r>
          </a:p>
          <a:p>
            <a:pPr marL="228600" indent="-228600">
              <a:lnSpc>
                <a:spcPct val="80000"/>
              </a:lnSpc>
            </a:pPr>
            <a:r>
              <a:rPr lang="pt-BR" sz="1600" smtClean="0"/>
              <a:t>No entanto, temos o US: </a:t>
            </a:r>
            <a:r>
              <a:rPr lang="pt-BR" sz="1600" b="1" smtClean="0">
                <a:solidFill>
                  <a:srgbClr val="FF3300"/>
                </a:solidFill>
              </a:rPr>
              <a:t>DILATAÇÃO VENTRICULAR:2 </a:t>
            </a:r>
            <a:r>
              <a:rPr lang="pt-BR" sz="1600" b="1" baseline="30000" smtClean="0">
                <a:solidFill>
                  <a:srgbClr val="FF3300"/>
                </a:solidFill>
              </a:rPr>
              <a:t>ária</a:t>
            </a:r>
            <a:r>
              <a:rPr lang="pt-BR" sz="1600" b="1" smtClean="0">
                <a:solidFill>
                  <a:srgbClr val="FF3300"/>
                </a:solidFill>
              </a:rPr>
              <a:t> à redução da substância branca                           </a:t>
            </a:r>
          </a:p>
          <a:p>
            <a:pPr marL="228600" indent="-228600">
              <a:lnSpc>
                <a:spcPct val="80000"/>
              </a:lnSpc>
              <a:buFont typeface="Franklin Gothic Book"/>
              <a:buNone/>
            </a:pPr>
            <a:r>
              <a:rPr lang="pt-BR" sz="1600" b="1" smtClean="0">
                <a:solidFill>
                  <a:srgbClr val="FF3300"/>
                </a:solidFill>
              </a:rPr>
              <a:t>                                                                                                     bom preditor de paralisia cerebral                                                                                                                                                                                                         </a:t>
            </a:r>
          </a:p>
          <a:p>
            <a:pPr marL="228600" indent="-228600">
              <a:lnSpc>
                <a:spcPct val="80000"/>
              </a:lnSpc>
            </a:pPr>
            <a:r>
              <a:rPr lang="pt-BR" sz="1600" smtClean="0"/>
              <a:t>Portanto:-A hiperecogenicidade periventricular</a:t>
            </a:r>
            <a:r>
              <a:rPr lang="pt-BR" sz="1600" b="1" baseline="30000" smtClean="0">
                <a:solidFill>
                  <a:srgbClr val="0000FF"/>
                </a:solidFill>
              </a:rPr>
              <a:t>A</a:t>
            </a:r>
            <a:r>
              <a:rPr lang="pt-BR" sz="1600" smtClean="0"/>
              <a:t> pode ser transitória (&lt;14 dias, principalmente 6 h )</a:t>
            </a:r>
          </a:p>
          <a:p>
            <a:pPr marL="228600" indent="-228600">
              <a:lnSpc>
                <a:spcPct val="80000"/>
              </a:lnSpc>
              <a:buFont typeface="Franklin Gothic Book"/>
              <a:buNone/>
            </a:pPr>
            <a:r>
              <a:rPr lang="pt-BR" sz="1600" smtClean="0"/>
              <a:t>                     -&gt;14 dias: acompanhamento a cada 14 dias para :  </a:t>
            </a:r>
          </a:p>
          <a:p>
            <a:pPr marL="228600" indent="-228600">
              <a:lnSpc>
                <a:spcPct val="80000"/>
              </a:lnSpc>
              <a:buFont typeface="Franklin Gothic Book"/>
              <a:buNone/>
            </a:pPr>
            <a:r>
              <a:rPr lang="pt-BR" sz="1600" smtClean="0"/>
              <a:t>                                             -detecção da LPV cística</a:t>
            </a:r>
            <a:r>
              <a:rPr lang="pt-BR" sz="1600" b="1" baseline="30000" smtClean="0">
                <a:solidFill>
                  <a:srgbClr val="0000FF"/>
                </a:solidFill>
              </a:rPr>
              <a:t>B</a:t>
            </a:r>
          </a:p>
          <a:p>
            <a:pPr marL="228600" indent="-228600">
              <a:lnSpc>
                <a:spcPct val="80000"/>
              </a:lnSpc>
              <a:buFont typeface="Franklin Gothic Book"/>
              <a:buNone/>
            </a:pPr>
            <a:r>
              <a:rPr lang="pt-BR" sz="1600" smtClean="0"/>
              <a:t>                                             -ventriculomegalia</a:t>
            </a:r>
            <a:r>
              <a:rPr lang="pt-BR" sz="1600" b="1" baseline="30000" smtClean="0">
                <a:solidFill>
                  <a:srgbClr val="0000FF"/>
                </a:solidFill>
              </a:rPr>
              <a:t>C</a:t>
            </a:r>
            <a:r>
              <a:rPr lang="pt-BR" sz="1600" smtClean="0"/>
              <a:t> </a:t>
            </a:r>
          </a:p>
          <a:p>
            <a:pPr marL="228600" indent="-228600">
              <a:lnSpc>
                <a:spcPct val="80000"/>
              </a:lnSpc>
              <a:buFont typeface="Franklin Gothic Book"/>
              <a:buNone/>
            </a:pPr>
            <a:endParaRPr lang="pt-BR" sz="1600" smtClean="0"/>
          </a:p>
          <a:p>
            <a:pPr marL="228600" indent="-228600">
              <a:lnSpc>
                <a:spcPct val="80000"/>
              </a:lnSpc>
              <a:buFont typeface="Franklin Gothic Book"/>
              <a:buNone/>
            </a:pPr>
            <a:endParaRPr lang="pt-BR" sz="1600" smtClean="0"/>
          </a:p>
          <a:p>
            <a:pPr marL="228600" indent="-228600">
              <a:lnSpc>
                <a:spcPct val="80000"/>
              </a:lnSpc>
            </a:pPr>
            <a:endParaRPr lang="pt-BR" sz="1600" smtClean="0"/>
          </a:p>
        </p:txBody>
      </p:sp>
      <p:sp>
        <p:nvSpPr>
          <p:cNvPr id="74754" name="Rectangle 4"/>
          <p:cNvSpPr>
            <a:spLocks noGrp="1"/>
          </p:cNvSpPr>
          <p:nvPr>
            <p:ph type="title" idx="4294967295"/>
          </p:nvPr>
        </p:nvSpPr>
        <p:spPr>
          <a:xfrm>
            <a:off x="1481138" y="-350838"/>
            <a:ext cx="10515600" cy="1325563"/>
          </a:xfrm>
        </p:spPr>
        <p:txBody>
          <a:bodyPr anchor="ctr"/>
          <a:lstStyle/>
          <a:p>
            <a:r>
              <a:rPr lang="pt-BR" sz="4000" b="1" smtClean="0">
                <a:solidFill>
                  <a:srgbClr val="FF0000"/>
                </a:solidFill>
              </a:rPr>
              <a:t>        Leucomalácia Periventricular</a:t>
            </a:r>
          </a:p>
        </p:txBody>
      </p:sp>
      <p:sp>
        <p:nvSpPr>
          <p:cNvPr id="74755" name="Text Box 5"/>
          <p:cNvSpPr txBox="1">
            <a:spLocks noChangeArrowheads="1"/>
          </p:cNvSpPr>
          <p:nvPr/>
        </p:nvSpPr>
        <p:spPr bwMode="auto">
          <a:xfrm>
            <a:off x="2103438" y="690563"/>
            <a:ext cx="75882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pt-BR" sz="2400" b="1">
                <a:solidFill>
                  <a:srgbClr val="FF3399"/>
                </a:solidFill>
                <a:latin typeface="Calibri" pitchFamily="34" charset="0"/>
                <a:ea typeface="MS PGothic" pitchFamily="34" charset="-128"/>
              </a:rPr>
              <a:t>Como interpretamos a hiperecogenicidade periventricular </a:t>
            </a:r>
          </a:p>
          <a:p>
            <a:pPr algn="ctr" defTabSz="914400"/>
            <a:r>
              <a:rPr lang="pt-BR" sz="2400" b="1">
                <a:solidFill>
                  <a:srgbClr val="FF3399"/>
                </a:solidFill>
                <a:latin typeface="Calibri" pitchFamily="34" charset="0"/>
                <a:ea typeface="MS PGothic" pitchFamily="34" charset="-128"/>
              </a:rPr>
              <a:t>a luz da  ressonância magnética</a:t>
            </a:r>
          </a:p>
        </p:txBody>
      </p:sp>
      <p:sp>
        <p:nvSpPr>
          <p:cNvPr id="74756" name="AutoShape 6"/>
          <p:cNvSpPr>
            <a:spLocks/>
          </p:cNvSpPr>
          <p:nvPr/>
        </p:nvSpPr>
        <p:spPr bwMode="auto">
          <a:xfrm>
            <a:off x="6186488" y="1512888"/>
            <a:ext cx="196850" cy="1012825"/>
          </a:xfrm>
          <a:prstGeom prst="rightBrace">
            <a:avLst>
              <a:gd name="adj1" fmla="val 42876"/>
              <a:gd name="adj2" fmla="val 50000"/>
            </a:avLst>
          </a:prstGeom>
          <a:noFill/>
          <a:ln w="57150">
            <a:solidFill>
              <a:srgbClr val="FF3399"/>
            </a:solidFill>
            <a:round/>
            <a:headEnd/>
            <a:tailEnd/>
          </a:ln>
        </p:spPr>
        <p:txBody>
          <a:bodyPr wrap="none" anchor="ctr"/>
          <a:lstStyle/>
          <a:p>
            <a:pPr defTabSz="914400"/>
            <a:endParaRPr lang="pt-BR">
              <a:latin typeface="Calibri" pitchFamily="34" charset="0"/>
              <a:ea typeface="MS PGothic" pitchFamily="34" charset="-128"/>
            </a:endParaRPr>
          </a:p>
        </p:txBody>
      </p:sp>
      <p:sp>
        <p:nvSpPr>
          <p:cNvPr id="74757" name="Text Box 7"/>
          <p:cNvSpPr txBox="1">
            <a:spLocks noChangeArrowheads="1"/>
          </p:cNvSpPr>
          <p:nvPr/>
        </p:nvSpPr>
        <p:spPr bwMode="auto">
          <a:xfrm>
            <a:off x="6572250" y="1892300"/>
            <a:ext cx="3016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2000" b="1">
                <a:solidFill>
                  <a:srgbClr val="0000FF"/>
                </a:solidFill>
                <a:latin typeface="Calibri" pitchFamily="34" charset="0"/>
                <a:ea typeface="MS PGothic" pitchFamily="34" charset="-128"/>
              </a:rPr>
              <a:t>Prevalente em prematuros</a:t>
            </a:r>
          </a:p>
        </p:txBody>
      </p:sp>
      <p:sp>
        <p:nvSpPr>
          <p:cNvPr id="74758" name="AutoShape 11"/>
          <p:cNvSpPr>
            <a:spLocks noChangeArrowheads="1"/>
          </p:cNvSpPr>
          <p:nvPr/>
        </p:nvSpPr>
        <p:spPr bwMode="auto">
          <a:xfrm>
            <a:off x="995363" y="1892300"/>
            <a:ext cx="485775" cy="346075"/>
          </a:xfrm>
          <a:prstGeom prst="upDownArrow">
            <a:avLst>
              <a:gd name="adj1" fmla="val 50000"/>
              <a:gd name="adj2" fmla="val 20000"/>
            </a:avLst>
          </a:prstGeom>
          <a:solidFill>
            <a:srgbClr val="FFFF00"/>
          </a:solidFill>
          <a:ln w="57150">
            <a:solidFill>
              <a:srgbClr val="008000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defTabSz="914400"/>
            <a:endParaRPr lang="pt-BR">
              <a:latin typeface="Calibri" pitchFamily="34" charset="0"/>
              <a:ea typeface="MS PGothic" pitchFamily="34" charset="-128"/>
            </a:endParaRPr>
          </a:p>
        </p:txBody>
      </p:sp>
      <p:sp>
        <p:nvSpPr>
          <p:cNvPr id="74759" name="AutoShape 12"/>
          <p:cNvSpPr>
            <a:spLocks noChangeArrowheads="1"/>
          </p:cNvSpPr>
          <p:nvPr/>
        </p:nvSpPr>
        <p:spPr bwMode="auto">
          <a:xfrm>
            <a:off x="5502275" y="1892300"/>
            <a:ext cx="485775" cy="346075"/>
          </a:xfrm>
          <a:prstGeom prst="upDownArrow">
            <a:avLst>
              <a:gd name="adj1" fmla="val 50000"/>
              <a:gd name="adj2" fmla="val 20000"/>
            </a:avLst>
          </a:prstGeom>
          <a:solidFill>
            <a:srgbClr val="FFFF00"/>
          </a:solidFill>
          <a:ln w="57150">
            <a:solidFill>
              <a:srgbClr val="008000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defTabSz="914400"/>
            <a:endParaRPr lang="pt-BR">
              <a:latin typeface="Calibri" pitchFamily="34" charset="0"/>
              <a:ea typeface="MS PGothic" pitchFamily="34" charset="-128"/>
            </a:endParaRPr>
          </a:p>
        </p:txBody>
      </p:sp>
      <p:sp>
        <p:nvSpPr>
          <p:cNvPr id="74760" name="AutoShape 13"/>
          <p:cNvSpPr>
            <a:spLocks/>
          </p:cNvSpPr>
          <p:nvPr/>
        </p:nvSpPr>
        <p:spPr bwMode="auto">
          <a:xfrm>
            <a:off x="5988050" y="5103813"/>
            <a:ext cx="395288" cy="615950"/>
          </a:xfrm>
          <a:prstGeom prst="rightBrace">
            <a:avLst>
              <a:gd name="adj1" fmla="val 12985"/>
              <a:gd name="adj2" fmla="val 50000"/>
            </a:avLst>
          </a:prstGeom>
          <a:noFill/>
          <a:ln w="57150">
            <a:solidFill>
              <a:srgbClr val="FF3399"/>
            </a:solidFill>
            <a:round/>
            <a:headEnd/>
            <a:tailEnd/>
          </a:ln>
        </p:spPr>
        <p:txBody>
          <a:bodyPr wrap="none" anchor="ctr"/>
          <a:lstStyle/>
          <a:p>
            <a:pPr defTabSz="914400"/>
            <a:endParaRPr lang="pt-BR">
              <a:latin typeface="Calibri" pitchFamily="34" charset="0"/>
              <a:ea typeface="MS PGothic" pitchFamily="34" charset="-128"/>
            </a:endParaRPr>
          </a:p>
        </p:txBody>
      </p:sp>
      <p:sp>
        <p:nvSpPr>
          <p:cNvPr id="74761" name="Text Box 14"/>
          <p:cNvSpPr txBox="1">
            <a:spLocks noChangeArrowheads="1"/>
          </p:cNvSpPr>
          <p:nvPr/>
        </p:nvSpPr>
        <p:spPr bwMode="auto">
          <a:xfrm>
            <a:off x="6572250" y="5227638"/>
            <a:ext cx="2117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0000FF"/>
                </a:solidFill>
                <a:latin typeface="Calibri" pitchFamily="34" charset="0"/>
                <a:ea typeface="MS PGothic" pitchFamily="34" charset="-128"/>
              </a:rPr>
              <a:t>Terapia Ocupacional</a:t>
            </a:r>
          </a:p>
        </p:txBody>
      </p:sp>
      <p:pic>
        <p:nvPicPr>
          <p:cNvPr id="74762" name="Picture 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525" y="5006975"/>
            <a:ext cx="1855788" cy="150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63" name="Picture 16"/>
          <p:cNvPicPr>
            <a:picLocks noChangeAspect="1" noChangeArrowheads="1"/>
          </p:cNvPicPr>
          <p:nvPr/>
        </p:nvPicPr>
        <p:blipFill>
          <a:blip r:embed="rId3">
            <a:lum bright="-6000" contrast="18000"/>
          </a:blip>
          <a:srcRect/>
          <a:stretch>
            <a:fillRect/>
          </a:stretch>
        </p:blipFill>
        <p:spPr bwMode="auto">
          <a:xfrm>
            <a:off x="9750425" y="4914900"/>
            <a:ext cx="2090738" cy="189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64" name="Picture 1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6975" y="5822950"/>
            <a:ext cx="1376363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65" name="Text Box 19"/>
          <p:cNvSpPr txBox="1">
            <a:spLocks noChangeArrowheads="1"/>
          </p:cNvSpPr>
          <p:nvPr/>
        </p:nvSpPr>
        <p:spPr bwMode="auto">
          <a:xfrm>
            <a:off x="1247775" y="4651375"/>
            <a:ext cx="3222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r>
              <a:rPr lang="pt-BR" b="1">
                <a:solidFill>
                  <a:srgbClr val="0000FF"/>
                </a:solidFill>
                <a:latin typeface="Calibri" pitchFamily="34" charset="0"/>
                <a:ea typeface="MS PGothic" pitchFamily="34" charset="-128"/>
              </a:rPr>
              <a:t>A</a:t>
            </a:r>
          </a:p>
        </p:txBody>
      </p:sp>
      <p:sp>
        <p:nvSpPr>
          <p:cNvPr id="74766" name="Text Box 20"/>
          <p:cNvSpPr txBox="1">
            <a:spLocks noChangeArrowheads="1"/>
          </p:cNvSpPr>
          <p:nvPr/>
        </p:nvSpPr>
        <p:spPr bwMode="auto">
          <a:xfrm>
            <a:off x="4699000" y="6172200"/>
            <a:ext cx="3079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0000FF"/>
                </a:solidFill>
                <a:latin typeface="Calibri" pitchFamily="34" charset="0"/>
                <a:ea typeface="MS PGothic" pitchFamily="34" charset="-128"/>
              </a:rPr>
              <a:t>B</a:t>
            </a:r>
          </a:p>
        </p:txBody>
      </p:sp>
      <p:sp>
        <p:nvSpPr>
          <p:cNvPr id="74767" name="Text Box 22"/>
          <p:cNvSpPr txBox="1">
            <a:spLocks noChangeArrowheads="1"/>
          </p:cNvSpPr>
          <p:nvPr/>
        </p:nvSpPr>
        <p:spPr bwMode="auto">
          <a:xfrm>
            <a:off x="9383713" y="5864225"/>
            <a:ext cx="304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0000FF"/>
                </a:solidFill>
                <a:latin typeface="Calibri" pitchFamily="34" charset="0"/>
                <a:ea typeface="MS PGothic" pitchFamily="34" charset="-128"/>
              </a:rPr>
              <a:t>C</a:t>
            </a:r>
          </a:p>
        </p:txBody>
      </p:sp>
      <p:sp>
        <p:nvSpPr>
          <p:cNvPr id="74768" name="Text Box 23"/>
          <p:cNvSpPr txBox="1">
            <a:spLocks noChangeArrowheads="1"/>
          </p:cNvSpPr>
          <p:nvPr/>
        </p:nvSpPr>
        <p:spPr bwMode="auto">
          <a:xfrm>
            <a:off x="6597650" y="6345238"/>
            <a:ext cx="19415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latin typeface="Calibri" pitchFamily="34" charset="0"/>
                <a:ea typeface="MS PGothic" pitchFamily="34" charset="-128"/>
              </a:rPr>
              <a:t>Margotto,PR, 2020</a:t>
            </a:r>
          </a:p>
        </p:txBody>
      </p:sp>
      <p:pic>
        <p:nvPicPr>
          <p:cNvPr id="74769" name="Picture 18" descr="doc">
            <a:hlinkClick r:id="rId5" tooltip="Neuros_Sonograf_Neonat_Leucomalácia-Hipereog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042275" y="1101725"/>
            <a:ext cx="49688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70" name="Line 20"/>
          <p:cNvSpPr>
            <a:spLocks noChangeShapeType="1"/>
          </p:cNvSpPr>
          <p:nvPr/>
        </p:nvSpPr>
        <p:spPr bwMode="auto">
          <a:xfrm flipH="1">
            <a:off x="8642350" y="1433513"/>
            <a:ext cx="344488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74771" name="Text Box 21"/>
          <p:cNvSpPr txBox="1">
            <a:spLocks noChangeArrowheads="1"/>
          </p:cNvSpPr>
          <p:nvPr/>
        </p:nvSpPr>
        <p:spPr bwMode="auto">
          <a:xfrm>
            <a:off x="8986838" y="1228725"/>
            <a:ext cx="13192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FF3399"/>
                </a:solidFill>
                <a:latin typeface="Calibri" pitchFamily="34" charset="0"/>
                <a:ea typeface="MS PGothic" pitchFamily="34" charset="-128"/>
              </a:rPr>
              <a:t>Clique Aqui!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3"/>
          <p:cNvSpPr>
            <a:spLocks noGrp="1"/>
          </p:cNvSpPr>
          <p:nvPr>
            <p:ph type="body" idx="1"/>
          </p:nvPr>
        </p:nvSpPr>
        <p:spPr>
          <a:xfrm>
            <a:off x="904875" y="517525"/>
            <a:ext cx="10067925" cy="5999163"/>
          </a:xfrm>
        </p:spPr>
        <p:txBody>
          <a:bodyPr/>
          <a:lstStyle/>
          <a:p>
            <a:r>
              <a:rPr lang="pt-BR" smtClean="0"/>
              <a:t>No moderno tratamento intensivo, a </a:t>
            </a:r>
            <a:r>
              <a:rPr lang="pt-BR" b="1" smtClean="0">
                <a:solidFill>
                  <a:srgbClr val="FF0000"/>
                </a:solidFill>
              </a:rPr>
              <a:t>leucomalácia cística</a:t>
            </a:r>
            <a:r>
              <a:rPr lang="pt-BR" smtClean="0"/>
              <a:t>, identificada ao ultrassom, é um </a:t>
            </a:r>
            <a:r>
              <a:rPr lang="pt-BR" b="1" smtClean="0">
                <a:solidFill>
                  <a:srgbClr val="3333FF"/>
                </a:solidFill>
              </a:rPr>
              <a:t>achado muito incomum</a:t>
            </a:r>
            <a:r>
              <a:rPr lang="pt-BR" smtClean="0"/>
              <a:t>, principalmente nos RN abaixo de 26 semanas. Assim, a lesão difusa da substância branca (melhor detectada com a RM) é mais comum que a lesão cística (esta muito bem detectada pelo US). </a:t>
            </a:r>
          </a:p>
          <a:p>
            <a:r>
              <a:rPr lang="pt-BR" smtClean="0"/>
              <a:t>O US detecta muito bem </a:t>
            </a:r>
            <a:r>
              <a:rPr lang="pt-BR" b="1" smtClean="0">
                <a:solidFill>
                  <a:srgbClr val="FF0000"/>
                </a:solidFill>
              </a:rPr>
              <a:t>a ventriculomegalia</a:t>
            </a:r>
            <a:r>
              <a:rPr lang="pt-BR" smtClean="0"/>
              <a:t> e esta, segundo Dammann e Leviton,  </a:t>
            </a:r>
            <a:r>
              <a:rPr lang="pt-BR" b="1" smtClean="0"/>
              <a:t>é melhor vista como uma forma de lesão da substância branca</a:t>
            </a:r>
            <a:r>
              <a:rPr lang="pt-BR" smtClean="0"/>
              <a:t>. A ventriculomegalia secundária a redução do volume da substância branca, sugere um profundo efeito no padrão e nível da conectividade córtico-cortical e córtico-fugal. Na coorte de RN com leucomalácia no estudo de Pierrat et al a </a:t>
            </a:r>
            <a:r>
              <a:rPr lang="pt-BR" b="1" smtClean="0">
                <a:solidFill>
                  <a:srgbClr val="FF0000"/>
                </a:solidFill>
              </a:rPr>
              <a:t>ventriculomegalia foi um bom predictor de paralisia cerebral</a:t>
            </a:r>
            <a:r>
              <a:rPr lang="pt-BR" smtClean="0"/>
              <a:t> (29 de 30 RN com ventriculomegalia ao redor do termo desenvolveram paralisia cerebral). </a:t>
            </a:r>
          </a:p>
          <a:p>
            <a:r>
              <a:rPr lang="pt-BR" b="1" smtClean="0">
                <a:solidFill>
                  <a:srgbClr val="FF00FF"/>
                </a:solidFill>
              </a:rPr>
              <a:t>Medidas lineares dos ventrículos laterais  com o ultrassom craniano na idade corrigida a termo  correlacionam com anormalidades da ressonância magnética</a:t>
            </a:r>
            <a:r>
              <a:rPr lang="pt-BR" smtClean="0"/>
              <a:t>. Segundo Fox LM, tamanho ventricular medido no início do período neonatal usando medidas biométricas lineares com o ultrassom correlaciona com o neurodesenvolvimento aos 2 anos de crianças muito prematuras.    </a:t>
            </a:r>
            <a:r>
              <a:rPr lang="pt-BR" b="1" smtClean="0">
                <a:solidFill>
                  <a:srgbClr val="FF0000"/>
                </a:solidFill>
              </a:rPr>
              <a:t>Grandes ventrículos laterais na região parietal na idade de      1 mês estão associados com pior resultado motor aos 2 anos.</a:t>
            </a:r>
            <a:r>
              <a:rPr lang="pt-BR" smtClean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75778" name="AutoShape 3"/>
          <p:cNvSpPr>
            <a:spLocks noChangeArrowheads="1"/>
          </p:cNvSpPr>
          <p:nvPr/>
        </p:nvSpPr>
        <p:spPr bwMode="auto">
          <a:xfrm>
            <a:off x="11328400" y="6030913"/>
            <a:ext cx="550863" cy="635000"/>
          </a:xfrm>
          <a:prstGeom prst="curvedRightArrow">
            <a:avLst>
              <a:gd name="adj1" fmla="val 23055"/>
              <a:gd name="adj2" fmla="val 46109"/>
              <a:gd name="adj3" fmla="val 33333"/>
            </a:avLst>
          </a:prstGeom>
          <a:solidFill>
            <a:srgbClr val="FF0000"/>
          </a:solidFill>
          <a:ln w="571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3"/>
          <p:cNvSpPr>
            <a:spLocks noGrp="1"/>
          </p:cNvSpPr>
          <p:nvPr>
            <p:ph type="body" idx="1"/>
          </p:nvPr>
        </p:nvSpPr>
        <p:spPr>
          <a:xfrm>
            <a:off x="1512888" y="2571750"/>
            <a:ext cx="9966325" cy="3978275"/>
          </a:xfrm>
        </p:spPr>
        <p:txBody>
          <a:bodyPr/>
          <a:lstStyle/>
          <a:p>
            <a:r>
              <a:rPr lang="pt-BR" sz="2200" smtClean="0"/>
              <a:t>Quanto ao </a:t>
            </a:r>
            <a:r>
              <a:rPr lang="pt-BR" sz="2200" b="1" smtClean="0">
                <a:solidFill>
                  <a:srgbClr val="3333FF"/>
                </a:solidFill>
              </a:rPr>
              <a:t>ultrassom craniano (cUS),</a:t>
            </a:r>
            <a:r>
              <a:rPr lang="pt-BR" sz="2200" smtClean="0"/>
              <a:t> esse, quando seriado,  fornece informações críticas sobre ambas a lesão cerebral em bebês prematuros e sua evolução ao longo do tempo (</a:t>
            </a:r>
            <a:r>
              <a:rPr lang="pt-BR" sz="2200" b="1" smtClean="0">
                <a:solidFill>
                  <a:srgbClr val="3333FF"/>
                </a:solidFill>
              </a:rPr>
              <a:t>se não for seriado o diagnóstico da leucomalácia periventricular [LPV]cística é menos confiável</a:t>
            </a:r>
            <a:r>
              <a:rPr lang="pt-BR" sz="2200" smtClean="0"/>
              <a:t> (o cUS permite detectar cistos na substância branca tão pequenos quanto 2mm!). </a:t>
            </a:r>
          </a:p>
          <a:p>
            <a:r>
              <a:rPr lang="pt-BR" sz="2200" smtClean="0"/>
              <a:t>O </a:t>
            </a:r>
            <a:r>
              <a:rPr lang="pt-BR" sz="2200" b="1" smtClean="0">
                <a:solidFill>
                  <a:srgbClr val="3333FF"/>
                </a:solidFill>
              </a:rPr>
              <a:t>cUS seriado também permite a avaliação do crescimento do cérebro, um importante preditor do resultado do neurodesenvolvimento</a:t>
            </a:r>
            <a:r>
              <a:rPr lang="pt-BR" sz="2200" smtClean="0"/>
              <a:t>. O cUS permite documentar a incidência da hemorragia na matriz germinativa e permitiu a identificação de fatores de risco pré-natais e perinatais e tempo da lesão, identificar lesões cerebelares 4mm pela mastoide e além de poder facilmente acompanhar a progressão da dilatação ventricular pós-hemorrágica antes do o dos sintomas clínicos e identificar a LPV cística. </a:t>
            </a:r>
            <a:endParaRPr lang="pt-BR" sz="2200" b="1" smtClean="0"/>
          </a:p>
        </p:txBody>
      </p:sp>
      <p:sp>
        <p:nvSpPr>
          <p:cNvPr id="76802" name="Rectangle 4"/>
          <p:cNvSpPr>
            <a:spLocks noChangeArrowheads="1"/>
          </p:cNvSpPr>
          <p:nvPr/>
        </p:nvSpPr>
        <p:spPr bwMode="auto">
          <a:xfrm>
            <a:off x="2133600" y="122238"/>
            <a:ext cx="8077200" cy="16748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tIns="126960" bIns="25392" anchor="ctr">
            <a:spAutoFit/>
          </a:bodyPr>
          <a:lstStyle/>
          <a:p>
            <a:pPr algn="ctr"/>
            <a:r>
              <a:rPr lang="en-US" sz="2400" b="1">
                <a:solidFill>
                  <a:srgbClr val="072A4D"/>
                </a:solidFill>
                <a:latin typeface="Lato" pitchFamily="34" charset="0"/>
                <a:hlinkClick r:id="rId2"/>
              </a:rPr>
              <a:t>Neuroimagem do c</a:t>
            </a:r>
            <a:r>
              <a:rPr lang="en-US" sz="2400" b="1">
                <a:solidFill>
                  <a:srgbClr val="072A4D"/>
                </a:solidFill>
                <a:hlinkClick r:id="rId2"/>
              </a:rPr>
              <a:t>é</a:t>
            </a:r>
            <a:r>
              <a:rPr lang="en-US" sz="2400" b="1">
                <a:solidFill>
                  <a:srgbClr val="072A4D"/>
                </a:solidFill>
                <a:latin typeface="Lato" pitchFamily="34" charset="0"/>
                <a:hlinkClick r:id="rId2"/>
              </a:rPr>
              <a:t>rebro do pr</a:t>
            </a:r>
            <a:r>
              <a:rPr lang="en-US" sz="2400" b="1">
                <a:solidFill>
                  <a:srgbClr val="072A4D"/>
                </a:solidFill>
                <a:hlinkClick r:id="rId2"/>
              </a:rPr>
              <a:t>é</a:t>
            </a:r>
            <a:r>
              <a:rPr lang="en-US" sz="2400" b="1">
                <a:solidFill>
                  <a:srgbClr val="072A4D"/>
                </a:solidFill>
                <a:latin typeface="Lato" pitchFamily="34" charset="0"/>
                <a:hlinkClick r:id="rId2"/>
              </a:rPr>
              <a:t>-termo: revisão e recomenda</a:t>
            </a:r>
            <a:r>
              <a:rPr lang="en-US" sz="2400" b="1">
                <a:solidFill>
                  <a:srgbClr val="072A4D"/>
                </a:solidFill>
                <a:hlinkClick r:id="rId2"/>
              </a:rPr>
              <a:t>ç</a:t>
            </a:r>
            <a:r>
              <a:rPr lang="en-US" sz="2400" b="1">
                <a:solidFill>
                  <a:srgbClr val="072A4D"/>
                </a:solidFill>
                <a:latin typeface="Lato" pitchFamily="34" charset="0"/>
                <a:hlinkClick r:id="rId2"/>
              </a:rPr>
              <a:t>ões (Neuroimaging of the Preterm Brain: Review and Recommendations)</a:t>
            </a:r>
            <a:endParaRPr lang="en-US" sz="2400" b="1">
              <a:solidFill>
                <a:srgbClr val="072A4D"/>
              </a:solidFill>
              <a:latin typeface="Lato" pitchFamily="34" charset="0"/>
            </a:endParaRPr>
          </a:p>
          <a:p>
            <a:pPr eaLnBrk="0" hangingPunct="0"/>
            <a:r>
              <a:rPr lang="en-US" sz="1300">
                <a:solidFill>
                  <a:srgbClr val="607D8B"/>
                </a:solidFill>
                <a:ea typeface="Source Sans Pro"/>
                <a:cs typeface="Source Sans Pro"/>
                <a:hlinkClick r:id="rId3" tooltip="Neuro-Imagem-cerebro-PT-2021"/>
              </a:rPr>
              <a:t>  </a:t>
            </a:r>
            <a:r>
              <a:rPr lang="en-US" sz="2800">
                <a:solidFill>
                  <a:srgbClr val="607D8B"/>
                </a:solidFill>
                <a:ea typeface="Source Sans Pro"/>
                <a:cs typeface="Source Sans Pro"/>
              </a:rPr>
              <a:t> </a:t>
            </a:r>
            <a:r>
              <a:rPr lang="en-US" sz="1300">
                <a:solidFill>
                  <a:srgbClr val="607D8B"/>
                </a:solidFill>
                <a:ea typeface="Source Sans Pro"/>
                <a:cs typeface="Source Sans Pro"/>
              </a:rPr>
              <a:t>        </a:t>
            </a:r>
          </a:p>
        </p:txBody>
      </p:sp>
      <p:pic>
        <p:nvPicPr>
          <p:cNvPr id="76803" name="Picture 5" descr="doc">
            <a:hlinkClick r:id="rId3" tooltip="Neuro-Imagem-cerebro-PT-2021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469563" y="871538"/>
            <a:ext cx="7016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804" name="Oval 6"/>
          <p:cNvSpPr>
            <a:spLocks noChangeArrowheads="1"/>
          </p:cNvSpPr>
          <p:nvPr/>
        </p:nvSpPr>
        <p:spPr bwMode="auto">
          <a:xfrm>
            <a:off x="2400300" y="1027113"/>
            <a:ext cx="1257300" cy="571500"/>
          </a:xfrm>
          <a:prstGeom prst="ellipse">
            <a:avLst/>
          </a:prstGeom>
          <a:solidFill>
            <a:srgbClr val="99CC00"/>
          </a:solidFill>
          <a:ln w="28575">
            <a:solidFill>
              <a:srgbClr val="FF00FF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en-US" sz="1200" b="1">
                <a:solidFill>
                  <a:srgbClr val="FFFF00"/>
                </a:solidFill>
                <a:ea typeface="MS Mincho"/>
                <a:cs typeface="MS Mincho"/>
              </a:rPr>
              <a:t>2021</a:t>
            </a:r>
            <a:endParaRPr lang="en-US" sz="800"/>
          </a:p>
          <a:p>
            <a:pPr algn="ctr" eaLnBrk="0" hangingPunct="0"/>
            <a:r>
              <a:rPr lang="en-US" sz="1200" b="1">
                <a:solidFill>
                  <a:srgbClr val="FFFF00"/>
                </a:solidFill>
                <a:ea typeface="MS Mincho"/>
                <a:cs typeface="MS Mincho"/>
              </a:rPr>
              <a:t>(outubro)</a:t>
            </a:r>
            <a:endParaRPr lang="en-US"/>
          </a:p>
        </p:txBody>
      </p:sp>
      <p:sp>
        <p:nvSpPr>
          <p:cNvPr id="76805" name="Rectangle 11"/>
          <p:cNvSpPr>
            <a:spLocks noChangeArrowheads="1"/>
          </p:cNvSpPr>
          <p:nvPr/>
        </p:nvSpPr>
        <p:spPr bwMode="auto">
          <a:xfrm>
            <a:off x="3495675" y="1825625"/>
            <a:ext cx="49942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sz="1200" b="1">
                <a:solidFill>
                  <a:srgbClr val="205493"/>
                </a:solidFill>
                <a:latin typeface="Segoe UI" pitchFamily="34" charset="0"/>
                <a:ea typeface="MS Mincho"/>
                <a:cs typeface="Segoe UI" pitchFamily="34" charset="0"/>
                <a:hlinkClick r:id="rId5"/>
              </a:rPr>
              <a:t>Neuroimaging</a:t>
            </a:r>
            <a:r>
              <a:rPr lang="en-US" sz="1200">
                <a:solidFill>
                  <a:srgbClr val="205493"/>
                </a:solidFill>
                <a:ea typeface="MS Mincho"/>
                <a:cs typeface="Segoe UI" pitchFamily="34" charset="0"/>
                <a:hlinkClick r:id="rId5"/>
              </a:rPr>
              <a:t> </a:t>
            </a:r>
            <a:r>
              <a:rPr lang="en-US" sz="1200">
                <a:solidFill>
                  <a:srgbClr val="205493"/>
                </a:solidFill>
                <a:latin typeface="Segoe UI" pitchFamily="34" charset="0"/>
                <a:ea typeface="MS Mincho"/>
                <a:cs typeface="Segoe UI" pitchFamily="34" charset="0"/>
                <a:hlinkClick r:id="rId5"/>
              </a:rPr>
              <a:t>of the</a:t>
            </a:r>
            <a:r>
              <a:rPr lang="en-US" sz="1200">
                <a:solidFill>
                  <a:srgbClr val="205493"/>
                </a:solidFill>
                <a:ea typeface="MS Mincho"/>
                <a:cs typeface="Segoe UI" pitchFamily="34" charset="0"/>
                <a:hlinkClick r:id="rId5"/>
              </a:rPr>
              <a:t> </a:t>
            </a:r>
            <a:r>
              <a:rPr lang="en-US" sz="1200" b="1">
                <a:solidFill>
                  <a:srgbClr val="205493"/>
                </a:solidFill>
                <a:latin typeface="Segoe UI" pitchFamily="34" charset="0"/>
                <a:ea typeface="MS Mincho"/>
                <a:cs typeface="Segoe UI" pitchFamily="34" charset="0"/>
                <a:hlinkClick r:id="rId5"/>
              </a:rPr>
              <a:t>Preterm</a:t>
            </a:r>
            <a:r>
              <a:rPr lang="en-US" sz="1200">
                <a:solidFill>
                  <a:srgbClr val="205493"/>
                </a:solidFill>
                <a:ea typeface="MS Mincho"/>
                <a:cs typeface="Segoe UI" pitchFamily="34" charset="0"/>
                <a:hlinkClick r:id="rId5"/>
              </a:rPr>
              <a:t> </a:t>
            </a:r>
            <a:r>
              <a:rPr lang="en-US" sz="1200" b="1">
                <a:solidFill>
                  <a:srgbClr val="205493"/>
                </a:solidFill>
                <a:latin typeface="Segoe UI" pitchFamily="34" charset="0"/>
                <a:ea typeface="MS Mincho"/>
                <a:cs typeface="Segoe UI" pitchFamily="34" charset="0"/>
                <a:hlinkClick r:id="rId5"/>
              </a:rPr>
              <a:t>Brain</a:t>
            </a:r>
            <a:r>
              <a:rPr lang="en-US" sz="1200">
                <a:solidFill>
                  <a:srgbClr val="205493"/>
                </a:solidFill>
                <a:latin typeface="Segoe UI" pitchFamily="34" charset="0"/>
                <a:ea typeface="MS Mincho"/>
                <a:cs typeface="Segoe UI" pitchFamily="34" charset="0"/>
                <a:hlinkClick r:id="rId5"/>
              </a:rPr>
              <a:t>:</a:t>
            </a:r>
            <a:r>
              <a:rPr lang="en-US" sz="1200">
                <a:solidFill>
                  <a:srgbClr val="205493"/>
                </a:solidFill>
                <a:ea typeface="MS Mincho"/>
                <a:cs typeface="Segoe UI" pitchFamily="34" charset="0"/>
                <a:hlinkClick r:id="rId5"/>
              </a:rPr>
              <a:t> </a:t>
            </a:r>
            <a:r>
              <a:rPr lang="en-US" sz="1200" b="1">
                <a:solidFill>
                  <a:srgbClr val="205493"/>
                </a:solidFill>
                <a:latin typeface="Segoe UI" pitchFamily="34" charset="0"/>
                <a:ea typeface="MS Mincho"/>
                <a:cs typeface="Segoe UI" pitchFamily="34" charset="0"/>
                <a:hlinkClick r:id="rId5"/>
              </a:rPr>
              <a:t>Review</a:t>
            </a:r>
            <a:r>
              <a:rPr lang="en-US" sz="1200">
                <a:solidFill>
                  <a:srgbClr val="205493"/>
                </a:solidFill>
                <a:ea typeface="MS Mincho"/>
                <a:cs typeface="Segoe UI" pitchFamily="34" charset="0"/>
                <a:hlinkClick r:id="rId5"/>
              </a:rPr>
              <a:t> </a:t>
            </a:r>
            <a:r>
              <a:rPr lang="en-US" sz="1200">
                <a:solidFill>
                  <a:srgbClr val="205493"/>
                </a:solidFill>
                <a:latin typeface="Segoe UI" pitchFamily="34" charset="0"/>
                <a:ea typeface="MS Mincho"/>
                <a:cs typeface="Segoe UI" pitchFamily="34" charset="0"/>
                <a:hlinkClick r:id="rId5"/>
              </a:rPr>
              <a:t>and</a:t>
            </a:r>
            <a:r>
              <a:rPr lang="en-US" sz="1200">
                <a:solidFill>
                  <a:srgbClr val="205493"/>
                </a:solidFill>
                <a:ea typeface="MS Mincho"/>
                <a:cs typeface="Segoe UI" pitchFamily="34" charset="0"/>
                <a:hlinkClick r:id="rId5"/>
              </a:rPr>
              <a:t> </a:t>
            </a:r>
            <a:r>
              <a:rPr lang="en-US" sz="1200" b="1">
                <a:solidFill>
                  <a:srgbClr val="205493"/>
                </a:solidFill>
                <a:latin typeface="Segoe UI" pitchFamily="34" charset="0"/>
                <a:ea typeface="MS Mincho"/>
                <a:cs typeface="Segoe UI" pitchFamily="34" charset="0"/>
                <a:hlinkClick r:id="rId5"/>
              </a:rPr>
              <a:t>Recommendations</a:t>
            </a:r>
            <a:r>
              <a:rPr lang="en-US" sz="1200">
                <a:solidFill>
                  <a:srgbClr val="205493"/>
                </a:solidFill>
                <a:latin typeface="Segoe UI" pitchFamily="34" charset="0"/>
                <a:ea typeface="MS Mincho"/>
                <a:cs typeface="Segoe UI" pitchFamily="34" charset="0"/>
                <a:hlinkClick r:id="rId5"/>
              </a:rPr>
              <a:t>.</a:t>
            </a:r>
            <a:endParaRPr lang="en-US">
              <a:ea typeface="MS Mincho"/>
              <a:cs typeface="Segoe UI" pitchFamily="34" charset="0"/>
            </a:endParaRPr>
          </a:p>
        </p:txBody>
      </p:sp>
      <p:sp>
        <p:nvSpPr>
          <p:cNvPr id="76806" name="Rectangle 13"/>
          <p:cNvSpPr>
            <a:spLocks noChangeArrowheads="1"/>
          </p:cNvSpPr>
          <p:nvPr/>
        </p:nvSpPr>
        <p:spPr bwMode="auto">
          <a:xfrm>
            <a:off x="1549400" y="2036763"/>
            <a:ext cx="106426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 altLang="ja-JP" sz="1200">
              <a:solidFill>
                <a:srgbClr val="212121"/>
              </a:solidFill>
              <a:latin typeface="Segoe UI" pitchFamily="34" charset="0"/>
              <a:ea typeface="MS Mincho"/>
              <a:cs typeface="Segoe UI" pitchFamily="34" charset="0"/>
            </a:endParaRPr>
          </a:p>
          <a:p>
            <a:pPr algn="ctr" eaLnBrk="0" hangingPunct="0"/>
            <a:r>
              <a:rPr lang="en-US" altLang="ja-JP" sz="1200">
                <a:solidFill>
                  <a:srgbClr val="212121"/>
                </a:solidFill>
                <a:latin typeface="Segoe UI" pitchFamily="34" charset="0"/>
                <a:ea typeface="MS Mincho"/>
                <a:cs typeface="Segoe UI" pitchFamily="34" charset="0"/>
              </a:rPr>
              <a:t>Inder TE, de Vries LS, Ferriero DM, Grant PE, Ment LR, Miller SP, Volpe JJ.</a:t>
            </a:r>
            <a:r>
              <a:rPr lang="en-US" altLang="ja-JP" sz="1200">
                <a:solidFill>
                  <a:srgbClr val="4D8055"/>
                </a:solidFill>
                <a:latin typeface="Segoe UI" pitchFamily="34" charset="0"/>
                <a:ea typeface="MS Mincho"/>
                <a:cs typeface="Segoe UI" pitchFamily="34" charset="0"/>
              </a:rPr>
              <a:t>J Pediatr. </a:t>
            </a:r>
            <a:r>
              <a:rPr lang="en-US" altLang="ja-JP" sz="1200">
                <a:solidFill>
                  <a:srgbClr val="0000FF"/>
                </a:solidFill>
                <a:latin typeface="Segoe UI" pitchFamily="34" charset="0"/>
                <a:ea typeface="MS Mincho"/>
                <a:cs typeface="Segoe UI" pitchFamily="34" charset="0"/>
              </a:rPr>
              <a:t>2021 Oct</a:t>
            </a:r>
            <a:r>
              <a:rPr lang="en-US" altLang="ja-JP" sz="1200">
                <a:solidFill>
                  <a:srgbClr val="4D8055"/>
                </a:solidFill>
                <a:latin typeface="Segoe UI" pitchFamily="34" charset="0"/>
                <a:ea typeface="MS Mincho"/>
                <a:cs typeface="Segoe UI" pitchFamily="34" charset="0"/>
              </a:rPr>
              <a:t>;237:276-287.e4. </a:t>
            </a:r>
            <a:r>
              <a:rPr lang="en-US" altLang="ja-JP" sz="1200">
                <a:solidFill>
                  <a:srgbClr val="FF00FF"/>
                </a:solidFill>
                <a:latin typeface="Segoe UI" pitchFamily="34" charset="0"/>
                <a:ea typeface="MS Mincho"/>
                <a:cs typeface="Segoe UI" pitchFamily="34" charset="0"/>
              </a:rPr>
              <a:t>doi: 10.1016/j.jpeds.2021.06.014</a:t>
            </a:r>
            <a:r>
              <a:rPr lang="en-US" altLang="ja-JP" sz="1200">
                <a:solidFill>
                  <a:srgbClr val="4D8055"/>
                </a:solidFill>
                <a:latin typeface="Segoe UI" pitchFamily="34" charset="0"/>
                <a:ea typeface="MS Mincho"/>
                <a:cs typeface="Segoe UI" pitchFamily="34" charset="0"/>
              </a:rPr>
              <a:t>. </a:t>
            </a:r>
            <a:r>
              <a:rPr lang="pt-BR" altLang="ja-JP" sz="1200">
                <a:solidFill>
                  <a:srgbClr val="4D8055"/>
                </a:solidFill>
                <a:latin typeface="Segoe UI" pitchFamily="34" charset="0"/>
                <a:ea typeface="MS Mincho"/>
                <a:cs typeface="Segoe UI" pitchFamily="34" charset="0"/>
              </a:rPr>
              <a:t>Epub 2021 Jun 17.PMID:</a:t>
            </a:r>
            <a:r>
              <a:rPr lang="pt-BR" altLang="ja-JP" sz="1200">
                <a:solidFill>
                  <a:srgbClr val="4D8055"/>
                </a:solidFill>
                <a:ea typeface="MS Mincho"/>
                <a:cs typeface="Segoe UI" pitchFamily="34" charset="0"/>
              </a:rPr>
              <a:t> </a:t>
            </a:r>
            <a:r>
              <a:rPr lang="pt-BR" altLang="ja-JP" sz="1200">
                <a:solidFill>
                  <a:srgbClr val="4D8055"/>
                </a:solidFill>
                <a:latin typeface="Segoe UI" pitchFamily="34" charset="0"/>
                <a:ea typeface="MS Mincho"/>
                <a:cs typeface="Segoe UI" pitchFamily="34" charset="0"/>
              </a:rPr>
              <a:t>34146549</a:t>
            </a:r>
            <a:r>
              <a:rPr lang="pt-BR" altLang="ja-JP" sz="1200">
                <a:solidFill>
                  <a:srgbClr val="4D8055"/>
                </a:solidFill>
                <a:ea typeface="MS Mincho"/>
                <a:cs typeface="Segoe UI" pitchFamily="34" charset="0"/>
              </a:rPr>
              <a:t> </a:t>
            </a:r>
            <a:r>
              <a:rPr lang="pt-BR" altLang="ja-JP" sz="1200">
                <a:solidFill>
                  <a:srgbClr val="4D8055"/>
                </a:solidFill>
                <a:latin typeface="Segoe UI" pitchFamily="34" charset="0"/>
                <a:ea typeface="MS Mincho"/>
                <a:cs typeface="Segoe UI" pitchFamily="34" charset="0"/>
              </a:rPr>
              <a:t>No abstract available</a:t>
            </a:r>
            <a:r>
              <a:rPr lang="pt-BR" altLang="ja-JP" sz="1200">
                <a:ea typeface="MS Mincho"/>
                <a:cs typeface="Segoe UI" pitchFamily="34" charset="0"/>
              </a:rPr>
              <a:t> </a:t>
            </a:r>
          </a:p>
        </p:txBody>
      </p:sp>
      <p:sp>
        <p:nvSpPr>
          <p:cNvPr id="76807" name="AutoShape 8"/>
          <p:cNvSpPr>
            <a:spLocks noChangeArrowheads="1"/>
          </p:cNvSpPr>
          <p:nvPr/>
        </p:nvSpPr>
        <p:spPr bwMode="auto">
          <a:xfrm>
            <a:off x="11328400" y="6030913"/>
            <a:ext cx="550863" cy="635000"/>
          </a:xfrm>
          <a:prstGeom prst="curvedRightArrow">
            <a:avLst>
              <a:gd name="adj1" fmla="val 23055"/>
              <a:gd name="adj2" fmla="val 46109"/>
              <a:gd name="adj3" fmla="val 33333"/>
            </a:avLst>
          </a:prstGeom>
          <a:solidFill>
            <a:srgbClr val="FF0000"/>
          </a:solidFill>
          <a:ln w="571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3"/>
          <p:cNvSpPr>
            <a:spLocks noGrp="1"/>
          </p:cNvSpPr>
          <p:nvPr>
            <p:ph type="body" idx="1"/>
          </p:nvPr>
        </p:nvSpPr>
        <p:spPr>
          <a:xfrm>
            <a:off x="1198563" y="741363"/>
            <a:ext cx="10483850" cy="5375275"/>
          </a:xfrm>
        </p:spPr>
        <p:txBody>
          <a:bodyPr/>
          <a:lstStyle/>
          <a:p>
            <a:r>
              <a:rPr lang="pt-BR" smtClean="0"/>
              <a:t>No entanto, cUS não é muito confiável para o diagnóstico de lesão difusa da substância branca não cística, não detecta mielinização, anormalidades na sustância cinzenta, conectividade, maturação glial ou malformações corticais.</a:t>
            </a:r>
            <a:r>
              <a:rPr lang="pt-BR" i="1" smtClean="0"/>
              <a:t> PVL não cística</a:t>
            </a:r>
            <a:r>
              <a:rPr lang="pt-BR" smtClean="0"/>
              <a:t>”, observável como lesões pontilhadas na substância branca na ressonância magnética, ocorre em 15% - 25% dos bebês e é responsável por aproximadamente 95% das lesões evidentes da substância branca cerebral visível por ressonância magnética.</a:t>
            </a:r>
          </a:p>
          <a:p>
            <a:r>
              <a:rPr lang="pt-BR" smtClean="0"/>
              <a:t> </a:t>
            </a:r>
            <a:r>
              <a:rPr lang="pt-BR" b="1" smtClean="0">
                <a:solidFill>
                  <a:srgbClr val="3333FF"/>
                </a:solidFill>
              </a:rPr>
              <a:t>Assim, para  bebês entre 29-32 semanas  considerar apenas cUS. Agora, para os bebês &lt;29 sem ou &lt;1000g considerar RM SEM SEDAÇÃO, além de outras indicações adicionais</a:t>
            </a:r>
            <a:r>
              <a:rPr lang="pt-BR" smtClean="0"/>
              <a:t>. </a:t>
            </a:r>
          </a:p>
          <a:p>
            <a:pPr algn="ctr"/>
            <a:r>
              <a:rPr lang="pt-BR" b="1" smtClean="0">
                <a:solidFill>
                  <a:srgbClr val="FF00FF"/>
                </a:solidFill>
              </a:rPr>
              <a:t>É fundamental envolver a família na neuroimagem: priorizar o papel significativo da comunicação qualificada de quaisquer resultados. Descobertas tranqüilizadoras em imagens cerebrais de bebês prematuros não é um "desperdício", mas em vez disso, uma oportunidade crítica para apoiar as famílias em nosso Cuidado. Agora é hora dos neonatologistas adotarem a neuroimagem para fornecer uma compreensão da lesão e recuperação no desenvolvimento do cérebro.</a:t>
            </a:r>
          </a:p>
          <a:p>
            <a:pPr algn="ctr"/>
            <a:endParaRPr lang="pt-BR" b="1" smtClean="0">
              <a:solidFill>
                <a:srgbClr val="FF00FF"/>
              </a:solidFill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b="1" smtClean="0">
                <a:solidFill>
                  <a:srgbClr val="FF00FF"/>
                </a:solidFill>
              </a:rPr>
              <a:t>Quanto à avaliação de risco nos pré-termos: </a:t>
            </a:r>
            <a:r>
              <a:rPr lang="pt-BR" smtClean="0">
                <a:solidFill>
                  <a:schemeClr val="tx1"/>
                </a:solidFill>
              </a:rPr>
              <a:t>a</a:t>
            </a:r>
            <a:r>
              <a:rPr lang="pt-BR" smtClean="0"/>
              <a:t> RM na idade gestacional  equivalente a termo (RM - TEA) tem um valor preditivo para a paralisia cerebral e motora, independente do US craniano precoce e outros fatores e só isso deve ser a razão para implementá-la e começar a usá-la . </a:t>
            </a:r>
          </a:p>
          <a:p>
            <a:r>
              <a:rPr lang="pt-BR" smtClean="0"/>
              <a:t>A satisfação e a confiança dos pais dependem da percepção de uma comunicação aberta que reflita compaixão, honestidade e carinho. </a:t>
            </a:r>
          </a:p>
          <a:p>
            <a:r>
              <a:rPr lang="pt-BR" smtClean="0"/>
              <a:t>Donna Ferriero diz que a RM-TEA realmente é uma escolha sábia, pois permite que se decida sobre as intervenções necessárias que melhoram os resultados. </a:t>
            </a:r>
          </a:p>
        </p:txBody>
      </p:sp>
      <p:sp>
        <p:nvSpPr>
          <p:cNvPr id="78850" name="Rectangle 4"/>
          <p:cNvSpPr>
            <a:spLocks noChangeArrowheads="1"/>
          </p:cNvSpPr>
          <p:nvPr/>
        </p:nvSpPr>
        <p:spPr bwMode="auto">
          <a:xfrm>
            <a:off x="1654175" y="477838"/>
            <a:ext cx="9042400" cy="167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sz="2700" b="1">
                <a:solidFill>
                  <a:srgbClr val="3333FF"/>
                </a:solidFill>
                <a:latin typeface="Lato" pitchFamily="34" charset="0"/>
              </a:rPr>
              <a:t>O uso da Ressonância Magn</a:t>
            </a:r>
            <a:r>
              <a:rPr lang="en-US" sz="2700" b="1">
                <a:solidFill>
                  <a:srgbClr val="3333FF"/>
                </a:solidFill>
              </a:rPr>
              <a:t>é</a:t>
            </a:r>
            <a:r>
              <a:rPr lang="en-US" sz="2700" b="1">
                <a:solidFill>
                  <a:srgbClr val="3333FF"/>
                </a:solidFill>
                <a:latin typeface="Lato" pitchFamily="34" charset="0"/>
              </a:rPr>
              <a:t>tica em Neonatologia: uma visão para o profissional </a:t>
            </a:r>
            <a:r>
              <a:rPr lang="en-US" sz="2700" b="1">
                <a:solidFill>
                  <a:srgbClr val="3333FF"/>
                </a:solidFill>
              </a:rPr>
              <a:t>à</a:t>
            </a:r>
            <a:r>
              <a:rPr lang="en-US" sz="2700" b="1">
                <a:solidFill>
                  <a:srgbClr val="3333FF"/>
                </a:solidFill>
                <a:latin typeface="Lato" pitchFamily="34" charset="0"/>
              </a:rPr>
              <a:t> beira do leito</a:t>
            </a:r>
          </a:p>
          <a:p>
            <a:pPr algn="ctr" eaLnBrk="0" hangingPunct="0"/>
            <a:r>
              <a:rPr lang="en-US" sz="800">
                <a:solidFill>
                  <a:srgbClr val="607D8B"/>
                </a:solidFill>
              </a:rPr>
              <a:t>               </a:t>
            </a:r>
            <a:r>
              <a:rPr lang="en-US"/>
              <a:t/>
            </a:r>
            <a:br>
              <a:rPr lang="en-US"/>
            </a:br>
            <a:r>
              <a:rPr lang="en-US" sz="1600" i="1">
                <a:solidFill>
                  <a:srgbClr val="424242"/>
                </a:solidFill>
                <a:ea typeface="Source Sans Pro"/>
                <a:cs typeface="Source Sans Pro"/>
              </a:rPr>
              <a:t>Terrie Inder (EUA)-</a:t>
            </a:r>
            <a:r>
              <a:rPr lang="en-US" sz="1600">
                <a:solidFill>
                  <a:srgbClr val="424242"/>
                </a:solidFill>
                <a:ea typeface="Source Sans Pro"/>
                <a:cs typeface="Source Sans Pro"/>
              </a:rPr>
              <a:t>PBSF.</a:t>
            </a:r>
          </a:p>
          <a:p>
            <a:pPr algn="ctr" eaLnBrk="0" hangingPunct="0"/>
            <a:r>
              <a:rPr lang="en-US" sz="1600">
                <a:solidFill>
                  <a:srgbClr val="424242"/>
                </a:solidFill>
                <a:ea typeface="Source Sans Pro"/>
                <a:cs typeface="Source Sans Pro"/>
              </a:rPr>
              <a:t>Aula Apresentada na Plataforma Educacional da PBSF.</a:t>
            </a:r>
          </a:p>
          <a:p>
            <a:pPr algn="ctr" eaLnBrk="0" hangingPunct="0"/>
            <a:r>
              <a:rPr lang="en-US" sz="1600">
                <a:solidFill>
                  <a:srgbClr val="424242"/>
                </a:solidFill>
                <a:ea typeface="Source Sans Pro"/>
                <a:cs typeface="Source Sans Pro"/>
              </a:rPr>
              <a:t>Reprodução realizada por Paulo R. Margotto.</a:t>
            </a:r>
            <a:endParaRPr lang="en-US" sz="1600">
              <a:solidFill>
                <a:srgbClr val="607D8B"/>
              </a:solidFill>
            </a:endParaRPr>
          </a:p>
        </p:txBody>
      </p:sp>
      <p:pic>
        <p:nvPicPr>
          <p:cNvPr id="78851" name="Picture 5" descr="doc">
            <a:hlinkClick r:id="rId2" tooltip="Ressonac_Magnet_Neonaologia_2021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807700" y="744538"/>
            <a:ext cx="711200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8852" name="Oval 6"/>
          <p:cNvSpPr>
            <a:spLocks noChangeArrowheads="1"/>
          </p:cNvSpPr>
          <p:nvPr/>
        </p:nvSpPr>
        <p:spPr bwMode="auto">
          <a:xfrm>
            <a:off x="1425575" y="1352550"/>
            <a:ext cx="1257300" cy="571500"/>
          </a:xfrm>
          <a:prstGeom prst="ellipse">
            <a:avLst/>
          </a:prstGeom>
          <a:solidFill>
            <a:srgbClr val="99CC00"/>
          </a:solidFill>
          <a:ln w="28575">
            <a:solidFill>
              <a:srgbClr val="FF00FF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en-US" sz="2400" b="1">
                <a:solidFill>
                  <a:srgbClr val="FFFF00"/>
                </a:solidFill>
                <a:ea typeface="MS Mincho"/>
                <a:cs typeface="MS Mincho"/>
              </a:rPr>
              <a:t>2021</a:t>
            </a:r>
            <a:endParaRPr lang="en-US" sz="2400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2"/>
          <p:cNvSpPr>
            <a:spLocks noGrp="1"/>
          </p:cNvSpPr>
          <p:nvPr>
            <p:ph type="title"/>
          </p:nvPr>
        </p:nvSpPr>
        <p:spPr>
          <a:xfrm>
            <a:off x="1512888" y="239713"/>
            <a:ext cx="9601200" cy="1485900"/>
          </a:xfrm>
        </p:spPr>
        <p:txBody>
          <a:bodyPr/>
          <a:lstStyle/>
          <a:p>
            <a:pPr algn="ctr"/>
            <a:r>
              <a:rPr lang="pt-BR" b="1" smtClean="0">
                <a:solidFill>
                  <a:srgbClr val="FF00FF"/>
                </a:solidFill>
              </a:rPr>
              <a:t>O que seria Neuroimagem de Rotina do Cérebro prematuro?</a:t>
            </a:r>
          </a:p>
        </p:txBody>
      </p:sp>
      <p:sp>
        <p:nvSpPr>
          <p:cNvPr id="79874" name="Rectangle 3"/>
          <p:cNvSpPr>
            <a:spLocks noGrp="1"/>
          </p:cNvSpPr>
          <p:nvPr>
            <p:ph type="body" idx="1"/>
          </p:nvPr>
        </p:nvSpPr>
        <p:spPr>
          <a:xfrm>
            <a:off x="1027113" y="1533525"/>
            <a:ext cx="10779125" cy="5324475"/>
          </a:xfrm>
        </p:spPr>
        <p:txBody>
          <a:bodyPr/>
          <a:lstStyle/>
          <a:p>
            <a:r>
              <a:rPr lang="pt-BR" smtClean="0"/>
              <a:t>Em 2020, Hand et al foram os autores de um Relatório Clínico da Academia Americana de Pediatria</a:t>
            </a:r>
          </a:p>
          <a:p>
            <a:pPr algn="ctr">
              <a:buFont typeface="Franklin Gothic Book"/>
              <a:buNone/>
            </a:pPr>
            <a:r>
              <a:rPr lang="pt-BR" sz="1600" b="1" smtClean="0">
                <a:hlinkClick r:id="rId2"/>
              </a:rPr>
              <a:t>Routine</a:t>
            </a:r>
            <a:r>
              <a:rPr lang="pt-BR" sz="1600" smtClean="0">
                <a:hlinkClick r:id="rId2"/>
              </a:rPr>
              <a:t> </a:t>
            </a:r>
            <a:r>
              <a:rPr lang="pt-BR" sz="1600" b="1" smtClean="0">
                <a:hlinkClick r:id="rId2"/>
              </a:rPr>
              <a:t>Neuroimaging</a:t>
            </a:r>
            <a:r>
              <a:rPr lang="pt-BR" sz="1600" smtClean="0">
                <a:hlinkClick r:id="rId2"/>
              </a:rPr>
              <a:t> of the </a:t>
            </a:r>
            <a:r>
              <a:rPr lang="pt-BR" sz="1600" b="1" smtClean="0">
                <a:hlinkClick r:id="rId2"/>
              </a:rPr>
              <a:t>Preterm</a:t>
            </a:r>
            <a:r>
              <a:rPr lang="pt-BR" sz="1600" smtClean="0">
                <a:hlinkClick r:id="rId2"/>
              </a:rPr>
              <a:t> </a:t>
            </a:r>
            <a:r>
              <a:rPr lang="pt-BR" sz="1600" b="1" smtClean="0">
                <a:hlinkClick r:id="rId2"/>
              </a:rPr>
              <a:t>Brain</a:t>
            </a:r>
            <a:r>
              <a:rPr lang="pt-BR" sz="1600" smtClean="0">
                <a:hlinkClick r:id="rId2"/>
              </a:rPr>
              <a:t>.</a:t>
            </a:r>
            <a:r>
              <a:rPr lang="pt-BR" sz="1600" smtClean="0"/>
              <a:t>Hand IL, Shellhaas RA, Milla SS; COMMITTEE ON FETUS AND NEWBORN, SECTION ON NEUROLOGY, SECTION ON RADIOLOGY.Pediatrics. 2020 Nov;146(5):e2020029082. doi: 10.1542/peds.2020-029082.PMID: 33106343</a:t>
            </a:r>
          </a:p>
          <a:p>
            <a:pPr algn="ctr"/>
            <a:endParaRPr lang="pt-BR" smtClean="0"/>
          </a:p>
          <a:p>
            <a:r>
              <a:rPr lang="pt-BR" smtClean="0"/>
              <a:t> </a:t>
            </a:r>
            <a:r>
              <a:rPr lang="pt-BR" sz="2400" b="1" smtClean="0">
                <a:solidFill>
                  <a:srgbClr val="3333FF"/>
                </a:solidFill>
              </a:rPr>
              <a:t>Esse relatório recomendou que bebês nascidos com ≤30 semanas de gestação fossem submetidos a ultrassonografia craniana de rotina, mas não a uma ressonância magnética de rotina do cérebro</a:t>
            </a:r>
            <a:r>
              <a:rPr lang="pt-BR" sz="2400" smtClean="0"/>
              <a:t>, para detectar achados anormais e prever resultados de desenvolvimento neurológico. </a:t>
            </a:r>
          </a:p>
          <a:p>
            <a:r>
              <a:rPr lang="pt-BR" sz="2400" smtClean="0"/>
              <a:t>Essas recomendações desencadearam um debate entre neonatologistas, neuropediatras, radiologistas pediátricos e outros pediatras.</a:t>
            </a:r>
          </a:p>
        </p:txBody>
      </p:sp>
      <p:sp>
        <p:nvSpPr>
          <p:cNvPr id="79875" name="AutoShape 4"/>
          <p:cNvSpPr>
            <a:spLocks noChangeArrowheads="1"/>
          </p:cNvSpPr>
          <p:nvPr/>
        </p:nvSpPr>
        <p:spPr bwMode="auto">
          <a:xfrm>
            <a:off x="11328400" y="6030913"/>
            <a:ext cx="550863" cy="635000"/>
          </a:xfrm>
          <a:prstGeom prst="curvedRightArrow">
            <a:avLst>
              <a:gd name="adj1" fmla="val 23055"/>
              <a:gd name="adj2" fmla="val 46109"/>
              <a:gd name="adj3" fmla="val 33333"/>
            </a:avLst>
          </a:prstGeom>
          <a:solidFill>
            <a:srgbClr val="FF0000"/>
          </a:solidFill>
          <a:ln w="571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3"/>
          <p:cNvSpPr>
            <a:spLocks noGrp="1"/>
          </p:cNvSpPr>
          <p:nvPr>
            <p:ph type="body" idx="1"/>
          </p:nvPr>
        </p:nvSpPr>
        <p:spPr>
          <a:xfrm>
            <a:off x="954088" y="0"/>
            <a:ext cx="10801350" cy="4973638"/>
          </a:xfrm>
        </p:spPr>
        <p:txBody>
          <a:bodyPr/>
          <a:lstStyle/>
          <a:p>
            <a:r>
              <a:rPr lang="pt-BR" sz="2400" smtClean="0"/>
              <a:t>Inder et al fornecem uma revisão de um grupo de especialistas e recomendações para justificar por que eles acreditam que a ressonância magnética do cérebro deve ser usada como ferramenta de rotina de triagem em idade equivalente a termo para bebês após o nascimento prematuro. </a:t>
            </a:r>
          </a:p>
          <a:p>
            <a:endParaRPr lang="pt-BR" sz="2400" smtClean="0"/>
          </a:p>
          <a:p>
            <a:endParaRPr lang="pt-BR" sz="2400" smtClean="0"/>
          </a:p>
          <a:p>
            <a:r>
              <a:rPr lang="pt-BR" sz="2400" smtClean="0"/>
              <a:t>Os autores concluem que, embora o ultrassom seja útil para detectar lesões evidentes, novas técnicas de ressonância magnética permitem a detecção de lesões cerebrais mais sutis na  substância branca, como lesões puntiformes da substância branca, anormalidade difusa da substância </a:t>
            </a:r>
            <a:r>
              <a:rPr lang="pt-PT" sz="2400" smtClean="0">
                <a:solidFill>
                  <a:srgbClr val="008000"/>
                </a:solidFill>
              </a:rPr>
              <a:t>sinal excessivamente difuso de alta intensidade</a:t>
            </a:r>
            <a:r>
              <a:rPr lang="pt-BR" sz="2400" smtClean="0"/>
              <a:t> e crescimento do cérebro prejudicado. </a:t>
            </a:r>
          </a:p>
          <a:p>
            <a:r>
              <a:rPr lang="pt-BR" sz="2400" smtClean="0"/>
              <a:t>Os autores também revisaram estudos recentes que apontam para a capacidade preditiva da ressonância magnética do cérebro para o neurodesenvolvimento futuro.</a:t>
            </a:r>
          </a:p>
        </p:txBody>
      </p:sp>
      <p:sp>
        <p:nvSpPr>
          <p:cNvPr id="80898" name="Rectangle 5"/>
          <p:cNvSpPr>
            <a:spLocks noChangeArrowheads="1"/>
          </p:cNvSpPr>
          <p:nvPr/>
        </p:nvSpPr>
        <p:spPr bwMode="auto">
          <a:xfrm>
            <a:off x="1181100" y="2322513"/>
            <a:ext cx="106426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 altLang="ja-JP" sz="1200">
              <a:solidFill>
                <a:srgbClr val="212121"/>
              </a:solidFill>
              <a:latin typeface="Segoe UI" pitchFamily="34" charset="0"/>
              <a:ea typeface="MS Mincho"/>
              <a:cs typeface="Segoe UI" pitchFamily="34" charset="0"/>
            </a:endParaRPr>
          </a:p>
          <a:p>
            <a:pPr algn="ctr" eaLnBrk="0" hangingPunct="0"/>
            <a:r>
              <a:rPr lang="en-US" altLang="ja-JP" sz="1200">
                <a:solidFill>
                  <a:srgbClr val="212121"/>
                </a:solidFill>
                <a:latin typeface="Segoe UI" pitchFamily="34" charset="0"/>
                <a:ea typeface="MS Mincho"/>
                <a:cs typeface="Segoe UI" pitchFamily="34" charset="0"/>
              </a:rPr>
              <a:t>Inder TE, de Vries LS, Ferriero DM, Grant PE, Ment LR, Miller SP, Volpe JJ.</a:t>
            </a:r>
            <a:r>
              <a:rPr lang="en-US" altLang="ja-JP" sz="1200">
                <a:solidFill>
                  <a:srgbClr val="4D8055"/>
                </a:solidFill>
                <a:latin typeface="Segoe UI" pitchFamily="34" charset="0"/>
                <a:ea typeface="MS Mincho"/>
                <a:cs typeface="Segoe UI" pitchFamily="34" charset="0"/>
              </a:rPr>
              <a:t>J Pediatr. </a:t>
            </a:r>
            <a:r>
              <a:rPr lang="en-US" altLang="ja-JP" sz="1200">
                <a:solidFill>
                  <a:srgbClr val="0000FF"/>
                </a:solidFill>
                <a:latin typeface="Segoe UI" pitchFamily="34" charset="0"/>
                <a:ea typeface="MS Mincho"/>
                <a:cs typeface="Segoe UI" pitchFamily="34" charset="0"/>
              </a:rPr>
              <a:t>2021 Oct</a:t>
            </a:r>
            <a:r>
              <a:rPr lang="en-US" altLang="ja-JP" sz="1200">
                <a:solidFill>
                  <a:srgbClr val="4D8055"/>
                </a:solidFill>
                <a:latin typeface="Segoe UI" pitchFamily="34" charset="0"/>
                <a:ea typeface="MS Mincho"/>
                <a:cs typeface="Segoe UI" pitchFamily="34" charset="0"/>
              </a:rPr>
              <a:t>;237:276-287.e4. </a:t>
            </a:r>
            <a:r>
              <a:rPr lang="en-US" altLang="ja-JP" sz="1200">
                <a:solidFill>
                  <a:srgbClr val="FF00FF"/>
                </a:solidFill>
                <a:latin typeface="Segoe UI" pitchFamily="34" charset="0"/>
                <a:ea typeface="MS Mincho"/>
                <a:cs typeface="Segoe UI" pitchFamily="34" charset="0"/>
              </a:rPr>
              <a:t>doi: 10.1016/j.jpeds.2021.06.014</a:t>
            </a:r>
            <a:r>
              <a:rPr lang="en-US" altLang="ja-JP" sz="1200">
                <a:solidFill>
                  <a:srgbClr val="4D8055"/>
                </a:solidFill>
                <a:latin typeface="Segoe UI" pitchFamily="34" charset="0"/>
                <a:ea typeface="MS Mincho"/>
                <a:cs typeface="Segoe UI" pitchFamily="34" charset="0"/>
              </a:rPr>
              <a:t>. </a:t>
            </a:r>
            <a:r>
              <a:rPr lang="pt-BR" altLang="ja-JP" sz="1200">
                <a:solidFill>
                  <a:srgbClr val="4D8055"/>
                </a:solidFill>
                <a:latin typeface="Segoe UI" pitchFamily="34" charset="0"/>
                <a:ea typeface="MS Mincho"/>
                <a:cs typeface="Segoe UI" pitchFamily="34" charset="0"/>
              </a:rPr>
              <a:t>Epub 2021 Jun 17.PMID:</a:t>
            </a:r>
            <a:r>
              <a:rPr lang="pt-BR" altLang="ja-JP" sz="1200">
                <a:solidFill>
                  <a:srgbClr val="4D8055"/>
                </a:solidFill>
                <a:ea typeface="MS Mincho"/>
                <a:cs typeface="Segoe UI" pitchFamily="34" charset="0"/>
              </a:rPr>
              <a:t> </a:t>
            </a:r>
            <a:r>
              <a:rPr lang="pt-BR" altLang="ja-JP" sz="1200">
                <a:solidFill>
                  <a:srgbClr val="4D8055"/>
                </a:solidFill>
                <a:latin typeface="Segoe UI" pitchFamily="34" charset="0"/>
                <a:ea typeface="MS Mincho"/>
                <a:cs typeface="Segoe UI" pitchFamily="34" charset="0"/>
              </a:rPr>
              <a:t>34146549</a:t>
            </a:r>
            <a:r>
              <a:rPr lang="pt-BR" altLang="ja-JP" sz="1200">
                <a:solidFill>
                  <a:srgbClr val="4D8055"/>
                </a:solidFill>
                <a:ea typeface="MS Mincho"/>
                <a:cs typeface="Segoe UI" pitchFamily="34" charset="0"/>
              </a:rPr>
              <a:t> </a:t>
            </a:r>
            <a:r>
              <a:rPr lang="pt-BR" altLang="ja-JP" sz="1200">
                <a:solidFill>
                  <a:srgbClr val="4D8055"/>
                </a:solidFill>
                <a:latin typeface="Segoe UI" pitchFamily="34" charset="0"/>
                <a:ea typeface="MS Mincho"/>
                <a:cs typeface="Segoe UI" pitchFamily="34" charset="0"/>
              </a:rPr>
              <a:t>No abstract available</a:t>
            </a:r>
            <a:r>
              <a:rPr lang="pt-BR" altLang="ja-JP" sz="1200">
                <a:ea typeface="MS Mincho"/>
                <a:cs typeface="Segoe UI" pitchFamily="34" charset="0"/>
              </a:rPr>
              <a:t> </a:t>
            </a:r>
          </a:p>
        </p:txBody>
      </p:sp>
      <p:sp>
        <p:nvSpPr>
          <p:cNvPr id="80899" name="Rectangle 6"/>
          <p:cNvSpPr>
            <a:spLocks noChangeArrowheads="1"/>
          </p:cNvSpPr>
          <p:nvPr/>
        </p:nvSpPr>
        <p:spPr bwMode="auto">
          <a:xfrm>
            <a:off x="2549525" y="2143125"/>
            <a:ext cx="66008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en-US" sz="1600" b="1">
                <a:solidFill>
                  <a:srgbClr val="205493"/>
                </a:solidFill>
                <a:hlinkClick r:id="rId2"/>
              </a:rPr>
              <a:t>Neuroimaging</a:t>
            </a:r>
            <a:r>
              <a:rPr lang="en-US" sz="1600">
                <a:solidFill>
                  <a:srgbClr val="205493"/>
                </a:solidFill>
                <a:hlinkClick r:id="rId2"/>
              </a:rPr>
              <a:t> of the </a:t>
            </a:r>
            <a:r>
              <a:rPr lang="en-US" sz="1600" b="1">
                <a:solidFill>
                  <a:srgbClr val="205493"/>
                </a:solidFill>
                <a:hlinkClick r:id="rId2"/>
              </a:rPr>
              <a:t>Preterm</a:t>
            </a:r>
            <a:r>
              <a:rPr lang="en-US" sz="1600">
                <a:solidFill>
                  <a:srgbClr val="205493"/>
                </a:solidFill>
                <a:hlinkClick r:id="rId2"/>
              </a:rPr>
              <a:t> </a:t>
            </a:r>
            <a:r>
              <a:rPr lang="en-US" sz="1600" b="1">
                <a:solidFill>
                  <a:srgbClr val="205493"/>
                </a:solidFill>
                <a:hlinkClick r:id="rId2"/>
              </a:rPr>
              <a:t>Brain</a:t>
            </a:r>
            <a:r>
              <a:rPr lang="en-US" sz="1600">
                <a:solidFill>
                  <a:srgbClr val="205493"/>
                </a:solidFill>
                <a:hlinkClick r:id="rId2"/>
              </a:rPr>
              <a:t>: </a:t>
            </a:r>
            <a:r>
              <a:rPr lang="en-US" sz="1600" b="1">
                <a:solidFill>
                  <a:srgbClr val="205493"/>
                </a:solidFill>
                <a:hlinkClick r:id="rId2"/>
              </a:rPr>
              <a:t>Review</a:t>
            </a:r>
            <a:r>
              <a:rPr lang="en-US" sz="1600">
                <a:solidFill>
                  <a:srgbClr val="205493"/>
                </a:solidFill>
                <a:hlinkClick r:id="rId2"/>
              </a:rPr>
              <a:t> and </a:t>
            </a:r>
            <a:r>
              <a:rPr lang="en-US" sz="1600" b="1">
                <a:solidFill>
                  <a:srgbClr val="205493"/>
                </a:solidFill>
                <a:hlinkClick r:id="rId2"/>
              </a:rPr>
              <a:t>Recommendations</a:t>
            </a:r>
            <a:endParaRPr lang="pt-BR" sz="1600" b="1">
              <a:solidFill>
                <a:srgbClr val="205493"/>
              </a:solidFill>
            </a:endParaRPr>
          </a:p>
        </p:txBody>
      </p:sp>
      <p:pic>
        <p:nvPicPr>
          <p:cNvPr id="80900" name="Picture 7" descr="doc">
            <a:hlinkClick r:id="rId3" tooltip="Neuro-Imagem-cerebro-PT-2021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488613" y="1836738"/>
            <a:ext cx="650875" cy="65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901" name="AutoShape 6"/>
          <p:cNvSpPr>
            <a:spLocks noChangeArrowheads="1"/>
          </p:cNvSpPr>
          <p:nvPr/>
        </p:nvSpPr>
        <p:spPr bwMode="auto">
          <a:xfrm>
            <a:off x="11328400" y="6030913"/>
            <a:ext cx="550863" cy="635000"/>
          </a:xfrm>
          <a:prstGeom prst="curvedRightArrow">
            <a:avLst>
              <a:gd name="adj1" fmla="val 23055"/>
              <a:gd name="adj2" fmla="val 46109"/>
              <a:gd name="adj3" fmla="val 33333"/>
            </a:avLst>
          </a:prstGeom>
          <a:solidFill>
            <a:srgbClr val="FF0000"/>
          </a:solidFill>
          <a:ln w="571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3"/>
          <p:cNvSpPr>
            <a:spLocks noGrp="1"/>
          </p:cNvSpPr>
          <p:nvPr>
            <p:ph type="body" idx="1"/>
          </p:nvPr>
        </p:nvSpPr>
        <p:spPr>
          <a:xfrm>
            <a:off x="1533525" y="682625"/>
            <a:ext cx="10272713" cy="5449888"/>
          </a:xfrm>
        </p:spPr>
        <p:txBody>
          <a:bodyPr/>
          <a:lstStyle/>
          <a:p>
            <a:r>
              <a:rPr lang="pt-BR" sz="2400" smtClean="0">
                <a:solidFill>
                  <a:srgbClr val="3333FF"/>
                </a:solidFill>
              </a:rPr>
              <a:t>O debate entre a ultrassonografia craniana de rotina vs ressonância magnética do cérebro para bebês nascidos prematuro continuará no futuro imediato</a:t>
            </a:r>
            <a:r>
              <a:rPr lang="pt-BR" sz="2400" smtClean="0"/>
              <a:t>. </a:t>
            </a:r>
          </a:p>
          <a:p>
            <a:r>
              <a:rPr lang="pt-BR" sz="2400" smtClean="0"/>
              <a:t>Os leitores devem se lembrar que a declaração Academia Americana de Pediatria (AAP) é </a:t>
            </a:r>
            <a:r>
              <a:rPr lang="pt-BR" sz="2400" smtClean="0">
                <a:solidFill>
                  <a:srgbClr val="3333FF"/>
                </a:solidFill>
              </a:rPr>
              <a:t>um relatório clínico</a:t>
            </a:r>
            <a:r>
              <a:rPr lang="pt-BR" sz="2400" smtClean="0"/>
              <a:t>, não uma diretriz de prática clínica ou declaração de política</a:t>
            </a:r>
          </a:p>
          <a:p>
            <a:r>
              <a:rPr lang="pt-BR" sz="2400" smtClean="0"/>
              <a:t>Os relatórios clínicos não indicam um curso exclusivo de manejo ou servem como um padrão de cuidado médico. </a:t>
            </a:r>
          </a:p>
          <a:p>
            <a:r>
              <a:rPr lang="pt-BR" sz="2400" smtClean="0"/>
              <a:t>Além disso, a evolução contínua das técnicas de ressonância magnética e a medida que a sofisticação da ressonância magnética do cérebro avança e reunimos dados adicionais sobre os resultados de neuroimagem e neurodesenvolvimento da era atual, </a:t>
            </a:r>
            <a:r>
              <a:rPr lang="pt-BR" sz="2400" smtClean="0">
                <a:solidFill>
                  <a:srgbClr val="3333FF"/>
                </a:solidFill>
              </a:rPr>
              <a:t>este debate pode muito bem chegar a uma conclusão.</a:t>
            </a: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2"/>
          <p:cNvSpPr>
            <a:spLocks noGrp="1"/>
          </p:cNvSpPr>
          <p:nvPr>
            <p:ph type="title"/>
          </p:nvPr>
        </p:nvSpPr>
        <p:spPr>
          <a:xfrm>
            <a:off x="812800" y="0"/>
            <a:ext cx="9601200" cy="1485900"/>
          </a:xfrm>
        </p:spPr>
        <p:txBody>
          <a:bodyPr/>
          <a:lstStyle/>
          <a:p>
            <a:r>
              <a:rPr lang="pt-BR" sz="2800" smtClean="0">
                <a:solidFill>
                  <a:srgbClr val="FF00FF"/>
                </a:solidFill>
              </a:rPr>
              <a:t>EM RESUMO</a:t>
            </a:r>
            <a:r>
              <a:rPr lang="pt-BR" smtClean="0">
                <a:solidFill>
                  <a:srgbClr val="FF00FF"/>
                </a:solidFill>
              </a:rPr>
              <a:t>...</a:t>
            </a:r>
          </a:p>
        </p:txBody>
      </p:sp>
      <p:sp>
        <p:nvSpPr>
          <p:cNvPr id="82946" name="Rectangle 3"/>
          <p:cNvSpPr>
            <a:spLocks noGrp="1"/>
          </p:cNvSpPr>
          <p:nvPr>
            <p:ph type="body" idx="1"/>
          </p:nvPr>
        </p:nvSpPr>
        <p:spPr>
          <a:xfrm>
            <a:off x="833438" y="782638"/>
            <a:ext cx="11358562" cy="6359525"/>
          </a:xfrm>
        </p:spPr>
        <p:txBody>
          <a:bodyPr/>
          <a:lstStyle/>
          <a:p>
            <a:pPr>
              <a:buFont typeface="Franklin Gothic Book"/>
              <a:buNone/>
            </a:pPr>
            <a:r>
              <a:rPr lang="pt-BR" altLang="ja-JP" sz="2100" smtClean="0">
                <a:ea typeface="MS PGothic" pitchFamily="34" charset="-128"/>
              </a:rPr>
              <a:t>      A lesão da substância branca (LSB) é a forma mais frequente de lesão cerebral do prematuro. A realização seriada da ultrassonografia (USG) é necessária (pelo menos uma vez por semana) para descrever toda a história natural da LSB, incluindo na idade gestacional a termo.  A LSB cística clássica tipicamente associa-se à paralisia cerebral espástica bilateral, enquanto os déficits predominantes após a LSB difusa são comprometimento cognitivo e alterações comportamentais, problemas de atenção ou de socialização. A USG continua sendo a modalidade preferida para neuroimagem inicial e sequencial em bebês prematuros e é confiável para o diagnóstico de leucomalácia cística. No entanto a lesão difusa da sustância branca é a mais prevalente atualmente, principalmente nos prematuros extremos. Embora a ressonância magnética seja superior à USG na detecção das formas difusas e mais sutis de LSB (importante na avaliação da mielinização do ramo posterior da cápsula interna na idade corrigida a termo é útil para avaliar prognóstico motor), a recente melhora na qualidade da USG craniana neonatal ampliou o espectro de anormalidades da substância branca do pré-termo que podem ser detectadas com esta técnica (ventriculomegalia com ventrículos irregulares [um indicador de LSB difusa], sinais de atrofia cerebral). Na avaliação da LSB da prematuridade, é importante combinar USG e RM. Para os pacientes com USG normal, não é claro se a RM pode trazer infromações adcionais. </a:t>
            </a:r>
            <a:endParaRPr lang="pt-BR" sz="2100" smtClean="0"/>
          </a:p>
        </p:txBody>
      </p:sp>
      <p:sp>
        <p:nvSpPr>
          <p:cNvPr id="82947" name="Text Box 4"/>
          <p:cNvSpPr txBox="1">
            <a:spLocks noChangeArrowheads="1"/>
          </p:cNvSpPr>
          <p:nvPr/>
        </p:nvSpPr>
        <p:spPr bwMode="auto">
          <a:xfrm>
            <a:off x="2630488" y="5929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endParaRPr lang="pt-BR"/>
          </a:p>
        </p:txBody>
      </p:sp>
      <p:sp>
        <p:nvSpPr>
          <p:cNvPr id="82948" name="Text Box 5"/>
          <p:cNvSpPr txBox="1">
            <a:spLocks noChangeArrowheads="1"/>
          </p:cNvSpPr>
          <p:nvPr/>
        </p:nvSpPr>
        <p:spPr bwMode="auto">
          <a:xfrm>
            <a:off x="11298238" y="6613525"/>
            <a:ext cx="8937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1000"/>
              <a:t>Margotto PR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solidFill>
                  <a:srgbClr val="FF00FF"/>
                </a:solidFill>
              </a:rPr>
              <a:t>OBRIGADO!</a:t>
            </a:r>
          </a:p>
        </p:txBody>
      </p:sp>
      <p:pic>
        <p:nvPicPr>
          <p:cNvPr id="839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65688" y="201613"/>
            <a:ext cx="3486150" cy="157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397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03525" y="1754188"/>
            <a:ext cx="7194550" cy="4046537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83972" name="Text Box 6"/>
          <p:cNvSpPr txBox="1">
            <a:spLocks noChangeArrowheads="1"/>
          </p:cNvSpPr>
          <p:nvPr/>
        </p:nvSpPr>
        <p:spPr bwMode="auto">
          <a:xfrm>
            <a:off x="4133850" y="5867400"/>
            <a:ext cx="4933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3333FF"/>
                </a:solidFill>
              </a:rPr>
              <a:t>Dr. Jamille, Mayara, Paulo R. Margotto e Talita</a:t>
            </a:r>
          </a:p>
        </p:txBody>
      </p:sp>
      <p:sp>
        <p:nvSpPr>
          <p:cNvPr id="83973" name="Text Box 7"/>
          <p:cNvSpPr txBox="1">
            <a:spLocks noChangeArrowheads="1"/>
          </p:cNvSpPr>
          <p:nvPr/>
        </p:nvSpPr>
        <p:spPr bwMode="auto">
          <a:xfrm>
            <a:off x="9977438" y="5594350"/>
            <a:ext cx="3873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900"/>
              <a:t>S10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ortar">
  <a:themeElements>
    <a:clrScheme name="Cortar">
      <a:dk1>
        <a:sysClr val="windowText" lastClr="000000"/>
      </a:dk1>
      <a:lt1>
        <a:sysClr val="window" lastClr="FFFFFF"/>
      </a:lt1>
      <a:dk2>
        <a:srgbClr val="4A2318"/>
      </a:dk2>
      <a:lt2>
        <a:srgbClr val="EDECEB"/>
      </a:lt2>
      <a:accent1>
        <a:srgbClr val="F3C82E"/>
      </a:accent1>
      <a:accent2>
        <a:srgbClr val="A26176"/>
      </a:accent2>
      <a:accent3>
        <a:srgbClr val="74A94E"/>
      </a:accent3>
      <a:accent4>
        <a:srgbClr val="188E8D"/>
      </a:accent4>
      <a:accent5>
        <a:srgbClr val="EE913A"/>
      </a:accent5>
      <a:accent6>
        <a:srgbClr val="DF5D4A"/>
      </a:accent6>
      <a:hlink>
        <a:srgbClr val="188E8D"/>
      </a:hlink>
      <a:folHlink>
        <a:srgbClr val="A26176"/>
      </a:folHlink>
    </a:clrScheme>
    <a:fontScheme name="Cortar">
      <a:maj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ortar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Crop" id="{EC9488ED-E761-4D60-9AC4-764D1FE2C171}" vid="{D7AA1D6E-F3E9-4763-A3BC-84DF2E02F60F}"/>
    </a:ext>
  </a:extLst>
</a:theme>
</file>

<file path=ppt/theme/themeOverride1.xml><?xml version="1.0" encoding="utf-8"?>
<a:themeOverride xmlns:a="http://schemas.openxmlformats.org/drawingml/2006/main">
  <a:clrScheme name="Cortar">
    <a:dk1>
      <a:sysClr val="windowText" lastClr="000000"/>
    </a:dk1>
    <a:lt1>
      <a:sysClr val="window" lastClr="FFFFFF"/>
    </a:lt1>
    <a:dk2>
      <a:srgbClr val="4A2318"/>
    </a:dk2>
    <a:lt2>
      <a:srgbClr val="EDECEB"/>
    </a:lt2>
    <a:accent1>
      <a:srgbClr val="F3C82E"/>
    </a:accent1>
    <a:accent2>
      <a:srgbClr val="A26176"/>
    </a:accent2>
    <a:accent3>
      <a:srgbClr val="74A94E"/>
    </a:accent3>
    <a:accent4>
      <a:srgbClr val="188E8D"/>
    </a:accent4>
    <a:accent5>
      <a:srgbClr val="EE913A"/>
    </a:accent5>
    <a:accent6>
      <a:srgbClr val="DF5D4A"/>
    </a:accent6>
    <a:hlink>
      <a:srgbClr val="188E8D"/>
    </a:hlink>
    <a:folHlink>
      <a:srgbClr val="A26176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TM10001105[[fn=Cortar]]</Template>
  <TotalTime>1725</TotalTime>
  <Words>5081</Words>
  <Application>Microsoft Office PowerPoint</Application>
  <PresentationFormat>Custom</PresentationFormat>
  <Paragraphs>328</Paragraphs>
  <Slides>70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Modelo de design</vt:lpstr>
      </vt:variant>
      <vt:variant>
        <vt:i4>5</vt:i4>
      </vt:variant>
      <vt:variant>
        <vt:lpstr>Títulos de slides</vt:lpstr>
      </vt:variant>
      <vt:variant>
        <vt:i4>70</vt:i4>
      </vt:variant>
    </vt:vector>
  </HeadingPairs>
  <TitlesOfParts>
    <vt:vector size="87" baseType="lpstr">
      <vt:lpstr>Arial</vt:lpstr>
      <vt:lpstr>Franklin Gothic Book</vt:lpstr>
      <vt:lpstr>Calibri</vt:lpstr>
      <vt:lpstr>Times New Roman</vt:lpstr>
      <vt:lpstr>Calibri Light</vt:lpstr>
      <vt:lpstr>-apple-system</vt:lpstr>
      <vt:lpstr>Wingdings</vt:lpstr>
      <vt:lpstr>Lato</vt:lpstr>
      <vt:lpstr>Source Sans Pro</vt:lpstr>
      <vt:lpstr>MS Mincho</vt:lpstr>
      <vt:lpstr>MS PGothic</vt:lpstr>
      <vt:lpstr>Segoe UI</vt:lpstr>
      <vt:lpstr>Cortar</vt:lpstr>
      <vt:lpstr>Cortar</vt:lpstr>
      <vt:lpstr>Cortar</vt:lpstr>
      <vt:lpstr>Cortar</vt:lpstr>
      <vt:lpstr>Cortar</vt:lpstr>
      <vt:lpstr>LESÃO DA SUBSTÂNCIA BRANCA EM PREMATUROS: DIAGNÓSTICO E CLASSIFICAÇÃO POR ULTRASSOM </vt:lpstr>
      <vt:lpstr>Introdução </vt:lpstr>
      <vt:lpstr>Introdução</vt:lpstr>
      <vt:lpstr>Introdução</vt:lpstr>
      <vt:lpstr>Objetivo</vt:lpstr>
      <vt:lpstr>Fisiopatologia na LSB</vt:lpstr>
      <vt:lpstr>Fisiopatologia na LSB</vt:lpstr>
      <vt:lpstr>Slide 8</vt:lpstr>
      <vt:lpstr>Fisiopatologia na LSB</vt:lpstr>
      <vt:lpstr>Fisiopatologia na LSB</vt:lpstr>
      <vt:lpstr>Fisiopatologia na LSB</vt:lpstr>
      <vt:lpstr>Imagem Ultrassonográfica no Prematuro com LSB</vt:lpstr>
      <vt:lpstr>Avaliação da de LSB difusa e não cística </vt:lpstr>
      <vt:lpstr>Avaliação ultrassonográfica</vt:lpstr>
      <vt:lpstr>Slide 15</vt:lpstr>
      <vt:lpstr>Avaliação ultrassonográfica</vt:lpstr>
      <vt:lpstr>Avaliação ultrassonográfica</vt:lpstr>
      <vt:lpstr>Avaliação ultrassonográfica</vt:lpstr>
      <vt:lpstr>Avaliação ultrassonográfica</vt:lpstr>
      <vt:lpstr>Avaliação ultrassonográfica</vt:lpstr>
      <vt:lpstr>Slide 21</vt:lpstr>
      <vt:lpstr>Slide 22</vt:lpstr>
      <vt:lpstr>Slide 23</vt:lpstr>
      <vt:lpstr>Avaliação ultrassonográfica</vt:lpstr>
      <vt:lpstr>Avaliação ultrassonográfica de da lesão difusa não cística  da substância branca do  pré-termo</vt:lpstr>
      <vt:lpstr>Slide 26</vt:lpstr>
      <vt:lpstr>Aspectos práticos do estudo de LSB em pré-termo por meio da USG</vt:lpstr>
      <vt:lpstr>Novas tecnologias </vt:lpstr>
      <vt:lpstr>AVALIAÇÃO BASEADA EM RESSONÂNCIA MAGNÉTICA </vt:lpstr>
      <vt:lpstr>Slide 30</vt:lpstr>
      <vt:lpstr>Slide 31</vt:lpstr>
      <vt:lpstr>Slide 32</vt:lpstr>
      <vt:lpstr>Slide 33</vt:lpstr>
      <vt:lpstr>DESFECHOS CLÍNICOS DA LSB DA PREMATURIDADE DIAGNOSTICADA POR USG</vt:lpstr>
      <vt:lpstr>Slide 35</vt:lpstr>
      <vt:lpstr>Slide 36</vt:lpstr>
      <vt:lpstr>Slide 37</vt:lpstr>
      <vt:lpstr>PROPOSTA DE AVALIAÇÃO SISTEMATIZADA POR USG DA LSB DA PREMATURIDADE</vt:lpstr>
      <vt:lpstr>Slide 39</vt:lpstr>
      <vt:lpstr>Slide 40</vt:lpstr>
      <vt:lpstr>Slide 41</vt:lpstr>
      <vt:lpstr>Conclusão</vt:lpstr>
      <vt:lpstr>Conclusão</vt:lpstr>
      <vt:lpstr>Abstract</vt:lpstr>
      <vt:lpstr>RESUMO</vt:lpstr>
      <vt:lpstr>References</vt:lpstr>
      <vt:lpstr>Slide 47</vt:lpstr>
      <vt:lpstr>Slide 48</vt:lpstr>
      <vt:lpstr>Slide 49</vt:lpstr>
      <vt:lpstr>Slide 50</vt:lpstr>
      <vt:lpstr>Nota do Editor da página neonatal www.paulomargotto.com.br Dr. Paulo R. Margotto. Consultam também! Aqui e Agora!</vt:lpstr>
      <vt:lpstr>Slide 52</vt:lpstr>
      <vt:lpstr>Slide 53</vt:lpstr>
      <vt:lpstr>Importância do ultrassom craniano seriado</vt:lpstr>
      <vt:lpstr>Slide 55</vt:lpstr>
      <vt:lpstr>Slide 56</vt:lpstr>
      <vt:lpstr>Slide 57</vt:lpstr>
      <vt:lpstr>Slide 58</vt:lpstr>
      <vt:lpstr>Slide 59</vt:lpstr>
      <vt:lpstr>O significado da hiperecogenicidade periventricular (à luz da ressonância magnética e do neurodesenvolvimento </vt:lpstr>
      <vt:lpstr>        Leucomalácia Periventricular</vt:lpstr>
      <vt:lpstr>Slide 62</vt:lpstr>
      <vt:lpstr>Slide 63</vt:lpstr>
      <vt:lpstr>Slide 64</vt:lpstr>
      <vt:lpstr>Slide 65</vt:lpstr>
      <vt:lpstr>O que seria Neuroimagem de Rotina do Cérebro prematuro?</vt:lpstr>
      <vt:lpstr>Slide 67</vt:lpstr>
      <vt:lpstr>Slide 68</vt:lpstr>
      <vt:lpstr>EM RESUMO...</vt:lpstr>
      <vt:lpstr>OBRIGADO!</vt:lpstr>
    </vt:vector>
  </TitlesOfParts>
  <Company>SESDF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Lesão prematura da substância branca: diagnóstico e classificação por ultrassom</dc:title>
  <dc:creator>Thalita Ferreira Araujo</dc:creator>
  <cp:lastModifiedBy>Paulo</cp:lastModifiedBy>
  <cp:revision>30</cp:revision>
  <dcterms:created xsi:type="dcterms:W3CDTF">2021-09-21T17:11:43Z</dcterms:created>
  <dcterms:modified xsi:type="dcterms:W3CDTF">2021-11-02T19:23:56Z</dcterms:modified>
</cp:coreProperties>
</file>