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3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7"/>
  </p:notesMasterIdLst>
  <p:sldIdLst>
    <p:sldId id="256" r:id="rId2"/>
    <p:sldId id="290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1" r:id="rId35"/>
    <p:sldId id="289" r:id="rId36"/>
    <p:sldId id="292" r:id="rId37"/>
    <p:sldId id="321" r:id="rId38"/>
    <p:sldId id="320" r:id="rId39"/>
    <p:sldId id="319" r:id="rId40"/>
    <p:sldId id="303" r:id="rId41"/>
    <p:sldId id="304" r:id="rId42"/>
    <p:sldId id="305" r:id="rId43"/>
    <p:sldId id="306" r:id="rId44"/>
    <p:sldId id="322" r:id="rId45"/>
    <p:sldId id="294" r:id="rId46"/>
    <p:sldId id="295" r:id="rId47"/>
    <p:sldId id="296" r:id="rId48"/>
    <p:sldId id="301" r:id="rId49"/>
    <p:sldId id="298" r:id="rId50"/>
    <p:sldId id="299" r:id="rId51"/>
    <p:sldId id="300" r:id="rId52"/>
    <p:sldId id="302" r:id="rId53"/>
    <p:sldId id="313" r:id="rId54"/>
    <p:sldId id="318" r:id="rId55"/>
    <p:sldId id="317" r:id="rId56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00"/>
    <a:srgbClr val="FF33CC"/>
    <a:srgbClr val="FFFF00"/>
    <a:srgbClr val="008000"/>
    <a:srgbClr val="E0BAD8"/>
    <a:srgbClr val="CE92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57810" autoAdjust="0"/>
  </p:normalViewPr>
  <p:slideViewPr>
    <p:cSldViewPr snapToGrid="0">
      <p:cViewPr>
        <p:scale>
          <a:sx n="66" d="100"/>
          <a:sy n="66" d="100"/>
        </p:scale>
        <p:origin x="-1253" y="-7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71CEA4-18DF-4B8D-8A3B-9244F59E45B1}" type="doc">
      <dgm:prSet loTypeId="urn:microsoft.com/office/officeart/2008/layout/LinedList" loCatId="list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pt-BR"/>
        </a:p>
      </dgm:t>
    </dgm:pt>
    <dgm:pt modelId="{F19125C7-8AC8-41C1-A83A-709B7B9ED5E9}">
      <dgm:prSet phldrT="[Texto]" phldr="1"/>
      <dgm:spPr/>
      <dgm:t>
        <a:bodyPr/>
        <a:lstStyle/>
        <a:p>
          <a:endParaRPr lang="pt-BR" dirty="0"/>
        </a:p>
      </dgm:t>
    </dgm:pt>
    <dgm:pt modelId="{3358E3B4-EDB0-45A7-8830-98C9BD0B61B6}" type="parTrans" cxnId="{C2395DCA-C758-48B4-9369-DC79C8F54607}">
      <dgm:prSet/>
      <dgm:spPr/>
      <dgm:t>
        <a:bodyPr/>
        <a:lstStyle/>
        <a:p>
          <a:endParaRPr lang="pt-BR"/>
        </a:p>
      </dgm:t>
    </dgm:pt>
    <dgm:pt modelId="{9C6B67AB-5AE0-4F54-A180-76B0899D0092}" type="sibTrans" cxnId="{C2395DCA-C758-48B4-9369-DC79C8F54607}">
      <dgm:prSet/>
      <dgm:spPr/>
      <dgm:t>
        <a:bodyPr/>
        <a:lstStyle/>
        <a:p>
          <a:endParaRPr lang="pt-BR"/>
        </a:p>
      </dgm:t>
    </dgm:pt>
    <dgm:pt modelId="{C4DFD214-F854-4B78-B691-3E4499625F85}">
      <dgm:prSet phldrT="[Texto]"/>
      <dgm:spPr/>
      <dgm:t>
        <a:bodyPr/>
        <a:lstStyle/>
        <a:p>
          <a:pPr algn="ctr"/>
          <a:r>
            <a:rPr lang="pt-BR" dirty="0" smtClean="0"/>
            <a:t>Abordar os modos de ventilação não invasiva</a:t>
          </a:r>
          <a:endParaRPr lang="pt-BR" dirty="0"/>
        </a:p>
      </dgm:t>
    </dgm:pt>
    <dgm:pt modelId="{1D7A8061-84E7-4A69-8CE9-C77D10436276}" type="parTrans" cxnId="{5A2A7EDE-7EAC-402D-9DB3-D07E14EA3F1D}">
      <dgm:prSet/>
      <dgm:spPr/>
      <dgm:t>
        <a:bodyPr/>
        <a:lstStyle/>
        <a:p>
          <a:endParaRPr lang="pt-BR"/>
        </a:p>
      </dgm:t>
    </dgm:pt>
    <dgm:pt modelId="{30FFC7B2-F52C-4061-8D1F-032CE6EC9580}" type="sibTrans" cxnId="{5A2A7EDE-7EAC-402D-9DB3-D07E14EA3F1D}">
      <dgm:prSet/>
      <dgm:spPr/>
      <dgm:t>
        <a:bodyPr/>
        <a:lstStyle/>
        <a:p>
          <a:endParaRPr lang="pt-BR"/>
        </a:p>
      </dgm:t>
    </dgm:pt>
    <dgm:pt modelId="{2BFEC676-B554-465F-AE58-DA3671B07201}">
      <dgm:prSet phldrT="[Texto]"/>
      <dgm:spPr/>
      <dgm:t>
        <a:bodyPr/>
        <a:lstStyle/>
        <a:p>
          <a:pPr algn="ctr"/>
          <a:r>
            <a:rPr lang="pt-BR" dirty="0" smtClean="0"/>
            <a:t>Citar estudos que comparam </a:t>
          </a:r>
          <a:r>
            <a:rPr lang="pt-BR" b="1" dirty="0" smtClean="0">
              <a:solidFill>
                <a:srgbClr val="C00000"/>
              </a:solidFill>
            </a:rPr>
            <a:t>eficácia</a:t>
          </a:r>
          <a:r>
            <a:rPr lang="pt-BR" dirty="0" smtClean="0"/>
            <a:t> de cada modo ventilatório </a:t>
          </a:r>
          <a:endParaRPr lang="pt-BR" dirty="0"/>
        </a:p>
      </dgm:t>
    </dgm:pt>
    <dgm:pt modelId="{8C39A9B5-C0BA-44B8-A546-DF03D92BAE57}" type="parTrans" cxnId="{529E2AB0-160B-4649-BE76-46CC434809A8}">
      <dgm:prSet/>
      <dgm:spPr/>
      <dgm:t>
        <a:bodyPr/>
        <a:lstStyle/>
        <a:p>
          <a:endParaRPr lang="pt-BR"/>
        </a:p>
      </dgm:t>
    </dgm:pt>
    <dgm:pt modelId="{DF816A49-BE8B-4248-A008-3CBC2172CBBB}" type="sibTrans" cxnId="{529E2AB0-160B-4649-BE76-46CC434809A8}">
      <dgm:prSet/>
      <dgm:spPr/>
      <dgm:t>
        <a:bodyPr/>
        <a:lstStyle/>
        <a:p>
          <a:endParaRPr lang="pt-BR"/>
        </a:p>
      </dgm:t>
    </dgm:pt>
    <dgm:pt modelId="{C689253A-8FC2-45AC-879D-D5E0C312EBB3}" type="pres">
      <dgm:prSet presAssocID="{6D71CEA4-18DF-4B8D-8A3B-9244F59E45B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pt-BR"/>
        </a:p>
      </dgm:t>
    </dgm:pt>
    <dgm:pt modelId="{50CAE635-763A-4E66-95AB-7A2C0B013679}" type="pres">
      <dgm:prSet presAssocID="{F19125C7-8AC8-41C1-A83A-709B7B9ED5E9}" presName="thickLine" presStyleLbl="alignNode1" presStyleIdx="0" presStyleCnt="1"/>
      <dgm:spPr/>
    </dgm:pt>
    <dgm:pt modelId="{74048E1F-73FD-484E-ADD8-DAE6803E3283}" type="pres">
      <dgm:prSet presAssocID="{F19125C7-8AC8-41C1-A83A-709B7B9ED5E9}" presName="horz1" presStyleCnt="0"/>
      <dgm:spPr/>
    </dgm:pt>
    <dgm:pt modelId="{AE24DBD0-31FF-4727-8B0F-CB70DC37753A}" type="pres">
      <dgm:prSet presAssocID="{F19125C7-8AC8-41C1-A83A-709B7B9ED5E9}" presName="tx1" presStyleLbl="revTx" presStyleIdx="0" presStyleCnt="3"/>
      <dgm:spPr/>
      <dgm:t>
        <a:bodyPr/>
        <a:lstStyle/>
        <a:p>
          <a:endParaRPr lang="pt-BR"/>
        </a:p>
      </dgm:t>
    </dgm:pt>
    <dgm:pt modelId="{9E863BE5-0398-4A20-8D11-44DC1FEE7C4F}" type="pres">
      <dgm:prSet presAssocID="{F19125C7-8AC8-41C1-A83A-709B7B9ED5E9}" presName="vert1" presStyleCnt="0"/>
      <dgm:spPr/>
    </dgm:pt>
    <dgm:pt modelId="{8B649C4D-942A-4A29-9F97-472484B9564E}" type="pres">
      <dgm:prSet presAssocID="{C4DFD214-F854-4B78-B691-3E4499625F85}" presName="vertSpace2a" presStyleCnt="0"/>
      <dgm:spPr/>
    </dgm:pt>
    <dgm:pt modelId="{F9EC065C-1AD4-448D-A29C-D0BEE63A7F61}" type="pres">
      <dgm:prSet presAssocID="{C4DFD214-F854-4B78-B691-3E4499625F85}" presName="horz2" presStyleCnt="0"/>
      <dgm:spPr/>
    </dgm:pt>
    <dgm:pt modelId="{0B43D46F-1D99-4E5D-A231-5A83BB85510A}" type="pres">
      <dgm:prSet presAssocID="{C4DFD214-F854-4B78-B691-3E4499625F85}" presName="horzSpace2" presStyleCnt="0"/>
      <dgm:spPr/>
    </dgm:pt>
    <dgm:pt modelId="{6CE14A46-D9D2-4630-96E2-3E2CA3993F7D}" type="pres">
      <dgm:prSet presAssocID="{C4DFD214-F854-4B78-B691-3E4499625F85}" presName="tx2" presStyleLbl="revTx" presStyleIdx="1" presStyleCnt="3"/>
      <dgm:spPr/>
      <dgm:t>
        <a:bodyPr/>
        <a:lstStyle/>
        <a:p>
          <a:endParaRPr lang="pt-BR"/>
        </a:p>
      </dgm:t>
    </dgm:pt>
    <dgm:pt modelId="{88419CE9-BA36-4284-A294-6F7B8E912877}" type="pres">
      <dgm:prSet presAssocID="{C4DFD214-F854-4B78-B691-3E4499625F85}" presName="vert2" presStyleCnt="0"/>
      <dgm:spPr/>
    </dgm:pt>
    <dgm:pt modelId="{2FBF2358-70C9-47DA-BB21-55039340D916}" type="pres">
      <dgm:prSet presAssocID="{C4DFD214-F854-4B78-B691-3E4499625F85}" presName="thinLine2b" presStyleLbl="callout" presStyleIdx="0" presStyleCnt="2"/>
      <dgm:spPr/>
    </dgm:pt>
    <dgm:pt modelId="{67B77E8C-50E0-43FB-A233-FD3ED3D0161E}" type="pres">
      <dgm:prSet presAssocID="{C4DFD214-F854-4B78-B691-3E4499625F85}" presName="vertSpace2b" presStyleCnt="0"/>
      <dgm:spPr/>
    </dgm:pt>
    <dgm:pt modelId="{0F44FDE4-2931-4610-8E16-F72BB574E1F4}" type="pres">
      <dgm:prSet presAssocID="{2BFEC676-B554-465F-AE58-DA3671B07201}" presName="horz2" presStyleCnt="0"/>
      <dgm:spPr/>
    </dgm:pt>
    <dgm:pt modelId="{63B2136F-B857-4794-839F-3951E768F777}" type="pres">
      <dgm:prSet presAssocID="{2BFEC676-B554-465F-AE58-DA3671B07201}" presName="horzSpace2" presStyleCnt="0"/>
      <dgm:spPr/>
    </dgm:pt>
    <dgm:pt modelId="{59471B01-F56C-4E29-ACDF-0C8D1ECC5F7B}" type="pres">
      <dgm:prSet presAssocID="{2BFEC676-B554-465F-AE58-DA3671B07201}" presName="tx2" presStyleLbl="revTx" presStyleIdx="2" presStyleCnt="3"/>
      <dgm:spPr/>
      <dgm:t>
        <a:bodyPr/>
        <a:lstStyle/>
        <a:p>
          <a:endParaRPr lang="pt-BR"/>
        </a:p>
      </dgm:t>
    </dgm:pt>
    <dgm:pt modelId="{AD74DA70-6A7E-40EB-A21E-AF16712BD01E}" type="pres">
      <dgm:prSet presAssocID="{2BFEC676-B554-465F-AE58-DA3671B07201}" presName="vert2" presStyleCnt="0"/>
      <dgm:spPr/>
    </dgm:pt>
    <dgm:pt modelId="{916AAC13-4F07-4B74-9C9D-397BA8A6CD0B}" type="pres">
      <dgm:prSet presAssocID="{2BFEC676-B554-465F-AE58-DA3671B07201}" presName="thinLine2b" presStyleLbl="callout" presStyleIdx="1" presStyleCnt="2"/>
      <dgm:spPr/>
    </dgm:pt>
    <dgm:pt modelId="{A454F1D1-0689-43FB-A93C-8C7FBC7341D2}" type="pres">
      <dgm:prSet presAssocID="{2BFEC676-B554-465F-AE58-DA3671B07201}" presName="vertSpace2b" presStyleCnt="0"/>
      <dgm:spPr/>
    </dgm:pt>
  </dgm:ptLst>
  <dgm:cxnLst>
    <dgm:cxn modelId="{EC50B381-7D52-477C-A853-21396C8ABC29}" type="presOf" srcId="{2BFEC676-B554-465F-AE58-DA3671B07201}" destId="{59471B01-F56C-4E29-ACDF-0C8D1ECC5F7B}" srcOrd="0" destOrd="0" presId="urn:microsoft.com/office/officeart/2008/layout/LinedList"/>
    <dgm:cxn modelId="{5A2A7EDE-7EAC-402D-9DB3-D07E14EA3F1D}" srcId="{F19125C7-8AC8-41C1-A83A-709B7B9ED5E9}" destId="{C4DFD214-F854-4B78-B691-3E4499625F85}" srcOrd="0" destOrd="0" parTransId="{1D7A8061-84E7-4A69-8CE9-C77D10436276}" sibTransId="{30FFC7B2-F52C-4061-8D1F-032CE6EC9580}"/>
    <dgm:cxn modelId="{3ED854D1-A62C-4D08-9A53-7F05E0152A1B}" type="presOf" srcId="{F19125C7-8AC8-41C1-A83A-709B7B9ED5E9}" destId="{AE24DBD0-31FF-4727-8B0F-CB70DC37753A}" srcOrd="0" destOrd="0" presId="urn:microsoft.com/office/officeart/2008/layout/LinedList"/>
    <dgm:cxn modelId="{57D6D3F2-5709-42FA-BE30-7D72BE8D289D}" type="presOf" srcId="{C4DFD214-F854-4B78-B691-3E4499625F85}" destId="{6CE14A46-D9D2-4630-96E2-3E2CA3993F7D}" srcOrd="0" destOrd="0" presId="urn:microsoft.com/office/officeart/2008/layout/LinedList"/>
    <dgm:cxn modelId="{529E2AB0-160B-4649-BE76-46CC434809A8}" srcId="{F19125C7-8AC8-41C1-A83A-709B7B9ED5E9}" destId="{2BFEC676-B554-465F-AE58-DA3671B07201}" srcOrd="1" destOrd="0" parTransId="{8C39A9B5-C0BA-44B8-A546-DF03D92BAE57}" sibTransId="{DF816A49-BE8B-4248-A008-3CBC2172CBBB}"/>
    <dgm:cxn modelId="{C2395DCA-C758-48B4-9369-DC79C8F54607}" srcId="{6D71CEA4-18DF-4B8D-8A3B-9244F59E45B1}" destId="{F19125C7-8AC8-41C1-A83A-709B7B9ED5E9}" srcOrd="0" destOrd="0" parTransId="{3358E3B4-EDB0-45A7-8830-98C9BD0B61B6}" sibTransId="{9C6B67AB-5AE0-4F54-A180-76B0899D0092}"/>
    <dgm:cxn modelId="{0422853B-B26F-45FA-8B01-F358452C54DF}" type="presOf" srcId="{6D71CEA4-18DF-4B8D-8A3B-9244F59E45B1}" destId="{C689253A-8FC2-45AC-879D-D5E0C312EBB3}" srcOrd="0" destOrd="0" presId="urn:microsoft.com/office/officeart/2008/layout/LinedList"/>
    <dgm:cxn modelId="{2B587574-5DF8-463B-BD7B-6954CE2E40FB}" type="presParOf" srcId="{C689253A-8FC2-45AC-879D-D5E0C312EBB3}" destId="{50CAE635-763A-4E66-95AB-7A2C0B013679}" srcOrd="0" destOrd="0" presId="urn:microsoft.com/office/officeart/2008/layout/LinedList"/>
    <dgm:cxn modelId="{79CBDFBE-AB7B-43AF-9988-32E6BFD2B761}" type="presParOf" srcId="{C689253A-8FC2-45AC-879D-D5E0C312EBB3}" destId="{74048E1F-73FD-484E-ADD8-DAE6803E3283}" srcOrd="1" destOrd="0" presId="urn:microsoft.com/office/officeart/2008/layout/LinedList"/>
    <dgm:cxn modelId="{92F54EFF-7DB6-4045-9CAD-C953C5A60A34}" type="presParOf" srcId="{74048E1F-73FD-484E-ADD8-DAE6803E3283}" destId="{AE24DBD0-31FF-4727-8B0F-CB70DC37753A}" srcOrd="0" destOrd="0" presId="urn:microsoft.com/office/officeart/2008/layout/LinedList"/>
    <dgm:cxn modelId="{E088285E-465D-448E-87BC-488E331EF676}" type="presParOf" srcId="{74048E1F-73FD-484E-ADD8-DAE6803E3283}" destId="{9E863BE5-0398-4A20-8D11-44DC1FEE7C4F}" srcOrd="1" destOrd="0" presId="urn:microsoft.com/office/officeart/2008/layout/LinedList"/>
    <dgm:cxn modelId="{FBF89A26-F436-4A66-A3FB-4D5622B31280}" type="presParOf" srcId="{9E863BE5-0398-4A20-8D11-44DC1FEE7C4F}" destId="{8B649C4D-942A-4A29-9F97-472484B9564E}" srcOrd="0" destOrd="0" presId="urn:microsoft.com/office/officeart/2008/layout/LinedList"/>
    <dgm:cxn modelId="{41D6D273-11D5-4378-8B34-E5498F5B1A7A}" type="presParOf" srcId="{9E863BE5-0398-4A20-8D11-44DC1FEE7C4F}" destId="{F9EC065C-1AD4-448D-A29C-D0BEE63A7F61}" srcOrd="1" destOrd="0" presId="urn:microsoft.com/office/officeart/2008/layout/LinedList"/>
    <dgm:cxn modelId="{408BB407-907E-4D80-BDC8-69558910921B}" type="presParOf" srcId="{F9EC065C-1AD4-448D-A29C-D0BEE63A7F61}" destId="{0B43D46F-1D99-4E5D-A231-5A83BB85510A}" srcOrd="0" destOrd="0" presId="urn:microsoft.com/office/officeart/2008/layout/LinedList"/>
    <dgm:cxn modelId="{123A6431-0C97-4122-9687-EB9B5C9E98FC}" type="presParOf" srcId="{F9EC065C-1AD4-448D-A29C-D0BEE63A7F61}" destId="{6CE14A46-D9D2-4630-96E2-3E2CA3993F7D}" srcOrd="1" destOrd="0" presId="urn:microsoft.com/office/officeart/2008/layout/LinedList"/>
    <dgm:cxn modelId="{0D20C858-6164-4A19-8A68-7BC043EBFEB4}" type="presParOf" srcId="{F9EC065C-1AD4-448D-A29C-D0BEE63A7F61}" destId="{88419CE9-BA36-4284-A294-6F7B8E912877}" srcOrd="2" destOrd="0" presId="urn:microsoft.com/office/officeart/2008/layout/LinedList"/>
    <dgm:cxn modelId="{32C7D973-C5AC-4071-962D-F81D35DC9438}" type="presParOf" srcId="{9E863BE5-0398-4A20-8D11-44DC1FEE7C4F}" destId="{2FBF2358-70C9-47DA-BB21-55039340D916}" srcOrd="2" destOrd="0" presId="urn:microsoft.com/office/officeart/2008/layout/LinedList"/>
    <dgm:cxn modelId="{CA693F6C-4B01-46DA-9D50-B0B440789AE6}" type="presParOf" srcId="{9E863BE5-0398-4A20-8D11-44DC1FEE7C4F}" destId="{67B77E8C-50E0-43FB-A233-FD3ED3D0161E}" srcOrd="3" destOrd="0" presId="urn:microsoft.com/office/officeart/2008/layout/LinedList"/>
    <dgm:cxn modelId="{07C0F9FD-A948-432E-8564-0C4BEF72F982}" type="presParOf" srcId="{9E863BE5-0398-4A20-8D11-44DC1FEE7C4F}" destId="{0F44FDE4-2931-4610-8E16-F72BB574E1F4}" srcOrd="4" destOrd="0" presId="urn:microsoft.com/office/officeart/2008/layout/LinedList"/>
    <dgm:cxn modelId="{9DD06333-A28F-4958-9990-419C9EE8A4B5}" type="presParOf" srcId="{0F44FDE4-2931-4610-8E16-F72BB574E1F4}" destId="{63B2136F-B857-4794-839F-3951E768F777}" srcOrd="0" destOrd="0" presId="urn:microsoft.com/office/officeart/2008/layout/LinedList"/>
    <dgm:cxn modelId="{669840E3-EBBF-4FBC-AD95-7CD3A307D6E3}" type="presParOf" srcId="{0F44FDE4-2931-4610-8E16-F72BB574E1F4}" destId="{59471B01-F56C-4E29-ACDF-0C8D1ECC5F7B}" srcOrd="1" destOrd="0" presId="urn:microsoft.com/office/officeart/2008/layout/LinedList"/>
    <dgm:cxn modelId="{E6A73D43-776D-4CAF-B477-83C5DA4F44A6}" type="presParOf" srcId="{0F44FDE4-2931-4610-8E16-F72BB574E1F4}" destId="{AD74DA70-6A7E-40EB-A21E-AF16712BD01E}" srcOrd="2" destOrd="0" presId="urn:microsoft.com/office/officeart/2008/layout/LinedList"/>
    <dgm:cxn modelId="{19433FB0-438A-41B8-B586-33853AC17901}" type="presParOf" srcId="{9E863BE5-0398-4A20-8D11-44DC1FEE7C4F}" destId="{916AAC13-4F07-4B74-9C9D-397BA8A6CD0B}" srcOrd="5" destOrd="0" presId="urn:microsoft.com/office/officeart/2008/layout/LinedList"/>
    <dgm:cxn modelId="{C2E759D5-5789-477B-ACFE-5A61FB76705A}" type="presParOf" srcId="{9E863BE5-0398-4A20-8D11-44DC1FEE7C4F}" destId="{A454F1D1-0689-43FB-A93C-8C7FBC7341D2}" srcOrd="6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0D83A61-95EF-47C1-8659-3C8CF591C36A}" type="doc">
      <dgm:prSet loTypeId="urn:microsoft.com/office/officeart/2005/8/layout/default#1" loCatId="list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pt-BR"/>
        </a:p>
      </dgm:t>
    </dgm:pt>
    <dgm:pt modelId="{A56E0B7F-FD56-463B-A873-A17D9897A67A}">
      <dgm:prSet phldrT="[Texto]"/>
      <dgm:spPr/>
      <dgm:t>
        <a:bodyPr/>
        <a:lstStyle/>
        <a:p>
          <a:r>
            <a:rPr lang="pt-BR" b="1" dirty="0" smtClean="0"/>
            <a:t>CPAP nasal</a:t>
          </a:r>
          <a:endParaRPr lang="pt-BR" b="1" dirty="0"/>
        </a:p>
      </dgm:t>
    </dgm:pt>
    <dgm:pt modelId="{2AD4400C-B187-493F-AB01-545EF67077D6}" type="parTrans" cxnId="{372E1B76-C942-4D7B-B489-3309A25DD729}">
      <dgm:prSet/>
      <dgm:spPr/>
      <dgm:t>
        <a:bodyPr/>
        <a:lstStyle/>
        <a:p>
          <a:endParaRPr lang="pt-BR"/>
        </a:p>
      </dgm:t>
    </dgm:pt>
    <dgm:pt modelId="{68B0D06E-4317-4443-91E0-6D34BDA275CC}" type="sibTrans" cxnId="{372E1B76-C942-4D7B-B489-3309A25DD729}">
      <dgm:prSet/>
      <dgm:spPr/>
      <dgm:t>
        <a:bodyPr/>
        <a:lstStyle/>
        <a:p>
          <a:endParaRPr lang="pt-BR"/>
        </a:p>
      </dgm:t>
    </dgm:pt>
    <dgm:pt modelId="{D1E32332-2A5F-4A9E-BB66-1926D814FAB5}" type="pres">
      <dgm:prSet presAssocID="{F0D83A61-95EF-47C1-8659-3C8CF591C36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1B2C8775-F322-4F73-A3D4-BE59680DA745}" type="pres">
      <dgm:prSet presAssocID="{A56E0B7F-FD56-463B-A873-A17D9897A67A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1709582-37E5-46B1-BC98-F6B49225FEEB}" type="presOf" srcId="{A56E0B7F-FD56-463B-A873-A17D9897A67A}" destId="{1B2C8775-F322-4F73-A3D4-BE59680DA745}" srcOrd="0" destOrd="0" presId="urn:microsoft.com/office/officeart/2005/8/layout/default#1"/>
    <dgm:cxn modelId="{372E1B76-C942-4D7B-B489-3309A25DD729}" srcId="{F0D83A61-95EF-47C1-8659-3C8CF591C36A}" destId="{A56E0B7F-FD56-463B-A873-A17D9897A67A}" srcOrd="0" destOrd="0" parTransId="{2AD4400C-B187-493F-AB01-545EF67077D6}" sibTransId="{68B0D06E-4317-4443-91E0-6D34BDA275CC}"/>
    <dgm:cxn modelId="{5D719F93-91CB-4679-8BE6-BAB8335CFAA7}" type="presOf" srcId="{F0D83A61-95EF-47C1-8659-3C8CF591C36A}" destId="{D1E32332-2A5F-4A9E-BB66-1926D814FAB5}" srcOrd="0" destOrd="0" presId="urn:microsoft.com/office/officeart/2005/8/layout/default#1"/>
    <dgm:cxn modelId="{45D5223F-9D6B-4AA6-9E5F-6F4F9EC15F27}" type="presParOf" srcId="{D1E32332-2A5F-4A9E-BB66-1926D814FAB5}" destId="{1B2C8775-F322-4F73-A3D4-BE59680DA745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2B0904A-098B-4252-AE24-456541CC3C7F}" type="doc">
      <dgm:prSet loTypeId="urn:microsoft.com/office/officeart/2005/8/layout/default#2" loCatId="list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pt-BR"/>
        </a:p>
      </dgm:t>
    </dgm:pt>
    <dgm:pt modelId="{7AD114F8-22A6-4A09-8D6D-C969E71FB17C}">
      <dgm:prSet phldrT="[Texto]"/>
      <dgm:spPr/>
      <dgm:t>
        <a:bodyPr/>
        <a:lstStyle/>
        <a:p>
          <a:r>
            <a:rPr lang="pt-BR" dirty="0" smtClean="0"/>
            <a:t>Aumento na área transversal faríngea </a:t>
          </a:r>
          <a:endParaRPr lang="pt-BR" dirty="0"/>
        </a:p>
      </dgm:t>
    </dgm:pt>
    <dgm:pt modelId="{9706C12A-AB9A-4C00-9E6F-3AAEB240AFAE}" type="parTrans" cxnId="{FFA79462-02F4-4A28-BC0F-0FE8B0398031}">
      <dgm:prSet/>
      <dgm:spPr/>
      <dgm:t>
        <a:bodyPr/>
        <a:lstStyle/>
        <a:p>
          <a:endParaRPr lang="pt-BR"/>
        </a:p>
      </dgm:t>
    </dgm:pt>
    <dgm:pt modelId="{7B37E38E-9E55-405C-A2D7-98A068D754F3}" type="sibTrans" cxnId="{FFA79462-02F4-4A28-BC0F-0FE8B0398031}">
      <dgm:prSet/>
      <dgm:spPr/>
      <dgm:t>
        <a:bodyPr/>
        <a:lstStyle/>
        <a:p>
          <a:endParaRPr lang="pt-BR"/>
        </a:p>
      </dgm:t>
    </dgm:pt>
    <dgm:pt modelId="{2E67E49D-B1F9-4D07-90BD-35D3B43FFE60}">
      <dgm:prSet phldrT="[Texto]"/>
      <dgm:spPr/>
      <dgm:t>
        <a:bodyPr/>
        <a:lstStyle/>
        <a:p>
          <a:r>
            <a:rPr lang="pt-BR" dirty="0" smtClean="0"/>
            <a:t>Aumento da atividade diafragmática</a:t>
          </a:r>
          <a:endParaRPr lang="pt-BR" dirty="0"/>
        </a:p>
      </dgm:t>
    </dgm:pt>
    <dgm:pt modelId="{DAFD0310-8E29-435E-8397-B79DC1FAE639}" type="parTrans" cxnId="{84FE537C-8C1D-404D-A02A-596091D14BEA}">
      <dgm:prSet/>
      <dgm:spPr/>
      <dgm:t>
        <a:bodyPr/>
        <a:lstStyle/>
        <a:p>
          <a:endParaRPr lang="pt-BR"/>
        </a:p>
      </dgm:t>
    </dgm:pt>
    <dgm:pt modelId="{A3553032-CA59-450D-890D-8ADED05FC8CE}" type="sibTrans" cxnId="{84FE537C-8C1D-404D-A02A-596091D14BEA}">
      <dgm:prSet/>
      <dgm:spPr/>
      <dgm:t>
        <a:bodyPr/>
        <a:lstStyle/>
        <a:p>
          <a:endParaRPr lang="pt-BR"/>
        </a:p>
      </dgm:t>
    </dgm:pt>
    <dgm:pt modelId="{FB4236EF-849F-446D-8E69-F4432920D4E1}">
      <dgm:prSet phldrT="[Texto]"/>
      <dgm:spPr/>
      <dgm:t>
        <a:bodyPr/>
        <a:lstStyle/>
        <a:p>
          <a:r>
            <a:rPr lang="pt-BR" dirty="0" smtClean="0"/>
            <a:t>Melhora da complacência pulmonar</a:t>
          </a:r>
          <a:endParaRPr lang="pt-BR" dirty="0"/>
        </a:p>
      </dgm:t>
    </dgm:pt>
    <dgm:pt modelId="{6B25177F-1609-4B14-9A30-4810D9F544E6}" type="parTrans" cxnId="{B97568A1-A2F9-4C84-B3E0-62DAE97DFC49}">
      <dgm:prSet/>
      <dgm:spPr/>
      <dgm:t>
        <a:bodyPr/>
        <a:lstStyle/>
        <a:p>
          <a:endParaRPr lang="pt-BR"/>
        </a:p>
      </dgm:t>
    </dgm:pt>
    <dgm:pt modelId="{13328F7E-585A-4E87-899F-99B6C74BE1AA}" type="sibTrans" cxnId="{B97568A1-A2F9-4C84-B3E0-62DAE97DFC49}">
      <dgm:prSet/>
      <dgm:spPr/>
      <dgm:t>
        <a:bodyPr/>
        <a:lstStyle/>
        <a:p>
          <a:endParaRPr lang="pt-BR"/>
        </a:p>
      </dgm:t>
    </dgm:pt>
    <dgm:pt modelId="{A4117659-3EC8-4F1D-9E21-BE53ED071014}">
      <dgm:prSet phldrT="[Texto]"/>
      <dgm:spPr/>
      <dgm:t>
        <a:bodyPr/>
        <a:lstStyle/>
        <a:p>
          <a:r>
            <a:rPr lang="pt-BR" dirty="0" smtClean="0"/>
            <a:t>Menor resistência das vias aéreas</a:t>
          </a:r>
          <a:endParaRPr lang="pt-BR" dirty="0"/>
        </a:p>
      </dgm:t>
    </dgm:pt>
    <dgm:pt modelId="{0BC952D2-02B0-4ADD-94B7-95EB59EBFE05}" type="parTrans" cxnId="{00091B85-B378-4745-806D-D7FAD866045D}">
      <dgm:prSet/>
      <dgm:spPr/>
      <dgm:t>
        <a:bodyPr/>
        <a:lstStyle/>
        <a:p>
          <a:endParaRPr lang="pt-BR"/>
        </a:p>
      </dgm:t>
    </dgm:pt>
    <dgm:pt modelId="{0A789E0A-3ACF-45DA-A285-D50A86D422AA}" type="sibTrans" cxnId="{00091B85-B378-4745-806D-D7FAD866045D}">
      <dgm:prSet/>
      <dgm:spPr/>
      <dgm:t>
        <a:bodyPr/>
        <a:lstStyle/>
        <a:p>
          <a:endParaRPr lang="pt-BR"/>
        </a:p>
      </dgm:t>
    </dgm:pt>
    <dgm:pt modelId="{CC720287-448A-452D-816A-AEBC42647B14}" type="pres">
      <dgm:prSet presAssocID="{82B0904A-098B-4252-AE24-456541CC3C7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8EC92DE-0B70-41C5-A9A1-A16E16DEF52A}" type="pres">
      <dgm:prSet presAssocID="{7AD114F8-22A6-4A09-8D6D-C969E71FB17C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2AC24C2-7C83-450F-845B-DC6F179618C0}" type="pres">
      <dgm:prSet presAssocID="{7B37E38E-9E55-405C-A2D7-98A068D754F3}" presName="sibTrans" presStyleCnt="0"/>
      <dgm:spPr/>
    </dgm:pt>
    <dgm:pt modelId="{72E57F93-D533-4750-B98C-C7819F7B235D}" type="pres">
      <dgm:prSet presAssocID="{2E67E49D-B1F9-4D07-90BD-35D3B43FFE60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FD6F3B0-FCA8-4D3F-8103-C0D250D29027}" type="pres">
      <dgm:prSet presAssocID="{A3553032-CA59-450D-890D-8ADED05FC8CE}" presName="sibTrans" presStyleCnt="0"/>
      <dgm:spPr/>
    </dgm:pt>
    <dgm:pt modelId="{C125E7BD-2720-4E3A-BF67-24985DFF82F1}" type="pres">
      <dgm:prSet presAssocID="{FB4236EF-849F-446D-8E69-F4432920D4E1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ECE0ED1-9D0C-4F01-ADE1-B05B008F6F14}" type="pres">
      <dgm:prSet presAssocID="{13328F7E-585A-4E87-899F-99B6C74BE1AA}" presName="sibTrans" presStyleCnt="0"/>
      <dgm:spPr/>
    </dgm:pt>
    <dgm:pt modelId="{17FA7A11-AA6E-4CFB-AB67-CD962D8E36F0}" type="pres">
      <dgm:prSet presAssocID="{A4117659-3EC8-4F1D-9E21-BE53ED07101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4FE537C-8C1D-404D-A02A-596091D14BEA}" srcId="{82B0904A-098B-4252-AE24-456541CC3C7F}" destId="{2E67E49D-B1F9-4D07-90BD-35D3B43FFE60}" srcOrd="1" destOrd="0" parTransId="{DAFD0310-8E29-435E-8397-B79DC1FAE639}" sibTransId="{A3553032-CA59-450D-890D-8ADED05FC8CE}"/>
    <dgm:cxn modelId="{B97568A1-A2F9-4C84-B3E0-62DAE97DFC49}" srcId="{82B0904A-098B-4252-AE24-456541CC3C7F}" destId="{FB4236EF-849F-446D-8E69-F4432920D4E1}" srcOrd="2" destOrd="0" parTransId="{6B25177F-1609-4B14-9A30-4810D9F544E6}" sibTransId="{13328F7E-585A-4E87-899F-99B6C74BE1AA}"/>
    <dgm:cxn modelId="{ADB171BF-759C-44E5-91D5-638EF80B2E0F}" type="presOf" srcId="{82B0904A-098B-4252-AE24-456541CC3C7F}" destId="{CC720287-448A-452D-816A-AEBC42647B14}" srcOrd="0" destOrd="0" presId="urn:microsoft.com/office/officeart/2005/8/layout/default#2"/>
    <dgm:cxn modelId="{FFA79462-02F4-4A28-BC0F-0FE8B0398031}" srcId="{82B0904A-098B-4252-AE24-456541CC3C7F}" destId="{7AD114F8-22A6-4A09-8D6D-C969E71FB17C}" srcOrd="0" destOrd="0" parTransId="{9706C12A-AB9A-4C00-9E6F-3AAEB240AFAE}" sibTransId="{7B37E38E-9E55-405C-A2D7-98A068D754F3}"/>
    <dgm:cxn modelId="{EC1F53C1-4F7A-4507-9F3A-060F6B697BC6}" type="presOf" srcId="{A4117659-3EC8-4F1D-9E21-BE53ED071014}" destId="{17FA7A11-AA6E-4CFB-AB67-CD962D8E36F0}" srcOrd="0" destOrd="0" presId="urn:microsoft.com/office/officeart/2005/8/layout/default#2"/>
    <dgm:cxn modelId="{05DD524E-6084-4934-8540-2B486C8D86AF}" type="presOf" srcId="{7AD114F8-22A6-4A09-8D6D-C969E71FB17C}" destId="{98EC92DE-0B70-41C5-A9A1-A16E16DEF52A}" srcOrd="0" destOrd="0" presId="urn:microsoft.com/office/officeart/2005/8/layout/default#2"/>
    <dgm:cxn modelId="{00091B85-B378-4745-806D-D7FAD866045D}" srcId="{82B0904A-098B-4252-AE24-456541CC3C7F}" destId="{A4117659-3EC8-4F1D-9E21-BE53ED071014}" srcOrd="3" destOrd="0" parTransId="{0BC952D2-02B0-4ADD-94B7-95EB59EBFE05}" sibTransId="{0A789E0A-3ACF-45DA-A285-D50A86D422AA}"/>
    <dgm:cxn modelId="{2C7447BC-B521-461C-9B20-0A0328C2A1E3}" type="presOf" srcId="{FB4236EF-849F-446D-8E69-F4432920D4E1}" destId="{C125E7BD-2720-4E3A-BF67-24985DFF82F1}" srcOrd="0" destOrd="0" presId="urn:microsoft.com/office/officeart/2005/8/layout/default#2"/>
    <dgm:cxn modelId="{67253382-9619-4204-A4C8-1714EB7CCB1D}" type="presOf" srcId="{2E67E49D-B1F9-4D07-90BD-35D3B43FFE60}" destId="{72E57F93-D533-4750-B98C-C7819F7B235D}" srcOrd="0" destOrd="0" presId="urn:microsoft.com/office/officeart/2005/8/layout/default#2"/>
    <dgm:cxn modelId="{0C173D70-A084-48DC-888C-AA0DD694CADF}" type="presParOf" srcId="{CC720287-448A-452D-816A-AEBC42647B14}" destId="{98EC92DE-0B70-41C5-A9A1-A16E16DEF52A}" srcOrd="0" destOrd="0" presId="urn:microsoft.com/office/officeart/2005/8/layout/default#2"/>
    <dgm:cxn modelId="{5B990351-EF9A-4AE3-9423-EBDA5A96F56E}" type="presParOf" srcId="{CC720287-448A-452D-816A-AEBC42647B14}" destId="{52AC24C2-7C83-450F-845B-DC6F179618C0}" srcOrd="1" destOrd="0" presId="urn:microsoft.com/office/officeart/2005/8/layout/default#2"/>
    <dgm:cxn modelId="{5472A8D3-FD42-4094-ACF2-9CA42690DAB0}" type="presParOf" srcId="{CC720287-448A-452D-816A-AEBC42647B14}" destId="{72E57F93-D533-4750-B98C-C7819F7B235D}" srcOrd="2" destOrd="0" presId="urn:microsoft.com/office/officeart/2005/8/layout/default#2"/>
    <dgm:cxn modelId="{CB3ECB78-44F3-44CB-9D78-42E7045CC4FD}" type="presParOf" srcId="{CC720287-448A-452D-816A-AEBC42647B14}" destId="{9FD6F3B0-FCA8-4D3F-8103-C0D250D29027}" srcOrd="3" destOrd="0" presId="urn:microsoft.com/office/officeart/2005/8/layout/default#2"/>
    <dgm:cxn modelId="{F41B9552-B315-4156-AA0B-0A187B9AA22E}" type="presParOf" srcId="{CC720287-448A-452D-816A-AEBC42647B14}" destId="{C125E7BD-2720-4E3A-BF67-24985DFF82F1}" srcOrd="4" destOrd="0" presId="urn:microsoft.com/office/officeart/2005/8/layout/default#2"/>
    <dgm:cxn modelId="{F7979DFD-9A8F-48CC-A2B2-EB2E8C633EA1}" type="presParOf" srcId="{CC720287-448A-452D-816A-AEBC42647B14}" destId="{4ECE0ED1-9D0C-4F01-ADE1-B05B008F6F14}" srcOrd="5" destOrd="0" presId="urn:microsoft.com/office/officeart/2005/8/layout/default#2"/>
    <dgm:cxn modelId="{59205AC3-4205-4F5E-9790-0A3817BAF8B5}" type="presParOf" srcId="{CC720287-448A-452D-816A-AEBC42647B14}" destId="{17FA7A11-AA6E-4CFB-AB67-CD962D8E36F0}" srcOrd="6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74C7E9F-50CF-4868-9150-C1D9279B4724}" type="doc">
      <dgm:prSet loTypeId="urn:microsoft.com/office/officeart/2005/8/layout/chevron1" loCatId="process" qsTypeId="urn:microsoft.com/office/officeart/2005/8/quickstyle/simple2" qsCatId="simple" csTypeId="urn:microsoft.com/office/officeart/2005/8/colors/accent0_1" csCatId="mainScheme" phldr="1"/>
      <dgm:spPr/>
    </dgm:pt>
    <dgm:pt modelId="{3BB46CF2-BB6C-4069-89B5-A68CAFCE4B5E}">
      <dgm:prSet phldrT="[Texto]"/>
      <dgm:spPr/>
      <dgm:t>
        <a:bodyPr/>
        <a:lstStyle/>
        <a:p>
          <a:r>
            <a:rPr lang="pt-BR" dirty="0" smtClean="0"/>
            <a:t>Menor trabalho respiratório </a:t>
          </a:r>
          <a:endParaRPr lang="pt-BR" dirty="0"/>
        </a:p>
      </dgm:t>
    </dgm:pt>
    <dgm:pt modelId="{6972FFCF-738C-4A70-A072-9A051C5F4FC4}" type="parTrans" cxnId="{D77ADD14-73F1-4CDF-924C-AD2EA5289013}">
      <dgm:prSet/>
      <dgm:spPr/>
      <dgm:t>
        <a:bodyPr/>
        <a:lstStyle/>
        <a:p>
          <a:endParaRPr lang="pt-BR"/>
        </a:p>
      </dgm:t>
    </dgm:pt>
    <dgm:pt modelId="{818CA7B3-C9F9-49A9-B879-1518A81DE4A8}" type="sibTrans" cxnId="{D77ADD14-73F1-4CDF-924C-AD2EA5289013}">
      <dgm:prSet/>
      <dgm:spPr/>
      <dgm:t>
        <a:bodyPr/>
        <a:lstStyle/>
        <a:p>
          <a:endParaRPr lang="pt-BR"/>
        </a:p>
      </dgm:t>
    </dgm:pt>
    <dgm:pt modelId="{17F38F7F-CCDC-4628-97D1-43F6AD95CD21}">
      <dgm:prSet phldrT="[Texto]"/>
      <dgm:spPr/>
      <dgm:t>
        <a:bodyPr/>
        <a:lstStyle/>
        <a:p>
          <a:r>
            <a:rPr lang="pt-BR" dirty="0" smtClean="0"/>
            <a:t>Menor incidência de apneia</a:t>
          </a:r>
          <a:endParaRPr lang="pt-BR" dirty="0"/>
        </a:p>
      </dgm:t>
    </dgm:pt>
    <dgm:pt modelId="{E53A178D-FFAF-498A-8DEF-34A79F9F3E8E}" type="parTrans" cxnId="{422BBD94-2E09-4AEB-A857-639416E4E32B}">
      <dgm:prSet/>
      <dgm:spPr/>
      <dgm:t>
        <a:bodyPr/>
        <a:lstStyle/>
        <a:p>
          <a:endParaRPr lang="pt-BR"/>
        </a:p>
      </dgm:t>
    </dgm:pt>
    <dgm:pt modelId="{B78CB26F-29E0-47F7-B056-009217992117}" type="sibTrans" cxnId="{422BBD94-2E09-4AEB-A857-639416E4E32B}">
      <dgm:prSet/>
      <dgm:spPr/>
      <dgm:t>
        <a:bodyPr/>
        <a:lstStyle/>
        <a:p>
          <a:endParaRPr lang="pt-BR"/>
        </a:p>
      </dgm:t>
    </dgm:pt>
    <dgm:pt modelId="{3170551A-A79C-4BF3-898A-E4CACC98AAC9}">
      <dgm:prSet phldrT="[Texto]"/>
      <dgm:spPr/>
      <dgm:t>
        <a:bodyPr/>
        <a:lstStyle/>
        <a:p>
          <a:r>
            <a:rPr lang="pt-BR" dirty="0" smtClean="0"/>
            <a:t>Melhor perfusão respiratória</a:t>
          </a:r>
          <a:endParaRPr lang="pt-BR" dirty="0"/>
        </a:p>
      </dgm:t>
    </dgm:pt>
    <dgm:pt modelId="{C304B976-4F76-4E4E-9B87-F91636F394BA}" type="parTrans" cxnId="{C1B5A41E-86CE-4582-BC47-1EA2134114A4}">
      <dgm:prSet/>
      <dgm:spPr/>
      <dgm:t>
        <a:bodyPr/>
        <a:lstStyle/>
        <a:p>
          <a:endParaRPr lang="pt-BR"/>
        </a:p>
      </dgm:t>
    </dgm:pt>
    <dgm:pt modelId="{972BD3A4-57C5-41D0-A8F7-D2A125FB047D}" type="sibTrans" cxnId="{C1B5A41E-86CE-4582-BC47-1EA2134114A4}">
      <dgm:prSet/>
      <dgm:spPr/>
      <dgm:t>
        <a:bodyPr/>
        <a:lstStyle/>
        <a:p>
          <a:endParaRPr lang="pt-BR"/>
        </a:p>
      </dgm:t>
    </dgm:pt>
    <dgm:pt modelId="{EF6A99B9-0021-4788-970C-EE727F95E196}" type="pres">
      <dgm:prSet presAssocID="{F74C7E9F-50CF-4868-9150-C1D9279B4724}" presName="Name0" presStyleCnt="0">
        <dgm:presLayoutVars>
          <dgm:dir/>
          <dgm:animLvl val="lvl"/>
          <dgm:resizeHandles val="exact"/>
        </dgm:presLayoutVars>
      </dgm:prSet>
      <dgm:spPr/>
    </dgm:pt>
    <dgm:pt modelId="{11C06AC2-BAB0-4BF1-BECB-318847D0CAAC}" type="pres">
      <dgm:prSet presAssocID="{3BB46CF2-BB6C-4069-89B5-A68CAFCE4B5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77FE420-F914-45AF-B84D-666FCF358EFE}" type="pres">
      <dgm:prSet presAssocID="{818CA7B3-C9F9-49A9-B879-1518A81DE4A8}" presName="parTxOnlySpace" presStyleCnt="0"/>
      <dgm:spPr/>
    </dgm:pt>
    <dgm:pt modelId="{D225F751-D8E7-446B-81E6-807738F5A3F0}" type="pres">
      <dgm:prSet presAssocID="{17F38F7F-CCDC-4628-97D1-43F6AD95CD21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BF6FCC1-BAE2-4E4A-8162-29810FF652C1}" type="pres">
      <dgm:prSet presAssocID="{B78CB26F-29E0-47F7-B056-009217992117}" presName="parTxOnlySpace" presStyleCnt="0"/>
      <dgm:spPr/>
    </dgm:pt>
    <dgm:pt modelId="{9DE3D363-6486-4D39-918A-1E33CB08E645}" type="pres">
      <dgm:prSet presAssocID="{3170551A-A79C-4BF3-898A-E4CACC98AAC9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D77ADD14-73F1-4CDF-924C-AD2EA5289013}" srcId="{F74C7E9F-50CF-4868-9150-C1D9279B4724}" destId="{3BB46CF2-BB6C-4069-89B5-A68CAFCE4B5E}" srcOrd="0" destOrd="0" parTransId="{6972FFCF-738C-4A70-A072-9A051C5F4FC4}" sibTransId="{818CA7B3-C9F9-49A9-B879-1518A81DE4A8}"/>
    <dgm:cxn modelId="{422BBD94-2E09-4AEB-A857-639416E4E32B}" srcId="{F74C7E9F-50CF-4868-9150-C1D9279B4724}" destId="{17F38F7F-CCDC-4628-97D1-43F6AD95CD21}" srcOrd="1" destOrd="0" parTransId="{E53A178D-FFAF-498A-8DEF-34A79F9F3E8E}" sibTransId="{B78CB26F-29E0-47F7-B056-009217992117}"/>
    <dgm:cxn modelId="{553FA65D-BD88-41CB-996E-20E23E1D3E5B}" type="presOf" srcId="{17F38F7F-CCDC-4628-97D1-43F6AD95CD21}" destId="{D225F751-D8E7-446B-81E6-807738F5A3F0}" srcOrd="0" destOrd="0" presId="urn:microsoft.com/office/officeart/2005/8/layout/chevron1"/>
    <dgm:cxn modelId="{74401F34-C84D-468F-9884-ACD2FDDB98B7}" type="presOf" srcId="{3170551A-A79C-4BF3-898A-E4CACC98AAC9}" destId="{9DE3D363-6486-4D39-918A-1E33CB08E645}" srcOrd="0" destOrd="0" presId="urn:microsoft.com/office/officeart/2005/8/layout/chevron1"/>
    <dgm:cxn modelId="{F9E93335-BA56-4ED4-97F0-6E8254814485}" type="presOf" srcId="{3BB46CF2-BB6C-4069-89B5-A68CAFCE4B5E}" destId="{11C06AC2-BAB0-4BF1-BECB-318847D0CAAC}" srcOrd="0" destOrd="0" presId="urn:microsoft.com/office/officeart/2005/8/layout/chevron1"/>
    <dgm:cxn modelId="{D71F5C31-0D9E-4211-98F0-514676361651}" type="presOf" srcId="{F74C7E9F-50CF-4868-9150-C1D9279B4724}" destId="{EF6A99B9-0021-4788-970C-EE727F95E196}" srcOrd="0" destOrd="0" presId="urn:microsoft.com/office/officeart/2005/8/layout/chevron1"/>
    <dgm:cxn modelId="{C1B5A41E-86CE-4582-BC47-1EA2134114A4}" srcId="{F74C7E9F-50CF-4868-9150-C1D9279B4724}" destId="{3170551A-A79C-4BF3-898A-E4CACC98AAC9}" srcOrd="2" destOrd="0" parTransId="{C304B976-4F76-4E4E-9B87-F91636F394BA}" sibTransId="{972BD3A4-57C5-41D0-A8F7-D2A125FB047D}"/>
    <dgm:cxn modelId="{DCFEC391-F1C6-41C6-899E-EE329FBE921F}" type="presParOf" srcId="{EF6A99B9-0021-4788-970C-EE727F95E196}" destId="{11C06AC2-BAB0-4BF1-BECB-318847D0CAAC}" srcOrd="0" destOrd="0" presId="urn:microsoft.com/office/officeart/2005/8/layout/chevron1"/>
    <dgm:cxn modelId="{68368C61-8C86-4FB9-A7D3-E62ACCC3E2F5}" type="presParOf" srcId="{EF6A99B9-0021-4788-970C-EE727F95E196}" destId="{577FE420-F914-45AF-B84D-666FCF358EFE}" srcOrd="1" destOrd="0" presId="urn:microsoft.com/office/officeart/2005/8/layout/chevron1"/>
    <dgm:cxn modelId="{60209514-4F5E-407D-8D56-7604B16A7B68}" type="presParOf" srcId="{EF6A99B9-0021-4788-970C-EE727F95E196}" destId="{D225F751-D8E7-446B-81E6-807738F5A3F0}" srcOrd="2" destOrd="0" presId="urn:microsoft.com/office/officeart/2005/8/layout/chevron1"/>
    <dgm:cxn modelId="{24134D89-01C0-4232-A055-2E24D5E9366C}" type="presParOf" srcId="{EF6A99B9-0021-4788-970C-EE727F95E196}" destId="{FBF6FCC1-BAE2-4E4A-8162-29810FF652C1}" srcOrd="3" destOrd="0" presId="urn:microsoft.com/office/officeart/2005/8/layout/chevron1"/>
    <dgm:cxn modelId="{7ED7967E-A649-410D-AEB9-6248BEE64262}" type="presParOf" srcId="{EF6A99B9-0021-4788-970C-EE727F95E196}" destId="{9DE3D363-6486-4D39-918A-1E33CB08E645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0D83A61-95EF-47C1-8659-3C8CF591C36A}" type="doc">
      <dgm:prSet loTypeId="urn:microsoft.com/office/officeart/2005/8/layout/default#3" loCatId="list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pt-BR"/>
        </a:p>
      </dgm:t>
    </dgm:pt>
    <dgm:pt modelId="{A56E0B7F-FD56-463B-A873-A17D9897A67A}">
      <dgm:prSet phldrT="[Texto]"/>
      <dgm:spPr/>
      <dgm:t>
        <a:bodyPr/>
        <a:lstStyle/>
        <a:p>
          <a:r>
            <a:rPr lang="pt-BR" b="1" dirty="0" smtClean="0"/>
            <a:t>Ventilação nasal com pressão positiva intermitente (NIPPV)</a:t>
          </a:r>
          <a:endParaRPr lang="pt-BR" b="1" dirty="0"/>
        </a:p>
      </dgm:t>
    </dgm:pt>
    <dgm:pt modelId="{2AD4400C-B187-493F-AB01-545EF67077D6}" type="parTrans" cxnId="{372E1B76-C942-4D7B-B489-3309A25DD729}">
      <dgm:prSet/>
      <dgm:spPr/>
      <dgm:t>
        <a:bodyPr/>
        <a:lstStyle/>
        <a:p>
          <a:endParaRPr lang="pt-BR"/>
        </a:p>
      </dgm:t>
    </dgm:pt>
    <dgm:pt modelId="{68B0D06E-4317-4443-91E0-6D34BDA275CC}" type="sibTrans" cxnId="{372E1B76-C942-4D7B-B489-3309A25DD729}">
      <dgm:prSet/>
      <dgm:spPr/>
      <dgm:t>
        <a:bodyPr/>
        <a:lstStyle/>
        <a:p>
          <a:endParaRPr lang="pt-BR"/>
        </a:p>
      </dgm:t>
    </dgm:pt>
    <dgm:pt modelId="{D1E32332-2A5F-4A9E-BB66-1926D814FAB5}" type="pres">
      <dgm:prSet presAssocID="{F0D83A61-95EF-47C1-8659-3C8CF591C36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1B2C8775-F322-4F73-A3D4-BE59680DA745}" type="pres">
      <dgm:prSet presAssocID="{A56E0B7F-FD56-463B-A873-A17D9897A67A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DAF6AC49-1FE3-49E1-9017-971DBC97260F}" type="presOf" srcId="{F0D83A61-95EF-47C1-8659-3C8CF591C36A}" destId="{D1E32332-2A5F-4A9E-BB66-1926D814FAB5}" srcOrd="0" destOrd="0" presId="urn:microsoft.com/office/officeart/2005/8/layout/default#3"/>
    <dgm:cxn modelId="{372E1B76-C942-4D7B-B489-3309A25DD729}" srcId="{F0D83A61-95EF-47C1-8659-3C8CF591C36A}" destId="{A56E0B7F-FD56-463B-A873-A17D9897A67A}" srcOrd="0" destOrd="0" parTransId="{2AD4400C-B187-493F-AB01-545EF67077D6}" sibTransId="{68B0D06E-4317-4443-91E0-6D34BDA275CC}"/>
    <dgm:cxn modelId="{A69E6322-0499-4FA4-B698-10C904C41DF4}" type="presOf" srcId="{A56E0B7F-FD56-463B-A873-A17D9897A67A}" destId="{1B2C8775-F322-4F73-A3D4-BE59680DA745}" srcOrd="0" destOrd="0" presId="urn:microsoft.com/office/officeart/2005/8/layout/default#3"/>
    <dgm:cxn modelId="{8CFE5D0E-3AB1-4D14-8BC2-170AE81339A9}" type="presParOf" srcId="{D1E32332-2A5F-4A9E-BB66-1926D814FAB5}" destId="{1B2C8775-F322-4F73-A3D4-BE59680DA745}" srcOrd="0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70ADF5B-D46E-49D9-A150-063045B5A830}" type="doc">
      <dgm:prSet loTypeId="urn:microsoft.com/office/officeart/2005/8/layout/equation1" loCatId="process" qsTypeId="urn:microsoft.com/office/officeart/2005/8/quickstyle/simple2" qsCatId="simple" csTypeId="urn:microsoft.com/office/officeart/2005/8/colors/accent0_1" csCatId="mainScheme" phldr="1"/>
      <dgm:spPr/>
    </dgm:pt>
    <dgm:pt modelId="{9CFAB27D-CD09-4072-92DD-481DB6800E8A}">
      <dgm:prSet phldrT="[Texto]"/>
      <dgm:spPr/>
      <dgm:t>
        <a:bodyPr/>
        <a:lstStyle/>
        <a:p>
          <a:r>
            <a:rPr lang="pt-BR" dirty="0" err="1" smtClean="0"/>
            <a:t>CPAPn</a:t>
          </a:r>
          <a:endParaRPr lang="pt-BR" dirty="0"/>
        </a:p>
      </dgm:t>
    </dgm:pt>
    <dgm:pt modelId="{2418F332-6B84-4988-9F5A-A40AC3957155}" type="parTrans" cxnId="{F1A84846-14C2-4F8F-8216-7FA3F09F6EDC}">
      <dgm:prSet/>
      <dgm:spPr/>
      <dgm:t>
        <a:bodyPr/>
        <a:lstStyle/>
        <a:p>
          <a:endParaRPr lang="pt-BR"/>
        </a:p>
      </dgm:t>
    </dgm:pt>
    <dgm:pt modelId="{382326DC-108A-4364-A14D-CF9DEBF7CE90}" type="sibTrans" cxnId="{F1A84846-14C2-4F8F-8216-7FA3F09F6EDC}">
      <dgm:prSet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endParaRPr lang="pt-BR"/>
        </a:p>
      </dgm:t>
    </dgm:pt>
    <dgm:pt modelId="{44D7A221-942E-493C-BBBC-55F1EF4360E5}">
      <dgm:prSet phldrT="[Texto]"/>
      <dgm:spPr/>
      <dgm:t>
        <a:bodyPr/>
        <a:lstStyle/>
        <a:p>
          <a:r>
            <a:rPr lang="pt-BR" dirty="0" smtClean="0"/>
            <a:t>Respirações intermitentes adicionais acima da linha de base</a:t>
          </a:r>
          <a:endParaRPr lang="pt-BR" dirty="0"/>
        </a:p>
      </dgm:t>
    </dgm:pt>
    <dgm:pt modelId="{3B363EB1-1966-45E7-85B4-95F1183CC596}" type="parTrans" cxnId="{002690C5-E9F3-45D7-9B05-D4ABD8D4DBDB}">
      <dgm:prSet/>
      <dgm:spPr/>
      <dgm:t>
        <a:bodyPr/>
        <a:lstStyle/>
        <a:p>
          <a:endParaRPr lang="pt-BR"/>
        </a:p>
      </dgm:t>
    </dgm:pt>
    <dgm:pt modelId="{C488E827-CB4C-491F-9017-D48D9DC9534C}" type="sibTrans" cxnId="{002690C5-E9F3-45D7-9B05-D4ABD8D4DBDB}">
      <dgm:prSet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endParaRPr lang="pt-BR"/>
        </a:p>
      </dgm:t>
    </dgm:pt>
    <dgm:pt modelId="{457B8FD0-2188-4D9F-BCAA-729D939ACEC2}">
      <dgm:prSet phldrT="[Texto]"/>
      <dgm:spPr/>
      <dgm:t>
        <a:bodyPr/>
        <a:lstStyle/>
        <a:p>
          <a:r>
            <a:rPr lang="pt-BR" b="1" dirty="0" smtClean="0"/>
            <a:t>NIPPV</a:t>
          </a:r>
          <a:endParaRPr lang="pt-BR" b="1" dirty="0"/>
        </a:p>
      </dgm:t>
    </dgm:pt>
    <dgm:pt modelId="{520F86A4-C015-49C2-9B91-21FC3F39066D}" type="parTrans" cxnId="{7D3B7453-F5C7-4F47-91F0-AB976EA44307}">
      <dgm:prSet/>
      <dgm:spPr/>
      <dgm:t>
        <a:bodyPr/>
        <a:lstStyle/>
        <a:p>
          <a:endParaRPr lang="pt-BR"/>
        </a:p>
      </dgm:t>
    </dgm:pt>
    <dgm:pt modelId="{5B4882AE-14B2-4DB5-959D-CE5B8ACD3EF8}" type="sibTrans" cxnId="{7D3B7453-F5C7-4F47-91F0-AB976EA44307}">
      <dgm:prSet/>
      <dgm:spPr/>
      <dgm:t>
        <a:bodyPr/>
        <a:lstStyle/>
        <a:p>
          <a:endParaRPr lang="pt-BR"/>
        </a:p>
      </dgm:t>
    </dgm:pt>
    <dgm:pt modelId="{21F1C4AF-AFFD-4289-BDF0-8AFF39FC2D25}" type="pres">
      <dgm:prSet presAssocID="{070ADF5B-D46E-49D9-A150-063045B5A830}" presName="linearFlow" presStyleCnt="0">
        <dgm:presLayoutVars>
          <dgm:dir/>
          <dgm:resizeHandles val="exact"/>
        </dgm:presLayoutVars>
      </dgm:prSet>
      <dgm:spPr/>
    </dgm:pt>
    <dgm:pt modelId="{07D6066F-2C7C-454A-A5B7-A9D1C74B4827}" type="pres">
      <dgm:prSet presAssocID="{9CFAB27D-CD09-4072-92DD-481DB6800E8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2EAD567-2EFB-431C-9715-0AD186835C9E}" type="pres">
      <dgm:prSet presAssocID="{382326DC-108A-4364-A14D-CF9DEBF7CE90}" presName="spacerL" presStyleCnt="0"/>
      <dgm:spPr/>
    </dgm:pt>
    <dgm:pt modelId="{DF4F3DCA-97FA-4F1D-BAB0-B38C7CE224EB}" type="pres">
      <dgm:prSet presAssocID="{382326DC-108A-4364-A14D-CF9DEBF7CE90}" presName="sibTrans" presStyleLbl="sibTrans2D1" presStyleIdx="0" presStyleCnt="2"/>
      <dgm:spPr/>
      <dgm:t>
        <a:bodyPr/>
        <a:lstStyle/>
        <a:p>
          <a:endParaRPr lang="pt-BR"/>
        </a:p>
      </dgm:t>
    </dgm:pt>
    <dgm:pt modelId="{42D1BBBF-4179-45F7-B465-335138C89CAE}" type="pres">
      <dgm:prSet presAssocID="{382326DC-108A-4364-A14D-CF9DEBF7CE90}" presName="spacerR" presStyleCnt="0"/>
      <dgm:spPr/>
    </dgm:pt>
    <dgm:pt modelId="{B7E2EA42-E01C-4CDA-8746-EC2E7F1CEB77}" type="pres">
      <dgm:prSet presAssocID="{44D7A221-942E-493C-BBBC-55F1EF4360E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58D8DBB-B5D8-439D-A73E-27EF765886F4}" type="pres">
      <dgm:prSet presAssocID="{C488E827-CB4C-491F-9017-D48D9DC9534C}" presName="spacerL" presStyleCnt="0"/>
      <dgm:spPr/>
    </dgm:pt>
    <dgm:pt modelId="{95D3BA21-4A77-4009-B9EA-FF494BF98416}" type="pres">
      <dgm:prSet presAssocID="{C488E827-CB4C-491F-9017-D48D9DC9534C}" presName="sibTrans" presStyleLbl="sibTrans2D1" presStyleIdx="1" presStyleCnt="2"/>
      <dgm:spPr/>
      <dgm:t>
        <a:bodyPr/>
        <a:lstStyle/>
        <a:p>
          <a:endParaRPr lang="pt-BR"/>
        </a:p>
      </dgm:t>
    </dgm:pt>
    <dgm:pt modelId="{2A371570-D917-4779-971A-FFF6734C9C6C}" type="pres">
      <dgm:prSet presAssocID="{C488E827-CB4C-491F-9017-D48D9DC9534C}" presName="spacerR" presStyleCnt="0"/>
      <dgm:spPr/>
    </dgm:pt>
    <dgm:pt modelId="{15238253-F378-48B7-B0F4-2A58CB25459C}" type="pres">
      <dgm:prSet presAssocID="{457B8FD0-2188-4D9F-BCAA-729D939ACEC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F1A84846-14C2-4F8F-8216-7FA3F09F6EDC}" srcId="{070ADF5B-D46E-49D9-A150-063045B5A830}" destId="{9CFAB27D-CD09-4072-92DD-481DB6800E8A}" srcOrd="0" destOrd="0" parTransId="{2418F332-6B84-4988-9F5A-A40AC3957155}" sibTransId="{382326DC-108A-4364-A14D-CF9DEBF7CE90}"/>
    <dgm:cxn modelId="{1F284CA0-43A9-4F97-ADA3-FD319AB8BE6E}" type="presOf" srcId="{382326DC-108A-4364-A14D-CF9DEBF7CE90}" destId="{DF4F3DCA-97FA-4F1D-BAB0-B38C7CE224EB}" srcOrd="0" destOrd="0" presId="urn:microsoft.com/office/officeart/2005/8/layout/equation1"/>
    <dgm:cxn modelId="{F7CAEB3C-1863-4077-89B0-F9625E75D743}" type="presOf" srcId="{44D7A221-942E-493C-BBBC-55F1EF4360E5}" destId="{B7E2EA42-E01C-4CDA-8746-EC2E7F1CEB77}" srcOrd="0" destOrd="0" presId="urn:microsoft.com/office/officeart/2005/8/layout/equation1"/>
    <dgm:cxn modelId="{CF795D7D-BD6E-4FCA-B184-C39AEBF668C1}" type="presOf" srcId="{C488E827-CB4C-491F-9017-D48D9DC9534C}" destId="{95D3BA21-4A77-4009-B9EA-FF494BF98416}" srcOrd="0" destOrd="0" presId="urn:microsoft.com/office/officeart/2005/8/layout/equation1"/>
    <dgm:cxn modelId="{4E2FD28C-815A-4673-8A07-711C8D6A5F56}" type="presOf" srcId="{457B8FD0-2188-4D9F-BCAA-729D939ACEC2}" destId="{15238253-F378-48B7-B0F4-2A58CB25459C}" srcOrd="0" destOrd="0" presId="urn:microsoft.com/office/officeart/2005/8/layout/equation1"/>
    <dgm:cxn modelId="{002690C5-E9F3-45D7-9B05-D4ABD8D4DBDB}" srcId="{070ADF5B-D46E-49D9-A150-063045B5A830}" destId="{44D7A221-942E-493C-BBBC-55F1EF4360E5}" srcOrd="1" destOrd="0" parTransId="{3B363EB1-1966-45E7-85B4-95F1183CC596}" sibTransId="{C488E827-CB4C-491F-9017-D48D9DC9534C}"/>
    <dgm:cxn modelId="{F43DEE62-E37E-4755-8A5D-A95D3898E895}" type="presOf" srcId="{070ADF5B-D46E-49D9-A150-063045B5A830}" destId="{21F1C4AF-AFFD-4289-BDF0-8AFF39FC2D25}" srcOrd="0" destOrd="0" presId="urn:microsoft.com/office/officeart/2005/8/layout/equation1"/>
    <dgm:cxn modelId="{0CC5B7AF-E592-46AC-A87A-D49355BF0FFB}" type="presOf" srcId="{9CFAB27D-CD09-4072-92DD-481DB6800E8A}" destId="{07D6066F-2C7C-454A-A5B7-A9D1C74B4827}" srcOrd="0" destOrd="0" presId="urn:microsoft.com/office/officeart/2005/8/layout/equation1"/>
    <dgm:cxn modelId="{7D3B7453-F5C7-4F47-91F0-AB976EA44307}" srcId="{070ADF5B-D46E-49D9-A150-063045B5A830}" destId="{457B8FD0-2188-4D9F-BCAA-729D939ACEC2}" srcOrd="2" destOrd="0" parTransId="{520F86A4-C015-49C2-9B91-21FC3F39066D}" sibTransId="{5B4882AE-14B2-4DB5-959D-CE5B8ACD3EF8}"/>
    <dgm:cxn modelId="{EAC5CF14-F8A8-4819-BE0D-C0024CB59AD6}" type="presParOf" srcId="{21F1C4AF-AFFD-4289-BDF0-8AFF39FC2D25}" destId="{07D6066F-2C7C-454A-A5B7-A9D1C74B4827}" srcOrd="0" destOrd="0" presId="urn:microsoft.com/office/officeart/2005/8/layout/equation1"/>
    <dgm:cxn modelId="{D5ABD780-7BB9-4E76-B080-FE8163E12DC1}" type="presParOf" srcId="{21F1C4AF-AFFD-4289-BDF0-8AFF39FC2D25}" destId="{72EAD567-2EFB-431C-9715-0AD186835C9E}" srcOrd="1" destOrd="0" presId="urn:microsoft.com/office/officeart/2005/8/layout/equation1"/>
    <dgm:cxn modelId="{C3760D6F-77C2-40AE-AE7B-86E64844DD6B}" type="presParOf" srcId="{21F1C4AF-AFFD-4289-BDF0-8AFF39FC2D25}" destId="{DF4F3DCA-97FA-4F1D-BAB0-B38C7CE224EB}" srcOrd="2" destOrd="0" presId="urn:microsoft.com/office/officeart/2005/8/layout/equation1"/>
    <dgm:cxn modelId="{49588F30-9015-494A-8DCA-FECE294783D3}" type="presParOf" srcId="{21F1C4AF-AFFD-4289-BDF0-8AFF39FC2D25}" destId="{42D1BBBF-4179-45F7-B465-335138C89CAE}" srcOrd="3" destOrd="0" presId="urn:microsoft.com/office/officeart/2005/8/layout/equation1"/>
    <dgm:cxn modelId="{F3FE795C-41D8-404A-A328-59CA15EA045D}" type="presParOf" srcId="{21F1C4AF-AFFD-4289-BDF0-8AFF39FC2D25}" destId="{B7E2EA42-E01C-4CDA-8746-EC2E7F1CEB77}" srcOrd="4" destOrd="0" presId="urn:microsoft.com/office/officeart/2005/8/layout/equation1"/>
    <dgm:cxn modelId="{EF93744F-0EBE-4906-9494-64D85342DC25}" type="presParOf" srcId="{21F1C4AF-AFFD-4289-BDF0-8AFF39FC2D25}" destId="{B58D8DBB-B5D8-439D-A73E-27EF765886F4}" srcOrd="5" destOrd="0" presId="urn:microsoft.com/office/officeart/2005/8/layout/equation1"/>
    <dgm:cxn modelId="{AE5F0DD1-6BEF-4295-848D-5C214B774273}" type="presParOf" srcId="{21F1C4AF-AFFD-4289-BDF0-8AFF39FC2D25}" destId="{95D3BA21-4A77-4009-B9EA-FF494BF98416}" srcOrd="6" destOrd="0" presId="urn:microsoft.com/office/officeart/2005/8/layout/equation1"/>
    <dgm:cxn modelId="{6747CF75-5FC7-4F23-9BF9-29203974DB90}" type="presParOf" srcId="{21F1C4AF-AFFD-4289-BDF0-8AFF39FC2D25}" destId="{2A371570-D917-4779-971A-FFF6734C9C6C}" srcOrd="7" destOrd="0" presId="urn:microsoft.com/office/officeart/2005/8/layout/equation1"/>
    <dgm:cxn modelId="{CEC68A68-9486-474D-81DA-F055745E3B48}" type="presParOf" srcId="{21F1C4AF-AFFD-4289-BDF0-8AFF39FC2D25}" destId="{15238253-F378-48B7-B0F4-2A58CB25459C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EFB068D-D316-4A45-B480-975A1093AF8C}" type="doc">
      <dgm:prSet loTypeId="urn:microsoft.com/office/officeart/2005/8/layout/matrix1" loCatId="matrix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pt-BR"/>
        </a:p>
      </dgm:t>
    </dgm:pt>
    <dgm:pt modelId="{24932C37-FD4A-4907-AD36-DFDC54D65762}">
      <dgm:prSet phldrT="[Texto]"/>
      <dgm:spPr>
        <a:solidFill>
          <a:schemeClr val="tx1"/>
        </a:solidFill>
      </dgm:spPr>
      <dgm:t>
        <a:bodyPr/>
        <a:lstStyle/>
        <a:p>
          <a:r>
            <a:rPr lang="pt-BR" b="1" dirty="0" smtClean="0">
              <a:solidFill>
                <a:schemeClr val="bg1"/>
              </a:solidFill>
            </a:rPr>
            <a:t>Parâmetros modificáveis</a:t>
          </a:r>
          <a:endParaRPr lang="pt-BR" b="1" dirty="0">
            <a:solidFill>
              <a:schemeClr val="bg1"/>
            </a:solidFill>
          </a:endParaRPr>
        </a:p>
      </dgm:t>
    </dgm:pt>
    <dgm:pt modelId="{890FAFC4-CC21-4BD8-8651-E65A603CA743}" type="parTrans" cxnId="{3D914C34-99C2-478D-A27C-647C7D2014C9}">
      <dgm:prSet/>
      <dgm:spPr/>
      <dgm:t>
        <a:bodyPr/>
        <a:lstStyle/>
        <a:p>
          <a:endParaRPr lang="pt-BR"/>
        </a:p>
      </dgm:t>
    </dgm:pt>
    <dgm:pt modelId="{3A683138-2BF7-4E22-BF56-26FBCE4369D7}" type="sibTrans" cxnId="{3D914C34-99C2-478D-A27C-647C7D2014C9}">
      <dgm:prSet/>
      <dgm:spPr/>
      <dgm:t>
        <a:bodyPr/>
        <a:lstStyle/>
        <a:p>
          <a:endParaRPr lang="pt-BR"/>
        </a:p>
      </dgm:t>
    </dgm:pt>
    <dgm:pt modelId="{C8E79EC4-B594-44AD-A561-D1DD2B629FA9}">
      <dgm:prSet phldrT="[Texto]"/>
      <dgm:spPr/>
      <dgm:t>
        <a:bodyPr/>
        <a:lstStyle/>
        <a:p>
          <a:r>
            <a:rPr lang="pt-BR" dirty="0" smtClean="0"/>
            <a:t>PEEP</a:t>
          </a:r>
          <a:endParaRPr lang="pt-BR" dirty="0"/>
        </a:p>
      </dgm:t>
    </dgm:pt>
    <dgm:pt modelId="{7A584019-1449-4652-9E01-ED8A5F6FE6B2}" type="parTrans" cxnId="{23F3E241-B0EA-489C-9241-0C2FD6E46072}">
      <dgm:prSet/>
      <dgm:spPr/>
      <dgm:t>
        <a:bodyPr/>
        <a:lstStyle/>
        <a:p>
          <a:endParaRPr lang="pt-BR"/>
        </a:p>
      </dgm:t>
    </dgm:pt>
    <dgm:pt modelId="{8EA6C87B-8CF6-4145-8C0C-5EB3920B391B}" type="sibTrans" cxnId="{23F3E241-B0EA-489C-9241-0C2FD6E46072}">
      <dgm:prSet/>
      <dgm:spPr/>
      <dgm:t>
        <a:bodyPr/>
        <a:lstStyle/>
        <a:p>
          <a:endParaRPr lang="pt-BR"/>
        </a:p>
      </dgm:t>
    </dgm:pt>
    <dgm:pt modelId="{4AC4A3E4-7E47-40C5-A4CD-E2AC3D7CE871}">
      <dgm:prSet phldrT="[Texto]"/>
      <dgm:spPr/>
      <dgm:t>
        <a:bodyPr/>
        <a:lstStyle/>
        <a:p>
          <a:r>
            <a:rPr lang="pt-BR" dirty="0" smtClean="0"/>
            <a:t>PIP</a:t>
          </a:r>
          <a:endParaRPr lang="pt-BR" dirty="0"/>
        </a:p>
      </dgm:t>
    </dgm:pt>
    <dgm:pt modelId="{9C042BB7-97C4-4A12-AEAB-06181C519E18}" type="parTrans" cxnId="{5BBCEC53-D520-41BE-8AF7-B76F52EDD542}">
      <dgm:prSet/>
      <dgm:spPr/>
      <dgm:t>
        <a:bodyPr/>
        <a:lstStyle/>
        <a:p>
          <a:endParaRPr lang="pt-BR"/>
        </a:p>
      </dgm:t>
    </dgm:pt>
    <dgm:pt modelId="{3C40F726-61D6-4904-80E4-6AEE01CE6C2B}" type="sibTrans" cxnId="{5BBCEC53-D520-41BE-8AF7-B76F52EDD542}">
      <dgm:prSet/>
      <dgm:spPr/>
      <dgm:t>
        <a:bodyPr/>
        <a:lstStyle/>
        <a:p>
          <a:endParaRPr lang="pt-BR"/>
        </a:p>
      </dgm:t>
    </dgm:pt>
    <dgm:pt modelId="{A9AEAE66-E5C6-4DF2-8BD3-446ACF8115F0}">
      <dgm:prSet phldrT="[Texto]"/>
      <dgm:spPr/>
      <dgm:t>
        <a:bodyPr/>
        <a:lstStyle/>
        <a:p>
          <a:r>
            <a:rPr lang="pt-BR" dirty="0" smtClean="0"/>
            <a:t>FR</a:t>
          </a:r>
          <a:endParaRPr lang="pt-BR" dirty="0"/>
        </a:p>
      </dgm:t>
    </dgm:pt>
    <dgm:pt modelId="{0DBEDE12-F274-4DFC-BA3F-AD6B7B8C7975}" type="parTrans" cxnId="{C0F7A127-C8FD-40C8-8BF2-7BC331B9E4D4}">
      <dgm:prSet/>
      <dgm:spPr/>
      <dgm:t>
        <a:bodyPr/>
        <a:lstStyle/>
        <a:p>
          <a:endParaRPr lang="pt-BR"/>
        </a:p>
      </dgm:t>
    </dgm:pt>
    <dgm:pt modelId="{3C20AF5E-19CB-4161-975C-1B8DFEBF7310}" type="sibTrans" cxnId="{C0F7A127-C8FD-40C8-8BF2-7BC331B9E4D4}">
      <dgm:prSet/>
      <dgm:spPr/>
      <dgm:t>
        <a:bodyPr/>
        <a:lstStyle/>
        <a:p>
          <a:endParaRPr lang="pt-BR"/>
        </a:p>
      </dgm:t>
    </dgm:pt>
    <dgm:pt modelId="{4C38B132-3E6A-41C4-91EE-03A1556D0699}">
      <dgm:prSet phldrT="[Texto]"/>
      <dgm:spPr/>
      <dgm:t>
        <a:bodyPr/>
        <a:lstStyle/>
        <a:p>
          <a:r>
            <a:rPr lang="pt-BR" dirty="0" smtClean="0"/>
            <a:t>Ti</a:t>
          </a:r>
          <a:endParaRPr lang="pt-BR" dirty="0"/>
        </a:p>
      </dgm:t>
    </dgm:pt>
    <dgm:pt modelId="{D085D8EC-43C7-42D2-826F-67D869349F28}" type="parTrans" cxnId="{8A2C513E-832D-46A7-AFCE-51C6F096449B}">
      <dgm:prSet/>
      <dgm:spPr/>
      <dgm:t>
        <a:bodyPr/>
        <a:lstStyle/>
        <a:p>
          <a:endParaRPr lang="pt-BR"/>
        </a:p>
      </dgm:t>
    </dgm:pt>
    <dgm:pt modelId="{5DBD08CF-FDEC-435E-9A5B-4A271D93A38C}" type="sibTrans" cxnId="{8A2C513E-832D-46A7-AFCE-51C6F096449B}">
      <dgm:prSet/>
      <dgm:spPr/>
      <dgm:t>
        <a:bodyPr/>
        <a:lstStyle/>
        <a:p>
          <a:endParaRPr lang="pt-BR"/>
        </a:p>
      </dgm:t>
    </dgm:pt>
    <dgm:pt modelId="{82FCB2B8-1145-404D-9134-2AC15A57EEA1}" type="pres">
      <dgm:prSet presAssocID="{BEFB068D-D316-4A45-B480-975A1093AF8C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54AFA45F-F1FD-48D6-ACB5-3EEA17CA99AC}" type="pres">
      <dgm:prSet presAssocID="{BEFB068D-D316-4A45-B480-975A1093AF8C}" presName="matrix" presStyleCnt="0"/>
      <dgm:spPr/>
    </dgm:pt>
    <dgm:pt modelId="{977AC817-1CD2-4AFA-84B6-497C40085323}" type="pres">
      <dgm:prSet presAssocID="{BEFB068D-D316-4A45-B480-975A1093AF8C}" presName="tile1" presStyleLbl="node1" presStyleIdx="0" presStyleCnt="4"/>
      <dgm:spPr/>
      <dgm:t>
        <a:bodyPr/>
        <a:lstStyle/>
        <a:p>
          <a:endParaRPr lang="pt-BR"/>
        </a:p>
      </dgm:t>
    </dgm:pt>
    <dgm:pt modelId="{B8230AAE-3450-4D40-97F5-78E5E3F3CBF5}" type="pres">
      <dgm:prSet presAssocID="{BEFB068D-D316-4A45-B480-975A1093AF8C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AF6D475-3321-42D3-A21F-B380F06998DB}" type="pres">
      <dgm:prSet presAssocID="{BEFB068D-D316-4A45-B480-975A1093AF8C}" presName="tile2" presStyleLbl="node1" presStyleIdx="1" presStyleCnt="4"/>
      <dgm:spPr/>
      <dgm:t>
        <a:bodyPr/>
        <a:lstStyle/>
        <a:p>
          <a:endParaRPr lang="pt-BR"/>
        </a:p>
      </dgm:t>
    </dgm:pt>
    <dgm:pt modelId="{6F4164E4-F1E3-411A-BFFF-1CA1ACF47A13}" type="pres">
      <dgm:prSet presAssocID="{BEFB068D-D316-4A45-B480-975A1093AF8C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8600C63-1E36-4D41-8263-D22BD5F47B63}" type="pres">
      <dgm:prSet presAssocID="{BEFB068D-D316-4A45-B480-975A1093AF8C}" presName="tile3" presStyleLbl="node1" presStyleIdx="2" presStyleCnt="4"/>
      <dgm:spPr/>
      <dgm:t>
        <a:bodyPr/>
        <a:lstStyle/>
        <a:p>
          <a:endParaRPr lang="pt-BR"/>
        </a:p>
      </dgm:t>
    </dgm:pt>
    <dgm:pt modelId="{3BAFAF27-4C77-4E49-86BE-56D3EDEB99AE}" type="pres">
      <dgm:prSet presAssocID="{BEFB068D-D316-4A45-B480-975A1093AF8C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64474CC-A2C5-4C7E-B377-A60474F33FB8}" type="pres">
      <dgm:prSet presAssocID="{BEFB068D-D316-4A45-B480-975A1093AF8C}" presName="tile4" presStyleLbl="node1" presStyleIdx="3" presStyleCnt="4"/>
      <dgm:spPr/>
      <dgm:t>
        <a:bodyPr/>
        <a:lstStyle/>
        <a:p>
          <a:endParaRPr lang="pt-BR"/>
        </a:p>
      </dgm:t>
    </dgm:pt>
    <dgm:pt modelId="{7C52A4CD-3078-489F-A718-59D7C72D62B3}" type="pres">
      <dgm:prSet presAssocID="{BEFB068D-D316-4A45-B480-975A1093AF8C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9C26C8E-086F-497F-9722-F50E68B11EF2}" type="pres">
      <dgm:prSet presAssocID="{BEFB068D-D316-4A45-B480-975A1093AF8C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</dgm:ptLst>
  <dgm:cxnLst>
    <dgm:cxn modelId="{97918D33-9C5A-4BEC-92EF-76161C2265E7}" type="presOf" srcId="{4C38B132-3E6A-41C4-91EE-03A1556D0699}" destId="{764474CC-A2C5-4C7E-B377-A60474F33FB8}" srcOrd="0" destOrd="0" presId="urn:microsoft.com/office/officeart/2005/8/layout/matrix1"/>
    <dgm:cxn modelId="{7CB16D4A-7BED-4B7C-AE04-2F7A4D298712}" type="presOf" srcId="{4AC4A3E4-7E47-40C5-A4CD-E2AC3D7CE871}" destId="{6F4164E4-F1E3-411A-BFFF-1CA1ACF47A13}" srcOrd="1" destOrd="0" presId="urn:microsoft.com/office/officeart/2005/8/layout/matrix1"/>
    <dgm:cxn modelId="{8A2C513E-832D-46A7-AFCE-51C6F096449B}" srcId="{24932C37-FD4A-4907-AD36-DFDC54D65762}" destId="{4C38B132-3E6A-41C4-91EE-03A1556D0699}" srcOrd="3" destOrd="0" parTransId="{D085D8EC-43C7-42D2-826F-67D869349F28}" sibTransId="{5DBD08CF-FDEC-435E-9A5B-4A271D93A38C}"/>
    <dgm:cxn modelId="{23F3E241-B0EA-489C-9241-0C2FD6E46072}" srcId="{24932C37-FD4A-4907-AD36-DFDC54D65762}" destId="{C8E79EC4-B594-44AD-A561-D1DD2B629FA9}" srcOrd="0" destOrd="0" parTransId="{7A584019-1449-4652-9E01-ED8A5F6FE6B2}" sibTransId="{8EA6C87B-8CF6-4145-8C0C-5EB3920B391B}"/>
    <dgm:cxn modelId="{6718DD42-0624-4C5E-BE51-60945089C49D}" type="presOf" srcId="{4C38B132-3E6A-41C4-91EE-03A1556D0699}" destId="{7C52A4CD-3078-489F-A718-59D7C72D62B3}" srcOrd="1" destOrd="0" presId="urn:microsoft.com/office/officeart/2005/8/layout/matrix1"/>
    <dgm:cxn modelId="{47AA8C61-2594-46F7-9B21-2A77A7CFE170}" type="presOf" srcId="{BEFB068D-D316-4A45-B480-975A1093AF8C}" destId="{82FCB2B8-1145-404D-9134-2AC15A57EEA1}" srcOrd="0" destOrd="0" presId="urn:microsoft.com/office/officeart/2005/8/layout/matrix1"/>
    <dgm:cxn modelId="{D2C02FA1-D118-433E-B612-E8D0073BE7A6}" type="presOf" srcId="{A9AEAE66-E5C6-4DF2-8BD3-446ACF8115F0}" destId="{B8600C63-1E36-4D41-8263-D22BD5F47B63}" srcOrd="0" destOrd="0" presId="urn:microsoft.com/office/officeart/2005/8/layout/matrix1"/>
    <dgm:cxn modelId="{5BBCEC53-D520-41BE-8AF7-B76F52EDD542}" srcId="{24932C37-FD4A-4907-AD36-DFDC54D65762}" destId="{4AC4A3E4-7E47-40C5-A4CD-E2AC3D7CE871}" srcOrd="1" destOrd="0" parTransId="{9C042BB7-97C4-4A12-AEAB-06181C519E18}" sibTransId="{3C40F726-61D6-4904-80E4-6AEE01CE6C2B}"/>
    <dgm:cxn modelId="{AC90DC10-8900-4282-8970-5B26C35280C4}" type="presOf" srcId="{4AC4A3E4-7E47-40C5-A4CD-E2AC3D7CE871}" destId="{DAF6D475-3321-42D3-A21F-B380F06998DB}" srcOrd="0" destOrd="0" presId="urn:microsoft.com/office/officeart/2005/8/layout/matrix1"/>
    <dgm:cxn modelId="{BCF0E7FF-EDF6-402D-9278-EA9CAFC392BB}" type="presOf" srcId="{C8E79EC4-B594-44AD-A561-D1DD2B629FA9}" destId="{977AC817-1CD2-4AFA-84B6-497C40085323}" srcOrd="0" destOrd="0" presId="urn:microsoft.com/office/officeart/2005/8/layout/matrix1"/>
    <dgm:cxn modelId="{A9EEA418-8411-4927-BA98-F34532D66A2B}" type="presOf" srcId="{A9AEAE66-E5C6-4DF2-8BD3-446ACF8115F0}" destId="{3BAFAF27-4C77-4E49-86BE-56D3EDEB99AE}" srcOrd="1" destOrd="0" presId="urn:microsoft.com/office/officeart/2005/8/layout/matrix1"/>
    <dgm:cxn modelId="{C0F7A127-C8FD-40C8-8BF2-7BC331B9E4D4}" srcId="{24932C37-FD4A-4907-AD36-DFDC54D65762}" destId="{A9AEAE66-E5C6-4DF2-8BD3-446ACF8115F0}" srcOrd="2" destOrd="0" parTransId="{0DBEDE12-F274-4DFC-BA3F-AD6B7B8C7975}" sibTransId="{3C20AF5E-19CB-4161-975C-1B8DFEBF7310}"/>
    <dgm:cxn modelId="{D15DAD83-8F08-4CE7-8B86-CB571AF2468B}" type="presOf" srcId="{C8E79EC4-B594-44AD-A561-D1DD2B629FA9}" destId="{B8230AAE-3450-4D40-97F5-78E5E3F3CBF5}" srcOrd="1" destOrd="0" presId="urn:microsoft.com/office/officeart/2005/8/layout/matrix1"/>
    <dgm:cxn modelId="{3D914C34-99C2-478D-A27C-647C7D2014C9}" srcId="{BEFB068D-D316-4A45-B480-975A1093AF8C}" destId="{24932C37-FD4A-4907-AD36-DFDC54D65762}" srcOrd="0" destOrd="0" parTransId="{890FAFC4-CC21-4BD8-8651-E65A603CA743}" sibTransId="{3A683138-2BF7-4E22-BF56-26FBCE4369D7}"/>
    <dgm:cxn modelId="{8DCD132C-317C-4346-BF84-4D996A97E288}" type="presOf" srcId="{24932C37-FD4A-4907-AD36-DFDC54D65762}" destId="{29C26C8E-086F-497F-9722-F50E68B11EF2}" srcOrd="0" destOrd="0" presId="urn:microsoft.com/office/officeart/2005/8/layout/matrix1"/>
    <dgm:cxn modelId="{77419E39-2114-4C1A-A73A-3959687741AA}" type="presParOf" srcId="{82FCB2B8-1145-404D-9134-2AC15A57EEA1}" destId="{54AFA45F-F1FD-48D6-ACB5-3EEA17CA99AC}" srcOrd="0" destOrd="0" presId="urn:microsoft.com/office/officeart/2005/8/layout/matrix1"/>
    <dgm:cxn modelId="{8D9B00FC-126B-465E-80D5-8FFE604AD1DA}" type="presParOf" srcId="{54AFA45F-F1FD-48D6-ACB5-3EEA17CA99AC}" destId="{977AC817-1CD2-4AFA-84B6-497C40085323}" srcOrd="0" destOrd="0" presId="urn:microsoft.com/office/officeart/2005/8/layout/matrix1"/>
    <dgm:cxn modelId="{3B2DC876-F6B9-4408-97A8-E2BFE3379E85}" type="presParOf" srcId="{54AFA45F-F1FD-48D6-ACB5-3EEA17CA99AC}" destId="{B8230AAE-3450-4D40-97F5-78E5E3F3CBF5}" srcOrd="1" destOrd="0" presId="urn:microsoft.com/office/officeart/2005/8/layout/matrix1"/>
    <dgm:cxn modelId="{24EAB14A-9BED-4641-B8F3-DED6EA23E5FD}" type="presParOf" srcId="{54AFA45F-F1FD-48D6-ACB5-3EEA17CA99AC}" destId="{DAF6D475-3321-42D3-A21F-B380F06998DB}" srcOrd="2" destOrd="0" presId="urn:microsoft.com/office/officeart/2005/8/layout/matrix1"/>
    <dgm:cxn modelId="{3FB3D075-31EE-4BA1-9EFA-8EDB7E92AF52}" type="presParOf" srcId="{54AFA45F-F1FD-48D6-ACB5-3EEA17CA99AC}" destId="{6F4164E4-F1E3-411A-BFFF-1CA1ACF47A13}" srcOrd="3" destOrd="0" presId="urn:microsoft.com/office/officeart/2005/8/layout/matrix1"/>
    <dgm:cxn modelId="{0AD2071A-6D4E-4C37-B8B1-EDBCF3F8798E}" type="presParOf" srcId="{54AFA45F-F1FD-48D6-ACB5-3EEA17CA99AC}" destId="{B8600C63-1E36-4D41-8263-D22BD5F47B63}" srcOrd="4" destOrd="0" presId="urn:microsoft.com/office/officeart/2005/8/layout/matrix1"/>
    <dgm:cxn modelId="{524F9D4D-127D-4962-8790-7096A9A7D635}" type="presParOf" srcId="{54AFA45F-F1FD-48D6-ACB5-3EEA17CA99AC}" destId="{3BAFAF27-4C77-4E49-86BE-56D3EDEB99AE}" srcOrd="5" destOrd="0" presId="urn:microsoft.com/office/officeart/2005/8/layout/matrix1"/>
    <dgm:cxn modelId="{6ED2A44F-F187-40AB-AF66-6D920CD586D5}" type="presParOf" srcId="{54AFA45F-F1FD-48D6-ACB5-3EEA17CA99AC}" destId="{764474CC-A2C5-4C7E-B377-A60474F33FB8}" srcOrd="6" destOrd="0" presId="urn:microsoft.com/office/officeart/2005/8/layout/matrix1"/>
    <dgm:cxn modelId="{113B57C3-709E-4202-88E5-0B91142B5543}" type="presParOf" srcId="{54AFA45F-F1FD-48D6-ACB5-3EEA17CA99AC}" destId="{7C52A4CD-3078-489F-A718-59D7C72D62B3}" srcOrd="7" destOrd="0" presId="urn:microsoft.com/office/officeart/2005/8/layout/matrix1"/>
    <dgm:cxn modelId="{538BD221-1BD3-4E13-B604-CE4C2F44835B}" type="presParOf" srcId="{82FCB2B8-1145-404D-9134-2AC15A57EEA1}" destId="{29C26C8E-086F-497F-9722-F50E68B11EF2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0D83A61-95EF-47C1-8659-3C8CF591C36A}" type="doc">
      <dgm:prSet loTypeId="urn:microsoft.com/office/officeart/2005/8/layout/default#4" loCatId="list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pt-BR"/>
        </a:p>
      </dgm:t>
    </dgm:pt>
    <dgm:pt modelId="{A56E0B7F-FD56-463B-A873-A17D9897A67A}">
      <dgm:prSet phldrT="[Texto]"/>
      <dgm:spPr/>
      <dgm:t>
        <a:bodyPr/>
        <a:lstStyle/>
        <a:p>
          <a:r>
            <a:rPr lang="pt-BR" b="1" dirty="0" smtClean="0"/>
            <a:t>CPAP nasal de dois níveis (</a:t>
          </a:r>
          <a:r>
            <a:rPr lang="pt-BR" b="1" dirty="0" err="1" smtClean="0"/>
            <a:t>BiPAP</a:t>
          </a:r>
          <a:r>
            <a:rPr lang="pt-BR" b="1" dirty="0" smtClean="0"/>
            <a:t>)</a:t>
          </a:r>
          <a:endParaRPr lang="pt-BR" b="1" dirty="0"/>
        </a:p>
      </dgm:t>
    </dgm:pt>
    <dgm:pt modelId="{2AD4400C-B187-493F-AB01-545EF67077D6}" type="parTrans" cxnId="{372E1B76-C942-4D7B-B489-3309A25DD729}">
      <dgm:prSet/>
      <dgm:spPr/>
      <dgm:t>
        <a:bodyPr/>
        <a:lstStyle/>
        <a:p>
          <a:endParaRPr lang="pt-BR"/>
        </a:p>
      </dgm:t>
    </dgm:pt>
    <dgm:pt modelId="{68B0D06E-4317-4443-91E0-6D34BDA275CC}" type="sibTrans" cxnId="{372E1B76-C942-4D7B-B489-3309A25DD729}">
      <dgm:prSet/>
      <dgm:spPr/>
      <dgm:t>
        <a:bodyPr/>
        <a:lstStyle/>
        <a:p>
          <a:endParaRPr lang="pt-BR"/>
        </a:p>
      </dgm:t>
    </dgm:pt>
    <dgm:pt modelId="{D1E32332-2A5F-4A9E-BB66-1926D814FAB5}" type="pres">
      <dgm:prSet presAssocID="{F0D83A61-95EF-47C1-8659-3C8CF591C36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1B2C8775-F322-4F73-A3D4-BE59680DA745}" type="pres">
      <dgm:prSet presAssocID="{A56E0B7F-FD56-463B-A873-A17D9897A67A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6A5ED223-16A9-49A7-81C9-0379C425FBDB}" type="presOf" srcId="{A56E0B7F-FD56-463B-A873-A17D9897A67A}" destId="{1B2C8775-F322-4F73-A3D4-BE59680DA745}" srcOrd="0" destOrd="0" presId="urn:microsoft.com/office/officeart/2005/8/layout/default#4"/>
    <dgm:cxn modelId="{372E1B76-C942-4D7B-B489-3309A25DD729}" srcId="{F0D83A61-95EF-47C1-8659-3C8CF591C36A}" destId="{A56E0B7F-FD56-463B-A873-A17D9897A67A}" srcOrd="0" destOrd="0" parTransId="{2AD4400C-B187-493F-AB01-545EF67077D6}" sibTransId="{68B0D06E-4317-4443-91E0-6D34BDA275CC}"/>
    <dgm:cxn modelId="{95296F06-0751-4BF3-AB23-626F6C9B8C5D}" type="presOf" srcId="{F0D83A61-95EF-47C1-8659-3C8CF591C36A}" destId="{D1E32332-2A5F-4A9E-BB66-1926D814FAB5}" srcOrd="0" destOrd="0" presId="urn:microsoft.com/office/officeart/2005/8/layout/default#4"/>
    <dgm:cxn modelId="{439462C0-5609-48D8-9C9A-6EC6AF56AAD3}" type="presParOf" srcId="{D1E32332-2A5F-4A9E-BB66-1926D814FAB5}" destId="{1B2C8775-F322-4F73-A3D4-BE59680DA745}" srcOrd="0" destOrd="0" presId="urn:microsoft.com/office/officeart/2005/8/layout/default#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0D83A61-95EF-47C1-8659-3C8CF591C36A}" type="doc">
      <dgm:prSet loTypeId="urn:microsoft.com/office/officeart/2005/8/layout/default#5" loCatId="list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pt-BR"/>
        </a:p>
      </dgm:t>
    </dgm:pt>
    <dgm:pt modelId="{A56E0B7F-FD56-463B-A873-A17D9897A67A}">
      <dgm:prSet phldrT="[Texto]"/>
      <dgm:spPr/>
      <dgm:t>
        <a:bodyPr/>
        <a:lstStyle/>
        <a:p>
          <a:r>
            <a:rPr lang="pt-BR" b="1" dirty="0" smtClean="0"/>
            <a:t>Cânula nasal de alto fluxo (HFNC)</a:t>
          </a:r>
          <a:endParaRPr lang="pt-BR" b="1" dirty="0"/>
        </a:p>
      </dgm:t>
    </dgm:pt>
    <dgm:pt modelId="{2AD4400C-B187-493F-AB01-545EF67077D6}" type="parTrans" cxnId="{372E1B76-C942-4D7B-B489-3309A25DD729}">
      <dgm:prSet/>
      <dgm:spPr/>
      <dgm:t>
        <a:bodyPr/>
        <a:lstStyle/>
        <a:p>
          <a:endParaRPr lang="pt-BR"/>
        </a:p>
      </dgm:t>
    </dgm:pt>
    <dgm:pt modelId="{68B0D06E-4317-4443-91E0-6D34BDA275CC}" type="sibTrans" cxnId="{372E1B76-C942-4D7B-B489-3309A25DD729}">
      <dgm:prSet/>
      <dgm:spPr/>
      <dgm:t>
        <a:bodyPr/>
        <a:lstStyle/>
        <a:p>
          <a:endParaRPr lang="pt-BR"/>
        </a:p>
      </dgm:t>
    </dgm:pt>
    <dgm:pt modelId="{D1E32332-2A5F-4A9E-BB66-1926D814FAB5}" type="pres">
      <dgm:prSet presAssocID="{F0D83A61-95EF-47C1-8659-3C8CF591C36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1B2C8775-F322-4F73-A3D4-BE59680DA745}" type="pres">
      <dgm:prSet presAssocID="{A56E0B7F-FD56-463B-A873-A17D9897A67A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372E1B76-C942-4D7B-B489-3309A25DD729}" srcId="{F0D83A61-95EF-47C1-8659-3C8CF591C36A}" destId="{A56E0B7F-FD56-463B-A873-A17D9897A67A}" srcOrd="0" destOrd="0" parTransId="{2AD4400C-B187-493F-AB01-545EF67077D6}" sibTransId="{68B0D06E-4317-4443-91E0-6D34BDA275CC}"/>
    <dgm:cxn modelId="{3707F194-7A36-42EB-B940-4C583F2D022C}" type="presOf" srcId="{A56E0B7F-FD56-463B-A873-A17D9897A67A}" destId="{1B2C8775-F322-4F73-A3D4-BE59680DA745}" srcOrd="0" destOrd="0" presId="urn:microsoft.com/office/officeart/2005/8/layout/default#5"/>
    <dgm:cxn modelId="{0B7F204A-F465-4F51-8A99-E852B2E51F6C}" type="presOf" srcId="{F0D83A61-95EF-47C1-8659-3C8CF591C36A}" destId="{D1E32332-2A5F-4A9E-BB66-1926D814FAB5}" srcOrd="0" destOrd="0" presId="urn:microsoft.com/office/officeart/2005/8/layout/default#5"/>
    <dgm:cxn modelId="{96CF1E8A-D57C-4D79-B9B8-AEEAEA7FA31F}" type="presParOf" srcId="{D1E32332-2A5F-4A9E-BB66-1926D814FAB5}" destId="{1B2C8775-F322-4F73-A3D4-BE59680DA745}" srcOrd="0" destOrd="0" presId="urn:microsoft.com/office/officeart/2005/8/layout/default#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8409927-5E06-4797-AA28-79A2C5DBF02B}" type="doc">
      <dgm:prSet loTypeId="urn:microsoft.com/office/officeart/2005/8/layout/default#6" loCatId="list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pt-BR"/>
        </a:p>
      </dgm:t>
    </dgm:pt>
    <dgm:pt modelId="{CB63F88A-C806-4E93-9BB4-C0A29E084DAC}">
      <dgm:prSet phldrT="[Texto]"/>
      <dgm:spPr/>
      <dgm:t>
        <a:bodyPr/>
        <a:lstStyle/>
        <a:p>
          <a:r>
            <a:rPr lang="pt-BR" dirty="0" smtClean="0"/>
            <a:t>Redução da resistências das vias aéreas e do trabalho respiratório </a:t>
          </a:r>
          <a:endParaRPr lang="pt-BR" dirty="0"/>
        </a:p>
      </dgm:t>
    </dgm:pt>
    <dgm:pt modelId="{61CEDA72-8AE3-4279-863F-403FC0976678}" type="parTrans" cxnId="{E7087D37-2F9F-4EE9-92E1-7D746D599FAC}">
      <dgm:prSet/>
      <dgm:spPr/>
      <dgm:t>
        <a:bodyPr/>
        <a:lstStyle/>
        <a:p>
          <a:endParaRPr lang="pt-BR"/>
        </a:p>
      </dgm:t>
    </dgm:pt>
    <dgm:pt modelId="{7FD0E356-3D63-46A6-A7DC-11B0A9C918EB}" type="sibTrans" cxnId="{E7087D37-2F9F-4EE9-92E1-7D746D599FAC}">
      <dgm:prSet/>
      <dgm:spPr/>
      <dgm:t>
        <a:bodyPr/>
        <a:lstStyle/>
        <a:p>
          <a:endParaRPr lang="pt-BR"/>
        </a:p>
      </dgm:t>
    </dgm:pt>
    <dgm:pt modelId="{D69C8964-2223-4361-A9D8-FF1EBDB55D2E}">
      <dgm:prSet phldrT="[Texto]"/>
      <dgm:spPr/>
      <dgm:t>
        <a:bodyPr/>
        <a:lstStyle/>
        <a:p>
          <a:r>
            <a:rPr lang="pt-BR" dirty="0" smtClean="0"/>
            <a:t>Aumenta a eficiência das trocas gasosas pela lavagem do espaço morto </a:t>
          </a:r>
          <a:r>
            <a:rPr lang="pt-BR" dirty="0" err="1" smtClean="0"/>
            <a:t>nasofaríngeo</a:t>
          </a:r>
          <a:endParaRPr lang="pt-BR" dirty="0"/>
        </a:p>
      </dgm:t>
    </dgm:pt>
    <dgm:pt modelId="{92FB02C2-7503-48F6-8BC2-545BCA0EEE01}" type="parTrans" cxnId="{739E4E9F-AF87-44E0-AFDE-E1B4F758AC3B}">
      <dgm:prSet/>
      <dgm:spPr/>
      <dgm:t>
        <a:bodyPr/>
        <a:lstStyle/>
        <a:p>
          <a:endParaRPr lang="pt-BR"/>
        </a:p>
      </dgm:t>
    </dgm:pt>
    <dgm:pt modelId="{40CD326E-B850-46DC-B9E5-1432BFD0F835}" type="sibTrans" cxnId="{739E4E9F-AF87-44E0-AFDE-E1B4F758AC3B}">
      <dgm:prSet/>
      <dgm:spPr/>
      <dgm:t>
        <a:bodyPr/>
        <a:lstStyle/>
        <a:p>
          <a:endParaRPr lang="pt-BR"/>
        </a:p>
      </dgm:t>
    </dgm:pt>
    <dgm:pt modelId="{0054B008-67B2-42F4-9425-C2EE7A94A9AF}">
      <dgm:prSet phldrT="[Texto]"/>
      <dgm:spPr/>
      <dgm:t>
        <a:bodyPr/>
        <a:lstStyle/>
        <a:p>
          <a:r>
            <a:rPr lang="pt-BR" dirty="0" smtClean="0"/>
            <a:t>Fornecimento de pressão positiva</a:t>
          </a:r>
          <a:endParaRPr lang="pt-BR" dirty="0"/>
        </a:p>
      </dgm:t>
    </dgm:pt>
    <dgm:pt modelId="{9356B9DA-E74F-49F0-81AF-F99B05DEF8FD}" type="parTrans" cxnId="{563107DB-FB3F-4F9F-8008-84DA81C2D46B}">
      <dgm:prSet/>
      <dgm:spPr/>
      <dgm:t>
        <a:bodyPr/>
        <a:lstStyle/>
        <a:p>
          <a:endParaRPr lang="pt-BR"/>
        </a:p>
      </dgm:t>
    </dgm:pt>
    <dgm:pt modelId="{AB1ACA4B-4AA2-4B68-974C-352684F54B38}" type="sibTrans" cxnId="{563107DB-FB3F-4F9F-8008-84DA81C2D46B}">
      <dgm:prSet/>
      <dgm:spPr/>
      <dgm:t>
        <a:bodyPr/>
        <a:lstStyle/>
        <a:p>
          <a:endParaRPr lang="pt-BR"/>
        </a:p>
      </dgm:t>
    </dgm:pt>
    <dgm:pt modelId="{134075BB-6842-4C23-A802-4070DCC90BCA}">
      <dgm:prSet phldrT="[Texto]"/>
      <dgm:spPr/>
      <dgm:t>
        <a:bodyPr/>
        <a:lstStyle/>
        <a:p>
          <a:r>
            <a:rPr lang="pt-BR" dirty="0" smtClean="0"/>
            <a:t>Menor risco de trauma nasal </a:t>
          </a:r>
          <a:endParaRPr lang="pt-BR" dirty="0"/>
        </a:p>
      </dgm:t>
    </dgm:pt>
    <dgm:pt modelId="{C86BF5F0-EA0D-4AAE-B43C-54513D097E36}" type="parTrans" cxnId="{F8B09845-82EB-491E-B814-FA06A7E75331}">
      <dgm:prSet/>
      <dgm:spPr/>
      <dgm:t>
        <a:bodyPr/>
        <a:lstStyle/>
        <a:p>
          <a:endParaRPr lang="pt-BR"/>
        </a:p>
      </dgm:t>
    </dgm:pt>
    <dgm:pt modelId="{CB8610EE-5E51-4AD2-B057-E58F899F0C8C}" type="sibTrans" cxnId="{F8B09845-82EB-491E-B814-FA06A7E75331}">
      <dgm:prSet/>
      <dgm:spPr/>
      <dgm:t>
        <a:bodyPr/>
        <a:lstStyle/>
        <a:p>
          <a:endParaRPr lang="pt-BR"/>
        </a:p>
      </dgm:t>
    </dgm:pt>
    <dgm:pt modelId="{21E3DDA1-1E4C-4882-BD48-D12DD71CFA78}" type="pres">
      <dgm:prSet presAssocID="{D8409927-5E06-4797-AA28-79A2C5DBF02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D074523D-CE8B-4F7F-9969-E1F5DDF7D95D}" type="pres">
      <dgm:prSet presAssocID="{CB63F88A-C806-4E93-9BB4-C0A29E084DAC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D389C87-E4A9-491C-9FB5-F9988AEA0E60}" type="pres">
      <dgm:prSet presAssocID="{7FD0E356-3D63-46A6-A7DC-11B0A9C918EB}" presName="sibTrans" presStyleCnt="0"/>
      <dgm:spPr/>
    </dgm:pt>
    <dgm:pt modelId="{C382E16F-B63F-48E1-A834-5369A09453D7}" type="pres">
      <dgm:prSet presAssocID="{D69C8964-2223-4361-A9D8-FF1EBDB55D2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84CDA83-4BAC-48C4-9C79-3F6CBE36174B}" type="pres">
      <dgm:prSet presAssocID="{40CD326E-B850-46DC-B9E5-1432BFD0F835}" presName="sibTrans" presStyleCnt="0"/>
      <dgm:spPr/>
    </dgm:pt>
    <dgm:pt modelId="{E10E73CC-DF88-453B-A0B1-B2567878E177}" type="pres">
      <dgm:prSet presAssocID="{0054B008-67B2-42F4-9425-C2EE7A94A9A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7D9FECA-8B4B-427D-BB79-759C6E5664E9}" type="pres">
      <dgm:prSet presAssocID="{AB1ACA4B-4AA2-4B68-974C-352684F54B38}" presName="sibTrans" presStyleCnt="0"/>
      <dgm:spPr/>
    </dgm:pt>
    <dgm:pt modelId="{841F890A-4358-478F-ADB9-C278AEE718AF}" type="pres">
      <dgm:prSet presAssocID="{134075BB-6842-4C23-A802-4070DCC90BCA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E7BD329D-AAD0-4DB7-A318-CE834D1A59A1}" type="presOf" srcId="{0054B008-67B2-42F4-9425-C2EE7A94A9AF}" destId="{E10E73CC-DF88-453B-A0B1-B2567878E177}" srcOrd="0" destOrd="0" presId="urn:microsoft.com/office/officeart/2005/8/layout/default#6"/>
    <dgm:cxn modelId="{71F5D9F7-A3B6-4E63-A9F4-5D2DAE283D5A}" type="presOf" srcId="{D69C8964-2223-4361-A9D8-FF1EBDB55D2E}" destId="{C382E16F-B63F-48E1-A834-5369A09453D7}" srcOrd="0" destOrd="0" presId="urn:microsoft.com/office/officeart/2005/8/layout/default#6"/>
    <dgm:cxn modelId="{3F9A2894-1085-481B-A385-13421E4245A1}" type="presOf" srcId="{D8409927-5E06-4797-AA28-79A2C5DBF02B}" destId="{21E3DDA1-1E4C-4882-BD48-D12DD71CFA78}" srcOrd="0" destOrd="0" presId="urn:microsoft.com/office/officeart/2005/8/layout/default#6"/>
    <dgm:cxn modelId="{87D90EDF-8967-43F2-8572-1688B8A48726}" type="presOf" srcId="{134075BB-6842-4C23-A802-4070DCC90BCA}" destId="{841F890A-4358-478F-ADB9-C278AEE718AF}" srcOrd="0" destOrd="0" presId="urn:microsoft.com/office/officeart/2005/8/layout/default#6"/>
    <dgm:cxn modelId="{E7087D37-2F9F-4EE9-92E1-7D746D599FAC}" srcId="{D8409927-5E06-4797-AA28-79A2C5DBF02B}" destId="{CB63F88A-C806-4E93-9BB4-C0A29E084DAC}" srcOrd="0" destOrd="0" parTransId="{61CEDA72-8AE3-4279-863F-403FC0976678}" sibTransId="{7FD0E356-3D63-46A6-A7DC-11B0A9C918EB}"/>
    <dgm:cxn modelId="{739E4E9F-AF87-44E0-AFDE-E1B4F758AC3B}" srcId="{D8409927-5E06-4797-AA28-79A2C5DBF02B}" destId="{D69C8964-2223-4361-A9D8-FF1EBDB55D2E}" srcOrd="1" destOrd="0" parTransId="{92FB02C2-7503-48F6-8BC2-545BCA0EEE01}" sibTransId="{40CD326E-B850-46DC-B9E5-1432BFD0F835}"/>
    <dgm:cxn modelId="{563107DB-FB3F-4F9F-8008-84DA81C2D46B}" srcId="{D8409927-5E06-4797-AA28-79A2C5DBF02B}" destId="{0054B008-67B2-42F4-9425-C2EE7A94A9AF}" srcOrd="2" destOrd="0" parTransId="{9356B9DA-E74F-49F0-81AF-F99B05DEF8FD}" sibTransId="{AB1ACA4B-4AA2-4B68-974C-352684F54B38}"/>
    <dgm:cxn modelId="{F8B09845-82EB-491E-B814-FA06A7E75331}" srcId="{D8409927-5E06-4797-AA28-79A2C5DBF02B}" destId="{134075BB-6842-4C23-A802-4070DCC90BCA}" srcOrd="3" destOrd="0" parTransId="{C86BF5F0-EA0D-4AAE-B43C-54513D097E36}" sibTransId="{CB8610EE-5E51-4AD2-B057-E58F899F0C8C}"/>
    <dgm:cxn modelId="{BA5ADF4A-8480-437A-8A7B-639BADB0BDC4}" type="presOf" srcId="{CB63F88A-C806-4E93-9BB4-C0A29E084DAC}" destId="{D074523D-CE8B-4F7F-9969-E1F5DDF7D95D}" srcOrd="0" destOrd="0" presId="urn:microsoft.com/office/officeart/2005/8/layout/default#6"/>
    <dgm:cxn modelId="{76741324-0494-4691-AE44-1761500EBB20}" type="presParOf" srcId="{21E3DDA1-1E4C-4882-BD48-D12DD71CFA78}" destId="{D074523D-CE8B-4F7F-9969-E1F5DDF7D95D}" srcOrd="0" destOrd="0" presId="urn:microsoft.com/office/officeart/2005/8/layout/default#6"/>
    <dgm:cxn modelId="{00705D78-B5D8-4CC9-8C87-DEFB0473F782}" type="presParOf" srcId="{21E3DDA1-1E4C-4882-BD48-D12DD71CFA78}" destId="{9D389C87-E4A9-491C-9FB5-F9988AEA0E60}" srcOrd="1" destOrd="0" presId="urn:microsoft.com/office/officeart/2005/8/layout/default#6"/>
    <dgm:cxn modelId="{C3A8C878-C30C-4A13-87AA-9D90E2B59CC7}" type="presParOf" srcId="{21E3DDA1-1E4C-4882-BD48-D12DD71CFA78}" destId="{C382E16F-B63F-48E1-A834-5369A09453D7}" srcOrd="2" destOrd="0" presId="urn:microsoft.com/office/officeart/2005/8/layout/default#6"/>
    <dgm:cxn modelId="{D4ACD29E-3BAC-4F37-9632-5D79B8BD7FA0}" type="presParOf" srcId="{21E3DDA1-1E4C-4882-BD48-D12DD71CFA78}" destId="{784CDA83-4BAC-48C4-9C79-3F6CBE36174B}" srcOrd="3" destOrd="0" presId="urn:microsoft.com/office/officeart/2005/8/layout/default#6"/>
    <dgm:cxn modelId="{9C47D10C-90FC-42CD-81BB-4507612203BD}" type="presParOf" srcId="{21E3DDA1-1E4C-4882-BD48-D12DD71CFA78}" destId="{E10E73CC-DF88-453B-A0B1-B2567878E177}" srcOrd="4" destOrd="0" presId="urn:microsoft.com/office/officeart/2005/8/layout/default#6"/>
    <dgm:cxn modelId="{47AD0B3D-7EFE-402A-ADD0-5FA4B9C14070}" type="presParOf" srcId="{21E3DDA1-1E4C-4882-BD48-D12DD71CFA78}" destId="{47D9FECA-8B4B-427D-BB79-759C6E5664E9}" srcOrd="5" destOrd="0" presId="urn:microsoft.com/office/officeart/2005/8/layout/default#6"/>
    <dgm:cxn modelId="{74993CF0-E9AE-4AF1-A815-0A6BC13336B5}" type="presParOf" srcId="{21E3DDA1-1E4C-4882-BD48-D12DD71CFA78}" destId="{841F890A-4358-478F-ADB9-C278AEE718AF}" srcOrd="6" destOrd="0" presId="urn:microsoft.com/office/officeart/2005/8/layout/default#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516F12C-B8AD-4FDB-BEEC-DCE99BAF189D}" type="doc">
      <dgm:prSet loTypeId="urn:microsoft.com/office/officeart/2005/8/layout/vList2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pt-BR"/>
        </a:p>
      </dgm:t>
    </dgm:pt>
    <dgm:pt modelId="{9AB2B9E8-EFE3-45ED-8582-AC484C1E1CD2}">
      <dgm:prSet phldrT="[Texto]"/>
      <dgm:spPr>
        <a:solidFill>
          <a:schemeClr val="bg1"/>
        </a:solidFill>
        <a:ln w="38100">
          <a:solidFill>
            <a:srgbClr val="C00000"/>
          </a:solidFill>
        </a:ln>
      </dgm:spPr>
      <dgm:t>
        <a:bodyPr/>
        <a:lstStyle/>
        <a:p>
          <a:pPr algn="just"/>
          <a:r>
            <a:rPr lang="pt-BR" dirty="0" smtClean="0">
              <a:solidFill>
                <a:schemeClr val="tx1"/>
              </a:solidFill>
            </a:rPr>
            <a:t>Um bebê extra pode sobreviver a 36 semanas sem DBP para cada 25 bebês tratados com CPAP na sala de parto em vez de serem intubados</a:t>
          </a:r>
          <a:endParaRPr lang="pt-BR" dirty="0">
            <a:solidFill>
              <a:schemeClr val="tx1"/>
            </a:solidFill>
          </a:endParaRPr>
        </a:p>
      </dgm:t>
    </dgm:pt>
    <dgm:pt modelId="{AE891564-9D93-4F2C-8111-2F1EEC9980E1}" type="parTrans" cxnId="{98A0702A-99DA-4718-9DFB-DC0007BD12A3}">
      <dgm:prSet/>
      <dgm:spPr/>
      <dgm:t>
        <a:bodyPr/>
        <a:lstStyle/>
        <a:p>
          <a:endParaRPr lang="pt-BR"/>
        </a:p>
      </dgm:t>
    </dgm:pt>
    <dgm:pt modelId="{D058396A-CED7-4394-8060-40134A9A1310}" type="sibTrans" cxnId="{98A0702A-99DA-4718-9DFB-DC0007BD12A3}">
      <dgm:prSet/>
      <dgm:spPr/>
      <dgm:t>
        <a:bodyPr/>
        <a:lstStyle/>
        <a:p>
          <a:endParaRPr lang="pt-BR"/>
        </a:p>
      </dgm:t>
    </dgm:pt>
    <dgm:pt modelId="{DDD35AC6-5DDF-4BC5-94DD-50287E7DF108}" type="pres">
      <dgm:prSet presAssocID="{A516F12C-B8AD-4FDB-BEEC-DCE99BAF189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342F1E65-B353-4568-AEF0-31608A05BEA0}" type="pres">
      <dgm:prSet presAssocID="{9AB2B9E8-EFE3-45ED-8582-AC484C1E1CD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471E3B89-E9D8-4BFF-A54F-E1ED5784821A}" type="presOf" srcId="{9AB2B9E8-EFE3-45ED-8582-AC484C1E1CD2}" destId="{342F1E65-B353-4568-AEF0-31608A05BEA0}" srcOrd="0" destOrd="0" presId="urn:microsoft.com/office/officeart/2005/8/layout/vList2"/>
    <dgm:cxn modelId="{98A0702A-99DA-4718-9DFB-DC0007BD12A3}" srcId="{A516F12C-B8AD-4FDB-BEEC-DCE99BAF189D}" destId="{9AB2B9E8-EFE3-45ED-8582-AC484C1E1CD2}" srcOrd="0" destOrd="0" parTransId="{AE891564-9D93-4F2C-8111-2F1EEC9980E1}" sibTransId="{D058396A-CED7-4394-8060-40134A9A1310}"/>
    <dgm:cxn modelId="{570B72F5-1FAC-4BF9-A376-78701D22C1D7}" type="presOf" srcId="{A516F12C-B8AD-4FDB-BEEC-DCE99BAF189D}" destId="{DDD35AC6-5DDF-4BC5-94DD-50287E7DF108}" srcOrd="0" destOrd="0" presId="urn:microsoft.com/office/officeart/2005/8/layout/vList2"/>
    <dgm:cxn modelId="{28113232-6079-42A2-8C3D-9F098465B6F1}" type="presParOf" srcId="{DDD35AC6-5DDF-4BC5-94DD-50287E7DF108}" destId="{342F1E65-B353-4568-AEF0-31608A05BEA0}" srcOrd="0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E82C470-CB08-49C8-BF22-BC2147706DA4}" type="doc">
      <dgm:prSet loTypeId="urn:microsoft.com/office/officeart/2008/layout/HorizontalMultiLevelHierarchy" loCatId="hierarchy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pt-BR"/>
        </a:p>
      </dgm:t>
    </dgm:pt>
    <dgm:pt modelId="{7E0D4D40-AE8B-4BB4-AEB5-77DDC5EBA7C6}">
      <dgm:prSet phldrT="[Texto]"/>
      <dgm:spPr/>
      <dgm:t>
        <a:bodyPr/>
        <a:lstStyle/>
        <a:p>
          <a:r>
            <a:rPr lang="pt-BR" b="1" u="sng" dirty="0" smtClean="0"/>
            <a:t>Causa de falha CPAP</a:t>
          </a:r>
          <a:endParaRPr lang="pt-BR" b="1" u="sng" dirty="0"/>
        </a:p>
      </dgm:t>
    </dgm:pt>
    <dgm:pt modelId="{859C47AF-4F4B-4BBC-833B-E30DD7CEBBCB}" type="parTrans" cxnId="{793B9C19-780B-479A-903B-1BF31F76229A}">
      <dgm:prSet/>
      <dgm:spPr/>
      <dgm:t>
        <a:bodyPr/>
        <a:lstStyle/>
        <a:p>
          <a:endParaRPr lang="pt-BR"/>
        </a:p>
      </dgm:t>
    </dgm:pt>
    <dgm:pt modelId="{14C1C17F-E6C5-4DEC-9FE8-130934137D64}" type="sibTrans" cxnId="{793B9C19-780B-479A-903B-1BF31F76229A}">
      <dgm:prSet/>
      <dgm:spPr/>
      <dgm:t>
        <a:bodyPr/>
        <a:lstStyle/>
        <a:p>
          <a:endParaRPr lang="pt-BR"/>
        </a:p>
      </dgm:t>
    </dgm:pt>
    <dgm:pt modelId="{690A9949-D874-4276-86A9-174499BC1652}">
      <dgm:prSet phldrT="[Texto]"/>
      <dgm:spPr/>
      <dgm:t>
        <a:bodyPr/>
        <a:lstStyle/>
        <a:p>
          <a:r>
            <a:rPr lang="pt-BR" dirty="0" smtClean="0"/>
            <a:t>Menor IG, sexo M</a:t>
          </a:r>
          <a:endParaRPr lang="pt-BR" dirty="0"/>
        </a:p>
      </dgm:t>
    </dgm:pt>
    <dgm:pt modelId="{AAE56AF7-2012-4B81-BDE4-5D0B0C4A8BF4}" type="parTrans" cxnId="{A4992D71-BF13-4D87-8CBA-63A96C2CCB33}">
      <dgm:prSet/>
      <dgm:spPr/>
      <dgm:t>
        <a:bodyPr/>
        <a:lstStyle/>
        <a:p>
          <a:endParaRPr lang="pt-BR"/>
        </a:p>
      </dgm:t>
    </dgm:pt>
    <dgm:pt modelId="{133651B9-9D18-4299-9EE9-50015D27B351}" type="sibTrans" cxnId="{A4992D71-BF13-4D87-8CBA-63A96C2CCB33}">
      <dgm:prSet/>
      <dgm:spPr/>
      <dgm:t>
        <a:bodyPr/>
        <a:lstStyle/>
        <a:p>
          <a:endParaRPr lang="pt-BR"/>
        </a:p>
      </dgm:t>
    </dgm:pt>
    <dgm:pt modelId="{6080D9CE-D32E-411A-BD95-6EDEDC43003D}">
      <dgm:prSet phldrT="[Texto]"/>
      <dgm:spPr/>
      <dgm:t>
        <a:bodyPr/>
        <a:lstStyle/>
        <a:p>
          <a:r>
            <a:rPr lang="pt-BR" dirty="0" smtClean="0"/>
            <a:t>BP ao nascer </a:t>
          </a:r>
          <a:endParaRPr lang="pt-BR" dirty="0"/>
        </a:p>
      </dgm:t>
    </dgm:pt>
    <dgm:pt modelId="{51549439-8707-469D-903B-609625993D61}" type="parTrans" cxnId="{C94E0EC8-D340-4EDA-B58D-8B6D7FCF27C5}">
      <dgm:prSet/>
      <dgm:spPr/>
      <dgm:t>
        <a:bodyPr/>
        <a:lstStyle/>
        <a:p>
          <a:endParaRPr lang="pt-BR"/>
        </a:p>
      </dgm:t>
    </dgm:pt>
    <dgm:pt modelId="{4EBA3914-FB68-4D47-83EE-DD0B25439B60}" type="sibTrans" cxnId="{C94E0EC8-D340-4EDA-B58D-8B6D7FCF27C5}">
      <dgm:prSet/>
      <dgm:spPr/>
      <dgm:t>
        <a:bodyPr/>
        <a:lstStyle/>
        <a:p>
          <a:endParaRPr lang="pt-BR"/>
        </a:p>
      </dgm:t>
    </dgm:pt>
    <dgm:pt modelId="{4CB4B92C-0813-49FF-A375-1949ABF200E5}">
      <dgm:prSet phldrT="[Texto]"/>
      <dgm:spPr/>
      <dgm:t>
        <a:bodyPr/>
        <a:lstStyle/>
        <a:p>
          <a:r>
            <a:rPr lang="pt-BR" dirty="0" smtClean="0"/>
            <a:t>FiO2&gt; 0,25 às 1 e 2 h de vida</a:t>
          </a:r>
          <a:endParaRPr lang="pt-BR" dirty="0"/>
        </a:p>
      </dgm:t>
    </dgm:pt>
    <dgm:pt modelId="{EC8D5746-3665-49FC-A5A0-596A9F206FCF}" type="parTrans" cxnId="{4B60FD7D-7255-43BE-8FF6-9411C13A8BD0}">
      <dgm:prSet/>
      <dgm:spPr/>
      <dgm:t>
        <a:bodyPr/>
        <a:lstStyle/>
        <a:p>
          <a:endParaRPr lang="pt-BR"/>
        </a:p>
      </dgm:t>
    </dgm:pt>
    <dgm:pt modelId="{5E9439EB-77D5-437B-BBA6-B38D2CF95120}" type="sibTrans" cxnId="{4B60FD7D-7255-43BE-8FF6-9411C13A8BD0}">
      <dgm:prSet/>
      <dgm:spPr/>
      <dgm:t>
        <a:bodyPr/>
        <a:lstStyle/>
        <a:p>
          <a:endParaRPr lang="pt-BR"/>
        </a:p>
      </dgm:t>
    </dgm:pt>
    <dgm:pt modelId="{D7D8783D-D87C-4865-91A2-AF9F0B7DB084}" type="pres">
      <dgm:prSet presAssocID="{2E82C470-CB08-49C8-BF22-BC2147706DA4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F17EA41C-5A8E-4BEC-9FC8-B6270906E31C}" type="pres">
      <dgm:prSet presAssocID="{7E0D4D40-AE8B-4BB4-AEB5-77DDC5EBA7C6}" presName="root1" presStyleCnt="0"/>
      <dgm:spPr/>
    </dgm:pt>
    <dgm:pt modelId="{2DA868B7-3EA9-4ADD-A83D-DEAF0EB6544F}" type="pres">
      <dgm:prSet presAssocID="{7E0D4D40-AE8B-4BB4-AEB5-77DDC5EBA7C6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F5D25EF5-0137-4D43-9C2C-F7C8D7904461}" type="pres">
      <dgm:prSet presAssocID="{7E0D4D40-AE8B-4BB4-AEB5-77DDC5EBA7C6}" presName="level2hierChild" presStyleCnt="0"/>
      <dgm:spPr/>
    </dgm:pt>
    <dgm:pt modelId="{FCC34AE1-2679-4580-B4A7-B3165B8BD7D2}" type="pres">
      <dgm:prSet presAssocID="{AAE56AF7-2012-4B81-BDE4-5D0B0C4A8BF4}" presName="conn2-1" presStyleLbl="parChTrans1D2" presStyleIdx="0" presStyleCnt="3"/>
      <dgm:spPr/>
      <dgm:t>
        <a:bodyPr/>
        <a:lstStyle/>
        <a:p>
          <a:endParaRPr lang="pt-BR"/>
        </a:p>
      </dgm:t>
    </dgm:pt>
    <dgm:pt modelId="{4926C37C-74A6-4040-A7C9-878A22F11B29}" type="pres">
      <dgm:prSet presAssocID="{AAE56AF7-2012-4B81-BDE4-5D0B0C4A8BF4}" presName="connTx" presStyleLbl="parChTrans1D2" presStyleIdx="0" presStyleCnt="3"/>
      <dgm:spPr/>
      <dgm:t>
        <a:bodyPr/>
        <a:lstStyle/>
        <a:p>
          <a:endParaRPr lang="pt-BR"/>
        </a:p>
      </dgm:t>
    </dgm:pt>
    <dgm:pt modelId="{20CD3331-7FDD-4C6D-BD78-C521DFECE8BE}" type="pres">
      <dgm:prSet presAssocID="{690A9949-D874-4276-86A9-174499BC1652}" presName="root2" presStyleCnt="0"/>
      <dgm:spPr/>
    </dgm:pt>
    <dgm:pt modelId="{CB3D2D4C-EA37-46BE-ABF1-59306A35FDF4}" type="pres">
      <dgm:prSet presAssocID="{690A9949-D874-4276-86A9-174499BC1652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A5A51A96-09D8-4753-92CA-A5E914B09E09}" type="pres">
      <dgm:prSet presAssocID="{690A9949-D874-4276-86A9-174499BC1652}" presName="level3hierChild" presStyleCnt="0"/>
      <dgm:spPr/>
    </dgm:pt>
    <dgm:pt modelId="{1548C8DC-FF8F-4DA1-ADA9-14FD6A423BC8}" type="pres">
      <dgm:prSet presAssocID="{51549439-8707-469D-903B-609625993D61}" presName="conn2-1" presStyleLbl="parChTrans1D2" presStyleIdx="1" presStyleCnt="3"/>
      <dgm:spPr/>
      <dgm:t>
        <a:bodyPr/>
        <a:lstStyle/>
        <a:p>
          <a:endParaRPr lang="pt-BR"/>
        </a:p>
      </dgm:t>
    </dgm:pt>
    <dgm:pt modelId="{979539B6-8904-45CD-ACFA-789C1E05EFC7}" type="pres">
      <dgm:prSet presAssocID="{51549439-8707-469D-903B-609625993D61}" presName="connTx" presStyleLbl="parChTrans1D2" presStyleIdx="1" presStyleCnt="3"/>
      <dgm:spPr/>
      <dgm:t>
        <a:bodyPr/>
        <a:lstStyle/>
        <a:p>
          <a:endParaRPr lang="pt-BR"/>
        </a:p>
      </dgm:t>
    </dgm:pt>
    <dgm:pt modelId="{85DAEB5B-E3FE-4AAA-89B7-7491329BDC1C}" type="pres">
      <dgm:prSet presAssocID="{6080D9CE-D32E-411A-BD95-6EDEDC43003D}" presName="root2" presStyleCnt="0"/>
      <dgm:spPr/>
    </dgm:pt>
    <dgm:pt modelId="{59B00230-8800-462A-AFFB-3A49C8FFD180}" type="pres">
      <dgm:prSet presAssocID="{6080D9CE-D32E-411A-BD95-6EDEDC43003D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C484F526-7CBE-44B2-9AF3-E07CEA8DBF59}" type="pres">
      <dgm:prSet presAssocID="{6080D9CE-D32E-411A-BD95-6EDEDC43003D}" presName="level3hierChild" presStyleCnt="0"/>
      <dgm:spPr/>
    </dgm:pt>
    <dgm:pt modelId="{D6872DF7-0AAB-4361-B8A7-D076E7B7D7CB}" type="pres">
      <dgm:prSet presAssocID="{EC8D5746-3665-49FC-A5A0-596A9F206FCF}" presName="conn2-1" presStyleLbl="parChTrans1D2" presStyleIdx="2" presStyleCnt="3"/>
      <dgm:spPr/>
      <dgm:t>
        <a:bodyPr/>
        <a:lstStyle/>
        <a:p>
          <a:endParaRPr lang="pt-BR"/>
        </a:p>
      </dgm:t>
    </dgm:pt>
    <dgm:pt modelId="{854D5A79-0E91-40DC-943A-314AEE1D57D7}" type="pres">
      <dgm:prSet presAssocID="{EC8D5746-3665-49FC-A5A0-596A9F206FCF}" presName="connTx" presStyleLbl="parChTrans1D2" presStyleIdx="2" presStyleCnt="3"/>
      <dgm:spPr/>
      <dgm:t>
        <a:bodyPr/>
        <a:lstStyle/>
        <a:p>
          <a:endParaRPr lang="pt-BR"/>
        </a:p>
      </dgm:t>
    </dgm:pt>
    <dgm:pt modelId="{0B09A7CE-480A-44B1-9477-41F470101D12}" type="pres">
      <dgm:prSet presAssocID="{4CB4B92C-0813-49FF-A375-1949ABF200E5}" presName="root2" presStyleCnt="0"/>
      <dgm:spPr/>
    </dgm:pt>
    <dgm:pt modelId="{698281F4-C2B4-435B-AE70-581F06ECA692}" type="pres">
      <dgm:prSet presAssocID="{4CB4B92C-0813-49FF-A375-1949ABF200E5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941BEEE4-1D31-44D9-AE83-269F9A8D5D18}" type="pres">
      <dgm:prSet presAssocID="{4CB4B92C-0813-49FF-A375-1949ABF200E5}" presName="level3hierChild" presStyleCnt="0"/>
      <dgm:spPr/>
    </dgm:pt>
  </dgm:ptLst>
  <dgm:cxnLst>
    <dgm:cxn modelId="{0CE2BE31-A4B3-412F-951F-9DEE0DF0EF4C}" type="presOf" srcId="{EC8D5746-3665-49FC-A5A0-596A9F206FCF}" destId="{854D5A79-0E91-40DC-943A-314AEE1D57D7}" srcOrd="1" destOrd="0" presId="urn:microsoft.com/office/officeart/2008/layout/HorizontalMultiLevelHierarchy"/>
    <dgm:cxn modelId="{EBA73622-99F4-499D-8F06-C93C8F3923C4}" type="presOf" srcId="{AAE56AF7-2012-4B81-BDE4-5D0B0C4A8BF4}" destId="{4926C37C-74A6-4040-A7C9-878A22F11B29}" srcOrd="1" destOrd="0" presId="urn:microsoft.com/office/officeart/2008/layout/HorizontalMultiLevelHierarchy"/>
    <dgm:cxn modelId="{4B60FD7D-7255-43BE-8FF6-9411C13A8BD0}" srcId="{7E0D4D40-AE8B-4BB4-AEB5-77DDC5EBA7C6}" destId="{4CB4B92C-0813-49FF-A375-1949ABF200E5}" srcOrd="2" destOrd="0" parTransId="{EC8D5746-3665-49FC-A5A0-596A9F206FCF}" sibTransId="{5E9439EB-77D5-437B-BBA6-B38D2CF95120}"/>
    <dgm:cxn modelId="{7509EAAD-7FF9-40A4-A2D4-A682D93507CE}" type="presOf" srcId="{690A9949-D874-4276-86A9-174499BC1652}" destId="{CB3D2D4C-EA37-46BE-ABF1-59306A35FDF4}" srcOrd="0" destOrd="0" presId="urn:microsoft.com/office/officeart/2008/layout/HorizontalMultiLevelHierarchy"/>
    <dgm:cxn modelId="{A4992D71-BF13-4D87-8CBA-63A96C2CCB33}" srcId="{7E0D4D40-AE8B-4BB4-AEB5-77DDC5EBA7C6}" destId="{690A9949-D874-4276-86A9-174499BC1652}" srcOrd="0" destOrd="0" parTransId="{AAE56AF7-2012-4B81-BDE4-5D0B0C4A8BF4}" sibTransId="{133651B9-9D18-4299-9EE9-50015D27B351}"/>
    <dgm:cxn modelId="{0847EE5F-3C40-4665-BBDF-3151AB327B39}" type="presOf" srcId="{2E82C470-CB08-49C8-BF22-BC2147706DA4}" destId="{D7D8783D-D87C-4865-91A2-AF9F0B7DB084}" srcOrd="0" destOrd="0" presId="urn:microsoft.com/office/officeart/2008/layout/HorizontalMultiLevelHierarchy"/>
    <dgm:cxn modelId="{793B9C19-780B-479A-903B-1BF31F76229A}" srcId="{2E82C470-CB08-49C8-BF22-BC2147706DA4}" destId="{7E0D4D40-AE8B-4BB4-AEB5-77DDC5EBA7C6}" srcOrd="0" destOrd="0" parTransId="{859C47AF-4F4B-4BBC-833B-E30DD7CEBBCB}" sibTransId="{14C1C17F-E6C5-4DEC-9FE8-130934137D64}"/>
    <dgm:cxn modelId="{89604F1D-F609-4FC4-A5E6-F3A1E0D9926A}" type="presOf" srcId="{4CB4B92C-0813-49FF-A375-1949ABF200E5}" destId="{698281F4-C2B4-435B-AE70-581F06ECA692}" srcOrd="0" destOrd="0" presId="urn:microsoft.com/office/officeart/2008/layout/HorizontalMultiLevelHierarchy"/>
    <dgm:cxn modelId="{F0D72F38-D073-4995-B2B4-7ECAD2BB5B94}" type="presOf" srcId="{6080D9CE-D32E-411A-BD95-6EDEDC43003D}" destId="{59B00230-8800-462A-AFFB-3A49C8FFD180}" srcOrd="0" destOrd="0" presId="urn:microsoft.com/office/officeart/2008/layout/HorizontalMultiLevelHierarchy"/>
    <dgm:cxn modelId="{2F354F5D-7078-4B1C-BEB0-890C229CE618}" type="presOf" srcId="{EC8D5746-3665-49FC-A5A0-596A9F206FCF}" destId="{D6872DF7-0AAB-4361-B8A7-D076E7B7D7CB}" srcOrd="0" destOrd="0" presId="urn:microsoft.com/office/officeart/2008/layout/HorizontalMultiLevelHierarchy"/>
    <dgm:cxn modelId="{C94E0EC8-D340-4EDA-B58D-8B6D7FCF27C5}" srcId="{7E0D4D40-AE8B-4BB4-AEB5-77DDC5EBA7C6}" destId="{6080D9CE-D32E-411A-BD95-6EDEDC43003D}" srcOrd="1" destOrd="0" parTransId="{51549439-8707-469D-903B-609625993D61}" sibTransId="{4EBA3914-FB68-4D47-83EE-DD0B25439B60}"/>
    <dgm:cxn modelId="{AE2D4A43-FE6D-4A75-9C4D-05FC364C2CBC}" type="presOf" srcId="{7E0D4D40-AE8B-4BB4-AEB5-77DDC5EBA7C6}" destId="{2DA868B7-3EA9-4ADD-A83D-DEAF0EB6544F}" srcOrd="0" destOrd="0" presId="urn:microsoft.com/office/officeart/2008/layout/HorizontalMultiLevelHierarchy"/>
    <dgm:cxn modelId="{7A78795B-5457-45BF-87A6-3CE4CFF841B2}" type="presOf" srcId="{51549439-8707-469D-903B-609625993D61}" destId="{979539B6-8904-45CD-ACFA-789C1E05EFC7}" srcOrd="1" destOrd="0" presId="urn:microsoft.com/office/officeart/2008/layout/HorizontalMultiLevelHierarchy"/>
    <dgm:cxn modelId="{92C62009-F702-4431-83C8-D3F790A37EB8}" type="presOf" srcId="{51549439-8707-469D-903B-609625993D61}" destId="{1548C8DC-FF8F-4DA1-ADA9-14FD6A423BC8}" srcOrd="0" destOrd="0" presId="urn:microsoft.com/office/officeart/2008/layout/HorizontalMultiLevelHierarchy"/>
    <dgm:cxn modelId="{B70C0383-78AB-48C5-8655-EA58BE9CEF44}" type="presOf" srcId="{AAE56AF7-2012-4B81-BDE4-5D0B0C4A8BF4}" destId="{FCC34AE1-2679-4580-B4A7-B3165B8BD7D2}" srcOrd="0" destOrd="0" presId="urn:microsoft.com/office/officeart/2008/layout/HorizontalMultiLevelHierarchy"/>
    <dgm:cxn modelId="{B481D9DE-4FFF-4F44-9674-9840B50795E8}" type="presParOf" srcId="{D7D8783D-D87C-4865-91A2-AF9F0B7DB084}" destId="{F17EA41C-5A8E-4BEC-9FC8-B6270906E31C}" srcOrd="0" destOrd="0" presId="urn:microsoft.com/office/officeart/2008/layout/HorizontalMultiLevelHierarchy"/>
    <dgm:cxn modelId="{959123C4-4DE7-491A-932F-F60F1BE606BE}" type="presParOf" srcId="{F17EA41C-5A8E-4BEC-9FC8-B6270906E31C}" destId="{2DA868B7-3EA9-4ADD-A83D-DEAF0EB6544F}" srcOrd="0" destOrd="0" presId="urn:microsoft.com/office/officeart/2008/layout/HorizontalMultiLevelHierarchy"/>
    <dgm:cxn modelId="{D41E6F67-6FEB-4890-86FB-C2C26C55A77C}" type="presParOf" srcId="{F17EA41C-5A8E-4BEC-9FC8-B6270906E31C}" destId="{F5D25EF5-0137-4D43-9C2C-F7C8D7904461}" srcOrd="1" destOrd="0" presId="urn:microsoft.com/office/officeart/2008/layout/HorizontalMultiLevelHierarchy"/>
    <dgm:cxn modelId="{150740BD-25F9-43BD-A493-C46402B7A14B}" type="presParOf" srcId="{F5D25EF5-0137-4D43-9C2C-F7C8D7904461}" destId="{FCC34AE1-2679-4580-B4A7-B3165B8BD7D2}" srcOrd="0" destOrd="0" presId="urn:microsoft.com/office/officeart/2008/layout/HorizontalMultiLevelHierarchy"/>
    <dgm:cxn modelId="{AAD758AA-E379-4FA1-8A11-15F4BD097DA9}" type="presParOf" srcId="{FCC34AE1-2679-4580-B4A7-B3165B8BD7D2}" destId="{4926C37C-74A6-4040-A7C9-878A22F11B29}" srcOrd="0" destOrd="0" presId="urn:microsoft.com/office/officeart/2008/layout/HorizontalMultiLevelHierarchy"/>
    <dgm:cxn modelId="{56F98913-86DA-40FF-A7FF-23731D4C3274}" type="presParOf" srcId="{F5D25EF5-0137-4D43-9C2C-F7C8D7904461}" destId="{20CD3331-7FDD-4C6D-BD78-C521DFECE8BE}" srcOrd="1" destOrd="0" presId="urn:microsoft.com/office/officeart/2008/layout/HorizontalMultiLevelHierarchy"/>
    <dgm:cxn modelId="{8BFCAAAF-1B43-4DD8-8685-0503865AAE4D}" type="presParOf" srcId="{20CD3331-7FDD-4C6D-BD78-C521DFECE8BE}" destId="{CB3D2D4C-EA37-46BE-ABF1-59306A35FDF4}" srcOrd="0" destOrd="0" presId="urn:microsoft.com/office/officeart/2008/layout/HorizontalMultiLevelHierarchy"/>
    <dgm:cxn modelId="{A5649C72-E5C0-4DD0-934D-117BCE123881}" type="presParOf" srcId="{20CD3331-7FDD-4C6D-BD78-C521DFECE8BE}" destId="{A5A51A96-09D8-4753-92CA-A5E914B09E09}" srcOrd="1" destOrd="0" presId="urn:microsoft.com/office/officeart/2008/layout/HorizontalMultiLevelHierarchy"/>
    <dgm:cxn modelId="{F5530FAF-4C33-42CD-9CBD-617B7073BCDC}" type="presParOf" srcId="{F5D25EF5-0137-4D43-9C2C-F7C8D7904461}" destId="{1548C8DC-FF8F-4DA1-ADA9-14FD6A423BC8}" srcOrd="2" destOrd="0" presId="urn:microsoft.com/office/officeart/2008/layout/HorizontalMultiLevelHierarchy"/>
    <dgm:cxn modelId="{84536972-8E3D-45AB-9F04-731FF0793642}" type="presParOf" srcId="{1548C8DC-FF8F-4DA1-ADA9-14FD6A423BC8}" destId="{979539B6-8904-45CD-ACFA-789C1E05EFC7}" srcOrd="0" destOrd="0" presId="urn:microsoft.com/office/officeart/2008/layout/HorizontalMultiLevelHierarchy"/>
    <dgm:cxn modelId="{5572D575-ECDD-48BF-86B7-A1A0DB2B4218}" type="presParOf" srcId="{F5D25EF5-0137-4D43-9C2C-F7C8D7904461}" destId="{85DAEB5B-E3FE-4AAA-89B7-7491329BDC1C}" srcOrd="3" destOrd="0" presId="urn:microsoft.com/office/officeart/2008/layout/HorizontalMultiLevelHierarchy"/>
    <dgm:cxn modelId="{1F3807E7-3073-4A24-B1A4-D5AF25072EF2}" type="presParOf" srcId="{85DAEB5B-E3FE-4AAA-89B7-7491329BDC1C}" destId="{59B00230-8800-462A-AFFB-3A49C8FFD180}" srcOrd="0" destOrd="0" presId="urn:microsoft.com/office/officeart/2008/layout/HorizontalMultiLevelHierarchy"/>
    <dgm:cxn modelId="{0C95C5ED-9427-4166-946A-5B253944FC91}" type="presParOf" srcId="{85DAEB5B-E3FE-4AAA-89B7-7491329BDC1C}" destId="{C484F526-7CBE-44B2-9AF3-E07CEA8DBF59}" srcOrd="1" destOrd="0" presId="urn:microsoft.com/office/officeart/2008/layout/HorizontalMultiLevelHierarchy"/>
    <dgm:cxn modelId="{CE95530A-A6B3-4588-A935-8E9E6AC0EFCF}" type="presParOf" srcId="{F5D25EF5-0137-4D43-9C2C-F7C8D7904461}" destId="{D6872DF7-0AAB-4361-B8A7-D076E7B7D7CB}" srcOrd="4" destOrd="0" presId="urn:microsoft.com/office/officeart/2008/layout/HorizontalMultiLevelHierarchy"/>
    <dgm:cxn modelId="{9D07376A-DD10-463C-89E1-C250EAC237D8}" type="presParOf" srcId="{D6872DF7-0AAB-4361-B8A7-D076E7B7D7CB}" destId="{854D5A79-0E91-40DC-943A-314AEE1D57D7}" srcOrd="0" destOrd="0" presId="urn:microsoft.com/office/officeart/2008/layout/HorizontalMultiLevelHierarchy"/>
    <dgm:cxn modelId="{70C89B49-A5FA-4442-9A35-677FDF097EA5}" type="presParOf" srcId="{F5D25EF5-0137-4D43-9C2C-F7C8D7904461}" destId="{0B09A7CE-480A-44B1-9477-41F470101D12}" srcOrd="5" destOrd="0" presId="urn:microsoft.com/office/officeart/2008/layout/HorizontalMultiLevelHierarchy"/>
    <dgm:cxn modelId="{23701DD0-CF33-4BE2-914E-3DFEC0564ED6}" type="presParOf" srcId="{0B09A7CE-480A-44B1-9477-41F470101D12}" destId="{698281F4-C2B4-435B-AE70-581F06ECA692}" srcOrd="0" destOrd="0" presId="urn:microsoft.com/office/officeart/2008/layout/HorizontalMultiLevelHierarchy"/>
    <dgm:cxn modelId="{B5DB7530-A864-4E96-B054-12DA2BE8CDEC}" type="presParOf" srcId="{0B09A7CE-480A-44B1-9477-41F470101D12}" destId="{941BEEE4-1D31-44D9-AE83-269F9A8D5D18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#5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#6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EA4FC87-CC08-43FE-9790-C81F8C62571D}" type="datetimeFigureOut">
              <a:rPr lang="pt-BR"/>
              <a:pPr>
                <a:defRPr/>
              </a:pPr>
              <a:t>19/07/2021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8B6558E-E349-4715-A06F-B244504264E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88460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- Ventilação mandatória intermitente nasal (VMNI), ventilação não invasiva de suporte de pressão e CPAP de dois níveis</a:t>
            </a:r>
          </a:p>
        </p:txBody>
      </p:sp>
      <p:sp>
        <p:nvSpPr>
          <p:cNvPr id="2457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DD667C3-9D30-4611-86B8-8CDF02F3A460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 eaLnBrk="1" hangingPunct="1">
              <a:spcBef>
                <a:spcPct val="0"/>
              </a:spcBef>
              <a:buFontTx/>
              <a:buChar char="-"/>
            </a:pPr>
            <a:r>
              <a:rPr lang="pt-BR" smtClean="0"/>
              <a:t>Fornece picos de pressão inspiratória a intervalos pré-definidos, aumentando o volume-minuto e recrutando alvéolos mais distais, mais passíveis de atelectasia </a:t>
            </a:r>
            <a:r>
              <a:rPr lang="pt-BR" smtClean="0">
                <a:sym typeface="Wingdings" pitchFamily="2" charset="2"/>
              </a:rPr>
              <a:t> aumenta a CRF e reduz o trabalho respiratório </a:t>
            </a:r>
          </a:p>
          <a:p>
            <a:pPr marL="171450" indent="-171450" eaLnBrk="1" hangingPunct="1">
              <a:spcBef>
                <a:spcPct val="0"/>
              </a:spcBef>
              <a:buFontTx/>
              <a:buChar char="-"/>
            </a:pPr>
            <a:r>
              <a:rPr lang="pt-BR" smtClean="0">
                <a:sym typeface="Wingdings" pitchFamily="2" charset="2"/>
              </a:rPr>
              <a:t>Estimula o reflexo paradoxal de Head</a:t>
            </a:r>
            <a:endParaRPr lang="pt-BR" smtClean="0"/>
          </a:p>
        </p:txBody>
      </p:sp>
      <p:sp>
        <p:nvSpPr>
          <p:cNvPr id="2662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A755AD-66F9-49EF-BD87-97AD5E406C4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 eaLnBrk="1" hangingPunct="1">
              <a:spcBef>
                <a:spcPct val="0"/>
              </a:spcBef>
              <a:buFontTx/>
              <a:buChar char="-"/>
            </a:pPr>
            <a:r>
              <a:rPr lang="pt-BR" smtClean="0"/>
              <a:t>As pesquisas demonstram seu uso crescente em cerca de dois terços das UTIN em países desenvolvidos, como Estados Unidos, Austrália e Nova Zelândia</a:t>
            </a:r>
          </a:p>
          <a:p>
            <a:pPr marL="171450" indent="-171450" eaLnBrk="1" hangingPunct="1">
              <a:spcBef>
                <a:spcPct val="0"/>
              </a:spcBef>
              <a:buFontTx/>
              <a:buChar char="-"/>
            </a:pPr>
            <a:r>
              <a:rPr lang="pt-BR" smtClean="0"/>
              <a:t>Lavagem espaço morto </a:t>
            </a:r>
            <a:r>
              <a:rPr lang="pt-BR" smtClean="0">
                <a:sym typeface="Wingdings" pitchFamily="2" charset="2"/>
              </a:rPr>
              <a:t> facilita eliminação de CO2</a:t>
            </a:r>
            <a:endParaRPr lang="pt-BR" smtClean="0"/>
          </a:p>
        </p:txBody>
      </p:sp>
      <p:sp>
        <p:nvSpPr>
          <p:cNvPr id="3481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11F93A-EF77-4CA8-B594-5E53C4567A5C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 eaLnBrk="1" hangingPunct="1">
              <a:spcBef>
                <a:spcPct val="0"/>
              </a:spcBef>
              <a:buFontTx/>
              <a:buChar char="-"/>
            </a:pPr>
            <a:r>
              <a:rPr lang="pt-BR" smtClean="0"/>
              <a:t>O conhecimento do grupo de alto risco de recém-nascidos prematuros propensos à falha do NCPAP pode melhorar o tempo de administração do surfactante e evitar a terapia desnecessária de CPAP</a:t>
            </a:r>
          </a:p>
          <a:p>
            <a:pPr marL="171450" indent="-171450" eaLnBrk="1" hangingPunct="1">
              <a:spcBef>
                <a:spcPct val="0"/>
              </a:spcBef>
              <a:buFontTx/>
              <a:buChar char="-"/>
            </a:pPr>
            <a:r>
              <a:rPr lang="pt-BR" smtClean="0"/>
              <a:t>Liberação de um pico de pressão alta de 20 - 25 cmH2O por um período de 10 - 15 s usando máscara facial ou tubo nasofaríngeo combinado com CPAPn </a:t>
            </a:r>
          </a:p>
        </p:txBody>
      </p:sp>
      <p:sp>
        <p:nvSpPr>
          <p:cNvPr id="4813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F341D9-F8F4-41E3-9CA1-D105F4EB212F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- A formação de secreções extremamente viscosas nas vias aéreas superiores foi atribuída ao uso de baixas frequências de nHFOV com altas amplitudes</a:t>
            </a:r>
          </a:p>
        </p:txBody>
      </p:sp>
      <p:sp>
        <p:nvSpPr>
          <p:cNvPr id="5120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AA8A7FB-C844-4565-B18C-7D218C97F2AD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5325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BCF74B-DA77-462B-A728-F0FFA0ABEA14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5529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84EC9BF-966B-409F-A447-8EBA2B37DEDC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- A formação de secreções extremamente viscosas nas vias aéreas superiores foi atribuída ao uso de baixas frequências de nHFOV com altas amplitudes</a:t>
            </a:r>
          </a:p>
        </p:txBody>
      </p:sp>
      <p:sp>
        <p:nvSpPr>
          <p:cNvPr id="5734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51AE52-DC87-4254-BD5E-2885ED9AD139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>
            <a:spLocks/>
          </p:cNvSpPr>
          <p:nvPr/>
        </p:nvSpPr>
        <p:spPr bwMode="auto">
          <a:xfrm>
            <a:off x="3557588" y="630238"/>
            <a:ext cx="5235575" cy="5229225"/>
          </a:xfrm>
          <a:custGeom>
            <a:avLst/>
            <a:gdLst>
              <a:gd name="T0" fmla="*/ 0 w 3298"/>
              <a:gd name="T1" fmla="*/ 0 h 3294"/>
              <a:gd name="T2" fmla="*/ 3298 w 3298"/>
              <a:gd name="T3" fmla="*/ 3294 h 3294"/>
            </a:gdLst>
            <a:ahLst/>
            <a:cxnLst>
              <a:cxn ang="0">
                <a:pos x="1802" y="55"/>
              </a:cxn>
              <a:cxn ang="0">
                <a:pos x="1984" y="129"/>
              </a:cxn>
              <a:cxn ang="0">
                <a:pos x="2187" y="111"/>
              </a:cxn>
              <a:cxn ang="0">
                <a:pos x="2350" y="175"/>
              </a:cxn>
              <a:cxn ang="0">
                <a:pos x="2467" y="319"/>
              </a:cxn>
              <a:cxn ang="0">
                <a:pos x="2623" y="402"/>
              </a:cxn>
              <a:cxn ang="0">
                <a:pos x="2793" y="464"/>
              </a:cxn>
              <a:cxn ang="0">
                <a:pos x="2879" y="613"/>
              </a:cxn>
              <a:cxn ang="0">
                <a:pos x="2940" y="785"/>
              </a:cxn>
              <a:cxn ang="0">
                <a:pos x="3076" y="907"/>
              </a:cxn>
              <a:cxn ang="0">
                <a:pos x="3182" y="1047"/>
              </a:cxn>
              <a:cxn ang="0">
                <a:pos x="3171" y="1246"/>
              </a:cxn>
              <a:cxn ang="0">
                <a:pos x="3209" y="1434"/>
              </a:cxn>
              <a:cxn ang="0">
                <a:pos x="3295" y="1615"/>
              </a:cxn>
              <a:cxn ang="0">
                <a:pos x="3243" y="1800"/>
              </a:cxn>
              <a:cxn ang="0">
                <a:pos x="3169" y="1981"/>
              </a:cxn>
              <a:cxn ang="0">
                <a:pos x="3187" y="2184"/>
              </a:cxn>
              <a:cxn ang="0">
                <a:pos x="3123" y="2347"/>
              </a:cxn>
              <a:cxn ang="0">
                <a:pos x="2978" y="2464"/>
              </a:cxn>
              <a:cxn ang="0">
                <a:pos x="2895" y="2620"/>
              </a:cxn>
              <a:cxn ang="0">
                <a:pos x="2833" y="2790"/>
              </a:cxn>
              <a:cxn ang="0">
                <a:pos x="2684" y="2876"/>
              </a:cxn>
              <a:cxn ang="0">
                <a:pos x="2512" y="2937"/>
              </a:cxn>
              <a:cxn ang="0">
                <a:pos x="2390" y="3072"/>
              </a:cxn>
              <a:cxn ang="0">
                <a:pos x="2250" y="3178"/>
              </a:cxn>
              <a:cxn ang="0">
                <a:pos x="2051" y="3167"/>
              </a:cxn>
              <a:cxn ang="0">
                <a:pos x="1862" y="3205"/>
              </a:cxn>
              <a:cxn ang="0">
                <a:pos x="1681" y="3291"/>
              </a:cxn>
              <a:cxn ang="0">
                <a:pos x="1496" y="3239"/>
              </a:cxn>
              <a:cxn ang="0">
                <a:pos x="1314" y="3165"/>
              </a:cxn>
              <a:cxn ang="0">
                <a:pos x="1111" y="3183"/>
              </a:cxn>
              <a:cxn ang="0">
                <a:pos x="948" y="3119"/>
              </a:cxn>
              <a:cxn ang="0">
                <a:pos x="831" y="2975"/>
              </a:cxn>
              <a:cxn ang="0">
                <a:pos x="675" y="2892"/>
              </a:cxn>
              <a:cxn ang="0">
                <a:pos x="505" y="2830"/>
              </a:cxn>
              <a:cxn ang="0">
                <a:pos x="419" y="2681"/>
              </a:cxn>
              <a:cxn ang="0">
                <a:pos x="358" y="2509"/>
              </a:cxn>
              <a:cxn ang="0">
                <a:pos x="222" y="2387"/>
              </a:cxn>
              <a:cxn ang="0">
                <a:pos x="116" y="2247"/>
              </a:cxn>
              <a:cxn ang="0">
                <a:pos x="127" y="2048"/>
              </a:cxn>
              <a:cxn ang="0">
                <a:pos x="90" y="1860"/>
              </a:cxn>
              <a:cxn ang="0">
                <a:pos x="3" y="1679"/>
              </a:cxn>
              <a:cxn ang="0">
                <a:pos x="55" y="1494"/>
              </a:cxn>
              <a:cxn ang="0">
                <a:pos x="129" y="1313"/>
              </a:cxn>
              <a:cxn ang="0">
                <a:pos x="111" y="1110"/>
              </a:cxn>
              <a:cxn ang="0">
                <a:pos x="175" y="947"/>
              </a:cxn>
              <a:cxn ang="0">
                <a:pos x="320" y="830"/>
              </a:cxn>
              <a:cxn ang="0">
                <a:pos x="403" y="674"/>
              </a:cxn>
              <a:cxn ang="0">
                <a:pos x="465" y="504"/>
              </a:cxn>
              <a:cxn ang="0">
                <a:pos x="614" y="418"/>
              </a:cxn>
              <a:cxn ang="0">
                <a:pos x="786" y="357"/>
              </a:cxn>
              <a:cxn ang="0">
                <a:pos x="908" y="222"/>
              </a:cxn>
              <a:cxn ang="0">
                <a:pos x="1048" y="116"/>
              </a:cxn>
              <a:cxn ang="0">
                <a:pos x="1247" y="127"/>
              </a:cxn>
              <a:cxn ang="0">
                <a:pos x="1436" y="89"/>
              </a:cxn>
              <a:cxn ang="0">
                <a:pos x="1617" y="3"/>
              </a:cxn>
            </a:cxnLst>
            <a:rect l="T0" t="T1" r="T2" b="T3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5" name="Rectangle 12"/>
          <p:cNvSpPr/>
          <p:nvPr/>
        </p:nvSpPr>
        <p:spPr>
          <a:xfrm>
            <a:off x="0" y="0"/>
            <a:ext cx="284163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1077913" y="6375400"/>
            <a:ext cx="2330450" cy="349250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4BCD9CE9-AB59-4204-8027-3D37DC3D7C3D}" type="datetimeFigureOut">
              <a:rPr lang="en-US"/>
              <a:pPr>
                <a:defRPr/>
              </a:pPr>
              <a:t>7/19/2021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9888" y="6375400"/>
            <a:ext cx="4114800" cy="346075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800" y="6375400"/>
            <a:ext cx="2328863" cy="346075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62884FEB-8D4C-4D1E-BC86-940DD8371F7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479533-A10B-47E5-BBB7-82BAFFA55AF2}" type="datetimeFigureOut">
              <a:rPr lang="en-US"/>
              <a:pPr>
                <a:defRPr/>
              </a:pPr>
              <a:t>7/19/2021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72D23-38F9-497A-AB5B-086E3D5B09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0" y="0"/>
              <a:ext cx="2814638" cy="6858000"/>
            </a:xfrm>
            <a:custGeom>
              <a:avLst/>
              <a:gdLst>
                <a:gd name="T0" fmla="*/ 0 w 1773"/>
                <a:gd name="T1" fmla="*/ 0 h 4320"/>
                <a:gd name="T2" fmla="*/ 1773 w 1773"/>
                <a:gd name="T3" fmla="*/ 4320 h 4320"/>
              </a:gdLst>
              <a:ahLst/>
              <a:cxnLst>
                <a:cxn ang="0">
                  <a:pos x="891" y="0"/>
                </a:cxn>
                <a:cxn ang="0">
                  <a:pos x="921" y="111"/>
                </a:cxn>
                <a:cxn ang="0">
                  <a:pos x="957" y="217"/>
                </a:cxn>
                <a:cxn ang="0">
                  <a:pos x="1007" y="312"/>
                </a:cxn>
                <a:cxn ang="0">
                  <a:pos x="1069" y="387"/>
                </a:cxn>
                <a:cxn ang="0">
                  <a:pos x="1145" y="456"/>
                </a:cxn>
                <a:cxn ang="0">
                  <a:pos x="1227" y="520"/>
                </a:cxn>
                <a:cxn ang="0">
                  <a:pos x="1311" y="584"/>
                </a:cxn>
                <a:cxn ang="0">
                  <a:pos x="1390" y="651"/>
                </a:cxn>
                <a:cxn ang="0">
                  <a:pos x="1456" y="725"/>
                </a:cxn>
                <a:cxn ang="0">
                  <a:pos x="1505" y="808"/>
                </a:cxn>
                <a:cxn ang="0">
                  <a:pos x="1530" y="907"/>
                </a:cxn>
                <a:cxn ang="0">
                  <a:pos x="1534" y="1013"/>
                </a:cxn>
                <a:cxn ang="0">
                  <a:pos x="1523" y="1125"/>
                </a:cxn>
                <a:cxn ang="0">
                  <a:pos x="1508" y="1237"/>
                </a:cxn>
                <a:cxn ang="0">
                  <a:pos x="1496" y="1350"/>
                </a:cxn>
                <a:cxn ang="0">
                  <a:pos x="1497" y="1458"/>
                </a:cxn>
                <a:cxn ang="0">
                  <a:pos x="1517" y="1560"/>
                </a:cxn>
                <a:cxn ang="0">
                  <a:pos x="1557" y="1659"/>
                </a:cxn>
                <a:cxn ang="0">
                  <a:pos x="1611" y="1757"/>
                </a:cxn>
                <a:cxn ang="0">
                  <a:pos x="1669" y="1855"/>
                </a:cxn>
                <a:cxn ang="0">
                  <a:pos x="1721" y="1954"/>
                </a:cxn>
                <a:cxn ang="0">
                  <a:pos x="1759" y="2057"/>
                </a:cxn>
                <a:cxn ang="0">
                  <a:pos x="1773" y="2160"/>
                </a:cxn>
                <a:cxn ang="0">
                  <a:pos x="1759" y="2263"/>
                </a:cxn>
                <a:cxn ang="0">
                  <a:pos x="1721" y="2366"/>
                </a:cxn>
                <a:cxn ang="0">
                  <a:pos x="1669" y="2465"/>
                </a:cxn>
                <a:cxn ang="0">
                  <a:pos x="1611" y="2563"/>
                </a:cxn>
                <a:cxn ang="0">
                  <a:pos x="1557" y="2661"/>
                </a:cxn>
                <a:cxn ang="0">
                  <a:pos x="1517" y="2760"/>
                </a:cxn>
                <a:cxn ang="0">
                  <a:pos x="1497" y="2862"/>
                </a:cxn>
                <a:cxn ang="0">
                  <a:pos x="1496" y="2970"/>
                </a:cxn>
                <a:cxn ang="0">
                  <a:pos x="1508" y="3083"/>
                </a:cxn>
                <a:cxn ang="0">
                  <a:pos x="1523" y="3195"/>
                </a:cxn>
                <a:cxn ang="0">
                  <a:pos x="1534" y="3307"/>
                </a:cxn>
                <a:cxn ang="0">
                  <a:pos x="1530" y="3413"/>
                </a:cxn>
                <a:cxn ang="0">
                  <a:pos x="1505" y="3512"/>
                </a:cxn>
                <a:cxn ang="0">
                  <a:pos x="1456" y="3595"/>
                </a:cxn>
                <a:cxn ang="0">
                  <a:pos x="1390" y="3669"/>
                </a:cxn>
                <a:cxn ang="0">
                  <a:pos x="1311" y="3736"/>
                </a:cxn>
                <a:cxn ang="0">
                  <a:pos x="1227" y="3800"/>
                </a:cxn>
                <a:cxn ang="0">
                  <a:pos x="1145" y="3864"/>
                </a:cxn>
                <a:cxn ang="0">
                  <a:pos x="1069" y="3933"/>
                </a:cxn>
                <a:cxn ang="0">
                  <a:pos x="1007" y="4008"/>
                </a:cxn>
                <a:cxn ang="0">
                  <a:pos x="957" y="4103"/>
                </a:cxn>
                <a:cxn ang="0">
                  <a:pos x="921" y="4209"/>
                </a:cxn>
                <a:cxn ang="0">
                  <a:pos x="891" y="4320"/>
                </a:cxn>
                <a:cxn ang="0">
                  <a:pos x="0" y="0"/>
                </a:cxn>
              </a:cxnLst>
              <a:rect l="T0" t="T1" r="T2" b="T3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6" name="Freeform 11"/>
            <p:cNvSpPr>
              <a:spLocks/>
            </p:cNvSpPr>
            <p:nvPr/>
          </p:nvSpPr>
          <p:spPr bwMode="auto">
            <a:xfrm>
              <a:off x="874713" y="0"/>
              <a:ext cx="1646237" cy="6858000"/>
            </a:xfrm>
            <a:custGeom>
              <a:avLst/>
              <a:gdLst>
                <a:gd name="T0" fmla="*/ 0 w 1037"/>
                <a:gd name="T1" fmla="*/ 0 h 4320"/>
                <a:gd name="T2" fmla="*/ 1037 w 1037"/>
                <a:gd name="T3" fmla="*/ 4320 h 4320"/>
              </a:gdLst>
              <a:ahLst/>
              <a:cxnLst>
                <a:cxn ang="0">
                  <a:pos x="188" y="55"/>
                </a:cxn>
                <a:cxn ang="0">
                  <a:pos x="234" y="223"/>
                </a:cxn>
                <a:cxn ang="0">
                  <a:pos x="292" y="381"/>
                </a:cxn>
                <a:cxn ang="0">
                  <a:pos x="382" y="503"/>
                </a:cxn>
                <a:cxn ang="0">
                  <a:pos x="502" y="603"/>
                </a:cxn>
                <a:cxn ang="0">
                  <a:pos x="628" y="700"/>
                </a:cxn>
                <a:cxn ang="0">
                  <a:pos x="736" y="808"/>
                </a:cxn>
                <a:cxn ang="0">
                  <a:pos x="800" y="937"/>
                </a:cxn>
                <a:cxn ang="0">
                  <a:pos x="812" y="1085"/>
                </a:cxn>
                <a:cxn ang="0">
                  <a:pos x="796" y="1242"/>
                </a:cxn>
                <a:cxn ang="0">
                  <a:pos x="778" y="1401"/>
                </a:cxn>
                <a:cxn ang="0">
                  <a:pos x="784" y="1551"/>
                </a:cxn>
                <a:cxn ang="0">
                  <a:pos x="841" y="1702"/>
                </a:cxn>
                <a:cxn ang="0">
                  <a:pos x="926" y="1851"/>
                </a:cxn>
                <a:cxn ang="0">
                  <a:pos x="1003" y="2003"/>
                </a:cxn>
                <a:cxn ang="0">
                  <a:pos x="1037" y="2160"/>
                </a:cxn>
                <a:cxn ang="0">
                  <a:pos x="1003" y="2317"/>
                </a:cxn>
                <a:cxn ang="0">
                  <a:pos x="926" y="2469"/>
                </a:cxn>
                <a:cxn ang="0">
                  <a:pos x="841" y="2618"/>
                </a:cxn>
                <a:cxn ang="0">
                  <a:pos x="784" y="2769"/>
                </a:cxn>
                <a:cxn ang="0">
                  <a:pos x="778" y="2919"/>
                </a:cxn>
                <a:cxn ang="0">
                  <a:pos x="796" y="3078"/>
                </a:cxn>
                <a:cxn ang="0">
                  <a:pos x="812" y="3235"/>
                </a:cxn>
                <a:cxn ang="0">
                  <a:pos x="800" y="3383"/>
                </a:cxn>
                <a:cxn ang="0">
                  <a:pos x="736" y="3512"/>
                </a:cxn>
                <a:cxn ang="0">
                  <a:pos x="628" y="3620"/>
                </a:cxn>
                <a:cxn ang="0">
                  <a:pos x="502" y="3717"/>
                </a:cxn>
                <a:cxn ang="0">
                  <a:pos x="382" y="3817"/>
                </a:cxn>
                <a:cxn ang="0">
                  <a:pos x="292" y="3939"/>
                </a:cxn>
                <a:cxn ang="0">
                  <a:pos x="234" y="4097"/>
                </a:cxn>
                <a:cxn ang="0">
                  <a:pos x="188" y="4265"/>
                </a:cxn>
                <a:cxn ang="0">
                  <a:pos x="17" y="4278"/>
                </a:cxn>
                <a:cxn ang="0">
                  <a:pos x="60" y="4131"/>
                </a:cxn>
                <a:cxn ang="0">
                  <a:pos x="109" y="3964"/>
                </a:cxn>
                <a:cxn ang="0">
                  <a:pos x="186" y="3804"/>
                </a:cxn>
                <a:cxn ang="0">
                  <a:pos x="303" y="3672"/>
                </a:cxn>
                <a:cxn ang="0">
                  <a:pos x="438" y="3565"/>
                </a:cxn>
                <a:cxn ang="0">
                  <a:pos x="561" y="3466"/>
                </a:cxn>
                <a:cxn ang="0">
                  <a:pos x="638" y="3367"/>
                </a:cxn>
                <a:cxn ang="0">
                  <a:pos x="654" y="3265"/>
                </a:cxn>
                <a:cxn ang="0">
                  <a:pos x="642" y="3137"/>
                </a:cxn>
                <a:cxn ang="0">
                  <a:pos x="620" y="2952"/>
                </a:cxn>
                <a:cxn ang="0">
                  <a:pos x="628" y="2737"/>
                </a:cxn>
                <a:cxn ang="0">
                  <a:pos x="685" y="2574"/>
                </a:cxn>
                <a:cxn ang="0">
                  <a:pos x="767" y="2423"/>
                </a:cxn>
                <a:cxn ang="0">
                  <a:pos x="834" y="2303"/>
                </a:cxn>
                <a:cxn ang="0">
                  <a:pos x="873" y="2194"/>
                </a:cxn>
                <a:cxn ang="0">
                  <a:pos x="864" y="2092"/>
                </a:cxn>
                <a:cxn ang="0">
                  <a:pos x="813" y="1978"/>
                </a:cxn>
                <a:cxn ang="0">
                  <a:pos x="739" y="1848"/>
                </a:cxn>
                <a:cxn ang="0">
                  <a:pos x="661" y="1694"/>
                </a:cxn>
                <a:cxn ang="0">
                  <a:pos x="618" y="1511"/>
                </a:cxn>
                <a:cxn ang="0">
                  <a:pos x="626" y="1299"/>
                </a:cxn>
                <a:cxn ang="0">
                  <a:pos x="647" y="1139"/>
                </a:cxn>
                <a:cxn ang="0">
                  <a:pos x="652" y="1018"/>
                </a:cxn>
                <a:cxn ang="0">
                  <a:pos x="620" y="920"/>
                </a:cxn>
                <a:cxn ang="0">
                  <a:pos x="523" y="822"/>
                </a:cxn>
                <a:cxn ang="0">
                  <a:pos x="392" y="721"/>
                </a:cxn>
                <a:cxn ang="0">
                  <a:pos x="261" y="607"/>
                </a:cxn>
                <a:cxn ang="0">
                  <a:pos x="156" y="465"/>
                </a:cxn>
                <a:cxn ang="0">
                  <a:pos x="90" y="301"/>
                </a:cxn>
                <a:cxn ang="0">
                  <a:pos x="46" y="137"/>
                </a:cxn>
                <a:cxn ang="0">
                  <a:pos x="0" y="0"/>
                </a:cxn>
              </a:cxnLst>
              <a:rect l="T0" t="T1" r="T2" b="T3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/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913" y="6375400"/>
            <a:ext cx="1493837" cy="349250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9E87922-1063-474E-88EF-D6E2D244198A}" type="datetimeFigureOut">
              <a:rPr lang="en-US"/>
              <a:pPr>
                <a:defRPr/>
              </a:pPr>
              <a:t>7/19/2021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8438" y="6375400"/>
            <a:ext cx="4114800" cy="346075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513" y="6375400"/>
            <a:ext cx="1487487" cy="346075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0BDCF939-A3D4-46F2-A24C-9D6629639B7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7BE8B-FD5F-47F5-B42E-F5E8E50771CA}" type="datetimeFigureOut">
              <a:rPr lang="en-US"/>
              <a:pPr>
                <a:defRPr/>
              </a:pPr>
              <a:t>7/19/2021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4F998-4627-4A8F-B28D-24B724F2E24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1A48E-99DD-4B9E-8F81-73A048E72E0A}" type="datetimeFigureOut">
              <a:rPr lang="en-US"/>
              <a:pPr>
                <a:defRPr/>
              </a:pPr>
              <a:t>7/19/2021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126A0-8BCF-4F80-B49C-3053ADF0DB7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6CAB3-A5B7-47E3-973D-A5BDACB44BC6}" type="datetimeFigureOut">
              <a:rPr lang="en-US"/>
              <a:pPr>
                <a:defRPr/>
              </a:pPr>
              <a:t>7/19/2021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23EEC-DA14-4BBB-A3B1-F9444FA3703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FADD3-7E9D-4C64-B642-7BEB67F9F35E}" type="datetimeFigureOut">
              <a:rPr lang="en-US"/>
              <a:pPr>
                <a:defRPr/>
              </a:pPr>
              <a:t>7/19/2021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FFCCA-A2DA-4CCD-A048-5A4CE8ED931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>
            <a:off x="7389813" y="0"/>
            <a:ext cx="4802187" cy="6858000"/>
          </a:xfrm>
          <a:custGeom>
            <a:avLst/>
            <a:gdLst>
              <a:gd name="T0" fmla="*/ 0 w 3025"/>
              <a:gd name="T1" fmla="*/ 0 h 4320"/>
              <a:gd name="T2" fmla="*/ 3025 w 3025"/>
              <a:gd name="T3" fmla="*/ 4320 h 4320"/>
            </a:gdLst>
            <a:ahLst/>
            <a:cxnLst>
              <a:cxn ang="0">
                <a:pos x="3025" y="4320"/>
              </a:cxn>
              <a:cxn ang="0">
                <a:pos x="8" y="4243"/>
              </a:cxn>
              <a:cxn ang="0">
                <a:pos x="34" y="4156"/>
              </a:cxn>
              <a:cxn ang="0">
                <a:pos x="69" y="4087"/>
              </a:cxn>
              <a:cxn ang="0">
                <a:pos x="99" y="4007"/>
              </a:cxn>
              <a:cxn ang="0">
                <a:pos x="113" y="3895"/>
              </a:cxn>
              <a:cxn ang="0">
                <a:pos x="99" y="3782"/>
              </a:cxn>
              <a:cxn ang="0">
                <a:pos x="68" y="3702"/>
              </a:cxn>
              <a:cxn ang="0">
                <a:pos x="33" y="3630"/>
              </a:cxn>
              <a:cxn ang="0">
                <a:pos x="7" y="3542"/>
              </a:cxn>
              <a:cxn ang="0">
                <a:pos x="1" y="3418"/>
              </a:cxn>
              <a:cxn ang="0">
                <a:pos x="22" y="3319"/>
              </a:cxn>
              <a:cxn ang="0">
                <a:pos x="56" y="3244"/>
              </a:cxn>
              <a:cxn ang="0">
                <a:pos x="90" y="3171"/>
              </a:cxn>
              <a:cxn ang="0">
                <a:pos x="111" y="3071"/>
              </a:cxn>
              <a:cxn ang="0">
                <a:pos x="106" y="2947"/>
              </a:cxn>
              <a:cxn ang="0">
                <a:pos x="80" y="2858"/>
              </a:cxn>
              <a:cxn ang="0">
                <a:pos x="33" y="2763"/>
              </a:cxn>
              <a:cxn ang="0">
                <a:pos x="7" y="2674"/>
              </a:cxn>
              <a:cxn ang="0">
                <a:pos x="1" y="2550"/>
              </a:cxn>
              <a:cxn ang="0">
                <a:pos x="22" y="2451"/>
              </a:cxn>
              <a:cxn ang="0">
                <a:pos x="68" y="2354"/>
              </a:cxn>
              <a:cxn ang="0">
                <a:pos x="99" y="2274"/>
              </a:cxn>
              <a:cxn ang="0">
                <a:pos x="113" y="2159"/>
              </a:cxn>
              <a:cxn ang="0">
                <a:pos x="99" y="2046"/>
              </a:cxn>
              <a:cxn ang="0">
                <a:pos x="68" y="1966"/>
              </a:cxn>
              <a:cxn ang="0">
                <a:pos x="33" y="1896"/>
              </a:cxn>
              <a:cxn ang="0">
                <a:pos x="7" y="1807"/>
              </a:cxn>
              <a:cxn ang="0">
                <a:pos x="1" y="1683"/>
              </a:cxn>
              <a:cxn ang="0">
                <a:pos x="22" y="1583"/>
              </a:cxn>
              <a:cxn ang="0">
                <a:pos x="56" y="1509"/>
              </a:cxn>
              <a:cxn ang="0">
                <a:pos x="90" y="1435"/>
              </a:cxn>
              <a:cxn ang="0">
                <a:pos x="111" y="1335"/>
              </a:cxn>
              <a:cxn ang="0">
                <a:pos x="106" y="1211"/>
              </a:cxn>
              <a:cxn ang="0">
                <a:pos x="80" y="1123"/>
              </a:cxn>
              <a:cxn ang="0">
                <a:pos x="44" y="1053"/>
              </a:cxn>
              <a:cxn ang="0">
                <a:pos x="13" y="973"/>
              </a:cxn>
              <a:cxn ang="0">
                <a:pos x="0" y="859"/>
              </a:cxn>
              <a:cxn ang="0">
                <a:pos x="13" y="745"/>
              </a:cxn>
              <a:cxn ang="0">
                <a:pos x="44" y="665"/>
              </a:cxn>
              <a:cxn ang="0">
                <a:pos x="80" y="594"/>
              </a:cxn>
              <a:cxn ang="0">
                <a:pos x="106" y="505"/>
              </a:cxn>
              <a:cxn ang="0">
                <a:pos x="111" y="382"/>
              </a:cxn>
              <a:cxn ang="0">
                <a:pos x="90" y="284"/>
              </a:cxn>
              <a:cxn ang="0">
                <a:pos x="58" y="211"/>
              </a:cxn>
              <a:cxn ang="0">
                <a:pos x="24" y="137"/>
              </a:cxn>
              <a:cxn ang="0">
                <a:pos x="3" y="42"/>
              </a:cxn>
            </a:cxnLst>
            <a:rect l="T0" t="T1" r="T2" b="T3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Rectangle 7"/>
          <p:cNvSpPr/>
          <p:nvPr/>
        </p:nvSpPr>
        <p:spPr>
          <a:xfrm>
            <a:off x="0" y="0"/>
            <a:ext cx="28416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/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765175" y="6375400"/>
            <a:ext cx="1233488" cy="349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798C3-A568-4F50-8040-6CDB8CD00984}" type="datetimeFigureOut">
              <a:rPr lang="en-US"/>
              <a:pPr>
                <a:defRPr/>
              </a:pPr>
              <a:t>7/19/2021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438" y="6375400"/>
            <a:ext cx="3482975" cy="346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188" y="6375400"/>
            <a:ext cx="1231900" cy="346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8EF7AA-E2C8-4790-ACA7-6E6D4F60C0B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>
            <a:off x="7389813" y="0"/>
            <a:ext cx="4802187" cy="6858000"/>
          </a:xfrm>
          <a:custGeom>
            <a:avLst/>
            <a:gdLst>
              <a:gd name="T0" fmla="*/ 0 w 3025"/>
              <a:gd name="T1" fmla="*/ 0 h 4320"/>
              <a:gd name="T2" fmla="*/ 3025 w 3025"/>
              <a:gd name="T3" fmla="*/ 4320 h 4320"/>
            </a:gdLst>
            <a:ahLst/>
            <a:cxnLst>
              <a:cxn ang="0">
                <a:pos x="3025" y="4320"/>
              </a:cxn>
              <a:cxn ang="0">
                <a:pos x="8" y="4243"/>
              </a:cxn>
              <a:cxn ang="0">
                <a:pos x="34" y="4156"/>
              </a:cxn>
              <a:cxn ang="0">
                <a:pos x="69" y="4087"/>
              </a:cxn>
              <a:cxn ang="0">
                <a:pos x="99" y="4007"/>
              </a:cxn>
              <a:cxn ang="0">
                <a:pos x="113" y="3895"/>
              </a:cxn>
              <a:cxn ang="0">
                <a:pos x="99" y="3782"/>
              </a:cxn>
              <a:cxn ang="0">
                <a:pos x="68" y="3702"/>
              </a:cxn>
              <a:cxn ang="0">
                <a:pos x="33" y="3630"/>
              </a:cxn>
              <a:cxn ang="0">
                <a:pos x="7" y="3542"/>
              </a:cxn>
              <a:cxn ang="0">
                <a:pos x="1" y="3418"/>
              </a:cxn>
              <a:cxn ang="0">
                <a:pos x="22" y="3319"/>
              </a:cxn>
              <a:cxn ang="0">
                <a:pos x="56" y="3244"/>
              </a:cxn>
              <a:cxn ang="0">
                <a:pos x="90" y="3171"/>
              </a:cxn>
              <a:cxn ang="0">
                <a:pos x="111" y="3071"/>
              </a:cxn>
              <a:cxn ang="0">
                <a:pos x="106" y="2947"/>
              </a:cxn>
              <a:cxn ang="0">
                <a:pos x="80" y="2858"/>
              </a:cxn>
              <a:cxn ang="0">
                <a:pos x="33" y="2763"/>
              </a:cxn>
              <a:cxn ang="0">
                <a:pos x="7" y="2674"/>
              </a:cxn>
              <a:cxn ang="0">
                <a:pos x="1" y="2550"/>
              </a:cxn>
              <a:cxn ang="0">
                <a:pos x="22" y="2451"/>
              </a:cxn>
              <a:cxn ang="0">
                <a:pos x="68" y="2354"/>
              </a:cxn>
              <a:cxn ang="0">
                <a:pos x="99" y="2274"/>
              </a:cxn>
              <a:cxn ang="0">
                <a:pos x="113" y="2159"/>
              </a:cxn>
              <a:cxn ang="0">
                <a:pos x="99" y="2046"/>
              </a:cxn>
              <a:cxn ang="0">
                <a:pos x="68" y="1966"/>
              </a:cxn>
              <a:cxn ang="0">
                <a:pos x="33" y="1896"/>
              </a:cxn>
              <a:cxn ang="0">
                <a:pos x="7" y="1807"/>
              </a:cxn>
              <a:cxn ang="0">
                <a:pos x="1" y="1683"/>
              </a:cxn>
              <a:cxn ang="0">
                <a:pos x="22" y="1583"/>
              </a:cxn>
              <a:cxn ang="0">
                <a:pos x="56" y="1509"/>
              </a:cxn>
              <a:cxn ang="0">
                <a:pos x="90" y="1435"/>
              </a:cxn>
              <a:cxn ang="0">
                <a:pos x="111" y="1335"/>
              </a:cxn>
              <a:cxn ang="0">
                <a:pos x="106" y="1211"/>
              </a:cxn>
              <a:cxn ang="0">
                <a:pos x="80" y="1123"/>
              </a:cxn>
              <a:cxn ang="0">
                <a:pos x="44" y="1053"/>
              </a:cxn>
              <a:cxn ang="0">
                <a:pos x="13" y="973"/>
              </a:cxn>
              <a:cxn ang="0">
                <a:pos x="0" y="859"/>
              </a:cxn>
              <a:cxn ang="0">
                <a:pos x="13" y="745"/>
              </a:cxn>
              <a:cxn ang="0">
                <a:pos x="44" y="665"/>
              </a:cxn>
              <a:cxn ang="0">
                <a:pos x="80" y="594"/>
              </a:cxn>
              <a:cxn ang="0">
                <a:pos x="106" y="505"/>
              </a:cxn>
              <a:cxn ang="0">
                <a:pos x="111" y="382"/>
              </a:cxn>
              <a:cxn ang="0">
                <a:pos x="90" y="284"/>
              </a:cxn>
              <a:cxn ang="0">
                <a:pos x="58" y="211"/>
              </a:cxn>
              <a:cxn ang="0">
                <a:pos x="24" y="137"/>
              </a:cxn>
              <a:cxn ang="0">
                <a:pos x="3" y="42"/>
              </a:cxn>
            </a:cxnLst>
            <a:rect l="T0" t="T1" r="T2" b="T3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Rectangle 11"/>
          <p:cNvSpPr/>
          <p:nvPr/>
        </p:nvSpPr>
        <p:spPr>
          <a:xfrm>
            <a:off x="0" y="0"/>
            <a:ext cx="28416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/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765175" y="6375400"/>
            <a:ext cx="1233488" cy="349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3CD68-D6CA-4F3E-8CB4-8B929DD864CD}" type="datetimeFigureOut">
              <a:rPr lang="en-US"/>
              <a:pPr>
                <a:defRPr/>
              </a:pPr>
              <a:t>7/19/2021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438" y="6375400"/>
            <a:ext cx="3482975" cy="346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8013" y="6375400"/>
            <a:ext cx="1233487" cy="346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16C301-B2A7-4D62-8F32-CA4B9A0AB0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266D4-7B2C-4003-9DC0-625F56717312}" type="datetimeFigureOut">
              <a:rPr lang="en-US"/>
              <a:pPr>
                <a:defRPr/>
              </a:pPr>
              <a:t>7/19/2021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CB071-B806-49C7-A091-DF0E0DA69F0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C41F9-3F8D-4662-9EEB-09557D7052C8}" type="datetimeFigureOut">
              <a:rPr lang="en-US"/>
              <a:pPr>
                <a:defRPr/>
              </a:pPr>
              <a:t>7/19/2021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FFC05-DBEE-4D43-903E-74CD1C507C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250950" y="382588"/>
            <a:ext cx="10179050" cy="54975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A9276-0BE6-4351-972C-C3775A6CFF73}" type="datetimeFigureOut">
              <a:rPr lang="en-US"/>
              <a:pPr>
                <a:defRPr/>
              </a:pPr>
              <a:t>7/19/2021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286C6-0644-4D95-8402-3945F516FFC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0950" y="382588"/>
            <a:ext cx="10179050" cy="14922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50950" y="2286000"/>
            <a:ext cx="10179050" cy="359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0950" y="6375400"/>
            <a:ext cx="2330450" cy="349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3CF1FF-C2DB-485C-A9BD-3375E4451F48}" type="datetimeFigureOut">
              <a:rPr lang="en-US"/>
              <a:pPr>
                <a:defRPr/>
              </a:pPr>
              <a:t>7/19/2021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400"/>
            <a:ext cx="4114800" cy="346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75400"/>
            <a:ext cx="2819400" cy="346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AF7017-3284-48A0-9DCA-E415A16446E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1031" name="Freeform 6"/>
          <p:cNvSpPr>
            <a:spLocks/>
          </p:cNvSpPr>
          <p:nvPr/>
        </p:nvSpPr>
        <p:spPr bwMode="auto">
          <a:xfrm>
            <a:off x="0" y="0"/>
            <a:ext cx="885825" cy="6858000"/>
          </a:xfrm>
          <a:custGeom>
            <a:avLst/>
            <a:gdLst>
              <a:gd name="T0" fmla="*/ 0 w 558"/>
              <a:gd name="T1" fmla="*/ 0 h 4320"/>
              <a:gd name="T2" fmla="*/ 558 w 558"/>
              <a:gd name="T3" fmla="*/ 4320 h 4320"/>
            </a:gdLst>
            <a:ahLst/>
            <a:cxnLst>
              <a:cxn ang="0">
                <a:pos x="448" y="43"/>
              </a:cxn>
              <a:cxn ang="0">
                <a:pos x="469" y="143"/>
              </a:cxn>
              <a:cxn ang="0">
                <a:pos x="503" y="216"/>
              </a:cxn>
              <a:cxn ang="0">
                <a:pos x="535" y="289"/>
              </a:cxn>
              <a:cxn ang="0">
                <a:pos x="556" y="389"/>
              </a:cxn>
              <a:cxn ang="0">
                <a:pos x="552" y="513"/>
              </a:cxn>
              <a:cxn ang="0">
                <a:pos x="525" y="601"/>
              </a:cxn>
              <a:cxn ang="0">
                <a:pos x="491" y="672"/>
              </a:cxn>
              <a:cxn ang="0">
                <a:pos x="460" y="750"/>
              </a:cxn>
              <a:cxn ang="0">
                <a:pos x="447" y="864"/>
              </a:cxn>
              <a:cxn ang="0">
                <a:pos x="460" y="978"/>
              </a:cxn>
              <a:cxn ang="0">
                <a:pos x="491" y="1056"/>
              </a:cxn>
              <a:cxn ang="0">
                <a:pos x="525" y="1127"/>
              </a:cxn>
              <a:cxn ang="0">
                <a:pos x="552" y="1215"/>
              </a:cxn>
              <a:cxn ang="0">
                <a:pos x="556" y="1339"/>
              </a:cxn>
              <a:cxn ang="0">
                <a:pos x="535" y="1439"/>
              </a:cxn>
              <a:cxn ang="0">
                <a:pos x="503" y="1512"/>
              </a:cxn>
              <a:cxn ang="0">
                <a:pos x="469" y="1585"/>
              </a:cxn>
              <a:cxn ang="0">
                <a:pos x="448" y="1685"/>
              </a:cxn>
              <a:cxn ang="0">
                <a:pos x="453" y="1809"/>
              </a:cxn>
              <a:cxn ang="0">
                <a:pos x="479" y="1897"/>
              </a:cxn>
              <a:cxn ang="0">
                <a:pos x="515" y="1968"/>
              </a:cxn>
              <a:cxn ang="0">
                <a:pos x="545" y="2046"/>
              </a:cxn>
              <a:cxn ang="0">
                <a:pos x="558" y="2159"/>
              </a:cxn>
              <a:cxn ang="0">
                <a:pos x="545" y="2274"/>
              </a:cxn>
              <a:cxn ang="0">
                <a:pos x="515" y="2352"/>
              </a:cxn>
              <a:cxn ang="0">
                <a:pos x="479" y="2423"/>
              </a:cxn>
              <a:cxn ang="0">
                <a:pos x="453" y="2511"/>
              </a:cxn>
              <a:cxn ang="0">
                <a:pos x="448" y="2635"/>
              </a:cxn>
              <a:cxn ang="0">
                <a:pos x="469" y="2735"/>
              </a:cxn>
              <a:cxn ang="0">
                <a:pos x="515" y="2832"/>
              </a:cxn>
              <a:cxn ang="0">
                <a:pos x="545" y="2910"/>
              </a:cxn>
              <a:cxn ang="0">
                <a:pos x="558" y="3024"/>
              </a:cxn>
              <a:cxn ang="0">
                <a:pos x="545" y="3138"/>
              </a:cxn>
              <a:cxn ang="0">
                <a:pos x="515" y="3216"/>
              </a:cxn>
              <a:cxn ang="0">
                <a:pos x="479" y="3287"/>
              </a:cxn>
              <a:cxn ang="0">
                <a:pos x="453" y="3375"/>
              </a:cxn>
              <a:cxn ang="0">
                <a:pos x="448" y="3499"/>
              </a:cxn>
              <a:cxn ang="0">
                <a:pos x="469" y="3599"/>
              </a:cxn>
              <a:cxn ang="0">
                <a:pos x="503" y="3672"/>
              </a:cxn>
              <a:cxn ang="0">
                <a:pos x="535" y="3745"/>
              </a:cxn>
              <a:cxn ang="0">
                <a:pos x="556" y="3845"/>
              </a:cxn>
              <a:cxn ang="0">
                <a:pos x="552" y="3969"/>
              </a:cxn>
              <a:cxn ang="0">
                <a:pos x="525" y="4057"/>
              </a:cxn>
              <a:cxn ang="0">
                <a:pos x="491" y="4128"/>
              </a:cxn>
              <a:cxn ang="0">
                <a:pos x="460" y="4206"/>
              </a:cxn>
              <a:cxn ang="0">
                <a:pos x="447" y="4320"/>
              </a:cxn>
            </a:cxnLst>
            <a:rect l="T0" t="T1" r="T2" b="T3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12" name="Rectangle 11"/>
          <p:cNvSpPr/>
          <p:nvPr/>
        </p:nvSpPr>
        <p:spPr>
          <a:xfrm>
            <a:off x="11907838" y="0"/>
            <a:ext cx="28416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62" r:id="rId3"/>
    <p:sldLayoutId id="2147483659" r:id="rId4"/>
    <p:sldLayoutId id="2147483658" r:id="rId5"/>
    <p:sldLayoutId id="2147483657" r:id="rId6"/>
    <p:sldLayoutId id="2147483656" r:id="rId7"/>
    <p:sldLayoutId id="2147483663" r:id="rId8"/>
    <p:sldLayoutId id="2147483664" r:id="rId9"/>
    <p:sldLayoutId id="2147483655" r:id="rId10"/>
    <p:sldLayoutId id="2147483654" r:id="rId11"/>
    <p:sldLayoutId id="2147483653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100" kern="1200" cap="all" spc="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Impac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Impac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Impac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Impac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Impac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Impac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Impac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Impact" pitchFamily="34" charset="0"/>
        </a:defRPr>
      </a:lvl9pPr>
    </p:titleStyle>
    <p:bodyStyle>
      <a:lvl1pPr marL="228600" indent="-228600" algn="l" rtl="0" eaLnBrk="0" fontAlgn="base" hangingPunct="0">
        <a:lnSpc>
          <a:spcPct val="110000"/>
        </a:lnSpc>
        <a:spcBef>
          <a:spcPts val="700"/>
        </a:spcBef>
        <a:spcAft>
          <a:spcPct val="0"/>
        </a:spcAft>
        <a:buClr>
          <a:schemeClr val="tx2"/>
        </a:buClr>
        <a:buFont typeface="Arial" charset="0"/>
        <a:buChar char="•"/>
        <a:defRPr sz="2000" kern="1200">
          <a:solidFill>
            <a:srgbClr val="595959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10000"/>
        </a:lnSpc>
        <a:spcBef>
          <a:spcPts val="700"/>
        </a:spcBef>
        <a:spcAft>
          <a:spcPct val="0"/>
        </a:spcAft>
        <a:buClr>
          <a:schemeClr val="tx2"/>
        </a:buClr>
        <a:buFont typeface="Gill Sans MT"/>
        <a:buChar char="–"/>
        <a:defRPr kern="12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10000"/>
        </a:lnSpc>
        <a:spcBef>
          <a:spcPts val="700"/>
        </a:spcBef>
        <a:spcAft>
          <a:spcPct val="0"/>
        </a:spcAft>
        <a:buClr>
          <a:schemeClr val="tx2"/>
        </a:buClr>
        <a:buFont typeface="Arial" charset="0"/>
        <a:buChar char="•"/>
        <a:defRPr sz="1600" kern="12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10000"/>
        </a:lnSpc>
        <a:spcBef>
          <a:spcPts val="700"/>
        </a:spcBef>
        <a:spcAft>
          <a:spcPct val="0"/>
        </a:spcAft>
        <a:buClr>
          <a:schemeClr val="tx2"/>
        </a:buClr>
        <a:buFont typeface="Gill Sans MT"/>
        <a:buChar char="–"/>
        <a:defRPr sz="1400" kern="12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10000"/>
        </a:lnSpc>
        <a:spcBef>
          <a:spcPts val="700"/>
        </a:spcBef>
        <a:spcAft>
          <a:spcPct val="0"/>
        </a:spcAft>
        <a:buClr>
          <a:schemeClr val="tx2"/>
        </a:buClr>
        <a:buFont typeface="Arial" charset="0"/>
        <a:buChar char="•"/>
        <a:defRPr sz="1400" kern="12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o.com.br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s://pubmed.ncbi.nlm.nih.gov/31426828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5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6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11.jpe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31426828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0236659" TargetMode="External"/><Relationship Id="rId2" Type="http://schemas.openxmlformats.org/officeDocument/2006/relationships/hyperlink" Target="https://www.ncbi.nlm.nih.gov/pubmed/20236659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paulomargotto.com.br/documentos/6650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3927" TargetMode="External"/><Relationship Id="rId2" Type="http://schemas.openxmlformats.org/officeDocument/2006/relationships/hyperlink" Target="http://www.paulomargotto.com.br/documentos/VNI_precoce_DMH_2011.ppt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paulomargotto.com.br/documentos/14536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hyperlink" Target="https://pubmed.ncbi.nlm.nih.gov/23944299/" TargetMode="Externa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5482" TargetMode="External"/><Relationship Id="rId2" Type="http://schemas.openxmlformats.org/officeDocument/2006/relationships/hyperlink" Target="http://www.paulomargotto.com.br/documentos/CPAPnasal_VNI_otimizacao.ppt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paulomargotto.com.br/documentos/6467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www.ncbi.nlm.nih.gov/pubmed/20659938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hyperlink" Target="https://pubmed.ncbi.nlm.nih.gov/29198532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hyperlink" Target="http://paulomargotto.com.br/documentos/7824" TargetMode="External"/><Relationship Id="rId4" Type="http://schemas.openxmlformats.org/officeDocument/2006/relationships/image" Target="../media/image23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Kirpalini_Insuflac_sust.doc" TargetMode="External"/><Relationship Id="rId7" Type="http://schemas.openxmlformats.org/officeDocument/2006/relationships/image" Target="../media/image27.png"/><Relationship Id="rId2" Type="http://schemas.openxmlformats.org/officeDocument/2006/relationships/hyperlink" Target="http://www.ncbi.nlm.nih.gov/pubmed/25872563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hyperlink" Target="http://paulomargotto.com.br/documentos/5994" TargetMode="External"/><Relationship Id="rId4" Type="http://schemas.openxmlformats.org/officeDocument/2006/relationships/image" Target="../media/image2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30912836/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VPP_Sala_Parto_Controv_2016.doc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6.png"/><Relationship Id="rId4" Type="http://schemas.openxmlformats.org/officeDocument/2006/relationships/hyperlink" Target="http://paulomargotto.com.br/documentos/2131" TargetMode="Externa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paulomargotto.com.br/documentos/17628" TargetMode="Externa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Ventilac_nao_invasiva.doc" TargetMode="External"/><Relationship Id="rId2" Type="http://schemas.openxmlformats.org/officeDocument/2006/relationships/hyperlink" Target="http://www.paulomargotto.com.br/documentos/CPAP%20NASAL.doc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aulomargotto.com.br/documentos/19721" TargetMode="External"/><Relationship Id="rId5" Type="http://schemas.openxmlformats.org/officeDocument/2006/relationships/image" Target="../media/image16.png"/><Relationship Id="rId4" Type="http://schemas.openxmlformats.org/officeDocument/2006/relationships/hyperlink" Target="http://paulomargotto.com.br/documentos/6678" TargetMode="Externa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6678" TargetMode="External"/><Relationship Id="rId2" Type="http://schemas.openxmlformats.org/officeDocument/2006/relationships/hyperlink" Target="http://www.paulomargotto.com.br/documentos/Ventilac_nao_invasiva.doc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92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68388" y="577850"/>
            <a:ext cx="10418762" cy="21605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4400" cap="none" smtClean="0"/>
              <a:t>PERCEPÇÕES ATUAIS  EM VENTILAÇÃO NÃO INVASIVA PARA</a:t>
            </a:r>
            <a:br>
              <a:rPr lang="pt-BR" sz="4400" cap="none" smtClean="0"/>
            </a:br>
            <a:r>
              <a:rPr lang="pt-BR" sz="4400" cap="none" smtClean="0"/>
              <a:t>TRATAMENTO DE DOENÇAS RESPIRATÓRIAS NEONATAIS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98550" y="4062413"/>
            <a:ext cx="10663238" cy="1027112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pt-BR" sz="1600" cap="none" smtClean="0"/>
              <a:t>Apresentação: Jamille Coutinho Alves</a:t>
            </a:r>
          </a:p>
          <a:p>
            <a:pPr eaLnBrk="1" hangingPunct="1">
              <a:defRPr/>
            </a:pPr>
            <a:r>
              <a:rPr lang="pt-BR" sz="1600" cap="none" smtClean="0"/>
              <a:t>Coordenação: Diogo Pedroso</a:t>
            </a:r>
          </a:p>
          <a:p>
            <a:pPr eaLnBrk="1" hangingPunct="1">
              <a:defRPr/>
            </a:pPr>
            <a:r>
              <a:rPr lang="pt-BR" sz="1600" cap="none" smtClean="0"/>
              <a:t>Revisão: Paulo R. Margotto</a:t>
            </a:r>
          </a:p>
          <a:p>
            <a:pPr eaLnBrk="1" hangingPunct="1">
              <a:defRPr/>
            </a:pPr>
            <a:r>
              <a:rPr lang="pt-BR" sz="1600" cap="none" smtClean="0">
                <a:solidFill>
                  <a:srgbClr val="FF33CC"/>
                </a:solidFill>
              </a:rPr>
              <a:t>Brasília, 22 de agosto de 2020</a:t>
            </a:r>
          </a:p>
        </p:txBody>
      </p:sp>
      <p:pic>
        <p:nvPicPr>
          <p:cNvPr id="15364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6563" y="1636713"/>
            <a:ext cx="1181100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 Box 6"/>
          <p:cNvSpPr txBox="1">
            <a:spLocks noChangeArrowheads="1"/>
          </p:cNvSpPr>
          <p:nvPr/>
        </p:nvSpPr>
        <p:spPr bwMode="auto">
          <a:xfrm>
            <a:off x="4681538" y="6345238"/>
            <a:ext cx="2965450" cy="3667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hlinkClick r:id="rId3"/>
              </a:rPr>
              <a:t>www.paulomargoto.com.br</a:t>
            </a:r>
            <a:r>
              <a:rPr lang="pt-BR"/>
              <a:t> </a:t>
            </a:r>
          </a:p>
        </p:txBody>
      </p:sp>
      <p:sp>
        <p:nvSpPr>
          <p:cNvPr id="15366" name="Text Box 7"/>
          <p:cNvSpPr txBox="1">
            <a:spLocks noChangeArrowheads="1"/>
          </p:cNvSpPr>
          <p:nvPr/>
        </p:nvSpPr>
        <p:spPr bwMode="auto">
          <a:xfrm>
            <a:off x="3517900" y="5718175"/>
            <a:ext cx="5746750" cy="3667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0000FF"/>
                </a:solidFill>
              </a:rPr>
              <a:t>Residência Médica em Neonatologia do HMIB/SES/DF</a:t>
            </a: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260350" y="3017838"/>
            <a:ext cx="11931650" cy="8239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 dirty="0">
                <a:hlinkClick r:id="rId4"/>
              </a:rPr>
              <a:t>Current</a:t>
            </a:r>
            <a:r>
              <a:rPr lang="en-US" dirty="0">
                <a:hlinkClick r:id="rId4"/>
              </a:rPr>
              <a:t> </a:t>
            </a:r>
            <a:r>
              <a:rPr lang="en-US" b="1" dirty="0">
                <a:hlinkClick r:id="rId4"/>
              </a:rPr>
              <a:t>insights</a:t>
            </a:r>
            <a:r>
              <a:rPr lang="en-US" dirty="0">
                <a:hlinkClick r:id="rId4"/>
              </a:rPr>
              <a:t> in </a:t>
            </a:r>
            <a:r>
              <a:rPr lang="en-US" b="1" dirty="0">
                <a:hlinkClick r:id="rId4"/>
              </a:rPr>
              <a:t>non</a:t>
            </a:r>
            <a:r>
              <a:rPr lang="en-US" dirty="0">
                <a:hlinkClick r:id="rId4"/>
              </a:rPr>
              <a:t>-</a:t>
            </a:r>
            <a:r>
              <a:rPr lang="en-US" b="1" dirty="0">
                <a:hlinkClick r:id="rId4"/>
              </a:rPr>
              <a:t>invasive</a:t>
            </a:r>
            <a:r>
              <a:rPr lang="en-US" dirty="0">
                <a:hlinkClick r:id="rId4"/>
              </a:rPr>
              <a:t> </a:t>
            </a:r>
            <a:r>
              <a:rPr lang="en-US" b="1" dirty="0">
                <a:hlinkClick r:id="rId4"/>
              </a:rPr>
              <a:t>ventilation</a:t>
            </a:r>
            <a:r>
              <a:rPr lang="en-US" dirty="0">
                <a:hlinkClick r:id="rId4"/>
              </a:rPr>
              <a:t> for the treatment of neonatal respiratory disease.</a:t>
            </a:r>
            <a:endParaRPr lang="en-US" dirty="0"/>
          </a:p>
          <a:p>
            <a:pPr algn="ctr"/>
            <a:r>
              <a:rPr lang="en-US" dirty="0" err="1"/>
              <a:t>Permall</a:t>
            </a:r>
            <a:r>
              <a:rPr lang="en-US" dirty="0"/>
              <a:t> DL, Pasha AB, Chen </a:t>
            </a:r>
            <a:r>
              <a:rPr lang="en-US" dirty="0" err="1"/>
              <a:t>XQ.Ital</a:t>
            </a:r>
            <a:r>
              <a:rPr lang="en-US" dirty="0"/>
              <a:t> J </a:t>
            </a:r>
            <a:r>
              <a:rPr lang="en-US" dirty="0" err="1"/>
              <a:t>Pediatr</a:t>
            </a:r>
            <a:r>
              <a:rPr lang="en-US" dirty="0"/>
              <a:t>. 2019 Aug 19;45(1):105. </a:t>
            </a:r>
            <a:r>
              <a:rPr lang="en-US" dirty="0" err="1"/>
              <a:t>doi</a:t>
            </a:r>
            <a:r>
              <a:rPr lang="en-US" dirty="0"/>
              <a:t>: 10.1186/s13052-019-0707-x.PMID: 31426828 </a:t>
            </a:r>
            <a:r>
              <a:rPr lang="en-US" b="1" dirty="0"/>
              <a:t>Free PMC article.</a:t>
            </a:r>
            <a:r>
              <a:rPr lang="en-US" dirty="0"/>
              <a:t> </a:t>
            </a:r>
            <a:r>
              <a:rPr lang="en-US" dirty="0" smtClean="0"/>
              <a:t>Review. </a:t>
            </a:r>
            <a:r>
              <a:rPr lang="en-US" dirty="0" err="1" smtClean="0">
                <a:solidFill>
                  <a:srgbClr val="0000FF"/>
                </a:solidFill>
              </a:rPr>
              <a:t>Artigo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Livre</a:t>
            </a:r>
            <a:r>
              <a:rPr lang="en-US" dirty="0" smtClean="0">
                <a:solidFill>
                  <a:srgbClr val="0000FF"/>
                </a:solidFill>
              </a:rPr>
              <a:t>!</a:t>
            </a:r>
            <a:endParaRPr lang="en-US" dirty="0">
              <a:solidFill>
                <a:srgbClr val="0000FF"/>
              </a:solidFill>
            </a:endParaRPr>
          </a:p>
        </p:txBody>
      </p:sp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9438" y="4000500"/>
            <a:ext cx="2881312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666288" y="3930650"/>
            <a:ext cx="2103437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cap="none" smtClean="0"/>
              <a:t>OBJETIVOS DA APRESENTAÇÃO</a:t>
            </a: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Diagrama 2"/>
          <p:cNvGraphicFramePr/>
          <p:nvPr/>
        </p:nvGraphicFramePr>
        <p:xfrm>
          <a:off x="566672" y="1761052"/>
          <a:ext cx="10721662" cy="4436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Há um umento no interesse dos modos de ventilação não invasiva pelo aumento da incidência de displasia broncopulmonar (</a:t>
            </a:r>
            <a:r>
              <a:rPr lang="pt-BR" b="1" smtClean="0">
                <a:solidFill>
                  <a:srgbClr val="C00000"/>
                </a:solidFill>
              </a:rPr>
              <a:t>DBP)</a:t>
            </a:r>
            <a:r>
              <a:rPr lang="pt-BR" smtClean="0"/>
              <a:t> associada a ventilação meãnica (</a:t>
            </a:r>
            <a:r>
              <a:rPr lang="pt-BR" b="1" u="sng" smtClean="0"/>
              <a:t>VM) </a:t>
            </a:r>
          </a:p>
          <a:p>
            <a:pPr lvl="1" algn="just" eaLnBrk="1" hangingPunct="1"/>
            <a:r>
              <a:rPr lang="pt-BR" smtClean="0"/>
              <a:t>Consequências respiratórias e neurológicas </a:t>
            </a:r>
          </a:p>
          <a:p>
            <a:pPr lvl="1" algn="just" eaLnBrk="1" hangingPunct="1"/>
            <a:r>
              <a:rPr lang="pt-BR" smtClean="0"/>
              <a:t>Má qualidade de vida</a:t>
            </a:r>
          </a:p>
          <a:p>
            <a:pPr lvl="1" algn="just" eaLnBrk="1" hangingPunct="1"/>
            <a:r>
              <a:rPr lang="pt-BR" smtClean="0"/>
              <a:t>Paralisia cerebral</a:t>
            </a:r>
          </a:p>
          <a:p>
            <a:pPr lvl="1" algn="just" eaLnBrk="1" hangingPunct="1"/>
            <a:r>
              <a:rPr lang="pt-BR" smtClean="0"/>
              <a:t>Distúrbios visuais, auditivos e do movimento </a:t>
            </a:r>
          </a:p>
          <a:p>
            <a:pPr lvl="1" algn="just" eaLnBrk="1" hangingPunct="1"/>
            <a:endParaRPr lang="pt-BR" smtClean="0"/>
          </a:p>
          <a:p>
            <a:pPr algn="just" eaLnBrk="1" hangingPunct="1"/>
            <a:r>
              <a:rPr lang="pt-BR" b="1" u="sng" smtClean="0"/>
              <a:t>Objetivo</a:t>
            </a:r>
            <a:r>
              <a:rPr lang="pt-BR" smtClean="0"/>
              <a:t>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pt-BR" smtClean="0">
                <a:sym typeface="Wingdings" pitchFamily="2" charset="2"/>
              </a:rPr>
              <a:t> melhor técnica da ventilação não invasiva (VNI) e configurações ideais para suporte ventilatório na Síndrome do  Desconforto Respiratório (SDR)</a:t>
            </a:r>
            <a:endParaRPr lang="pt-BR" smtClean="0"/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6975" y="3232150"/>
            <a:ext cx="1193800" cy="13128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Modos de ventilação não invasiva</a:t>
            </a:r>
            <a:endParaRPr lang="pt-BR" dirty="0"/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Diagrama 7"/>
          <p:cNvGraphicFramePr/>
          <p:nvPr/>
        </p:nvGraphicFramePr>
        <p:xfrm>
          <a:off x="1803042" y="2150771"/>
          <a:ext cx="5150117" cy="25779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Imagem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43800" y="3702050"/>
            <a:ext cx="2900363" cy="2608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Modo de VNI </a:t>
            </a:r>
            <a:r>
              <a:rPr lang="pt-BR" b="1" smtClean="0">
                <a:solidFill>
                  <a:srgbClr val="C00000"/>
                </a:solidFill>
              </a:rPr>
              <a:t>mais utilizado </a:t>
            </a:r>
            <a:r>
              <a:rPr lang="pt-BR" smtClean="0"/>
              <a:t>em UTI neonatal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b="1" smtClean="0"/>
              <a:t>Princípio</a:t>
            </a:r>
            <a:r>
              <a:rPr lang="pt-BR" smtClean="0"/>
              <a:t>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pt-BR" smtClean="0">
                <a:sym typeface="Wingdings" pitchFamily="2" charset="2"/>
              </a:rPr>
              <a:t> manter vias aéreas pérvias e capacidade funcional residual (CRF) </a:t>
            </a:r>
            <a:endParaRPr lang="pt-BR" smtClean="0"/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Modos de ventilação não invasiva</a:t>
            </a:r>
            <a:endParaRPr lang="pt-BR" dirty="0"/>
          </a:p>
        </p:txBody>
      </p:sp>
      <p:graphicFrame>
        <p:nvGraphicFramePr>
          <p:cNvPr id="8" name="Diagrama 7"/>
          <p:cNvGraphicFramePr/>
          <p:nvPr/>
        </p:nvGraphicFramePr>
        <p:xfrm>
          <a:off x="360609" y="3825025"/>
          <a:ext cx="11410681" cy="2653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8EC92DE-0B70-41C5-A9A1-A16E16DEF5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graphicEl>
                                              <a:dgm id="{98EC92DE-0B70-41C5-A9A1-A16E16DEF5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graphicEl>
                                              <a:dgm id="{98EC92DE-0B70-41C5-A9A1-A16E16DEF5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2E57F93-D533-4750-B98C-C7819F7B23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graphicEl>
                                              <a:dgm id="{72E57F93-D533-4750-B98C-C7819F7B23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graphicEl>
                                              <a:dgm id="{72E57F93-D533-4750-B98C-C7819F7B23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125E7BD-2720-4E3A-BF67-24985DFF82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graphicEl>
                                              <a:dgm id="{C125E7BD-2720-4E3A-BF67-24985DFF82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graphicEl>
                                              <a:dgm id="{C125E7BD-2720-4E3A-BF67-24985DFF82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7FA7A11-AA6E-4CFB-AB67-CD962D8E36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graphicEl>
                                              <a:dgm id="{17FA7A11-AA6E-4CFB-AB67-CD962D8E36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graphicEl>
                                              <a:dgm id="{17FA7A11-AA6E-4CFB-AB67-CD962D8E36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Modos de ventilação não invasiva</a:t>
            </a:r>
            <a:endParaRPr lang="pt-BR" dirty="0"/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</p:nvPr>
        </p:nvGraphicFramePr>
        <p:xfrm>
          <a:off x="1250950" y="1293922"/>
          <a:ext cx="10179050" cy="3594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4334281" y="4135072"/>
            <a:ext cx="3252675" cy="2238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8"/>
          <a:srcRect l="29556" r="27959"/>
          <a:stretch/>
        </p:blipFill>
        <p:spPr>
          <a:xfrm>
            <a:off x="558800" y="2692400"/>
            <a:ext cx="633413" cy="779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C06AC2-BAB0-4BF1-BECB-318847D0CA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graphicEl>
                                              <a:dgm id="{11C06AC2-BAB0-4BF1-BECB-318847D0CA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graphicEl>
                                              <a:dgm id="{11C06AC2-BAB0-4BF1-BECB-318847D0CA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225F751-D8E7-446B-81E6-807738F5A3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graphicEl>
                                              <a:dgm id="{D225F751-D8E7-446B-81E6-807738F5A3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graphicEl>
                                              <a:dgm id="{D225F751-D8E7-446B-81E6-807738F5A3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DE3D363-6486-4D39-918A-1E33CB08E6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graphicEl>
                                              <a:dgm id="{9DE3D363-6486-4D39-918A-1E33CB08E6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graphicEl>
                                              <a:dgm id="{9DE3D363-6486-4D39-918A-1E33CB08E6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i="1" smtClean="0"/>
              <a:t>Chen et al </a:t>
            </a:r>
            <a:r>
              <a:rPr lang="pt-BR" smtClean="0"/>
              <a:t>propôs uma nova estratégia para </a:t>
            </a:r>
            <a:r>
              <a:rPr lang="pt-BR" b="1" smtClean="0">
                <a:solidFill>
                  <a:srgbClr val="C00000"/>
                </a:solidFill>
              </a:rPr>
              <a:t>melhorar a qualidade da assistência</a:t>
            </a:r>
            <a:r>
              <a:rPr lang="pt-BR" smtClean="0"/>
              <a:t> com CPAPnasa na UTIN</a:t>
            </a:r>
          </a:p>
          <a:p>
            <a:pPr algn="just" eaLnBrk="1" hangingPunct="1"/>
            <a:endParaRPr lang="pt-BR" smtClean="0"/>
          </a:p>
          <a:p>
            <a:pPr lvl="1" algn="just" eaLnBrk="1" hangingPunct="1"/>
            <a:r>
              <a:rPr lang="pt-BR" smtClean="0"/>
              <a:t>Kits de CPAP com carrinho móvel e protocolos de enfermagem foram utilizados na UTIN para diminuir o tempo, o desconforto do paciente e as complicações</a:t>
            </a:r>
          </a:p>
          <a:p>
            <a:pPr lvl="1" algn="just" eaLnBrk="1" hangingPunct="1"/>
            <a:endParaRPr lang="pt-BR" smtClean="0"/>
          </a:p>
          <a:p>
            <a:pPr lvl="1" algn="just" eaLnBrk="1" hangingPunct="1"/>
            <a:r>
              <a:rPr lang="pt-BR" smtClean="0"/>
              <a:t>Outro objetivo foi fornecer o mesmo padrão de assistência de enfermagem a todos os pacientes</a:t>
            </a: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Modos de ventilação não invasiva</a:t>
            </a:r>
            <a:endParaRPr lang="pt-BR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6938" y="5465763"/>
            <a:ext cx="1338262" cy="828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Modos de ventilação não invasiva</a:t>
            </a:r>
            <a:endParaRPr lang="pt-BR" dirty="0"/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Diagrama 7"/>
          <p:cNvGraphicFramePr/>
          <p:nvPr/>
        </p:nvGraphicFramePr>
        <p:xfrm>
          <a:off x="3716248" y="2657208"/>
          <a:ext cx="5150117" cy="25779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b="1" u="sng" smtClean="0"/>
              <a:t>NIPPV</a:t>
            </a:r>
            <a:r>
              <a:rPr lang="pt-BR" smtClean="0"/>
              <a:t> pode ser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pt-BR" smtClean="0">
                <a:sym typeface="Wingdings" pitchFamily="2" charset="2"/>
              </a:rPr>
              <a:t> sincronizado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x</a:t>
            </a:r>
            <a:r>
              <a:rPr lang="pt-BR" smtClean="0">
                <a:sym typeface="Wingdings" pitchFamily="2" charset="2"/>
              </a:rPr>
              <a:t> não sincronizado </a:t>
            </a:r>
            <a:endParaRPr lang="pt-BR" smtClean="0"/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Modos de ventilação não invasiva</a:t>
            </a:r>
            <a:endParaRPr lang="pt-BR" dirty="0"/>
          </a:p>
        </p:txBody>
      </p:sp>
      <p:sp>
        <p:nvSpPr>
          <p:cNvPr id="2" name="Texto explicativo em elipse 1"/>
          <p:cNvSpPr/>
          <p:nvPr/>
        </p:nvSpPr>
        <p:spPr>
          <a:xfrm>
            <a:off x="3165475" y="2786063"/>
            <a:ext cx="2025650" cy="844550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3032125" y="2916238"/>
            <a:ext cx="2292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>
                <a:latin typeface="Gill Sans MT"/>
              </a:rPr>
              <a:t>Acionado pelo paciente</a:t>
            </a:r>
          </a:p>
        </p:txBody>
      </p:sp>
      <p:graphicFrame>
        <p:nvGraphicFramePr>
          <p:cNvPr id="6" name="Diagrama 5"/>
          <p:cNvGraphicFramePr/>
          <p:nvPr/>
        </p:nvGraphicFramePr>
        <p:xfrm>
          <a:off x="204716" y="4124540"/>
          <a:ext cx="11468637" cy="2413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exto explicativo em elipse 9"/>
          <p:cNvSpPr/>
          <p:nvPr/>
        </p:nvSpPr>
        <p:spPr>
          <a:xfrm>
            <a:off x="5957888" y="2655888"/>
            <a:ext cx="2025650" cy="844550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CaixaDeTexto 8"/>
          <p:cNvSpPr txBox="1">
            <a:spLocks noChangeArrowheads="1"/>
          </p:cNvSpPr>
          <p:nvPr/>
        </p:nvSpPr>
        <p:spPr bwMode="auto">
          <a:xfrm>
            <a:off x="5822950" y="2786063"/>
            <a:ext cx="22939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>
                <a:latin typeface="Gill Sans MT"/>
              </a:rPr>
              <a:t>Acionado pelo aparelho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Graphic spid="6" grpId="0">
        <p:bldAsOne/>
      </p:bldGraphic>
      <p:bldP spid="10" grpId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Modos de ventilação não invasiva</a:t>
            </a:r>
            <a:endParaRPr lang="pt-BR" dirty="0"/>
          </a:p>
        </p:txBody>
      </p:sp>
      <p:graphicFrame>
        <p:nvGraphicFramePr>
          <p:cNvPr id="9" name="Diagrama 8"/>
          <p:cNvGraphicFramePr/>
          <p:nvPr/>
        </p:nvGraphicFramePr>
        <p:xfrm>
          <a:off x="3692478" y="2205460"/>
          <a:ext cx="7280322" cy="387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Imagem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160697">
            <a:off x="876300" y="2205038"/>
            <a:ext cx="1835150" cy="12207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Seta em curva para a direita 10"/>
          <p:cNvSpPr/>
          <p:nvPr/>
        </p:nvSpPr>
        <p:spPr>
          <a:xfrm rot="20410158">
            <a:off x="1803400" y="3630613"/>
            <a:ext cx="1239838" cy="1582737"/>
          </a:xfrm>
          <a:prstGeom prst="curved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76300" y="1874838"/>
            <a:ext cx="6357938" cy="4227512"/>
          </a:xfrm>
        </p:spPr>
        <p:txBody>
          <a:bodyPr/>
          <a:lstStyle/>
          <a:p>
            <a:pPr algn="just" eaLnBrk="1" hangingPunct="1"/>
            <a:r>
              <a:rPr lang="pt-BR" b="1" smtClean="0"/>
              <a:t>Respirações periódicas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</a:t>
            </a:r>
          </a:p>
          <a:p>
            <a:pPr lvl="1" algn="just" eaLnBrk="1" hangingPunct="1"/>
            <a:r>
              <a:rPr lang="pt-BR" smtClean="0">
                <a:sym typeface="Wingdings" pitchFamily="2" charset="2"/>
              </a:rPr>
              <a:t>Aumentam o volume corrente (VC)</a:t>
            </a:r>
          </a:p>
          <a:p>
            <a:pPr lvl="1" algn="just" eaLnBrk="1" hangingPunct="1"/>
            <a:r>
              <a:rPr lang="pt-BR" smtClean="0"/>
              <a:t>Remoção aprimorada de CO</a:t>
            </a:r>
            <a:r>
              <a:rPr lang="pt-BR" sz="1400" smtClean="0"/>
              <a:t>2</a:t>
            </a:r>
          </a:p>
          <a:p>
            <a:pPr lvl="1" algn="just" eaLnBrk="1" hangingPunct="1"/>
            <a:r>
              <a:rPr lang="pt-BR" smtClean="0"/>
              <a:t>Ventilação alveolar sustentada durante episódios de apneia </a:t>
            </a:r>
          </a:p>
          <a:p>
            <a:pPr lvl="1" algn="just" eaLnBrk="1" hangingPunct="1"/>
            <a:r>
              <a:rPr lang="pt-BR" smtClean="0"/>
              <a:t>Aumentam a CRF</a:t>
            </a:r>
          </a:p>
          <a:p>
            <a:pPr lvl="1" algn="just" eaLnBrk="1" hangingPunct="1"/>
            <a:endParaRPr lang="pt-BR" smtClean="0"/>
          </a:p>
          <a:p>
            <a:pPr algn="just" eaLnBrk="1" hangingPunct="1"/>
            <a:r>
              <a:rPr lang="pt-BR" smtClean="0"/>
              <a:t>Maior capacidade de reduzir episódios apneicos e bradicárdicos em prematuros em comparação com CPAP, além de reduzir insuficiência respiratória, taxas de reintubação e falha de extubação </a:t>
            </a: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Modos de ventilação não invasiva</a:t>
            </a:r>
            <a:endParaRPr lang="pt-BR" dirty="0"/>
          </a:p>
        </p:txBody>
      </p:sp>
      <p:sp>
        <p:nvSpPr>
          <p:cNvPr id="2" name="Retângulo de cantos arredondados 1"/>
          <p:cNvSpPr/>
          <p:nvPr/>
        </p:nvSpPr>
        <p:spPr>
          <a:xfrm>
            <a:off x="8061325" y="2743200"/>
            <a:ext cx="3727450" cy="212407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8061325" y="2971800"/>
            <a:ext cx="37274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Gill Sans MT"/>
              </a:rPr>
              <a:t>Um dos maiores estudos de </a:t>
            </a:r>
            <a:r>
              <a:rPr lang="pt-BR" i="1">
                <a:latin typeface="Gill Sans MT"/>
              </a:rPr>
              <a:t>Kirpalani et al </a:t>
            </a:r>
            <a:r>
              <a:rPr lang="pt-BR" b="1">
                <a:solidFill>
                  <a:srgbClr val="C00000"/>
                </a:solidFill>
                <a:latin typeface="Gill Sans MT"/>
                <a:sym typeface="Wingdings" pitchFamily="2" charset="2"/>
              </a:rPr>
              <a:t></a:t>
            </a:r>
            <a:r>
              <a:rPr lang="pt-BR">
                <a:latin typeface="Gill Sans MT"/>
              </a:rPr>
              <a:t> não demonstrou superioridade a CPAP para RN de extremo baixo peso nascidos &lt;30 semanas para resultados</a:t>
            </a:r>
          </a:p>
          <a:p>
            <a:pPr algn="ctr"/>
            <a:r>
              <a:rPr lang="pt-BR">
                <a:latin typeface="Gill Sans MT"/>
              </a:rPr>
              <a:t>como sobrevida, DBP ou morte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b="1" smtClean="0"/>
              <a:t>Mecanismos propostos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pt-BR" smtClean="0">
                <a:sym typeface="Wingdings" pitchFamily="2" charset="2"/>
              </a:rPr>
              <a:t> </a:t>
            </a:r>
          </a:p>
          <a:p>
            <a:pPr lvl="1" algn="just" eaLnBrk="1" hangingPunct="1"/>
            <a:r>
              <a:rPr lang="pt-BR" smtClean="0"/>
              <a:t>Pressão nas vias aéreas inferiores</a:t>
            </a:r>
            <a:endParaRPr lang="pt-BR" sz="1400" smtClean="0"/>
          </a:p>
          <a:p>
            <a:pPr lvl="1" algn="just" eaLnBrk="1" hangingPunct="1"/>
            <a:r>
              <a:rPr lang="pt-BR" smtClean="0"/>
              <a:t>Microrrecrutamento alveolar</a:t>
            </a:r>
          </a:p>
          <a:p>
            <a:pPr lvl="1" algn="just" eaLnBrk="1" hangingPunct="1"/>
            <a:r>
              <a:rPr lang="pt-BR" smtClean="0"/>
              <a:t>Inflação laríngea</a:t>
            </a:r>
          </a:p>
          <a:p>
            <a:pPr lvl="1" algn="just" eaLnBrk="1" hangingPunct="1"/>
            <a:r>
              <a:rPr lang="pt-BR" smtClean="0"/>
              <a:t>Reflexo inspiratório aumentado</a:t>
            </a:r>
          </a:p>
          <a:p>
            <a:pPr lvl="1" algn="just" eaLnBrk="1" hangingPunct="1"/>
            <a:endParaRPr lang="pt-BR" smtClean="0"/>
          </a:p>
          <a:p>
            <a:pPr algn="just" eaLnBrk="1" hangingPunct="1"/>
            <a:r>
              <a:rPr lang="pt-BR" smtClean="0"/>
              <a:t>Maioria dos estudos usa prongas binasais curtas como interface  </a:t>
            </a:r>
          </a:p>
          <a:p>
            <a:pPr algn="just" eaLnBrk="1" hangingPunct="1"/>
            <a:endParaRPr lang="pt-BR" smtClean="0">
              <a:solidFill>
                <a:schemeClr val="tx1"/>
              </a:solidFill>
              <a:sym typeface="Wingdings" pitchFamily="2" charset="2"/>
            </a:endParaRPr>
          </a:p>
          <a:p>
            <a:pPr algn="just" eaLnBrk="1" hangingPunct="1"/>
            <a:endParaRPr lang="pt-BR" b="1" smtClean="0">
              <a:solidFill>
                <a:srgbClr val="C00000"/>
              </a:solidFill>
              <a:sym typeface="Wingdings" pitchFamily="2" charset="2"/>
            </a:endParaRP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Modos de ventilação não invasiva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Modos de ventilação não invasiva</a:t>
            </a:r>
            <a:endParaRPr lang="pt-BR" dirty="0"/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Diagrama 7"/>
          <p:cNvGraphicFramePr/>
          <p:nvPr/>
        </p:nvGraphicFramePr>
        <p:xfrm>
          <a:off x="3716248" y="2657208"/>
          <a:ext cx="5150117" cy="25779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Mecanismo semelhante ao NIPPV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Fornece níveis alternados, </a:t>
            </a:r>
            <a:r>
              <a:rPr lang="pt-BR" b="1" smtClean="0">
                <a:solidFill>
                  <a:srgbClr val="C00000"/>
                </a:solidFill>
              </a:rPr>
              <a:t>altos</a:t>
            </a:r>
            <a:r>
              <a:rPr lang="pt-BR" smtClean="0"/>
              <a:t> e </a:t>
            </a:r>
            <a:r>
              <a:rPr lang="pt-BR" b="1" smtClean="0">
                <a:solidFill>
                  <a:srgbClr val="0070C0"/>
                </a:solidFill>
              </a:rPr>
              <a:t>baixos, </a:t>
            </a:r>
            <a:r>
              <a:rPr lang="pt-BR" smtClean="0"/>
              <a:t> de pressão positiva nas vias aéreas, em intervalo de tempo predefinido, não sincronizado com o padrão respiratório do RN </a:t>
            </a:r>
          </a:p>
          <a:p>
            <a:pPr lvl="1" algn="just" eaLnBrk="1" hangingPunct="1"/>
            <a:r>
              <a:rPr lang="pt-BR" smtClean="0"/>
              <a:t>Pressão é menor que a fornecida pelo NIPPV</a:t>
            </a:r>
          </a:p>
          <a:p>
            <a:pPr lvl="1" algn="just" eaLnBrk="1" hangingPunct="1"/>
            <a:r>
              <a:rPr lang="pt-BR" smtClean="0"/>
              <a:t>Diferem em não mais que </a:t>
            </a:r>
            <a:r>
              <a:rPr lang="pt-BR" b="1" u="sng" smtClean="0"/>
              <a:t>3-4 cm H</a:t>
            </a:r>
            <a:r>
              <a:rPr lang="pt-BR" sz="1400" b="1" u="sng" smtClean="0"/>
              <a:t>2</a:t>
            </a:r>
            <a:r>
              <a:rPr lang="pt-BR" b="1" u="sng" smtClean="0"/>
              <a:t>O</a:t>
            </a:r>
          </a:p>
          <a:p>
            <a:pPr lvl="1" algn="just" eaLnBrk="1" hangingPunct="1"/>
            <a:endParaRPr lang="pt-BR" b="1" u="sng" smtClean="0"/>
          </a:p>
          <a:p>
            <a:pPr algn="just" eaLnBrk="1" hangingPunct="1"/>
            <a:r>
              <a:rPr lang="pt-BR" smtClean="0"/>
              <a:t>Ferramentas limitadas estão disponíveis para entrega de BiPAP a RN </a:t>
            </a:r>
            <a:endParaRPr lang="pt-BR" smtClean="0">
              <a:solidFill>
                <a:schemeClr val="tx1"/>
              </a:solidFill>
              <a:sym typeface="Wingdings" pitchFamily="2" charset="2"/>
            </a:endParaRPr>
          </a:p>
          <a:p>
            <a:pPr algn="just" eaLnBrk="1" hangingPunct="1"/>
            <a:endParaRPr lang="pt-BR" b="1" smtClean="0">
              <a:solidFill>
                <a:srgbClr val="C00000"/>
              </a:solidFill>
              <a:sym typeface="Wingdings" pitchFamily="2" charset="2"/>
            </a:endParaRP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Modos de ventilação não invasiva</a:t>
            </a:r>
            <a:endParaRPr lang="pt-BR" dirty="0"/>
          </a:p>
        </p:txBody>
      </p:sp>
      <p:sp>
        <p:nvSpPr>
          <p:cNvPr id="2" name="Seta para a esquerda e para cima 1"/>
          <p:cNvSpPr/>
          <p:nvPr/>
        </p:nvSpPr>
        <p:spPr>
          <a:xfrm>
            <a:off x="7259638" y="4075113"/>
            <a:ext cx="3713162" cy="569912"/>
          </a:xfrm>
          <a:prstGeom prst="leftUpArrow">
            <a:avLst>
              <a:gd name="adj1" fmla="val 25000"/>
              <a:gd name="adj2" fmla="val 25000"/>
              <a:gd name="adj3" fmla="val 29300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Modos de ventilação não invasiva</a:t>
            </a:r>
            <a:endParaRPr lang="pt-BR" dirty="0"/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Diagrama 7"/>
          <p:cNvGraphicFramePr/>
          <p:nvPr/>
        </p:nvGraphicFramePr>
        <p:xfrm>
          <a:off x="3716248" y="2657208"/>
          <a:ext cx="5150117" cy="25779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>
                <a:sym typeface="Wingdings" pitchFamily="2" charset="2"/>
              </a:rPr>
              <a:t>Gás aquecido e umidificado através de sistema que consiste em prongas binasais de pequeno porte que não obstruem as narinas, e pelas quais o oxigênio ou uma mistura de oxigênio e ar é liberado em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alta velocidade</a:t>
            </a:r>
            <a:r>
              <a:rPr lang="pt-BR" smtClean="0">
                <a:sym typeface="Wingdings" pitchFamily="2" charset="2"/>
              </a:rPr>
              <a:t>, a uma vazão &gt; 1 ou &gt; 2 L/min </a:t>
            </a:r>
          </a:p>
          <a:p>
            <a:pPr algn="just" eaLnBrk="1" hangingPunct="1"/>
            <a:endParaRPr lang="pt-BR" smtClean="0">
              <a:sym typeface="Wingdings" pitchFamily="2" charset="2"/>
            </a:endParaRPr>
          </a:p>
          <a:p>
            <a:pPr algn="just" eaLnBrk="1" hangingPunct="1"/>
            <a:r>
              <a:rPr lang="pt-BR" smtClean="0">
                <a:sym typeface="Wingdings" pitchFamily="2" charset="2"/>
              </a:rPr>
              <a:t>O pré-condicionamento de gases para imitar as condições normais das vias aéreas superiores é uma característica crucial que ajuda a diminuir o consumo de energia a fim de evitar ressecamento e lesão da mucosa proximal </a:t>
            </a: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Modos de ventilação não invasiva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Modos de ventilação não invasiva</a:t>
            </a:r>
            <a:endParaRPr lang="pt-BR" dirty="0"/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Diagrama 2"/>
          <p:cNvGraphicFramePr/>
          <p:nvPr/>
        </p:nvGraphicFramePr>
        <p:xfrm>
          <a:off x="576776" y="1874517"/>
          <a:ext cx="11247120" cy="41266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Imagem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492201">
            <a:off x="1927225" y="4422775"/>
            <a:ext cx="1292225" cy="1293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o explicativo em forma de nuvem 5"/>
          <p:cNvSpPr/>
          <p:nvPr/>
        </p:nvSpPr>
        <p:spPr>
          <a:xfrm>
            <a:off x="8280400" y="4251325"/>
            <a:ext cx="3465513" cy="1636713"/>
          </a:xfrm>
          <a:prstGeom prst="cloudCallou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CaixaDeTexto 6"/>
          <p:cNvSpPr txBox="1">
            <a:spLocks noChangeArrowheads="1"/>
          </p:cNvSpPr>
          <p:nvPr/>
        </p:nvSpPr>
        <p:spPr bwMode="auto">
          <a:xfrm>
            <a:off x="8877300" y="4495800"/>
            <a:ext cx="22733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b="1">
                <a:latin typeface="Gill Sans MT"/>
              </a:rPr>
              <a:t>Indisponibilidade de monitorar a pressão que oferece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100000"/>
              </a:lnSpc>
            </a:pPr>
            <a:r>
              <a:rPr lang="pt-BR" sz="1900" smtClean="0">
                <a:sym typeface="Wingdings" pitchFamily="2" charset="2"/>
              </a:rPr>
              <a:t>Em uma metanálise de 10 estudos com 1061 prematuros que necessitaram de suporte respiratório para doenças respiratórias, o </a:t>
            </a:r>
            <a:r>
              <a:rPr lang="pt-BR" sz="1900" b="1" smtClean="0">
                <a:sym typeface="Wingdings" pitchFamily="2" charset="2"/>
              </a:rPr>
              <a:t>NIPPV se mostrou mais eficiente</a:t>
            </a:r>
            <a:r>
              <a:rPr lang="pt-BR" sz="1900" smtClean="0">
                <a:sym typeface="Wingdings" pitchFamily="2" charset="2"/>
              </a:rPr>
              <a:t> que o CPAPn na prevenção de insuficiência respiratória e na redução da necessidade de intubação (Lemyre B et al)</a:t>
            </a:r>
          </a:p>
          <a:p>
            <a:pPr algn="just" eaLnBrk="1" hangingPunct="1">
              <a:lnSpc>
                <a:spcPct val="100000"/>
              </a:lnSpc>
            </a:pPr>
            <a:endParaRPr lang="pt-BR" sz="1900" smtClean="0">
              <a:sym typeface="Wingdings" pitchFamily="2" charset="2"/>
            </a:endParaRPr>
          </a:p>
          <a:p>
            <a:pPr algn="just" eaLnBrk="1" hangingPunct="1">
              <a:lnSpc>
                <a:spcPct val="100000"/>
              </a:lnSpc>
            </a:pPr>
            <a:r>
              <a:rPr lang="pt-BR" sz="1900" smtClean="0">
                <a:sym typeface="Wingdings" pitchFamily="2" charset="2"/>
              </a:rPr>
              <a:t>O uso precoce de NIPPV em vez de CPAPn para prematuros com SDR mostrou menor necessidade de VM às 72 horas e aos 7 dias de vida </a:t>
            </a:r>
          </a:p>
          <a:p>
            <a:pPr algn="just" eaLnBrk="1" hangingPunct="1">
              <a:lnSpc>
                <a:spcPct val="100000"/>
              </a:lnSpc>
            </a:pPr>
            <a:endParaRPr lang="pt-BR" sz="1900" smtClean="0">
              <a:sym typeface="Wingdings" pitchFamily="2" charset="2"/>
            </a:endParaRPr>
          </a:p>
          <a:p>
            <a:pPr algn="just" eaLnBrk="1" hangingPunct="1">
              <a:lnSpc>
                <a:spcPct val="100000"/>
              </a:lnSpc>
            </a:pPr>
            <a:r>
              <a:rPr lang="pt-BR" sz="1900" smtClean="0">
                <a:sym typeface="Wingdings" pitchFamily="2" charset="2"/>
              </a:rPr>
              <a:t>O efeito significativo da </a:t>
            </a:r>
            <a:r>
              <a:rPr lang="pt-BR" sz="1900" b="1" smtClean="0">
                <a:sym typeface="Wingdings" pitchFamily="2" charset="2"/>
              </a:rPr>
              <a:t>redução de episódios apneicos com o NIPPV </a:t>
            </a:r>
            <a:r>
              <a:rPr lang="pt-BR" sz="1900" smtClean="0">
                <a:sym typeface="Wingdings" pitchFamily="2" charset="2"/>
              </a:rPr>
              <a:t>em comparação com o CPAPn foi relatado por vários estudos</a:t>
            </a: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1328738" y="1412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CPAPN x </a:t>
            </a:r>
            <a:r>
              <a:rPr lang="pt-BR" dirty="0" err="1" smtClean="0"/>
              <a:t>nippv</a:t>
            </a:r>
            <a:endParaRPr lang="pt-BR" dirty="0"/>
          </a:p>
        </p:txBody>
      </p:sp>
      <p:sp>
        <p:nvSpPr>
          <p:cNvPr id="35845" name="Oval 5"/>
          <p:cNvSpPr>
            <a:spLocks noChangeArrowheads="1"/>
          </p:cNvSpPr>
          <p:nvPr/>
        </p:nvSpPr>
        <p:spPr bwMode="auto">
          <a:xfrm>
            <a:off x="153988" y="0"/>
            <a:ext cx="3676650" cy="9620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 sz="3200">
                <a:solidFill>
                  <a:srgbClr val="FF33CC"/>
                </a:solidFill>
              </a:rPr>
              <a:t>COMPARAÇÃO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>
          <a:xfrm>
            <a:off x="769938" y="2286000"/>
            <a:ext cx="10660062" cy="3594100"/>
          </a:xfrm>
        </p:spPr>
        <p:txBody>
          <a:bodyPr/>
          <a:lstStyle/>
          <a:p>
            <a:pPr algn="just" eaLnBrk="1" hangingPunct="1"/>
            <a:r>
              <a:rPr lang="pt-BR" i="1" smtClean="0">
                <a:sym typeface="Wingdings" pitchFamily="2" charset="2"/>
              </a:rPr>
              <a:t>Ramanathan et al </a:t>
            </a:r>
            <a:r>
              <a:rPr lang="pt-BR" smtClean="0">
                <a:sym typeface="Wingdings" pitchFamily="2" charset="2"/>
              </a:rPr>
              <a:t>demonstraram a associação benéfica do </a:t>
            </a:r>
            <a:r>
              <a:rPr lang="pt-BR" b="1" smtClean="0">
                <a:solidFill>
                  <a:srgbClr val="0000FF"/>
                </a:solidFill>
                <a:sym typeface="Wingdings" pitchFamily="2" charset="2"/>
              </a:rPr>
              <a:t>INSURE</a:t>
            </a:r>
            <a:r>
              <a:rPr lang="pt-BR" b="1" u="sng" smtClean="0">
                <a:sym typeface="Wingdings" pitchFamily="2" charset="2"/>
              </a:rPr>
              <a:t> (Intubação Surfactante e Extubação)</a:t>
            </a:r>
            <a:r>
              <a:rPr lang="pt-BR" smtClean="0">
                <a:sym typeface="Wingdings" pitchFamily="2" charset="2"/>
              </a:rPr>
              <a:t> seguida pelo </a:t>
            </a:r>
            <a:r>
              <a:rPr lang="pt-BR" smtClean="0">
                <a:solidFill>
                  <a:srgbClr val="0000FF"/>
                </a:solidFill>
                <a:sym typeface="Wingdings" pitchFamily="2" charset="2"/>
              </a:rPr>
              <a:t>NIPPV</a:t>
            </a:r>
            <a:r>
              <a:rPr lang="pt-BR" smtClean="0">
                <a:sym typeface="Wingdings" pitchFamily="2" charset="2"/>
              </a:rPr>
              <a:t> na DBP</a:t>
            </a:r>
          </a:p>
          <a:p>
            <a:pPr algn="just" eaLnBrk="1" hangingPunct="1"/>
            <a:endParaRPr lang="pt-BR" smtClean="0">
              <a:sym typeface="Wingdings" pitchFamily="2" charset="2"/>
            </a:endParaRPr>
          </a:p>
          <a:p>
            <a:pPr algn="just" eaLnBrk="1" hangingPunct="1"/>
            <a:r>
              <a:rPr lang="pt-BR" smtClean="0">
                <a:sym typeface="Wingdings" pitchFamily="2" charset="2"/>
              </a:rPr>
              <a:t>Outro ensaio controlado randomizado (ECR)  comparou o uso de </a:t>
            </a:r>
            <a:r>
              <a:rPr lang="pt-BR" smtClean="0">
                <a:solidFill>
                  <a:srgbClr val="0000FF"/>
                </a:solidFill>
                <a:sym typeface="Wingdings" pitchFamily="2" charset="2"/>
              </a:rPr>
              <a:t>NIPPV e CPAPn</a:t>
            </a:r>
            <a:r>
              <a:rPr lang="pt-BR" smtClean="0">
                <a:sym typeface="Wingdings" pitchFamily="2" charset="2"/>
              </a:rPr>
              <a:t> após a abordagem INSURE em bebês prematuros com menos de 34 semanas de gestação com SDR em termos de eficácia e complicações dos dois modos de VNI. O ensaio mostrou </a:t>
            </a:r>
            <a:r>
              <a:rPr lang="pt-BR" b="1" smtClean="0">
                <a:sym typeface="Wingdings" pitchFamily="2" charset="2"/>
              </a:rPr>
              <a:t>taxas de reintubação significativamente mais baixas, tempo de hospitalização reduzido e taxas de DBP diminuídas no grupo NIPPV (</a:t>
            </a:r>
            <a:r>
              <a:rPr lang="pt-BR" smtClean="0">
                <a:sym typeface="Wingdings" pitchFamily="2" charset="2"/>
              </a:rPr>
              <a:t>Esmaeilia et al</a:t>
            </a:r>
            <a:r>
              <a:rPr lang="pt-BR" b="1" smtClean="0">
                <a:sym typeface="Wingdings" pitchFamily="2" charset="2"/>
              </a:rPr>
              <a:t>)</a:t>
            </a: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CPAP x </a:t>
            </a:r>
            <a:r>
              <a:rPr lang="pt-BR" dirty="0" err="1" smtClean="0"/>
              <a:t>nippv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ço Reservado para Conteúdo 2"/>
          <p:cNvSpPr>
            <a:spLocks noGrp="1"/>
          </p:cNvSpPr>
          <p:nvPr>
            <p:ph idx="1"/>
          </p:nvPr>
        </p:nvSpPr>
        <p:spPr>
          <a:xfrm>
            <a:off x="595313" y="2286000"/>
            <a:ext cx="11374437" cy="3594100"/>
          </a:xfrm>
        </p:spPr>
        <p:txBody>
          <a:bodyPr/>
          <a:lstStyle/>
          <a:p>
            <a:pPr algn="just" eaLnBrk="1" hangingPunct="1"/>
            <a:r>
              <a:rPr lang="pt-BR" smtClean="0">
                <a:sym typeface="Wingdings" pitchFamily="2" charset="2"/>
              </a:rPr>
              <a:t>Um grande ECR envolvendo 432 bebês prematuros </a:t>
            </a:r>
            <a:r>
              <a:rPr lang="pt-BR" b="1" smtClean="0">
                <a:sym typeface="Wingdings" pitchFamily="2" charset="2"/>
              </a:rPr>
              <a:t>não encontrou diferença em termos de eficácia e segurança</a:t>
            </a:r>
            <a:r>
              <a:rPr lang="pt-BR" smtClean="0">
                <a:sym typeface="Wingdings" pitchFamily="2" charset="2"/>
              </a:rPr>
              <a:t> de HFNC em comparação ao CPAPn, seja como suporte respiratório inicial ou como suporte pós-extubação (Yoder BA et al)     </a:t>
            </a:r>
            <a:br>
              <a:rPr lang="pt-BR" smtClean="0">
                <a:sym typeface="Wingdings" pitchFamily="2" charset="2"/>
              </a:rPr>
            </a:br>
            <a:endParaRPr lang="pt-BR" smtClean="0">
              <a:sym typeface="Wingdings" pitchFamily="2" charset="2"/>
            </a:endParaRPr>
          </a:p>
          <a:p>
            <a:pPr algn="just" eaLnBrk="1" hangingPunct="1"/>
            <a:endParaRPr lang="pt-BR" b="1" smtClean="0">
              <a:sym typeface="Wingdings" pitchFamily="2" charset="2"/>
            </a:endParaRPr>
          </a:p>
          <a:p>
            <a:pPr algn="just" eaLnBrk="1" hangingPunct="1"/>
            <a:r>
              <a:rPr lang="pt-BR" smtClean="0">
                <a:sym typeface="Wingdings" pitchFamily="2" charset="2"/>
              </a:rPr>
              <a:t>O grande </a:t>
            </a:r>
            <a:r>
              <a:rPr lang="pt-BR" b="1" smtClean="0">
                <a:sym typeface="Wingdings" pitchFamily="2" charset="2"/>
              </a:rPr>
              <a:t>estudo HIPSTER</a:t>
            </a:r>
            <a:r>
              <a:rPr lang="pt-BR" smtClean="0">
                <a:sym typeface="Wingdings" pitchFamily="2" charset="2"/>
              </a:rPr>
              <a:t>, projetado para comparar o HFNC ao CPAPn como suporte respiratório precoce para bebês com dificuldade respiratória sem o uso de surfactante, foi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interrompido</a:t>
            </a:r>
            <a:r>
              <a:rPr lang="pt-BR" smtClean="0">
                <a:sym typeface="Wingdings" pitchFamily="2" charset="2"/>
              </a:rPr>
              <a:t>, pois a taxa de </a:t>
            </a:r>
            <a:r>
              <a:rPr lang="pt-BR" b="1" u="sng" smtClean="0">
                <a:solidFill>
                  <a:srgbClr val="FF0000"/>
                </a:solidFill>
                <a:sym typeface="Wingdings" pitchFamily="2" charset="2"/>
              </a:rPr>
              <a:t>falha do tratamento</a:t>
            </a:r>
            <a:r>
              <a:rPr lang="pt-BR" b="1" smtClean="0">
                <a:solidFill>
                  <a:srgbClr val="FF0000"/>
                </a:solidFill>
                <a:sym typeface="Wingdings" pitchFamily="2" charset="2"/>
              </a:rPr>
              <a:t> </a:t>
            </a:r>
            <a:r>
              <a:rPr lang="pt-BR" smtClean="0">
                <a:solidFill>
                  <a:srgbClr val="FF0000"/>
                </a:solidFill>
                <a:sym typeface="Wingdings" pitchFamily="2" charset="2"/>
              </a:rPr>
              <a:t>foi significativamente maior no grupo HFNC</a:t>
            </a: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CPAP </a:t>
            </a:r>
            <a:r>
              <a:rPr lang="pt-BR" dirty="0"/>
              <a:t>x </a:t>
            </a:r>
            <a:r>
              <a:rPr lang="pt-BR" dirty="0" smtClean="0"/>
              <a:t>HFNC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100000"/>
              </a:lnSpc>
            </a:pPr>
            <a:r>
              <a:rPr lang="pt-BR" smtClean="0">
                <a:sym typeface="Wingdings" pitchFamily="2" charset="2"/>
              </a:rPr>
              <a:t>A terapia de alto fluxo funciona melhor como </a:t>
            </a:r>
            <a:r>
              <a:rPr lang="pt-BR" b="1" smtClean="0">
                <a:sym typeface="Wingdings" pitchFamily="2" charset="2"/>
              </a:rPr>
              <a:t>suporte pós-extubação</a:t>
            </a:r>
          </a:p>
          <a:p>
            <a:pPr algn="just" eaLnBrk="1" hangingPunct="1">
              <a:lnSpc>
                <a:spcPct val="100000"/>
              </a:lnSpc>
            </a:pPr>
            <a:endParaRPr lang="pt-BR" b="1" smtClean="0">
              <a:sym typeface="Wingdings" pitchFamily="2" charset="2"/>
            </a:endParaRPr>
          </a:p>
          <a:p>
            <a:pPr algn="just" eaLnBrk="1" hangingPunct="1">
              <a:lnSpc>
                <a:spcPct val="100000"/>
              </a:lnSpc>
            </a:pPr>
            <a:r>
              <a:rPr lang="pt-BR" smtClean="0">
                <a:sym typeface="Wingdings" pitchFamily="2" charset="2"/>
              </a:rPr>
              <a:t>Se a terapia de alto fluxo é usada como suporte primário ou pós-extubação em bebês prematuros, </a:t>
            </a:r>
            <a:r>
              <a:rPr lang="pt-BR" b="1" smtClean="0">
                <a:sym typeface="Wingdings" pitchFamily="2" charset="2"/>
              </a:rPr>
              <a:t>CPAPn de resgate deve estar disponível </a:t>
            </a:r>
            <a:r>
              <a:rPr lang="pt-BR" smtClean="0">
                <a:sym typeface="Wingdings" pitchFamily="2" charset="2"/>
              </a:rPr>
              <a:t>em caso de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falha da terapia </a:t>
            </a:r>
            <a:r>
              <a:rPr lang="pt-BR" smtClean="0">
                <a:sym typeface="Wingdings" pitchFamily="2" charset="2"/>
              </a:rPr>
              <a:t>de alto fluxo para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evitar a intubação</a:t>
            </a:r>
          </a:p>
          <a:p>
            <a:pPr algn="just" eaLnBrk="1" hangingPunct="1">
              <a:lnSpc>
                <a:spcPct val="100000"/>
              </a:lnSpc>
            </a:pPr>
            <a:endParaRPr lang="pt-BR" b="1" smtClean="0">
              <a:solidFill>
                <a:srgbClr val="C00000"/>
              </a:solidFill>
              <a:sym typeface="Wingdings" pitchFamily="2" charset="2"/>
            </a:endParaRPr>
          </a:p>
          <a:p>
            <a:pPr algn="just" eaLnBrk="1" hangingPunct="1">
              <a:lnSpc>
                <a:spcPct val="100000"/>
              </a:lnSpc>
            </a:pPr>
            <a:r>
              <a:rPr lang="pt-BR" smtClean="0">
                <a:sym typeface="Wingdings" pitchFamily="2" charset="2"/>
              </a:rPr>
              <a:t>Os resultados do atualmente em curso </a:t>
            </a:r>
            <a:r>
              <a:rPr lang="pt-BR" b="1" smtClean="0">
                <a:sym typeface="Wingdings" pitchFamily="2" charset="2"/>
              </a:rPr>
              <a:t>estudo HUNTER</a:t>
            </a:r>
            <a:r>
              <a:rPr lang="pt-BR" smtClean="0">
                <a:sym typeface="Wingdings" pitchFamily="2" charset="2"/>
              </a:rPr>
              <a:t>, na Austrália, comparando HFNC ao CPAPn como suporte primário em prematuros com SDR, é aguardado para determinar se o HFNC é consistentemente não inferior ao CPAPn como suporte respiratório primário.</a:t>
            </a: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CPAP </a:t>
            </a:r>
            <a:r>
              <a:rPr lang="pt-BR" dirty="0"/>
              <a:t>x </a:t>
            </a:r>
            <a:r>
              <a:rPr lang="pt-BR" dirty="0" smtClean="0"/>
              <a:t>HFNC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i="1" smtClean="0">
                <a:sym typeface="Wingdings" pitchFamily="2" charset="2"/>
              </a:rPr>
              <a:t>Salvo et al </a:t>
            </a:r>
            <a:r>
              <a:rPr lang="pt-BR" smtClean="0">
                <a:sym typeface="Wingdings" pitchFamily="2" charset="2"/>
              </a:rPr>
              <a:t>concluíram que </a:t>
            </a:r>
            <a:r>
              <a:rPr lang="pt-BR" b="1" smtClean="0">
                <a:sym typeface="Wingdings" pitchFamily="2" charset="2"/>
              </a:rPr>
              <a:t>ambas as estratégias da VNI são valiosas </a:t>
            </a:r>
            <a:r>
              <a:rPr lang="pt-BR" smtClean="0">
                <a:sym typeface="Wingdings" pitchFamily="2" charset="2"/>
              </a:rPr>
              <a:t>no tratamento da SDR precoce em recém-nascidos com MBP</a:t>
            </a:r>
          </a:p>
          <a:p>
            <a:pPr algn="just" eaLnBrk="1" hangingPunct="1"/>
            <a:endParaRPr lang="pt-BR" smtClean="0">
              <a:sym typeface="Wingdings" pitchFamily="2" charset="2"/>
            </a:endParaRPr>
          </a:p>
          <a:p>
            <a:pPr algn="just" eaLnBrk="1" hangingPunct="1"/>
            <a:r>
              <a:rPr lang="pt-BR" smtClean="0">
                <a:sym typeface="Wingdings" pitchFamily="2" charset="2"/>
              </a:rPr>
              <a:t>No estudo comparando CPAPn, SNIPPV e BiPAP como tratamento inicial para SDR em lactentes com MBP as </a:t>
            </a:r>
            <a:r>
              <a:rPr lang="pt-BR" b="1" smtClean="0">
                <a:sym typeface="Wingdings" pitchFamily="2" charset="2"/>
              </a:rPr>
              <a:t>eficácias de SNIPPV e BiPAP também foram semelhantes</a:t>
            </a: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NIPPV </a:t>
            </a:r>
            <a:r>
              <a:rPr lang="pt-BR" dirty="0"/>
              <a:t>x </a:t>
            </a:r>
            <a:r>
              <a:rPr lang="pt-BR" dirty="0" smtClean="0"/>
              <a:t>BIPAP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>
                <a:sym typeface="Wingdings" pitchFamily="2" charset="2"/>
              </a:rPr>
              <a:t>Um estudo piloto realizado para comparar HFNC ao NIPPV como terapia primária para SDR revelou o </a:t>
            </a:r>
            <a:r>
              <a:rPr lang="pt-BR" b="1" smtClean="0">
                <a:sym typeface="Wingdings" pitchFamily="2" charset="2"/>
              </a:rPr>
              <a:t>uso comparável de ambos os métodos </a:t>
            </a:r>
            <a:r>
              <a:rPr lang="pt-BR" smtClean="0">
                <a:sym typeface="Wingdings" pitchFamily="2" charset="2"/>
              </a:rPr>
              <a:t>como tratamento inicial e em termos de prevenção da intubação em RN &lt; 35 semanas e peso ao nascer &gt; 1000 g.</a:t>
            </a:r>
          </a:p>
          <a:p>
            <a:pPr algn="ctr" eaLnBrk="1" hangingPunct="1"/>
            <a:r>
              <a:rPr lang="pt-BR" smtClean="0">
                <a:sym typeface="Wingdings" pitchFamily="2" charset="2"/>
              </a:rPr>
              <a:t> </a:t>
            </a:r>
            <a:r>
              <a:rPr lang="pt-BR" b="1" smtClean="0">
                <a:solidFill>
                  <a:srgbClr val="0000FF"/>
                </a:solidFill>
                <a:sym typeface="Wingdings" pitchFamily="2" charset="2"/>
              </a:rPr>
              <a:t>No entanto, mais estudos são necessários antes de iniciar o uso de HFNC como tratamento primário para doenças respiratórias neonatais</a:t>
            </a: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NIPPV </a:t>
            </a:r>
            <a:r>
              <a:rPr lang="pt-BR" dirty="0"/>
              <a:t>x </a:t>
            </a:r>
            <a:r>
              <a:rPr lang="pt-BR" dirty="0" err="1" smtClean="0"/>
              <a:t>hfnc</a:t>
            </a: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>
                <a:sym typeface="Wingdings" pitchFamily="2" charset="2"/>
              </a:rPr>
              <a:t>O único estudo para comparar HFNC e CPAPn/BiPAP foi conduzido por </a:t>
            </a:r>
            <a:r>
              <a:rPr lang="pt-BR" i="1" smtClean="0">
                <a:sym typeface="Wingdings" pitchFamily="2" charset="2"/>
              </a:rPr>
              <a:t>Lavizzari et al</a:t>
            </a:r>
            <a:r>
              <a:rPr lang="pt-BR" smtClean="0">
                <a:sym typeface="Wingdings" pitchFamily="2" charset="2"/>
              </a:rPr>
              <a:t>, mostrando que HFNC possui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eficácia semelhante </a:t>
            </a:r>
            <a:r>
              <a:rPr lang="pt-BR" smtClean="0">
                <a:sym typeface="Wingdings" pitchFamily="2" charset="2"/>
              </a:rPr>
              <a:t>ao CPAPn e ao BiPAP como modo inicial de suporte à VNI em prematuros &gt; 29 semanas com SDR leve a moderada</a:t>
            </a:r>
            <a:endParaRPr lang="pt-BR" b="1" smtClean="0">
              <a:sym typeface="Wingdings" pitchFamily="2" charset="2"/>
            </a:endParaRP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err="1" smtClean="0"/>
              <a:t>bipap</a:t>
            </a:r>
            <a:r>
              <a:rPr lang="pt-BR" dirty="0" smtClean="0"/>
              <a:t> </a:t>
            </a:r>
            <a:r>
              <a:rPr lang="pt-BR" dirty="0"/>
              <a:t>x </a:t>
            </a:r>
            <a:r>
              <a:rPr lang="pt-BR" dirty="0" err="1" smtClean="0"/>
              <a:t>hfnc</a:t>
            </a: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i="1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Chang et </a:t>
            </a:r>
            <a:r>
              <a:rPr lang="pt-BR" i="1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al </a:t>
            </a: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Relataram </a:t>
            </a: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um </a:t>
            </a:r>
            <a:r>
              <a:rPr lang="pt-BR" b="1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esforço inspiratório reduzido </a:t>
            </a: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ao </a:t>
            </a: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usar NIPPV sincronizado </a:t>
            </a: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e </a:t>
            </a:r>
            <a:r>
              <a:rPr lang="pt-BR" i="1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Huang et </a:t>
            </a:r>
            <a:r>
              <a:rPr lang="pt-BR" i="1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al</a:t>
            </a:r>
            <a:r>
              <a:rPr lang="pt-BR" i="1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pt-BR" i="1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apoiaram esses </a:t>
            </a:r>
            <a:r>
              <a:rPr lang="pt-BR" b="1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benefícios </a:t>
            </a:r>
            <a:r>
              <a:rPr lang="pt-BR" b="1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da ventilação sincronizada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b="1" dirty="0">
              <a:solidFill>
                <a:schemeClr val="tx1">
                  <a:lumMod val="65000"/>
                  <a:lumOff val="35000"/>
                </a:schemeClr>
              </a:solidFill>
              <a:sym typeface="Wingdings" panose="05000000000000000000" pitchFamily="2" charset="2"/>
            </a:endParaRP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Benefícios da NIPPV sincronizada</a:t>
            </a: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pt-BR" b="1" dirty="0" smtClean="0">
                <a:solidFill>
                  <a:srgbClr val="C00000"/>
                </a:solidFill>
                <a:sym typeface="Wingdings" panose="05000000000000000000" pitchFamily="2" charset="2"/>
              </a:rPr>
              <a:t></a:t>
            </a: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 sincronia </a:t>
            </a:r>
            <a:r>
              <a:rPr lang="pt-BR" dirty="0" err="1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toracoabdominal</a:t>
            </a: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melhorada, necessidade reduzida </a:t>
            </a: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de intubação </a:t>
            </a: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e menores incidências de </a:t>
            </a:r>
            <a:r>
              <a:rPr lang="pt-BR" dirty="0" err="1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dessaturação</a:t>
            </a: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, </a:t>
            </a: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bradicardia, apneia central, DBP e escape de ar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>
              <a:solidFill>
                <a:schemeClr val="tx1">
                  <a:lumMod val="65000"/>
                  <a:lumOff val="35000"/>
                </a:schemeClr>
              </a:solidFill>
              <a:sym typeface="Wingdings" panose="05000000000000000000" pitchFamily="2" charset="2"/>
            </a:endParaRP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NIPPV sincronizada </a:t>
            </a: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também mostrou potencial como um </a:t>
            </a:r>
            <a:r>
              <a:rPr lang="pt-BR" b="1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modo favorável </a:t>
            </a:r>
            <a:r>
              <a:rPr lang="pt-BR" b="1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de suporte respiratório após a abordagem INSURE</a:t>
            </a: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, uma vez </a:t>
            </a: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que diminui </a:t>
            </a: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a necessidade de ventilação mecânica e limita a necessidade </a:t>
            </a: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de doses </a:t>
            </a: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adicionais de surfactante</a:t>
            </a:r>
            <a:endParaRPr lang="pt-BR" dirty="0" smtClean="0">
              <a:solidFill>
                <a:schemeClr val="tx1">
                  <a:lumMod val="65000"/>
                  <a:lumOff val="35000"/>
                </a:schemeClr>
              </a:solidFill>
              <a:sym typeface="Wingdings" panose="05000000000000000000" pitchFamily="2" charset="2"/>
            </a:endParaRP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NIPPV SINCRONIZADO OU NÃO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>
                <a:sym typeface="Wingdings" pitchFamily="2" charset="2"/>
              </a:rPr>
              <a:t>O único modo de VNI atualmente usado na sala de parto ou para estabilização nas primeiras horas de vida é CPAP</a:t>
            </a:r>
          </a:p>
          <a:p>
            <a:pPr algn="just" eaLnBrk="1" hangingPunct="1"/>
            <a:endParaRPr lang="pt-BR" smtClean="0">
              <a:sym typeface="Wingdings" pitchFamily="2" charset="2"/>
            </a:endParaRPr>
          </a:p>
          <a:p>
            <a:pPr algn="just" eaLnBrk="1" hangingPunct="1"/>
            <a:r>
              <a:rPr lang="pt-BR" smtClean="0">
                <a:sym typeface="Wingdings" pitchFamily="2" charset="2"/>
              </a:rPr>
              <a:t>O </a:t>
            </a:r>
            <a:r>
              <a:rPr lang="pt-BR" b="1" u="sng" smtClean="0">
                <a:solidFill>
                  <a:srgbClr val="FF33CC"/>
                </a:solidFill>
                <a:sym typeface="Wingdings" pitchFamily="2" charset="2"/>
              </a:rPr>
              <a:t>estudo SUPPORT</a:t>
            </a:r>
            <a:r>
              <a:rPr lang="pt-BR" b="1" smtClean="0">
                <a:sym typeface="Wingdings" pitchFamily="2" charset="2"/>
              </a:rPr>
              <a:t> </a:t>
            </a:r>
            <a:r>
              <a:rPr lang="pt-BR" smtClean="0">
                <a:sym typeface="Wingdings" pitchFamily="2" charset="2"/>
              </a:rPr>
              <a:t>comparou o tratamento precoce do CPAPn com o tratamento precoce com surfactante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x</a:t>
            </a:r>
            <a:r>
              <a:rPr lang="pt-BR" smtClean="0">
                <a:sym typeface="Wingdings" pitchFamily="2" charset="2"/>
              </a:rPr>
              <a:t> a VM em recém nascido prematuro extremo iniciados na Sala de Parto e, embora nenhuma diferença significativa tenha sido observada nas taxas de mortalidade ou DBP, </a:t>
            </a:r>
            <a:r>
              <a:rPr lang="pt-BR" b="1" smtClean="0">
                <a:solidFill>
                  <a:srgbClr val="0000FF"/>
                </a:solidFill>
                <a:sym typeface="Wingdings" pitchFamily="2" charset="2"/>
              </a:rPr>
              <a:t>o grupo CPAP resultou em menor taxa de intubação, menor uso de corticosteroide pós-natal e tempo de ventilação reduzido</a:t>
            </a: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cap="none" smtClean="0"/>
              <a:t>VNI NA SALA DE PARTO E UTIN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>
                <a:sym typeface="Wingdings" pitchFamily="2" charset="2"/>
              </a:rPr>
              <a:t>Uma revisão da Cochrane encontrou </a:t>
            </a:r>
            <a:r>
              <a:rPr lang="pt-BR" b="1" smtClean="0">
                <a:solidFill>
                  <a:srgbClr val="0000FF"/>
                </a:solidFill>
                <a:sym typeface="Wingdings" pitchFamily="2" charset="2"/>
              </a:rPr>
              <a:t>menor incidência de DBP, menor necessidade de intubação e menor ocorrência de síndromes de vazamento de</a:t>
            </a:r>
            <a:r>
              <a:rPr lang="pt-BR" b="1" smtClean="0">
                <a:sym typeface="Wingdings" pitchFamily="2" charset="2"/>
              </a:rPr>
              <a:t> ar</a:t>
            </a:r>
            <a:r>
              <a:rPr lang="pt-BR" smtClean="0">
                <a:sym typeface="Wingdings" pitchFamily="2" charset="2"/>
              </a:rPr>
              <a:t> em bebês em risco de ou com SDR tratados com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surfactante precoce seguido de CPAP</a:t>
            </a: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err="1" smtClean="0"/>
              <a:t>Vni</a:t>
            </a:r>
            <a:r>
              <a:rPr lang="pt-BR" dirty="0" smtClean="0"/>
              <a:t> na </a:t>
            </a:r>
            <a:r>
              <a:rPr lang="pt-BR" dirty="0" err="1" smtClean="0"/>
              <a:t>sp</a:t>
            </a:r>
            <a:r>
              <a:rPr lang="pt-BR" dirty="0" smtClean="0"/>
              <a:t> e </a:t>
            </a:r>
            <a:r>
              <a:rPr lang="pt-BR" dirty="0" err="1" smtClean="0"/>
              <a:t>utin</a:t>
            </a:r>
            <a:r>
              <a:rPr lang="pt-BR" dirty="0" smtClean="0"/>
              <a:t> </a:t>
            </a:r>
          </a:p>
        </p:txBody>
      </p:sp>
      <p:graphicFrame>
        <p:nvGraphicFramePr>
          <p:cNvPr id="2" name="Diagrama 1"/>
          <p:cNvGraphicFramePr/>
          <p:nvPr/>
        </p:nvGraphicFramePr>
        <p:xfrm>
          <a:off x="1126266" y="4421798"/>
          <a:ext cx="10417125" cy="1594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5062" name="AutoShape 6"/>
          <p:cNvSpPr>
            <a:spLocks noChangeArrowheads="1"/>
          </p:cNvSpPr>
          <p:nvPr/>
        </p:nvSpPr>
        <p:spPr bwMode="auto">
          <a:xfrm>
            <a:off x="414338" y="3032125"/>
            <a:ext cx="779462" cy="1357313"/>
          </a:xfrm>
          <a:prstGeom prst="lightningBolt">
            <a:avLst/>
          </a:prstGeom>
          <a:solidFill>
            <a:srgbClr val="008000"/>
          </a:solidFill>
          <a:ln w="57150">
            <a:solidFill>
              <a:srgbClr val="FF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cap="none" smtClean="0"/>
              <a:t>VNI NA SALA DE PARTO E UTIN </a:t>
            </a:r>
          </a:p>
        </p:txBody>
      </p:sp>
      <p:graphicFrame>
        <p:nvGraphicFramePr>
          <p:cNvPr id="6" name="Diagrama 5"/>
          <p:cNvGraphicFramePr/>
          <p:nvPr/>
        </p:nvGraphicFramePr>
        <p:xfrm>
          <a:off x="875763" y="1617784"/>
          <a:ext cx="10536702" cy="4965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 rot="20395061">
            <a:off x="613898" y="2608996"/>
            <a:ext cx="2665046" cy="17766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err="1" smtClean="0"/>
              <a:t>Vni</a:t>
            </a:r>
            <a:r>
              <a:rPr lang="pt-BR" dirty="0" smtClean="0"/>
              <a:t> na </a:t>
            </a:r>
            <a:r>
              <a:rPr lang="pt-BR" dirty="0" err="1" smtClean="0"/>
              <a:t>sp</a:t>
            </a:r>
            <a:r>
              <a:rPr lang="pt-BR" dirty="0" smtClean="0"/>
              <a:t> e </a:t>
            </a:r>
            <a:r>
              <a:rPr lang="pt-BR" dirty="0" err="1" smtClean="0"/>
              <a:t>utin</a:t>
            </a:r>
            <a:r>
              <a:rPr lang="pt-BR" dirty="0" smtClean="0"/>
              <a:t> </a:t>
            </a:r>
          </a:p>
        </p:txBody>
      </p:sp>
      <p:sp>
        <p:nvSpPr>
          <p:cNvPr id="2" name="Texto explicativo em elipse 1"/>
          <p:cNvSpPr/>
          <p:nvPr/>
        </p:nvSpPr>
        <p:spPr>
          <a:xfrm>
            <a:off x="3749675" y="1541463"/>
            <a:ext cx="7680325" cy="3021012"/>
          </a:xfrm>
          <a:prstGeom prst="wedgeEllipseCallout">
            <a:avLst>
              <a:gd name="adj1" fmla="val -55340"/>
              <a:gd name="adj2" fmla="val 66009"/>
            </a:avLst>
          </a:prstGeom>
          <a:ln w="57150"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b="1" dirty="0"/>
          </a:p>
        </p:txBody>
      </p:sp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4030663" y="2236788"/>
            <a:ext cx="6942137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 b="1">
                <a:latin typeface="Gill Sans MT"/>
              </a:rPr>
              <a:t>O momento do surfactante é um fator-chave para a prevenção da DBP, pois a administração &gt; 2 h após o nascimento, conhecida como tratamento tardio do surfactante de resgate, demonstrou menor eficiência na redução da DBP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988" y="4716463"/>
            <a:ext cx="2070100" cy="1476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CaixaDeTexto 8"/>
          <p:cNvSpPr txBox="1">
            <a:spLocks noChangeArrowheads="1"/>
          </p:cNvSpPr>
          <p:nvPr/>
        </p:nvSpPr>
        <p:spPr bwMode="auto">
          <a:xfrm>
            <a:off x="4279900" y="5537200"/>
            <a:ext cx="6948488" cy="368300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Gill Sans MT"/>
              </a:rPr>
              <a:t>Inflação sustentada x ventilação padrão com pressão positiva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>
                <a:sym typeface="Wingdings" pitchFamily="2" charset="2"/>
              </a:rPr>
              <a:t>A </a:t>
            </a:r>
            <a:r>
              <a:rPr lang="pt-BR" b="1" smtClean="0">
                <a:sym typeface="Wingdings" pitchFamily="2" charset="2"/>
              </a:rPr>
              <a:t>ventilação de oscilação de alta frequência nasal (nHFOV) </a:t>
            </a:r>
            <a:r>
              <a:rPr lang="pt-BR" smtClean="0">
                <a:sym typeface="Wingdings" pitchFamily="2" charset="2"/>
              </a:rPr>
              <a:t>fornece uma forma de onda de pressão oscilatória para as vias aéreas, sem sincronia com a respiração do RN, ajudando a </a:t>
            </a:r>
            <a:r>
              <a:rPr lang="pt-BR" b="1" smtClean="0">
                <a:sym typeface="Wingdings" pitchFamily="2" charset="2"/>
              </a:rPr>
              <a:t>melhorar a eliminação de CO</a:t>
            </a:r>
            <a:r>
              <a:rPr lang="pt-BR" sz="1600" b="1" smtClean="0">
                <a:sym typeface="Wingdings" pitchFamily="2" charset="2"/>
              </a:rPr>
              <a:t>2</a:t>
            </a:r>
            <a:r>
              <a:rPr lang="pt-BR" b="1" smtClean="0">
                <a:sym typeface="Wingdings" pitchFamily="2" charset="2"/>
              </a:rPr>
              <a:t> e o recrutamento alveolar</a:t>
            </a:r>
          </a:p>
          <a:p>
            <a:pPr algn="just" eaLnBrk="1" hangingPunct="1"/>
            <a:endParaRPr lang="pt-BR" smtClean="0">
              <a:sym typeface="Wingdings" pitchFamily="2" charset="2"/>
            </a:endParaRPr>
          </a:p>
          <a:p>
            <a:pPr algn="just" eaLnBrk="1" hangingPunct="1"/>
            <a:r>
              <a:rPr lang="pt-BR" smtClean="0">
                <a:sym typeface="Wingdings" pitchFamily="2" charset="2"/>
              </a:rPr>
              <a:t>Um estudo usando um modelo de recém-nascido a termo mostrou a superioridade do nHFOV em termos de eliminação de CO</a:t>
            </a:r>
            <a:r>
              <a:rPr lang="pt-BR" sz="1600" smtClean="0">
                <a:sym typeface="Wingdings" pitchFamily="2" charset="2"/>
              </a:rPr>
              <a:t>2</a:t>
            </a:r>
            <a:r>
              <a:rPr lang="pt-BR" smtClean="0">
                <a:sym typeface="Wingdings" pitchFamily="2" charset="2"/>
              </a:rPr>
              <a:t> em comparação com o CPAPn e o NIPPV</a:t>
            </a: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Novos modos de </a:t>
            </a:r>
            <a:r>
              <a:rPr lang="pt-BR" dirty="0" err="1" smtClean="0"/>
              <a:t>vni</a:t>
            </a:r>
            <a:r>
              <a:rPr lang="pt-BR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b="1" smtClean="0">
                <a:sym typeface="Wingdings" pitchFamily="2" charset="2"/>
              </a:rPr>
              <a:t>nHFOV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pt-BR" b="1" smtClean="0">
                <a:sym typeface="Wingdings" pitchFamily="2" charset="2"/>
              </a:rPr>
              <a:t> </a:t>
            </a:r>
            <a:r>
              <a:rPr lang="pt-BR" smtClean="0">
                <a:sym typeface="Wingdings" pitchFamily="2" charset="2"/>
              </a:rPr>
              <a:t>diminui significativamente os níveis de CO</a:t>
            </a:r>
            <a:r>
              <a:rPr lang="pt-BR" sz="1600" smtClean="0">
                <a:sym typeface="Wingdings" pitchFamily="2" charset="2"/>
              </a:rPr>
              <a:t>2</a:t>
            </a:r>
            <a:r>
              <a:rPr lang="pt-BR" smtClean="0">
                <a:sym typeface="Wingdings" pitchFamily="2" charset="2"/>
              </a:rPr>
              <a:t>, as dessaturações e a frequência de episódios de apneia e bradicardia</a:t>
            </a:r>
          </a:p>
          <a:p>
            <a:pPr algn="just" eaLnBrk="1" hangingPunct="1"/>
            <a:endParaRPr lang="pt-BR" smtClean="0">
              <a:sym typeface="Wingdings" pitchFamily="2" charset="2"/>
            </a:endParaRPr>
          </a:p>
          <a:p>
            <a:pPr algn="just" eaLnBrk="1" hangingPunct="1"/>
            <a:r>
              <a:rPr lang="pt-BR" b="1" smtClean="0">
                <a:sym typeface="Wingdings" pitchFamily="2" charset="2"/>
              </a:rPr>
              <a:t>Efeitos adversos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pt-BR" b="1" smtClean="0">
                <a:sym typeface="Wingdings" pitchFamily="2" charset="2"/>
              </a:rPr>
              <a:t> </a:t>
            </a:r>
            <a:r>
              <a:rPr lang="pt-BR" smtClean="0">
                <a:sym typeface="Wingdings" pitchFamily="2" charset="2"/>
              </a:rPr>
              <a:t>obstrução das vias aéreas superiores devido ao aumento de secreções (espessas e viscosas) e distensão abdominal</a:t>
            </a: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Novos modos de </a:t>
            </a:r>
            <a:r>
              <a:rPr lang="pt-BR" dirty="0" err="1" smtClean="0"/>
              <a:t>vni</a:t>
            </a:r>
            <a:r>
              <a:rPr lang="pt-BR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b="1" smtClean="0">
                <a:sym typeface="Wingdings" pitchFamily="2" charset="2"/>
              </a:rPr>
              <a:t>Assistência ventilatória ajustada neuralmente (NAVA)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pt-BR" b="1" smtClean="0">
                <a:sym typeface="Wingdings" pitchFamily="2" charset="2"/>
              </a:rPr>
              <a:t> </a:t>
            </a:r>
            <a:r>
              <a:rPr lang="pt-BR" smtClean="0">
                <a:sym typeface="Wingdings" pitchFamily="2" charset="2"/>
              </a:rPr>
              <a:t>pode ser fornecida de forma invasiva e não invasiva em bebês que respiram espontaneamente. É controlada pelo paciente e utiliza a atividade elétrica do diafragma para fornecer respirações sincronizadas e controladas por pressão através de um ventilador</a:t>
            </a:r>
          </a:p>
          <a:p>
            <a:pPr algn="just" eaLnBrk="1" hangingPunct="1"/>
            <a:endParaRPr lang="pt-BR" smtClean="0">
              <a:sym typeface="Wingdings" pitchFamily="2" charset="2"/>
            </a:endParaRPr>
          </a:p>
          <a:p>
            <a:pPr algn="just" eaLnBrk="1" hangingPunct="1"/>
            <a:r>
              <a:rPr lang="pt-BR" smtClean="0">
                <a:sym typeface="Wingdings" pitchFamily="2" charset="2"/>
              </a:rPr>
              <a:t>A apneia central, indicada pela falta de sinal da atividade elétrica do diafragma, pode acionar o modo de ventilação de reserva do sistema NAVA</a:t>
            </a: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Novos modos de </a:t>
            </a:r>
            <a:r>
              <a:rPr lang="pt-BR" dirty="0" err="1" smtClean="0"/>
              <a:t>vni</a:t>
            </a:r>
            <a:r>
              <a:rPr lang="pt-BR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Char char="ü"/>
            </a:pPr>
            <a:r>
              <a:rPr lang="pt-BR" smtClean="0">
                <a:sym typeface="Wingdings" pitchFamily="2" charset="2"/>
              </a:rPr>
              <a:t> Na busca pela abordagem ideal de VNI para o suporte respiratório bem-sucedido no manejo da SDR e na prevenção da DBP, ainda são necessárias mais pesquisas e estudos</a:t>
            </a:r>
          </a:p>
          <a:p>
            <a:pPr algn="just" eaLnBrk="1" hangingPunct="1">
              <a:buFont typeface="Wingdings" pitchFamily="2" charset="2"/>
              <a:buChar char="ü"/>
            </a:pPr>
            <a:endParaRPr lang="pt-BR" smtClean="0">
              <a:sym typeface="Wingdings" pitchFamily="2" charset="2"/>
            </a:endParaRPr>
          </a:p>
          <a:p>
            <a:pPr algn="just" eaLnBrk="1" hangingPunct="1">
              <a:buFont typeface="Wingdings" pitchFamily="2" charset="2"/>
              <a:buChar char="ü"/>
            </a:pPr>
            <a:r>
              <a:rPr lang="pt-BR" smtClean="0">
                <a:sym typeface="Wingdings" pitchFamily="2" charset="2"/>
              </a:rPr>
              <a:t> O NIPPV está substituindo rapidamente o CPAPn por seus benefícios notáveis</a:t>
            </a:r>
          </a:p>
          <a:p>
            <a:pPr algn="just" eaLnBrk="1" hangingPunct="1">
              <a:buFont typeface="Wingdings" pitchFamily="2" charset="2"/>
              <a:buChar char="ü"/>
            </a:pPr>
            <a:endParaRPr lang="pt-BR" smtClean="0">
              <a:sym typeface="Wingdings" pitchFamily="2" charset="2"/>
            </a:endParaRPr>
          </a:p>
          <a:p>
            <a:pPr algn="just" eaLnBrk="1" hangingPunct="1">
              <a:buFont typeface="Wingdings" pitchFamily="2" charset="2"/>
              <a:buChar char="ü"/>
            </a:pPr>
            <a:r>
              <a:rPr lang="pt-BR" smtClean="0">
                <a:sym typeface="Wingdings" pitchFamily="2" charset="2"/>
              </a:rPr>
              <a:t> NAVA, nHFOV e NIPPV são intervenções promissoras, mas requerem ECRs maiores para confirmar sua segurança e eficácia em vários grupos de bebês, em comparação com os modos mais familiares da VNI </a:t>
            </a: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conclusão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95413" y="1697038"/>
            <a:ext cx="9402762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B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en-US" smtClean="0">
                <a:sym typeface="Wingdings" pitchFamily="2" charset="2"/>
              </a:rPr>
              <a:t>.</a:t>
            </a:r>
            <a:endParaRPr lang="pt-BR" smtClean="0">
              <a:sym typeface="Wingdings" pitchFamily="2" charset="2"/>
            </a:endParaRPr>
          </a:p>
        </p:txBody>
      </p:sp>
      <p:cxnSp>
        <p:nvCxnSpPr>
          <p:cNvPr id="4" name="Conector reto 3"/>
          <p:cNvCxnSpPr/>
          <p:nvPr/>
        </p:nvCxnSpPr>
        <p:spPr>
          <a:xfrm>
            <a:off x="1371600" y="1293813"/>
            <a:ext cx="9601200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76300" y="382588"/>
            <a:ext cx="10553700" cy="14922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Referências bibliográficas</a:t>
            </a: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492125" y="2668588"/>
            <a:ext cx="114093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800">
                <a:solidFill>
                  <a:srgbClr val="0000FF"/>
                </a:solidFill>
              </a:rPr>
              <a:t>Consultem Aqui e Agora as 79 Referências no Artigo de consulta livre</a:t>
            </a:r>
            <a:r>
              <a:rPr lang="pt-BR" sz="2800"/>
              <a:t>  </a:t>
            </a:r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769938" y="3778250"/>
            <a:ext cx="11422062" cy="8239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>
                <a:hlinkClick r:id="rId3"/>
              </a:rPr>
              <a:t>Current</a:t>
            </a:r>
            <a:r>
              <a:rPr lang="en-US">
                <a:hlinkClick r:id="rId3"/>
              </a:rPr>
              <a:t> </a:t>
            </a:r>
            <a:r>
              <a:rPr lang="en-US" b="1">
                <a:hlinkClick r:id="rId3"/>
              </a:rPr>
              <a:t>insights</a:t>
            </a:r>
            <a:r>
              <a:rPr lang="en-US">
                <a:hlinkClick r:id="rId3"/>
              </a:rPr>
              <a:t> in </a:t>
            </a:r>
            <a:r>
              <a:rPr lang="en-US" b="1">
                <a:hlinkClick r:id="rId3"/>
              </a:rPr>
              <a:t>non</a:t>
            </a:r>
            <a:r>
              <a:rPr lang="en-US">
                <a:hlinkClick r:id="rId3"/>
              </a:rPr>
              <a:t>-</a:t>
            </a:r>
            <a:r>
              <a:rPr lang="en-US" b="1">
                <a:hlinkClick r:id="rId3"/>
              </a:rPr>
              <a:t>invasive</a:t>
            </a:r>
            <a:r>
              <a:rPr lang="en-US">
                <a:hlinkClick r:id="rId3"/>
              </a:rPr>
              <a:t> </a:t>
            </a:r>
            <a:r>
              <a:rPr lang="en-US" b="1">
                <a:hlinkClick r:id="rId3"/>
              </a:rPr>
              <a:t>ventilation</a:t>
            </a:r>
            <a:r>
              <a:rPr lang="en-US">
                <a:hlinkClick r:id="rId3"/>
              </a:rPr>
              <a:t> for the </a:t>
            </a:r>
            <a:r>
              <a:rPr lang="en-US" b="1">
                <a:hlinkClick r:id="rId3"/>
              </a:rPr>
              <a:t>treatment</a:t>
            </a:r>
            <a:r>
              <a:rPr lang="en-US">
                <a:hlinkClick r:id="rId3"/>
              </a:rPr>
              <a:t> of neonatal respiratory disease.</a:t>
            </a:r>
            <a:endParaRPr lang="en-US"/>
          </a:p>
          <a:p>
            <a:pPr algn="ctr"/>
            <a:r>
              <a:rPr lang="en-US"/>
              <a:t>Permall DL, Pasha AB, Chen XQ.Ital J Pediatr. 2019 Aug 19;45(1):105. doi: 10.1186/s13052-019-0707-x.PMID: 31426828 </a:t>
            </a:r>
            <a:r>
              <a:rPr lang="en-US" b="1"/>
              <a:t>Free PMC article.</a:t>
            </a:r>
            <a:r>
              <a:rPr lang="en-US"/>
              <a:t> Review. </a:t>
            </a:r>
            <a:r>
              <a:rPr lang="en-US" b="1">
                <a:solidFill>
                  <a:srgbClr val="0000FF"/>
                </a:solidFill>
              </a:rPr>
              <a:t>Artigo Livre!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3200" cap="none" smtClean="0">
                <a:solidFill>
                  <a:srgbClr val="0000FF"/>
                </a:solidFill>
              </a:rPr>
              <a:t>Nota do Editor da página neonatal </a:t>
            </a:r>
            <a:r>
              <a:rPr lang="pt-BR" sz="3200" cap="none" smtClean="0">
                <a:solidFill>
                  <a:srgbClr val="0000FF"/>
                </a:solidFill>
                <a:hlinkClick r:id="rId2"/>
              </a:rPr>
              <a:t>www.paulomargotto.com.br</a:t>
            </a:r>
            <a:r>
              <a:rPr lang="pt-BR" sz="3200" cap="none" smtClean="0">
                <a:solidFill>
                  <a:srgbClr val="0000FF"/>
                </a:solidFill>
              </a:rPr>
              <a:t>  Dr. Paulo R. Margotto. Consultem também! Aqui e Agora! Estudando Juntos</a:t>
            </a:r>
          </a:p>
        </p:txBody>
      </p:sp>
      <p:pic>
        <p:nvPicPr>
          <p:cNvPr id="59394" name="Picture 4" descr="Unimed2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3576638" y="2155825"/>
            <a:ext cx="4792662" cy="3594100"/>
          </a:xfrm>
        </p:spPr>
      </p:pic>
      <p:sp>
        <p:nvSpPr>
          <p:cNvPr id="59395" name="Rectangle 5"/>
          <p:cNvSpPr>
            <a:spLocks noChangeArrowheads="1"/>
          </p:cNvSpPr>
          <p:nvPr/>
        </p:nvSpPr>
        <p:spPr bwMode="auto">
          <a:xfrm>
            <a:off x="4137025" y="5797550"/>
            <a:ext cx="3511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t-BR" altLang="ja-JP" b="1">
                <a:ea typeface="MS PGothic" pitchFamily="34" charset="-128"/>
              </a:rPr>
              <a:t>Unimed-Brasília/junho de 2007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ext Box 9"/>
          <p:cNvSpPr txBox="1">
            <a:spLocks/>
          </p:cNvSpPr>
          <p:nvPr/>
        </p:nvSpPr>
        <p:spPr bwMode="auto">
          <a:xfrm>
            <a:off x="2622550" y="168275"/>
            <a:ext cx="109728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defTabSz="914400" eaLnBrk="0" hangingPunct="0">
              <a:lnSpc>
                <a:spcPct val="90000"/>
              </a:lnSpc>
            </a:pPr>
            <a:endParaRPr lang="pt-BR" b="1">
              <a:solidFill>
                <a:srgbClr val="FF3399"/>
              </a:solidFill>
              <a:latin typeface="Calibri" pitchFamily="34" charset="0"/>
              <a:ea typeface="MS PGothic" pitchFamily="34" charset="-128"/>
            </a:endParaRPr>
          </a:p>
          <a:p>
            <a:pPr defTabSz="914400" eaLnBrk="0" hangingPunct="0">
              <a:lnSpc>
                <a:spcPct val="90000"/>
              </a:lnSpc>
            </a:pPr>
            <a:endParaRPr lang="pt-BR" sz="5000">
              <a:solidFill>
                <a:srgbClr val="FF3399"/>
              </a:solidFill>
              <a:latin typeface="Calibri" pitchFamily="34" charset="0"/>
              <a:ea typeface="Microsoft YaHei" pitchFamily="34" charset="-122"/>
              <a:cs typeface="Mangal"/>
            </a:endParaRPr>
          </a:p>
        </p:txBody>
      </p:sp>
      <p:sp>
        <p:nvSpPr>
          <p:cNvPr id="60418" name="Rectangle 4"/>
          <p:cNvSpPr>
            <a:spLocks noChangeArrowheads="1"/>
          </p:cNvSpPr>
          <p:nvPr/>
        </p:nvSpPr>
        <p:spPr bwMode="auto">
          <a:xfrm>
            <a:off x="895350" y="1168400"/>
            <a:ext cx="10152063" cy="733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95220" bIns="0" anchor="ctr">
            <a:spAutoFit/>
          </a:bodyPr>
          <a:lstStyle/>
          <a:p>
            <a:pPr algn="ctr" defTabSz="914400" eaLnBrk="0" hangingPunct="0"/>
            <a:r>
              <a:rPr lang="pt-BR" sz="1600" b="1">
                <a:latin typeface="Calibri" pitchFamily="34" charset="0"/>
                <a:ea typeface="MS PGothic" pitchFamily="34" charset="-128"/>
                <a:hlinkClick r:id="rId2"/>
              </a:rPr>
              <a:t>Crying</a:t>
            </a:r>
            <a:r>
              <a:rPr lang="pt-BR" sz="1600">
                <a:latin typeface="Calibri" pitchFamily="34" charset="0"/>
                <a:ea typeface="MS PGothic" pitchFamily="34" charset="-128"/>
                <a:hlinkClick r:id="rId2"/>
              </a:rPr>
              <a:t> and </a:t>
            </a:r>
            <a:r>
              <a:rPr lang="pt-BR" sz="1600" b="1">
                <a:latin typeface="Calibri" pitchFamily="34" charset="0"/>
                <a:ea typeface="MS PGothic" pitchFamily="34" charset="-128"/>
                <a:hlinkClick r:id="rId2"/>
              </a:rPr>
              <a:t>breathing</a:t>
            </a:r>
            <a:r>
              <a:rPr lang="pt-BR" sz="1600">
                <a:latin typeface="Calibri" pitchFamily="34" charset="0"/>
                <a:ea typeface="MS PGothic" pitchFamily="34" charset="-128"/>
                <a:hlinkClick r:id="rId2"/>
              </a:rPr>
              <a:t> by extremely preterm infants immediately after birth.</a:t>
            </a:r>
            <a:r>
              <a:rPr lang="pt-BR" sz="1600">
                <a:latin typeface="Calibri" pitchFamily="34" charset="0"/>
                <a:ea typeface="MS PGothic" pitchFamily="34" charset="-128"/>
              </a:rPr>
              <a:t>O'Donnell CP, Kamlin CO, Davis PG, Morley CJ. J Pediatr. 2010 May;156(5):846-7. doi: 10.1016/j.jpeds.2010.01.007. Epub 2010 Mar 16.</a:t>
            </a:r>
          </a:p>
          <a:p>
            <a:pPr algn="ctr" defTabSz="914400" eaLnBrk="0" hangingPunct="0"/>
            <a:r>
              <a:rPr lang="pt-BR" sz="1600">
                <a:latin typeface="Calibri" pitchFamily="34" charset="0"/>
                <a:ea typeface="MS PGothic" pitchFamily="34" charset="-128"/>
              </a:rPr>
              <a:t>PMID: 20236659.</a:t>
            </a:r>
            <a:r>
              <a:rPr lang="pt-BR" sz="1600" u="sng">
                <a:latin typeface="Calibri" pitchFamily="34" charset="0"/>
                <a:ea typeface="MS PGothic" pitchFamily="34" charset="-128"/>
                <a:hlinkClick r:id="rId3"/>
              </a:rPr>
              <a:t>Similar articles</a:t>
            </a:r>
            <a:endParaRPr lang="pt-BR" sz="1600" u="sng">
              <a:latin typeface="Calibri" pitchFamily="34" charset="0"/>
              <a:ea typeface="MS PGothic" pitchFamily="34" charset="-128"/>
            </a:endParaRPr>
          </a:p>
        </p:txBody>
      </p:sp>
      <p:pic>
        <p:nvPicPr>
          <p:cNvPr id="60419" name="Pictur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65388" y="2138363"/>
            <a:ext cx="7010400" cy="413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0" name="Rectangle 15"/>
          <p:cNvSpPr>
            <a:spLocks noChangeArrowheads="1"/>
          </p:cNvSpPr>
          <p:nvPr/>
        </p:nvSpPr>
        <p:spPr bwMode="auto">
          <a:xfrm>
            <a:off x="2779713" y="6216650"/>
            <a:ext cx="6096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 eaLnBrk="0" hangingPunct="0"/>
            <a:r>
              <a:rPr lang="pt-BR" b="1">
                <a:solidFill>
                  <a:srgbClr val="FF3399"/>
                </a:solidFill>
                <a:latin typeface="Calibri" pitchFamily="34" charset="0"/>
                <a:ea typeface="MS PGothic" pitchFamily="34" charset="-128"/>
              </a:rPr>
              <a:t>Os presentes  dados demonstram que muitas dessas crianças não são apneicas ao nascimento</a:t>
            </a:r>
            <a:r>
              <a:rPr lang="pt-BR">
                <a:solidFill>
                  <a:srgbClr val="FF3399"/>
                </a:solidFill>
                <a:latin typeface="Calibri" pitchFamily="34" charset="0"/>
                <a:ea typeface="MS PGothic" pitchFamily="34" charset="-128"/>
              </a:rPr>
              <a:t>!</a:t>
            </a:r>
          </a:p>
        </p:txBody>
      </p:sp>
      <p:sp>
        <p:nvSpPr>
          <p:cNvPr id="60421" name="Rectangle 7"/>
          <p:cNvSpPr>
            <a:spLocks noChangeArrowheads="1"/>
          </p:cNvSpPr>
          <p:nvPr/>
        </p:nvSpPr>
        <p:spPr bwMode="auto">
          <a:xfrm>
            <a:off x="1352550" y="247650"/>
            <a:ext cx="103330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pt-BR" sz="2400" b="1">
                <a:solidFill>
                  <a:srgbClr val="0000FF"/>
                </a:solidFill>
              </a:rPr>
              <a:t>Choro e respiração de bebês prematuros extremos imediatamente após o nascimento</a:t>
            </a:r>
          </a:p>
        </p:txBody>
      </p:sp>
      <p:sp>
        <p:nvSpPr>
          <p:cNvPr id="60422" name="Oval 7"/>
          <p:cNvSpPr>
            <a:spLocks noChangeArrowheads="1"/>
          </p:cNvSpPr>
          <p:nvPr/>
        </p:nvSpPr>
        <p:spPr bwMode="auto">
          <a:xfrm>
            <a:off x="1022350" y="1530350"/>
            <a:ext cx="914400" cy="625475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CC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/>
              <a:t>2010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/>
          </p:cNvSpPr>
          <p:nvPr>
            <p:ph type="body" idx="4294967295"/>
          </p:nvPr>
        </p:nvSpPr>
        <p:spPr>
          <a:xfrm>
            <a:off x="1250950" y="2295525"/>
            <a:ext cx="10179050" cy="3594100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pt-BR" smtClean="0"/>
              <a:t>A VNI (“CPAP ciclado”) não deve ser usada como rotina. Extubar para VNI é muito melhor. Lembrar que os cuidados com o CPAP são quase que uma arte (manter as prongas alinhadas no lugar, posicionar o RN, aspirar com freqüência).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pt-BR" smtClean="0"/>
              <a:t>               </a:t>
            </a:r>
            <a:r>
              <a:rPr lang="pt-BR" b="1" smtClean="0">
                <a:solidFill>
                  <a:schemeClr val="accent2"/>
                </a:solidFill>
              </a:rPr>
              <a:t>Ao extubar da ventilação convencional para VNI:</a:t>
            </a:r>
          </a:p>
          <a:p>
            <a:pPr algn="ctr">
              <a:lnSpc>
                <a:spcPct val="80000"/>
              </a:lnSpc>
            </a:pPr>
            <a:r>
              <a:rPr lang="pt-BR" b="1" smtClean="0"/>
              <a:t>FR (frequência respiratória) =15-25 rpm</a:t>
            </a:r>
          </a:p>
          <a:p>
            <a:pPr algn="ctr">
              <a:lnSpc>
                <a:spcPct val="80000"/>
              </a:lnSpc>
            </a:pPr>
            <a:r>
              <a:rPr lang="pt-BR" b="1" smtClean="0"/>
              <a:t>PIM (pressão inspiratória máxima): aumentar 2-4 cm para tentar transmitir um pouco mais de pressão, mas parece não ser verdade (alguns usam a mesma pressão enquanto intubado)</a:t>
            </a:r>
          </a:p>
          <a:p>
            <a:pPr algn="ctr">
              <a:lnSpc>
                <a:spcPct val="80000"/>
              </a:lnSpc>
            </a:pPr>
            <a:r>
              <a:rPr lang="pt-BR" b="1" smtClean="0"/>
              <a:t>PEEP: é a mesma</a:t>
            </a:r>
          </a:p>
          <a:p>
            <a:pPr algn="ctr">
              <a:lnSpc>
                <a:spcPct val="80000"/>
              </a:lnSpc>
            </a:pPr>
            <a:r>
              <a:rPr lang="pt-BR" b="1" smtClean="0"/>
              <a:t>Tempo insp: 0,3, podendo aumentar para 0.4</a:t>
            </a:r>
          </a:p>
          <a:p>
            <a:pPr algn="ctr">
              <a:lnSpc>
                <a:spcPct val="80000"/>
              </a:lnSpc>
            </a:pPr>
            <a:r>
              <a:rPr lang="pt-BR" b="1" smtClean="0"/>
              <a:t>-FiO2: a mesma</a:t>
            </a:r>
          </a:p>
          <a:p>
            <a:pPr algn="ctr">
              <a:lnSpc>
                <a:spcPct val="80000"/>
              </a:lnSpc>
            </a:pPr>
            <a:r>
              <a:rPr lang="pt-BR" b="1" smtClean="0"/>
              <a:t>-Fluxo: 5-10 l/minuto</a:t>
            </a:r>
            <a:endParaRPr lang="pt-BR" smtClean="0"/>
          </a:p>
          <a:p>
            <a:pPr algn="ctr">
              <a:lnSpc>
                <a:spcPct val="80000"/>
              </a:lnSpc>
            </a:pPr>
            <a:endParaRPr lang="pt-BR" smtClean="0"/>
          </a:p>
        </p:txBody>
      </p:sp>
      <p:graphicFrame>
        <p:nvGraphicFramePr>
          <p:cNvPr id="64519" name="Group 7"/>
          <p:cNvGraphicFramePr>
            <a:graphicFrameLocks noGrp="1"/>
          </p:cNvGraphicFramePr>
          <p:nvPr/>
        </p:nvGraphicFramePr>
        <p:xfrm>
          <a:off x="1008063" y="404813"/>
          <a:ext cx="10847387" cy="1431925"/>
        </p:xfrm>
        <a:graphic>
          <a:graphicData uri="http://schemas.openxmlformats.org/drawingml/2006/table">
            <a:tbl>
              <a:tblPr/>
              <a:tblGrid>
                <a:gridCol w="9698037"/>
                <a:gridCol w="1149350"/>
              </a:tblGrid>
              <a:tr h="7318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Ventila</a:t>
                      </a: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ill Sans MT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não invasiva: evidências e d</a:t>
                      </a: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ill Sans MT"/>
                          <a:cs typeface="Times New Roman" pitchFamily="18" charset="0"/>
                        </a:rPr>
                        <a:t>ú</a:t>
                      </a: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vidas Ventila</a:t>
                      </a: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ill Sans MT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não invasiva: evidências e d</a:t>
                      </a: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ill Sans MT"/>
                          <a:cs typeface="Times New Roman" pitchFamily="18" charset="0"/>
                        </a:rPr>
                        <a:t>ú</a:t>
                      </a: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vidas (XX Congresso Brasileiro de Perinatologia, 22-24/11/2010, Rio de Janeiro)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Guilherme Sant´Anna. Realizado por Paulo R. Margotto</a:t>
                      </a:r>
                    </a:p>
                  </a:txBody>
                  <a:tcPr marT="45740" marB="457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Gill Sans MT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Gill Sans MT"/>
                          <a:hlinkClick r:id="rId2" tooltip="Ventil_nao_invas_2011"/>
                        </a:rPr>
                        <a:t> 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Gill Sans MT"/>
                      </a:endParaRPr>
                    </a:p>
                  </a:txBody>
                  <a:tcPr marT="45740" marB="457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1445" name="Picture 9" descr="doc">
            <a:hlinkClick r:id="rId2" tooltip="Ventil_nao_invas_2011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75938" y="814388"/>
            <a:ext cx="677862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Oval 7"/>
          <p:cNvSpPr>
            <a:spLocks noChangeArrowheads="1"/>
          </p:cNvSpPr>
          <p:nvPr/>
        </p:nvSpPr>
        <p:spPr bwMode="auto">
          <a:xfrm>
            <a:off x="857250" y="1798638"/>
            <a:ext cx="914400" cy="625475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CC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/>
              <a:t>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defRPr/>
            </a:pPr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O presente estudo não evidenciou diferenças na incidência e severidade da displasia broncopulmonar (DBP)  ou na sobrevivência sem DBP para os RN submetidos a NIPPV (“CPAP ciclado”) versus CPAP nasal.No entanto, neste estudo não foram encontradas diferenças significativas em outros desfechos avaliados como  enterocolite necrosante e o tempo para atingir a dieta plena foi o mesmo em ambos os grupos</a:t>
            </a:r>
          </a:p>
        </p:txBody>
      </p:sp>
      <p:graphicFrame>
        <p:nvGraphicFramePr>
          <p:cNvPr id="80903" name="Group 7"/>
          <p:cNvGraphicFramePr>
            <a:graphicFrameLocks noGrp="1"/>
          </p:cNvGraphicFramePr>
          <p:nvPr/>
        </p:nvGraphicFramePr>
        <p:xfrm>
          <a:off x="1103313" y="260350"/>
          <a:ext cx="10752137" cy="1600200"/>
        </p:xfrm>
        <a:graphic>
          <a:graphicData uri="http://schemas.openxmlformats.org/drawingml/2006/table">
            <a:tbl>
              <a:tblPr/>
              <a:tblGrid>
                <a:gridCol w="9613900"/>
                <a:gridCol w="1138237"/>
              </a:tblGrid>
              <a:tr h="1158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Ventila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ill Sans MT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Não Invasiva para S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ill Sans MT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ndrome de Ang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ill Sans MT"/>
                          <a:cs typeface="Times New Roman" pitchFamily="18" charset="0"/>
                        </a:rPr>
                        <a:t>ú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stia Respirat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ill Sans MT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ria: um ensaio cl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ill Sans MT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nico randomizado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Jucille Meneses, Vineet Bhandari, Joao Guilherme Alves and Delia Herrmann. Apresenta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ill Sans MT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Luciana Meister, Rosenelle Ara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ill Sans MT"/>
                          <a:cs typeface="Times New Roman" pitchFamily="18" charset="0"/>
                        </a:rPr>
                        <a:t>ú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jo, Suellen Mendes, Paulo R. Margotto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Gill Sans MT"/>
                        <a:cs typeface="Arial" charset="0"/>
                      </a:endParaRPr>
                    </a:p>
                  </a:txBody>
                  <a:tcPr marT="45745" marB="4574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  <a:cs typeface="Times New Roman" pitchFamily="18" charset="0"/>
                        </a:rPr>
                        <a:t>      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45" marB="4574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2469" name="Picture 7" descr="ppt">
            <a:hlinkClick r:id="rId3" tooltip="VNI_precoce_DMH_2011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28313" y="314325"/>
            <a:ext cx="639762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70" name="Oval 7"/>
          <p:cNvSpPr>
            <a:spLocks noChangeArrowheads="1"/>
          </p:cNvSpPr>
          <p:nvPr/>
        </p:nvSpPr>
        <p:spPr bwMode="auto">
          <a:xfrm>
            <a:off x="1231900" y="1577975"/>
            <a:ext cx="914400" cy="625475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CC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/>
              <a:t>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3"/>
          <p:cNvSpPr>
            <a:spLocks noGrp="1"/>
          </p:cNvSpPr>
          <p:nvPr>
            <p:ph type="body" idx="1"/>
          </p:nvPr>
        </p:nvSpPr>
        <p:spPr>
          <a:xfrm>
            <a:off x="1487488" y="3263900"/>
            <a:ext cx="10179050" cy="3594100"/>
          </a:xfrm>
        </p:spPr>
        <p:txBody>
          <a:bodyPr/>
          <a:lstStyle/>
          <a:p>
            <a:r>
              <a:rPr lang="pt-BR" smtClean="0"/>
              <a:t>IPPV(Ventilação com pressão positiva intermitente)  nasal aumenta a taxa de sobrevivência sem displasia broncopulmonar em RN com 36 semanas de Idade Gestacional Pós-concepcional, quando comparado a CPAP nasal, como um método de suporte ventilatório não invasivo para RN de extremo baixo peso.</a:t>
            </a:r>
          </a:p>
          <a:p>
            <a:r>
              <a:rPr lang="pt-BR" smtClean="0"/>
              <a:t>(Para este estudo, foi conduzido este ensaio randomizado e multinacional)</a:t>
            </a:r>
          </a:p>
          <a:p>
            <a:pPr>
              <a:buFont typeface="Arial" charset="0"/>
              <a:buNone/>
            </a:pPr>
            <a:r>
              <a:rPr lang="pt-BR" b="1" smtClean="0"/>
              <a:t>  </a:t>
            </a:r>
            <a:r>
              <a:rPr lang="pt-BR" b="1" smtClean="0">
                <a:solidFill>
                  <a:srgbClr val="0000FF"/>
                </a:solidFill>
              </a:rPr>
              <a:t>Foram incluídos RN de 34 Unidades de Terapia Intensiva Neonatal de 10 países</a:t>
            </a:r>
            <a:r>
              <a:rPr lang="pt-BR" b="1" smtClean="0"/>
              <a:t>;</a:t>
            </a:r>
          </a:p>
          <a:p>
            <a:r>
              <a:rPr lang="pt-BR" b="1" smtClean="0"/>
              <a:t>Peso &lt; 1000g e Idade Gestacional (IG)  &lt; 30 semanas E candidatos a suporte respiratório não invasivo (tanto como apoio inicial entre o nascimento e 7 dias de vida, quanto como suporte após a primeira extubação até 28 dias de vida);</a:t>
            </a:r>
          </a:p>
        </p:txBody>
      </p:sp>
      <p:sp>
        <p:nvSpPr>
          <p:cNvPr id="63490" name="Rectangle 4"/>
          <p:cNvSpPr>
            <a:spLocks noChangeArrowheads="1"/>
          </p:cNvSpPr>
          <p:nvPr/>
        </p:nvSpPr>
        <p:spPr bwMode="auto">
          <a:xfrm>
            <a:off x="1982788" y="420688"/>
            <a:ext cx="9463087" cy="109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sz="2700" b="1">
                <a:solidFill>
                  <a:srgbClr val="0000FF"/>
                </a:solidFill>
                <a:latin typeface="Lato" pitchFamily="34" charset="0"/>
              </a:rPr>
              <a:t>Um ensaio comparando estrat</a:t>
            </a:r>
            <a:r>
              <a:rPr lang="en-US" sz="2700" b="1">
                <a:solidFill>
                  <a:srgbClr val="0000FF"/>
                </a:solidFill>
              </a:rPr>
              <a:t>é</a:t>
            </a:r>
            <a:r>
              <a:rPr lang="en-US" sz="2700" b="1">
                <a:solidFill>
                  <a:srgbClr val="0000FF"/>
                </a:solidFill>
                <a:latin typeface="Lato" pitchFamily="34" charset="0"/>
              </a:rPr>
              <a:t>gias de ventila</a:t>
            </a:r>
            <a:r>
              <a:rPr lang="en-US" sz="2700" b="1">
                <a:solidFill>
                  <a:srgbClr val="0000FF"/>
                </a:solidFill>
              </a:rPr>
              <a:t>ç</a:t>
            </a:r>
            <a:r>
              <a:rPr lang="en-US" sz="2700" b="1">
                <a:solidFill>
                  <a:srgbClr val="0000FF"/>
                </a:solidFill>
                <a:latin typeface="Lato" pitchFamily="34" charset="0"/>
              </a:rPr>
              <a:t>ão não invasiva</a:t>
            </a:r>
          </a:p>
          <a:p>
            <a:pPr algn="ctr"/>
            <a:r>
              <a:rPr lang="en-US" sz="2700" b="1">
                <a:solidFill>
                  <a:srgbClr val="0000FF"/>
                </a:solidFill>
                <a:latin typeface="Lato" pitchFamily="34" charset="0"/>
              </a:rPr>
              <a:t> em prematuros</a:t>
            </a:r>
          </a:p>
          <a:p>
            <a:pPr algn="ctr" eaLnBrk="0" hangingPunct="0"/>
            <a:endParaRPr lang="en-US" u="sng">
              <a:solidFill>
                <a:srgbClr val="0000FF"/>
              </a:solidFill>
            </a:endParaRPr>
          </a:p>
        </p:txBody>
      </p:sp>
      <p:pic>
        <p:nvPicPr>
          <p:cNvPr id="63491" name="Picture 5" descr="ppt">
            <a:hlinkClick r:id="rId2" tooltip="CPAPn versus VNI_2013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309350" y="746125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2" name="Rectangle 6"/>
          <p:cNvSpPr>
            <a:spLocks noChangeArrowheads="1"/>
          </p:cNvSpPr>
          <p:nvPr/>
        </p:nvSpPr>
        <p:spPr bwMode="auto">
          <a:xfrm>
            <a:off x="2259013" y="1263650"/>
            <a:ext cx="8805862" cy="638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sz="1400">
                <a:hlinkClick r:id="rId4"/>
              </a:rPr>
              <a:t>A </a:t>
            </a:r>
            <a:r>
              <a:rPr lang="en-US" sz="1400" b="1">
                <a:hlinkClick r:id="rId4"/>
              </a:rPr>
              <a:t>trial</a:t>
            </a:r>
            <a:r>
              <a:rPr lang="en-US" sz="1400">
                <a:hlinkClick r:id="rId4"/>
              </a:rPr>
              <a:t> </a:t>
            </a:r>
            <a:r>
              <a:rPr lang="en-US" sz="1400" b="1">
                <a:hlinkClick r:id="rId4"/>
              </a:rPr>
              <a:t>comparing</a:t>
            </a:r>
            <a:r>
              <a:rPr lang="en-US" sz="1400">
                <a:hlinkClick r:id="rId4"/>
              </a:rPr>
              <a:t> </a:t>
            </a:r>
            <a:r>
              <a:rPr lang="en-US" sz="1400" b="1">
                <a:hlinkClick r:id="rId4"/>
              </a:rPr>
              <a:t>noninvasive</a:t>
            </a:r>
            <a:r>
              <a:rPr lang="en-US" sz="1400">
                <a:hlinkClick r:id="rId4"/>
              </a:rPr>
              <a:t> </a:t>
            </a:r>
            <a:r>
              <a:rPr lang="en-US" sz="1400" b="1">
                <a:hlinkClick r:id="rId4"/>
              </a:rPr>
              <a:t>ventilation</a:t>
            </a:r>
            <a:r>
              <a:rPr lang="en-US" sz="1400">
                <a:hlinkClick r:id="rId4"/>
              </a:rPr>
              <a:t> strategies in preterm infants.</a:t>
            </a:r>
            <a:endParaRPr lang="en-US" sz="1400"/>
          </a:p>
          <a:p>
            <a:pPr algn="ctr"/>
            <a:r>
              <a:rPr lang="en-US" sz="1400" b="1"/>
              <a:t>Kirpalani H</a:t>
            </a:r>
            <a:r>
              <a:rPr lang="en-US" sz="1400"/>
              <a:t>, Millar D, Lemyre B, Yoder BA, Chiu A, Roberts RS; NIPPV Study Group.N Engl J Med. 2013 Aug 15;369(7):611-20. doi: 10.1056/NEJMoa1214533.PMID: 23944299 </a:t>
            </a:r>
            <a:r>
              <a:rPr lang="en-US" sz="1400" b="1"/>
              <a:t>Free article.</a:t>
            </a:r>
            <a:r>
              <a:rPr lang="en-US" sz="1400"/>
              <a:t> Clinical Trial</a:t>
            </a:r>
          </a:p>
        </p:txBody>
      </p:sp>
      <p:sp>
        <p:nvSpPr>
          <p:cNvPr id="63493" name="Rectangle 7"/>
          <p:cNvSpPr>
            <a:spLocks noChangeArrowheads="1"/>
          </p:cNvSpPr>
          <p:nvPr/>
        </p:nvSpPr>
        <p:spPr bwMode="auto">
          <a:xfrm>
            <a:off x="3478213" y="2011363"/>
            <a:ext cx="6799262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 eaLnBrk="0" hangingPunct="0"/>
            <a:r>
              <a:rPr lang="en-US" sz="1600">
                <a:solidFill>
                  <a:srgbClr val="424242"/>
                </a:solidFill>
              </a:rPr>
              <a:t>Apresentação: Ana Karla Leite, Cristiane Von Borstel, Nathalia Gasparini.</a:t>
            </a:r>
            <a:br>
              <a:rPr lang="en-US" sz="1600">
                <a:solidFill>
                  <a:srgbClr val="424242"/>
                </a:solidFill>
              </a:rPr>
            </a:br>
            <a:r>
              <a:rPr lang="en-US" sz="1600">
                <a:solidFill>
                  <a:srgbClr val="424242"/>
                </a:solidFill>
              </a:rPr>
              <a:t>Coordenação: Paulo R. Margotto.</a:t>
            </a:r>
            <a:br>
              <a:rPr lang="en-US" sz="1600">
                <a:solidFill>
                  <a:srgbClr val="424242"/>
                </a:solidFill>
              </a:rPr>
            </a:br>
            <a:r>
              <a:rPr lang="en-US" sz="1600">
                <a:solidFill>
                  <a:srgbClr val="424242"/>
                </a:solidFill>
              </a:rPr>
              <a:t>Internato ESCS – Pediatria/HRAS;HMIB.</a:t>
            </a:r>
          </a:p>
        </p:txBody>
      </p:sp>
      <p:pic>
        <p:nvPicPr>
          <p:cNvPr id="63494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8775" y="1922463"/>
            <a:ext cx="2600325" cy="140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5" name="Oval 7"/>
          <p:cNvSpPr>
            <a:spLocks noChangeArrowheads="1"/>
          </p:cNvSpPr>
          <p:nvPr/>
        </p:nvSpPr>
        <p:spPr bwMode="auto">
          <a:xfrm>
            <a:off x="973138" y="750888"/>
            <a:ext cx="914400" cy="625475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CC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/>
              <a:t>2013</a:t>
            </a:r>
          </a:p>
        </p:txBody>
      </p:sp>
      <p:sp>
        <p:nvSpPr>
          <p:cNvPr id="63496" name="AutoShape 9"/>
          <p:cNvSpPr>
            <a:spLocks noChangeArrowheads="1"/>
          </p:cNvSpPr>
          <p:nvPr/>
        </p:nvSpPr>
        <p:spPr bwMode="auto">
          <a:xfrm>
            <a:off x="11233150" y="6419850"/>
            <a:ext cx="542925" cy="312738"/>
          </a:xfrm>
          <a:custGeom>
            <a:avLst/>
            <a:gdLst>
              <a:gd name="T0" fmla="*/ 407194 w 21600"/>
              <a:gd name="T1" fmla="*/ 0 h 21600"/>
              <a:gd name="T2" fmla="*/ 0 w 21600"/>
              <a:gd name="T3" fmla="*/ 156369 h 21600"/>
              <a:gd name="T4" fmla="*/ 407194 w 21600"/>
              <a:gd name="T5" fmla="*/ 312738 h 21600"/>
              <a:gd name="T6" fmla="*/ 542925 w 21600"/>
              <a:gd name="T7" fmla="*/ 15636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rgbClr val="FF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3"/>
          <p:cNvSpPr>
            <a:spLocks noGrp="1"/>
          </p:cNvSpPr>
          <p:nvPr>
            <p:ph type="body" idx="1"/>
          </p:nvPr>
        </p:nvSpPr>
        <p:spPr>
          <a:xfrm>
            <a:off x="981075" y="419100"/>
            <a:ext cx="10448925" cy="5461000"/>
          </a:xfrm>
        </p:spPr>
        <p:txBody>
          <a:bodyPr/>
          <a:lstStyle/>
          <a:p>
            <a:pPr algn="ctr"/>
            <a:r>
              <a:rPr lang="en-US" b="1" smtClean="0"/>
              <a:t>Não houve diferença estatisticamente significativa entre os grupos CPAP nasal e IPPV nasal em relação ao desfecho primário</a:t>
            </a:r>
            <a:endParaRPr lang="en-US" smtClean="0"/>
          </a:p>
          <a:p>
            <a:pPr algn="ctr">
              <a:buFont typeface="Arial" charset="0"/>
              <a:buNone/>
            </a:pPr>
            <a:r>
              <a:rPr lang="en-US" smtClean="0"/>
              <a:t>(tabela 2).</a:t>
            </a:r>
            <a:endParaRPr lang="en-US" b="1" smtClean="0"/>
          </a:p>
          <a:p>
            <a:pPr algn="ctr"/>
            <a:r>
              <a:rPr lang="en-US" b="1" smtClean="0">
                <a:solidFill>
                  <a:srgbClr val="0000FF"/>
                </a:solidFill>
              </a:rPr>
              <a:t>Odds ratio ajustada para  o peso ao nascer e Centro:1,09 (IC a 95%:0,83-1,43)</a:t>
            </a:r>
          </a:p>
          <a:p>
            <a:pPr algn="ctr"/>
            <a:r>
              <a:rPr lang="en-US" b="1" smtClean="0">
                <a:solidFill>
                  <a:srgbClr val="0000FF"/>
                </a:solidFill>
              </a:rPr>
              <a:t>Odds ratio ajustada para o sexo, uso ou não de esteróide pré-natal, uso ou não de cafeína:</a:t>
            </a:r>
          </a:p>
          <a:p>
            <a:pPr algn="ctr"/>
            <a:r>
              <a:rPr lang="en-US" b="1" smtClean="0">
                <a:solidFill>
                  <a:srgbClr val="0000FF"/>
                </a:solidFill>
              </a:rPr>
              <a:t>1,05 (IC a 95%: 0,80-1,39)</a:t>
            </a:r>
            <a:endParaRPr lang="pt-BR" b="1" smtClean="0">
              <a:solidFill>
                <a:srgbClr val="0000FF"/>
              </a:solidFill>
            </a:endParaRPr>
          </a:p>
        </p:txBody>
      </p:sp>
      <p:pic>
        <p:nvPicPr>
          <p:cNvPr id="6451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52913" y="3135313"/>
            <a:ext cx="4959350" cy="372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5" name="AutoShape 4"/>
          <p:cNvSpPr>
            <a:spLocks noChangeArrowheads="1"/>
          </p:cNvSpPr>
          <p:nvPr/>
        </p:nvSpPr>
        <p:spPr bwMode="auto">
          <a:xfrm>
            <a:off x="11233150" y="6419850"/>
            <a:ext cx="542925" cy="312738"/>
          </a:xfrm>
          <a:custGeom>
            <a:avLst/>
            <a:gdLst>
              <a:gd name="T0" fmla="*/ 407194 w 21600"/>
              <a:gd name="T1" fmla="*/ 0 h 21600"/>
              <a:gd name="T2" fmla="*/ 0 w 21600"/>
              <a:gd name="T3" fmla="*/ 156369 h 21600"/>
              <a:gd name="T4" fmla="*/ 407194 w 21600"/>
              <a:gd name="T5" fmla="*/ 312738 h 21600"/>
              <a:gd name="T6" fmla="*/ 542925 w 21600"/>
              <a:gd name="T7" fmla="*/ 15636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rgbClr val="FF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3"/>
          <p:cNvSpPr>
            <a:spLocks noGrp="1"/>
          </p:cNvSpPr>
          <p:nvPr>
            <p:ph type="body" idx="1"/>
          </p:nvPr>
        </p:nvSpPr>
        <p:spPr>
          <a:xfrm>
            <a:off x="1250950" y="822325"/>
            <a:ext cx="10179050" cy="5057775"/>
          </a:xfrm>
        </p:spPr>
        <p:txBody>
          <a:bodyPr/>
          <a:lstStyle/>
          <a:p>
            <a:r>
              <a:rPr lang="en-US" smtClean="0"/>
              <a:t>No grupo com IPPV nasal, em </a:t>
            </a:r>
            <a:r>
              <a:rPr lang="en-US" b="1" smtClean="0"/>
              <a:t>58,3%</a:t>
            </a:r>
            <a:r>
              <a:rPr lang="en-US" smtClean="0"/>
              <a:t> das crianças sobreviventes houve falha da VNI, sendo necessáriA intubação traqueal , versus </a:t>
            </a:r>
            <a:r>
              <a:rPr lang="en-US" b="1" smtClean="0"/>
              <a:t>59,1%</a:t>
            </a:r>
            <a:r>
              <a:rPr lang="en-US" smtClean="0"/>
              <a:t> no grupo com CPAP nasal, não havendo  diferença estatisticamente significativa entre os grupos.</a:t>
            </a:r>
          </a:p>
          <a:p>
            <a:pPr>
              <a:buFont typeface="Arial" charset="0"/>
              <a:buNone/>
            </a:pPr>
            <a:r>
              <a:rPr lang="en-US" smtClean="0"/>
              <a:t>                                                </a:t>
            </a:r>
            <a:r>
              <a:rPr lang="en-US" smtClean="0">
                <a:solidFill>
                  <a:srgbClr val="FF33CC"/>
                </a:solidFill>
              </a:rPr>
              <a:t>Portanto, nesse estudo:</a:t>
            </a:r>
          </a:p>
          <a:p>
            <a:pPr algn="ctr"/>
            <a:r>
              <a:rPr lang="en-US" b="1" smtClean="0">
                <a:solidFill>
                  <a:srgbClr val="0000FF"/>
                </a:solidFill>
              </a:rPr>
              <a:t>Em RN prematuro de alto risco elegível para suporte respiratório não invasivo durante o primeiro mês de vida, o IPPV nasal não se mostrou superior ao uso de  CPAP nasal, em relação a sobrevivência sem displasia broncopulmonar com IGpc de 36 semanas;</a:t>
            </a:r>
            <a:endParaRPr lang="pt-BR" b="1" smtClean="0">
              <a:solidFill>
                <a:srgbClr val="0000FF"/>
              </a:solidFill>
            </a:endParaRPr>
          </a:p>
          <a:p>
            <a:pPr algn="ctr"/>
            <a:r>
              <a:rPr lang="en-US" b="1" smtClean="0">
                <a:solidFill>
                  <a:srgbClr val="0000FF"/>
                </a:solidFill>
              </a:rPr>
              <a:t>Nenhum outro resultado clinicamente importante diferiu entre os grupos, com significância estatística.</a:t>
            </a:r>
            <a:endParaRPr lang="pt-BR" b="1" smtClean="0">
              <a:solidFill>
                <a:srgbClr val="0000FF"/>
              </a:solidFill>
            </a:endParaRPr>
          </a:p>
        </p:txBody>
      </p:sp>
      <p:sp>
        <p:nvSpPr>
          <p:cNvPr id="65538" name="AutoShape 3"/>
          <p:cNvSpPr>
            <a:spLocks noChangeArrowheads="1"/>
          </p:cNvSpPr>
          <p:nvPr/>
        </p:nvSpPr>
        <p:spPr bwMode="auto">
          <a:xfrm>
            <a:off x="11233150" y="6419850"/>
            <a:ext cx="542925" cy="312738"/>
          </a:xfrm>
          <a:custGeom>
            <a:avLst/>
            <a:gdLst>
              <a:gd name="T0" fmla="*/ 407194 w 21600"/>
              <a:gd name="T1" fmla="*/ 0 h 21600"/>
              <a:gd name="T2" fmla="*/ 0 w 21600"/>
              <a:gd name="T3" fmla="*/ 156369 h 21600"/>
              <a:gd name="T4" fmla="*/ 407194 w 21600"/>
              <a:gd name="T5" fmla="*/ 312738 h 21600"/>
              <a:gd name="T6" fmla="*/ 542925 w 21600"/>
              <a:gd name="T7" fmla="*/ 15636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rgbClr val="FF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pt-BR" sz="3600" cap="none" smtClean="0">
                <a:solidFill>
                  <a:srgbClr val="0000FF"/>
                </a:solidFill>
                <a:latin typeface="Times New Roman" pitchFamily="18" charset="0"/>
              </a:rPr>
              <a:t>Comentando esse estudo</a:t>
            </a:r>
            <a:br>
              <a:rPr lang="pt-BR" sz="3600" cap="none" smtClean="0">
                <a:solidFill>
                  <a:srgbClr val="0000FF"/>
                </a:solidFill>
                <a:latin typeface="Times New Roman" pitchFamily="18" charset="0"/>
              </a:rPr>
            </a:br>
            <a:r>
              <a:rPr lang="pt-BR" sz="3600" cap="none" smtClean="0">
                <a:solidFill>
                  <a:srgbClr val="0000FF"/>
                </a:solidFill>
                <a:latin typeface="Times New Roman" pitchFamily="18" charset="0"/>
              </a:rPr>
              <a:t>(Paulo R. Margotto)</a:t>
            </a:r>
          </a:p>
        </p:txBody>
      </p:sp>
      <p:sp>
        <p:nvSpPr>
          <p:cNvPr id="6656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pt-BR" dirty="0" smtClean="0"/>
              <a:t>Na nossa Unidade de Neonatologia do HRAS/HMIB </a:t>
            </a:r>
            <a:r>
              <a:rPr lang="pt-BR" b="1" dirty="0" smtClean="0"/>
              <a:t>usamos a VNI (“CPAP </a:t>
            </a:r>
            <a:r>
              <a:rPr lang="pt-BR" b="1" dirty="0" err="1" smtClean="0"/>
              <a:t>ciclado</a:t>
            </a:r>
            <a:r>
              <a:rPr lang="pt-BR" b="1" dirty="0" smtClean="0"/>
              <a:t>”) apenas após a </a:t>
            </a:r>
            <a:r>
              <a:rPr lang="pt-BR" b="1" dirty="0" err="1" smtClean="0"/>
              <a:t>extubação</a:t>
            </a:r>
            <a:r>
              <a:rPr lang="pt-BR" b="1" dirty="0" smtClean="0"/>
              <a:t> por 72 horas, principalmente  naqueles RN intubados por vários dias</a:t>
            </a:r>
            <a:r>
              <a:rPr lang="pt-BR" dirty="0" smtClean="0"/>
              <a:t> (não no </a:t>
            </a:r>
            <a:r>
              <a:rPr lang="pt-BR" i="1" dirty="0" err="1" smtClean="0"/>
              <a:t>INSURE</a:t>
            </a:r>
            <a:r>
              <a:rPr lang="pt-BR" dirty="0" err="1" smtClean="0"/>
              <a:t>:Intubação-Surfactante-Extubação</a:t>
            </a:r>
            <a:r>
              <a:rPr lang="pt-BR" dirty="0" smtClean="0"/>
              <a:t>).</a:t>
            </a:r>
          </a:p>
          <a:p>
            <a:pPr>
              <a:lnSpc>
                <a:spcPct val="100000"/>
              </a:lnSpc>
            </a:pPr>
            <a:r>
              <a:rPr lang="pt-BR" dirty="0" smtClean="0"/>
              <a:t> O presente ensaio randomizado multicêntrico e internacional não mostrou diferenças significativas entre VNI e </a:t>
            </a:r>
            <a:r>
              <a:rPr lang="pt-BR" dirty="0" err="1" smtClean="0"/>
              <a:t>CPAPnasal</a:t>
            </a:r>
            <a:r>
              <a:rPr lang="pt-BR" dirty="0" smtClean="0"/>
              <a:t> no desfecho primário que foi a displasia broncopulmonar e nem nos vários secundários, incluindo a falha (ocorreu igualmente  em ambas  estratégias). </a:t>
            </a:r>
          </a:p>
          <a:p>
            <a:pPr algn="ctr">
              <a:lnSpc>
                <a:spcPct val="100000"/>
              </a:lnSpc>
            </a:pPr>
            <a:r>
              <a:rPr lang="pt-BR" dirty="0" smtClean="0">
                <a:solidFill>
                  <a:srgbClr val="FF33CC"/>
                </a:solidFill>
              </a:rPr>
              <a:t>Acreditamos que faltou uma análise complementar: VNI </a:t>
            </a:r>
            <a:r>
              <a:rPr lang="pt-BR" dirty="0" smtClean="0">
                <a:solidFill>
                  <a:srgbClr val="FF33CC"/>
                </a:solidFill>
              </a:rPr>
              <a:t>pós-</a:t>
            </a:r>
            <a:r>
              <a:rPr lang="pt-BR" smtClean="0">
                <a:solidFill>
                  <a:srgbClr val="FF33CC"/>
                </a:solidFill>
              </a:rPr>
              <a:t>extubação </a:t>
            </a:r>
            <a:r>
              <a:rPr lang="pt-BR" dirty="0" smtClean="0">
                <a:solidFill>
                  <a:srgbClr val="FF33CC"/>
                </a:solidFill>
              </a:rPr>
              <a:t>versus CPAP nasal e VNI iniciada precocemente versus CPAP (talvez estes dados sejam apresentados em futura publicação)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/>
          <p:cNvSpPr>
            <a:spLocks noGrp="1"/>
          </p:cNvSpPr>
          <p:nvPr>
            <p:ph type="subTitle" idx="4294967295"/>
          </p:nvPr>
        </p:nvSpPr>
        <p:spPr>
          <a:xfrm>
            <a:off x="1871663" y="2636838"/>
            <a:ext cx="8534400" cy="3624262"/>
          </a:xfrm>
        </p:spPr>
        <p:txBody>
          <a:bodyPr/>
          <a:lstStyle/>
          <a:p>
            <a:pPr marL="0" indent="0" algn="ctr">
              <a:lnSpc>
                <a:spcPct val="80000"/>
              </a:lnSpc>
              <a:buFont typeface="Arial" charset="0"/>
              <a:buNone/>
            </a:pPr>
            <a:r>
              <a:rPr lang="pt-BR" smtClean="0"/>
              <a:t>pH&lt; 7,25</a:t>
            </a:r>
          </a:p>
          <a:p>
            <a:pPr marL="0" indent="0" algn="ctr">
              <a:lnSpc>
                <a:spcPct val="80000"/>
              </a:lnSpc>
              <a:buFont typeface="Arial" charset="0"/>
              <a:buNone/>
            </a:pPr>
            <a:endParaRPr lang="pt-BR" smtClean="0"/>
          </a:p>
          <a:p>
            <a:pPr marL="0" indent="0" algn="ctr">
              <a:lnSpc>
                <a:spcPct val="80000"/>
              </a:lnSpc>
              <a:buFont typeface="Arial" charset="0"/>
              <a:buNone/>
            </a:pPr>
            <a:r>
              <a:rPr lang="pt-BR" smtClean="0"/>
              <a:t>FiO2 &gt; 60%</a:t>
            </a:r>
          </a:p>
          <a:p>
            <a:pPr marL="0" indent="0" algn="ctr">
              <a:lnSpc>
                <a:spcPct val="80000"/>
              </a:lnSpc>
              <a:buFontTx/>
              <a:buNone/>
            </a:pPr>
            <a:endParaRPr lang="pt-BR" smtClean="0"/>
          </a:p>
          <a:p>
            <a:pPr marL="0" indent="0" algn="ctr">
              <a:lnSpc>
                <a:spcPct val="80000"/>
              </a:lnSpc>
              <a:buFont typeface="Arial" charset="0"/>
              <a:buNone/>
            </a:pPr>
            <a:r>
              <a:rPr lang="pt-BR" smtClean="0"/>
              <a:t>PCO2 &gt; 60 mmHg</a:t>
            </a:r>
          </a:p>
          <a:p>
            <a:pPr marL="0" indent="0" algn="ctr">
              <a:lnSpc>
                <a:spcPct val="80000"/>
              </a:lnSpc>
              <a:buFontTx/>
              <a:buNone/>
            </a:pPr>
            <a:endParaRPr lang="pt-BR" smtClean="0"/>
          </a:p>
          <a:p>
            <a:pPr marL="0" indent="0" algn="ctr">
              <a:lnSpc>
                <a:spcPct val="80000"/>
              </a:lnSpc>
              <a:buFont typeface="Arial" charset="0"/>
              <a:buNone/>
            </a:pPr>
            <a:r>
              <a:rPr lang="pt-BR" smtClean="0"/>
              <a:t>Mais de 3 apnéias em 1 hora.</a:t>
            </a:r>
          </a:p>
          <a:p>
            <a:pPr marL="0" indent="0" algn="ctr">
              <a:lnSpc>
                <a:spcPct val="80000"/>
              </a:lnSpc>
              <a:buFontTx/>
              <a:buNone/>
            </a:pPr>
            <a:endParaRPr lang="pt-BR" smtClean="0"/>
          </a:p>
          <a:p>
            <a:pPr marL="0" indent="0" algn="ctr">
              <a:lnSpc>
                <a:spcPct val="80000"/>
              </a:lnSpc>
              <a:buFont typeface="Arial" charset="0"/>
              <a:buNone/>
            </a:pPr>
            <a:r>
              <a:rPr lang="pt-BR" smtClean="0"/>
              <a:t>Apneias precisando de ventilação manual </a:t>
            </a:r>
          </a:p>
          <a:p>
            <a:pPr marL="0" indent="0" algn="ctr">
              <a:lnSpc>
                <a:spcPct val="80000"/>
              </a:lnSpc>
              <a:buFont typeface="Arial" charset="0"/>
              <a:buNone/>
            </a:pPr>
            <a:endParaRPr lang="pt-BR" smtClean="0"/>
          </a:p>
          <a:p>
            <a:pPr marL="0" indent="0" algn="ctr">
              <a:lnSpc>
                <a:spcPct val="80000"/>
              </a:lnSpc>
              <a:buFont typeface="Arial" charset="0"/>
              <a:buNone/>
            </a:pPr>
            <a:endParaRPr lang="pt-BR" smtClean="0"/>
          </a:p>
        </p:txBody>
      </p:sp>
      <p:graphicFrame>
        <p:nvGraphicFramePr>
          <p:cNvPr id="87049" name="Group 9"/>
          <p:cNvGraphicFramePr>
            <a:graphicFrameLocks noGrp="1"/>
          </p:cNvGraphicFramePr>
          <p:nvPr/>
        </p:nvGraphicFramePr>
        <p:xfrm>
          <a:off x="1812925" y="228600"/>
          <a:ext cx="9121775" cy="1298244"/>
        </p:xfrm>
        <a:graphic>
          <a:graphicData uri="http://schemas.openxmlformats.org/drawingml/2006/table">
            <a:tbl>
              <a:tblPr/>
              <a:tblGrid>
                <a:gridCol w="8154988"/>
                <a:gridCol w="966787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CPAP nasal e VNI em Neonatologia. </a:t>
                      </a:r>
                      <a:r>
                        <a:rPr kumimoji="0" lang="pt-B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ill Sans MT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poss</a:t>
                      </a:r>
                      <a:r>
                        <a:rPr kumimoji="0" lang="pt-B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ill Sans MT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vel otimizar?</a:t>
                      </a: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Carlos A. Zaconeta</a:t>
                      </a: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Gill Sans MT"/>
                        <a:cs typeface="Arial" charset="0"/>
                      </a:endParaRPr>
                    </a:p>
                  </a:txBody>
                  <a:tcPr marT="45618" marB="45618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  <a:cs typeface="Times New Roman" pitchFamily="18" charset="0"/>
                        </a:rPr>
                        <a:t>      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18" marB="45618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sp>
        <p:nvSpPr>
          <p:cNvPr id="67589" name="Rectangle 11"/>
          <p:cNvSpPr>
            <a:spLocks noChangeArrowheads="1"/>
          </p:cNvSpPr>
          <p:nvPr/>
        </p:nvSpPr>
        <p:spPr bwMode="auto">
          <a:xfrm>
            <a:off x="1200150" y="2060575"/>
            <a:ext cx="9855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400">
                <a:solidFill>
                  <a:srgbClr val="FF0000"/>
                </a:solidFill>
              </a:rPr>
              <a:t>QUANDO CONSIDERAR QUE A VNI (“CPAP ciclado”) FRACASSOU ?</a:t>
            </a:r>
          </a:p>
        </p:txBody>
      </p:sp>
      <p:pic>
        <p:nvPicPr>
          <p:cNvPr id="67590" name="Picture 8" descr="ppt">
            <a:hlinkClick r:id="rId3" tooltip="CPAPnasal_VNI_otimizacao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107738" y="546100"/>
            <a:ext cx="668337" cy="66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1" name="Oval 7"/>
          <p:cNvSpPr>
            <a:spLocks noChangeArrowheads="1"/>
          </p:cNvSpPr>
          <p:nvPr/>
        </p:nvSpPr>
        <p:spPr bwMode="auto">
          <a:xfrm>
            <a:off x="338138" y="557213"/>
            <a:ext cx="914400" cy="625475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CC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/>
              <a:t>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Text Box 2"/>
          <p:cNvSpPr>
            <a:spLocks noGrp="1"/>
          </p:cNvSpPr>
          <p:nvPr>
            <p:ph type="subTitle" idx="4294967295"/>
          </p:nvPr>
        </p:nvSpPr>
        <p:spPr>
          <a:xfrm>
            <a:off x="2233613" y="2654300"/>
            <a:ext cx="8534400" cy="1752600"/>
          </a:xfrm>
        </p:spPr>
        <p:txBody>
          <a:bodyPr lIns="90004" tIns="44997" rIns="90004" bIns="44997"/>
          <a:lstStyle/>
          <a:p>
            <a:pPr marL="0" indent="0" algn="ctr">
              <a:lnSpc>
                <a:spcPct val="80000"/>
              </a:lnSpc>
              <a:buFont typeface="Arial" charset="0"/>
              <a:buNone/>
            </a:pPr>
            <a:r>
              <a:rPr lang="pt-BR" altLang="ko-KR" smtClean="0">
                <a:ea typeface="Gulim"/>
                <a:cs typeface="Gulim"/>
              </a:rPr>
              <a:t>Passei quase toda a minha carreira lidando com ventilação mecânica e agora espero em 30 minutos convencê-los a não usá-la. </a:t>
            </a:r>
          </a:p>
          <a:p>
            <a:pPr marL="0" indent="0" algn="ctr">
              <a:lnSpc>
                <a:spcPct val="80000"/>
              </a:lnSpc>
              <a:buFont typeface="Arial" charset="0"/>
              <a:buNone/>
            </a:pPr>
            <a:endParaRPr lang="pt-BR" altLang="ko-KR" smtClean="0">
              <a:ea typeface="Gulim"/>
              <a:cs typeface="Gulim"/>
            </a:endParaRPr>
          </a:p>
          <a:p>
            <a:pPr marL="0" indent="0" algn="ctr">
              <a:lnSpc>
                <a:spcPct val="80000"/>
              </a:lnSpc>
              <a:buFont typeface="Arial" charset="0"/>
              <a:buNone/>
            </a:pPr>
            <a:r>
              <a:rPr lang="pt-BR" altLang="ko-KR" smtClean="0">
                <a:ea typeface="Gulim"/>
                <a:cs typeface="Gulim"/>
              </a:rPr>
              <a:t>Então, como podemos evitar esta ventilação mecânica? </a:t>
            </a:r>
            <a:r>
              <a:rPr lang="en-US" altLang="ko-KR" smtClean="0">
                <a:ea typeface="Gulim"/>
                <a:cs typeface="Gulim"/>
              </a:rPr>
              <a:t>(</a:t>
            </a:r>
            <a:r>
              <a:rPr lang="en-US" altLang="ko-KR" i="1" smtClean="0">
                <a:ea typeface="Gulim"/>
                <a:cs typeface="Gulim"/>
              </a:rPr>
              <a:t>How can we keep babies off mechanical ventilation?</a:t>
            </a:r>
            <a:r>
              <a:rPr lang="en-US" altLang="ko-KR" smtClean="0">
                <a:ea typeface="Gulim"/>
                <a:cs typeface="Gulim"/>
              </a:rPr>
              <a:t>) </a:t>
            </a:r>
            <a:r>
              <a:rPr lang="pt-BR" altLang="ko-KR" smtClean="0">
                <a:ea typeface="Gulim"/>
                <a:cs typeface="Gulim"/>
              </a:rPr>
              <a:t>Já lhes digo: </a:t>
            </a:r>
            <a:r>
              <a:rPr lang="pt-BR" altLang="ko-KR" b="1" smtClean="0">
                <a:ea typeface="Gulim"/>
                <a:cs typeface="Gulim"/>
              </a:rPr>
              <a:t>não inicie a VM a menos que  esteja claramente justificada.</a:t>
            </a:r>
            <a:r>
              <a:rPr lang="pt-BR" altLang="ko-KR" smtClean="0">
                <a:ea typeface="Gulim"/>
                <a:cs typeface="Gulim"/>
              </a:rPr>
              <a:t> Use formas alternativas: CPAP nasal, NIPPV (</a:t>
            </a:r>
            <a:r>
              <a:rPr lang="pt-BR" altLang="ko-KR" i="1" smtClean="0">
                <a:ea typeface="Gulim"/>
                <a:cs typeface="Gulim"/>
              </a:rPr>
              <a:t>nasal intermittent posite pressure ventilation</a:t>
            </a:r>
            <a:r>
              <a:rPr lang="pt-BR" altLang="ko-KR" smtClean="0">
                <a:ea typeface="Gulim"/>
                <a:cs typeface="Gulim"/>
              </a:rPr>
              <a:t>). </a:t>
            </a:r>
            <a:r>
              <a:rPr lang="pt-BR" altLang="ko-KR" b="1" smtClean="0">
                <a:solidFill>
                  <a:srgbClr val="FF3399"/>
                </a:solidFill>
                <a:ea typeface="Gulim"/>
                <a:cs typeface="Gulim"/>
              </a:rPr>
              <a:t>Descontinue a ventilação logo que possível; desmame agressivamente para um suporte respiratório menos invasivo.</a:t>
            </a:r>
            <a:r>
              <a:rPr lang="pt-BR" altLang="ko-KR" smtClean="0">
                <a:ea typeface="Gulim"/>
                <a:cs typeface="Gulim"/>
              </a:rPr>
              <a:t> Esta é a mensagem que quero deixar a todos aqui em Miami. Sei que nem sempre é possível, mas devemos sempre tentar.</a:t>
            </a:r>
            <a:endParaRPr lang="pt-BR" smtClean="0"/>
          </a:p>
        </p:txBody>
      </p:sp>
      <p:sp>
        <p:nvSpPr>
          <p:cNvPr id="68611" name="Rectangle 6"/>
          <p:cNvSpPr>
            <a:spLocks/>
          </p:cNvSpPr>
          <p:nvPr/>
        </p:nvSpPr>
        <p:spPr bwMode="auto">
          <a:xfrm>
            <a:off x="3917950" y="0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defTabSz="914400" eaLnBrk="0" hangingPunct="0">
              <a:lnSpc>
                <a:spcPct val="90000"/>
              </a:lnSpc>
            </a:pPr>
            <a:endParaRPr lang="pt-BR" sz="2400" b="1">
              <a:solidFill>
                <a:srgbClr val="FF3399"/>
              </a:solidFill>
              <a:latin typeface="Calibri Light" pitchFamily="34" charset="0"/>
              <a:ea typeface="MS PGothic" pitchFamily="34" charset="-128"/>
            </a:endParaRPr>
          </a:p>
        </p:txBody>
      </p:sp>
      <p:sp>
        <p:nvSpPr>
          <p:cNvPr id="68612" name="Rectangle 7"/>
          <p:cNvSpPr>
            <a:spLocks noChangeArrowheads="1"/>
          </p:cNvSpPr>
          <p:nvPr/>
        </p:nvSpPr>
        <p:spPr bwMode="auto">
          <a:xfrm>
            <a:off x="1587500" y="49213"/>
            <a:ext cx="9331325" cy="18256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126960" rIns="0" bIns="25392" anchor="ctr">
            <a:spAutoFit/>
          </a:bodyPr>
          <a:lstStyle/>
          <a:p>
            <a:pPr algn="ctr" defTabSz="914400" eaLnBrk="0" hangingPunct="0"/>
            <a:r>
              <a:rPr lang="pt-BR" sz="2000" b="1">
                <a:solidFill>
                  <a:srgbClr val="0000FF"/>
                </a:solidFill>
                <a:latin typeface="Lato" pitchFamily="34" charset="0"/>
                <a:ea typeface="MS PGothic" pitchFamily="34" charset="-128"/>
              </a:rPr>
              <a:t>Suporte respirat</a:t>
            </a:r>
            <a:r>
              <a:rPr lang="pt-BR" sz="2000" b="1">
                <a:solidFill>
                  <a:srgbClr val="0000FF"/>
                </a:solidFill>
                <a:latin typeface="Calibri" pitchFamily="34" charset="0"/>
                <a:ea typeface="MS PGothic" pitchFamily="34" charset="-128"/>
              </a:rPr>
              <a:t>ó</a:t>
            </a:r>
            <a:r>
              <a:rPr lang="pt-BR" sz="2000" b="1">
                <a:solidFill>
                  <a:srgbClr val="0000FF"/>
                </a:solidFill>
                <a:latin typeface="Lato" pitchFamily="34" charset="0"/>
                <a:ea typeface="MS PGothic" pitchFamily="34" charset="-128"/>
              </a:rPr>
              <a:t>rio minimamente invasivo no rec</a:t>
            </a:r>
            <a:r>
              <a:rPr lang="pt-BR" sz="2000" b="1">
                <a:solidFill>
                  <a:srgbClr val="0000FF"/>
                </a:solidFill>
                <a:latin typeface="Calibri" pitchFamily="34" charset="0"/>
                <a:ea typeface="MS PGothic" pitchFamily="34" charset="-128"/>
              </a:rPr>
              <a:t>é</a:t>
            </a:r>
            <a:r>
              <a:rPr lang="pt-BR" sz="2000" b="1">
                <a:solidFill>
                  <a:srgbClr val="0000FF"/>
                </a:solidFill>
                <a:latin typeface="Lato" pitchFamily="34" charset="0"/>
                <a:ea typeface="MS PGothic" pitchFamily="34" charset="-128"/>
              </a:rPr>
              <a:t>m-nascido de muito baixo peso.</a:t>
            </a:r>
          </a:p>
          <a:p>
            <a:pPr algn="ctr" defTabSz="914400" eaLnBrk="0" hangingPunct="0"/>
            <a:r>
              <a:rPr lang="pt-BR" sz="2000" b="1">
                <a:solidFill>
                  <a:srgbClr val="0000FF"/>
                </a:solidFill>
                <a:latin typeface="Lato" pitchFamily="34" charset="0"/>
                <a:ea typeface="MS PGothic" pitchFamily="34" charset="-128"/>
              </a:rPr>
              <a:t>Estamos prontos para isto</a:t>
            </a:r>
            <a:r>
              <a:rPr lang="pt-BR" sz="2000" b="1">
                <a:solidFill>
                  <a:srgbClr val="072A4D"/>
                </a:solidFill>
                <a:latin typeface="Lato" pitchFamily="34" charset="0"/>
                <a:ea typeface="MS PGothic" pitchFamily="34" charset="-128"/>
              </a:rPr>
              <a:t>?</a:t>
            </a:r>
          </a:p>
          <a:p>
            <a:pPr algn="ctr" defTabSz="914400" eaLnBrk="0" hangingPunct="0"/>
            <a:r>
              <a:rPr lang="pt-BR" sz="1200" u="sng">
                <a:solidFill>
                  <a:srgbClr val="78909C"/>
                </a:solidFill>
                <a:latin typeface="Source Sans Pro"/>
                <a:ea typeface="MS PGothic" pitchFamily="34" charset="-128"/>
              </a:rPr>
              <a:t> </a:t>
            </a:r>
            <a:r>
              <a:rPr lang="pt-BR" sz="1400">
                <a:solidFill>
                  <a:srgbClr val="78909C"/>
                </a:solidFill>
                <a:latin typeface="Source Sans Pro"/>
                <a:ea typeface="MS PGothic" pitchFamily="34" charset="-128"/>
              </a:rPr>
              <a:t>Eduardo Bancalari (EUA). </a:t>
            </a:r>
          </a:p>
          <a:p>
            <a:pPr algn="ctr" defTabSz="914400" eaLnBrk="0" hangingPunct="0"/>
            <a:r>
              <a:rPr lang="pt-BR" sz="1400" i="1"/>
              <a:t>Miami Neonatology-38th Annual International Conference.</a:t>
            </a:r>
            <a:br>
              <a:rPr lang="pt-BR" sz="1400" i="1"/>
            </a:br>
            <a:r>
              <a:rPr lang="pt-BR" sz="1400" i="1"/>
              <a:t>November 12th-15th,2014,Fontainebleau, Miami Beach, Florid.</a:t>
            </a:r>
            <a:br>
              <a:rPr lang="pt-BR" sz="1400" i="1"/>
            </a:br>
            <a:r>
              <a:rPr lang="pt-BR" sz="1400"/>
              <a:t>Realizado por Paulo R. Margotto </a:t>
            </a:r>
            <a:endParaRPr lang="pt-BR" sz="1400">
              <a:solidFill>
                <a:srgbClr val="78909C"/>
              </a:solidFill>
              <a:latin typeface="Source Sans Pro"/>
              <a:ea typeface="MS PGothic" pitchFamily="34" charset="-128"/>
            </a:endParaRPr>
          </a:p>
          <a:p>
            <a:pPr algn="ctr" defTabSz="914400" eaLnBrk="0" hangingPunct="0"/>
            <a:endParaRPr lang="pt-BR" sz="1400">
              <a:solidFill>
                <a:srgbClr val="78909C"/>
              </a:solidFill>
              <a:latin typeface="Source Sans Pro"/>
              <a:ea typeface="MS PGothic" pitchFamily="34" charset="-128"/>
            </a:endParaRPr>
          </a:p>
        </p:txBody>
      </p:sp>
      <p:pic>
        <p:nvPicPr>
          <p:cNvPr id="68613" name="Picture 8" descr="doc">
            <a:hlinkClick r:id="rId2" tooltip="Suporte-resp-minim-invasivo_2015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45838" y="447675"/>
            <a:ext cx="658812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4" name="Picture 8" descr="DSC0676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479550"/>
            <a:ext cx="2216150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5" name="AutoShape 8"/>
          <p:cNvSpPr>
            <a:spLocks noChangeArrowheads="1"/>
          </p:cNvSpPr>
          <p:nvPr/>
        </p:nvSpPr>
        <p:spPr bwMode="auto">
          <a:xfrm>
            <a:off x="11233150" y="6419850"/>
            <a:ext cx="542925" cy="312738"/>
          </a:xfrm>
          <a:custGeom>
            <a:avLst/>
            <a:gdLst>
              <a:gd name="T0" fmla="*/ 407194 w 21600"/>
              <a:gd name="T1" fmla="*/ 0 h 21600"/>
              <a:gd name="T2" fmla="*/ 0 w 21600"/>
              <a:gd name="T3" fmla="*/ 156369 h 21600"/>
              <a:gd name="T4" fmla="*/ 407194 w 21600"/>
              <a:gd name="T5" fmla="*/ 312738 h 21600"/>
              <a:gd name="T6" fmla="*/ 542925 w 21600"/>
              <a:gd name="T7" fmla="*/ 15636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rgbClr val="FF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68616" name="Oval 7"/>
          <p:cNvSpPr>
            <a:spLocks noChangeArrowheads="1"/>
          </p:cNvSpPr>
          <p:nvPr/>
        </p:nvSpPr>
        <p:spPr bwMode="auto">
          <a:xfrm>
            <a:off x="973138" y="750888"/>
            <a:ext cx="914400" cy="625475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CC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/>
              <a:t>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>
              <a:defRPr/>
            </a:pPr>
            <a:r>
              <a:rPr lang="pt-BR" sz="3200" b="1" cap="none" smtClean="0">
                <a:solidFill>
                  <a:srgbClr val="0000FF"/>
                </a:solidFill>
                <a:latin typeface="Times New Roman" pitchFamily="18" charset="0"/>
              </a:rPr>
              <a:t>As diferenças na intubação na sala de parto explicam as diferentes taxas de displasia broncopulmonar entre hospitais?</a:t>
            </a:r>
            <a:br>
              <a:rPr lang="pt-BR" sz="3200" b="1" cap="none" smtClean="0">
                <a:solidFill>
                  <a:srgbClr val="0000FF"/>
                </a:solidFill>
                <a:latin typeface="Times New Roman" pitchFamily="18" charset="0"/>
              </a:rPr>
            </a:br>
            <a:r>
              <a:rPr lang="pt-BR" sz="3200" b="1" cap="none" smtClean="0">
                <a:solidFill>
                  <a:srgbClr val="0000FF"/>
                </a:solidFill>
                <a:latin typeface="Times New Roman" pitchFamily="18" charset="0"/>
              </a:rPr>
              <a:t>Da Rede Neonatal Italiana</a:t>
            </a:r>
          </a:p>
        </p:txBody>
      </p:sp>
      <p:sp>
        <p:nvSpPr>
          <p:cNvPr id="69634" name="Rectangle 3"/>
          <p:cNvSpPr>
            <a:spLocks noGrp="1"/>
          </p:cNvSpPr>
          <p:nvPr>
            <p:ph type="body" idx="1"/>
          </p:nvPr>
        </p:nvSpPr>
        <p:spPr>
          <a:xfrm>
            <a:off x="1627188" y="2352675"/>
            <a:ext cx="10179050" cy="1381125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altLang="ko-KR" sz="2400" smtClean="0">
                <a:ea typeface="Gulim"/>
                <a:cs typeface="Gulim"/>
                <a:hlinkClick r:id="rId2"/>
              </a:rPr>
              <a:t>Do differences in </a:t>
            </a:r>
            <a:r>
              <a:rPr lang="pt-BR" altLang="ko-KR" sz="2400" b="1" smtClean="0">
                <a:ea typeface="Gulim"/>
                <a:cs typeface="Gulim"/>
                <a:hlinkClick r:id="rId2"/>
              </a:rPr>
              <a:t>delivery room</a:t>
            </a:r>
            <a:r>
              <a:rPr lang="pt-BR" altLang="ko-KR" sz="2400" smtClean="0">
                <a:ea typeface="Gulim"/>
                <a:cs typeface="Gulim"/>
                <a:hlinkClick r:id="rId2"/>
              </a:rPr>
              <a:t> </a:t>
            </a:r>
            <a:r>
              <a:rPr lang="pt-BR" altLang="ko-KR" sz="2400" b="1" smtClean="0">
                <a:ea typeface="Gulim"/>
                <a:cs typeface="Gulim"/>
                <a:hlinkClick r:id="rId2"/>
              </a:rPr>
              <a:t>intubation</a:t>
            </a:r>
            <a:r>
              <a:rPr lang="pt-BR" altLang="ko-KR" sz="2400" smtClean="0">
                <a:ea typeface="Gulim"/>
                <a:cs typeface="Gulim"/>
                <a:hlinkClick r:id="rId2"/>
              </a:rPr>
              <a:t> explain different rates of bronchopulmonary dysplasia between hospitals?</a:t>
            </a:r>
            <a:r>
              <a:rPr lang="pt-BR" altLang="ko-KR" sz="2400" smtClean="0">
                <a:ea typeface="Gulim"/>
                <a:cs typeface="Gulim"/>
              </a:rPr>
              <a:t> </a:t>
            </a:r>
            <a:r>
              <a:rPr lang="it-IT" altLang="ko-KR" sz="2400" smtClean="0">
                <a:ea typeface="Gulim"/>
                <a:cs typeface="Gulim"/>
              </a:rPr>
              <a:t>Gagliardi L et al. </a:t>
            </a:r>
            <a:r>
              <a:rPr lang="pt-BR" altLang="ko-KR" sz="2400" smtClean="0">
                <a:ea typeface="Gulim"/>
                <a:cs typeface="Gulim"/>
              </a:rPr>
              <a:t>Dis Child Fetal Neonatal</a:t>
            </a:r>
            <a:r>
              <a:rPr lang="pt-BR" altLang="ko-KR" sz="1800" smtClean="0">
                <a:ea typeface="Gulim"/>
                <a:cs typeface="Gulim"/>
              </a:rPr>
              <a:t> Ed. 2011 Jan;96(1):F30-5</a:t>
            </a:r>
          </a:p>
          <a:p>
            <a:endParaRPr lang="pt-BR" sz="1800" smtClean="0"/>
          </a:p>
        </p:txBody>
      </p:sp>
      <p:pic>
        <p:nvPicPr>
          <p:cNvPr id="69635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01850" y="3997325"/>
            <a:ext cx="9174163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6" name="AutoShape 6"/>
          <p:cNvSpPr>
            <a:spLocks noChangeArrowheads="1"/>
          </p:cNvSpPr>
          <p:nvPr/>
        </p:nvSpPr>
        <p:spPr bwMode="auto">
          <a:xfrm>
            <a:off x="1260475" y="3676650"/>
            <a:ext cx="914400" cy="914400"/>
          </a:xfrm>
          <a:prstGeom prst="lightningBolt">
            <a:avLst/>
          </a:prstGeom>
          <a:solidFill>
            <a:srgbClr val="FF0000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3"/>
          <p:cNvSpPr>
            <a:spLocks noGrp="1"/>
          </p:cNvSpPr>
          <p:nvPr>
            <p:ph type="body" idx="4294967295"/>
          </p:nvPr>
        </p:nvSpPr>
        <p:spPr>
          <a:xfrm>
            <a:off x="1676400" y="1735138"/>
            <a:ext cx="10515600" cy="4351337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pt-BR" sz="1600" b="1" smtClean="0">
                <a:hlinkClick r:id="rId2"/>
              </a:rPr>
              <a:t>Impact</a:t>
            </a:r>
            <a:r>
              <a:rPr lang="pt-BR" sz="1600" smtClean="0">
                <a:hlinkClick r:id="rId2"/>
              </a:rPr>
              <a:t> of </a:t>
            </a:r>
            <a:r>
              <a:rPr lang="pt-BR" sz="1600" b="1" smtClean="0">
                <a:hlinkClick r:id="rId2"/>
              </a:rPr>
              <a:t>Prolonged</a:t>
            </a:r>
            <a:r>
              <a:rPr lang="pt-BR" sz="1600" smtClean="0">
                <a:hlinkClick r:id="rId2"/>
              </a:rPr>
              <a:t> </a:t>
            </a:r>
            <a:r>
              <a:rPr lang="pt-BR" sz="1600" b="1" smtClean="0">
                <a:hlinkClick r:id="rId2"/>
              </a:rPr>
              <a:t>Mechanical</a:t>
            </a:r>
            <a:r>
              <a:rPr lang="pt-BR" sz="1600" smtClean="0">
                <a:hlinkClick r:id="rId2"/>
              </a:rPr>
              <a:t> </a:t>
            </a:r>
            <a:r>
              <a:rPr lang="pt-BR" sz="1600" b="1" smtClean="0">
                <a:hlinkClick r:id="rId2"/>
              </a:rPr>
              <a:t>Ventilation</a:t>
            </a:r>
            <a:r>
              <a:rPr lang="pt-BR" sz="1600" smtClean="0">
                <a:hlinkClick r:id="rId2"/>
              </a:rPr>
              <a:t> in Very Low Birth Weight Infants: Results From a National Cohort Study.</a:t>
            </a:r>
            <a:r>
              <a:rPr lang="pt-BR" sz="1600" smtClean="0"/>
              <a:t>Choi YB, Lee J, Park J, Jun YH.J Pediatr. 2018 Mar;194:34-39.e3. doi: 10.1016/j.jpeds.2017.10.042. Epub 2017 Dec 1.PMID: 29198532                          </a:t>
            </a:r>
          </a:p>
          <a:p>
            <a:pPr>
              <a:buFont typeface="Arial" charset="0"/>
              <a:buNone/>
            </a:pPr>
            <a:r>
              <a:rPr lang="pt-BR" smtClean="0"/>
              <a:t>                                  (30 Centros Neonatais com 3238 RN)</a:t>
            </a:r>
          </a:p>
        </p:txBody>
      </p:sp>
      <p:sp>
        <p:nvSpPr>
          <p:cNvPr id="70658" name="Rectangle 4"/>
          <p:cNvSpPr>
            <a:spLocks/>
          </p:cNvSpPr>
          <p:nvPr/>
        </p:nvSpPr>
        <p:spPr bwMode="auto">
          <a:xfrm>
            <a:off x="3917950" y="-29527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defTabSz="914400" eaLnBrk="0" hangingPunct="0">
              <a:lnSpc>
                <a:spcPct val="90000"/>
              </a:lnSpc>
            </a:pPr>
            <a:r>
              <a:rPr lang="pt-BR" sz="2400" b="1">
                <a:solidFill>
                  <a:srgbClr val="FF3399"/>
                </a:solidFill>
                <a:latin typeface="Calibri Light" pitchFamily="34" charset="0"/>
                <a:ea typeface="MS PGothic" pitchFamily="34" charset="-128"/>
              </a:rPr>
              <a:t/>
            </a:r>
            <a:br>
              <a:rPr lang="pt-BR" sz="2400" b="1">
                <a:solidFill>
                  <a:srgbClr val="FF3399"/>
                </a:solidFill>
                <a:latin typeface="Calibri Light" pitchFamily="34" charset="0"/>
                <a:ea typeface="MS PGothic" pitchFamily="34" charset="-128"/>
              </a:rPr>
            </a:br>
            <a:endParaRPr lang="pt-BR" sz="2400" b="1">
              <a:solidFill>
                <a:srgbClr val="FF3399"/>
              </a:solidFill>
              <a:latin typeface="Calibri Light" pitchFamily="34" charset="0"/>
              <a:ea typeface="MS PGothic" pitchFamily="34" charset="-128"/>
            </a:endParaRPr>
          </a:p>
        </p:txBody>
      </p:sp>
      <p:pic>
        <p:nvPicPr>
          <p:cNvPr id="70659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0813" y="3163888"/>
            <a:ext cx="4381500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0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51575" y="3225800"/>
            <a:ext cx="4381500" cy="160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1" name="Rectangle 8"/>
          <p:cNvSpPr>
            <a:spLocks noChangeArrowheads="1"/>
          </p:cNvSpPr>
          <p:nvPr/>
        </p:nvSpPr>
        <p:spPr bwMode="auto">
          <a:xfrm>
            <a:off x="1639888" y="184150"/>
            <a:ext cx="8839200" cy="1419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 defTabSz="914400" eaLnBrk="0" hangingPunct="0"/>
            <a:r>
              <a:rPr lang="pt-BR" b="1">
                <a:solidFill>
                  <a:srgbClr val="0000FF"/>
                </a:solidFill>
                <a:latin typeface="Lato" pitchFamily="34" charset="0"/>
                <a:ea typeface="MS PGothic" pitchFamily="34" charset="-128"/>
              </a:rPr>
              <a:t>Impacto da Ventila</a:t>
            </a:r>
            <a:r>
              <a:rPr lang="pt-BR" b="1">
                <a:solidFill>
                  <a:srgbClr val="0000FF"/>
                </a:solidFill>
                <a:latin typeface="Calibri" pitchFamily="34" charset="0"/>
                <a:ea typeface="MS PGothic" pitchFamily="34" charset="-128"/>
              </a:rPr>
              <a:t>ç</a:t>
            </a:r>
            <a:r>
              <a:rPr lang="pt-BR" b="1">
                <a:solidFill>
                  <a:srgbClr val="0000FF"/>
                </a:solidFill>
                <a:latin typeface="Lato" pitchFamily="34" charset="0"/>
                <a:ea typeface="MS PGothic" pitchFamily="34" charset="-128"/>
              </a:rPr>
              <a:t>ão Mecânica Prolongada em Bebês de Muito Baixo Peso ao Nascer: </a:t>
            </a:r>
          </a:p>
          <a:p>
            <a:pPr algn="ctr" defTabSz="914400" eaLnBrk="0" hangingPunct="0"/>
            <a:r>
              <a:rPr lang="pt-BR" b="1">
                <a:solidFill>
                  <a:srgbClr val="0000FF"/>
                </a:solidFill>
                <a:latin typeface="Lato" pitchFamily="34" charset="0"/>
                <a:ea typeface="MS PGothic" pitchFamily="34" charset="-128"/>
              </a:rPr>
              <a:t>Resultados de um Estudo Nacional de Coorte</a:t>
            </a:r>
          </a:p>
          <a:p>
            <a:pPr algn="ctr" defTabSz="914400" eaLnBrk="0" hangingPunct="0"/>
            <a:r>
              <a:rPr lang="pt-BR">
                <a:latin typeface="Calibri" pitchFamily="34" charset="0"/>
                <a:ea typeface="MS PGothic" pitchFamily="34" charset="-128"/>
              </a:rPr>
              <a:t>Choi YB, Lee J, Park J et al </a:t>
            </a:r>
            <a:endParaRPr lang="pt-BR" b="1">
              <a:solidFill>
                <a:srgbClr val="0000FF"/>
              </a:solidFill>
              <a:latin typeface="Lato" pitchFamily="34" charset="0"/>
              <a:ea typeface="MS PGothic" pitchFamily="34" charset="-128"/>
            </a:endParaRPr>
          </a:p>
          <a:p>
            <a:pPr algn="ctr" defTabSz="914400" eaLnBrk="0" hangingPunct="0"/>
            <a:r>
              <a:rPr lang="pt-BR" sz="1400">
                <a:solidFill>
                  <a:srgbClr val="0000FF"/>
                </a:solidFill>
                <a:latin typeface="Source Sans Pro"/>
                <a:ea typeface="MS PGothic" pitchFamily="34" charset="-128"/>
              </a:rPr>
              <a:t>Apresenta</a:t>
            </a:r>
            <a:r>
              <a:rPr lang="pt-BR" sz="1400">
                <a:solidFill>
                  <a:srgbClr val="0000FF"/>
                </a:solidFill>
                <a:latin typeface="Calibri" pitchFamily="34" charset="0"/>
                <a:ea typeface="MS PGothic" pitchFamily="34" charset="-128"/>
              </a:rPr>
              <a:t>ç</a:t>
            </a:r>
            <a:r>
              <a:rPr lang="pt-BR" sz="1400">
                <a:solidFill>
                  <a:srgbClr val="0000FF"/>
                </a:solidFill>
                <a:latin typeface="Source Sans Pro"/>
                <a:ea typeface="MS PGothic" pitchFamily="34" charset="-128"/>
              </a:rPr>
              <a:t>ão:</a:t>
            </a:r>
            <a:r>
              <a:rPr lang="pt-BR" sz="1400">
                <a:latin typeface="Calibri" pitchFamily="34" charset="0"/>
                <a:ea typeface="MS PGothic" pitchFamily="34" charset="-128"/>
              </a:rPr>
              <a:t>Fernando Andrade Coelho; Fábio Daniel Barbosa; Mariana Mendes; Paulo R. Margotto</a:t>
            </a:r>
            <a:r>
              <a:rPr lang="pt-BR">
                <a:latin typeface="Calibri" pitchFamily="34" charset="0"/>
                <a:ea typeface="MS PGothic" pitchFamily="34" charset="-128"/>
              </a:rPr>
              <a:t> </a:t>
            </a:r>
            <a:r>
              <a:rPr lang="pt-BR" sz="1300">
                <a:solidFill>
                  <a:srgbClr val="0000FF"/>
                </a:solidFill>
                <a:latin typeface="Calibri" pitchFamily="34" charset="0"/>
                <a:ea typeface="MS PGothic" pitchFamily="34" charset="-128"/>
              </a:rPr>
              <a:t>     </a:t>
            </a:r>
            <a:r>
              <a:rPr lang="pt-BR" sz="1300">
                <a:solidFill>
                  <a:srgbClr val="0000FF"/>
                </a:solidFill>
                <a:latin typeface="Source Sans Pro"/>
                <a:ea typeface="MS PGothic" pitchFamily="34" charset="-128"/>
              </a:rPr>
              <a:t/>
            </a:r>
            <a:br>
              <a:rPr lang="pt-BR" sz="1300">
                <a:solidFill>
                  <a:srgbClr val="0000FF"/>
                </a:solidFill>
                <a:latin typeface="Source Sans Pro"/>
                <a:ea typeface="MS PGothic" pitchFamily="34" charset="-128"/>
              </a:rPr>
            </a:br>
            <a:endParaRPr lang="pt-BR" sz="800">
              <a:solidFill>
                <a:srgbClr val="0000FF"/>
              </a:solidFill>
              <a:latin typeface="Calibri" pitchFamily="34" charset="0"/>
              <a:ea typeface="MS PGothic" pitchFamily="34" charset="-128"/>
            </a:endParaRPr>
          </a:p>
          <a:p>
            <a:pPr algn="ctr" defTabSz="914400" eaLnBrk="0" hangingPunct="0"/>
            <a:endParaRPr lang="pt-BR" sz="1300">
              <a:solidFill>
                <a:srgbClr val="2A6490"/>
              </a:solidFill>
              <a:latin typeface="Source Sans Pro"/>
              <a:ea typeface="MS PGothic" pitchFamily="34" charset="-128"/>
            </a:endParaRPr>
          </a:p>
        </p:txBody>
      </p:sp>
      <p:pic>
        <p:nvPicPr>
          <p:cNvPr id="70662" name="Picture 9" descr="pptx">
            <a:hlinkClick r:id="rId5" tooltip="Ventilac-Mecan-Prolong-Implicac-2018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28113" y="52546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3" name="Picture 10"/>
          <p:cNvPicPr>
            <a:picLocks noChangeAspect="1" noChangeArrowheads="1"/>
          </p:cNvPicPr>
          <p:nvPr/>
        </p:nvPicPr>
        <p:blipFill>
          <a:blip r:embed="rId7">
            <a:lum bright="-12000" contrast="6000"/>
          </a:blip>
          <a:srcRect/>
          <a:stretch>
            <a:fillRect/>
          </a:stretch>
        </p:blipFill>
        <p:spPr bwMode="auto">
          <a:xfrm>
            <a:off x="9623425" y="471488"/>
            <a:ext cx="23050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4" name="Rectangle 10"/>
          <p:cNvSpPr>
            <a:spLocks noChangeArrowheads="1"/>
          </p:cNvSpPr>
          <p:nvPr/>
        </p:nvSpPr>
        <p:spPr bwMode="auto">
          <a:xfrm>
            <a:off x="1087438" y="4960938"/>
            <a:ext cx="10672762" cy="1557337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lIns="228528" tIns="126960" bIns="0" anchor="ctr">
            <a:spAutoFit/>
          </a:bodyPr>
          <a:lstStyle/>
          <a:p>
            <a:pPr algn="ctr"/>
            <a:r>
              <a:rPr lang="pt-BR" b="1">
                <a:solidFill>
                  <a:srgbClr val="FF33CC"/>
                </a:solidFill>
              </a:rPr>
              <a:t>os presentes  dados apóiam a noção de que os esforços para encurtar a duração da ventilação mecânica devem ser uma alta prioridade na terapia intensiva para bebês RNMBP. </a:t>
            </a:r>
            <a:endParaRPr lang="en-US">
              <a:solidFill>
                <a:srgbClr val="FF33CC"/>
              </a:solidFill>
            </a:endParaRPr>
          </a:p>
          <a:p>
            <a:pPr algn="ctr"/>
            <a:r>
              <a:rPr lang="pt-BR">
                <a:solidFill>
                  <a:srgbClr val="FF33CC"/>
                </a:solidFill>
              </a:rPr>
              <a:t>No entanto, se pode concluir a partir deste estudo que o suporte respiratório não invasivo seria menos prejudicial para o pulmão do que a ventilação endotraqueal ou que poderia ser usado por períodos prolongados. </a:t>
            </a:r>
          </a:p>
        </p:txBody>
      </p:sp>
      <p:sp>
        <p:nvSpPr>
          <p:cNvPr id="70665" name="Oval 7"/>
          <p:cNvSpPr>
            <a:spLocks noChangeArrowheads="1"/>
          </p:cNvSpPr>
          <p:nvPr/>
        </p:nvSpPr>
        <p:spPr bwMode="auto">
          <a:xfrm>
            <a:off x="895350" y="1616075"/>
            <a:ext cx="914400" cy="625475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CC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/>
              <a:t>2018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3"/>
          <p:cNvSpPr>
            <a:spLocks noGrp="1"/>
          </p:cNvSpPr>
          <p:nvPr>
            <p:ph type="body" idx="1"/>
          </p:nvPr>
        </p:nvSpPr>
        <p:spPr>
          <a:xfrm>
            <a:off x="1125538" y="2805113"/>
            <a:ext cx="10179050" cy="3594100"/>
          </a:xfrm>
        </p:spPr>
        <p:txBody>
          <a:bodyPr/>
          <a:lstStyle/>
          <a:p>
            <a:r>
              <a:rPr lang="pt-BR" sz="3600" smtClean="0"/>
              <a:t>E QUANTO À </a:t>
            </a:r>
            <a:r>
              <a:rPr lang="pt-BR" sz="3600" smtClean="0">
                <a:solidFill>
                  <a:srgbClr val="FF33CC"/>
                </a:solidFill>
              </a:rPr>
              <a:t>INSUFLAÇÃO SUSTENTADA?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ext Box 2"/>
          <p:cNvSpPr>
            <a:spLocks noGrp="1"/>
          </p:cNvSpPr>
          <p:nvPr>
            <p:ph type="body" idx="4294967295"/>
          </p:nvPr>
        </p:nvSpPr>
        <p:spPr>
          <a:xfrm>
            <a:off x="620713" y="1981200"/>
            <a:ext cx="11571287" cy="4600575"/>
          </a:xfrm>
        </p:spPr>
        <p:txBody>
          <a:bodyPr lIns="90004" tIns="44997" rIns="90004" bIns="44997"/>
          <a:lstStyle/>
          <a:p>
            <a:pPr algn="ctr">
              <a:lnSpc>
                <a:spcPct val="80000"/>
              </a:lnSpc>
            </a:pPr>
            <a:r>
              <a:rPr lang="pt-BR" sz="1300" b="1" smtClean="0"/>
              <a:t>Kirpalani, H: (</a:t>
            </a:r>
            <a:r>
              <a:rPr lang="pt-BR" sz="1300" b="1" smtClean="0">
                <a:hlinkClick r:id="rId2"/>
              </a:rPr>
              <a:t>Sustained Aeration of Infant Lungs (SAIL) trial: study protocol for a randomized controlled trial.</a:t>
            </a:r>
            <a:r>
              <a:rPr lang="pt-BR" sz="1300" b="1" smtClean="0"/>
              <a:t> Artigo Integral!).</a:t>
            </a:r>
            <a:endParaRPr lang="pt-BR" altLang="ko-KR" sz="1300" b="1" smtClean="0">
              <a:ea typeface="Gulim"/>
              <a:cs typeface="Gulim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altLang="ko-KR" sz="1300" b="1" smtClean="0">
                <a:ea typeface="Gulim"/>
                <a:cs typeface="Gulim"/>
              </a:rPr>
              <a:t>-</a:t>
            </a:r>
            <a:r>
              <a:rPr lang="pt-BR" altLang="ko-KR" sz="1300" smtClean="0">
                <a:ea typeface="Gulim"/>
                <a:cs typeface="Gulim"/>
              </a:rPr>
              <a:t> randomizados </a:t>
            </a:r>
            <a:r>
              <a:rPr lang="pt-BR" altLang="ko-KR" sz="1300" b="1" smtClean="0">
                <a:ea typeface="Gulim"/>
                <a:cs typeface="Gulim"/>
              </a:rPr>
              <a:t>RN de 23-26 semanas</a:t>
            </a:r>
            <a:r>
              <a:rPr lang="pt-BR" altLang="ko-KR" sz="1300" smtClean="0">
                <a:ea typeface="Gulim"/>
                <a:cs typeface="Gulim"/>
              </a:rPr>
              <a:t> para uma </a:t>
            </a:r>
            <a:r>
              <a:rPr lang="pt-BR" altLang="ko-KR" sz="1300" b="1" smtClean="0">
                <a:ea typeface="Gulim"/>
                <a:cs typeface="Gulim"/>
              </a:rPr>
              <a:t>reanimação padrão </a:t>
            </a:r>
            <a:r>
              <a:rPr lang="pt-BR" altLang="ko-KR" sz="1300" smtClean="0">
                <a:ea typeface="Gulim"/>
                <a:cs typeface="Gulim"/>
              </a:rPr>
              <a:t>ou</a:t>
            </a:r>
            <a:r>
              <a:rPr lang="pt-BR" altLang="ko-KR" sz="1300" b="1" smtClean="0">
                <a:ea typeface="Gulim"/>
                <a:cs typeface="Gulim"/>
              </a:rPr>
              <a:t> insuflação sustentada (IS) de 15 segundos com pressão inspiratória máxima de 20 cmH20</a:t>
            </a:r>
            <a:r>
              <a:rPr lang="pt-BR" altLang="ko-KR" sz="1300" smtClean="0">
                <a:ea typeface="Gulim"/>
                <a:cs typeface="Gulim"/>
              </a:rPr>
              <a:t>.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altLang="ko-KR" sz="1300" smtClean="0">
                <a:ea typeface="Gulim"/>
                <a:cs typeface="Gulim"/>
              </a:rPr>
              <a:t>-diretrizes da ILCOR.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altLang="ko-KR" sz="1300" smtClean="0">
                <a:ea typeface="Gulim"/>
                <a:cs typeface="Gulim"/>
              </a:rPr>
              <a:t>-começamos com CPAP nasal:se apnéia, FC&lt; 100 bpm, não entra e vamos direto para o programa de reanimação padrão.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altLang="ko-KR" sz="1300" smtClean="0">
                <a:ea typeface="Gulim"/>
                <a:cs typeface="Gulim"/>
              </a:rPr>
              <a:t>-Os que vão para a insuflação sustentada: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altLang="ko-KR" sz="1300" smtClean="0">
                <a:ea typeface="Gulim"/>
                <a:cs typeface="Gulim"/>
              </a:rPr>
              <a:t>         -avaliamos o uso de  CPAP:-</a:t>
            </a:r>
            <a:r>
              <a:rPr lang="pt-BR" altLang="ko-KR" sz="1300" smtClean="0">
                <a:solidFill>
                  <a:srgbClr val="0000FF"/>
                </a:solidFill>
                <a:ea typeface="Gulim"/>
                <a:cs typeface="Gulim"/>
              </a:rPr>
              <a:t>se respondeu</a:t>
            </a:r>
            <a:r>
              <a:rPr lang="pt-BR" altLang="ko-KR" sz="1300" smtClean="0">
                <a:ea typeface="Gulim"/>
                <a:cs typeface="Gulim"/>
              </a:rPr>
              <a:t>, a insuflação sustentada é suspensa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altLang="ko-KR" sz="1300" smtClean="0">
                <a:ea typeface="Gulim"/>
                <a:cs typeface="Gulim"/>
              </a:rPr>
              <a:t>                                                         -</a:t>
            </a:r>
            <a:r>
              <a:rPr lang="pt-BR" altLang="ko-KR" sz="1300" smtClean="0">
                <a:solidFill>
                  <a:srgbClr val="FF0000"/>
                </a:solidFill>
                <a:ea typeface="Gulim"/>
                <a:cs typeface="Gulim"/>
              </a:rPr>
              <a:t>se não respondeu</a:t>
            </a:r>
            <a:r>
              <a:rPr lang="pt-BR" altLang="ko-KR" sz="1300" smtClean="0">
                <a:ea typeface="Gulim"/>
                <a:cs typeface="Gulim"/>
              </a:rPr>
              <a:t> : a insuflação sustentada com 15 segundos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altLang="ko-KR" sz="1400" b="1" smtClean="0">
                <a:ea typeface="Gulim"/>
                <a:cs typeface="Gulim"/>
              </a:rPr>
              <a:t>                                                    O tamanho da amostra é de  650 RN.Término:2018</a:t>
            </a:r>
            <a:r>
              <a:rPr lang="pt-BR" altLang="ko-KR" sz="1400" smtClean="0">
                <a:ea typeface="Gulim"/>
                <a:cs typeface="Gulim"/>
              </a:rPr>
              <a:t> </a:t>
            </a:r>
          </a:p>
        </p:txBody>
      </p:sp>
      <p:graphicFrame>
        <p:nvGraphicFramePr>
          <p:cNvPr id="68627" name="Group 19"/>
          <p:cNvGraphicFramePr>
            <a:graphicFrameLocks noGrp="1"/>
          </p:cNvGraphicFramePr>
          <p:nvPr/>
        </p:nvGraphicFramePr>
        <p:xfrm>
          <a:off x="946150" y="5202238"/>
          <a:ext cx="11245850" cy="896112"/>
        </p:xfrm>
        <a:graphic>
          <a:graphicData uri="http://schemas.openxmlformats.org/drawingml/2006/table">
            <a:tbl>
              <a:tblPr/>
              <a:tblGrid>
                <a:gridCol w="5576888"/>
                <a:gridCol w="3486150"/>
                <a:gridCol w="2182812"/>
              </a:tblGrid>
              <a:tr h="8397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3"/>
                        </a:rPr>
                        <a:t>Melhorando a transição neonatal ao nascer para o pré-termo-evidência randomizada (Como passar pela " "A sombra do Vale do Nascimento"?)14o Congresso Brasileiro de Terapia Intensiva Pediátrica, 22 a 25 de junho de 2016, Brasília, 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3"/>
                        </a:rPr>
                        <a:t>Haresh Kirpalani (EUA). Realizado por Paulo R. Margotto 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pt-BR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Arial" charset="0"/>
                          <a:hlinkClick r:id="rId3"/>
                        </a:rPr>
                        <a:t>  </a:t>
                      </a:r>
                      <a:r>
                        <a:rPr kumimoji="0" lang="pt-BR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Arial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2716" name="Rectangle 16"/>
          <p:cNvSpPr>
            <a:spLocks noChangeArrowheads="1"/>
          </p:cNvSpPr>
          <p:nvPr/>
        </p:nvSpPr>
        <p:spPr bwMode="auto">
          <a:xfrm>
            <a:off x="3870325" y="134938"/>
            <a:ext cx="4718050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 eaLnBrk="0" hangingPunct="0">
              <a:lnSpc>
                <a:spcPct val="90000"/>
              </a:lnSpc>
            </a:pPr>
            <a:endParaRPr lang="pt-BR" sz="3200" b="1">
              <a:solidFill>
                <a:srgbClr val="FF3399"/>
              </a:solidFill>
              <a:latin typeface="Calibri" pitchFamily="34" charset="0"/>
              <a:ea typeface="MS PGothic" pitchFamily="34" charset="-128"/>
            </a:endParaRPr>
          </a:p>
          <a:p>
            <a:pPr defTabSz="914400" eaLnBrk="0" hangingPunct="0">
              <a:lnSpc>
                <a:spcPct val="90000"/>
              </a:lnSpc>
            </a:pPr>
            <a:r>
              <a:rPr lang="pt-BR" sz="3200" b="1">
                <a:solidFill>
                  <a:srgbClr val="0000FF"/>
                </a:solidFill>
                <a:latin typeface="Calibri" pitchFamily="34" charset="0"/>
                <a:ea typeface="MS PGothic" pitchFamily="34" charset="-128"/>
              </a:rPr>
              <a:t>INSUFLAÇÃO SUSTENTADA</a:t>
            </a:r>
          </a:p>
        </p:txBody>
      </p:sp>
      <p:sp>
        <p:nvSpPr>
          <p:cNvPr id="72717" name="Text Box 17"/>
          <p:cNvSpPr txBox="1">
            <a:spLocks noChangeArrowheads="1"/>
          </p:cNvSpPr>
          <p:nvPr/>
        </p:nvSpPr>
        <p:spPr bwMode="auto">
          <a:xfrm>
            <a:off x="1408113" y="1103313"/>
            <a:ext cx="97631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 eaLnBrk="0" hangingPunct="0"/>
            <a:r>
              <a:rPr lang="pt-BR" b="1">
                <a:solidFill>
                  <a:srgbClr val="FF9900"/>
                </a:solidFill>
                <a:latin typeface="Calibri" pitchFamily="34" charset="0"/>
                <a:ea typeface="MS PGothic" pitchFamily="34" charset="-128"/>
              </a:rPr>
              <a:t>O rápido estabelecimento da  capacidade funcional residual melhoraria os desfechos pós-reanimação</a:t>
            </a:r>
          </a:p>
          <a:p>
            <a:pPr defTabSz="914400" eaLnBrk="0" hangingPunct="0"/>
            <a:r>
              <a:rPr lang="pt-BR" b="1">
                <a:solidFill>
                  <a:srgbClr val="FF9900"/>
                </a:solidFill>
                <a:latin typeface="Calibri" pitchFamily="34" charset="0"/>
                <a:ea typeface="MS PGothic" pitchFamily="34" charset="-128"/>
              </a:rPr>
              <a:t>                 </a:t>
            </a:r>
            <a:r>
              <a:rPr lang="pt-BR" b="1">
                <a:solidFill>
                  <a:srgbClr val="0000FF"/>
                </a:solidFill>
                <a:latin typeface="Calibri" pitchFamily="34" charset="0"/>
                <a:ea typeface="MS PGothic" pitchFamily="34" charset="-128"/>
              </a:rPr>
              <a:t>Forte evidência em modelos animais (ovelhas e coelhos): efetivo e eficaz!</a:t>
            </a:r>
          </a:p>
        </p:txBody>
      </p:sp>
      <p:pic>
        <p:nvPicPr>
          <p:cNvPr id="72718" name="Picture 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834563" y="3700463"/>
            <a:ext cx="2354262" cy="150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9" name="Picture 22" descr="doc">
            <a:hlinkClick r:id="rId5" tooltip="Kirpalini_Insuflac_sus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783888" y="540226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20" name="Picture 23"/>
          <p:cNvPicPr>
            <a:picLocks noChangeAspect="1" noChangeArrowheads="1"/>
          </p:cNvPicPr>
          <p:nvPr/>
        </p:nvPicPr>
        <p:blipFill>
          <a:blip r:embed="rId7">
            <a:lum bright="24000" contrast="36000"/>
          </a:blip>
          <a:srcRect/>
          <a:stretch>
            <a:fillRect/>
          </a:stretch>
        </p:blipFill>
        <p:spPr bwMode="auto">
          <a:xfrm>
            <a:off x="0" y="0"/>
            <a:ext cx="1408113" cy="131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21" name="Text Box 24"/>
          <p:cNvSpPr txBox="1">
            <a:spLocks noChangeArrowheads="1"/>
          </p:cNvSpPr>
          <p:nvPr/>
        </p:nvSpPr>
        <p:spPr bwMode="auto">
          <a:xfrm>
            <a:off x="8920163" y="6192838"/>
            <a:ext cx="16525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 eaLnBrk="0" hangingPunct="0"/>
            <a:r>
              <a:rPr lang="pt-BR" b="1">
                <a:solidFill>
                  <a:srgbClr val="FF0000"/>
                </a:solidFill>
                <a:latin typeface="Calibri" pitchFamily="34" charset="0"/>
                <a:ea typeface="MS PGothic" pitchFamily="34" charset="-128"/>
              </a:rPr>
              <a:t>NO ENTANTO...</a:t>
            </a:r>
          </a:p>
        </p:txBody>
      </p:sp>
      <p:sp>
        <p:nvSpPr>
          <p:cNvPr id="72722" name="Oval 7"/>
          <p:cNvSpPr>
            <a:spLocks noChangeArrowheads="1"/>
          </p:cNvSpPr>
          <p:nvPr/>
        </p:nvSpPr>
        <p:spPr bwMode="auto">
          <a:xfrm>
            <a:off x="1184275" y="4427538"/>
            <a:ext cx="914400" cy="625475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CC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/>
              <a:t>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3"/>
          <p:cNvSpPr>
            <a:spLocks noGrp="1"/>
          </p:cNvSpPr>
          <p:nvPr>
            <p:ph type="body" idx="4294967295"/>
          </p:nvPr>
        </p:nvSpPr>
        <p:spPr>
          <a:xfrm>
            <a:off x="1279525" y="1620838"/>
            <a:ext cx="10179050" cy="3594100"/>
          </a:xfrm>
        </p:spPr>
        <p:txBody>
          <a:bodyPr/>
          <a:lstStyle/>
          <a:p>
            <a:r>
              <a:rPr lang="pt-BR" smtClean="0"/>
              <a:t>não reduziu a taxa combinada de displasia broncopulmonar ou morte.</a:t>
            </a:r>
          </a:p>
          <a:p>
            <a:r>
              <a:rPr lang="pt-BR" smtClean="0"/>
              <a:t>Houve elevado  risco de morte dentro de 48 horas com a insuflação sustentada, sem evidência de benefício.</a:t>
            </a:r>
          </a:p>
          <a:p>
            <a:pPr>
              <a:buFont typeface="Arial" charset="0"/>
              <a:buNone/>
            </a:pPr>
            <a:r>
              <a:rPr lang="pt-BR" smtClean="0"/>
              <a:t>                 </a:t>
            </a:r>
            <a:r>
              <a:rPr lang="pt-BR" b="1" smtClean="0">
                <a:solidFill>
                  <a:srgbClr val="FF0000"/>
                </a:solidFill>
              </a:rPr>
              <a:t>(7,5% vs. 1,4% - p = 0,002 (7,5% vs. 1,4%).</a:t>
            </a:r>
          </a:p>
          <a:p>
            <a:pPr lvl="2">
              <a:buFont typeface="Arial" charset="0"/>
              <a:buNone/>
            </a:pPr>
            <a:endParaRPr lang="pt-BR" smtClean="0"/>
          </a:p>
          <a:p>
            <a:pPr>
              <a:buFont typeface="Arial" charset="0"/>
              <a:buNone/>
            </a:pPr>
            <a:endParaRPr lang="pt-BR" smtClean="0"/>
          </a:p>
        </p:txBody>
      </p:sp>
      <p:sp>
        <p:nvSpPr>
          <p:cNvPr id="73730" name="Rectangle 4"/>
          <p:cNvSpPr>
            <a:spLocks noChangeArrowheads="1"/>
          </p:cNvSpPr>
          <p:nvPr/>
        </p:nvSpPr>
        <p:spPr bwMode="auto">
          <a:xfrm>
            <a:off x="3221038" y="134938"/>
            <a:ext cx="471805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 eaLnBrk="0" hangingPunct="0">
              <a:lnSpc>
                <a:spcPct val="90000"/>
              </a:lnSpc>
            </a:pPr>
            <a:r>
              <a:rPr lang="pt-BR" sz="3200" b="1">
                <a:solidFill>
                  <a:srgbClr val="0000FF"/>
                </a:solidFill>
                <a:latin typeface="Calibri" pitchFamily="34" charset="0"/>
                <a:ea typeface="MS PGothic" pitchFamily="34" charset="-128"/>
              </a:rPr>
              <a:t>INSUFLAÇÃO SUSTENTADA</a:t>
            </a:r>
          </a:p>
        </p:txBody>
      </p:sp>
      <p:sp>
        <p:nvSpPr>
          <p:cNvPr id="73731" name="AutoShape 6"/>
          <p:cNvSpPr>
            <a:spLocks noChangeArrowheads="1"/>
          </p:cNvSpPr>
          <p:nvPr/>
        </p:nvSpPr>
        <p:spPr bwMode="auto">
          <a:xfrm>
            <a:off x="5235575" y="3333750"/>
            <a:ext cx="733425" cy="1214438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rgbClr val="FFFF00"/>
          </a:solidFill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defTabSz="914400" eaLnBrk="0" hangingPunct="0"/>
            <a:endParaRPr lang="pt-BR"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73732" name="Oval 7"/>
          <p:cNvSpPr>
            <a:spLocks noChangeArrowheads="1"/>
          </p:cNvSpPr>
          <p:nvPr/>
        </p:nvSpPr>
        <p:spPr bwMode="auto">
          <a:xfrm>
            <a:off x="4691063" y="4560888"/>
            <a:ext cx="3322637" cy="914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 eaLnBrk="0" hangingPunct="0"/>
            <a:r>
              <a:rPr lang="pt-BR" b="1">
                <a:solidFill>
                  <a:srgbClr val="FF0000"/>
                </a:solidFill>
                <a:latin typeface="Calibri" pitchFamily="34" charset="0"/>
                <a:ea typeface="MS PGothic" pitchFamily="34" charset="-128"/>
              </a:rPr>
              <a:t>O ENSAIO PAROU</a:t>
            </a:r>
          </a:p>
        </p:txBody>
      </p:sp>
      <p:sp>
        <p:nvSpPr>
          <p:cNvPr id="73733" name="Rectangle 9"/>
          <p:cNvSpPr>
            <a:spLocks noChangeArrowheads="1"/>
          </p:cNvSpPr>
          <p:nvPr/>
        </p:nvSpPr>
        <p:spPr bwMode="auto">
          <a:xfrm>
            <a:off x="6073775" y="3317875"/>
            <a:ext cx="5888038" cy="954088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 eaLnBrk="0" hangingPunct="0"/>
            <a:r>
              <a:rPr lang="pt-BR">
                <a:solidFill>
                  <a:srgbClr val="0000FF"/>
                </a:solidFill>
                <a:latin typeface="Calibri" pitchFamily="34" charset="0"/>
                <a:ea typeface="MS PGothic" pitchFamily="34" charset="-128"/>
              </a:rPr>
              <a:t>O Programa de Reanimação Neonatal : não recomenda o uso rotineiro da IS inicial (&gt; 5 seg) para prematuros sem respiração espontânea, </a:t>
            </a:r>
          </a:p>
        </p:txBody>
      </p:sp>
      <p:pic>
        <p:nvPicPr>
          <p:cNvPr id="73734" name="Picture 10"/>
          <p:cNvPicPr>
            <a:picLocks noChangeAspect="1" noChangeArrowheads="1"/>
          </p:cNvPicPr>
          <p:nvPr/>
        </p:nvPicPr>
        <p:blipFill>
          <a:blip r:embed="rId2">
            <a:lum bright="24000" contrast="36000"/>
          </a:blip>
          <a:srcRect/>
          <a:stretch>
            <a:fillRect/>
          </a:stretch>
        </p:blipFill>
        <p:spPr bwMode="auto">
          <a:xfrm>
            <a:off x="1443038" y="152400"/>
            <a:ext cx="1614487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5" name="Rectangle 10"/>
          <p:cNvSpPr>
            <a:spLocks noChangeArrowheads="1"/>
          </p:cNvSpPr>
          <p:nvPr/>
        </p:nvSpPr>
        <p:spPr bwMode="auto">
          <a:xfrm>
            <a:off x="933450" y="5883275"/>
            <a:ext cx="10933113" cy="850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sz="1400">
                <a:hlinkClick r:id="rId3"/>
              </a:rPr>
              <a:t>Effect of Sustained Inflations vs Intermittent Positive Pressure Ventilation on Bronchopulmonary Dysplasia or Death Among Extremely Preterm Infants: The </a:t>
            </a:r>
            <a:r>
              <a:rPr lang="en-US" sz="1400" b="1">
                <a:hlinkClick r:id="rId3"/>
              </a:rPr>
              <a:t>SAIL</a:t>
            </a:r>
            <a:r>
              <a:rPr lang="en-US" sz="1400">
                <a:hlinkClick r:id="rId3"/>
              </a:rPr>
              <a:t> Randomized Clinical Trial.</a:t>
            </a:r>
            <a:r>
              <a:rPr lang="en-US" sz="1400"/>
              <a:t> </a:t>
            </a:r>
          </a:p>
          <a:p>
            <a:pPr algn="ctr"/>
            <a:r>
              <a:rPr lang="en-US" sz="1400" b="1"/>
              <a:t>Kirpalani H</a:t>
            </a:r>
            <a:r>
              <a:rPr lang="en-US" sz="1400"/>
              <a:t>, Ratcliffe SJ, Keszler M, Davis PG, Foglia EE, Te Pas A et a JAMA. 2019 Mar 26;321(12):1165-1175. doi: 10.1001/jama.2019.1660.PMID: 30912836 </a:t>
            </a:r>
            <a:r>
              <a:rPr lang="en-US" sz="1400" b="1"/>
              <a:t>Free PMC article.</a:t>
            </a:r>
            <a:r>
              <a:rPr lang="en-US" sz="1400"/>
              <a:t> Clinical Trial.</a:t>
            </a:r>
          </a:p>
        </p:txBody>
      </p:sp>
      <p:sp>
        <p:nvSpPr>
          <p:cNvPr id="73736" name="Oval 7"/>
          <p:cNvSpPr>
            <a:spLocks noChangeArrowheads="1"/>
          </p:cNvSpPr>
          <p:nvPr/>
        </p:nvSpPr>
        <p:spPr bwMode="auto">
          <a:xfrm>
            <a:off x="914400" y="6092825"/>
            <a:ext cx="914400" cy="625475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CC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/>
              <a:t>2019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7350" y="2189163"/>
            <a:ext cx="9478963" cy="322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4" name="Text Box 8"/>
          <p:cNvSpPr txBox="1">
            <a:spLocks noChangeArrowheads="1"/>
          </p:cNvSpPr>
          <p:nvPr/>
        </p:nvSpPr>
        <p:spPr bwMode="auto">
          <a:xfrm>
            <a:off x="2235200" y="1049338"/>
            <a:ext cx="8121650" cy="6715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endParaRPr lang="pt-BR" sz="2000" b="1">
              <a:solidFill>
                <a:srgbClr val="0000FF"/>
              </a:solidFill>
              <a:ea typeface="MS PGothic" pitchFamily="34" charset="-128"/>
            </a:endParaRPr>
          </a:p>
          <a:p>
            <a:pPr algn="ctr" defTabSz="914400"/>
            <a:r>
              <a:rPr lang="pt-BR" altLang="ko-KR">
                <a:ea typeface="Gulim"/>
                <a:cs typeface="Gulim"/>
              </a:rPr>
              <a:t>o tempo para atingir a FC de 120 bpm foi mais rápido com 30 segundos de IS </a:t>
            </a:r>
            <a:endParaRPr lang="pt-BR">
              <a:ea typeface="MS PGothic" pitchFamily="34" charset="-128"/>
            </a:endParaRPr>
          </a:p>
        </p:txBody>
      </p:sp>
      <p:sp>
        <p:nvSpPr>
          <p:cNvPr id="74755" name="Text Box 9"/>
          <p:cNvSpPr txBox="1">
            <a:spLocks noChangeArrowheads="1"/>
          </p:cNvSpPr>
          <p:nvPr/>
        </p:nvSpPr>
        <p:spPr bwMode="auto">
          <a:xfrm>
            <a:off x="779463" y="1509713"/>
            <a:ext cx="145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FF0000"/>
                </a:solidFill>
                <a:ea typeface="MS PGothic" pitchFamily="34" charset="-128"/>
              </a:rPr>
              <a:t>No entanto:</a:t>
            </a:r>
          </a:p>
        </p:txBody>
      </p:sp>
      <p:graphicFrame>
        <p:nvGraphicFramePr>
          <p:cNvPr id="70675" name="Group 19"/>
          <p:cNvGraphicFramePr>
            <a:graphicFrameLocks noGrp="1"/>
          </p:cNvGraphicFramePr>
          <p:nvPr/>
        </p:nvGraphicFramePr>
        <p:xfrm>
          <a:off x="930275" y="6169025"/>
          <a:ext cx="10790238" cy="695018"/>
        </p:xfrm>
        <a:graphic>
          <a:graphicData uri="http://schemas.openxmlformats.org/drawingml/2006/table">
            <a:tbl>
              <a:tblPr/>
              <a:tblGrid>
                <a:gridCol w="5351463"/>
                <a:gridCol w="3367087"/>
                <a:gridCol w="2071688"/>
              </a:tblGrid>
              <a:tr h="5445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Arial" charset="0"/>
                          <a:hlinkClick r:id="rId3"/>
                        </a:rPr>
                        <a:t>Ventilação por pressão positiva na Sala de Parto: quais são as controvérsias (6o Simpósio Internacional de Reanimação Neonatal, 14-16 de abril de 2016, Belo Horizonte)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Arial" charset="0"/>
                      </a:endParaRPr>
                    </a:p>
                  </a:txBody>
                  <a:tcPr marT="45757" marB="45757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Arial" charset="0"/>
                          <a:hlinkClick r:id="rId3"/>
                        </a:rPr>
                        <a:t>Gary Weiner (EUA). Realizado por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Arial" charset="0"/>
                      </a:endParaRPr>
                    </a:p>
                  </a:txBody>
                  <a:tcPr marT="45757" marB="45757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Arial" charset="0"/>
                          <a:hlinkClick r:id="rId3"/>
                        </a:rPr>
                        <a:t>  </a:t>
                      </a:r>
                      <a:r>
                        <a:rPr kumimoji="0" lang="pt-BR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Arial" charset="0"/>
                        </a:rPr>
                        <a:t>     </a:t>
                      </a:r>
                    </a:p>
                  </a:txBody>
                  <a:tcPr marT="45757" marB="45757"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74766" name="Picture 22" descr="doc">
            <a:hlinkClick r:id="rId4" tooltip="VPP_Sala_Parto_Controv_2016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293350" y="6270625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67" name="AutoShape 23"/>
          <p:cNvSpPr>
            <a:spLocks noChangeArrowheads="1"/>
          </p:cNvSpPr>
          <p:nvPr/>
        </p:nvSpPr>
        <p:spPr bwMode="auto">
          <a:xfrm>
            <a:off x="727075" y="1866900"/>
            <a:ext cx="733425" cy="1214438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rgbClr val="FFFF00"/>
          </a:solidFill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defTabSz="914400" eaLnBrk="0" hangingPunct="0"/>
            <a:endParaRPr lang="pt-BR"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74768" name="Rectangle 24"/>
          <p:cNvSpPr>
            <a:spLocks noChangeArrowheads="1"/>
          </p:cNvSpPr>
          <p:nvPr/>
        </p:nvSpPr>
        <p:spPr bwMode="auto">
          <a:xfrm>
            <a:off x="3525838" y="134938"/>
            <a:ext cx="415448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 eaLnBrk="0" hangingPunct="0">
              <a:lnSpc>
                <a:spcPct val="90000"/>
              </a:lnSpc>
            </a:pPr>
            <a:r>
              <a:rPr lang="pt-BR" sz="3200" b="1">
                <a:solidFill>
                  <a:srgbClr val="FF3399"/>
                </a:solidFill>
                <a:latin typeface="Calibri" pitchFamily="34" charset="0"/>
                <a:ea typeface="MS PGothic" pitchFamily="34" charset="-128"/>
              </a:rPr>
              <a:t>  </a:t>
            </a:r>
            <a:r>
              <a:rPr lang="pt-BR" sz="2800" b="1">
                <a:solidFill>
                  <a:srgbClr val="FF3399"/>
                </a:solidFill>
                <a:latin typeface="Calibri" pitchFamily="34" charset="0"/>
                <a:ea typeface="MS PGothic" pitchFamily="34" charset="-128"/>
              </a:rPr>
              <a:t>PROTEÇÃO PULMONAR</a:t>
            </a:r>
          </a:p>
          <a:p>
            <a:pPr defTabSz="914400" eaLnBrk="0" hangingPunct="0">
              <a:lnSpc>
                <a:spcPct val="90000"/>
              </a:lnSpc>
            </a:pPr>
            <a:r>
              <a:rPr lang="pt-BR" sz="2800" b="1">
                <a:solidFill>
                  <a:srgbClr val="0000FF"/>
                </a:solidFill>
                <a:latin typeface="Calibri" pitchFamily="34" charset="0"/>
                <a:ea typeface="MS PGothic" pitchFamily="34" charset="-128"/>
              </a:rPr>
              <a:t>INSUFLAÇÃO SUSTENTADA</a:t>
            </a:r>
          </a:p>
        </p:txBody>
      </p:sp>
      <p:pic>
        <p:nvPicPr>
          <p:cNvPr id="74769" name="Picture 25"/>
          <p:cNvPicPr>
            <a:picLocks noChangeAspect="1" noChangeArrowheads="1"/>
          </p:cNvPicPr>
          <p:nvPr/>
        </p:nvPicPr>
        <p:blipFill>
          <a:blip r:embed="rId6">
            <a:lum bright="24000" contrast="36000"/>
          </a:blip>
          <a:srcRect/>
          <a:stretch>
            <a:fillRect/>
          </a:stretch>
        </p:blipFill>
        <p:spPr bwMode="auto">
          <a:xfrm>
            <a:off x="10218738" y="473075"/>
            <a:ext cx="1835150" cy="171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70" name="Oval 7"/>
          <p:cNvSpPr>
            <a:spLocks noChangeArrowheads="1"/>
          </p:cNvSpPr>
          <p:nvPr/>
        </p:nvSpPr>
        <p:spPr bwMode="auto">
          <a:xfrm>
            <a:off x="923925" y="5389563"/>
            <a:ext cx="914400" cy="625475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CC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/>
              <a:t>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3"/>
          <p:cNvSpPr>
            <a:spLocks noGrp="1"/>
          </p:cNvSpPr>
          <p:nvPr>
            <p:ph type="body" idx="1"/>
          </p:nvPr>
        </p:nvSpPr>
        <p:spPr>
          <a:xfrm>
            <a:off x="1395413" y="2439988"/>
            <a:ext cx="10179050" cy="3594100"/>
          </a:xfrm>
        </p:spPr>
        <p:txBody>
          <a:bodyPr/>
          <a:lstStyle/>
          <a:p>
            <a:r>
              <a:rPr lang="pt-BR" sz="1800" b="1" smtClean="0">
                <a:solidFill>
                  <a:srgbClr val="FF0000"/>
                </a:solidFill>
              </a:rPr>
              <a:t>A falha de extubação</a:t>
            </a:r>
            <a:r>
              <a:rPr lang="pt-BR" sz="1800" smtClean="0"/>
              <a:t> é estressante e estratégia para evitá-la, com base em pesquisa de </a:t>
            </a:r>
            <a:r>
              <a:rPr lang="pt-BR" sz="1800" smtClean="0">
                <a:solidFill>
                  <a:srgbClr val="0000FF"/>
                </a:solidFill>
              </a:rPr>
              <a:t>1435 estudos</a:t>
            </a:r>
            <a:r>
              <a:rPr lang="pt-BR" sz="1800" smtClean="0"/>
              <a:t>, resultando  no </a:t>
            </a:r>
            <a:r>
              <a:rPr lang="pt-BR" sz="1800" smtClean="0">
                <a:solidFill>
                  <a:srgbClr val="FF33CC"/>
                </a:solidFill>
              </a:rPr>
              <a:t>final 50 estudos mostrou a eficácia do CPAP nasal &gt;= 5 cmH20 e de preferência o CPAP ciclado (que conhecemos como VNI</a:t>
            </a:r>
            <a:r>
              <a:rPr lang="pt-BR" sz="1800" smtClean="0"/>
              <a:t>)  mostraram-se eficazes  ( a cânula de alto fluxo não foi eficaz para os RN &lt;26 semanas e nos maiores, não foi inferior ao CPAP nasal, porém deixar o CPAP nasal de prontidão para o resgate da sua falha. </a:t>
            </a:r>
          </a:p>
          <a:p>
            <a:r>
              <a:rPr lang="pt-BR" sz="1800" smtClean="0"/>
              <a:t>Peter Davis usa, antes da extubação um teste respiração espontânea: 3 minutos em CPAP endotraqueal com o mesmo valor da PEEP e não havendo queda a saturação de oxigênio, o RN é extubado com segurança para CPAP de 7 cmH20. </a:t>
            </a:r>
          </a:p>
          <a:p>
            <a:r>
              <a:rPr lang="pt-BR" sz="1800" smtClean="0"/>
              <a:t>Quanto à cafeína, para os bebês extremamente prematuros é iniciada precocemente a cafeína já que o objetivo de extubá-los rapidamente. </a:t>
            </a:r>
          </a:p>
        </p:txBody>
      </p:sp>
      <p:sp>
        <p:nvSpPr>
          <p:cNvPr id="75778" name="Rectangle 4"/>
          <p:cNvSpPr>
            <a:spLocks noChangeArrowheads="1"/>
          </p:cNvSpPr>
          <p:nvPr/>
        </p:nvSpPr>
        <p:spPr bwMode="auto">
          <a:xfrm>
            <a:off x="2154238" y="271463"/>
            <a:ext cx="864552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sz="2700" b="1">
                <a:solidFill>
                  <a:srgbClr val="0000FF"/>
                </a:solidFill>
                <a:latin typeface="Lato" pitchFamily="34" charset="0"/>
              </a:rPr>
              <a:t>M</a:t>
            </a:r>
            <a:r>
              <a:rPr lang="en-US" sz="2700" b="1">
                <a:solidFill>
                  <a:srgbClr val="0000FF"/>
                </a:solidFill>
              </a:rPr>
              <a:t>é</a:t>
            </a:r>
            <a:r>
              <a:rPr lang="en-US" sz="2700" b="1">
                <a:solidFill>
                  <a:srgbClr val="0000FF"/>
                </a:solidFill>
                <a:latin typeface="Lato" pitchFamily="34" charset="0"/>
              </a:rPr>
              <a:t>todos com base na Evidência na facilita</a:t>
            </a:r>
            <a:r>
              <a:rPr lang="en-US" sz="2700" b="1">
                <a:solidFill>
                  <a:srgbClr val="0000FF"/>
                </a:solidFill>
              </a:rPr>
              <a:t>ç</a:t>
            </a:r>
            <a:r>
              <a:rPr lang="en-US" sz="2700" b="1">
                <a:solidFill>
                  <a:srgbClr val="0000FF"/>
                </a:solidFill>
                <a:latin typeface="Lato" pitchFamily="34" charset="0"/>
              </a:rPr>
              <a:t>ão da extuba</a:t>
            </a:r>
            <a:r>
              <a:rPr lang="en-US" sz="2700" b="1">
                <a:solidFill>
                  <a:srgbClr val="0000FF"/>
                </a:solidFill>
              </a:rPr>
              <a:t>ç</a:t>
            </a:r>
            <a:r>
              <a:rPr lang="en-US" sz="2700" b="1">
                <a:solidFill>
                  <a:srgbClr val="0000FF"/>
                </a:solidFill>
                <a:latin typeface="Lato" pitchFamily="34" charset="0"/>
              </a:rPr>
              <a:t>ão (Evidence based methods of facilitating extubation)</a:t>
            </a:r>
          </a:p>
          <a:p>
            <a:pPr eaLnBrk="0" hangingPunct="0"/>
            <a:r>
              <a:rPr lang="en-US" sz="800" u="sng">
                <a:solidFill>
                  <a:srgbClr val="78909C"/>
                </a:solidFill>
              </a:rPr>
              <a:t>  </a:t>
            </a:r>
            <a:endParaRPr lang="en-US" u="sng">
              <a:solidFill>
                <a:srgbClr val="78909C"/>
              </a:solidFill>
            </a:endParaRPr>
          </a:p>
          <a:p>
            <a:pPr algn="ctr" eaLnBrk="0" hangingPunct="0"/>
            <a:r>
              <a:rPr lang="en-US" sz="1600">
                <a:solidFill>
                  <a:srgbClr val="424242"/>
                </a:solidFill>
                <a:latin typeface="Source Sans Pro"/>
              </a:rPr>
              <a:t>Peter Davis</a:t>
            </a:r>
            <a:r>
              <a:rPr lang="en-US" sz="1600">
                <a:solidFill>
                  <a:srgbClr val="424242"/>
                </a:solidFill>
              </a:rPr>
              <a:t> </a:t>
            </a:r>
            <a:r>
              <a:rPr lang="en-US" sz="1600">
                <a:solidFill>
                  <a:srgbClr val="424242"/>
                </a:solidFill>
                <a:latin typeface="Source Sans Pro"/>
              </a:rPr>
              <a:t>for</a:t>
            </a:r>
            <a:r>
              <a:rPr lang="en-US" sz="1600">
                <a:solidFill>
                  <a:srgbClr val="424242"/>
                </a:solidFill>
              </a:rPr>
              <a:t> </a:t>
            </a:r>
            <a:r>
              <a:rPr lang="en-US" sz="1600">
                <a:solidFill>
                  <a:srgbClr val="424242"/>
                </a:solidFill>
                <a:latin typeface="Source Sans Pro"/>
              </a:rPr>
              <a:t>Kristin Ferguson, Calum Roberts and Brett Manley.</a:t>
            </a:r>
            <a:r>
              <a:rPr lang="en-US" sz="1600">
                <a:solidFill>
                  <a:srgbClr val="424242"/>
                </a:solidFill>
              </a:rPr>
              <a:t> </a:t>
            </a:r>
            <a:r>
              <a:rPr lang="en-US" sz="1600">
                <a:solidFill>
                  <a:srgbClr val="424242"/>
                </a:solidFill>
                <a:latin typeface="Source Sans Pro"/>
              </a:rPr>
              <a:t>The Royal Women</a:t>
            </a:r>
            <a:r>
              <a:rPr lang="en-US" sz="1600">
                <a:solidFill>
                  <a:srgbClr val="424242"/>
                </a:solidFill>
              </a:rPr>
              <a:t>’</a:t>
            </a:r>
            <a:r>
              <a:rPr lang="en-US" sz="1600">
                <a:solidFill>
                  <a:srgbClr val="424242"/>
                </a:solidFill>
                <a:latin typeface="Source Sans Pro"/>
              </a:rPr>
              <a:t>s Hospital, Melbourne, Australia.</a:t>
            </a:r>
          </a:p>
          <a:p>
            <a:pPr algn="ctr" eaLnBrk="0" hangingPunct="0"/>
            <a:r>
              <a:rPr lang="en-US" sz="1600" b="1">
                <a:solidFill>
                  <a:srgbClr val="424242"/>
                </a:solidFill>
                <a:latin typeface="Source Sans Pro"/>
              </a:rPr>
              <a:t>11</a:t>
            </a:r>
            <a:r>
              <a:rPr lang="en-US" sz="1600" b="1">
                <a:solidFill>
                  <a:srgbClr val="424242"/>
                </a:solidFill>
              </a:rPr>
              <a:t>º</a:t>
            </a:r>
            <a:r>
              <a:rPr lang="en-US" sz="1600" b="1">
                <a:solidFill>
                  <a:srgbClr val="424242"/>
                </a:solidFill>
                <a:latin typeface="Source Sans Pro"/>
              </a:rPr>
              <a:t>  Simp</a:t>
            </a:r>
            <a:r>
              <a:rPr lang="en-US" sz="1600" b="1">
                <a:solidFill>
                  <a:srgbClr val="424242"/>
                </a:solidFill>
              </a:rPr>
              <a:t>ó</a:t>
            </a:r>
            <a:r>
              <a:rPr lang="en-US" sz="1600" b="1">
                <a:solidFill>
                  <a:srgbClr val="424242"/>
                </a:solidFill>
                <a:latin typeface="Source Sans Pro"/>
              </a:rPr>
              <a:t>sio Internacional de neonatologia do Rio de Janeiro, 20-23 de junho de 2018</a:t>
            </a:r>
            <a:endParaRPr lang="en-US" sz="1600">
              <a:solidFill>
                <a:srgbClr val="78909C"/>
              </a:solidFill>
            </a:endParaRPr>
          </a:p>
        </p:txBody>
      </p:sp>
      <p:pic>
        <p:nvPicPr>
          <p:cNvPr id="75779" name="Picture 5" descr="pdf">
            <a:hlinkClick r:id="rId2" tooltip="Peter-Davis-Evidence-based-extubation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7600" y="1208088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80" name="Oval 7"/>
          <p:cNvSpPr>
            <a:spLocks noChangeArrowheads="1"/>
          </p:cNvSpPr>
          <p:nvPr/>
        </p:nvSpPr>
        <p:spPr bwMode="auto">
          <a:xfrm>
            <a:off x="895350" y="1616075"/>
            <a:ext cx="914400" cy="625475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CC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/>
              <a:t>2018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2"/>
          <p:cNvSpPr>
            <a:spLocks noGrp="1"/>
          </p:cNvSpPr>
          <p:nvPr>
            <p:ph type="body" idx="4294967295"/>
          </p:nvPr>
        </p:nvSpPr>
        <p:spPr>
          <a:xfrm>
            <a:off x="1376363" y="1130300"/>
            <a:ext cx="10179050" cy="44227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b="1" smtClean="0"/>
              <a:t>INDICAÇÕES DE CPAP NASAL</a:t>
            </a:r>
            <a:r>
              <a:rPr lang="pt-BR" smtClean="0"/>
              <a:t>: Insuficiência respiratória do prematuro extremo, doença da membrana hialina, Taquipnéia transitória do recém-nascido, Síndrome de aspiração de mecônio (a primeira escolha é CPAP NASAL: a taxa axa de falha foi de 3% no grupo de  neonatos randomizados para CPAPnasal vs. 25% no grupo tratado com oxigênio no Hood [ odds ratio de 0,09; IC95%, 0,02 a 0,43; p = 0,002]),  pneumonia, cardiopatia, apneia da prematuridade, no desmame da ventilação mecânica e em praticamente todas as causas pulmonares de desconforto respiratório neonatal, incluindo pós operatório de hérnia diafragmática, de cardiopatia congênita e de defeitos de fechamento da parede abdominal. </a:t>
            </a:r>
          </a:p>
        </p:txBody>
      </p:sp>
      <p:graphicFrame>
        <p:nvGraphicFramePr>
          <p:cNvPr id="75804" name="Group 28"/>
          <p:cNvGraphicFramePr>
            <a:graphicFrameLocks noGrp="1"/>
          </p:cNvGraphicFramePr>
          <p:nvPr/>
        </p:nvGraphicFramePr>
        <p:xfrm>
          <a:off x="1209675" y="153988"/>
          <a:ext cx="10437813" cy="898525"/>
        </p:xfrm>
        <a:graphic>
          <a:graphicData uri="http://schemas.openxmlformats.org/drawingml/2006/table">
            <a:tbl>
              <a:tblPr/>
              <a:tblGrid>
                <a:gridCol w="3478213"/>
                <a:gridCol w="3481387"/>
                <a:gridCol w="3478213"/>
              </a:tblGrid>
              <a:tr h="898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CPAP nasal</a:t>
                      </a: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Gill Sans MT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Carlos Alberto Moreno Zaconeta</a:t>
                      </a: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Gill Sans MT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3983" name="Group 15"/>
          <p:cNvGraphicFramePr>
            <a:graphicFrameLocks noGrp="1"/>
          </p:cNvGraphicFramePr>
          <p:nvPr/>
        </p:nvGraphicFramePr>
        <p:xfrm>
          <a:off x="1470025" y="3894138"/>
          <a:ext cx="9793288" cy="895350"/>
        </p:xfrm>
        <a:graphic>
          <a:graphicData uri="http://schemas.openxmlformats.org/drawingml/2006/table">
            <a:tbl>
              <a:tblPr/>
              <a:tblGrid>
                <a:gridCol w="3384550"/>
                <a:gridCol w="3203575"/>
                <a:gridCol w="3205163"/>
              </a:tblGrid>
              <a:tr h="895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Ventilação não invasiva neonatal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618" marB="45618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Carlos Alberto Moreno Zaconeta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618" marB="45618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18" marB="45618"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6822" name="Rectangle 2"/>
          <p:cNvSpPr>
            <a:spLocks/>
          </p:cNvSpPr>
          <p:nvPr/>
        </p:nvSpPr>
        <p:spPr bwMode="auto">
          <a:xfrm>
            <a:off x="1165225" y="4738688"/>
            <a:ext cx="10179050" cy="359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228600" defTabSz="914400" eaLnBrk="0" hangingPunct="0">
              <a:lnSpc>
                <a:spcPct val="90000"/>
              </a:lnSpc>
              <a:spcBef>
                <a:spcPts val="700"/>
              </a:spcBef>
              <a:buClr>
                <a:schemeClr val="tx2"/>
              </a:buClr>
              <a:buFont typeface="Arial" charset="0"/>
              <a:buNone/>
            </a:pPr>
            <a:r>
              <a:rPr lang="pt-BR" sz="2000" b="1">
                <a:solidFill>
                  <a:srgbClr val="595959"/>
                </a:solidFill>
                <a:latin typeface="Gill Sans MT"/>
              </a:rPr>
              <a:t>                                      </a:t>
            </a:r>
            <a:r>
              <a:rPr lang="pt-BR" sz="2000" b="1">
                <a:solidFill>
                  <a:srgbClr val="0000FF"/>
                </a:solidFill>
                <a:latin typeface="Gill Sans MT"/>
              </a:rPr>
              <a:t>QUAIS AS INDICAÇÕES DE VNI? </a:t>
            </a:r>
            <a:endParaRPr lang="pt-BR" sz="2000">
              <a:solidFill>
                <a:srgbClr val="0000FF"/>
              </a:solidFill>
              <a:latin typeface="Gill Sans MT"/>
            </a:endParaRPr>
          </a:p>
          <a:p>
            <a:pPr marL="228600" indent="-228600" defTabSz="914400" eaLnBrk="0" hangingPunct="0">
              <a:lnSpc>
                <a:spcPct val="90000"/>
              </a:lnSpc>
              <a:spcBef>
                <a:spcPts val="700"/>
              </a:spcBef>
              <a:buClr>
                <a:schemeClr val="tx2"/>
              </a:buClr>
              <a:buFont typeface="Arial" charset="0"/>
              <a:buChar char="•"/>
            </a:pPr>
            <a:r>
              <a:rPr lang="pt-BR" sz="2000">
                <a:solidFill>
                  <a:srgbClr val="595959"/>
                </a:solidFill>
                <a:latin typeface="Gill Sans MT"/>
              </a:rPr>
              <a:t>	</a:t>
            </a:r>
            <a:r>
              <a:rPr lang="pt-BR" sz="2400">
                <a:solidFill>
                  <a:srgbClr val="595959"/>
                </a:solidFill>
                <a:latin typeface="Gill Sans MT"/>
              </a:rPr>
              <a:t>Para aumentar o sucesso pós extubação de RN &lt;1500 gramas e para prevenção e tratamento da apnéia da prematuridade. No momento atual do conhecimento, não existe suporte científico suficiente que recomende o uso de VNI como primeira alternativa de suporte ventilatório.</a:t>
            </a:r>
          </a:p>
        </p:txBody>
      </p:sp>
      <p:pic>
        <p:nvPicPr>
          <p:cNvPr id="76823" name="Picture 27" descr="doc">
            <a:hlinkClick r:id="rId4" tooltip="VENTILAÇÃO NÃO INVASIVA-2009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2113" y="4021138"/>
            <a:ext cx="6000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24" name="Picture 30" descr="doc">
            <a:hlinkClick r:id="rId6" tooltip="NOVO-CPAP NASAL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502775" y="401638"/>
            <a:ext cx="59055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25" name="Oval 7"/>
          <p:cNvSpPr>
            <a:spLocks noChangeArrowheads="1"/>
          </p:cNvSpPr>
          <p:nvPr/>
        </p:nvSpPr>
        <p:spPr bwMode="auto">
          <a:xfrm>
            <a:off x="288925" y="576263"/>
            <a:ext cx="914400" cy="625475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CC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/>
              <a:t>2020</a:t>
            </a:r>
          </a:p>
        </p:txBody>
      </p:sp>
      <p:sp>
        <p:nvSpPr>
          <p:cNvPr id="76826" name="Oval 7"/>
          <p:cNvSpPr>
            <a:spLocks noChangeArrowheads="1"/>
          </p:cNvSpPr>
          <p:nvPr/>
        </p:nvSpPr>
        <p:spPr bwMode="auto">
          <a:xfrm>
            <a:off x="471488" y="3965575"/>
            <a:ext cx="914400" cy="625475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CC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/>
              <a:t>2020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3983" name="Group 15"/>
          <p:cNvGraphicFramePr>
            <a:graphicFrameLocks noGrp="1"/>
          </p:cNvGraphicFramePr>
          <p:nvPr>
            <p:ph/>
          </p:nvPr>
        </p:nvGraphicFramePr>
        <p:xfrm>
          <a:off x="1250950" y="382588"/>
          <a:ext cx="10179050" cy="963613"/>
        </p:xfrm>
        <a:graphic>
          <a:graphicData uri="http://schemas.openxmlformats.org/drawingml/2006/table">
            <a:tbl>
              <a:tblPr/>
              <a:tblGrid>
                <a:gridCol w="3517900"/>
                <a:gridCol w="3328988"/>
                <a:gridCol w="3332162"/>
              </a:tblGrid>
              <a:tr h="963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Ventilação não invasiva neonatal</a:t>
                      </a: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618" marB="45618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Carlos Alberto Moreno Zaconeta</a:t>
                      </a: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618" marB="45618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18" marB="45618"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7835" name="Rectangle 16"/>
          <p:cNvSpPr>
            <a:spLocks/>
          </p:cNvSpPr>
          <p:nvPr/>
        </p:nvSpPr>
        <p:spPr bwMode="auto">
          <a:xfrm>
            <a:off x="1250950" y="2286000"/>
            <a:ext cx="10179050" cy="359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228600" defTabSz="914400" eaLnBrk="0" hangingPunct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charset="0"/>
              <a:buNone/>
            </a:pPr>
            <a:r>
              <a:rPr lang="pt-BR" sz="2000" b="1">
                <a:solidFill>
                  <a:srgbClr val="0000FF"/>
                </a:solidFill>
                <a:latin typeface="Gill Sans MT"/>
              </a:rPr>
              <a:t>                                         QUAIS AS INDICAÇÕES DE VNI? </a:t>
            </a:r>
            <a:endParaRPr lang="pt-BR" sz="2000">
              <a:solidFill>
                <a:srgbClr val="0000FF"/>
              </a:solidFill>
              <a:latin typeface="Gill Sans MT"/>
            </a:endParaRPr>
          </a:p>
          <a:p>
            <a:pPr marL="228600" indent="-228600" defTabSz="914400" eaLnBrk="0" hangingPunct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charset="0"/>
              <a:buChar char="•"/>
            </a:pPr>
            <a:r>
              <a:rPr lang="pt-BR" sz="2000">
                <a:solidFill>
                  <a:srgbClr val="595959"/>
                </a:solidFill>
                <a:latin typeface="Gill Sans MT"/>
              </a:rPr>
              <a:t>	Para aumentar o sucesso pós extubação de RN &lt;1500 gramas e para prevenção e tratamento da apnéia da prematuridade. No momento atual do conhecimento, não existe suporte científico suficiente que recomende o uso de VNI como primeira alternativa de suporte ventilatório.</a:t>
            </a:r>
          </a:p>
          <a:p>
            <a:pPr marL="228600" indent="-228600" defTabSz="914400" eaLnBrk="0" hangingPunct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charset="0"/>
              <a:buChar char="•"/>
            </a:pPr>
            <a:endParaRPr lang="pt-BR" sz="2000">
              <a:solidFill>
                <a:srgbClr val="595959"/>
              </a:solidFill>
              <a:latin typeface="Gill Sans MT"/>
            </a:endParaRPr>
          </a:p>
        </p:txBody>
      </p:sp>
      <p:pic>
        <p:nvPicPr>
          <p:cNvPr id="77836" name="Picture 17" descr="doc">
            <a:hlinkClick r:id="rId3" tooltip="VENTILAÇÃO NÃO INVASIVA-2009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559925" y="546100"/>
            <a:ext cx="6000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37" name="Oval 7"/>
          <p:cNvSpPr>
            <a:spLocks noChangeArrowheads="1"/>
          </p:cNvSpPr>
          <p:nvPr/>
        </p:nvSpPr>
        <p:spPr bwMode="auto">
          <a:xfrm>
            <a:off x="338138" y="557213"/>
            <a:ext cx="914400" cy="625475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CC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/>
              <a:t>2020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pt-BR" cap="none" smtClean="0">
                <a:solidFill>
                  <a:srgbClr val="FF33CC"/>
                </a:solidFill>
              </a:rPr>
              <a:t>OBRIGADO!</a:t>
            </a:r>
          </a:p>
        </p:txBody>
      </p:sp>
      <p:pic>
        <p:nvPicPr>
          <p:cNvPr id="7885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97325" y="1781175"/>
            <a:ext cx="3541713" cy="357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Badge">
    <a:dk1>
      <a:sysClr val="windowText" lastClr="000000"/>
    </a:dk1>
    <a:lt1>
      <a:sysClr val="window" lastClr="FFFFFF"/>
    </a:lt1>
    <a:dk2>
      <a:srgbClr val="2A1A00"/>
    </a:dk2>
    <a:lt2>
      <a:srgbClr val="F3F3F2"/>
    </a:lt2>
    <a:accent1>
      <a:srgbClr val="F8B323"/>
    </a:accent1>
    <a:accent2>
      <a:srgbClr val="656A59"/>
    </a:accent2>
    <a:accent3>
      <a:srgbClr val="46B2B5"/>
    </a:accent3>
    <a:accent4>
      <a:srgbClr val="8CAA7E"/>
    </a:accent4>
    <a:accent5>
      <a:srgbClr val="D36F68"/>
    </a:accent5>
    <a:accent6>
      <a:srgbClr val="826276"/>
    </a:accent6>
    <a:hlink>
      <a:srgbClr val="46B2B5"/>
    </a:hlink>
    <a:folHlink>
      <a:srgbClr val="A4669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Selo</Template>
  <TotalTime>2729</TotalTime>
  <Words>3354</Words>
  <Application>Microsoft Office PowerPoint</Application>
  <PresentationFormat>Personalizar</PresentationFormat>
  <Paragraphs>327</Paragraphs>
  <Slides>55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55</vt:i4>
      </vt:variant>
    </vt:vector>
  </HeadingPairs>
  <TitlesOfParts>
    <vt:vector size="56" baseType="lpstr">
      <vt:lpstr>Badge</vt:lpstr>
      <vt:lpstr>PERCEPÇÕES ATUAIS  EM VENTILAÇÃO NÃO INVASIVA PARA TRATAMENTO DE DOENÇAS RESPIRATÓRIAS NEONATAIS</vt:lpstr>
      <vt:lpstr>OBJETIVOS DA APRESENTAÇÃO</vt:lpstr>
      <vt:lpstr>INTRODUÇÃO </vt:lpstr>
      <vt:lpstr>Modos de ventilação não invasiva</vt:lpstr>
      <vt:lpstr>Modos de ventilação não invasiva</vt:lpstr>
      <vt:lpstr>Modos de ventilação não invasiva</vt:lpstr>
      <vt:lpstr>Modos de ventilação não invasiva</vt:lpstr>
      <vt:lpstr>Modos de ventilação não invasiva</vt:lpstr>
      <vt:lpstr>Modos de ventilação não invasiva</vt:lpstr>
      <vt:lpstr>Modos de ventilação não invasiva</vt:lpstr>
      <vt:lpstr>Modos de ventilação não invasiva</vt:lpstr>
      <vt:lpstr>Modos de ventilação não invasiva</vt:lpstr>
      <vt:lpstr>Modos de ventilação não invasiva</vt:lpstr>
      <vt:lpstr>Modos de ventilação não invasiva</vt:lpstr>
      <vt:lpstr>Modos de ventilação não invasiva</vt:lpstr>
      <vt:lpstr>Modos de ventilação não invasiva</vt:lpstr>
      <vt:lpstr>Modos de ventilação não invasiva</vt:lpstr>
      <vt:lpstr>CPAPN x nippv</vt:lpstr>
      <vt:lpstr>CPAP x nippv</vt:lpstr>
      <vt:lpstr>CPAP x HFNC</vt:lpstr>
      <vt:lpstr>CPAP x HFNC</vt:lpstr>
      <vt:lpstr>NIPPV x BIPAP</vt:lpstr>
      <vt:lpstr>NIPPV x hfnc</vt:lpstr>
      <vt:lpstr>bipap x hfnc</vt:lpstr>
      <vt:lpstr>NIPPV SINCRONIZADO OU NÃO</vt:lpstr>
      <vt:lpstr>VNI NA SALA DE PARTO E UTIN </vt:lpstr>
      <vt:lpstr>Vni na sp e utin </vt:lpstr>
      <vt:lpstr>VNI NA SALA DE PARTO E UTIN </vt:lpstr>
      <vt:lpstr>Vni na sp e utin </vt:lpstr>
      <vt:lpstr>Novos modos de vni </vt:lpstr>
      <vt:lpstr>Novos modos de vni </vt:lpstr>
      <vt:lpstr>Novos modos de vni </vt:lpstr>
      <vt:lpstr>conclusão</vt:lpstr>
      <vt:lpstr>Apresentação do PowerPoint</vt:lpstr>
      <vt:lpstr>Referências bibliográficas</vt:lpstr>
      <vt:lpstr>Nota do Editor da página neonatal www.paulomargotto.com.br  Dr. Paulo R. Margotto. Consultem também! Aqui e Agora! Estudando Juntos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Comentando esse estudo (Paulo R. Margotto)</vt:lpstr>
      <vt:lpstr>Apresentação do PowerPoint</vt:lpstr>
      <vt:lpstr>Apresentação do PowerPoint</vt:lpstr>
      <vt:lpstr>As diferenças na intubação na sala de parto explicam as diferentes taxas de displasia broncopulmonar entre hospitais? Da Rede Neonatal Italiana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OBRIGADO!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ventilação não invasiva para tratamento de doenças respiratórias neonatais</dc:title>
  <dc:creator>Giliarde</dc:creator>
  <cp:lastModifiedBy>Paulo</cp:lastModifiedBy>
  <cp:revision>79</cp:revision>
  <dcterms:created xsi:type="dcterms:W3CDTF">2020-08-03T01:01:43Z</dcterms:created>
  <dcterms:modified xsi:type="dcterms:W3CDTF">2021-07-19T20:38:44Z</dcterms:modified>
</cp:coreProperties>
</file>