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51"/>
  </p:notesMasterIdLst>
  <p:sldIdLst>
    <p:sldId id="297" r:id="rId2"/>
    <p:sldId id="264" r:id="rId3"/>
    <p:sldId id="265" r:id="rId4"/>
    <p:sldId id="266" r:id="rId5"/>
    <p:sldId id="267" r:id="rId6"/>
    <p:sldId id="269" r:id="rId7"/>
    <p:sldId id="270" r:id="rId8"/>
    <p:sldId id="271" r:id="rId9"/>
    <p:sldId id="272" r:id="rId10"/>
    <p:sldId id="273" r:id="rId11"/>
    <p:sldId id="275" r:id="rId12"/>
    <p:sldId id="274" r:id="rId13"/>
    <p:sldId id="276" r:id="rId14"/>
    <p:sldId id="277" r:id="rId15"/>
    <p:sldId id="278" r:id="rId16"/>
    <p:sldId id="279" r:id="rId17"/>
    <p:sldId id="280" r:id="rId18"/>
    <p:sldId id="281" r:id="rId19"/>
    <p:sldId id="282" r:id="rId20"/>
    <p:sldId id="299" r:id="rId21"/>
    <p:sldId id="283" r:id="rId22"/>
    <p:sldId id="284" r:id="rId23"/>
    <p:sldId id="285" r:id="rId24"/>
    <p:sldId id="300" r:id="rId25"/>
    <p:sldId id="286" r:id="rId26"/>
    <p:sldId id="294" r:id="rId27"/>
    <p:sldId id="295" r:id="rId28"/>
    <p:sldId id="306" r:id="rId29"/>
    <p:sldId id="307" r:id="rId30"/>
    <p:sldId id="308" r:id="rId31"/>
    <p:sldId id="305" r:id="rId32"/>
    <p:sldId id="309" r:id="rId33"/>
    <p:sldId id="292" r:id="rId34"/>
    <p:sldId id="293" r:id="rId35"/>
    <p:sldId id="303" r:id="rId36"/>
    <p:sldId id="304" r:id="rId37"/>
    <p:sldId id="310" r:id="rId38"/>
    <p:sldId id="311" r:id="rId39"/>
    <p:sldId id="312" r:id="rId40"/>
    <p:sldId id="313" r:id="rId41"/>
    <p:sldId id="318" r:id="rId42"/>
    <p:sldId id="319" r:id="rId43"/>
    <p:sldId id="320" r:id="rId44"/>
    <p:sldId id="314" r:id="rId45"/>
    <p:sldId id="315" r:id="rId46"/>
    <p:sldId id="316" r:id="rId47"/>
    <p:sldId id="317" r:id="rId48"/>
    <p:sldId id="322" r:id="rId49"/>
    <p:sldId id="321" r:id="rId50"/>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Tw Cen MT" pitchFamily="34" charset="0"/>
        <a:ea typeface="+mn-ea"/>
        <a:cs typeface="Arial" pitchFamily="34" charset="0"/>
      </a:defRPr>
    </a:lvl1pPr>
    <a:lvl2pPr marL="457200" algn="l" rtl="0" fontAlgn="base">
      <a:spcBef>
        <a:spcPct val="0"/>
      </a:spcBef>
      <a:spcAft>
        <a:spcPct val="0"/>
      </a:spcAft>
      <a:defRPr kern="1200">
        <a:solidFill>
          <a:schemeClr val="tx1"/>
        </a:solidFill>
        <a:latin typeface="Tw Cen MT" pitchFamily="34" charset="0"/>
        <a:ea typeface="+mn-ea"/>
        <a:cs typeface="Arial" pitchFamily="34" charset="0"/>
      </a:defRPr>
    </a:lvl2pPr>
    <a:lvl3pPr marL="914400" algn="l" rtl="0" fontAlgn="base">
      <a:spcBef>
        <a:spcPct val="0"/>
      </a:spcBef>
      <a:spcAft>
        <a:spcPct val="0"/>
      </a:spcAft>
      <a:defRPr kern="1200">
        <a:solidFill>
          <a:schemeClr val="tx1"/>
        </a:solidFill>
        <a:latin typeface="Tw Cen MT" pitchFamily="34" charset="0"/>
        <a:ea typeface="+mn-ea"/>
        <a:cs typeface="Arial" pitchFamily="34" charset="0"/>
      </a:defRPr>
    </a:lvl3pPr>
    <a:lvl4pPr marL="1371600" algn="l" rtl="0" fontAlgn="base">
      <a:spcBef>
        <a:spcPct val="0"/>
      </a:spcBef>
      <a:spcAft>
        <a:spcPct val="0"/>
      </a:spcAft>
      <a:defRPr kern="1200">
        <a:solidFill>
          <a:schemeClr val="tx1"/>
        </a:solidFill>
        <a:latin typeface="Tw Cen MT" pitchFamily="34" charset="0"/>
        <a:ea typeface="+mn-ea"/>
        <a:cs typeface="Arial" pitchFamily="34" charset="0"/>
      </a:defRPr>
    </a:lvl4pPr>
    <a:lvl5pPr marL="1828800" algn="l" rtl="0" fontAlgn="base">
      <a:spcBef>
        <a:spcPct val="0"/>
      </a:spcBef>
      <a:spcAft>
        <a:spcPct val="0"/>
      </a:spcAft>
      <a:defRPr kern="1200">
        <a:solidFill>
          <a:schemeClr val="tx1"/>
        </a:solidFill>
        <a:latin typeface="Tw Cen MT" pitchFamily="34" charset="0"/>
        <a:ea typeface="+mn-ea"/>
        <a:cs typeface="Arial" pitchFamily="34" charset="0"/>
      </a:defRPr>
    </a:lvl5pPr>
    <a:lvl6pPr marL="2286000" algn="l" defTabSz="914400" rtl="0" eaLnBrk="1" latinLnBrk="0" hangingPunct="1">
      <a:defRPr kern="1200">
        <a:solidFill>
          <a:schemeClr val="tx1"/>
        </a:solidFill>
        <a:latin typeface="Tw Cen MT" pitchFamily="34" charset="0"/>
        <a:ea typeface="+mn-ea"/>
        <a:cs typeface="Arial" pitchFamily="34" charset="0"/>
      </a:defRPr>
    </a:lvl6pPr>
    <a:lvl7pPr marL="2743200" algn="l" defTabSz="914400" rtl="0" eaLnBrk="1" latinLnBrk="0" hangingPunct="1">
      <a:defRPr kern="1200">
        <a:solidFill>
          <a:schemeClr val="tx1"/>
        </a:solidFill>
        <a:latin typeface="Tw Cen MT" pitchFamily="34" charset="0"/>
        <a:ea typeface="+mn-ea"/>
        <a:cs typeface="Arial" pitchFamily="34" charset="0"/>
      </a:defRPr>
    </a:lvl7pPr>
    <a:lvl8pPr marL="3200400" algn="l" defTabSz="914400" rtl="0" eaLnBrk="1" latinLnBrk="0" hangingPunct="1">
      <a:defRPr kern="1200">
        <a:solidFill>
          <a:schemeClr val="tx1"/>
        </a:solidFill>
        <a:latin typeface="Tw Cen MT" pitchFamily="34" charset="0"/>
        <a:ea typeface="+mn-ea"/>
        <a:cs typeface="Arial" pitchFamily="34" charset="0"/>
      </a:defRPr>
    </a:lvl8pPr>
    <a:lvl9pPr marL="3657600" algn="l" defTabSz="914400" rtl="0" eaLnBrk="1" latinLnBrk="0" hangingPunct="1">
      <a:defRPr kern="1200">
        <a:solidFill>
          <a:schemeClr val="tx1"/>
        </a:solidFill>
        <a:latin typeface="Tw Cen MT"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99"/>
    <a:srgbClr val="669900"/>
    <a:srgbClr val="FFFF00"/>
    <a:srgbClr val="00CC00"/>
    <a:srgbClr val="FF0000"/>
    <a:srgbClr val="0000FF"/>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8" d="100"/>
          <a:sy n="78" d="100"/>
        </p:scale>
        <p:origin x="-1493"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94D653AD-B6C5-4480-906E-4519B90B1344}" type="datetimeFigureOut">
              <a:rPr lang="pt-BR"/>
              <a:pPr>
                <a:defRPr/>
              </a:pPr>
              <a:t>26/11/2021</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a:t>Clique para editar o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BBCEE729-B6AD-47C3-86E8-439386899E8F}" type="slidenum">
              <a:rPr lang="pt-BR"/>
              <a:pPr>
                <a:defRPr/>
              </a:pPr>
              <a:t>‹nº›</a:t>
            </a:fld>
            <a:endParaRPr lang="pt-BR"/>
          </a:p>
        </p:txBody>
      </p:sp>
    </p:spTree>
    <p:extLst>
      <p:ext uri="{BB962C8B-B14F-4D97-AF65-F5344CB8AC3E}">
        <p14:creationId xmlns:p14="http://schemas.microsoft.com/office/powerpoint/2010/main" val="286399669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8492F0CC-5C8F-47D3-8136-BC98603C024A}" type="datetimeFigureOut">
              <a:rPr lang="pt-BR"/>
              <a:pPr>
                <a:defRPr/>
              </a:pPr>
              <a:t>26/11/2021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3DD175A4-06A4-47DC-81CB-06C26B68C5D5}" type="slidenum">
              <a:rPr lang="pt-BR"/>
              <a:pPr>
                <a:defRPr/>
              </a:pPr>
              <a:t>‹nº›</a:t>
            </a:fld>
            <a:endParaRPr lang="pt-BR"/>
          </a:p>
        </p:txBody>
      </p:sp>
    </p:spTree>
    <p:extLst>
      <p:ext uri="{BB962C8B-B14F-4D97-AF65-F5344CB8AC3E}">
        <p14:creationId xmlns:p14="http://schemas.microsoft.com/office/powerpoint/2010/main" val="16808526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cxnSp>
        <p:nvCxnSpPr>
          <p:cNvPr id="4" name="Straight Connector 7"/>
          <p:cNvCxnSpPr/>
          <p:nvPr/>
        </p:nvCxnSpPr>
        <p:spPr>
          <a:xfrm flipV="1">
            <a:off x="6289675" y="5264150"/>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5" name="Rectangle 8"/>
          <p:cNvSpPr/>
          <p:nvPr/>
        </p:nvSpPr>
        <p:spPr>
          <a:xfrm>
            <a:off x="0" y="0"/>
            <a:ext cx="9144000" cy="45720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Freeform 9"/>
          <p:cNvSpPr/>
          <p:nvPr/>
        </p:nvSpPr>
        <p:spPr>
          <a:xfrm>
            <a:off x="0" y="0"/>
            <a:ext cx="9144000" cy="4572000"/>
          </a:xfrm>
          <a:custGeom>
            <a:avLst/>
            <a:gdLst/>
            <a:ahLst/>
            <a:cxnLst/>
            <a:rect l="l" t="t" r="r" b="b"/>
            <a:pathLst>
              <a:path w="9143987" h="4571997">
                <a:moveTo>
                  <a:pt x="1" y="4316132"/>
                </a:moveTo>
                <a:lnTo>
                  <a:pt x="255863" y="4571994"/>
                </a:lnTo>
                <a:lnTo>
                  <a:pt x="203619" y="4571994"/>
                </a:lnTo>
                <a:lnTo>
                  <a:pt x="1" y="4368376"/>
                </a:lnTo>
                <a:close/>
                <a:moveTo>
                  <a:pt x="9143985" y="4208793"/>
                </a:moveTo>
                <a:lnTo>
                  <a:pt x="9143985" y="4261037"/>
                </a:lnTo>
                <a:lnTo>
                  <a:pt x="8833027" y="4571996"/>
                </a:lnTo>
                <a:lnTo>
                  <a:pt x="8780783" y="4571996"/>
                </a:lnTo>
                <a:close/>
                <a:moveTo>
                  <a:pt x="8664832" y="4076819"/>
                </a:moveTo>
                <a:lnTo>
                  <a:pt x="8775657" y="4076819"/>
                </a:lnTo>
                <a:lnTo>
                  <a:pt x="8775657" y="4187644"/>
                </a:lnTo>
                <a:lnTo>
                  <a:pt x="8664832" y="4187644"/>
                </a:lnTo>
                <a:close/>
                <a:moveTo>
                  <a:pt x="7614024" y="4076819"/>
                </a:moveTo>
                <a:lnTo>
                  <a:pt x="7724849" y="4076819"/>
                </a:lnTo>
                <a:lnTo>
                  <a:pt x="7724849" y="4187644"/>
                </a:lnTo>
                <a:lnTo>
                  <a:pt x="7614024" y="4187644"/>
                </a:lnTo>
                <a:close/>
                <a:moveTo>
                  <a:pt x="6563216" y="4076819"/>
                </a:moveTo>
                <a:lnTo>
                  <a:pt x="6674041" y="4076819"/>
                </a:lnTo>
                <a:lnTo>
                  <a:pt x="6674041" y="4187644"/>
                </a:lnTo>
                <a:lnTo>
                  <a:pt x="6563216" y="4187644"/>
                </a:lnTo>
                <a:close/>
                <a:moveTo>
                  <a:pt x="5512408" y="4076819"/>
                </a:moveTo>
                <a:lnTo>
                  <a:pt x="5623233" y="4076819"/>
                </a:lnTo>
                <a:lnTo>
                  <a:pt x="5623233" y="4187644"/>
                </a:lnTo>
                <a:lnTo>
                  <a:pt x="5512408" y="4187644"/>
                </a:lnTo>
                <a:close/>
                <a:moveTo>
                  <a:pt x="4461600" y="4076819"/>
                </a:moveTo>
                <a:lnTo>
                  <a:pt x="4572425" y="4076819"/>
                </a:lnTo>
                <a:lnTo>
                  <a:pt x="4572425" y="4187644"/>
                </a:lnTo>
                <a:lnTo>
                  <a:pt x="4461600" y="4187644"/>
                </a:lnTo>
                <a:close/>
                <a:moveTo>
                  <a:pt x="3410793" y="4076819"/>
                </a:moveTo>
                <a:lnTo>
                  <a:pt x="3521618" y="4076819"/>
                </a:lnTo>
                <a:lnTo>
                  <a:pt x="3521618" y="4187644"/>
                </a:lnTo>
                <a:lnTo>
                  <a:pt x="3410793" y="4187644"/>
                </a:lnTo>
                <a:close/>
                <a:moveTo>
                  <a:pt x="2359985" y="4076819"/>
                </a:moveTo>
                <a:lnTo>
                  <a:pt x="2470810" y="4076819"/>
                </a:lnTo>
                <a:lnTo>
                  <a:pt x="2470810" y="4187644"/>
                </a:lnTo>
                <a:lnTo>
                  <a:pt x="2359985" y="4187644"/>
                </a:lnTo>
                <a:close/>
                <a:moveTo>
                  <a:pt x="1309177" y="4076819"/>
                </a:moveTo>
                <a:lnTo>
                  <a:pt x="1420002" y="4076819"/>
                </a:lnTo>
                <a:lnTo>
                  <a:pt x="1420002" y="4187644"/>
                </a:lnTo>
                <a:lnTo>
                  <a:pt x="1309177" y="4187644"/>
                </a:lnTo>
                <a:close/>
                <a:moveTo>
                  <a:pt x="258369" y="4076819"/>
                </a:moveTo>
                <a:lnTo>
                  <a:pt x="369194" y="4076819"/>
                </a:lnTo>
                <a:lnTo>
                  <a:pt x="369194" y="4187644"/>
                </a:lnTo>
                <a:lnTo>
                  <a:pt x="258369" y="4187644"/>
                </a:lnTo>
                <a:close/>
                <a:moveTo>
                  <a:pt x="8139428" y="3551212"/>
                </a:moveTo>
                <a:lnTo>
                  <a:pt x="8250253" y="3551212"/>
                </a:lnTo>
                <a:lnTo>
                  <a:pt x="8250253" y="3662037"/>
                </a:lnTo>
                <a:lnTo>
                  <a:pt x="8139428" y="3662037"/>
                </a:lnTo>
                <a:close/>
                <a:moveTo>
                  <a:pt x="7088620" y="3551212"/>
                </a:moveTo>
                <a:lnTo>
                  <a:pt x="7199445" y="3551212"/>
                </a:lnTo>
                <a:lnTo>
                  <a:pt x="7199445" y="3662037"/>
                </a:lnTo>
                <a:lnTo>
                  <a:pt x="7088620" y="3662037"/>
                </a:lnTo>
                <a:close/>
                <a:moveTo>
                  <a:pt x="6037812" y="3551212"/>
                </a:moveTo>
                <a:lnTo>
                  <a:pt x="6148637" y="3551212"/>
                </a:lnTo>
                <a:lnTo>
                  <a:pt x="6148637" y="3662037"/>
                </a:lnTo>
                <a:lnTo>
                  <a:pt x="6037812" y="3662037"/>
                </a:lnTo>
                <a:close/>
                <a:moveTo>
                  <a:pt x="4987004" y="3551212"/>
                </a:moveTo>
                <a:lnTo>
                  <a:pt x="5097829" y="3551212"/>
                </a:lnTo>
                <a:lnTo>
                  <a:pt x="5097829" y="3662037"/>
                </a:lnTo>
                <a:lnTo>
                  <a:pt x="4987004" y="3662037"/>
                </a:lnTo>
                <a:close/>
                <a:moveTo>
                  <a:pt x="3936204" y="3551212"/>
                </a:moveTo>
                <a:lnTo>
                  <a:pt x="4047028" y="3551212"/>
                </a:lnTo>
                <a:lnTo>
                  <a:pt x="4047028" y="3662037"/>
                </a:lnTo>
                <a:lnTo>
                  <a:pt x="3936204" y="3662037"/>
                </a:lnTo>
                <a:close/>
                <a:moveTo>
                  <a:pt x="2885395" y="3551212"/>
                </a:moveTo>
                <a:lnTo>
                  <a:pt x="2996220" y="3551212"/>
                </a:lnTo>
                <a:lnTo>
                  <a:pt x="2996220" y="3662037"/>
                </a:lnTo>
                <a:lnTo>
                  <a:pt x="2885395" y="3662037"/>
                </a:lnTo>
                <a:close/>
                <a:moveTo>
                  <a:pt x="1834587" y="3551212"/>
                </a:moveTo>
                <a:lnTo>
                  <a:pt x="1945412" y="3551212"/>
                </a:lnTo>
                <a:lnTo>
                  <a:pt x="1945412" y="3662037"/>
                </a:lnTo>
                <a:lnTo>
                  <a:pt x="1834587" y="3662037"/>
                </a:lnTo>
                <a:close/>
                <a:moveTo>
                  <a:pt x="783778" y="3551212"/>
                </a:moveTo>
                <a:lnTo>
                  <a:pt x="894603" y="3551212"/>
                </a:lnTo>
                <a:lnTo>
                  <a:pt x="894603" y="3662037"/>
                </a:lnTo>
                <a:lnTo>
                  <a:pt x="783778" y="3662037"/>
                </a:lnTo>
                <a:close/>
                <a:moveTo>
                  <a:pt x="2942310" y="3107962"/>
                </a:moveTo>
                <a:lnTo>
                  <a:pt x="2470818" y="3579456"/>
                </a:lnTo>
                <a:lnTo>
                  <a:pt x="2470818" y="3634904"/>
                </a:lnTo>
                <a:lnTo>
                  <a:pt x="2942310" y="4106399"/>
                </a:lnTo>
                <a:lnTo>
                  <a:pt x="3410800" y="3637911"/>
                </a:lnTo>
                <a:lnTo>
                  <a:pt x="3410800" y="3576450"/>
                </a:lnTo>
                <a:close/>
                <a:moveTo>
                  <a:pt x="8195700" y="3107962"/>
                </a:moveTo>
                <a:lnTo>
                  <a:pt x="7724849" y="3578813"/>
                </a:lnTo>
                <a:lnTo>
                  <a:pt x="7724849" y="3635545"/>
                </a:lnTo>
                <a:lnTo>
                  <a:pt x="8195702" y="4106398"/>
                </a:lnTo>
                <a:lnTo>
                  <a:pt x="8664832" y="3637268"/>
                </a:lnTo>
                <a:lnTo>
                  <a:pt x="8664832" y="3577094"/>
                </a:lnTo>
                <a:close/>
                <a:moveTo>
                  <a:pt x="5043655" y="3107962"/>
                </a:moveTo>
                <a:lnTo>
                  <a:pt x="4572425" y="3579192"/>
                </a:lnTo>
                <a:lnTo>
                  <a:pt x="4572425" y="3635169"/>
                </a:lnTo>
                <a:lnTo>
                  <a:pt x="5043654" y="4106399"/>
                </a:lnTo>
                <a:lnTo>
                  <a:pt x="5512408" y="3637645"/>
                </a:lnTo>
                <a:lnTo>
                  <a:pt x="5512408" y="3576714"/>
                </a:lnTo>
                <a:close/>
                <a:moveTo>
                  <a:pt x="840943" y="3107962"/>
                </a:moveTo>
                <a:lnTo>
                  <a:pt x="369199" y="3579705"/>
                </a:lnTo>
                <a:lnTo>
                  <a:pt x="369199" y="3634656"/>
                </a:lnTo>
                <a:lnTo>
                  <a:pt x="840943" y="4106401"/>
                </a:lnTo>
                <a:lnTo>
                  <a:pt x="1309186" y="3638165"/>
                </a:lnTo>
                <a:lnTo>
                  <a:pt x="1309186" y="3576196"/>
                </a:lnTo>
                <a:close/>
                <a:moveTo>
                  <a:pt x="3992991" y="3107961"/>
                </a:moveTo>
                <a:lnTo>
                  <a:pt x="3521625" y="3579327"/>
                </a:lnTo>
                <a:lnTo>
                  <a:pt x="3521625" y="3635034"/>
                </a:lnTo>
                <a:lnTo>
                  <a:pt x="3992992" y="4106400"/>
                </a:lnTo>
                <a:lnTo>
                  <a:pt x="4461600" y="3637773"/>
                </a:lnTo>
                <a:lnTo>
                  <a:pt x="4461600" y="3576588"/>
                </a:lnTo>
                <a:close/>
                <a:moveTo>
                  <a:pt x="1891629" y="3107961"/>
                </a:moveTo>
                <a:lnTo>
                  <a:pt x="1420011" y="3579585"/>
                </a:lnTo>
                <a:lnTo>
                  <a:pt x="1420011" y="3634777"/>
                </a:lnTo>
                <a:lnTo>
                  <a:pt x="1891629" y="4106400"/>
                </a:lnTo>
                <a:lnTo>
                  <a:pt x="2359993" y="3638038"/>
                </a:lnTo>
                <a:lnTo>
                  <a:pt x="2359993" y="3576322"/>
                </a:lnTo>
                <a:close/>
                <a:moveTo>
                  <a:pt x="6094336" y="3107961"/>
                </a:moveTo>
                <a:lnTo>
                  <a:pt x="5623233" y="3579064"/>
                </a:lnTo>
                <a:lnTo>
                  <a:pt x="5623233" y="3635295"/>
                </a:lnTo>
                <a:lnTo>
                  <a:pt x="6094336" y="4106399"/>
                </a:lnTo>
                <a:lnTo>
                  <a:pt x="6563216" y="3637520"/>
                </a:lnTo>
                <a:lnTo>
                  <a:pt x="6563216" y="3576841"/>
                </a:lnTo>
                <a:close/>
                <a:moveTo>
                  <a:pt x="7145019" y="3107960"/>
                </a:moveTo>
                <a:lnTo>
                  <a:pt x="6674041" y="3578938"/>
                </a:lnTo>
                <a:lnTo>
                  <a:pt x="6674041" y="3635421"/>
                </a:lnTo>
                <a:lnTo>
                  <a:pt x="7145018" y="4106399"/>
                </a:lnTo>
                <a:lnTo>
                  <a:pt x="7614024" y="3637394"/>
                </a:lnTo>
                <a:lnTo>
                  <a:pt x="7614024" y="3576965"/>
                </a:lnTo>
                <a:close/>
                <a:moveTo>
                  <a:pt x="8664832" y="3027337"/>
                </a:moveTo>
                <a:lnTo>
                  <a:pt x="8775657" y="3027337"/>
                </a:lnTo>
                <a:lnTo>
                  <a:pt x="8775657" y="3138162"/>
                </a:lnTo>
                <a:lnTo>
                  <a:pt x="8664832" y="3138162"/>
                </a:lnTo>
                <a:close/>
                <a:moveTo>
                  <a:pt x="7614024" y="3027337"/>
                </a:moveTo>
                <a:lnTo>
                  <a:pt x="7724849" y="3027337"/>
                </a:lnTo>
                <a:lnTo>
                  <a:pt x="7724849" y="3138162"/>
                </a:lnTo>
                <a:lnTo>
                  <a:pt x="7614024" y="3138162"/>
                </a:lnTo>
                <a:close/>
                <a:moveTo>
                  <a:pt x="6563216" y="3027337"/>
                </a:moveTo>
                <a:lnTo>
                  <a:pt x="6674041" y="3027337"/>
                </a:lnTo>
                <a:lnTo>
                  <a:pt x="6674041" y="3138162"/>
                </a:lnTo>
                <a:lnTo>
                  <a:pt x="6563216" y="3138162"/>
                </a:lnTo>
                <a:close/>
                <a:moveTo>
                  <a:pt x="5512408" y="3027337"/>
                </a:moveTo>
                <a:lnTo>
                  <a:pt x="5623233" y="3027337"/>
                </a:lnTo>
                <a:lnTo>
                  <a:pt x="5623233" y="3138162"/>
                </a:lnTo>
                <a:lnTo>
                  <a:pt x="5512408" y="3138162"/>
                </a:lnTo>
                <a:close/>
                <a:moveTo>
                  <a:pt x="4461600" y="3027337"/>
                </a:moveTo>
                <a:lnTo>
                  <a:pt x="4572425" y="3027337"/>
                </a:lnTo>
                <a:lnTo>
                  <a:pt x="4572425" y="3138162"/>
                </a:lnTo>
                <a:lnTo>
                  <a:pt x="4461600" y="3138162"/>
                </a:lnTo>
                <a:close/>
                <a:moveTo>
                  <a:pt x="3410798" y="3027337"/>
                </a:moveTo>
                <a:lnTo>
                  <a:pt x="3521622" y="3027337"/>
                </a:lnTo>
                <a:lnTo>
                  <a:pt x="3521622" y="3138162"/>
                </a:lnTo>
                <a:lnTo>
                  <a:pt x="3410798" y="3138162"/>
                </a:lnTo>
                <a:close/>
                <a:moveTo>
                  <a:pt x="2359990" y="3027337"/>
                </a:moveTo>
                <a:lnTo>
                  <a:pt x="2470815" y="3027337"/>
                </a:lnTo>
                <a:lnTo>
                  <a:pt x="2470815" y="3138162"/>
                </a:lnTo>
                <a:lnTo>
                  <a:pt x="2359990" y="3138162"/>
                </a:lnTo>
                <a:close/>
                <a:moveTo>
                  <a:pt x="1309183" y="3027337"/>
                </a:moveTo>
                <a:lnTo>
                  <a:pt x="1420008" y="3027337"/>
                </a:lnTo>
                <a:lnTo>
                  <a:pt x="1420008" y="3138162"/>
                </a:lnTo>
                <a:lnTo>
                  <a:pt x="1309183" y="3138162"/>
                </a:lnTo>
                <a:close/>
                <a:moveTo>
                  <a:pt x="258373" y="3027337"/>
                </a:moveTo>
                <a:lnTo>
                  <a:pt x="369197" y="3027337"/>
                </a:lnTo>
                <a:lnTo>
                  <a:pt x="369197" y="3138162"/>
                </a:lnTo>
                <a:lnTo>
                  <a:pt x="258373" y="3138162"/>
                </a:lnTo>
                <a:close/>
                <a:moveTo>
                  <a:pt x="7642081" y="2610898"/>
                </a:moveTo>
                <a:lnTo>
                  <a:pt x="7171142" y="3081837"/>
                </a:lnTo>
                <a:lnTo>
                  <a:pt x="7640516" y="3551212"/>
                </a:lnTo>
                <a:lnTo>
                  <a:pt x="7700206" y="3551212"/>
                </a:lnTo>
                <a:lnTo>
                  <a:pt x="8169578" y="3081840"/>
                </a:lnTo>
                <a:lnTo>
                  <a:pt x="7698636" y="2610898"/>
                </a:lnTo>
                <a:close/>
                <a:moveTo>
                  <a:pt x="6591400" y="2610898"/>
                </a:moveTo>
                <a:lnTo>
                  <a:pt x="6120458" y="3081839"/>
                </a:lnTo>
                <a:lnTo>
                  <a:pt x="6589831" y="3551212"/>
                </a:lnTo>
                <a:lnTo>
                  <a:pt x="6649523" y="3551212"/>
                </a:lnTo>
                <a:lnTo>
                  <a:pt x="7118897" y="3081838"/>
                </a:lnTo>
                <a:lnTo>
                  <a:pt x="6647958" y="2610898"/>
                </a:lnTo>
                <a:close/>
                <a:moveTo>
                  <a:pt x="5540719" y="2610898"/>
                </a:moveTo>
                <a:lnTo>
                  <a:pt x="5069777" y="3081840"/>
                </a:lnTo>
                <a:lnTo>
                  <a:pt x="5539149" y="3551212"/>
                </a:lnTo>
                <a:lnTo>
                  <a:pt x="5598841" y="3551212"/>
                </a:lnTo>
                <a:lnTo>
                  <a:pt x="6068214" y="3081839"/>
                </a:lnTo>
                <a:lnTo>
                  <a:pt x="5597273" y="2610898"/>
                </a:lnTo>
                <a:close/>
                <a:moveTo>
                  <a:pt x="4490037" y="2610898"/>
                </a:moveTo>
                <a:lnTo>
                  <a:pt x="4019113" y="3081839"/>
                </a:lnTo>
                <a:lnTo>
                  <a:pt x="4488468" y="3551212"/>
                </a:lnTo>
                <a:lnTo>
                  <a:pt x="4548161" y="3551212"/>
                </a:lnTo>
                <a:lnTo>
                  <a:pt x="5017533" y="3081840"/>
                </a:lnTo>
                <a:lnTo>
                  <a:pt x="4546591" y="2610898"/>
                </a:lnTo>
                <a:close/>
                <a:moveTo>
                  <a:pt x="3439375" y="2610898"/>
                </a:moveTo>
                <a:lnTo>
                  <a:pt x="2968432" y="3081840"/>
                </a:lnTo>
                <a:lnTo>
                  <a:pt x="3437804" y="3551212"/>
                </a:lnTo>
                <a:lnTo>
                  <a:pt x="3497496" y="3551212"/>
                </a:lnTo>
                <a:lnTo>
                  <a:pt x="3966869" y="3081840"/>
                </a:lnTo>
                <a:lnTo>
                  <a:pt x="3495925" y="2610898"/>
                </a:lnTo>
                <a:close/>
                <a:moveTo>
                  <a:pt x="2388694" y="2610898"/>
                </a:moveTo>
                <a:lnTo>
                  <a:pt x="1917751" y="3081839"/>
                </a:lnTo>
                <a:lnTo>
                  <a:pt x="2387125" y="3551212"/>
                </a:lnTo>
                <a:lnTo>
                  <a:pt x="2446818" y="3551212"/>
                </a:lnTo>
                <a:lnTo>
                  <a:pt x="2916188" y="3081841"/>
                </a:lnTo>
                <a:lnTo>
                  <a:pt x="2445246" y="2610898"/>
                </a:lnTo>
                <a:close/>
                <a:moveTo>
                  <a:pt x="1338016" y="2610898"/>
                </a:moveTo>
                <a:lnTo>
                  <a:pt x="867065" y="3081840"/>
                </a:lnTo>
                <a:lnTo>
                  <a:pt x="1336446" y="3551212"/>
                </a:lnTo>
                <a:lnTo>
                  <a:pt x="1396142" y="3551212"/>
                </a:lnTo>
                <a:lnTo>
                  <a:pt x="1865507" y="3081839"/>
                </a:lnTo>
                <a:lnTo>
                  <a:pt x="1394572" y="2610898"/>
                </a:lnTo>
                <a:close/>
                <a:moveTo>
                  <a:pt x="8139428" y="2500073"/>
                </a:moveTo>
                <a:lnTo>
                  <a:pt x="8250253" y="2500073"/>
                </a:lnTo>
                <a:lnTo>
                  <a:pt x="8250253" y="2610898"/>
                </a:lnTo>
                <a:lnTo>
                  <a:pt x="8139428" y="2610898"/>
                </a:lnTo>
                <a:close/>
                <a:moveTo>
                  <a:pt x="7088620" y="2500073"/>
                </a:moveTo>
                <a:lnTo>
                  <a:pt x="7199445" y="2500073"/>
                </a:lnTo>
                <a:lnTo>
                  <a:pt x="7199445" y="2610898"/>
                </a:lnTo>
                <a:lnTo>
                  <a:pt x="7088620" y="2610898"/>
                </a:lnTo>
                <a:close/>
                <a:moveTo>
                  <a:pt x="6037812" y="2500073"/>
                </a:moveTo>
                <a:lnTo>
                  <a:pt x="6148637" y="2500073"/>
                </a:lnTo>
                <a:lnTo>
                  <a:pt x="6148637" y="2610898"/>
                </a:lnTo>
                <a:lnTo>
                  <a:pt x="6037812" y="2610898"/>
                </a:lnTo>
                <a:close/>
                <a:moveTo>
                  <a:pt x="4987004" y="2500073"/>
                </a:moveTo>
                <a:lnTo>
                  <a:pt x="5097829" y="2500073"/>
                </a:lnTo>
                <a:lnTo>
                  <a:pt x="5097829" y="2610898"/>
                </a:lnTo>
                <a:lnTo>
                  <a:pt x="4987004" y="2610898"/>
                </a:lnTo>
                <a:close/>
                <a:moveTo>
                  <a:pt x="3936207" y="2500073"/>
                </a:moveTo>
                <a:lnTo>
                  <a:pt x="4047031" y="2500073"/>
                </a:lnTo>
                <a:lnTo>
                  <a:pt x="4047031" y="2610898"/>
                </a:lnTo>
                <a:lnTo>
                  <a:pt x="3936207" y="2610898"/>
                </a:lnTo>
                <a:close/>
                <a:moveTo>
                  <a:pt x="2885399" y="2500073"/>
                </a:moveTo>
                <a:lnTo>
                  <a:pt x="2996223" y="2500073"/>
                </a:lnTo>
                <a:lnTo>
                  <a:pt x="2996223" y="2610898"/>
                </a:lnTo>
                <a:lnTo>
                  <a:pt x="2885399" y="2610898"/>
                </a:lnTo>
                <a:close/>
                <a:moveTo>
                  <a:pt x="1834589" y="2500073"/>
                </a:moveTo>
                <a:lnTo>
                  <a:pt x="1945415" y="2500073"/>
                </a:lnTo>
                <a:lnTo>
                  <a:pt x="1945415" y="2610898"/>
                </a:lnTo>
                <a:lnTo>
                  <a:pt x="1834589" y="2610898"/>
                </a:lnTo>
                <a:close/>
                <a:moveTo>
                  <a:pt x="783780" y="2500073"/>
                </a:moveTo>
                <a:lnTo>
                  <a:pt x="894605" y="2500073"/>
                </a:lnTo>
                <a:lnTo>
                  <a:pt x="894605" y="2610898"/>
                </a:lnTo>
                <a:lnTo>
                  <a:pt x="783780" y="2610898"/>
                </a:lnTo>
                <a:close/>
                <a:moveTo>
                  <a:pt x="1891628" y="2057290"/>
                </a:moveTo>
                <a:lnTo>
                  <a:pt x="1420016" y="2528900"/>
                </a:lnTo>
                <a:lnTo>
                  <a:pt x="1420016" y="2584097"/>
                </a:lnTo>
                <a:lnTo>
                  <a:pt x="1891629" y="3055718"/>
                </a:lnTo>
                <a:lnTo>
                  <a:pt x="2359995" y="2587353"/>
                </a:lnTo>
                <a:lnTo>
                  <a:pt x="2359995" y="2525647"/>
                </a:lnTo>
                <a:close/>
                <a:moveTo>
                  <a:pt x="2942310" y="2057290"/>
                </a:moveTo>
                <a:lnTo>
                  <a:pt x="2470820" y="2528772"/>
                </a:lnTo>
                <a:lnTo>
                  <a:pt x="2470820" y="2584228"/>
                </a:lnTo>
                <a:lnTo>
                  <a:pt x="2942310" y="3055719"/>
                </a:lnTo>
                <a:lnTo>
                  <a:pt x="3410803" y="2587227"/>
                </a:lnTo>
                <a:lnTo>
                  <a:pt x="3410803" y="2525772"/>
                </a:lnTo>
                <a:close/>
                <a:moveTo>
                  <a:pt x="3992992" y="2057289"/>
                </a:moveTo>
                <a:lnTo>
                  <a:pt x="3521627" y="2528644"/>
                </a:lnTo>
                <a:lnTo>
                  <a:pt x="3521627" y="2584355"/>
                </a:lnTo>
                <a:lnTo>
                  <a:pt x="3992992" y="3055718"/>
                </a:lnTo>
                <a:lnTo>
                  <a:pt x="4461600" y="2587092"/>
                </a:lnTo>
                <a:lnTo>
                  <a:pt x="4461600" y="2525906"/>
                </a:lnTo>
                <a:close/>
                <a:moveTo>
                  <a:pt x="7145018" y="2057289"/>
                </a:moveTo>
                <a:lnTo>
                  <a:pt x="6674041" y="2528257"/>
                </a:lnTo>
                <a:lnTo>
                  <a:pt x="6674041" y="2584737"/>
                </a:lnTo>
                <a:lnTo>
                  <a:pt x="7145020" y="3055716"/>
                </a:lnTo>
                <a:lnTo>
                  <a:pt x="7614024" y="2586712"/>
                </a:lnTo>
                <a:lnTo>
                  <a:pt x="7614024" y="2526286"/>
                </a:lnTo>
                <a:close/>
                <a:moveTo>
                  <a:pt x="5043655" y="2057288"/>
                </a:moveTo>
                <a:lnTo>
                  <a:pt x="4572425" y="2528510"/>
                </a:lnTo>
                <a:lnTo>
                  <a:pt x="4572425" y="2584487"/>
                </a:lnTo>
                <a:lnTo>
                  <a:pt x="5043655" y="3055718"/>
                </a:lnTo>
                <a:lnTo>
                  <a:pt x="5512408" y="2586964"/>
                </a:lnTo>
                <a:lnTo>
                  <a:pt x="5512408" y="2526033"/>
                </a:lnTo>
                <a:close/>
                <a:moveTo>
                  <a:pt x="840943" y="2057288"/>
                </a:moveTo>
                <a:lnTo>
                  <a:pt x="369202" y="2529021"/>
                </a:lnTo>
                <a:lnTo>
                  <a:pt x="369202" y="2583976"/>
                </a:lnTo>
                <a:lnTo>
                  <a:pt x="840943" y="3055718"/>
                </a:lnTo>
                <a:lnTo>
                  <a:pt x="1309190" y="2587479"/>
                </a:lnTo>
                <a:lnTo>
                  <a:pt x="1309190" y="2525518"/>
                </a:lnTo>
                <a:close/>
                <a:moveTo>
                  <a:pt x="8195701" y="2057287"/>
                </a:moveTo>
                <a:lnTo>
                  <a:pt x="7724849" y="2528130"/>
                </a:lnTo>
                <a:lnTo>
                  <a:pt x="7724849" y="2584867"/>
                </a:lnTo>
                <a:lnTo>
                  <a:pt x="8195700" y="3055717"/>
                </a:lnTo>
                <a:lnTo>
                  <a:pt x="8664832" y="2586585"/>
                </a:lnTo>
                <a:lnTo>
                  <a:pt x="8664832" y="2526410"/>
                </a:lnTo>
                <a:close/>
                <a:moveTo>
                  <a:pt x="6094339" y="2057287"/>
                </a:moveTo>
                <a:lnTo>
                  <a:pt x="5623233" y="2528385"/>
                </a:lnTo>
                <a:lnTo>
                  <a:pt x="5623233" y="2584613"/>
                </a:lnTo>
                <a:lnTo>
                  <a:pt x="6094336" y="3055717"/>
                </a:lnTo>
                <a:lnTo>
                  <a:pt x="6563216" y="2586838"/>
                </a:lnTo>
                <a:lnTo>
                  <a:pt x="6563216" y="2526156"/>
                </a:lnTo>
                <a:close/>
                <a:moveTo>
                  <a:pt x="1309181" y="1973451"/>
                </a:moveTo>
                <a:lnTo>
                  <a:pt x="1420005" y="1973451"/>
                </a:lnTo>
                <a:lnTo>
                  <a:pt x="1420005" y="2084276"/>
                </a:lnTo>
                <a:lnTo>
                  <a:pt x="1309181" y="2084276"/>
                </a:lnTo>
                <a:close/>
                <a:moveTo>
                  <a:pt x="258371" y="1973451"/>
                </a:moveTo>
                <a:lnTo>
                  <a:pt x="369196" y="1973451"/>
                </a:lnTo>
                <a:lnTo>
                  <a:pt x="369196" y="2084276"/>
                </a:lnTo>
                <a:lnTo>
                  <a:pt x="258371" y="2084276"/>
                </a:lnTo>
                <a:close/>
                <a:moveTo>
                  <a:pt x="3410796" y="1973451"/>
                </a:moveTo>
                <a:lnTo>
                  <a:pt x="3521621" y="1973451"/>
                </a:lnTo>
                <a:lnTo>
                  <a:pt x="3521621" y="2084276"/>
                </a:lnTo>
                <a:lnTo>
                  <a:pt x="3410796" y="2084276"/>
                </a:lnTo>
                <a:close/>
                <a:moveTo>
                  <a:pt x="2359988" y="1973451"/>
                </a:moveTo>
                <a:lnTo>
                  <a:pt x="2470813" y="1973451"/>
                </a:lnTo>
                <a:lnTo>
                  <a:pt x="2470813" y="2084276"/>
                </a:lnTo>
                <a:lnTo>
                  <a:pt x="2359988" y="2084276"/>
                </a:lnTo>
                <a:close/>
                <a:moveTo>
                  <a:pt x="4461600" y="1973451"/>
                </a:moveTo>
                <a:lnTo>
                  <a:pt x="4572425" y="1973451"/>
                </a:lnTo>
                <a:lnTo>
                  <a:pt x="4572425" y="2084276"/>
                </a:lnTo>
                <a:lnTo>
                  <a:pt x="4461600" y="2084276"/>
                </a:lnTo>
                <a:close/>
                <a:moveTo>
                  <a:pt x="6563216" y="1973451"/>
                </a:moveTo>
                <a:lnTo>
                  <a:pt x="6674041" y="1973451"/>
                </a:lnTo>
                <a:lnTo>
                  <a:pt x="6674041" y="2084276"/>
                </a:lnTo>
                <a:lnTo>
                  <a:pt x="6563216" y="2084276"/>
                </a:lnTo>
                <a:close/>
                <a:moveTo>
                  <a:pt x="5512408" y="1973451"/>
                </a:moveTo>
                <a:lnTo>
                  <a:pt x="5623233" y="1973451"/>
                </a:lnTo>
                <a:lnTo>
                  <a:pt x="5623233" y="2084276"/>
                </a:lnTo>
                <a:lnTo>
                  <a:pt x="5512408" y="2084276"/>
                </a:lnTo>
                <a:close/>
                <a:moveTo>
                  <a:pt x="8664832" y="1973450"/>
                </a:moveTo>
                <a:lnTo>
                  <a:pt x="8775657" y="1973450"/>
                </a:lnTo>
                <a:lnTo>
                  <a:pt x="8775657" y="2084275"/>
                </a:lnTo>
                <a:lnTo>
                  <a:pt x="8664832" y="2084275"/>
                </a:lnTo>
                <a:close/>
                <a:moveTo>
                  <a:pt x="7614024" y="1973450"/>
                </a:moveTo>
                <a:lnTo>
                  <a:pt x="7724849" y="1973450"/>
                </a:lnTo>
                <a:lnTo>
                  <a:pt x="7724849" y="2084275"/>
                </a:lnTo>
                <a:lnTo>
                  <a:pt x="7614024" y="2084275"/>
                </a:lnTo>
                <a:close/>
                <a:moveTo>
                  <a:pt x="1340281" y="1557960"/>
                </a:moveTo>
                <a:lnTo>
                  <a:pt x="867065" y="2031167"/>
                </a:lnTo>
                <a:lnTo>
                  <a:pt x="1335989" y="2500073"/>
                </a:lnTo>
                <a:lnTo>
                  <a:pt x="1396599" y="2500073"/>
                </a:lnTo>
                <a:lnTo>
                  <a:pt x="1865505" y="2031168"/>
                </a:lnTo>
                <a:lnTo>
                  <a:pt x="1392304" y="1557960"/>
                </a:lnTo>
                <a:close/>
                <a:moveTo>
                  <a:pt x="3441642" y="1557959"/>
                </a:moveTo>
                <a:lnTo>
                  <a:pt x="2968432" y="2031168"/>
                </a:lnTo>
                <a:lnTo>
                  <a:pt x="3437347" y="2500073"/>
                </a:lnTo>
                <a:lnTo>
                  <a:pt x="3497954" y="2500073"/>
                </a:lnTo>
                <a:lnTo>
                  <a:pt x="3966871" y="2031167"/>
                </a:lnTo>
                <a:lnTo>
                  <a:pt x="3493660" y="1557959"/>
                </a:lnTo>
                <a:close/>
                <a:moveTo>
                  <a:pt x="2390960" y="1557959"/>
                </a:moveTo>
                <a:lnTo>
                  <a:pt x="1917749" y="2031168"/>
                </a:lnTo>
                <a:lnTo>
                  <a:pt x="2386666" y="2500073"/>
                </a:lnTo>
                <a:lnTo>
                  <a:pt x="2447276" y="2500073"/>
                </a:lnTo>
                <a:lnTo>
                  <a:pt x="2916188" y="2031168"/>
                </a:lnTo>
                <a:lnTo>
                  <a:pt x="2442982" y="1557959"/>
                </a:lnTo>
                <a:close/>
                <a:moveTo>
                  <a:pt x="5542984" y="1557959"/>
                </a:moveTo>
                <a:lnTo>
                  <a:pt x="5069777" y="2031166"/>
                </a:lnTo>
                <a:lnTo>
                  <a:pt x="5538692" y="2500073"/>
                </a:lnTo>
                <a:lnTo>
                  <a:pt x="5599300" y="2500073"/>
                </a:lnTo>
                <a:lnTo>
                  <a:pt x="6068216" y="2031165"/>
                </a:lnTo>
                <a:lnTo>
                  <a:pt x="5595011" y="1557959"/>
                </a:lnTo>
                <a:close/>
                <a:moveTo>
                  <a:pt x="4492304" y="1557959"/>
                </a:moveTo>
                <a:lnTo>
                  <a:pt x="4019114" y="2031167"/>
                </a:lnTo>
                <a:lnTo>
                  <a:pt x="4488010" y="2500073"/>
                </a:lnTo>
                <a:lnTo>
                  <a:pt x="4548618" y="2500073"/>
                </a:lnTo>
                <a:lnTo>
                  <a:pt x="5017533" y="2031166"/>
                </a:lnTo>
                <a:lnTo>
                  <a:pt x="4544326" y="1557959"/>
                </a:lnTo>
                <a:close/>
                <a:moveTo>
                  <a:pt x="7644348" y="1557959"/>
                </a:moveTo>
                <a:lnTo>
                  <a:pt x="7171139" y="2031167"/>
                </a:lnTo>
                <a:lnTo>
                  <a:pt x="7640054" y="2500073"/>
                </a:lnTo>
                <a:lnTo>
                  <a:pt x="7700663" y="2500073"/>
                </a:lnTo>
                <a:lnTo>
                  <a:pt x="8169579" y="2031166"/>
                </a:lnTo>
                <a:lnTo>
                  <a:pt x="7696373" y="1557959"/>
                </a:lnTo>
                <a:close/>
                <a:moveTo>
                  <a:pt x="6593666" y="1557959"/>
                </a:moveTo>
                <a:lnTo>
                  <a:pt x="6120461" y="2031165"/>
                </a:lnTo>
                <a:lnTo>
                  <a:pt x="6589377" y="2500073"/>
                </a:lnTo>
                <a:lnTo>
                  <a:pt x="6649981" y="2500073"/>
                </a:lnTo>
                <a:lnTo>
                  <a:pt x="7118896" y="2031167"/>
                </a:lnTo>
                <a:lnTo>
                  <a:pt x="6645688" y="1557959"/>
                </a:lnTo>
                <a:close/>
                <a:moveTo>
                  <a:pt x="783783" y="1447135"/>
                </a:moveTo>
                <a:lnTo>
                  <a:pt x="894607" y="1447135"/>
                </a:lnTo>
                <a:lnTo>
                  <a:pt x="894607" y="1557960"/>
                </a:lnTo>
                <a:lnTo>
                  <a:pt x="783783" y="1557960"/>
                </a:lnTo>
                <a:close/>
                <a:moveTo>
                  <a:pt x="3936210" y="1447134"/>
                </a:moveTo>
                <a:lnTo>
                  <a:pt x="4047034" y="1447134"/>
                </a:lnTo>
                <a:lnTo>
                  <a:pt x="4047034" y="1557959"/>
                </a:lnTo>
                <a:lnTo>
                  <a:pt x="3936210" y="1557959"/>
                </a:lnTo>
                <a:close/>
                <a:moveTo>
                  <a:pt x="2885402" y="1447134"/>
                </a:moveTo>
                <a:lnTo>
                  <a:pt x="2996226" y="1447134"/>
                </a:lnTo>
                <a:lnTo>
                  <a:pt x="2996226" y="1557959"/>
                </a:lnTo>
                <a:lnTo>
                  <a:pt x="2885402" y="1557959"/>
                </a:lnTo>
                <a:close/>
                <a:moveTo>
                  <a:pt x="1834592" y="1447134"/>
                </a:moveTo>
                <a:lnTo>
                  <a:pt x="1945417" y="1447134"/>
                </a:lnTo>
                <a:lnTo>
                  <a:pt x="1945417" y="1557959"/>
                </a:lnTo>
                <a:lnTo>
                  <a:pt x="1834592" y="1557959"/>
                </a:lnTo>
                <a:close/>
                <a:moveTo>
                  <a:pt x="6037812" y="1447134"/>
                </a:moveTo>
                <a:lnTo>
                  <a:pt x="6148637" y="1447134"/>
                </a:lnTo>
                <a:lnTo>
                  <a:pt x="6148637" y="1557959"/>
                </a:lnTo>
                <a:lnTo>
                  <a:pt x="6037812" y="1557959"/>
                </a:lnTo>
                <a:close/>
                <a:moveTo>
                  <a:pt x="4987004" y="1447134"/>
                </a:moveTo>
                <a:lnTo>
                  <a:pt x="5097829" y="1447134"/>
                </a:lnTo>
                <a:lnTo>
                  <a:pt x="5097829" y="1557959"/>
                </a:lnTo>
                <a:lnTo>
                  <a:pt x="4987004" y="1557959"/>
                </a:lnTo>
                <a:close/>
                <a:moveTo>
                  <a:pt x="8139428" y="1447134"/>
                </a:moveTo>
                <a:lnTo>
                  <a:pt x="8250253" y="1447134"/>
                </a:lnTo>
                <a:lnTo>
                  <a:pt x="8250253" y="1557959"/>
                </a:lnTo>
                <a:lnTo>
                  <a:pt x="8139428" y="1557959"/>
                </a:lnTo>
                <a:close/>
                <a:moveTo>
                  <a:pt x="7088620" y="1447134"/>
                </a:moveTo>
                <a:lnTo>
                  <a:pt x="7199445" y="1447134"/>
                </a:lnTo>
                <a:lnTo>
                  <a:pt x="7199445" y="1557959"/>
                </a:lnTo>
                <a:lnTo>
                  <a:pt x="7088620" y="1557959"/>
                </a:lnTo>
                <a:close/>
                <a:moveTo>
                  <a:pt x="2942311" y="1006606"/>
                </a:moveTo>
                <a:lnTo>
                  <a:pt x="2470823" y="1478096"/>
                </a:lnTo>
                <a:lnTo>
                  <a:pt x="2470823" y="1533557"/>
                </a:lnTo>
                <a:lnTo>
                  <a:pt x="2942310" y="2005046"/>
                </a:lnTo>
                <a:lnTo>
                  <a:pt x="3410807" y="1536551"/>
                </a:lnTo>
                <a:lnTo>
                  <a:pt x="3410807" y="1475102"/>
                </a:lnTo>
                <a:close/>
                <a:moveTo>
                  <a:pt x="1891628" y="1006606"/>
                </a:moveTo>
                <a:lnTo>
                  <a:pt x="1420020" y="1478222"/>
                </a:lnTo>
                <a:lnTo>
                  <a:pt x="1420020" y="1533430"/>
                </a:lnTo>
                <a:lnTo>
                  <a:pt x="1891628" y="2005046"/>
                </a:lnTo>
                <a:lnTo>
                  <a:pt x="2359999" y="1536677"/>
                </a:lnTo>
                <a:lnTo>
                  <a:pt x="2359999" y="1474976"/>
                </a:lnTo>
                <a:close/>
                <a:moveTo>
                  <a:pt x="840942" y="1006606"/>
                </a:moveTo>
                <a:lnTo>
                  <a:pt x="369204" y="1478346"/>
                </a:lnTo>
                <a:lnTo>
                  <a:pt x="369204" y="1533304"/>
                </a:lnTo>
                <a:lnTo>
                  <a:pt x="840943" y="2005045"/>
                </a:lnTo>
                <a:lnTo>
                  <a:pt x="1309193" y="1536802"/>
                </a:lnTo>
                <a:lnTo>
                  <a:pt x="1309193" y="1474850"/>
                </a:lnTo>
                <a:close/>
                <a:moveTo>
                  <a:pt x="3992992" y="1006606"/>
                </a:moveTo>
                <a:lnTo>
                  <a:pt x="3521631" y="1477968"/>
                </a:lnTo>
                <a:lnTo>
                  <a:pt x="3521631" y="1533684"/>
                </a:lnTo>
                <a:lnTo>
                  <a:pt x="3992992" y="2005046"/>
                </a:lnTo>
                <a:lnTo>
                  <a:pt x="4461600" y="1536420"/>
                </a:lnTo>
                <a:lnTo>
                  <a:pt x="4461600" y="1475233"/>
                </a:lnTo>
                <a:close/>
                <a:moveTo>
                  <a:pt x="6094336" y="1006605"/>
                </a:moveTo>
                <a:lnTo>
                  <a:pt x="5623233" y="1477710"/>
                </a:lnTo>
                <a:lnTo>
                  <a:pt x="5623233" y="1533937"/>
                </a:lnTo>
                <a:lnTo>
                  <a:pt x="6094338" y="2005043"/>
                </a:lnTo>
                <a:lnTo>
                  <a:pt x="6563216" y="1536165"/>
                </a:lnTo>
                <a:lnTo>
                  <a:pt x="6563216" y="1475486"/>
                </a:lnTo>
                <a:close/>
                <a:moveTo>
                  <a:pt x="7145020" y="1006604"/>
                </a:moveTo>
                <a:lnTo>
                  <a:pt x="6674041" y="1477584"/>
                </a:lnTo>
                <a:lnTo>
                  <a:pt x="6674041" y="1534069"/>
                </a:lnTo>
                <a:lnTo>
                  <a:pt x="7145018" y="2005045"/>
                </a:lnTo>
                <a:lnTo>
                  <a:pt x="7614024" y="1536039"/>
                </a:lnTo>
                <a:lnTo>
                  <a:pt x="7614024" y="1475610"/>
                </a:lnTo>
                <a:close/>
                <a:moveTo>
                  <a:pt x="8195701" y="1006604"/>
                </a:moveTo>
                <a:lnTo>
                  <a:pt x="7724849" y="1477457"/>
                </a:lnTo>
                <a:lnTo>
                  <a:pt x="7724849" y="1534190"/>
                </a:lnTo>
                <a:lnTo>
                  <a:pt x="8195702" y="2005044"/>
                </a:lnTo>
                <a:lnTo>
                  <a:pt x="8664832" y="1535914"/>
                </a:lnTo>
                <a:lnTo>
                  <a:pt x="8664832" y="1475735"/>
                </a:lnTo>
                <a:close/>
                <a:moveTo>
                  <a:pt x="5043657" y="1006604"/>
                </a:moveTo>
                <a:lnTo>
                  <a:pt x="4572425" y="1477838"/>
                </a:lnTo>
                <a:lnTo>
                  <a:pt x="4572425" y="1533814"/>
                </a:lnTo>
                <a:lnTo>
                  <a:pt x="5043655" y="2005045"/>
                </a:lnTo>
                <a:lnTo>
                  <a:pt x="5512408" y="1536292"/>
                </a:lnTo>
                <a:lnTo>
                  <a:pt x="5512408" y="1475356"/>
                </a:lnTo>
                <a:close/>
                <a:moveTo>
                  <a:pt x="2359987" y="922636"/>
                </a:moveTo>
                <a:lnTo>
                  <a:pt x="2470812" y="922636"/>
                </a:lnTo>
                <a:lnTo>
                  <a:pt x="2470812" y="1033461"/>
                </a:lnTo>
                <a:lnTo>
                  <a:pt x="2359987" y="1033461"/>
                </a:lnTo>
                <a:close/>
                <a:moveTo>
                  <a:pt x="1309178" y="922636"/>
                </a:moveTo>
                <a:lnTo>
                  <a:pt x="1420004" y="922636"/>
                </a:lnTo>
                <a:lnTo>
                  <a:pt x="1420004" y="1033461"/>
                </a:lnTo>
                <a:lnTo>
                  <a:pt x="1309178" y="1033461"/>
                </a:lnTo>
                <a:close/>
                <a:moveTo>
                  <a:pt x="258370" y="922636"/>
                </a:moveTo>
                <a:lnTo>
                  <a:pt x="369195" y="922636"/>
                </a:lnTo>
                <a:lnTo>
                  <a:pt x="369195" y="1033461"/>
                </a:lnTo>
                <a:lnTo>
                  <a:pt x="258370" y="1033461"/>
                </a:lnTo>
                <a:close/>
                <a:moveTo>
                  <a:pt x="4461600" y="922636"/>
                </a:moveTo>
                <a:lnTo>
                  <a:pt x="4572425" y="922636"/>
                </a:lnTo>
                <a:lnTo>
                  <a:pt x="4572425" y="1033461"/>
                </a:lnTo>
                <a:lnTo>
                  <a:pt x="4461600" y="1033461"/>
                </a:lnTo>
                <a:close/>
                <a:moveTo>
                  <a:pt x="3410794" y="922636"/>
                </a:moveTo>
                <a:lnTo>
                  <a:pt x="3521620" y="922636"/>
                </a:lnTo>
                <a:lnTo>
                  <a:pt x="3521620" y="1033461"/>
                </a:lnTo>
                <a:lnTo>
                  <a:pt x="3410794" y="1033461"/>
                </a:lnTo>
                <a:close/>
                <a:moveTo>
                  <a:pt x="7614024" y="922636"/>
                </a:moveTo>
                <a:lnTo>
                  <a:pt x="7724849" y="922636"/>
                </a:lnTo>
                <a:lnTo>
                  <a:pt x="7724849" y="1033461"/>
                </a:lnTo>
                <a:lnTo>
                  <a:pt x="7614024" y="1033461"/>
                </a:lnTo>
                <a:close/>
                <a:moveTo>
                  <a:pt x="6563216" y="922636"/>
                </a:moveTo>
                <a:lnTo>
                  <a:pt x="6674041" y="922636"/>
                </a:lnTo>
                <a:lnTo>
                  <a:pt x="6674041" y="1033461"/>
                </a:lnTo>
                <a:lnTo>
                  <a:pt x="6563216" y="1033461"/>
                </a:lnTo>
                <a:close/>
                <a:moveTo>
                  <a:pt x="5512408" y="922636"/>
                </a:moveTo>
                <a:lnTo>
                  <a:pt x="5623233" y="922636"/>
                </a:lnTo>
                <a:lnTo>
                  <a:pt x="5623233" y="1033461"/>
                </a:lnTo>
                <a:lnTo>
                  <a:pt x="5512408" y="1033461"/>
                </a:lnTo>
                <a:close/>
                <a:moveTo>
                  <a:pt x="8664832" y="922635"/>
                </a:moveTo>
                <a:lnTo>
                  <a:pt x="8775657" y="922635"/>
                </a:lnTo>
                <a:lnTo>
                  <a:pt x="8775657" y="1033460"/>
                </a:lnTo>
                <a:lnTo>
                  <a:pt x="8664832" y="1033460"/>
                </a:lnTo>
                <a:close/>
                <a:moveTo>
                  <a:pt x="1337494" y="510063"/>
                </a:moveTo>
                <a:lnTo>
                  <a:pt x="867064" y="980485"/>
                </a:lnTo>
                <a:lnTo>
                  <a:pt x="1333721" y="1447135"/>
                </a:lnTo>
                <a:lnTo>
                  <a:pt x="1398862" y="1447135"/>
                </a:lnTo>
                <a:lnTo>
                  <a:pt x="1865505" y="980485"/>
                </a:lnTo>
                <a:lnTo>
                  <a:pt x="1395091" y="510063"/>
                </a:lnTo>
                <a:close/>
                <a:moveTo>
                  <a:pt x="2388172" y="510063"/>
                </a:moveTo>
                <a:lnTo>
                  <a:pt x="1917749" y="980485"/>
                </a:lnTo>
                <a:lnTo>
                  <a:pt x="2384400" y="1447135"/>
                </a:lnTo>
                <a:lnTo>
                  <a:pt x="2449540" y="1447135"/>
                </a:lnTo>
                <a:lnTo>
                  <a:pt x="2916188" y="980485"/>
                </a:lnTo>
                <a:lnTo>
                  <a:pt x="2445768" y="510063"/>
                </a:lnTo>
                <a:close/>
                <a:moveTo>
                  <a:pt x="3438854" y="510063"/>
                </a:moveTo>
                <a:lnTo>
                  <a:pt x="2968432" y="980485"/>
                </a:lnTo>
                <a:lnTo>
                  <a:pt x="3435082" y="1447134"/>
                </a:lnTo>
                <a:lnTo>
                  <a:pt x="3500221" y="1447134"/>
                </a:lnTo>
                <a:lnTo>
                  <a:pt x="3966871" y="980485"/>
                </a:lnTo>
                <a:lnTo>
                  <a:pt x="3496446" y="510063"/>
                </a:lnTo>
                <a:close/>
                <a:moveTo>
                  <a:pt x="4489516" y="510063"/>
                </a:moveTo>
                <a:lnTo>
                  <a:pt x="4019114" y="980485"/>
                </a:lnTo>
                <a:lnTo>
                  <a:pt x="4485745" y="1447134"/>
                </a:lnTo>
                <a:lnTo>
                  <a:pt x="4550885" y="1447134"/>
                </a:lnTo>
                <a:lnTo>
                  <a:pt x="5017536" y="980482"/>
                </a:lnTo>
                <a:lnTo>
                  <a:pt x="4547117" y="510063"/>
                </a:lnTo>
                <a:close/>
                <a:moveTo>
                  <a:pt x="5540197" y="510063"/>
                </a:moveTo>
                <a:lnTo>
                  <a:pt x="5069779" y="980483"/>
                </a:lnTo>
                <a:lnTo>
                  <a:pt x="5536430" y="1447134"/>
                </a:lnTo>
                <a:lnTo>
                  <a:pt x="5601565" y="1447134"/>
                </a:lnTo>
                <a:lnTo>
                  <a:pt x="6068214" y="980484"/>
                </a:lnTo>
                <a:lnTo>
                  <a:pt x="5597794" y="510063"/>
                </a:lnTo>
                <a:close/>
                <a:moveTo>
                  <a:pt x="6590878" y="510062"/>
                </a:moveTo>
                <a:lnTo>
                  <a:pt x="6120457" y="980484"/>
                </a:lnTo>
                <a:lnTo>
                  <a:pt x="6587106" y="1447134"/>
                </a:lnTo>
                <a:lnTo>
                  <a:pt x="6652247" y="1447134"/>
                </a:lnTo>
                <a:lnTo>
                  <a:pt x="7118898" y="980483"/>
                </a:lnTo>
                <a:lnTo>
                  <a:pt x="6648479" y="510062"/>
                </a:lnTo>
                <a:close/>
                <a:moveTo>
                  <a:pt x="7641560" y="510062"/>
                </a:moveTo>
                <a:lnTo>
                  <a:pt x="7171142" y="980482"/>
                </a:lnTo>
                <a:lnTo>
                  <a:pt x="7637793" y="1447134"/>
                </a:lnTo>
                <a:lnTo>
                  <a:pt x="7702929" y="1447134"/>
                </a:lnTo>
                <a:lnTo>
                  <a:pt x="8169579" y="980483"/>
                </a:lnTo>
                <a:lnTo>
                  <a:pt x="7699160" y="510062"/>
                </a:lnTo>
                <a:close/>
                <a:moveTo>
                  <a:pt x="783785" y="399238"/>
                </a:moveTo>
                <a:lnTo>
                  <a:pt x="894609" y="399238"/>
                </a:lnTo>
                <a:lnTo>
                  <a:pt x="894609" y="510063"/>
                </a:lnTo>
                <a:lnTo>
                  <a:pt x="783785" y="510063"/>
                </a:lnTo>
                <a:close/>
                <a:moveTo>
                  <a:pt x="1834594" y="399238"/>
                </a:moveTo>
                <a:lnTo>
                  <a:pt x="1945420" y="399238"/>
                </a:lnTo>
                <a:lnTo>
                  <a:pt x="1945420" y="510063"/>
                </a:lnTo>
                <a:lnTo>
                  <a:pt x="1834594" y="510063"/>
                </a:lnTo>
                <a:close/>
                <a:moveTo>
                  <a:pt x="3936212" y="399238"/>
                </a:moveTo>
                <a:lnTo>
                  <a:pt x="4047037" y="399238"/>
                </a:lnTo>
                <a:lnTo>
                  <a:pt x="4047037" y="510063"/>
                </a:lnTo>
                <a:lnTo>
                  <a:pt x="3936212" y="510063"/>
                </a:lnTo>
                <a:close/>
                <a:moveTo>
                  <a:pt x="2885405" y="399238"/>
                </a:moveTo>
                <a:lnTo>
                  <a:pt x="2996229" y="399238"/>
                </a:lnTo>
                <a:lnTo>
                  <a:pt x="2996229" y="510063"/>
                </a:lnTo>
                <a:lnTo>
                  <a:pt x="2885405" y="510063"/>
                </a:lnTo>
                <a:close/>
                <a:moveTo>
                  <a:pt x="4987004" y="399238"/>
                </a:moveTo>
                <a:lnTo>
                  <a:pt x="5097829" y="399238"/>
                </a:lnTo>
                <a:lnTo>
                  <a:pt x="5097829" y="510063"/>
                </a:lnTo>
                <a:lnTo>
                  <a:pt x="4987004" y="510063"/>
                </a:lnTo>
                <a:close/>
                <a:moveTo>
                  <a:pt x="6037812" y="399238"/>
                </a:moveTo>
                <a:lnTo>
                  <a:pt x="6148637" y="399238"/>
                </a:lnTo>
                <a:lnTo>
                  <a:pt x="6148637" y="510062"/>
                </a:lnTo>
                <a:lnTo>
                  <a:pt x="6037812" y="510062"/>
                </a:lnTo>
                <a:close/>
                <a:moveTo>
                  <a:pt x="7088620" y="399237"/>
                </a:moveTo>
                <a:lnTo>
                  <a:pt x="7199445" y="399237"/>
                </a:lnTo>
                <a:lnTo>
                  <a:pt x="7199445" y="510062"/>
                </a:lnTo>
                <a:lnTo>
                  <a:pt x="7088620" y="510062"/>
                </a:lnTo>
                <a:close/>
                <a:moveTo>
                  <a:pt x="8139428" y="399237"/>
                </a:moveTo>
                <a:lnTo>
                  <a:pt x="8250253" y="399237"/>
                </a:lnTo>
                <a:lnTo>
                  <a:pt x="8250253" y="510062"/>
                </a:lnTo>
                <a:lnTo>
                  <a:pt x="8139428" y="510062"/>
                </a:lnTo>
                <a:close/>
                <a:moveTo>
                  <a:pt x="6138416" y="0"/>
                </a:moveTo>
                <a:lnTo>
                  <a:pt x="6190660" y="0"/>
                </a:lnTo>
                <a:lnTo>
                  <a:pt x="6589898" y="399238"/>
                </a:lnTo>
                <a:lnTo>
                  <a:pt x="6649459" y="399238"/>
                </a:lnTo>
                <a:lnTo>
                  <a:pt x="7048695" y="2"/>
                </a:lnTo>
                <a:lnTo>
                  <a:pt x="7100939" y="2"/>
                </a:lnTo>
                <a:lnTo>
                  <a:pt x="6674041" y="426899"/>
                </a:lnTo>
                <a:lnTo>
                  <a:pt x="6674041" y="483380"/>
                </a:lnTo>
                <a:lnTo>
                  <a:pt x="7145020" y="954361"/>
                </a:lnTo>
                <a:lnTo>
                  <a:pt x="7614024" y="485355"/>
                </a:lnTo>
                <a:lnTo>
                  <a:pt x="7614024" y="424926"/>
                </a:lnTo>
                <a:lnTo>
                  <a:pt x="7189097" y="1"/>
                </a:lnTo>
                <a:lnTo>
                  <a:pt x="7241340" y="1"/>
                </a:lnTo>
                <a:lnTo>
                  <a:pt x="7640577" y="399237"/>
                </a:lnTo>
                <a:lnTo>
                  <a:pt x="7700142" y="399237"/>
                </a:lnTo>
                <a:lnTo>
                  <a:pt x="8099378" y="1"/>
                </a:lnTo>
                <a:lnTo>
                  <a:pt x="8151622" y="1"/>
                </a:lnTo>
                <a:lnTo>
                  <a:pt x="7724849" y="426774"/>
                </a:lnTo>
                <a:lnTo>
                  <a:pt x="7724849" y="483509"/>
                </a:lnTo>
                <a:lnTo>
                  <a:pt x="8195700" y="954363"/>
                </a:lnTo>
                <a:lnTo>
                  <a:pt x="8664832" y="485228"/>
                </a:lnTo>
                <a:lnTo>
                  <a:pt x="8664832" y="425054"/>
                </a:lnTo>
                <a:lnTo>
                  <a:pt x="8239778" y="1"/>
                </a:lnTo>
                <a:lnTo>
                  <a:pt x="8292022" y="1"/>
                </a:lnTo>
                <a:lnTo>
                  <a:pt x="8691259" y="399237"/>
                </a:lnTo>
                <a:lnTo>
                  <a:pt x="8750823" y="399237"/>
                </a:lnTo>
                <a:lnTo>
                  <a:pt x="9143986" y="6075"/>
                </a:lnTo>
                <a:lnTo>
                  <a:pt x="9143986" y="58319"/>
                </a:lnTo>
                <a:lnTo>
                  <a:pt x="8775657" y="426647"/>
                </a:lnTo>
                <a:lnTo>
                  <a:pt x="8775657" y="483635"/>
                </a:lnTo>
                <a:lnTo>
                  <a:pt x="9143986" y="851966"/>
                </a:lnTo>
                <a:lnTo>
                  <a:pt x="9143986" y="904210"/>
                </a:lnTo>
                <a:lnTo>
                  <a:pt x="8749840" y="510062"/>
                </a:lnTo>
                <a:lnTo>
                  <a:pt x="8692242" y="510062"/>
                </a:lnTo>
                <a:lnTo>
                  <a:pt x="8221822" y="980484"/>
                </a:lnTo>
                <a:lnTo>
                  <a:pt x="8688471" y="1447133"/>
                </a:lnTo>
                <a:lnTo>
                  <a:pt x="8753611" y="1447133"/>
                </a:lnTo>
                <a:lnTo>
                  <a:pt x="9143986" y="1056762"/>
                </a:lnTo>
                <a:lnTo>
                  <a:pt x="9143986" y="1109003"/>
                </a:lnTo>
                <a:lnTo>
                  <a:pt x="8775657" y="1477331"/>
                </a:lnTo>
                <a:lnTo>
                  <a:pt x="8775657" y="1534319"/>
                </a:lnTo>
                <a:lnTo>
                  <a:pt x="9143986" y="1902649"/>
                </a:lnTo>
                <a:lnTo>
                  <a:pt x="9143987" y="1954891"/>
                </a:lnTo>
                <a:lnTo>
                  <a:pt x="8747055" y="1557959"/>
                </a:lnTo>
                <a:lnTo>
                  <a:pt x="8695029" y="1557959"/>
                </a:lnTo>
                <a:lnTo>
                  <a:pt x="8221823" y="2031165"/>
                </a:lnTo>
                <a:lnTo>
                  <a:pt x="8690741" y="2500073"/>
                </a:lnTo>
                <a:lnTo>
                  <a:pt x="8751345" y="2500073"/>
                </a:lnTo>
                <a:lnTo>
                  <a:pt x="9143986" y="2107432"/>
                </a:lnTo>
                <a:lnTo>
                  <a:pt x="9143986" y="2159677"/>
                </a:lnTo>
                <a:lnTo>
                  <a:pt x="8775657" y="2528005"/>
                </a:lnTo>
                <a:lnTo>
                  <a:pt x="8775657" y="2584989"/>
                </a:lnTo>
                <a:lnTo>
                  <a:pt x="9143987" y="2953319"/>
                </a:lnTo>
                <a:lnTo>
                  <a:pt x="9143987" y="3005564"/>
                </a:lnTo>
                <a:lnTo>
                  <a:pt x="8749321" y="2610898"/>
                </a:lnTo>
                <a:lnTo>
                  <a:pt x="8692765" y="2610898"/>
                </a:lnTo>
                <a:lnTo>
                  <a:pt x="8221822" y="3081840"/>
                </a:lnTo>
                <a:lnTo>
                  <a:pt x="8691194" y="3551212"/>
                </a:lnTo>
                <a:lnTo>
                  <a:pt x="8750888" y="3551212"/>
                </a:lnTo>
                <a:lnTo>
                  <a:pt x="9143986" y="3158114"/>
                </a:lnTo>
                <a:lnTo>
                  <a:pt x="9143986" y="3210356"/>
                </a:lnTo>
                <a:lnTo>
                  <a:pt x="8775657" y="3578686"/>
                </a:lnTo>
                <a:lnTo>
                  <a:pt x="8775657" y="3635674"/>
                </a:lnTo>
                <a:lnTo>
                  <a:pt x="9143986" y="4004003"/>
                </a:lnTo>
                <a:lnTo>
                  <a:pt x="9143986" y="4056248"/>
                </a:lnTo>
                <a:lnTo>
                  <a:pt x="8749774" y="3662037"/>
                </a:lnTo>
                <a:lnTo>
                  <a:pt x="8692306" y="3662037"/>
                </a:lnTo>
                <a:lnTo>
                  <a:pt x="8221823" y="4132519"/>
                </a:lnTo>
                <a:lnTo>
                  <a:pt x="8661299" y="4571995"/>
                </a:lnTo>
                <a:lnTo>
                  <a:pt x="8609053" y="4571995"/>
                </a:lnTo>
                <a:lnTo>
                  <a:pt x="8195700" y="4158642"/>
                </a:lnTo>
                <a:lnTo>
                  <a:pt x="7782346" y="4571997"/>
                </a:lnTo>
                <a:lnTo>
                  <a:pt x="7730103" y="4571997"/>
                </a:lnTo>
                <a:lnTo>
                  <a:pt x="8169579" y="4132521"/>
                </a:lnTo>
                <a:lnTo>
                  <a:pt x="7699096" y="3662037"/>
                </a:lnTo>
                <a:lnTo>
                  <a:pt x="7641624" y="3662037"/>
                </a:lnTo>
                <a:lnTo>
                  <a:pt x="7171140" y="4132521"/>
                </a:lnTo>
                <a:lnTo>
                  <a:pt x="7610615" y="4571996"/>
                </a:lnTo>
                <a:lnTo>
                  <a:pt x="7558371" y="4571996"/>
                </a:lnTo>
                <a:lnTo>
                  <a:pt x="7145018" y="4158643"/>
                </a:lnTo>
                <a:lnTo>
                  <a:pt x="6731665" y="4571996"/>
                </a:lnTo>
                <a:lnTo>
                  <a:pt x="6679421" y="4571997"/>
                </a:lnTo>
                <a:lnTo>
                  <a:pt x="7118896" y="4132521"/>
                </a:lnTo>
                <a:lnTo>
                  <a:pt x="6648412" y="3662037"/>
                </a:lnTo>
                <a:lnTo>
                  <a:pt x="6590942" y="3662037"/>
                </a:lnTo>
                <a:lnTo>
                  <a:pt x="6120458" y="4132521"/>
                </a:lnTo>
                <a:lnTo>
                  <a:pt x="6559933" y="4571996"/>
                </a:lnTo>
                <a:lnTo>
                  <a:pt x="6507689" y="4571996"/>
                </a:lnTo>
                <a:lnTo>
                  <a:pt x="6094336" y="4158643"/>
                </a:lnTo>
                <a:lnTo>
                  <a:pt x="5680986" y="4571994"/>
                </a:lnTo>
                <a:lnTo>
                  <a:pt x="5628742" y="4571994"/>
                </a:lnTo>
                <a:lnTo>
                  <a:pt x="6068215" y="4132521"/>
                </a:lnTo>
                <a:lnTo>
                  <a:pt x="5597730" y="3662037"/>
                </a:lnTo>
                <a:lnTo>
                  <a:pt x="5540260" y="3662037"/>
                </a:lnTo>
                <a:lnTo>
                  <a:pt x="5069776" y="4132521"/>
                </a:lnTo>
                <a:lnTo>
                  <a:pt x="5509251" y="4571996"/>
                </a:lnTo>
                <a:lnTo>
                  <a:pt x="5457007" y="4571996"/>
                </a:lnTo>
                <a:lnTo>
                  <a:pt x="5043654" y="4158643"/>
                </a:lnTo>
                <a:lnTo>
                  <a:pt x="4630302" y="4571995"/>
                </a:lnTo>
                <a:lnTo>
                  <a:pt x="4578058" y="4571995"/>
                </a:lnTo>
                <a:lnTo>
                  <a:pt x="5017532" y="4132521"/>
                </a:lnTo>
                <a:lnTo>
                  <a:pt x="4547048" y="3662037"/>
                </a:lnTo>
                <a:lnTo>
                  <a:pt x="4489581" y="3662037"/>
                </a:lnTo>
                <a:lnTo>
                  <a:pt x="4019114" y="4132522"/>
                </a:lnTo>
                <a:lnTo>
                  <a:pt x="4458569" y="4571996"/>
                </a:lnTo>
                <a:lnTo>
                  <a:pt x="4406325" y="4571996"/>
                </a:lnTo>
                <a:lnTo>
                  <a:pt x="3992992" y="4158644"/>
                </a:lnTo>
                <a:lnTo>
                  <a:pt x="3579640" y="4571995"/>
                </a:lnTo>
                <a:lnTo>
                  <a:pt x="3527396" y="4571995"/>
                </a:lnTo>
                <a:lnTo>
                  <a:pt x="3966870" y="4132522"/>
                </a:lnTo>
                <a:lnTo>
                  <a:pt x="3496383" y="3662037"/>
                </a:lnTo>
                <a:lnTo>
                  <a:pt x="3438916" y="3662037"/>
                </a:lnTo>
                <a:lnTo>
                  <a:pt x="2968432" y="4132520"/>
                </a:lnTo>
                <a:lnTo>
                  <a:pt x="3407909" y="4571995"/>
                </a:lnTo>
                <a:lnTo>
                  <a:pt x="3355664" y="4571995"/>
                </a:lnTo>
                <a:lnTo>
                  <a:pt x="2942310" y="4158642"/>
                </a:lnTo>
                <a:lnTo>
                  <a:pt x="2528960" y="4571994"/>
                </a:lnTo>
                <a:lnTo>
                  <a:pt x="2476716" y="4571994"/>
                </a:lnTo>
                <a:lnTo>
                  <a:pt x="2916189" y="4132521"/>
                </a:lnTo>
                <a:lnTo>
                  <a:pt x="2445706" y="3662037"/>
                </a:lnTo>
                <a:lnTo>
                  <a:pt x="2388237" y="3662037"/>
                </a:lnTo>
                <a:lnTo>
                  <a:pt x="1917750" y="4132522"/>
                </a:lnTo>
                <a:lnTo>
                  <a:pt x="2357226" y="4571995"/>
                </a:lnTo>
                <a:lnTo>
                  <a:pt x="2304983" y="4571996"/>
                </a:lnTo>
                <a:lnTo>
                  <a:pt x="1891628" y="4158644"/>
                </a:lnTo>
                <a:lnTo>
                  <a:pt x="1478287" y="4571994"/>
                </a:lnTo>
                <a:lnTo>
                  <a:pt x="1426043" y="4571994"/>
                </a:lnTo>
                <a:lnTo>
                  <a:pt x="1865506" y="4132522"/>
                </a:lnTo>
                <a:lnTo>
                  <a:pt x="1395028" y="3662037"/>
                </a:lnTo>
                <a:lnTo>
                  <a:pt x="1337560" y="3662037"/>
                </a:lnTo>
                <a:lnTo>
                  <a:pt x="867065" y="4132523"/>
                </a:lnTo>
                <a:lnTo>
                  <a:pt x="1306545" y="4571995"/>
                </a:lnTo>
                <a:lnTo>
                  <a:pt x="1254301" y="4571995"/>
                </a:lnTo>
                <a:lnTo>
                  <a:pt x="840943" y="4158645"/>
                </a:lnTo>
                <a:lnTo>
                  <a:pt x="427592" y="4571996"/>
                </a:lnTo>
                <a:lnTo>
                  <a:pt x="375348" y="4571996"/>
                </a:lnTo>
                <a:lnTo>
                  <a:pt x="814821" y="4132522"/>
                </a:lnTo>
                <a:lnTo>
                  <a:pt x="344336" y="3662037"/>
                </a:lnTo>
                <a:lnTo>
                  <a:pt x="286868" y="3662037"/>
                </a:lnTo>
                <a:lnTo>
                  <a:pt x="2" y="3948903"/>
                </a:lnTo>
                <a:lnTo>
                  <a:pt x="2" y="3896659"/>
                </a:lnTo>
                <a:lnTo>
                  <a:pt x="258375" y="3638287"/>
                </a:lnTo>
                <a:lnTo>
                  <a:pt x="258375" y="3576075"/>
                </a:lnTo>
                <a:lnTo>
                  <a:pt x="1" y="3317701"/>
                </a:lnTo>
                <a:lnTo>
                  <a:pt x="1" y="3265457"/>
                </a:lnTo>
                <a:lnTo>
                  <a:pt x="285755" y="3551212"/>
                </a:lnTo>
                <a:lnTo>
                  <a:pt x="345449" y="3551212"/>
                </a:lnTo>
                <a:lnTo>
                  <a:pt x="814821" y="3081840"/>
                </a:lnTo>
                <a:lnTo>
                  <a:pt x="343879" y="2610898"/>
                </a:lnTo>
                <a:lnTo>
                  <a:pt x="287325" y="2610898"/>
                </a:lnTo>
                <a:lnTo>
                  <a:pt x="4" y="2898220"/>
                </a:lnTo>
                <a:lnTo>
                  <a:pt x="4" y="2845976"/>
                </a:lnTo>
                <a:lnTo>
                  <a:pt x="258377" y="2587602"/>
                </a:lnTo>
                <a:lnTo>
                  <a:pt x="258377" y="2525395"/>
                </a:lnTo>
                <a:lnTo>
                  <a:pt x="1" y="2267018"/>
                </a:lnTo>
                <a:lnTo>
                  <a:pt x="0" y="2214773"/>
                </a:lnTo>
                <a:lnTo>
                  <a:pt x="285299" y="2500073"/>
                </a:lnTo>
                <a:lnTo>
                  <a:pt x="345906" y="2500073"/>
                </a:lnTo>
                <a:lnTo>
                  <a:pt x="814821" y="2031167"/>
                </a:lnTo>
                <a:lnTo>
                  <a:pt x="341615" y="1557960"/>
                </a:lnTo>
                <a:lnTo>
                  <a:pt x="289591" y="1557960"/>
                </a:lnTo>
                <a:lnTo>
                  <a:pt x="1" y="1847551"/>
                </a:lnTo>
                <a:lnTo>
                  <a:pt x="1" y="1795307"/>
                </a:lnTo>
                <a:lnTo>
                  <a:pt x="258379" y="1536928"/>
                </a:lnTo>
                <a:lnTo>
                  <a:pt x="258379" y="1474723"/>
                </a:lnTo>
                <a:lnTo>
                  <a:pt x="1" y="1216345"/>
                </a:lnTo>
                <a:lnTo>
                  <a:pt x="1" y="1164102"/>
                </a:lnTo>
                <a:lnTo>
                  <a:pt x="283034" y="1447135"/>
                </a:lnTo>
                <a:lnTo>
                  <a:pt x="348172" y="1447135"/>
                </a:lnTo>
                <a:lnTo>
                  <a:pt x="814820" y="980485"/>
                </a:lnTo>
                <a:lnTo>
                  <a:pt x="344400" y="510063"/>
                </a:lnTo>
                <a:lnTo>
                  <a:pt x="286802" y="510063"/>
                </a:lnTo>
                <a:lnTo>
                  <a:pt x="2" y="796868"/>
                </a:lnTo>
                <a:lnTo>
                  <a:pt x="2" y="744627"/>
                </a:lnTo>
                <a:lnTo>
                  <a:pt x="258382" y="486240"/>
                </a:lnTo>
                <a:lnTo>
                  <a:pt x="258382" y="424044"/>
                </a:lnTo>
                <a:lnTo>
                  <a:pt x="2" y="165665"/>
                </a:lnTo>
                <a:lnTo>
                  <a:pt x="2" y="113421"/>
                </a:lnTo>
                <a:lnTo>
                  <a:pt x="285819" y="399238"/>
                </a:lnTo>
                <a:lnTo>
                  <a:pt x="345383" y="399238"/>
                </a:lnTo>
                <a:lnTo>
                  <a:pt x="744619" y="2"/>
                </a:lnTo>
                <a:lnTo>
                  <a:pt x="796863" y="2"/>
                </a:lnTo>
                <a:lnTo>
                  <a:pt x="369206" y="427659"/>
                </a:lnTo>
                <a:lnTo>
                  <a:pt x="369206" y="482625"/>
                </a:lnTo>
                <a:lnTo>
                  <a:pt x="840942" y="954363"/>
                </a:lnTo>
                <a:lnTo>
                  <a:pt x="1309198" y="486115"/>
                </a:lnTo>
                <a:lnTo>
                  <a:pt x="1309198" y="424170"/>
                </a:lnTo>
                <a:lnTo>
                  <a:pt x="885018" y="1"/>
                </a:lnTo>
                <a:lnTo>
                  <a:pt x="937262" y="1"/>
                </a:lnTo>
                <a:lnTo>
                  <a:pt x="1336510" y="399238"/>
                </a:lnTo>
                <a:lnTo>
                  <a:pt x="1396075" y="399238"/>
                </a:lnTo>
                <a:lnTo>
                  <a:pt x="1795305" y="3"/>
                </a:lnTo>
                <a:lnTo>
                  <a:pt x="1847547" y="3"/>
                </a:lnTo>
                <a:lnTo>
                  <a:pt x="1420024" y="427535"/>
                </a:lnTo>
                <a:lnTo>
                  <a:pt x="1420024" y="482750"/>
                </a:lnTo>
                <a:lnTo>
                  <a:pt x="1891628" y="954364"/>
                </a:lnTo>
                <a:lnTo>
                  <a:pt x="2360002" y="485990"/>
                </a:lnTo>
                <a:lnTo>
                  <a:pt x="2360002" y="424295"/>
                </a:lnTo>
                <a:lnTo>
                  <a:pt x="1935703" y="1"/>
                </a:lnTo>
                <a:lnTo>
                  <a:pt x="1987946" y="1"/>
                </a:lnTo>
                <a:lnTo>
                  <a:pt x="2387188" y="399238"/>
                </a:lnTo>
                <a:lnTo>
                  <a:pt x="2446753" y="399238"/>
                </a:lnTo>
                <a:lnTo>
                  <a:pt x="2845989" y="2"/>
                </a:lnTo>
                <a:lnTo>
                  <a:pt x="2898233" y="2"/>
                </a:lnTo>
                <a:lnTo>
                  <a:pt x="2470826" y="427409"/>
                </a:lnTo>
                <a:lnTo>
                  <a:pt x="2470826" y="482876"/>
                </a:lnTo>
                <a:lnTo>
                  <a:pt x="2942310" y="954364"/>
                </a:lnTo>
                <a:lnTo>
                  <a:pt x="3410810" y="485864"/>
                </a:lnTo>
                <a:lnTo>
                  <a:pt x="3410810" y="424421"/>
                </a:lnTo>
                <a:lnTo>
                  <a:pt x="2986387" y="1"/>
                </a:lnTo>
                <a:lnTo>
                  <a:pt x="3038634" y="1"/>
                </a:lnTo>
                <a:lnTo>
                  <a:pt x="3437870" y="399238"/>
                </a:lnTo>
                <a:lnTo>
                  <a:pt x="3497432" y="399238"/>
                </a:lnTo>
                <a:lnTo>
                  <a:pt x="3896671" y="2"/>
                </a:lnTo>
                <a:lnTo>
                  <a:pt x="3948916" y="2"/>
                </a:lnTo>
                <a:lnTo>
                  <a:pt x="3521633" y="427284"/>
                </a:lnTo>
                <a:lnTo>
                  <a:pt x="3521633" y="483002"/>
                </a:lnTo>
                <a:lnTo>
                  <a:pt x="3992992" y="954363"/>
                </a:lnTo>
                <a:lnTo>
                  <a:pt x="4461600" y="485736"/>
                </a:lnTo>
                <a:lnTo>
                  <a:pt x="4461600" y="424545"/>
                </a:lnTo>
                <a:lnTo>
                  <a:pt x="4037073" y="1"/>
                </a:lnTo>
                <a:lnTo>
                  <a:pt x="4089316" y="1"/>
                </a:lnTo>
                <a:lnTo>
                  <a:pt x="4488536" y="399238"/>
                </a:lnTo>
                <a:lnTo>
                  <a:pt x="4548098" y="399238"/>
                </a:lnTo>
                <a:lnTo>
                  <a:pt x="4947332" y="4"/>
                </a:lnTo>
                <a:lnTo>
                  <a:pt x="4999576" y="4"/>
                </a:lnTo>
                <a:lnTo>
                  <a:pt x="4572425" y="427154"/>
                </a:lnTo>
                <a:lnTo>
                  <a:pt x="4572425" y="483127"/>
                </a:lnTo>
                <a:lnTo>
                  <a:pt x="5043657" y="954361"/>
                </a:lnTo>
                <a:lnTo>
                  <a:pt x="5512408" y="485609"/>
                </a:lnTo>
                <a:lnTo>
                  <a:pt x="5512408" y="424676"/>
                </a:lnTo>
                <a:lnTo>
                  <a:pt x="5087732" y="1"/>
                </a:lnTo>
                <a:lnTo>
                  <a:pt x="5139975" y="1"/>
                </a:lnTo>
                <a:lnTo>
                  <a:pt x="5539212" y="399238"/>
                </a:lnTo>
                <a:lnTo>
                  <a:pt x="5598779" y="399238"/>
                </a:lnTo>
                <a:lnTo>
                  <a:pt x="5998015" y="2"/>
                </a:lnTo>
                <a:lnTo>
                  <a:pt x="6050259" y="2"/>
                </a:lnTo>
                <a:lnTo>
                  <a:pt x="5623233" y="427027"/>
                </a:lnTo>
                <a:lnTo>
                  <a:pt x="5623233" y="483258"/>
                </a:lnTo>
                <a:lnTo>
                  <a:pt x="6094336" y="954363"/>
                </a:lnTo>
                <a:lnTo>
                  <a:pt x="6563216" y="485481"/>
                </a:lnTo>
                <a:lnTo>
                  <a:pt x="6563216" y="42479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lstStyle>
            <a:lvl1pPr algn="r">
              <a:defRPr sz="4400" b="0" spc="200" baseline="0"/>
            </a:lvl1pPr>
          </a:lstStyle>
          <a:p>
            <a:r>
              <a:rPr lang="pt-BR" smtClean="0"/>
              <a:t>Clique para editar o título mestre</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7" name="Date Placeholder 3"/>
          <p:cNvSpPr>
            <a:spLocks noGrp="1"/>
          </p:cNvSpPr>
          <p:nvPr>
            <p:ph type="dt" sz="half" idx="10"/>
          </p:nvPr>
        </p:nvSpPr>
        <p:spPr/>
        <p:txBody>
          <a:bodyPr/>
          <a:lstStyle>
            <a:lvl1pPr>
              <a:defRPr/>
            </a:lvl1pPr>
          </a:lstStyle>
          <a:p>
            <a:pPr>
              <a:defRPr/>
            </a:pPr>
            <a:fld id="{4CEDFA3A-E298-4B9E-A037-1110077D5176}" type="datetimeFigureOut">
              <a:rPr lang="pt-BR"/>
              <a:pPr>
                <a:defRPr/>
              </a:pPr>
              <a:t>26/11/2021</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231F7654-9C04-468A-B889-321A93E279F3}" type="slidenum">
              <a:rPr lang="pt-BR"/>
              <a:pPr>
                <a:defRPr/>
              </a:pPr>
              <a:t>‹nº›</a:t>
            </a:fld>
            <a:endParaRPr lang="pt-BR"/>
          </a:p>
        </p:txBody>
      </p:sp>
    </p:spTree>
    <p:extLst>
      <p:ext uri="{BB962C8B-B14F-4D97-AF65-F5344CB8AC3E}">
        <p14:creationId xmlns:p14="http://schemas.microsoft.com/office/powerpoint/2010/main" val="30279978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768096" y="2286000"/>
            <a:ext cx="3566160" cy="4023360"/>
          </a:xfrm>
        </p:spPr>
        <p:txBody>
          <a:bodyPr/>
          <a:lstStyle>
            <a:lvl1pPr>
              <a:defRPr sz="2200"/>
            </a:lvl1pPr>
            <a:lvl2pPr>
              <a:defRPr sz="18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4491990" y="2286000"/>
            <a:ext cx="3566160" cy="4023360"/>
          </a:xfrm>
        </p:spPr>
        <p:txBody>
          <a:bodyPr/>
          <a:lstStyle>
            <a:lvl1pPr>
              <a:defRPr sz="2200"/>
            </a:lvl1pPr>
            <a:lvl2pPr>
              <a:defRPr sz="18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57A8650B-40AA-49AB-852E-FE462FDE06A4}" type="datetimeFigureOut">
              <a:rPr lang="pt-BR"/>
              <a:pPr>
                <a:defRPr/>
              </a:pPr>
              <a:t>26/11/2021</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BF028FA4-CC16-4D57-AB21-A8E3CC08A9FE}" type="slidenum">
              <a:rPr lang="pt-BR"/>
              <a:pPr>
                <a:defRPr/>
              </a:pPr>
              <a:t>‹nº›</a:t>
            </a:fld>
            <a:endParaRPr lang="pt-BR"/>
          </a:p>
        </p:txBody>
      </p:sp>
    </p:spTree>
    <p:extLst>
      <p:ext uri="{BB962C8B-B14F-4D97-AF65-F5344CB8AC3E}">
        <p14:creationId xmlns:p14="http://schemas.microsoft.com/office/powerpoint/2010/main" val="42610223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768096" y="2967788"/>
            <a:ext cx="3566160" cy="3341572"/>
          </a:xfrm>
        </p:spPr>
        <p:txBody>
          <a:bodyPr/>
          <a:lstStyle>
            <a:lvl1pPr>
              <a:defRPr sz="2200"/>
            </a:lvl1pPr>
            <a:lvl2pPr>
              <a:defRPr sz="18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4491990" y="2967788"/>
            <a:ext cx="3566160" cy="3341572"/>
          </a:xfrm>
        </p:spPr>
        <p:txBody>
          <a:bodyPr/>
          <a:lstStyle>
            <a:lvl1pPr>
              <a:defRPr sz="2200"/>
            </a:lvl1pPr>
            <a:lvl2pPr>
              <a:defRPr sz="18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95604205-68D4-4172-AED3-311C2A7809EA}" type="datetimeFigureOut">
              <a:rPr lang="pt-BR"/>
              <a:pPr>
                <a:defRPr/>
              </a:pPr>
              <a:t>26/11/2021</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10C4BB2D-8583-4397-8773-50DDA7FF61F9}" type="slidenum">
              <a:rPr lang="pt-BR"/>
              <a:pPr>
                <a:defRPr/>
              </a:pPr>
              <a:t>‹nº›</a:t>
            </a:fld>
            <a:endParaRPr lang="pt-BR"/>
          </a:p>
        </p:txBody>
      </p:sp>
    </p:spTree>
    <p:extLst>
      <p:ext uri="{BB962C8B-B14F-4D97-AF65-F5344CB8AC3E}">
        <p14:creationId xmlns:p14="http://schemas.microsoft.com/office/powerpoint/2010/main" val="458374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C5970A2A-E29D-4EE5-B4C7-A7059F4256C0}" type="datetimeFigureOut">
              <a:rPr lang="pt-BR"/>
              <a:pPr>
                <a:defRPr/>
              </a:pPr>
              <a:t>26/11/2021</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C7C6EBD1-A98D-44D7-99D6-2BC1274DCBA0}" type="slidenum">
              <a:rPr lang="pt-BR"/>
              <a:pPr>
                <a:defRPr/>
              </a:pPr>
              <a:t>‹nº›</a:t>
            </a:fld>
            <a:endParaRPr lang="pt-BR"/>
          </a:p>
        </p:txBody>
      </p:sp>
    </p:spTree>
    <p:extLst>
      <p:ext uri="{BB962C8B-B14F-4D97-AF65-F5344CB8AC3E}">
        <p14:creationId xmlns:p14="http://schemas.microsoft.com/office/powerpoint/2010/main" val="41511311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443EC169-4AA1-4A30-A18B-ED3F773E0ACD}" type="datetimeFigureOut">
              <a:rPr lang="pt-BR"/>
              <a:pPr>
                <a:defRPr/>
              </a:pPr>
              <a:t>26/11/2021</a:t>
            </a:fld>
            <a:endParaRPr lang="pt-BR"/>
          </a:p>
        </p:txBody>
      </p:sp>
      <p:sp>
        <p:nvSpPr>
          <p:cNvPr id="3" name="Footer Placeholder 2"/>
          <p:cNvSpPr>
            <a:spLocks noGrp="1"/>
          </p:cNvSpPr>
          <p:nvPr>
            <p:ph type="ftr" sz="quarter" idx="11"/>
          </p:nvPr>
        </p:nvSpPr>
        <p:spPr/>
        <p:txBody>
          <a:bodyPr/>
          <a:lstStyle>
            <a:lvl1pPr>
              <a:defRPr/>
            </a:lvl1pPr>
          </a:lstStyle>
          <a:p>
            <a:pPr>
              <a:defRPr/>
            </a:pPr>
            <a:endParaRPr lang="pt-BR"/>
          </a:p>
        </p:txBody>
      </p:sp>
      <p:sp>
        <p:nvSpPr>
          <p:cNvPr id="4" name="Slide Number Placeholder 3"/>
          <p:cNvSpPr>
            <a:spLocks noGrp="1"/>
          </p:cNvSpPr>
          <p:nvPr>
            <p:ph type="sldNum" sz="quarter" idx="12"/>
          </p:nvPr>
        </p:nvSpPr>
        <p:spPr/>
        <p:txBody>
          <a:bodyPr/>
          <a:lstStyle>
            <a:lvl1pPr>
              <a:defRPr/>
            </a:lvl1pPr>
          </a:lstStyle>
          <a:p>
            <a:pPr>
              <a:defRPr/>
            </a:pPr>
            <a:fld id="{0AF8540D-F363-47E5-814C-EAE5CECE31A9}" type="slidenum">
              <a:rPr lang="pt-BR"/>
              <a:pPr>
                <a:defRPr/>
              </a:pPr>
              <a:t>‹nº›</a:t>
            </a:fld>
            <a:endParaRPr lang="pt-BR"/>
          </a:p>
        </p:txBody>
      </p:sp>
    </p:spTree>
    <p:extLst>
      <p:ext uri="{BB962C8B-B14F-4D97-AF65-F5344CB8AC3E}">
        <p14:creationId xmlns:p14="http://schemas.microsoft.com/office/powerpoint/2010/main" val="15243581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pt-BR" smtClean="0"/>
              <a:t>Clique para editar o título mestre</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1284C45C-0164-491E-BBDF-36577995CA99}" type="datetimeFigureOut">
              <a:rPr lang="pt-BR"/>
              <a:pPr>
                <a:defRPr/>
              </a:pPr>
              <a:t>26/11/2021</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B5308AF6-ADBF-44F9-94E3-F0FDE3235263}" type="slidenum">
              <a:rPr lang="pt-BR"/>
              <a:pPr>
                <a:defRPr/>
              </a:pPr>
              <a:t>‹nº›</a:t>
            </a:fld>
            <a:endParaRPr lang="pt-BR"/>
          </a:p>
        </p:txBody>
      </p:sp>
    </p:spTree>
    <p:extLst>
      <p:ext uri="{BB962C8B-B14F-4D97-AF65-F5344CB8AC3E}">
        <p14:creationId xmlns:p14="http://schemas.microsoft.com/office/powerpoint/2010/main" val="27734556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cxnSp>
        <p:nvCxnSpPr>
          <p:cNvPr id="5" name="Straight Connector 7"/>
          <p:cNvCxnSpPr/>
          <p:nvPr/>
        </p:nvCxnSpPr>
        <p:spPr>
          <a:xfrm flipV="1">
            <a:off x="6289675" y="5264150"/>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342900" y="4960138"/>
            <a:ext cx="5829300" cy="1463040"/>
          </a:xfrm>
        </p:spPr>
        <p:txBody>
          <a:bodyPr/>
          <a:lstStyle>
            <a:lvl1pPr algn="r">
              <a:defRPr sz="4400" spc="200" baseline="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0" y="-1"/>
            <a:ext cx="9141714" cy="4572000"/>
          </a:xfrm>
          <a:solidFill>
            <a:schemeClr val="accent1">
              <a:lumMod val="60000"/>
              <a:lumOff val="40000"/>
            </a:schemeClr>
          </a:solidFill>
        </p:spPr>
        <p:txBody>
          <a:bodyPr lIns="457200" tIns="365760"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04A3FE05-425A-4E5D-9FBF-21A2B009701E}" type="datetimeFigureOut">
              <a:rPr lang="pt-BR"/>
              <a:pPr>
                <a:defRPr/>
              </a:pPr>
              <a:t>26/11/2021</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DCFD5E36-1989-4392-82BC-CACDD6DF687E}" type="slidenum">
              <a:rPr lang="pt-BR"/>
              <a:pPr>
                <a:defRPr/>
              </a:pPr>
              <a:t>‹nº›</a:t>
            </a:fld>
            <a:endParaRPr lang="pt-BR"/>
          </a:p>
        </p:txBody>
      </p:sp>
    </p:spTree>
    <p:extLst>
      <p:ext uri="{BB962C8B-B14F-4D97-AF65-F5344CB8AC3E}">
        <p14:creationId xmlns:p14="http://schemas.microsoft.com/office/powerpoint/2010/main" val="2315729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BD4D0220-EBA5-4C44-85A8-1A9882560525}" type="datetimeFigureOut">
              <a:rPr lang="pt-BR"/>
              <a:pPr>
                <a:defRPr/>
              </a:pPr>
              <a:t>26/11/2021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DA88CE36-2043-44C3-AE6C-DDECB97556A4}" type="slidenum">
              <a:rPr lang="pt-BR"/>
              <a:pPr>
                <a:defRPr/>
              </a:pPr>
              <a:t>‹nº›</a:t>
            </a:fld>
            <a:endParaRPr lang="pt-BR"/>
          </a:p>
        </p:txBody>
      </p:sp>
    </p:spTree>
    <p:extLst>
      <p:ext uri="{BB962C8B-B14F-4D97-AF65-F5344CB8AC3E}">
        <p14:creationId xmlns:p14="http://schemas.microsoft.com/office/powerpoint/2010/main" val="21842942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cxnSp>
        <p:nvCxnSpPr>
          <p:cNvPr id="4" name="Straight Connector 6"/>
          <p:cNvCxnSpPr/>
          <p:nvPr/>
        </p:nvCxnSpPr>
        <p:spPr>
          <a:xfrm rot="5400000" flipV="1">
            <a:off x="7543800" y="173038"/>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Vertical Title 1"/>
          <p:cNvSpPr>
            <a:spLocks noGrp="1"/>
          </p:cNvSpPr>
          <p:nvPr>
            <p:ph type="title" orient="vert"/>
          </p:nvPr>
        </p:nvSpPr>
        <p:spPr>
          <a:xfrm>
            <a:off x="6543675" y="762000"/>
            <a:ext cx="1971675" cy="5410200"/>
          </a:xfrm>
        </p:spPr>
        <p:txBody>
          <a:bodyPr vert="eaVert" lIns="45720" tIns="91440" rIns="45720" bIns="91440"/>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742950" y="762000"/>
            <a:ext cx="5686425" cy="541020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063F6044-7994-4D19-AE79-19D05AD0487F}" type="datetimeFigureOut">
              <a:rPr lang="pt-BR"/>
              <a:pPr>
                <a:defRPr/>
              </a:pPr>
              <a:t>26/11/2021</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AE399FA5-BD5A-4A55-B9CE-2973C8F6BEBB}" type="slidenum">
              <a:rPr lang="pt-BR"/>
              <a:pPr>
                <a:defRPr/>
              </a:pPr>
              <a:t>‹nº›</a:t>
            </a:fld>
            <a:endParaRPr lang="pt-BR"/>
          </a:p>
        </p:txBody>
      </p:sp>
    </p:spTree>
    <p:extLst>
      <p:ext uri="{BB962C8B-B14F-4D97-AF65-F5344CB8AC3E}">
        <p14:creationId xmlns:p14="http://schemas.microsoft.com/office/powerpoint/2010/main" val="5828924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350" y="585788"/>
            <a:ext cx="7289800" cy="1498600"/>
          </a:xfrm>
          <a:prstGeom prst="rect">
            <a:avLst/>
          </a:prstGeom>
        </p:spPr>
        <p:txBody>
          <a:bodyPr vert="horz" lIns="91440" tIns="45720" rIns="91440" bIns="45720" rtlCol="0" anchor="ctr">
            <a:normAutofit/>
          </a:bodyPr>
          <a:lstStyle/>
          <a:p>
            <a:r>
              <a:rPr lang="pt-BR"/>
              <a:t>Clique para editar o título mestre</a:t>
            </a:r>
            <a:endParaRPr lang="en-US" dirty="0"/>
          </a:p>
        </p:txBody>
      </p:sp>
      <p:sp>
        <p:nvSpPr>
          <p:cNvPr id="1027" name="Text Placeholder 2"/>
          <p:cNvSpPr>
            <a:spLocks noGrp="1"/>
          </p:cNvSpPr>
          <p:nvPr>
            <p:ph type="body" idx="1"/>
          </p:nvPr>
        </p:nvSpPr>
        <p:spPr bwMode="auto">
          <a:xfrm>
            <a:off x="768350" y="2286000"/>
            <a:ext cx="7289800"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4572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768350" y="6470650"/>
            <a:ext cx="1616075" cy="274638"/>
          </a:xfrm>
          <a:prstGeom prst="rect">
            <a:avLst/>
          </a:prstGeom>
        </p:spPr>
        <p:txBody>
          <a:bodyPr vert="horz" lIns="91440" tIns="45720" rIns="91440" bIns="45720" rtlCol="0" anchor="ctr"/>
          <a:lstStyle>
            <a:lvl1pPr algn="l" fontAlgn="auto">
              <a:spcBef>
                <a:spcPts val="0"/>
              </a:spcBef>
              <a:spcAft>
                <a:spcPts val="0"/>
              </a:spcAft>
              <a:defRPr sz="1000">
                <a:solidFill>
                  <a:schemeClr val="tx1">
                    <a:lumMod val="95000"/>
                    <a:lumOff val="5000"/>
                  </a:schemeClr>
                </a:solidFill>
                <a:latin typeface="+mj-lt"/>
                <a:cs typeface="+mn-cs"/>
              </a:defRPr>
            </a:lvl1pPr>
          </a:lstStyle>
          <a:p>
            <a:pPr>
              <a:defRPr/>
            </a:pPr>
            <a:fld id="{242D82E2-4413-41CA-9AB7-BA399BF10243}" type="datetimeFigureOut">
              <a:rPr lang="pt-BR"/>
              <a:pPr>
                <a:defRPr/>
              </a:pPr>
              <a:t>26/11/2021</a:t>
            </a:fld>
            <a:endParaRPr lang="pt-BR"/>
          </a:p>
        </p:txBody>
      </p:sp>
      <p:sp>
        <p:nvSpPr>
          <p:cNvPr id="5" name="Footer Placeholder 4"/>
          <p:cNvSpPr>
            <a:spLocks noGrp="1"/>
          </p:cNvSpPr>
          <p:nvPr>
            <p:ph type="ftr" sz="quarter" idx="3"/>
          </p:nvPr>
        </p:nvSpPr>
        <p:spPr>
          <a:xfrm>
            <a:off x="3632200" y="6470650"/>
            <a:ext cx="4425950" cy="274638"/>
          </a:xfrm>
          <a:prstGeom prst="rect">
            <a:avLst/>
          </a:prstGeom>
        </p:spPr>
        <p:txBody>
          <a:bodyPr vert="horz" lIns="91440" tIns="45720" rIns="91440" bIns="45720" rtlCol="0" anchor="ctr"/>
          <a:lstStyle>
            <a:lvl1pPr algn="r" fontAlgn="auto">
              <a:spcBef>
                <a:spcPts val="0"/>
              </a:spcBef>
              <a:spcAft>
                <a:spcPts val="0"/>
              </a:spcAft>
              <a:defRPr sz="1000" cap="all" baseline="0">
                <a:solidFill>
                  <a:schemeClr val="tx1">
                    <a:lumMod val="95000"/>
                    <a:lumOff val="5000"/>
                  </a:schemeClr>
                </a:solidFill>
                <a:latin typeface="+mj-lt"/>
                <a:cs typeface="+mn-cs"/>
              </a:defRPr>
            </a:lvl1pPr>
          </a:lstStyle>
          <a:p>
            <a:pPr>
              <a:defRPr/>
            </a:pPr>
            <a:endParaRPr lang="pt-BR"/>
          </a:p>
        </p:txBody>
      </p:sp>
      <p:sp>
        <p:nvSpPr>
          <p:cNvPr id="6" name="Slide Number Placeholder 5"/>
          <p:cNvSpPr>
            <a:spLocks noGrp="1"/>
          </p:cNvSpPr>
          <p:nvPr>
            <p:ph type="sldNum" sz="quarter" idx="4"/>
          </p:nvPr>
        </p:nvSpPr>
        <p:spPr>
          <a:xfrm>
            <a:off x="8128000" y="6470650"/>
            <a:ext cx="730250" cy="274638"/>
          </a:xfrm>
          <a:prstGeom prst="rect">
            <a:avLst/>
          </a:prstGeom>
        </p:spPr>
        <p:txBody>
          <a:bodyPr vert="horz" lIns="91440" tIns="45720" rIns="91440" bIns="45720" rtlCol="0" anchor="ctr"/>
          <a:lstStyle>
            <a:lvl1pPr algn="l" fontAlgn="auto">
              <a:spcBef>
                <a:spcPts val="0"/>
              </a:spcBef>
              <a:spcAft>
                <a:spcPts val="0"/>
              </a:spcAft>
              <a:defRPr sz="1000">
                <a:solidFill>
                  <a:schemeClr val="tx1">
                    <a:lumMod val="95000"/>
                    <a:lumOff val="5000"/>
                  </a:schemeClr>
                </a:solidFill>
                <a:latin typeface="+mj-lt"/>
                <a:cs typeface="+mn-cs"/>
              </a:defRPr>
            </a:lvl1pPr>
          </a:lstStyle>
          <a:p>
            <a:pPr>
              <a:defRPr/>
            </a:pPr>
            <a:fld id="{989C5E9E-1036-450F-BBB4-0BEDF060109B}" type="slidenum">
              <a:rPr lang="pt-BR"/>
              <a:pPr>
                <a:defRPr/>
              </a:pPr>
              <a:t>‹nº›</a:t>
            </a:fld>
            <a:endParaRPr lang="pt-BR"/>
          </a:p>
        </p:txBody>
      </p:sp>
      <p:cxnSp>
        <p:nvCxnSpPr>
          <p:cNvPr id="7" name="Straight Connector 6"/>
          <p:cNvCxnSpPr/>
          <p:nvPr/>
        </p:nvCxnSpPr>
        <p:spPr>
          <a:xfrm flipV="1">
            <a:off x="571500" y="827088"/>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727" r:id="rId1"/>
    <p:sldLayoutId id="2147483733" r:id="rId2"/>
    <p:sldLayoutId id="2147483728" r:id="rId3"/>
    <p:sldLayoutId id="2147483729" r:id="rId4"/>
    <p:sldLayoutId id="2147483730" r:id="rId5"/>
    <p:sldLayoutId id="2147483734" r:id="rId6"/>
    <p:sldLayoutId id="2147483731" r:id="rId7"/>
    <p:sldLayoutId id="2147483735" r:id="rId8"/>
    <p:sldLayoutId id="2147483732" r:id="rId9"/>
    <p:sldLayoutId id="2147483736" r:id="rId10"/>
  </p:sldLayoutIdLst>
  <p:txStyles>
    <p:titleStyle>
      <a:lvl1pPr algn="l" rtl="0" eaLnBrk="1" fontAlgn="base" hangingPunct="1">
        <a:lnSpc>
          <a:spcPct val="80000"/>
        </a:lnSpc>
        <a:spcBef>
          <a:spcPct val="0"/>
        </a:spcBef>
        <a:spcAft>
          <a:spcPct val="0"/>
        </a:spcAft>
        <a:defRPr sz="4400" kern="1200" cap="all" spc="100">
          <a:solidFill>
            <a:srgbClr val="0D0D0D"/>
          </a:solidFill>
          <a:latin typeface="+mj-lt"/>
          <a:ea typeface="+mj-ea"/>
          <a:cs typeface="+mj-cs"/>
        </a:defRPr>
      </a:lvl1pPr>
      <a:lvl2pPr algn="l" rtl="0" eaLnBrk="1" fontAlgn="base" hangingPunct="1">
        <a:lnSpc>
          <a:spcPct val="80000"/>
        </a:lnSpc>
        <a:spcBef>
          <a:spcPct val="0"/>
        </a:spcBef>
        <a:spcAft>
          <a:spcPct val="0"/>
        </a:spcAft>
        <a:defRPr sz="4400">
          <a:solidFill>
            <a:srgbClr val="0D0D0D"/>
          </a:solidFill>
          <a:latin typeface="Tw Cen MT Condensed" pitchFamily="34" charset="0"/>
        </a:defRPr>
      </a:lvl2pPr>
      <a:lvl3pPr algn="l" rtl="0" eaLnBrk="1" fontAlgn="base" hangingPunct="1">
        <a:lnSpc>
          <a:spcPct val="80000"/>
        </a:lnSpc>
        <a:spcBef>
          <a:spcPct val="0"/>
        </a:spcBef>
        <a:spcAft>
          <a:spcPct val="0"/>
        </a:spcAft>
        <a:defRPr sz="4400">
          <a:solidFill>
            <a:srgbClr val="0D0D0D"/>
          </a:solidFill>
          <a:latin typeface="Tw Cen MT Condensed" pitchFamily="34" charset="0"/>
        </a:defRPr>
      </a:lvl3pPr>
      <a:lvl4pPr algn="l" rtl="0" eaLnBrk="1" fontAlgn="base" hangingPunct="1">
        <a:lnSpc>
          <a:spcPct val="80000"/>
        </a:lnSpc>
        <a:spcBef>
          <a:spcPct val="0"/>
        </a:spcBef>
        <a:spcAft>
          <a:spcPct val="0"/>
        </a:spcAft>
        <a:defRPr sz="4400">
          <a:solidFill>
            <a:srgbClr val="0D0D0D"/>
          </a:solidFill>
          <a:latin typeface="Tw Cen MT Condensed" pitchFamily="34" charset="0"/>
        </a:defRPr>
      </a:lvl4pPr>
      <a:lvl5pPr algn="l" rtl="0" eaLnBrk="1" fontAlgn="base" hangingPunct="1">
        <a:lnSpc>
          <a:spcPct val="80000"/>
        </a:lnSpc>
        <a:spcBef>
          <a:spcPct val="0"/>
        </a:spcBef>
        <a:spcAft>
          <a:spcPct val="0"/>
        </a:spcAft>
        <a:defRPr sz="4400">
          <a:solidFill>
            <a:srgbClr val="0D0D0D"/>
          </a:solidFill>
          <a:latin typeface="Tw Cen MT Condensed" pitchFamily="34" charset="0"/>
        </a:defRPr>
      </a:lvl5pPr>
      <a:lvl6pPr marL="457200" algn="l" rtl="0" eaLnBrk="1" fontAlgn="base" hangingPunct="1">
        <a:lnSpc>
          <a:spcPct val="80000"/>
        </a:lnSpc>
        <a:spcBef>
          <a:spcPct val="0"/>
        </a:spcBef>
        <a:spcAft>
          <a:spcPct val="0"/>
        </a:spcAft>
        <a:defRPr sz="4400">
          <a:solidFill>
            <a:srgbClr val="0D0D0D"/>
          </a:solidFill>
          <a:latin typeface="Tw Cen MT Condensed" pitchFamily="34" charset="0"/>
        </a:defRPr>
      </a:lvl6pPr>
      <a:lvl7pPr marL="914400" algn="l" rtl="0" eaLnBrk="1" fontAlgn="base" hangingPunct="1">
        <a:lnSpc>
          <a:spcPct val="80000"/>
        </a:lnSpc>
        <a:spcBef>
          <a:spcPct val="0"/>
        </a:spcBef>
        <a:spcAft>
          <a:spcPct val="0"/>
        </a:spcAft>
        <a:defRPr sz="4400">
          <a:solidFill>
            <a:srgbClr val="0D0D0D"/>
          </a:solidFill>
          <a:latin typeface="Tw Cen MT Condensed" pitchFamily="34" charset="0"/>
        </a:defRPr>
      </a:lvl7pPr>
      <a:lvl8pPr marL="1371600" algn="l" rtl="0" eaLnBrk="1" fontAlgn="base" hangingPunct="1">
        <a:lnSpc>
          <a:spcPct val="80000"/>
        </a:lnSpc>
        <a:spcBef>
          <a:spcPct val="0"/>
        </a:spcBef>
        <a:spcAft>
          <a:spcPct val="0"/>
        </a:spcAft>
        <a:defRPr sz="4400">
          <a:solidFill>
            <a:srgbClr val="0D0D0D"/>
          </a:solidFill>
          <a:latin typeface="Tw Cen MT Condensed" pitchFamily="34" charset="0"/>
        </a:defRPr>
      </a:lvl8pPr>
      <a:lvl9pPr marL="1828800" algn="l" rtl="0" eaLnBrk="1" fontAlgn="base" hangingPunct="1">
        <a:lnSpc>
          <a:spcPct val="80000"/>
        </a:lnSpc>
        <a:spcBef>
          <a:spcPct val="0"/>
        </a:spcBef>
        <a:spcAft>
          <a:spcPct val="0"/>
        </a:spcAft>
        <a:defRPr sz="4400">
          <a:solidFill>
            <a:srgbClr val="0D0D0D"/>
          </a:solidFill>
          <a:latin typeface="Tw Cen MT Condensed" pitchFamily="34" charset="0"/>
        </a:defRPr>
      </a:lvl9pPr>
    </p:titleStyle>
    <p:bodyStyle>
      <a:lvl1pPr marL="90488" indent="-90488" algn="l" rtl="0" eaLnBrk="1" fontAlgn="base" hangingPunct="1">
        <a:lnSpc>
          <a:spcPct val="90000"/>
        </a:lnSpc>
        <a:spcBef>
          <a:spcPts val="1200"/>
        </a:spcBef>
        <a:spcAft>
          <a:spcPts val="200"/>
        </a:spcAft>
        <a:buClr>
          <a:schemeClr val="accent1"/>
        </a:buClr>
        <a:buSzPct val="100000"/>
        <a:buFont typeface="Tw Cen MT" panose="020B0602020104020603" pitchFamily="34" charset="0"/>
        <a:buChar char=" "/>
        <a:defRPr sz="2000" kern="1200">
          <a:solidFill>
            <a:schemeClr val="tx1"/>
          </a:solidFill>
          <a:latin typeface="+mn-lt"/>
          <a:ea typeface="+mn-ea"/>
          <a:cs typeface="+mn-cs"/>
        </a:defRPr>
      </a:lvl1pPr>
      <a:lvl2pPr marL="265113" indent="-136525" algn="l" rtl="0" eaLnBrk="1" fontAlgn="base" hangingPunct="1">
        <a:lnSpc>
          <a:spcPct val="90000"/>
        </a:lnSpc>
        <a:spcBef>
          <a:spcPts val="200"/>
        </a:spcBef>
        <a:spcAft>
          <a:spcPts val="400"/>
        </a:spcAft>
        <a:buClr>
          <a:schemeClr val="accent1"/>
        </a:buClr>
        <a:buFont typeface="Wingdings 3" pitchFamily="18" charset="2"/>
        <a:buChar char=""/>
        <a:defRPr sz="1600" kern="1200">
          <a:solidFill>
            <a:schemeClr val="tx1"/>
          </a:solidFill>
          <a:latin typeface="+mn-lt"/>
          <a:ea typeface="+mn-ea"/>
          <a:cs typeface="+mn-cs"/>
        </a:defRPr>
      </a:lvl2pPr>
      <a:lvl3pPr marL="447675" indent="-136525" algn="l" rtl="0" eaLnBrk="1" fontAlgn="base"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3pPr>
      <a:lvl4pPr marL="593725" indent="-136525" algn="l" rtl="0" eaLnBrk="1" fontAlgn="base"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4pPr>
      <a:lvl5pPr marL="776288" indent="-136525" algn="l" rtl="0" eaLnBrk="1" fontAlgn="base"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9973664" TargetMode="External"/><Relationship Id="rId7" Type="http://schemas.openxmlformats.org/officeDocument/2006/relationships/image" Target="../media/image4.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hyperlink" Target="https://www.ncbi.nlm.nih.gov/pubmed?linkname=pubmed_pubmed&amp;from_uid=29973664"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mailto:pmargotto@gmail.com" TargetMode="Externa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hyperlink" Target="http://www.ncbi.nlm.nih.gov/pubmed/19221402?ordinalpos=4&amp;itool=EntrezSystem2.PEntrez.Pubmed.Pubmed_ResultsPanel.Pubmed_DefaultReportPanel.Pubmed_RVDocSum" TargetMode="Externa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paulomargotto.com.br/documentos/2107" TargetMode="External"/><Relationship Id="rId1" Type="http://schemas.openxmlformats.org/officeDocument/2006/relationships/slideLayout" Target="../slideLayouts/slideLayout1.xml"/><Relationship Id="rId6" Type="http://schemas.openxmlformats.org/officeDocument/2006/relationships/image" Target="../media/image19.emf"/><Relationship Id="rId5" Type="http://schemas.openxmlformats.org/officeDocument/2006/relationships/hyperlink" Target="https://www.ncbi.nlm.nih.gov/pubmed?linkname=pubmed_pubmed&amp;from_uid=24055300" TargetMode="External"/><Relationship Id="rId4" Type="http://schemas.openxmlformats.org/officeDocument/2006/relationships/hyperlink" Target="https://www.ncbi.nlm.nih.gov/pubmed/24055300" TargetMode="External"/></Relationships>
</file>

<file path=ppt/slides/_rels/slide45.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paulomargotto.com.br/documentos/17607" TargetMode="Externa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a:spLocks noGrp="1"/>
          </p:cNvSpPr>
          <p:nvPr>
            <p:ph type="body" idx="1"/>
          </p:nvPr>
        </p:nvSpPr>
        <p:spPr>
          <a:xfrm>
            <a:off x="684213" y="4005263"/>
            <a:ext cx="7289800" cy="4022725"/>
          </a:xfrm>
        </p:spPr>
        <p:txBody>
          <a:bodyPr/>
          <a:lstStyle/>
          <a:p>
            <a:pPr algn="ctr" eaLnBrk="1" hangingPunct="1"/>
            <a:r>
              <a:rPr lang="pt-BR" smtClean="0"/>
              <a:t>Apresentação: </a:t>
            </a:r>
            <a:r>
              <a:rPr lang="pt-BR" altLang="ja-JP" smtClean="0">
                <a:ea typeface="MS PGothic" pitchFamily="34" charset="-128"/>
              </a:rPr>
              <a:t>Thainá de Araújo Rodrigues, Marina Souza Rocha,         Marina Machado Magalhães Cardoso   </a:t>
            </a:r>
            <a:endParaRPr lang="pt-BR" smtClean="0"/>
          </a:p>
          <a:p>
            <a:pPr algn="ctr" eaLnBrk="1" hangingPunct="1"/>
            <a:r>
              <a:rPr lang="pt-BR" smtClean="0"/>
              <a:t>Coordenação: Paulo R. Margotto</a:t>
            </a:r>
          </a:p>
          <a:p>
            <a:pPr algn="ctr" eaLnBrk="1" hangingPunct="1"/>
            <a:r>
              <a:rPr lang="pt-BR" smtClean="0">
                <a:hlinkClick r:id="rId2"/>
              </a:rPr>
              <a:t>www.paulomargotto.com.br</a:t>
            </a:r>
            <a:endParaRPr lang="pt-BR" smtClean="0"/>
          </a:p>
          <a:p>
            <a:pPr algn="ctr" eaLnBrk="1" hangingPunct="1"/>
            <a:r>
              <a:rPr lang="pt-BR" smtClean="0"/>
              <a:t>Brasília, 13 de outubro de</a:t>
            </a:r>
          </a:p>
          <a:p>
            <a:pPr algn="ctr" eaLnBrk="1" hangingPunct="1"/>
            <a:r>
              <a:rPr lang="pt-BR" smtClean="0"/>
              <a:t> 2018</a:t>
            </a:r>
          </a:p>
        </p:txBody>
      </p:sp>
      <p:sp>
        <p:nvSpPr>
          <p:cNvPr id="6147" name="Rectangle 7"/>
          <p:cNvSpPr>
            <a:spLocks noChangeArrowheads="1"/>
          </p:cNvSpPr>
          <p:nvPr/>
        </p:nvSpPr>
        <p:spPr bwMode="auto">
          <a:xfrm>
            <a:off x="0" y="2060575"/>
            <a:ext cx="91440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2000" b="1" dirty="0">
                <a:solidFill>
                  <a:srgbClr val="0000FF"/>
                </a:solidFill>
              </a:rPr>
              <a:t>Ordenha de cordão umbilical para recém-nascidos deprimidos ao nascer: um estudo randomizado de viabilidade.</a:t>
            </a:r>
          </a:p>
        </p:txBody>
      </p:sp>
      <p:sp>
        <p:nvSpPr>
          <p:cNvPr id="6148" name="Rectangle 8"/>
          <p:cNvSpPr>
            <a:spLocks noChangeArrowheads="1"/>
          </p:cNvSpPr>
          <p:nvPr/>
        </p:nvSpPr>
        <p:spPr bwMode="auto">
          <a:xfrm>
            <a:off x="0" y="2781300"/>
            <a:ext cx="9144000" cy="10985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hlinkClick r:id="rId3"/>
              </a:rPr>
              <a:t>Umbilical cord milking for neonates who are depressed at birth: a randomized trial of feasibility.</a:t>
            </a:r>
            <a:endParaRPr lang="pt-BR"/>
          </a:p>
          <a:p>
            <a:pPr algn="ctr"/>
            <a:r>
              <a:rPr lang="pt-BR"/>
              <a:t>Girish M, Jain V, Dhokane R, Gondhali SB, Vaidya A, Aghai ZH.J Perinatol. 2018 Sep;38(9):1190-1196. doi: 10.1038/s41372-018-0161-4. Epub 2018 Jul 5.</a:t>
            </a:r>
          </a:p>
          <a:p>
            <a:pPr algn="ctr"/>
            <a:r>
              <a:rPr lang="pt-BR"/>
              <a:t>PMID: 29973664.</a:t>
            </a:r>
            <a:r>
              <a:rPr lang="pt-BR" u="sng">
                <a:hlinkClick r:id="rId4"/>
              </a:rPr>
              <a:t>Similar articles</a:t>
            </a:r>
            <a:endParaRPr lang="pt-BR" u="sng"/>
          </a:p>
        </p:txBody>
      </p:sp>
      <p:pic>
        <p:nvPicPr>
          <p:cNvPr id="6149" name="Picture 9"/>
          <p:cNvPicPr>
            <a:picLocks noChangeAspect="1" noChangeArrowheads="1"/>
          </p:cNvPicPr>
          <p:nvPr/>
        </p:nvPicPr>
        <p:blipFill>
          <a:blip r:embed="rId5">
            <a:lum bright="-6000"/>
            <a:extLst>
              <a:ext uri="{28A0092B-C50C-407E-A947-70E740481C1C}">
                <a14:useLocalDpi xmlns:a14="http://schemas.microsoft.com/office/drawing/2010/main" val="0"/>
              </a:ext>
            </a:extLst>
          </a:blip>
          <a:srcRect/>
          <a:stretch>
            <a:fillRect/>
          </a:stretch>
        </p:blipFill>
        <p:spPr bwMode="auto">
          <a:xfrm>
            <a:off x="0" y="5229225"/>
            <a:ext cx="2700338" cy="1628775"/>
          </a:xfrm>
          <a:prstGeom prst="rect">
            <a:avLst/>
          </a:prstGeom>
          <a:noFill/>
          <a:ln w="381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0" name="Picture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1550" y="836613"/>
            <a:ext cx="7131050" cy="1296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1" name="Picture 12"/>
          <p:cNvPicPr>
            <a:picLocks noChangeAspect="1" noChangeArrowheads="1"/>
          </p:cNvPicPr>
          <p:nvPr/>
        </p:nvPicPr>
        <p:blipFill>
          <a:blip r:embed="rId7">
            <a:lum bright="-12000" contrast="12000"/>
            <a:extLst>
              <a:ext uri="{28A0092B-C50C-407E-A947-70E740481C1C}">
                <a14:useLocalDpi xmlns:a14="http://schemas.microsoft.com/office/drawing/2010/main" val="0"/>
              </a:ext>
            </a:extLst>
          </a:blip>
          <a:srcRect/>
          <a:stretch>
            <a:fillRect/>
          </a:stretch>
        </p:blipFill>
        <p:spPr bwMode="auto">
          <a:xfrm>
            <a:off x="5902325" y="5160963"/>
            <a:ext cx="3241675" cy="169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solidFill>
                  <a:schemeClr val="tx1">
                    <a:lumMod val="95000"/>
                    <a:lumOff val="5000"/>
                  </a:schemeClr>
                </a:solidFill>
              </a:rPr>
              <a:t>Introdução</a:t>
            </a:r>
          </a:p>
        </p:txBody>
      </p:sp>
      <p:sp>
        <p:nvSpPr>
          <p:cNvPr id="7171" name="Espaço Reservado para Conteúdo 2"/>
          <p:cNvSpPr>
            <a:spLocks noGrp="1"/>
          </p:cNvSpPr>
          <p:nvPr>
            <p:ph idx="1"/>
          </p:nvPr>
        </p:nvSpPr>
        <p:spPr/>
        <p:txBody>
          <a:bodyPr/>
          <a:lstStyle/>
          <a:p>
            <a:pPr algn="just" eaLnBrk="1" hangingPunct="1">
              <a:buFont typeface="Arial" pitchFamily="34" charset="0"/>
              <a:buChar char="•"/>
            </a:pPr>
            <a:r>
              <a:rPr lang="pt-BR" sz="2400" smtClean="0"/>
              <a:t> Transfusão placentária: Transferência de sangue placentário para os neonatos durante os primeiros minutos após o nascimento </a:t>
            </a:r>
            <a:r>
              <a:rPr lang="pt-BR" sz="2400" smtClean="0">
                <a:latin typeface="Calibri" pitchFamily="34" charset="0"/>
                <a:cs typeface="Calibri" pitchFamily="34" charset="0"/>
              </a:rPr>
              <a:t>aumenta</a:t>
            </a:r>
            <a:r>
              <a:rPr lang="pt-BR" sz="2400" smtClean="0"/>
              <a:t> a oferta de oxigênio tanto arterial quanto tecidual</a:t>
            </a:r>
            <a:r>
              <a:rPr lang="en-US" sz="2400" smtClean="0"/>
              <a:t>.</a:t>
            </a:r>
            <a:endParaRPr lang="pt-BR" sz="2400" smtClean="0"/>
          </a:p>
          <a:p>
            <a:pPr algn="just" eaLnBrk="1" hangingPunct="1">
              <a:buFont typeface="Arial" pitchFamily="34" charset="0"/>
              <a:buChar char="•"/>
            </a:pPr>
            <a:r>
              <a:rPr lang="pt-BR" sz="2400" smtClean="0"/>
              <a:t> Está associada com:</a:t>
            </a:r>
          </a:p>
          <a:p>
            <a:pPr lvl="1" algn="just" eaLnBrk="1" hangingPunct="1">
              <a:buFont typeface="Courier New" pitchFamily="49" charset="0"/>
              <a:buChar char="o"/>
            </a:pPr>
            <a:r>
              <a:rPr lang="pt-BR" sz="1800" smtClean="0"/>
              <a:t>↓ da mortalidade em lactentes prematuros</a:t>
            </a:r>
          </a:p>
          <a:p>
            <a:pPr lvl="1" algn="just" eaLnBrk="1" hangingPunct="1">
              <a:buFont typeface="Courier New" pitchFamily="49" charset="0"/>
              <a:buChar char="o"/>
            </a:pPr>
            <a:r>
              <a:rPr lang="pt-BR" sz="1800" smtClean="0"/>
              <a:t>Prevenção de anemia por deficiência de ferro nas crianças a termo (1,2)</a:t>
            </a:r>
          </a:p>
          <a:p>
            <a:pPr algn="just" eaLnBrk="1" hangingPunct="1">
              <a:buFont typeface="Arial" pitchFamily="34" charset="0"/>
              <a:buChar char="•"/>
            </a:pPr>
            <a:r>
              <a:rPr lang="pt-BR" sz="2400" smtClean="0"/>
              <a:t> Pode ser realizada por meio de clampeamento tardio do cordão umbilical (DCC) ou ordenha do cordão umbilical (UCM)</a:t>
            </a:r>
          </a:p>
          <a:p>
            <a:pPr algn="just" eaLnBrk="1" hangingPunct="1">
              <a:buFont typeface="Arial" pitchFamily="34" charset="0"/>
              <a:buChar char="•"/>
            </a:pPr>
            <a:endParaRPr lang="pt-BR"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solidFill>
                  <a:schemeClr val="tx1">
                    <a:lumMod val="95000"/>
                    <a:lumOff val="5000"/>
                  </a:schemeClr>
                </a:solidFill>
              </a:rPr>
              <a:t>Introdução</a:t>
            </a:r>
          </a:p>
        </p:txBody>
      </p:sp>
      <p:sp>
        <p:nvSpPr>
          <p:cNvPr id="8195" name="Espaço Reservado para Conteúdo 2"/>
          <p:cNvSpPr>
            <a:spLocks noGrp="1"/>
          </p:cNvSpPr>
          <p:nvPr>
            <p:ph idx="1"/>
          </p:nvPr>
        </p:nvSpPr>
        <p:spPr/>
        <p:txBody>
          <a:bodyPr/>
          <a:lstStyle/>
          <a:p>
            <a:pPr algn="just" eaLnBrk="1" hangingPunct="1">
              <a:buFont typeface="Arial" pitchFamily="34" charset="0"/>
              <a:buChar char="•"/>
            </a:pPr>
            <a:r>
              <a:rPr lang="pt-BR" sz="2400" smtClean="0"/>
              <a:t> A Organização Mundial de Saúde (OMS) e o Colégio Americano de Obstetras e Ginecologistas (ACOG) </a:t>
            </a:r>
            <a:r>
              <a:rPr lang="pt-BR" sz="2400" i="1" smtClean="0"/>
              <a:t>recomendam o clampeamento tardio </a:t>
            </a:r>
            <a:r>
              <a:rPr lang="pt-BR" sz="2400" smtClean="0"/>
              <a:t>do cordão para </a:t>
            </a:r>
            <a:r>
              <a:rPr lang="pt-BR" sz="2400" i="1" smtClean="0"/>
              <a:t>todos os bebês prematuros e de termo, se eles não estiverem deprimidos ao nascer</a:t>
            </a:r>
            <a:r>
              <a:rPr lang="pt-BR" sz="2400" smtClean="0"/>
              <a:t>.(3,4)</a:t>
            </a:r>
          </a:p>
          <a:p>
            <a:pPr lvl="1" algn="just" eaLnBrk="1" hangingPunct="1">
              <a:buFont typeface="Courier New" pitchFamily="49" charset="0"/>
              <a:buChar char="o"/>
            </a:pPr>
            <a:r>
              <a:rPr lang="pt-BR" sz="1800" smtClean="0"/>
              <a:t>A ordenha do cordão umbilical é uma alternativa ao clampeamento tardio do cordão </a:t>
            </a:r>
          </a:p>
          <a:p>
            <a:pPr lvl="1" algn="just" eaLnBrk="1" hangingPunct="1">
              <a:buFont typeface="Courier New" pitchFamily="49" charset="0"/>
              <a:buChar char="o"/>
            </a:pPr>
            <a:r>
              <a:rPr lang="pt-BR" sz="1800" smtClean="0"/>
              <a:t>Os estudos em RN prematuros mostraram um ↑ na hemoglobina  comparando clampeamento tardio do cordão e ordenha do cordão umbilical (5)</a:t>
            </a:r>
          </a:p>
          <a:p>
            <a:pPr lvl="1" algn="just" eaLnBrk="1" hangingPunct="1">
              <a:buFont typeface="Courier New" pitchFamily="49" charset="0"/>
              <a:buChar char="o"/>
            </a:pPr>
            <a:r>
              <a:rPr lang="pt-BR" sz="1800" smtClean="0"/>
              <a:t>A ordenha do cordão também está associada a ↑ escores de linguagem e cognitivos em bebês muito prematuros em comparação com o clampeamento tardio. (6)</a:t>
            </a:r>
          </a:p>
          <a:p>
            <a:pPr algn="just" eaLnBrk="1" hangingPunct="1">
              <a:buFont typeface="Arial" pitchFamily="34" charset="0"/>
              <a:buChar char="•"/>
            </a:pPr>
            <a:endParaRPr lang="pt-BR"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solidFill>
                  <a:schemeClr val="tx1">
                    <a:lumMod val="95000"/>
                    <a:lumOff val="5000"/>
                  </a:schemeClr>
                </a:solidFill>
              </a:rPr>
              <a:t>Introdução</a:t>
            </a:r>
          </a:p>
        </p:txBody>
      </p:sp>
      <p:sp>
        <p:nvSpPr>
          <p:cNvPr id="9219" name="Espaço Reservado para Conteúdo 2"/>
          <p:cNvSpPr>
            <a:spLocks noGrp="1"/>
          </p:cNvSpPr>
          <p:nvPr>
            <p:ph idx="1"/>
          </p:nvPr>
        </p:nvSpPr>
        <p:spPr/>
        <p:txBody>
          <a:bodyPr/>
          <a:lstStyle/>
          <a:p>
            <a:pPr algn="just" eaLnBrk="1" hangingPunct="1">
              <a:buFont typeface="Arial" pitchFamily="34" charset="0"/>
              <a:buChar char="•"/>
            </a:pPr>
            <a:r>
              <a:rPr lang="pt-BR" sz="2400" smtClean="0"/>
              <a:t> Encefalopatia hipóxico-isquêmica (EHI): Lesão cerebral em neonatos devido ao fluxo sanguíneo e fornecimento de oxigênio inadequados. </a:t>
            </a:r>
          </a:p>
          <a:p>
            <a:pPr algn="just" eaLnBrk="1" hangingPunct="1">
              <a:buFont typeface="Arial" pitchFamily="34" charset="0"/>
              <a:buChar char="•"/>
            </a:pPr>
            <a:r>
              <a:rPr lang="pt-BR" sz="2400" smtClean="0"/>
              <a:t> A hipotermia terapêutica é a única terapia comprovada para bebês com EHI</a:t>
            </a:r>
          </a:p>
          <a:p>
            <a:pPr lvl="1" algn="just" eaLnBrk="1" hangingPunct="1">
              <a:buFont typeface="Courier New" pitchFamily="49" charset="0"/>
              <a:buChar char="o"/>
            </a:pPr>
            <a:r>
              <a:rPr lang="pt-BR" sz="1800" smtClean="0"/>
              <a:t>Mesmo com hipotermia terapêutica, um grande número de recém-nascidos com EHI moderada e grave pode morrer ou desenvolver distúrbios neurológicos graves e paralisia cerebral (7) </a:t>
            </a:r>
          </a:p>
          <a:p>
            <a:pPr lvl="2" algn="just" eaLnBrk="1" hangingPunct="1">
              <a:buFont typeface="Wingdings" pitchFamily="2" charset="2"/>
              <a:buChar char="§"/>
            </a:pPr>
            <a:r>
              <a:rPr lang="pt-BR" sz="1400" smtClean="0"/>
              <a:t>Isso pode ser explicado em parte pela limitada capacidade regenerativa da neurogênese endógena após lesão cerebral hipóxica neonatal (8)</a:t>
            </a:r>
          </a:p>
          <a:p>
            <a:pPr algn="just" eaLnBrk="1" hangingPunct="1">
              <a:buFont typeface="Arial" pitchFamily="34" charset="0"/>
              <a:buChar char="•"/>
            </a:pPr>
            <a:endParaRPr lang="pt-BR"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solidFill>
                  <a:schemeClr val="tx1">
                    <a:lumMod val="95000"/>
                    <a:lumOff val="5000"/>
                  </a:schemeClr>
                </a:solidFill>
              </a:rPr>
              <a:t>Introdução</a:t>
            </a:r>
          </a:p>
        </p:txBody>
      </p:sp>
      <p:sp>
        <p:nvSpPr>
          <p:cNvPr id="10243" name="Espaço Reservado para Conteúdo 2"/>
          <p:cNvSpPr>
            <a:spLocks noGrp="1"/>
          </p:cNvSpPr>
          <p:nvPr>
            <p:ph idx="1"/>
          </p:nvPr>
        </p:nvSpPr>
        <p:spPr/>
        <p:txBody>
          <a:bodyPr/>
          <a:lstStyle/>
          <a:p>
            <a:pPr algn="just" eaLnBrk="1" hangingPunct="1">
              <a:buFont typeface="Arial" pitchFamily="34" charset="0"/>
              <a:buChar char="•"/>
            </a:pPr>
            <a:r>
              <a:rPr lang="pt-BR" sz="2400" smtClean="0"/>
              <a:t> Progenitores endógenos podem também serem comprometidos pela lesão hipóxico-isquêmica ao cérebro</a:t>
            </a:r>
          </a:p>
          <a:p>
            <a:pPr lvl="1" algn="just" eaLnBrk="1" hangingPunct="1">
              <a:buFont typeface="Courier New" pitchFamily="49" charset="0"/>
              <a:buChar char="o"/>
            </a:pPr>
            <a:r>
              <a:rPr lang="pt-BR" sz="1800" smtClean="0"/>
              <a:t>A hipotermia terapêutica não é disponível nos países em desenvolvimento, havendo assim a necessidade urgente de novas terapias que podem  complementar a hipotermia e rapidamente disponíveis nesses países</a:t>
            </a:r>
          </a:p>
          <a:p>
            <a:pPr lvl="1" algn="just" eaLnBrk="1" hangingPunct="1">
              <a:buFont typeface="Courier New" pitchFamily="49" charset="0"/>
              <a:buChar char="o"/>
            </a:pPr>
            <a:r>
              <a:rPr lang="pt-BR" sz="1800" smtClean="0"/>
              <a:t>O sangue do cordão umbilical é uma rica fonte de células-tronco hematopoiéticas, monócitos e células-tronco não hematopoiéticas (9,10)</a:t>
            </a:r>
          </a:p>
          <a:p>
            <a:pPr lvl="1" algn="just" eaLnBrk="1" hangingPunct="1">
              <a:buFont typeface="Courier New" pitchFamily="49" charset="0"/>
              <a:buChar char="o"/>
            </a:pPr>
            <a:r>
              <a:rPr lang="pt-BR" sz="1800" smtClean="0"/>
              <a:t>A transfusão placentária pode fornecer células-tronco que podem ter a capacidade de reparar lesões cerebrais em RN com EHI</a:t>
            </a:r>
          </a:p>
          <a:p>
            <a:pPr lvl="1" algn="just" eaLnBrk="1" hangingPunct="1">
              <a:buFont typeface="Courier New" pitchFamily="49" charset="0"/>
              <a:buChar char="o"/>
            </a:pPr>
            <a:r>
              <a:rPr lang="pt-BR" sz="1800" smtClean="0"/>
              <a:t>A OMS e o ACOG não recomendam o clampeamento tardio em RN deprimidos ao nascer e que necessitem de ressuscitação imediata.(3,4)</a:t>
            </a:r>
          </a:p>
        </p:txBody>
      </p:sp>
      <p:sp>
        <p:nvSpPr>
          <p:cNvPr id="7" name="Retângulo de cantos arredondados 6"/>
          <p:cNvSpPr/>
          <p:nvPr/>
        </p:nvSpPr>
        <p:spPr>
          <a:xfrm>
            <a:off x="755650" y="4941888"/>
            <a:ext cx="7439025" cy="62706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solidFill>
                  <a:schemeClr val="tx1">
                    <a:lumMod val="95000"/>
                    <a:lumOff val="5000"/>
                  </a:schemeClr>
                </a:solidFill>
              </a:rPr>
              <a:t>Materiais e Métodos</a:t>
            </a:r>
          </a:p>
        </p:txBody>
      </p:sp>
      <p:sp>
        <p:nvSpPr>
          <p:cNvPr id="11267" name="Espaço Reservado para Conteúdo 2"/>
          <p:cNvSpPr>
            <a:spLocks noGrp="1"/>
          </p:cNvSpPr>
          <p:nvPr>
            <p:ph idx="1"/>
          </p:nvPr>
        </p:nvSpPr>
        <p:spPr/>
        <p:txBody>
          <a:bodyPr/>
          <a:lstStyle/>
          <a:p>
            <a:pPr algn="ctr" eaLnBrk="1" hangingPunct="1"/>
            <a:r>
              <a:rPr lang="pt-BR" sz="2400" smtClean="0"/>
              <a:t>Desenho do Estudo</a:t>
            </a:r>
          </a:p>
          <a:p>
            <a:pPr algn="just" eaLnBrk="1" hangingPunct="1">
              <a:buFont typeface="Arial" pitchFamily="34" charset="0"/>
              <a:buChar char="•"/>
            </a:pPr>
            <a:r>
              <a:rPr lang="pt-BR" smtClean="0"/>
              <a:t> Ensaio quase-randomizado, não cego e controlado em recém-nascidos pré-termo e tardio (≥ 35 semanas de gestação ao nascer) que foram deprimidos no nascimento e nascidos entre janeiro de 2015 e outubro de 2016.</a:t>
            </a:r>
          </a:p>
        </p:txBody>
      </p:sp>
      <p:sp>
        <p:nvSpPr>
          <p:cNvPr id="4" name="Elipse 3"/>
          <p:cNvSpPr/>
          <p:nvPr/>
        </p:nvSpPr>
        <p:spPr>
          <a:xfrm>
            <a:off x="1763713" y="2781300"/>
            <a:ext cx="2087562" cy="431800"/>
          </a:xfrm>
          <a:prstGeom prst="ellipse">
            <a:avLst/>
          </a:prstGeom>
          <a:noFill/>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pt-BR"/>
          </a:p>
        </p:txBody>
      </p:sp>
      <p:cxnSp>
        <p:nvCxnSpPr>
          <p:cNvPr id="6" name="Conector em curva 5"/>
          <p:cNvCxnSpPr/>
          <p:nvPr/>
        </p:nvCxnSpPr>
        <p:spPr>
          <a:xfrm>
            <a:off x="2843213" y="3213100"/>
            <a:ext cx="1584325" cy="1223963"/>
          </a:xfrm>
          <a:prstGeom prst="curved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Retângulo de cantos arredondados 6"/>
          <p:cNvSpPr/>
          <p:nvPr/>
        </p:nvSpPr>
        <p:spPr>
          <a:xfrm>
            <a:off x="4427538" y="3933825"/>
            <a:ext cx="3168650" cy="2576513"/>
          </a:xfrm>
          <a:prstGeom prst="roundRect">
            <a:avLst/>
          </a:prstGeom>
          <a:noFill/>
        </p:spPr>
        <p:style>
          <a:lnRef idx="2">
            <a:schemeClr val="accent1"/>
          </a:lnRef>
          <a:fillRef idx="1">
            <a:schemeClr val="lt1"/>
          </a:fillRef>
          <a:effectRef idx="0">
            <a:schemeClr val="accent1"/>
          </a:effectRef>
          <a:fontRef idx="minor">
            <a:schemeClr val="dk1"/>
          </a:fontRef>
        </p:style>
        <p:txBody>
          <a:bodyPr anchor="ctr"/>
          <a:lstStyle/>
          <a:p>
            <a:pPr algn="just" fontAlgn="auto">
              <a:spcBef>
                <a:spcPts val="0"/>
              </a:spcBef>
              <a:spcAft>
                <a:spcPts val="0"/>
              </a:spcAft>
              <a:defRPr/>
            </a:pPr>
            <a:r>
              <a:rPr lang="pt-BR" sz="1100" dirty="0"/>
              <a:t>Não foi possível randomizar os bebês antes de eles nascerem, pois não se pode prever com precisão qual criança será deprimida ao nascer. Também não há tempo para randomizar os bebês depois que eles nascem, pois a intervenção (UCM) deve ser feita imediatamente após o nascimento.</a:t>
            </a:r>
          </a:p>
          <a:p>
            <a:pPr algn="just" fontAlgn="auto">
              <a:spcBef>
                <a:spcPts val="0"/>
              </a:spcBef>
              <a:spcAft>
                <a:spcPts val="0"/>
              </a:spcAft>
              <a:defRPr/>
            </a:pPr>
            <a:r>
              <a:rPr lang="pt-BR" sz="1100" dirty="0"/>
              <a:t>Os neonatos foram randomizados com base em seus meses de nascimento. As crianças nascidas nos meses pares (fevereiro, abril, junho, agosto, outubro e dezembro) foram incluídas no grupo UCM e as nascidas nos meses ímpares (janeiro, março, maio, julho, setembro e novembro) foram o grupo de controle.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up)">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solidFill>
                  <a:schemeClr val="tx1">
                    <a:lumMod val="95000"/>
                    <a:lumOff val="5000"/>
                  </a:schemeClr>
                </a:solidFill>
              </a:rPr>
              <a:t>Materiais e Métodos</a:t>
            </a:r>
          </a:p>
        </p:txBody>
      </p:sp>
      <p:sp>
        <p:nvSpPr>
          <p:cNvPr id="12291" name="Espaço Reservado para Conteúdo 2"/>
          <p:cNvSpPr>
            <a:spLocks noGrp="1"/>
          </p:cNvSpPr>
          <p:nvPr>
            <p:ph idx="1"/>
          </p:nvPr>
        </p:nvSpPr>
        <p:spPr/>
        <p:txBody>
          <a:bodyPr/>
          <a:lstStyle/>
          <a:p>
            <a:pPr algn="ctr" eaLnBrk="1" hangingPunct="1"/>
            <a:r>
              <a:rPr lang="pt-BR" sz="2400" smtClean="0"/>
              <a:t>Desenho do Estudo</a:t>
            </a:r>
          </a:p>
          <a:p>
            <a:pPr algn="just" eaLnBrk="1" hangingPunct="1">
              <a:buFont typeface="Arial" pitchFamily="34" charset="0"/>
              <a:buChar char="•"/>
            </a:pPr>
            <a:r>
              <a:rPr lang="pt-BR" smtClean="0"/>
              <a:t> O estudo foi realizado em duas instituições na Índia </a:t>
            </a:r>
          </a:p>
          <a:p>
            <a:pPr marL="469900" lvl="1" indent="-342900" algn="just" eaLnBrk="1" hangingPunct="1">
              <a:buFont typeface="Tw Cen MT Condensed" pitchFamily="34" charset="0"/>
              <a:buAutoNum type="arabicPeriod"/>
            </a:pPr>
            <a:r>
              <a:rPr lang="pt-BR" smtClean="0"/>
              <a:t>Faculdade de Medicina e Centro de Pesquisa Lata Mangeshkar, Nagpur, Índia</a:t>
            </a:r>
          </a:p>
          <a:p>
            <a:pPr lvl="2" algn="just" eaLnBrk="1" hangingPunct="1">
              <a:buFont typeface="Courier New" pitchFamily="49" charset="0"/>
              <a:buChar char="o"/>
            </a:pPr>
            <a:r>
              <a:rPr lang="pt-BR" smtClean="0"/>
              <a:t>Hospital de ensino terciário com 910 leitos, com cerca de 3.000 partos/ano.</a:t>
            </a:r>
          </a:p>
          <a:p>
            <a:pPr lvl="2" algn="just" eaLnBrk="1" hangingPunct="1">
              <a:buFont typeface="Courier New" pitchFamily="49" charset="0"/>
              <a:buChar char="o"/>
            </a:pPr>
            <a:r>
              <a:rPr lang="pt-BR" smtClean="0"/>
              <a:t>A instalação também possui uma UTI de nível III com 20 leitos e uma admissão anual de 600 crianças.</a:t>
            </a:r>
          </a:p>
          <a:p>
            <a:pPr marL="469900" lvl="1" indent="-342900" algn="just" eaLnBrk="1" hangingPunct="1">
              <a:buFont typeface="Tw Cen MT Condensed" pitchFamily="34" charset="0"/>
              <a:buAutoNum type="arabicPeriod"/>
            </a:pPr>
            <a:r>
              <a:rPr lang="pt-BR" smtClean="0"/>
              <a:t>Hospital Memorial de Mulheres e Crianças Daga, Nagpur, Índia</a:t>
            </a:r>
          </a:p>
          <a:p>
            <a:pPr lvl="2" algn="just" eaLnBrk="1" hangingPunct="1">
              <a:buFont typeface="Courier New" pitchFamily="49" charset="0"/>
              <a:buChar char="o"/>
            </a:pPr>
            <a:r>
              <a:rPr lang="pt-BR" smtClean="0"/>
              <a:t>Hospital com 365 leitos para mulheres e crianças com cerca de 15.000 partos/ano.</a:t>
            </a:r>
          </a:p>
          <a:p>
            <a:pPr lvl="2" algn="just" eaLnBrk="1" hangingPunct="1">
              <a:buFont typeface="Courier New" pitchFamily="49" charset="0"/>
              <a:buChar char="o"/>
            </a:pPr>
            <a:r>
              <a:rPr lang="pt-BR" smtClean="0"/>
              <a:t>Tem 41 leitos na UTI neopediátrica com admissão de anual de 2100 recém-nascidos.</a:t>
            </a:r>
          </a:p>
          <a:p>
            <a:pPr algn="just" eaLnBrk="1" hangingPunct="1">
              <a:buFont typeface="Arial" pitchFamily="34" charset="0"/>
              <a:buChar char="•"/>
            </a:pPr>
            <a:r>
              <a:rPr lang="pt-BR" smtClean="0"/>
              <a:t> Em ambas instituições, o estudo foi aprovado pelos Comitês de Ética.</a:t>
            </a:r>
          </a:p>
          <a:p>
            <a:pPr marL="469900" lvl="1" indent="-342900" algn="just" eaLnBrk="1" hangingPunct="1">
              <a:buFont typeface="Courier New" pitchFamily="49" charset="0"/>
              <a:buChar char="o"/>
            </a:pPr>
            <a:r>
              <a:rPr lang="pt-BR" smtClean="0"/>
              <a:t>Os bebês foram incluídos no protocolo “sem consentimento informado”, que preenchia os requisitos para uma renúncia de consentimento informado.</a:t>
            </a:r>
          </a:p>
          <a:p>
            <a:pPr marL="469900" lvl="1" indent="-342900" algn="just" eaLnBrk="1" hangingPunct="1">
              <a:buFont typeface="Courier New" pitchFamily="49" charset="0"/>
              <a:buChar char="o"/>
            </a:pPr>
            <a:r>
              <a:rPr lang="pt-BR" smtClean="0"/>
              <a:t> A pesquisa envolvida não passava de um risco mínimo para os sujeitos.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solidFill>
                  <a:schemeClr val="tx1">
                    <a:lumMod val="95000"/>
                    <a:lumOff val="5000"/>
                  </a:schemeClr>
                </a:solidFill>
              </a:rPr>
              <a:t>Materiais e Métodos</a:t>
            </a:r>
          </a:p>
        </p:txBody>
      </p:sp>
      <p:sp>
        <p:nvSpPr>
          <p:cNvPr id="13315" name="Espaço Reservado para Conteúdo 2"/>
          <p:cNvSpPr>
            <a:spLocks noGrp="1"/>
          </p:cNvSpPr>
          <p:nvPr>
            <p:ph idx="1"/>
          </p:nvPr>
        </p:nvSpPr>
        <p:spPr/>
        <p:txBody>
          <a:bodyPr/>
          <a:lstStyle/>
          <a:p>
            <a:pPr algn="ctr" eaLnBrk="1" hangingPunct="1"/>
            <a:r>
              <a:rPr lang="pt-BR" sz="2400" smtClean="0"/>
              <a:t>Desenho do Estudo</a:t>
            </a:r>
          </a:p>
          <a:p>
            <a:pPr algn="just" eaLnBrk="1" hangingPunct="1">
              <a:buFont typeface="Arial" pitchFamily="34" charset="0"/>
              <a:buChar char="•"/>
            </a:pPr>
            <a:r>
              <a:rPr lang="pt-BR" smtClean="0"/>
              <a:t> O DCC é o </a:t>
            </a:r>
            <a:r>
              <a:rPr lang="pt-BR" i="1" smtClean="0"/>
              <a:t>padrão de atendimento para bebês prematuros e a termo</a:t>
            </a:r>
            <a:r>
              <a:rPr lang="pt-BR" smtClean="0"/>
              <a:t> em países em desenvolvimento, incluindo a Índia.</a:t>
            </a:r>
          </a:p>
          <a:p>
            <a:pPr lvl="1" algn="just" eaLnBrk="1" hangingPunct="1">
              <a:buFont typeface="Courier New" pitchFamily="49" charset="0"/>
              <a:buChar char="o"/>
            </a:pPr>
            <a:r>
              <a:rPr lang="pt-BR" smtClean="0"/>
              <a:t> A ordenha de cordão umbilical é uma alternativa ao clampeamento tardio do cordão.</a:t>
            </a:r>
          </a:p>
          <a:p>
            <a:pPr algn="just" eaLnBrk="1" hangingPunct="1">
              <a:buFont typeface="Arial" pitchFamily="34" charset="0"/>
              <a:buChar char="•"/>
            </a:pPr>
            <a:r>
              <a:rPr lang="pt-BR" smtClean="0"/>
              <a:t> Os estudos existentes em recém-nascidos prematuros mostraram uma segurança e eficácia comparáveis do DCC e UCM.(5,6)</a:t>
            </a:r>
          </a:p>
          <a:p>
            <a:pPr algn="just" eaLnBrk="1" hangingPunct="1">
              <a:buFont typeface="Arial" pitchFamily="34" charset="0"/>
              <a:buChar char="•"/>
            </a:pPr>
            <a:r>
              <a:rPr lang="pt-BR" smtClean="0"/>
              <a:t>Estudos recentes  realizado na índia demonstrou que a UCM é um procedimento seguro nos recém-nascidos próximo ao termo e a termo e melhorou o nível de hemoglobina e os níveis de ferro com 6 semanas de vida.(11, 20)</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solidFill>
                  <a:schemeClr val="tx1">
                    <a:lumMod val="95000"/>
                    <a:lumOff val="5000"/>
                  </a:schemeClr>
                </a:solidFill>
              </a:rPr>
              <a:t>Materiais e Métodos</a:t>
            </a:r>
          </a:p>
        </p:txBody>
      </p:sp>
      <p:sp>
        <p:nvSpPr>
          <p:cNvPr id="14339" name="Espaço Reservado para Conteúdo 2"/>
          <p:cNvSpPr>
            <a:spLocks noGrp="1"/>
          </p:cNvSpPr>
          <p:nvPr>
            <p:ph idx="1"/>
          </p:nvPr>
        </p:nvSpPr>
        <p:spPr/>
        <p:txBody>
          <a:bodyPr/>
          <a:lstStyle/>
          <a:p>
            <a:pPr algn="ctr" eaLnBrk="1" hangingPunct="1">
              <a:lnSpc>
                <a:spcPct val="80000"/>
              </a:lnSpc>
            </a:pPr>
            <a:r>
              <a:rPr lang="pt-BR" sz="2200" smtClean="0"/>
              <a:t>Desenho do Estudo</a:t>
            </a:r>
          </a:p>
          <a:p>
            <a:pPr algn="just" eaLnBrk="1" hangingPunct="1">
              <a:lnSpc>
                <a:spcPct val="80000"/>
              </a:lnSpc>
              <a:buFont typeface="Arial" pitchFamily="34" charset="0"/>
              <a:buChar char="•"/>
            </a:pPr>
            <a:r>
              <a:rPr lang="pt-BR" sz="1900" smtClean="0"/>
              <a:t> O estudo não poderia ser realizado sem a opção de desistência/abandono já que não podemos determinar qual criança será deprimida ao nascer. </a:t>
            </a:r>
          </a:p>
          <a:p>
            <a:pPr algn="just" eaLnBrk="1" hangingPunct="1">
              <a:lnSpc>
                <a:spcPct val="80000"/>
              </a:lnSpc>
              <a:buFont typeface="Arial" pitchFamily="34" charset="0"/>
              <a:buChar char="•"/>
            </a:pPr>
            <a:r>
              <a:rPr lang="pt-BR" sz="1900" smtClean="0"/>
              <a:t> A ordenha de cordão umbilical tem que ser feito imediatamente após o nascimento, logo, não houve tempo para obter um consentimento informado. </a:t>
            </a:r>
          </a:p>
          <a:p>
            <a:pPr algn="just" eaLnBrk="1" hangingPunct="1">
              <a:lnSpc>
                <a:spcPct val="80000"/>
              </a:lnSpc>
              <a:buFont typeface="Arial" pitchFamily="34" charset="0"/>
              <a:buChar char="•"/>
            </a:pPr>
            <a:r>
              <a:rPr lang="pt-BR" sz="1900" smtClean="0"/>
              <a:t> Os pais ou responsáveis pelos bebês que preencheram os critérios de inclusão e exclusão foram abordados após o nascimento por um dos pesquisadores e o consentimento informado foi obtido para continuar a participar do estudo.</a:t>
            </a:r>
          </a:p>
          <a:p>
            <a:pPr algn="just" eaLnBrk="1" hangingPunct="1">
              <a:lnSpc>
                <a:spcPct val="80000"/>
              </a:lnSpc>
              <a:buFont typeface="Arial" pitchFamily="34" charset="0"/>
              <a:buChar char="•"/>
            </a:pPr>
            <a:r>
              <a:rPr lang="pt-BR" sz="1900" smtClean="0"/>
              <a:t> O abandono da participação </a:t>
            </a:r>
            <a:r>
              <a:rPr lang="pt-BR" sz="1900" b="1" smtClean="0"/>
              <a:t>não</a:t>
            </a:r>
            <a:r>
              <a:rPr lang="pt-BR" sz="1900" smtClean="0"/>
              <a:t> afetou negativamente os direitos e o bem-estar dos indivíduos.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solidFill>
                  <a:schemeClr val="tx1">
                    <a:lumMod val="95000"/>
                    <a:lumOff val="5000"/>
                  </a:schemeClr>
                </a:solidFill>
              </a:rPr>
              <a:t>Materiais e Métodos</a:t>
            </a:r>
          </a:p>
        </p:txBody>
      </p:sp>
      <p:sp>
        <p:nvSpPr>
          <p:cNvPr id="15363" name="Espaço Reservado para Conteúdo 2"/>
          <p:cNvSpPr>
            <a:spLocks noGrp="1"/>
          </p:cNvSpPr>
          <p:nvPr>
            <p:ph idx="1"/>
          </p:nvPr>
        </p:nvSpPr>
        <p:spPr/>
        <p:txBody>
          <a:bodyPr/>
          <a:lstStyle/>
          <a:p>
            <a:pPr algn="ctr" eaLnBrk="1" hangingPunct="1"/>
            <a:r>
              <a:rPr lang="pt-BR" sz="2400" smtClean="0"/>
              <a:t>Desenho do Estudo</a:t>
            </a:r>
          </a:p>
          <a:p>
            <a:pPr algn="just" eaLnBrk="1" hangingPunct="1">
              <a:buFont typeface="Arial" pitchFamily="34" charset="0"/>
              <a:buChar char="•"/>
            </a:pPr>
            <a:r>
              <a:rPr lang="pt-BR" smtClean="0"/>
              <a:t> RN termo e pré-termo tardios (35 semanas ou mais) que estavam deprimidos ao nascer (hipotônico, sem empenho respiratório, sem choro e hipocorado) e que o Obstetra sentiu necessidade de reanimação infantil imediata foram inscritos.</a:t>
            </a:r>
          </a:p>
          <a:p>
            <a:pPr algn="just" eaLnBrk="1" hangingPunct="1">
              <a:buFont typeface="Arial" pitchFamily="34" charset="0"/>
              <a:buChar char="•"/>
            </a:pPr>
            <a:r>
              <a:rPr lang="pt-BR" smtClean="0"/>
              <a:t> Lactentes com malformação congênita do SNC, anormalidades cromossômicas, malformações congênitas maiores e sepse precoce positiva à cultura foram excluídos. </a:t>
            </a:r>
          </a:p>
          <a:p>
            <a:pPr algn="just" eaLnBrk="1" hangingPunct="1">
              <a:buFont typeface="Arial" pitchFamily="34" charset="0"/>
              <a:buChar char="•"/>
            </a:pPr>
            <a:r>
              <a:rPr lang="pt-BR" smtClean="0"/>
              <a:t> Para este estudo piloto, um tamanho de amostra de 100 crianças (50 crianças em cada grupo) foi planejado.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solidFill>
                  <a:schemeClr val="tx1">
                    <a:lumMod val="95000"/>
                    <a:lumOff val="5000"/>
                  </a:schemeClr>
                </a:solidFill>
              </a:rPr>
              <a:t>Materiais e Métodos</a:t>
            </a:r>
          </a:p>
        </p:txBody>
      </p:sp>
      <p:sp>
        <p:nvSpPr>
          <p:cNvPr id="16387" name="Espaço Reservado para Conteúdo 2"/>
          <p:cNvSpPr>
            <a:spLocks noGrp="1"/>
          </p:cNvSpPr>
          <p:nvPr>
            <p:ph idx="1"/>
          </p:nvPr>
        </p:nvSpPr>
        <p:spPr/>
        <p:txBody>
          <a:bodyPr/>
          <a:lstStyle/>
          <a:p>
            <a:pPr marL="0" indent="0" algn="ctr" eaLnBrk="1" hangingPunct="1">
              <a:buFont typeface="Tw Cen MT" panose="020B0602020104020603" pitchFamily="34" charset="0"/>
              <a:buNone/>
            </a:pPr>
            <a:r>
              <a:rPr lang="pt-BR" sz="2400" smtClean="0"/>
              <a:t>Intervenção</a:t>
            </a:r>
          </a:p>
          <a:p>
            <a:pPr marL="0" indent="0" algn="just" eaLnBrk="1" hangingPunct="1">
              <a:buFont typeface="Arial" pitchFamily="34" charset="0"/>
              <a:buChar char="•"/>
            </a:pPr>
            <a:r>
              <a:rPr lang="pt-BR" smtClean="0"/>
              <a:t>  Todos os obstetras do Hospital Lata Mangeshkar e alguns obstetras selecionados no Hospital Daga Memorial Women and Children foram treinados para realizar a ordenha de cordão umbilical.</a:t>
            </a:r>
          </a:p>
          <a:p>
            <a:pPr marL="0" indent="0" algn="just" eaLnBrk="1" hangingPunct="1">
              <a:buFont typeface="Arial" pitchFamily="34" charset="0"/>
              <a:buChar char="•"/>
            </a:pPr>
            <a:r>
              <a:rPr lang="pt-BR" b="1" smtClean="0">
                <a:solidFill>
                  <a:srgbClr val="FF33CC"/>
                </a:solidFill>
              </a:rPr>
              <a:t>Uma técnica padronizada de UCM foi usada para este estudo</a:t>
            </a:r>
            <a:r>
              <a:rPr lang="pt-BR" b="1" smtClean="0"/>
              <a:t>.</a:t>
            </a:r>
          </a:p>
          <a:p>
            <a:pPr lvl="1" algn="ctr" eaLnBrk="1" hangingPunct="1">
              <a:buFont typeface="Courier New" pitchFamily="49" charset="0"/>
              <a:buNone/>
            </a:pPr>
            <a:r>
              <a:rPr lang="pt-BR" b="1" smtClean="0">
                <a:solidFill>
                  <a:srgbClr val="0000FF"/>
                </a:solidFill>
              </a:rPr>
              <a:t>Cerca de 20 cm do cordão umbilical foram ordenhados em direção ao bebê com o cordão umbilical intacto.</a:t>
            </a:r>
          </a:p>
          <a:p>
            <a:pPr lvl="1" algn="ctr" eaLnBrk="1" hangingPunct="1">
              <a:buFont typeface="Courier New" pitchFamily="49" charset="0"/>
              <a:buNone/>
            </a:pPr>
            <a:r>
              <a:rPr lang="pt-BR" b="1" smtClean="0">
                <a:solidFill>
                  <a:srgbClr val="0000FF"/>
                </a:solidFill>
              </a:rPr>
              <a:t>A ordenha foi repetida duas vezes após o preenchimento do cordão umbilical, totalizando três vezes a ordenha total do cordão umbilical.</a:t>
            </a:r>
          </a:p>
          <a:p>
            <a:pPr lvl="1" algn="ctr" eaLnBrk="1" hangingPunct="1">
              <a:buFont typeface="Courier New" pitchFamily="49" charset="0"/>
              <a:buChar char="o"/>
            </a:pPr>
            <a:r>
              <a:rPr lang="pt-BR" b="1" smtClean="0">
                <a:solidFill>
                  <a:srgbClr val="0000FF"/>
                </a:solidFill>
              </a:rPr>
              <a:t> O cordão umbilical foi então fixado a 2–3 cm do coto umbilical</a:t>
            </a:r>
            <a:r>
              <a:rPr lang="pt-BR" smtClean="0"/>
              <a:t>.</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solidFill>
                  <a:schemeClr val="tx1">
                    <a:lumMod val="95000"/>
                    <a:lumOff val="5000"/>
                  </a:schemeClr>
                </a:solidFill>
              </a:rPr>
              <a:t>Materiais e Métodos</a:t>
            </a:r>
          </a:p>
        </p:txBody>
      </p:sp>
      <p:sp>
        <p:nvSpPr>
          <p:cNvPr id="3" name="Espaço Reservado para Conteúdo 2"/>
          <p:cNvSpPr>
            <a:spLocks noGrp="1"/>
          </p:cNvSpPr>
          <p:nvPr>
            <p:ph idx="1"/>
          </p:nvPr>
        </p:nvSpPr>
        <p:spPr/>
        <p:txBody>
          <a:bodyPr rtlCol="0">
            <a:normAutofit/>
          </a:bodyPr>
          <a:lstStyle/>
          <a:p>
            <a:pPr marL="0" indent="0" algn="ctr" eaLnBrk="1" fontAlgn="auto" hangingPunct="1">
              <a:buFont typeface="Tw Cen MT" panose="020B0602020104020603" pitchFamily="34" charset="0"/>
              <a:buNone/>
              <a:defRPr/>
            </a:pPr>
            <a:r>
              <a:rPr lang="pt-BR" sz="2400" dirty="0"/>
              <a:t>Intervenção</a:t>
            </a:r>
          </a:p>
          <a:p>
            <a:pPr marL="91440" indent="-91440" algn="just" eaLnBrk="1" fontAlgn="auto" hangingPunct="1">
              <a:buFont typeface="Arial" panose="020B0604020202020204" pitchFamily="34" charset="0"/>
              <a:buChar char="•"/>
              <a:defRPr/>
            </a:pPr>
            <a:r>
              <a:rPr lang="pt-BR" dirty="0"/>
              <a:t> A UCM foi realizado em crianças que preencheram os critérios de inclusão e exclusão durante os meses </a:t>
            </a:r>
            <a:r>
              <a:rPr lang="pt-BR" i="1" dirty="0"/>
              <a:t>pares</a:t>
            </a:r>
            <a:r>
              <a:rPr lang="pt-BR" dirty="0"/>
              <a:t>.</a:t>
            </a:r>
          </a:p>
          <a:p>
            <a:pPr marL="91440" indent="-91440" algn="just" eaLnBrk="1" fontAlgn="auto" hangingPunct="1">
              <a:buFont typeface="Arial" panose="020B0604020202020204" pitchFamily="34" charset="0"/>
              <a:buChar char="•"/>
              <a:defRPr/>
            </a:pPr>
            <a:r>
              <a:rPr lang="pt-BR" dirty="0"/>
              <a:t> Os bebês que atendem aos critérios de inclusão e exclusão durante os meses </a:t>
            </a:r>
            <a:r>
              <a:rPr lang="pt-BR" i="1" dirty="0"/>
              <a:t>ímpares</a:t>
            </a:r>
            <a:r>
              <a:rPr lang="pt-BR" dirty="0"/>
              <a:t> foram designados para o grupo de controle.</a:t>
            </a:r>
          </a:p>
          <a:p>
            <a:pPr marL="265176" lvl="1" indent="-137160" algn="just" eaLnBrk="1" fontAlgn="auto" hangingPunct="1">
              <a:buFont typeface="Courier New" panose="02070309020205020404" pitchFamily="49" charset="0"/>
              <a:buChar char="o"/>
              <a:defRPr/>
            </a:pPr>
            <a:r>
              <a:rPr lang="pt-BR" dirty="0"/>
              <a:t>Os bebês do grupo controle receberam </a:t>
            </a:r>
            <a:r>
              <a:rPr lang="pt-BR" dirty="0" err="1"/>
              <a:t>pinçamento</a:t>
            </a:r>
            <a:r>
              <a:rPr lang="pt-BR" dirty="0"/>
              <a:t> imediato do cordão.</a:t>
            </a:r>
          </a:p>
          <a:p>
            <a:pPr marL="265176" lvl="1" indent="-137160" algn="just" eaLnBrk="1" fontAlgn="auto" hangingPunct="1">
              <a:buFont typeface="Courier New" panose="02070309020205020404" pitchFamily="49" charset="0"/>
              <a:buChar char="o"/>
              <a:defRPr/>
            </a:pPr>
            <a:r>
              <a:rPr lang="pt-BR" dirty="0"/>
              <a:t>Nenhum UCM ou DCC foi realizado em lactentes no grupo controle.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solidFill>
                  <a:schemeClr val="tx1">
                    <a:lumMod val="95000"/>
                    <a:lumOff val="5000"/>
                  </a:schemeClr>
                </a:solidFill>
              </a:rPr>
              <a:t>Materiais e Métodos</a:t>
            </a:r>
          </a:p>
        </p:txBody>
      </p:sp>
      <p:sp>
        <p:nvSpPr>
          <p:cNvPr id="18435" name="Espaço Reservado para Conteúdo 2"/>
          <p:cNvSpPr>
            <a:spLocks noGrp="1"/>
          </p:cNvSpPr>
          <p:nvPr>
            <p:ph idx="1"/>
          </p:nvPr>
        </p:nvSpPr>
        <p:spPr/>
        <p:txBody>
          <a:bodyPr/>
          <a:lstStyle/>
          <a:p>
            <a:pPr marL="0" indent="0" algn="ctr" eaLnBrk="1" hangingPunct="1">
              <a:buFont typeface="Tw Cen MT" panose="020B0602020104020603" pitchFamily="34" charset="0"/>
              <a:buNone/>
            </a:pPr>
            <a:r>
              <a:rPr lang="pt-BR" sz="2400" smtClean="0"/>
              <a:t>Intervenção</a:t>
            </a:r>
          </a:p>
          <a:p>
            <a:pPr marL="0" indent="0" algn="just" eaLnBrk="1" hangingPunct="1">
              <a:buFont typeface="Arial" pitchFamily="34" charset="0"/>
              <a:buChar char="•"/>
            </a:pPr>
            <a:r>
              <a:rPr lang="pt-BR" smtClean="0"/>
              <a:t>  Era esperado que mais de 80% dos neonatos que se qualificassem, receberiam UCM sem o acréscimo dos esforços de reanimação (intubação, compressão torácica, uso de epinefrina e </a:t>
            </a:r>
            <a:r>
              <a:rPr lang="pt-BR" i="1" smtClean="0"/>
              <a:t>bolus</a:t>
            </a:r>
            <a:r>
              <a:rPr lang="pt-BR" smtClean="0"/>
              <a:t> líquido) e dos desfechos de ressuscitação a curto prazo (baixo APGAR aos 5 min, gravidade da encefalopatia hipóxico-isquêmica).</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solidFill>
                  <a:schemeClr val="tx1">
                    <a:lumMod val="95000"/>
                    <a:lumOff val="5000"/>
                  </a:schemeClr>
                </a:solidFill>
              </a:rPr>
              <a:t>Materiais e Métodos</a:t>
            </a:r>
          </a:p>
        </p:txBody>
      </p:sp>
      <p:sp>
        <p:nvSpPr>
          <p:cNvPr id="3" name="Espaço Reservado para Conteúdo 2"/>
          <p:cNvSpPr>
            <a:spLocks noGrp="1"/>
          </p:cNvSpPr>
          <p:nvPr>
            <p:ph idx="1"/>
          </p:nvPr>
        </p:nvSpPr>
        <p:spPr/>
        <p:txBody>
          <a:bodyPr rtlCol="0">
            <a:normAutofit lnSpcReduction="10000"/>
          </a:bodyPr>
          <a:lstStyle/>
          <a:p>
            <a:pPr marL="0" indent="0" algn="ctr" eaLnBrk="1" fontAlgn="auto" hangingPunct="1">
              <a:buFont typeface="Tw Cen MT" panose="020B0602020104020603" pitchFamily="34" charset="0"/>
              <a:buNone/>
              <a:defRPr/>
            </a:pPr>
            <a:r>
              <a:rPr lang="pt-BR" sz="2400" dirty="0"/>
              <a:t>Intervenção</a:t>
            </a:r>
          </a:p>
          <a:p>
            <a:pPr marL="91440" indent="-91440" algn="just" eaLnBrk="1" fontAlgn="auto" hangingPunct="1">
              <a:buFont typeface="Arial" panose="020B0604020202020204" pitchFamily="34" charset="0"/>
              <a:buChar char="•"/>
              <a:defRPr/>
            </a:pPr>
            <a:r>
              <a:rPr lang="pt-BR" dirty="0"/>
              <a:t>  Informações demográficas detalhadas e informações clínicas foram coletadas de cada criança inscrita. </a:t>
            </a:r>
          </a:p>
          <a:p>
            <a:pPr marL="91440" indent="-91440" algn="just" eaLnBrk="1" fontAlgn="auto" hangingPunct="1">
              <a:buFont typeface="Arial" panose="020B0604020202020204" pitchFamily="34" charset="0"/>
              <a:buChar char="•"/>
              <a:defRPr/>
            </a:pPr>
            <a:r>
              <a:rPr lang="pt-BR" dirty="0"/>
              <a:t> Dados maternos</a:t>
            </a:r>
          </a:p>
          <a:p>
            <a:pPr marL="265176" lvl="1" indent="-137160" algn="just" eaLnBrk="1" fontAlgn="auto" hangingPunct="1">
              <a:buFont typeface="Courier New" panose="02070309020205020404" pitchFamily="49" charset="0"/>
              <a:buChar char="o"/>
              <a:defRPr/>
            </a:pPr>
            <a:r>
              <a:rPr lang="pt-BR" dirty="0"/>
              <a:t> Idade materna, gesta, para, gestação múltipla, complicações da gravidez (diabetes e hipertensão), tipo de parto, complicações no parto (BCF anormal, líquido amniótico meconial, corioamnionite, descolamento de placenta, prolapso de cordão, e ruptura uterina). </a:t>
            </a:r>
          </a:p>
          <a:p>
            <a:pPr marL="91440" indent="-91440" algn="just" eaLnBrk="1" fontAlgn="auto" hangingPunct="1">
              <a:buFont typeface="Arial" panose="020B0604020202020204" pitchFamily="34" charset="0"/>
              <a:buChar char="•"/>
              <a:defRPr/>
            </a:pPr>
            <a:r>
              <a:rPr lang="pt-BR" dirty="0"/>
              <a:t> Dados neonatais </a:t>
            </a:r>
          </a:p>
          <a:p>
            <a:pPr marL="265176" lvl="1" indent="-137160" algn="just" eaLnBrk="1" fontAlgn="auto" hangingPunct="1">
              <a:buFont typeface="Courier New" panose="02070309020205020404" pitchFamily="49" charset="0"/>
              <a:buChar char="o"/>
              <a:defRPr/>
            </a:pPr>
            <a:r>
              <a:rPr lang="pt-BR" dirty="0"/>
              <a:t>Idade gestacional, peso ao nascer, sexo, índice de </a:t>
            </a:r>
            <a:r>
              <a:rPr lang="pt-BR" dirty="0" err="1"/>
              <a:t>Apgar</a:t>
            </a:r>
            <a:r>
              <a:rPr lang="pt-BR" dirty="0"/>
              <a:t> aos 1, 5 e 10 min, atraso na ressuscitação &gt; 30 s, tipo de esforço de reanimação (ventilação com pressão positiva, intubação, compressão torácica, epinefrina em </a:t>
            </a:r>
            <a:r>
              <a:rPr lang="pt-BR" dirty="0" err="1"/>
              <a:t>bolus</a:t>
            </a:r>
            <a:r>
              <a:rPr lang="pt-BR" dirty="0"/>
              <a:t>), gravidade do HIE (determinada usando a classificação de </a:t>
            </a:r>
            <a:r>
              <a:rPr lang="pt-BR" dirty="0" err="1"/>
              <a:t>Sarnat</a:t>
            </a:r>
            <a:r>
              <a:rPr lang="pt-BR" dirty="0"/>
              <a:t> modificada), curso no hospital e duração da hospitalização.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solidFill>
                  <a:schemeClr val="tx1">
                    <a:lumMod val="95000"/>
                    <a:lumOff val="5000"/>
                  </a:schemeClr>
                </a:solidFill>
              </a:rPr>
              <a:t>Materiais e Métodos</a:t>
            </a:r>
          </a:p>
        </p:txBody>
      </p:sp>
      <p:sp>
        <p:nvSpPr>
          <p:cNvPr id="20483" name="Espaço Reservado para Conteúdo 2"/>
          <p:cNvSpPr>
            <a:spLocks noGrp="1"/>
          </p:cNvSpPr>
          <p:nvPr>
            <p:ph idx="1"/>
          </p:nvPr>
        </p:nvSpPr>
        <p:spPr/>
        <p:txBody>
          <a:bodyPr/>
          <a:lstStyle/>
          <a:p>
            <a:pPr marL="0" indent="0" algn="ctr" eaLnBrk="1" hangingPunct="1">
              <a:buFont typeface="Tw Cen MT" panose="020B0602020104020603" pitchFamily="34" charset="0"/>
              <a:buNone/>
            </a:pPr>
            <a:r>
              <a:rPr lang="pt-BR" sz="2400" smtClean="0"/>
              <a:t>Análise Estatística</a:t>
            </a:r>
          </a:p>
          <a:p>
            <a:pPr marL="0" indent="0" algn="just" eaLnBrk="1" hangingPunct="1">
              <a:buFont typeface="Arial" pitchFamily="34" charset="0"/>
              <a:buChar char="•"/>
            </a:pPr>
            <a:r>
              <a:rPr lang="pt-BR" smtClean="0"/>
              <a:t> Demora na ressuscitação (&gt; 30 s), os esforços de ressuscitação (intubação, compressão torácica, medicamentos e fluidos em </a:t>
            </a:r>
            <a:r>
              <a:rPr lang="pt-BR" i="1" smtClean="0"/>
              <a:t>bolus</a:t>
            </a:r>
            <a:r>
              <a:rPr lang="pt-BR" smtClean="0"/>
              <a:t>) e resultados a curto prazo de ressuscitação (APGAR 5 min, gravidade de HIE) foram comparados entre crianças com UCM e sem UCM.</a:t>
            </a:r>
          </a:p>
          <a:p>
            <a:pPr marL="0" indent="0" algn="just" eaLnBrk="1" hangingPunct="1">
              <a:buFont typeface="Arial" pitchFamily="34" charset="0"/>
              <a:buChar char="•"/>
            </a:pPr>
            <a:r>
              <a:rPr lang="pt-BR" smtClean="0"/>
              <a:t> As comparações entre os grupos foram realizadas usando</a:t>
            </a:r>
          </a:p>
          <a:p>
            <a:pPr lvl="1" algn="just" eaLnBrk="1" hangingPunct="1">
              <a:buFont typeface="Courier New" pitchFamily="49" charset="0"/>
              <a:buChar char="o"/>
            </a:pPr>
            <a:r>
              <a:rPr lang="pt-BR" smtClean="0"/>
              <a:t>“Two-sided Student's t-test” e “U de Mann-Whitney test” para dados contínuos </a:t>
            </a:r>
          </a:p>
          <a:p>
            <a:pPr lvl="1" algn="just" eaLnBrk="1" hangingPunct="1">
              <a:buFont typeface="Courier New" pitchFamily="49" charset="0"/>
              <a:buChar char="o"/>
            </a:pPr>
            <a:r>
              <a:rPr lang="pt-BR" smtClean="0"/>
              <a:t>χ2 (quiquadrado) ou teste exato de Fisher para dados categóricos</a:t>
            </a:r>
          </a:p>
          <a:p>
            <a:pPr lvl="1" algn="just" eaLnBrk="1" hangingPunct="1">
              <a:buFont typeface="Courier New" pitchFamily="49" charset="0"/>
              <a:buChar char="o"/>
            </a:pPr>
            <a:r>
              <a:rPr lang="pt-BR" smtClean="0"/>
              <a:t>Significância estatística foi atribuída a um valor de p menor que 0,05. </a:t>
            </a:r>
          </a:p>
          <a:p>
            <a:pPr lvl="1" algn="just" eaLnBrk="1" hangingPunct="1">
              <a:buFont typeface="Courier New" pitchFamily="49" charset="0"/>
              <a:buChar char="o"/>
            </a:pPr>
            <a:r>
              <a:rPr lang="pt-BR" smtClean="0"/>
              <a:t>A análise estatística foi realizada utilizando o Sigma Stat 3.1 para pacote estatístico do Windows (Systat Software, Inc., Point Richmond, CA).</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solidFill>
                  <a:schemeClr val="tx1">
                    <a:lumMod val="95000"/>
                    <a:lumOff val="5000"/>
                  </a:schemeClr>
                </a:solidFill>
              </a:rPr>
              <a:t>Resultados</a:t>
            </a:r>
          </a:p>
        </p:txBody>
      </p:sp>
      <p:sp>
        <p:nvSpPr>
          <p:cNvPr id="21507" name="Espaço Reservado para Conteúdo 2"/>
          <p:cNvSpPr>
            <a:spLocks noGrp="1"/>
          </p:cNvSpPr>
          <p:nvPr>
            <p:ph idx="1"/>
          </p:nvPr>
        </p:nvSpPr>
        <p:spPr/>
        <p:txBody>
          <a:bodyPr/>
          <a:lstStyle/>
          <a:p>
            <a:pPr algn="just" eaLnBrk="1" hangingPunct="1">
              <a:buFont typeface="Arial" pitchFamily="34" charset="0"/>
              <a:buChar char="•"/>
            </a:pPr>
            <a:r>
              <a:rPr lang="pt-BR" sz="2400" smtClean="0"/>
              <a:t> Durante o período do estudo (jan/2015-out/2016), 3377 recém-nascidos a termo e pré-termo nasceram no Hospital Lata Mangeshkar e 29.791 bebês nasceram no Hospital Daga Memorial (</a:t>
            </a:r>
            <a:r>
              <a:rPr lang="pt-BR" sz="2400" smtClean="0">
                <a:solidFill>
                  <a:srgbClr val="0000FF"/>
                </a:solidFill>
              </a:rPr>
              <a:t>Figura 1</a:t>
            </a:r>
            <a:r>
              <a:rPr lang="pt-BR" sz="2400" smtClean="0"/>
              <a:t>)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ço Reservado para Conteúdo 2"/>
          <p:cNvSpPr>
            <a:spLocks noGrp="1"/>
          </p:cNvSpPr>
          <p:nvPr>
            <p:ph idx="1"/>
          </p:nvPr>
        </p:nvSpPr>
        <p:spPr/>
        <p:txBody>
          <a:bodyPr/>
          <a:lstStyle/>
          <a:p>
            <a:pPr eaLnBrk="1" hangingPunct="1"/>
            <a:endParaRPr lang="pt-BR" smtClean="0"/>
          </a:p>
        </p:txBody>
      </p:sp>
      <p:pic>
        <p:nvPicPr>
          <p:cNvPr id="22531"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0825" y="620713"/>
            <a:ext cx="8639175" cy="5295900"/>
          </a:xfrm>
          <a:prstGeom prst="rect">
            <a:avLst/>
          </a:prstGeom>
          <a:noFill/>
          <a:ln w="38100">
            <a:solidFill>
              <a:srgbClr val="FF33CC"/>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27584" y="332656"/>
            <a:ext cx="7289800" cy="1498600"/>
          </a:xfrm>
        </p:spPr>
        <p:txBody>
          <a:bodyPr/>
          <a:lstStyle/>
          <a:p>
            <a:pPr eaLnBrk="1" fontAlgn="auto" hangingPunct="1">
              <a:spcAft>
                <a:spcPts val="0"/>
              </a:spcAft>
              <a:defRPr/>
            </a:pPr>
            <a:r>
              <a:rPr lang="pt-BR" dirty="0">
                <a:solidFill>
                  <a:schemeClr val="tx1">
                    <a:lumMod val="95000"/>
                    <a:lumOff val="5000"/>
                  </a:schemeClr>
                </a:solidFill>
              </a:rPr>
              <a:t>Resultados</a:t>
            </a:r>
          </a:p>
        </p:txBody>
      </p:sp>
      <p:sp>
        <p:nvSpPr>
          <p:cNvPr id="23555" name="Espaço Reservado para Conteúdo 2"/>
          <p:cNvSpPr>
            <a:spLocks noGrp="1"/>
          </p:cNvSpPr>
          <p:nvPr>
            <p:ph idx="1"/>
          </p:nvPr>
        </p:nvSpPr>
        <p:spPr>
          <a:xfrm>
            <a:off x="827584" y="1556792"/>
            <a:ext cx="7289800" cy="4022725"/>
          </a:xfrm>
        </p:spPr>
        <p:txBody>
          <a:bodyPr/>
          <a:lstStyle/>
          <a:p>
            <a:pPr algn="just" eaLnBrk="1" hangingPunct="1">
              <a:buFont typeface="Arial" pitchFamily="34" charset="0"/>
              <a:buChar char="•"/>
            </a:pPr>
            <a:r>
              <a:rPr lang="pt-BR" sz="2400" dirty="0" smtClean="0"/>
              <a:t>  Não houve diferenças significativas nos dados demográficos iniciais, características maternas e complicações no parto entre os dois grupos. </a:t>
            </a:r>
            <a:r>
              <a:rPr lang="pt-BR" sz="2400" dirty="0" smtClean="0">
                <a:solidFill>
                  <a:srgbClr val="0000FF"/>
                </a:solidFill>
              </a:rPr>
              <a:t>Tabela 1</a:t>
            </a:r>
          </a:p>
        </p:txBody>
      </p:sp>
      <p:pic>
        <p:nvPicPr>
          <p:cNvPr id="23556"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43808" y="2825768"/>
            <a:ext cx="3525242" cy="3843320"/>
          </a:xfrm>
          <a:prstGeom prst="rect">
            <a:avLst/>
          </a:prstGeom>
          <a:noFill/>
          <a:ln w="38100">
            <a:solidFill>
              <a:srgbClr val="FF33CC"/>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solidFill>
                  <a:schemeClr val="tx1">
                    <a:lumMod val="95000"/>
                    <a:lumOff val="5000"/>
                  </a:schemeClr>
                </a:solidFill>
              </a:rPr>
              <a:t>Resultados</a:t>
            </a:r>
          </a:p>
        </p:txBody>
      </p:sp>
      <p:sp>
        <p:nvSpPr>
          <p:cNvPr id="24579" name="Espaço Reservado para Conteúdo 2"/>
          <p:cNvSpPr>
            <a:spLocks noGrp="1"/>
          </p:cNvSpPr>
          <p:nvPr>
            <p:ph idx="1"/>
          </p:nvPr>
        </p:nvSpPr>
        <p:spPr/>
        <p:txBody>
          <a:bodyPr/>
          <a:lstStyle/>
          <a:p>
            <a:pPr algn="just" eaLnBrk="1" hangingPunct="1">
              <a:buFont typeface="Arial" pitchFamily="34" charset="0"/>
              <a:buChar char="•"/>
            </a:pPr>
            <a:r>
              <a:rPr lang="pt-BR" smtClean="0"/>
              <a:t> Um total de 62 lactentes qualificados para receber UCM, o procedimento foi realizado em 59 crianças (95,2%). </a:t>
            </a:r>
          </a:p>
          <a:p>
            <a:pPr lvl="1" algn="just" eaLnBrk="1" hangingPunct="1">
              <a:buFont typeface="Arial" pitchFamily="34" charset="0"/>
              <a:buChar char="•"/>
            </a:pPr>
            <a:r>
              <a:rPr lang="pt-BR" smtClean="0"/>
              <a:t>Provedor não realizou UCM em um RN deprimido durante o primeiro mês de estudo.</a:t>
            </a:r>
          </a:p>
          <a:p>
            <a:pPr lvl="1" algn="just" eaLnBrk="1" hangingPunct="1">
              <a:buFont typeface="Arial" pitchFamily="34" charset="0"/>
              <a:buChar char="•"/>
            </a:pPr>
            <a:r>
              <a:rPr lang="pt-BR" smtClean="0"/>
              <a:t>Em 2 recém-nascidos, o UCM não foi realizado porque nasceram após a meia-noite do primeiro dia dos meses de UCM. </a:t>
            </a:r>
          </a:p>
          <a:p>
            <a:pPr algn="just" eaLnBrk="1" hangingPunct="1">
              <a:buFont typeface="Arial" pitchFamily="34" charset="0"/>
              <a:buChar char="•"/>
            </a:pPr>
            <a:r>
              <a:rPr lang="pt-BR" smtClean="0"/>
              <a:t> Não houve diferenças significativas nos escores de APGAR em 1, 3 e 10 min em lactentes no grupo UCM e no grupo controle. </a:t>
            </a:r>
          </a:p>
          <a:p>
            <a:pPr algn="just" eaLnBrk="1" hangingPunct="1">
              <a:buFont typeface="Arial" pitchFamily="34" charset="0"/>
              <a:buChar char="•"/>
            </a:pPr>
            <a:r>
              <a:rPr lang="pt-BR" smtClean="0"/>
              <a:t> O número de crianças que necessitaram de intubação, compressão torácica, epinefrina em bolus também foi semelhante entre os dois grupos. </a:t>
            </a:r>
          </a:p>
          <a:p>
            <a:pPr algn="just" eaLnBrk="1" hangingPunct="1">
              <a:buFont typeface="Arial" pitchFamily="34" charset="0"/>
              <a:buChar char="•"/>
            </a:pPr>
            <a:r>
              <a:rPr lang="pt-BR" smtClean="0"/>
              <a:t> Não houve mortes na Sala de Parto em nenhum dos grupos durante o período do estudo. (</a:t>
            </a:r>
            <a:r>
              <a:rPr lang="pt-BR" smtClean="0">
                <a:solidFill>
                  <a:srgbClr val="0000FF"/>
                </a:solidFill>
              </a:rPr>
              <a:t>Tabela 2)</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1484313"/>
            <a:ext cx="5983288" cy="4368800"/>
          </a:xfrm>
          <a:prstGeom prst="rect">
            <a:avLst/>
          </a:prstGeom>
          <a:noFill/>
          <a:ln w="38100">
            <a:solidFill>
              <a:srgbClr val="FF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55576" y="116632"/>
            <a:ext cx="7289800" cy="1498600"/>
          </a:xfrm>
        </p:spPr>
        <p:txBody>
          <a:bodyPr/>
          <a:lstStyle/>
          <a:p>
            <a:pPr eaLnBrk="1" fontAlgn="auto" hangingPunct="1">
              <a:spcAft>
                <a:spcPts val="0"/>
              </a:spcAft>
              <a:defRPr/>
            </a:pPr>
            <a:r>
              <a:rPr lang="pt-BR" dirty="0">
                <a:solidFill>
                  <a:schemeClr val="tx1">
                    <a:lumMod val="95000"/>
                    <a:lumOff val="5000"/>
                  </a:schemeClr>
                </a:solidFill>
              </a:rPr>
              <a:t>Resultados</a:t>
            </a:r>
          </a:p>
        </p:txBody>
      </p:sp>
      <p:sp>
        <p:nvSpPr>
          <p:cNvPr id="26627" name="Espaço Reservado para Conteúdo 2"/>
          <p:cNvSpPr>
            <a:spLocks noGrp="1"/>
          </p:cNvSpPr>
          <p:nvPr>
            <p:ph idx="1"/>
          </p:nvPr>
        </p:nvSpPr>
        <p:spPr>
          <a:xfrm>
            <a:off x="467544" y="1052736"/>
            <a:ext cx="4811713" cy="4022725"/>
          </a:xfrm>
        </p:spPr>
        <p:txBody>
          <a:bodyPr/>
          <a:lstStyle/>
          <a:p>
            <a:pPr algn="just" eaLnBrk="1" hangingPunct="1">
              <a:buFont typeface="Arial" pitchFamily="34" charset="0"/>
              <a:buChar char="•"/>
            </a:pPr>
            <a:r>
              <a:rPr lang="pt-BR" sz="2400" dirty="0" smtClean="0"/>
              <a:t> </a:t>
            </a:r>
            <a:r>
              <a:rPr lang="pt-BR" dirty="0" smtClean="0"/>
              <a:t>O número de crianças que necessitaram de ventilação mecânica e os inotrópicos foi semelhante em neonatos no grupo UCM e no grupo controle.</a:t>
            </a:r>
          </a:p>
          <a:p>
            <a:pPr algn="just" eaLnBrk="1" hangingPunct="1">
              <a:buFont typeface="Arial" pitchFamily="34" charset="0"/>
              <a:buChar char="•"/>
            </a:pPr>
            <a:r>
              <a:rPr lang="pt-BR" dirty="0" smtClean="0"/>
              <a:t> Não houve diferenças na duração do suporte respiratório, duração da hospitalização e morte entre os dois grupos. (</a:t>
            </a:r>
            <a:r>
              <a:rPr lang="pt-BR" dirty="0" smtClean="0">
                <a:solidFill>
                  <a:srgbClr val="0000FF"/>
                </a:solidFill>
              </a:rPr>
              <a:t>Tabela 3</a:t>
            </a:r>
            <a:r>
              <a:rPr lang="pt-BR" dirty="0" smtClean="0"/>
              <a:t>)</a:t>
            </a:r>
          </a:p>
        </p:txBody>
      </p:sp>
      <p:pic>
        <p:nvPicPr>
          <p:cNvPr id="26628"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3386012"/>
            <a:ext cx="3671764" cy="3494848"/>
          </a:xfrm>
          <a:prstGeom prst="rect">
            <a:avLst/>
          </a:prstGeom>
          <a:noFill/>
          <a:ln w="38100">
            <a:solidFill>
              <a:srgbClr val="FF33CC"/>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solidFill>
                  <a:schemeClr val="tx1">
                    <a:lumMod val="95000"/>
                    <a:lumOff val="5000"/>
                  </a:schemeClr>
                </a:solidFill>
              </a:rPr>
              <a:t>Resultados</a:t>
            </a:r>
          </a:p>
        </p:txBody>
      </p:sp>
      <p:sp>
        <p:nvSpPr>
          <p:cNvPr id="27651" name="Espaço Reservado para Conteúdo 2"/>
          <p:cNvSpPr>
            <a:spLocks noGrp="1"/>
          </p:cNvSpPr>
          <p:nvPr>
            <p:ph idx="1"/>
          </p:nvPr>
        </p:nvSpPr>
        <p:spPr/>
        <p:txBody>
          <a:bodyPr/>
          <a:lstStyle/>
          <a:p>
            <a:pPr algn="just" eaLnBrk="1" hangingPunct="1">
              <a:buFont typeface="Arial" pitchFamily="34" charset="0"/>
              <a:buChar char="•"/>
            </a:pPr>
            <a:r>
              <a:rPr lang="pt-BR" sz="2400" smtClean="0"/>
              <a:t> Um total de 51 crianças (50,5%) na coorte foram diagnosticadas com EHI. </a:t>
            </a:r>
          </a:p>
          <a:p>
            <a:pPr lvl="1" algn="just" eaLnBrk="1" hangingPunct="1">
              <a:buFont typeface="Courier New" pitchFamily="49" charset="0"/>
              <a:buChar char="o"/>
            </a:pPr>
            <a:r>
              <a:rPr lang="pt-BR" sz="1800" smtClean="0"/>
              <a:t>Não houve diferença significativa no número de neonatos no grupo UCM (25/50, 50%) e no grupo controle (26/51, 51%, p = 0,9). </a:t>
            </a:r>
          </a:p>
          <a:p>
            <a:pPr algn="just" eaLnBrk="1" hangingPunct="1">
              <a:buFont typeface="Arial" pitchFamily="34" charset="0"/>
              <a:buChar char="•"/>
            </a:pPr>
            <a:r>
              <a:rPr lang="pt-BR" sz="2400" smtClean="0"/>
              <a:t> A maioria dos lactentes com EHI (59%) apresentou EHI leve, 29% das crianças tiveram EHI moderada e 12% das crianças tiveram EHI grave. </a:t>
            </a:r>
          </a:p>
          <a:p>
            <a:pPr algn="just" eaLnBrk="1" hangingPunct="1">
              <a:buFont typeface="Arial" pitchFamily="34" charset="0"/>
              <a:buChar char="•"/>
            </a:pPr>
            <a:r>
              <a:rPr lang="pt-BR" sz="2400" smtClean="0"/>
              <a:t> Não houve diferença significativa no número de lactentes com EHI leve, moderada ou grave nos dois grupos. (</a:t>
            </a:r>
            <a:r>
              <a:rPr lang="pt-BR" sz="2400" smtClean="0">
                <a:solidFill>
                  <a:srgbClr val="0000FF"/>
                </a:solidFill>
              </a:rPr>
              <a:t>Tabela 3</a:t>
            </a:r>
            <a:r>
              <a:rPr lang="pt-BR" sz="2400" smtClean="0"/>
              <a:t>)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solidFill>
                  <a:schemeClr val="tx1">
                    <a:lumMod val="95000"/>
                    <a:lumOff val="5000"/>
                  </a:schemeClr>
                </a:solidFill>
              </a:rPr>
              <a:t>Resultados</a:t>
            </a:r>
          </a:p>
        </p:txBody>
      </p:sp>
      <p:sp>
        <p:nvSpPr>
          <p:cNvPr id="28675" name="Espaço Reservado para Conteúdo 2"/>
          <p:cNvSpPr>
            <a:spLocks noGrp="1"/>
          </p:cNvSpPr>
          <p:nvPr>
            <p:ph idx="1"/>
          </p:nvPr>
        </p:nvSpPr>
        <p:spPr/>
        <p:txBody>
          <a:bodyPr/>
          <a:lstStyle/>
          <a:p>
            <a:pPr algn="just" eaLnBrk="1" hangingPunct="1">
              <a:buFont typeface="Arial" pitchFamily="34" charset="0"/>
              <a:buChar char="•"/>
            </a:pPr>
            <a:r>
              <a:rPr lang="pt-BR" sz="2400" smtClean="0"/>
              <a:t> Cinco dos 21 lactentes (24%) com HIE moderada e grave morreram.</a:t>
            </a:r>
          </a:p>
          <a:p>
            <a:pPr algn="just" eaLnBrk="1" hangingPunct="1">
              <a:buFont typeface="Arial" pitchFamily="34" charset="0"/>
              <a:buChar char="•"/>
            </a:pPr>
            <a:r>
              <a:rPr lang="pt-BR" sz="2400" smtClean="0"/>
              <a:t> Nenhum dos lactentes com EHI recebeu hipotermia terapêutica. </a:t>
            </a:r>
          </a:p>
          <a:p>
            <a:pPr algn="just" eaLnBrk="1" hangingPunct="1">
              <a:buFont typeface="Arial" pitchFamily="34" charset="0"/>
              <a:buChar char="•"/>
            </a:pPr>
            <a:r>
              <a:rPr lang="pt-BR" sz="2400" smtClean="0"/>
              <a:t> O número de crianças com um exame neurológico anormal na alta e o número de bebês que morreram ou tiveram um exame neurológico anormal na alta também foi semelhante no grupo UCM e no grupo controle.</a:t>
            </a:r>
          </a:p>
          <a:p>
            <a:pPr eaLnBrk="1" hangingPunct="1"/>
            <a:endParaRPr lang="pt-BR"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Grp="1"/>
          </p:cNvSpPr>
          <p:nvPr>
            <p:ph type="body" idx="1"/>
          </p:nvPr>
        </p:nvSpPr>
        <p:spPr>
          <a:xfrm>
            <a:off x="250825" y="2286000"/>
            <a:ext cx="8497888" cy="4022725"/>
          </a:xfrm>
        </p:spPr>
        <p:txBody>
          <a:bodyPr/>
          <a:lstStyle/>
          <a:p>
            <a:pPr marL="381000" indent="-381000" eaLnBrk="1" hangingPunct="1">
              <a:buFont typeface="Tw Cen MT" panose="020B0602020104020603" pitchFamily="34" charset="0"/>
              <a:buNone/>
            </a:pPr>
            <a:r>
              <a:rPr lang="pt-BR" smtClean="0"/>
              <a:t>     A transfusão placentária é um método eficaz de aumentar o conteúdo arterial de oxigênio e melhorar a oferta de oxigênio os tecidos.</a:t>
            </a:r>
          </a:p>
          <a:p>
            <a:pPr marL="381000" indent="-381000" eaLnBrk="1" hangingPunct="1">
              <a:buFont typeface="Tw Cen MT" panose="020B0602020104020603" pitchFamily="34" charset="0"/>
              <a:buNone/>
            </a:pPr>
            <a:r>
              <a:rPr lang="pt-BR" smtClean="0"/>
              <a:t>     Os neonatos que estão deprimidos ao muito provavelmente se beneficiarão da transfusão placentária.</a:t>
            </a:r>
          </a:p>
          <a:p>
            <a:pPr marL="381000" indent="-381000" eaLnBrk="1" hangingPunct="1"/>
            <a:r>
              <a:rPr lang="pt-BR" smtClean="0"/>
              <a:t>No entanto, o DCC não é recomendado em recém-nascidos deprimido ao nascimento e provavelmente requerer ressuscitação imediata. </a:t>
            </a:r>
          </a:p>
          <a:p>
            <a:pPr marL="381000" indent="-381000" eaLnBrk="1" hangingPunct="1"/>
            <a:r>
              <a:rPr lang="pt-BR" smtClean="0"/>
              <a:t>O UCM pode ser uma alternativa ao DCC, pois é pouco provável que atrase ou interfira na ressuscitação de bebês que estão deprimidos no nascimento</a:t>
            </a:r>
          </a:p>
        </p:txBody>
      </p:sp>
      <p:sp>
        <p:nvSpPr>
          <p:cNvPr id="2" name="Título 1"/>
          <p:cNvSpPr>
            <a:spLocks/>
          </p:cNvSpPr>
          <p:nvPr/>
        </p:nvSpPr>
        <p:spPr bwMode="auto">
          <a:xfrm>
            <a:off x="768350" y="585788"/>
            <a:ext cx="7289800" cy="149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fontAlgn="auto">
              <a:lnSpc>
                <a:spcPct val="80000"/>
              </a:lnSpc>
              <a:spcAft>
                <a:spcPts val="0"/>
              </a:spcAft>
              <a:defRPr/>
            </a:pPr>
            <a:r>
              <a:rPr lang="pt-BR" sz="4400" cap="all" spc="100" dirty="0">
                <a:solidFill>
                  <a:schemeClr val="tx1">
                    <a:lumMod val="95000"/>
                    <a:lumOff val="5000"/>
                  </a:schemeClr>
                </a:solidFill>
                <a:latin typeface="+mj-lt"/>
                <a:ea typeface="+mj-ea"/>
                <a:cs typeface="+mj-cs"/>
              </a:rPr>
              <a:t>Discussão</a:t>
            </a:r>
            <a:endParaRPr lang="en-US" sz="4400" cap="all" spc="100" dirty="0">
              <a:solidFill>
                <a:schemeClr val="tx1">
                  <a:lumMod val="95000"/>
                  <a:lumOff val="5000"/>
                </a:schemeClr>
              </a:solidFill>
              <a:latin typeface="+mj-lt"/>
              <a:ea typeface="+mj-ea"/>
              <a:cs typeface="+mj-cs"/>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95000"/>
                    <a:lumOff val="5000"/>
                  </a:schemeClr>
                </a:solidFill>
              </a:rPr>
              <a:t>Discussão</a:t>
            </a:r>
            <a:endParaRPr lang="en-US" dirty="0">
              <a:solidFill>
                <a:schemeClr val="tx1">
                  <a:lumMod val="95000"/>
                  <a:lumOff val="5000"/>
                </a:schemeClr>
              </a:solidFill>
            </a:endParaRPr>
          </a:p>
        </p:txBody>
      </p:sp>
      <p:sp>
        <p:nvSpPr>
          <p:cNvPr id="30723" name="Espaço Reservado para Conteúdo 2"/>
          <p:cNvSpPr>
            <a:spLocks noGrp="1"/>
          </p:cNvSpPr>
          <p:nvPr>
            <p:ph idx="1"/>
          </p:nvPr>
        </p:nvSpPr>
        <p:spPr/>
        <p:txBody>
          <a:bodyPr/>
          <a:lstStyle/>
          <a:p>
            <a:pPr algn="just" eaLnBrk="1" hangingPunct="1">
              <a:buFont typeface="Arial" pitchFamily="34" charset="0"/>
              <a:buChar char="•"/>
            </a:pPr>
            <a:r>
              <a:rPr lang="pt-BR" smtClean="0"/>
              <a:t> Nesse ensaio-piloto de controle </a:t>
            </a:r>
            <a:r>
              <a:rPr lang="pt-BR" i="1" smtClean="0"/>
              <a:t>“quasi-randomized”, </a:t>
            </a:r>
            <a:r>
              <a:rPr lang="pt-BR" smtClean="0"/>
              <a:t>foi sugerido que </a:t>
            </a:r>
            <a:r>
              <a:rPr lang="pt-BR" smtClean="0">
                <a:solidFill>
                  <a:srgbClr val="0000FF"/>
                </a:solidFill>
              </a:rPr>
              <a:t>a ordenha é viável para recém-nascidos a termo e prematuros tardios que estão deprimidos ao nascer</a:t>
            </a:r>
            <a:r>
              <a:rPr lang="pt-BR" smtClean="0"/>
              <a:t>.</a:t>
            </a:r>
          </a:p>
          <a:p>
            <a:pPr algn="just" eaLnBrk="1" hangingPunct="1">
              <a:buFont typeface="Arial" pitchFamily="34" charset="0"/>
              <a:buChar char="•"/>
            </a:pPr>
            <a:r>
              <a:rPr lang="pt-BR" smtClean="0"/>
              <a:t> É o primeiro estudo randomizado de transfusão placentária em recém-nascidos deprimidos ao nascer e que provavelmente necessitam de ressuscitação imediata.</a:t>
            </a:r>
            <a:endParaRPr lang="en-US"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normAutofit fontScale="90000"/>
          </a:bodyPr>
          <a:lstStyle/>
          <a:p>
            <a:pPr eaLnBrk="1" hangingPunct="1">
              <a:defRPr/>
            </a:pPr>
            <a:r>
              <a:rPr lang="pt-BR" cap="none" smtClean="0">
                <a:solidFill>
                  <a:srgbClr val="FF0000"/>
                </a:solidFill>
              </a:rPr>
              <a:t>ENCEFALOPATIA HIPÓXICO-ISQUÊMICA</a:t>
            </a:r>
            <a:br>
              <a:rPr lang="pt-BR" cap="none" smtClean="0">
                <a:solidFill>
                  <a:srgbClr val="FF0000"/>
                </a:solidFill>
              </a:rPr>
            </a:br>
            <a:r>
              <a:rPr lang="pt-BR" cap="none" smtClean="0">
                <a:solidFill>
                  <a:srgbClr val="FF0000"/>
                </a:solidFill>
              </a:rPr>
              <a:t>                               (EHI)</a:t>
            </a:r>
            <a:r>
              <a:rPr lang="pt-BR" cap="none" smtClean="0"/>
              <a:t> </a:t>
            </a:r>
          </a:p>
        </p:txBody>
      </p:sp>
      <p:sp>
        <p:nvSpPr>
          <p:cNvPr id="31747" name="Espaço Reservado para Conteúdo 2"/>
          <p:cNvSpPr>
            <a:spLocks noGrp="1"/>
          </p:cNvSpPr>
          <p:nvPr>
            <p:ph idx="1"/>
          </p:nvPr>
        </p:nvSpPr>
        <p:spPr/>
        <p:txBody>
          <a:bodyPr/>
          <a:lstStyle/>
          <a:p>
            <a:pPr algn="just" eaLnBrk="1" hangingPunct="1">
              <a:buFont typeface="Arial" pitchFamily="34" charset="0"/>
              <a:buChar char="•"/>
            </a:pPr>
            <a:r>
              <a:rPr lang="pt-BR" smtClean="0"/>
              <a:t> Patologia neurológica responsável por alta mortalidade e morbidade relacionadas ao desenvolvimento neuropsicomotor em países desenvolvidos e em desenvolvimento. </a:t>
            </a:r>
          </a:p>
          <a:p>
            <a:pPr algn="just" eaLnBrk="1" hangingPunct="1">
              <a:buFont typeface="Arial" pitchFamily="34" charset="0"/>
              <a:buChar char="•"/>
            </a:pPr>
            <a:r>
              <a:rPr lang="pt-BR" smtClean="0"/>
              <a:t> Incidência</a:t>
            </a:r>
          </a:p>
          <a:p>
            <a:pPr lvl="1" algn="just" eaLnBrk="1" hangingPunct="1">
              <a:buFont typeface="Courier New" pitchFamily="49" charset="0"/>
              <a:buChar char="o"/>
            </a:pPr>
            <a:r>
              <a:rPr lang="pt-BR" smtClean="0"/>
              <a:t>1 a 3 por mil nascimentos a termo nos países desenvolvidos </a:t>
            </a:r>
          </a:p>
          <a:p>
            <a:pPr lvl="1" algn="just" eaLnBrk="1" hangingPunct="1">
              <a:buFont typeface="Courier New" pitchFamily="49" charset="0"/>
              <a:buChar char="o"/>
            </a:pPr>
            <a:r>
              <a:rPr lang="pt-BR" smtClean="0"/>
              <a:t>15 a 20 vezes mais alta nos países em desenvolvimento (13)</a:t>
            </a:r>
          </a:p>
          <a:p>
            <a:pPr algn="just" eaLnBrk="1" hangingPunct="1">
              <a:buFont typeface="Arial" pitchFamily="34" charset="0"/>
              <a:buChar char="•"/>
            </a:pPr>
            <a:r>
              <a:rPr lang="pt-BR" smtClean="0"/>
              <a:t> Classificação (14) e Desfechos (15, 16)</a:t>
            </a:r>
          </a:p>
          <a:p>
            <a:pPr lvl="1" algn="just" eaLnBrk="1" hangingPunct="1">
              <a:buFont typeface="Courier New" pitchFamily="49" charset="0"/>
              <a:buChar char="o"/>
            </a:pPr>
            <a:r>
              <a:rPr lang="pt-BR" smtClean="0"/>
              <a:t>Leve: déficits cognitivos sutis e alterações no funcionamento da vida diária </a:t>
            </a:r>
          </a:p>
          <a:p>
            <a:pPr lvl="1" algn="just" eaLnBrk="1" hangingPunct="1">
              <a:buFont typeface="Courier New" pitchFamily="49" charset="0"/>
              <a:buChar char="o"/>
            </a:pPr>
            <a:r>
              <a:rPr lang="pt-BR" smtClean="0"/>
              <a:t>Moderada: 30 a 50% das crianças morrem ou desenvolvem deficiências significativas</a:t>
            </a:r>
          </a:p>
          <a:p>
            <a:pPr lvl="1" algn="just" eaLnBrk="1" hangingPunct="1">
              <a:buFont typeface="Courier New" pitchFamily="49" charset="0"/>
              <a:buChar char="o"/>
            </a:pPr>
            <a:r>
              <a:rPr lang="pt-BR" smtClean="0"/>
              <a:t>Grave: morte ou sequelas neurológicas</a:t>
            </a:r>
          </a:p>
          <a:p>
            <a:pPr algn="just" eaLnBrk="1" hangingPunct="1">
              <a:buFont typeface="Arial" pitchFamily="34" charset="0"/>
              <a:buChar char="•"/>
            </a:pPr>
            <a:endParaRPr lang="pt-BR" smtClean="0"/>
          </a:p>
        </p:txBody>
      </p:sp>
      <p:sp>
        <p:nvSpPr>
          <p:cNvPr id="31748" name="Título 1"/>
          <p:cNvSpPr>
            <a:spLocks/>
          </p:cNvSpPr>
          <p:nvPr/>
        </p:nvSpPr>
        <p:spPr bwMode="auto">
          <a:xfrm>
            <a:off x="1115616" y="-315416"/>
            <a:ext cx="7289800" cy="1498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80000"/>
              </a:lnSpc>
            </a:pPr>
            <a:r>
              <a:rPr lang="pt-BR" sz="4400" dirty="0">
                <a:solidFill>
                  <a:srgbClr val="0D0D0D"/>
                </a:solidFill>
                <a:latin typeface="Tw Cen MT Condensed" pitchFamily="34" charset="0"/>
              </a:rPr>
              <a:t>                       DISCUSSÃO</a:t>
            </a:r>
            <a:endParaRPr lang="en-US" sz="4400" dirty="0">
              <a:solidFill>
                <a:srgbClr val="0D0D0D"/>
              </a:solidFill>
              <a:latin typeface="Tw Cen MT Condensed"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ço Reservado para Conteúdo 2"/>
          <p:cNvSpPr>
            <a:spLocks noGrp="1"/>
          </p:cNvSpPr>
          <p:nvPr>
            <p:ph idx="1"/>
          </p:nvPr>
        </p:nvSpPr>
        <p:spPr>
          <a:xfrm>
            <a:off x="431800" y="908050"/>
            <a:ext cx="8712200" cy="5472113"/>
          </a:xfrm>
        </p:spPr>
        <p:txBody>
          <a:bodyPr/>
          <a:lstStyle/>
          <a:p>
            <a:pPr algn="just" eaLnBrk="1" hangingPunct="1">
              <a:buFont typeface="Arial" pitchFamily="34" charset="0"/>
              <a:buChar char="•"/>
            </a:pPr>
            <a:r>
              <a:rPr lang="pt-BR" smtClean="0"/>
              <a:t> Fisiopatologia da lesão cerebral pela EHI (17)</a:t>
            </a:r>
          </a:p>
          <a:p>
            <a:pPr lvl="1" algn="just" eaLnBrk="1" hangingPunct="1">
              <a:buFont typeface="Courier New" pitchFamily="49" charset="0"/>
              <a:buChar char="o"/>
            </a:pPr>
            <a:r>
              <a:rPr lang="pt-BR" smtClean="0">
                <a:solidFill>
                  <a:srgbClr val="FF0000"/>
                </a:solidFill>
              </a:rPr>
              <a:t>Insuficiência de energia primária</a:t>
            </a:r>
          </a:p>
          <a:p>
            <a:pPr lvl="2" eaLnBrk="1" hangingPunct="1">
              <a:buFont typeface="Arial" pitchFamily="34" charset="0"/>
              <a:buChar char="•"/>
            </a:pPr>
            <a:r>
              <a:rPr lang="pt-BR" smtClean="0"/>
              <a:t>Ocorre em poucos minutos</a:t>
            </a:r>
          </a:p>
          <a:p>
            <a:pPr lvl="2" eaLnBrk="1" hangingPunct="1">
              <a:buFont typeface="Arial" pitchFamily="34" charset="0"/>
              <a:buChar char="•"/>
            </a:pPr>
            <a:r>
              <a:rPr lang="pt-BR" smtClean="0"/>
              <a:t>Redução no fluxo sanguíneo cerebral e no suprimento de oxigênio </a:t>
            </a:r>
            <a:r>
              <a:rPr lang="pt-BR" smtClean="0">
                <a:sym typeface="Wingdings" pitchFamily="2" charset="2"/>
              </a:rPr>
              <a:t> </a:t>
            </a:r>
            <a:r>
              <a:rPr lang="pt-BR" smtClean="0"/>
              <a:t>depleção de ATP e acidose intracelular. </a:t>
            </a:r>
          </a:p>
          <a:p>
            <a:pPr lvl="1" algn="just" eaLnBrk="1" hangingPunct="1">
              <a:buFont typeface="Courier New" pitchFamily="49" charset="0"/>
              <a:buChar char="o"/>
            </a:pPr>
            <a:r>
              <a:rPr lang="pt-BR" smtClean="0">
                <a:solidFill>
                  <a:srgbClr val="FF0000"/>
                </a:solidFill>
              </a:rPr>
              <a:t>Insuficiência de energia secundária</a:t>
            </a:r>
          </a:p>
          <a:p>
            <a:pPr lvl="2" algn="just" eaLnBrk="1" hangingPunct="1">
              <a:buFont typeface="Arial" pitchFamily="34" charset="0"/>
              <a:buChar char="•"/>
            </a:pPr>
            <a:r>
              <a:rPr lang="pt-BR" smtClean="0"/>
              <a:t>Inflamação e lesão oxidativa que causa apoptose das células cerebrais</a:t>
            </a:r>
          </a:p>
          <a:p>
            <a:pPr algn="just" eaLnBrk="1" hangingPunct="1">
              <a:buFont typeface="Arial" pitchFamily="34" charset="0"/>
              <a:buChar char="•"/>
            </a:pPr>
            <a:r>
              <a:rPr lang="pt-BR" smtClean="0"/>
              <a:t> Tratamento</a:t>
            </a:r>
          </a:p>
          <a:p>
            <a:pPr lvl="1" algn="just" eaLnBrk="1" hangingPunct="1">
              <a:buFont typeface="Courier New" pitchFamily="49" charset="0"/>
              <a:buChar char="o"/>
            </a:pPr>
            <a:r>
              <a:rPr lang="pt-BR" smtClean="0">
                <a:solidFill>
                  <a:srgbClr val="0000FF"/>
                </a:solidFill>
              </a:rPr>
              <a:t>Hipotermia terapêutica</a:t>
            </a:r>
            <a:r>
              <a:rPr lang="pt-BR" smtClean="0"/>
              <a:t> </a:t>
            </a:r>
          </a:p>
          <a:p>
            <a:pPr lvl="2" algn="just" eaLnBrk="1" hangingPunct="1">
              <a:buFont typeface="Arial" pitchFamily="34" charset="0"/>
              <a:buChar char="•"/>
            </a:pPr>
            <a:r>
              <a:rPr lang="pt-BR" b="1" smtClean="0">
                <a:solidFill>
                  <a:srgbClr val="0000FF"/>
                </a:solidFill>
              </a:rPr>
              <a:t>Reduz a lesão cerebral causada por uma falha de energia secundária. </a:t>
            </a:r>
            <a:r>
              <a:rPr lang="pt-BR" smtClean="0"/>
              <a:t>No entanto, nos neonatos com moderada e severa EHI morre ou desenvolve severa deficiência neurológica e paralisia cerebral (7) </a:t>
            </a:r>
          </a:p>
          <a:p>
            <a:pPr lvl="2" algn="just" eaLnBrk="1" hangingPunct="1">
              <a:buFont typeface="Arial" pitchFamily="34" charset="0"/>
              <a:buChar char="•"/>
            </a:pPr>
            <a:r>
              <a:rPr lang="pt-BR" smtClean="0"/>
              <a:t>Esse fato pode ser explicado, como colocado anteriormente  pela limitada capacidade regenerativa  da neurogênese endógena após a lesão cerebral neonatal hipóxica (8) </a:t>
            </a:r>
          </a:p>
          <a:p>
            <a:pPr lvl="2" algn="just" eaLnBrk="1" hangingPunct="1">
              <a:buFont typeface="Arial" pitchFamily="34" charset="0"/>
              <a:buChar char="•"/>
            </a:pPr>
            <a:r>
              <a:rPr lang="pt-BR" smtClean="0"/>
              <a:t>Não disponível em países em desenvolvimento </a:t>
            </a:r>
          </a:p>
          <a:p>
            <a:pPr lvl="1" algn="just" eaLnBrk="1" hangingPunct="1">
              <a:buFont typeface="Courier New" pitchFamily="49" charset="0"/>
              <a:buChar char="o"/>
            </a:pPr>
            <a:r>
              <a:rPr lang="pt-BR" smtClean="0"/>
              <a:t>A </a:t>
            </a:r>
            <a:r>
              <a:rPr lang="pt-BR" smtClean="0">
                <a:solidFill>
                  <a:srgbClr val="0000FF"/>
                </a:solidFill>
              </a:rPr>
              <a:t>ordenha de cordão entra como uma terapia barata e disponível, sendo eficaz como rica fonte de células tronco hematopoiéticas e não hemotopoiéticas, além de outras células nucleares (9,10), além de semelhante efeito do transplante autólogo de células do cordão umbilical (UCBCT), como demonstrado pelos autores (9,10,18)</a:t>
            </a:r>
          </a:p>
          <a:p>
            <a:pPr lvl="1" algn="ctr" eaLnBrk="1" hangingPunct="1">
              <a:buFont typeface="Courier New" pitchFamily="49" charset="0"/>
              <a:buChar char="o"/>
            </a:pPr>
            <a:r>
              <a:rPr lang="pt-BR" b="1" smtClean="0">
                <a:solidFill>
                  <a:srgbClr val="00CC00"/>
                </a:solidFill>
              </a:rPr>
              <a:t>A ordenha do cordão   pode potencialmente prevenir a falha de energia primária, melhorando o fluxo sanguíneo cerebral, bem como reparação de lesão cerebral durante a falha secundária  de energia em recém-nascidos com EHI.</a:t>
            </a:r>
          </a:p>
          <a:p>
            <a:pPr lvl="1" algn="ctr" eaLnBrk="1" hangingPunct="1"/>
            <a:r>
              <a:rPr lang="pt-BR" smtClean="0">
                <a:solidFill>
                  <a:srgbClr val="FF33CC"/>
                </a:solidFill>
              </a:rPr>
              <a:t>Cerca de 80 ml de sangue são transferidos da placenta para neonatos após DCC por 1 min (19)</a:t>
            </a:r>
          </a:p>
        </p:txBody>
      </p:sp>
      <p:sp>
        <p:nvSpPr>
          <p:cNvPr id="32771" name="Título 1"/>
          <p:cNvSpPr>
            <a:spLocks/>
          </p:cNvSpPr>
          <p:nvPr/>
        </p:nvSpPr>
        <p:spPr bwMode="auto">
          <a:xfrm>
            <a:off x="1331913" y="-171450"/>
            <a:ext cx="7289800" cy="149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80000"/>
              </a:lnSpc>
            </a:pPr>
            <a:r>
              <a:rPr lang="pt-BR" sz="4400">
                <a:solidFill>
                  <a:srgbClr val="0D0D0D"/>
                </a:solidFill>
                <a:latin typeface="Tw Cen MT Condensed" pitchFamily="34" charset="0"/>
              </a:rPr>
              <a:t>           DISCUSSÃO</a:t>
            </a:r>
            <a:endParaRPr lang="en-US" sz="4400">
              <a:solidFill>
                <a:srgbClr val="0D0D0D"/>
              </a:solidFill>
              <a:latin typeface="Tw Cen MT Condensed"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p:cNvSpPr>
            <a:spLocks noGrp="1"/>
          </p:cNvSpPr>
          <p:nvPr>
            <p:ph type="body" idx="1"/>
          </p:nvPr>
        </p:nvSpPr>
        <p:spPr/>
        <p:txBody>
          <a:bodyPr/>
          <a:lstStyle/>
          <a:p>
            <a:pPr eaLnBrk="1" hangingPunct="1"/>
            <a:endParaRPr lang="pt-BR" smtClean="0"/>
          </a:p>
          <a:p>
            <a:pPr eaLnBrk="1" hangingPunct="1"/>
            <a:r>
              <a:rPr lang="pt-BR" smtClean="0"/>
              <a:t>Células sanguíneas do cordão umbilical podem melhorar a lesão cerebral em recém-nascidos com EHI tanto enxertando diretamente no sistema nervoso central como secreção de fatores neurotróficos ou redução de mediadores inflamatórios. </a:t>
            </a:r>
          </a:p>
          <a:p>
            <a:pPr eaLnBrk="1" hangingPunct="1"/>
            <a:r>
              <a:rPr lang="pt-BR" smtClean="0"/>
              <a:t>Células-tronco hematopoiéticas do cordão umbilical / células progenitoras (CD34 +) injetadas em um modelo animal de acidente vascular cerebral, diminuiu a infiltração de linfócitos T e reduziu o tamanho do infarto. (21)  </a:t>
            </a:r>
          </a:p>
        </p:txBody>
      </p:sp>
      <p:sp>
        <p:nvSpPr>
          <p:cNvPr id="2" name="Título 1"/>
          <p:cNvSpPr>
            <a:spLocks/>
          </p:cNvSpPr>
          <p:nvPr/>
        </p:nvSpPr>
        <p:spPr bwMode="auto">
          <a:xfrm>
            <a:off x="768350" y="585788"/>
            <a:ext cx="7289800" cy="149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fontAlgn="auto">
              <a:lnSpc>
                <a:spcPct val="80000"/>
              </a:lnSpc>
              <a:spcAft>
                <a:spcPts val="0"/>
              </a:spcAft>
              <a:defRPr/>
            </a:pPr>
            <a:r>
              <a:rPr lang="pt-BR" sz="4400" cap="all" spc="100" dirty="0">
                <a:solidFill>
                  <a:schemeClr val="tx1">
                    <a:lumMod val="95000"/>
                    <a:lumOff val="5000"/>
                  </a:schemeClr>
                </a:solidFill>
                <a:latin typeface="+mj-lt"/>
                <a:ea typeface="+mj-ea"/>
                <a:cs typeface="+mj-cs"/>
              </a:rPr>
              <a:t>Discussão</a:t>
            </a:r>
            <a:endParaRPr lang="en-US" sz="4400" cap="all" spc="100" dirty="0">
              <a:solidFill>
                <a:schemeClr val="tx1">
                  <a:lumMod val="95000"/>
                  <a:lumOff val="5000"/>
                </a:schemeClr>
              </a:solidFill>
              <a:latin typeface="+mj-lt"/>
              <a:ea typeface="+mj-ea"/>
              <a:cs typeface="+mj-cs"/>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p:cNvSpPr>
            <a:spLocks noGrp="1"/>
          </p:cNvSpPr>
          <p:nvPr>
            <p:ph type="body" idx="1"/>
          </p:nvPr>
        </p:nvSpPr>
        <p:spPr/>
        <p:txBody>
          <a:bodyPr/>
          <a:lstStyle/>
          <a:p>
            <a:pPr eaLnBrk="1" hangingPunct="1"/>
            <a:r>
              <a:rPr lang="pt-BR" smtClean="0"/>
              <a:t>As células T reguladoras presentes no sangue do cordão umbilical tem uma potente atividade anti-inflamatória e papel significativo na neuroproteção após acidente vascular cerebral. (22)</a:t>
            </a:r>
          </a:p>
          <a:p>
            <a:pPr eaLnBrk="1" hangingPunct="1"/>
            <a:r>
              <a:rPr lang="pt-BR" smtClean="0"/>
              <a:t> Transplante de células tronco melhora os resultados em vários distúrbios neurológicos em modelos animais. (9). </a:t>
            </a:r>
          </a:p>
          <a:p>
            <a:pPr eaLnBrk="1" hangingPunct="1"/>
            <a:r>
              <a:rPr lang="pt-BR" smtClean="0"/>
              <a:t>Células mononucleares sanguíneas do cordão umbilical secretam vários fatores neurotróficos, incluindo fatores neurotróficos derivados do cérebro (BDNF), fator neurotrófico derivado da linha das células da glia (GDNF), fator de crescimento do nervo (NGF), neurotrofina3 (NT3), neurotrofina5 (NT5) e fator de crescimento endotelial vascular (VEGF) .(23)</a:t>
            </a:r>
          </a:p>
        </p:txBody>
      </p:sp>
      <p:sp>
        <p:nvSpPr>
          <p:cNvPr id="2" name="Título 1"/>
          <p:cNvSpPr>
            <a:spLocks/>
          </p:cNvSpPr>
          <p:nvPr/>
        </p:nvSpPr>
        <p:spPr bwMode="auto">
          <a:xfrm>
            <a:off x="768350" y="585788"/>
            <a:ext cx="7289800" cy="149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fontAlgn="auto">
              <a:lnSpc>
                <a:spcPct val="80000"/>
              </a:lnSpc>
              <a:spcAft>
                <a:spcPts val="0"/>
              </a:spcAft>
              <a:defRPr/>
            </a:pPr>
            <a:r>
              <a:rPr lang="pt-BR" sz="4400" cap="all" spc="100" dirty="0">
                <a:solidFill>
                  <a:schemeClr val="tx1">
                    <a:lumMod val="95000"/>
                    <a:lumOff val="5000"/>
                  </a:schemeClr>
                </a:solidFill>
                <a:latin typeface="+mj-lt"/>
                <a:ea typeface="+mj-ea"/>
                <a:cs typeface="+mj-cs"/>
              </a:rPr>
              <a:t>Discussão</a:t>
            </a:r>
            <a:endParaRPr lang="en-US" sz="4400" cap="all" spc="100" dirty="0">
              <a:solidFill>
                <a:schemeClr val="tx1">
                  <a:lumMod val="95000"/>
                  <a:lumOff val="5000"/>
                </a:schemeClr>
              </a:solidFill>
              <a:latin typeface="+mj-lt"/>
              <a:ea typeface="+mj-ea"/>
              <a:cs typeface="+mj-cs"/>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p:cNvSpPr>
            <a:spLocks noGrp="1"/>
          </p:cNvSpPr>
          <p:nvPr>
            <p:ph type="body" idx="1"/>
          </p:nvPr>
        </p:nvSpPr>
        <p:spPr/>
        <p:txBody>
          <a:bodyPr/>
          <a:lstStyle/>
          <a:p>
            <a:pPr eaLnBrk="1" hangingPunct="1"/>
            <a:r>
              <a:rPr lang="pt-BR" sz="1800" smtClean="0"/>
              <a:t>Esses fatores de crescimento tiveram  efeitos neuroprotetores nos modelos de EHI (24-26). </a:t>
            </a:r>
          </a:p>
          <a:p>
            <a:pPr eaLnBrk="1" hangingPunct="1"/>
            <a:r>
              <a:rPr lang="pt-BR" sz="1800" smtClean="0"/>
              <a:t>Uma combinação de fatores de crescimento pode ter um efeito sinérgico na neuroproteção .(27).</a:t>
            </a:r>
          </a:p>
          <a:p>
            <a:pPr eaLnBrk="1" hangingPunct="1"/>
            <a:r>
              <a:rPr lang="pt-BR" sz="1800" smtClean="0"/>
              <a:t>A transfusão de células umbilicais por ordenha de cordão tem um potencial vantagem adicional de fornecer múltiplos fatores  neurotróficos para o cérebro. </a:t>
            </a:r>
          </a:p>
          <a:p>
            <a:pPr eaLnBrk="1" hangingPunct="1"/>
            <a:r>
              <a:rPr lang="pt-BR" sz="1800" smtClean="0"/>
              <a:t>Os níveis de mediadores inflamatórios (IL-6, TNF-α e IL-1β) estão aumentados no soro e no LCR de neonatos com EHI e correlacionam com a gravidade da EHI e resultados neurodesenvolvimentais. (28-30). </a:t>
            </a:r>
          </a:p>
          <a:p>
            <a:pPr eaLnBrk="1" hangingPunct="1"/>
            <a:r>
              <a:rPr lang="pt-BR" sz="1800" smtClean="0"/>
              <a:t>Células sanguíneas  do cordão umbilical podem reduzir a expressão de citocinas pró-inflamatórias (IL-6, TNF-α e IL-1β) e aumentam as citocinas anti- inflamatórias (IL-10).(31, 32)</a:t>
            </a:r>
          </a:p>
        </p:txBody>
      </p:sp>
      <p:sp>
        <p:nvSpPr>
          <p:cNvPr id="2" name="Título 1"/>
          <p:cNvSpPr>
            <a:spLocks/>
          </p:cNvSpPr>
          <p:nvPr/>
        </p:nvSpPr>
        <p:spPr bwMode="auto">
          <a:xfrm>
            <a:off x="768350" y="585788"/>
            <a:ext cx="7289800" cy="149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fontAlgn="auto">
              <a:lnSpc>
                <a:spcPct val="80000"/>
              </a:lnSpc>
              <a:spcAft>
                <a:spcPts val="0"/>
              </a:spcAft>
              <a:defRPr/>
            </a:pPr>
            <a:r>
              <a:rPr lang="pt-BR" sz="4400" cap="all" spc="100" dirty="0">
                <a:solidFill>
                  <a:schemeClr val="tx1">
                    <a:lumMod val="95000"/>
                    <a:lumOff val="5000"/>
                  </a:schemeClr>
                </a:solidFill>
                <a:latin typeface="+mj-lt"/>
                <a:ea typeface="+mj-ea"/>
                <a:cs typeface="+mj-cs"/>
              </a:rPr>
              <a:t>Discussão</a:t>
            </a:r>
            <a:endParaRPr lang="en-US" sz="4400" cap="all" spc="100" dirty="0">
              <a:solidFill>
                <a:schemeClr val="tx1">
                  <a:lumMod val="95000"/>
                  <a:lumOff val="5000"/>
                </a:schemeClr>
              </a:solidFill>
              <a:latin typeface="+mj-lt"/>
              <a:ea typeface="+mj-ea"/>
              <a:cs typeface="+mj-cs"/>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3"/>
          <p:cNvSpPr>
            <a:spLocks noGrp="1"/>
          </p:cNvSpPr>
          <p:nvPr>
            <p:ph type="body" idx="1"/>
          </p:nvPr>
        </p:nvSpPr>
        <p:spPr>
          <a:xfrm>
            <a:off x="1258888" y="2835275"/>
            <a:ext cx="7289800" cy="4022725"/>
          </a:xfrm>
        </p:spPr>
        <p:txBody>
          <a:bodyPr/>
          <a:lstStyle/>
          <a:p>
            <a:pPr eaLnBrk="1" hangingPunct="1"/>
            <a:r>
              <a:rPr lang="pt-BR" sz="3200" smtClean="0">
                <a:solidFill>
                  <a:srgbClr val="0000FF"/>
                </a:solidFill>
              </a:rPr>
              <a:t>Veja a seguir  um resumo desses fatos</a:t>
            </a:r>
          </a:p>
        </p:txBody>
      </p:sp>
      <p:sp>
        <p:nvSpPr>
          <p:cNvPr id="2" name="Título 1"/>
          <p:cNvSpPr>
            <a:spLocks noGrp="1"/>
          </p:cNvSpPr>
          <p:nvPr>
            <p:ph type="title"/>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eaLnBrk="1" fontAlgn="auto" hangingPunct="1">
              <a:spcAft>
                <a:spcPts val="0"/>
              </a:spcAft>
              <a:defRPr/>
            </a:pPr>
            <a:r>
              <a:rPr lang="pt-BR" dirty="0">
                <a:solidFill>
                  <a:schemeClr val="tx1">
                    <a:lumMod val="95000"/>
                    <a:lumOff val="5000"/>
                  </a:schemeClr>
                </a:solidFill>
              </a:rPr>
              <a:t>Discussão</a:t>
            </a:r>
            <a:endParaRPr lang="en-US" dirty="0">
              <a:solidFill>
                <a:schemeClr val="tx1">
                  <a:lumMod val="95000"/>
                  <a:lumOff val="5000"/>
                </a:schemeClr>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763" y="441325"/>
            <a:ext cx="8878887" cy="5973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wrap="square" numCol="1" anchorCtr="0" compatLnSpc="1">
            <a:prstTxWarp prst="textNoShape">
              <a:avLst/>
            </a:prstTxWarp>
          </a:bodyPr>
          <a:lstStyle/>
          <a:p>
            <a:pPr eaLnBrk="1" hangingPunct="1">
              <a:defRPr/>
            </a:pPr>
            <a:r>
              <a:rPr lang="pt-BR" cap="none" smtClean="0">
                <a:solidFill>
                  <a:srgbClr val="FF0000"/>
                </a:solidFill>
              </a:rPr>
              <a:t>LIMITAÇÕES</a:t>
            </a:r>
            <a:r>
              <a:rPr lang="pt-BR" cap="none" smtClean="0"/>
              <a:t> </a:t>
            </a:r>
            <a:endParaRPr lang="en-US" cap="none" smtClean="0"/>
          </a:p>
        </p:txBody>
      </p:sp>
      <p:sp>
        <p:nvSpPr>
          <p:cNvPr id="38915" name="Espaço Reservado para Conteúdo 4"/>
          <p:cNvSpPr>
            <a:spLocks noGrp="1"/>
          </p:cNvSpPr>
          <p:nvPr>
            <p:ph idx="1"/>
          </p:nvPr>
        </p:nvSpPr>
        <p:spPr/>
        <p:txBody>
          <a:bodyPr/>
          <a:lstStyle/>
          <a:p>
            <a:pPr algn="just" eaLnBrk="1" hangingPunct="1">
              <a:buFont typeface="Arial" pitchFamily="34" charset="0"/>
              <a:buChar char="•"/>
            </a:pPr>
            <a:r>
              <a:rPr lang="pt-BR" smtClean="0"/>
              <a:t> Centros de recursos limitados</a:t>
            </a:r>
          </a:p>
          <a:p>
            <a:pPr algn="just" eaLnBrk="1" hangingPunct="1">
              <a:buFont typeface="Arial" pitchFamily="34" charset="0"/>
              <a:buChar char="•"/>
            </a:pPr>
            <a:r>
              <a:rPr lang="pt-BR" smtClean="0"/>
              <a:t> Os bebês não foram randomizados no momento da intervenção</a:t>
            </a:r>
          </a:p>
          <a:p>
            <a:pPr algn="just" eaLnBrk="1" hangingPunct="1">
              <a:buFont typeface="Arial" pitchFamily="34" charset="0"/>
              <a:buChar char="•"/>
            </a:pPr>
            <a:r>
              <a:rPr lang="pt-BR" smtClean="0"/>
              <a:t> Nem todos os bebês que estavam deprimidos ao nascer no Centro maior foram incluídos neste estudo</a:t>
            </a:r>
          </a:p>
          <a:p>
            <a:pPr algn="just" eaLnBrk="1" hangingPunct="1">
              <a:buFont typeface="Arial" pitchFamily="34" charset="0"/>
              <a:buChar char="•"/>
            </a:pPr>
            <a:r>
              <a:rPr lang="pt-BR" smtClean="0"/>
              <a:t> </a:t>
            </a:r>
            <a:r>
              <a:rPr lang="pt-BR" smtClean="0">
                <a:solidFill>
                  <a:srgbClr val="0000FF"/>
                </a:solidFill>
              </a:rPr>
              <a:t>Vantagem</a:t>
            </a:r>
          </a:p>
          <a:p>
            <a:pPr lvl="1" algn="just" eaLnBrk="1" hangingPunct="1">
              <a:buFont typeface="Courier New" pitchFamily="49" charset="0"/>
              <a:buChar char="o"/>
            </a:pPr>
            <a:r>
              <a:rPr lang="pt-BR" smtClean="0"/>
              <a:t> Primeiro estudo randomizado relatando a viabilidade e segurança da transfusão placentária em recém-nascidos a termo e prematuros que estão deprimidos no nascimento</a:t>
            </a:r>
          </a:p>
          <a:p>
            <a:pPr eaLnBrk="1" hangingPunct="1"/>
            <a:endParaRPr lang="en-US" smtClean="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95000"/>
                    <a:lumOff val="5000"/>
                  </a:schemeClr>
                </a:solidFill>
              </a:rPr>
              <a:t>Conclusões </a:t>
            </a:r>
            <a:endParaRPr lang="en-US" dirty="0">
              <a:solidFill>
                <a:schemeClr val="tx1">
                  <a:lumMod val="95000"/>
                  <a:lumOff val="5000"/>
                </a:schemeClr>
              </a:solidFill>
            </a:endParaRPr>
          </a:p>
        </p:txBody>
      </p:sp>
      <p:sp>
        <p:nvSpPr>
          <p:cNvPr id="39939" name="Espaço Reservado para Conteúdo 2"/>
          <p:cNvSpPr>
            <a:spLocks noGrp="1"/>
          </p:cNvSpPr>
          <p:nvPr>
            <p:ph idx="1"/>
          </p:nvPr>
        </p:nvSpPr>
        <p:spPr>
          <a:ln w="57150">
            <a:solidFill>
              <a:srgbClr val="FF33CC"/>
            </a:solidFill>
            <a:miter lim="800000"/>
            <a:headEnd/>
            <a:tailEnd/>
          </a:ln>
        </p:spPr>
        <p:txBody>
          <a:bodyPr/>
          <a:lstStyle/>
          <a:p>
            <a:pPr algn="just" eaLnBrk="1" hangingPunct="1">
              <a:buFont typeface="Arial" pitchFamily="34" charset="0"/>
              <a:buChar char="•"/>
            </a:pPr>
            <a:r>
              <a:rPr lang="pt-BR" smtClean="0"/>
              <a:t> </a:t>
            </a:r>
            <a:r>
              <a:rPr lang="pt-BR" smtClean="0">
                <a:solidFill>
                  <a:srgbClr val="0000FF"/>
                </a:solidFill>
              </a:rPr>
              <a:t>O estudo demonstrou que a ordenha de cordão umbilical é viável para recém-nascidos a termo e prematuros tardios (≥ 35 semanas) que estão deprimidos ao nascer. </a:t>
            </a:r>
          </a:p>
          <a:p>
            <a:pPr algn="just" eaLnBrk="1" hangingPunct="1">
              <a:buFont typeface="Arial" pitchFamily="34" charset="0"/>
              <a:buChar char="•"/>
            </a:pPr>
            <a:r>
              <a:rPr lang="pt-BR" smtClean="0">
                <a:solidFill>
                  <a:srgbClr val="0000FF"/>
                </a:solidFill>
              </a:rPr>
              <a:t> Essa técnica não atrasa a ressuscitação ou afeta negativamente os esforços de ressuscitação para os RN que necessitam.</a:t>
            </a:r>
          </a:p>
          <a:p>
            <a:pPr algn="just" eaLnBrk="1" hangingPunct="1">
              <a:buFont typeface="Arial" pitchFamily="34" charset="0"/>
              <a:buChar char="•"/>
            </a:pPr>
            <a:r>
              <a:rPr lang="pt-BR" smtClean="0">
                <a:solidFill>
                  <a:srgbClr val="0000FF"/>
                </a:solidFill>
              </a:rPr>
              <a:t> A ordenha de cordão umbilical não foi associada a desfechos neonatais adversos de curto prazo, incluindo morte e exame neurológico anormal na alta.</a:t>
            </a:r>
          </a:p>
          <a:p>
            <a:pPr algn="just" eaLnBrk="1" hangingPunct="1">
              <a:buFont typeface="Arial" pitchFamily="34" charset="0"/>
              <a:buChar char="•"/>
            </a:pPr>
            <a:r>
              <a:rPr lang="pt-BR" smtClean="0">
                <a:solidFill>
                  <a:srgbClr val="0000FF"/>
                </a:solidFill>
              </a:rPr>
              <a:t> Um maior ensaio clínico é necessário para avaliar os benefícios a longo prazo da ordenha de cordão umbilical em recém-nascidos com EHI.</a:t>
            </a:r>
          </a:p>
          <a:p>
            <a:pPr eaLnBrk="1" hangingPunct="1"/>
            <a:endParaRPr lang="en-US" smtClean="0">
              <a:solidFill>
                <a:srgbClr val="0000FF"/>
              </a:solidFill>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4"/>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79388" y="1916113"/>
            <a:ext cx="8713787" cy="3703637"/>
          </a:xfrm>
          <a:noFill/>
          <a:ln w="38100">
            <a:solidFill>
              <a:srgbClr val="FF33CC"/>
            </a:solidFill>
            <a:miter lim="800000"/>
            <a:headEnd/>
            <a:tailEnd/>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4738" y="188913"/>
            <a:ext cx="5759450" cy="6192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4525" y="3175"/>
            <a:ext cx="5314950" cy="6850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404813"/>
            <a:ext cx="5424488" cy="626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14538"/>
            <a:ext cx="9144000" cy="2828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p:cNvSpPr>
          <p:nvPr>
            <p:ph type="title"/>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normAutofit fontScale="90000"/>
          </a:bodyPr>
          <a:lstStyle/>
          <a:p>
            <a:pPr algn="ctr" eaLnBrk="1" hangingPunct="1">
              <a:defRPr/>
            </a:pPr>
            <a:r>
              <a:rPr lang="pt-BR" sz="4000" cap="none" smtClean="0">
                <a:solidFill>
                  <a:srgbClr val="00CC00"/>
                </a:solidFill>
              </a:rPr>
              <a:t>Nota do Editor do site, Dr. Paulo R. Margotto. Consultem também ! Aqui e Agora! Estudando Juntos!</a:t>
            </a:r>
          </a:p>
        </p:txBody>
      </p:sp>
      <p:sp>
        <p:nvSpPr>
          <p:cNvPr id="46083" name="Text Box 5"/>
          <p:cNvSpPr txBox="1">
            <a:spLocks noChangeArrowheads="1"/>
          </p:cNvSpPr>
          <p:nvPr/>
        </p:nvSpPr>
        <p:spPr bwMode="auto">
          <a:xfrm>
            <a:off x="6012160" y="5589240"/>
            <a:ext cx="23463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Tw Cen MT" pitchFamily="34" charset="0"/>
                <a:cs typeface="Arial" pitchFamily="34" charset="0"/>
              </a:defRPr>
            </a:lvl1pPr>
            <a:lvl2pPr marL="742950" indent="-285750" eaLnBrk="0" hangingPunct="0">
              <a:defRPr>
                <a:solidFill>
                  <a:schemeClr val="tx1"/>
                </a:solidFill>
                <a:latin typeface="Tw Cen MT" pitchFamily="34" charset="0"/>
                <a:cs typeface="Arial" pitchFamily="34" charset="0"/>
              </a:defRPr>
            </a:lvl2pPr>
            <a:lvl3pPr marL="1143000" indent="-228600" eaLnBrk="0" hangingPunct="0">
              <a:defRPr>
                <a:solidFill>
                  <a:schemeClr val="tx1"/>
                </a:solidFill>
                <a:latin typeface="Tw Cen MT" pitchFamily="34" charset="0"/>
                <a:cs typeface="Arial" pitchFamily="34" charset="0"/>
              </a:defRPr>
            </a:lvl3pPr>
            <a:lvl4pPr marL="1600200" indent="-228600" eaLnBrk="0" hangingPunct="0">
              <a:defRPr>
                <a:solidFill>
                  <a:schemeClr val="tx1"/>
                </a:solidFill>
                <a:latin typeface="Tw Cen MT" pitchFamily="34" charset="0"/>
                <a:cs typeface="Arial" pitchFamily="34" charset="0"/>
              </a:defRPr>
            </a:lvl4pPr>
            <a:lvl5pPr marL="2057400" indent="-228600" eaLnBrk="0" hangingPunct="0">
              <a:defRPr>
                <a:solidFill>
                  <a:schemeClr val="tx1"/>
                </a:solidFill>
                <a:latin typeface="Tw Cen MT" pitchFamily="34" charset="0"/>
                <a:cs typeface="Arial" pitchFamily="34" charset="0"/>
              </a:defRPr>
            </a:lvl5pPr>
            <a:lvl6pPr marL="2514600" indent="-228600" eaLnBrk="0" fontAlgn="base" hangingPunct="0">
              <a:spcBef>
                <a:spcPct val="0"/>
              </a:spcBef>
              <a:spcAft>
                <a:spcPct val="0"/>
              </a:spcAft>
              <a:defRPr>
                <a:solidFill>
                  <a:schemeClr val="tx1"/>
                </a:solidFill>
                <a:latin typeface="Tw Cen MT" pitchFamily="34" charset="0"/>
                <a:cs typeface="Arial" pitchFamily="34" charset="0"/>
              </a:defRPr>
            </a:lvl6pPr>
            <a:lvl7pPr marL="2971800" indent="-228600" eaLnBrk="0" fontAlgn="base" hangingPunct="0">
              <a:spcBef>
                <a:spcPct val="0"/>
              </a:spcBef>
              <a:spcAft>
                <a:spcPct val="0"/>
              </a:spcAft>
              <a:defRPr>
                <a:solidFill>
                  <a:schemeClr val="tx1"/>
                </a:solidFill>
                <a:latin typeface="Tw Cen MT" pitchFamily="34" charset="0"/>
                <a:cs typeface="Arial" pitchFamily="34" charset="0"/>
              </a:defRPr>
            </a:lvl7pPr>
            <a:lvl8pPr marL="3429000" indent="-228600" eaLnBrk="0" fontAlgn="base" hangingPunct="0">
              <a:spcBef>
                <a:spcPct val="0"/>
              </a:spcBef>
              <a:spcAft>
                <a:spcPct val="0"/>
              </a:spcAft>
              <a:defRPr>
                <a:solidFill>
                  <a:schemeClr val="tx1"/>
                </a:solidFill>
                <a:latin typeface="Tw Cen MT" pitchFamily="34" charset="0"/>
                <a:cs typeface="Arial" pitchFamily="34" charset="0"/>
              </a:defRPr>
            </a:lvl8pPr>
            <a:lvl9pPr marL="3886200" indent="-228600" eaLnBrk="0" fontAlgn="base" hangingPunct="0">
              <a:spcBef>
                <a:spcPct val="0"/>
              </a:spcBef>
              <a:spcAft>
                <a:spcPct val="0"/>
              </a:spcAft>
              <a:defRPr>
                <a:solidFill>
                  <a:schemeClr val="tx1"/>
                </a:solidFill>
                <a:latin typeface="Tw Cen MT" pitchFamily="34" charset="0"/>
                <a:cs typeface="Arial" pitchFamily="34" charset="0"/>
              </a:defRPr>
            </a:lvl9pPr>
          </a:lstStyle>
          <a:p>
            <a:pPr eaLnBrk="1" hangingPunct="1"/>
            <a:r>
              <a:rPr lang="pt-BR" dirty="0">
                <a:hlinkClick r:id="rId2"/>
              </a:rPr>
              <a:t>pmargotto@gmail.com</a:t>
            </a:r>
            <a:r>
              <a:rPr lang="pt-BR" dirty="0"/>
              <a:t> </a:t>
            </a:r>
          </a:p>
        </p:txBody>
      </p:sp>
      <p:sp>
        <p:nvSpPr>
          <p:cNvPr id="46084" name="Rectangle 6"/>
          <p:cNvSpPr>
            <a:spLocks noChangeArrowheads="1"/>
          </p:cNvSpPr>
          <p:nvPr/>
        </p:nvSpPr>
        <p:spPr bwMode="auto">
          <a:xfrm>
            <a:off x="33338" y="6228229"/>
            <a:ext cx="8999067"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pt-BR" altLang="ja-JP" b="1" dirty="0">
                <a:solidFill>
                  <a:srgbClr val="FF33CC"/>
                </a:solidFill>
                <a:ea typeface="MS PGothic" pitchFamily="34" charset="-128"/>
              </a:rPr>
              <a:t>Dra. Benvinda (Portugal) e Dr. Paulo R. Margotto (Hospital das Forças Armadas, </a:t>
            </a:r>
            <a:endParaRPr lang="pt-BR" altLang="ja-JP" b="1" dirty="0" smtClean="0">
              <a:solidFill>
                <a:srgbClr val="FF33CC"/>
              </a:solidFill>
              <a:ea typeface="MS PGothic" pitchFamily="34" charset="-128"/>
            </a:endParaRPr>
          </a:p>
          <a:p>
            <a:pPr algn="ctr"/>
            <a:r>
              <a:rPr lang="pt-BR" altLang="ja-JP" b="1" dirty="0" smtClean="0">
                <a:solidFill>
                  <a:srgbClr val="FF33CC"/>
                </a:solidFill>
                <a:ea typeface="MS PGothic" pitchFamily="34" charset="-128"/>
              </a:rPr>
              <a:t>1986</a:t>
            </a:r>
            <a:r>
              <a:rPr lang="pt-BR" altLang="ja-JP" b="1" dirty="0">
                <a:solidFill>
                  <a:srgbClr val="FF33CC"/>
                </a:solidFill>
                <a:ea typeface="MS PGothic" pitchFamily="34" charset="-128"/>
              </a:rPr>
              <a:t>)</a:t>
            </a:r>
          </a:p>
        </p:txBody>
      </p:sp>
      <p:sp>
        <p:nvSpPr>
          <p:cNvPr id="46085" name="Text Box 7"/>
          <p:cNvSpPr txBox="1">
            <a:spLocks noChangeArrowheads="1"/>
          </p:cNvSpPr>
          <p:nvPr/>
        </p:nvSpPr>
        <p:spPr bwMode="auto">
          <a:xfrm>
            <a:off x="900113" y="2060575"/>
            <a:ext cx="6756400" cy="669925"/>
          </a:xfrm>
          <a:prstGeom prst="rect">
            <a:avLst/>
          </a:prstGeom>
          <a:noFill/>
          <a:ln w="28575">
            <a:solidFill>
              <a:srgbClr val="009999"/>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Tw Cen MT" pitchFamily="34" charset="0"/>
                <a:cs typeface="Arial" pitchFamily="34" charset="0"/>
              </a:defRPr>
            </a:lvl1pPr>
            <a:lvl2pPr marL="742950" indent="-285750" eaLnBrk="0" hangingPunct="0">
              <a:defRPr>
                <a:solidFill>
                  <a:schemeClr val="tx1"/>
                </a:solidFill>
                <a:latin typeface="Tw Cen MT" pitchFamily="34" charset="0"/>
                <a:cs typeface="Arial" pitchFamily="34" charset="0"/>
              </a:defRPr>
            </a:lvl2pPr>
            <a:lvl3pPr marL="1143000" indent="-228600" eaLnBrk="0" hangingPunct="0">
              <a:defRPr>
                <a:solidFill>
                  <a:schemeClr val="tx1"/>
                </a:solidFill>
                <a:latin typeface="Tw Cen MT" pitchFamily="34" charset="0"/>
                <a:cs typeface="Arial" pitchFamily="34" charset="0"/>
              </a:defRPr>
            </a:lvl3pPr>
            <a:lvl4pPr marL="1600200" indent="-228600" eaLnBrk="0" hangingPunct="0">
              <a:defRPr>
                <a:solidFill>
                  <a:schemeClr val="tx1"/>
                </a:solidFill>
                <a:latin typeface="Tw Cen MT" pitchFamily="34" charset="0"/>
                <a:cs typeface="Arial" pitchFamily="34" charset="0"/>
              </a:defRPr>
            </a:lvl4pPr>
            <a:lvl5pPr marL="2057400" indent="-228600" eaLnBrk="0" hangingPunct="0">
              <a:defRPr>
                <a:solidFill>
                  <a:schemeClr val="tx1"/>
                </a:solidFill>
                <a:latin typeface="Tw Cen MT" pitchFamily="34" charset="0"/>
                <a:cs typeface="Arial" pitchFamily="34" charset="0"/>
              </a:defRPr>
            </a:lvl5pPr>
            <a:lvl6pPr marL="2514600" indent="-228600" eaLnBrk="0" fontAlgn="base" hangingPunct="0">
              <a:spcBef>
                <a:spcPct val="0"/>
              </a:spcBef>
              <a:spcAft>
                <a:spcPct val="0"/>
              </a:spcAft>
              <a:defRPr>
                <a:solidFill>
                  <a:schemeClr val="tx1"/>
                </a:solidFill>
                <a:latin typeface="Tw Cen MT" pitchFamily="34" charset="0"/>
                <a:cs typeface="Arial" pitchFamily="34" charset="0"/>
              </a:defRPr>
            </a:lvl6pPr>
            <a:lvl7pPr marL="2971800" indent="-228600" eaLnBrk="0" fontAlgn="base" hangingPunct="0">
              <a:spcBef>
                <a:spcPct val="0"/>
              </a:spcBef>
              <a:spcAft>
                <a:spcPct val="0"/>
              </a:spcAft>
              <a:defRPr>
                <a:solidFill>
                  <a:schemeClr val="tx1"/>
                </a:solidFill>
                <a:latin typeface="Tw Cen MT" pitchFamily="34" charset="0"/>
                <a:cs typeface="Arial" pitchFamily="34" charset="0"/>
              </a:defRPr>
            </a:lvl7pPr>
            <a:lvl8pPr marL="3429000" indent="-228600" eaLnBrk="0" fontAlgn="base" hangingPunct="0">
              <a:spcBef>
                <a:spcPct val="0"/>
              </a:spcBef>
              <a:spcAft>
                <a:spcPct val="0"/>
              </a:spcAft>
              <a:defRPr>
                <a:solidFill>
                  <a:schemeClr val="tx1"/>
                </a:solidFill>
                <a:latin typeface="Tw Cen MT" pitchFamily="34" charset="0"/>
                <a:cs typeface="Arial" pitchFamily="34" charset="0"/>
              </a:defRPr>
            </a:lvl8pPr>
            <a:lvl9pPr marL="3886200" indent="-228600" eaLnBrk="0" fontAlgn="base" hangingPunct="0">
              <a:spcBef>
                <a:spcPct val="0"/>
              </a:spcBef>
              <a:spcAft>
                <a:spcPct val="0"/>
              </a:spcAft>
              <a:defRPr>
                <a:solidFill>
                  <a:schemeClr val="tx1"/>
                </a:solidFill>
                <a:latin typeface="Tw Cen MT" pitchFamily="34" charset="0"/>
                <a:cs typeface="Arial" pitchFamily="34" charset="0"/>
              </a:defRPr>
            </a:lvl9pPr>
          </a:lstStyle>
          <a:p>
            <a:pPr eaLnBrk="1" hangingPunct="1"/>
            <a:r>
              <a:rPr lang="pt-BR" b="1">
                <a:solidFill>
                  <a:srgbClr val="0000FF"/>
                </a:solidFill>
              </a:rPr>
              <a:t> Ordenha do cordão com repreenchimento placentário</a:t>
            </a:r>
          </a:p>
          <a:p>
            <a:pPr eaLnBrk="1" hangingPunct="1"/>
            <a:r>
              <a:rPr lang="pt-BR" b="1">
                <a:solidFill>
                  <a:srgbClr val="0000FF"/>
                </a:solidFill>
              </a:rPr>
              <a:t> O RN asfixiado se beneficia do atraso do clampeamento do cordão?</a:t>
            </a:r>
          </a:p>
        </p:txBody>
      </p:sp>
      <p:pic>
        <p:nvPicPr>
          <p:cNvPr id="46086" name="Picture 8" descr="Benvin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8538" y="2852738"/>
            <a:ext cx="3502025" cy="349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title"/>
          </p:nvPr>
        </p:nvSpPr>
        <p:spPr bwMode="auto">
          <a:xfrm>
            <a:off x="1187450" y="692150"/>
            <a:ext cx="7289800" cy="149860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eaLnBrk="1" hangingPunct="1">
              <a:defRPr/>
            </a:pPr>
            <a:r>
              <a:rPr lang="pt-BR" cap="none" smtClean="0"/>
              <a:t>COMO MELHORAR O DÉBITO CARDÍACO </a:t>
            </a:r>
          </a:p>
        </p:txBody>
      </p:sp>
      <p:sp>
        <p:nvSpPr>
          <p:cNvPr id="47107" name="Rectangle 3"/>
          <p:cNvSpPr>
            <a:spLocks noGrp="1"/>
          </p:cNvSpPr>
          <p:nvPr>
            <p:ph type="body" idx="1"/>
          </p:nvPr>
        </p:nvSpPr>
        <p:spPr>
          <a:xfrm>
            <a:off x="755650" y="2060575"/>
            <a:ext cx="7794625" cy="4670425"/>
          </a:xfrm>
        </p:spPr>
        <p:txBody>
          <a:bodyPr/>
          <a:lstStyle/>
          <a:p>
            <a:pPr eaLnBrk="1" hangingPunct="1">
              <a:lnSpc>
                <a:spcPct val="70000"/>
              </a:lnSpc>
            </a:pPr>
            <a:r>
              <a:rPr lang="pt-BR" smtClean="0">
                <a:latin typeface="Times New Roman" pitchFamily="18" charset="0"/>
              </a:rPr>
              <a:t>Há um estudo do Japão (Hosono S, Mugishima H, Fujita H, Hosono A, Okada T, Takahashi S, Masaoka N, Yamamoto T. </a:t>
            </a:r>
            <a:r>
              <a:rPr lang="en-US" smtClean="0">
                <a:latin typeface="Times New Roman" pitchFamily="18" charset="0"/>
                <a:hlinkClick r:id="rId2"/>
              </a:rPr>
              <a:t>Blood pressure and urine output during the first 120 h of life in infants born at less than 29 weeks' gestation related to umbilical cord milking.</a:t>
            </a:r>
            <a:r>
              <a:rPr lang="en-US" smtClean="0">
                <a:latin typeface="Times New Roman" pitchFamily="18" charset="0"/>
              </a:rPr>
              <a:t> </a:t>
            </a:r>
            <a:r>
              <a:rPr lang="pt-BR" smtClean="0">
                <a:latin typeface="Times New Roman" pitchFamily="18" charset="0"/>
              </a:rPr>
              <a:t>Arch Dis Child Fetal Neonatal Ed. 2009 Sep;94(5):F328-31) randomizaram 40 RN prematuros entre 24 e 28 semanas (20 com clampeamento imediato e 20 após breve período de  ordenha; alguém segura 30 cm de cordão umbilical cheio de sangue e 10 cm/segundo ordenha o sangue de volta para o RN e  depois deixa o cordão encher novamente). Os grupos foram semelhantes. A hemoglobina inicial foi significativamente maior no grupo da ordenha (16,5 versus 14,1g%). Durante as primeiras 12 horas, a pressão arterial foi significativamente maior no grupo da ordenha. O débito urinário foi, nas primeiras 72 horas,  significativamente maior no grupo com ordenha do cordão. Acho interessante esta conduta para o RN que está mal ao nascer: ao fazer a ordenha por 10-20 segundos podemos dar ao RN a oportunidade de ter um volume sanguíneo maior, o que pode fazer toda a diferença no prognóstico. No entanto, há certa preocupação de que esta ordenha vigorosa do cordão possa ter um efeito sobre o endotélio dos vasos sanguíneos e jogar coisas ruins para o sangue. Precisamos de mais pesquisas antes de concluir que é uma prática segura.</a:t>
            </a:r>
          </a:p>
          <a:p>
            <a:pPr eaLnBrk="1" hangingPunct="1">
              <a:lnSpc>
                <a:spcPct val="70000"/>
              </a:lnSpc>
            </a:pPr>
            <a:r>
              <a:rPr lang="pt-BR" smtClean="0">
                <a:latin typeface="Times New Roman" pitchFamily="18" charset="0"/>
              </a:rPr>
              <a:t/>
            </a:r>
            <a:br>
              <a:rPr lang="pt-BR" smtClean="0">
                <a:latin typeface="Times New Roman" pitchFamily="18" charset="0"/>
              </a:rPr>
            </a:br>
            <a:r>
              <a:rPr lang="pt-BR" smtClean="0">
                <a:latin typeface="Times New Roman" pitchFamily="18" charset="0"/>
              </a:rPr>
              <a:t/>
            </a:r>
            <a:br>
              <a:rPr lang="pt-BR" smtClean="0">
                <a:latin typeface="Times New Roman" pitchFamily="18" charset="0"/>
              </a:rPr>
            </a:br>
            <a:endParaRPr lang="pt-BR" smtClean="0">
              <a:latin typeface="Times New Roman" pitchFamily="18" charset="0"/>
            </a:endParaRPr>
          </a:p>
        </p:txBody>
      </p:sp>
      <p:sp>
        <p:nvSpPr>
          <p:cNvPr id="47108" name="Oval 4"/>
          <p:cNvSpPr>
            <a:spLocks noChangeArrowheads="1"/>
          </p:cNvSpPr>
          <p:nvPr/>
        </p:nvSpPr>
        <p:spPr bwMode="auto">
          <a:xfrm>
            <a:off x="0" y="0"/>
            <a:ext cx="914400" cy="914400"/>
          </a:xfrm>
          <a:prstGeom prst="ellipse">
            <a:avLst/>
          </a:prstGeom>
          <a:solidFill>
            <a:srgbClr val="FFFF00"/>
          </a:solidFill>
          <a:ln w="38100">
            <a:solidFill>
              <a:srgbClr val="00CC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0000FF"/>
                </a:solidFill>
              </a:rPr>
              <a:t>2009</a:t>
            </a:r>
          </a:p>
        </p:txBody>
      </p:sp>
      <p:sp>
        <p:nvSpPr>
          <p:cNvPr id="47109" name="AutoShape 5"/>
          <p:cNvSpPr>
            <a:spLocks noChangeArrowheads="1"/>
          </p:cNvSpPr>
          <p:nvPr/>
        </p:nvSpPr>
        <p:spPr bwMode="auto">
          <a:xfrm>
            <a:off x="8027988" y="5734050"/>
            <a:ext cx="914400" cy="914400"/>
          </a:xfrm>
          <a:prstGeom prst="lightningBolt">
            <a:avLst/>
          </a:prstGeom>
          <a:solidFill>
            <a:schemeClr val="accent1"/>
          </a:solidFill>
          <a:ln w="76200">
            <a:solidFill>
              <a:srgbClr val="00CC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4"/>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2051050" y="1125538"/>
            <a:ext cx="4219575" cy="3448050"/>
          </a:xfrm>
          <a:noFill/>
          <a:ln w="38100">
            <a:solidFill>
              <a:srgbClr val="FF33CC"/>
            </a:solidFill>
            <a:miter lim="800000"/>
            <a:headEnd/>
            <a:tailEnd/>
          </a:ln>
        </p:spPr>
      </p:pic>
      <p:sp>
        <p:nvSpPr>
          <p:cNvPr id="48131" name="Rectangle 5"/>
          <p:cNvSpPr>
            <a:spLocks noChangeArrowheads="1"/>
          </p:cNvSpPr>
          <p:nvPr/>
        </p:nvSpPr>
        <p:spPr bwMode="auto">
          <a:xfrm>
            <a:off x="755650" y="4941888"/>
            <a:ext cx="729773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pt-BR" b="1">
                <a:solidFill>
                  <a:srgbClr val="0000FF"/>
                </a:solidFill>
              </a:rPr>
              <a:t>Mudanças na pressão arterial sistólica e diastólica nos primeiros 120 minutos de vida (</a:t>
            </a:r>
            <a:r>
              <a:rPr lang="pt-BR" b="1" i="1">
                <a:solidFill>
                  <a:srgbClr val="0000FF"/>
                </a:solidFill>
              </a:rPr>
              <a:t>Milked</a:t>
            </a:r>
            <a:r>
              <a:rPr lang="pt-BR" b="1">
                <a:solidFill>
                  <a:srgbClr val="0000FF"/>
                </a:solidFill>
              </a:rPr>
              <a:t>: grupo com ordenha do cordão</a:t>
            </a:r>
          </a:p>
        </p:txBody>
      </p:sp>
      <p:sp>
        <p:nvSpPr>
          <p:cNvPr id="48132" name="AutoShape 6"/>
          <p:cNvSpPr>
            <a:spLocks noChangeArrowheads="1"/>
          </p:cNvSpPr>
          <p:nvPr/>
        </p:nvSpPr>
        <p:spPr bwMode="auto">
          <a:xfrm>
            <a:off x="8027988" y="5734050"/>
            <a:ext cx="914400" cy="914400"/>
          </a:xfrm>
          <a:prstGeom prst="lightningBolt">
            <a:avLst/>
          </a:prstGeom>
          <a:solidFill>
            <a:schemeClr val="accent1"/>
          </a:solidFill>
          <a:ln w="76200">
            <a:solidFill>
              <a:srgbClr val="00CC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4"/>
          <p:cNvPicPr>
            <a:picLocks noChangeAspect="1" noChangeArrowheads="1"/>
          </p:cNvPicPr>
          <p:nvPr/>
        </p:nvPicPr>
        <p:blipFill>
          <a:blip r:embed="rId2">
            <a:lum contrast="30000"/>
            <a:extLst>
              <a:ext uri="{28A0092B-C50C-407E-A947-70E740481C1C}">
                <a14:useLocalDpi xmlns:a14="http://schemas.microsoft.com/office/drawing/2010/main" val="0"/>
              </a:ext>
            </a:extLst>
          </a:blip>
          <a:srcRect/>
          <a:stretch>
            <a:fillRect/>
          </a:stretch>
        </p:blipFill>
        <p:spPr bwMode="auto">
          <a:xfrm>
            <a:off x="1619250" y="1052513"/>
            <a:ext cx="5126038" cy="3379787"/>
          </a:xfrm>
          <a:prstGeom prst="rect">
            <a:avLst/>
          </a:prstGeom>
          <a:noFill/>
          <a:ln w="38100">
            <a:solidFill>
              <a:srgbClr val="FF33CC"/>
            </a:solidFill>
            <a:miter lim="800000"/>
            <a:headEnd/>
            <a:tailEnd/>
          </a:ln>
          <a:extLst>
            <a:ext uri="{909E8E84-426E-40DD-AFC4-6F175D3DCCD1}">
              <a14:hiddenFill xmlns:a14="http://schemas.microsoft.com/office/drawing/2010/main">
                <a:solidFill>
                  <a:srgbClr val="FFFFFF"/>
                </a:solidFill>
              </a14:hiddenFill>
            </a:ext>
          </a:extLst>
        </p:spPr>
      </p:pic>
      <p:sp>
        <p:nvSpPr>
          <p:cNvPr id="49155" name="Rectangle 5"/>
          <p:cNvSpPr>
            <a:spLocks noChangeArrowheads="1"/>
          </p:cNvSpPr>
          <p:nvPr/>
        </p:nvSpPr>
        <p:spPr bwMode="auto">
          <a:xfrm>
            <a:off x="468313" y="4711700"/>
            <a:ext cx="84963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indent="449263" algn="ctr"/>
            <a:r>
              <a:rPr lang="pt-BR" b="1">
                <a:solidFill>
                  <a:srgbClr val="0000FF"/>
                </a:solidFill>
              </a:rPr>
              <a:t>Mudanças no volume urinário nas primeiras 120 horas (Milked: grupo com ordenha do cordão</a:t>
            </a:r>
            <a:endParaRPr lang="pt-BR">
              <a:solidFill>
                <a:srgbClr val="0000FF"/>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3"/>
          <p:cNvSpPr>
            <a:spLocks noGrp="1"/>
          </p:cNvSpPr>
          <p:nvPr>
            <p:ph type="body" idx="1"/>
          </p:nvPr>
        </p:nvSpPr>
        <p:spPr>
          <a:xfrm>
            <a:off x="755650" y="2565400"/>
            <a:ext cx="7289800" cy="4022725"/>
          </a:xfrm>
        </p:spPr>
        <p:txBody>
          <a:bodyPr/>
          <a:lstStyle/>
          <a:p>
            <a:pPr eaLnBrk="1" hangingPunct="1"/>
            <a:r>
              <a:rPr lang="pt-BR" altLang="ja-JP" smtClean="0">
                <a:ea typeface="MS PGothic" pitchFamily="34" charset="-128"/>
              </a:rPr>
              <a:t>Quando o </a:t>
            </a:r>
            <a:r>
              <a:rPr lang="pt-BR" altLang="ja-JP" b="1" smtClean="0">
                <a:ea typeface="MS PGothic" pitchFamily="34" charset="-128"/>
              </a:rPr>
              <a:t>cordão umbilical é clampeado imediatamente</a:t>
            </a:r>
            <a:r>
              <a:rPr lang="pt-BR" altLang="ja-JP" smtClean="0">
                <a:ea typeface="MS PGothic" pitchFamily="34" charset="-128"/>
              </a:rPr>
              <a:t> após o nascimento há um risco maior de apnéia e queda do débito cardíaco levando a necessidade de pressão positiva;maiores concentrações de oxigênio são necessárias para alcançar uma saturação adequada; A frequência cardíaca (FC) normal e respiração espontânea são alcançados alguns minutos após ventilação com pressão positiva; Barcroft  relatou que a bradicardia ocorre no feto em resposta a oclusão do cordão umbilical.</a:t>
            </a:r>
          </a:p>
          <a:p>
            <a:pPr eaLnBrk="1" hangingPunct="1"/>
            <a:r>
              <a:rPr lang="pt-BR" altLang="ja-JP" smtClean="0">
                <a:ea typeface="MS PGothic" pitchFamily="34" charset="-128"/>
              </a:rPr>
              <a:t>O atraso no clampeamento do cordão pode facilitar a transição fisiológica da hemodinâmica ao nascimento.</a:t>
            </a:r>
            <a:endParaRPr lang="pt-BR" altLang="ja-JP" b="1" i="1" smtClean="0">
              <a:ea typeface="MS PGothic" pitchFamily="34" charset="-128"/>
            </a:endParaRPr>
          </a:p>
          <a:p>
            <a:pPr eaLnBrk="1" hangingPunct="1"/>
            <a:r>
              <a:rPr lang="pt-BR" altLang="ja-JP" b="1" i="1" smtClean="0">
                <a:ea typeface="MS PGothic" pitchFamily="34" charset="-128"/>
              </a:rPr>
              <a:t>                                     </a:t>
            </a:r>
            <a:endParaRPr lang="pt-BR" smtClean="0"/>
          </a:p>
        </p:txBody>
      </p:sp>
      <p:sp>
        <p:nvSpPr>
          <p:cNvPr id="50179" name="Rectangle 4"/>
          <p:cNvSpPr>
            <a:spLocks noChangeArrowheads="1"/>
          </p:cNvSpPr>
          <p:nvPr/>
        </p:nvSpPr>
        <p:spPr bwMode="auto">
          <a:xfrm>
            <a:off x="0" y="0"/>
            <a:ext cx="8820150" cy="138588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pt-BR" sz="2700" b="1">
                <a:solidFill>
                  <a:srgbClr val="00CC00"/>
                </a:solidFill>
                <a:latin typeface="Lato" pitchFamily="34" charset="0"/>
              </a:rPr>
              <a:t>Promovendo a transi</a:t>
            </a:r>
            <a:r>
              <a:rPr lang="pt-BR" sz="2700" b="1">
                <a:solidFill>
                  <a:srgbClr val="00CC00"/>
                </a:solidFill>
              </a:rPr>
              <a:t>ç</a:t>
            </a:r>
            <a:r>
              <a:rPr lang="pt-BR" sz="2700" b="1">
                <a:solidFill>
                  <a:srgbClr val="00CC00"/>
                </a:solidFill>
                <a:latin typeface="Lato" pitchFamily="34" charset="0"/>
              </a:rPr>
              <a:t>ão fisiol</a:t>
            </a:r>
            <a:r>
              <a:rPr lang="pt-BR" sz="2700" b="1">
                <a:solidFill>
                  <a:srgbClr val="00CC00"/>
                </a:solidFill>
              </a:rPr>
              <a:t>ó</a:t>
            </a:r>
            <a:r>
              <a:rPr lang="pt-BR" sz="2700" b="1">
                <a:solidFill>
                  <a:srgbClr val="00CC00"/>
                </a:solidFill>
                <a:latin typeface="Lato" pitchFamily="34" charset="0"/>
              </a:rPr>
              <a:t>gica ao nascimento: Reavalia</a:t>
            </a:r>
            <a:r>
              <a:rPr lang="pt-BR" sz="2700" b="1">
                <a:solidFill>
                  <a:srgbClr val="00CC00"/>
                </a:solidFill>
              </a:rPr>
              <a:t>ç</a:t>
            </a:r>
            <a:r>
              <a:rPr lang="pt-BR" sz="2700" b="1">
                <a:solidFill>
                  <a:srgbClr val="00CC00"/>
                </a:solidFill>
                <a:latin typeface="Lato" pitchFamily="34" charset="0"/>
              </a:rPr>
              <a:t>ão da reanima</a:t>
            </a:r>
            <a:r>
              <a:rPr lang="pt-BR" sz="2700" b="1">
                <a:solidFill>
                  <a:srgbClr val="00CC00"/>
                </a:solidFill>
              </a:rPr>
              <a:t>ç</a:t>
            </a:r>
            <a:r>
              <a:rPr lang="pt-BR" sz="2700" b="1">
                <a:solidFill>
                  <a:srgbClr val="00CC00"/>
                </a:solidFill>
                <a:latin typeface="Lato" pitchFamily="34" charset="0"/>
              </a:rPr>
              <a:t>ão e momento de clampeamento do cordão</a:t>
            </a:r>
            <a:endParaRPr lang="pt-BR" sz="1300" u="sng">
              <a:solidFill>
                <a:srgbClr val="78909C"/>
              </a:solidFill>
              <a:latin typeface="Source Sans Pro"/>
            </a:endParaRPr>
          </a:p>
        </p:txBody>
      </p:sp>
      <p:pic>
        <p:nvPicPr>
          <p:cNvPr id="50180" name="Picture 5" descr="ppt">
            <a:hlinkClick r:id="rId2" tooltip="Tempo_clampear_cordao_2014"/>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04250" y="11588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1" name="Rectangle 6"/>
          <p:cNvSpPr>
            <a:spLocks noChangeArrowheads="1"/>
          </p:cNvSpPr>
          <p:nvPr/>
        </p:nvSpPr>
        <p:spPr bwMode="auto">
          <a:xfrm>
            <a:off x="0" y="1268413"/>
            <a:ext cx="9144000" cy="1155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n-US" altLang="ja-JP" sz="1400">
                <a:ea typeface="MS PGothic" pitchFamily="34" charset="-128"/>
                <a:hlinkClick r:id="rId4"/>
              </a:rPr>
              <a:t>Promoting physiologic transition at birth: re-examining resuscitation and the timing of cord clamping.</a:t>
            </a:r>
            <a:r>
              <a:rPr lang="en-US" altLang="ja-JP" sz="1400">
                <a:ea typeface="MS PGothic" pitchFamily="34" charset="-128"/>
              </a:rPr>
              <a:t>Niermeyer S, Velaphi S.Semin Fetal Neonatal Med. 2013 Dec;18(6):385-92. doi: 10.1016/j.siny.2013.08.008. Epub 2013 Sep 19. Review.PMID:24055300.</a:t>
            </a:r>
            <a:r>
              <a:rPr lang="en-US" altLang="ja-JP" sz="1400">
                <a:ea typeface="MS PGothic" pitchFamily="34" charset="-128"/>
                <a:hlinkClick r:id="rId5"/>
              </a:rPr>
              <a:t>Similar articles</a:t>
            </a:r>
            <a:endParaRPr lang="pt-BR" altLang="ja-JP" sz="1400">
              <a:ea typeface="MS PGothic" pitchFamily="34" charset="-128"/>
            </a:endParaRPr>
          </a:p>
          <a:p>
            <a:pPr algn="ctr"/>
            <a:r>
              <a:rPr lang="pt-BR" altLang="ja-JP" sz="1400">
                <a:ea typeface="MS PGothic" pitchFamily="34" charset="-128"/>
              </a:rPr>
              <a:t>Apresentação: Juliana Ferreira Gonçalves</a:t>
            </a:r>
          </a:p>
          <a:p>
            <a:pPr algn="ctr"/>
            <a:r>
              <a:rPr lang="pt-BR" altLang="ja-JP" sz="1400">
                <a:ea typeface="MS PGothic" pitchFamily="34" charset="-128"/>
              </a:rPr>
              <a:t>Coordenação: Evelyn Mirela </a:t>
            </a:r>
          </a:p>
        </p:txBody>
      </p:sp>
      <p:pic>
        <p:nvPicPr>
          <p:cNvPr id="50182" name="Picture 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1700213"/>
            <a:ext cx="1009650" cy="884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3" name="AutoShape 9"/>
          <p:cNvSpPr>
            <a:spLocks noChangeArrowheads="1"/>
          </p:cNvSpPr>
          <p:nvPr/>
        </p:nvSpPr>
        <p:spPr bwMode="auto">
          <a:xfrm>
            <a:off x="8027988" y="5734050"/>
            <a:ext cx="914400" cy="914400"/>
          </a:xfrm>
          <a:prstGeom prst="lightningBolt">
            <a:avLst/>
          </a:prstGeom>
          <a:solidFill>
            <a:schemeClr val="accent1"/>
          </a:solidFill>
          <a:ln w="76200">
            <a:solidFill>
              <a:srgbClr val="00CC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50184" name="Oval 10"/>
          <p:cNvSpPr>
            <a:spLocks noChangeArrowheads="1"/>
          </p:cNvSpPr>
          <p:nvPr/>
        </p:nvSpPr>
        <p:spPr bwMode="auto">
          <a:xfrm>
            <a:off x="468313" y="981075"/>
            <a:ext cx="519112" cy="365125"/>
          </a:xfrm>
          <a:prstGeom prst="ellipse">
            <a:avLst/>
          </a:prstGeom>
          <a:solidFill>
            <a:srgbClr val="FFFF00"/>
          </a:solidFill>
          <a:ln w="38100">
            <a:solidFill>
              <a:srgbClr val="00CC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0000FF"/>
                </a:solidFill>
              </a:rPr>
              <a:t>2013</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p:cNvSpPr>
            <a:spLocks noGrp="1"/>
          </p:cNvSpPr>
          <p:nvPr>
            <p:ph type="body" idx="1"/>
          </p:nvPr>
        </p:nvSpPr>
        <p:spPr>
          <a:xfrm>
            <a:off x="774700" y="260648"/>
            <a:ext cx="8051800" cy="5759450"/>
          </a:xfrm>
        </p:spPr>
        <p:txBody>
          <a:bodyPr/>
          <a:lstStyle/>
          <a:p>
            <a:pPr algn="ctr" eaLnBrk="1" hangingPunct="1">
              <a:lnSpc>
                <a:spcPct val="80000"/>
              </a:lnSpc>
            </a:pPr>
            <a:r>
              <a:rPr lang="pt-BR" altLang="ja-JP" sz="2800" i="1" dirty="0" smtClean="0">
                <a:solidFill>
                  <a:srgbClr val="0000FF"/>
                </a:solidFill>
                <a:ea typeface="MS PGothic" pitchFamily="34" charset="-128"/>
              </a:rPr>
              <a:t>Ordenha do cordão umbilical:</a:t>
            </a:r>
            <a:r>
              <a:rPr lang="pt-BR" altLang="ja-JP" sz="2800" dirty="0" smtClean="0">
                <a:solidFill>
                  <a:srgbClr val="0000FF"/>
                </a:solidFill>
                <a:ea typeface="MS PGothic" pitchFamily="34" charset="-128"/>
              </a:rPr>
              <a:t> </a:t>
            </a:r>
            <a:endParaRPr lang="pt-BR" altLang="ja-JP" sz="2800" i="1" dirty="0" smtClean="0">
              <a:solidFill>
                <a:srgbClr val="0000FF"/>
              </a:solidFill>
              <a:ea typeface="MS PGothic" pitchFamily="34" charset="-128"/>
            </a:endParaRPr>
          </a:p>
          <a:p>
            <a:pPr eaLnBrk="1" hangingPunct="1">
              <a:lnSpc>
                <a:spcPct val="80000"/>
              </a:lnSpc>
            </a:pPr>
            <a:endParaRPr lang="pt-BR" altLang="ja-JP" sz="1800" b="1" i="1" dirty="0" smtClean="0">
              <a:ea typeface="MS PGothic" pitchFamily="34" charset="-128"/>
            </a:endParaRPr>
          </a:p>
          <a:p>
            <a:pPr eaLnBrk="1" hangingPunct="1">
              <a:lnSpc>
                <a:spcPct val="80000"/>
              </a:lnSpc>
            </a:pPr>
            <a:r>
              <a:rPr lang="pt-BR" altLang="ja-JP" sz="1800" b="1" i="1" dirty="0" smtClean="0">
                <a:ea typeface="MS PGothic" pitchFamily="34" charset="-128"/>
              </a:rPr>
              <a:t>-O aumento do volume de sangue nos pulmões após a ordenha do cordão é  benéfica. Os RN prematuros após ordenha do cordão apresentaram maior pressão arterial média em admissão na UTI, aumento da oxigenação cerebral e melhora na função diastólica do VE ;essas crianças mantém maiores níveis de pressão arterial, sistólica e diastólica com 48 horas de nascimento e maior FC com 12 horas de nascimento.</a:t>
            </a:r>
            <a:endParaRPr lang="pt-BR" altLang="ja-JP" sz="1800" dirty="0" smtClean="0">
              <a:ea typeface="MS PGothic" pitchFamily="34" charset="-128"/>
            </a:endParaRPr>
          </a:p>
          <a:p>
            <a:pPr eaLnBrk="1" hangingPunct="1">
              <a:lnSpc>
                <a:spcPct val="80000"/>
              </a:lnSpc>
            </a:pPr>
            <a:r>
              <a:rPr lang="pt-BR" altLang="ja-JP" sz="1800" dirty="0" smtClean="0">
                <a:ea typeface="MS PGothic" pitchFamily="34" charset="-128"/>
              </a:rPr>
              <a:t>-procedimento (realizado por 3-5 vezes</a:t>
            </a:r>
          </a:p>
          <a:p>
            <a:pPr eaLnBrk="1" hangingPunct="1">
              <a:lnSpc>
                <a:spcPct val="80000"/>
              </a:lnSpc>
            </a:pPr>
            <a:r>
              <a:rPr lang="pt-BR" altLang="ja-JP" sz="1800" dirty="0" smtClean="0">
                <a:ea typeface="MS PGothic" pitchFamily="34" charset="-128"/>
              </a:rPr>
              <a:t/>
            </a:r>
            <a:br>
              <a:rPr lang="pt-BR" altLang="ja-JP" sz="1800" dirty="0" smtClean="0">
                <a:ea typeface="MS PGothic" pitchFamily="34" charset="-128"/>
              </a:rPr>
            </a:br>
            <a:r>
              <a:rPr lang="pt-BR" altLang="ja-JP" sz="1800" b="1" dirty="0" smtClean="0">
                <a:ea typeface="MS PGothic" pitchFamily="34" charset="-128"/>
              </a:rPr>
              <a:t>	O atraso no </a:t>
            </a:r>
            <a:r>
              <a:rPr lang="pt-BR" altLang="ja-JP" sz="1800" b="1" dirty="0" err="1" smtClean="0">
                <a:ea typeface="MS PGothic" pitchFamily="34" charset="-128"/>
              </a:rPr>
              <a:t>clampeamento</a:t>
            </a:r>
            <a:r>
              <a:rPr lang="pt-BR" altLang="ja-JP" sz="1800" b="1" dirty="0" smtClean="0">
                <a:ea typeface="MS PGothic" pitchFamily="34" charset="-128"/>
              </a:rPr>
              <a:t> do cordão até que o RN estabeleça a respiração ou que esteja sendo ventilado, melhora o estado hemodinâmico logo após o nascimento. </a:t>
            </a:r>
            <a:r>
              <a:rPr lang="pt-BR" altLang="ja-JP" sz="1800" b="1" dirty="0" smtClean="0">
                <a:solidFill>
                  <a:srgbClr val="0000FF"/>
                </a:solidFill>
                <a:ea typeface="MS PGothic" pitchFamily="34" charset="-128"/>
              </a:rPr>
              <a:t>Em situações onde o atraso do </a:t>
            </a:r>
            <a:r>
              <a:rPr lang="pt-BR" altLang="ja-JP" sz="1800" b="1" dirty="0" err="1" smtClean="0">
                <a:solidFill>
                  <a:srgbClr val="0000FF"/>
                </a:solidFill>
                <a:ea typeface="MS PGothic" pitchFamily="34" charset="-128"/>
              </a:rPr>
              <a:t>clampeamento</a:t>
            </a:r>
            <a:r>
              <a:rPr lang="pt-BR" altLang="ja-JP" sz="1800" b="1" dirty="0" smtClean="0">
                <a:solidFill>
                  <a:srgbClr val="0000FF"/>
                </a:solidFill>
                <a:ea typeface="MS PGothic" pitchFamily="34" charset="-128"/>
              </a:rPr>
              <a:t> do cordão não for possível, ordenha do cordão pode conseguir resultados semelhantes ao atraso no </a:t>
            </a:r>
            <a:r>
              <a:rPr lang="pt-BR" altLang="ja-JP" sz="1800" b="1" dirty="0" err="1" smtClean="0">
                <a:solidFill>
                  <a:srgbClr val="0000FF"/>
                </a:solidFill>
                <a:ea typeface="MS PGothic" pitchFamily="34" charset="-128"/>
              </a:rPr>
              <a:t>clampeamento</a:t>
            </a:r>
            <a:r>
              <a:rPr lang="pt-BR" altLang="ja-JP" sz="1800" b="1" dirty="0" smtClean="0">
                <a:solidFill>
                  <a:srgbClr val="0000FF"/>
                </a:solidFill>
                <a:ea typeface="MS PGothic" pitchFamily="34" charset="-128"/>
              </a:rPr>
              <a:t> do cordão. </a:t>
            </a:r>
            <a:endParaRPr lang="pt-BR" altLang="ja-JP" sz="1800" dirty="0" smtClean="0">
              <a:solidFill>
                <a:srgbClr val="0000FF"/>
              </a:solidFill>
              <a:ea typeface="MS PGothic" pitchFamily="34" charset="-128"/>
            </a:endParaRPr>
          </a:p>
          <a:p>
            <a:pPr eaLnBrk="1" hangingPunct="1">
              <a:lnSpc>
                <a:spcPct val="80000"/>
              </a:lnSpc>
            </a:pPr>
            <a:r>
              <a:rPr lang="pt-BR" altLang="ja-JP" sz="1800" b="1" dirty="0" smtClean="0">
                <a:ea typeface="MS PGothic" pitchFamily="34" charset="-128"/>
              </a:rPr>
              <a:t>	</a:t>
            </a:r>
            <a:r>
              <a:rPr lang="pt-BR" altLang="ja-JP" sz="1800" dirty="0" smtClean="0">
                <a:ea typeface="MS PGothic" pitchFamily="34" charset="-128"/>
              </a:rPr>
              <a:t>No entanto a </a:t>
            </a:r>
            <a:r>
              <a:rPr lang="pt-BR" altLang="ja-JP" sz="1800" b="1" dirty="0" smtClean="0">
                <a:ea typeface="MS PGothic" pitchFamily="34" charset="-128"/>
              </a:rPr>
              <a:t>Academia Americana de Pediatria (ILCOR-2015) não indica o uso da ordenha de cordão</a:t>
            </a:r>
            <a:r>
              <a:rPr lang="pt-BR" altLang="ja-JP" sz="1800" dirty="0" smtClean="0">
                <a:ea typeface="MS PGothic" pitchFamily="34" charset="-128"/>
              </a:rPr>
              <a:t> até  que tenhamos mais estudos comparando a ordenha com o </a:t>
            </a:r>
            <a:r>
              <a:rPr lang="pt-BR" altLang="ja-JP" sz="1800" dirty="0" err="1" smtClean="0">
                <a:ea typeface="MS PGothic" pitchFamily="34" charset="-128"/>
              </a:rPr>
              <a:t>clampeamento</a:t>
            </a:r>
            <a:r>
              <a:rPr lang="pt-BR" altLang="ja-JP" sz="1800" dirty="0" smtClean="0">
                <a:ea typeface="MS PGothic" pitchFamily="34" charset="-128"/>
              </a:rPr>
              <a:t> tardio do cordão. </a:t>
            </a:r>
            <a:r>
              <a:rPr lang="pt-BR" altLang="ja-JP" sz="1800" dirty="0" smtClean="0">
                <a:solidFill>
                  <a:srgbClr val="FF33CC"/>
                </a:solidFill>
                <a:ea typeface="MS PGothic" pitchFamily="34" charset="-128"/>
              </a:rPr>
              <a:t>Segundo Peter Davis</a:t>
            </a:r>
            <a:r>
              <a:rPr lang="pt-BR" altLang="ja-JP" sz="1800" dirty="0" smtClean="0">
                <a:ea typeface="MS PGothic" pitchFamily="34" charset="-128"/>
              </a:rPr>
              <a:t> </a:t>
            </a:r>
            <a:r>
              <a:rPr lang="pt-BR" altLang="ja-JP" sz="1800" dirty="0" smtClean="0">
                <a:solidFill>
                  <a:srgbClr val="FF33CC"/>
                </a:solidFill>
                <a:ea typeface="MS PGothic" pitchFamily="34" charset="-128"/>
              </a:rPr>
              <a:t>(2018, no 11o Simpósio Internacional de Neonatologia que está ocorrendo no Rio de Janeiro, </a:t>
            </a:r>
            <a:r>
              <a:rPr lang="pt-BR" altLang="ja-JP" sz="1800" dirty="0" smtClean="0">
                <a:solidFill>
                  <a:srgbClr val="FF0000"/>
                </a:solidFill>
                <a:ea typeface="MS PGothic" pitchFamily="34" charset="-128"/>
              </a:rPr>
              <a:t>a ordenha do cordão pode provocar aumento de pressão arterial e aumento de fluxo que potencialmente poderia aumenta o risco de  hemorragia intraventricular</a:t>
            </a:r>
            <a:r>
              <a:rPr lang="pt-BR" altLang="ja-JP" sz="1800" b="1" dirty="0" smtClean="0">
                <a:solidFill>
                  <a:srgbClr val="FF0000"/>
                </a:solidFill>
                <a:ea typeface="MS PGothic" pitchFamily="34" charset="-128"/>
              </a:rPr>
              <a:t>.</a:t>
            </a:r>
            <a:r>
              <a:rPr lang="pt-BR" altLang="ja-JP" sz="1800" dirty="0" smtClean="0">
                <a:ea typeface="MS PGothic" pitchFamily="34" charset="-128"/>
              </a:rPr>
              <a:t>  Já estão em curso ensaios que devem preencher esta lacuna até 2020. </a:t>
            </a:r>
            <a:endParaRPr lang="pt-BR" sz="1800" dirty="0" smtClean="0"/>
          </a:p>
          <a:p>
            <a:pPr eaLnBrk="1" hangingPunct="1">
              <a:lnSpc>
                <a:spcPct val="80000"/>
              </a:lnSpc>
            </a:pPr>
            <a:endParaRPr lang="pt-BR" sz="1800" dirty="0" smtClean="0"/>
          </a:p>
        </p:txBody>
      </p:sp>
      <p:pic>
        <p:nvPicPr>
          <p:cNvPr id="51203"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244"/>
            <a:ext cx="1221332" cy="113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p:cNvSpPr>
          <p:nvPr>
            <p:ph type="body" idx="1"/>
          </p:nvPr>
        </p:nvSpPr>
        <p:spPr>
          <a:xfrm>
            <a:off x="323850" y="2636838"/>
            <a:ext cx="8064500" cy="4537075"/>
          </a:xfrm>
        </p:spPr>
        <p:txBody>
          <a:bodyPr/>
          <a:lstStyle/>
          <a:p>
            <a:pPr algn="ctr" eaLnBrk="1" hangingPunct="1">
              <a:lnSpc>
                <a:spcPct val="70000"/>
              </a:lnSpc>
            </a:pPr>
            <a:r>
              <a:rPr lang="pt-BR" altLang="ja-JP" sz="1400" b="1" dirty="0" smtClean="0">
                <a:solidFill>
                  <a:srgbClr val="FF0000"/>
                </a:solidFill>
                <a:latin typeface="Times New Roman" pitchFamily="18" charset="0"/>
                <a:ea typeface="MS PGothic" pitchFamily="34" charset="-128"/>
              </a:rPr>
              <a:t>ORDENHA DO CORDÃO SEM REPREENCHIMENTO</a:t>
            </a:r>
            <a:r>
              <a:rPr lang="pt-BR" altLang="ja-JP" sz="1400" b="1" dirty="0" smtClean="0">
                <a:solidFill>
                  <a:srgbClr val="FF33CC"/>
                </a:solidFill>
                <a:latin typeface="Times New Roman" pitchFamily="18" charset="0"/>
                <a:ea typeface="MS PGothic" pitchFamily="34" charset="-128"/>
              </a:rPr>
              <a:t> </a:t>
            </a:r>
            <a:r>
              <a:rPr lang="pt-BR" altLang="ja-JP" sz="1400" b="1" dirty="0" smtClean="0">
                <a:solidFill>
                  <a:srgbClr val="FF0000"/>
                </a:solidFill>
                <a:latin typeface="Times New Roman" pitchFamily="18" charset="0"/>
                <a:ea typeface="MS PGothic" pitchFamily="34" charset="-128"/>
              </a:rPr>
              <a:t>PLACENTÁRIO</a:t>
            </a:r>
            <a:r>
              <a:rPr lang="pt-BR" altLang="ja-JP" sz="1400" b="1" dirty="0" smtClean="0">
                <a:solidFill>
                  <a:srgbClr val="FF33CC"/>
                </a:solidFill>
                <a:latin typeface="Times New Roman" pitchFamily="18" charset="0"/>
                <a:ea typeface="MS PGothic" pitchFamily="34" charset="-128"/>
              </a:rPr>
              <a:t> E </a:t>
            </a:r>
            <a:r>
              <a:rPr lang="pt-BR" altLang="ja-JP" sz="1400" b="1" dirty="0" smtClean="0">
                <a:solidFill>
                  <a:srgbClr val="0000FF"/>
                </a:solidFill>
                <a:latin typeface="Times New Roman" pitchFamily="18" charset="0"/>
                <a:ea typeface="MS PGothic" pitchFamily="34" charset="-128"/>
              </a:rPr>
              <a:t>COM RPEENCHIMENTO PLACENTÁRIO</a:t>
            </a:r>
          </a:p>
          <a:p>
            <a:pPr eaLnBrk="1" hangingPunct="1">
              <a:lnSpc>
                <a:spcPct val="70000"/>
              </a:lnSpc>
            </a:pPr>
            <a:r>
              <a:rPr lang="pt-BR" altLang="ja-JP" sz="1400" dirty="0" smtClean="0">
                <a:latin typeface="Times New Roman" pitchFamily="18" charset="0"/>
                <a:ea typeface="MS PGothic" pitchFamily="34" charset="-128"/>
              </a:rPr>
              <a:t>O movimento de ordenhar e soltar, muito sangue vai preencher o cordão vindo do bebê e também da placenta. Pensamos então em uma forma de fazer a ordenha: ordenhar, soltar após o cordão se preencher com o sangue lá da placenta e então repetir esta ação. </a:t>
            </a:r>
          </a:p>
          <a:p>
            <a:pPr eaLnBrk="1" hangingPunct="1">
              <a:lnSpc>
                <a:spcPct val="70000"/>
              </a:lnSpc>
            </a:pPr>
            <a:r>
              <a:rPr lang="pt-BR" altLang="ja-JP" sz="1400" dirty="0" smtClean="0">
                <a:latin typeface="Times New Roman" pitchFamily="18" charset="0"/>
                <a:ea typeface="MS PGothic" pitchFamily="34" charset="-128"/>
              </a:rPr>
              <a:t>A primeira chamamos de :</a:t>
            </a:r>
          </a:p>
          <a:p>
            <a:pPr eaLnBrk="1" hangingPunct="1">
              <a:lnSpc>
                <a:spcPct val="70000"/>
              </a:lnSpc>
            </a:pPr>
            <a:r>
              <a:rPr lang="pt-BR" altLang="ja-JP" sz="1600" b="1" dirty="0" smtClean="0">
                <a:solidFill>
                  <a:srgbClr val="FF0000"/>
                </a:solidFill>
                <a:latin typeface="Times New Roman" pitchFamily="18" charset="0"/>
                <a:ea typeface="MS PGothic" pitchFamily="34" charset="-128"/>
              </a:rPr>
              <a:t>-ordenha do cordão sem </a:t>
            </a:r>
            <a:r>
              <a:rPr lang="pt-BR" altLang="ja-JP" sz="1600" b="1" dirty="0" err="1" smtClean="0">
                <a:solidFill>
                  <a:srgbClr val="FF0000"/>
                </a:solidFill>
                <a:latin typeface="Times New Roman" pitchFamily="18" charset="0"/>
                <a:ea typeface="MS PGothic" pitchFamily="34" charset="-128"/>
              </a:rPr>
              <a:t>repreenchimento</a:t>
            </a:r>
            <a:r>
              <a:rPr lang="pt-BR" altLang="ja-JP" sz="1600" b="1" dirty="0" smtClean="0">
                <a:solidFill>
                  <a:srgbClr val="FF0000"/>
                </a:solidFill>
                <a:latin typeface="Times New Roman" pitchFamily="18" charset="0"/>
                <a:ea typeface="MS PGothic" pitchFamily="34" charset="-128"/>
              </a:rPr>
              <a:t> placentário</a:t>
            </a:r>
            <a:r>
              <a:rPr lang="pt-BR" altLang="ja-JP" sz="1600" dirty="0" smtClean="0">
                <a:latin typeface="Times New Roman" pitchFamily="18" charset="0"/>
                <a:ea typeface="MS PGothic" pitchFamily="34" charset="-128"/>
              </a:rPr>
              <a:t> </a:t>
            </a:r>
            <a:r>
              <a:rPr lang="pt-BR" altLang="ja-JP" sz="1600" b="1" dirty="0" smtClean="0">
                <a:latin typeface="Times New Roman" pitchFamily="18" charset="0"/>
                <a:ea typeface="MS PGothic" pitchFamily="34" charset="-128"/>
              </a:rPr>
              <a:t>e a segunda,</a:t>
            </a:r>
          </a:p>
          <a:p>
            <a:pPr eaLnBrk="1" hangingPunct="1">
              <a:lnSpc>
                <a:spcPct val="70000"/>
              </a:lnSpc>
            </a:pPr>
            <a:r>
              <a:rPr lang="pt-BR" altLang="ja-JP" sz="1600" b="1" dirty="0" smtClean="0">
                <a:solidFill>
                  <a:srgbClr val="0000FF"/>
                </a:solidFill>
                <a:latin typeface="Times New Roman" pitchFamily="18" charset="0"/>
                <a:ea typeface="MS PGothic" pitchFamily="34" charset="-128"/>
              </a:rPr>
              <a:t>–ordenha com  </a:t>
            </a:r>
            <a:r>
              <a:rPr lang="pt-BR" altLang="ja-JP" sz="1600" b="1" dirty="0" err="1" smtClean="0">
                <a:solidFill>
                  <a:srgbClr val="0000FF"/>
                </a:solidFill>
                <a:latin typeface="Times New Roman" pitchFamily="18" charset="0"/>
                <a:ea typeface="MS PGothic" pitchFamily="34" charset="-128"/>
              </a:rPr>
              <a:t>repreenchimento</a:t>
            </a:r>
            <a:r>
              <a:rPr lang="pt-BR" altLang="ja-JP" sz="1600" b="1" dirty="0" smtClean="0">
                <a:solidFill>
                  <a:srgbClr val="0000FF"/>
                </a:solidFill>
                <a:latin typeface="Times New Roman" pitchFamily="18" charset="0"/>
                <a:ea typeface="MS PGothic" pitchFamily="34" charset="-128"/>
              </a:rPr>
              <a:t> do sangue da placenta</a:t>
            </a:r>
            <a:r>
              <a:rPr lang="pt-BR" altLang="ja-JP" sz="1400" b="1" dirty="0" smtClean="0">
                <a:latin typeface="Times New Roman" pitchFamily="18" charset="0"/>
                <a:ea typeface="MS PGothic" pitchFamily="34" charset="-128"/>
              </a:rPr>
              <a:t> </a:t>
            </a:r>
            <a:r>
              <a:rPr lang="pt-BR" altLang="ja-JP" sz="1400" dirty="0" smtClean="0">
                <a:latin typeface="Times New Roman" pitchFamily="18" charset="0"/>
                <a:ea typeface="MS PGothic" pitchFamily="34" charset="-128"/>
              </a:rPr>
              <a:t>(ou seja, o cordão se preenche com o sangue vindo da placenta antes  de soltarmos do lado do bebê). </a:t>
            </a:r>
          </a:p>
          <a:p>
            <a:pPr eaLnBrk="1" hangingPunct="1">
              <a:lnSpc>
                <a:spcPct val="70000"/>
              </a:lnSpc>
            </a:pPr>
            <a:r>
              <a:rPr lang="pt-BR" altLang="ja-JP" sz="1400" dirty="0" smtClean="0">
                <a:latin typeface="Times New Roman" pitchFamily="18" charset="0"/>
                <a:ea typeface="MS PGothic" pitchFamily="34" charset="-128"/>
              </a:rPr>
              <a:t>Como fica então: observem que a ordenha com o </a:t>
            </a:r>
            <a:r>
              <a:rPr lang="pt-BR" altLang="ja-JP" sz="1400" dirty="0" err="1" smtClean="0">
                <a:latin typeface="Times New Roman" pitchFamily="18" charset="0"/>
                <a:ea typeface="MS PGothic" pitchFamily="34" charset="-128"/>
              </a:rPr>
              <a:t>repreenchimento</a:t>
            </a:r>
            <a:r>
              <a:rPr lang="pt-BR" altLang="ja-JP" sz="1400" dirty="0" smtClean="0">
                <a:latin typeface="Times New Roman" pitchFamily="18" charset="0"/>
                <a:ea typeface="MS PGothic" pitchFamily="34" charset="-128"/>
              </a:rPr>
              <a:t> placentário fica melhor!  Ainda ocorre o aumento da pressão arterial, porém não tanto quando se faz a ordenha sem o </a:t>
            </a:r>
            <a:r>
              <a:rPr lang="pt-BR" altLang="ja-JP" sz="1400" dirty="0" err="1" smtClean="0">
                <a:latin typeface="Times New Roman" pitchFamily="18" charset="0"/>
                <a:ea typeface="MS PGothic" pitchFamily="34" charset="-128"/>
              </a:rPr>
              <a:t>repreenchimento</a:t>
            </a:r>
            <a:r>
              <a:rPr lang="pt-BR" altLang="ja-JP" sz="1400" dirty="0" smtClean="0">
                <a:latin typeface="Times New Roman" pitchFamily="18" charset="0"/>
                <a:ea typeface="MS PGothic" pitchFamily="34" charset="-128"/>
              </a:rPr>
              <a:t> placentário.  E quanto à transfusão placentária, o que ocorre?  Na primeira ordenha se não usamos com o </a:t>
            </a:r>
            <a:r>
              <a:rPr lang="pt-BR" altLang="ja-JP" sz="1400" dirty="0" err="1" smtClean="0">
                <a:latin typeface="Times New Roman" pitchFamily="18" charset="0"/>
                <a:ea typeface="MS PGothic" pitchFamily="34" charset="-128"/>
              </a:rPr>
              <a:t>repreenchimento</a:t>
            </a:r>
            <a:r>
              <a:rPr lang="pt-BR" altLang="ja-JP" sz="1400" dirty="0" smtClean="0">
                <a:latin typeface="Times New Roman" pitchFamily="18" charset="0"/>
                <a:ea typeface="MS PGothic" pitchFamily="34" charset="-128"/>
              </a:rPr>
              <a:t> placentário, o sangue entra sai, entra sai </a:t>
            </a:r>
            <a:r>
              <a:rPr lang="pt-BR" altLang="ja-JP" sz="1400" dirty="0" smtClean="0">
                <a:solidFill>
                  <a:srgbClr val="0000FF"/>
                </a:solidFill>
                <a:latin typeface="Times New Roman" pitchFamily="18" charset="0"/>
                <a:ea typeface="MS PGothic" pitchFamily="34" charset="-128"/>
              </a:rPr>
              <a:t>e se usarmos o </a:t>
            </a:r>
            <a:r>
              <a:rPr lang="pt-BR" altLang="ja-JP" sz="1400" dirty="0" err="1" smtClean="0">
                <a:solidFill>
                  <a:srgbClr val="0000FF"/>
                </a:solidFill>
                <a:latin typeface="Times New Roman" pitchFamily="18" charset="0"/>
                <a:ea typeface="MS PGothic" pitchFamily="34" charset="-128"/>
              </a:rPr>
              <a:t>repreenchimento</a:t>
            </a:r>
            <a:r>
              <a:rPr lang="pt-BR" altLang="ja-JP" sz="1400" dirty="0" smtClean="0">
                <a:solidFill>
                  <a:srgbClr val="0000FF"/>
                </a:solidFill>
                <a:latin typeface="Times New Roman" pitchFamily="18" charset="0"/>
                <a:ea typeface="MS PGothic" pitchFamily="34" charset="-128"/>
              </a:rPr>
              <a:t> com o sangue que vem da placenta,  o sangue vai ficar no bebê</a:t>
            </a:r>
            <a:r>
              <a:rPr lang="pt-BR" altLang="ja-JP" sz="1400" dirty="0" smtClean="0">
                <a:latin typeface="Times New Roman" pitchFamily="18" charset="0"/>
                <a:ea typeface="MS PGothic" pitchFamily="34" charset="-128"/>
              </a:rPr>
              <a:t>.</a:t>
            </a:r>
          </a:p>
          <a:p>
            <a:pPr eaLnBrk="1" hangingPunct="1">
              <a:lnSpc>
                <a:spcPct val="70000"/>
              </a:lnSpc>
            </a:pPr>
            <a:r>
              <a:rPr lang="pt-BR" altLang="ja-JP" sz="1400" dirty="0" smtClean="0">
                <a:latin typeface="Times New Roman" pitchFamily="18" charset="0"/>
                <a:ea typeface="MS PGothic" pitchFamily="34" charset="-128"/>
              </a:rPr>
              <a:t>	Gostaria de enfatizar mais uma vez que o </a:t>
            </a:r>
            <a:r>
              <a:rPr lang="pt-BR" altLang="ja-JP" sz="1400" dirty="0" err="1" smtClean="0">
                <a:latin typeface="Times New Roman" pitchFamily="18" charset="0"/>
                <a:ea typeface="MS PGothic" pitchFamily="34" charset="-128"/>
              </a:rPr>
              <a:t>clampeamento</a:t>
            </a:r>
            <a:r>
              <a:rPr lang="pt-BR" altLang="ja-JP" sz="1400" dirty="0" smtClean="0">
                <a:latin typeface="Times New Roman" pitchFamily="18" charset="0"/>
                <a:ea typeface="MS PGothic" pitchFamily="34" charset="-128"/>
              </a:rPr>
              <a:t> com base na fisiologia  é muito mais do que transfusão placentária e com isto se mantém o débito cardíaco. </a:t>
            </a:r>
          </a:p>
          <a:p>
            <a:pPr eaLnBrk="1" hangingPunct="1">
              <a:lnSpc>
                <a:spcPct val="70000"/>
              </a:lnSpc>
            </a:pPr>
            <a:r>
              <a:rPr lang="pt-BR" altLang="ja-JP" sz="1400" dirty="0" smtClean="0">
                <a:latin typeface="Times New Roman" pitchFamily="18" charset="0"/>
                <a:ea typeface="MS PGothic" pitchFamily="34" charset="-128"/>
              </a:rPr>
              <a:t>	A transfusão placentária ocorre sim, mas acredito que ocorre devido a uma recuperação do sangue que o bebê perdeu para a placenta ao nascer.</a:t>
            </a:r>
            <a:endParaRPr lang="pt-BR" sz="1400" dirty="0" smtClean="0">
              <a:latin typeface="Times New Roman" pitchFamily="18" charset="0"/>
            </a:endParaRPr>
          </a:p>
        </p:txBody>
      </p:sp>
      <p:sp>
        <p:nvSpPr>
          <p:cNvPr id="52227" name="AutoShape 5"/>
          <p:cNvSpPr>
            <a:spLocks noChangeArrowheads="1"/>
          </p:cNvSpPr>
          <p:nvPr/>
        </p:nvSpPr>
        <p:spPr bwMode="auto">
          <a:xfrm>
            <a:off x="0" y="4581525"/>
            <a:ext cx="287338" cy="936625"/>
          </a:xfrm>
          <a:prstGeom prst="curvedRightArrow">
            <a:avLst>
              <a:gd name="adj1" fmla="val 65193"/>
              <a:gd name="adj2" fmla="val 130387"/>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52228" name="Rectangle 6"/>
          <p:cNvSpPr>
            <a:spLocks noChangeArrowheads="1"/>
          </p:cNvSpPr>
          <p:nvPr/>
        </p:nvSpPr>
        <p:spPr bwMode="auto">
          <a:xfrm>
            <a:off x="0" y="298450"/>
            <a:ext cx="9144000" cy="2301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2700" b="1">
                <a:solidFill>
                  <a:srgbClr val="00CC00"/>
                </a:solidFill>
                <a:latin typeface="Lato" pitchFamily="34" charset="0"/>
              </a:rPr>
              <a:t>A CIÊNCIA DO CLAMPEAMENTO DO CORDÃO UMBILICAL- Clampeamento tardio do cordão e transfusão placent</a:t>
            </a:r>
            <a:r>
              <a:rPr lang="pt-BR" sz="2700" b="1">
                <a:solidFill>
                  <a:srgbClr val="00CC00"/>
                </a:solidFill>
              </a:rPr>
              <a:t>á</a:t>
            </a:r>
            <a:r>
              <a:rPr lang="pt-BR" sz="2700" b="1">
                <a:solidFill>
                  <a:srgbClr val="00CC00"/>
                </a:solidFill>
                <a:latin typeface="Lato" pitchFamily="34" charset="0"/>
              </a:rPr>
              <a:t>ria: quais são as evidências cient</a:t>
            </a:r>
            <a:r>
              <a:rPr lang="pt-BR" sz="2700" b="1">
                <a:solidFill>
                  <a:srgbClr val="00CC00"/>
                </a:solidFill>
              </a:rPr>
              <a:t>í</a:t>
            </a:r>
            <a:r>
              <a:rPr lang="pt-BR" sz="2700" b="1">
                <a:solidFill>
                  <a:srgbClr val="00CC00"/>
                </a:solidFill>
                <a:latin typeface="Lato" pitchFamily="34" charset="0"/>
              </a:rPr>
              <a:t>ficas</a:t>
            </a:r>
          </a:p>
          <a:p>
            <a:pPr algn="ctr" eaLnBrk="0" hangingPunct="0"/>
            <a:endParaRPr lang="pt-BR" u="sng">
              <a:solidFill>
                <a:srgbClr val="78909C"/>
              </a:solidFill>
            </a:endParaRPr>
          </a:p>
          <a:p>
            <a:pPr algn="ctr" eaLnBrk="0" hangingPunct="0"/>
            <a:r>
              <a:rPr lang="pt-BR" sz="1300" b="1">
                <a:solidFill>
                  <a:srgbClr val="424242"/>
                </a:solidFill>
                <a:latin typeface="Source Sans Pro"/>
              </a:rPr>
              <a:t>Stuart Hoope (Austr</a:t>
            </a:r>
            <a:r>
              <a:rPr lang="pt-BR" sz="1300" b="1">
                <a:solidFill>
                  <a:srgbClr val="424242"/>
                </a:solidFill>
              </a:rPr>
              <a:t>á</a:t>
            </a:r>
            <a:r>
              <a:rPr lang="pt-BR" sz="1300" b="1">
                <a:solidFill>
                  <a:srgbClr val="424242"/>
                </a:solidFill>
                <a:latin typeface="Source Sans Pro"/>
              </a:rPr>
              <a:t>lia).</a:t>
            </a:r>
            <a:endParaRPr lang="pt-BR" sz="1300">
              <a:solidFill>
                <a:srgbClr val="424242"/>
              </a:solidFill>
              <a:latin typeface="Source Sans Pro"/>
            </a:endParaRPr>
          </a:p>
          <a:p>
            <a:pPr algn="ctr" eaLnBrk="0" hangingPunct="0"/>
            <a:r>
              <a:rPr lang="pt-BR" sz="1300">
                <a:solidFill>
                  <a:srgbClr val="424242"/>
                </a:solidFill>
                <a:latin typeface="Source Sans Pro"/>
              </a:rPr>
              <a:t>7o Simp</a:t>
            </a:r>
            <a:r>
              <a:rPr lang="pt-BR" sz="1300">
                <a:solidFill>
                  <a:srgbClr val="424242"/>
                </a:solidFill>
              </a:rPr>
              <a:t>ó</a:t>
            </a:r>
            <a:r>
              <a:rPr lang="pt-BR" sz="1300">
                <a:solidFill>
                  <a:srgbClr val="424242"/>
                </a:solidFill>
                <a:latin typeface="Source Sans Pro"/>
              </a:rPr>
              <a:t>sio Internacional de Reanima</a:t>
            </a:r>
            <a:r>
              <a:rPr lang="pt-BR" sz="1300">
                <a:solidFill>
                  <a:srgbClr val="424242"/>
                </a:solidFill>
              </a:rPr>
              <a:t>ç</a:t>
            </a:r>
            <a:r>
              <a:rPr lang="pt-BR" sz="1300">
                <a:solidFill>
                  <a:srgbClr val="424242"/>
                </a:solidFill>
                <a:latin typeface="Source Sans Pro"/>
              </a:rPr>
              <a:t>ão Neonatal, 5-7 de abril de 2018, Foz do Igua</a:t>
            </a:r>
            <a:r>
              <a:rPr lang="pt-BR" sz="1300">
                <a:solidFill>
                  <a:srgbClr val="424242"/>
                </a:solidFill>
              </a:rPr>
              <a:t>ç</a:t>
            </a:r>
            <a:r>
              <a:rPr lang="pt-BR" sz="1300">
                <a:solidFill>
                  <a:srgbClr val="424242"/>
                </a:solidFill>
                <a:latin typeface="Source Sans Pro"/>
              </a:rPr>
              <a:t>u, PR.</a:t>
            </a:r>
          </a:p>
          <a:p>
            <a:pPr algn="ctr" eaLnBrk="0" hangingPunct="0"/>
            <a:r>
              <a:rPr lang="pt-BR" sz="1300">
                <a:solidFill>
                  <a:srgbClr val="424242"/>
                </a:solidFill>
                <a:latin typeface="Source Sans Pro"/>
              </a:rPr>
              <a:t>Realizado por Paulo R. Margotto, Professor de Neonatologia da 6a S</a:t>
            </a:r>
            <a:r>
              <a:rPr lang="pt-BR" sz="1300">
                <a:solidFill>
                  <a:srgbClr val="424242"/>
                </a:solidFill>
              </a:rPr>
              <a:t>é</a:t>
            </a:r>
            <a:r>
              <a:rPr lang="pt-BR" sz="1300">
                <a:solidFill>
                  <a:srgbClr val="424242"/>
                </a:solidFill>
                <a:latin typeface="Source Sans Pro"/>
              </a:rPr>
              <a:t>rie da Faculdade de Medicina da Universidade Cat</a:t>
            </a:r>
            <a:r>
              <a:rPr lang="pt-BR" sz="1300">
                <a:solidFill>
                  <a:srgbClr val="424242"/>
                </a:solidFill>
              </a:rPr>
              <a:t>ó</a:t>
            </a:r>
            <a:r>
              <a:rPr lang="pt-BR" sz="1300">
                <a:solidFill>
                  <a:srgbClr val="424242"/>
                </a:solidFill>
                <a:latin typeface="Source Sans Pro"/>
              </a:rPr>
              <a:t>lica de Bras</a:t>
            </a:r>
            <a:r>
              <a:rPr lang="pt-BR" sz="1300">
                <a:solidFill>
                  <a:srgbClr val="424242"/>
                </a:solidFill>
              </a:rPr>
              <a:t>í</a:t>
            </a:r>
            <a:r>
              <a:rPr lang="pt-BR" sz="1300">
                <a:solidFill>
                  <a:srgbClr val="424242"/>
                </a:solidFill>
                <a:latin typeface="Source Sans Pro"/>
              </a:rPr>
              <a:t>lia.</a:t>
            </a:r>
            <a:endParaRPr lang="pt-BR">
              <a:solidFill>
                <a:srgbClr val="78909C"/>
              </a:solidFill>
            </a:endParaRPr>
          </a:p>
        </p:txBody>
      </p:sp>
      <p:pic>
        <p:nvPicPr>
          <p:cNvPr id="52229" name="Picture 7" descr="doc">
            <a:hlinkClick r:id="rId2" tooltip="Clampeam_tardio_cord_ciência"/>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1838" y="31242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0"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388" y="1125538"/>
            <a:ext cx="830262"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31" name="AutoShape 9"/>
          <p:cNvSpPr>
            <a:spLocks noChangeArrowheads="1"/>
          </p:cNvSpPr>
          <p:nvPr/>
        </p:nvSpPr>
        <p:spPr bwMode="auto">
          <a:xfrm>
            <a:off x="8316913" y="5949950"/>
            <a:ext cx="576262" cy="647700"/>
          </a:xfrm>
          <a:prstGeom prst="lightningBolt">
            <a:avLst/>
          </a:prstGeom>
          <a:solidFill>
            <a:schemeClr val="accent1"/>
          </a:solidFill>
          <a:ln w="76200">
            <a:solidFill>
              <a:srgbClr val="00CC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52232" name="Oval 10"/>
          <p:cNvSpPr>
            <a:spLocks noChangeArrowheads="1"/>
          </p:cNvSpPr>
          <p:nvPr/>
        </p:nvSpPr>
        <p:spPr bwMode="auto">
          <a:xfrm>
            <a:off x="0" y="0"/>
            <a:ext cx="827088" cy="692150"/>
          </a:xfrm>
          <a:prstGeom prst="ellipse">
            <a:avLst/>
          </a:prstGeom>
          <a:solidFill>
            <a:srgbClr val="FFFF00"/>
          </a:solidFill>
          <a:ln w="38100">
            <a:solidFill>
              <a:srgbClr val="00CC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0000FF"/>
                </a:solidFill>
              </a:rPr>
              <a:t>2018</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p:cNvSpPr>
          <p:nvPr>
            <p:ph type="body" idx="1"/>
          </p:nvPr>
        </p:nvSpPr>
        <p:spPr>
          <a:xfrm>
            <a:off x="611188" y="836613"/>
            <a:ext cx="8208962" cy="5761037"/>
          </a:xfrm>
        </p:spPr>
        <p:txBody>
          <a:bodyPr/>
          <a:lstStyle/>
          <a:p>
            <a:pPr algn="ctr" eaLnBrk="1" hangingPunct="1">
              <a:lnSpc>
                <a:spcPct val="70000"/>
              </a:lnSpc>
            </a:pPr>
            <a:r>
              <a:rPr lang="pt-BR" altLang="ja-JP" b="1" smtClean="0">
                <a:solidFill>
                  <a:srgbClr val="0000FF"/>
                </a:solidFill>
                <a:ea typeface="MS PGothic" pitchFamily="34" charset="-128"/>
              </a:rPr>
              <a:t>RECÉM-NASCIDO ASFIXIADO DEVERIA TER O SEU CORDÃO UMBILICAL LIGADO IMEDIATAMENTE?</a:t>
            </a:r>
            <a:endParaRPr lang="pt-BR" altLang="ja-JP" smtClean="0">
              <a:solidFill>
                <a:srgbClr val="0000FF"/>
              </a:solidFill>
              <a:ea typeface="MS PGothic" pitchFamily="34" charset="-128"/>
            </a:endParaRPr>
          </a:p>
          <a:p>
            <a:pPr algn="ctr" eaLnBrk="1" hangingPunct="1">
              <a:lnSpc>
                <a:spcPct val="70000"/>
              </a:lnSpc>
            </a:pPr>
            <a:r>
              <a:rPr lang="pt-BR" altLang="ja-JP" sz="1800" smtClean="0">
                <a:ea typeface="MS PGothic" pitchFamily="34" charset="-128"/>
              </a:rPr>
              <a:t>  	No momento seguir as Diretrizes da Academia Americana de  Pediatria. </a:t>
            </a:r>
          </a:p>
          <a:p>
            <a:pPr eaLnBrk="1" hangingPunct="1">
              <a:lnSpc>
                <a:spcPct val="70000"/>
              </a:lnSpc>
            </a:pPr>
            <a:r>
              <a:rPr lang="pt-BR" altLang="ja-JP" sz="1800" smtClean="0">
                <a:ea typeface="MS PGothic" pitchFamily="34" charset="-128"/>
              </a:rPr>
              <a:t>Sabemos que o bebê está muito bem adaptado a sobreviver a hipoxia; talvez não muito bem, ele redistribui o débito cardíaco (DC) que é a sua única defesa contra a hipoxia. </a:t>
            </a:r>
          </a:p>
          <a:p>
            <a:pPr eaLnBrk="1" hangingPunct="1">
              <a:lnSpc>
                <a:spcPct val="70000"/>
              </a:lnSpc>
            </a:pPr>
            <a:r>
              <a:rPr lang="pt-BR" altLang="ja-JP" sz="1800" smtClean="0">
                <a:ea typeface="MS PGothic" pitchFamily="34" charset="-128"/>
              </a:rPr>
              <a:t>E o que ele faz ao nascer: corta o fluxo para a maior parte do corpo (intestino, pulmão,rim,  pele e só vai para a adrenal cérebro e coração e consequentemente, mesmo com baixíssimos níveis de O2, o aporte de O2 ao cérebro não muda. </a:t>
            </a:r>
          </a:p>
          <a:p>
            <a:pPr eaLnBrk="1" hangingPunct="1">
              <a:lnSpc>
                <a:spcPct val="70000"/>
              </a:lnSpc>
            </a:pPr>
            <a:r>
              <a:rPr lang="pt-BR" altLang="ja-JP" sz="1800" b="1" smtClean="0">
                <a:solidFill>
                  <a:srgbClr val="FF0000"/>
                </a:solidFill>
                <a:ea typeface="MS PGothic" pitchFamily="34" charset="-128"/>
              </a:rPr>
              <a:t>Agora ao nascer se você corta o cordão umbilical imediatamente você remove totalmente a capacidade  do bebê de manter o débito cardíaco e em função disto, a sua capacidade de manter O2 ao cérebro diminui muito enquanto você faz a reanimação</a:t>
            </a:r>
            <a:r>
              <a:rPr lang="pt-BR" altLang="ja-JP" sz="1800" smtClean="0">
                <a:solidFill>
                  <a:srgbClr val="FF0000"/>
                </a:solidFill>
                <a:ea typeface="MS PGothic" pitchFamily="34" charset="-128"/>
              </a:rPr>
              <a:t>.</a:t>
            </a:r>
            <a:r>
              <a:rPr lang="pt-BR" altLang="ja-JP" sz="1800" smtClean="0">
                <a:ea typeface="MS PGothic" pitchFamily="34" charset="-128"/>
              </a:rPr>
              <a:t> </a:t>
            </a:r>
          </a:p>
          <a:p>
            <a:pPr algn="ctr" eaLnBrk="1" hangingPunct="1">
              <a:lnSpc>
                <a:spcPct val="70000"/>
              </a:lnSpc>
            </a:pPr>
            <a:r>
              <a:rPr lang="pt-BR" altLang="ja-JP" sz="3600" smtClean="0">
                <a:solidFill>
                  <a:srgbClr val="0000FF"/>
                </a:solidFill>
                <a:ea typeface="MS PGothic" pitchFamily="34" charset="-128"/>
              </a:rPr>
              <a:t>Por que vocês fariam isto? Do ponto de vista científico, porque não reanimar ligado ao cordão para manter a sua resposta adaptativa ao que o bebê vem fazendo há horas? </a:t>
            </a:r>
            <a:endParaRPr lang="pt-BR" sz="3600" smtClean="0">
              <a:solidFill>
                <a:srgbClr val="0000FF"/>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p:cNvSpPr>
          <p:nvPr>
            <p:ph type="title"/>
          </p:nvPr>
        </p:nvSpPr>
        <p:spPr bwMode="auto">
          <a:xfrm>
            <a:off x="755650" y="188913"/>
            <a:ext cx="7289800" cy="149860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eaLnBrk="1" hangingPunct="1">
              <a:defRPr/>
            </a:pPr>
            <a:r>
              <a:rPr lang="pt-BR" cap="none" smtClean="0">
                <a:solidFill>
                  <a:srgbClr val="0000FF"/>
                </a:solidFill>
              </a:rPr>
              <a:t>Portanto...</a:t>
            </a:r>
          </a:p>
        </p:txBody>
      </p:sp>
      <p:sp>
        <p:nvSpPr>
          <p:cNvPr id="54275" name="Rectangle 3"/>
          <p:cNvSpPr>
            <a:spLocks noGrp="1"/>
          </p:cNvSpPr>
          <p:nvPr>
            <p:ph type="body" idx="1"/>
          </p:nvPr>
        </p:nvSpPr>
        <p:spPr>
          <a:xfrm>
            <a:off x="768350" y="1196975"/>
            <a:ext cx="7620000" cy="5184775"/>
          </a:xfrm>
          <a:ln w="38100">
            <a:solidFill>
              <a:srgbClr val="009999"/>
            </a:solidFill>
            <a:miter lim="800000"/>
            <a:headEnd/>
            <a:tailEnd/>
          </a:ln>
        </p:spPr>
        <p:txBody>
          <a:bodyPr/>
          <a:lstStyle/>
          <a:p>
            <a:pPr eaLnBrk="1" hangingPunct="1">
              <a:lnSpc>
                <a:spcPct val="80000"/>
              </a:lnSpc>
            </a:pPr>
            <a:r>
              <a:rPr lang="pt-BR" sz="1600" smtClean="0">
                <a:latin typeface="Times New Roman" pitchFamily="18" charset="0"/>
              </a:rPr>
              <a:t>Esse estudo piloto quase randomizado é o primeiro estudo de transfusão placentária em recém-nascidos deprimidos ao nascer e que provavelmente necessitam de ressuscitação imediata. Técnica de ordenha: cerca de 20 cm do cordão umbilical foram ordenhados em direção ao bebê com o cordão umbilical intacto; a ordenha foi repetida duas vezes após o preenchimento do cordão umbilical, totalizando três vezes a ordenha total do cordão umbilical. Tem sido recomendado pelas Sociedades que o clampeamento tardio do cordão não seja realizado no RN deprimido que necessita de imediata reanimação.Assim, a ordenha do cordão umbilical passa ser  uma alternativa ao clampeamento tardio do cordão que </a:t>
            </a:r>
            <a:r>
              <a:rPr lang="pt-BR" sz="1600" b="1" smtClean="0">
                <a:latin typeface="Times New Roman" pitchFamily="18" charset="0"/>
              </a:rPr>
              <a:t>pode conseguir resultados semelhantes ao atraso no clampeamento do cordão</a:t>
            </a:r>
            <a:r>
              <a:rPr lang="pt-BR" sz="1600" smtClean="0">
                <a:latin typeface="Times New Roman" pitchFamily="18" charset="0"/>
              </a:rPr>
              <a:t>. O  sangue do cordão umbilical é uma rica fonte de células-tronco hematopoiéticas, monócitos e células-tronco não hematopoiéticas. A transfusão placentária pode fornecer células-tronco que podem ter a capacidade de reparar lesões cerebrais em RN com encefalopatia hipóxico-isquêmica (EHI). Os autores demonstraram que essa técnica não atrasa a ressuscitação ou afeta negativamente os esforços de ressuscitação para os RN que necessitam.  A ordenha de cordão umbilical não foi associada a desfechos neonatais adversos de curto prazo, incluindo morte e exame neurológico anormal na alta. Um maior ensaio clínico é necessário para avaliar os benefícios a longo prazo da ordenha de cordão umbilical em recém-nascidos com EHI.  Trouxemos outras informações nos </a:t>
            </a:r>
            <a:r>
              <a:rPr lang="pt-BR" sz="1600" i="1" smtClean="0">
                <a:latin typeface="Times New Roman" pitchFamily="18" charset="0"/>
              </a:rPr>
              <a:t>links:</a:t>
            </a:r>
            <a:r>
              <a:rPr lang="pt-BR" sz="1600" smtClean="0">
                <a:latin typeface="Times New Roman" pitchFamily="18" charset="0"/>
              </a:rPr>
              <a:t>com a ordenha do cordão pode haver o risco de aumento de hemorragia intracraniana devido ao aumento da pressão arterial (Patel, Austrália, 2018). No entanto a ordenha com repreenchimento do sangue que vem da  placenta, não ocorre tanto aumento da pressão arterial, segundo Hope (Austrália, 2018) e esse autor vai mais longe:do ponto de vista científico, porque não reanimar ligado ao cordão para manter a sua resposta adaptativa ao que o bebê vem fazendo há horas? Já estão em curso ensaios que devem preencher esta lacuna até 2020 </a:t>
            </a:r>
          </a:p>
        </p:txBody>
      </p:sp>
      <p:sp>
        <p:nvSpPr>
          <p:cNvPr id="54276" name="Text Box 4"/>
          <p:cNvSpPr txBox="1">
            <a:spLocks noChangeArrowheads="1"/>
          </p:cNvSpPr>
          <p:nvPr/>
        </p:nvSpPr>
        <p:spPr bwMode="auto">
          <a:xfrm>
            <a:off x="7235825" y="6092825"/>
            <a:ext cx="11049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Tw Cen MT" pitchFamily="34" charset="0"/>
                <a:cs typeface="Arial" pitchFamily="34" charset="0"/>
              </a:defRPr>
            </a:lvl1pPr>
            <a:lvl2pPr marL="742950" indent="-285750" eaLnBrk="0" hangingPunct="0">
              <a:defRPr>
                <a:solidFill>
                  <a:schemeClr val="tx1"/>
                </a:solidFill>
                <a:latin typeface="Tw Cen MT" pitchFamily="34" charset="0"/>
                <a:cs typeface="Arial" pitchFamily="34" charset="0"/>
              </a:defRPr>
            </a:lvl2pPr>
            <a:lvl3pPr marL="1143000" indent="-228600" eaLnBrk="0" hangingPunct="0">
              <a:defRPr>
                <a:solidFill>
                  <a:schemeClr val="tx1"/>
                </a:solidFill>
                <a:latin typeface="Tw Cen MT" pitchFamily="34" charset="0"/>
                <a:cs typeface="Arial" pitchFamily="34" charset="0"/>
              </a:defRPr>
            </a:lvl3pPr>
            <a:lvl4pPr marL="1600200" indent="-228600" eaLnBrk="0" hangingPunct="0">
              <a:defRPr>
                <a:solidFill>
                  <a:schemeClr val="tx1"/>
                </a:solidFill>
                <a:latin typeface="Tw Cen MT" pitchFamily="34" charset="0"/>
                <a:cs typeface="Arial" pitchFamily="34" charset="0"/>
              </a:defRPr>
            </a:lvl4pPr>
            <a:lvl5pPr marL="2057400" indent="-228600" eaLnBrk="0" hangingPunct="0">
              <a:defRPr>
                <a:solidFill>
                  <a:schemeClr val="tx1"/>
                </a:solidFill>
                <a:latin typeface="Tw Cen MT" pitchFamily="34" charset="0"/>
                <a:cs typeface="Arial" pitchFamily="34" charset="0"/>
              </a:defRPr>
            </a:lvl5pPr>
            <a:lvl6pPr marL="2514600" indent="-228600" eaLnBrk="0" fontAlgn="base" hangingPunct="0">
              <a:spcBef>
                <a:spcPct val="0"/>
              </a:spcBef>
              <a:spcAft>
                <a:spcPct val="0"/>
              </a:spcAft>
              <a:defRPr>
                <a:solidFill>
                  <a:schemeClr val="tx1"/>
                </a:solidFill>
                <a:latin typeface="Tw Cen MT" pitchFamily="34" charset="0"/>
                <a:cs typeface="Arial" pitchFamily="34" charset="0"/>
              </a:defRPr>
            </a:lvl6pPr>
            <a:lvl7pPr marL="2971800" indent="-228600" eaLnBrk="0" fontAlgn="base" hangingPunct="0">
              <a:spcBef>
                <a:spcPct val="0"/>
              </a:spcBef>
              <a:spcAft>
                <a:spcPct val="0"/>
              </a:spcAft>
              <a:defRPr>
                <a:solidFill>
                  <a:schemeClr val="tx1"/>
                </a:solidFill>
                <a:latin typeface="Tw Cen MT" pitchFamily="34" charset="0"/>
                <a:cs typeface="Arial" pitchFamily="34" charset="0"/>
              </a:defRPr>
            </a:lvl7pPr>
            <a:lvl8pPr marL="3429000" indent="-228600" eaLnBrk="0" fontAlgn="base" hangingPunct="0">
              <a:spcBef>
                <a:spcPct val="0"/>
              </a:spcBef>
              <a:spcAft>
                <a:spcPct val="0"/>
              </a:spcAft>
              <a:defRPr>
                <a:solidFill>
                  <a:schemeClr val="tx1"/>
                </a:solidFill>
                <a:latin typeface="Tw Cen MT" pitchFamily="34" charset="0"/>
                <a:cs typeface="Arial" pitchFamily="34" charset="0"/>
              </a:defRPr>
            </a:lvl8pPr>
            <a:lvl9pPr marL="3886200" indent="-228600" eaLnBrk="0" fontAlgn="base" hangingPunct="0">
              <a:spcBef>
                <a:spcPct val="0"/>
              </a:spcBef>
              <a:spcAft>
                <a:spcPct val="0"/>
              </a:spcAft>
              <a:defRPr>
                <a:solidFill>
                  <a:schemeClr val="tx1"/>
                </a:solidFill>
                <a:latin typeface="Tw Cen MT" pitchFamily="34" charset="0"/>
                <a:cs typeface="Arial" pitchFamily="34" charset="0"/>
              </a:defRPr>
            </a:lvl9pPr>
          </a:lstStyle>
          <a:p>
            <a:pPr eaLnBrk="1" hangingPunct="1"/>
            <a:r>
              <a:rPr lang="pt-BR" sz="1000"/>
              <a:t>Paulo R. Margotto</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p:cNvSpPr>
          <p:nvPr>
            <p:ph type="title"/>
          </p:nvPr>
        </p:nvSpPr>
        <p:spPr bwMode="auto">
          <a:xfrm>
            <a:off x="539750" y="0"/>
            <a:ext cx="7289800" cy="149860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eaLnBrk="1" hangingPunct="1">
              <a:defRPr/>
            </a:pPr>
            <a:r>
              <a:rPr lang="pt-BR" cap="none" smtClean="0">
                <a:solidFill>
                  <a:srgbClr val="FF33CC"/>
                </a:solidFill>
              </a:rPr>
              <a:t>OBRIGADO!</a:t>
            </a:r>
          </a:p>
        </p:txBody>
      </p:sp>
      <p:sp>
        <p:nvSpPr>
          <p:cNvPr id="55299" name="Text Box 5"/>
          <p:cNvSpPr txBox="1">
            <a:spLocks noChangeArrowheads="1"/>
          </p:cNvSpPr>
          <p:nvPr/>
        </p:nvSpPr>
        <p:spPr bwMode="auto">
          <a:xfrm>
            <a:off x="-105380" y="6229350"/>
            <a:ext cx="9192837" cy="615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Tw Cen MT" pitchFamily="34" charset="0"/>
                <a:cs typeface="Arial" pitchFamily="34" charset="0"/>
              </a:defRPr>
            </a:lvl1pPr>
            <a:lvl2pPr marL="742950" indent="-285750" eaLnBrk="0" hangingPunct="0">
              <a:defRPr>
                <a:solidFill>
                  <a:schemeClr val="tx1"/>
                </a:solidFill>
                <a:latin typeface="Tw Cen MT" pitchFamily="34" charset="0"/>
                <a:cs typeface="Arial" pitchFamily="34" charset="0"/>
              </a:defRPr>
            </a:lvl2pPr>
            <a:lvl3pPr marL="1143000" indent="-228600" eaLnBrk="0" hangingPunct="0">
              <a:defRPr>
                <a:solidFill>
                  <a:schemeClr val="tx1"/>
                </a:solidFill>
                <a:latin typeface="Tw Cen MT" pitchFamily="34" charset="0"/>
                <a:cs typeface="Arial" pitchFamily="34" charset="0"/>
              </a:defRPr>
            </a:lvl3pPr>
            <a:lvl4pPr marL="1600200" indent="-228600" eaLnBrk="0" hangingPunct="0">
              <a:defRPr>
                <a:solidFill>
                  <a:schemeClr val="tx1"/>
                </a:solidFill>
                <a:latin typeface="Tw Cen MT" pitchFamily="34" charset="0"/>
                <a:cs typeface="Arial" pitchFamily="34" charset="0"/>
              </a:defRPr>
            </a:lvl4pPr>
            <a:lvl5pPr marL="2057400" indent="-228600" eaLnBrk="0" hangingPunct="0">
              <a:defRPr>
                <a:solidFill>
                  <a:schemeClr val="tx1"/>
                </a:solidFill>
                <a:latin typeface="Tw Cen MT" pitchFamily="34" charset="0"/>
                <a:cs typeface="Arial" pitchFamily="34" charset="0"/>
              </a:defRPr>
            </a:lvl5pPr>
            <a:lvl6pPr marL="2514600" indent="-228600" eaLnBrk="0" fontAlgn="base" hangingPunct="0">
              <a:spcBef>
                <a:spcPct val="0"/>
              </a:spcBef>
              <a:spcAft>
                <a:spcPct val="0"/>
              </a:spcAft>
              <a:defRPr>
                <a:solidFill>
                  <a:schemeClr val="tx1"/>
                </a:solidFill>
                <a:latin typeface="Tw Cen MT" pitchFamily="34" charset="0"/>
                <a:cs typeface="Arial" pitchFamily="34" charset="0"/>
              </a:defRPr>
            </a:lvl6pPr>
            <a:lvl7pPr marL="2971800" indent="-228600" eaLnBrk="0" fontAlgn="base" hangingPunct="0">
              <a:spcBef>
                <a:spcPct val="0"/>
              </a:spcBef>
              <a:spcAft>
                <a:spcPct val="0"/>
              </a:spcAft>
              <a:defRPr>
                <a:solidFill>
                  <a:schemeClr val="tx1"/>
                </a:solidFill>
                <a:latin typeface="Tw Cen MT" pitchFamily="34" charset="0"/>
                <a:cs typeface="Arial" pitchFamily="34" charset="0"/>
              </a:defRPr>
            </a:lvl7pPr>
            <a:lvl8pPr marL="3429000" indent="-228600" eaLnBrk="0" fontAlgn="base" hangingPunct="0">
              <a:spcBef>
                <a:spcPct val="0"/>
              </a:spcBef>
              <a:spcAft>
                <a:spcPct val="0"/>
              </a:spcAft>
              <a:defRPr>
                <a:solidFill>
                  <a:schemeClr val="tx1"/>
                </a:solidFill>
                <a:latin typeface="Tw Cen MT" pitchFamily="34" charset="0"/>
                <a:cs typeface="Arial" pitchFamily="34" charset="0"/>
              </a:defRPr>
            </a:lvl8pPr>
            <a:lvl9pPr marL="3886200" indent="-228600" eaLnBrk="0" fontAlgn="base" hangingPunct="0">
              <a:spcBef>
                <a:spcPct val="0"/>
              </a:spcBef>
              <a:spcAft>
                <a:spcPct val="0"/>
              </a:spcAft>
              <a:defRPr>
                <a:solidFill>
                  <a:schemeClr val="tx1"/>
                </a:solidFill>
                <a:latin typeface="Tw Cen MT" pitchFamily="34" charset="0"/>
                <a:cs typeface="Arial" pitchFamily="34" charset="0"/>
              </a:defRPr>
            </a:lvl9pPr>
          </a:lstStyle>
          <a:p>
            <a:pPr algn="ctr" eaLnBrk="1" hangingPunct="1"/>
            <a:r>
              <a:rPr lang="pt-BR" sz="1700" dirty="0" smtClean="0">
                <a:solidFill>
                  <a:srgbClr val="0000FF"/>
                </a:solidFill>
              </a:rPr>
              <a:t>       Doutorandos </a:t>
            </a:r>
            <a:r>
              <a:rPr lang="pt-BR" sz="1700" dirty="0">
                <a:solidFill>
                  <a:srgbClr val="0000FF"/>
                </a:solidFill>
              </a:rPr>
              <a:t>Carolina, </a:t>
            </a:r>
            <a:r>
              <a:rPr lang="pt-BR" sz="1700" dirty="0" err="1">
                <a:solidFill>
                  <a:srgbClr val="0000FF"/>
                </a:solidFill>
              </a:rPr>
              <a:t>Thainá</a:t>
            </a:r>
            <a:r>
              <a:rPr lang="pt-BR" sz="1700" dirty="0">
                <a:solidFill>
                  <a:srgbClr val="0000FF"/>
                </a:solidFill>
              </a:rPr>
              <a:t>, Marina Machado, (</a:t>
            </a:r>
            <a:r>
              <a:rPr lang="pt-BR" sz="1700" dirty="0" smtClean="0">
                <a:solidFill>
                  <a:srgbClr val="0000FF"/>
                </a:solidFill>
              </a:rPr>
              <a:t>Dr. </a:t>
            </a:r>
            <a:r>
              <a:rPr lang="pt-BR" sz="1700" dirty="0">
                <a:solidFill>
                  <a:srgbClr val="0000FF"/>
                </a:solidFill>
              </a:rPr>
              <a:t>Paulo R. Margotto), Marina Rocha, </a:t>
            </a:r>
            <a:endParaRPr lang="pt-BR" sz="1700" dirty="0" smtClean="0">
              <a:solidFill>
                <a:srgbClr val="0000FF"/>
              </a:solidFill>
            </a:endParaRPr>
          </a:p>
          <a:p>
            <a:pPr algn="ctr" eaLnBrk="1" hangingPunct="1"/>
            <a:r>
              <a:rPr lang="pt-BR" sz="1700" dirty="0" smtClean="0">
                <a:solidFill>
                  <a:srgbClr val="0000FF"/>
                </a:solidFill>
              </a:rPr>
              <a:t>Samara e Rodolfo</a:t>
            </a:r>
            <a:endParaRPr lang="pt-BR" sz="1700" dirty="0">
              <a:solidFill>
                <a:srgbClr val="0000FF"/>
              </a:solidFill>
            </a:endParaRPr>
          </a:p>
        </p:txBody>
      </p:sp>
      <p:sp>
        <p:nvSpPr>
          <p:cNvPr id="55300" name="Text Box 6"/>
          <p:cNvSpPr txBox="1">
            <a:spLocks noChangeArrowheads="1"/>
          </p:cNvSpPr>
          <p:nvPr/>
        </p:nvSpPr>
        <p:spPr bwMode="auto">
          <a:xfrm>
            <a:off x="8826500" y="6021388"/>
            <a:ext cx="3175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Tw Cen MT" pitchFamily="34" charset="0"/>
                <a:cs typeface="Arial" pitchFamily="34" charset="0"/>
              </a:defRPr>
            </a:lvl1pPr>
            <a:lvl2pPr marL="742950" indent="-285750" eaLnBrk="0" hangingPunct="0">
              <a:defRPr>
                <a:solidFill>
                  <a:schemeClr val="tx1"/>
                </a:solidFill>
                <a:latin typeface="Tw Cen MT" pitchFamily="34" charset="0"/>
                <a:cs typeface="Arial" pitchFamily="34" charset="0"/>
              </a:defRPr>
            </a:lvl2pPr>
            <a:lvl3pPr marL="1143000" indent="-228600" eaLnBrk="0" hangingPunct="0">
              <a:defRPr>
                <a:solidFill>
                  <a:schemeClr val="tx1"/>
                </a:solidFill>
                <a:latin typeface="Tw Cen MT" pitchFamily="34" charset="0"/>
                <a:cs typeface="Arial" pitchFamily="34" charset="0"/>
              </a:defRPr>
            </a:lvl3pPr>
            <a:lvl4pPr marL="1600200" indent="-228600" eaLnBrk="0" hangingPunct="0">
              <a:defRPr>
                <a:solidFill>
                  <a:schemeClr val="tx1"/>
                </a:solidFill>
                <a:latin typeface="Tw Cen MT" pitchFamily="34" charset="0"/>
                <a:cs typeface="Arial" pitchFamily="34" charset="0"/>
              </a:defRPr>
            </a:lvl4pPr>
            <a:lvl5pPr marL="2057400" indent="-228600" eaLnBrk="0" hangingPunct="0">
              <a:defRPr>
                <a:solidFill>
                  <a:schemeClr val="tx1"/>
                </a:solidFill>
                <a:latin typeface="Tw Cen MT" pitchFamily="34" charset="0"/>
                <a:cs typeface="Arial" pitchFamily="34" charset="0"/>
              </a:defRPr>
            </a:lvl5pPr>
            <a:lvl6pPr marL="2514600" indent="-228600" eaLnBrk="0" fontAlgn="base" hangingPunct="0">
              <a:spcBef>
                <a:spcPct val="0"/>
              </a:spcBef>
              <a:spcAft>
                <a:spcPct val="0"/>
              </a:spcAft>
              <a:defRPr>
                <a:solidFill>
                  <a:schemeClr val="tx1"/>
                </a:solidFill>
                <a:latin typeface="Tw Cen MT" pitchFamily="34" charset="0"/>
                <a:cs typeface="Arial" pitchFamily="34" charset="0"/>
              </a:defRPr>
            </a:lvl6pPr>
            <a:lvl7pPr marL="2971800" indent="-228600" eaLnBrk="0" fontAlgn="base" hangingPunct="0">
              <a:spcBef>
                <a:spcPct val="0"/>
              </a:spcBef>
              <a:spcAft>
                <a:spcPct val="0"/>
              </a:spcAft>
              <a:defRPr>
                <a:solidFill>
                  <a:schemeClr val="tx1"/>
                </a:solidFill>
                <a:latin typeface="Tw Cen MT" pitchFamily="34" charset="0"/>
                <a:cs typeface="Arial" pitchFamily="34" charset="0"/>
              </a:defRPr>
            </a:lvl7pPr>
            <a:lvl8pPr marL="3429000" indent="-228600" eaLnBrk="0" fontAlgn="base" hangingPunct="0">
              <a:spcBef>
                <a:spcPct val="0"/>
              </a:spcBef>
              <a:spcAft>
                <a:spcPct val="0"/>
              </a:spcAft>
              <a:defRPr>
                <a:solidFill>
                  <a:schemeClr val="tx1"/>
                </a:solidFill>
                <a:latin typeface="Tw Cen MT" pitchFamily="34" charset="0"/>
                <a:cs typeface="Arial" pitchFamily="34" charset="0"/>
              </a:defRPr>
            </a:lvl8pPr>
            <a:lvl9pPr marL="3886200" indent="-228600" eaLnBrk="0" fontAlgn="base" hangingPunct="0">
              <a:spcBef>
                <a:spcPct val="0"/>
              </a:spcBef>
              <a:spcAft>
                <a:spcPct val="0"/>
              </a:spcAft>
              <a:defRPr>
                <a:solidFill>
                  <a:schemeClr val="tx1"/>
                </a:solidFill>
                <a:latin typeface="Tw Cen MT" pitchFamily="34" charset="0"/>
                <a:cs typeface="Arial" pitchFamily="34" charset="0"/>
              </a:defRPr>
            </a:lvl9pPr>
          </a:lstStyle>
          <a:p>
            <a:pPr eaLnBrk="1" hangingPunct="1"/>
            <a:r>
              <a:rPr lang="pt-BR" sz="1000">
                <a:solidFill>
                  <a:srgbClr val="FF33CC"/>
                </a:solidFill>
              </a:rPr>
              <a:t>S8</a:t>
            </a:r>
          </a:p>
        </p:txBody>
      </p:sp>
      <p:pic>
        <p:nvPicPr>
          <p:cNvPr id="55301" name="Picture 8" descr="Doutorandos da UCB, Carolina, ThainÃ¡,Marina Machado, (Dr. Paulo R. Margotto), Marina Rocha, Samara e Rodolfo:4/10/20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1268413"/>
            <a:ext cx="8856663" cy="479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denha-X-Clampeam_tardio_cord">
  <a:themeElements>
    <a:clrScheme name="Integral">
      <a:dk1>
        <a:sysClr val="windowText" lastClr="000000"/>
      </a:dk1>
      <a:lt1>
        <a:sysClr val="window" lastClr="FFFFFF"/>
      </a:lt1>
      <a:dk2>
        <a:srgbClr val="534949"/>
      </a:dk2>
      <a:lt2>
        <a:srgbClr val="CCD1B9"/>
      </a:lt2>
      <a:accent1>
        <a:srgbClr val="C66951"/>
      </a:accent1>
      <a:accent2>
        <a:srgbClr val="BF974D"/>
      </a:accent2>
      <a:accent3>
        <a:srgbClr val="928B70"/>
      </a:accent3>
      <a:accent4>
        <a:srgbClr val="87706B"/>
      </a:accent4>
      <a:accent5>
        <a:srgbClr val="94734E"/>
      </a:accent5>
      <a:accent6>
        <a:srgbClr val="6F777D"/>
      </a:accent6>
      <a:hlink>
        <a:srgbClr val="CC9900"/>
      </a:hlink>
      <a:folHlink>
        <a:srgbClr val="C0C0C0"/>
      </a:folHlink>
    </a:clrScheme>
    <a:fontScheme name="Integral">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125000"/>
              </a:schemeClr>
              <a:schemeClr val="phClr">
                <a:tint val="92000"/>
                <a:shade val="70000"/>
                <a:satMod val="110000"/>
              </a:schemeClr>
            </a:duotone>
          </a:blip>
          <a:tile tx="0" ty="0" sx="22000" sy="22000" flip="none" algn="tl"/>
        </a:blipFill>
      </a:bgFillStyleLst>
    </a:fmtScheme>
  </a:themeElements>
  <a:objectDefaults/>
  <a:extraClrSchemeLst/>
  <a:extLst>
    <a:ext uri="{05A4C25C-085E-4340-85A3-A5531E510DB2}">
      <thm15:themeFamily xmlns="" xmlns:thm15="http://schemas.microsoft.com/office/thememl/2012/main" name="Integral" id="{3577F8C9-A904-41D8-97D2-FD898F53F20E}" vid="{E736489A-00C3-4E0A-AAA8-D4D3127BA5B3}"/>
    </a:ext>
  </a:ext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Ordenha-X-Clampeam_tardio_cord</Template>
  <TotalTime>9</TotalTime>
  <Words>3728</Words>
  <Application>Microsoft Office PowerPoint</Application>
  <PresentationFormat>Apresentação na tela (4:3)</PresentationFormat>
  <Paragraphs>232</Paragraphs>
  <Slides>49</Slides>
  <Notes>0</Notes>
  <HiddenSlides>0</HiddenSlides>
  <MMClips>0</MMClips>
  <ScaleCrop>false</ScaleCrop>
  <HeadingPairs>
    <vt:vector size="4" baseType="variant">
      <vt:variant>
        <vt:lpstr>Tema</vt:lpstr>
      </vt:variant>
      <vt:variant>
        <vt:i4>1</vt:i4>
      </vt:variant>
      <vt:variant>
        <vt:lpstr>Títulos de slides</vt:lpstr>
      </vt:variant>
      <vt:variant>
        <vt:i4>49</vt:i4>
      </vt:variant>
    </vt:vector>
  </HeadingPairs>
  <TitlesOfParts>
    <vt:vector size="50" baseType="lpstr">
      <vt:lpstr>Ordenha-X-Clampeam_tardio_cord</vt:lpstr>
      <vt:lpstr>Apresentação do PowerPoint</vt:lpstr>
      <vt:lpstr>Introdução</vt:lpstr>
      <vt:lpstr>Introdução</vt:lpstr>
      <vt:lpstr>Introdução</vt:lpstr>
      <vt:lpstr>Introdução</vt:lpstr>
      <vt:lpstr>Materiais e Métodos</vt:lpstr>
      <vt:lpstr>Materiais e Métodos</vt:lpstr>
      <vt:lpstr>Materiais e Métodos</vt:lpstr>
      <vt:lpstr>Materiais e Métodos</vt:lpstr>
      <vt:lpstr>Materiais e Métodos</vt:lpstr>
      <vt:lpstr>Materiais e Métodos</vt:lpstr>
      <vt:lpstr>Materiais e Métodos</vt:lpstr>
      <vt:lpstr>Materiais e Métodos</vt:lpstr>
      <vt:lpstr>Materiais e Métodos</vt:lpstr>
      <vt:lpstr>Materiais e Métodos</vt:lpstr>
      <vt:lpstr>Resultados</vt:lpstr>
      <vt:lpstr>Apresentação do PowerPoint</vt:lpstr>
      <vt:lpstr>Resultados</vt:lpstr>
      <vt:lpstr>Resultados</vt:lpstr>
      <vt:lpstr>Apresentação do PowerPoint</vt:lpstr>
      <vt:lpstr>Resultados</vt:lpstr>
      <vt:lpstr>Resultados</vt:lpstr>
      <vt:lpstr>Resultados</vt:lpstr>
      <vt:lpstr>Apresentação do PowerPoint</vt:lpstr>
      <vt:lpstr>Discussão</vt:lpstr>
      <vt:lpstr>ENCEFALOPATIA HIPÓXICO-ISQUÊMICA                                (EHI) </vt:lpstr>
      <vt:lpstr>Apresentação do PowerPoint</vt:lpstr>
      <vt:lpstr>Apresentação do PowerPoint</vt:lpstr>
      <vt:lpstr>Apresentação do PowerPoint</vt:lpstr>
      <vt:lpstr>Apresentação do PowerPoint</vt:lpstr>
      <vt:lpstr>Discussão</vt:lpstr>
      <vt:lpstr>Apresentação do PowerPoint</vt:lpstr>
      <vt:lpstr>LIMITAÇÕES </vt:lpstr>
      <vt:lpstr>Conclusões </vt:lpstr>
      <vt:lpstr>Apresentação do PowerPoint</vt:lpstr>
      <vt:lpstr>Apresentação do PowerPoint</vt:lpstr>
      <vt:lpstr>Apresentação do PowerPoint</vt:lpstr>
      <vt:lpstr>Apresentação do PowerPoint</vt:lpstr>
      <vt:lpstr>Apresentação do PowerPoint</vt:lpstr>
      <vt:lpstr>Nota do Editor do site, Dr. Paulo R. Margotto. Consultem também ! Aqui e Agora! Estudando Juntos!</vt:lpstr>
      <vt:lpstr>COMO MELHORAR O DÉBITO CARDÍACO </vt:lpstr>
      <vt:lpstr>Apresentação do PowerPoint</vt:lpstr>
      <vt:lpstr>Apresentação do PowerPoint</vt:lpstr>
      <vt:lpstr>Apresentação do PowerPoint</vt:lpstr>
      <vt:lpstr>Apresentação do PowerPoint</vt:lpstr>
      <vt:lpstr>Apresentação do PowerPoint</vt:lpstr>
      <vt:lpstr>Apresentação do PowerPoint</vt:lpstr>
      <vt:lpstr>Portanto...</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Paulo</dc:creator>
  <cp:lastModifiedBy>Paulo</cp:lastModifiedBy>
  <cp:revision>3</cp:revision>
  <dcterms:created xsi:type="dcterms:W3CDTF">2021-09-27T20:13:51Z</dcterms:created>
  <dcterms:modified xsi:type="dcterms:W3CDTF">2021-11-26T16:46:11Z</dcterms:modified>
</cp:coreProperties>
</file>