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5" r:id="rId4"/>
    <p:sldId id="258" r:id="rId5"/>
    <p:sldId id="259" r:id="rId6"/>
    <p:sldId id="260" r:id="rId7"/>
    <p:sldId id="261" r:id="rId8"/>
    <p:sldId id="268" r:id="rId9"/>
    <p:sldId id="262" r:id="rId10"/>
    <p:sldId id="263" r:id="rId11"/>
    <p:sldId id="264" r:id="rId12"/>
    <p:sldId id="265" r:id="rId13"/>
    <p:sldId id="266" r:id="rId14"/>
    <p:sldId id="267" r:id="rId15"/>
    <p:sldId id="270" r:id="rId16"/>
    <p:sldId id="271" r:id="rId17"/>
    <p:sldId id="274" r:id="rId18"/>
    <p:sldId id="276" r:id="rId19"/>
    <p:sldId id="277" r:id="rId20"/>
    <p:sldId id="278" r:id="rId21"/>
    <p:sldId id="279" r:id="rId22"/>
    <p:sldId id="280" r:id="rId23"/>
    <p:sldId id="281" r:id="rId24"/>
    <p:sldId id="282" r:id="rId25"/>
    <p:sldId id="283" r:id="rId26"/>
    <p:sldId id="285" r:id="rId27"/>
    <p:sldId id="289" r:id="rId28"/>
    <p:sldId id="286" r:id="rId29"/>
    <p:sldId id="287" r:id="rId30"/>
    <p:sldId id="288" r:id="rId31"/>
    <p:sldId id="284" r:id="rId3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Garamond" pitchFamily="18" charset="0"/>
        <a:ea typeface="+mn-ea"/>
        <a:cs typeface="Arial" pitchFamily="34" charset="0"/>
      </a:defRPr>
    </a:lvl1pPr>
    <a:lvl2pPr marL="457200" algn="l" defTabSz="457200" rtl="0" fontAlgn="base">
      <a:spcBef>
        <a:spcPct val="0"/>
      </a:spcBef>
      <a:spcAft>
        <a:spcPct val="0"/>
      </a:spcAft>
      <a:defRPr kern="1200">
        <a:solidFill>
          <a:schemeClr val="tx1"/>
        </a:solidFill>
        <a:latin typeface="Garamond" pitchFamily="18" charset="0"/>
        <a:ea typeface="+mn-ea"/>
        <a:cs typeface="Arial" pitchFamily="34" charset="0"/>
      </a:defRPr>
    </a:lvl2pPr>
    <a:lvl3pPr marL="914400" algn="l" defTabSz="457200" rtl="0" fontAlgn="base">
      <a:spcBef>
        <a:spcPct val="0"/>
      </a:spcBef>
      <a:spcAft>
        <a:spcPct val="0"/>
      </a:spcAft>
      <a:defRPr kern="1200">
        <a:solidFill>
          <a:schemeClr val="tx1"/>
        </a:solidFill>
        <a:latin typeface="Garamond" pitchFamily="18" charset="0"/>
        <a:ea typeface="+mn-ea"/>
        <a:cs typeface="Arial" pitchFamily="34" charset="0"/>
      </a:defRPr>
    </a:lvl3pPr>
    <a:lvl4pPr marL="1371600" algn="l" defTabSz="457200" rtl="0" fontAlgn="base">
      <a:spcBef>
        <a:spcPct val="0"/>
      </a:spcBef>
      <a:spcAft>
        <a:spcPct val="0"/>
      </a:spcAft>
      <a:defRPr kern="1200">
        <a:solidFill>
          <a:schemeClr val="tx1"/>
        </a:solidFill>
        <a:latin typeface="Garamond" pitchFamily="18" charset="0"/>
        <a:ea typeface="+mn-ea"/>
        <a:cs typeface="Arial" pitchFamily="34" charset="0"/>
      </a:defRPr>
    </a:lvl4pPr>
    <a:lvl5pPr marL="1828800" algn="l" defTabSz="457200" rtl="0" fontAlgn="base">
      <a:spcBef>
        <a:spcPct val="0"/>
      </a:spcBef>
      <a:spcAft>
        <a:spcPct val="0"/>
      </a:spcAft>
      <a:defRPr kern="1200">
        <a:solidFill>
          <a:schemeClr val="tx1"/>
        </a:solidFill>
        <a:latin typeface="Garamond" pitchFamily="18" charset="0"/>
        <a:ea typeface="+mn-ea"/>
        <a:cs typeface="Arial" pitchFamily="34" charset="0"/>
      </a:defRPr>
    </a:lvl5pPr>
    <a:lvl6pPr marL="2286000" algn="l" defTabSz="914400" rtl="0" eaLnBrk="1" latinLnBrk="0" hangingPunct="1">
      <a:defRPr kern="1200">
        <a:solidFill>
          <a:schemeClr val="tx1"/>
        </a:solidFill>
        <a:latin typeface="Garamond" pitchFamily="18" charset="0"/>
        <a:ea typeface="+mn-ea"/>
        <a:cs typeface="Arial" pitchFamily="34" charset="0"/>
      </a:defRPr>
    </a:lvl6pPr>
    <a:lvl7pPr marL="2743200" algn="l" defTabSz="914400" rtl="0" eaLnBrk="1" latinLnBrk="0" hangingPunct="1">
      <a:defRPr kern="1200">
        <a:solidFill>
          <a:schemeClr val="tx1"/>
        </a:solidFill>
        <a:latin typeface="Garamond" pitchFamily="18" charset="0"/>
        <a:ea typeface="+mn-ea"/>
        <a:cs typeface="Arial" pitchFamily="34" charset="0"/>
      </a:defRPr>
    </a:lvl7pPr>
    <a:lvl8pPr marL="3200400" algn="l" defTabSz="914400" rtl="0" eaLnBrk="1" latinLnBrk="0" hangingPunct="1">
      <a:defRPr kern="1200">
        <a:solidFill>
          <a:schemeClr val="tx1"/>
        </a:solidFill>
        <a:latin typeface="Garamond" pitchFamily="18" charset="0"/>
        <a:ea typeface="+mn-ea"/>
        <a:cs typeface="Arial" pitchFamily="34" charset="0"/>
      </a:defRPr>
    </a:lvl8pPr>
    <a:lvl9pPr marL="3657600" algn="l" defTabSz="914400" rtl="0" eaLnBrk="1" latinLnBrk="0" hangingPunct="1">
      <a:defRPr kern="1200">
        <a:solidFill>
          <a:schemeClr val="tx1"/>
        </a:solidFill>
        <a:latin typeface="Garamond"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00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2" d="100"/>
          <a:sy n="92" d="100"/>
        </p:scale>
        <p:origin x="-259"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14"/>
          <p:cNvCxnSpPr/>
          <p:nvPr/>
        </p:nvCxnSpPr>
        <p:spPr>
          <a:xfrm>
            <a:off x="2692400" y="3522663"/>
            <a:ext cx="681513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6" name="Date Placeholder 3"/>
          <p:cNvSpPr>
            <a:spLocks noGrp="1"/>
          </p:cNvSpPr>
          <p:nvPr>
            <p:ph type="dt" sz="half" idx="10"/>
          </p:nvPr>
        </p:nvSpPr>
        <p:spPr>
          <a:xfrm>
            <a:off x="7983538" y="5037138"/>
            <a:ext cx="896937" cy="279400"/>
          </a:xfrm>
        </p:spPr>
        <p:txBody>
          <a:bodyPr/>
          <a:lstStyle>
            <a:lvl1pPr>
              <a:defRPr/>
            </a:lvl1pPr>
          </a:lstStyle>
          <a:p>
            <a:pPr>
              <a:defRPr/>
            </a:pPr>
            <a:fld id="{9A697C06-EAA7-4A3A-B59C-346C7912E6DE}" type="datetimeFigureOut">
              <a:rPr lang="en-US"/>
              <a:pPr>
                <a:defRPr/>
              </a:pPr>
              <a:t>12/7/2021</a:t>
            </a:fld>
            <a:endParaRPr lang="en-US"/>
          </a:p>
        </p:txBody>
      </p:sp>
      <p:sp>
        <p:nvSpPr>
          <p:cNvPr id="7" name="Footer Placeholder 4"/>
          <p:cNvSpPr>
            <a:spLocks noGrp="1"/>
          </p:cNvSpPr>
          <p:nvPr>
            <p:ph type="ftr" sz="quarter" idx="11"/>
          </p:nvPr>
        </p:nvSpPr>
        <p:spPr>
          <a:xfrm>
            <a:off x="2692400" y="5037138"/>
            <a:ext cx="5214938" cy="279400"/>
          </a:xfrm>
        </p:spPr>
        <p:txBody>
          <a:bodyPr/>
          <a:lstStyle>
            <a:lvl1pPr>
              <a:defRPr/>
            </a:lvl1pPr>
          </a:lstStyle>
          <a:p>
            <a:pPr>
              <a:defRPr/>
            </a:pPr>
            <a:endParaRPr lang="en-US"/>
          </a:p>
        </p:txBody>
      </p:sp>
      <p:sp>
        <p:nvSpPr>
          <p:cNvPr id="8" name="Slide Number Placeholder 5"/>
          <p:cNvSpPr>
            <a:spLocks noGrp="1"/>
          </p:cNvSpPr>
          <p:nvPr>
            <p:ph type="sldNum" sz="quarter" idx="12"/>
          </p:nvPr>
        </p:nvSpPr>
        <p:spPr>
          <a:xfrm>
            <a:off x="8956675" y="5037138"/>
            <a:ext cx="550863" cy="279400"/>
          </a:xfrm>
        </p:spPr>
        <p:txBody>
          <a:bodyPr/>
          <a:lstStyle>
            <a:lvl1pPr>
              <a:defRPr/>
            </a:lvl1pPr>
          </a:lstStyle>
          <a:p>
            <a:pPr>
              <a:defRPr/>
            </a:pPr>
            <a:fld id="{C2851E01-13D3-4384-904D-D991C3754FBA}" type="slidenum">
              <a:rPr lang="en-US"/>
              <a:pPr>
                <a:defRPr/>
              </a:pPr>
              <a:t>‹nº›</a:t>
            </a:fld>
            <a:endParaRPr lang="en-US"/>
          </a:p>
        </p:txBody>
      </p:sp>
    </p:spTree>
    <p:extLst>
      <p:ext uri="{BB962C8B-B14F-4D97-AF65-F5344CB8AC3E}">
        <p14:creationId xmlns:p14="http://schemas.microsoft.com/office/powerpoint/2010/main" val="227204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F7FEA47-116C-45B1-8A0E-ECA6385F43BD}"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76EB3E3-6A9C-4A78-8D8B-F34C367DCCB6}" type="slidenum">
              <a:rPr lang="en-US"/>
              <a:pPr>
                <a:defRPr/>
              </a:pPr>
              <a:t>‹nº›</a:t>
            </a:fld>
            <a:endParaRPr lang="en-US"/>
          </a:p>
        </p:txBody>
      </p:sp>
    </p:spTree>
    <p:extLst>
      <p:ext uri="{BB962C8B-B14F-4D97-AF65-F5344CB8AC3E}">
        <p14:creationId xmlns:p14="http://schemas.microsoft.com/office/powerpoint/2010/main" val="934994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3F102AA-83A2-42F7-ACC0-3AC5969931F7}"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DD1B6C9-CE8D-429E-A5D0-FE8EBCCE4B4E}" type="slidenum">
              <a:rPr lang="en-US"/>
              <a:pPr>
                <a:defRPr/>
              </a:pPr>
              <a:t>‹nº›</a:t>
            </a:fld>
            <a:endParaRPr lang="en-US"/>
          </a:p>
        </p:txBody>
      </p:sp>
    </p:spTree>
    <p:extLst>
      <p:ext uri="{BB962C8B-B14F-4D97-AF65-F5344CB8AC3E}">
        <p14:creationId xmlns:p14="http://schemas.microsoft.com/office/powerpoint/2010/main" val="1486245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2454A0E8-07BF-455F-9266-856AF6D12266}" type="datetimeFigureOut">
              <a:rPr lang="en-US"/>
              <a:pPr>
                <a:defRPr/>
              </a:pPr>
              <a:t>12/7/2021</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4270FCA2-1510-4E34-A253-87B7029415CC}" type="slidenum">
              <a:rPr lang="en-US"/>
              <a:pPr>
                <a:defRPr/>
              </a:pPr>
              <a:t>‹nº›</a:t>
            </a:fld>
            <a:endParaRPr lang="en-US"/>
          </a:p>
        </p:txBody>
      </p:sp>
    </p:spTree>
    <p:extLst>
      <p:ext uri="{BB962C8B-B14F-4D97-AF65-F5344CB8AC3E}">
        <p14:creationId xmlns:p14="http://schemas.microsoft.com/office/powerpoint/2010/main" val="3915934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80671"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16373962-0F3E-4669-8A3D-5608D3881A0A}" type="datetimeFigureOut">
              <a:rPr lang="en-US"/>
              <a:pPr>
                <a:defRPr/>
              </a:pPr>
              <a:t>12/7/2021</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3938500A-65C3-48A0-BFD6-62D473360EEE}" type="slidenum">
              <a:rPr lang="en-US"/>
              <a:pPr>
                <a:defRPr/>
              </a:pPr>
              <a:t>‹nº›</a:t>
            </a:fld>
            <a:endParaRPr lang="en-US"/>
          </a:p>
        </p:txBody>
      </p:sp>
    </p:spTree>
    <p:extLst>
      <p:ext uri="{BB962C8B-B14F-4D97-AF65-F5344CB8AC3E}">
        <p14:creationId xmlns:p14="http://schemas.microsoft.com/office/powerpoint/2010/main" val="2632136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3900D948-4197-46A8-AB65-A8D7FDF521E0}" type="datetimeFigureOut">
              <a:rPr lang="en-US"/>
              <a:pPr>
                <a:defRPr/>
              </a:pPr>
              <a:t>12/7/2021</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87172865-931F-4657-8F75-8CAB0A068670}" type="slidenum">
              <a:rPr lang="en-US"/>
              <a:pPr>
                <a:defRPr/>
              </a:pPr>
              <a:t>‹nº›</a:t>
            </a:fld>
            <a:endParaRPr lang="en-US"/>
          </a:p>
        </p:txBody>
      </p:sp>
    </p:spTree>
    <p:extLst>
      <p:ext uri="{BB962C8B-B14F-4D97-AF65-F5344CB8AC3E}">
        <p14:creationId xmlns:p14="http://schemas.microsoft.com/office/powerpoint/2010/main" val="3753615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8106766-8A80-4717-95A8-C4BBFBB3DC4E}" type="datetimeFigureOut">
              <a:rPr lang="en-US"/>
              <a:pPr>
                <a:defRPr/>
              </a:pPr>
              <a:t>12/7/2021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664023E-1AA5-4407-8F96-F6997930DD6E}" type="slidenum">
              <a:rPr lang="en-US"/>
              <a:pPr>
                <a:defRPr/>
              </a:pPr>
              <a:t>‹nº›</a:t>
            </a:fld>
            <a:endParaRPr lang="en-US"/>
          </a:p>
        </p:txBody>
      </p:sp>
    </p:spTree>
    <p:extLst>
      <p:ext uri="{BB962C8B-B14F-4D97-AF65-F5344CB8AC3E}">
        <p14:creationId xmlns:p14="http://schemas.microsoft.com/office/powerpoint/2010/main" val="2186229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62538F0E-B89C-473B-8105-C77E0D737933}" type="datetimeFigureOut">
              <a:rPr lang="en-US"/>
              <a:pPr>
                <a:defRPr/>
              </a:pPr>
              <a:t>12/7/2021</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37A2D46-73A7-4EE5-AF3D-9449D39D8D3D}" type="slidenum">
              <a:rPr lang="en-US"/>
              <a:pPr>
                <a:defRPr/>
              </a:pPr>
              <a:t>‹nº›</a:t>
            </a:fld>
            <a:endParaRPr lang="en-US"/>
          </a:p>
        </p:txBody>
      </p:sp>
    </p:spTree>
    <p:extLst>
      <p:ext uri="{BB962C8B-B14F-4D97-AF65-F5344CB8AC3E}">
        <p14:creationId xmlns:p14="http://schemas.microsoft.com/office/powerpoint/2010/main" val="3809241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0AE6802-850E-4ED7-8A85-13DFCA3A061E}"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00AD75-9D8A-43CA-8F55-39D05F382EB3}" type="slidenum">
              <a:rPr lang="en-US"/>
              <a:pPr>
                <a:defRPr/>
              </a:pPr>
              <a:t>‹nº›</a:t>
            </a:fld>
            <a:endParaRPr lang="en-US"/>
          </a:p>
        </p:txBody>
      </p:sp>
    </p:spTree>
    <p:extLst>
      <p:ext uri="{BB962C8B-B14F-4D97-AF65-F5344CB8AC3E}">
        <p14:creationId xmlns:p14="http://schemas.microsoft.com/office/powerpoint/2010/main" val="2302852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782A687-3C2A-4EC1-BDF4-627C471F0281}"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52CFA07-8606-461F-8B23-7798E09093A7}" type="slidenum">
              <a:rPr lang="en-US"/>
              <a:pPr>
                <a:defRPr/>
              </a:pPr>
              <a:t>‹nº›</a:t>
            </a:fld>
            <a:endParaRPr lang="en-US"/>
          </a:p>
        </p:txBody>
      </p:sp>
    </p:spTree>
    <p:extLst>
      <p:ext uri="{BB962C8B-B14F-4D97-AF65-F5344CB8AC3E}">
        <p14:creationId xmlns:p14="http://schemas.microsoft.com/office/powerpoint/2010/main" val="888142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6FF1685-78CC-4EFF-8F87-4D384E19B514}"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E8F38DD-936C-4B1E-8E52-183375C1CA59}" type="slidenum">
              <a:rPr lang="en-US"/>
              <a:pPr>
                <a:defRPr/>
              </a:pPr>
              <a:t>‹nº›</a:t>
            </a:fld>
            <a:endParaRPr lang="en-US"/>
          </a:p>
        </p:txBody>
      </p:sp>
    </p:spTree>
    <p:extLst>
      <p:ext uri="{BB962C8B-B14F-4D97-AF65-F5344CB8AC3E}">
        <p14:creationId xmlns:p14="http://schemas.microsoft.com/office/powerpoint/2010/main" val="2543442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r>
              <a:rPr lang="en-US" sz="8000"/>
              <a:t>“</a:t>
            </a:r>
          </a:p>
        </p:txBody>
      </p:sp>
      <p:sp>
        <p:nvSpPr>
          <p:cNvPr id="6" name="TextBox 14"/>
          <p:cNvSpPr txBox="1">
            <a:spLocks noChangeArrowheads="1"/>
          </p:cNvSpPr>
          <p:nvPr/>
        </p:nvSpPr>
        <p:spPr bwMode="auto">
          <a:xfrm>
            <a:off x="10599738" y="28273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lgn="r"/>
            <a:r>
              <a:rPr lang="en-US" sz="8000"/>
              <a:t>”</a:t>
            </a:r>
          </a:p>
        </p:txBody>
      </p:sp>
      <p:cxnSp>
        <p:nvCxnSpPr>
          <p:cNvPr id="7" name="Straight Connector 18"/>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E5BB096B-8036-4CC0-90D3-E031B1D70541}" type="datetimeFigureOut">
              <a:rPr lang="en-US"/>
              <a:pPr>
                <a:defRPr/>
              </a:pPr>
              <a:t>12/7/2021</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pPr>
              <a:defRPr/>
            </a:pPr>
            <a:fld id="{621FE429-BD63-49A9-988D-8150CA519CCE}" type="slidenum">
              <a:rPr lang="en-US"/>
              <a:pPr>
                <a:defRPr/>
              </a:pPr>
              <a:t>‹nº›</a:t>
            </a:fld>
            <a:endParaRPr lang="en-US"/>
          </a:p>
        </p:txBody>
      </p:sp>
    </p:spTree>
    <p:extLst>
      <p:ext uri="{BB962C8B-B14F-4D97-AF65-F5344CB8AC3E}">
        <p14:creationId xmlns:p14="http://schemas.microsoft.com/office/powerpoint/2010/main" val="28106563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B9C818EF-55D0-4E01-B239-C732B7F90B6E}" type="datetimeFigureOut">
              <a:rPr lang="en-US"/>
              <a:pPr>
                <a:defRPr/>
              </a:pPr>
              <a:t>12/7/2021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AFB16A-B2C9-4983-B74C-93D1B421006D}" type="slidenum">
              <a:rPr lang="en-US"/>
              <a:pPr>
                <a:defRPr/>
              </a:pPr>
              <a:t>‹nº›</a:t>
            </a:fld>
            <a:endParaRPr lang="en-US"/>
          </a:p>
        </p:txBody>
      </p:sp>
    </p:spTree>
    <p:extLst>
      <p:ext uri="{BB962C8B-B14F-4D97-AF65-F5344CB8AC3E}">
        <p14:creationId xmlns:p14="http://schemas.microsoft.com/office/powerpoint/2010/main" val="1967481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r>
              <a:rPr lang="en-US" sz="8000"/>
              <a:t>“</a:t>
            </a:r>
          </a:p>
        </p:txBody>
      </p:sp>
      <p:sp>
        <p:nvSpPr>
          <p:cNvPr id="6" name="TextBox 12"/>
          <p:cNvSpPr txBox="1">
            <a:spLocks noChangeArrowheads="1"/>
          </p:cNvSpPr>
          <p:nvPr/>
        </p:nvSpPr>
        <p:spPr bwMode="auto">
          <a:xfrm>
            <a:off x="10599738" y="25987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lgn="r"/>
            <a:r>
              <a:rPr lang="en-US" sz="8000"/>
              <a:t>”</a:t>
            </a:r>
          </a:p>
        </p:txBody>
      </p:sp>
      <p:cxnSp>
        <p:nvCxnSpPr>
          <p:cNvPr id="7" name="Straight Connector 25"/>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72E33443-5F09-4629-9689-1581941BE95E}" type="datetimeFigureOut">
              <a:rPr lang="en-US"/>
              <a:pPr>
                <a:defRPr/>
              </a:pPr>
              <a:t>12/7/2021</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0" name="Slide Number Placeholder 5"/>
          <p:cNvSpPr>
            <a:spLocks noGrp="1"/>
          </p:cNvSpPr>
          <p:nvPr>
            <p:ph type="sldNum" sz="quarter" idx="16"/>
          </p:nvPr>
        </p:nvSpPr>
        <p:spPr/>
        <p:txBody>
          <a:bodyPr/>
          <a:lstStyle>
            <a:lvl1pPr>
              <a:defRPr/>
            </a:lvl1pPr>
          </a:lstStyle>
          <a:p>
            <a:pPr>
              <a:defRPr/>
            </a:pPr>
            <a:fld id="{A01AA01B-1F8F-42D2-9A40-E3070B1EB301}" type="slidenum">
              <a:rPr lang="en-US"/>
              <a:pPr>
                <a:defRPr/>
              </a:pPr>
              <a:t>‹nº›</a:t>
            </a:fld>
            <a:endParaRPr lang="en-US"/>
          </a:p>
        </p:txBody>
      </p:sp>
    </p:spTree>
    <p:extLst>
      <p:ext uri="{BB962C8B-B14F-4D97-AF65-F5344CB8AC3E}">
        <p14:creationId xmlns:p14="http://schemas.microsoft.com/office/powerpoint/2010/main" val="668990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4"/>
          </p:nvPr>
        </p:nvSpPr>
        <p:spPr/>
        <p:txBody>
          <a:bodyPr/>
          <a:lstStyle>
            <a:lvl1pPr>
              <a:defRPr/>
            </a:lvl1pPr>
          </a:lstStyle>
          <a:p>
            <a:pPr>
              <a:defRPr/>
            </a:pPr>
            <a:fld id="{749883E4-FC74-452C-A3F5-A6C661B98E7A}" type="datetimeFigureOut">
              <a:rPr lang="en-US"/>
              <a:pPr>
                <a:defRPr/>
              </a:pPr>
              <a:t>12/7/2021</a:t>
            </a:fld>
            <a:endParaRPr lang="en-US"/>
          </a:p>
        </p:txBody>
      </p:sp>
      <p:sp>
        <p:nvSpPr>
          <p:cNvPr id="7" name="Footer Placeholder 4"/>
          <p:cNvSpPr>
            <a:spLocks noGrp="1"/>
          </p:cNvSpPr>
          <p:nvPr>
            <p:ph type="ftr" sz="quarter" idx="15"/>
          </p:nvPr>
        </p:nvSpPr>
        <p:spPr/>
        <p:txBody>
          <a:bodyPr/>
          <a:lstStyle>
            <a:lvl1pPr>
              <a:defRPr/>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pPr>
              <a:defRPr/>
            </a:pPr>
            <a:fld id="{D861D184-B6F8-4BBE-9AD2-E2F69D5EDCFE}" type="slidenum">
              <a:rPr lang="en-US"/>
              <a:pPr>
                <a:defRPr/>
              </a:pPr>
              <a:t>‹nº›</a:t>
            </a:fld>
            <a:endParaRPr lang="en-US"/>
          </a:p>
        </p:txBody>
      </p:sp>
    </p:spTree>
    <p:extLst>
      <p:ext uri="{BB962C8B-B14F-4D97-AF65-F5344CB8AC3E}">
        <p14:creationId xmlns:p14="http://schemas.microsoft.com/office/powerpoint/2010/main" val="2298661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2C6F2215-3B1E-41F8-B47D-AA6F6B4FB675}"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B6FCCDA-3426-443D-AA7F-293F12E8B24E}" type="slidenum">
              <a:rPr lang="en-US"/>
              <a:pPr>
                <a:defRPr/>
              </a:pPr>
              <a:t>‹nº›</a:t>
            </a:fld>
            <a:endParaRPr lang="en-US"/>
          </a:p>
        </p:txBody>
      </p:sp>
    </p:spTree>
    <p:extLst>
      <p:ext uri="{BB962C8B-B14F-4D97-AF65-F5344CB8AC3E}">
        <p14:creationId xmlns:p14="http://schemas.microsoft.com/office/powerpoint/2010/main" val="16111389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C8FF2FC-BB89-4D3A-8B59-25D55F836B75}" type="datetimeFigureOut">
              <a:rPr lang="en-US"/>
              <a:pPr>
                <a:defRPr/>
              </a:pPr>
              <a:t>12/7/2021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42E21E4-9424-482C-B71B-2875DA9F83A9}" type="slidenum">
              <a:rPr lang="en-US"/>
              <a:pPr>
                <a:defRPr/>
              </a:pPr>
              <a:t>‹nº›</a:t>
            </a:fld>
            <a:endParaRPr lang="en-US"/>
          </a:p>
        </p:txBody>
      </p:sp>
    </p:spTree>
    <p:extLst>
      <p:ext uri="{BB962C8B-B14F-4D97-AF65-F5344CB8AC3E}">
        <p14:creationId xmlns:p14="http://schemas.microsoft.com/office/powerpoint/2010/main" val="2830888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1295400" y="9826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295400" y="2557463"/>
            <a:ext cx="960120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fontAlgn="auto">
              <a:spcBef>
                <a:spcPts val="0"/>
              </a:spcBef>
              <a:spcAft>
                <a:spcPts val="0"/>
              </a:spcAft>
              <a:defRPr sz="1000" b="0" i="0" dirty="0">
                <a:solidFill>
                  <a:schemeClr val="tx1"/>
                </a:solidFill>
                <a:effectLst/>
                <a:latin typeface="+mn-lt"/>
                <a:cs typeface="+mn-cs"/>
              </a:defRPr>
            </a:lvl1pPr>
          </a:lstStyle>
          <a:p>
            <a:pPr>
              <a:defRPr/>
            </a:pPr>
            <a:fld id="{AB031A8A-6E9E-4668-B8C3-22F45CFFFDA8}" type="datetimeFigureOut">
              <a:rPr lang="en-US"/>
              <a:pPr>
                <a:defRPr/>
              </a:pPr>
              <a:t>12/7/2021</a:t>
            </a:fld>
            <a:endParaRPr lang="en-US"/>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fontAlgn="auto">
              <a:spcBef>
                <a:spcPts val="0"/>
              </a:spcBef>
              <a:spcAft>
                <a:spcPts val="0"/>
              </a:spcAft>
              <a:defRPr sz="1000" b="0" i="0" dirty="0">
                <a:solidFill>
                  <a:schemeClr val="tx1"/>
                </a:solidFill>
                <a:effectLst/>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fontAlgn="auto">
              <a:spcBef>
                <a:spcPts val="0"/>
              </a:spcBef>
              <a:spcAft>
                <a:spcPts val="0"/>
              </a:spcAft>
              <a:defRPr sz="1000" b="0" i="0" dirty="0">
                <a:solidFill>
                  <a:schemeClr val="tx1"/>
                </a:solidFill>
                <a:effectLst/>
                <a:latin typeface="+mn-lt"/>
                <a:cs typeface="+mn-cs"/>
              </a:defRPr>
            </a:lvl1pPr>
          </a:lstStyle>
          <a:p>
            <a:pPr>
              <a:defRPr/>
            </a:pPr>
            <a:fld id="{25EC2584-7A0D-4BC8-AA42-C49C9CC93831}"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83" r:id="rId7"/>
    <p:sldLayoutId id="2147483693" r:id="rId8"/>
    <p:sldLayoutId id="2147483684" r:id="rId9"/>
    <p:sldLayoutId id="2147483685" r:id="rId10"/>
    <p:sldLayoutId id="2147483694" r:id="rId11"/>
    <p:sldLayoutId id="2147483695" r:id="rId12"/>
    <p:sldLayoutId id="2147483686" r:id="rId13"/>
    <p:sldLayoutId id="2147483696" r:id="rId14"/>
    <p:sldLayoutId id="2147483697" r:id="rId15"/>
    <p:sldLayoutId id="2147483698" r:id="rId16"/>
    <p:sldLayoutId id="2147483699" r:id="rId17"/>
  </p:sldLayoutIdLst>
  <p:txStyles>
    <p:titleStyle>
      <a:lvl1pPr algn="ctr" defTabSz="457200" rtl="0" fontAlgn="base">
        <a:spcBef>
          <a:spcPct val="0"/>
        </a:spcBef>
        <a:spcAft>
          <a:spcPct val="0"/>
        </a:spcAft>
        <a:defRPr sz="4400" kern="1200">
          <a:ln w="3175" cmpd="sng">
            <a:noFill/>
          </a:ln>
          <a:solidFill>
            <a:srgbClr val="262626"/>
          </a:solidFill>
          <a:latin typeface="+mj-lt"/>
          <a:ea typeface="+mj-ea"/>
          <a:cs typeface="+mj-cs"/>
        </a:defRPr>
      </a:lvl1pPr>
      <a:lvl2pPr algn="ctr" defTabSz="457200" rtl="0" fontAlgn="base">
        <a:spcBef>
          <a:spcPct val="0"/>
        </a:spcBef>
        <a:spcAft>
          <a:spcPct val="0"/>
        </a:spcAft>
        <a:defRPr sz="4400">
          <a:solidFill>
            <a:srgbClr val="262626"/>
          </a:solidFill>
          <a:latin typeface="Garamond" pitchFamily="18" charset="0"/>
        </a:defRPr>
      </a:lvl2pPr>
      <a:lvl3pPr algn="ctr" defTabSz="457200" rtl="0" fontAlgn="base">
        <a:spcBef>
          <a:spcPct val="0"/>
        </a:spcBef>
        <a:spcAft>
          <a:spcPct val="0"/>
        </a:spcAft>
        <a:defRPr sz="4400">
          <a:solidFill>
            <a:srgbClr val="262626"/>
          </a:solidFill>
          <a:latin typeface="Garamond" pitchFamily="18" charset="0"/>
        </a:defRPr>
      </a:lvl3pPr>
      <a:lvl4pPr algn="ctr" defTabSz="457200" rtl="0" fontAlgn="base">
        <a:spcBef>
          <a:spcPct val="0"/>
        </a:spcBef>
        <a:spcAft>
          <a:spcPct val="0"/>
        </a:spcAft>
        <a:defRPr sz="4400">
          <a:solidFill>
            <a:srgbClr val="262626"/>
          </a:solidFill>
          <a:latin typeface="Garamond" pitchFamily="18" charset="0"/>
        </a:defRPr>
      </a:lvl4pPr>
      <a:lvl5pPr algn="ctr" defTabSz="457200" rtl="0" fontAlgn="base">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accent1"/>
        </a:buClr>
        <a:buSzPct val="115000"/>
        <a:buFont typeface="Arial" pitchFamily="34" charset="0"/>
        <a:buChar char="•"/>
        <a:defRPr sz="2400" kern="1200">
          <a:solidFill>
            <a:srgbClr val="262626"/>
          </a:solidFill>
          <a:latin typeface="+mn-lt"/>
          <a:ea typeface="+mn-ea"/>
          <a:cs typeface="+mn-cs"/>
        </a:defRPr>
      </a:lvl1pPr>
      <a:lvl2pPr marL="742950" indent="-285750" algn="l" defTabSz="457200" rtl="0" fontAlgn="base">
        <a:spcBef>
          <a:spcPct val="20000"/>
        </a:spcBef>
        <a:spcAft>
          <a:spcPts val="600"/>
        </a:spcAft>
        <a:buClr>
          <a:schemeClr val="accent1"/>
        </a:buClr>
        <a:buSzPct val="115000"/>
        <a:buFont typeface="Arial" pitchFamily="34" charset="0"/>
        <a:buChar char="•"/>
        <a:defRPr sz="2000" kern="1200">
          <a:solidFill>
            <a:srgbClr val="262626"/>
          </a:solidFill>
          <a:latin typeface="+mn-lt"/>
          <a:ea typeface="+mn-ea"/>
          <a:cs typeface="+mn-cs"/>
        </a:defRPr>
      </a:lvl2pPr>
      <a:lvl3pPr marL="1200150" indent="-285750" algn="l" defTabSz="457200" rtl="0" fontAlgn="base">
        <a:spcBef>
          <a:spcPct val="20000"/>
        </a:spcBef>
        <a:spcAft>
          <a:spcPts val="600"/>
        </a:spcAft>
        <a:buClr>
          <a:schemeClr val="accent1"/>
        </a:buClr>
        <a:buSzPct val="115000"/>
        <a:buFont typeface="Arial" pitchFamily="34" charset="0"/>
        <a:buChar char="•"/>
        <a:defRPr kern="1200">
          <a:solidFill>
            <a:srgbClr val="262626"/>
          </a:solidFill>
          <a:latin typeface="+mn-lt"/>
          <a:ea typeface="+mn-ea"/>
          <a:cs typeface="+mn-cs"/>
        </a:defRPr>
      </a:lvl3pPr>
      <a:lvl4pPr marL="1543050" indent="-171450" algn="l" defTabSz="457200" rtl="0" fontAlgn="base">
        <a:spcBef>
          <a:spcPct val="20000"/>
        </a:spcBef>
        <a:spcAft>
          <a:spcPts val="600"/>
        </a:spcAft>
        <a:buClr>
          <a:schemeClr val="accent1"/>
        </a:buClr>
        <a:buSzPct val="115000"/>
        <a:buFont typeface="Arial" pitchFamily="34" charset="0"/>
        <a:buChar char="•"/>
        <a:defRPr sz="1600" kern="1200">
          <a:solidFill>
            <a:srgbClr val="262626"/>
          </a:solidFill>
          <a:latin typeface="+mn-lt"/>
          <a:ea typeface="+mn-ea"/>
          <a:cs typeface="+mn-cs"/>
        </a:defRPr>
      </a:lvl4pPr>
      <a:lvl5pPr marL="2000250" indent="-171450" algn="l" defTabSz="457200" rtl="0" fontAlgn="base">
        <a:spcBef>
          <a:spcPct val="20000"/>
        </a:spcBef>
        <a:spcAft>
          <a:spcPts val="600"/>
        </a:spcAft>
        <a:buClr>
          <a:schemeClr val="accent1"/>
        </a:buClr>
        <a:buSzPct val="115000"/>
        <a:buFont typeface="Arial" pitchFamily="34"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https://pubmed.ncbi.nlm.nih.gov/3430930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paulomargotto.com.br/documentos/18751" TargetMode="External"/><Relationship Id="rId2" Type="http://schemas.openxmlformats.org/officeDocument/2006/relationships/hyperlink" Target="https://pubmed.ncbi.nlm.nih.gov/30387697/"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pubmed.ncbi.nlm.nih.gov/34033425/"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drive.google.com/file/d/1AEznxPCfIGWnSgc6qzNdbuoKJ1iFhjEj/view?usp=sharing"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paulomargotto.com.br/documentos/18641"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linkname=pubmed_pubmed&amp;from_uid=30387697" TargetMode="External"/><Relationship Id="rId2" Type="http://schemas.openxmlformats.org/officeDocument/2006/relationships/hyperlink" Target="https://www.ncbi.nlm.nih.gov/pubmed/30387697"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hyperlink" Target="http://paulomargotto.com.br/documentos/18751"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692400" y="2600325"/>
            <a:ext cx="6813550" cy="1320800"/>
          </a:xfrm>
          <a:solidFill>
            <a:schemeClr val="bg1"/>
          </a:solidFill>
          <a:ln>
            <a:solidFill>
              <a:schemeClr val="bg1"/>
            </a:solidFill>
            <a:miter lim="800000"/>
            <a:headEnd/>
            <a:tailEnd/>
          </a:ln>
        </p:spPr>
        <p:txBody>
          <a:bodyPr/>
          <a:lstStyle/>
          <a:p>
            <a:pPr>
              <a:lnSpc>
                <a:spcPct val="80000"/>
              </a:lnSpc>
            </a:pPr>
            <a:endParaRPr lang="pt-BR" sz="1600" smtClean="0"/>
          </a:p>
          <a:p>
            <a:pPr>
              <a:lnSpc>
                <a:spcPct val="80000"/>
              </a:lnSpc>
            </a:pPr>
            <a:endParaRPr lang="pt-BR" sz="1600" smtClean="0"/>
          </a:p>
          <a:p>
            <a:pPr>
              <a:lnSpc>
                <a:spcPct val="80000"/>
              </a:lnSpc>
            </a:pPr>
            <a:endParaRPr lang="pt-BR" sz="1400" smtClean="0"/>
          </a:p>
          <a:p>
            <a:pPr>
              <a:lnSpc>
                <a:spcPct val="80000"/>
              </a:lnSpc>
            </a:pPr>
            <a:r>
              <a:rPr lang="pt-BR" sz="1800" smtClean="0"/>
              <a:t>Apresentação:Helena de Oliveira Melo- R4 UTIP HMIB</a:t>
            </a:r>
          </a:p>
          <a:p>
            <a:pPr>
              <a:lnSpc>
                <a:spcPct val="80000"/>
              </a:lnSpc>
            </a:pPr>
            <a:r>
              <a:rPr lang="pt-BR" sz="1800" smtClean="0"/>
              <a:t>Coordenação: Miza Vidigal</a:t>
            </a:r>
          </a:p>
          <a:p>
            <a:pPr>
              <a:lnSpc>
                <a:spcPct val="80000"/>
              </a:lnSpc>
            </a:pPr>
            <a:r>
              <a:rPr lang="pt-BR" sz="1800" smtClean="0">
                <a:hlinkClick r:id="rId2"/>
              </a:rPr>
              <a:t>www.paulomargotto.com.br</a:t>
            </a:r>
            <a:endParaRPr lang="pt-BR" sz="1800" smtClean="0"/>
          </a:p>
          <a:p>
            <a:pPr>
              <a:lnSpc>
                <a:spcPct val="80000"/>
              </a:lnSpc>
            </a:pPr>
            <a:r>
              <a:rPr lang="pt-BR" sz="1800" smtClean="0"/>
              <a:t>Brasília,  7 de dezembro de 2021</a:t>
            </a:r>
          </a:p>
          <a:p>
            <a:pPr>
              <a:lnSpc>
                <a:spcPct val="80000"/>
              </a:lnSpc>
            </a:pPr>
            <a:endParaRPr lang="pt-BR" sz="1800" smtClean="0"/>
          </a:p>
          <a:p>
            <a:pPr>
              <a:lnSpc>
                <a:spcPct val="80000"/>
              </a:lnSpc>
            </a:pPr>
            <a:endParaRPr lang="pt-BR" sz="1400" smtClean="0"/>
          </a:p>
        </p:txBody>
      </p:sp>
      <p:sp>
        <p:nvSpPr>
          <p:cNvPr id="15365" name="Text Box 5"/>
          <p:cNvSpPr txBox="1">
            <a:spLocks noChangeArrowheads="1"/>
          </p:cNvSpPr>
          <p:nvPr/>
        </p:nvSpPr>
        <p:spPr bwMode="auto">
          <a:xfrm>
            <a:off x="2095500" y="1828800"/>
            <a:ext cx="78422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aramond" pitchFamily="18" charset="0"/>
              </a:defRPr>
            </a:lvl1pPr>
            <a:lvl2pPr>
              <a:defRPr>
                <a:solidFill>
                  <a:schemeClr val="tx1"/>
                </a:solidFill>
                <a:latin typeface="Garamond" pitchFamily="18" charset="0"/>
              </a:defRPr>
            </a:lvl2pPr>
            <a:lvl3pPr>
              <a:defRPr>
                <a:solidFill>
                  <a:schemeClr val="tx1"/>
                </a:solidFill>
                <a:latin typeface="Garamond" pitchFamily="18" charset="0"/>
              </a:defRPr>
            </a:lvl3pPr>
            <a:lvl4pPr>
              <a:defRPr>
                <a:solidFill>
                  <a:schemeClr val="tx1"/>
                </a:solidFill>
                <a:latin typeface="Garamond" pitchFamily="18" charset="0"/>
              </a:defRPr>
            </a:lvl4pPr>
            <a:lvl5pPr>
              <a:defRPr>
                <a:solidFill>
                  <a:schemeClr val="tx1"/>
                </a:solidFill>
                <a:latin typeface="Garamond" pitchFamily="18" charset="0"/>
              </a:defRPr>
            </a:lvl5pPr>
            <a:lvl6pPr fontAlgn="base">
              <a:spcBef>
                <a:spcPct val="0"/>
              </a:spcBef>
              <a:spcAft>
                <a:spcPct val="0"/>
              </a:spcAft>
              <a:defRPr>
                <a:solidFill>
                  <a:schemeClr val="tx1"/>
                </a:solidFill>
                <a:latin typeface="Garamond" pitchFamily="18" charset="0"/>
              </a:defRPr>
            </a:lvl6pPr>
            <a:lvl7pPr fontAlgn="base">
              <a:spcBef>
                <a:spcPct val="0"/>
              </a:spcBef>
              <a:spcAft>
                <a:spcPct val="0"/>
              </a:spcAft>
              <a:defRPr>
                <a:solidFill>
                  <a:schemeClr val="tx1"/>
                </a:solidFill>
                <a:latin typeface="Garamond" pitchFamily="18" charset="0"/>
              </a:defRPr>
            </a:lvl7pPr>
            <a:lvl8pPr fontAlgn="base">
              <a:spcBef>
                <a:spcPct val="0"/>
              </a:spcBef>
              <a:spcAft>
                <a:spcPct val="0"/>
              </a:spcAft>
              <a:defRPr>
                <a:solidFill>
                  <a:schemeClr val="tx1"/>
                </a:solidFill>
                <a:latin typeface="Garamond" pitchFamily="18" charset="0"/>
              </a:defRPr>
            </a:lvl8pPr>
            <a:lvl9pPr fontAlgn="base">
              <a:spcBef>
                <a:spcPct val="0"/>
              </a:spcBef>
              <a:spcAft>
                <a:spcPct val="0"/>
              </a:spcAft>
              <a:defRPr>
                <a:solidFill>
                  <a:schemeClr val="tx1"/>
                </a:solidFill>
                <a:latin typeface="Garamond" pitchFamily="18" charset="0"/>
              </a:defRPr>
            </a:lvl9pPr>
          </a:lstStyle>
          <a:p>
            <a:pPr algn="ctr" defTabSz="914400"/>
            <a:r>
              <a:rPr lang="pt-BR" sz="2000" b="1">
                <a:solidFill>
                  <a:srgbClr val="FF0066"/>
                </a:solidFill>
              </a:rPr>
              <a:t>Trombocitopenia Neonatal: Revisão II. Trombocitopenias não imunes;</a:t>
            </a:r>
          </a:p>
          <a:p>
            <a:pPr algn="ctr" defTabSz="914400"/>
            <a:r>
              <a:rPr lang="pt-BR" sz="2000" b="1">
                <a:solidFill>
                  <a:srgbClr val="FF0066"/>
                </a:solidFill>
              </a:rPr>
              <a:t>Transfusão de plaquetas</a:t>
            </a:r>
          </a:p>
        </p:txBody>
      </p:sp>
      <p:pic>
        <p:nvPicPr>
          <p:cNvPr id="15369" name="Google Shape;38;p1"/>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825" y="3884613"/>
            <a:ext cx="1490663"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Rectangle 10"/>
          <p:cNvSpPr>
            <a:spLocks noChangeArrowheads="1"/>
          </p:cNvSpPr>
          <p:nvPr/>
        </p:nvSpPr>
        <p:spPr bwMode="auto">
          <a:xfrm>
            <a:off x="2236788" y="2740025"/>
            <a:ext cx="7805737" cy="7000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1400" b="1">
                <a:hlinkClick r:id="rId4"/>
              </a:rPr>
              <a:t>Neonatal</a:t>
            </a:r>
            <a:r>
              <a:rPr lang="en-US" sz="1400">
                <a:hlinkClick r:id="rId4"/>
              </a:rPr>
              <a:t> </a:t>
            </a:r>
            <a:r>
              <a:rPr lang="en-US" sz="1400" b="1">
                <a:hlinkClick r:id="rId4"/>
              </a:rPr>
              <a:t>thrombocytopenia</a:t>
            </a:r>
            <a:r>
              <a:rPr lang="en-US" sz="1400">
                <a:hlinkClick r:id="rId4"/>
              </a:rPr>
              <a:t>: A </a:t>
            </a:r>
            <a:r>
              <a:rPr lang="en-US" sz="1400" b="1">
                <a:hlinkClick r:id="rId4"/>
              </a:rPr>
              <a:t>review</a:t>
            </a:r>
            <a:r>
              <a:rPr lang="en-US" sz="1400">
                <a:hlinkClick r:id="rId4"/>
              </a:rPr>
              <a:t>. II. Non-immune </a:t>
            </a:r>
            <a:r>
              <a:rPr lang="en-US" sz="1400" b="1">
                <a:hlinkClick r:id="rId4"/>
              </a:rPr>
              <a:t>thrombocytopenia</a:t>
            </a:r>
            <a:r>
              <a:rPr lang="en-US" sz="1400">
                <a:hlinkClick r:id="rId4"/>
              </a:rPr>
              <a:t>; platelet transfusion.</a:t>
            </a:r>
            <a:r>
              <a:rPr lang="en-US" sz="1400" b="1"/>
              <a:t>Donato H.</a:t>
            </a:r>
            <a:r>
              <a:rPr lang="en-US" sz="1400"/>
              <a:t>Arch Argent Pediatr.</a:t>
            </a:r>
            <a:r>
              <a:rPr lang="en-US" sz="1400" b="1">
                <a:solidFill>
                  <a:srgbClr val="0000FF"/>
                </a:solidFill>
              </a:rPr>
              <a:t> 2021</a:t>
            </a:r>
            <a:r>
              <a:rPr lang="en-US" sz="1400"/>
              <a:t> Aug;119(4):e303-e314. doi: 10.5546/aap.2021.eng.e303.PMID: 34309308 </a:t>
            </a:r>
            <a:r>
              <a:rPr lang="en-US" sz="1400" b="1"/>
              <a:t>Free article.</a:t>
            </a:r>
            <a:r>
              <a:rPr lang="en-US" sz="1400"/>
              <a:t> Review. English, </a:t>
            </a:r>
            <a:r>
              <a:rPr lang="en-US" sz="1400" b="1">
                <a:solidFill>
                  <a:srgbClr val="0000FF"/>
                </a:solidFill>
              </a:rPr>
              <a:t>Spanish</a:t>
            </a:r>
            <a:r>
              <a:rPr lang="en-US" b="1">
                <a:solidFill>
                  <a:srgbClr val="0000FF"/>
                </a:solidFill>
              </a:rPr>
              <a:t>.</a:t>
            </a:r>
            <a:r>
              <a:rPr lang="en-US" b="1"/>
              <a:t> </a:t>
            </a:r>
            <a:r>
              <a:rPr lang="en-US" b="1">
                <a:solidFill>
                  <a:srgbClr val="FF0066"/>
                </a:solidFill>
              </a:rPr>
              <a:t>Artigo Livre!</a:t>
            </a:r>
          </a:p>
        </p:txBody>
      </p:sp>
      <p:sp>
        <p:nvSpPr>
          <p:cNvPr id="15371" name="Rectangle 11"/>
          <p:cNvSpPr>
            <a:spLocks noChangeArrowheads="1"/>
          </p:cNvSpPr>
          <p:nvPr/>
        </p:nvSpPr>
        <p:spPr bwMode="auto">
          <a:xfrm>
            <a:off x="4814888" y="4989513"/>
            <a:ext cx="4776787" cy="3810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b="1">
                <a:solidFill>
                  <a:srgbClr val="0000FF"/>
                </a:solidFill>
              </a:rPr>
              <a:t>Veja também a Parte 1, citada os complementos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z="3200" smtClean="0">
                <a:ln>
                  <a:noFill/>
                </a:ln>
                <a:solidFill>
                  <a:srgbClr val="FF0066"/>
                </a:solidFill>
              </a:rPr>
              <a:t>TROMBOCITOPENIA DE CAUSA NÃO IMUNE</a:t>
            </a:r>
          </a:p>
        </p:txBody>
      </p:sp>
      <p:sp>
        <p:nvSpPr>
          <p:cNvPr id="3" name="Espaço Reservado para Conteúdo 2"/>
          <p:cNvSpPr>
            <a:spLocks noGrp="1"/>
          </p:cNvSpPr>
          <p:nvPr>
            <p:ph idx="1"/>
          </p:nvPr>
        </p:nvSpPr>
        <p:spPr>
          <a:xfrm>
            <a:off x="1295400" y="1954213"/>
            <a:ext cx="9601200" cy="4083050"/>
          </a:xfrm>
        </p:spPr>
        <p:txBody>
          <a:bodyPr>
            <a:normAutofit/>
          </a:bodyPr>
          <a:lstStyle/>
          <a:p>
            <a:pPr algn="ctr">
              <a:lnSpc>
                <a:spcPct val="80000"/>
              </a:lnSpc>
              <a:buFont typeface="Arial" pitchFamily="34" charset="0"/>
              <a:buNone/>
            </a:pPr>
            <a:r>
              <a:rPr lang="pt-BR" sz="1600" b="1" smtClean="0">
                <a:solidFill>
                  <a:srgbClr val="0000FF"/>
                </a:solidFill>
              </a:rPr>
              <a:t>Trombocitopenias não imunes podem ser causadas por aumento da destruição, produção diminuída ou um mecanismo misto.</a:t>
            </a:r>
          </a:p>
          <a:p>
            <a:pPr>
              <a:lnSpc>
                <a:spcPct val="80000"/>
              </a:lnSpc>
              <a:buFont typeface="Arial" pitchFamily="34" charset="0"/>
              <a:buNone/>
            </a:pPr>
            <a:endParaRPr lang="pt-BR" sz="1600" b="1" smtClean="0">
              <a:solidFill>
                <a:srgbClr val="0000FF"/>
              </a:solidFill>
            </a:endParaRPr>
          </a:p>
          <a:p>
            <a:pPr>
              <a:lnSpc>
                <a:spcPct val="80000"/>
              </a:lnSpc>
              <a:buFont typeface="Arial" pitchFamily="34" charset="0"/>
              <a:buNone/>
            </a:pPr>
            <a:r>
              <a:rPr lang="pt-BR" sz="1600" smtClean="0"/>
              <a:t>1) </a:t>
            </a:r>
            <a:r>
              <a:rPr lang="pt-BR" sz="1600" b="1" smtClean="0">
                <a:solidFill>
                  <a:srgbClr val="0000FF"/>
                </a:solidFill>
              </a:rPr>
              <a:t>Infecções perinatais</a:t>
            </a:r>
          </a:p>
          <a:p>
            <a:pPr>
              <a:lnSpc>
                <a:spcPct val="80000"/>
              </a:lnSpc>
            </a:pPr>
            <a:r>
              <a:rPr lang="pt-BR" sz="1600" smtClean="0"/>
              <a:t>Causa frequente de trombocitopenia no recém-nascido.</a:t>
            </a:r>
          </a:p>
          <a:p>
            <a:pPr>
              <a:lnSpc>
                <a:spcPct val="80000"/>
              </a:lnSpc>
            </a:pPr>
            <a:r>
              <a:rPr lang="pt-BR" sz="1600" smtClean="0"/>
              <a:t>Qualquer infecção viral, bacteriana ou fúngica pode causar queda na contagem de plaquetas. </a:t>
            </a:r>
          </a:p>
          <a:p>
            <a:pPr>
              <a:lnSpc>
                <a:spcPct val="80000"/>
              </a:lnSpc>
            </a:pPr>
            <a:r>
              <a:rPr lang="pt-BR" sz="1600" smtClean="0"/>
              <a:t>Estima-se  que 54-80% dos recém-nascidos infectados têm trombocitopenia, sem evidência alguma de CIVD</a:t>
            </a:r>
          </a:p>
          <a:p>
            <a:pPr>
              <a:lnSpc>
                <a:spcPct val="80000"/>
              </a:lnSpc>
            </a:pPr>
            <a:r>
              <a:rPr lang="pt-BR" sz="1600" smtClean="0"/>
              <a:t>Basicamente devido ao aumento de destruição de plaquetas, e pode coexistir com diminuição da síntese. </a:t>
            </a:r>
          </a:p>
          <a:p>
            <a:pPr>
              <a:lnSpc>
                <a:spcPct val="80000"/>
              </a:lnSpc>
            </a:pPr>
            <a:r>
              <a:rPr lang="pt-BR" sz="1600" smtClean="0"/>
              <a:t>A diminuição das plaquetas é precoce; pode até preceder o começo de sintomas da infecção e, geralmente persiste por cerca de uma semana.</a:t>
            </a:r>
          </a:p>
          <a:p>
            <a:pPr>
              <a:lnSpc>
                <a:spcPct val="80000"/>
              </a:lnSpc>
            </a:pPr>
            <a:r>
              <a:rPr lang="pt-BR" sz="1600" smtClean="0"/>
              <a:t> Se trombocitopenia for isolada e sem associação com coagulação intravascular disseminada (CIVD), geralmente o quadro é leve e as manifestações hemorrágicas são mínimas. </a:t>
            </a:r>
          </a:p>
          <a:p>
            <a:pPr>
              <a:lnSpc>
                <a:spcPct val="80000"/>
              </a:lnSpc>
            </a:pPr>
            <a:endParaRPr lang="pt-BR" sz="1300" smtClean="0"/>
          </a:p>
          <a:p>
            <a:pPr>
              <a:lnSpc>
                <a:spcPct val="80000"/>
              </a:lnSpc>
            </a:pPr>
            <a:endParaRPr lang="pt-BR" sz="13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17800" y="911225"/>
            <a:ext cx="6375400" cy="4972050"/>
          </a:xfrm>
          <a:prstGeom prst="rect">
            <a:avLst/>
          </a:prstGeom>
          <a:noFill/>
          <a:ln w="19050">
            <a:solidFill>
              <a:srgbClr val="FF0066"/>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939800"/>
            <a:ext cx="9601200" cy="4935538"/>
          </a:xfrm>
        </p:spPr>
        <p:txBody>
          <a:bodyPr>
            <a:normAutofit/>
          </a:bodyPr>
          <a:lstStyle/>
          <a:p>
            <a:pPr marL="0" indent="0">
              <a:buFont typeface="Arial" pitchFamily="34" charset="0"/>
              <a:buNone/>
            </a:pPr>
            <a:r>
              <a:rPr lang="pt-BR" smtClean="0"/>
              <a:t>2) </a:t>
            </a:r>
            <a:r>
              <a:rPr lang="pt-BR" b="1" smtClean="0">
                <a:solidFill>
                  <a:srgbClr val="0000FF"/>
                </a:solidFill>
              </a:rPr>
              <a:t>Enterocolite necrosante</a:t>
            </a:r>
          </a:p>
          <a:p>
            <a:pPr marL="0" indent="0"/>
            <a:r>
              <a:rPr lang="pt-BR" smtClean="0"/>
              <a:t>Trombocitopenia faz parte quase sempre do quadro clínico desta doença, uma vez que ocorre em 80-90% dos neonatos afetados;</a:t>
            </a:r>
          </a:p>
          <a:p>
            <a:pPr marL="0" indent="0"/>
            <a:r>
              <a:rPr lang="pt-BR" smtClean="0"/>
              <a:t>30 e 60 mil e pode trazer manifestações hemorrágicas moderadas a graves;</a:t>
            </a:r>
          </a:p>
          <a:p>
            <a:pPr marL="0" indent="0"/>
            <a:r>
              <a:rPr lang="pt-BR" smtClean="0"/>
              <a:t>Fator preditivo de mau prognóstico;</a:t>
            </a:r>
          </a:p>
          <a:p>
            <a:pPr marL="0" indent="0"/>
            <a:r>
              <a:rPr lang="pt-BR" smtClean="0"/>
              <a:t>Ocorre pelo aumento da destruição,  podendo também ser devido a algum papel na supressão do produção;</a:t>
            </a:r>
          </a:p>
          <a:p>
            <a:pPr marL="0" indent="0"/>
            <a:r>
              <a:rPr lang="pt-BR" smtClean="0"/>
              <a:t>O tratamento usual é com transfusão de plaquetas (TP) para manter um numero de plaquetas seguro.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889000"/>
            <a:ext cx="9601200" cy="4986338"/>
          </a:xfrm>
        </p:spPr>
        <p:txBody>
          <a:bodyPr>
            <a:normAutofit/>
          </a:bodyPr>
          <a:lstStyle/>
          <a:p>
            <a:pPr marL="0" indent="0">
              <a:lnSpc>
                <a:spcPct val="80000"/>
              </a:lnSpc>
              <a:buFont typeface="Arial" pitchFamily="34" charset="0"/>
              <a:buNone/>
            </a:pPr>
            <a:r>
              <a:rPr lang="pt-BR" sz="1700" smtClean="0"/>
              <a:t>3) </a:t>
            </a:r>
            <a:r>
              <a:rPr lang="pt-BR" sz="1700" b="1" smtClean="0">
                <a:solidFill>
                  <a:srgbClr val="0000FF"/>
                </a:solidFill>
              </a:rPr>
              <a:t>Infecções intrauterinas</a:t>
            </a:r>
          </a:p>
          <a:p>
            <a:pPr marL="0" indent="0">
              <a:lnSpc>
                <a:spcPct val="80000"/>
              </a:lnSpc>
            </a:pPr>
            <a:r>
              <a:rPr lang="pt-BR" sz="1700" smtClean="0"/>
              <a:t>Causa frequente de trombocitopenia, geralmente associada a anemia e / ou neutropenia;</a:t>
            </a:r>
          </a:p>
          <a:p>
            <a:pPr marL="0" indent="0">
              <a:lnSpc>
                <a:spcPct val="80000"/>
              </a:lnSpc>
            </a:pPr>
            <a:r>
              <a:rPr lang="pt-BR" sz="1700" smtClean="0"/>
              <a:t>Pode ser causado por aumento da destruição, diminuição da síntese ou ambos os mecanismos;</a:t>
            </a:r>
          </a:p>
          <a:p>
            <a:pPr marL="0" indent="0">
              <a:lnSpc>
                <a:spcPct val="80000"/>
              </a:lnSpc>
            </a:pPr>
            <a:r>
              <a:rPr lang="pt-BR" sz="1700" smtClean="0"/>
              <a:t>Caracteristicamente,  petequias aparecem desde o primeiro dia de vida e podem persistir por semanas ou meses;</a:t>
            </a:r>
          </a:p>
          <a:p>
            <a:pPr marL="0" indent="0">
              <a:lnSpc>
                <a:spcPct val="80000"/>
              </a:lnSpc>
              <a:buFont typeface="Arial" pitchFamily="34" charset="0"/>
              <a:buNone/>
            </a:pPr>
            <a:endParaRPr lang="pt-BR" sz="1700" smtClean="0"/>
          </a:p>
          <a:p>
            <a:pPr marL="0" indent="0">
              <a:lnSpc>
                <a:spcPct val="80000"/>
              </a:lnSpc>
              <a:buFont typeface="Arial" pitchFamily="34" charset="0"/>
              <a:buNone/>
            </a:pPr>
            <a:r>
              <a:rPr lang="pt-BR" sz="1700" smtClean="0"/>
              <a:t>A- </a:t>
            </a:r>
            <a:r>
              <a:rPr lang="pt-BR" sz="1700" b="1" smtClean="0">
                <a:solidFill>
                  <a:srgbClr val="FF0000"/>
                </a:solidFill>
              </a:rPr>
              <a:t>Citomegalovírus</a:t>
            </a:r>
            <a:r>
              <a:rPr lang="pt-BR" sz="1700" smtClean="0">
                <a:solidFill>
                  <a:srgbClr val="FF0000"/>
                </a:solidFill>
              </a:rPr>
              <a:t> </a:t>
            </a:r>
            <a:r>
              <a:rPr lang="pt-BR" sz="1700" smtClean="0"/>
              <a:t>é a infecção intrauterina mais frequente (0,2- 25% dos fetos);</a:t>
            </a:r>
          </a:p>
          <a:p>
            <a:pPr marL="0" indent="0">
              <a:lnSpc>
                <a:spcPct val="80000"/>
              </a:lnSpc>
            </a:pPr>
            <a:r>
              <a:rPr lang="pt-BR" sz="1700" smtClean="0"/>
              <a:t>Trombocitopenia é observada em 36-70% dos casos;</a:t>
            </a:r>
          </a:p>
          <a:p>
            <a:pPr marL="0" indent="0">
              <a:lnSpc>
                <a:spcPct val="80000"/>
              </a:lnSpc>
            </a:pPr>
            <a:r>
              <a:rPr lang="pt-BR" sz="1700" smtClean="0"/>
              <a:t>Às vezes constitui a única manifestação de infecção congênita;</a:t>
            </a:r>
          </a:p>
          <a:p>
            <a:pPr marL="0" indent="0">
              <a:lnSpc>
                <a:spcPct val="80000"/>
              </a:lnSpc>
            </a:pPr>
            <a:r>
              <a:rPr lang="pt-BR" sz="1700" smtClean="0"/>
              <a:t>Petequias, raramente, estão presentes no nascimento; geralmente aparecem dentro de algumas horas e desaparecem em algumas semanas depois;</a:t>
            </a:r>
          </a:p>
          <a:p>
            <a:pPr marL="0" indent="0">
              <a:lnSpc>
                <a:spcPct val="80000"/>
              </a:lnSpc>
            </a:pPr>
            <a:r>
              <a:rPr lang="pt-BR" sz="1700" smtClean="0"/>
              <a:t>Deve-se considerar que o rash não está necessariamente associada à trombocitopenia;</a:t>
            </a:r>
          </a:p>
          <a:p>
            <a:pPr marL="0" indent="0">
              <a:lnSpc>
                <a:spcPct val="80000"/>
              </a:lnSpc>
            </a:pPr>
            <a:r>
              <a:rPr lang="pt-BR" sz="1700" smtClean="0"/>
              <a:t>É característico a ausência quase total de megacariócitos na medula óssea devido a ação direta do citomegalovírus sobre estes, sendo este  o principal mecanismo envolvido na diminuição das plaquetas;</a:t>
            </a:r>
          </a:p>
          <a:p>
            <a:pPr marL="0" indent="0">
              <a:lnSpc>
                <a:spcPct val="80000"/>
              </a:lnSpc>
            </a:pPr>
            <a:r>
              <a:rPr lang="pt-BR" sz="1700" smtClean="0"/>
              <a:t>Além disso, há evidências também de destruição de plaquetas secundárias a CIVD, aos anticorpos e ao hiperesplenismo.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852488"/>
            <a:ext cx="9601200" cy="5022850"/>
          </a:xfrm>
        </p:spPr>
        <p:txBody>
          <a:bodyPr>
            <a:normAutofit/>
          </a:bodyPr>
          <a:lstStyle/>
          <a:p>
            <a:pPr marL="0" indent="0">
              <a:lnSpc>
                <a:spcPct val="90000"/>
              </a:lnSpc>
              <a:buFont typeface="Arial" pitchFamily="34" charset="0"/>
              <a:buNone/>
            </a:pPr>
            <a:r>
              <a:rPr lang="pt-BR" sz="2200" smtClean="0"/>
              <a:t>B- </a:t>
            </a:r>
            <a:r>
              <a:rPr lang="pt-BR" sz="2200" b="1" smtClean="0">
                <a:solidFill>
                  <a:srgbClr val="FF0000"/>
                </a:solidFill>
              </a:rPr>
              <a:t>Rubéola:</a:t>
            </a:r>
          </a:p>
          <a:p>
            <a:pPr marL="0" indent="0">
              <a:lnSpc>
                <a:spcPct val="90000"/>
              </a:lnSpc>
            </a:pPr>
            <a:r>
              <a:rPr lang="pt-BR" sz="2200" smtClean="0"/>
              <a:t>Cerca de 40-80% das crianças infectadas com rubéola pode apresentar trombocitopenia;</a:t>
            </a:r>
          </a:p>
          <a:p>
            <a:pPr marL="0" indent="0">
              <a:lnSpc>
                <a:spcPct val="90000"/>
              </a:lnSpc>
            </a:pPr>
            <a:r>
              <a:rPr lang="pt-BR" sz="2200" smtClean="0"/>
              <a:t>A plaquetopenia ao nascimento é inferior a 50 mil e geralmente normaliza espontaneamente no final da segunda semana, embora em alguns casos persista até 2 meses;</a:t>
            </a:r>
          </a:p>
          <a:p>
            <a:pPr marL="0" indent="0">
              <a:lnSpc>
                <a:spcPct val="90000"/>
              </a:lnSpc>
            </a:pPr>
            <a:r>
              <a:rPr lang="pt-BR" sz="2200" smtClean="0"/>
              <a:t>Clinicamente pode se manifestar com púrpura, que é mais frequente nas primeiras horas de vida; já hemorragias são pouco frequentes;</a:t>
            </a:r>
          </a:p>
          <a:p>
            <a:pPr marL="0" indent="0">
              <a:lnSpc>
                <a:spcPct val="90000"/>
              </a:lnSpc>
            </a:pPr>
            <a:r>
              <a:rPr lang="pt-BR" sz="2200" smtClean="0"/>
              <a:t>Na medula óssea, observou-se diminuição acentuada dos megacariócitos, demonstrando que a supressão da síntese é o principal mecanismo envolvido.</a:t>
            </a:r>
          </a:p>
          <a:p>
            <a:pPr marL="0" indent="0">
              <a:lnSpc>
                <a:spcPct val="90000"/>
              </a:lnSpc>
              <a:buFont typeface="Arial" pitchFamily="34" charset="0"/>
              <a:buNone/>
            </a:pPr>
            <a:r>
              <a:rPr lang="pt-BR" sz="2200" smtClean="0"/>
              <a:t>C- Sífilis:</a:t>
            </a:r>
          </a:p>
          <a:p>
            <a:pPr marL="0" indent="0">
              <a:lnSpc>
                <a:spcPct val="90000"/>
              </a:lnSpc>
            </a:pPr>
            <a:r>
              <a:rPr lang="pt-BR" sz="2200" smtClean="0"/>
              <a:t>Na sífilis, a anemia é a manifestação hematológica mais frequente, mas a trombocitopenia também é observada em 28-45% dos casos;</a:t>
            </a:r>
          </a:p>
          <a:p>
            <a:pPr marL="0" indent="0">
              <a:lnSpc>
                <a:spcPct val="90000"/>
              </a:lnSpc>
              <a:buFont typeface="Arial" pitchFamily="34" charset="0"/>
              <a:buNone/>
            </a:pPr>
            <a:endParaRPr lang="pt-BR" sz="2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1039813"/>
            <a:ext cx="9601200" cy="4835525"/>
          </a:xfrm>
        </p:spPr>
        <p:txBody>
          <a:bodyPr>
            <a:normAutofit/>
          </a:bodyPr>
          <a:lstStyle/>
          <a:p>
            <a:pPr marL="0" indent="0">
              <a:buFont typeface="Arial" pitchFamily="34" charset="0"/>
              <a:buNone/>
            </a:pPr>
            <a:r>
              <a:rPr lang="pt-BR" smtClean="0"/>
              <a:t>D- </a:t>
            </a:r>
            <a:r>
              <a:rPr lang="pt-BR" b="1" smtClean="0">
                <a:solidFill>
                  <a:srgbClr val="FF0000"/>
                </a:solidFill>
              </a:rPr>
              <a:t>Toxoplasmose</a:t>
            </a:r>
            <a:r>
              <a:rPr lang="pt-BR" smtClean="0">
                <a:solidFill>
                  <a:srgbClr val="FF0000"/>
                </a:solidFill>
              </a:rPr>
              <a:t>:</a:t>
            </a:r>
          </a:p>
          <a:p>
            <a:pPr marL="0" indent="0"/>
            <a:r>
              <a:rPr lang="pt-BR" smtClean="0"/>
              <a:t>A trombocitopenia também é menos comum do que a anemia e é observada em aproximadamente 10% das crianças;</a:t>
            </a:r>
          </a:p>
          <a:p>
            <a:pPr marL="0" indent="0">
              <a:buFont typeface="Arial" pitchFamily="34" charset="0"/>
              <a:buNone/>
            </a:pPr>
            <a:r>
              <a:rPr lang="pt-BR" smtClean="0"/>
              <a:t>E- Na </a:t>
            </a:r>
            <a:r>
              <a:rPr lang="pt-BR" b="1" smtClean="0">
                <a:solidFill>
                  <a:srgbClr val="FF0000"/>
                </a:solidFill>
              </a:rPr>
              <a:t>Infecção por Enterovírus</a:t>
            </a:r>
            <a:r>
              <a:rPr lang="pt-BR" smtClean="0"/>
              <a:t>, a CIVD é a manifestação mais frequentes, e as hemorragias secundárias são causas importantes de morte. Pode ocorrer trombocitopenia isolado em cerca de 17% dos casos.</a:t>
            </a:r>
          </a:p>
          <a:p>
            <a:pPr marL="0" indent="0">
              <a:buFont typeface="Arial" pitchFamily="34" charset="0"/>
              <a:buNone/>
            </a:pPr>
            <a:r>
              <a:rPr lang="pt-BR" smtClean="0"/>
              <a:t>F- Na </a:t>
            </a:r>
            <a:r>
              <a:rPr lang="pt-BR" b="1" smtClean="0">
                <a:solidFill>
                  <a:srgbClr val="FF0000"/>
                </a:solidFill>
              </a:rPr>
              <a:t>Infecção pelo Vírus do Herpes</a:t>
            </a:r>
            <a:r>
              <a:rPr lang="pt-BR" smtClean="0"/>
              <a:t>, trombocitopenia por CIVD também é o distúrbio hematológico mais comum, presente em 40-50% dos casos, e é um fator indicador de mau prognóstico.</a:t>
            </a:r>
          </a:p>
          <a:p>
            <a:pPr marL="0" indent="0">
              <a:buFont typeface="Arial" pitchFamily="34" charset="0"/>
              <a:buNone/>
            </a:pPr>
            <a:r>
              <a:rPr lang="pt-BR" smtClean="0"/>
              <a:t>G- </a:t>
            </a:r>
            <a:r>
              <a:rPr lang="pt-BR" b="1" smtClean="0">
                <a:solidFill>
                  <a:srgbClr val="FF0000"/>
                </a:solidFill>
              </a:rPr>
              <a:t>Parvovírus B19</a:t>
            </a:r>
            <a:r>
              <a:rPr lang="pt-BR" smtClean="0"/>
              <a:t>: Em cerca de 86% das crianças com hidropsia fatal secundária à anemia grave, a trombocitopenia também é observada.</a:t>
            </a:r>
          </a:p>
          <a:p>
            <a:pPr marL="0" indent="0"/>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b="1" smtClean="0">
                <a:ln>
                  <a:noFill/>
                </a:ln>
                <a:solidFill>
                  <a:srgbClr val="FF0066"/>
                </a:solidFill>
              </a:rPr>
              <a:t>Microangiopatias trombóticas</a:t>
            </a:r>
          </a:p>
        </p:txBody>
      </p:sp>
      <p:sp>
        <p:nvSpPr>
          <p:cNvPr id="3" name="Espaço Reservado para Conteúdo 2"/>
          <p:cNvSpPr>
            <a:spLocks noGrp="1"/>
          </p:cNvSpPr>
          <p:nvPr>
            <p:ph idx="1"/>
          </p:nvPr>
        </p:nvSpPr>
        <p:spPr/>
        <p:txBody>
          <a:bodyPr rtlCol="0">
            <a:normAutofit fontScale="92500" lnSpcReduction="20000"/>
          </a:bodyPr>
          <a:lstStyle/>
          <a:p>
            <a:pPr fontAlgn="auto">
              <a:buFont typeface="Arial"/>
              <a:buChar char="•"/>
              <a:defRPr/>
            </a:pPr>
            <a:r>
              <a:rPr lang="pt-BR" dirty="0" smtClean="0">
                <a:solidFill>
                  <a:schemeClr val="tx1">
                    <a:lumMod val="85000"/>
                    <a:lumOff val="15000"/>
                  </a:schemeClr>
                </a:solidFill>
              </a:rPr>
              <a:t>Síndromes </a:t>
            </a:r>
            <a:r>
              <a:rPr lang="pt-BR" dirty="0">
                <a:solidFill>
                  <a:schemeClr val="tx1">
                    <a:lumMod val="85000"/>
                    <a:lumOff val="15000"/>
                  </a:schemeClr>
                </a:solidFill>
              </a:rPr>
              <a:t>de </a:t>
            </a:r>
            <a:r>
              <a:rPr lang="pt-BR" dirty="0" err="1">
                <a:solidFill>
                  <a:schemeClr val="tx1">
                    <a:lumMod val="85000"/>
                    <a:lumOff val="15000"/>
                  </a:schemeClr>
                </a:solidFill>
              </a:rPr>
              <a:t>microangiopatia</a:t>
            </a:r>
            <a:r>
              <a:rPr lang="pt-BR" dirty="0">
                <a:solidFill>
                  <a:schemeClr val="tx1">
                    <a:lumMod val="85000"/>
                    <a:lumOff val="15000"/>
                  </a:schemeClr>
                </a:solidFill>
              </a:rPr>
              <a:t> </a:t>
            </a:r>
            <a:r>
              <a:rPr lang="pt-BR" dirty="0" smtClean="0">
                <a:solidFill>
                  <a:schemeClr val="tx1">
                    <a:lumMod val="85000"/>
                    <a:lumOff val="15000"/>
                  </a:schemeClr>
                </a:solidFill>
              </a:rPr>
              <a:t>trombótica (</a:t>
            </a:r>
            <a:r>
              <a:rPr lang="pt-BR" dirty="0">
                <a:solidFill>
                  <a:schemeClr val="tx1">
                    <a:lumMod val="85000"/>
                    <a:lumOff val="15000"/>
                  </a:schemeClr>
                </a:solidFill>
              </a:rPr>
              <a:t>MAT) são caracterizados por trombocitopenia</a:t>
            </a:r>
            <a:r>
              <a:rPr lang="pt-BR" dirty="0" smtClean="0">
                <a:solidFill>
                  <a:schemeClr val="tx1">
                    <a:lumMod val="85000"/>
                    <a:lumOff val="15000"/>
                  </a:schemeClr>
                </a:solidFill>
              </a:rPr>
              <a:t>, anemia </a:t>
            </a:r>
            <a:r>
              <a:rPr lang="pt-BR" dirty="0">
                <a:solidFill>
                  <a:schemeClr val="tx1">
                    <a:lumMod val="85000"/>
                    <a:lumOff val="15000"/>
                  </a:schemeClr>
                </a:solidFill>
              </a:rPr>
              <a:t>hemolítica e visualização de glóbulos </a:t>
            </a:r>
            <a:r>
              <a:rPr lang="pt-BR" dirty="0" smtClean="0">
                <a:solidFill>
                  <a:schemeClr val="tx1">
                    <a:lumMod val="85000"/>
                    <a:lumOff val="15000"/>
                  </a:schemeClr>
                </a:solidFill>
              </a:rPr>
              <a:t>vermelhos fragmentados;</a:t>
            </a:r>
          </a:p>
          <a:p>
            <a:pPr fontAlgn="auto">
              <a:buFont typeface="Arial"/>
              <a:buChar char="•"/>
              <a:defRPr/>
            </a:pPr>
            <a:r>
              <a:rPr lang="pt-BR" dirty="0" smtClean="0">
                <a:solidFill>
                  <a:schemeClr val="tx1">
                    <a:lumMod val="85000"/>
                    <a:lumOff val="15000"/>
                  </a:schemeClr>
                </a:solidFill>
              </a:rPr>
              <a:t>A </a:t>
            </a:r>
            <a:r>
              <a:rPr lang="pt-BR" dirty="0">
                <a:solidFill>
                  <a:schemeClr val="tx1">
                    <a:lumMod val="85000"/>
                    <a:lumOff val="15000"/>
                  </a:schemeClr>
                </a:solidFill>
              </a:rPr>
              <a:t>causa mais comum é CIVD, </a:t>
            </a:r>
            <a:r>
              <a:rPr lang="pt-BR" dirty="0" smtClean="0">
                <a:solidFill>
                  <a:schemeClr val="tx1">
                    <a:lumMod val="85000"/>
                    <a:lumOff val="15000"/>
                  </a:schemeClr>
                </a:solidFill>
              </a:rPr>
              <a:t>que pode </a:t>
            </a:r>
            <a:r>
              <a:rPr lang="pt-BR" dirty="0">
                <a:solidFill>
                  <a:schemeClr val="tx1">
                    <a:lumMod val="85000"/>
                    <a:lumOff val="15000"/>
                  </a:schemeClr>
                </a:solidFill>
              </a:rPr>
              <a:t>ser desencadeada por múltiplas </a:t>
            </a:r>
            <a:r>
              <a:rPr lang="pt-BR" dirty="0" smtClean="0">
                <a:solidFill>
                  <a:schemeClr val="tx1">
                    <a:lumMod val="85000"/>
                    <a:lumOff val="15000"/>
                  </a:schemeClr>
                </a:solidFill>
              </a:rPr>
              <a:t>patologias associadas </a:t>
            </a:r>
            <a:r>
              <a:rPr lang="pt-BR" dirty="0">
                <a:solidFill>
                  <a:schemeClr val="tx1">
                    <a:lumMod val="85000"/>
                    <a:lumOff val="15000"/>
                  </a:schemeClr>
                </a:solidFill>
              </a:rPr>
              <a:t>à ocorrência de acidose, hipóxia e / ou </a:t>
            </a:r>
            <a:r>
              <a:rPr lang="pt-BR" dirty="0" smtClean="0">
                <a:solidFill>
                  <a:schemeClr val="tx1">
                    <a:lumMod val="85000"/>
                    <a:lumOff val="15000"/>
                  </a:schemeClr>
                </a:solidFill>
              </a:rPr>
              <a:t>choque;</a:t>
            </a:r>
            <a:endParaRPr lang="pt-BR" dirty="0">
              <a:solidFill>
                <a:schemeClr val="tx1">
                  <a:lumMod val="85000"/>
                  <a:lumOff val="15000"/>
                </a:schemeClr>
              </a:solidFill>
            </a:endParaRPr>
          </a:p>
          <a:p>
            <a:pPr fontAlgn="auto">
              <a:buFont typeface="Arial"/>
              <a:buChar char="•"/>
              <a:defRPr/>
            </a:pPr>
            <a:r>
              <a:rPr lang="pt-BR" dirty="0">
                <a:solidFill>
                  <a:schemeClr val="tx1">
                    <a:lumMod val="85000"/>
                    <a:lumOff val="15000"/>
                  </a:schemeClr>
                </a:solidFill>
              </a:rPr>
              <a:t>A </a:t>
            </a:r>
            <a:r>
              <a:rPr lang="pt-BR" b="1" dirty="0">
                <a:solidFill>
                  <a:schemeClr val="tx1">
                    <a:lumMod val="85000"/>
                    <a:lumOff val="15000"/>
                  </a:schemeClr>
                </a:solidFill>
              </a:rPr>
              <a:t>púrpura </a:t>
            </a:r>
            <a:r>
              <a:rPr lang="pt-BR" b="1" dirty="0" err="1">
                <a:solidFill>
                  <a:schemeClr val="tx1">
                    <a:lumMod val="85000"/>
                    <a:lumOff val="15000"/>
                  </a:schemeClr>
                </a:solidFill>
              </a:rPr>
              <a:t>trombocitopênica</a:t>
            </a:r>
            <a:r>
              <a:rPr lang="pt-BR" b="1" dirty="0">
                <a:solidFill>
                  <a:schemeClr val="tx1">
                    <a:lumMod val="85000"/>
                    <a:lumOff val="15000"/>
                  </a:schemeClr>
                </a:solidFill>
              </a:rPr>
              <a:t> trombótica congênita</a:t>
            </a:r>
            <a:r>
              <a:rPr lang="pt-BR" dirty="0">
                <a:solidFill>
                  <a:schemeClr val="tx1">
                    <a:lumMod val="85000"/>
                    <a:lumOff val="15000"/>
                  </a:schemeClr>
                </a:solidFill>
              </a:rPr>
              <a:t>, devido à deficiência parcial ou total de ADAMTS13, uma protease </a:t>
            </a:r>
            <a:r>
              <a:rPr lang="pt-BR" dirty="0" smtClean="0">
                <a:solidFill>
                  <a:schemeClr val="tx1">
                    <a:lumMod val="85000"/>
                    <a:lumOff val="15000"/>
                  </a:schemeClr>
                </a:solidFill>
              </a:rPr>
              <a:t>que segmenta </a:t>
            </a:r>
            <a:r>
              <a:rPr lang="pt-BR" dirty="0">
                <a:solidFill>
                  <a:schemeClr val="tx1">
                    <a:lumMod val="85000"/>
                    <a:lumOff val="15000"/>
                  </a:schemeClr>
                </a:solidFill>
              </a:rPr>
              <a:t>o fator Von </a:t>
            </a:r>
            <a:r>
              <a:rPr lang="pt-BR" dirty="0" err="1">
                <a:solidFill>
                  <a:schemeClr val="tx1">
                    <a:lumMod val="85000"/>
                    <a:lumOff val="15000"/>
                  </a:schemeClr>
                </a:solidFill>
              </a:rPr>
              <a:t>Willebrand</a:t>
            </a:r>
            <a:r>
              <a:rPr lang="pt-BR" dirty="0">
                <a:solidFill>
                  <a:schemeClr val="tx1">
                    <a:lumMod val="85000"/>
                    <a:lumOff val="15000"/>
                  </a:schemeClr>
                </a:solidFill>
              </a:rPr>
              <a:t>, e </a:t>
            </a:r>
            <a:r>
              <a:rPr lang="pt-BR" dirty="0" smtClean="0">
                <a:solidFill>
                  <a:schemeClr val="tx1">
                    <a:lumMod val="85000"/>
                    <a:lumOff val="15000"/>
                  </a:schemeClr>
                </a:solidFill>
              </a:rPr>
              <a:t>a </a:t>
            </a:r>
            <a:r>
              <a:rPr lang="pt-BR" b="1" dirty="0" smtClean="0">
                <a:solidFill>
                  <a:schemeClr val="tx1">
                    <a:lumMod val="85000"/>
                    <a:lumOff val="15000"/>
                  </a:schemeClr>
                </a:solidFill>
              </a:rPr>
              <a:t>síndrome </a:t>
            </a:r>
            <a:r>
              <a:rPr lang="pt-BR" b="1" dirty="0">
                <a:solidFill>
                  <a:schemeClr val="tx1">
                    <a:lumMod val="85000"/>
                    <a:lumOff val="15000"/>
                  </a:schemeClr>
                </a:solidFill>
              </a:rPr>
              <a:t>hemolítico-</a:t>
            </a:r>
            <a:r>
              <a:rPr lang="pt-BR" b="1" dirty="0" err="1">
                <a:solidFill>
                  <a:schemeClr val="tx1">
                    <a:lumMod val="85000"/>
                    <a:lumOff val="15000"/>
                  </a:schemeClr>
                </a:solidFill>
              </a:rPr>
              <a:t>urêmica</a:t>
            </a:r>
            <a:r>
              <a:rPr lang="pt-BR" b="1" dirty="0">
                <a:solidFill>
                  <a:schemeClr val="tx1">
                    <a:lumMod val="85000"/>
                    <a:lumOff val="15000"/>
                  </a:schemeClr>
                </a:solidFill>
              </a:rPr>
              <a:t> atípica</a:t>
            </a:r>
            <a:r>
              <a:rPr lang="pt-BR" dirty="0">
                <a:solidFill>
                  <a:schemeClr val="tx1">
                    <a:lumMod val="85000"/>
                    <a:lumOff val="15000"/>
                  </a:schemeClr>
                </a:solidFill>
              </a:rPr>
              <a:t>, </a:t>
            </a:r>
            <a:r>
              <a:rPr lang="pt-BR" dirty="0" smtClean="0">
                <a:solidFill>
                  <a:schemeClr val="tx1">
                    <a:lumMod val="85000"/>
                    <a:lumOff val="15000"/>
                  </a:schemeClr>
                </a:solidFill>
              </a:rPr>
              <a:t>causada pela </a:t>
            </a:r>
            <a:r>
              <a:rPr lang="pt-BR" dirty="0">
                <a:solidFill>
                  <a:schemeClr val="tx1">
                    <a:lumMod val="85000"/>
                    <a:lumOff val="15000"/>
                  </a:schemeClr>
                </a:solidFill>
              </a:rPr>
              <a:t>desregulamentação do sistema complemento</a:t>
            </a:r>
            <a:r>
              <a:rPr lang="pt-BR" dirty="0" smtClean="0">
                <a:solidFill>
                  <a:schemeClr val="tx1">
                    <a:lumMod val="85000"/>
                    <a:lumOff val="15000"/>
                  </a:schemeClr>
                </a:solidFill>
              </a:rPr>
              <a:t>, são </a:t>
            </a:r>
            <a:r>
              <a:rPr lang="pt-BR" dirty="0">
                <a:solidFill>
                  <a:schemeClr val="tx1">
                    <a:lumMod val="85000"/>
                    <a:lumOff val="15000"/>
                  </a:schemeClr>
                </a:solidFill>
              </a:rPr>
              <a:t>duas patologias raras, mas muito graves </a:t>
            </a:r>
            <a:r>
              <a:rPr lang="pt-BR" dirty="0" smtClean="0">
                <a:solidFill>
                  <a:schemeClr val="tx1">
                    <a:lumMod val="85000"/>
                    <a:lumOff val="15000"/>
                  </a:schemeClr>
                </a:solidFill>
              </a:rPr>
              <a:t>que deve </a:t>
            </a:r>
            <a:r>
              <a:rPr lang="pt-BR" dirty="0">
                <a:solidFill>
                  <a:schemeClr val="tx1">
                    <a:lumMod val="85000"/>
                    <a:lumOff val="15000"/>
                  </a:schemeClr>
                </a:solidFill>
              </a:rPr>
              <a:t>ser suspeitado em todos os neonatos com MAT </a:t>
            </a:r>
            <a:r>
              <a:rPr lang="pt-BR" dirty="0" smtClean="0">
                <a:solidFill>
                  <a:schemeClr val="tx1">
                    <a:lumMod val="85000"/>
                    <a:lumOff val="15000"/>
                  </a:schemeClr>
                </a:solidFill>
              </a:rPr>
              <a:t>sem causa </a:t>
            </a:r>
            <a:r>
              <a:rPr lang="pt-BR" dirty="0">
                <a:solidFill>
                  <a:schemeClr val="tx1">
                    <a:lumMod val="85000"/>
                    <a:lumOff val="15000"/>
                  </a:schemeClr>
                </a:solidFill>
              </a:rPr>
              <a:t>óbvia.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b="1" smtClean="0">
                <a:ln>
                  <a:noFill/>
                </a:ln>
                <a:solidFill>
                  <a:srgbClr val="FF0066"/>
                </a:solidFill>
              </a:rPr>
              <a:t>Hemangioma gigante</a:t>
            </a:r>
          </a:p>
        </p:txBody>
      </p:sp>
      <p:sp>
        <p:nvSpPr>
          <p:cNvPr id="3" name="Espaço Reservado para Conteúdo 2"/>
          <p:cNvSpPr>
            <a:spLocks noGrp="1"/>
          </p:cNvSpPr>
          <p:nvPr>
            <p:ph idx="1"/>
          </p:nvPr>
        </p:nvSpPr>
        <p:spPr/>
        <p:txBody>
          <a:bodyPr rtlCol="0">
            <a:normAutofit fontScale="77500" lnSpcReduction="20000"/>
          </a:bodyPr>
          <a:lstStyle/>
          <a:p>
            <a:pPr fontAlgn="auto">
              <a:buFont typeface="Arial"/>
              <a:buChar char="•"/>
              <a:defRPr/>
            </a:pPr>
            <a:r>
              <a:rPr lang="pt-BR" dirty="0" smtClean="0">
                <a:solidFill>
                  <a:schemeClr val="tx1">
                    <a:lumMod val="85000"/>
                    <a:lumOff val="15000"/>
                  </a:schemeClr>
                </a:solidFill>
              </a:rPr>
              <a:t>Trombocitopenia </a:t>
            </a:r>
            <a:r>
              <a:rPr lang="pt-BR" dirty="0">
                <a:solidFill>
                  <a:schemeClr val="tx1">
                    <a:lumMod val="85000"/>
                    <a:lumOff val="15000"/>
                  </a:schemeClr>
                </a:solidFill>
              </a:rPr>
              <a:t>secundária a </a:t>
            </a:r>
            <a:r>
              <a:rPr lang="pt-BR" dirty="0" err="1" smtClean="0">
                <a:solidFill>
                  <a:schemeClr val="tx1">
                    <a:lumMod val="85000"/>
                    <a:lumOff val="15000"/>
                  </a:schemeClr>
                </a:solidFill>
              </a:rPr>
              <a:t>hemangioma</a:t>
            </a:r>
            <a:r>
              <a:rPr lang="pt-BR" dirty="0" smtClean="0">
                <a:solidFill>
                  <a:schemeClr val="tx1">
                    <a:lumMod val="85000"/>
                    <a:lumOff val="15000"/>
                  </a:schemeClr>
                </a:solidFill>
              </a:rPr>
              <a:t> gigante </a:t>
            </a:r>
            <a:r>
              <a:rPr lang="pt-BR" dirty="0">
                <a:solidFill>
                  <a:schemeClr val="tx1">
                    <a:lumMod val="85000"/>
                    <a:lumOff val="15000"/>
                  </a:schemeClr>
                </a:solidFill>
              </a:rPr>
              <a:t>(síndrome de </a:t>
            </a:r>
            <a:r>
              <a:rPr lang="pt-BR" dirty="0" err="1">
                <a:solidFill>
                  <a:schemeClr val="tx1">
                    <a:lumMod val="85000"/>
                    <a:lumOff val="15000"/>
                  </a:schemeClr>
                </a:solidFill>
              </a:rPr>
              <a:t>Kasabach-Merritt</a:t>
            </a:r>
            <a:r>
              <a:rPr lang="pt-BR" dirty="0">
                <a:solidFill>
                  <a:schemeClr val="tx1">
                    <a:lumMod val="85000"/>
                    <a:lumOff val="15000"/>
                  </a:schemeClr>
                </a:solidFill>
              </a:rPr>
              <a:t>) </a:t>
            </a:r>
            <a:r>
              <a:rPr lang="pt-BR" dirty="0" smtClean="0">
                <a:solidFill>
                  <a:schemeClr val="tx1">
                    <a:lumMod val="85000"/>
                    <a:lumOff val="15000"/>
                  </a:schemeClr>
                </a:solidFill>
              </a:rPr>
              <a:t>pode ou </a:t>
            </a:r>
            <a:r>
              <a:rPr lang="pt-BR" dirty="0">
                <a:solidFill>
                  <a:schemeClr val="tx1">
                    <a:lumMod val="85000"/>
                    <a:lumOff val="15000"/>
                  </a:schemeClr>
                </a:solidFill>
              </a:rPr>
              <a:t>não ser acompanhada de </a:t>
            </a:r>
            <a:r>
              <a:rPr lang="pt-BR" dirty="0" smtClean="0">
                <a:solidFill>
                  <a:schemeClr val="tx1">
                    <a:lumMod val="85000"/>
                    <a:lumOff val="15000"/>
                  </a:schemeClr>
                </a:solidFill>
              </a:rPr>
              <a:t>sangramento;</a:t>
            </a:r>
          </a:p>
          <a:p>
            <a:pPr fontAlgn="auto">
              <a:buFont typeface="Arial"/>
              <a:buChar char="•"/>
              <a:defRPr/>
            </a:pPr>
            <a:r>
              <a:rPr lang="pt-BR" dirty="0" smtClean="0">
                <a:solidFill>
                  <a:schemeClr val="tx1">
                    <a:lumMod val="85000"/>
                    <a:lumOff val="15000"/>
                  </a:schemeClr>
                </a:solidFill>
              </a:rPr>
              <a:t>Trata-se de </a:t>
            </a:r>
            <a:r>
              <a:rPr lang="pt-BR" dirty="0" err="1">
                <a:solidFill>
                  <a:schemeClr val="tx1">
                    <a:lumMod val="85000"/>
                    <a:lumOff val="15000"/>
                  </a:schemeClr>
                </a:solidFill>
              </a:rPr>
              <a:t>hemangioendoteliomas</a:t>
            </a:r>
            <a:r>
              <a:rPr lang="pt-BR" dirty="0">
                <a:solidFill>
                  <a:schemeClr val="tx1">
                    <a:lumMod val="85000"/>
                    <a:lumOff val="15000"/>
                  </a:schemeClr>
                </a:solidFill>
              </a:rPr>
              <a:t> congênitos que </a:t>
            </a:r>
            <a:r>
              <a:rPr lang="pt-BR" dirty="0" smtClean="0">
                <a:solidFill>
                  <a:schemeClr val="tx1">
                    <a:lumMod val="85000"/>
                    <a:lumOff val="15000"/>
                  </a:schemeClr>
                </a:solidFill>
              </a:rPr>
              <a:t>são evidenciado </a:t>
            </a:r>
            <a:r>
              <a:rPr lang="pt-BR" dirty="0">
                <a:solidFill>
                  <a:schemeClr val="tx1">
                    <a:lumMod val="85000"/>
                    <a:lumOff val="15000"/>
                  </a:schemeClr>
                </a:solidFill>
              </a:rPr>
              <a:t>desde o </a:t>
            </a:r>
            <a:r>
              <a:rPr lang="pt-BR" dirty="0" smtClean="0">
                <a:solidFill>
                  <a:schemeClr val="tx1">
                    <a:lumMod val="85000"/>
                    <a:lumOff val="15000"/>
                  </a:schemeClr>
                </a:solidFill>
              </a:rPr>
              <a:t>nascimento;</a:t>
            </a:r>
          </a:p>
          <a:p>
            <a:pPr fontAlgn="auto">
              <a:buFont typeface="Arial"/>
              <a:buChar char="•"/>
              <a:defRPr/>
            </a:pPr>
            <a:r>
              <a:rPr lang="pt-BR" dirty="0" smtClean="0">
                <a:solidFill>
                  <a:schemeClr val="tx1">
                    <a:lumMod val="85000"/>
                    <a:lumOff val="15000"/>
                  </a:schemeClr>
                </a:solidFill>
              </a:rPr>
              <a:t>Em </a:t>
            </a:r>
            <a:r>
              <a:rPr lang="pt-BR" dirty="0">
                <a:solidFill>
                  <a:schemeClr val="tx1">
                    <a:lumMod val="85000"/>
                    <a:lumOff val="15000"/>
                  </a:schemeClr>
                </a:solidFill>
              </a:rPr>
              <a:t>geral</a:t>
            </a:r>
            <a:r>
              <a:rPr lang="pt-BR" dirty="0" smtClean="0">
                <a:solidFill>
                  <a:schemeClr val="tx1">
                    <a:lumMod val="85000"/>
                    <a:lumOff val="15000"/>
                  </a:schemeClr>
                </a:solidFill>
              </a:rPr>
              <a:t>, </a:t>
            </a:r>
            <a:r>
              <a:rPr lang="pt-BR" dirty="0">
                <a:solidFill>
                  <a:schemeClr val="tx1">
                    <a:lumMod val="85000"/>
                    <a:lumOff val="15000"/>
                  </a:schemeClr>
                </a:solidFill>
              </a:rPr>
              <a:t>são grandes e solitários, e podem estar localizados </a:t>
            </a:r>
            <a:r>
              <a:rPr lang="pt-BR" dirty="0" smtClean="0">
                <a:solidFill>
                  <a:schemeClr val="tx1">
                    <a:lumMod val="85000"/>
                    <a:lumOff val="15000"/>
                  </a:schemeClr>
                </a:solidFill>
              </a:rPr>
              <a:t>em </a:t>
            </a:r>
            <a:r>
              <a:rPr lang="pt-BR" dirty="0">
                <a:solidFill>
                  <a:schemeClr val="tx1">
                    <a:lumMod val="85000"/>
                    <a:lumOff val="15000"/>
                  </a:schemeClr>
                </a:solidFill>
              </a:rPr>
              <a:t>qualquer lugar, embora raramente nos </a:t>
            </a:r>
            <a:r>
              <a:rPr lang="pt-BR" dirty="0" smtClean="0">
                <a:solidFill>
                  <a:schemeClr val="tx1">
                    <a:lumMod val="85000"/>
                    <a:lumOff val="15000"/>
                  </a:schemeClr>
                </a:solidFill>
              </a:rPr>
              <a:t>órgãos (</a:t>
            </a:r>
            <a:r>
              <a:rPr lang="pt-BR" dirty="0">
                <a:solidFill>
                  <a:schemeClr val="tx1">
                    <a:lumMod val="85000"/>
                    <a:lumOff val="15000"/>
                  </a:schemeClr>
                </a:solidFill>
              </a:rPr>
              <a:t>fígado ou baço</a:t>
            </a:r>
            <a:r>
              <a:rPr lang="pt-BR" dirty="0" smtClean="0">
                <a:solidFill>
                  <a:schemeClr val="tx1">
                    <a:lumMod val="85000"/>
                    <a:lumOff val="15000"/>
                  </a:schemeClr>
                </a:solidFill>
              </a:rPr>
              <a:t>);</a:t>
            </a:r>
            <a:endParaRPr lang="pt" dirty="0">
              <a:solidFill>
                <a:schemeClr val="tx1">
                  <a:lumMod val="85000"/>
                  <a:lumOff val="15000"/>
                </a:schemeClr>
              </a:solidFill>
            </a:endParaRPr>
          </a:p>
          <a:p>
            <a:pPr fontAlgn="auto">
              <a:buFont typeface="Arial"/>
              <a:buChar char="•"/>
              <a:defRPr/>
            </a:pPr>
            <a:r>
              <a:rPr lang="pt-BR" dirty="0">
                <a:solidFill>
                  <a:schemeClr val="tx1">
                    <a:lumMod val="85000"/>
                    <a:lumOff val="15000"/>
                  </a:schemeClr>
                </a:solidFill>
              </a:rPr>
              <a:t>O mecanismo da trombocitopenia é </a:t>
            </a:r>
            <a:r>
              <a:rPr lang="pt-BR" dirty="0" smtClean="0">
                <a:solidFill>
                  <a:schemeClr val="tx1">
                    <a:lumMod val="85000"/>
                    <a:lumOff val="15000"/>
                  </a:schemeClr>
                </a:solidFill>
              </a:rPr>
              <a:t>por sequestro </a:t>
            </a:r>
            <a:r>
              <a:rPr lang="pt-BR" dirty="0">
                <a:solidFill>
                  <a:schemeClr val="tx1">
                    <a:lumMod val="85000"/>
                    <a:lumOff val="15000"/>
                  </a:schemeClr>
                </a:solidFill>
              </a:rPr>
              <a:t>ou destruição de plaquetas dentro </a:t>
            </a:r>
            <a:r>
              <a:rPr lang="pt-BR" dirty="0" smtClean="0">
                <a:solidFill>
                  <a:schemeClr val="tx1">
                    <a:lumMod val="85000"/>
                    <a:lumOff val="15000"/>
                  </a:schemeClr>
                </a:solidFill>
              </a:rPr>
              <a:t>da massa </a:t>
            </a:r>
            <a:r>
              <a:rPr lang="pt-BR" dirty="0">
                <a:solidFill>
                  <a:schemeClr val="tx1">
                    <a:lumMod val="85000"/>
                    <a:lumOff val="15000"/>
                  </a:schemeClr>
                </a:solidFill>
              </a:rPr>
              <a:t>tumoral, e é frequente a coexistência </a:t>
            </a:r>
            <a:r>
              <a:rPr lang="pt-BR" dirty="0" smtClean="0">
                <a:solidFill>
                  <a:schemeClr val="tx1">
                    <a:lumMod val="85000"/>
                    <a:lumOff val="15000"/>
                  </a:schemeClr>
                </a:solidFill>
              </a:rPr>
              <a:t>de CIVD</a:t>
            </a:r>
            <a:r>
              <a:rPr lang="pt-BR" dirty="0">
                <a:solidFill>
                  <a:schemeClr val="tx1">
                    <a:lumMod val="85000"/>
                    <a:lumOff val="15000"/>
                  </a:schemeClr>
                </a:solidFill>
              </a:rPr>
              <a:t>;</a:t>
            </a:r>
          </a:p>
          <a:p>
            <a:pPr fontAlgn="auto">
              <a:buFont typeface="Arial"/>
              <a:buChar char="•"/>
              <a:defRPr/>
            </a:pPr>
            <a:r>
              <a:rPr lang="pt-BR" dirty="0">
                <a:solidFill>
                  <a:schemeClr val="tx1">
                    <a:lumMod val="85000"/>
                    <a:lumOff val="15000"/>
                  </a:schemeClr>
                </a:solidFill>
              </a:rPr>
              <a:t>A anemia pode também ocorrer, </a:t>
            </a:r>
            <a:r>
              <a:rPr lang="pt-BR" dirty="0" smtClean="0">
                <a:solidFill>
                  <a:schemeClr val="tx1">
                    <a:lumMod val="85000"/>
                    <a:lumOff val="15000"/>
                  </a:schemeClr>
                </a:solidFill>
              </a:rPr>
              <a:t>como consequência </a:t>
            </a:r>
            <a:r>
              <a:rPr lang="pt-BR" dirty="0">
                <a:solidFill>
                  <a:schemeClr val="tx1">
                    <a:lumMod val="85000"/>
                    <a:lumOff val="15000"/>
                  </a:schemeClr>
                </a:solidFill>
              </a:rPr>
              <a:t>de sangramento ou </a:t>
            </a:r>
            <a:r>
              <a:rPr lang="pt-BR" dirty="0" smtClean="0">
                <a:solidFill>
                  <a:schemeClr val="tx1">
                    <a:lumMod val="85000"/>
                    <a:lumOff val="15000"/>
                  </a:schemeClr>
                </a:solidFill>
              </a:rPr>
              <a:t>aprisionamento e </a:t>
            </a:r>
            <a:r>
              <a:rPr lang="pt-BR" dirty="0">
                <a:solidFill>
                  <a:schemeClr val="tx1">
                    <a:lumMod val="85000"/>
                    <a:lumOff val="15000"/>
                  </a:schemeClr>
                </a:solidFill>
              </a:rPr>
              <a:t>destruição de glóbulos vermelhos dentro da </a:t>
            </a:r>
            <a:r>
              <a:rPr lang="pt-BR" dirty="0" smtClean="0">
                <a:solidFill>
                  <a:schemeClr val="tx1">
                    <a:lumMod val="85000"/>
                    <a:lumOff val="15000"/>
                  </a:schemeClr>
                </a:solidFill>
              </a:rPr>
              <a:t>massa tumoral;</a:t>
            </a:r>
            <a:endParaRPr lang="pt-BR" dirty="0">
              <a:solidFill>
                <a:schemeClr val="tx1">
                  <a:lumMod val="85000"/>
                  <a:lumOff val="15000"/>
                </a:schemeClr>
              </a:solidFill>
            </a:endParaRPr>
          </a:p>
          <a:p>
            <a:pPr fontAlgn="auto">
              <a:buFont typeface="Arial"/>
              <a:buChar char="•"/>
              <a:defRPr/>
            </a:pPr>
            <a:r>
              <a:rPr lang="pt-BR" dirty="0">
                <a:solidFill>
                  <a:schemeClr val="tx1">
                    <a:lumMod val="85000"/>
                    <a:lumOff val="15000"/>
                  </a:schemeClr>
                </a:solidFill>
              </a:rPr>
              <a:t>Em relação ao tratamento, é </a:t>
            </a:r>
            <a:r>
              <a:rPr lang="pt-BR" dirty="0" smtClean="0">
                <a:solidFill>
                  <a:schemeClr val="tx1">
                    <a:lumMod val="85000"/>
                    <a:lumOff val="15000"/>
                  </a:schemeClr>
                </a:solidFill>
              </a:rPr>
              <a:t>necessário considerar </a:t>
            </a:r>
            <a:r>
              <a:rPr lang="pt-BR" dirty="0">
                <a:solidFill>
                  <a:schemeClr val="tx1">
                    <a:lumMod val="85000"/>
                    <a:lumOff val="15000"/>
                  </a:schemeClr>
                </a:solidFill>
              </a:rPr>
              <a:t>que os </a:t>
            </a:r>
            <a:r>
              <a:rPr lang="pt-BR" dirty="0" err="1">
                <a:solidFill>
                  <a:schemeClr val="tx1">
                    <a:lumMod val="85000"/>
                    <a:lumOff val="15000"/>
                  </a:schemeClr>
                </a:solidFill>
              </a:rPr>
              <a:t>hemangiomas</a:t>
            </a:r>
            <a:r>
              <a:rPr lang="pt-BR" dirty="0">
                <a:solidFill>
                  <a:schemeClr val="tx1">
                    <a:lumMod val="85000"/>
                    <a:lumOff val="15000"/>
                  </a:schemeClr>
                </a:solidFill>
              </a:rPr>
              <a:t> têm uma </a:t>
            </a:r>
            <a:r>
              <a:rPr lang="pt-BR" dirty="0" smtClean="0">
                <a:solidFill>
                  <a:schemeClr val="tx1">
                    <a:lumMod val="85000"/>
                    <a:lumOff val="15000"/>
                  </a:schemeClr>
                </a:solidFill>
              </a:rPr>
              <a:t>tendência para </a:t>
            </a:r>
            <a:r>
              <a:rPr lang="pt-BR" dirty="0">
                <a:solidFill>
                  <a:schemeClr val="tx1">
                    <a:lumMod val="85000"/>
                    <a:lumOff val="15000"/>
                  </a:schemeClr>
                </a:solidFill>
              </a:rPr>
              <a:t>remir espontaneamente.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z="3600" b="1" smtClean="0">
                <a:ln>
                  <a:noFill/>
                </a:ln>
                <a:solidFill>
                  <a:srgbClr val="FF0066"/>
                </a:solidFill>
              </a:rPr>
              <a:t>Trombocitopenia secundária a outras patologias</a:t>
            </a:r>
          </a:p>
        </p:txBody>
      </p:sp>
      <p:sp>
        <p:nvSpPr>
          <p:cNvPr id="3" name="Espaço Reservado para Conteúdo 2"/>
          <p:cNvSpPr>
            <a:spLocks noGrp="1"/>
          </p:cNvSpPr>
          <p:nvPr>
            <p:ph idx="1"/>
          </p:nvPr>
        </p:nvSpPr>
        <p:spPr/>
        <p:txBody>
          <a:bodyPr>
            <a:normAutofit/>
          </a:bodyPr>
          <a:lstStyle/>
          <a:p>
            <a:pPr>
              <a:lnSpc>
                <a:spcPct val="80000"/>
              </a:lnSpc>
            </a:pPr>
            <a:r>
              <a:rPr lang="pt-BR" sz="2200" smtClean="0"/>
              <a:t>É observado trombocitopenia em alguns casos de </a:t>
            </a:r>
            <a:r>
              <a:rPr lang="pt-BR" sz="2200" b="1" smtClean="0">
                <a:solidFill>
                  <a:srgbClr val="FF0000"/>
                </a:solidFill>
              </a:rPr>
              <a:t>hiperbilirrubinemia grave</a:t>
            </a:r>
            <a:r>
              <a:rPr lang="pt-BR" sz="2200" b="1" smtClean="0"/>
              <a:t> </a:t>
            </a:r>
            <a:r>
              <a:rPr lang="pt-BR" sz="2200" smtClean="0"/>
              <a:t>sob fototerapia por vários dias em algumas crianças com doença hemolítica por incompatibilidade de Rh;</a:t>
            </a:r>
          </a:p>
          <a:p>
            <a:pPr>
              <a:lnSpc>
                <a:spcPct val="80000"/>
              </a:lnSpc>
            </a:pPr>
            <a:r>
              <a:rPr lang="pt-BR" sz="2200" smtClean="0"/>
              <a:t>A queda nas plaquetas ocorre pela fototerapia e na doença hemolítica Rh, provavelmente existe outro mecanismo adicional relacionado a reação imune;</a:t>
            </a:r>
          </a:p>
          <a:p>
            <a:pPr>
              <a:lnSpc>
                <a:spcPct val="80000"/>
              </a:lnSpc>
            </a:pPr>
            <a:r>
              <a:rPr lang="pt-BR" sz="2200" smtClean="0"/>
              <a:t>O nível da plaquetopenia geralmente é entre 50 e 150 mil e normaliza dentro de 48 horas após a suspensão terapia da luz;</a:t>
            </a:r>
          </a:p>
          <a:p>
            <a:pPr>
              <a:lnSpc>
                <a:spcPct val="80000"/>
              </a:lnSpc>
            </a:pPr>
            <a:r>
              <a:rPr lang="pt-BR" sz="2200" smtClean="0"/>
              <a:t>20- 30% das crianças com síndrome de hiperviscosidade - policitemia têm trombocitopenia, provavelmente relacionado ao aumento na adesão e agregação plaquetária e meia-vida diminuída.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a:xfrm>
            <a:off x="1295400" y="785813"/>
            <a:ext cx="9601200" cy="5626100"/>
          </a:xfrm>
        </p:spPr>
        <p:txBody>
          <a:bodyPr/>
          <a:lstStyle/>
          <a:p>
            <a:r>
              <a:rPr lang="pt-BR" smtClean="0"/>
              <a:t>Doenças respiratórias perinatais podem estar relacionadas a trombocitopenia de gravidade variável;</a:t>
            </a:r>
          </a:p>
          <a:p>
            <a:r>
              <a:rPr lang="pt-BR" smtClean="0"/>
              <a:t>É mais comum na </a:t>
            </a:r>
            <a:r>
              <a:rPr lang="pt-BR" b="1" smtClean="0">
                <a:solidFill>
                  <a:srgbClr val="FF0000"/>
                </a:solidFill>
              </a:rPr>
              <a:t>síndrome de aspiração perinatal</a:t>
            </a:r>
            <a:r>
              <a:rPr lang="pt-BR" b="1" smtClean="0"/>
              <a:t> </a:t>
            </a:r>
            <a:r>
              <a:rPr lang="pt-BR" smtClean="0"/>
              <a:t>(aproximadamente 13% dos casos) do que em membrana hialina ou asfixia neonatal;</a:t>
            </a:r>
          </a:p>
          <a:p>
            <a:r>
              <a:rPr lang="pt-BR" smtClean="0"/>
              <a:t>Nas crianças com </a:t>
            </a:r>
            <a:r>
              <a:rPr lang="pt-BR" b="1" smtClean="0">
                <a:solidFill>
                  <a:srgbClr val="FF0000"/>
                </a:solidFill>
              </a:rPr>
              <a:t>restrição  do crescimento intrauterino</a:t>
            </a:r>
            <a:r>
              <a:rPr lang="pt-BR" smtClean="0"/>
              <a:t>, a trombocitopenia também pode estar presente. É muito mais comum em bebês prematuros do que em crianças termo.</a:t>
            </a:r>
          </a:p>
          <a:p>
            <a:pPr>
              <a:buFont typeface="Arial" pitchFamily="34" charset="0"/>
              <a:buNone/>
            </a:pPr>
            <a:r>
              <a:rPr lang="pt-BR" smtClean="0"/>
              <a:t>     -É causado, basicamente, por diminuição da produção de plaquetas, mas também pode haver aumento da destruição de plaquetas secundária a hipóxia intrauterina ou anticorpos;</a:t>
            </a:r>
          </a:p>
          <a:p>
            <a:pPr>
              <a:buFont typeface="Arial" pitchFamily="34" charset="0"/>
              <a:buNone/>
            </a:pPr>
            <a:r>
              <a:rPr lang="pt-BR" smtClean="0"/>
              <a:t>     -Trombocitopenia aparece nos primeiros dias; é moderada e geralmente não dura mais de 2 semanas.</a:t>
            </a:r>
          </a:p>
          <a:p>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smtClean="0">
                <a:ln>
                  <a:noFill/>
                </a:ln>
              </a:rPr>
              <a:t/>
            </a:r>
            <a:br>
              <a:rPr lang="pt-BR" sz="4000" smtClean="0">
                <a:ln>
                  <a:noFill/>
                </a:ln>
              </a:rPr>
            </a:br>
            <a:r>
              <a:rPr lang="pt-BR" sz="4000" b="1" smtClean="0">
                <a:ln>
                  <a:noFill/>
                </a:ln>
                <a:solidFill>
                  <a:srgbClr val="FF0066"/>
                </a:solidFill>
              </a:rPr>
              <a:t>Trombocitopenias devido à ocupação da coluna vertebral</a:t>
            </a:r>
            <a:br>
              <a:rPr lang="pt-BR" sz="4000" b="1" smtClean="0">
                <a:ln>
                  <a:noFill/>
                </a:ln>
                <a:solidFill>
                  <a:srgbClr val="FF0066"/>
                </a:solidFill>
              </a:rPr>
            </a:br>
            <a:endParaRPr lang="pt-BR" sz="4000" b="1" smtClean="0">
              <a:ln>
                <a:noFill/>
              </a:ln>
              <a:solidFill>
                <a:srgbClr val="FF0066"/>
              </a:solidFill>
            </a:endParaRPr>
          </a:p>
        </p:txBody>
      </p:sp>
      <p:sp>
        <p:nvSpPr>
          <p:cNvPr id="26627" name="Espaço Reservado para Conteúdo 2"/>
          <p:cNvSpPr>
            <a:spLocks noGrp="1"/>
          </p:cNvSpPr>
          <p:nvPr>
            <p:ph idx="1"/>
          </p:nvPr>
        </p:nvSpPr>
        <p:spPr/>
        <p:txBody>
          <a:bodyPr/>
          <a:lstStyle/>
          <a:p>
            <a:r>
              <a:rPr lang="pt-BR" smtClean="0"/>
              <a:t>A trombocitopenia é consequência de algumas doença que ocupam a cavidade medular e gradualmente substituem o tecido medular normal;</a:t>
            </a:r>
          </a:p>
          <a:p>
            <a:r>
              <a:rPr lang="pt-BR" smtClean="0"/>
              <a:t>Ocorre na leucemia congênita, distúrbio mieloproliferativo transitório, neuroblastoma, Histiocitose de células de Langerhans e osteopetrose. É muito raro.</a:t>
            </a:r>
          </a:p>
          <a:p>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b="1" smtClean="0">
                <a:ln>
                  <a:noFill/>
                </a:ln>
                <a:solidFill>
                  <a:srgbClr val="FF0066"/>
                </a:solidFill>
              </a:rPr>
              <a:t>Trombocitopenias megacariocíticas</a:t>
            </a:r>
          </a:p>
        </p:txBody>
      </p:sp>
      <p:sp>
        <p:nvSpPr>
          <p:cNvPr id="3" name="Espaço Reservado para Conteúdo 2"/>
          <p:cNvSpPr>
            <a:spLocks noGrp="1"/>
          </p:cNvSpPr>
          <p:nvPr>
            <p:ph idx="1"/>
          </p:nvPr>
        </p:nvSpPr>
        <p:spPr/>
        <p:txBody>
          <a:bodyPr>
            <a:normAutofit/>
          </a:bodyPr>
          <a:lstStyle/>
          <a:p>
            <a:pPr>
              <a:lnSpc>
                <a:spcPct val="80000"/>
              </a:lnSpc>
            </a:pPr>
            <a:r>
              <a:rPr lang="pt-BR" sz="1500" smtClean="0"/>
              <a:t>São doenças raras, caracterizadas pela ausência total ou parcial de megacariócitos na medula óssea;</a:t>
            </a:r>
          </a:p>
          <a:p>
            <a:pPr>
              <a:lnSpc>
                <a:spcPct val="80000"/>
              </a:lnSpc>
            </a:pPr>
            <a:r>
              <a:rPr lang="pt-BR" sz="1500" smtClean="0"/>
              <a:t>É uma doença autossômica recessiva, caracterizada por trombocitopenia grave que se desenvolve desde o nascimento;</a:t>
            </a:r>
          </a:p>
          <a:p>
            <a:pPr>
              <a:lnSpc>
                <a:spcPct val="80000"/>
              </a:lnSpc>
            </a:pPr>
            <a:r>
              <a:rPr lang="pt-BR" sz="1500" smtClean="0"/>
              <a:t>A maioria dos pacientes não tem anormalidades físicas associadas, embora possa ocorrer micrognatia, microcefalia, doença cardíaca congênita e restrição do crescimento.;</a:t>
            </a:r>
          </a:p>
          <a:p>
            <a:pPr>
              <a:lnSpc>
                <a:spcPct val="80000"/>
              </a:lnSpc>
            </a:pPr>
            <a:r>
              <a:rPr lang="pt-BR" sz="1500" smtClean="0"/>
              <a:t> Pode confundir o quadro com  anemia de Fanconi, o diagnóstico ocorre com pesquisa genética;</a:t>
            </a:r>
          </a:p>
          <a:p>
            <a:pPr>
              <a:lnSpc>
                <a:spcPct val="80000"/>
              </a:lnSpc>
            </a:pPr>
            <a:r>
              <a:rPr lang="pt-BR" sz="1500" smtClean="0"/>
              <a:t>Trombocitopenia aparece durante a primeira semana em mais de 50% dos casos. A mortalidade é alta, geralmente, secundária à hemorragia intracraniana;</a:t>
            </a:r>
          </a:p>
          <a:p>
            <a:pPr>
              <a:lnSpc>
                <a:spcPct val="80000"/>
              </a:lnSpc>
            </a:pPr>
            <a:r>
              <a:rPr lang="pt-BR" sz="1500" smtClean="0"/>
              <a:t>Estes pacientes estão predispostos a progredir para anemia aplástica (50% dos casos), leucemia ou mielodisplasia, então o tratamento de escolha é o transplante de células-tronco hemopoiética, que deve ser realizada o mais cedo possível – alcançado sobrevida superiores a 90%;</a:t>
            </a:r>
          </a:p>
          <a:p>
            <a:pPr>
              <a:lnSpc>
                <a:spcPct val="80000"/>
              </a:lnSpc>
            </a:pPr>
            <a:r>
              <a:rPr lang="pt-BR" sz="1500" smtClean="0"/>
              <a:t>Até ocorrer o procedimento, o paciente deve ser tratado com transfusão de plaquetas;</a:t>
            </a:r>
          </a:p>
          <a:p>
            <a:pPr>
              <a:lnSpc>
                <a:spcPct val="80000"/>
              </a:lnSpc>
            </a:pPr>
            <a:r>
              <a:rPr lang="pt-BR" sz="1500" smtClean="0"/>
              <a:t>O tratamento também está sendo avaliado com romiplostim, que tem sido muito eficaz em 3 filhos de uma família afetada.</a:t>
            </a:r>
          </a:p>
          <a:p>
            <a:pPr>
              <a:lnSpc>
                <a:spcPct val="80000"/>
              </a:lnSpc>
            </a:pPr>
            <a:endParaRPr lang="pt-BR" sz="15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b="1" smtClean="0">
                <a:ln>
                  <a:noFill/>
                </a:ln>
                <a:solidFill>
                  <a:srgbClr val="FF0066"/>
                </a:solidFill>
              </a:rPr>
              <a:t>Trombocitopenia com ausência de rádio (TAR)</a:t>
            </a:r>
          </a:p>
        </p:txBody>
      </p:sp>
      <p:sp>
        <p:nvSpPr>
          <p:cNvPr id="3" name="Espaço Reservado para Conteúdo 2"/>
          <p:cNvSpPr>
            <a:spLocks noGrp="1"/>
          </p:cNvSpPr>
          <p:nvPr>
            <p:ph idx="1"/>
          </p:nvPr>
        </p:nvSpPr>
        <p:spPr/>
        <p:txBody>
          <a:bodyPr rtlCol="0">
            <a:normAutofit fontScale="62500" lnSpcReduction="20000"/>
          </a:bodyPr>
          <a:lstStyle/>
          <a:p>
            <a:pPr fontAlgn="auto">
              <a:buFont typeface="Arial"/>
              <a:buChar char="•"/>
              <a:defRPr/>
            </a:pPr>
            <a:r>
              <a:rPr lang="pt-BR" dirty="0" smtClean="0">
                <a:solidFill>
                  <a:schemeClr val="tx1">
                    <a:lumMod val="85000"/>
                    <a:lumOff val="15000"/>
                  </a:schemeClr>
                </a:solidFill>
              </a:rPr>
              <a:t>É </a:t>
            </a:r>
            <a:r>
              <a:rPr lang="pt-BR" dirty="0">
                <a:solidFill>
                  <a:schemeClr val="tx1">
                    <a:lumMod val="85000"/>
                    <a:lumOff val="15000"/>
                  </a:schemeClr>
                </a:solidFill>
              </a:rPr>
              <a:t>uma síndrome de </a:t>
            </a:r>
            <a:r>
              <a:rPr lang="pt-BR" dirty="0" smtClean="0">
                <a:solidFill>
                  <a:schemeClr val="tx1">
                    <a:lumMod val="85000"/>
                    <a:lumOff val="15000"/>
                  </a:schemeClr>
                </a:solidFill>
              </a:rPr>
              <a:t>transmissão autossômica </a:t>
            </a:r>
            <a:r>
              <a:rPr lang="pt-BR" dirty="0">
                <a:solidFill>
                  <a:schemeClr val="tx1">
                    <a:lumMod val="85000"/>
                    <a:lumOff val="15000"/>
                  </a:schemeClr>
                </a:solidFill>
              </a:rPr>
              <a:t>recessiva, caracterizada pela ausência bilateral do </a:t>
            </a:r>
            <a:r>
              <a:rPr lang="pt-BR" dirty="0" smtClean="0">
                <a:solidFill>
                  <a:schemeClr val="tx1">
                    <a:lumMod val="85000"/>
                    <a:lumOff val="15000"/>
                  </a:schemeClr>
                </a:solidFill>
              </a:rPr>
              <a:t>radio.; </a:t>
            </a:r>
          </a:p>
          <a:p>
            <a:pPr fontAlgn="auto">
              <a:buFont typeface="Arial"/>
              <a:buChar char="•"/>
              <a:defRPr/>
            </a:pPr>
            <a:r>
              <a:rPr lang="pt-BR" dirty="0" smtClean="0">
                <a:solidFill>
                  <a:schemeClr val="tx1">
                    <a:lumMod val="85000"/>
                    <a:lumOff val="15000"/>
                  </a:schemeClr>
                </a:solidFill>
              </a:rPr>
              <a:t>Está </a:t>
            </a:r>
            <a:r>
              <a:rPr lang="pt-BR" dirty="0">
                <a:solidFill>
                  <a:schemeClr val="tx1">
                    <a:lumMod val="85000"/>
                    <a:lumOff val="15000"/>
                  </a:schemeClr>
                </a:solidFill>
              </a:rPr>
              <a:t>associada a malformações esqueléticas, especialmente </a:t>
            </a:r>
            <a:r>
              <a:rPr lang="pt-BR" dirty="0" smtClean="0">
                <a:solidFill>
                  <a:schemeClr val="tx1">
                    <a:lumMod val="85000"/>
                    <a:lumOff val="15000"/>
                  </a:schemeClr>
                </a:solidFill>
              </a:rPr>
              <a:t>de os </a:t>
            </a:r>
            <a:r>
              <a:rPr lang="pt-BR" dirty="0">
                <a:solidFill>
                  <a:schemeClr val="tx1">
                    <a:lumMod val="85000"/>
                    <a:lumOff val="15000"/>
                  </a:schemeClr>
                </a:solidFill>
              </a:rPr>
              <a:t>membros superiores e outros órgãos; </a:t>
            </a:r>
            <a:r>
              <a:rPr lang="pt-BR" dirty="0" smtClean="0">
                <a:solidFill>
                  <a:schemeClr val="tx1">
                    <a:lumMod val="85000"/>
                    <a:lumOff val="15000"/>
                  </a:schemeClr>
                </a:solidFill>
              </a:rPr>
              <a:t>as mais </a:t>
            </a:r>
            <a:r>
              <a:rPr lang="pt-BR" dirty="0">
                <a:solidFill>
                  <a:schemeClr val="tx1">
                    <a:lumMod val="85000"/>
                    <a:lumOff val="15000"/>
                  </a:schemeClr>
                </a:solidFill>
              </a:rPr>
              <a:t>comuns são as doenças cardíacas congênitas (</a:t>
            </a:r>
            <a:r>
              <a:rPr lang="pt-BR" dirty="0" smtClean="0">
                <a:solidFill>
                  <a:schemeClr val="tx1">
                    <a:lumMod val="85000"/>
                    <a:lumOff val="15000"/>
                  </a:schemeClr>
                </a:solidFill>
              </a:rPr>
              <a:t>o 22-33</a:t>
            </a:r>
            <a:r>
              <a:rPr lang="pt-BR" dirty="0">
                <a:solidFill>
                  <a:schemeClr val="tx1">
                    <a:lumMod val="85000"/>
                    <a:lumOff val="15000"/>
                  </a:schemeClr>
                </a:solidFill>
              </a:rPr>
              <a:t>%), </a:t>
            </a:r>
            <a:r>
              <a:rPr lang="pt-BR" dirty="0" err="1">
                <a:solidFill>
                  <a:schemeClr val="tx1">
                    <a:lumMod val="85000"/>
                    <a:lumOff val="15000"/>
                  </a:schemeClr>
                </a:solidFill>
              </a:rPr>
              <a:t>hemangioma</a:t>
            </a:r>
            <a:r>
              <a:rPr lang="pt-BR" dirty="0">
                <a:solidFill>
                  <a:schemeClr val="tx1">
                    <a:lumMod val="85000"/>
                    <a:lumOff val="15000"/>
                  </a:schemeClr>
                </a:solidFill>
              </a:rPr>
              <a:t> facial (24%) e </a:t>
            </a:r>
            <a:r>
              <a:rPr lang="pt-BR" dirty="0" smtClean="0">
                <a:solidFill>
                  <a:schemeClr val="tx1">
                    <a:lumMod val="85000"/>
                    <a:lumOff val="15000"/>
                  </a:schemeClr>
                </a:solidFill>
              </a:rPr>
              <a:t>anormalidades renais (23%).;</a:t>
            </a:r>
          </a:p>
          <a:p>
            <a:pPr fontAlgn="auto">
              <a:buFont typeface="Arial"/>
              <a:buChar char="•"/>
              <a:defRPr/>
            </a:pPr>
            <a:r>
              <a:rPr lang="pt-BR" dirty="0" smtClean="0">
                <a:solidFill>
                  <a:schemeClr val="tx1">
                    <a:lumMod val="85000"/>
                    <a:lumOff val="15000"/>
                  </a:schemeClr>
                </a:solidFill>
              </a:rPr>
              <a:t>A </a:t>
            </a:r>
            <a:r>
              <a:rPr lang="pt-BR" dirty="0">
                <a:solidFill>
                  <a:schemeClr val="tx1">
                    <a:lumMod val="85000"/>
                    <a:lumOff val="15000"/>
                  </a:schemeClr>
                </a:solidFill>
              </a:rPr>
              <a:t>trombocitopenia é grave e se manifesta na primeira semana de vida </a:t>
            </a:r>
            <a:r>
              <a:rPr lang="pt-BR" dirty="0" smtClean="0">
                <a:solidFill>
                  <a:schemeClr val="tx1">
                    <a:lumMod val="85000"/>
                    <a:lumOff val="15000"/>
                  </a:schemeClr>
                </a:solidFill>
              </a:rPr>
              <a:t>em 59</a:t>
            </a:r>
            <a:r>
              <a:rPr lang="pt-BR" dirty="0">
                <a:solidFill>
                  <a:schemeClr val="tx1">
                    <a:lumMod val="85000"/>
                    <a:lumOff val="15000"/>
                  </a:schemeClr>
                </a:solidFill>
              </a:rPr>
              <a:t>% dos casos e antes de 4 meses em 90% dos </a:t>
            </a:r>
            <a:r>
              <a:rPr lang="pt-BR" dirty="0" smtClean="0">
                <a:solidFill>
                  <a:schemeClr val="tx1">
                    <a:lumMod val="85000"/>
                    <a:lumOff val="15000"/>
                  </a:schemeClr>
                </a:solidFill>
              </a:rPr>
              <a:t>casos;</a:t>
            </a:r>
          </a:p>
          <a:p>
            <a:pPr fontAlgn="auto">
              <a:buFont typeface="Arial"/>
              <a:buChar char="•"/>
              <a:defRPr/>
            </a:pPr>
            <a:r>
              <a:rPr lang="pt-BR" dirty="0">
                <a:solidFill>
                  <a:schemeClr val="tx1">
                    <a:lumMod val="85000"/>
                    <a:lumOff val="15000"/>
                  </a:schemeClr>
                </a:solidFill>
              </a:rPr>
              <a:t>T</a:t>
            </a:r>
            <a:r>
              <a:rPr lang="pt-BR" dirty="0" smtClean="0">
                <a:solidFill>
                  <a:schemeClr val="tx1">
                    <a:lumMod val="85000"/>
                    <a:lumOff val="15000"/>
                  </a:schemeClr>
                </a:solidFill>
              </a:rPr>
              <a:t>em </a:t>
            </a:r>
            <a:r>
              <a:rPr lang="pt-BR" dirty="0">
                <a:solidFill>
                  <a:schemeClr val="tx1">
                    <a:lumMod val="85000"/>
                    <a:lumOff val="15000"/>
                  </a:schemeClr>
                </a:solidFill>
              </a:rPr>
              <a:t>uma mortalidade de cerca de 25%, geralmente devido a hemorragia </a:t>
            </a:r>
            <a:r>
              <a:rPr lang="pt-BR" dirty="0" smtClean="0">
                <a:solidFill>
                  <a:schemeClr val="tx1">
                    <a:lumMod val="85000"/>
                    <a:lumOff val="15000"/>
                  </a:schemeClr>
                </a:solidFill>
              </a:rPr>
              <a:t>intracraniana e </a:t>
            </a:r>
            <a:r>
              <a:rPr lang="pt-BR" dirty="0">
                <a:solidFill>
                  <a:schemeClr val="tx1">
                    <a:lumMod val="85000"/>
                    <a:lumOff val="15000"/>
                  </a:schemeClr>
                </a:solidFill>
              </a:rPr>
              <a:t>nos primeiros meses de </a:t>
            </a:r>
            <a:r>
              <a:rPr lang="pt-BR" dirty="0" smtClean="0">
                <a:solidFill>
                  <a:schemeClr val="tx1">
                    <a:lumMod val="85000"/>
                    <a:lumOff val="15000"/>
                  </a:schemeClr>
                </a:solidFill>
              </a:rPr>
              <a:t>vida;</a:t>
            </a:r>
            <a:endParaRPr lang="pt-BR" dirty="0">
              <a:solidFill>
                <a:schemeClr val="tx1">
                  <a:lumMod val="85000"/>
                  <a:lumOff val="15000"/>
                </a:schemeClr>
              </a:solidFill>
            </a:endParaRPr>
          </a:p>
          <a:p>
            <a:pPr fontAlgn="auto">
              <a:buFont typeface="Arial"/>
              <a:buChar char="•"/>
              <a:defRPr/>
            </a:pPr>
            <a:r>
              <a:rPr lang="pt-BR" dirty="0">
                <a:solidFill>
                  <a:schemeClr val="tx1">
                    <a:lumMod val="85000"/>
                    <a:lumOff val="15000"/>
                  </a:schemeClr>
                </a:solidFill>
              </a:rPr>
              <a:t>A remissão é alcançada em 4 anos em 70% dos </a:t>
            </a:r>
            <a:r>
              <a:rPr lang="pt-BR" dirty="0" smtClean="0">
                <a:solidFill>
                  <a:schemeClr val="tx1">
                    <a:lumMod val="85000"/>
                    <a:lumOff val="15000"/>
                  </a:schemeClr>
                </a:solidFill>
              </a:rPr>
              <a:t>pacientes casos;</a:t>
            </a:r>
          </a:p>
          <a:p>
            <a:pPr fontAlgn="auto">
              <a:buFont typeface="Arial"/>
              <a:buChar char="•"/>
              <a:defRPr/>
            </a:pPr>
            <a:r>
              <a:rPr lang="pt-BR" dirty="0" smtClean="0">
                <a:solidFill>
                  <a:schemeClr val="tx1">
                    <a:lumMod val="85000"/>
                    <a:lumOff val="15000"/>
                  </a:schemeClr>
                </a:solidFill>
              </a:rPr>
              <a:t>Nunca </a:t>
            </a:r>
            <a:r>
              <a:rPr lang="pt-BR" dirty="0">
                <a:solidFill>
                  <a:schemeClr val="tx1">
                    <a:lumMod val="85000"/>
                    <a:lumOff val="15000"/>
                  </a:schemeClr>
                </a:solidFill>
              </a:rPr>
              <a:t>progride para </a:t>
            </a:r>
            <a:r>
              <a:rPr lang="pt-BR" dirty="0" err="1">
                <a:solidFill>
                  <a:schemeClr val="tx1">
                    <a:lumMod val="85000"/>
                    <a:lumOff val="15000"/>
                  </a:schemeClr>
                </a:solidFill>
              </a:rPr>
              <a:t>pancitopenia</a:t>
            </a:r>
            <a:r>
              <a:rPr lang="pt-BR" dirty="0">
                <a:solidFill>
                  <a:schemeClr val="tx1">
                    <a:lumMod val="85000"/>
                    <a:lumOff val="15000"/>
                  </a:schemeClr>
                </a:solidFill>
              </a:rPr>
              <a:t> e geralmente são considerados como não </a:t>
            </a:r>
            <a:r>
              <a:rPr lang="pt-BR" dirty="0" smtClean="0">
                <a:solidFill>
                  <a:schemeClr val="tx1">
                    <a:lumMod val="85000"/>
                    <a:lumOff val="15000"/>
                  </a:schemeClr>
                </a:solidFill>
              </a:rPr>
              <a:t>tendo propensão </a:t>
            </a:r>
            <a:r>
              <a:rPr lang="pt-BR" dirty="0">
                <a:solidFill>
                  <a:schemeClr val="tx1">
                    <a:lumMod val="85000"/>
                    <a:lumOff val="15000"/>
                  </a:schemeClr>
                </a:solidFill>
              </a:rPr>
              <a:t>à malignidade, </a:t>
            </a:r>
            <a:r>
              <a:rPr lang="pt-BR" dirty="0" smtClean="0">
                <a:solidFill>
                  <a:schemeClr val="tx1">
                    <a:lumMod val="85000"/>
                    <a:lumOff val="15000"/>
                  </a:schemeClr>
                </a:solidFill>
              </a:rPr>
              <a:t>embora casos </a:t>
            </a:r>
            <a:r>
              <a:rPr lang="pt-BR" dirty="0">
                <a:solidFill>
                  <a:schemeClr val="tx1">
                    <a:lumMod val="85000"/>
                    <a:lumOff val="15000"/>
                  </a:schemeClr>
                </a:solidFill>
              </a:rPr>
              <a:t>isolados de </a:t>
            </a:r>
            <a:r>
              <a:rPr lang="pt-BR" dirty="0" smtClean="0">
                <a:solidFill>
                  <a:schemeClr val="tx1">
                    <a:lumMod val="85000"/>
                    <a:lumOff val="15000"/>
                  </a:schemeClr>
                </a:solidFill>
              </a:rPr>
              <a:t>leucemia tenham sido descritos;</a:t>
            </a:r>
            <a:endParaRPr lang="pt" dirty="0">
              <a:solidFill>
                <a:schemeClr val="tx1">
                  <a:lumMod val="85000"/>
                  <a:lumOff val="15000"/>
                </a:schemeClr>
              </a:solidFill>
            </a:endParaRPr>
          </a:p>
          <a:p>
            <a:pPr fontAlgn="auto">
              <a:buFont typeface="Arial"/>
              <a:buChar char="•"/>
              <a:defRPr/>
            </a:pPr>
            <a:r>
              <a:rPr lang="pt-BR" dirty="0">
                <a:solidFill>
                  <a:schemeClr val="tx1">
                    <a:lumMod val="85000"/>
                    <a:lumOff val="15000"/>
                  </a:schemeClr>
                </a:solidFill>
              </a:rPr>
              <a:t>O tratamento consiste em transfusão de plaquetas periodicamente</a:t>
            </a:r>
            <a:r>
              <a:rPr lang="pt-BR" dirty="0" smtClean="0">
                <a:solidFill>
                  <a:schemeClr val="tx1">
                    <a:lumMod val="85000"/>
                    <a:lumOff val="15000"/>
                  </a:schemeClr>
                </a:solidFill>
              </a:rPr>
              <a:t>, tentando </a:t>
            </a:r>
            <a:r>
              <a:rPr lang="pt-BR" dirty="0">
                <a:solidFill>
                  <a:schemeClr val="tx1">
                    <a:lumMod val="85000"/>
                    <a:lumOff val="15000"/>
                  </a:schemeClr>
                </a:solidFill>
              </a:rPr>
              <a:t>manter o acima de 30 mil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smtClean="0">
                <a:ln>
                  <a:noFill/>
                </a:ln>
              </a:rPr>
              <a:t/>
            </a:r>
            <a:br>
              <a:rPr lang="pt-BR" sz="4000" smtClean="0">
                <a:ln>
                  <a:noFill/>
                </a:ln>
              </a:rPr>
            </a:br>
            <a:r>
              <a:rPr lang="pt-BR" sz="4000" b="1" smtClean="0">
                <a:ln>
                  <a:noFill/>
                </a:ln>
                <a:solidFill>
                  <a:srgbClr val="FF0066"/>
                </a:solidFill>
              </a:rPr>
              <a:t>Trombocitopenias hereditárias</a:t>
            </a:r>
            <a:br>
              <a:rPr lang="pt-BR" sz="4000" b="1" smtClean="0">
                <a:ln>
                  <a:noFill/>
                </a:ln>
                <a:solidFill>
                  <a:srgbClr val="FF0066"/>
                </a:solidFill>
              </a:rPr>
            </a:br>
            <a:endParaRPr lang="pt-BR" sz="4000" b="1" smtClean="0">
              <a:ln>
                <a:noFill/>
              </a:ln>
              <a:solidFill>
                <a:srgbClr val="FF0066"/>
              </a:solidFill>
            </a:endParaRPr>
          </a:p>
        </p:txBody>
      </p:sp>
      <p:sp>
        <p:nvSpPr>
          <p:cNvPr id="3" name="Espaço Reservado para Conteúdo 2"/>
          <p:cNvSpPr>
            <a:spLocks noGrp="1"/>
          </p:cNvSpPr>
          <p:nvPr>
            <p:ph idx="1"/>
          </p:nvPr>
        </p:nvSpPr>
        <p:spPr/>
        <p:txBody>
          <a:bodyPr rtlCol="0">
            <a:normAutofit fontScale="92500"/>
          </a:bodyPr>
          <a:lstStyle/>
          <a:p>
            <a:pPr fontAlgn="auto">
              <a:buFont typeface="Arial"/>
              <a:buChar char="•"/>
              <a:defRPr/>
            </a:pPr>
            <a:r>
              <a:rPr lang="pt-BR" dirty="0" smtClean="0">
                <a:solidFill>
                  <a:schemeClr val="tx1">
                    <a:lumMod val="85000"/>
                    <a:lumOff val="15000"/>
                  </a:schemeClr>
                </a:solidFill>
              </a:rPr>
              <a:t>São </a:t>
            </a:r>
            <a:r>
              <a:rPr lang="pt-BR" dirty="0">
                <a:solidFill>
                  <a:schemeClr val="tx1">
                    <a:lumMod val="85000"/>
                    <a:lumOff val="15000"/>
                  </a:schemeClr>
                </a:solidFill>
              </a:rPr>
              <a:t>síndromes causadas por alterações estruturais nas </a:t>
            </a:r>
            <a:r>
              <a:rPr lang="pt-BR" dirty="0" smtClean="0">
                <a:solidFill>
                  <a:schemeClr val="tx1">
                    <a:lumMod val="85000"/>
                    <a:lumOff val="15000"/>
                  </a:schemeClr>
                </a:solidFill>
              </a:rPr>
              <a:t>plaquetas;</a:t>
            </a:r>
          </a:p>
          <a:p>
            <a:pPr fontAlgn="auto">
              <a:buFont typeface="Arial"/>
              <a:buChar char="•"/>
              <a:defRPr/>
            </a:pPr>
            <a:r>
              <a:rPr lang="pt-BR" dirty="0" smtClean="0">
                <a:solidFill>
                  <a:schemeClr val="tx1">
                    <a:lumMod val="85000"/>
                    <a:lumOff val="15000"/>
                  </a:schemeClr>
                </a:solidFill>
              </a:rPr>
              <a:t>Em </a:t>
            </a:r>
            <a:r>
              <a:rPr lang="pt-BR" dirty="0">
                <a:solidFill>
                  <a:schemeClr val="tx1">
                    <a:lumMod val="85000"/>
                    <a:lumOff val="15000"/>
                  </a:schemeClr>
                </a:solidFill>
              </a:rPr>
              <a:t>muitos casos</a:t>
            </a:r>
            <a:r>
              <a:rPr lang="pt-BR" dirty="0" smtClean="0">
                <a:solidFill>
                  <a:schemeClr val="tx1">
                    <a:lumMod val="85000"/>
                    <a:lumOff val="15000"/>
                  </a:schemeClr>
                </a:solidFill>
              </a:rPr>
              <a:t>, as </a:t>
            </a:r>
            <a:r>
              <a:rPr lang="pt-BR" dirty="0">
                <a:solidFill>
                  <a:schemeClr val="tx1">
                    <a:lumMod val="85000"/>
                    <a:lumOff val="15000"/>
                  </a:schemeClr>
                </a:solidFill>
              </a:rPr>
              <a:t>plaquetas também apresentam distúrbios em </a:t>
            </a:r>
            <a:r>
              <a:rPr lang="pt-BR" dirty="0" smtClean="0">
                <a:solidFill>
                  <a:schemeClr val="tx1">
                    <a:lumMod val="85000"/>
                    <a:lumOff val="15000"/>
                  </a:schemeClr>
                </a:solidFill>
              </a:rPr>
              <a:t>sua função;</a:t>
            </a:r>
          </a:p>
          <a:p>
            <a:pPr fontAlgn="auto">
              <a:buFont typeface="Arial"/>
              <a:buChar char="•"/>
              <a:defRPr/>
            </a:pPr>
            <a:r>
              <a:rPr lang="pt-BR" dirty="0" smtClean="0">
                <a:solidFill>
                  <a:schemeClr val="tx1">
                    <a:lumMod val="85000"/>
                    <a:lumOff val="15000"/>
                  </a:schemeClr>
                </a:solidFill>
              </a:rPr>
              <a:t>Classificação </a:t>
            </a:r>
            <a:r>
              <a:rPr lang="pt-BR" dirty="0">
                <a:solidFill>
                  <a:schemeClr val="tx1">
                    <a:lumMod val="85000"/>
                    <a:lumOff val="15000"/>
                  </a:schemeClr>
                </a:solidFill>
              </a:rPr>
              <a:t>é </a:t>
            </a:r>
            <a:r>
              <a:rPr lang="pt-BR" dirty="0" smtClean="0">
                <a:solidFill>
                  <a:schemeClr val="tx1">
                    <a:lumMod val="85000"/>
                    <a:lumOff val="15000"/>
                  </a:schemeClr>
                </a:solidFill>
              </a:rPr>
              <a:t>mostrada de </a:t>
            </a:r>
            <a:r>
              <a:rPr lang="pt-BR" dirty="0">
                <a:solidFill>
                  <a:schemeClr val="tx1">
                    <a:lumMod val="85000"/>
                    <a:lumOff val="15000"/>
                  </a:schemeClr>
                </a:solidFill>
              </a:rPr>
              <a:t>acordo com o tamanho das plaquetas, que </a:t>
            </a:r>
            <a:r>
              <a:rPr lang="pt-BR" dirty="0" smtClean="0">
                <a:solidFill>
                  <a:schemeClr val="tx1">
                    <a:lumMod val="85000"/>
                    <a:lumOff val="15000"/>
                  </a:schemeClr>
                </a:solidFill>
              </a:rPr>
              <a:t>é uma </a:t>
            </a:r>
            <a:r>
              <a:rPr lang="pt-BR" dirty="0">
                <a:solidFill>
                  <a:schemeClr val="tx1">
                    <a:lumMod val="85000"/>
                    <a:lumOff val="15000"/>
                  </a:schemeClr>
                </a:solidFill>
              </a:rPr>
              <a:t>das maneiras mais práticas de fazer </a:t>
            </a:r>
            <a:r>
              <a:rPr lang="pt-BR" dirty="0" smtClean="0">
                <a:solidFill>
                  <a:schemeClr val="tx1">
                    <a:lumMod val="85000"/>
                    <a:lumOff val="15000"/>
                  </a:schemeClr>
                </a:solidFill>
              </a:rPr>
              <a:t>isso</a:t>
            </a:r>
            <a:r>
              <a:rPr lang="pt-BR" dirty="0">
                <a:solidFill>
                  <a:schemeClr val="tx1">
                    <a:lumMod val="85000"/>
                    <a:lumOff val="15000"/>
                  </a:schemeClr>
                </a:solidFill>
              </a:rPr>
              <a:t>;</a:t>
            </a:r>
          </a:p>
          <a:p>
            <a:pPr fontAlgn="auto">
              <a:buFont typeface="Arial"/>
              <a:buChar char="•"/>
              <a:defRPr/>
            </a:pPr>
            <a:r>
              <a:rPr lang="pt-BR" dirty="0">
                <a:solidFill>
                  <a:schemeClr val="tx1">
                    <a:lumMod val="85000"/>
                    <a:lumOff val="15000"/>
                  </a:schemeClr>
                </a:solidFill>
              </a:rPr>
              <a:t>A trombocitopenia é geralmente leve </a:t>
            </a:r>
            <a:r>
              <a:rPr lang="pt-BR" dirty="0" smtClean="0">
                <a:solidFill>
                  <a:schemeClr val="tx1">
                    <a:lumMod val="85000"/>
                    <a:lumOff val="15000"/>
                  </a:schemeClr>
                </a:solidFill>
              </a:rPr>
              <a:t>a moderada;</a:t>
            </a:r>
          </a:p>
          <a:p>
            <a:pPr fontAlgn="auto">
              <a:buFont typeface="Arial"/>
              <a:buChar char="•"/>
              <a:defRPr/>
            </a:pPr>
            <a:r>
              <a:rPr lang="pt-BR" dirty="0" smtClean="0">
                <a:solidFill>
                  <a:schemeClr val="tx1">
                    <a:lumMod val="85000"/>
                    <a:lumOff val="15000"/>
                  </a:schemeClr>
                </a:solidFill>
              </a:rPr>
              <a:t>Mais </a:t>
            </a:r>
            <a:r>
              <a:rPr lang="pt-BR" dirty="0">
                <a:solidFill>
                  <a:schemeClr val="tx1">
                    <a:lumMod val="85000"/>
                    <a:lumOff val="15000"/>
                  </a:schemeClr>
                </a:solidFill>
              </a:rPr>
              <a:t>manifesto </a:t>
            </a:r>
            <a:r>
              <a:rPr lang="pt-BR" dirty="0" smtClean="0">
                <a:solidFill>
                  <a:schemeClr val="tx1">
                    <a:lumMod val="85000"/>
                    <a:lumOff val="15000"/>
                  </a:schemeClr>
                </a:solidFill>
              </a:rPr>
              <a:t>depois do </a:t>
            </a:r>
            <a:r>
              <a:rPr lang="pt-BR" dirty="0">
                <a:solidFill>
                  <a:schemeClr val="tx1">
                    <a:lumMod val="85000"/>
                    <a:lumOff val="15000"/>
                  </a:schemeClr>
                </a:solidFill>
              </a:rPr>
              <a:t>primeiro ano de vida e são raros no </a:t>
            </a:r>
            <a:r>
              <a:rPr lang="pt-BR" dirty="0" smtClean="0">
                <a:solidFill>
                  <a:schemeClr val="tx1">
                    <a:lumMod val="85000"/>
                    <a:lumOff val="15000"/>
                  </a:schemeClr>
                </a:solidFill>
              </a:rPr>
              <a:t>período neonatal;</a:t>
            </a:r>
          </a:p>
          <a:p>
            <a:pPr fontAlgn="auto">
              <a:buFont typeface="Arial"/>
              <a:buChar char="•"/>
              <a:defRPr/>
            </a:pPr>
            <a:r>
              <a:rPr lang="pt-BR" dirty="0" smtClean="0">
                <a:solidFill>
                  <a:schemeClr val="tx1">
                    <a:lumMod val="85000"/>
                    <a:lumOff val="15000"/>
                  </a:schemeClr>
                </a:solidFill>
              </a:rPr>
              <a:t>O </a:t>
            </a:r>
            <a:r>
              <a:rPr lang="pt-BR" dirty="0">
                <a:solidFill>
                  <a:schemeClr val="tx1">
                    <a:lumMod val="85000"/>
                    <a:lumOff val="15000"/>
                  </a:schemeClr>
                </a:solidFill>
              </a:rPr>
              <a:t>número de </a:t>
            </a:r>
            <a:r>
              <a:rPr lang="pt-BR" dirty="0" err="1">
                <a:solidFill>
                  <a:schemeClr val="tx1">
                    <a:lumMod val="85000"/>
                    <a:lumOff val="15000"/>
                  </a:schemeClr>
                </a:solidFill>
              </a:rPr>
              <a:t>megacariócitos</a:t>
            </a:r>
            <a:r>
              <a:rPr lang="pt-BR" dirty="0">
                <a:solidFill>
                  <a:schemeClr val="tx1">
                    <a:lumMod val="85000"/>
                    <a:lumOff val="15000"/>
                  </a:schemeClr>
                </a:solidFill>
              </a:rPr>
              <a:t> </a:t>
            </a:r>
            <a:r>
              <a:rPr lang="pt-BR" dirty="0" smtClean="0">
                <a:solidFill>
                  <a:schemeClr val="tx1">
                    <a:lumMod val="85000"/>
                    <a:lumOff val="15000"/>
                  </a:schemeClr>
                </a:solidFill>
              </a:rPr>
              <a:t>no a </a:t>
            </a:r>
            <a:r>
              <a:rPr lang="pt-BR" dirty="0">
                <a:solidFill>
                  <a:schemeClr val="tx1">
                    <a:lumMod val="85000"/>
                    <a:lumOff val="15000"/>
                  </a:schemeClr>
                </a:solidFill>
              </a:rPr>
              <a:t>medula óssea é normal.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4425" y="447675"/>
            <a:ext cx="5662613" cy="5840413"/>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b="1" smtClean="0">
                <a:ln>
                  <a:noFill/>
                </a:ln>
                <a:solidFill>
                  <a:srgbClr val="FF0066"/>
                </a:solidFill>
              </a:rPr>
              <a:t>Doenças metabólicas hereditárias</a:t>
            </a:r>
            <a:br>
              <a:rPr lang="pt-BR" sz="4000" b="1" smtClean="0">
                <a:ln>
                  <a:noFill/>
                </a:ln>
                <a:solidFill>
                  <a:srgbClr val="FF0066"/>
                </a:solidFill>
              </a:rPr>
            </a:br>
            <a:endParaRPr lang="pt-BR" sz="4000" b="1" smtClean="0">
              <a:ln>
                <a:noFill/>
              </a:ln>
              <a:solidFill>
                <a:srgbClr val="FF0066"/>
              </a:solidFill>
            </a:endParaRPr>
          </a:p>
        </p:txBody>
      </p:sp>
      <p:sp>
        <p:nvSpPr>
          <p:cNvPr id="31747" name="Espaço Reservado para Conteúdo 2"/>
          <p:cNvSpPr>
            <a:spLocks noGrp="1"/>
          </p:cNvSpPr>
          <p:nvPr>
            <p:ph idx="1"/>
          </p:nvPr>
        </p:nvSpPr>
        <p:spPr/>
        <p:txBody>
          <a:bodyPr/>
          <a:lstStyle/>
          <a:p>
            <a:r>
              <a:rPr lang="pt-BR" smtClean="0"/>
              <a:t>São patologias excepcionalmente raras, que pode desenvolver trombocitopenia de nascimento;</a:t>
            </a:r>
          </a:p>
          <a:p>
            <a:r>
              <a:rPr lang="pt-BR" smtClean="0"/>
              <a:t>Entre os casos relatados, incluem acidemia metilmalônica, glicinemia cetótica, acidemia isovalérica e acidemia devido a deficiência de sintetase de holocarboxilase;</a:t>
            </a:r>
          </a:p>
          <a:p>
            <a:r>
              <a:rPr lang="pt-BR" smtClean="0"/>
              <a:t>Anormalidades cromossômicas, principalmente, a trissomias 13, 18 e 21 e síndrome de Turner, pode causar trombocitopenia neonatal.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b="1" smtClean="0">
                <a:ln>
                  <a:noFill/>
                </a:ln>
                <a:solidFill>
                  <a:srgbClr val="FF0066"/>
                </a:solidFill>
              </a:rPr>
              <a:t>Trombocitopenia secundária à doenças maternas</a:t>
            </a:r>
            <a:r>
              <a:rPr lang="pt-BR" sz="4000" smtClean="0">
                <a:ln>
                  <a:noFill/>
                </a:ln>
              </a:rPr>
              <a:t/>
            </a:r>
            <a:br>
              <a:rPr lang="pt-BR" sz="4000" smtClean="0">
                <a:ln>
                  <a:noFill/>
                </a:ln>
              </a:rPr>
            </a:br>
            <a:endParaRPr lang="pt-BR" sz="4000" smtClean="0">
              <a:ln>
                <a:noFill/>
              </a:ln>
            </a:endParaRPr>
          </a:p>
        </p:txBody>
      </p:sp>
      <p:sp>
        <p:nvSpPr>
          <p:cNvPr id="3" name="Espaço Reservado para Conteúdo 2"/>
          <p:cNvSpPr>
            <a:spLocks noGrp="1"/>
          </p:cNvSpPr>
          <p:nvPr>
            <p:ph idx="1"/>
          </p:nvPr>
        </p:nvSpPr>
        <p:spPr/>
        <p:txBody>
          <a:bodyPr>
            <a:normAutofit/>
          </a:bodyPr>
          <a:lstStyle/>
          <a:p>
            <a:r>
              <a:rPr lang="pt-BR" sz="2200" smtClean="0"/>
              <a:t>Hipertensão (HT) ocorre em 12% das gestações e é grave em 3% deles;</a:t>
            </a:r>
          </a:p>
          <a:p>
            <a:r>
              <a:rPr lang="pt-BR" sz="2200" smtClean="0"/>
              <a:t>Representa uma causa comum de trombocitopenia neonatal ;</a:t>
            </a:r>
          </a:p>
          <a:p>
            <a:r>
              <a:rPr lang="pt-BR" sz="2200" smtClean="0"/>
              <a:t>Uma revisão de 1.414 gestações com HT grave, observou-se que 130 neonatos apresentaram trombocitopenia, mas apenas em 5 deles (0,4% do total), ficou abaixo 50 mil;</a:t>
            </a:r>
          </a:p>
          <a:p>
            <a:r>
              <a:rPr lang="pt-BR" sz="2200" smtClean="0"/>
              <a:t>Geralmente não têm hemorragias e volta ao normal em 5-7 dias;</a:t>
            </a:r>
          </a:p>
          <a:p>
            <a:r>
              <a:rPr lang="pt-BR" sz="2200" smtClean="0"/>
              <a:t>O hipertireoidismo materno pode, raramente, produzir trombocitopenia neonatal.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b="1" smtClean="0">
                <a:ln>
                  <a:noFill/>
                </a:ln>
                <a:solidFill>
                  <a:srgbClr val="FF0066"/>
                </a:solidFill>
              </a:rPr>
              <a:t>Transfusão de Plaquetas</a:t>
            </a:r>
          </a:p>
        </p:txBody>
      </p:sp>
      <p:sp>
        <p:nvSpPr>
          <p:cNvPr id="3" name="Espaço Reservado para Conteúdo 2"/>
          <p:cNvSpPr>
            <a:spLocks noGrp="1"/>
          </p:cNvSpPr>
          <p:nvPr>
            <p:ph idx="1"/>
          </p:nvPr>
        </p:nvSpPr>
        <p:spPr/>
        <p:txBody>
          <a:bodyPr>
            <a:normAutofit/>
          </a:bodyPr>
          <a:lstStyle/>
          <a:p>
            <a:pPr>
              <a:lnSpc>
                <a:spcPct val="90000"/>
              </a:lnSpc>
            </a:pPr>
            <a:r>
              <a:rPr lang="pt-BR" sz="2000" smtClean="0"/>
              <a:t>Embora a transfusão de plaquetas (TP) seja um procedimento útil no manejo de distúrbios plaquetários, deve-se notar que não há relação direta entre trombocitopenia grave e o início de hemorragias;</a:t>
            </a:r>
          </a:p>
          <a:p>
            <a:pPr>
              <a:lnSpc>
                <a:spcPct val="90000"/>
              </a:lnSpc>
            </a:pPr>
            <a:r>
              <a:rPr lang="pt-BR" sz="2000" smtClean="0"/>
              <a:t>Em alguns estudos observacionais, foi visto que o sangramento estava presente em apenas 9-10% dos recém-nascidos gravemente trombocitopênicos;</a:t>
            </a:r>
          </a:p>
          <a:p>
            <a:pPr>
              <a:lnSpc>
                <a:spcPct val="90000"/>
              </a:lnSpc>
            </a:pPr>
            <a:r>
              <a:rPr lang="pt-BR" sz="2000" smtClean="0"/>
              <a:t>Atualmente, a trombocitopenia por si só não é o fator preditor de gravidade mais preciso para risco de sangramento.</a:t>
            </a:r>
          </a:p>
          <a:p>
            <a:pPr>
              <a:lnSpc>
                <a:spcPct val="90000"/>
              </a:lnSpc>
            </a:pPr>
            <a:r>
              <a:rPr lang="pt-BR" sz="2000" smtClean="0"/>
              <a:t>Existem outros parâmetros que determinam sua ocorrência de sua gravidade, entre eles, idade gestacional, idade cronológica, causa de trombocitopenia, coexistência com outros defeitos de coagulação, a integridade do endotélio vascular, condições metabólicas associado ao estresse oxidativo, medicamentos, volume de plaquetas, etc.</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1201738"/>
            <a:ext cx="9601200" cy="4673600"/>
          </a:xfrm>
        </p:spPr>
        <p:txBody>
          <a:bodyPr>
            <a:normAutofit/>
          </a:bodyPr>
          <a:lstStyle/>
          <a:p>
            <a:pPr>
              <a:lnSpc>
                <a:spcPct val="90000"/>
              </a:lnSpc>
            </a:pPr>
            <a:endParaRPr lang="pt-BR" smtClean="0"/>
          </a:p>
          <a:p>
            <a:pPr>
              <a:lnSpc>
                <a:spcPct val="90000"/>
              </a:lnSpc>
            </a:pPr>
            <a:r>
              <a:rPr lang="pt-BR" smtClean="0"/>
              <a:t>Diferentes publicações estabeleceram que, em face de situações de sangramento ativo, a decisão de indicar TP é determinada, fundamentalmente, pelo quadro clínico, não pelo valor das plaquetas;</a:t>
            </a:r>
          </a:p>
          <a:p>
            <a:pPr>
              <a:lnSpc>
                <a:spcPct val="90000"/>
              </a:lnSpc>
            </a:pPr>
            <a:r>
              <a:rPr lang="pt-BR" smtClean="0"/>
              <a:t>Vários autores sugeriram diferentes esquemas para sua indicação, mas sem chegarem a um consenso geral.</a:t>
            </a:r>
          </a:p>
          <a:p>
            <a:pPr>
              <a:lnSpc>
                <a:spcPct val="90000"/>
              </a:lnSpc>
            </a:pPr>
            <a:r>
              <a:rPr lang="pt-BR" smtClean="0"/>
              <a:t>Uma dose de </a:t>
            </a:r>
            <a:r>
              <a:rPr lang="pt-BR" b="1" smtClean="0">
                <a:solidFill>
                  <a:srgbClr val="0000FF"/>
                </a:solidFill>
              </a:rPr>
              <a:t>10-15 ml / kg de plaquetas</a:t>
            </a:r>
            <a:r>
              <a:rPr lang="pt-BR" smtClean="0"/>
              <a:t>, ou uma unidade de plaquetas obtida por aférese, é o suficiente para conseguir um aumento de </a:t>
            </a:r>
            <a:r>
              <a:rPr lang="pt-BR" b="1" smtClean="0">
                <a:solidFill>
                  <a:srgbClr val="0000FF"/>
                </a:solidFill>
              </a:rPr>
              <a:t>50-100 mil;</a:t>
            </a:r>
          </a:p>
          <a:p>
            <a:pPr>
              <a:lnSpc>
                <a:spcPct val="90000"/>
              </a:lnSpc>
            </a:pPr>
            <a:r>
              <a:rPr lang="pt-BR" smtClean="0"/>
              <a:t> Sua eficácia depende, acima de tudo, da causa e do mecanismo de produção de trombocitopenia. </a:t>
            </a:r>
          </a:p>
          <a:p>
            <a:pPr>
              <a:lnSpc>
                <a:spcPct val="90000"/>
              </a:lnSpc>
            </a:pPr>
            <a:r>
              <a:rPr lang="pt-BR" smtClean="0"/>
              <a:t>O tempo infusão de concentrado de plaquetas não modifica sua resposta.</a:t>
            </a:r>
          </a:p>
          <a:p>
            <a:pPr>
              <a:lnSpc>
                <a:spcPct val="90000"/>
              </a:lnSpc>
            </a:pPr>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85875" y="600075"/>
            <a:ext cx="9601200" cy="4684713"/>
          </a:xfrm>
        </p:spPr>
        <p:txBody>
          <a:bodyPr>
            <a:normAutofit/>
          </a:bodyPr>
          <a:lstStyle/>
          <a:p>
            <a:pPr>
              <a:lnSpc>
                <a:spcPct val="80000"/>
              </a:lnSpc>
            </a:pPr>
            <a:r>
              <a:rPr lang="pt-BR" sz="1700" smtClean="0"/>
              <a:t>Atualmente, a principal polêmica não é em relação ao tratamento de sangramento, mas sim à sua prevenção, encontrar o limite inferior de plaquetas em que a hemorragia será altamente provável e que justifique a transfusão de plaquetas profilática;</a:t>
            </a:r>
          </a:p>
          <a:p>
            <a:pPr>
              <a:lnSpc>
                <a:spcPct val="80000"/>
              </a:lnSpc>
            </a:pPr>
            <a:r>
              <a:rPr lang="pt-BR" sz="1700" smtClean="0"/>
              <a:t>Esta decisão foi baseada, fundamentalmente, em dogmas e opiniões de especialistas, com o mínimo suporte de dados científicos convincentes;</a:t>
            </a:r>
          </a:p>
          <a:p>
            <a:pPr>
              <a:lnSpc>
                <a:spcPct val="80000"/>
              </a:lnSpc>
            </a:pPr>
            <a:r>
              <a:rPr lang="pt-BR" sz="1700" smtClean="0">
                <a:solidFill>
                  <a:srgbClr val="0000FF"/>
                </a:solidFill>
              </a:rPr>
              <a:t>Borges et al. relataram uma incidência semelhante de hemorragia intraventricular comparando 50 ou 100 mil para indicar TP e sugere que comportamento restritivo era preferível ao liberal.</a:t>
            </a:r>
            <a:r>
              <a:rPr lang="pt-BR" sz="1700" smtClean="0"/>
              <a:t> </a:t>
            </a:r>
          </a:p>
          <a:p>
            <a:pPr>
              <a:lnSpc>
                <a:spcPct val="80000"/>
              </a:lnSpc>
            </a:pPr>
            <a:r>
              <a:rPr lang="pt-BR" sz="1700" b="1" smtClean="0"/>
              <a:t>Recentemente, em um excelente estudo prospectivo multicêntrico (Curley A et al, 2019)</a:t>
            </a:r>
            <a:r>
              <a:rPr lang="pt-BR" sz="1700" smtClean="0"/>
              <a:t>, 660 bebês prematuros com menos de 34 semanas idade gestacional, com trombocitopenia grave, foram randomizados para receber PT em níveis menores que 50 mil ou 25 mil. Resultados relativos ao objetivo primária (morte ou sangramento importante dentro de 28 dias) apresentou uma </a:t>
            </a:r>
            <a:r>
              <a:rPr lang="pt-BR" sz="1700" b="1" smtClean="0">
                <a:solidFill>
                  <a:srgbClr val="FF0000"/>
                </a:solidFill>
              </a:rPr>
              <a:t>maior incidência de mortalidade ou sangramento grave no grupo que recebeu TP de uma forma liberal do que no restritivo (26% vs. 19%, respectivamente; p = 0,02). </a:t>
            </a:r>
          </a:p>
          <a:p>
            <a:pPr>
              <a:lnSpc>
                <a:spcPct val="80000"/>
              </a:lnSpc>
            </a:pPr>
            <a:r>
              <a:rPr lang="pt-BR" sz="1700" smtClean="0"/>
              <a:t>Com base nestes resultados, </a:t>
            </a:r>
            <a:r>
              <a:rPr lang="pt-BR" sz="1700" b="1" smtClean="0">
                <a:solidFill>
                  <a:srgbClr val="0000FF"/>
                </a:solidFill>
              </a:rPr>
              <a:t>o limite de 25 mil parece ser adequado para TP profilático</a:t>
            </a:r>
            <a:r>
              <a:rPr lang="pt-BR" sz="1700" smtClean="0"/>
              <a:t>, embora deva ser notado que alguns autores acreditam que a adoção deste limite para a primeira semana de vida, quando o risco hemorrágico é máximo, é discutível.</a:t>
            </a:r>
          </a:p>
          <a:p>
            <a:pPr>
              <a:lnSpc>
                <a:spcPct val="80000"/>
              </a:lnSpc>
            </a:pPr>
            <a:r>
              <a:rPr lang="pt-BR" sz="1700" smtClean="0"/>
              <a:t>Observou-se também, como objetivo secundário do estudo, uma </a:t>
            </a:r>
            <a:r>
              <a:rPr lang="pt-BR" sz="1700" b="1" smtClean="0">
                <a:solidFill>
                  <a:srgbClr val="FF0000"/>
                </a:solidFill>
              </a:rPr>
              <a:t>incidência significativamente maior de displasia broncopulmonar no grupo liberal. </a:t>
            </a:r>
          </a:p>
          <a:p>
            <a:pPr>
              <a:lnSpc>
                <a:spcPct val="80000"/>
              </a:lnSpc>
            </a:pPr>
            <a:endParaRPr lang="pt-BR" sz="1700" b="1" smtClean="0">
              <a:solidFill>
                <a:srgbClr val="FF0000"/>
              </a:solidFill>
            </a:endParaRPr>
          </a:p>
          <a:p>
            <a:pPr>
              <a:lnSpc>
                <a:spcPct val="80000"/>
              </a:lnSpc>
            </a:pPr>
            <a:endParaRPr lang="pt-BR" sz="1700" smtClean="0"/>
          </a:p>
        </p:txBody>
      </p:sp>
      <p:sp>
        <p:nvSpPr>
          <p:cNvPr id="35844" name="Rectangle 4"/>
          <p:cNvSpPr>
            <a:spLocks noChangeArrowheads="1"/>
          </p:cNvSpPr>
          <p:nvPr/>
        </p:nvSpPr>
        <p:spPr bwMode="auto">
          <a:xfrm>
            <a:off x="1038225" y="5270500"/>
            <a:ext cx="10340975"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2"/>
              </a:rPr>
              <a:t>Randomized</a:t>
            </a:r>
            <a:r>
              <a:rPr lang="en-US">
                <a:hlinkClick r:id="rId2"/>
              </a:rPr>
              <a:t> </a:t>
            </a:r>
            <a:r>
              <a:rPr lang="en-US" b="1">
                <a:hlinkClick r:id="rId2"/>
              </a:rPr>
              <a:t>Trial</a:t>
            </a:r>
            <a:r>
              <a:rPr lang="en-US">
                <a:hlinkClick r:id="rId2"/>
              </a:rPr>
              <a:t> of </a:t>
            </a:r>
            <a:r>
              <a:rPr lang="en-US" b="1">
                <a:hlinkClick r:id="rId2"/>
              </a:rPr>
              <a:t>Platelet</a:t>
            </a:r>
            <a:r>
              <a:rPr lang="en-US">
                <a:hlinkClick r:id="rId2"/>
              </a:rPr>
              <a:t>-</a:t>
            </a:r>
            <a:r>
              <a:rPr lang="en-US" b="1">
                <a:hlinkClick r:id="rId2"/>
              </a:rPr>
              <a:t>Transfusion</a:t>
            </a:r>
            <a:r>
              <a:rPr lang="en-US">
                <a:hlinkClick r:id="rId2"/>
              </a:rPr>
              <a:t> </a:t>
            </a:r>
            <a:r>
              <a:rPr lang="en-US" b="1">
                <a:hlinkClick r:id="rId2"/>
              </a:rPr>
              <a:t>Thresholds</a:t>
            </a:r>
            <a:r>
              <a:rPr lang="en-US">
                <a:hlinkClick r:id="rId2"/>
              </a:rPr>
              <a:t> in </a:t>
            </a:r>
            <a:r>
              <a:rPr lang="en-US" b="1">
                <a:hlinkClick r:id="rId2"/>
              </a:rPr>
              <a:t>Neonates</a:t>
            </a:r>
            <a:r>
              <a:rPr lang="en-US">
                <a:hlinkClick r:id="rId2"/>
              </a:rPr>
              <a:t>.</a:t>
            </a:r>
            <a:endParaRPr lang="en-US"/>
          </a:p>
          <a:p>
            <a:pPr algn="ctr"/>
            <a:r>
              <a:rPr lang="en-US"/>
              <a:t>Curley A, Stanworth SJ, Willoughby K, et al. N Engl J Med. 2019 Jan 17;380(3):242-251. </a:t>
            </a:r>
            <a:r>
              <a:rPr lang="en-US">
                <a:solidFill>
                  <a:srgbClr val="FF0066"/>
                </a:solidFill>
              </a:rPr>
              <a:t>doi: 10.1056/NEJMoa1807320</a:t>
            </a:r>
            <a:r>
              <a:rPr lang="en-US"/>
              <a:t>. Epub 2018 Nov 2.PMID: 30387697 Clinical Trial.</a:t>
            </a:r>
          </a:p>
        </p:txBody>
      </p:sp>
      <p:sp>
        <p:nvSpPr>
          <p:cNvPr id="35845" name="Line 5"/>
          <p:cNvSpPr>
            <a:spLocks noChangeShapeType="1"/>
          </p:cNvSpPr>
          <p:nvPr/>
        </p:nvSpPr>
        <p:spPr bwMode="auto">
          <a:xfrm>
            <a:off x="981075" y="4937125"/>
            <a:ext cx="673100" cy="541338"/>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pic>
        <p:nvPicPr>
          <p:cNvPr id="35849" name="Picture 9" descr="ppt">
            <a:hlinkClick r:id="rId3" tooltip="Transf-plaquet-limiares-2019"/>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71163" y="54229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35850" name="Text Box 10"/>
          <p:cNvSpPr txBox="1">
            <a:spLocks noChangeArrowheads="1"/>
          </p:cNvSpPr>
          <p:nvPr/>
        </p:nvSpPr>
        <p:spPr bwMode="auto">
          <a:xfrm>
            <a:off x="10298113" y="4953000"/>
            <a:ext cx="13049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aramond" pitchFamily="18" charset="0"/>
              </a:defRPr>
            </a:lvl1pPr>
            <a:lvl2pPr>
              <a:defRPr>
                <a:solidFill>
                  <a:schemeClr val="tx1"/>
                </a:solidFill>
                <a:latin typeface="Garamond" pitchFamily="18" charset="0"/>
              </a:defRPr>
            </a:lvl2pPr>
            <a:lvl3pPr>
              <a:defRPr>
                <a:solidFill>
                  <a:schemeClr val="tx1"/>
                </a:solidFill>
                <a:latin typeface="Garamond" pitchFamily="18" charset="0"/>
              </a:defRPr>
            </a:lvl3pPr>
            <a:lvl4pPr>
              <a:defRPr>
                <a:solidFill>
                  <a:schemeClr val="tx1"/>
                </a:solidFill>
                <a:latin typeface="Garamond" pitchFamily="18" charset="0"/>
              </a:defRPr>
            </a:lvl4pPr>
            <a:lvl5pPr>
              <a:defRPr>
                <a:solidFill>
                  <a:schemeClr val="tx1"/>
                </a:solidFill>
                <a:latin typeface="Garamond" pitchFamily="18" charset="0"/>
              </a:defRPr>
            </a:lvl5pPr>
            <a:lvl6pPr fontAlgn="base">
              <a:spcBef>
                <a:spcPct val="0"/>
              </a:spcBef>
              <a:spcAft>
                <a:spcPct val="0"/>
              </a:spcAft>
              <a:defRPr>
                <a:solidFill>
                  <a:schemeClr val="tx1"/>
                </a:solidFill>
                <a:latin typeface="Garamond" pitchFamily="18" charset="0"/>
              </a:defRPr>
            </a:lvl6pPr>
            <a:lvl7pPr fontAlgn="base">
              <a:spcBef>
                <a:spcPct val="0"/>
              </a:spcBef>
              <a:spcAft>
                <a:spcPct val="0"/>
              </a:spcAft>
              <a:defRPr>
                <a:solidFill>
                  <a:schemeClr val="tx1"/>
                </a:solidFill>
                <a:latin typeface="Garamond" pitchFamily="18" charset="0"/>
              </a:defRPr>
            </a:lvl7pPr>
            <a:lvl8pPr fontAlgn="base">
              <a:spcBef>
                <a:spcPct val="0"/>
              </a:spcBef>
              <a:spcAft>
                <a:spcPct val="0"/>
              </a:spcAft>
              <a:defRPr>
                <a:solidFill>
                  <a:schemeClr val="tx1"/>
                </a:solidFill>
                <a:latin typeface="Garamond" pitchFamily="18" charset="0"/>
              </a:defRPr>
            </a:lvl8pPr>
            <a:lvl9pPr fontAlgn="base">
              <a:spcBef>
                <a:spcPct val="0"/>
              </a:spcBef>
              <a:spcAft>
                <a:spcPct val="0"/>
              </a:spcAft>
              <a:defRPr>
                <a:solidFill>
                  <a:schemeClr val="tx1"/>
                </a:solidFill>
                <a:latin typeface="Garamond" pitchFamily="18" charset="0"/>
              </a:defRPr>
            </a:lvl9pPr>
          </a:lstStyle>
          <a:p>
            <a:pPr defTabSz="914400"/>
            <a:r>
              <a:rPr lang="pt-BR" b="1">
                <a:solidFill>
                  <a:srgbClr val="FF0066"/>
                </a:solidFill>
              </a:rPr>
              <a:t>Clicar aqui!</a:t>
            </a:r>
          </a:p>
        </p:txBody>
      </p:sp>
      <p:sp>
        <p:nvSpPr>
          <p:cNvPr id="35851" name="Line 11"/>
          <p:cNvSpPr>
            <a:spLocks noChangeShapeType="1"/>
          </p:cNvSpPr>
          <p:nvPr/>
        </p:nvSpPr>
        <p:spPr bwMode="auto">
          <a:xfrm flipH="1">
            <a:off x="11047413" y="5386388"/>
            <a:ext cx="307975" cy="149225"/>
          </a:xfrm>
          <a:prstGeom prst="line">
            <a:avLst/>
          </a:prstGeom>
          <a:noFill/>
          <a:ln w="762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1177925"/>
            <a:ext cx="9601200" cy="4572000"/>
          </a:xfrm>
        </p:spPr>
        <p:txBody>
          <a:bodyPr>
            <a:normAutofit/>
          </a:bodyPr>
          <a:lstStyle/>
          <a:p>
            <a:pPr>
              <a:lnSpc>
                <a:spcPct val="80000"/>
              </a:lnSpc>
            </a:pPr>
            <a:r>
              <a:rPr lang="pt-BR" sz="1900" b="1" smtClean="0">
                <a:solidFill>
                  <a:srgbClr val="0000FF"/>
                </a:solidFill>
              </a:rPr>
              <a:t>Hemoderivados não são inofensivos</a:t>
            </a:r>
            <a:r>
              <a:rPr lang="pt-BR" sz="1900" smtClean="0"/>
              <a:t> e podem causar efeitos adversos graves.</a:t>
            </a:r>
          </a:p>
          <a:p>
            <a:pPr>
              <a:lnSpc>
                <a:spcPct val="80000"/>
              </a:lnSpc>
            </a:pPr>
            <a:r>
              <a:rPr lang="pt-BR" sz="1900" smtClean="0"/>
              <a:t>A associação entre a quantidade de TP recebido e pior evolução já havia sido sugerida por vários estudos anteriores. </a:t>
            </a:r>
          </a:p>
          <a:p>
            <a:pPr>
              <a:lnSpc>
                <a:spcPct val="80000"/>
              </a:lnSpc>
            </a:pPr>
            <a:r>
              <a:rPr lang="pt-BR" sz="1900" smtClean="0"/>
              <a:t>Em 2007, Baer et al., em um estudo retrospectivo de 1600 neonatos hospitalizados, encontraram uma associação </a:t>
            </a:r>
            <a:r>
              <a:rPr lang="pt-BR" sz="1900" b="1" smtClean="0">
                <a:solidFill>
                  <a:srgbClr val="FF0000"/>
                </a:solidFill>
              </a:rPr>
              <a:t>entre múltiplas TP e maior mortalidade</a:t>
            </a:r>
            <a:r>
              <a:rPr lang="pt-BR" sz="1900" smtClean="0"/>
              <a:t>. Du Pont-Thibodeau et al., observaram que, em </a:t>
            </a:r>
            <a:r>
              <a:rPr lang="pt-BR" sz="1900" b="1" smtClean="0">
                <a:solidFill>
                  <a:srgbClr val="FF0000"/>
                </a:solidFill>
              </a:rPr>
              <a:t>pacientes pediátricos em terapia intensiva, a TP profilático foi associada a risco aumentado falência de múltiplos órgãos, sepse, infecções hospitalar e mortalidade</a:t>
            </a:r>
            <a:r>
              <a:rPr lang="pt-BR" sz="1900" smtClean="0"/>
              <a:t>.  </a:t>
            </a:r>
          </a:p>
          <a:p>
            <a:pPr>
              <a:lnSpc>
                <a:spcPct val="80000"/>
              </a:lnSpc>
            </a:pPr>
            <a:r>
              <a:rPr lang="pt-BR" sz="1900" smtClean="0"/>
              <a:t>Observações similares foram relatados em adultos.</a:t>
            </a:r>
          </a:p>
          <a:p>
            <a:pPr>
              <a:lnSpc>
                <a:spcPct val="80000"/>
              </a:lnSpc>
            </a:pPr>
            <a:r>
              <a:rPr lang="pt-BR" sz="1900" smtClean="0"/>
              <a:t>As associações entre </a:t>
            </a:r>
            <a:r>
              <a:rPr lang="pt-BR" sz="1900" b="1" smtClean="0">
                <a:solidFill>
                  <a:srgbClr val="FF0000"/>
                </a:solidFill>
              </a:rPr>
              <a:t>TP profilática</a:t>
            </a:r>
            <a:r>
              <a:rPr lang="pt-BR" sz="1900" smtClean="0"/>
              <a:t> para procedimentos invasivos relacionados a </a:t>
            </a:r>
            <a:r>
              <a:rPr lang="pt-BR" sz="1900" b="1" smtClean="0">
                <a:solidFill>
                  <a:srgbClr val="FF0000"/>
                </a:solidFill>
              </a:rPr>
              <a:t>aumento do risco de trombose e mortalidade, </a:t>
            </a:r>
          </a:p>
          <a:p>
            <a:pPr>
              <a:lnSpc>
                <a:spcPct val="80000"/>
              </a:lnSpc>
            </a:pPr>
            <a:r>
              <a:rPr lang="pt-BR" sz="1900" smtClean="0"/>
              <a:t>Também há fortes evidências de que recém-nascidos são muito mais suscetíveis a sofrerem efeitos adversos das transfusões. </a:t>
            </a:r>
          </a:p>
          <a:p>
            <a:pPr>
              <a:lnSpc>
                <a:spcPct val="80000"/>
              </a:lnSpc>
            </a:pPr>
            <a:r>
              <a:rPr lang="pt-BR" sz="1900" smtClean="0"/>
              <a:t>Outro estudo rela</a:t>
            </a:r>
            <a:r>
              <a:rPr lang="en-US" sz="1900" smtClean="0"/>
              <a:t>tou que, </a:t>
            </a:r>
            <a:r>
              <a:rPr lang="pt-BR" sz="1900" smtClean="0"/>
              <a:t>ao longo de um período de 10 anos, houve uma série de efeitos adversos desproporcionalmente maiores nos neonatos em comparação com pacientes pediátricos ou adultos transfundidos.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71588" y="855663"/>
            <a:ext cx="9601200" cy="4910137"/>
          </a:xfrm>
        </p:spPr>
        <p:txBody>
          <a:bodyPr>
            <a:normAutofit/>
          </a:bodyPr>
          <a:lstStyle/>
          <a:p>
            <a:pPr algn="ctr">
              <a:lnSpc>
                <a:spcPct val="80000"/>
              </a:lnSpc>
              <a:buFont typeface="Arial" pitchFamily="34" charset="0"/>
              <a:buNone/>
            </a:pPr>
            <a:r>
              <a:rPr lang="pt-BR" sz="1900" b="1" smtClean="0">
                <a:solidFill>
                  <a:srgbClr val="FF0000"/>
                </a:solidFill>
              </a:rPr>
              <a:t>Alguns mecanismos podem ajudar a explicar os efeitos deletérios causados ​ pela TP</a:t>
            </a:r>
            <a:r>
              <a:rPr lang="pt-BR" sz="1900" smtClean="0"/>
              <a:t> </a:t>
            </a:r>
          </a:p>
          <a:p>
            <a:pPr>
              <a:lnSpc>
                <a:spcPct val="80000"/>
              </a:lnSpc>
            </a:pPr>
            <a:r>
              <a:rPr lang="pt-BR" sz="1900" smtClean="0"/>
              <a:t>O alto volume de transfusão associado a PT em neonatos, especialmente bebês prematuros (15 ml / kg), é 3-5 vezes maior do que o que você recebe um adulto. Este volume, que de uma forma prematura 1 kg representa cerca de 17% do seu volemia, pode teoricamente produzir efeitos hemodinâmica adversos, como aumento fluxo cerebral e pressão na artéria cerebral, associado ao aumento do risco de sangramento intracraniano. </a:t>
            </a:r>
          </a:p>
          <a:p>
            <a:pPr>
              <a:lnSpc>
                <a:spcPct val="80000"/>
              </a:lnSpc>
            </a:pPr>
            <a:r>
              <a:rPr lang="pt-BR" sz="1900" smtClean="0"/>
              <a:t>Também pode produzir complicações em neonatos com comprometimento cardíaco concomitante. </a:t>
            </a:r>
          </a:p>
          <a:p>
            <a:pPr>
              <a:lnSpc>
                <a:spcPct val="80000"/>
              </a:lnSpc>
            </a:pPr>
            <a:r>
              <a:rPr lang="pt-BR" sz="1900" smtClean="0"/>
              <a:t>Outro fator a considerar é o potencial  nocivo de plaquetas de adultos serem transfundidas para recém-nascidos, visto que, nos RN as plaquetas são menos reativas aos agonistas plaquetas, têm menos receptores alfa adrenérgico em sua superfície, mobilização reduzida do  cálcio  e diferenças na sinalização do receptor de tromboxano.  </a:t>
            </a:r>
          </a:p>
          <a:p>
            <a:pPr>
              <a:lnSpc>
                <a:spcPct val="80000"/>
              </a:lnSpc>
            </a:pPr>
            <a:r>
              <a:rPr lang="pt-BR" sz="1900" smtClean="0"/>
              <a:t> Em prematuros, esta hiporresponsividade plaquetária é ainda mais pronunciada.</a:t>
            </a:r>
          </a:p>
          <a:p>
            <a:pPr>
              <a:lnSpc>
                <a:spcPct val="80000"/>
              </a:lnSpc>
            </a:pPr>
            <a:r>
              <a:rPr lang="pt-BR" sz="1900" smtClean="0"/>
              <a:t> O quanto essas  diferenças podem levar a um aumento na microtrombose ou outros efeitos adversos é algo desconhecido.  </a:t>
            </a:r>
          </a:p>
          <a:p>
            <a:pPr>
              <a:lnSpc>
                <a:spcPct val="80000"/>
              </a:lnSpc>
            </a:pPr>
            <a:r>
              <a:rPr lang="pt-BR" sz="1900" smtClean="0"/>
              <a:t>A transmissão de agentes infecciosos também deve ser considerada, uma vez que as plaquetas são os hemocomponentes mais suscetíveis de contaminação , pois são armazenadas à temperatura ambiente.  </a:t>
            </a:r>
          </a:p>
          <a:p>
            <a:pPr>
              <a:lnSpc>
                <a:spcPct val="80000"/>
              </a:lnSpc>
            </a:pPr>
            <a:endParaRPr lang="pt-BR" sz="1900" smtClean="0"/>
          </a:p>
          <a:p>
            <a:pPr>
              <a:lnSpc>
                <a:spcPct val="80000"/>
              </a:lnSpc>
            </a:pPr>
            <a:endParaRPr lang="pt-BR" sz="19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601663"/>
            <a:ext cx="9601200" cy="5148262"/>
          </a:xfrm>
        </p:spPr>
        <p:txBody>
          <a:bodyPr>
            <a:normAutofit/>
          </a:bodyPr>
          <a:lstStyle/>
          <a:p>
            <a:pPr>
              <a:lnSpc>
                <a:spcPct val="90000"/>
              </a:lnSpc>
            </a:pPr>
            <a:r>
              <a:rPr lang="pt-BR" smtClean="0"/>
              <a:t>Não deve-se desconsiderar os efeitos adversos graves relacionados às transfusões (lesão pulmonar aguda relacionada à transfusão </a:t>
            </a:r>
            <a:r>
              <a:rPr lang="pt-BR" smtClean="0">
                <a:solidFill>
                  <a:srgbClr val="FF0000"/>
                </a:solidFill>
              </a:rPr>
              <a:t>TRALI</a:t>
            </a:r>
            <a:r>
              <a:rPr lang="pt-BR" smtClean="0"/>
              <a:t>), que, por sua vez, não são facilmente reconhecidas em recém-nascidos gravemente doentes, o que faz com que haja subnotificação.</a:t>
            </a:r>
          </a:p>
          <a:p>
            <a:pPr>
              <a:lnSpc>
                <a:spcPct val="90000"/>
              </a:lnSpc>
            </a:pPr>
            <a:r>
              <a:rPr lang="pt-BR" smtClean="0"/>
              <a:t>Plaquetas, além de seu papel hemostático, têm efeitos importantes pró-inflamatório e imunomodulador. </a:t>
            </a:r>
          </a:p>
          <a:p>
            <a:pPr>
              <a:lnSpc>
                <a:spcPct val="90000"/>
              </a:lnSpc>
            </a:pPr>
            <a:r>
              <a:rPr lang="pt-BR" smtClean="0"/>
              <a:t>Considerando que o componente inflamatório é fundamental na fisiopatogênese da displasia broncopulmonar (DBP), é válido  especular sobre a possibilidade de que um </a:t>
            </a:r>
            <a:r>
              <a:rPr lang="pt-BR" b="1" smtClean="0">
                <a:solidFill>
                  <a:srgbClr val="FF0000"/>
                </a:solidFill>
              </a:rPr>
              <a:t>efeito pró-inflamatório exercido pela TP relacionado mecanismo que leva à maior ocorrência de DBP</a:t>
            </a:r>
            <a:r>
              <a:rPr lang="pt-BR" smtClean="0"/>
              <a:t>.</a:t>
            </a:r>
          </a:p>
          <a:p>
            <a:pPr>
              <a:lnSpc>
                <a:spcPct val="90000"/>
              </a:lnSpc>
            </a:pPr>
            <a:r>
              <a:rPr lang="pt-BR" smtClean="0"/>
              <a:t>Até que ponto essa atividade pró-inflamatória facilita a ocorrência de outras patologias (síndrome intestino curto, dano ao fígado, etc.) é outro tópico a ser elucidado.</a:t>
            </a:r>
          </a:p>
          <a:p>
            <a:pPr>
              <a:lnSpc>
                <a:spcPct val="90000"/>
              </a:lnSpc>
            </a:pPr>
            <a:endParaRPr lang="pt-BR" smtClean="0"/>
          </a:p>
          <a:p>
            <a:pPr>
              <a:lnSpc>
                <a:spcPct val="90000"/>
              </a:lnSpc>
            </a:pPr>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1295400" y="776288"/>
            <a:ext cx="9601200" cy="5099050"/>
          </a:xfrm>
          <a:solidFill>
            <a:schemeClr val="bg1"/>
          </a:solidFill>
          <a:ln w="57150" cmpd="thickThin">
            <a:solidFill>
              <a:srgbClr val="FF0066"/>
            </a:solidFill>
            <a:miter lim="800000"/>
            <a:headEnd/>
            <a:tailEnd/>
          </a:ln>
        </p:spPr>
        <p:txBody>
          <a:bodyPr/>
          <a:lstStyle/>
          <a:p>
            <a:r>
              <a:rPr lang="pt-BR" smtClean="0"/>
              <a:t>Em conclusão, os dados fornecidos nos últimos anos têm mostrado que muitas das transfusões indicadas não fornecem qualquer benefício, são desnecessárias e trazem riscos, o que gera uma mudança drástica de paradigma em relação ao comportamento transfusional e apoia a decisão de adotar um limite de </a:t>
            </a:r>
            <a:r>
              <a:rPr lang="pt-BR" b="1" smtClean="0">
                <a:solidFill>
                  <a:srgbClr val="0000FF"/>
                </a:solidFill>
              </a:rPr>
              <a:t>25 mil plaquetas para profilaxia</a:t>
            </a:r>
            <a:r>
              <a:rPr lang="pt-BR" smtClean="0"/>
              <a:t>. Da mesma forma, no futuro, a decisão de transfundir plaquetas profilaticamente deve ser baseado em uma decisão personalizada, que avalia os diferentes fatores de risco, em vez de em um limite arbitrário das plaquetas</a:t>
            </a:r>
          </a:p>
          <a:p>
            <a:r>
              <a:rPr lang="pt-BR" smtClean="0"/>
              <a:t>Para fazer isso, seria necessário ter um algoritmo baseado em uma pontuação que quantifica o risco de sangramento, assim como existe no adulto. </a:t>
            </a:r>
          </a:p>
          <a:p>
            <a:endParaRPr lang="pt-BR"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613" y="679450"/>
            <a:ext cx="4497387" cy="5614988"/>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8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8225" y="700088"/>
            <a:ext cx="4959350" cy="5432425"/>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idx="4294967295"/>
          </p:nvPr>
        </p:nvSpPr>
        <p:spPr/>
        <p:txBody>
          <a:bodyPr/>
          <a:lstStyle/>
          <a:p>
            <a:r>
              <a:rPr lang="pt-BR" sz="4000" smtClean="0">
                <a:ln>
                  <a:noFill/>
                </a:ln>
              </a:rPr>
              <a:t>References</a:t>
            </a:r>
            <a:br>
              <a:rPr lang="pt-BR" sz="4000" smtClean="0">
                <a:ln>
                  <a:noFill/>
                </a:ln>
              </a:rPr>
            </a:br>
            <a:r>
              <a:rPr lang="pt-BR" sz="4000" smtClean="0">
                <a:ln>
                  <a:noFill/>
                </a:ln>
              </a:rPr>
              <a:t>(165)</a:t>
            </a:r>
          </a:p>
        </p:txBody>
      </p:sp>
      <p:sp>
        <p:nvSpPr>
          <p:cNvPr id="46083" name="Rectangle 3"/>
          <p:cNvSpPr>
            <a:spLocks noGrp="1"/>
          </p:cNvSpPr>
          <p:nvPr>
            <p:ph type="body" idx="4294967295"/>
          </p:nvPr>
        </p:nvSpPr>
        <p:spPr/>
        <p:txBody>
          <a:bodyPr/>
          <a:lstStyle/>
          <a:p>
            <a:r>
              <a:rPr lang="pt-BR" smtClean="0"/>
              <a:t>CONSULTEM O ARTIGO (</a:t>
            </a:r>
            <a:r>
              <a:rPr lang="pt-BR" smtClean="0">
                <a:solidFill>
                  <a:srgbClr val="0000FF"/>
                </a:solidFill>
              </a:rPr>
              <a:t>Livre!</a:t>
            </a:r>
            <a:r>
              <a:rPr lang="pt-BR" smtClean="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4294967295"/>
          </p:nvPr>
        </p:nvSpPr>
        <p:spPr/>
        <p:txBody>
          <a:bodyPr/>
          <a:lstStyle/>
          <a:p>
            <a:pPr>
              <a:lnSpc>
                <a:spcPct val="80000"/>
              </a:lnSpc>
            </a:pPr>
            <a:r>
              <a:rPr lang="pt-BR" sz="1800" smtClean="0"/>
              <a:t>Trombocitopenia, definida como contagem plaqueta inferior a 100 x 109 / l, é um achado muito comum no período neonatal, o que ocorre, especialmente em crianças gravemente doentes e em prematuro </a:t>
            </a:r>
          </a:p>
          <a:p>
            <a:pPr>
              <a:lnSpc>
                <a:spcPct val="80000"/>
              </a:lnSpc>
            </a:pPr>
            <a:r>
              <a:rPr lang="pt-BR" sz="1800" smtClean="0">
                <a:solidFill>
                  <a:srgbClr val="FF0000"/>
                </a:solidFill>
              </a:rPr>
              <a:t>Suas causas são múltiplas</a:t>
            </a:r>
            <a:r>
              <a:rPr lang="pt-BR" sz="1800" smtClean="0"/>
              <a:t>: pode ser devido a doenças da criança e a outros fatores envolvidos na inter-relação criança-placenta-mãe. </a:t>
            </a:r>
          </a:p>
          <a:p>
            <a:pPr>
              <a:lnSpc>
                <a:spcPct val="80000"/>
              </a:lnSpc>
            </a:pPr>
            <a:r>
              <a:rPr lang="pt-BR" sz="1800" smtClean="0"/>
              <a:t>Neste primeiro artigo, as causas de trombocitopenia são listadas; eu se levanta a abordagem diagnóstica para um recém-nascido trombocitopênicos e são descritos em detalhes as diferentes entidades correspondentes à trombocitopenias de etiologia imunológica. </a:t>
            </a:r>
          </a:p>
          <a:p>
            <a:pPr>
              <a:lnSpc>
                <a:spcPct val="80000"/>
              </a:lnSpc>
            </a:pPr>
            <a:r>
              <a:rPr lang="pt-BR" sz="1800" smtClean="0"/>
              <a:t>São apresentados  os diferentes mecanismos causais e as diferentes características da </a:t>
            </a:r>
            <a:r>
              <a:rPr lang="pt-BR" sz="1800" smtClean="0">
                <a:solidFill>
                  <a:srgbClr val="FF0000"/>
                </a:solidFill>
              </a:rPr>
              <a:t>trombocitopenia secundária a trombocitopenia imune materna e trombocitopenia neonatal alloimmune</a:t>
            </a:r>
            <a:r>
              <a:rPr lang="pt-BR" sz="1800" smtClean="0"/>
              <a:t>. </a:t>
            </a:r>
          </a:p>
          <a:p>
            <a:pPr>
              <a:lnSpc>
                <a:spcPct val="80000"/>
              </a:lnSpc>
            </a:pPr>
            <a:r>
              <a:rPr lang="pt-BR" sz="1800" b="1" smtClean="0">
                <a:solidFill>
                  <a:srgbClr val="0000FF"/>
                </a:solidFill>
              </a:rPr>
              <a:t>São abordadas as  várias estratégias terapêuticas disponíveis para cada uma delas</a:t>
            </a:r>
            <a:r>
              <a:rPr lang="pt-BR" sz="1800" smtClean="0"/>
              <a:t>, tanto para manejo pós-natal como para o pré-natal, com ênfase  na gravidade doença e complicações graves e sequelas associadas à trombocitopenia neonatalal aloimune.</a:t>
            </a:r>
          </a:p>
        </p:txBody>
      </p:sp>
      <p:sp>
        <p:nvSpPr>
          <p:cNvPr id="43012" name="Rectangle 4"/>
          <p:cNvSpPr>
            <a:spLocks noChangeArrowheads="1"/>
          </p:cNvSpPr>
          <p:nvPr/>
        </p:nvSpPr>
        <p:spPr bwMode="auto">
          <a:xfrm>
            <a:off x="1198563" y="1760538"/>
            <a:ext cx="9634537" cy="2746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endParaRPr lang="pt-BR" b="1"/>
          </a:p>
        </p:txBody>
      </p:sp>
      <p:sp>
        <p:nvSpPr>
          <p:cNvPr id="43013" name="Rectangle 5"/>
          <p:cNvSpPr>
            <a:spLocks noChangeArrowheads="1"/>
          </p:cNvSpPr>
          <p:nvPr/>
        </p:nvSpPr>
        <p:spPr bwMode="auto">
          <a:xfrm>
            <a:off x="1746250" y="663575"/>
            <a:ext cx="86487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000" b="1">
                <a:solidFill>
                  <a:srgbClr val="FF0066"/>
                </a:solidFill>
              </a:rPr>
              <a:t>Trombocitopenia neonatal: Revisão. I. Definições, diagnóstico diferencial, causas, trombocitopenias inmunes </a:t>
            </a:r>
            <a:br>
              <a:rPr lang="en-US" sz="2000" b="1">
                <a:solidFill>
                  <a:srgbClr val="FF0066"/>
                </a:solidFill>
              </a:rPr>
            </a:br>
            <a:endParaRPr lang="en-US" sz="2000" b="1">
              <a:solidFill>
                <a:srgbClr val="FF0066"/>
              </a:solidFill>
            </a:endParaRPr>
          </a:p>
        </p:txBody>
      </p:sp>
      <p:sp>
        <p:nvSpPr>
          <p:cNvPr id="43014" name="Line 6"/>
          <p:cNvSpPr>
            <a:spLocks noChangeShapeType="1"/>
          </p:cNvSpPr>
          <p:nvPr/>
        </p:nvSpPr>
        <p:spPr bwMode="auto">
          <a:xfrm>
            <a:off x="3298825" y="1803400"/>
            <a:ext cx="441325" cy="92075"/>
          </a:xfrm>
          <a:prstGeom prst="line">
            <a:avLst/>
          </a:prstGeom>
          <a:noFill/>
          <a:ln w="381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43017" name="Rectangle 9"/>
          <p:cNvSpPr>
            <a:spLocks noChangeArrowheads="1"/>
          </p:cNvSpPr>
          <p:nvPr/>
        </p:nvSpPr>
        <p:spPr bwMode="auto">
          <a:xfrm>
            <a:off x="1063625" y="1604963"/>
            <a:ext cx="10529888"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2"/>
              </a:rPr>
              <a:t>Neonatal</a:t>
            </a:r>
            <a:r>
              <a:rPr lang="en-US">
                <a:hlinkClick r:id="rId2"/>
              </a:rPr>
              <a:t> </a:t>
            </a:r>
            <a:r>
              <a:rPr lang="en-US" b="1">
                <a:hlinkClick r:id="rId2"/>
              </a:rPr>
              <a:t>thrombocytopenia</a:t>
            </a:r>
            <a:r>
              <a:rPr lang="en-US">
                <a:hlinkClick r:id="rId2"/>
              </a:rPr>
              <a:t>: A </a:t>
            </a:r>
            <a:r>
              <a:rPr lang="en-US" b="1">
                <a:hlinkClick r:id="rId2"/>
              </a:rPr>
              <a:t>review</a:t>
            </a:r>
            <a:r>
              <a:rPr lang="en-US">
                <a:hlinkClick r:id="rId2"/>
              </a:rPr>
              <a:t>. I. Definitions, differential diagnosis, causes, immune </a:t>
            </a:r>
            <a:r>
              <a:rPr lang="en-US" b="1">
                <a:hlinkClick r:id="rId2"/>
              </a:rPr>
              <a:t>thrombocytopenia</a:t>
            </a:r>
            <a:r>
              <a:rPr lang="en-US">
                <a:hlinkClick r:id="rId2"/>
              </a:rPr>
              <a:t>.</a:t>
            </a:r>
            <a:endParaRPr lang="en-US"/>
          </a:p>
          <a:p>
            <a:pPr algn="ctr"/>
            <a:r>
              <a:rPr lang="en-US" b="1"/>
              <a:t>Donato H.</a:t>
            </a:r>
            <a:r>
              <a:rPr lang="en-US"/>
              <a:t>Arch Argent Pediatr. 2021 Jun;119(3):e202-e214. doi: 10.5546/aap.2021.eng.e202.PMID: 34033425 </a:t>
            </a:r>
            <a:r>
              <a:rPr lang="en-US" b="1"/>
              <a:t>Free article.</a:t>
            </a:r>
            <a:r>
              <a:rPr lang="en-US"/>
              <a:t> Review. English, </a:t>
            </a:r>
            <a:r>
              <a:rPr lang="en-US">
                <a:solidFill>
                  <a:srgbClr val="0000FF"/>
                </a:solidFill>
              </a:rPr>
              <a:t>Spanish</a:t>
            </a:r>
            <a:r>
              <a:rPr lang="en-US"/>
              <a:t>. </a:t>
            </a:r>
            <a:r>
              <a:rPr lang="en-US">
                <a:solidFill>
                  <a:srgbClr val="FF0066"/>
                </a:solidFill>
              </a:rPr>
              <a:t>Artigo Livre!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488" y="1733550"/>
            <a:ext cx="3055937" cy="4221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7" name="Rectangle 5"/>
          <p:cNvSpPr>
            <a:spLocks noChangeArrowheads="1"/>
          </p:cNvSpPr>
          <p:nvPr>
            <p:ph type="body" idx="4294967295"/>
          </p:nvPr>
        </p:nvSpPr>
        <p:spPr>
          <a:xfrm>
            <a:off x="3614738" y="5576888"/>
            <a:ext cx="7256462" cy="8239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0"/>
              </a:spcBef>
              <a:spcAft>
                <a:spcPct val="0"/>
              </a:spcAft>
              <a:buClrTx/>
              <a:buSzTx/>
              <a:buFontTx/>
              <a:buNone/>
            </a:pPr>
            <a:r>
              <a:rPr lang="pt-BR" sz="1800" b="1" smtClean="0">
                <a:hlinkClick r:id="rId3"/>
              </a:rPr>
              <a:t>https://drive.google.com/file/d/1AEznxPCfIGWnSgc6qzNdbuoKJ1iFhjEj/view?usp=sharing</a:t>
            </a:r>
            <a:r>
              <a:rPr lang="pt-BR" b="1" smtClean="0"/>
              <a:t>  </a:t>
            </a:r>
            <a:r>
              <a:rPr lang="pt-BR" sz="1600" b="1" smtClean="0"/>
              <a:t>(</a:t>
            </a:r>
            <a:r>
              <a:rPr lang="pt-BR" sz="1600" b="1" smtClean="0">
                <a:solidFill>
                  <a:srgbClr val="0000FF"/>
                </a:solidFill>
              </a:rPr>
              <a:t>LINK DO LIVRO!)</a:t>
            </a:r>
          </a:p>
        </p:txBody>
      </p:sp>
      <p:sp>
        <p:nvSpPr>
          <p:cNvPr id="44039" name="Rectangle 7"/>
          <p:cNvSpPr>
            <a:spLocks noChangeArrowheads="1"/>
          </p:cNvSpPr>
          <p:nvPr/>
        </p:nvSpPr>
        <p:spPr bwMode="auto">
          <a:xfrm>
            <a:off x="3400425" y="668338"/>
            <a:ext cx="5505450" cy="93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a:solidFill>
                  <a:srgbClr val="0000FF"/>
                </a:solidFill>
                <a:latin typeface="Lato" pitchFamily="34" charset="0"/>
              </a:rPr>
              <a:t>Trombocitopenia/Trombocitose</a:t>
            </a:r>
          </a:p>
          <a:p>
            <a:pPr algn="ctr" eaLnBrk="0" hangingPunct="0"/>
            <a:r>
              <a:rPr lang="en-US" sz="800">
                <a:solidFill>
                  <a:srgbClr val="2A6490"/>
                </a:solidFill>
              </a:rPr>
              <a:t>                   </a:t>
            </a:r>
            <a:r>
              <a:rPr lang="en-US"/>
              <a:t/>
            </a:r>
            <a:br>
              <a:rPr lang="en-US"/>
            </a:br>
            <a:r>
              <a:rPr lang="en-US" sz="1300">
                <a:solidFill>
                  <a:srgbClr val="424242"/>
                </a:solidFill>
                <a:latin typeface="Source Sans Pro"/>
              </a:rPr>
              <a:t>Paulo R. Margotto.</a:t>
            </a:r>
          </a:p>
          <a:p>
            <a:pPr algn="ctr" eaLnBrk="0" hangingPunct="0"/>
            <a:r>
              <a:rPr lang="en-US" sz="1300">
                <a:solidFill>
                  <a:srgbClr val="424242"/>
                </a:solidFill>
                <a:latin typeface="Source Sans Pro"/>
              </a:rPr>
              <a:t>Cap</a:t>
            </a:r>
            <a:r>
              <a:rPr lang="en-US" sz="1300">
                <a:solidFill>
                  <a:srgbClr val="424242"/>
                </a:solidFill>
                <a:latin typeface="Garamond"/>
              </a:rPr>
              <a:t>í</a:t>
            </a:r>
            <a:r>
              <a:rPr lang="en-US" sz="1300">
                <a:solidFill>
                  <a:srgbClr val="424242"/>
                </a:solidFill>
                <a:latin typeface="Source Sans Pro"/>
              </a:rPr>
              <a:t>tulo do livro Assistência ao Rec</a:t>
            </a:r>
            <a:r>
              <a:rPr lang="en-US" sz="1300">
                <a:solidFill>
                  <a:srgbClr val="424242"/>
                </a:solidFill>
                <a:latin typeface="Garamond"/>
              </a:rPr>
              <a:t>é</a:t>
            </a:r>
            <a:r>
              <a:rPr lang="en-US" sz="1300">
                <a:solidFill>
                  <a:srgbClr val="424242"/>
                </a:solidFill>
                <a:latin typeface="Source Sans Pro"/>
              </a:rPr>
              <a:t>m-Nascido de Risco, 4a Edi</a:t>
            </a:r>
            <a:r>
              <a:rPr lang="en-US" sz="1300">
                <a:solidFill>
                  <a:srgbClr val="424242"/>
                </a:solidFill>
                <a:latin typeface="Garamond"/>
              </a:rPr>
              <a:t>ç</a:t>
            </a:r>
            <a:r>
              <a:rPr lang="en-US" sz="1300">
                <a:solidFill>
                  <a:srgbClr val="424242"/>
                </a:solidFill>
                <a:latin typeface="Source Sans Pro"/>
              </a:rPr>
              <a:t>ão, 2021.</a:t>
            </a:r>
            <a:endParaRPr lang="en-US">
              <a:solidFill>
                <a:srgbClr val="2A6490"/>
              </a:solidFill>
            </a:endParaRPr>
          </a:p>
        </p:txBody>
      </p:sp>
      <p:pic>
        <p:nvPicPr>
          <p:cNvPr id="44040" name="Picture 8" descr="doc">
            <a:hlinkClick r:id="rId4" tooltip="NOVO_TROMBOCITOPENIA_NEONATAL"/>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56725" y="11144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4041" name="Rectangle 9"/>
          <p:cNvSpPr>
            <a:spLocks noChangeArrowheads="1"/>
          </p:cNvSpPr>
          <p:nvPr/>
        </p:nvSpPr>
        <p:spPr bwMode="auto">
          <a:xfrm>
            <a:off x="3813175" y="1677988"/>
            <a:ext cx="7188200" cy="3946525"/>
          </a:xfrm>
          <a:prstGeom prst="rect">
            <a:avLst/>
          </a:prstGeom>
          <a:solidFill>
            <a:schemeClr val="bg1"/>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t>Apneia é definida como uma interrupção do fluxo de ar nas vias respiratórias por um período igual ou superior a 20 segundos, ou por período de menor duração, se acompanhado de bradicardia, cianose ou palidez.</a:t>
            </a:r>
          </a:p>
          <a:p>
            <a:pPr algn="ctr"/>
            <a:r>
              <a:rPr lang="pt-BR"/>
              <a:t>A apnéia da prematuridade reflete imaturidade do controle respiratório. Ela geralmente se resolve com idade gestacional pós-concepção 36 a 37 semanas em recém nascidos ≥ 28 semanas de gestação. Os recém-nascidos em &lt; 28 semanas de gestação podem ter apnéia que persiste até ou além da gravidez a termo.</a:t>
            </a:r>
          </a:p>
          <a:p>
            <a:pPr algn="ctr"/>
            <a:r>
              <a:rPr lang="pt-BR"/>
              <a:t>	É necessária a diferenciação entre apnéia e respiração periódica. Esta última é caracterizada pela presença de movimentos respiratórios por um período de 10 a 15 segundos, intercalados por pausa respiratória de 5 a 10 segundos, sem cianose ou bradicardia. A respiração periódica ocorre em cerca de 25% dos recém-nascidos prematuros e em 2 a 6% dos bebês a termo. Tem bom prognóstico e não necessita de tratamento específico.</a:t>
            </a:r>
            <a:r>
              <a:rPr lang="en-US" sz="1400"/>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4294967295"/>
          </p:nvPr>
        </p:nvSpPr>
        <p:spPr>
          <a:xfrm>
            <a:off x="1446213" y="4278313"/>
            <a:ext cx="9601200" cy="3317875"/>
          </a:xfrm>
        </p:spPr>
        <p:txBody>
          <a:bodyPr/>
          <a:lstStyle/>
          <a:p>
            <a:r>
              <a:rPr lang="pt-BR" smtClean="0"/>
              <a:t>Entre  os prematuros com trombocitopenia grave, o uso de contagem de plaquetas no limiar de 50.000 por milímetro cúbico para  transfusão profilática de plaquetas resultou em taxa de morte ou sangramento maior do que uma restrição para o limiar de 25.000 por milímetro cúbico dentro 28 dias após a randomização. </a:t>
            </a:r>
          </a:p>
        </p:txBody>
      </p:sp>
      <p:sp>
        <p:nvSpPr>
          <p:cNvPr id="45060" name="Rectangle 4"/>
          <p:cNvSpPr>
            <a:spLocks noChangeArrowheads="1"/>
          </p:cNvSpPr>
          <p:nvPr/>
        </p:nvSpPr>
        <p:spPr bwMode="auto">
          <a:xfrm>
            <a:off x="1311275" y="758825"/>
            <a:ext cx="9637713" cy="135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0000FF"/>
                </a:solidFill>
                <a:latin typeface="Lato" pitchFamily="34" charset="0"/>
              </a:rPr>
              <a:t>Ensaio randomizado de limiares de transfusão de plaquetas em </a:t>
            </a:r>
          </a:p>
          <a:p>
            <a:pPr algn="ctr"/>
            <a:r>
              <a:rPr lang="en-US" sz="2700" b="1">
                <a:solidFill>
                  <a:srgbClr val="0000FF"/>
                </a:solidFill>
                <a:latin typeface="Lato" pitchFamily="34" charset="0"/>
              </a:rPr>
              <a:t>rec</a:t>
            </a:r>
            <a:r>
              <a:rPr lang="en-US" sz="2700" b="1">
                <a:solidFill>
                  <a:srgbClr val="0000FF"/>
                </a:solidFill>
                <a:latin typeface="Garamond"/>
              </a:rPr>
              <a:t>é</a:t>
            </a:r>
            <a:r>
              <a:rPr lang="en-US" sz="2700" b="1">
                <a:solidFill>
                  <a:srgbClr val="0000FF"/>
                </a:solidFill>
                <a:latin typeface="Lato" pitchFamily="34" charset="0"/>
              </a:rPr>
              <a:t>m-nascidos</a:t>
            </a:r>
          </a:p>
          <a:p>
            <a:pPr eaLnBrk="0" hangingPunct="0"/>
            <a:endParaRPr lang="en-US" sz="900" b="1">
              <a:solidFill>
                <a:srgbClr val="0000FF"/>
              </a:solidFill>
              <a:latin typeface="Lato" pitchFamily="34" charset="0"/>
            </a:endParaRPr>
          </a:p>
          <a:p>
            <a:pPr eaLnBrk="0" hangingPunct="0"/>
            <a:r>
              <a:rPr lang="en-US" sz="1300" b="1">
                <a:solidFill>
                  <a:srgbClr val="607D8B"/>
                </a:solidFill>
                <a:latin typeface="Source Sans Pro"/>
                <a:hlinkClick r:id="rId2"/>
              </a:rPr>
              <a:t>Randomized</a:t>
            </a:r>
            <a:r>
              <a:rPr lang="en-US" sz="1300">
                <a:solidFill>
                  <a:srgbClr val="607D8B"/>
                </a:solidFill>
                <a:latin typeface="Garamond"/>
                <a:hlinkClick r:id="rId2"/>
              </a:rPr>
              <a:t> </a:t>
            </a:r>
            <a:r>
              <a:rPr lang="en-US" sz="1300" b="1">
                <a:solidFill>
                  <a:srgbClr val="607D8B"/>
                </a:solidFill>
                <a:latin typeface="Source Sans Pro"/>
                <a:hlinkClick r:id="rId2"/>
              </a:rPr>
              <a:t>Trial</a:t>
            </a:r>
            <a:r>
              <a:rPr lang="en-US" sz="1300">
                <a:solidFill>
                  <a:srgbClr val="607D8B"/>
                </a:solidFill>
                <a:latin typeface="Garamond"/>
                <a:hlinkClick r:id="rId2"/>
              </a:rPr>
              <a:t> </a:t>
            </a:r>
            <a:r>
              <a:rPr lang="en-US" sz="1300">
                <a:solidFill>
                  <a:srgbClr val="607D8B"/>
                </a:solidFill>
                <a:latin typeface="Source Sans Pro"/>
                <a:hlinkClick r:id="rId2"/>
              </a:rPr>
              <a:t>of</a:t>
            </a:r>
            <a:r>
              <a:rPr lang="en-US" sz="1300">
                <a:solidFill>
                  <a:srgbClr val="607D8B"/>
                </a:solidFill>
                <a:latin typeface="Garamond"/>
                <a:hlinkClick r:id="rId2"/>
              </a:rPr>
              <a:t> </a:t>
            </a:r>
            <a:r>
              <a:rPr lang="en-US" sz="1300" b="1">
                <a:solidFill>
                  <a:srgbClr val="607D8B"/>
                </a:solidFill>
                <a:latin typeface="Source Sans Pro"/>
                <a:hlinkClick r:id="rId2"/>
              </a:rPr>
              <a:t>Platelet-Transfusion</a:t>
            </a:r>
            <a:r>
              <a:rPr lang="en-US" sz="1300">
                <a:solidFill>
                  <a:srgbClr val="607D8B"/>
                </a:solidFill>
                <a:latin typeface="Garamond"/>
                <a:hlinkClick r:id="rId2"/>
              </a:rPr>
              <a:t> </a:t>
            </a:r>
            <a:r>
              <a:rPr lang="en-US" sz="1300" b="1">
                <a:solidFill>
                  <a:srgbClr val="607D8B"/>
                </a:solidFill>
                <a:latin typeface="Source Sans Pro"/>
                <a:hlinkClick r:id="rId2"/>
              </a:rPr>
              <a:t>Thresholds</a:t>
            </a:r>
            <a:r>
              <a:rPr lang="en-US" sz="1300">
                <a:solidFill>
                  <a:srgbClr val="607D8B"/>
                </a:solidFill>
                <a:latin typeface="Garamond"/>
                <a:hlinkClick r:id="rId2"/>
              </a:rPr>
              <a:t> </a:t>
            </a:r>
            <a:r>
              <a:rPr lang="en-US" sz="1300">
                <a:solidFill>
                  <a:srgbClr val="607D8B"/>
                </a:solidFill>
                <a:latin typeface="Source Sans Pro"/>
                <a:hlinkClick r:id="rId2"/>
              </a:rPr>
              <a:t>in</a:t>
            </a:r>
            <a:r>
              <a:rPr lang="en-US" sz="1300">
                <a:solidFill>
                  <a:srgbClr val="607D8B"/>
                </a:solidFill>
                <a:latin typeface="Garamond"/>
                <a:hlinkClick r:id="rId2"/>
              </a:rPr>
              <a:t> </a:t>
            </a:r>
            <a:r>
              <a:rPr lang="en-US" sz="1300" b="1">
                <a:solidFill>
                  <a:srgbClr val="607D8B"/>
                </a:solidFill>
                <a:latin typeface="Source Sans Pro"/>
                <a:hlinkClick r:id="rId2"/>
              </a:rPr>
              <a:t>Neonates</a:t>
            </a:r>
            <a:r>
              <a:rPr lang="en-US" sz="1300">
                <a:solidFill>
                  <a:srgbClr val="607D8B"/>
                </a:solidFill>
                <a:latin typeface="Source Sans Pro"/>
                <a:hlinkClick r:id="rId2"/>
              </a:rPr>
              <a:t>.</a:t>
            </a:r>
            <a:r>
              <a:rPr lang="en-US" sz="1300">
                <a:solidFill>
                  <a:srgbClr val="424242"/>
                </a:solidFill>
                <a:latin typeface="Garamond"/>
              </a:rPr>
              <a:t> </a:t>
            </a:r>
            <a:r>
              <a:rPr lang="en-US" sz="1300">
                <a:solidFill>
                  <a:srgbClr val="424242"/>
                </a:solidFill>
                <a:latin typeface="Source Sans Pro"/>
              </a:rPr>
              <a:t>Curley A, Stanworth SJ, Willoughby K et al.N Engl J Med. 2018 Nov 2.doi: 10.1056/NEJMoa1807320. [Epub ahead of print].</a:t>
            </a:r>
            <a:r>
              <a:rPr lang="en-US" sz="1300">
                <a:solidFill>
                  <a:srgbClr val="424242"/>
                </a:solidFill>
                <a:latin typeface="Garamond"/>
              </a:rPr>
              <a:t> </a:t>
            </a:r>
            <a:r>
              <a:rPr lang="en-US" sz="1300">
                <a:solidFill>
                  <a:srgbClr val="424242"/>
                </a:solidFill>
                <a:latin typeface="Source Sans Pro"/>
              </a:rPr>
              <a:t>PMID: 30387697.</a:t>
            </a:r>
            <a:r>
              <a:rPr lang="en-US" sz="1300">
                <a:solidFill>
                  <a:srgbClr val="424242"/>
                </a:solidFill>
                <a:latin typeface="Garamond"/>
              </a:rPr>
              <a:t> </a:t>
            </a:r>
            <a:r>
              <a:rPr lang="en-US" sz="1300">
                <a:solidFill>
                  <a:srgbClr val="607D8B"/>
                </a:solidFill>
                <a:latin typeface="Source Sans Pro"/>
                <a:hlinkClick r:id="rId3"/>
              </a:rPr>
              <a:t>Similar</a:t>
            </a:r>
            <a:r>
              <a:rPr lang="en-US" sz="1300">
                <a:solidFill>
                  <a:srgbClr val="607D8B"/>
                </a:solidFill>
                <a:latin typeface="Garamond"/>
                <a:hlinkClick r:id="rId3"/>
              </a:rPr>
              <a:t> </a:t>
            </a:r>
            <a:r>
              <a:rPr lang="en-US" sz="1300">
                <a:solidFill>
                  <a:srgbClr val="607D8B"/>
                </a:solidFill>
                <a:latin typeface="Source Sans Pro"/>
                <a:hlinkClick r:id="rId3"/>
              </a:rPr>
              <a:t>articles</a:t>
            </a:r>
            <a:endParaRPr lang="en-US" sz="1300">
              <a:solidFill>
                <a:srgbClr val="607D8B"/>
              </a:solidFill>
              <a:latin typeface="Source Sans Pro"/>
            </a:endParaRPr>
          </a:p>
        </p:txBody>
      </p:sp>
      <p:pic>
        <p:nvPicPr>
          <p:cNvPr id="45061" name="Picture 5" descr="ppt">
            <a:hlinkClick r:id="rId4" tooltip="Transf-plaquet-limiares-2019"/>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2163" y="11890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5062" name="Rectangle 6"/>
          <p:cNvSpPr>
            <a:spLocks noChangeArrowheads="1"/>
          </p:cNvSpPr>
          <p:nvPr/>
        </p:nvSpPr>
        <p:spPr bwMode="auto">
          <a:xfrm>
            <a:off x="1114425" y="2066925"/>
            <a:ext cx="10347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t>Apresentação: Acadêmicas  Brunna Lacerda, Larissa Pimenta, Nathália Laranjal. Coordenação: Paulo R.  Margotto </a:t>
            </a:r>
          </a:p>
        </p:txBody>
      </p:sp>
      <p:pic>
        <p:nvPicPr>
          <p:cNvPr id="4506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6575" y="2470150"/>
            <a:ext cx="3149600" cy="178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smtClean="0">
                <a:ln>
                  <a:noFill/>
                </a:ln>
                <a:solidFill>
                  <a:srgbClr val="FF0066"/>
                </a:solidFill>
              </a:rPr>
              <a:t>Obrigado!</a:t>
            </a:r>
            <a:br>
              <a:rPr lang="pt-BR" sz="4000" smtClean="0">
                <a:ln>
                  <a:noFill/>
                </a:ln>
                <a:solidFill>
                  <a:srgbClr val="FF0066"/>
                </a:solidFill>
              </a:rPr>
            </a:br>
            <a:endParaRPr lang="pt-BR" sz="4000" smtClean="0">
              <a:ln>
                <a:noFill/>
              </a:ln>
              <a:solidFill>
                <a:srgbClr val="FF0066"/>
              </a:solidFill>
            </a:endParaRPr>
          </a:p>
        </p:txBody>
      </p:sp>
      <p:pic>
        <p:nvPicPr>
          <p:cNvPr id="409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3550" y="1535113"/>
            <a:ext cx="5907088" cy="393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6" name="Text Box 6"/>
          <p:cNvSpPr txBox="1">
            <a:spLocks noChangeArrowheads="1"/>
          </p:cNvSpPr>
          <p:nvPr/>
        </p:nvSpPr>
        <p:spPr bwMode="auto">
          <a:xfrm>
            <a:off x="2201863" y="5535613"/>
            <a:ext cx="7532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aramond" pitchFamily="18" charset="0"/>
              </a:defRPr>
            </a:lvl1pPr>
            <a:lvl2pPr>
              <a:defRPr>
                <a:solidFill>
                  <a:schemeClr val="tx1"/>
                </a:solidFill>
                <a:latin typeface="Garamond" pitchFamily="18" charset="0"/>
              </a:defRPr>
            </a:lvl2pPr>
            <a:lvl3pPr>
              <a:defRPr>
                <a:solidFill>
                  <a:schemeClr val="tx1"/>
                </a:solidFill>
                <a:latin typeface="Garamond" pitchFamily="18" charset="0"/>
              </a:defRPr>
            </a:lvl3pPr>
            <a:lvl4pPr>
              <a:defRPr>
                <a:solidFill>
                  <a:schemeClr val="tx1"/>
                </a:solidFill>
                <a:latin typeface="Garamond" pitchFamily="18" charset="0"/>
              </a:defRPr>
            </a:lvl4pPr>
            <a:lvl5pPr>
              <a:defRPr>
                <a:solidFill>
                  <a:schemeClr val="tx1"/>
                </a:solidFill>
                <a:latin typeface="Garamond" pitchFamily="18" charset="0"/>
              </a:defRPr>
            </a:lvl5pPr>
            <a:lvl6pPr fontAlgn="base">
              <a:spcBef>
                <a:spcPct val="0"/>
              </a:spcBef>
              <a:spcAft>
                <a:spcPct val="0"/>
              </a:spcAft>
              <a:defRPr>
                <a:solidFill>
                  <a:schemeClr val="tx1"/>
                </a:solidFill>
                <a:latin typeface="Garamond" pitchFamily="18" charset="0"/>
              </a:defRPr>
            </a:lvl6pPr>
            <a:lvl7pPr fontAlgn="base">
              <a:spcBef>
                <a:spcPct val="0"/>
              </a:spcBef>
              <a:spcAft>
                <a:spcPct val="0"/>
              </a:spcAft>
              <a:defRPr>
                <a:solidFill>
                  <a:schemeClr val="tx1"/>
                </a:solidFill>
                <a:latin typeface="Garamond" pitchFamily="18" charset="0"/>
              </a:defRPr>
            </a:lvl7pPr>
            <a:lvl8pPr fontAlgn="base">
              <a:spcBef>
                <a:spcPct val="0"/>
              </a:spcBef>
              <a:spcAft>
                <a:spcPct val="0"/>
              </a:spcAft>
              <a:defRPr>
                <a:solidFill>
                  <a:schemeClr val="tx1"/>
                </a:solidFill>
                <a:latin typeface="Garamond" pitchFamily="18" charset="0"/>
              </a:defRPr>
            </a:lvl8pPr>
            <a:lvl9pPr fontAlgn="base">
              <a:spcBef>
                <a:spcPct val="0"/>
              </a:spcBef>
              <a:spcAft>
                <a:spcPct val="0"/>
              </a:spcAft>
              <a:defRPr>
                <a:solidFill>
                  <a:schemeClr val="tx1"/>
                </a:solidFill>
                <a:latin typeface="Garamond" pitchFamily="18" charset="0"/>
              </a:defRPr>
            </a:lvl9pPr>
          </a:lstStyle>
          <a:p>
            <a:pPr defTabSz="914400"/>
            <a:r>
              <a:rPr lang="pt-BR">
                <a:solidFill>
                  <a:srgbClr val="0000FF"/>
                </a:solidFill>
              </a:rPr>
              <a:t>Médicos Residentes da Unidade de Neonatologia do HMIB/SES/DF (1/12/2021)</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ânico">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802</TotalTime>
  <Words>3165</Words>
  <Application>Microsoft Office PowerPoint</Application>
  <PresentationFormat>Personalizar</PresentationFormat>
  <Paragraphs>174</Paragraphs>
  <Slides>31</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31</vt:i4>
      </vt:variant>
    </vt:vector>
  </HeadingPairs>
  <TitlesOfParts>
    <vt:vector size="37" baseType="lpstr">
      <vt:lpstr>Garamond</vt:lpstr>
      <vt:lpstr>Arial</vt:lpstr>
      <vt:lpstr>Calibri</vt:lpstr>
      <vt:lpstr>Lato</vt:lpstr>
      <vt:lpstr>Source Sans Pro</vt:lpstr>
      <vt:lpstr>Orgânico</vt:lpstr>
      <vt:lpstr>Apresentação do PowerPoint</vt:lpstr>
      <vt:lpstr>TROMBOCITOPENIA DE CAUSA NÃO IMUNE</vt:lpstr>
      <vt:lpstr>Apresentação do PowerPoint</vt:lpstr>
      <vt:lpstr>Apresentação do PowerPoint</vt:lpstr>
      <vt:lpstr>Apresentação do PowerPoint</vt:lpstr>
      <vt:lpstr>Apresentação do PowerPoint</vt:lpstr>
      <vt:lpstr>Apresentação do PowerPoint</vt:lpstr>
      <vt:lpstr>Microangiopatias trombóticas</vt:lpstr>
      <vt:lpstr>Hemangioma gigante</vt:lpstr>
      <vt:lpstr>Trombocitopenia secundária a outras patologias</vt:lpstr>
      <vt:lpstr>Apresentação do PowerPoint</vt:lpstr>
      <vt:lpstr> Trombocitopenias devido à ocupação da coluna vertebral </vt:lpstr>
      <vt:lpstr>Trombocitopenias megacariocíticas</vt:lpstr>
      <vt:lpstr>Trombocitopenia com ausência de rádio (TAR)</vt:lpstr>
      <vt:lpstr> Trombocitopenias hereditárias </vt:lpstr>
      <vt:lpstr>Apresentação do PowerPoint</vt:lpstr>
      <vt:lpstr>Doenças metabólicas hereditárias </vt:lpstr>
      <vt:lpstr>Trombocitopenia secundária à doenças maternas </vt:lpstr>
      <vt:lpstr>Transfusão de Plaquetas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References (165)</vt:lpstr>
      <vt:lpstr>Apresentação do PowerPoint</vt:lpstr>
      <vt:lpstr>Apresentação do PowerPoint</vt:lpstr>
      <vt:lpstr>Apresentação do PowerPoint</vt:lpstr>
      <vt:lpstr>Obrigado!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User</dc:creator>
  <cp:lastModifiedBy>Paulo</cp:lastModifiedBy>
  <cp:revision>17</cp:revision>
  <dcterms:created xsi:type="dcterms:W3CDTF">2021-11-29T00:40:37Z</dcterms:created>
  <dcterms:modified xsi:type="dcterms:W3CDTF">2021-12-08T01:52:00Z</dcterms:modified>
</cp:coreProperties>
</file>