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3"/>
  </p:notesMasterIdLst>
  <p:sldIdLst>
    <p:sldId id="30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279" r:id="rId40"/>
    <p:sldId id="280" r:id="rId41"/>
    <p:sldId id="281" r:id="rId42"/>
    <p:sldId id="282" r:id="rId43"/>
    <p:sldId id="283" r:id="rId44"/>
    <p:sldId id="305" r:id="rId45"/>
    <p:sldId id="286" r:id="rId46"/>
    <p:sldId id="306" r:id="rId47"/>
    <p:sldId id="287" r:id="rId48"/>
    <p:sldId id="307" r:id="rId49"/>
    <p:sldId id="284" r:id="rId50"/>
    <p:sldId id="308" r:id="rId51"/>
    <p:sldId id="309" r:id="rId52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00"/>
    <a:srgbClr val="0000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>
        <p:scale>
          <a:sx n="75" d="100"/>
          <a:sy n="75" d="100"/>
        </p:scale>
        <p:origin x="-715" y="-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E078934-F98F-45D4-8A02-1949B3F19D28}" type="datetimeFigureOut">
              <a:rPr lang="pt-BR"/>
              <a:pPr>
                <a:defRPr/>
              </a:pPr>
              <a:t>16/12/2021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4F75988-B3DB-4E5A-AC10-AE74E273A0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44318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Google Shape;63;p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Google Shape;64;p:notes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SzPts val="1100"/>
            </a:pPr>
            <a:endParaRPr lang="pt-BR" sz="10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Então, as ocorrências de malformações congênitas têm uma significativa associação com zigosidade, mas não com placentação.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198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649E357-2213-491E-9B0F-C45F7A9CF87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403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254803-DA10-41AB-8E80-6B21CABCCD5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BF179-09DD-492C-91FD-A08579B73AAC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22395-4BF2-42E3-A5A8-B7CCD683475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66C0A-1720-4FCA-801C-E3CCD3FAAB25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D39D1-9208-426F-A75F-6AD061EE22E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EC41D-0130-4C8C-90A6-2A10CDA47E52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5EC8E-6632-45E7-82B9-683E8F7E15D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6B868-AF32-421B-B22D-435E36135296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3E0B3-DC46-4201-B3A3-BFEAB410E6C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2CA68-7603-4494-94F3-560B31BDD60C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589B5-75B2-40B1-B685-619DD9C3869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F615D-7BF1-4D51-83D3-B1BD8838FE06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FB9B8-599C-4BFA-9CD3-A1B3D0F0BD7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30B3F-7446-446E-AAA7-29B8877D0C1E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F8A75-3802-4BFA-BF4A-DEEC89F3FFC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85DFA37C-88B4-48D1-AA2F-7C98B95EB0F8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77A0410-D743-4CB1-BB56-B0E1200DD6C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CB357-4138-48FB-B8D7-E6FEFECCE6F3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0640D-C678-42A6-8933-2D6E731FA0C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79B82-EACE-4D12-8A01-8A8EFDFC8BDB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15AA7-5FD2-4952-924B-1FBEF97F66B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A5F6A-ED5D-49A1-AA5B-7CDD9470F5E3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3EE69-6CC1-4AA5-829A-1137EAF0511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D7F20-883E-4D53-8560-F9EAFED6EF53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F22C7-9825-44F1-871F-144B1E9E6B0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65B08A-49E0-4D99-B637-1114DEFA2AC0}" type="datetimeFigureOut">
              <a:rPr lang="de-DE"/>
              <a:pPr>
                <a:defRPr/>
              </a:pPr>
              <a:t>16.12.2021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C19561-6153-46E1-8C6B-5478D0C3587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4" r:id="rId2"/>
    <p:sldLayoutId id="2147483686" r:id="rId3"/>
    <p:sldLayoutId id="2147483683" r:id="rId4"/>
    <p:sldLayoutId id="2147483682" r:id="rId5"/>
    <p:sldLayoutId id="2147483681" r:id="rId6"/>
    <p:sldLayoutId id="2147483687" r:id="rId7"/>
    <p:sldLayoutId id="2147483688" r:id="rId8"/>
    <p:sldLayoutId id="2147483689" r:id="rId9"/>
    <p:sldLayoutId id="2147483680" r:id="rId10"/>
    <p:sldLayoutId id="2147483690" r:id="rId11"/>
    <p:sldLayoutId id="2147483679" r:id="rId12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AEznxPCfIGWnSgc6qzNdbuoKJ1iFhjEj/view?usp=sharin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11.png"/><Relationship Id="rId4" Type="http://schemas.openxmlformats.org/officeDocument/2006/relationships/hyperlink" Target="http://paulomargotto.com.br/documentos/22085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11927710/" TargetMode="External"/><Relationship Id="rId2" Type="http://schemas.openxmlformats.org/officeDocument/2006/relationships/hyperlink" Target="https://pubmed.ncbi.nlm.nih.gov/22795624/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14749653/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187353/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490251/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764450/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5ebHDHqCud0rl7GwFmnPp-CfxbG1Ncyd/view?usp=sharing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hyperlink" Target="http://paulomargotto.com.br/documentos/18787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paulomargotto.com.br/documentos/92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Google Shape;66;p13"/>
          <p:cNvSpPr>
            <a:spLocks noGrp="1"/>
          </p:cNvSpPr>
          <p:nvPr>
            <p:ph type="ctrTitle" idx="4294967295"/>
          </p:nvPr>
        </p:nvSpPr>
        <p:spPr bwMode="auto">
          <a:xfrm>
            <a:off x="652463" y="-466725"/>
            <a:ext cx="11245850" cy="1365250"/>
          </a:xfrm>
        </p:spPr>
        <p:txBody>
          <a:bodyPr wrap="square" lIns="121897" tIns="121897" rIns="121897" bIns="121897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buClr>
                <a:schemeClr val="accent1"/>
              </a:buClr>
              <a:buSzPts val="5400"/>
              <a:buFont typeface="PT Sans Narrow"/>
              <a:buNone/>
              <a:defRPr/>
            </a:pPr>
            <a:r>
              <a:rPr lang="pt-BR" sz="4400" b="1" dirty="0" smtClean="0">
                <a:solidFill>
                  <a:srgbClr val="000099"/>
                </a:solidFill>
                <a:latin typeface="Algerian" pitchFamily="82" charset="0"/>
                <a:sym typeface="PT Sans Narrow"/>
              </a:rPr>
              <a:t>Sessão de  Anatomia Clínica</a:t>
            </a:r>
          </a:p>
        </p:txBody>
      </p:sp>
      <p:sp>
        <p:nvSpPr>
          <p:cNvPr id="15362" name="Google Shape;67;p13"/>
          <p:cNvSpPr>
            <a:spLocks noGrp="1"/>
          </p:cNvSpPr>
          <p:nvPr>
            <p:ph type="subTitle" idx="4294967295"/>
          </p:nvPr>
        </p:nvSpPr>
        <p:spPr>
          <a:xfrm>
            <a:off x="1366838" y="2552700"/>
            <a:ext cx="9112250" cy="3462338"/>
          </a:xfrm>
          <a:solidFill>
            <a:schemeClr val="accent1"/>
          </a:solidFill>
        </p:spPr>
        <p:txBody>
          <a:bodyPr lIns="121897" tIns="121897" rIns="121897" bIns="121897"/>
          <a:lstStyle/>
          <a:p>
            <a:pPr marL="0" indent="0" algn="ctr" eaLnBrk="1" hangingPunct="1">
              <a:buFont typeface="Calibri" pitchFamily="34" charset="0"/>
              <a:buNone/>
            </a:pPr>
            <a:r>
              <a:rPr lang="de-DE" sz="2400" dirty="0" smtClean="0">
                <a:solidFill>
                  <a:schemeClr val="tx1"/>
                </a:solidFill>
                <a:latin typeface="Algerian" pitchFamily="82" charset="0"/>
                <a:cs typeface="Open Sans" pitchFamily="34" charset="0"/>
              </a:rPr>
              <a:t>APRESENTAÇÃO: Mayara Martin – Residente DE Neonatologia HMIB/SES/DF</a:t>
            </a:r>
          </a:p>
          <a:p>
            <a:pPr marL="0" indent="0" algn="ctr" eaLnBrk="1" hangingPunct="1">
              <a:buFont typeface="Calibri" pitchFamily="34" charset="0"/>
              <a:buNone/>
            </a:pPr>
            <a:r>
              <a:rPr lang="de-DE" sz="2400" dirty="0" smtClean="0">
                <a:solidFill>
                  <a:schemeClr val="tx1"/>
                </a:solidFill>
                <a:latin typeface="Algerian" pitchFamily="82" charset="0"/>
                <a:cs typeface="Open Sans" pitchFamily="34" charset="0"/>
              </a:rPr>
              <a:t>COORDENAÇÃO: Joseleide Castro e Paulo R. Margotto</a:t>
            </a:r>
          </a:p>
          <a:p>
            <a:pPr marL="0" indent="0" algn="ctr" eaLnBrk="1" hangingPunct="1">
              <a:buFont typeface="Calibri" pitchFamily="34" charset="0"/>
              <a:buNone/>
            </a:pPr>
            <a:r>
              <a:rPr lang="pt-BR" sz="2400" dirty="0" smtClean="0">
                <a:solidFill>
                  <a:schemeClr val="tx1"/>
                </a:solidFill>
                <a:latin typeface="Algerian" pitchFamily="82" charset="0"/>
                <a:cs typeface="Open Sans" pitchFamily="34" charset="0"/>
                <a:sym typeface="Open Sans" pitchFamily="34" charset="0"/>
              </a:rPr>
              <a:t>Patologista: Melissa Iole da </a:t>
            </a:r>
            <a:r>
              <a:rPr lang="pt-BR" sz="2400" dirty="0" err="1" smtClean="0">
                <a:solidFill>
                  <a:schemeClr val="tx1"/>
                </a:solidFill>
                <a:latin typeface="Algerian" pitchFamily="82" charset="0"/>
                <a:cs typeface="Open Sans" pitchFamily="34" charset="0"/>
                <a:sym typeface="Open Sans" pitchFamily="34" charset="0"/>
              </a:rPr>
              <a:t>Cás</a:t>
            </a:r>
            <a:r>
              <a:rPr lang="pt-BR" sz="2400" dirty="0" smtClean="0">
                <a:solidFill>
                  <a:schemeClr val="tx1"/>
                </a:solidFill>
                <a:latin typeface="Algerian" pitchFamily="82" charset="0"/>
                <a:cs typeface="Open Sans" pitchFamily="34" charset="0"/>
                <a:sym typeface="Open Sans" pitchFamily="34" charset="0"/>
              </a:rPr>
              <a:t> Vita</a:t>
            </a:r>
          </a:p>
          <a:p>
            <a:pPr marL="0" indent="0" algn="ctr" eaLnBrk="1" hangingPunct="1">
              <a:spcBef>
                <a:spcPts val="1000"/>
              </a:spcBef>
              <a:buClr>
                <a:srgbClr val="695D46"/>
              </a:buClr>
              <a:buSzPts val="2400"/>
              <a:buFont typeface="Open Sans" pitchFamily="34" charset="0"/>
              <a:buNone/>
            </a:pPr>
            <a:endParaRPr lang="pt-BR" sz="2400" dirty="0" smtClean="0">
              <a:solidFill>
                <a:schemeClr val="tx1"/>
              </a:solidFill>
              <a:latin typeface="Algerian" pitchFamily="82" charset="0"/>
              <a:cs typeface="Open Sans" pitchFamily="34" charset="0"/>
              <a:sym typeface="Open Sans" pitchFamily="34" charset="0"/>
            </a:endParaRPr>
          </a:p>
          <a:p>
            <a:pPr marL="0" indent="0" algn="ctr" eaLnBrk="1" hangingPunct="1">
              <a:spcBef>
                <a:spcPts val="1000"/>
              </a:spcBef>
              <a:spcAft>
                <a:spcPts val="1000"/>
              </a:spcAft>
              <a:buClr>
                <a:srgbClr val="695D46"/>
              </a:buClr>
              <a:buSzPts val="2400"/>
              <a:buFont typeface="Open Sans" pitchFamily="34" charset="0"/>
              <a:buNone/>
            </a:pPr>
            <a:r>
              <a:rPr lang="pt-BR" sz="2400" dirty="0" smtClean="0">
                <a:solidFill>
                  <a:srgbClr val="000099"/>
                </a:solidFill>
                <a:latin typeface="Algerian" pitchFamily="82" charset="0"/>
                <a:cs typeface="Open Sans" pitchFamily="34" charset="0"/>
                <a:sym typeface="Open Sans" pitchFamily="34" charset="0"/>
              </a:rPr>
              <a:t>Brasília, 16 de dezembro   de 2021</a:t>
            </a:r>
          </a:p>
        </p:txBody>
      </p:sp>
      <p:sp>
        <p:nvSpPr>
          <p:cNvPr id="15363" name="Oval 9"/>
          <p:cNvSpPr>
            <a:spLocks noChangeArrowheads="1"/>
          </p:cNvSpPr>
          <p:nvPr/>
        </p:nvSpPr>
        <p:spPr bwMode="auto">
          <a:xfrm>
            <a:off x="2386013" y="817563"/>
            <a:ext cx="7443787" cy="16446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21917" tIns="60958" rIns="121917" bIns="60958" anchor="ctr"/>
          <a:lstStyle/>
          <a:p>
            <a:pPr algn="ctr" defTabSz="1219200"/>
            <a:r>
              <a:rPr lang="pt-BR" sz="4300">
                <a:solidFill>
                  <a:srgbClr val="FF00FF"/>
                </a:solidFill>
                <a:sym typeface="Arial" charset="0"/>
              </a:rPr>
              <a:t>GEMELARIDADE</a:t>
            </a:r>
          </a:p>
          <a:p>
            <a:pPr algn="ctr" defTabSz="1219200"/>
            <a:r>
              <a:rPr lang="pt-BR" sz="4300">
                <a:solidFill>
                  <a:srgbClr val="FF00FF"/>
                </a:solidFill>
                <a:sym typeface="Arial" charset="0"/>
              </a:rPr>
              <a:t>LESÃO CEREBRAL</a:t>
            </a:r>
          </a:p>
        </p:txBody>
      </p:sp>
      <p:sp>
        <p:nvSpPr>
          <p:cNvPr id="15364" name="Text Box 8"/>
          <p:cNvSpPr txBox="1">
            <a:spLocks noChangeArrowheads="1"/>
          </p:cNvSpPr>
          <p:nvPr/>
        </p:nvSpPr>
        <p:spPr bwMode="auto">
          <a:xfrm>
            <a:off x="4510088" y="5959475"/>
            <a:ext cx="327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hlinkClick r:id="rId3"/>
              </a:rPr>
              <a:t>www.paulomargotto.com.br</a:t>
            </a:r>
            <a:r>
              <a:rPr lang="pt-BR" b="1"/>
              <a:t> </a:t>
            </a:r>
          </a:p>
        </p:txBody>
      </p:sp>
      <p:pic>
        <p:nvPicPr>
          <p:cNvPr id="15365" name="Picture 2" descr="http://imgsapp2.correiobraziliense.com.br/app/noticia_127983242361/2013/06/05/369755/20130605133557831296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47263" y="763588"/>
            <a:ext cx="2344737" cy="176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Imagem 3" descr="Uma imagem contendo Logotipo&#10;&#10;Descrição gerada automaticamente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781050"/>
            <a:ext cx="2222500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693275" y="4281488"/>
            <a:ext cx="249872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Imagem 8" descr="Logotipo&#10;&#10;Descrição gerada automaticamente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579100" y="2701925"/>
            <a:ext cx="1485900" cy="128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 descr="Imagem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378325"/>
            <a:ext cx="2476500" cy="1638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Caso clínico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960563"/>
            <a:ext cx="10515600" cy="4129087"/>
          </a:xfrm>
        </p:spPr>
        <p:txBody>
          <a:bodyPr lIns="91440" rIns="91440"/>
          <a:lstStyle/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Gemelares de A.P.S.J.F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Dados maternos e gestacionais: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Idade: 34 anos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Procedente de Formosa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Tipagem sanguínea: O positivo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Pré-natal iniciado no primeiro trimestre, realizadas 5 consultas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Primeira gestação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endParaRPr lang="pt-BR" sz="15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Antecedentes pessoais maternos e intercorrências na gestação: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Asma controlada, sem crise na gestação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Ansiedade e depressão, em uso de sertralina 50 mg/dia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b="1" smtClean="0">
                <a:solidFill>
                  <a:srgbClr val="FF0000"/>
                </a:solidFill>
                <a:cs typeface="Calibri" pitchFamily="34" charset="0"/>
              </a:rPr>
              <a:t>Gestação gemelar monocoriônica diamniótica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Diabetes mellitus gestacional controlada com dieta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b="1" smtClean="0">
                <a:solidFill>
                  <a:srgbClr val="FF0000"/>
                </a:solidFill>
                <a:cs typeface="Calibri" pitchFamily="34" charset="0"/>
              </a:rPr>
              <a:t>ROPREMA do primeiro gemelar há 7 dias do parto</a:t>
            </a:r>
            <a:r>
              <a:rPr lang="pt-BR" sz="1700" smtClean="0">
                <a:cs typeface="Calibri" pitchFamily="34" charset="0"/>
              </a:rPr>
              <a:t> (utilizou ampicilina e azitromicina)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Recebeu duas doses de corticoide antenatal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endParaRPr lang="pt-BR" sz="1500" smtClean="0">
              <a:cs typeface="Calibri" pitchFamily="34" charset="0"/>
            </a:endParaRP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endParaRPr lang="pt-BR" sz="1500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Caso clínico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10058400" cy="4451350"/>
          </a:xfrm>
        </p:spPr>
        <p:txBody>
          <a:bodyPr lIns="91440" rIns="91440"/>
          <a:lstStyle/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b="1" smtClean="0">
                <a:solidFill>
                  <a:srgbClr val="FF0000"/>
                </a:solidFill>
                <a:cs typeface="Calibri" pitchFamily="34" charset="0"/>
              </a:rPr>
              <a:t>Ecografia morfológica 2 trimestre : 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solidFill>
                  <a:schemeClr val="tx1"/>
                </a:solidFill>
                <a:cs typeface="Calibri" pitchFamily="34" charset="0"/>
              </a:rPr>
              <a:t>Gestação monocoriônica e diamniótica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Feto 1: PFE 329g, craniossinostose, face achatada, hipoplasia cerebelar, agenesia renal esquerda, sobreposição de dedos bilateralmente e hipospádia.</a:t>
            </a:r>
            <a:endParaRPr lang="en-US" sz="1600" smtClean="0">
              <a:cs typeface="Calibri" pitchFamily="34" charset="0"/>
            </a:endParaRP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Feto 2 PFE: 301g, craniossinostose, hipoplasia cerebelar, face achatada, defeito septo ventricular, sobreposição de dedos esquerda, genitália ambígua.</a:t>
            </a:r>
            <a:endParaRPr lang="pt-BR" sz="1600" smtClean="0"/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endParaRPr lang="pt-BR" sz="16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Cariótipo fetal do primeiro gemelar por amniocentese: 46XY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endParaRPr lang="pt-BR" sz="16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Sorologias maternas: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HIV não reagente no 3° trimestre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VDRL não realizado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Hepatite B e C não reagentes 1° e 2° trimestres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Toxoplasmose suscetível  no 1° trimestre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CMV imune  1° trimestre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Rubéola imune 3° trimestre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Teste rápido de HIV e sífilis não reagentes na sala de parto</a:t>
            </a:r>
          </a:p>
          <a:p>
            <a:pPr eaLnBrk="1" hangingPunct="1">
              <a:lnSpc>
                <a:spcPct val="70000"/>
              </a:lnSpc>
              <a:buFont typeface="Calibri" pitchFamily="34" charset="0"/>
              <a:buNone/>
            </a:pPr>
            <a:endParaRPr lang="pt-BR" sz="1600" smtClean="0">
              <a:cs typeface="Calibri" pitchFamily="34" charset="0"/>
            </a:endParaRPr>
          </a:p>
          <a:p>
            <a:pPr lvl="1" eaLnBrk="1" hangingPunct="1">
              <a:lnSpc>
                <a:spcPct val="70000"/>
              </a:lnSpc>
            </a:pPr>
            <a:endParaRPr lang="pt-BR" sz="14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</a:pPr>
            <a:endParaRPr lang="pt-BR" sz="16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</a:pPr>
            <a:endParaRPr lang="pt-BR" sz="1600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Caso clínico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Parto cesáreo 16/04/2020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endParaRPr lang="pt-BR" smtClean="0">
              <a:cs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Indicação: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2000" smtClean="0">
                <a:cs typeface="Calibri" pitchFamily="34" charset="0"/>
              </a:rPr>
              <a:t>Restrição do crescimento intrauterino acentuado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2000" smtClean="0">
                <a:cs typeface="Calibri" pitchFamily="34" charset="0"/>
              </a:rPr>
              <a:t>Roprema do primeiro gemelar há 7 dias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2000" smtClean="0">
                <a:cs typeface="Calibri" pitchFamily="34" charset="0"/>
              </a:rPr>
              <a:t>Alteração do Doppler do ducto venoso</a:t>
            </a:r>
          </a:p>
          <a:p>
            <a:pPr lvl="1" eaLnBrk="1" hangingPunct="1">
              <a:buFont typeface="Arial" charset="0"/>
              <a:buChar char="•"/>
            </a:pPr>
            <a:endParaRPr lang="pt-BR" smtClean="0">
              <a:cs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Idade gestacional: </a:t>
            </a:r>
            <a:r>
              <a:rPr lang="pt-BR" b="1" smtClean="0">
                <a:cs typeface="Calibri" pitchFamily="34" charset="0"/>
              </a:rPr>
              <a:t>32 semanas + 5 dias</a:t>
            </a:r>
            <a:r>
              <a:rPr lang="pt-BR" smtClean="0">
                <a:cs typeface="Calibri" pitchFamily="34" charset="0"/>
              </a:rPr>
              <a:t> determinada por ecografia realizada com 12 semanas.</a:t>
            </a: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Apresentação cefálica, líquido amniótico claro, sem circular de cordão.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Chorou ao nascer, não necessitou de reanimação, foi acoplado a CPAP nasal na sala de parto, necessitando de FiO2 de 27%.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Sexo: Masculino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Apgar: 7/8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Peso: 620g | Estatura 27 cm | PC 26 cm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Classificação: Recém-nascido pré-termo, pequeno para a idade gestacional, extremo baixo peso.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Encaminhado a UTIN, realizado cateterismo venoso umbilical, iniciada NUTRIÇÃO PARENTERAL TOTAL e antibioticoterapia com ampicilina e gentamicina.</a:t>
            </a:r>
          </a:p>
          <a:p>
            <a:pPr eaLnBrk="1" hangingPunct="1">
              <a:buFont typeface="Calibri" pitchFamily="34" charset="0"/>
              <a:buNone/>
            </a:pPr>
            <a:endParaRPr lang="pt-BR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16/04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Primeiro dia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Evoluiu com desconforto respiratório grave nas primeiras 6 horas de vida, sendo intubado e acoplado a ventilação mecânica.</a:t>
            </a:r>
            <a:endParaRPr lang="en-US" smtClean="0">
              <a:cs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Recebeu surfactante pulmonar com 6 horas de vida. 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Observado ao exame físico inicial: Dorso nasal curto e fundo, hipotelorismo, rarefação capilar difusa, trigonocefalia, hipospadia.</a:t>
            </a:r>
          </a:p>
          <a:p>
            <a:pPr eaLnBrk="1" hangingPunct="1">
              <a:buFont typeface="Arial" charset="0"/>
              <a:buChar char="•"/>
            </a:pPr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17/04: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2◦ dia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Sob ventilação mecânica com parâmetros baixos, sedoanalgesia com fentanil 0,5mcg/kg/h.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mtClean="0">
                <a:solidFill>
                  <a:schemeClr val="tx1"/>
                </a:solidFill>
                <a:cs typeface="Calibri" pitchFamily="34" charset="0"/>
              </a:rPr>
              <a:t>VM A/C PEEP 6 dP 12 FR 35 FiO2: 21%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Movimento tônico-clônico em membro superior esquerdo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Recebeu ataque 20mg/kg de fenobarbital e manutenção de 5mg/kg/dia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Realizou ecocardiograma: Forame oval patente. 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2092325"/>
            <a:ext cx="10515600" cy="4760913"/>
          </a:xfrm>
        </p:spPr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18/04 - 20/04 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2400" b="1" smtClean="0">
                <a:solidFill>
                  <a:srgbClr val="FF0000"/>
                </a:solidFill>
                <a:cs typeface="Calibri" pitchFamily="34" charset="0"/>
              </a:rPr>
              <a:t>3◦ ao 5◦ dias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b="1" smtClean="0">
                <a:solidFill>
                  <a:srgbClr val="FF0000"/>
                </a:solidFill>
                <a:cs typeface="Calibri" pitchFamily="34" charset="0"/>
              </a:rPr>
              <a:t>Hiperglicemia</a:t>
            </a:r>
            <a:r>
              <a:rPr lang="pt-BR" smtClean="0">
                <a:cs typeface="Calibri" pitchFamily="34" charset="0"/>
              </a:rPr>
              <a:t> -&gt; Necessitou de redução progressiva da TIG (inicial 5,5 -&gt; 2)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Glicemias: 183 – 191 – 185 – 205 - 180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Sem condições de extubação, totalmente sincrônico com ventilação mecânica, sem ciclos espontâneos. 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Suspenso fentanil.</a:t>
            </a:r>
          </a:p>
          <a:p>
            <a:pPr algn="ctr" eaLnBrk="1" hangingPunct="1">
              <a:buFont typeface="Arial" charset="0"/>
              <a:buChar char="•"/>
            </a:pPr>
            <a:r>
              <a:rPr lang="pt-BR" b="1" smtClean="0">
                <a:solidFill>
                  <a:srgbClr val="FF0000"/>
                </a:solidFill>
                <a:cs typeface="Calibri" pitchFamily="34" charset="0"/>
              </a:rPr>
              <a:t>US de transfontanela (20/04): IR 0,63. Cistos porencefálicos bilaterais (leucomalácia) parieto-occipitais. Não visualizado membrana do septo pelúcido. Colpocefalia bilateral. Repetir em 7 dias</a:t>
            </a:r>
            <a:r>
              <a:rPr lang="pt-BR" smtClean="0">
                <a:cs typeface="Calibri" pitchFamily="34" charset="0"/>
              </a:rPr>
              <a:t>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Ecografia de abdome (20/04): normal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21/04 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6◦ dia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Ao exame físico observada flexão de ambos os punhos com postura sugestiva de sequela neurológica. Fontanelas amplas, comunicantes.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Ainda acoplado a VM sem ciclos espontâneos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Manteve hiperglicemia, TIG reduzida até 1mg/kg/min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Progressão da dieta com boa tolerância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RN permaneceu acentuadamente hipoativo, suspenso fenobarbital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Hemocultura do nascimento negativa, optado por manter antibioticoterapia até 7 dias. </a:t>
            </a:r>
          </a:p>
          <a:p>
            <a:pPr eaLnBrk="1" hangingPunct="1"/>
            <a:endParaRPr lang="pt-BR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22/04 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 7 dias de vida</a:t>
            </a: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Evoluiu com vômitos, ainda sem evacuação desde o nascimento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Desidratado, com perfusão limítrofe, recebeu duas expansões  com melhora hemodinâmica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Mantinha hiperglicemia, em uso de TIG 1 (Dx 286mg/dL)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Avaliado pela genética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>
                <a:cs typeface="Calibri Light" pitchFamily="34" charset="0"/>
              </a:rPr>
              <a:t>Primeiro gemelar:</a:t>
            </a:r>
            <a:r>
              <a:rPr lang="pt-BR" b="1" smtClean="0">
                <a:solidFill>
                  <a:srgbClr val="000099"/>
                </a:solidFill>
                <a:cs typeface="Calibri Light" pitchFamily="34" charset="0"/>
              </a:rPr>
              <a:t>Parecer</a:t>
            </a:r>
            <a:r>
              <a:rPr lang="pt-BR" smtClean="0">
                <a:cs typeface="Calibri Light" pitchFamily="34" charset="0"/>
              </a:rPr>
              <a:t> </a:t>
            </a:r>
            <a:r>
              <a:rPr lang="pt-BR" b="1" smtClean="0">
                <a:solidFill>
                  <a:srgbClr val="000099"/>
                </a:solidFill>
                <a:cs typeface="Calibri Light" pitchFamily="34" charset="0"/>
              </a:rPr>
              <a:t>da Genética</a:t>
            </a:r>
            <a:endParaRPr lang="pt-BR" b="1" smtClean="0">
              <a:solidFill>
                <a:srgbClr val="000099"/>
              </a:solidFill>
            </a:endParaRPr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10058400" cy="4478337"/>
          </a:xfrm>
        </p:spPr>
        <p:txBody>
          <a:bodyPr lIns="91440" rIns="91440"/>
          <a:lstStyle/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FA ampla comunicante com a posterior, palpo suturas abertas.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 Face triangular, mento proeminente, orelhas com rotação incompleta, simplificação de hélices e anti - hélices bilateralmente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Não observo encurtamento de membros ou assimetrias, camptodactilia de 2o, 3o e 4os dedos das mãos, prega palmar única bilateral, calcâneos proeminentes, sulco halucal bilateral com aumento da distância entre 1o e 2os dedos de ambos os pés, implantação mais proximal dos haluces, sindactilia cutânea parcial de 2o/3os dedos dos pés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Hipospádia penoescrotal, hipoplasia de bolsa escrotal, gônadas não palpáveis.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600" smtClean="0">
                <a:cs typeface="Calibri" pitchFamily="34" charset="0"/>
              </a:rPr>
              <a:t>Dados positivos:</a:t>
            </a:r>
          </a:p>
          <a:p>
            <a:pPr lvl="1" eaLnBrk="1" hangingPunct="1">
              <a:lnSpc>
                <a:spcPct val="70000"/>
              </a:lnSpc>
            </a:pPr>
            <a:r>
              <a:rPr lang="pt-BR" sz="1400" smtClean="0">
                <a:cs typeface="Calibri" pitchFamily="34" charset="0"/>
              </a:rPr>
              <a:t>- RNPT + CIUR importante e precoce</a:t>
            </a:r>
            <a:endParaRPr lang="pt-BR" sz="1400" smtClean="0"/>
          </a:p>
          <a:p>
            <a:pPr lvl="1" eaLnBrk="1" hangingPunct="1">
              <a:lnSpc>
                <a:spcPct val="70000"/>
              </a:lnSpc>
            </a:pPr>
            <a:r>
              <a:rPr lang="pt-BR" sz="1400" smtClean="0">
                <a:cs typeface="Calibri" pitchFamily="34" charset="0"/>
              </a:rPr>
              <a:t>- Afastada anomalia cromossômica</a:t>
            </a:r>
            <a:endParaRPr lang="pt-BR" sz="1400" smtClean="0"/>
          </a:p>
          <a:p>
            <a:pPr lvl="1" eaLnBrk="1" hangingPunct="1">
              <a:lnSpc>
                <a:spcPct val="70000"/>
              </a:lnSpc>
            </a:pPr>
            <a:r>
              <a:rPr lang="pt-BR" sz="1400" smtClean="0">
                <a:cs typeface="Calibri" pitchFamily="34" charset="0"/>
              </a:rPr>
              <a:t>- Crise convulsiva em 17/04 (um episódio)</a:t>
            </a:r>
            <a:endParaRPr lang="pt-BR" sz="1400" smtClean="0"/>
          </a:p>
          <a:p>
            <a:pPr lvl="1" eaLnBrk="1" hangingPunct="1">
              <a:lnSpc>
                <a:spcPct val="70000"/>
              </a:lnSpc>
            </a:pPr>
            <a:r>
              <a:rPr lang="pt-BR" sz="1400" smtClean="0">
                <a:cs typeface="Calibri" pitchFamily="34" charset="0"/>
              </a:rPr>
              <a:t>- Camptodactilia em mãos + dismorfias menores</a:t>
            </a:r>
            <a:endParaRPr lang="pt-BR" sz="1400" smtClean="0"/>
          </a:p>
          <a:p>
            <a:pPr lvl="1" eaLnBrk="1" hangingPunct="1">
              <a:lnSpc>
                <a:spcPct val="70000"/>
              </a:lnSpc>
            </a:pPr>
            <a:r>
              <a:rPr lang="pt-BR" sz="1400" smtClean="0">
                <a:cs typeface="Calibri" pitchFamily="34" charset="0"/>
              </a:rPr>
              <a:t>- Colpocefalia e leucomalácia</a:t>
            </a:r>
            <a:endParaRPr lang="pt-BR" sz="1400" smtClean="0"/>
          </a:p>
          <a:p>
            <a:pPr lvl="1" eaLnBrk="1" hangingPunct="1">
              <a:lnSpc>
                <a:spcPct val="70000"/>
              </a:lnSpc>
            </a:pPr>
            <a:r>
              <a:rPr lang="pt-BR" sz="1400" smtClean="0">
                <a:cs typeface="Calibri" pitchFamily="34" charset="0"/>
              </a:rPr>
              <a:t>- Hiperglicemia de difícil controle.</a:t>
            </a:r>
            <a:endParaRPr lang="pt-BR" sz="1400" smtClean="0"/>
          </a:p>
          <a:p>
            <a:pPr lvl="1" eaLnBrk="1" hangingPunct="1">
              <a:lnSpc>
                <a:spcPct val="70000"/>
              </a:lnSpc>
            </a:pPr>
            <a:r>
              <a:rPr lang="pt-BR" sz="1400" smtClean="0">
                <a:cs typeface="Calibri" pitchFamily="34" charset="0"/>
              </a:rPr>
              <a:t>- Hipospádia</a:t>
            </a:r>
          </a:p>
          <a:p>
            <a:pPr lvl="1" eaLnBrk="1" hangingPunct="1">
              <a:lnSpc>
                <a:spcPct val="70000"/>
              </a:lnSpc>
            </a:pPr>
            <a:endParaRPr lang="pt-BR" sz="1400" smtClean="0">
              <a:cs typeface="Calibri" pitchFamily="34" charset="0"/>
            </a:endParaRPr>
          </a:p>
          <a:p>
            <a:pPr lvl="1" eaLnBrk="1" hangingPunct="1">
              <a:lnSpc>
                <a:spcPct val="70000"/>
              </a:lnSpc>
            </a:pPr>
            <a:r>
              <a:rPr lang="pt-BR" sz="1400" b="1" smtClean="0">
                <a:solidFill>
                  <a:srgbClr val="FF0000"/>
                </a:solidFill>
                <a:cs typeface="Calibri" pitchFamily="34" charset="0"/>
              </a:rPr>
              <a:t>HD: Síndrome gênica a esclarecer.</a:t>
            </a:r>
            <a:endParaRPr lang="pt-BR" sz="1400" b="1" smtClean="0">
              <a:solidFill>
                <a:srgbClr val="FF0000"/>
              </a:solidFill>
            </a:endParaRPr>
          </a:p>
          <a:p>
            <a:pPr lvl="1" eaLnBrk="1" hangingPunct="1">
              <a:lnSpc>
                <a:spcPct val="70000"/>
              </a:lnSpc>
            </a:pPr>
            <a:r>
              <a:rPr lang="pt-BR" sz="1400" smtClean="0">
                <a:cs typeface="Calibri" pitchFamily="34" charset="0"/>
              </a:rPr>
              <a:t>CD: Levantaremos HDs. Manteremos seguimento.</a:t>
            </a:r>
            <a:endParaRPr lang="pt-BR" sz="1400" smtClean="0"/>
          </a:p>
          <a:p>
            <a:pPr eaLnBrk="1" hangingPunct="1">
              <a:lnSpc>
                <a:spcPct val="70000"/>
              </a:lnSpc>
            </a:pPr>
            <a:endParaRPr lang="pt-BR" sz="1600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68288"/>
            <a:ext cx="10058400" cy="14509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747713" y="1878013"/>
            <a:ext cx="10058400" cy="4419600"/>
          </a:xfrm>
        </p:spPr>
        <p:txBody>
          <a:bodyPr lIns="91440" rIns="91440"/>
          <a:lstStyle/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b="1" smtClean="0">
                <a:cs typeface="Calibri" pitchFamily="34" charset="0"/>
              </a:rPr>
              <a:t>24/04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500" smtClean="0">
                <a:cs typeface="Calibri" pitchFamily="34" charset="0"/>
              </a:rPr>
              <a:t>9 dias de vida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Avaliado pela equipe de cuidados paliativos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Definido bebê elegível para CP, tendo indicação neste momento de se manter o suporte avançado de vida e que sejam realizadas medidas invasivas.</a:t>
            </a:r>
            <a:endParaRPr lang="pt-BR" sz="1700" smtClean="0"/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Observar evolução clínica e respostas aos tratamentos. Caso evolua com piora clínica importante, deverá ser rediscutida a possibilidade de limitação de suporte de vida.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endParaRPr lang="pt-BR" sz="17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b="1" smtClean="0">
                <a:cs typeface="Calibri" pitchFamily="34" charset="0"/>
              </a:rPr>
              <a:t>28/04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500" smtClean="0">
                <a:cs typeface="Calibri" pitchFamily="34" charset="0"/>
              </a:rPr>
              <a:t>13 dias de vida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Houve piora da </a:t>
            </a:r>
            <a:r>
              <a:rPr lang="pt-BR" sz="1700" b="1" smtClean="0">
                <a:solidFill>
                  <a:srgbClr val="FF0000"/>
                </a:solidFill>
                <a:cs typeface="Calibri" pitchFamily="34" charset="0"/>
              </a:rPr>
              <a:t>hiperglicemia</a:t>
            </a:r>
            <a:r>
              <a:rPr lang="pt-BR" sz="1700" smtClean="0">
                <a:cs typeface="Calibri" pitchFamily="34" charset="0"/>
              </a:rPr>
              <a:t> (471mg/dL), reduzida TIG de 3 para 1,5.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Necessitou de aumento de parâmetros na ventilação mecânica: 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VM dP 12-&gt;14, Ti 0,34, FR 36, PEEP 6 e FiO2 30-&gt;100%</a:t>
            </a:r>
          </a:p>
          <a:p>
            <a:pPr eaLnBrk="1" hangingPunct="1">
              <a:lnSpc>
                <a:spcPct val="70000"/>
              </a:lnSpc>
            </a:pPr>
            <a:r>
              <a:rPr lang="pt-BR" sz="1700" smtClean="0">
                <a:cs typeface="Calibri" pitchFamily="34" charset="0"/>
              </a:rPr>
              <a:t>Exames laboratoriais evidenciaram evolução para insuficiência renal: Ur: 236 e  Cr 1,51</a:t>
            </a:r>
          </a:p>
          <a:p>
            <a:pPr eaLnBrk="1" hangingPunct="1">
              <a:lnSpc>
                <a:spcPct val="70000"/>
              </a:lnSpc>
              <a:buFont typeface="Calibri" pitchFamily="34" charset="0"/>
              <a:buNone/>
            </a:pPr>
            <a:endParaRPr lang="pt-BR" sz="17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endParaRPr lang="pt-BR" sz="17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</a:pPr>
            <a:endParaRPr lang="pt-BR" sz="1700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641" name="Espaço Reservado para Conteúdo 2"/>
          <p:cNvSpPr>
            <a:spLocks noGrp="1"/>
          </p:cNvSpPr>
          <p:nvPr>
            <p:ph idx="1"/>
          </p:nvPr>
        </p:nvSpPr>
        <p:spPr>
          <a:xfrm>
            <a:off x="866775" y="1362075"/>
            <a:ext cx="10515600" cy="5056188"/>
          </a:xfrm>
        </p:spPr>
        <p:txBody>
          <a:bodyPr lIns="91440" rIns="91440"/>
          <a:lstStyle/>
          <a:p>
            <a:pPr eaLnBrk="1" hangingPunct="1"/>
            <a:endParaRPr lang="pt-BR" smtClean="0">
              <a:solidFill>
                <a:srgbClr val="FF0000"/>
              </a:solidFill>
              <a:cs typeface="Calibri" pitchFamily="34" charset="0"/>
            </a:endParaRPr>
          </a:p>
          <a:p>
            <a:pPr eaLnBrk="1" hangingPunct="1"/>
            <a:endParaRPr lang="pt-BR" smtClean="0">
              <a:solidFill>
                <a:srgbClr val="FF0000"/>
              </a:solidFill>
              <a:cs typeface="Calibri" pitchFamily="34" charset="0"/>
            </a:endParaRPr>
          </a:p>
          <a:p>
            <a:pPr eaLnBrk="1" hangingPunct="1"/>
            <a:r>
              <a:rPr lang="pt-BR" smtClean="0">
                <a:solidFill>
                  <a:srgbClr val="FF0000"/>
                </a:solidFill>
                <a:cs typeface="Calibri" pitchFamily="34" charset="0"/>
              </a:rPr>
              <a:t>Repetida US transfontanela: USTF(29/04): Leucomalácia . Não visualizado membrana do septo pelúcido. Colpocefalia. Cistos subependimários bilaterais.</a:t>
            </a: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eaLnBrk="1" hangingPunct="1"/>
            <a:endParaRPr lang="pt-BR" smtClean="0">
              <a:cs typeface="Calibri" pitchFamily="34" charset="0"/>
            </a:endParaRPr>
          </a:p>
          <a:p>
            <a:pPr lvl="1" eaLnBrk="1" hangingPunct="1"/>
            <a:endParaRPr lang="pt-BR" smtClean="0">
              <a:cs typeface="Calibri" pitchFamily="34" charset="0"/>
            </a:endParaRPr>
          </a:p>
        </p:txBody>
      </p:sp>
      <p:pic>
        <p:nvPicPr>
          <p:cNvPr id="266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8300" y="3306763"/>
            <a:ext cx="25003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5" name="Text Box 7"/>
          <p:cNvSpPr txBox="1">
            <a:spLocks noChangeArrowheads="1"/>
          </p:cNvSpPr>
          <p:nvPr/>
        </p:nvSpPr>
        <p:spPr bwMode="auto">
          <a:xfrm>
            <a:off x="9464675" y="2584450"/>
            <a:ext cx="2341563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1400">
                <a:solidFill>
                  <a:srgbClr val="000099"/>
                </a:solidFill>
              </a:rPr>
              <a:t>Imagens ilustrativas</a:t>
            </a:r>
          </a:p>
          <a:p>
            <a:pPr algn="ctr" defTabSz="914400"/>
            <a:r>
              <a:rPr lang="pt-BR" sz="1400">
                <a:solidFill>
                  <a:srgbClr val="000099"/>
                </a:solidFill>
              </a:rPr>
              <a:t>retiradas do Livro</a:t>
            </a:r>
          </a:p>
          <a:p>
            <a:pPr algn="ctr" defTabSz="914400"/>
            <a:r>
              <a:rPr lang="pt-BR" sz="1400">
                <a:solidFill>
                  <a:srgbClr val="000099"/>
                </a:solidFill>
              </a:rPr>
              <a:t>Neurossonografia Neonatal</a:t>
            </a:r>
          </a:p>
        </p:txBody>
      </p:sp>
      <p:sp>
        <p:nvSpPr>
          <p:cNvPr id="26646" name="Text Box 8"/>
          <p:cNvSpPr txBox="1">
            <a:spLocks noChangeArrowheads="1"/>
          </p:cNvSpPr>
          <p:nvPr/>
        </p:nvSpPr>
        <p:spPr bwMode="auto">
          <a:xfrm>
            <a:off x="7091363" y="5551488"/>
            <a:ext cx="1644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00"/>
                </a:solidFill>
              </a:rPr>
              <a:t>Leucomalácia</a:t>
            </a:r>
          </a:p>
          <a:p>
            <a:pPr defTabSz="914400"/>
            <a:r>
              <a:rPr lang="pt-BR">
                <a:solidFill>
                  <a:srgbClr val="FF0000"/>
                </a:solidFill>
              </a:rPr>
              <a:t>Periventricular</a:t>
            </a:r>
          </a:p>
        </p:txBody>
      </p:sp>
      <p:sp>
        <p:nvSpPr>
          <p:cNvPr id="26647" name="Text Box 9"/>
          <p:cNvSpPr txBox="1">
            <a:spLocks noChangeArrowheads="1"/>
          </p:cNvSpPr>
          <p:nvPr/>
        </p:nvSpPr>
        <p:spPr bwMode="auto">
          <a:xfrm>
            <a:off x="4256088" y="5492750"/>
            <a:ext cx="206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>
                <a:solidFill>
                  <a:srgbClr val="FF0000"/>
                </a:solidFill>
              </a:rPr>
              <a:t>Ausência do septo</a:t>
            </a:r>
          </a:p>
          <a:p>
            <a:pPr algn="ctr" defTabSz="914400"/>
            <a:r>
              <a:rPr lang="pt-BR">
                <a:solidFill>
                  <a:srgbClr val="FF0000"/>
                </a:solidFill>
              </a:rPr>
              <a:t>Pelúcido</a:t>
            </a:r>
          </a:p>
        </p:txBody>
      </p:sp>
      <p:sp>
        <p:nvSpPr>
          <p:cNvPr id="26648" name="Text Box 10"/>
          <p:cNvSpPr txBox="1">
            <a:spLocks noChangeArrowheads="1"/>
          </p:cNvSpPr>
          <p:nvPr/>
        </p:nvSpPr>
        <p:spPr bwMode="auto">
          <a:xfrm>
            <a:off x="1198563" y="5503863"/>
            <a:ext cx="206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99"/>
                </a:solidFill>
              </a:rPr>
              <a:t>Neuroanatomomia</a:t>
            </a:r>
          </a:p>
          <a:p>
            <a:pPr defTabSz="914400"/>
            <a:r>
              <a:rPr lang="pt-BR">
                <a:solidFill>
                  <a:srgbClr val="000099"/>
                </a:solidFill>
              </a:rPr>
              <a:t>ultrassonográfica</a:t>
            </a:r>
          </a:p>
        </p:txBody>
      </p:sp>
      <p:sp>
        <p:nvSpPr>
          <p:cNvPr id="26649" name="Rectangle 12"/>
          <p:cNvSpPr>
            <a:spLocks noChangeArrowheads="1"/>
          </p:cNvSpPr>
          <p:nvPr/>
        </p:nvSpPr>
        <p:spPr bwMode="auto">
          <a:xfrm>
            <a:off x="2238375" y="6356350"/>
            <a:ext cx="995362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hlinkClick r:id="rId3"/>
              </a:rPr>
              <a:t>https://drive.google.com/file/d/1AEznxPCfIGWnSgc6qzNdbuoKJ1iFhjEj/view?usp=sharing</a:t>
            </a:r>
            <a:endParaRPr lang="pt-BR" b="1"/>
          </a:p>
        </p:txBody>
      </p:sp>
      <p:sp>
        <p:nvSpPr>
          <p:cNvPr id="26650" name="Line 13"/>
          <p:cNvSpPr>
            <a:spLocks noChangeShapeType="1"/>
          </p:cNvSpPr>
          <p:nvPr/>
        </p:nvSpPr>
        <p:spPr bwMode="auto">
          <a:xfrm flipH="1">
            <a:off x="10017125" y="5892800"/>
            <a:ext cx="244475" cy="334963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6651" name="Text Box 14"/>
          <p:cNvSpPr txBox="1">
            <a:spLocks noChangeArrowheads="1"/>
          </p:cNvSpPr>
          <p:nvPr/>
        </p:nvSpPr>
        <p:spPr bwMode="auto">
          <a:xfrm>
            <a:off x="10220325" y="5878513"/>
            <a:ext cx="161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chemeClr val="hlink"/>
                </a:solidFill>
              </a:rPr>
              <a:t>Link do Livro</a:t>
            </a:r>
          </a:p>
        </p:txBody>
      </p:sp>
      <p:pic>
        <p:nvPicPr>
          <p:cNvPr id="26653" name="Picture 29" descr="Imagem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4275" y="3271838"/>
            <a:ext cx="5314950" cy="2286000"/>
          </a:xfrm>
          <a:prstGeom prst="rect">
            <a:avLst/>
          </a:prstGeom>
          <a:noFill/>
        </p:spPr>
      </p:pic>
      <p:pic>
        <p:nvPicPr>
          <p:cNvPr id="26654" name="Picture 30" descr="Imagem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337675" y="3287713"/>
            <a:ext cx="1908175" cy="25415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Primeiro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29/04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14 dias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Necessitou de novo aumento de parâmetros ventilatórios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Manteve hiperglicemia a despeito de hidratação venosa com TIG 1. </a:t>
            </a:r>
          </a:p>
          <a:p>
            <a:pPr eaLnBrk="1" hangingPunct="1">
              <a:buFont typeface="Arial" charset="0"/>
              <a:buChar char="•"/>
            </a:pPr>
            <a:endParaRPr lang="pt-BR" smtClean="0">
              <a:cs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30/04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15 dias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Hipoxemia e bradicardia persistentes mesmo com aumento de parâmetros da ventilação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Evoluiu para PCR não revertida.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Líquido amniótico claro, bolsa rota ao nascer. Chorou fraco ao nascer, clampeamento imediato do cordão, necessitou de dois ciclos de VPP e intubação na sala de parto.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Sexo masculino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Apgar: 5 / 7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Peso: 650 g | Estatura: 32 | Perímetro Cefálico: 26cm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Classificação: RN pré-termo, PIG, extremo baixo peso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Encaminhado a UTIN, acoplado a ventilação mecânica, iniciada NPT e antibioticoterapia com ampicilina e gentamicina.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No procedimento de cateterismo venoso umbilical observado cordão com </a:t>
            </a:r>
            <a:r>
              <a:rPr lang="pt-BR" b="1" smtClean="0">
                <a:solidFill>
                  <a:srgbClr val="FF0000"/>
                </a:solidFill>
                <a:cs typeface="Calibri" pitchFamily="34" charset="0"/>
              </a:rPr>
              <a:t>artéria umbilical única.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Evoluiu com dessaturação e necessidade de aumento de parâmetros ventilatórios, optado por administrar surfactante com 4 horas de vida.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Manteve hemodinâmica estável no primeiro dia de vida.</a:t>
            </a:r>
          </a:p>
          <a:p>
            <a:pPr algn="just" eaLnBrk="1" hangingPunct="1">
              <a:buFont typeface="Arial" charset="0"/>
              <a:buChar char="•"/>
            </a:pPr>
            <a:endParaRPr lang="pt-BR" smtClean="0">
              <a:cs typeface="Calibri" pitchFamily="34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17/04 - 2 dias de vida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Permaneceu normoglicêmico, com hemodinâmica estável e tolerando redução de parâmetros na ventilação mecânica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Ecocardiograma: CIV muscular de 3 mm e persistência do canal arterial (PCA) de 2mm. </a:t>
            </a:r>
          </a:p>
          <a:p>
            <a:pPr eaLnBrk="1" hangingPunct="1"/>
            <a:endParaRPr lang="pt-BR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18/04 – 3 dias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Extubado para CPAP sem intercorrências, tolerando progressão da dieta</a:t>
            </a:r>
          </a:p>
          <a:p>
            <a:pPr eaLnBrk="1" hangingPunct="1">
              <a:buFont typeface="Arial" charset="0"/>
              <a:buChar char="•"/>
            </a:pPr>
            <a:endParaRPr lang="pt-BR" smtClean="0">
              <a:cs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19/04 - 4 dias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Apresentou </a:t>
            </a:r>
            <a:r>
              <a:rPr lang="pt-BR" b="1" smtClean="0">
                <a:solidFill>
                  <a:srgbClr val="FF0000"/>
                </a:solidFill>
                <a:cs typeface="Calibri" pitchFamily="34" charset="0"/>
              </a:rPr>
              <a:t>hiperglicemia </a:t>
            </a:r>
            <a:r>
              <a:rPr lang="pt-BR" smtClean="0">
                <a:cs typeface="Calibri" pitchFamily="34" charset="0"/>
              </a:rPr>
              <a:t>de até 201mg/dL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Evoluiu com distensão abdominal, sendo realizado fleet com eliminação de rolha meconial. 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Realizou ecografia de abdome sem alteração. 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20/04 – </a:t>
            </a:r>
            <a:r>
              <a:rPr lang="pt-BR" sz="3200" smtClean="0">
                <a:solidFill>
                  <a:srgbClr val="FF0000"/>
                </a:solidFill>
                <a:cs typeface="Calibri" pitchFamily="34" charset="0"/>
              </a:rPr>
              <a:t>5 dias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Manteve hiperglicemia, necessitou de redução da TIG até 2, e suspensão da aminofilina em uso. </a:t>
            </a:r>
          </a:p>
          <a:p>
            <a:pPr algn="ctr" eaLnBrk="1" hangingPunct="1">
              <a:buFont typeface="Arial" charset="0"/>
              <a:buChar char="•"/>
            </a:pPr>
            <a:r>
              <a:rPr lang="pt-BR" b="1" smtClean="0">
                <a:solidFill>
                  <a:srgbClr val="FF0000"/>
                </a:solidFill>
                <a:cs typeface="Calibri" pitchFamily="34" charset="0"/>
              </a:rPr>
              <a:t>Realizou US transfontanela: IR 0,58. Cistos subependimário à esquerda. Cistos porencefálicos periventriculares parieto-occipital à direita. Não visualizado membrana do septo pelúcido.Corpo caloso delgado</a:t>
            </a:r>
            <a:r>
              <a:rPr lang="pt-BR" smtClean="0">
                <a:solidFill>
                  <a:srgbClr val="FF0000"/>
                </a:solidFill>
                <a:cs typeface="Calibri" pitchFamily="34" charset="0"/>
              </a:rPr>
              <a:t>.</a:t>
            </a: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81275" y="4371975"/>
            <a:ext cx="2286000" cy="160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95938" y="4365625"/>
            <a:ext cx="1943100" cy="161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Rectangle 8"/>
          <p:cNvSpPr>
            <a:spLocks noChangeArrowheads="1"/>
          </p:cNvSpPr>
          <p:nvPr/>
        </p:nvSpPr>
        <p:spPr bwMode="auto">
          <a:xfrm>
            <a:off x="2051050" y="6100763"/>
            <a:ext cx="5526088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>
                <a:solidFill>
                  <a:srgbClr val="000099"/>
                </a:solidFill>
              </a:rPr>
              <a:t>Imagens ilustrativas retiradas do Livro</a:t>
            </a:r>
          </a:p>
          <a:p>
            <a:pPr defTabSz="914400"/>
            <a:r>
              <a:rPr lang="pt-BR">
                <a:solidFill>
                  <a:srgbClr val="000099"/>
                </a:solidFill>
              </a:rPr>
              <a:t>Neurossonografia Neonatal (Margotto PR, 2021)</a:t>
            </a:r>
          </a:p>
        </p:txBody>
      </p:sp>
      <p:sp>
        <p:nvSpPr>
          <p:cNvPr id="34824" name="Text Box 9"/>
          <p:cNvSpPr txBox="1">
            <a:spLocks noChangeArrowheads="1"/>
          </p:cNvSpPr>
          <p:nvPr/>
        </p:nvSpPr>
        <p:spPr bwMode="auto">
          <a:xfrm>
            <a:off x="8339138" y="6061075"/>
            <a:ext cx="205105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Agut T et al, 2020 </a:t>
            </a:r>
          </a:p>
        </p:txBody>
      </p:sp>
      <p:pic>
        <p:nvPicPr>
          <p:cNvPr id="34825" name="Picture 13" descr="pptx">
            <a:hlinkClick r:id="rId4" tooltip="Lesao_subst_branca_ultrassom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391775" y="6019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Picture 11" descr="Imagem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01038" y="4346575"/>
            <a:ext cx="2476500" cy="1638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rIns="91440" rtlCol="0">
            <a:normAutofit/>
          </a:bodyPr>
          <a:lstStyle/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22/04 </a:t>
            </a:r>
          </a:p>
          <a:p>
            <a:pPr marL="384048" lvl="1" indent="-18288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7 dias de vida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Seguia estável,  mantendo hiperglicemia com TIG de 2. 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Apresentou piora respiratória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Foi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reintubado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 e acoplado a ventilação mecânica com parâmetros FiO2 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60%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dP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 14 PEEP 5 FR 38/38 TI 0,35.</a:t>
            </a:r>
          </a:p>
          <a:p>
            <a:pPr marL="0" indent="0" eaLnBrk="1" fontAlgn="auto" hangingPunct="1">
              <a:buFont typeface="Calibri" pitchFamily="34" charset="0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23/04</a:t>
            </a:r>
          </a:p>
          <a:p>
            <a:pPr lvl="1"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8 dias de vida</a:t>
            </a:r>
            <a:endParaRPr lang="en-US" smtClean="0">
              <a:cs typeface="Calibri" pitchFamily="34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solidFill>
                  <a:srgbClr val="FF0000"/>
                </a:solidFill>
                <a:cs typeface="Calibri" pitchFamily="34" charset="0"/>
              </a:rPr>
              <a:t>Hiperglicemia de 303mg/dL</a:t>
            </a:r>
            <a:r>
              <a:rPr lang="pt-BR" smtClean="0">
                <a:cs typeface="Calibri" pitchFamily="34" charset="0"/>
              </a:rPr>
              <a:t> com TIG de 1, optado por iniciar insulina contínua de 0,05UI/kg/h, aumentada até 0,1UI/kg/h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Evoluiu com crise epiléptica, recebeu ataque de fenobarbital 20mg/dL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Apresentou hipotensão e má perfusão tecidual, iniciada dobutamina.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Mesmo em uso de insulina, apresentava glicemia de controle acima de 400mg/dL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Necessitou de aumento de parâmetros ventilatórios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Avaliado pela equipe da genética médica.</a:t>
            </a:r>
          </a:p>
          <a:p>
            <a:pPr eaLnBrk="1" hangingPunct="1"/>
            <a:endParaRPr lang="pt-BR" smtClean="0"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lnSpc>
                <a:spcPct val="70000"/>
              </a:lnSpc>
            </a:pPr>
            <a:endParaRPr lang="pt-BR" sz="700" smtClean="0">
              <a:cs typeface="Calibri" pitchFamily="34" charset="0"/>
            </a:endParaRP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2400" smtClean="0">
                <a:solidFill>
                  <a:srgbClr val="000099"/>
                </a:solidFill>
                <a:cs typeface="Calibri" pitchFamily="34" charset="0"/>
              </a:rPr>
              <a:t>Parecer da genética</a:t>
            </a:r>
            <a:r>
              <a:rPr lang="pt-BR" sz="1700" smtClean="0">
                <a:cs typeface="Calibri" pitchFamily="34" charset="0"/>
              </a:rPr>
              <a:t>: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DADOS POSITIVOS: 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RNPT + CIUR importante e precoce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Afastada anomalia cromossômica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Crise convulsiva em 23/04 (um episódio)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 Camptodactilia em mãos + dismorfias menores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 Colpocefalia e leucomalácia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 Hiperglicemia de difícil controle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 Hipospádia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CIV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HD: </a:t>
            </a:r>
            <a:r>
              <a:rPr lang="pt-BR" sz="1700" b="1" smtClean="0">
                <a:solidFill>
                  <a:srgbClr val="FF0000"/>
                </a:solidFill>
                <a:cs typeface="Calibri" pitchFamily="34" charset="0"/>
              </a:rPr>
              <a:t>Síndrome gênica a esclarecer</a:t>
            </a:r>
            <a:r>
              <a:rPr lang="pt-BR" sz="1700" smtClean="0">
                <a:cs typeface="Calibri" pitchFamily="34" charset="0"/>
              </a:rPr>
              <a:t>.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>
                <a:cs typeface="Calibri" pitchFamily="34" charset="0"/>
              </a:rPr>
              <a:t>CD: Levantaremos HDs. Manteremos seguimento. </a:t>
            </a:r>
            <a:endParaRPr lang="pt-BR" sz="170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rIns="91440" rtlCol="0">
            <a:normAutofit/>
          </a:bodyPr>
          <a:lstStyle/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23/04:</a:t>
            </a:r>
          </a:p>
          <a:p>
            <a:pPr marL="384048" lvl="1" indent="-18288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8 dias de vida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RN apresentava-se refratário às medidas para hiperglicemia (glicemia de controle de 505),  apresentando piora clínica  e hemodinâmica. 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Discutido com equipe de cuidados paliativos e pais com entendimento de que RN apresentava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leucomalácia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 importante, diagnóstico genético ainda em andamento, e evoluiu com piora clínica. 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Definido caso como elegível para cuidados paliativos, com limitação de suporte avançado, mantendo-se analgesia e conforto. 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cs typeface="Calibri Light"/>
              </a:rPr>
              <a:t>Segundo Gemelar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/>
        <p:txBody>
          <a:bodyPr lIns="91440" rIns="91440"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25/04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9 dias de vida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RN seguiu grave, mantendo dessaturação mesmo em parâmetros altos de ventilação mecânica e hiperglicemia persistente.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cs typeface="Calibri" pitchFamily="34" charset="0"/>
              </a:rPr>
              <a:t>Evoluiu para óbito.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>
                <a:solidFill>
                  <a:srgbClr val="FF00FF"/>
                </a:solidFill>
              </a:rPr>
              <a:t>Anatomo-patológico da Placenta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10058400" cy="4381500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900" b="1" smtClean="0">
                <a:solidFill>
                  <a:srgbClr val="FF0000"/>
                </a:solidFill>
              </a:rPr>
              <a:t>Placenta gemelar, hipotrófica, monocoriônica e diamniótica</a:t>
            </a:r>
            <a:r>
              <a:rPr lang="pt-BR" sz="1900" smtClean="0"/>
              <a:t> apresentando as seguintes alterações nos discos placentários: 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900" b="1" smtClean="0">
                <a:solidFill>
                  <a:srgbClr val="000099"/>
                </a:solidFill>
              </a:rPr>
              <a:t>Disco 1:</a:t>
            </a:r>
            <a:r>
              <a:rPr lang="pt-BR" sz="1900" smtClean="0"/>
              <a:t> 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/>
              <a:t>Presença de alterações circulatórias hipóxicas (áreas de fibrose estromal; vasos vilosos de paredes espessas com obliteração luminal e focos de corangiose), associada a sinais de dismaturidade vilosa;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/>
              <a:t>Cordão umbilical com dois vasos, livre de células inflamatórias; 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/>
              <a:t>Presença de metaplasia escamosa e degeneração (impregnação) meconial do âmnio em membranas corioamnióticas. </a:t>
            </a:r>
          </a:p>
          <a:p>
            <a:pPr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900" b="1" smtClean="0">
                <a:solidFill>
                  <a:srgbClr val="000099"/>
                </a:solidFill>
              </a:rPr>
              <a:t>Disco 2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/>
              <a:t>Presença de corioamnionite aguda focal, associada a focos de necrose das membranas corioamnióticas;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/>
              <a:t>Presença de alterações circulatórias hipóxico-isquêmicas (áreas de fibrose estromal, vasos vilosos de paredes espessas, com obliteração luminal, corangiose, </a:t>
            </a:r>
            <a:r>
              <a:rPr lang="pt-BR" sz="1700" smtClean="0">
                <a:solidFill>
                  <a:srgbClr val="FF0000"/>
                </a:solidFill>
              </a:rPr>
              <a:t>microinfartos</a:t>
            </a:r>
            <a:r>
              <a:rPr lang="pt-BR" sz="1700" smtClean="0"/>
              <a:t> e intensa hemorragia no espaço interviloso).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/>
              <a:t>Há ainda intervilosite linfocítica focal;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/>
              <a:t>Cordão umbilical com dois vasos, livres de células inflamatórias; </a:t>
            </a:r>
          </a:p>
          <a:p>
            <a:pPr lvl="1" eaLnBrk="1" hangingPunct="1">
              <a:lnSpc>
                <a:spcPct val="70000"/>
              </a:lnSpc>
              <a:buFont typeface="Arial" charset="0"/>
              <a:buChar char="•"/>
            </a:pPr>
            <a:r>
              <a:rPr lang="pt-BR" sz="1700" smtClean="0"/>
              <a:t>Presença de metaplasia escamosa e degeneração (impregnação) meconial do âmnio em membranas corioamnióticas.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644650" y="1860550"/>
            <a:ext cx="7772400" cy="1463675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r" eaLnBrk="1" hangingPunct="1">
              <a:defRPr/>
            </a:pPr>
            <a:r>
              <a:rPr lang="pt-BR" sz="4100" smtClean="0">
                <a:solidFill>
                  <a:srgbClr val="FF0000"/>
                </a:solidFill>
              </a:rPr>
              <a:t>SESSÃO ANATOMOCLÍNICA HMIB – A26.20 E A27.20 </a:t>
            </a:r>
          </a:p>
        </p:txBody>
      </p:sp>
      <p:sp>
        <p:nvSpPr>
          <p:cNvPr id="41986" name="Subtítulo 2"/>
          <p:cNvSpPr>
            <a:spLocks noGrp="1"/>
          </p:cNvSpPr>
          <p:nvPr>
            <p:ph type="subTitle" idx="4294967295"/>
          </p:nvPr>
        </p:nvSpPr>
        <p:spPr>
          <a:xfrm>
            <a:off x="4206875" y="3363913"/>
            <a:ext cx="4516438" cy="1463675"/>
          </a:xfrm>
        </p:spPr>
        <p:txBody>
          <a:bodyPr lIns="91440" rIns="91440" anchor="ctr"/>
          <a:lstStyle/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Font typeface="Calibri" pitchFamily="34" charset="0"/>
              <a:buNone/>
            </a:pPr>
            <a:r>
              <a:rPr lang="pt-BR" sz="2400" smtClean="0">
                <a:solidFill>
                  <a:srgbClr val="0D0D0D"/>
                </a:solidFill>
              </a:rPr>
              <a:t>Dra. Melissa Iole Da Cás Vita</a:t>
            </a:r>
          </a:p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Font typeface="Calibri" pitchFamily="34" charset="0"/>
              <a:buNone/>
            </a:pPr>
            <a:r>
              <a:rPr lang="pt-BR" sz="2400" smtClean="0">
                <a:solidFill>
                  <a:srgbClr val="0D0D0D"/>
                </a:solidFill>
              </a:rPr>
              <a:t>Médica patologista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 idx="4294967295"/>
          </p:nvPr>
        </p:nvSpPr>
        <p:spPr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200" smtClean="0">
                <a:solidFill>
                  <a:srgbClr val="FF0000"/>
                </a:solidFill>
              </a:rPr>
              <a:t>IDENTIFICAÇÃO</a:t>
            </a:r>
            <a:endParaRPr lang="pt-BR" sz="4200" smtClean="0"/>
          </a:p>
        </p:txBody>
      </p:sp>
      <p:sp>
        <p:nvSpPr>
          <p:cNvPr id="43010" name="Espaço Reservado para Conteúdo 9"/>
          <p:cNvSpPr>
            <a:spLocks noGrp="1"/>
          </p:cNvSpPr>
          <p:nvPr>
            <p:ph sz="half" idx="4294967295"/>
          </p:nvPr>
        </p:nvSpPr>
        <p:spPr>
          <a:xfrm>
            <a:off x="1096963" y="1846263"/>
            <a:ext cx="4919662" cy="4022725"/>
          </a:xfrm>
        </p:spPr>
        <p:txBody>
          <a:bodyPr lIns="45720" rIns="45720"/>
          <a:lstStyle/>
          <a:p>
            <a:pPr eaLnBrk="1" hangingPunct="1"/>
            <a:r>
              <a:rPr lang="pt-BR" smtClean="0">
                <a:solidFill>
                  <a:srgbClr val="FF0000"/>
                </a:solidFill>
              </a:rPr>
              <a:t>A26.21</a:t>
            </a:r>
            <a:endParaRPr lang="pt-BR" smtClean="0"/>
          </a:p>
          <a:p>
            <a:pPr eaLnBrk="1" hangingPunct="1"/>
            <a:r>
              <a:rPr lang="pt-BR" smtClean="0"/>
              <a:t>G.F.S.</a:t>
            </a:r>
          </a:p>
          <a:p>
            <a:pPr eaLnBrk="1" hangingPunct="1"/>
            <a:r>
              <a:rPr lang="pt-BR" smtClean="0"/>
              <a:t>Sexo: masculino</a:t>
            </a:r>
          </a:p>
          <a:p>
            <a:pPr eaLnBrk="1" hangingPunct="1"/>
            <a:r>
              <a:rPr lang="pt-BR" smtClean="0"/>
              <a:t>D.N: 16/04/2021</a:t>
            </a:r>
          </a:p>
          <a:p>
            <a:pPr eaLnBrk="1" hangingPunct="1"/>
            <a:r>
              <a:rPr lang="pt-BR" smtClean="0"/>
              <a:t>Data do óbito: 25/04/2021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  <p:sp>
        <p:nvSpPr>
          <p:cNvPr id="43011" name="Espaço Reservado para Conteúdo 10"/>
          <p:cNvSpPr>
            <a:spLocks noGrp="1"/>
          </p:cNvSpPr>
          <p:nvPr>
            <p:ph sz="half" idx="4294967295"/>
          </p:nvPr>
        </p:nvSpPr>
        <p:spPr>
          <a:xfrm>
            <a:off x="6235700" y="1846263"/>
            <a:ext cx="4919663" cy="4022725"/>
          </a:xfrm>
        </p:spPr>
        <p:txBody>
          <a:bodyPr lIns="45720" rIns="45720"/>
          <a:lstStyle/>
          <a:p>
            <a:pPr eaLnBrk="1" hangingPunct="1"/>
            <a:r>
              <a:rPr lang="pt-BR" smtClean="0">
                <a:solidFill>
                  <a:srgbClr val="FF0000"/>
                </a:solidFill>
              </a:rPr>
              <a:t>A27.21</a:t>
            </a:r>
            <a:endParaRPr lang="pt-BR" smtClean="0"/>
          </a:p>
          <a:p>
            <a:pPr eaLnBrk="1" hangingPunct="1"/>
            <a:r>
              <a:rPr lang="pt-BR" smtClean="0"/>
              <a:t>F.F.S.</a:t>
            </a:r>
          </a:p>
          <a:p>
            <a:pPr eaLnBrk="1" hangingPunct="1"/>
            <a:r>
              <a:rPr lang="pt-BR" smtClean="0"/>
              <a:t>Sexo: masculino</a:t>
            </a:r>
          </a:p>
          <a:p>
            <a:pPr eaLnBrk="1" hangingPunct="1"/>
            <a:r>
              <a:rPr lang="pt-BR" smtClean="0"/>
              <a:t>D.N: 16/04/2021</a:t>
            </a:r>
          </a:p>
          <a:p>
            <a:pPr eaLnBrk="1" hangingPunct="1"/>
            <a:r>
              <a:rPr lang="pt-BR" smtClean="0"/>
              <a:t>Data do óbito: 30/04/2021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200" smtClean="0">
                <a:solidFill>
                  <a:srgbClr val="FF0000"/>
                </a:solidFill>
              </a:rPr>
              <a:t>EXAME DA PLACENTA</a:t>
            </a:r>
          </a:p>
        </p:txBody>
      </p:sp>
      <p:sp>
        <p:nvSpPr>
          <p:cNvPr id="44034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042988" y="1931988"/>
            <a:ext cx="9713912" cy="4441825"/>
          </a:xfrm>
        </p:spPr>
        <p:txBody>
          <a:bodyPr lIns="45720" rIns="45720"/>
          <a:lstStyle/>
          <a:p>
            <a:pPr eaLnBrk="1" hangingPunct="1">
              <a:buFont typeface="Wingdings" pitchFamily="2" charset="2"/>
              <a:buChar char="§"/>
            </a:pPr>
            <a:r>
              <a:rPr lang="pt-BR" smtClean="0"/>
              <a:t> Placenta gemelar, monocoriônica e diamniótica.</a:t>
            </a:r>
          </a:p>
          <a:p>
            <a:pPr eaLnBrk="1" hangingPunct="1">
              <a:buFont typeface="Wingdings" pitchFamily="2" charset="2"/>
              <a:buChar char="§"/>
            </a:pPr>
            <a:endParaRPr lang="pt-BR" smtClean="0"/>
          </a:p>
          <a:p>
            <a:pPr eaLnBrk="1" hangingPunct="1">
              <a:buFont typeface="Wingdings" pitchFamily="2" charset="2"/>
              <a:buChar char="§"/>
            </a:pPr>
            <a:r>
              <a:rPr lang="pt-BR" smtClean="0"/>
              <a:t> Disco 1: alterações circulatórias hipóxico-isquêmicas, associada a sinais de dismaturidade vilosa;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pt-BR" smtClean="0"/>
              <a:t> Disco 2: corioamnionite aguda focal, com necrose das membranas corioamnióticas;  alterações circulatórias hipóxico-isquêmicas e intervilosite linfocítica focal;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pt-BR" smtClean="0"/>
              <a:t> Cordões umbilicais 1 e 2 com dois vasos (uma artéria e uma veia).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pt-BR" smtClean="0"/>
              <a:t> Membranas corioamnióticas:  metaplasia escamosa e degeneração (impregnação) meconial do âmnio.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096963" y="184150"/>
            <a:ext cx="10058400" cy="1449388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200" smtClean="0">
                <a:solidFill>
                  <a:srgbClr val="FF0000"/>
                </a:solidFill>
              </a:rPr>
              <a:t>EXAME EXTERNO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sz="half" idx="4294967295"/>
          </p:nvPr>
        </p:nvSpPr>
        <p:spPr>
          <a:xfrm>
            <a:off x="550438" y="1328402"/>
            <a:ext cx="5061397" cy="5021473"/>
          </a:xfrm>
        </p:spPr>
        <p:txBody>
          <a:bodyPr lIns="45720" rIns="45720" rtlCol="0">
            <a:noAutofit/>
          </a:bodyPr>
          <a:lstStyle/>
          <a:p>
            <a:pPr marL="1362456" lvl="8" indent="-137160">
              <a:spcBef>
                <a:spcPts val="0"/>
              </a:spcBef>
              <a:buFont typeface="Wingdings 3" pitchFamily="18" charset="2"/>
              <a:buChar char=""/>
              <a:defRPr/>
            </a:pPr>
            <a:r>
              <a:rPr lang="pt-BR" sz="2400" dirty="0" smtClean="0">
                <a:solidFill>
                  <a:srgbClr val="FF0000"/>
                </a:solidFill>
              </a:rPr>
              <a:t>A26.20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Importante </a:t>
            </a:r>
            <a:r>
              <a:rPr lang="pt-BR" sz="1800" dirty="0" err="1" smtClean="0">
                <a:solidFill>
                  <a:schemeClr val="tx1"/>
                </a:solidFill>
              </a:rPr>
              <a:t>estade</a:t>
            </a:r>
            <a:r>
              <a:rPr lang="pt-BR" sz="1800" dirty="0" smtClean="0">
                <a:solidFill>
                  <a:schemeClr val="tx1"/>
                </a:solidFill>
              </a:rPr>
              <a:t> de </a:t>
            </a:r>
            <a:r>
              <a:rPr lang="pt-BR" sz="1800" dirty="0" err="1" smtClean="0">
                <a:solidFill>
                  <a:schemeClr val="tx1"/>
                </a:solidFill>
              </a:rPr>
              <a:t>emagreciemnto</a:t>
            </a:r>
            <a:r>
              <a:rPr lang="pt-BR" sz="1800" dirty="0" smtClean="0">
                <a:solidFill>
                  <a:schemeClr val="tx1"/>
                </a:solidFill>
              </a:rPr>
              <a:t>. 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Eritema malar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Sinais </a:t>
            </a:r>
            <a:r>
              <a:rPr lang="pt-BR" sz="1800" dirty="0">
                <a:solidFill>
                  <a:schemeClr val="tx1"/>
                </a:solidFill>
              </a:rPr>
              <a:t>de punções venosas periféricas, sem evidencias de secreção</a:t>
            </a:r>
            <a:r>
              <a:rPr lang="pt-BR" sz="1800" dirty="0" smtClean="0">
                <a:solidFill>
                  <a:schemeClr val="tx1"/>
                </a:solidFill>
              </a:rPr>
              <a:t>.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Discretas </a:t>
            </a:r>
            <a:r>
              <a:rPr lang="pt-BR" sz="1800" dirty="0">
                <a:solidFill>
                  <a:schemeClr val="tx1"/>
                </a:solidFill>
              </a:rPr>
              <a:t>cianose e extremidades (+/4+). 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800" dirty="0">
                <a:solidFill>
                  <a:schemeClr val="tx1"/>
                </a:solidFill>
              </a:rPr>
              <a:t>Fontanelas amplas; fontanela anterior comunicante com fontanela </a:t>
            </a:r>
            <a:r>
              <a:rPr lang="pt-BR" sz="1800" dirty="0" smtClean="0">
                <a:solidFill>
                  <a:schemeClr val="tx1"/>
                </a:solidFill>
              </a:rPr>
              <a:t>posterior.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pt-BR" sz="1800" dirty="0">
                <a:solidFill>
                  <a:schemeClr val="tx1"/>
                </a:solidFill>
              </a:rPr>
              <a:t>Suturas cranianas sagitais abertas. 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Abdome </a:t>
            </a:r>
            <a:r>
              <a:rPr lang="pt-BR" sz="1800" dirty="0">
                <a:solidFill>
                  <a:schemeClr val="tx1"/>
                </a:solidFill>
              </a:rPr>
              <a:t>globoso, com mancha esverdeada em região de hipocôndrio direito</a:t>
            </a:r>
            <a:r>
              <a:rPr lang="pt-BR" sz="18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4294967295"/>
          </p:nvPr>
        </p:nvSpPr>
        <p:spPr>
          <a:xfrm>
            <a:off x="5589431" y="1146220"/>
            <a:ext cx="6272011" cy="5112911"/>
          </a:xfrm>
        </p:spPr>
        <p:txBody>
          <a:bodyPr lIns="45720" rIns="45720" rtlCol="0">
            <a:noAutofit/>
          </a:bodyPr>
          <a:lstStyle/>
          <a:p>
            <a:pPr marL="1362456" lvl="8" indent="-137160">
              <a:lnSpc>
                <a:spcPct val="170000"/>
              </a:lnSpc>
              <a:spcAft>
                <a:spcPts val="0"/>
              </a:spcAft>
              <a:buFont typeface="Wingdings 3" pitchFamily="18" charset="2"/>
              <a:buChar char=""/>
              <a:defRPr/>
            </a:pPr>
            <a:r>
              <a:rPr lang="pt-BR" sz="2400" dirty="0" smtClean="0">
                <a:solidFill>
                  <a:srgbClr val="FF0000"/>
                </a:solidFill>
              </a:rPr>
              <a:t>A27.2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Importante </a:t>
            </a:r>
            <a:r>
              <a:rPr lang="pt-BR" sz="1800" dirty="0">
                <a:solidFill>
                  <a:schemeClr val="tx1"/>
                </a:solidFill>
              </a:rPr>
              <a:t>estado de emagrecimento</a:t>
            </a:r>
            <a:r>
              <a:rPr lang="pt-BR" sz="1800" dirty="0" smtClean="0">
                <a:solidFill>
                  <a:schemeClr val="tx1"/>
                </a:solidFill>
              </a:rPr>
              <a:t>.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Descamação </a:t>
            </a:r>
            <a:r>
              <a:rPr lang="pt-BR" sz="1800" dirty="0">
                <a:solidFill>
                  <a:schemeClr val="tx1"/>
                </a:solidFill>
              </a:rPr>
              <a:t>e eritema da pele em região malar. 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Secreção mucoide </a:t>
            </a:r>
            <a:r>
              <a:rPr lang="pt-BR" sz="1800" dirty="0">
                <a:solidFill>
                  <a:schemeClr val="tx1"/>
                </a:solidFill>
              </a:rPr>
              <a:t>em região nasal. 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Sinais </a:t>
            </a:r>
            <a:r>
              <a:rPr lang="pt-BR" sz="1800" dirty="0">
                <a:solidFill>
                  <a:schemeClr val="tx1"/>
                </a:solidFill>
              </a:rPr>
              <a:t>de punções venosas periféricas, sem evidencias de secreção. 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800" dirty="0">
                <a:solidFill>
                  <a:schemeClr val="tx1"/>
                </a:solidFill>
              </a:rPr>
              <a:t>Suturas cranianas sagitais abertas. 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Edema </a:t>
            </a:r>
            <a:r>
              <a:rPr lang="pt-BR" sz="1800" dirty="0" err="1">
                <a:solidFill>
                  <a:schemeClr val="tx1"/>
                </a:solidFill>
              </a:rPr>
              <a:t>palbebral</a:t>
            </a:r>
            <a:r>
              <a:rPr lang="pt-BR" sz="1800" dirty="0">
                <a:solidFill>
                  <a:schemeClr val="tx1"/>
                </a:solidFill>
              </a:rPr>
              <a:t>  (2+/4+). 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800" dirty="0">
                <a:solidFill>
                  <a:schemeClr val="tx1"/>
                </a:solidFill>
              </a:rPr>
              <a:t>Fontanelas amplas; fontanela anterior comunicante com fontanela </a:t>
            </a:r>
            <a:r>
              <a:rPr lang="pt-BR" sz="1800" dirty="0" smtClean="0">
                <a:solidFill>
                  <a:schemeClr val="tx1"/>
                </a:solidFill>
              </a:rPr>
              <a:t>posterior. 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800" dirty="0" smtClean="0">
                <a:solidFill>
                  <a:schemeClr val="tx1"/>
                </a:solidFill>
              </a:rPr>
              <a:t>Abdome </a:t>
            </a:r>
            <a:r>
              <a:rPr lang="pt-BR" sz="1800" dirty="0">
                <a:solidFill>
                  <a:schemeClr val="tx1"/>
                </a:solidFill>
              </a:rPr>
              <a:t>globoso, com mancha esverdeada em região de hipocôndrios direito e esquerdo e </a:t>
            </a:r>
            <a:r>
              <a:rPr lang="pt-BR" sz="1800" dirty="0" err="1" smtClean="0">
                <a:solidFill>
                  <a:schemeClr val="tx1"/>
                </a:solidFill>
              </a:rPr>
              <a:t>periumbilical</a:t>
            </a:r>
            <a:r>
              <a:rPr lang="pt-BR" sz="1800" dirty="0">
                <a:solidFill>
                  <a:schemeClr val="tx1"/>
                </a:solidFill>
              </a:rPr>
              <a:t>. 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0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endParaRPr lang="pt-BR" sz="1800" dirty="0">
              <a:solidFill>
                <a:schemeClr val="tx1"/>
              </a:solidFill>
            </a:endParaRPr>
          </a:p>
          <a:p>
            <a:pPr marL="0" indent="0" eaLnBrk="1" fontAlgn="auto" hangingPunct="1">
              <a:lnSpc>
                <a:spcPct val="100000"/>
              </a:lnSpc>
              <a:buFont typeface="Tw Cen MT" panose="020B0602020104020603" pitchFamily="34" charset="0"/>
              <a:buNone/>
              <a:defRPr/>
            </a:pPr>
            <a:endParaRPr lang="pt-B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787400" y="119063"/>
            <a:ext cx="10058400" cy="1450975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200" smtClean="0">
                <a:solidFill>
                  <a:srgbClr val="FF0000"/>
                </a:solidFill>
              </a:rPr>
              <a:t>EXAME EXTERNO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sz="half" idx="4294967295"/>
          </p:nvPr>
        </p:nvSpPr>
        <p:spPr>
          <a:xfrm>
            <a:off x="540910" y="1202677"/>
            <a:ext cx="5164428" cy="4430333"/>
          </a:xfrm>
        </p:spPr>
        <p:txBody>
          <a:bodyPr lIns="45720" rIns="45720" rtlCol="0">
            <a:noAutofit/>
          </a:bodyPr>
          <a:lstStyle/>
          <a:p>
            <a:pPr marL="1225296" lvl="8" indent="0">
              <a:lnSpc>
                <a:spcPct val="150000"/>
              </a:lnSpc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sz="1800" dirty="0" smtClean="0">
                <a:solidFill>
                  <a:srgbClr val="FF0000"/>
                </a:solidFill>
              </a:rPr>
              <a:t>A26.21</a:t>
            </a:r>
            <a:endParaRPr lang="pt-BR" sz="18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400" dirty="0">
                <a:solidFill>
                  <a:schemeClr val="tx1"/>
                </a:solidFill>
              </a:rPr>
              <a:t>Face triangular, com mento proeminente </a:t>
            </a:r>
            <a:endParaRPr lang="pt-BR" sz="14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400" dirty="0" smtClean="0">
                <a:solidFill>
                  <a:schemeClr val="tx1"/>
                </a:solidFill>
              </a:rPr>
              <a:t>Fenda </a:t>
            </a:r>
            <a:r>
              <a:rPr lang="pt-BR" sz="1400" dirty="0">
                <a:solidFill>
                  <a:schemeClr val="tx1"/>
                </a:solidFill>
              </a:rPr>
              <a:t>palpebral retificada </a:t>
            </a:r>
            <a:endParaRPr lang="pt-BR" sz="14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400" dirty="0" smtClean="0">
                <a:solidFill>
                  <a:schemeClr val="tx1"/>
                </a:solidFill>
              </a:rPr>
              <a:t>Orelhas </a:t>
            </a:r>
            <a:r>
              <a:rPr lang="pt-BR" sz="1400" dirty="0">
                <a:solidFill>
                  <a:schemeClr val="tx1"/>
                </a:solidFill>
              </a:rPr>
              <a:t>com rotação incompleta, simplificação da hélices e </a:t>
            </a:r>
            <a:r>
              <a:rPr lang="pt-BR" sz="1400" dirty="0" err="1">
                <a:solidFill>
                  <a:schemeClr val="tx1"/>
                </a:solidFill>
              </a:rPr>
              <a:t>anti-hélices</a:t>
            </a:r>
            <a:r>
              <a:rPr lang="pt-BR" sz="1400" dirty="0">
                <a:solidFill>
                  <a:schemeClr val="tx1"/>
                </a:solidFill>
              </a:rPr>
              <a:t> bilateralmente. </a:t>
            </a:r>
            <a:r>
              <a:rPr lang="pt-BR" sz="1400" dirty="0" smtClean="0">
                <a:solidFill>
                  <a:schemeClr val="tx1"/>
                </a:solidFill>
              </a:rPr>
              <a:t>C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400" dirty="0" err="1">
                <a:solidFill>
                  <a:schemeClr val="tx1"/>
                </a:solidFill>
              </a:rPr>
              <a:t>C</a:t>
            </a:r>
            <a:r>
              <a:rPr lang="pt-BR" sz="1400" dirty="0" err="1" smtClean="0">
                <a:solidFill>
                  <a:schemeClr val="tx1"/>
                </a:solidFill>
              </a:rPr>
              <a:t>ampilodactilia</a:t>
            </a:r>
            <a:r>
              <a:rPr lang="pt-BR" sz="1400" dirty="0" smtClean="0">
                <a:solidFill>
                  <a:schemeClr val="tx1"/>
                </a:solidFill>
              </a:rPr>
              <a:t> </a:t>
            </a:r>
            <a:r>
              <a:rPr lang="pt-BR" sz="1400" dirty="0">
                <a:solidFill>
                  <a:schemeClr val="tx1"/>
                </a:solidFill>
              </a:rPr>
              <a:t>de 2º, 3º e 4º dedos das mãos</a:t>
            </a:r>
            <a:r>
              <a:rPr lang="pt-BR" sz="1400" dirty="0" smtClean="0">
                <a:solidFill>
                  <a:schemeClr val="tx1"/>
                </a:solidFill>
              </a:rPr>
              <a:t>.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400" dirty="0" smtClean="0">
                <a:solidFill>
                  <a:schemeClr val="tx1"/>
                </a:solidFill>
              </a:rPr>
              <a:t>Prega </a:t>
            </a:r>
            <a:r>
              <a:rPr lang="pt-BR" sz="1400" dirty="0">
                <a:solidFill>
                  <a:schemeClr val="tx1"/>
                </a:solidFill>
              </a:rPr>
              <a:t>palmar única bilateral. </a:t>
            </a:r>
            <a:endParaRPr lang="pt-BR" sz="14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400" dirty="0" smtClean="0">
                <a:solidFill>
                  <a:schemeClr val="tx1"/>
                </a:solidFill>
              </a:rPr>
              <a:t>Pés </a:t>
            </a:r>
            <a:r>
              <a:rPr lang="pt-BR" sz="1400" dirty="0">
                <a:solidFill>
                  <a:schemeClr val="tx1"/>
                </a:solidFill>
              </a:rPr>
              <a:t>com calcâneos proeminentes, aumento do sulco entre 1º e 2º pododáctilos, implantação mais proximal dos </a:t>
            </a:r>
            <a:r>
              <a:rPr lang="pt-BR" sz="1400" dirty="0" err="1" smtClean="0">
                <a:solidFill>
                  <a:schemeClr val="tx1"/>
                </a:solidFill>
              </a:rPr>
              <a:t>háluxes</a:t>
            </a:r>
            <a:r>
              <a:rPr lang="pt-BR" sz="1400" dirty="0">
                <a:solidFill>
                  <a:schemeClr val="tx1"/>
                </a:solidFill>
              </a:rPr>
              <a:t>; </a:t>
            </a:r>
            <a:r>
              <a:rPr lang="pt-BR" sz="1400" dirty="0" err="1">
                <a:solidFill>
                  <a:schemeClr val="tx1"/>
                </a:solidFill>
              </a:rPr>
              <a:t>sindactilia</a:t>
            </a:r>
            <a:r>
              <a:rPr lang="pt-BR" sz="1400" dirty="0">
                <a:solidFill>
                  <a:schemeClr val="tx1"/>
                </a:solidFill>
              </a:rPr>
              <a:t> cutânea </a:t>
            </a:r>
            <a:r>
              <a:rPr lang="pt-BR" sz="1400" dirty="0" err="1">
                <a:solidFill>
                  <a:schemeClr val="tx1"/>
                </a:solidFill>
              </a:rPr>
              <a:t>pacial</a:t>
            </a:r>
            <a:r>
              <a:rPr lang="pt-BR" sz="1400" dirty="0">
                <a:solidFill>
                  <a:schemeClr val="tx1"/>
                </a:solidFill>
              </a:rPr>
              <a:t> de 2º/3º dedos dos pés</a:t>
            </a:r>
            <a:r>
              <a:rPr lang="pt-BR" sz="1400" dirty="0" smtClean="0">
                <a:solidFill>
                  <a:schemeClr val="tx1"/>
                </a:solidFill>
              </a:rPr>
              <a:t>.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r>
              <a:rPr lang="pt-BR" sz="1400" dirty="0" smtClean="0">
                <a:solidFill>
                  <a:schemeClr val="tx1"/>
                </a:solidFill>
              </a:rPr>
              <a:t> </a:t>
            </a:r>
            <a:r>
              <a:rPr lang="pt-BR" sz="1400" dirty="0">
                <a:solidFill>
                  <a:schemeClr val="tx1"/>
                </a:solidFill>
              </a:rPr>
              <a:t>Genitália externa malformada, com </a:t>
            </a:r>
            <a:r>
              <a:rPr lang="pt-BR" sz="1400" dirty="0" err="1">
                <a:solidFill>
                  <a:schemeClr val="tx1"/>
                </a:solidFill>
              </a:rPr>
              <a:t>hipospádia</a:t>
            </a:r>
            <a:r>
              <a:rPr lang="pt-BR" sz="1400" dirty="0">
                <a:solidFill>
                  <a:schemeClr val="tx1"/>
                </a:solidFill>
              </a:rPr>
              <a:t> </a:t>
            </a:r>
            <a:r>
              <a:rPr lang="pt-BR" sz="1400" dirty="0" err="1">
                <a:solidFill>
                  <a:schemeClr val="tx1"/>
                </a:solidFill>
              </a:rPr>
              <a:t>penoescrotal</a:t>
            </a:r>
            <a:r>
              <a:rPr lang="pt-BR" sz="1400" dirty="0">
                <a:solidFill>
                  <a:schemeClr val="tx1"/>
                </a:solidFill>
              </a:rPr>
              <a:t>, </a:t>
            </a:r>
            <a:r>
              <a:rPr lang="pt-BR" sz="1400" dirty="0" err="1">
                <a:solidFill>
                  <a:schemeClr val="tx1"/>
                </a:solidFill>
              </a:rPr>
              <a:t>hipoplasia</a:t>
            </a:r>
            <a:r>
              <a:rPr lang="pt-BR" sz="1400" dirty="0">
                <a:solidFill>
                  <a:schemeClr val="tx1"/>
                </a:solidFill>
              </a:rPr>
              <a:t> de bolsa escrotal e gônadas não palpáveis.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4294967295"/>
          </p:nvPr>
        </p:nvSpPr>
        <p:spPr>
          <a:xfrm>
            <a:off x="5898523" y="1030310"/>
            <a:ext cx="5839281" cy="5447763"/>
          </a:xfrm>
        </p:spPr>
        <p:txBody>
          <a:bodyPr lIns="45720" rIns="45720" rtlCol="0">
            <a:noAutofit/>
          </a:bodyPr>
          <a:lstStyle/>
          <a:p>
            <a:pPr marL="1362456" lvl="8" indent="-137160">
              <a:lnSpc>
                <a:spcPct val="150000"/>
              </a:lnSpc>
              <a:spcAft>
                <a:spcPts val="0"/>
              </a:spcAft>
              <a:buFont typeface="Wingdings 3" pitchFamily="18" charset="2"/>
              <a:buChar char=""/>
              <a:defRPr/>
            </a:pPr>
            <a:r>
              <a:rPr lang="pt-BR" sz="1800" dirty="0" smtClean="0">
                <a:solidFill>
                  <a:srgbClr val="FF0000"/>
                </a:solidFill>
              </a:rPr>
              <a:t>A27.2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600" dirty="0" smtClean="0">
                <a:solidFill>
                  <a:schemeClr val="tx1"/>
                </a:solidFill>
              </a:rPr>
              <a:t>Fronte </a:t>
            </a:r>
            <a:r>
              <a:rPr lang="pt-BR" sz="1600" dirty="0">
                <a:solidFill>
                  <a:schemeClr val="tx1"/>
                </a:solidFill>
              </a:rPr>
              <a:t>proeminente. Face discretamente triangular, com mento proeminente. Fenda palpebral linear. </a:t>
            </a:r>
            <a:endParaRPr lang="pt-BR" sz="16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600" dirty="0" smtClean="0">
                <a:solidFill>
                  <a:schemeClr val="tx1"/>
                </a:solidFill>
              </a:rPr>
              <a:t>Língua </a:t>
            </a:r>
            <a:r>
              <a:rPr lang="pt-BR" sz="1600" dirty="0" err="1">
                <a:solidFill>
                  <a:schemeClr val="tx1"/>
                </a:solidFill>
              </a:rPr>
              <a:t>protusa</a:t>
            </a:r>
            <a:r>
              <a:rPr lang="pt-BR" sz="1600" dirty="0">
                <a:solidFill>
                  <a:schemeClr val="tx1"/>
                </a:solidFill>
              </a:rPr>
              <a:t>. </a:t>
            </a:r>
            <a:endParaRPr lang="pt-BR" sz="16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600" dirty="0" smtClean="0">
                <a:solidFill>
                  <a:schemeClr val="tx1"/>
                </a:solidFill>
              </a:rPr>
              <a:t>Orelhas </a:t>
            </a:r>
            <a:r>
              <a:rPr lang="pt-BR" sz="1600" dirty="0">
                <a:solidFill>
                  <a:schemeClr val="tx1"/>
                </a:solidFill>
              </a:rPr>
              <a:t>com rotação incompleta, simplificação da hélices e </a:t>
            </a:r>
            <a:r>
              <a:rPr lang="pt-BR" sz="1600" dirty="0" err="1">
                <a:solidFill>
                  <a:schemeClr val="tx1"/>
                </a:solidFill>
              </a:rPr>
              <a:t>anti-hélices</a:t>
            </a:r>
            <a:r>
              <a:rPr lang="pt-BR" sz="1600" dirty="0">
                <a:solidFill>
                  <a:schemeClr val="tx1"/>
                </a:solidFill>
              </a:rPr>
              <a:t> </a:t>
            </a:r>
            <a:r>
              <a:rPr lang="pt-BR" sz="1600" dirty="0" smtClean="0">
                <a:solidFill>
                  <a:schemeClr val="tx1"/>
                </a:solidFill>
              </a:rPr>
              <a:t>bilateralmente. </a:t>
            </a: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600" dirty="0" err="1" smtClean="0">
                <a:solidFill>
                  <a:schemeClr val="tx1"/>
                </a:solidFill>
              </a:rPr>
              <a:t>Campilodactilia</a:t>
            </a:r>
            <a:r>
              <a:rPr lang="pt-BR" sz="1600" dirty="0">
                <a:solidFill>
                  <a:schemeClr val="tx1"/>
                </a:solidFill>
              </a:rPr>
              <a:t>. </a:t>
            </a:r>
            <a:endParaRPr lang="pt-BR" sz="16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600" dirty="0" smtClean="0">
                <a:solidFill>
                  <a:schemeClr val="tx1"/>
                </a:solidFill>
              </a:rPr>
              <a:t>Pés </a:t>
            </a:r>
            <a:r>
              <a:rPr lang="pt-BR" sz="1600" dirty="0">
                <a:solidFill>
                  <a:schemeClr val="tx1"/>
                </a:solidFill>
              </a:rPr>
              <a:t>com calcâneos proeminentes, aumento do sulco entre 1º e 2º pododáctilos, implantação mais proximal dos </a:t>
            </a:r>
            <a:r>
              <a:rPr lang="pt-BR" sz="1600" dirty="0" err="1">
                <a:solidFill>
                  <a:schemeClr val="tx1"/>
                </a:solidFill>
              </a:rPr>
              <a:t>háluxes</a:t>
            </a:r>
            <a:r>
              <a:rPr lang="pt-BR" sz="1600" dirty="0">
                <a:solidFill>
                  <a:schemeClr val="tx1"/>
                </a:solidFill>
              </a:rPr>
              <a:t> e </a:t>
            </a:r>
            <a:r>
              <a:rPr lang="pt-BR" sz="1600" dirty="0" err="1">
                <a:solidFill>
                  <a:schemeClr val="tx1"/>
                </a:solidFill>
              </a:rPr>
              <a:t>sindactilia</a:t>
            </a:r>
            <a:r>
              <a:rPr lang="pt-BR" sz="1600" dirty="0">
                <a:solidFill>
                  <a:schemeClr val="tx1"/>
                </a:solidFill>
              </a:rPr>
              <a:t>. </a:t>
            </a:r>
            <a:endParaRPr lang="pt-BR" sz="16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w Cen MT" panose="020B0602020104020603" pitchFamily="34" charset="0"/>
              <a:buChar char=" "/>
              <a:defRPr/>
            </a:pPr>
            <a:r>
              <a:rPr lang="pt-BR" sz="1600" dirty="0" smtClean="0">
                <a:solidFill>
                  <a:schemeClr val="tx1"/>
                </a:solidFill>
              </a:rPr>
              <a:t>Genitália </a:t>
            </a:r>
            <a:r>
              <a:rPr lang="pt-BR" sz="1600" dirty="0">
                <a:solidFill>
                  <a:schemeClr val="tx1"/>
                </a:solidFill>
              </a:rPr>
              <a:t>externa malformada, com </a:t>
            </a:r>
            <a:r>
              <a:rPr lang="pt-BR" sz="1600" dirty="0" err="1">
                <a:solidFill>
                  <a:schemeClr val="tx1"/>
                </a:solidFill>
              </a:rPr>
              <a:t>hipospádia</a:t>
            </a:r>
            <a:r>
              <a:rPr lang="pt-BR" sz="1600" dirty="0">
                <a:solidFill>
                  <a:schemeClr val="tx1"/>
                </a:solidFill>
              </a:rPr>
              <a:t> </a:t>
            </a:r>
            <a:r>
              <a:rPr lang="pt-BR" sz="1600" dirty="0" err="1">
                <a:solidFill>
                  <a:schemeClr val="tx1"/>
                </a:solidFill>
              </a:rPr>
              <a:t>penoescrotal</a:t>
            </a:r>
            <a:r>
              <a:rPr lang="pt-BR" sz="1600" dirty="0">
                <a:solidFill>
                  <a:schemeClr val="tx1"/>
                </a:solidFill>
              </a:rPr>
              <a:t>, </a:t>
            </a:r>
            <a:r>
              <a:rPr lang="pt-BR" sz="1600" dirty="0" err="1">
                <a:solidFill>
                  <a:schemeClr val="tx1"/>
                </a:solidFill>
              </a:rPr>
              <a:t>hipoplasia</a:t>
            </a:r>
            <a:r>
              <a:rPr lang="pt-BR" sz="1600" dirty="0">
                <a:solidFill>
                  <a:schemeClr val="tx1"/>
                </a:solidFill>
              </a:rPr>
              <a:t> de bolsa escrotal e gônadas não palpáveis. </a:t>
            </a:r>
            <a:endParaRPr lang="pt-BR" sz="1600" dirty="0" smtClean="0">
              <a:solidFill>
                <a:schemeClr val="tx1"/>
              </a:solidFill>
            </a:endParaRPr>
          </a:p>
          <a:p>
            <a:pPr marL="91440" indent="-91440" eaLnBrk="1" fontAlgn="auto" hangingPunct="1">
              <a:spcBef>
                <a:spcPts val="0"/>
              </a:spcBef>
              <a:buFont typeface="Tw Cen MT" panose="020B0602020104020603" pitchFamily="34" charset="0"/>
              <a:buChar char=" "/>
              <a:defRPr/>
            </a:pPr>
            <a:endParaRPr lang="pt-BR" sz="1600" dirty="0">
              <a:solidFill>
                <a:schemeClr val="tx1"/>
              </a:solidFill>
            </a:endParaRP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pt-BR" sz="1200" dirty="0">
              <a:solidFill>
                <a:schemeClr val="tx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52060" y="5659550"/>
            <a:ext cx="11341994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5" defTabSz="457200">
              <a:defRPr/>
            </a:pPr>
            <a:r>
              <a:rPr lang="pt-BR" sz="1600" dirty="0" err="1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Dismorfias</a:t>
            </a:r>
            <a:r>
              <a:rPr lang="pt-BR" sz="1600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  são semelhantes, porém mais discretas no 2º </a:t>
            </a:r>
            <a:r>
              <a:rPr lang="pt-BR" sz="1600" dirty="0" err="1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gemelar</a:t>
            </a:r>
            <a:r>
              <a:rPr lang="pt-BR" sz="1600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 (A 26.20).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Espaço Reservado para Conteúdo 6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l="3728" t="-4071" r="12112" b="7611"/>
          <a:stretch>
            <a:fillRect/>
          </a:stretch>
        </p:blipFill>
        <p:spPr>
          <a:xfrm>
            <a:off x="493713" y="206375"/>
            <a:ext cx="3151187" cy="6337300"/>
          </a:xfrm>
        </p:spPr>
      </p:pic>
      <p:pic>
        <p:nvPicPr>
          <p:cNvPr id="47106" name="Imagem 7"/>
          <p:cNvPicPr>
            <a:picLocks noChangeAspect="1"/>
          </p:cNvPicPr>
          <p:nvPr/>
        </p:nvPicPr>
        <p:blipFill>
          <a:blip r:embed="rId3"/>
          <a:srcRect l="-1978" t="4610" r="12747" b="9988"/>
          <a:stretch>
            <a:fillRect/>
          </a:stretch>
        </p:blipFill>
        <p:spPr bwMode="auto">
          <a:xfrm>
            <a:off x="3603625" y="541338"/>
            <a:ext cx="3527425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Imagem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3463" y="914400"/>
            <a:ext cx="444817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Imagem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3463" y="3927475"/>
            <a:ext cx="4405312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" y="803275"/>
            <a:ext cx="3679825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Imagem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" y="3536950"/>
            <a:ext cx="3679825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Imagem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9313" y="1063625"/>
            <a:ext cx="2771775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Imagem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57713" y="3536950"/>
            <a:ext cx="297497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Imagem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7625" y="803275"/>
            <a:ext cx="3586163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Imagem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67625" y="3467100"/>
            <a:ext cx="3632200" cy="260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>
                <a:solidFill>
                  <a:srgbClr val="FF0000"/>
                </a:solidFill>
              </a:rPr>
              <a:t>EXAME INTERNO</a:t>
            </a:r>
          </a:p>
        </p:txBody>
      </p:sp>
      <p:sp>
        <p:nvSpPr>
          <p:cNvPr id="49154" name="Espaço Reservado para Conteúdo 2"/>
          <p:cNvSpPr>
            <a:spLocks noGrp="1"/>
          </p:cNvSpPr>
          <p:nvPr>
            <p:ph sz="half" idx="4294967295"/>
          </p:nvPr>
        </p:nvSpPr>
        <p:spPr>
          <a:xfrm>
            <a:off x="1096963" y="1846263"/>
            <a:ext cx="4919662" cy="4022725"/>
          </a:xfrm>
        </p:spPr>
        <p:txBody>
          <a:bodyPr lIns="45720" rIns="45720"/>
          <a:lstStyle/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rgbClr val="FF0000"/>
                </a:solidFill>
              </a:rPr>
              <a:t>A26.2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Timo pequeno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Pulmões pálidos e firmes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Coração sem malformações; aderências ao diafragma (CIV não evidenciado)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Dilatação de alças intestinais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b="1" smtClean="0">
                <a:solidFill>
                  <a:srgbClr val="FF0000"/>
                </a:solidFill>
              </a:rPr>
              <a:t>SNC: cistos periventriculares e subependimários.  Corpo caloso delgado. Edema e congestão vascular. Demais órgãos: congestos.</a:t>
            </a:r>
          </a:p>
          <a:p>
            <a:pPr eaLnBrk="1" hangingPunct="1">
              <a:lnSpc>
                <a:spcPct val="80000"/>
              </a:lnSpc>
            </a:pPr>
            <a:endParaRPr lang="pt-BR" sz="1800" b="1" smtClean="0">
              <a:solidFill>
                <a:srgbClr val="FF0000"/>
              </a:solidFill>
            </a:endParaRPr>
          </a:p>
        </p:txBody>
      </p:sp>
      <p:sp>
        <p:nvSpPr>
          <p:cNvPr id="49155" name="Espaço Reservado para Conteúdo 3"/>
          <p:cNvSpPr>
            <a:spLocks noGrp="1"/>
          </p:cNvSpPr>
          <p:nvPr>
            <p:ph sz="half" idx="4294967295"/>
          </p:nvPr>
        </p:nvSpPr>
        <p:spPr>
          <a:xfrm>
            <a:off x="6235700" y="1846263"/>
            <a:ext cx="4919663" cy="4022725"/>
          </a:xfrm>
        </p:spPr>
        <p:txBody>
          <a:bodyPr lIns="45720" rIns="45720"/>
          <a:lstStyle/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rgbClr val="FF0000"/>
                </a:solidFill>
              </a:rPr>
              <a:t>A27.20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Timo pequeno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Pulmões ora vinhosos ora pálidos e firmes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Coração sem malformações; 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Dilatação de alças intestinais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Fígado amarelo-esverdeado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SNC: cistos subependimários bilaterais e colpocefalia.  (evidenciados por ultrassonografia transfontanela). </a:t>
            </a:r>
          </a:p>
          <a:p>
            <a:pPr eaLnBrk="1" hangingPunct="1"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828675" y="166688"/>
            <a:ext cx="9720263" cy="1500187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200" smtClean="0">
                <a:solidFill>
                  <a:srgbClr val="FF0000"/>
                </a:solidFill>
              </a:rPr>
              <a:t>PLACENTA</a:t>
            </a:r>
          </a:p>
        </p:txBody>
      </p:sp>
      <p:pic>
        <p:nvPicPr>
          <p:cNvPr id="50178" name="Espaço Reservado para Conteúdo 2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84225" y="1282700"/>
            <a:ext cx="4754563" cy="2674938"/>
          </a:xfrm>
        </p:spPr>
      </p:pic>
      <p:pic>
        <p:nvPicPr>
          <p:cNvPr id="50179" name="Espaço Reservado para Conteúdo 5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576888" y="1255713"/>
            <a:ext cx="4783137" cy="2576512"/>
          </a:xfrm>
        </p:spPr>
      </p:pic>
      <p:pic>
        <p:nvPicPr>
          <p:cNvPr id="50180" name="Imagem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225" y="3792538"/>
            <a:ext cx="4972050" cy="279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CaixaDeTexto 1"/>
          <p:cNvSpPr txBox="1">
            <a:spLocks noChangeArrowheads="1"/>
          </p:cNvSpPr>
          <p:nvPr/>
        </p:nvSpPr>
        <p:spPr bwMode="auto">
          <a:xfrm>
            <a:off x="10453688" y="4556125"/>
            <a:ext cx="1738312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Tw Cen MT"/>
              </a:rPr>
              <a:t>Impregnação meconial</a:t>
            </a:r>
          </a:p>
          <a:p>
            <a:r>
              <a:rPr lang="pt-BR" sz="1400">
                <a:latin typeface="Tw Cen MT"/>
              </a:rPr>
              <a:t>Sinais de hipoxemia</a:t>
            </a:r>
          </a:p>
          <a:p>
            <a:r>
              <a:rPr lang="pt-BR" sz="1400">
                <a:latin typeface="Tw Cen MT"/>
              </a:rPr>
              <a:t>Corioamnionite aguda focal</a:t>
            </a:r>
          </a:p>
        </p:txBody>
      </p:sp>
      <p:pic>
        <p:nvPicPr>
          <p:cNvPr id="50184" name="Picture 8" descr="Imagem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1350" y="3841750"/>
            <a:ext cx="4675188" cy="2749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8325" y="1816100"/>
            <a:ext cx="5472113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2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8725" y="550863"/>
            <a:ext cx="4984750" cy="280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Imagem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18250" y="3375025"/>
            <a:ext cx="4984750" cy="280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CaixaDeTexto 1"/>
          <p:cNvSpPr txBox="1">
            <a:spLocks noChangeArrowheads="1"/>
          </p:cNvSpPr>
          <p:nvPr/>
        </p:nvSpPr>
        <p:spPr bwMode="auto">
          <a:xfrm>
            <a:off x="612775" y="4986338"/>
            <a:ext cx="54864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Tw Cen MT"/>
            </a:endParaRPr>
          </a:p>
          <a:p>
            <a:r>
              <a:rPr lang="pt-BR">
                <a:latin typeface="Tw Cen MT"/>
              </a:rPr>
              <a:t>Pulmões: congestão vascular, edema intra-alveolar, fibrose intersticial, membranas hialinas</a:t>
            </a:r>
          </a:p>
          <a:p>
            <a:endParaRPr lang="pt-BR">
              <a:latin typeface="Tw Cen MT"/>
            </a:endParaRPr>
          </a:p>
        </p:txBody>
      </p:sp>
      <p:sp>
        <p:nvSpPr>
          <p:cNvPr id="51205" name="CaixaDeTexto 2"/>
          <p:cNvSpPr txBox="1">
            <a:spLocks noChangeArrowheads="1"/>
          </p:cNvSpPr>
          <p:nvPr/>
        </p:nvSpPr>
        <p:spPr bwMode="auto">
          <a:xfrm>
            <a:off x="612775" y="766763"/>
            <a:ext cx="4700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>
                <a:solidFill>
                  <a:srgbClr val="FF0000"/>
                </a:solidFill>
                <a:latin typeface="Tw Cen MT"/>
              </a:rPr>
              <a:t>A26.21: MICROSCOPIA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025" y="1670050"/>
            <a:ext cx="5821363" cy="327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6" name="Imagem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8750" y="3649663"/>
            <a:ext cx="4683125" cy="263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Imagem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1600" y="781050"/>
            <a:ext cx="4740275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8" name="CaixaDeTexto 4"/>
          <p:cNvSpPr txBox="1">
            <a:spLocks noChangeArrowheads="1"/>
          </p:cNvSpPr>
          <p:nvPr/>
        </p:nvSpPr>
        <p:spPr bwMode="auto">
          <a:xfrm>
            <a:off x="592138" y="5184775"/>
            <a:ext cx="5254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Pulmões: congestão vascular, edema intra-alveolar, fibrose intersticial; membranas hialinas; infiltrado inflamatório agudo permeando alvéolos, brônquios e interstício</a:t>
            </a:r>
          </a:p>
        </p:txBody>
      </p:sp>
      <p:sp>
        <p:nvSpPr>
          <p:cNvPr id="52229" name="CaixaDeTexto 5"/>
          <p:cNvSpPr txBox="1">
            <a:spLocks noChangeArrowheads="1"/>
          </p:cNvSpPr>
          <p:nvPr/>
        </p:nvSpPr>
        <p:spPr bwMode="auto">
          <a:xfrm>
            <a:off x="682625" y="781050"/>
            <a:ext cx="49847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>
                <a:solidFill>
                  <a:srgbClr val="FF0000"/>
                </a:solidFill>
                <a:latin typeface="Tw Cen MT"/>
              </a:rPr>
              <a:t>A27.21: MICROSCOPIA</a:t>
            </a:r>
          </a:p>
          <a:p>
            <a:endParaRPr lang="pt-BR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8513" y="815975"/>
            <a:ext cx="4906962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Imagem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02313" y="815975"/>
            <a:ext cx="4745037" cy="279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CaixaDeTexto 3"/>
          <p:cNvSpPr txBox="1">
            <a:spLocks noChangeArrowheads="1"/>
          </p:cNvSpPr>
          <p:nvPr/>
        </p:nvSpPr>
        <p:spPr bwMode="auto">
          <a:xfrm>
            <a:off x="5894388" y="4148138"/>
            <a:ext cx="517048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A26.21 e A27.21</a:t>
            </a:r>
          </a:p>
          <a:p>
            <a:r>
              <a:rPr lang="pt-BR">
                <a:latin typeface="Tw Cen MT"/>
              </a:rPr>
              <a:t>Fígado: congestão  sinusoidal; colestase intracitoplasmática e canalicular; degeneração hidrópica;</a:t>
            </a:r>
          </a:p>
          <a:p>
            <a:r>
              <a:rPr lang="pt-BR">
                <a:latin typeface="Tw Cen MT"/>
              </a:rPr>
              <a:t>hematopioese extramedular; </a:t>
            </a:r>
          </a:p>
          <a:p>
            <a:r>
              <a:rPr lang="pt-BR">
                <a:latin typeface="Tw Cen MT"/>
              </a:rPr>
              <a:t>necrose centrolobular (A26.20)</a:t>
            </a:r>
          </a:p>
        </p:txBody>
      </p:sp>
      <p:pic>
        <p:nvPicPr>
          <p:cNvPr id="53252" name="Imagem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9950" y="3727450"/>
            <a:ext cx="4835525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Espaço Reservado para Conteúdo 4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89025" y="919163"/>
            <a:ext cx="4754563" cy="2673350"/>
          </a:xfrm>
        </p:spPr>
      </p:pic>
      <p:pic>
        <p:nvPicPr>
          <p:cNvPr id="54274" name="Imagem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5050" y="3683000"/>
            <a:ext cx="4833938" cy="271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Imagem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32488" y="847725"/>
            <a:ext cx="4972050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6" name="CaixaDeTexto 2"/>
          <p:cNvSpPr txBox="1">
            <a:spLocks noChangeArrowheads="1"/>
          </p:cNvSpPr>
          <p:nvPr/>
        </p:nvSpPr>
        <p:spPr bwMode="auto">
          <a:xfrm>
            <a:off x="6081713" y="4371975"/>
            <a:ext cx="4675187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A26.21 e A27.21</a:t>
            </a:r>
          </a:p>
          <a:p>
            <a:r>
              <a:rPr lang="pt-BR">
                <a:latin typeface="Tw Cen MT"/>
              </a:rPr>
              <a:t>Timo: depleção linfocitca acentuada; cistificação dos CH.</a:t>
            </a:r>
          </a:p>
          <a:p>
            <a:r>
              <a:rPr lang="pt-BR">
                <a:latin typeface="Tw Cen MT"/>
              </a:rPr>
              <a:t>Baço: depleção linfocítica de PB; congestão PV</a:t>
            </a:r>
          </a:p>
          <a:p>
            <a:r>
              <a:rPr lang="pt-BR">
                <a:latin typeface="Tw Cen MT"/>
              </a:rPr>
              <a:t>Rins: manutenção da ZN e edema tubular, hematopiose extramelar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CaixaDeTexto 1"/>
          <p:cNvSpPr txBox="1">
            <a:spLocks noChangeArrowheads="1"/>
          </p:cNvSpPr>
          <p:nvPr/>
        </p:nvSpPr>
        <p:spPr bwMode="auto">
          <a:xfrm>
            <a:off x="4230688" y="3463925"/>
            <a:ext cx="4152900" cy="369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Tw Cen MT"/>
              </a:rPr>
              <a:t>PREMATURIDADE</a:t>
            </a:r>
          </a:p>
        </p:txBody>
      </p:sp>
      <p:sp>
        <p:nvSpPr>
          <p:cNvPr id="55298" name="CaixaDeTexto 6"/>
          <p:cNvSpPr txBox="1">
            <a:spLocks noChangeArrowheads="1"/>
          </p:cNvSpPr>
          <p:nvPr/>
        </p:nvSpPr>
        <p:spPr bwMode="auto">
          <a:xfrm>
            <a:off x="839788" y="3798888"/>
            <a:ext cx="3416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BRONCOPNEUMONIA</a:t>
            </a:r>
          </a:p>
          <a:p>
            <a:r>
              <a:rPr lang="pt-BR">
                <a:latin typeface="Tw Cen MT"/>
              </a:rPr>
              <a:t>  (A27.20) </a:t>
            </a:r>
            <a:r>
              <a:rPr lang="pt-BR">
                <a:latin typeface="Calibri" pitchFamily="34" charset="0"/>
                <a:cs typeface="Calibri" pitchFamily="34" charset="0"/>
              </a:rPr>
              <a:t>→</a:t>
            </a:r>
            <a:r>
              <a:rPr lang="pt-BR">
                <a:latin typeface="Tw Cen MT"/>
                <a:cs typeface="Calibri" pitchFamily="34" charset="0"/>
              </a:rPr>
              <a:t> SEPSE</a:t>
            </a:r>
          </a:p>
        </p:txBody>
      </p:sp>
      <p:sp>
        <p:nvSpPr>
          <p:cNvPr id="13" name="Seta para Baixo 12"/>
          <p:cNvSpPr/>
          <p:nvPr/>
        </p:nvSpPr>
        <p:spPr>
          <a:xfrm>
            <a:off x="7508875" y="1412875"/>
            <a:ext cx="682625" cy="5365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23" name="Conector em Curva 22"/>
          <p:cNvCxnSpPr/>
          <p:nvPr/>
        </p:nvCxnSpPr>
        <p:spPr>
          <a:xfrm>
            <a:off x="4737100" y="1643063"/>
            <a:ext cx="2527300" cy="11112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Seta para Baixo 25"/>
          <p:cNvSpPr/>
          <p:nvPr/>
        </p:nvSpPr>
        <p:spPr>
          <a:xfrm>
            <a:off x="3852863" y="1470025"/>
            <a:ext cx="669925" cy="5016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5302" name="CaixaDeTexto 29"/>
          <p:cNvSpPr txBox="1">
            <a:spLocks noChangeArrowheads="1"/>
          </p:cNvSpPr>
          <p:nvPr/>
        </p:nvSpPr>
        <p:spPr bwMode="auto">
          <a:xfrm>
            <a:off x="8408988" y="3003550"/>
            <a:ext cx="3140075" cy="13843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Tw Cen MT"/>
              </a:rPr>
              <a:t>EDEMA PULMONAR</a:t>
            </a:r>
          </a:p>
          <a:p>
            <a:r>
              <a:rPr lang="pt-BR" sz="1200">
                <a:latin typeface="Tw Cen MT"/>
              </a:rPr>
              <a:t>DANO ALVEOLAR DIFUSO, COM FORMAÇÃO DE MEMBRANAS HIALINAS</a:t>
            </a:r>
          </a:p>
          <a:p>
            <a:r>
              <a:rPr lang="pt-BR" sz="1200">
                <a:latin typeface="Tw Cen MT"/>
              </a:rPr>
              <a:t>IMATURIDADE VISCERAL</a:t>
            </a:r>
          </a:p>
          <a:p>
            <a:r>
              <a:rPr lang="pt-BR" sz="1200">
                <a:latin typeface="Tw Cen MT"/>
              </a:rPr>
              <a:t>LESÕES DE SNC</a:t>
            </a:r>
          </a:p>
          <a:p>
            <a:r>
              <a:rPr lang="pt-BR" sz="1200">
                <a:latin typeface="Tw Cen MT"/>
              </a:rPr>
              <a:t>DILATAÇÃO DE ALÇAS INTESTINAIS</a:t>
            </a:r>
          </a:p>
          <a:p>
            <a:r>
              <a:rPr lang="pt-BR" sz="1200">
                <a:latin typeface="Tw Cen MT"/>
              </a:rPr>
              <a:t>CONGESTÃO HEPÁTICA</a:t>
            </a:r>
          </a:p>
        </p:txBody>
      </p:sp>
      <p:sp>
        <p:nvSpPr>
          <p:cNvPr id="55303" name="CaixaDeTexto 7"/>
          <p:cNvSpPr txBox="1">
            <a:spLocks noChangeArrowheads="1"/>
          </p:cNvSpPr>
          <p:nvPr/>
        </p:nvSpPr>
        <p:spPr bwMode="auto">
          <a:xfrm>
            <a:off x="3432175" y="2166938"/>
            <a:ext cx="5064125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Tw Cen MT"/>
              </a:rPr>
              <a:t>SOFRIMENTO FETAL INTRAUTERINO</a:t>
            </a:r>
          </a:p>
        </p:txBody>
      </p:sp>
      <p:sp>
        <p:nvSpPr>
          <p:cNvPr id="55304" name="CaixaDeTexto 10"/>
          <p:cNvSpPr txBox="1">
            <a:spLocks noChangeArrowheads="1"/>
          </p:cNvSpPr>
          <p:nvPr/>
        </p:nvSpPr>
        <p:spPr bwMode="auto">
          <a:xfrm>
            <a:off x="969963" y="488950"/>
            <a:ext cx="57642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Tw Cen MT"/>
              </a:rPr>
              <a:t>INFECÇÃO (CORIOAMNIONITE) </a:t>
            </a:r>
          </a:p>
          <a:p>
            <a:pPr algn="ctr"/>
            <a:r>
              <a:rPr lang="pt-BR">
                <a:latin typeface="Tw Cen MT"/>
              </a:rPr>
              <a:t>E ALTERAÇÕES HIPÓXICO-ISQUÊMICAS </a:t>
            </a:r>
          </a:p>
          <a:p>
            <a:pPr algn="ctr"/>
            <a:r>
              <a:rPr lang="pt-BR">
                <a:latin typeface="Tw Cen MT"/>
              </a:rPr>
              <a:t>PLACENTARES</a:t>
            </a:r>
          </a:p>
        </p:txBody>
      </p:sp>
      <p:sp>
        <p:nvSpPr>
          <p:cNvPr id="55305" name="CaixaDeTexto 11"/>
          <p:cNvSpPr txBox="1">
            <a:spLocks noChangeArrowheads="1"/>
          </p:cNvSpPr>
          <p:nvPr/>
        </p:nvSpPr>
        <p:spPr bwMode="auto">
          <a:xfrm>
            <a:off x="6148388" y="923925"/>
            <a:ext cx="3402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Tw Cen MT"/>
              </a:rPr>
              <a:t>SINDROME GENÉTICA</a:t>
            </a:r>
          </a:p>
        </p:txBody>
      </p:sp>
      <p:sp>
        <p:nvSpPr>
          <p:cNvPr id="24" name="Seta para Baixo 27"/>
          <p:cNvSpPr/>
          <p:nvPr/>
        </p:nvSpPr>
        <p:spPr>
          <a:xfrm>
            <a:off x="5743575" y="3959225"/>
            <a:ext cx="517525" cy="941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5307" name="CaixaDeTexto 16"/>
          <p:cNvSpPr txBox="1">
            <a:spLocks noChangeArrowheads="1"/>
          </p:cNvSpPr>
          <p:nvPr/>
        </p:nvSpPr>
        <p:spPr bwMode="auto">
          <a:xfrm>
            <a:off x="3548063" y="4900613"/>
            <a:ext cx="49863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Tw Cen MT"/>
              </a:rPr>
              <a:t>INSUFICIÊNCIA RESPIRATÓRIA </a:t>
            </a:r>
          </a:p>
          <a:p>
            <a:pPr algn="ctr"/>
            <a:r>
              <a:rPr lang="pt-BR">
                <a:latin typeface="Tw Cen MT"/>
              </a:rPr>
              <a:t>AGUDA </a:t>
            </a:r>
            <a:r>
              <a:rPr lang="pt-BR" i="1">
                <a:latin typeface="Tw Cen MT"/>
              </a:rPr>
              <a:t>(CAUSA MORTIS</a:t>
            </a:r>
            <a:r>
              <a:rPr lang="pt-BR">
                <a:latin typeface="Tw Cen MT"/>
              </a:rPr>
              <a:t>)</a:t>
            </a:r>
          </a:p>
        </p:txBody>
      </p:sp>
      <p:sp>
        <p:nvSpPr>
          <p:cNvPr id="51" name="Seta para baixo 50"/>
          <p:cNvSpPr/>
          <p:nvPr/>
        </p:nvSpPr>
        <p:spPr>
          <a:xfrm>
            <a:off x="5741988" y="2614613"/>
            <a:ext cx="517525" cy="7762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2" name="Seta para a direita 51"/>
          <p:cNvSpPr/>
          <p:nvPr/>
        </p:nvSpPr>
        <p:spPr>
          <a:xfrm>
            <a:off x="3695700" y="4122738"/>
            <a:ext cx="1339850" cy="309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5310" name="CaixaDeTexto 54"/>
          <p:cNvSpPr txBox="1">
            <a:spLocks noChangeArrowheads="1"/>
          </p:cNvSpPr>
          <p:nvPr/>
        </p:nvSpPr>
        <p:spPr bwMode="auto">
          <a:xfrm>
            <a:off x="8534400" y="1971675"/>
            <a:ext cx="2889250" cy="831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Tw Cen MT"/>
              </a:rPr>
              <a:t>DEPLEÇÃO LINFOCÍTICA ESPLÊNICA E TÍMICA</a:t>
            </a:r>
          </a:p>
          <a:p>
            <a:r>
              <a:rPr lang="pt-BR" sz="1200">
                <a:latin typeface="Tw Cen MT"/>
              </a:rPr>
              <a:t>HEMATOPOIESE  EXTRAMEDULAR</a:t>
            </a:r>
          </a:p>
          <a:p>
            <a:r>
              <a:rPr lang="pt-BR" sz="1200">
                <a:latin typeface="Tw Cen MT"/>
              </a:rPr>
              <a:t>CIUR, COM MUITO BAIXO PESO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6963" y="758825"/>
            <a:ext cx="10058400" cy="35655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9600" smtClean="0">
                <a:solidFill>
                  <a:srgbClr val="FF00FF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Gemelaridade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3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mtClean="0"/>
              <a:t>Chaurasia et al: 80% da mortalidade em gêmeos ocorre em menores de 37 semanas e 90% estão associados a baixo peso ao nascer.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/>
              <a:t>Restrição de crescimento intrauterino contribui para o baixo peso ao nascer, não apenas a prematuridade. 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/>
              <a:t>Incidência de baixo peso ao nascer entre gemelares é 60% maior que em gestações únicas.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/>
              <a:t>Ocorre mais em gemelares monozigóticos em comparação a dizigóticos, sugerindo que o baixo peso está associado a zigozidade e não a placentação.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Gemelaridade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83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charset="0"/>
              <a:buChar char="•"/>
            </a:pPr>
            <a:r>
              <a:rPr lang="pt-BR" smtClean="0">
                <a:solidFill>
                  <a:srgbClr val="FF0000"/>
                </a:solidFill>
              </a:rPr>
              <a:t>Anomalias congênitas</a:t>
            </a:r>
            <a:r>
              <a:rPr lang="pt-BR" smtClean="0"/>
              <a:t> são muito mais frequentemente reportadas em gêmeos do que em fetos únicos, com alta incidência em </a:t>
            </a:r>
            <a:r>
              <a:rPr lang="pt-BR" smtClean="0">
                <a:solidFill>
                  <a:srgbClr val="FF0000"/>
                </a:solidFill>
              </a:rPr>
              <a:t>gêmeos monozigóticos</a:t>
            </a:r>
            <a:r>
              <a:rPr lang="pt-BR" smtClean="0"/>
              <a:t>. 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/>
              <a:t>Malformações mais frequentes:</a:t>
            </a:r>
          </a:p>
          <a:p>
            <a:pPr lvl="1" algn="just" eaLnBrk="1" hangingPunct="1">
              <a:buFont typeface="Arial" charset="0"/>
              <a:buChar char="•"/>
            </a:pPr>
            <a:r>
              <a:rPr lang="pt-BR" smtClean="0"/>
              <a:t>Sistema Nerovo Central</a:t>
            </a:r>
          </a:p>
          <a:p>
            <a:pPr lvl="1" algn="just" eaLnBrk="1" hangingPunct="1">
              <a:buFont typeface="Arial" charset="0"/>
              <a:buChar char="•"/>
            </a:pPr>
            <a:r>
              <a:rPr lang="pt-BR" smtClean="0"/>
              <a:t>Cardiovascular</a:t>
            </a:r>
          </a:p>
          <a:p>
            <a:pPr lvl="1" algn="just" eaLnBrk="1" hangingPunct="1">
              <a:buFont typeface="Arial" charset="0"/>
              <a:buChar char="•"/>
            </a:pPr>
            <a:r>
              <a:rPr lang="pt-BR" smtClean="0"/>
              <a:t>Defeitos do trato gastrointestinal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mtClean="0"/>
              <a:t>Melnick et al demonstraram que a incidência de anomalias congênitas entre gêmeos monozigóticos com placenta dicoriônica é  similar à ocorrência em gêmeos monozigóticos com placentas monocoriônicas.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Gemelaridade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4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dirty="0" smtClean="0"/>
              <a:t>3 categorias de malformações associadas a </a:t>
            </a:r>
            <a:r>
              <a:rPr lang="pt-BR" dirty="0" err="1" smtClean="0"/>
              <a:t>gemelaridade</a:t>
            </a:r>
            <a:endParaRPr lang="pt-BR" dirty="0" smtClean="0"/>
          </a:p>
          <a:p>
            <a:pPr eaLnBrk="1" hangingPunct="1">
              <a:buFont typeface="Arial" charset="0"/>
              <a:buChar char="•"/>
            </a:pPr>
            <a:r>
              <a:rPr lang="pt-BR" dirty="0" smtClean="0"/>
              <a:t>Defeitos impostos tardiamente em decorrência do limitado  espaço </a:t>
            </a:r>
            <a:r>
              <a:rPr lang="pt-BR" dirty="0" err="1" smtClean="0"/>
              <a:t>intraútero</a:t>
            </a:r>
            <a:r>
              <a:rPr lang="pt-BR" dirty="0" smtClean="0"/>
              <a:t>. </a:t>
            </a:r>
          </a:p>
          <a:p>
            <a:pPr eaLnBrk="1" hangingPunct="1">
              <a:buFont typeface="Arial" charset="0"/>
              <a:buChar char="•"/>
            </a:pPr>
            <a:r>
              <a:rPr lang="pt-BR" dirty="0" err="1" smtClean="0"/>
              <a:t>Disrupção</a:t>
            </a:r>
            <a:r>
              <a:rPr lang="pt-BR" dirty="0" smtClean="0"/>
              <a:t> do fluxo sanguíneo normal devido a anastomoses vasculares na placenta.</a:t>
            </a:r>
          </a:p>
          <a:p>
            <a:pPr eaLnBrk="1" hangingPunct="1">
              <a:buFont typeface="Arial" charset="0"/>
              <a:buChar char="•"/>
            </a:pPr>
            <a:r>
              <a:rPr lang="pt-BR" dirty="0" smtClean="0"/>
              <a:t>Defeitos precocemente adquiridos na morfogênese.</a:t>
            </a:r>
          </a:p>
          <a:p>
            <a:pPr eaLnBrk="1" hangingPunct="1">
              <a:buFont typeface="Arial" charset="0"/>
              <a:buChar char="•"/>
            </a:pPr>
            <a:r>
              <a:rPr lang="pt-BR" b="1" dirty="0" smtClean="0">
                <a:solidFill>
                  <a:srgbClr val="FF0000"/>
                </a:solidFill>
              </a:rPr>
              <a:t>Gêmeos monocoriônicos</a:t>
            </a:r>
            <a:r>
              <a:rPr lang="pt-BR" dirty="0" smtClean="0"/>
              <a:t> apresentam maior taxa de mortalidade perinatal, discrepância de peso ao nascimento (fetos discordantes) e RCIU do que gêmeos </a:t>
            </a:r>
            <a:r>
              <a:rPr lang="pt-BR" dirty="0" err="1" smtClean="0"/>
              <a:t>dicoriônicos</a:t>
            </a:r>
            <a:r>
              <a:rPr lang="pt-BR" dirty="0" smtClean="0"/>
              <a:t>.</a:t>
            </a:r>
          </a:p>
          <a:p>
            <a:pPr eaLnBrk="1" hangingPunct="1">
              <a:buFont typeface="Arial" charset="0"/>
              <a:buChar char="•"/>
            </a:pPr>
            <a:r>
              <a:rPr lang="pt-BR" b="1" dirty="0" smtClean="0">
                <a:solidFill>
                  <a:srgbClr val="FF0000"/>
                </a:solidFill>
              </a:rPr>
              <a:t>Complicações podem estar relacionadas a anastomoses vasculares placentárias</a:t>
            </a:r>
            <a:r>
              <a:rPr lang="pt-BR" dirty="0" smtClean="0"/>
              <a:t>. A comunicação vascular </a:t>
            </a:r>
            <a:r>
              <a:rPr lang="pt-BR" dirty="0" err="1" smtClean="0"/>
              <a:t>monocoriônica</a:t>
            </a:r>
            <a:r>
              <a:rPr lang="pt-BR" dirty="0" smtClean="0"/>
              <a:t> também pode ser responsável pela síndrome de transfusão feto-fetal, CIVD ao nascimento e defeitos </a:t>
            </a:r>
            <a:r>
              <a:rPr lang="pt-BR" dirty="0" err="1" smtClean="0"/>
              <a:t>disruptivos</a:t>
            </a:r>
            <a:r>
              <a:rPr lang="pt-BR" dirty="0" smtClean="0"/>
              <a:t> estruturais.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smtClean="0">
                <a:solidFill>
                  <a:srgbClr val="FF0000"/>
                </a:solidFill>
              </a:rPr>
              <a:t>Leucomalácia Periventricular em Gêmeo</a:t>
            </a:r>
          </a:p>
        </p:txBody>
      </p:sp>
      <p:sp>
        <p:nvSpPr>
          <p:cNvPr id="62466" name="Espaço Reservado para Conteúdo 2"/>
          <p:cNvSpPr>
            <a:spLocks noGrp="1"/>
          </p:cNvSpPr>
          <p:nvPr>
            <p:ph idx="1"/>
          </p:nvPr>
        </p:nvSpPr>
        <p:spPr>
          <a:xfrm>
            <a:off x="295275" y="1479550"/>
            <a:ext cx="11896725" cy="4022725"/>
          </a:xfrm>
          <a:solidFill>
            <a:schemeClr val="bg1"/>
          </a:solidFill>
        </p:spPr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US" smtClean="0">
                <a:solidFill>
                  <a:srgbClr val="212121"/>
                </a:solidFill>
                <a:latin typeface="BlinkMacSystemFont"/>
              </a:rPr>
              <a:t>: </a:t>
            </a:r>
            <a:r>
              <a:rPr lang="en-US" smtClean="0">
                <a:solidFill>
                  <a:srgbClr val="FF0000"/>
                </a:solidFill>
                <a:latin typeface="BlinkMacSystemFont"/>
              </a:rPr>
              <a:t>Risco aumentado de leucomalácia em gêmeos e trigêmeos</a:t>
            </a:r>
            <a:r>
              <a:rPr lang="en-US" smtClean="0">
                <a:solidFill>
                  <a:srgbClr val="212121"/>
                </a:solidFill>
                <a:latin typeface="BlinkMacSystemFont"/>
              </a:rPr>
              <a:t>.</a:t>
            </a:r>
          </a:p>
          <a:p>
            <a:pPr eaLnBrk="1" hangingPunct="1">
              <a:buFont typeface="Arial" charset="0"/>
              <a:buNone/>
            </a:pPr>
            <a:r>
              <a:rPr lang="en-US" smtClean="0">
                <a:solidFill>
                  <a:srgbClr val="212121"/>
                </a:solidFill>
                <a:latin typeface="BlinkMacSystemFont"/>
              </a:rPr>
              <a:t>                       (gêmeos: RR de 20,18 e trigêmeos: RR de 6,79) –p&lt;0,001</a:t>
            </a:r>
          </a:p>
          <a:p>
            <a:pPr eaLnBrk="1" hangingPunct="1">
              <a:buFont typeface="Arial" charset="0"/>
              <a:buChar char="•"/>
            </a:pPr>
            <a:r>
              <a:rPr lang="en-US" smtClean="0">
                <a:solidFill>
                  <a:srgbClr val="212121"/>
                </a:solidFill>
                <a:latin typeface="BlinkMacSystemFont"/>
              </a:rPr>
              <a:t>Sugerem que análise histopatológica da placenta pode ser a chave para entender o dano cerebral perinatal em gêmeos.</a:t>
            </a:r>
          </a:p>
          <a:p>
            <a:pPr marL="742950" lvl="1" indent="-285750" eaLnBrk="1" hangingPunct="1">
              <a:buFont typeface="Arial" charset="0"/>
              <a:buChar char="•"/>
            </a:pPr>
            <a:r>
              <a:rPr lang="pt-BR" b="1" smtClean="0">
                <a:solidFill>
                  <a:srgbClr val="FF0000"/>
                </a:solidFill>
              </a:rPr>
              <a:t>Monocorionicidade</a:t>
            </a:r>
            <a:r>
              <a:rPr lang="pt-BR" smtClean="0"/>
              <a:t> e </a:t>
            </a:r>
            <a:r>
              <a:rPr lang="pt-BR" b="1" smtClean="0"/>
              <a:t>síndrome de transfusão de gêmeos</a:t>
            </a:r>
            <a:r>
              <a:rPr lang="pt-BR" smtClean="0"/>
              <a:t> a gêmeos são sugeridos como associados a resultados adversos, mas sua presença não era significativamente diferente entre gêmeos e trigêmeos nesse estudo. </a:t>
            </a:r>
            <a:r>
              <a:rPr lang="pt-BR" b="1" smtClean="0">
                <a:solidFill>
                  <a:srgbClr val="FF0000"/>
                </a:solidFill>
              </a:rPr>
              <a:t>Circulação placentária perturbada</a:t>
            </a:r>
            <a:r>
              <a:rPr lang="pt-BR" smtClean="0"/>
              <a:t> incluindo hematoma retroplacental maciço, extenso </a:t>
            </a:r>
            <a:r>
              <a:rPr lang="pt-BR" b="1" smtClean="0">
                <a:solidFill>
                  <a:srgbClr val="FF0000"/>
                </a:solidFill>
              </a:rPr>
              <a:t>infarto</a:t>
            </a:r>
            <a:r>
              <a:rPr lang="pt-BR" smtClean="0"/>
              <a:t> ou trombose, e acentuada </a:t>
            </a:r>
            <a:r>
              <a:rPr lang="pt-BR" smtClean="0">
                <a:solidFill>
                  <a:srgbClr val="FF0000"/>
                </a:solidFill>
              </a:rPr>
              <a:t>deposição  basal ou perivilosa de fibrina</a:t>
            </a:r>
            <a:r>
              <a:rPr lang="pt-BR" smtClean="0"/>
              <a:t> constituíram condições  ao desenvolvimento de leucomalácia na maioria dos casos de lesão cerebral de início pré-natal e periparto. Esses fatores podem explicar parcialmente alguns dos achados do presente estudo. Placentas em bebês prematuros com leucomalácia periventricular pré e perinatal também demonstraram uma frequência significativamente maior de alterações isquêmicas em vilosidades, com base na histopatologia como descrito por Kumazaki et al</a:t>
            </a:r>
          </a:p>
          <a:p>
            <a:pPr eaLnBrk="1" hangingPunct="1">
              <a:buFont typeface="Arial" charset="0"/>
              <a:buChar char="•"/>
            </a:pPr>
            <a:endParaRPr lang="en-US" smtClean="0">
              <a:solidFill>
                <a:srgbClr val="212121"/>
              </a:solidFill>
              <a:latin typeface="BlinkMacSystemFont"/>
            </a:endParaRPr>
          </a:p>
          <a:p>
            <a:pPr eaLnBrk="1" hangingPunct="1">
              <a:buFont typeface="Arial" charset="0"/>
              <a:buChar char="•"/>
            </a:pPr>
            <a:endParaRPr lang="en-US" smtClean="0">
              <a:solidFill>
                <a:srgbClr val="212121"/>
              </a:solidFill>
              <a:latin typeface="BlinkMacSystemFont"/>
            </a:endParaRPr>
          </a:p>
        </p:txBody>
      </p:sp>
      <p:sp>
        <p:nvSpPr>
          <p:cNvPr id="62467" name="Rectangle 4"/>
          <p:cNvSpPr>
            <a:spLocks noChangeArrowheads="1"/>
          </p:cNvSpPr>
          <p:nvPr/>
        </p:nvSpPr>
        <p:spPr bwMode="auto">
          <a:xfrm>
            <a:off x="0" y="663575"/>
            <a:ext cx="12192000" cy="8239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Preterm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twin</a:t>
            </a:r>
            <a:r>
              <a:rPr lang="en-US">
                <a:hlinkClick r:id="rId2"/>
              </a:rPr>
              <a:t> and </a:t>
            </a:r>
            <a:r>
              <a:rPr lang="en-US" b="1">
                <a:hlinkClick r:id="rId2"/>
              </a:rPr>
              <a:t>triplet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pregnancies</a:t>
            </a:r>
            <a:r>
              <a:rPr lang="en-US">
                <a:hlinkClick r:id="rId2"/>
              </a:rPr>
              <a:t> are at </a:t>
            </a:r>
            <a:r>
              <a:rPr lang="en-US" b="1">
                <a:hlinkClick r:id="rId2"/>
              </a:rPr>
              <a:t>increased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risk</a:t>
            </a:r>
            <a:r>
              <a:rPr lang="en-US">
                <a:hlinkClick r:id="rId2"/>
              </a:rPr>
              <a:t> for the development of cystic periventricular leukomalacia.</a:t>
            </a:r>
            <a:endParaRPr lang="en-US"/>
          </a:p>
          <a:p>
            <a:pPr algn="ctr"/>
            <a:r>
              <a:rPr lang="en-US"/>
              <a:t>Resch B, Resch E, Freidl T, Maurer U, Haas J, Müller W.Eur J Paediatr Neurol. 2013 Mar;17(2):148-52. </a:t>
            </a:r>
            <a:r>
              <a:rPr lang="en-US">
                <a:solidFill>
                  <a:srgbClr val="FF00FF"/>
                </a:solidFill>
              </a:rPr>
              <a:t>doi: 10.1016/j.ejpn.2012.06.010</a:t>
            </a:r>
            <a:r>
              <a:rPr lang="en-US"/>
              <a:t>. Epub 2012 Jul 12.PMID: 22795624</a:t>
            </a:r>
          </a:p>
        </p:txBody>
      </p:sp>
      <p:sp>
        <p:nvSpPr>
          <p:cNvPr id="62468" name="Rectangle 5"/>
          <p:cNvSpPr>
            <a:spLocks noChangeArrowheads="1"/>
          </p:cNvSpPr>
          <p:nvPr/>
        </p:nvSpPr>
        <p:spPr bwMode="auto">
          <a:xfrm>
            <a:off x="0" y="5151438"/>
            <a:ext cx="1219200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3"/>
              </a:rPr>
              <a:t>Placental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features</a:t>
            </a:r>
            <a:r>
              <a:rPr lang="en-US">
                <a:hlinkClick r:id="rId3"/>
              </a:rPr>
              <a:t> in </a:t>
            </a:r>
            <a:r>
              <a:rPr lang="en-US" b="1">
                <a:hlinkClick r:id="rId3"/>
              </a:rPr>
              <a:t>preterm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infants</a:t>
            </a:r>
            <a:r>
              <a:rPr lang="en-US">
                <a:hlinkClick r:id="rId3"/>
              </a:rPr>
              <a:t> with </a:t>
            </a:r>
            <a:r>
              <a:rPr lang="en-US" b="1">
                <a:hlinkClick r:id="rId3"/>
              </a:rPr>
              <a:t>periventricular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leukomalacia</a:t>
            </a:r>
            <a:r>
              <a:rPr lang="en-US">
                <a:hlinkClick r:id="rId3"/>
              </a:rPr>
              <a:t>.</a:t>
            </a:r>
            <a:endParaRPr lang="en-US"/>
          </a:p>
          <a:p>
            <a:pPr algn="ctr"/>
            <a:r>
              <a:rPr lang="en-US"/>
              <a:t>Kumazaki K, Nakayama M, Sumida Y, Ozono K, Mushiake S, Suehara N, Wada Y, Fujimura M.Pediatrics. 2002 Apr;109(4):650-5. </a:t>
            </a:r>
            <a:r>
              <a:rPr lang="en-US">
                <a:solidFill>
                  <a:srgbClr val="FF00FF"/>
                </a:solidFill>
              </a:rPr>
              <a:t>doi: 10.1542/peds.109.4.650</a:t>
            </a:r>
            <a:r>
              <a:rPr lang="en-US"/>
              <a:t>. PMID: 11927710</a:t>
            </a:r>
          </a:p>
        </p:txBody>
      </p:sp>
      <p:sp>
        <p:nvSpPr>
          <p:cNvPr id="62469" name="Text Box 7"/>
          <p:cNvSpPr txBox="1">
            <a:spLocks noChangeArrowheads="1"/>
          </p:cNvSpPr>
          <p:nvPr/>
        </p:nvSpPr>
        <p:spPr bwMode="auto">
          <a:xfrm>
            <a:off x="466725" y="6162675"/>
            <a:ext cx="11474450" cy="717550"/>
          </a:xfrm>
          <a:prstGeom prst="rect">
            <a:avLst/>
          </a:prstGeom>
          <a:solidFill>
            <a:schemeClr val="bg1"/>
          </a:solidFill>
          <a:ln w="76200" cmpd="tri">
            <a:solidFill>
              <a:srgbClr val="FF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dirty="0">
                <a:solidFill>
                  <a:srgbClr val="000099"/>
                </a:solidFill>
              </a:rPr>
              <a:t>Assim, o exame da placenta é essencial para elucidar as alterações fisiopatológicas que levam à </a:t>
            </a:r>
            <a:r>
              <a:rPr lang="pt-BR" dirty="0" err="1">
                <a:solidFill>
                  <a:srgbClr val="000099"/>
                </a:solidFill>
              </a:rPr>
              <a:t>leucomalácia</a:t>
            </a:r>
            <a:endParaRPr lang="pt-BR" dirty="0">
              <a:solidFill>
                <a:srgbClr val="000099"/>
              </a:solidFill>
            </a:endParaRPr>
          </a:p>
          <a:p>
            <a:pPr algn="ctr" defTabSz="914400"/>
            <a:r>
              <a:rPr lang="pt-BR" dirty="0">
                <a:solidFill>
                  <a:srgbClr val="000099"/>
                </a:solidFill>
              </a:rPr>
              <a:t>no processo perinatal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3"/>
          <p:cNvSpPr>
            <a:spLocks noGrp="1"/>
          </p:cNvSpPr>
          <p:nvPr>
            <p:ph type="body" idx="1"/>
          </p:nvPr>
        </p:nvSpPr>
        <p:spPr>
          <a:xfrm>
            <a:off x="1143000" y="1765241"/>
            <a:ext cx="10058400" cy="4022725"/>
          </a:xfrm>
        </p:spPr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Adegbite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et al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compararam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gêmeos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monocoriônicos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e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dicoriônios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nascidos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entre 24 e 34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semanas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de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idade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gestacional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e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encontraram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que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BlinkMacSystemFont"/>
              </a:rPr>
              <a:t>placentação</a:t>
            </a:r>
            <a:r>
              <a:rPr lang="en-US" b="1" dirty="0" smtClean="0">
                <a:solidFill>
                  <a:srgbClr val="FF0000"/>
                </a:solidFill>
                <a:latin typeface="BlinkMacSystemFont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BlinkMacSystemFont"/>
              </a:rPr>
              <a:t>monocoriônica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foi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BlinkMacSystemFont"/>
              </a:rPr>
              <a:t>associada</a:t>
            </a:r>
            <a:r>
              <a:rPr lang="en-US" dirty="0" smtClean="0">
                <a:solidFill>
                  <a:srgbClr val="212121"/>
                </a:solidFill>
                <a:latin typeface="BlinkMacSystemFont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BlinkMacSystemFont"/>
              </a:rPr>
              <a:t>com </a:t>
            </a:r>
            <a:r>
              <a:rPr lang="en-US" b="1" dirty="0" err="1" smtClean="0">
                <a:solidFill>
                  <a:srgbClr val="FF0000"/>
                </a:solidFill>
                <a:latin typeface="BlinkMacSystemFont"/>
              </a:rPr>
              <a:t>aumento</a:t>
            </a:r>
            <a:r>
              <a:rPr lang="en-US" b="1" dirty="0" smtClean="0">
                <a:solidFill>
                  <a:srgbClr val="FF0000"/>
                </a:solidFill>
                <a:latin typeface="BlinkMacSystemFont"/>
              </a:rPr>
              <a:t> da </a:t>
            </a:r>
            <a:r>
              <a:rPr lang="en-US" b="1" dirty="0" err="1" smtClean="0">
                <a:solidFill>
                  <a:srgbClr val="FF0000"/>
                </a:solidFill>
                <a:latin typeface="BlinkMacSystemFont"/>
              </a:rPr>
              <a:t>incidência</a:t>
            </a:r>
            <a:r>
              <a:rPr lang="en-US" b="1" dirty="0" smtClean="0">
                <a:solidFill>
                  <a:srgbClr val="FF0000"/>
                </a:solidFill>
                <a:latin typeface="BlinkMacSystemFont"/>
              </a:rPr>
              <a:t> de </a:t>
            </a:r>
            <a:r>
              <a:rPr lang="en-US" b="1" dirty="0" err="1" smtClean="0">
                <a:solidFill>
                  <a:srgbClr val="FF0000"/>
                </a:solidFill>
                <a:latin typeface="BlinkMacSystemFont"/>
              </a:rPr>
              <a:t>paralisia</a:t>
            </a:r>
            <a:r>
              <a:rPr lang="en-US" b="1" dirty="0" smtClean="0">
                <a:solidFill>
                  <a:srgbClr val="FF0000"/>
                </a:solidFill>
                <a:latin typeface="BlinkMacSystemFont"/>
              </a:rPr>
              <a:t> cerebral</a:t>
            </a:r>
            <a:r>
              <a:rPr lang="en-US" b="1" dirty="0" smtClean="0">
                <a:solidFill>
                  <a:srgbClr val="212121"/>
                </a:solidFill>
                <a:latin typeface="BlinkMacSystemFont"/>
              </a:rPr>
              <a:t> (</a:t>
            </a:r>
            <a:r>
              <a:rPr lang="en-US" b="1" dirty="0" smtClean="0">
                <a:solidFill>
                  <a:srgbClr val="FF0000"/>
                </a:solidFill>
                <a:latin typeface="BlinkMacSystemFont"/>
              </a:rPr>
              <a:t>8% versus 1%)</a:t>
            </a:r>
            <a:r>
              <a:rPr lang="en-US" b="1" dirty="0" smtClean="0">
                <a:solidFill>
                  <a:srgbClr val="212121"/>
                </a:solidFill>
                <a:latin typeface="BlinkMacSystemFont"/>
              </a:rPr>
              <a:t> e </a:t>
            </a:r>
            <a:r>
              <a:rPr lang="en-US" b="1" dirty="0" err="1" smtClean="0">
                <a:solidFill>
                  <a:srgbClr val="FF0000"/>
                </a:solidFill>
                <a:latin typeface="BlinkMacSystemFont"/>
              </a:rPr>
              <a:t>morbidade</a:t>
            </a:r>
            <a:r>
              <a:rPr lang="en-US" b="1" dirty="0" smtClean="0">
                <a:solidFill>
                  <a:srgbClr val="FF0000"/>
                </a:solidFill>
                <a:latin typeface="BlinkMacSystemFont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BlinkMacSystemFont"/>
              </a:rPr>
              <a:t>neurológica</a:t>
            </a:r>
            <a:r>
              <a:rPr lang="en-US" b="1" dirty="0" smtClean="0">
                <a:solidFill>
                  <a:srgbClr val="212121"/>
                </a:solidFill>
                <a:latin typeface="BlinkMacSystemFont"/>
              </a:rPr>
              <a:t> (</a:t>
            </a:r>
            <a:r>
              <a:rPr lang="en-US" b="1" dirty="0" smtClean="0">
                <a:solidFill>
                  <a:srgbClr val="FF0000"/>
                </a:solidFill>
                <a:latin typeface="BlinkMacSystemFont"/>
              </a:rPr>
              <a:t>15% versus 3%).</a:t>
            </a:r>
          </a:p>
          <a:p>
            <a:pPr eaLnBrk="1" hangingPunct="1"/>
            <a:r>
              <a:rPr lang="pt-BR" dirty="0" smtClean="0"/>
              <a:t>O </a:t>
            </a:r>
            <a:r>
              <a:rPr lang="pt-BR" b="1" dirty="0" smtClean="0">
                <a:solidFill>
                  <a:srgbClr val="FF0000"/>
                </a:solidFill>
              </a:rPr>
              <a:t>risco de neurodesenvolvimento prejudicado</a:t>
            </a:r>
            <a:r>
              <a:rPr lang="pt-BR" dirty="0" smtClean="0"/>
              <a:t> foi maior em </a:t>
            </a:r>
            <a:r>
              <a:rPr lang="pt-BR" dirty="0" smtClean="0">
                <a:solidFill>
                  <a:srgbClr val="FF0000"/>
                </a:solidFill>
              </a:rPr>
              <a:t>bebês monocoriônicos com peso de nascimento discordante</a:t>
            </a:r>
            <a:r>
              <a:rPr lang="pt-BR" dirty="0" smtClean="0"/>
              <a:t> (42%, P &lt;0,01)</a:t>
            </a:r>
          </a:p>
          <a:p>
            <a:pPr algn="ctr" eaLnBrk="1" hangingPunct="1"/>
            <a:r>
              <a:rPr lang="pt-BR" sz="2400" b="1" dirty="0" smtClean="0">
                <a:solidFill>
                  <a:srgbClr val="FF0000"/>
                </a:solidFill>
              </a:rPr>
              <a:t>Em resumo esse estudo mostra que os gêmeos monocoriônicos tiveram um risco 3 a 4 vezes maior de deficiência neurológica em comparação com gêmeos </a:t>
            </a:r>
            <a:r>
              <a:rPr lang="pt-BR" sz="2400" b="1" dirty="0" err="1" smtClean="0">
                <a:solidFill>
                  <a:srgbClr val="FF0000"/>
                </a:solidFill>
              </a:rPr>
              <a:t>dicoriônicos</a:t>
            </a:r>
            <a:r>
              <a:rPr lang="pt-BR" sz="2400" b="1" dirty="0" smtClean="0">
                <a:solidFill>
                  <a:srgbClr val="FF0000"/>
                </a:solidFill>
              </a:rPr>
              <a:t> de mesma idade gestacional sem uma predileção específica para restrição de crescimento</a:t>
            </a:r>
          </a:p>
          <a:p>
            <a:pPr algn="ctr" eaLnBrk="1" hangingPunct="1"/>
            <a:endParaRPr lang="pt-BR" sz="2400" b="1" dirty="0" smtClean="0">
              <a:solidFill>
                <a:srgbClr val="FF0000"/>
              </a:solidFill>
            </a:endParaRPr>
          </a:p>
        </p:txBody>
      </p:sp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244998" y="468072"/>
            <a:ext cx="1203960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 dirty="0" err="1">
                <a:hlinkClick r:id="rId2"/>
              </a:rPr>
              <a:t>Neuromorbidity</a:t>
            </a:r>
            <a:r>
              <a:rPr lang="en-US" dirty="0">
                <a:hlinkClick r:id="rId2"/>
              </a:rPr>
              <a:t> in </a:t>
            </a:r>
            <a:r>
              <a:rPr lang="en-US" b="1" dirty="0">
                <a:hlinkClick r:id="rId2"/>
              </a:rPr>
              <a:t>preterm</a:t>
            </a:r>
            <a:r>
              <a:rPr lang="en-US" dirty="0">
                <a:hlinkClick r:id="rId2"/>
              </a:rPr>
              <a:t> </a:t>
            </a:r>
            <a:r>
              <a:rPr lang="en-US" b="1" dirty="0">
                <a:hlinkClick r:id="rId2"/>
              </a:rPr>
              <a:t>twins</a:t>
            </a:r>
            <a:r>
              <a:rPr lang="en-US" dirty="0">
                <a:hlinkClick r:id="rId2"/>
              </a:rPr>
              <a:t> in relation to </a:t>
            </a:r>
            <a:r>
              <a:rPr lang="en-US" dirty="0" err="1">
                <a:hlinkClick r:id="rId2"/>
              </a:rPr>
              <a:t>chorionicity</a:t>
            </a:r>
            <a:r>
              <a:rPr lang="en-US" dirty="0">
                <a:hlinkClick r:id="rId2"/>
              </a:rPr>
              <a:t> and discordant </a:t>
            </a:r>
            <a:r>
              <a:rPr lang="en-US" b="1" dirty="0">
                <a:hlinkClick r:id="rId2"/>
              </a:rPr>
              <a:t>birth</a:t>
            </a:r>
            <a:r>
              <a:rPr lang="en-US" dirty="0">
                <a:hlinkClick r:id="rId2"/>
              </a:rPr>
              <a:t> weight.</a:t>
            </a:r>
            <a:endParaRPr lang="en-US" dirty="0"/>
          </a:p>
          <a:p>
            <a:pPr algn="ctr"/>
            <a:r>
              <a:rPr lang="en-US" dirty="0" err="1"/>
              <a:t>Adegbite</a:t>
            </a:r>
            <a:r>
              <a:rPr lang="en-US" dirty="0"/>
              <a:t> AL, </a:t>
            </a:r>
            <a:r>
              <a:rPr lang="en-US" dirty="0" err="1"/>
              <a:t>Castille</a:t>
            </a:r>
            <a:r>
              <a:rPr lang="en-US" dirty="0"/>
              <a:t> S, Ward S, </a:t>
            </a:r>
            <a:r>
              <a:rPr lang="en-US" dirty="0" err="1"/>
              <a:t>Bajoria</a:t>
            </a:r>
            <a:r>
              <a:rPr lang="en-US" dirty="0"/>
              <a:t> R. Am J </a:t>
            </a:r>
            <a:r>
              <a:rPr lang="en-US" dirty="0" err="1"/>
              <a:t>Obstet</a:t>
            </a:r>
            <a:r>
              <a:rPr lang="en-US" dirty="0"/>
              <a:t> Gynecol. 2004 Jan;190(1):156-63. </a:t>
            </a:r>
            <a:r>
              <a:rPr lang="en-US" dirty="0" err="1">
                <a:solidFill>
                  <a:srgbClr val="FF00FF"/>
                </a:solidFill>
              </a:rPr>
              <a:t>doi</a:t>
            </a:r>
            <a:r>
              <a:rPr lang="en-US" dirty="0">
                <a:solidFill>
                  <a:srgbClr val="FF00FF"/>
                </a:solidFill>
              </a:rPr>
              <a:t>: 10.1016/j.ajog.2003.07.004</a:t>
            </a:r>
            <a:r>
              <a:rPr lang="en-US" dirty="0"/>
              <a:t>. PMID: 14749653</a:t>
            </a:r>
          </a:p>
        </p:txBody>
      </p:sp>
      <p:sp>
        <p:nvSpPr>
          <p:cNvPr id="2" name="Retângulo 1"/>
          <p:cNvSpPr/>
          <p:nvPr/>
        </p:nvSpPr>
        <p:spPr>
          <a:xfrm>
            <a:off x="1507603" y="5143804"/>
            <a:ext cx="95143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FF00FF"/>
                </a:solidFill>
              </a:rPr>
              <a:t>Esses achados sugerem que, com taxas de sobrevivência melhoradas de bebês prematuros. O neurodesenvolvimento dos bebês monocoriônicos deve ser monitorizado especialmente após a alta para garantir que as famílias recebam apoio e intervenção adequados para otimizar o melhor potencial de 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charset="0"/>
              <a:buChar char="•"/>
            </a:pPr>
            <a:r>
              <a:rPr lang="en-US" sz="2400" smtClean="0"/>
              <a:t>Bejar et al (1990): Necrose do parênquima cerebral é considerada antenatal caso a atrofia ou os cistos na substância branca se apresentem nos primeiros 3 dias de vida.</a:t>
            </a:r>
          </a:p>
          <a:p>
            <a:pPr algn="just" eaLnBrk="1" hangingPunct="1">
              <a:buFont typeface="Arial" charset="0"/>
              <a:buChar char="•"/>
            </a:pPr>
            <a:r>
              <a:rPr lang="en-US" sz="2400" smtClean="0"/>
              <a:t>A incidência de necrose da substância branca antenatal foi maior em monocoriônicos em relação a dicoriônicos (30% vs 3.3%; P &lt; 0.001). </a:t>
            </a:r>
          </a:p>
          <a:p>
            <a:pPr algn="just" eaLnBrk="1" hangingPunct="1">
              <a:buFont typeface="Arial" charset="0"/>
              <a:buChar char="•"/>
            </a:pPr>
            <a:r>
              <a:rPr lang="en-US" sz="2400" smtClean="0"/>
              <a:t>Anastomose vascular placentária pode levar a Síndrome da transfusão feto-fetal, tendo o feto receptor maior risco de desenvolver leucomalácia periventricular</a:t>
            </a:r>
          </a:p>
          <a:p>
            <a:pPr algn="just" eaLnBrk="1" hangingPunct="1">
              <a:buFont typeface="Arial" charset="0"/>
              <a:buChar char="•"/>
            </a:pPr>
            <a:r>
              <a:rPr lang="en-US" sz="2400" b="1" smtClean="0"/>
              <a:t>Ainda que não haja sinais de Síndrome da transfusão feto-fetal</a:t>
            </a:r>
            <a:r>
              <a:rPr lang="en-US" sz="2400" smtClean="0"/>
              <a:t>, as conexões vasculares placentárias podem gerar comprometimento cardiovascular transitório em um ou mais gêmeos, resultando em perfusão cerebral comprometida e dano cerebral.</a:t>
            </a:r>
          </a:p>
          <a:p>
            <a:pPr algn="just" eaLnBrk="1" hangingPunct="1">
              <a:buFont typeface="Arial" charset="0"/>
              <a:buChar char="•"/>
            </a:pPr>
            <a:r>
              <a:rPr lang="en-US" sz="2400" smtClean="0"/>
              <a:t>.</a:t>
            </a:r>
          </a:p>
          <a:p>
            <a:pPr algn="just" eaLnBrk="1" hangingPunct="1">
              <a:buFont typeface="Arial" charset="0"/>
              <a:buChar char="•"/>
            </a:pPr>
            <a:endParaRPr lang="en-US" sz="2400" smtClean="0"/>
          </a:p>
          <a:p>
            <a:pPr algn="just" eaLnBrk="1" hangingPunct="1"/>
            <a:endParaRPr lang="pt-BR" sz="2400" smtClean="0"/>
          </a:p>
        </p:txBody>
      </p:sp>
      <p:sp>
        <p:nvSpPr>
          <p:cNvPr id="64514" name="Rectangle 4"/>
          <p:cNvSpPr>
            <a:spLocks noChangeArrowheads="1"/>
          </p:cNvSpPr>
          <p:nvPr/>
        </p:nvSpPr>
        <p:spPr bwMode="auto">
          <a:xfrm>
            <a:off x="0" y="722313"/>
            <a:ext cx="1219200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Antenatal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origin</a:t>
            </a:r>
            <a:r>
              <a:rPr lang="en-US">
                <a:hlinkClick r:id="rId2"/>
              </a:rPr>
              <a:t> of </a:t>
            </a:r>
            <a:r>
              <a:rPr lang="en-US" b="1">
                <a:hlinkClick r:id="rId2"/>
              </a:rPr>
              <a:t>neurologic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damage</a:t>
            </a:r>
            <a:r>
              <a:rPr lang="en-US">
                <a:hlinkClick r:id="rId2"/>
              </a:rPr>
              <a:t> in </a:t>
            </a:r>
            <a:r>
              <a:rPr lang="en-US" b="1">
                <a:hlinkClick r:id="rId2"/>
              </a:rPr>
              <a:t>newborn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infants</a:t>
            </a:r>
            <a:r>
              <a:rPr lang="en-US">
                <a:hlinkClick r:id="rId2"/>
              </a:rPr>
              <a:t>. II. Multiple gestations.</a:t>
            </a:r>
            <a:endParaRPr lang="en-US"/>
          </a:p>
          <a:p>
            <a:pPr algn="ctr"/>
            <a:r>
              <a:rPr lang="en-US"/>
              <a:t>Bejar R, Vigliocco G, Gramajo H, Solana C, Benirschke K, Berry C, Coen R, Resnik R.Am J Obstet Gynecol. 1990 May;162(5):1230-6. </a:t>
            </a:r>
            <a:r>
              <a:rPr lang="en-US">
                <a:solidFill>
                  <a:srgbClr val="FF00FF"/>
                </a:solidFill>
              </a:rPr>
              <a:t>doi: 10.1016/0002-9378(90)90024-2</a:t>
            </a:r>
            <a:r>
              <a:rPr lang="en-US"/>
              <a:t>. PMID: 2187353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Arial" charset="0"/>
              <a:buChar char="•"/>
            </a:pPr>
            <a:r>
              <a:rPr lang="en-US" sz="1800" smtClean="0"/>
              <a:t>Em gestação gemelar com natimorto ou co-gêmeo macerado, Yoshioka H et al descreveram lesões císticas nos cérebro de três  bebês com paralisia cerebral.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z="1800" smtClean="0"/>
              <a:t>Em dois pacientes a angiografia foi realizada e sugeriu que as lesões císticas eram </a:t>
            </a:r>
            <a:r>
              <a:rPr lang="pt-BR" sz="1800" smtClean="0">
                <a:solidFill>
                  <a:srgbClr val="FF0000"/>
                </a:solidFill>
              </a:rPr>
              <a:t>encefalomalácia multicística devido à oclusão arterial perinatal.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z="1800" smtClean="0"/>
              <a:t>Por outro lado, a causa mais comum de grandes oclusões arteriais cerebrais levando a infarto cerebral parece ser emoblização e também é razoável assumir que as lesões cerebrais nesses pacientes são secundárias a embolia arterial intracraniana (embolo de tecido infartado, tecido placentário necrótico)</a:t>
            </a:r>
          </a:p>
          <a:p>
            <a:pPr algn="just" eaLnBrk="1" hangingPunct="1">
              <a:buFont typeface="Arial" charset="0"/>
              <a:buChar char="•"/>
            </a:pPr>
            <a:r>
              <a:rPr lang="pt-BR" sz="1800" smtClean="0"/>
              <a:t>Em cada um dos nossos casos, a placenta foi considerada anormal, com qualquer infarto ou adesão ao útero, não podendo  ignorar a possibilidades de que a placenta anormal  pode ter sido o local de origem da embolia, ou pode ter desempenhado  parte importante na  coagulação  intravascular disseminada intrauterina</a:t>
            </a:r>
          </a:p>
          <a:p>
            <a:pPr algn="ctr" eaLnBrk="1" hangingPunct="1">
              <a:buFont typeface="Arial" charset="0"/>
              <a:buNone/>
            </a:pPr>
            <a:r>
              <a:rPr lang="pt-BR" sz="1800" b="1" smtClean="0">
                <a:solidFill>
                  <a:srgbClr val="FF0000"/>
                </a:solidFill>
              </a:rPr>
              <a:t>devido à transferência feto fetal de material tromboplástico do feto morto através de shunts vasculares na placenta monocoriônica, pode ter sido a causa desses achados  cerebrais nos  pacientes</a:t>
            </a:r>
            <a:endParaRPr lang="en-US" sz="1800" b="1" smtClean="0">
              <a:solidFill>
                <a:srgbClr val="FF0000"/>
              </a:solidFill>
            </a:endParaRPr>
          </a:p>
        </p:txBody>
      </p:sp>
      <p:sp>
        <p:nvSpPr>
          <p:cNvPr id="65538" name="Rectangle 3"/>
          <p:cNvSpPr>
            <a:spLocks noChangeArrowheads="1"/>
          </p:cNvSpPr>
          <p:nvPr/>
        </p:nvSpPr>
        <p:spPr bwMode="auto">
          <a:xfrm>
            <a:off x="0" y="893763"/>
            <a:ext cx="1219200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Multicystic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encephalomalacia</a:t>
            </a:r>
            <a:r>
              <a:rPr lang="en-US">
                <a:hlinkClick r:id="rId2"/>
              </a:rPr>
              <a:t> in </a:t>
            </a:r>
            <a:r>
              <a:rPr lang="en-US" b="1">
                <a:hlinkClick r:id="rId2"/>
              </a:rPr>
              <a:t>liveborn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twin</a:t>
            </a:r>
            <a:r>
              <a:rPr lang="en-US">
                <a:hlinkClick r:id="rId2"/>
              </a:rPr>
              <a:t> with a stillborn macerated co-</a:t>
            </a:r>
            <a:r>
              <a:rPr lang="en-US" b="1">
                <a:hlinkClick r:id="rId2"/>
              </a:rPr>
              <a:t>twin</a:t>
            </a:r>
            <a:r>
              <a:rPr lang="en-US">
                <a:hlinkClick r:id="rId2"/>
              </a:rPr>
              <a:t>.</a:t>
            </a:r>
            <a:endParaRPr lang="en-US"/>
          </a:p>
          <a:p>
            <a:pPr algn="ctr"/>
            <a:r>
              <a:rPr lang="en-US"/>
              <a:t>Yoshioka H, Kadomoto Y, Mino M, Morikawa Y, Kasubuchi Y, Kusunoki T.J Pediatr. 1979 Nov;95(5 Pt 1):798-800. </a:t>
            </a:r>
            <a:r>
              <a:rPr lang="en-US">
                <a:solidFill>
                  <a:srgbClr val="FF00FF"/>
                </a:solidFill>
              </a:rPr>
              <a:t>doi: 10.1016/s0022-3476(79)80739-8</a:t>
            </a:r>
            <a:r>
              <a:rPr lang="en-US"/>
              <a:t>. PMID: 490251</a:t>
            </a:r>
          </a:p>
        </p:txBody>
      </p:sp>
      <p:sp>
        <p:nvSpPr>
          <p:cNvPr id="65539" name="AutoShape 5"/>
          <p:cNvSpPr>
            <a:spLocks noChangeArrowheads="1"/>
          </p:cNvSpPr>
          <p:nvPr/>
        </p:nvSpPr>
        <p:spPr bwMode="auto">
          <a:xfrm>
            <a:off x="4203700" y="5070475"/>
            <a:ext cx="920750" cy="246063"/>
          </a:xfrm>
          <a:prstGeom prst="curvedUpArrow">
            <a:avLst>
              <a:gd name="adj1" fmla="val 74839"/>
              <a:gd name="adj2" fmla="val 14967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ço Reservado para Conteúdo 2"/>
          <p:cNvSpPr>
            <a:spLocks noGrp="1"/>
          </p:cNvSpPr>
          <p:nvPr>
            <p:ph idx="1"/>
          </p:nvPr>
        </p:nvSpPr>
        <p:spPr>
          <a:xfrm>
            <a:off x="1136650" y="2201863"/>
            <a:ext cx="10058400" cy="4022725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z="2400" dirty="0" smtClean="0"/>
              <a:t>Dudley e D'</a:t>
            </a:r>
            <a:r>
              <a:rPr lang="pt-BR" sz="2400" dirty="0" err="1" smtClean="0"/>
              <a:t>Alton</a:t>
            </a:r>
            <a:r>
              <a:rPr lang="pt-BR" sz="2400" dirty="0" smtClean="0"/>
              <a:t>  sugeriram que a estase circulatória em gêmeos monocoriônicos com conexões vasculares placentárias pode causar </a:t>
            </a:r>
            <a:r>
              <a:rPr lang="pt-BR" sz="2400" dirty="0" err="1" smtClean="0"/>
              <a:t>hiperfibrinogenemia</a:t>
            </a:r>
            <a:r>
              <a:rPr lang="pt-BR" sz="2400" dirty="0" smtClean="0"/>
              <a:t> e tromboembolismo, mesmo quando ambos os fetos estão vivos.</a:t>
            </a:r>
          </a:p>
          <a:p>
            <a:pPr eaLnBrk="1" hangingPunct="1">
              <a:buFont typeface="Arial" charset="0"/>
              <a:buChar char="•"/>
            </a:pPr>
            <a:r>
              <a:rPr lang="pt-BR" sz="2400" dirty="0" smtClean="0"/>
              <a:t> Os trombos, então, podem se disseminar para ambos os fetos por meio das conexões vasculares da placenta e resultam em lesões isquêmicas viscerais</a:t>
            </a:r>
            <a:endParaRPr lang="en-US" sz="2400" dirty="0" smtClean="0"/>
          </a:p>
          <a:p>
            <a:pPr eaLnBrk="1" hangingPunct="1">
              <a:buFont typeface="Arial" charset="0"/>
              <a:buChar char="•"/>
            </a:pPr>
            <a:endParaRPr lang="en-US" sz="2400" dirty="0" smtClean="0"/>
          </a:p>
          <a:p>
            <a:pPr eaLnBrk="1" hangingPunct="1">
              <a:buFont typeface="Arial" charset="0"/>
              <a:buChar char="•"/>
            </a:pPr>
            <a:endParaRPr lang="en-US" sz="2400" dirty="0" smtClean="0"/>
          </a:p>
          <a:p>
            <a:pPr eaLnBrk="1" hangingPunct="1"/>
            <a:endParaRPr lang="pt-BR" dirty="0" smtClean="0"/>
          </a:p>
        </p:txBody>
      </p:sp>
      <p:sp>
        <p:nvSpPr>
          <p:cNvPr id="66562" name="Rectangle 4"/>
          <p:cNvSpPr>
            <a:spLocks noChangeArrowheads="1"/>
          </p:cNvSpPr>
          <p:nvPr/>
        </p:nvSpPr>
        <p:spPr bwMode="auto">
          <a:xfrm>
            <a:off x="0" y="555625"/>
            <a:ext cx="12192000" cy="1098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/>
            </a:r>
            <a:br>
              <a:rPr lang="en-US" b="1">
                <a:hlinkClick r:id="rId2"/>
              </a:rPr>
            </a:br>
            <a:r>
              <a:rPr lang="en-US" b="1">
                <a:hlinkClick r:id="rId2"/>
              </a:rPr>
              <a:t>Single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fetal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death</a:t>
            </a:r>
            <a:r>
              <a:rPr lang="en-US">
                <a:hlinkClick r:id="rId2"/>
              </a:rPr>
              <a:t> in </a:t>
            </a:r>
            <a:r>
              <a:rPr lang="en-US" b="1">
                <a:hlinkClick r:id="rId2"/>
              </a:rPr>
              <a:t>twin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gestation</a:t>
            </a:r>
            <a:r>
              <a:rPr lang="en-US">
                <a:hlinkClick r:id="rId2"/>
              </a:rPr>
              <a:t>.</a:t>
            </a:r>
            <a:endParaRPr lang="en-US"/>
          </a:p>
          <a:p>
            <a:pPr algn="ctr"/>
            <a:r>
              <a:rPr lang="en-US"/>
              <a:t>Dudley DK, D'Alton ME.Semin Perinatol. 1986 Jan;10(1):65-72.PMID: 3764450 No abstract available</a:t>
            </a:r>
          </a:p>
          <a:p>
            <a:pPr algn="ctr"/>
            <a:r>
              <a:rPr lang="en-US"/>
              <a:t>(artigo citado por Bejar R et al)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mtClean="0">
                <a:solidFill>
                  <a:srgbClr val="000099"/>
                </a:solidFill>
              </a:rPr>
              <a:t>Portanto...</a:t>
            </a:r>
          </a:p>
        </p:txBody>
      </p:sp>
      <p:sp>
        <p:nvSpPr>
          <p:cNvPr id="67586" name="Rectangle 3"/>
          <p:cNvSpPr>
            <a:spLocks noGrp="1"/>
          </p:cNvSpPr>
          <p:nvPr>
            <p:ph type="body" idx="1"/>
          </p:nvPr>
        </p:nvSpPr>
        <p:spPr>
          <a:solidFill>
            <a:schemeClr val="bg2"/>
          </a:solidFill>
          <a:ln>
            <a:solidFill>
              <a:srgbClr val="FF00FF"/>
            </a:solidFill>
          </a:ln>
        </p:spPr>
        <p:txBody>
          <a:bodyPr/>
          <a:lstStyle/>
          <a:p>
            <a:r>
              <a:rPr lang="pt-BR" sz="2400" dirty="0" smtClean="0"/>
              <a:t>Em gestações múltiplas necrose da substância branca cerebral levando a lesões </a:t>
            </a:r>
            <a:r>
              <a:rPr lang="pt-BR" sz="2400" dirty="0" err="1" smtClean="0"/>
              <a:t>cavitárias</a:t>
            </a:r>
            <a:r>
              <a:rPr lang="pt-BR" sz="2400" dirty="0" smtClean="0"/>
              <a:t> e  atrofia cerebral e </a:t>
            </a:r>
            <a:r>
              <a:rPr lang="pt-BR" sz="2400" dirty="0" err="1" smtClean="0"/>
              <a:t>gliose</a:t>
            </a:r>
            <a:r>
              <a:rPr lang="pt-BR" sz="2400" dirty="0" smtClean="0"/>
              <a:t> podem ocorrer durante o parto.</a:t>
            </a:r>
          </a:p>
          <a:p>
            <a:r>
              <a:rPr lang="pt-BR" sz="2400" dirty="0" smtClean="0"/>
              <a:t> A necrose da substância branca cerebral foi principalmente associada a </a:t>
            </a:r>
            <a:r>
              <a:rPr lang="pt-BR" sz="2400" b="1" dirty="0" smtClean="0">
                <a:solidFill>
                  <a:srgbClr val="FF0000"/>
                </a:solidFill>
              </a:rPr>
              <a:t>múltiplas conexões vasculares placentárias</a:t>
            </a:r>
            <a:r>
              <a:rPr lang="pt-BR" sz="2400" dirty="0" smtClean="0"/>
              <a:t>. </a:t>
            </a:r>
          </a:p>
          <a:p>
            <a:r>
              <a:rPr lang="pt-BR" sz="2400" dirty="0" smtClean="0"/>
              <a:t>As informações </a:t>
            </a:r>
            <a:r>
              <a:rPr lang="pt-BR" sz="2400" dirty="0" smtClean="0"/>
              <a:t>disponíveis  </a:t>
            </a:r>
            <a:r>
              <a:rPr lang="pt-BR" sz="2400" dirty="0" smtClean="0"/>
              <a:t>enfatizam o papel dos fatores pré-natais intrínsecos que produzem lesões na substância branca em bebês prematuros de gestações múltiplas.</a:t>
            </a:r>
          </a:p>
          <a:p>
            <a:r>
              <a:rPr lang="pt-BR" sz="2400" dirty="0" smtClean="0">
                <a:solidFill>
                  <a:srgbClr val="000099"/>
                </a:solidFill>
              </a:rPr>
              <a:t>o exame da placenta é essencial para elucidar as alterações fisiopatológicas que levam à </a:t>
            </a:r>
            <a:r>
              <a:rPr lang="pt-BR" sz="2400" dirty="0" err="1" smtClean="0">
                <a:solidFill>
                  <a:srgbClr val="000099"/>
                </a:solidFill>
              </a:rPr>
              <a:t>leucomalácia</a:t>
            </a:r>
            <a:r>
              <a:rPr lang="pt-BR" sz="2400" dirty="0" smtClean="0">
                <a:solidFill>
                  <a:srgbClr val="000099"/>
                </a:solidFill>
              </a:rPr>
              <a:t> no processo perinatal</a:t>
            </a:r>
          </a:p>
          <a:p>
            <a:endParaRPr lang="pt-BR" sz="2400" dirty="0" smtClean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4123" y="-383994"/>
            <a:ext cx="10058400" cy="1449387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dirty="0" smtClean="0">
                <a:solidFill>
                  <a:srgbClr val="000099"/>
                </a:solidFill>
              </a:rPr>
              <a:t>Referências </a:t>
            </a:r>
            <a:r>
              <a:rPr lang="pt-BR" b="1" dirty="0" smtClean="0">
                <a:solidFill>
                  <a:srgbClr val="000099"/>
                </a:solidFill>
              </a:rPr>
              <a:t>Bibliográficas</a:t>
            </a:r>
          </a:p>
        </p:txBody>
      </p:sp>
      <p:sp>
        <p:nvSpPr>
          <p:cNvPr id="68610" name="Espaço Reservado para Conteúdo 2"/>
          <p:cNvSpPr>
            <a:spLocks noGrp="1"/>
          </p:cNvSpPr>
          <p:nvPr>
            <p:ph idx="1"/>
          </p:nvPr>
        </p:nvSpPr>
        <p:spPr>
          <a:xfrm>
            <a:off x="985838" y="1003300"/>
            <a:ext cx="10058400" cy="4022725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Resch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B,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Resch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E,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Freidl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T,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Maurer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U, Haas J, Müller W.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Preterm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twin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triplet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pregnancies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increased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risk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development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cystic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periventricular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leukomalacia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Eur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J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Paediatr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Neurol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 2013 Mar;17(2):148-52. </a:t>
            </a:r>
            <a:r>
              <a:rPr lang="pt-BR" sz="19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doi</a:t>
            </a:r>
            <a:r>
              <a:rPr lang="pt-BR" sz="19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: 10.1016/j.ejpn.2012.06.010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 Epub 2012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Jul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12. PMID: 22795624.</a:t>
            </a:r>
          </a:p>
          <a:p>
            <a:pPr eaLnBrk="1" hangingPunct="1">
              <a:lnSpc>
                <a:spcPct val="80000"/>
              </a:lnSpc>
            </a:pP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Bejar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R,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Vigliocco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G,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Gramajo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H, Solana C,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Benirschke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K, Berry C,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Coen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R,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Resnik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R.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Antenatal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origin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neurologic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damage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newborn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infants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 II.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Multiple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gestations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J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Obstet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Gynecol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 1990 May;162(5):1230-6. </a:t>
            </a:r>
            <a:r>
              <a:rPr lang="pt-BR" sz="19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doi</a:t>
            </a:r>
            <a:r>
              <a:rPr lang="pt-BR" sz="19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10.1016/0002-9378(90)90024-2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 PMID: 2187353.</a:t>
            </a:r>
          </a:p>
          <a:p>
            <a:pPr eaLnBrk="1" hangingPunct="1">
              <a:lnSpc>
                <a:spcPct val="80000"/>
              </a:lnSpc>
            </a:pP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Adegbite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AL,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Castille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S, Ward S, et al.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Neuromorbidity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in preterm twins in relation to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chorionicity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and discordant birth weight. </a:t>
            </a:r>
            <a:r>
              <a:rPr lang="en-US" dirty="0" smtClean="0">
                <a:solidFill>
                  <a:schemeClr val="tx1"/>
                </a:solidFill>
              </a:rPr>
              <a:t>Am J </a:t>
            </a:r>
            <a:r>
              <a:rPr lang="en-US" dirty="0" err="1" smtClean="0">
                <a:solidFill>
                  <a:schemeClr val="tx1"/>
                </a:solidFill>
              </a:rPr>
              <a:t>Obstet</a:t>
            </a:r>
            <a:r>
              <a:rPr lang="en-US" dirty="0" smtClean="0">
                <a:solidFill>
                  <a:schemeClr val="tx1"/>
                </a:solidFill>
              </a:rPr>
              <a:t> Gynecol. 2004 Jan;190(1):156-63. </a:t>
            </a:r>
            <a:r>
              <a:rPr lang="en-US" dirty="0" err="1" smtClean="0">
                <a:solidFill>
                  <a:srgbClr val="FF00FF"/>
                </a:solidFill>
              </a:rPr>
              <a:t>doi</a:t>
            </a:r>
            <a:r>
              <a:rPr lang="en-US" dirty="0" smtClean="0">
                <a:solidFill>
                  <a:srgbClr val="FF00FF"/>
                </a:solidFill>
              </a:rPr>
              <a:t>: 10.1016/j.ajog.2003.07.004</a:t>
            </a:r>
            <a:r>
              <a:rPr lang="en-US" dirty="0" smtClean="0">
                <a:solidFill>
                  <a:schemeClr val="tx1"/>
                </a:solidFill>
              </a:rPr>
              <a:t>. PMID: 14749653</a:t>
            </a:r>
            <a:endParaRPr lang="en-US" sz="19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pt-BR" sz="1900" dirty="0" smtClean="0">
                <a:latin typeface="Times New Roman" pitchFamily="18" charset="0"/>
                <a:cs typeface="Times New Roman" pitchFamily="18" charset="0"/>
              </a:rPr>
              <a:t>Margotto PR, Pimentel M. </a:t>
            </a:r>
            <a:r>
              <a:rPr lang="pt-BR" sz="1900" dirty="0" err="1" smtClean="0">
                <a:latin typeface="Times New Roman" pitchFamily="18" charset="0"/>
                <a:cs typeface="Times New Roman" pitchFamily="18" charset="0"/>
              </a:rPr>
              <a:t>Gemelaridade</a:t>
            </a:r>
            <a:r>
              <a:rPr lang="pt-BR" sz="1900" dirty="0" smtClean="0">
                <a:latin typeface="Times New Roman" pitchFamily="18" charset="0"/>
                <a:cs typeface="Times New Roman" pitchFamily="18" charset="0"/>
              </a:rPr>
              <a:t>, uma abordagem para o </a:t>
            </a:r>
            <a:r>
              <a:rPr lang="pt-BR" sz="1900" dirty="0" err="1" smtClean="0">
                <a:latin typeface="Times New Roman" pitchFamily="18" charset="0"/>
                <a:cs typeface="Times New Roman" pitchFamily="18" charset="0"/>
              </a:rPr>
              <a:t>neonatolgista</a:t>
            </a:r>
            <a:r>
              <a:rPr lang="pt-BR" sz="1900" dirty="0" smtClean="0">
                <a:latin typeface="Times New Roman" pitchFamily="18" charset="0"/>
                <a:cs typeface="Times New Roman" pitchFamily="18" charset="0"/>
              </a:rPr>
              <a:t> . Em  Assistência ao Recém-Nascido de Risco, HMIB/SES/DF, Brasília, 4a Ed., pg.40-44, 2021</a:t>
            </a:r>
          </a:p>
          <a:p>
            <a:pPr algn="ctr" eaLnBrk="1" hangingPunct="1">
              <a:lnSpc>
                <a:spcPct val="80000"/>
              </a:lnSpc>
            </a:pPr>
            <a:r>
              <a:rPr lang="en-US" sz="1900" dirty="0" smtClean="0"/>
              <a:t>    </a:t>
            </a:r>
            <a:r>
              <a:rPr lang="en-US" sz="1900" dirty="0" err="1" smtClean="0"/>
              <a:t>Disponível</a:t>
            </a:r>
            <a:r>
              <a:rPr lang="en-US" sz="1900" dirty="0" smtClean="0"/>
              <a:t> </a:t>
            </a:r>
            <a:r>
              <a:rPr lang="en-US" sz="1900" dirty="0" err="1" smtClean="0"/>
              <a:t>em</a:t>
            </a:r>
            <a:r>
              <a:rPr lang="en-US" sz="1900" dirty="0" smtClean="0"/>
              <a:t>: </a:t>
            </a:r>
            <a:r>
              <a:rPr lang="en-US" sz="1900" dirty="0" smtClean="0">
                <a:solidFill>
                  <a:srgbClr val="FF00FF"/>
                </a:solidFill>
                <a:hlinkClick r:id="rId2"/>
              </a:rPr>
              <a:t>www.paulomargotto.com.br</a:t>
            </a:r>
            <a:r>
              <a:rPr lang="en-US" sz="1900" dirty="0" smtClean="0">
                <a:solidFill>
                  <a:srgbClr val="FF00FF"/>
                </a:solidFill>
              </a:rPr>
              <a:t>          </a:t>
            </a:r>
          </a:p>
          <a:p>
            <a:pPr algn="ctr" eaLnBrk="1" hangingPunct="1">
              <a:lnSpc>
                <a:spcPct val="80000"/>
              </a:lnSpc>
            </a:pPr>
            <a:r>
              <a:rPr lang="en-US" sz="1900" dirty="0" err="1" smtClean="0">
                <a:solidFill>
                  <a:srgbClr val="FF00FF"/>
                </a:solidFill>
              </a:rPr>
              <a:t>ou</a:t>
            </a:r>
            <a:r>
              <a:rPr lang="en-US" sz="1900" dirty="0" smtClean="0">
                <a:solidFill>
                  <a:srgbClr val="FF00FF"/>
                </a:solidFill>
              </a:rPr>
              <a:t> no   l</a:t>
            </a:r>
            <a:r>
              <a:rPr lang="en-US" sz="1900" i="1" dirty="0" smtClean="0">
                <a:solidFill>
                  <a:srgbClr val="FF00FF"/>
                </a:solidFill>
              </a:rPr>
              <a:t>ink</a:t>
            </a:r>
            <a:r>
              <a:rPr lang="en-US" sz="1900" dirty="0" smtClean="0">
                <a:solidFill>
                  <a:srgbClr val="FF00FF"/>
                </a:solidFill>
              </a:rPr>
              <a:t>:</a:t>
            </a:r>
            <a:r>
              <a:rPr lang="pt-BR" altLang="ja-JP" dirty="0" smtClean="0">
                <a:solidFill>
                  <a:srgbClr val="FF00FF"/>
                </a:solidFill>
                <a:hlinkClick r:id="rId3"/>
              </a:rPr>
              <a:t>https://drive.google.com/file/d/15ebHDHqCud0rl7GwFmnPp-CfxbG1Ncyd/view?usp=sharing</a:t>
            </a:r>
            <a:r>
              <a:rPr lang="pt-BR" altLang="ja-JP" dirty="0" smtClean="0"/>
              <a:t> </a:t>
            </a:r>
            <a:endParaRPr lang="en-US" sz="1900" dirty="0" smtClean="0"/>
          </a:p>
          <a:p>
            <a:pPr eaLnBrk="1" hangingPunct="1">
              <a:lnSpc>
                <a:spcPct val="80000"/>
              </a:lnSpc>
            </a:pP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Yoshioka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H,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Kadomoto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Y, Mino M,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Morikawa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Y,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Kasubuchi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Y,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Kusunoki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T.Multicystic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encefalomalacia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liveborn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twin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stillborn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macerated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900" dirty="0" err="1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co-twin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dirty="0" smtClean="0"/>
              <a:t>J </a:t>
            </a:r>
            <a:r>
              <a:rPr lang="pt-BR" dirty="0" err="1" smtClean="0"/>
              <a:t>Pediatr</a:t>
            </a:r>
            <a:r>
              <a:rPr lang="pt-BR" dirty="0" smtClean="0"/>
              <a:t>. 1979 Nov;95(5 </a:t>
            </a:r>
            <a:r>
              <a:rPr lang="pt-BR" dirty="0" err="1" smtClean="0"/>
              <a:t>Pt</a:t>
            </a:r>
            <a:r>
              <a:rPr lang="pt-BR" dirty="0" smtClean="0"/>
              <a:t> 1):798-800. </a:t>
            </a:r>
            <a:r>
              <a:rPr lang="pt-BR" dirty="0" err="1" smtClean="0">
                <a:solidFill>
                  <a:srgbClr val="FF00FF"/>
                </a:solidFill>
              </a:rPr>
              <a:t>doi</a:t>
            </a:r>
            <a:r>
              <a:rPr lang="pt-BR" dirty="0" smtClean="0">
                <a:solidFill>
                  <a:srgbClr val="FF00FF"/>
                </a:solidFill>
              </a:rPr>
              <a:t>: 10.1016/s0022-3476(79)80739-8.PMID</a:t>
            </a:r>
            <a:r>
              <a:rPr lang="pt-BR" dirty="0" smtClean="0"/>
              <a:t>: 490251 </a:t>
            </a:r>
            <a:r>
              <a:rPr lang="pt-BR" sz="1900" dirty="0" smtClean="0"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t-BR" sz="1900" dirty="0" smtClean="0">
                <a:solidFill>
                  <a:srgbClr val="212121"/>
                </a:solidFill>
                <a:latin typeface="BlinkMacSystemFont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endParaRPr lang="pt-BR" sz="1900" dirty="0" smtClean="0"/>
          </a:p>
        </p:txBody>
      </p:sp>
      <p:pic>
        <p:nvPicPr>
          <p:cNvPr id="68611" name="Picture 4" descr="doc">
            <a:hlinkClick r:id="rId4" tooltip="NOVO-GEMELARIDA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61363" y="421163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b="1" smtClean="0">
                <a:solidFill>
                  <a:srgbClr val="FF00FF"/>
                </a:solidFill>
              </a:rPr>
              <a:t>Consultem também!</a:t>
            </a:r>
          </a:p>
        </p:txBody>
      </p:sp>
      <p:sp>
        <p:nvSpPr>
          <p:cNvPr id="69634" name="Rectangle 4"/>
          <p:cNvSpPr>
            <a:spLocks noChangeArrowheads="1"/>
          </p:cNvSpPr>
          <p:nvPr/>
        </p:nvSpPr>
        <p:spPr bwMode="auto">
          <a:xfrm>
            <a:off x="520700" y="-414338"/>
            <a:ext cx="11456988" cy="660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00099"/>
                </a:solidFill>
                <a:latin typeface="Lato" pitchFamily="34" charset="0"/>
              </a:rPr>
              <a:t>)</a:t>
            </a:r>
          </a:p>
          <a:p>
            <a:pPr algn="ctr" eaLnBrk="0" hangingPunct="0"/>
            <a:r>
              <a:rPr lang="en-US" sz="800">
                <a:solidFill>
                  <a:srgbClr val="000099"/>
                </a:solidFill>
                <a:hlinkClick r:id="rId2" tooltip="Anatomiaclinica_Gemelaridade"/>
              </a:rPr>
              <a:t>  </a:t>
            </a:r>
            <a:r>
              <a:rPr lang="en-US" sz="2800">
                <a:solidFill>
                  <a:srgbClr val="000099"/>
                </a:solidFill>
              </a:rPr>
              <a:t> </a:t>
            </a:r>
            <a:r>
              <a:rPr lang="en-US" sz="800">
                <a:solidFill>
                  <a:srgbClr val="000099"/>
                </a:solidFill>
              </a:rPr>
              <a:t>               </a:t>
            </a:r>
            <a:r>
              <a:rPr lang="en-US">
                <a:solidFill>
                  <a:srgbClr val="000099"/>
                </a:solidFill>
              </a:rPr>
              <a:t/>
            </a:r>
            <a:br>
              <a:rPr lang="en-US">
                <a:solidFill>
                  <a:srgbClr val="000099"/>
                </a:solidFill>
              </a:rPr>
            </a:br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r>
              <a:rPr lang="en-US" sz="3200" b="1">
                <a:solidFill>
                  <a:srgbClr val="000099"/>
                </a:solidFill>
              </a:rPr>
              <a:t>Sessão Anátomo-Clínica:</a:t>
            </a:r>
          </a:p>
          <a:p>
            <a:pPr algn="ctr" eaLnBrk="0" hangingPunct="0"/>
            <a:r>
              <a:rPr lang="en-US" sz="3200" b="1">
                <a:solidFill>
                  <a:srgbClr val="000099"/>
                </a:solidFill>
              </a:rPr>
              <a:t> Gemelaridade (2011)</a:t>
            </a:r>
            <a:endParaRPr lang="en-US" sz="3200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endParaRPr lang="en-US">
              <a:solidFill>
                <a:srgbClr val="000099"/>
              </a:solidFill>
            </a:endParaRPr>
          </a:p>
          <a:p>
            <a:pPr algn="ctr" eaLnBrk="0" hangingPunct="0"/>
            <a:r>
              <a:rPr lang="en-US" sz="2000">
                <a:solidFill>
                  <a:srgbClr val="424242"/>
                </a:solidFill>
                <a:ea typeface="Source Sans Pro"/>
                <a:cs typeface="Source Sans Pro"/>
              </a:rPr>
              <a:t>Apresentação: Sérgio do Prado Silveira, Karla Débora N. P. Bastos, Raquel C. Almeida (Patologista). </a:t>
            </a:r>
            <a:br>
              <a:rPr lang="en-US" sz="200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en-US" sz="2000">
                <a:solidFill>
                  <a:srgbClr val="424242"/>
                </a:solidFill>
                <a:ea typeface="Source Sans Pro"/>
                <a:cs typeface="Source Sans Pro"/>
              </a:rPr>
              <a:t>Coordenação:  Drª.  Márcia Pimentel, Dr. Paulo R. Margotto.</a:t>
            </a:r>
            <a:br>
              <a:rPr lang="en-US" sz="200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en-US" sz="2000">
                <a:solidFill>
                  <a:srgbClr val="424242"/>
                </a:solidFill>
                <a:ea typeface="Source Sans Pro"/>
                <a:cs typeface="Source Sans Pro"/>
              </a:rPr>
              <a:t>Internato Medicina/ESCS.</a:t>
            </a:r>
          </a:p>
          <a:p>
            <a:pPr algn="ctr" eaLnBrk="0" hangingPunct="0"/>
            <a:r>
              <a:rPr lang="en-US" sz="2000">
                <a:solidFill>
                  <a:srgbClr val="FF0000"/>
                </a:solidFill>
                <a:ea typeface="Source Sans Pro"/>
                <a:cs typeface="Source Sans Pro"/>
              </a:rPr>
              <a:t>(30 de março de 2011</a:t>
            </a:r>
            <a:r>
              <a:rPr lang="en-US" sz="2000">
                <a:solidFill>
                  <a:srgbClr val="424242"/>
                </a:solidFill>
                <a:ea typeface="Source Sans Pro"/>
                <a:cs typeface="Source Sans Pro"/>
              </a:rPr>
              <a:t>)</a:t>
            </a:r>
          </a:p>
        </p:txBody>
      </p:sp>
      <p:pic>
        <p:nvPicPr>
          <p:cNvPr id="69635" name="Picture 5" descr="ppt">
            <a:hlinkClick r:id="rId2" tooltip="Anatomiaclinica_Gemelarida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53488" y="3344863"/>
            <a:ext cx="630237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9" name="Picture 7" descr="Imagem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56188" y="1638300"/>
            <a:ext cx="2647950" cy="1447800"/>
          </a:xfrm>
          <a:prstGeom prst="rect">
            <a:avLst/>
          </a:prstGeom>
          <a:noFill/>
        </p:spPr>
      </p:pic>
      <p:pic>
        <p:nvPicPr>
          <p:cNvPr id="69640" name="Picture 8" descr="Imagem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9713" y="209550"/>
            <a:ext cx="2809875" cy="4610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6"/>
          <p:cNvSpPr txBox="1">
            <a:spLocks noChangeArrowheads="1"/>
          </p:cNvSpPr>
          <p:nvPr/>
        </p:nvSpPr>
        <p:spPr bwMode="auto">
          <a:xfrm>
            <a:off x="2843213" y="5908675"/>
            <a:ext cx="714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>
                <a:solidFill>
                  <a:srgbClr val="000099"/>
                </a:solidFill>
              </a:rPr>
              <a:t>Drs. Mayara Melissa, Paulo R. Margotto, Henrique e Sérgio H. Veiga</a:t>
            </a:r>
          </a:p>
        </p:txBody>
      </p:sp>
      <p:sp>
        <p:nvSpPr>
          <p:cNvPr id="70659" name="Oval 7"/>
          <p:cNvSpPr>
            <a:spLocks noChangeArrowheads="1"/>
          </p:cNvSpPr>
          <p:nvPr/>
        </p:nvSpPr>
        <p:spPr bwMode="auto">
          <a:xfrm>
            <a:off x="0" y="1147763"/>
            <a:ext cx="1960563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 b="1">
                <a:solidFill>
                  <a:srgbClr val="FFFF00"/>
                </a:solidFill>
              </a:rPr>
              <a:t>OBRIGADO!</a:t>
            </a:r>
          </a:p>
        </p:txBody>
      </p:sp>
      <p:pic>
        <p:nvPicPr>
          <p:cNvPr id="70662" name="Picture 6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1943100" y="500063"/>
            <a:ext cx="93091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iva">
  <a:themeElements>
    <a:clrScheme name="Violeta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815</TotalTime>
  <Words>2740</Words>
  <Application>Microsoft Office PowerPoint</Application>
  <PresentationFormat>Personalizar</PresentationFormat>
  <Paragraphs>445</Paragraphs>
  <Slides>51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52" baseType="lpstr">
      <vt:lpstr>Retrospectiva</vt:lpstr>
      <vt:lpstr>Sessão de  Anatomia Clínica</vt:lpstr>
      <vt:lpstr>Caso clínico</vt:lpstr>
      <vt:lpstr>Caso clínico</vt:lpstr>
      <vt:lpstr>Caso clínico</vt:lpstr>
      <vt:lpstr>Primeiro gemelar</vt:lpstr>
      <vt:lpstr>Primeiro gemelar</vt:lpstr>
      <vt:lpstr>Primeiro gemelar</vt:lpstr>
      <vt:lpstr>Primeiro gemelar</vt:lpstr>
      <vt:lpstr>Primeiro gemelar</vt:lpstr>
      <vt:lpstr>Primeiro gemelar</vt:lpstr>
      <vt:lpstr>Primeiro gemelar:Parecer da Genética</vt:lpstr>
      <vt:lpstr>Primeiro Gemelar</vt:lpstr>
      <vt:lpstr>Primeiro Gemelar</vt:lpstr>
      <vt:lpstr>Primeiro Gemelar</vt:lpstr>
      <vt:lpstr>Segundo gemelar</vt:lpstr>
      <vt:lpstr>Segundo Gemelar</vt:lpstr>
      <vt:lpstr>Segundo Gemelar</vt:lpstr>
      <vt:lpstr>Segundo Gemelar</vt:lpstr>
      <vt:lpstr>Segundo Gemelar</vt:lpstr>
      <vt:lpstr>Segundo Gemelar</vt:lpstr>
      <vt:lpstr>Segundo Gemelar</vt:lpstr>
      <vt:lpstr>Segundo gemelar</vt:lpstr>
      <vt:lpstr>Segundo Gemelar</vt:lpstr>
      <vt:lpstr>Anatomo-patológico da Placenta</vt:lpstr>
      <vt:lpstr>SESSÃO ANATOMOCLÍNICA HMIB – A26.20 E A27.20 </vt:lpstr>
      <vt:lpstr>IDENTIFICAÇÃO</vt:lpstr>
      <vt:lpstr>EXAME DA PLACENTA</vt:lpstr>
      <vt:lpstr>EXAME EXTERNO</vt:lpstr>
      <vt:lpstr>EXAME EXTERNO</vt:lpstr>
      <vt:lpstr>Apresentação do PowerPoint</vt:lpstr>
      <vt:lpstr>Apresentação do PowerPoint</vt:lpstr>
      <vt:lpstr>EXAME INTERNO</vt:lpstr>
      <vt:lpstr>PLACENTA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Discussão</vt:lpstr>
      <vt:lpstr>Gemelaridade</vt:lpstr>
      <vt:lpstr>Gemelaridade</vt:lpstr>
      <vt:lpstr>Gemelaridade</vt:lpstr>
      <vt:lpstr>Leucomalácia Periventricular em Gêmeo</vt:lpstr>
      <vt:lpstr>Apresentação do PowerPoint</vt:lpstr>
      <vt:lpstr>Apresentação do PowerPoint</vt:lpstr>
      <vt:lpstr>Apresentação do PowerPoint</vt:lpstr>
      <vt:lpstr>Apresentação do PowerPoint</vt:lpstr>
      <vt:lpstr>Portanto...</vt:lpstr>
      <vt:lpstr>Referências Bibliográficas</vt:lpstr>
      <vt:lpstr>Consultem também!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Paulo</cp:lastModifiedBy>
  <cp:revision>700</cp:revision>
  <dcterms:created xsi:type="dcterms:W3CDTF">2021-12-03T14:44:26Z</dcterms:created>
  <dcterms:modified xsi:type="dcterms:W3CDTF">2021-12-17T00:11:54Z</dcterms:modified>
</cp:coreProperties>
</file>