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3"/>
  </p:notesMasterIdLst>
  <p:sldIdLst>
    <p:sldId id="283" r:id="rId2"/>
    <p:sldId id="269" r:id="rId3"/>
    <p:sldId id="270" r:id="rId4"/>
    <p:sldId id="271" r:id="rId5"/>
    <p:sldId id="272" r:id="rId6"/>
    <p:sldId id="260" r:id="rId7"/>
    <p:sldId id="261" r:id="rId8"/>
    <p:sldId id="262" r:id="rId9"/>
    <p:sldId id="263" r:id="rId10"/>
    <p:sldId id="264" r:id="rId11"/>
    <p:sldId id="282" r:id="rId12"/>
    <p:sldId id="265" r:id="rId13"/>
    <p:sldId id="267" r:id="rId14"/>
    <p:sldId id="278" r:id="rId15"/>
    <p:sldId id="279" r:id="rId16"/>
    <p:sldId id="277" r:id="rId17"/>
    <p:sldId id="266" r:id="rId18"/>
    <p:sldId id="280" r:id="rId19"/>
    <p:sldId id="273" r:id="rId20"/>
    <p:sldId id="284" r:id="rId21"/>
    <p:sldId id="274" r:id="rId22"/>
    <p:sldId id="275" r:id="rId23"/>
    <p:sldId id="276" r:id="rId24"/>
    <p:sldId id="285" r:id="rId25"/>
    <p:sldId id="286" r:id="rId26"/>
    <p:sldId id="268" r:id="rId27"/>
    <p:sldId id="328" r:id="rId28"/>
    <p:sldId id="287" r:id="rId29"/>
    <p:sldId id="288" r:id="rId30"/>
    <p:sldId id="289" r:id="rId31"/>
    <p:sldId id="290"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8" r:id="rId48"/>
    <p:sldId id="309" r:id="rId49"/>
    <p:sldId id="310" r:id="rId50"/>
    <p:sldId id="329" r:id="rId51"/>
    <p:sldId id="281" r:id="rId52"/>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D713D"/>
    <a:srgbClr val="FF0066"/>
    <a:srgbClr val="6691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956" autoAdjust="0"/>
    <p:restoredTop sz="94660"/>
  </p:normalViewPr>
  <p:slideViewPr>
    <p:cSldViewPr snapToGrid="0">
      <p:cViewPr>
        <p:scale>
          <a:sx n="85" d="100"/>
          <a:sy n="85" d="100"/>
        </p:scale>
        <p:origin x="-101"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Rockwell" charset="0"/>
              </a:defRPr>
            </a:lvl1pPr>
          </a:lstStyle>
          <a:p>
            <a:endParaRPr lang="pt-BR"/>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Rockwell" charset="0"/>
              </a:defRPr>
            </a:lvl1pPr>
          </a:lstStyle>
          <a:p>
            <a:fld id="{31C8DA67-B7A6-4F42-A88E-66CBF9792432}" type="datetimeFigureOut">
              <a:rPr lang="pt-BR"/>
              <a:pPr/>
              <a:t>27/12/2021</a:t>
            </a:fld>
            <a:endParaRPr lang="pt-BR"/>
          </a:p>
        </p:txBody>
      </p:sp>
      <p:sp>
        <p:nvSpPr>
          <p:cNvPr id="6758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Rockwell" charset="0"/>
              </a:defRPr>
            </a:lvl1pPr>
          </a:lstStyle>
          <a:p>
            <a:endParaRPr lang="pt-BR"/>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Rockwell" charset="0"/>
              </a:defRPr>
            </a:lvl1pPr>
          </a:lstStyle>
          <a:p>
            <a:fld id="{AB0FB7D5-91D8-4AD5-9DCE-4AA6C5E3AEBA}" type="slidenum">
              <a:rPr lang="pt-BR"/>
              <a:pPr/>
              <a:t>‹nº›</a:t>
            </a:fld>
            <a:endParaRPr lang="pt-BR"/>
          </a:p>
        </p:txBody>
      </p:sp>
    </p:spTree>
    <p:extLst>
      <p:ext uri="{BB962C8B-B14F-4D97-AF65-F5344CB8AC3E}">
        <p14:creationId xmlns:p14="http://schemas.microsoft.com/office/powerpoint/2010/main" val="269363898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a:ln/>
        </p:spPr>
      </p:sp>
      <p:sp>
        <p:nvSpPr>
          <p:cNvPr id="68611" name="Espaço Reservado para Anotações 2"/>
          <p:cNvSpPr>
            <a:spLocks noGrp="1"/>
          </p:cNvSpPr>
          <p:nvPr>
            <p:ph type="body" idx="1"/>
          </p:nvPr>
        </p:nvSpPr>
        <p:spPr>
          <a:ln/>
        </p:spPr>
        <p:txBody>
          <a:bodyPr lIns="91428" tIns="45715" rIns="91428" bIns="45715"/>
          <a:lstStyle/>
          <a:p>
            <a:pPr defTabSz="457200"/>
            <a:endParaRPr lang="pt-BR"/>
          </a:p>
        </p:txBody>
      </p:sp>
      <p:sp>
        <p:nvSpPr>
          <p:cNvPr id="686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lIns="91428" tIns="45715" rIns="91428" bIns="45715" anchor="b"/>
          <a:lstStyle/>
          <a:p>
            <a:pPr algn="r" defTabSz="457200"/>
            <a:fld id="{C4217407-2756-4BA1-9DF3-B73028C580F1}" type="slidenum">
              <a:rPr lang="pt-BR" sz="1200">
                <a:solidFill>
                  <a:srgbClr val="000000"/>
                </a:solidFill>
                <a:latin typeface="Calibri" pitchFamily="34" charset="0"/>
                <a:ea typeface="MS PGothic" pitchFamily="34" charset="-128"/>
              </a:rPr>
              <a:pPr algn="r" defTabSz="457200"/>
              <a:t>41</a:t>
            </a:fld>
            <a:endParaRPr lang="pt-BR" sz="1200">
              <a:solidFill>
                <a:srgbClr val="000000"/>
              </a:solidFill>
              <a:latin typeface="Calibri" pitchFamily="34" charset="0"/>
              <a:ea typeface="MS PGothic"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8AA8E15-CDD2-4B3B-A8B6-87F116434B35}" type="datetimeFigureOut">
              <a:rPr lang="pt-BR"/>
              <a:pPr>
                <a:defRPr/>
              </a:pPr>
              <a:t>27/12/2021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796D9A1C-14E2-4DFD-9BDE-B9DC4A1478D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E3EA988-E3AC-4960-9E3A-C6B51754D552}" type="datetimeFigureOut">
              <a:rPr lang="pt-BR"/>
              <a:pPr>
                <a:defRPr/>
              </a:pPr>
              <a:t>27/12/2021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CD4B658-2295-41F3-87B0-7B715ECA95EA}"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074988DB-F905-42C2-9DDB-0AF35819EC55}" type="datetimeFigureOut">
              <a:rPr lang="pt-BR"/>
              <a:pPr>
                <a:defRPr/>
              </a:pPr>
              <a:t>27/12/2021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421E019-04D2-4431-AF63-00D9CBC5C451}"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874ED7A-0CAF-4974-8B8B-5DEB55A3274F}" type="datetimeFigureOut">
              <a:rPr lang="pt-BR"/>
              <a:pPr>
                <a:defRPr/>
              </a:pPr>
              <a:t>27/12/2021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F02A2BC6-5FC0-4D03-81C0-A4491FF2E14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D1B42F-1BA0-4806-A01A-1571C2F461F1}" type="datetimeFigureOut">
              <a:rPr lang="pt-BR"/>
              <a:pPr>
                <a:defRPr/>
              </a:pPr>
              <a:t>27/12/2021</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0F9F6400-FB23-4D10-ABD1-6896FAAD1E61}"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8305325" y="0"/>
            <a:ext cx="3886677" cy="6857999"/>
          </a:xfrm>
          <a:prstGeom prst="rect">
            <a:avLst/>
          </a:prstGeom>
          <a:blipFill dpi="0" rotWithShape="1">
            <a:blip r:embed="rId2">
              <a:alphaModFix amt="60000"/>
              <a:lum bright="70000" contrast="-70000"/>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8"/>
          <p:cNvGrpSpPr>
            <a:grpSpLocks noChangeAspect="1"/>
          </p:cNvGrpSpPr>
          <p:nvPr/>
        </p:nvGrpSpPr>
        <p:grpSpPr bwMode="auto">
          <a:xfrm>
            <a:off x="11403013" y="6229350"/>
            <a:ext cx="457200" cy="457200"/>
            <a:chOff x="11361456" y="6195813"/>
            <a:chExt cx="548640" cy="548640"/>
          </a:xfrm>
        </p:grpSpPr>
        <p:sp>
          <p:nvSpPr>
            <p:cNvPr id="7" name="Oval 9"/>
            <p:cNvSpPr/>
            <p:nvPr/>
          </p:nvSpPr>
          <p:spPr>
            <a:xfrm>
              <a:off x="11361456" y="6195813"/>
              <a:ext cx="548640" cy="548640"/>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10"/>
            <p:cNvSpPr>
              <a:spLocks noChangeArrowheads="1"/>
            </p:cNvSpPr>
            <p:nvPr/>
          </p:nvSpPr>
          <p:spPr bwMode="auto">
            <a:xfrm>
              <a:off x="11396488" y="6230844"/>
              <a:ext cx="478576" cy="478578"/>
            </a:xfrm>
            <a:prstGeom prst="ellipse">
              <a:avLst/>
            </a:prstGeom>
            <a:noFill/>
            <a:ln w="12700" algn="ctr">
              <a:solidFill>
                <a:srgbClr val="FFFFFF"/>
              </a:solidFill>
              <a:round/>
              <a:headEnd/>
              <a:tailEnd/>
            </a:ln>
          </p:spPr>
          <p:txBody>
            <a:bodyPr/>
            <a:lstStyle/>
            <a:p>
              <a:endParaRPr lang="pt-BR"/>
            </a:p>
          </p:txBody>
        </p:sp>
      </p:grpSp>
      <p:sp>
        <p:nvSpPr>
          <p:cNvPr id="2" name="Title 1"/>
          <p:cNvSpPr>
            <a:spLocks noGrp="1"/>
          </p:cNvSpPr>
          <p:nvPr>
            <p:ph type="title"/>
          </p:nvPr>
        </p:nvSpPr>
        <p:spPr>
          <a:xfrm>
            <a:off x="8549640" y="685800"/>
            <a:ext cx="3200400" cy="1737360"/>
          </a:xfrm>
        </p:spPr>
        <p:txBody>
          <a:bodyPr anchor="b"/>
          <a:lstStyle>
            <a:lvl1pPr>
              <a:defRPr sz="3200" b="1"/>
            </a:lvl1pPr>
          </a:lstStyle>
          <a:p>
            <a:r>
              <a:rPr lang="pt-BR" smtClean="0"/>
              <a:t>Clique para editar o título mestre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4"/>
          <p:cNvSpPr>
            <a:spLocks noGrp="1"/>
          </p:cNvSpPr>
          <p:nvPr>
            <p:ph type="dt" sz="half" idx="10"/>
          </p:nvPr>
        </p:nvSpPr>
        <p:spPr/>
        <p:txBody>
          <a:bodyPr/>
          <a:lstStyle>
            <a:lvl1pPr>
              <a:defRPr/>
            </a:lvl1pPr>
          </a:lstStyle>
          <a:p>
            <a:pPr>
              <a:defRPr/>
            </a:pPr>
            <a:fld id="{31443F18-211D-42BF-B884-62E5C7718B91}" type="datetimeFigureOut">
              <a:rPr lang="pt-BR"/>
              <a:pPr>
                <a:defRPr/>
              </a:pPr>
              <a:t>27/12/2021</a:t>
            </a:fld>
            <a:endParaRPr lang="pt-BR"/>
          </a:p>
        </p:txBody>
      </p:sp>
      <p:sp>
        <p:nvSpPr>
          <p:cNvPr id="10" name="Footer Placeholder 5"/>
          <p:cNvSpPr>
            <a:spLocks noGrp="1"/>
          </p:cNvSpPr>
          <p:nvPr>
            <p:ph type="ftr" sz="quarter" idx="11"/>
          </p:nvPr>
        </p:nvSpPr>
        <p:spPr/>
        <p:txBody>
          <a:bodyPr/>
          <a:lstStyle>
            <a:lvl1pPr>
              <a:defRPr/>
            </a:lvl1pPr>
          </a:lstStyle>
          <a:p>
            <a:pPr>
              <a:defRPr/>
            </a:pPr>
            <a:endParaRPr lang="pt-BR"/>
          </a:p>
        </p:txBody>
      </p:sp>
      <p:sp>
        <p:nvSpPr>
          <p:cNvPr id="11" name="Slide Number Placeholder 6"/>
          <p:cNvSpPr>
            <a:spLocks noGrp="1"/>
          </p:cNvSpPr>
          <p:nvPr>
            <p:ph type="sldNum" sz="quarter" idx="12"/>
          </p:nvPr>
        </p:nvSpPr>
        <p:spPr/>
        <p:txBody>
          <a:bodyPr/>
          <a:lstStyle>
            <a:lvl1pPr>
              <a:defRPr/>
            </a:lvl1pPr>
          </a:lstStyle>
          <a:p>
            <a:pPr>
              <a:defRPr/>
            </a:pPr>
            <a:fld id="{F44ED38A-2120-4559-AFB4-8A902BC096E0}"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0"/>
          <p:cNvSpPr/>
          <p:nvPr/>
        </p:nvSpPr>
        <p:spPr>
          <a:xfrm>
            <a:off x="8305325" y="0"/>
            <a:ext cx="3886677" cy="6857999"/>
          </a:xfrm>
          <a:prstGeom prst="rect">
            <a:avLst/>
          </a:prstGeom>
          <a:blipFill dpi="0" rotWithShape="1">
            <a:blip r:embed="rId2">
              <a:alphaModFix amt="60000"/>
              <a:lum bright="70000" contrast="-70000"/>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6" name="Group 7"/>
          <p:cNvGrpSpPr>
            <a:grpSpLocks noChangeAspect="1"/>
          </p:cNvGrpSpPr>
          <p:nvPr/>
        </p:nvGrpSpPr>
        <p:grpSpPr bwMode="auto">
          <a:xfrm>
            <a:off x="11403013" y="6229350"/>
            <a:ext cx="457200" cy="457200"/>
            <a:chOff x="11361456" y="6195813"/>
            <a:chExt cx="548640" cy="548640"/>
          </a:xfrm>
        </p:grpSpPr>
        <p:sp>
          <p:nvSpPr>
            <p:cNvPr id="7" name="Oval 8"/>
            <p:cNvSpPr/>
            <p:nvPr/>
          </p:nvSpPr>
          <p:spPr>
            <a:xfrm>
              <a:off x="11361456" y="6195813"/>
              <a:ext cx="548640" cy="548640"/>
            </a:xfrm>
            <a:prstGeom prst="ellipse">
              <a:avLst/>
            </a:prstGeom>
            <a:blipFill dpi="0" rotWithShape="1">
              <a:blip r:embed="rId3">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8" name="Oval 9"/>
            <p:cNvSpPr>
              <a:spLocks noChangeArrowheads="1"/>
            </p:cNvSpPr>
            <p:nvPr/>
          </p:nvSpPr>
          <p:spPr bwMode="auto">
            <a:xfrm>
              <a:off x="11396488" y="6230844"/>
              <a:ext cx="478576" cy="478578"/>
            </a:xfrm>
            <a:prstGeom prst="ellipse">
              <a:avLst/>
            </a:prstGeom>
            <a:noFill/>
            <a:ln w="12700" algn="ctr">
              <a:solidFill>
                <a:srgbClr val="FFFFFF"/>
              </a:solidFill>
              <a:round/>
              <a:headEnd/>
              <a:tailEnd/>
            </a:ln>
          </p:spPr>
          <p:txBody>
            <a:bodyPr/>
            <a:lstStyle/>
            <a:p>
              <a:endParaRPr lang="pt-BR"/>
            </a:p>
          </p:txBody>
        </p:sp>
      </p:grpSp>
      <p:sp>
        <p:nvSpPr>
          <p:cNvPr id="2" name="Title 1"/>
          <p:cNvSpPr>
            <a:spLocks noGrp="1"/>
          </p:cNvSpPr>
          <p:nvPr>
            <p:ph type="title"/>
          </p:nvPr>
        </p:nvSpPr>
        <p:spPr>
          <a:xfrm>
            <a:off x="8549640" y="685800"/>
            <a:ext cx="3200400" cy="1737360"/>
          </a:xfrm>
        </p:spPr>
        <p:txBody>
          <a:bodyPr anchor="b"/>
          <a:lstStyle>
            <a:lvl1pPr>
              <a:defRPr sz="3200" b="1"/>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4"/>
          <p:cNvSpPr>
            <a:spLocks noGrp="1"/>
          </p:cNvSpPr>
          <p:nvPr>
            <p:ph type="dt" sz="half" idx="10"/>
          </p:nvPr>
        </p:nvSpPr>
        <p:spPr/>
        <p:txBody>
          <a:bodyPr/>
          <a:lstStyle>
            <a:lvl1pPr>
              <a:defRPr/>
            </a:lvl1pPr>
          </a:lstStyle>
          <a:p>
            <a:pPr>
              <a:defRPr/>
            </a:pPr>
            <a:fld id="{608727F3-E3BF-48BD-97D3-08568E2FBC49}" type="datetimeFigureOut">
              <a:rPr lang="pt-BR"/>
              <a:pPr>
                <a:defRPr/>
              </a:pPr>
              <a:t>27/12/2021</a:t>
            </a:fld>
            <a:endParaRPr lang="pt-BR"/>
          </a:p>
        </p:txBody>
      </p:sp>
      <p:sp>
        <p:nvSpPr>
          <p:cNvPr id="10" name="Slide Number Placeholder 6"/>
          <p:cNvSpPr>
            <a:spLocks noGrp="1"/>
          </p:cNvSpPr>
          <p:nvPr>
            <p:ph type="sldNum" sz="quarter" idx="11"/>
          </p:nvPr>
        </p:nvSpPr>
        <p:spPr/>
        <p:txBody>
          <a:bodyPr/>
          <a:lstStyle>
            <a:lvl1pPr>
              <a:defRPr/>
            </a:lvl1pPr>
          </a:lstStyle>
          <a:p>
            <a:pPr>
              <a:defRPr/>
            </a:pPr>
            <a:fld id="{DB423670-8F76-422A-9A88-0854AD2D45AA}"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1C9C963-13F8-45F4-83D7-DB63DE726BE3}" type="datetimeFigureOut">
              <a:rPr lang="pt-BR"/>
              <a:pPr>
                <a:defRPr/>
              </a:pPr>
              <a:t>27/12/2021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4DF8935-00E1-4054-A9D9-D9C209AC44A9}"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9478957-51C0-4F7C-A4CB-443D0ACD0371}" type="datetimeFigureOut">
              <a:rPr lang="pt-BR"/>
              <a:pPr>
                <a:defRPr/>
              </a:pPr>
              <a:t>27/12/2021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1B8B0ED-8777-4AE5-BD18-1CD9A6CA603B}"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71563" y="484188"/>
            <a:ext cx="10058400" cy="1609725"/>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1071563" y="2120900"/>
            <a:ext cx="10058400" cy="40513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964488" y="6272213"/>
            <a:ext cx="3273425" cy="365125"/>
          </a:xfrm>
          <a:prstGeom prst="rect">
            <a:avLst/>
          </a:prstGeom>
        </p:spPr>
        <p:txBody>
          <a:bodyPr vert="horz" lIns="91440" tIns="45720" rIns="91440" bIns="45720" rtlCol="0" anchor="ctr"/>
          <a:lstStyle>
            <a:lvl1pPr algn="r" fontAlgn="auto">
              <a:spcBef>
                <a:spcPts val="0"/>
              </a:spcBef>
              <a:spcAft>
                <a:spcPts val="0"/>
              </a:spcAft>
              <a:defRPr sz="1100" smtClean="0">
                <a:solidFill>
                  <a:schemeClr val="tx2"/>
                </a:solidFill>
                <a:latin typeface="+mn-lt"/>
                <a:cs typeface="+mn-cs"/>
              </a:defRPr>
            </a:lvl1pPr>
          </a:lstStyle>
          <a:p>
            <a:pPr>
              <a:defRPr/>
            </a:pPr>
            <a:fld id="{DB8C75F6-1F6F-406D-A77E-69D5C10439C3}" type="datetimeFigureOut">
              <a:rPr lang="pt-BR"/>
              <a:pPr>
                <a:defRPr/>
              </a:pPr>
              <a:t>27/12/2021</a:t>
            </a:fld>
            <a:endParaRPr lang="pt-BR"/>
          </a:p>
        </p:txBody>
      </p:sp>
      <p:sp>
        <p:nvSpPr>
          <p:cNvPr id="5" name="Footer Placeholder 4"/>
          <p:cNvSpPr>
            <a:spLocks noGrp="1"/>
          </p:cNvSpPr>
          <p:nvPr>
            <p:ph type="ftr" sz="quarter" idx="3"/>
          </p:nvPr>
        </p:nvSpPr>
        <p:spPr>
          <a:xfrm>
            <a:off x="1087438" y="6272213"/>
            <a:ext cx="6327775" cy="365125"/>
          </a:xfrm>
          <a:prstGeom prst="rect">
            <a:avLst/>
          </a:prstGeom>
        </p:spPr>
        <p:txBody>
          <a:bodyPr vert="horz" lIns="91440" tIns="45720" rIns="91440" bIns="45720" rtlCol="0" anchor="ctr"/>
          <a:lstStyle>
            <a:lvl1pPr algn="l" fontAlgn="auto">
              <a:spcBef>
                <a:spcPts val="0"/>
              </a:spcBef>
              <a:spcAft>
                <a:spcPts val="0"/>
              </a:spcAft>
              <a:defRPr sz="1100">
                <a:solidFill>
                  <a:schemeClr val="tx2"/>
                </a:solidFill>
                <a:latin typeface="+mn-lt"/>
                <a:cs typeface="+mn-cs"/>
              </a:defRPr>
            </a:lvl1pPr>
          </a:lstStyle>
          <a:p>
            <a:pPr>
              <a:defRPr/>
            </a:pPr>
            <a:endParaRPr lang="pt-BR"/>
          </a:p>
        </p:txBody>
      </p:sp>
      <p:grpSp>
        <p:nvGrpSpPr>
          <p:cNvPr id="1030" name="Group 6"/>
          <p:cNvGrpSpPr>
            <a:grpSpLocks noChangeAspect="1"/>
          </p:cNvGrpSpPr>
          <p:nvPr/>
        </p:nvGrpSpPr>
        <p:grpSpPr bwMode="auto">
          <a:xfrm>
            <a:off x="11403013" y="6229350"/>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1">
                <a:duotone>
                  <a:schemeClr val="accent1">
                    <a:shade val="45000"/>
                    <a:satMod val="135000"/>
                  </a:schemeClr>
                  <a:prstClr val="white"/>
                </a:duotone>
                <a:extLst/>
              </a:blip>
              <a:srcRect/>
              <a:tile tx="50800" ty="0" sx="85000" sy="85000" flip="none" algn="tl"/>
            </a:blipFill>
            <a:ln w="25400" cap="flat" cmpd="sng" algn="ctr">
              <a:noFill/>
              <a:prstDash val="solid"/>
            </a:ln>
            <a:effectLst/>
          </p:spPr>
        </p:sp>
        <p:sp>
          <p:nvSpPr>
            <p:cNvPr id="1035" name="Oval 8"/>
            <p:cNvSpPr>
              <a:spLocks noChangeArrowheads="1"/>
            </p:cNvSpPr>
            <p:nvPr/>
          </p:nvSpPr>
          <p:spPr bwMode="auto">
            <a:xfrm>
              <a:off x="11396488" y="6230844"/>
              <a:ext cx="478576" cy="478578"/>
            </a:xfrm>
            <a:prstGeom prst="ellipse">
              <a:avLst/>
            </a:prstGeom>
            <a:noFill/>
            <a:ln w="12700" algn="ctr">
              <a:solidFill>
                <a:srgbClr val="FFFFFF"/>
              </a:solidFill>
              <a:round/>
              <a:headEnd/>
              <a:tailEnd/>
            </a:ln>
          </p:spPr>
          <p:txBody>
            <a:bodyPr/>
            <a:lstStyle/>
            <a:p>
              <a:endParaRPr lang="pt-BR"/>
            </a:p>
          </p:txBody>
        </p:sp>
      </p:grpSp>
      <p:sp>
        <p:nvSpPr>
          <p:cNvPr id="6" name="Slide Number Placeholder 5"/>
          <p:cNvSpPr>
            <a:spLocks noGrp="1"/>
          </p:cNvSpPr>
          <p:nvPr>
            <p:ph type="sldNum" sz="quarter" idx="4"/>
          </p:nvPr>
        </p:nvSpPr>
        <p:spPr>
          <a:xfrm>
            <a:off x="11310938" y="6272213"/>
            <a:ext cx="639762" cy="365125"/>
          </a:xfrm>
          <a:prstGeom prst="rect">
            <a:avLst/>
          </a:prstGeom>
        </p:spPr>
        <p:txBody>
          <a:bodyPr vert="horz" lIns="91440" tIns="45720" rIns="91440" bIns="45720" rtlCol="0" anchor="ctr"/>
          <a:lstStyle>
            <a:lvl1pPr algn="ctr" fontAlgn="auto">
              <a:spcBef>
                <a:spcPts val="0"/>
              </a:spcBef>
              <a:spcAft>
                <a:spcPts val="0"/>
              </a:spcAft>
              <a:defRPr sz="1400" b="1" smtClean="0">
                <a:solidFill>
                  <a:srgbClr val="FFFFFF"/>
                </a:solidFill>
                <a:latin typeface="+mj-lt"/>
                <a:cs typeface="+mn-cs"/>
              </a:defRPr>
            </a:lvl1pPr>
          </a:lstStyle>
          <a:p>
            <a:pPr>
              <a:defRPr/>
            </a:pPr>
            <a:fld id="{C90B8FF7-A647-4983-8A25-B653FF3E6457}"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2" r:id="rId1"/>
    <p:sldLayoutId id="2147483681" r:id="rId2"/>
    <p:sldLayoutId id="2147483680" r:id="rId3"/>
    <p:sldLayoutId id="2147483679" r:id="rId4"/>
    <p:sldLayoutId id="2147483678" r:id="rId5"/>
    <p:sldLayoutId id="2147483683" r:id="rId6"/>
    <p:sldLayoutId id="2147483684" r:id="rId7"/>
    <p:sldLayoutId id="2147483677" r:id="rId8"/>
    <p:sldLayoutId id="2147483676" r:id="rId9"/>
  </p:sldLayoutIdLst>
  <p:txStyles>
    <p:titleStyle>
      <a:lvl1pPr algn="l" rtl="0" fontAlgn="base">
        <a:lnSpc>
          <a:spcPct val="90000"/>
        </a:lnSpc>
        <a:spcBef>
          <a:spcPct val="0"/>
        </a:spcBef>
        <a:spcAft>
          <a:spcPct val="0"/>
        </a:spcAft>
        <a:defRPr sz="5400" kern="1200" cap="all">
          <a:blipFill>
            <a:blip r:embed="rId12">
              <a:extLst/>
            </a:blip>
            <a:tile tx="6350" ty="-127000" sx="65000" sy="64000" flip="none" algn="tl"/>
          </a:blipFill>
          <a:latin typeface="+mj-lt"/>
          <a:ea typeface="+mj-ea"/>
          <a:cs typeface="+mj-cs"/>
        </a:defRPr>
      </a:lvl1pPr>
      <a:lvl2pPr algn="l" rtl="0" fontAlgn="base">
        <a:lnSpc>
          <a:spcPct val="90000"/>
        </a:lnSpc>
        <a:spcBef>
          <a:spcPct val="0"/>
        </a:spcBef>
        <a:spcAft>
          <a:spcPct val="0"/>
        </a:spcAft>
        <a:defRPr sz="5400">
          <a:solidFill>
            <a:schemeClr val="tx1"/>
          </a:solidFill>
          <a:latin typeface="Rockwell Condensed"/>
        </a:defRPr>
      </a:lvl2pPr>
      <a:lvl3pPr algn="l" rtl="0" fontAlgn="base">
        <a:lnSpc>
          <a:spcPct val="90000"/>
        </a:lnSpc>
        <a:spcBef>
          <a:spcPct val="0"/>
        </a:spcBef>
        <a:spcAft>
          <a:spcPct val="0"/>
        </a:spcAft>
        <a:defRPr sz="5400">
          <a:solidFill>
            <a:schemeClr val="tx1"/>
          </a:solidFill>
          <a:latin typeface="Rockwell Condensed"/>
        </a:defRPr>
      </a:lvl3pPr>
      <a:lvl4pPr algn="l" rtl="0" fontAlgn="base">
        <a:lnSpc>
          <a:spcPct val="90000"/>
        </a:lnSpc>
        <a:spcBef>
          <a:spcPct val="0"/>
        </a:spcBef>
        <a:spcAft>
          <a:spcPct val="0"/>
        </a:spcAft>
        <a:defRPr sz="5400">
          <a:solidFill>
            <a:schemeClr val="tx1"/>
          </a:solidFill>
          <a:latin typeface="Rockwell Condensed"/>
        </a:defRPr>
      </a:lvl4pPr>
      <a:lvl5pPr algn="l" rtl="0" fontAlgn="base">
        <a:lnSpc>
          <a:spcPct val="90000"/>
        </a:lnSpc>
        <a:spcBef>
          <a:spcPct val="0"/>
        </a:spcBef>
        <a:spcAft>
          <a:spcPct val="0"/>
        </a:spcAft>
        <a:defRPr sz="5400">
          <a:solidFill>
            <a:schemeClr val="tx1"/>
          </a:solidFill>
          <a:latin typeface="Rockwell Condensed"/>
        </a:defRPr>
      </a:lvl5pPr>
      <a:lvl6pPr marL="457200" algn="l" rtl="0" fontAlgn="base">
        <a:lnSpc>
          <a:spcPct val="90000"/>
        </a:lnSpc>
        <a:spcBef>
          <a:spcPct val="0"/>
        </a:spcBef>
        <a:spcAft>
          <a:spcPct val="0"/>
        </a:spcAft>
        <a:defRPr sz="5400">
          <a:solidFill>
            <a:schemeClr val="tx1"/>
          </a:solidFill>
          <a:latin typeface="Rockwell Condensed"/>
        </a:defRPr>
      </a:lvl6pPr>
      <a:lvl7pPr marL="914400" algn="l" rtl="0" fontAlgn="base">
        <a:lnSpc>
          <a:spcPct val="90000"/>
        </a:lnSpc>
        <a:spcBef>
          <a:spcPct val="0"/>
        </a:spcBef>
        <a:spcAft>
          <a:spcPct val="0"/>
        </a:spcAft>
        <a:defRPr sz="5400">
          <a:solidFill>
            <a:schemeClr val="tx1"/>
          </a:solidFill>
          <a:latin typeface="Rockwell Condensed"/>
        </a:defRPr>
      </a:lvl7pPr>
      <a:lvl8pPr marL="1371600" algn="l" rtl="0" fontAlgn="base">
        <a:lnSpc>
          <a:spcPct val="90000"/>
        </a:lnSpc>
        <a:spcBef>
          <a:spcPct val="0"/>
        </a:spcBef>
        <a:spcAft>
          <a:spcPct val="0"/>
        </a:spcAft>
        <a:defRPr sz="5400">
          <a:solidFill>
            <a:schemeClr val="tx1"/>
          </a:solidFill>
          <a:latin typeface="Rockwell Condensed"/>
        </a:defRPr>
      </a:lvl8pPr>
      <a:lvl9pPr marL="1828800" algn="l" rtl="0" fontAlgn="base">
        <a:lnSpc>
          <a:spcPct val="90000"/>
        </a:lnSpc>
        <a:spcBef>
          <a:spcPct val="0"/>
        </a:spcBef>
        <a:spcAft>
          <a:spcPct val="0"/>
        </a:spcAft>
        <a:defRPr sz="5400">
          <a:solidFill>
            <a:schemeClr val="tx1"/>
          </a:solidFill>
          <a:latin typeface="Rockwell Condensed"/>
        </a:defRPr>
      </a:lvl9pPr>
    </p:titleStyle>
    <p:bodyStyle>
      <a:lvl1pPr marL="182563" indent="-182563" algn="l" rtl="0" fontAlgn="base">
        <a:lnSpc>
          <a:spcPct val="90000"/>
        </a:lnSpc>
        <a:spcBef>
          <a:spcPts val="1200"/>
        </a:spcBef>
        <a:spcAft>
          <a:spcPct val="0"/>
        </a:spcAft>
        <a:buClr>
          <a:srgbClr val="9E3611"/>
        </a:buClr>
        <a:buSzPct val="85000"/>
        <a:buFont typeface="Wingdings" pitchFamily="2" charset="2"/>
        <a:buChar char="§"/>
        <a:defRPr sz="2000" kern="1200">
          <a:solidFill>
            <a:schemeClr val="tx1"/>
          </a:solidFill>
          <a:latin typeface="+mn-lt"/>
          <a:ea typeface="+mn-ea"/>
          <a:cs typeface="+mn-cs"/>
        </a:defRPr>
      </a:lvl1pPr>
      <a:lvl2pPr marL="457200" indent="-182563" algn="l" rtl="0" fontAlgn="base">
        <a:lnSpc>
          <a:spcPct val="90000"/>
        </a:lnSpc>
        <a:spcBef>
          <a:spcPts val="400"/>
        </a:spcBef>
        <a:spcAft>
          <a:spcPts val="200"/>
        </a:spcAft>
        <a:buClr>
          <a:srgbClr val="9E3611"/>
        </a:buClr>
        <a:buSzPct val="85000"/>
        <a:buFont typeface="Wingdings" pitchFamily="2" charset="2"/>
        <a:buChar char="§"/>
        <a:defRPr kern="1200">
          <a:solidFill>
            <a:schemeClr val="tx1"/>
          </a:solidFill>
          <a:latin typeface="+mn-lt"/>
          <a:ea typeface="+mn-ea"/>
          <a:cs typeface="+mn-cs"/>
        </a:defRPr>
      </a:lvl2pPr>
      <a:lvl3pPr marL="730250" indent="-182563" algn="l" rtl="0" fontAlgn="base">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3pPr>
      <a:lvl4pPr marL="1004888" indent="-182563" algn="l" rtl="0" fontAlgn="base">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4pPr>
      <a:lvl5pPr marL="1279525" indent="-182563" algn="l" rtl="0" fontAlgn="base">
        <a:lnSpc>
          <a:spcPct val="90000"/>
        </a:lnSpc>
        <a:spcBef>
          <a:spcPts val="400"/>
        </a:spcBef>
        <a:spcAft>
          <a:spcPts val="200"/>
        </a:spcAft>
        <a:buClr>
          <a:srgbClr val="9E3611"/>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5.png"/><Relationship Id="rId7" Type="http://schemas.openxmlformats.org/officeDocument/2006/relationships/image" Target="../media/image7.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https://www.ncbi.nlm.nih.gov/pubmed?linkname=pubmed_pubmed&amp;from_uid=28922658" TargetMode="External"/><Relationship Id="rId10" Type="http://schemas.openxmlformats.org/officeDocument/2006/relationships/image" Target="../media/image10.jpeg"/><Relationship Id="rId4" Type="http://schemas.openxmlformats.org/officeDocument/2006/relationships/hyperlink" Target="https://www.ncbi.nlm.nih.gov/pubmed/28922658" TargetMode="External"/><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21.pn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www.paulomargotto.com.br/documentos/Menos_e_mais_Assist_Vent.doc" TargetMode="External"/><Relationship Id="rId7" Type="http://schemas.openxmlformats.org/officeDocument/2006/relationships/image" Target="../media/image29.jpeg"/><Relationship Id="rId2" Type="http://schemas.openxmlformats.org/officeDocument/2006/relationships/hyperlink" Target="https://www.ncbi.nlm.nih.gov/pubmed/23612264" TargetMode="External"/><Relationship Id="rId1" Type="http://schemas.openxmlformats.org/officeDocument/2006/relationships/slideLayout" Target="../slideLayouts/slideLayout5.xml"/><Relationship Id="rId6" Type="http://schemas.openxmlformats.org/officeDocument/2006/relationships/hyperlink" Target="http://www.paulomargotto.com.br/documentos/SDR_Cons_Europ_2016_O_que_faz_2017.pptx" TargetMode="External"/><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0.pn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aulomargotto.com.br/documentos/Surfac_minim_inv_2016.pptx" TargetMode="Externa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32.png"/><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5.png"/><Relationship Id="rId1" Type="http://schemas.openxmlformats.org/officeDocument/2006/relationships/slideLayout" Target="../slideLayouts/slideLayout5.xml"/><Relationship Id="rId5" Type="http://schemas.openxmlformats.org/officeDocument/2006/relationships/image" Target="../media/image29.jpeg"/><Relationship Id="rId4" Type="http://schemas.openxmlformats.org/officeDocument/2006/relationships/hyperlink" Target="http://www.paulomargotto.com.br/documentos/Surfact_minim_invasivo_2017.ppt"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6.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ncbi.nlm.nih.gov/pubmed/28029185" TargetMode="Externa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0.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8.png"/><Relationship Id="rId1" Type="http://schemas.openxmlformats.org/officeDocument/2006/relationships/slideLayout" Target="../slideLayouts/slideLayout5.xml"/><Relationship Id="rId4" Type="http://schemas.openxmlformats.org/officeDocument/2006/relationships/hyperlink" Target="https://www.ncbi.nlm.nih.gov/pubmed/27678511"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s://www.ncbi.nlm.nih.gov/pubmed/25164872" TargetMode="External"/><Relationship Id="rId2" Type="http://schemas.openxmlformats.org/officeDocument/2006/relationships/image" Target="../media/image28.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3" Type="http://schemas.openxmlformats.org/officeDocument/2006/relationships/hyperlink" Target="https://www.ncbi.nlm.nih.gov/pubmed/27942865" TargetMode="External"/><Relationship Id="rId2" Type="http://schemas.openxmlformats.org/officeDocument/2006/relationships/image" Target="../media/image44.png"/><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49.xml.rels><?xml version="1.0" encoding="UTF-8" standalone="yes"?>
<Relationships xmlns="http://schemas.openxmlformats.org/package/2006/relationships"><Relationship Id="rId3" Type="http://schemas.openxmlformats.org/officeDocument/2006/relationships/hyperlink" Target="http://www.paulomargotto.com.br/documentos/Protocolo_Mini%20Insure_2017.doc" TargetMode="External"/><Relationship Id="rId2" Type="http://schemas.openxmlformats.org/officeDocument/2006/relationships/image" Target="../media/image45.png"/><Relationship Id="rId1" Type="http://schemas.openxmlformats.org/officeDocument/2006/relationships/slideLayout" Target="../slideLayouts/slideLayout5.xml"/><Relationship Id="rId4" Type="http://schemas.openxmlformats.org/officeDocument/2006/relationships/image" Target="../media/image29.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p:nvPr>
        </p:nvSpPr>
        <p:spPr bwMode="auto">
          <a:xfrm>
            <a:off x="1008063" y="1182688"/>
            <a:ext cx="10058400" cy="1609725"/>
          </a:xfrm>
          <a:noFill/>
        </p:spPr>
        <p:txBody>
          <a:bodyPr wrap="square" numCol="1" anchorCtr="0" compatLnSpc="1">
            <a:prstTxWarp prst="textNoShape">
              <a:avLst/>
            </a:prstTxWarp>
          </a:bodyPr>
          <a:lstStyle/>
          <a:p>
            <a:pPr algn="ctr"/>
            <a:r>
              <a:rPr lang="pt-BR" sz="2800" cap="none" smtClean="0">
                <a:solidFill>
                  <a:srgbClr val="3333FF"/>
                </a:solidFill>
              </a:rPr>
              <a:t>Impacto da terapia com surfactante minimamente invasivo nos pré-termos de idade gestacional entre 29-32 semanas</a:t>
            </a:r>
          </a:p>
        </p:txBody>
      </p:sp>
      <p:sp>
        <p:nvSpPr>
          <p:cNvPr id="45059" name="Rectangle 3"/>
          <p:cNvSpPr>
            <a:spLocks noGrp="1"/>
          </p:cNvSpPr>
          <p:nvPr>
            <p:ph type="body" idx="1"/>
          </p:nvPr>
        </p:nvSpPr>
        <p:spPr>
          <a:xfrm>
            <a:off x="928688" y="3070225"/>
            <a:ext cx="10058400" cy="4051300"/>
          </a:xfrm>
        </p:spPr>
        <p:txBody>
          <a:bodyPr/>
          <a:lstStyle/>
          <a:p>
            <a:pPr algn="ctr"/>
            <a:r>
              <a:rPr lang="pt-BR" sz="1600" smtClean="0"/>
              <a:t>Apresentação: Naira Coutinho, Cristiano Dantas, Douglas Correa, Manoel Braga e Paulo D’Arcadia </a:t>
            </a:r>
          </a:p>
          <a:p>
            <a:pPr algn="ctr"/>
            <a:r>
              <a:rPr lang="pt-BR" sz="1600" smtClean="0"/>
              <a:t>Coordenação: Paulo R. Margotto</a:t>
            </a:r>
          </a:p>
          <a:p>
            <a:pPr algn="ctr"/>
            <a:r>
              <a:rPr lang="pt-BR" sz="1600" smtClean="0"/>
              <a:t>Faculdade  de Medicina da Universidade Católica de Brasília (Internato 6ª Série-Unidade de Neonatologia do HMIB/SES/DF)</a:t>
            </a:r>
          </a:p>
          <a:p>
            <a:pPr algn="ctr"/>
            <a:r>
              <a:rPr lang="pt-BR" sz="1600" smtClean="0">
                <a:hlinkClick r:id="rId2"/>
              </a:rPr>
              <a:t>www.paulomargotto.com.br</a:t>
            </a:r>
            <a:r>
              <a:rPr lang="pt-BR" sz="1600" smtClean="0"/>
              <a:t> </a:t>
            </a:r>
          </a:p>
          <a:p>
            <a:pPr algn="ctr"/>
            <a:r>
              <a:rPr lang="pt-BR" sz="1600" smtClean="0"/>
              <a:t>Basília, 2 de dezembro de 2017</a:t>
            </a:r>
          </a:p>
        </p:txBody>
      </p:sp>
      <p:pic>
        <p:nvPicPr>
          <p:cNvPr id="45060" name="Imagem 3"/>
          <p:cNvPicPr>
            <a:picLocks noChangeAspect="1"/>
          </p:cNvPicPr>
          <p:nvPr/>
        </p:nvPicPr>
        <p:blipFill>
          <a:blip r:embed="rId3"/>
          <a:srcRect/>
          <a:stretch>
            <a:fillRect/>
          </a:stretch>
        </p:blipFill>
        <p:spPr bwMode="auto">
          <a:xfrm>
            <a:off x="3479800" y="446088"/>
            <a:ext cx="3567113" cy="722312"/>
          </a:xfrm>
          <a:prstGeom prst="rect">
            <a:avLst/>
          </a:prstGeom>
          <a:noFill/>
          <a:ln w="9525">
            <a:noFill/>
            <a:miter lim="800000"/>
            <a:headEnd/>
            <a:tailEnd/>
          </a:ln>
        </p:spPr>
      </p:pic>
      <p:sp>
        <p:nvSpPr>
          <p:cNvPr id="45061" name="Rectangle 5"/>
          <p:cNvSpPr>
            <a:spLocks noChangeArrowheads="1"/>
          </p:cNvSpPr>
          <p:nvPr/>
        </p:nvSpPr>
        <p:spPr bwMode="auto">
          <a:xfrm>
            <a:off x="0" y="2452688"/>
            <a:ext cx="11895138" cy="6381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400">
                <a:hlinkClick r:id="rId4"/>
              </a:rPr>
              <a:t>Impact of Minimally Invasive Surfactant Therapy in Preterm Infants at 29-32 Weeks Gestation.</a:t>
            </a:r>
            <a:endParaRPr lang="pt-BR" sz="1400"/>
          </a:p>
          <a:p>
            <a:pPr algn="ctr"/>
            <a:r>
              <a:rPr lang="pt-BR" sz="1400" b="1"/>
              <a:t>Dargaville</a:t>
            </a:r>
            <a:r>
              <a:rPr lang="pt-BR" sz="1400"/>
              <a:t> PA, Ali SKM, Jackson HD, Williams C, De Paoli AG.Neonatology. 2017 Sep 19;113(1):7-14. doi: 10.1159/000480066. [Epub ahead of print]</a:t>
            </a:r>
          </a:p>
          <a:p>
            <a:pPr algn="ctr"/>
            <a:r>
              <a:rPr lang="pt-BR" sz="1400"/>
              <a:t>PMID: 28922658</a:t>
            </a:r>
            <a:r>
              <a:rPr lang="pt-BR" sz="1400" u="sng">
                <a:hlinkClick r:id="rId5"/>
              </a:rPr>
              <a:t>Similar articles</a:t>
            </a:r>
            <a:endParaRPr lang="pt-BR" sz="1400" u="sng"/>
          </a:p>
        </p:txBody>
      </p:sp>
      <p:pic>
        <p:nvPicPr>
          <p:cNvPr id="45062" name="Picture 6" descr="IMG-20171113-WA0014"/>
          <p:cNvPicPr>
            <a:picLocks noChangeAspect="1" noChangeArrowheads="1"/>
          </p:cNvPicPr>
          <p:nvPr/>
        </p:nvPicPr>
        <p:blipFill>
          <a:blip r:embed="rId6" cstate="print"/>
          <a:srcRect/>
          <a:stretch>
            <a:fillRect/>
          </a:stretch>
        </p:blipFill>
        <p:spPr bwMode="auto">
          <a:xfrm>
            <a:off x="0" y="4854575"/>
            <a:ext cx="2673350" cy="2003425"/>
          </a:xfrm>
          <a:prstGeom prst="rect">
            <a:avLst/>
          </a:prstGeom>
          <a:noFill/>
        </p:spPr>
      </p:pic>
      <p:pic>
        <p:nvPicPr>
          <p:cNvPr id="45063" name="Picture 7" descr="20171115_075716"/>
          <p:cNvPicPr>
            <a:picLocks noChangeAspect="1" noChangeArrowheads="1"/>
          </p:cNvPicPr>
          <p:nvPr/>
        </p:nvPicPr>
        <p:blipFill>
          <a:blip r:embed="rId7" cstate="print"/>
          <a:srcRect/>
          <a:stretch>
            <a:fillRect/>
          </a:stretch>
        </p:blipFill>
        <p:spPr bwMode="auto">
          <a:xfrm>
            <a:off x="8659813" y="4872038"/>
            <a:ext cx="3532187" cy="1985962"/>
          </a:xfrm>
          <a:prstGeom prst="rect">
            <a:avLst/>
          </a:prstGeom>
          <a:noFill/>
        </p:spPr>
      </p:pic>
      <p:pic>
        <p:nvPicPr>
          <p:cNvPr id="45064" name="Picture 8"/>
          <p:cNvPicPr>
            <a:picLocks noChangeAspect="1" noChangeArrowheads="1"/>
          </p:cNvPicPr>
          <p:nvPr/>
        </p:nvPicPr>
        <p:blipFill>
          <a:blip r:embed="rId8" cstate="print"/>
          <a:srcRect/>
          <a:stretch>
            <a:fillRect/>
          </a:stretch>
        </p:blipFill>
        <p:spPr bwMode="auto">
          <a:xfrm>
            <a:off x="2638425" y="5146675"/>
            <a:ext cx="6043613" cy="1711325"/>
          </a:xfrm>
          <a:prstGeom prst="rect">
            <a:avLst/>
          </a:prstGeom>
          <a:noFill/>
          <a:ln w="9525">
            <a:noFill/>
            <a:miter lim="800000"/>
            <a:headEnd/>
            <a:tailEnd/>
          </a:ln>
          <a:effectLst/>
        </p:spPr>
      </p:pic>
      <p:pic>
        <p:nvPicPr>
          <p:cNvPr id="45065" name="Picture 30"/>
          <p:cNvPicPr>
            <a:picLocks noChangeAspect="1" noChangeArrowheads="1"/>
          </p:cNvPicPr>
          <p:nvPr/>
        </p:nvPicPr>
        <p:blipFill>
          <a:blip r:embed="rId9">
            <a:lum bright="24000" contrast="6000"/>
          </a:blip>
          <a:srcRect/>
          <a:stretch>
            <a:fillRect/>
          </a:stretch>
        </p:blipFill>
        <p:spPr bwMode="auto">
          <a:xfrm>
            <a:off x="7715250" y="42863"/>
            <a:ext cx="2576513" cy="1541462"/>
          </a:xfrm>
          <a:prstGeom prst="rect">
            <a:avLst/>
          </a:prstGeom>
          <a:noFill/>
          <a:ln w="19050">
            <a:solidFill>
              <a:srgbClr val="FF3399"/>
            </a:solidFill>
            <a:miter lim="800000"/>
            <a:headEnd/>
            <a:tailEnd/>
          </a:ln>
        </p:spPr>
      </p:pic>
      <p:sp>
        <p:nvSpPr>
          <p:cNvPr id="45066" name="Text Box 10"/>
          <p:cNvSpPr txBox="1">
            <a:spLocks noChangeArrowheads="1"/>
          </p:cNvSpPr>
          <p:nvPr/>
        </p:nvSpPr>
        <p:spPr bwMode="auto">
          <a:xfrm>
            <a:off x="10415588" y="896938"/>
            <a:ext cx="1568450" cy="366712"/>
          </a:xfrm>
          <a:prstGeom prst="rect">
            <a:avLst/>
          </a:prstGeom>
          <a:noFill/>
          <a:ln w="9525">
            <a:noFill/>
            <a:miter lim="800000"/>
            <a:headEnd/>
            <a:tailEnd/>
          </a:ln>
          <a:effectLst/>
        </p:spPr>
        <p:txBody>
          <a:bodyPr wrap="none">
            <a:spAutoFit/>
          </a:bodyPr>
          <a:lstStyle/>
          <a:p>
            <a:r>
              <a:rPr lang="pt-BR">
                <a:solidFill>
                  <a:srgbClr val="0000FF"/>
                </a:solidFill>
              </a:rPr>
              <a:t>Dargaville PA</a:t>
            </a:r>
          </a:p>
        </p:txBody>
      </p:sp>
      <p:pic>
        <p:nvPicPr>
          <p:cNvPr id="45067" name="Picture 12"/>
          <p:cNvPicPr>
            <a:picLocks noChangeAspect="1" noChangeArrowheads="1"/>
          </p:cNvPicPr>
          <p:nvPr/>
        </p:nvPicPr>
        <p:blipFill>
          <a:blip r:embed="rId10" cstate="print">
            <a:lum contrast="30000"/>
          </a:blip>
          <a:srcRect/>
          <a:stretch>
            <a:fillRect/>
          </a:stretch>
        </p:blipFill>
        <p:spPr bwMode="auto">
          <a:xfrm>
            <a:off x="0" y="0"/>
            <a:ext cx="2876550" cy="161766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20466" y="-190005"/>
            <a:ext cx="10059987" cy="1609344"/>
          </a:xfrm>
        </p:spPr>
        <p:txBody>
          <a:bodyPr/>
          <a:lstStyle/>
          <a:p>
            <a:pPr algn="ctr" fontAlgn="auto">
              <a:spcAft>
                <a:spcPts val="0"/>
              </a:spcAft>
              <a:defRPr/>
            </a:pPr>
            <a:r>
              <a:rPr lang="pt-BR" dirty="0" smtClean="0"/>
              <a:t>introdução</a:t>
            </a:r>
            <a:endParaRPr lang="pt-BR" dirty="0"/>
          </a:p>
        </p:txBody>
      </p:sp>
      <p:sp>
        <p:nvSpPr>
          <p:cNvPr id="10243" name="Espaço Reservado para Conteúdo 2"/>
          <p:cNvSpPr>
            <a:spLocks noGrp="1"/>
          </p:cNvSpPr>
          <p:nvPr>
            <p:ph idx="1"/>
          </p:nvPr>
        </p:nvSpPr>
        <p:spPr>
          <a:xfrm>
            <a:off x="1058863" y="1574800"/>
            <a:ext cx="10058400" cy="4051300"/>
          </a:xfrm>
        </p:spPr>
        <p:txBody>
          <a:bodyPr/>
          <a:lstStyle/>
          <a:p>
            <a:pPr algn="just"/>
            <a:r>
              <a:rPr lang="pt-BR" smtClean="0"/>
              <a:t>A pressão positiva contínua sobre as vias aéreas (CPAP) é uma técnica há muito tempo defendida e largamente aplicada de suporte ventilatório para prematuros entre 29 e 32 semanas com sinais de insuficiência respiratória.(1,2)</a:t>
            </a:r>
          </a:p>
          <a:p>
            <a:pPr algn="just"/>
            <a:r>
              <a:rPr lang="pt-BR" b="1" smtClean="0">
                <a:solidFill>
                  <a:srgbClr val="3333FF"/>
                </a:solidFill>
              </a:rPr>
              <a:t>O uso de CPAP como estratégia primária, sem intubação prévia e uso de surfactante, é comum nessa idade gestacional e parece prover suficiente estabilidade fisiológica  para sobrepor os efeitos ruins da deficiência do surfactante sem a necessidade de intubação. (4)</a:t>
            </a:r>
          </a:p>
          <a:p>
            <a:pPr algn="just"/>
            <a:r>
              <a:rPr lang="pt-BR" smtClean="0"/>
              <a:t>Entretanto, alguns recém-nascidos  mantém o quadro de Síndrome do Desconforto Respiratório (SDR ou Doença da Membrana Hialina), apesar do uso de CPAP, requerendo intubação seguida pelo uso de surfactante.(5-7)</a:t>
            </a:r>
          </a:p>
          <a:p>
            <a:pPr algn="just"/>
            <a:r>
              <a:rPr lang="pt-BR" smtClean="0"/>
              <a:t>Esse procedimento está associado com um maior risco de efeitos adversos, particularmente </a:t>
            </a:r>
            <a:r>
              <a:rPr lang="pt-BR" smtClean="0">
                <a:solidFill>
                  <a:srgbClr val="FF0066"/>
                </a:solidFill>
              </a:rPr>
              <a:t>pneumotórax,</a:t>
            </a:r>
            <a:r>
              <a:rPr lang="pt-BR" smtClean="0"/>
              <a:t> e um </a:t>
            </a:r>
            <a:r>
              <a:rPr lang="pt-BR" smtClean="0">
                <a:solidFill>
                  <a:srgbClr val="FF0066"/>
                </a:solidFill>
              </a:rPr>
              <a:t>maior consumo de recursos (maior uso de suporte ventilatório, mais dias de internação), mesmo nos recém-nascidos entre 29-32 semanas (7)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109134"/>
            <a:ext cx="10058400" cy="1609344"/>
          </a:xfrm>
        </p:spPr>
        <p:txBody>
          <a:bodyPr/>
          <a:lstStyle/>
          <a:p>
            <a:pPr algn="ctr" fontAlgn="auto">
              <a:spcAft>
                <a:spcPts val="0"/>
              </a:spcAft>
              <a:defRPr/>
            </a:pPr>
            <a:r>
              <a:rPr lang="pt-BR" dirty="0" smtClean="0"/>
              <a:t>introdução</a:t>
            </a:r>
            <a:endParaRPr lang="pt-BR" dirty="0"/>
          </a:p>
        </p:txBody>
      </p:sp>
      <p:sp>
        <p:nvSpPr>
          <p:cNvPr id="11267" name="Espaço Reservado para Conteúdo 2"/>
          <p:cNvSpPr>
            <a:spLocks noGrp="1"/>
          </p:cNvSpPr>
          <p:nvPr>
            <p:ph idx="1"/>
          </p:nvPr>
        </p:nvSpPr>
        <p:spPr/>
        <p:txBody>
          <a:bodyPr/>
          <a:lstStyle/>
          <a:p>
            <a:pPr algn="just"/>
            <a:r>
              <a:rPr lang="pt-BR" smtClean="0"/>
              <a:t>Em um esforço para melhorar as chances de sucesso do uso de  CPAP, técnicas minimamente invasivas de administração de surfactante através de cateter fino vem sendo desenvolvidas.(8-10)</a:t>
            </a:r>
          </a:p>
          <a:p>
            <a:pPr algn="just"/>
            <a:r>
              <a:rPr lang="pt-BR" smtClean="0"/>
              <a:t>Ensaios clínicos randomizados mostraram vantagens dessa abordagem em relação à administração de surfactante por intubação (9,11-14) ou continuação do CPAP (15), porém a </a:t>
            </a:r>
            <a:r>
              <a:rPr lang="pt-BR" smtClean="0">
                <a:solidFill>
                  <a:srgbClr val="0D713D"/>
                </a:solidFill>
              </a:rPr>
              <a:t>maioria dos prematuros desses trabalhos tinham idade gestacional inferior à 29 semanas.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109134"/>
            <a:ext cx="10058400" cy="1609344"/>
          </a:xfrm>
        </p:spPr>
        <p:txBody>
          <a:bodyPr/>
          <a:lstStyle/>
          <a:p>
            <a:pPr algn="ctr" fontAlgn="auto">
              <a:spcAft>
                <a:spcPts val="0"/>
              </a:spcAft>
              <a:defRPr/>
            </a:pPr>
            <a:r>
              <a:rPr lang="pt-BR" dirty="0" smtClean="0"/>
              <a:t>introdução</a:t>
            </a:r>
            <a:endParaRPr lang="pt-BR" dirty="0"/>
          </a:p>
        </p:txBody>
      </p:sp>
      <p:sp>
        <p:nvSpPr>
          <p:cNvPr id="12291" name="Espaço Reservado para Conteúdo 2"/>
          <p:cNvSpPr>
            <a:spLocks noGrp="1"/>
          </p:cNvSpPr>
          <p:nvPr>
            <p:ph idx="1"/>
          </p:nvPr>
        </p:nvSpPr>
        <p:spPr>
          <a:xfrm>
            <a:off x="909638" y="1500188"/>
            <a:ext cx="10379075" cy="4686300"/>
          </a:xfrm>
        </p:spPr>
        <p:txBody>
          <a:bodyPr/>
          <a:lstStyle/>
          <a:p>
            <a:pPr algn="just"/>
            <a:r>
              <a:rPr lang="pt-BR" smtClean="0"/>
              <a:t> Apenas uma fração da população geral de bebês na faixa de idade de 28-32 semanas terá SDR de gravidade suficiente para justificar a administração minimamente invasiva de surfactante.(5,6)</a:t>
            </a:r>
          </a:p>
          <a:p>
            <a:pPr algn="just"/>
            <a:r>
              <a:rPr lang="pt-BR" smtClean="0"/>
              <a:t>Os achados de um estudo observacional foram consistentes com relação a isso, com uma proporção baixa de lactentes com mais de 28 semanas recebendo surfactante através de um cateter fino.(8) Em contrapartida, outros estudos relataram que a maioria dos bebês em CPAP se qualificava para a intervenção (12,13), contrariamente à experiência no Royal Hobart Hospital.(6)</a:t>
            </a:r>
          </a:p>
          <a:p>
            <a:pPr algn="just"/>
            <a:r>
              <a:rPr lang="pt-BR" smtClean="0"/>
              <a:t>Avaliação adequada de terapia minimamente invasiva com surfactante deve levar em conta a proporção de lactentes na coorte de idade gestacional qualificada para a terapia e quantas delas de fato a receberam.</a:t>
            </a:r>
          </a:p>
          <a:p>
            <a:pPr algn="just"/>
            <a:r>
              <a:rPr lang="pt-BR" smtClean="0"/>
              <a:t>Além disso, também devem ser avaliados outros desfechos e o uso de recursos terapêuticos.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22225"/>
            <a:ext cx="10058400" cy="1609344"/>
          </a:xfrm>
        </p:spPr>
        <p:txBody>
          <a:bodyPr/>
          <a:lstStyle/>
          <a:p>
            <a:pPr algn="ctr" fontAlgn="auto">
              <a:spcAft>
                <a:spcPts val="0"/>
              </a:spcAft>
              <a:defRPr/>
            </a:pPr>
            <a:r>
              <a:rPr lang="pt-BR" dirty="0" smtClean="0"/>
              <a:t>introdução</a:t>
            </a:r>
            <a:endParaRPr lang="pt-BR" dirty="0"/>
          </a:p>
        </p:txBody>
      </p:sp>
      <p:sp>
        <p:nvSpPr>
          <p:cNvPr id="13315" name="Espaço Reservado para Conteúdo 2"/>
          <p:cNvSpPr>
            <a:spLocks noGrp="1"/>
          </p:cNvSpPr>
          <p:nvPr>
            <p:ph idx="1"/>
          </p:nvPr>
        </p:nvSpPr>
        <p:spPr/>
        <p:txBody>
          <a:bodyPr/>
          <a:lstStyle/>
          <a:p>
            <a:pPr algn="just"/>
            <a:r>
              <a:rPr lang="pt-BR" smtClean="0">
                <a:solidFill>
                  <a:srgbClr val="0000FF"/>
                </a:solidFill>
              </a:rPr>
              <a:t>Nesse estudo, os autores avaliam  o impacto da terapia com surfactante administrada via cateter fino em prematuros elegíveis entre 29 e 32 semanas de idade gestacional</a:t>
            </a:r>
            <a:r>
              <a:rPr lang="pt-BR" smtClean="0"/>
              <a:t>.</a:t>
            </a:r>
          </a:p>
          <a:p>
            <a:pPr algn="just"/>
            <a:r>
              <a:rPr lang="pt-BR" smtClean="0"/>
              <a:t>Pretende-se examinar se a inclusão desse procedimento no conjunto de cuidados com esses recém-nascidos resultaria em </a:t>
            </a:r>
            <a:r>
              <a:rPr lang="pt-BR" smtClean="0">
                <a:solidFill>
                  <a:srgbClr val="0070C0"/>
                </a:solidFill>
              </a:rPr>
              <a:t>menor necessidade de intubação, redução na incidência de pneumotórax e outros efeitos adversos e menor uso de recursos terapêuticos, comparando os resultados com o manejo prévio neste Centro (janeiro de 2004 e fevereiro de 2009) e os relatados pelo Austrlian and New Zealand Neonatal Network (ANZNN) ( 2007-2013)</a:t>
            </a:r>
          </a:p>
          <a:p>
            <a:pPr algn="just">
              <a:buFont typeface="Wingdings" pitchFamily="2" charset="2"/>
              <a:buNone/>
            </a:pPr>
            <a:r>
              <a:rPr lang="pt-BR" smtClean="0">
                <a:solidFill>
                  <a:srgbClr val="0000FF"/>
                </a:solidFill>
              </a:rPr>
              <a:t>  </a:t>
            </a:r>
          </a:p>
          <a:p>
            <a:pPr algn="just"/>
            <a:r>
              <a:rPr lang="pt-BR" smtClean="0"/>
              <a:t>Também pretende-se documentar a aplicabilidade do procedimento dentro deste intervalo de idade, os efeitos iniciais sobre a oxigenação e o resultado para indivíduos elegíveis e tratados.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495744"/>
            <a:ext cx="10058400" cy="1609344"/>
          </a:xfrm>
        </p:spPr>
        <p:txBody>
          <a:bodyPr/>
          <a:lstStyle/>
          <a:p>
            <a:pPr algn="ct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a:xfrm>
            <a:off x="814388" y="1987550"/>
            <a:ext cx="10315575" cy="4051300"/>
          </a:xfrm>
        </p:spPr>
        <p:txBody>
          <a:bodyPr>
            <a:normAutofit/>
          </a:bodyPr>
          <a:lstStyle/>
          <a:p>
            <a:pPr algn="just"/>
            <a:r>
              <a:rPr lang="pt-BR" smtClean="0"/>
              <a:t>Estudo conduzido na Unidade de Cuidados Intensivos Neonatal do </a:t>
            </a:r>
            <a:r>
              <a:rPr lang="pt-BR" b="1" smtClean="0">
                <a:solidFill>
                  <a:srgbClr val="0000FF"/>
                </a:solidFill>
              </a:rPr>
              <a:t>Royal Hobart Hospital (RHH),</a:t>
            </a:r>
            <a:r>
              <a:rPr lang="pt-BR" smtClean="0"/>
              <a:t> Austrália.</a:t>
            </a:r>
          </a:p>
          <a:p>
            <a:pPr algn="just">
              <a:buFont typeface="Wingdings" pitchFamily="2" charset="2"/>
              <a:buNone/>
            </a:pPr>
            <a:endParaRPr lang="pt-BR" smtClean="0"/>
          </a:p>
          <a:p>
            <a:pPr algn="just"/>
            <a:r>
              <a:rPr lang="pt-BR" smtClean="0"/>
              <a:t>O procedimento de terapia minimamente invasiva com surfactante foi adicionado ao manejo clínico já existente no Serviço para </a:t>
            </a:r>
            <a:r>
              <a:rPr lang="pt-BR" b="1" smtClean="0">
                <a:solidFill>
                  <a:srgbClr val="0000FF"/>
                </a:solidFill>
              </a:rPr>
              <a:t>pré-termos entre 29 e 32 semanas</a:t>
            </a:r>
            <a:r>
              <a:rPr lang="pt-BR" smtClean="0"/>
              <a:t>:</a:t>
            </a:r>
          </a:p>
          <a:p>
            <a:pPr algn="just"/>
            <a:r>
              <a:rPr lang="pt-BR" smtClean="0"/>
              <a:t>Evitar intubação na Sala de Parto, exceto em caso de reanimação avançada;</a:t>
            </a:r>
          </a:p>
          <a:p>
            <a:pPr algn="just"/>
            <a:r>
              <a:rPr lang="pt-BR" smtClean="0"/>
              <a:t>Uso de CPAP como terapia de primeira linha para neonatos apresentando sinais de desconforto respiratório;</a:t>
            </a:r>
          </a:p>
          <a:p>
            <a:pPr algn="just"/>
            <a:r>
              <a:rPr lang="pt-BR" smtClean="0"/>
              <a:t>Uso criterioso de cafeína, antibióticos e outras terapêuticas adjuvantes quando apropriado.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9373" y="484632"/>
            <a:ext cx="10058400" cy="1609344"/>
          </a:xfrm>
        </p:spPr>
        <p:txBody>
          <a:bodyPr/>
          <a:lstStyle/>
          <a:p>
            <a:pPr algn="ct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a:bodyPr>
          <a:lstStyle/>
          <a:p>
            <a:pPr algn="just">
              <a:lnSpc>
                <a:spcPct val="80000"/>
              </a:lnSpc>
            </a:pPr>
            <a:r>
              <a:rPr lang="pt-BR" smtClean="0"/>
              <a:t>Alto fluxo nasal não foi utilizado como suporte ventilatório inicial.</a:t>
            </a:r>
          </a:p>
          <a:p>
            <a:pPr algn="just">
              <a:lnSpc>
                <a:spcPct val="80000"/>
              </a:lnSpc>
            </a:pPr>
            <a:r>
              <a:rPr lang="pt-BR" b="1" smtClean="0">
                <a:solidFill>
                  <a:srgbClr val="0000FF"/>
                </a:solidFill>
              </a:rPr>
              <a:t>Quase todos os neonatos foram manejados com CPAP de bolha</a:t>
            </a:r>
            <a:r>
              <a:rPr lang="pt-BR" smtClean="0"/>
              <a:t> ofertado através de prongas ou máscaras nasais com nível de </a:t>
            </a:r>
            <a:r>
              <a:rPr lang="pt-BR" smtClean="0">
                <a:solidFill>
                  <a:srgbClr val="0000FF"/>
                </a:solidFill>
              </a:rPr>
              <a:t>pressão titulado na faixa 5-8 cm H</a:t>
            </a:r>
            <a:r>
              <a:rPr lang="pt-BR" smtClean="0">
                <a:solidFill>
                  <a:srgbClr val="0000FF"/>
                </a:solidFill>
                <a:latin typeface="Calibri" pitchFamily="34" charset="0"/>
              </a:rPr>
              <a:t>₂</a:t>
            </a:r>
            <a:r>
              <a:rPr lang="pt-BR" smtClean="0">
                <a:solidFill>
                  <a:srgbClr val="0000FF"/>
                </a:solidFill>
              </a:rPr>
              <a:t>O</a:t>
            </a:r>
            <a:r>
              <a:rPr lang="pt-BR" smtClean="0"/>
              <a:t>, dependendo do efeito na respiração e necessidade de oxigênio.</a:t>
            </a:r>
          </a:p>
          <a:p>
            <a:pPr algn="just">
              <a:lnSpc>
                <a:spcPct val="80000"/>
              </a:lnSpc>
            </a:pPr>
            <a:r>
              <a:rPr lang="pt-BR" smtClean="0"/>
              <a:t>Houve uma abordagem consistente de escalonamento do suporte ventilatório para aqueles que começaram com CPAP, </a:t>
            </a:r>
            <a:r>
              <a:rPr lang="pt-BR" b="1" smtClean="0">
                <a:solidFill>
                  <a:srgbClr val="7030A0"/>
                </a:solidFill>
              </a:rPr>
              <a:t>de forma que foram intubados aqueles neonatos cuja FiO</a:t>
            </a:r>
            <a:r>
              <a:rPr lang="pt-BR" b="1" smtClean="0">
                <a:solidFill>
                  <a:srgbClr val="7030A0"/>
                </a:solidFill>
                <a:latin typeface="Calibri" pitchFamily="34" charset="0"/>
              </a:rPr>
              <a:t>₂</a:t>
            </a:r>
            <a:r>
              <a:rPr lang="pt-BR" b="1" smtClean="0">
                <a:solidFill>
                  <a:srgbClr val="7030A0"/>
                </a:solidFill>
              </a:rPr>
              <a:t> excedeu 45% a 50%, com acidose respiratória ou apneia persistentes.</a:t>
            </a:r>
          </a:p>
          <a:p>
            <a:pPr algn="just">
              <a:lnSpc>
                <a:spcPct val="80000"/>
              </a:lnSpc>
            </a:pPr>
            <a:r>
              <a:rPr lang="pt-BR" smtClean="0"/>
              <a:t>Surfactante exógeno foi administrado posteriormente para aqueles que permaneceram com quadro de SDR.</a:t>
            </a:r>
          </a:p>
          <a:p>
            <a:pPr algn="just">
              <a:lnSpc>
                <a:spcPct val="80000"/>
              </a:lnSpc>
            </a:pPr>
            <a:r>
              <a:rPr lang="pt-BR" smtClean="0"/>
              <a:t>A saturação de oxigênio alvo foi de 88%-92% até junho de 2015 e 90%-94% depois desse período.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584616" y="644577"/>
            <a:ext cx="4886794" cy="2443397"/>
          </a:xfrm>
          <a:prstGeom prst="roundRect">
            <a:avLst/>
          </a:prstGeom>
          <a:solidFill>
            <a:srgbClr val="002060"/>
          </a:solidFill>
          <a:scene3d>
            <a:camera prst="orthographicFront"/>
            <a:lightRig rig="threePt" dir="t"/>
          </a:scene3d>
          <a:sp3d>
            <a:bevelT/>
          </a:sp3d>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r>
              <a:rPr lang="pt-BR" b="1" dirty="0"/>
              <a:t>RHH </a:t>
            </a:r>
            <a:r>
              <a:rPr lang="pt-BR" b="1" dirty="0" err="1"/>
              <a:t>epoch</a:t>
            </a:r>
            <a:r>
              <a:rPr lang="pt-BR" b="1" dirty="0"/>
              <a:t> 1</a:t>
            </a:r>
          </a:p>
          <a:p>
            <a:pPr algn="ctr" fontAlgn="auto">
              <a:spcBef>
                <a:spcPts val="0"/>
              </a:spcBef>
              <a:spcAft>
                <a:spcPts val="0"/>
              </a:spcAft>
              <a:defRPr/>
            </a:pPr>
            <a:endParaRPr lang="pt-BR" b="1" dirty="0"/>
          </a:p>
          <a:p>
            <a:pPr algn="just" fontAlgn="auto">
              <a:spcBef>
                <a:spcPts val="0"/>
              </a:spcBef>
              <a:spcAft>
                <a:spcPts val="0"/>
              </a:spcAft>
              <a:defRPr/>
            </a:pPr>
            <a:r>
              <a:rPr lang="pt-BR" b="1" dirty="0"/>
              <a:t>Prematuros de 29 semanas a 32 semanas e 6 dias, que receberam suporte ventilatório nas primeiras 24h de vida, nascidos entre Janeiro de 2004 e fevereiro de 2009 no Royal Hobart Hospital</a:t>
            </a:r>
          </a:p>
        </p:txBody>
      </p:sp>
      <p:sp>
        <p:nvSpPr>
          <p:cNvPr id="5" name="Retângulo de cantos arredondados 4"/>
          <p:cNvSpPr/>
          <p:nvPr/>
        </p:nvSpPr>
        <p:spPr>
          <a:xfrm>
            <a:off x="6130984" y="644577"/>
            <a:ext cx="5038270" cy="2443397"/>
          </a:xfrm>
          <a:prstGeom prst="roundRect">
            <a:avLst/>
          </a:prstGeom>
          <a:solidFill>
            <a:schemeClr val="accent2">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dirty="0"/>
          </a:p>
          <a:p>
            <a:pPr algn="ctr" fontAlgn="auto">
              <a:spcBef>
                <a:spcPts val="0"/>
              </a:spcBef>
              <a:spcAft>
                <a:spcPts val="0"/>
              </a:spcAft>
              <a:defRPr/>
            </a:pPr>
            <a:r>
              <a:rPr lang="pt-BR" b="1" dirty="0"/>
              <a:t>RHH </a:t>
            </a:r>
            <a:r>
              <a:rPr lang="pt-BR" b="1" dirty="0" err="1"/>
              <a:t>epoch</a:t>
            </a:r>
            <a:r>
              <a:rPr lang="pt-BR" b="1" dirty="0"/>
              <a:t> 2</a:t>
            </a:r>
          </a:p>
          <a:p>
            <a:pPr algn="ctr" fontAlgn="auto">
              <a:spcBef>
                <a:spcPts val="0"/>
              </a:spcBef>
              <a:spcAft>
                <a:spcPts val="0"/>
              </a:spcAft>
              <a:defRPr/>
            </a:pPr>
            <a:endParaRPr lang="pt-BR" dirty="0"/>
          </a:p>
          <a:p>
            <a:pPr algn="just" fontAlgn="auto">
              <a:spcBef>
                <a:spcPts val="0"/>
              </a:spcBef>
              <a:spcAft>
                <a:spcPts val="0"/>
              </a:spcAft>
              <a:defRPr/>
            </a:pPr>
            <a:r>
              <a:rPr lang="pt-BR" b="1" dirty="0"/>
              <a:t>Prematuros de 29 semanas a 32 semanas e 6 dias, que receberam suporte ventilatório nas primeiras 24h de vida, nascidos entre março de 2009 e dezembro de 2015 no Royal Hobart Hospital</a:t>
            </a:r>
          </a:p>
          <a:p>
            <a:pPr algn="ctr" fontAlgn="auto">
              <a:spcBef>
                <a:spcPts val="0"/>
              </a:spcBef>
              <a:spcAft>
                <a:spcPts val="0"/>
              </a:spcAft>
              <a:defRPr/>
            </a:pPr>
            <a:endParaRPr lang="pt-BR" b="1" dirty="0"/>
          </a:p>
        </p:txBody>
      </p:sp>
      <p:sp>
        <p:nvSpPr>
          <p:cNvPr id="6" name="Retângulo 5"/>
          <p:cNvSpPr/>
          <p:nvPr/>
        </p:nvSpPr>
        <p:spPr>
          <a:xfrm>
            <a:off x="3338293" y="3831771"/>
            <a:ext cx="5241233" cy="2162629"/>
          </a:xfrm>
          <a:prstGeom prst="rec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b="1">
                <a:solidFill>
                  <a:srgbClr val="FFFFFF"/>
                </a:solidFill>
              </a:rPr>
              <a:t>Critérios de exclusão:</a:t>
            </a:r>
          </a:p>
          <a:p>
            <a:pPr algn="ctr"/>
            <a:endParaRPr lang="pt-BR" b="1">
              <a:solidFill>
                <a:srgbClr val="FFFFFF"/>
              </a:solidFill>
            </a:endParaRPr>
          </a:p>
          <a:p>
            <a:pPr algn="ctr">
              <a:buFont typeface="Wingdings" pitchFamily="2" charset="2"/>
              <a:buChar char="ü"/>
            </a:pPr>
            <a:r>
              <a:rPr lang="pt-BR" b="1">
                <a:solidFill>
                  <a:srgbClr val="FFFFFF"/>
                </a:solidFill>
              </a:rPr>
              <a:t>Nascidos fora do Sul da Tazmânia;</a:t>
            </a:r>
          </a:p>
          <a:p>
            <a:pPr algn="ctr">
              <a:buFont typeface="Wingdings" pitchFamily="2" charset="2"/>
              <a:buChar char="ü"/>
            </a:pPr>
            <a:r>
              <a:rPr lang="pt-BR" b="1">
                <a:solidFill>
                  <a:srgbClr val="FFFFFF"/>
                </a:solidFill>
              </a:rPr>
              <a:t>Ruptura de membranas ≥ 14 dias;</a:t>
            </a:r>
          </a:p>
          <a:p>
            <a:pPr algn="ctr">
              <a:buFont typeface="Wingdings" pitchFamily="2" charset="2"/>
              <a:buChar char="ü"/>
            </a:pPr>
            <a:r>
              <a:rPr lang="pt-BR" b="1">
                <a:solidFill>
                  <a:srgbClr val="FFFFFF"/>
                </a:solidFill>
              </a:rPr>
              <a:t>Anomalia congênita que afete a função respiratória e/ou suporte ventilatório</a:t>
            </a:r>
            <a:r>
              <a:rPr lang="pt-BR">
                <a:solidFill>
                  <a:srgbClr val="FFFFFF"/>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3519721" y="420913"/>
            <a:ext cx="4936430" cy="3425371"/>
          </a:xfrm>
          <a:prstGeom prst="roundRect">
            <a:avLst/>
          </a:prstGeom>
          <a:solidFill>
            <a:srgbClr val="00B050"/>
          </a:solidFill>
          <a:ln>
            <a:solidFill>
              <a:srgbClr val="0D713D"/>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err="1">
                <a:solidFill>
                  <a:schemeClr val="tx1"/>
                </a:solidFill>
              </a:rPr>
              <a:t>Other</a:t>
            </a:r>
            <a:r>
              <a:rPr lang="pt-BR" b="1" dirty="0">
                <a:solidFill>
                  <a:schemeClr val="tx1"/>
                </a:solidFill>
              </a:rPr>
              <a:t> ANZNN centres</a:t>
            </a:r>
          </a:p>
          <a:p>
            <a:pPr algn="ctr" fontAlgn="auto">
              <a:spcBef>
                <a:spcPts val="0"/>
              </a:spcBef>
              <a:spcAft>
                <a:spcPts val="0"/>
              </a:spcAft>
              <a:defRPr/>
            </a:pPr>
            <a:endParaRPr lang="pt-BR" b="1" dirty="0">
              <a:solidFill>
                <a:schemeClr val="tx1"/>
              </a:solidFill>
            </a:endParaRPr>
          </a:p>
          <a:p>
            <a:pPr algn="just" fontAlgn="auto">
              <a:spcBef>
                <a:spcPts val="0"/>
              </a:spcBef>
              <a:spcAft>
                <a:spcPts val="0"/>
              </a:spcAft>
              <a:defRPr/>
            </a:pPr>
            <a:r>
              <a:rPr lang="pt-BR" b="1" dirty="0">
                <a:solidFill>
                  <a:schemeClr val="tx1"/>
                </a:solidFill>
              </a:rPr>
              <a:t>Dados colhidos da base de dados da Rede Neonatal da Nova Zelândia e Austrália de 24 </a:t>
            </a:r>
            <a:r>
              <a:rPr lang="pt-BR" b="1" dirty="0" err="1">
                <a:solidFill>
                  <a:schemeClr val="tx1"/>
                </a:solidFill>
              </a:rPr>
              <a:t>UTIs</a:t>
            </a:r>
            <a:r>
              <a:rPr lang="pt-BR" b="1" dirty="0">
                <a:solidFill>
                  <a:schemeClr val="tx1"/>
                </a:solidFill>
              </a:rPr>
              <a:t> Neonatais nível III de recém-nascidos de 29 a 32 semanas nascidos entre 2007 e 2013 que necessitaram de suporte ventilatório nas primeiras 24h de vida.</a:t>
            </a:r>
          </a:p>
        </p:txBody>
      </p:sp>
      <p:sp>
        <p:nvSpPr>
          <p:cNvPr id="6" name="Retângulo 5"/>
          <p:cNvSpPr/>
          <p:nvPr/>
        </p:nvSpPr>
        <p:spPr>
          <a:xfrm>
            <a:off x="3367321" y="4238171"/>
            <a:ext cx="5241231" cy="2162629"/>
          </a:xfrm>
          <a:prstGeom prst="rect">
            <a:avLst/>
          </a:prstGeom>
          <a:solidFill>
            <a:srgbClr val="0D713D"/>
          </a:solidFill>
          <a:ln>
            <a:solidFill>
              <a:srgbClr val="00B05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pt-BR" b="1">
                <a:solidFill>
                  <a:srgbClr val="FFFFFF"/>
                </a:solidFill>
              </a:rPr>
              <a:t>Critérios de exclusão:</a:t>
            </a:r>
          </a:p>
          <a:p>
            <a:pPr algn="ctr"/>
            <a:endParaRPr lang="pt-BR" b="1">
              <a:solidFill>
                <a:srgbClr val="FFFFFF"/>
              </a:solidFill>
            </a:endParaRPr>
          </a:p>
          <a:p>
            <a:pPr algn="ctr">
              <a:buFont typeface="Wingdings" pitchFamily="2" charset="2"/>
              <a:buChar char="ü"/>
            </a:pPr>
            <a:r>
              <a:rPr lang="pt-BR" b="1">
                <a:solidFill>
                  <a:srgbClr val="FFFFFF"/>
                </a:solidFill>
              </a:rPr>
              <a:t>Ruptura de membranas ≥ 14 dias;</a:t>
            </a:r>
          </a:p>
          <a:p>
            <a:pPr algn="ctr">
              <a:buFont typeface="Wingdings" pitchFamily="2" charset="2"/>
              <a:buChar char="ü"/>
            </a:pPr>
            <a:r>
              <a:rPr lang="pt-BR" b="1">
                <a:solidFill>
                  <a:srgbClr val="FFFFFF"/>
                </a:solidFill>
              </a:rPr>
              <a:t>Anomalia congênita que afete a função respiratória e/ou suporte respiratório</a:t>
            </a:r>
            <a:r>
              <a:rPr lang="pt-BR">
                <a:solidFill>
                  <a:srgbClr val="FFFFFF"/>
                </a:solidFill>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de cantos arredondados 3"/>
          <p:cNvSpPr/>
          <p:nvPr/>
        </p:nvSpPr>
        <p:spPr>
          <a:xfrm>
            <a:off x="1641692" y="537028"/>
            <a:ext cx="3815687" cy="1393371"/>
          </a:xfrm>
          <a:prstGeom prst="roundRect">
            <a:avLst/>
          </a:prstGeom>
          <a:solidFill>
            <a:schemeClr val="accent2">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rPr>
              <a:t>RHH </a:t>
            </a:r>
            <a:r>
              <a:rPr lang="pt-BR" b="1" dirty="0" err="1">
                <a:solidFill>
                  <a:schemeClr val="tx1"/>
                </a:solidFill>
              </a:rPr>
              <a:t>epoch</a:t>
            </a:r>
            <a:r>
              <a:rPr lang="pt-BR" b="1" dirty="0">
                <a:solidFill>
                  <a:schemeClr val="tx1"/>
                </a:solidFill>
              </a:rPr>
              <a:t> 2</a:t>
            </a:r>
          </a:p>
        </p:txBody>
      </p:sp>
      <p:sp>
        <p:nvSpPr>
          <p:cNvPr id="5" name="Retângulo de cantos arredondados 4"/>
          <p:cNvSpPr/>
          <p:nvPr/>
        </p:nvSpPr>
        <p:spPr>
          <a:xfrm>
            <a:off x="391885" y="3099460"/>
            <a:ext cx="6284685" cy="3103417"/>
          </a:xfrm>
          <a:prstGeom prst="roundRect">
            <a:avLst/>
          </a:prstGeom>
          <a:solidFill>
            <a:schemeClr val="accent1">
              <a:lumMod val="60000"/>
              <a:lumOff val="40000"/>
            </a:schemeClr>
          </a:solidFill>
          <a:scene3d>
            <a:camera prst="obliqueTopLef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cs typeface="Calibri" panose="020F0502020204030204" pitchFamily="34" charset="0"/>
              </a:rPr>
              <a:t>Critérios de elegibilidade:</a:t>
            </a:r>
          </a:p>
          <a:p>
            <a:pPr algn="ctr" fontAlgn="auto">
              <a:spcBef>
                <a:spcPts val="0"/>
              </a:spcBef>
              <a:spcAft>
                <a:spcPts val="0"/>
              </a:spcAft>
              <a:defRPr/>
            </a:pPr>
            <a:endParaRPr lang="pt-BR" b="1" dirty="0">
              <a:solidFill>
                <a:schemeClr val="tx1"/>
              </a:solidFill>
              <a:cs typeface="Calibri" panose="020F0502020204030204" pitchFamily="34" charset="0"/>
            </a:endParaRPr>
          </a:p>
          <a:p>
            <a:pPr marL="285750" indent="-285750" algn="ctr" fontAlgn="auto">
              <a:spcBef>
                <a:spcPts val="0"/>
              </a:spcBef>
              <a:spcAft>
                <a:spcPts val="0"/>
              </a:spcAft>
              <a:buFont typeface="Wingdings" panose="05000000000000000000" pitchFamily="2" charset="2"/>
              <a:buChar char="ü"/>
              <a:defRPr/>
            </a:pPr>
            <a:r>
              <a:rPr lang="pt-BR" b="1" dirty="0">
                <a:solidFill>
                  <a:schemeClr val="tx1"/>
                </a:solidFill>
                <a:cs typeface="Calibri" panose="020F0502020204030204" pitchFamily="34" charset="0"/>
              </a:rPr>
              <a:t>˂  24 horas de vida;</a:t>
            </a:r>
            <a:endParaRPr lang="pt-BR" b="1" dirty="0">
              <a:solidFill>
                <a:schemeClr val="tx1"/>
              </a:solidFill>
            </a:endParaRPr>
          </a:p>
          <a:p>
            <a:pPr marL="285750" indent="-285750" algn="ctr" fontAlgn="auto">
              <a:spcBef>
                <a:spcPts val="0"/>
              </a:spcBef>
              <a:spcAft>
                <a:spcPts val="0"/>
              </a:spcAft>
              <a:buFont typeface="Wingdings" panose="05000000000000000000" pitchFamily="2" charset="2"/>
              <a:buChar char="ü"/>
              <a:defRPr/>
            </a:pPr>
            <a:r>
              <a:rPr lang="pt-BR" b="1" dirty="0">
                <a:solidFill>
                  <a:schemeClr val="tx1"/>
                </a:solidFill>
              </a:rPr>
              <a:t>Sem intubação prévia;</a:t>
            </a:r>
          </a:p>
          <a:p>
            <a:pPr marL="285750" indent="-285750" algn="ctr" fontAlgn="auto">
              <a:spcBef>
                <a:spcPts val="0"/>
              </a:spcBef>
              <a:spcAft>
                <a:spcPts val="0"/>
              </a:spcAft>
              <a:buFont typeface="Wingdings" panose="05000000000000000000" pitchFamily="2" charset="2"/>
              <a:buChar char="ü"/>
              <a:defRPr/>
            </a:pPr>
            <a:r>
              <a:rPr lang="pt-BR" b="1" dirty="0">
                <a:solidFill>
                  <a:schemeClr val="tx1"/>
                </a:solidFill>
              </a:rPr>
              <a:t>Sinais de Síndrome da angústia respiratória do recém-nascido necessitando de CPAP </a:t>
            </a:r>
            <a:r>
              <a:rPr lang="pt-BR" b="1" dirty="0">
                <a:solidFill>
                  <a:schemeClr val="tx1"/>
                </a:solidFill>
                <a:cs typeface="Calibri" panose="020F0502020204030204" pitchFamily="34" charset="0"/>
              </a:rPr>
              <a:t>≥ 7cm H₂O ou </a:t>
            </a:r>
            <a:r>
              <a:rPr lang="pt-BR" b="1" dirty="0" err="1">
                <a:solidFill>
                  <a:schemeClr val="tx1"/>
                </a:solidFill>
                <a:cs typeface="Calibri" panose="020F0502020204030204" pitchFamily="34" charset="0"/>
              </a:rPr>
              <a:t>FiO</a:t>
            </a:r>
            <a:r>
              <a:rPr lang="pt-BR" b="1" dirty="0">
                <a:solidFill>
                  <a:schemeClr val="tx1"/>
                </a:solidFill>
                <a:cs typeface="Calibri" panose="020F0502020204030204" pitchFamily="34" charset="0"/>
              </a:rPr>
              <a:t>₂ ≥ 35%.</a:t>
            </a:r>
            <a:endParaRPr lang="pt-BR" b="1" dirty="0">
              <a:solidFill>
                <a:schemeClr val="tx1"/>
              </a:solidFill>
            </a:endParaRPr>
          </a:p>
        </p:txBody>
      </p:sp>
      <p:sp>
        <p:nvSpPr>
          <p:cNvPr id="6" name="Retângulo de cantos arredondados 5"/>
          <p:cNvSpPr/>
          <p:nvPr/>
        </p:nvSpPr>
        <p:spPr>
          <a:xfrm>
            <a:off x="7676243" y="1640115"/>
            <a:ext cx="3367314" cy="2032000"/>
          </a:xfrm>
          <a:prstGeom prst="roundRect">
            <a:avLst/>
          </a:prstGeom>
          <a:solidFill>
            <a:srgbClr val="6691E8"/>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rPr>
              <a:t>Administração de surfactante (</a:t>
            </a:r>
            <a:r>
              <a:rPr lang="pt-BR" b="1" dirty="0" err="1">
                <a:solidFill>
                  <a:schemeClr val="tx1"/>
                </a:solidFill>
              </a:rPr>
              <a:t>Poractant</a:t>
            </a:r>
            <a:r>
              <a:rPr lang="pt-BR" b="1" dirty="0">
                <a:solidFill>
                  <a:schemeClr val="tx1"/>
                </a:solidFill>
              </a:rPr>
              <a:t> alfa 100–200 mg/kg) de forma minimamente invasiva </a:t>
            </a:r>
          </a:p>
          <a:p>
            <a:pPr algn="ctr" fontAlgn="auto">
              <a:spcBef>
                <a:spcPts val="0"/>
              </a:spcBef>
              <a:spcAft>
                <a:spcPts val="0"/>
              </a:spcAft>
              <a:defRPr/>
            </a:pPr>
            <a:r>
              <a:rPr lang="pt-BR" b="1" dirty="0">
                <a:solidFill>
                  <a:schemeClr val="tx1"/>
                </a:solidFill>
              </a:rPr>
              <a:t>(método de Hobart)</a:t>
            </a:r>
          </a:p>
        </p:txBody>
      </p:sp>
      <p:sp>
        <p:nvSpPr>
          <p:cNvPr id="7" name="Seta para baixo 6"/>
          <p:cNvSpPr/>
          <p:nvPr/>
        </p:nvSpPr>
        <p:spPr>
          <a:xfrm>
            <a:off x="3157538" y="2159000"/>
            <a:ext cx="754062" cy="7112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Seta para a direita 7"/>
          <p:cNvSpPr/>
          <p:nvPr/>
        </p:nvSpPr>
        <p:spPr>
          <a:xfrm rot="19897397">
            <a:off x="6767513" y="3722688"/>
            <a:ext cx="1314450" cy="7064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175349"/>
            <a:ext cx="10058400" cy="1609344"/>
          </a:xfrm>
        </p:spPr>
        <p:txBody>
          <a:bodyPr/>
          <a:lstStyle/>
          <a:p>
            <a:pPr algn="ctr" fontAlgn="auto">
              <a:spcAft>
                <a:spcPts val="0"/>
              </a:spcAft>
              <a:defRPr/>
            </a:pPr>
            <a:r>
              <a:rPr lang="pt-BR" dirty="0" smtClean="0"/>
              <a:t>métodos</a:t>
            </a:r>
            <a:endParaRPr lang="pt-BR" dirty="0"/>
          </a:p>
        </p:txBody>
      </p:sp>
      <p:sp>
        <p:nvSpPr>
          <p:cNvPr id="19459" name="Espaço Reservado para Conteúdo 2"/>
          <p:cNvSpPr>
            <a:spLocks noGrp="1"/>
          </p:cNvSpPr>
          <p:nvPr>
            <p:ph idx="1"/>
          </p:nvPr>
        </p:nvSpPr>
        <p:spPr>
          <a:xfrm>
            <a:off x="712788" y="1828800"/>
            <a:ext cx="10417175" cy="4343400"/>
          </a:xfrm>
        </p:spPr>
        <p:txBody>
          <a:bodyPr/>
          <a:lstStyle/>
          <a:p>
            <a:pPr algn="just"/>
            <a:r>
              <a:rPr lang="pt-BR" smtClean="0"/>
              <a:t>Dados clínicos e demográficos foram coletados dos 3 grupos.</a:t>
            </a:r>
          </a:p>
          <a:p>
            <a:pPr algn="just"/>
            <a:endParaRPr lang="pt-BR" smtClean="0"/>
          </a:p>
          <a:p>
            <a:pPr algn="just"/>
            <a:r>
              <a:rPr lang="pt-BR" sz="2800" b="1" smtClean="0">
                <a:solidFill>
                  <a:srgbClr val="FF0000"/>
                </a:solidFill>
              </a:rPr>
              <a:t>Falha na terapia com CPAP foi definida como necessidade de intubação &lt; 72h de vida.</a:t>
            </a:r>
          </a:p>
          <a:p>
            <a:pPr algn="just"/>
            <a:endParaRPr lang="pt-BR" smtClean="0"/>
          </a:p>
          <a:p>
            <a:pPr algn="just"/>
            <a:r>
              <a:rPr lang="pt-BR" smtClean="0"/>
              <a:t>As variáveis dicotômicas são relatadas como n (%) e variáveis contínuas como mediana (IQR) ou média (SD) se possuem distribuição normal. Comparações entre épocas RHH e entre cada época e dados da ANZNN, foram feitos usando o χ 2 ou teste exato de Fisher para variáveis dicotômicas, conforme apropriado, e teste de Mann-Whitney para dados contínuos. Medidas de troca de gás pré e pós-procedimento foram comparados pelo teste t pareado.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09523" y="-473075"/>
            <a:ext cx="10058400" cy="1609344"/>
          </a:xfrm>
        </p:spPr>
        <p:txBody>
          <a:bodyPr/>
          <a:lstStyle/>
          <a:p>
            <a:pPr algn="ctr" fontAlgn="auto">
              <a:spcAft>
                <a:spcPts val="0"/>
              </a:spcAft>
              <a:defRPr/>
            </a:pPr>
            <a:r>
              <a:rPr lang="pt-BR" dirty="0" smtClean="0"/>
              <a:t>resultados</a:t>
            </a:r>
            <a:endParaRPr lang="pt-BR" dirty="0"/>
          </a:p>
        </p:txBody>
      </p:sp>
      <p:pic>
        <p:nvPicPr>
          <p:cNvPr id="20494" name="Picture 14"/>
          <p:cNvPicPr>
            <a:picLocks noChangeAspect="1" noChangeArrowheads="1"/>
          </p:cNvPicPr>
          <p:nvPr/>
        </p:nvPicPr>
        <p:blipFill>
          <a:blip r:embed="rId2"/>
          <a:srcRect/>
          <a:stretch>
            <a:fillRect/>
          </a:stretch>
        </p:blipFill>
        <p:spPr bwMode="auto">
          <a:xfrm>
            <a:off x="1319213" y="657225"/>
            <a:ext cx="8915400" cy="4435475"/>
          </a:xfrm>
          <a:prstGeom prst="rect">
            <a:avLst/>
          </a:prstGeom>
          <a:noFill/>
          <a:ln w="28575">
            <a:solidFill>
              <a:srgbClr val="0000FF"/>
            </a:solidFill>
            <a:miter lim="800000"/>
            <a:headEnd/>
            <a:tailEnd/>
          </a:ln>
        </p:spPr>
      </p:pic>
      <p:sp>
        <p:nvSpPr>
          <p:cNvPr id="20495" name="Rectangle 15"/>
          <p:cNvSpPr>
            <a:spLocks/>
          </p:cNvSpPr>
          <p:nvPr/>
        </p:nvSpPr>
        <p:spPr bwMode="auto">
          <a:xfrm>
            <a:off x="552450" y="5289550"/>
            <a:ext cx="10058400" cy="1270000"/>
          </a:xfrm>
          <a:prstGeom prst="rect">
            <a:avLst/>
          </a:prstGeom>
          <a:noFill/>
          <a:ln w="9525">
            <a:noFill/>
            <a:miter lim="800000"/>
            <a:headEnd/>
            <a:tailEnd/>
          </a:ln>
        </p:spPr>
        <p:txBody>
          <a:bodyPr/>
          <a:lstStyle/>
          <a:p>
            <a:pPr marL="182563" indent="-182563">
              <a:lnSpc>
                <a:spcPct val="90000"/>
              </a:lnSpc>
              <a:spcBef>
                <a:spcPts val="1200"/>
              </a:spcBef>
              <a:buClr>
                <a:srgbClr val="9E3611"/>
              </a:buClr>
              <a:buSzPct val="85000"/>
              <a:buFont typeface="Wingdings" pitchFamily="2" charset="2"/>
              <a:buChar char="§"/>
            </a:pPr>
            <a:r>
              <a:rPr lang="pt-BR" sz="1600">
                <a:latin typeface="Rockwell" charset="0"/>
              </a:rPr>
              <a:t>As características demográficas e clínicas dos lactentes nas épocas 1 e 2 foram semelhantes na maioria dos aspectos (</a:t>
            </a:r>
            <a:r>
              <a:rPr lang="pt-BR" sz="1600">
                <a:solidFill>
                  <a:srgbClr val="0000FF"/>
                </a:solidFill>
                <a:latin typeface="Rockwell" charset="0"/>
              </a:rPr>
              <a:t>Tabela 1</a:t>
            </a:r>
            <a:r>
              <a:rPr lang="pt-BR" sz="1600">
                <a:latin typeface="Rockwell" charset="0"/>
              </a:rPr>
              <a:t>), com exceção de uma menor taxa de administração pré-natal de glicocorticóides na época 1 e uma maior pontuação de Apgar de 5 min. Comparando as épocas RHH com os dados ANZNN, a proporção de crianças pequenas para idade gestacional foi menor na época 1, a proporção dos múltiplos foi menor na época 2, e o uso pré-natal de glicocorticóides foi menor em ambas as épocas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m 3"/>
          <p:cNvPicPr>
            <a:picLocks noChangeAspect="1"/>
          </p:cNvPicPr>
          <p:nvPr/>
        </p:nvPicPr>
        <p:blipFill>
          <a:blip r:embed="rId2"/>
          <a:srcRect/>
          <a:stretch>
            <a:fillRect/>
          </a:stretch>
        </p:blipFill>
        <p:spPr bwMode="auto">
          <a:xfrm>
            <a:off x="2311400" y="136525"/>
            <a:ext cx="6610350" cy="6381750"/>
          </a:xfrm>
          <a:prstGeom prst="rect">
            <a:avLst/>
          </a:prstGeom>
          <a:noFill/>
          <a:ln w="9525">
            <a:noFill/>
            <a:miter lim="800000"/>
            <a:headEnd/>
            <a:tailEnd/>
          </a:ln>
        </p:spPr>
      </p:pic>
      <p:sp>
        <p:nvSpPr>
          <p:cNvPr id="2" name="Retângulo de cantos arredondados 1"/>
          <p:cNvSpPr/>
          <p:nvPr/>
        </p:nvSpPr>
        <p:spPr>
          <a:xfrm>
            <a:off x="5405438" y="1089025"/>
            <a:ext cx="1465262" cy="511175"/>
          </a:xfrm>
          <a:prstGeom prst="roundRect">
            <a:avLst/>
          </a:prstGeom>
          <a:solidFill>
            <a:schemeClr val="accent1">
              <a:lumMod val="60000"/>
              <a:lumOff val="40000"/>
              <a:alpha val="44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de cantos arredondados 2"/>
          <p:cNvSpPr/>
          <p:nvPr/>
        </p:nvSpPr>
        <p:spPr>
          <a:xfrm>
            <a:off x="4640263" y="4292600"/>
            <a:ext cx="1450975" cy="361950"/>
          </a:xfrm>
          <a:prstGeom prst="roundRect">
            <a:avLst/>
          </a:prstGeom>
          <a:solidFill>
            <a:schemeClr val="accent1">
              <a:alpha val="34000"/>
            </a:schemeClr>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Retângulo de cantos arredondados 4"/>
          <p:cNvSpPr/>
          <p:nvPr/>
        </p:nvSpPr>
        <p:spPr>
          <a:xfrm>
            <a:off x="4114800" y="4906963"/>
            <a:ext cx="1217613" cy="347662"/>
          </a:xfrm>
          <a:prstGeom prst="roundRect">
            <a:avLst/>
          </a:prstGeom>
          <a:solidFill>
            <a:srgbClr val="7030A0">
              <a:alpha val="28000"/>
            </a:srgbClr>
          </a:solidFill>
          <a:ln w="254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Retângulo de cantos arredondados 5"/>
          <p:cNvSpPr/>
          <p:nvPr/>
        </p:nvSpPr>
        <p:spPr>
          <a:xfrm>
            <a:off x="5405438" y="4906963"/>
            <a:ext cx="1217612" cy="347662"/>
          </a:xfrm>
          <a:prstGeom prst="roundRect">
            <a:avLst/>
          </a:prstGeom>
          <a:solidFill>
            <a:srgbClr val="FFC000">
              <a:alpha val="28000"/>
            </a:srgbClr>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de cantos arredondados 6"/>
          <p:cNvSpPr/>
          <p:nvPr/>
        </p:nvSpPr>
        <p:spPr>
          <a:xfrm>
            <a:off x="5405438" y="481013"/>
            <a:ext cx="1465262" cy="409575"/>
          </a:xfrm>
          <a:prstGeom prst="roundRect">
            <a:avLst/>
          </a:prstGeom>
          <a:solidFill>
            <a:schemeClr val="accent1">
              <a:lumMod val="60000"/>
              <a:lumOff val="40000"/>
              <a:alpha val="44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Retângulo de cantos arredondados 7"/>
          <p:cNvSpPr/>
          <p:nvPr/>
        </p:nvSpPr>
        <p:spPr>
          <a:xfrm>
            <a:off x="6985000" y="614363"/>
            <a:ext cx="1576388" cy="730250"/>
          </a:xfrm>
          <a:prstGeom prst="roundRect">
            <a:avLst/>
          </a:prstGeom>
          <a:solidFill>
            <a:srgbClr val="00B050">
              <a:alpha val="44000"/>
            </a:srgbClr>
          </a:solidFill>
          <a:ln w="38100">
            <a:solidFill>
              <a:srgbClr val="0D71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Retângulo de cantos arredondados 8"/>
          <p:cNvSpPr/>
          <p:nvPr/>
        </p:nvSpPr>
        <p:spPr>
          <a:xfrm>
            <a:off x="6985000" y="1571625"/>
            <a:ext cx="1576388" cy="347663"/>
          </a:xfrm>
          <a:prstGeom prst="roundRect">
            <a:avLst/>
          </a:prstGeom>
          <a:solidFill>
            <a:srgbClr val="FFC000">
              <a:alpha val="28000"/>
            </a:srgbClr>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Retângulo de cantos arredondados 9"/>
          <p:cNvSpPr/>
          <p:nvPr/>
        </p:nvSpPr>
        <p:spPr>
          <a:xfrm>
            <a:off x="5405438" y="1793875"/>
            <a:ext cx="1465262" cy="427038"/>
          </a:xfrm>
          <a:prstGeom prst="roundRect">
            <a:avLst/>
          </a:prstGeom>
          <a:solidFill>
            <a:schemeClr val="accent1">
              <a:lumMod val="60000"/>
              <a:lumOff val="40000"/>
              <a:alpha val="44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Retângulo de cantos arredondados 10"/>
          <p:cNvSpPr/>
          <p:nvPr/>
        </p:nvSpPr>
        <p:spPr>
          <a:xfrm>
            <a:off x="4633913" y="2471738"/>
            <a:ext cx="1463675" cy="447675"/>
          </a:xfrm>
          <a:prstGeom prst="roundRect">
            <a:avLst/>
          </a:prstGeom>
          <a:solidFill>
            <a:schemeClr val="accent1">
              <a:lumMod val="60000"/>
              <a:lumOff val="40000"/>
              <a:alpha val="38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196013" y="2471738"/>
            <a:ext cx="1441450" cy="447675"/>
          </a:xfrm>
          <a:prstGeom prst="roundRect">
            <a:avLst/>
          </a:prstGeom>
          <a:solidFill>
            <a:srgbClr val="00B050">
              <a:alpha val="44000"/>
            </a:srgbClr>
          </a:solidFill>
          <a:ln w="38100">
            <a:solidFill>
              <a:srgbClr val="0D71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5688013" y="3152775"/>
            <a:ext cx="1219200" cy="390525"/>
          </a:xfrm>
          <a:prstGeom prst="roundRect">
            <a:avLst/>
          </a:prstGeom>
          <a:solidFill>
            <a:srgbClr val="7030A0">
              <a:alpha val="28000"/>
            </a:srgbClr>
          </a:solidFill>
          <a:ln w="254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Retângulo de cantos arredondados 13"/>
          <p:cNvSpPr/>
          <p:nvPr/>
        </p:nvSpPr>
        <p:spPr>
          <a:xfrm>
            <a:off x="6985000" y="3195638"/>
            <a:ext cx="1217613" cy="347662"/>
          </a:xfrm>
          <a:prstGeom prst="roundRect">
            <a:avLst/>
          </a:prstGeom>
          <a:solidFill>
            <a:srgbClr val="FFC000">
              <a:alpha val="28000"/>
            </a:srgbClr>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5" name="Retângulo de cantos arredondados 14"/>
          <p:cNvSpPr/>
          <p:nvPr/>
        </p:nvSpPr>
        <p:spPr>
          <a:xfrm>
            <a:off x="2673350" y="3071813"/>
            <a:ext cx="2576513" cy="1109662"/>
          </a:xfrm>
          <a:prstGeom prst="roundRect">
            <a:avLst/>
          </a:prstGeom>
          <a:solidFill>
            <a:srgbClr val="00B050">
              <a:alpha val="44000"/>
            </a:srgbClr>
          </a:solidFill>
          <a:ln w="38100">
            <a:solidFill>
              <a:srgbClr val="0D713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1521" name="Rectangle 17"/>
          <p:cNvSpPr>
            <a:spLocks/>
          </p:cNvSpPr>
          <p:nvPr/>
        </p:nvSpPr>
        <p:spPr bwMode="auto">
          <a:xfrm>
            <a:off x="811213" y="6316663"/>
            <a:ext cx="10058400" cy="661987"/>
          </a:xfrm>
          <a:prstGeom prst="rect">
            <a:avLst/>
          </a:prstGeom>
          <a:noFill/>
          <a:ln w="9525">
            <a:noFill/>
            <a:miter lim="800000"/>
            <a:headEnd/>
            <a:tailEnd/>
          </a:ln>
        </p:spPr>
        <p:txBody>
          <a:bodyPr/>
          <a:lstStyle/>
          <a:p>
            <a:pPr marL="182563" indent="-182563">
              <a:lnSpc>
                <a:spcPct val="90000"/>
              </a:lnSpc>
              <a:spcBef>
                <a:spcPts val="1200"/>
              </a:spcBef>
              <a:buClr>
                <a:srgbClr val="9E3611"/>
              </a:buClr>
              <a:buSzPct val="85000"/>
              <a:buFont typeface="Wingdings" pitchFamily="2" charset="2"/>
              <a:buChar char="§"/>
            </a:pPr>
            <a:r>
              <a:rPr lang="pt-BR" sz="1600">
                <a:latin typeface="Rockwell" charset="0"/>
              </a:rPr>
              <a:t>A abordagem adotada no manejo respiratório na época 2 após a introdução da terapia seletiva de surfactante minimamente invasivo é mostrada na </a:t>
            </a:r>
            <a:r>
              <a:rPr lang="pt-BR" sz="1600">
                <a:solidFill>
                  <a:srgbClr val="0000FF"/>
                </a:solidFill>
                <a:latin typeface="Rockwell" charset="0"/>
              </a:rPr>
              <a:t>Figura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47"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1000"/>
                                        <p:tgtEl>
                                          <p:spTgt spid="11"/>
                                        </p:tgtEl>
                                      </p:cBhvr>
                                    </p:animEffect>
                                    <p:anim calcmode="lin" valueType="num">
                                      <p:cBhvr>
                                        <p:cTn id="58" dur="1000" fill="hold"/>
                                        <p:tgtEl>
                                          <p:spTgt spid="11"/>
                                        </p:tgtEl>
                                        <p:attrNameLst>
                                          <p:attrName>ppt_x</p:attrName>
                                        </p:attrNameLst>
                                      </p:cBhvr>
                                      <p:tavLst>
                                        <p:tav tm="0">
                                          <p:val>
                                            <p:strVal val="#ppt_x"/>
                                          </p:val>
                                        </p:tav>
                                        <p:tav tm="100000">
                                          <p:val>
                                            <p:strVal val="#ppt_x"/>
                                          </p:val>
                                        </p:tav>
                                      </p:tavLst>
                                    </p:anim>
                                    <p:anim calcmode="lin" valueType="num">
                                      <p:cBhvr>
                                        <p:cTn id="5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grpId="0"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wipe(down)">
                                      <p:cBhvr>
                                        <p:cTn id="76" dur="500"/>
                                        <p:tgtEl>
                                          <p:spTgt spid="5"/>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wipe(down)">
                                      <p:cBhvr>
                                        <p:cTn id="8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m 3"/>
          <p:cNvPicPr>
            <a:picLocks noChangeAspect="1"/>
          </p:cNvPicPr>
          <p:nvPr/>
        </p:nvPicPr>
        <p:blipFill>
          <a:blip r:embed="rId2"/>
          <a:srcRect/>
          <a:stretch>
            <a:fillRect/>
          </a:stretch>
        </p:blipFill>
        <p:spPr bwMode="auto">
          <a:xfrm>
            <a:off x="3224213" y="739775"/>
            <a:ext cx="5959475" cy="5359400"/>
          </a:xfrm>
          <a:prstGeom prst="rect">
            <a:avLst/>
          </a:prstGeom>
          <a:noFill/>
          <a:ln w="9525">
            <a:noFill/>
            <a:miter lim="800000"/>
            <a:headEnd/>
            <a:tailEnd/>
          </a:ln>
        </p:spPr>
      </p:pic>
      <p:sp>
        <p:nvSpPr>
          <p:cNvPr id="2" name="Retângulo de cantos arredondados 1"/>
          <p:cNvSpPr/>
          <p:nvPr/>
        </p:nvSpPr>
        <p:spPr>
          <a:xfrm>
            <a:off x="3344863" y="817563"/>
            <a:ext cx="4521200" cy="201612"/>
          </a:xfrm>
          <a:prstGeom prst="roundRect">
            <a:avLst/>
          </a:prstGeom>
          <a:noFill/>
          <a:ln w="38100"/>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a:p>
        </p:txBody>
      </p:sp>
      <p:sp>
        <p:nvSpPr>
          <p:cNvPr id="5" name="Retângulo de cantos arredondados 4"/>
          <p:cNvSpPr/>
          <p:nvPr/>
        </p:nvSpPr>
        <p:spPr>
          <a:xfrm>
            <a:off x="3352800" y="1390650"/>
            <a:ext cx="4519613" cy="201613"/>
          </a:xfrm>
          <a:prstGeom prst="roundRect">
            <a:avLst/>
          </a:prstGeom>
          <a:noFill/>
          <a:ln w="38100"/>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a:p>
        </p:txBody>
      </p:sp>
      <p:sp>
        <p:nvSpPr>
          <p:cNvPr id="6" name="Retângulo de cantos arredondados 5"/>
          <p:cNvSpPr/>
          <p:nvPr/>
        </p:nvSpPr>
        <p:spPr>
          <a:xfrm>
            <a:off x="3354388" y="1592263"/>
            <a:ext cx="4519612" cy="201612"/>
          </a:xfrm>
          <a:prstGeom prst="roundRect">
            <a:avLst/>
          </a:prstGeom>
          <a:noFill/>
          <a:ln w="38100"/>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a:p>
        </p:txBody>
      </p:sp>
      <p:sp>
        <p:nvSpPr>
          <p:cNvPr id="7" name="Retângulo de cantos arredondados 6"/>
          <p:cNvSpPr/>
          <p:nvPr/>
        </p:nvSpPr>
        <p:spPr>
          <a:xfrm>
            <a:off x="3354388" y="3825875"/>
            <a:ext cx="4519612" cy="201613"/>
          </a:xfrm>
          <a:prstGeom prst="roundRect">
            <a:avLst/>
          </a:prstGeom>
          <a:noFill/>
          <a:ln w="38100"/>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a:p>
        </p:txBody>
      </p:sp>
      <p:sp>
        <p:nvSpPr>
          <p:cNvPr id="8" name="Retângulo de cantos arredondados 7"/>
          <p:cNvSpPr/>
          <p:nvPr/>
        </p:nvSpPr>
        <p:spPr>
          <a:xfrm>
            <a:off x="3363913" y="4238625"/>
            <a:ext cx="4518025" cy="1028700"/>
          </a:xfrm>
          <a:prstGeom prst="roundRect">
            <a:avLst/>
          </a:prstGeom>
          <a:noFill/>
          <a:ln w="38100"/>
        </p:spPr>
        <p:style>
          <a:lnRef idx="2">
            <a:schemeClr val="accent1"/>
          </a:lnRef>
          <a:fillRef idx="1">
            <a:schemeClr val="lt1"/>
          </a:fillRef>
          <a:effectRef idx="0">
            <a:schemeClr val="accent1"/>
          </a:effectRef>
          <a:fontRef idx="minor">
            <a:schemeClr val="dk1"/>
          </a:fontRef>
        </p:style>
        <p:txBody>
          <a:bodyPr anchor="ctr"/>
          <a:lstStyle/>
          <a:p>
            <a:pPr algn="ctr" fontAlgn="auto">
              <a:spcBef>
                <a:spcPts val="0"/>
              </a:spcBef>
              <a:spcAft>
                <a:spcPts val="0"/>
              </a:spcAft>
              <a:defRPr/>
            </a:pPr>
            <a:endParaRPr lang="pt-BR"/>
          </a:p>
        </p:txBody>
      </p:sp>
      <p:sp>
        <p:nvSpPr>
          <p:cNvPr id="22537" name="Rectangle 9"/>
          <p:cNvSpPr>
            <a:spLocks noChangeArrowheads="1"/>
          </p:cNvSpPr>
          <p:nvPr/>
        </p:nvSpPr>
        <p:spPr bwMode="auto">
          <a:xfrm>
            <a:off x="525463" y="5973763"/>
            <a:ext cx="11271250" cy="739775"/>
          </a:xfrm>
          <a:prstGeom prst="rect">
            <a:avLst/>
          </a:prstGeom>
          <a:noFill/>
          <a:ln w="9525">
            <a:noFill/>
            <a:miter lim="800000"/>
            <a:headEnd/>
            <a:tailEnd/>
          </a:ln>
          <a:effectLst/>
        </p:spPr>
        <p:txBody>
          <a:bodyPr wrap="none">
            <a:spAutoFit/>
          </a:bodyPr>
          <a:lstStyle/>
          <a:p>
            <a:pPr algn="ctr">
              <a:lnSpc>
                <a:spcPct val="90000"/>
              </a:lnSpc>
              <a:spcBef>
                <a:spcPts val="1200"/>
              </a:spcBef>
              <a:buClr>
                <a:srgbClr val="9E3611"/>
              </a:buClr>
              <a:buSzPct val="85000"/>
              <a:buFont typeface="Wingdings" pitchFamily="2" charset="2"/>
              <a:buNone/>
            </a:pPr>
            <a:r>
              <a:rPr lang="pt-BR"/>
              <a:t>A idade média da instilação de surfactante nos 37 crianças tratadas foi de 10 h, momento em que a mediana </a:t>
            </a:r>
          </a:p>
          <a:p>
            <a:pPr algn="ctr">
              <a:lnSpc>
                <a:spcPct val="90000"/>
              </a:lnSpc>
              <a:spcBef>
                <a:spcPts val="1200"/>
              </a:spcBef>
              <a:buClr>
                <a:srgbClr val="9E3611"/>
              </a:buClr>
              <a:buSzPct val="85000"/>
              <a:buFont typeface="Wingdings" pitchFamily="2" charset="2"/>
              <a:buNone/>
            </a:pPr>
            <a:r>
              <a:rPr lang="pt-BR"/>
              <a:t>de FiO2 foi 0,41 (</a:t>
            </a:r>
            <a:r>
              <a:rPr lang="pt-BR">
                <a:solidFill>
                  <a:srgbClr val="0000FF"/>
                </a:solidFill>
              </a:rPr>
              <a:t>suprimento on-line Tabela 1</a:t>
            </a:r>
            <a:r>
              <a:rPr lang="pt-BR"/>
              <a:t>). CPAP foi ajustado em 8 cm H2O em 33 crianças (89%).</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3"/>
          <p:cNvPicPr>
            <a:picLocks noChangeAspect="1"/>
          </p:cNvPicPr>
          <p:nvPr/>
        </p:nvPicPr>
        <p:blipFill>
          <a:blip r:embed="rId2"/>
          <a:srcRect/>
          <a:stretch>
            <a:fillRect/>
          </a:stretch>
        </p:blipFill>
        <p:spPr bwMode="auto">
          <a:xfrm>
            <a:off x="3214688" y="1398588"/>
            <a:ext cx="5381625" cy="4095750"/>
          </a:xfrm>
          <a:prstGeom prst="rect">
            <a:avLst/>
          </a:prstGeom>
          <a:noFill/>
          <a:ln w="9525">
            <a:solidFill>
              <a:schemeClr val="tx1"/>
            </a:solidFill>
            <a:miter lim="800000"/>
            <a:headEnd/>
            <a:tailEnd/>
          </a:ln>
        </p:spPr>
      </p:pic>
      <p:sp>
        <p:nvSpPr>
          <p:cNvPr id="23556" name="Text Box 4"/>
          <p:cNvSpPr txBox="1">
            <a:spLocks noChangeArrowheads="1"/>
          </p:cNvSpPr>
          <p:nvPr/>
        </p:nvSpPr>
        <p:spPr bwMode="auto">
          <a:xfrm>
            <a:off x="2570163" y="5727700"/>
            <a:ext cx="6394450" cy="641350"/>
          </a:xfrm>
          <a:prstGeom prst="rect">
            <a:avLst/>
          </a:prstGeom>
          <a:noFill/>
          <a:ln w="9525">
            <a:noFill/>
            <a:miter lim="800000"/>
            <a:headEnd/>
            <a:tailEnd/>
          </a:ln>
          <a:effectLst/>
        </p:spPr>
        <p:txBody>
          <a:bodyPr wrap="none">
            <a:spAutoFit/>
          </a:bodyPr>
          <a:lstStyle/>
          <a:p>
            <a:r>
              <a:rPr lang="pt-BR"/>
              <a:t>A troca foi melhorada após a instilação, com o efeito</a:t>
            </a:r>
          </a:p>
          <a:p>
            <a:r>
              <a:rPr lang="pt-BR"/>
              <a:t>em oxigenação sustentada a 48 h (</a:t>
            </a:r>
            <a:r>
              <a:rPr lang="pt-BR">
                <a:solidFill>
                  <a:srgbClr val="0000FF"/>
                </a:solidFill>
              </a:rPr>
              <a:t>suplemento on-line Fig. 1</a:t>
            </a:r>
            <a:r>
              <a:rPr lang="pt-BR"/>
              <a: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4"/>
          <p:cNvPicPr>
            <a:picLocks noChangeAspect="1"/>
          </p:cNvPicPr>
          <p:nvPr/>
        </p:nvPicPr>
        <p:blipFill>
          <a:blip r:embed="rId2"/>
          <a:srcRect/>
          <a:stretch>
            <a:fillRect/>
          </a:stretch>
        </p:blipFill>
        <p:spPr bwMode="auto">
          <a:xfrm>
            <a:off x="3373438" y="730250"/>
            <a:ext cx="5135562" cy="5387975"/>
          </a:xfrm>
          <a:prstGeom prst="rect">
            <a:avLst/>
          </a:prstGeom>
          <a:noFill/>
          <a:ln w="9525">
            <a:noFill/>
            <a:miter lim="800000"/>
            <a:headEnd/>
            <a:tailEnd/>
          </a:ln>
        </p:spPr>
      </p:pic>
      <p:sp>
        <p:nvSpPr>
          <p:cNvPr id="6" name="Retângulo de cantos arredondados 5"/>
          <p:cNvSpPr/>
          <p:nvPr/>
        </p:nvSpPr>
        <p:spPr>
          <a:xfrm>
            <a:off x="4678363" y="3778250"/>
            <a:ext cx="852487" cy="360363"/>
          </a:xfrm>
          <a:prstGeom prst="roundRect">
            <a:avLst/>
          </a:prstGeom>
          <a:solidFill>
            <a:srgbClr val="0070C0">
              <a:alpha val="43000"/>
            </a:srgbClr>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de cantos arredondados 6"/>
          <p:cNvSpPr/>
          <p:nvPr/>
        </p:nvSpPr>
        <p:spPr>
          <a:xfrm>
            <a:off x="5726113" y="3778250"/>
            <a:ext cx="809625" cy="360363"/>
          </a:xfrm>
          <a:prstGeom prst="roundRect">
            <a:avLst/>
          </a:prstGeom>
          <a:solidFill>
            <a:schemeClr val="accent2">
              <a:lumMod val="60000"/>
              <a:lumOff val="40000"/>
              <a:alpha val="43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Retângulo de cantos arredondados 7"/>
          <p:cNvSpPr/>
          <p:nvPr/>
        </p:nvSpPr>
        <p:spPr>
          <a:xfrm>
            <a:off x="6681788" y="3778250"/>
            <a:ext cx="873125" cy="360363"/>
          </a:xfrm>
          <a:prstGeom prst="roundRect">
            <a:avLst/>
          </a:prstGeom>
          <a:solidFill>
            <a:srgbClr val="00B050">
              <a:alpha val="43000"/>
            </a:srgbClr>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3" name="Conector reto 2"/>
          <p:cNvCxnSpPr>
            <a:cxnSpLocks noChangeShapeType="1"/>
          </p:cNvCxnSpPr>
          <p:nvPr/>
        </p:nvCxnSpPr>
        <p:spPr bwMode="auto">
          <a:xfrm flipH="1" flipV="1">
            <a:off x="4603750" y="3155950"/>
            <a:ext cx="2852738" cy="15875"/>
          </a:xfrm>
          <a:prstGeom prst="line">
            <a:avLst/>
          </a:prstGeom>
          <a:noFill/>
          <a:ln w="38100" algn="ctr">
            <a:solidFill>
              <a:schemeClr val="accent1"/>
            </a:solidFill>
            <a:round/>
            <a:headEnd/>
            <a:tailEnd/>
          </a:ln>
        </p:spPr>
      </p:cxnSp>
      <p:cxnSp>
        <p:nvCxnSpPr>
          <p:cNvPr id="9" name="Conector reto 8"/>
          <p:cNvCxnSpPr>
            <a:cxnSpLocks noChangeShapeType="1"/>
          </p:cNvCxnSpPr>
          <p:nvPr/>
        </p:nvCxnSpPr>
        <p:spPr bwMode="auto">
          <a:xfrm flipH="1">
            <a:off x="4584700" y="3489325"/>
            <a:ext cx="1847850" cy="0"/>
          </a:xfrm>
          <a:prstGeom prst="line">
            <a:avLst/>
          </a:prstGeom>
          <a:noFill/>
          <a:ln w="38100" algn="ctr">
            <a:solidFill>
              <a:schemeClr val="accent1"/>
            </a:solidFill>
            <a:round/>
            <a:headEnd/>
            <a:tailEnd/>
          </a:ln>
        </p:spPr>
      </p:cxnSp>
      <p:sp>
        <p:nvSpPr>
          <p:cNvPr id="24585" name="Rectangle 9"/>
          <p:cNvSpPr>
            <a:spLocks/>
          </p:cNvSpPr>
          <p:nvPr/>
        </p:nvSpPr>
        <p:spPr bwMode="auto">
          <a:xfrm>
            <a:off x="1000125" y="5830888"/>
            <a:ext cx="10058400" cy="1423987"/>
          </a:xfrm>
          <a:prstGeom prst="rect">
            <a:avLst/>
          </a:prstGeom>
          <a:noFill/>
          <a:ln w="9525">
            <a:noFill/>
            <a:miter lim="800000"/>
            <a:headEnd/>
            <a:tailEnd/>
          </a:ln>
        </p:spPr>
        <p:txBody>
          <a:bodyPr/>
          <a:lstStyle/>
          <a:p>
            <a:pPr marL="182563" indent="-182563">
              <a:lnSpc>
                <a:spcPct val="80000"/>
              </a:lnSpc>
              <a:spcBef>
                <a:spcPts val="1200"/>
              </a:spcBef>
              <a:buClr>
                <a:srgbClr val="9E3611"/>
              </a:buClr>
              <a:buSzPct val="85000"/>
              <a:buFont typeface="Wingdings" pitchFamily="2" charset="2"/>
              <a:buChar char="§"/>
            </a:pPr>
            <a:r>
              <a:rPr lang="pt-BR" sz="1600">
                <a:latin typeface="Rockwell" charset="0"/>
              </a:rPr>
              <a:t>A taxa de intubação primária não diferiu entre as épocas 1 e 2 (10 vs. 8,6%; </a:t>
            </a:r>
            <a:r>
              <a:rPr lang="pt-BR" sz="1600">
                <a:solidFill>
                  <a:srgbClr val="0000FF"/>
                </a:solidFill>
                <a:latin typeface="Rockwell" charset="0"/>
              </a:rPr>
              <a:t>Fig. 2</a:t>
            </a:r>
            <a:r>
              <a:rPr lang="pt-BR" sz="1600">
                <a:latin typeface="Rockwell" charset="0"/>
              </a:rPr>
              <a:t>). Após a introdução da terapia de surfactante minimamente invasiva na RHH, houve uma </a:t>
            </a:r>
            <a:r>
              <a:rPr lang="pt-BR" sz="1600">
                <a:solidFill>
                  <a:srgbClr val="FF0066"/>
                </a:solidFill>
                <a:latin typeface="Rockwell" charset="0"/>
              </a:rPr>
              <a:t>redução na proporção de crianças que falharam em CPAP ( de 14% na época 1 a 7,2% na época 2, p = 0,027</a:t>
            </a:r>
            <a:r>
              <a:rPr lang="pt-BR" sz="1600">
                <a:latin typeface="Rockwell" charset="0"/>
              </a:rPr>
              <a:t>; </a:t>
            </a:r>
            <a:r>
              <a:rPr lang="pt-BR" sz="1600">
                <a:solidFill>
                  <a:srgbClr val="0000FF"/>
                </a:solidFill>
                <a:latin typeface="Rockwell" charset="0"/>
              </a:rPr>
              <a:t>Fig. 2</a:t>
            </a:r>
            <a:r>
              <a:rPr lang="pt-BR" sz="1600">
                <a:latin typeface="Rockwell" charset="0"/>
              </a:rPr>
              <a:t>) e uma </a:t>
            </a:r>
            <a:r>
              <a:rPr lang="pt-BR" sz="1600">
                <a:solidFill>
                  <a:srgbClr val="FF0066"/>
                </a:solidFill>
                <a:latin typeface="Rockwell" charset="0"/>
              </a:rPr>
              <a:t>redução substancial na incidência de pneumotórax (de 8,0 a 2,4%, p &lt;0,01</a:t>
            </a:r>
            <a:r>
              <a:rPr lang="pt-BR" sz="1600">
                <a:latin typeface="Rockwell" charset="0"/>
              </a:rPr>
              <a:t>; </a:t>
            </a:r>
            <a:r>
              <a:rPr lang="pt-BR" sz="1600">
                <a:solidFill>
                  <a:srgbClr val="0000FF"/>
                </a:solidFill>
                <a:latin typeface="Rockwell" charset="0"/>
              </a:rPr>
              <a:t>Tabela 2</a:t>
            </a:r>
            <a:r>
              <a:rPr lang="pt-BR" sz="1600">
                <a:latin typeface="Rockwell"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4"/>
          <p:cNvPicPr>
            <a:picLocks noChangeAspect="1"/>
          </p:cNvPicPr>
          <p:nvPr/>
        </p:nvPicPr>
        <p:blipFill>
          <a:blip r:embed="rId2"/>
          <a:srcRect/>
          <a:stretch>
            <a:fillRect/>
          </a:stretch>
        </p:blipFill>
        <p:spPr bwMode="auto">
          <a:xfrm>
            <a:off x="2078038" y="936625"/>
            <a:ext cx="8010525" cy="4984750"/>
          </a:xfrm>
          <a:prstGeom prst="rect">
            <a:avLst/>
          </a:prstGeom>
          <a:noFill/>
          <a:ln w="38100">
            <a:solidFill>
              <a:srgbClr val="0000FF"/>
            </a:solidFill>
            <a:miter lim="800000"/>
            <a:headEnd/>
            <a:tailEnd/>
          </a:ln>
        </p:spPr>
      </p:pic>
      <p:sp>
        <p:nvSpPr>
          <p:cNvPr id="6" name="Retângulo de cantos arredondados 5"/>
          <p:cNvSpPr/>
          <p:nvPr/>
        </p:nvSpPr>
        <p:spPr>
          <a:xfrm>
            <a:off x="5208588" y="1379538"/>
            <a:ext cx="1270000" cy="417512"/>
          </a:xfrm>
          <a:prstGeom prst="roundRect">
            <a:avLst/>
          </a:prstGeom>
          <a:solidFill>
            <a:srgbClr val="0070C0">
              <a:alpha val="43000"/>
            </a:srgbClr>
          </a:solid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de cantos arredondados 6"/>
          <p:cNvSpPr/>
          <p:nvPr/>
        </p:nvSpPr>
        <p:spPr>
          <a:xfrm>
            <a:off x="6591300" y="1379538"/>
            <a:ext cx="1270000" cy="417512"/>
          </a:xfrm>
          <a:prstGeom prst="roundRect">
            <a:avLst/>
          </a:prstGeom>
          <a:solidFill>
            <a:schemeClr val="accent2">
              <a:lumMod val="60000"/>
              <a:lumOff val="40000"/>
              <a:alpha val="43000"/>
            </a:schemeClr>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Retângulo de cantos arredondados 7"/>
          <p:cNvSpPr/>
          <p:nvPr/>
        </p:nvSpPr>
        <p:spPr>
          <a:xfrm>
            <a:off x="7974013" y="1379538"/>
            <a:ext cx="1828800" cy="447675"/>
          </a:xfrm>
          <a:prstGeom prst="roundRect">
            <a:avLst/>
          </a:prstGeom>
          <a:solidFill>
            <a:srgbClr val="00B050">
              <a:alpha val="43000"/>
            </a:srgbClr>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Retângulo de cantos arredondados 8"/>
          <p:cNvSpPr/>
          <p:nvPr/>
        </p:nvSpPr>
        <p:spPr>
          <a:xfrm>
            <a:off x="2336800" y="3852863"/>
            <a:ext cx="5524500" cy="29051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Retângulo de cantos arredondados 9"/>
          <p:cNvSpPr/>
          <p:nvPr/>
        </p:nvSpPr>
        <p:spPr>
          <a:xfrm>
            <a:off x="2336800" y="3297238"/>
            <a:ext cx="7466013" cy="252412"/>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Retângulo de cantos arredondados 10"/>
          <p:cNvSpPr/>
          <p:nvPr/>
        </p:nvSpPr>
        <p:spPr>
          <a:xfrm>
            <a:off x="2212975" y="4149725"/>
            <a:ext cx="7581900" cy="82391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2336800" y="3549650"/>
            <a:ext cx="7466013" cy="303213"/>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2336800" y="2397125"/>
            <a:ext cx="7466013" cy="40957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5612" name="Rectangle 12"/>
          <p:cNvSpPr>
            <a:spLocks noChangeArrowheads="1"/>
          </p:cNvSpPr>
          <p:nvPr/>
        </p:nvSpPr>
        <p:spPr bwMode="auto">
          <a:xfrm>
            <a:off x="2527300" y="5942013"/>
            <a:ext cx="7323138" cy="581025"/>
          </a:xfrm>
          <a:prstGeom prst="rect">
            <a:avLst/>
          </a:prstGeom>
          <a:noFill/>
          <a:ln w="9525">
            <a:noFill/>
            <a:miter lim="800000"/>
            <a:headEnd/>
            <a:tailEnd/>
          </a:ln>
          <a:effectLst/>
        </p:spPr>
        <p:txBody>
          <a:bodyPr>
            <a:spAutoFit/>
          </a:bodyPr>
          <a:lstStyle/>
          <a:p>
            <a:pPr algn="ctr"/>
            <a:r>
              <a:rPr lang="pt-BR" sz="1600"/>
              <a:t>A necessidade de MV foi menor em Época 2, com uma média de 0,43 dias de intubação por bebê (</a:t>
            </a:r>
            <a:r>
              <a:rPr lang="pt-BR" sz="1600">
                <a:solidFill>
                  <a:srgbClr val="0000FF"/>
                </a:solidFill>
              </a:rPr>
              <a:t>Tabela 2</a:t>
            </a:r>
            <a:r>
              <a:rPr lang="pt-BR" sz="160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9"/>
                                        </p:tgtEl>
                                      </p:cBhvr>
                                    </p:animEffect>
                                    <p:anim calcmode="lin" valueType="num">
                                      <p:cBhvr>
                                        <p:cTn id="14" dur="1000"/>
                                        <p:tgtEl>
                                          <p:spTgt spid="9"/>
                                        </p:tgtEl>
                                        <p:attrNameLst>
                                          <p:attrName>ppt_x</p:attrName>
                                        </p:attrNameLst>
                                      </p:cBhvr>
                                      <p:tavLst>
                                        <p:tav tm="0">
                                          <p:val>
                                            <p:strVal val="ppt_x"/>
                                          </p:val>
                                        </p:tav>
                                        <p:tav tm="100000">
                                          <p:val>
                                            <p:strVal val="ppt_x"/>
                                          </p:val>
                                        </p:tav>
                                      </p:tavLst>
                                    </p:anim>
                                    <p:anim calcmode="lin" valueType="num">
                                      <p:cBhvr>
                                        <p:cTn id="15" dur="1000"/>
                                        <p:tgtEl>
                                          <p:spTgt spid="9"/>
                                        </p:tgtEl>
                                        <p:attrNameLst>
                                          <p:attrName>ppt_y</p:attrName>
                                        </p:attrNameLst>
                                      </p:cBhvr>
                                      <p:tavLst>
                                        <p:tav tm="0">
                                          <p:val>
                                            <p:strVal val="ppt_y"/>
                                          </p:val>
                                        </p:tav>
                                        <p:tav tm="100000">
                                          <p:val>
                                            <p:strVal val="ppt_y+.1"/>
                                          </p:val>
                                        </p:tav>
                                      </p:tavLst>
                                    </p:anim>
                                    <p:set>
                                      <p:cBhvr>
                                        <p:cTn id="16" dur="1" fill="hold">
                                          <p:stCondLst>
                                            <p:cond delay="999"/>
                                          </p:stCondLst>
                                        </p:cTn>
                                        <p:tgtEl>
                                          <p:spTgt spid="9"/>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grpId="1" nodeType="clickEffect">
                                  <p:stCondLst>
                                    <p:cond delay="0"/>
                                  </p:stCondLst>
                                  <p:childTnLst>
                                    <p:animEffect transition="out" filter="fade">
                                      <p:cBhvr>
                                        <p:cTn id="27" dur="1000"/>
                                        <p:tgtEl>
                                          <p:spTgt spid="10"/>
                                        </p:tgtEl>
                                      </p:cBhvr>
                                    </p:animEffect>
                                    <p:anim calcmode="lin" valueType="num">
                                      <p:cBhvr>
                                        <p:cTn id="28" dur="1000"/>
                                        <p:tgtEl>
                                          <p:spTgt spid="10"/>
                                        </p:tgtEl>
                                        <p:attrNameLst>
                                          <p:attrName>ppt_x</p:attrName>
                                        </p:attrNameLst>
                                      </p:cBhvr>
                                      <p:tavLst>
                                        <p:tav tm="0">
                                          <p:val>
                                            <p:strVal val="ppt_x"/>
                                          </p:val>
                                        </p:tav>
                                        <p:tav tm="100000">
                                          <p:val>
                                            <p:strVal val="ppt_x"/>
                                          </p:val>
                                        </p:tav>
                                      </p:tavLst>
                                    </p:anim>
                                    <p:anim calcmode="lin" valueType="num">
                                      <p:cBhvr>
                                        <p:cTn id="29" dur="1000"/>
                                        <p:tgtEl>
                                          <p:spTgt spid="10"/>
                                        </p:tgtEl>
                                        <p:attrNameLst>
                                          <p:attrName>ppt_y</p:attrName>
                                        </p:attrNameLst>
                                      </p:cBhvr>
                                      <p:tavLst>
                                        <p:tav tm="0">
                                          <p:val>
                                            <p:strVal val="ppt_y"/>
                                          </p:val>
                                        </p:tav>
                                        <p:tav tm="100000">
                                          <p:val>
                                            <p:strVal val="ppt_y+.1"/>
                                          </p:val>
                                        </p:tav>
                                      </p:tavLst>
                                    </p:anim>
                                    <p:set>
                                      <p:cBhvr>
                                        <p:cTn id="30" dur="1" fill="hold">
                                          <p:stCondLst>
                                            <p:cond delay="999"/>
                                          </p:stCondLst>
                                        </p:cTn>
                                        <p:tgtEl>
                                          <p:spTgt spid="10"/>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xit" presetSubtype="0" fill="hold" grpId="1" nodeType="clickEffect">
                                  <p:stCondLst>
                                    <p:cond delay="0"/>
                                  </p:stCondLst>
                                  <p:childTnLst>
                                    <p:animEffect transition="out" filter="fade">
                                      <p:cBhvr>
                                        <p:cTn id="41" dur="1000"/>
                                        <p:tgtEl>
                                          <p:spTgt spid="11"/>
                                        </p:tgtEl>
                                      </p:cBhvr>
                                    </p:animEffect>
                                    <p:anim calcmode="lin" valueType="num">
                                      <p:cBhvr>
                                        <p:cTn id="42" dur="1000"/>
                                        <p:tgtEl>
                                          <p:spTgt spid="11"/>
                                        </p:tgtEl>
                                        <p:attrNameLst>
                                          <p:attrName>ppt_x</p:attrName>
                                        </p:attrNameLst>
                                      </p:cBhvr>
                                      <p:tavLst>
                                        <p:tav tm="0">
                                          <p:val>
                                            <p:strVal val="ppt_x"/>
                                          </p:val>
                                        </p:tav>
                                        <p:tav tm="100000">
                                          <p:val>
                                            <p:strVal val="ppt_x"/>
                                          </p:val>
                                        </p:tav>
                                      </p:tavLst>
                                    </p:anim>
                                    <p:anim calcmode="lin" valueType="num">
                                      <p:cBhvr>
                                        <p:cTn id="43" dur="1000"/>
                                        <p:tgtEl>
                                          <p:spTgt spid="11"/>
                                        </p:tgtEl>
                                        <p:attrNameLst>
                                          <p:attrName>ppt_y</p:attrName>
                                        </p:attrNameLst>
                                      </p:cBhvr>
                                      <p:tavLst>
                                        <p:tav tm="0">
                                          <p:val>
                                            <p:strVal val="ppt_y"/>
                                          </p:val>
                                        </p:tav>
                                        <p:tav tm="100000">
                                          <p:val>
                                            <p:strVal val="ppt_y+.1"/>
                                          </p:val>
                                        </p:tav>
                                      </p:tavLst>
                                    </p:anim>
                                    <p:set>
                                      <p:cBhvr>
                                        <p:cTn id="44" dur="1" fill="hold">
                                          <p:stCondLst>
                                            <p:cond delay="999"/>
                                          </p:stCondLst>
                                        </p:cTn>
                                        <p:tgtEl>
                                          <p:spTgt spid="11"/>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1000"/>
                                        <p:tgtEl>
                                          <p:spTgt spid="12"/>
                                        </p:tgtEl>
                                      </p:cBhvr>
                                    </p:animEffect>
                                    <p:anim calcmode="lin" valueType="num">
                                      <p:cBhvr>
                                        <p:cTn id="50" dur="1000" fill="hold"/>
                                        <p:tgtEl>
                                          <p:spTgt spid="12"/>
                                        </p:tgtEl>
                                        <p:attrNameLst>
                                          <p:attrName>ppt_x</p:attrName>
                                        </p:attrNameLst>
                                      </p:cBhvr>
                                      <p:tavLst>
                                        <p:tav tm="0">
                                          <p:val>
                                            <p:strVal val="#ppt_x"/>
                                          </p:val>
                                        </p:tav>
                                        <p:tav tm="100000">
                                          <p:val>
                                            <p:strVal val="#ppt_x"/>
                                          </p:val>
                                        </p:tav>
                                      </p:tavLst>
                                    </p:anim>
                                    <p:anim calcmode="lin" valueType="num">
                                      <p:cBhvr>
                                        <p:cTn id="5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xit" presetSubtype="0" fill="hold" grpId="1" nodeType="clickEffect">
                                  <p:stCondLst>
                                    <p:cond delay="0"/>
                                  </p:stCondLst>
                                  <p:childTnLst>
                                    <p:animEffect transition="out" filter="fade">
                                      <p:cBhvr>
                                        <p:cTn id="55" dur="1000"/>
                                        <p:tgtEl>
                                          <p:spTgt spid="12"/>
                                        </p:tgtEl>
                                      </p:cBhvr>
                                    </p:animEffect>
                                    <p:anim calcmode="lin" valueType="num">
                                      <p:cBhvr>
                                        <p:cTn id="56" dur="1000"/>
                                        <p:tgtEl>
                                          <p:spTgt spid="12"/>
                                        </p:tgtEl>
                                        <p:attrNameLst>
                                          <p:attrName>ppt_x</p:attrName>
                                        </p:attrNameLst>
                                      </p:cBhvr>
                                      <p:tavLst>
                                        <p:tav tm="0">
                                          <p:val>
                                            <p:strVal val="ppt_x"/>
                                          </p:val>
                                        </p:tav>
                                        <p:tav tm="100000">
                                          <p:val>
                                            <p:strVal val="ppt_x"/>
                                          </p:val>
                                        </p:tav>
                                      </p:tavLst>
                                    </p:anim>
                                    <p:anim calcmode="lin" valueType="num">
                                      <p:cBhvr>
                                        <p:cTn id="57" dur="1000"/>
                                        <p:tgtEl>
                                          <p:spTgt spid="12"/>
                                        </p:tgtEl>
                                        <p:attrNameLst>
                                          <p:attrName>ppt_y</p:attrName>
                                        </p:attrNameLst>
                                      </p:cBhvr>
                                      <p:tavLst>
                                        <p:tav tm="0">
                                          <p:val>
                                            <p:strVal val="ppt_y"/>
                                          </p:val>
                                        </p:tav>
                                        <p:tav tm="100000">
                                          <p:val>
                                            <p:strVal val="ppt_y+.1"/>
                                          </p:val>
                                        </p:tav>
                                      </p:tavLst>
                                    </p:anim>
                                    <p:set>
                                      <p:cBhvr>
                                        <p:cTn id="58" dur="1" fill="hold">
                                          <p:stCondLst>
                                            <p:cond delay="999"/>
                                          </p:stCondLst>
                                        </p:cTn>
                                        <p:tgtEl>
                                          <p:spTgt spid="12"/>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xit" presetSubtype="0" fill="hold" grpId="1" nodeType="clickEffect">
                                  <p:stCondLst>
                                    <p:cond delay="0"/>
                                  </p:stCondLst>
                                  <p:childTnLst>
                                    <p:animEffect transition="out" filter="fade">
                                      <p:cBhvr>
                                        <p:cTn id="69" dur="1000"/>
                                        <p:tgtEl>
                                          <p:spTgt spid="13"/>
                                        </p:tgtEl>
                                      </p:cBhvr>
                                    </p:animEffect>
                                    <p:anim calcmode="lin" valueType="num">
                                      <p:cBhvr>
                                        <p:cTn id="70" dur="1000"/>
                                        <p:tgtEl>
                                          <p:spTgt spid="13"/>
                                        </p:tgtEl>
                                        <p:attrNameLst>
                                          <p:attrName>ppt_x</p:attrName>
                                        </p:attrNameLst>
                                      </p:cBhvr>
                                      <p:tavLst>
                                        <p:tav tm="0">
                                          <p:val>
                                            <p:strVal val="ppt_x"/>
                                          </p:val>
                                        </p:tav>
                                        <p:tav tm="100000">
                                          <p:val>
                                            <p:strVal val="ppt_x"/>
                                          </p:val>
                                        </p:tav>
                                      </p:tavLst>
                                    </p:anim>
                                    <p:anim calcmode="lin" valueType="num">
                                      <p:cBhvr>
                                        <p:cTn id="71" dur="1000"/>
                                        <p:tgtEl>
                                          <p:spTgt spid="13"/>
                                        </p:tgtEl>
                                        <p:attrNameLst>
                                          <p:attrName>ppt_y</p:attrName>
                                        </p:attrNameLst>
                                      </p:cBhvr>
                                      <p:tavLst>
                                        <p:tav tm="0">
                                          <p:val>
                                            <p:strVal val="ppt_y"/>
                                          </p:val>
                                        </p:tav>
                                        <p:tav tm="100000">
                                          <p:val>
                                            <p:strVal val="ppt_y+.1"/>
                                          </p:val>
                                        </p:tav>
                                      </p:tavLst>
                                    </p:anim>
                                    <p:set>
                                      <p:cBhvr>
                                        <p:cTn id="72" dur="1" fill="hold">
                                          <p:stCondLst>
                                            <p:cond delay="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2" name="Picture 8"/>
          <p:cNvPicPr>
            <a:picLocks noChangeAspect="1" noChangeArrowheads="1"/>
          </p:cNvPicPr>
          <p:nvPr/>
        </p:nvPicPr>
        <p:blipFill>
          <a:blip r:embed="rId2"/>
          <a:srcRect/>
          <a:stretch>
            <a:fillRect/>
          </a:stretch>
        </p:blipFill>
        <p:spPr bwMode="auto">
          <a:xfrm>
            <a:off x="2954338" y="134938"/>
            <a:ext cx="5638800" cy="4411662"/>
          </a:xfrm>
          <a:prstGeom prst="rect">
            <a:avLst/>
          </a:prstGeom>
          <a:noFill/>
        </p:spPr>
      </p:pic>
      <p:sp>
        <p:nvSpPr>
          <p:cNvPr id="26633" name="Rectangle 9"/>
          <p:cNvSpPr>
            <a:spLocks noChangeArrowheads="1"/>
          </p:cNvSpPr>
          <p:nvPr/>
        </p:nvSpPr>
        <p:spPr bwMode="auto">
          <a:xfrm>
            <a:off x="590550" y="4627563"/>
            <a:ext cx="11036300" cy="1739900"/>
          </a:xfrm>
          <a:prstGeom prst="rect">
            <a:avLst/>
          </a:prstGeom>
          <a:noFill/>
          <a:ln w="9525">
            <a:noFill/>
            <a:miter lim="800000"/>
            <a:headEnd/>
            <a:tailEnd/>
          </a:ln>
          <a:effectLst/>
        </p:spPr>
        <p:txBody>
          <a:bodyPr>
            <a:spAutoFit/>
          </a:bodyPr>
          <a:lstStyle/>
          <a:p>
            <a:r>
              <a:rPr lang="pt-BR"/>
              <a:t>Bebês que recebem surfactante através de um cateter fino na época 2 não apresentaram pneumotórax e apresentaram </a:t>
            </a:r>
            <a:r>
              <a:rPr lang="pt-BR">
                <a:solidFill>
                  <a:srgbClr val="0000FF"/>
                </a:solidFill>
              </a:rPr>
              <a:t>baixa incidência de DBP</a:t>
            </a:r>
            <a:r>
              <a:rPr lang="pt-BR"/>
              <a:t> (</a:t>
            </a:r>
            <a:r>
              <a:rPr lang="pt-BR">
                <a:solidFill>
                  <a:srgbClr val="0000FF"/>
                </a:solidFill>
              </a:rPr>
              <a:t>Tabela 2 online suppl</a:t>
            </a:r>
            <a:r>
              <a:rPr lang="pt-BR"/>
              <a:t>). Comparado com a época 1, o grupo de lactentes atingindo o limiar de tratamento na época 2 apresentou maior taxa de terapia com surfactante (embora menos tenha sido administrada pelo tubo endotraqueal), uma </a:t>
            </a:r>
            <a:r>
              <a:rPr lang="pt-BR">
                <a:solidFill>
                  <a:srgbClr val="0000FF"/>
                </a:solidFill>
              </a:rPr>
              <a:t>redução nos dias médios de ventilação mecânica  por paciente</a:t>
            </a:r>
            <a:r>
              <a:rPr lang="pt-BR"/>
              <a:t> compensados por um aumento da duração de CPAP e uma redução substancial no pneumotórax (</a:t>
            </a:r>
            <a:r>
              <a:rPr lang="pt-BR">
                <a:solidFill>
                  <a:srgbClr val="0000FF"/>
                </a:solidFill>
              </a:rPr>
              <a:t>Tabela 2 online suppl</a:t>
            </a:r>
            <a:r>
              <a:rPr lang="pt-BR"/>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55523" y="-420244"/>
            <a:ext cx="10058400" cy="1609345"/>
          </a:xfrm>
        </p:spPr>
        <p:txBody>
          <a:bodyPr/>
          <a:lstStyle/>
          <a:p>
            <a:pPr algn="ctr" fontAlgn="auto">
              <a:spcAft>
                <a:spcPts val="0"/>
              </a:spcAft>
              <a:defRPr/>
            </a:pPr>
            <a:r>
              <a:rPr lang="pt-BR" dirty="0" smtClean="0"/>
              <a:t>discussão</a:t>
            </a:r>
            <a:endParaRPr lang="pt-BR" dirty="0"/>
          </a:p>
        </p:txBody>
      </p:sp>
      <p:sp>
        <p:nvSpPr>
          <p:cNvPr id="27651" name="Espaço Reservado para Conteúdo 2"/>
          <p:cNvSpPr>
            <a:spLocks noGrp="1"/>
          </p:cNvSpPr>
          <p:nvPr>
            <p:ph idx="1"/>
          </p:nvPr>
        </p:nvSpPr>
        <p:spPr>
          <a:xfrm>
            <a:off x="873125" y="830263"/>
            <a:ext cx="10058400" cy="4051300"/>
          </a:xfrm>
        </p:spPr>
        <p:txBody>
          <a:bodyPr/>
          <a:lstStyle/>
          <a:p>
            <a:pPr algn="just"/>
            <a:r>
              <a:rPr lang="pt-BR" smtClean="0"/>
              <a:t>Levando em conta as limitações do estudo, que é retrospectivo e não-randomizado, parece plausível que </a:t>
            </a:r>
            <a:r>
              <a:rPr lang="pt-BR" b="1" smtClean="0">
                <a:solidFill>
                  <a:srgbClr val="0D713D"/>
                </a:solidFill>
              </a:rPr>
              <a:t>a diminuição na incidência de pneumotórax e da taxa de falha do CPAP nos pacientes do grupo RHH epoch 2, se devem à introdução da terapia minimamente invasiva com cateter</a:t>
            </a:r>
            <a:r>
              <a:rPr lang="pt-BR" b="1" smtClean="0"/>
              <a:t>.</a:t>
            </a:r>
          </a:p>
          <a:p>
            <a:r>
              <a:rPr lang="pt-BR" sz="1800" smtClean="0"/>
              <a:t>Não houve impacto demonstrável sobre a incidência de DBP ou duração da internação hospitalar. Alguns bebês tratados apresentaram hipoxia transitória e / ou bradicardia, mas nenhuma complicação duradoura ou grave foi evidente, e </a:t>
            </a:r>
            <a:r>
              <a:rPr lang="pt-BR" sz="1800" smtClean="0">
                <a:solidFill>
                  <a:srgbClr val="0000FF"/>
                </a:solidFill>
              </a:rPr>
              <a:t>mais de 90% deste grupo permaneceu em CPAP nas primeiras 72 h.</a:t>
            </a:r>
          </a:p>
          <a:p>
            <a:pPr>
              <a:buFont typeface="Wingdings" pitchFamily="2" charset="2"/>
              <a:buNone/>
            </a:pPr>
            <a:r>
              <a:rPr lang="pt-BR" sz="1800" smtClean="0">
                <a:solidFill>
                  <a:srgbClr val="0000FF"/>
                </a:solidFill>
              </a:rPr>
              <a:t> </a:t>
            </a:r>
            <a:r>
              <a:rPr lang="pt-BR" sz="1800" b="1" smtClean="0">
                <a:solidFill>
                  <a:srgbClr val="0000FF"/>
                </a:solidFill>
              </a:rPr>
              <a:t>Evitar a intubação no início da vida e o uso de CPAP como principal meio de apoio respiratório é uma abordagem amplamente adotada para bebês em 29-32 semanas de gestação (3, 7). </a:t>
            </a:r>
          </a:p>
          <a:p>
            <a:r>
              <a:rPr lang="pt-BR" sz="1800" smtClean="0"/>
              <a:t>Os autores observaram que  no período 1 no  HHH 1 essa abordagem esteve associado a um modesto risco de falha CPAP e a um risco não negligenciável de pneumotórax, mas nenhum outro efeito aparente nocivo durante a hospitalização. A taxa de intubação primária (aproximadamente 10% em ambas as épocas) é, segundo argumenta os autores , tão baixo quanto possível sem comprometer a ressuscitação de bebês em condições precárias ao nascimento.</a:t>
            </a:r>
          </a:p>
          <a:p>
            <a:r>
              <a:rPr lang="pt-BR" sz="1800" smtClean="0"/>
              <a:t>Embora tenha sido relatada uma taxa zero de intubação no nascimento anteriormente neste intervalo de gestação, o estudo incluiu apenas 61 crianças (5).</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a:xfrm>
            <a:off x="928688" y="1154113"/>
            <a:ext cx="10058400" cy="4051300"/>
          </a:xfrm>
        </p:spPr>
        <p:txBody>
          <a:bodyPr/>
          <a:lstStyle/>
          <a:p>
            <a:pPr>
              <a:lnSpc>
                <a:spcPct val="70000"/>
              </a:lnSpc>
            </a:pPr>
            <a:r>
              <a:rPr lang="pt-BR" smtClean="0">
                <a:latin typeface="Arial" pitchFamily="34" charset="0"/>
              </a:rPr>
              <a:t>Outro estudo de um único Centro relatou uma taxa de intubação primária de cerca de </a:t>
            </a:r>
            <a:r>
              <a:rPr lang="pt-BR" smtClean="0">
                <a:solidFill>
                  <a:srgbClr val="FF0066"/>
                </a:solidFill>
                <a:latin typeface="Arial" pitchFamily="34" charset="0"/>
              </a:rPr>
              <a:t>15%</a:t>
            </a:r>
            <a:r>
              <a:rPr lang="pt-BR" smtClean="0">
                <a:latin typeface="Arial" pitchFamily="34" charset="0"/>
              </a:rPr>
              <a:t> neste intervalo de  gestação [17]; </a:t>
            </a:r>
          </a:p>
          <a:p>
            <a:pPr>
              <a:lnSpc>
                <a:spcPct val="70000"/>
              </a:lnSpc>
            </a:pPr>
            <a:r>
              <a:rPr lang="pt-BR" smtClean="0">
                <a:latin typeface="Arial" pitchFamily="34" charset="0"/>
              </a:rPr>
              <a:t>Para os centros ANZNN, excluindo o RHH, foi de </a:t>
            </a:r>
            <a:r>
              <a:rPr lang="pt-BR" smtClean="0">
                <a:solidFill>
                  <a:srgbClr val="FF0066"/>
                </a:solidFill>
                <a:latin typeface="Arial" pitchFamily="34" charset="0"/>
              </a:rPr>
              <a:t>22%.</a:t>
            </a:r>
            <a:r>
              <a:rPr lang="pt-BR" smtClean="0">
                <a:latin typeface="Arial" pitchFamily="34" charset="0"/>
              </a:rPr>
              <a:t> </a:t>
            </a:r>
          </a:p>
          <a:p>
            <a:pPr>
              <a:lnSpc>
                <a:spcPct val="70000"/>
              </a:lnSpc>
            </a:pPr>
            <a:r>
              <a:rPr lang="pt-BR" smtClean="0">
                <a:latin typeface="Arial" pitchFamily="34" charset="0"/>
              </a:rPr>
              <a:t>A proporção de bebês intubados no nascimento é um de vários fatores importantes que determinam a taxa provável de elegibilidade para o uso seletivo de surfactante minimamente invasivo entre aqueles em CPAP. </a:t>
            </a:r>
          </a:p>
          <a:p>
            <a:pPr>
              <a:lnSpc>
                <a:spcPct val="70000"/>
              </a:lnSpc>
            </a:pPr>
            <a:r>
              <a:rPr lang="pt-BR" smtClean="0">
                <a:latin typeface="Arial" pitchFamily="34" charset="0"/>
              </a:rPr>
              <a:t>Um baixo limiar para intubação de crianças menores e menos maduras resultam em um número menor de bebês em CPAP tornando-se elegível, mas, por outro lado, irá expor mais bebês para ventilação de pressão positiva.</a:t>
            </a:r>
          </a:p>
          <a:p>
            <a:pPr>
              <a:lnSpc>
                <a:spcPct val="70000"/>
              </a:lnSpc>
            </a:pPr>
            <a:endParaRPr lang="pt-BR" smtClean="0">
              <a:latin typeface="Arial" pitchFamily="34" charset="0"/>
            </a:endParaRPr>
          </a:p>
          <a:p>
            <a:pPr>
              <a:lnSpc>
                <a:spcPct val="70000"/>
              </a:lnSpc>
            </a:pPr>
            <a:r>
              <a:rPr lang="pt-BR" smtClean="0">
                <a:latin typeface="Arial" pitchFamily="34" charset="0"/>
              </a:rPr>
              <a:t>O aumento de 14% no uso de corticoides antenatal no grupo 2 em relação ao grupo 1, pode ter alguma influência nos resultados, mas não se espera que isso influencie os desfechos para os prematuros que atingiram os critérios de elegibilidade em ambos os grupos.</a:t>
            </a:r>
          </a:p>
          <a:p>
            <a:pPr algn="just">
              <a:lnSpc>
                <a:spcPct val="70000"/>
              </a:lnSpc>
            </a:pPr>
            <a:r>
              <a:rPr lang="pt-BR" smtClean="0">
                <a:latin typeface="Arial" pitchFamily="34" charset="0"/>
              </a:rPr>
              <a:t>Apenas uma minoria dos prematuros atingiram esses critérios e com uma </a:t>
            </a:r>
            <a:r>
              <a:rPr lang="pt-BR" smtClean="0">
                <a:solidFill>
                  <a:srgbClr val="FF0066"/>
                </a:solidFill>
                <a:latin typeface="Arial" pitchFamily="34" charset="0"/>
              </a:rPr>
              <a:t>mediana de 10 horas de vida</a:t>
            </a:r>
            <a:r>
              <a:rPr lang="pt-BR" smtClean="0">
                <a:latin typeface="Arial" pitchFamily="34" charset="0"/>
              </a:rPr>
              <a:t>, o que contraria vários estudos sobre terapia minimamente invasiva com surfactante com idade gestacional semelhante em que cerca de 2/3 dos pacientes alcançaram os critérios de elegibilidade  (</a:t>
            </a:r>
            <a:r>
              <a:rPr lang="pt-BR" smtClean="0">
                <a:solidFill>
                  <a:srgbClr val="0000FF"/>
                </a:solidFill>
                <a:latin typeface="Arial" pitchFamily="34" charset="0"/>
              </a:rPr>
              <a:t>FiO2 de 30 ou 35%)</a:t>
            </a:r>
            <a:r>
              <a:rPr lang="pt-BR" smtClean="0">
                <a:latin typeface="Arial" pitchFamily="34" charset="0"/>
              </a:rPr>
              <a:t> e de forma precoce (</a:t>
            </a:r>
            <a:r>
              <a:rPr lang="pt-BR" smtClean="0">
                <a:solidFill>
                  <a:srgbClr val="0000FF"/>
                </a:solidFill>
                <a:latin typeface="Arial" pitchFamily="34" charset="0"/>
              </a:rPr>
              <a:t>˂2h vida</a:t>
            </a:r>
            <a:r>
              <a:rPr lang="pt-BR" smtClean="0">
                <a:latin typeface="Arial" pitchFamily="34" charset="0"/>
              </a:rPr>
              <a:t>).</a:t>
            </a:r>
          </a:p>
          <a:p>
            <a:pPr>
              <a:lnSpc>
                <a:spcPct val="70000"/>
              </a:lnSpc>
            </a:pPr>
            <a:endParaRPr lang="pt-BR" smtClean="0">
              <a:latin typeface="Arial" pitchFamily="34" charset="0"/>
            </a:endParaRPr>
          </a:p>
        </p:txBody>
      </p:sp>
      <p:pic>
        <p:nvPicPr>
          <p:cNvPr id="2" name="Título 1"/>
          <p:cNvPicPr>
            <a:picLocks noChangeArrowheads="1"/>
          </p:cNvPicPr>
          <p:nvPr/>
        </p:nvPicPr>
        <p:blipFill>
          <a:blip r:embed="rId2"/>
          <a:srcRect/>
          <a:stretch>
            <a:fillRect/>
          </a:stretch>
        </p:blipFill>
        <p:spPr bwMode="auto">
          <a:xfrm>
            <a:off x="700088" y="-217488"/>
            <a:ext cx="10071100" cy="1622426"/>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484632"/>
            <a:ext cx="10058400" cy="1609344"/>
          </a:xfrm>
        </p:spPr>
        <p:txBody>
          <a:bodyPr/>
          <a:lstStyle/>
          <a:p>
            <a:pPr algn="ctr" fontAlgn="auto">
              <a:spcAft>
                <a:spcPts val="0"/>
              </a:spcAft>
              <a:defRPr/>
            </a:pPr>
            <a:r>
              <a:rPr lang="pt-BR" dirty="0" smtClean="0"/>
              <a:t>discussão</a:t>
            </a:r>
            <a:endParaRPr lang="pt-BR" dirty="0"/>
          </a:p>
        </p:txBody>
      </p:sp>
      <p:sp>
        <p:nvSpPr>
          <p:cNvPr id="28675" name="Espaço Reservado para Conteúdo 2"/>
          <p:cNvSpPr>
            <a:spLocks noGrp="1"/>
          </p:cNvSpPr>
          <p:nvPr>
            <p:ph idx="1"/>
          </p:nvPr>
        </p:nvSpPr>
        <p:spPr/>
        <p:txBody>
          <a:bodyPr/>
          <a:lstStyle/>
          <a:p>
            <a:pPr algn="just"/>
            <a:r>
              <a:rPr lang="pt-BR" smtClean="0"/>
              <a:t>O número de pacientes elegíveis para a terapia minimamente invasiva com surfactante vai depender dos critérios adotados com relação ao CPAP e à FiO₂. Nesse estudo, os critérios foram  mais conservadores pois a equipe acredita na premissa de que a deficiência de surfactante nesse faixa de idade gestacional é relativa em vez de absoluta, e o uso de  CPAP isoladamente será suficiente para a maioria dos recém-nascidos.</a:t>
            </a:r>
          </a:p>
          <a:p>
            <a:pPr algn="just"/>
            <a:r>
              <a:rPr lang="pt-BR" smtClean="0"/>
              <a:t>De fato, 80% dos recém-nascidos em uso de CPAP não preencheram os critérios de elegibilidade para surfactante minimamente invasivo, apenas 3% necessitaram de intubação e pneumotórax foi observado em apenas 1%.</a:t>
            </a:r>
          </a:p>
          <a:p>
            <a:endParaRPr lang="pt-BR"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484632"/>
            <a:ext cx="10058400" cy="1609344"/>
          </a:xfrm>
        </p:spPr>
        <p:txBody>
          <a:bodyPr/>
          <a:lstStyle/>
          <a:p>
            <a:pPr algn="ctr" fontAlgn="auto">
              <a:spcAft>
                <a:spcPts val="0"/>
              </a:spcAft>
              <a:defRPr/>
            </a:pPr>
            <a:r>
              <a:rPr lang="pt-BR" dirty="0" smtClean="0"/>
              <a:t>discussão</a:t>
            </a:r>
            <a:endParaRPr lang="pt-BR" dirty="0"/>
          </a:p>
        </p:txBody>
      </p:sp>
      <p:sp>
        <p:nvSpPr>
          <p:cNvPr id="29699" name="Espaço Reservado para Conteúdo 2"/>
          <p:cNvSpPr>
            <a:spLocks noGrp="1"/>
          </p:cNvSpPr>
          <p:nvPr>
            <p:ph idx="1"/>
          </p:nvPr>
        </p:nvSpPr>
        <p:spPr/>
        <p:txBody>
          <a:bodyPr/>
          <a:lstStyle/>
          <a:p>
            <a:pPr algn="just"/>
            <a:r>
              <a:rPr lang="pt-BR" smtClean="0"/>
              <a:t>A evidência disponível hoje sobre terapia minimamente invasiva com surfactante é caracterizada por escassez de ensaios clínicos (9,11-15) e excesso de metanálises,(18-22) com a impressão geral de que a técnica minimamente invasiva é mais efetiva que a administração via tubo endotraqueal.</a:t>
            </a:r>
          </a:p>
          <a:p>
            <a:pPr algn="just"/>
            <a:r>
              <a:rPr lang="pt-BR" smtClean="0"/>
              <a:t>Apenas 250 dos 895 recém-nascidos estudados até agora  encontravam-se na faixa de idade gestacional de 29 a 32 semanas e nenhum desses estudos comparou surfactante minimamente invasivo com manutenção de CPAP.(9,12-14)</a:t>
            </a:r>
          </a:p>
          <a:p>
            <a:pPr algn="just"/>
            <a:r>
              <a:rPr lang="pt-BR" smtClean="0"/>
              <a:t>Embora os resultados exclusivamente para a faixa de idade gestacional de 29 a 32 semanas não estejam disponíveis, </a:t>
            </a:r>
            <a:r>
              <a:rPr lang="pt-BR" b="1" smtClean="0">
                <a:solidFill>
                  <a:srgbClr val="0000FF"/>
                </a:solidFill>
              </a:rPr>
              <a:t>4 estudos (9,12-14) que incluíram recém-nascidos nesse faixa etária mostraram benefícios da administração de surfactante por cateter fino em relação ao tubo endotraqueal, incluindo redução na necessidade de intubação subsequente e risco de morte e displasia broncopulmonar.</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459232"/>
            <a:ext cx="10058400" cy="1609344"/>
          </a:xfrm>
        </p:spPr>
        <p:txBody>
          <a:bodyPr/>
          <a:lstStyle/>
          <a:p>
            <a:pPr algn="ctr" fontAlgn="auto">
              <a:spcAft>
                <a:spcPts val="0"/>
              </a:spcAft>
              <a:defRPr/>
            </a:pPr>
            <a:r>
              <a:rPr lang="pt-BR" dirty="0" smtClean="0"/>
              <a:t>discussão</a:t>
            </a:r>
            <a:endParaRPr lang="pt-BR" dirty="0"/>
          </a:p>
        </p:txBody>
      </p:sp>
      <p:sp>
        <p:nvSpPr>
          <p:cNvPr id="30723" name="Espaço Reservado para Conteúdo 2"/>
          <p:cNvSpPr>
            <a:spLocks noGrp="1"/>
          </p:cNvSpPr>
          <p:nvPr>
            <p:ph idx="1"/>
          </p:nvPr>
        </p:nvSpPr>
        <p:spPr/>
        <p:txBody>
          <a:bodyPr/>
          <a:lstStyle/>
          <a:p>
            <a:pPr algn="just"/>
            <a:r>
              <a:rPr lang="pt-BR" smtClean="0"/>
              <a:t>Os presentes dados sugerem que a melhoria na sobrevida sem displasia broncopulmonar em recém-nascidos &gt; 28 semanas é menos realista nas Unidades de Terapia Intensiva Neonatais que já atingiram um bom patamar quanto a esses desfechos, o que pode contribuir para a variabilidade na adoção da terapia minimamente invasiva com surfactante relatada em pesquisa recente nas UTIs neonatais européias.(23) </a:t>
            </a:r>
          </a:p>
          <a:p>
            <a:pPr algn="just"/>
            <a:endParaRPr lang="pt-BR"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1"/>
          </p:nvPr>
        </p:nvSpPr>
        <p:spPr/>
        <p:txBody>
          <a:bodyPr/>
          <a:lstStyle/>
          <a:p>
            <a:r>
              <a:rPr lang="pt-BR" smtClean="0"/>
              <a:t>Para o conhecimento dos autores, não há mais ensaios em grande escala que tenham sido iniciados ou planejados em lactentes além de 28 semanas de gestação;</a:t>
            </a:r>
          </a:p>
          <a:p>
            <a:r>
              <a:rPr lang="pt-BR" smtClean="0"/>
              <a:t> Um ensaio  proposto pelo presente  grupo em lactentes a 29-32 semanas (ANZCTR 12611000917932) não começou por falta de financiamento. </a:t>
            </a:r>
          </a:p>
          <a:p>
            <a:r>
              <a:rPr lang="pt-BR" smtClean="0"/>
              <a:t>Reconhecendo esta deficiência em evidência, os resultados dos ensaios [9, 12-14] e estudos não aleatorizados [10, 24, 25] já concluídos, bem como a experiência generalizada de técnicas de administração  de surfactantes menos invasivos dentro deste intervalo de gestação [8, 26], sugeriria que </a:t>
            </a:r>
            <a:r>
              <a:rPr lang="pt-BR" smtClean="0">
                <a:solidFill>
                  <a:srgbClr val="0000FF"/>
                </a:solidFill>
              </a:rPr>
              <a:t>a inclusão de terapia surfactante minimamente invasiva como parte dos cuidados respiratórios é uma opção razoável</a:t>
            </a:r>
            <a:r>
              <a:rPr lang="pt-BR" smtClean="0"/>
              <a:t>.</a:t>
            </a:r>
          </a:p>
          <a:p>
            <a:endParaRPr lang="pt-BR" smtClean="0"/>
          </a:p>
        </p:txBody>
      </p:sp>
      <p:pic>
        <p:nvPicPr>
          <p:cNvPr id="2" name="Título 1"/>
          <p:cNvPicPr>
            <a:picLocks noChangeArrowheads="1"/>
          </p:cNvPicPr>
          <p:nvPr/>
        </p:nvPicPr>
        <p:blipFill>
          <a:blip r:embed="rId2"/>
          <a:srcRect/>
          <a:stretch>
            <a:fillRect/>
          </a:stretch>
        </p:blipFill>
        <p:spPr bwMode="auto">
          <a:xfrm>
            <a:off x="1066800" y="446088"/>
            <a:ext cx="10071100" cy="162242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p:txBody>
          <a:bodyPr/>
          <a:lstStyle/>
          <a:p>
            <a:pPr>
              <a:lnSpc>
                <a:spcPct val="80000"/>
              </a:lnSpc>
            </a:pPr>
            <a:r>
              <a:rPr lang="pt-BR" smtClean="0"/>
              <a:t>Muitos Centros já adquiriram experiência de instilação de surfactante através de um cateter fino dentro deste intervalo de  gestação  [23]. </a:t>
            </a:r>
          </a:p>
          <a:p>
            <a:pPr>
              <a:lnSpc>
                <a:spcPct val="80000"/>
              </a:lnSpc>
            </a:pPr>
            <a:r>
              <a:rPr lang="pt-BR" smtClean="0"/>
              <a:t>Implementação desta abordagem em um dado Centro exigirá um limiar de tratamento bem considerado que leva em consideração as práticas locais em relação à intubação, à titulação de CPAP e ao uso de alto fluxo nasal. </a:t>
            </a:r>
          </a:p>
          <a:p>
            <a:pPr>
              <a:lnSpc>
                <a:spcPct val="80000"/>
              </a:lnSpc>
            </a:pPr>
            <a:r>
              <a:rPr lang="pt-BR" smtClean="0"/>
              <a:t>Lá também precisará ser um módulo de treinamento para clínicos na técnica de administração  de surfactante a ser adotada, bem como entendendo que, para alguns bebês atingindo o limite de elegibilidade, a intubação ainda pode ser a melhor abordagem.</a:t>
            </a:r>
          </a:p>
          <a:p>
            <a:pPr>
              <a:lnSpc>
                <a:spcPct val="80000"/>
              </a:lnSpc>
            </a:pPr>
            <a:r>
              <a:rPr lang="pt-BR" smtClean="0"/>
              <a:t>A diminuição no consumo de recursos foi discreta em UTI Neonatais modernas terciárias, </a:t>
            </a:r>
            <a:r>
              <a:rPr lang="pt-BR" b="1" smtClean="0">
                <a:solidFill>
                  <a:srgbClr val="0000FF"/>
                </a:solidFill>
              </a:rPr>
              <a:t>mas pode haver benefícios adicionais em locais com menos recursos ou cenários não-terciários, evitando a intubação e a transferência de pacientes</a:t>
            </a:r>
            <a:r>
              <a:rPr lang="pt-BR" smtClean="0"/>
              <a:t>.</a:t>
            </a:r>
          </a:p>
          <a:p>
            <a:pPr>
              <a:lnSpc>
                <a:spcPct val="80000"/>
              </a:lnSpc>
            </a:pPr>
            <a:r>
              <a:rPr lang="pt-BR" smtClean="0"/>
              <a:t> Estudos são necessários para avaliar esses benefícios.</a:t>
            </a:r>
          </a:p>
        </p:txBody>
      </p:sp>
      <p:pic>
        <p:nvPicPr>
          <p:cNvPr id="2" name="Título 1"/>
          <p:cNvPicPr>
            <a:picLocks noChangeArrowheads="1"/>
          </p:cNvPicPr>
          <p:nvPr/>
        </p:nvPicPr>
        <p:blipFill>
          <a:blip r:embed="rId2"/>
          <a:srcRect/>
          <a:stretch>
            <a:fillRect/>
          </a:stretch>
        </p:blipFill>
        <p:spPr bwMode="auto">
          <a:xfrm>
            <a:off x="1066800" y="446088"/>
            <a:ext cx="10071100" cy="1622425"/>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848" y="484632"/>
            <a:ext cx="10058400" cy="1609344"/>
          </a:xfrm>
        </p:spPr>
        <p:txBody>
          <a:bodyPr/>
          <a:lstStyle/>
          <a:p>
            <a:pPr algn="ctr" fontAlgn="auto">
              <a:spcAft>
                <a:spcPts val="0"/>
              </a:spcAft>
              <a:defRPr/>
            </a:pPr>
            <a:r>
              <a:rPr lang="pt-BR" dirty="0" smtClean="0"/>
              <a:t>conclusão</a:t>
            </a:r>
            <a:endParaRPr lang="pt-BR" dirty="0"/>
          </a:p>
        </p:txBody>
      </p:sp>
      <p:sp>
        <p:nvSpPr>
          <p:cNvPr id="3" name="Espaço Reservado para Conteúdo 2"/>
          <p:cNvSpPr>
            <a:spLocks noGrp="1"/>
          </p:cNvSpPr>
          <p:nvPr>
            <p:ph idx="1"/>
          </p:nvPr>
        </p:nvSpPr>
        <p:spPr>
          <a:xfrm>
            <a:off x="770021" y="2141001"/>
            <a:ext cx="10924674" cy="3123817"/>
          </a:xfrm>
          <a:solidFill>
            <a:schemeClr val="tx1">
              <a:lumMod val="75000"/>
              <a:lumOff val="25000"/>
            </a:schemeClr>
          </a:solidFill>
          <a:ln>
            <a:solidFill>
              <a:schemeClr val="tx1"/>
            </a:solidFill>
            <a:round/>
          </a:ln>
          <a:effectLst>
            <a:outerShdw blurRad="50800" dist="38100" dir="16200000" rotWithShape="0">
              <a:prstClr val="black">
                <a:alpha val="40000"/>
              </a:prstClr>
            </a:outerShdw>
            <a:reflection blurRad="6350" stA="52000" endA="300" endPos="35000" dir="5400000" sy="-100000" algn="bl" rotWithShape="0"/>
          </a:effectLst>
          <a:scene3d>
            <a:camera prst="obliqueBottomRight"/>
            <a:lightRig rig="morning" dir="t"/>
          </a:scene3d>
          <a:sp3d extrusionH="285750" contourW="114300" prstMaterial="dkEdge">
            <a:bevelT/>
            <a:contourClr>
              <a:schemeClr val="tx1">
                <a:lumMod val="65000"/>
                <a:lumOff val="35000"/>
              </a:schemeClr>
            </a:contourClr>
          </a:sp3d>
        </p:spPr>
        <p:txBody>
          <a:bodyPr rtlCol="0">
            <a:normAutofit/>
          </a:bodyPr>
          <a:lstStyle/>
          <a:p>
            <a:pPr marL="182880" indent="-182880" algn="just" fontAlgn="auto">
              <a:spcAft>
                <a:spcPts val="0"/>
              </a:spcAft>
              <a:buClr>
                <a:schemeClr val="accent1">
                  <a:lumMod val="75000"/>
                </a:schemeClr>
              </a:buClr>
              <a:defRPr/>
            </a:pPr>
            <a:r>
              <a:rPr lang="pt-BR" sz="3200" dirty="0" smtClean="0">
                <a:solidFill>
                  <a:schemeClr val="bg1"/>
                </a:solidFill>
              </a:rPr>
              <a:t>A inclusão de terapia surfactante minimamente invasiva de forma seletiva no pacote de cuidados de recém-nascidos com idade gestacional entre 29 e 32 semanas permite </a:t>
            </a:r>
            <a:r>
              <a:rPr lang="pt-BR" sz="3200" b="1" dirty="0" smtClean="0">
                <a:solidFill>
                  <a:srgbClr val="FF0066"/>
                </a:solidFill>
              </a:rPr>
              <a:t>estratégia primária de suporte ventilatório com CPAP com alta taxa de sucesso e baixo risco de pneumotórax.</a:t>
            </a:r>
            <a:endParaRPr lang="pt-BR" sz="3200" b="1" dirty="0">
              <a:solidFill>
                <a:srgbClr val="FF0066"/>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3"/>
          <p:cNvSpPr>
            <a:spLocks noGrp="1"/>
          </p:cNvSpPr>
          <p:nvPr>
            <p:ph type="body" idx="4294967295"/>
          </p:nvPr>
        </p:nvSpPr>
        <p:spPr>
          <a:xfrm>
            <a:off x="622300" y="766763"/>
            <a:ext cx="10972800" cy="4389437"/>
          </a:xfrm>
          <a:solidFill>
            <a:schemeClr val="bg1"/>
          </a:solidFill>
          <a:ln/>
        </p:spPr>
        <p:txBody>
          <a:bodyPr lIns="90004" tIns="44997" rIns="90004" bIns="44997"/>
          <a:lstStyle/>
          <a:p>
            <a:pPr>
              <a:buFont typeface="Wingdings" pitchFamily="2" charset="2"/>
              <a:buNone/>
            </a:pPr>
            <a:r>
              <a:rPr lang="pt-BR" sz="3200" smtClean="0">
                <a:solidFill>
                  <a:srgbClr val="0000FF"/>
                </a:solidFill>
              </a:rPr>
              <a:t>Portanto, comparando duas Épocas...</a:t>
            </a:r>
          </a:p>
          <a:p>
            <a:endParaRPr lang="pt-BR" sz="3200" smtClean="0">
              <a:solidFill>
                <a:srgbClr val="0000FF"/>
              </a:solidFill>
            </a:endParaRPr>
          </a:p>
        </p:txBody>
      </p:sp>
      <p:grpSp>
        <p:nvGrpSpPr>
          <p:cNvPr id="2" name="Retângulo de cantos arredondados 3"/>
          <p:cNvGrpSpPr>
            <a:grpSpLocks/>
          </p:cNvGrpSpPr>
          <p:nvPr/>
        </p:nvGrpSpPr>
        <p:grpSpPr bwMode="auto">
          <a:xfrm>
            <a:off x="0" y="1446213"/>
            <a:ext cx="5759450" cy="1203325"/>
            <a:chOff x="349" y="388"/>
            <a:chExt cx="3111" cy="1570"/>
          </a:xfrm>
        </p:grpSpPr>
        <p:pic>
          <p:nvPicPr>
            <p:cNvPr id="96262" name="Retângulo de cantos arredondados 3"/>
            <p:cNvPicPr>
              <a:picLocks noChangeArrowheads="1"/>
            </p:cNvPicPr>
            <p:nvPr/>
          </p:nvPicPr>
          <p:blipFill>
            <a:blip r:embed="rId2"/>
            <a:srcRect/>
            <a:stretch>
              <a:fillRect/>
            </a:stretch>
          </p:blipFill>
          <p:spPr bwMode="auto">
            <a:xfrm>
              <a:off x="349" y="388"/>
              <a:ext cx="3111" cy="1570"/>
            </a:xfrm>
            <a:prstGeom prst="rect">
              <a:avLst/>
            </a:prstGeom>
            <a:noFill/>
            <a:ln w="9525">
              <a:noFill/>
              <a:miter lim="800000"/>
              <a:headEnd/>
              <a:tailEnd/>
            </a:ln>
          </p:spPr>
        </p:pic>
        <p:sp>
          <p:nvSpPr>
            <p:cNvPr id="96263" name="Text Box 8"/>
            <p:cNvSpPr txBox="1">
              <a:spLocks noChangeArrowheads="1"/>
            </p:cNvSpPr>
            <p:nvPr/>
          </p:nvSpPr>
          <p:spPr bwMode="auto">
            <a:xfrm>
              <a:off x="443" y="481"/>
              <a:ext cx="2928" cy="1389"/>
            </a:xfrm>
            <a:prstGeom prst="rect">
              <a:avLst/>
            </a:prstGeom>
            <a:noFill/>
            <a:ln w="9525">
              <a:noFill/>
              <a:miter lim="800000"/>
              <a:headEnd/>
              <a:tailEnd/>
            </a:ln>
          </p:spPr>
          <p:txBody>
            <a:bodyPr anchor="ctr"/>
            <a:lstStyle/>
            <a:p>
              <a:pPr algn="ctr"/>
              <a:r>
                <a:rPr lang="pt-BR" sz="1200" b="1">
                  <a:solidFill>
                    <a:srgbClr val="FFFFFF"/>
                  </a:solidFill>
                  <a:latin typeface="Rockwell" charset="0"/>
                </a:rPr>
                <a:t>RHH epoch 1</a:t>
              </a:r>
            </a:p>
            <a:p>
              <a:pPr algn="ctr"/>
              <a:r>
                <a:rPr lang="pt-BR" sz="1200" b="1">
                  <a:solidFill>
                    <a:srgbClr val="FFFFFF"/>
                  </a:solidFill>
                  <a:latin typeface="Rockwell" charset="0"/>
                </a:rPr>
                <a:t>Prematuros de 29 semanas a 32 semanas e 6 dias, que receberam suporte ventilatório nas primeiras 24h de vida, nascidos entre Janeiro de </a:t>
              </a:r>
              <a:r>
                <a:rPr lang="pt-BR" sz="1200" b="1">
                  <a:solidFill>
                    <a:srgbClr val="FFFF00"/>
                  </a:solidFill>
                  <a:latin typeface="Rockwell" charset="0"/>
                </a:rPr>
                <a:t>2004 e fevereiro de 2009</a:t>
              </a:r>
              <a:r>
                <a:rPr lang="pt-BR" sz="1200" b="1">
                  <a:solidFill>
                    <a:srgbClr val="FFFFFF"/>
                  </a:solidFill>
                  <a:latin typeface="Rockwell" charset="0"/>
                </a:rPr>
                <a:t> no Royal Hobart Hospital</a:t>
              </a:r>
            </a:p>
          </p:txBody>
        </p:sp>
      </p:grpSp>
      <p:grpSp>
        <p:nvGrpSpPr>
          <p:cNvPr id="3" name="Retângulo de cantos arredondados 4"/>
          <p:cNvGrpSpPr>
            <a:grpSpLocks/>
          </p:cNvGrpSpPr>
          <p:nvPr/>
        </p:nvGrpSpPr>
        <p:grpSpPr bwMode="auto">
          <a:xfrm>
            <a:off x="5884863" y="1474788"/>
            <a:ext cx="6065837" cy="1239837"/>
            <a:chOff x="3848" y="392"/>
            <a:chExt cx="3198" cy="1566"/>
          </a:xfrm>
        </p:grpSpPr>
        <p:pic>
          <p:nvPicPr>
            <p:cNvPr id="96265" name="Retângulo de cantos arredondados 4"/>
            <p:cNvPicPr>
              <a:picLocks noChangeArrowheads="1"/>
            </p:cNvPicPr>
            <p:nvPr/>
          </p:nvPicPr>
          <p:blipFill>
            <a:blip r:embed="rId3"/>
            <a:srcRect/>
            <a:stretch>
              <a:fillRect/>
            </a:stretch>
          </p:blipFill>
          <p:spPr bwMode="auto">
            <a:xfrm>
              <a:off x="3848" y="392"/>
              <a:ext cx="3198" cy="1566"/>
            </a:xfrm>
            <a:prstGeom prst="rect">
              <a:avLst/>
            </a:prstGeom>
            <a:noFill/>
            <a:ln w="9525">
              <a:noFill/>
              <a:miter lim="800000"/>
              <a:headEnd/>
              <a:tailEnd/>
            </a:ln>
          </p:spPr>
        </p:pic>
        <p:sp>
          <p:nvSpPr>
            <p:cNvPr id="96266" name="Text Box 11"/>
            <p:cNvSpPr txBox="1">
              <a:spLocks noChangeArrowheads="1"/>
            </p:cNvSpPr>
            <p:nvPr/>
          </p:nvSpPr>
          <p:spPr bwMode="auto">
            <a:xfrm>
              <a:off x="3937" y="481"/>
              <a:ext cx="3023" cy="1389"/>
            </a:xfrm>
            <a:prstGeom prst="rect">
              <a:avLst/>
            </a:prstGeom>
            <a:noFill/>
            <a:ln w="9525">
              <a:noFill/>
              <a:miter lim="800000"/>
              <a:headEnd/>
              <a:tailEnd/>
            </a:ln>
          </p:spPr>
          <p:txBody>
            <a:bodyPr anchor="ctr"/>
            <a:lstStyle/>
            <a:p>
              <a:pPr algn="ctr"/>
              <a:endParaRPr lang="pt-BR">
                <a:solidFill>
                  <a:srgbClr val="FFFFFF"/>
                </a:solidFill>
                <a:latin typeface="Rockwell" charset="0"/>
              </a:endParaRPr>
            </a:p>
            <a:p>
              <a:pPr algn="ctr"/>
              <a:r>
                <a:rPr lang="pt-BR" sz="1200" b="1">
                  <a:solidFill>
                    <a:srgbClr val="FFFFFF"/>
                  </a:solidFill>
                  <a:latin typeface="Rockwell" charset="0"/>
                </a:rPr>
                <a:t>RHH epoch 2</a:t>
              </a:r>
            </a:p>
            <a:p>
              <a:pPr algn="ctr"/>
              <a:r>
                <a:rPr lang="pt-BR" sz="1200" b="1">
                  <a:solidFill>
                    <a:srgbClr val="FFFFFF"/>
                  </a:solidFill>
                  <a:latin typeface="Rockwell" charset="0"/>
                </a:rPr>
                <a:t>Prematuros de 29 semanas a 32 semanas e 6 dias, que receberam suporte ventilatório nas primeiras 24h de vida, nascidos entre março de </a:t>
              </a:r>
              <a:r>
                <a:rPr lang="pt-BR" sz="1200" b="1">
                  <a:solidFill>
                    <a:srgbClr val="FFFF00"/>
                  </a:solidFill>
                  <a:latin typeface="Rockwell" charset="0"/>
                </a:rPr>
                <a:t>2009 e dezembro de 2015</a:t>
              </a:r>
              <a:r>
                <a:rPr lang="pt-BR" sz="1200" b="1">
                  <a:solidFill>
                    <a:srgbClr val="FFFFFF"/>
                  </a:solidFill>
                  <a:latin typeface="Rockwell" charset="0"/>
                </a:rPr>
                <a:t> no Royal Hobart Hospital</a:t>
              </a:r>
            </a:p>
            <a:p>
              <a:pPr algn="ctr"/>
              <a:endParaRPr lang="pt-BR" sz="1200" b="1">
                <a:solidFill>
                  <a:srgbClr val="FFFFFF"/>
                </a:solidFill>
                <a:latin typeface="Rockwell" charset="0"/>
              </a:endParaRPr>
            </a:p>
          </p:txBody>
        </p:sp>
      </p:grpSp>
      <p:sp>
        <p:nvSpPr>
          <p:cNvPr id="96267" name="Text Box 23"/>
          <p:cNvSpPr txBox="1">
            <a:spLocks noChangeArrowheads="1"/>
          </p:cNvSpPr>
          <p:nvPr/>
        </p:nvSpPr>
        <p:spPr bwMode="auto">
          <a:xfrm>
            <a:off x="357188" y="3103563"/>
            <a:ext cx="6799262" cy="1190625"/>
          </a:xfrm>
          <a:prstGeom prst="rect">
            <a:avLst/>
          </a:prstGeom>
          <a:noFill/>
          <a:ln w="9525">
            <a:noFill/>
            <a:miter lim="800000"/>
            <a:headEnd/>
            <a:tailEnd/>
          </a:ln>
        </p:spPr>
        <p:txBody>
          <a:bodyPr wrap="none">
            <a:spAutoFit/>
          </a:bodyPr>
          <a:lstStyle/>
          <a:p>
            <a:r>
              <a:rPr lang="pt-BR">
                <a:solidFill>
                  <a:srgbClr val="0000FF"/>
                </a:solidFill>
              </a:rPr>
              <a:t>   Suporte respiratório nos grupos (1as 24 h)</a:t>
            </a:r>
          </a:p>
          <a:p>
            <a:r>
              <a:rPr lang="pt-BR"/>
              <a:t>-barras brancas;CPAP inicial com sucesso</a:t>
            </a:r>
          </a:p>
          <a:p>
            <a:r>
              <a:rPr lang="pt-BR"/>
              <a:t>-</a:t>
            </a:r>
            <a:r>
              <a:rPr lang="pt-BR">
                <a:solidFill>
                  <a:srgbClr val="0000FF"/>
                </a:solidFill>
              </a:rPr>
              <a:t>barras cinzentas: falha de CPAP  intubação</a:t>
            </a:r>
          </a:p>
          <a:p>
            <a:r>
              <a:rPr lang="pt-BR"/>
              <a:t>-barras negras: RN foram intubados inicialmente</a:t>
            </a:r>
          </a:p>
        </p:txBody>
      </p:sp>
      <p:sp>
        <p:nvSpPr>
          <p:cNvPr id="96268" name="Oval 25"/>
          <p:cNvSpPr>
            <a:spLocks noChangeArrowheads="1"/>
          </p:cNvSpPr>
          <p:nvPr/>
        </p:nvSpPr>
        <p:spPr bwMode="auto">
          <a:xfrm>
            <a:off x="1733550" y="6051550"/>
            <a:ext cx="10217150" cy="806450"/>
          </a:xfrm>
          <a:prstGeom prst="ellipse">
            <a:avLst/>
          </a:prstGeom>
          <a:solidFill>
            <a:schemeClr val="accent1"/>
          </a:solidFill>
          <a:ln w="9525">
            <a:solidFill>
              <a:schemeClr val="tx1"/>
            </a:solidFill>
            <a:round/>
            <a:headEnd/>
            <a:tailEnd/>
          </a:ln>
        </p:spPr>
        <p:txBody>
          <a:bodyPr wrap="none" anchor="ctr"/>
          <a:lstStyle/>
          <a:p>
            <a:pPr algn="ctr"/>
            <a:r>
              <a:rPr lang="pt-BR" sz="1600"/>
              <a:t>Menos falha de  CPAP com surfactante minimamente invasivo</a:t>
            </a:r>
          </a:p>
          <a:p>
            <a:pPr algn="ctr"/>
            <a:r>
              <a:rPr lang="pt-BR" sz="1600"/>
              <a:t>(14% vs 7,2%) e menos pneumotórax (8 vs 2,4%)</a:t>
            </a:r>
          </a:p>
        </p:txBody>
      </p:sp>
      <p:sp>
        <p:nvSpPr>
          <p:cNvPr id="96269" name="AutoShape 26"/>
          <p:cNvSpPr>
            <a:spLocks noChangeArrowheads="1"/>
          </p:cNvSpPr>
          <p:nvPr/>
        </p:nvSpPr>
        <p:spPr bwMode="auto">
          <a:xfrm>
            <a:off x="5199063" y="2582863"/>
            <a:ext cx="1755775" cy="708025"/>
          </a:xfrm>
          <a:prstGeom prst="lightningBolt">
            <a:avLst/>
          </a:prstGeom>
          <a:solidFill>
            <a:schemeClr val="accent1"/>
          </a:solidFill>
          <a:ln w="57150">
            <a:solidFill>
              <a:srgbClr val="FF0000"/>
            </a:solidFill>
            <a:miter lim="800000"/>
            <a:headEnd/>
            <a:tailEnd/>
          </a:ln>
        </p:spPr>
        <p:txBody>
          <a:bodyPr wrap="none" anchor="ctr"/>
          <a:lstStyle/>
          <a:p>
            <a:endParaRPr lang="pt-BR"/>
          </a:p>
        </p:txBody>
      </p:sp>
      <p:sp>
        <p:nvSpPr>
          <p:cNvPr id="96270" name="Text Box 28"/>
          <p:cNvSpPr txBox="1">
            <a:spLocks noChangeArrowheads="1"/>
          </p:cNvSpPr>
          <p:nvPr/>
        </p:nvSpPr>
        <p:spPr bwMode="auto">
          <a:xfrm>
            <a:off x="6894513" y="2641600"/>
            <a:ext cx="5189537" cy="517525"/>
          </a:xfrm>
          <a:prstGeom prst="rect">
            <a:avLst/>
          </a:prstGeom>
          <a:noFill/>
          <a:ln w="9525">
            <a:noFill/>
            <a:miter lim="800000"/>
            <a:headEnd/>
            <a:tailEnd/>
          </a:ln>
        </p:spPr>
        <p:txBody>
          <a:bodyPr wrap="none">
            <a:spAutoFit/>
          </a:bodyPr>
          <a:lstStyle/>
          <a:p>
            <a:pPr algn="ctr"/>
            <a:r>
              <a:rPr lang="pt-BR" sz="1400">
                <a:solidFill>
                  <a:srgbClr val="0000FF"/>
                </a:solidFill>
              </a:rPr>
              <a:t>Surfactante minimamente invasivo:FiO</a:t>
            </a:r>
            <a:r>
              <a:rPr lang="pt-BR" sz="1400" baseline="-25000">
                <a:solidFill>
                  <a:srgbClr val="0000FF"/>
                </a:solidFill>
                <a:ea typeface="Arial Unicode MS" pitchFamily="34" charset="-128"/>
                <a:cs typeface="Arial Unicode MS" pitchFamily="34" charset="-128"/>
              </a:rPr>
              <a:t>2</a:t>
            </a:r>
            <a:r>
              <a:rPr lang="pt-BR" sz="1400">
                <a:solidFill>
                  <a:srgbClr val="0000FF"/>
                </a:solidFill>
              </a:rPr>
              <a:t>≥35% e</a:t>
            </a:r>
          </a:p>
          <a:p>
            <a:pPr algn="ctr"/>
            <a:r>
              <a:rPr lang="pt-BR" sz="1400">
                <a:solidFill>
                  <a:srgbClr val="0000FF"/>
                </a:solidFill>
              </a:rPr>
              <a:t>CPAP (borbulha)≥7 cm H</a:t>
            </a:r>
            <a:r>
              <a:rPr lang="pt-BR" sz="1400" baseline="-25000">
                <a:solidFill>
                  <a:srgbClr val="0000FF"/>
                </a:solidFill>
                <a:ea typeface="Arial Unicode MS" pitchFamily="34" charset="-128"/>
                <a:cs typeface="Arial Unicode MS" pitchFamily="34" charset="-128"/>
              </a:rPr>
              <a:t>2</a:t>
            </a:r>
            <a:r>
              <a:rPr lang="pt-BR" sz="1400">
                <a:solidFill>
                  <a:srgbClr val="0000FF"/>
                </a:solidFill>
              </a:rPr>
              <a:t>O (cateter fino)</a:t>
            </a:r>
          </a:p>
        </p:txBody>
      </p:sp>
      <p:pic>
        <p:nvPicPr>
          <p:cNvPr id="96271" name="Picture 29"/>
          <p:cNvPicPr>
            <a:picLocks noChangeAspect="1" noChangeArrowheads="1"/>
          </p:cNvPicPr>
          <p:nvPr/>
        </p:nvPicPr>
        <p:blipFill>
          <a:blip r:embed="rId4"/>
          <a:srcRect/>
          <a:stretch>
            <a:fillRect/>
          </a:stretch>
        </p:blipFill>
        <p:spPr bwMode="auto">
          <a:xfrm>
            <a:off x="7297738" y="3144838"/>
            <a:ext cx="3333750" cy="2681287"/>
          </a:xfrm>
          <a:prstGeom prst="rect">
            <a:avLst/>
          </a:prstGeom>
          <a:noFill/>
          <a:ln w="19050">
            <a:solidFill>
              <a:srgbClr val="FF3399"/>
            </a:solidFill>
            <a:miter lim="800000"/>
            <a:headEnd/>
            <a:tailEnd/>
          </a:ln>
        </p:spPr>
      </p:pic>
      <p:pic>
        <p:nvPicPr>
          <p:cNvPr id="96272" name="Picture 30"/>
          <p:cNvPicPr>
            <a:picLocks noChangeAspect="1" noChangeArrowheads="1"/>
          </p:cNvPicPr>
          <p:nvPr/>
        </p:nvPicPr>
        <p:blipFill>
          <a:blip r:embed="rId5"/>
          <a:srcRect/>
          <a:stretch>
            <a:fillRect/>
          </a:stretch>
        </p:blipFill>
        <p:spPr bwMode="auto">
          <a:xfrm>
            <a:off x="0" y="4283075"/>
            <a:ext cx="3106738" cy="1858963"/>
          </a:xfrm>
          <a:prstGeom prst="rect">
            <a:avLst/>
          </a:prstGeom>
          <a:noFill/>
          <a:ln w="19050">
            <a:solidFill>
              <a:srgbClr val="FF3399"/>
            </a:solidFill>
            <a:miter lim="800000"/>
            <a:headEnd/>
            <a:tailEnd/>
          </a:ln>
        </p:spPr>
      </p:pic>
      <p:sp>
        <p:nvSpPr>
          <p:cNvPr id="96273" name="Text Box 17"/>
          <p:cNvSpPr txBox="1">
            <a:spLocks noChangeArrowheads="1"/>
          </p:cNvSpPr>
          <p:nvPr/>
        </p:nvSpPr>
        <p:spPr bwMode="auto">
          <a:xfrm>
            <a:off x="3144838" y="5011738"/>
            <a:ext cx="1568450" cy="366712"/>
          </a:xfrm>
          <a:prstGeom prst="rect">
            <a:avLst/>
          </a:prstGeom>
          <a:noFill/>
          <a:ln w="9525">
            <a:noFill/>
            <a:miter lim="800000"/>
            <a:headEnd/>
            <a:tailEnd/>
          </a:ln>
          <a:effectLst/>
        </p:spPr>
        <p:txBody>
          <a:bodyPr wrap="none">
            <a:spAutoFit/>
          </a:bodyPr>
          <a:lstStyle/>
          <a:p>
            <a:r>
              <a:rPr lang="pt-BR">
                <a:solidFill>
                  <a:srgbClr val="0000FF"/>
                </a:solidFill>
              </a:rPr>
              <a:t>Dargaville PA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p:cNvPicPr>
            <a:picLocks noChangeAspect="1" noChangeArrowheads="1"/>
          </p:cNvPicPr>
          <p:nvPr/>
        </p:nvPicPr>
        <p:blipFill>
          <a:blip r:embed="rId2"/>
          <a:srcRect/>
          <a:stretch>
            <a:fillRect/>
          </a:stretch>
        </p:blipFill>
        <p:spPr bwMode="auto">
          <a:xfrm>
            <a:off x="171450" y="603250"/>
            <a:ext cx="5380038" cy="5454650"/>
          </a:xfrm>
          <a:prstGeom prst="rect">
            <a:avLst/>
          </a:prstGeom>
          <a:noFill/>
          <a:ln w="38100">
            <a:solidFill>
              <a:srgbClr val="FF0066"/>
            </a:solidFill>
            <a:miter lim="800000"/>
            <a:headEnd/>
            <a:tailEnd/>
          </a:ln>
        </p:spPr>
      </p:pic>
      <p:pic>
        <p:nvPicPr>
          <p:cNvPr id="52229" name="Picture 5"/>
          <p:cNvPicPr>
            <a:picLocks noChangeAspect="1" noChangeArrowheads="1"/>
          </p:cNvPicPr>
          <p:nvPr/>
        </p:nvPicPr>
        <p:blipFill>
          <a:blip r:embed="rId3"/>
          <a:srcRect/>
          <a:stretch>
            <a:fillRect/>
          </a:stretch>
        </p:blipFill>
        <p:spPr bwMode="auto">
          <a:xfrm>
            <a:off x="6091238" y="2108200"/>
            <a:ext cx="5281612" cy="2606675"/>
          </a:xfrm>
          <a:prstGeom prst="rect">
            <a:avLst/>
          </a:prstGeom>
          <a:noFill/>
          <a:ln w="28575">
            <a:solidFill>
              <a:srgbClr val="FF0066"/>
            </a:solid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p:cNvPicPr>
            <a:picLocks noChangeAspect="1" noChangeArrowheads="1"/>
          </p:cNvPicPr>
          <p:nvPr/>
        </p:nvPicPr>
        <p:blipFill>
          <a:blip r:embed="rId2"/>
          <a:srcRect/>
          <a:stretch>
            <a:fillRect/>
          </a:stretch>
        </p:blipFill>
        <p:spPr bwMode="auto">
          <a:xfrm>
            <a:off x="506413" y="2076450"/>
            <a:ext cx="11179175" cy="2705100"/>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srcRect/>
          <a:stretch>
            <a:fillRect/>
          </a:stretch>
        </p:blipFill>
        <p:spPr bwMode="auto">
          <a:xfrm>
            <a:off x="1812925" y="658813"/>
            <a:ext cx="8566150" cy="5540375"/>
          </a:xfrm>
          <a:prstGeom prst="rect">
            <a:avLst/>
          </a:prstGeom>
          <a:noFill/>
          <a:ln w="28575">
            <a:solidFill>
              <a:srgbClr val="FF0066"/>
            </a:solid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bwMode="auto">
          <a:xfrm>
            <a:off x="1071563" y="0"/>
            <a:ext cx="10058400" cy="1609725"/>
          </a:xfrm>
          <a:noFill/>
        </p:spPr>
        <p:txBody>
          <a:bodyPr wrap="square" numCol="1" anchorCtr="0" compatLnSpc="1">
            <a:prstTxWarp prst="textNoShape">
              <a:avLst/>
            </a:prstTxWarp>
          </a:bodyPr>
          <a:lstStyle/>
          <a:p>
            <a:pPr algn="ctr"/>
            <a:r>
              <a:rPr lang="pt-BR" sz="3600" cap="none" smtClean="0">
                <a:solidFill>
                  <a:srgbClr val="0000FF"/>
                </a:solidFill>
              </a:rPr>
              <a:t>Nota do Editor do site, Dr. Paulo R. Margotto. Consultem também! Aqui e Agora!</a:t>
            </a:r>
          </a:p>
        </p:txBody>
      </p:sp>
      <p:pic>
        <p:nvPicPr>
          <p:cNvPr id="55302" name="Picture 6"/>
          <p:cNvPicPr>
            <a:picLocks noChangeAspect="1" noChangeArrowheads="1"/>
          </p:cNvPicPr>
          <p:nvPr/>
        </p:nvPicPr>
        <p:blipFill>
          <a:blip r:embed="rId2"/>
          <a:srcRect/>
          <a:stretch>
            <a:fillRect/>
          </a:stretch>
        </p:blipFill>
        <p:spPr bwMode="auto">
          <a:xfrm>
            <a:off x="3124200" y="1822450"/>
            <a:ext cx="5311775" cy="3986213"/>
          </a:xfrm>
          <a:prstGeom prst="rect">
            <a:avLst/>
          </a:prstGeom>
          <a:noFill/>
          <a:ln w="38100">
            <a:solidFill>
              <a:srgbClr val="0D713D"/>
            </a:solidFill>
            <a:miter lim="800000"/>
            <a:headEnd/>
            <a:tailEnd/>
          </a:ln>
        </p:spPr>
      </p:pic>
      <p:sp>
        <p:nvSpPr>
          <p:cNvPr id="55303" name="Text Box 7"/>
          <p:cNvSpPr txBox="1">
            <a:spLocks noChangeArrowheads="1"/>
          </p:cNvSpPr>
          <p:nvPr/>
        </p:nvSpPr>
        <p:spPr bwMode="auto">
          <a:xfrm>
            <a:off x="3646488" y="5781675"/>
            <a:ext cx="4705350" cy="641350"/>
          </a:xfrm>
          <a:prstGeom prst="rect">
            <a:avLst/>
          </a:prstGeom>
          <a:noFill/>
          <a:ln w="9525">
            <a:noFill/>
            <a:miter lim="800000"/>
            <a:headEnd/>
            <a:tailEnd/>
          </a:ln>
          <a:effectLst/>
        </p:spPr>
        <p:txBody>
          <a:bodyPr wrap="none">
            <a:spAutoFit/>
          </a:bodyPr>
          <a:lstStyle/>
          <a:p>
            <a:r>
              <a:rPr lang="pt-BR">
                <a:solidFill>
                  <a:srgbClr val="0000FF"/>
                </a:solidFill>
              </a:rPr>
              <a:t>Drs. Marta D R d Moura e Paulo R. Margotto</a:t>
            </a:r>
          </a:p>
          <a:p>
            <a:r>
              <a:rPr lang="pt-BR">
                <a:solidFill>
                  <a:srgbClr val="0000FF"/>
                </a:solidFill>
              </a:rPr>
              <a:t>                </a:t>
            </a:r>
            <a:r>
              <a:rPr lang="pt-BR">
                <a:solidFill>
                  <a:srgbClr val="0000FF"/>
                </a:solidFill>
                <a:hlinkClick r:id="rId3"/>
              </a:rPr>
              <a:t>pmargotto@gmail.com</a:t>
            </a:r>
            <a:r>
              <a:rPr lang="pt-BR">
                <a:solidFill>
                  <a:srgbClr val="0000FF"/>
                </a:solidFill>
              </a:rPr>
              <a:t> </a:t>
            </a:r>
          </a:p>
        </p:txBody>
      </p:sp>
      <p:sp>
        <p:nvSpPr>
          <p:cNvPr id="55304" name="Text Box 8"/>
          <p:cNvSpPr txBox="1">
            <a:spLocks noChangeArrowheads="1"/>
          </p:cNvSpPr>
          <p:nvPr/>
        </p:nvSpPr>
        <p:spPr bwMode="auto">
          <a:xfrm>
            <a:off x="4121150" y="1266825"/>
            <a:ext cx="3367088" cy="519113"/>
          </a:xfrm>
          <a:prstGeom prst="rect">
            <a:avLst/>
          </a:prstGeom>
          <a:noFill/>
          <a:ln w="9525">
            <a:noFill/>
            <a:miter lim="800000"/>
            <a:headEnd/>
            <a:tailEnd/>
          </a:ln>
          <a:effectLst/>
        </p:spPr>
        <p:txBody>
          <a:bodyPr wrap="none">
            <a:spAutoFit/>
          </a:bodyPr>
          <a:lstStyle/>
          <a:p>
            <a:r>
              <a:rPr lang="pt-BR" sz="2800" b="1">
                <a:solidFill>
                  <a:srgbClr val="FF0066"/>
                </a:solidFill>
              </a:rPr>
              <a:t>Uso do Mini Insure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850900" y="1557338"/>
            <a:ext cx="10217150" cy="4535487"/>
          </a:xfrm>
          <a:ln/>
        </p:spPr>
        <p:txBody>
          <a:bodyPr/>
          <a:lstStyle/>
          <a:p>
            <a:pPr marL="228600" algn="ctr">
              <a:buFont typeface="Wingdings" pitchFamily="2" charset="2"/>
              <a:buNone/>
            </a:pPr>
            <a:r>
              <a:rPr lang="pt-BR" sz="2200" b="1" smtClean="0">
                <a:solidFill>
                  <a:srgbClr val="FF3399"/>
                </a:solidFill>
              </a:rPr>
              <a:t>Como aplicar um surfactante sem a necessidade de intubar?</a:t>
            </a:r>
            <a:endParaRPr lang="pt-BR" altLang="ja-JP" sz="2200" smtClean="0">
              <a:solidFill>
                <a:srgbClr val="FF3399"/>
              </a:solidFill>
              <a:ea typeface="MS PGothic" pitchFamily="34" charset="-128"/>
            </a:endParaRPr>
          </a:p>
          <a:p>
            <a:pPr marL="228600"/>
            <a:r>
              <a:rPr lang="pt-BR" altLang="ja-JP" sz="2200" smtClean="0">
                <a:ea typeface="MS PGothic" pitchFamily="34" charset="-128"/>
              </a:rPr>
              <a:t> 	</a:t>
            </a:r>
            <a:r>
              <a:rPr lang="pt-BR" altLang="ja-JP" smtClean="0">
                <a:ea typeface="MS PGothic" pitchFamily="34" charset="-128"/>
              </a:rPr>
              <a:t>Intubar para fazer o surfactante, deixa muita incerteza na extubação (o chamado INSURE-intubar-surfactante-extubação; o </a:t>
            </a:r>
            <a:r>
              <a:rPr lang="pt-BR" altLang="ja-JP" b="1" smtClean="0">
                <a:ea typeface="MS PGothic" pitchFamily="34" charset="-128"/>
              </a:rPr>
              <a:t>E</a:t>
            </a:r>
            <a:r>
              <a:rPr lang="pt-BR" altLang="ja-JP" smtClean="0">
                <a:ea typeface="MS PGothic" pitchFamily="34" charset="-128"/>
              </a:rPr>
              <a:t> de extubar fica  muitas vezes faltando!)</a:t>
            </a:r>
          </a:p>
          <a:p>
            <a:pPr marL="228600">
              <a:buFont typeface="Wingdings" pitchFamily="2" charset="2"/>
              <a:buNone/>
            </a:pPr>
            <a:r>
              <a:rPr lang="pt-BR" altLang="ja-JP" smtClean="0">
                <a:ea typeface="MS PGothic" pitchFamily="34" charset="-128"/>
              </a:rPr>
              <a:t>      (</a:t>
            </a:r>
            <a:r>
              <a:rPr lang="pt-BR" altLang="ja-JP" smtClean="0">
                <a:solidFill>
                  <a:srgbClr val="FF3300"/>
                </a:solidFill>
                <a:ea typeface="MS PGothic" pitchFamily="34" charset="-128"/>
              </a:rPr>
              <a:t>No INSURE:10% não são extubados na primeira hora</a:t>
            </a:r>
            <a:r>
              <a:rPr lang="pt-BR" altLang="ja-JP" smtClean="0">
                <a:ea typeface="MS PGothic" pitchFamily="34" charset="-128"/>
              </a:rPr>
              <a:t>)</a:t>
            </a:r>
          </a:p>
          <a:p>
            <a:pPr marL="228600" algn="ctr">
              <a:buFont typeface="Wingdings" pitchFamily="2" charset="2"/>
              <a:buNone/>
            </a:pPr>
            <a:r>
              <a:rPr lang="pt-BR" altLang="ja-JP" b="1" i="1" smtClean="0">
                <a:ea typeface="MS PGothic" pitchFamily="34" charset="-128"/>
              </a:rPr>
              <a:t>(</a:t>
            </a:r>
            <a:r>
              <a:rPr lang="pt-BR" altLang="ja-JP" b="1" i="1" smtClean="0">
                <a:ea typeface="MS PGothic" pitchFamily="34" charset="-128"/>
                <a:hlinkClick r:id="rId2"/>
              </a:rPr>
              <a:t>Efficacy of INSURE during nasal CPAP in preterm infants with respiratory distress syndrome.</a:t>
            </a:r>
            <a:r>
              <a:rPr lang="pt-BR" altLang="ja-JP" b="1" i="1" smtClean="0">
                <a:ea typeface="MS PGothic" pitchFamily="34" charset="-128"/>
              </a:rPr>
              <a:t>Leone F, Trevisanuto D, Cavallin F, Parotto M, Zanardo V.Minerva Pediatr. 2013 Apr;65(2):187-92.</a:t>
            </a:r>
            <a:r>
              <a:rPr lang="it-IT" altLang="pt-BR" b="1" i="1" smtClean="0"/>
              <a:t>)</a:t>
            </a:r>
            <a:endParaRPr lang="pt-BR" altLang="ja-JP" smtClean="0">
              <a:ea typeface="MS PGothic" pitchFamily="34" charset="-128"/>
            </a:endParaRPr>
          </a:p>
          <a:p>
            <a:pPr marL="228600" algn="ctr"/>
            <a:r>
              <a:rPr lang="pt-BR" altLang="ja-JP" smtClean="0">
                <a:ea typeface="MS PGothic" pitchFamily="34" charset="-128"/>
              </a:rPr>
              <a:t> </a:t>
            </a:r>
            <a:r>
              <a:rPr lang="pt-BR" altLang="ja-JP" b="1" smtClean="0">
                <a:solidFill>
                  <a:schemeClr val="accent1"/>
                </a:solidFill>
                <a:ea typeface="MS PGothic" pitchFamily="34" charset="-128"/>
              </a:rPr>
              <a:t>O surfactante é aplicado através de uma sonda pela traquéia com bebês em respiração espontânea </a:t>
            </a:r>
            <a:r>
              <a:rPr lang="pt-BR" altLang="ja-JP" smtClean="0">
                <a:solidFill>
                  <a:schemeClr val="accent1"/>
                </a:solidFill>
                <a:ea typeface="MS PGothic" pitchFamily="34" charset="-128"/>
              </a:rPr>
              <a:t>(seria um </a:t>
            </a:r>
            <a:r>
              <a:rPr lang="pt-BR" altLang="ja-JP" b="1" i="1" smtClean="0">
                <a:solidFill>
                  <a:schemeClr val="accent1"/>
                </a:solidFill>
                <a:ea typeface="MS PGothic" pitchFamily="34" charset="-128"/>
              </a:rPr>
              <a:t>mini INSURE</a:t>
            </a:r>
            <a:r>
              <a:rPr lang="pt-BR" altLang="ja-JP" i="1" smtClean="0">
                <a:solidFill>
                  <a:schemeClr val="accent1"/>
                </a:solidFill>
                <a:ea typeface="MS PGothic" pitchFamily="34" charset="-128"/>
              </a:rPr>
              <a:t>)</a:t>
            </a:r>
            <a:r>
              <a:rPr lang="pt-BR" altLang="ja-JP" smtClean="0">
                <a:ea typeface="MS PGothic" pitchFamily="34" charset="-128"/>
              </a:rPr>
              <a:t> </a:t>
            </a:r>
            <a:endParaRPr lang="pt-BR" smtClean="0">
              <a:ea typeface="MS PGothic" pitchFamily="34" charset="-128"/>
            </a:endParaRPr>
          </a:p>
        </p:txBody>
      </p:sp>
      <p:sp>
        <p:nvSpPr>
          <p:cNvPr id="57347" name="Text Box 5"/>
          <p:cNvSpPr txBox="1">
            <a:spLocks noChangeArrowheads="1"/>
          </p:cNvSpPr>
          <p:nvPr/>
        </p:nvSpPr>
        <p:spPr bwMode="auto">
          <a:xfrm>
            <a:off x="9429750" y="6329363"/>
            <a:ext cx="2227263" cy="366712"/>
          </a:xfrm>
          <a:prstGeom prst="rect">
            <a:avLst/>
          </a:prstGeom>
          <a:noFill/>
          <a:ln w="9525">
            <a:noFill/>
            <a:miter lim="800000"/>
            <a:headEnd/>
            <a:tailEnd/>
          </a:ln>
        </p:spPr>
        <p:txBody>
          <a:bodyPr wrap="none">
            <a:spAutoFit/>
          </a:bodyPr>
          <a:lstStyle/>
          <a:p>
            <a:r>
              <a:rPr lang="pt-BR"/>
              <a:t>Fusch C, 2012</a:t>
            </a:r>
          </a:p>
        </p:txBody>
      </p:sp>
      <p:pic>
        <p:nvPicPr>
          <p:cNvPr id="57348" name="Picture 10" descr="Clique aqui para ver o artigo">
            <a:hlinkClick r:id="rId3"/>
          </p:cNvPr>
          <p:cNvPicPr>
            <a:picLocks noChangeAspect="1" noChangeArrowheads="1"/>
          </p:cNvPicPr>
          <p:nvPr/>
        </p:nvPicPr>
        <p:blipFill>
          <a:blip r:embed="rId4"/>
          <a:srcRect/>
          <a:stretch>
            <a:fillRect/>
          </a:stretch>
        </p:blipFill>
        <p:spPr bwMode="auto">
          <a:xfrm>
            <a:off x="10320338" y="5949950"/>
            <a:ext cx="495300" cy="371475"/>
          </a:xfrm>
          <a:prstGeom prst="rect">
            <a:avLst/>
          </a:prstGeom>
          <a:noFill/>
          <a:ln w="9525">
            <a:noFill/>
            <a:miter lim="800000"/>
            <a:headEnd/>
            <a:tailEnd/>
          </a:ln>
        </p:spPr>
      </p:pic>
      <p:pic>
        <p:nvPicPr>
          <p:cNvPr id="57349" name="Título 1"/>
          <p:cNvPicPr>
            <a:picLocks noChangeArrowheads="1"/>
          </p:cNvPicPr>
          <p:nvPr/>
        </p:nvPicPr>
        <p:blipFill>
          <a:blip r:embed="rId5"/>
          <a:srcRect/>
          <a:stretch>
            <a:fillRect/>
          </a:stretch>
        </p:blipFill>
        <p:spPr bwMode="auto">
          <a:xfrm>
            <a:off x="1323975" y="885825"/>
            <a:ext cx="9990138" cy="587375"/>
          </a:xfrm>
          <a:prstGeom prst="rect">
            <a:avLst/>
          </a:prstGeom>
          <a:solidFill>
            <a:schemeClr val="bg1"/>
          </a:solidFill>
          <a:ln w="9525">
            <a:noFill/>
            <a:miter lim="800000"/>
            <a:headEnd/>
            <a:tailEnd/>
          </a:ln>
        </p:spPr>
      </p:pic>
      <p:sp>
        <p:nvSpPr>
          <p:cNvPr id="57350" name="Text Box 7"/>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graphicFrame>
        <p:nvGraphicFramePr>
          <p:cNvPr id="57369" name="Group 25"/>
          <p:cNvGraphicFramePr>
            <a:graphicFrameLocks noGrp="1"/>
          </p:cNvGraphicFramePr>
          <p:nvPr/>
        </p:nvGraphicFramePr>
        <p:xfrm>
          <a:off x="2225675" y="295275"/>
          <a:ext cx="8475663" cy="728663"/>
        </p:xfrm>
        <a:graphic>
          <a:graphicData uri="http://schemas.openxmlformats.org/drawingml/2006/table">
            <a:tbl>
              <a:tblPr/>
              <a:tblGrid>
                <a:gridCol w="7969250"/>
                <a:gridCol w="506413"/>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800" b="1" i="0" u="none" strike="noStrike" cap="none" normalizeH="0" baseline="0" smtClean="0">
                          <a:ln>
                            <a:noFill/>
                          </a:ln>
                          <a:solidFill>
                            <a:srgbClr val="999999"/>
                          </a:solidFill>
                          <a:effectLst/>
                          <a:latin typeface="Verdana" pitchFamily="34" charset="0"/>
                          <a:cs typeface="Times New Roman" pitchFamily="18" charset="0"/>
                          <a:hlinkClick r:id="rId6"/>
                        </a:rPr>
                        <a:t>: </a:t>
                      </a:r>
                      <a:r>
                        <a:rPr kumimoji="0" lang="pt-BR" sz="1400" b="1" i="0" u="none" strike="noStrike" cap="none" normalizeH="0" baseline="0" smtClean="0">
                          <a:ln>
                            <a:noFill/>
                          </a:ln>
                          <a:solidFill>
                            <a:srgbClr val="999999"/>
                          </a:solidFill>
                          <a:effectLst/>
                          <a:latin typeface="Verdana" pitchFamily="34" charset="0"/>
                          <a:cs typeface="Times New Roman" pitchFamily="18" charset="0"/>
                          <a:hlinkClick r:id="rId6"/>
                        </a:rPr>
                        <a:t>S</a:t>
                      </a:r>
                      <a:r>
                        <a:rPr kumimoji="0" lang="pt-BR" sz="1400" b="1" i="0" u="none" strike="noStrike" cap="none" normalizeH="0" baseline="0" smtClean="0">
                          <a:ln>
                            <a:noFill/>
                          </a:ln>
                          <a:solidFill>
                            <a:srgbClr val="999999"/>
                          </a:solidFill>
                          <a:effectLst/>
                          <a:latin typeface="Rockwell"/>
                          <a:cs typeface="Times New Roman" pitchFamily="18" charset="0"/>
                          <a:hlinkClick r:id="rId6"/>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hlinkClick r:id="rId6"/>
                        </a:rPr>
                        <a:t>ndrome do desconforto respirat</a:t>
                      </a:r>
                      <a:r>
                        <a:rPr kumimoji="0" lang="pt-BR" sz="1400" b="1" i="0" u="none" strike="noStrike" cap="none" normalizeH="0" baseline="0" smtClean="0">
                          <a:ln>
                            <a:noFill/>
                          </a:ln>
                          <a:solidFill>
                            <a:srgbClr val="999999"/>
                          </a:solidFill>
                          <a:effectLst/>
                          <a:latin typeface="Rockwell"/>
                          <a:cs typeface="Times New Roman" pitchFamily="18" charset="0"/>
                          <a:hlinkClick r:id="rId6"/>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hlinkClick r:id="rId6"/>
                        </a:rPr>
                        <a:t>rio (SDR)-Consenso Europeu-Como fazemos (Small Meeting: Belo Horizonte-5/10/2017 e Goiânia-16/11/2017)</a:t>
                      </a:r>
                      <a:r>
                        <a:rPr kumimoji="0" lang="pt-BR" sz="1400" b="1" i="0" u="none" strike="noStrike" cap="none" normalizeH="0" baseline="0" smtClean="0">
                          <a:ln>
                            <a:noFill/>
                          </a:ln>
                          <a:solidFill>
                            <a:srgbClr val="999999"/>
                          </a:solidFill>
                          <a:effectLst/>
                          <a:latin typeface="Rockwell"/>
                          <a:cs typeface="Times New Roman" pitchFamily="18" charset="0"/>
                          <a:hlinkClick r:id="rId6"/>
                        </a:rPr>
                        <a:t> </a:t>
                      </a:r>
                      <a:r>
                        <a:rPr kumimoji="0" lang="pt-BR" sz="1400" b="0" i="0" u="none" strike="noStrike" cap="none" normalizeH="0" baseline="0" smtClean="0">
                          <a:ln>
                            <a:noFill/>
                          </a:ln>
                          <a:solidFill>
                            <a:srgbClr val="999999"/>
                          </a:solidFill>
                          <a:effectLst/>
                          <a:latin typeface="Verdana" pitchFamily="34" charset="0"/>
                          <a:cs typeface="Times New Roman" pitchFamily="18" charset="0"/>
                        </a:rPr>
                        <a:t/>
                      </a:r>
                      <a:br>
                        <a:rPr kumimoji="0" lang="pt-BR" sz="1400" b="0" i="0" u="none" strike="noStrike" cap="none" normalizeH="0" baseline="0" smtClean="0">
                          <a:ln>
                            <a:noFill/>
                          </a:ln>
                          <a:solidFill>
                            <a:srgbClr val="999999"/>
                          </a:solidFill>
                          <a:effectLst/>
                          <a:latin typeface="Verdana" pitchFamily="34"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a:t>
                      </a:r>
                      <a:r>
                        <a:rPr kumimoji="0" lang="pt-BR" sz="1400" b="0" i="0" u="none" strike="noStrike" cap="none" normalizeH="0" baseline="0" smtClean="0">
                          <a:ln>
                            <a:noFill/>
                          </a:ln>
                          <a:solidFill>
                            <a:srgbClr val="000000"/>
                          </a:solidFill>
                          <a:effectLst/>
                          <a:latin typeface="Rockwell"/>
                          <a:cs typeface="Times New Roman" pitchFamily="18" charset="0"/>
                        </a:rPr>
                        <a:t> </a:t>
                      </a:r>
                      <a:r>
                        <a:rPr kumimoji="0" lang="pt-BR" sz="1400" b="0" i="0" u="none" strike="noStrike" cap="none" normalizeH="0" baseline="0" smtClean="0">
                          <a:ln>
                            <a:noFill/>
                          </a:ln>
                          <a:solidFill>
                            <a:srgbClr val="999999"/>
                          </a:solidFill>
                          <a:effectLst/>
                          <a:latin typeface="Verdana" pitchFamily="34" charset="0"/>
                          <a:cs typeface="Times New Roman" pitchFamily="18" charset="0"/>
                          <a:hlinkClick r:id="rId6"/>
                        </a:rPr>
                        <a:t>Paulo R. Margotto</a:t>
                      </a:r>
                      <a:endParaRPr kumimoji="0" lang="pt-BR" sz="1400" b="0" i="0" u="none" strike="noStrike" cap="none" normalizeH="0" baseline="0" smtClean="0">
                        <a:ln>
                          <a:noFill/>
                        </a:ln>
                        <a:solidFill>
                          <a:schemeClr val="tx1"/>
                        </a:solidFill>
                        <a:effectLst/>
                        <a:latin typeface="Rockwell" charset="0"/>
                      </a:endParaRPr>
                    </a:p>
                  </a:txBody>
                  <a:tcPr horzOverflow="overflow">
                    <a:lnL w="0" cap="flat" cmpd="sng" algn="ctr">
                      <a:solidFill>
                        <a:srgbClr val="CCCCCC"/>
                      </a:solidFill>
                      <a:prstDash val="solid"/>
                      <a:round/>
                      <a:headEnd type="none" w="med" len="med"/>
                      <a:tailEnd type="none" w="med" len="med"/>
                    </a:lnL>
                    <a:lnR w="0" cap="flat" cmpd="sng" algn="ctr">
                      <a:solidFill>
                        <a:srgbClr val="CCCCCC"/>
                      </a:solidFill>
                      <a:prstDash val="solid"/>
                      <a:round/>
                      <a:headEnd type="none" w="med" len="med"/>
                      <a:tailEnd type="none" w="med" len="med"/>
                    </a:lnR>
                    <a:lnT w="0" cap="flat" cmpd="sng" algn="ctr">
                      <a:solidFill>
                        <a:srgbClr val="CCCCCC"/>
                      </a:solidFill>
                      <a:prstDash val="solid"/>
                      <a:round/>
                      <a:headEnd type="none" w="med" len="med"/>
                      <a:tailEnd type="none" w="med" len="med"/>
                    </a:lnT>
                    <a:lnB w="0" cap="flat" cmpd="sng" algn="ctr">
                      <a:solidFill>
                        <a:srgbClr val="CCCCCC"/>
                      </a:solidFill>
                      <a:prstDash val="solid"/>
                      <a:round/>
                      <a:headEnd type="none" w="med" len="med"/>
                      <a:tailEnd type="none" w="med" len="med"/>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6"/>
                        </a:rPr>
                        <a:t>  </a:t>
                      </a:r>
                      <a:r>
                        <a:rPr kumimoji="0" lang="pt-BR" sz="1800" b="0" i="0" u="none" strike="noStrike" cap="none" normalizeH="0" baseline="0" smtClean="0">
                          <a:ln>
                            <a:noFill/>
                          </a:ln>
                          <a:solidFill>
                            <a:srgbClr val="000000"/>
                          </a:solidFill>
                          <a:effectLst/>
                          <a:latin typeface="Rockwel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0" cap="flat" cmpd="sng" algn="ctr">
                      <a:solidFill>
                        <a:srgbClr val="CCCCCC"/>
                      </a:solidFill>
                      <a:prstDash val="solid"/>
                      <a:round/>
                      <a:headEnd type="none" w="med" len="med"/>
                      <a:tailEnd type="none" w="med" len="med"/>
                    </a:lnL>
                    <a:lnR w="0" cap="flat" cmpd="sng" algn="ctr">
                      <a:solidFill>
                        <a:srgbClr val="CCCCCC"/>
                      </a:solidFill>
                      <a:prstDash val="solid"/>
                      <a:round/>
                      <a:headEnd type="none" w="med" len="med"/>
                      <a:tailEnd type="none" w="med" len="med"/>
                    </a:lnR>
                    <a:lnT w="0" cap="flat" cmpd="sng" algn="ctr">
                      <a:solidFill>
                        <a:srgbClr val="CCCCCC"/>
                      </a:solidFill>
                      <a:prstDash val="solid"/>
                      <a:round/>
                      <a:headEnd type="none" w="med" len="med"/>
                      <a:tailEnd type="none" w="med" len="med"/>
                    </a:lnT>
                    <a:lnB w="0" cap="flat" cmpd="sng" algn="ctr">
                      <a:solidFill>
                        <a:srgbClr val="CCCCCC"/>
                      </a:solidFill>
                      <a:prstDash val="solid"/>
                      <a:round/>
                      <a:headEnd type="none" w="med" len="med"/>
                      <a:tailEnd type="none" w="med" len="med"/>
                    </a:lnB>
                    <a:lnTlToBr>
                      <a:noFill/>
                    </a:lnTlToBr>
                    <a:lnBlToTr>
                      <a:noFill/>
                    </a:lnBlToTr>
                    <a:solidFill>
                      <a:srgbClr val="FFFFFF"/>
                    </a:solidFill>
                  </a:tcPr>
                </a:tc>
              </a:tr>
            </a:tbl>
          </a:graphicData>
        </a:graphic>
      </p:graphicFrame>
      <p:pic>
        <p:nvPicPr>
          <p:cNvPr id="57353" name="Picture 9" descr="link2">
            <a:hlinkClick r:id="rId6"/>
          </p:cNvPr>
          <p:cNvPicPr>
            <a:picLocks noChangeAspect="1" noChangeArrowheads="1"/>
          </p:cNvPicPr>
          <p:nvPr/>
        </p:nvPicPr>
        <p:blipFill>
          <a:blip r:embed="rId7"/>
          <a:srcRect/>
          <a:stretch>
            <a:fillRect/>
          </a:stretch>
        </p:blipFill>
        <p:spPr bwMode="auto">
          <a:xfrm>
            <a:off x="10217150" y="419100"/>
            <a:ext cx="352425" cy="28575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a:xfrm>
            <a:off x="2170113" y="1916113"/>
            <a:ext cx="8661400" cy="5184775"/>
          </a:xfrm>
          <a:ln/>
        </p:spPr>
        <p:txBody>
          <a:bodyPr/>
          <a:lstStyle/>
          <a:p>
            <a:pPr marL="228600" algn="ctr">
              <a:buFont typeface="Wingdings" pitchFamily="2" charset="2"/>
              <a:buNone/>
            </a:pPr>
            <a:r>
              <a:rPr lang="pt-BR" sz="2400" smtClean="0"/>
              <a:t>Este método combina os efeitos positivos de CPAP nasal e do surfactante. </a:t>
            </a:r>
          </a:p>
          <a:p>
            <a:pPr marL="228600" algn="ctr">
              <a:buFont typeface="Wingdings" pitchFamily="2" charset="2"/>
              <a:buNone/>
            </a:pPr>
            <a:r>
              <a:rPr lang="pt-BR" sz="2400" smtClean="0"/>
              <a:t>A idéia  é que é mais adequado fisiologicamente inspirar surfactante do que recebê-lo por insuflações com pressão positiva como o procedimento INSURE </a:t>
            </a:r>
          </a:p>
          <a:p>
            <a:pPr marL="228600" algn="ctr">
              <a:buFont typeface="Wingdings" pitchFamily="2" charset="2"/>
              <a:buNone/>
            </a:pPr>
            <a:r>
              <a:rPr lang="pt-BR" sz="2400" smtClean="0"/>
              <a:t>Kribs A (2009)</a:t>
            </a:r>
          </a:p>
        </p:txBody>
      </p:sp>
      <p:sp>
        <p:nvSpPr>
          <p:cNvPr id="58371" name="Rectangle 5"/>
          <p:cNvSpPr>
            <a:spLocks noChangeArrowheads="1"/>
          </p:cNvSpPr>
          <p:nvPr/>
        </p:nvSpPr>
        <p:spPr bwMode="auto">
          <a:xfrm>
            <a:off x="3024188" y="1123950"/>
            <a:ext cx="7864475" cy="457200"/>
          </a:xfrm>
          <a:prstGeom prst="rect">
            <a:avLst/>
          </a:prstGeom>
          <a:noFill/>
          <a:ln w="9525">
            <a:noFill/>
            <a:miter lim="800000"/>
            <a:headEnd/>
            <a:tailEnd/>
          </a:ln>
        </p:spPr>
        <p:txBody>
          <a:bodyPr wrap="none">
            <a:spAutoFit/>
          </a:bodyPr>
          <a:lstStyle/>
          <a:p>
            <a:pPr>
              <a:spcBef>
                <a:spcPct val="20000"/>
              </a:spcBef>
              <a:spcAft>
                <a:spcPts val="300"/>
              </a:spcAft>
              <a:buClr>
                <a:srgbClr val="C3260C"/>
              </a:buClr>
              <a:buSzPct val="130000"/>
              <a:buFont typeface="Georgia" pitchFamily="18" charset="0"/>
              <a:buNone/>
            </a:pPr>
            <a:r>
              <a:rPr lang="pt-BR" sz="2400">
                <a:solidFill>
                  <a:srgbClr val="0033CC"/>
                </a:solidFill>
              </a:rPr>
              <a:t>Surfactante sem a necessidade de intubar</a:t>
            </a:r>
            <a:endParaRPr lang="pt-BR" altLang="ja-JP" sz="2400">
              <a:solidFill>
                <a:srgbClr val="0033CC"/>
              </a:solidFill>
              <a:ea typeface="MS PGothic" pitchFamily="34" charset="-128"/>
            </a:endParaRPr>
          </a:p>
        </p:txBody>
      </p:sp>
      <p:pic>
        <p:nvPicPr>
          <p:cNvPr id="58372" name="Título 1"/>
          <p:cNvPicPr>
            <a:picLocks noChangeArrowheads="1"/>
          </p:cNvPicPr>
          <p:nvPr/>
        </p:nvPicPr>
        <p:blipFill>
          <a:blip r:embed="rId2"/>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58373" name="Text Box 6"/>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Conteúdo 2"/>
          <p:cNvSpPr>
            <a:spLocks noGrp="1"/>
          </p:cNvSpPr>
          <p:nvPr>
            <p:ph idx="4294967295"/>
          </p:nvPr>
        </p:nvSpPr>
        <p:spPr>
          <a:xfrm>
            <a:off x="1441450" y="1241425"/>
            <a:ext cx="9694863" cy="5616575"/>
          </a:xfrm>
          <a:ln/>
        </p:spPr>
        <p:txBody>
          <a:bodyPr/>
          <a:lstStyle/>
          <a:p>
            <a:pPr marL="411163" indent="-342900" algn="just"/>
            <a:r>
              <a:rPr lang="pt-BR" smtClean="0"/>
              <a:t>Björklund LJ  et al (1997)  demonstraram que a </a:t>
            </a:r>
            <a:r>
              <a:rPr lang="pt-BR" smtClean="0">
                <a:solidFill>
                  <a:srgbClr val="FF3300"/>
                </a:solidFill>
              </a:rPr>
              <a:t>ventilação manual, pode causar lesão pulmonar e diminuir o efeito do tratamento com surfactante subsequente.</a:t>
            </a:r>
          </a:p>
          <a:p>
            <a:pPr marL="411163" indent="-342900" algn="just"/>
            <a:endParaRPr lang="pt-BR" smtClean="0">
              <a:solidFill>
                <a:srgbClr val="FF3300"/>
              </a:solidFill>
            </a:endParaRPr>
          </a:p>
          <a:p>
            <a:pPr marL="411163" indent="-342900" algn="just"/>
            <a:endParaRPr lang="pt-BR" smtClean="0">
              <a:solidFill>
                <a:srgbClr val="FF3300"/>
              </a:solidFill>
            </a:endParaRPr>
          </a:p>
          <a:p>
            <a:pPr marL="411163" indent="-342900" algn="just"/>
            <a:r>
              <a:rPr lang="pt-BR" smtClean="0"/>
              <a:t>Por outro lado, passando um cateter entre as cordas vocais significa que </a:t>
            </a:r>
            <a:r>
              <a:rPr lang="pt-BR" smtClean="0">
                <a:solidFill>
                  <a:srgbClr val="0033CC"/>
                </a:solidFill>
              </a:rPr>
              <a:t>o RN pode manter padrão respiratório próprio e talvez continue se beneficiando do nCPAP.</a:t>
            </a:r>
          </a:p>
          <a:p>
            <a:pPr marL="411163" indent="-342900" algn="just"/>
            <a:r>
              <a:rPr lang="pt-BR" smtClean="0"/>
              <a:t>Em contraste, </a:t>
            </a:r>
            <a:r>
              <a:rPr lang="pt-BR" smtClean="0">
                <a:solidFill>
                  <a:srgbClr val="FF3300"/>
                </a:solidFill>
              </a:rPr>
              <a:t>a intubação faz a expiração ser quase impossível e o pulmão será inevitavelmente “desrrecrutado”</a:t>
            </a:r>
            <a:r>
              <a:rPr lang="pt-BR" smtClean="0"/>
              <a:t>.</a:t>
            </a:r>
          </a:p>
          <a:p>
            <a:pPr marL="411163" indent="-342900" algn="just"/>
            <a:r>
              <a:rPr lang="pt-BR" smtClean="0">
                <a:solidFill>
                  <a:srgbClr val="FF3300"/>
                </a:solidFill>
              </a:rPr>
              <a:t>Inflações manuais para expandir os pulmões e facilitar a dispersão do surfactante</a:t>
            </a:r>
            <a:r>
              <a:rPr lang="pt-BR" smtClean="0"/>
              <a:t> podem talvez ter efeito oposto, e </a:t>
            </a:r>
            <a:r>
              <a:rPr lang="pt-BR" smtClean="0">
                <a:solidFill>
                  <a:srgbClr val="FF3300"/>
                </a:solidFill>
              </a:rPr>
              <a:t>resultar em distribuição desigual do surfactante, diferente do que ocorre durante a  respiração espontânea.</a:t>
            </a:r>
          </a:p>
        </p:txBody>
      </p:sp>
      <p:pic>
        <p:nvPicPr>
          <p:cNvPr id="59395" name="Picture 5"/>
          <p:cNvPicPr>
            <a:picLocks noChangeAspect="1" noChangeArrowheads="1"/>
          </p:cNvPicPr>
          <p:nvPr/>
        </p:nvPicPr>
        <p:blipFill>
          <a:blip r:embed="rId2"/>
          <a:srcRect/>
          <a:stretch>
            <a:fillRect/>
          </a:stretch>
        </p:blipFill>
        <p:spPr bwMode="auto">
          <a:xfrm>
            <a:off x="3214688" y="1844675"/>
            <a:ext cx="1139825" cy="1036638"/>
          </a:xfrm>
          <a:prstGeom prst="rect">
            <a:avLst/>
          </a:prstGeom>
          <a:noFill/>
          <a:ln w="9525">
            <a:noFill/>
            <a:miter lim="800000"/>
            <a:headEnd/>
            <a:tailEnd/>
          </a:ln>
        </p:spPr>
      </p:pic>
      <p:sp>
        <p:nvSpPr>
          <p:cNvPr id="59396" name="Rectangle 6"/>
          <p:cNvSpPr>
            <a:spLocks noChangeArrowheads="1"/>
          </p:cNvSpPr>
          <p:nvPr/>
        </p:nvSpPr>
        <p:spPr bwMode="auto">
          <a:xfrm>
            <a:off x="4271963" y="2327275"/>
            <a:ext cx="5705475" cy="304800"/>
          </a:xfrm>
          <a:prstGeom prst="rect">
            <a:avLst/>
          </a:prstGeom>
          <a:noFill/>
          <a:ln w="9525">
            <a:noFill/>
            <a:miter lim="800000"/>
            <a:headEnd/>
            <a:tailEnd/>
          </a:ln>
        </p:spPr>
        <p:txBody>
          <a:bodyPr wrap="none">
            <a:spAutoFit/>
          </a:bodyPr>
          <a:lstStyle/>
          <a:p>
            <a:r>
              <a:rPr lang="pt-BR" sz="1400"/>
              <a:t>recebeu 6 grandes respirações antes do surfactante</a:t>
            </a:r>
          </a:p>
        </p:txBody>
      </p:sp>
      <p:pic>
        <p:nvPicPr>
          <p:cNvPr id="59397"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59398" name="Text Box 7"/>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1085850" y="922338"/>
            <a:ext cx="10050463" cy="5400675"/>
          </a:xfrm>
          <a:ln/>
        </p:spPr>
        <p:txBody>
          <a:bodyPr/>
          <a:lstStyle/>
          <a:p>
            <a:pPr marL="228600">
              <a:buFont typeface="Wingdings" pitchFamily="2" charset="2"/>
              <a:buNone/>
            </a:pPr>
            <a:r>
              <a:rPr lang="pt-BR" sz="1800" smtClean="0"/>
              <a:t>                   Van der Burg PS (2016,Alemanha):</a:t>
            </a:r>
          </a:p>
          <a:p>
            <a:pPr marL="228600" algn="ctr">
              <a:buFont typeface="Wingdings" pitchFamily="2" charset="2"/>
              <a:buNone/>
            </a:pPr>
            <a:r>
              <a:rPr lang="pt-BR" sz="1700" smtClean="0">
                <a:solidFill>
                  <a:srgbClr val="0033CC"/>
                </a:solidFill>
              </a:rPr>
              <a:t>Efeito do surfactante no Volume Final da Expiração Pulmonar</a:t>
            </a:r>
          </a:p>
          <a:p>
            <a:pPr marL="228600" algn="ctr">
              <a:buFont typeface="Wingdings" pitchFamily="2" charset="2"/>
              <a:buNone/>
            </a:pPr>
            <a:r>
              <a:rPr lang="pt-BR" sz="1700" smtClean="0">
                <a:solidFill>
                  <a:srgbClr val="0033CC"/>
                </a:solidFill>
              </a:rPr>
              <a:t>(EELV) e sua distribuição: Antes e Depois do Mini Insure-Uso da Tomografia de impedância elétrica (TIE)</a:t>
            </a:r>
          </a:p>
          <a:p>
            <a:pPr marL="228600"/>
            <a:r>
              <a:rPr lang="pt-BR" sz="1700" smtClean="0">
                <a:solidFill>
                  <a:srgbClr val="0033CC"/>
                </a:solidFill>
              </a:rPr>
              <a:t>TIE</a:t>
            </a:r>
            <a:r>
              <a:rPr lang="pt-BR" sz="1700" smtClean="0"/>
              <a:t>: Ferramenta não invasiva livre de irradiação</a:t>
            </a:r>
          </a:p>
          <a:p>
            <a:pPr marL="228600">
              <a:buFont typeface="Wingdings" pitchFamily="2" charset="2"/>
              <a:buNone/>
            </a:pPr>
            <a:r>
              <a:rPr lang="pt-BR" sz="1700" smtClean="0"/>
              <a:t>     (Uma cinta de eletrodos é colocada na superfície do corpo) </a:t>
            </a:r>
          </a:p>
          <a:p>
            <a:pPr marL="228600">
              <a:buFont typeface="Wingdings" pitchFamily="2" charset="2"/>
              <a:buNone/>
            </a:pPr>
            <a:r>
              <a:rPr lang="pt-BR" sz="1700" smtClean="0"/>
              <a:t>    - mede    mudanças regionais na impedância em uma fatia em corte transversal do pulmão</a:t>
            </a:r>
          </a:p>
          <a:p>
            <a:pPr marL="228600">
              <a:buFont typeface="Wingdings" pitchFamily="2" charset="2"/>
              <a:buNone/>
            </a:pPr>
            <a:r>
              <a:rPr lang="pt-BR" sz="1700" smtClean="0"/>
              <a:t>     -que correlaciona bem com as mudanças reais na aeração  e são representativas para as mudanças em todo o pulmão nos pré-termos </a:t>
            </a:r>
          </a:p>
          <a:p>
            <a:pPr marL="228600" algn="ctr"/>
            <a:r>
              <a:rPr lang="pt-BR" sz="1700" i="1" smtClean="0"/>
              <a:t>15 RN ≥26sem/P ≥750g / FiO2 ≥30%</a:t>
            </a:r>
          </a:p>
          <a:p>
            <a:pPr marL="228600" algn="ctr"/>
            <a:r>
              <a:rPr lang="pt-BR" sz="1700" i="1" smtClean="0"/>
              <a:t>Cateter a 2cm abaixo das cordas vocais/laringoscopia/pinça de Magil</a:t>
            </a:r>
          </a:p>
          <a:p>
            <a:pPr marL="228600" algn="ctr"/>
            <a:r>
              <a:rPr lang="pt-BR" sz="1700" i="1" smtClean="0"/>
              <a:t>CPAPnasal continuamente usado</a:t>
            </a:r>
          </a:p>
        </p:txBody>
      </p:sp>
      <p:pic>
        <p:nvPicPr>
          <p:cNvPr id="60419" name="Picture 9" descr="Clique aqui para ver o artigo">
            <a:hlinkClick r:id="rId2"/>
          </p:cNvPr>
          <p:cNvPicPr>
            <a:picLocks noChangeAspect="1" noChangeArrowheads="1"/>
          </p:cNvPicPr>
          <p:nvPr/>
        </p:nvPicPr>
        <p:blipFill>
          <a:blip r:embed="rId3"/>
          <a:srcRect/>
          <a:stretch>
            <a:fillRect/>
          </a:stretch>
        </p:blipFill>
        <p:spPr bwMode="auto">
          <a:xfrm>
            <a:off x="8783638" y="1125538"/>
            <a:ext cx="495300" cy="371475"/>
          </a:xfrm>
          <a:prstGeom prst="rect">
            <a:avLst/>
          </a:prstGeom>
          <a:noFill/>
          <a:ln w="9525">
            <a:noFill/>
            <a:miter lim="800000"/>
            <a:headEnd/>
            <a:tailEnd/>
          </a:ln>
        </p:spPr>
      </p:pic>
      <p:pic>
        <p:nvPicPr>
          <p:cNvPr id="60420" name="Picture 27"/>
          <p:cNvPicPr>
            <a:picLocks noChangeAspect="1" noChangeArrowheads="1"/>
          </p:cNvPicPr>
          <p:nvPr/>
        </p:nvPicPr>
        <p:blipFill>
          <a:blip r:embed="rId4"/>
          <a:srcRect/>
          <a:stretch>
            <a:fillRect/>
          </a:stretch>
        </p:blipFill>
        <p:spPr bwMode="auto">
          <a:xfrm>
            <a:off x="9631363" y="2074863"/>
            <a:ext cx="1390650" cy="993775"/>
          </a:xfrm>
          <a:prstGeom prst="rect">
            <a:avLst/>
          </a:prstGeom>
          <a:noFill/>
          <a:ln w="9525">
            <a:noFill/>
            <a:miter lim="800000"/>
            <a:headEnd/>
            <a:tailEnd/>
          </a:ln>
        </p:spPr>
      </p:pic>
      <p:pic>
        <p:nvPicPr>
          <p:cNvPr id="60421" name="Picture 28"/>
          <p:cNvPicPr>
            <a:picLocks noChangeAspect="1" noChangeArrowheads="1"/>
          </p:cNvPicPr>
          <p:nvPr/>
        </p:nvPicPr>
        <p:blipFill>
          <a:blip r:embed="rId5"/>
          <a:srcRect/>
          <a:stretch>
            <a:fillRect/>
          </a:stretch>
        </p:blipFill>
        <p:spPr bwMode="auto">
          <a:xfrm>
            <a:off x="7777163" y="2047875"/>
            <a:ext cx="1582737" cy="868363"/>
          </a:xfrm>
          <a:prstGeom prst="rect">
            <a:avLst/>
          </a:prstGeom>
          <a:noFill/>
          <a:ln w="9525">
            <a:noFill/>
            <a:miter lim="800000"/>
            <a:headEnd/>
            <a:tailEnd/>
          </a:ln>
        </p:spPr>
      </p:pic>
      <p:pic>
        <p:nvPicPr>
          <p:cNvPr id="60422" name="Título 1"/>
          <p:cNvPicPr>
            <a:picLocks noChangeArrowheads="1"/>
          </p:cNvPicPr>
          <p:nvPr/>
        </p:nvPicPr>
        <p:blipFill>
          <a:blip r:embed="rId6"/>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60423" name="Text Box 8"/>
          <p:cNvSpPr txBox="1">
            <a:spLocks/>
          </p:cNvSpPr>
          <p:nvPr/>
        </p:nvSpPr>
        <p:spPr bwMode="auto">
          <a:xfrm>
            <a:off x="142875" y="0"/>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a:xfrm>
            <a:off x="1968500" y="549275"/>
            <a:ext cx="8534400" cy="3475038"/>
          </a:xfrm>
          <a:ln/>
        </p:spPr>
        <p:txBody>
          <a:bodyPr/>
          <a:lstStyle/>
          <a:p>
            <a:pPr marL="228600" algn="ctr"/>
            <a:r>
              <a:rPr lang="pt-PT" sz="1500" b="1" smtClean="0">
                <a:solidFill>
                  <a:srgbClr val="0033CC"/>
                </a:solidFill>
              </a:rPr>
              <a:t>o aumento do EELV começou primeiramente nas regiões pulmonares dorsais dependentes seguido pelas regiões ventrais não-dependentes,</a:t>
            </a:r>
            <a:r>
              <a:rPr lang="pt-PT" sz="1500" smtClean="0"/>
              <a:t> aproximadamente 5 minutos mais tarde</a:t>
            </a:r>
            <a:endParaRPr lang="pt-BR" sz="1500" smtClean="0"/>
          </a:p>
        </p:txBody>
      </p:sp>
      <p:pic>
        <p:nvPicPr>
          <p:cNvPr id="61443" name="Imagem 4"/>
          <p:cNvPicPr>
            <a:picLocks noChangeAspect="1"/>
          </p:cNvPicPr>
          <p:nvPr/>
        </p:nvPicPr>
        <p:blipFill>
          <a:blip r:embed="rId2"/>
          <a:srcRect/>
          <a:stretch>
            <a:fillRect/>
          </a:stretch>
        </p:blipFill>
        <p:spPr bwMode="auto">
          <a:xfrm>
            <a:off x="984250" y="1747838"/>
            <a:ext cx="10985500" cy="4333875"/>
          </a:xfrm>
          <a:prstGeom prst="rect">
            <a:avLst/>
          </a:prstGeom>
          <a:noFill/>
          <a:ln w="28575">
            <a:solidFill>
              <a:schemeClr val="hlink"/>
            </a:solidFill>
            <a:miter lim="800000"/>
            <a:headEnd/>
            <a:tailEnd/>
          </a:ln>
        </p:spPr>
      </p:pic>
      <p:sp>
        <p:nvSpPr>
          <p:cNvPr id="61444" name="Rectangle 6"/>
          <p:cNvSpPr>
            <a:spLocks noChangeArrowheads="1"/>
          </p:cNvSpPr>
          <p:nvPr/>
        </p:nvSpPr>
        <p:spPr bwMode="auto">
          <a:xfrm>
            <a:off x="431800" y="6165850"/>
            <a:ext cx="11760200" cy="641350"/>
          </a:xfrm>
          <a:prstGeom prst="rect">
            <a:avLst/>
          </a:prstGeom>
          <a:noFill/>
          <a:ln w="9525">
            <a:noFill/>
            <a:miter lim="800000"/>
            <a:headEnd/>
            <a:tailEnd/>
          </a:ln>
        </p:spPr>
        <p:txBody>
          <a:bodyPr>
            <a:spAutoFit/>
          </a:bodyPr>
          <a:lstStyle/>
          <a:p>
            <a:pPr algn="ctr"/>
            <a:r>
              <a:rPr lang="pt-PT" b="1">
                <a:solidFill>
                  <a:srgbClr val="0033CC"/>
                </a:solidFill>
              </a:rPr>
              <a:t>Isto resultou num efeito relativamente homogêneo da MIST no EELV 60 minutos após a administração de surfactante</a:t>
            </a:r>
            <a:endParaRPr lang="pt-BR" b="1">
              <a:solidFill>
                <a:srgbClr val="0033CC"/>
              </a:solidFill>
            </a:endParaRPr>
          </a:p>
        </p:txBody>
      </p:sp>
      <p:sp>
        <p:nvSpPr>
          <p:cNvPr id="61445" name="Line 7"/>
          <p:cNvSpPr>
            <a:spLocks noChangeShapeType="1"/>
          </p:cNvSpPr>
          <p:nvPr/>
        </p:nvSpPr>
        <p:spPr bwMode="auto">
          <a:xfrm flipV="1">
            <a:off x="7632700" y="3500438"/>
            <a:ext cx="287338" cy="144462"/>
          </a:xfrm>
          <a:prstGeom prst="line">
            <a:avLst/>
          </a:prstGeom>
          <a:noFill/>
          <a:ln w="38100">
            <a:solidFill>
              <a:srgbClr val="FF3399"/>
            </a:solidFill>
            <a:round/>
            <a:headEnd/>
            <a:tailEnd type="triangle" w="med" len="med"/>
          </a:ln>
        </p:spPr>
        <p:txBody>
          <a:bodyPr/>
          <a:lstStyle/>
          <a:p>
            <a:endParaRPr lang="pt-BR"/>
          </a:p>
        </p:txBody>
      </p:sp>
      <p:sp>
        <p:nvSpPr>
          <p:cNvPr id="61446" name="Text Box 8"/>
          <p:cNvSpPr txBox="1">
            <a:spLocks noChangeArrowheads="1"/>
          </p:cNvSpPr>
          <p:nvPr/>
        </p:nvSpPr>
        <p:spPr bwMode="auto">
          <a:xfrm>
            <a:off x="7221538" y="3690938"/>
            <a:ext cx="863600" cy="396875"/>
          </a:xfrm>
          <a:prstGeom prst="rect">
            <a:avLst/>
          </a:prstGeom>
          <a:noFill/>
          <a:ln w="9525">
            <a:noFill/>
            <a:miter lim="800000"/>
            <a:headEnd/>
            <a:tailEnd/>
          </a:ln>
        </p:spPr>
        <p:txBody>
          <a:bodyPr wrap="none">
            <a:spAutoFit/>
          </a:bodyPr>
          <a:lstStyle/>
          <a:p>
            <a:r>
              <a:rPr lang="pt-BR" sz="1000"/>
              <a:t>Regiões</a:t>
            </a:r>
          </a:p>
          <a:p>
            <a:r>
              <a:rPr lang="pt-BR" sz="1000"/>
              <a:t>dorsais</a:t>
            </a:r>
          </a:p>
        </p:txBody>
      </p:sp>
      <p:pic>
        <p:nvPicPr>
          <p:cNvPr id="61447" name="Título 1"/>
          <p:cNvPicPr>
            <a:picLocks noChangeArrowheads="1"/>
          </p:cNvPicPr>
          <p:nvPr/>
        </p:nvPicPr>
        <p:blipFill>
          <a:blip r:embed="rId3"/>
          <a:srcRect/>
          <a:stretch>
            <a:fillRect/>
          </a:stretch>
        </p:blipFill>
        <p:spPr bwMode="auto">
          <a:xfrm>
            <a:off x="1576388" y="0"/>
            <a:ext cx="9991725" cy="587375"/>
          </a:xfrm>
          <a:prstGeom prst="rect">
            <a:avLst/>
          </a:prstGeom>
          <a:solidFill>
            <a:schemeClr val="bg1"/>
          </a:solidFill>
          <a:ln w="9525">
            <a:noFill/>
            <a:miter lim="800000"/>
            <a:headEnd/>
            <a:tailEnd/>
          </a:ln>
        </p:spPr>
      </p:pic>
      <p:sp>
        <p:nvSpPr>
          <p:cNvPr id="61448" name="Text Box 9"/>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Imagem 3"/>
          <p:cNvPicPr>
            <a:picLocks noGrp="1" noChangeAspect="1"/>
          </p:cNvPicPr>
          <p:nvPr>
            <p:ph type="body" idx="4294967295"/>
          </p:nvPr>
        </p:nvPicPr>
        <p:blipFill>
          <a:blip r:embed="rId2"/>
          <a:srcRect/>
          <a:stretch>
            <a:fillRect/>
          </a:stretch>
        </p:blipFill>
        <p:spPr>
          <a:xfrm>
            <a:off x="239713" y="2349500"/>
            <a:ext cx="11952287" cy="3816350"/>
          </a:xfrm>
        </p:spPr>
      </p:pic>
      <p:sp>
        <p:nvSpPr>
          <p:cNvPr id="62467" name="Espaço Reservado para Conteúdo 2"/>
          <p:cNvSpPr>
            <a:spLocks/>
          </p:cNvSpPr>
          <p:nvPr/>
        </p:nvSpPr>
        <p:spPr bwMode="auto">
          <a:xfrm>
            <a:off x="719138" y="908050"/>
            <a:ext cx="10820400" cy="4160838"/>
          </a:xfrm>
          <a:prstGeom prst="rect">
            <a:avLst/>
          </a:prstGeom>
          <a:noFill/>
          <a:ln w="9525">
            <a:noFill/>
            <a:miter lim="800000"/>
            <a:headEnd/>
            <a:tailEnd/>
          </a:ln>
        </p:spPr>
        <p:txBody>
          <a:bodyPr/>
          <a:lstStyle/>
          <a:p>
            <a:pPr marL="228600" indent="-182563" algn="ctr">
              <a:spcBef>
                <a:spcPct val="20000"/>
              </a:spcBef>
              <a:spcAft>
                <a:spcPts val="300"/>
              </a:spcAft>
              <a:buClr>
                <a:srgbClr val="C3260C"/>
              </a:buClr>
              <a:buSzPct val="130000"/>
              <a:buFont typeface="Georgia" pitchFamily="18" charset="0"/>
              <a:buChar char="*"/>
            </a:pPr>
            <a:r>
              <a:rPr lang="pt-PT">
                <a:solidFill>
                  <a:srgbClr val="404040"/>
                </a:solidFill>
                <a:latin typeface="Trebuchet MS" pitchFamily="34" charset="0"/>
              </a:rPr>
              <a:t>O</a:t>
            </a:r>
            <a:r>
              <a:rPr lang="pt-PT" sz="1300">
                <a:solidFill>
                  <a:srgbClr val="404040"/>
                </a:solidFill>
                <a:latin typeface="Trebuchet MS" pitchFamily="34" charset="0"/>
              </a:rPr>
              <a:t> </a:t>
            </a:r>
            <a:r>
              <a:rPr lang="pt-PT" sz="2000">
                <a:solidFill>
                  <a:srgbClr val="0033CC"/>
                </a:solidFill>
                <a:latin typeface="Trebuchet MS" pitchFamily="34" charset="0"/>
              </a:rPr>
              <a:t>rápido aumento do EELV foi acompanhado por uma rápida e significativa diminuição na FiO</a:t>
            </a:r>
            <a:r>
              <a:rPr lang="pt-PT" sz="2000" baseline="-25000">
                <a:solidFill>
                  <a:srgbClr val="0033CC"/>
                </a:solidFill>
                <a:latin typeface="Trebuchet MS" pitchFamily="34" charset="0"/>
              </a:rPr>
              <a:t>2</a:t>
            </a:r>
            <a:r>
              <a:rPr lang="pt-PT" sz="2000">
                <a:solidFill>
                  <a:srgbClr val="0033CC"/>
                </a:solidFill>
                <a:latin typeface="Trebuchet MS" pitchFamily="34" charset="0"/>
              </a:rPr>
              <a:t> (fração inspirada de O</a:t>
            </a:r>
            <a:r>
              <a:rPr lang="pt-PT" sz="2000" baseline="-25000">
                <a:solidFill>
                  <a:srgbClr val="0033CC"/>
                </a:solidFill>
                <a:latin typeface="Trebuchet MS" pitchFamily="34" charset="0"/>
              </a:rPr>
              <a:t>2</a:t>
            </a:r>
            <a:r>
              <a:rPr lang="pt-PT" sz="2000">
                <a:solidFill>
                  <a:srgbClr val="0033CC"/>
                </a:solidFill>
                <a:latin typeface="Trebuchet MS" pitchFamily="34" charset="0"/>
              </a:rPr>
              <a:t>)</a:t>
            </a:r>
            <a:r>
              <a:rPr lang="pt-PT" sz="1300">
                <a:solidFill>
                  <a:srgbClr val="404040"/>
                </a:solidFill>
                <a:latin typeface="Trebuchet MS" pitchFamily="34" charset="0"/>
              </a:rPr>
              <a:t> </a:t>
            </a:r>
            <a:r>
              <a:rPr lang="pt-PT">
                <a:solidFill>
                  <a:srgbClr val="404040"/>
                </a:solidFill>
                <a:latin typeface="Trebuchet MS" pitchFamily="34" charset="0"/>
              </a:rPr>
              <a:t>a partir de um valor médio de 0,40 (0,35-0,45) antes e 0,21 (0,21-0,24) após MIST</a:t>
            </a:r>
            <a:endParaRPr lang="pt-BR">
              <a:solidFill>
                <a:srgbClr val="404040"/>
              </a:solidFill>
              <a:latin typeface="Trebuchet MS" pitchFamily="34" charset="0"/>
            </a:endParaRPr>
          </a:p>
        </p:txBody>
      </p:sp>
      <p:sp>
        <p:nvSpPr>
          <p:cNvPr id="62468" name="Line 7"/>
          <p:cNvSpPr>
            <a:spLocks noChangeShapeType="1"/>
          </p:cNvSpPr>
          <p:nvPr/>
        </p:nvSpPr>
        <p:spPr bwMode="auto">
          <a:xfrm>
            <a:off x="0" y="3860800"/>
            <a:ext cx="334963" cy="215900"/>
          </a:xfrm>
          <a:prstGeom prst="line">
            <a:avLst/>
          </a:prstGeom>
          <a:noFill/>
          <a:ln w="57150">
            <a:solidFill>
              <a:srgbClr val="0033CC"/>
            </a:solidFill>
            <a:round/>
            <a:headEnd/>
            <a:tailEnd type="triangle" w="med" len="med"/>
          </a:ln>
        </p:spPr>
        <p:txBody>
          <a:bodyPr/>
          <a:lstStyle/>
          <a:p>
            <a:endParaRPr lang="pt-BR"/>
          </a:p>
        </p:txBody>
      </p:sp>
      <p:pic>
        <p:nvPicPr>
          <p:cNvPr id="62469"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62470" name="Text Box 7"/>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239713" y="1052513"/>
            <a:ext cx="11425237" cy="5472112"/>
          </a:xfrm>
          <a:ln/>
        </p:spPr>
        <p:txBody>
          <a:bodyPr/>
          <a:lstStyle/>
          <a:p>
            <a:pPr marL="228600" algn="ctr">
              <a:lnSpc>
                <a:spcPct val="80000"/>
              </a:lnSpc>
              <a:buFont typeface="Wingdings" pitchFamily="2" charset="2"/>
              <a:buNone/>
            </a:pPr>
            <a:r>
              <a:rPr lang="pt-PT" sz="1700" b="1" smtClean="0"/>
              <a:t>Não está claro por que o efeito do surfactante sobre o EELV parece ser mais homogêneo durante a administração minimamente invasiva se comparado com a administração através de um tubo endotraqueal durante a ventilação mecânica.</a:t>
            </a:r>
            <a:r>
              <a:rPr lang="pt-PT" sz="1700" smtClean="0"/>
              <a:t> </a:t>
            </a:r>
          </a:p>
          <a:p>
            <a:pPr marL="228600">
              <a:lnSpc>
                <a:spcPct val="80000"/>
              </a:lnSpc>
            </a:pPr>
            <a:endParaRPr lang="pt-PT" sz="1700" smtClean="0"/>
          </a:p>
          <a:p>
            <a:pPr marL="228600" algn="ctr">
              <a:lnSpc>
                <a:spcPct val="80000"/>
              </a:lnSpc>
              <a:buFont typeface="Wingdings" pitchFamily="2" charset="2"/>
              <a:buNone/>
            </a:pPr>
            <a:r>
              <a:rPr lang="pt-PT" sz="1400" smtClean="0"/>
              <a:t>     </a:t>
            </a:r>
            <a:r>
              <a:rPr lang="pt-PT" sz="2200" smtClean="0">
                <a:solidFill>
                  <a:srgbClr val="0033CC"/>
                </a:solidFill>
              </a:rPr>
              <a:t>Possíveis fatores que podem explicar essa diferença</a:t>
            </a:r>
            <a:r>
              <a:rPr lang="pt-PT" sz="1400" smtClean="0"/>
              <a:t>:</a:t>
            </a:r>
          </a:p>
          <a:p>
            <a:pPr marL="228600" algn="ctr">
              <a:lnSpc>
                <a:spcPct val="80000"/>
              </a:lnSpc>
            </a:pPr>
            <a:r>
              <a:rPr lang="pt-PT" sz="1700" smtClean="0"/>
              <a:t>presença de pressão negativa na respiração espontânea </a:t>
            </a:r>
          </a:p>
          <a:p>
            <a:pPr marL="228600" algn="ctr">
              <a:lnSpc>
                <a:spcPct val="80000"/>
              </a:lnSpc>
            </a:pPr>
            <a:r>
              <a:rPr lang="pt-PT" sz="1700" smtClean="0"/>
              <a:t>e a taxa de infusão lenta de surfactante durante a MIST</a:t>
            </a:r>
          </a:p>
          <a:p>
            <a:pPr marL="228600" algn="ctr">
              <a:lnSpc>
                <a:spcPct val="80000"/>
              </a:lnSpc>
            </a:pPr>
            <a:endParaRPr lang="pt-BR" sz="1700" smtClean="0"/>
          </a:p>
        </p:txBody>
      </p:sp>
      <p:sp>
        <p:nvSpPr>
          <p:cNvPr id="63491" name="Rectangle 5"/>
          <p:cNvSpPr>
            <a:spLocks noChangeArrowheads="1"/>
          </p:cNvSpPr>
          <p:nvPr/>
        </p:nvSpPr>
        <p:spPr bwMode="auto">
          <a:xfrm>
            <a:off x="719138" y="4329113"/>
            <a:ext cx="10753725" cy="2052637"/>
          </a:xfrm>
          <a:prstGeom prst="rect">
            <a:avLst/>
          </a:prstGeom>
          <a:noFill/>
          <a:ln w="38100">
            <a:solidFill>
              <a:srgbClr val="FF3399"/>
            </a:solidFill>
            <a:miter lim="800000"/>
            <a:headEnd/>
            <a:tailEnd/>
          </a:ln>
        </p:spPr>
        <p:txBody>
          <a:bodyPr>
            <a:spAutoFit/>
          </a:bodyPr>
          <a:lstStyle/>
          <a:p>
            <a:r>
              <a:rPr lang="pt-PT">
                <a:solidFill>
                  <a:srgbClr val="404040"/>
                </a:solidFill>
              </a:rPr>
              <a:t>Argumentos convincentes de que, do ponto de vista fisiológico, </a:t>
            </a:r>
            <a:r>
              <a:rPr lang="pt-PT" b="1">
                <a:solidFill>
                  <a:srgbClr val="404040"/>
                </a:solidFill>
              </a:rPr>
              <a:t>Mini Insure é uma boa alternativa ao tratamento convencional com surfactante durante a ventilação mecânica</a:t>
            </a:r>
            <a:r>
              <a:rPr lang="pt-PT">
                <a:solidFill>
                  <a:srgbClr val="404040"/>
                </a:solidFill>
              </a:rPr>
              <a:t>.</a:t>
            </a:r>
          </a:p>
          <a:p>
            <a:endParaRPr lang="pt-PT" b="1">
              <a:solidFill>
                <a:srgbClr val="404040"/>
              </a:solidFill>
            </a:endParaRPr>
          </a:p>
          <a:p>
            <a:r>
              <a:rPr lang="pt-PT" b="1">
                <a:solidFill>
                  <a:srgbClr val="0033CC"/>
                </a:solidFill>
              </a:rPr>
              <a:t>Sugere </a:t>
            </a:r>
            <a:r>
              <a:rPr lang="pt-PT">
                <a:solidFill>
                  <a:srgbClr val="0033CC"/>
                </a:solidFill>
              </a:rPr>
              <a:t>que o Mini Insure pode resultar em uma distribuição de surfactante mais homogênea comparada com a sua administração via endotraqueal.</a:t>
            </a:r>
          </a:p>
          <a:p>
            <a:pPr lvl="1"/>
            <a:r>
              <a:rPr lang="pt-PT" b="1">
                <a:solidFill>
                  <a:srgbClr val="404040"/>
                </a:solidFill>
              </a:rPr>
              <a:t> </a:t>
            </a:r>
            <a:endParaRPr lang="pt-BR">
              <a:solidFill>
                <a:srgbClr val="404040"/>
              </a:solidFill>
            </a:endParaRPr>
          </a:p>
        </p:txBody>
      </p:sp>
      <p:pic>
        <p:nvPicPr>
          <p:cNvPr id="63492" name="Título 1"/>
          <p:cNvPicPr>
            <a:picLocks noChangeArrowheads="1"/>
          </p:cNvPicPr>
          <p:nvPr/>
        </p:nvPicPr>
        <p:blipFill>
          <a:blip r:embed="rId2"/>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63493" name="Text Box 6"/>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573088" y="935038"/>
            <a:ext cx="11618912" cy="5400675"/>
          </a:xfrm>
          <a:ln/>
        </p:spPr>
        <p:txBody>
          <a:bodyPr/>
          <a:lstStyle/>
          <a:p>
            <a:pPr marL="228600"/>
            <a:r>
              <a:rPr lang="pt-BR" smtClean="0"/>
              <a:t>Mini-Insure versos Insure: revisão sistemática (6 estudos)</a:t>
            </a:r>
          </a:p>
        </p:txBody>
      </p:sp>
      <p:pic>
        <p:nvPicPr>
          <p:cNvPr id="64515" name="Picture 6"/>
          <p:cNvPicPr>
            <a:picLocks noChangeAspect="1" noChangeArrowheads="1"/>
          </p:cNvPicPr>
          <p:nvPr/>
        </p:nvPicPr>
        <p:blipFill>
          <a:blip r:embed="rId2"/>
          <a:srcRect/>
          <a:stretch>
            <a:fillRect/>
          </a:stretch>
        </p:blipFill>
        <p:spPr bwMode="auto">
          <a:xfrm>
            <a:off x="0" y="2276475"/>
            <a:ext cx="12111038" cy="2873375"/>
          </a:xfrm>
          <a:prstGeom prst="rect">
            <a:avLst/>
          </a:prstGeom>
          <a:noFill/>
          <a:ln w="9525">
            <a:noFill/>
            <a:miter lim="800000"/>
            <a:headEnd/>
            <a:tailEnd/>
          </a:ln>
        </p:spPr>
      </p:pic>
      <p:sp>
        <p:nvSpPr>
          <p:cNvPr id="64516" name="Rectangle 7"/>
          <p:cNvSpPr>
            <a:spLocks noChangeArrowheads="1"/>
          </p:cNvSpPr>
          <p:nvPr/>
        </p:nvSpPr>
        <p:spPr bwMode="auto">
          <a:xfrm>
            <a:off x="1968500" y="5157788"/>
            <a:ext cx="8191500" cy="915987"/>
          </a:xfrm>
          <a:prstGeom prst="rect">
            <a:avLst/>
          </a:prstGeom>
          <a:noFill/>
          <a:ln w="9525">
            <a:noFill/>
            <a:miter lim="800000"/>
            <a:headEnd/>
            <a:tailEnd/>
          </a:ln>
        </p:spPr>
        <p:txBody>
          <a:bodyPr>
            <a:spAutoFit/>
          </a:bodyPr>
          <a:lstStyle/>
          <a:p>
            <a:pPr algn="ctr"/>
            <a:r>
              <a:rPr lang="pt-BR"/>
              <a:t>Redução de óbito ou displasia broncopulmonar quando usa a técnica menos invasiva </a:t>
            </a:r>
            <a:r>
              <a:rPr lang="pt-BR" b="1">
                <a:solidFill>
                  <a:srgbClr val="0033CC"/>
                </a:solidFill>
              </a:rPr>
              <a:t>(</a:t>
            </a:r>
            <a:r>
              <a:rPr lang="pt-BR">
                <a:solidFill>
                  <a:srgbClr val="0033CC"/>
                </a:solidFill>
              </a:rPr>
              <a:t>RR=0,75 com IC a 95% de 0,59-0,94 – P=0,01),</a:t>
            </a:r>
          </a:p>
        </p:txBody>
      </p:sp>
      <p:sp>
        <p:nvSpPr>
          <p:cNvPr id="64517" name="Oval 8"/>
          <p:cNvSpPr>
            <a:spLocks noChangeArrowheads="1"/>
          </p:cNvSpPr>
          <p:nvPr/>
        </p:nvSpPr>
        <p:spPr bwMode="auto">
          <a:xfrm>
            <a:off x="1200150" y="1412875"/>
            <a:ext cx="9647238" cy="769938"/>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Óbito ou Displasia broncopulmonar</a:t>
            </a:r>
          </a:p>
        </p:txBody>
      </p:sp>
      <p:graphicFrame>
        <p:nvGraphicFramePr>
          <p:cNvPr id="67633" name="Group 49"/>
          <p:cNvGraphicFramePr>
            <a:graphicFrameLocks noGrp="1"/>
          </p:cNvGraphicFramePr>
          <p:nvPr/>
        </p:nvGraphicFramePr>
        <p:xfrm>
          <a:off x="3105150" y="2443163"/>
          <a:ext cx="7251700" cy="2466975"/>
        </p:xfrm>
        <a:graphic>
          <a:graphicData uri="http://schemas.openxmlformats.org/drawingml/2006/table">
            <a:tbl>
              <a:tblPr/>
              <a:tblGrid>
                <a:gridCol w="7251700"/>
              </a:tblGrid>
              <a:tr h="2466975">
                <a:tc>
                  <a:txBody>
                    <a:bodyPr/>
                    <a:lstStyle/>
                    <a:p>
                      <a:pPr marL="46038" marR="0" lvl="0" indent="0" algn="l" defTabSz="914400" rtl="0" eaLnBrk="1" fontAlgn="base" latinLnBrk="0" hangingPunct="1">
                        <a:lnSpc>
                          <a:spcPct val="90000"/>
                        </a:lnSpc>
                        <a:spcBef>
                          <a:spcPts val="1200"/>
                        </a:spcBef>
                        <a:spcAft>
                          <a:spcPct val="0"/>
                        </a:spcAft>
                        <a:buClr>
                          <a:srgbClr val="9E3611"/>
                        </a:buClr>
                        <a:buSzPct val="85000"/>
                        <a:buFont typeface="Georgia" pitchFamily="18" charset="0"/>
                        <a:buNone/>
                        <a:tabLst/>
                      </a:pPr>
                      <a:r>
                        <a:rPr kumimoji="0" lang="pt-BR" sz="1800" b="0" i="0" u="none" strike="noStrike" cap="none" normalizeH="0" baseline="0" smtClean="0">
                          <a:ln>
                            <a:noFill/>
                          </a:ln>
                          <a:solidFill>
                            <a:schemeClr val="tx1"/>
                          </a:solidFill>
                          <a:effectLst/>
                          <a:latin typeface="Rockwell" charset="0"/>
                          <a:cs typeface="Arial" pitchFamily="34" charset="0"/>
                        </a:rPr>
                        <a:t>*</a:t>
                      </a:r>
                    </a:p>
                  </a:txBody>
                  <a:tcPr horzOverflow="overflow">
                    <a:lnL>
                      <a:noFill/>
                    </a:lnL>
                    <a:lnR>
                      <a:noFill/>
                    </a:lnR>
                    <a:lnT>
                      <a:noFill/>
                    </a:lnT>
                    <a:lnB>
                      <a:noFill/>
                    </a:lnB>
                    <a:lnTlToBr>
                      <a:noFill/>
                    </a:lnTlToBr>
                    <a:lnBlToTr>
                      <a:noFill/>
                    </a:lnBlToTr>
                    <a:noFill/>
                  </a:tcPr>
                </a:tc>
              </a:tr>
            </a:tbl>
          </a:graphicData>
        </a:graphic>
      </p:graphicFrame>
      <p:sp>
        <p:nvSpPr>
          <p:cNvPr id="64520" name="Rectangle 50"/>
          <p:cNvSpPr>
            <a:spLocks noChangeArrowheads="1"/>
          </p:cNvSpPr>
          <p:nvPr/>
        </p:nvSpPr>
        <p:spPr bwMode="auto">
          <a:xfrm>
            <a:off x="2470150" y="4433888"/>
            <a:ext cx="246063" cy="458787"/>
          </a:xfrm>
          <a:prstGeom prst="rect">
            <a:avLst/>
          </a:prstGeom>
          <a:noFill/>
          <a:ln w="9525">
            <a:noFill/>
            <a:miter lim="800000"/>
            <a:headEnd/>
            <a:tailEnd/>
          </a:ln>
        </p:spPr>
        <p:txBody>
          <a:bodyPr wrap="none" anchor="ctr">
            <a:spAutoFit/>
          </a:bodyPr>
          <a:lstStyle/>
          <a:p>
            <a:pPr eaLnBrk="0" hangingPunct="0"/>
            <a:r>
              <a:rPr lang="pt-BR" sz="600"/>
              <a:t/>
            </a:r>
            <a:br>
              <a:rPr lang="pt-BR" sz="600"/>
            </a:br>
            <a:endParaRPr lang="pt-BR"/>
          </a:p>
        </p:txBody>
      </p:sp>
      <p:sp>
        <p:nvSpPr>
          <p:cNvPr id="64521" name="Text Box 53"/>
          <p:cNvSpPr txBox="1">
            <a:spLocks noChangeArrowheads="1"/>
          </p:cNvSpPr>
          <p:nvPr/>
        </p:nvSpPr>
        <p:spPr bwMode="auto">
          <a:xfrm>
            <a:off x="4451350" y="658813"/>
            <a:ext cx="4343400" cy="366712"/>
          </a:xfrm>
          <a:prstGeom prst="rect">
            <a:avLst/>
          </a:prstGeom>
          <a:noFill/>
          <a:ln w="9525">
            <a:noFill/>
            <a:miter lim="800000"/>
            <a:headEnd/>
            <a:tailEnd/>
          </a:ln>
        </p:spPr>
        <p:txBody>
          <a:bodyPr wrap="none">
            <a:spAutoFit/>
          </a:bodyPr>
          <a:lstStyle/>
          <a:p>
            <a:r>
              <a:rPr lang="pt-BR" b="1">
                <a:solidFill>
                  <a:srgbClr val="0000FF"/>
                </a:solidFill>
              </a:rPr>
              <a:t>Aldana-Aguire JC et al, 2017</a:t>
            </a:r>
          </a:p>
        </p:txBody>
      </p:sp>
      <p:pic>
        <p:nvPicPr>
          <p:cNvPr id="64522" name="Título 1"/>
          <p:cNvPicPr>
            <a:picLocks noChangeArrowheads="1"/>
          </p:cNvPicPr>
          <p:nvPr/>
        </p:nvPicPr>
        <p:blipFill>
          <a:blip r:embed="rId3"/>
          <a:srcRect/>
          <a:stretch>
            <a:fillRect/>
          </a:stretch>
        </p:blipFill>
        <p:spPr bwMode="auto">
          <a:xfrm>
            <a:off x="1611313" y="0"/>
            <a:ext cx="9990137" cy="587375"/>
          </a:xfrm>
          <a:prstGeom prst="rect">
            <a:avLst/>
          </a:prstGeom>
          <a:solidFill>
            <a:schemeClr val="bg1"/>
          </a:solidFill>
          <a:ln w="9525">
            <a:noFill/>
            <a:miter lim="800000"/>
            <a:headEnd/>
            <a:tailEnd/>
          </a:ln>
        </p:spPr>
      </p:pic>
      <p:sp>
        <p:nvSpPr>
          <p:cNvPr id="64523" name="Text Box 1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graphicFrame>
        <p:nvGraphicFramePr>
          <p:cNvPr id="64545" name="Group 33"/>
          <p:cNvGraphicFramePr>
            <a:graphicFrameLocks noGrp="1"/>
          </p:cNvGraphicFramePr>
          <p:nvPr/>
        </p:nvGraphicFramePr>
        <p:xfrm>
          <a:off x="0" y="6113463"/>
          <a:ext cx="11885613" cy="666750"/>
        </p:xfrm>
        <a:graphic>
          <a:graphicData uri="http://schemas.openxmlformats.org/drawingml/2006/table">
            <a:tbl>
              <a:tblPr/>
              <a:tblGrid>
                <a:gridCol w="10628313"/>
                <a:gridCol w="1257300"/>
              </a:tblGrid>
              <a:tr h="603250">
                <a:tc>
                  <a:txBody>
                    <a:bodyPr/>
                    <a:lstStyle/>
                    <a:p>
                      <a:pPr marL="0" marR="0" lvl="0" indent="0" algn="l" defTabSz="914400" rtl="0" eaLnBrk="1" fontAlgn="base" latinLnBrk="0" hangingPunct="1">
                        <a:lnSpc>
                          <a:spcPct val="90000"/>
                        </a:lnSpc>
                        <a:spcBef>
                          <a:spcPts val="1200"/>
                        </a:spcBef>
                        <a:spcAft>
                          <a:spcPct val="0"/>
                        </a:spcAft>
                        <a:buClr>
                          <a:srgbClr val="9E3611"/>
                        </a:buClr>
                        <a:buSzTx/>
                        <a:buFontTx/>
                        <a:buNone/>
                        <a:tabLst/>
                      </a:pPr>
                      <a:r>
                        <a:rPr kumimoji="0" lang="pt-BR" sz="1400" b="1" i="0" u="none" strike="noStrike" cap="none" normalizeH="0" baseline="0" smtClean="0">
                          <a:ln>
                            <a:noFill/>
                          </a:ln>
                          <a:solidFill>
                            <a:schemeClr val="tx1"/>
                          </a:solidFill>
                          <a:effectLst/>
                          <a:latin typeface="Arial" pitchFamily="34" charset="0"/>
                          <a:cs typeface="Arial" pitchFamily="34" charset="0"/>
                        </a:rPr>
                        <a:t>Uso de surfactante minimamente invasivo versus intubação para administração de surfactante em recém-nascidos prematuros com Síndrome do Desconforto Respiratório: revisão sistemática e metanálise</a:t>
                      </a:r>
                      <a:r>
                        <a:rPr kumimoji="0" lang="pt-BR" sz="1400" b="0" i="0" u="none" strike="noStrike" cap="none" normalizeH="0" baseline="0" smtClean="0">
                          <a:ln>
                            <a:noFill/>
                          </a:ln>
                          <a:solidFill>
                            <a:schemeClr val="tx1"/>
                          </a:solidFill>
                          <a:effectLst/>
                          <a:latin typeface="Arial" pitchFamily="34" charset="0"/>
                          <a:cs typeface="Arial" pitchFamily="34" charset="0"/>
                        </a:rPr>
                        <a:t/>
                      </a:r>
                      <a:br>
                        <a:rPr kumimoji="0" lang="pt-BR" sz="1400" b="0" i="0" u="none" strike="noStrike" cap="none" normalizeH="0" baseline="0" smtClean="0">
                          <a:ln>
                            <a:noFill/>
                          </a:ln>
                          <a:solidFill>
                            <a:schemeClr val="tx1"/>
                          </a:solidFill>
                          <a:effectLst/>
                          <a:latin typeface="Arial" pitchFamily="34" charset="0"/>
                          <a:cs typeface="Arial" pitchFamily="34" charset="0"/>
                        </a:rPr>
                      </a:br>
                      <a:r>
                        <a:rPr kumimoji="0" lang="pt-BR" sz="1400" b="0" i="0" u="none" strike="noStrike" cap="none" normalizeH="0" baseline="0" smtClean="0">
                          <a:ln>
                            <a:noFill/>
                          </a:ln>
                          <a:solidFill>
                            <a:schemeClr val="tx1"/>
                          </a:solidFill>
                          <a:effectLst/>
                          <a:latin typeface="Arial" pitchFamily="34" charset="0"/>
                          <a:cs typeface="Arial" pitchFamily="34" charset="0"/>
                        </a:rPr>
                        <a:t>Autor(es): Aldana-Aguirre JC et al. Apresentação:Bruno Leite, Daniela Suzuk, Luigia Salvador, Paulo R. Margotto</a:t>
                      </a: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90000"/>
                        </a:lnSpc>
                        <a:spcBef>
                          <a:spcPts val="1200"/>
                        </a:spcBef>
                        <a:spcAft>
                          <a:spcPct val="0"/>
                        </a:spcAft>
                        <a:buClr>
                          <a:srgbClr val="9E3611"/>
                        </a:buClr>
                        <a:buSzTx/>
                        <a:buFontTx/>
                        <a:buNone/>
                        <a:tabLst/>
                      </a:pPr>
                      <a:r>
                        <a:rPr kumimoji="0" lang="pt-BR" sz="1500" b="0" i="0" u="none" strike="noStrike" cap="none" normalizeH="0" baseline="0" smtClean="0">
                          <a:ln>
                            <a:noFill/>
                          </a:ln>
                          <a:solidFill>
                            <a:schemeClr val="tx1"/>
                          </a:solidFill>
                          <a:effectLst/>
                          <a:latin typeface="Arial" pitchFamily="34" charset="0"/>
                          <a:cs typeface="Arial" pitchFamily="34" charset="0"/>
                          <a:hlinkClick r:id="rId4"/>
                        </a:rPr>
                        <a:t>  </a:t>
                      </a:r>
                      <a:r>
                        <a:rPr kumimoji="0" lang="pt-BR" sz="1500" b="0" i="0" u="none" strike="noStrike" cap="none" normalizeH="0" baseline="0" smtClean="0">
                          <a:ln>
                            <a:noFill/>
                          </a:ln>
                          <a:solidFill>
                            <a:schemeClr val="tx1"/>
                          </a:solidFill>
                          <a:effectLst/>
                          <a:latin typeface="Arial" pitchFamily="34" charset="0"/>
                          <a:cs typeface="Arial" pitchFamily="34"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64527" name="Picture 29" descr="link2">
            <a:hlinkClick r:id="rId4"/>
          </p:cNvPr>
          <p:cNvPicPr>
            <a:picLocks noChangeAspect="1" noChangeArrowheads="1"/>
          </p:cNvPicPr>
          <p:nvPr/>
        </p:nvPicPr>
        <p:blipFill>
          <a:blip r:embed="rId5"/>
          <a:srcRect/>
          <a:stretch>
            <a:fillRect/>
          </a:stretch>
        </p:blipFill>
        <p:spPr bwMode="auto">
          <a:xfrm>
            <a:off x="10718800" y="6292850"/>
            <a:ext cx="371475" cy="285750"/>
          </a:xfrm>
          <a:prstGeom prst="rect">
            <a:avLst/>
          </a:prstGeom>
          <a:noFill/>
          <a:ln w="9525">
            <a:noFill/>
            <a:miter lim="800000"/>
            <a:headEnd/>
            <a:tailEnd/>
          </a:ln>
        </p:spPr>
      </p:pic>
      <p:sp>
        <p:nvSpPr>
          <p:cNvPr id="64528" name="Text Box 17"/>
          <p:cNvSpPr txBox="1">
            <a:spLocks noChangeArrowheads="1"/>
          </p:cNvSpPr>
          <p:nvPr/>
        </p:nvSpPr>
        <p:spPr bwMode="auto">
          <a:xfrm>
            <a:off x="617538" y="4892675"/>
            <a:ext cx="5457825" cy="304800"/>
          </a:xfrm>
          <a:prstGeom prst="rect">
            <a:avLst/>
          </a:prstGeom>
          <a:noFill/>
          <a:ln w="9525">
            <a:noFill/>
            <a:miter lim="800000"/>
            <a:headEnd/>
            <a:tailEnd/>
          </a:ln>
        </p:spPr>
        <p:txBody>
          <a:bodyPr wrap="none">
            <a:spAutoFit/>
          </a:bodyPr>
          <a:lstStyle/>
          <a:p>
            <a:r>
              <a:rPr lang="pt-BR" sz="1400" b="1">
                <a:solidFill>
                  <a:srgbClr val="0000FF"/>
                </a:solidFill>
              </a:rPr>
              <a:t>*LISA: Less invasive surfactant administration</a:t>
            </a:r>
          </a:p>
        </p:txBody>
      </p:sp>
      <p:sp>
        <p:nvSpPr>
          <p:cNvPr id="64546" name="Line 34"/>
          <p:cNvSpPr>
            <a:spLocks noChangeShapeType="1"/>
          </p:cNvSpPr>
          <p:nvPr/>
        </p:nvSpPr>
        <p:spPr bwMode="auto">
          <a:xfrm>
            <a:off x="179388" y="5549900"/>
            <a:ext cx="322262" cy="474663"/>
          </a:xfrm>
          <a:prstGeom prst="line">
            <a:avLst/>
          </a:prstGeom>
          <a:noFill/>
          <a:ln w="76200">
            <a:solidFill>
              <a:srgbClr val="0000FF"/>
            </a:solidFill>
            <a:round/>
            <a:headEnd/>
            <a:tailEnd type="triangle" w="med" len="med"/>
          </a:ln>
          <a:effectLst/>
        </p:spPr>
        <p:txBody>
          <a:bodyP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4"/>
          <p:cNvPicPr>
            <a:picLocks noChangeAspect="1" noChangeArrowheads="1"/>
          </p:cNvPicPr>
          <p:nvPr/>
        </p:nvPicPr>
        <p:blipFill>
          <a:blip r:embed="rId2"/>
          <a:srcRect/>
          <a:stretch>
            <a:fillRect/>
          </a:stretch>
        </p:blipFill>
        <p:spPr bwMode="auto">
          <a:xfrm>
            <a:off x="36513" y="2146300"/>
            <a:ext cx="12122150" cy="2566988"/>
          </a:xfrm>
          <a:prstGeom prst="rect">
            <a:avLst/>
          </a:prstGeom>
          <a:noFill/>
          <a:ln w="9525">
            <a:noFill/>
            <a:miter lim="800000"/>
            <a:headEnd/>
            <a:tailEnd/>
          </a:ln>
        </p:spPr>
      </p:pic>
      <p:sp>
        <p:nvSpPr>
          <p:cNvPr id="65539" name="Oval 5"/>
          <p:cNvSpPr>
            <a:spLocks noChangeArrowheads="1"/>
          </p:cNvSpPr>
          <p:nvPr/>
        </p:nvSpPr>
        <p:spPr bwMode="auto">
          <a:xfrm>
            <a:off x="1200150" y="1341438"/>
            <a:ext cx="9647238" cy="769937"/>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Displasia broncopulmonar</a:t>
            </a:r>
          </a:p>
        </p:txBody>
      </p:sp>
      <p:sp>
        <p:nvSpPr>
          <p:cNvPr id="65540" name="Rectangle 7"/>
          <p:cNvSpPr>
            <a:spLocks noChangeArrowheads="1"/>
          </p:cNvSpPr>
          <p:nvPr/>
        </p:nvSpPr>
        <p:spPr bwMode="auto">
          <a:xfrm>
            <a:off x="1390650" y="5084763"/>
            <a:ext cx="9888538" cy="915987"/>
          </a:xfrm>
          <a:prstGeom prst="rect">
            <a:avLst/>
          </a:prstGeom>
          <a:noFill/>
          <a:ln w="9525">
            <a:noFill/>
            <a:miter lim="800000"/>
            <a:headEnd/>
            <a:tailEnd/>
          </a:ln>
        </p:spPr>
        <p:txBody>
          <a:bodyPr>
            <a:spAutoFit/>
          </a:bodyPr>
          <a:lstStyle/>
          <a:p>
            <a:r>
              <a:rPr lang="pt-BR"/>
              <a:t>Significante redução da displasia broncopulmonar</a:t>
            </a:r>
          </a:p>
          <a:p>
            <a:r>
              <a:rPr lang="pt-BR"/>
              <a:t>com 36 semanas de idade </a:t>
            </a:r>
            <a:r>
              <a:rPr lang="pt-BR" b="1">
                <a:solidFill>
                  <a:srgbClr val="0033CC"/>
                </a:solidFill>
              </a:rPr>
              <a:t>pós-concepção:RR=0,72 com IC de 0,53-0,97-P=0.03)</a:t>
            </a:r>
          </a:p>
        </p:txBody>
      </p:sp>
      <p:pic>
        <p:nvPicPr>
          <p:cNvPr id="65541" name="Título 1"/>
          <p:cNvPicPr>
            <a:picLocks noChangeArrowheads="1"/>
          </p:cNvPicPr>
          <p:nvPr/>
        </p:nvPicPr>
        <p:blipFill>
          <a:blip r:embed="rId3"/>
          <a:srcRect/>
          <a:stretch>
            <a:fillRect/>
          </a:stretch>
        </p:blipFill>
        <p:spPr bwMode="auto">
          <a:xfrm>
            <a:off x="1530350" y="177800"/>
            <a:ext cx="9990138" cy="587375"/>
          </a:xfrm>
          <a:prstGeom prst="rect">
            <a:avLst/>
          </a:prstGeom>
          <a:solidFill>
            <a:schemeClr val="bg1"/>
          </a:solidFill>
          <a:ln w="9525">
            <a:noFill/>
            <a:miter lim="800000"/>
            <a:headEnd/>
            <a:tailEnd/>
          </a:ln>
        </p:spPr>
      </p:pic>
      <p:sp>
        <p:nvSpPr>
          <p:cNvPr id="65542" name="Text Box 7"/>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Imagem 1"/>
          <p:cNvPicPr>
            <a:picLocks noChangeAspect="1"/>
          </p:cNvPicPr>
          <p:nvPr/>
        </p:nvPicPr>
        <p:blipFill>
          <a:blip r:embed="rId3"/>
          <a:srcRect/>
          <a:stretch>
            <a:fillRect/>
          </a:stretch>
        </p:blipFill>
        <p:spPr bwMode="auto">
          <a:xfrm>
            <a:off x="11113" y="476250"/>
            <a:ext cx="12142787" cy="2201863"/>
          </a:xfrm>
          <a:prstGeom prst="rect">
            <a:avLst/>
          </a:prstGeom>
          <a:noFill/>
          <a:ln w="9525">
            <a:noFill/>
            <a:miter lim="800000"/>
            <a:headEnd/>
            <a:tailEnd/>
          </a:ln>
        </p:spPr>
      </p:pic>
      <p:sp>
        <p:nvSpPr>
          <p:cNvPr id="66563" name="Título 5"/>
          <p:cNvSpPr txBox="1">
            <a:spLocks/>
          </p:cNvSpPr>
          <p:nvPr/>
        </p:nvSpPr>
        <p:spPr bwMode="auto">
          <a:xfrm>
            <a:off x="1390650" y="0"/>
            <a:ext cx="10515600" cy="438150"/>
          </a:xfrm>
          <a:prstGeom prst="rect">
            <a:avLst/>
          </a:prstGeom>
          <a:solidFill>
            <a:schemeClr val="bg1"/>
          </a:solidFill>
          <a:ln w="9525">
            <a:noFill/>
            <a:miter lim="800000"/>
            <a:headEnd/>
            <a:tailEnd/>
          </a:ln>
        </p:spPr>
        <p:txBody>
          <a:bodyPr anchor="ctr"/>
          <a:lstStyle/>
          <a:p>
            <a:pPr algn="ctr">
              <a:lnSpc>
                <a:spcPct val="90000"/>
              </a:lnSpc>
            </a:pPr>
            <a:r>
              <a:rPr lang="pt-BR" sz="2800" b="1">
                <a:solidFill>
                  <a:srgbClr val="0000FF"/>
                </a:solidFill>
                <a:latin typeface="Verdana" pitchFamily="34" charset="0"/>
                <a:ea typeface="MS PGothic" pitchFamily="34" charset="-128"/>
              </a:rPr>
              <a:t>Ventilação mecânica – 72h de vida</a:t>
            </a:r>
          </a:p>
        </p:txBody>
      </p:sp>
      <p:pic>
        <p:nvPicPr>
          <p:cNvPr id="66564" name="Imagem 7"/>
          <p:cNvPicPr>
            <a:picLocks noChangeAspect="1"/>
          </p:cNvPicPr>
          <p:nvPr/>
        </p:nvPicPr>
        <p:blipFill>
          <a:blip r:embed="rId4"/>
          <a:srcRect/>
          <a:stretch>
            <a:fillRect/>
          </a:stretch>
        </p:blipFill>
        <p:spPr bwMode="auto">
          <a:xfrm>
            <a:off x="52388" y="3838575"/>
            <a:ext cx="12101512" cy="2241550"/>
          </a:xfrm>
          <a:prstGeom prst="rect">
            <a:avLst/>
          </a:prstGeom>
          <a:noFill/>
          <a:ln w="9525">
            <a:noFill/>
            <a:miter lim="800000"/>
            <a:headEnd/>
            <a:tailEnd/>
          </a:ln>
        </p:spPr>
      </p:pic>
      <p:sp>
        <p:nvSpPr>
          <p:cNvPr id="66565" name="Text Box 7"/>
          <p:cNvSpPr txBox="1">
            <a:spLocks noChangeArrowheads="1"/>
          </p:cNvSpPr>
          <p:nvPr/>
        </p:nvSpPr>
        <p:spPr bwMode="auto">
          <a:xfrm>
            <a:off x="839788" y="2678113"/>
            <a:ext cx="10423525" cy="641350"/>
          </a:xfrm>
          <a:prstGeom prst="rect">
            <a:avLst/>
          </a:prstGeom>
          <a:noFill/>
          <a:ln w="9525">
            <a:noFill/>
            <a:miter lim="800000"/>
            <a:headEnd/>
            <a:tailEnd/>
          </a:ln>
        </p:spPr>
        <p:txBody>
          <a:bodyPr wrap="none">
            <a:spAutoFit/>
          </a:bodyPr>
          <a:lstStyle/>
          <a:p>
            <a:r>
              <a:rPr lang="pt-BR">
                <a:ea typeface="MS PGothic" pitchFamily="34" charset="-128"/>
              </a:rPr>
              <a:t>Mini Insure demonstrou menor tempo de ventilação mecânica </a:t>
            </a:r>
            <a:r>
              <a:rPr lang="pt-BR">
                <a:solidFill>
                  <a:srgbClr val="0000FF"/>
                </a:solidFill>
                <a:ea typeface="MS PGothic" pitchFamily="34" charset="-128"/>
              </a:rPr>
              <a:t>nas 72 horas</a:t>
            </a:r>
          </a:p>
          <a:p>
            <a:r>
              <a:rPr lang="pt-BR">
                <a:ea typeface="MS PGothic" pitchFamily="34" charset="-128"/>
              </a:rPr>
              <a:t>de vida (</a:t>
            </a:r>
            <a:r>
              <a:rPr lang="pt-BR" b="1">
                <a:solidFill>
                  <a:srgbClr val="0033CC"/>
                </a:solidFill>
                <a:ea typeface="MS PGothic" pitchFamily="34" charset="-128"/>
              </a:rPr>
              <a:t>RR=0,71 com IC a 95% de 0,53-0,96 P=0,02</a:t>
            </a:r>
            <a:r>
              <a:rPr lang="pt-BR" b="1">
                <a:solidFill>
                  <a:schemeClr val="hlink"/>
                </a:solidFill>
                <a:ea typeface="MS PGothic" pitchFamily="34" charset="-128"/>
              </a:rPr>
              <a:t>) </a:t>
            </a:r>
          </a:p>
        </p:txBody>
      </p:sp>
      <p:sp>
        <p:nvSpPr>
          <p:cNvPr id="66566" name="Text Box 9"/>
          <p:cNvSpPr txBox="1">
            <a:spLocks noChangeArrowheads="1"/>
          </p:cNvSpPr>
          <p:nvPr/>
        </p:nvSpPr>
        <p:spPr bwMode="auto">
          <a:xfrm>
            <a:off x="1027113" y="6080125"/>
            <a:ext cx="10083800" cy="915988"/>
          </a:xfrm>
          <a:prstGeom prst="rect">
            <a:avLst/>
          </a:prstGeom>
          <a:noFill/>
          <a:ln w="9525">
            <a:noFill/>
            <a:miter lim="800000"/>
            <a:headEnd/>
            <a:tailEnd/>
          </a:ln>
        </p:spPr>
        <p:txBody>
          <a:bodyPr wrap="none">
            <a:spAutoFit/>
          </a:bodyPr>
          <a:lstStyle/>
          <a:p>
            <a:r>
              <a:rPr lang="pt-BR">
                <a:ea typeface="MS PGothic" pitchFamily="34" charset="-128"/>
              </a:rPr>
              <a:t>Mini Insure demonstrou menor tempo de ventilação mecânica em</a:t>
            </a:r>
          </a:p>
          <a:p>
            <a:r>
              <a:rPr lang="pt-BR">
                <a:solidFill>
                  <a:srgbClr val="0000FF"/>
                </a:solidFill>
                <a:ea typeface="MS PGothic" pitchFamily="34" charset="-128"/>
              </a:rPr>
              <a:t>qualquer tempo na UTIN</a:t>
            </a:r>
            <a:r>
              <a:rPr lang="pt-BR">
                <a:ea typeface="MS PGothic" pitchFamily="34" charset="-128"/>
              </a:rPr>
              <a:t> (</a:t>
            </a:r>
            <a:r>
              <a:rPr lang="pt-BR" b="1">
                <a:solidFill>
                  <a:srgbClr val="0033CC"/>
                </a:solidFill>
                <a:ea typeface="MS PGothic" pitchFamily="34" charset="-128"/>
              </a:rPr>
              <a:t>RR=0,66 com IC a 95% de 0,47-0,93 P=0,02</a:t>
            </a:r>
            <a:r>
              <a:rPr lang="pt-BR" b="1">
                <a:solidFill>
                  <a:schemeClr val="hlink"/>
                </a:solidFill>
                <a:ea typeface="MS PGothic" pitchFamily="34" charset="-128"/>
              </a:rPr>
              <a:t>) </a:t>
            </a:r>
          </a:p>
          <a:p>
            <a:endParaRPr lang="pt-BR">
              <a:ea typeface="MS PGothic" pitchFamily="34" charset="-128"/>
            </a:endParaRPr>
          </a:p>
        </p:txBody>
      </p:sp>
      <p:sp>
        <p:nvSpPr>
          <p:cNvPr id="66567" name="Text Box 7"/>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Imagem 5"/>
          <p:cNvPicPr>
            <a:picLocks noChangeAspect="1"/>
          </p:cNvPicPr>
          <p:nvPr/>
        </p:nvPicPr>
        <p:blipFill>
          <a:blip r:embed="rId2"/>
          <a:srcRect/>
          <a:stretch>
            <a:fillRect/>
          </a:stretch>
        </p:blipFill>
        <p:spPr bwMode="auto">
          <a:xfrm>
            <a:off x="-7938" y="782638"/>
            <a:ext cx="12199938" cy="4006850"/>
          </a:xfrm>
          <a:prstGeom prst="rect">
            <a:avLst/>
          </a:prstGeom>
          <a:noFill/>
          <a:ln w="9525">
            <a:noFill/>
            <a:miter lim="800000"/>
            <a:headEnd/>
            <a:tailEnd/>
          </a:ln>
        </p:spPr>
      </p:pic>
      <p:sp>
        <p:nvSpPr>
          <p:cNvPr id="69635" name="Título 1"/>
          <p:cNvSpPr>
            <a:spLocks noGrp="1"/>
          </p:cNvSpPr>
          <p:nvPr>
            <p:ph type="title" idx="4294967295"/>
          </p:nvPr>
        </p:nvSpPr>
        <p:spPr bwMode="auto">
          <a:xfrm>
            <a:off x="0" y="153988"/>
            <a:ext cx="12806363" cy="487362"/>
          </a:xfrm>
          <a:solidFill>
            <a:schemeClr val="bg1"/>
          </a:solidFill>
        </p:spPr>
        <p:txBody>
          <a:bodyPr wrap="square" numCol="1" anchor="b" anchorCtr="0" compatLnSpc="1">
            <a:prstTxWarp prst="textNoShape">
              <a:avLst/>
            </a:prstTxWarp>
          </a:bodyPr>
          <a:lstStyle/>
          <a:p>
            <a:pPr algn="ctr"/>
            <a:r>
              <a:rPr lang="pt-BR" sz="3500" cap="none" smtClean="0">
                <a:solidFill>
                  <a:srgbClr val="0000FF"/>
                </a:solidFill>
              </a:rPr>
              <a:t>Outras morbidades neonatais</a:t>
            </a:r>
          </a:p>
        </p:txBody>
      </p:sp>
      <p:sp>
        <p:nvSpPr>
          <p:cNvPr id="69636" name="Text Box 5"/>
          <p:cNvSpPr txBox="1">
            <a:spLocks noChangeArrowheads="1"/>
          </p:cNvSpPr>
          <p:nvPr/>
        </p:nvSpPr>
        <p:spPr bwMode="auto">
          <a:xfrm>
            <a:off x="277813" y="4810125"/>
            <a:ext cx="11839575" cy="2032000"/>
          </a:xfrm>
          <a:prstGeom prst="rect">
            <a:avLst/>
          </a:prstGeom>
          <a:noFill/>
          <a:ln w="9525">
            <a:noFill/>
            <a:miter lim="800000"/>
            <a:headEnd/>
            <a:tailEnd/>
          </a:ln>
        </p:spPr>
        <p:txBody>
          <a:bodyPr wrap="none">
            <a:spAutoFit/>
          </a:bodyPr>
          <a:lstStyle/>
          <a:p>
            <a:pPr algn="ctr"/>
            <a:r>
              <a:rPr lang="pt-BR" sz="1600">
                <a:ea typeface="MS PGothic" pitchFamily="34" charset="-128"/>
              </a:rPr>
              <a:t>A metanálise mostrou </a:t>
            </a:r>
            <a:r>
              <a:rPr lang="pt-BR" sz="1600">
                <a:solidFill>
                  <a:srgbClr val="0000FF"/>
                </a:solidFill>
                <a:ea typeface="MS PGothic" pitchFamily="34" charset="-128"/>
              </a:rPr>
              <a:t>menos pneumotórax</a:t>
            </a:r>
            <a:r>
              <a:rPr lang="pt-BR" sz="1600">
                <a:ea typeface="MS PGothic" pitchFamily="34" charset="-128"/>
              </a:rPr>
              <a:t> no grupo Mini Insure (RR=0,61 com IC a 95% de</a:t>
            </a:r>
          </a:p>
          <a:p>
            <a:pPr algn="ctr"/>
            <a:r>
              <a:rPr lang="pt-BR" sz="1600">
                <a:ea typeface="MS PGothic" pitchFamily="34" charset="-128"/>
              </a:rPr>
              <a:t>0,37-1,02-P=0,002, sem heterogeneidade: I</a:t>
            </a:r>
            <a:r>
              <a:rPr lang="pt-BR" sz="1600" baseline="30000">
                <a:ea typeface="Arial Unicode MS" pitchFamily="34" charset="-128"/>
                <a:cs typeface="Arial Unicode MS" pitchFamily="34" charset="-128"/>
              </a:rPr>
              <a:t>o</a:t>
            </a:r>
            <a:r>
              <a:rPr lang="pt-BR" sz="1600">
                <a:ea typeface="MS PGothic" pitchFamily="34" charset="-128"/>
              </a:rPr>
              <a:t>=0), não havendo significância para as demais </a:t>
            </a:r>
          </a:p>
          <a:p>
            <a:pPr algn="ctr"/>
            <a:r>
              <a:rPr lang="pt-BR" sz="1600">
                <a:ea typeface="MS PGothic" pitchFamily="34" charset="-128"/>
              </a:rPr>
              <a:t>morbidades (</a:t>
            </a:r>
            <a:r>
              <a:rPr lang="pt-BR" sz="1600">
                <a:solidFill>
                  <a:schemeClr val="hlink"/>
                </a:solidFill>
                <a:ea typeface="MS PGothic" pitchFamily="34" charset="-128"/>
              </a:rPr>
              <a:t>Tabela 4</a:t>
            </a:r>
            <a:r>
              <a:rPr lang="pt-BR" sz="1600">
                <a:ea typeface="MS PGothic" pitchFamily="34" charset="-128"/>
              </a:rPr>
              <a:t>);</a:t>
            </a:r>
          </a:p>
          <a:p>
            <a:pPr algn="ctr"/>
            <a:r>
              <a:rPr lang="pt-BR" sz="1500">
                <a:ea typeface="MS PGothic" pitchFamily="34" charset="-128"/>
              </a:rPr>
              <a:t>Em relação ao procedimento: porém </a:t>
            </a:r>
            <a:r>
              <a:rPr lang="pt-BR" sz="1500">
                <a:solidFill>
                  <a:srgbClr val="FF0000"/>
                </a:solidFill>
                <a:ea typeface="MS PGothic" pitchFamily="34" charset="-128"/>
              </a:rPr>
              <a:t>houve maior refluxo do surfactante no Mini Insure:RR=2,52,com</a:t>
            </a:r>
          </a:p>
          <a:p>
            <a:pPr algn="ctr"/>
            <a:r>
              <a:rPr lang="pt-BR" sz="1600">
                <a:solidFill>
                  <a:srgbClr val="FF0000"/>
                </a:solidFill>
                <a:ea typeface="MS PGothic" pitchFamily="34" charset="-128"/>
              </a:rPr>
              <a:t>IC a 95% de 1,47-4,31-P&lt;0,001),</a:t>
            </a:r>
            <a:r>
              <a:rPr lang="pt-BR" sz="1600">
                <a:solidFill>
                  <a:schemeClr val="hlink"/>
                </a:solidFill>
                <a:ea typeface="MS PGothic" pitchFamily="34" charset="-128"/>
              </a:rPr>
              <a:t>porém  não afetou o número de RN que necessitou mais</a:t>
            </a:r>
          </a:p>
          <a:p>
            <a:pPr algn="ctr"/>
            <a:r>
              <a:rPr lang="pt-BR" sz="1600">
                <a:solidFill>
                  <a:schemeClr val="hlink"/>
                </a:solidFill>
                <a:ea typeface="MS PGothic" pitchFamily="34" charset="-128"/>
              </a:rPr>
              <a:t>de uma  dose de surfactante no grupo de intervenção;</a:t>
            </a:r>
          </a:p>
          <a:p>
            <a:pPr algn="ctr"/>
            <a:r>
              <a:rPr lang="pt-BR" sz="1600">
                <a:solidFill>
                  <a:srgbClr val="0000FF"/>
                </a:solidFill>
                <a:ea typeface="MS PGothic" pitchFamily="34" charset="-128"/>
              </a:rPr>
              <a:t>Sem diferença entre os grupos quanto a falha do procedimento</a:t>
            </a:r>
            <a:r>
              <a:rPr lang="pt-BR" sz="1600">
                <a:ea typeface="MS PGothic" pitchFamily="34" charset="-128"/>
              </a:rPr>
              <a:t> (RR=0,97 com IC a 95% de 0,58</a:t>
            </a:r>
          </a:p>
          <a:p>
            <a:pPr algn="ctr"/>
            <a:r>
              <a:rPr lang="pt-BR" sz="1600">
                <a:ea typeface="MS PGothic" pitchFamily="34" charset="-128"/>
              </a:rPr>
              <a:t>-1,63-P=0,91). </a:t>
            </a:r>
          </a:p>
        </p:txBody>
      </p:sp>
      <p:sp>
        <p:nvSpPr>
          <p:cNvPr id="69637" name="Text Box 5"/>
          <p:cNvSpPr txBox="1">
            <a:spLocks/>
          </p:cNvSpPr>
          <p:nvPr/>
        </p:nvSpPr>
        <p:spPr bwMode="auto">
          <a:xfrm>
            <a:off x="374650" y="0"/>
            <a:ext cx="10972800" cy="1000125"/>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4294967295"/>
          </p:nvPr>
        </p:nvSpPr>
        <p:spPr>
          <a:xfrm>
            <a:off x="271463" y="1511300"/>
            <a:ext cx="11329987" cy="6010275"/>
          </a:xfrm>
          <a:ln/>
        </p:spPr>
        <p:txBody>
          <a:bodyPr/>
          <a:lstStyle/>
          <a:p>
            <a:pPr marL="228600">
              <a:buFont typeface="Wingdings" pitchFamily="2" charset="2"/>
              <a:buNone/>
            </a:pPr>
            <a:r>
              <a:rPr lang="pt-BR" smtClean="0"/>
              <a:t>                              </a:t>
            </a:r>
          </a:p>
          <a:p>
            <a:pPr marL="228600">
              <a:buFont typeface="Wingdings" pitchFamily="2" charset="2"/>
              <a:buNone/>
            </a:pPr>
            <a:r>
              <a:rPr lang="pt-BR" smtClean="0"/>
              <a:t>                                  </a:t>
            </a:r>
          </a:p>
          <a:p>
            <a:pPr marL="228600" algn="ctr">
              <a:buFont typeface="Wingdings" pitchFamily="2" charset="2"/>
              <a:buNone/>
            </a:pPr>
            <a:r>
              <a:rPr lang="pt-BR" smtClean="0"/>
              <a:t>O Surfactante sem intubação atrasa a ventilação mecânica nos pré-termos</a:t>
            </a:r>
          </a:p>
          <a:p>
            <a:pPr marL="228600" algn="ctr">
              <a:buFont typeface="Wingdings" pitchFamily="2" charset="2"/>
              <a:buNone/>
            </a:pPr>
            <a:r>
              <a:rPr lang="pt-BR" smtClean="0"/>
              <a:t>Estudo caso-controle:262 RN (134 controle histórico e 134 com Mini-Insure)</a:t>
            </a:r>
          </a:p>
          <a:p>
            <a:pPr marL="228600" algn="ctr">
              <a:buFont typeface="Wingdings" pitchFamily="2" charset="2"/>
              <a:buNone/>
            </a:pPr>
            <a:r>
              <a:rPr lang="pt-BR" smtClean="0"/>
              <a:t>-Menos ventilação mecânica&lt;72 horas:</a:t>
            </a:r>
          </a:p>
          <a:p>
            <a:pPr marL="228600" algn="ctr">
              <a:buFont typeface="Wingdings" pitchFamily="2" charset="2"/>
              <a:buNone/>
            </a:pPr>
            <a:r>
              <a:rPr lang="pt-PT" b="1" smtClean="0">
                <a:solidFill>
                  <a:schemeClr val="hlink"/>
                </a:solidFill>
              </a:rPr>
              <a:t> </a:t>
            </a:r>
            <a:r>
              <a:rPr lang="pt-PT" b="1" smtClean="0">
                <a:solidFill>
                  <a:srgbClr val="0033CC"/>
                </a:solidFill>
              </a:rPr>
              <a:t>odds ratio (OR) de 0,58 e intervalo de confiança (IC) de 95% entre 0,35-0,96</a:t>
            </a:r>
            <a:r>
              <a:rPr lang="pt-PT" b="1" smtClean="0">
                <a:solidFill>
                  <a:schemeClr val="hlink"/>
                </a:solidFill>
              </a:rPr>
              <a:t>. </a:t>
            </a:r>
          </a:p>
          <a:p>
            <a:pPr marL="228600" algn="ctr">
              <a:buFont typeface="Wingdings" pitchFamily="2" charset="2"/>
              <a:buNone/>
            </a:pPr>
            <a:r>
              <a:rPr lang="pt-PT" b="1" smtClean="0">
                <a:solidFill>
                  <a:schemeClr val="hlink"/>
                </a:solidFill>
              </a:rPr>
              <a:t>                  </a:t>
            </a:r>
            <a:r>
              <a:rPr lang="pt-PT" smtClean="0">
                <a:solidFill>
                  <a:schemeClr val="tx2"/>
                </a:solidFill>
              </a:rPr>
              <a:t>-Menos hemorragia intraventricular graus 3-4 e leucomalácia periventricular</a:t>
            </a:r>
          </a:p>
          <a:p>
            <a:pPr marL="228600">
              <a:buFont typeface="Wingdings" pitchFamily="2" charset="2"/>
              <a:buNone/>
            </a:pPr>
            <a:r>
              <a:rPr lang="pt-PT" sz="1900" b="1" smtClean="0">
                <a:solidFill>
                  <a:schemeClr val="hlink"/>
                </a:solidFill>
              </a:rPr>
              <a:t>                                    </a:t>
            </a:r>
            <a:r>
              <a:rPr lang="pt-PT" sz="1900" b="1" smtClean="0">
                <a:solidFill>
                  <a:srgbClr val="0033CC"/>
                </a:solidFill>
              </a:rPr>
              <a:t>OR de  0,10, IC 95% 0,01 -0,83</a:t>
            </a:r>
            <a:endParaRPr lang="pt-BR" b="1" smtClean="0">
              <a:solidFill>
                <a:srgbClr val="0033CC"/>
              </a:solidFill>
            </a:endParaRPr>
          </a:p>
          <a:p>
            <a:pPr marL="228600" algn="ctr"/>
            <a:endParaRPr lang="pt-BR" smtClean="0">
              <a:solidFill>
                <a:srgbClr val="0033CC"/>
              </a:solidFill>
            </a:endParaRPr>
          </a:p>
        </p:txBody>
      </p:sp>
      <p:sp>
        <p:nvSpPr>
          <p:cNvPr id="70659" name="Rectangle 4"/>
          <p:cNvSpPr>
            <a:spLocks noChangeArrowheads="1"/>
          </p:cNvSpPr>
          <p:nvPr/>
        </p:nvSpPr>
        <p:spPr bwMode="auto">
          <a:xfrm>
            <a:off x="431800" y="981075"/>
            <a:ext cx="11406188" cy="942975"/>
          </a:xfrm>
          <a:prstGeom prst="rect">
            <a:avLst/>
          </a:prstGeom>
          <a:solidFill>
            <a:schemeClr val="bg1"/>
          </a:solidFill>
          <a:ln w="9525">
            <a:noFill/>
            <a:miter lim="800000"/>
            <a:headEnd/>
            <a:tailEnd/>
          </a:ln>
        </p:spPr>
        <p:txBody>
          <a:bodyPr anchor="ctr">
            <a:spAutoFit/>
          </a:bodyPr>
          <a:lstStyle/>
          <a:p>
            <a:pPr algn="ctr" defTabSz="457200"/>
            <a:r>
              <a:rPr lang="en-US" sz="1400">
                <a:ea typeface="MS PGothic" pitchFamily="34" charset="-128"/>
                <a:hlinkClick r:id="rId2"/>
              </a:rPr>
              <a:t>Case-control study demonstrates that surfactant without intubation delayed mechanical ventilation in preterm infants.</a:t>
            </a:r>
            <a:endParaRPr lang="en-US" sz="1400">
              <a:ea typeface="MS PGothic" pitchFamily="34" charset="-128"/>
            </a:endParaRPr>
          </a:p>
          <a:p>
            <a:pPr algn="ctr" defTabSz="457200"/>
            <a:r>
              <a:rPr lang="en-US" sz="1400">
                <a:ea typeface="MS PGothic" pitchFamily="34" charset="-128"/>
              </a:rPr>
              <a:t>Vik SD, Vik T, Lydersen S, Støen R.</a:t>
            </a:r>
          </a:p>
          <a:p>
            <a:pPr algn="ctr" defTabSz="457200"/>
            <a:r>
              <a:rPr lang="en-US" sz="1400">
                <a:ea typeface="MS PGothic" pitchFamily="34" charset="-128"/>
              </a:rPr>
              <a:t>Acta Paediatr. 2016 Dec 28. doi: 10.1111/apa.13732(University of Trondhenm, Noruega)</a:t>
            </a:r>
          </a:p>
        </p:txBody>
      </p:sp>
      <p:pic>
        <p:nvPicPr>
          <p:cNvPr id="70660" name="Título 1"/>
          <p:cNvPicPr>
            <a:picLocks noChangeArrowheads="1"/>
          </p:cNvPicPr>
          <p:nvPr/>
        </p:nvPicPr>
        <p:blipFill>
          <a:blip r:embed="rId3"/>
          <a:srcRect/>
          <a:stretch>
            <a:fillRect/>
          </a:stretch>
        </p:blipFill>
        <p:spPr bwMode="auto">
          <a:xfrm>
            <a:off x="1530350" y="160338"/>
            <a:ext cx="9990138" cy="587375"/>
          </a:xfrm>
          <a:prstGeom prst="rect">
            <a:avLst/>
          </a:prstGeom>
          <a:solidFill>
            <a:schemeClr val="bg1"/>
          </a:solidFill>
          <a:ln w="9525">
            <a:noFill/>
            <a:miter lim="800000"/>
            <a:headEnd/>
            <a:tailEnd/>
          </a:ln>
        </p:spPr>
      </p:pic>
      <p:sp>
        <p:nvSpPr>
          <p:cNvPr id="70661" name="Text Box 6"/>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6"/>
          <p:cNvPicPr>
            <a:picLocks noChangeAspect="1" noChangeArrowheads="1"/>
          </p:cNvPicPr>
          <p:nvPr/>
        </p:nvPicPr>
        <p:blipFill>
          <a:blip r:embed="rId2"/>
          <a:srcRect/>
          <a:stretch>
            <a:fillRect/>
          </a:stretch>
        </p:blipFill>
        <p:spPr bwMode="auto">
          <a:xfrm>
            <a:off x="0" y="1447800"/>
            <a:ext cx="12192000" cy="4730750"/>
          </a:xfrm>
          <a:prstGeom prst="rect">
            <a:avLst/>
          </a:prstGeom>
          <a:noFill/>
          <a:ln w="9525">
            <a:noFill/>
            <a:miter lim="800000"/>
            <a:headEnd/>
            <a:tailEnd/>
          </a:ln>
        </p:spPr>
      </p:pic>
      <p:pic>
        <p:nvPicPr>
          <p:cNvPr id="71683" name="Título 1"/>
          <p:cNvPicPr>
            <a:picLocks noChangeArrowheads="1"/>
          </p:cNvPicPr>
          <p:nvPr/>
        </p:nvPicPr>
        <p:blipFill>
          <a:blip r:embed="rId3"/>
          <a:srcRect/>
          <a:stretch>
            <a:fillRect/>
          </a:stretch>
        </p:blipFill>
        <p:spPr bwMode="auto">
          <a:xfrm>
            <a:off x="1530350" y="160338"/>
            <a:ext cx="9990138" cy="587375"/>
          </a:xfrm>
          <a:prstGeom prst="rect">
            <a:avLst/>
          </a:prstGeom>
          <a:solidFill>
            <a:schemeClr val="bg1"/>
          </a:solidFill>
          <a:ln w="9525">
            <a:noFill/>
            <a:miter lim="800000"/>
            <a:headEnd/>
            <a:tailEnd/>
          </a:ln>
        </p:spPr>
      </p:pic>
      <p:sp>
        <p:nvSpPr>
          <p:cNvPr id="71684" name="Text Box 9"/>
          <p:cNvSpPr txBox="1">
            <a:spLocks noChangeArrowheads="1"/>
          </p:cNvSpPr>
          <p:nvPr/>
        </p:nvSpPr>
        <p:spPr bwMode="auto">
          <a:xfrm>
            <a:off x="1189038" y="6018213"/>
            <a:ext cx="9661525" cy="915987"/>
          </a:xfrm>
          <a:prstGeom prst="rect">
            <a:avLst/>
          </a:prstGeom>
          <a:noFill/>
          <a:ln w="9525">
            <a:noFill/>
            <a:miter lim="800000"/>
            <a:headEnd/>
            <a:tailEnd/>
          </a:ln>
        </p:spPr>
        <p:txBody>
          <a:bodyPr wrap="none">
            <a:spAutoFit/>
          </a:bodyPr>
          <a:lstStyle/>
          <a:p>
            <a:pPr algn="ctr"/>
            <a:r>
              <a:rPr lang="pt-BR" b="1">
                <a:solidFill>
                  <a:srgbClr val="0000FF"/>
                </a:solidFill>
              </a:rPr>
              <a:t>LISA: ALTERNATIVA NOS RN COM RESPIRAÇÃO ESPONTÂNEA</a:t>
            </a:r>
          </a:p>
          <a:p>
            <a:pPr algn="ctr"/>
            <a:r>
              <a:rPr lang="pt-BR" b="1">
                <a:solidFill>
                  <a:srgbClr val="0000FF"/>
                </a:solidFill>
              </a:rPr>
              <a:t>INSURE: para recém-nascidos com falha no uso de CPAP nasal</a:t>
            </a:r>
          </a:p>
          <a:p>
            <a:pPr algn="ctr"/>
            <a:endParaRPr lang="pt-BR" b="1">
              <a:solidFill>
                <a:srgbClr val="0000FF"/>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Título 1"/>
          <p:cNvPicPr>
            <a:picLocks noChangeArrowheads="1"/>
          </p:cNvPicPr>
          <p:nvPr/>
        </p:nvPicPr>
        <p:blipFill>
          <a:blip r:embed="rId2"/>
          <a:srcRect/>
          <a:stretch>
            <a:fillRect/>
          </a:stretch>
        </p:blipFill>
        <p:spPr bwMode="auto">
          <a:xfrm>
            <a:off x="1530350" y="160338"/>
            <a:ext cx="9990138" cy="587375"/>
          </a:xfrm>
          <a:prstGeom prst="rect">
            <a:avLst/>
          </a:prstGeom>
          <a:solidFill>
            <a:schemeClr val="bg1"/>
          </a:solidFill>
          <a:ln w="9525">
            <a:noFill/>
            <a:miter lim="800000"/>
            <a:headEnd/>
            <a:tailEnd/>
          </a:ln>
        </p:spPr>
      </p:pic>
      <p:pic>
        <p:nvPicPr>
          <p:cNvPr id="72707" name="Picture 6"/>
          <p:cNvPicPr>
            <a:picLocks noChangeAspect="1" noChangeArrowheads="1"/>
          </p:cNvPicPr>
          <p:nvPr/>
        </p:nvPicPr>
        <p:blipFill>
          <a:blip r:embed="rId3"/>
          <a:srcRect/>
          <a:stretch>
            <a:fillRect/>
          </a:stretch>
        </p:blipFill>
        <p:spPr bwMode="auto">
          <a:xfrm>
            <a:off x="274638" y="1603375"/>
            <a:ext cx="11642725" cy="2930525"/>
          </a:xfrm>
          <a:prstGeom prst="rect">
            <a:avLst/>
          </a:prstGeom>
          <a:noFill/>
          <a:ln w="9525">
            <a:noFill/>
            <a:miter lim="800000"/>
            <a:headEnd/>
            <a:tailEnd/>
          </a:ln>
        </p:spPr>
      </p:pic>
      <p:sp>
        <p:nvSpPr>
          <p:cNvPr id="72708" name="Text Box 7"/>
          <p:cNvSpPr txBox="1">
            <a:spLocks noChangeArrowheads="1"/>
          </p:cNvSpPr>
          <p:nvPr/>
        </p:nvSpPr>
        <p:spPr bwMode="auto">
          <a:xfrm>
            <a:off x="3198813" y="4649788"/>
            <a:ext cx="5432425" cy="342900"/>
          </a:xfrm>
          <a:prstGeom prst="rect">
            <a:avLst/>
          </a:prstGeom>
          <a:noFill/>
          <a:ln w="38100">
            <a:solidFill>
              <a:srgbClr val="E329BB"/>
            </a:solidFill>
            <a:miter lim="800000"/>
            <a:headEnd/>
            <a:tailEnd/>
          </a:ln>
        </p:spPr>
        <p:txBody>
          <a:bodyPr wrap="none">
            <a:spAutoFit/>
          </a:bodyPr>
          <a:lstStyle/>
          <a:p>
            <a:r>
              <a:rPr lang="pt-BR" sz="1400"/>
              <a:t>*LIST:Terapias com surfactante menos invasivas</a:t>
            </a:r>
          </a:p>
        </p:txBody>
      </p:sp>
      <p:sp>
        <p:nvSpPr>
          <p:cNvPr id="72709" name="Rectangle 8"/>
          <p:cNvSpPr>
            <a:spLocks noChangeArrowheads="1"/>
          </p:cNvSpPr>
          <p:nvPr/>
        </p:nvSpPr>
        <p:spPr bwMode="auto">
          <a:xfrm>
            <a:off x="0" y="5416550"/>
            <a:ext cx="12034838" cy="915988"/>
          </a:xfrm>
          <a:prstGeom prst="rect">
            <a:avLst/>
          </a:prstGeom>
          <a:solidFill>
            <a:schemeClr val="bg1"/>
          </a:solidFill>
          <a:ln w="9525">
            <a:noFill/>
            <a:miter lim="800000"/>
            <a:headEnd/>
            <a:tailEnd/>
          </a:ln>
        </p:spPr>
        <p:txBody>
          <a:bodyPr anchor="ctr">
            <a:spAutoFit/>
          </a:bodyPr>
          <a:lstStyle/>
          <a:p>
            <a:pPr algn="ctr"/>
            <a:r>
              <a:rPr lang="pt-BR"/>
              <a:t>*</a:t>
            </a:r>
            <a:r>
              <a:rPr lang="pt-BR">
                <a:hlinkClick r:id="rId4"/>
              </a:rPr>
              <a:t>Surfactant instillation in spontaneously breathing preterm infants: a systematic review and meta-analysis.</a:t>
            </a:r>
            <a:r>
              <a:rPr lang="pt-BR"/>
              <a:t>Rigo V, Lefebvre C, Broux I.Eur J Pediatr. 2016 Dec;175(12):1933-1942. Epub 2016 Sep 27. Review</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4"/>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pic>
        <p:nvPicPr>
          <p:cNvPr id="73731" name="Título 1"/>
          <p:cNvPicPr>
            <a:picLocks noChangeArrowheads="1"/>
          </p:cNvPicPr>
          <p:nvPr/>
        </p:nvPicPr>
        <p:blipFill>
          <a:blip r:embed="rId2"/>
          <a:srcRect/>
          <a:stretch>
            <a:fillRect/>
          </a:stretch>
        </p:blipFill>
        <p:spPr bwMode="auto">
          <a:xfrm>
            <a:off x="2203450" y="1001713"/>
            <a:ext cx="6719888" cy="1049337"/>
          </a:xfrm>
          <a:prstGeom prst="rect">
            <a:avLst/>
          </a:prstGeom>
          <a:solidFill>
            <a:schemeClr val="bg1"/>
          </a:solidFill>
          <a:ln w="9525">
            <a:noFill/>
            <a:miter lim="800000"/>
            <a:headEnd/>
            <a:tailEnd/>
          </a:ln>
        </p:spPr>
      </p:pic>
      <p:sp>
        <p:nvSpPr>
          <p:cNvPr id="73732" name="Rectangle 7"/>
          <p:cNvSpPr>
            <a:spLocks noChangeArrowheads="1"/>
          </p:cNvSpPr>
          <p:nvPr/>
        </p:nvSpPr>
        <p:spPr bwMode="auto">
          <a:xfrm>
            <a:off x="268288" y="2457450"/>
            <a:ext cx="11923712" cy="2289175"/>
          </a:xfrm>
          <a:prstGeom prst="rect">
            <a:avLst/>
          </a:prstGeom>
          <a:solidFill>
            <a:srgbClr val="FFFFFF"/>
          </a:solidFill>
          <a:ln w="9525">
            <a:noFill/>
            <a:miter lim="800000"/>
            <a:headEnd/>
            <a:tailEnd/>
          </a:ln>
        </p:spPr>
        <p:txBody>
          <a:bodyPr anchor="ctr">
            <a:spAutoFit/>
          </a:bodyPr>
          <a:lstStyle/>
          <a:p>
            <a:pPr algn="ctr"/>
            <a:r>
              <a:rPr lang="pt-BR">
                <a:hlinkClick r:id="rId3"/>
              </a:rPr>
              <a:t>The OPTIMIST-A trial: evaluation of minimally-invasive surfactant therapy in preterm infants </a:t>
            </a:r>
            <a:r>
              <a:rPr lang="pt-BR" b="1">
                <a:solidFill>
                  <a:srgbClr val="FF0000"/>
                </a:solidFill>
                <a:hlinkClick r:id="rId3"/>
              </a:rPr>
              <a:t>25-28 weeks gestation</a:t>
            </a:r>
            <a:r>
              <a:rPr lang="pt-BR">
                <a:hlinkClick r:id="rId3"/>
              </a:rPr>
              <a:t>.</a:t>
            </a:r>
            <a:endParaRPr lang="pt-BR"/>
          </a:p>
          <a:p>
            <a:pPr algn="ctr"/>
            <a:r>
              <a:rPr lang="pt-BR"/>
              <a:t>Dargaville PA, Kamlin CO, De Paoli AG, Carlin JB, Orsini F, Soll RF, Davis PG.</a:t>
            </a:r>
          </a:p>
          <a:p>
            <a:pPr algn="ctr"/>
            <a:r>
              <a:rPr lang="pt-BR"/>
              <a:t>BMC Pediatr. 2014 Aug 27;14:213. doi: 10.1186/1471-2431-14-213.</a:t>
            </a:r>
          </a:p>
          <a:p>
            <a:pPr algn="ctr"/>
            <a:r>
              <a:rPr lang="pt-BR" b="1"/>
              <a:t>Artigo Integral!</a:t>
            </a:r>
          </a:p>
          <a:p>
            <a:pPr algn="ctr"/>
            <a:r>
              <a:rPr lang="pt-PT"/>
              <a:t>Um total de </a:t>
            </a:r>
            <a:r>
              <a:rPr lang="pt-PT">
                <a:solidFill>
                  <a:srgbClr val="0000FF"/>
                </a:solidFill>
              </a:rPr>
              <a:t>606 crianças</a:t>
            </a:r>
            <a:r>
              <a:rPr lang="pt-PT"/>
              <a:t> (303 recebendo surfactante minimamente invasivo por um cateter x 303 simulado) serão matriculadas em  mais de  30 centros em todo o mundo, e deverá ser concluído até o final de 2017 (</a:t>
            </a:r>
            <a:r>
              <a:rPr lang="pt-PT">
                <a:solidFill>
                  <a:srgbClr val="0000FF"/>
                </a:solidFill>
              </a:rPr>
              <a:t>espera-se para 2020</a:t>
            </a:r>
            <a:r>
              <a:rPr lang="pt-PT"/>
              <a:t>).</a:t>
            </a:r>
            <a:r>
              <a:rPr lang="pt-BR"/>
              <a:t> </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4" descr="Carmen-2-PRESENÇA"/>
          <p:cNvPicPr>
            <a:picLocks noChangeAspect="1" noChangeArrowheads="1"/>
          </p:cNvPicPr>
          <p:nvPr/>
        </p:nvPicPr>
        <p:blipFill>
          <a:blip r:embed="rId2"/>
          <a:srcRect/>
          <a:stretch>
            <a:fillRect/>
          </a:stretch>
        </p:blipFill>
        <p:spPr bwMode="auto">
          <a:xfrm>
            <a:off x="1298575" y="2362200"/>
            <a:ext cx="4181475" cy="2054225"/>
          </a:xfrm>
          <a:prstGeom prst="rect">
            <a:avLst/>
          </a:prstGeom>
          <a:noFill/>
          <a:ln w="19050">
            <a:solidFill>
              <a:srgbClr val="FF3399"/>
            </a:solidFill>
            <a:miter lim="800000"/>
            <a:headEnd/>
            <a:tailEnd/>
          </a:ln>
        </p:spPr>
      </p:pic>
      <p:pic>
        <p:nvPicPr>
          <p:cNvPr id="75779" name="Picture 5"/>
          <p:cNvPicPr>
            <a:picLocks noChangeAspect="1" noChangeArrowheads="1"/>
          </p:cNvPicPr>
          <p:nvPr/>
        </p:nvPicPr>
        <p:blipFill>
          <a:blip r:embed="rId3"/>
          <a:srcRect/>
          <a:stretch>
            <a:fillRect/>
          </a:stretch>
        </p:blipFill>
        <p:spPr bwMode="auto">
          <a:xfrm>
            <a:off x="6399213" y="1776413"/>
            <a:ext cx="5448300" cy="4749800"/>
          </a:xfrm>
          <a:prstGeom prst="rect">
            <a:avLst/>
          </a:prstGeom>
          <a:noFill/>
          <a:ln w="28575">
            <a:solidFill>
              <a:srgbClr val="FF3399"/>
            </a:solidFill>
            <a:miter lim="800000"/>
            <a:headEnd/>
            <a:tailEnd/>
          </a:ln>
        </p:spPr>
      </p:pic>
      <p:sp>
        <p:nvSpPr>
          <p:cNvPr id="75780" name="Text Box 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pic>
        <p:nvPicPr>
          <p:cNvPr id="75781" name="Título 1"/>
          <p:cNvPicPr>
            <a:picLocks noChangeArrowheads="1"/>
          </p:cNvPicPr>
          <p:nvPr/>
        </p:nvPicPr>
        <p:blipFill>
          <a:blip r:embed="rId4"/>
          <a:srcRect/>
          <a:stretch>
            <a:fillRect/>
          </a:stretch>
        </p:blipFill>
        <p:spPr bwMode="auto">
          <a:xfrm>
            <a:off x="2836863" y="0"/>
            <a:ext cx="6719887" cy="627063"/>
          </a:xfrm>
          <a:prstGeom prst="rect">
            <a:avLst/>
          </a:prstGeom>
          <a:solidFill>
            <a:schemeClr val="bg1"/>
          </a:solidFill>
          <a:ln w="9525">
            <a:noFill/>
            <a:miter lim="800000"/>
            <a:headEnd/>
            <a:tailEnd/>
          </a:ln>
        </p:spPr>
      </p:pic>
      <p:sp>
        <p:nvSpPr>
          <p:cNvPr id="75782" name="Text Box 8"/>
          <p:cNvSpPr txBox="1">
            <a:spLocks noChangeArrowheads="1"/>
          </p:cNvSpPr>
          <p:nvPr/>
        </p:nvSpPr>
        <p:spPr bwMode="auto">
          <a:xfrm>
            <a:off x="2973388" y="925513"/>
            <a:ext cx="5829300" cy="396875"/>
          </a:xfrm>
          <a:prstGeom prst="rect">
            <a:avLst/>
          </a:prstGeom>
          <a:noFill/>
          <a:ln w="9525">
            <a:noFill/>
            <a:miter lim="800000"/>
            <a:headEnd/>
            <a:tailEnd/>
          </a:ln>
        </p:spPr>
        <p:txBody>
          <a:bodyPr wrap="none">
            <a:spAutoFit/>
          </a:bodyPr>
          <a:lstStyle/>
          <a:p>
            <a:r>
              <a:rPr lang="pt-BR" sz="2000" b="1">
                <a:solidFill>
                  <a:srgbClr val="0000FF"/>
                </a:solidFill>
              </a:rPr>
              <a:t>Surfactante minimamente invasivo</a:t>
            </a:r>
          </a:p>
        </p:txBody>
      </p:sp>
      <p:sp>
        <p:nvSpPr>
          <p:cNvPr id="75783" name="Text Box 9"/>
          <p:cNvSpPr txBox="1">
            <a:spLocks noChangeArrowheads="1"/>
          </p:cNvSpPr>
          <p:nvPr/>
        </p:nvSpPr>
        <p:spPr bwMode="auto">
          <a:xfrm>
            <a:off x="6858000" y="6491288"/>
            <a:ext cx="4376738" cy="366712"/>
          </a:xfrm>
          <a:prstGeom prst="rect">
            <a:avLst/>
          </a:prstGeom>
          <a:noFill/>
          <a:ln w="9525">
            <a:noFill/>
            <a:miter lim="800000"/>
            <a:headEnd/>
            <a:tailEnd/>
          </a:ln>
        </p:spPr>
        <p:txBody>
          <a:bodyPr wrap="none">
            <a:spAutoFit/>
          </a:bodyPr>
          <a:lstStyle/>
          <a:p>
            <a:pPr algn="ctr"/>
            <a:r>
              <a:rPr lang="pt-BR">
                <a:solidFill>
                  <a:srgbClr val="0000FF"/>
                </a:solidFill>
              </a:rPr>
              <a:t>Foto-Dra Marta D R. de Moura</a:t>
            </a:r>
          </a:p>
        </p:txBody>
      </p:sp>
      <p:sp>
        <p:nvSpPr>
          <p:cNvPr id="75784" name="Text Box 10"/>
          <p:cNvSpPr txBox="1">
            <a:spLocks noChangeArrowheads="1"/>
          </p:cNvSpPr>
          <p:nvPr/>
        </p:nvSpPr>
        <p:spPr bwMode="auto">
          <a:xfrm>
            <a:off x="1574800" y="4419600"/>
            <a:ext cx="4140200" cy="915988"/>
          </a:xfrm>
          <a:prstGeom prst="rect">
            <a:avLst/>
          </a:prstGeom>
          <a:noFill/>
          <a:ln w="9525">
            <a:noFill/>
            <a:miter lim="800000"/>
            <a:headEnd/>
            <a:tailEnd/>
          </a:ln>
        </p:spPr>
        <p:txBody>
          <a:bodyPr wrap="none">
            <a:spAutoFit/>
          </a:bodyPr>
          <a:lstStyle/>
          <a:p>
            <a:r>
              <a:rPr lang="pt-BR" i="1">
                <a:solidFill>
                  <a:srgbClr val="0000FF"/>
                </a:solidFill>
              </a:rPr>
              <a:t>Chiesi In Neonatology for life</a:t>
            </a:r>
          </a:p>
          <a:p>
            <a:r>
              <a:rPr lang="pt-BR" i="1">
                <a:solidFill>
                  <a:srgbClr val="0000FF"/>
                </a:solidFill>
              </a:rPr>
              <a:t>A Review of the Evidence</a:t>
            </a:r>
          </a:p>
          <a:p>
            <a:endParaRPr lang="pt-BR" i="1">
              <a:solidFill>
                <a:srgbClr val="0000FF"/>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4"/>
          <p:cNvPicPr>
            <a:picLocks noChangeAspect="1" noChangeArrowheads="1"/>
          </p:cNvPicPr>
          <p:nvPr/>
        </p:nvPicPr>
        <p:blipFill>
          <a:blip r:embed="rId2"/>
          <a:srcRect/>
          <a:stretch>
            <a:fillRect/>
          </a:stretch>
        </p:blipFill>
        <p:spPr bwMode="auto">
          <a:xfrm>
            <a:off x="2901950" y="1390650"/>
            <a:ext cx="5389563" cy="3781425"/>
          </a:xfrm>
          <a:prstGeom prst="rect">
            <a:avLst/>
          </a:prstGeom>
          <a:noFill/>
          <a:ln w="9525">
            <a:noFill/>
            <a:miter lim="800000"/>
            <a:headEnd/>
            <a:tailEnd/>
          </a:ln>
        </p:spPr>
      </p:pic>
      <p:sp>
        <p:nvSpPr>
          <p:cNvPr id="76803" name="Rectangle 5"/>
          <p:cNvSpPr>
            <a:spLocks noChangeArrowheads="1"/>
          </p:cNvSpPr>
          <p:nvPr/>
        </p:nvSpPr>
        <p:spPr bwMode="auto">
          <a:xfrm>
            <a:off x="0" y="6034088"/>
            <a:ext cx="12192000" cy="730250"/>
          </a:xfrm>
          <a:prstGeom prst="rect">
            <a:avLst/>
          </a:prstGeom>
          <a:solidFill>
            <a:srgbClr val="FFFFFF"/>
          </a:solidFill>
          <a:ln w="9525">
            <a:noFill/>
            <a:miter lim="800000"/>
            <a:headEnd/>
            <a:tailEnd/>
          </a:ln>
        </p:spPr>
        <p:txBody>
          <a:bodyPr anchor="ctr">
            <a:spAutoFit/>
          </a:bodyPr>
          <a:lstStyle/>
          <a:p>
            <a:pPr algn="ctr"/>
            <a:r>
              <a:rPr lang="pt-BR" sz="1400">
                <a:hlinkClick r:id="rId3"/>
              </a:rPr>
              <a:t>European perspective on less invasive surfactant administration-a survey.</a:t>
            </a:r>
            <a:endParaRPr lang="pt-BR" sz="1400"/>
          </a:p>
          <a:p>
            <a:pPr algn="ctr"/>
            <a:r>
              <a:rPr lang="pt-BR" sz="1400"/>
              <a:t>Klotz D, Porcaro U, Fleck T, Fuchs H.Eur J Pediatr. 2017 Feb;176(2):147-154. doi: 10.1007/s00431-016-2812-9. Epub 2016 Dec 9.</a:t>
            </a:r>
          </a:p>
        </p:txBody>
      </p:sp>
      <p:sp>
        <p:nvSpPr>
          <p:cNvPr id="76804" name="Text Box 3"/>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5000">
                <a:solidFill>
                  <a:srgbClr val="FF3399"/>
                </a:solidFill>
                <a:latin typeface="Calibri" pitchFamily="34" charset="0"/>
                <a:ea typeface="Microsoft YaHei" pitchFamily="34" charset="-122"/>
                <a:cs typeface="Mangal" pitchFamily="18" charset="0"/>
              </a:rPr>
              <a:t>SDR</a:t>
            </a:r>
          </a:p>
        </p:txBody>
      </p:sp>
      <p:pic>
        <p:nvPicPr>
          <p:cNvPr id="76805" name="Título 1"/>
          <p:cNvPicPr>
            <a:picLocks noChangeArrowheads="1"/>
          </p:cNvPicPr>
          <p:nvPr/>
        </p:nvPicPr>
        <p:blipFill>
          <a:blip r:embed="rId4"/>
          <a:srcRect/>
          <a:stretch>
            <a:fillRect/>
          </a:stretch>
        </p:blipFill>
        <p:spPr bwMode="auto">
          <a:xfrm>
            <a:off x="2836863" y="0"/>
            <a:ext cx="6719887" cy="627063"/>
          </a:xfrm>
          <a:prstGeom prst="rect">
            <a:avLst/>
          </a:prstGeom>
          <a:solidFill>
            <a:schemeClr val="bg1"/>
          </a:solidFill>
          <a:ln w="9525">
            <a:noFill/>
            <a:miter lim="800000"/>
            <a:headEnd/>
            <a:tailEnd/>
          </a:ln>
        </p:spPr>
      </p:pic>
      <p:sp>
        <p:nvSpPr>
          <p:cNvPr id="76806" name="Text Box 8"/>
          <p:cNvSpPr txBox="1">
            <a:spLocks noChangeArrowheads="1"/>
          </p:cNvSpPr>
          <p:nvPr/>
        </p:nvSpPr>
        <p:spPr bwMode="auto">
          <a:xfrm>
            <a:off x="2973388" y="925513"/>
            <a:ext cx="5829300" cy="396875"/>
          </a:xfrm>
          <a:prstGeom prst="rect">
            <a:avLst/>
          </a:prstGeom>
          <a:noFill/>
          <a:ln w="9525">
            <a:noFill/>
            <a:miter lim="800000"/>
            <a:headEnd/>
            <a:tailEnd/>
          </a:ln>
        </p:spPr>
        <p:txBody>
          <a:bodyPr wrap="none">
            <a:spAutoFit/>
          </a:bodyPr>
          <a:lstStyle/>
          <a:p>
            <a:r>
              <a:rPr lang="pt-BR" sz="2000" b="1">
                <a:solidFill>
                  <a:srgbClr val="0000FF"/>
                </a:solidFill>
              </a:rPr>
              <a:t>Surfactante minimamente invasivo</a:t>
            </a:r>
          </a:p>
        </p:txBody>
      </p:sp>
      <p:sp>
        <p:nvSpPr>
          <p:cNvPr id="76807" name="Text Box 9"/>
          <p:cNvSpPr txBox="1">
            <a:spLocks noChangeArrowheads="1"/>
          </p:cNvSpPr>
          <p:nvPr/>
        </p:nvSpPr>
        <p:spPr bwMode="auto">
          <a:xfrm>
            <a:off x="3276600" y="5092700"/>
            <a:ext cx="6916738" cy="641350"/>
          </a:xfrm>
          <a:prstGeom prst="rect">
            <a:avLst/>
          </a:prstGeom>
          <a:noFill/>
          <a:ln w="9525">
            <a:noFill/>
            <a:miter lim="800000"/>
            <a:headEnd/>
            <a:tailEnd/>
          </a:ln>
        </p:spPr>
        <p:txBody>
          <a:bodyPr wrap="none">
            <a:spAutoFit/>
          </a:bodyPr>
          <a:lstStyle/>
          <a:p>
            <a:pPr algn="ctr"/>
            <a:r>
              <a:rPr lang="pt-BR" b="1">
                <a:solidFill>
                  <a:srgbClr val="0000FF"/>
                </a:solidFill>
              </a:rPr>
              <a:t>37 PAÍSES EUROPEUS (2015-2016):52% usam</a:t>
            </a:r>
          </a:p>
          <a:p>
            <a:pPr algn="ctr"/>
            <a:r>
              <a:rPr lang="pt-BR" b="1">
                <a:solidFill>
                  <a:srgbClr val="0000FF"/>
                </a:solidFill>
              </a:rPr>
              <a:t>Surfactante minimamente invasivo</a:t>
            </a:r>
          </a:p>
        </p:txBody>
      </p:sp>
      <p:sp>
        <p:nvSpPr>
          <p:cNvPr id="76808" name="Line 10"/>
          <p:cNvSpPr>
            <a:spLocks noChangeShapeType="1"/>
          </p:cNvSpPr>
          <p:nvPr/>
        </p:nvSpPr>
        <p:spPr bwMode="auto">
          <a:xfrm flipH="1">
            <a:off x="7613650" y="1765300"/>
            <a:ext cx="1471613" cy="198438"/>
          </a:xfrm>
          <a:prstGeom prst="line">
            <a:avLst/>
          </a:prstGeom>
          <a:noFill/>
          <a:ln w="57150">
            <a:solidFill>
              <a:srgbClr val="FF3399"/>
            </a:solidFill>
            <a:round/>
            <a:headEnd/>
            <a:tailEnd type="triangle" w="med" len="med"/>
          </a:ln>
        </p:spPr>
        <p:txBody>
          <a:bodyP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4"/>
          <p:cNvPicPr>
            <a:picLocks noChangeAspect="1" noChangeArrowheads="1"/>
          </p:cNvPicPr>
          <p:nvPr/>
        </p:nvPicPr>
        <p:blipFill>
          <a:blip r:embed="rId2"/>
          <a:srcRect/>
          <a:stretch>
            <a:fillRect/>
          </a:stretch>
        </p:blipFill>
        <p:spPr bwMode="auto">
          <a:xfrm>
            <a:off x="750888" y="314325"/>
            <a:ext cx="8382000" cy="4495800"/>
          </a:xfrm>
          <a:prstGeom prst="rect">
            <a:avLst/>
          </a:prstGeom>
          <a:noFill/>
          <a:ln w="9525">
            <a:noFill/>
            <a:miter lim="800000"/>
            <a:headEnd/>
            <a:tailEnd/>
          </a:ln>
        </p:spPr>
      </p:pic>
      <p:sp>
        <p:nvSpPr>
          <p:cNvPr id="77827" name="Rectangle 6"/>
          <p:cNvSpPr>
            <a:spLocks noChangeArrowheads="1"/>
          </p:cNvSpPr>
          <p:nvPr/>
        </p:nvSpPr>
        <p:spPr bwMode="auto">
          <a:xfrm>
            <a:off x="2332038" y="0"/>
            <a:ext cx="8674100" cy="311150"/>
          </a:xfrm>
          <a:prstGeom prst="rect">
            <a:avLst/>
          </a:prstGeom>
          <a:solidFill>
            <a:schemeClr val="bg1"/>
          </a:solidFill>
          <a:ln w="9525">
            <a:noFill/>
            <a:miter lim="800000"/>
            <a:headEnd/>
            <a:tailEnd/>
          </a:ln>
        </p:spPr>
        <p:txBody>
          <a:bodyPr wrap="none">
            <a:spAutoFit/>
          </a:bodyPr>
          <a:lstStyle/>
          <a:p>
            <a:pPr defTabSz="457200" eaLnBrk="0" hangingPunct="0">
              <a:lnSpc>
                <a:spcPct val="80000"/>
              </a:lnSpc>
              <a:spcBef>
                <a:spcPct val="20000"/>
              </a:spcBef>
              <a:buClr>
                <a:schemeClr val="accent2"/>
              </a:buClr>
              <a:buFont typeface="Wingdings" pitchFamily="2" charset="2"/>
              <a:buNone/>
            </a:pPr>
            <a:r>
              <a:rPr lang="pt-BR" altLang="ko-KR" b="1">
                <a:solidFill>
                  <a:srgbClr val="0000FF"/>
                </a:solidFill>
                <a:ea typeface="Gulim" pitchFamily="34" charset="-127"/>
              </a:rPr>
              <a:t>SURFACTANTE: TÉCNICA DO MINI-INSURE:≥26 semanas</a:t>
            </a:r>
          </a:p>
        </p:txBody>
      </p:sp>
      <p:sp>
        <p:nvSpPr>
          <p:cNvPr id="77828" name="Text Box 5"/>
          <p:cNvSpPr txBox="1">
            <a:spLocks/>
          </p:cNvSpPr>
          <p:nvPr/>
        </p:nvSpPr>
        <p:spPr bwMode="auto">
          <a:xfrm>
            <a:off x="0" y="-141288"/>
            <a:ext cx="10972800" cy="1141413"/>
          </a:xfrm>
          <a:prstGeom prst="rect">
            <a:avLst/>
          </a:prstGeom>
          <a:noFill/>
          <a:ln w="9525">
            <a:noFill/>
            <a:miter lim="800000"/>
            <a:headEnd/>
            <a:tailEnd/>
          </a:ln>
        </p:spPr>
        <p:txBody>
          <a:bodyPr lIns="90004" tIns="44997" rIns="90004" bIns="44997"/>
          <a:lstStyle/>
          <a:p>
            <a:pPr eaLnBrk="0" hangingPunct="0"/>
            <a:r>
              <a:rPr lang="pt-BR" sz="3600">
                <a:solidFill>
                  <a:srgbClr val="FF3399"/>
                </a:solidFill>
                <a:latin typeface="Calibri" pitchFamily="34" charset="0"/>
                <a:ea typeface="Microsoft YaHei" pitchFamily="34" charset="-122"/>
                <a:cs typeface="Mangal" pitchFamily="18" charset="0"/>
              </a:rPr>
              <a:t>SDR</a:t>
            </a:r>
          </a:p>
        </p:txBody>
      </p:sp>
      <p:sp>
        <p:nvSpPr>
          <p:cNvPr id="77829" name="Text Box 6"/>
          <p:cNvSpPr txBox="1">
            <a:spLocks noChangeArrowheads="1"/>
          </p:cNvSpPr>
          <p:nvPr/>
        </p:nvSpPr>
        <p:spPr bwMode="auto">
          <a:xfrm>
            <a:off x="6230938" y="2773363"/>
            <a:ext cx="365125" cy="366712"/>
          </a:xfrm>
          <a:prstGeom prst="rect">
            <a:avLst/>
          </a:prstGeom>
          <a:noFill/>
          <a:ln w="9525">
            <a:noFill/>
            <a:miter lim="800000"/>
            <a:headEnd/>
            <a:tailEnd/>
          </a:ln>
        </p:spPr>
        <p:txBody>
          <a:bodyPr wrap="none">
            <a:spAutoFit/>
          </a:bodyPr>
          <a:lstStyle/>
          <a:p>
            <a:r>
              <a:rPr lang="pt-BR"/>
              <a:t>*</a:t>
            </a:r>
          </a:p>
        </p:txBody>
      </p:sp>
      <p:sp>
        <p:nvSpPr>
          <p:cNvPr id="77830" name="Rectangle 10"/>
          <p:cNvSpPr>
            <a:spLocks noChangeArrowheads="1"/>
          </p:cNvSpPr>
          <p:nvPr/>
        </p:nvSpPr>
        <p:spPr bwMode="auto">
          <a:xfrm>
            <a:off x="3468688" y="1474788"/>
            <a:ext cx="8547100" cy="925512"/>
          </a:xfrm>
          <a:prstGeom prst="rect">
            <a:avLst/>
          </a:prstGeom>
          <a:solidFill>
            <a:schemeClr val="accent1"/>
          </a:solidFill>
          <a:ln w="9525">
            <a:solidFill>
              <a:schemeClr val="tx1"/>
            </a:solidFill>
            <a:miter lim="800000"/>
            <a:headEnd/>
            <a:tailEnd/>
          </a:ln>
        </p:spPr>
        <p:txBody>
          <a:bodyPr wrap="none" anchor="ctr"/>
          <a:lstStyle/>
          <a:p>
            <a:endParaRPr lang="pt-BR" sz="1200"/>
          </a:p>
          <a:p>
            <a:endParaRPr lang="pt-BR" sz="1200"/>
          </a:p>
          <a:p>
            <a:r>
              <a:rPr lang="pt-BR" sz="1200"/>
              <a:t>Recém-nascido em posição de intubação traqueal,contido por técnica de enrolamento</a:t>
            </a:r>
          </a:p>
          <a:p>
            <a:r>
              <a:rPr lang="pt-BR" sz="1200"/>
              <a:t>Laringoscopia: usar sonda uretral n</a:t>
            </a:r>
            <a:r>
              <a:rPr lang="pt-BR" sz="1200" baseline="30000">
                <a:ea typeface="Arial Unicode MS" pitchFamily="34" charset="-128"/>
                <a:cs typeface="Arial Unicode MS" pitchFamily="34" charset="-128"/>
              </a:rPr>
              <a:t>o</a:t>
            </a:r>
            <a:r>
              <a:rPr lang="pt-BR" sz="1200"/>
              <a:t> 8 (cortar a ponta sem bisel; retirar fenestrações) ; </a:t>
            </a:r>
          </a:p>
          <a:p>
            <a:r>
              <a:rPr lang="pt-BR" sz="1200"/>
              <a:t>marcar  com esparadrapo 2 cm da ponta distal e no valor corresponde a 6 +peso </a:t>
            </a:r>
          </a:p>
          <a:p>
            <a:r>
              <a:rPr lang="pt-BR" sz="1200"/>
              <a:t>(fixação no lábio superior)</a:t>
            </a:r>
          </a:p>
          <a:p>
            <a:endParaRPr lang="pt-BR" sz="1200"/>
          </a:p>
          <a:p>
            <a:endParaRPr lang="pt-BR" sz="1200"/>
          </a:p>
          <a:p>
            <a:endParaRPr lang="pt-BR" sz="1200"/>
          </a:p>
        </p:txBody>
      </p:sp>
      <p:sp>
        <p:nvSpPr>
          <p:cNvPr id="77831" name="Rectangle 12"/>
          <p:cNvSpPr>
            <a:spLocks noChangeArrowheads="1"/>
          </p:cNvSpPr>
          <p:nvPr/>
        </p:nvSpPr>
        <p:spPr bwMode="auto">
          <a:xfrm>
            <a:off x="3859213" y="2470150"/>
            <a:ext cx="5532437" cy="914400"/>
          </a:xfrm>
          <a:prstGeom prst="rect">
            <a:avLst/>
          </a:prstGeom>
          <a:solidFill>
            <a:schemeClr val="accent1"/>
          </a:solidFill>
          <a:ln w="9525">
            <a:solidFill>
              <a:schemeClr val="tx1"/>
            </a:solidFill>
            <a:miter lim="800000"/>
            <a:headEnd/>
            <a:tailEnd/>
          </a:ln>
        </p:spPr>
        <p:txBody>
          <a:bodyPr wrap="none" anchor="ctr"/>
          <a:lstStyle/>
          <a:p>
            <a:r>
              <a:rPr lang="pt-BR" sz="1200"/>
              <a:t>Inserir a sonda até a profundidade desejada e segurá-la </a:t>
            </a:r>
          </a:p>
          <a:p>
            <a:r>
              <a:rPr lang="pt-BR" sz="1200"/>
              <a:t>nos lábios.Remover o laringoscópio</a:t>
            </a:r>
          </a:p>
          <a:p>
            <a:r>
              <a:rPr lang="pt-BR" sz="1200" b="1">
                <a:solidFill>
                  <a:srgbClr val="FFFF00"/>
                </a:solidFill>
              </a:rPr>
              <a:t>Dose: 200mg/kg</a:t>
            </a:r>
            <a:r>
              <a:rPr lang="pt-BR" sz="1200"/>
              <a:t> </a:t>
            </a:r>
          </a:p>
          <a:p>
            <a:r>
              <a:rPr lang="pt-BR" sz="1200"/>
              <a:t>Conectar a seringa do surfactante na sonda uretral </a:t>
            </a:r>
          </a:p>
          <a:p>
            <a:r>
              <a:rPr lang="pt-BR" sz="1200"/>
              <a:t>com mesmo volume de ar de ar. Instilar em 30-60 segundos</a:t>
            </a:r>
          </a:p>
        </p:txBody>
      </p:sp>
      <p:sp>
        <p:nvSpPr>
          <p:cNvPr id="77832" name="Rectangle 13"/>
          <p:cNvSpPr>
            <a:spLocks noChangeArrowheads="1"/>
          </p:cNvSpPr>
          <p:nvPr/>
        </p:nvSpPr>
        <p:spPr bwMode="auto">
          <a:xfrm>
            <a:off x="3763963" y="722313"/>
            <a:ext cx="6937375" cy="685800"/>
          </a:xfrm>
          <a:prstGeom prst="rect">
            <a:avLst/>
          </a:prstGeom>
          <a:solidFill>
            <a:schemeClr val="accent1"/>
          </a:solidFill>
          <a:ln w="9525">
            <a:solidFill>
              <a:schemeClr val="tx1"/>
            </a:solidFill>
            <a:miter lim="800000"/>
            <a:headEnd/>
            <a:tailEnd/>
          </a:ln>
        </p:spPr>
        <p:txBody>
          <a:bodyPr wrap="none" anchor="ctr"/>
          <a:lstStyle/>
          <a:p>
            <a:r>
              <a:rPr lang="pt-BR" sz="1200"/>
              <a:t>RN ≥26 sem em CPAP nasal +7 cmH2O com necessidade de FiO</a:t>
            </a:r>
            <a:r>
              <a:rPr lang="pt-BR" sz="1200" baseline="-25000">
                <a:ea typeface="Arial Unicode MS" pitchFamily="34" charset="-128"/>
                <a:cs typeface="Arial Unicode MS" pitchFamily="34" charset="-128"/>
              </a:rPr>
              <a:t>2</a:t>
            </a:r>
            <a:r>
              <a:rPr lang="pt-BR" sz="1200"/>
              <a:t> &gt; 30%</a:t>
            </a:r>
          </a:p>
          <a:p>
            <a:r>
              <a:rPr lang="pt-BR" sz="1200"/>
              <a:t>Para manter saturação de O</a:t>
            </a:r>
            <a:r>
              <a:rPr lang="pt-BR" sz="1200" baseline="-25000">
                <a:ea typeface="Arial Unicode MS" pitchFamily="34" charset="-128"/>
                <a:cs typeface="Arial Unicode MS" pitchFamily="34" charset="-128"/>
              </a:rPr>
              <a:t>2</a:t>
            </a:r>
            <a:r>
              <a:rPr lang="pt-BR" sz="1200"/>
              <a:t> alvo (90-95%). Limites do alarme:89-95%.</a:t>
            </a:r>
          </a:p>
          <a:p>
            <a:r>
              <a:rPr lang="pt-BR" sz="1200"/>
              <a:t>Não aguardar o  resultado do Rx de tórax </a:t>
            </a:r>
          </a:p>
        </p:txBody>
      </p:sp>
      <p:sp>
        <p:nvSpPr>
          <p:cNvPr id="77833" name="Rectangle 14"/>
          <p:cNvSpPr>
            <a:spLocks noChangeArrowheads="1"/>
          </p:cNvSpPr>
          <p:nvPr/>
        </p:nvSpPr>
        <p:spPr bwMode="auto">
          <a:xfrm>
            <a:off x="960438" y="4283075"/>
            <a:ext cx="9648825" cy="484188"/>
          </a:xfrm>
          <a:prstGeom prst="rect">
            <a:avLst/>
          </a:prstGeom>
          <a:solidFill>
            <a:schemeClr val="accent1"/>
          </a:solidFill>
          <a:ln w="9525">
            <a:solidFill>
              <a:schemeClr val="tx1"/>
            </a:solidFill>
            <a:miter lim="800000"/>
            <a:headEnd/>
            <a:tailEnd/>
          </a:ln>
        </p:spPr>
        <p:txBody>
          <a:bodyPr wrap="none" anchor="ctr"/>
          <a:lstStyle/>
          <a:p>
            <a:pPr algn="ctr"/>
            <a:r>
              <a:rPr lang="pt-BR" sz="1200"/>
              <a:t>Se não conseguir passar a sonda uretral, esperar 20 segundos e tentar novamente. O número máximo de</a:t>
            </a:r>
          </a:p>
          <a:p>
            <a:pPr algn="ctr"/>
            <a:r>
              <a:rPr lang="pt-BR" sz="1200"/>
              <a:t>Tentativas é 3 vezes, após o que deve-se abandonar a técnica, se insucesso</a:t>
            </a:r>
          </a:p>
        </p:txBody>
      </p:sp>
      <p:sp>
        <p:nvSpPr>
          <p:cNvPr id="77834" name="Oval 15"/>
          <p:cNvSpPr>
            <a:spLocks noChangeArrowheads="1"/>
          </p:cNvSpPr>
          <p:nvPr/>
        </p:nvSpPr>
        <p:spPr bwMode="auto">
          <a:xfrm>
            <a:off x="0" y="552450"/>
            <a:ext cx="3833813" cy="941388"/>
          </a:xfrm>
          <a:prstGeom prst="ellipse">
            <a:avLst/>
          </a:prstGeom>
          <a:solidFill>
            <a:schemeClr val="accent1"/>
          </a:solidFill>
          <a:ln w="9525">
            <a:solidFill>
              <a:schemeClr val="tx1"/>
            </a:solidFill>
            <a:round/>
            <a:headEnd/>
            <a:tailEnd/>
          </a:ln>
        </p:spPr>
        <p:txBody>
          <a:bodyPr wrap="none" anchor="ctr"/>
          <a:lstStyle/>
          <a:p>
            <a:pPr algn="ctr"/>
            <a:r>
              <a:rPr lang="pt-BR" sz="1200" b="1">
                <a:solidFill>
                  <a:srgbClr val="FFFF00"/>
                </a:solidFill>
              </a:rPr>
              <a:t>RN≥26 semanas com drive respiratório</a:t>
            </a:r>
          </a:p>
          <a:p>
            <a:pPr algn="ctr"/>
            <a:r>
              <a:rPr lang="pt-BR" sz="1200" b="1">
                <a:solidFill>
                  <a:srgbClr val="FFFF00"/>
                </a:solidFill>
              </a:rPr>
              <a:t>em CPAP nasal</a:t>
            </a:r>
          </a:p>
        </p:txBody>
      </p:sp>
      <p:sp>
        <p:nvSpPr>
          <p:cNvPr id="77835" name="Rectangle 16"/>
          <p:cNvSpPr>
            <a:spLocks noChangeArrowheads="1"/>
          </p:cNvSpPr>
          <p:nvPr/>
        </p:nvSpPr>
        <p:spPr bwMode="auto">
          <a:xfrm>
            <a:off x="0" y="5330825"/>
            <a:ext cx="11969750" cy="711200"/>
          </a:xfrm>
          <a:prstGeom prst="rect">
            <a:avLst/>
          </a:prstGeom>
          <a:solidFill>
            <a:schemeClr val="accent1"/>
          </a:solidFill>
          <a:ln w="9525">
            <a:solidFill>
              <a:schemeClr val="tx1"/>
            </a:solidFill>
            <a:miter lim="800000"/>
            <a:headEnd/>
            <a:tailEnd/>
          </a:ln>
        </p:spPr>
        <p:txBody>
          <a:bodyPr wrap="none" anchor="ctr"/>
          <a:lstStyle/>
          <a:p>
            <a:pPr algn="ctr"/>
            <a:r>
              <a:rPr lang="pt-PT" altLang="ko-KR" sz="1200" b="1">
                <a:solidFill>
                  <a:srgbClr val="FFFF00"/>
                </a:solidFill>
                <a:ea typeface="Gulim" pitchFamily="34" charset="-127"/>
              </a:rPr>
              <a:t>Repetição do procedimento</a:t>
            </a:r>
            <a:r>
              <a:rPr lang="pt-PT" altLang="ko-KR" sz="1200">
                <a:ea typeface="Gulim" pitchFamily="34" charset="-127"/>
              </a:rPr>
              <a:t>: Se necessidade de FiO</a:t>
            </a:r>
            <a:r>
              <a:rPr lang="pt-PT" altLang="ko-KR" sz="1200" baseline="-25000">
                <a:ea typeface="Arial Unicode MS" pitchFamily="34" charset="-128"/>
                <a:cs typeface="Arial Unicode MS" pitchFamily="34" charset="-128"/>
              </a:rPr>
              <a:t>2</a:t>
            </a:r>
            <a:r>
              <a:rPr lang="pt-PT" altLang="ko-KR" sz="1200">
                <a:ea typeface="Gulim" pitchFamily="34" charset="-127"/>
              </a:rPr>
              <a:t> ≥40%, repetir o procedimento (</a:t>
            </a:r>
            <a:r>
              <a:rPr lang="pt-PT" altLang="ko-KR" sz="1200" b="1">
                <a:solidFill>
                  <a:srgbClr val="FFFF00"/>
                </a:solidFill>
                <a:ea typeface="Gulim" pitchFamily="34" charset="-127"/>
              </a:rPr>
              <a:t>100mg/kg </a:t>
            </a:r>
            <a:r>
              <a:rPr lang="pt-PT" altLang="ko-KR" sz="1200">
                <a:ea typeface="Gulim" pitchFamily="34" charset="-127"/>
              </a:rPr>
              <a:t>de surfactante) </a:t>
            </a:r>
          </a:p>
          <a:p>
            <a:pPr algn="ctr"/>
            <a:r>
              <a:rPr lang="pt-PT" altLang="ko-KR" sz="1200">
                <a:ea typeface="Gulim" pitchFamily="34" charset="-127"/>
              </a:rPr>
              <a:t>                           ou intubação e ventilação conforme as condições do recém-nascido</a:t>
            </a:r>
            <a:r>
              <a:rPr lang="pt-BR" altLang="ko-KR" sz="1200">
                <a:ea typeface="Gulim" pitchFamily="34" charset="-127"/>
              </a:rPr>
              <a:t> </a:t>
            </a:r>
            <a:endParaRPr lang="pt-BR" sz="1200"/>
          </a:p>
        </p:txBody>
      </p:sp>
      <p:sp>
        <p:nvSpPr>
          <p:cNvPr id="77836" name="Rectangle 12"/>
          <p:cNvSpPr>
            <a:spLocks noChangeArrowheads="1"/>
          </p:cNvSpPr>
          <p:nvPr/>
        </p:nvSpPr>
        <p:spPr bwMode="auto">
          <a:xfrm>
            <a:off x="4422775" y="2651125"/>
            <a:ext cx="247650" cy="366713"/>
          </a:xfrm>
          <a:prstGeom prst="rect">
            <a:avLst/>
          </a:prstGeom>
          <a:noFill/>
          <a:ln w="9525">
            <a:noFill/>
            <a:miter lim="800000"/>
            <a:headEnd/>
            <a:tailEnd/>
          </a:ln>
          <a:effectLst/>
        </p:spPr>
        <p:txBody>
          <a:bodyPr wrap="none" anchor="ctr">
            <a:spAutoFit/>
          </a:bodyPr>
          <a:lstStyle/>
          <a:p>
            <a:r>
              <a:rPr lang="pt-BR">
                <a:solidFill>
                  <a:srgbClr val="000000"/>
                </a:solidFill>
                <a:latin typeface="Rockwell"/>
                <a:cs typeface="Times New Roman" pitchFamily="18" charset="0"/>
              </a:rPr>
              <a:t> </a:t>
            </a:r>
            <a:endParaRPr lang="pt-BR">
              <a:latin typeface="Rockwell" charset="0"/>
            </a:endParaRPr>
          </a:p>
        </p:txBody>
      </p:sp>
      <p:graphicFrame>
        <p:nvGraphicFramePr>
          <p:cNvPr id="77852" name="Group 28"/>
          <p:cNvGraphicFramePr>
            <a:graphicFrameLocks noGrp="1"/>
          </p:cNvGraphicFramePr>
          <p:nvPr/>
        </p:nvGraphicFramePr>
        <p:xfrm>
          <a:off x="1346200" y="6294438"/>
          <a:ext cx="8345488" cy="365760"/>
        </p:xfrm>
        <a:graphic>
          <a:graphicData uri="http://schemas.openxmlformats.org/drawingml/2006/table">
            <a:tbl>
              <a:tblPr/>
              <a:tblGrid>
                <a:gridCol w="7462838"/>
                <a:gridCol w="882650"/>
              </a:tblGrid>
              <a:tr h="195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800" b="1" i="0" u="none" strike="noStrike" cap="none" normalizeH="0" baseline="0" smtClean="0">
                          <a:ln>
                            <a:noFill/>
                          </a:ln>
                          <a:solidFill>
                            <a:srgbClr val="999999"/>
                          </a:solidFill>
                          <a:effectLst/>
                          <a:latin typeface="Verdana" pitchFamily="34" charset="0"/>
                          <a:cs typeface="Times New Roman" pitchFamily="18" charset="0"/>
                        </a:rPr>
                        <a:t>Protocolo para ao uso de surfactante minimamente invasivo (Mini INSURE)</a:t>
                      </a:r>
                      <a:r>
                        <a:rPr kumimoji="0" lang="pt-BR" sz="8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8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800" b="0" i="0" u="none" strike="noStrike" cap="none" normalizeH="0" baseline="0" smtClean="0">
                          <a:ln>
                            <a:noFill/>
                          </a:ln>
                          <a:solidFill>
                            <a:srgbClr val="999999"/>
                          </a:solidFill>
                          <a:effectLst/>
                          <a:latin typeface="Verdana" pitchFamily="34" charset="0"/>
                          <a:cs typeface="Times New Roman" pitchFamily="18" charset="0"/>
                        </a:rPr>
                        <a:t>Autor(es): Paulo R. Margotto e Equipe Neonatal do HMIB/SES/DF</a:t>
                      </a:r>
                      <a:endParaRPr kumimoji="0" lang="pt-BR" sz="1800" b="0" i="0" u="none" strike="noStrike" cap="none" normalizeH="0" baseline="0" smtClean="0">
                        <a:ln>
                          <a:noFill/>
                        </a:ln>
                        <a:solidFill>
                          <a:schemeClr val="tx1"/>
                        </a:solidFill>
                        <a:effectLst/>
                        <a:latin typeface="Rockwell"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3"/>
                        </a:rPr>
                        <a:t>  </a:t>
                      </a:r>
                      <a:r>
                        <a:rPr kumimoji="0" lang="pt-BR" sz="1800" b="0" i="0" u="none" strike="noStrike" cap="none" normalizeH="0" baseline="0" smtClean="0">
                          <a:ln>
                            <a:noFill/>
                          </a:ln>
                          <a:solidFill>
                            <a:srgbClr val="000000"/>
                          </a:solidFill>
                          <a:effectLst/>
                          <a:latin typeface="Rockwell"/>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7839" name="Picture 15" descr="link2">
            <a:hlinkClick r:id="rId3"/>
          </p:cNvPr>
          <p:cNvPicPr>
            <a:picLocks noChangeAspect="1" noChangeArrowheads="1"/>
          </p:cNvPicPr>
          <p:nvPr/>
        </p:nvPicPr>
        <p:blipFill>
          <a:blip r:embed="rId4"/>
          <a:srcRect/>
          <a:stretch>
            <a:fillRect/>
          </a:stretch>
        </p:blipFill>
        <p:spPr bwMode="auto">
          <a:xfrm>
            <a:off x="9110663" y="6329363"/>
            <a:ext cx="352425" cy="285750"/>
          </a:xfrm>
          <a:prstGeom prst="rect">
            <a:avLst/>
          </a:prstGeom>
          <a:noFill/>
        </p:spPr>
      </p:pic>
      <p:sp>
        <p:nvSpPr>
          <p:cNvPr id="77853" name="Line 29"/>
          <p:cNvSpPr>
            <a:spLocks noChangeShapeType="1"/>
          </p:cNvSpPr>
          <p:nvPr/>
        </p:nvSpPr>
        <p:spPr bwMode="auto">
          <a:xfrm>
            <a:off x="923925" y="6140450"/>
            <a:ext cx="384175" cy="171450"/>
          </a:xfrm>
          <a:prstGeom prst="line">
            <a:avLst/>
          </a:prstGeom>
          <a:noFill/>
          <a:ln w="76200">
            <a:solidFill>
              <a:srgbClr val="0000FF"/>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p:nvPr>
        </p:nvSpPr>
        <p:spPr bwMode="auto">
          <a:noFill/>
        </p:spPr>
        <p:txBody>
          <a:bodyPr wrap="square" numCol="1" anchorCtr="0" compatLnSpc="1">
            <a:prstTxWarp prst="textNoShape">
              <a:avLst/>
            </a:prstTxWarp>
          </a:bodyPr>
          <a:lstStyle/>
          <a:p>
            <a:r>
              <a:rPr lang="pt-BR" cap="none" smtClean="0">
                <a:solidFill>
                  <a:srgbClr val="0000FF"/>
                </a:solidFill>
              </a:rPr>
              <a:t>PORTANTO...</a:t>
            </a:r>
          </a:p>
        </p:txBody>
      </p:sp>
      <p:sp>
        <p:nvSpPr>
          <p:cNvPr id="97283" name="Rectangle 3"/>
          <p:cNvSpPr>
            <a:spLocks noGrp="1"/>
          </p:cNvSpPr>
          <p:nvPr>
            <p:ph type="body" idx="1"/>
          </p:nvPr>
        </p:nvSpPr>
        <p:spPr/>
        <p:txBody>
          <a:bodyPr/>
          <a:lstStyle/>
          <a:p>
            <a:r>
              <a:rPr lang="pt-BR" altLang="ja-JP" dirty="0" smtClean="0">
                <a:ea typeface="MS PGothic" pitchFamily="34" charset="-128"/>
              </a:rPr>
              <a:t>Comparando os resultados com o manejo prévio no Centro</a:t>
            </a:r>
            <a:r>
              <a:rPr lang="pt-BR" altLang="ja-JP" b="1" dirty="0" smtClean="0">
                <a:ea typeface="MS PGothic" pitchFamily="34" charset="-128"/>
              </a:rPr>
              <a:t> </a:t>
            </a:r>
            <a:r>
              <a:rPr lang="pt-BR" altLang="ja-JP" dirty="0" smtClean="0">
                <a:ea typeface="MS PGothic" pitchFamily="34" charset="-128"/>
              </a:rPr>
              <a:t>Royal Hobart Hospital (RHH), Austrália, no período de  janeiro de 2004-época 1 e fevereiro de 2009-época 2)</a:t>
            </a:r>
            <a:r>
              <a:rPr lang="pt-BR" altLang="ja-JP" b="1" dirty="0" smtClean="0">
                <a:ea typeface="MS PGothic" pitchFamily="34" charset="-128"/>
              </a:rPr>
              <a:t>, </a:t>
            </a:r>
            <a:r>
              <a:rPr lang="pt-BR" altLang="ja-JP" dirty="0" smtClean="0">
                <a:ea typeface="MS PGothic" pitchFamily="34" charset="-128"/>
              </a:rPr>
              <a:t>os autores relataram </a:t>
            </a:r>
            <a:r>
              <a:rPr lang="pt-BR" altLang="ja-JP" b="1" dirty="0" smtClean="0">
                <a:ea typeface="MS PGothic" pitchFamily="34" charset="-128"/>
              </a:rPr>
              <a:t>diminuição na incidência de  Falha de CPAP</a:t>
            </a:r>
            <a:r>
              <a:rPr lang="pt-BR" altLang="ja-JP" dirty="0" smtClean="0">
                <a:ea typeface="MS PGothic" pitchFamily="34" charset="-128"/>
              </a:rPr>
              <a:t> nas primeiras 72 horas(14% para 7,2%-p=0,027) e </a:t>
            </a:r>
            <a:r>
              <a:rPr lang="pt-BR" altLang="ja-JP" b="1" dirty="0" smtClean="0">
                <a:ea typeface="MS PGothic" pitchFamily="34" charset="-128"/>
              </a:rPr>
              <a:t>pneumotórax</a:t>
            </a:r>
            <a:r>
              <a:rPr lang="pt-BR" altLang="ja-JP" dirty="0" smtClean="0">
                <a:ea typeface="MS PGothic" pitchFamily="34" charset="-128"/>
              </a:rPr>
              <a:t> (de 8% para 2,4% -P&lt;0,01), além de menos tempo em ventilação mecânica  nos pacientes do grupo RHH época 21 versus época 2, resultado atribuído à introdução da terapia com surfactante  minimamente invasiva com cateter nos RN nesta faixa estudada de 29-32 semanas. Esta técnica minimamente invasiva de usar surfactante (que chamamos de Mini </a:t>
            </a:r>
            <a:r>
              <a:rPr lang="pt-BR" altLang="ja-JP" dirty="0" err="1" smtClean="0">
                <a:ea typeface="MS PGothic" pitchFamily="34" charset="-128"/>
              </a:rPr>
              <a:t>Insure</a:t>
            </a:r>
            <a:r>
              <a:rPr lang="pt-BR" altLang="ja-JP" dirty="0" smtClean="0">
                <a:ea typeface="MS PGothic" pitchFamily="34" charset="-128"/>
              </a:rPr>
              <a:t>, como </a:t>
            </a:r>
            <a:r>
              <a:rPr lang="pt-BR" altLang="ja-JP" dirty="0" err="1" smtClean="0">
                <a:ea typeface="MS PGothic" pitchFamily="34" charset="-128"/>
              </a:rPr>
              <a:t>Fusch</a:t>
            </a:r>
            <a:r>
              <a:rPr lang="pt-BR" altLang="ja-JP" dirty="0" smtClean="0">
                <a:ea typeface="MS PGothic" pitchFamily="34" charset="-128"/>
              </a:rPr>
              <a:t>) pode trazer benefícios adicionais em locais com menos recursos ou cenários não-terciários, evitando a intubação e a transferência de </a:t>
            </a:r>
            <a:r>
              <a:rPr lang="pt-BR" altLang="ja-JP" dirty="0" err="1" smtClean="0">
                <a:ea typeface="MS PGothic" pitchFamily="34" charset="-128"/>
              </a:rPr>
              <a:t>pacientes.Usando</a:t>
            </a:r>
            <a:r>
              <a:rPr lang="pt-BR" altLang="ja-JP" dirty="0" smtClean="0">
                <a:ea typeface="MS PGothic" pitchFamily="34" charset="-128"/>
              </a:rPr>
              <a:t> esta estratégia de suporte respiratório inicial (CPAP + Mini </a:t>
            </a:r>
            <a:r>
              <a:rPr lang="pt-BR" altLang="ja-JP" dirty="0" err="1" smtClean="0">
                <a:ea typeface="MS PGothic" pitchFamily="34" charset="-128"/>
              </a:rPr>
              <a:t>Insure</a:t>
            </a:r>
            <a:r>
              <a:rPr lang="pt-BR" altLang="ja-JP" dirty="0" smtClean="0">
                <a:ea typeface="MS PGothic" pitchFamily="34" charset="-128"/>
              </a:rPr>
              <a:t> com a </a:t>
            </a:r>
            <a:r>
              <a:rPr lang="pt-BR" altLang="ja-JP" smtClean="0">
                <a:ea typeface="MS PGothic" pitchFamily="34" charset="-128"/>
              </a:rPr>
              <a:t>FiO2 </a:t>
            </a:r>
            <a:r>
              <a:rPr lang="pt-BR" altLang="ja-JP" smtClean="0">
                <a:ea typeface="MS PGothic" pitchFamily="34" charset="-128"/>
              </a:rPr>
              <a:t>necessária </a:t>
            </a:r>
            <a:r>
              <a:rPr lang="pt-BR" altLang="ja-JP" dirty="0" smtClean="0">
                <a:ea typeface="MS PGothic" pitchFamily="34" charset="-128"/>
              </a:rPr>
              <a:t>acima de 30%) permite uma alta taxa de sucesso de </a:t>
            </a:r>
            <a:r>
              <a:rPr lang="pt-BR" altLang="ja-JP" dirty="0" smtClean="0">
                <a:ea typeface="MS PGothic" pitchFamily="34" charset="-128"/>
              </a:rPr>
              <a:t>CPAP </a:t>
            </a:r>
            <a:r>
              <a:rPr lang="pt-BR" altLang="ja-JP" dirty="0" smtClean="0">
                <a:ea typeface="MS PGothic" pitchFamily="34" charset="-128"/>
              </a:rPr>
              <a:t>com menos pneumotórax (neste estudo 90% dos RN continuam em CPAP nas primeiras 72 horas de vida!) </a:t>
            </a:r>
            <a:endParaRPr lang="pt-BR" dirty="0" smtClean="0"/>
          </a:p>
        </p:txBody>
      </p:sp>
      <p:sp>
        <p:nvSpPr>
          <p:cNvPr id="97284" name="Text Box 4"/>
          <p:cNvSpPr txBox="1">
            <a:spLocks noChangeArrowheads="1"/>
          </p:cNvSpPr>
          <p:nvPr/>
        </p:nvSpPr>
        <p:spPr bwMode="auto">
          <a:xfrm>
            <a:off x="10047288" y="6313488"/>
            <a:ext cx="1366837" cy="274637"/>
          </a:xfrm>
          <a:prstGeom prst="rect">
            <a:avLst/>
          </a:prstGeom>
          <a:noFill/>
          <a:ln w="9525">
            <a:noFill/>
            <a:miter lim="800000"/>
            <a:headEnd/>
            <a:tailEnd/>
          </a:ln>
          <a:effectLst/>
        </p:spPr>
        <p:txBody>
          <a:bodyPr wrap="none">
            <a:spAutoFit/>
          </a:bodyPr>
          <a:lstStyle/>
          <a:p>
            <a:r>
              <a:rPr lang="pt-BR" sz="1200"/>
              <a:t>Paulo R.Margotto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ração 3"/>
          <p:cNvSpPr/>
          <p:nvPr/>
        </p:nvSpPr>
        <p:spPr>
          <a:xfrm rot="1248459">
            <a:off x="9853862" y="271917"/>
            <a:ext cx="1756612" cy="1472540"/>
          </a:xfrm>
          <a:prstGeom prst="heart">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2774" name="AutoShape 2" descr="blob:https://web.whatsapp.com/96e1d07d-422a-4306-9af6-5faa245de691"/>
          <p:cNvSpPr>
            <a:spLocks noChangeAspect="1" noChangeArrowheads="1"/>
          </p:cNvSpPr>
          <p:nvPr/>
        </p:nvSpPr>
        <p:spPr bwMode="auto">
          <a:xfrm>
            <a:off x="157163" y="-144463"/>
            <a:ext cx="304800" cy="304801"/>
          </a:xfrm>
          <a:prstGeom prst="rect">
            <a:avLst/>
          </a:prstGeom>
          <a:noFill/>
          <a:ln w="9525">
            <a:noFill/>
            <a:miter lim="800000"/>
            <a:headEnd/>
            <a:tailEnd/>
          </a:ln>
        </p:spPr>
        <p:txBody>
          <a:bodyPr/>
          <a:lstStyle/>
          <a:p>
            <a:endParaRPr lang="pt-BR">
              <a:latin typeface="Rockwell" charset="0"/>
            </a:endParaRPr>
          </a:p>
        </p:txBody>
      </p:sp>
      <p:pic>
        <p:nvPicPr>
          <p:cNvPr id="32775" name="Picture 3"/>
          <p:cNvPicPr>
            <a:picLocks noChangeAspect="1" noChangeArrowheads="1"/>
          </p:cNvPicPr>
          <p:nvPr/>
        </p:nvPicPr>
        <p:blipFill>
          <a:blip r:embed="rId2">
            <a:lum bright="12000" contrast="12000"/>
          </a:blip>
          <a:srcRect/>
          <a:stretch>
            <a:fillRect/>
          </a:stretch>
        </p:blipFill>
        <p:spPr bwMode="auto">
          <a:xfrm>
            <a:off x="1001713" y="1179513"/>
            <a:ext cx="9264650" cy="5211762"/>
          </a:xfrm>
          <a:prstGeom prst="rect">
            <a:avLst/>
          </a:prstGeom>
          <a:solidFill>
            <a:srgbClr val="FF0066"/>
          </a:solidFill>
          <a:ln w="19050">
            <a:solidFill>
              <a:srgbClr val="FF0066"/>
            </a:solidFill>
            <a:miter lim="800000"/>
            <a:headEnd/>
            <a:tailEnd/>
          </a:ln>
        </p:spPr>
      </p:pic>
      <p:sp>
        <p:nvSpPr>
          <p:cNvPr id="32777" name="Text Box 9"/>
          <p:cNvSpPr txBox="1">
            <a:spLocks noChangeArrowheads="1"/>
          </p:cNvSpPr>
          <p:nvPr/>
        </p:nvSpPr>
        <p:spPr bwMode="auto">
          <a:xfrm>
            <a:off x="1028700" y="6383338"/>
            <a:ext cx="9137650" cy="366712"/>
          </a:xfrm>
          <a:prstGeom prst="rect">
            <a:avLst/>
          </a:prstGeom>
          <a:noFill/>
          <a:ln w="9525">
            <a:noFill/>
            <a:miter lim="800000"/>
            <a:headEnd/>
            <a:tailEnd/>
          </a:ln>
          <a:effectLst/>
        </p:spPr>
        <p:txBody>
          <a:bodyPr wrap="none">
            <a:spAutoFit/>
          </a:bodyPr>
          <a:lstStyle/>
          <a:p>
            <a:r>
              <a:rPr lang="pt-BR">
                <a:solidFill>
                  <a:srgbClr val="0000FF"/>
                </a:solidFill>
              </a:rPr>
              <a:t>Ddos. Paulo, Cristiano,(Dr. Paulo R. Margotto), Naira, Douglas e Manoel-Turma 23-UCB</a:t>
            </a:r>
          </a:p>
        </p:txBody>
      </p:sp>
      <p:sp>
        <p:nvSpPr>
          <p:cNvPr id="32778" name="Text Box 10"/>
          <p:cNvSpPr txBox="1">
            <a:spLocks noChangeArrowheads="1"/>
          </p:cNvSpPr>
          <p:nvPr/>
        </p:nvSpPr>
        <p:spPr bwMode="auto">
          <a:xfrm>
            <a:off x="7481888" y="652463"/>
            <a:ext cx="2487612" cy="579437"/>
          </a:xfrm>
          <a:prstGeom prst="rect">
            <a:avLst/>
          </a:prstGeom>
          <a:noFill/>
          <a:ln w="9525">
            <a:noFill/>
            <a:miter lim="800000"/>
            <a:headEnd/>
            <a:tailEnd/>
          </a:ln>
          <a:effectLst/>
        </p:spPr>
        <p:txBody>
          <a:bodyPr wrap="none">
            <a:spAutoFit/>
          </a:bodyPr>
          <a:lstStyle/>
          <a:p>
            <a:r>
              <a:rPr lang="pt-BR" sz="3200">
                <a:solidFill>
                  <a:srgbClr val="0000FF"/>
                </a:solidFill>
              </a:rPr>
              <a:t>OBRIGADO!</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po de Madeira">
  <a:themeElements>
    <a:clrScheme name="Tipo de Madeira">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ipo de Madeira">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ipo de Madeira">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Wood Type" id="{7ACABC62-BF99-48CF-A9DC-4DB89C7B13DC}" vid="{142A1326-48AB-42A9-8428-CB14AA30176D}"/>
    </a:ext>
  </a:ext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TM03090434[[fn=Tipo de Madeira]]</Template>
  <TotalTime>1093</TotalTime>
  <Words>4361</Words>
  <Application>Microsoft Office PowerPoint</Application>
  <PresentationFormat>Personalizar</PresentationFormat>
  <Paragraphs>281</Paragraphs>
  <Slides>51</Slides>
  <Notes>1</Notes>
  <HiddenSlides>0</HiddenSlides>
  <MMClips>0</MMClips>
  <ScaleCrop>false</ScaleCrop>
  <HeadingPairs>
    <vt:vector size="4" baseType="variant">
      <vt:variant>
        <vt:lpstr>Tema</vt:lpstr>
      </vt:variant>
      <vt:variant>
        <vt:i4>1</vt:i4>
      </vt:variant>
      <vt:variant>
        <vt:lpstr>Títulos de slides</vt:lpstr>
      </vt:variant>
      <vt:variant>
        <vt:i4>51</vt:i4>
      </vt:variant>
    </vt:vector>
  </HeadingPairs>
  <TitlesOfParts>
    <vt:vector size="52" baseType="lpstr">
      <vt:lpstr>Tipo de Madeira</vt:lpstr>
      <vt:lpstr>Impacto da terapia com surfactante minimamente invasivo nos pré-termos de idade gestacional entre 29-32 semanas</vt:lpstr>
      <vt:lpstr>introdução</vt:lpstr>
      <vt:lpstr>introdução</vt:lpstr>
      <vt:lpstr>introdução</vt:lpstr>
      <vt:lpstr>introdução</vt:lpstr>
      <vt:lpstr>Métodos</vt:lpstr>
      <vt:lpstr>métodos</vt:lpstr>
      <vt:lpstr>Apresentação do PowerPoint</vt:lpstr>
      <vt:lpstr>Apresentação do PowerPoint</vt:lpstr>
      <vt:lpstr>Apresentação do PowerPoint</vt:lpstr>
      <vt:lpstr>métodos</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Apresentação do PowerPoint</vt:lpstr>
      <vt:lpstr>discussão</vt:lpstr>
      <vt:lpstr>discussão</vt:lpstr>
      <vt:lpstr>discussão</vt:lpstr>
      <vt:lpstr>Apresentação do PowerPoint</vt:lpstr>
      <vt:lpstr>Apresentação do PowerPoint</vt:lpstr>
      <vt:lpstr>conclusão</vt:lpstr>
      <vt:lpstr>Apresentação do PowerPoint</vt:lpstr>
      <vt:lpstr>Apresentação do PowerPoint</vt:lpstr>
      <vt:lpstr>Apresentação do PowerPoint</vt:lpstr>
      <vt:lpstr>Apresentação do PowerPoint</vt:lpstr>
      <vt:lpstr>Nota do Editor do site, Dr. Paulo R. Margotto. Consultem também!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Outras morbidades neonatais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“Impact of Minimally Invasive Surfactant Therapy in Preterm Infants at 29–32 Weeks Gestation”</dc:title>
  <dc:creator>Cassiano Carrara de Pinna</dc:creator>
  <cp:lastModifiedBy>Paulo</cp:lastModifiedBy>
  <cp:revision>94</cp:revision>
  <dcterms:created xsi:type="dcterms:W3CDTF">2017-11-11T15:26:02Z</dcterms:created>
  <dcterms:modified xsi:type="dcterms:W3CDTF">2021-12-27T17:48:53Z</dcterms:modified>
</cp:coreProperties>
</file>