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62" r:id="rId1"/>
  </p:sldMasterIdLst>
  <p:notesMasterIdLst>
    <p:notesMasterId r:id="rId43"/>
  </p:notesMasterIdLst>
  <p:handoutMasterIdLst>
    <p:handoutMasterId r:id="rId44"/>
  </p:handoutMasterIdLst>
  <p:sldIdLst>
    <p:sldId id="256" r:id="rId2"/>
    <p:sldId id="259" r:id="rId3"/>
    <p:sldId id="260" r:id="rId4"/>
    <p:sldId id="257" r:id="rId5"/>
    <p:sldId id="261" r:id="rId6"/>
    <p:sldId id="265" r:id="rId7"/>
    <p:sldId id="262" r:id="rId8"/>
    <p:sldId id="263" r:id="rId9"/>
    <p:sldId id="264" r:id="rId10"/>
    <p:sldId id="266" r:id="rId11"/>
    <p:sldId id="270" r:id="rId12"/>
    <p:sldId id="267" r:id="rId13"/>
    <p:sldId id="268" r:id="rId14"/>
    <p:sldId id="271" r:id="rId15"/>
    <p:sldId id="272" r:id="rId16"/>
    <p:sldId id="273" r:id="rId17"/>
    <p:sldId id="279" r:id="rId18"/>
    <p:sldId id="275" r:id="rId19"/>
    <p:sldId id="283" r:id="rId20"/>
    <p:sldId id="282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81" r:id="rId29"/>
    <p:sldId id="274" r:id="rId30"/>
    <p:sldId id="280" r:id="rId31"/>
    <p:sldId id="292" r:id="rId32"/>
    <p:sldId id="291" r:id="rId33"/>
    <p:sldId id="269" r:id="rId34"/>
    <p:sldId id="276" r:id="rId35"/>
    <p:sldId id="277" r:id="rId36"/>
    <p:sldId id="294" r:id="rId37"/>
    <p:sldId id="295" r:id="rId38"/>
    <p:sldId id="296" r:id="rId39"/>
    <p:sldId id="297" r:id="rId40"/>
    <p:sldId id="278" r:id="rId41"/>
    <p:sldId id="293" r:id="rId42"/>
  </p:sldIdLst>
  <p:sldSz cx="12192000" cy="6858000"/>
  <p:notesSz cx="6858000" cy="9144000"/>
  <p:defaultTextStyle>
    <a:defPPr>
      <a:defRPr lang="pt-BR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 Light" pitchFamily="34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 Light" pitchFamily="34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 Light" pitchFamily="34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 Light" pitchFamily="34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 Light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 Light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 Light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 Light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 Light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FFFF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F1AB2-1976-4502-BF36-3FF5EA218861}" styleName="Estilo Médio 4 - Ênfas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enhum Estilo, Grade de Tabe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1" autoAdjust="0"/>
    <p:restoredTop sz="94682" autoAdjust="0"/>
  </p:normalViewPr>
  <p:slideViewPr>
    <p:cSldViewPr snapToGrid="0">
      <p:cViewPr varScale="1">
        <p:scale>
          <a:sx n="80" d="100"/>
          <a:sy n="80" d="100"/>
        </p:scale>
        <p:origin x="-571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1" d="100"/>
          <a:sy n="71" d="100"/>
        </p:scale>
        <p:origin x="4182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/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/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7E3D782-5A18-4642-9ACF-06B122E27A4F}" type="datetimeFigureOut">
              <a:rPr lang="pt-BR"/>
              <a:pPr>
                <a:defRPr/>
              </a:pPr>
              <a:t>13/01/2022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7C3ECE8-EA6D-4145-A0D7-523E602F796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1350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ED3F7ED-076E-42AB-9079-789F07CC3400}" type="datetimeFigureOut">
              <a:rPr lang="pt-BR"/>
              <a:pPr>
                <a:defRPr/>
              </a:pPr>
              <a:t>13/01/2022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3DF4E57-8C57-47C1-B7C1-F6D03A16915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90329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430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CCC944-C6CB-425F-B573-AAB5E178222E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DAC é irresponsível a ECMO e diagnóstico é por biópsia.</a:t>
            </a:r>
          </a:p>
        </p:txBody>
      </p:sp>
      <p:sp>
        <p:nvSpPr>
          <p:cNvPr id="440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16B860-8137-4B38-A7B8-0EB6B76AA787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3 mecanismos principais</a:t>
            </a:r>
          </a:p>
        </p:txBody>
      </p:sp>
      <p:sp>
        <p:nvSpPr>
          <p:cNvPr id="450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C0AAD9-9B8F-4117-81EA-FAD6BBD147E4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/>
              <a:t>O crescimento e o desenvolvimento da vasculatura pulmonar dependem de um processo efetivo de geração de novos vasos (vasculogênese) e ramificação progressiva dos mesmos (angiogênese), para permitir trocas gasosas adequadas ao nível do pulmão</a:t>
            </a:r>
            <a:endParaRPr lang="pt-BR" smtClean="0"/>
          </a:p>
        </p:txBody>
      </p:sp>
      <p:sp>
        <p:nvSpPr>
          <p:cNvPr id="460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64CA31-AB1B-4CEB-B3EF-E6DBF7D6CF89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Recrutamento pulmonar antes dos vasodilatadores</a:t>
            </a:r>
          </a:p>
        </p:txBody>
      </p:sp>
      <p:sp>
        <p:nvSpPr>
          <p:cNvPr id="471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63A5DF8-70B0-4471-B5CF-B1CD9E060401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Lusitrópico ---&gt; melhora da diástole (relaxamento)</a:t>
            </a:r>
          </a:p>
        </p:txBody>
      </p:sp>
      <p:sp>
        <p:nvSpPr>
          <p:cNvPr id="481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167ACE5-13F8-4452-9025-532D3465CAA5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Disfunção de VD: Milrinona + Vasopressina (se hipotensão)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Disfunção de VE: Nora ou dobuta</a:t>
            </a:r>
          </a:p>
        </p:txBody>
      </p:sp>
      <p:sp>
        <p:nvSpPr>
          <p:cNvPr id="491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65F879-F332-4C57-BE62-A090320AEC60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Lusitrópico ---&gt; melhora da diástole (relaxamento)</a:t>
            </a:r>
          </a:p>
        </p:txBody>
      </p:sp>
      <p:sp>
        <p:nvSpPr>
          <p:cNvPr id="501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94EA67B-30D6-44E2-A172-5AA96D26EF66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Lusitrópico ---&gt; melhora da diástole (relaxamento)</a:t>
            </a:r>
          </a:p>
        </p:txBody>
      </p:sp>
      <p:sp>
        <p:nvSpPr>
          <p:cNvPr id="512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C87B288-1BF5-4A6F-B8C8-B409C31FE088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Lusitrópico ---&gt; melhora da diástole (relaxamento)</a:t>
            </a:r>
          </a:p>
        </p:txBody>
      </p:sp>
      <p:sp>
        <p:nvSpPr>
          <p:cNvPr id="522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A32393-E5CE-402C-8A17-E852C4E95938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Lusitrópico ---&gt; melhora da diástole (relaxamento)</a:t>
            </a:r>
          </a:p>
        </p:txBody>
      </p:sp>
      <p:sp>
        <p:nvSpPr>
          <p:cNvPr id="532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A16FD8-8677-489E-AE5E-0130C2DA85F3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Lusitrópico ---&gt; melhora da diástole (relaxamento)</a:t>
            </a:r>
          </a:p>
        </p:txBody>
      </p:sp>
      <p:sp>
        <p:nvSpPr>
          <p:cNvPr id="5427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68205CD-CFFA-402C-A326-7AA3CE8035A3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Lusitrópico ---&gt; melhora da diástole (relaxamento)</a:t>
            </a:r>
          </a:p>
        </p:txBody>
      </p:sp>
      <p:sp>
        <p:nvSpPr>
          <p:cNvPr id="553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6899D77-3F67-4C3E-9AA3-394BBB3D67DA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Lusitrópico ---&gt; melhora da diástole (relaxamento)</a:t>
            </a:r>
          </a:p>
        </p:txBody>
      </p:sp>
      <p:sp>
        <p:nvSpPr>
          <p:cNvPr id="5632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08DD701-44D7-46BA-B8CB-28B1B3F87F21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Lusitrópico ---&gt; melhora da diástole (relaxamento)</a:t>
            </a:r>
          </a:p>
        </p:txBody>
      </p:sp>
      <p:sp>
        <p:nvSpPr>
          <p:cNvPr id="573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44C88E-192C-421A-B827-2D4407F06737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Lusitrópico ---&gt; melhora da diástole (relaxamento)</a:t>
            </a:r>
          </a:p>
        </p:txBody>
      </p:sp>
      <p:sp>
        <p:nvSpPr>
          <p:cNvPr id="5837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1A4218-AFE7-4784-AE5C-A9F5C815C919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CGMP -&gt; Aumento da abertura dos canais de cálcio-&gt; relaxamento da musculatura lisa</a:t>
            </a:r>
          </a:p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Falta dados sobre seu efeito nos tecidos não pulmonares, efeitos na doença parenquimatosa severa, dose e melhor via no RN</a:t>
            </a:r>
          </a:p>
        </p:txBody>
      </p:sp>
      <p:sp>
        <p:nvSpPr>
          <p:cNvPr id="593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E24D86-1618-4469-A8F4-AC5161089520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Lusitrópico ---&gt; melhora da diástole (relaxamento)</a:t>
            </a:r>
          </a:p>
        </p:txBody>
      </p:sp>
      <p:sp>
        <p:nvSpPr>
          <p:cNvPr id="6042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60DD878-3008-4845-ACB6-B090C8C68813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smtClean="0">
                <a:cs typeface="Calibri" pitchFamily="34" charset="0"/>
              </a:rPr>
              <a:t>Lusitrópico ---&gt; melhora da diástole (relaxamento)</a:t>
            </a:r>
          </a:p>
        </p:txBody>
      </p:sp>
      <p:sp>
        <p:nvSpPr>
          <p:cNvPr id="614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BD3BFC1-8052-40C8-9765-6820D86059E6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Calibri" pitchFamily="34" charset="0"/>
            </a:endParaRPr>
          </a:p>
        </p:txBody>
      </p:sp>
      <p:sp>
        <p:nvSpPr>
          <p:cNvPr id="624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B31C7D-0CB3-4BD0-ACE9-6033E3846537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>
              <a:defRPr/>
            </a:pPr>
            <a:fld id="{83353B12-A6DA-45C6-9EF2-E589B037F459}" type="datetimeFigureOut">
              <a:rPr lang="en-US"/>
              <a:pPr>
                <a:defRPr/>
              </a:pPr>
              <a:t>1/13/2022</a:t>
            </a:fld>
            <a:endParaRPr lang="en-US"/>
          </a:p>
        </p:txBody>
      </p:sp>
      <p:sp>
        <p:nvSpPr>
          <p:cNvPr id="6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pPr>
              <a:defRPr/>
            </a:pPr>
            <a:fld id="{108CFE5F-FE69-4CD0-A44A-172995531CC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EAC63-21E6-42F8-98F4-B270A4742543}" type="datetimeFigureOut">
              <a:rPr lang="en-US"/>
              <a:pPr>
                <a:defRPr/>
              </a:pPr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E3C77-4910-440A-936D-7B223632B8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/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41EB0-55B1-4015-925D-131C6A59925C}" type="datetimeFigureOut">
              <a:rPr lang="en-US"/>
              <a:pPr>
                <a:defRPr/>
              </a:pPr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AAF3E-E51F-42F6-BF91-103F1B4DA32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D522E-F35B-4367-A743-49D3046065D2}" type="datetimeFigureOut">
              <a:rPr lang="en-US"/>
              <a:pPr>
                <a:defRPr/>
              </a:pPr>
              <a:t>1/13/2022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F8971-E111-48E8-97EF-AE82413C923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CFFCD-B61F-4F7D-82ED-35052E4AEA09}" type="datetimeFigureOut">
              <a:rPr lang="en-US"/>
              <a:pPr>
                <a:defRPr/>
              </a:pPr>
              <a:t>1/13/2022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952B7-D4E1-480A-A289-0CEC419C463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B8147-57D3-4BC5-A2A3-E77817FC4052}" type="datetimeFigureOut">
              <a:rPr lang="en-US"/>
              <a:pPr>
                <a:defRPr/>
              </a:pPr>
              <a:t>1/13/2022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9E4AA-A300-4727-B8C5-CFAB1AE85A4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5FD62-887A-4A42-873B-25276022FF96}" type="datetimeFigureOut">
              <a:rPr lang="en-US"/>
              <a:pPr>
                <a:defRPr/>
              </a:pPr>
              <a:t>1/13/2022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D8D6E-36C3-4014-9898-0069593F855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C5B0C-2E26-431C-8BAB-200EDEB92826}" type="datetimeFigureOut">
              <a:rPr lang="en-US"/>
              <a:pPr>
                <a:defRPr/>
              </a:pPr>
              <a:t>1/13/2022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pPr>
              <a:defRPr/>
            </a:pPr>
            <a:fld id="{E66C5E8B-6194-4F3E-8999-46F87F994C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/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blipFill>
            <a:blip r:embed="rId2"/>
            <a:stretch>
              <a:fillRect/>
            </a:stretch>
          </a:blipFill>
        </p:spPr>
        <p:txBody>
          <a:bodyPr rtlCol="0">
            <a:normAutofit/>
          </a:bodyPr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>
              <a:defRPr/>
            </a:pPr>
            <a:fld id="{7B19230B-5257-4D40-8CEE-100C1ECD645F}" type="datetimeFigureOut">
              <a:rPr lang="en-US"/>
              <a:pPr>
                <a:defRPr/>
              </a:pPr>
              <a:t>1/13/2022</a:t>
            </a:fld>
            <a:endParaRPr lang="en-US"/>
          </a:p>
        </p:txBody>
      </p:sp>
      <p:sp>
        <p:nvSpPr>
          <p:cNvPr id="6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pPr>
              <a:defRPr/>
            </a:pPr>
            <a:fld id="{B652EBFB-125F-41F7-817D-7B787D2D20A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269E3-49B3-4E6A-A3F1-CA747F9054E0}" type="datetimeFigureOut">
              <a:rPr lang="en-US"/>
              <a:pPr>
                <a:defRPr/>
              </a:pPr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952FD-8014-43CD-BADB-314269E0D05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ADE7E-9C2C-4612-B9FC-0684DBDD018B}" type="datetimeFigureOut">
              <a:rPr lang="en-US"/>
              <a:pPr>
                <a:defRPr/>
              </a:pPr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312BE-C6D9-4E2D-9FE1-2E117E955F6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5" y="500063"/>
            <a:ext cx="10772775" cy="16573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6275" y="2011363"/>
            <a:ext cx="10753725" cy="376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1913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50">
                <a:solidFill>
                  <a:schemeClr val="tx1">
                    <a:alpha val="8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9A8AB8-6436-43E4-8223-09F411FF9529}" type="datetimeFigureOut">
              <a:rPr lang="en-US"/>
              <a:pPr>
                <a:defRPr/>
              </a:pPr>
              <a:t>1/13/2022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788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50" cap="all" baseline="0">
                <a:solidFill>
                  <a:schemeClr val="tx1">
                    <a:alpha val="8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4588" y="5876925"/>
            <a:ext cx="2925762" cy="13970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B18D60A5-1D59-43CA-B92B-927C0CD017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4" r:id="rId1"/>
    <p:sldLayoutId id="2147484073" r:id="rId2"/>
    <p:sldLayoutId id="2147484072" r:id="rId3"/>
    <p:sldLayoutId id="2147484071" r:id="rId4"/>
    <p:sldLayoutId id="2147484070" r:id="rId5"/>
    <p:sldLayoutId id="2147484069" r:id="rId6"/>
    <p:sldLayoutId id="2147484068" r:id="rId7"/>
    <p:sldLayoutId id="2147484075" r:id="rId8"/>
    <p:sldLayoutId id="2147484076" r:id="rId9"/>
    <p:sldLayoutId id="2147484067" r:id="rId10"/>
    <p:sldLayoutId id="2147484066" r:id="rId11"/>
  </p:sldLayoutIdLst>
  <p:hf sldNum="0" hdr="0" ftr="0" dt="0"/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5400" kern="1200" spc="-12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5400">
          <a:solidFill>
            <a:schemeClr val="accent1"/>
          </a:solidFill>
          <a:latin typeface="Calibri Light" pitchFamily="34" charset="0"/>
        </a:defRPr>
      </a:lvl9pPr>
    </p:titleStyle>
    <p:bodyStyle>
      <a:lvl1pPr marL="90488" indent="-90488" algn="l" rtl="0" eaLnBrk="0" fontAlgn="base" hangingPunct="0">
        <a:lnSpc>
          <a:spcPct val="85000"/>
        </a:lnSpc>
        <a:spcBef>
          <a:spcPts val="1300"/>
        </a:spcBef>
        <a:spcAft>
          <a:spcPct val="0"/>
        </a:spcAft>
        <a:buFont typeface="Arial" charset="0"/>
        <a:buChar char=" 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346075" indent="-342900" algn="l" rtl="0" eaLnBrk="0" fontAlgn="base" hangingPunct="0">
        <a:lnSpc>
          <a:spcPct val="85000"/>
        </a:lnSpc>
        <a:spcBef>
          <a:spcPts val="600"/>
        </a:spcBef>
        <a:spcAft>
          <a:spcPct val="0"/>
        </a:spcAft>
        <a:buFont typeface="Arial" charset="0"/>
        <a:buChar char=" "/>
        <a:defRPr sz="2400" kern="1200">
          <a:solidFill>
            <a:srgbClr val="262626"/>
          </a:solidFill>
          <a:latin typeface="+mn-lt"/>
          <a:ea typeface="+mn-ea"/>
          <a:cs typeface="+mn-cs"/>
        </a:defRPr>
      </a:lvl2pPr>
      <a:lvl3pPr marL="547688" indent="-547688" algn="l" rtl="0" eaLnBrk="0" fontAlgn="base" hangingPunct="0">
        <a:lnSpc>
          <a:spcPct val="85000"/>
        </a:lnSpc>
        <a:spcBef>
          <a:spcPts val="600"/>
        </a:spcBef>
        <a:spcAft>
          <a:spcPct val="0"/>
        </a:spcAft>
        <a:buFont typeface="Arial" charset="0"/>
        <a:buChar char=" "/>
        <a:defRPr sz="2000" i="1" kern="1200">
          <a:solidFill>
            <a:srgbClr val="262626"/>
          </a:solidFill>
          <a:latin typeface="+mn-lt"/>
          <a:ea typeface="+mn-ea"/>
          <a:cs typeface="+mn-cs"/>
        </a:defRPr>
      </a:lvl3pPr>
      <a:lvl4pPr marL="822325" indent="-822325" algn="l" rtl="0" eaLnBrk="0" fontAlgn="base" hangingPunct="0">
        <a:lnSpc>
          <a:spcPct val="85000"/>
        </a:lnSpc>
        <a:spcBef>
          <a:spcPts val="600"/>
        </a:spcBef>
        <a:spcAft>
          <a:spcPct val="0"/>
        </a:spcAft>
        <a:buFont typeface="Arial" charset="0"/>
        <a:buChar char=" "/>
        <a:defRPr kern="1200">
          <a:solidFill>
            <a:srgbClr val="262626"/>
          </a:solidFill>
          <a:latin typeface="+mn-lt"/>
          <a:ea typeface="+mn-ea"/>
          <a:cs typeface="+mn-cs"/>
        </a:defRPr>
      </a:lvl4pPr>
      <a:lvl5pPr marL="1096963" indent="-1096963" algn="l" rtl="0" eaLnBrk="0" fontAlgn="base" hangingPunct="0">
        <a:lnSpc>
          <a:spcPct val="85000"/>
        </a:lnSpc>
        <a:spcBef>
          <a:spcPts val="600"/>
        </a:spcBef>
        <a:spcAft>
          <a:spcPct val="0"/>
        </a:spcAft>
        <a:buFont typeface="Arial" charset="0"/>
        <a:buChar char=" "/>
        <a:defRPr kern="1200">
          <a:solidFill>
            <a:srgbClr val="262626"/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s://doi.org/10.1016/j.jped.2012.11.009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hyperlink" Target="http://paulomargotto.com.br/documentos/21678" TargetMode="External"/><Relationship Id="rId4" Type="http://schemas.openxmlformats.org/officeDocument/2006/relationships/hyperlink" Target="https://drive.google.com/file/d/15ebHDHqCud0rl7GwFmnPp-CfxbG1Ncyd/view?usp=sharing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://paulomargotto.com.br/documentos/21610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54150" y="-1997075"/>
            <a:ext cx="8923338" cy="3992563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/>
            <a:r>
              <a:rPr lang="pt-BR" sz="5300" b="1" smtClean="0">
                <a:latin typeface="Cambria" pitchFamily="18" charset="0"/>
              </a:rPr>
              <a:t>Hipertensão </a:t>
            </a:r>
            <a:br>
              <a:rPr lang="pt-BR" sz="5300" b="1" smtClean="0">
                <a:latin typeface="Cambria" pitchFamily="18" charset="0"/>
              </a:rPr>
            </a:br>
            <a:r>
              <a:rPr lang="pt-BR" sz="5300" b="1" smtClean="0">
                <a:latin typeface="Cambria" pitchFamily="18" charset="0"/>
              </a:rPr>
              <a:t>Pulmonar Persistente</a:t>
            </a:r>
          </a:p>
        </p:txBody>
      </p:sp>
      <p:sp>
        <p:nvSpPr>
          <p:cNvPr id="15363" name="Subtítulo 2"/>
          <p:cNvSpPr>
            <a:spLocks noGrp="1"/>
          </p:cNvSpPr>
          <p:nvPr>
            <p:ph type="subTitle" idx="1"/>
          </p:nvPr>
        </p:nvSpPr>
        <p:spPr>
          <a:xfrm>
            <a:off x="1368425" y="2841625"/>
            <a:ext cx="8923338" cy="647700"/>
          </a:xfrm>
        </p:spPr>
        <p:txBody>
          <a:bodyPr anchor="ctr">
            <a:normAutofit fontScale="25000" lnSpcReduction="20000"/>
          </a:bodyPr>
          <a:lstStyle/>
          <a:p>
            <a:pPr algn="ctr" eaLnBrk="1" hangingPunct="1">
              <a:lnSpc>
                <a:spcPct val="100000"/>
              </a:lnSpc>
            </a:pPr>
            <a:r>
              <a:rPr lang="pt-BR" sz="2400" smtClean="0">
                <a:latin typeface="Cambria" pitchFamily="18" charset="0"/>
              </a:rPr>
              <a:t>Apresentação: Carolina Mesquita (R3Neo HMIB)</a:t>
            </a:r>
          </a:p>
          <a:p>
            <a:pPr algn="ctr" eaLnBrk="1" hangingPunct="1">
              <a:lnSpc>
                <a:spcPct val="100000"/>
              </a:lnSpc>
            </a:pPr>
            <a:r>
              <a:rPr lang="pt-BR" sz="2400" smtClean="0">
                <a:latin typeface="Cambria" pitchFamily="18" charset="0"/>
              </a:rPr>
              <a:t>Coordenação: Carlos Alberto Zaconeta</a:t>
            </a:r>
          </a:p>
          <a:p>
            <a:pPr algn="ctr" eaLnBrk="1" hangingPunct="1">
              <a:lnSpc>
                <a:spcPct val="100000"/>
              </a:lnSpc>
            </a:pPr>
            <a:r>
              <a:rPr lang="pt-BR" sz="2400" smtClean="0">
                <a:latin typeface="Cambria" pitchFamily="18" charset="0"/>
                <a:hlinkClick r:id="rId3"/>
              </a:rPr>
              <a:t>www.paulomargotto.com.br</a:t>
            </a:r>
            <a:r>
              <a:rPr lang="pt-BR" sz="2400" smtClean="0">
                <a:latin typeface="Cambria" pitchFamily="18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</a:pPr>
            <a:r>
              <a:rPr lang="pt-BR" sz="2400" smtClean="0">
                <a:latin typeface="Cambria" pitchFamily="18" charset="0"/>
              </a:rPr>
              <a:t>Brasília, 13 de janeiro de 2022</a:t>
            </a:r>
          </a:p>
        </p:txBody>
      </p:sp>
      <p:pic>
        <p:nvPicPr>
          <p:cNvPr id="15364" name="Imagem 10" descr="Uma imagem contendo Logotipo&#10;&#10;Descrição gerada automaticamente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0175" y="282575"/>
            <a:ext cx="2355850" cy="1830388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90000" y="2911475"/>
            <a:ext cx="3090863" cy="1741488"/>
          </a:xfrm>
          <a:prstGeom prst="rect">
            <a:avLst/>
          </a:prstGeom>
          <a:noFill/>
          <a:ln w="76200" cmpd="tri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15366" name="AutoShape 6"/>
          <p:cNvSpPr>
            <a:spLocks noChangeArrowheads="1"/>
          </p:cNvSpPr>
          <p:nvPr/>
        </p:nvSpPr>
        <p:spPr bwMode="auto">
          <a:xfrm>
            <a:off x="650875" y="4624388"/>
            <a:ext cx="10533063" cy="2014537"/>
          </a:xfrm>
          <a:prstGeom prst="irregularSeal1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/>
            <a:r>
              <a:rPr lang="pt-BR" b="1">
                <a:solidFill>
                  <a:srgbClr val="FF00FF"/>
                </a:solidFill>
              </a:rPr>
              <a:t>Óxido nítrico e oxigênio – um casamento feito no céu ou no inferno?</a:t>
            </a: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4494213" y="5681663"/>
            <a:ext cx="31257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pt-BR" b="1">
                <a:solidFill>
                  <a:srgbClr val="3333FF"/>
                </a:solidFill>
              </a:rPr>
              <a:t>Satyyan Laskhminrusimha (EUA)</a:t>
            </a:r>
            <a:r>
              <a:rPr lang="pt-BR"/>
              <a:t> 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4770438" y="4267200"/>
            <a:ext cx="2038350" cy="3667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FF00FF"/>
                </a:solidFill>
              </a:rPr>
              <a:t>Consultem também!</a:t>
            </a:r>
          </a:p>
        </p:txBody>
      </p:sp>
      <p:sp>
        <p:nvSpPr>
          <p:cNvPr id="15369" name="AutoShape 9"/>
          <p:cNvSpPr>
            <a:spLocks noChangeArrowheads="1"/>
          </p:cNvSpPr>
          <p:nvPr/>
        </p:nvSpPr>
        <p:spPr bwMode="auto">
          <a:xfrm>
            <a:off x="4194175" y="4308475"/>
            <a:ext cx="496888" cy="642938"/>
          </a:xfrm>
          <a:prstGeom prst="curvedRightArrow">
            <a:avLst>
              <a:gd name="adj1" fmla="val 25879"/>
              <a:gd name="adj2" fmla="val 51757"/>
              <a:gd name="adj3" fmla="val 33333"/>
            </a:avLst>
          </a:prstGeom>
          <a:solidFill>
            <a:srgbClr val="3333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15370" name="AutoShape 10"/>
          <p:cNvSpPr>
            <a:spLocks noChangeArrowheads="1"/>
          </p:cNvSpPr>
          <p:nvPr/>
        </p:nvSpPr>
        <p:spPr bwMode="auto">
          <a:xfrm flipH="1">
            <a:off x="6848475" y="4275138"/>
            <a:ext cx="373063" cy="608012"/>
          </a:xfrm>
          <a:prstGeom prst="curvedRightArrow">
            <a:avLst>
              <a:gd name="adj1" fmla="val 32596"/>
              <a:gd name="adj2" fmla="val 65191"/>
              <a:gd name="adj3" fmla="val 33333"/>
            </a:avLst>
          </a:prstGeom>
          <a:solidFill>
            <a:srgbClr val="3333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15371" name="Picture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336088" y="204788"/>
            <a:ext cx="2855912" cy="1704975"/>
          </a:xfrm>
          <a:prstGeom prst="rect">
            <a:avLst/>
          </a:prstGeom>
          <a:solidFill>
            <a:srgbClr val="FFFF00"/>
          </a:solidFill>
          <a:ln w="57150" cmpd="thinThick">
            <a:solidFill>
              <a:srgbClr val="FFFF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Conceitos iniciais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61988" y="2011363"/>
            <a:ext cx="6426200" cy="3767137"/>
          </a:xfrm>
        </p:spPr>
        <p:txBody>
          <a:bodyPr rtlCol="0">
            <a:normAutofit/>
          </a:bodyPr>
          <a:lstStyle/>
          <a:p>
            <a:pPr marL="342900" indent="-342900" eaLnBrk="1" fontAlgn="auto" hangingPunct="1">
              <a:spcAft>
                <a:spcPts val="0"/>
              </a:spcAft>
              <a:buFont typeface="Arial,Sans-Serif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Caracteriza-se pela ausência da diminuição fisiológica da pressão da artéria pulmonar ao nascimento.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ea typeface="+mn-lt"/>
              <a:cs typeface="+mn-lt"/>
            </a:endParaRPr>
          </a:p>
          <a:p>
            <a:pPr marL="342900" indent="-342900" eaLnBrk="1" fontAlgn="auto" hangingPunct="1">
              <a:spcAft>
                <a:spcPts val="0"/>
              </a:spcAft>
              <a:buFont typeface="Arial,Sans-Serif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Prolonga a exposição do VD à alta pós carga, mantendo o shunt D-E pelo canal arterial e pelo forame oval.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ea typeface="+mn-lt"/>
              <a:cs typeface="+mn-lt"/>
            </a:endParaRPr>
          </a:p>
          <a:p>
            <a:pPr marL="342900" indent="-342900" eaLnBrk="1" fontAlgn="auto" hangingPunct="1">
              <a:spcAft>
                <a:spcPts val="0"/>
              </a:spcAft>
              <a:buFont typeface="Arial,Sans-Serif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Hipoxemia refratária à oxigenoterapia.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7412" name="Imagem 6" descr="Diagrama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24700" y="1073150"/>
            <a:ext cx="4829175" cy="510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Conceitos iniciais</a:t>
            </a:r>
          </a:p>
        </p:txBody>
      </p:sp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>
          <a:xfrm>
            <a:off x="661988" y="2011363"/>
            <a:ext cx="5721350" cy="4068762"/>
          </a:xfrm>
        </p:spPr>
        <p:txBody>
          <a:bodyPr/>
          <a:lstStyle/>
          <a:p>
            <a:pPr marL="342900" indent="-342900" eaLnBrk="1" hangingPunct="1">
              <a:buFont typeface="Arial,Sans-Serif"/>
              <a:buChar char="•"/>
            </a:pPr>
            <a:r>
              <a:rPr lang="pt-BR" smtClean="0">
                <a:latin typeface="Cambria" pitchFamily="18" charset="0"/>
              </a:rPr>
              <a:t>Desrregulação da resistência vascular pulmonar.</a:t>
            </a:r>
          </a:p>
          <a:p>
            <a:pPr marL="342900" indent="-342900" eaLnBrk="1" hangingPunct="1">
              <a:buFont typeface="Arial,Sans-Serif"/>
              <a:buChar char="•"/>
            </a:pPr>
            <a:r>
              <a:rPr lang="pt-BR" smtClean="0">
                <a:latin typeface="Cambria" pitchFamily="18" charset="0"/>
              </a:rPr>
              <a:t>Pressão na artéria pulmonar do feto está em torno de 60-80mmHg, caindo para 18-20mmHg ao final do 1º dia de vida e continua caindo.</a:t>
            </a:r>
          </a:p>
          <a:p>
            <a:pPr marL="342900" indent="-342900" eaLnBrk="1" hangingPunct="1">
              <a:buFont typeface="Arial,Sans-Serif"/>
              <a:buChar char="•"/>
            </a:pPr>
            <a:r>
              <a:rPr lang="pt-BR" smtClean="0">
                <a:latin typeface="Cambria" pitchFamily="18" charset="0"/>
              </a:rPr>
              <a:t>No RN com HPP, a  pressão na artéria pulmonar está entre 70-80mmHg, superior à pressão sistêmica, que está ao redor de 50-55mmHg.</a:t>
            </a:r>
          </a:p>
          <a:p>
            <a:pPr marL="342900" indent="-342900" eaLnBrk="1" hangingPunct="1">
              <a:buFont typeface="Arial,Sans-Serif"/>
              <a:buChar char="•"/>
            </a:pPr>
            <a:r>
              <a:rPr lang="pt-BR" smtClean="0">
                <a:latin typeface="Cambria" pitchFamily="18" charset="0"/>
              </a:rPr>
              <a:t>500-1500 nativivos desenvolvem HPP.</a:t>
            </a:r>
          </a:p>
        </p:txBody>
      </p:sp>
      <p:pic>
        <p:nvPicPr>
          <p:cNvPr id="18435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8575" y="2074863"/>
            <a:ext cx="5416550" cy="375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Fisiopatologia</a:t>
            </a:r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>
          <a:xfrm>
            <a:off x="661988" y="2011363"/>
            <a:ext cx="5908675" cy="3767137"/>
          </a:xfrm>
        </p:spPr>
        <p:txBody>
          <a:bodyPr/>
          <a:lstStyle/>
          <a:p>
            <a:pPr marL="342900" indent="-342900" eaLnBrk="1" hangingPunct="1">
              <a:buFont typeface="Arial" charset="0"/>
              <a:buChar char="•"/>
            </a:pPr>
            <a:r>
              <a:rPr lang="pt-BR" smtClean="0">
                <a:latin typeface="Cambria" pitchFamily="18" charset="0"/>
              </a:rPr>
              <a:t>Alterações na estrutura vascular, por hiperplasia e hipertrofia da camada muscular =&gt; manutenção do tônus vascular aumentado.</a:t>
            </a:r>
            <a:endParaRPr lang="pt-BR" smtClean="0">
              <a:cs typeface="Calibri Light" pitchFamily="34" charset="0"/>
            </a:endParaRPr>
          </a:p>
          <a:p>
            <a:pPr marL="342900" indent="-342900" eaLnBrk="1" hangingPunct="1">
              <a:buFont typeface="Arial" charset="0"/>
              <a:buChar char="•"/>
            </a:pPr>
            <a:r>
              <a:rPr lang="pt-BR" smtClean="0">
                <a:latin typeface="Cambria" pitchFamily="18" charset="0"/>
              </a:rPr>
              <a:t>Musculatura lisa vai até a zona intra-acinar =&gt; aumenta resistência vascular.</a:t>
            </a:r>
          </a:p>
        </p:txBody>
      </p:sp>
      <p:pic>
        <p:nvPicPr>
          <p:cNvPr id="19459" name="Imagem 6" descr="Diagrama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64313" y="1436688"/>
            <a:ext cx="5102225" cy="451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ângulo 7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Fisiopatologia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Subclassificação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Geggel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 e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Reid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: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Má adaptação: </a:t>
            </a:r>
          </a:p>
          <a:p>
            <a:pPr marL="598805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Substâncias mediadoras que alteram a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vasoreatividade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 pulmonar. 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ambria"/>
              <a:ea typeface="Cambria"/>
              <a:cs typeface="Calibri Light" panose="020F0302020204030204"/>
            </a:endParaRPr>
          </a:p>
          <a:p>
            <a:pPr marL="598805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Situações como: hipoxia, sepse, aspiração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meconial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, acidose.</a:t>
            </a:r>
          </a:p>
          <a:p>
            <a:pPr marL="598805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Streptococcus do grupo B -&gt; aumento de tromboxanos e leucotrieno (vasoconstrictores) -&gt; incapacidade de relaxar a musculatura arteriolar.</a:t>
            </a:r>
          </a:p>
          <a:p>
            <a:pPr marL="342900" indent="-3429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Remodelação da vasculatura pulmonar (excessiva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muscularização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):</a:t>
            </a:r>
          </a:p>
          <a:p>
            <a:pPr marL="598805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Estresse intrauterino crônico ou hipóxia, fechamento do canal arterial intraútero pelo uso de salicilatos pela mãe, idiopático.</a:t>
            </a: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Fisiopatologia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Subclassificação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Geggel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 e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Reid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: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Artérias em número diminuído: </a:t>
            </a:r>
          </a:p>
          <a:p>
            <a:pPr marL="598805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Pulmões hipoplásicos: hérnia diafragmática, hipoplasia pulmonar primária (S. Potter), Displasia Alvéolo Capilar, Displasia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Broncopulmonar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.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ambria"/>
              <a:ea typeface="Cambria"/>
              <a:cs typeface="Calibri Light"/>
            </a:endParaRPr>
          </a:p>
          <a:p>
            <a:pPr marL="342900" indent="-3429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Obstrução do fluxo: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598805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Policitemia, Hipertensão Venosa Pulmonar, Estenose da Veia Pulmonar, Estenose Mitral Congênita, Coarctação da aorta.</a:t>
            </a: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Fisiopatologia</a:t>
            </a:r>
            <a:endParaRPr lang="pt-BR" dirty="0">
              <a:cs typeface="Calibri Light" panose="020F0302020204030204"/>
            </a:endParaRP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 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Resumindo: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A HPP por estresse perinatal, por </a:t>
            </a:r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vasoconstricção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, vão responder aos vasodilatadores, já aqueles por remodelação da vasculatura são os mais graves.</a:t>
            </a: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Somente 1/3 dos casos de HP no RN será por vasoconstricção.</a:t>
            </a: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Na </a:t>
            </a:r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remodelação vascular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, além do aumento da musculatura até a periferia, tem-se a deposição de colágeno e elastina, o que diminui o lúmen do vaso e faz não responder ao vasodilatador.</a:t>
            </a: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Diminuição da vasculatura pulmonar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 quando há excesso de exposição ao O2, desenvolvimento de capilares não acompanha o desenvolvimento dos alvéolos, é o que acontece na DBP e por isso, pouco responsivo aos vasodilatadores.</a:t>
            </a: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Fisiopatologia</a:t>
            </a:r>
          </a:p>
        </p:txBody>
      </p:sp>
      <p:pic>
        <p:nvPicPr>
          <p:cNvPr id="25602" name="Imagem 4" descr="Interface gráfica do usuário, Aplicativo&#10;&#10;Descrição gerada automaticamente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44488" y="1960563"/>
            <a:ext cx="7924800" cy="2259012"/>
          </a:xfrm>
        </p:spPr>
      </p:pic>
      <p:pic>
        <p:nvPicPr>
          <p:cNvPr id="25603" name="Imagem 5" descr="Diagrama&#10;&#10;Descrição gerada automaticamente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45163" y="4103688"/>
            <a:ext cx="5734050" cy="246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Quadro clínico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Hipoxemia é desproporcional ao desconforto respiratório e às alterações radiológicas pulmonares.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ambria"/>
              <a:ea typeface="Cambria"/>
            </a:endParaRP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Labilidade de oxigenação com flutuação da PaO2 (40-100mmHg).</a:t>
            </a: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Hiperfonese da segunda bulha devido à hipertensão da artéria pulmonar e um sopro sistólico da regurgitação tricúspide.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ambria"/>
              <a:ea typeface="Cambria"/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ambria"/>
              <a:ea typeface="Cambria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27652" name="Imagem 6" descr="Uma imagem contendo pessoa, homem, comida, mesa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6413" y="4368800"/>
            <a:ext cx="27432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Imagem 7" descr="Interface gráfica do usuário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6588" y="4295775"/>
            <a:ext cx="2024062" cy="226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Imagem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9938" y="4610100"/>
            <a:ext cx="2743200" cy="163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Diagnóstico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Rx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 de tórax: nos casos graves, pode-se observar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hipofluxo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 pulmonar.</a:t>
            </a: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Cambria"/>
              </a:rPr>
              <a:t>Ecocardiograma: é padrão ouro para diagnóstico. Visualização do shunt D-E, avalia a magnitude da hipertensão e a função ventricular. Afasta cardiopatias congênitas (DD difícil na coarctação de aorta).</a:t>
            </a:r>
          </a:p>
          <a:p>
            <a:pPr marL="4445" lvl="1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ambria"/>
              <a:ea typeface="+mn-lt"/>
              <a:cs typeface="+mn-lt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CaixaDeTexto 5">
            <a:extLst>
              <a:ext uri="{FF2B5EF4-FFF2-40B4-BE49-F238E27FC236}"/>
            </a:extLst>
          </p:cNvPr>
          <p:cNvSpPr txBox="1"/>
          <p:nvPr/>
        </p:nvSpPr>
        <p:spPr>
          <a:xfrm>
            <a:off x="1014413" y="3890963"/>
            <a:ext cx="10148887" cy="203041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Cambria"/>
                <a:ea typeface="Cambria"/>
                <a:cs typeface="Calibri Light"/>
              </a:rPr>
              <a:t>Estimativa da pressão da artéria pulmonar pelo </a:t>
            </a:r>
            <a:r>
              <a:rPr lang="pt-BR" b="1" dirty="0">
                <a:latin typeface="Cambria"/>
                <a:ea typeface="Cambria"/>
                <a:cs typeface="Calibri Light"/>
              </a:rPr>
              <a:t>pico de velocidade da regurgitação tricúspide</a:t>
            </a:r>
            <a:r>
              <a:rPr lang="pt-BR" dirty="0">
                <a:latin typeface="Cambria"/>
                <a:ea typeface="Cambria"/>
                <a:cs typeface="Calibri Light"/>
              </a:rPr>
              <a:t>, e da resistência vascular pulmonar através da </a:t>
            </a:r>
            <a:r>
              <a:rPr lang="pt-BR" b="1" dirty="0">
                <a:latin typeface="Cambria"/>
                <a:ea typeface="Cambria"/>
                <a:cs typeface="Calibri Light"/>
              </a:rPr>
              <a:t>relação tempo de aceleração da artéria pulmonar (TAC) e do tempo de ejeção sistólico do ventrículo direito (TEJ)</a:t>
            </a:r>
            <a:r>
              <a:rPr lang="pt-BR" dirty="0">
                <a:latin typeface="Cambria"/>
                <a:ea typeface="Cambria"/>
                <a:cs typeface="Calibri Light"/>
              </a:rPr>
              <a:t>. Quanto mais baixa esta relação (TAC/TEJ), mais elevada é a resistência vascular pulmonar. </a:t>
            </a:r>
            <a:endParaRPr lang="pt-BR" dirty="0">
              <a:ea typeface="Cambria"/>
              <a:cs typeface="Calibri Light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Cambria"/>
                <a:ea typeface="Cambria"/>
                <a:cs typeface="Calibri Light"/>
              </a:rPr>
              <a:t>Na ausência da regurgitação tricúspide, que ocorre em 30% dos casos, outro parâmetro que pode auxiliar na estimativa da pressão arterial pulmonar é a </a:t>
            </a:r>
            <a:r>
              <a:rPr lang="pt-BR" b="1" dirty="0">
                <a:latin typeface="Cambria"/>
                <a:ea typeface="Cambria"/>
                <a:cs typeface="Calibri Light"/>
              </a:rPr>
              <a:t>medida do fluxo da artéria pulmonar,</a:t>
            </a:r>
            <a:r>
              <a:rPr lang="pt-BR" dirty="0">
                <a:latin typeface="Cambria"/>
                <a:ea typeface="Cambria"/>
                <a:cs typeface="Calibri Light"/>
              </a:rPr>
              <a:t> estimado pela integral velocidade-tempo da artéria pulmonar (VTI pulmonar)</a:t>
            </a:r>
            <a:endParaRPr lang="pt-BR">
              <a:cs typeface="Calibri Ligh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Diagnóstico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61988" y="2011363"/>
            <a:ext cx="6511925" cy="4270375"/>
          </a:xfrm>
        </p:spPr>
        <p:txBody>
          <a:bodyPr rtlCol="0">
            <a:normAutofit lnSpcReduction="10000"/>
          </a:bodyPr>
          <a:lstStyle/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O 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shunt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 direito-esquerdo, típico da doença, quando ocorre exclusivamente através do canal arterial (50% dos casos) pode ser demonstrado pela diferença de oxigenação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pré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 e pós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ductal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. Uma diferença de PaO</a:t>
            </a:r>
            <a:r>
              <a:rPr lang="pt-BR" baseline="-25000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2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 maior do que 20 mmHg entre a artéria radial direita (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pré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 </a:t>
            </a:r>
            <a:r>
              <a:rPr lang="pt-BR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ductal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) e a artéria umbilical.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ambria"/>
              <a:ea typeface="Cambria"/>
              <a:cs typeface="+mn-lt"/>
            </a:endParaRP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A presença de um </a:t>
            </a:r>
            <a:r>
              <a:rPr lang="pt-BR" i="1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shunt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 no nível de forame oval é diagnosticada somente pela avaliação ecocardiográfica. 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ambria"/>
              <a:cs typeface="Calibri Light"/>
            </a:endParaRP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ea typeface="+mn-lt"/>
                <a:cs typeface="+mn-lt"/>
              </a:rPr>
              <a:t>A habilidade do ventrículo direito de vencer uma resistência vascular aumentada, determina a presença e o grau de severidade da doença.</a:t>
            </a:r>
          </a:p>
          <a:p>
            <a:pPr marL="4445" lvl="1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Cambria"/>
              <a:ea typeface="+mn-lt"/>
              <a:cs typeface="+mn-lt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29700" name="Imagem 6" descr="Uma imagem contendo crustáceo, olhando, deitado, animal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2025" y="2614613"/>
            <a:ext cx="4583113" cy="260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07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latin typeface="Cambria" pitchFamily="18" charset="0"/>
              </a:rPr>
              <a:t>Objetivos: Manter PA normal, diminuir a resistência vascular pulmonar, garantir oferta de O2 aos tecidos, minimizar lesões induzidas pelo O2 e pela ventilação.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>
                <a:latin typeface="Cambria" pitchFamily="18" charset="0"/>
              </a:rPr>
              <a:t>Cuidados básicos:</a:t>
            </a:r>
          </a:p>
          <a:p>
            <a:pPr eaLnBrk="1" hangingPunct="1">
              <a:buFont typeface="Arial" charset="0"/>
              <a:buChar char="•"/>
            </a:pPr>
            <a:endParaRPr lang="pt-BR" smtClean="0">
              <a:latin typeface="Cambria" pitchFamily="18" charset="0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CaixaDeTexto 5">
            <a:extLst>
              <a:ext uri="{FF2B5EF4-FFF2-40B4-BE49-F238E27FC236}"/>
            </a:extLst>
          </p:cNvPr>
          <p:cNvSpPr txBox="1"/>
          <p:nvPr/>
        </p:nvSpPr>
        <p:spPr>
          <a:xfrm>
            <a:off x="1230313" y="3243263"/>
            <a:ext cx="5086350" cy="20272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latin typeface="Cambria"/>
                <a:ea typeface="Cambria"/>
              </a:rPr>
              <a:t>Evitar manuseio desnecessário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latin typeface="Cambria"/>
                <a:ea typeface="Cambria"/>
                <a:cs typeface="Calibri Light"/>
              </a:rPr>
              <a:t>Corrigir distúrbios metabólicos, </a:t>
            </a:r>
            <a:r>
              <a:rPr lang="pt-BR" dirty="0" err="1">
                <a:latin typeface="Cambria"/>
                <a:ea typeface="Cambria"/>
                <a:cs typeface="Calibri Light"/>
              </a:rPr>
              <a:t>policitemia</a:t>
            </a:r>
            <a:r>
              <a:rPr lang="pt-BR" dirty="0">
                <a:latin typeface="Cambria"/>
                <a:ea typeface="Cambria"/>
                <a:cs typeface="Calibri Light"/>
              </a:rPr>
              <a:t>, acidose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latin typeface="Cambria"/>
                <a:ea typeface="Cambria"/>
                <a:cs typeface="Calibri Light"/>
              </a:rPr>
              <a:t>Menor exposição à luz e barulho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dirty="0">
                <a:latin typeface="Cambria"/>
                <a:ea typeface="+mn-lt"/>
                <a:cs typeface="+mn-lt"/>
              </a:rPr>
              <a:t>Monitorização cardíaca, pressão arterial e saturação de oxigênio de preferência </a:t>
            </a:r>
            <a:r>
              <a:rPr lang="pt-BR" dirty="0" err="1">
                <a:latin typeface="Cambria"/>
                <a:ea typeface="+mn-lt"/>
                <a:cs typeface="+mn-lt"/>
              </a:rPr>
              <a:t>pré</a:t>
            </a:r>
            <a:r>
              <a:rPr lang="pt-BR" dirty="0">
                <a:latin typeface="Cambria"/>
                <a:ea typeface="+mn-lt"/>
                <a:cs typeface="+mn-lt"/>
              </a:rPr>
              <a:t> e pós </a:t>
            </a:r>
            <a:r>
              <a:rPr lang="pt-BR" dirty="0" err="1">
                <a:latin typeface="Cambria"/>
                <a:ea typeface="+mn-lt"/>
                <a:cs typeface="+mn-lt"/>
              </a:rPr>
              <a:t>ductais</a:t>
            </a:r>
            <a:r>
              <a:rPr lang="pt-BR" dirty="0">
                <a:latin typeface="Cambria"/>
                <a:ea typeface="+mn-lt"/>
                <a:cs typeface="+mn-lt"/>
              </a:rPr>
              <a:t> contínuas são essenciais.</a:t>
            </a:r>
            <a:endParaRPr lang="pt-BR" dirty="0">
              <a:latin typeface="Cambria"/>
              <a:ea typeface="Cambria"/>
              <a:cs typeface="Calibri Light"/>
            </a:endParaRPr>
          </a:p>
        </p:txBody>
      </p:sp>
      <p:pic>
        <p:nvPicPr>
          <p:cNvPr id="30725" name="Imagem 7" descr="Texto, Calendário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31125" y="2914650"/>
            <a:ext cx="2279650" cy="347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Imagem 8" descr="Diagrama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1825" y="5391150"/>
            <a:ext cx="4497388" cy="120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174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latin typeface="Cambria" pitchFamily="18" charset="0"/>
              </a:rPr>
              <a:t>Assistência respiratória:</a:t>
            </a:r>
            <a:endParaRPr lang="pt-BR" smtClean="0"/>
          </a:p>
          <a:p>
            <a:pPr eaLnBrk="1" hangingPunct="1">
              <a:buFont typeface="Arial" charset="0"/>
              <a:buChar char="•"/>
            </a:pPr>
            <a:endParaRPr lang="pt-BR" smtClean="0">
              <a:latin typeface="Cambria" pitchFamily="18" charset="0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842963" y="2654300"/>
            <a:ext cx="6551612" cy="37623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</a:rPr>
              <a:t>Manter PaO2 entre 50-80mmHg, PaCO2 entre 40-60mmHg.</a:t>
            </a:r>
            <a:endParaRPr lang="pt-BR" sz="2000" dirty="0">
              <a:latin typeface="Cambria"/>
              <a:ea typeface="Cambria"/>
              <a:cs typeface="Calibri Light" panose="020F0302020204030204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</a:rPr>
              <a:t>Se PaO2 &lt;50: </a:t>
            </a:r>
            <a:r>
              <a:rPr lang="pt-BR" sz="2000" dirty="0" err="1">
                <a:latin typeface="Cambria"/>
                <a:ea typeface="Cambria"/>
              </a:rPr>
              <a:t>PInsp</a:t>
            </a:r>
            <a:r>
              <a:rPr lang="pt-BR" sz="2000" dirty="0">
                <a:latin typeface="Cambria"/>
                <a:ea typeface="Cambria"/>
              </a:rPr>
              <a:t> 20 PEEP +2 FR 40 I/E 1:2 Ti 0,5.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</a:rPr>
              <a:t>As mudanças nos parâmetros ventilatórios devem ser feitas com uma mudança de cada vez, com controle gasométrico.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Calibri Light" panose="020F0302020204030204"/>
              </a:rPr>
              <a:t>Se PaO2 &gt;100, reduzir FiO2 de forma gradual (-1%) e ao atingir FiO2 de 70%, iniciar diminuição da Pins e FR lentamente.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Se a ventilação de alta frequência é superior, a convencional, em recém-nascidos com HPPN, ainda é discutível.</a:t>
            </a:r>
            <a:endParaRPr lang="pt-BR" sz="2000">
              <a:latin typeface="Cambria"/>
              <a:ea typeface="Cambria"/>
              <a:cs typeface="Calibri Light" panose="020F0302020204030204"/>
            </a:endParaRPr>
          </a:p>
        </p:txBody>
      </p:sp>
      <p:pic>
        <p:nvPicPr>
          <p:cNvPr id="31749" name="Imagem 6" descr="Monitor de computador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66100" y="2816225"/>
            <a:ext cx="2743200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latin typeface="Cambria" pitchFamily="18" charset="0"/>
              </a:rPr>
              <a:t>Sedoanalgesia:</a:t>
            </a:r>
            <a:endParaRPr lang="pt-BR" smtClean="0"/>
          </a:p>
          <a:p>
            <a:pPr eaLnBrk="1" hangingPunct="1">
              <a:buFont typeface="Arial" charset="0"/>
              <a:buChar char="•"/>
            </a:pPr>
            <a:endParaRPr lang="pt-BR" smtClean="0">
              <a:latin typeface="Cambria" pitchFamily="18" charset="0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842963" y="2654300"/>
            <a:ext cx="6551612" cy="19335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</a:rPr>
              <a:t>Evitar o assincronismo com o ventilador.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+mn-lt"/>
              </a:rPr>
              <a:t>Cuidado com a hipotensão associada.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Relaxantes musculares devem ser reservados somente para recém-nascidos onde se encontre grande dificuldade de estabelecer ventilação adequada, que não respondem à sedação.</a:t>
            </a:r>
            <a:endParaRPr lang="pt-BR" sz="2000" dirty="0">
              <a:latin typeface="Cambria"/>
              <a:ea typeface="Cambria"/>
              <a:cs typeface="Calibri Light" panose="020F0302020204030204"/>
            </a:endParaRPr>
          </a:p>
        </p:txBody>
      </p:sp>
      <p:pic>
        <p:nvPicPr>
          <p:cNvPr id="33797" name="Imagem 7" descr="Interface gráfica do usuário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48700" y="1658938"/>
            <a:ext cx="1997075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latin typeface="Cambria" pitchFamily="18" charset="0"/>
              </a:rPr>
              <a:t> Suporte hemodinâmico:</a:t>
            </a:r>
            <a:endParaRPr lang="pt-BR" smtClean="0"/>
          </a:p>
          <a:p>
            <a:pPr eaLnBrk="1" hangingPunct="1">
              <a:buFont typeface="Arial" charset="0"/>
              <a:buChar char="•"/>
            </a:pPr>
            <a:endParaRPr lang="pt-BR" smtClean="0">
              <a:latin typeface="Cambria" pitchFamily="18" charset="0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842963" y="2654300"/>
            <a:ext cx="7645400" cy="34575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Há uma queda do débito cardíaco devido a </a:t>
            </a:r>
            <a:r>
              <a:rPr lang="pt-BR" sz="2000" b="1" dirty="0">
                <a:latin typeface="Cambria"/>
                <a:ea typeface="+mn-lt"/>
                <a:cs typeface="+mn-lt"/>
              </a:rPr>
              <a:t>comprometimento da pós carga de VD e da </a:t>
            </a:r>
            <a:r>
              <a:rPr lang="pt-BR" sz="2000" b="1" dirty="0" err="1">
                <a:latin typeface="Cambria"/>
                <a:ea typeface="+mn-lt"/>
                <a:cs typeface="+mn-lt"/>
              </a:rPr>
              <a:t>pré</a:t>
            </a:r>
            <a:r>
              <a:rPr lang="pt-BR" sz="2000" b="1" dirty="0">
                <a:latin typeface="Cambria"/>
                <a:ea typeface="+mn-lt"/>
                <a:cs typeface="+mn-lt"/>
              </a:rPr>
              <a:t> carga de VE. </a:t>
            </a:r>
            <a:r>
              <a:rPr lang="pt-BR" sz="2000" dirty="0">
                <a:latin typeface="Cambria"/>
                <a:ea typeface="+mn-lt"/>
                <a:cs typeface="+mn-lt"/>
              </a:rPr>
              <a:t>Por isso, o uso de agentes inotrópicos está geralmente indicado.</a:t>
            </a:r>
            <a:endParaRPr lang="pt-BR" sz="2000" dirty="0">
              <a:latin typeface="Cambria"/>
              <a:ea typeface="Cambria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Administração excessiva de fluidos nestas circunstâncias resulta em aumento ainda maior da pressão de átrio direito e exacerbação do </a:t>
            </a:r>
            <a:r>
              <a:rPr lang="pt-BR" sz="2000" i="1" dirty="0">
                <a:latin typeface="Cambria"/>
                <a:ea typeface="+mn-lt"/>
                <a:cs typeface="+mn-lt"/>
              </a:rPr>
              <a:t>shunt </a:t>
            </a:r>
            <a:r>
              <a:rPr lang="pt-BR" sz="2000" dirty="0">
                <a:latin typeface="Cambria"/>
                <a:ea typeface="+mn-lt"/>
                <a:cs typeface="+mn-lt"/>
              </a:rPr>
              <a:t>direito-esquerdo no nível do forame oval e hipoxemia.</a:t>
            </a:r>
            <a:endParaRPr lang="pt-BR" sz="2000" dirty="0">
              <a:ea typeface="Cambria"/>
              <a:cs typeface="Calibri Ligh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Calibri Light"/>
              </a:rPr>
              <a:t>Expansão volumétrica apenas se depleção intravascular.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</a:rPr>
              <a:t>Terapia voltada a aumentar a contratilidade de VD melhoram a oxigenação.</a:t>
            </a:r>
            <a:endParaRPr lang="pt-BR"/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pt-BR" sz="2000" dirty="0">
              <a:latin typeface="Cambria"/>
              <a:ea typeface="Cambria"/>
            </a:endParaRPr>
          </a:p>
        </p:txBody>
      </p:sp>
      <p:pic>
        <p:nvPicPr>
          <p:cNvPr id="34821" name="Imagem 7" descr="Interface gráfica do usuário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64625" y="2090738"/>
            <a:ext cx="1998663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latin typeface="Cambria" pitchFamily="18" charset="0"/>
              </a:rPr>
              <a:t>Suporte hemodinâmico:</a:t>
            </a:r>
            <a:endParaRPr lang="pt-BR" smtClean="0"/>
          </a:p>
          <a:p>
            <a:pPr eaLnBrk="1" hangingPunct="1">
              <a:buFont typeface="Arial" charset="0"/>
              <a:buChar char="•"/>
            </a:pPr>
            <a:endParaRPr lang="pt-BR" smtClean="0">
              <a:latin typeface="Cambria" pitchFamily="18" charset="0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35844" name="Imagem 7" descr="Interface gráfica do usuário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63013" y="2205038"/>
            <a:ext cx="199866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842963" y="2654300"/>
            <a:ext cx="6551612" cy="3152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Dopamina e Epinefrina: efeito vasoconstritor sistêmico e pulmonar.</a:t>
            </a:r>
            <a:endParaRPr lang="pt-BR" sz="2000" dirty="0">
              <a:ea typeface="Cambria"/>
              <a:cs typeface="+mn-l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Calibri Light"/>
              </a:rPr>
              <a:t>Dobutamina: melhora o débito cardíaco, melhorando a contratilidade do VE.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Calibri Light"/>
              </a:rPr>
              <a:t>Norepinefrina: </a:t>
            </a:r>
            <a:r>
              <a:rPr lang="pt-BR" sz="2000" dirty="0">
                <a:latin typeface="Cambria"/>
                <a:ea typeface="+mn-lt"/>
                <a:cs typeface="+mn-lt"/>
              </a:rPr>
              <a:t>diminui o tônus vascular pulmonar e aumenta o fluxo sanguíneo, através da ativação de alfa-receptores e liberação de óxido nítrico.</a:t>
            </a:r>
            <a:endParaRPr lang="pt-BR" sz="2000" dirty="0">
              <a:ea typeface="Cambria"/>
              <a:cs typeface="Calibri Ligh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Calibri Light"/>
              </a:rPr>
              <a:t>Vasopressina: melhora a perfusão das coronárias, faz vasoconstricção sistêmica e não pulmonar.</a:t>
            </a:r>
            <a:endParaRPr lang="pt-BR" sz="2000" dirty="0">
              <a:ea typeface="Cambria"/>
              <a:cs typeface="Calibri Ligh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pt-BR" sz="2000" dirty="0">
              <a:latin typeface="Cambria"/>
              <a:ea typeface="Cambria"/>
              <a:cs typeface="Calibri Ligh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latin typeface="Cambria"/>
                <a:ea typeface="Cambria"/>
              </a:rPr>
              <a:t>Suporte hemodinâmico</a:t>
            </a: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842963" y="3200400"/>
            <a:ext cx="8277225" cy="25431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Inibidor seletivo da fosfodiesterase 3, aumenta o AMP cíclico e promove o relaxamento da musculatura lisa dos vasos. </a:t>
            </a:r>
            <a:endParaRPr lang="pt-BR" dirty="0">
              <a:ea typeface="+mn-lt"/>
              <a:cs typeface="+mn-l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Tem efeito inotrópico e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lusitrópico</a:t>
            </a:r>
            <a:r>
              <a:rPr lang="pt-BR" sz="2000" dirty="0">
                <a:latin typeface="Cambria"/>
                <a:ea typeface="+mn-lt"/>
                <a:cs typeface="+mn-lt"/>
              </a:rPr>
              <a:t>. </a:t>
            </a:r>
            <a:endParaRPr lang="pt-BR">
              <a:ea typeface="+mn-lt"/>
              <a:cs typeface="+mn-l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Efeito em 12-14h. </a:t>
            </a:r>
            <a:endParaRPr lang="pt-BR" dirty="0">
              <a:ea typeface="+mn-lt"/>
              <a:cs typeface="+mn-l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Ideal naqueles com disfunção importante de VD. </a:t>
            </a:r>
            <a:endParaRPr lang="pt-BR">
              <a:ea typeface="+mn-lt"/>
              <a:cs typeface="+mn-l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Dose inicial recomendada: 0,33mcg/kg/min. </a:t>
            </a:r>
            <a:endParaRPr lang="pt-BR">
              <a:ea typeface="+mn-lt"/>
              <a:cs typeface="+mn-l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Risco de hipotensão e plaquetopenia.</a:t>
            </a:r>
            <a:endParaRPr lang="pt-BR">
              <a:cs typeface="Calibri Ligh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pt-BR" sz="2000" dirty="0">
              <a:latin typeface="Cambria"/>
              <a:ea typeface="Cambria"/>
            </a:endParaRPr>
          </a:p>
        </p:txBody>
      </p:sp>
      <p:sp>
        <p:nvSpPr>
          <p:cNvPr id="36869" name="CaixaDeTexto 7"/>
          <p:cNvSpPr txBox="1">
            <a:spLocks noChangeArrowheads="1"/>
          </p:cNvSpPr>
          <p:nvPr/>
        </p:nvSpPr>
        <p:spPr bwMode="auto">
          <a:xfrm>
            <a:off x="841375" y="2609850"/>
            <a:ext cx="1477963" cy="3968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Cambria" pitchFamily="18" charset="0"/>
              </a:rPr>
              <a:t>Milrinona</a:t>
            </a:r>
            <a:endParaRPr lang="pt-BR" b="1">
              <a:cs typeface="Calibri Light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38914" name="Imagem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79638" y="150813"/>
            <a:ext cx="7732712" cy="670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655638" y="2782888"/>
            <a:ext cx="8277225" cy="34575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cs typeface="Calibri Light" pitchFamily="34" charset="0"/>
              </a:rPr>
              <a:t>Padrão ouro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Se difunde na musculatura lisa do endotélio vascular, aumentando o nível intracelular de GMPc e promovendo a vasodilatação endotelial. 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Na corrente sanguínea, se junta a hemoglobina e é inativado. Restringindo sua ação a região pulmonar.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Pacientes com melhores respostas são aqueles com HP primária.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Pacientes que não respondem bem ao iNO provavelmente é por doença parenquimatosa pulmonar, que dificulta a sua distribuição na periferia pulmonar ou por disfunção de VE com insuf mitral.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cs typeface="Calibri Light" pitchFamily="34" charset="0"/>
              </a:rPr>
              <a:t>Quando a resposta é positiva, a melhora da oxigenação é evidente dentro de poucos minutos.</a:t>
            </a:r>
            <a:endParaRPr lang="pt-BR" sz="2000">
              <a:solidFill>
                <a:srgbClr val="000000"/>
              </a:solidFill>
              <a:latin typeface="Cambria" pitchFamily="18" charset="0"/>
            </a:endParaRPr>
          </a:p>
        </p:txBody>
      </p:sp>
      <p:sp>
        <p:nvSpPr>
          <p:cNvPr id="40965" name="CaixaDeTexto 7"/>
          <p:cNvSpPr txBox="1">
            <a:spLocks noChangeArrowheads="1"/>
          </p:cNvSpPr>
          <p:nvPr/>
        </p:nvSpPr>
        <p:spPr bwMode="auto">
          <a:xfrm>
            <a:off x="654050" y="2006600"/>
            <a:ext cx="2757488" cy="4000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Cambria" pitchFamily="18" charset="0"/>
                <a:ea typeface="Cambria" pitchFamily="18" charset="0"/>
                <a:cs typeface="Calibri Light" pitchFamily="34" charset="0"/>
              </a:rPr>
              <a:t>Óxido Nítrico inalado</a:t>
            </a:r>
          </a:p>
        </p:txBody>
      </p:sp>
      <p:pic>
        <p:nvPicPr>
          <p:cNvPr id="40966" name="Imagem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41925" y="822325"/>
            <a:ext cx="2052638" cy="13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7" name="Imagem 8" descr="Diagrama&#10;&#10;Descrição gerada automaticamente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61463" y="825500"/>
            <a:ext cx="269716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655638" y="2568575"/>
            <a:ext cx="8277225" cy="34575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1. Otimizar ventilação. Alvos: SatO2 90-95%, PaO2 50-80mmHg, PaCO2 50-55mmHg.</a:t>
            </a:r>
            <a:endParaRPr lang="pt-BR" dirty="0"/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Se doença parenquimatosa pulmonar: realizar recrutamento alveolar, aumentando PEEP para 7-8cmH20.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2. Corrigir acidose.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3. Manter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Ht</a:t>
            </a:r>
            <a:r>
              <a:rPr lang="pt-BR" sz="2000" dirty="0">
                <a:latin typeface="Cambria"/>
                <a:ea typeface="+mn-lt"/>
                <a:cs typeface="+mn-lt"/>
              </a:rPr>
              <a:t>&gt;40%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4. Otimizar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sedoanalgesia</a:t>
            </a:r>
            <a:r>
              <a:rPr lang="pt-BR" sz="2000" dirty="0">
                <a:latin typeface="Cambria"/>
                <a:ea typeface="+mn-lt"/>
                <a:cs typeface="+mn-lt"/>
              </a:rPr>
              <a:t>: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Fentanil</a:t>
            </a:r>
            <a:r>
              <a:rPr lang="pt-BR" sz="2000" dirty="0">
                <a:latin typeface="Cambria"/>
                <a:ea typeface="+mn-lt"/>
                <a:cs typeface="+mn-lt"/>
              </a:rPr>
              <a:t> e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Midazolam</a:t>
            </a:r>
            <a:r>
              <a:rPr lang="pt-BR" sz="2000" dirty="0">
                <a:latin typeface="Cambria"/>
                <a:ea typeface="+mn-lt"/>
                <a:cs typeface="+mn-lt"/>
              </a:rPr>
              <a:t>, se necessário.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5. Suporte inotrópico: manter PAM entre 45-55mmHg.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6. Calcular: Gradiente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álveolo</a:t>
            </a:r>
            <a:r>
              <a:rPr lang="pt-BR" sz="2000" dirty="0">
                <a:latin typeface="Cambria"/>
                <a:ea typeface="+mn-lt"/>
                <a:cs typeface="+mn-lt"/>
              </a:rPr>
              <a:t>-arterial de O2, Relação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artério</a:t>
            </a:r>
            <a:r>
              <a:rPr lang="pt-BR" sz="2000" dirty="0">
                <a:latin typeface="Cambria"/>
                <a:ea typeface="+mn-lt"/>
                <a:cs typeface="+mn-lt"/>
              </a:rPr>
              <a:t>-alveolar, Índice de oxigenação.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pt-BR" sz="2000" dirty="0">
              <a:latin typeface="Cambria"/>
              <a:ea typeface="+mn-lt"/>
              <a:cs typeface="+mn-lt"/>
            </a:endParaRPr>
          </a:p>
        </p:txBody>
      </p:sp>
      <p:sp>
        <p:nvSpPr>
          <p:cNvPr id="43013" name="CaixaDeTexto 7"/>
          <p:cNvSpPr txBox="1">
            <a:spLocks noChangeArrowheads="1"/>
          </p:cNvSpPr>
          <p:nvPr/>
        </p:nvSpPr>
        <p:spPr bwMode="auto">
          <a:xfrm>
            <a:off x="654050" y="1905000"/>
            <a:ext cx="4957763" cy="4000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Cambria" pitchFamily="18" charset="0"/>
                <a:ea typeface="Cambria" pitchFamily="18" charset="0"/>
                <a:cs typeface="Calibri Light" pitchFamily="34" charset="0"/>
              </a:rPr>
              <a:t>Óxido Nítrico inalado – Protocolo HMIB</a:t>
            </a:r>
          </a:p>
        </p:txBody>
      </p:sp>
      <p:pic>
        <p:nvPicPr>
          <p:cNvPr id="43014" name="Imagem 10" descr="Uma imagem contendo Logotipo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34388" y="493713"/>
            <a:ext cx="2743200" cy="213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Imagem 11" descr="Texto, Carta&#10;&#10;Descrição gerada automaticamente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9938" y="4248150"/>
            <a:ext cx="3132137" cy="168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655638" y="2640013"/>
            <a:ext cx="8277225" cy="3152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Seleção dos pacientes: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IG&gt;34sem com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insuf</a:t>
            </a:r>
            <a:r>
              <a:rPr lang="pt-BR" sz="2000" dirty="0">
                <a:latin typeface="Cambria"/>
                <a:ea typeface="+mn-lt"/>
                <a:cs typeface="+mn-lt"/>
              </a:rPr>
              <a:t> respiratória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hipoxêmica</a:t>
            </a:r>
            <a:r>
              <a:rPr lang="pt-BR" sz="2000" dirty="0">
                <a:latin typeface="Cambria"/>
                <a:ea typeface="+mn-lt"/>
                <a:cs typeface="+mn-lt"/>
              </a:rPr>
              <a:t> em VM.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Evidência clínica de HP:</a:t>
            </a:r>
          </a:p>
          <a:p>
            <a:pPr marL="1257300" lvl="2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Labilidade da oxigenação (mais de 2 episódios de queda da SatO2 &lt;85% em 12h).</a:t>
            </a:r>
          </a:p>
          <a:p>
            <a:pPr marL="1257300" lvl="2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Gradiente de PaO2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pré</a:t>
            </a:r>
            <a:r>
              <a:rPr lang="pt-BR" sz="2000" dirty="0">
                <a:latin typeface="Cambria"/>
                <a:ea typeface="+mn-lt"/>
                <a:cs typeface="+mn-lt"/>
              </a:rPr>
              <a:t> e pós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ductal</a:t>
            </a:r>
            <a:r>
              <a:rPr lang="pt-BR" sz="2000" dirty="0">
                <a:latin typeface="Cambria"/>
                <a:ea typeface="+mn-lt"/>
                <a:cs typeface="+mn-lt"/>
              </a:rPr>
              <a:t> &gt; 20mmHg ou diferença da saturação maior que 5%.</a:t>
            </a:r>
          </a:p>
          <a:p>
            <a:pPr marL="1257300" lvl="2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Ecocardiograma evidenciando shunt D-E.</a:t>
            </a:r>
          </a:p>
          <a:p>
            <a:pPr marL="1257300" lvl="2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IO&gt;20.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pt-BR" sz="2000" dirty="0">
              <a:latin typeface="Cambria"/>
              <a:ea typeface="+mn-lt"/>
              <a:cs typeface="+mn-lt"/>
            </a:endParaRPr>
          </a:p>
        </p:txBody>
      </p:sp>
      <p:sp>
        <p:nvSpPr>
          <p:cNvPr id="45061" name="CaixaDeTexto 7"/>
          <p:cNvSpPr txBox="1">
            <a:spLocks noChangeArrowheads="1"/>
          </p:cNvSpPr>
          <p:nvPr/>
        </p:nvSpPr>
        <p:spPr bwMode="auto">
          <a:xfrm>
            <a:off x="654050" y="1905000"/>
            <a:ext cx="4957763" cy="4000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Cambria" pitchFamily="18" charset="0"/>
                <a:ea typeface="Cambria" pitchFamily="18" charset="0"/>
                <a:cs typeface="Calibri Light" pitchFamily="34" charset="0"/>
              </a:rPr>
              <a:t>Óxido Nítrico inalado – Protocolo HMIB</a:t>
            </a:r>
          </a:p>
        </p:txBody>
      </p:sp>
      <p:pic>
        <p:nvPicPr>
          <p:cNvPr id="45062" name="Imagem 10" descr="Uma imagem contendo Logotipo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34388" y="493713"/>
            <a:ext cx="2743200" cy="213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18963" y="-53975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655638" y="2782888"/>
            <a:ext cx="8277225" cy="19335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Contraindicação:</a:t>
            </a:r>
            <a:endParaRPr lang="pt-BR" dirty="0">
              <a:ea typeface="+mn-lt"/>
              <a:cs typeface="+mn-lt"/>
            </a:endParaRP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Calibri Light"/>
              </a:rPr>
              <a:t>Cardiopatia dependente do shunt D-E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Calibri Light"/>
              </a:rPr>
              <a:t>Disfunção ventricular E grave / shunt E-D atrial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+mn-lt"/>
              </a:rPr>
              <a:t>Anomalia cromossômica de mau prognóstico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 err="1">
                <a:latin typeface="Cambria"/>
                <a:ea typeface="Cambria"/>
                <a:cs typeface="+mn-lt"/>
              </a:rPr>
              <a:t>Coagulopatia</a:t>
            </a:r>
            <a:r>
              <a:rPr lang="pt-BR" sz="2000" dirty="0">
                <a:latin typeface="Cambria"/>
                <a:ea typeface="Cambria"/>
                <a:cs typeface="+mn-lt"/>
              </a:rPr>
              <a:t> intratável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pt-BR" sz="2000" dirty="0">
              <a:latin typeface="Cambria"/>
              <a:ea typeface="+mn-lt"/>
              <a:cs typeface="+mn-lt"/>
            </a:endParaRPr>
          </a:p>
        </p:txBody>
      </p:sp>
      <p:sp>
        <p:nvSpPr>
          <p:cNvPr id="47108" name="CaixaDeTexto 7"/>
          <p:cNvSpPr txBox="1">
            <a:spLocks noChangeArrowheads="1"/>
          </p:cNvSpPr>
          <p:nvPr/>
        </p:nvSpPr>
        <p:spPr bwMode="auto">
          <a:xfrm>
            <a:off x="654050" y="2092325"/>
            <a:ext cx="4957763" cy="4000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Cambria" pitchFamily="18" charset="0"/>
                <a:ea typeface="Cambria" pitchFamily="18" charset="0"/>
                <a:cs typeface="Calibri Light" pitchFamily="34" charset="0"/>
              </a:rPr>
              <a:t>Óxido Nítrico inalado – Protocolo HMIB</a:t>
            </a:r>
          </a:p>
        </p:txBody>
      </p:sp>
      <p:pic>
        <p:nvPicPr>
          <p:cNvPr id="47109" name="Imagem 10" descr="Uma imagem contendo Logotipo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34388" y="493713"/>
            <a:ext cx="2743200" cy="213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655638" y="2640013"/>
            <a:ext cx="8277225" cy="3152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Dose e desmame</a:t>
            </a:r>
            <a:endParaRPr lang="pt-BR" dirty="0">
              <a:ea typeface="Cambria"/>
              <a:cs typeface="+mn-lt"/>
            </a:endParaRP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Iniciar com 20ppm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Se após 30min, a PaO2 não aumentou mais que 20mmHg ou a SatO2 mais que que 10%, suspender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Se houve resposta, iniciar desmame de FiO2 e quando FiO2&lt;60%, iniciar desmame do </a:t>
            </a:r>
            <a:r>
              <a:rPr lang="pt-BR" sz="2000" dirty="0" err="1">
                <a:latin typeface="Cambria"/>
                <a:ea typeface="+mn-lt"/>
                <a:cs typeface="+mn-lt"/>
              </a:rPr>
              <a:t>iNO</a:t>
            </a:r>
            <a:r>
              <a:rPr lang="pt-BR" sz="2000" dirty="0">
                <a:latin typeface="Cambria"/>
                <a:ea typeface="+mn-lt"/>
                <a:cs typeface="+mn-lt"/>
              </a:rPr>
              <a:t>.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Desmame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iNO</a:t>
            </a:r>
            <a:r>
              <a:rPr lang="pt-BR" sz="2000" dirty="0">
                <a:latin typeface="Cambria"/>
                <a:ea typeface="+mn-lt"/>
                <a:cs typeface="+mn-lt"/>
              </a:rPr>
              <a:t>: diminuir 5ppm a cada 4 horas. Quando chegar em 5ppm, diminuir 1ppm a cada 4 horas.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Se falhar na redução, retornar a dose anterior e esperar 4h para nova tentativa. Se nova falha, esperar 12h para novo desmame.</a:t>
            </a:r>
          </a:p>
        </p:txBody>
      </p:sp>
      <p:sp>
        <p:nvSpPr>
          <p:cNvPr id="49157" name="CaixaDeTexto 7"/>
          <p:cNvSpPr txBox="1">
            <a:spLocks noChangeArrowheads="1"/>
          </p:cNvSpPr>
          <p:nvPr/>
        </p:nvSpPr>
        <p:spPr bwMode="auto">
          <a:xfrm>
            <a:off x="654050" y="1905000"/>
            <a:ext cx="4957763" cy="4000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Cambria" pitchFamily="18" charset="0"/>
                <a:ea typeface="Cambria" pitchFamily="18" charset="0"/>
                <a:cs typeface="Calibri Light" pitchFamily="34" charset="0"/>
              </a:rPr>
              <a:t>Óxido Nítrico inalado – Protocolo HMIB</a:t>
            </a:r>
          </a:p>
        </p:txBody>
      </p:sp>
      <p:pic>
        <p:nvPicPr>
          <p:cNvPr id="49158" name="Imagem 10" descr="Uma imagem contendo Logotipo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34388" y="484188"/>
            <a:ext cx="2743200" cy="213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9" name="CaixaDeTexto 5"/>
          <p:cNvSpPr txBox="1">
            <a:spLocks noChangeArrowheads="1"/>
          </p:cNvSpPr>
          <p:nvPr/>
        </p:nvSpPr>
        <p:spPr bwMode="auto">
          <a:xfrm>
            <a:off x="8693150" y="4878388"/>
            <a:ext cx="2743200" cy="14652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latin typeface="Cambria" pitchFamily="18" charset="0"/>
                <a:ea typeface="Cambria" pitchFamily="18" charset="0"/>
                <a:cs typeface="Calibri Light" pitchFamily="34" charset="0"/>
              </a:rPr>
              <a:t>O desmame gradual é com o intuito de evitar vasoconstricção rebote (diminuição da produção endógena?)</a:t>
            </a:r>
            <a:endParaRPr lang="pt-BR">
              <a:ea typeface="Cambria" pitchFamily="18" charset="0"/>
              <a:cs typeface="Calibri Light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655638" y="2827338"/>
            <a:ext cx="8277225" cy="3152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Tempo de tratamento: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,Sans-Serif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+mn-lt"/>
              </a:rPr>
              <a:t>Média de 5 dias.</a:t>
            </a:r>
            <a:endParaRPr lang="en-US" sz="2000" dirty="0">
              <a:ea typeface="+mn-lt"/>
              <a:cs typeface="+mn-lt"/>
            </a:endParaRP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,Sans-Serif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+mn-lt"/>
              </a:rPr>
              <a:t>Dependência prolongada: hipoplasia pulmonar ou displasia </a:t>
            </a:r>
            <a:r>
              <a:rPr lang="pt-BR" sz="2000" dirty="0" err="1">
                <a:latin typeface="Cambria"/>
                <a:ea typeface="Cambria"/>
                <a:cs typeface="+mn-lt"/>
              </a:rPr>
              <a:t>alvéolocapilar</a:t>
            </a:r>
            <a:r>
              <a:rPr lang="pt-BR" sz="2000" dirty="0">
                <a:latin typeface="Cambria"/>
                <a:ea typeface="Cambria"/>
                <a:cs typeface="+mn-lt"/>
              </a:rPr>
              <a:t>.</a:t>
            </a:r>
            <a:endParaRPr lang="pt-BR" dirty="0"/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Toxicidade (doses altas e períodos prolongados de exposição):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 err="1">
                <a:latin typeface="Cambria"/>
                <a:ea typeface="+mn-lt"/>
                <a:cs typeface="+mn-lt"/>
              </a:rPr>
              <a:t>Metahemoglobina</a:t>
            </a:r>
            <a:r>
              <a:rPr lang="pt-BR" sz="2000" dirty="0">
                <a:latin typeface="Cambria"/>
                <a:ea typeface="+mn-lt"/>
                <a:cs typeface="+mn-lt"/>
              </a:rPr>
              <a:t>: manter &lt;2,5%. Se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metahemoglobinemia</a:t>
            </a:r>
            <a:r>
              <a:rPr lang="pt-BR" sz="2000" dirty="0">
                <a:latin typeface="Cambria"/>
                <a:ea typeface="+mn-lt"/>
                <a:cs typeface="+mn-lt"/>
              </a:rPr>
              <a:t> -&gt; azul de metileno 1% 1-2mg/kg EV em 5min.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Óxido nitroso (NO2): manter &lt;3ppm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Sangramento: pela inibição da agregação e adesão plaquetária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000" dirty="0">
              <a:latin typeface="Cambria"/>
              <a:ea typeface="+mn-lt"/>
              <a:cs typeface="+mn-lt"/>
            </a:endParaRPr>
          </a:p>
        </p:txBody>
      </p:sp>
      <p:sp>
        <p:nvSpPr>
          <p:cNvPr id="51205" name="CaixaDeTexto 7"/>
          <p:cNvSpPr txBox="1">
            <a:spLocks noChangeArrowheads="1"/>
          </p:cNvSpPr>
          <p:nvPr/>
        </p:nvSpPr>
        <p:spPr bwMode="auto">
          <a:xfrm>
            <a:off x="654050" y="1963738"/>
            <a:ext cx="4957763" cy="4000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Cambria" pitchFamily="18" charset="0"/>
                <a:ea typeface="Cambria" pitchFamily="18" charset="0"/>
                <a:cs typeface="Calibri Light" pitchFamily="34" charset="0"/>
              </a:rPr>
              <a:t>Óxido Nítrico inalado – Protocolo HMIB</a:t>
            </a:r>
          </a:p>
        </p:txBody>
      </p:sp>
      <p:pic>
        <p:nvPicPr>
          <p:cNvPr id="51206" name="Imagem 10" descr="Uma imagem contendo Logotipo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34388" y="493713"/>
            <a:ext cx="2743200" cy="213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655638" y="2827338"/>
            <a:ext cx="8277225" cy="28479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Custo: 3mil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doláres</a:t>
            </a:r>
            <a:r>
              <a:rPr lang="pt-BR" sz="2000" dirty="0">
                <a:latin typeface="Cambria"/>
                <a:ea typeface="+mn-lt"/>
                <a:cs typeface="+mn-lt"/>
              </a:rPr>
              <a:t>/dia</a:t>
            </a:r>
            <a:endParaRPr lang="pt-BR" dirty="0">
              <a:ea typeface="+mn-lt"/>
              <a:cs typeface="+mn-l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cs typeface="Calibri Light"/>
              </a:rPr>
              <a:t>Resposta: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,Sans-Serif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Calibri Light"/>
              </a:rPr>
              <a:t>~40% responde bem. &gt; 65% quando associado à VAF.</a:t>
            </a:r>
            <a:endParaRPr lang="en-US" sz="2000" dirty="0">
              <a:ea typeface="+mn-lt"/>
              <a:cs typeface="+mn-lt"/>
            </a:endParaRP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,Sans-Serif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Calibri Light"/>
              </a:rPr>
              <a:t>1/3 resposta parcial ou fica dependente por mais de uma semana</a:t>
            </a:r>
            <a:endParaRPr lang="pt-BR" dirty="0"/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Calibri Light"/>
              </a:rPr>
              <a:t>Atenção: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Calibri Light"/>
              </a:rPr>
              <a:t>Não associar </a:t>
            </a:r>
            <a:r>
              <a:rPr lang="pt-BR" sz="2000" dirty="0" err="1">
                <a:latin typeface="Cambria"/>
                <a:ea typeface="Cambria"/>
                <a:cs typeface="Calibri Light"/>
              </a:rPr>
              <a:t>sildenafil</a:t>
            </a:r>
            <a:r>
              <a:rPr lang="pt-BR" sz="2000" dirty="0">
                <a:latin typeface="Cambria"/>
                <a:ea typeface="Cambria"/>
                <a:cs typeface="Calibri Light"/>
              </a:rPr>
              <a:t> ao </a:t>
            </a:r>
            <a:r>
              <a:rPr lang="pt-BR" sz="2000" dirty="0" err="1">
                <a:latin typeface="Cambria"/>
                <a:ea typeface="Cambria"/>
                <a:cs typeface="Calibri Light"/>
              </a:rPr>
              <a:t>iNO</a:t>
            </a:r>
            <a:r>
              <a:rPr lang="pt-BR" sz="2000" dirty="0">
                <a:latin typeface="Cambria"/>
                <a:ea typeface="Cambria"/>
                <a:cs typeface="Calibri Light"/>
              </a:rPr>
              <a:t> na lesão parenquimatosa, pois há </a:t>
            </a:r>
            <a:r>
              <a:rPr lang="pt-BR" sz="2000" dirty="0" err="1">
                <a:latin typeface="Cambria"/>
                <a:ea typeface="Cambria"/>
                <a:cs typeface="Calibri Light"/>
              </a:rPr>
              <a:t>redirecinamento</a:t>
            </a:r>
            <a:r>
              <a:rPr lang="pt-BR" sz="2000" dirty="0">
                <a:latin typeface="Cambria"/>
                <a:ea typeface="Cambria"/>
                <a:cs typeface="Calibri Light"/>
              </a:rPr>
              <a:t> do fluxo sanguíneo para áreas não ventiladas, piorando a oxigenação.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000" dirty="0">
              <a:latin typeface="Cambria"/>
              <a:ea typeface="+mn-lt"/>
              <a:cs typeface="+mn-lt"/>
            </a:endParaRPr>
          </a:p>
        </p:txBody>
      </p:sp>
      <p:sp>
        <p:nvSpPr>
          <p:cNvPr id="53253" name="CaixaDeTexto 7"/>
          <p:cNvSpPr txBox="1">
            <a:spLocks noChangeArrowheads="1"/>
          </p:cNvSpPr>
          <p:nvPr/>
        </p:nvSpPr>
        <p:spPr bwMode="auto">
          <a:xfrm>
            <a:off x="654050" y="1963738"/>
            <a:ext cx="4957763" cy="4000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Cambria" pitchFamily="18" charset="0"/>
                <a:ea typeface="Cambria" pitchFamily="18" charset="0"/>
                <a:cs typeface="Calibri Light" pitchFamily="34" charset="0"/>
              </a:rPr>
              <a:t>Óxido Nítrico inalado – Protocolo HMIB</a:t>
            </a:r>
          </a:p>
        </p:txBody>
      </p:sp>
      <p:pic>
        <p:nvPicPr>
          <p:cNvPr id="53254" name="Imagem 10" descr="Uma imagem contendo Logotipo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34388" y="493713"/>
            <a:ext cx="2743200" cy="213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655638" y="2841625"/>
            <a:ext cx="8277225" cy="22383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Uso em menores de 34sem:</a:t>
            </a:r>
            <a:endParaRPr lang="pt-BR" sz="2000" dirty="0">
              <a:latin typeface="Cambria"/>
              <a:ea typeface="Cambria"/>
              <a:cs typeface="Calibri Light"/>
            </a:endParaRP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Tem crescido o uso Off-</a:t>
            </a:r>
            <a:r>
              <a:rPr lang="pt-BR" sz="2000" dirty="0" err="1">
                <a:latin typeface="Cambria"/>
                <a:ea typeface="+mn-lt"/>
                <a:cs typeface="+mn-lt"/>
              </a:rPr>
              <a:t>label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Capacidade de resposta aumenta com o aumento da IG e do peso ao nascer.</a:t>
            </a:r>
          </a:p>
          <a:p>
            <a:pPr marL="800100" lvl="1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Não há evidências suficientes para a segurança do uso nessa população.</a:t>
            </a:r>
          </a:p>
          <a:p>
            <a:pPr lvl="1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000" dirty="0">
              <a:latin typeface="Cambria"/>
              <a:ea typeface="+mn-lt"/>
              <a:cs typeface="+mn-lt"/>
            </a:endParaRPr>
          </a:p>
        </p:txBody>
      </p:sp>
      <p:sp>
        <p:nvSpPr>
          <p:cNvPr id="55301" name="CaixaDeTexto 7"/>
          <p:cNvSpPr txBox="1">
            <a:spLocks noChangeArrowheads="1"/>
          </p:cNvSpPr>
          <p:nvPr/>
        </p:nvSpPr>
        <p:spPr bwMode="auto">
          <a:xfrm>
            <a:off x="654050" y="1963738"/>
            <a:ext cx="4957763" cy="4000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Cambria" pitchFamily="18" charset="0"/>
                <a:ea typeface="Cambria" pitchFamily="18" charset="0"/>
                <a:cs typeface="Calibri Light" pitchFamily="34" charset="0"/>
              </a:rPr>
              <a:t>Óxido Nítrico inalado – Protocolo HMIB</a:t>
            </a:r>
          </a:p>
        </p:txBody>
      </p:sp>
      <p:pic>
        <p:nvPicPr>
          <p:cNvPr id="55302" name="Imagem 10" descr="Uma imagem contendo Logotipo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34388" y="493713"/>
            <a:ext cx="2743200" cy="213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>
                <a:latin typeface="Cambria"/>
                <a:ea typeface="Cambria"/>
              </a:rPr>
              <a:t>Como montar o circuito do </a:t>
            </a:r>
            <a:r>
              <a:rPr lang="pt-BR" dirty="0" err="1">
                <a:latin typeface="Cambria"/>
                <a:ea typeface="Cambria"/>
              </a:rPr>
              <a:t>iNO</a:t>
            </a:r>
            <a:r>
              <a:rPr lang="pt-BR" dirty="0">
                <a:latin typeface="Cambria"/>
                <a:ea typeface="Cambria"/>
              </a:rPr>
              <a:t>?</a:t>
            </a: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57348" name="Imagem 10" descr="Diagrama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9913" y="2614613"/>
            <a:ext cx="5430837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9" name="Imagem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7175" y="100013"/>
            <a:ext cx="2581275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50" name="Imagem 12" descr="Uma imagem contendo tesoura&#10;&#10;Descrição gerada automaticamente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77250" y="406400"/>
            <a:ext cx="27432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51" name="Imagem 13" descr="Tela de um aparelho eletrônico&#10;&#10;Descrição gerada automaticamente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807450" y="2455863"/>
            <a:ext cx="2743200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52" name="Imagem 14" descr="Uma imagem contendo no interior, pessoa, mesa, liquidificador&#10;&#10;Descrição gerada automaticamente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89650" y="3949700"/>
            <a:ext cx="1738313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CaixaDeTexto 14">
            <a:extLst>
              <a:ext uri="{FF2B5EF4-FFF2-40B4-BE49-F238E27FC236}"/>
            </a:extLst>
          </p:cNvPr>
          <p:cNvSpPr txBox="1"/>
          <p:nvPr/>
        </p:nvSpPr>
        <p:spPr>
          <a:xfrm>
            <a:off x="7974013" y="4681538"/>
            <a:ext cx="3892550" cy="1739900"/>
          </a:xfrm>
          <a:prstGeom prst="rect">
            <a:avLst/>
          </a:prstGeom>
          <a:solidFill>
            <a:schemeClr val="accent1"/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Cambria"/>
                <a:ea typeface="Cambria"/>
                <a:cs typeface="+mn-cs"/>
              </a:rPr>
              <a:t>1. </a:t>
            </a:r>
            <a:r>
              <a:rPr lang="pt-BR" dirty="0">
                <a:latin typeface="Cambria"/>
                <a:ea typeface="Cambria"/>
                <a:cs typeface="+mn-lt"/>
              </a:rPr>
              <a:t>Fluxo </a:t>
            </a:r>
            <a:r>
              <a:rPr lang="pt-BR" dirty="0" err="1">
                <a:latin typeface="Cambria"/>
                <a:ea typeface="Cambria"/>
                <a:cs typeface="+mn-lt"/>
              </a:rPr>
              <a:t>Vent</a:t>
            </a:r>
            <a:r>
              <a:rPr lang="pt-BR" dirty="0">
                <a:latin typeface="Cambria"/>
                <a:ea typeface="Cambria"/>
                <a:cs typeface="+mn-lt"/>
              </a:rPr>
              <a:t>.: 6 - 8L/min;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Cambria"/>
                <a:ea typeface="Cambria"/>
                <a:cs typeface="+mn-lt"/>
              </a:rPr>
              <a:t>2. NO requerido: começar com 20ppm;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Cambria"/>
                <a:ea typeface="Cambria"/>
                <a:cs typeface="+mn-lt"/>
              </a:rPr>
              <a:t>3. Qual a concentração de óxido nítrico no cilindro: em torno de 500 </a:t>
            </a:r>
            <a:r>
              <a:rPr lang="pt-BR" dirty="0" err="1">
                <a:latin typeface="Cambria"/>
                <a:ea typeface="Cambria"/>
                <a:cs typeface="+mn-lt"/>
              </a:rPr>
              <a:t>ppm</a:t>
            </a:r>
            <a:r>
              <a:rPr lang="pt-BR" dirty="0">
                <a:latin typeface="Cambria"/>
                <a:ea typeface="Cambria"/>
                <a:cs typeface="+mn-lt"/>
              </a:rPr>
              <a:t>;</a:t>
            </a:r>
            <a:endParaRPr lang="pt-BR" dirty="0">
              <a:latin typeface="Cambria"/>
              <a:ea typeface="Cambria"/>
              <a:cs typeface="Calibri Ligh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669925" y="2782888"/>
            <a:ext cx="10664825" cy="34575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cs typeface="Calibri Light" pitchFamily="34" charset="0"/>
              </a:rPr>
              <a:t>Inibidor da fosfodiesterase 5 ---&gt; aumenta GMPc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cs typeface="Calibri Light" pitchFamily="34" charset="0"/>
              </a:rPr>
              <a:t>Reduz seletivamente a resistência vascular pulmonar com poucos efeitos sistêmicos.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Parece ter um efeito melhor naqueles com VD hipertrofiado.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Tem efeito inotrópico também, ao inibir a fosfodiesterase 3 indiretamente, pelo aumento do GMPc.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Quando associado ao iNO piora a oxigenação, devido ao redirecionamento do fluxo sanguíneo para regiões pulmonares não ventiladas.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Interação medicamentosa: antifúngicos azoles, claritromicina, eritromicina.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Efeitos adversos:risco de lesão de retina, cefaleia, hipotensão, priapismo. 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Dose inicial VO: 0,5mg/kg/dose 8x8h chegando até 1-2mg/kg/dose 4x4h.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Medicação promissora, mas mais estudos são necessários .</a:t>
            </a:r>
          </a:p>
        </p:txBody>
      </p:sp>
      <p:sp>
        <p:nvSpPr>
          <p:cNvPr id="59397" name="CaixaDeTexto 7"/>
          <p:cNvSpPr txBox="1">
            <a:spLocks noChangeArrowheads="1"/>
          </p:cNvSpPr>
          <p:nvPr/>
        </p:nvSpPr>
        <p:spPr bwMode="auto">
          <a:xfrm>
            <a:off x="684213" y="1890713"/>
            <a:ext cx="1376362" cy="3968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Cambria" pitchFamily="18" charset="0"/>
                <a:ea typeface="Cambria" pitchFamily="18" charset="0"/>
                <a:cs typeface="Calibri Light" pitchFamily="34" charset="0"/>
              </a:rPr>
              <a:t>Sildenafil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614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latin typeface="Cambria" pitchFamily="18" charset="0"/>
              </a:rPr>
              <a:t>Vasodilatação pulmonar</a:t>
            </a:r>
            <a:endParaRPr lang="pt-BR" smtClean="0"/>
          </a:p>
          <a:p>
            <a:pPr eaLnBrk="1" hangingPunct="1">
              <a:buFont typeface="Arial" charset="0"/>
              <a:buChar char="•"/>
            </a:pPr>
            <a:endParaRPr lang="pt-BR" smtClean="0">
              <a:latin typeface="Cambria" pitchFamily="18" charset="0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842963" y="2654300"/>
            <a:ext cx="9672637" cy="22383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Como a circulação pulmonar exibe vasodilatação com a elevação do pH, a </a:t>
            </a:r>
            <a:r>
              <a:rPr lang="pt-BR" sz="2000" b="1" dirty="0">
                <a:latin typeface="Cambria"/>
                <a:ea typeface="+mn-lt"/>
                <a:cs typeface="+mn-lt"/>
              </a:rPr>
              <a:t>hiperventilação e alcalinização</a:t>
            </a:r>
            <a:r>
              <a:rPr lang="pt-BR" sz="2000" dirty="0">
                <a:latin typeface="Cambria"/>
                <a:ea typeface="+mn-lt"/>
                <a:cs typeface="+mn-lt"/>
              </a:rPr>
              <a:t> foram bastante utilizadas para o tratamento desta doença em épocas passadas. A hiperventilação não mais é utilizada devido à redução importante da perfusão cerebral quando a PaCO</a:t>
            </a:r>
            <a:r>
              <a:rPr lang="pt-BR" sz="2000" baseline="-25000" dirty="0">
                <a:latin typeface="Cambria"/>
                <a:ea typeface="+mn-lt"/>
                <a:cs typeface="+mn-lt"/>
              </a:rPr>
              <a:t>2</a:t>
            </a:r>
            <a:r>
              <a:rPr lang="pt-BR" sz="2000" dirty="0">
                <a:latin typeface="Cambria"/>
                <a:ea typeface="+mn-lt"/>
                <a:cs typeface="+mn-lt"/>
              </a:rPr>
              <a:t> é mantida abaixo de 25 mmHg e ao trauma pulmonar.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Calibri Light"/>
              </a:rPr>
              <a:t>Corrigir acidose metabólica.</a:t>
            </a:r>
            <a:endParaRPr lang="pt-BR" sz="2000" dirty="0">
              <a:ea typeface="Cambria"/>
              <a:cs typeface="Calibri Ligh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pt-BR" sz="2000" dirty="0">
              <a:latin typeface="Cambria"/>
              <a:ea typeface="Cambria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684213" y="2782888"/>
            <a:ext cx="9988550" cy="13239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A terapia com surfactante </a:t>
            </a:r>
            <a:r>
              <a:rPr lang="pt-BR" sz="2000" b="1" dirty="0">
                <a:latin typeface="Cambria"/>
                <a:ea typeface="+mn-lt"/>
                <a:cs typeface="+mn-lt"/>
              </a:rPr>
              <a:t>não</a:t>
            </a:r>
            <a:r>
              <a:rPr lang="pt-BR" sz="2000" dirty="0">
                <a:latin typeface="Cambria"/>
                <a:ea typeface="+mn-lt"/>
                <a:cs typeface="+mn-lt"/>
              </a:rPr>
              <a:t> parece ser eficaz quando a HPPN é o diagnóstico primário. No entanto, deve ser considerado em pacientes com doença pulmonar parenquimatosa associada, nos quais há suspeita de deficiência de surfactante</a:t>
            </a:r>
            <a:endParaRPr lang="pt-BR" dirty="0">
              <a:latin typeface="Cambria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endParaRPr lang="pt-BR" sz="2000" dirty="0">
              <a:latin typeface="Cambria"/>
              <a:ea typeface="Cambria"/>
            </a:endParaRPr>
          </a:p>
        </p:txBody>
      </p:sp>
      <p:sp>
        <p:nvSpPr>
          <p:cNvPr id="62469" name="CaixaDeTexto 7"/>
          <p:cNvSpPr txBox="1">
            <a:spLocks noChangeArrowheads="1"/>
          </p:cNvSpPr>
          <p:nvPr/>
        </p:nvSpPr>
        <p:spPr bwMode="auto">
          <a:xfrm>
            <a:off x="684213" y="1963738"/>
            <a:ext cx="2066925" cy="4000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Cambria" pitchFamily="18" charset="0"/>
                <a:ea typeface="Cambria" pitchFamily="18" charset="0"/>
                <a:cs typeface="Calibri Light" pitchFamily="34" charset="0"/>
              </a:rPr>
              <a:t>Surfactante</a:t>
            </a:r>
          </a:p>
        </p:txBody>
      </p:sp>
      <p:pic>
        <p:nvPicPr>
          <p:cNvPr id="62470" name="Imagem 6" descr="Diagrama&#10;&#10;Descrição gerada automaticamente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9938" y="4454525"/>
            <a:ext cx="2743200" cy="183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655638" y="2782888"/>
            <a:ext cx="8277225" cy="3152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 Light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Em casos de HPP refratária com disfunção de VD importante e quando a contribuição do VE para o débito cardíaco está comprometida.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Reabertura do canal arterial pode proteger VD de uma sobrecarga excessiva.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Sinais de sobrecarga de VD: queda da saturação pré ductal, hipotensão e baixa perfusão periférica.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Não é um vasodilatador pulmonar seletivo.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Cuidado com a hipotensão.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pt-BR" sz="2000">
                <a:solidFill>
                  <a:srgbClr val="000000"/>
                </a:solidFill>
                <a:latin typeface="Cambria" pitchFamily="18" charset="0"/>
                <a:ea typeface="Cambria" pitchFamily="18" charset="0"/>
                <a:cs typeface="Calibri Light" pitchFamily="34" charset="0"/>
              </a:rPr>
              <a:t>Dose: 0,05-0,1mcg/kg/min.</a:t>
            </a:r>
          </a:p>
          <a:p>
            <a:pPr>
              <a:buFont typeface="Arial" pitchFamily="34" charset="0"/>
              <a:buChar char="•"/>
              <a:defRPr/>
            </a:pPr>
            <a:endParaRPr lang="pt-BR" sz="2000">
              <a:solidFill>
                <a:srgbClr val="000000"/>
              </a:solidFill>
              <a:latin typeface="Cambria" pitchFamily="18" charset="0"/>
              <a:ea typeface="Cambria" pitchFamily="18" charset="0"/>
              <a:cs typeface="Calibri Light" pitchFamily="34" charset="0"/>
            </a:endParaRPr>
          </a:p>
        </p:txBody>
      </p:sp>
      <p:sp>
        <p:nvSpPr>
          <p:cNvPr id="64517" name="CaixaDeTexto 7"/>
          <p:cNvSpPr txBox="1">
            <a:spLocks noChangeArrowheads="1"/>
          </p:cNvSpPr>
          <p:nvPr/>
        </p:nvSpPr>
        <p:spPr bwMode="auto">
          <a:xfrm>
            <a:off x="684213" y="1963738"/>
            <a:ext cx="2066925" cy="3968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Cambria" pitchFamily="18" charset="0"/>
                <a:ea typeface="Cambria" pitchFamily="18" charset="0"/>
                <a:cs typeface="Calibri Light" pitchFamily="34" charset="0"/>
              </a:rPr>
              <a:t>Prostaglandina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Tratamento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latin typeface="Cambria"/>
              <a:ea typeface="Cambria"/>
            </a:endParaRPr>
          </a:p>
          <a:p>
            <a:pPr marL="91440" indent="-9144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latin typeface="Cambria"/>
              <a:ea typeface="Cambria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CaixaDeTexto 3">
            <a:extLst>
              <a:ext uri="{FF2B5EF4-FFF2-40B4-BE49-F238E27FC236}"/>
            </a:extLst>
          </p:cNvPr>
          <p:cNvSpPr txBox="1"/>
          <p:nvPr/>
        </p:nvSpPr>
        <p:spPr>
          <a:xfrm>
            <a:off x="669925" y="2552700"/>
            <a:ext cx="10664825" cy="7143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 err="1">
                <a:latin typeface="Cambria"/>
                <a:ea typeface="Cambria"/>
                <a:cs typeface="Calibri Light"/>
              </a:rPr>
              <a:t>Bosentan</a:t>
            </a:r>
            <a:r>
              <a:rPr lang="pt-BR" sz="2000" dirty="0">
                <a:latin typeface="Cambria"/>
                <a:ea typeface="Cambria"/>
                <a:cs typeface="Calibri Light"/>
              </a:rPr>
              <a:t>: inibe a ação vasoconstrictora da endotelina.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Cambria"/>
                <a:cs typeface="Calibri Light"/>
              </a:rPr>
              <a:t>Não há estudos na população neonatal.</a:t>
            </a:r>
          </a:p>
        </p:txBody>
      </p:sp>
      <p:sp>
        <p:nvSpPr>
          <p:cNvPr id="66565" name="CaixaDeTexto 7"/>
          <p:cNvSpPr txBox="1">
            <a:spLocks noChangeArrowheads="1"/>
          </p:cNvSpPr>
          <p:nvPr/>
        </p:nvSpPr>
        <p:spPr bwMode="auto">
          <a:xfrm>
            <a:off x="684213" y="1890713"/>
            <a:ext cx="3676650" cy="3968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Cambria" pitchFamily="18" charset="0"/>
                <a:ea typeface="Cambria" pitchFamily="18" charset="0"/>
                <a:cs typeface="Calibri Light" pitchFamily="34" charset="0"/>
              </a:rPr>
              <a:t>Bloqueador de Endotelina</a:t>
            </a:r>
          </a:p>
        </p:txBody>
      </p:sp>
      <p:sp>
        <p:nvSpPr>
          <p:cNvPr id="66566" name="CaixaDeTexto 6"/>
          <p:cNvSpPr txBox="1">
            <a:spLocks noChangeArrowheads="1"/>
          </p:cNvSpPr>
          <p:nvPr/>
        </p:nvSpPr>
        <p:spPr bwMode="auto">
          <a:xfrm>
            <a:off x="668338" y="3760788"/>
            <a:ext cx="3678237" cy="3968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latin typeface="Cambria" pitchFamily="18" charset="0"/>
                <a:ea typeface="Cambria" pitchFamily="18" charset="0"/>
                <a:cs typeface="Calibri Light" pitchFamily="34" charset="0"/>
              </a:rPr>
              <a:t>Prostaciclina</a:t>
            </a:r>
          </a:p>
        </p:txBody>
      </p:sp>
      <p:sp>
        <p:nvSpPr>
          <p:cNvPr id="9" name="CaixaDeTexto 8">
            <a:extLst>
              <a:ext uri="{FF2B5EF4-FFF2-40B4-BE49-F238E27FC236}"/>
            </a:extLst>
          </p:cNvPr>
          <p:cNvSpPr txBox="1"/>
          <p:nvPr/>
        </p:nvSpPr>
        <p:spPr>
          <a:xfrm>
            <a:off x="703263" y="4924425"/>
            <a:ext cx="10664825" cy="19335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Estimula a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adenilciclase</a:t>
            </a:r>
            <a:r>
              <a:rPr lang="pt-BR" sz="2000" dirty="0">
                <a:latin typeface="Cambria"/>
                <a:ea typeface="+mn-lt"/>
                <a:cs typeface="+mn-lt"/>
              </a:rPr>
              <a:t> no músculo liso, aumentando o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cAMP</a:t>
            </a:r>
            <a:r>
              <a:rPr lang="pt-BR" sz="2000" dirty="0">
                <a:latin typeface="Cambria"/>
                <a:ea typeface="+mn-lt"/>
                <a:cs typeface="+mn-lt"/>
              </a:rPr>
              <a:t>, gerando vasodilatação.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Ação sistêmica e pulmonar.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Inibe a agregação plaquetária -&gt; risco de hemorragia intracraniana.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Alto custo, difícil administração, meia vida curta.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/>
              <a:buChar char="•"/>
              <a:defRPr/>
            </a:pPr>
            <a:r>
              <a:rPr lang="pt-BR" sz="2000" dirty="0">
                <a:latin typeface="Cambria"/>
                <a:ea typeface="+mn-lt"/>
                <a:cs typeface="+mn-lt"/>
              </a:rPr>
              <a:t>É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ma</a:t>
            </a:r>
            <a:r>
              <a:rPr lang="pt-BR" sz="2000" dirty="0">
                <a:latin typeface="Cambria"/>
                <a:ea typeface="+mn-lt"/>
                <a:cs typeface="+mn-lt"/>
              </a:rPr>
              <a:t> intervenção potencial em pacientes que falham na terapia com NO, mas não é mais comumente usada, com exceção de bebês que não respondem ao </a:t>
            </a:r>
            <a:r>
              <a:rPr lang="pt-BR" sz="2000" dirty="0" err="1">
                <a:latin typeface="Cambria"/>
                <a:ea typeface="+mn-lt"/>
                <a:cs typeface="+mn-lt"/>
              </a:rPr>
              <a:t>NOi</a:t>
            </a:r>
            <a:endParaRPr lang="pt-BR" dirty="0" err="1">
              <a:latin typeface="Cambria"/>
              <a:cs typeface="Calibri Light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Resumo</a:t>
            </a:r>
            <a:endParaRPr lang="pt-BR" b="1">
              <a:latin typeface="Cambria"/>
              <a:ea typeface="Cambria"/>
            </a:endParaRPr>
          </a:p>
        </p:txBody>
      </p:sp>
      <p:pic>
        <p:nvPicPr>
          <p:cNvPr id="68610" name="Imagem 5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22800" y="544513"/>
            <a:ext cx="5680075" cy="5851525"/>
          </a:xfrm>
        </p:spPr>
      </p:pic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HPP refratária</a:t>
            </a:r>
            <a:endParaRPr lang="pt-BR" b="1">
              <a:latin typeface="Cambria"/>
              <a:ea typeface="Cambria"/>
            </a:endParaRPr>
          </a:p>
        </p:txBody>
      </p:sp>
      <p:sp>
        <p:nvSpPr>
          <p:cNvPr id="69634" name="Espaço Reservado para Conteúdo 2"/>
          <p:cNvSpPr>
            <a:spLocks noGrp="1"/>
          </p:cNvSpPr>
          <p:nvPr>
            <p:ph idx="1"/>
          </p:nvPr>
        </p:nvSpPr>
        <p:spPr>
          <a:xfrm>
            <a:off x="661988" y="2011363"/>
            <a:ext cx="10768012" cy="762000"/>
          </a:xfrm>
          <a:ln>
            <a:solidFill>
              <a:schemeClr val="accent1"/>
            </a:solidFill>
          </a:ln>
        </p:spPr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pt-BR" smtClean="0">
                <a:latin typeface="Cambria" pitchFamily="18" charset="0"/>
                <a:cs typeface="Calibri Light" pitchFamily="34" charset="0"/>
              </a:rPr>
              <a:t>Em pacientes com IO ≥40 apesar do uso de NOi e suporte ventilatório alto, recomenda-se ECMO</a:t>
            </a:r>
            <a:endParaRPr lang="pt-BR" smtClean="0">
              <a:cs typeface="Calibri Light" pitchFamily="34" charset="0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69636" name="Imagem 5" descr="Diagrama&#10;&#10;Descrição gerada automaticamente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0863" y="3635375"/>
            <a:ext cx="4813300" cy="260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Referências</a:t>
            </a:r>
            <a:endParaRPr lang="pt-BR" b="1">
              <a:latin typeface="Cambria"/>
              <a:ea typeface="Cambria"/>
            </a:endParaRPr>
          </a:p>
        </p:txBody>
      </p:sp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0659" name="CaixaDeTexto 6"/>
          <p:cNvSpPr txBox="1">
            <a:spLocks noChangeArrowheads="1"/>
          </p:cNvSpPr>
          <p:nvPr/>
        </p:nvSpPr>
        <p:spPr bwMode="auto">
          <a:xfrm>
            <a:off x="4765675" y="1984375"/>
            <a:ext cx="704215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mbria" pitchFamily="18" charset="0"/>
                <a:cs typeface="Calibri Light" pitchFamily="34" charset="0"/>
              </a:rPr>
              <a:t>-Margotto, PR. Hipertensão Pulmonar Persistente. In. Magotto PR. Assistência ao Recém-nascido de Risco, HMIB/SES/DF, Brasília. 4ª Ed., 2021, pg.256-264.</a:t>
            </a:r>
          </a:p>
          <a:p>
            <a:endParaRPr lang="en-US">
              <a:latin typeface="Cambria" pitchFamily="18" charset="0"/>
              <a:cs typeface="Calibri Light" pitchFamily="34" charset="0"/>
            </a:endParaRPr>
          </a:p>
          <a:p>
            <a:r>
              <a:rPr lang="en-US">
                <a:latin typeface="Cambria" pitchFamily="18" charset="0"/>
                <a:cs typeface="Calibri Light" pitchFamily="34" charset="0"/>
              </a:rPr>
              <a:t> </a:t>
            </a:r>
          </a:p>
          <a:p>
            <a:r>
              <a:rPr lang="en-US">
                <a:latin typeface="Cambria" pitchFamily="18" charset="0"/>
                <a:cs typeface="Calibri Light" pitchFamily="34" charset="0"/>
              </a:rPr>
              <a:t>-Cabral, Joaquim E.B. e Belik, Jaques.. Jornal de Pediatria [online]. 2013, v. 89, n. 3 [Acessado 12 Janeiro 2022] , pp. 226-242. Disponível em: &lt;https://doi.org/10.1016/j.jped.2012.11.009&gt;. Epub 03 Jul 2013.  ISSN 1678-4782. </a:t>
            </a:r>
            <a:r>
              <a:rPr lang="en-US">
                <a:latin typeface="Cambria" pitchFamily="18" charset="0"/>
                <a:cs typeface="Calibri Light" pitchFamily="34" charset="0"/>
                <a:hlinkClick r:id="rId2"/>
              </a:rPr>
              <a:t>https://doi.org/10.1016/j.jped.2012.11.009</a:t>
            </a:r>
            <a:endParaRPr lang="en-US">
              <a:latin typeface="Cambria" pitchFamily="18" charset="0"/>
              <a:cs typeface="Calibri Light" pitchFamily="34" charset="0"/>
            </a:endParaRPr>
          </a:p>
          <a:p>
            <a:r>
              <a:rPr lang="en-US">
                <a:latin typeface="Cambria" pitchFamily="18" charset="0"/>
                <a:cs typeface="Calibri Light" pitchFamily="34" charset="0"/>
              </a:rPr>
              <a:t>.</a:t>
            </a:r>
            <a:endParaRPr lang="pt-BR">
              <a:latin typeface="Cambria" pitchFamily="18" charset="0"/>
            </a:endParaRPr>
          </a:p>
        </p:txBody>
      </p:sp>
      <p:pic>
        <p:nvPicPr>
          <p:cNvPr id="7066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3113" y="1684338"/>
            <a:ext cx="3390900" cy="477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1" name="Rectangle 8"/>
          <p:cNvSpPr>
            <a:spLocks noChangeArrowheads="1"/>
          </p:cNvSpPr>
          <p:nvPr/>
        </p:nvSpPr>
        <p:spPr bwMode="auto">
          <a:xfrm>
            <a:off x="0" y="6491288"/>
            <a:ext cx="109077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>
                <a:solidFill>
                  <a:srgbClr val="FF00FF"/>
                </a:solidFill>
              </a:rPr>
              <a:t>Obtenha o livro no link</a:t>
            </a:r>
            <a:r>
              <a:rPr lang="pt-BR"/>
              <a:t> </a:t>
            </a:r>
            <a:r>
              <a:rPr lang="pt-BR">
                <a:hlinkClick r:id="rId4"/>
              </a:rPr>
              <a:t>https://drive.google.com/file/d/15ebHDHqCud0rl7GwFmnPp-CfxbG1Ncyd/view?usp=sharing</a:t>
            </a:r>
            <a:r>
              <a:rPr lang="pt-BR"/>
              <a:t> </a:t>
            </a:r>
          </a:p>
        </p:txBody>
      </p:sp>
      <p:pic>
        <p:nvPicPr>
          <p:cNvPr id="70662" name="Picture 10" descr="doc">
            <a:hlinkClick r:id="rId5" tooltip="NOVO-HIPERTENSÃO PULMONAR PERSISTENTE_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31000" y="2605088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/>
          </p:cNvSpPr>
          <p:nvPr>
            <p:ph type="body" idx="1"/>
          </p:nvPr>
        </p:nvSpPr>
        <p:spPr>
          <a:xfrm>
            <a:off x="892175" y="2719388"/>
            <a:ext cx="10753725" cy="3767137"/>
          </a:xfrm>
        </p:spPr>
        <p:txBody>
          <a:bodyPr/>
          <a:lstStyle/>
          <a:p>
            <a:r>
              <a:rPr lang="pt-BR" smtClean="0"/>
              <a:t>O autor nos leva a imaginar que o Óxido Nítrico inalado (iNO) seja o Noivo e o Oxigênio, a Noiva! Quanto à NOIVA: com três pais (Joseph, Carl Scheele e Antoine Lavoisier) tem cerca de 2,5 bilhões de anos, surgindo a partir da fotossíntese pelas cianobactérias no oceano e combinando com o metano, formou CO2 e água, diminuindo os gases de efeito estufa, resfriando o mundo, aumentando a sua concentração até 21%. É importante que saibamos que hipoxia causa vasoconstrição pulmonar e a normoxia, vasodilatação pulmonar, mas, no entanto, a hiperoxia com PaO2 acima de 100 mmHg não causa vasodilatação adicional. O local da vasoconstricção pulmonar é nas </a:t>
            </a:r>
            <a:r>
              <a:rPr lang="pt-BR" b="1" smtClean="0"/>
              <a:t>arteríolas pulmonares pré-capilares </a:t>
            </a:r>
            <a:r>
              <a:rPr lang="pt-BR" smtClean="0"/>
              <a:t>(sensores primários do oxigênio na vasculatura pulmonar), sendo a vasoconstricção ditada principalmente pela pressão parcial de O2 alveolar (PAO2).  </a:t>
            </a:r>
          </a:p>
        </p:txBody>
      </p:sp>
      <p:sp>
        <p:nvSpPr>
          <p:cNvPr id="76804" name="Rectangle 4"/>
          <p:cNvSpPr>
            <a:spLocks noChangeArrowheads="1"/>
          </p:cNvSpPr>
          <p:nvPr/>
        </p:nvSpPr>
        <p:spPr bwMode="auto">
          <a:xfrm>
            <a:off x="0" y="725488"/>
            <a:ext cx="12069763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pt-BR" sz="3200" b="1">
                <a:solidFill>
                  <a:srgbClr val="3333FF"/>
                </a:solidFill>
                <a:latin typeface="Calibri Light"/>
              </a:rPr>
              <a:t>Ó</a:t>
            </a:r>
            <a:r>
              <a:rPr lang="pt-BR" sz="3200" b="1">
                <a:solidFill>
                  <a:srgbClr val="3333FF"/>
                </a:solidFill>
                <a:latin typeface="Lato" pitchFamily="34" charset="0"/>
              </a:rPr>
              <a:t>xido n</a:t>
            </a:r>
            <a:r>
              <a:rPr lang="pt-BR" sz="3200" b="1">
                <a:solidFill>
                  <a:srgbClr val="3333FF"/>
                </a:solidFill>
                <a:latin typeface="Calibri Light"/>
              </a:rPr>
              <a:t>í</a:t>
            </a:r>
            <a:r>
              <a:rPr lang="pt-BR" sz="3200" b="1">
                <a:solidFill>
                  <a:srgbClr val="3333FF"/>
                </a:solidFill>
                <a:latin typeface="Lato" pitchFamily="34" charset="0"/>
              </a:rPr>
              <a:t>trico e oxigênio </a:t>
            </a:r>
            <a:r>
              <a:rPr lang="pt-BR" sz="3200" b="1">
                <a:solidFill>
                  <a:srgbClr val="3333FF"/>
                </a:solidFill>
                <a:latin typeface="Calibri Light"/>
              </a:rPr>
              <a:t>–</a:t>
            </a:r>
            <a:r>
              <a:rPr lang="pt-BR" sz="3200" b="1">
                <a:solidFill>
                  <a:srgbClr val="3333FF"/>
                </a:solidFill>
                <a:latin typeface="Lato" pitchFamily="34" charset="0"/>
              </a:rPr>
              <a:t> um casamento feito no c</a:t>
            </a:r>
            <a:r>
              <a:rPr lang="pt-BR" sz="3200" b="1">
                <a:solidFill>
                  <a:srgbClr val="3333FF"/>
                </a:solidFill>
                <a:latin typeface="Calibri Light"/>
              </a:rPr>
              <a:t>é</a:t>
            </a:r>
            <a:r>
              <a:rPr lang="pt-BR" sz="3200" b="1">
                <a:solidFill>
                  <a:srgbClr val="3333FF"/>
                </a:solidFill>
                <a:latin typeface="Lato" pitchFamily="34" charset="0"/>
              </a:rPr>
              <a:t>u ou no inferno?</a:t>
            </a:r>
          </a:p>
          <a:p>
            <a:pPr algn="ctr" eaLnBrk="0" hangingPunct="0"/>
            <a:r>
              <a:rPr lang="pt-BR" sz="3200">
                <a:solidFill>
                  <a:srgbClr val="3333FF"/>
                </a:solidFill>
              </a:rPr>
              <a:t>   </a:t>
            </a:r>
            <a:r>
              <a:rPr lang="pt-BR" sz="1600">
                <a:solidFill>
                  <a:srgbClr val="424242"/>
                </a:solidFill>
                <a:ea typeface="Source Sans Pro"/>
                <a:cs typeface="Source Sans Pro"/>
              </a:rPr>
              <a:t>Satyyan Laskhminrusimha (EUA).</a:t>
            </a:r>
          </a:p>
          <a:p>
            <a:pPr algn="ctr" eaLnBrk="0" hangingPunct="0"/>
            <a:r>
              <a:rPr lang="pt-BR" sz="1600">
                <a:solidFill>
                  <a:srgbClr val="424242"/>
                </a:solidFill>
                <a:ea typeface="Source Sans Pro"/>
                <a:cs typeface="Source Sans Pro"/>
              </a:rPr>
              <a:t>VI Encontro Internacional e Neonatologia, sob Coordenação Geral dos Drs. Rita Silveira e Renato Procianoy (RS), 100% </a:t>
            </a:r>
            <a:r>
              <a:rPr lang="pt-BR" sz="1600" i="1">
                <a:solidFill>
                  <a:srgbClr val="424242"/>
                </a:solidFill>
                <a:ea typeface="Source Sans Pro"/>
                <a:cs typeface="Source Sans Pro"/>
              </a:rPr>
              <a:t>online.</a:t>
            </a:r>
            <a:endParaRPr lang="pt-BR" sz="1600">
              <a:solidFill>
                <a:srgbClr val="424242"/>
              </a:solidFill>
              <a:ea typeface="Source Sans Pro"/>
              <a:cs typeface="Source Sans Pro"/>
            </a:endParaRPr>
          </a:p>
          <a:p>
            <a:pPr algn="ctr" eaLnBrk="0" hangingPunct="0"/>
            <a:r>
              <a:rPr lang="pt-BR" sz="1600">
                <a:solidFill>
                  <a:srgbClr val="424242"/>
                </a:solidFill>
                <a:ea typeface="Source Sans Pro"/>
                <a:cs typeface="Source Sans Pro"/>
              </a:rPr>
              <a:t>Realizado por Paulo R. Margotto</a:t>
            </a:r>
            <a:endParaRPr lang="pt-BR" sz="1600">
              <a:solidFill>
                <a:srgbClr val="607D8B"/>
              </a:solidFill>
            </a:endParaRPr>
          </a:p>
        </p:txBody>
      </p:sp>
      <p:pic>
        <p:nvPicPr>
          <p:cNvPr id="76805" name="Picture 5" descr="doc">
            <a:hlinkClick r:id="rId2" tooltip="Oxido-nítrico-oxigenio-Noivos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72163" y="2217738"/>
            <a:ext cx="457200" cy="457200"/>
          </a:xfrm>
          <a:prstGeom prst="rect">
            <a:avLst/>
          </a:prstGeom>
          <a:noFill/>
        </p:spPr>
      </p:pic>
      <p:sp>
        <p:nvSpPr>
          <p:cNvPr id="76806" name="AutoShape 6"/>
          <p:cNvSpPr>
            <a:spLocks noChangeArrowheads="1"/>
          </p:cNvSpPr>
          <p:nvPr/>
        </p:nvSpPr>
        <p:spPr bwMode="auto">
          <a:xfrm>
            <a:off x="10525125" y="627062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/>
          </p:cNvSpPr>
          <p:nvPr>
            <p:ph type="body" idx="1"/>
          </p:nvPr>
        </p:nvSpPr>
        <p:spPr>
          <a:xfrm>
            <a:off x="685800" y="984250"/>
            <a:ext cx="10753725" cy="5697538"/>
          </a:xfrm>
        </p:spPr>
        <p:txBody>
          <a:bodyPr/>
          <a:lstStyle/>
          <a:p>
            <a:r>
              <a:rPr lang="pt-BR" smtClean="0"/>
              <a:t>Na hipertensão pulmonar, a monitorização da PaO2 pré-ductal é mais importante quando você maneja o paciente com hipertensão pulmonar, mais do que com a PaO2 pós-ductal. Veja que o Intensivismo Neonatal é um equilíbrio difícil (é como caminhar no fio): alta PaCO2 e baixa PaO2 reduzem a circulação pulmonar e esplâncnica (risco de enterocolite necrosante); por outro lado, baixa PaCO2 e alta PaO2, há redução do fluxo sanguíneo cerebral, afetando o cérebro e a retina. Assim, ótima oxigenação é um equilíbrio delicado entre a reatividade vascular cerebral (retina) e pulmonar/ esplâncnica. Agora, o NOIVO: as origens do NO começaram com a síntese e o uso da dinamite que contém nitroglicerina embalada em 1860. As diferentes respostas dos trabalhadores despertaram a atenção de pesquisadores, levando a descoberta do fator relaxamento derivado do endotélio (EDTR) e o óxido nítrico relaxava a musculatura lisa dos vasos sanguíneos, o que levou os autores Robert F Furchgott, Louis J Ignarro e Ferid Murada ao Prêmio Nobel de Fisiologia em Medicina em 1988.   </a:t>
            </a:r>
          </a:p>
        </p:txBody>
      </p:sp>
      <p:sp>
        <p:nvSpPr>
          <p:cNvPr id="77828" name="AutoShape 4"/>
          <p:cNvSpPr>
            <a:spLocks noChangeArrowheads="1"/>
          </p:cNvSpPr>
          <p:nvPr/>
        </p:nvSpPr>
        <p:spPr bwMode="auto">
          <a:xfrm>
            <a:off x="10525125" y="626110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3"/>
          <p:cNvSpPr>
            <a:spLocks noGrp="1"/>
          </p:cNvSpPr>
          <p:nvPr>
            <p:ph type="body" idx="1"/>
          </p:nvPr>
        </p:nvSpPr>
        <p:spPr>
          <a:xfrm>
            <a:off x="676275" y="1022350"/>
            <a:ext cx="10753725" cy="5586413"/>
          </a:xfrm>
        </p:spPr>
        <p:txBody>
          <a:bodyPr/>
          <a:lstStyle/>
          <a:p>
            <a:r>
              <a:rPr lang="pt-BR" sz="2000" smtClean="0"/>
              <a:t>Na transição do nascimento, o aumento da circulação pulmonar acredita-se ser mediado pelo óxido nítrico, sendo evidenciado que produção endógena de NO ao nascimento é fundamental para a transição ao nascimento que é a vasodilatação pulmonar. Em 1999 o FDA aprovou o uso de NO em bebês com mais de 34 semanas de idade gestacional com insuficiência respiratória hipoxêmica associada á hipertensão pulmonar evidenciada pelo ecocardiograma.  O iNO aumentou a oxigenação e diminuiu a necessidade de ECMO (oxigenação por membrana extracorpórea. Por outro lado a disfunção de ventrículo esquerdo (VE) que pode resultar em hipertensão pulmonar hiperdinâmica não responde ao iNO (risco de edema pulmonar). No bebê com coração esquerdo hipoplásico, não deve ser usado o iNO porque nesses pacientes com hipoplasia do coração esquerdo o shunt mantém a circulação sistêmica aos órgãos. Se dermos iNO a, resistência vascular pulmonar vai cair, portanto, abolindo o shunt D-E e privando a circulação sistêmica, levando a oligúria, hipotensão arterial, choque, convulsões e outras anormalidades (ele comparou essa situação a vaso sanitário onde o vaso está bloqueado e esse bloqueio é característico da disfunção do VE). VEJAMOS AGORA O CASAMENTO ENTRE O2 E NO: Tanto o óxido nítrico (NO) como o oxigênio (O2) são poderosos e específicos vasodilatadores. Quando usados juntos deveriam favorecer a vasodilatação. Por outro lado, quando damos excesso de O2, resulta na formação de ânions superóxido e quando combinado com o NO (ambos são radicais livre!) pode formar o peroxinitrito, um potente vasoconstrictor. E aqui, termina o casamento. Para evitar que isso ocorra é muito importante usar o O2 em concentrações ótimas e evitar o excesso de O2 quando estamos tratamento os bebês com hipertensão pulmonar com iNO</a:t>
            </a:r>
            <a:r>
              <a:rPr lang="pt-BR" sz="2000" b="1" smtClean="0"/>
              <a:t>.</a:t>
            </a:r>
            <a:r>
              <a:rPr lang="pt-BR" sz="2000" smtClean="0"/>
              <a:t> De fato, o iNO, os anions superóxido e o peroxinitrito foram chamados, o bom, o rim e o horrível na fisiologia cardiovascular.  </a:t>
            </a:r>
          </a:p>
        </p:txBody>
      </p:sp>
      <p:sp>
        <p:nvSpPr>
          <p:cNvPr id="78852" name="AutoShape 4"/>
          <p:cNvSpPr>
            <a:spLocks noChangeArrowheads="1"/>
          </p:cNvSpPr>
          <p:nvPr/>
        </p:nvSpPr>
        <p:spPr bwMode="auto">
          <a:xfrm>
            <a:off x="10525125" y="626110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Grp="1"/>
          </p:cNvSpPr>
          <p:nvPr>
            <p:ph type="body" idx="1"/>
          </p:nvPr>
        </p:nvSpPr>
        <p:spPr>
          <a:xfrm>
            <a:off x="769938" y="1339850"/>
            <a:ext cx="10753725" cy="5064125"/>
          </a:xfrm>
        </p:spPr>
        <p:txBody>
          <a:bodyPr/>
          <a:lstStyle/>
          <a:p>
            <a:r>
              <a:rPr lang="pt-BR" smtClean="0"/>
              <a:t>O NO é influenciado pelo oxigênio, tornando-se pró-inflamatório ou antiinflamatório na dependência da concentração de oxigênio (então, desmame o oxigênio ao usar o NO). O QUE PODE SER O INFERNO? Entre todos os fatores o NO parece ser aquele com maior razão de chance de causar câncer depois de estar na UTI. Esse excesso de NO e O2 na UTI pode causar possivelmente alterações epigenéticas nas células sanguíneas e outros órgãos, levando a um riso aumentado de carcinogenicidade. Portanto, passamos pela lua de mel e o céu quando usamos de forma moderada e por curto tempo O2 e o iNO. Evite deixar o paciente recebendo 100% de O2 e iNO por um longo tempo. Ainda não sabemos todos os efeitos dos dois gases. Assim, como na vida, manter a esposa feliz, usando o oxigênio de forma moderada com o prognóstico muito melhor nessa situação. 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88" y="5418138"/>
            <a:ext cx="10780712" cy="6143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>
                <a:latin typeface="Cambria"/>
                <a:ea typeface="Cambria"/>
              </a:rPr>
              <a:t>Obrigada!</a:t>
            </a:r>
            <a:endParaRPr lang="pt-BR" b="1">
              <a:latin typeface="Cambria"/>
              <a:ea typeface="Cambria"/>
            </a:endParaRPr>
          </a:p>
        </p:txBody>
      </p:sp>
      <p:pic>
        <p:nvPicPr>
          <p:cNvPr id="71682" name="Imagem 8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1236663"/>
            <a:ext cx="12192000" cy="7804151"/>
          </a:xfrm>
          <a:blipFill dpi="0" rotWithShape="1">
            <a:srcRect/>
          </a:blipFill>
        </p:spPr>
      </p:pic>
      <p:sp>
        <p:nvSpPr>
          <p:cNvPr id="5" name="Retângulo 4">
            <a:extLst>
              <a:ext uri="{FF2B5EF4-FFF2-40B4-BE49-F238E27FC236}"/>
            </a:extLst>
          </p:cNvPr>
          <p:cNvSpPr/>
          <p:nvPr/>
        </p:nvSpPr>
        <p:spPr>
          <a:xfrm>
            <a:off x="12022138" y="-4763"/>
            <a:ext cx="173037" cy="6872288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5"/>
          <p:cNvSpPr>
            <a:spLocks noChangeArrowheads="1"/>
          </p:cNvSpPr>
          <p:nvPr/>
        </p:nvSpPr>
        <p:spPr bwMode="auto">
          <a:xfrm>
            <a:off x="2563813" y="6137553"/>
            <a:ext cx="628556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 dirty="0">
                <a:solidFill>
                  <a:srgbClr val="FFFF00"/>
                </a:solidFill>
              </a:rPr>
              <a:t>Drs. </a:t>
            </a:r>
            <a:r>
              <a:rPr lang="pt-BR" dirty="0" err="1">
                <a:solidFill>
                  <a:srgbClr val="FFFF00"/>
                </a:solidFill>
              </a:rPr>
              <a:t>Joseleide</a:t>
            </a:r>
            <a:r>
              <a:rPr lang="pt-BR" dirty="0">
                <a:solidFill>
                  <a:srgbClr val="FFFF00"/>
                </a:solidFill>
              </a:rPr>
              <a:t> de Castro, Paulo R. </a:t>
            </a:r>
            <a:r>
              <a:rPr lang="pt-BR" smtClean="0">
                <a:solidFill>
                  <a:srgbClr val="FFFF00"/>
                </a:solidFill>
              </a:rPr>
              <a:t>Margotto</a:t>
            </a:r>
            <a:r>
              <a:rPr lang="pt-BR" dirty="0">
                <a:solidFill>
                  <a:srgbClr val="FFFF00"/>
                </a:solidFill>
              </a:rPr>
              <a:t>, Sandra Lins e Carolina</a:t>
            </a:r>
          </a:p>
        </p:txBody>
      </p:sp>
      <p:pic>
        <p:nvPicPr>
          <p:cNvPr id="7270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9575" y="795338"/>
            <a:ext cx="8834438" cy="526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Frame</Template>
  <TotalTime>150</TotalTime>
  <Words>1830</Words>
  <Application>Microsoft Office PowerPoint</Application>
  <PresentationFormat>Personalizar</PresentationFormat>
  <Paragraphs>260</Paragraphs>
  <Slides>41</Slides>
  <Notes>20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41</vt:i4>
      </vt:variant>
    </vt:vector>
  </HeadingPairs>
  <TitlesOfParts>
    <vt:vector size="42" baseType="lpstr">
      <vt:lpstr>Metropolitan</vt:lpstr>
      <vt:lpstr>Hipertensão  Pulmonar Persistente</vt:lpstr>
      <vt:lpstr>Conceitos iniciais</vt:lpstr>
      <vt:lpstr>Conceitos iniciais</vt:lpstr>
      <vt:lpstr>Fisiopatologia</vt:lpstr>
      <vt:lpstr>Fisiopatologia</vt:lpstr>
      <vt:lpstr>Fisiopatologia</vt:lpstr>
      <vt:lpstr>Fisiopatologia</vt:lpstr>
      <vt:lpstr>Fisiopatologia</vt:lpstr>
      <vt:lpstr>Quadro clínico</vt:lpstr>
      <vt:lpstr>Diagnóstico</vt:lpstr>
      <vt:lpstr>Diagnóstico</vt:lpstr>
      <vt:lpstr>Tratamento</vt:lpstr>
      <vt:lpstr>Tratamento</vt:lpstr>
      <vt:lpstr>Tratamento</vt:lpstr>
      <vt:lpstr>Tratamento</vt:lpstr>
      <vt:lpstr>Tratamento</vt:lpstr>
      <vt:lpstr>Tratamento</vt:lpstr>
      <vt:lpstr>Apresentação do PowerPoint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Tratamento</vt:lpstr>
      <vt:lpstr>Resumo</vt:lpstr>
      <vt:lpstr>HPP refratária</vt:lpstr>
      <vt:lpstr>Referências</vt:lpstr>
      <vt:lpstr>Apresentação do PowerPoint</vt:lpstr>
      <vt:lpstr>Apresentação do PowerPoint</vt:lpstr>
      <vt:lpstr>Apresentação do PowerPoint</vt:lpstr>
      <vt:lpstr>Apresentação do PowerPoint</vt:lpstr>
      <vt:lpstr>Obrigada!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</dc:creator>
  <cp:lastModifiedBy>Paulo</cp:lastModifiedBy>
  <cp:revision>709</cp:revision>
  <dcterms:created xsi:type="dcterms:W3CDTF">2022-01-07T19:22:54Z</dcterms:created>
  <dcterms:modified xsi:type="dcterms:W3CDTF">2022-01-14T02:08:17Z</dcterms:modified>
</cp:coreProperties>
</file>