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59" r:id="rId3"/>
    <p:sldId id="260" r:id="rId4"/>
    <p:sldId id="263" r:id="rId5"/>
    <p:sldId id="262" r:id="rId6"/>
    <p:sldId id="264" r:id="rId7"/>
    <p:sldId id="265" r:id="rId8"/>
    <p:sldId id="267" r:id="rId9"/>
    <p:sldId id="266" r:id="rId10"/>
    <p:sldId id="268" r:id="rId11"/>
    <p:sldId id="270" r:id="rId12"/>
    <p:sldId id="269" r:id="rId13"/>
    <p:sldId id="271" r:id="rId14"/>
    <p:sldId id="284" r:id="rId15"/>
    <p:sldId id="272" r:id="rId16"/>
    <p:sldId id="274" r:id="rId17"/>
    <p:sldId id="275" r:id="rId18"/>
    <p:sldId id="277" r:id="rId19"/>
    <p:sldId id="278" r:id="rId20"/>
    <p:sldId id="279" r:id="rId21"/>
    <p:sldId id="280" r:id="rId22"/>
    <p:sldId id="282" r:id="rId23"/>
    <p:sldId id="294" r:id="rId24"/>
    <p:sldId id="285" r:id="rId25"/>
    <p:sldId id="287" r:id="rId26"/>
    <p:sldId id="286" r:id="rId27"/>
    <p:sldId id="288" r:id="rId28"/>
    <p:sldId id="289" r:id="rId29"/>
    <p:sldId id="290" r:id="rId30"/>
    <p:sldId id="291" r:id="rId31"/>
    <p:sldId id="292" r:id="rId32"/>
    <p:sldId id="293" r:id="rId33"/>
    <p:sldId id="295" r:id="rId3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6600CC"/>
    <a:srgbClr val="FFFF00"/>
    <a:srgbClr val="FF00FF"/>
    <a:srgbClr val="FF0066"/>
    <a:srgbClr val="0033CC"/>
    <a:srgbClr val="00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445"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5EBE255F-1174-4B5D-8BD3-A51EDBE8F14C}" type="datetimeFigureOut">
              <a:rPr lang="pt-BR"/>
              <a:pPr>
                <a:defRPr/>
              </a:pPr>
              <a:t>28/01/2022</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650C788-BFCB-45D3-9999-DFFE2BE3F030}"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EE20482-A699-43F0-BE4A-5D946420AC0A}" type="datetimeFigureOut">
              <a:rPr lang="pt-BR"/>
              <a:pPr>
                <a:defRPr/>
              </a:pPr>
              <a:t>28/01/2022</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25CD343-B606-4076-966A-2DE0CF86166C}"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09633BCF-1404-4C12-8797-F26D8D56653C}" type="datetimeFigureOut">
              <a:rPr lang="pt-BR"/>
              <a:pPr>
                <a:defRPr/>
              </a:pPr>
              <a:t>28/01/2022</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636589B-8DC6-4850-A775-9B7202792C70}"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BBA09A07-4DC0-4CC2-BCD8-CEE724496A08}" type="datetimeFigureOut">
              <a:rPr lang="pt-BR"/>
              <a:pPr>
                <a:defRPr/>
              </a:pPr>
              <a:t>28/01/2022</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C1633F1-96D8-428D-BDA4-90D3A6B747B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EA921905-5C10-4198-AFE9-16118D3B23DC}" type="datetimeFigureOut">
              <a:rPr lang="pt-BR"/>
              <a:pPr>
                <a:defRPr/>
              </a:pPr>
              <a:t>28/01/2022</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5E8E0D95-4F25-4DEA-B504-E182DA0C6830}"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AF14B95-7A5B-4C90-B8F5-4BF6514BF220}" type="datetimeFigureOut">
              <a:rPr lang="pt-BR"/>
              <a:pPr>
                <a:defRPr/>
              </a:pPr>
              <a:t>28/01/2022</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175A03B3-8053-4ACF-9E71-950F1539F46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F0C35F64-483F-4A5C-8010-B0EBF4F94757}" type="datetimeFigureOut">
              <a:rPr lang="pt-BR"/>
              <a:pPr>
                <a:defRPr/>
              </a:pPr>
              <a:t>28/01/2022</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6ED63ACD-447E-4273-A5D9-CE9755CB2A6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65936915-343E-4126-8CB7-46757CC8BD61}" type="datetimeFigureOut">
              <a:rPr lang="pt-BR"/>
              <a:pPr>
                <a:defRPr/>
              </a:pPr>
              <a:t>28/01/2022</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0E5C742-454E-4302-B016-EAA0E0D7EE7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087AD675-27FD-4220-80F4-C0D96D9E219F}" type="datetimeFigureOut">
              <a:rPr lang="pt-BR"/>
              <a:pPr>
                <a:defRPr/>
              </a:pPr>
              <a:t>28/01/2022</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81BBF70-1A40-48A6-8116-46D1EDE488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1F195FBB-5A96-4BB3-924B-5DAF9216C521}" type="datetimeFigureOut">
              <a:rPr lang="pt-BR"/>
              <a:pPr>
                <a:defRPr/>
              </a:pPr>
              <a:t>28/01/2022</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E9BFBC0-408E-44C6-A610-17FB5A690FA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164E02CC-A6F0-4273-82C2-BC49730EACD0}" type="datetimeFigureOut">
              <a:rPr lang="pt-BR"/>
              <a:pPr>
                <a:defRPr/>
              </a:pPr>
              <a:t>28/01/2022</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329963F-CDC8-4DF7-8DC0-3257C5647642}"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DCEDFA5F-9621-4B77-AF13-A451C088CAE7}" type="datetimeFigureOut">
              <a:rPr lang="pt-BR"/>
              <a:pPr>
                <a:defRPr/>
              </a:pPr>
              <a:t>28/01/2022</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9BD2162-1570-44FD-BA45-B8B1E07A3B7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0548469/"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paulomargotto.com.br/documentos/3066" TargetMode="External"/><Relationship Id="rId2" Type="http://schemas.openxmlformats.org/officeDocument/2006/relationships/hyperlink" Target="https://pubmed.ncbi.nlm.nih.gov/21913976/" TargetMode="Externa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hyperlink" Target="http://paulomargotto.com.br/documentos/21263" TargetMode="Externa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hyperlink" Target="https://drive.google.com/file/d/15ebHDHqCud0rl7GwFmnPp-CfxbG1Ncyd/view?usp=sharing" TargetMode="Externa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3"/>
          <p:cNvSpPr>
            <a:spLocks noGrp="1"/>
          </p:cNvSpPr>
          <p:nvPr>
            <p:ph type="body" idx="1"/>
          </p:nvPr>
        </p:nvSpPr>
        <p:spPr>
          <a:xfrm>
            <a:off x="539750" y="1052513"/>
            <a:ext cx="8229600" cy="4525962"/>
          </a:xfrm>
        </p:spPr>
        <p:txBody>
          <a:bodyPr/>
          <a:lstStyle/>
          <a:p>
            <a:pPr algn="ctr" eaLnBrk="1" hangingPunct="1">
              <a:buFont typeface="Arial" charset="0"/>
              <a:buNone/>
            </a:pPr>
            <a:endParaRPr lang="pt-BR" b="1" dirty="0" smtClean="0">
              <a:solidFill>
                <a:srgbClr val="FF0000"/>
              </a:solidFill>
            </a:endParaRPr>
          </a:p>
          <a:p>
            <a:pPr algn="ctr" eaLnBrk="1" hangingPunct="1">
              <a:buFont typeface="Arial" charset="0"/>
              <a:buNone/>
            </a:pPr>
            <a:r>
              <a:rPr lang="pt-BR" b="1" dirty="0" smtClean="0">
                <a:solidFill>
                  <a:srgbClr val="FF0000"/>
                </a:solidFill>
              </a:rPr>
              <a:t>O que é um canal arterial hemodinamicamente </a:t>
            </a:r>
            <a:r>
              <a:rPr lang="pt-BR" b="1" dirty="0" smtClean="0">
                <a:solidFill>
                  <a:srgbClr val="FF0000"/>
                </a:solidFill>
              </a:rPr>
              <a:t>significativo nos prematuros?</a:t>
            </a:r>
            <a:endParaRPr lang="pt-BR" b="1" dirty="0" smtClean="0">
              <a:solidFill>
                <a:srgbClr val="FF0000"/>
              </a:solidFill>
            </a:endParaRPr>
          </a:p>
        </p:txBody>
      </p:sp>
      <p:sp>
        <p:nvSpPr>
          <p:cNvPr id="13314" name="Rectangle 4"/>
          <p:cNvSpPr>
            <a:spLocks noChangeArrowheads="1"/>
          </p:cNvSpPr>
          <p:nvPr/>
        </p:nvSpPr>
        <p:spPr bwMode="auto">
          <a:xfrm>
            <a:off x="0" y="2781300"/>
            <a:ext cx="9144000" cy="823913"/>
          </a:xfrm>
          <a:prstGeom prst="rect">
            <a:avLst/>
          </a:prstGeom>
          <a:solidFill>
            <a:srgbClr val="FFFFFF"/>
          </a:solidFill>
          <a:ln w="9525">
            <a:noFill/>
            <a:miter lim="800000"/>
            <a:headEnd/>
            <a:tailEnd/>
          </a:ln>
        </p:spPr>
        <p:txBody>
          <a:bodyPr lIns="0" tIns="0" rIns="0" bIns="0" anchor="ctr">
            <a:spAutoFit/>
          </a:bodyPr>
          <a:lstStyle/>
          <a:p>
            <a:pPr algn="ctr"/>
            <a:r>
              <a:rPr lang="pt-BR" dirty="0" err="1">
                <a:hlinkClick r:id="rId2"/>
              </a:rPr>
              <a:t>What</a:t>
            </a:r>
            <a:r>
              <a:rPr lang="pt-BR" dirty="0">
                <a:hlinkClick r:id="rId2"/>
              </a:rPr>
              <a:t> </a:t>
            </a:r>
            <a:r>
              <a:rPr lang="pt-BR" dirty="0" err="1">
                <a:hlinkClick r:id="rId2"/>
              </a:rPr>
              <a:t>is</a:t>
            </a:r>
            <a:r>
              <a:rPr lang="pt-BR" dirty="0">
                <a:hlinkClick r:id="rId2"/>
              </a:rPr>
              <a:t> a </a:t>
            </a:r>
            <a:r>
              <a:rPr lang="pt-BR" dirty="0" err="1">
                <a:hlinkClick r:id="rId2"/>
              </a:rPr>
              <a:t>hemodynamically</a:t>
            </a:r>
            <a:r>
              <a:rPr lang="pt-BR" dirty="0">
                <a:hlinkClick r:id="rId2"/>
              </a:rPr>
              <a:t> </a:t>
            </a:r>
            <a:r>
              <a:rPr lang="pt-BR" b="1" dirty="0" err="1">
                <a:hlinkClick r:id="rId2"/>
              </a:rPr>
              <a:t>significant</a:t>
            </a:r>
            <a:r>
              <a:rPr lang="pt-BR" dirty="0">
                <a:hlinkClick r:id="rId2"/>
              </a:rPr>
              <a:t> </a:t>
            </a:r>
            <a:r>
              <a:rPr lang="pt-BR" b="1" dirty="0">
                <a:hlinkClick r:id="rId2"/>
              </a:rPr>
              <a:t>PDA</a:t>
            </a:r>
            <a:r>
              <a:rPr lang="pt-BR" dirty="0">
                <a:hlinkClick r:id="rId2"/>
              </a:rPr>
              <a:t> in </a:t>
            </a:r>
            <a:r>
              <a:rPr lang="pt-BR" dirty="0" err="1">
                <a:hlinkClick r:id="rId2"/>
              </a:rPr>
              <a:t>preterm</a:t>
            </a:r>
            <a:r>
              <a:rPr lang="pt-BR" dirty="0">
                <a:hlinkClick r:id="rId2"/>
              </a:rPr>
              <a:t> </a:t>
            </a:r>
            <a:r>
              <a:rPr lang="pt-BR" dirty="0" err="1">
                <a:hlinkClick r:id="rId2"/>
              </a:rPr>
              <a:t>infants</a:t>
            </a:r>
            <a:r>
              <a:rPr lang="pt-BR" dirty="0">
                <a:hlinkClick r:id="rId2"/>
              </a:rPr>
              <a:t>?</a:t>
            </a:r>
            <a:endParaRPr lang="pt-BR" dirty="0"/>
          </a:p>
          <a:p>
            <a:pPr algn="ctr"/>
            <a:r>
              <a:rPr lang="pt-BR" dirty="0" err="1"/>
              <a:t>Shepherd</a:t>
            </a:r>
            <a:r>
              <a:rPr lang="pt-BR" dirty="0"/>
              <a:t> JL, </a:t>
            </a:r>
            <a:r>
              <a:rPr lang="pt-BR" dirty="0" err="1"/>
              <a:t>Noori</a:t>
            </a:r>
            <a:r>
              <a:rPr lang="pt-BR" dirty="0"/>
              <a:t> </a:t>
            </a:r>
            <a:r>
              <a:rPr lang="pt-BR" dirty="0" err="1"/>
              <a:t>S.Congenit</a:t>
            </a:r>
            <a:r>
              <a:rPr lang="pt-BR" dirty="0"/>
              <a:t> Heart </a:t>
            </a:r>
            <a:r>
              <a:rPr lang="pt-BR" dirty="0" err="1"/>
              <a:t>Dis</a:t>
            </a:r>
            <a:r>
              <a:rPr lang="pt-BR" dirty="0"/>
              <a:t>. 2019 Jan;14(1):21-26. </a:t>
            </a:r>
            <a:r>
              <a:rPr lang="pt-BR" dirty="0" err="1">
                <a:solidFill>
                  <a:srgbClr val="FF0066"/>
                </a:solidFill>
              </a:rPr>
              <a:t>doi</a:t>
            </a:r>
            <a:r>
              <a:rPr lang="pt-BR" dirty="0">
                <a:solidFill>
                  <a:srgbClr val="FF0066"/>
                </a:solidFill>
              </a:rPr>
              <a:t>: 10.1111/chd.12727</a:t>
            </a:r>
            <a:r>
              <a:rPr lang="pt-BR" dirty="0"/>
              <a:t>. Epub 2018 </a:t>
            </a:r>
            <a:r>
              <a:rPr lang="pt-BR" dirty="0" err="1"/>
              <a:t>Dec</a:t>
            </a:r>
            <a:r>
              <a:rPr lang="pt-BR" dirty="0"/>
              <a:t> 12.PMID: 30548469 </a:t>
            </a:r>
            <a:r>
              <a:rPr lang="pt-BR" dirty="0" err="1"/>
              <a:t>Review</a:t>
            </a:r>
            <a:r>
              <a:rPr lang="pt-BR" dirty="0"/>
              <a:t>.</a:t>
            </a:r>
          </a:p>
        </p:txBody>
      </p:sp>
      <p:sp>
        <p:nvSpPr>
          <p:cNvPr id="13315" name="Text Box 5"/>
          <p:cNvSpPr txBox="1">
            <a:spLocks noChangeArrowheads="1"/>
          </p:cNvSpPr>
          <p:nvPr/>
        </p:nvSpPr>
        <p:spPr bwMode="auto">
          <a:xfrm>
            <a:off x="2127250" y="3813175"/>
            <a:ext cx="6072188" cy="581025"/>
          </a:xfrm>
          <a:prstGeom prst="rect">
            <a:avLst/>
          </a:prstGeom>
          <a:noFill/>
          <a:ln w="9525">
            <a:noFill/>
            <a:miter lim="800000"/>
            <a:headEnd/>
            <a:tailEnd/>
          </a:ln>
        </p:spPr>
        <p:txBody>
          <a:bodyPr wrap="none">
            <a:spAutoFit/>
          </a:bodyPr>
          <a:lstStyle/>
          <a:p>
            <a:pPr algn="ctr"/>
            <a:r>
              <a:rPr lang="pt-BR" sz="1600" dirty="0"/>
              <a:t>Apresentação: Marta David  Rocha de Moura/Paulo R. Margotto/ </a:t>
            </a:r>
          </a:p>
          <a:p>
            <a:pPr algn="ctr"/>
            <a:r>
              <a:rPr lang="pt-BR" sz="1600" dirty="0">
                <a:solidFill>
                  <a:srgbClr val="474233"/>
                </a:solidFill>
              </a:rPr>
              <a:t>R4 UTIP João P. Cezar</a:t>
            </a:r>
          </a:p>
        </p:txBody>
      </p:sp>
      <p:sp>
        <p:nvSpPr>
          <p:cNvPr id="13316" name="Text Box 6"/>
          <p:cNvSpPr txBox="1">
            <a:spLocks noChangeArrowheads="1"/>
          </p:cNvSpPr>
          <p:nvPr/>
        </p:nvSpPr>
        <p:spPr bwMode="auto">
          <a:xfrm>
            <a:off x="3184525" y="4313238"/>
            <a:ext cx="3282950" cy="641350"/>
          </a:xfrm>
          <a:prstGeom prst="rect">
            <a:avLst/>
          </a:prstGeom>
          <a:noFill/>
          <a:ln w="9525">
            <a:noFill/>
            <a:miter lim="800000"/>
            <a:headEnd/>
            <a:tailEnd/>
          </a:ln>
        </p:spPr>
        <p:txBody>
          <a:bodyPr wrap="none">
            <a:spAutoFit/>
          </a:bodyPr>
          <a:lstStyle/>
          <a:p>
            <a:r>
              <a:rPr lang="pt-BR" dirty="0">
                <a:hlinkClick r:id="rId3"/>
              </a:rPr>
              <a:t>www.paulomargotto.com.br</a:t>
            </a:r>
            <a:endParaRPr lang="pt-BR" dirty="0"/>
          </a:p>
          <a:p>
            <a:r>
              <a:rPr lang="pt-BR" dirty="0"/>
              <a:t>Brasília, </a:t>
            </a:r>
            <a:r>
              <a:rPr lang="pt-BR" dirty="0" smtClean="0"/>
              <a:t>28 </a:t>
            </a:r>
            <a:r>
              <a:rPr lang="pt-BR" dirty="0"/>
              <a:t>de janeiro de 2022</a:t>
            </a:r>
          </a:p>
        </p:txBody>
      </p:sp>
      <p:pic>
        <p:nvPicPr>
          <p:cNvPr id="13317" name="Picture 7"/>
          <p:cNvPicPr>
            <a:picLocks noChangeAspect="1" noChangeArrowheads="1"/>
          </p:cNvPicPr>
          <p:nvPr/>
        </p:nvPicPr>
        <p:blipFill>
          <a:blip r:embed="rId4"/>
          <a:srcRect/>
          <a:stretch>
            <a:fillRect/>
          </a:stretch>
        </p:blipFill>
        <p:spPr bwMode="auto">
          <a:xfrm>
            <a:off x="2339975" y="5013325"/>
            <a:ext cx="6408738" cy="1757363"/>
          </a:xfrm>
          <a:prstGeom prst="rect">
            <a:avLst/>
          </a:prstGeom>
          <a:noFill/>
          <a:ln w="9525">
            <a:noFill/>
            <a:miter lim="800000"/>
            <a:headEnd/>
            <a:tailEnd/>
          </a:ln>
        </p:spPr>
      </p:pic>
      <p:pic>
        <p:nvPicPr>
          <p:cNvPr id="13319" name="Picture 7"/>
          <p:cNvPicPr>
            <a:picLocks noChangeAspect="1" noChangeArrowheads="1"/>
          </p:cNvPicPr>
          <p:nvPr/>
        </p:nvPicPr>
        <p:blipFill>
          <a:blip r:embed="rId5"/>
          <a:srcRect/>
          <a:stretch>
            <a:fillRect/>
          </a:stretch>
        </p:blipFill>
        <p:spPr bwMode="auto">
          <a:xfrm>
            <a:off x="0" y="0"/>
            <a:ext cx="9144000" cy="1474788"/>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tângulo 1"/>
          <p:cNvSpPr>
            <a:spLocks noChangeArrowheads="1"/>
          </p:cNvSpPr>
          <p:nvPr/>
        </p:nvSpPr>
        <p:spPr bwMode="auto">
          <a:xfrm>
            <a:off x="430213" y="1341438"/>
            <a:ext cx="8713787" cy="4017962"/>
          </a:xfrm>
          <a:prstGeom prst="rect">
            <a:avLst/>
          </a:prstGeom>
          <a:noFill/>
          <a:ln w="9525">
            <a:noFill/>
            <a:miter lim="800000"/>
            <a:headEnd/>
            <a:tailEnd/>
          </a:ln>
        </p:spPr>
        <p:txBody>
          <a:bodyPr>
            <a:spAutoFit/>
          </a:bodyPr>
          <a:lstStyle/>
          <a:p>
            <a:r>
              <a:rPr lang="pt-BR" sz="2400" b="1">
                <a:solidFill>
                  <a:schemeClr val="hlink"/>
                </a:solidFill>
                <a:latin typeface="Calibri" pitchFamily="34" charset="0"/>
              </a:rPr>
              <a:t>Introdução</a:t>
            </a:r>
            <a:r>
              <a:rPr lang="pt-BR" sz="2400" b="1">
                <a:latin typeface="Calibri" pitchFamily="34" charset="0"/>
              </a:rPr>
              <a:t> </a:t>
            </a:r>
            <a:r>
              <a:rPr lang="pt-BR" sz="2400" b="1">
                <a:solidFill>
                  <a:schemeClr val="hlink"/>
                </a:solidFill>
                <a:latin typeface="Calibri" pitchFamily="34" charset="0"/>
              </a:rPr>
              <a:t>–</a:t>
            </a:r>
            <a:r>
              <a:rPr lang="pt-BR" sz="2400" b="1">
                <a:latin typeface="Calibri" pitchFamily="34" charset="0"/>
              </a:rPr>
              <a:t> </a:t>
            </a:r>
            <a:r>
              <a:rPr lang="pt-BR" sz="2400" b="1">
                <a:solidFill>
                  <a:schemeClr val="hlink"/>
                </a:solidFill>
                <a:latin typeface="Calibri" pitchFamily="34" charset="0"/>
              </a:rPr>
              <a:t>contexto histórico</a:t>
            </a:r>
          </a:p>
          <a:p>
            <a:endParaRPr lang="pt-BR" b="1">
              <a:latin typeface="Calibri" pitchFamily="34" charset="0"/>
            </a:endParaRPr>
          </a:p>
          <a:p>
            <a:r>
              <a:rPr lang="pt-BR" sz="2400">
                <a:latin typeface="Calibri" pitchFamily="34" charset="0"/>
              </a:rPr>
              <a:t>No passado, a persistência do canal arterial (PCA) em recém-nascido era diagnosticado apenas por exame clínico. Sendo valorizado os sinais:</a:t>
            </a:r>
          </a:p>
          <a:p>
            <a:r>
              <a:rPr lang="pt-BR" sz="2400">
                <a:latin typeface="Calibri" pitchFamily="34" charset="0"/>
              </a:rPr>
              <a:t>  -sopro sistólico, </a:t>
            </a:r>
          </a:p>
          <a:p>
            <a:r>
              <a:rPr lang="pt-BR" sz="2400">
                <a:latin typeface="Calibri" pitchFamily="34" charset="0"/>
              </a:rPr>
              <a:t>  -pressão de pulso ampla,</a:t>
            </a:r>
          </a:p>
          <a:p>
            <a:r>
              <a:rPr lang="pt-BR" sz="2400">
                <a:latin typeface="Calibri" pitchFamily="34" charset="0"/>
              </a:rPr>
              <a:t>  -precórdio hiperativo, </a:t>
            </a:r>
          </a:p>
          <a:p>
            <a:r>
              <a:rPr lang="pt-BR" sz="2400">
                <a:latin typeface="Calibri" pitchFamily="34" charset="0"/>
              </a:rPr>
              <a:t>  -edema pulmonar e </a:t>
            </a:r>
          </a:p>
          <a:p>
            <a:r>
              <a:rPr lang="pt-BR" sz="2400">
                <a:latin typeface="Calibri" pitchFamily="34" charset="0"/>
              </a:rPr>
              <a:t>  -aumento da necessidade de oxigênio.</a:t>
            </a:r>
          </a:p>
          <a:p>
            <a:endParaRPr lang="pt-BR" sz="2400">
              <a:latin typeface="Calibri" pitchFamily="34" charset="0"/>
            </a:endParaRPr>
          </a:p>
        </p:txBody>
      </p:sp>
      <p:pic>
        <p:nvPicPr>
          <p:cNvPr id="14338" name="Picture 4" descr="Médico feminino, examinando, bebê recém-nascido, em, incubadora | Foto  Premium"/>
          <p:cNvPicPr>
            <a:picLocks noChangeAspect="1" noChangeArrowheads="1"/>
          </p:cNvPicPr>
          <p:nvPr/>
        </p:nvPicPr>
        <p:blipFill>
          <a:blip r:embed="rId2"/>
          <a:srcRect/>
          <a:stretch>
            <a:fillRect/>
          </a:stretch>
        </p:blipFill>
        <p:spPr bwMode="auto">
          <a:xfrm>
            <a:off x="5508625" y="4508500"/>
            <a:ext cx="3313113" cy="2189163"/>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tângulo 1"/>
          <p:cNvSpPr>
            <a:spLocks noChangeArrowheads="1"/>
          </p:cNvSpPr>
          <p:nvPr/>
        </p:nvSpPr>
        <p:spPr bwMode="auto">
          <a:xfrm>
            <a:off x="179388" y="1412875"/>
            <a:ext cx="8713787" cy="4667250"/>
          </a:xfrm>
          <a:prstGeom prst="rect">
            <a:avLst/>
          </a:prstGeom>
          <a:noFill/>
          <a:ln w="9525">
            <a:noFill/>
            <a:miter lim="800000"/>
            <a:headEnd/>
            <a:tailEnd/>
          </a:ln>
        </p:spPr>
        <p:txBody>
          <a:bodyPr>
            <a:spAutoFit/>
          </a:bodyPr>
          <a:lstStyle/>
          <a:p>
            <a:r>
              <a:rPr lang="pt-BR" sz="2400" b="1">
                <a:solidFill>
                  <a:schemeClr val="hlink"/>
                </a:solidFill>
              </a:rPr>
              <a:t>Introdução</a:t>
            </a:r>
            <a:r>
              <a:rPr lang="pt-BR" sz="2400" b="1"/>
              <a:t> – </a:t>
            </a:r>
            <a:r>
              <a:rPr lang="pt-BR" sz="2400" b="1">
                <a:solidFill>
                  <a:schemeClr val="hlink"/>
                </a:solidFill>
              </a:rPr>
              <a:t>contexto histórico</a:t>
            </a:r>
            <a:endParaRPr lang="pt-BR" sz="2400" b="1">
              <a:latin typeface="Calibri" pitchFamily="34" charset="0"/>
            </a:endParaRPr>
          </a:p>
          <a:p>
            <a:endParaRPr lang="pt-BR" sz="2400" b="1">
              <a:latin typeface="Calibri" pitchFamily="34" charset="0"/>
            </a:endParaRPr>
          </a:p>
          <a:p>
            <a:r>
              <a:rPr lang="pt-BR">
                <a:latin typeface="Calibri" pitchFamily="34" charset="0"/>
              </a:rPr>
              <a:t>-Então, na década de 1970, a ecocardiografia foi introduzidos na prática pediátrica e os profissionais começaram a avaliar subjetivamente os efeitos hemodinâmicos da PCA. </a:t>
            </a:r>
          </a:p>
          <a:p>
            <a:r>
              <a:rPr lang="pt-BR">
                <a:latin typeface="Calibri" pitchFamily="34" charset="0"/>
              </a:rPr>
              <a:t>-Com informações ainda limitadas utilizando apenas o modo M permitiu uma avaliação da carga de volume extra devido a o shunt PCA com base no diâmetro do átrio esquerdo (AE) em relação a uma constante, o diâmetro da raiz da aorta (Ao). </a:t>
            </a:r>
          </a:p>
          <a:p>
            <a:r>
              <a:rPr lang="pt-BR">
                <a:latin typeface="Calibri" pitchFamily="34" charset="0"/>
              </a:rPr>
              <a:t>-Na década de 1980, a ecocardiografia a tecnologia de grafia avançou ainda mais à medida que as estruturas do coração podiam ser visualizadas em duas dimensões e como tal, o diâmetro do </a:t>
            </a:r>
            <a:r>
              <a:rPr lang="pt-BR" i="1">
                <a:latin typeface="Calibri" pitchFamily="34" charset="0"/>
              </a:rPr>
              <a:t>ductus arteriosus</a:t>
            </a:r>
            <a:r>
              <a:rPr lang="pt-BR">
                <a:latin typeface="Calibri" pitchFamily="34" charset="0"/>
              </a:rPr>
              <a:t> passou a ser incluído na avaliação.</a:t>
            </a:r>
          </a:p>
          <a:p>
            <a:endParaRPr lang="pt-BR">
              <a:latin typeface="Calibri" pitchFamily="34" charset="0"/>
            </a:endParaRPr>
          </a:p>
          <a:p>
            <a:r>
              <a:rPr lang="pt-BR">
                <a:latin typeface="Calibri" pitchFamily="34" charset="0"/>
              </a:rPr>
              <a:t>-No final dos anos 1990 e início dos anos 2000, os neonatologistas tornaram-se mais interessados ​​na avaliação direta da PCA usando ecocardiograma e outras tecnologias de monitoramento. </a:t>
            </a:r>
          </a:p>
          <a:p>
            <a:endParaRPr lang="pt-BR">
              <a:latin typeface="Calibri" pitchFamily="34" charset="0"/>
            </a:endParaRPr>
          </a:p>
          <a:p>
            <a:pPr algn="ctr"/>
            <a:r>
              <a:rPr lang="pt-BR" b="1">
                <a:solidFill>
                  <a:srgbClr val="FF0000"/>
                </a:solidFill>
                <a:latin typeface="Calibri" pitchFamily="34" charset="0"/>
              </a:rPr>
              <a:t>Construindo a definição do PCA hemodinamicamente significativo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tângulo 3"/>
          <p:cNvSpPr>
            <a:spLocks noChangeArrowheads="1"/>
          </p:cNvSpPr>
          <p:nvPr/>
        </p:nvSpPr>
        <p:spPr bwMode="auto">
          <a:xfrm>
            <a:off x="323850" y="1844675"/>
            <a:ext cx="8569325" cy="4486275"/>
          </a:xfrm>
          <a:prstGeom prst="rect">
            <a:avLst/>
          </a:prstGeom>
          <a:noFill/>
          <a:ln w="9525">
            <a:noFill/>
            <a:miter lim="800000"/>
            <a:headEnd/>
            <a:tailEnd/>
          </a:ln>
        </p:spPr>
        <p:txBody>
          <a:bodyPr>
            <a:spAutoFit/>
          </a:bodyPr>
          <a:lstStyle/>
          <a:p>
            <a:pPr algn="ctr"/>
            <a:r>
              <a:rPr lang="pt-BR">
                <a:latin typeface="Calibri" pitchFamily="34" charset="0"/>
              </a:rPr>
              <a:t>	</a:t>
            </a:r>
            <a:r>
              <a:rPr lang="pt-BR" b="1">
                <a:solidFill>
                  <a:schemeClr val="hlink"/>
                </a:solidFill>
                <a:latin typeface="Calibri" pitchFamily="34" charset="0"/>
              </a:rPr>
              <a:t>Apesar do amplo reconhecimento da importância de identificar um hsPDA, ainda não há consenso sobre sua definição. Existem várias abordagens gerais para definir um hsPDA como: </a:t>
            </a:r>
          </a:p>
          <a:p>
            <a:pPr algn="just"/>
            <a:r>
              <a:rPr lang="pt-BR">
                <a:latin typeface="Calibri" pitchFamily="34" charset="0"/>
              </a:rPr>
              <a:t>1. qualificar e quantificar os efeitos hemodinâmicos da PCA usando sinais clínicos,</a:t>
            </a:r>
          </a:p>
          <a:p>
            <a:pPr algn="just"/>
            <a:r>
              <a:rPr lang="pt-BR">
                <a:latin typeface="Calibri" pitchFamily="34" charset="0"/>
              </a:rPr>
              <a:t>parâmetros ecocardiográficos e outras avaliações objetivas, e definir um limite para declarar uma PCA como hemodinamicamente significativa.</a:t>
            </a:r>
          </a:p>
          <a:p>
            <a:pPr algn="just"/>
            <a:endParaRPr lang="pt-BR">
              <a:latin typeface="Calibri" pitchFamily="34" charset="0"/>
            </a:endParaRPr>
          </a:p>
          <a:p>
            <a:pPr algn="just"/>
            <a:r>
              <a:rPr lang="pt-BR">
                <a:latin typeface="Calibri" pitchFamily="34" charset="0"/>
                <a:cs typeface="Calibri" pitchFamily="34" charset="0"/>
              </a:rPr>
              <a:t>2-Outra abordagem seria avaliar a necessidade de tratamento, que envolve o uso de vários parâmetros para identificar uma PCA que teria alta probabilidade de permanecer aberta ou apresentar efeitos hemodinâmico adversos. Por exemplo, escolhendo um diâmetro de corte de 1,5 mm ou 2 mm em um recém-nascido extremamente prematuro nos primeiros dias de vida para rotulá-lo como hsPDA e assim tratá-lo.</a:t>
            </a:r>
          </a:p>
          <a:p>
            <a:pPr algn="just"/>
            <a:r>
              <a:rPr lang="pt-BR">
                <a:latin typeface="Calibri" pitchFamily="34" charset="0"/>
                <a:cs typeface="Calibri" pitchFamily="34" charset="0"/>
              </a:rPr>
              <a:t>	Nessa abordagem </a:t>
            </a:r>
            <a:r>
              <a:rPr lang="pt-BR">
                <a:latin typeface="Calibri" pitchFamily="34" charset="0"/>
              </a:rPr>
              <a:t>o </a:t>
            </a:r>
            <a:r>
              <a:rPr lang="pt-BR" b="1">
                <a:solidFill>
                  <a:srgbClr val="FF00FF"/>
                </a:solidFill>
                <a:latin typeface="Calibri" pitchFamily="34" charset="0"/>
              </a:rPr>
              <a:t>foco está na definição da população de risco para complicações maiores da prematuridade</a:t>
            </a:r>
            <a:r>
              <a:rPr lang="pt-BR">
                <a:latin typeface="Calibri" pitchFamily="34" charset="0"/>
              </a:rPr>
              <a:t> onde a PCA é pensada desempenhar um papel na patogênese da referida complicação (por exemplo, hemorragia peri/intraventricular, hemorragia pulmonar, displasia broncopulmonar, enterocolite necrosante, etc.).</a:t>
            </a:r>
          </a:p>
        </p:txBody>
      </p:sp>
      <p:sp>
        <p:nvSpPr>
          <p:cNvPr id="16386" name="Retângulo 4"/>
          <p:cNvSpPr>
            <a:spLocks noChangeArrowheads="1"/>
          </p:cNvSpPr>
          <p:nvPr/>
        </p:nvSpPr>
        <p:spPr bwMode="auto">
          <a:xfrm>
            <a:off x="1403350" y="692150"/>
            <a:ext cx="6188075" cy="396875"/>
          </a:xfrm>
          <a:prstGeom prst="rect">
            <a:avLst/>
          </a:prstGeom>
          <a:noFill/>
          <a:ln w="9525">
            <a:noFill/>
            <a:miter lim="800000"/>
            <a:headEnd/>
            <a:tailEnd/>
          </a:ln>
        </p:spPr>
        <p:txBody>
          <a:bodyPr wrap="none">
            <a:spAutoFit/>
          </a:bodyPr>
          <a:lstStyle/>
          <a:p>
            <a:r>
              <a:rPr lang="pt-BR" sz="2000" b="1">
                <a:solidFill>
                  <a:srgbClr val="FF0000"/>
                </a:solidFill>
                <a:latin typeface="Calibri" pitchFamily="34" charset="0"/>
              </a:rPr>
              <a:t>hsPDA – Canal Arterial hemodinamicamente significativo</a:t>
            </a:r>
          </a:p>
        </p:txBody>
      </p:sp>
      <p:sp>
        <p:nvSpPr>
          <p:cNvPr id="16387" name="Rectangle 5"/>
          <p:cNvSpPr>
            <a:spLocks noChangeArrowheads="1"/>
          </p:cNvSpPr>
          <p:nvPr/>
        </p:nvSpPr>
        <p:spPr bwMode="auto">
          <a:xfrm>
            <a:off x="250825" y="6381750"/>
            <a:ext cx="8156575" cy="376238"/>
          </a:xfrm>
          <a:prstGeom prst="rect">
            <a:avLst/>
          </a:prstGeom>
          <a:solidFill>
            <a:srgbClr val="FFFF00"/>
          </a:solidFill>
          <a:ln w="9525">
            <a:solidFill>
              <a:srgbClr val="FF00FF"/>
            </a:solidFill>
            <a:miter lim="800000"/>
            <a:headEnd/>
            <a:tailEnd/>
          </a:ln>
        </p:spPr>
        <p:txBody>
          <a:bodyPr wrap="none">
            <a:spAutoFit/>
          </a:bodyPr>
          <a:lstStyle/>
          <a:p>
            <a:r>
              <a:rPr lang="pt-BR" b="1">
                <a:solidFill>
                  <a:srgbClr val="0033CC"/>
                </a:solidFill>
              </a:rPr>
              <a:t>Por fim, um hsDPA pode ser definido com base em resultados prováveis.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Elipse 22"/>
          <p:cNvSpPr/>
          <p:nvPr/>
        </p:nvSpPr>
        <p:spPr>
          <a:xfrm>
            <a:off x="6659563" y="3933825"/>
            <a:ext cx="2016125" cy="503238"/>
          </a:xfrm>
          <a:prstGeom prst="ellipse">
            <a:avLst/>
          </a:prstGeom>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dirty="0">
              <a:ln>
                <a:solidFill>
                  <a:srgbClr val="0070C0"/>
                </a:solidFill>
              </a:ln>
              <a:noFill/>
            </a:endParaRPr>
          </a:p>
        </p:txBody>
      </p:sp>
      <p:sp>
        <p:nvSpPr>
          <p:cNvPr id="24" name="Elipse 23"/>
          <p:cNvSpPr/>
          <p:nvPr/>
        </p:nvSpPr>
        <p:spPr>
          <a:xfrm>
            <a:off x="6948488" y="3284538"/>
            <a:ext cx="1655762" cy="504825"/>
          </a:xfrm>
          <a:prstGeom prst="ellipse">
            <a:avLst/>
          </a:prstGeom>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dirty="0">
              <a:ln>
                <a:solidFill>
                  <a:srgbClr val="0070C0"/>
                </a:solidFill>
              </a:ln>
              <a:noFill/>
            </a:endParaRPr>
          </a:p>
        </p:txBody>
      </p:sp>
      <p:sp>
        <p:nvSpPr>
          <p:cNvPr id="22" name="Elipse 21"/>
          <p:cNvSpPr/>
          <p:nvPr/>
        </p:nvSpPr>
        <p:spPr>
          <a:xfrm>
            <a:off x="7092950" y="2708275"/>
            <a:ext cx="1150938" cy="504825"/>
          </a:xfrm>
          <a:prstGeom prst="ellipse">
            <a:avLst/>
          </a:prstGeom>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dirty="0">
              <a:ln>
                <a:solidFill>
                  <a:srgbClr val="0070C0"/>
                </a:solidFill>
              </a:ln>
              <a:noFill/>
            </a:endParaRPr>
          </a:p>
        </p:txBody>
      </p:sp>
      <p:sp>
        <p:nvSpPr>
          <p:cNvPr id="21" name="Elipse 20"/>
          <p:cNvSpPr/>
          <p:nvPr/>
        </p:nvSpPr>
        <p:spPr>
          <a:xfrm>
            <a:off x="4211638" y="2924175"/>
            <a:ext cx="2305050" cy="720725"/>
          </a:xfrm>
          <a:prstGeom prst="ellipse">
            <a:avLst/>
          </a:prstGeom>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dirty="0">
              <a:ln>
                <a:solidFill>
                  <a:srgbClr val="0070C0"/>
                </a:solidFill>
              </a:ln>
              <a:noFill/>
            </a:endParaRPr>
          </a:p>
        </p:txBody>
      </p:sp>
      <p:pic>
        <p:nvPicPr>
          <p:cNvPr id="17413" name="Picture 2"/>
          <p:cNvPicPr>
            <a:picLocks noChangeAspect="1" noChangeArrowheads="1"/>
          </p:cNvPicPr>
          <p:nvPr/>
        </p:nvPicPr>
        <p:blipFill>
          <a:blip r:embed="rId2"/>
          <a:srcRect/>
          <a:stretch>
            <a:fillRect/>
          </a:stretch>
        </p:blipFill>
        <p:spPr bwMode="auto">
          <a:xfrm>
            <a:off x="323850" y="1773238"/>
            <a:ext cx="3743325" cy="3984625"/>
          </a:xfrm>
          <a:prstGeom prst="rect">
            <a:avLst/>
          </a:prstGeom>
          <a:noFill/>
          <a:ln w="9525">
            <a:noFill/>
            <a:miter lim="800000"/>
            <a:headEnd/>
            <a:tailEnd/>
          </a:ln>
        </p:spPr>
      </p:pic>
      <p:sp>
        <p:nvSpPr>
          <p:cNvPr id="17414" name="CaixaDeTexto 3"/>
          <p:cNvSpPr txBox="1">
            <a:spLocks noChangeArrowheads="1"/>
          </p:cNvSpPr>
          <p:nvPr/>
        </p:nvSpPr>
        <p:spPr bwMode="auto">
          <a:xfrm>
            <a:off x="4284663" y="1700213"/>
            <a:ext cx="1981200" cy="369887"/>
          </a:xfrm>
          <a:prstGeom prst="rect">
            <a:avLst/>
          </a:prstGeom>
          <a:noFill/>
          <a:ln w="9525">
            <a:noFill/>
            <a:miter lim="800000"/>
            <a:headEnd/>
            <a:tailEnd/>
          </a:ln>
        </p:spPr>
        <p:txBody>
          <a:bodyPr wrap="none">
            <a:spAutoFit/>
          </a:bodyPr>
          <a:lstStyle/>
          <a:p>
            <a:r>
              <a:rPr lang="pt-BR">
                <a:latin typeface="Calibri" pitchFamily="34" charset="0"/>
              </a:rPr>
              <a:t>Tamanho do shunt </a:t>
            </a:r>
          </a:p>
        </p:txBody>
      </p:sp>
      <p:sp>
        <p:nvSpPr>
          <p:cNvPr id="17415" name="CaixaDeTexto 4"/>
          <p:cNvSpPr txBox="1">
            <a:spLocks noChangeArrowheads="1"/>
          </p:cNvSpPr>
          <p:nvPr/>
        </p:nvSpPr>
        <p:spPr bwMode="auto">
          <a:xfrm>
            <a:off x="6732588" y="2060575"/>
            <a:ext cx="1730375" cy="369888"/>
          </a:xfrm>
          <a:prstGeom prst="rect">
            <a:avLst/>
          </a:prstGeom>
          <a:noFill/>
          <a:ln w="9525">
            <a:noFill/>
            <a:miter lim="800000"/>
            <a:headEnd/>
            <a:tailEnd/>
          </a:ln>
        </p:spPr>
        <p:txBody>
          <a:bodyPr wrap="none">
            <a:spAutoFit/>
          </a:bodyPr>
          <a:lstStyle/>
          <a:p>
            <a:r>
              <a:rPr lang="pt-BR">
                <a:latin typeface="Calibri" pitchFamily="34" charset="0"/>
              </a:rPr>
              <a:t>Padrão de Fluxo</a:t>
            </a:r>
          </a:p>
        </p:txBody>
      </p:sp>
      <p:sp>
        <p:nvSpPr>
          <p:cNvPr id="17416" name="CaixaDeTexto 5"/>
          <p:cNvSpPr txBox="1">
            <a:spLocks noChangeArrowheads="1"/>
          </p:cNvSpPr>
          <p:nvPr/>
        </p:nvSpPr>
        <p:spPr bwMode="auto">
          <a:xfrm>
            <a:off x="6659563" y="1484313"/>
            <a:ext cx="1065212" cy="369887"/>
          </a:xfrm>
          <a:prstGeom prst="rect">
            <a:avLst/>
          </a:prstGeom>
          <a:noFill/>
          <a:ln w="9525">
            <a:noFill/>
            <a:miter lim="800000"/>
            <a:headEnd/>
            <a:tailEnd/>
          </a:ln>
        </p:spPr>
        <p:txBody>
          <a:bodyPr wrap="none">
            <a:spAutoFit/>
          </a:bodyPr>
          <a:lstStyle/>
          <a:p>
            <a:r>
              <a:rPr lang="pt-BR">
                <a:latin typeface="Calibri" pitchFamily="34" charset="0"/>
              </a:rPr>
              <a:t>Diâmetro</a:t>
            </a:r>
          </a:p>
        </p:txBody>
      </p:sp>
      <p:sp>
        <p:nvSpPr>
          <p:cNvPr id="17417" name="CaixaDeTexto 6"/>
          <p:cNvSpPr txBox="1">
            <a:spLocks noChangeArrowheads="1"/>
          </p:cNvSpPr>
          <p:nvPr/>
        </p:nvSpPr>
        <p:spPr bwMode="auto">
          <a:xfrm>
            <a:off x="4284663" y="3068638"/>
            <a:ext cx="2266950" cy="369887"/>
          </a:xfrm>
          <a:prstGeom prst="rect">
            <a:avLst/>
          </a:prstGeom>
          <a:noFill/>
          <a:ln w="9525">
            <a:noFill/>
            <a:miter lim="800000"/>
            <a:headEnd/>
            <a:tailEnd/>
          </a:ln>
        </p:spPr>
        <p:txBody>
          <a:bodyPr wrap="none">
            <a:spAutoFit/>
          </a:bodyPr>
          <a:lstStyle/>
          <a:p>
            <a:r>
              <a:rPr lang="pt-BR">
                <a:latin typeface="Calibri" pitchFamily="34" charset="0"/>
              </a:rPr>
              <a:t>Sobrecarga de volume</a:t>
            </a:r>
          </a:p>
        </p:txBody>
      </p:sp>
      <p:sp>
        <p:nvSpPr>
          <p:cNvPr id="17418" name="CaixaDeTexto 7"/>
          <p:cNvSpPr txBox="1">
            <a:spLocks noChangeArrowheads="1"/>
          </p:cNvSpPr>
          <p:nvPr/>
        </p:nvSpPr>
        <p:spPr bwMode="auto">
          <a:xfrm>
            <a:off x="7235825" y="2781300"/>
            <a:ext cx="747713" cy="368300"/>
          </a:xfrm>
          <a:prstGeom prst="rect">
            <a:avLst/>
          </a:prstGeom>
          <a:noFill/>
          <a:ln w="9525">
            <a:noFill/>
            <a:miter lim="800000"/>
            <a:headEnd/>
            <a:tailEnd/>
          </a:ln>
        </p:spPr>
        <p:txBody>
          <a:bodyPr wrap="none">
            <a:spAutoFit/>
          </a:bodyPr>
          <a:lstStyle/>
          <a:p>
            <a:r>
              <a:rPr lang="pt-BR">
                <a:latin typeface="Calibri" pitchFamily="34" charset="0"/>
              </a:rPr>
              <a:t>AE:Ao</a:t>
            </a:r>
          </a:p>
        </p:txBody>
      </p:sp>
      <p:sp>
        <p:nvSpPr>
          <p:cNvPr id="17419" name="CaixaDeTexto 8"/>
          <p:cNvSpPr txBox="1">
            <a:spLocks noChangeArrowheads="1"/>
          </p:cNvSpPr>
          <p:nvPr/>
        </p:nvSpPr>
        <p:spPr bwMode="auto">
          <a:xfrm>
            <a:off x="7019925" y="3357563"/>
            <a:ext cx="1958975" cy="584200"/>
          </a:xfrm>
          <a:prstGeom prst="rect">
            <a:avLst/>
          </a:prstGeom>
          <a:noFill/>
          <a:ln w="9525">
            <a:noFill/>
            <a:miter lim="800000"/>
            <a:headEnd/>
            <a:tailEnd/>
          </a:ln>
        </p:spPr>
        <p:txBody>
          <a:bodyPr>
            <a:spAutoFit/>
          </a:bodyPr>
          <a:lstStyle/>
          <a:p>
            <a:r>
              <a:rPr lang="pt-BR" sz="1600">
                <a:latin typeface="Calibri" pitchFamily="34" charset="0"/>
              </a:rPr>
              <a:t>Tamanho do VE	</a:t>
            </a:r>
          </a:p>
        </p:txBody>
      </p:sp>
      <p:sp>
        <p:nvSpPr>
          <p:cNvPr id="17420" name="CaixaDeTexto 9"/>
          <p:cNvSpPr txBox="1">
            <a:spLocks noChangeArrowheads="1"/>
          </p:cNvSpPr>
          <p:nvPr/>
        </p:nvSpPr>
        <p:spPr bwMode="auto">
          <a:xfrm>
            <a:off x="6732588" y="4005263"/>
            <a:ext cx="1871662" cy="307975"/>
          </a:xfrm>
          <a:prstGeom prst="rect">
            <a:avLst/>
          </a:prstGeom>
          <a:noFill/>
          <a:ln w="9525">
            <a:noFill/>
            <a:miter lim="800000"/>
            <a:headEnd/>
            <a:tailEnd/>
          </a:ln>
        </p:spPr>
        <p:txBody>
          <a:bodyPr>
            <a:spAutoFit/>
          </a:bodyPr>
          <a:lstStyle/>
          <a:p>
            <a:r>
              <a:rPr lang="pt-BR" sz="1400">
                <a:latin typeface="Calibri" pitchFamily="34" charset="0"/>
              </a:rPr>
              <a:t>Art.PulmonarEsquerda</a:t>
            </a:r>
          </a:p>
        </p:txBody>
      </p:sp>
      <p:sp>
        <p:nvSpPr>
          <p:cNvPr id="17421" name="CaixaDeTexto 10"/>
          <p:cNvSpPr txBox="1">
            <a:spLocks noChangeArrowheads="1"/>
          </p:cNvSpPr>
          <p:nvPr/>
        </p:nvSpPr>
        <p:spPr bwMode="auto">
          <a:xfrm>
            <a:off x="4356100" y="4221163"/>
            <a:ext cx="1698625" cy="369887"/>
          </a:xfrm>
          <a:prstGeom prst="rect">
            <a:avLst/>
          </a:prstGeom>
          <a:noFill/>
          <a:ln w="9525">
            <a:noFill/>
            <a:miter lim="800000"/>
            <a:headEnd/>
            <a:tailEnd/>
          </a:ln>
        </p:spPr>
        <p:txBody>
          <a:bodyPr wrap="none">
            <a:spAutoFit/>
          </a:bodyPr>
          <a:lstStyle/>
          <a:p>
            <a:r>
              <a:rPr lang="pt-BR">
                <a:latin typeface="Calibri" pitchFamily="34" charset="0"/>
              </a:rPr>
              <a:t>Fluxo Pulmonar </a:t>
            </a:r>
          </a:p>
        </p:txBody>
      </p:sp>
      <p:sp>
        <p:nvSpPr>
          <p:cNvPr id="17422" name="CaixaDeTexto 11"/>
          <p:cNvSpPr txBox="1">
            <a:spLocks noChangeArrowheads="1"/>
          </p:cNvSpPr>
          <p:nvPr/>
        </p:nvSpPr>
        <p:spPr bwMode="auto">
          <a:xfrm>
            <a:off x="4284663" y="5229225"/>
            <a:ext cx="2389187" cy="369888"/>
          </a:xfrm>
          <a:prstGeom prst="rect">
            <a:avLst/>
          </a:prstGeom>
          <a:noFill/>
          <a:ln w="9525">
            <a:noFill/>
            <a:miter lim="800000"/>
            <a:headEnd/>
            <a:tailEnd/>
          </a:ln>
        </p:spPr>
        <p:txBody>
          <a:bodyPr wrap="none">
            <a:spAutoFit/>
          </a:bodyPr>
          <a:lstStyle/>
          <a:p>
            <a:r>
              <a:rPr lang="pt-BR">
                <a:latin typeface="Calibri" pitchFamily="34" charset="0"/>
              </a:rPr>
              <a:t>Hipoperfusão Sistêmica</a:t>
            </a:r>
          </a:p>
        </p:txBody>
      </p:sp>
      <p:sp>
        <p:nvSpPr>
          <p:cNvPr id="13" name="Elipse 12"/>
          <p:cNvSpPr/>
          <p:nvPr/>
        </p:nvSpPr>
        <p:spPr>
          <a:xfrm>
            <a:off x="4211638" y="1557338"/>
            <a:ext cx="2016125" cy="6477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15" name="Conector de seta reta 14"/>
          <p:cNvCxnSpPr>
            <a:stCxn id="17414" idx="3"/>
            <a:endCxn id="17416" idx="1"/>
          </p:cNvCxnSpPr>
          <p:nvPr/>
        </p:nvCxnSpPr>
        <p:spPr>
          <a:xfrm flipV="1">
            <a:off x="6265863" y="1670050"/>
            <a:ext cx="393700" cy="215900"/>
          </a:xfrm>
          <a:prstGeom prst="straightConnector1">
            <a:avLst/>
          </a:prstGeom>
          <a:ln w="1905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a:endCxn id="17415" idx="1"/>
          </p:cNvCxnSpPr>
          <p:nvPr/>
        </p:nvCxnSpPr>
        <p:spPr>
          <a:xfrm>
            <a:off x="6227763" y="1989138"/>
            <a:ext cx="504825" cy="255587"/>
          </a:xfrm>
          <a:prstGeom prst="straightConnector1">
            <a:avLst/>
          </a:prstGeom>
          <a:ln w="190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9" name="Elipse 18"/>
          <p:cNvSpPr/>
          <p:nvPr/>
        </p:nvSpPr>
        <p:spPr>
          <a:xfrm>
            <a:off x="6659563" y="1412875"/>
            <a:ext cx="1081087" cy="503238"/>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0" name="Elipse 19"/>
          <p:cNvSpPr/>
          <p:nvPr/>
        </p:nvSpPr>
        <p:spPr>
          <a:xfrm>
            <a:off x="6732588" y="1989138"/>
            <a:ext cx="1655762" cy="57626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26" name="Conector de seta reta 25"/>
          <p:cNvCxnSpPr>
            <a:endCxn id="22" idx="2"/>
          </p:cNvCxnSpPr>
          <p:nvPr/>
        </p:nvCxnSpPr>
        <p:spPr>
          <a:xfrm flipV="1">
            <a:off x="6443663" y="2960688"/>
            <a:ext cx="649287" cy="1809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7" name="Conector de seta reta 26"/>
          <p:cNvCxnSpPr>
            <a:endCxn id="24" idx="2"/>
          </p:cNvCxnSpPr>
          <p:nvPr/>
        </p:nvCxnSpPr>
        <p:spPr>
          <a:xfrm>
            <a:off x="6516688" y="3357563"/>
            <a:ext cx="431800" cy="17938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2" name="Elipse 31"/>
          <p:cNvSpPr/>
          <p:nvPr/>
        </p:nvSpPr>
        <p:spPr>
          <a:xfrm>
            <a:off x="4211638" y="4076700"/>
            <a:ext cx="2016125" cy="6477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34" name="Conector de seta reta 33"/>
          <p:cNvCxnSpPr>
            <a:stCxn id="32" idx="7"/>
          </p:cNvCxnSpPr>
          <p:nvPr/>
        </p:nvCxnSpPr>
        <p:spPr>
          <a:xfrm flipV="1">
            <a:off x="5932488" y="3068638"/>
            <a:ext cx="1160462" cy="1103312"/>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35" name="Conector de seta reta 34"/>
          <p:cNvCxnSpPr>
            <a:endCxn id="17419" idx="1"/>
          </p:cNvCxnSpPr>
          <p:nvPr/>
        </p:nvCxnSpPr>
        <p:spPr>
          <a:xfrm flipV="1">
            <a:off x="6156325" y="3649663"/>
            <a:ext cx="863600" cy="642937"/>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36" name="Conector de seta reta 35"/>
          <p:cNvCxnSpPr>
            <a:stCxn id="32" idx="6"/>
            <a:endCxn id="23" idx="2"/>
          </p:cNvCxnSpPr>
          <p:nvPr/>
        </p:nvCxnSpPr>
        <p:spPr>
          <a:xfrm flipV="1">
            <a:off x="6227763" y="4184650"/>
            <a:ext cx="431800" cy="21590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45" name="Elipse 44"/>
          <p:cNvSpPr/>
          <p:nvPr/>
        </p:nvSpPr>
        <p:spPr>
          <a:xfrm>
            <a:off x="4067175" y="5157788"/>
            <a:ext cx="2665413" cy="503237"/>
          </a:xfrm>
          <a:prstGeom prst="ellipse">
            <a:avLst/>
          </a:prstGeom>
          <a:no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435" name="CaixaDeTexto 45"/>
          <p:cNvSpPr txBox="1">
            <a:spLocks noChangeArrowheads="1"/>
          </p:cNvSpPr>
          <p:nvPr/>
        </p:nvSpPr>
        <p:spPr bwMode="auto">
          <a:xfrm>
            <a:off x="6659563" y="4797425"/>
            <a:ext cx="2305050" cy="307975"/>
          </a:xfrm>
          <a:prstGeom prst="rect">
            <a:avLst/>
          </a:prstGeom>
          <a:noFill/>
          <a:ln w="9525">
            <a:noFill/>
            <a:miter lim="800000"/>
            <a:headEnd/>
            <a:tailEnd/>
          </a:ln>
        </p:spPr>
        <p:txBody>
          <a:bodyPr>
            <a:spAutoFit/>
          </a:bodyPr>
          <a:lstStyle/>
          <a:p>
            <a:pPr algn="ctr"/>
            <a:r>
              <a:rPr lang="pt-BR" sz="1400">
                <a:latin typeface="Calibri" pitchFamily="34" charset="0"/>
              </a:rPr>
              <a:t>Fluxo em Ao descendente</a:t>
            </a:r>
          </a:p>
        </p:txBody>
      </p:sp>
      <p:sp>
        <p:nvSpPr>
          <p:cNvPr id="17436" name="CaixaDeTexto 46"/>
          <p:cNvSpPr txBox="1">
            <a:spLocks noChangeArrowheads="1"/>
          </p:cNvSpPr>
          <p:nvPr/>
        </p:nvSpPr>
        <p:spPr bwMode="auto">
          <a:xfrm>
            <a:off x="6659563" y="5445125"/>
            <a:ext cx="2305050" cy="307975"/>
          </a:xfrm>
          <a:prstGeom prst="rect">
            <a:avLst/>
          </a:prstGeom>
          <a:noFill/>
          <a:ln w="9525">
            <a:noFill/>
            <a:miter lim="800000"/>
            <a:headEnd/>
            <a:tailEnd/>
          </a:ln>
        </p:spPr>
        <p:txBody>
          <a:bodyPr>
            <a:spAutoFit/>
          </a:bodyPr>
          <a:lstStyle/>
          <a:p>
            <a:pPr algn="ctr"/>
            <a:r>
              <a:rPr lang="pt-BR" sz="1400">
                <a:latin typeface="Calibri" pitchFamily="34" charset="0"/>
              </a:rPr>
              <a:t>Fluxo em Orgãos</a:t>
            </a:r>
          </a:p>
        </p:txBody>
      </p:sp>
      <p:sp>
        <p:nvSpPr>
          <p:cNvPr id="48" name="Elipse 47"/>
          <p:cNvSpPr/>
          <p:nvPr/>
        </p:nvSpPr>
        <p:spPr>
          <a:xfrm>
            <a:off x="7019925" y="5445125"/>
            <a:ext cx="1655763" cy="504825"/>
          </a:xfrm>
          <a:prstGeom prst="ellipse">
            <a:avLst/>
          </a:prstGeom>
          <a:no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9" name="Elipse 48"/>
          <p:cNvSpPr/>
          <p:nvPr/>
        </p:nvSpPr>
        <p:spPr>
          <a:xfrm>
            <a:off x="6732588" y="4652963"/>
            <a:ext cx="2087562" cy="576262"/>
          </a:xfrm>
          <a:prstGeom prst="ellipse">
            <a:avLst/>
          </a:prstGeom>
          <a:no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51" name="Conector de seta reta 50"/>
          <p:cNvCxnSpPr/>
          <p:nvPr/>
        </p:nvCxnSpPr>
        <p:spPr>
          <a:xfrm flipV="1">
            <a:off x="6011863" y="4941888"/>
            <a:ext cx="720725" cy="204787"/>
          </a:xfrm>
          <a:prstGeom prst="straightConnector1">
            <a:avLst/>
          </a:prstGeom>
          <a:ln w="28575">
            <a:solidFill>
              <a:schemeClr val="accent3">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2" name="Conector de seta reta 51"/>
          <p:cNvCxnSpPr>
            <a:stCxn id="45" idx="5"/>
          </p:cNvCxnSpPr>
          <p:nvPr/>
        </p:nvCxnSpPr>
        <p:spPr>
          <a:xfrm>
            <a:off x="6342063" y="5588000"/>
            <a:ext cx="677862" cy="146050"/>
          </a:xfrm>
          <a:prstGeom prst="straightConnector1">
            <a:avLst/>
          </a:prstGeom>
          <a:ln w="28575">
            <a:solidFill>
              <a:schemeClr val="accent3">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17441" name="Rectangle 36"/>
          <p:cNvSpPr>
            <a:spLocks noChangeArrowheads="1"/>
          </p:cNvSpPr>
          <p:nvPr/>
        </p:nvSpPr>
        <p:spPr bwMode="auto">
          <a:xfrm>
            <a:off x="157163" y="333375"/>
            <a:ext cx="8986837" cy="1069975"/>
          </a:xfrm>
          <a:prstGeom prst="rect">
            <a:avLst/>
          </a:prstGeom>
          <a:noFill/>
          <a:ln w="9525">
            <a:noFill/>
            <a:miter lim="800000"/>
            <a:headEnd/>
            <a:tailEnd/>
          </a:ln>
        </p:spPr>
        <p:txBody>
          <a:bodyPr>
            <a:spAutoFit/>
          </a:bodyPr>
          <a:lstStyle/>
          <a:p>
            <a:pPr algn="ctr"/>
            <a:r>
              <a:rPr lang="pt-BR" sz="1600" b="1">
                <a:solidFill>
                  <a:srgbClr val="FF00FF"/>
                </a:solidFill>
              </a:rPr>
              <a:t>Existem vários índices ecocardiográficos que são úteis na avaliação do hsPDA. Esses índices podem ser categorizados em: tamanho do shunt, a extensão da sobrecarga de volume, o grau da sobrecarga de volume e a magnitude da hipoperfusão sistêmica </a:t>
            </a:r>
          </a:p>
          <a:p>
            <a:pPr algn="ctr"/>
            <a:r>
              <a:rPr lang="pt-BR" sz="1600" b="1">
                <a:solidFill>
                  <a:srgbClr val="FF00FF"/>
                </a:solidFill>
              </a:rPr>
              <a:t>(</a:t>
            </a:r>
            <a:r>
              <a:rPr lang="pt-BR" sz="1600" b="1">
                <a:solidFill>
                  <a:srgbClr val="0033CC"/>
                </a:solidFill>
              </a:rPr>
              <a:t>Figura 1</a:t>
            </a:r>
            <a:r>
              <a:rPr lang="pt-BR" sz="1600" b="1">
                <a:solidFill>
                  <a:srgbClr val="FF00FF"/>
                </a:solidFill>
              </a:rPr>
              <a:t>)</a:t>
            </a:r>
          </a:p>
        </p:txBody>
      </p:sp>
      <p:sp>
        <p:nvSpPr>
          <p:cNvPr id="17442" name="Rectangle 37"/>
          <p:cNvSpPr>
            <a:spLocks noChangeArrowheads="1"/>
          </p:cNvSpPr>
          <p:nvPr/>
        </p:nvSpPr>
        <p:spPr bwMode="auto">
          <a:xfrm>
            <a:off x="827088" y="5915025"/>
            <a:ext cx="7878762" cy="730250"/>
          </a:xfrm>
          <a:prstGeom prst="rect">
            <a:avLst/>
          </a:prstGeom>
          <a:noFill/>
          <a:ln w="9525">
            <a:noFill/>
            <a:miter lim="800000"/>
            <a:headEnd/>
            <a:tailEnd/>
          </a:ln>
        </p:spPr>
        <p:txBody>
          <a:bodyPr>
            <a:spAutoFit/>
          </a:bodyPr>
          <a:lstStyle/>
          <a:p>
            <a:pPr algn="ctr"/>
            <a:r>
              <a:rPr lang="pt-BR" sz="1400">
                <a:solidFill>
                  <a:schemeClr val="hlink"/>
                </a:solidFill>
              </a:rPr>
              <a:t>Indicadores ecocardiográficos de um hsPDA. Cadavez que obtemos um ecocardiograma, devemos considerar avaliar para o tamanho do shunt, a extensão da sobrecarga de volume, o grau de transbordamento pulmonar e a magnitude da hipoperfusão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p:cNvPicPr>
            <a:picLocks noChangeAspect="1" noChangeArrowheads="1"/>
          </p:cNvPicPr>
          <p:nvPr/>
        </p:nvPicPr>
        <p:blipFill>
          <a:blip r:embed="rId2"/>
          <a:srcRect/>
          <a:stretch>
            <a:fillRect/>
          </a:stretch>
        </p:blipFill>
        <p:spPr bwMode="auto">
          <a:xfrm>
            <a:off x="250825" y="1412875"/>
            <a:ext cx="2466975" cy="5267325"/>
          </a:xfrm>
          <a:prstGeom prst="rect">
            <a:avLst/>
          </a:prstGeom>
          <a:noFill/>
          <a:ln w="9525">
            <a:noFill/>
            <a:miter lim="800000"/>
            <a:headEnd/>
            <a:tailEnd/>
          </a:ln>
        </p:spPr>
      </p:pic>
      <p:sp>
        <p:nvSpPr>
          <p:cNvPr id="18434" name="Rectangle 3"/>
          <p:cNvSpPr>
            <a:spLocks noChangeArrowheads="1"/>
          </p:cNvSpPr>
          <p:nvPr/>
        </p:nvSpPr>
        <p:spPr bwMode="auto">
          <a:xfrm>
            <a:off x="2771775" y="1773238"/>
            <a:ext cx="5832475" cy="404812"/>
          </a:xfrm>
          <a:prstGeom prst="rect">
            <a:avLst/>
          </a:prstGeom>
          <a:noFill/>
          <a:ln w="3175">
            <a:solidFill>
              <a:srgbClr val="92D050"/>
            </a:solidFill>
            <a:miter lim="800000"/>
            <a:headEnd/>
            <a:tailEnd/>
          </a:ln>
        </p:spPr>
        <p:txBody>
          <a:bodyPr lIns="0" tIns="-12696" rIns="0" bIns="-12696">
            <a:spAutoFit/>
          </a:bodyPr>
          <a:lstStyle/>
          <a:p>
            <a:pPr algn="just"/>
            <a:r>
              <a:rPr lang="pt-PT" sz="1400" b="1">
                <a:solidFill>
                  <a:srgbClr val="202124"/>
                </a:solidFill>
                <a:latin typeface="Calibri" pitchFamily="34" charset="0"/>
              </a:rPr>
              <a:t>A - </a:t>
            </a:r>
            <a:r>
              <a:rPr lang="pt-PT" sz="1400">
                <a:solidFill>
                  <a:srgbClr val="202124"/>
                </a:solidFill>
                <a:latin typeface="Calibri" pitchFamily="34" charset="0"/>
              </a:rPr>
              <a:t>Padrão de hipertensão pulmonar com shunt direito-esquerdo puro, indicativo de pressão arterial pulmonar suprassistêmica;</a:t>
            </a:r>
            <a:r>
              <a:rPr lang="pt-PT" sz="1400">
                <a:latin typeface="Calibri" pitchFamily="34" charset="0"/>
              </a:rPr>
              <a:t> </a:t>
            </a:r>
          </a:p>
        </p:txBody>
      </p:sp>
      <p:sp>
        <p:nvSpPr>
          <p:cNvPr id="5" name="Retângulo 4"/>
          <p:cNvSpPr/>
          <p:nvPr/>
        </p:nvSpPr>
        <p:spPr>
          <a:xfrm>
            <a:off x="2700338" y="2492375"/>
            <a:ext cx="5832475" cy="739775"/>
          </a:xfrm>
          <a:prstGeom prst="rect">
            <a:avLst/>
          </a:prstGeom>
          <a:ln>
            <a:solidFill>
              <a:schemeClr val="tx2">
                <a:lumMod val="60000"/>
                <a:lumOff val="40000"/>
              </a:schemeClr>
            </a:solidFill>
          </a:ln>
        </p:spPr>
        <p:txBody>
          <a:bodyPr>
            <a:spAutoFit/>
          </a:bodyPr>
          <a:lstStyle/>
          <a:p>
            <a:pPr algn="just">
              <a:defRPr/>
            </a:pPr>
            <a:r>
              <a:rPr lang="pt-BR" sz="1400">
                <a:latin typeface="Calibri" pitchFamily="34" charset="0"/>
              </a:rPr>
              <a:t>B - Shunt bidirecional sugestivo de elevação da pressão sistólica pulmonar com shunt direita-esquerda durante a sístole e shunt da esquerda para a direita na diástole</a:t>
            </a:r>
          </a:p>
        </p:txBody>
      </p:sp>
      <p:sp>
        <p:nvSpPr>
          <p:cNvPr id="6" name="Retângulo 5"/>
          <p:cNvSpPr/>
          <p:nvPr/>
        </p:nvSpPr>
        <p:spPr>
          <a:xfrm>
            <a:off x="2627313" y="3573463"/>
            <a:ext cx="5905500" cy="738187"/>
          </a:xfrm>
          <a:prstGeom prst="rect">
            <a:avLst/>
          </a:prstGeom>
          <a:ln>
            <a:solidFill>
              <a:schemeClr val="accent2">
                <a:lumMod val="60000"/>
                <a:lumOff val="40000"/>
              </a:schemeClr>
            </a:solidFill>
          </a:ln>
        </p:spPr>
        <p:txBody>
          <a:bodyPr>
            <a:spAutoFit/>
          </a:bodyPr>
          <a:lstStyle/>
          <a:p>
            <a:pPr algn="just">
              <a:defRPr/>
            </a:pPr>
            <a:r>
              <a:rPr lang="pt-BR" sz="1400">
                <a:latin typeface="Calibri" pitchFamily="34" charset="0"/>
              </a:rPr>
              <a:t>C - Padrão de crescimento: quase shunt completo da esquerda para a direita com mínimo da direita para a esquerda, indicativo de diminuição a pressão arterial pulmonar</a:t>
            </a:r>
          </a:p>
        </p:txBody>
      </p:sp>
      <p:sp>
        <p:nvSpPr>
          <p:cNvPr id="19460" name="Rectangle 4"/>
          <p:cNvSpPr>
            <a:spLocks noChangeArrowheads="1"/>
          </p:cNvSpPr>
          <p:nvPr/>
        </p:nvSpPr>
        <p:spPr bwMode="auto">
          <a:xfrm>
            <a:off x="2700338" y="4819650"/>
            <a:ext cx="5759450" cy="404813"/>
          </a:xfrm>
          <a:prstGeom prst="rect">
            <a:avLst/>
          </a:prstGeom>
          <a:solidFill>
            <a:srgbClr val="F8F9FA"/>
          </a:solidFill>
          <a:ln w="9525">
            <a:solidFill>
              <a:schemeClr val="accent6">
                <a:lumMod val="75000"/>
              </a:schemeClr>
            </a:solidFill>
            <a:miter lim="800000"/>
            <a:headEnd/>
            <a:tailEnd/>
          </a:ln>
          <a:effectLst/>
        </p:spPr>
        <p:txBody>
          <a:bodyPr lIns="0" tIns="-12696" rIns="0" bIns="-12696" anchor="ctr">
            <a:spAutoFit/>
          </a:bodyPr>
          <a:lstStyle/>
          <a:p>
            <a:pPr>
              <a:defRPr/>
            </a:pPr>
            <a:r>
              <a:rPr lang="pt-PT" sz="1400" dirty="0">
                <a:solidFill>
                  <a:srgbClr val="202124"/>
                </a:solidFill>
                <a:latin typeface="+mn-lt"/>
                <a:cs typeface="Arial" pitchFamily="34" charset="0"/>
              </a:rPr>
              <a:t>D - padrão pulsátil, shunt completamente da esquerda para a direita com uma diferença significativa na velocidades sistólica e diastólica</a:t>
            </a:r>
            <a:r>
              <a:rPr lang="pt-PT" sz="1400" dirty="0">
                <a:latin typeface="+mn-lt"/>
                <a:cs typeface="Arial" pitchFamily="34" charset="0"/>
              </a:rPr>
              <a:t> </a:t>
            </a:r>
          </a:p>
        </p:txBody>
      </p:sp>
      <p:sp>
        <p:nvSpPr>
          <p:cNvPr id="18438" name="Rectangle 5"/>
          <p:cNvSpPr>
            <a:spLocks noChangeArrowheads="1"/>
          </p:cNvSpPr>
          <p:nvPr/>
        </p:nvSpPr>
        <p:spPr bwMode="auto">
          <a:xfrm>
            <a:off x="2627313" y="5732463"/>
            <a:ext cx="5832475" cy="620712"/>
          </a:xfrm>
          <a:prstGeom prst="rect">
            <a:avLst/>
          </a:prstGeom>
          <a:solidFill>
            <a:srgbClr val="F8F9FA"/>
          </a:solidFill>
          <a:ln w="3175">
            <a:solidFill>
              <a:schemeClr val="tx1"/>
            </a:solidFill>
            <a:miter lim="800000"/>
            <a:headEnd/>
            <a:tailEnd/>
          </a:ln>
        </p:spPr>
        <p:txBody>
          <a:bodyPr lIns="0" tIns="-12696" rIns="0" bIns="-12696" anchor="ctr">
            <a:spAutoFit/>
          </a:bodyPr>
          <a:lstStyle/>
          <a:p>
            <a:pPr algn="ctr"/>
            <a:r>
              <a:rPr lang="pt-PT" sz="1400">
                <a:solidFill>
                  <a:srgbClr val="202124"/>
                </a:solidFill>
                <a:latin typeface="Calibri" pitchFamily="34" charset="0"/>
              </a:rPr>
              <a:t>E - Padrão de fechamento: completamente shunt esquerda-direita com alta velocidade e mínima ou nenhuma diferença entre as velocidades sistólica e diastólica</a:t>
            </a:r>
            <a:r>
              <a:rPr lang="pt-PT" sz="1400">
                <a:latin typeface="Calibri" pitchFamily="34" charset="0"/>
              </a:rPr>
              <a:t> </a:t>
            </a:r>
          </a:p>
        </p:txBody>
      </p:sp>
      <p:sp>
        <p:nvSpPr>
          <p:cNvPr id="18439" name="Text Box 9"/>
          <p:cNvSpPr txBox="1">
            <a:spLocks noChangeArrowheads="1"/>
          </p:cNvSpPr>
          <p:nvPr/>
        </p:nvSpPr>
        <p:spPr bwMode="auto">
          <a:xfrm>
            <a:off x="4787900" y="6381750"/>
            <a:ext cx="1022350" cy="366713"/>
          </a:xfrm>
          <a:prstGeom prst="rect">
            <a:avLst/>
          </a:prstGeom>
          <a:noFill/>
          <a:ln w="9525">
            <a:noFill/>
            <a:miter lim="800000"/>
            <a:headEnd/>
            <a:tailEnd/>
          </a:ln>
        </p:spPr>
        <p:txBody>
          <a:bodyPr wrap="none">
            <a:spAutoFit/>
          </a:bodyPr>
          <a:lstStyle/>
          <a:p>
            <a:r>
              <a:rPr lang="pt-BR">
                <a:solidFill>
                  <a:schemeClr val="hlink"/>
                </a:solidFill>
              </a:rPr>
              <a:t>Figura 1</a:t>
            </a:r>
          </a:p>
        </p:txBody>
      </p:sp>
      <p:sp>
        <p:nvSpPr>
          <p:cNvPr id="18440" name="Text Box 10"/>
          <p:cNvSpPr txBox="1">
            <a:spLocks noChangeArrowheads="1"/>
          </p:cNvSpPr>
          <p:nvPr/>
        </p:nvSpPr>
        <p:spPr bwMode="auto">
          <a:xfrm>
            <a:off x="2051050" y="476250"/>
            <a:ext cx="5583238" cy="822325"/>
          </a:xfrm>
          <a:prstGeom prst="rect">
            <a:avLst/>
          </a:prstGeom>
          <a:noFill/>
          <a:ln w="9525">
            <a:noFill/>
            <a:miter lim="800000"/>
            <a:headEnd/>
            <a:tailEnd/>
          </a:ln>
        </p:spPr>
        <p:txBody>
          <a:bodyPr wrap="none">
            <a:spAutoFit/>
          </a:bodyPr>
          <a:lstStyle/>
          <a:p>
            <a:r>
              <a:rPr lang="pt-BR" sz="2400" b="1">
                <a:solidFill>
                  <a:srgbClr val="FF00FF"/>
                </a:solidFill>
              </a:rPr>
              <a:t>Exemplos de padrão de fluxo na PCA</a:t>
            </a:r>
          </a:p>
          <a:p>
            <a:r>
              <a:rPr lang="pt-BR" sz="2400" b="1">
                <a:solidFill>
                  <a:srgbClr val="FF00FF"/>
                </a:solidFill>
              </a:rPr>
              <a:t>                     </a:t>
            </a:r>
            <a:r>
              <a:rPr lang="pt-BR" sz="2400">
                <a:solidFill>
                  <a:srgbClr val="0033CC"/>
                </a:solidFill>
              </a:rPr>
              <a:t>(Fig. 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tângulo 3"/>
          <p:cNvSpPr>
            <a:spLocks noChangeArrowheads="1"/>
          </p:cNvSpPr>
          <p:nvPr/>
        </p:nvSpPr>
        <p:spPr bwMode="auto">
          <a:xfrm>
            <a:off x="323850" y="1628775"/>
            <a:ext cx="8351838" cy="4024313"/>
          </a:xfrm>
          <a:prstGeom prst="rect">
            <a:avLst/>
          </a:prstGeom>
          <a:noFill/>
          <a:ln w="9525">
            <a:noFill/>
            <a:miter lim="800000"/>
            <a:headEnd/>
            <a:tailEnd/>
          </a:ln>
        </p:spPr>
        <p:txBody>
          <a:bodyPr>
            <a:spAutoFit/>
          </a:bodyPr>
          <a:lstStyle/>
          <a:p>
            <a:pPr algn="ctr">
              <a:lnSpc>
                <a:spcPct val="150000"/>
              </a:lnSpc>
            </a:pPr>
            <a:r>
              <a:rPr lang="pt-BR" sz="3200" b="1">
                <a:solidFill>
                  <a:srgbClr val="0033CC"/>
                </a:solidFill>
                <a:latin typeface="Calibri" pitchFamily="34" charset="0"/>
              </a:rPr>
              <a:t>A</a:t>
            </a:r>
            <a:r>
              <a:rPr lang="pt-BR" sz="2400" b="1">
                <a:solidFill>
                  <a:srgbClr val="0033CC"/>
                </a:solidFill>
                <a:latin typeface="Calibri" pitchFamily="34" charset="0"/>
              </a:rPr>
              <a:t> </a:t>
            </a:r>
            <a:r>
              <a:rPr lang="pt-BR" sz="3200" b="1">
                <a:solidFill>
                  <a:srgbClr val="0033CC"/>
                </a:solidFill>
                <a:latin typeface="Calibri" pitchFamily="34" charset="0"/>
              </a:rPr>
              <a:t>avaliação do fluxo Sistêmico acontece com</a:t>
            </a:r>
            <a:r>
              <a:rPr lang="pt-BR" sz="2000">
                <a:latin typeface="Calibri" pitchFamily="34" charset="0"/>
              </a:rPr>
              <a:t> </a:t>
            </a:r>
          </a:p>
          <a:p>
            <a:pPr algn="ctr">
              <a:lnSpc>
                <a:spcPct val="150000"/>
              </a:lnSpc>
            </a:pPr>
            <a:endParaRPr lang="pt-BR" sz="2000">
              <a:latin typeface="Calibri" pitchFamily="34" charset="0"/>
            </a:endParaRPr>
          </a:p>
          <a:p>
            <a:pPr algn="just">
              <a:lnSpc>
                <a:spcPct val="150000"/>
              </a:lnSpc>
            </a:pPr>
            <a:r>
              <a:rPr lang="pt-BR" sz="2000">
                <a:latin typeface="Calibri" pitchFamily="34" charset="0"/>
              </a:rPr>
              <a:t>-avaliação da aorta descendente e fluxo sanguíneo do órgão, através do uso do Doppler para determinar a magnitude da hipoperfusão sistêmica. </a:t>
            </a:r>
          </a:p>
          <a:p>
            <a:pPr algn="just">
              <a:lnSpc>
                <a:spcPct val="150000"/>
              </a:lnSpc>
            </a:pPr>
            <a:r>
              <a:rPr lang="pt-BR" sz="2000" b="1">
                <a:solidFill>
                  <a:srgbClr val="FF00FF"/>
                </a:solidFill>
                <a:latin typeface="Calibri" pitchFamily="34" charset="0"/>
              </a:rPr>
              <a:t>São considerados</a:t>
            </a:r>
            <a:r>
              <a:rPr lang="pt-BR" sz="2000" b="1">
                <a:latin typeface="Calibri" pitchFamily="34" charset="0"/>
              </a:rPr>
              <a:t>: </a:t>
            </a:r>
          </a:p>
          <a:p>
            <a:pPr algn="just">
              <a:lnSpc>
                <a:spcPct val="150000"/>
              </a:lnSpc>
              <a:buFontTx/>
              <a:buChar char="-"/>
            </a:pPr>
            <a:r>
              <a:rPr lang="pt-BR" sz="2000">
                <a:solidFill>
                  <a:srgbClr val="FF0066"/>
                </a:solidFill>
                <a:latin typeface="Calibri" pitchFamily="34" charset="0"/>
              </a:rPr>
              <a:t>Reversão do fluxo diastólico na aorta descendente</a:t>
            </a:r>
            <a:r>
              <a:rPr lang="pt-BR" sz="2000">
                <a:latin typeface="Calibri" pitchFamily="34" charset="0"/>
              </a:rPr>
              <a:t>, que é reflexo do fenômeno de roubo de uma PCA da esquerda para a direita shunt, resultando em comprometimento da circulação sistêmica.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tângulo 3"/>
          <p:cNvSpPr>
            <a:spLocks noChangeArrowheads="1"/>
          </p:cNvSpPr>
          <p:nvPr/>
        </p:nvSpPr>
        <p:spPr bwMode="auto">
          <a:xfrm>
            <a:off x="323850" y="1412875"/>
            <a:ext cx="7848600" cy="5045075"/>
          </a:xfrm>
          <a:prstGeom prst="rect">
            <a:avLst/>
          </a:prstGeom>
          <a:noFill/>
          <a:ln w="9525">
            <a:noFill/>
            <a:miter lim="800000"/>
            <a:headEnd/>
            <a:tailEnd/>
          </a:ln>
        </p:spPr>
        <p:txBody>
          <a:bodyPr>
            <a:spAutoFit/>
          </a:bodyPr>
          <a:lstStyle/>
          <a:p>
            <a:pPr algn="just">
              <a:lnSpc>
                <a:spcPct val="150000"/>
              </a:lnSpc>
              <a:buFontTx/>
              <a:buChar char="-"/>
            </a:pPr>
            <a:r>
              <a:rPr lang="pt-BR">
                <a:latin typeface="Calibri" pitchFamily="34" charset="0"/>
              </a:rPr>
              <a:t> </a:t>
            </a:r>
            <a:r>
              <a:rPr lang="pt-BR">
                <a:solidFill>
                  <a:srgbClr val="FF0066"/>
                </a:solidFill>
                <a:latin typeface="Calibri" pitchFamily="34" charset="0"/>
              </a:rPr>
              <a:t>Fluxo Retrógrado na aorta ascendente combinado com o diâmetro da PDA maior que 1,5 mm parece ser o melhor indicador ecocardiográfico de uma hsPDA</a:t>
            </a:r>
            <a:r>
              <a:rPr lang="pt-BR">
                <a:latin typeface="Calibri" pitchFamily="34" charset="0"/>
              </a:rPr>
              <a:t>.</a:t>
            </a:r>
          </a:p>
          <a:p>
            <a:pPr algn="just">
              <a:lnSpc>
                <a:spcPct val="150000"/>
              </a:lnSpc>
            </a:pPr>
            <a:r>
              <a:rPr lang="pt-BR">
                <a:latin typeface="Calibri" pitchFamily="34" charset="0"/>
              </a:rPr>
              <a:t>-  Fluxo retrógrado da aorta não quantifica o efeito na perfusão sistêmica ou lança luz sobre a má distribuição do fluxo sanguíneo para diferentes leitos vasculares; portanto, medindo o fluxo direto para os órgãos terminais também pode ser útil.</a:t>
            </a:r>
          </a:p>
          <a:p>
            <a:pPr algn="ctr">
              <a:lnSpc>
                <a:spcPct val="150000"/>
              </a:lnSpc>
            </a:pPr>
            <a:endParaRPr lang="pt-BR">
              <a:latin typeface="Calibri" pitchFamily="34" charset="0"/>
            </a:endParaRPr>
          </a:p>
          <a:p>
            <a:pPr algn="just">
              <a:lnSpc>
                <a:spcPct val="150000"/>
              </a:lnSpc>
            </a:pPr>
            <a:r>
              <a:rPr lang="pt-BR">
                <a:latin typeface="Calibri" pitchFamily="34" charset="0"/>
              </a:rPr>
              <a:t>- Baixo fluxo sanguíneo nas artérias esplâncnicas e renais na presença</a:t>
            </a:r>
          </a:p>
          <a:p>
            <a:pPr algn="just">
              <a:lnSpc>
                <a:spcPct val="150000"/>
              </a:lnSpc>
            </a:pPr>
            <a:r>
              <a:rPr lang="pt-BR">
                <a:latin typeface="Calibri" pitchFamily="34" charset="0"/>
              </a:rPr>
              <a:t>de um hsPDA também foi descrito.</a:t>
            </a:r>
          </a:p>
          <a:p>
            <a:pPr algn="just">
              <a:lnSpc>
                <a:spcPct val="150000"/>
              </a:lnSpc>
            </a:pPr>
            <a:r>
              <a:rPr lang="pt-BR">
                <a:latin typeface="Calibri" pitchFamily="34" charset="0"/>
              </a:rPr>
              <a:t>- </a:t>
            </a:r>
            <a:r>
              <a:rPr lang="pt-BR" b="1">
                <a:solidFill>
                  <a:srgbClr val="FF0066"/>
                </a:solidFill>
              </a:rPr>
              <a:t>O fluxo sanguíneo cerebral é alterado na presença de um hsPDA</a:t>
            </a:r>
            <a:endParaRPr lang="pt-BR">
              <a:latin typeface="Calibri" pitchFamily="34" charset="0"/>
            </a:endParaRPr>
          </a:p>
          <a:p>
            <a:pPr algn="just">
              <a:lnSpc>
                <a:spcPct val="150000"/>
              </a:lnSpc>
              <a:buFontTx/>
              <a:buChar char="-"/>
            </a:pPr>
            <a:r>
              <a:rPr lang="pt-BR">
                <a:latin typeface="Calibri" pitchFamily="34" charset="0"/>
              </a:rPr>
              <a:t>Órgãos alvos que devem ser avaliados: </a:t>
            </a:r>
          </a:p>
          <a:p>
            <a:pPr algn="just">
              <a:lnSpc>
                <a:spcPct val="150000"/>
              </a:lnSpc>
            </a:pPr>
            <a:r>
              <a:rPr lang="pt-BR">
                <a:latin typeface="Calibri" pitchFamily="34" charset="0"/>
              </a:rPr>
              <a:t>        -artéria cerebral anterior ou média,  </a:t>
            </a:r>
          </a:p>
          <a:p>
            <a:pPr algn="just">
              <a:lnSpc>
                <a:spcPct val="150000"/>
              </a:lnSpc>
            </a:pPr>
            <a:r>
              <a:rPr lang="pt-BR">
                <a:latin typeface="Calibri" pitchFamily="34" charset="0"/>
              </a:rPr>
              <a:t>       -artéria mesentérica e artéria renal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tângulo 3"/>
          <p:cNvSpPr>
            <a:spLocks noChangeArrowheads="1"/>
          </p:cNvSpPr>
          <p:nvPr/>
        </p:nvSpPr>
        <p:spPr bwMode="auto">
          <a:xfrm>
            <a:off x="539750" y="1720850"/>
            <a:ext cx="7993063" cy="2319338"/>
          </a:xfrm>
          <a:prstGeom prst="rect">
            <a:avLst/>
          </a:prstGeom>
          <a:noFill/>
          <a:ln w="9525">
            <a:noFill/>
            <a:miter lim="800000"/>
            <a:headEnd/>
            <a:tailEnd/>
          </a:ln>
        </p:spPr>
        <p:txBody>
          <a:bodyPr>
            <a:spAutoFit/>
          </a:bodyPr>
          <a:lstStyle/>
          <a:p>
            <a:pPr algn="ctr"/>
            <a:r>
              <a:rPr lang="pt-BR" sz="2800">
                <a:solidFill>
                  <a:srgbClr val="FF0066"/>
                </a:solidFill>
                <a:latin typeface="Calibri" pitchFamily="34" charset="0"/>
              </a:rPr>
              <a:t>Impacto de um hsPDA nas regiões cerebrais, esplâncnicas e renais</a:t>
            </a:r>
            <a:r>
              <a:rPr lang="pt-BR">
                <a:latin typeface="Calibri" pitchFamily="34" charset="0"/>
              </a:rPr>
              <a:t>.</a:t>
            </a:r>
          </a:p>
          <a:p>
            <a:pPr algn="just"/>
            <a:r>
              <a:rPr lang="pt-BR">
                <a:latin typeface="Calibri" pitchFamily="34" charset="0"/>
              </a:rPr>
              <a:t>A oxigenação medida por espectroscopia no infravermelho próximo (NIRS)  foi variável e se dá devido a diferenças na população estudada incluindo as características da PCA.</a:t>
            </a:r>
          </a:p>
          <a:p>
            <a:pPr algn="just"/>
            <a:r>
              <a:rPr lang="pt-BR">
                <a:latin typeface="Calibri" pitchFamily="34" charset="0"/>
              </a:rPr>
              <a:t>Mais trabalho precisa ser feito para esclarecer os efeitos de um hsPDA em perfusão e oxigenação dos órgãos.</a:t>
            </a:r>
          </a:p>
        </p:txBody>
      </p:sp>
      <p:pic>
        <p:nvPicPr>
          <p:cNvPr id="21506" name="Picture 2" descr="Monitoring cerebral oxygenation of the immature brain: a neuroprotective  strategy? | Pediatric Research"/>
          <p:cNvPicPr>
            <a:picLocks noChangeAspect="1" noChangeArrowheads="1"/>
          </p:cNvPicPr>
          <p:nvPr/>
        </p:nvPicPr>
        <p:blipFill>
          <a:blip r:embed="rId2"/>
          <a:srcRect/>
          <a:stretch>
            <a:fillRect/>
          </a:stretch>
        </p:blipFill>
        <p:spPr bwMode="auto">
          <a:xfrm>
            <a:off x="395288" y="3716338"/>
            <a:ext cx="3922712" cy="2606675"/>
          </a:xfrm>
          <a:prstGeom prst="rect">
            <a:avLst/>
          </a:prstGeom>
          <a:noFill/>
          <a:ln w="9525">
            <a:noFill/>
            <a:miter lim="800000"/>
            <a:headEnd/>
            <a:tailEnd/>
          </a:ln>
        </p:spPr>
      </p:pic>
      <p:sp>
        <p:nvSpPr>
          <p:cNvPr id="21507" name="AutoShape 4" descr="NIRS in the NICU 6 17 2016.pptx"/>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sp>
        <p:nvSpPr>
          <p:cNvPr id="21508" name="AutoShape 6" descr="NIRS in the NICU 6 17 2016.pptx"/>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sp>
        <p:nvSpPr>
          <p:cNvPr id="21509" name="AutoShape 8" descr="NIRS in the NICU 6 17 2016.pptx"/>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sp>
        <p:nvSpPr>
          <p:cNvPr id="21510" name="AutoShape 10" descr="NIRS in the NICU 6 17 2016.pptx"/>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pic>
        <p:nvPicPr>
          <p:cNvPr id="21511" name="Picture 12" descr="Figure 1 from Near infrared spectroscopy (NIRS) derived tissue oxygenation  in critical illness. | Semantic Scholar"/>
          <p:cNvPicPr>
            <a:picLocks noChangeAspect="1" noChangeArrowheads="1"/>
          </p:cNvPicPr>
          <p:nvPr/>
        </p:nvPicPr>
        <p:blipFill>
          <a:blip r:embed="rId3"/>
          <a:srcRect/>
          <a:stretch>
            <a:fillRect/>
          </a:stretch>
        </p:blipFill>
        <p:spPr bwMode="auto">
          <a:xfrm>
            <a:off x="4716463" y="3716338"/>
            <a:ext cx="3816350" cy="266541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tângulo 13"/>
          <p:cNvSpPr>
            <a:spLocks noChangeArrowheads="1"/>
          </p:cNvSpPr>
          <p:nvPr/>
        </p:nvSpPr>
        <p:spPr bwMode="auto">
          <a:xfrm>
            <a:off x="755650" y="1628775"/>
            <a:ext cx="7561263" cy="1503363"/>
          </a:xfrm>
          <a:prstGeom prst="rect">
            <a:avLst/>
          </a:prstGeom>
          <a:noFill/>
          <a:ln w="38100">
            <a:solidFill>
              <a:schemeClr val="tx1"/>
            </a:solidFill>
            <a:miter lim="800000"/>
            <a:headEnd/>
            <a:tailEnd/>
          </a:ln>
        </p:spPr>
        <p:txBody>
          <a:bodyPr>
            <a:spAutoFit/>
          </a:bodyPr>
          <a:lstStyle/>
          <a:p>
            <a:pPr algn="just"/>
            <a:r>
              <a:rPr lang="pt-BR">
                <a:latin typeface="Calibri" pitchFamily="34" charset="0"/>
              </a:rPr>
              <a:t>Ao decidir quais </a:t>
            </a:r>
            <a:r>
              <a:rPr lang="pt-BR" b="1">
                <a:solidFill>
                  <a:srgbClr val="FF0000"/>
                </a:solidFill>
                <a:latin typeface="Calibri" pitchFamily="34" charset="0"/>
              </a:rPr>
              <a:t>PCAs são hemodinamicamente significativas</a:t>
            </a:r>
            <a:r>
              <a:rPr lang="pt-BR">
                <a:latin typeface="Calibri" pitchFamily="34" charset="0"/>
              </a:rPr>
              <a:t>, além às características da PCA, vulnerabilidade do paciente específico ou população devem ser consideradas. Entre os muitos fatores de risco que podem contribuir para o desenvolvimento de hsPDA, </a:t>
            </a:r>
            <a:r>
              <a:rPr lang="pt-BR" b="1">
                <a:solidFill>
                  <a:srgbClr val="FF0000"/>
                </a:solidFill>
                <a:latin typeface="Calibri" pitchFamily="34" charset="0"/>
              </a:rPr>
              <a:t>idade gestacional e a idade cronológica são os principais contribuintes.</a:t>
            </a:r>
          </a:p>
        </p:txBody>
      </p:sp>
      <p:sp>
        <p:nvSpPr>
          <p:cNvPr id="22530" name="Rectangle 1"/>
          <p:cNvSpPr>
            <a:spLocks noChangeArrowheads="1"/>
          </p:cNvSpPr>
          <p:nvPr/>
        </p:nvSpPr>
        <p:spPr bwMode="auto">
          <a:xfrm>
            <a:off x="1547813" y="3232150"/>
            <a:ext cx="5688012" cy="1497013"/>
          </a:xfrm>
          <a:prstGeom prst="rect">
            <a:avLst/>
          </a:prstGeom>
          <a:solidFill>
            <a:srgbClr val="0033CC"/>
          </a:solidFill>
          <a:ln w="28575">
            <a:solidFill>
              <a:schemeClr val="tx1"/>
            </a:solidFill>
            <a:miter lim="800000"/>
            <a:headEnd/>
            <a:tailEnd/>
          </a:ln>
        </p:spPr>
        <p:txBody>
          <a:bodyPr lIns="0" tIns="-12696" rIns="0" bIns="-12696" anchor="ctr">
            <a:spAutoFit/>
          </a:bodyPr>
          <a:lstStyle/>
          <a:p>
            <a:pPr algn="ctr"/>
            <a:endParaRPr lang="pt-PT">
              <a:solidFill>
                <a:srgbClr val="202124"/>
              </a:solidFill>
              <a:latin typeface="Calibri" pitchFamily="34" charset="0"/>
            </a:endParaRPr>
          </a:p>
          <a:p>
            <a:pPr algn="ctr"/>
            <a:r>
              <a:rPr lang="pt-PT" sz="2000" b="1">
                <a:solidFill>
                  <a:srgbClr val="FFFF00"/>
                </a:solidFill>
                <a:latin typeface="Calibri" pitchFamily="34" charset="0"/>
              </a:rPr>
              <a:t>A PCA ocorre comumente em bebês nascidos com menos de 29 semanas de gestação, com incidência de 40%‐55%.</a:t>
            </a:r>
            <a:r>
              <a:rPr lang="pt-PT" sz="2000" b="1">
                <a:latin typeface="Calibri" pitchFamily="34" charset="0"/>
              </a:rPr>
              <a:t> </a:t>
            </a:r>
          </a:p>
          <a:p>
            <a:pPr algn="ctr"/>
            <a:endParaRPr lang="pt-PT" sz="2000" b="1">
              <a:latin typeface="Calibri" pitchFamily="34" charset="0"/>
            </a:endParaRPr>
          </a:p>
        </p:txBody>
      </p:sp>
      <p:sp>
        <p:nvSpPr>
          <p:cNvPr id="29698" name="Rectangle 2"/>
          <p:cNvSpPr>
            <a:spLocks noChangeArrowheads="1"/>
          </p:cNvSpPr>
          <p:nvPr/>
        </p:nvSpPr>
        <p:spPr bwMode="auto">
          <a:xfrm>
            <a:off x="1476375" y="5002213"/>
            <a:ext cx="6946900" cy="1101725"/>
          </a:xfrm>
          <a:prstGeom prst="rect">
            <a:avLst/>
          </a:prstGeom>
          <a:solidFill>
            <a:schemeClr val="accent3">
              <a:lumMod val="20000"/>
              <a:lumOff val="80000"/>
            </a:schemeClr>
          </a:solidFill>
          <a:ln w="28575">
            <a:solidFill>
              <a:schemeClr val="tx1"/>
            </a:solidFill>
            <a:miter lim="800000"/>
            <a:headEnd/>
            <a:tailEnd/>
          </a:ln>
          <a:effectLst/>
        </p:spPr>
        <p:txBody>
          <a:bodyPr lIns="0" tIns="-12696" rIns="0" bIns="-12696" anchor="ctr">
            <a:spAutoFit/>
          </a:bodyPr>
          <a:lstStyle/>
          <a:p>
            <a:pPr algn="ctr">
              <a:defRPr/>
            </a:pPr>
            <a:r>
              <a:rPr lang="pt-PT">
                <a:solidFill>
                  <a:srgbClr val="202124"/>
                </a:solidFill>
                <a:latin typeface="Calibri" pitchFamily="34" charset="0"/>
              </a:rPr>
              <a:t>Os prematuros têm comprometimento fisiológico do fechamento espontâneo devido a deficiências intrínsecas do tônus ​​causado por uma fina camada muscular no ducto. Além disso, o equilíbrio de vasoconstritores e dilatadores favorece a permeabilidade</a:t>
            </a:r>
            <a:r>
              <a:rPr lang="pt-PT">
                <a:latin typeface="Calibri" pitchFamily="34" charset="0"/>
              </a:rPr>
              <a:t> do canal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ChangeArrowheads="1"/>
          </p:cNvSpPr>
          <p:nvPr/>
        </p:nvSpPr>
        <p:spPr bwMode="auto">
          <a:xfrm>
            <a:off x="323850" y="2079625"/>
            <a:ext cx="8496300" cy="2863850"/>
          </a:xfrm>
          <a:prstGeom prst="rect">
            <a:avLst/>
          </a:prstGeom>
          <a:solidFill>
            <a:schemeClr val="bg1"/>
          </a:solidFill>
          <a:ln w="9525">
            <a:noFill/>
            <a:miter lim="800000"/>
            <a:headEnd/>
            <a:tailEnd/>
          </a:ln>
        </p:spPr>
        <p:txBody>
          <a:bodyPr lIns="0" tIns="-12696" rIns="0" bIns="-12696" anchor="ctr">
            <a:spAutoFit/>
          </a:bodyPr>
          <a:lstStyle/>
          <a:p>
            <a:pPr algn="just">
              <a:lnSpc>
                <a:spcPct val="150000"/>
              </a:lnSpc>
            </a:pPr>
            <a:r>
              <a:rPr lang="pt-PT">
                <a:solidFill>
                  <a:srgbClr val="202124"/>
                </a:solidFill>
                <a:latin typeface="Calibri" pitchFamily="34" charset="0"/>
              </a:rPr>
              <a:t>Koch et al estudaram prospectivamente o curso natural do ducto em recém-nascidos muito prematuros com peso de nascimento &lt; 1000 gramas. Observaram :</a:t>
            </a:r>
          </a:p>
          <a:p>
            <a:pPr algn="just">
              <a:lnSpc>
                <a:spcPct val="150000"/>
              </a:lnSpc>
              <a:buFontTx/>
              <a:buChar char="-"/>
            </a:pPr>
            <a:r>
              <a:rPr lang="pt-PT">
                <a:solidFill>
                  <a:srgbClr val="202124"/>
                </a:solidFill>
                <a:latin typeface="Calibri" pitchFamily="34" charset="0"/>
              </a:rPr>
              <a:t> Que apenas 42 (34%) dos 122 indivíduos estudados experimentaram fechamento ductal espontâneo no 10º dia de vida.</a:t>
            </a:r>
          </a:p>
          <a:p>
            <a:pPr algn="just">
              <a:lnSpc>
                <a:spcPct val="150000"/>
              </a:lnSpc>
              <a:buFontTx/>
              <a:buChar char="-"/>
            </a:pPr>
            <a:r>
              <a:rPr lang="pt-PT">
                <a:solidFill>
                  <a:srgbClr val="202124"/>
                </a:solidFill>
                <a:latin typeface="Calibri" pitchFamily="34" charset="0"/>
              </a:rPr>
              <a:t> Os mais propensos a fechar o ducto eram, em média, 27 semanas, e aqueles menos propensos a ter fechamento espontâneo estavam em média de </a:t>
            </a:r>
            <a:r>
              <a:rPr lang="pt-PT">
                <a:solidFill>
                  <a:srgbClr val="FF0066"/>
                </a:solidFill>
                <a:latin typeface="Calibri" pitchFamily="34" charset="0"/>
              </a:rPr>
              <a:t>25,6 semanas.</a:t>
            </a:r>
            <a:r>
              <a:rPr lang="pt-PT">
                <a:solidFill>
                  <a:srgbClr val="202124"/>
                </a:solidFill>
                <a:latin typeface="Calibri" pitchFamily="34" charset="0"/>
              </a:rPr>
              <a:t> </a:t>
            </a:r>
          </a:p>
          <a:p>
            <a:pPr algn="ctr">
              <a:lnSpc>
                <a:spcPct val="150000"/>
              </a:lnSpc>
              <a:buFontTx/>
              <a:buChar char="-"/>
            </a:pPr>
            <a:r>
              <a:rPr lang="pt-PT" b="1">
                <a:solidFill>
                  <a:srgbClr val="FF0000"/>
                </a:solidFill>
                <a:latin typeface="Calibri" pitchFamily="34" charset="0"/>
              </a:rPr>
              <a:t>Portanto, o grupo mais jovem está em maior risco para PCA persistente.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3"/>
          <p:cNvSpPr>
            <a:spLocks noChangeArrowheads="1"/>
          </p:cNvSpPr>
          <p:nvPr/>
        </p:nvSpPr>
        <p:spPr bwMode="auto">
          <a:xfrm>
            <a:off x="468313" y="1820863"/>
            <a:ext cx="8280400" cy="2727325"/>
          </a:xfrm>
          <a:prstGeom prst="rect">
            <a:avLst/>
          </a:prstGeom>
          <a:solidFill>
            <a:schemeClr val="bg1"/>
          </a:solidFill>
          <a:ln w="6350">
            <a:solidFill>
              <a:srgbClr val="254061"/>
            </a:solidFill>
            <a:miter lim="800000"/>
            <a:headEnd/>
            <a:tailEnd/>
          </a:ln>
        </p:spPr>
        <p:txBody>
          <a:bodyPr lIns="0" tIns="-12696" rIns="0" bIns="-12696" anchor="ctr">
            <a:spAutoFit/>
          </a:bodyPr>
          <a:lstStyle/>
          <a:p>
            <a:pPr algn="just"/>
            <a:r>
              <a:rPr lang="pt-PT">
                <a:solidFill>
                  <a:srgbClr val="202124"/>
                </a:solidFill>
                <a:latin typeface="Calibri" pitchFamily="34" charset="0"/>
              </a:rPr>
              <a:t>-Enquanto a </a:t>
            </a:r>
            <a:r>
              <a:rPr lang="pt-PT" b="1">
                <a:solidFill>
                  <a:srgbClr val="FF0066"/>
                </a:solidFill>
                <a:latin typeface="Calibri" pitchFamily="34" charset="0"/>
              </a:rPr>
              <a:t>hemorragia peri/intraventricular  e hemorragia pulmonar</a:t>
            </a:r>
            <a:r>
              <a:rPr lang="pt-PT">
                <a:solidFill>
                  <a:srgbClr val="202124"/>
                </a:solidFill>
                <a:latin typeface="Calibri" pitchFamily="34" charset="0"/>
              </a:rPr>
              <a:t> são potencialmente condições fatais  associadas à PCA nos primeiros dias de vida, a PCA pode ser </a:t>
            </a:r>
            <a:r>
              <a:rPr lang="pt-PT" b="1">
                <a:solidFill>
                  <a:srgbClr val="FF0066"/>
                </a:solidFill>
                <a:latin typeface="Calibri" pitchFamily="34" charset="0"/>
              </a:rPr>
              <a:t>associada ao desenvolvimento de displasia broncopulmonar (DBP)</a:t>
            </a:r>
            <a:r>
              <a:rPr lang="pt-PT">
                <a:solidFill>
                  <a:srgbClr val="202124"/>
                </a:solidFill>
                <a:latin typeface="Calibri" pitchFamily="34" charset="0"/>
              </a:rPr>
              <a:t> ao longo do tempo. </a:t>
            </a:r>
          </a:p>
          <a:p>
            <a:pPr algn="just"/>
            <a:endParaRPr lang="pt-PT">
              <a:solidFill>
                <a:srgbClr val="202124"/>
              </a:solidFill>
              <a:latin typeface="Calibri" pitchFamily="34" charset="0"/>
            </a:endParaRPr>
          </a:p>
          <a:p>
            <a:pPr algn="just"/>
            <a:r>
              <a:rPr lang="pt-PT">
                <a:solidFill>
                  <a:srgbClr val="202124"/>
                </a:solidFill>
                <a:latin typeface="Calibri" pitchFamily="34" charset="0"/>
              </a:rPr>
              <a:t>-O RN pode ser capaz de compensar inicialmente este aumento da pressão fluxo sangüíneo, mas eventualmente desenvolve-se edema pulmonar, aumento do suporte ventilatório e oxigênio suplementar, que são fatores de risco adicionais para DBP.</a:t>
            </a:r>
          </a:p>
          <a:p>
            <a:pPr algn="just"/>
            <a:r>
              <a:rPr lang="pt-PT">
                <a:solidFill>
                  <a:srgbClr val="202124"/>
                </a:solidFill>
                <a:latin typeface="Calibri" pitchFamily="34" charset="0"/>
              </a:rPr>
              <a:t>Embora a patogênese da DBP é multifatorial, há evidências de que exposição à PCA moderada-grande contribui para o desenvolvimento da DB.</a:t>
            </a:r>
            <a:endParaRPr lang="pt-PT">
              <a:latin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395288" y="1700213"/>
            <a:ext cx="7993062" cy="1582737"/>
          </a:xfrm>
          <a:prstGeom prst="rect">
            <a:avLst/>
          </a:prstGeom>
          <a:solidFill>
            <a:schemeClr val="accent5">
              <a:lumMod val="20000"/>
              <a:lumOff val="80000"/>
            </a:schemeClr>
          </a:solidFill>
          <a:ln w="12700">
            <a:solidFill>
              <a:srgbClr val="FF0000"/>
            </a:solidFill>
            <a:miter lim="800000"/>
            <a:headEnd/>
            <a:tailEnd/>
          </a:ln>
          <a:effectLst/>
        </p:spPr>
        <p:txBody>
          <a:bodyPr lIns="0" tIns="-12696" rIns="0" bIns="-12696" anchor="ctr">
            <a:spAutoFit/>
          </a:bodyPr>
          <a:lstStyle/>
          <a:p>
            <a:pPr algn="just">
              <a:lnSpc>
                <a:spcPct val="150000"/>
              </a:lnSpc>
              <a:defRPr/>
            </a:pPr>
            <a:r>
              <a:rPr lang="pt-PT" sz="1400">
                <a:solidFill>
                  <a:srgbClr val="202124"/>
                </a:solidFill>
                <a:latin typeface="Calibri" pitchFamily="34" charset="0"/>
              </a:rPr>
              <a:t>-A </a:t>
            </a:r>
            <a:r>
              <a:rPr lang="pt-PT" sz="1400" b="1">
                <a:solidFill>
                  <a:srgbClr val="FF0066"/>
                </a:solidFill>
                <a:latin typeface="Calibri" pitchFamily="34" charset="0"/>
              </a:rPr>
              <a:t>PCA também está implicada no desenvolvimento de hemorragia pulmonar</a:t>
            </a:r>
            <a:r>
              <a:rPr lang="pt-PT" sz="1400">
                <a:solidFill>
                  <a:srgbClr val="202124"/>
                </a:solidFill>
                <a:latin typeface="Calibri" pitchFamily="34" charset="0"/>
              </a:rPr>
              <a:t>, uma complicação com risco de vida que pode ocorrer em prematuros lactentes geralmente nos primeiros dias de vida. </a:t>
            </a:r>
          </a:p>
          <a:p>
            <a:pPr algn="just">
              <a:lnSpc>
                <a:spcPct val="150000"/>
              </a:lnSpc>
              <a:defRPr/>
            </a:pPr>
            <a:r>
              <a:rPr lang="pt-PT" sz="1400">
                <a:solidFill>
                  <a:srgbClr val="202124"/>
                </a:solidFill>
                <a:latin typeface="Calibri" pitchFamily="34" charset="0"/>
              </a:rPr>
              <a:t>-Assim que a  resistência vascular pulmonar começa a cair após o nascimento, o volume do shunt através de da PCA aumenta significativmente , o que leva a um aumento fluxo, edema e congestão pulmonar e, eventualmente, hemorragia.</a:t>
            </a:r>
            <a:endParaRPr lang="pt-PT" sz="1400">
              <a:latin typeface="Calibri" pitchFamily="34" charset="0"/>
            </a:endParaRPr>
          </a:p>
        </p:txBody>
      </p:sp>
      <p:sp>
        <p:nvSpPr>
          <p:cNvPr id="4" name="Retângulo 3"/>
          <p:cNvSpPr/>
          <p:nvPr/>
        </p:nvSpPr>
        <p:spPr>
          <a:xfrm>
            <a:off x="611188" y="4005263"/>
            <a:ext cx="7632700" cy="1754187"/>
          </a:xfrm>
          <a:prstGeom prst="rect">
            <a:avLst/>
          </a:prstGeom>
          <a:solidFill>
            <a:schemeClr val="accent4">
              <a:lumMod val="20000"/>
              <a:lumOff val="80000"/>
            </a:schemeClr>
          </a:solidFill>
          <a:ln w="12700">
            <a:solidFill>
              <a:schemeClr val="tx1"/>
            </a:solidFill>
          </a:ln>
        </p:spPr>
        <p:txBody>
          <a:bodyPr>
            <a:spAutoFit/>
          </a:bodyPr>
          <a:lstStyle/>
          <a:p>
            <a:pPr algn="ctr">
              <a:lnSpc>
                <a:spcPct val="150000"/>
              </a:lnSpc>
              <a:defRPr/>
            </a:pPr>
            <a:r>
              <a:rPr lang="pt-PT">
                <a:solidFill>
                  <a:srgbClr val="202124"/>
                </a:solidFill>
                <a:latin typeface="Calibri" pitchFamily="34" charset="0"/>
              </a:rPr>
              <a:t>Um estudo randomizado controlado por placebo por Kluckow et al em 2014 foi demonstrado que prematuros &lt; 29 semanas com grande PCA que recebeu indometacina versus placebo em 12 horas de nascimento teve significativamente menos hemorragia pulmonar precoce (2% vs. 21%)</a:t>
            </a:r>
            <a:endParaRPr lang="pt-BR">
              <a:latin typeface="Calibri"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3"/>
          <p:cNvSpPr>
            <a:spLocks noGrp="1"/>
          </p:cNvSpPr>
          <p:nvPr>
            <p:ph type="body" idx="1"/>
          </p:nvPr>
        </p:nvSpPr>
        <p:spPr>
          <a:xfrm>
            <a:off x="468313" y="765175"/>
            <a:ext cx="8218487" cy="5360988"/>
          </a:xfrm>
        </p:spPr>
        <p:txBody>
          <a:bodyPr/>
          <a:lstStyle/>
          <a:p>
            <a:pPr eaLnBrk="1" hangingPunct="1">
              <a:buFont typeface="Arial" charset="0"/>
              <a:buNone/>
            </a:pPr>
            <a:r>
              <a:rPr lang="pt-BR" sz="2800" smtClean="0">
                <a:solidFill>
                  <a:srgbClr val="0033CC"/>
                </a:solidFill>
              </a:rPr>
              <a:t>    A Tabela 1</a:t>
            </a:r>
            <a:r>
              <a:rPr lang="pt-BR" sz="2800" smtClean="0"/>
              <a:t> resume os principais fatores a serem considerados quando designando uma PCA como hemodinamicamente significativa. </a:t>
            </a:r>
          </a:p>
          <a:p>
            <a:pPr eaLnBrk="1" hangingPunct="1"/>
            <a:r>
              <a:rPr lang="pt-BR" sz="2800" smtClean="0"/>
              <a:t>Enquanto os mais comumentes índices ecocardiográficos usados na Tabela são úteis na definição de uma PCA, </a:t>
            </a:r>
            <a:r>
              <a:rPr lang="pt-BR" sz="2800" smtClean="0">
                <a:solidFill>
                  <a:srgbClr val="FF00FF"/>
                </a:solidFill>
              </a:rPr>
              <a:t>os fatores clínicos, a categoria de risco com base na idade gestacional e o risco de lesão de um determinado órgão com base sobre a idade cronológica precisam ser incorporados nesta definição, especialmente quando se considera TRATAMENTO farmacológico ou cirúrgico</a:t>
            </a:r>
            <a:r>
              <a:rPr lang="pt-BR" sz="2800" smtClean="0">
                <a:solidFill>
                  <a:srgbClr val="FF0066"/>
                </a:solidFill>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p:cNvPicPr>
            <a:picLocks noChangeAspect="1" noChangeArrowheads="1"/>
          </p:cNvPicPr>
          <p:nvPr/>
        </p:nvPicPr>
        <p:blipFill>
          <a:blip r:embed="rId2"/>
          <a:srcRect/>
          <a:stretch>
            <a:fillRect/>
          </a:stretch>
        </p:blipFill>
        <p:spPr bwMode="auto">
          <a:xfrm>
            <a:off x="107950" y="908050"/>
            <a:ext cx="3455988" cy="5761038"/>
          </a:xfrm>
          <a:prstGeom prst="rect">
            <a:avLst/>
          </a:prstGeom>
          <a:noFill/>
          <a:ln w="28575">
            <a:solidFill>
              <a:schemeClr val="hlink"/>
            </a:solidFill>
            <a:miter lim="800000"/>
            <a:headEnd/>
            <a:tailEnd/>
          </a:ln>
        </p:spPr>
      </p:pic>
      <p:sp>
        <p:nvSpPr>
          <p:cNvPr id="27650" name="CaixaDeTexto 4"/>
          <p:cNvSpPr txBox="1">
            <a:spLocks noChangeArrowheads="1"/>
          </p:cNvSpPr>
          <p:nvPr/>
        </p:nvSpPr>
        <p:spPr bwMode="auto">
          <a:xfrm>
            <a:off x="4859338" y="1125538"/>
            <a:ext cx="4284662" cy="646112"/>
          </a:xfrm>
          <a:prstGeom prst="rect">
            <a:avLst/>
          </a:prstGeom>
          <a:noFill/>
          <a:ln w="9525">
            <a:noFill/>
            <a:miter lim="800000"/>
            <a:headEnd/>
            <a:tailEnd/>
          </a:ln>
        </p:spPr>
        <p:txBody>
          <a:bodyPr>
            <a:spAutoFit/>
          </a:bodyPr>
          <a:lstStyle/>
          <a:p>
            <a:r>
              <a:rPr lang="pt-BR">
                <a:latin typeface="Calibri" pitchFamily="34" charset="0"/>
              </a:rPr>
              <a:t>Indicadores Ecográficos de Canal hemodinamicamente significativo </a:t>
            </a:r>
          </a:p>
        </p:txBody>
      </p:sp>
      <p:sp>
        <p:nvSpPr>
          <p:cNvPr id="27651" name="CaixaDeTexto 5"/>
          <p:cNvSpPr txBox="1">
            <a:spLocks noChangeArrowheads="1"/>
          </p:cNvSpPr>
          <p:nvPr/>
        </p:nvSpPr>
        <p:spPr bwMode="auto">
          <a:xfrm>
            <a:off x="4716463" y="1916113"/>
            <a:ext cx="3751262" cy="641350"/>
          </a:xfrm>
          <a:prstGeom prst="rect">
            <a:avLst/>
          </a:prstGeom>
          <a:noFill/>
          <a:ln w="9525">
            <a:noFill/>
            <a:miter lim="800000"/>
            <a:headEnd/>
            <a:tailEnd/>
          </a:ln>
        </p:spPr>
        <p:txBody>
          <a:bodyPr wrap="none">
            <a:spAutoFit/>
          </a:bodyPr>
          <a:lstStyle/>
          <a:p>
            <a:r>
              <a:rPr lang="pt-BR">
                <a:solidFill>
                  <a:srgbClr val="FF00FF"/>
                </a:solidFill>
                <a:latin typeface="Calibri" pitchFamily="34" charset="0"/>
              </a:rPr>
              <a:t>Diâmetro do Canal</a:t>
            </a:r>
            <a:r>
              <a:rPr lang="pt-BR">
                <a:latin typeface="Calibri" pitchFamily="34" charset="0"/>
              </a:rPr>
              <a:t> 	</a:t>
            </a:r>
            <a:r>
              <a:rPr lang="pt-BR" u="sng">
                <a:latin typeface="Calibri" pitchFamily="34" charset="0"/>
              </a:rPr>
              <a:t>&gt;</a:t>
            </a:r>
            <a:r>
              <a:rPr lang="pt-BR">
                <a:latin typeface="Calibri" pitchFamily="34" charset="0"/>
              </a:rPr>
              <a:t> 1.5 (IG </a:t>
            </a:r>
            <a:r>
              <a:rPr lang="pt-BR" u="sng">
                <a:latin typeface="Calibri" pitchFamily="34" charset="0"/>
              </a:rPr>
              <a:t>&lt;</a:t>
            </a:r>
            <a:r>
              <a:rPr lang="pt-BR">
                <a:latin typeface="Calibri" pitchFamily="34" charset="0"/>
              </a:rPr>
              <a:t> 26 sem)</a:t>
            </a:r>
          </a:p>
          <a:p>
            <a:r>
              <a:rPr lang="pt-BR">
                <a:latin typeface="Calibri" pitchFamily="34" charset="0"/>
              </a:rPr>
              <a:t>		</a:t>
            </a:r>
            <a:r>
              <a:rPr lang="pt-BR" u="sng">
                <a:latin typeface="Calibri" pitchFamily="34" charset="0"/>
              </a:rPr>
              <a:t>&gt;</a:t>
            </a:r>
            <a:r>
              <a:rPr lang="pt-BR">
                <a:latin typeface="Calibri" pitchFamily="34" charset="0"/>
              </a:rPr>
              <a:t> 2.0 (IG </a:t>
            </a:r>
            <a:r>
              <a:rPr lang="pt-BR" u="sng">
                <a:latin typeface="Calibri" pitchFamily="34" charset="0"/>
              </a:rPr>
              <a:t>&lt;</a:t>
            </a:r>
            <a:r>
              <a:rPr lang="pt-BR">
                <a:latin typeface="Calibri" pitchFamily="34" charset="0"/>
              </a:rPr>
              <a:t> 30 sem)</a:t>
            </a:r>
          </a:p>
        </p:txBody>
      </p:sp>
      <p:sp>
        <p:nvSpPr>
          <p:cNvPr id="27652" name="CaixaDeTexto 6"/>
          <p:cNvSpPr txBox="1">
            <a:spLocks noChangeArrowheads="1"/>
          </p:cNvSpPr>
          <p:nvPr/>
        </p:nvSpPr>
        <p:spPr bwMode="auto">
          <a:xfrm>
            <a:off x="4716463" y="2636838"/>
            <a:ext cx="3960812" cy="366712"/>
          </a:xfrm>
          <a:prstGeom prst="rect">
            <a:avLst/>
          </a:prstGeom>
          <a:noFill/>
          <a:ln w="9525">
            <a:noFill/>
            <a:miter lim="800000"/>
            <a:headEnd/>
            <a:tailEnd/>
          </a:ln>
        </p:spPr>
        <p:txBody>
          <a:bodyPr>
            <a:spAutoFit/>
          </a:bodyPr>
          <a:lstStyle/>
          <a:p>
            <a:r>
              <a:rPr lang="pt-BR">
                <a:latin typeface="Calibri" pitchFamily="34" charset="0"/>
              </a:rPr>
              <a:t> </a:t>
            </a:r>
            <a:r>
              <a:rPr lang="pt-BR">
                <a:solidFill>
                  <a:srgbClr val="FF00FF"/>
                </a:solidFill>
                <a:latin typeface="Calibri" pitchFamily="34" charset="0"/>
              </a:rPr>
              <a:t>Tipo de shunt</a:t>
            </a:r>
            <a:r>
              <a:rPr lang="pt-BR">
                <a:latin typeface="Calibri" pitchFamily="34" charset="0"/>
              </a:rPr>
              <a:t> 	Crescente ou Pulsátil </a:t>
            </a:r>
          </a:p>
        </p:txBody>
      </p:sp>
      <p:sp>
        <p:nvSpPr>
          <p:cNvPr id="27653" name="CaixaDeTexto 7"/>
          <p:cNvSpPr txBox="1">
            <a:spLocks noChangeArrowheads="1"/>
          </p:cNvSpPr>
          <p:nvPr/>
        </p:nvSpPr>
        <p:spPr bwMode="auto">
          <a:xfrm>
            <a:off x="4787900" y="3068638"/>
            <a:ext cx="3887788" cy="1190625"/>
          </a:xfrm>
          <a:prstGeom prst="rect">
            <a:avLst/>
          </a:prstGeom>
          <a:noFill/>
          <a:ln w="9525">
            <a:noFill/>
            <a:miter lim="800000"/>
            <a:headEnd/>
            <a:tailEnd/>
          </a:ln>
        </p:spPr>
        <p:txBody>
          <a:bodyPr>
            <a:spAutoFit/>
          </a:bodyPr>
          <a:lstStyle/>
          <a:p>
            <a:r>
              <a:rPr lang="pt-BR">
                <a:solidFill>
                  <a:srgbClr val="FF00FF"/>
                </a:solidFill>
                <a:latin typeface="Calibri" pitchFamily="34" charset="0"/>
              </a:rPr>
              <a:t>Grau de fluxo pulmonar</a:t>
            </a:r>
            <a:r>
              <a:rPr lang="pt-BR">
                <a:latin typeface="Calibri" pitchFamily="34" charset="0"/>
              </a:rPr>
              <a:t> </a:t>
            </a:r>
          </a:p>
          <a:p>
            <a:pPr algn="r"/>
            <a:r>
              <a:rPr lang="pt-BR">
                <a:latin typeface="Calibri" pitchFamily="34" charset="0"/>
              </a:rPr>
              <a:t>LA-AO </a:t>
            </a:r>
            <a:r>
              <a:rPr lang="pt-BR" u="sng">
                <a:latin typeface="Calibri" pitchFamily="34" charset="0"/>
              </a:rPr>
              <a:t>&gt;</a:t>
            </a:r>
            <a:r>
              <a:rPr lang="pt-BR">
                <a:latin typeface="Calibri" pitchFamily="34" charset="0"/>
              </a:rPr>
              <a:t> 1.4.0</a:t>
            </a:r>
          </a:p>
          <a:p>
            <a:pPr algn="r"/>
            <a:r>
              <a:rPr lang="pt-BR">
                <a:latin typeface="Calibri" pitchFamily="34" charset="0"/>
              </a:rPr>
              <a:t>LVO &gt; 300</a:t>
            </a:r>
          </a:p>
          <a:p>
            <a:pPr algn="r"/>
            <a:r>
              <a:rPr lang="pt-BR">
                <a:latin typeface="Calibri" pitchFamily="34" charset="0"/>
              </a:rPr>
              <a:t>LPA EDV &gt; 20  </a:t>
            </a:r>
          </a:p>
        </p:txBody>
      </p:sp>
      <p:sp>
        <p:nvSpPr>
          <p:cNvPr id="27654" name="CaixaDeTexto 8"/>
          <p:cNvSpPr txBox="1">
            <a:spLocks noChangeArrowheads="1"/>
          </p:cNvSpPr>
          <p:nvPr/>
        </p:nvSpPr>
        <p:spPr bwMode="auto">
          <a:xfrm>
            <a:off x="5003800" y="4581525"/>
            <a:ext cx="4032250" cy="641350"/>
          </a:xfrm>
          <a:prstGeom prst="rect">
            <a:avLst/>
          </a:prstGeom>
          <a:noFill/>
          <a:ln w="9525">
            <a:noFill/>
            <a:miter lim="800000"/>
            <a:headEnd/>
            <a:tailEnd/>
          </a:ln>
        </p:spPr>
        <p:txBody>
          <a:bodyPr>
            <a:spAutoFit/>
          </a:bodyPr>
          <a:lstStyle/>
          <a:p>
            <a:r>
              <a:rPr lang="pt-BR">
                <a:solidFill>
                  <a:srgbClr val="FF00FF"/>
                </a:solidFill>
                <a:latin typeface="Calibri" pitchFamily="34" charset="0"/>
              </a:rPr>
              <a:t>Grau de hipofluxo sistêmico</a:t>
            </a:r>
            <a:r>
              <a:rPr lang="pt-BR">
                <a:latin typeface="Calibri" pitchFamily="34" charset="0"/>
              </a:rPr>
              <a:t> </a:t>
            </a:r>
          </a:p>
          <a:p>
            <a:r>
              <a:rPr lang="pt-BR">
                <a:latin typeface="Calibri" pitchFamily="34" charset="0"/>
              </a:rPr>
              <a:t>                      </a:t>
            </a:r>
          </a:p>
        </p:txBody>
      </p:sp>
      <p:sp>
        <p:nvSpPr>
          <p:cNvPr id="27655" name="Retângulo 9"/>
          <p:cNvSpPr>
            <a:spLocks noChangeArrowheads="1"/>
          </p:cNvSpPr>
          <p:nvPr/>
        </p:nvSpPr>
        <p:spPr bwMode="auto">
          <a:xfrm>
            <a:off x="3635375" y="3500438"/>
            <a:ext cx="2376488" cy="1014412"/>
          </a:xfrm>
          <a:prstGeom prst="rect">
            <a:avLst/>
          </a:prstGeom>
          <a:noFill/>
          <a:ln w="9525">
            <a:solidFill>
              <a:srgbClr val="FF00FF"/>
            </a:solidFill>
            <a:miter lim="800000"/>
            <a:headEnd/>
            <a:tailEnd/>
          </a:ln>
        </p:spPr>
        <p:txBody>
          <a:bodyPr>
            <a:spAutoFit/>
          </a:bodyPr>
          <a:lstStyle/>
          <a:p>
            <a:r>
              <a:rPr lang="pt-BR" sz="1200">
                <a:latin typeface="Calibri" pitchFamily="34" charset="0"/>
              </a:rPr>
              <a:t>MCA - artéria cerebral média;</a:t>
            </a:r>
          </a:p>
          <a:p>
            <a:r>
              <a:rPr lang="pt-BR" sz="1200">
                <a:latin typeface="Calibri" pitchFamily="34" charset="0"/>
              </a:rPr>
              <a:t>MRA - Artéria renal; </a:t>
            </a:r>
          </a:p>
          <a:p>
            <a:r>
              <a:rPr lang="pt-BR" sz="1200">
                <a:latin typeface="Calibri" pitchFamily="34" charset="0"/>
              </a:rPr>
              <a:t>SMA - artéria mesentérica superior.</a:t>
            </a:r>
          </a:p>
          <a:p>
            <a:r>
              <a:rPr lang="pt-BR" sz="1200">
                <a:latin typeface="Calibri" pitchFamily="34" charset="0"/>
              </a:rPr>
              <a:t>CA    - artéria celíaca;</a:t>
            </a:r>
          </a:p>
        </p:txBody>
      </p:sp>
      <p:sp>
        <p:nvSpPr>
          <p:cNvPr id="27656" name="Retângulo 10"/>
          <p:cNvSpPr>
            <a:spLocks noChangeArrowheads="1"/>
          </p:cNvSpPr>
          <p:nvPr/>
        </p:nvSpPr>
        <p:spPr bwMode="auto">
          <a:xfrm>
            <a:off x="5435600" y="4941888"/>
            <a:ext cx="4572000" cy="1190625"/>
          </a:xfrm>
          <a:prstGeom prst="rect">
            <a:avLst/>
          </a:prstGeom>
          <a:noFill/>
          <a:ln w="9525">
            <a:noFill/>
            <a:miter lim="800000"/>
            <a:headEnd/>
            <a:tailEnd/>
          </a:ln>
        </p:spPr>
        <p:txBody>
          <a:bodyPr>
            <a:spAutoFit/>
          </a:bodyPr>
          <a:lstStyle/>
          <a:p>
            <a:r>
              <a:rPr lang="pt-BR"/>
              <a:t>-Fluxo em Ao  - retrógrado</a:t>
            </a:r>
            <a:endParaRPr lang="pt-BR">
              <a:latin typeface="Calibri" pitchFamily="34" charset="0"/>
            </a:endParaRPr>
          </a:p>
          <a:p>
            <a:r>
              <a:rPr lang="pt-BR">
                <a:latin typeface="Calibri" pitchFamily="34" charset="0"/>
              </a:rPr>
              <a:t>-Fluxo anterógrado baixo</a:t>
            </a:r>
          </a:p>
          <a:p>
            <a:r>
              <a:rPr lang="pt-BR">
                <a:latin typeface="Calibri" pitchFamily="34" charset="0"/>
              </a:rPr>
              <a:t>   na sístole ou diástole</a:t>
            </a:r>
          </a:p>
          <a:p>
            <a:r>
              <a:rPr lang="pt-BR">
                <a:latin typeface="Calibri" pitchFamily="34" charset="0"/>
              </a:rPr>
              <a:t> -Ausente/invertido fluxo diastólico</a:t>
            </a:r>
          </a:p>
        </p:txBody>
      </p:sp>
      <p:sp>
        <p:nvSpPr>
          <p:cNvPr id="27657" name="Rectangle 10"/>
          <p:cNvSpPr>
            <a:spLocks noChangeArrowheads="1"/>
          </p:cNvSpPr>
          <p:nvPr/>
        </p:nvSpPr>
        <p:spPr bwMode="auto">
          <a:xfrm>
            <a:off x="179388" y="9525"/>
            <a:ext cx="7419975" cy="855663"/>
          </a:xfrm>
          <a:prstGeom prst="rect">
            <a:avLst/>
          </a:prstGeom>
          <a:noFill/>
          <a:ln w="9525">
            <a:noFill/>
            <a:miter lim="800000"/>
            <a:headEnd/>
            <a:tailEnd/>
          </a:ln>
        </p:spPr>
        <p:txBody>
          <a:bodyPr wrap="none" anchor="ctr">
            <a:spAutoFit/>
          </a:bodyPr>
          <a:lstStyle/>
          <a:p>
            <a:r>
              <a:rPr lang="pt-BR">
                <a:solidFill>
                  <a:srgbClr val="0033CC"/>
                </a:solidFill>
              </a:rPr>
              <a:t>Tabela 1.   </a:t>
            </a:r>
            <a:r>
              <a:rPr lang="pt-BR" sz="1600">
                <a:solidFill>
                  <a:srgbClr val="0033CC"/>
                </a:solidFill>
              </a:rPr>
              <a:t>Marcadores ecocardiográficos de uma PCA hemodinamicamente </a:t>
            </a:r>
          </a:p>
          <a:p>
            <a:r>
              <a:rPr lang="pt-BR" sz="1600">
                <a:solidFill>
                  <a:srgbClr val="0033CC"/>
                </a:solidFill>
              </a:rPr>
              <a:t>significativo e incorporação de fatores de risco baseados na idade gestacional e</a:t>
            </a:r>
          </a:p>
          <a:p>
            <a:r>
              <a:rPr lang="pt-BR" sz="1600">
                <a:solidFill>
                  <a:srgbClr val="0033CC"/>
                </a:solidFill>
              </a:rPr>
              <a:t> na idade cronológica para consideração do tratamento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2"/>
          <a:srcRect/>
          <a:stretch>
            <a:fillRect/>
          </a:stretch>
        </p:blipFill>
        <p:spPr bwMode="auto">
          <a:xfrm>
            <a:off x="2700338" y="3860800"/>
            <a:ext cx="3744912" cy="2835275"/>
          </a:xfrm>
          <a:prstGeom prst="rect">
            <a:avLst/>
          </a:prstGeom>
          <a:noFill/>
          <a:ln w="19050">
            <a:solidFill>
              <a:schemeClr val="hlink"/>
            </a:solidFill>
            <a:miter lim="800000"/>
            <a:headEnd/>
            <a:tailEnd/>
          </a:ln>
        </p:spPr>
      </p:pic>
      <p:sp>
        <p:nvSpPr>
          <p:cNvPr id="28674" name="Retângulo 4"/>
          <p:cNvSpPr>
            <a:spLocks noChangeArrowheads="1"/>
          </p:cNvSpPr>
          <p:nvPr/>
        </p:nvSpPr>
        <p:spPr bwMode="auto">
          <a:xfrm>
            <a:off x="1763713" y="260350"/>
            <a:ext cx="6121400" cy="3563938"/>
          </a:xfrm>
          <a:prstGeom prst="rect">
            <a:avLst/>
          </a:prstGeom>
          <a:noFill/>
          <a:ln w="9525">
            <a:noFill/>
            <a:miter lim="800000"/>
            <a:headEnd/>
            <a:tailEnd/>
          </a:ln>
        </p:spPr>
        <p:txBody>
          <a:bodyPr>
            <a:spAutoFit/>
          </a:bodyPr>
          <a:lstStyle/>
          <a:p>
            <a:pPr algn="ctr"/>
            <a:r>
              <a:rPr lang="pt-BR" sz="2800" b="1">
                <a:solidFill>
                  <a:srgbClr val="FF0000"/>
                </a:solidFill>
                <a:latin typeface="Calibri" pitchFamily="34" charset="0"/>
              </a:rPr>
              <a:t>Fatores clínicos Maior probabilidade</a:t>
            </a:r>
          </a:p>
          <a:p>
            <a:pPr algn="ctr"/>
            <a:r>
              <a:rPr lang="pt-BR" sz="2800" b="1">
                <a:solidFill>
                  <a:srgbClr val="FF0000"/>
                </a:solidFill>
                <a:latin typeface="Calibri" pitchFamily="34" charset="0"/>
              </a:rPr>
              <a:t>de PCA hemodinamicamente significativa</a:t>
            </a:r>
          </a:p>
          <a:p>
            <a:pPr lvl="1" algn="just">
              <a:buFont typeface="Arial" charset="0"/>
              <a:buChar char="•"/>
            </a:pPr>
            <a:r>
              <a:rPr lang="pt-BR" sz="1600">
                <a:latin typeface="Calibri" pitchFamily="34" charset="0"/>
              </a:rPr>
              <a:t> </a:t>
            </a:r>
            <a:r>
              <a:rPr lang="pt-BR" sz="2400">
                <a:latin typeface="Calibri" pitchFamily="34" charset="0"/>
              </a:rPr>
              <a:t>Uso de drogas vasoativas </a:t>
            </a:r>
          </a:p>
          <a:p>
            <a:pPr lvl="1" algn="just">
              <a:buFont typeface="Arial" charset="0"/>
              <a:buChar char="•"/>
            </a:pPr>
            <a:r>
              <a:rPr lang="pt-BR" sz="2400">
                <a:latin typeface="Calibri" pitchFamily="34" charset="0"/>
              </a:rPr>
              <a:t> Suporte ventilatório respiratório + edema pulmonar</a:t>
            </a:r>
          </a:p>
          <a:p>
            <a:pPr lvl="1" algn="just">
              <a:buFont typeface="Arial" charset="0"/>
              <a:buChar char="•"/>
            </a:pPr>
            <a:r>
              <a:rPr lang="pt-BR" sz="2400">
                <a:latin typeface="Calibri" pitchFamily="34" charset="0"/>
              </a:rPr>
              <a:t> Intolerância Alimentar</a:t>
            </a:r>
          </a:p>
          <a:p>
            <a:pPr lvl="1" algn="just">
              <a:buFont typeface="Arial" charset="0"/>
              <a:buChar char="•"/>
            </a:pPr>
            <a:r>
              <a:rPr lang="pt-BR" sz="2400">
                <a:latin typeface="Calibri" pitchFamily="34" charset="0"/>
              </a:rPr>
              <a:t> Creatinina em elevação ou Creatinina  alta para a idade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tângulo 5"/>
          <p:cNvSpPr>
            <a:spLocks noChangeArrowheads="1"/>
          </p:cNvSpPr>
          <p:nvPr/>
        </p:nvSpPr>
        <p:spPr bwMode="auto">
          <a:xfrm>
            <a:off x="1258888" y="115888"/>
            <a:ext cx="6265862" cy="2681287"/>
          </a:xfrm>
          <a:prstGeom prst="rect">
            <a:avLst/>
          </a:prstGeom>
          <a:noFill/>
          <a:ln w="9525">
            <a:noFill/>
            <a:miter lim="800000"/>
            <a:headEnd/>
            <a:tailEnd/>
          </a:ln>
        </p:spPr>
        <p:txBody>
          <a:bodyPr>
            <a:spAutoFit/>
          </a:bodyPr>
          <a:lstStyle/>
          <a:p>
            <a:pPr algn="ctr"/>
            <a:r>
              <a:rPr lang="pt-BR" sz="4000" b="1">
                <a:solidFill>
                  <a:srgbClr val="FF0066"/>
                </a:solidFill>
                <a:latin typeface="Calibri" pitchFamily="34" charset="0"/>
              </a:rPr>
              <a:t>Risco com base na idade gestacional</a:t>
            </a:r>
          </a:p>
          <a:p>
            <a:pPr algn="ctr"/>
            <a:r>
              <a:rPr lang="pt-BR">
                <a:latin typeface="Calibri" pitchFamily="34" charset="0"/>
              </a:rPr>
              <a:t> </a:t>
            </a:r>
          </a:p>
          <a:p>
            <a:pPr algn="ctr"/>
            <a:r>
              <a:rPr lang="pt-BR" sz="2400" b="1">
                <a:solidFill>
                  <a:srgbClr val="FF0000"/>
                </a:solidFill>
                <a:latin typeface="Calibri" pitchFamily="34" charset="0"/>
              </a:rPr>
              <a:t>Alta ≤ 25 semanas</a:t>
            </a:r>
          </a:p>
          <a:p>
            <a:pPr algn="ctr"/>
            <a:r>
              <a:rPr lang="pt-BR" sz="2400" b="1">
                <a:solidFill>
                  <a:srgbClr val="FF0000"/>
                </a:solidFill>
                <a:latin typeface="Calibri" pitchFamily="34" charset="0"/>
              </a:rPr>
              <a:t>Moderado 26-28 semanas</a:t>
            </a:r>
          </a:p>
          <a:p>
            <a:pPr algn="ctr"/>
            <a:r>
              <a:rPr lang="pt-BR" sz="2400" b="1">
                <a:solidFill>
                  <a:srgbClr val="FF0000"/>
                </a:solidFill>
                <a:latin typeface="Calibri" pitchFamily="34" charset="0"/>
              </a:rPr>
              <a:t>Baixo &gt; 28 semanas</a:t>
            </a:r>
          </a:p>
        </p:txBody>
      </p:sp>
      <p:pic>
        <p:nvPicPr>
          <p:cNvPr id="29698" name="Picture 2"/>
          <p:cNvPicPr>
            <a:picLocks noChangeAspect="1" noChangeArrowheads="1"/>
          </p:cNvPicPr>
          <p:nvPr/>
        </p:nvPicPr>
        <p:blipFill>
          <a:blip r:embed="rId2"/>
          <a:srcRect/>
          <a:stretch>
            <a:fillRect/>
          </a:stretch>
        </p:blipFill>
        <p:spPr bwMode="auto">
          <a:xfrm>
            <a:off x="250825" y="3141663"/>
            <a:ext cx="3154363" cy="1655762"/>
          </a:xfrm>
          <a:prstGeom prst="rect">
            <a:avLst/>
          </a:prstGeom>
          <a:noFill/>
          <a:ln w="19050">
            <a:solidFill>
              <a:schemeClr val="hlink"/>
            </a:solidFill>
            <a:miter lim="800000"/>
            <a:headEnd/>
            <a:tailEnd/>
          </a:ln>
        </p:spPr>
      </p:pic>
      <p:pic>
        <p:nvPicPr>
          <p:cNvPr id="29699" name="Picture 2"/>
          <p:cNvPicPr>
            <a:picLocks noChangeAspect="1" noChangeArrowheads="1"/>
          </p:cNvPicPr>
          <p:nvPr/>
        </p:nvPicPr>
        <p:blipFill>
          <a:blip r:embed="rId3"/>
          <a:srcRect/>
          <a:stretch>
            <a:fillRect/>
          </a:stretch>
        </p:blipFill>
        <p:spPr bwMode="auto">
          <a:xfrm>
            <a:off x="179388" y="5084763"/>
            <a:ext cx="3228975" cy="1247775"/>
          </a:xfrm>
          <a:prstGeom prst="rect">
            <a:avLst/>
          </a:prstGeom>
          <a:noFill/>
          <a:ln w="19050">
            <a:solidFill>
              <a:schemeClr val="hlink"/>
            </a:solidFill>
            <a:miter lim="800000"/>
            <a:headEnd/>
            <a:tailEnd/>
          </a:ln>
        </p:spPr>
      </p:pic>
      <p:sp>
        <p:nvSpPr>
          <p:cNvPr id="29700" name="Retângulo 7"/>
          <p:cNvSpPr>
            <a:spLocks noChangeArrowheads="1"/>
          </p:cNvSpPr>
          <p:nvPr/>
        </p:nvSpPr>
        <p:spPr bwMode="auto">
          <a:xfrm>
            <a:off x="4140200" y="3933825"/>
            <a:ext cx="4572000" cy="1190625"/>
          </a:xfrm>
          <a:prstGeom prst="rect">
            <a:avLst/>
          </a:prstGeom>
          <a:noFill/>
          <a:ln w="9525">
            <a:noFill/>
            <a:miter lim="800000"/>
            <a:headEnd/>
            <a:tailEnd/>
          </a:ln>
        </p:spPr>
        <p:txBody>
          <a:bodyPr>
            <a:spAutoFit/>
          </a:bodyPr>
          <a:lstStyle/>
          <a:p>
            <a:r>
              <a:rPr lang="pt-BR">
                <a:latin typeface="Calibri" pitchFamily="34" charset="0"/>
              </a:rPr>
              <a:t>Dia 1-2 – hemorragia intraventricular </a:t>
            </a:r>
          </a:p>
          <a:p>
            <a:r>
              <a:rPr lang="pt-BR">
                <a:latin typeface="Calibri" pitchFamily="34" charset="0"/>
              </a:rPr>
              <a:t>Dia 1-3  - Hemorragia Pulmonar</a:t>
            </a:r>
          </a:p>
          <a:p>
            <a:r>
              <a:rPr lang="pt-BR">
                <a:latin typeface="Calibri" pitchFamily="34" charset="0"/>
              </a:rPr>
              <a:t>Dia 1-14 – Displasia broncopulmonar</a:t>
            </a:r>
          </a:p>
          <a:p>
            <a:r>
              <a:rPr lang="pt-BR">
                <a:latin typeface="Calibri" pitchFamily="34" charset="0"/>
              </a:rPr>
              <a:t>Dia 1-? Outras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tângulo 5"/>
          <p:cNvSpPr>
            <a:spLocks noChangeArrowheads="1"/>
          </p:cNvSpPr>
          <p:nvPr/>
        </p:nvSpPr>
        <p:spPr bwMode="auto">
          <a:xfrm>
            <a:off x="395288" y="1557338"/>
            <a:ext cx="7615237" cy="3211512"/>
          </a:xfrm>
          <a:prstGeom prst="rect">
            <a:avLst/>
          </a:prstGeom>
          <a:solidFill>
            <a:srgbClr val="FFFF00"/>
          </a:solidFill>
          <a:ln w="38100">
            <a:solidFill>
              <a:srgbClr val="00CC66"/>
            </a:solidFill>
            <a:miter lim="800000"/>
            <a:headEnd/>
            <a:tailEnd/>
          </a:ln>
        </p:spPr>
        <p:txBody>
          <a:bodyPr>
            <a:spAutoFit/>
          </a:bodyPr>
          <a:lstStyle/>
          <a:p>
            <a:pPr algn="just"/>
            <a:r>
              <a:rPr lang="pt-BR" sz="4000" dirty="0">
                <a:solidFill>
                  <a:srgbClr val="FF00FF"/>
                </a:solidFill>
                <a:latin typeface="Calibri" pitchFamily="34" charset="0"/>
              </a:rPr>
              <a:t>                        CONCLUSÃO</a:t>
            </a:r>
            <a:r>
              <a:rPr lang="pt-BR" dirty="0">
                <a:latin typeface="Calibri" pitchFamily="34" charset="0"/>
              </a:rPr>
              <a:t> </a:t>
            </a:r>
          </a:p>
          <a:p>
            <a:pPr algn="ctr"/>
            <a:r>
              <a:rPr lang="pt-BR" b="1" dirty="0">
                <a:solidFill>
                  <a:schemeClr val="hlink"/>
                </a:solidFill>
                <a:latin typeface="Calibri" pitchFamily="34" charset="0"/>
              </a:rPr>
              <a:t>A definição de uma PCA hemodinamicamente significativa continua a evoluir. </a:t>
            </a:r>
          </a:p>
          <a:p>
            <a:pPr algn="ctr"/>
            <a:r>
              <a:rPr lang="pt-BR" b="1" dirty="0">
                <a:solidFill>
                  <a:schemeClr val="hlink"/>
                </a:solidFill>
                <a:latin typeface="Calibri" pitchFamily="34" charset="0"/>
              </a:rPr>
              <a:t>A significado hemodinâmico deve ser interpretado considerando a</a:t>
            </a:r>
          </a:p>
          <a:p>
            <a:pPr algn="ctr"/>
            <a:r>
              <a:rPr lang="pt-BR" b="1" dirty="0">
                <a:solidFill>
                  <a:schemeClr val="hlink"/>
                </a:solidFill>
                <a:latin typeface="Calibri" pitchFamily="34" charset="0"/>
              </a:rPr>
              <a:t>idade gestacional e cronológica, e avaliando a vulnerabilidade</a:t>
            </a:r>
          </a:p>
          <a:p>
            <a:pPr algn="ctr"/>
            <a:r>
              <a:rPr lang="pt-BR" b="1" dirty="0">
                <a:solidFill>
                  <a:schemeClr val="hlink"/>
                </a:solidFill>
                <a:latin typeface="Calibri" pitchFamily="34" charset="0"/>
              </a:rPr>
              <a:t>de órgãos em risco de hemorragia pulmonar ou </a:t>
            </a:r>
            <a:r>
              <a:rPr lang="pt-BR" b="1" dirty="0" err="1">
                <a:solidFill>
                  <a:schemeClr val="hlink"/>
                </a:solidFill>
                <a:latin typeface="Calibri" pitchFamily="34" charset="0"/>
              </a:rPr>
              <a:t>hipoperfusão</a:t>
            </a:r>
            <a:r>
              <a:rPr lang="pt-BR" b="1" dirty="0">
                <a:solidFill>
                  <a:schemeClr val="hlink"/>
                </a:solidFill>
                <a:latin typeface="Calibri" pitchFamily="34" charset="0"/>
              </a:rPr>
              <a:t> (por exemplo, cérebro, intestinos e rins). </a:t>
            </a:r>
          </a:p>
          <a:p>
            <a:pPr algn="ctr"/>
            <a:r>
              <a:rPr lang="pt-BR" b="1" dirty="0">
                <a:solidFill>
                  <a:schemeClr val="hlink"/>
                </a:solidFill>
                <a:latin typeface="Calibri" pitchFamily="34" charset="0"/>
              </a:rPr>
              <a:t>Avaliação de repetida de </a:t>
            </a:r>
            <a:r>
              <a:rPr lang="pt-BR" b="1" dirty="0" err="1">
                <a:solidFill>
                  <a:schemeClr val="hlink"/>
                </a:solidFill>
                <a:latin typeface="Calibri" pitchFamily="34" charset="0"/>
              </a:rPr>
              <a:t>ecocárdio</a:t>
            </a:r>
            <a:r>
              <a:rPr lang="pt-BR" b="1" dirty="0">
                <a:solidFill>
                  <a:schemeClr val="hlink"/>
                </a:solidFill>
                <a:latin typeface="Calibri" pitchFamily="34" charset="0"/>
              </a:rPr>
              <a:t> com Doppler de fluxo sanguíneo de órgãos é útil na avaliar o significado hemodinâmico de </a:t>
            </a:r>
            <a:r>
              <a:rPr lang="pt-BR" b="1" dirty="0" smtClean="0">
                <a:solidFill>
                  <a:schemeClr val="hlink"/>
                </a:solidFill>
                <a:latin typeface="Calibri" pitchFamily="34" charset="0"/>
              </a:rPr>
              <a:t>uma </a:t>
            </a:r>
            <a:r>
              <a:rPr lang="pt-BR" b="1" dirty="0">
                <a:solidFill>
                  <a:schemeClr val="hlink"/>
                </a:solidFill>
                <a:latin typeface="Calibri" pitchFamily="34" charset="0"/>
              </a:rPr>
              <a:t>PCA. Estudos adicionais são necessários para se chegar a um consenso de como definir e gerenciar um uma PCA hemodinamicamente significativa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p:cNvPicPr>
            <a:picLocks noChangeAspect="1" noChangeArrowheads="1"/>
          </p:cNvPicPr>
          <p:nvPr/>
        </p:nvPicPr>
        <p:blipFill>
          <a:blip r:embed="rId2"/>
          <a:srcRect/>
          <a:stretch>
            <a:fillRect/>
          </a:stretch>
        </p:blipFill>
        <p:spPr bwMode="auto">
          <a:xfrm>
            <a:off x="468313" y="1557338"/>
            <a:ext cx="3314700" cy="2809875"/>
          </a:xfrm>
          <a:prstGeom prst="rect">
            <a:avLst/>
          </a:prstGeom>
          <a:noFill/>
          <a:ln w="9525">
            <a:noFill/>
            <a:miter lim="800000"/>
            <a:headEnd/>
            <a:tailEnd/>
          </a:ln>
        </p:spPr>
      </p:pic>
      <p:pic>
        <p:nvPicPr>
          <p:cNvPr id="31746" name="Picture 3"/>
          <p:cNvPicPr>
            <a:picLocks noChangeAspect="1" noChangeArrowheads="1"/>
          </p:cNvPicPr>
          <p:nvPr/>
        </p:nvPicPr>
        <p:blipFill>
          <a:blip r:embed="rId3"/>
          <a:srcRect/>
          <a:stretch>
            <a:fillRect/>
          </a:stretch>
        </p:blipFill>
        <p:spPr bwMode="auto">
          <a:xfrm>
            <a:off x="3924300" y="1412875"/>
            <a:ext cx="3438525" cy="441007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p:cNvPicPr>
            <a:picLocks noChangeAspect="1" noChangeArrowheads="1"/>
          </p:cNvPicPr>
          <p:nvPr/>
        </p:nvPicPr>
        <p:blipFill>
          <a:blip r:embed="rId2"/>
          <a:srcRect/>
          <a:stretch>
            <a:fillRect/>
          </a:stretch>
        </p:blipFill>
        <p:spPr bwMode="auto">
          <a:xfrm>
            <a:off x="250825" y="1557338"/>
            <a:ext cx="3429000" cy="5019675"/>
          </a:xfrm>
          <a:prstGeom prst="rect">
            <a:avLst/>
          </a:prstGeom>
          <a:noFill/>
          <a:ln w="9525">
            <a:noFill/>
            <a:miter lim="800000"/>
            <a:headEnd/>
            <a:tailEnd/>
          </a:ln>
        </p:spPr>
      </p:pic>
      <p:pic>
        <p:nvPicPr>
          <p:cNvPr id="32770" name="Picture 5"/>
          <p:cNvPicPr>
            <a:picLocks noChangeAspect="1" noChangeArrowheads="1"/>
          </p:cNvPicPr>
          <p:nvPr/>
        </p:nvPicPr>
        <p:blipFill>
          <a:blip r:embed="rId3"/>
          <a:srcRect/>
          <a:stretch>
            <a:fillRect/>
          </a:stretch>
        </p:blipFill>
        <p:spPr bwMode="auto">
          <a:xfrm>
            <a:off x="3767138" y="1628775"/>
            <a:ext cx="4565650" cy="489585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4"/>
          <p:cNvPicPr>
            <a:picLocks noChangeAspect="1" noChangeArrowheads="1"/>
          </p:cNvPicPr>
          <p:nvPr/>
        </p:nvPicPr>
        <p:blipFill>
          <a:blip r:embed="rId2"/>
          <a:srcRect/>
          <a:stretch>
            <a:fillRect/>
          </a:stretch>
        </p:blipFill>
        <p:spPr bwMode="auto">
          <a:xfrm>
            <a:off x="0" y="1931988"/>
            <a:ext cx="8816975" cy="288131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Shahab Noori, MD, MS CBTI | Children&amp;#39;s Hospital Los Angeles"/>
          <p:cNvPicPr>
            <a:picLocks noChangeAspect="1" noChangeArrowheads="1"/>
          </p:cNvPicPr>
          <p:nvPr/>
        </p:nvPicPr>
        <p:blipFill>
          <a:blip r:embed="rId2"/>
          <a:srcRect/>
          <a:stretch>
            <a:fillRect/>
          </a:stretch>
        </p:blipFill>
        <p:spPr bwMode="auto">
          <a:xfrm>
            <a:off x="395288" y="260350"/>
            <a:ext cx="2592387" cy="2881313"/>
          </a:xfrm>
          <a:prstGeom prst="rect">
            <a:avLst/>
          </a:prstGeom>
          <a:noFill/>
          <a:ln w="9525">
            <a:noFill/>
            <a:miter lim="800000"/>
            <a:headEnd/>
            <a:tailEnd/>
          </a:ln>
        </p:spPr>
      </p:pic>
      <p:sp>
        <p:nvSpPr>
          <p:cNvPr id="34818" name="Retângulo 2"/>
          <p:cNvSpPr>
            <a:spLocks noChangeArrowheads="1"/>
          </p:cNvSpPr>
          <p:nvPr/>
        </p:nvSpPr>
        <p:spPr bwMode="auto">
          <a:xfrm>
            <a:off x="755650" y="3500438"/>
            <a:ext cx="7920038" cy="2308225"/>
          </a:xfrm>
          <a:prstGeom prst="rect">
            <a:avLst/>
          </a:prstGeom>
          <a:noFill/>
          <a:ln w="9525">
            <a:noFill/>
            <a:miter lim="800000"/>
            <a:headEnd/>
            <a:tailEnd/>
          </a:ln>
        </p:spPr>
        <p:txBody>
          <a:bodyPr>
            <a:spAutoFit/>
          </a:bodyPr>
          <a:lstStyle/>
          <a:p>
            <a:pPr algn="just"/>
            <a:r>
              <a:rPr lang="en-US">
                <a:latin typeface="Calibri" pitchFamily="34" charset="0"/>
              </a:rPr>
              <a:t>Dr. Noori is an attending neonatologist at CHLA and a professor of pediatrics at Keck School of Medicine, University of Southern California. His primary research interests are developmental cardiovascular physiology and pathophysiology, patent ductus arteriosus (PDA) and cerebral hemodynamics. He has been using various technology such as echocardiography, ultrasonography, vascular and laser Doppler, near-infrared and visible light spectroscopy for both clinical care and to study the transitional circulation, PDA, cardiovascular physiology and pathophysiology in preterm and term infants and has published extensively on the subjects.</a:t>
            </a:r>
            <a:endParaRPr lang="pt-BR">
              <a:latin typeface="Calibri" pitchFamily="34" charset="0"/>
            </a:endParaRPr>
          </a:p>
        </p:txBody>
      </p:sp>
      <p:pic>
        <p:nvPicPr>
          <p:cNvPr id="34819" name="Picture 4" descr="Bolsas de Estudo Internacionais da University of Southern California  2021-2022"/>
          <p:cNvPicPr>
            <a:picLocks noChangeAspect="1" noChangeArrowheads="1"/>
          </p:cNvPicPr>
          <p:nvPr/>
        </p:nvPicPr>
        <p:blipFill>
          <a:blip r:embed="rId3"/>
          <a:srcRect/>
          <a:stretch>
            <a:fillRect/>
          </a:stretch>
        </p:blipFill>
        <p:spPr bwMode="auto">
          <a:xfrm>
            <a:off x="3203575" y="260350"/>
            <a:ext cx="5354638" cy="2903538"/>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descr="Children&amp;#39;s Hospital Los Angeles - Wikipedia"/>
          <p:cNvPicPr>
            <a:picLocks noChangeAspect="1" noChangeArrowheads="1"/>
          </p:cNvPicPr>
          <p:nvPr/>
        </p:nvPicPr>
        <p:blipFill>
          <a:blip r:embed="rId2"/>
          <a:srcRect/>
          <a:stretch>
            <a:fillRect/>
          </a:stretch>
        </p:blipFill>
        <p:spPr bwMode="auto">
          <a:xfrm>
            <a:off x="1187450" y="260350"/>
            <a:ext cx="6624638" cy="3384550"/>
          </a:xfrm>
          <a:prstGeom prst="rect">
            <a:avLst/>
          </a:prstGeom>
          <a:noFill/>
          <a:ln w="9525">
            <a:noFill/>
            <a:miter lim="800000"/>
            <a:headEnd/>
            <a:tailEnd/>
          </a:ln>
        </p:spPr>
      </p:pic>
      <p:sp>
        <p:nvSpPr>
          <p:cNvPr id="35842" name="Retângulo 3"/>
          <p:cNvSpPr>
            <a:spLocks noChangeArrowheads="1"/>
          </p:cNvSpPr>
          <p:nvPr/>
        </p:nvSpPr>
        <p:spPr bwMode="auto">
          <a:xfrm>
            <a:off x="1187450" y="3789363"/>
            <a:ext cx="6246813" cy="368300"/>
          </a:xfrm>
          <a:prstGeom prst="rect">
            <a:avLst/>
          </a:prstGeom>
          <a:noFill/>
          <a:ln w="9525">
            <a:noFill/>
            <a:miter lim="800000"/>
            <a:headEnd/>
            <a:tailEnd/>
          </a:ln>
        </p:spPr>
        <p:txBody>
          <a:bodyPr>
            <a:spAutoFit/>
          </a:bodyPr>
          <a:lstStyle/>
          <a:p>
            <a:r>
              <a:rPr lang="pt-BR">
                <a:latin typeface="Calibri" pitchFamily="34" charset="0"/>
              </a:rPr>
              <a:t>https://www.chla.org/medical-training-and-education</a:t>
            </a:r>
          </a:p>
        </p:txBody>
      </p:sp>
      <p:pic>
        <p:nvPicPr>
          <p:cNvPr id="35843" name="Picture 3"/>
          <p:cNvPicPr>
            <a:picLocks noChangeAspect="1" noChangeArrowheads="1"/>
          </p:cNvPicPr>
          <p:nvPr/>
        </p:nvPicPr>
        <p:blipFill>
          <a:blip r:embed="rId3"/>
          <a:srcRect/>
          <a:stretch>
            <a:fillRect/>
          </a:stretch>
        </p:blipFill>
        <p:spPr bwMode="auto">
          <a:xfrm>
            <a:off x="539750" y="4365625"/>
            <a:ext cx="7848600" cy="2492375"/>
          </a:xfrm>
          <a:prstGeom prst="rect">
            <a:avLst/>
          </a:prstGeom>
          <a:noFill/>
          <a:ln w="9525">
            <a:noFill/>
            <a:miter lim="800000"/>
            <a:headEnd/>
            <a:tailEnd/>
          </a:ln>
        </p:spPr>
      </p:pic>
      <p:sp>
        <p:nvSpPr>
          <p:cNvPr id="35844" name="CaixaDeTexto 4"/>
          <p:cNvSpPr txBox="1">
            <a:spLocks noChangeArrowheads="1"/>
          </p:cNvSpPr>
          <p:nvPr/>
        </p:nvSpPr>
        <p:spPr bwMode="auto">
          <a:xfrm>
            <a:off x="5580063" y="4149725"/>
            <a:ext cx="3062287" cy="368300"/>
          </a:xfrm>
          <a:prstGeom prst="rect">
            <a:avLst/>
          </a:prstGeom>
          <a:noFill/>
          <a:ln w="9525">
            <a:noFill/>
            <a:miter lim="800000"/>
            <a:headEnd/>
            <a:tailEnd/>
          </a:ln>
        </p:spPr>
        <p:txBody>
          <a:bodyPr wrap="none">
            <a:spAutoFit/>
          </a:bodyPr>
          <a:lstStyle/>
          <a:p>
            <a:r>
              <a:rPr lang="pt-BR">
                <a:latin typeface="Calibri" pitchFamily="34" charset="0"/>
              </a:rPr>
              <a:t>Contato para estágios e visitas </a:t>
            </a:r>
          </a:p>
        </p:txBody>
      </p:sp>
      <p:cxnSp>
        <p:nvCxnSpPr>
          <p:cNvPr id="7" name="Conector de seta reta 6"/>
          <p:cNvCxnSpPr/>
          <p:nvPr/>
        </p:nvCxnSpPr>
        <p:spPr>
          <a:xfrm flipH="1" flipV="1">
            <a:off x="4932363" y="4149725"/>
            <a:ext cx="576262" cy="2159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p:cNvSpPr>
          <p:nvPr>
            <p:ph type="title"/>
          </p:nvPr>
        </p:nvSpPr>
        <p:spPr>
          <a:xfrm>
            <a:off x="395288" y="836613"/>
            <a:ext cx="8229600" cy="1143000"/>
          </a:xfrm>
        </p:spPr>
        <p:txBody>
          <a:bodyPr/>
          <a:lstStyle/>
          <a:p>
            <a:pPr eaLnBrk="1" hangingPunct="1"/>
            <a:r>
              <a:rPr lang="pt-BR" sz="3600" b="1" smtClean="0">
                <a:solidFill>
                  <a:srgbClr val="00CC66"/>
                </a:solidFill>
              </a:rPr>
              <a:t>Nota do Editor da página neonatal </a:t>
            </a:r>
            <a:r>
              <a:rPr lang="pt-BR" sz="3600" b="1" smtClean="0">
                <a:solidFill>
                  <a:srgbClr val="00CC66"/>
                </a:solidFill>
                <a:hlinkClick r:id="rId2"/>
              </a:rPr>
              <a:t>www.paulomargotto.com.br</a:t>
            </a:r>
            <a:r>
              <a:rPr lang="pt-BR" sz="3600" b="1" smtClean="0">
                <a:solidFill>
                  <a:srgbClr val="00CC66"/>
                </a:solidFill>
              </a:rPr>
              <a:t> Dr. Paulo R. Margotto. Consultem também! Ampliando os Conhecimentos!</a:t>
            </a:r>
          </a:p>
        </p:txBody>
      </p:sp>
      <p:pic>
        <p:nvPicPr>
          <p:cNvPr id="36866" name="Picture 4" descr="unnamed%20(1)"/>
          <p:cNvPicPr>
            <a:picLocks noChangeAspect="1" noChangeArrowheads="1"/>
          </p:cNvPicPr>
          <p:nvPr/>
        </p:nvPicPr>
        <p:blipFill>
          <a:blip r:embed="rId3"/>
          <a:srcRect/>
          <a:stretch>
            <a:fillRect/>
          </a:stretch>
        </p:blipFill>
        <p:spPr bwMode="auto">
          <a:xfrm>
            <a:off x="2627313" y="2565400"/>
            <a:ext cx="3200400" cy="3470275"/>
          </a:xfrm>
          <a:prstGeom prst="rect">
            <a:avLst/>
          </a:prstGeom>
          <a:noFill/>
          <a:ln w="9525">
            <a:noFill/>
            <a:miter lim="800000"/>
            <a:headEnd/>
            <a:tailEnd/>
          </a:ln>
        </p:spPr>
      </p:pic>
      <p:sp>
        <p:nvSpPr>
          <p:cNvPr id="36867" name="Rectangle 5"/>
          <p:cNvSpPr>
            <a:spLocks noChangeArrowheads="1"/>
          </p:cNvSpPr>
          <p:nvPr/>
        </p:nvSpPr>
        <p:spPr bwMode="auto">
          <a:xfrm>
            <a:off x="468313" y="5986463"/>
            <a:ext cx="6918325" cy="825500"/>
          </a:xfrm>
          <a:prstGeom prst="rect">
            <a:avLst/>
          </a:prstGeom>
          <a:noFill/>
          <a:ln w="9525">
            <a:noFill/>
            <a:miter lim="800000"/>
            <a:headEnd/>
            <a:tailEnd/>
          </a:ln>
        </p:spPr>
        <p:txBody>
          <a:bodyPr anchor="ctr">
            <a:spAutoFit/>
          </a:bodyPr>
          <a:lstStyle/>
          <a:p>
            <a:pPr algn="ctr"/>
            <a:r>
              <a:rPr lang="pt-BR" sz="1600" b="1">
                <a:solidFill>
                  <a:schemeClr val="hlink"/>
                </a:solidFill>
              </a:rPr>
              <a:t>Drs. Shahab Noori, Marta Davd Rocha de Moura e Paulo R. Margotto (22 Congresso Brasileiro de Perinatologia, 19 a 22 de novembro de 2014)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3"/>
          <p:cNvSpPr>
            <a:spLocks noGrp="1"/>
          </p:cNvSpPr>
          <p:nvPr>
            <p:ph type="body" idx="4294967295"/>
          </p:nvPr>
        </p:nvSpPr>
        <p:spPr>
          <a:xfrm>
            <a:off x="2570163" y="2997200"/>
            <a:ext cx="6573837" cy="4525963"/>
          </a:xfrm>
        </p:spPr>
        <p:txBody>
          <a:bodyPr/>
          <a:lstStyle/>
          <a:p>
            <a:pPr eaLnBrk="1" hangingPunct="1"/>
            <a:r>
              <a:rPr lang="pt-BR" sz="2400" smtClean="0"/>
              <a:t>Há uma variedade de definição de canal arterial hemodinamicamente significativo em ensaios randomizados avaliando o tratamento ductal. </a:t>
            </a:r>
          </a:p>
          <a:p>
            <a:pPr eaLnBrk="1" hangingPunct="1"/>
            <a:r>
              <a:rPr lang="pt-BR" sz="2400" smtClean="0"/>
              <a:t>Estes achados implicam que a comparação dos estudos torna-se difícil. </a:t>
            </a:r>
          </a:p>
          <a:p>
            <a:pPr eaLnBrk="1" hangingPunct="1"/>
            <a:r>
              <a:rPr lang="pt-BR" sz="2400" smtClean="0">
                <a:solidFill>
                  <a:srgbClr val="FF00FF"/>
                </a:solidFill>
              </a:rPr>
              <a:t>Um consenso internacional deveria ser obtido na definição de canal arterial hemodinamicamente significativo. que tornaria os estudos futuros mais comparáveis </a:t>
            </a:r>
          </a:p>
        </p:txBody>
      </p:sp>
      <p:sp>
        <p:nvSpPr>
          <p:cNvPr id="37890" name="Rectangle 4"/>
          <p:cNvSpPr>
            <a:spLocks noChangeArrowheads="1"/>
          </p:cNvSpPr>
          <p:nvPr/>
        </p:nvSpPr>
        <p:spPr bwMode="auto">
          <a:xfrm>
            <a:off x="0" y="1773238"/>
            <a:ext cx="9144000" cy="638175"/>
          </a:xfrm>
          <a:prstGeom prst="rect">
            <a:avLst/>
          </a:prstGeom>
          <a:solidFill>
            <a:srgbClr val="FFFFFF"/>
          </a:solidFill>
          <a:ln w="9525">
            <a:noFill/>
            <a:miter lim="800000"/>
            <a:headEnd/>
            <a:tailEnd/>
          </a:ln>
        </p:spPr>
        <p:txBody>
          <a:bodyPr lIns="0" tIns="0" rIns="0" bIns="0" anchor="ctr">
            <a:spAutoFit/>
          </a:bodyPr>
          <a:lstStyle/>
          <a:p>
            <a:pPr algn="ctr"/>
            <a:r>
              <a:rPr lang="pt-BR" sz="1400" b="1">
                <a:hlinkClick r:id="rId2"/>
              </a:rPr>
              <a:t>The</a:t>
            </a:r>
            <a:r>
              <a:rPr lang="pt-BR" sz="1400">
                <a:hlinkClick r:id="rId2"/>
              </a:rPr>
              <a:t> </a:t>
            </a:r>
            <a:r>
              <a:rPr lang="pt-BR" sz="1400" b="1">
                <a:hlinkClick r:id="rId2"/>
              </a:rPr>
              <a:t>definition</a:t>
            </a:r>
            <a:r>
              <a:rPr lang="pt-BR" sz="1400">
                <a:hlinkClick r:id="rId2"/>
              </a:rPr>
              <a:t> of a </a:t>
            </a:r>
            <a:r>
              <a:rPr lang="pt-BR" sz="1400" b="1">
                <a:hlinkClick r:id="rId2"/>
              </a:rPr>
              <a:t>haemodynamic</a:t>
            </a:r>
            <a:r>
              <a:rPr lang="pt-BR" sz="1400">
                <a:hlinkClick r:id="rId2"/>
              </a:rPr>
              <a:t> </a:t>
            </a:r>
            <a:r>
              <a:rPr lang="pt-BR" sz="1400" b="1">
                <a:hlinkClick r:id="rId2"/>
              </a:rPr>
              <a:t>significant</a:t>
            </a:r>
            <a:r>
              <a:rPr lang="pt-BR" sz="1400">
                <a:hlinkClick r:id="rId2"/>
              </a:rPr>
              <a:t> </a:t>
            </a:r>
            <a:r>
              <a:rPr lang="pt-BR" sz="1400" b="1">
                <a:hlinkClick r:id="rId2"/>
              </a:rPr>
              <a:t>duct</a:t>
            </a:r>
            <a:r>
              <a:rPr lang="pt-BR" sz="1400">
                <a:hlinkClick r:id="rId2"/>
              </a:rPr>
              <a:t> in </a:t>
            </a:r>
            <a:r>
              <a:rPr lang="pt-BR" sz="1400" b="1">
                <a:hlinkClick r:id="rId2"/>
              </a:rPr>
              <a:t>randomized</a:t>
            </a:r>
            <a:r>
              <a:rPr lang="pt-BR" sz="1400">
                <a:hlinkClick r:id="rId2"/>
              </a:rPr>
              <a:t> controlled trials: a systematic literature review.</a:t>
            </a:r>
            <a:r>
              <a:rPr lang="pt-BR" sz="1400"/>
              <a:t> Zonnenberg I, de Waal K.Acta Paediatr. 2012 Mar;101(3):247-51. </a:t>
            </a:r>
            <a:r>
              <a:rPr lang="pt-BR" sz="1400">
                <a:solidFill>
                  <a:srgbClr val="FF00FF"/>
                </a:solidFill>
              </a:rPr>
              <a:t>doi: 10.1111/j.1651-2227.2011.02468.x</a:t>
            </a:r>
            <a:r>
              <a:rPr lang="pt-BR" sz="1400"/>
              <a:t>. Epub 2011 Oct 6.PMID: 21913976 Review.</a:t>
            </a:r>
          </a:p>
        </p:txBody>
      </p:sp>
      <p:sp>
        <p:nvSpPr>
          <p:cNvPr id="37891" name="Rectangle 5"/>
          <p:cNvSpPr>
            <a:spLocks noChangeArrowheads="1"/>
          </p:cNvSpPr>
          <p:nvPr/>
        </p:nvSpPr>
        <p:spPr bwMode="auto">
          <a:xfrm>
            <a:off x="107950" y="0"/>
            <a:ext cx="9036050" cy="1812925"/>
          </a:xfrm>
          <a:prstGeom prst="rect">
            <a:avLst/>
          </a:prstGeom>
          <a:solidFill>
            <a:srgbClr val="FFFFFF"/>
          </a:solidFill>
          <a:ln w="9525">
            <a:noFill/>
            <a:miter lim="800000"/>
            <a:headEnd/>
            <a:tailEnd/>
          </a:ln>
        </p:spPr>
        <p:txBody>
          <a:bodyPr lIns="0" tIns="126960" rIns="0" bIns="25392" anchor="ctr">
            <a:spAutoFit/>
          </a:bodyPr>
          <a:lstStyle/>
          <a:p>
            <a:pPr algn="ctr"/>
            <a:r>
              <a:rPr lang="pt-BR" sz="2700" b="1">
                <a:solidFill>
                  <a:schemeClr val="hlink"/>
                </a:solidFill>
                <a:latin typeface="Lato" pitchFamily="34" charset="0"/>
              </a:rPr>
              <a:t>A defini</a:t>
            </a:r>
            <a:r>
              <a:rPr lang="pt-BR" sz="2700" b="1">
                <a:solidFill>
                  <a:schemeClr val="hlink"/>
                </a:solidFill>
                <a:latin typeface="Calibri" pitchFamily="34" charset="0"/>
              </a:rPr>
              <a:t>ç</a:t>
            </a:r>
            <a:r>
              <a:rPr lang="pt-BR" sz="2700" b="1">
                <a:solidFill>
                  <a:schemeClr val="hlink"/>
                </a:solidFill>
                <a:latin typeface="Lato" pitchFamily="34" charset="0"/>
              </a:rPr>
              <a:t>ão de um ducto arterioso hemodinamicamente significativo em ensaios randomizados e controlados, uma revisão sistem</a:t>
            </a:r>
            <a:r>
              <a:rPr lang="pt-BR" sz="2700" b="1">
                <a:solidFill>
                  <a:schemeClr val="hlink"/>
                </a:solidFill>
                <a:latin typeface="Calibri" pitchFamily="34" charset="0"/>
              </a:rPr>
              <a:t>á</a:t>
            </a:r>
            <a:r>
              <a:rPr lang="pt-BR" sz="2700" b="1">
                <a:solidFill>
                  <a:schemeClr val="hlink"/>
                </a:solidFill>
                <a:latin typeface="Lato" pitchFamily="34" charset="0"/>
              </a:rPr>
              <a:t>tica da literatura</a:t>
            </a:r>
          </a:p>
          <a:p>
            <a:pPr eaLnBrk="0" hangingPunct="0"/>
            <a:r>
              <a:rPr lang="pt-BR" sz="2800">
                <a:solidFill>
                  <a:srgbClr val="607D8B"/>
                </a:solidFill>
                <a:latin typeface="Calibri" pitchFamily="34" charset="0"/>
                <a:ea typeface="Source Sans Pro"/>
                <a:cs typeface="Source Sans Pro"/>
              </a:rPr>
              <a:t> </a:t>
            </a:r>
            <a:r>
              <a:rPr lang="pt-BR" sz="1300">
                <a:solidFill>
                  <a:srgbClr val="607D8B"/>
                </a:solidFill>
                <a:latin typeface="Calibri" pitchFamily="34" charset="0"/>
                <a:ea typeface="Source Sans Pro"/>
                <a:cs typeface="Source Sans Pro"/>
              </a:rPr>
              <a:t>        </a:t>
            </a:r>
          </a:p>
        </p:txBody>
      </p:sp>
      <p:pic>
        <p:nvPicPr>
          <p:cNvPr id="37892" name="Picture 6" descr="ppt">
            <a:hlinkClick r:id="rId3" tooltip="PCA_significancia_hemodinamica"/>
          </p:cNvPr>
          <p:cNvPicPr>
            <a:picLocks noChangeAspect="1" noChangeArrowheads="1"/>
          </p:cNvPicPr>
          <p:nvPr/>
        </p:nvPicPr>
        <p:blipFill>
          <a:blip r:embed="rId4"/>
          <a:srcRect/>
          <a:stretch>
            <a:fillRect/>
          </a:stretch>
        </p:blipFill>
        <p:spPr bwMode="auto">
          <a:xfrm>
            <a:off x="7740650" y="1052513"/>
            <a:ext cx="576263" cy="576262"/>
          </a:xfrm>
          <a:prstGeom prst="rect">
            <a:avLst/>
          </a:prstGeom>
          <a:noFill/>
          <a:ln w="9525">
            <a:noFill/>
            <a:miter lim="800000"/>
            <a:headEnd/>
            <a:tailEnd/>
          </a:ln>
        </p:spPr>
      </p:pic>
      <p:sp>
        <p:nvSpPr>
          <p:cNvPr id="37893" name="Rectangle 7"/>
          <p:cNvSpPr>
            <a:spLocks noChangeArrowheads="1"/>
          </p:cNvSpPr>
          <p:nvPr/>
        </p:nvSpPr>
        <p:spPr bwMode="auto">
          <a:xfrm>
            <a:off x="0" y="2420938"/>
            <a:ext cx="9144000" cy="517525"/>
          </a:xfrm>
          <a:prstGeom prst="rect">
            <a:avLst/>
          </a:prstGeom>
          <a:noFill/>
          <a:ln w="9525">
            <a:noFill/>
            <a:miter lim="800000"/>
            <a:headEnd/>
            <a:tailEnd/>
          </a:ln>
        </p:spPr>
        <p:txBody>
          <a:bodyPr anchor="ctr">
            <a:spAutoFit/>
          </a:bodyPr>
          <a:lstStyle/>
          <a:p>
            <a:pPr algn="ctr"/>
            <a:r>
              <a:rPr lang="pt-BR" sz="1400"/>
              <a:t>Apresentação:Kamilla Graciano Dias; Murilo Guiotti; Pedro H. Silva de Almeida; Rodrigo Lopes Barbosa</a:t>
            </a:r>
          </a:p>
          <a:p>
            <a:pPr algn="ctr"/>
            <a:r>
              <a:rPr lang="pt-BR" sz="1400"/>
              <a:t>                                       Coordenação: Dr. Paulo R. Margotto </a:t>
            </a:r>
          </a:p>
        </p:txBody>
      </p:sp>
      <p:pic>
        <p:nvPicPr>
          <p:cNvPr id="37894" name="Picture 8"/>
          <p:cNvPicPr>
            <a:picLocks noChangeAspect="1" noChangeArrowheads="1"/>
          </p:cNvPicPr>
          <p:nvPr/>
        </p:nvPicPr>
        <p:blipFill>
          <a:blip r:embed="rId5"/>
          <a:srcRect/>
          <a:stretch>
            <a:fillRect/>
          </a:stretch>
        </p:blipFill>
        <p:spPr bwMode="auto">
          <a:xfrm>
            <a:off x="107950" y="3357563"/>
            <a:ext cx="2051050" cy="1154112"/>
          </a:xfrm>
          <a:prstGeom prst="rect">
            <a:avLst/>
          </a:prstGeom>
          <a:noFill/>
          <a:ln w="9525">
            <a:noFill/>
            <a:miter lim="800000"/>
            <a:headEnd/>
            <a:tailEnd/>
          </a:ln>
        </p:spPr>
      </p:pic>
      <p:sp>
        <p:nvSpPr>
          <p:cNvPr id="37895" name="Oval 9"/>
          <p:cNvSpPr>
            <a:spLocks noChangeArrowheads="1"/>
          </p:cNvSpPr>
          <p:nvPr/>
        </p:nvSpPr>
        <p:spPr bwMode="auto">
          <a:xfrm>
            <a:off x="684213" y="1125538"/>
            <a:ext cx="914400" cy="504825"/>
          </a:xfrm>
          <a:prstGeom prst="ellipse">
            <a:avLst/>
          </a:prstGeom>
          <a:solidFill>
            <a:srgbClr val="00CC66"/>
          </a:solidFill>
          <a:ln w="76200" cmpd="tri">
            <a:solidFill>
              <a:srgbClr val="FF00FF"/>
            </a:solidFill>
            <a:round/>
            <a:headEnd/>
            <a:tailEnd/>
          </a:ln>
        </p:spPr>
        <p:txBody>
          <a:bodyPr wrap="none" anchor="ctr"/>
          <a:lstStyle/>
          <a:p>
            <a:pPr algn="ctr"/>
            <a:r>
              <a:rPr lang="pt-BR" b="1">
                <a:solidFill>
                  <a:srgbClr val="FFFF00"/>
                </a:solidFill>
              </a:rPr>
              <a:t>2012</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3"/>
          <p:cNvSpPr>
            <a:spLocks noGrp="1"/>
          </p:cNvSpPr>
          <p:nvPr>
            <p:ph type="body" idx="1"/>
          </p:nvPr>
        </p:nvSpPr>
        <p:spPr>
          <a:xfrm>
            <a:off x="3851275" y="1916113"/>
            <a:ext cx="5148263" cy="4826000"/>
          </a:xfrm>
          <a:ln w="38100">
            <a:solidFill>
              <a:srgbClr val="FF00FF"/>
            </a:solidFill>
          </a:ln>
        </p:spPr>
        <p:txBody>
          <a:bodyPr/>
          <a:lstStyle/>
          <a:p>
            <a:pPr eaLnBrk="1" hangingPunct="1">
              <a:lnSpc>
                <a:spcPct val="80000"/>
              </a:lnSpc>
            </a:pPr>
            <a:r>
              <a:rPr lang="pt-BR" sz="2000" smtClean="0"/>
              <a:t>Muitos clínicos ainda se baseiam no sopro, no aumento da pressão de pulso ou no precórdio ativo para firmar o diagnóstico. Estes sinais se manifestam mais tardiamente (em torno do 4º- 5º dia) e não são tão sensíveis nos primeiros dias. É neste momento que se torna importante que o clínico detecte o canal arterial pérvio com o ultrassom e, com isso, possa compreender os efeitos hemodinâmicos associados aos efeitos clínicos.	</a:t>
            </a:r>
          </a:p>
          <a:p>
            <a:pPr eaLnBrk="1" hangingPunct="1">
              <a:lnSpc>
                <a:spcPct val="80000"/>
              </a:lnSpc>
            </a:pPr>
            <a:r>
              <a:rPr lang="pt-BR" sz="2000" smtClean="0"/>
              <a:t>O estudo de Skelton et al mostrou que no dia 1, a sensibilidade dos sinais clínicos foi zero, com melhora razoável somente no 5o dia. O desenvolvimento de significância ecográfica hemodinâmica precede o desenvolvimento de sinais físicos em uma média de 1,8 dias. </a:t>
            </a:r>
          </a:p>
        </p:txBody>
      </p:sp>
      <p:sp>
        <p:nvSpPr>
          <p:cNvPr id="38914" name="Rectangle 4"/>
          <p:cNvSpPr>
            <a:spLocks noChangeArrowheads="1"/>
          </p:cNvSpPr>
          <p:nvPr/>
        </p:nvSpPr>
        <p:spPr bwMode="auto">
          <a:xfrm>
            <a:off x="611188" y="506413"/>
            <a:ext cx="8064500" cy="1008062"/>
          </a:xfrm>
          <a:prstGeom prst="rect">
            <a:avLst/>
          </a:prstGeom>
          <a:noFill/>
          <a:ln w="9525">
            <a:noFill/>
            <a:miter lim="800000"/>
            <a:headEnd/>
            <a:tailEnd/>
          </a:ln>
        </p:spPr>
        <p:txBody>
          <a:bodyPr lIns="0" tIns="0" rIns="0" bIns="0" anchor="ctr">
            <a:spAutoFit/>
          </a:bodyPr>
          <a:lstStyle/>
          <a:p>
            <a:pPr algn="ctr"/>
            <a:r>
              <a:rPr lang="pt-BR" b="1">
                <a:solidFill>
                  <a:schemeClr val="hlink"/>
                </a:solidFill>
                <a:latin typeface="Lato" pitchFamily="34" charset="0"/>
              </a:rPr>
              <a:t>PERSISTÊNCIA DO CANAL ARTERIAL</a:t>
            </a:r>
            <a:r>
              <a:rPr lang="pt-BR">
                <a:solidFill>
                  <a:srgbClr val="607D8B"/>
                </a:solidFill>
                <a:latin typeface="Calibri" pitchFamily="34" charset="0"/>
              </a:rPr>
              <a:t>                     </a:t>
            </a:r>
            <a:r>
              <a:rPr lang="pt-BR">
                <a:latin typeface="Calibri" pitchFamily="34" charset="0"/>
              </a:rPr>
              <a:t/>
            </a:r>
            <a:br>
              <a:rPr lang="pt-BR">
                <a:latin typeface="Calibri" pitchFamily="34" charset="0"/>
              </a:rPr>
            </a:br>
            <a:r>
              <a:rPr lang="pt-BR" sz="1600">
                <a:solidFill>
                  <a:srgbClr val="424242"/>
                </a:solidFill>
                <a:ea typeface="Source Sans Pro"/>
                <a:cs typeface="Source Sans Pro"/>
              </a:rPr>
              <a:t>Paulo R. Margotto, Viviana I. Sampietro Serafin.</a:t>
            </a:r>
            <a:endParaRPr lang="pt-BR" sz="1600">
              <a:solidFill>
                <a:srgbClr val="424242"/>
              </a:solidFill>
              <a:latin typeface="Calibri" pitchFamily="34" charset="0"/>
              <a:ea typeface="Source Sans Pro"/>
              <a:cs typeface="Source Sans Pro"/>
            </a:endParaRPr>
          </a:p>
          <a:p>
            <a:pPr algn="ctr" eaLnBrk="0" hangingPunct="0"/>
            <a:r>
              <a:rPr lang="pt-BR" sz="1600">
                <a:solidFill>
                  <a:srgbClr val="424242"/>
                </a:solidFill>
                <a:latin typeface="Calibri" pitchFamily="34" charset="0"/>
                <a:ea typeface="Source Sans Pro"/>
                <a:cs typeface="Source Sans Pro"/>
              </a:rPr>
              <a:t>Capítulo do Livro Assistência ao Recém-Nascido de Risco, Hospital Materno Infantil de Brasília, 4a Edição, 2021</a:t>
            </a:r>
            <a:endParaRPr lang="pt-BR" sz="1600">
              <a:solidFill>
                <a:srgbClr val="607D8B"/>
              </a:solidFill>
              <a:latin typeface="Calibri" pitchFamily="34" charset="0"/>
            </a:endParaRPr>
          </a:p>
        </p:txBody>
      </p:sp>
      <p:pic>
        <p:nvPicPr>
          <p:cNvPr id="38915" name="Picture 5" descr="doc">
            <a:hlinkClick r:id="rId2" tooltip="NOVO-Persist-Canal-Arterial"/>
          </p:cNvPr>
          <p:cNvPicPr>
            <a:picLocks noChangeAspect="1" noChangeArrowheads="1"/>
          </p:cNvPicPr>
          <p:nvPr/>
        </p:nvPicPr>
        <p:blipFill>
          <a:blip r:embed="rId3"/>
          <a:srcRect/>
          <a:stretch>
            <a:fillRect/>
          </a:stretch>
        </p:blipFill>
        <p:spPr bwMode="auto">
          <a:xfrm>
            <a:off x="6084888" y="188913"/>
            <a:ext cx="647700" cy="647700"/>
          </a:xfrm>
          <a:prstGeom prst="rect">
            <a:avLst/>
          </a:prstGeom>
          <a:noFill/>
          <a:ln w="9525">
            <a:noFill/>
            <a:miter lim="800000"/>
            <a:headEnd/>
            <a:tailEnd/>
          </a:ln>
        </p:spPr>
      </p:pic>
      <p:sp>
        <p:nvSpPr>
          <p:cNvPr id="38916" name="Oval 7"/>
          <p:cNvSpPr>
            <a:spLocks noChangeArrowheads="1"/>
          </p:cNvSpPr>
          <p:nvPr/>
        </p:nvSpPr>
        <p:spPr bwMode="auto">
          <a:xfrm>
            <a:off x="827088" y="404813"/>
            <a:ext cx="914400" cy="504825"/>
          </a:xfrm>
          <a:prstGeom prst="ellipse">
            <a:avLst/>
          </a:prstGeom>
          <a:solidFill>
            <a:srgbClr val="00CC66"/>
          </a:solidFill>
          <a:ln w="76200" cmpd="tri">
            <a:solidFill>
              <a:srgbClr val="FF00FF"/>
            </a:solidFill>
            <a:round/>
            <a:headEnd/>
            <a:tailEnd/>
          </a:ln>
        </p:spPr>
        <p:txBody>
          <a:bodyPr wrap="none" anchor="ctr"/>
          <a:lstStyle/>
          <a:p>
            <a:pPr algn="ctr"/>
            <a:r>
              <a:rPr lang="pt-BR" b="1">
                <a:solidFill>
                  <a:srgbClr val="FFFF00"/>
                </a:solidFill>
              </a:rPr>
              <a:t>2021</a:t>
            </a:r>
          </a:p>
        </p:txBody>
      </p:sp>
      <p:pic>
        <p:nvPicPr>
          <p:cNvPr id="38917" name="Picture 7"/>
          <p:cNvPicPr>
            <a:picLocks noChangeAspect="1" noChangeArrowheads="1"/>
          </p:cNvPicPr>
          <p:nvPr/>
        </p:nvPicPr>
        <p:blipFill>
          <a:blip r:embed="rId4"/>
          <a:srcRect/>
          <a:stretch>
            <a:fillRect/>
          </a:stretch>
        </p:blipFill>
        <p:spPr bwMode="auto">
          <a:xfrm>
            <a:off x="1258888" y="1341438"/>
            <a:ext cx="2073275" cy="2833687"/>
          </a:xfrm>
          <a:prstGeom prst="rect">
            <a:avLst/>
          </a:prstGeom>
          <a:noFill/>
          <a:ln w="28575">
            <a:solidFill>
              <a:srgbClr val="FFFF00"/>
            </a:solidFill>
            <a:miter lim="800000"/>
            <a:headEnd/>
            <a:tailEnd/>
          </a:ln>
        </p:spPr>
      </p:pic>
      <p:sp>
        <p:nvSpPr>
          <p:cNvPr id="38918" name="Rectangle 9"/>
          <p:cNvSpPr>
            <a:spLocks noChangeArrowheads="1"/>
          </p:cNvSpPr>
          <p:nvPr/>
        </p:nvSpPr>
        <p:spPr bwMode="auto">
          <a:xfrm>
            <a:off x="179388" y="5788025"/>
            <a:ext cx="3635375" cy="1069975"/>
          </a:xfrm>
          <a:prstGeom prst="rect">
            <a:avLst/>
          </a:prstGeom>
          <a:noFill/>
          <a:ln w="9525">
            <a:noFill/>
            <a:miter lim="800000"/>
            <a:headEnd/>
            <a:tailEnd/>
          </a:ln>
        </p:spPr>
        <p:txBody>
          <a:bodyPr anchor="ctr">
            <a:spAutoFit/>
          </a:bodyPr>
          <a:lstStyle/>
          <a:p>
            <a:pPr algn="ctr" defTabSz="825500" eaLnBrk="0" hangingPunct="0">
              <a:buClr>
                <a:srgbClr val="A29A85"/>
              </a:buClr>
            </a:pPr>
            <a:r>
              <a:rPr lang="pt-BR" sz="1600">
                <a:solidFill>
                  <a:srgbClr val="515151"/>
                </a:solidFill>
                <a:latin typeface="Cochin"/>
                <a:ea typeface="Cochin"/>
                <a:cs typeface="Cochin"/>
                <a:sym typeface="Cochin"/>
                <a:hlinkClick r:id="rId5"/>
              </a:rPr>
              <a:t>https://drive.google.com/file/d/15ebHDHqCud0rl7GwFmnPp-CfxbG1Ncyd/view?usp=sharing</a:t>
            </a:r>
            <a:r>
              <a:rPr lang="pt-BR" sz="1600">
                <a:solidFill>
                  <a:srgbClr val="515151"/>
                </a:solidFill>
                <a:latin typeface="Cochin"/>
                <a:ea typeface="Cochin"/>
                <a:cs typeface="Cochin"/>
                <a:sym typeface="Cochin"/>
              </a:rPr>
              <a:t> (</a:t>
            </a:r>
            <a:r>
              <a:rPr lang="pt-BR" sz="1600">
                <a:solidFill>
                  <a:schemeClr val="folHlink"/>
                </a:solidFill>
                <a:latin typeface="Cochin"/>
                <a:ea typeface="Cochin"/>
                <a:cs typeface="Cochin"/>
                <a:sym typeface="Cochin"/>
              </a:rPr>
              <a:t>Link do Livro!)</a:t>
            </a:r>
            <a:r>
              <a:rPr lang="pt-BR" sz="1600">
                <a:solidFill>
                  <a:srgbClr val="515151"/>
                </a:solidFill>
                <a:latin typeface="Cochin"/>
                <a:ea typeface="Cochin"/>
                <a:cs typeface="Cochin"/>
                <a:sym typeface="Cochin"/>
              </a:rPr>
              <a:t> </a:t>
            </a:r>
          </a:p>
        </p:txBody>
      </p:sp>
      <p:pic>
        <p:nvPicPr>
          <p:cNvPr id="38919" name="Picture 8"/>
          <p:cNvPicPr>
            <a:picLocks noChangeAspect="1" noChangeArrowheads="1"/>
          </p:cNvPicPr>
          <p:nvPr/>
        </p:nvPicPr>
        <p:blipFill>
          <a:blip r:embed="rId6"/>
          <a:srcRect/>
          <a:stretch>
            <a:fillRect/>
          </a:stretch>
        </p:blipFill>
        <p:spPr bwMode="auto">
          <a:xfrm>
            <a:off x="1403350" y="4149725"/>
            <a:ext cx="1844675" cy="1670050"/>
          </a:xfrm>
          <a:prstGeom prst="rect">
            <a:avLst/>
          </a:prstGeom>
          <a:noFill/>
          <a:ln w="9525">
            <a:noFill/>
            <a:miter lim="800000"/>
            <a:headEnd/>
            <a:tailEnd/>
          </a:ln>
        </p:spPr>
      </p:pic>
      <p:pic>
        <p:nvPicPr>
          <p:cNvPr id="38920" name="Picture 12"/>
          <p:cNvPicPr>
            <a:picLocks noChangeAspect="1" noChangeArrowheads="1"/>
          </p:cNvPicPr>
          <p:nvPr/>
        </p:nvPicPr>
        <p:blipFill>
          <a:blip r:embed="rId7"/>
          <a:srcRect/>
          <a:stretch>
            <a:fillRect/>
          </a:stretch>
        </p:blipFill>
        <p:spPr bwMode="auto">
          <a:xfrm>
            <a:off x="179388" y="4437063"/>
            <a:ext cx="1304925" cy="727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3"/>
          <p:cNvSpPr>
            <a:spLocks noGrp="1"/>
          </p:cNvSpPr>
          <p:nvPr>
            <p:ph type="body" idx="1"/>
          </p:nvPr>
        </p:nvSpPr>
        <p:spPr/>
        <p:txBody>
          <a:bodyPr/>
          <a:lstStyle/>
          <a:p>
            <a:pPr eaLnBrk="1" hangingPunct="1">
              <a:lnSpc>
                <a:spcPct val="80000"/>
              </a:lnSpc>
            </a:pPr>
            <a:r>
              <a:rPr lang="pt-BR" sz="1800" smtClean="0"/>
              <a:t>Kluckow et al evidenciaram a viabilidade da realização do ecocardiograma precoce no manuseio do canal arterial em um grupo selecionado de recém-nascidos pré-termos extremos.</a:t>
            </a:r>
          </a:p>
          <a:p>
            <a:pPr eaLnBrk="1" hangingPunct="1">
              <a:lnSpc>
                <a:spcPct val="80000"/>
              </a:lnSpc>
            </a:pPr>
            <a:r>
              <a:rPr lang="pt-BR" sz="1800" smtClean="0"/>
              <a:t> Os recém-nascidos nascidos antes de 28 semanas com PCA tiveram maior chance de apresentarem morbimortalidade neonatal grave (displasia broncopulmonar, hemorragia intraventricular e hemorragia pulmonar) em comparação com recém-nascidos sem PCA de idade gestacional semelhante. </a:t>
            </a:r>
            <a:endParaRPr lang="pt-BR" sz="1800" b="1" smtClean="0"/>
          </a:p>
          <a:p>
            <a:pPr eaLnBrk="1" hangingPunct="1">
              <a:lnSpc>
                <a:spcPct val="80000"/>
              </a:lnSpc>
            </a:pPr>
            <a:r>
              <a:rPr lang="pt-BR" sz="1800" b="1" smtClean="0"/>
              <a:t>            </a:t>
            </a:r>
            <a:r>
              <a:rPr lang="pt-BR" sz="1800" b="1" smtClean="0">
                <a:solidFill>
                  <a:srgbClr val="FF00FF"/>
                </a:solidFill>
              </a:rPr>
              <a:t>Para os RN &lt;28 semanas</a:t>
            </a:r>
            <a:r>
              <a:rPr lang="pt-BR" sz="1800" smtClean="0"/>
              <a:t>: o ecocardiograma deve ser realizado com intervalo entre 18-30 horas de vida.</a:t>
            </a:r>
          </a:p>
          <a:p>
            <a:pPr eaLnBrk="1" hangingPunct="1">
              <a:lnSpc>
                <a:spcPct val="80000"/>
              </a:lnSpc>
            </a:pPr>
            <a:r>
              <a:rPr lang="pt-BR" sz="1800" smtClean="0"/>
              <a:t>            </a:t>
            </a:r>
            <a:r>
              <a:rPr lang="pt-BR" sz="1800" b="1" smtClean="0">
                <a:solidFill>
                  <a:srgbClr val="FF00FF"/>
                </a:solidFill>
              </a:rPr>
              <a:t>Para os RN ≥28 semanas</a:t>
            </a:r>
            <a:r>
              <a:rPr lang="pt-BR" sz="1800" b="1" smtClean="0"/>
              <a:t>:</a:t>
            </a:r>
            <a:r>
              <a:rPr lang="pt-BR" sz="1800" smtClean="0"/>
              <a:t> o ecocardiograma deve ser realizado com 48  a 60 horas, exceto na presença de  fatores como:</a:t>
            </a:r>
            <a:endParaRPr lang="pt-BR" sz="1800" b="1" smtClean="0"/>
          </a:p>
          <a:p>
            <a:pPr eaLnBrk="1" hangingPunct="1">
              <a:lnSpc>
                <a:spcPct val="80000"/>
              </a:lnSpc>
            </a:pPr>
            <a:r>
              <a:rPr lang="pt-BR" sz="1800" b="1" smtClean="0"/>
              <a:t>-doença da membrana hialina necessitando do uso de mais de uma dose de surfactante</a:t>
            </a:r>
            <a:br>
              <a:rPr lang="pt-BR" sz="1800" b="1" smtClean="0"/>
            </a:br>
            <a:r>
              <a:rPr lang="pt-BR" sz="1800" b="1" smtClean="0"/>
              <a:t>-sepse (diagnóstico clínico ou laboratorial)</a:t>
            </a:r>
            <a:br>
              <a:rPr lang="pt-BR" sz="1800" b="1" smtClean="0"/>
            </a:br>
            <a:r>
              <a:rPr lang="pt-BR" sz="1800" b="1" smtClean="0"/>
              <a:t>-contagem de plaquetas diminuídas (menor que 100 000/mm3) </a:t>
            </a:r>
          </a:p>
          <a:p>
            <a:pPr eaLnBrk="1" hangingPunct="1">
              <a:lnSpc>
                <a:spcPct val="80000"/>
              </a:lnSpc>
            </a:pPr>
            <a:r>
              <a:rPr lang="pt-BR" sz="1800" b="1" smtClean="0"/>
              <a:t>-parâmetros ventilatórios elevados após 24h de vida (MAP≥8 ou FiO2 ≥0,4)</a:t>
            </a:r>
            <a:br>
              <a:rPr lang="pt-BR" sz="1800" b="1" smtClean="0"/>
            </a:br>
            <a:r>
              <a:rPr lang="pt-BR" sz="1800" b="1" smtClean="0"/>
              <a:t>-necessidade de droga vasoativa nas primeiras 24 h de vida</a:t>
            </a:r>
          </a:p>
        </p:txBody>
      </p:sp>
      <p:sp>
        <p:nvSpPr>
          <p:cNvPr id="39938" name="Text Box 4"/>
          <p:cNvSpPr txBox="1">
            <a:spLocks noChangeArrowheads="1"/>
          </p:cNvSpPr>
          <p:nvPr/>
        </p:nvSpPr>
        <p:spPr bwMode="auto">
          <a:xfrm>
            <a:off x="1619250" y="620713"/>
            <a:ext cx="5084763" cy="396875"/>
          </a:xfrm>
          <a:prstGeom prst="rect">
            <a:avLst/>
          </a:prstGeom>
          <a:noFill/>
          <a:ln w="9525">
            <a:noFill/>
            <a:miter lim="800000"/>
            <a:headEnd/>
            <a:tailEnd/>
          </a:ln>
        </p:spPr>
        <p:txBody>
          <a:bodyPr wrap="none">
            <a:spAutoFit/>
          </a:bodyPr>
          <a:lstStyle/>
          <a:p>
            <a:r>
              <a:rPr lang="pt-BR" sz="2000" b="1">
                <a:solidFill>
                  <a:schemeClr val="hlink"/>
                </a:solidFill>
              </a:rPr>
              <a:t>QUANDO FAZER O ECOCARDIOGRAMA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p:cNvSpPr>
          <p:nvPr>
            <p:ph type="title"/>
          </p:nvPr>
        </p:nvSpPr>
        <p:spPr/>
        <p:txBody>
          <a:bodyPr/>
          <a:lstStyle/>
          <a:p>
            <a:pPr eaLnBrk="1" hangingPunct="1"/>
            <a:r>
              <a:rPr lang="pt-BR" sz="4000" smtClean="0">
                <a:solidFill>
                  <a:srgbClr val="FF00FF"/>
                </a:solidFill>
              </a:rPr>
              <a:t>Como definimos Canal arterial hemodinamicamente significativo</a:t>
            </a:r>
          </a:p>
        </p:txBody>
      </p:sp>
      <p:sp>
        <p:nvSpPr>
          <p:cNvPr id="40962" name="Rectangle 3"/>
          <p:cNvSpPr>
            <a:spLocks noGrp="1"/>
          </p:cNvSpPr>
          <p:nvPr>
            <p:ph type="body" idx="1"/>
          </p:nvPr>
        </p:nvSpPr>
        <p:spPr/>
        <p:txBody>
          <a:bodyPr/>
          <a:lstStyle/>
          <a:p>
            <a:pPr eaLnBrk="1" hangingPunct="1">
              <a:lnSpc>
                <a:spcPct val="90000"/>
              </a:lnSpc>
            </a:pPr>
            <a:r>
              <a:rPr lang="pt-BR" smtClean="0"/>
              <a:t>PCA não é o mesmo que um canal arterial hemodinamicamente significativo (CAHS).</a:t>
            </a:r>
          </a:p>
          <a:p>
            <a:pPr eaLnBrk="1" hangingPunct="1">
              <a:lnSpc>
                <a:spcPct val="90000"/>
              </a:lnSpc>
            </a:pPr>
            <a:r>
              <a:rPr lang="pt-BR" smtClean="0"/>
              <a:t>O fenômeno do canal arterial hemodinamicamente significativo é um </a:t>
            </a:r>
            <a:r>
              <a:rPr lang="pt-BR" i="1" smtClean="0"/>
              <a:t>continuum </a:t>
            </a:r>
            <a:r>
              <a:rPr lang="pt-BR" smtClean="0"/>
              <a:t>de normalidade fisiológica a um estado patológico de doença com instabilidade clínica e efeitos variados em órgãos corporais.</a:t>
            </a:r>
          </a:p>
          <a:p>
            <a:pPr eaLnBrk="1" hangingPunct="1">
              <a:lnSpc>
                <a:spcPct val="90000"/>
              </a:lnSpc>
            </a:pPr>
            <a:r>
              <a:rPr lang="pt-BR" smtClean="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3"/>
          <p:cNvSpPr>
            <a:spLocks noGrp="1"/>
          </p:cNvSpPr>
          <p:nvPr>
            <p:ph type="body" idx="1"/>
          </p:nvPr>
        </p:nvSpPr>
        <p:spPr>
          <a:xfrm>
            <a:off x="636588" y="333375"/>
            <a:ext cx="7896225" cy="6264275"/>
          </a:xfrm>
          <a:solidFill>
            <a:srgbClr val="0033CC"/>
          </a:solidFill>
          <a:ln w="38100">
            <a:solidFill>
              <a:srgbClr val="FF00FF"/>
            </a:solidFill>
          </a:ln>
        </p:spPr>
        <p:txBody>
          <a:bodyPr/>
          <a:lstStyle/>
          <a:p>
            <a:pPr eaLnBrk="1" hangingPunct="1">
              <a:lnSpc>
                <a:spcPct val="80000"/>
              </a:lnSpc>
            </a:pPr>
            <a:r>
              <a:rPr lang="pt-BR" sz="1700" b="1" smtClean="0">
                <a:solidFill>
                  <a:srgbClr val="FF0000"/>
                </a:solidFill>
              </a:rPr>
              <a:t>Na definição do CAHS, considerar as características ecocardiográficas que avaliam o tamanho do canal</a:t>
            </a:r>
            <a:r>
              <a:rPr lang="pt-BR" sz="1700" smtClean="0">
                <a:solidFill>
                  <a:srgbClr val="FFFF00"/>
                </a:solidFill>
              </a:rPr>
              <a:t>: 1.relação do diâmetro do canal com o ramo esquerdo da pulmonar, 2. o padrão de fluxo ductal com Doppler colorido, 3. tamanho do átrio esquerdo  (expresso na relação  átrio esquerdo [AE] para a aorta [Ao]), 4. ausência ou inversão do fluxo diastólico final nas artérias mesentéricas superiores, artéria cerebral média ou artéria renal, 5. pressão de enchimento do ventrículo esquerdo (expressos como a relação entre a fase de enchimento rápido e contração atrial (E/A) ou o tempo de relaxamento isovolumétrico).</a:t>
            </a:r>
          </a:p>
          <a:p>
            <a:pPr eaLnBrk="1" hangingPunct="1">
              <a:lnSpc>
                <a:spcPct val="80000"/>
              </a:lnSpc>
            </a:pPr>
            <a:r>
              <a:rPr lang="pt-BR" sz="1700" smtClean="0">
                <a:solidFill>
                  <a:srgbClr val="FFFF00"/>
                </a:solidFill>
              </a:rPr>
              <a:t>	A classificação foi baseada predominantemente na gravidade da doença e a magnitude de doenças cardiovasculares, respiratória e problemas gastrointestinais. </a:t>
            </a:r>
          </a:p>
          <a:p>
            <a:pPr eaLnBrk="1" hangingPunct="1">
              <a:lnSpc>
                <a:spcPct val="80000"/>
              </a:lnSpc>
            </a:pPr>
            <a:r>
              <a:rPr lang="pt-BR" sz="1700" smtClean="0">
                <a:solidFill>
                  <a:srgbClr val="FFFF00"/>
                </a:solidFill>
              </a:rPr>
              <a:t>	Na Unidade de Neonatologia do HMIB, são considerados os seguintes marcadores ecocardiográficos para o diagnóstico de canal hemodinamicamente significativo (CAHS):</a:t>
            </a:r>
          </a:p>
          <a:p>
            <a:pPr eaLnBrk="1" hangingPunct="1">
              <a:lnSpc>
                <a:spcPct val="80000"/>
              </a:lnSpc>
              <a:buFont typeface="Arial" charset="0"/>
              <a:buNone/>
            </a:pPr>
            <a:r>
              <a:rPr lang="pt-BR" sz="1700" smtClean="0">
                <a:solidFill>
                  <a:srgbClr val="FFFF00"/>
                </a:solidFill>
              </a:rPr>
              <a:t>	   </a:t>
            </a:r>
            <a:endParaRPr lang="pt-BR" sz="1700" b="1" smtClean="0">
              <a:solidFill>
                <a:srgbClr val="FFFF00"/>
              </a:solidFill>
            </a:endParaRPr>
          </a:p>
          <a:p>
            <a:pPr eaLnBrk="1" hangingPunct="1">
              <a:lnSpc>
                <a:spcPct val="80000"/>
              </a:lnSpc>
              <a:buFont typeface="Arial" charset="0"/>
              <a:buNone/>
            </a:pPr>
            <a:r>
              <a:rPr lang="pt-BR" sz="1700" b="1" smtClean="0">
                <a:solidFill>
                  <a:srgbClr val="FFFF00"/>
                </a:solidFill>
              </a:rPr>
              <a:t>               -Relação do diâmetro do canal / ramo esquerdo da pulmonar ≥0,5</a:t>
            </a:r>
            <a:endParaRPr lang="pt-BR" sz="1700" smtClean="0">
              <a:solidFill>
                <a:srgbClr val="FFFF00"/>
              </a:solidFill>
            </a:endParaRPr>
          </a:p>
          <a:p>
            <a:pPr eaLnBrk="1" hangingPunct="1">
              <a:lnSpc>
                <a:spcPct val="80000"/>
              </a:lnSpc>
              <a:buFont typeface="Arial" charset="0"/>
              <a:buNone/>
            </a:pPr>
            <a:r>
              <a:rPr lang="pt-BR" sz="1700" smtClean="0">
                <a:solidFill>
                  <a:srgbClr val="FFFF00"/>
                </a:solidFill>
              </a:rPr>
              <a:t>                                   (15 vezes mais o risco de um CAHS) </a:t>
            </a:r>
            <a:endParaRPr lang="pt-BR" sz="1700" b="1" smtClean="0">
              <a:solidFill>
                <a:srgbClr val="FFFF00"/>
              </a:solidFill>
            </a:endParaRPr>
          </a:p>
          <a:p>
            <a:pPr eaLnBrk="1" hangingPunct="1">
              <a:lnSpc>
                <a:spcPct val="80000"/>
              </a:lnSpc>
              <a:buFont typeface="Arial" charset="0"/>
              <a:buNone/>
            </a:pPr>
            <a:r>
              <a:rPr lang="pt-BR" sz="1700" b="1" smtClean="0">
                <a:solidFill>
                  <a:srgbClr val="FFFF00"/>
                </a:solidFill>
              </a:rPr>
              <a:t>                -Fluxo reverso na aorta descendente ao nível do diafragma</a:t>
            </a:r>
          </a:p>
          <a:p>
            <a:pPr eaLnBrk="1" hangingPunct="1">
              <a:lnSpc>
                <a:spcPct val="80000"/>
              </a:lnSpc>
              <a:buFont typeface="Arial" charset="0"/>
              <a:buNone/>
            </a:pPr>
            <a:r>
              <a:rPr lang="pt-BR" sz="1700" b="1" smtClean="0">
                <a:solidFill>
                  <a:srgbClr val="FFFF00"/>
                </a:solidFill>
              </a:rPr>
              <a:t>                -Fluxo transductal pulsátil não restritivo</a:t>
            </a:r>
          </a:p>
          <a:p>
            <a:pPr eaLnBrk="1" hangingPunct="1">
              <a:lnSpc>
                <a:spcPct val="80000"/>
              </a:lnSpc>
              <a:buFont typeface="Arial" charset="0"/>
              <a:buNone/>
            </a:pPr>
            <a:r>
              <a:rPr lang="pt-BR" sz="1700" b="1" smtClean="0">
                <a:solidFill>
                  <a:srgbClr val="FFFF00"/>
                </a:solidFill>
              </a:rPr>
              <a:t>                -Relação Átrio Esquerdo (AE)/Aorta (Ao): &gt;1,5 </a:t>
            </a:r>
            <a:endParaRPr lang="pt-BR" sz="1700" smtClean="0">
              <a:solidFill>
                <a:srgbClr val="FFFF00"/>
              </a:solidFill>
            </a:endParaRPr>
          </a:p>
          <a:p>
            <a:pPr eaLnBrk="1" hangingPunct="1">
              <a:lnSpc>
                <a:spcPct val="80000"/>
              </a:lnSpc>
              <a:buFont typeface="Arial" charset="0"/>
              <a:buNone/>
            </a:pPr>
            <a:r>
              <a:rPr lang="pt-BR" sz="1700" smtClean="0">
                <a:solidFill>
                  <a:srgbClr val="FFFF00"/>
                </a:solidFill>
              </a:rPr>
              <a:t>(reflete a dilatação atrial esquerda; prevê o tamanho do canal arterial, uma vez que o diâmetro da aorta é fixo, enquanto o do AE aumenta devido ao maior retorno sanguíneo pulmonar)</a:t>
            </a:r>
            <a:endParaRPr lang="pt-BR" sz="1700" b="1" smtClean="0">
              <a:solidFill>
                <a:srgbClr val="FFFF00"/>
              </a:solidFill>
            </a:endParaRPr>
          </a:p>
          <a:p>
            <a:pPr eaLnBrk="1" hangingPunct="1">
              <a:lnSpc>
                <a:spcPct val="80000"/>
              </a:lnSpc>
              <a:buFont typeface="Arial" charset="0"/>
              <a:buNone/>
            </a:pPr>
            <a:r>
              <a:rPr lang="pt-BR" sz="1700" b="1" smtClean="0">
                <a:solidFill>
                  <a:srgbClr val="FFFF00"/>
                </a:solidFill>
              </a:rPr>
              <a:t>                 -Fluxo transmitral: relação E/A &gt;1</a:t>
            </a:r>
            <a:endParaRPr lang="pt-BR" sz="1700" smtClean="0">
              <a:solidFill>
                <a:srgbClr val="FFFF00"/>
              </a:solidFill>
            </a:endParaRPr>
          </a:p>
          <a:p>
            <a:pPr eaLnBrk="1" hangingPunct="1">
              <a:lnSpc>
                <a:spcPct val="80000"/>
              </a:lnSpc>
            </a:pPr>
            <a:r>
              <a:rPr lang="pt-BR" sz="1700" smtClean="0">
                <a:solidFill>
                  <a:srgbClr val="FFFF00"/>
                </a:solidFill>
              </a:rPr>
              <a:t>(E-fluxo transmitral passivo e A-fluxo transmitral ativo: avalia a carga de pressão no coração esquerdo; no prematuro, E &lt;A, resultando numa relação E/A&lt;1). No CAHS há um aumento do </a:t>
            </a:r>
            <a:r>
              <a:rPr lang="pt-BR" sz="1700" b="1" smtClean="0">
                <a:solidFill>
                  <a:srgbClr val="FFFF00"/>
                </a:solidFill>
              </a:rPr>
              <a:t>E</a:t>
            </a:r>
            <a:r>
              <a:rPr lang="pt-BR" sz="1700" smtClean="0">
                <a:solidFill>
                  <a:srgbClr val="FFFF00"/>
                </a:solidFill>
              </a:rPr>
              <a:t> devido ao aumento da pressão do átrio esquerdo que leva a uma pseudonormalização da relação E/A&gt;1, como ocorre normal no RN a termo).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p:cNvSpPr>
          <p:nvPr>
            <p:ph type="title"/>
          </p:nvPr>
        </p:nvSpPr>
        <p:spPr/>
        <p:txBody>
          <a:bodyPr/>
          <a:lstStyle/>
          <a:p>
            <a:pPr eaLnBrk="1" hangingPunct="1"/>
            <a:r>
              <a:rPr lang="pt-BR" smtClean="0">
                <a:solidFill>
                  <a:srgbClr val="FF00FF"/>
                </a:solidFill>
              </a:rPr>
              <a:t>Importante....</a:t>
            </a:r>
          </a:p>
        </p:txBody>
      </p:sp>
      <p:sp>
        <p:nvSpPr>
          <p:cNvPr id="43010" name="Rectangle 3"/>
          <p:cNvSpPr>
            <a:spLocks noGrp="1"/>
          </p:cNvSpPr>
          <p:nvPr>
            <p:ph type="body" idx="1"/>
          </p:nvPr>
        </p:nvSpPr>
        <p:spPr/>
        <p:txBody>
          <a:bodyPr/>
          <a:lstStyle/>
          <a:p>
            <a:pPr eaLnBrk="1" hangingPunct="1">
              <a:lnSpc>
                <a:spcPct val="80000"/>
              </a:lnSpc>
            </a:pPr>
            <a:r>
              <a:rPr lang="pt-BR" sz="2800" smtClean="0"/>
              <a:t>Isoladamente tem pouca sensibilidade e especificidade quando comparados diâmetro transductal, mas </a:t>
            </a:r>
            <a:r>
              <a:rPr lang="pt-BR" sz="2800" b="1" smtClean="0">
                <a:solidFill>
                  <a:srgbClr val="0033CC"/>
                </a:solidFill>
              </a:rPr>
              <a:t>juntos proporcionam uma forma mais compreensiva da avaliação do canal arterial</a:t>
            </a:r>
            <a:r>
              <a:rPr lang="pt-BR" sz="2800" smtClean="0"/>
              <a:t>, facilitando a diferenciação de um CAHS e de canal inocente. </a:t>
            </a:r>
          </a:p>
          <a:p>
            <a:pPr eaLnBrk="1" hangingPunct="1">
              <a:lnSpc>
                <a:spcPct val="80000"/>
              </a:lnSpc>
            </a:pPr>
            <a:r>
              <a:rPr lang="pt-BR" sz="2800" smtClean="0"/>
              <a:t>	Parece muito simples tomar decisões para o tratamento com base apenas no </a:t>
            </a:r>
            <a:r>
              <a:rPr lang="pt-BR" sz="2800" b="1" smtClean="0">
                <a:solidFill>
                  <a:srgbClr val="0033CC"/>
                </a:solidFill>
              </a:rPr>
              <a:t>diâmetro transductal</a:t>
            </a:r>
            <a:r>
              <a:rPr lang="pt-BR" sz="2800" smtClean="0"/>
              <a:t>, uma vez que este </a:t>
            </a:r>
            <a:r>
              <a:rPr lang="pt-BR" sz="2800" b="1" smtClean="0">
                <a:solidFill>
                  <a:srgbClr val="FF0066"/>
                </a:solidFill>
              </a:rPr>
              <a:t>varia com a saturação de oxigênio, tratamento com o surfactante ou com uso de furosemide, além de ser examinador dependente.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p:cNvSpPr>
          <p:nvPr>
            <p:ph type="title"/>
          </p:nvPr>
        </p:nvSpPr>
        <p:spPr/>
        <p:txBody>
          <a:bodyPr/>
          <a:lstStyle/>
          <a:p>
            <a:pPr eaLnBrk="1" hangingPunct="1"/>
            <a:r>
              <a:rPr lang="pt-BR" sz="4000" smtClean="0">
                <a:solidFill>
                  <a:schemeClr val="hlink"/>
                </a:solidFill>
                <a:latin typeface="Algerian" pitchFamily="82" charset="0"/>
              </a:rPr>
              <a:t>Juntamente com os achados ecocardiográficos, considerar:</a:t>
            </a:r>
          </a:p>
        </p:txBody>
      </p:sp>
      <p:sp>
        <p:nvSpPr>
          <p:cNvPr id="44034" name="Rectangle 3"/>
          <p:cNvSpPr>
            <a:spLocks noGrp="1"/>
          </p:cNvSpPr>
          <p:nvPr>
            <p:ph type="body" idx="1"/>
          </p:nvPr>
        </p:nvSpPr>
        <p:spPr>
          <a:xfrm>
            <a:off x="468313" y="1916113"/>
            <a:ext cx="8229600" cy="4525962"/>
          </a:xfrm>
          <a:solidFill>
            <a:srgbClr val="0033CC"/>
          </a:solidFill>
          <a:ln w="38100">
            <a:solidFill>
              <a:srgbClr val="FF00FF"/>
            </a:solidFill>
          </a:ln>
        </p:spPr>
        <p:txBody>
          <a:bodyPr/>
          <a:lstStyle/>
          <a:p>
            <a:pPr eaLnBrk="1" hangingPunct="1">
              <a:lnSpc>
                <a:spcPct val="80000"/>
              </a:lnSpc>
            </a:pPr>
            <a:r>
              <a:rPr lang="pt-BR" sz="2400" b="1" i="1" smtClean="0">
                <a:solidFill>
                  <a:srgbClr val="FFFF00"/>
                </a:solidFill>
              </a:rPr>
              <a:t>presença de hemorragia pulmonar (secreção sanguinolenta persistente no tubo endotraqueal) isoladamente</a:t>
            </a:r>
            <a:r>
              <a:rPr lang="pt-BR" sz="2400" i="1" smtClean="0">
                <a:solidFill>
                  <a:srgbClr val="FFFF00"/>
                </a:solidFill>
              </a:rPr>
              <a:t> </a:t>
            </a:r>
            <a:r>
              <a:rPr lang="pt-BR" sz="2400" smtClean="0">
                <a:solidFill>
                  <a:srgbClr val="FFFF00"/>
                </a:solidFill>
              </a:rPr>
              <a:t>ou</a:t>
            </a:r>
            <a:r>
              <a:rPr lang="pt-BR" sz="2400" i="1" smtClean="0">
                <a:solidFill>
                  <a:srgbClr val="FFFF00"/>
                </a:solidFill>
              </a:rPr>
              <a:t> </a:t>
            </a:r>
            <a:r>
              <a:rPr lang="pt-BR" sz="2400" smtClean="0">
                <a:solidFill>
                  <a:srgbClr val="FFFF00"/>
                </a:solidFill>
              </a:rPr>
              <a:t>pelo menos 2 dos achados clínicos, laboratoriais e radiológicos, como:</a:t>
            </a:r>
            <a:endParaRPr lang="pt-BR" sz="2400" b="1" smtClean="0">
              <a:solidFill>
                <a:srgbClr val="FFFF00"/>
              </a:solidFill>
            </a:endParaRPr>
          </a:p>
          <a:p>
            <a:pPr eaLnBrk="1" hangingPunct="1">
              <a:lnSpc>
                <a:spcPct val="80000"/>
              </a:lnSpc>
            </a:pPr>
            <a:r>
              <a:rPr lang="pt-BR" sz="2400" b="1" smtClean="0">
                <a:solidFill>
                  <a:srgbClr val="FFFF00"/>
                </a:solidFill>
              </a:rPr>
              <a:t>-presença de taquicardia, sopro cardíaco, precórdio pulsátil, pulsos amplos, pressão arterial diastólica &lt;30 mmHg</a:t>
            </a:r>
            <a:br>
              <a:rPr lang="pt-BR" sz="2400" b="1" smtClean="0">
                <a:solidFill>
                  <a:srgbClr val="FFFF00"/>
                </a:solidFill>
              </a:rPr>
            </a:br>
            <a:r>
              <a:rPr lang="pt-BR" sz="2400" b="1" smtClean="0">
                <a:solidFill>
                  <a:srgbClr val="FFFF00"/>
                </a:solidFill>
              </a:rPr>
              <a:t>- necessidade de parâmetros ventilatórios altos (MAP&gt;8, FiO2 &gt;0.4) </a:t>
            </a:r>
            <a:br>
              <a:rPr lang="pt-BR" sz="2400" b="1" smtClean="0">
                <a:solidFill>
                  <a:srgbClr val="FFFF00"/>
                </a:solidFill>
              </a:rPr>
            </a:br>
            <a:r>
              <a:rPr lang="pt-BR" sz="2400" b="1" smtClean="0">
                <a:solidFill>
                  <a:srgbClr val="FFFF00"/>
                </a:solidFill>
              </a:rPr>
              <a:t>-oligúria &lt;1ml/kg/hora ou creatinina &gt; 1,7 mg/dL</a:t>
            </a:r>
          </a:p>
          <a:p>
            <a:pPr eaLnBrk="1" hangingPunct="1">
              <a:lnSpc>
                <a:spcPct val="80000"/>
              </a:lnSpc>
            </a:pPr>
            <a:r>
              <a:rPr lang="pt-BR" sz="2400" b="1" smtClean="0">
                <a:solidFill>
                  <a:srgbClr val="FFFF00"/>
                </a:solidFill>
              </a:rPr>
              <a:t>-acidose persistente (pH &lt;7,2 e BE&gt; -10mEq/L) </a:t>
            </a:r>
            <a:br>
              <a:rPr lang="pt-BR" sz="2400" b="1" smtClean="0">
                <a:solidFill>
                  <a:srgbClr val="FFFF00"/>
                </a:solidFill>
              </a:rPr>
            </a:br>
            <a:r>
              <a:rPr lang="pt-BR" sz="2400" b="1" smtClean="0">
                <a:solidFill>
                  <a:srgbClr val="FFFF00"/>
                </a:solidFill>
              </a:rPr>
              <a:t>-área cardíaca aumentada e sinais de congestão pulmonar ao Rx</a:t>
            </a:r>
            <a:br>
              <a:rPr lang="pt-BR" sz="2400" b="1" smtClean="0">
                <a:solidFill>
                  <a:srgbClr val="FFFF00"/>
                </a:solidFill>
              </a:rPr>
            </a:br>
            <a:r>
              <a:rPr lang="pt-BR" sz="2400" b="1" smtClean="0">
                <a:solidFill>
                  <a:srgbClr val="FFFF00"/>
                </a:solidFill>
              </a:rPr>
              <a:t>-necessidade de droga vasoativa ou diurético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p:cNvSpPr>
          <p:nvPr>
            <p:ph type="title"/>
          </p:nvPr>
        </p:nvSpPr>
        <p:spPr/>
        <p:txBody>
          <a:bodyPr/>
          <a:lstStyle/>
          <a:p>
            <a:pPr eaLnBrk="1" hangingPunct="1"/>
            <a:r>
              <a:rPr lang="pt-BR" dirty="0" smtClean="0">
                <a:solidFill>
                  <a:schemeClr val="hlink"/>
                </a:solidFill>
              </a:rPr>
              <a:t>QUEM TRATAR?</a:t>
            </a:r>
          </a:p>
        </p:txBody>
      </p:sp>
      <p:sp>
        <p:nvSpPr>
          <p:cNvPr id="45058" name="Rectangle 3"/>
          <p:cNvSpPr>
            <a:spLocks noGrp="1"/>
          </p:cNvSpPr>
          <p:nvPr>
            <p:ph type="body" idx="1"/>
          </p:nvPr>
        </p:nvSpPr>
        <p:spPr/>
        <p:txBody>
          <a:bodyPr/>
          <a:lstStyle/>
          <a:p>
            <a:pPr eaLnBrk="1" hangingPunct="1">
              <a:lnSpc>
                <a:spcPct val="80000"/>
              </a:lnSpc>
            </a:pPr>
            <a:r>
              <a:rPr lang="pt-BR" sz="2800" dirty="0" smtClean="0"/>
              <a:t>Evidentemente seria muito simplicista tratar todos os canais (pode ser até pior!). Grupos selecionados de RN devem ser reconhecidos, principalmente os </a:t>
            </a:r>
            <a:r>
              <a:rPr lang="pt-BR" sz="2800" dirty="0" err="1" smtClean="0"/>
              <a:t>pré</a:t>
            </a:r>
            <a:r>
              <a:rPr lang="pt-BR" sz="2800" smtClean="0"/>
              <a:t>-termos </a:t>
            </a:r>
            <a:r>
              <a:rPr lang="pt-BR" sz="2800" dirty="0" smtClean="0"/>
              <a:t>extremos que apresentam a combinação de marcadores clínicos e ecocardiográficos que avaliem o impacto do shunt pelo canal arterial. Assim, pode-se ponderar o maior risco de hemorragia pulmonar (uma catástrofe!) e possivelmente, maior incidência de DBP.</a:t>
            </a:r>
          </a:p>
          <a:p>
            <a:pPr algn="ctr" eaLnBrk="1" hangingPunct="1">
              <a:lnSpc>
                <a:spcPct val="80000"/>
              </a:lnSpc>
            </a:pPr>
            <a:r>
              <a:rPr lang="pt-BR" sz="2800" b="1" dirty="0" smtClean="0">
                <a:solidFill>
                  <a:srgbClr val="FF00FF"/>
                </a:solidFill>
              </a:rPr>
              <a:t>Portanto, </a:t>
            </a:r>
            <a:r>
              <a:rPr lang="pt-BR" sz="2800" b="1" i="1" dirty="0" smtClean="0">
                <a:solidFill>
                  <a:srgbClr val="FF00FF"/>
                </a:solidFill>
              </a:rPr>
              <a:t>priorizar os RN de risco, combinando os achados ecocardiográficos com os clínicos na decisão do fechamento do canal arterial</a:t>
            </a:r>
            <a:r>
              <a:rPr lang="pt-BR" sz="2800" dirty="0" smtClean="0">
                <a:solidFill>
                  <a:srgbClr val="FF00FF"/>
                </a:solidFill>
              </a:rPr>
              <a:t> </a:t>
            </a:r>
          </a:p>
          <a:p>
            <a:pPr eaLnBrk="1" hangingPunct="1">
              <a:lnSpc>
                <a:spcPct val="80000"/>
              </a:lnSpc>
            </a:pPr>
            <a:endParaRPr lang="pt-BR" sz="2800" dirty="0" smtClean="0">
              <a:solidFill>
                <a:srgbClr val="FF00FF"/>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p:cNvSpPr>
          <p:nvPr>
            <p:ph type="title"/>
          </p:nvPr>
        </p:nvSpPr>
        <p:spPr/>
        <p:txBody>
          <a:bodyPr/>
          <a:lstStyle/>
          <a:p>
            <a:pPr eaLnBrk="1" hangingPunct="1"/>
            <a:r>
              <a:rPr lang="pt-BR" smtClean="0">
                <a:solidFill>
                  <a:schemeClr val="hlink"/>
                </a:solidFill>
              </a:rPr>
              <a:t>OBRIGADO!</a:t>
            </a:r>
          </a:p>
        </p:txBody>
      </p:sp>
      <p:pic>
        <p:nvPicPr>
          <p:cNvPr id="46082" name="Picture 4" descr="Martinha-For"/>
          <p:cNvPicPr>
            <a:picLocks noGrp="1" noChangeAspect="1" noChangeArrowheads="1"/>
          </p:cNvPicPr>
          <p:nvPr>
            <p:ph type="body" idx="1"/>
          </p:nvPr>
        </p:nvPicPr>
        <p:blipFill>
          <a:blip r:embed="rId2"/>
          <a:srcRect/>
          <a:stretch>
            <a:fillRect/>
          </a:stretch>
        </p:blipFill>
        <p:spPr>
          <a:xfrm>
            <a:off x="1331913" y="1268413"/>
            <a:ext cx="6034087" cy="4525962"/>
          </a:xfrm>
        </p:spPr>
      </p:pic>
      <p:sp>
        <p:nvSpPr>
          <p:cNvPr id="46083" name="Rectangle 5"/>
          <p:cNvSpPr>
            <a:spLocks noChangeArrowheads="1"/>
          </p:cNvSpPr>
          <p:nvPr/>
        </p:nvSpPr>
        <p:spPr bwMode="auto">
          <a:xfrm>
            <a:off x="250825" y="5907088"/>
            <a:ext cx="7667625" cy="581025"/>
          </a:xfrm>
          <a:prstGeom prst="rect">
            <a:avLst/>
          </a:prstGeom>
          <a:noFill/>
          <a:ln w="9525">
            <a:noFill/>
            <a:miter lim="800000"/>
            <a:headEnd/>
            <a:tailEnd/>
          </a:ln>
        </p:spPr>
        <p:txBody>
          <a:bodyPr anchor="ctr">
            <a:spAutoFit/>
          </a:bodyPr>
          <a:lstStyle/>
          <a:p>
            <a:pPr algn="ctr"/>
            <a:r>
              <a:rPr lang="pt-BR" sz="1600" b="1">
                <a:solidFill>
                  <a:schemeClr val="hlink"/>
                </a:solidFill>
              </a:rPr>
              <a:t>Profa. Marta David Rocha e Prof. Paulo R. Margotto na Formatura Turma 2001 da ESCS (14/9/2007)</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577</TotalTime>
  <Words>2351</Words>
  <Application>Microsoft Office PowerPoint</Application>
  <PresentationFormat>Apresentação na tela (4:3)</PresentationFormat>
  <Paragraphs>186</Paragraphs>
  <Slides>33</Slides>
  <Notes>0</Notes>
  <HiddenSlides>0</HiddenSlides>
  <MMClips>0</MMClips>
  <ScaleCrop>false</ScaleCrop>
  <HeadingPairs>
    <vt:vector size="4" baseType="variant">
      <vt:variant>
        <vt:lpstr>Tema</vt:lpstr>
      </vt:variant>
      <vt:variant>
        <vt:i4>1</vt:i4>
      </vt:variant>
      <vt:variant>
        <vt:lpstr>Títulos de slides</vt:lpstr>
      </vt:variant>
      <vt:variant>
        <vt:i4>33</vt:i4>
      </vt:variant>
    </vt:vector>
  </HeadingPairs>
  <TitlesOfParts>
    <vt:vector size="34" baseType="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Dr. Paulo R. Margotto. Consultem também! Ampliando os Conhecimentos!</vt:lpstr>
      <vt:lpstr>Apresentação do PowerPoint</vt:lpstr>
      <vt:lpstr>Apresentação do PowerPoint</vt:lpstr>
      <vt:lpstr>Apresentação do PowerPoint</vt:lpstr>
      <vt:lpstr>Como definimos Canal arterial hemodinamicamente significativo</vt:lpstr>
      <vt:lpstr>Apresentação do PowerPoint</vt:lpstr>
      <vt:lpstr>Importante....</vt:lpstr>
      <vt:lpstr>Juntamente com os achados ecocardiográficos, considerar:</vt:lpstr>
      <vt:lpstr>QUEM TRATAR?</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503614</dc:creator>
  <cp:lastModifiedBy>Paulo</cp:lastModifiedBy>
  <cp:revision>31</cp:revision>
  <dcterms:created xsi:type="dcterms:W3CDTF">2022-01-27T10:56:24Z</dcterms:created>
  <dcterms:modified xsi:type="dcterms:W3CDTF">2022-01-28T13:45:38Z</dcterms:modified>
</cp:coreProperties>
</file>