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2" r:id="rId15"/>
    <p:sldId id="273" r:id="rId16"/>
    <p:sldId id="269" r:id="rId17"/>
    <p:sldId id="270" r:id="rId18"/>
    <p:sldId id="274" r:id="rId19"/>
    <p:sldId id="275" r:id="rId20"/>
    <p:sldId id="271" r:id="rId21"/>
  </p:sldIdLst>
  <p:sldSz cx="24384000" cy="13716000"/>
  <p:notesSz cx="6858000" cy="9144000"/>
  <p:defaultTextStyle>
    <a:defPPr>
      <a:defRPr lang="pt-BR"/>
    </a:defPPr>
    <a:lvl1pPr algn="l" defTabSz="2438400" rtl="0" fontAlgn="base">
      <a:spcBef>
        <a:spcPct val="0"/>
      </a:spcBef>
      <a:spcAft>
        <a:spcPct val="0"/>
      </a:spcAft>
      <a:defRPr sz="2400" kern="1200">
        <a:solidFill>
          <a:srgbClr val="000000"/>
        </a:solidFill>
        <a:latin typeface="Canela Text Regular"/>
        <a:ea typeface="Canela Text Regular"/>
        <a:cs typeface="Canela Text Regular"/>
        <a:sym typeface="Canela Text Regular"/>
      </a:defRPr>
    </a:lvl1pPr>
    <a:lvl2pPr indent="457200" algn="l" defTabSz="2438400" rtl="0" fontAlgn="base">
      <a:spcBef>
        <a:spcPct val="0"/>
      </a:spcBef>
      <a:spcAft>
        <a:spcPct val="0"/>
      </a:spcAft>
      <a:defRPr sz="2400" kern="1200">
        <a:solidFill>
          <a:srgbClr val="000000"/>
        </a:solidFill>
        <a:latin typeface="Canela Text Regular"/>
        <a:ea typeface="Canela Text Regular"/>
        <a:cs typeface="Canela Text Regular"/>
        <a:sym typeface="Canela Text Regular"/>
      </a:defRPr>
    </a:lvl2pPr>
    <a:lvl3pPr indent="914400" algn="l" defTabSz="2438400" rtl="0" fontAlgn="base">
      <a:spcBef>
        <a:spcPct val="0"/>
      </a:spcBef>
      <a:spcAft>
        <a:spcPct val="0"/>
      </a:spcAft>
      <a:defRPr sz="2400" kern="1200">
        <a:solidFill>
          <a:srgbClr val="000000"/>
        </a:solidFill>
        <a:latin typeface="Canela Text Regular"/>
        <a:ea typeface="Canela Text Regular"/>
        <a:cs typeface="Canela Text Regular"/>
        <a:sym typeface="Canela Text Regular"/>
      </a:defRPr>
    </a:lvl3pPr>
    <a:lvl4pPr indent="1371600" algn="l" defTabSz="2438400" rtl="0" fontAlgn="base">
      <a:spcBef>
        <a:spcPct val="0"/>
      </a:spcBef>
      <a:spcAft>
        <a:spcPct val="0"/>
      </a:spcAft>
      <a:defRPr sz="2400" kern="1200">
        <a:solidFill>
          <a:srgbClr val="000000"/>
        </a:solidFill>
        <a:latin typeface="Canela Text Regular"/>
        <a:ea typeface="Canela Text Regular"/>
        <a:cs typeface="Canela Text Regular"/>
        <a:sym typeface="Canela Text Regular"/>
      </a:defRPr>
    </a:lvl4pPr>
    <a:lvl5pPr indent="1828800" algn="l" defTabSz="2438400" rtl="0" fontAlgn="base">
      <a:spcBef>
        <a:spcPct val="0"/>
      </a:spcBef>
      <a:spcAft>
        <a:spcPct val="0"/>
      </a:spcAft>
      <a:defRPr sz="2400" kern="1200">
        <a:solidFill>
          <a:srgbClr val="000000"/>
        </a:solidFill>
        <a:latin typeface="Canela Text Regular"/>
        <a:ea typeface="Canela Text Regular"/>
        <a:cs typeface="Canela Text Regular"/>
        <a:sym typeface="Canela Text Regular"/>
      </a:defRPr>
    </a:lvl5pPr>
    <a:lvl6pPr marL="2286000" algn="l" defTabSz="914400" rtl="0" eaLnBrk="1" latinLnBrk="0" hangingPunct="1">
      <a:defRPr sz="2400" kern="1200">
        <a:solidFill>
          <a:srgbClr val="000000"/>
        </a:solidFill>
        <a:latin typeface="Canela Text Regular"/>
        <a:ea typeface="Canela Text Regular"/>
        <a:cs typeface="Canela Text Regular"/>
        <a:sym typeface="Canela Text Regular"/>
      </a:defRPr>
    </a:lvl6pPr>
    <a:lvl7pPr marL="2743200" algn="l" defTabSz="914400" rtl="0" eaLnBrk="1" latinLnBrk="0" hangingPunct="1">
      <a:defRPr sz="2400" kern="1200">
        <a:solidFill>
          <a:srgbClr val="000000"/>
        </a:solidFill>
        <a:latin typeface="Canela Text Regular"/>
        <a:ea typeface="Canela Text Regular"/>
        <a:cs typeface="Canela Text Regular"/>
        <a:sym typeface="Canela Text Regular"/>
      </a:defRPr>
    </a:lvl7pPr>
    <a:lvl8pPr marL="3200400" algn="l" defTabSz="914400" rtl="0" eaLnBrk="1" latinLnBrk="0" hangingPunct="1">
      <a:defRPr sz="2400" kern="1200">
        <a:solidFill>
          <a:srgbClr val="000000"/>
        </a:solidFill>
        <a:latin typeface="Canela Text Regular"/>
        <a:ea typeface="Canela Text Regular"/>
        <a:cs typeface="Canela Text Regular"/>
        <a:sym typeface="Canela Text Regular"/>
      </a:defRPr>
    </a:lvl8pPr>
    <a:lvl9pPr marL="3657600" algn="l" defTabSz="914400" rtl="0" eaLnBrk="1" latinLnBrk="0" hangingPunct="1">
      <a:defRPr sz="2400" kern="1200">
        <a:solidFill>
          <a:srgbClr val="000000"/>
        </a:solidFill>
        <a:latin typeface="Canela Text Regular"/>
        <a:ea typeface="Canela Text Regular"/>
        <a:cs typeface="Canela Text Regular"/>
        <a:sym typeface="Canela Text Regular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FF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Graphik"/>
          <a:ea typeface="Graphik"/>
          <a:cs typeface="Graphik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381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>
          <a:latin typeface="Graphik"/>
          <a:ea typeface="Graphik"/>
          <a:cs typeface="Graphik"/>
        </a:font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536773"/>
              </a:solidFill>
              <a:prstDash val="solid"/>
              <a:miter lim="400000"/>
            </a:ln>
          </a:top>
          <a:bottom>
            <a:ln w="12700" cap="flat">
              <a:solidFill>
                <a:srgbClr val="536773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Graphik"/>
          <a:ea typeface="Graphik"/>
          <a:cs typeface="Graphik"/>
        </a:font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536773"/>
              </a:solidFill>
              <a:prstDash val="solid"/>
              <a:miter lim="400000"/>
            </a:ln>
          </a:left>
          <a:right>
            <a:ln w="12700" cap="flat">
              <a:solidFill>
                <a:srgbClr val="536773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536773"/>
              </a:solidFill>
              <a:prstDash val="solid"/>
              <a:miter lim="400000"/>
            </a:ln>
          </a:insideH>
          <a:insideV>
            <a:ln w="12700" cap="flat">
              <a:solidFill>
                <a:srgbClr val="536773"/>
              </a:solidFill>
              <a:prstDash val="solid"/>
              <a:miter lim="400000"/>
            </a:ln>
          </a:insideV>
        </a:tcBdr>
        <a:fill>
          <a:solidFill>
            <a:schemeClr val="accent1">
              <a:hueOff val="-217956"/>
              <a:satOff val="14368"/>
              <a:lumOff val="17764"/>
            </a:schemeClr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Graphik"/>
          <a:ea typeface="Graphik"/>
          <a:cs typeface="Graphik"/>
        </a:font>
        <a:srgbClr val="000000"/>
      </a:tcTxStyle>
      <a:tcStyle>
        <a:tcBdr>
          <a:left>
            <a:ln w="12700" cap="flat">
              <a:solidFill>
                <a:srgbClr val="838383"/>
              </a:solidFill>
              <a:prstDash val="solid"/>
              <a:miter lim="400000"/>
            </a:ln>
          </a:left>
          <a:right>
            <a:ln w="12700" cap="flat">
              <a:solidFill>
                <a:srgbClr val="838383"/>
              </a:solidFill>
              <a:prstDash val="solid"/>
              <a:miter lim="400000"/>
            </a:ln>
          </a:right>
          <a:top>
            <a:ln w="12700" cap="flat">
              <a:solidFill>
                <a:srgbClr val="838383"/>
              </a:solidFill>
              <a:prstDash val="solid"/>
              <a:miter lim="400000"/>
            </a:ln>
          </a:top>
          <a:bottom>
            <a:ln w="12700" cap="flat">
              <a:solidFill>
                <a:srgbClr val="838383"/>
              </a:solidFill>
              <a:prstDash val="solid"/>
              <a:miter lim="400000"/>
            </a:ln>
          </a:bottom>
          <a:insideH>
            <a:ln w="12700" cap="flat">
              <a:solidFill>
                <a:srgbClr val="838383"/>
              </a:solidFill>
              <a:prstDash val="solid"/>
              <a:miter lim="400000"/>
            </a:ln>
          </a:insideH>
          <a:insideV>
            <a:ln w="12700" cap="flat">
              <a:solidFill>
                <a:srgbClr val="838383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CEEEE"/>
          </a:solidFill>
        </a:fill>
      </a:tcStyle>
    </a:band2H>
    <a:firstCol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808080"/>
              </a:solidFill>
              <a:prstDash val="solid"/>
              <a:miter lim="400000"/>
            </a:ln>
          </a:right>
          <a:top>
            <a:ln w="12700" cap="flat">
              <a:solidFill>
                <a:srgbClr val="808080"/>
              </a:solidFill>
              <a:prstDash val="solid"/>
              <a:miter lim="400000"/>
            </a:ln>
          </a:top>
          <a:bottom>
            <a:ln w="12700" cap="flat">
              <a:solidFill>
                <a:srgbClr val="808080"/>
              </a:solidFill>
              <a:prstDash val="solid"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solidFill>
                <a:srgbClr val="80808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571091"/>
              <a:satOff val="15926"/>
              <a:lumOff val="22314"/>
            </a:schemeClr>
          </a:solidFill>
        </a:fill>
      </a:tcStyle>
    </a:firstCol>
    <a:lastRow>
      <a:tcTxStyle b="off" i="off">
        <a:font>
          <a:latin typeface="Graphik"/>
          <a:ea typeface="Graphik"/>
          <a:cs typeface="Graphik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45B43B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4D4D4D"/>
              </a:solidFill>
              <a:prstDash val="solid"/>
              <a:miter lim="400000"/>
            </a:ln>
          </a:left>
          <a:right>
            <a:ln w="12700" cap="flat">
              <a:solidFill>
                <a:srgbClr val="4D4D4D"/>
              </a:solidFill>
              <a:prstDash val="solid"/>
              <a:miter lim="400000"/>
            </a:ln>
          </a:right>
          <a:top>
            <a:ln w="12700" cap="flat">
              <a:solidFill>
                <a:srgbClr val="4D4D4D"/>
              </a:solidFill>
              <a:prstDash val="solid"/>
              <a:miter lim="400000"/>
            </a:ln>
          </a:top>
          <a:bottom>
            <a:ln w="12700" cap="flat">
              <a:solidFill>
                <a:srgbClr val="4D4D4D"/>
              </a:solidFill>
              <a:prstDash val="solid"/>
              <a:miter lim="400000"/>
            </a:ln>
          </a:bottom>
          <a:insideH>
            <a:ln w="12700" cap="flat">
              <a:solidFill>
                <a:srgbClr val="4D4D4D"/>
              </a:solidFill>
              <a:prstDash val="solid"/>
              <a:miter lim="400000"/>
            </a:ln>
          </a:insideH>
          <a:insideV>
            <a:ln w="12700" cap="flat">
              <a:solidFill>
                <a:srgbClr val="4D4D4D"/>
              </a:solidFill>
              <a:prstDash val="solid"/>
              <a:miter lim="400000"/>
            </a:ln>
          </a:insideV>
        </a:tcBdr>
        <a:fill>
          <a:solidFill>
            <a:srgbClr val="45B43B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Graphik"/>
          <a:ea typeface="Graphik"/>
          <a:cs typeface="Graphik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chemeClr val="accent4">
              <a:hueOff val="349036"/>
              <a:lumOff val="17111"/>
            </a:schemeClr>
          </a:solidFill>
        </a:fill>
      </a:tcStyle>
    </a:band2H>
    <a:firstCol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BD17"/>
          </a:solidFill>
        </a:fill>
      </a:tcStyle>
    </a:firstCol>
    <a:lastRow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38100" cap="flat">
              <a:solidFill>
                <a:srgbClr val="FFBD17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AF7E9"/>
          </a:solidFill>
        </a:fill>
      </a:tcStyle>
    </a:lastRow>
    <a:firstRow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5B5A5A"/>
              </a:solidFill>
              <a:prstDash val="solid"/>
              <a:miter lim="400000"/>
            </a:ln>
          </a:left>
          <a:right>
            <a:ln w="12700" cap="flat">
              <a:solidFill>
                <a:srgbClr val="5B5A5A"/>
              </a:solidFill>
              <a:prstDash val="solid"/>
              <a:miter lim="400000"/>
            </a:ln>
          </a:right>
          <a:top>
            <a:ln w="12700" cap="flat">
              <a:solidFill>
                <a:srgbClr val="5B5A5A"/>
              </a:solidFill>
              <a:prstDash val="solid"/>
              <a:miter lim="400000"/>
            </a:ln>
          </a:top>
          <a:bottom>
            <a:ln w="12700" cap="flat">
              <a:solidFill>
                <a:srgbClr val="5B5A5A"/>
              </a:solidFill>
              <a:prstDash val="solid"/>
              <a:miter lim="400000"/>
            </a:ln>
          </a:bottom>
          <a:insideH>
            <a:ln w="12700" cap="flat">
              <a:solidFill>
                <a:srgbClr val="5B5A5A"/>
              </a:solidFill>
              <a:prstDash val="solid"/>
              <a:miter lim="400000"/>
            </a:ln>
          </a:insideH>
          <a:insideV>
            <a:ln w="12700" cap="flat">
              <a:solidFill>
                <a:srgbClr val="5B5A5A"/>
              </a:solidFill>
              <a:prstDash val="solid"/>
              <a:miter lim="400000"/>
            </a:ln>
          </a:insideV>
        </a:tcBdr>
        <a:fill>
          <a:solidFill>
            <a:srgbClr val="FF8A2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Graphik"/>
          <a:ea typeface="Graphik"/>
          <a:cs typeface="Graphik"/>
        </a:font>
        <a:srgbClr val="000000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CEEEF"/>
          </a:solidFill>
        </a:fill>
      </a:tcStyle>
    </a:band2H>
    <a:firstCol>
      <a:tcTxStyle b="on" i="off">
        <a:font>
          <a:latin typeface="Graphik Semibold"/>
          <a:ea typeface="Graphik Semibold"/>
          <a:cs typeface="Graphik Semibold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12700" cap="flat">
              <a:solidFill>
                <a:srgbClr val="5E5E5E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rgbClr val="32C5B9"/>
          </a:solidFill>
        </a:fill>
      </a:tcStyle>
    </a:firstCol>
    <a:lastRow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38100" cap="flat">
              <a:solidFill>
                <a:schemeClr val="accent2">
                  <a:hueOff val="240640"/>
                  <a:satOff val="2542"/>
                  <a:lumOff val="-13198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Graphik Semibold"/>
          <a:ea typeface="Graphik Semibold"/>
          <a:cs typeface="Graphik Semibold"/>
        </a:font>
        <a:srgbClr val="FFFFFF"/>
      </a:tcTxStyle>
      <a:tcStyle>
        <a:tcBdr>
          <a:left>
            <a:ln w="12700" cap="flat">
              <a:solidFill>
                <a:srgbClr val="5E5E5E"/>
              </a:solidFill>
              <a:prstDash val="solid"/>
              <a:miter lim="400000"/>
            </a:ln>
          </a:left>
          <a:right>
            <a:ln w="12700" cap="flat">
              <a:solidFill>
                <a:srgbClr val="5E5E5E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5E5E5E"/>
              </a:solidFill>
              <a:prstDash val="solid"/>
              <a:miter lim="400000"/>
            </a:ln>
          </a:bottom>
          <a:insideH>
            <a:ln w="12700" cap="flat">
              <a:solidFill>
                <a:srgbClr val="5E5E5E"/>
              </a:solidFill>
              <a:prstDash val="solid"/>
              <a:miter lim="400000"/>
            </a:ln>
          </a:insideH>
          <a:insideV>
            <a:ln w="12700" cap="flat">
              <a:solidFill>
                <a:srgbClr val="5E5E5E"/>
              </a:solidFill>
              <a:prstDash val="solid"/>
              <a:miter lim="400000"/>
            </a:ln>
          </a:insideV>
        </a:tcBdr>
        <a:fill>
          <a:solidFill>
            <a:schemeClr val="accent2">
              <a:hueOff val="240640"/>
              <a:satOff val="2542"/>
              <a:lumOff val="-13198"/>
            </a:schemeClr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Graphik"/>
          <a:ea typeface="Graphik"/>
          <a:cs typeface="Graphik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F"/>
          </a:solidFill>
        </a:fill>
      </a:tcStyle>
    </a:band2H>
    <a:firstCol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6C6C6C"/>
              </a:solidFill>
              <a:prstDash val="solid"/>
              <a:miter lim="400000"/>
            </a:ln>
          </a:left>
          <a:right>
            <a:ln w="254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6C6C6C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Graphik Semibold"/>
          <a:ea typeface="Graphik Semibold"/>
          <a:cs typeface="Graphik Semibold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6C6C6C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D6DCE0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3" d="100"/>
          <a:sy n="43" d="100"/>
        </p:scale>
        <p:origin x="-422" y="53"/>
      </p:cViewPr>
      <p:guideLst>
        <p:guide orient="horz" pos="4320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717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hape 148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5603" name="Shape 149"/>
          <p:cNvSpPr>
            <a:spLocks noGrp="1"/>
          </p:cNvSpPr>
          <p:nvPr>
            <p:ph type="body" sz="quarter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smtClean="0">
              <a:sym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40031026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Helvetica Neue"/>
        <a:ea typeface="Helvetica Neue"/>
        <a:cs typeface="Helvetica Neue"/>
        <a:sym typeface="Helvetica Neue"/>
      </a:defRPr>
    </a:lvl1pPr>
    <a:lvl2pPr marL="742950" indent="-28575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Helvetica Neue"/>
        <a:ea typeface="Helvetica Neue"/>
        <a:cs typeface="Helvetica Neue"/>
        <a:sym typeface="Helvetica Neue"/>
      </a:defRPr>
    </a:lvl2pPr>
    <a:lvl3pPr marL="11430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Helvetica Neue"/>
        <a:ea typeface="Helvetica Neue"/>
        <a:cs typeface="Helvetica Neue"/>
        <a:sym typeface="Helvetica Neue"/>
      </a:defRPr>
    </a:lvl3pPr>
    <a:lvl4pPr marL="16002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Helvetica Neue"/>
        <a:ea typeface="Helvetica Neue"/>
        <a:cs typeface="Helvetica Neue"/>
        <a:sym typeface="Helvetica Neue"/>
      </a:defRPr>
    </a:lvl4pPr>
    <a:lvl5pPr marL="20574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ria e Data"/>
          <p:cNvSpPr txBox="1">
            <a:spLocks noGrp="1"/>
          </p:cNvSpPr>
          <p:nvPr>
            <p:ph type="body" sz="quarter" idx="21"/>
          </p:nvPr>
        </p:nvSpPr>
        <p:spPr>
          <a:xfrm>
            <a:off x="1219200" y="11986162"/>
            <a:ext cx="21945599" cy="605791"/>
          </a:xfrm>
          <a:prstGeom prst="rect">
            <a:avLst/>
          </a:prstGeom>
        </p:spPr>
        <p:txBody>
          <a:bodyPr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3000" spc="-29">
                <a:latin typeface="Graphik Medium"/>
                <a:ea typeface="Graphik Medium"/>
                <a:cs typeface="Graphik Medium"/>
                <a:sym typeface="Graphik Medium"/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2" name="Título da Apresentação"/>
          <p:cNvSpPr txBox="1">
            <a:spLocks noGrp="1"/>
          </p:cNvSpPr>
          <p:nvPr>
            <p:ph type="title"/>
          </p:nvPr>
        </p:nvSpPr>
        <p:spPr>
          <a:xfrm>
            <a:off x="1219200" y="3543300"/>
            <a:ext cx="21945600" cy="4267200"/>
          </a:xfrm>
          <a:prstGeom prst="rect">
            <a:avLst/>
          </a:prstGeom>
        </p:spPr>
        <p:txBody>
          <a:bodyPr anchor="b"/>
          <a:lstStyle>
            <a:lvl1pPr>
              <a:defRPr sz="12800" spc="-128"/>
            </a:lvl1pPr>
          </a:lstStyle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13" name="Nível de Corpo Um…"/>
          <p:cNvSpPr txBox="1">
            <a:spLocks noGrp="1"/>
          </p:cNvSpPr>
          <p:nvPr>
            <p:ph type="body" sz="quarter" idx="1"/>
          </p:nvPr>
        </p:nvSpPr>
        <p:spPr>
          <a:xfrm>
            <a:off x="1219200" y="7567579"/>
            <a:ext cx="21945600" cy="2250593"/>
          </a:xfrm>
          <a:prstGeom prst="rect">
            <a:avLst/>
          </a:prstGeom>
        </p:spPr>
        <p:txBody>
          <a:bodyPr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6000" spc="-59">
                <a:latin typeface="Graphik Semibold"/>
                <a:ea typeface="Graphik Semibold"/>
                <a:cs typeface="Graphik Semibold"/>
                <a:sym typeface="Graphik Semibold"/>
              </a:defRPr>
            </a:lvl1pPr>
            <a:lvl2pPr marL="0" indent="45720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6000" spc="-59">
                <a:latin typeface="Graphik Semibold"/>
                <a:ea typeface="Graphik Semibold"/>
                <a:cs typeface="Graphik Semibold"/>
                <a:sym typeface="Graphik Semibold"/>
              </a:defRPr>
            </a:lvl2pPr>
            <a:lvl3pPr marL="0" indent="91440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6000" spc="-59">
                <a:latin typeface="Graphik Semibold"/>
                <a:ea typeface="Graphik Semibold"/>
                <a:cs typeface="Graphik Semibold"/>
                <a:sym typeface="Graphik Semibold"/>
              </a:defRPr>
            </a:lvl3pPr>
            <a:lvl4pPr marL="0" indent="137160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6000" spc="-59">
                <a:latin typeface="Graphik Semibold"/>
                <a:ea typeface="Graphik Semibold"/>
                <a:cs typeface="Graphik Semibold"/>
                <a:sym typeface="Graphik Semibold"/>
              </a:defRPr>
            </a:lvl4pPr>
            <a:lvl5pPr marL="0" indent="182880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6000" spc="-59">
                <a:latin typeface="Graphik Semibold"/>
                <a:ea typeface="Graphik Semibold"/>
                <a:cs typeface="Graphik Semibold"/>
                <a:sym typeface="Graphik Semibold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5" name="Número do Slide"/>
          <p:cNvSpPr txBox="1">
            <a:spLocks noGrp="1"/>
          </p:cNvSpPr>
          <p:nvPr>
            <p:ph type="sldNum" sz="quarter" idx="22"/>
          </p:nvPr>
        </p:nvSpPr>
        <p:spPr>
          <a:xfrm>
            <a:off x="11944350" y="12722225"/>
            <a:ext cx="503238" cy="406400"/>
          </a:xfrm>
        </p:spPr>
        <p:txBody>
          <a:bodyPr/>
          <a:lstStyle>
            <a:lvl1pPr algn="ctr" defTabSz="584200" eaLnBrk="1" hangingPunct="0">
              <a:lnSpc>
                <a:spcPct val="100000"/>
              </a:lnSpc>
              <a:defRPr sz="2000">
                <a:solidFill>
                  <a:srgbClr val="5E5E5E"/>
                </a:solidFill>
                <a:latin typeface="Graphik"/>
                <a:ea typeface="Graphik"/>
                <a:cs typeface="Graphik"/>
                <a:sym typeface="Graphik"/>
              </a:defRPr>
            </a:lvl1pPr>
            <a:lvl2pPr marL="742950" indent="-28575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fld id="{EC309772-99BB-4B1D-8A3F-CA27935B34D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5230469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raia e mar no pôr do sol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5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Canela Text Regular"/>
            </a:endParaRPr>
          </a:p>
        </p:txBody>
      </p:sp>
      <p:sp>
        <p:nvSpPr>
          <p:cNvPr id="22" name="Título da Apresentação"/>
          <p:cNvSpPr txBox="1">
            <a:spLocks noGrp="1"/>
          </p:cNvSpPr>
          <p:nvPr>
            <p:ph type="title"/>
          </p:nvPr>
        </p:nvSpPr>
        <p:spPr>
          <a:xfrm>
            <a:off x="1219200" y="3543300"/>
            <a:ext cx="21945600" cy="4267200"/>
          </a:xfrm>
          <a:prstGeom prst="rect">
            <a:avLst/>
          </a:prstGeom>
        </p:spPr>
        <p:txBody>
          <a:bodyPr anchor="b"/>
          <a:lstStyle>
            <a:lvl1pPr>
              <a:defRPr sz="12800" spc="-128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23" name="Nível de Corpo Um…"/>
          <p:cNvSpPr txBox="1">
            <a:spLocks noGrp="1"/>
          </p:cNvSpPr>
          <p:nvPr>
            <p:ph type="body" sz="quarter" idx="1"/>
          </p:nvPr>
        </p:nvSpPr>
        <p:spPr>
          <a:xfrm>
            <a:off x="1219200" y="7569200"/>
            <a:ext cx="21945600" cy="2252112"/>
          </a:xfrm>
          <a:prstGeom prst="rect">
            <a:avLst/>
          </a:prstGeom>
        </p:spPr>
        <p:txBody>
          <a:bodyPr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6000" spc="-59">
                <a:solidFill>
                  <a:srgbClr val="FFFFFF"/>
                </a:solidFill>
                <a:latin typeface="Graphik Semibold"/>
                <a:ea typeface="Graphik Semibold"/>
                <a:cs typeface="Graphik Semibold"/>
                <a:sym typeface="Graphik Semibold"/>
              </a:defRPr>
            </a:lvl1pPr>
            <a:lvl2pPr marL="0" indent="45720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6000" spc="-59">
                <a:solidFill>
                  <a:srgbClr val="FFFFFF"/>
                </a:solidFill>
                <a:latin typeface="Graphik Semibold"/>
                <a:ea typeface="Graphik Semibold"/>
                <a:cs typeface="Graphik Semibold"/>
                <a:sym typeface="Graphik Semibold"/>
              </a:defRPr>
            </a:lvl2pPr>
            <a:lvl3pPr marL="0" indent="91440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6000" spc="-59">
                <a:solidFill>
                  <a:srgbClr val="FFFFFF"/>
                </a:solidFill>
                <a:latin typeface="Graphik Semibold"/>
                <a:ea typeface="Graphik Semibold"/>
                <a:cs typeface="Graphik Semibold"/>
                <a:sym typeface="Graphik Semibold"/>
              </a:defRPr>
            </a:lvl3pPr>
            <a:lvl4pPr marL="0" indent="137160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6000" spc="-59">
                <a:solidFill>
                  <a:srgbClr val="FFFFFF"/>
                </a:solidFill>
                <a:latin typeface="Graphik Semibold"/>
                <a:ea typeface="Graphik Semibold"/>
                <a:cs typeface="Graphik Semibold"/>
                <a:sym typeface="Graphik Semibold"/>
              </a:defRPr>
            </a:lvl4pPr>
            <a:lvl5pPr marL="0" indent="182880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6000" spc="-59">
                <a:solidFill>
                  <a:srgbClr val="FFFFFF"/>
                </a:solidFill>
                <a:latin typeface="Graphik Semibold"/>
                <a:ea typeface="Graphik Semibold"/>
                <a:cs typeface="Graphik Semibold"/>
                <a:sym typeface="Graphik Semibold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24" name="Autoria e Data"/>
          <p:cNvSpPr txBox="1">
            <a:spLocks noGrp="1"/>
          </p:cNvSpPr>
          <p:nvPr>
            <p:ph type="body" sz="quarter" idx="22"/>
          </p:nvPr>
        </p:nvSpPr>
        <p:spPr>
          <a:xfrm>
            <a:off x="1219200" y="11988800"/>
            <a:ext cx="21945602" cy="605791"/>
          </a:xfrm>
          <a:prstGeom prst="rect">
            <a:avLst/>
          </a:prstGeom>
        </p:spPr>
        <p:txBody>
          <a:bodyPr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z="3000" spc="-29">
                <a:solidFill>
                  <a:srgbClr val="FFFFFF"/>
                </a:solidFill>
                <a:latin typeface="Graphik Medium"/>
                <a:ea typeface="Graphik Medium"/>
                <a:cs typeface="Graphik Medium"/>
                <a:sym typeface="Graphik Medium"/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Número do Slide"/>
          <p:cNvSpPr txBox="1">
            <a:spLocks noGrp="1"/>
          </p:cNvSpPr>
          <p:nvPr>
            <p:ph type="sldNum" sz="quarter" idx="23"/>
          </p:nvPr>
        </p:nvSpPr>
        <p:spPr/>
        <p:txBody>
          <a:bodyPr/>
          <a:lstStyle>
            <a:lvl1pPr algn="ctr" defTabSz="584200" eaLnBrk="1" hangingPunct="0">
              <a:lnSpc>
                <a:spcPct val="100000"/>
              </a:lnSpc>
              <a:defRPr sz="2000">
                <a:solidFill>
                  <a:srgbClr val="FFFFFF"/>
                </a:solidFill>
                <a:latin typeface="Graphik"/>
                <a:ea typeface="Graphik"/>
                <a:cs typeface="Graphik"/>
                <a:sym typeface="Graphik"/>
              </a:defRPr>
            </a:lvl1pPr>
            <a:lvl2pPr marL="742950" indent="-28575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fld id="{2D86123E-C38D-43BF-B6FC-55C0548DDBA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2789590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Foto Alternati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ítulo do Slide"/>
          <p:cNvSpPr txBox="1">
            <a:spLocks noGrp="1"/>
          </p:cNvSpPr>
          <p:nvPr>
            <p:ph type="title"/>
          </p:nvPr>
        </p:nvSpPr>
        <p:spPr>
          <a:xfrm>
            <a:off x="1215495" y="4585102"/>
            <a:ext cx="9757338" cy="2540001"/>
          </a:xfrm>
          <a:prstGeom prst="rect">
            <a:avLst/>
          </a:prstGeom>
        </p:spPr>
        <p:txBody>
          <a:bodyPr anchor="b"/>
          <a:lstStyle/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33" name="Mar sobre céu no pôr do sol"/>
          <p:cNvSpPr>
            <a:spLocks noGrp="1"/>
          </p:cNvSpPr>
          <p:nvPr>
            <p:ph type="pic" idx="21"/>
          </p:nvPr>
        </p:nvSpPr>
        <p:spPr>
          <a:xfrm>
            <a:off x="9283700" y="1270000"/>
            <a:ext cx="167513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Canela Text Regular"/>
            </a:endParaRPr>
          </a:p>
        </p:txBody>
      </p:sp>
      <p:sp>
        <p:nvSpPr>
          <p:cNvPr id="34" name="Nível de Corpo Um…"/>
          <p:cNvSpPr txBox="1">
            <a:spLocks noGrp="1"/>
          </p:cNvSpPr>
          <p:nvPr>
            <p:ph type="body" sz="quarter" idx="1"/>
          </p:nvPr>
        </p:nvSpPr>
        <p:spPr>
          <a:xfrm>
            <a:off x="1219200" y="7016750"/>
            <a:ext cx="9753600" cy="5416550"/>
          </a:xfrm>
          <a:prstGeom prst="rect">
            <a:avLst/>
          </a:prstGeom>
        </p:spPr>
        <p:txBody>
          <a:bodyPr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pc="-44">
                <a:latin typeface="Graphik Semibold"/>
                <a:ea typeface="Graphik Semibold"/>
                <a:cs typeface="Graphik Semibold"/>
                <a:sym typeface="Graphik Semibold"/>
              </a:defRPr>
            </a:lvl1pPr>
            <a:lvl2pPr marL="0" indent="45720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pc="-44">
                <a:latin typeface="Graphik Semibold"/>
                <a:ea typeface="Graphik Semibold"/>
                <a:cs typeface="Graphik Semibold"/>
                <a:sym typeface="Graphik Semibold"/>
              </a:defRPr>
            </a:lvl2pPr>
            <a:lvl3pPr marL="0" indent="91440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pc="-44">
                <a:latin typeface="Graphik Semibold"/>
                <a:ea typeface="Graphik Semibold"/>
                <a:cs typeface="Graphik Semibold"/>
                <a:sym typeface="Graphik Semibold"/>
              </a:defRPr>
            </a:lvl3pPr>
            <a:lvl4pPr marL="0" indent="137160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pc="-44">
                <a:latin typeface="Graphik Semibold"/>
                <a:ea typeface="Graphik Semibold"/>
                <a:cs typeface="Graphik Semibold"/>
                <a:sym typeface="Graphik Semibold"/>
              </a:defRPr>
            </a:lvl4pPr>
            <a:lvl5pPr marL="0" indent="182880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pc="-44">
                <a:latin typeface="Graphik Semibold"/>
                <a:ea typeface="Graphik Semibold"/>
                <a:cs typeface="Graphik Semibold"/>
                <a:sym typeface="Graphik Semibold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5" name="Número do Slide"/>
          <p:cNvSpPr txBox="1">
            <a:spLocks noGrp="1"/>
          </p:cNvSpPr>
          <p:nvPr>
            <p:ph type="sldNum" sz="quarter" idx="2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B1F60B-C7B8-4CB9-80F1-C4021356EEB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1892210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ítulo do Slid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43" name="Nível de Corpo Um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44" name="Subtítulo do Slide"/>
          <p:cNvSpPr txBox="1">
            <a:spLocks noGrp="1"/>
          </p:cNvSpPr>
          <p:nvPr>
            <p:ph type="body" sz="quarter" idx="21"/>
          </p:nvPr>
        </p:nvSpPr>
        <p:spPr>
          <a:xfrm>
            <a:off x="1219200" y="2384648"/>
            <a:ext cx="21945602" cy="832613"/>
          </a:xfrm>
          <a:prstGeom prst="rect">
            <a:avLst/>
          </a:prstGeom>
        </p:spPr>
        <p:txBody>
          <a:bodyPr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pc="-44">
                <a:latin typeface="Graphik Semibold"/>
                <a:ea typeface="Graphik Semibold"/>
                <a:cs typeface="Graphik Semibold"/>
                <a:sym typeface="Graphik Semibold"/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Número do Slide"/>
          <p:cNvSpPr txBox="1">
            <a:spLocks noGrp="1"/>
          </p:cNvSpPr>
          <p:nvPr>
            <p:ph type="sldNum" sz="quarter" idx="2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C46FC66-4B24-4B25-BC2F-84A8F3CCDF6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4505987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Nível de Corpo Um…"/>
          <p:cNvSpPr txBox="1">
            <a:spLocks noGrp="1"/>
          </p:cNvSpPr>
          <p:nvPr>
            <p:ph type="body" idx="1"/>
          </p:nvPr>
        </p:nvSpPr>
        <p:spPr>
          <a:xfrm>
            <a:off x="1219200" y="4013200"/>
            <a:ext cx="21945600" cy="8487148"/>
          </a:xfrm>
          <a:prstGeom prst="rect">
            <a:avLst/>
          </a:prstGeom>
        </p:spPr>
        <p:txBody>
          <a:bodyPr numCol="2" spcCol="2558384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3" name="Número do Slide"/>
          <p:cNvSpPr txBox="1">
            <a:spLocks noGrp="1"/>
          </p:cNvSpPr>
          <p:nvPr>
            <p:ph type="sldNum" sz="quarter" idx="10"/>
          </p:nvPr>
        </p:nvSpPr>
        <p:spPr>
          <a:xfrm>
            <a:off x="11944350" y="12722225"/>
            <a:ext cx="503238" cy="406400"/>
          </a:xfrm>
        </p:spPr>
        <p:txBody>
          <a:bodyPr/>
          <a:lstStyle>
            <a:lvl1pPr algn="ctr" defTabSz="584200" eaLnBrk="1" hangingPunct="0">
              <a:lnSpc>
                <a:spcPct val="100000"/>
              </a:lnSpc>
              <a:defRPr sz="2000">
                <a:solidFill>
                  <a:srgbClr val="5E5E5E"/>
                </a:solidFill>
                <a:latin typeface="Graphik"/>
                <a:ea typeface="Graphik"/>
                <a:cs typeface="Graphik"/>
                <a:sym typeface="Graphik"/>
              </a:defRPr>
            </a:lvl1pPr>
            <a:lvl2pPr marL="742950" indent="-28575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fld id="{B6354BEB-E118-4F53-8C19-BDB2FF88845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6784881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Marcadores 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Título do Slide"/>
          <p:cNvSpPr txBox="1">
            <a:spLocks noGrp="1"/>
          </p:cNvSpPr>
          <p:nvPr>
            <p:ph type="title"/>
          </p:nvPr>
        </p:nvSpPr>
        <p:spPr>
          <a:xfrm>
            <a:off x="1219200" y="774700"/>
            <a:ext cx="9753600" cy="1600200"/>
          </a:xfrm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61" name="Mar sobre céu no pôr do sol"/>
          <p:cNvSpPr>
            <a:spLocks noGrp="1"/>
          </p:cNvSpPr>
          <p:nvPr>
            <p:ph type="pic" idx="21"/>
          </p:nvPr>
        </p:nvSpPr>
        <p:spPr>
          <a:xfrm>
            <a:off x="12192644" y="718588"/>
            <a:ext cx="10972801" cy="1232962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Canela Text Regular"/>
            </a:endParaRPr>
          </a:p>
        </p:txBody>
      </p:sp>
      <p:sp>
        <p:nvSpPr>
          <p:cNvPr id="62" name="Subtítulo do Slide"/>
          <p:cNvSpPr txBox="1">
            <a:spLocks noGrp="1"/>
          </p:cNvSpPr>
          <p:nvPr>
            <p:ph type="body" sz="quarter" idx="22"/>
          </p:nvPr>
        </p:nvSpPr>
        <p:spPr>
          <a:xfrm>
            <a:off x="1219200" y="2387600"/>
            <a:ext cx="9757569" cy="832612"/>
          </a:xfrm>
          <a:prstGeom prst="rect">
            <a:avLst/>
          </a:prstGeom>
        </p:spPr>
        <p:txBody>
          <a:bodyPr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pc="-44">
                <a:latin typeface="Graphik Semibold"/>
                <a:ea typeface="Graphik Semibold"/>
                <a:cs typeface="Graphik Semibold"/>
                <a:sym typeface="Graphik Semibold"/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3" name="Nível de Corpo Um…"/>
          <p:cNvSpPr txBox="1">
            <a:spLocks noGrp="1"/>
          </p:cNvSpPr>
          <p:nvPr>
            <p:ph type="body" sz="half" idx="1"/>
          </p:nvPr>
        </p:nvSpPr>
        <p:spPr>
          <a:xfrm>
            <a:off x="1219200" y="4023221"/>
            <a:ext cx="9757569" cy="838467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6" name="Número do Slide"/>
          <p:cNvSpPr txBox="1">
            <a:spLocks noGrp="1"/>
          </p:cNvSpPr>
          <p:nvPr>
            <p:ph type="sldNum" sz="quarter" idx="23"/>
          </p:nvPr>
        </p:nvSpPr>
        <p:spPr>
          <a:xfrm>
            <a:off x="11947525" y="12722225"/>
            <a:ext cx="503238" cy="406400"/>
          </a:xfrm>
        </p:spPr>
        <p:txBody>
          <a:bodyPr/>
          <a:lstStyle>
            <a:lvl1pPr algn="ctr" defTabSz="584200" eaLnBrk="1" hangingPunct="0">
              <a:lnSpc>
                <a:spcPct val="100000"/>
              </a:lnSpc>
              <a:defRPr sz="2000">
                <a:solidFill>
                  <a:srgbClr val="5E5E5E"/>
                </a:solidFill>
                <a:latin typeface="Graphik"/>
                <a:ea typeface="Graphik"/>
                <a:cs typeface="Graphik"/>
                <a:sym typeface="Graphik"/>
              </a:defRPr>
            </a:lvl1pPr>
            <a:lvl2pPr marL="742950" indent="-28575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fld id="{59A78DE4-568F-42B3-8F49-9E88015C161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83127526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ítulo da Seção"/>
          <p:cNvSpPr txBox="1">
            <a:spLocks noGrp="1"/>
          </p:cNvSpPr>
          <p:nvPr>
            <p:ph type="title"/>
          </p:nvPr>
        </p:nvSpPr>
        <p:spPr>
          <a:xfrm>
            <a:off x="1219200" y="3242270"/>
            <a:ext cx="21945600" cy="6604001"/>
          </a:xfrm>
          <a:prstGeom prst="rect">
            <a:avLst/>
          </a:prstGeom>
        </p:spPr>
        <p:txBody>
          <a:bodyPr anchor="ctr"/>
          <a:lstStyle>
            <a:lvl1pPr>
              <a:defRPr sz="12800" spc="0"/>
            </a:lvl1pPr>
          </a:lstStyle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3" name="Número do Slide"/>
          <p:cNvSpPr txBox="1">
            <a:spLocks noGrp="1"/>
          </p:cNvSpPr>
          <p:nvPr>
            <p:ph type="sldNum" sz="quarter" idx="10"/>
          </p:nvPr>
        </p:nvSpPr>
        <p:spPr>
          <a:xfrm>
            <a:off x="11944350" y="12722225"/>
            <a:ext cx="503238" cy="406400"/>
          </a:xfrm>
        </p:spPr>
        <p:txBody>
          <a:bodyPr/>
          <a:lstStyle>
            <a:lvl1pPr algn="ctr" defTabSz="584200" eaLnBrk="1" hangingPunct="0">
              <a:lnSpc>
                <a:spcPct val="100000"/>
              </a:lnSpc>
              <a:defRPr sz="2000">
                <a:solidFill>
                  <a:srgbClr val="5E5E5E"/>
                </a:solidFill>
                <a:latin typeface="Graphik"/>
                <a:ea typeface="Graphik"/>
                <a:cs typeface="Graphik"/>
                <a:sym typeface="Graphik"/>
              </a:defRPr>
            </a:lvl1pPr>
            <a:lvl2pPr marL="742950" indent="-28575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fld id="{6700775A-8719-428A-B50B-257F3665208A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7447239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penas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ítulo do Slid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80" name="Subtítulo do Slide"/>
          <p:cNvSpPr txBox="1">
            <a:spLocks noGrp="1"/>
          </p:cNvSpPr>
          <p:nvPr>
            <p:ph type="body" sz="quarter" idx="21"/>
          </p:nvPr>
        </p:nvSpPr>
        <p:spPr>
          <a:xfrm>
            <a:off x="1219200" y="2384648"/>
            <a:ext cx="21945602" cy="832613"/>
          </a:xfrm>
          <a:prstGeom prst="rect">
            <a:avLst/>
          </a:prstGeom>
        </p:spPr>
        <p:txBody>
          <a:bodyPr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pc="-44">
                <a:latin typeface="Graphik Semibold"/>
                <a:ea typeface="Graphik Semibold"/>
                <a:cs typeface="Graphik Semibold"/>
                <a:sym typeface="Graphik Semibold"/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Número do Slide"/>
          <p:cNvSpPr txBox="1">
            <a:spLocks noGrp="1"/>
          </p:cNvSpPr>
          <p:nvPr>
            <p:ph type="sldNum" sz="quarter" idx="22"/>
          </p:nvPr>
        </p:nvSpPr>
        <p:spPr>
          <a:xfrm>
            <a:off x="11944350" y="12722225"/>
            <a:ext cx="503238" cy="406400"/>
          </a:xfrm>
        </p:spPr>
        <p:txBody>
          <a:bodyPr/>
          <a:lstStyle>
            <a:lvl1pPr algn="ctr" defTabSz="584200" eaLnBrk="1" hangingPunct="0">
              <a:lnSpc>
                <a:spcPct val="100000"/>
              </a:lnSpc>
              <a:defRPr sz="2000">
                <a:solidFill>
                  <a:srgbClr val="5E5E5E"/>
                </a:solidFill>
                <a:latin typeface="Graphik"/>
                <a:ea typeface="Graphik"/>
                <a:cs typeface="Graphik"/>
                <a:sym typeface="Graphik"/>
              </a:defRPr>
            </a:lvl1pPr>
            <a:lvl2pPr marL="742950" indent="-28575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fld id="{2088A247-3188-499D-B7BC-E718510C53E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7943728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ítulo da Agenda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smtClean="0"/>
              <a:t>Clique para editar o título mestre</a:t>
            </a:r>
            <a:endParaRPr/>
          </a:p>
        </p:txBody>
      </p:sp>
      <p:sp>
        <p:nvSpPr>
          <p:cNvPr id="89" name="Nível de Corpo Um…"/>
          <p:cNvSpPr txBox="1">
            <a:spLocks noGrp="1"/>
          </p:cNvSpPr>
          <p:nvPr>
            <p:ph type="body" idx="1"/>
          </p:nvPr>
        </p:nvSpPr>
        <p:spPr>
          <a:xfrm>
            <a:off x="1219200" y="4013200"/>
            <a:ext cx="21945600" cy="8385548"/>
          </a:xfrm>
          <a:prstGeom prst="rect">
            <a:avLst/>
          </a:prstGeom>
        </p:spPr>
        <p:txBody>
          <a:bodyPr/>
          <a:lstStyle>
            <a:lvl1pPr marL="0" indent="0" defTabSz="825500">
              <a:lnSpc>
                <a:spcPct val="100000"/>
              </a:lnSpc>
              <a:buSzTx/>
              <a:buNone/>
              <a:defRPr sz="6800" spc="-136">
                <a:latin typeface="Canela Deck Regular"/>
                <a:ea typeface="Canela Deck Regular"/>
                <a:cs typeface="Canela Deck Regular"/>
                <a:sym typeface="Canela Deck Regular"/>
              </a:defRPr>
            </a:lvl1pPr>
            <a:lvl2pPr marL="0" indent="457200" defTabSz="825500">
              <a:lnSpc>
                <a:spcPct val="100000"/>
              </a:lnSpc>
              <a:buSzTx/>
              <a:buNone/>
              <a:defRPr sz="6800" spc="-136">
                <a:latin typeface="Canela Deck Regular"/>
                <a:ea typeface="Canela Deck Regular"/>
                <a:cs typeface="Canela Deck Regular"/>
                <a:sym typeface="Canela Deck Regular"/>
              </a:defRPr>
            </a:lvl2pPr>
            <a:lvl3pPr marL="0" indent="914400" defTabSz="825500">
              <a:lnSpc>
                <a:spcPct val="100000"/>
              </a:lnSpc>
              <a:buSzTx/>
              <a:buNone/>
              <a:defRPr sz="6800" spc="-136">
                <a:latin typeface="Canela Deck Regular"/>
                <a:ea typeface="Canela Deck Regular"/>
                <a:cs typeface="Canela Deck Regular"/>
                <a:sym typeface="Canela Deck Regular"/>
              </a:defRPr>
            </a:lvl3pPr>
            <a:lvl4pPr marL="0" indent="1371600" defTabSz="825500">
              <a:lnSpc>
                <a:spcPct val="100000"/>
              </a:lnSpc>
              <a:buSzTx/>
              <a:buNone/>
              <a:defRPr sz="6800" spc="-136">
                <a:latin typeface="Canela Deck Regular"/>
                <a:ea typeface="Canela Deck Regular"/>
                <a:cs typeface="Canela Deck Regular"/>
                <a:sym typeface="Canela Deck Regular"/>
              </a:defRPr>
            </a:lvl4pPr>
            <a:lvl5pPr marL="0" indent="1828800" defTabSz="825500">
              <a:lnSpc>
                <a:spcPct val="100000"/>
              </a:lnSpc>
              <a:buSzTx/>
              <a:buNone/>
              <a:defRPr sz="6800" spc="-136">
                <a:latin typeface="Canela Deck Regular"/>
                <a:ea typeface="Canela Deck Regular"/>
                <a:cs typeface="Canela Deck Regular"/>
                <a:sym typeface="Canela Deck Regular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90" name="Subtítulo de Agenda"/>
          <p:cNvSpPr txBox="1">
            <a:spLocks noGrp="1"/>
          </p:cNvSpPr>
          <p:nvPr>
            <p:ph type="body" sz="quarter" idx="21"/>
          </p:nvPr>
        </p:nvSpPr>
        <p:spPr>
          <a:xfrm>
            <a:off x="1219200" y="2387115"/>
            <a:ext cx="21945602" cy="832613"/>
          </a:xfrm>
          <a:prstGeom prst="rect">
            <a:avLst/>
          </a:prstGeom>
        </p:spPr>
        <p:txBody>
          <a:bodyPr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pc="-44">
                <a:latin typeface="Graphik Semibold"/>
                <a:ea typeface="Graphik Semibold"/>
                <a:cs typeface="Graphik Semibold"/>
                <a:sym typeface="Graphik Semibold"/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Número do Slide"/>
          <p:cNvSpPr txBox="1">
            <a:spLocks noGrp="1"/>
          </p:cNvSpPr>
          <p:nvPr>
            <p:ph type="sldNum" sz="quarter" idx="22"/>
          </p:nvPr>
        </p:nvSpPr>
        <p:spPr>
          <a:xfrm>
            <a:off x="11944350" y="12722225"/>
            <a:ext cx="503238" cy="406400"/>
          </a:xfrm>
        </p:spPr>
        <p:txBody>
          <a:bodyPr/>
          <a:lstStyle>
            <a:lvl1pPr algn="ctr" defTabSz="584200" eaLnBrk="1" hangingPunct="0">
              <a:lnSpc>
                <a:spcPct val="100000"/>
              </a:lnSpc>
              <a:defRPr sz="2000">
                <a:solidFill>
                  <a:srgbClr val="5E5E5E"/>
                </a:solidFill>
                <a:latin typeface="Graphik"/>
                <a:ea typeface="Graphik"/>
                <a:cs typeface="Graphik"/>
                <a:sym typeface="Graphik"/>
              </a:defRPr>
            </a:lvl1pPr>
            <a:lvl2pPr marL="742950" indent="-28575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fld id="{0FE15ED2-0EF4-474A-8853-03429D9BFB7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6860636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cl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Nível de Corpo Um…"/>
          <p:cNvSpPr txBox="1">
            <a:spLocks noGrp="1"/>
          </p:cNvSpPr>
          <p:nvPr>
            <p:ph type="body" idx="1"/>
          </p:nvPr>
        </p:nvSpPr>
        <p:spPr>
          <a:xfrm>
            <a:off x="1219200" y="3251200"/>
            <a:ext cx="21945600" cy="6604000"/>
          </a:xfrm>
          <a:prstGeom prst="rect">
            <a:avLst/>
          </a:prstGeom>
        </p:spPr>
        <p:txBody>
          <a:bodyPr anchor="ctr"/>
          <a:lstStyle>
            <a:lvl1pPr marL="0" indent="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12800">
                <a:latin typeface="Canela Regular"/>
                <a:ea typeface="Canela Regular"/>
                <a:cs typeface="Canela Regular"/>
                <a:sym typeface="Canela Regular"/>
              </a:defRPr>
            </a:lvl1pPr>
            <a:lvl2pPr marL="0" indent="45720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12800">
                <a:latin typeface="Canela Regular"/>
                <a:ea typeface="Canela Regular"/>
                <a:cs typeface="Canela Regular"/>
                <a:sym typeface="Canela Regular"/>
              </a:defRPr>
            </a:lvl2pPr>
            <a:lvl3pPr marL="0" indent="91440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12800">
                <a:latin typeface="Canela Regular"/>
                <a:ea typeface="Canela Regular"/>
                <a:cs typeface="Canela Regular"/>
                <a:sym typeface="Canela Regular"/>
              </a:defRPr>
            </a:lvl3pPr>
            <a:lvl4pPr marL="0" indent="137160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12800">
                <a:latin typeface="Canela Regular"/>
                <a:ea typeface="Canela Regular"/>
                <a:cs typeface="Canela Regular"/>
                <a:sym typeface="Canela Regular"/>
              </a:defRPr>
            </a:lvl4pPr>
            <a:lvl5pPr marL="0" indent="182880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12800">
                <a:latin typeface="Canela Regular"/>
                <a:ea typeface="Canela Regular"/>
                <a:cs typeface="Canela Regular"/>
                <a:sym typeface="Canela Regular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3" name="Número do Slide"/>
          <p:cNvSpPr txBox="1"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158B2E-807C-4DE2-BE73-1FD191214699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9317877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ato Princip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Informações do fato"/>
          <p:cNvSpPr txBox="1">
            <a:spLocks noGrp="1"/>
          </p:cNvSpPr>
          <p:nvPr>
            <p:ph type="body" sz="quarter" idx="21"/>
          </p:nvPr>
        </p:nvSpPr>
        <p:spPr>
          <a:xfrm>
            <a:off x="1219200" y="8462239"/>
            <a:ext cx="21945602" cy="832613"/>
          </a:xfrm>
          <a:prstGeom prst="rect">
            <a:avLst/>
          </a:prstGeom>
        </p:spPr>
        <p:txBody>
          <a:bodyPr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pc="-44">
                <a:latin typeface="Graphik Semibold"/>
                <a:ea typeface="Graphik Semibold"/>
                <a:cs typeface="Graphik Semibold"/>
                <a:sym typeface="Graphik Semibold"/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07" name="Nível de Corpo Um…"/>
          <p:cNvSpPr txBox="1">
            <a:spLocks noGrp="1"/>
          </p:cNvSpPr>
          <p:nvPr>
            <p:ph type="body" sz="half" idx="1"/>
          </p:nvPr>
        </p:nvSpPr>
        <p:spPr>
          <a:xfrm>
            <a:off x="1219200" y="4214484"/>
            <a:ext cx="21945600" cy="4269708"/>
          </a:xfrm>
          <a:prstGeom prst="rect">
            <a:avLst/>
          </a:prstGeom>
        </p:spPr>
        <p:txBody>
          <a:bodyPr anchor="b"/>
          <a:lstStyle>
            <a:lvl1pPr marL="0" indent="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22400">
                <a:latin typeface="+mn-lt"/>
                <a:ea typeface="+mn-ea"/>
                <a:cs typeface="+mn-cs"/>
                <a:sym typeface="Canela Bold"/>
              </a:defRPr>
            </a:lvl1pPr>
            <a:lvl2pPr marL="0" indent="45720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22400">
                <a:latin typeface="+mn-lt"/>
                <a:ea typeface="+mn-ea"/>
                <a:cs typeface="+mn-cs"/>
                <a:sym typeface="Canela Bold"/>
              </a:defRPr>
            </a:lvl2pPr>
            <a:lvl3pPr marL="0" indent="91440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22400">
                <a:latin typeface="+mn-lt"/>
                <a:ea typeface="+mn-ea"/>
                <a:cs typeface="+mn-cs"/>
                <a:sym typeface="Canela Bold"/>
              </a:defRPr>
            </a:lvl3pPr>
            <a:lvl4pPr marL="0" indent="137160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22400">
                <a:latin typeface="+mn-lt"/>
                <a:ea typeface="+mn-ea"/>
                <a:cs typeface="+mn-cs"/>
                <a:sym typeface="Canela Bold"/>
              </a:defRPr>
            </a:lvl4pPr>
            <a:lvl5pPr marL="0" indent="182880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22400">
                <a:latin typeface="+mn-lt"/>
                <a:ea typeface="+mn-ea"/>
                <a:cs typeface="+mn-cs"/>
                <a:sym typeface="Canela Bold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4" name="Número do Slide"/>
          <p:cNvSpPr txBox="1">
            <a:spLocks noGrp="1"/>
          </p:cNvSpPr>
          <p:nvPr>
            <p:ph type="sldNum" sz="quarter" idx="2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873C9B-50FD-45D7-A963-936DC807E300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030334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Atribuição"/>
          <p:cNvSpPr txBox="1">
            <a:spLocks noGrp="1"/>
          </p:cNvSpPr>
          <p:nvPr>
            <p:ph type="body" sz="quarter" idx="21"/>
          </p:nvPr>
        </p:nvSpPr>
        <p:spPr>
          <a:xfrm>
            <a:off x="1219200" y="11100053"/>
            <a:ext cx="21945602" cy="832613"/>
          </a:xfrm>
          <a:prstGeom prst="rect">
            <a:avLst/>
          </a:prstGeom>
        </p:spPr>
        <p:txBody>
          <a:bodyPr anchor="ctr"/>
          <a:lstStyle>
            <a:lvl1pPr marL="0" indent="0" algn="ctr" defTabSz="825500">
              <a:lnSpc>
                <a:spcPct val="100000"/>
              </a:lnSpc>
              <a:spcBef>
                <a:spcPts val="0"/>
              </a:spcBef>
              <a:buSzTx/>
              <a:buNone/>
              <a:defRPr spc="-44">
                <a:latin typeface="Graphik Semibold"/>
                <a:ea typeface="Graphik Semibold"/>
                <a:cs typeface="Graphik Semibold"/>
                <a:sym typeface="Graphik Semibold"/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16" name="Nível de Corpo Um…"/>
          <p:cNvSpPr txBox="1">
            <a:spLocks noGrp="1"/>
          </p:cNvSpPr>
          <p:nvPr>
            <p:ph type="body" sz="half" idx="1"/>
          </p:nvPr>
        </p:nvSpPr>
        <p:spPr>
          <a:xfrm>
            <a:off x="1219200" y="4178300"/>
            <a:ext cx="21945600" cy="4416425"/>
          </a:xfrm>
          <a:prstGeom prst="rect">
            <a:avLst/>
          </a:prstGeom>
        </p:spPr>
        <p:txBody>
          <a:bodyPr anchor="ctr"/>
          <a:lstStyle>
            <a:lvl1pPr marL="0" indent="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8400">
                <a:latin typeface="+mn-lt"/>
                <a:ea typeface="+mn-ea"/>
                <a:cs typeface="+mn-cs"/>
                <a:sym typeface="Canela Bold"/>
              </a:defRPr>
            </a:lvl1pPr>
            <a:lvl2pPr marL="0" indent="45720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8400">
                <a:latin typeface="+mn-lt"/>
                <a:ea typeface="+mn-ea"/>
                <a:cs typeface="+mn-cs"/>
                <a:sym typeface="Canela Bold"/>
              </a:defRPr>
            </a:lvl2pPr>
            <a:lvl3pPr marL="0" indent="91440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8400">
                <a:latin typeface="+mn-lt"/>
                <a:ea typeface="+mn-ea"/>
                <a:cs typeface="+mn-cs"/>
                <a:sym typeface="Canela Bold"/>
              </a:defRPr>
            </a:lvl3pPr>
            <a:lvl4pPr marL="0" indent="137160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8400">
                <a:latin typeface="+mn-lt"/>
                <a:ea typeface="+mn-ea"/>
                <a:cs typeface="+mn-cs"/>
                <a:sym typeface="Canela Bold"/>
              </a:defRPr>
            </a:lvl4pPr>
            <a:lvl5pPr marL="0" indent="1828800" algn="ctr" defTabSz="2438400">
              <a:lnSpc>
                <a:spcPct val="80000"/>
              </a:lnSpc>
              <a:spcBef>
                <a:spcPts val="0"/>
              </a:spcBef>
              <a:buSzTx/>
              <a:buNone/>
              <a:defRPr sz="8400">
                <a:latin typeface="+mn-lt"/>
                <a:ea typeface="+mn-ea"/>
                <a:cs typeface="+mn-cs"/>
                <a:sym typeface="Canela Bold"/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/>
          </a:p>
        </p:txBody>
      </p:sp>
      <p:sp>
        <p:nvSpPr>
          <p:cNvPr id="4" name="Número do Slide"/>
          <p:cNvSpPr txBox="1">
            <a:spLocks noGrp="1"/>
          </p:cNvSpPr>
          <p:nvPr>
            <p:ph type="sldNum" sz="quarter" idx="22"/>
          </p:nvPr>
        </p:nvSpPr>
        <p:spPr>
          <a:xfrm>
            <a:off x="11944350" y="12722225"/>
            <a:ext cx="503238" cy="406400"/>
          </a:xfrm>
        </p:spPr>
        <p:txBody>
          <a:bodyPr/>
          <a:lstStyle>
            <a:lvl1pPr algn="ctr" defTabSz="584200" eaLnBrk="1" hangingPunct="0">
              <a:lnSpc>
                <a:spcPct val="100000"/>
              </a:lnSpc>
              <a:defRPr sz="2000">
                <a:solidFill>
                  <a:srgbClr val="5E5E5E"/>
                </a:solidFill>
                <a:latin typeface="Graphik"/>
                <a:ea typeface="Graphik"/>
                <a:cs typeface="Graphik"/>
                <a:sym typeface="Graphik"/>
              </a:defRPr>
            </a:lvl1pPr>
            <a:lvl2pPr marL="742950" indent="-28575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fld id="{65E691C6-222D-4E99-9583-80ED1CC3C3B3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9527540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rês F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Mar sobre céu no pôr do sol 2"/>
          <p:cNvSpPr>
            <a:spLocks noGrp="1"/>
          </p:cNvSpPr>
          <p:nvPr>
            <p:ph type="pic" sz="quarter" idx="21"/>
          </p:nvPr>
        </p:nvSpPr>
        <p:spPr>
          <a:xfrm>
            <a:off x="15744825" y="5581752"/>
            <a:ext cx="7365408" cy="82804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Canela Text Regular"/>
            </a:endParaRPr>
          </a:p>
        </p:txBody>
      </p:sp>
      <p:sp>
        <p:nvSpPr>
          <p:cNvPr id="125" name="Mar sobre céu no pôr do sol 1"/>
          <p:cNvSpPr>
            <a:spLocks noGrp="1"/>
          </p:cNvSpPr>
          <p:nvPr>
            <p:ph type="pic" sz="quarter" idx="22"/>
          </p:nvPr>
        </p:nvSpPr>
        <p:spPr>
          <a:xfrm>
            <a:off x="15363825" y="1270000"/>
            <a:ext cx="8115300" cy="5409006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Canela Text Regular"/>
            </a:endParaRPr>
          </a:p>
        </p:txBody>
      </p:sp>
      <p:sp>
        <p:nvSpPr>
          <p:cNvPr id="126" name="Praia e mar no pôr do sol"/>
          <p:cNvSpPr>
            <a:spLocks noGrp="1"/>
          </p:cNvSpPr>
          <p:nvPr>
            <p:ph type="pic" idx="23"/>
          </p:nvPr>
        </p:nvSpPr>
        <p:spPr>
          <a:xfrm>
            <a:off x="-635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Canela Text Regular"/>
            </a:endParaRPr>
          </a:p>
        </p:txBody>
      </p:sp>
      <p:sp>
        <p:nvSpPr>
          <p:cNvPr id="5" name="Número do Slide"/>
          <p:cNvSpPr txBox="1">
            <a:spLocks noGrp="1"/>
          </p:cNvSpPr>
          <p:nvPr>
            <p:ph type="sldNum" sz="quarter" idx="24"/>
          </p:nvPr>
        </p:nvSpPr>
        <p:spPr>
          <a:xfrm>
            <a:off x="11944350" y="12722225"/>
            <a:ext cx="503238" cy="406400"/>
          </a:xfrm>
        </p:spPr>
        <p:txBody>
          <a:bodyPr/>
          <a:lstStyle>
            <a:lvl1pPr algn="ctr" defTabSz="584200" eaLnBrk="1" hangingPunct="0">
              <a:lnSpc>
                <a:spcPct val="100000"/>
              </a:lnSpc>
              <a:defRPr sz="2000">
                <a:solidFill>
                  <a:srgbClr val="5E5E5E"/>
                </a:solidFill>
                <a:latin typeface="Graphik"/>
                <a:ea typeface="Graphik"/>
                <a:cs typeface="Graphik"/>
                <a:sym typeface="Graphik"/>
              </a:defRPr>
            </a:lvl1pPr>
            <a:lvl2pPr marL="742950" indent="-28575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fld id="{863C0FBF-6056-4AE6-A009-438D35DFB3D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8388474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praia e mar no pôr do sol"/>
          <p:cNvSpPr>
            <a:spLocks noGrp="1"/>
          </p:cNvSpPr>
          <p:nvPr>
            <p:ph type="pic" idx="21"/>
          </p:nvPr>
        </p:nvSpPr>
        <p:spPr>
          <a:xfrm>
            <a:off x="1270000" y="-423334"/>
            <a:ext cx="21844000" cy="14562668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Canela Text Regular"/>
            </a:endParaRPr>
          </a:p>
        </p:txBody>
      </p:sp>
      <p:sp>
        <p:nvSpPr>
          <p:cNvPr id="3" name="Número do Slide"/>
          <p:cNvSpPr txBox="1">
            <a:spLocks noGrp="1"/>
          </p:cNvSpPr>
          <p:nvPr>
            <p:ph type="sldNum" sz="quarter" idx="22"/>
          </p:nvPr>
        </p:nvSpPr>
        <p:spPr>
          <a:xfrm>
            <a:off x="11944350" y="12722225"/>
            <a:ext cx="503238" cy="406400"/>
          </a:xfrm>
        </p:spPr>
        <p:txBody>
          <a:bodyPr/>
          <a:lstStyle>
            <a:lvl1pPr algn="ctr" defTabSz="584200" eaLnBrk="1" hangingPunct="0">
              <a:lnSpc>
                <a:spcPct val="100000"/>
              </a:lnSpc>
              <a:defRPr sz="2000">
                <a:solidFill>
                  <a:srgbClr val="5E5E5E"/>
                </a:solidFill>
                <a:latin typeface="Graphik"/>
                <a:ea typeface="Graphik"/>
                <a:cs typeface="Graphik"/>
                <a:sym typeface="Graphik"/>
              </a:defRPr>
            </a:lvl1pPr>
            <a:lvl2pPr marL="742950" indent="-28575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fld id="{E070FCC0-1D33-4447-963F-BC5C5D97442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4780863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úmero do Slide"/>
          <p:cNvSpPr txBox="1">
            <a:spLocks noGrp="1"/>
          </p:cNvSpPr>
          <p:nvPr>
            <p:ph type="sldNum" sz="quarter" idx="10"/>
          </p:nvPr>
        </p:nvSpPr>
        <p:spPr>
          <a:xfrm>
            <a:off x="11944350" y="12722225"/>
            <a:ext cx="503238" cy="406400"/>
          </a:xfrm>
        </p:spPr>
        <p:txBody>
          <a:bodyPr/>
          <a:lstStyle>
            <a:lvl1pPr algn="ctr" defTabSz="584200" eaLnBrk="1" hangingPunct="0">
              <a:lnSpc>
                <a:spcPct val="100000"/>
              </a:lnSpc>
              <a:defRPr sz="2000">
                <a:solidFill>
                  <a:srgbClr val="5E5E5E"/>
                </a:solidFill>
                <a:latin typeface="Graphik"/>
                <a:ea typeface="Graphik"/>
                <a:cs typeface="Graphik"/>
                <a:sym typeface="Graphik"/>
              </a:defRPr>
            </a:lvl1pPr>
            <a:lvl2pPr marL="742950" indent="-28575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fld id="{76B59688-AA3E-4692-914C-9A70B5BCAF6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4294762"/>
      </p:ext>
    </p:extLst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19200" y="774700"/>
            <a:ext cx="21945600" cy="17272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219200" y="4013200"/>
            <a:ext cx="21948775" cy="84836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>
          <a:xfrm>
            <a:off x="11941175" y="12722225"/>
            <a:ext cx="503238" cy="406400"/>
          </a:xfrm>
        </p:spPr>
        <p:txBody>
          <a:bodyPr/>
          <a:lstStyle>
            <a:lvl1pPr>
              <a:defRPr/>
            </a:lvl1pPr>
          </a:lstStyle>
          <a:p>
            <a:fld id="{386680DB-F7E5-4205-80FA-F5B2041D0058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7306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do Slide"/>
          <p:cNvSpPr txBox="1">
            <a:spLocks noGrp="1"/>
          </p:cNvSpPr>
          <p:nvPr>
            <p:ph type="title"/>
          </p:nvPr>
        </p:nvSpPr>
        <p:spPr>
          <a:xfrm>
            <a:off x="1219200" y="774700"/>
            <a:ext cx="21945600" cy="1727200"/>
          </a:xfrm>
          <a:prstGeom prst="rect">
            <a:avLst/>
          </a:prstGeom>
          <a:ln w="12700">
            <a:miter lim="400000"/>
          </a:ln>
          <a:extLst>
            <a:ext uri="{C572A759-6A51-4108-AA02-DFA0A04FC94B}"/>
          </a:extLst>
        </p:spPr>
        <p:txBody>
          <a:bodyPr lIns="50800" tIns="50800" rIns="50800" bIns="50800">
            <a:normAutofit/>
          </a:bodyPr>
          <a:lstStyle/>
          <a:p>
            <a:r>
              <a:t>Título do Slide</a:t>
            </a:r>
          </a:p>
        </p:txBody>
      </p:sp>
      <p:sp>
        <p:nvSpPr>
          <p:cNvPr id="1027" name="Nível de Corpo Um…"/>
          <p:cNvSpPr txBox="1">
            <a:spLocks noGrp="1"/>
          </p:cNvSpPr>
          <p:nvPr>
            <p:ph type="body" idx="1"/>
          </p:nvPr>
        </p:nvSpPr>
        <p:spPr bwMode="auto">
          <a:xfrm>
            <a:off x="1219200" y="4013200"/>
            <a:ext cx="21948775" cy="848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>
                <a:sym typeface="Canela Text Regular"/>
              </a:rPr>
              <a:t>Texto com marcadores do slide</a:t>
            </a:r>
          </a:p>
          <a:p>
            <a:pPr lvl="1"/>
            <a:endParaRPr lang="pt-BR" smtClean="0">
              <a:sym typeface="Canela Text Regular"/>
            </a:endParaRPr>
          </a:p>
          <a:p>
            <a:pPr lvl="2"/>
            <a:endParaRPr lang="pt-BR" smtClean="0">
              <a:sym typeface="Canela Text Regular"/>
            </a:endParaRPr>
          </a:p>
          <a:p>
            <a:pPr lvl="3"/>
            <a:endParaRPr lang="pt-BR" smtClean="0">
              <a:sym typeface="Canela Text Regular"/>
            </a:endParaRPr>
          </a:p>
          <a:p>
            <a:pPr lvl="4"/>
            <a:endParaRPr lang="pt-BR" smtClean="0">
              <a:sym typeface="Canela Text Regular"/>
            </a:endParaRPr>
          </a:p>
        </p:txBody>
      </p:sp>
      <p:sp>
        <p:nvSpPr>
          <p:cNvPr id="1028" name="Número do Slide"/>
          <p:cNvSpPr txBox="1">
            <a:spLocks noGrp="1"/>
          </p:cNvSpPr>
          <p:nvPr>
            <p:ph type="sldNum" sz="quarter" idx="2"/>
          </p:nvPr>
        </p:nvSpPr>
        <p:spPr bwMode="auto">
          <a:xfrm>
            <a:off x="11941175" y="12722225"/>
            <a:ext cx="503238" cy="40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vert="horz" wrap="none" lIns="50800" tIns="50800" rIns="50800" bIns="50800" numCol="1" anchor="b" anchorCtr="0" compatLnSpc="1">
            <a:prstTxWarp prst="textNoShape">
              <a:avLst/>
            </a:prstTxWarp>
            <a:spAutoFit/>
          </a:bodyPr>
          <a:lstStyle>
            <a:lvl1pPr algn="ctr" defTabSz="584200" eaLnBrk="1" hangingPunct="0">
              <a:lnSpc>
                <a:spcPct val="100000"/>
              </a:lnSpc>
              <a:defRPr sz="2000">
                <a:solidFill>
                  <a:srgbClr val="5E5E5E"/>
                </a:solidFill>
                <a:latin typeface="Graphik"/>
                <a:ea typeface="Graphik"/>
                <a:cs typeface="Graphik"/>
                <a:sym typeface="Graphik"/>
              </a:defRPr>
            </a:lvl1pPr>
            <a:lvl2pPr marL="742950" indent="-28575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algn="ctr" defTabSz="584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algn="ctr" defTabSz="584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fld id="{FD92EBD9-32AF-45D4-9DDD-6DCD9E37E627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78" r:id="rId3"/>
    <p:sldLayoutId id="2147483677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76" r:id="rId10"/>
    <p:sldLayoutId id="2147483675" r:id="rId11"/>
    <p:sldLayoutId id="2147483687" r:id="rId12"/>
    <p:sldLayoutId id="2147483688" r:id="rId13"/>
    <p:sldLayoutId id="2147483689" r:id="rId14"/>
    <p:sldLayoutId id="2147483690" r:id="rId15"/>
    <p:sldLayoutId id="2147483679" r:id="rId16"/>
  </p:sldLayoutIdLst>
  <p:transition spd="med"/>
  <p:txStyles>
    <p:titleStyle>
      <a:lvl1pPr algn="ctr" defTabSz="2438400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8400" spc="-84">
          <a:solidFill>
            <a:srgbClr val="000000"/>
          </a:solidFill>
          <a:latin typeface="+mn-lt"/>
          <a:ea typeface="+mn-ea"/>
          <a:cs typeface="+mn-cs"/>
          <a:sym typeface="Canela Bold"/>
        </a:defRPr>
      </a:lvl1pPr>
      <a:lvl2pPr algn="ctr" defTabSz="2438400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8400" spc="-84">
          <a:solidFill>
            <a:srgbClr val="000000"/>
          </a:solidFill>
          <a:latin typeface="+mn-lt"/>
          <a:ea typeface="+mn-ea"/>
          <a:cs typeface="+mn-cs"/>
          <a:sym typeface="Canela Bold"/>
        </a:defRPr>
      </a:lvl2pPr>
      <a:lvl3pPr algn="ctr" defTabSz="2438400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8400" spc="-84">
          <a:solidFill>
            <a:srgbClr val="000000"/>
          </a:solidFill>
          <a:latin typeface="+mn-lt"/>
          <a:ea typeface="+mn-ea"/>
          <a:cs typeface="+mn-cs"/>
          <a:sym typeface="Canela Bold"/>
        </a:defRPr>
      </a:lvl3pPr>
      <a:lvl4pPr algn="ctr" defTabSz="2438400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8400" spc="-84">
          <a:solidFill>
            <a:srgbClr val="000000"/>
          </a:solidFill>
          <a:latin typeface="+mn-lt"/>
          <a:ea typeface="+mn-ea"/>
          <a:cs typeface="+mn-cs"/>
          <a:sym typeface="Canela Bold"/>
        </a:defRPr>
      </a:lvl4pPr>
      <a:lvl5pPr algn="ctr" defTabSz="2438400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8400" spc="-84">
          <a:solidFill>
            <a:srgbClr val="000000"/>
          </a:solidFill>
          <a:latin typeface="+mn-lt"/>
          <a:ea typeface="+mn-ea"/>
          <a:cs typeface="+mn-cs"/>
          <a:sym typeface="Canela Bold"/>
        </a:defRPr>
      </a:lvl5pPr>
      <a:lvl6pPr marL="0" marR="0" indent="2286000" algn="ctr" defTabSz="24384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-84" baseline="0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6pPr>
      <a:lvl7pPr marL="0" marR="0" indent="2743200" algn="ctr" defTabSz="24384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-84" baseline="0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7pPr>
      <a:lvl8pPr marL="0" marR="0" indent="3200400" algn="ctr" defTabSz="24384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-84" baseline="0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8pPr>
      <a:lvl9pPr marL="0" marR="0" indent="3657600" algn="ctr" defTabSz="24384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-84" baseline="0">
          <a:solidFill>
            <a:srgbClr val="000000"/>
          </a:solidFill>
          <a:uFillTx/>
          <a:latin typeface="+mn-lt"/>
          <a:ea typeface="+mn-ea"/>
          <a:cs typeface="+mn-cs"/>
          <a:sym typeface="Canela Bold"/>
        </a:defRPr>
      </a:lvl9pPr>
    </p:titleStyle>
    <p:bodyStyle>
      <a:lvl1pPr marL="546100" indent="-546100" algn="l" defTabSz="2436813" rtl="0" eaLnBrk="0" fontAlgn="base" hangingPunct="0">
        <a:lnSpc>
          <a:spcPct val="90000"/>
        </a:lnSpc>
        <a:spcBef>
          <a:spcPts val="2400"/>
        </a:spcBef>
        <a:spcAft>
          <a:spcPct val="0"/>
        </a:spcAft>
        <a:buSzPct val="150000"/>
        <a:buChar char="•"/>
        <a:defRPr sz="4400">
          <a:solidFill>
            <a:srgbClr val="000000"/>
          </a:solidFill>
          <a:latin typeface="Canela Text Regular"/>
          <a:ea typeface="Canela Text Regular"/>
          <a:cs typeface="Canela Text Regular"/>
          <a:sym typeface="Canela Text Regular"/>
        </a:defRPr>
      </a:lvl1pPr>
      <a:lvl2pPr marL="1092200" indent="-546100" algn="l" defTabSz="2436813" rtl="0" eaLnBrk="0" fontAlgn="base" hangingPunct="0">
        <a:lnSpc>
          <a:spcPct val="90000"/>
        </a:lnSpc>
        <a:spcBef>
          <a:spcPts val="2400"/>
        </a:spcBef>
        <a:spcAft>
          <a:spcPct val="0"/>
        </a:spcAft>
        <a:buSzPct val="150000"/>
        <a:buChar char="•"/>
        <a:defRPr sz="4400">
          <a:solidFill>
            <a:srgbClr val="000000"/>
          </a:solidFill>
          <a:latin typeface="Canela Text Regular"/>
          <a:ea typeface="Canela Text Regular"/>
          <a:cs typeface="Canela Text Regular"/>
          <a:sym typeface="Canela Text Regular"/>
        </a:defRPr>
      </a:lvl2pPr>
      <a:lvl3pPr marL="1638300" indent="-546100" algn="l" defTabSz="2436813" rtl="0" eaLnBrk="0" fontAlgn="base" hangingPunct="0">
        <a:lnSpc>
          <a:spcPct val="90000"/>
        </a:lnSpc>
        <a:spcBef>
          <a:spcPts val="2400"/>
        </a:spcBef>
        <a:spcAft>
          <a:spcPct val="0"/>
        </a:spcAft>
        <a:buSzPct val="150000"/>
        <a:buChar char="•"/>
        <a:defRPr sz="4400">
          <a:solidFill>
            <a:srgbClr val="000000"/>
          </a:solidFill>
          <a:latin typeface="Canela Text Regular"/>
          <a:ea typeface="Canela Text Regular"/>
          <a:cs typeface="Canela Text Regular"/>
          <a:sym typeface="Canela Text Regular"/>
        </a:defRPr>
      </a:lvl3pPr>
      <a:lvl4pPr marL="2184400" indent="-546100" algn="l" defTabSz="2436813" rtl="0" eaLnBrk="0" fontAlgn="base" hangingPunct="0">
        <a:lnSpc>
          <a:spcPct val="90000"/>
        </a:lnSpc>
        <a:spcBef>
          <a:spcPts val="2400"/>
        </a:spcBef>
        <a:spcAft>
          <a:spcPct val="0"/>
        </a:spcAft>
        <a:buSzPct val="150000"/>
        <a:buChar char="•"/>
        <a:defRPr sz="4400">
          <a:solidFill>
            <a:srgbClr val="000000"/>
          </a:solidFill>
          <a:latin typeface="Canela Text Regular"/>
          <a:ea typeface="Canela Text Regular"/>
          <a:cs typeface="Canela Text Regular"/>
          <a:sym typeface="Canela Text Regular"/>
        </a:defRPr>
      </a:lvl4pPr>
      <a:lvl5pPr marL="2730500" indent="-546100" algn="l" defTabSz="2436813" rtl="0" eaLnBrk="0" fontAlgn="base" hangingPunct="0">
        <a:lnSpc>
          <a:spcPct val="90000"/>
        </a:lnSpc>
        <a:spcBef>
          <a:spcPts val="2400"/>
        </a:spcBef>
        <a:spcAft>
          <a:spcPct val="0"/>
        </a:spcAft>
        <a:buSzPct val="150000"/>
        <a:buChar char="•"/>
        <a:defRPr sz="4400">
          <a:solidFill>
            <a:srgbClr val="000000"/>
          </a:solidFill>
          <a:latin typeface="Canela Text Regular"/>
          <a:ea typeface="Canela Text Regular"/>
          <a:cs typeface="Canela Text Regular"/>
          <a:sym typeface="Canela Text Regular"/>
        </a:defRPr>
      </a:lvl5pPr>
      <a:lvl6pPr marL="3276600" marR="0" indent="-546100" algn="l" defTabSz="2438338" rtl="0" latinLnBrk="0">
        <a:lnSpc>
          <a:spcPct val="90000"/>
        </a:lnSpc>
        <a:spcBef>
          <a:spcPts val="2400"/>
        </a:spcBef>
        <a:spcAft>
          <a:spcPts val="0"/>
        </a:spcAft>
        <a:buClrTx/>
        <a:buSzPct val="150000"/>
        <a:buFontTx/>
        <a:buChar char="•"/>
        <a:tabLst/>
        <a:defRPr sz="4400" b="0" i="0" u="none" strike="noStrike" cap="none" spc="0" baseline="0">
          <a:solidFill>
            <a:srgbClr val="000000"/>
          </a:solidFill>
          <a:uFillTx/>
          <a:latin typeface="Canela Text Regular"/>
          <a:ea typeface="Canela Text Regular"/>
          <a:cs typeface="Canela Text Regular"/>
          <a:sym typeface="Canela Text Regular"/>
        </a:defRPr>
      </a:lvl6pPr>
      <a:lvl7pPr marL="3822700" marR="0" indent="-546100" algn="l" defTabSz="2438338" rtl="0" latinLnBrk="0">
        <a:lnSpc>
          <a:spcPct val="90000"/>
        </a:lnSpc>
        <a:spcBef>
          <a:spcPts val="2400"/>
        </a:spcBef>
        <a:spcAft>
          <a:spcPts val="0"/>
        </a:spcAft>
        <a:buClrTx/>
        <a:buSzPct val="150000"/>
        <a:buFontTx/>
        <a:buChar char="•"/>
        <a:tabLst/>
        <a:defRPr sz="4400" b="0" i="0" u="none" strike="noStrike" cap="none" spc="0" baseline="0">
          <a:solidFill>
            <a:srgbClr val="000000"/>
          </a:solidFill>
          <a:uFillTx/>
          <a:latin typeface="Canela Text Regular"/>
          <a:ea typeface="Canela Text Regular"/>
          <a:cs typeface="Canela Text Regular"/>
          <a:sym typeface="Canela Text Regular"/>
        </a:defRPr>
      </a:lvl7pPr>
      <a:lvl8pPr marL="4368800" marR="0" indent="-546100" algn="l" defTabSz="2438338" rtl="0" latinLnBrk="0">
        <a:lnSpc>
          <a:spcPct val="90000"/>
        </a:lnSpc>
        <a:spcBef>
          <a:spcPts val="2400"/>
        </a:spcBef>
        <a:spcAft>
          <a:spcPts val="0"/>
        </a:spcAft>
        <a:buClrTx/>
        <a:buSzPct val="150000"/>
        <a:buFontTx/>
        <a:buChar char="•"/>
        <a:tabLst/>
        <a:defRPr sz="4400" b="0" i="0" u="none" strike="noStrike" cap="none" spc="0" baseline="0">
          <a:solidFill>
            <a:srgbClr val="000000"/>
          </a:solidFill>
          <a:uFillTx/>
          <a:latin typeface="Canela Text Regular"/>
          <a:ea typeface="Canela Text Regular"/>
          <a:cs typeface="Canela Text Regular"/>
          <a:sym typeface="Canela Text Regular"/>
        </a:defRPr>
      </a:lvl8pPr>
      <a:lvl9pPr marL="4914900" marR="0" indent="-546100" algn="l" defTabSz="2438338" rtl="0" latinLnBrk="0">
        <a:lnSpc>
          <a:spcPct val="90000"/>
        </a:lnSpc>
        <a:spcBef>
          <a:spcPts val="2400"/>
        </a:spcBef>
        <a:spcAft>
          <a:spcPts val="0"/>
        </a:spcAft>
        <a:buClrTx/>
        <a:buSzPct val="150000"/>
        <a:buFontTx/>
        <a:buChar char="•"/>
        <a:tabLst/>
        <a:defRPr sz="4400" b="0" i="0" u="none" strike="noStrike" cap="none" spc="0" baseline="0">
          <a:solidFill>
            <a:srgbClr val="000000"/>
          </a:solidFill>
          <a:uFillTx/>
          <a:latin typeface="Canela Text Regular"/>
          <a:ea typeface="Canela Text Regular"/>
          <a:cs typeface="Canela Text Regular"/>
          <a:sym typeface="Canela Text Regular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1pPr>
      <a:lvl2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2pPr>
      <a:lvl3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3pPr>
      <a:lvl4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4pPr>
      <a:lvl5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5pPr>
      <a:lvl6pPr marL="0" marR="0" indent="2286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6pPr>
      <a:lvl7pPr marL="0" marR="0" indent="2743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7pPr>
      <a:lvl8pPr marL="0" marR="0" indent="3200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8pPr>
      <a:lvl9pPr marL="0" marR="0" indent="3657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0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cielo.org.mx/scielo.php?script=sci_arttext&amp;pid=S0186-23912017000600378" TargetMode="External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pmargotto@gmail.com" TargetMode="External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paulomargotto.com.br/documentos/17552" TargetMode="Externa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png"/><Relationship Id="rId5" Type="http://schemas.openxmlformats.org/officeDocument/2006/relationships/hyperlink" Target="https://www.ncbi.nlm.nih.gov/pubmed?linkname=pubmed_pubmed&amp;from_uid=29628412" TargetMode="External"/><Relationship Id="rId4" Type="http://schemas.openxmlformats.org/officeDocument/2006/relationships/hyperlink" Target="https://www.ncbi.nlm.nih.gov/pubmed/29628412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://paulomargotto.com.br/documentos/21150" TargetMode="Externa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hyperlink" Target="http://paulomargotto.com.br/documentos/21140" TargetMode="Externa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4.png"/><Relationship Id="rId5" Type="http://schemas.openxmlformats.org/officeDocument/2006/relationships/hyperlink" Target="https://drive.google.com/file/d/15ebHDHqCud0rl7GwFmnPp-CfxbG1Ncyd/view?usp=sharing" TargetMode="Externa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Janeiro 2022"/>
          <p:cNvSpPr txBox="1">
            <a:spLocks noGrp="1"/>
          </p:cNvSpPr>
          <p:nvPr>
            <p:ph type="body" idx="21"/>
          </p:nvPr>
        </p:nvSpPr>
        <p:spPr>
          <a:xfrm>
            <a:off x="990600" y="7620000"/>
            <a:ext cx="21945600" cy="1749425"/>
          </a:xfrm>
          <a:extLst>
            <a:ext uri="{C572A759-6A51-4108-AA02-DFA0A04FC94B}"/>
          </a:extLst>
        </p:spPr>
        <p:txBody>
          <a:bodyPr>
            <a:normAutofit/>
          </a:bodyPr>
          <a:lstStyle>
            <a:lvl1pPr defTabSz="8255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1pPr>
            <a:lvl2pPr marL="742950" indent="-285750" defTabSz="8255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defTabSz="8255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defTabSz="8255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defTabSz="8255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defTabSz="8255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defTabSz="8255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defTabSz="8255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defTabSz="8255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pt-BR" dirty="0" smtClean="0">
                <a:solidFill>
                  <a:srgbClr val="7B001F"/>
                </a:solidFill>
                <a:latin typeface="Graphik Medium"/>
                <a:ea typeface="Graphik Medium"/>
                <a:cs typeface="Graphik Medium"/>
                <a:sym typeface="Graphik Medium"/>
                <a:hlinkClick r:id="rId2"/>
              </a:rPr>
              <a:t>www.paulomargotto.com.br</a:t>
            </a:r>
            <a:endParaRPr lang="pt-BR" dirty="0" smtClean="0">
              <a:solidFill>
                <a:srgbClr val="7B001F"/>
              </a:solidFill>
              <a:latin typeface="Graphik Medium"/>
              <a:ea typeface="Graphik Medium"/>
              <a:cs typeface="Graphik Medium"/>
              <a:sym typeface="Graphik Medium"/>
            </a:endParaRPr>
          </a:p>
          <a:p>
            <a:pPr eaLnBrk="1" hangingPunct="1">
              <a:spcBef>
                <a:spcPct val="0"/>
              </a:spcBef>
            </a:pPr>
            <a:r>
              <a:rPr lang="pt-BR" dirty="0" smtClean="0">
                <a:solidFill>
                  <a:srgbClr val="7B001F"/>
                </a:solidFill>
                <a:latin typeface="Graphik Medium"/>
                <a:ea typeface="Graphik Medium"/>
                <a:cs typeface="Graphik Medium"/>
                <a:sym typeface="Graphik Medium"/>
              </a:rPr>
              <a:t>Brasília, </a:t>
            </a:r>
            <a:r>
              <a:rPr lang="pt-BR" dirty="0" smtClean="0">
                <a:solidFill>
                  <a:srgbClr val="7B001F"/>
                </a:solidFill>
                <a:latin typeface="Graphik Medium"/>
                <a:ea typeface="Graphik Medium"/>
                <a:cs typeface="Graphik Medium"/>
                <a:sym typeface="Graphik Medium"/>
              </a:rPr>
              <a:t>30 </a:t>
            </a:r>
            <a:r>
              <a:rPr lang="pt-BR" dirty="0" smtClean="0">
                <a:solidFill>
                  <a:srgbClr val="7B001F"/>
                </a:solidFill>
                <a:latin typeface="Graphik Medium"/>
                <a:ea typeface="Graphik Medium"/>
                <a:cs typeface="Graphik Medium"/>
                <a:sym typeface="Graphik Medium"/>
              </a:rPr>
              <a:t>de janeiro de 2021</a:t>
            </a:r>
          </a:p>
        </p:txBody>
      </p:sp>
      <p:sp>
        <p:nvSpPr>
          <p:cNvPr id="152" name="Manejo bem sucedido de hernia diafragmática congênita com ECMO…"/>
          <p:cNvSpPr txBox="1">
            <a:spLocks noGrp="1"/>
          </p:cNvSpPr>
          <p:nvPr>
            <p:ph type="ctrTitle"/>
          </p:nvPr>
        </p:nvSpPr>
        <p:spPr>
          <a:xfrm>
            <a:off x="1447800" y="2667000"/>
            <a:ext cx="21158200" cy="2251075"/>
          </a:xfrm>
        </p:spPr>
        <p:txBody>
          <a:bodyPr vert="horz" wrap="square" numCol="1" anchorCtr="0" compatLnSpc="1">
            <a:prstTxWarp prst="textNoShape">
              <a:avLst/>
            </a:prstTxWarp>
            <a:normAutofit fontScale="90000"/>
          </a:bodyPr>
          <a:lstStyle>
            <a:lvl1pPr defTabSz="1023938">
              <a:defRPr sz="8400">
                <a:solidFill>
                  <a:srgbClr val="000000"/>
                </a:solidFill>
                <a:latin typeface="Canela Bold"/>
                <a:ea typeface="Canela Bold"/>
                <a:cs typeface="Canela Bold"/>
                <a:sym typeface="Canela Bold"/>
              </a:defRPr>
            </a:lvl1pPr>
            <a:lvl2pPr defTabSz="1023938">
              <a:defRPr sz="8400">
                <a:solidFill>
                  <a:srgbClr val="000000"/>
                </a:solidFill>
                <a:latin typeface="Canela Bold"/>
                <a:ea typeface="Canela Bold"/>
                <a:cs typeface="Canela Bold"/>
                <a:sym typeface="Canela Bold"/>
              </a:defRPr>
            </a:lvl2pPr>
            <a:lvl3pPr defTabSz="1023938">
              <a:defRPr sz="8400">
                <a:solidFill>
                  <a:srgbClr val="000000"/>
                </a:solidFill>
                <a:latin typeface="Canela Bold"/>
                <a:ea typeface="Canela Bold"/>
                <a:cs typeface="Canela Bold"/>
                <a:sym typeface="Canela Bold"/>
              </a:defRPr>
            </a:lvl3pPr>
            <a:lvl4pPr defTabSz="1023938">
              <a:defRPr sz="8400">
                <a:solidFill>
                  <a:srgbClr val="000000"/>
                </a:solidFill>
                <a:latin typeface="Canela Bold"/>
                <a:ea typeface="Canela Bold"/>
                <a:cs typeface="Canela Bold"/>
                <a:sym typeface="Canela Bold"/>
              </a:defRPr>
            </a:lvl4pPr>
            <a:lvl5pPr defTabSz="1023938">
              <a:defRPr sz="8400">
                <a:solidFill>
                  <a:srgbClr val="000000"/>
                </a:solidFill>
                <a:latin typeface="Canela Bold"/>
                <a:ea typeface="Canela Bold"/>
                <a:cs typeface="Canela Bold"/>
                <a:sym typeface="Canela Bold"/>
              </a:defRPr>
            </a:lvl5pPr>
            <a:lvl6pPr marL="457200" defTabSz="1023938" eaLnBrk="0" fontAlgn="base" hangingPunct="0">
              <a:spcBef>
                <a:spcPct val="0"/>
              </a:spcBef>
              <a:spcAft>
                <a:spcPct val="0"/>
              </a:spcAft>
              <a:defRPr sz="8400">
                <a:solidFill>
                  <a:srgbClr val="000000"/>
                </a:solidFill>
                <a:latin typeface="Canela Bold"/>
                <a:ea typeface="Canela Bold"/>
                <a:cs typeface="Canela Bold"/>
                <a:sym typeface="Canela Bold"/>
              </a:defRPr>
            </a:lvl6pPr>
            <a:lvl7pPr marL="914400" defTabSz="1023938" eaLnBrk="0" fontAlgn="base" hangingPunct="0">
              <a:spcBef>
                <a:spcPct val="0"/>
              </a:spcBef>
              <a:spcAft>
                <a:spcPct val="0"/>
              </a:spcAft>
              <a:defRPr sz="8400">
                <a:solidFill>
                  <a:srgbClr val="000000"/>
                </a:solidFill>
                <a:latin typeface="Canela Bold"/>
                <a:ea typeface="Canela Bold"/>
                <a:cs typeface="Canela Bold"/>
                <a:sym typeface="Canela Bold"/>
              </a:defRPr>
            </a:lvl7pPr>
            <a:lvl8pPr marL="1371600" defTabSz="1023938" eaLnBrk="0" fontAlgn="base" hangingPunct="0">
              <a:spcBef>
                <a:spcPct val="0"/>
              </a:spcBef>
              <a:spcAft>
                <a:spcPct val="0"/>
              </a:spcAft>
              <a:defRPr sz="8400">
                <a:solidFill>
                  <a:srgbClr val="000000"/>
                </a:solidFill>
                <a:latin typeface="Canela Bold"/>
                <a:ea typeface="Canela Bold"/>
                <a:cs typeface="Canela Bold"/>
                <a:sym typeface="Canela Bold"/>
              </a:defRPr>
            </a:lvl8pPr>
            <a:lvl9pPr marL="1828800" defTabSz="1023938" eaLnBrk="0" fontAlgn="base" hangingPunct="0">
              <a:spcBef>
                <a:spcPct val="0"/>
              </a:spcBef>
              <a:spcAft>
                <a:spcPct val="0"/>
              </a:spcAft>
              <a:defRPr sz="8400">
                <a:solidFill>
                  <a:srgbClr val="000000"/>
                </a:solidFill>
                <a:latin typeface="Canela Bold"/>
                <a:ea typeface="Canela Bold"/>
                <a:cs typeface="Canela Bold"/>
                <a:sym typeface="Canela Bold"/>
              </a:defRPr>
            </a:lvl9pPr>
          </a:lstStyle>
          <a:p>
            <a:pPr eaLnBrk="1" hangingPunct="1"/>
            <a:r>
              <a:rPr lang="pt-BR" sz="6000" b="1" dirty="0" smtClean="0">
                <a:solidFill>
                  <a:schemeClr val="folHlink"/>
                </a:solidFill>
              </a:rPr>
              <a:t>Manejo bem sucedido de hérnia diafragmática congênita com ECMO</a:t>
            </a:r>
            <a:br>
              <a:rPr lang="pt-BR" sz="6000" b="1" dirty="0" smtClean="0">
                <a:solidFill>
                  <a:schemeClr val="folHlink"/>
                </a:solidFill>
              </a:rPr>
            </a:br>
            <a:r>
              <a:rPr lang="pt-BR" sz="6000" b="1" dirty="0" smtClean="0">
                <a:solidFill>
                  <a:schemeClr val="folHlink"/>
                </a:solidFill>
              </a:rPr>
              <a:t>Primeiro relato de caso no México</a:t>
            </a:r>
          </a:p>
        </p:txBody>
      </p:sp>
      <p:sp>
        <p:nvSpPr>
          <p:cNvPr id="153" name="Larissa Araújo Dutra da Silveira - R5 neonatologia…"/>
          <p:cNvSpPr txBox="1">
            <a:spLocks noGrp="1"/>
          </p:cNvSpPr>
          <p:nvPr>
            <p:ph type="subTitle" sz="quarter" idx="1"/>
          </p:nvPr>
        </p:nvSpPr>
        <p:spPr>
          <a:xfrm>
            <a:off x="1676400" y="6324600"/>
            <a:ext cx="20502563" cy="1214438"/>
          </a:xfrm>
        </p:spPr>
        <p:txBody>
          <a:bodyPr>
            <a:normAutofit fontScale="70000" lnSpcReduction="20000"/>
          </a:bodyPr>
          <a:lstStyle>
            <a:lvl1pPr algn="ctr" defTabSz="461963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1pPr>
            <a:lvl2pPr marL="742950" indent="-285750" algn="ctr" defTabSz="461963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algn="ctr" defTabSz="461963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algn="ctr" defTabSz="461963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algn="ctr" defTabSz="461963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algn="ctr" defTabSz="461963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algn="ctr" defTabSz="461963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algn="ctr" defTabSz="461963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algn="ctr" defTabSz="461963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pt-BR" sz="4000" dirty="0" smtClean="0">
                <a:solidFill>
                  <a:srgbClr val="7B001F"/>
                </a:solidFill>
                <a:latin typeface="Graphik Semibold"/>
                <a:ea typeface="Graphik Semibold"/>
                <a:cs typeface="Graphik Semibold"/>
                <a:sym typeface="Graphik Semibold"/>
              </a:rPr>
              <a:t>Apresentação: Larissa Araújo Dutra da Silveira - R5 Neonatologia</a:t>
            </a:r>
          </a:p>
          <a:p>
            <a:pPr eaLnBrk="1" hangingPunct="1">
              <a:spcBef>
                <a:spcPct val="0"/>
              </a:spcBef>
            </a:pPr>
            <a:r>
              <a:rPr lang="pt-BR" sz="4000" dirty="0" smtClean="0">
                <a:solidFill>
                  <a:srgbClr val="7B001F"/>
                </a:solidFill>
                <a:latin typeface="Graphik Semibold"/>
                <a:ea typeface="Graphik Semibold"/>
                <a:cs typeface="Graphik Semibold"/>
                <a:sym typeface="Graphik Semibold"/>
              </a:rPr>
              <a:t>Coordenação: Diogo Botelho</a:t>
            </a:r>
          </a:p>
          <a:p>
            <a:pPr eaLnBrk="1" hangingPunct="1">
              <a:spcBef>
                <a:spcPct val="0"/>
              </a:spcBef>
            </a:pPr>
            <a:r>
              <a:rPr lang="pt-BR" sz="4000" dirty="0" smtClean="0">
                <a:solidFill>
                  <a:srgbClr val="7B001F"/>
                </a:solidFill>
                <a:latin typeface="Graphik Semibold"/>
                <a:ea typeface="Graphik Semibold"/>
                <a:cs typeface="Graphik Semibold"/>
                <a:sym typeface="Graphik Semibold"/>
              </a:rPr>
              <a:t>Hospital Materno Infantil  de Brasília Dr. Márcio Lisboa/SES/DF</a:t>
            </a:r>
          </a:p>
        </p:txBody>
      </p:sp>
      <p:sp>
        <p:nvSpPr>
          <p:cNvPr id="13320" name="Rectangle 8"/>
          <p:cNvSpPr>
            <a:spLocks noChangeArrowheads="1"/>
          </p:cNvSpPr>
          <p:nvPr/>
        </p:nvSpPr>
        <p:spPr bwMode="auto">
          <a:xfrm>
            <a:off x="2819400" y="5181600"/>
            <a:ext cx="20040600" cy="11969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-76176" anchor="ctr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pt-BR" sz="4400" u="sng" dirty="0">
                <a:hlinkClick r:id="rId3"/>
              </a:rPr>
              <a:t>Manejo exitoso de </a:t>
            </a:r>
            <a:r>
              <a:rPr lang="pt-BR" sz="4400" u="sng" dirty="0" err="1">
                <a:hlinkClick r:id="rId3"/>
              </a:rPr>
              <a:t>hernia</a:t>
            </a:r>
            <a:r>
              <a:rPr lang="pt-BR" sz="4400" u="sng" dirty="0">
                <a:hlinkClick r:id="rId3"/>
              </a:rPr>
              <a:t> diafragmática ... - </a:t>
            </a:r>
            <a:r>
              <a:rPr lang="pt-BR" sz="4400" u="sng" dirty="0" err="1">
                <a:hlinkClick r:id="rId3"/>
              </a:rPr>
              <a:t>SciELO</a:t>
            </a:r>
            <a:r>
              <a:rPr lang="pt-BR" sz="4400" u="sng" dirty="0">
                <a:hlinkClick r:id="rId3"/>
              </a:rPr>
              <a:t> México</a:t>
            </a:r>
          </a:p>
          <a:p>
            <a:pPr eaLnBrk="0" hangingPunct="0"/>
            <a:endParaRPr lang="pt-BR" sz="4400" dirty="0"/>
          </a:p>
        </p:txBody>
      </p:sp>
      <p:sp>
        <p:nvSpPr>
          <p:cNvPr id="13321" name="Line 9"/>
          <p:cNvSpPr>
            <a:spLocks noChangeShapeType="1"/>
          </p:cNvSpPr>
          <p:nvPr/>
        </p:nvSpPr>
        <p:spPr bwMode="auto">
          <a:xfrm>
            <a:off x="1676400" y="4648200"/>
            <a:ext cx="914400" cy="685800"/>
          </a:xfrm>
          <a:prstGeom prst="line">
            <a:avLst/>
          </a:prstGeom>
          <a:noFill/>
          <a:ln w="762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1660525" y="4230688"/>
            <a:ext cx="23669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1pPr>
            <a:lvl2pPr algn="ctr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algn="ctr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algn="ctr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algn="ctr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457200" indent="18288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914400" indent="18288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1371600" indent="18288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1828800" indent="18288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pPr algn="l" defTabSz="914400" eaLnBrk="1" hangingPunct="1">
              <a:lnSpc>
                <a:spcPct val="100000"/>
              </a:lnSpc>
            </a:pPr>
            <a:r>
              <a:rPr lang="pt-BR" b="1">
                <a:solidFill>
                  <a:srgbClr val="009900"/>
                </a:solidFill>
              </a:rPr>
              <a:t>Artigo Integral!</a:t>
            </a:r>
          </a:p>
        </p:txBody>
      </p:sp>
      <p:pic>
        <p:nvPicPr>
          <p:cNvPr id="13323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400" y="533400"/>
            <a:ext cx="3962400" cy="1624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4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7600" y="304800"/>
            <a:ext cx="2590800" cy="2095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5" name="Picture 13" descr="ca-7"/>
          <p:cNvPicPr>
            <a:picLocks noChangeAspect="1" noChangeArrowheads="1"/>
          </p:cNvPicPr>
          <p:nvPr/>
        </p:nvPicPr>
        <p:blipFill>
          <a:blip r:embed="rId6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9490" y="9296400"/>
            <a:ext cx="4880219" cy="3486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Introdução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Introdução</a:t>
            </a:r>
          </a:p>
        </p:txBody>
      </p:sp>
      <p:sp>
        <p:nvSpPr>
          <p:cNvPr id="14339" name="Hérnia diafragmática congênita: doença que afeta 1 em cada 3.000 recém-nascidos.…"/>
          <p:cNvSpPr txBox="1">
            <a:spLocks noGrp="1"/>
          </p:cNvSpPr>
          <p:nvPr>
            <p:ph type="body" idx="1"/>
          </p:nvPr>
        </p:nvSpPr>
        <p:spPr>
          <a:xfrm>
            <a:off x="1214438" y="2686050"/>
            <a:ext cx="21955125" cy="10191750"/>
          </a:xfrm>
        </p:spPr>
        <p:txBody>
          <a:bodyPr/>
          <a:lstStyle>
            <a:lvl1pPr marL="346075" indent="-346075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1pPr>
            <a:lvl2pPr marL="742950" indent="-28575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3200" b="1" smtClean="0">
                <a:solidFill>
                  <a:srgbClr val="560F1A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Hérnia diafragmática congênita:</a:t>
            </a:r>
            <a:r>
              <a:rPr lang="pt-BR" sz="3200" smtClean="0">
                <a:solidFill>
                  <a:srgbClr val="560F1A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 doença que afeta 1 em cada 3.000 recém-nascidos.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endParaRPr lang="pt-BR" sz="3200" smtClean="0">
              <a:solidFill>
                <a:srgbClr val="560F1A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endParaRPr lang="pt-BR" sz="3200" smtClean="0">
              <a:solidFill>
                <a:srgbClr val="560F1A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endParaRPr lang="pt-BR" sz="2800" smtClean="0">
              <a:solidFill>
                <a:srgbClr val="560F1A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endParaRPr lang="pt-BR" sz="2800" smtClean="0">
              <a:solidFill>
                <a:srgbClr val="560F1A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endParaRPr lang="pt-BR" sz="2800" smtClean="0">
              <a:solidFill>
                <a:srgbClr val="560F1A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endParaRPr lang="pt-BR" sz="2800" smtClean="0">
              <a:solidFill>
                <a:srgbClr val="560F1A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endParaRPr lang="pt-BR" sz="2800" smtClean="0">
              <a:solidFill>
                <a:srgbClr val="560F1A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endParaRPr lang="pt-BR" sz="2800" smtClean="0">
              <a:solidFill>
                <a:srgbClr val="560F1A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3200" smtClean="0">
                <a:solidFill>
                  <a:srgbClr val="560F1A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A triagem pré-natal que mede a relação pulmão-cabeça chamada LHR (Lung-to-Head Ratio) e a relação observado/esperado (O/E) permite avaliar a gravidade da hipoplasia pulmonar e identificar aqueles pacientes que estão em alto risco de precisar de terapia com oxigenação por membrana extracorpórea (ECMO), como parte do manejo pós-natal.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endParaRPr lang="pt-BR" sz="3200" smtClean="0">
              <a:solidFill>
                <a:srgbClr val="560F1A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3200" smtClean="0">
                <a:solidFill>
                  <a:srgbClr val="560F1A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A história cirúrgica desses pacientes mudou ao longo dos anos, de intervenção e reparo imediatos até intervenção tardia após semanas ou meses da resolução da hipertensão pulmonar do paciente.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endParaRPr lang="pt-BR" sz="3200" smtClean="0">
              <a:solidFill>
                <a:srgbClr val="560F1A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3200" smtClean="0">
                <a:solidFill>
                  <a:srgbClr val="560F1A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Kays, et al., sugerem focar imediatamente em pacientes com fatores de alto risco para entrar em ECMO e com herniação de fígado(também considerado um fator de mau prognóstico) e em pacientes com risco moderado de necessitar de ECMO, para reparo cirúrgico tardio e gerar sobrevida superior a 80%, em ambas as situações de apresentação.</a:t>
            </a:r>
          </a:p>
        </p:txBody>
      </p:sp>
      <p:sp>
        <p:nvSpPr>
          <p:cNvPr id="158" name="Presença de hipoplasia pulmonar + morfologia anormal da vasculatura pulmonar = doença de difícil manejo…"/>
          <p:cNvSpPr/>
          <p:nvPr/>
        </p:nvSpPr>
        <p:spPr>
          <a:xfrm>
            <a:off x="1116013" y="3430588"/>
            <a:ext cx="21631275" cy="2505075"/>
          </a:xfrm>
          <a:prstGeom prst="rect">
            <a:avLst/>
          </a:prstGeom>
          <a:solidFill>
            <a:schemeClr val="accent5">
              <a:hueOff val="187634"/>
              <a:satOff val="22839"/>
              <a:lumOff val="25028"/>
            </a:schemeClr>
          </a:solidFill>
          <a:ln w="12700">
            <a:miter lim="400000"/>
          </a:ln>
          <a:extLst>
            <a:ext uri="{C572A759-6A51-4108-AA02-DFA0A04FC94B}"/>
          </a:extLst>
        </p:spPr>
        <p:txBody>
          <a:bodyPr lIns="50800" tIns="50800" rIns="50800" bIns="50800" anchor="ctr"/>
          <a:lstStyle/>
          <a:p>
            <a:pPr algn="ctr" defTabSz="1130300" fontAlgn="auto" hangingPunct="0">
              <a:spcBef>
                <a:spcPts val="0"/>
              </a:spcBef>
              <a:spcAft>
                <a:spcPts val="0"/>
              </a:spcAft>
              <a:defRPr sz="3200">
                <a:solidFill>
                  <a:srgbClr val="4D0838"/>
                </a:solidFill>
                <a:latin typeface="Graphik"/>
                <a:ea typeface="Graphik"/>
                <a:cs typeface="Graphik"/>
                <a:sym typeface="Graphik"/>
              </a:defRPr>
            </a:pPr>
            <a:r>
              <a:rPr sz="3200" kern="0">
                <a:solidFill>
                  <a:srgbClr val="4D0838"/>
                </a:solidFill>
                <a:latin typeface="Graphik"/>
                <a:ea typeface="Graphik"/>
                <a:cs typeface="Graphik"/>
                <a:sym typeface="Graphik"/>
              </a:rPr>
              <a:t>Presença de hipoplasia pulmonar + morfologia anormal da vasculatura pulmonar = doença de difícil manejo</a:t>
            </a:r>
          </a:p>
          <a:p>
            <a:pPr algn="ctr" defTabSz="1130300" fontAlgn="auto" hangingPunct="0">
              <a:spcBef>
                <a:spcPts val="0"/>
              </a:spcBef>
              <a:spcAft>
                <a:spcPts val="0"/>
              </a:spcAft>
              <a:defRPr sz="3200">
                <a:solidFill>
                  <a:srgbClr val="4D0838"/>
                </a:solidFill>
                <a:latin typeface="Graphik"/>
                <a:ea typeface="Graphik"/>
                <a:cs typeface="Graphik"/>
                <a:sym typeface="Graphik"/>
              </a:defRPr>
            </a:pPr>
            <a:r>
              <a:rPr sz="3200" kern="0">
                <a:solidFill>
                  <a:srgbClr val="4D0838"/>
                </a:solidFill>
                <a:latin typeface="Graphik"/>
                <a:ea typeface="Graphik"/>
                <a:cs typeface="Graphik"/>
                <a:sym typeface="Graphik"/>
              </a:rPr>
              <a:t>Tem alta morbidade e mortalidade, gerando hipertensão pulmonar que pode ser leve ou insuficiência respiratória grave e que necessitam de terapias altamente especializadas para combater a hipertensão pulmonar, incluindo o uso de vasodilatarores e vasopressores, VM assistida, entre outros.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Introdução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Introdução</a:t>
            </a:r>
          </a:p>
        </p:txBody>
      </p:sp>
      <p:sp>
        <p:nvSpPr>
          <p:cNvPr id="161" name="Historicamente, a ECMO, desde seu primeiro caso, foi relatada com sucesso em 1975 pelo Dr. Robert Barlett; tornou-se o padrão de manejo em pacientes críticos em diferentes países, especificamente naqueles que não podem ser oxigenados de forma alguma, ape"/>
          <p:cNvSpPr txBox="1">
            <a:spLocks noGrp="1"/>
          </p:cNvSpPr>
          <p:nvPr>
            <p:ph type="body" idx="1"/>
          </p:nvPr>
        </p:nvSpPr>
        <p:spPr>
          <a:xfrm>
            <a:off x="1028700" y="3113088"/>
            <a:ext cx="21948775" cy="8483600"/>
          </a:xfrm>
        </p:spPr>
        <p:txBody>
          <a:bodyPr>
            <a:normAutofit lnSpcReduction="10000"/>
          </a:bodyPr>
          <a:lstStyle>
            <a:lvl1pPr marL="346075" indent="-346075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1pPr>
            <a:lvl2pPr marL="742950" indent="-28575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32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Historicamente, a ECMO, desde seu primeiro caso, foi relatada com sucesso em 1975 pelo Dr. Robert Barlett; tornou-se o padrão de manejo em pacientes críticos em diferentes países, especificamente naqueles que não podem ser oxigenados de forma alguma, apesar do manejo especializado com medicamentos e ventilação mecânica assistida;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32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Seguindo os protocolos de gestão da </a:t>
            </a:r>
            <a:r>
              <a:rPr lang="pt-BR" sz="3200" i="1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Extracorporeal Life Support Organization</a:t>
            </a:r>
            <a:r>
              <a:rPr lang="pt-BR" sz="32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 (ELSO) e com base na seguinte fórmula de índice de oxigenação: </a:t>
            </a:r>
            <a:br>
              <a:rPr lang="pt-BR" sz="32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</a:br>
            <a:r>
              <a:rPr lang="pt-BR" sz="3200" smtClean="0">
                <a:solidFill>
                  <a:srgbClr val="AD0528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/>
            </a:r>
            <a:br>
              <a:rPr lang="pt-BR" sz="3200" smtClean="0">
                <a:solidFill>
                  <a:srgbClr val="AD0528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</a:br>
            <a:r>
              <a:rPr lang="pt-BR" sz="3200" smtClean="0">
                <a:solidFill>
                  <a:srgbClr val="AD0528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IO = [(PAMxFiO2)/PaO2]x100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z="3200" smtClean="0">
              <a:solidFill>
                <a:srgbClr val="AD0528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pt-BR" sz="32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IO: índice de oxigenação;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pt-BR" sz="32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PAM: pressão média das vias aéreas;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pt-BR" sz="32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FiO2: fração inspirada de oxigênio;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pt-BR" sz="32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PaO2: pressão arterial de oxigênio.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z="3200" smtClean="0">
              <a:solidFill>
                <a:srgbClr val="202124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32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Um índice de oxigenação maior que 40 é um indicativo para  terapia com ECMO. E sugere-se que os pacientes que se encontram com IO de 25, apesar do manejo convencional, sejam encaminhados para um centro de ECMO; no entanto, nem todos os pacientes são candidatos à ECMO, existem indicações específicas para o uso da ECMO e nosso centro de excelência segue os critérios estabelecidos pela ELSO (</a:t>
            </a:r>
            <a:r>
              <a:rPr lang="pt-BR" sz="3200" i="1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Extracorporeal Life Support Organization</a:t>
            </a:r>
            <a:r>
              <a:rPr lang="pt-BR" sz="32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)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z="3200" smtClean="0">
              <a:solidFill>
                <a:srgbClr val="202124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32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Apresentamos aqui o primeiro caso bem sucedido de hérnia diafragmática congênita tratada com ECMO no México.</a:t>
            </a:r>
            <a:endParaRPr lang="pt-BR" sz="3200" smtClean="0">
              <a:solidFill>
                <a:srgbClr val="202124"/>
              </a:solidFill>
              <a:latin typeface="Times Roman"/>
              <a:ea typeface="Times Roman"/>
              <a:cs typeface="Times Roman"/>
              <a:sym typeface="Times Roman"/>
            </a:endParaRPr>
          </a:p>
          <a:p>
            <a:pPr eaLnBrk="1" hangingPunct="1">
              <a:lnSpc>
                <a:spcPct val="100000"/>
              </a:lnSpc>
              <a:spcBef>
                <a:spcPts val="1200"/>
              </a:spcBef>
              <a:buSzTx/>
              <a:buFontTx/>
              <a:buNone/>
            </a:pPr>
            <a:endParaRPr lang="pt-BR" sz="3200" smtClean="0">
              <a:latin typeface="Times Roman"/>
              <a:ea typeface="Times Roman"/>
              <a:cs typeface="Times Roman"/>
              <a:sym typeface="Times Roman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Caso clínico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Caso clínico</a:t>
            </a:r>
          </a:p>
        </p:txBody>
      </p:sp>
      <p:sp>
        <p:nvSpPr>
          <p:cNvPr id="16387" name="Paciente do sexo masculino com 37+ 5 semanas de gestação e com diagnóstico pré-natal de hérnia diafragmática congênita com 24 semanas de gestação, relação pulmão/cabeça de 1,7.…"/>
          <p:cNvSpPr txBox="1">
            <a:spLocks noGrp="1"/>
          </p:cNvSpPr>
          <p:nvPr>
            <p:ph type="body" idx="1"/>
          </p:nvPr>
        </p:nvSpPr>
        <p:spPr>
          <a:xfrm>
            <a:off x="814388" y="3325813"/>
            <a:ext cx="21948775" cy="8483600"/>
          </a:xfrm>
        </p:spPr>
        <p:txBody>
          <a:bodyPr/>
          <a:lstStyle>
            <a:lvl1pPr marL="346075" indent="-346075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1pPr>
            <a:lvl2pPr marL="742950" indent="-28575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32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Paciente do sexo masculino com 37+ 5 semanas de gestação e com diagnóstico pré-natal de hérnia diafragmática congênita com 24 semanas de gestação, relação pulmão/cabeça de 1,7.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endParaRPr lang="pt-BR" sz="3200" smtClean="0">
              <a:solidFill>
                <a:srgbClr val="202124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32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Nascido por cesariana programada. Ele pesava 2,6 kg ao nascer, com desconforto respiratório grave, para o qual foi intubado e colocado em VAFO (ventilação de alta frequência) com PAM (pressão aérea média) de 13,7, FiO2 1,0, PaO2 54mmHg com índice de oxigenação calculado em 25,3. Saturações pré-ductal e pós-ductal de 100%. 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endParaRPr lang="pt-BR" sz="3200" smtClean="0">
              <a:solidFill>
                <a:srgbClr val="202124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32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Gasometria venosa: pH 7,14, PCO2 75mmHg com níveis de lactato normal, mantendo hipercapnia permissiva, além de infusões de midazolam, óxido nítrico a 20 ppm, dopamina e antibioticoterapia com cefotaxima e ampicilina.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endParaRPr lang="pt-BR" sz="3200" smtClean="0">
              <a:solidFill>
                <a:srgbClr val="202124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32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O ecocardiograma mostrou aumento da pressão pulmonar com shunt direito-esquerdo com ingurgitamento tricúspide, com alto gradiente alvéolo-arterial, sugerindo dados de hipertensão pulmonar grave.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endParaRPr lang="pt-BR" sz="3200" smtClean="0">
              <a:solidFill>
                <a:srgbClr val="202124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32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Subsequentemente, o paciente piorou consideravelmente nas 6 horas seguintes, diminuindo sua saturação de oxigênio pré-ductal para 78% e pós-ductal para 58% com os seguintes gases arteriais: pH: 7,15, PCO2: 51, PO2: 36; com os seguintes parâmetros ventilatórios: PAM de 15, FiO2: 1 e com IO= 41; portanto, o código ECMO foi ativado e o protocolo foi realizado para colocar o paciente nessa situação. Posteriormente, o paciente foi colocado em ECMO com índice de oxigenação de 75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Caso clínico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Caso clínico</a:t>
            </a:r>
          </a:p>
        </p:txBody>
      </p:sp>
      <p:sp>
        <p:nvSpPr>
          <p:cNvPr id="167" name="O paciente era candidato a ECMO seguindo os seguintes parâmetros internacionais e diretrizes da ELSO: idade gestacional maior que 34 semanas; peso superior a 2 kg; doença respiratória potencialmente reversível; ausência de hemorragia interventricular dem"/>
          <p:cNvSpPr txBox="1">
            <a:spLocks noGrp="1"/>
          </p:cNvSpPr>
          <p:nvPr>
            <p:ph type="body" idx="1"/>
          </p:nvPr>
        </p:nvSpPr>
        <p:spPr>
          <a:xfrm>
            <a:off x="1143000" y="1752600"/>
            <a:ext cx="22405975" cy="8632825"/>
          </a:xfrm>
        </p:spPr>
        <p:txBody>
          <a:bodyPr>
            <a:normAutofit/>
          </a:bodyPr>
          <a:lstStyle>
            <a:lvl1pPr marL="346075" indent="-346075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1pPr>
            <a:lvl2pPr marL="742950" indent="-28575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32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O paciente era candidato a ECMO seguindo os seguintes parâmetros internacionais e diretrizes da ELSO: idade gestacional maior que 34 semanas; peso superior a 2 kg; doença respiratória potencialmente reversível; ausência de hemorragia interventricular demonstrada com ultrassonografia transfontanela; ausência de cardiopatia congênita; sem anormalidades cromossômicas letais, índice de oxigenação &gt;40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z="3200" smtClean="0">
              <a:solidFill>
                <a:srgbClr val="202124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32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Optou-se por colocar a paciente em ECMO venovenosa porque o problema era principalmente respiratório, secundário à hipertensão pulmonar grave causada por hipoplasia pulmonar, na qual o sangue é drenado da circulação venosa e retornado à mesma circulação venosa por um cateter duplo lúmen no átrio direito pela veia jugular interna.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z="3200" smtClean="0">
              <a:solidFill>
                <a:srgbClr val="202124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32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A canulação foi realizada em terapia intensiva neonatal, deixando o lúmen arterial ao nível da valva tricúspide e colocando a parte distal ou lúmen venoso da cânula sobre a veia cava inferior, o que foi confirmado com radiografia de tórax e ecocardiograma.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z="3200" smtClean="0">
              <a:solidFill>
                <a:srgbClr val="202124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z="3200" smtClean="0">
              <a:solidFill>
                <a:srgbClr val="202124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z="3200" smtClean="0">
              <a:solidFill>
                <a:srgbClr val="202124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</p:txBody>
      </p:sp>
      <p:pic>
        <p:nvPicPr>
          <p:cNvPr id="17412" name="Captura de Tela 2022-01-18 às 18.43.35.png" descr="Captura de Tela 2022-01-18 às 18.43.3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7327900"/>
            <a:ext cx="12801600" cy="638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Caso  clínico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Caso  clínico</a:t>
            </a:r>
          </a:p>
        </p:txBody>
      </p:sp>
      <p:sp>
        <p:nvSpPr>
          <p:cNvPr id="18435" name="Heparina 100 UI/kg foi administrada imediatamente antes da passagem do cateter. Com isso, o circuito e a membrana oxigenadora passaram a funcionar para aumentar a oxigenação do paciente."/>
          <p:cNvSpPr txBox="1">
            <a:spLocks noGrp="1"/>
          </p:cNvSpPr>
          <p:nvPr>
            <p:ph type="body" sz="half" idx="1"/>
          </p:nvPr>
        </p:nvSpPr>
        <p:spPr>
          <a:xfrm>
            <a:off x="862013" y="4010025"/>
            <a:ext cx="11353800" cy="8483600"/>
          </a:xfrm>
        </p:spPr>
        <p:txBody>
          <a:bodyPr/>
          <a:lstStyle>
            <a:lvl1pPr marL="358775" indent="-358775" defTabSz="457200">
              <a:defRPr sz="40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1pPr>
            <a:lvl2pPr marL="742950" indent="-285750" defTabSz="457200">
              <a:defRPr sz="40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defTabSz="457200">
              <a:defRPr sz="40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defTabSz="457200">
              <a:defRPr sz="40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defTabSz="457200">
              <a:defRPr sz="40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defTabSz="457200" eaLnBrk="0" fontAlgn="base" hangingPunct="0">
              <a:spcAft>
                <a:spcPct val="0"/>
              </a:spcAft>
              <a:defRPr sz="40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defTabSz="457200" eaLnBrk="0" fontAlgn="base" hangingPunct="0">
              <a:spcAft>
                <a:spcPct val="0"/>
              </a:spcAft>
              <a:defRPr sz="40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defTabSz="457200" eaLnBrk="0" fontAlgn="base" hangingPunct="0">
              <a:spcAft>
                <a:spcPct val="0"/>
              </a:spcAft>
              <a:defRPr sz="40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defTabSz="457200" eaLnBrk="0" fontAlgn="base" hangingPunct="0">
              <a:spcAft>
                <a:spcPct val="0"/>
              </a:spcAft>
              <a:defRPr sz="40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Heparina 100 UI/kg foi administrada imediatamente antes da passagem do cateter. Com isso, o circuito e a membrana oxigenadora passaram a funcionar para aumentar a oxigenação do paciente.</a:t>
            </a:r>
          </a:p>
        </p:txBody>
      </p:sp>
      <p:pic>
        <p:nvPicPr>
          <p:cNvPr id="18436" name="Captura de Tela 2022-01-18 às 18.47.15.png" descr="Captura de Tela 2022-01-18 às 18.47.1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44400" y="3244850"/>
            <a:ext cx="12039600" cy="963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sp>
        <p:nvSpPr>
          <p:cNvPr id="18437" name="A pressão atmosférica média do ventilador foi reduzida para 7 com FiO2 de 0,35 e pH de 7,46, CO2: 28,5mmHg, PaO2: 46 e IO: 5,3 com saturações pré-ductal de 99% e pós-ductal de 99%."/>
          <p:cNvSpPr txBox="1">
            <a:spLocks noChangeArrowheads="1"/>
          </p:cNvSpPr>
          <p:nvPr/>
        </p:nvSpPr>
        <p:spPr bwMode="auto">
          <a:xfrm>
            <a:off x="685800" y="7772400"/>
            <a:ext cx="11353800" cy="314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50800" tIns="50800" rIns="50800" bIns="50800" anchor="ctr">
            <a:spAutoFit/>
          </a:bodyPr>
          <a:lstStyle>
            <a:lvl1pPr marL="346075" indent="-346075" algn="ctr" defTabSz="457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1pPr>
            <a:lvl2pPr marL="742950" indent="-285750" algn="ctr" defTabSz="457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algn="ctr" defTabSz="457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algn="ctr" defTabSz="457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algn="ctr" defTabSz="457200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algn="ctr" defTabSz="457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algn="ctr" defTabSz="457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algn="ctr" defTabSz="457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algn="ctr" defTabSz="45720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pPr algn="just" eaLnBrk="1">
              <a:lnSpc>
                <a:spcPct val="100000"/>
              </a:lnSpc>
              <a:buSzPct val="150000"/>
              <a:buFontTx/>
              <a:buChar char="•"/>
            </a:pPr>
            <a:r>
              <a:rPr lang="pt-BR" sz="400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A pressão atmosférica média do ventilador foi reduzida para 7 com FiO2 de 0,35 e pH de 7,46, CO2: 28,5mmHg, PaO2: 46 e IO: 5,3 com saturações pré-ductal de 99% e pós-ductal de 99%.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Caso clínico"/>
          <p:cNvSpPr txBox="1">
            <a:spLocks noGrp="1"/>
          </p:cNvSpPr>
          <p:nvPr>
            <p:ph type="title"/>
          </p:nvPr>
        </p:nvSpPr>
        <p:spPr>
          <a:xfrm>
            <a:off x="1716088" y="1435100"/>
            <a:ext cx="21945600" cy="1727200"/>
          </a:xfrm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Caso clínico</a:t>
            </a:r>
          </a:p>
        </p:txBody>
      </p:sp>
      <p:sp>
        <p:nvSpPr>
          <p:cNvPr id="176" name="O paciente foi mantido por um período de 8 dias em ECMO, com anticoagulação e infusão de heparina variando de 15 a 30 UI/kg, dosados   de acordo com o tempo de coagulação ativado  entre 180-220 segundos, tempo de tromboplastina parcial ativada entre 60-7"/>
          <p:cNvSpPr txBox="1">
            <a:spLocks noGrp="1"/>
          </p:cNvSpPr>
          <p:nvPr>
            <p:ph type="body" sz="half" idx="1"/>
          </p:nvPr>
        </p:nvSpPr>
        <p:spPr>
          <a:xfrm>
            <a:off x="1600200" y="2743200"/>
            <a:ext cx="11976100" cy="8483600"/>
          </a:xfrm>
        </p:spPr>
        <p:txBody>
          <a:bodyPr>
            <a:normAutofit fontScale="92500" lnSpcReduction="10000"/>
          </a:bodyPr>
          <a:lstStyle>
            <a:lvl1pPr marL="333375" indent="-333375" defTabSz="438150">
              <a:defRPr sz="40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1pPr>
            <a:lvl2pPr marL="742950" indent="-285750" defTabSz="438150">
              <a:defRPr sz="40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defTabSz="438150">
              <a:defRPr sz="40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defTabSz="438150">
              <a:defRPr sz="40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defTabSz="438150">
              <a:defRPr sz="40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defTabSz="438150" eaLnBrk="0" fontAlgn="base" hangingPunct="0">
              <a:spcAft>
                <a:spcPct val="0"/>
              </a:spcAft>
              <a:defRPr sz="40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defTabSz="438150" eaLnBrk="0" fontAlgn="base" hangingPunct="0">
              <a:spcAft>
                <a:spcPct val="0"/>
              </a:spcAft>
              <a:defRPr sz="40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defTabSz="438150" eaLnBrk="0" fontAlgn="base" hangingPunct="0">
              <a:spcAft>
                <a:spcPct val="0"/>
              </a:spcAft>
              <a:defRPr sz="40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defTabSz="438150" eaLnBrk="0" fontAlgn="base" hangingPunct="0">
              <a:spcAft>
                <a:spcPct val="0"/>
              </a:spcAft>
              <a:defRPr sz="40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pPr algn="just" eaLnBrk="1" hangingPunct="1">
              <a:spcBef>
                <a:spcPct val="0"/>
              </a:spcBef>
            </a:pPr>
            <a:r>
              <a:rPr lang="pt-BR" sz="32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O paciente foi mantido por um período de 8 dias em ECMO, com anticoagulação e infusão de heparina variando de 15 a 30 UI/kg, dosados ​​de acordo com o tempo de coagulação ativado  entre 180-220 segundos, tempo de tromboplastina parcial ativada entre 60-70, quantificação de anti Xa entre 0,3 a 0,7 UI/mL sem maiores complicações. Ecocardiogramas de controle foram realizados para avaliar o grau de hipertensão pulmonar e ultrassonografia transfontanela para avaliar sangramento intraventricular.</a:t>
            </a:r>
          </a:p>
          <a:p>
            <a:pPr algn="just" eaLnBrk="1" hangingPunct="1">
              <a:spcBef>
                <a:spcPct val="0"/>
              </a:spcBef>
            </a:pPr>
            <a:endParaRPr lang="pt-BR" sz="3200" smtClean="0">
              <a:solidFill>
                <a:srgbClr val="202124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pt-BR" sz="32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No oitavo dia, optou-se então pela retirada da ECMO, devido à melhora da aeração na radiografia de tórax, aumento da PaO2 e diminuição da PCO2 apesar dos menores fluxos de bomba no circuito, diminuição da pressão pulmonar e reversão do fluxo da esquerda para a direita através do canal arterial. A hérnia diafragmática foi reparada por via transabdominal com fechamento primário do defeito quando a hipertensão pulmonar foi resolvida. Quatro dias após o reparo, a radiografia de tórax mostrou expansão pulmonar do hemitórax esquerdo.</a:t>
            </a:r>
          </a:p>
          <a:p>
            <a:pPr algn="just" eaLnBrk="1" hangingPunct="1">
              <a:spcBef>
                <a:spcPct val="0"/>
              </a:spcBef>
              <a:buSzTx/>
              <a:buFontTx/>
              <a:buNone/>
            </a:pPr>
            <a:endParaRPr lang="pt-BR" sz="3200" smtClean="0">
              <a:solidFill>
                <a:srgbClr val="202124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algn="just" eaLnBrk="1" hangingPunct="1">
              <a:spcBef>
                <a:spcPct val="0"/>
              </a:spcBef>
            </a:pPr>
            <a:r>
              <a:rPr lang="pt-BR" sz="32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O paciente continuou em cuidados intensivos neonatais até sua recuperação e alta aos dois meses de idade. Um dia leva uma vida normal um ano de vida</a:t>
            </a:r>
          </a:p>
        </p:txBody>
      </p:sp>
      <p:pic>
        <p:nvPicPr>
          <p:cNvPr id="19460" name="Captura de Tela 2022-01-18 às 18.58.20.png" descr="Captura de Tela 2022-01-18 às 18.58.2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03338" y="3144838"/>
            <a:ext cx="4297362" cy="617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  <p:pic>
        <p:nvPicPr>
          <p:cNvPr id="19461" name="Captura de Tela 2022-01-18 às 18.58.36.png" descr="Captura de Tela 2022-01-18 às 18.58.36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81663" y="6410325"/>
            <a:ext cx="5081587" cy="663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Discussão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181" name="O uso da circulação por membrana extracorpórea (ECMO), como terapia padrão de resgate nas hérnias diafragmáticas isoladas, é, sem dúvida, uma terapia eficaz no manejo da hipertensão pulmonar grave associada à hérnia diafragmática congênita, com sobrevida"/>
          <p:cNvSpPr txBox="1">
            <a:spLocks noGrp="1"/>
          </p:cNvSpPr>
          <p:nvPr>
            <p:ph type="body" idx="1"/>
          </p:nvPr>
        </p:nvSpPr>
        <p:spPr>
          <a:xfrm>
            <a:off x="762000" y="2438400"/>
            <a:ext cx="21948775" cy="8483600"/>
          </a:xfrm>
        </p:spPr>
        <p:txBody>
          <a:bodyPr>
            <a:normAutofit fontScale="92500" lnSpcReduction="10000"/>
          </a:bodyPr>
          <a:lstStyle>
            <a:lvl1pPr marL="346075" indent="-346075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1pPr>
            <a:lvl2pPr marL="742950" indent="-28575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36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O uso da circulação por membrana extracorpórea (ECMO), como terapia padrão de resgate nas hérnias diafragmáticas isoladas, é, sem dúvida, uma terapia eficaz no manejo da hipertensão pulmonar grave associada à hérnia diafragmática congênita, com sobrevida relatados de 50 a 70% em alguns centros e até mais de 80% em pacientes com fatores de mau prognóstico;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z="3600" smtClean="0">
              <a:solidFill>
                <a:srgbClr val="202124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36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É importante fazer uma ultrassonografia pré-natal com relação pulmão/cabeça e porcentagem observado/esperado para conhecer a gravidade da hipoplasia pulmonar, avaliar a necessidade de intervenção imediata ou tardia (&gt;48  horas).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z="3600" smtClean="0">
              <a:solidFill>
                <a:srgbClr val="202124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36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O manejo pré-natal por oclusão traqueal do feto mostrou um aumento no desenvolvimento pulmonar com hérnia diafragmática. Infelizmente, os resultados não mostraram melhora na sobrevida em comparação com a terapia pós-natal moderna incluindo ECMO, uma vez que o número de partos prematuros é alto . Atualmente, o Consenso Europeu para o Tratamento da Hérnia Diafragmática e o Consenso Americano não recomendam seu uso fora dos estudos experimentais;</a:t>
            </a: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z="3600" smtClean="0">
              <a:solidFill>
                <a:srgbClr val="202124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algn="just"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36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Pacientes com relação pulmão/cabeça (relação LHR-</a:t>
            </a:r>
            <a:r>
              <a:rPr lang="pt-BR" sz="3600" i="1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lung-head-ratio</a:t>
            </a:r>
            <a:r>
              <a:rPr lang="pt-BR" sz="36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) &gt;1,1 e &lt;1,4 são pacientes em risco de precisar de um Centro especializado em ECMO e não recomendamos que sejam submetidos àcirurgia fetal, pois esses pacientes têm a capacidade de melhorar no pós-natal e são potenciais candidatos a ECMO.</a:t>
            </a:r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Discussão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184" name="A decisão de colocar um paciente recém-nascido em ECMO depende de múltiplos fatores: peso, idade gestacional, anomalias congênitas associadas e equipe humana treinada em um programa de ECMO.…"/>
          <p:cNvSpPr txBox="1">
            <a:spLocks noGrp="1"/>
          </p:cNvSpPr>
          <p:nvPr>
            <p:ph type="body" idx="1"/>
          </p:nvPr>
        </p:nvSpPr>
        <p:spPr>
          <a:xfrm>
            <a:off x="1217613" y="3421063"/>
            <a:ext cx="21948775" cy="8483600"/>
          </a:xfrm>
        </p:spPr>
        <p:txBody>
          <a:bodyPr>
            <a:normAutofit/>
          </a:bodyPr>
          <a:lstStyle>
            <a:lvl1pPr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1pPr>
            <a:lvl2pPr marL="742950" indent="-28575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pPr marL="0" indent="0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z="1600" smtClean="0">
              <a:solidFill>
                <a:srgbClr val="202124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40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A decisão de colocar um paciente recém-nascido em ECMO depende de múltiplos fatores: peso, idade gestacional, anomalias congênitas associadas e equipe humana treinada em um programa de ECMO.</a:t>
            </a:r>
          </a:p>
          <a:p>
            <a:pPr marL="0" indent="0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z="4000" smtClean="0">
              <a:solidFill>
                <a:srgbClr val="202124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40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Na ECMO existem duas abordagens cirúrgicas: veno-arterial (VA) ou veno-venosa (VV) e sua implementação é baseada no estado hemodinâmico e/ou cardiológico do paciente. </a:t>
            </a:r>
          </a:p>
          <a:p>
            <a:pPr marL="0" indent="0" eaLnBrk="1" hangingPunct="1">
              <a:lnSpc>
                <a:spcPct val="100000"/>
              </a:lnSpc>
              <a:spcBef>
                <a:spcPct val="0"/>
              </a:spcBef>
            </a:pPr>
            <a:endParaRPr lang="pt-BR" sz="4000" smtClean="0">
              <a:solidFill>
                <a:srgbClr val="202124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marL="0" indent="0"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40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Pacientes que necessitam de suporte cardiodinâmico são considerados para ECMO VA, as vias de acesso em casos neonatais são a veia jugular interna e a artéria carótida comum x pacientes considerados para ECMO VV que utiliza apenas a veia jugular interna através de uma cânula de duplo lúmen e é indicada apenas em pacientes com problemas respiratórios, mas com boa função hemodinâmica e função cardíaca adequada;</a:t>
            </a: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Discussão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22531" name="No México, este é o primeiro caso relatado de tratamento bem-sucedido de hérnia diafragmática congênita com hipertensão pulmonar grave tratada com ECMO. A decisão de reparar a hérnia diafragmática nas primeiras 72 horas após o nascimento, durante a ECMO "/>
          <p:cNvSpPr txBox="1">
            <a:spLocks noGrp="1"/>
          </p:cNvSpPr>
          <p:nvPr>
            <p:ph type="body" idx="1"/>
          </p:nvPr>
        </p:nvSpPr>
        <p:spPr>
          <a:xfrm>
            <a:off x="1295400" y="2438400"/>
            <a:ext cx="21948775" cy="8483600"/>
          </a:xfrm>
        </p:spPr>
        <p:txBody>
          <a:bodyPr/>
          <a:lstStyle>
            <a:lvl1pPr marL="346075" indent="-346075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1pPr>
            <a:lvl2pPr marL="742950" indent="-28575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36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No México, este é o primeiro caso relatado de tratamento bem-sucedido de hérnia diafragmática congênita com hipertensão pulmonar grave tratada com ECMO. A decisão de reparar a hérnia diafragmática nas primeiras 72 horas após o nascimento, durante a ECMO ou após a saída da ECMO, permanece controversa.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pt-BR" sz="3600" smtClean="0">
              <a:solidFill>
                <a:srgbClr val="202124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36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Alguns estudos sugerem reparo precoce, que diminui os dias em ECMO e as complicações associadas ao circuito; outros estudos mencionam que a mortalidade não está relacionada ao tempo em que são operados e algumas metanálises concluem que é necessário continuar procurando essa resposta, pois não há evidências científicas que mencionem qual é a melhor abordagem.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pt-BR" sz="3600" smtClean="0">
              <a:solidFill>
                <a:srgbClr val="202124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36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No entanto, Kays et al, sugerem que o reparo imediato em pacientes com prognóstico ruim, com alto risco de necessitar de ECMO e com anatomia não favorável, poderia ser a resposta para esta doença com sobrevida superior a 80%; pacientes com risco moderado de necessidade de ECMO se beneficiam mais do reparo tardio.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pt-BR" sz="3600" smtClean="0">
              <a:solidFill>
                <a:srgbClr val="202124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36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 Em nosso caso, como o LHR era de 1,7 com hérnia diafragmática sem conteúdo hepático, optamos por resolver a hipertensão pulmonar associada à hipoplasia pulmonar grave do paciente e realizar correção de hérnia no oitavo dia quando foi possível sair da ECMO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Discussão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190" name="A decisão de realizar o reparo convencional/ aberta em relação à via toracoscópica tem a ver com vários fatores associados à gravidade do quadro do paciente, além da hipertensão pulmonar rebote que tem sido associada à fase pós-cirúrgica, e sugerimos, co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>
            <a:lvl1pPr marL="346075" indent="-346075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1pPr>
            <a:lvl2pPr marL="742950" indent="-28575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40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A decisão de realizar o reparo convencional/ aberta em relação à via toracoscópica tem a ver com vários fatores associados à gravidade do quadro do paciente, além da hipertensão pulmonar rebote que tem sido associada à fase pós-cirúrgica, e sugerimos, como outros centros, que a abordagem desses pacientes seja convencional, a fim de reduzir o tempo cirúrgico e potencialmente reduzir a possibilidade de hipertensão pulmonar rebote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endParaRPr lang="pt-BR" sz="4000" smtClean="0">
              <a:solidFill>
                <a:srgbClr val="202124"/>
              </a:solidFill>
              <a:latin typeface="Arial" pitchFamily="34" charset="0"/>
              <a:cs typeface="Arial" pitchFamily="34" charset="0"/>
              <a:sym typeface="Arial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pt-BR" sz="4000" smtClean="0">
                <a:solidFill>
                  <a:srgbClr val="202124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Devido à complexidade do manejo do paciente em ECMO, a equipe deve ser composta por médicos intensivistas, hemodinamicistas e enfermeiros treinados em um programa estabelecido de acordo com as diretrizes da Extracorporeal Life Support Organization (ELSO), e estar preparada para situações de emergência que podem surgir: trombose, sangramento e êmbolos aéreos, entre outros.</a:t>
            </a: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Conclusão"/>
          <p:cNvSpPr txBox="1">
            <a:spLocks noGrp="1"/>
          </p:cNvSpPr>
          <p:nvPr>
            <p:ph type="title"/>
          </p:nvPr>
        </p:nvSpPr>
        <p:spPr/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pt-BR" smtClean="0">
                <a:solidFill>
                  <a:schemeClr val="folHlink"/>
                </a:solidFill>
              </a:rPr>
              <a:t>Conclusão</a:t>
            </a:r>
          </a:p>
        </p:txBody>
      </p:sp>
      <p:sp>
        <p:nvSpPr>
          <p:cNvPr id="24579" name="A ECMO é uma terapia  cientificamente comprovada que aumenta a sobrevida desses pacientes; sua implementação é complexa devido ao alto custo de tratamento e treinamento de pessoal que deve ser altamente treinado para gerenciar o circuito no entanto, é de"/>
          <p:cNvSpPr txBox="1">
            <a:spLocks noGrp="1"/>
          </p:cNvSpPr>
          <p:nvPr>
            <p:ph type="body" idx="1"/>
          </p:nvPr>
        </p:nvSpPr>
        <p:spPr>
          <a:xfrm>
            <a:off x="1828800" y="4038600"/>
            <a:ext cx="21948775" cy="3657600"/>
          </a:xfrm>
          <a:solidFill>
            <a:srgbClr val="FFFF00"/>
          </a:solidFill>
          <a:ln w="76200" cmpd="tri">
            <a:solidFill>
              <a:schemeClr val="folHlink"/>
            </a:solidFill>
            <a:miter lim="400000"/>
            <a:headEnd/>
            <a:tailEnd/>
          </a:ln>
        </p:spPr>
        <p:txBody>
          <a:bodyPr/>
          <a:lstStyle>
            <a:lvl1pPr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1pPr>
            <a:lvl2pPr marL="742950" indent="-28575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marL="11430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marL="16002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marL="2057400" indent="-228600" defTabSz="457200"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25146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29718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34290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3886200" indent="-228600" defTabSz="457200" eaLnBrk="0" fontAlgn="base" hangingPunct="0">
              <a:spcAft>
                <a:spcPct val="0"/>
              </a:spcAft>
              <a:defRPr sz="4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pPr marL="0" indent="0" algn="ctr" eaLnBrk="1" hangingPunct="1">
              <a:lnSpc>
                <a:spcPct val="100000"/>
              </a:lnSpc>
              <a:spcBef>
                <a:spcPct val="0"/>
              </a:spcBef>
              <a:buSzTx/>
              <a:buFontTx/>
              <a:buNone/>
            </a:pPr>
            <a:r>
              <a:rPr lang="pt-BR" sz="4000" b="1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A</a:t>
            </a:r>
            <a:r>
              <a:rPr lang="pt-BR" sz="2800" b="1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 </a:t>
            </a:r>
            <a:r>
              <a:rPr lang="pt-BR" sz="4000" b="1" dirty="0" smtClean="0">
                <a:solidFill>
                  <a:schemeClr val="hlink"/>
                </a:solidFill>
                <a:latin typeface="Arial" pitchFamily="34" charset="0"/>
                <a:cs typeface="Arial" pitchFamily="34" charset="0"/>
                <a:sym typeface="Arial" pitchFamily="34" charset="0"/>
              </a:rPr>
              <a:t>ECMO é uma terapia  cientificamente comprovada que aumenta a sobrevida desses pacientes; sua implementação é complexa devido ao alto custo de tratamento e treinamento de pessoal que deve ser altamente treinado para gerenciar o circuito no entanto, é definitivamente uma terapia que deve crescer no México para oferecer aos nossos pacientes um tratamento alternativo e expectativa de vida.</a:t>
            </a:r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Grp="1"/>
          </p:cNvSpPr>
          <p:nvPr>
            <p:ph type="title"/>
          </p:nvPr>
        </p:nvSpPr>
        <p:spPr bwMode="auto"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pt-BR" sz="7600" smtClean="0">
                <a:solidFill>
                  <a:schemeClr val="folHlink"/>
                </a:solidFill>
              </a:rPr>
              <a:t>Nota do Editor da página neonatal </a:t>
            </a:r>
            <a:r>
              <a:rPr lang="pt-BR" sz="7600" smtClean="0">
                <a:solidFill>
                  <a:schemeClr val="folHlink"/>
                </a:solidFill>
                <a:hlinkClick r:id="rId2"/>
              </a:rPr>
              <a:t>www.paulomargotto.com.br</a:t>
            </a:r>
            <a:r>
              <a:rPr lang="pt-BR" sz="7600" smtClean="0">
                <a:solidFill>
                  <a:schemeClr val="folHlink"/>
                </a:solidFill>
              </a:rPr>
              <a:t> Dr. Paulo R. Margotto.</a:t>
            </a:r>
            <a:br>
              <a:rPr lang="pt-BR" sz="7600" smtClean="0">
                <a:solidFill>
                  <a:schemeClr val="folHlink"/>
                </a:solidFill>
              </a:rPr>
            </a:br>
            <a:r>
              <a:rPr lang="pt-BR" sz="7600" smtClean="0">
                <a:solidFill>
                  <a:schemeClr val="folHlink"/>
                </a:solidFill>
              </a:rPr>
              <a:t>Consultem também! </a:t>
            </a:r>
            <a:br>
              <a:rPr lang="pt-BR" sz="7600" smtClean="0">
                <a:solidFill>
                  <a:schemeClr val="folHlink"/>
                </a:solidFill>
              </a:rPr>
            </a:br>
            <a:r>
              <a:rPr lang="pt-BR" sz="7600" smtClean="0">
                <a:solidFill>
                  <a:schemeClr val="folHlink"/>
                </a:solidFill>
              </a:rPr>
              <a:t>Ampliando conhecimentos!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4800600" y="11353800"/>
            <a:ext cx="139652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1pPr>
            <a:lvl2pPr algn="ctr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algn="ctr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algn="ctr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algn="ctr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457200" indent="18288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914400" indent="18288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1371600" indent="18288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1828800" indent="18288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pPr algn="l" defTabSz="914400" eaLnBrk="1" hangingPunct="1">
              <a:lnSpc>
                <a:spcPct val="100000"/>
              </a:lnSpc>
            </a:pPr>
            <a:r>
              <a:rPr lang="pt-BR" sz="3200">
                <a:solidFill>
                  <a:schemeClr val="hlink"/>
                </a:solidFill>
              </a:rPr>
              <a:t>Drs. Judy Aschner (EUA), Paulo R. Margotto e Marta David Rocha de Moura</a:t>
            </a:r>
          </a:p>
        </p:txBody>
      </p:sp>
      <p:sp>
        <p:nvSpPr>
          <p:cNvPr id="26633" name="Text Box 9"/>
          <p:cNvSpPr txBox="1">
            <a:spLocks noChangeArrowheads="1"/>
          </p:cNvSpPr>
          <p:nvPr/>
        </p:nvSpPr>
        <p:spPr bwMode="auto">
          <a:xfrm>
            <a:off x="17373600" y="9677400"/>
            <a:ext cx="33416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ctr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1pPr>
            <a:lvl2pPr algn="ctr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2pPr>
            <a:lvl3pPr algn="ctr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3pPr>
            <a:lvl4pPr algn="ctr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4pPr>
            <a:lvl5pPr algn="ctr" eaLnBrk="0" hangingPunct="0">
              <a:lnSpc>
                <a:spcPct val="90000"/>
              </a:lnSpc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5pPr>
            <a:lvl6pPr marL="457200" indent="18288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6pPr>
            <a:lvl7pPr marL="914400" indent="18288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7pPr>
            <a:lvl8pPr marL="1371600" indent="18288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8pPr>
            <a:lvl9pPr marL="1828800" indent="1828800" algn="ctr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400">
                <a:solidFill>
                  <a:srgbClr val="000000"/>
                </a:solidFill>
                <a:latin typeface="Canela Text Regular"/>
                <a:ea typeface="Canela Text Regular"/>
                <a:cs typeface="Canela Text Regular"/>
                <a:sym typeface="Canela Text Regular"/>
              </a:defRPr>
            </a:lvl9pPr>
          </a:lstStyle>
          <a:p>
            <a:pPr algn="l" defTabSz="914400" eaLnBrk="1" hangingPunct="1">
              <a:lnSpc>
                <a:spcPct val="100000"/>
              </a:lnSpc>
            </a:pPr>
            <a:r>
              <a:rPr lang="pt-BR">
                <a:hlinkClick r:id="rId3"/>
              </a:rPr>
              <a:t>pmargotto@gmail.com</a:t>
            </a:r>
            <a:r>
              <a:rPr lang="pt-BR"/>
              <a:t> </a:t>
            </a:r>
          </a:p>
        </p:txBody>
      </p:sp>
      <p:pic>
        <p:nvPicPr>
          <p:cNvPr id="26635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00600"/>
            <a:ext cx="11445875" cy="6437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Text Box 3"/>
          <p:cNvSpPr txBox="1">
            <a:spLocks noGrp="1"/>
          </p:cNvSpPr>
          <p:nvPr>
            <p:ph type="body" idx="1"/>
          </p:nvPr>
        </p:nvSpPr>
        <p:spPr>
          <a:xfrm>
            <a:off x="4419600" y="4648200"/>
            <a:ext cx="18062575" cy="8483600"/>
          </a:xfrm>
        </p:spPr>
        <p:txBody>
          <a:bodyPr/>
          <a:lstStyle/>
          <a:p>
            <a:pPr>
              <a:lnSpc>
                <a:spcPct val="70000"/>
              </a:lnSpc>
            </a:pPr>
            <a:r>
              <a:rPr lang="pt-BR" sz="3600" smtClean="0"/>
              <a:t>A detecção da relativa </a:t>
            </a:r>
            <a:r>
              <a:rPr lang="pt-BR" sz="3600" b="1" smtClean="0">
                <a:solidFill>
                  <a:srgbClr val="FF3300"/>
                </a:solidFill>
              </a:rPr>
              <a:t>hipoplasia do ventrículo esquerdo (VE) antes de 24 semanas de gestação na HDC isolada foi associada a uma mortalidade de 100%.</a:t>
            </a:r>
            <a:r>
              <a:rPr lang="pt-BR" sz="3600" smtClean="0"/>
              <a:t> A desproporção ventricular cardíaca esquerda  foi associada com a gravidade da hipoplasia pulmonar (o pulmão hipoplasiado retorna menos sangue  ao átrio esquerdo, contribuindo para a hipoplasia do VE). No tratamento agudo pós-natal, os neonatologistas tem focado no manejo da HDC  em agentes vasodilatadores (óxido nítrico inalado-iNO), mas </a:t>
            </a:r>
            <a:r>
              <a:rPr lang="pt-BR" sz="3600" b="1" smtClean="0">
                <a:solidFill>
                  <a:srgbClr val="FF3300"/>
                </a:solidFill>
              </a:rPr>
              <a:t>hipoplasia de VE e a disfunção diastólica são cada vez mais reconhecidas como causas potenciais de falha do tratamento que limitam a eficácia dos vasodilatadores pulmonares</a:t>
            </a:r>
            <a:r>
              <a:rPr lang="pt-BR" sz="3600" smtClean="0"/>
              <a:t>. </a:t>
            </a:r>
          </a:p>
          <a:p>
            <a:pPr algn="ctr">
              <a:lnSpc>
                <a:spcPct val="70000"/>
              </a:lnSpc>
            </a:pPr>
            <a:r>
              <a:rPr lang="pt-BR" sz="3600" b="1" smtClean="0">
                <a:solidFill>
                  <a:srgbClr val="FF3300"/>
                </a:solidFill>
              </a:rPr>
              <a:t>O estudo controlado  do  uso do iNO na HDC mostrou significativamente maior necessidade de ECMO</a:t>
            </a:r>
            <a:r>
              <a:rPr lang="pt-BR" sz="3600" smtClean="0"/>
              <a:t> (oxigenação por membrana extracorpórea) </a:t>
            </a:r>
            <a:r>
              <a:rPr lang="pt-BR" sz="3600" b="1" smtClean="0">
                <a:solidFill>
                  <a:srgbClr val="FF3300"/>
                </a:solidFill>
              </a:rPr>
              <a:t>no grupo que recebeu iNO,</a:t>
            </a:r>
            <a:r>
              <a:rPr lang="pt-BR" sz="3600" smtClean="0"/>
              <a:t> sugerindo um potencial efeito adverso no início da terapia com iNO em alguns lactentes. </a:t>
            </a:r>
            <a:r>
              <a:rPr lang="pt-BR" sz="3600" smtClean="0">
                <a:solidFill>
                  <a:srgbClr val="FF3300"/>
                </a:solidFill>
              </a:rPr>
              <a:t>Uma possível </a:t>
            </a:r>
            <a:r>
              <a:rPr lang="pt-BR" sz="3600" b="1" smtClean="0">
                <a:solidFill>
                  <a:srgbClr val="FF3300"/>
                </a:solidFill>
              </a:rPr>
              <a:t>explicação da pior resposta ao INO na HDC seria a </a:t>
            </a:r>
            <a:r>
              <a:rPr lang="pt-BR" sz="3600" smtClean="0">
                <a:solidFill>
                  <a:srgbClr val="FF3300"/>
                </a:solidFill>
              </a:rPr>
              <a:t> </a:t>
            </a:r>
            <a:r>
              <a:rPr lang="pt-BR" sz="3600" b="1" smtClean="0">
                <a:solidFill>
                  <a:srgbClr val="FF3300"/>
                </a:solidFill>
              </a:rPr>
              <a:t>hipoplasia do VE</a:t>
            </a:r>
            <a:r>
              <a:rPr lang="pt-BR" sz="3600" smtClean="0"/>
              <a:t> que complica o curso na HDC grave do lado esquerdo, causando a hipertensão venosa pulmonar devido à disfunção diastólica do VE. </a:t>
            </a:r>
            <a:r>
              <a:rPr lang="pt-BR" sz="3600" b="1" smtClean="0">
                <a:solidFill>
                  <a:schemeClr val="hlink"/>
                </a:solidFill>
              </a:rPr>
              <a:t>Assim, a ecocardiografia precoce é essencial na determinação da conduta: na presença de resistência vascular pulmonar supra-sistêmica com desempenho adequado do VE, o shunt é tipicamente da direita para a esquerda no forame oval, contribuindo a dessaturação pré-ductal</a:t>
            </a:r>
            <a:r>
              <a:rPr lang="pt-BR" sz="3600" smtClean="0"/>
              <a:t>.  </a:t>
            </a:r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3886200" y="641"/>
            <a:ext cx="13914438" cy="3040736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253920" rIns="0" bIns="50784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pt-BR" sz="4800" b="1" dirty="0">
                <a:solidFill>
                  <a:schemeClr val="hlink"/>
                </a:solidFill>
                <a:latin typeface="Lato" pitchFamily="34" charset="0"/>
              </a:rPr>
              <a:t>O VENTR</a:t>
            </a:r>
            <a:r>
              <a:rPr lang="pt-BR" sz="4800" b="1" dirty="0">
                <a:solidFill>
                  <a:schemeClr val="hlink"/>
                </a:solidFill>
              </a:rPr>
              <a:t>Í</a:t>
            </a:r>
            <a:r>
              <a:rPr lang="pt-BR" sz="4800" b="1" dirty="0">
                <a:solidFill>
                  <a:schemeClr val="hlink"/>
                </a:solidFill>
                <a:latin typeface="Lato" pitchFamily="34" charset="0"/>
              </a:rPr>
              <a:t>CULO ESQUERDO NA H</a:t>
            </a:r>
            <a:r>
              <a:rPr lang="pt-BR" sz="4800" b="1" dirty="0">
                <a:solidFill>
                  <a:schemeClr val="hlink"/>
                </a:solidFill>
              </a:rPr>
              <a:t>É</a:t>
            </a:r>
            <a:r>
              <a:rPr lang="pt-BR" sz="4800" b="1" dirty="0">
                <a:solidFill>
                  <a:schemeClr val="hlink"/>
                </a:solidFill>
                <a:latin typeface="Lato" pitchFamily="34" charset="0"/>
              </a:rPr>
              <a:t>RNIA DIAFRAGM</a:t>
            </a:r>
            <a:r>
              <a:rPr lang="pt-BR" sz="4800" b="1" dirty="0">
                <a:solidFill>
                  <a:schemeClr val="hlink"/>
                </a:solidFill>
              </a:rPr>
              <a:t>Á</a:t>
            </a:r>
            <a:r>
              <a:rPr lang="pt-BR" sz="4800" b="1" dirty="0">
                <a:solidFill>
                  <a:schemeClr val="hlink"/>
                </a:solidFill>
                <a:latin typeface="Lato" pitchFamily="34" charset="0"/>
              </a:rPr>
              <a:t>TICA CONGÊNITA: IMPLICA</a:t>
            </a:r>
            <a:r>
              <a:rPr lang="pt-BR" sz="4800" b="1" dirty="0">
                <a:solidFill>
                  <a:schemeClr val="hlink"/>
                </a:solidFill>
              </a:rPr>
              <a:t>Ç</a:t>
            </a:r>
            <a:r>
              <a:rPr lang="pt-BR" sz="4800" b="1" dirty="0">
                <a:solidFill>
                  <a:schemeClr val="hlink"/>
                </a:solidFill>
                <a:latin typeface="Lato" pitchFamily="34" charset="0"/>
              </a:rPr>
              <a:t>ÕES NO MANEJO DA HIPERTENSÃO PULMONAR</a:t>
            </a:r>
          </a:p>
          <a:p>
            <a:pPr algn="ctr" eaLnBrk="0" hangingPunct="0"/>
            <a:r>
              <a:rPr lang="pt-BR" sz="4800" dirty="0">
                <a:solidFill>
                  <a:srgbClr val="607D8B"/>
                </a:solidFill>
                <a:ea typeface="Source Sans Pro"/>
                <a:cs typeface="Source Sans Pro"/>
              </a:rPr>
              <a:t>         </a:t>
            </a:r>
          </a:p>
        </p:txBody>
      </p:sp>
      <p:pic>
        <p:nvPicPr>
          <p:cNvPr id="30725" name="Picture 5" descr="pptx">
            <a:hlinkClick r:id="rId2" tooltip="Hernia_diafrag_ventriculo_esquerdo_2018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11800" y="838200"/>
            <a:ext cx="914400" cy="9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6" name="Rectangle 6"/>
          <p:cNvSpPr>
            <a:spLocks noChangeArrowheads="1"/>
          </p:cNvSpPr>
          <p:nvPr/>
        </p:nvSpPr>
        <p:spPr bwMode="auto">
          <a:xfrm>
            <a:off x="1447800" y="2743200"/>
            <a:ext cx="21793200" cy="14065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pt-BR">
                <a:hlinkClick r:id="rId4"/>
              </a:rPr>
              <a:t>The </a:t>
            </a:r>
            <a:r>
              <a:rPr lang="pt-BR" b="1">
                <a:hlinkClick r:id="rId4"/>
              </a:rPr>
              <a:t>Left Ventricle</a:t>
            </a:r>
            <a:r>
              <a:rPr lang="pt-BR">
                <a:hlinkClick r:id="rId4"/>
              </a:rPr>
              <a:t> in Congenital Diaphragmatic Hernia: Implications for the Management of Pulmonary Hypertension..</a:t>
            </a:r>
            <a:r>
              <a:rPr lang="pt-BR"/>
              <a:t>Kinsella JP, Steinhorn RH, Mullen MP, Hopper RK, Keller RL, Ivy DD, Austin ED, Krishnan US, Rosenzweig EB, Fineman JR, Everett AD, Hanna BD, Humpl T, Raj JU, Abman SH; Pediatric Pulmonary Hypertension Network (PPHNet).J Pediatr. 2018 Jun;197:17-22. doi: 10.1016/j.jpeds.2018.02.040. Epub 2018 Apr 5. No abstract available.PMID: 29628412.</a:t>
            </a:r>
            <a:r>
              <a:rPr lang="pt-BR">
                <a:hlinkClick r:id="rId5"/>
              </a:rPr>
              <a:t>Similar articles.</a:t>
            </a:r>
            <a:r>
              <a:rPr lang="pt-BR"/>
              <a:t> </a:t>
            </a:r>
          </a:p>
        </p:txBody>
      </p:sp>
      <p:sp>
        <p:nvSpPr>
          <p:cNvPr id="30727" name="Rectangle 7"/>
          <p:cNvSpPr>
            <a:spLocks noChangeArrowheads="1"/>
          </p:cNvSpPr>
          <p:nvPr/>
        </p:nvSpPr>
        <p:spPr bwMode="auto">
          <a:xfrm>
            <a:off x="4343400" y="4191000"/>
            <a:ext cx="15833725" cy="420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pt-BR"/>
              <a:t>Apresentação:Lucas Danilo Soares Silva Nascimento e Thalissa Jubé Bernardes.Coordenação: Paulo R. Margotto. </a:t>
            </a:r>
          </a:p>
        </p:txBody>
      </p:sp>
      <p:pic>
        <p:nvPicPr>
          <p:cNvPr id="30728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0"/>
            <a:ext cx="4141788" cy="2525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Text Box 3"/>
          <p:cNvSpPr txBox="1">
            <a:spLocks noGrp="1"/>
          </p:cNvSpPr>
          <p:nvPr>
            <p:ph type="body" idx="1"/>
          </p:nvPr>
        </p:nvSpPr>
        <p:spPr>
          <a:xfrm>
            <a:off x="0" y="762000"/>
            <a:ext cx="23167975" cy="12268200"/>
          </a:xfrm>
        </p:spPr>
        <p:txBody>
          <a:bodyPr/>
          <a:lstStyle/>
          <a:p>
            <a:r>
              <a:rPr lang="pt-BR" sz="4000" smtClean="0"/>
              <a:t>É importante que saibamos que </a:t>
            </a:r>
            <a:r>
              <a:rPr lang="pt-BR" sz="4000" smtClean="0">
                <a:solidFill>
                  <a:srgbClr val="FF3300"/>
                </a:solidFill>
              </a:rPr>
              <a:t>as consequências hemodinâmicas da hipoplasia do VE na HDC esquerda podem se apresentar imediatamente após o nascimento</a:t>
            </a:r>
            <a:r>
              <a:rPr lang="pt-BR" sz="4000" smtClean="0"/>
              <a:t>! A diminuição do desempenho sistólico do VE pode compartilhar fisiopatologia semelhante a pacientes com a síndrome da  hipoplasia de coração esquerdo. Assim, </a:t>
            </a:r>
            <a:r>
              <a:rPr lang="pt-BR" sz="4000" b="1" smtClean="0"/>
              <a:t>a avaliação ecocardiográfica precoce e frequente da função cardíaca e da pressão arterial pulmonar pode guiar as intervenções terapêuticas, </a:t>
            </a:r>
            <a:r>
              <a:rPr lang="pt-BR" sz="4000" smtClean="0"/>
              <a:t>determinando, inclusive as Diretrizes para o manejo da hipertensão pulmonar nestes bebês, segundo a </a:t>
            </a:r>
            <a:r>
              <a:rPr lang="pt-BR" sz="4000" i="1" smtClean="0"/>
              <a:t>American Heart Association</a:t>
            </a:r>
            <a:r>
              <a:rPr lang="pt-BR" sz="4000" smtClean="0"/>
              <a:t> e a </a:t>
            </a:r>
            <a:r>
              <a:rPr lang="pt-BR" sz="4000" i="1" smtClean="0"/>
              <a:t>American Thoracic Society</a:t>
            </a:r>
            <a:r>
              <a:rPr lang="pt-BR" sz="4000" b="1" smtClean="0"/>
              <a:t>. </a:t>
            </a:r>
            <a:r>
              <a:rPr lang="pt-BR" sz="4000" b="1" smtClean="0">
                <a:solidFill>
                  <a:schemeClr val="hlink"/>
                </a:solidFill>
              </a:rPr>
              <a:t>Portanto, evitar drogas vasodilatadoras pulmonares até que a ecocardiografia demonstre um desempenho adequado do VE</a:t>
            </a:r>
            <a:r>
              <a:rPr lang="pt-BR" sz="4000" b="1" smtClean="0"/>
              <a:t>.</a:t>
            </a:r>
            <a:r>
              <a:rPr lang="pt-BR" sz="4000" smtClean="0"/>
              <a:t> </a:t>
            </a:r>
          </a:p>
          <a:p>
            <a:r>
              <a:rPr lang="pt-BR" sz="4000" smtClean="0"/>
              <a:t>O uso de milrinona, pelo seu efeito inotrópico (aumenta a contração sistólica cardíaca) e lusitrópico (melhora do relaxamento diastólico cardíaca) melhorou a medida funcional tanto do Ventrículo direito (VD) como do VE, além diminuir a pressão venosa pulmonar através de seus efeitos cardíacos e sistêmicos e pelo seu pequeno efeito vasodilatador pulmonar. </a:t>
            </a:r>
          </a:p>
          <a:p>
            <a:r>
              <a:rPr lang="pt-BR" sz="4000" smtClean="0"/>
              <a:t>Na presença de pressão arterial pulmonar supra-sistêmica, um argumento razoável pode ser feito para recrutar o ducto arterial com </a:t>
            </a:r>
            <a:r>
              <a:rPr lang="pt-BR" sz="4000" b="1" smtClean="0"/>
              <a:t>PGE1 para aliviar o VD</a:t>
            </a:r>
            <a:r>
              <a:rPr lang="pt-BR" sz="4000" smtClean="0"/>
              <a:t> e permitir que o VD contribui para a circulação sistêmica quando a contribuição do VE para o débito cardíaco está comprometida. </a:t>
            </a:r>
          </a:p>
          <a:p>
            <a:pPr algn="ctr"/>
            <a:r>
              <a:rPr lang="pt-BR" sz="4000" smtClean="0"/>
              <a:t>A insuficiência adrenal comumente complica o curso precoce de recém-nascidos com HDC, e a terapia de reposição (hidrocortisona em baixas doses) deve ser considerada. </a:t>
            </a:r>
            <a:r>
              <a:rPr lang="pt-BR" sz="4000" b="1" smtClean="0">
                <a:solidFill>
                  <a:srgbClr val="009900"/>
                </a:solidFill>
              </a:rPr>
              <a:t>Portanto, a ecocardiografia seriada deve ser usada para demonstrar a resposta à terapia e mudanças na fisiologia subjacente ao longo do tempo.</a:t>
            </a:r>
            <a:r>
              <a:rPr lang="pt-BR" sz="4000" smtClean="0"/>
              <a:t> </a:t>
            </a:r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Text Box 3"/>
          <p:cNvSpPr txBox="1">
            <a:spLocks noGrp="1"/>
          </p:cNvSpPr>
          <p:nvPr>
            <p:ph type="body" idx="1"/>
          </p:nvPr>
        </p:nvSpPr>
        <p:spPr>
          <a:xfrm>
            <a:off x="1295400" y="4800600"/>
            <a:ext cx="21948775" cy="8483600"/>
          </a:xfrm>
        </p:spPr>
        <p:txBody>
          <a:bodyPr/>
          <a:lstStyle/>
          <a:p>
            <a:pPr>
              <a:lnSpc>
                <a:spcPct val="70000"/>
              </a:lnSpc>
            </a:pPr>
            <a:r>
              <a:rPr lang="pt-BR" sz="3600" smtClean="0"/>
              <a:t>É abordada a categoria de hipertensão pulmonar (progressiva e crônica) que apresenta uma vasculatura estruturalmente anormal, seja pré-natal (hérnia diafragmática congênita-HDC) ou pós-natal (displasia broncopulmonar-DBP), com apresentação e dois casos representativos de cada situação.</a:t>
            </a:r>
          </a:p>
          <a:p>
            <a:pPr>
              <a:lnSpc>
                <a:spcPct val="70000"/>
              </a:lnSpc>
            </a:pPr>
            <a:r>
              <a:rPr lang="pt-BR" sz="3600" smtClean="0"/>
              <a:t> Na primeira situação (</a:t>
            </a:r>
            <a:r>
              <a:rPr lang="pt-BR" sz="3600" smtClean="0">
                <a:solidFill>
                  <a:srgbClr val="FF3300"/>
                </a:solidFill>
              </a:rPr>
              <a:t>hérnia diafragmática</a:t>
            </a:r>
            <a:r>
              <a:rPr lang="pt-BR" sz="3600" smtClean="0"/>
              <a:t>): quanto à resposta ao iNO (óxido nítrico inalado)</a:t>
            </a:r>
          </a:p>
          <a:p>
            <a:pPr>
              <a:lnSpc>
                <a:spcPct val="70000"/>
              </a:lnSpc>
              <a:buFontTx/>
              <a:buNone/>
            </a:pPr>
            <a:r>
              <a:rPr lang="pt-BR" sz="3600" smtClean="0"/>
              <a:t>        - os achados  ecocadiográficos são essenciais: se você estiver com um RN com hipertensão pulmonar com shunt D-E em ambos os níveis atrial e canal arterial sugere resposta favorável ao iNO. </a:t>
            </a:r>
          </a:p>
          <a:p>
            <a:pPr>
              <a:lnSpc>
                <a:spcPct val="70000"/>
              </a:lnSpc>
              <a:buFontTx/>
              <a:buNone/>
            </a:pPr>
            <a:r>
              <a:rPr lang="pt-BR" sz="3600" smtClean="0"/>
              <a:t>        - no entanto a </a:t>
            </a:r>
            <a:r>
              <a:rPr lang="pt-BR" sz="3600" b="1" smtClean="0">
                <a:solidFill>
                  <a:srgbClr val="FF3300"/>
                </a:solidFill>
              </a:rPr>
              <a:t>presença de disfunção do VE</a:t>
            </a:r>
            <a:r>
              <a:rPr lang="pt-BR" sz="3600" smtClean="0"/>
              <a:t> (ventrículo esquerdo), shunt ductal D-E e acompanhando de insuficiência mitral e shunt E-D atrial, indica que você não está só lidando com o RN com hipertensão arterial pulmonar, mas também </a:t>
            </a:r>
            <a:r>
              <a:rPr lang="pt-BR" sz="3600" b="1" smtClean="0"/>
              <a:t>hipertensão venosa pulmonar</a:t>
            </a:r>
            <a:r>
              <a:rPr lang="pt-BR" sz="3600" smtClean="0"/>
              <a:t>. O uso do iNO nessa situação pode até piorar o seu quadro, pois o iNO poderá exarcebar essa  hipertensão arterial esquerda e venosa pulmonar  e contribuir com a hemorragia pulmonar. </a:t>
            </a:r>
          </a:p>
          <a:p>
            <a:pPr>
              <a:lnSpc>
                <a:spcPct val="70000"/>
              </a:lnSpc>
              <a:buFontTx/>
              <a:buNone/>
            </a:pPr>
            <a:r>
              <a:rPr lang="pt-BR" sz="3600" smtClean="0"/>
              <a:t>Portanto, a ecocardiografia e shunt a nível atrial vai lhe ajudar a selecionar aqueles bebês que podem realmente se beneficiar com o iNO. É importante saber que maioria das crianças com hérnia diafragmática congênita tem hipoplasia do VE com deficiente enchimento e disfunção. </a:t>
            </a:r>
          </a:p>
          <a:p>
            <a:pPr algn="ctr">
              <a:lnSpc>
                <a:spcPct val="70000"/>
              </a:lnSpc>
              <a:buFontTx/>
              <a:buNone/>
            </a:pPr>
            <a:r>
              <a:rPr lang="pt-BR" sz="3600" b="1" smtClean="0">
                <a:solidFill>
                  <a:schemeClr val="hlink"/>
                </a:solidFill>
              </a:rPr>
              <a:t>Assim a resposta ao iNO depende da função do VE. Ao nascer um bebê com HDC esse deve ser submetido a uma ecocardiografia na primeira hora de vida. </a:t>
            </a:r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4800600" y="593236"/>
            <a:ext cx="15316200" cy="3402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pt-BR" sz="3600" b="1" dirty="0">
                <a:solidFill>
                  <a:schemeClr val="hlink"/>
                </a:solidFill>
                <a:latin typeface="Lato" pitchFamily="34" charset="0"/>
              </a:rPr>
              <a:t>TRATAMENTO DA HIPERTENSÃO PULMONAR NEONATAL REFRAT</a:t>
            </a:r>
            <a:r>
              <a:rPr lang="pt-BR" sz="3600" b="1" dirty="0">
                <a:solidFill>
                  <a:schemeClr val="hlink"/>
                </a:solidFill>
              </a:rPr>
              <a:t>Á</a:t>
            </a:r>
            <a:r>
              <a:rPr lang="pt-BR" sz="3600" b="1" dirty="0">
                <a:solidFill>
                  <a:schemeClr val="hlink"/>
                </a:solidFill>
                <a:latin typeface="Lato" pitchFamily="34" charset="0"/>
              </a:rPr>
              <a:t>RIA (H</a:t>
            </a:r>
            <a:r>
              <a:rPr lang="pt-BR" sz="3600" b="1" dirty="0">
                <a:solidFill>
                  <a:schemeClr val="hlink"/>
                </a:solidFill>
              </a:rPr>
              <a:t>É</a:t>
            </a:r>
            <a:r>
              <a:rPr lang="pt-BR" sz="3600" b="1" dirty="0">
                <a:solidFill>
                  <a:schemeClr val="hlink"/>
                </a:solidFill>
                <a:latin typeface="Lato" pitchFamily="34" charset="0"/>
              </a:rPr>
              <a:t>RNIA DIAFRAGM</a:t>
            </a:r>
            <a:r>
              <a:rPr lang="pt-BR" sz="3600" b="1" dirty="0">
                <a:solidFill>
                  <a:schemeClr val="hlink"/>
                </a:solidFill>
              </a:rPr>
              <a:t>Á</a:t>
            </a:r>
            <a:r>
              <a:rPr lang="pt-BR" sz="3600" b="1" dirty="0">
                <a:solidFill>
                  <a:schemeClr val="hlink"/>
                </a:solidFill>
                <a:latin typeface="Lato" pitchFamily="34" charset="0"/>
              </a:rPr>
              <a:t>TICA E DISPLASIA BRONCOPULMONAR</a:t>
            </a:r>
            <a:r>
              <a:rPr lang="pt-BR" sz="3600" b="1" dirty="0">
                <a:solidFill>
                  <a:srgbClr val="072A4D"/>
                </a:solidFill>
                <a:latin typeface="Lato" pitchFamily="34" charset="0"/>
              </a:rPr>
              <a:t>)</a:t>
            </a:r>
            <a:r>
              <a:rPr lang="pt-BR" sz="3600" dirty="0">
                <a:solidFill>
                  <a:srgbClr val="607D8B"/>
                </a:solidFill>
              </a:rPr>
              <a:t>  </a:t>
            </a:r>
          </a:p>
          <a:p>
            <a:pPr algn="ctr" eaLnBrk="0" hangingPunct="0">
              <a:lnSpc>
                <a:spcPct val="90000"/>
              </a:lnSpc>
            </a:pPr>
            <a:r>
              <a:rPr lang="pt-BR" sz="3600" dirty="0">
                <a:solidFill>
                  <a:srgbClr val="607D8B"/>
                </a:solidFill>
              </a:rPr>
              <a:t>     </a:t>
            </a:r>
            <a:r>
              <a:rPr lang="pt-BR" sz="3600" dirty="0"/>
              <a:t/>
            </a:r>
            <a:br>
              <a:rPr lang="pt-BR" sz="3600" dirty="0"/>
            </a:br>
            <a:r>
              <a:rPr lang="pt-BR" sz="2800" dirty="0">
                <a:solidFill>
                  <a:srgbClr val="424242"/>
                </a:solidFill>
                <a:ea typeface="Source Sans Pro"/>
                <a:cs typeface="Source Sans Pro"/>
              </a:rPr>
              <a:t>Judy </a:t>
            </a:r>
            <a:r>
              <a:rPr lang="pt-BR" sz="2800" dirty="0" err="1">
                <a:solidFill>
                  <a:srgbClr val="424242"/>
                </a:solidFill>
                <a:ea typeface="Source Sans Pro"/>
                <a:cs typeface="Source Sans Pro"/>
              </a:rPr>
              <a:t>Aschner</a:t>
            </a:r>
            <a:r>
              <a:rPr lang="pt-BR" sz="2800" dirty="0">
                <a:solidFill>
                  <a:srgbClr val="424242"/>
                </a:solidFill>
                <a:ea typeface="Source Sans Pro"/>
                <a:cs typeface="Source Sans Pro"/>
              </a:rPr>
              <a:t> (EUA). Professora de Pediatria, Chefe do Serviço Joseph M. </a:t>
            </a:r>
            <a:r>
              <a:rPr lang="pt-BR" sz="2800" dirty="0" err="1">
                <a:solidFill>
                  <a:srgbClr val="424242"/>
                </a:solidFill>
                <a:ea typeface="Source Sans Pro"/>
                <a:cs typeface="Source Sans Pro"/>
              </a:rPr>
              <a:t>Sanzai</a:t>
            </a:r>
            <a:r>
              <a:rPr lang="pt-BR" sz="2800" dirty="0">
                <a:solidFill>
                  <a:srgbClr val="424242"/>
                </a:solidFill>
                <a:ea typeface="Source Sans Pro"/>
                <a:cs typeface="Source Sans Pro"/>
              </a:rPr>
              <a:t> </a:t>
            </a:r>
            <a:r>
              <a:rPr lang="pt-BR" sz="2800" dirty="0" err="1">
                <a:solidFill>
                  <a:srgbClr val="424242"/>
                </a:solidFill>
                <a:ea typeface="Source Sans Pro"/>
                <a:cs typeface="Source Sans Pro"/>
              </a:rPr>
              <a:t>Chldren´s</a:t>
            </a:r>
            <a:r>
              <a:rPr lang="pt-BR" sz="2800" dirty="0">
                <a:solidFill>
                  <a:srgbClr val="424242"/>
                </a:solidFill>
                <a:ea typeface="Source Sans Pro"/>
                <a:cs typeface="Source Sans Pro"/>
              </a:rPr>
              <a:t> </a:t>
            </a:r>
            <a:r>
              <a:rPr lang="pt-BR" sz="2800" dirty="0" err="1">
                <a:solidFill>
                  <a:srgbClr val="424242"/>
                </a:solidFill>
                <a:ea typeface="Source Sans Pro"/>
                <a:cs typeface="Source Sans Pro"/>
              </a:rPr>
              <a:t>Hackensack</a:t>
            </a:r>
            <a:r>
              <a:rPr lang="pt-BR" sz="2800" dirty="0">
                <a:solidFill>
                  <a:srgbClr val="424242"/>
                </a:solidFill>
                <a:ea typeface="Source Sans Pro"/>
                <a:cs typeface="Source Sans Pro"/>
              </a:rPr>
              <a:t> University Medical Center. </a:t>
            </a:r>
          </a:p>
          <a:p>
            <a:pPr algn="ctr" eaLnBrk="0" hangingPunct="0">
              <a:lnSpc>
                <a:spcPct val="90000"/>
              </a:lnSpc>
            </a:pPr>
            <a:r>
              <a:rPr lang="pt-BR" sz="2800" b="1" dirty="0">
                <a:solidFill>
                  <a:srgbClr val="424242"/>
                </a:solidFill>
                <a:ea typeface="Source Sans Pro"/>
                <a:cs typeface="Source Sans Pro"/>
              </a:rPr>
              <a:t>12º Simpósio Internacional de Neonatologia do Rio de Janeiro, </a:t>
            </a:r>
            <a:r>
              <a:rPr lang="pt-BR" sz="2800" b="1" i="1" dirty="0">
                <a:solidFill>
                  <a:srgbClr val="424242"/>
                </a:solidFill>
                <a:ea typeface="Source Sans Pro"/>
                <a:cs typeface="Source Sans Pro"/>
              </a:rPr>
              <a:t>online</a:t>
            </a:r>
            <a:r>
              <a:rPr lang="pt-BR" sz="2800" b="1" dirty="0">
                <a:solidFill>
                  <a:srgbClr val="424242"/>
                </a:solidFill>
                <a:ea typeface="Source Sans Pro"/>
                <a:cs typeface="Source Sans Pro"/>
              </a:rPr>
              <a:t>, 31 de outubro de 2020. </a:t>
            </a:r>
            <a:r>
              <a:rPr lang="pt-BR" sz="2800" dirty="0">
                <a:solidFill>
                  <a:srgbClr val="424242"/>
                </a:solidFill>
                <a:ea typeface="Source Sans Pro"/>
                <a:cs typeface="Source Sans Pro"/>
              </a:rPr>
              <a:t>Reproduzido e Pesquisado por Paulo R. Margotto. </a:t>
            </a:r>
            <a:r>
              <a:rPr lang="pt-BR" sz="2800" dirty="0" err="1">
                <a:solidFill>
                  <a:srgbClr val="424242"/>
                </a:solidFill>
                <a:ea typeface="Source Sans Pro"/>
                <a:cs typeface="Source Sans Pro"/>
              </a:rPr>
              <a:t>Ultrassonografista</a:t>
            </a:r>
            <a:r>
              <a:rPr lang="pt-BR" sz="2800" dirty="0">
                <a:solidFill>
                  <a:srgbClr val="424242"/>
                </a:solidFill>
                <a:ea typeface="Source Sans Pro"/>
                <a:cs typeface="Source Sans Pro"/>
              </a:rPr>
              <a:t> Neonatal da UTI Neonatal do Hospital Santa Lúcia e da Maternidade Brasília/SES/DF.</a:t>
            </a:r>
            <a:endParaRPr lang="pt-BR" sz="2800" dirty="0">
              <a:solidFill>
                <a:srgbClr val="607D8B"/>
              </a:solidFill>
            </a:endParaRPr>
          </a:p>
        </p:txBody>
      </p:sp>
      <p:pic>
        <p:nvPicPr>
          <p:cNvPr id="27655" name="Picture 7" descr="doc">
            <a:hlinkClick r:id="rId2" tooltip="Tratamento_ Hipertensao_ Pulmonar_Neonatal_ Refrataria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2200" y="762000"/>
            <a:ext cx="10668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685800"/>
            <a:ext cx="2146300" cy="262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7" name="Oval 9"/>
          <p:cNvSpPr>
            <a:spLocks noChangeArrowheads="1"/>
          </p:cNvSpPr>
          <p:nvPr/>
        </p:nvSpPr>
        <p:spPr bwMode="auto">
          <a:xfrm>
            <a:off x="1295400" y="3505200"/>
            <a:ext cx="914400" cy="914400"/>
          </a:xfrm>
          <a:prstGeom prst="ellipse">
            <a:avLst/>
          </a:prstGeom>
          <a:solidFill>
            <a:srgbClr val="FF3300"/>
          </a:solidFill>
          <a:ln w="3810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/>
            <a:r>
              <a:rPr lang="pt-BR" b="1">
                <a:solidFill>
                  <a:srgbClr val="FFFF00"/>
                </a:solidFill>
              </a:rPr>
              <a:t>2020</a:t>
            </a:r>
          </a:p>
        </p:txBody>
      </p: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ext Box 3"/>
          <p:cNvSpPr txBox="1">
            <a:spLocks noGrp="1"/>
          </p:cNvSpPr>
          <p:nvPr>
            <p:ph type="body" idx="1"/>
          </p:nvPr>
        </p:nvSpPr>
        <p:spPr>
          <a:xfrm>
            <a:off x="228600" y="685800"/>
            <a:ext cx="22939375" cy="11811000"/>
          </a:xfrm>
        </p:spPr>
        <p:txBody>
          <a:bodyPr/>
          <a:lstStyle/>
          <a:p>
            <a:r>
              <a:rPr lang="pt-BR" sz="4000" b="1" smtClean="0">
                <a:solidFill>
                  <a:schemeClr val="hlink"/>
                </a:solidFill>
              </a:rPr>
              <a:t>Quanto à terapia de volume</a:t>
            </a:r>
            <a:r>
              <a:rPr lang="pt-BR" sz="4000" smtClean="0"/>
              <a:t>: a hipotensão é comum nesses bebês e há muitas causas além da hipovolemia. Devemos ser </a:t>
            </a:r>
            <a:r>
              <a:rPr lang="pt-BR" sz="4000" smtClean="0">
                <a:solidFill>
                  <a:schemeClr val="hlink"/>
                </a:solidFill>
              </a:rPr>
              <a:t>muitos cautelosos ao usarmos volume</a:t>
            </a:r>
            <a:r>
              <a:rPr lang="pt-BR" sz="4000" smtClean="0"/>
              <a:t> em um RN com HDC ou qualquer outro caso com disfunção do VE. </a:t>
            </a:r>
          </a:p>
          <a:p>
            <a:r>
              <a:rPr lang="pt-BR" sz="4000" smtClean="0"/>
              <a:t>Lembrar que a </a:t>
            </a:r>
            <a:r>
              <a:rPr lang="pt-BR" sz="4000" smtClean="0">
                <a:solidFill>
                  <a:srgbClr val="FF3300"/>
                </a:solidFill>
              </a:rPr>
              <a:t>insuficiência adrenal é muito comum</a:t>
            </a:r>
            <a:r>
              <a:rPr lang="pt-BR" sz="4000" smtClean="0"/>
              <a:t> e pode complicar o quadro da HDC e diminuir a resposta às catecolaminas. Se cortisol baixo, iniciar hidrocortisona. </a:t>
            </a:r>
          </a:p>
          <a:p>
            <a:r>
              <a:rPr lang="pt-BR" sz="4000" smtClean="0"/>
              <a:t>Nos bebês com </a:t>
            </a:r>
            <a:r>
              <a:rPr lang="pt-BR" sz="4000" smtClean="0">
                <a:solidFill>
                  <a:schemeClr val="hlink"/>
                </a:solidFill>
              </a:rPr>
              <a:t>HDC com hipotensão refratária, </a:t>
            </a:r>
            <a:r>
              <a:rPr lang="pt-BR" sz="4000" b="1" smtClean="0">
                <a:solidFill>
                  <a:schemeClr val="hlink"/>
                </a:solidFill>
              </a:rPr>
              <a:t>a vasopressina</a:t>
            </a:r>
            <a:r>
              <a:rPr lang="pt-BR" sz="4000" smtClean="0"/>
              <a:t> parece que melhora a hemodinâmica sistêmica e a troca gasosa </a:t>
            </a:r>
            <a:r>
              <a:rPr lang="pt-BR" sz="4000" b="1" smtClean="0">
                <a:solidFill>
                  <a:schemeClr val="hlink"/>
                </a:solidFill>
              </a:rPr>
              <a:t>sem nenhum efeito adverso</a:t>
            </a:r>
            <a:r>
              <a:rPr lang="pt-BR" sz="4000" smtClean="0"/>
              <a:t> sobre a resistência vascular pulmonar e na hipertensão pulmonar. </a:t>
            </a:r>
          </a:p>
          <a:p>
            <a:r>
              <a:rPr lang="pt-BR" sz="4000" smtClean="0">
                <a:solidFill>
                  <a:schemeClr val="hlink"/>
                </a:solidFill>
              </a:rPr>
              <a:t>Quanto à milrinona</a:t>
            </a:r>
            <a:r>
              <a:rPr lang="pt-BR" sz="4000" smtClean="0"/>
              <a:t>: droga com propriedades inotrópicas (melhora a função sistólica), lusitrópicas (melhora a função diastólica) e efeito vasodilatador pulmonar direto e não aumenta o consumo de oxigênio pelo miocárdio. </a:t>
            </a:r>
          </a:p>
          <a:p>
            <a:r>
              <a:rPr lang="pt-BR" sz="4000" smtClean="0"/>
              <a:t>Quanto à </a:t>
            </a:r>
            <a:r>
              <a:rPr lang="pt-BR" sz="4000" b="1" smtClean="0">
                <a:solidFill>
                  <a:srgbClr val="FF3300"/>
                </a:solidFill>
              </a:rPr>
              <a:t>hipertensão pulmonar tardia nesses bebes</a:t>
            </a:r>
            <a:r>
              <a:rPr lang="pt-BR" sz="4000" smtClean="0"/>
              <a:t> (pode persistir por semanas ou meses) e </a:t>
            </a:r>
            <a:r>
              <a:rPr lang="pt-BR" sz="4000" b="1" smtClean="0"/>
              <a:t>terapia vasodilatadora pulmonar (sildenafil e o prostanóides, como o treprostinil)</a:t>
            </a:r>
            <a:r>
              <a:rPr lang="pt-BR" sz="4000" smtClean="0"/>
              <a:t> tem um papel crítico no seu manuseio. Usando exames de eco cardíacos seriados, as estimativas da pressão da artéria pulmonar podem ser usadas para prever o resultado clínico.</a:t>
            </a:r>
          </a:p>
          <a:p>
            <a:pPr algn="ctr"/>
            <a:r>
              <a:rPr lang="pt-BR" sz="4000" smtClean="0"/>
              <a:t> </a:t>
            </a:r>
            <a:r>
              <a:rPr lang="pt-BR" b="1" smtClean="0">
                <a:solidFill>
                  <a:srgbClr val="FF3300"/>
                </a:solidFill>
              </a:rPr>
              <a:t>Assim, a HDC é uma doença cardíaca e pulmonar e o tratamento medicamentoso é mais importante que o momento do reparo. Crianças mais graves tendem a ter hipertensão pulmonar crônica. </a:t>
            </a:r>
          </a:p>
        </p:txBody>
      </p: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Grp="1"/>
          </p:cNvSpPr>
          <p:nvPr>
            <p:ph type="body" idx="1"/>
          </p:nvPr>
        </p:nvSpPr>
        <p:spPr>
          <a:xfrm>
            <a:off x="10591800" y="4419600"/>
            <a:ext cx="13030200" cy="9296400"/>
          </a:xfrm>
        </p:spPr>
        <p:txBody>
          <a:bodyPr/>
          <a:lstStyle/>
          <a:p>
            <a:pPr>
              <a:lnSpc>
                <a:spcPct val="70000"/>
              </a:lnSpc>
              <a:buFontTx/>
              <a:buNone/>
            </a:pPr>
            <a:r>
              <a:rPr lang="pt-BR" sz="2800" b="1" dirty="0" smtClean="0">
                <a:solidFill>
                  <a:schemeClr val="folHlink"/>
                </a:solidFill>
              </a:rPr>
              <a:t>                             Entendendo a </a:t>
            </a:r>
            <a:r>
              <a:rPr lang="pt-BR" sz="2800" b="1" smtClean="0">
                <a:solidFill>
                  <a:schemeClr val="folHlink"/>
                </a:solidFill>
              </a:rPr>
              <a:t>relação </a:t>
            </a:r>
            <a:r>
              <a:rPr lang="pt-BR" sz="2800" b="1" smtClean="0">
                <a:solidFill>
                  <a:schemeClr val="folHlink"/>
                </a:solidFill>
              </a:rPr>
              <a:t>pulmão/perímetro </a:t>
            </a:r>
            <a:r>
              <a:rPr lang="pt-BR" sz="2800" b="1" dirty="0" smtClean="0">
                <a:solidFill>
                  <a:schemeClr val="folHlink"/>
                </a:solidFill>
              </a:rPr>
              <a:t>cefálico</a:t>
            </a:r>
            <a:endParaRPr lang="pt-BR" sz="2800" b="1" dirty="0" smtClean="0">
              <a:solidFill>
                <a:schemeClr val="folHlink"/>
              </a:solidFill>
            </a:endParaRPr>
          </a:p>
          <a:p>
            <a:pPr>
              <a:lnSpc>
                <a:spcPct val="70000"/>
              </a:lnSpc>
            </a:pPr>
            <a:r>
              <a:rPr lang="pt-PT" sz="2800" dirty="0" smtClean="0"/>
              <a:t>A </a:t>
            </a:r>
            <a:r>
              <a:rPr lang="pt-PT" sz="2800" dirty="0" smtClean="0">
                <a:solidFill>
                  <a:srgbClr val="FF3300"/>
                </a:solidFill>
              </a:rPr>
              <a:t>hipoplasia pulmonar</a:t>
            </a:r>
            <a:r>
              <a:rPr lang="pt-PT" sz="2800" dirty="0" smtClean="0"/>
              <a:t>, pode ocorrer nos dois pulmões. No entanto, o pulmão ipsilateral é mais afetado do que o pulmão contralateral. </a:t>
            </a:r>
          </a:p>
          <a:p>
            <a:pPr>
              <a:lnSpc>
                <a:spcPct val="70000"/>
              </a:lnSpc>
            </a:pPr>
            <a:r>
              <a:rPr lang="pt-PT" sz="2800" dirty="0" smtClean="0"/>
              <a:t>A medida sonográfica da relação pulmão (contralateral)/perímetro cefálico fetal (lung/head ratio) (LHR) tem sido utilizada para avaliar o volume pulmonar e a relação com a mortalidade.	 </a:t>
            </a:r>
          </a:p>
          <a:p>
            <a:pPr>
              <a:lnSpc>
                <a:spcPct val="70000"/>
              </a:lnSpc>
            </a:pPr>
            <a:r>
              <a:rPr lang="pt-BR" sz="2800" dirty="0" smtClean="0"/>
              <a:t>Dados mais atualizados sobre o LHR e mortalidade evidenciaram que </a:t>
            </a:r>
            <a:r>
              <a:rPr lang="pt-BR" sz="2800" dirty="0" smtClean="0">
                <a:solidFill>
                  <a:srgbClr val="FF3300"/>
                </a:solidFill>
              </a:rPr>
              <a:t>todos os neonatos com LHR menor que 0,6 morreram</a:t>
            </a:r>
            <a:r>
              <a:rPr lang="pt-BR" sz="2800" dirty="0" smtClean="0"/>
              <a:t>; a sobrevivência foi de 100% para aqueles com LHR maior que 1,35 e aqueles com LHR entre 0,6 e 1,35, a taxa de sobrevivência foi de 61%. </a:t>
            </a:r>
          </a:p>
          <a:p>
            <a:pPr>
              <a:lnSpc>
                <a:spcPct val="70000"/>
              </a:lnSpc>
            </a:pPr>
            <a:r>
              <a:rPr lang="pt-BR" sz="2800" dirty="0" smtClean="0"/>
              <a:t>No estudo de </a:t>
            </a:r>
            <a:r>
              <a:rPr lang="pt-BR" sz="2800" dirty="0" err="1" smtClean="0"/>
              <a:t>Lipshutz</a:t>
            </a:r>
            <a:r>
              <a:rPr lang="pt-BR" sz="2800" dirty="0" smtClean="0"/>
              <a:t> e cl, citado por Moya F, </a:t>
            </a:r>
            <a:r>
              <a:rPr lang="pt-BR" sz="2800" b="1" dirty="0" smtClean="0">
                <a:solidFill>
                  <a:srgbClr val="FF3300"/>
                </a:solidFill>
              </a:rPr>
              <a:t>nenhum paciente com LHR menor que 1 sobreviveu, a despeito do uso da oxigenação por membrana extracorpórea (ECMO);</a:t>
            </a:r>
            <a:r>
              <a:rPr lang="pt-BR" sz="2800" dirty="0" smtClean="0"/>
              <a:t> </a:t>
            </a:r>
            <a:r>
              <a:rPr lang="pt-BR" sz="2800" b="1" dirty="0" smtClean="0">
                <a:solidFill>
                  <a:schemeClr val="hlink"/>
                </a:solidFill>
              </a:rPr>
              <a:t>entre 1 e 1,4, a sobrevivência foi de 38%, dos quais 75% requereram ECMO</a:t>
            </a:r>
            <a:r>
              <a:rPr lang="pt-BR" sz="2800" dirty="0" smtClean="0"/>
              <a:t>. No estudo de </a:t>
            </a:r>
            <a:r>
              <a:rPr lang="pt-BR" sz="2800" dirty="0" err="1" smtClean="0"/>
              <a:t>Laudy</a:t>
            </a:r>
            <a:r>
              <a:rPr lang="pt-BR" sz="2800" dirty="0" smtClean="0"/>
              <a:t> e cl, a sobrevivência foi de 100% com LHR &gt;1,4 e 100% de mortalidade com LHR &lt;1. </a:t>
            </a:r>
          </a:p>
          <a:p>
            <a:pPr>
              <a:lnSpc>
                <a:spcPct val="70000"/>
              </a:lnSpc>
            </a:pPr>
            <a:r>
              <a:rPr lang="pt-BR" sz="2800" b="1" dirty="0" smtClean="0"/>
              <a:t>Assim, </a:t>
            </a:r>
            <a:r>
              <a:rPr lang="pt-BR" sz="2800" b="1" dirty="0" smtClean="0">
                <a:solidFill>
                  <a:schemeClr val="hlink"/>
                </a:solidFill>
              </a:rPr>
              <a:t>quanto maior esta relação melhor será a sobrevida</a:t>
            </a:r>
            <a:r>
              <a:rPr lang="pt-BR" sz="2800" b="1" dirty="0" smtClean="0"/>
              <a:t>.</a:t>
            </a:r>
            <a:r>
              <a:rPr lang="pt-BR" sz="2800" dirty="0" smtClean="0"/>
              <a:t> Outro parâmetro usado na predição da gravidade da doença pulmonar é a medida do volume pulmonar fetal ressonância magnética fetal com 34 semanas de gestação. </a:t>
            </a:r>
            <a:r>
              <a:rPr lang="pt-PT" sz="2800" dirty="0" smtClean="0"/>
              <a:t>Fetos com maior volume pulmonar tem mais chance de sobrevivência que os fetos com baixo volume pulmonar. </a:t>
            </a:r>
            <a:endParaRPr lang="pt-BR" sz="2800" dirty="0" smtClean="0"/>
          </a:p>
          <a:p>
            <a:pPr>
              <a:lnSpc>
                <a:spcPct val="70000"/>
              </a:lnSpc>
            </a:pPr>
            <a:r>
              <a:rPr lang="pt-PT" sz="2800" dirty="0" smtClean="0"/>
              <a:t>	</a:t>
            </a:r>
            <a:endParaRPr lang="pt-BR" sz="2800" dirty="0" smtClean="0"/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6508750" y="339905"/>
            <a:ext cx="14249400" cy="2825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 algn="ctr" eaLnBrk="0" hangingPunct="0">
              <a:lnSpc>
                <a:spcPct val="90000"/>
              </a:lnSpc>
            </a:pPr>
            <a:r>
              <a:rPr lang="pt-BR" sz="4400" b="1" dirty="0">
                <a:solidFill>
                  <a:schemeClr val="hlink"/>
                </a:solidFill>
                <a:latin typeface="Lato" pitchFamily="34" charset="0"/>
              </a:rPr>
              <a:t>H</a:t>
            </a:r>
            <a:r>
              <a:rPr lang="pt-BR" sz="4400" b="1" dirty="0">
                <a:solidFill>
                  <a:schemeClr val="hlink"/>
                </a:solidFill>
              </a:rPr>
              <a:t>É</a:t>
            </a:r>
            <a:r>
              <a:rPr lang="pt-BR" sz="4400" b="1" dirty="0">
                <a:solidFill>
                  <a:schemeClr val="hlink"/>
                </a:solidFill>
                <a:latin typeface="Lato" pitchFamily="34" charset="0"/>
              </a:rPr>
              <a:t>RNIA DIAFRAGM</a:t>
            </a:r>
            <a:r>
              <a:rPr lang="pt-BR" sz="4400" b="1" dirty="0">
                <a:solidFill>
                  <a:schemeClr val="hlink"/>
                </a:solidFill>
              </a:rPr>
              <a:t>Á</a:t>
            </a:r>
            <a:r>
              <a:rPr lang="pt-BR" sz="4400" b="1" dirty="0">
                <a:solidFill>
                  <a:schemeClr val="hlink"/>
                </a:solidFill>
                <a:latin typeface="Lato" pitchFamily="34" charset="0"/>
              </a:rPr>
              <a:t>TICA CONGÊNITA</a:t>
            </a:r>
          </a:p>
          <a:p>
            <a:pPr algn="ctr" eaLnBrk="0" hangingPunct="0"/>
            <a:r>
              <a:rPr lang="pt-BR" sz="3600" dirty="0">
                <a:solidFill>
                  <a:srgbClr val="424242"/>
                </a:solidFill>
                <a:ea typeface="Source Sans Pro"/>
                <a:cs typeface="Source Sans Pro"/>
              </a:rPr>
              <a:t>Paulo R. Margotto, Geórgia </a:t>
            </a:r>
            <a:r>
              <a:rPr lang="pt-BR" sz="3600" dirty="0" err="1">
                <a:solidFill>
                  <a:srgbClr val="424242"/>
                </a:solidFill>
                <a:ea typeface="Source Sans Pro"/>
                <a:cs typeface="Source Sans Pro"/>
              </a:rPr>
              <a:t>Quintiliano</a:t>
            </a:r>
            <a:r>
              <a:rPr lang="pt-BR" sz="3600" dirty="0">
                <a:solidFill>
                  <a:srgbClr val="424242"/>
                </a:solidFill>
                <a:ea typeface="Source Sans Pro"/>
                <a:cs typeface="Source Sans Pro"/>
              </a:rPr>
              <a:t> C. da Silva, </a:t>
            </a:r>
            <a:r>
              <a:rPr lang="pt-BR" sz="3600" dirty="0" err="1">
                <a:solidFill>
                  <a:srgbClr val="424242"/>
                </a:solidFill>
                <a:ea typeface="Source Sans Pro"/>
                <a:cs typeface="Source Sans Pro"/>
              </a:rPr>
              <a:t>Evely</a:t>
            </a:r>
            <a:r>
              <a:rPr lang="pt-BR" sz="3600" dirty="0">
                <a:solidFill>
                  <a:srgbClr val="424242"/>
                </a:solidFill>
                <a:ea typeface="Source Sans Pro"/>
                <a:cs typeface="Source Sans Pro"/>
              </a:rPr>
              <a:t> Mirela F. França,  </a:t>
            </a:r>
            <a:r>
              <a:rPr lang="pt-BR" sz="3600" dirty="0" err="1">
                <a:solidFill>
                  <a:srgbClr val="424242"/>
                </a:solidFill>
                <a:ea typeface="Source Sans Pro"/>
                <a:cs typeface="Source Sans Pro"/>
              </a:rPr>
              <a:t>Samiro</a:t>
            </a:r>
            <a:r>
              <a:rPr lang="pt-BR" sz="3600" dirty="0">
                <a:solidFill>
                  <a:srgbClr val="424242"/>
                </a:solidFill>
                <a:ea typeface="Source Sans Pro"/>
                <a:cs typeface="Source Sans Pro"/>
              </a:rPr>
              <a:t> </a:t>
            </a:r>
            <a:r>
              <a:rPr lang="pt-BR" sz="3600" dirty="0" err="1">
                <a:solidFill>
                  <a:srgbClr val="424242"/>
                </a:solidFill>
                <a:ea typeface="Source Sans Pro"/>
                <a:cs typeface="Source Sans Pro"/>
              </a:rPr>
              <a:t>Assreuy</a:t>
            </a:r>
            <a:r>
              <a:rPr lang="pt-BR" sz="3600" dirty="0">
                <a:solidFill>
                  <a:srgbClr val="424242"/>
                </a:solidFill>
                <a:ea typeface="Source Sans Pro"/>
                <a:cs typeface="Source Sans Pro"/>
              </a:rPr>
              <a:t>,  Jefferson G. Resende, Martha G. Vieira. Capítulo do livro Assistência ao Recém-Nascido de Risco, 4a Edição, 2021.</a:t>
            </a:r>
            <a:endParaRPr lang="pt-BR" sz="3600" dirty="0">
              <a:solidFill>
                <a:srgbClr val="607D8B"/>
              </a:solidFill>
            </a:endParaRPr>
          </a:p>
        </p:txBody>
      </p:sp>
      <p:pic>
        <p:nvPicPr>
          <p:cNvPr id="34820" name="Picture 4" descr="doc">
            <a:hlinkClick r:id="rId2" tooltip="NOVO-HERNIA DIAFRAGMÁTICA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8800" y="1219200"/>
            <a:ext cx="106680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2438400"/>
            <a:ext cx="5518150" cy="754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2" name="Rectangle 6"/>
          <p:cNvSpPr>
            <a:spLocks noChangeArrowheads="1"/>
          </p:cNvSpPr>
          <p:nvPr/>
        </p:nvSpPr>
        <p:spPr bwMode="auto">
          <a:xfrm>
            <a:off x="457200" y="9859963"/>
            <a:ext cx="9906000" cy="2074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0" hangingPunct="0">
              <a:buClr>
                <a:srgbClr val="A29A85"/>
              </a:buClr>
            </a:pPr>
            <a:r>
              <a:rPr lang="pt-BR" sz="3600">
                <a:solidFill>
                  <a:srgbClr val="515151"/>
                </a:solidFill>
                <a:latin typeface="Cochin"/>
                <a:ea typeface="Cochin"/>
                <a:cs typeface="Cochin"/>
                <a:sym typeface="Cochin"/>
                <a:hlinkClick r:id="rId5"/>
              </a:rPr>
              <a:t>https://drive.google.com/file/d/15ebHDHqCud0rl7GwFmnPp-CfxbG1Ncyd/view?usp=sharing</a:t>
            </a:r>
            <a:r>
              <a:rPr lang="pt-BR" sz="3600">
                <a:solidFill>
                  <a:srgbClr val="515151"/>
                </a:solidFill>
                <a:latin typeface="Cochin"/>
                <a:ea typeface="Cochin"/>
                <a:cs typeface="Cochin"/>
                <a:sym typeface="Cochin"/>
              </a:rPr>
              <a:t> (</a:t>
            </a:r>
            <a:r>
              <a:rPr lang="pt-BR" sz="3600">
                <a:solidFill>
                  <a:schemeClr val="folHlink"/>
                </a:solidFill>
                <a:latin typeface="Cochin"/>
                <a:ea typeface="Cochin"/>
                <a:cs typeface="Cochin"/>
                <a:sym typeface="Cochin"/>
              </a:rPr>
              <a:t>Link do Livro!)</a:t>
            </a:r>
            <a:r>
              <a:rPr lang="pt-BR" sz="5800">
                <a:solidFill>
                  <a:srgbClr val="515151"/>
                </a:solidFill>
                <a:latin typeface="Cochin"/>
                <a:ea typeface="Cochin"/>
                <a:cs typeface="Cochin"/>
                <a:sym typeface="Cochin"/>
              </a:rPr>
              <a:t> </a:t>
            </a:r>
          </a:p>
        </p:txBody>
      </p:sp>
      <p:pic>
        <p:nvPicPr>
          <p:cNvPr id="34823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3276600"/>
            <a:ext cx="3429000" cy="310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4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6934200"/>
            <a:ext cx="2097088" cy="116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25" name="AutoShape 9"/>
          <p:cNvSpPr>
            <a:spLocks noChangeArrowheads="1"/>
          </p:cNvSpPr>
          <p:nvPr/>
        </p:nvSpPr>
        <p:spPr bwMode="auto">
          <a:xfrm>
            <a:off x="7848600" y="6248400"/>
            <a:ext cx="485775" cy="533400"/>
          </a:xfrm>
          <a:prstGeom prst="upArrow">
            <a:avLst>
              <a:gd name="adj1" fmla="val 50000"/>
              <a:gd name="adj2" fmla="val 2745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pt-BR"/>
          </a:p>
        </p:txBody>
      </p: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Grp="1"/>
          </p:cNvSpPr>
          <p:nvPr>
            <p:ph type="title"/>
          </p:nvPr>
        </p:nvSpPr>
        <p:spPr bwMode="auto">
          <a:xfrm>
            <a:off x="1219200" y="990600"/>
            <a:ext cx="21945600" cy="1727200"/>
          </a:xfrm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  <a:normAutofit fontScale="90000"/>
          </a:bodyPr>
          <a:lstStyle/>
          <a:p>
            <a:r>
              <a:rPr lang="pt-BR" sz="7600" smtClean="0">
                <a:solidFill>
                  <a:schemeClr val="hlink"/>
                </a:solidFill>
              </a:rPr>
              <a:t>CRITÉRIOS PARA USO DE ECMO (oxigenação por membrana extracorpórea)</a:t>
            </a:r>
          </a:p>
        </p:txBody>
      </p:sp>
      <p:sp>
        <p:nvSpPr>
          <p:cNvPr id="35843" name="Text Box 3"/>
          <p:cNvSpPr txBox="1">
            <a:spLocks noGrp="1"/>
          </p:cNvSpPr>
          <p:nvPr>
            <p:ph type="body" idx="1"/>
          </p:nvPr>
        </p:nvSpPr>
        <p:spPr>
          <a:xfrm>
            <a:off x="1219200" y="4495800"/>
            <a:ext cx="21948775" cy="5867400"/>
          </a:xfrm>
          <a:solidFill>
            <a:srgbClr val="FFFF00"/>
          </a:solidFill>
          <a:ln w="76200" cmpd="tri">
            <a:solidFill>
              <a:srgbClr val="009900"/>
            </a:solidFill>
            <a:miter lim="400000"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endParaRPr lang="pt-BR" smtClean="0">
              <a:solidFill>
                <a:srgbClr val="FF3300"/>
              </a:solidFill>
            </a:endParaRPr>
          </a:p>
          <a:p>
            <a:pPr>
              <a:lnSpc>
                <a:spcPct val="80000"/>
              </a:lnSpc>
            </a:pPr>
            <a:r>
              <a:rPr lang="pt-BR" smtClean="0">
                <a:solidFill>
                  <a:srgbClr val="FF3300"/>
                </a:solidFill>
              </a:rPr>
              <a:t>Inabilidade de manter saturação pré-ductal &gt;85% ou pós-ductal&gt;70%;</a:t>
            </a:r>
          </a:p>
          <a:p>
            <a:pPr>
              <a:lnSpc>
                <a:spcPct val="80000"/>
              </a:lnSpc>
            </a:pPr>
            <a:r>
              <a:rPr lang="pt-BR" smtClean="0">
                <a:solidFill>
                  <a:srgbClr val="FF3300"/>
                </a:solidFill>
              </a:rPr>
              <a:t>Aumento da PaCO2 e acidose respiratória &lt;7.15;</a:t>
            </a:r>
          </a:p>
          <a:p>
            <a:pPr>
              <a:lnSpc>
                <a:spcPct val="80000"/>
              </a:lnSpc>
            </a:pPr>
            <a:r>
              <a:rPr lang="pt-BR" smtClean="0">
                <a:solidFill>
                  <a:srgbClr val="FF3300"/>
                </a:solidFill>
              </a:rPr>
              <a:t>PIP &gt; 28 ou MAP&gt;17 na ventilação de alta frequência para obter saturação &gt;85%;</a:t>
            </a:r>
          </a:p>
          <a:p>
            <a:pPr>
              <a:lnSpc>
                <a:spcPct val="80000"/>
              </a:lnSpc>
            </a:pPr>
            <a:r>
              <a:rPr lang="pt-BR" smtClean="0">
                <a:solidFill>
                  <a:srgbClr val="FF3300"/>
                </a:solidFill>
              </a:rPr>
              <a:t>Acidose metabólica mantida, com lactato &gt;5mmol/l e pH&lt;7.15;</a:t>
            </a:r>
          </a:p>
          <a:p>
            <a:pPr>
              <a:lnSpc>
                <a:spcPct val="80000"/>
              </a:lnSpc>
            </a:pPr>
            <a:r>
              <a:rPr lang="pt-BR" smtClean="0">
                <a:solidFill>
                  <a:srgbClr val="FF3300"/>
                </a:solidFill>
              </a:rPr>
              <a:t>Hipotensão sistêmica resistente e débito urinário &lt;0,5ml/kg/h durante 12-24h;</a:t>
            </a:r>
          </a:p>
          <a:p>
            <a:pPr>
              <a:lnSpc>
                <a:spcPct val="80000"/>
              </a:lnSpc>
            </a:pPr>
            <a:r>
              <a:rPr lang="pt-BR" smtClean="0">
                <a:solidFill>
                  <a:srgbClr val="FF3300"/>
                </a:solidFill>
              </a:rPr>
              <a:t>IO ≥40 persistente.</a:t>
            </a:r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2"/>
          <p:cNvSpPr txBox="1">
            <a:spLocks noGrp="1"/>
          </p:cNvSpPr>
          <p:nvPr>
            <p:ph type="title"/>
          </p:nvPr>
        </p:nvSpPr>
        <p:spPr bwMode="auto"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folHlink"/>
                </a:solidFill>
              </a:rPr>
              <a:t>OBRIGADA!</a:t>
            </a:r>
          </a:p>
        </p:txBody>
      </p:sp>
      <p:pic>
        <p:nvPicPr>
          <p:cNvPr id="29700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343400" y="2286000"/>
            <a:ext cx="14478000" cy="8185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701" name="Rectangle 5"/>
          <p:cNvSpPr>
            <a:spLocks noChangeArrowheads="1"/>
          </p:cNvSpPr>
          <p:nvPr/>
        </p:nvSpPr>
        <p:spPr bwMode="auto">
          <a:xfrm>
            <a:off x="3200400" y="10820400"/>
            <a:ext cx="16759238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>
              <a:lnSpc>
                <a:spcPct val="90000"/>
              </a:lnSpc>
            </a:pPr>
            <a:r>
              <a:rPr lang="pt-BR" sz="3200">
                <a:solidFill>
                  <a:schemeClr val="folHlink"/>
                </a:solidFill>
              </a:rPr>
              <a:t>Drs. Thalita, Larissa, Paulo R. Margotto, Lays, Nathalia, Flávia e Jamille (setembro de 2021)</a:t>
            </a: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23_ClassicWhite">
  <a:themeElements>
    <a:clrScheme name="23_Clas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3E74D1"/>
      </a:accent1>
      <a:accent2>
        <a:srgbClr val="33C5B9"/>
      </a:accent2>
      <a:accent3>
        <a:srgbClr val="45B53C"/>
      </a:accent3>
      <a:accent4>
        <a:srgbClr val="FFBD16"/>
      </a:accent4>
      <a:accent5>
        <a:srgbClr val="E22146"/>
      </a:accent5>
      <a:accent6>
        <a:srgbClr val="836BB7"/>
      </a:accent6>
      <a:hlink>
        <a:srgbClr val="0000FF"/>
      </a:hlink>
      <a:folHlink>
        <a:srgbClr val="FF00FF"/>
      </a:folHlink>
    </a:clrScheme>
    <a:fontScheme name="23_ClassicWhite">
      <a:majorFont>
        <a:latin typeface="Canela Bold"/>
        <a:ea typeface="Canela Bold"/>
        <a:cs typeface="Canela Bold"/>
      </a:majorFont>
      <a:minorFont>
        <a:latin typeface="Canela Bold"/>
        <a:ea typeface="Canela Bold"/>
        <a:cs typeface="Canela Bold"/>
      </a:minorFont>
    </a:fontScheme>
    <a:fmtScheme name="23_Clas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11303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Graphik"/>
            <a:ea typeface="Graphik"/>
            <a:cs typeface="Graphik"/>
            <a:sym typeface="Graphik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400" rtl="0" fontAlgn="auto" latinLnBrk="0" hangingPunct="0">
          <a:lnSpc>
            <a:spcPct val="9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nela Text Regular"/>
            <a:ea typeface="Canela Text Regular"/>
            <a:cs typeface="Canela Text Regular"/>
            <a:sym typeface="Canela Text Regula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23_ClassicWhite">
  <a:themeElements>
    <a:clrScheme name="23_Classic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3E74D1"/>
      </a:accent1>
      <a:accent2>
        <a:srgbClr val="33C5B9"/>
      </a:accent2>
      <a:accent3>
        <a:srgbClr val="45B53C"/>
      </a:accent3>
      <a:accent4>
        <a:srgbClr val="FFBD16"/>
      </a:accent4>
      <a:accent5>
        <a:srgbClr val="E22146"/>
      </a:accent5>
      <a:accent6>
        <a:srgbClr val="836BB7"/>
      </a:accent6>
      <a:hlink>
        <a:srgbClr val="0000FF"/>
      </a:hlink>
      <a:folHlink>
        <a:srgbClr val="FF00FF"/>
      </a:folHlink>
    </a:clrScheme>
    <a:fontScheme name="23_ClassicWhite">
      <a:majorFont>
        <a:latin typeface="Canela Bold"/>
        <a:ea typeface="Canela Bold"/>
        <a:cs typeface="Canela Bold"/>
      </a:majorFont>
      <a:minorFont>
        <a:latin typeface="Canela Bold"/>
        <a:ea typeface="Canela Bold"/>
        <a:cs typeface="Canela Bold"/>
      </a:minorFont>
    </a:fontScheme>
    <a:fmtScheme name="23_Classic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11303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Graphik"/>
            <a:ea typeface="Graphik"/>
            <a:cs typeface="Graphik"/>
            <a:sym typeface="Graphik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400" rtl="0" fontAlgn="auto" latinLnBrk="0" hangingPunct="0">
          <a:lnSpc>
            <a:spcPct val="9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nela Text Regular"/>
            <a:ea typeface="Canela Text Regular"/>
            <a:cs typeface="Canela Text Regular"/>
            <a:sym typeface="Canela Text Regular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2289</Words>
  <Application>Microsoft Office PowerPoint</Application>
  <PresentationFormat>Personalizar</PresentationFormat>
  <Paragraphs>141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1" baseType="lpstr">
      <vt:lpstr>23_ClassicWhite</vt:lpstr>
      <vt:lpstr>Manejo bem sucedido de hérnia diafragmática congênita com ECMO Primeiro relato de caso no México</vt:lpstr>
      <vt:lpstr>Introdução</vt:lpstr>
      <vt:lpstr>Introdução</vt:lpstr>
      <vt:lpstr>Caso clínico</vt:lpstr>
      <vt:lpstr>Caso clínico</vt:lpstr>
      <vt:lpstr>Caso  clínico</vt:lpstr>
      <vt:lpstr>Caso clínico</vt:lpstr>
      <vt:lpstr>Discussão</vt:lpstr>
      <vt:lpstr>Discussão</vt:lpstr>
      <vt:lpstr>Discussão</vt:lpstr>
      <vt:lpstr>Discussão</vt:lpstr>
      <vt:lpstr>Conclusão</vt:lpstr>
      <vt:lpstr>Nota do Editor da página neonatal www.paulomargotto.com.br Dr. Paulo R. Margotto. Consultem também!  Ampliando conhecimentos!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CRITÉRIOS PARA USO DE ECMO (oxigenação por membrana extracorpórea)</vt:lpstr>
      <vt:lpstr>OBRIGADA!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Manejo bem sucedido de hernia diafragmática congênita com ECMO Primeiro relato de caso no México</dc:title>
  <dc:creator>Paulo</dc:creator>
  <cp:lastModifiedBy>Paulo</cp:lastModifiedBy>
  <cp:revision>12</cp:revision>
  <dcterms:modified xsi:type="dcterms:W3CDTF">2022-01-31T01:04:58Z</dcterms:modified>
</cp:coreProperties>
</file>