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258" r:id="rId3"/>
    <p:sldId id="259" r:id="rId4"/>
    <p:sldId id="261" r:id="rId5"/>
    <p:sldId id="262" r:id="rId6"/>
    <p:sldId id="264" r:id="rId7"/>
    <p:sldId id="309" r:id="rId8"/>
    <p:sldId id="265" r:id="rId9"/>
    <p:sldId id="266" r:id="rId10"/>
    <p:sldId id="268" r:id="rId11"/>
    <p:sldId id="269" r:id="rId12"/>
    <p:sldId id="311" r:id="rId13"/>
    <p:sldId id="271" r:id="rId14"/>
    <p:sldId id="272" r:id="rId15"/>
    <p:sldId id="274" r:id="rId16"/>
    <p:sldId id="275" r:id="rId17"/>
    <p:sldId id="276"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310" r:id="rId38"/>
    <p:sldId id="312" r:id="rId39"/>
    <p:sldId id="297" r:id="rId40"/>
    <p:sldId id="298" r:id="rId41"/>
    <p:sldId id="299" r:id="rId42"/>
    <p:sldId id="300" r:id="rId43"/>
    <p:sldId id="319" r:id="rId44"/>
    <p:sldId id="318" r:id="rId45"/>
    <p:sldId id="301" r:id="rId46"/>
    <p:sldId id="313" r:id="rId47"/>
    <p:sldId id="314" r:id="rId48"/>
    <p:sldId id="315" r:id="rId49"/>
    <p:sldId id="316" r:id="rId50"/>
    <p:sldId id="317" r:id="rId51"/>
    <p:sldId id="307" r:id="rId52"/>
    <p:sldId id="323" r:id="rId53"/>
    <p:sldId id="325" r:id="rId54"/>
    <p:sldId id="326" r:id="rId55"/>
    <p:sldId id="328" r:id="rId56"/>
    <p:sldId id="320" r:id="rId57"/>
    <p:sldId id="321" r:id="rId58"/>
    <p:sldId id="322" r:id="rId59"/>
    <p:sldId id="324" r:id="rId60"/>
    <p:sldId id="327" r:id="rId61"/>
    <p:sldId id="329" r:id="rId62"/>
    <p:sldId id="331" r:id="rId63"/>
    <p:sldId id="330" r:id="rId64"/>
  </p:sldIdLst>
  <p:sldSz cx="24384000" cy="13716000"/>
  <p:notesSz cx="6858000" cy="9144000"/>
  <p:defaultTextStyle>
    <a:defPPr>
      <a:defRPr lang="pt-BR"/>
    </a:defPPr>
    <a:lvl1pPr algn="l" defTabSz="825500" rtl="0" fontAlgn="base">
      <a:spcBef>
        <a:spcPct val="0"/>
      </a:spcBef>
      <a:spcAft>
        <a:spcPct val="0"/>
      </a:spcAft>
      <a:defRPr sz="5800" kern="1200">
        <a:solidFill>
          <a:srgbClr val="515151"/>
        </a:solidFill>
        <a:latin typeface="Cochin"/>
        <a:ea typeface="Cochin"/>
        <a:cs typeface="Cochin"/>
        <a:sym typeface="Cochin"/>
      </a:defRPr>
    </a:lvl1pPr>
    <a:lvl2pPr algn="l" defTabSz="825500" rtl="0" fontAlgn="base">
      <a:spcBef>
        <a:spcPct val="0"/>
      </a:spcBef>
      <a:spcAft>
        <a:spcPct val="0"/>
      </a:spcAft>
      <a:defRPr sz="5800" kern="1200">
        <a:solidFill>
          <a:srgbClr val="515151"/>
        </a:solidFill>
        <a:latin typeface="Cochin"/>
        <a:ea typeface="Cochin"/>
        <a:cs typeface="Cochin"/>
        <a:sym typeface="Cochin"/>
      </a:defRPr>
    </a:lvl2pPr>
    <a:lvl3pPr algn="l" defTabSz="825500" rtl="0" fontAlgn="base">
      <a:spcBef>
        <a:spcPct val="0"/>
      </a:spcBef>
      <a:spcAft>
        <a:spcPct val="0"/>
      </a:spcAft>
      <a:defRPr sz="5800" kern="1200">
        <a:solidFill>
          <a:srgbClr val="515151"/>
        </a:solidFill>
        <a:latin typeface="Cochin"/>
        <a:ea typeface="Cochin"/>
        <a:cs typeface="Cochin"/>
        <a:sym typeface="Cochin"/>
      </a:defRPr>
    </a:lvl3pPr>
    <a:lvl4pPr algn="l" defTabSz="825500" rtl="0" fontAlgn="base">
      <a:spcBef>
        <a:spcPct val="0"/>
      </a:spcBef>
      <a:spcAft>
        <a:spcPct val="0"/>
      </a:spcAft>
      <a:defRPr sz="5800" kern="1200">
        <a:solidFill>
          <a:srgbClr val="515151"/>
        </a:solidFill>
        <a:latin typeface="Cochin"/>
        <a:ea typeface="Cochin"/>
        <a:cs typeface="Cochin"/>
        <a:sym typeface="Cochin"/>
      </a:defRPr>
    </a:lvl4pPr>
    <a:lvl5pPr algn="l" defTabSz="825500" rtl="0" fontAlgn="base">
      <a:spcBef>
        <a:spcPct val="0"/>
      </a:spcBef>
      <a:spcAft>
        <a:spcPct val="0"/>
      </a:spcAft>
      <a:defRPr sz="5800" kern="1200">
        <a:solidFill>
          <a:srgbClr val="515151"/>
        </a:solidFill>
        <a:latin typeface="Cochin"/>
        <a:ea typeface="Cochin"/>
        <a:cs typeface="Cochin"/>
        <a:sym typeface="Cochin"/>
      </a:defRPr>
    </a:lvl5pPr>
    <a:lvl6pPr marL="2286000" algn="l" defTabSz="914400" rtl="0" eaLnBrk="1" latinLnBrk="0" hangingPunct="1">
      <a:defRPr sz="5800" kern="1200">
        <a:solidFill>
          <a:srgbClr val="515151"/>
        </a:solidFill>
        <a:latin typeface="Cochin"/>
        <a:ea typeface="Cochin"/>
        <a:cs typeface="Cochin"/>
        <a:sym typeface="Cochin"/>
      </a:defRPr>
    </a:lvl6pPr>
    <a:lvl7pPr marL="2743200" algn="l" defTabSz="914400" rtl="0" eaLnBrk="1" latinLnBrk="0" hangingPunct="1">
      <a:defRPr sz="5800" kern="1200">
        <a:solidFill>
          <a:srgbClr val="515151"/>
        </a:solidFill>
        <a:latin typeface="Cochin"/>
        <a:ea typeface="Cochin"/>
        <a:cs typeface="Cochin"/>
        <a:sym typeface="Cochin"/>
      </a:defRPr>
    </a:lvl7pPr>
    <a:lvl8pPr marL="3200400" algn="l" defTabSz="914400" rtl="0" eaLnBrk="1" latinLnBrk="0" hangingPunct="1">
      <a:defRPr sz="5800" kern="1200">
        <a:solidFill>
          <a:srgbClr val="515151"/>
        </a:solidFill>
        <a:latin typeface="Cochin"/>
        <a:ea typeface="Cochin"/>
        <a:cs typeface="Cochin"/>
        <a:sym typeface="Cochin"/>
      </a:defRPr>
    </a:lvl8pPr>
    <a:lvl9pPr marL="3657600" algn="l" defTabSz="914400" rtl="0" eaLnBrk="1" latinLnBrk="0" hangingPunct="1">
      <a:defRPr sz="5800" kern="1200">
        <a:solidFill>
          <a:srgbClr val="515151"/>
        </a:solidFill>
        <a:latin typeface="Cochin"/>
        <a:ea typeface="Cochin"/>
        <a:cs typeface="Cochin"/>
        <a:sym typeface="Cochin"/>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noFill/>
              <a:miter lim="400000"/>
            </a:ln>
          </a:insideV>
        </a:tcBdr>
        <a:fill>
          <a:noFill/>
        </a:fill>
      </a:tcStyle>
    </a:wholeTbl>
    <a:band2H>
      <a:tcTxStyle/>
      <a:tcStyle>
        <a:tcBdr/>
        <a:fill>
          <a:solidFill>
            <a:srgbClr val="C7C7C7">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DCDEE0"/>
              </a:solidFill>
              <a:prstDash val="solid"/>
              <a:miter lim="400000"/>
            </a:ln>
          </a:top>
          <a:bottom>
            <a:ln w="12700" cap="flat">
              <a:solidFill>
                <a:srgbClr val="DCDEE0"/>
              </a:solidFill>
              <a:prstDash val="solid"/>
              <a:miter lim="400000"/>
            </a:ln>
          </a:bottom>
          <a:insideH>
            <a:ln w="12700" cap="flat">
              <a:solidFill>
                <a:srgbClr val="DCDEE0"/>
              </a:solidFill>
              <a:prstDash val="solid"/>
              <a:miter lim="400000"/>
            </a:ln>
          </a:insideH>
          <a:insideV>
            <a:ln w="12700" cap="flat">
              <a:noFill/>
              <a:miter lim="400000"/>
            </a:ln>
          </a:insideV>
        </a:tcBdr>
        <a:fill>
          <a:noFill/>
        </a:fill>
      </a:tcStyle>
    </a:firstCol>
    <a:lastRow>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25400" cap="flat">
              <a:solidFill>
                <a:srgbClr val="53585F"/>
              </a:solidFill>
              <a:prstDash val="solid"/>
              <a:miter lim="400000"/>
            </a:ln>
          </a:top>
          <a:bottom>
            <a:ln w="12700" cap="flat">
              <a:noFill/>
              <a:miter lim="400000"/>
            </a:ln>
          </a:bottom>
          <a:insideH>
            <a:ln w="12700" cap="flat">
              <a:solidFill>
                <a:srgbClr val="53585F"/>
              </a:solidFill>
              <a:prstDash val="solid"/>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solidFill>
                <a:srgbClr val="53585F"/>
              </a:solidFill>
              <a:prstDash val="solid"/>
              <a:miter lim="400000"/>
            </a:ln>
          </a:bottom>
          <a:insideH>
            <a:ln w="12700" cap="flat">
              <a:solidFill>
                <a:srgbClr val="DCDEE0"/>
              </a:solidFill>
              <a:prstDash val="solid"/>
              <a:miter lim="400000"/>
            </a:ln>
          </a:insideH>
          <a:insideV>
            <a:ln w="12700" cap="flat">
              <a:noFill/>
              <a:miter lim="400000"/>
            </a:ln>
          </a:insideV>
        </a:tcBdr>
        <a:fill>
          <a:noFill/>
        </a:fill>
      </a:tcStyle>
    </a:firstRow>
  </a:tblStyle>
  <a:tblStyle styleId="{C7B018BB-80A7-4F77-B60F-C8B233D01FF8}" styleName="">
    <a:tblBg/>
    <a:wholeTbl>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12700" cap="flat">
              <a:solidFill>
                <a:srgbClr val="A2A1A6"/>
              </a:solidFill>
              <a:prstDash val="solid"/>
              <a:miter lim="400000"/>
            </a:ln>
          </a:top>
          <a:bottom>
            <a:ln w="12700" cap="flat">
              <a:solidFill>
                <a:srgbClr val="A2A1A6"/>
              </a:solidFill>
              <a:prstDash val="solid"/>
              <a:miter lim="400000"/>
            </a:ln>
          </a:bottom>
          <a:insideH>
            <a:ln w="12700" cap="flat">
              <a:solidFill>
                <a:srgbClr val="A2A1A6"/>
              </a:solidFill>
              <a:prstDash val="solid"/>
              <a:miter lim="400000"/>
            </a:ln>
          </a:insideH>
          <a:insideV>
            <a:ln w="12700" cap="flat">
              <a:noFill/>
              <a:miter lim="400000"/>
            </a:ln>
          </a:insideV>
        </a:tcBdr>
        <a:fill>
          <a:noFill/>
        </a:fill>
      </a:tcStyle>
    </a:wholeTbl>
    <a:band2H>
      <a:tcTxStyle/>
      <a:tcStyle>
        <a:tcBdr/>
        <a:fill>
          <a:solidFill>
            <a:srgbClr val="C7C7C7">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818181"/>
              </a:solidFill>
              <a:prstDash val="solid"/>
              <a:miter lim="400000"/>
            </a:ln>
          </a:top>
          <a:bottom>
            <a:ln w="12700" cap="flat">
              <a:solidFill>
                <a:srgbClr val="818181"/>
              </a:solidFill>
              <a:prstDash val="solid"/>
              <a:miter lim="400000"/>
            </a:ln>
          </a:bottom>
          <a:insideH>
            <a:ln w="12700" cap="flat">
              <a:solidFill>
                <a:srgbClr val="818181"/>
              </a:solidFill>
              <a:prstDash val="solid"/>
              <a:miter lim="400000"/>
            </a:ln>
          </a:insideH>
          <a:insideV>
            <a:ln w="12700" cap="flat">
              <a:solidFill>
                <a:srgbClr val="818181"/>
              </a:solidFill>
              <a:prstDash val="solid"/>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18181"/>
              </a:solidFill>
              <a:prstDash val="solid"/>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818181"/>
              </a:solidFill>
              <a:prstDash val="solid"/>
              <a:miter lim="400000"/>
            </a:ln>
          </a:insideH>
          <a:insideV>
            <a:ln w="12700" cap="flat">
              <a:noFill/>
              <a:miter lim="400000"/>
            </a:ln>
          </a:insideV>
        </a:tcBdr>
        <a:fill>
          <a:noFill/>
        </a:fill>
      </a:tcStyle>
    </a:firstRow>
  </a:tblStyle>
  <a:tblStyle styleId="{EEE7283C-3CF3-47DC-8721-378D4A62B228}" styleName="">
    <a:tblBg/>
    <a:wholeTbl>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25400" cap="rnd">
              <a:solidFill>
                <a:schemeClr val="accent1">
                  <a:satOff val="8779"/>
                  <a:lumOff val="16332"/>
                </a:schemeClr>
              </a:solidFill>
              <a:custDash>
                <a:ds d="100000" sp="200000"/>
              </a:custDash>
              <a:miter lim="400000"/>
            </a:ln>
          </a:top>
          <a:bottom>
            <a:ln w="25400" cap="rnd">
              <a:solidFill>
                <a:schemeClr val="accent1">
                  <a:satOff val="8779"/>
                  <a:lumOff val="16332"/>
                </a:schemeClr>
              </a:solidFill>
              <a:custDash>
                <a:ds d="100000" sp="200000"/>
              </a:custDash>
              <a:miter lim="400000"/>
            </a:ln>
          </a:bottom>
          <a:insideH>
            <a:ln w="25400" cap="rnd">
              <a:solidFill>
                <a:schemeClr val="accent1">
                  <a:satOff val="8779"/>
                  <a:lumOff val="16332"/>
                </a:schemeClr>
              </a:solidFill>
              <a:custDash>
                <a:ds d="100000" sp="200000"/>
              </a:custDash>
              <a:miter lim="400000"/>
            </a:ln>
          </a:insideH>
          <a:insideV>
            <a:ln w="12700" cap="flat">
              <a:noFill/>
              <a:miter lim="400000"/>
            </a:ln>
          </a:insideV>
        </a:tcBdr>
        <a:fill>
          <a:noFill/>
        </a:fill>
      </a:tcStyle>
    </a:wholeTbl>
    <a:band2H>
      <a:tcTxStyle/>
      <a:tcStyle>
        <a:tcBdr/>
        <a:fill>
          <a:solidFill>
            <a:srgbClr val="A6AAA9">
              <a:alpha val="11000"/>
            </a:srgbClr>
          </a:solidFill>
        </a:fill>
      </a:tcStyle>
    </a:band2H>
    <a:firstCol>
      <a:tcTxStyle b="off" i="off">
        <a:fontRef idx="minor">
          <a:srgbClr val="3D3E3F">
            <a:alpha val="90000"/>
          </a:srgbClr>
        </a:fontRef>
        <a:srgbClr val="3D3E3F">
          <a:alpha val="90000"/>
        </a:srgbClr>
      </a:tcTxStyle>
      <a:tcStyle>
        <a:tcBdr>
          <a:left>
            <a:ln w="12700" cap="flat">
              <a:noFill/>
              <a:miter lim="400000"/>
            </a:ln>
          </a:left>
          <a:right>
            <a:ln w="25400" cap="rnd">
              <a:solidFill>
                <a:schemeClr val="accent1">
                  <a:satOff val="8779"/>
                  <a:lumOff val="16332"/>
                </a:schemeClr>
              </a:solidFill>
              <a:custDash>
                <a:ds d="100000" sp="200000"/>
              </a:custDash>
              <a:miter lim="400000"/>
            </a:ln>
          </a:right>
          <a:top>
            <a:ln w="25400" cap="rnd">
              <a:solidFill>
                <a:schemeClr val="accent1">
                  <a:satOff val="8779"/>
                  <a:lumOff val="16332"/>
                </a:schemeClr>
              </a:solidFill>
              <a:custDash>
                <a:ds d="100000" sp="200000"/>
              </a:custDash>
              <a:miter lim="400000"/>
            </a:ln>
          </a:top>
          <a:bottom>
            <a:ln w="25400" cap="rnd">
              <a:solidFill>
                <a:schemeClr val="accent1">
                  <a:satOff val="8779"/>
                  <a:lumOff val="16332"/>
                </a:schemeClr>
              </a:solidFill>
              <a:custDash>
                <a:ds d="100000" sp="200000"/>
              </a:custDash>
              <a:miter lim="400000"/>
            </a:ln>
          </a:bottom>
          <a:insideH>
            <a:ln w="25400" cap="rnd">
              <a:solidFill>
                <a:schemeClr val="accent1">
                  <a:satOff val="8779"/>
                  <a:lumOff val="16332"/>
                </a:schemeClr>
              </a:solidFill>
              <a:custDash>
                <a:ds d="100000" sp="200000"/>
              </a:custDash>
              <a:miter lim="400000"/>
            </a:ln>
          </a:insideH>
          <a:insideV>
            <a:ln w="25400" cap="rnd">
              <a:solidFill>
                <a:schemeClr val="accent1">
                  <a:satOff val="8779"/>
                  <a:lumOff val="16332"/>
                </a:schemeClr>
              </a:solidFill>
              <a:custDash>
                <a:ds d="100000" sp="200000"/>
              </a:custDash>
              <a:miter lim="400000"/>
            </a:ln>
          </a:insideV>
        </a:tcBdr>
        <a:fill>
          <a:no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A6AAA9"/>
              </a:solidFill>
              <a:custDash>
                <a:ds d="100000" sp="200000"/>
              </a:custDash>
              <a:miter lim="400000"/>
            </a:ln>
          </a:top>
          <a:bottom>
            <a:ln w="12700" cap="flat">
              <a:noFill/>
              <a:miter lim="400000"/>
            </a:ln>
          </a:bottom>
          <a:insideH>
            <a:ln w="12700" cap="flat">
              <a:solidFill>
                <a:schemeClr val="accent1">
                  <a:satOff val="8779"/>
                  <a:lumOff val="16332"/>
                </a:schemeClr>
              </a:solidFill>
              <a:custDash>
                <a:ds d="100000" sp="200000"/>
              </a:custDash>
              <a:miter lim="400000"/>
            </a:ln>
          </a:insideH>
          <a:insideV>
            <a:ln w="12700" cap="flat">
              <a:noFill/>
              <a:miter lim="400000"/>
            </a:ln>
          </a:insideV>
        </a:tcBdr>
        <a:fill>
          <a:solidFill>
            <a:schemeClr val="accent1">
              <a:satOff val="-2410"/>
              <a:lumOff val="-16942"/>
              <a:alpha val="60000"/>
            </a:scheme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solidFill>
                <a:srgbClr val="A6AAA9"/>
              </a:solidFill>
              <a:custDash>
                <a:ds d="100000" sp="200000"/>
              </a:custDash>
              <a:miter lim="400000"/>
            </a:ln>
          </a:bottom>
          <a:insideH>
            <a:ln w="12700" cap="flat">
              <a:solidFill>
                <a:schemeClr val="accent1">
                  <a:satOff val="8779"/>
                  <a:lumOff val="16332"/>
                </a:schemeClr>
              </a:solidFill>
              <a:custDash>
                <a:ds d="100000" sp="200000"/>
              </a:custDash>
              <a:miter lim="400000"/>
            </a:ln>
          </a:insideH>
          <a:insideV>
            <a:ln w="12700" cap="flat">
              <a:noFill/>
              <a:miter lim="400000"/>
            </a:ln>
          </a:insideV>
        </a:tcBdr>
        <a:fill>
          <a:solidFill>
            <a:schemeClr val="accent1">
              <a:satOff val="-2410"/>
              <a:lumOff val="-16942"/>
              <a:alpha val="50000"/>
            </a:schemeClr>
          </a:solidFill>
        </a:fill>
      </a:tcStyle>
    </a:firstRow>
  </a:tblStyle>
  <a:tblStyle styleId="{CF821DB8-F4EB-4A41-A1BA-3FCAFE7338EE}" styleName="">
    <a:tblBg/>
    <a:wholeTbl>
      <a:tcTxStyle b="off" i="off">
        <a:fontRef idx="minor">
          <a:srgbClr val="3D3E3F">
            <a:alpha val="90000"/>
          </a:srgbClr>
        </a:fontRef>
        <a:srgbClr val="3D3E3F">
          <a:alpha val="90000"/>
        </a:srgbClr>
      </a:tcTxStyle>
      <a:tcStyle>
        <a:tcBdr>
          <a:left>
            <a:ln w="12700" cap="flat">
              <a:solidFill>
                <a:schemeClr val="accent2">
                  <a:satOff val="1875"/>
                  <a:lumOff val="16453"/>
                  <a:alpha val="50000"/>
                </a:schemeClr>
              </a:solidFill>
              <a:prstDash val="solid"/>
              <a:miter lim="400000"/>
            </a:ln>
          </a:left>
          <a:right>
            <a:ln w="12700" cap="flat">
              <a:solidFill>
                <a:schemeClr val="accent2">
                  <a:satOff val="1875"/>
                  <a:lumOff val="16453"/>
                  <a:alpha val="50000"/>
                </a:schemeClr>
              </a:solidFill>
              <a:prstDash val="solid"/>
              <a:miter lim="400000"/>
            </a:ln>
          </a:right>
          <a:top>
            <a:ln w="12700" cap="flat">
              <a:solidFill>
                <a:schemeClr val="accent2">
                  <a:satOff val="1875"/>
                  <a:lumOff val="16453"/>
                  <a:alpha val="50000"/>
                </a:schemeClr>
              </a:solidFill>
              <a:prstDash val="solid"/>
              <a:miter lim="400000"/>
            </a:ln>
          </a:top>
          <a:bottom>
            <a:ln w="12700" cap="flat">
              <a:solidFill>
                <a:schemeClr val="accent2">
                  <a:satOff val="1875"/>
                  <a:lumOff val="16453"/>
                  <a:alpha val="50000"/>
                </a:schemeClr>
              </a:solidFill>
              <a:prstDash val="solid"/>
              <a:miter lim="400000"/>
            </a:ln>
          </a:bottom>
          <a:insideH>
            <a:ln w="12700" cap="flat">
              <a:solidFill>
                <a:schemeClr val="accent2">
                  <a:satOff val="1875"/>
                  <a:lumOff val="16453"/>
                  <a:alpha val="50000"/>
                </a:schemeClr>
              </a:solidFill>
              <a:prstDash val="solid"/>
              <a:miter lim="400000"/>
            </a:ln>
          </a:insideH>
          <a:insideV>
            <a:ln w="12700" cap="flat">
              <a:solidFill>
                <a:schemeClr val="accent2">
                  <a:satOff val="1875"/>
                  <a:lumOff val="16453"/>
                  <a:alpha val="50000"/>
                </a:schemeClr>
              </a:solidFill>
              <a:prstDash val="solid"/>
              <a:miter lim="400000"/>
            </a:ln>
          </a:insideV>
        </a:tcBdr>
        <a:fill>
          <a:noFill/>
        </a:fill>
      </a:tcStyle>
    </a:wholeTbl>
    <a:band2H>
      <a:tcTxStyle/>
      <a:tcStyle>
        <a:tcBdr/>
        <a:fill>
          <a:solidFill>
            <a:srgbClr val="A6AAA9">
              <a:alpha val="25000"/>
            </a:srgbClr>
          </a:solidFill>
        </a:fill>
      </a:tcStyle>
    </a:band2H>
    <a:firstCol>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chemeClr val="accent2">
                  <a:satOff val="1875"/>
                  <a:lumOff val="16453"/>
                  <a:alpha val="50000"/>
                </a:schemeClr>
              </a:solidFill>
              <a:prstDash val="solid"/>
              <a:miter lim="400000"/>
            </a:ln>
          </a:insideV>
        </a:tcBdr>
        <a:fill>
          <a:solidFill>
            <a:schemeClr val="accent2">
              <a:satOff val="1875"/>
              <a:lumOff val="16453"/>
              <a:alpha val="30000"/>
            </a:scheme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chemeClr val="accent2">
                  <a:satOff val="1875"/>
                  <a:lumOff val="16453"/>
                  <a:alpha val="50000"/>
                </a:schemeClr>
              </a:solidFill>
              <a:prstDash val="solid"/>
              <a:miter lim="400000"/>
            </a:ln>
          </a:insideH>
          <a:insideV>
            <a:ln w="12700" cap="flat">
              <a:noFill/>
              <a:miter lim="400000"/>
            </a:ln>
          </a:insideV>
        </a:tcBdr>
        <a:fill>
          <a:solidFill>
            <a:schemeClr val="accent2">
              <a:alpha val="85000"/>
            </a:scheme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chemeClr val="accent2">
                  <a:satOff val="1875"/>
                  <a:lumOff val="16453"/>
                  <a:alpha val="50000"/>
                </a:schemeClr>
              </a:solidFill>
              <a:prstDash val="solid"/>
              <a:miter lim="400000"/>
            </a:ln>
          </a:insideH>
          <a:insideV>
            <a:ln w="12700" cap="flat">
              <a:noFill/>
              <a:miter lim="400000"/>
            </a:ln>
          </a:insideV>
        </a:tcBdr>
        <a:fill>
          <a:solidFill>
            <a:schemeClr val="accent2">
              <a:alpha val="64999"/>
            </a:schemeClr>
          </a:solidFill>
        </a:fill>
      </a:tcStyle>
    </a:firstRow>
  </a:tblStyle>
  <a:tblStyle styleId="{33BA23B1-9221-436E-865A-0063620EA4FD}" styleName="">
    <a:tblBg/>
    <a:wholeTbl>
      <a:tcTxStyle b="off" i="off">
        <a:fontRef idx="minor">
          <a:srgbClr val="3D3E3F">
            <a:alpha val="90000"/>
          </a:srgbClr>
        </a:fontRef>
        <a:srgbClr val="3D3E3F">
          <a:alpha val="90000"/>
        </a:srgbClr>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noFill/>
        </a:fill>
      </a:tcStyle>
    </a:wholeTbl>
    <a:band2H>
      <a:tcTxStyle/>
      <a:tcStyle>
        <a:tcBdr/>
        <a:fill>
          <a:solidFill>
            <a:srgbClr val="C7C7C7">
              <a:alpha val="30000"/>
            </a:srgb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3585F">
              <a:alpha val="57000"/>
            </a:srgbClr>
          </a:solidFill>
        </a:fill>
      </a:tcStyle>
    </a:firstCol>
    <a:lastRow>
      <a:tcTxStyle b="off" i="off">
        <a:fontRef idx="minor">
          <a:srgbClr val="3D3E3F">
            <a:alpha val="90000"/>
          </a:srgbClr>
        </a:fontRef>
        <a:srgbClr val="3D3E3F">
          <a:alpha val="90000"/>
        </a:srgbClr>
      </a:tcTxStyle>
      <a:tcStyle>
        <a:tcBdr>
          <a:left>
            <a:ln w="12700" cap="flat">
              <a:noFill/>
              <a:miter lim="400000"/>
            </a:ln>
          </a:left>
          <a:right>
            <a:ln w="12700" cap="flat">
              <a:noFill/>
              <a:miter lim="400000"/>
            </a:ln>
          </a:right>
          <a:top>
            <a:ln w="25400" cap="flat">
              <a:solidFill>
                <a:srgbClr val="A6AAA9"/>
              </a:solidFill>
              <a:prstDash val="solid"/>
              <a:miter lim="400000"/>
            </a:ln>
          </a:top>
          <a:bottom>
            <a:ln w="12700" cap="flat">
              <a:noFill/>
              <a:miter lim="400000"/>
            </a:ln>
          </a:bottom>
          <a:insideH>
            <a:ln w="12700" cap="flat">
              <a:noFill/>
              <a:miter lim="400000"/>
            </a:ln>
          </a:insideH>
          <a:insideV>
            <a:ln w="12700" cap="flat">
              <a:noFill/>
              <a:miter lim="400000"/>
            </a:ln>
          </a:insideV>
        </a:tcBdr>
        <a:fill>
          <a:no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firstRow>
  </a:tblStyle>
  <a:tblStyle styleId="{2708684C-4D16-4618-839F-0558EEFCDFE6}" styleName="">
    <a:tblBg/>
    <a:wholeTbl>
      <a:tcTxStyle b="off" i="off">
        <a:fontRef idx="minor">
          <a:srgbClr val="53585F"/>
        </a:fontRef>
        <a:srgbClr val="53585F"/>
      </a:tcTxStyle>
      <a:tcStyle>
        <a:tcBdr>
          <a:left>
            <a:ln w="25400" cap="rnd">
              <a:solidFill>
                <a:schemeClr val="accent1">
                  <a:satOff val="8779"/>
                  <a:lumOff val="16332"/>
                </a:schemeClr>
              </a:solidFill>
              <a:custDash>
                <a:ds d="100000" sp="200000"/>
              </a:custDash>
              <a:miter lim="400000"/>
            </a:ln>
          </a:left>
          <a:right>
            <a:ln w="25400" cap="rnd">
              <a:solidFill>
                <a:schemeClr val="accent1">
                  <a:satOff val="8779"/>
                  <a:lumOff val="16332"/>
                </a:schemeClr>
              </a:solidFill>
              <a:custDash>
                <a:ds d="100000" sp="200000"/>
              </a:custDash>
              <a:miter lim="400000"/>
            </a:ln>
          </a:right>
          <a:top>
            <a:ln w="25400" cap="rnd">
              <a:solidFill>
                <a:schemeClr val="accent1">
                  <a:satOff val="8779"/>
                  <a:lumOff val="16332"/>
                </a:schemeClr>
              </a:solidFill>
              <a:custDash>
                <a:ds d="100000" sp="200000"/>
              </a:custDash>
              <a:miter lim="400000"/>
            </a:ln>
          </a:top>
          <a:bottom>
            <a:ln w="25400" cap="rnd">
              <a:solidFill>
                <a:schemeClr val="accent1">
                  <a:satOff val="8779"/>
                  <a:lumOff val="16332"/>
                </a:schemeClr>
              </a:solidFill>
              <a:custDash>
                <a:ds d="100000" sp="200000"/>
              </a:custDash>
              <a:miter lim="400000"/>
            </a:ln>
          </a:bottom>
          <a:insideH>
            <a:ln w="25400" cap="rnd">
              <a:solidFill>
                <a:schemeClr val="accent1">
                  <a:satOff val="8779"/>
                  <a:lumOff val="16332"/>
                </a:schemeClr>
              </a:solidFill>
              <a:custDash>
                <a:ds d="100000" sp="200000"/>
              </a:custDash>
              <a:miter lim="400000"/>
            </a:ln>
          </a:insideH>
          <a:insideV>
            <a:ln w="25400" cap="rnd">
              <a:solidFill>
                <a:schemeClr val="accent1">
                  <a:satOff val="8779"/>
                  <a:lumOff val="16332"/>
                </a:schemeClr>
              </a:solidFill>
              <a:custDash>
                <a:ds d="100000" sp="200000"/>
              </a:custDash>
              <a:miter lim="400000"/>
            </a:ln>
          </a:insideV>
        </a:tcBdr>
        <a:fill>
          <a:noFill/>
        </a:fill>
      </a:tcStyle>
    </a:wholeTbl>
    <a:band2H>
      <a:tcTxStyle/>
      <a:tcStyle>
        <a:tcBdr/>
        <a:fill>
          <a:solidFill>
            <a:srgbClr val="DCDEE0"/>
          </a:solidFill>
        </a:fill>
      </a:tcStyle>
    </a:band2H>
    <a:firstCol>
      <a:tcTxStyle b="off" i="off">
        <a:fontRef idx="minor">
          <a:srgbClr val="818181"/>
        </a:fontRef>
        <a:srgbClr val="818181"/>
      </a:tcTxStyle>
      <a:tcStyle>
        <a:tcBdr>
          <a:left>
            <a:ln w="12700" cap="flat">
              <a:noFill/>
              <a:miter lim="400000"/>
            </a:ln>
          </a:left>
          <a:right>
            <a:ln w="25400" cap="flat">
              <a:solidFill>
                <a:schemeClr val="accent1">
                  <a:satOff val="8779"/>
                  <a:lumOff val="16332"/>
                </a:schemeClr>
              </a:solidFill>
              <a:prstDash val="solid"/>
              <a:miter lim="400000"/>
            </a:ln>
          </a:right>
          <a:top>
            <a:ln w="25400" cap="rnd">
              <a:solidFill>
                <a:schemeClr val="accent1">
                  <a:satOff val="8779"/>
                  <a:lumOff val="16332"/>
                </a:schemeClr>
              </a:solidFill>
              <a:custDash>
                <a:ds d="100000" sp="200000"/>
              </a:custDash>
              <a:miter lim="400000"/>
            </a:ln>
          </a:top>
          <a:bottom>
            <a:ln w="25400" cap="rnd">
              <a:solidFill>
                <a:schemeClr val="accent1">
                  <a:satOff val="8779"/>
                  <a:lumOff val="16332"/>
                </a:schemeClr>
              </a:solidFill>
              <a:custDash>
                <a:ds d="100000" sp="200000"/>
              </a:custDash>
              <a:miter lim="400000"/>
            </a:ln>
          </a:bottom>
          <a:insideH>
            <a:ln w="25400" cap="rnd">
              <a:solidFill>
                <a:schemeClr val="accent1">
                  <a:satOff val="8779"/>
                  <a:lumOff val="16332"/>
                </a:schemeClr>
              </a:solidFill>
              <a:custDash>
                <a:ds d="100000" sp="200000"/>
              </a:custDash>
              <a:miter lim="400000"/>
            </a:ln>
          </a:insideH>
          <a:insideV>
            <a:ln w="25400" cap="flat">
              <a:solidFill>
                <a:schemeClr val="accent1">
                  <a:satOff val="8779"/>
                  <a:lumOff val="16332"/>
                </a:schemeClr>
              </a:solidFill>
              <a:prstDash val="solid"/>
              <a:miter lim="400000"/>
            </a:ln>
          </a:insideV>
        </a:tcBdr>
        <a:fill>
          <a:noFill/>
        </a:fill>
      </a:tcStyle>
    </a:firstCol>
    <a:lastRow>
      <a:tcTxStyle b="off" i="off">
        <a:fontRef idx="minor">
          <a:srgbClr val="818181"/>
        </a:fontRef>
        <a:srgbClr val="818181"/>
      </a:tcTxStyle>
      <a:tcStyle>
        <a:tcBdr>
          <a:left>
            <a:ln w="25400" cap="flat">
              <a:solidFill>
                <a:schemeClr val="accent1">
                  <a:satOff val="8779"/>
                  <a:lumOff val="16332"/>
                </a:schemeClr>
              </a:solidFill>
              <a:prstDash val="solid"/>
              <a:miter lim="400000"/>
            </a:ln>
          </a:left>
          <a:right>
            <a:ln w="25400" cap="flat">
              <a:solidFill>
                <a:schemeClr val="accent1">
                  <a:satOff val="8779"/>
                  <a:lumOff val="16332"/>
                </a:schemeClr>
              </a:solidFill>
              <a:prstDash val="solid"/>
              <a:miter lim="400000"/>
            </a:ln>
          </a:right>
          <a:top>
            <a:ln w="25400" cap="flat">
              <a:solidFill>
                <a:schemeClr val="accent1">
                  <a:satOff val="8779"/>
                  <a:lumOff val="16332"/>
                </a:schemeClr>
              </a:solidFill>
              <a:prstDash val="solid"/>
              <a:miter lim="400000"/>
            </a:ln>
          </a:top>
          <a:bottom>
            <a:ln w="12700" cap="flat">
              <a:noFill/>
              <a:miter lim="400000"/>
            </a:ln>
          </a:bottom>
          <a:insideH>
            <a:ln w="25400" cap="flat">
              <a:solidFill>
                <a:schemeClr val="accent1">
                  <a:satOff val="8779"/>
                  <a:lumOff val="16332"/>
                </a:schemeClr>
              </a:solidFill>
              <a:prstDash val="solid"/>
              <a:miter lim="400000"/>
            </a:ln>
          </a:insideH>
          <a:insideV>
            <a:ln w="25400" cap="flat">
              <a:solidFill>
                <a:schemeClr val="accent1">
                  <a:satOff val="8779"/>
                  <a:lumOff val="16332"/>
                </a:schemeClr>
              </a:solidFill>
              <a:prstDash val="solid"/>
              <a:miter lim="400000"/>
            </a:ln>
          </a:insideV>
        </a:tcBdr>
        <a:fill>
          <a:noFill/>
        </a:fill>
      </a:tcStyle>
    </a:lastRow>
    <a:firstRow>
      <a:tcTxStyle b="off" i="off">
        <a:fontRef idx="minor">
          <a:schemeClr val="accent1"/>
        </a:fontRef>
        <a:schemeClr val="accent1"/>
      </a:tcTxStyle>
      <a:tcStyle>
        <a:tcBdr>
          <a:left>
            <a:ln w="25400" cap="flat">
              <a:solidFill>
                <a:schemeClr val="accent1">
                  <a:satOff val="8779"/>
                  <a:lumOff val="16332"/>
                </a:schemeClr>
              </a:solidFill>
              <a:prstDash val="solid"/>
              <a:miter lim="400000"/>
            </a:ln>
          </a:left>
          <a:right>
            <a:ln w="25400" cap="flat">
              <a:solidFill>
                <a:schemeClr val="accent1">
                  <a:satOff val="8779"/>
                  <a:lumOff val="16332"/>
                </a:schemeClr>
              </a:solidFill>
              <a:prstDash val="solid"/>
              <a:miter lim="400000"/>
            </a:ln>
          </a:right>
          <a:top>
            <a:ln w="12700" cap="flat">
              <a:noFill/>
              <a:miter lim="400000"/>
            </a:ln>
          </a:top>
          <a:bottom>
            <a:ln w="25400" cap="flat">
              <a:solidFill>
                <a:schemeClr val="accent1">
                  <a:satOff val="8779"/>
                  <a:lumOff val="16332"/>
                </a:schemeClr>
              </a:solidFill>
              <a:prstDash val="solid"/>
              <a:miter lim="400000"/>
            </a:ln>
          </a:bottom>
          <a:insideH>
            <a:ln w="25400" cap="flat">
              <a:solidFill>
                <a:schemeClr val="accent1">
                  <a:satOff val="8779"/>
                  <a:lumOff val="16332"/>
                </a:schemeClr>
              </a:solidFill>
              <a:prstDash val="solid"/>
              <a:miter lim="400000"/>
            </a:ln>
          </a:insideH>
          <a:insideV>
            <a:ln w="25400" cap="flat">
              <a:solidFill>
                <a:schemeClr val="accent1">
                  <a:satOff val="8779"/>
                  <a:lumOff val="16332"/>
                </a:schemeClr>
              </a:solidFill>
              <a:prstDash val="solid"/>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2" d="100"/>
          <a:sy n="42" d="100"/>
        </p:scale>
        <p:origin x="-552" y="53"/>
      </p:cViewPr>
      <p:guideLst>
        <p:guide orient="horz" pos="4320"/>
        <p:guide pos="7680"/>
      </p:guideLst>
    </p:cSldViewPr>
  </p:slideViewPr>
  <p:notesTextViewPr>
    <p:cViewPr>
      <p:scale>
        <a:sx n="1" d="1"/>
        <a:sy n="1" d="1"/>
      </p:scale>
      <p:origin x="0" y="0"/>
    </p:cViewPr>
  </p:notesTextViewPr>
  <p:sorterViewPr>
    <p:cViewPr>
      <p:scale>
        <a:sx n="66" d="100"/>
        <a:sy n="66" d="100"/>
      </p:scale>
      <p:origin x="0" y="30293"/>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7346" name="Shape 116"/>
          <p:cNvSpPr>
            <a:spLocks noGrp="1" noRot="1" noChangeAspect="1"/>
          </p:cNvSpPr>
          <p:nvPr>
            <p:ph type="sldImg"/>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7347" name="Shape 117"/>
          <p:cNvSpPr>
            <a:spLocks noGrp="1"/>
          </p:cNvSpPr>
          <p:nvPr>
            <p:ph type="body" sz="quarter" idx="1"/>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pt-BR" smtClean="0">
              <a:sym typeface="Helvetica Neue"/>
            </a:endParaRPr>
          </a:p>
        </p:txBody>
      </p:sp>
    </p:spTree>
    <p:extLst>
      <p:ext uri="{BB962C8B-B14F-4D97-AF65-F5344CB8AC3E}">
        <p14:creationId xmlns:p14="http://schemas.microsoft.com/office/powerpoint/2010/main" val="490847842"/>
      </p:ext>
    </p:extLst>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e Sub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Texto do Título"/>
          <p:cNvSpPr txBox="1">
            <a:spLocks noGrp="1"/>
          </p:cNvSpPr>
          <p:nvPr>
            <p:ph type="title"/>
          </p:nvPr>
        </p:nvSpPr>
        <p:spPr>
          <a:xfrm>
            <a:off x="1524000" y="2895600"/>
            <a:ext cx="21336000" cy="4470400"/>
          </a:xfrm>
          <a:prstGeom prst="rect">
            <a:avLst/>
          </a:prstGeom>
        </p:spPr>
        <p:txBody>
          <a:bodyPr anchor="b"/>
          <a:lstStyle>
            <a:lvl1pPr>
              <a:defRPr sz="14000"/>
            </a:lvl1pPr>
          </a:lstStyle>
          <a:p>
            <a:r>
              <a:t>Texto do Título</a:t>
            </a:r>
          </a:p>
        </p:txBody>
      </p:sp>
      <p:sp>
        <p:nvSpPr>
          <p:cNvPr id="12" name="Nível de Corpo Um…"/>
          <p:cNvSpPr txBox="1">
            <a:spLocks noGrp="1"/>
          </p:cNvSpPr>
          <p:nvPr>
            <p:ph type="body" sz="quarter" idx="1"/>
          </p:nvPr>
        </p:nvSpPr>
        <p:spPr>
          <a:xfrm>
            <a:off x="1524000" y="7505700"/>
            <a:ext cx="21336000" cy="2146300"/>
          </a:xfrm>
          <a:prstGeom prst="rect">
            <a:avLst/>
          </a:prstGeom>
        </p:spPr>
        <p:txBody>
          <a:bodyPr anchor="t"/>
          <a:lstStyle>
            <a:lvl1pPr marL="0" indent="0" algn="ctr">
              <a:spcBef>
                <a:spcPts val="0"/>
              </a:spcBef>
              <a:buClr>
                <a:srgbClr val="A29A85"/>
              </a:buClr>
              <a:buSzTx/>
              <a:buNone/>
              <a:defRPr sz="5800">
                <a:effectLst>
                  <a:outerShdw blurRad="38100" dist="50800" dir="3000000" rotWithShape="0">
                    <a:srgbClr val="FFFFFF">
                      <a:alpha val="60000"/>
                    </a:srgbClr>
                  </a:outerShdw>
                </a:effectLst>
              </a:defRPr>
            </a:lvl1pPr>
            <a:lvl2pPr marL="0" indent="0" algn="ctr">
              <a:spcBef>
                <a:spcPts val="0"/>
              </a:spcBef>
              <a:buClr>
                <a:srgbClr val="A29A85"/>
              </a:buClr>
              <a:buSzTx/>
              <a:buNone/>
              <a:defRPr sz="5800">
                <a:effectLst>
                  <a:outerShdw blurRad="38100" dist="50800" dir="3000000" rotWithShape="0">
                    <a:srgbClr val="FFFFFF">
                      <a:alpha val="60000"/>
                    </a:srgbClr>
                  </a:outerShdw>
                </a:effectLst>
              </a:defRPr>
            </a:lvl2pPr>
            <a:lvl3pPr marL="0" indent="0" algn="ctr">
              <a:spcBef>
                <a:spcPts val="0"/>
              </a:spcBef>
              <a:buClr>
                <a:srgbClr val="A29A85"/>
              </a:buClr>
              <a:buSzTx/>
              <a:buNone/>
              <a:defRPr sz="5800">
                <a:effectLst>
                  <a:outerShdw blurRad="38100" dist="50800" dir="3000000" rotWithShape="0">
                    <a:srgbClr val="FFFFFF">
                      <a:alpha val="60000"/>
                    </a:srgbClr>
                  </a:outerShdw>
                </a:effectLst>
              </a:defRPr>
            </a:lvl3pPr>
            <a:lvl4pPr marL="0" indent="0" algn="ctr">
              <a:spcBef>
                <a:spcPts val="0"/>
              </a:spcBef>
              <a:buClr>
                <a:srgbClr val="A29A85"/>
              </a:buClr>
              <a:buSzTx/>
              <a:buNone/>
              <a:defRPr sz="5800">
                <a:effectLst>
                  <a:outerShdw blurRad="38100" dist="50800" dir="3000000" rotWithShape="0">
                    <a:srgbClr val="FFFFFF">
                      <a:alpha val="60000"/>
                    </a:srgbClr>
                  </a:outerShdw>
                </a:effectLst>
              </a:defRPr>
            </a:lvl4pPr>
            <a:lvl5pPr marL="0" indent="0" algn="ctr">
              <a:spcBef>
                <a:spcPts val="0"/>
              </a:spcBef>
              <a:buClr>
                <a:srgbClr val="A29A85"/>
              </a:buClr>
              <a:buSzTx/>
              <a:buNone/>
              <a:defRPr sz="5800">
                <a:effectLst>
                  <a:outerShdw blurRad="38100" dist="50800" dir="3000000" rotWithShape="0">
                    <a:srgbClr val="FFFFFF">
                      <a:alpha val="60000"/>
                    </a:srgbClr>
                  </a:outerShdw>
                </a:effectLst>
              </a:defRPr>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Número do Slide"/>
          <p:cNvSpPr txBox="1">
            <a:spLocks noGrp="1"/>
          </p:cNvSpPr>
          <p:nvPr>
            <p:ph type="sldNum" sz="quarter" idx="10"/>
          </p:nvPr>
        </p:nvSpPr>
        <p:spPr/>
        <p:txBody>
          <a:bodyPr/>
          <a:lstStyle>
            <a:lvl1pPr algn="ctr" eaLnBrk="1" hangingPunct="0">
              <a:buClrTx/>
              <a:defRPr sz="2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fld id="{ECD96CD5-B90E-48BF-AD09-36394F7E9A9E}" type="slidenum">
              <a:rPr lang="pt-BR"/>
              <a:pPr/>
              <a:t>‹nº›</a:t>
            </a:fld>
            <a:endParaRPr lang="pt-BR"/>
          </a:p>
        </p:txBody>
      </p:sp>
    </p:spTree>
    <p:extLst>
      <p:ext uri="{BB962C8B-B14F-4D97-AF65-F5344CB8AC3E}">
        <p14:creationId xmlns:p14="http://schemas.microsoft.com/office/powerpoint/2010/main" val="3480091148"/>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 name="Foto de perto de um bolo de casamento com decoração de flores rosa no topo"/>
          <p:cNvSpPr>
            <a:spLocks noGrp="1"/>
          </p:cNvSpPr>
          <p:nvPr>
            <p:ph type="pic" idx="21"/>
          </p:nvPr>
        </p:nvSpPr>
        <p:spPr>
          <a:xfrm>
            <a:off x="4573736" y="189716"/>
            <a:ext cx="15240001" cy="10160001"/>
          </a:xfrm>
          <a:prstGeom prst="rect">
            <a:avLst/>
          </a:prstGeom>
          <a:ln w="9525">
            <a:round/>
          </a:ln>
        </p:spPr>
        <p:txBody>
          <a:bodyPr lIns="91439" tIns="45719" rIns="91439" bIns="45719" anchor="t">
            <a:noAutofit/>
          </a:bodyPr>
          <a:lstStyle/>
          <a:p>
            <a:pPr lvl="0"/>
            <a:endParaRPr noProof="0">
              <a:sym typeface="Cochin"/>
            </a:endParaRPr>
          </a:p>
        </p:txBody>
      </p:sp>
      <p:sp>
        <p:nvSpPr>
          <p:cNvPr id="21" name="Texto do Título"/>
          <p:cNvSpPr txBox="1">
            <a:spLocks noGrp="1"/>
          </p:cNvSpPr>
          <p:nvPr>
            <p:ph type="title"/>
          </p:nvPr>
        </p:nvSpPr>
        <p:spPr>
          <a:xfrm>
            <a:off x="1473200" y="9550400"/>
            <a:ext cx="21336000" cy="2286000"/>
          </a:xfrm>
          <a:prstGeom prst="rect">
            <a:avLst/>
          </a:prstGeom>
        </p:spPr>
        <p:txBody>
          <a:bodyPr/>
          <a:lstStyle>
            <a:lvl1pPr>
              <a:defRPr sz="14000"/>
            </a:lvl1pPr>
          </a:lstStyle>
          <a:p>
            <a:r>
              <a:t>Texto do Título</a:t>
            </a:r>
          </a:p>
        </p:txBody>
      </p:sp>
      <p:sp>
        <p:nvSpPr>
          <p:cNvPr id="22" name="Nível de Corpo Um…"/>
          <p:cNvSpPr txBox="1">
            <a:spLocks noGrp="1"/>
          </p:cNvSpPr>
          <p:nvPr>
            <p:ph type="body" sz="quarter" idx="1"/>
          </p:nvPr>
        </p:nvSpPr>
        <p:spPr>
          <a:xfrm>
            <a:off x="1473200" y="11823700"/>
            <a:ext cx="21336000" cy="952500"/>
          </a:xfrm>
          <a:prstGeom prst="rect">
            <a:avLst/>
          </a:prstGeom>
        </p:spPr>
        <p:txBody>
          <a:bodyPr anchor="t"/>
          <a:lstStyle>
            <a:lvl1pPr marL="0" indent="0" algn="ctr">
              <a:spcBef>
                <a:spcPts val="0"/>
              </a:spcBef>
              <a:buClr>
                <a:srgbClr val="A29A85"/>
              </a:buClr>
              <a:buSzTx/>
              <a:buNone/>
              <a:defRPr sz="5800">
                <a:effectLst>
                  <a:outerShdw blurRad="38100" dist="50800" dir="3000000" rotWithShape="0">
                    <a:srgbClr val="FFFFFF">
                      <a:alpha val="60000"/>
                    </a:srgbClr>
                  </a:outerShdw>
                </a:effectLst>
              </a:defRPr>
            </a:lvl1pPr>
            <a:lvl2pPr marL="0" indent="0" algn="ctr">
              <a:spcBef>
                <a:spcPts val="0"/>
              </a:spcBef>
              <a:buClr>
                <a:srgbClr val="A29A85"/>
              </a:buClr>
              <a:buSzTx/>
              <a:buNone/>
              <a:defRPr sz="5800">
                <a:effectLst>
                  <a:outerShdw blurRad="38100" dist="50800" dir="3000000" rotWithShape="0">
                    <a:srgbClr val="FFFFFF">
                      <a:alpha val="60000"/>
                    </a:srgbClr>
                  </a:outerShdw>
                </a:effectLst>
              </a:defRPr>
            </a:lvl2pPr>
            <a:lvl3pPr marL="0" indent="0" algn="ctr">
              <a:spcBef>
                <a:spcPts val="0"/>
              </a:spcBef>
              <a:buClr>
                <a:srgbClr val="A29A85"/>
              </a:buClr>
              <a:buSzTx/>
              <a:buNone/>
              <a:defRPr sz="5800">
                <a:effectLst>
                  <a:outerShdw blurRad="38100" dist="50800" dir="3000000" rotWithShape="0">
                    <a:srgbClr val="FFFFFF">
                      <a:alpha val="60000"/>
                    </a:srgbClr>
                  </a:outerShdw>
                </a:effectLst>
              </a:defRPr>
            </a:lvl3pPr>
            <a:lvl4pPr marL="0" indent="0" algn="ctr">
              <a:spcBef>
                <a:spcPts val="0"/>
              </a:spcBef>
              <a:buClr>
                <a:srgbClr val="A29A85"/>
              </a:buClr>
              <a:buSzTx/>
              <a:buNone/>
              <a:defRPr sz="5800">
                <a:effectLst>
                  <a:outerShdw blurRad="38100" dist="50800" dir="3000000" rotWithShape="0">
                    <a:srgbClr val="FFFFFF">
                      <a:alpha val="60000"/>
                    </a:srgbClr>
                  </a:outerShdw>
                </a:effectLst>
              </a:defRPr>
            </a:lvl4pPr>
            <a:lvl5pPr marL="0" indent="0" algn="ctr">
              <a:spcBef>
                <a:spcPts val="0"/>
              </a:spcBef>
              <a:buClr>
                <a:srgbClr val="A29A85"/>
              </a:buClr>
              <a:buSzTx/>
              <a:buNone/>
              <a:defRPr sz="5800">
                <a:effectLst>
                  <a:outerShdw blurRad="38100" dist="50800" dir="3000000" rotWithShape="0">
                    <a:srgbClr val="FFFFFF">
                      <a:alpha val="60000"/>
                    </a:srgbClr>
                  </a:outerShdw>
                </a:effectLst>
              </a:defRPr>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22"/>
          </p:nvPr>
        </p:nvSpPr>
        <p:spPr/>
        <p:txBody>
          <a:bodyPr/>
          <a:lstStyle>
            <a:lvl1pPr algn="ctr" eaLnBrk="1" hangingPunct="0">
              <a:buClrTx/>
              <a:defRPr sz="2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fld id="{40F8AA6A-AB73-40F4-A838-779582F89877}" type="slidenum">
              <a:rPr lang="pt-BR"/>
              <a:pPr/>
              <a:t>‹nº›</a:t>
            </a:fld>
            <a:endParaRPr lang="pt-BR"/>
          </a:p>
        </p:txBody>
      </p:sp>
    </p:spTree>
    <p:extLst>
      <p:ext uri="{BB962C8B-B14F-4D97-AF65-F5344CB8AC3E}">
        <p14:creationId xmlns:p14="http://schemas.microsoft.com/office/powerpoint/2010/main" val="2612940811"/>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 name="Texto do Título"/>
          <p:cNvSpPr txBox="1">
            <a:spLocks noGrp="1"/>
          </p:cNvSpPr>
          <p:nvPr>
            <p:ph type="title"/>
          </p:nvPr>
        </p:nvSpPr>
        <p:spPr>
          <a:xfrm>
            <a:off x="1524000" y="4622800"/>
            <a:ext cx="21336000" cy="4445000"/>
          </a:xfrm>
          <a:prstGeom prst="rect">
            <a:avLst/>
          </a:prstGeom>
        </p:spPr>
        <p:txBody>
          <a:bodyPr/>
          <a:lstStyle>
            <a:lvl1pPr>
              <a:defRPr sz="14000"/>
            </a:lvl1pPr>
          </a:lstStyle>
          <a:p>
            <a:r>
              <a:t>Texto do Título</a:t>
            </a:r>
          </a:p>
        </p:txBody>
      </p:sp>
      <p:sp>
        <p:nvSpPr>
          <p:cNvPr id="3" name="Número do Slide"/>
          <p:cNvSpPr txBox="1">
            <a:spLocks noGrp="1"/>
          </p:cNvSpPr>
          <p:nvPr>
            <p:ph type="sldNum" sz="quarter" idx="10"/>
          </p:nvPr>
        </p:nvSpPr>
        <p:spPr/>
        <p:txBody>
          <a:bodyPr/>
          <a:lstStyle>
            <a:lvl1pPr algn="ctr" eaLnBrk="1" hangingPunct="0">
              <a:buClrTx/>
              <a:defRPr sz="2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fld id="{56229178-CEB8-4133-8E40-B8809121E3EB}" type="slidenum">
              <a:rPr lang="pt-BR"/>
              <a:pPr/>
              <a:t>‹nº›</a:t>
            </a:fld>
            <a:endParaRPr lang="pt-BR"/>
          </a:p>
        </p:txBody>
      </p:sp>
    </p:spTree>
    <p:extLst>
      <p:ext uri="{BB962C8B-B14F-4D97-AF65-F5344CB8AC3E}">
        <p14:creationId xmlns:p14="http://schemas.microsoft.com/office/powerpoint/2010/main" val="102560433"/>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8" name="Cadeiras para uma cerimônia de casamento decoradas com fitas azuis"/>
          <p:cNvSpPr>
            <a:spLocks noGrp="1"/>
          </p:cNvSpPr>
          <p:nvPr>
            <p:ph type="pic" sz="half" idx="21"/>
          </p:nvPr>
        </p:nvSpPr>
        <p:spPr>
          <a:xfrm>
            <a:off x="11010900" y="2095500"/>
            <a:ext cx="12700000" cy="9525000"/>
          </a:xfrm>
          <a:prstGeom prst="rect">
            <a:avLst/>
          </a:prstGeom>
          <a:ln w="9525">
            <a:round/>
          </a:ln>
        </p:spPr>
        <p:txBody>
          <a:bodyPr lIns="91439" tIns="45719" rIns="91439" bIns="45719" anchor="t">
            <a:noAutofit/>
          </a:bodyPr>
          <a:lstStyle/>
          <a:p>
            <a:pPr lvl="0"/>
            <a:endParaRPr noProof="0">
              <a:sym typeface="Cochin"/>
            </a:endParaRPr>
          </a:p>
        </p:txBody>
      </p:sp>
      <p:sp>
        <p:nvSpPr>
          <p:cNvPr id="39" name="Texto do Título"/>
          <p:cNvSpPr txBox="1">
            <a:spLocks noGrp="1"/>
          </p:cNvSpPr>
          <p:nvPr>
            <p:ph type="title"/>
          </p:nvPr>
        </p:nvSpPr>
        <p:spPr>
          <a:xfrm>
            <a:off x="2057400" y="2006600"/>
            <a:ext cx="10160000" cy="5207000"/>
          </a:xfrm>
          <a:prstGeom prst="rect">
            <a:avLst/>
          </a:prstGeom>
        </p:spPr>
        <p:txBody>
          <a:bodyPr anchor="b"/>
          <a:lstStyle/>
          <a:p>
            <a:r>
              <a:t>Texto do Título</a:t>
            </a:r>
          </a:p>
        </p:txBody>
      </p:sp>
      <p:sp>
        <p:nvSpPr>
          <p:cNvPr id="40" name="Nível de Corpo Um…"/>
          <p:cNvSpPr txBox="1">
            <a:spLocks noGrp="1"/>
          </p:cNvSpPr>
          <p:nvPr>
            <p:ph type="body" sz="quarter" idx="1"/>
          </p:nvPr>
        </p:nvSpPr>
        <p:spPr>
          <a:xfrm>
            <a:off x="2057400" y="7467600"/>
            <a:ext cx="10160000" cy="4572000"/>
          </a:xfrm>
          <a:prstGeom prst="rect">
            <a:avLst/>
          </a:prstGeom>
        </p:spPr>
        <p:txBody>
          <a:bodyPr anchor="t"/>
          <a:lstStyle>
            <a:lvl1pPr marL="0" indent="0" algn="ctr">
              <a:spcBef>
                <a:spcPts val="0"/>
              </a:spcBef>
              <a:buClrTx/>
              <a:buSzTx/>
              <a:buNone/>
              <a:defRPr sz="5800">
                <a:effectLst>
                  <a:outerShdw blurRad="38100" dist="50800" dir="3000000" rotWithShape="0">
                    <a:srgbClr val="FFFFFF">
                      <a:alpha val="60000"/>
                    </a:srgbClr>
                  </a:outerShdw>
                </a:effectLst>
              </a:defRPr>
            </a:lvl1pPr>
            <a:lvl2pPr marL="0" indent="0" algn="ctr">
              <a:spcBef>
                <a:spcPts val="0"/>
              </a:spcBef>
              <a:buClrTx/>
              <a:buSzTx/>
              <a:buNone/>
              <a:defRPr sz="5800">
                <a:effectLst>
                  <a:outerShdw blurRad="38100" dist="50800" dir="3000000" rotWithShape="0">
                    <a:srgbClr val="FFFFFF">
                      <a:alpha val="60000"/>
                    </a:srgbClr>
                  </a:outerShdw>
                </a:effectLst>
              </a:defRPr>
            </a:lvl2pPr>
            <a:lvl3pPr marL="0" indent="0" algn="ctr">
              <a:spcBef>
                <a:spcPts val="0"/>
              </a:spcBef>
              <a:buClrTx/>
              <a:buSzTx/>
              <a:buNone/>
              <a:defRPr sz="5800">
                <a:effectLst>
                  <a:outerShdw blurRad="38100" dist="50800" dir="3000000" rotWithShape="0">
                    <a:srgbClr val="FFFFFF">
                      <a:alpha val="60000"/>
                    </a:srgbClr>
                  </a:outerShdw>
                </a:effectLst>
              </a:defRPr>
            </a:lvl3pPr>
            <a:lvl4pPr marL="0" indent="0" algn="ctr">
              <a:spcBef>
                <a:spcPts val="0"/>
              </a:spcBef>
              <a:buClrTx/>
              <a:buSzTx/>
              <a:buNone/>
              <a:defRPr sz="5800">
                <a:effectLst>
                  <a:outerShdw blurRad="38100" dist="50800" dir="3000000" rotWithShape="0">
                    <a:srgbClr val="FFFFFF">
                      <a:alpha val="60000"/>
                    </a:srgbClr>
                  </a:outerShdw>
                </a:effectLst>
              </a:defRPr>
            </a:lvl4pPr>
            <a:lvl5pPr marL="0" indent="0" algn="ctr">
              <a:spcBef>
                <a:spcPts val="0"/>
              </a:spcBef>
              <a:buClrTx/>
              <a:buSzTx/>
              <a:buNone/>
              <a:defRPr sz="5800">
                <a:effectLst>
                  <a:outerShdw blurRad="38100" dist="50800" dir="3000000" rotWithShape="0">
                    <a:srgbClr val="FFFFFF">
                      <a:alpha val="60000"/>
                    </a:srgbClr>
                  </a:outerShdw>
                </a:effectLst>
              </a:defRPr>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22"/>
          </p:nvPr>
        </p:nvSpPr>
        <p:spPr/>
        <p:txBody>
          <a:bodyPr/>
          <a:lstStyle>
            <a:lvl1pPr algn="ctr" eaLnBrk="1" hangingPunct="0">
              <a:buClrTx/>
              <a:defRPr sz="2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fld id="{4F7043F5-CDB6-483A-8C6F-289F451EDB7A}" type="slidenum">
              <a:rPr lang="pt-BR"/>
              <a:pPr/>
              <a:t>‹nº›</a:t>
            </a:fld>
            <a:endParaRPr lang="pt-BR"/>
          </a:p>
        </p:txBody>
      </p:sp>
    </p:spTree>
    <p:extLst>
      <p:ext uri="{BB962C8B-B14F-4D97-AF65-F5344CB8AC3E}">
        <p14:creationId xmlns:p14="http://schemas.microsoft.com/office/powerpoint/2010/main" val="1618704513"/>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48" name="Texto do Título"/>
          <p:cNvSpPr txBox="1">
            <a:spLocks noGrp="1"/>
          </p:cNvSpPr>
          <p:nvPr>
            <p:ph type="title"/>
          </p:nvPr>
        </p:nvSpPr>
        <p:spPr>
          <a:prstGeom prst="rect">
            <a:avLst/>
          </a:prstGeom>
        </p:spPr>
        <p:txBody>
          <a:bodyPr/>
          <a:lstStyle/>
          <a:p>
            <a:r>
              <a:t>Texto do Título</a:t>
            </a:r>
          </a:p>
        </p:txBody>
      </p:sp>
      <p:sp>
        <p:nvSpPr>
          <p:cNvPr id="3" name="Número do Slide"/>
          <p:cNvSpPr txBox="1">
            <a:spLocks noGrp="1"/>
          </p:cNvSpPr>
          <p:nvPr>
            <p:ph type="sldNum" sz="quarter" idx="10"/>
          </p:nvPr>
        </p:nvSpPr>
        <p:spPr>
          <a:ln/>
        </p:spPr>
        <p:txBody>
          <a:bodyPr/>
          <a:lstStyle>
            <a:lvl1pPr>
              <a:defRPr/>
            </a:lvl1pPr>
          </a:lstStyle>
          <a:p>
            <a:fld id="{A0324C5C-498D-4742-A0EC-E2A1EDD976CB}" type="slidenum">
              <a:rPr lang="pt-BR"/>
              <a:pPr/>
              <a:t>‹nº›</a:t>
            </a:fld>
            <a:endParaRPr lang="pt-BR"/>
          </a:p>
        </p:txBody>
      </p:sp>
    </p:spTree>
    <p:extLst>
      <p:ext uri="{BB962C8B-B14F-4D97-AF65-F5344CB8AC3E}">
        <p14:creationId xmlns:p14="http://schemas.microsoft.com/office/powerpoint/2010/main" val="1116495616"/>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56" name="Texto do Título"/>
          <p:cNvSpPr txBox="1">
            <a:spLocks noGrp="1"/>
          </p:cNvSpPr>
          <p:nvPr>
            <p:ph type="title"/>
          </p:nvPr>
        </p:nvSpPr>
        <p:spPr>
          <a:prstGeom prst="rect">
            <a:avLst/>
          </a:prstGeom>
        </p:spPr>
        <p:txBody>
          <a:bodyPr/>
          <a:lstStyle/>
          <a:p>
            <a:r>
              <a:t>Texto do Título</a:t>
            </a:r>
          </a:p>
        </p:txBody>
      </p:sp>
      <p:sp>
        <p:nvSpPr>
          <p:cNvPr id="57" name="Nível de Corpo Um…"/>
          <p:cNvSpPr txBox="1">
            <a:spLocks noGrp="1"/>
          </p:cNvSpPr>
          <p:nvPr>
            <p:ph type="body" idx="1"/>
          </p:nvPr>
        </p:nvSpPr>
        <p:spPr>
          <a:xfrm>
            <a:off x="1524000" y="3937000"/>
            <a:ext cx="21336000" cy="8001000"/>
          </a:xfrm>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4" name="Número do Slide"/>
          <p:cNvSpPr txBox="1">
            <a:spLocks noGrp="1"/>
          </p:cNvSpPr>
          <p:nvPr>
            <p:ph type="sldNum" sz="quarter" idx="10"/>
          </p:nvPr>
        </p:nvSpPr>
        <p:spPr>
          <a:ln/>
        </p:spPr>
        <p:txBody>
          <a:bodyPr/>
          <a:lstStyle>
            <a:lvl1pPr>
              <a:defRPr/>
            </a:lvl1pPr>
          </a:lstStyle>
          <a:p>
            <a:fld id="{C7459E85-590E-4F49-A336-7D39235E824E}" type="slidenum">
              <a:rPr lang="pt-BR"/>
              <a:pPr/>
              <a:t>‹nº›</a:t>
            </a:fld>
            <a:endParaRPr lang="pt-BR"/>
          </a:p>
        </p:txBody>
      </p:sp>
    </p:spTree>
    <p:extLst>
      <p:ext uri="{BB962C8B-B14F-4D97-AF65-F5344CB8AC3E}">
        <p14:creationId xmlns:p14="http://schemas.microsoft.com/office/powerpoint/2010/main" val="89511823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5" name="Cadeiras para uma cerimônia de casamento decoradas com fitas azuis"/>
          <p:cNvSpPr>
            <a:spLocks noGrp="1"/>
          </p:cNvSpPr>
          <p:nvPr>
            <p:ph type="pic" sz="half" idx="21"/>
          </p:nvPr>
        </p:nvSpPr>
        <p:spPr>
          <a:xfrm>
            <a:off x="12128500" y="4064000"/>
            <a:ext cx="10414000" cy="7810500"/>
          </a:xfrm>
          <a:prstGeom prst="rect">
            <a:avLst/>
          </a:prstGeom>
          <a:ln w="9525">
            <a:round/>
          </a:ln>
        </p:spPr>
        <p:txBody>
          <a:bodyPr lIns="91439" tIns="45719" rIns="91439" bIns="45719" anchor="t">
            <a:noAutofit/>
          </a:bodyPr>
          <a:lstStyle/>
          <a:p>
            <a:pPr lvl="0"/>
            <a:endParaRPr noProof="0">
              <a:sym typeface="Cochin"/>
            </a:endParaRPr>
          </a:p>
        </p:txBody>
      </p:sp>
      <p:sp>
        <p:nvSpPr>
          <p:cNvPr id="66" name="Texto do Título"/>
          <p:cNvSpPr txBox="1">
            <a:spLocks noGrp="1"/>
          </p:cNvSpPr>
          <p:nvPr>
            <p:ph type="title"/>
          </p:nvPr>
        </p:nvSpPr>
        <p:spPr>
          <a:prstGeom prst="rect">
            <a:avLst/>
          </a:prstGeom>
        </p:spPr>
        <p:txBody>
          <a:bodyPr/>
          <a:lstStyle/>
          <a:p>
            <a:r>
              <a:t>Texto do Título</a:t>
            </a:r>
          </a:p>
        </p:txBody>
      </p:sp>
      <p:sp>
        <p:nvSpPr>
          <p:cNvPr id="67" name="Nível de Corpo Um…"/>
          <p:cNvSpPr txBox="1">
            <a:spLocks noGrp="1"/>
          </p:cNvSpPr>
          <p:nvPr>
            <p:ph type="body" sz="half" idx="1"/>
          </p:nvPr>
        </p:nvSpPr>
        <p:spPr>
          <a:xfrm>
            <a:off x="1524000" y="3937000"/>
            <a:ext cx="10731500" cy="8064500"/>
          </a:xfrm>
          <a:prstGeom prst="rect">
            <a:avLst/>
          </a:prstGeom>
        </p:spPr>
        <p:txBody>
          <a:bodyPr/>
          <a:lstStyle>
            <a:lvl1pPr marL="508000" indent="-508000">
              <a:spcBef>
                <a:spcPts val="4600"/>
              </a:spcBef>
              <a:buClrTx/>
              <a:defRPr sz="4600"/>
            </a:lvl1pPr>
            <a:lvl2pPr marL="1016000" indent="-508000">
              <a:spcBef>
                <a:spcPts val="4600"/>
              </a:spcBef>
              <a:buClrTx/>
              <a:defRPr sz="4600"/>
            </a:lvl2pPr>
            <a:lvl3pPr marL="1524000" indent="-508000">
              <a:spcBef>
                <a:spcPts val="4600"/>
              </a:spcBef>
              <a:buClrTx/>
              <a:defRPr sz="4600"/>
            </a:lvl3pPr>
            <a:lvl4pPr marL="2032000" indent="-508000">
              <a:spcBef>
                <a:spcPts val="4600"/>
              </a:spcBef>
              <a:buClrTx/>
              <a:defRPr sz="4600"/>
            </a:lvl4pPr>
            <a:lvl5pPr marL="2540000" indent="-508000">
              <a:spcBef>
                <a:spcPts val="4600"/>
              </a:spcBef>
              <a:buClrTx/>
              <a:defRPr sz="46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Número do Slide"/>
          <p:cNvSpPr txBox="1">
            <a:spLocks noGrp="1"/>
          </p:cNvSpPr>
          <p:nvPr>
            <p:ph type="sldNum" sz="quarter" idx="22"/>
          </p:nvPr>
        </p:nvSpPr>
        <p:spPr>
          <a:ln/>
        </p:spPr>
        <p:txBody>
          <a:bodyPr/>
          <a:lstStyle>
            <a:lvl1pPr>
              <a:defRPr/>
            </a:lvl1pPr>
          </a:lstStyle>
          <a:p>
            <a:fld id="{54C1C34A-CF2E-4287-A7CB-EE5F50D9322B}" type="slidenum">
              <a:rPr lang="pt-BR"/>
              <a:pPr/>
              <a:t>‹nº›</a:t>
            </a:fld>
            <a:endParaRPr lang="pt-BR"/>
          </a:p>
        </p:txBody>
      </p:sp>
    </p:spTree>
    <p:extLst>
      <p:ext uri="{BB962C8B-B14F-4D97-AF65-F5344CB8AC3E}">
        <p14:creationId xmlns:p14="http://schemas.microsoft.com/office/powerpoint/2010/main" val="853612948"/>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75" name="Nível de Corpo Um…"/>
          <p:cNvSpPr txBox="1">
            <a:spLocks noGrp="1"/>
          </p:cNvSpPr>
          <p:nvPr>
            <p:ph type="body" idx="1"/>
          </p:nvPr>
        </p:nvSpPr>
        <p:spPr>
          <a:prstGeom prst="rect">
            <a:avLst/>
          </a:prstGeom>
        </p:spPr>
        <p:txBody>
          <a:bodyPr/>
          <a:lstStyle/>
          <a:p>
            <a:r>
              <a:t>Nível de Corpo Um</a:t>
            </a:r>
          </a:p>
          <a:p>
            <a:pPr lvl="1"/>
            <a:r>
              <a:t>Nível de Corpo Dois</a:t>
            </a:r>
          </a:p>
          <a:p>
            <a:pPr lvl="2"/>
            <a:r>
              <a:t>Nível de Corpo Três</a:t>
            </a:r>
          </a:p>
          <a:p>
            <a:pPr lvl="3"/>
            <a:r>
              <a:t>Nível de Corpo Quatro</a:t>
            </a:r>
          </a:p>
          <a:p>
            <a:pPr lvl="4"/>
            <a:r>
              <a:t>Nível de Corpo Cinco</a:t>
            </a:r>
          </a:p>
        </p:txBody>
      </p:sp>
      <p:sp>
        <p:nvSpPr>
          <p:cNvPr id="3" name="Número do Slide"/>
          <p:cNvSpPr txBox="1">
            <a:spLocks noGrp="1"/>
          </p:cNvSpPr>
          <p:nvPr>
            <p:ph type="sldNum" sz="quarter" idx="10"/>
          </p:nvPr>
        </p:nvSpPr>
        <p:spPr>
          <a:ln/>
        </p:spPr>
        <p:txBody>
          <a:bodyPr/>
          <a:lstStyle>
            <a:lvl1pPr>
              <a:defRPr/>
            </a:lvl1pPr>
          </a:lstStyle>
          <a:p>
            <a:fld id="{DF219C0E-0A6F-4AF8-BAE3-9FDB0524B465}" type="slidenum">
              <a:rPr lang="pt-BR"/>
              <a:pPr/>
              <a:t>‹nº›</a:t>
            </a:fld>
            <a:endParaRPr lang="pt-BR"/>
          </a:p>
        </p:txBody>
      </p:sp>
    </p:spTree>
    <p:extLst>
      <p:ext uri="{BB962C8B-B14F-4D97-AF65-F5344CB8AC3E}">
        <p14:creationId xmlns:p14="http://schemas.microsoft.com/office/powerpoint/2010/main" val="1194623716"/>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83" name="Retrato de uma mesa de recepção de casamento decorada com flores"/>
          <p:cNvSpPr>
            <a:spLocks noGrp="1"/>
          </p:cNvSpPr>
          <p:nvPr>
            <p:ph type="pic" sz="quarter" idx="21"/>
          </p:nvPr>
        </p:nvSpPr>
        <p:spPr>
          <a:xfrm>
            <a:off x="13083116" y="5969000"/>
            <a:ext cx="9711268" cy="6477000"/>
          </a:xfrm>
          <a:prstGeom prst="rect">
            <a:avLst/>
          </a:prstGeom>
          <a:ln w="9525">
            <a:round/>
          </a:ln>
        </p:spPr>
        <p:txBody>
          <a:bodyPr lIns="91439" tIns="45719" rIns="91439" bIns="45719" anchor="t">
            <a:noAutofit/>
          </a:bodyPr>
          <a:lstStyle/>
          <a:p>
            <a:pPr lvl="0"/>
            <a:endParaRPr noProof="0">
              <a:sym typeface="Cochin"/>
            </a:endParaRPr>
          </a:p>
        </p:txBody>
      </p:sp>
      <p:sp>
        <p:nvSpPr>
          <p:cNvPr id="84" name="Foto de perto de um bolo de casamento com decoração de flores rosa no topo"/>
          <p:cNvSpPr>
            <a:spLocks noGrp="1"/>
          </p:cNvSpPr>
          <p:nvPr>
            <p:ph type="pic" sz="quarter" idx="22"/>
          </p:nvPr>
        </p:nvSpPr>
        <p:spPr>
          <a:xfrm>
            <a:off x="14668500" y="740833"/>
            <a:ext cx="6540500" cy="4360334"/>
          </a:xfrm>
          <a:prstGeom prst="rect">
            <a:avLst/>
          </a:prstGeom>
          <a:ln w="9525">
            <a:round/>
          </a:ln>
        </p:spPr>
        <p:txBody>
          <a:bodyPr lIns="91439" tIns="45719" rIns="91439" bIns="45719" anchor="t">
            <a:noAutofit/>
          </a:bodyPr>
          <a:lstStyle/>
          <a:p>
            <a:pPr lvl="0"/>
            <a:endParaRPr noProof="0">
              <a:sym typeface="Cochin"/>
            </a:endParaRPr>
          </a:p>
        </p:txBody>
      </p:sp>
      <p:sp>
        <p:nvSpPr>
          <p:cNvPr id="85" name="Cadeiras para uma cerimônia de casamento decoradas com fitas azuis"/>
          <p:cNvSpPr>
            <a:spLocks noGrp="1"/>
          </p:cNvSpPr>
          <p:nvPr>
            <p:ph type="pic" idx="23"/>
          </p:nvPr>
        </p:nvSpPr>
        <p:spPr>
          <a:xfrm>
            <a:off x="719666" y="1143000"/>
            <a:ext cx="15070668" cy="11303000"/>
          </a:xfrm>
          <a:prstGeom prst="rect">
            <a:avLst/>
          </a:prstGeom>
          <a:ln w="9525">
            <a:round/>
          </a:ln>
        </p:spPr>
        <p:txBody>
          <a:bodyPr lIns="91439" tIns="45719" rIns="91439" bIns="45719" anchor="t">
            <a:noAutofit/>
          </a:bodyPr>
          <a:lstStyle/>
          <a:p>
            <a:pPr lvl="0"/>
            <a:endParaRPr noProof="0">
              <a:sym typeface="Cochin"/>
            </a:endParaRPr>
          </a:p>
        </p:txBody>
      </p:sp>
      <p:sp>
        <p:nvSpPr>
          <p:cNvPr id="5" name="Número do Slide"/>
          <p:cNvSpPr txBox="1">
            <a:spLocks noGrp="1"/>
          </p:cNvSpPr>
          <p:nvPr>
            <p:ph type="sldNum" sz="quarter" idx="24"/>
          </p:nvPr>
        </p:nvSpPr>
        <p:spPr>
          <a:ln/>
        </p:spPr>
        <p:txBody>
          <a:bodyPr/>
          <a:lstStyle>
            <a:lvl1pPr>
              <a:defRPr/>
            </a:lvl1pPr>
          </a:lstStyle>
          <a:p>
            <a:fld id="{57CD9677-75D1-456A-B9B8-785D68579ABD}" type="slidenum">
              <a:rPr lang="pt-BR"/>
              <a:pPr/>
              <a:t>‹nº›</a:t>
            </a:fld>
            <a:endParaRPr lang="pt-BR"/>
          </a:p>
        </p:txBody>
      </p:sp>
    </p:spTree>
    <p:extLst>
      <p:ext uri="{BB962C8B-B14F-4D97-AF65-F5344CB8AC3E}">
        <p14:creationId xmlns:p14="http://schemas.microsoft.com/office/powerpoint/2010/main" val="3274375409"/>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93" name="–Jaime Silveira"/>
          <p:cNvSpPr txBox="1">
            <a:spLocks noGrp="1"/>
          </p:cNvSpPr>
          <p:nvPr>
            <p:ph type="body" sz="quarter" idx="21"/>
          </p:nvPr>
        </p:nvSpPr>
        <p:spPr>
          <a:xfrm>
            <a:off x="2387600" y="8978900"/>
            <a:ext cx="19621500" cy="698500"/>
          </a:xfrm>
          <a:prstGeom prst="rect">
            <a:avLst/>
          </a:prstGeom>
        </p:spPr>
        <p:txBody>
          <a:bodyPr>
            <a:spAutoFit/>
          </a:bodyPr>
          <a:lstStyle>
            <a:lvl1pPr marL="0" indent="0" algn="ctr">
              <a:spcBef>
                <a:spcPts val="0"/>
              </a:spcBef>
              <a:buSzTx/>
              <a:buNone/>
              <a:tabLst>
                <a:tab pos="1282700" algn="l"/>
              </a:tabLst>
              <a:defRPr sz="4200" i="1"/>
            </a:lvl1pPr>
          </a:lstStyle>
          <a:p>
            <a:r>
              <a:t>–Jaime Silveira</a:t>
            </a:r>
          </a:p>
        </p:txBody>
      </p:sp>
      <p:sp>
        <p:nvSpPr>
          <p:cNvPr id="94" name="“Digite uma citação aqui.”"/>
          <p:cNvSpPr txBox="1">
            <a:spLocks noGrp="1"/>
          </p:cNvSpPr>
          <p:nvPr>
            <p:ph type="body" sz="quarter" idx="22"/>
          </p:nvPr>
        </p:nvSpPr>
        <p:spPr>
          <a:xfrm>
            <a:off x="2387600" y="6032500"/>
            <a:ext cx="19621500" cy="914400"/>
          </a:xfrm>
          <a:prstGeom prst="rect">
            <a:avLst/>
          </a:prstGeom>
        </p:spPr>
        <p:txBody>
          <a:bodyPr>
            <a:spAutoFit/>
          </a:bodyPr>
          <a:lstStyle>
            <a:lvl1pPr marL="0" indent="0" algn="ctr">
              <a:spcBef>
                <a:spcPts val="3400"/>
              </a:spcBef>
              <a:buClr>
                <a:srgbClr val="A29A85"/>
              </a:buClr>
              <a:buSzTx/>
              <a:buNone/>
              <a:tabLst>
                <a:tab pos="1282700" algn="l"/>
              </a:tabLst>
            </a:lvl1pPr>
          </a:lstStyle>
          <a:p>
            <a:r>
              <a:t>“Digite uma citação aqui.” </a:t>
            </a:r>
          </a:p>
        </p:txBody>
      </p:sp>
      <p:sp>
        <p:nvSpPr>
          <p:cNvPr id="4" name="Número do Slide"/>
          <p:cNvSpPr txBox="1">
            <a:spLocks noGrp="1"/>
          </p:cNvSpPr>
          <p:nvPr>
            <p:ph type="sldNum" sz="quarter" idx="23"/>
          </p:nvPr>
        </p:nvSpPr>
        <p:spPr>
          <a:ln/>
        </p:spPr>
        <p:txBody>
          <a:bodyPr/>
          <a:lstStyle>
            <a:lvl1pPr>
              <a:defRPr/>
            </a:lvl1pPr>
          </a:lstStyle>
          <a:p>
            <a:fld id="{7DF81EEE-04FE-483F-A4B3-2E59F590AE10}" type="slidenum">
              <a:rPr lang="pt-BR"/>
              <a:pPr/>
              <a:t>‹nº›</a:t>
            </a:fld>
            <a:endParaRPr lang="pt-BR"/>
          </a:p>
        </p:txBody>
      </p:sp>
    </p:spTree>
    <p:extLst>
      <p:ext uri="{BB962C8B-B14F-4D97-AF65-F5344CB8AC3E}">
        <p14:creationId xmlns:p14="http://schemas.microsoft.com/office/powerpoint/2010/main" val="730572333"/>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Foto de perto de um bolo de casamento com decoração de flores rosa no topo"/>
          <p:cNvSpPr>
            <a:spLocks noGrp="1"/>
          </p:cNvSpPr>
          <p:nvPr>
            <p:ph type="pic" idx="21"/>
          </p:nvPr>
        </p:nvSpPr>
        <p:spPr>
          <a:xfrm>
            <a:off x="0" y="-1270000"/>
            <a:ext cx="24384000" cy="16256000"/>
          </a:xfrm>
          <a:prstGeom prst="rect">
            <a:avLst/>
          </a:prstGeom>
        </p:spPr>
        <p:txBody>
          <a:bodyPr lIns="91439" tIns="45719" rIns="91439" bIns="45719" anchor="t">
            <a:noAutofit/>
          </a:bodyPr>
          <a:lstStyle/>
          <a:p>
            <a:pPr lvl="0"/>
            <a:endParaRPr noProof="0">
              <a:sym typeface="Cochin"/>
            </a:endParaRPr>
          </a:p>
        </p:txBody>
      </p:sp>
      <p:sp>
        <p:nvSpPr>
          <p:cNvPr id="3" name="Número do Slide"/>
          <p:cNvSpPr txBox="1">
            <a:spLocks noGrp="1"/>
          </p:cNvSpPr>
          <p:nvPr>
            <p:ph type="sldNum" sz="quarter" idx="22"/>
          </p:nvPr>
        </p:nvSpPr>
        <p:spPr>
          <a:ln/>
        </p:spPr>
        <p:txBody>
          <a:bodyPr/>
          <a:lstStyle>
            <a:lvl1pPr>
              <a:defRPr/>
            </a:lvl1pPr>
          </a:lstStyle>
          <a:p>
            <a:fld id="{4ACD610F-F638-4A8D-8088-FAF07A998AAC}" type="slidenum">
              <a:rPr lang="pt-BR"/>
              <a:pPr/>
              <a:t>‹nº›</a:t>
            </a:fld>
            <a:endParaRPr lang="pt-BR"/>
          </a:p>
        </p:txBody>
      </p:sp>
    </p:spTree>
    <p:extLst>
      <p:ext uri="{BB962C8B-B14F-4D97-AF65-F5344CB8AC3E}">
        <p14:creationId xmlns:p14="http://schemas.microsoft.com/office/powerpoint/2010/main" val="3067043720"/>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Número do Slide"/>
          <p:cNvSpPr txBox="1">
            <a:spLocks noGrp="1"/>
          </p:cNvSpPr>
          <p:nvPr>
            <p:ph type="sldNum" sz="quarter" idx="10"/>
          </p:nvPr>
        </p:nvSpPr>
        <p:spPr>
          <a:ln/>
        </p:spPr>
        <p:txBody>
          <a:bodyPr/>
          <a:lstStyle>
            <a:lvl1pPr>
              <a:defRPr/>
            </a:lvl1pPr>
          </a:lstStyle>
          <a:p>
            <a:fld id="{A06780D3-3AE7-46A8-945E-25BC86A66158}" type="slidenum">
              <a:rPr lang="pt-BR"/>
              <a:pPr/>
              <a:t>‹nº›</a:t>
            </a:fld>
            <a:endParaRPr lang="pt-BR"/>
          </a:p>
        </p:txBody>
      </p:sp>
    </p:spTree>
    <p:extLst>
      <p:ext uri="{BB962C8B-B14F-4D97-AF65-F5344CB8AC3E}">
        <p14:creationId xmlns:p14="http://schemas.microsoft.com/office/powerpoint/2010/main" val="1088460698"/>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524000" y="762000"/>
            <a:ext cx="21336000" cy="2667000"/>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1524000" y="1778000"/>
            <a:ext cx="21336000" cy="10160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sz="quarter" idx="10"/>
          </p:nvPr>
        </p:nvSpPr>
        <p:spPr>
          <a:xfrm>
            <a:off x="11845925" y="13017500"/>
            <a:ext cx="668338" cy="528638"/>
          </a:xfrm>
        </p:spPr>
        <p:txBody>
          <a:bodyPr/>
          <a:lstStyle>
            <a:lvl1pPr>
              <a:defRPr/>
            </a:lvl1pPr>
          </a:lstStyle>
          <a:p>
            <a:fld id="{7929E71A-ABFC-4F2B-801E-6E34D571F4F2}" type="slidenum">
              <a:rPr lang="pt-BR"/>
              <a:pPr/>
              <a:t>‹nº›</a:t>
            </a:fld>
            <a:endParaRPr lang="pt-BR"/>
          </a:p>
        </p:txBody>
      </p:sp>
    </p:spTree>
    <p:extLst>
      <p:ext uri="{BB962C8B-B14F-4D97-AF65-F5344CB8AC3E}">
        <p14:creationId xmlns:p14="http://schemas.microsoft.com/office/powerpoint/2010/main" val="389426388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Nível de Corpo Um…"/>
          <p:cNvSpPr txBox="1">
            <a:spLocks noGrp="1"/>
          </p:cNvSpPr>
          <p:nvPr>
            <p:ph type="body" idx="1"/>
          </p:nvPr>
        </p:nvSpPr>
        <p:spPr bwMode="auto">
          <a:xfrm>
            <a:off x="1524000" y="1778000"/>
            <a:ext cx="21336000" cy="101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pt-BR" smtClean="0">
                <a:sym typeface="Cochin"/>
              </a:rPr>
              <a:t>Nível de Corpo Um</a:t>
            </a:r>
          </a:p>
          <a:p>
            <a:pPr lvl="1"/>
            <a:r>
              <a:rPr lang="pt-BR" smtClean="0">
                <a:sym typeface="Cochin"/>
              </a:rPr>
              <a:t>Nível de Corpo Dois</a:t>
            </a:r>
          </a:p>
          <a:p>
            <a:pPr lvl="2"/>
            <a:r>
              <a:rPr lang="pt-BR" smtClean="0">
                <a:sym typeface="Cochin"/>
              </a:rPr>
              <a:t>Nível de Corpo Três</a:t>
            </a:r>
          </a:p>
          <a:p>
            <a:pPr lvl="3"/>
            <a:r>
              <a:rPr lang="pt-BR" smtClean="0">
                <a:sym typeface="Cochin"/>
              </a:rPr>
              <a:t>Nível de Corpo Quatro</a:t>
            </a:r>
          </a:p>
          <a:p>
            <a:pPr lvl="4"/>
            <a:r>
              <a:rPr lang="pt-BR" smtClean="0">
                <a:sym typeface="Cochin"/>
              </a:rPr>
              <a:t>Nível de Corpo Cinco</a:t>
            </a:r>
          </a:p>
        </p:txBody>
      </p:sp>
      <p:sp>
        <p:nvSpPr>
          <p:cNvPr id="3" name="Texto do Título"/>
          <p:cNvSpPr txBox="1">
            <a:spLocks noGrp="1"/>
          </p:cNvSpPr>
          <p:nvPr>
            <p:ph type="title"/>
          </p:nvPr>
        </p:nvSpPr>
        <p:spPr>
          <a:xfrm>
            <a:off x="1524000" y="762000"/>
            <a:ext cx="21336000" cy="2667000"/>
          </a:xfrm>
          <a:prstGeom prst="rect">
            <a:avLst/>
          </a:prstGeom>
          <a:ln w="12700">
            <a:miter lim="400000"/>
          </a:ln>
          <a:extLst>
            <a:ext uri="{C572A759-6A51-4108-AA02-DFA0A04FC94B}"/>
          </a:extLst>
        </p:spPr>
        <p:txBody>
          <a:bodyPr lIns="50800" tIns="50800" rIns="50800" bIns="50800" anchor="ctr">
            <a:normAutofit/>
          </a:bodyPr>
          <a:lstStyle/>
          <a:p>
            <a:r>
              <a:t>Texto do Título</a:t>
            </a:r>
          </a:p>
        </p:txBody>
      </p:sp>
      <p:sp>
        <p:nvSpPr>
          <p:cNvPr id="1028" name="Número do Slide"/>
          <p:cNvSpPr txBox="1">
            <a:spLocks noGrp="1"/>
          </p:cNvSpPr>
          <p:nvPr>
            <p:ph type="sldNum" sz="quarter" idx="2"/>
          </p:nvPr>
        </p:nvSpPr>
        <p:spPr bwMode="auto">
          <a:xfrm>
            <a:off x="11845925" y="13017500"/>
            <a:ext cx="66833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eaLnBrk="1" hangingPunct="0">
              <a:buClrTx/>
              <a:defRPr sz="2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fld id="{E59FBFBF-7100-43BA-A1A3-2269D796B4CF}"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2" r:id="rId5"/>
    <p:sldLayoutId id="2147483671" r:id="rId6"/>
    <p:sldLayoutId id="2147483670" r:id="rId7"/>
    <p:sldLayoutId id="2147483669" r:id="rId8"/>
    <p:sldLayoutId id="2147483668" r:id="rId9"/>
    <p:sldLayoutId id="2147483667" r:id="rId10"/>
    <p:sldLayoutId id="2147483666" r:id="rId11"/>
    <p:sldLayoutId id="2147483665" r:id="rId12"/>
    <p:sldLayoutId id="2147483673" r:id="rId13"/>
  </p:sldLayoutIdLst>
  <p:transition spd="med"/>
  <p:txStyles>
    <p:titleStyle>
      <a:lvl1pPr algn="ctr" defTabSz="825500" rtl="0" eaLnBrk="0" fontAlgn="base" hangingPunct="0">
        <a:spcBef>
          <a:spcPct val="0"/>
        </a:spcBef>
        <a:spcAft>
          <a:spcPct val="0"/>
        </a:spcAft>
        <a:defRPr sz="10400">
          <a:solidFill>
            <a:srgbClr val="515151"/>
          </a:solidFill>
          <a:effectLst>
            <a:outerShdw blurRad="38100" dist="50800" dir="3000000" rotWithShape="0">
              <a:srgbClr val="FFFFFF">
                <a:alpha val="60000"/>
              </a:srgbClr>
            </a:outerShdw>
          </a:effectLst>
          <a:latin typeface="+mn-lt"/>
          <a:ea typeface="+mn-ea"/>
          <a:cs typeface="+mn-cs"/>
          <a:sym typeface="Cochin"/>
        </a:defRPr>
      </a:lvl1pPr>
      <a:lvl2pPr algn="ctr" defTabSz="825500" rtl="0" eaLnBrk="0" fontAlgn="base" hangingPunct="0">
        <a:spcBef>
          <a:spcPct val="0"/>
        </a:spcBef>
        <a:spcAft>
          <a:spcPct val="0"/>
        </a:spcAft>
        <a:defRPr sz="10400">
          <a:solidFill>
            <a:srgbClr val="515151"/>
          </a:solidFill>
          <a:effectLst>
            <a:outerShdw blurRad="38100" dist="50800" dir="3000000" rotWithShape="0">
              <a:srgbClr val="FFFFFF">
                <a:alpha val="60000"/>
              </a:srgbClr>
            </a:outerShdw>
          </a:effectLst>
          <a:latin typeface="+mn-lt"/>
          <a:ea typeface="+mn-ea"/>
          <a:cs typeface="+mn-cs"/>
          <a:sym typeface="Cochin"/>
        </a:defRPr>
      </a:lvl2pPr>
      <a:lvl3pPr algn="ctr" defTabSz="825500" rtl="0" eaLnBrk="0" fontAlgn="base" hangingPunct="0">
        <a:spcBef>
          <a:spcPct val="0"/>
        </a:spcBef>
        <a:spcAft>
          <a:spcPct val="0"/>
        </a:spcAft>
        <a:defRPr sz="10400">
          <a:solidFill>
            <a:srgbClr val="515151"/>
          </a:solidFill>
          <a:effectLst>
            <a:outerShdw blurRad="38100" dist="50800" dir="3000000" rotWithShape="0">
              <a:srgbClr val="FFFFFF">
                <a:alpha val="60000"/>
              </a:srgbClr>
            </a:outerShdw>
          </a:effectLst>
          <a:latin typeface="+mn-lt"/>
          <a:ea typeface="+mn-ea"/>
          <a:cs typeface="+mn-cs"/>
          <a:sym typeface="Cochin"/>
        </a:defRPr>
      </a:lvl3pPr>
      <a:lvl4pPr algn="ctr" defTabSz="825500" rtl="0" eaLnBrk="0" fontAlgn="base" hangingPunct="0">
        <a:spcBef>
          <a:spcPct val="0"/>
        </a:spcBef>
        <a:spcAft>
          <a:spcPct val="0"/>
        </a:spcAft>
        <a:defRPr sz="10400">
          <a:solidFill>
            <a:srgbClr val="515151"/>
          </a:solidFill>
          <a:effectLst>
            <a:outerShdw blurRad="38100" dist="50800" dir="3000000" rotWithShape="0">
              <a:srgbClr val="FFFFFF">
                <a:alpha val="60000"/>
              </a:srgbClr>
            </a:outerShdw>
          </a:effectLst>
          <a:latin typeface="+mn-lt"/>
          <a:ea typeface="+mn-ea"/>
          <a:cs typeface="+mn-cs"/>
          <a:sym typeface="Cochin"/>
        </a:defRPr>
      </a:lvl4pPr>
      <a:lvl5pPr algn="ctr" defTabSz="825500" rtl="0" eaLnBrk="0" fontAlgn="base" hangingPunct="0">
        <a:spcBef>
          <a:spcPct val="0"/>
        </a:spcBef>
        <a:spcAft>
          <a:spcPct val="0"/>
        </a:spcAft>
        <a:defRPr sz="10400">
          <a:solidFill>
            <a:srgbClr val="515151"/>
          </a:solidFill>
          <a:effectLst>
            <a:outerShdw blurRad="38100" dist="50800" dir="3000000" rotWithShape="0">
              <a:srgbClr val="FFFFFF">
                <a:alpha val="60000"/>
              </a:srgbClr>
            </a:outerShdw>
          </a:effectLst>
          <a:latin typeface="+mn-lt"/>
          <a:ea typeface="+mn-ea"/>
          <a:cs typeface="+mn-cs"/>
          <a:sym typeface="Cochin"/>
        </a:defRPr>
      </a:lvl5pPr>
      <a:lvl6pPr marL="0" marR="0" indent="0" algn="ctr" defTabSz="825500" rtl="0" latinLnBrk="0">
        <a:lnSpc>
          <a:spcPct val="100000"/>
        </a:lnSpc>
        <a:spcBef>
          <a:spcPts val="0"/>
        </a:spcBef>
        <a:spcAft>
          <a:spcPts val="0"/>
        </a:spcAft>
        <a:buClrTx/>
        <a:buSzTx/>
        <a:buFontTx/>
        <a:buNone/>
        <a:tabLst/>
        <a:defRPr sz="10400" b="0" i="0" u="none" strike="noStrike" cap="none" spc="0" baseline="0">
          <a:solidFill>
            <a:srgbClr val="515151"/>
          </a:solidFill>
          <a:effectLst>
            <a:outerShdw blurRad="38100" dist="50800" dir="3000000" rotWithShape="0">
              <a:srgbClr val="FFFFFF">
                <a:alpha val="60000"/>
              </a:srgbClr>
            </a:outerShdw>
          </a:effectLst>
          <a:uFillTx/>
          <a:latin typeface="+mn-lt"/>
          <a:ea typeface="+mn-ea"/>
          <a:cs typeface="+mn-cs"/>
          <a:sym typeface="Cochin"/>
        </a:defRPr>
      </a:lvl6pPr>
      <a:lvl7pPr marL="0" marR="0" indent="0" algn="ctr" defTabSz="825500" rtl="0" latinLnBrk="0">
        <a:lnSpc>
          <a:spcPct val="100000"/>
        </a:lnSpc>
        <a:spcBef>
          <a:spcPts val="0"/>
        </a:spcBef>
        <a:spcAft>
          <a:spcPts val="0"/>
        </a:spcAft>
        <a:buClrTx/>
        <a:buSzTx/>
        <a:buFontTx/>
        <a:buNone/>
        <a:tabLst/>
        <a:defRPr sz="10400" b="0" i="0" u="none" strike="noStrike" cap="none" spc="0" baseline="0">
          <a:solidFill>
            <a:srgbClr val="515151"/>
          </a:solidFill>
          <a:effectLst>
            <a:outerShdw blurRad="38100" dist="50800" dir="3000000" rotWithShape="0">
              <a:srgbClr val="FFFFFF">
                <a:alpha val="60000"/>
              </a:srgbClr>
            </a:outerShdw>
          </a:effectLst>
          <a:uFillTx/>
          <a:latin typeface="+mn-lt"/>
          <a:ea typeface="+mn-ea"/>
          <a:cs typeface="+mn-cs"/>
          <a:sym typeface="Cochin"/>
        </a:defRPr>
      </a:lvl7pPr>
      <a:lvl8pPr marL="0" marR="0" indent="0" algn="ctr" defTabSz="825500" rtl="0" latinLnBrk="0">
        <a:lnSpc>
          <a:spcPct val="100000"/>
        </a:lnSpc>
        <a:spcBef>
          <a:spcPts val="0"/>
        </a:spcBef>
        <a:spcAft>
          <a:spcPts val="0"/>
        </a:spcAft>
        <a:buClrTx/>
        <a:buSzTx/>
        <a:buFontTx/>
        <a:buNone/>
        <a:tabLst/>
        <a:defRPr sz="10400" b="0" i="0" u="none" strike="noStrike" cap="none" spc="0" baseline="0">
          <a:solidFill>
            <a:srgbClr val="515151"/>
          </a:solidFill>
          <a:effectLst>
            <a:outerShdw blurRad="38100" dist="50800" dir="3000000" rotWithShape="0">
              <a:srgbClr val="FFFFFF">
                <a:alpha val="60000"/>
              </a:srgbClr>
            </a:outerShdw>
          </a:effectLst>
          <a:uFillTx/>
          <a:latin typeface="+mn-lt"/>
          <a:ea typeface="+mn-ea"/>
          <a:cs typeface="+mn-cs"/>
          <a:sym typeface="Cochin"/>
        </a:defRPr>
      </a:lvl8pPr>
      <a:lvl9pPr marL="0" marR="0" indent="0" algn="ctr" defTabSz="825500" rtl="0" latinLnBrk="0">
        <a:lnSpc>
          <a:spcPct val="100000"/>
        </a:lnSpc>
        <a:spcBef>
          <a:spcPts val="0"/>
        </a:spcBef>
        <a:spcAft>
          <a:spcPts val="0"/>
        </a:spcAft>
        <a:buClrTx/>
        <a:buSzTx/>
        <a:buFontTx/>
        <a:buNone/>
        <a:tabLst/>
        <a:defRPr sz="10400" b="0" i="0" u="none" strike="noStrike" cap="none" spc="0" baseline="0">
          <a:solidFill>
            <a:srgbClr val="515151"/>
          </a:solidFill>
          <a:effectLst>
            <a:outerShdw blurRad="38100" dist="50800" dir="3000000" rotWithShape="0">
              <a:srgbClr val="FFFFFF">
                <a:alpha val="60000"/>
              </a:srgbClr>
            </a:outerShdw>
          </a:effectLst>
          <a:uFillTx/>
          <a:latin typeface="+mn-lt"/>
          <a:ea typeface="+mn-ea"/>
          <a:cs typeface="+mn-cs"/>
          <a:sym typeface="Cochin"/>
        </a:defRPr>
      </a:lvl9pPr>
    </p:titleStyle>
    <p:bodyStyle>
      <a:lvl1pPr marL="635000" indent="-635000" algn="l" defTabSz="825500" rtl="0" eaLnBrk="0" fontAlgn="base" hangingPunct="0">
        <a:spcBef>
          <a:spcPts val="5600"/>
        </a:spcBef>
        <a:spcAft>
          <a:spcPct val="0"/>
        </a:spcAft>
        <a:buClr>
          <a:srgbClr val="515151"/>
        </a:buClr>
        <a:buSzPct val="75000"/>
        <a:buChar char="•"/>
        <a:defRPr sz="5600">
          <a:solidFill>
            <a:srgbClr val="515151"/>
          </a:solidFill>
          <a:latin typeface="+mn-lt"/>
          <a:ea typeface="+mn-ea"/>
          <a:cs typeface="+mn-cs"/>
          <a:sym typeface="Cochin"/>
        </a:defRPr>
      </a:lvl1pPr>
      <a:lvl2pPr marL="1270000" indent="-635000" algn="l" defTabSz="825500" rtl="0" eaLnBrk="0" fontAlgn="base" hangingPunct="0">
        <a:spcBef>
          <a:spcPts val="5600"/>
        </a:spcBef>
        <a:spcAft>
          <a:spcPct val="0"/>
        </a:spcAft>
        <a:buClr>
          <a:srgbClr val="515151"/>
        </a:buClr>
        <a:buSzPct val="75000"/>
        <a:buChar char="•"/>
        <a:defRPr sz="5600">
          <a:solidFill>
            <a:srgbClr val="515151"/>
          </a:solidFill>
          <a:latin typeface="+mn-lt"/>
          <a:ea typeface="+mn-ea"/>
          <a:cs typeface="+mn-cs"/>
          <a:sym typeface="Cochin"/>
        </a:defRPr>
      </a:lvl2pPr>
      <a:lvl3pPr marL="1905000" indent="-635000" algn="l" defTabSz="825500" rtl="0" eaLnBrk="0" fontAlgn="base" hangingPunct="0">
        <a:spcBef>
          <a:spcPts val="5600"/>
        </a:spcBef>
        <a:spcAft>
          <a:spcPct val="0"/>
        </a:spcAft>
        <a:buClr>
          <a:srgbClr val="515151"/>
        </a:buClr>
        <a:buSzPct val="75000"/>
        <a:buChar char="•"/>
        <a:defRPr sz="5600">
          <a:solidFill>
            <a:srgbClr val="515151"/>
          </a:solidFill>
          <a:latin typeface="+mn-lt"/>
          <a:ea typeface="+mn-ea"/>
          <a:cs typeface="+mn-cs"/>
          <a:sym typeface="Cochin"/>
        </a:defRPr>
      </a:lvl3pPr>
      <a:lvl4pPr marL="2540000" indent="-635000" algn="l" defTabSz="825500" rtl="0" eaLnBrk="0" fontAlgn="base" hangingPunct="0">
        <a:spcBef>
          <a:spcPts val="5600"/>
        </a:spcBef>
        <a:spcAft>
          <a:spcPct val="0"/>
        </a:spcAft>
        <a:buClr>
          <a:srgbClr val="515151"/>
        </a:buClr>
        <a:buSzPct val="75000"/>
        <a:buChar char="•"/>
        <a:defRPr sz="5600">
          <a:solidFill>
            <a:srgbClr val="515151"/>
          </a:solidFill>
          <a:latin typeface="+mn-lt"/>
          <a:ea typeface="+mn-ea"/>
          <a:cs typeface="+mn-cs"/>
          <a:sym typeface="Cochin"/>
        </a:defRPr>
      </a:lvl4pPr>
      <a:lvl5pPr marL="3175000" indent="-635000" algn="l" defTabSz="825500" rtl="0" eaLnBrk="0" fontAlgn="base" hangingPunct="0">
        <a:spcBef>
          <a:spcPts val="5600"/>
        </a:spcBef>
        <a:spcAft>
          <a:spcPct val="0"/>
        </a:spcAft>
        <a:buClr>
          <a:srgbClr val="515151"/>
        </a:buClr>
        <a:buSzPct val="75000"/>
        <a:buChar char="•"/>
        <a:defRPr sz="5600">
          <a:solidFill>
            <a:srgbClr val="515151"/>
          </a:solidFill>
          <a:latin typeface="+mn-lt"/>
          <a:ea typeface="+mn-ea"/>
          <a:cs typeface="+mn-cs"/>
          <a:sym typeface="Cochin"/>
        </a:defRPr>
      </a:lvl5pPr>
      <a:lvl6pPr marL="3810000" marR="0" indent="-635000" algn="l" defTabSz="825500" rtl="0" latinLnBrk="0">
        <a:lnSpc>
          <a:spcPct val="100000"/>
        </a:lnSpc>
        <a:spcBef>
          <a:spcPts val="5600"/>
        </a:spcBef>
        <a:spcAft>
          <a:spcPts val="0"/>
        </a:spcAft>
        <a:buClr>
          <a:srgbClr val="515151"/>
        </a:buClr>
        <a:buSzPct val="75000"/>
        <a:buFontTx/>
        <a:buChar char="•"/>
        <a:tabLst/>
        <a:defRPr sz="5600" b="0" i="0" u="none" strike="noStrike" cap="none" spc="0" baseline="0">
          <a:solidFill>
            <a:srgbClr val="515151"/>
          </a:solidFill>
          <a:uFillTx/>
          <a:latin typeface="+mn-lt"/>
          <a:ea typeface="+mn-ea"/>
          <a:cs typeface="+mn-cs"/>
          <a:sym typeface="Cochin"/>
        </a:defRPr>
      </a:lvl6pPr>
      <a:lvl7pPr marL="4445000" marR="0" indent="-635000" algn="l" defTabSz="825500" rtl="0" latinLnBrk="0">
        <a:lnSpc>
          <a:spcPct val="100000"/>
        </a:lnSpc>
        <a:spcBef>
          <a:spcPts val="5600"/>
        </a:spcBef>
        <a:spcAft>
          <a:spcPts val="0"/>
        </a:spcAft>
        <a:buClr>
          <a:srgbClr val="515151"/>
        </a:buClr>
        <a:buSzPct val="75000"/>
        <a:buFontTx/>
        <a:buChar char="•"/>
        <a:tabLst/>
        <a:defRPr sz="5600" b="0" i="0" u="none" strike="noStrike" cap="none" spc="0" baseline="0">
          <a:solidFill>
            <a:srgbClr val="515151"/>
          </a:solidFill>
          <a:uFillTx/>
          <a:latin typeface="+mn-lt"/>
          <a:ea typeface="+mn-ea"/>
          <a:cs typeface="+mn-cs"/>
          <a:sym typeface="Cochin"/>
        </a:defRPr>
      </a:lvl7pPr>
      <a:lvl8pPr marL="5080000" marR="0" indent="-635000" algn="l" defTabSz="825500" rtl="0" latinLnBrk="0">
        <a:lnSpc>
          <a:spcPct val="100000"/>
        </a:lnSpc>
        <a:spcBef>
          <a:spcPts val="5600"/>
        </a:spcBef>
        <a:spcAft>
          <a:spcPts val="0"/>
        </a:spcAft>
        <a:buClr>
          <a:srgbClr val="515151"/>
        </a:buClr>
        <a:buSzPct val="75000"/>
        <a:buFontTx/>
        <a:buChar char="•"/>
        <a:tabLst/>
        <a:defRPr sz="5600" b="0" i="0" u="none" strike="noStrike" cap="none" spc="0" baseline="0">
          <a:solidFill>
            <a:srgbClr val="515151"/>
          </a:solidFill>
          <a:uFillTx/>
          <a:latin typeface="+mn-lt"/>
          <a:ea typeface="+mn-ea"/>
          <a:cs typeface="+mn-cs"/>
          <a:sym typeface="Cochin"/>
        </a:defRPr>
      </a:lvl8pPr>
      <a:lvl9pPr marL="5715000" marR="0" indent="-635000" algn="l" defTabSz="825500" rtl="0" latinLnBrk="0">
        <a:lnSpc>
          <a:spcPct val="100000"/>
        </a:lnSpc>
        <a:spcBef>
          <a:spcPts val="5600"/>
        </a:spcBef>
        <a:spcAft>
          <a:spcPts val="0"/>
        </a:spcAft>
        <a:buClr>
          <a:srgbClr val="515151"/>
        </a:buClr>
        <a:buSzPct val="75000"/>
        <a:buFontTx/>
        <a:buChar char="•"/>
        <a:tabLst/>
        <a:defRPr sz="5600" b="0" i="0" u="none" strike="noStrike" cap="none" spc="0" baseline="0">
          <a:solidFill>
            <a:srgbClr val="515151"/>
          </a:solidFill>
          <a:uFillTx/>
          <a:latin typeface="+mn-lt"/>
          <a:ea typeface="+mn-ea"/>
          <a:cs typeface="+mn-cs"/>
          <a:sym typeface="Cochin"/>
        </a:defRPr>
      </a:lvl9pPr>
    </p:bodyStyle>
    <p:otherStyle>
      <a:lvl1pPr marL="0" marR="0" indent="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1pPr>
      <a:lvl2pPr marL="0" marR="0" indent="2286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2pPr>
      <a:lvl3pPr marL="0" marR="0" indent="4572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3pPr>
      <a:lvl4pPr marL="0" marR="0" indent="6858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4pPr>
      <a:lvl5pPr marL="0" marR="0" indent="9144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5pPr>
      <a:lvl6pPr marL="0" marR="0" indent="11430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6pPr>
      <a:lvl7pPr marL="0" marR="0" indent="13716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7pPr>
      <a:lvl8pPr marL="0" marR="0" indent="16002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8pPr>
      <a:lvl9pPr marL="0" marR="0" indent="1828800" algn="ctr" defTabSz="825500" latinLnBrk="0">
        <a:lnSpc>
          <a:spcPct val="100000"/>
        </a:lnSpc>
        <a:spcBef>
          <a:spcPts val="0"/>
        </a:spcBef>
        <a:spcAft>
          <a:spcPts val="0"/>
        </a:spcAft>
        <a:buClrTx/>
        <a:buSzTx/>
        <a:buFontTx/>
        <a:buNone/>
        <a:tabLst/>
        <a:defRPr sz="2800" b="0" i="0" u="none" strike="noStrike" cap="none" spc="0" baseline="0">
          <a:solidFill>
            <a:schemeClr val="tx1"/>
          </a:solidFill>
          <a:uFillTx/>
          <a:latin typeface="+mn-lt"/>
          <a:ea typeface="+mn-ea"/>
          <a:cs typeface="+mn-cs"/>
          <a:sym typeface="Cochin"/>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hyperlink" Target="https://pubmed.ncbi.nlm.nih.gov/33478959/"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mc/articles/PMC8217132/bin/NIHMS1689700-supplement-Supp1.docx" TargetMode="External"/><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8" Type="http://schemas.openxmlformats.org/officeDocument/2006/relationships/hyperlink" Target="https://scholar.google.com/scholar_lookup?journal=Clin+Perinatol&amp;title=The+pulmonary+circulation+in+neonatal+respiratory+failure&amp;author=S+Lakshminrusimha&amp;volume=39&amp;issue=3&amp;publication_year=2012&amp;pages=655-683&amp;pmid=22954275&amp;doi=10.1016/j.clp.2012.06.006&amp;" TargetMode="External"/><Relationship Id="rId13" Type="http://schemas.openxmlformats.org/officeDocument/2006/relationships/hyperlink" Target="https://www.ncbi.nlm.nih.gov/pubmed/19407464" TargetMode="External"/><Relationship Id="rId18" Type="http://schemas.openxmlformats.org/officeDocument/2006/relationships/hyperlink" Target="https://dx.doi.org/10.15420/cfr.2019.15.2" TargetMode="External"/><Relationship Id="rId26" Type="http://schemas.openxmlformats.org/officeDocument/2006/relationships/hyperlink" Target="https://scholar.google.com/scholar_lookup?journal=BMJ+Case+Rep&amp;title=Vein+of+Galen+malformation+presenting+as+persistent+pulmonary+hypertension+of+newborn+(PPHN)&amp;author=S+Tiwary&amp;author=RM+Geethanath&amp;author=M+Abu-Harb&amp;volume=2013&amp;publication_year=2013&amp;pages=bcr2013200425&amp;doi=10.1136/bcr-2013-200425&amp;" TargetMode="External"/><Relationship Id="rId3" Type="http://schemas.openxmlformats.org/officeDocument/2006/relationships/hyperlink" Target="https://dx.doi.org/10.1016/s0095-5108(18)30039-3" TargetMode="External"/><Relationship Id="rId21" Type="http://schemas.openxmlformats.org/officeDocument/2006/relationships/hyperlink" Target="https://dx.doi.org/10.1164/rccm.201904-0731OC" TargetMode="External"/><Relationship Id="rId34" Type="http://schemas.openxmlformats.org/officeDocument/2006/relationships/hyperlink" Target="https://scholar.google.com/scholar_lookup?journal=Pediatrics&amp;title=Persistent+pulmonary+hypertension+of+the+newborn+in+late+preterm+and+term+infants+in+California&amp;author=MA+Steurer&amp;author=LL+Jelliffe-Pawlowski&amp;author=RJ+Baer&amp;volume=139&amp;issue=1&amp;publication_year=2017&amp;doi=10.1542/peds.2016-1165&amp;" TargetMode="External"/><Relationship Id="rId7" Type="http://schemas.openxmlformats.org/officeDocument/2006/relationships/hyperlink" Target="https://dx.doi.org/10.1016/j.clp.2012.06.006" TargetMode="External"/><Relationship Id="rId12" Type="http://schemas.openxmlformats.org/officeDocument/2006/relationships/hyperlink" Target="https://scholar.google.com/scholar_lookup?journal=Semin+Perinatol&amp;title=Update+on+PPHN:+Mechanisms+and+treatment&amp;author=J+Nair&amp;author=S+Lakshminrusimha&amp;volume=38&amp;issue=2&amp;publication_year=2014&amp;pages=78-91&amp;pmid=24580763&amp;doi=10.1053/j.semperi.2013.11.004&amp;" TargetMode="External"/><Relationship Id="rId17" Type="http://schemas.openxmlformats.org/officeDocument/2006/relationships/hyperlink" Target="https://www.ncbi.nlm.nih.gov/pubmed/31768270" TargetMode="External"/><Relationship Id="rId25" Type="http://schemas.openxmlformats.org/officeDocument/2006/relationships/hyperlink" Target="https://dx.doi.org/10.1136/bcr-2013-200425" TargetMode="External"/><Relationship Id="rId33" Type="http://schemas.openxmlformats.org/officeDocument/2006/relationships/hyperlink" Target="https://dx.doi.org/10.1542/peds.2016-1165" TargetMode="External"/><Relationship Id="rId2" Type="http://schemas.openxmlformats.org/officeDocument/2006/relationships/hyperlink" Target="https://www.ncbi.nlm.nih.gov/pubmed/10494467" TargetMode="External"/><Relationship Id="rId16" Type="http://schemas.openxmlformats.org/officeDocument/2006/relationships/hyperlink" Target="https://www.ncbi.nlm.nih.gov/pmc/articles/PMC6848943/" TargetMode="External"/><Relationship Id="rId20" Type="http://schemas.openxmlformats.org/officeDocument/2006/relationships/hyperlink" Target="https://www.ncbi.nlm.nih.gov/pubmed/31409095" TargetMode="External"/><Relationship Id="rId29" Type="http://schemas.openxmlformats.org/officeDocument/2006/relationships/hyperlink" Target="https://scholar.google.com/scholar_lookup?journal=J+Perinatol&amp;title=Congenital+hepatic+arteriovenous+malformation:+An+unusual+cause+of+neonatal+persistent+pulmonary+hypertension&amp;author=CP+Alexander&amp;author=BG+Sood&amp;author=MV+Zilberman&amp;volume=26&amp;issue=5&amp;publication_year=2006&amp;pages=316-318&amp;pmid=16572195&amp;doi=10.1038/sj.jp.7211493&amp;" TargetMode="External"/><Relationship Id="rId1" Type="http://schemas.openxmlformats.org/officeDocument/2006/relationships/slideLayout" Target="../slideLayouts/slideLayout6.xml"/><Relationship Id="rId6" Type="http://schemas.openxmlformats.org/officeDocument/2006/relationships/hyperlink" Target="https://www.ncbi.nlm.nih.gov/pubmed/22954275" TargetMode="External"/><Relationship Id="rId11" Type="http://schemas.openxmlformats.org/officeDocument/2006/relationships/hyperlink" Target="https://dx.doi.org/10.1053/j.semperi.2013.11.004" TargetMode="External"/><Relationship Id="rId24" Type="http://schemas.openxmlformats.org/officeDocument/2006/relationships/hyperlink" Target="https://www.ncbi.nlm.nih.gov/pubmed/24072831" TargetMode="External"/><Relationship Id="rId32" Type="http://schemas.openxmlformats.org/officeDocument/2006/relationships/hyperlink" Target="https://www.ncbi.nlm.nih.gov/pubmed/27940508" TargetMode="External"/><Relationship Id="rId5" Type="http://schemas.openxmlformats.org/officeDocument/2006/relationships/hyperlink" Target="https://www.ncbi.nlm.nih.gov/pmc/articles/PMC3598629/" TargetMode="External"/><Relationship Id="rId15" Type="http://schemas.openxmlformats.org/officeDocument/2006/relationships/hyperlink" Target="https://scholar.google.com/scholar_lookup?journal=Neonatology&amp;title=Assessment+of+Right+Ventricular+Function+Using+Tissue+Doppler+Imaging+in+Infants+with+Pulmonary+Hypertension&amp;author=TL+Gentles&amp;volume=96&amp;publication_year=2009&amp;pages=200-202&amp;pmid=19407464&amp;doi=10.1159/000215586&amp;" TargetMode="External"/><Relationship Id="rId23" Type="http://schemas.openxmlformats.org/officeDocument/2006/relationships/hyperlink" Target="https://www.ncbi.nlm.nih.gov/pmc/articles/PMC3794212/" TargetMode="External"/><Relationship Id="rId28" Type="http://schemas.openxmlformats.org/officeDocument/2006/relationships/hyperlink" Target="https://dx.doi.org/10.1038/sj.jp.7211493" TargetMode="External"/><Relationship Id="rId10" Type="http://schemas.openxmlformats.org/officeDocument/2006/relationships/hyperlink" Target="https://www.ncbi.nlm.nih.gov/pubmed/24580763" TargetMode="External"/><Relationship Id="rId19" Type="http://schemas.openxmlformats.org/officeDocument/2006/relationships/hyperlink" Target="https://scholar.google.com/scholar_lookup?journal=Card+Fail+Rev&amp;title=Right+Ventricular+Failure:+Pathophysiology,+Diagnosis+and+Treatment&amp;author=M+Arrigo&amp;author=LC+Huber&amp;author=S+Winnik&amp;volume=5&amp;issue=3&amp;publication_year=2019&amp;pages=140-146&amp;pmid=31768270&amp;doi=10.15420/cfr.2019.15.2&amp;" TargetMode="External"/><Relationship Id="rId31" Type="http://schemas.openxmlformats.org/officeDocument/2006/relationships/hyperlink" Target="https://scholar.google.com/scholar_lookup?journal=Infant&amp;title=Congenital+Hepatic+Arteriovenous+Malformation+with+Persistent+Pulmonary+Hypertension:+An+Unusual+Presentation&amp;author=Y+Singh&amp;author=H+Shore&amp;volume=13&amp;issue=6&amp;publication_year=2017&amp;pages=242-244&amp;" TargetMode="External"/><Relationship Id="rId4" Type="http://schemas.openxmlformats.org/officeDocument/2006/relationships/hyperlink" Target="https://scholar.google.com/scholar_lookup?journal=Clin+Perinatol&amp;title=Pulmonary+vascular+biology+during+neonatal+transition&amp;author=S+Lakshminrusimha&amp;author=RH+Steinhorn&amp;volume=26&amp;issue=3&amp;publication_year=1999&amp;pages=601-619&amp;pmid=10494467&amp;doi=10.1016/s0095-5108(18)30039-3&amp;" TargetMode="External"/><Relationship Id="rId9" Type="http://schemas.openxmlformats.org/officeDocument/2006/relationships/hyperlink" Target="https://www.ncbi.nlm.nih.gov/pmc/articles/PMC3942674/" TargetMode="External"/><Relationship Id="rId14" Type="http://schemas.openxmlformats.org/officeDocument/2006/relationships/hyperlink" Target="https://dx.doi.org/10.1159/000215586" TargetMode="External"/><Relationship Id="rId22" Type="http://schemas.openxmlformats.org/officeDocument/2006/relationships/hyperlink" Target="https://scholar.google.com/scholar_lookup?journal=Am+J+Respir+Crit+Care+Med&amp;title=Ventricular+dysfunction+is+a+critical+determinant+of+mortality+in+congenital+diaphragmatic+hernia&amp;author=N+Patel&amp;author=PA+Lally&amp;author=F+Kipfmueller&amp;volume=200&amp;issue=12&amp;publication_year=2019&amp;pages=1522-1530&amp;pmid=31409095&amp;doi=10.1164/rccm.201904-0731OC&amp;" TargetMode="External"/><Relationship Id="rId27" Type="http://schemas.openxmlformats.org/officeDocument/2006/relationships/hyperlink" Target="https://www.ncbi.nlm.nih.gov/pubmed/16572195" TargetMode="External"/><Relationship Id="rId30" Type="http://schemas.openxmlformats.org/officeDocument/2006/relationships/hyperlink" Target="http://search.ebscohost.com/login.aspx?direct=true&amp;db=rzh&amp;AN=126328994&amp;amp%0aIang=fr&amp;site=ehost-live"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s://dx.doi.org/10.1590/S0100-879X2002000800007" TargetMode="External"/><Relationship Id="rId13" Type="http://schemas.openxmlformats.org/officeDocument/2006/relationships/hyperlink" Target="https://www.ncbi.nlm.nih.gov/pubmed/28085684" TargetMode="External"/><Relationship Id="rId18" Type="http://schemas.openxmlformats.org/officeDocument/2006/relationships/hyperlink" Target="https://scholar.google.com/scholar_lookup?journal=Pediatr+Res&amp;title=Targeted+neonatal+echocardiography+in+the+United+States+of+America:+the+contemporary+perspective+and+challenges+to+implementation&amp;author=RE+Giesinger&amp;author=AH+Stanford&amp;author=DR+Rios&amp;volume=85&amp;issue=7&amp;publication_year=2019&amp;pages=919-921&amp;pmid=30776791&amp;doi=10.1038/s41390-019-0338-3&amp;" TargetMode="External"/><Relationship Id="rId26" Type="http://schemas.openxmlformats.org/officeDocument/2006/relationships/hyperlink" Target="https://dx.doi.org/10.1542/neo.16-12-e680" TargetMode="External"/><Relationship Id="rId3" Type="http://schemas.openxmlformats.org/officeDocument/2006/relationships/hyperlink" Target="https://dx.doi.org/10.1001/archpedi.1982.03970440069020" TargetMode="External"/><Relationship Id="rId21" Type="http://schemas.openxmlformats.org/officeDocument/2006/relationships/hyperlink" Target="https://scholar.google.com/scholar_lookup?journal=Pediatr+Cardiol&amp;title=A+Comprehensive+Study+of+Clinical+Biomarkers,+Use+of+Inotropic+Medications+and+Fluid+Resuscitation+in+Newborns+with+Persistent+Pulmonary+Hypertension&amp;author=J+Mydam&amp;author=M+Zidan&amp;author=NS+Chouthai&amp;volume=36&amp;issue=1&amp;publication_year=2015&amp;pages=233-239&amp;pmid=25107548&amp;doi=10.1007/s00246-014-0992-5&amp;" TargetMode="External"/><Relationship Id="rId34" Type="http://schemas.openxmlformats.org/officeDocument/2006/relationships/hyperlink" Target="https://scholar.google.com/scholar_lookup?journal=Arch+Dis+Child+Fetal+Neonatal+Ed&amp;title=Mechanisms+of+blood+pressure+increase+induced+by+dopamine+in+hypotensive+preterm+neonates&amp;author=J+Zhang&amp;author=DJ+Penny&amp;author=NS+Kim&amp;volume=81&amp;issue=2&amp;publication_year=1999&amp;pages=F99-F104&amp;pmid=10448176&amp;doi=10.1136/fn.81.2.F99&amp;" TargetMode="External"/><Relationship Id="rId7" Type="http://schemas.openxmlformats.org/officeDocument/2006/relationships/hyperlink" Target="https://www.ncbi.nlm.nih.gov/pubmed/12185382" TargetMode="External"/><Relationship Id="rId12" Type="http://schemas.openxmlformats.org/officeDocument/2006/relationships/hyperlink" Target="https://scholar.google.com/scholar_lookup?journal=J+Perinatol&amp;title=The+Relationship+between+blood+pressure+parameters+and+left+ventricular+output+in+neonates&amp;author=A+Kharrat&amp;author=Dl+Rios&amp;author=DE+Weisz&amp;volume=39&amp;issue=5&amp;publication_year=2019&amp;pages=619-625&amp;pmid=30770881&amp;doi=10.1038/s41372-019-0337-6&amp;" TargetMode="External"/><Relationship Id="rId17" Type="http://schemas.openxmlformats.org/officeDocument/2006/relationships/hyperlink" Target="https://dx.doi.org/10.1038/s41390-019-0338-3" TargetMode="External"/><Relationship Id="rId25" Type="http://schemas.openxmlformats.org/officeDocument/2006/relationships/hyperlink" Target="https://www.ncbi.nlm.nih.gov/pubmed/26783388" TargetMode="External"/><Relationship Id="rId33" Type="http://schemas.openxmlformats.org/officeDocument/2006/relationships/hyperlink" Target="https://dx.doi.org/10.1136/fn.81.2.F99" TargetMode="External"/><Relationship Id="rId2" Type="http://schemas.openxmlformats.org/officeDocument/2006/relationships/hyperlink" Target="https://www.ncbi.nlm.nih.gov/pubmed/7102624" TargetMode="External"/><Relationship Id="rId16" Type="http://schemas.openxmlformats.org/officeDocument/2006/relationships/hyperlink" Target="https://www.ncbi.nlm.nih.gov/pubmed/30776791" TargetMode="External"/><Relationship Id="rId20" Type="http://schemas.openxmlformats.org/officeDocument/2006/relationships/hyperlink" Target="https://dx.doi.org/10.1007/s00246-014-0992-5" TargetMode="External"/><Relationship Id="rId29" Type="http://schemas.openxmlformats.org/officeDocument/2006/relationships/hyperlink" Target="https://dx.doi.org/10.1097/CCM.0000000000002425" TargetMode="External"/><Relationship Id="rId1" Type="http://schemas.openxmlformats.org/officeDocument/2006/relationships/slideLayout" Target="../slideLayouts/slideLayout13.xml"/><Relationship Id="rId6" Type="http://schemas.openxmlformats.org/officeDocument/2006/relationships/hyperlink" Target="https://scholar.google.com/scholar_lookup?journal=J+Pediatr&amp;title=Implications+of+Atrial-Level+Shunting+by+Echocardiography+in+Newborns+with+Congenital+Diaphragmatic+Hernia&amp;author=M+Wehrmann&amp;author=S+Patel&amp;author=C+Haxel&amp;volume=219&amp;publication_year=2020&amp;pages=43-47&amp;pmid=32014282&amp;" TargetMode="External"/><Relationship Id="rId11" Type="http://schemas.openxmlformats.org/officeDocument/2006/relationships/hyperlink" Target="https://dx.doi.org/10.1038/s41372-019-0337-6" TargetMode="External"/><Relationship Id="rId24" Type="http://schemas.openxmlformats.org/officeDocument/2006/relationships/hyperlink" Target="https://www.ncbi.nlm.nih.gov/pmc/articles/PMC4714607/" TargetMode="External"/><Relationship Id="rId32" Type="http://schemas.openxmlformats.org/officeDocument/2006/relationships/hyperlink" Target="https://www.ncbi.nlm.nih.gov/pubmed/10448176" TargetMode="External"/><Relationship Id="rId37" Type="http://schemas.openxmlformats.org/officeDocument/2006/relationships/hyperlink" Target="https://scholar.google.com/scholar_lookup?journal=J+Pediatr&amp;title=Dopamine+effects+on+pulmonary+artery+pressure+in+hypotensive+preterm+infants+with+patent+ductus+arteriosus&amp;author=J-M+Liet&amp;author=C+Boscher&amp;author=C+Gras-Leguen&amp;volume=140&amp;issue=3&amp;publication_year=2002&amp;pages=373-375&amp;pmid=11953739&amp;doi=10.1067/mpd.2002.123100&amp;" TargetMode="External"/><Relationship Id="rId5" Type="http://schemas.openxmlformats.org/officeDocument/2006/relationships/hyperlink" Target="https://www.ncbi.nlm.nih.gov/pubmed/32014282" TargetMode="External"/><Relationship Id="rId15" Type="http://schemas.openxmlformats.org/officeDocument/2006/relationships/hyperlink" Target="https://scholar.google.com/scholar_lookup?journal=Curr+Opin+Pediatr&amp;title=Continuous+noninvasive+monitoring+in+the+neonatal+ICU&amp;author=R+Sahni&amp;volume=29&amp;issue=2&amp;publication_year=2017&amp;pages=141-148&amp;pmid=28085684&amp;doi=10.1097/MOP.0000000000000459&amp;" TargetMode="External"/><Relationship Id="rId23" Type="http://schemas.openxmlformats.org/officeDocument/2006/relationships/hyperlink" Target="https://scholar.google.com/scholar_lookup?journal=Pediatrics&amp;title=Relation+Between+Arterial+Blood+Pressure+and+Blood+Volume+and+Effect+of+Infused+Albumin+in+Sick+Preterm+Infants&amp;author=PA+Barr&amp;author=PE+Bailey&amp;author=J+Sumners&amp;volume=60&amp;issue=3&amp;publication_year=1977&amp;pages=282-289&amp;pmid=896357&amp;" TargetMode="External"/><Relationship Id="rId28" Type="http://schemas.openxmlformats.org/officeDocument/2006/relationships/hyperlink" Target="https://www.ncbi.nlm.nih.gov/pubmed/28509730" TargetMode="External"/><Relationship Id="rId36" Type="http://schemas.openxmlformats.org/officeDocument/2006/relationships/hyperlink" Target="https://dx.doi.org/10.1067/mpd.2002.123100" TargetMode="External"/><Relationship Id="rId10" Type="http://schemas.openxmlformats.org/officeDocument/2006/relationships/hyperlink" Target="https://www.ncbi.nlm.nih.gov/pubmed/30770881" TargetMode="External"/><Relationship Id="rId19" Type="http://schemas.openxmlformats.org/officeDocument/2006/relationships/hyperlink" Target="https://www.ncbi.nlm.nih.gov/pubmed/25107548" TargetMode="External"/><Relationship Id="rId31" Type="http://schemas.openxmlformats.org/officeDocument/2006/relationships/hyperlink" Target="https://www.ncbi.nlm.nih.gov/pmc/articles/PMC1720986/" TargetMode="External"/><Relationship Id="rId4" Type="http://schemas.openxmlformats.org/officeDocument/2006/relationships/hyperlink" Target="https://scholar.google.com/scholar_lookup?journal=Am+J+Dis+Child&amp;title=%CE%B2-Hemolytic+Streptococcal+Infection+Appearing+as+Persistent+Fetal+Circulation&amp;author=S+Shankaran&amp;author=ZQ+Farooki&amp;author=R+Desai&amp;volume=136&amp;issue=8&amp;publication_year=1982&amp;pages=725-727&amp;pmid=7102624&amp;doi=10.1001/archpedi.1982.03970440069020&amp;" TargetMode="External"/><Relationship Id="rId9" Type="http://schemas.openxmlformats.org/officeDocument/2006/relationships/hyperlink" Target="https://scholar.google.com/scholar_lookup?journal=Brazilian+J+Med+Biol+Res&amp;title=Arterial+blood+pressure+of+term+newborns+during+the+first+week+of+life&amp;author=MCVA+Nascimento&amp;author=CC+Xavier&amp;author=EMA+Goulart&amp;volume=35&amp;issue=8&amp;publication_year=2002&amp;pages=905-911&amp;doi=10.1590/S0100-879X2002000800007&amp;" TargetMode="External"/><Relationship Id="rId14" Type="http://schemas.openxmlformats.org/officeDocument/2006/relationships/hyperlink" Target="https://dx.doi.org/10.1097/MOP.0000000000000459" TargetMode="External"/><Relationship Id="rId22" Type="http://schemas.openxmlformats.org/officeDocument/2006/relationships/hyperlink" Target="https://www.ncbi.nlm.nih.gov/pubmed/896357" TargetMode="External"/><Relationship Id="rId27" Type="http://schemas.openxmlformats.org/officeDocument/2006/relationships/hyperlink" Target="https://scholar.google.com/scholar_lookup?journal=Neoreviews&amp;title=Persistent+pulmonary+hypertension+of+the+newborn&amp;author=S+Lakshminrusimha&amp;author=M+Keszler&amp;volume=16&amp;issue=12&amp;publication_year=2015&amp;pages=e680-e694&amp;pmid=26783388&amp;doi=10.1542/neo.16-12-e680&amp;" TargetMode="External"/><Relationship Id="rId30" Type="http://schemas.openxmlformats.org/officeDocument/2006/relationships/hyperlink" Target="https://scholar.google.com/scholar_lookup?journal=Crit+Care+Med&amp;title=American+College+of+Critical+Care+Medicine+clinical+practice+parameters+for+hemodynamic+support+of+pediatric+and+neonatal+septic+shock&amp;author=AL+Davis&amp;author=JA+Carcillo&amp;author=RK+Aneja&amp;volume=45&amp;issue=6&amp;publication_year=2017&amp;pages=1061-1093&amp;pmid=28509730&amp;doi=10.1097/CCM.0000000000002425&amp;" TargetMode="External"/><Relationship Id="rId35" Type="http://schemas.openxmlformats.org/officeDocument/2006/relationships/hyperlink" Target="https://www.ncbi.nlm.nih.gov/pubmed/11953739" TargetMode="External"/></Relationships>
</file>

<file path=ppt/slides/_rels/slide47.xml.rels><?xml version="1.0" encoding="UTF-8" standalone="yes"?>
<Relationships xmlns="http://schemas.openxmlformats.org/package/2006/relationships"><Relationship Id="rId8" Type="http://schemas.openxmlformats.org/officeDocument/2006/relationships/hyperlink" Target="https://www.ncbi.nlm.nih.gov/pubmed/26323041" TargetMode="External"/><Relationship Id="rId13" Type="http://schemas.openxmlformats.org/officeDocument/2006/relationships/hyperlink" Target="https://scholar.google.com/scholar_lookup?journal=Pediatr+Crit+Care+Med&amp;title=Double-Blind+Randomized+Clinical+Trial+Comparing+Dopamine+and+Epinephrine+in+Pediatric+Fluid-Refractory+Hypotensive+Septic+Shock*&amp;author=KN+Ramaswamy&amp;author=S+Singhi&amp;author=M+Jayashree&amp;volume=17&amp;issue=11&amp;publication_year=2016&amp;pages=e502-e512&amp;pmid=27673385&amp;doi=10.1097/PCC.0000000000000954&amp;" TargetMode="External"/><Relationship Id="rId18" Type="http://schemas.openxmlformats.org/officeDocument/2006/relationships/hyperlink" Target="https://dx.doi.org/10.1007/s00431-018-3195-x" TargetMode="External"/><Relationship Id="rId26" Type="http://schemas.openxmlformats.org/officeDocument/2006/relationships/hyperlink" Target="https://www.ncbi.nlm.nih.gov/pubmed/17314693" TargetMode="External"/><Relationship Id="rId3" Type="http://schemas.openxmlformats.org/officeDocument/2006/relationships/hyperlink" Target="https://dx.doi.org/10.1093/bja/aeh278" TargetMode="External"/><Relationship Id="rId21" Type="http://schemas.openxmlformats.org/officeDocument/2006/relationships/hyperlink" Target="https://dx.doi.org/10.1007/s00246-015-1263-9" TargetMode="External"/><Relationship Id="rId7" Type="http://schemas.openxmlformats.org/officeDocument/2006/relationships/hyperlink" Target="https://scholar.google.com/scholar_lookup?journal=J+Pediatr&amp;title=Pulmonary+circulatory+effects+of+norepinephrine+in+newborn+infants+with+persistent+pulmonary+hypertension&amp;author=P+Tourneux&amp;author=T+Rakza&amp;author=A+Bouissou&amp;volume=153&amp;issue=3&amp;publication_year=2008&amp;pages=345-349&amp;pmid=18534241&amp;doi=10.1016/j.jpeds.2008.03.007&amp;" TargetMode="External"/><Relationship Id="rId12" Type="http://schemas.openxmlformats.org/officeDocument/2006/relationships/hyperlink" Target="https://dx.doi.org/10.1097/PCC.0000000000000954" TargetMode="External"/><Relationship Id="rId17" Type="http://schemas.openxmlformats.org/officeDocument/2006/relationships/hyperlink" Target="https://www.ncbi.nlm.nih.gov/pubmed/29936590" TargetMode="External"/><Relationship Id="rId25" Type="http://schemas.openxmlformats.org/officeDocument/2006/relationships/hyperlink" Target="https://scholar.google.com/scholar_lookup?journal=Early+Hum+Dev&amp;title=Cardiovascular+impact+of+dobutamine+in+neonates+with+myocardial+dysfunction&amp;author=E+Robel-Tillig&amp;author=M+Kn%C3%BCpfer&amp;author=F+Pulzer&amp;volume=83&amp;issue=5&amp;publication_year=2007&amp;pages=307-312&amp;pmid=16982162&amp;doi=10.1016/j.earlhumdev.2006.06.005&amp;" TargetMode="External"/><Relationship Id="rId2" Type="http://schemas.openxmlformats.org/officeDocument/2006/relationships/hyperlink" Target="https://www.ncbi.nlm.nih.gov/pubmed/15465842" TargetMode="External"/><Relationship Id="rId16" Type="http://schemas.openxmlformats.org/officeDocument/2006/relationships/hyperlink" Target="https://scholar.google.com/scholar_lookup?journal=Pediatrics&amp;title=Dopamine+versus+epinephrine+for+cardiovascular+support+in+low+birth+weight+infants:+Analysis+of+systemic+effects+and+neonatal+clinical+outcomes&amp;author=E+Valverde&amp;author=A+Pellicer&amp;author=R+Madero&amp;volume=117&amp;issue=6&amp;publication_year=2006&amp;doi=10.1542/peds.2005-2108&amp;" TargetMode="External"/><Relationship Id="rId20" Type="http://schemas.openxmlformats.org/officeDocument/2006/relationships/hyperlink" Target="https://www.ncbi.nlm.nih.gov/pubmed/26346024" TargetMode="External"/><Relationship Id="rId1" Type="http://schemas.openxmlformats.org/officeDocument/2006/relationships/slideLayout" Target="../slideLayouts/slideLayout13.xml"/><Relationship Id="rId6" Type="http://schemas.openxmlformats.org/officeDocument/2006/relationships/hyperlink" Target="https://dx.doi.org/10.1016/j.jpeds.2008.03.007" TargetMode="External"/><Relationship Id="rId11" Type="http://schemas.openxmlformats.org/officeDocument/2006/relationships/hyperlink" Target="https://www.ncbi.nlm.nih.gov/pubmed/27673385" TargetMode="External"/><Relationship Id="rId24" Type="http://schemas.openxmlformats.org/officeDocument/2006/relationships/hyperlink" Target="https://dx.doi.org/10.1016/j.earlhumdev.2006.06.005" TargetMode="External"/><Relationship Id="rId5" Type="http://schemas.openxmlformats.org/officeDocument/2006/relationships/hyperlink" Target="https://www.ncbi.nlm.nih.gov/pubmed/18534241" TargetMode="External"/><Relationship Id="rId15" Type="http://schemas.openxmlformats.org/officeDocument/2006/relationships/hyperlink" Target="https://dx.doi.org/10.1542/peds.2005-2108" TargetMode="External"/><Relationship Id="rId23" Type="http://schemas.openxmlformats.org/officeDocument/2006/relationships/hyperlink" Target="https://www.ncbi.nlm.nih.gov/pubmed/16982162" TargetMode="External"/><Relationship Id="rId28" Type="http://schemas.openxmlformats.org/officeDocument/2006/relationships/hyperlink" Target="https://scholar.google.com/scholar_lookup?journal=Pediatr+Res&amp;title=Left+ventricular+contractility+in+extremely+premature+infants+in+the+first+day+and+response+to+inotropes&amp;author=DA+Osborn&amp;author=N+Evans&amp;author=M+Kluckow&amp;volume=61&amp;issue=3&amp;publication_year=2007&amp;pages=335-340&amp;pmid=17314693&amp;doi=10.1203/pdr.0b013e318030d1e1&amp;" TargetMode="External"/><Relationship Id="rId10" Type="http://schemas.openxmlformats.org/officeDocument/2006/relationships/hyperlink" Target="https://scholar.google.com/scholar_lookup?journal=Crit+Care+Med&amp;title=Double-Blind+Prospective+Randomized+Controlled+Trial+of+Dopamine+Versus+Epinephrine+as+First-Line+Vasoactive+Drugs+in+Pediatric+Septic+Shock&amp;author=AMC+Ventura&amp;author=HH+Shieh&amp;author=A+Bousso&amp;volume=43&amp;issue=11&amp;publication_year=2015&amp;pages=2292-2302&amp;pmid=26323041&amp;doi=10.1097/CCM.0000000000001260&amp;" TargetMode="External"/><Relationship Id="rId19" Type="http://schemas.openxmlformats.org/officeDocument/2006/relationships/hyperlink" Target="https://scholar.google.com/scholar_lookup?journal=Eur+J+Pediatr&amp;title=Epinephrine+versus+dopamine+in+neonatal+septic+shock:+a+double-blind+randomized+controlled+trial&amp;author=K+Baske&amp;author=SS+Saini&amp;author=S+Dutta&amp;volume=177&amp;issue=9&amp;publication_year=2018&amp;pages=1335-1342&amp;pmid=29936590&amp;doi=10.1007/s00431-018-3195-x&amp;" TargetMode="External"/><Relationship Id="rId4" Type="http://schemas.openxmlformats.org/officeDocument/2006/relationships/hyperlink" Target="https://scholar.google.com/scholar_lookup?journal=Br+J+Anaesth&amp;title=Pulmonary+vasodilator+effects+of+norepinephrine+during+the+development+of+chronic+pulmonary+hypertension+in+neonatal+lambs&amp;author=S+Jaillard&amp;author=F+Elbaz&amp;author=S+Bresson-Just&amp;volume=93&amp;issue=6&amp;publication_year=2004&amp;pages=818-824&amp;pmid=15465842&amp;doi=10.1093/bja/aeh278&amp;" TargetMode="External"/><Relationship Id="rId9" Type="http://schemas.openxmlformats.org/officeDocument/2006/relationships/hyperlink" Target="https://dx.doi.org/10.1097/CCM.0000000000001260" TargetMode="External"/><Relationship Id="rId14" Type="http://schemas.openxmlformats.org/officeDocument/2006/relationships/hyperlink" Target="https://www.ncbi.nlm.nih.gov/pubmed/16717120" TargetMode="External"/><Relationship Id="rId22" Type="http://schemas.openxmlformats.org/officeDocument/2006/relationships/hyperlink" Target="https://scholar.google.com/scholar_lookup?journal=Pediatr+Cardiol&amp;title=A+Literature+Review+of+the+Pharmacokinetics+and+Pharmacodynamics+of+Dobutamine+in+Neonates&amp;author=L+Mahoney&amp;author=G+Shah&amp;author=D+Crook&amp;volume=37&amp;publication_year=2016&amp;pages=14-23&amp;pmid=26346024&amp;doi=10.1007/s00246-015-1263-9&amp;" TargetMode="External"/><Relationship Id="rId27" Type="http://schemas.openxmlformats.org/officeDocument/2006/relationships/hyperlink" Target="https://dx.doi.org/10.1203/pdr.0b013e318030d1e1"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s://scholar.google.com/scholar_lookup?journal=Pediatr+Crit+Care+Med&amp;title=Milrinone+enhances+relaxation+to+prostacyclin+and+iloprost+in+pulmonary+arteries+isolated+from+lambs+with+persistent+pulmonary+hypertension+of+the+newborn&amp;author=S+Lakshminrusimha&amp;author=NFM+Porta&amp;author=KN+Farrow&amp;volume=10&amp;issue=1&amp;publication_year=2009&amp;pages=106-112&amp;pmid=19057444&amp;doi=10.1097/PCC.0b013e3181936aee&amp;" TargetMode="External"/><Relationship Id="rId13" Type="http://schemas.openxmlformats.org/officeDocument/2006/relationships/hyperlink" Target="https://dx.doi.org/10.1017/S1047951114002698" TargetMode="External"/><Relationship Id="rId18" Type="http://schemas.openxmlformats.org/officeDocument/2006/relationships/hyperlink" Target="https://scholar.google.com/scholar_lookup?journal=Matern+Heal+Neonatol+Perinatol&amp;title=Milrinone+in+congenital+diaphragmatic+hernia+%E2%80%93+a+randomized+pilot+trial:+study+protocol,+review+of+literature+and+survey+of+current+practices&amp;author=S+Lakshminrusimha&amp;author=M+Keszler&amp;author=H+Kirpalani&amp;volume=3&amp;issue=1&amp;publication_year=2017&amp;pages=1-15&amp;doi=10.1186/s40748-017-0066-9&amp;" TargetMode="External"/><Relationship Id="rId26" Type="http://schemas.openxmlformats.org/officeDocument/2006/relationships/hyperlink" Target="https://www.ncbi.nlm.nih.gov/pubmed/27144689" TargetMode="External"/><Relationship Id="rId3" Type="http://schemas.openxmlformats.org/officeDocument/2006/relationships/hyperlink" Target="https://dx.doi.org/10.1067/mpd.2002.120834" TargetMode="External"/><Relationship Id="rId21" Type="http://schemas.openxmlformats.org/officeDocument/2006/relationships/hyperlink" Target="https://dx.doi.org/10.1186/s40748-018-0093-1" TargetMode="External"/><Relationship Id="rId34" Type="http://schemas.openxmlformats.org/officeDocument/2006/relationships/hyperlink" Target="https://scholar.google.com/scholar_lookup?journal=Pediatr+Crit+Care+Med&amp;title=Vasopressin+as+a+rescue+therapy+for+refractory+pulmonary+hypertension+in+neonates:+case+series&amp;author=A+Mohamed&amp;author=N+Nasef&amp;author=V+Shah&amp;volume=15&amp;issue=2&amp;publication_year=2014&amp;pages=148-154&amp;pmid=24141655&amp;doi=10.1097/PCC.0b013e31829f5fce&amp;" TargetMode="External"/><Relationship Id="rId7" Type="http://schemas.openxmlformats.org/officeDocument/2006/relationships/hyperlink" Target="https://dx.doi.org/10.1097/PCC.0b013e3181936aee" TargetMode="External"/><Relationship Id="rId12" Type="http://schemas.openxmlformats.org/officeDocument/2006/relationships/hyperlink" Target="https://www.ncbi.nlm.nih.gov/pubmed/25599873" TargetMode="External"/><Relationship Id="rId17" Type="http://schemas.openxmlformats.org/officeDocument/2006/relationships/hyperlink" Target="https://dx.doi.org/10.1186/s40748-017-0066-9" TargetMode="External"/><Relationship Id="rId25" Type="http://schemas.openxmlformats.org/officeDocument/2006/relationships/hyperlink" Target="https://scholar.google.com/scholar_lookup?journal=J+Hear+Lung+Transplant&amp;title=2019+updated+consensus+statement+on+the+diagnosis+and+treatment+of+pediatric+pulmonary+hypertension:+The+European+Pediatric+Pulmonary+Vascular+Disease+Network+(EPPVDN),+endorsed+by+AEPC,+ESPR+and+ISHLT&amp;author=G+Hansmann&amp;author=M+Koestenberger&amp;author=TP+Alastalo&amp;volume=38&amp;issue=9&amp;publication_year=2019&amp;pages=879-901&amp;doi=10.1016/j.healun.2019.06.022&amp;" TargetMode="External"/><Relationship Id="rId33" Type="http://schemas.openxmlformats.org/officeDocument/2006/relationships/hyperlink" Target="https://dx.doi.org/10.1097/PCC.0b013e31829f5fce" TargetMode="External"/><Relationship Id="rId38" Type="http://schemas.openxmlformats.org/officeDocument/2006/relationships/hyperlink" Target="https://scholar.google.com/scholar_lookup?journal=J+Pediatr&amp;title=Vasopressin+improves+hemodynamic+status+in+infants+with+congenital+diaphragmatic+hernia&amp;author=SN+Acker&amp;author=JP+Kinsella&amp;author=SH+Abman&amp;volume=165&amp;issue=1&amp;publication_year=2014&amp;pages=53-58.e1&amp;pmid=24840762&amp;doi=10.1016/j.jpeds.2014.03.059&amp;" TargetMode="External"/><Relationship Id="rId2" Type="http://schemas.openxmlformats.org/officeDocument/2006/relationships/hyperlink" Target="https://www.ncbi.nlm.nih.gov/pubmed/11865269" TargetMode="External"/><Relationship Id="rId16" Type="http://schemas.openxmlformats.org/officeDocument/2006/relationships/hyperlink" Target="https://www.ncbi.nlm.nih.gov/pubmed/29209510" TargetMode="External"/><Relationship Id="rId20" Type="http://schemas.openxmlformats.org/officeDocument/2006/relationships/hyperlink" Target="https://www.ncbi.nlm.nih.gov/pubmed/30524749" TargetMode="External"/><Relationship Id="rId29" Type="http://schemas.openxmlformats.org/officeDocument/2006/relationships/hyperlink" Target="https://www.ncbi.nlm.nih.gov/pubmed/10067857" TargetMode="External"/><Relationship Id="rId1" Type="http://schemas.openxmlformats.org/officeDocument/2006/relationships/slideLayout" Target="../slideLayouts/slideLayout13.xml"/><Relationship Id="rId6" Type="http://schemas.openxmlformats.org/officeDocument/2006/relationships/hyperlink" Target="https://www.ncbi.nlm.nih.gov/pubmed/19057444" TargetMode="External"/><Relationship Id="rId11" Type="http://schemas.openxmlformats.org/officeDocument/2006/relationships/hyperlink" Target="https://scholar.google.com/scholar_lookup?journal=Pediatr+Crit+Care+Med&amp;title=Pharmacology+of+Milrinone+in+Neonates+With+Persistent+Pulmonary+Hypertension+of+the+Newborn+and+Suboptimal+Response+to+Inhaled+Nitric+Oxide*&amp;author=PJ+McNamara&amp;author=SP+Shivananda&amp;author=M+Sahni&amp;volume=14&amp;issue=1&amp;publication_year=2013&amp;pages=74-84&amp;pmid=23132395&amp;doi=10.1097/PCC.0b013e31824ea2cd&amp;" TargetMode="External"/><Relationship Id="rId24" Type="http://schemas.openxmlformats.org/officeDocument/2006/relationships/hyperlink" Target="https://dx.doi.org/10.1016/j.healun.2019.06.022" TargetMode="External"/><Relationship Id="rId32" Type="http://schemas.openxmlformats.org/officeDocument/2006/relationships/hyperlink" Target="https://www.ncbi.nlm.nih.gov/pubmed/24141655" TargetMode="External"/><Relationship Id="rId37" Type="http://schemas.openxmlformats.org/officeDocument/2006/relationships/hyperlink" Target="https://dx.doi.org/10.1016/j.jpeds.2014.03.059" TargetMode="External"/><Relationship Id="rId5" Type="http://schemas.openxmlformats.org/officeDocument/2006/relationships/hyperlink" Target="https://www.ncbi.nlm.nih.gov/pmc/articles/PMC2741129/" TargetMode="External"/><Relationship Id="rId15" Type="http://schemas.openxmlformats.org/officeDocument/2006/relationships/hyperlink" Target="https://www.ncbi.nlm.nih.gov/pmc/articles/PMC5704584/" TargetMode="External"/><Relationship Id="rId23" Type="http://schemas.openxmlformats.org/officeDocument/2006/relationships/hyperlink" Target="https://www.ncbi.nlm.nih.gov/pubmed/31495407" TargetMode="External"/><Relationship Id="rId28" Type="http://schemas.openxmlformats.org/officeDocument/2006/relationships/hyperlink" Target="https://scholar.google.com/scholar_lookup?journal=Pediatr+Crit+Care+Med&amp;title=Hemodynamic+effects+of+phenylephrine,+vasopressin,+and+epinephrine+in+children+with+pulmonary+hypertension:+A+pilot+study&amp;author=SL+Siehr&amp;author=JA+Feinstein&amp;author=W+Yang&amp;volume=17&amp;issue=5&amp;publication_year=2016&amp;pages=428-437&amp;pmid=27144689&amp;doi=10.1097/PCC.0000000000000716&amp;" TargetMode="External"/><Relationship Id="rId36" Type="http://schemas.openxmlformats.org/officeDocument/2006/relationships/hyperlink" Target="https://www.ncbi.nlm.nih.gov/pubmed/24840762" TargetMode="External"/><Relationship Id="rId10" Type="http://schemas.openxmlformats.org/officeDocument/2006/relationships/hyperlink" Target="https://dx.doi.org/10.1097/PCC.0b013e31824ea2cd" TargetMode="External"/><Relationship Id="rId19" Type="http://schemas.openxmlformats.org/officeDocument/2006/relationships/hyperlink" Target="https://www.ncbi.nlm.nih.gov/pmc/articles/PMC6276183/" TargetMode="External"/><Relationship Id="rId31" Type="http://schemas.openxmlformats.org/officeDocument/2006/relationships/hyperlink" Target="https://scholar.google.com/scholar_lookup?journal=Endocrinology&amp;title=Human+vascular+endothelial+cells+express+oxytocin+receptors&amp;author=M+Thibonnier&amp;author=DM+Conarty&amp;author=JA+Preston&amp;volume=140&amp;issue=3&amp;publication_year=1999&amp;pages=1301-1309&amp;pmid=10067857&amp;doi=10.1210/endo.140.3.6546&amp;" TargetMode="External"/><Relationship Id="rId4" Type="http://schemas.openxmlformats.org/officeDocument/2006/relationships/hyperlink" Target="https://scholar.google.com/scholar_lookup?journal=J+Pediatr&amp;title=Randomized+trial+of+dobutamine+versus+dopamine+in+preterm+infants+with+low+systemic+blood+flow&amp;author=D+Osborn&amp;author=N+Evans&amp;author=M+Kluckow&amp;volume=140&amp;issue=2&amp;publication_year=2002&amp;pages=183-191&amp;pmid=11865269&amp;doi=10.1067/mpd.2002.120834&amp;" TargetMode="External"/><Relationship Id="rId9" Type="http://schemas.openxmlformats.org/officeDocument/2006/relationships/hyperlink" Target="https://www.ncbi.nlm.nih.gov/pubmed/23132395" TargetMode="External"/><Relationship Id="rId14" Type="http://schemas.openxmlformats.org/officeDocument/2006/relationships/hyperlink" Target="https://scholar.google.com/scholar_lookup?journal=Cardiol+Young&amp;title=The+effect+of+milrinone+on+right+and+left+ventricular+function+when+used+as+a+rescue+therapy+for+term+infants+with+pulmonary+hypertension+Vasopressin+as+a+Rescue+Therapy+for+Refractory+Pulmonary+Hypertension+in+Neonates:+Case+Series+View+project+Article+C&amp;author=A+James&amp;author=J+Corcoran&amp;author=P+Mcnamara&amp;volume=26&amp;publication_year=2016&amp;pages=90-99&amp;pmid=25599873&amp;doi=10.1017/S1047951114002698&amp;" TargetMode="External"/><Relationship Id="rId22" Type="http://schemas.openxmlformats.org/officeDocument/2006/relationships/hyperlink" Target="https://scholar.google.com/scholar_lookup?journal=Matern+Heal+Neonatol+Perinatol&amp;title=The+use+of+milrinone+in+neonates+with+persistent+pulmonary+hypertension+of+the+newborn+-+a+randomised+controlled+trial+pilot+study+(MINT+1):+study+protocol+and+review+of+literature&amp;author=A+EL-Khuffash&amp;author=PJ+McNamara&amp;author=C+Breatnach&amp;volume=4&amp;issue=1&amp;publication_year=2018&amp;pages=1-12&amp;doi=10.1186/s40748-018-0093-1&amp;" TargetMode="External"/><Relationship Id="rId27" Type="http://schemas.openxmlformats.org/officeDocument/2006/relationships/hyperlink" Target="https://dx.doi.org/10.1097/PCC.0000000000000716" TargetMode="External"/><Relationship Id="rId30" Type="http://schemas.openxmlformats.org/officeDocument/2006/relationships/hyperlink" Target="https://dx.doi.org/10.1210/endo.140.3.6546" TargetMode="External"/><Relationship Id="rId35" Type="http://schemas.openxmlformats.org/officeDocument/2006/relationships/hyperlink" Target="https://www.ncbi.nlm.nih.gov/pmc/articles/PMC4116488/"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scholar.google.com/scholar_lookup?journal=J+Intensive+Care+Med&amp;title=Exogenous+Vasopressin-Induced+Hyponatremia+in+Patients+With+Vasodilatory+Shock:+Two+Case+Reports+and+Literature+Review&amp;author=M+Salazar&amp;author=BB+Hu&amp;author=J+Vazquez&amp;volume=30&amp;issue=5&amp;publication_year=2015&amp;pages=253-258&amp;pmid=24106070&amp;doi=10.1177/0885066613507410&amp;" TargetMode="External"/><Relationship Id="rId13" Type="http://schemas.openxmlformats.org/officeDocument/2006/relationships/hyperlink" Target="https://www.ncbi.nlm.nih.gov/pubmed/18987643" TargetMode="External"/><Relationship Id="rId18" Type="http://schemas.openxmlformats.org/officeDocument/2006/relationships/hyperlink" Target="https://scholar.google.com/scholar_lookup?journal=J+Perinatol&amp;title=Relative+adrenal+insufficiency+in+the+preterm+and+term+infant&amp;author=EF+Fernandez&amp;author=KL+Watterberg&amp;volume=29&amp;issue=2&amp;publication_year=2009&amp;pages=S44-S49&amp;pmid=19399009&amp;doi=10.1038/jp.2009.24&amp;" TargetMode="External"/><Relationship Id="rId26" Type="http://schemas.openxmlformats.org/officeDocument/2006/relationships/hyperlink" Target="https://www.ncbi.nlm.nih.gov/pubmed/17015536" TargetMode="External"/><Relationship Id="rId3" Type="http://schemas.openxmlformats.org/officeDocument/2006/relationships/hyperlink" Target="https://dx.doi.org/10.1097/PCC.0b013e31822f1753" TargetMode="External"/><Relationship Id="rId21" Type="http://schemas.openxmlformats.org/officeDocument/2006/relationships/hyperlink" Target="https://dx.doi.org/10.1038/jp.2017.131" TargetMode="External"/><Relationship Id="rId7" Type="http://schemas.openxmlformats.org/officeDocument/2006/relationships/hyperlink" Target="https://dx.doi.org/10.1177/0885066613507410" TargetMode="External"/><Relationship Id="rId12" Type="http://schemas.openxmlformats.org/officeDocument/2006/relationships/hyperlink" Target="https://www.ncbi.nlm.nih.gov/pmc/articles/PMC2729502/" TargetMode="External"/><Relationship Id="rId17" Type="http://schemas.openxmlformats.org/officeDocument/2006/relationships/hyperlink" Target="https://dx.doi.org/10.1038/jp.2009.24" TargetMode="External"/><Relationship Id="rId25" Type="http://schemas.openxmlformats.org/officeDocument/2006/relationships/hyperlink" Target="https://scholar.google.com/scholar_lookup?journal=J+Perinatol&amp;title=Low+serum+cortisol+in+term+newborns+with+refractory+hypotension&amp;author=P+Tantivit&amp;author=N+Subramanian&amp;author=M+Garg&amp;volume=19&amp;issue=5&amp;publication_year=1999&amp;pages=352-357&amp;pmid=10685256&amp;doi=10.1038/sj.jp.7200202&amp;" TargetMode="External"/><Relationship Id="rId2" Type="http://schemas.openxmlformats.org/officeDocument/2006/relationships/hyperlink" Target="https://www.ncbi.nlm.nih.gov/pubmed/21926664" TargetMode="External"/><Relationship Id="rId16" Type="http://schemas.openxmlformats.org/officeDocument/2006/relationships/hyperlink" Target="https://www.ncbi.nlm.nih.gov/pubmed/19399009" TargetMode="External"/><Relationship Id="rId20" Type="http://schemas.openxmlformats.org/officeDocument/2006/relationships/hyperlink" Target="https://www.ncbi.nlm.nih.gov/pubmed/28880260" TargetMode="External"/><Relationship Id="rId29" Type="http://schemas.openxmlformats.org/officeDocument/2006/relationships/hyperlink" Target="https://academic.oup.com/tropej/article/53/1/8/1667616" TargetMode="External"/><Relationship Id="rId1" Type="http://schemas.openxmlformats.org/officeDocument/2006/relationships/slideLayout" Target="../slideLayouts/slideLayout13.xml"/><Relationship Id="rId6" Type="http://schemas.openxmlformats.org/officeDocument/2006/relationships/hyperlink" Target="https://www.ncbi.nlm.nih.gov/pubmed/24106070" TargetMode="External"/><Relationship Id="rId11" Type="http://schemas.openxmlformats.org/officeDocument/2006/relationships/hyperlink" Target="https://scholar.google.com/scholar_lookup?journal=Reproduction&amp;title=Corticotrophin-releasing+hormone+and+human+parturition&amp;author=M+McLean&amp;author=R+Smith&amp;volume=121&amp;issue=4&amp;publication_year=2001&amp;pages=493-501&amp;pmid=11277868&amp;doi=10.1530/rep.0.1210493&amp;" TargetMode="External"/><Relationship Id="rId24" Type="http://schemas.openxmlformats.org/officeDocument/2006/relationships/hyperlink" Target="https://dx.doi.org/10.1038/sj.jp.7200202" TargetMode="External"/><Relationship Id="rId5" Type="http://schemas.openxmlformats.org/officeDocument/2006/relationships/hyperlink" Target="https://scholar.google.com/scholar_lookup?journal=Congenital+Heart+Defects,+Heart+Surgeries,+Low+Cardiac+Output+Syndrome&amp;author=BGL+Romanowski&amp;author=D+Pharm&amp;publication_year=2020&amp;" TargetMode="External"/><Relationship Id="rId15" Type="http://schemas.openxmlformats.org/officeDocument/2006/relationships/hyperlink" Target="https://scholar.google.com/scholar_lookup?journal=J+Perinatol&amp;title=ACTH+and+cortisol+response+to+critical+illness+in+term+and+late+preterm+newborns&amp;author=EF+Fernandez&amp;author=R+Montman&amp;author=KL+Watterberg&amp;volume=28&amp;issue=12&amp;publication_year=2008&amp;pages=797-802&amp;pmid=18987643&amp;doi=10.1038/jp.2008.190&amp;" TargetMode="External"/><Relationship Id="rId23" Type="http://schemas.openxmlformats.org/officeDocument/2006/relationships/hyperlink" Target="https://www.ncbi.nlm.nih.gov/pubmed/10685256" TargetMode="External"/><Relationship Id="rId28" Type="http://schemas.openxmlformats.org/officeDocument/2006/relationships/hyperlink" Target="https://scholar.google.com/scholar_lookup?journal=Pediatrics&amp;title=Hemodynamic+changes+after+low-dosage+hydrocortisone+administration+in+vasopressor-treated+preterm+and+term+neonates&amp;author=S+Noori&amp;author=P+Friedlich&amp;author=P+Wong&amp;volume=118&amp;issue=4&amp;publication_year=2006&amp;pages=1456-1466&amp;pmid=17015536&amp;doi=10.1542/peds.2006-0661&amp;" TargetMode="External"/><Relationship Id="rId10" Type="http://schemas.openxmlformats.org/officeDocument/2006/relationships/hyperlink" Target="https://dx.doi.org/10.1530/rep.0.1210493" TargetMode="External"/><Relationship Id="rId19" Type="http://schemas.openxmlformats.org/officeDocument/2006/relationships/hyperlink" Target="https://www.ncbi.nlm.nih.gov/pmc/articles/PMC5688018/" TargetMode="External"/><Relationship Id="rId31" Type="http://schemas.openxmlformats.org/officeDocument/2006/relationships/hyperlink" Target="https://scholar.google.com/scholar_lookup?journal=J+Trop+Pediatr&amp;title=Effect+of+Steroids+on+the+Clinical+Course+and+Outcome+of+Neonates+with+Meconium+Aspiration+Syndrome+|+Journal+of+Tropical+Pediatrics+|+Oxford+Academic&amp;author=S+Tripathi&amp;author=A+Saili&amp;volume=53&amp;publication_year=2007&amp;pages=8-12&amp;pmid=16705003&amp;" TargetMode="External"/><Relationship Id="rId4" Type="http://schemas.openxmlformats.org/officeDocument/2006/relationships/hyperlink" Target="https://scholar.google.com/scholar_lookup?journal=Pediatr+Crit+Care+Med&amp;title=Early+initiation+of+arginine+vasopressin+infusion+in+neonates+after+complex+cardiac+surgery&amp;author=JA+Alten&amp;author=S+Borasino&amp;author=R+Toms&amp;volume=13&amp;issue=3&amp;publication_year=2012&amp;pages=300-304&amp;pmid=21926664&amp;doi=10.1097/PCC.0b013e31822f1753&amp;" TargetMode="External"/><Relationship Id="rId9" Type="http://schemas.openxmlformats.org/officeDocument/2006/relationships/hyperlink" Target="https://www.ncbi.nlm.nih.gov/pubmed/11277868" TargetMode="External"/><Relationship Id="rId14" Type="http://schemas.openxmlformats.org/officeDocument/2006/relationships/hyperlink" Target="https://dx.doi.org/10.1038/jp.2008.190" TargetMode="External"/><Relationship Id="rId22" Type="http://schemas.openxmlformats.org/officeDocument/2006/relationships/hyperlink" Target="https://scholar.google.com/scholar_lookup?journal=J+Perinatol&amp;title=Barriers+to+enrollment+in+a+randomized+controlled+trial+of+hydrocortisone+for+cardiovascular+insufficiency+in+term+and+late+preterm+newborn+infants&amp;author=KL+Watterberg&amp;author=E+Fernandez&amp;author=MC+Walsh&amp;volume=37&amp;issue=11&amp;publication_year=2017&amp;pages=1220-1223&amp;pmid=28880260&amp;doi=10.1038/jp.2017.131&amp;" TargetMode="External"/><Relationship Id="rId27" Type="http://schemas.openxmlformats.org/officeDocument/2006/relationships/hyperlink" Target="https://dx.doi.org/10.1542/peds.2006-0661" TargetMode="External"/><Relationship Id="rId30" Type="http://schemas.openxmlformats.org/officeDocument/2006/relationships/hyperlink" Target="https://www.ncbi.nlm.nih.gov/pubmed/16705003" TargetMode="External"/></Relationships>
</file>

<file path=ppt/slides/_rels/slide50.xml.rels><?xml version="1.0" encoding="UTF-8" standalone="yes"?>
<Relationships xmlns="http://schemas.openxmlformats.org/package/2006/relationships"><Relationship Id="rId8" Type="http://schemas.openxmlformats.org/officeDocument/2006/relationships/hyperlink" Target="https://dx.doi.org/10.1152/ajplung.00145.2011" TargetMode="External"/><Relationship Id="rId13" Type="http://schemas.openxmlformats.org/officeDocument/2006/relationships/hyperlink" Target="https://scholar.google.com/scholar_lookup?journal=Pulm+Circ&amp;title=Hydrocortisone+normalizes+phosphodiesterase-5+activity+in+pulmonary+artery+smooth+muscle+cells+from+lambs+with+persistent+pulmonary+hypertension+of+the+newborn&amp;author=M+Perez&amp;author=S+Wedgwood&amp;author=S+Lakshminrusimha&amp;volume=4&amp;issue=1&amp;publication_year=2014&amp;pages=71-81&amp;pmid=25006423&amp;doi=10.1086/674903&amp;" TargetMode="External"/><Relationship Id="rId3" Type="http://schemas.openxmlformats.org/officeDocument/2006/relationships/hyperlink" Target="https://www.ncbi.nlm.nih.gov/pubmed/14583981" TargetMode="External"/><Relationship Id="rId7" Type="http://schemas.openxmlformats.org/officeDocument/2006/relationships/hyperlink" Target="https://www.ncbi.nlm.nih.gov/pubmed/22198909" TargetMode="External"/><Relationship Id="rId12" Type="http://schemas.openxmlformats.org/officeDocument/2006/relationships/hyperlink" Target="https://dx.doi.org/10.1086/674903" TargetMode="External"/><Relationship Id="rId17" Type="http://schemas.openxmlformats.org/officeDocument/2006/relationships/hyperlink" Target="https://scholar.google.com/scholar_lookup?journal=Clin+Med+Insights+Pediatr&amp;title=Hydrocortisone+Improves+Oxygenation+Index+and+Systolic+Blood+Pressure+in+Term+Infants+With+Persistent+Pulmonary+Hypertension&amp;author=M+Alsaleem&amp;author=A+Malik&amp;author=S+Lakshminrusimha&amp;volume=13&amp;publication_year=2019&amp;pages=1-4&amp;doi=10.1177/1179556519888918&amp;" TargetMode="External"/><Relationship Id="rId2" Type="http://schemas.openxmlformats.org/officeDocument/2006/relationships/hyperlink" Target="https://www.ncbi.nlm.nih.gov/pmc/articles/PMC7017289/" TargetMode="External"/><Relationship Id="rId16" Type="http://schemas.openxmlformats.org/officeDocument/2006/relationships/hyperlink" Target="https://dx.doi.org/10.1177/1179556519888918" TargetMode="External"/><Relationship Id="rId1" Type="http://schemas.openxmlformats.org/officeDocument/2006/relationships/slideLayout" Target="../slideLayouts/slideLayout13.xml"/><Relationship Id="rId6" Type="http://schemas.openxmlformats.org/officeDocument/2006/relationships/hyperlink" Target="https://www.ncbi.nlm.nih.gov/pmc/articles/PMC3311533/" TargetMode="External"/><Relationship Id="rId11" Type="http://schemas.openxmlformats.org/officeDocument/2006/relationships/hyperlink" Target="https://www.ncbi.nlm.nih.gov/pubmed/25006423" TargetMode="External"/><Relationship Id="rId5" Type="http://schemas.openxmlformats.org/officeDocument/2006/relationships/hyperlink" Target="https://scholar.google.com/scholar_lookup?journal=Cochrane+Database+Syst+Rev&amp;title=Steroid+therapy+for+meconium+aspiration+syndrome+in+newborn+infants&amp;author=MC+Ward&amp;author=JK+Sinn&amp;issue=4&amp;publication_year=2003&amp;doi=10.1002/14651858.cd003485&amp;" TargetMode="External"/><Relationship Id="rId15" Type="http://schemas.openxmlformats.org/officeDocument/2006/relationships/hyperlink" Target="https://www.ncbi.nlm.nih.gov/pubmed/31798307" TargetMode="External"/><Relationship Id="rId10" Type="http://schemas.openxmlformats.org/officeDocument/2006/relationships/hyperlink" Target="https://www.ncbi.nlm.nih.gov/pmc/articles/PMC4070767/" TargetMode="External"/><Relationship Id="rId4" Type="http://schemas.openxmlformats.org/officeDocument/2006/relationships/hyperlink" Target="https://dx.doi.org/10.1002/14651858.cd003485" TargetMode="External"/><Relationship Id="rId9" Type="http://schemas.openxmlformats.org/officeDocument/2006/relationships/hyperlink" Target="https://scholar.google.com/scholar_lookup?journal=Am+J+Physiol+Cell+Mol+Physiol&amp;title=Hydrocortisone+normalizes+oxygenation+and+cGMP+regulation+in+lambs+with+persistent+pulmonary+hypertension+of+the+newborn&amp;author=M+Perez&amp;author=S+Lakshminrusimha&amp;author=S+Wedgwood&amp;volume=302&amp;issue=6&amp;publication_year=2012&amp;pages=L595-L603&amp;doi=10.1152/ajplung.00145.2011&amp;" TargetMode="External"/><Relationship Id="rId14" Type="http://schemas.openxmlformats.org/officeDocument/2006/relationships/hyperlink" Target="https://www.ncbi.nlm.nih.gov/pmc/articles/PMC6873271/"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3.xml"/><Relationship Id="rId4" Type="http://schemas.openxmlformats.org/officeDocument/2006/relationships/image" Target="../media/image37.jpeg"/></Relationships>
</file>

<file path=ppt/slides/_rels/slide5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paulomargotto.com.br/documentos/19834" TargetMode="External"/><Relationship Id="rId1" Type="http://schemas.openxmlformats.org/officeDocument/2006/relationships/slideLayout" Target="../slideLayouts/slideLayout13.xml"/><Relationship Id="rId4" Type="http://schemas.openxmlformats.org/officeDocument/2006/relationships/image" Target="../media/image39.png"/></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paulomargotto.com.br/documentos/20088" TargetMode="External"/><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paulomargotto.com.br/documentos/21184" TargetMode="External"/><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8.png"/><Relationship Id="rId7" Type="http://schemas.openxmlformats.org/officeDocument/2006/relationships/hyperlink" Target="https://drive.google.com/file/d/15ebHDHqCud0rl7GwFmnPp-CfxbG1Ncyd/view?usp=sharing" TargetMode="External"/><Relationship Id="rId2" Type="http://schemas.openxmlformats.org/officeDocument/2006/relationships/hyperlink" Target="http://paulomargotto.com.br/documentos/21678" TargetMode="Externa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6146" name="mortalidade-uti-neonatal-1170x568.png" descr="mortalidade-uti-neonatal-1170x56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457200"/>
            <a:ext cx="28252738" cy="137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20" name="Brasília/DF, 14 de janeiro de 2022…"/>
          <p:cNvSpPr txBox="1">
            <a:spLocks noGrp="1"/>
          </p:cNvSpPr>
          <p:nvPr>
            <p:ph type="subTitle" sz="quarter" idx="1"/>
          </p:nvPr>
        </p:nvSpPr>
        <p:spPr>
          <a:xfrm>
            <a:off x="1781969" y="8534400"/>
            <a:ext cx="21945600" cy="2971800"/>
          </a:xfrm>
          <a:solidFill>
            <a:schemeClr val="accent1"/>
          </a:solidFill>
        </p:spPr>
        <p:txBody>
          <a:bodyPr/>
          <a:lstStyle>
            <a:lvl1pPr algn="ctr" defTabSz="560388">
              <a:defRPr sz="5600">
                <a:solidFill>
                  <a:srgbClr val="515151"/>
                </a:solidFill>
                <a:latin typeface="Cochin"/>
                <a:ea typeface="Cochin"/>
                <a:cs typeface="Cochin"/>
                <a:sym typeface="Cochin"/>
              </a:defRPr>
            </a:lvl1pPr>
            <a:lvl2pPr marL="742950" indent="-285750" algn="ctr" defTabSz="560388">
              <a:defRPr sz="5600">
                <a:solidFill>
                  <a:srgbClr val="515151"/>
                </a:solidFill>
                <a:latin typeface="Cochin"/>
                <a:ea typeface="Cochin"/>
                <a:cs typeface="Cochin"/>
                <a:sym typeface="Cochin"/>
              </a:defRPr>
            </a:lvl2pPr>
            <a:lvl3pPr marL="1143000" indent="-228600" algn="ctr" defTabSz="560388">
              <a:defRPr sz="5600">
                <a:solidFill>
                  <a:srgbClr val="515151"/>
                </a:solidFill>
                <a:latin typeface="Cochin"/>
                <a:ea typeface="Cochin"/>
                <a:cs typeface="Cochin"/>
                <a:sym typeface="Cochin"/>
              </a:defRPr>
            </a:lvl3pPr>
            <a:lvl4pPr marL="1600200" indent="-228600" algn="ctr" defTabSz="560388">
              <a:defRPr sz="5600">
                <a:solidFill>
                  <a:srgbClr val="515151"/>
                </a:solidFill>
                <a:latin typeface="Cochin"/>
                <a:ea typeface="Cochin"/>
                <a:cs typeface="Cochin"/>
                <a:sym typeface="Cochin"/>
              </a:defRPr>
            </a:lvl4pPr>
            <a:lvl5pPr marL="2057400" indent="-228600" algn="ctr" defTabSz="560388">
              <a:defRPr sz="5600">
                <a:solidFill>
                  <a:srgbClr val="515151"/>
                </a:solidFill>
                <a:latin typeface="Cochin"/>
                <a:ea typeface="Cochin"/>
                <a:cs typeface="Cochin"/>
                <a:sym typeface="Cochin"/>
              </a:defRPr>
            </a:lvl5pPr>
            <a:lvl6pPr marL="2514600" indent="-228600" algn="ctr" defTabSz="560388" eaLnBrk="0" fontAlgn="base" hangingPunct="0">
              <a:spcAft>
                <a:spcPct val="0"/>
              </a:spcAft>
              <a:defRPr sz="5600">
                <a:solidFill>
                  <a:srgbClr val="515151"/>
                </a:solidFill>
                <a:latin typeface="Cochin"/>
                <a:ea typeface="Cochin"/>
                <a:cs typeface="Cochin"/>
                <a:sym typeface="Cochin"/>
              </a:defRPr>
            </a:lvl6pPr>
            <a:lvl7pPr marL="2971800" indent="-228600" algn="ctr" defTabSz="560388" eaLnBrk="0" fontAlgn="base" hangingPunct="0">
              <a:spcAft>
                <a:spcPct val="0"/>
              </a:spcAft>
              <a:defRPr sz="5600">
                <a:solidFill>
                  <a:srgbClr val="515151"/>
                </a:solidFill>
                <a:latin typeface="Cochin"/>
                <a:ea typeface="Cochin"/>
                <a:cs typeface="Cochin"/>
                <a:sym typeface="Cochin"/>
              </a:defRPr>
            </a:lvl7pPr>
            <a:lvl8pPr marL="3429000" indent="-228600" algn="ctr" defTabSz="560388" eaLnBrk="0" fontAlgn="base" hangingPunct="0">
              <a:spcAft>
                <a:spcPct val="0"/>
              </a:spcAft>
              <a:defRPr sz="5600">
                <a:solidFill>
                  <a:srgbClr val="515151"/>
                </a:solidFill>
                <a:latin typeface="Cochin"/>
                <a:ea typeface="Cochin"/>
                <a:cs typeface="Cochin"/>
                <a:sym typeface="Cochin"/>
              </a:defRPr>
            </a:lvl8pPr>
            <a:lvl9pPr marL="3886200" indent="-228600" algn="ctr" defTabSz="560388" eaLnBrk="0" fontAlgn="base" hangingPunct="0">
              <a:spcAft>
                <a:spcPct val="0"/>
              </a:spcAft>
              <a:defRPr sz="5600">
                <a:solidFill>
                  <a:srgbClr val="515151"/>
                </a:solidFill>
                <a:latin typeface="Cochin"/>
                <a:ea typeface="Cochin"/>
                <a:cs typeface="Cochin"/>
                <a:sym typeface="Cochin"/>
              </a:defRPr>
            </a:lvl9pPr>
          </a:lstStyle>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Apresentação: </a:t>
            </a:r>
            <a:r>
              <a:rPr lang="pt-BR" sz="3900" dirty="0" err="1"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Jamille</a:t>
            </a: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 Coutinho Alves</a:t>
            </a: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Coordenação: Carlos  A. </a:t>
            </a:r>
            <a:r>
              <a:rPr lang="pt-BR" sz="3900" dirty="0" err="1"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Zaconeta</a:t>
            </a:r>
            <a:endPar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endParaRP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Brasília, 26 de janeiro de 2022</a:t>
            </a: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Residência Médica em Neonatologia do Hospital Materno Infantil de Brasília </a:t>
            </a:r>
            <a:r>
              <a:rPr lang="pt-BR" sz="3900" dirty="0" err="1"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Dr</a:t>
            </a: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 Marcio Lisboa</a:t>
            </a: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SES/DF</a:t>
            </a: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hlinkClick r:id="rId3"/>
              </a:rPr>
              <a:t>www.paulomargotto.com.br</a:t>
            </a:r>
            <a:endPar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endParaRPr>
          </a:p>
          <a:p>
            <a:pPr eaLnBrk="1" hangingPunct="1">
              <a:spcBef>
                <a:spcPct val="0"/>
              </a:spcBef>
            </a:pPr>
            <a:r>
              <a:rPr lang="pt-BR" sz="3900" dirty="0" smtClean="0">
                <a:solidFill>
                  <a:srgbClr val="FFFF00"/>
                </a:solidFill>
                <a:effectLst>
                  <a:outerShdw blurRad="38100" dist="38100" dir="2700000" algn="tl">
                    <a:srgbClr val="000000"/>
                  </a:outerShdw>
                </a:effectLst>
                <a:latin typeface="Avenir Next Condensed Regular"/>
                <a:ea typeface="Avenir Next Condensed Regular"/>
                <a:cs typeface="Avenir Next Condensed Regular"/>
                <a:sym typeface="Avenir Next Condensed Regular"/>
              </a:rPr>
              <a:t>Brasília, 28 de janeiro de 2022</a:t>
            </a:r>
          </a:p>
        </p:txBody>
      </p:sp>
      <p:pic>
        <p:nvPicPr>
          <p:cNvPr id="6148" name="Imagem" descr="Imagem"/>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667543"/>
            <a:ext cx="2524125"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22" name="Manejo da Hipotensão Sistêmica em Bebês à Termo com Hipertensão Pulmonar Persistente do Recém-Nascido (HPPRN) - Uma Revisão Ilustrada"/>
          <p:cNvSpPr txBox="1">
            <a:spLocks noGrp="1"/>
          </p:cNvSpPr>
          <p:nvPr>
            <p:ph type="ctrTitle"/>
          </p:nvPr>
        </p:nvSpPr>
        <p:spPr bwMode="auto">
          <a:xfrm>
            <a:off x="1752600" y="3429000"/>
            <a:ext cx="21336000" cy="3251200"/>
          </a:xfrm>
          <a:solidFill>
            <a:schemeClr val="accent1"/>
          </a:solidFill>
          <a:extLst>
            <a:ext uri="{91240B29-F687-4F45-9708-019B960494DF}">
              <a14:hiddenLine xmlns:a14="http://schemas.microsoft.com/office/drawing/2010/main" w="9525">
                <a:solidFill>
                  <a:srgbClr val="000000"/>
                </a:solidFill>
                <a:round/>
                <a:headEnd/>
                <a:tailEnd/>
              </a14:hiddenLine>
            </a:ext>
          </a:extLst>
        </p:spPr>
        <p:txBody>
          <a:bodyPr vert="horz" wrap="square" numCol="1" anchorCtr="0" compatLnSpc="1">
            <a:prstTxWarp prst="textNoShape">
              <a:avLst/>
            </a:prstTxWarp>
            <a:normAutofit fontScale="90000"/>
          </a:bodyPr>
          <a:lstStyle>
            <a:lvl1pPr defTabSz="442913">
              <a:defRPr sz="10400">
                <a:solidFill>
                  <a:srgbClr val="515151"/>
                </a:solidFill>
                <a:latin typeface="Cochin"/>
                <a:ea typeface="Cochin"/>
                <a:cs typeface="Cochin"/>
                <a:sym typeface="Cochin"/>
              </a:defRPr>
            </a:lvl1pPr>
            <a:lvl2pPr defTabSz="442913">
              <a:defRPr sz="10400">
                <a:solidFill>
                  <a:srgbClr val="515151"/>
                </a:solidFill>
                <a:latin typeface="Cochin"/>
                <a:ea typeface="Cochin"/>
                <a:cs typeface="Cochin"/>
                <a:sym typeface="Cochin"/>
              </a:defRPr>
            </a:lvl2pPr>
            <a:lvl3pPr defTabSz="442913">
              <a:defRPr sz="10400">
                <a:solidFill>
                  <a:srgbClr val="515151"/>
                </a:solidFill>
                <a:latin typeface="Cochin"/>
                <a:ea typeface="Cochin"/>
                <a:cs typeface="Cochin"/>
                <a:sym typeface="Cochin"/>
              </a:defRPr>
            </a:lvl3pPr>
            <a:lvl4pPr defTabSz="442913">
              <a:defRPr sz="10400">
                <a:solidFill>
                  <a:srgbClr val="515151"/>
                </a:solidFill>
                <a:latin typeface="Cochin"/>
                <a:ea typeface="Cochin"/>
                <a:cs typeface="Cochin"/>
                <a:sym typeface="Cochin"/>
              </a:defRPr>
            </a:lvl4pPr>
            <a:lvl5pPr defTabSz="442913">
              <a:defRPr sz="10400">
                <a:solidFill>
                  <a:srgbClr val="515151"/>
                </a:solidFill>
                <a:latin typeface="Cochin"/>
                <a:ea typeface="Cochin"/>
                <a:cs typeface="Cochin"/>
                <a:sym typeface="Cochin"/>
              </a:defRPr>
            </a:lvl5pPr>
            <a:lvl6pPr marL="457200" defTabSz="442913" eaLnBrk="0" fontAlgn="base" hangingPunct="0">
              <a:spcBef>
                <a:spcPct val="0"/>
              </a:spcBef>
              <a:spcAft>
                <a:spcPct val="0"/>
              </a:spcAft>
              <a:defRPr sz="10400">
                <a:solidFill>
                  <a:srgbClr val="515151"/>
                </a:solidFill>
                <a:latin typeface="Cochin"/>
                <a:ea typeface="Cochin"/>
                <a:cs typeface="Cochin"/>
                <a:sym typeface="Cochin"/>
              </a:defRPr>
            </a:lvl6pPr>
            <a:lvl7pPr marL="914400" defTabSz="442913" eaLnBrk="0" fontAlgn="base" hangingPunct="0">
              <a:spcBef>
                <a:spcPct val="0"/>
              </a:spcBef>
              <a:spcAft>
                <a:spcPct val="0"/>
              </a:spcAft>
              <a:defRPr sz="10400">
                <a:solidFill>
                  <a:srgbClr val="515151"/>
                </a:solidFill>
                <a:latin typeface="Cochin"/>
                <a:ea typeface="Cochin"/>
                <a:cs typeface="Cochin"/>
                <a:sym typeface="Cochin"/>
              </a:defRPr>
            </a:lvl7pPr>
            <a:lvl8pPr marL="1371600" defTabSz="442913" eaLnBrk="0" fontAlgn="base" hangingPunct="0">
              <a:spcBef>
                <a:spcPct val="0"/>
              </a:spcBef>
              <a:spcAft>
                <a:spcPct val="0"/>
              </a:spcAft>
              <a:defRPr sz="10400">
                <a:solidFill>
                  <a:srgbClr val="515151"/>
                </a:solidFill>
                <a:latin typeface="Cochin"/>
                <a:ea typeface="Cochin"/>
                <a:cs typeface="Cochin"/>
                <a:sym typeface="Cochin"/>
              </a:defRPr>
            </a:lvl8pPr>
            <a:lvl9pPr marL="1828800" defTabSz="442913" eaLnBrk="0" fontAlgn="base" hangingPunct="0">
              <a:spcBef>
                <a:spcPct val="0"/>
              </a:spcBef>
              <a:spcAft>
                <a:spcPct val="0"/>
              </a:spcAft>
              <a:defRPr sz="10400">
                <a:solidFill>
                  <a:srgbClr val="515151"/>
                </a:solidFill>
                <a:latin typeface="Cochin"/>
                <a:ea typeface="Cochin"/>
                <a:cs typeface="Cochin"/>
                <a:sym typeface="Cochin"/>
              </a:defRPr>
            </a:lvl9pPr>
          </a:lstStyle>
          <a:p>
            <a:pPr eaLnBrk="1" hangingPunct="1"/>
            <a:r>
              <a:rPr lang="pt-BR" sz="7000" b="1" smtClean="0">
                <a:solidFill>
                  <a:srgbClr val="FFFF00"/>
                </a:solidFill>
                <a:effectLst/>
                <a:latin typeface="Marker Felt"/>
                <a:ea typeface="Marker Felt"/>
                <a:cs typeface="Marker Felt"/>
                <a:sym typeface="Marker Felt"/>
              </a:rPr>
              <a:t>Manejo da Hipotensão Sistêmica em Bebês à Termo com</a:t>
            </a:r>
            <a:r>
              <a:rPr lang="pt-BR" sz="7000" smtClean="0">
                <a:solidFill>
                  <a:srgbClr val="FFFF00"/>
                </a:solidFill>
                <a:effectLst/>
                <a:latin typeface="Marker Felt"/>
                <a:ea typeface="Marker Felt"/>
                <a:cs typeface="Marker Felt"/>
                <a:sym typeface="Marker Felt"/>
              </a:rPr>
              <a:t> </a:t>
            </a:r>
            <a:r>
              <a:rPr lang="pt-BR" sz="7000" b="1" smtClean="0">
                <a:solidFill>
                  <a:srgbClr val="FFFF00"/>
                </a:solidFill>
                <a:effectLst/>
                <a:latin typeface="Marker Felt"/>
                <a:ea typeface="Marker Felt"/>
                <a:cs typeface="Marker Felt"/>
                <a:sym typeface="Marker Felt"/>
              </a:rPr>
              <a:t>Hipertensão Pulmonar Persistente do Recém-Nascido (HPPRN) - Um</a:t>
            </a:r>
            <a:r>
              <a:rPr lang="pt-BR" sz="7000" smtClean="0">
                <a:solidFill>
                  <a:srgbClr val="FFFF00"/>
                </a:solidFill>
                <a:effectLst/>
                <a:latin typeface="Marker Felt"/>
                <a:ea typeface="Marker Felt"/>
                <a:cs typeface="Marker Felt"/>
                <a:sym typeface="Marker Felt"/>
              </a:rPr>
              <a:t>a </a:t>
            </a:r>
            <a:r>
              <a:rPr lang="pt-BR" sz="7000" b="1" smtClean="0">
                <a:solidFill>
                  <a:srgbClr val="FFFF00"/>
                </a:solidFill>
                <a:effectLst/>
                <a:latin typeface="Marker Felt"/>
                <a:ea typeface="Marker Felt"/>
                <a:cs typeface="Marker Felt"/>
                <a:sym typeface="Marker Felt"/>
              </a:rPr>
              <a:t>Revisão Ilustrada</a:t>
            </a:r>
          </a:p>
        </p:txBody>
      </p:sp>
      <p:sp>
        <p:nvSpPr>
          <p:cNvPr id="6150" name="Rectangle 6"/>
          <p:cNvSpPr>
            <a:spLocks noChangeArrowheads="1"/>
          </p:cNvSpPr>
          <p:nvPr/>
        </p:nvSpPr>
        <p:spPr bwMode="auto">
          <a:xfrm>
            <a:off x="1600200" y="6904038"/>
            <a:ext cx="21488400" cy="13414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a:r>
              <a:rPr lang="pt-BR" sz="2800" b="1">
                <a:hlinkClick r:id="rId5"/>
              </a:rPr>
              <a:t>Management</a:t>
            </a:r>
            <a:r>
              <a:rPr lang="pt-BR" sz="2800">
                <a:hlinkClick r:id="rId5"/>
              </a:rPr>
              <a:t> of </a:t>
            </a:r>
            <a:r>
              <a:rPr lang="pt-BR" sz="2800" b="1">
                <a:hlinkClick r:id="rId5"/>
              </a:rPr>
              <a:t>systemic</a:t>
            </a:r>
            <a:r>
              <a:rPr lang="pt-BR" sz="2800">
                <a:hlinkClick r:id="rId5"/>
              </a:rPr>
              <a:t> </a:t>
            </a:r>
            <a:r>
              <a:rPr lang="pt-BR" sz="2800" b="1">
                <a:hlinkClick r:id="rId5"/>
              </a:rPr>
              <a:t>hypotension</a:t>
            </a:r>
            <a:r>
              <a:rPr lang="pt-BR" sz="2800">
                <a:hlinkClick r:id="rId5"/>
              </a:rPr>
              <a:t> in </a:t>
            </a:r>
            <a:r>
              <a:rPr lang="pt-BR" sz="2800" b="1">
                <a:hlinkClick r:id="rId5"/>
              </a:rPr>
              <a:t>term</a:t>
            </a:r>
            <a:r>
              <a:rPr lang="pt-BR" sz="2800">
                <a:hlinkClick r:id="rId5"/>
              </a:rPr>
              <a:t> </a:t>
            </a:r>
            <a:r>
              <a:rPr lang="pt-BR" sz="2800" b="1">
                <a:hlinkClick r:id="rId5"/>
              </a:rPr>
              <a:t>infants</a:t>
            </a:r>
            <a:r>
              <a:rPr lang="pt-BR" sz="2800">
                <a:hlinkClick r:id="rId5"/>
              </a:rPr>
              <a:t> with </a:t>
            </a:r>
            <a:r>
              <a:rPr lang="pt-BR" sz="2800" b="1">
                <a:hlinkClick r:id="rId5"/>
              </a:rPr>
              <a:t>persistent</a:t>
            </a:r>
            <a:r>
              <a:rPr lang="pt-BR" sz="2800">
                <a:hlinkClick r:id="rId5"/>
              </a:rPr>
              <a:t> </a:t>
            </a:r>
            <a:r>
              <a:rPr lang="pt-BR" sz="2800" b="1">
                <a:hlinkClick r:id="rId5"/>
              </a:rPr>
              <a:t>pulmonary</a:t>
            </a:r>
            <a:r>
              <a:rPr lang="pt-BR" sz="2800">
                <a:hlinkClick r:id="rId5"/>
              </a:rPr>
              <a:t> hypertension of the newborn: an illustrated review.</a:t>
            </a:r>
            <a:endParaRPr lang="pt-BR" sz="2800"/>
          </a:p>
          <a:p>
            <a:pPr algn="ctr"/>
            <a:r>
              <a:rPr lang="pt-BR" sz="2800"/>
              <a:t>Siefkes HM, Lakshminrusimha S.Arch Dis Child Fetal Neonatal Ed. 2021 Jul;106(4):446-455. doi: 10.1136/archdischild-2020-319705. Epub 2021 Jan 21.PMID: 33478959 </a:t>
            </a:r>
            <a:r>
              <a:rPr lang="pt-BR" sz="2800" b="1"/>
              <a:t>Free PMC article.</a:t>
            </a:r>
            <a:r>
              <a:rPr lang="pt-BR" sz="2800"/>
              <a:t> Review. </a:t>
            </a:r>
            <a:r>
              <a:rPr lang="pt-BR" sz="3200" b="1">
                <a:solidFill>
                  <a:schemeClr val="folHlink"/>
                </a:solidFill>
              </a:rPr>
              <a:t>Artigo Livre!</a:t>
            </a:r>
          </a:p>
        </p:txBody>
      </p:sp>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48600" y="609600"/>
            <a:ext cx="11430000" cy="2622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26" name="Introdução"/>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Introdução</a:t>
            </a:r>
          </a:p>
        </p:txBody>
      </p:sp>
      <p:grpSp>
        <p:nvGrpSpPr>
          <p:cNvPr id="8195" name="Delimitador"/>
          <p:cNvGrpSpPr>
            <a:grpSpLocks/>
          </p:cNvGrpSpPr>
          <p:nvPr/>
        </p:nvGrpSpPr>
        <p:grpSpPr bwMode="auto">
          <a:xfrm>
            <a:off x="1778000" y="6091238"/>
            <a:ext cx="10599738" cy="5400675"/>
            <a:chOff x="0" y="0"/>
            <a:chExt cx="10598764" cy="5400982"/>
          </a:xfrm>
        </p:grpSpPr>
        <p:sp>
          <p:nvSpPr>
            <p:cNvPr id="8201" name="Delimitador"/>
            <p:cNvSpPr>
              <a:spLocks/>
            </p:cNvSpPr>
            <p:nvPr/>
          </p:nvSpPr>
          <p:spPr bwMode="auto">
            <a:xfrm>
              <a:off x="101599" y="101599"/>
              <a:ext cx="10395566" cy="5197784"/>
            </a:xfrm>
            <a:custGeom>
              <a:avLst/>
              <a:gdLst>
                <a:gd name="T0" fmla="*/ 5197783 w 21600"/>
                <a:gd name="T1" fmla="*/ 2598892 h 21600"/>
                <a:gd name="T2" fmla="*/ 5197783 w 21600"/>
                <a:gd name="T3" fmla="*/ 2598892 h 21600"/>
                <a:gd name="T4" fmla="*/ 5197783 w 21600"/>
                <a:gd name="T5" fmla="*/ 2598892 h 21600"/>
                <a:gd name="T6" fmla="*/ 5197783 w 21600"/>
                <a:gd name="T7" fmla="*/ 259889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0"/>
                  </a:moveTo>
                  <a:cubicBezTo>
                    <a:pt x="2418" y="0"/>
                    <a:pt x="0" y="4835"/>
                    <a:pt x="0" y="10800"/>
                  </a:cubicBezTo>
                  <a:cubicBezTo>
                    <a:pt x="0" y="16765"/>
                    <a:pt x="2418" y="21600"/>
                    <a:pt x="5400" y="21600"/>
                  </a:cubicBezTo>
                  <a:lnTo>
                    <a:pt x="16200" y="21600"/>
                  </a:lnTo>
                  <a:cubicBezTo>
                    <a:pt x="19182" y="21600"/>
                    <a:pt x="21600" y="16765"/>
                    <a:pt x="21600" y="10800"/>
                  </a:cubicBezTo>
                  <a:cubicBezTo>
                    <a:pt x="21600" y="4835"/>
                    <a:pt x="19182" y="0"/>
                    <a:pt x="16200" y="0"/>
                  </a:cubicBezTo>
                  <a:lnTo>
                    <a:pt x="54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pt-BR"/>
            </a:p>
          </p:txBody>
        </p:sp>
        <p:pic>
          <p:nvPicPr>
            <p:cNvPr id="8202" name="Delimitador Delimitador" descr="Delimitador Delimitado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598766" cy="540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196" name="Hipoxemia relativa…"/>
          <p:cNvSpPr txBox="1">
            <a:spLocks noChangeArrowheads="1"/>
          </p:cNvSpPr>
          <p:nvPr/>
        </p:nvSpPr>
        <p:spPr bwMode="auto">
          <a:xfrm>
            <a:off x="2573338" y="7216775"/>
            <a:ext cx="9009062"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algn="ctr" defTabSz="457200" eaLnBrk="0" hangingPunct="0">
              <a:buClr>
                <a:srgbClr val="A29A85"/>
              </a:buClr>
              <a:defRPr sz="5800">
                <a:solidFill>
                  <a:srgbClr val="515151"/>
                </a:solidFill>
                <a:latin typeface="Cochin"/>
                <a:ea typeface="Cochin"/>
                <a:cs typeface="Cochin"/>
                <a:sym typeface="Cochin"/>
              </a:defRPr>
            </a:lvl1pPr>
            <a:lvl2pPr marL="742950" indent="-285750" algn="ctr" defTabSz="457200" eaLnBrk="0" hangingPunct="0">
              <a:buClr>
                <a:srgbClr val="A29A85"/>
              </a:buClr>
              <a:defRPr sz="5800">
                <a:solidFill>
                  <a:srgbClr val="515151"/>
                </a:solidFill>
                <a:latin typeface="Cochin"/>
                <a:ea typeface="Cochin"/>
                <a:cs typeface="Cochin"/>
                <a:sym typeface="Cochin"/>
              </a:defRPr>
            </a:lvl2pPr>
            <a:lvl3pPr marL="1143000" indent="-228600" algn="ctr" defTabSz="457200" eaLnBrk="0" hangingPunct="0">
              <a:buClr>
                <a:srgbClr val="A29A85"/>
              </a:buClr>
              <a:defRPr sz="5800">
                <a:solidFill>
                  <a:srgbClr val="515151"/>
                </a:solidFill>
                <a:latin typeface="Cochin"/>
                <a:ea typeface="Cochin"/>
                <a:cs typeface="Cochin"/>
                <a:sym typeface="Cochin"/>
              </a:defRPr>
            </a:lvl3pPr>
            <a:lvl4pPr marL="1600200" indent="-228600" algn="ctr" defTabSz="457200" eaLnBrk="0" hangingPunct="0">
              <a:buClr>
                <a:srgbClr val="A29A85"/>
              </a:buClr>
              <a:defRPr sz="5800">
                <a:solidFill>
                  <a:srgbClr val="515151"/>
                </a:solidFill>
                <a:latin typeface="Cochin"/>
                <a:ea typeface="Cochin"/>
                <a:cs typeface="Cochin"/>
                <a:sym typeface="Cochin"/>
              </a:defRPr>
            </a:lvl4pPr>
            <a:lvl5pPr marL="2057400" indent="-228600" algn="ctr" defTabSz="457200" eaLnBrk="0" hangingPunct="0">
              <a:buClr>
                <a:srgbClr val="A29A85"/>
              </a:buClr>
              <a:defRPr sz="5800">
                <a:solidFill>
                  <a:srgbClr val="515151"/>
                </a:solidFill>
                <a:latin typeface="Cochin"/>
                <a:ea typeface="Cochin"/>
                <a:cs typeface="Cochin"/>
                <a:sym typeface="Cochin"/>
              </a:defRPr>
            </a:lvl5pPr>
            <a:lvl6pPr marL="25146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buClrTx/>
            </a:pPr>
            <a:r>
              <a:rPr lang="pt-BR" sz="4000">
                <a:solidFill>
                  <a:srgbClr val="000000"/>
                </a:solidFill>
                <a:latin typeface="Avenir Next Condensed Regular"/>
                <a:ea typeface="Avenir Next Condensed Regular"/>
                <a:cs typeface="Avenir Next Condensed Regular"/>
                <a:sym typeface="Avenir Next Condensed Regular"/>
              </a:rPr>
              <a:t>Hipoxemia relativa</a:t>
            </a:r>
          </a:p>
          <a:p>
            <a:pPr eaLnBrk="1">
              <a:buClrTx/>
            </a:pPr>
            <a:r>
              <a:rPr lang="pt-BR" sz="4000">
                <a:solidFill>
                  <a:srgbClr val="000000"/>
                </a:solidFill>
                <a:latin typeface="Avenir Next Condensed Regular"/>
                <a:ea typeface="Avenir Next Condensed Regular"/>
                <a:cs typeface="Avenir Next Condensed Regular"/>
                <a:sym typeface="Avenir Next Condensed Regular"/>
              </a:rPr>
              <a:t>Falta de ventilação alveolar com pulmões cheios de líquido</a:t>
            </a:r>
          </a:p>
          <a:p>
            <a:pPr eaLnBrk="1">
              <a:buClrTx/>
            </a:pPr>
            <a:r>
              <a:rPr lang="pt-BR" sz="4000">
                <a:solidFill>
                  <a:srgbClr val="000000"/>
                </a:solidFill>
                <a:latin typeface="Avenir Next Condensed Regular"/>
                <a:ea typeface="Avenir Next Condensed Regular"/>
                <a:cs typeface="Avenir Next Condensed Regular"/>
                <a:sym typeface="Avenir Next Condensed Regular"/>
              </a:rPr>
              <a:t>Vasoconstritores da circulação pulmonar</a:t>
            </a:r>
          </a:p>
        </p:txBody>
      </p:sp>
      <p:grpSp>
        <p:nvGrpSpPr>
          <p:cNvPr id="133" name="Alta resistência vascular pulmonar (RVP)"/>
          <p:cNvGrpSpPr>
            <a:grpSpLocks/>
          </p:cNvGrpSpPr>
          <p:nvPr/>
        </p:nvGrpSpPr>
        <p:grpSpPr bwMode="auto">
          <a:xfrm>
            <a:off x="15860713" y="7083425"/>
            <a:ext cx="6289675" cy="3695700"/>
            <a:chOff x="0" y="0"/>
            <a:chExt cx="6289423" cy="3695700"/>
          </a:xfrm>
        </p:grpSpPr>
        <p:sp>
          <p:nvSpPr>
            <p:cNvPr id="8199" name="Alta resistência vascular pulmonar (RVP)"/>
            <p:cNvSpPr txBox="1">
              <a:spLocks noChangeArrowheads="1"/>
            </p:cNvSpPr>
            <p:nvPr/>
          </p:nvSpPr>
          <p:spPr bwMode="auto">
            <a:xfrm>
              <a:off x="215900" y="139700"/>
              <a:ext cx="5857624" cy="3136900"/>
            </a:xfrm>
            <a:prstGeom prst="rect">
              <a:avLst/>
            </a:prstGeom>
            <a:solidFill>
              <a:srgbClr val="FFFFFF">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011993"/>
                  </a:solidFill>
                  <a:latin typeface="Avenir Next Condensed Regular"/>
                  <a:ea typeface="Avenir Next Condensed Regular"/>
                  <a:cs typeface="Avenir Next Condensed Regular"/>
                  <a:sym typeface="Avenir Next Condensed Regular"/>
                </a:rPr>
                <a:t>Alta resistência vascular pulmonar (RVP)</a:t>
              </a:r>
            </a:p>
          </p:txBody>
        </p:sp>
        <p:pic>
          <p:nvPicPr>
            <p:cNvPr id="8200" name="Alta resistência vascular pulmonar (RVP) Alta resistência vascular pulmonar (RVP)" descr="Alta resistência vascular pulmonar (RVP) Alta resistência vascular pulmonar (RVP)"/>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289424"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4" name="Seta"/>
          <p:cNvSpPr>
            <a:spLocks noChangeArrowheads="1"/>
          </p:cNvSpPr>
          <p:nvPr/>
        </p:nvSpPr>
        <p:spPr bwMode="auto">
          <a:xfrm>
            <a:off x="13087350" y="8256588"/>
            <a:ext cx="2063750" cy="1069975"/>
          </a:xfrm>
          <a:prstGeom prst="rightArrow">
            <a:avLst>
              <a:gd name="adj1" fmla="val 32000"/>
              <a:gd name="adj2" fmla="val 75919"/>
            </a:avLst>
          </a:prstGeom>
          <a:solidFill>
            <a:srgbClr val="FFFFFF"/>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endParaRPr lang="pt-BR" sz="5600">
              <a:solidFill>
                <a:srgbClr val="FFFFFF"/>
              </a:solidFill>
            </a:endParaRPr>
          </a:p>
        </p:txBody>
      </p:sp>
      <p:sp>
        <p:nvSpPr>
          <p:cNvPr id="8203" name="Rectangle 11"/>
          <p:cNvSpPr>
            <a:spLocks noChangeArrowheads="1"/>
          </p:cNvSpPr>
          <p:nvPr/>
        </p:nvSpPr>
        <p:spPr bwMode="auto">
          <a:xfrm>
            <a:off x="228601" y="2982724"/>
            <a:ext cx="24155399" cy="2769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b="1" dirty="0">
                <a:solidFill>
                  <a:schemeClr val="hlink"/>
                </a:solidFill>
              </a:rPr>
              <a:t>O</a:t>
            </a:r>
            <a:r>
              <a:rPr lang="pt-BR" dirty="0"/>
              <a:t> </a:t>
            </a:r>
            <a:r>
              <a:rPr lang="pt-BR" b="1" dirty="0">
                <a:solidFill>
                  <a:schemeClr val="hlink"/>
                </a:solidFill>
              </a:rPr>
              <a:t>sistema circulatório fetal é caracterizado por alta resistência vascular pulmonar (RVP) e baixa resistência vascular sistêmica (RVS)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134"/>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iterate>
                                    <p:tmAbs val="0"/>
                                  </p:iterate>
                                  <p:childTnLst>
                                    <p:set>
                                      <p:cBhvr>
                                        <p:cTn id="9" fill="hold"/>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advAuto="0"/>
      <p:bldP spid="134"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36" name="Introdução"/>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Introdução</a:t>
            </a:r>
          </a:p>
        </p:txBody>
      </p:sp>
      <p:grpSp>
        <p:nvGrpSpPr>
          <p:cNvPr id="9219" name="Delimitador"/>
          <p:cNvGrpSpPr>
            <a:grpSpLocks/>
          </p:cNvGrpSpPr>
          <p:nvPr/>
        </p:nvGrpSpPr>
        <p:grpSpPr bwMode="auto">
          <a:xfrm>
            <a:off x="381000" y="3276600"/>
            <a:ext cx="10599738" cy="2438400"/>
            <a:chOff x="0" y="0"/>
            <a:chExt cx="10598764" cy="5400982"/>
          </a:xfrm>
        </p:grpSpPr>
        <p:sp>
          <p:nvSpPr>
            <p:cNvPr id="9225" name="Delimitador"/>
            <p:cNvSpPr>
              <a:spLocks/>
            </p:cNvSpPr>
            <p:nvPr/>
          </p:nvSpPr>
          <p:spPr bwMode="auto">
            <a:xfrm>
              <a:off x="101599" y="101599"/>
              <a:ext cx="10395566" cy="5197784"/>
            </a:xfrm>
            <a:custGeom>
              <a:avLst/>
              <a:gdLst>
                <a:gd name="T0" fmla="*/ 5197783 w 21600"/>
                <a:gd name="T1" fmla="*/ 2598892 h 21600"/>
                <a:gd name="T2" fmla="*/ 5197783 w 21600"/>
                <a:gd name="T3" fmla="*/ 2598892 h 21600"/>
                <a:gd name="T4" fmla="*/ 5197783 w 21600"/>
                <a:gd name="T5" fmla="*/ 2598892 h 21600"/>
                <a:gd name="T6" fmla="*/ 5197783 w 21600"/>
                <a:gd name="T7" fmla="*/ 2598892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5400" y="0"/>
                  </a:moveTo>
                  <a:cubicBezTo>
                    <a:pt x="2418" y="0"/>
                    <a:pt x="0" y="4835"/>
                    <a:pt x="0" y="10800"/>
                  </a:cubicBezTo>
                  <a:cubicBezTo>
                    <a:pt x="0" y="16765"/>
                    <a:pt x="2418" y="21600"/>
                    <a:pt x="5400" y="21600"/>
                  </a:cubicBezTo>
                  <a:lnTo>
                    <a:pt x="16200" y="21600"/>
                  </a:lnTo>
                  <a:cubicBezTo>
                    <a:pt x="19182" y="21600"/>
                    <a:pt x="21600" y="16765"/>
                    <a:pt x="21600" y="10800"/>
                  </a:cubicBezTo>
                  <a:cubicBezTo>
                    <a:pt x="21600" y="4835"/>
                    <a:pt x="19182" y="0"/>
                    <a:pt x="16200" y="0"/>
                  </a:cubicBezTo>
                  <a:lnTo>
                    <a:pt x="540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pt-BR"/>
            </a:p>
          </p:txBody>
        </p:sp>
        <p:pic>
          <p:nvPicPr>
            <p:cNvPr id="9226" name="Delimitador Delimitador" descr="Delimitador Delimitado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598766" cy="540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0" name="Baixa resistência umbilical e placentária"/>
          <p:cNvSpPr txBox="1">
            <a:spLocks noChangeArrowheads="1"/>
          </p:cNvSpPr>
          <p:nvPr/>
        </p:nvSpPr>
        <p:spPr bwMode="auto">
          <a:xfrm>
            <a:off x="1295400" y="3854450"/>
            <a:ext cx="900906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algn="ctr" defTabSz="457200" eaLnBrk="0" hangingPunct="0">
              <a:buClr>
                <a:srgbClr val="A29A85"/>
              </a:buClr>
              <a:defRPr sz="5800">
                <a:solidFill>
                  <a:srgbClr val="515151"/>
                </a:solidFill>
                <a:latin typeface="Cochin"/>
                <a:ea typeface="Cochin"/>
                <a:cs typeface="Cochin"/>
                <a:sym typeface="Cochin"/>
              </a:defRPr>
            </a:lvl1pPr>
            <a:lvl2pPr marL="742950" indent="-285750" algn="ctr" defTabSz="457200" eaLnBrk="0" hangingPunct="0">
              <a:buClr>
                <a:srgbClr val="A29A85"/>
              </a:buClr>
              <a:defRPr sz="5800">
                <a:solidFill>
                  <a:srgbClr val="515151"/>
                </a:solidFill>
                <a:latin typeface="Cochin"/>
                <a:ea typeface="Cochin"/>
                <a:cs typeface="Cochin"/>
                <a:sym typeface="Cochin"/>
              </a:defRPr>
            </a:lvl2pPr>
            <a:lvl3pPr marL="1143000" indent="-228600" algn="ctr" defTabSz="457200" eaLnBrk="0" hangingPunct="0">
              <a:buClr>
                <a:srgbClr val="A29A85"/>
              </a:buClr>
              <a:defRPr sz="5800">
                <a:solidFill>
                  <a:srgbClr val="515151"/>
                </a:solidFill>
                <a:latin typeface="Cochin"/>
                <a:ea typeface="Cochin"/>
                <a:cs typeface="Cochin"/>
                <a:sym typeface="Cochin"/>
              </a:defRPr>
            </a:lvl3pPr>
            <a:lvl4pPr marL="1600200" indent="-228600" algn="ctr" defTabSz="457200" eaLnBrk="0" hangingPunct="0">
              <a:buClr>
                <a:srgbClr val="A29A85"/>
              </a:buClr>
              <a:defRPr sz="5800">
                <a:solidFill>
                  <a:srgbClr val="515151"/>
                </a:solidFill>
                <a:latin typeface="Cochin"/>
                <a:ea typeface="Cochin"/>
                <a:cs typeface="Cochin"/>
                <a:sym typeface="Cochin"/>
              </a:defRPr>
            </a:lvl4pPr>
            <a:lvl5pPr marL="2057400" indent="-228600" algn="ctr" defTabSz="457200" eaLnBrk="0" hangingPunct="0">
              <a:buClr>
                <a:srgbClr val="A29A85"/>
              </a:buClr>
              <a:defRPr sz="5800">
                <a:solidFill>
                  <a:srgbClr val="515151"/>
                </a:solidFill>
                <a:latin typeface="Cochin"/>
                <a:ea typeface="Cochin"/>
                <a:cs typeface="Cochin"/>
                <a:sym typeface="Cochin"/>
              </a:defRPr>
            </a:lvl5pPr>
            <a:lvl6pPr marL="25146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4572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buClrTx/>
            </a:pPr>
            <a:r>
              <a:rPr lang="pt-BR" sz="4000">
                <a:solidFill>
                  <a:srgbClr val="000000"/>
                </a:solidFill>
                <a:latin typeface="Avenir Next Condensed Regular"/>
                <a:ea typeface="Avenir Next Condensed Regular"/>
                <a:cs typeface="Avenir Next Condensed Regular"/>
                <a:sym typeface="Avenir Next Condensed Regular"/>
              </a:rPr>
              <a:t>Baixa resistência umbilical e placentária</a:t>
            </a:r>
          </a:p>
        </p:txBody>
      </p:sp>
      <p:grpSp>
        <p:nvGrpSpPr>
          <p:cNvPr id="143" name="Baixa resistência vascular sistêmica (RVS)"/>
          <p:cNvGrpSpPr>
            <a:grpSpLocks/>
          </p:cNvGrpSpPr>
          <p:nvPr/>
        </p:nvGrpSpPr>
        <p:grpSpPr bwMode="auto">
          <a:xfrm>
            <a:off x="15392400" y="3352800"/>
            <a:ext cx="6289675" cy="3954463"/>
            <a:chOff x="0" y="0"/>
            <a:chExt cx="6289424" cy="3695700"/>
          </a:xfrm>
        </p:grpSpPr>
        <p:sp>
          <p:nvSpPr>
            <p:cNvPr id="9223" name="Baixa resistência vascular sistêmica (RVS)"/>
            <p:cNvSpPr txBox="1">
              <a:spLocks noChangeArrowheads="1"/>
            </p:cNvSpPr>
            <p:nvPr/>
          </p:nvSpPr>
          <p:spPr bwMode="auto">
            <a:xfrm>
              <a:off x="215891" y="7560"/>
              <a:ext cx="5857642" cy="3400329"/>
            </a:xfrm>
            <a:prstGeom prst="rect">
              <a:avLst/>
            </a:prstGeom>
            <a:solidFill>
              <a:srgbClr val="FFFFFF">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941751"/>
                  </a:solidFill>
                  <a:latin typeface="Avenir Next Condensed Regular"/>
                  <a:ea typeface="Avenir Next Condensed Regular"/>
                  <a:cs typeface="Avenir Next Condensed Regular"/>
                  <a:sym typeface="Avenir Next Condensed Regular"/>
                </a:rPr>
                <a:t>Baixa resistência vascular sistêmica (RVS)</a:t>
              </a:r>
            </a:p>
          </p:txBody>
        </p:sp>
        <p:pic>
          <p:nvPicPr>
            <p:cNvPr id="9224" name="Baixa resistência vascular sistêmica (RVS) Baixa resistência vascular sistêmica (RVS)" descr="Baixa resistência vascular sistêmica (RVS) Baixa resistência vascular sistêmica (RVS)"/>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289424"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4" name="Seta"/>
          <p:cNvSpPr>
            <a:spLocks noChangeArrowheads="1"/>
          </p:cNvSpPr>
          <p:nvPr/>
        </p:nvSpPr>
        <p:spPr bwMode="auto">
          <a:xfrm>
            <a:off x="11963400" y="4038600"/>
            <a:ext cx="2063750" cy="1069975"/>
          </a:xfrm>
          <a:prstGeom prst="rightArrow">
            <a:avLst>
              <a:gd name="adj1" fmla="val 32000"/>
              <a:gd name="adj2" fmla="val 75919"/>
            </a:avLst>
          </a:prstGeom>
          <a:solidFill>
            <a:srgbClr val="FFFFFF"/>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endParaRPr lang="pt-BR" sz="5600">
              <a:solidFill>
                <a:srgbClr val="FFFFFF"/>
              </a:solidFill>
            </a:endParaRPr>
          </a:p>
        </p:txBody>
      </p:sp>
      <p:grpSp>
        <p:nvGrpSpPr>
          <p:cNvPr id="150" name="Alta RVP…"/>
          <p:cNvGrpSpPr>
            <a:grpSpLocks/>
          </p:cNvGrpSpPr>
          <p:nvPr/>
        </p:nvGrpSpPr>
        <p:grpSpPr bwMode="auto">
          <a:xfrm>
            <a:off x="10058400" y="6248400"/>
            <a:ext cx="4184650" cy="2476500"/>
            <a:chOff x="-1" y="0"/>
            <a:chExt cx="3276957" cy="2476500"/>
          </a:xfrm>
        </p:grpSpPr>
        <p:sp>
          <p:nvSpPr>
            <p:cNvPr id="9228" name="Alta RVP…"/>
            <p:cNvSpPr txBox="1">
              <a:spLocks noChangeArrowheads="1"/>
            </p:cNvSpPr>
            <p:nvPr/>
          </p:nvSpPr>
          <p:spPr bwMode="auto">
            <a:xfrm>
              <a:off x="149955" y="233363"/>
              <a:ext cx="2964344" cy="1870075"/>
            </a:xfrm>
            <a:prstGeom prst="rect">
              <a:avLst/>
            </a:prstGeom>
            <a:solidFill>
              <a:srgbClr val="FFFFFF">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011993"/>
                  </a:solidFill>
                  <a:latin typeface="Avenir Next Condensed Regular"/>
                  <a:ea typeface="Avenir Next Condensed Regular"/>
                  <a:cs typeface="Avenir Next Condensed Regular"/>
                  <a:sym typeface="Avenir Next Condensed Regular"/>
                </a:rPr>
                <a:t>Alta RVP</a:t>
              </a:r>
            </a:p>
            <a:p>
              <a:pPr eaLnBrk="1"/>
              <a:r>
                <a:rPr lang="pt-BR" b="1">
                  <a:solidFill>
                    <a:srgbClr val="941751"/>
                  </a:solidFill>
                  <a:latin typeface="Avenir Next Condensed Regular"/>
                  <a:ea typeface="Avenir Next Condensed Regular"/>
                  <a:cs typeface="Avenir Next Condensed Regular"/>
                  <a:sym typeface="Avenir Next Condensed Regular"/>
                </a:rPr>
                <a:t>Baixa RVS</a:t>
              </a:r>
            </a:p>
          </p:txBody>
        </p:sp>
        <p:pic>
          <p:nvPicPr>
            <p:cNvPr id="9229" name="Alta RVP… Alta RVPBaixa RVS" descr="Alta RVP… Alta RVPBaixa RVS"/>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3276957"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1" name="Shunt D-E a nível do CA e do FO"/>
          <p:cNvSpPr txBox="1">
            <a:spLocks noChangeArrowheads="1"/>
          </p:cNvSpPr>
          <p:nvPr/>
        </p:nvSpPr>
        <p:spPr bwMode="auto">
          <a:xfrm>
            <a:off x="7010400" y="8534400"/>
            <a:ext cx="10063163" cy="1933575"/>
          </a:xfrm>
          <a:prstGeom prst="rect">
            <a:avLst/>
          </a:prstGeom>
          <a:noFill/>
          <a:ln w="63500">
            <a:solidFill>
              <a:srgbClr val="011993">
                <a:alpha val="90195"/>
              </a:srgbClr>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FFFF00"/>
                </a:solidFill>
                <a:latin typeface="Avenir Next Condensed Regular"/>
                <a:ea typeface="Avenir Next Condensed Regular"/>
                <a:cs typeface="Avenir Next Condensed Regular"/>
                <a:sym typeface="Avenir Next Condensed Regular"/>
              </a:rPr>
              <a:t>Shunt D-E a nível do Canal Arterial e do Forame Oval</a:t>
            </a:r>
          </a:p>
        </p:txBody>
      </p:sp>
      <p:sp>
        <p:nvSpPr>
          <p:cNvPr id="9231" name="Text Box 15"/>
          <p:cNvSpPr txBox="1">
            <a:spLocks noChangeArrowheads="1"/>
          </p:cNvSpPr>
          <p:nvPr/>
        </p:nvSpPr>
        <p:spPr bwMode="auto">
          <a:xfrm>
            <a:off x="914400" y="11192256"/>
            <a:ext cx="220980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defTabSz="914400" eaLnBrk="1" hangingPunct="1">
              <a:buClrTx/>
            </a:pPr>
            <a:r>
              <a:rPr lang="pt-BR" sz="4000" b="1" dirty="0">
                <a:solidFill>
                  <a:schemeClr val="folHlink"/>
                </a:solidFill>
              </a:rPr>
              <a:t>Ao nascimento, a oxigenação e a ventilação alveolar reduzem a RVP (há um aumento </a:t>
            </a:r>
            <a:r>
              <a:rPr lang="pt-BR" sz="4000" b="1">
                <a:solidFill>
                  <a:schemeClr val="folHlink"/>
                </a:solidFill>
              </a:rPr>
              <a:t>de </a:t>
            </a:r>
            <a:r>
              <a:rPr lang="pt-BR" sz="4000" b="1" smtClean="0">
                <a:solidFill>
                  <a:schemeClr val="folHlink"/>
                </a:solidFill>
              </a:rPr>
              <a:t>8-10 </a:t>
            </a:r>
            <a:r>
              <a:rPr lang="pt-BR" sz="4000" b="1" dirty="0">
                <a:solidFill>
                  <a:schemeClr val="folHlink"/>
                </a:solidFill>
              </a:rPr>
              <a:t>vezes o fluxo sanguíneo pulmonar), enquanto  o </a:t>
            </a:r>
            <a:r>
              <a:rPr lang="pt-BR" sz="4000" b="1" dirty="0" err="1">
                <a:solidFill>
                  <a:schemeClr val="folHlink"/>
                </a:solidFill>
              </a:rPr>
              <a:t>pinçamento</a:t>
            </a:r>
            <a:r>
              <a:rPr lang="pt-BR" sz="4000" b="1" dirty="0">
                <a:solidFill>
                  <a:schemeClr val="folHlink"/>
                </a:solidFill>
              </a:rPr>
              <a:t> do cordão aumenta a RVP</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144"/>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iterate>
                                    <p:tmAbs val="0"/>
                                  </p:iterate>
                                  <p:childTnLst>
                                    <p:set>
                                      <p:cBhvr>
                                        <p:cTn id="9" fill="hold"/>
                                        <p:tgtEl>
                                          <p:spTgt spid="143"/>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iterate>
                                    <p:tmAbs val="0"/>
                                  </p:iterate>
                                  <p:childTnLst>
                                    <p:set>
                                      <p:cBhvr>
                                        <p:cTn id="13" fill="hold"/>
                                        <p:tgtEl>
                                          <p:spTgt spid="150"/>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iterate>
                                    <p:tmAbs val="0"/>
                                  </p:iterate>
                                  <p:childTnLst>
                                    <p:set>
                                      <p:cBhvr>
                                        <p:cTn id="17" fill="hold"/>
                                        <p:tgtEl>
                                          <p:spTgt spid="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animBg="1" advAuto="0"/>
      <p:bldP spid="144" grpId="0" animBg="1" advAuto="0"/>
      <p:bldP spid="150" grpId="0" animBg="1" advAuto="0"/>
      <p:bldP spid="151" grpId="0"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1266" name="recemnascido_primeirosdias.jpeg"/>
          <p:cNvGrpSpPr>
            <a:grpSpLocks/>
          </p:cNvGrpSpPr>
          <p:nvPr/>
        </p:nvGrpSpPr>
        <p:grpSpPr bwMode="auto">
          <a:xfrm>
            <a:off x="7834313" y="1697038"/>
            <a:ext cx="8715375" cy="4392612"/>
            <a:chOff x="0" y="0"/>
            <a:chExt cx="8716726" cy="4393537"/>
          </a:xfrm>
        </p:grpSpPr>
        <p:pic>
          <p:nvPicPr>
            <p:cNvPr id="11269" name="recemnascido_primeirosdias.jpeg" descr="recemnascido_primeirosdias.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5900" y="139700"/>
              <a:ext cx="8284927" cy="383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recemnascido_primeirosdias.jpeg" descr="recemnascido_primeirosdias.jpeg"/>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716727" cy="43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267" name="Condição vitalícia pós-natal de um recém-nascido saudável… Condição vitalícia pós-natal de um recém-nascido saudável RVS altaRVP baixaPAS significativamente maior que PA pulmonar" descr="Condição vitalícia pós-natal de um recém-nascido saudável… Condição vitalícia pós-natal de um recém-nascido saudável RVS altaRVP baixaPAS significativamente maior que PA pulmona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6096000" y="7162800"/>
            <a:ext cx="122682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Text Box 7"/>
          <p:cNvSpPr txBox="1">
            <a:spLocks noChangeArrowheads="1"/>
          </p:cNvSpPr>
          <p:nvPr/>
        </p:nvSpPr>
        <p:spPr bwMode="auto">
          <a:xfrm>
            <a:off x="365125" y="12615863"/>
            <a:ext cx="653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3600"/>
              <a:t>PAS: pressão arterial sistêmica</a:t>
            </a:r>
          </a:p>
        </p:txBody>
      </p:sp>
    </p:spTree>
  </p:cSld>
  <p:clrMapOvr>
    <a:masterClrMapping/>
  </p:clrMapOvr>
  <p:transition spd="med"/>
  <p:timing>
    <p:tnLst>
      <p:par>
        <p:cTn id="1" dur="indefinite" restart="never" fill="hold"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64" name="Introdução"/>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Introdução</a:t>
            </a:r>
          </a:p>
        </p:txBody>
      </p:sp>
      <p:grpSp>
        <p:nvGrpSpPr>
          <p:cNvPr id="12291" name="Persistência de RVP alta e HPPRN"/>
          <p:cNvGrpSpPr>
            <a:grpSpLocks/>
          </p:cNvGrpSpPr>
          <p:nvPr/>
        </p:nvGrpSpPr>
        <p:grpSpPr bwMode="auto">
          <a:xfrm>
            <a:off x="7924800" y="3200400"/>
            <a:ext cx="7940675" cy="4073525"/>
            <a:chOff x="0" y="0"/>
            <a:chExt cx="5883024" cy="3035300"/>
          </a:xfrm>
        </p:grpSpPr>
        <p:sp>
          <p:nvSpPr>
            <p:cNvPr id="12292" name="Persistência de RVP alta e HPPRN"/>
            <p:cNvSpPr txBox="1">
              <a:spLocks noChangeArrowheads="1"/>
            </p:cNvSpPr>
            <p:nvPr/>
          </p:nvSpPr>
          <p:spPr bwMode="auto">
            <a:xfrm>
              <a:off x="12937" y="805704"/>
              <a:ext cx="5857150" cy="1665192"/>
            </a:xfrm>
            <a:prstGeom prst="rect">
              <a:avLst/>
            </a:prstGeom>
            <a:solidFill>
              <a:srgbClr val="FFFFFF">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sz="7000">
                  <a:solidFill>
                    <a:srgbClr val="000000"/>
                  </a:solidFill>
                  <a:latin typeface="Avenir Next Condensed Regular"/>
                  <a:ea typeface="Avenir Next Condensed Regular"/>
                  <a:cs typeface="Avenir Next Condensed Regular"/>
                  <a:sym typeface="Avenir Next Condensed Regular"/>
                </a:rPr>
                <a:t>Persistência de RVP alta e HPPRN</a:t>
              </a:r>
            </a:p>
          </p:txBody>
        </p:sp>
        <p:pic>
          <p:nvPicPr>
            <p:cNvPr id="12293" name="Persistência de RVP alta e HPPRN Persistência de RVP alta e HPPRN" descr="Persistência de RVP alta e HPPRN Persistência de RVP alta e HPPRN"/>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883024"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4" name="Text Box 6"/>
          <p:cNvSpPr txBox="1">
            <a:spLocks noChangeArrowheads="1"/>
          </p:cNvSpPr>
          <p:nvPr/>
        </p:nvSpPr>
        <p:spPr bwMode="auto">
          <a:xfrm>
            <a:off x="8001000" y="11963400"/>
            <a:ext cx="6980238"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a:solidFill>
                  <a:schemeClr val="hlink"/>
                </a:solidFill>
              </a:rPr>
              <a:t>Figura   1 e Tabela 1</a:t>
            </a:r>
          </a:p>
        </p:txBody>
      </p:sp>
      <p:sp>
        <p:nvSpPr>
          <p:cNvPr id="169" name="Fisiopatologia da HPPRN"/>
          <p:cNvSpPr txBox="1">
            <a:spLocks/>
          </p:cNvSpPr>
          <p:nvPr/>
        </p:nvSpPr>
        <p:spPr bwMode="auto">
          <a:xfrm>
            <a:off x="1905000" y="2209800"/>
            <a:ext cx="21336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a:r>
              <a:rPr lang="pt-BR" sz="10400">
                <a:solidFill>
                  <a:schemeClr val="hlink"/>
                </a:solidFill>
                <a:effectLst>
                  <a:outerShdw blurRad="38100" dist="38100" dir="2700000" algn="tl">
                    <a:srgbClr val="000000"/>
                  </a:outerShdw>
                </a:effectLst>
                <a:latin typeface="Marker Felt"/>
                <a:ea typeface="Marker Felt"/>
                <a:cs typeface="Marker Felt"/>
                <a:sym typeface="Marker Felt"/>
              </a:rPr>
              <a:t>Fisiopatologia da HPPRN</a:t>
            </a:r>
          </a:p>
        </p:txBody>
      </p:sp>
      <p:sp>
        <p:nvSpPr>
          <p:cNvPr id="12296" name="Rectangle 8"/>
          <p:cNvSpPr>
            <a:spLocks noChangeArrowheads="1"/>
          </p:cNvSpPr>
          <p:nvPr/>
        </p:nvSpPr>
        <p:spPr bwMode="auto">
          <a:xfrm>
            <a:off x="609600" y="7247750"/>
            <a:ext cx="23545800" cy="471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0" hangingPunct="0">
              <a:buClr>
                <a:srgbClr val="A29A85"/>
              </a:buClr>
              <a:buFontTx/>
              <a:buChar char="•"/>
            </a:pPr>
            <a:r>
              <a:rPr lang="pt-BR" sz="3800" dirty="0"/>
              <a:t>A RVP elevada na HPPN pode ser idiopática/primária, secundária a doença pulmonar (seja doença do parênquima, do espaço alveolar ou </a:t>
            </a:r>
            <a:r>
              <a:rPr lang="pt-BR" sz="3800" dirty="0" err="1"/>
              <a:t>hipoplasia</a:t>
            </a:r>
            <a:r>
              <a:rPr lang="pt-BR" sz="3800" dirty="0"/>
              <a:t> pulmonar) ou disfunção cardíaca. </a:t>
            </a:r>
          </a:p>
          <a:p>
            <a:pPr lvl="1">
              <a:lnSpc>
                <a:spcPct val="90000"/>
              </a:lnSpc>
              <a:spcBef>
                <a:spcPts val="5500"/>
              </a:spcBef>
              <a:buClr>
                <a:srgbClr val="941100"/>
              </a:buClr>
              <a:buSzPct val="75000"/>
              <a:buFontTx/>
              <a:buChar char="•"/>
            </a:pPr>
            <a:r>
              <a:rPr lang="pt-BR" sz="3800" dirty="0">
                <a:solidFill>
                  <a:srgbClr val="000000"/>
                </a:solidFill>
                <a:sym typeface="Avenir Next Condensed Regular"/>
              </a:rPr>
              <a:t>Malformação arteriovenosa intracraniana, como Malformação da Veia de Galeno, ou hepática podem apresentar HPPRN (HIPERTENSÃO PULMONAR PERSISTENTE  DO RECÉM-NASCIDO) e hipotensão sistêmica </a:t>
            </a:r>
          </a:p>
          <a:p>
            <a:pPr eaLnBrk="0" hangingPunct="0">
              <a:buClr>
                <a:srgbClr val="A29A85"/>
              </a:buClr>
              <a:buFontTx/>
              <a:buChar char="•"/>
            </a:pPr>
            <a:endParaRPr lang="pt-BR" sz="3800" dirty="0"/>
          </a:p>
          <a:p>
            <a:pPr eaLnBrk="0" hangingPunct="0">
              <a:buClr>
                <a:srgbClr val="A29A85"/>
              </a:buClr>
            </a:pPr>
            <a:endParaRPr lang="pt-BR" sz="3800" dirty="0"/>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4339" name="Text Box 3"/>
          <p:cNvSpPr txBox="1">
            <a:spLocks/>
          </p:cNvSpPr>
          <p:nvPr/>
        </p:nvSpPr>
        <p:spPr bwMode="auto">
          <a:xfrm>
            <a:off x="304800" y="6629400"/>
            <a:ext cx="24079200" cy="7086600"/>
          </a:xfrm>
          <a:prstGeom prst="rect">
            <a:avLst/>
          </a:prstGeom>
          <a:solidFill>
            <a:schemeClr val="hlink"/>
          </a:solidFill>
          <a:ln w="76200">
            <a:solidFill>
              <a:schemeClr val="folHlink"/>
            </a:solidFill>
            <a:miter lim="400000"/>
            <a:headEnd/>
            <a:tailEnd/>
          </a:ln>
        </p:spPr>
        <p:txBody>
          <a:bodyPr lIns="50800" tIns="50800" rIns="50800" bIns="50800" anchor="ctr"/>
          <a:lstStyle/>
          <a:p>
            <a:pPr marL="635000" indent="-635000" eaLnBrk="0" hangingPunct="0">
              <a:lnSpc>
                <a:spcPct val="80000"/>
              </a:lnSpc>
              <a:spcBef>
                <a:spcPts val="5600"/>
              </a:spcBef>
              <a:buClr>
                <a:srgbClr val="515151"/>
              </a:buClr>
              <a:buSzPct val="75000"/>
              <a:buFontTx/>
              <a:buChar char="•"/>
            </a:pPr>
            <a:r>
              <a:rPr lang="pt-BR" sz="2800" dirty="0">
                <a:solidFill>
                  <a:srgbClr val="FFFF00"/>
                </a:solidFill>
              </a:rPr>
              <a:t>(</a:t>
            </a:r>
            <a:r>
              <a:rPr lang="pt-BR" sz="2800" b="1" dirty="0">
                <a:solidFill>
                  <a:srgbClr val="FFFF00"/>
                </a:solidFill>
              </a:rPr>
              <a:t>A) Um coração pós-natal normal tem shunt da esquerda para a direita no PFO (forame oval) e PDA (persistência do canal arterial) com o abaulamento do septo interventricular (IVS) direita. </a:t>
            </a:r>
          </a:p>
          <a:p>
            <a:pPr marL="635000" indent="-635000" eaLnBrk="0" hangingPunct="0">
              <a:lnSpc>
                <a:spcPct val="80000"/>
              </a:lnSpc>
              <a:spcBef>
                <a:spcPts val="5600"/>
              </a:spcBef>
              <a:buClr>
                <a:srgbClr val="515151"/>
              </a:buClr>
              <a:buSzPct val="75000"/>
              <a:buFontTx/>
              <a:buChar char="•"/>
            </a:pPr>
            <a:r>
              <a:rPr lang="pt-BR" sz="2800" b="1" dirty="0">
                <a:solidFill>
                  <a:srgbClr val="FFFF00"/>
                </a:solidFill>
              </a:rPr>
              <a:t>(B) Na HPPN leve a moderada, o IVS pode estar  na linha média com shunts bidirecionais no FOP/PDA. O aumento da pós-carga do ventrículo direito (VD) é compensado pelo aumento da contratilidade do VD. Regurgitação tricúspide (RT) de alta velocidade é observada. </a:t>
            </a:r>
          </a:p>
          <a:p>
            <a:pPr marL="635000" indent="-635000" eaLnBrk="0" hangingPunct="0">
              <a:lnSpc>
                <a:spcPct val="80000"/>
              </a:lnSpc>
              <a:spcBef>
                <a:spcPts val="5600"/>
              </a:spcBef>
              <a:buClr>
                <a:srgbClr val="515151"/>
              </a:buClr>
              <a:buSzPct val="75000"/>
              <a:buFontTx/>
              <a:buChar char="•"/>
            </a:pPr>
            <a:r>
              <a:rPr lang="pt-BR" sz="2800" b="1" dirty="0">
                <a:solidFill>
                  <a:srgbClr val="FFFF00"/>
                </a:solidFill>
              </a:rPr>
              <a:t>(C) Na HPPN grave, o shunt FOP e o PDA direito-esquerda com abaulamento do IVS para a esquerda diminuindo a pré-carga do ventrículo esquerdo (VE). A pós-carga do VD extremamente alta leva ao desacoplamento da função do VD, levando à dilatação do VD. Um PDA aberto pode beneficiar o VD fornecendo um mecanismo </a:t>
            </a:r>
            <a:r>
              <a:rPr lang="pt-BR" sz="2800" b="1" i="1" dirty="0">
                <a:solidFill>
                  <a:srgbClr val="FFFF00"/>
                </a:solidFill>
              </a:rPr>
              <a:t>pop-off</a:t>
            </a:r>
            <a:r>
              <a:rPr lang="pt-BR" sz="2800" b="1" dirty="0">
                <a:solidFill>
                  <a:srgbClr val="FFFF00"/>
                </a:solidFill>
              </a:rPr>
              <a:t> para reduzir a pós-carga do VD.</a:t>
            </a:r>
          </a:p>
          <a:p>
            <a:pPr marL="635000" indent="-635000" eaLnBrk="0" hangingPunct="0">
              <a:lnSpc>
                <a:spcPct val="80000"/>
              </a:lnSpc>
              <a:spcBef>
                <a:spcPts val="5600"/>
              </a:spcBef>
              <a:buClr>
                <a:srgbClr val="515151"/>
              </a:buClr>
              <a:buSzPct val="75000"/>
              <a:buFontTx/>
              <a:buChar char="•"/>
            </a:pPr>
            <a:r>
              <a:rPr lang="pt-BR" sz="2800" b="1" dirty="0">
                <a:solidFill>
                  <a:srgbClr val="FFFF00"/>
                </a:solidFill>
              </a:rPr>
              <a:t> (D) Quando a HPPN grave está associada à disfunção do VE, a hipertensão venosa pulmonar e a pressão alta no AE (átrio esquerdo) levam a shunt esquerda-direita no FOP, mas shunt direita-esquerda no PDA. O óxido nítrico (iNO) inalado, bem como outras terapias que reduzem a resistência vascular pulmonar, podem precipitar edema pulmonar na hipertensão venosa pulmonar se houver insuficiência do VE ou outras obstruções do fluxo anterior. No cenário de disfunção do VE, a perfusão sistêmica pós-</a:t>
            </a:r>
            <a:r>
              <a:rPr lang="pt-BR" sz="2800" b="1" dirty="0" err="1">
                <a:solidFill>
                  <a:srgbClr val="FFFF00"/>
                </a:solidFill>
              </a:rPr>
              <a:t>ductal</a:t>
            </a:r>
            <a:r>
              <a:rPr lang="pt-BR" sz="2800" b="1" dirty="0">
                <a:solidFill>
                  <a:srgbClr val="FFFF00"/>
                </a:solidFill>
              </a:rPr>
              <a:t> é complementada por um shunt </a:t>
            </a:r>
            <a:r>
              <a:rPr lang="pt-BR" sz="2800" b="1" dirty="0" err="1">
                <a:solidFill>
                  <a:srgbClr val="FFFF00"/>
                </a:solidFill>
              </a:rPr>
              <a:t>transductal</a:t>
            </a:r>
            <a:r>
              <a:rPr lang="pt-BR" sz="2800" b="1" dirty="0">
                <a:solidFill>
                  <a:srgbClr val="FFFF00"/>
                </a:solidFill>
              </a:rPr>
              <a:t> da direita para a esquerda.</a:t>
            </a:r>
            <a:endParaRPr lang="pt-BR" sz="3300" b="1" dirty="0">
              <a:solidFill>
                <a:srgbClr val="FFFF00"/>
              </a:solidFill>
            </a:endParaRPr>
          </a:p>
        </p:txBody>
      </p:sp>
      <p:sp>
        <p:nvSpPr>
          <p:cNvPr id="14340" name="Text Box 4"/>
          <p:cNvSpPr txBox="1">
            <a:spLocks noChangeArrowheads="1"/>
          </p:cNvSpPr>
          <p:nvPr/>
        </p:nvSpPr>
        <p:spPr bwMode="auto">
          <a:xfrm>
            <a:off x="0" y="0"/>
            <a:ext cx="7296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2800" b="1">
                <a:solidFill>
                  <a:schemeClr val="hlink"/>
                </a:solidFill>
              </a:rPr>
              <a:t>FISIOPATOLOGIA CARDÍACA NA HPPRN)</a:t>
            </a:r>
          </a:p>
        </p:txBody>
      </p:sp>
      <p:pic>
        <p:nvPicPr>
          <p:cNvPr id="1434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457200"/>
            <a:ext cx="14401800" cy="613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5" name="Text Box 9"/>
          <p:cNvSpPr txBox="1">
            <a:spLocks noChangeArrowheads="1"/>
          </p:cNvSpPr>
          <p:nvPr/>
        </p:nvSpPr>
        <p:spPr bwMode="auto">
          <a:xfrm>
            <a:off x="1905000" y="762000"/>
            <a:ext cx="14922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2800">
                <a:solidFill>
                  <a:schemeClr val="hlink"/>
                </a:solidFill>
              </a:rPr>
              <a:t>Figura 1</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5"/>
          <p:cNvSpPr>
            <a:spLocks noChangeArrowheads="1"/>
          </p:cNvSpPr>
          <p:nvPr/>
        </p:nvSpPr>
        <p:spPr bwMode="auto">
          <a:xfrm>
            <a:off x="3041650" y="854075"/>
            <a:ext cx="17770475" cy="213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204723" rIns="0" bIns="101568" anchor="ctr">
            <a:spAutoFit/>
          </a:bodyPr>
          <a:lstStyle/>
          <a:p>
            <a:pPr algn="ctr"/>
            <a:r>
              <a:rPr lang="pt-BR" sz="4000" b="1">
                <a:solidFill>
                  <a:schemeClr val="hlink"/>
                </a:solidFill>
              </a:rPr>
              <a:t>Tabela 1</a:t>
            </a:r>
            <a:r>
              <a:rPr lang="pt-BR" sz="4000">
                <a:solidFill>
                  <a:schemeClr val="hlink"/>
                </a:solidFill>
              </a:rPr>
              <a:t> (Veja Figura 1)</a:t>
            </a:r>
          </a:p>
          <a:p>
            <a:pPr algn="ctr"/>
            <a:r>
              <a:rPr lang="pt-BR" sz="4000">
                <a:solidFill>
                  <a:schemeClr val="hlink"/>
                </a:solidFill>
              </a:rPr>
              <a:t>Alterações da função cardíaca e do shunt na hipertensão pulmonar persistente do recém-nascido</a:t>
            </a:r>
            <a:endParaRPr lang="pt-BR" sz="4000"/>
          </a:p>
        </p:txBody>
      </p:sp>
      <p:sp>
        <p:nvSpPr>
          <p:cNvPr id="62470" name="Rectangle 6"/>
          <p:cNvSpPr>
            <a:spLocks noChangeArrowheads="1"/>
          </p:cNvSpPr>
          <p:nvPr/>
        </p:nvSpPr>
        <p:spPr bwMode="auto">
          <a:xfrm>
            <a:off x="1600200" y="10883771"/>
            <a:ext cx="22396450" cy="2554545"/>
          </a:xfrm>
          <a:prstGeom prst="rect">
            <a:avLst/>
          </a:prstGeom>
          <a:solidFill>
            <a:srgbClr val="FFFCF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pt-BR" sz="3200" dirty="0"/>
              <a:t>Na presença de HPPN moderada a grave, a função diastólica do VD (</a:t>
            </a:r>
            <a:r>
              <a:rPr lang="pt-BR" sz="3200" dirty="0" err="1"/>
              <a:t>lusitropia</a:t>
            </a:r>
            <a:r>
              <a:rPr lang="pt-BR" sz="3200" dirty="0"/>
              <a:t>) é significativamente reduzida. Nesses estados, é importante evitar agentes cronotrópicos (que irão exacerbar a disfunção diastólica) e usar agentes que visam especificamente a função diastólica (por exemplo, </a:t>
            </a:r>
            <a:r>
              <a:rPr lang="pt-BR" sz="3200" dirty="0" err="1"/>
              <a:t>milrinona</a:t>
            </a:r>
            <a:r>
              <a:rPr lang="pt-BR" sz="3200" dirty="0"/>
              <a:t>).</a:t>
            </a:r>
          </a:p>
          <a:p>
            <a:pPr algn="ctr"/>
            <a:r>
              <a:rPr lang="pt-BR" sz="3200" dirty="0"/>
              <a:t>** Em alguns pacientes com HPPN grave, um shunt atrial bidirecional ou um shunt da esquerda para a direita pode ser observado mesmo na ausência de disfunção do VE. </a:t>
            </a:r>
          </a:p>
        </p:txBody>
      </p:sp>
      <p:pic>
        <p:nvPicPr>
          <p:cNvPr id="6247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2971800"/>
            <a:ext cx="10363200" cy="781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74" name="Pressão arterial normal"/>
          <p:cNvSpPr txBox="1">
            <a:spLocks noGrp="1"/>
          </p:cNvSpPr>
          <p:nvPr>
            <p:ph type="title"/>
          </p:nvPr>
        </p:nvSpPr>
        <p:spPr>
          <a:xfrm>
            <a:off x="1600201" y="228600"/>
            <a:ext cx="21336000" cy="2667000"/>
          </a:xfrm>
          <a:ln w="9525">
            <a:round/>
          </a:ln>
        </p:spPr>
        <p:txBody>
          <a:bodyPr vert="horz" wrap="square" numCol="1" anchorCtr="0" compatLnSpc="1">
            <a:prstTxWarp prst="textNoShape">
              <a:avLst/>
            </a:prstTxWarp>
          </a:bodyPr>
          <a:lstStyle/>
          <a:p>
            <a:pPr eaLnBrk="1" hangingPunct="1"/>
            <a:r>
              <a:rPr lang="pt-BR" dirty="0" smtClean="0">
                <a:solidFill>
                  <a:srgbClr val="FFFF00"/>
                </a:solidFill>
                <a:effectLst>
                  <a:outerShdw blurRad="38100" dist="38100" dir="2700000" algn="tl">
                    <a:srgbClr val="000000"/>
                  </a:outerShdw>
                </a:effectLst>
                <a:latin typeface="Marker Felt"/>
                <a:ea typeface="Marker Felt"/>
                <a:cs typeface="Marker Felt"/>
                <a:sym typeface="Marker Felt"/>
              </a:rPr>
              <a:t>Pressão arterial normal</a:t>
            </a:r>
          </a:p>
        </p:txBody>
      </p:sp>
      <p:sp>
        <p:nvSpPr>
          <p:cNvPr id="175" name="A pressão ideal durante o manejo da HPPRN não está clara…"/>
          <p:cNvSpPr txBox="1">
            <a:spLocks noGrp="1"/>
          </p:cNvSpPr>
          <p:nvPr>
            <p:ph type="body" sz="quarter" idx="1"/>
          </p:nvPr>
        </p:nvSpPr>
        <p:spPr>
          <a:xfrm>
            <a:off x="2133600" y="2209800"/>
            <a:ext cx="21336000" cy="2619375"/>
          </a:xfrm>
        </p:spPr>
        <p:txBody>
          <a:bodyPr>
            <a:normAutofit/>
          </a:bodyPr>
          <a:lstStyle/>
          <a:p>
            <a:pPr marL="1206500" lvl="1" indent="-603250" algn="just" defTabSz="784225" eaLnBrk="1" fontAlgn="auto" hangingPunct="1">
              <a:spcBef>
                <a:spcPts val="5300"/>
              </a:spcBef>
              <a:spcAft>
                <a:spcPts val="0"/>
              </a:spcAft>
              <a:buClr>
                <a:srgbClr val="941100"/>
              </a:buClr>
              <a:defRPr sz="5320">
                <a:solidFill>
                  <a:srgbClr val="000000"/>
                </a:solidFill>
                <a:latin typeface="Avenir Next Condensed Regular"/>
                <a:ea typeface="Avenir Next Condensed Regular"/>
                <a:cs typeface="Avenir Next Condensed Regular"/>
                <a:sym typeface="Avenir Next Condensed Regular"/>
              </a:defRPr>
            </a:pPr>
            <a:r>
              <a:rPr sz="5320">
                <a:solidFill>
                  <a:srgbClr val="000000"/>
                </a:solidFill>
                <a:latin typeface="Avenir Next Condensed Regular"/>
                <a:ea typeface="Avenir Next Condensed Regular"/>
                <a:cs typeface="Avenir Next Condensed Regular"/>
                <a:sym typeface="Avenir Next Condensed Regular"/>
              </a:rPr>
              <a:t>A pressão ideal durante o manejo da HPPRN </a:t>
            </a:r>
            <a:r>
              <a:rPr sz="5320" b="1">
                <a:solidFill>
                  <a:srgbClr val="941751"/>
                </a:solidFill>
                <a:latin typeface="Avenir Next Condensed Regular"/>
                <a:ea typeface="Avenir Next Condensed Regular"/>
                <a:cs typeface="Avenir Next Condensed Regular"/>
                <a:sym typeface="Avenir Next Condensed Regular"/>
              </a:rPr>
              <a:t>não está clara</a:t>
            </a:r>
          </a:p>
          <a:p>
            <a:pPr marL="1206500" lvl="1" indent="-603250" algn="just" defTabSz="784225" eaLnBrk="1" fontAlgn="auto" hangingPunct="1">
              <a:spcBef>
                <a:spcPts val="5300"/>
              </a:spcBef>
              <a:spcAft>
                <a:spcPts val="0"/>
              </a:spcAft>
              <a:buClr>
                <a:srgbClr val="941100"/>
              </a:buClr>
              <a:defRPr sz="5320">
                <a:solidFill>
                  <a:srgbClr val="000000"/>
                </a:solidFill>
                <a:latin typeface="Avenir Next Condensed Regular"/>
                <a:ea typeface="Avenir Next Condensed Regular"/>
                <a:cs typeface="Avenir Next Condensed Regular"/>
                <a:sym typeface="Avenir Next Condensed Regular"/>
              </a:defRPr>
            </a:pPr>
            <a:r>
              <a:rPr sz="5320" b="1" u="sng">
                <a:solidFill>
                  <a:srgbClr val="000000"/>
                </a:solidFill>
                <a:latin typeface="Avenir Next Condensed Regular"/>
                <a:ea typeface="Avenir Next Condensed Regular"/>
                <a:cs typeface="Avenir Next Condensed Regular"/>
                <a:sym typeface="Avenir Next Condensed Regular"/>
              </a:rPr>
              <a:t>Importante:</a:t>
            </a:r>
            <a:r>
              <a:rPr sz="5320">
                <a:solidFill>
                  <a:srgbClr val="000000"/>
                </a:solidFill>
                <a:latin typeface="Avenir Next Condensed Regular"/>
                <a:ea typeface="Avenir Next Condensed Regular"/>
                <a:cs typeface="Avenir Next Condensed Regular"/>
                <a:sym typeface="Avenir Next Condensed Regular"/>
              </a:rPr>
              <a:t> procurar os sinais de hipoperfusão </a:t>
            </a:r>
          </a:p>
        </p:txBody>
      </p:sp>
      <p:sp>
        <p:nvSpPr>
          <p:cNvPr id="15366" name="Rectangle 6"/>
          <p:cNvSpPr>
            <a:spLocks noChangeArrowheads="1"/>
          </p:cNvSpPr>
          <p:nvPr/>
        </p:nvSpPr>
        <p:spPr bwMode="auto">
          <a:xfrm>
            <a:off x="304801" y="5622925"/>
            <a:ext cx="239268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sz="4000" dirty="0">
                <a:solidFill>
                  <a:schemeClr val="hlink"/>
                </a:solidFill>
              </a:rPr>
              <a:t>Faixa normal da pressão arterial sistêmica em mmHg em bebês a termo (os números entre parênteses são 2 desvios padrão abaixo da média; estes podem ser considerados o limite inferior do normal durante o manejo da HPPN</a:t>
            </a:r>
            <a:r>
              <a:rPr lang="pt-BR" sz="4000" dirty="0"/>
              <a:t>) </a:t>
            </a:r>
          </a:p>
        </p:txBody>
      </p:sp>
      <p:sp>
        <p:nvSpPr>
          <p:cNvPr id="15367" name="Text Box 7"/>
          <p:cNvSpPr txBox="1">
            <a:spLocks noChangeArrowheads="1"/>
          </p:cNvSpPr>
          <p:nvPr/>
        </p:nvSpPr>
        <p:spPr bwMode="auto">
          <a:xfrm>
            <a:off x="9128125" y="4646613"/>
            <a:ext cx="3049588" cy="97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a:solidFill>
                  <a:schemeClr val="hlink"/>
                </a:solidFill>
              </a:rPr>
              <a:t>Tabela 1</a:t>
            </a:r>
          </a:p>
        </p:txBody>
      </p:sp>
      <p:sp>
        <p:nvSpPr>
          <p:cNvPr id="15368" name="Text Box 8"/>
          <p:cNvSpPr txBox="1">
            <a:spLocks/>
          </p:cNvSpPr>
          <p:nvPr/>
        </p:nvSpPr>
        <p:spPr bwMode="auto">
          <a:xfrm>
            <a:off x="13944600" y="8305800"/>
            <a:ext cx="9296400" cy="4495800"/>
          </a:xfrm>
          <a:prstGeom prst="rect">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marL="635000" indent="-635000" algn="ctr" eaLnBrk="0" hangingPunct="0">
              <a:spcBef>
                <a:spcPts val="5600"/>
              </a:spcBef>
              <a:buClr>
                <a:srgbClr val="515151"/>
              </a:buClr>
              <a:buSzPct val="75000"/>
            </a:pPr>
            <a:r>
              <a:rPr lang="pt-BR" sz="5600"/>
              <a:t>*</a:t>
            </a:r>
            <a:r>
              <a:rPr lang="pt-BR" sz="4000"/>
              <a:t> </a:t>
            </a:r>
            <a:r>
              <a:rPr lang="pt-BR" sz="4000">
                <a:solidFill>
                  <a:schemeClr val="folHlink"/>
                </a:solidFill>
              </a:rPr>
              <a:t>Para fins práticos, pressão sistólica de 55, média de 35 e diastólica de 25 podem ser consideradas como limites inferiores da pressão arterial sistêmica normal para bebês a termo durante a primeira semana pós-natal. </a:t>
            </a:r>
          </a:p>
        </p:txBody>
      </p:sp>
      <p:pic>
        <p:nvPicPr>
          <p:cNvPr id="15369"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7924800"/>
            <a:ext cx="13030200" cy="543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fill="hold"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6389" name="Text Box 5"/>
          <p:cNvSpPr txBox="1">
            <a:spLocks/>
          </p:cNvSpPr>
          <p:nvPr/>
        </p:nvSpPr>
        <p:spPr bwMode="auto">
          <a:xfrm>
            <a:off x="12496800" y="6019800"/>
            <a:ext cx="11506200" cy="546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marL="635000" indent="-635000" eaLnBrk="0" hangingPunct="0">
              <a:lnSpc>
                <a:spcPct val="80000"/>
              </a:lnSpc>
              <a:spcBef>
                <a:spcPts val="5600"/>
              </a:spcBef>
              <a:buClr>
                <a:srgbClr val="515151"/>
              </a:buClr>
              <a:buSzPct val="75000"/>
            </a:pPr>
            <a:r>
              <a:rPr lang="pt-BR" sz="3700" b="1">
                <a:solidFill>
                  <a:schemeClr val="hlink"/>
                </a:solidFill>
              </a:rPr>
              <a:t>    Figura 2-Avaliação da perfusão</a:t>
            </a:r>
            <a:r>
              <a:rPr lang="pt-BR" sz="3700" b="1"/>
              <a:t>:</a:t>
            </a:r>
            <a:endParaRPr lang="pt-BR" sz="3700"/>
          </a:p>
          <a:p>
            <a:pPr marL="635000" indent="-635000" eaLnBrk="0" hangingPunct="0">
              <a:lnSpc>
                <a:spcPct val="80000"/>
              </a:lnSpc>
              <a:spcBef>
                <a:spcPts val="5600"/>
              </a:spcBef>
              <a:buClr>
                <a:srgbClr val="515151"/>
              </a:buClr>
              <a:buSzPct val="75000"/>
            </a:pPr>
            <a:r>
              <a:rPr lang="pt-BR" sz="3700"/>
              <a:t>     Sinais clínicos como estado mental (consciência), enchimento capilar, pressão arterial e débito urinário juntamente com oximetria de pulso, índice de perfusão, índice de variabilidade pleth, ecocardiograma direcionado à beira do leito, eletrocardiograma (ECG), espectroscopia no infravermelho próximo (NIRS) e monitoramento invasivo com gasometria e lactato devem ser interpretados coletivamente para avaliar a perfusão. </a:t>
            </a:r>
          </a:p>
          <a:p>
            <a:pPr marL="635000" indent="-635000" eaLnBrk="0" hangingPunct="0">
              <a:lnSpc>
                <a:spcPct val="80000"/>
              </a:lnSpc>
              <a:spcBef>
                <a:spcPts val="5600"/>
              </a:spcBef>
              <a:buClr>
                <a:srgbClr val="515151"/>
              </a:buClr>
              <a:buSzPct val="75000"/>
            </a:pPr>
            <a:r>
              <a:rPr lang="pt-BR" sz="3700"/>
              <a:t>.</a:t>
            </a:r>
          </a:p>
        </p:txBody>
      </p:sp>
      <p:pic>
        <p:nvPicPr>
          <p:cNvPr id="1639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2590800"/>
            <a:ext cx="12039600" cy="1045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81" name="Avaliação hemodinâmica - fluxo, perfusão x pressão"/>
          <p:cNvSpPr txBox="1">
            <a:spLocks noGrp="1"/>
          </p:cNvSpPr>
          <p:nvPr>
            <p:ph type="title"/>
          </p:nvPr>
        </p:nvSpPr>
        <p:spPr>
          <a:ln w="9525">
            <a:round/>
          </a:ln>
        </p:spPr>
        <p:txBody>
          <a:bodyPr vert="horz" wrap="square" numCol="1" anchorCtr="0" compatLnSpc="1">
            <a:prstTxWarp prst="textNoShape">
              <a:avLst/>
            </a:prstTxWarp>
          </a:bodyPr>
          <a:lstStyle>
            <a:lvl1pPr defTabSz="635000">
              <a:defRPr sz="10400">
                <a:solidFill>
                  <a:srgbClr val="515151"/>
                </a:solidFill>
                <a:latin typeface="Cochin"/>
                <a:ea typeface="Cochin"/>
                <a:cs typeface="Cochin"/>
                <a:sym typeface="Cochin"/>
              </a:defRPr>
            </a:lvl1pPr>
            <a:lvl2pPr defTabSz="635000">
              <a:defRPr sz="10400">
                <a:solidFill>
                  <a:srgbClr val="515151"/>
                </a:solidFill>
                <a:latin typeface="Cochin"/>
                <a:ea typeface="Cochin"/>
                <a:cs typeface="Cochin"/>
                <a:sym typeface="Cochin"/>
              </a:defRPr>
            </a:lvl2pPr>
            <a:lvl3pPr defTabSz="635000">
              <a:defRPr sz="10400">
                <a:solidFill>
                  <a:srgbClr val="515151"/>
                </a:solidFill>
                <a:latin typeface="Cochin"/>
                <a:ea typeface="Cochin"/>
                <a:cs typeface="Cochin"/>
                <a:sym typeface="Cochin"/>
              </a:defRPr>
            </a:lvl3pPr>
            <a:lvl4pPr defTabSz="635000">
              <a:defRPr sz="10400">
                <a:solidFill>
                  <a:srgbClr val="515151"/>
                </a:solidFill>
                <a:latin typeface="Cochin"/>
                <a:ea typeface="Cochin"/>
                <a:cs typeface="Cochin"/>
                <a:sym typeface="Cochin"/>
              </a:defRPr>
            </a:lvl4pPr>
            <a:lvl5pPr defTabSz="635000">
              <a:defRPr sz="10400">
                <a:solidFill>
                  <a:srgbClr val="515151"/>
                </a:solidFill>
                <a:latin typeface="Cochin"/>
                <a:ea typeface="Cochin"/>
                <a:cs typeface="Cochin"/>
                <a:sym typeface="Cochin"/>
              </a:defRPr>
            </a:lvl5pPr>
            <a:lvl6pPr marL="457200" defTabSz="635000" eaLnBrk="0" fontAlgn="base" hangingPunct="0">
              <a:spcBef>
                <a:spcPct val="0"/>
              </a:spcBef>
              <a:spcAft>
                <a:spcPct val="0"/>
              </a:spcAft>
              <a:defRPr sz="10400">
                <a:solidFill>
                  <a:srgbClr val="515151"/>
                </a:solidFill>
                <a:latin typeface="Cochin"/>
                <a:ea typeface="Cochin"/>
                <a:cs typeface="Cochin"/>
                <a:sym typeface="Cochin"/>
              </a:defRPr>
            </a:lvl6pPr>
            <a:lvl7pPr marL="914400" defTabSz="635000" eaLnBrk="0" fontAlgn="base" hangingPunct="0">
              <a:spcBef>
                <a:spcPct val="0"/>
              </a:spcBef>
              <a:spcAft>
                <a:spcPct val="0"/>
              </a:spcAft>
              <a:defRPr sz="10400">
                <a:solidFill>
                  <a:srgbClr val="515151"/>
                </a:solidFill>
                <a:latin typeface="Cochin"/>
                <a:ea typeface="Cochin"/>
                <a:cs typeface="Cochin"/>
                <a:sym typeface="Cochin"/>
              </a:defRPr>
            </a:lvl7pPr>
            <a:lvl8pPr marL="1371600" defTabSz="635000" eaLnBrk="0" fontAlgn="base" hangingPunct="0">
              <a:spcBef>
                <a:spcPct val="0"/>
              </a:spcBef>
              <a:spcAft>
                <a:spcPct val="0"/>
              </a:spcAft>
              <a:defRPr sz="10400">
                <a:solidFill>
                  <a:srgbClr val="515151"/>
                </a:solidFill>
                <a:latin typeface="Cochin"/>
                <a:ea typeface="Cochin"/>
                <a:cs typeface="Cochin"/>
                <a:sym typeface="Cochin"/>
              </a:defRPr>
            </a:lvl8pPr>
            <a:lvl9pPr marL="1828800" defTabSz="635000" eaLnBrk="0" fontAlgn="base" hangingPunct="0">
              <a:spcBef>
                <a:spcPct val="0"/>
              </a:spcBef>
              <a:spcAft>
                <a:spcPct val="0"/>
              </a:spcAft>
              <a:defRPr sz="10400">
                <a:solidFill>
                  <a:srgbClr val="515151"/>
                </a:solidFill>
                <a:latin typeface="Cochin"/>
                <a:ea typeface="Cochin"/>
                <a:cs typeface="Cochin"/>
                <a:sym typeface="Cochin"/>
              </a:defRPr>
            </a:lvl9pPr>
          </a:lstStyle>
          <a:p>
            <a:pPr eaLnBrk="1" hangingPunct="1"/>
            <a:r>
              <a:rPr lang="pt-BR" sz="8000" smtClean="0">
                <a:solidFill>
                  <a:srgbClr val="FFFF00"/>
                </a:solidFill>
                <a:effectLst>
                  <a:outerShdw blurRad="38100" dist="38100" dir="2700000" algn="tl">
                    <a:srgbClr val="000000"/>
                  </a:outerShdw>
                </a:effectLst>
                <a:latin typeface="Marker Felt"/>
                <a:ea typeface="Marker Felt"/>
                <a:cs typeface="Marker Felt"/>
                <a:sym typeface="Marker Felt"/>
              </a:rPr>
              <a:t>Avaliação hemodinâmica - fluxo, perfusão x pressão</a:t>
            </a:r>
            <a:r>
              <a:rPr lang="pt-BR" sz="8000" smtClean="0">
                <a:solidFill>
                  <a:srgbClr val="000000"/>
                </a:solidFill>
                <a:effectLst>
                  <a:outerShdw blurRad="38100" dist="38100" dir="2700000" algn="tl">
                    <a:srgbClr val="FFFFFF"/>
                  </a:outerShdw>
                </a:effectLst>
                <a:latin typeface="Marker Felt"/>
                <a:ea typeface="Marker Felt"/>
                <a:cs typeface="Marker Felt"/>
                <a:sym typeface="Marker Felt"/>
              </a:rPr>
              <a:t> </a:t>
            </a:r>
          </a:p>
        </p:txBody>
      </p:sp>
      <p:sp>
        <p:nvSpPr>
          <p:cNvPr id="182" name="Parâmetros mais utilizados para avaliar perfusão sistêmica: FC e PAS…"/>
          <p:cNvSpPr txBox="1">
            <a:spLocks noGrp="1"/>
          </p:cNvSpPr>
          <p:nvPr>
            <p:ph type="body" idx="1"/>
          </p:nvPr>
        </p:nvSpPr>
        <p:spPr>
          <a:xfrm>
            <a:off x="1524000" y="3937000"/>
            <a:ext cx="21336000" cy="8285163"/>
          </a:xfrm>
        </p:spPr>
        <p:txBody>
          <a:bodyPr>
            <a:normAutofit/>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buClr>
                <a:srgbClr val="941100"/>
              </a:buClr>
            </a:pPr>
            <a:r>
              <a:rPr lang="pt-BR" sz="5200" b="1" dirty="0" smtClean="0">
                <a:solidFill>
                  <a:srgbClr val="000000"/>
                </a:solidFill>
                <a:latin typeface="Avenir Next Condensed Regular"/>
                <a:ea typeface="Avenir Next Condensed Regular"/>
                <a:cs typeface="Avenir Next Condensed Regular"/>
                <a:sym typeface="Avenir Next Condensed Regular"/>
              </a:rPr>
              <a:t>Parâmetros mais utilizados para avaliar perfusão sistêmica:</a:t>
            </a:r>
            <a:r>
              <a:rPr lang="pt-BR" sz="5200" dirty="0" smtClean="0">
                <a:solidFill>
                  <a:srgbClr val="000000"/>
                </a:solidFill>
                <a:latin typeface="Avenir Next Condensed Regular"/>
                <a:ea typeface="Avenir Next Condensed Regular"/>
                <a:cs typeface="Avenir Next Condensed Regular"/>
                <a:sym typeface="Avenir Next Condensed Regular"/>
              </a:rPr>
              <a:t> FC (frequência cardíaca) e PAS (pressão arterial sistêmica)</a:t>
            </a:r>
          </a:p>
          <a:p>
            <a:pPr lvl="1" algn="just" eaLnBrk="1" hangingPunct="1">
              <a:buClr>
                <a:srgbClr val="941100"/>
              </a:buClr>
            </a:pPr>
            <a:r>
              <a:rPr lang="pt-BR" sz="5200" dirty="0" smtClean="0">
                <a:solidFill>
                  <a:srgbClr val="000000"/>
                </a:solidFill>
                <a:latin typeface="Avenir Next Condensed Regular"/>
                <a:ea typeface="Avenir Next Condensed Regular"/>
                <a:cs typeface="Avenir Next Condensed Regular"/>
                <a:sym typeface="Avenir Next Condensed Regular"/>
              </a:rPr>
              <a:t>Em neonatos, a correlação entre PAS e perfusão </a:t>
            </a:r>
            <a:r>
              <a:rPr lang="pt-BR" sz="5200" b="1" dirty="0" smtClean="0">
                <a:solidFill>
                  <a:srgbClr val="941751"/>
                </a:solidFill>
                <a:latin typeface="Avenir Next Condensed Regular"/>
                <a:ea typeface="Avenir Next Condensed Regular"/>
                <a:cs typeface="Avenir Next Condensed Regular"/>
                <a:sym typeface="Avenir Next Condensed Regular"/>
              </a:rPr>
              <a:t>não é boa </a:t>
            </a:r>
          </a:p>
          <a:p>
            <a:pPr lvl="1" algn="just" eaLnBrk="1" hangingPunct="1">
              <a:buClr>
                <a:srgbClr val="941100"/>
              </a:buClr>
            </a:pPr>
            <a:r>
              <a:rPr lang="pt-BR" sz="5200" dirty="0" smtClean="0">
                <a:solidFill>
                  <a:srgbClr val="000000"/>
                </a:solidFill>
                <a:latin typeface="Avenir Next Condensed Regular"/>
                <a:ea typeface="Avenir Next Condensed Regular"/>
                <a:cs typeface="Avenir Next Condensed Regular"/>
                <a:sym typeface="Avenir Next Condensed Regular"/>
              </a:rPr>
              <a:t>Nível de consciência, enchimento capilar e débito urinário ficam comprometidos durante </a:t>
            </a:r>
            <a:r>
              <a:rPr lang="pt-BR" sz="5200" b="1" dirty="0" smtClean="0">
                <a:solidFill>
                  <a:srgbClr val="941751"/>
                </a:solidFill>
                <a:latin typeface="Avenir Next Condensed Regular"/>
                <a:ea typeface="Avenir Next Condensed Regular"/>
                <a:cs typeface="Avenir Next Condensed Regular"/>
                <a:sym typeface="Avenir Next Condensed Regular"/>
              </a:rPr>
              <a:t>fases tardias</a:t>
            </a:r>
            <a:r>
              <a:rPr lang="pt-BR" sz="5200" dirty="0" smtClean="0">
                <a:solidFill>
                  <a:srgbClr val="000000"/>
                </a:solidFill>
                <a:latin typeface="Avenir Next Condensed Regular"/>
                <a:ea typeface="Avenir Next Condensed Regular"/>
                <a:cs typeface="Avenir Next Condensed Regular"/>
                <a:sym typeface="Avenir Next Condensed Regular"/>
              </a:rPr>
              <a:t> da hipoperfusão sistêmica</a:t>
            </a:r>
          </a:p>
          <a:p>
            <a:pPr lvl="1" algn="just" eaLnBrk="1" hangingPunct="1">
              <a:buClr>
                <a:srgbClr val="941100"/>
              </a:buClr>
            </a:pPr>
            <a:r>
              <a:rPr lang="pt-BR" sz="5200" dirty="0" err="1" smtClean="0">
                <a:solidFill>
                  <a:srgbClr val="000000"/>
                </a:solidFill>
                <a:latin typeface="Avenir Next Condensed Regular"/>
                <a:ea typeface="Avenir Next Condensed Regular"/>
                <a:cs typeface="Avenir Next Condensed Regular"/>
                <a:sym typeface="Avenir Next Condensed Regular"/>
              </a:rPr>
              <a:t>Ecocardiograma</a:t>
            </a:r>
            <a:r>
              <a:rPr lang="pt-BR" sz="5200" dirty="0" smtClean="0">
                <a:solidFill>
                  <a:srgbClr val="000000"/>
                </a:solidFill>
                <a:latin typeface="Avenir Next Condensed Regular"/>
                <a:ea typeface="Avenir Next Condensed Regular"/>
                <a:cs typeface="Avenir Next Condensed Regular"/>
                <a:sym typeface="Avenir Next Condensed Regular"/>
              </a:rPr>
              <a:t> funcional se tornou método popular de avaliação hemodinâmica</a:t>
            </a:r>
            <a:endParaRPr lang="pt-BR" sz="5200" baseline="32000" dirty="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84" name="Causas de hipotensão sistêmica na HPPRN"/>
          <p:cNvSpPr txBox="1">
            <a:spLocks noGrp="1"/>
          </p:cNvSpPr>
          <p:nvPr>
            <p:ph type="title"/>
          </p:nvPr>
        </p:nvSpPr>
        <p:spPr>
          <a:ln w="9525">
            <a:round/>
          </a:ln>
        </p:spPr>
        <p:txBody>
          <a:bodyPr vert="horz" wrap="square" numCol="1" anchorCtr="0" compatLnSpc="1">
            <a:prstTxWarp prst="textNoShape">
              <a:avLst/>
            </a:prstTxWarp>
            <a:normAutofit fontScale="90000"/>
          </a:bodyPr>
          <a:lstStyle>
            <a:lvl1pPr defTabSz="784225">
              <a:defRPr sz="10400">
                <a:solidFill>
                  <a:srgbClr val="515151"/>
                </a:solidFill>
                <a:latin typeface="Cochin"/>
                <a:ea typeface="Cochin"/>
                <a:cs typeface="Cochin"/>
                <a:sym typeface="Cochin"/>
              </a:defRPr>
            </a:lvl1pPr>
            <a:lvl2pPr defTabSz="784225">
              <a:defRPr sz="10400">
                <a:solidFill>
                  <a:srgbClr val="515151"/>
                </a:solidFill>
                <a:latin typeface="Cochin"/>
                <a:ea typeface="Cochin"/>
                <a:cs typeface="Cochin"/>
                <a:sym typeface="Cochin"/>
              </a:defRPr>
            </a:lvl2pPr>
            <a:lvl3pPr defTabSz="784225">
              <a:defRPr sz="10400">
                <a:solidFill>
                  <a:srgbClr val="515151"/>
                </a:solidFill>
                <a:latin typeface="Cochin"/>
                <a:ea typeface="Cochin"/>
                <a:cs typeface="Cochin"/>
                <a:sym typeface="Cochin"/>
              </a:defRPr>
            </a:lvl3pPr>
            <a:lvl4pPr defTabSz="784225">
              <a:defRPr sz="10400">
                <a:solidFill>
                  <a:srgbClr val="515151"/>
                </a:solidFill>
                <a:latin typeface="Cochin"/>
                <a:ea typeface="Cochin"/>
                <a:cs typeface="Cochin"/>
                <a:sym typeface="Cochin"/>
              </a:defRPr>
            </a:lvl4pPr>
            <a:lvl5pPr defTabSz="784225">
              <a:defRPr sz="10400">
                <a:solidFill>
                  <a:srgbClr val="515151"/>
                </a:solidFill>
                <a:latin typeface="Cochin"/>
                <a:ea typeface="Cochin"/>
                <a:cs typeface="Cochin"/>
                <a:sym typeface="Cochin"/>
              </a:defRPr>
            </a:lvl5pPr>
            <a:lvl6pPr marL="457200" defTabSz="784225" eaLnBrk="0" fontAlgn="base" hangingPunct="0">
              <a:spcBef>
                <a:spcPct val="0"/>
              </a:spcBef>
              <a:spcAft>
                <a:spcPct val="0"/>
              </a:spcAft>
              <a:defRPr sz="10400">
                <a:solidFill>
                  <a:srgbClr val="515151"/>
                </a:solidFill>
                <a:latin typeface="Cochin"/>
                <a:ea typeface="Cochin"/>
                <a:cs typeface="Cochin"/>
                <a:sym typeface="Cochin"/>
              </a:defRPr>
            </a:lvl6pPr>
            <a:lvl7pPr marL="914400" defTabSz="784225" eaLnBrk="0" fontAlgn="base" hangingPunct="0">
              <a:spcBef>
                <a:spcPct val="0"/>
              </a:spcBef>
              <a:spcAft>
                <a:spcPct val="0"/>
              </a:spcAft>
              <a:defRPr sz="10400">
                <a:solidFill>
                  <a:srgbClr val="515151"/>
                </a:solidFill>
                <a:latin typeface="Cochin"/>
                <a:ea typeface="Cochin"/>
                <a:cs typeface="Cochin"/>
                <a:sym typeface="Cochin"/>
              </a:defRPr>
            </a:lvl7pPr>
            <a:lvl8pPr marL="1371600" defTabSz="784225" eaLnBrk="0" fontAlgn="base" hangingPunct="0">
              <a:spcBef>
                <a:spcPct val="0"/>
              </a:spcBef>
              <a:spcAft>
                <a:spcPct val="0"/>
              </a:spcAft>
              <a:defRPr sz="10400">
                <a:solidFill>
                  <a:srgbClr val="515151"/>
                </a:solidFill>
                <a:latin typeface="Cochin"/>
                <a:ea typeface="Cochin"/>
                <a:cs typeface="Cochin"/>
                <a:sym typeface="Cochin"/>
              </a:defRPr>
            </a:lvl8pPr>
            <a:lvl9pPr marL="1828800" defTabSz="784225" eaLnBrk="0" fontAlgn="base" hangingPunct="0">
              <a:spcBef>
                <a:spcPct val="0"/>
              </a:spcBef>
              <a:spcAft>
                <a:spcPct val="0"/>
              </a:spcAft>
              <a:defRPr sz="10400">
                <a:solidFill>
                  <a:srgbClr val="515151"/>
                </a:solidFill>
                <a:latin typeface="Cochin"/>
                <a:ea typeface="Cochin"/>
                <a:cs typeface="Cochin"/>
                <a:sym typeface="Cochin"/>
              </a:defRPr>
            </a:lvl9pPr>
          </a:lstStyle>
          <a:p>
            <a:pPr eaLnBrk="1" hangingPunct="1"/>
            <a:r>
              <a:rPr lang="pt-BR" sz="8900" smtClean="0">
                <a:solidFill>
                  <a:srgbClr val="FFFF00"/>
                </a:solidFill>
                <a:effectLst>
                  <a:outerShdw blurRad="38100" dist="38100" dir="2700000" algn="tl">
                    <a:srgbClr val="000000"/>
                  </a:outerShdw>
                </a:effectLst>
                <a:latin typeface="Marker Felt"/>
                <a:ea typeface="Marker Felt"/>
                <a:cs typeface="Marker Felt"/>
                <a:sym typeface="Marker Felt"/>
              </a:rPr>
              <a:t>Causas de hipotensão sistêmica na HPPRN</a:t>
            </a:r>
          </a:p>
        </p:txBody>
      </p:sp>
      <p:sp>
        <p:nvSpPr>
          <p:cNvPr id="18435" name="2/3 dos pacientes que requerem ventilação e 87% dos que requerem ECMO necessitam de 3 ou mais inotrópicos17"/>
          <p:cNvSpPr txBox="1">
            <a:spLocks noGrp="1"/>
          </p:cNvSpPr>
          <p:nvPr>
            <p:ph type="body" sz="quarter" idx="1"/>
          </p:nvPr>
        </p:nvSpPr>
        <p:spPr>
          <a:xfrm>
            <a:off x="1676400" y="3581400"/>
            <a:ext cx="21336000" cy="2178050"/>
          </a:xfrm>
        </p:spPr>
        <p:txBody>
          <a:bodyPr/>
          <a:lstStyle>
            <a:lvl1pPr marL="342900" indent="-342900">
              <a:defRPr sz="4600">
                <a:solidFill>
                  <a:srgbClr val="515151"/>
                </a:solidFill>
                <a:latin typeface="Cochin"/>
                <a:ea typeface="Cochin"/>
                <a:cs typeface="Cochin"/>
                <a:sym typeface="Cochin"/>
              </a:defRPr>
            </a:lvl1pPr>
            <a:lvl2pPr>
              <a:defRPr sz="4600">
                <a:solidFill>
                  <a:srgbClr val="515151"/>
                </a:solidFill>
                <a:latin typeface="Cochin"/>
                <a:ea typeface="Cochin"/>
                <a:cs typeface="Cochin"/>
                <a:sym typeface="Cochin"/>
              </a:defRPr>
            </a:lvl2pPr>
            <a:lvl3pPr marL="1143000" indent="-228600">
              <a:defRPr sz="4600">
                <a:solidFill>
                  <a:srgbClr val="515151"/>
                </a:solidFill>
                <a:latin typeface="Cochin"/>
                <a:ea typeface="Cochin"/>
                <a:cs typeface="Cochin"/>
                <a:sym typeface="Cochin"/>
              </a:defRPr>
            </a:lvl3pPr>
            <a:lvl4pPr marL="1600200" indent="-228600">
              <a:defRPr sz="4600">
                <a:solidFill>
                  <a:srgbClr val="515151"/>
                </a:solidFill>
                <a:latin typeface="Cochin"/>
                <a:ea typeface="Cochin"/>
                <a:cs typeface="Cochin"/>
                <a:sym typeface="Cochin"/>
              </a:defRPr>
            </a:lvl4pPr>
            <a:lvl5pPr marL="2057400" indent="-228600">
              <a:defRPr sz="4600">
                <a:solidFill>
                  <a:srgbClr val="515151"/>
                </a:solidFill>
                <a:latin typeface="Cochin"/>
                <a:ea typeface="Cochin"/>
                <a:cs typeface="Cochin"/>
                <a:sym typeface="Cochin"/>
              </a:defRPr>
            </a:lvl5pPr>
            <a:lvl6pPr marL="2514600" indent="-228600" eaLnBrk="0" fontAlgn="base" hangingPunct="0">
              <a:spcAft>
                <a:spcPct val="0"/>
              </a:spcAft>
              <a:defRPr sz="4600">
                <a:solidFill>
                  <a:srgbClr val="515151"/>
                </a:solidFill>
                <a:latin typeface="Cochin"/>
                <a:ea typeface="Cochin"/>
                <a:cs typeface="Cochin"/>
                <a:sym typeface="Cochin"/>
              </a:defRPr>
            </a:lvl6pPr>
            <a:lvl7pPr marL="2971800" indent="-228600" eaLnBrk="0" fontAlgn="base" hangingPunct="0">
              <a:spcAft>
                <a:spcPct val="0"/>
              </a:spcAft>
              <a:defRPr sz="4600">
                <a:solidFill>
                  <a:srgbClr val="515151"/>
                </a:solidFill>
                <a:latin typeface="Cochin"/>
                <a:ea typeface="Cochin"/>
                <a:cs typeface="Cochin"/>
                <a:sym typeface="Cochin"/>
              </a:defRPr>
            </a:lvl7pPr>
            <a:lvl8pPr marL="3429000" indent="-228600" eaLnBrk="0" fontAlgn="base" hangingPunct="0">
              <a:spcAft>
                <a:spcPct val="0"/>
              </a:spcAft>
              <a:defRPr sz="4600">
                <a:solidFill>
                  <a:srgbClr val="515151"/>
                </a:solidFill>
                <a:latin typeface="Cochin"/>
                <a:ea typeface="Cochin"/>
                <a:cs typeface="Cochin"/>
                <a:sym typeface="Cochin"/>
              </a:defRPr>
            </a:lvl8pPr>
            <a:lvl9pPr marL="3886200" indent="-228600" eaLnBrk="0" fontAlgn="base" hangingPunct="0">
              <a:spcAft>
                <a:spcPct val="0"/>
              </a:spcAft>
              <a:defRPr sz="4600">
                <a:solidFill>
                  <a:srgbClr val="515151"/>
                </a:solidFill>
                <a:latin typeface="Cochin"/>
                <a:ea typeface="Cochin"/>
                <a:cs typeface="Cochin"/>
                <a:sym typeface="Cochin"/>
              </a:defRPr>
            </a:lvl9pPr>
          </a:lstStyle>
          <a:p>
            <a:pPr lvl="1" algn="just" eaLnBrk="1" hangingPunct="1">
              <a:buClr>
                <a:srgbClr val="941100"/>
              </a:buClr>
            </a:pPr>
            <a:r>
              <a:rPr lang="pt-BR" sz="5600" smtClean="0">
                <a:solidFill>
                  <a:srgbClr val="000000"/>
                </a:solidFill>
                <a:latin typeface="Avenir Next Condensed Regular"/>
                <a:ea typeface="Avenir Next Condensed Regular"/>
                <a:cs typeface="Avenir Next Condensed Regular"/>
                <a:sym typeface="Avenir Next Condensed Regular"/>
              </a:rPr>
              <a:t>2/3 dos pacientes que requerem ventilação e 87% dos que requerem ECMO necessitam de </a:t>
            </a:r>
            <a:r>
              <a:rPr lang="pt-BR" sz="5600" b="1" smtClean="0">
                <a:solidFill>
                  <a:srgbClr val="941751"/>
                </a:solidFill>
                <a:latin typeface="Avenir Next Condensed Regular"/>
                <a:ea typeface="Avenir Next Condensed Regular"/>
                <a:cs typeface="Avenir Next Condensed Regular"/>
                <a:sym typeface="Avenir Next Condensed Regular"/>
              </a:rPr>
              <a:t>3 ou mais inotrópicos</a:t>
            </a:r>
          </a:p>
        </p:txBody>
      </p:sp>
      <p:pic>
        <p:nvPicPr>
          <p:cNvPr id="1843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7696200"/>
            <a:ext cx="12012613" cy="509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8" name="Rectangle 6"/>
          <p:cNvSpPr>
            <a:spLocks noChangeArrowheads="1"/>
          </p:cNvSpPr>
          <p:nvPr/>
        </p:nvSpPr>
        <p:spPr bwMode="auto">
          <a:xfrm>
            <a:off x="4095750" y="6369050"/>
            <a:ext cx="18473738"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Clr>
                <a:srgbClr val="A29A85"/>
              </a:buClr>
            </a:pPr>
            <a:r>
              <a:rPr lang="pt-BR" sz="3600">
                <a:solidFill>
                  <a:schemeClr val="hlink"/>
                </a:solidFill>
              </a:rPr>
              <a:t>Etiologia da hipotensão sistêmica na hipertensão pulmonar persistente do recém-nascido</a:t>
            </a:r>
            <a:r>
              <a:rPr lang="pt-BR"/>
              <a:t> </a:t>
            </a:r>
          </a:p>
        </p:txBody>
      </p:sp>
      <p:sp>
        <p:nvSpPr>
          <p:cNvPr id="18439" name="Text Box 7"/>
          <p:cNvSpPr txBox="1">
            <a:spLocks noChangeArrowheads="1"/>
          </p:cNvSpPr>
          <p:nvPr/>
        </p:nvSpPr>
        <p:spPr bwMode="auto">
          <a:xfrm>
            <a:off x="9585325" y="5637213"/>
            <a:ext cx="3049588" cy="97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i="1">
                <a:solidFill>
                  <a:schemeClr val="hlink"/>
                </a:solidFill>
              </a:rPr>
              <a:t>Tabela 3</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2514600"/>
            <a:ext cx="10898188" cy="955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0661" name="Rectangle 5"/>
          <p:cNvSpPr>
            <a:spLocks noChangeArrowheads="1"/>
          </p:cNvSpPr>
          <p:nvPr/>
        </p:nvSpPr>
        <p:spPr bwMode="auto">
          <a:xfrm>
            <a:off x="533401" y="228600"/>
            <a:ext cx="23393400" cy="187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b="1" dirty="0">
                <a:solidFill>
                  <a:srgbClr val="FF3300"/>
                </a:solidFill>
              </a:rPr>
              <a:t>Etiologia da hipotensão sistêmica na hipertensão pulmonar persistente do recém-nascido </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20482" name="[MTN] Agosto Blog 4 - UTI Neonatal-Rev1.1.jpeg" descr="[MTN] Agosto Blog 4 - UTI Neonatal-Rev1.1.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24609425" cy="1768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91" name="Manejo de fluidos"/>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Manejo de fluidos</a:t>
            </a:r>
          </a:p>
        </p:txBody>
      </p:sp>
      <p:sp>
        <p:nvSpPr>
          <p:cNvPr id="192" name="Muitos bebês com hipotensão sistêmica e HPPRN recebem expansão volêmica antes do início de agentes vasoativos17…"/>
          <p:cNvSpPr txBox="1">
            <a:spLocks noGrp="1"/>
          </p:cNvSpPr>
          <p:nvPr>
            <p:ph type="body" idx="1"/>
          </p:nvPr>
        </p:nvSpPr>
        <p:spPr>
          <a:xfrm>
            <a:off x="1524000" y="3937000"/>
            <a:ext cx="21336000" cy="8285163"/>
          </a:xfrm>
          <a:solidFill>
            <a:schemeClr val="accent1"/>
          </a:solidFill>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80000"/>
              </a:lnSpc>
              <a:buClr>
                <a:srgbClr val="941100"/>
              </a:buClr>
            </a:pPr>
            <a:r>
              <a:rPr lang="pt-BR" sz="3700" smtClean="0">
                <a:solidFill>
                  <a:srgbClr val="FFFF00"/>
                </a:solidFill>
                <a:latin typeface="Avenir Next Condensed Regular"/>
                <a:ea typeface="Avenir Next Condensed Regular"/>
                <a:cs typeface="Avenir Next Condensed Regular"/>
                <a:sym typeface="Avenir Next Condensed Regular"/>
              </a:rPr>
              <a:t>Muitos bebês com hipotensão sistêmica e HPPRN recebem expansão volêmica antes do início de agentes vasoativos</a:t>
            </a:r>
            <a:endParaRPr lang="pt-BR" sz="3700" baseline="32000" smtClean="0">
              <a:solidFill>
                <a:srgbClr val="FFFF00"/>
              </a:solidFill>
              <a:latin typeface="Avenir Next Condensed Regular"/>
              <a:ea typeface="Avenir Next Condensed Regular"/>
              <a:cs typeface="Avenir Next Condensed Regular"/>
              <a:sym typeface="Avenir Next Condensed Regular"/>
            </a:endParaRPr>
          </a:p>
          <a:p>
            <a:pPr lvl="1" algn="just" eaLnBrk="1" hangingPunct="1">
              <a:lnSpc>
                <a:spcPct val="80000"/>
              </a:lnSpc>
              <a:buClr>
                <a:srgbClr val="941100"/>
              </a:buClr>
            </a:pPr>
            <a:r>
              <a:rPr lang="pt-BR" sz="3700" smtClean="0">
                <a:solidFill>
                  <a:srgbClr val="FFFF00"/>
                </a:solidFill>
                <a:latin typeface="Avenir Next Condensed Regular"/>
                <a:ea typeface="Avenir Next Condensed Regular"/>
                <a:cs typeface="Avenir Next Condensed Regular"/>
                <a:sym typeface="Avenir Next Condensed Regular"/>
              </a:rPr>
              <a:t>Em neonatos, a relação entre sangue intravascular e pressão </a:t>
            </a:r>
            <a:r>
              <a:rPr lang="pt-BR" sz="3700" b="1" smtClean="0">
                <a:solidFill>
                  <a:srgbClr val="FFFF00"/>
                </a:solidFill>
                <a:latin typeface="Avenir Next Condensed Regular"/>
                <a:ea typeface="Avenir Next Condensed Regular"/>
                <a:cs typeface="Avenir Next Condensed Regular"/>
                <a:sym typeface="Avenir Next Condensed Regular"/>
              </a:rPr>
              <a:t>não é claro</a:t>
            </a:r>
          </a:p>
          <a:p>
            <a:pPr lvl="1" algn="just" eaLnBrk="1" hangingPunct="1">
              <a:lnSpc>
                <a:spcPct val="80000"/>
              </a:lnSpc>
              <a:buClr>
                <a:srgbClr val="941100"/>
              </a:buClr>
            </a:pPr>
            <a:r>
              <a:rPr lang="pt-BR" sz="3700" b="1" smtClean="0">
                <a:solidFill>
                  <a:schemeClr val="folHlink"/>
                </a:solidFill>
                <a:sym typeface="Avenir Next Condensed Regular"/>
              </a:rPr>
              <a:t>Além disso, o mecanismo de hipotensão na HPPN muitas vezes não é devido à hipovolemia </a:t>
            </a:r>
            <a:endParaRPr lang="pt-BR" sz="3700" b="1" smtClean="0">
              <a:solidFill>
                <a:schemeClr val="folHlink"/>
              </a:solidFill>
              <a:latin typeface="Avenir Next Condensed Regular"/>
              <a:ea typeface="Avenir Next Condensed Regular"/>
              <a:cs typeface="Avenir Next Condensed Regular"/>
              <a:sym typeface="Avenir Next Condensed Regular"/>
            </a:endParaRPr>
          </a:p>
          <a:p>
            <a:pPr lvl="1" algn="ctr" eaLnBrk="1" hangingPunct="1">
              <a:lnSpc>
                <a:spcPct val="80000"/>
              </a:lnSpc>
              <a:buClr>
                <a:srgbClr val="941100"/>
              </a:buClr>
              <a:buFontTx/>
              <a:buNone/>
            </a:pPr>
            <a:r>
              <a:rPr lang="pt-BR" sz="3700" b="1" smtClean="0">
                <a:solidFill>
                  <a:srgbClr val="FFFF00"/>
                </a:solidFill>
                <a:latin typeface="Avenir Next Condensed Regular"/>
                <a:ea typeface="Avenir Next Condensed Regular"/>
                <a:cs typeface="Avenir Next Condensed Regular"/>
                <a:sym typeface="Avenir Next Condensed Regular"/>
              </a:rPr>
              <a:t>A administração de fluido sem evidência de hipovolemia pode piorar a disfunção de VD</a:t>
            </a:r>
          </a:p>
          <a:p>
            <a:pPr lvl="1" algn="ctr" eaLnBrk="1" hangingPunct="1">
              <a:lnSpc>
                <a:spcPct val="80000"/>
              </a:lnSpc>
              <a:buClr>
                <a:srgbClr val="941100"/>
              </a:buClr>
              <a:buFontTx/>
              <a:buNone/>
            </a:pPr>
            <a:r>
              <a:rPr lang="pt-BR" sz="3700" b="1" smtClean="0">
                <a:solidFill>
                  <a:schemeClr val="hlink"/>
                </a:solidFill>
                <a:sym typeface="Avenir Next Condensed Regular"/>
              </a:rPr>
              <a:t>Assim, a administração de bolus de fluidos deve ser direcionada e administrada apenas se houver outras indicações de hipovolemia, como pressão venosa central (PVC) baixa, perdas excessivas documentadas ou preocupações com perdas insensíveis aumentadas</a:t>
            </a:r>
            <a:r>
              <a:rPr lang="pt-BR" sz="3700" smtClean="0">
                <a:solidFill>
                  <a:schemeClr val="hlink"/>
                </a:solidFill>
                <a:sym typeface="Avenir Next Condensed Regular"/>
              </a:rPr>
              <a:t>.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192">
                                            <p:bg/>
                                          </p:spTgt>
                                        </p:tgtEl>
                                        <p:attrNameLst>
                                          <p:attrName>style.visibility</p:attrName>
                                        </p:attrNameLst>
                                      </p:cBhvr>
                                      <p:to>
                                        <p:strVal val="visible"/>
                                      </p:to>
                                    </p:set>
                                    <p:anim calcmode="lin" valueType="num">
                                      <p:cBhvr>
                                        <p:cTn id="7" dur="750" fill="hold"/>
                                        <p:tgtEl>
                                          <p:spTgt spid="192">
                                            <p:bg/>
                                          </p:spTgt>
                                        </p:tgtEl>
                                        <p:attrNameLst>
                                          <p:attrName>ppt_w</p:attrName>
                                        </p:attrNameLst>
                                      </p:cBhvr>
                                      <p:tavLst>
                                        <p:tav tm="0">
                                          <p:val>
                                            <p:fltVal val="0"/>
                                          </p:val>
                                        </p:tav>
                                        <p:tav tm="100000">
                                          <p:val>
                                            <p:strVal val="#ppt_w"/>
                                          </p:val>
                                        </p:tav>
                                      </p:tavLst>
                                    </p:anim>
                                    <p:anim calcmode="lin" valueType="num">
                                      <p:cBhvr>
                                        <p:cTn id="8" dur="750" fill="hold"/>
                                        <p:tgtEl>
                                          <p:spTgt spid="192">
                                            <p:bg/>
                                          </p:spTgt>
                                        </p:tgtEl>
                                        <p:attrNameLst>
                                          <p:attrName>ppt_h</p:attrName>
                                        </p:attrNameLst>
                                      </p:cBhvr>
                                      <p:tavLst>
                                        <p:tav tm="0">
                                          <p:val>
                                            <p:fltVal val="0"/>
                                          </p:val>
                                        </p:tav>
                                        <p:tav tm="100000">
                                          <p:val>
                                            <p:strVal val="#ppt_h"/>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iterate>
                                    <p:tmAbs val="0"/>
                                  </p:iterate>
                                  <p:childTnLst>
                                    <p:set>
                                      <p:cBhvr>
                                        <p:cTn id="11" fill="hold"/>
                                        <p:tgtEl>
                                          <p:spTgt spid="192">
                                            <p:txEl>
                                              <p:pRg st="0" end="0"/>
                                            </p:txEl>
                                          </p:spTgt>
                                        </p:tgtEl>
                                        <p:attrNameLst>
                                          <p:attrName>style.visibility</p:attrName>
                                        </p:attrNameLst>
                                      </p:cBhvr>
                                      <p:to>
                                        <p:strVal val="visible"/>
                                      </p:to>
                                    </p:set>
                                    <p:anim calcmode="lin" valueType="num">
                                      <p:cBhvr>
                                        <p:cTn id="12" dur="750" fill="hold"/>
                                        <p:tgtEl>
                                          <p:spTgt spid="192">
                                            <p:txEl>
                                              <p:pRg st="0" end="0"/>
                                            </p:txEl>
                                          </p:spTgt>
                                        </p:tgtEl>
                                        <p:attrNameLst>
                                          <p:attrName>ppt_w</p:attrName>
                                        </p:attrNameLst>
                                      </p:cBhvr>
                                      <p:tavLst>
                                        <p:tav tm="0">
                                          <p:val>
                                            <p:fltVal val="0"/>
                                          </p:val>
                                        </p:tav>
                                        <p:tav tm="100000">
                                          <p:val>
                                            <p:strVal val="#ppt_w"/>
                                          </p:val>
                                        </p:tav>
                                      </p:tavLst>
                                    </p:anim>
                                    <p:anim calcmode="lin" valueType="num">
                                      <p:cBhvr>
                                        <p:cTn id="13" dur="750" fill="hold"/>
                                        <p:tgtEl>
                                          <p:spTgt spid="192">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3" presetClass="entr" presetSubtype="16" fill="hold" grpId="0" nodeType="clickEffect">
                                  <p:stCondLst>
                                    <p:cond delay="0"/>
                                  </p:stCondLst>
                                  <p:iterate>
                                    <p:tmAbs val="0"/>
                                  </p:iterate>
                                  <p:childTnLst>
                                    <p:set>
                                      <p:cBhvr>
                                        <p:cTn id="17" fill="hold"/>
                                        <p:tgtEl>
                                          <p:spTgt spid="192">
                                            <p:txEl>
                                              <p:pRg st="1" end="1"/>
                                            </p:txEl>
                                          </p:spTgt>
                                        </p:tgtEl>
                                        <p:attrNameLst>
                                          <p:attrName>style.visibility</p:attrName>
                                        </p:attrNameLst>
                                      </p:cBhvr>
                                      <p:to>
                                        <p:strVal val="visible"/>
                                      </p:to>
                                    </p:set>
                                    <p:anim calcmode="lin" valueType="num">
                                      <p:cBhvr>
                                        <p:cTn id="18" dur="750" fill="hold"/>
                                        <p:tgtEl>
                                          <p:spTgt spid="192">
                                            <p:txEl>
                                              <p:pRg st="1" end="1"/>
                                            </p:txEl>
                                          </p:spTgt>
                                        </p:tgtEl>
                                        <p:attrNameLst>
                                          <p:attrName>ppt_w</p:attrName>
                                        </p:attrNameLst>
                                      </p:cBhvr>
                                      <p:tavLst>
                                        <p:tav tm="0">
                                          <p:val>
                                            <p:fltVal val="0"/>
                                          </p:val>
                                        </p:tav>
                                        <p:tav tm="100000">
                                          <p:val>
                                            <p:strVal val="#ppt_w"/>
                                          </p:val>
                                        </p:tav>
                                      </p:tavLst>
                                    </p:anim>
                                    <p:anim calcmode="lin" valueType="num">
                                      <p:cBhvr>
                                        <p:cTn id="19" dur="750" fill="hold"/>
                                        <p:tgtEl>
                                          <p:spTgt spid="192">
                                            <p:txEl>
                                              <p:pRg st="1" end="1"/>
                                            </p:txEl>
                                          </p:spTgt>
                                        </p:tgtEl>
                                        <p:attrNameLst>
                                          <p:attrName>ppt_h</p:attrName>
                                        </p:attrNameLst>
                                      </p:cBhvr>
                                      <p:tavLst>
                                        <p:tav tm="0">
                                          <p:val>
                                            <p:fltVal val="0"/>
                                          </p:val>
                                        </p:tav>
                                        <p:tav tm="100000">
                                          <p:val>
                                            <p:strVal val="#ppt_h"/>
                                          </p:val>
                                        </p:tav>
                                      </p:tavLst>
                                    </p:anim>
                                  </p:childTnLst>
                                </p:cTn>
                              </p:par>
                            </p:childTnLst>
                          </p:cTn>
                        </p:par>
                        <p:par>
                          <p:cTn id="20" fill="hold" nodeType="afterGroup">
                            <p:stCondLst>
                              <p:cond delay="750"/>
                            </p:stCondLst>
                            <p:childTnLst>
                              <p:par>
                                <p:cTn id="21" presetID="23" presetClass="entr" presetSubtype="16" fill="hold" grpId="0" nodeType="afterEffect">
                                  <p:stCondLst>
                                    <p:cond delay="0"/>
                                  </p:stCondLst>
                                  <p:iterate>
                                    <p:tmAbs val="0"/>
                                  </p:iterate>
                                  <p:childTnLst>
                                    <p:set>
                                      <p:cBhvr>
                                        <p:cTn id="22" fill="hold"/>
                                        <p:tgtEl>
                                          <p:spTgt spid="192">
                                            <p:txEl>
                                              <p:pRg st="2" end="2"/>
                                            </p:txEl>
                                          </p:spTgt>
                                        </p:tgtEl>
                                        <p:attrNameLst>
                                          <p:attrName>style.visibility</p:attrName>
                                        </p:attrNameLst>
                                      </p:cBhvr>
                                      <p:to>
                                        <p:strVal val="visible"/>
                                      </p:to>
                                    </p:set>
                                    <p:anim calcmode="lin" valueType="num">
                                      <p:cBhvr>
                                        <p:cTn id="23" dur="750" fill="hold"/>
                                        <p:tgtEl>
                                          <p:spTgt spid="192">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192">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iterate>
                                    <p:tmAbs val="0"/>
                                  </p:iterate>
                                  <p:childTnLst>
                                    <p:set>
                                      <p:cBhvr>
                                        <p:cTn id="28" fill="hold"/>
                                        <p:tgtEl>
                                          <p:spTgt spid="192">
                                            <p:txEl>
                                              <p:pRg st="3" end="3"/>
                                            </p:txEl>
                                          </p:spTgt>
                                        </p:tgtEl>
                                        <p:attrNameLst>
                                          <p:attrName>style.visibility</p:attrName>
                                        </p:attrNameLst>
                                      </p:cBhvr>
                                      <p:to>
                                        <p:strVal val="visible"/>
                                      </p:to>
                                    </p:set>
                                    <p:anim calcmode="lin" valueType="num">
                                      <p:cBhvr>
                                        <p:cTn id="29" dur="750" fill="hold"/>
                                        <p:tgtEl>
                                          <p:spTgt spid="192">
                                            <p:txEl>
                                              <p:pRg st="3" end="3"/>
                                            </p:txEl>
                                          </p:spTgt>
                                        </p:tgtEl>
                                        <p:attrNameLst>
                                          <p:attrName>ppt_w</p:attrName>
                                        </p:attrNameLst>
                                      </p:cBhvr>
                                      <p:tavLst>
                                        <p:tav tm="0">
                                          <p:val>
                                            <p:fltVal val="0"/>
                                          </p:val>
                                        </p:tav>
                                        <p:tav tm="100000">
                                          <p:val>
                                            <p:strVal val="#ppt_w"/>
                                          </p:val>
                                        </p:tav>
                                      </p:tavLst>
                                    </p:anim>
                                    <p:anim calcmode="lin" valueType="num">
                                      <p:cBhvr>
                                        <p:cTn id="30" dur="750" fill="hold"/>
                                        <p:tgtEl>
                                          <p:spTgt spid="192">
                                            <p:txEl>
                                              <p:pRg st="3" end="3"/>
                                            </p:txEl>
                                          </p:spTgt>
                                        </p:tgtEl>
                                        <p:attrNameLst>
                                          <p:attrName>ppt_h</p:attrName>
                                        </p:attrNameLst>
                                      </p:cBhvr>
                                      <p:tavLst>
                                        <p:tav tm="0">
                                          <p:val>
                                            <p:fltVal val="0"/>
                                          </p:val>
                                        </p:tav>
                                        <p:tav tm="100000">
                                          <p:val>
                                            <p:strVal val="#ppt_h"/>
                                          </p:val>
                                        </p:tav>
                                      </p:tavLst>
                                    </p:anim>
                                  </p:childTnLst>
                                </p:cTn>
                              </p:par>
                            </p:childTnLst>
                          </p:cTn>
                        </p:par>
                        <p:par>
                          <p:cTn id="31" fill="hold" nodeType="afterGroup">
                            <p:stCondLst>
                              <p:cond delay="750"/>
                            </p:stCondLst>
                            <p:childTnLst>
                              <p:par>
                                <p:cTn id="32" presetID="23" presetClass="entr" presetSubtype="16" fill="hold" grpId="0" nodeType="afterEffect">
                                  <p:stCondLst>
                                    <p:cond delay="0"/>
                                  </p:stCondLst>
                                  <p:iterate>
                                    <p:tmAbs val="0"/>
                                  </p:iterate>
                                  <p:childTnLst>
                                    <p:set>
                                      <p:cBhvr>
                                        <p:cTn id="33" fill="hold"/>
                                        <p:tgtEl>
                                          <p:spTgt spid="192">
                                            <p:txEl>
                                              <p:pRg st="4" end="4"/>
                                            </p:txEl>
                                          </p:spTgt>
                                        </p:tgtEl>
                                        <p:attrNameLst>
                                          <p:attrName>style.visibility</p:attrName>
                                        </p:attrNameLst>
                                      </p:cBhvr>
                                      <p:to>
                                        <p:strVal val="visible"/>
                                      </p:to>
                                    </p:set>
                                    <p:anim calcmode="lin" valueType="num">
                                      <p:cBhvr>
                                        <p:cTn id="34" dur="750" fill="hold"/>
                                        <p:tgtEl>
                                          <p:spTgt spid="192">
                                            <p:txEl>
                                              <p:pRg st="4" end="4"/>
                                            </p:txEl>
                                          </p:spTgt>
                                        </p:tgtEl>
                                        <p:attrNameLst>
                                          <p:attrName>ppt_w</p:attrName>
                                        </p:attrNameLst>
                                      </p:cBhvr>
                                      <p:tavLst>
                                        <p:tav tm="0">
                                          <p:val>
                                            <p:fltVal val="0"/>
                                          </p:val>
                                        </p:tav>
                                        <p:tav tm="100000">
                                          <p:val>
                                            <p:strVal val="#ppt_w"/>
                                          </p:val>
                                        </p:tav>
                                      </p:tavLst>
                                    </p:anim>
                                    <p:anim calcmode="lin" valueType="num">
                                      <p:cBhvr>
                                        <p:cTn id="35" dur="750" fill="hold"/>
                                        <p:tgtEl>
                                          <p:spTgt spid="192">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 grpId="0" build="p" bldLvl="5"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194" name="Drogas vasoativas"/>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Drogas vasoativas</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3200" smtClean="0">
                <a:solidFill>
                  <a:schemeClr val="hlink"/>
                </a:solidFill>
                <a:effectLst>
                  <a:outerShdw blurRad="38100" dist="38100" dir="2700000" algn="tl">
                    <a:srgbClr val="000000"/>
                  </a:outerShdw>
                </a:effectLst>
                <a:sym typeface="Marker Felt"/>
              </a:rPr>
              <a:t>Se a hipotensão ou má perfusão não parece ser devido à hipovolemia, infusões vasoativas são comumente iniciadas</a:t>
            </a:r>
            <a:r>
              <a:rPr lang="pt-BR" sz="9500" smtClean="0">
                <a:effectLst/>
                <a:sym typeface="Marker Felt"/>
              </a:rPr>
              <a:t> </a:t>
            </a:r>
          </a:p>
        </p:txBody>
      </p:sp>
      <p:sp>
        <p:nvSpPr>
          <p:cNvPr id="195" name="Objetivo: melhorar a distribuição de oxigênio e a perfusão…"/>
          <p:cNvSpPr txBox="1">
            <a:spLocks noGrp="1"/>
          </p:cNvSpPr>
          <p:nvPr>
            <p:ph type="body" sz="half" idx="1"/>
          </p:nvPr>
        </p:nvSpPr>
        <p:spPr>
          <a:xfrm>
            <a:off x="1524000" y="3962400"/>
            <a:ext cx="21336000" cy="4057650"/>
          </a:xfrm>
        </p:spPr>
        <p:txBody>
          <a:bodyPr/>
          <a:lstStyle>
            <a:lvl1pPr marL="342900" indent="-342900">
              <a:defRPr sz="5000">
                <a:solidFill>
                  <a:srgbClr val="515151"/>
                </a:solidFill>
                <a:latin typeface="Cochin"/>
                <a:ea typeface="Cochin"/>
                <a:cs typeface="Cochin"/>
                <a:sym typeface="Cochin"/>
              </a:defRPr>
            </a:lvl1pPr>
            <a:lvl2pPr>
              <a:defRPr sz="5000">
                <a:solidFill>
                  <a:srgbClr val="515151"/>
                </a:solidFill>
                <a:latin typeface="Cochin"/>
                <a:ea typeface="Cochin"/>
                <a:cs typeface="Cochin"/>
                <a:sym typeface="Cochin"/>
              </a:defRPr>
            </a:lvl2pPr>
            <a:lvl3pPr marL="1143000" indent="-228600">
              <a:defRPr sz="5000">
                <a:solidFill>
                  <a:srgbClr val="515151"/>
                </a:solidFill>
                <a:latin typeface="Cochin"/>
                <a:ea typeface="Cochin"/>
                <a:cs typeface="Cochin"/>
                <a:sym typeface="Cochin"/>
              </a:defRPr>
            </a:lvl3pPr>
            <a:lvl4pPr marL="1600200" indent="-228600">
              <a:defRPr sz="5000">
                <a:solidFill>
                  <a:srgbClr val="515151"/>
                </a:solidFill>
                <a:latin typeface="Cochin"/>
                <a:ea typeface="Cochin"/>
                <a:cs typeface="Cochin"/>
                <a:sym typeface="Cochin"/>
              </a:defRPr>
            </a:lvl4pPr>
            <a:lvl5pPr marL="2057400" indent="-228600">
              <a:defRPr sz="5000">
                <a:solidFill>
                  <a:srgbClr val="515151"/>
                </a:solidFill>
                <a:latin typeface="Cochin"/>
                <a:ea typeface="Cochin"/>
                <a:cs typeface="Cochin"/>
                <a:sym typeface="Cochin"/>
              </a:defRPr>
            </a:lvl5pPr>
            <a:lvl6pPr marL="2514600" indent="-228600" eaLnBrk="0" fontAlgn="base" hangingPunct="0">
              <a:spcAft>
                <a:spcPct val="0"/>
              </a:spcAft>
              <a:defRPr sz="5000">
                <a:solidFill>
                  <a:srgbClr val="515151"/>
                </a:solidFill>
                <a:latin typeface="Cochin"/>
                <a:ea typeface="Cochin"/>
                <a:cs typeface="Cochin"/>
                <a:sym typeface="Cochin"/>
              </a:defRPr>
            </a:lvl6pPr>
            <a:lvl7pPr marL="2971800" indent="-228600" eaLnBrk="0" fontAlgn="base" hangingPunct="0">
              <a:spcAft>
                <a:spcPct val="0"/>
              </a:spcAft>
              <a:defRPr sz="5000">
                <a:solidFill>
                  <a:srgbClr val="515151"/>
                </a:solidFill>
                <a:latin typeface="Cochin"/>
                <a:ea typeface="Cochin"/>
                <a:cs typeface="Cochin"/>
                <a:sym typeface="Cochin"/>
              </a:defRPr>
            </a:lvl7pPr>
            <a:lvl8pPr marL="3429000" indent="-228600" eaLnBrk="0" fontAlgn="base" hangingPunct="0">
              <a:spcAft>
                <a:spcPct val="0"/>
              </a:spcAft>
              <a:defRPr sz="5000">
                <a:solidFill>
                  <a:srgbClr val="515151"/>
                </a:solidFill>
                <a:latin typeface="Cochin"/>
                <a:ea typeface="Cochin"/>
                <a:cs typeface="Cochin"/>
                <a:sym typeface="Cochin"/>
              </a:defRPr>
            </a:lvl8pPr>
            <a:lvl9pPr marL="3886200" indent="-228600" eaLnBrk="0" fontAlgn="base" hangingPunct="0">
              <a:spcAft>
                <a:spcPct val="0"/>
              </a:spcAft>
              <a:defRPr sz="5000">
                <a:solidFill>
                  <a:srgbClr val="515151"/>
                </a:solidFill>
                <a:latin typeface="Cochin"/>
                <a:ea typeface="Cochin"/>
                <a:cs typeface="Cochin"/>
                <a:sym typeface="Cochin"/>
              </a:defRPr>
            </a:lvl9pPr>
          </a:lstStyle>
          <a:p>
            <a:pPr lvl="1" algn="just" eaLnBrk="1" hangingPunct="1">
              <a:buClr>
                <a:srgbClr val="941100"/>
              </a:buClr>
            </a:pPr>
            <a:r>
              <a:rPr lang="pt-BR" sz="5600" b="1" smtClean="0">
                <a:solidFill>
                  <a:srgbClr val="011993"/>
                </a:solidFill>
                <a:latin typeface="Avenir Next Condensed Regular"/>
                <a:ea typeface="Avenir Next Condensed Regular"/>
                <a:cs typeface="Avenir Next Condensed Regular"/>
                <a:sym typeface="Avenir Next Condensed Regular"/>
              </a:rPr>
              <a:t>Objetivo:</a:t>
            </a:r>
            <a:r>
              <a:rPr lang="pt-BR" sz="5600" smtClean="0">
                <a:solidFill>
                  <a:srgbClr val="000000"/>
                </a:solidFill>
                <a:latin typeface="Avenir Next Condensed Regular"/>
                <a:ea typeface="Avenir Next Condensed Regular"/>
                <a:cs typeface="Avenir Next Condensed Regular"/>
                <a:sym typeface="Avenir Next Condensed Regular"/>
              </a:rPr>
              <a:t> melhorar a distribuição de oxigênio e a perfusão </a:t>
            </a:r>
          </a:p>
          <a:p>
            <a:pPr lvl="1" algn="just" eaLnBrk="1" hangingPunct="1">
              <a:buClr>
                <a:srgbClr val="941100"/>
              </a:buClr>
            </a:pPr>
            <a:r>
              <a:rPr lang="pt-BR" sz="5600" smtClean="0">
                <a:solidFill>
                  <a:srgbClr val="000000"/>
                </a:solidFill>
                <a:latin typeface="Avenir Next Condensed Regular"/>
                <a:ea typeface="Avenir Next Condensed Regular"/>
                <a:cs typeface="Avenir Next Condensed Regular"/>
                <a:sym typeface="Avenir Next Condensed Regular"/>
              </a:rPr>
              <a:t>Doses para manter a pressão suprafisiológica e minimizar o shunt D-E </a:t>
            </a:r>
            <a:r>
              <a:rPr lang="pt-BR" sz="5600" b="1" smtClean="0">
                <a:solidFill>
                  <a:srgbClr val="941751"/>
                </a:solidFill>
                <a:latin typeface="Avenir Next Condensed Regular"/>
                <a:ea typeface="Avenir Next Condensed Regular"/>
                <a:cs typeface="Avenir Next Condensed Regular"/>
                <a:sym typeface="Avenir Next Condensed Regular"/>
              </a:rPr>
              <a:t>não são  apropriadas. Tal prática acarreta:</a:t>
            </a:r>
            <a:endParaRPr lang="pt-BR" sz="5600" baseline="32000" smtClean="0">
              <a:solidFill>
                <a:srgbClr val="000000"/>
              </a:solidFill>
              <a:latin typeface="Avenir Next Condensed Regular"/>
              <a:ea typeface="Avenir Next Condensed Regular"/>
              <a:cs typeface="Avenir Next Condensed Regular"/>
              <a:sym typeface="Avenir Next Condensed Regular"/>
            </a:endParaRPr>
          </a:p>
        </p:txBody>
      </p:sp>
      <p:sp>
        <p:nvSpPr>
          <p:cNvPr id="196" name="Aumenta a pós-carga de VD"/>
          <p:cNvSpPr txBox="1">
            <a:spLocks noChangeArrowheads="1"/>
          </p:cNvSpPr>
          <p:nvPr/>
        </p:nvSpPr>
        <p:spPr bwMode="auto">
          <a:xfrm>
            <a:off x="5867400" y="8470900"/>
            <a:ext cx="9952038" cy="1087438"/>
          </a:xfrm>
          <a:prstGeom prst="rect">
            <a:avLst/>
          </a:prstGeom>
          <a:solidFill>
            <a:srgbClr val="FFFFFF">
              <a:alpha val="90195"/>
            </a:srgbClr>
          </a:solidFill>
          <a:ln w="101600">
            <a:solidFill>
              <a:srgbClr val="941751">
                <a:alpha val="90195"/>
              </a:srgbClr>
            </a:solidFill>
            <a:miter lim="400000"/>
            <a:headEnd/>
            <a:tailEnd/>
          </a:ln>
          <a:effectLst>
            <a:outerShdw blurRad="635000" dist="38100" rotWithShape="0">
              <a:srgbClr val="011993"/>
            </a:outerShdw>
          </a:effectLst>
        </p:spPr>
        <p:txBody>
          <a:bodyPr lIns="50800" tIns="50800" rIns="50800" bIns="50800" anchor="ctr">
            <a:spAutoFit/>
          </a:bodyPr>
          <a:lstStyle>
            <a:lvl1pPr>
              <a:defRPr>
                <a:solidFill>
                  <a:srgbClr val="000000"/>
                </a:solidFill>
                <a:latin typeface="Avenir Next Condensed Regular"/>
                <a:ea typeface="Avenir Next Condensed Regular"/>
                <a:cs typeface="Avenir Next Condensed Regular"/>
                <a:sym typeface="Avenir Next Condensed Regular"/>
              </a:defRPr>
            </a:lvl1pPr>
          </a:lstStyle>
          <a:p>
            <a:pPr algn="ctr" fontAlgn="auto" hangingPunct="0">
              <a:spcBef>
                <a:spcPts val="0"/>
              </a:spcBef>
              <a:spcAft>
                <a:spcPts val="0"/>
              </a:spcAft>
              <a:buClr>
                <a:srgbClr val="A29A85"/>
              </a:buClr>
              <a:defRPr/>
            </a:pPr>
            <a:r>
              <a:rPr kern="0"/>
              <a:t>Aumenta a pós-carga de VD</a:t>
            </a:r>
          </a:p>
        </p:txBody>
      </p:sp>
      <p:sp>
        <p:nvSpPr>
          <p:cNvPr id="197" name="Acelera a falência de VD"/>
          <p:cNvSpPr txBox="1"/>
          <p:nvPr/>
        </p:nvSpPr>
        <p:spPr>
          <a:xfrm>
            <a:off x="11277600" y="11658600"/>
            <a:ext cx="8308975" cy="1087438"/>
          </a:xfrm>
          <a:prstGeom prst="rect">
            <a:avLst/>
          </a:prstGeom>
          <a:solidFill>
            <a:srgbClr val="FFFFFF">
              <a:alpha val="90000"/>
            </a:srgbClr>
          </a:solidFill>
          <a:ln w="101600">
            <a:solidFill>
              <a:srgbClr val="941751">
                <a:alpha val="90000"/>
              </a:srgbClr>
            </a:solidFill>
            <a:miter lim="400000"/>
          </a:ln>
          <a:effectLst>
            <a:outerShdw blurRad="622300" dist="38100" rotWithShape="0">
              <a:srgbClr val="011993"/>
            </a:outerShdw>
          </a:effectLst>
          <a:extLst>
            <a:ext uri="{C572A759-6A51-4108-AA02-DFA0A04FC94B}"/>
          </a:extLst>
        </p:spPr>
        <p:txBody>
          <a:bodyPr wrap="none" lIns="50800" tIns="50800" rIns="50800" bIns="50800" anchor="ctr">
            <a:spAutoFit/>
          </a:bodyPr>
          <a:lstStyle>
            <a:lvl1pPr>
              <a:defRPr>
                <a:solidFill>
                  <a:srgbClr val="000000"/>
                </a:solidFill>
                <a:latin typeface="Avenir Next Condensed Regular"/>
                <a:ea typeface="Avenir Next Condensed Regular"/>
                <a:cs typeface="Avenir Next Condensed Regular"/>
                <a:sym typeface="Avenir Next Condensed Regular"/>
              </a:defRPr>
            </a:lvl1pPr>
          </a:lstStyle>
          <a:p>
            <a:pPr algn="ctr" fontAlgn="auto" hangingPunct="0">
              <a:spcBef>
                <a:spcPts val="0"/>
              </a:spcBef>
              <a:spcAft>
                <a:spcPts val="0"/>
              </a:spcAft>
              <a:buClr>
                <a:srgbClr val="A29A85"/>
              </a:buClr>
              <a:defRPr/>
            </a:pPr>
            <a:r>
              <a:rPr kern="0"/>
              <a:t>Acelera a falência de VD</a:t>
            </a:r>
          </a:p>
        </p:txBody>
      </p:sp>
      <p:sp>
        <p:nvSpPr>
          <p:cNvPr id="21511" name="AutoShape 7"/>
          <p:cNvSpPr>
            <a:spLocks noChangeArrowheads="1"/>
          </p:cNvSpPr>
          <p:nvPr/>
        </p:nvSpPr>
        <p:spPr bwMode="auto">
          <a:xfrm>
            <a:off x="14554200" y="9753600"/>
            <a:ext cx="733425" cy="1671638"/>
          </a:xfrm>
          <a:prstGeom prst="curvedRightArrow">
            <a:avLst>
              <a:gd name="adj1" fmla="val 45584"/>
              <a:gd name="adj2" fmla="val 91169"/>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195">
                                            <p:bg/>
                                          </p:spTgt>
                                        </p:tgtEl>
                                        <p:attrNameLst>
                                          <p:attrName>style.visibility</p:attrName>
                                        </p:attrNameLst>
                                      </p:cBhvr>
                                      <p:to>
                                        <p:strVal val="visible"/>
                                      </p:to>
                                    </p:set>
                                    <p:anim calcmode="lin" valueType="num">
                                      <p:cBhvr>
                                        <p:cTn id="7" dur="750" fill="hold"/>
                                        <p:tgtEl>
                                          <p:spTgt spid="195">
                                            <p:bg/>
                                          </p:spTgt>
                                        </p:tgtEl>
                                        <p:attrNameLst>
                                          <p:attrName>ppt_w</p:attrName>
                                        </p:attrNameLst>
                                      </p:cBhvr>
                                      <p:tavLst>
                                        <p:tav tm="0">
                                          <p:val>
                                            <p:fltVal val="0"/>
                                          </p:val>
                                        </p:tav>
                                        <p:tav tm="100000">
                                          <p:val>
                                            <p:strVal val="#ppt_w"/>
                                          </p:val>
                                        </p:tav>
                                      </p:tavLst>
                                    </p:anim>
                                    <p:anim calcmode="lin" valueType="num">
                                      <p:cBhvr>
                                        <p:cTn id="8" dur="750" fill="hold"/>
                                        <p:tgtEl>
                                          <p:spTgt spid="195">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195">
                                            <p:txEl>
                                              <p:pRg st="0" end="0"/>
                                            </p:txEl>
                                          </p:spTgt>
                                        </p:tgtEl>
                                        <p:attrNameLst>
                                          <p:attrName>style.visibility</p:attrName>
                                        </p:attrNameLst>
                                      </p:cBhvr>
                                      <p:to>
                                        <p:strVal val="visible"/>
                                      </p:to>
                                    </p:set>
                                    <p:anim calcmode="lin" valueType="num">
                                      <p:cBhvr>
                                        <p:cTn id="11" dur="750" fill="hold"/>
                                        <p:tgtEl>
                                          <p:spTgt spid="195">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19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195">
                                            <p:txEl>
                                              <p:pRg st="1" end="1"/>
                                            </p:txEl>
                                          </p:spTgt>
                                        </p:tgtEl>
                                        <p:attrNameLst>
                                          <p:attrName>style.visibility</p:attrName>
                                        </p:attrNameLst>
                                      </p:cBhvr>
                                      <p:to>
                                        <p:strVal val="visible"/>
                                      </p:to>
                                    </p:set>
                                    <p:anim calcmode="lin" valueType="num">
                                      <p:cBhvr>
                                        <p:cTn id="17" dur="750" fill="hold"/>
                                        <p:tgtEl>
                                          <p:spTgt spid="195">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19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grpId="0" nodeType="clickEffect">
                                  <p:stCondLst>
                                    <p:cond delay="0"/>
                                  </p:stCondLst>
                                  <p:iterate>
                                    <p:tmAbs val="0"/>
                                  </p:iterate>
                                  <p:childTnLst>
                                    <p:set>
                                      <p:cBhvr>
                                        <p:cTn id="22" fill="hold"/>
                                        <p:tgtEl>
                                          <p:spTgt spid="196"/>
                                        </p:tgtEl>
                                        <p:attrNameLst>
                                          <p:attrName>style.visibility</p:attrName>
                                        </p:attrNameLst>
                                      </p:cBhvr>
                                      <p:to>
                                        <p:strVal val="visible"/>
                                      </p:to>
                                    </p:set>
                                    <p:anim calcmode="lin" valueType="num">
                                      <p:cBhvr>
                                        <p:cTn id="23" dur="1000" fill="hold"/>
                                        <p:tgtEl>
                                          <p:spTgt spid="196"/>
                                        </p:tgtEl>
                                        <p:attrNameLst>
                                          <p:attrName>ppt_x</p:attrName>
                                        </p:attrNameLst>
                                      </p:cBhvr>
                                      <p:tavLst>
                                        <p:tav tm="0">
                                          <p:val>
                                            <p:strVal val="0-#ppt_w/2"/>
                                          </p:val>
                                        </p:tav>
                                        <p:tav tm="100000">
                                          <p:val>
                                            <p:strVal val="#ppt_x"/>
                                          </p:val>
                                        </p:tav>
                                      </p:tavLst>
                                    </p:anim>
                                    <p:anim calcmode="lin" valueType="num">
                                      <p:cBhvr>
                                        <p:cTn id="24" dur="1000" fill="hold"/>
                                        <p:tgtEl>
                                          <p:spTgt spid="196"/>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8" fill="hold" grpId="0" nodeType="clickEffect">
                                  <p:stCondLst>
                                    <p:cond delay="0"/>
                                  </p:stCondLst>
                                  <p:iterate>
                                    <p:tmAbs val="0"/>
                                  </p:iterate>
                                  <p:childTnLst>
                                    <p:set>
                                      <p:cBhvr>
                                        <p:cTn id="28" fill="hold"/>
                                        <p:tgtEl>
                                          <p:spTgt spid="197"/>
                                        </p:tgtEl>
                                        <p:attrNameLst>
                                          <p:attrName>style.visibility</p:attrName>
                                        </p:attrNameLst>
                                      </p:cBhvr>
                                      <p:to>
                                        <p:strVal val="visible"/>
                                      </p:to>
                                    </p:set>
                                    <p:anim calcmode="lin" valueType="num">
                                      <p:cBhvr>
                                        <p:cTn id="29" dur="1000" fill="hold"/>
                                        <p:tgtEl>
                                          <p:spTgt spid="197"/>
                                        </p:tgtEl>
                                        <p:attrNameLst>
                                          <p:attrName>ppt_x</p:attrName>
                                        </p:attrNameLst>
                                      </p:cBhvr>
                                      <p:tavLst>
                                        <p:tav tm="0">
                                          <p:val>
                                            <p:strVal val="0-#ppt_w/2"/>
                                          </p:val>
                                        </p:tav>
                                        <p:tav tm="100000">
                                          <p:val>
                                            <p:strVal val="#ppt_x"/>
                                          </p:val>
                                        </p:tav>
                                      </p:tavLst>
                                    </p:anim>
                                    <p:anim calcmode="lin" valueType="num">
                                      <p:cBhvr>
                                        <p:cTn id="30" dur="1000" fill="hold"/>
                                        <p:tgtEl>
                                          <p:spTgt spid="19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 grpId="0" build="p" bldLvl="5" animBg="1" advAuto="0"/>
      <p:bldP spid="196" grpId="0" animBg="1" advAuto="0"/>
      <p:bldP spid="197"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02" name="Drogas vasoativas"/>
          <p:cNvSpPr txBox="1">
            <a:spLocks noGrp="1"/>
          </p:cNvSpPr>
          <p:nvPr>
            <p:ph type="title"/>
          </p:nvPr>
        </p:nvSpPr>
        <p:spPr>
          <a:ln w="9525">
            <a:round/>
          </a:ln>
        </p:spPr>
        <p:txBody>
          <a:bodyPr/>
          <a:lstStyle>
            <a:lvl1pPr>
              <a:defRPr>
                <a:solidFill>
                  <a:srgbClr val="000000"/>
                </a:solidFill>
                <a:latin typeface="Marker Felt"/>
                <a:ea typeface="Marker Felt"/>
                <a:cs typeface="Marker Felt"/>
                <a:sym typeface="Marker Felt"/>
              </a:defRPr>
            </a:lvl1pPr>
          </a:lstStyle>
          <a:p>
            <a:pPr eaLnBrk="1" fontAlgn="auto" hangingPunct="1">
              <a:spcBef>
                <a:spcPts val="0"/>
              </a:spcBef>
              <a:spcAft>
                <a:spcPts val="0"/>
              </a:spcAft>
              <a:defRPr/>
            </a:pPr>
            <a:r>
              <a:t>Drogas vasoativas</a:t>
            </a:r>
          </a:p>
        </p:txBody>
      </p:sp>
      <p:grpSp>
        <p:nvGrpSpPr>
          <p:cNvPr id="23555" name="Disfunção de VE"/>
          <p:cNvGrpSpPr>
            <a:grpSpLocks/>
          </p:cNvGrpSpPr>
          <p:nvPr/>
        </p:nvGrpSpPr>
        <p:grpSpPr bwMode="auto">
          <a:xfrm>
            <a:off x="7391400" y="5943600"/>
            <a:ext cx="7235825" cy="1638300"/>
            <a:chOff x="-1" y="0"/>
            <a:chExt cx="5091355" cy="1409700"/>
          </a:xfrm>
        </p:grpSpPr>
        <p:sp>
          <p:nvSpPr>
            <p:cNvPr id="23557" name="Disfunção de VE"/>
            <p:cNvSpPr txBox="1">
              <a:spLocks noChangeArrowheads="1"/>
            </p:cNvSpPr>
            <p:nvPr/>
          </p:nvSpPr>
          <p:spPr bwMode="auto">
            <a:xfrm>
              <a:off x="466697" y="280028"/>
              <a:ext cx="4158429" cy="848278"/>
            </a:xfrm>
            <a:prstGeom prst="rect">
              <a:avLst/>
            </a:prstGeom>
            <a:solidFill>
              <a:schemeClr val="accent1">
                <a:alpha val="9019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FFFFFF"/>
                  </a:solidFill>
                  <a:latin typeface="Avenir Next Condensed Regular"/>
                  <a:ea typeface="Avenir Next Condensed Regular"/>
                  <a:cs typeface="Avenir Next Condensed Regular"/>
                  <a:sym typeface="Avenir Next Condensed Regular"/>
                </a:rPr>
                <a:t>Disfunção de VE</a:t>
              </a:r>
            </a:p>
          </p:txBody>
        </p:sp>
        <p:pic>
          <p:nvPicPr>
            <p:cNvPr id="23558" name="Disfunção de VE Disfunção de VE" descr="Disfunção de VE Disfunção de VE"/>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509135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59" name="Text Box 7"/>
          <p:cNvSpPr txBox="1">
            <a:spLocks noChangeArrowheads="1"/>
          </p:cNvSpPr>
          <p:nvPr/>
        </p:nvSpPr>
        <p:spPr bwMode="auto">
          <a:xfrm>
            <a:off x="4191000" y="8839200"/>
            <a:ext cx="17252950" cy="186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defTabSz="914400" eaLnBrk="1" hangingPunct="1">
              <a:buClrTx/>
            </a:pPr>
            <a:r>
              <a:rPr lang="pt-BR" b="1">
                <a:solidFill>
                  <a:srgbClr val="000000"/>
                </a:solidFill>
                <a:sym typeface="Avenir Next Condensed Regular"/>
              </a:rPr>
              <a:t>Perfusão sistêmica pós-ductal é complementada pelo shunt D-E</a:t>
            </a:r>
          </a:p>
        </p:txBody>
      </p:sp>
    </p:spTree>
  </p:cSld>
  <p:clrMapOvr>
    <a:masterClrMapping/>
  </p:clrMapOvr>
  <p:transition spd="med"/>
  <p:timing>
    <p:tnLst>
      <p:par>
        <p:cTn id="1" dur="indefinite" restart="never" fill="hold"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24578" name="bebe-prematuro.jpeg" descr="bebe-prematuro.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1" y="-914400"/>
            <a:ext cx="24634825" cy="164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09" name="Drogas vasoativas"/>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Drogas vasoativas</a:t>
            </a:r>
          </a:p>
        </p:txBody>
      </p:sp>
      <p:sp>
        <p:nvSpPr>
          <p:cNvPr id="210" name="Pode ser apropriado hipotensão permissiva se não houver evidência de lesão de órgão-alvo"/>
          <p:cNvSpPr txBox="1">
            <a:spLocks noChangeArrowheads="1"/>
          </p:cNvSpPr>
          <p:nvPr/>
        </p:nvSpPr>
        <p:spPr bwMode="auto">
          <a:xfrm>
            <a:off x="1524000" y="8763000"/>
            <a:ext cx="19507200" cy="4522788"/>
          </a:xfrm>
          <a:prstGeom prst="rect">
            <a:avLst/>
          </a:prstGeom>
          <a:solidFill>
            <a:schemeClr val="accent1"/>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FFFF00"/>
                </a:solidFill>
                <a:sym typeface="Avenir Next Condensed Regular"/>
              </a:rPr>
              <a:t>Havendo fornecimento adequado de oxigênio (isto é, lactato normal, produção normal de urina, sem letargia e sem evidência de lesão de órgão-alvo), apesar de ter hipotensão, então </a:t>
            </a:r>
            <a:r>
              <a:rPr lang="pt-BR" b="1">
                <a:solidFill>
                  <a:srgbClr val="FFFF00"/>
                </a:solidFill>
                <a:sym typeface="Avenir Next Condensed Regular"/>
              </a:rPr>
              <a:t>tolerar a hipotensão permissiva pode ser apropriado </a:t>
            </a:r>
          </a:p>
        </p:txBody>
      </p:sp>
      <p:sp>
        <p:nvSpPr>
          <p:cNvPr id="24581" name="Rectangle 5"/>
          <p:cNvSpPr>
            <a:spLocks noChangeArrowheads="1"/>
          </p:cNvSpPr>
          <p:nvPr/>
        </p:nvSpPr>
        <p:spPr bwMode="auto">
          <a:xfrm>
            <a:off x="-457200" y="2971800"/>
            <a:ext cx="23679150" cy="119062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sz="3600" b="1" dirty="0">
                <a:solidFill>
                  <a:schemeClr val="folHlink"/>
                </a:solidFill>
              </a:rPr>
              <a:t>É importante focar na avaliação e correção da hipoperfusão e não gerenciar os números da </a:t>
            </a:r>
            <a:endParaRPr lang="pt-BR" sz="3600" b="1" dirty="0" smtClean="0">
              <a:solidFill>
                <a:schemeClr val="folHlink"/>
              </a:solidFill>
            </a:endParaRPr>
          </a:p>
          <a:p>
            <a:pPr algn="ctr" eaLnBrk="0" hangingPunct="0">
              <a:buClr>
                <a:srgbClr val="A29A85"/>
              </a:buClr>
            </a:pPr>
            <a:r>
              <a:rPr lang="pt-BR" sz="3600" b="1" dirty="0" smtClean="0">
                <a:solidFill>
                  <a:schemeClr val="folHlink"/>
                </a:solidFill>
              </a:rPr>
              <a:t>pressão </a:t>
            </a:r>
            <a:r>
              <a:rPr lang="pt-BR" sz="3600" b="1" dirty="0">
                <a:solidFill>
                  <a:schemeClr val="folHlink"/>
                </a:solidFill>
              </a:rPr>
              <a:t>arterial durante o manejo da HPPN.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iterate>
                                    <p:tmAbs val="0"/>
                                  </p:iterate>
                                  <p:childTnLst>
                                    <p:set>
                                      <p:cBhvr>
                                        <p:cTn id="6" fill="hold"/>
                                        <p:tgtEl>
                                          <p:spTgt spid="210"/>
                                        </p:tgtEl>
                                        <p:attrNameLst>
                                          <p:attrName>style.visibility</p:attrName>
                                        </p:attrNameLst>
                                      </p:cBhvr>
                                      <p:to>
                                        <p:strVal val="visible"/>
                                      </p:to>
                                    </p:set>
                                    <p:anim calcmode="lin" valueType="num">
                                      <p:cBhvr>
                                        <p:cTn id="7" dur="1000" fill="hold"/>
                                        <p:tgtEl>
                                          <p:spTgt spid="210"/>
                                        </p:tgtEl>
                                        <p:attrNameLst>
                                          <p:attrName>ppt_x</p:attrName>
                                        </p:attrNameLst>
                                      </p:cBhvr>
                                      <p:tavLst>
                                        <p:tav tm="0">
                                          <p:val>
                                            <p:strVal val="#ppt_x"/>
                                          </p:val>
                                        </p:tav>
                                        <p:tav tm="100000">
                                          <p:val>
                                            <p:strVal val="#ppt_x"/>
                                          </p:val>
                                        </p:tav>
                                      </p:tavLst>
                                    </p:anim>
                                    <p:anim calcmode="lin" valueType="num">
                                      <p:cBhvr>
                                        <p:cTn id="8" dur="1000" fill="hold"/>
                                        <p:tgtEl>
                                          <p:spTgt spid="2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12" name="Drogas vasoativas"/>
          <p:cNvSpPr txBox="1">
            <a:spLocks noGrp="1"/>
          </p:cNvSpPr>
          <p:nvPr>
            <p:ph type="title"/>
          </p:nvPr>
        </p:nvSpPr>
        <p:spPr>
          <a:ln w="9525">
            <a:round/>
          </a:ln>
        </p:spPr>
        <p:txBody>
          <a:bodyPr/>
          <a:lstStyle>
            <a:lvl1pPr>
              <a:defRPr>
                <a:solidFill>
                  <a:srgbClr val="000000"/>
                </a:solidFill>
                <a:latin typeface="Marker Felt"/>
                <a:ea typeface="Marker Felt"/>
                <a:cs typeface="Marker Felt"/>
                <a:sym typeface="Marker Felt"/>
              </a:defRPr>
            </a:lvl1pPr>
          </a:lstStyle>
          <a:p>
            <a:pPr eaLnBrk="1" fontAlgn="auto" hangingPunct="1">
              <a:spcBef>
                <a:spcPts val="0"/>
              </a:spcBef>
              <a:spcAft>
                <a:spcPts val="0"/>
              </a:spcAft>
              <a:defRPr/>
            </a:pPr>
            <a:r>
              <a:t>Drogas vasoativas</a:t>
            </a:r>
          </a:p>
        </p:txBody>
      </p:sp>
      <p:sp>
        <p:nvSpPr>
          <p:cNvPr id="213" name="Várias drogas vasoativas podem ser úteis"/>
          <p:cNvSpPr txBox="1">
            <a:spLocks noChangeArrowheads="1"/>
          </p:cNvSpPr>
          <p:nvPr/>
        </p:nvSpPr>
        <p:spPr bwMode="auto">
          <a:xfrm>
            <a:off x="1447800" y="4786313"/>
            <a:ext cx="8153400" cy="2855912"/>
          </a:xfrm>
          <a:prstGeom prst="rect">
            <a:avLst/>
          </a:prstGeom>
          <a:solidFill>
            <a:srgbClr val="FFFFFF">
              <a:alpha val="90195"/>
            </a:srgbClr>
          </a:solidFill>
          <a:ln w="101600">
            <a:solidFill>
              <a:srgbClr val="941751">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Várias drogas vasoativas podem ser úteis </a:t>
            </a:r>
          </a:p>
        </p:txBody>
      </p:sp>
      <p:sp>
        <p:nvSpPr>
          <p:cNvPr id="214" name="Todos variam em mecanismo de ação"/>
          <p:cNvSpPr txBox="1">
            <a:spLocks noChangeArrowheads="1"/>
          </p:cNvSpPr>
          <p:nvPr/>
        </p:nvSpPr>
        <p:spPr bwMode="auto">
          <a:xfrm>
            <a:off x="14714538" y="4806950"/>
            <a:ext cx="8128000" cy="2209800"/>
          </a:xfrm>
          <a:prstGeom prst="rect">
            <a:avLst/>
          </a:prstGeom>
          <a:solidFill>
            <a:srgbClr val="FFFFFF">
              <a:alpha val="90195"/>
            </a:srgbClr>
          </a:solidFill>
          <a:ln w="101600">
            <a:solidFill>
              <a:srgbClr val="941751">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Todos variam em mecanismo de ação </a:t>
            </a:r>
          </a:p>
        </p:txBody>
      </p:sp>
      <p:sp>
        <p:nvSpPr>
          <p:cNvPr id="215" name="Efeitos: inotropismo, cronotropismo, lusitropismo, vasoconstrição e/ou vasodilatação"/>
          <p:cNvSpPr txBox="1">
            <a:spLocks noChangeArrowheads="1"/>
          </p:cNvSpPr>
          <p:nvPr/>
        </p:nvSpPr>
        <p:spPr bwMode="auto">
          <a:xfrm>
            <a:off x="304800" y="8839200"/>
            <a:ext cx="10098088" cy="3740150"/>
          </a:xfrm>
          <a:prstGeom prst="rect">
            <a:avLst/>
          </a:prstGeom>
          <a:solidFill>
            <a:srgbClr val="FFFFFF">
              <a:alpha val="90195"/>
            </a:srgbClr>
          </a:solidFill>
          <a:ln w="101600">
            <a:solidFill>
              <a:srgbClr val="941751">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Efeitos: inotropismo, cronotropismo, lusitropismo, vasoconstrição e/ou vasodilatação</a:t>
            </a:r>
          </a:p>
        </p:txBody>
      </p:sp>
      <p:sp>
        <p:nvSpPr>
          <p:cNvPr id="216" name="Mesma droga tem mais ou menos um efeito dependendo da dose"/>
          <p:cNvSpPr txBox="1">
            <a:spLocks noChangeArrowheads="1"/>
          </p:cNvSpPr>
          <p:nvPr/>
        </p:nvSpPr>
        <p:spPr bwMode="auto">
          <a:xfrm>
            <a:off x="13106400" y="9448800"/>
            <a:ext cx="10372725" cy="2855913"/>
          </a:xfrm>
          <a:prstGeom prst="rect">
            <a:avLst/>
          </a:prstGeom>
          <a:solidFill>
            <a:srgbClr val="FFFFFF">
              <a:alpha val="90195"/>
            </a:srgbClr>
          </a:solidFill>
          <a:ln w="101600">
            <a:solidFill>
              <a:srgbClr val="941751">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Mesma droga tem mais ou menos um efeito dependendo da dose</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iterate type="lt">
                                    <p:tmAbs val="0"/>
                                  </p:iterate>
                                  <p:childTnLst>
                                    <p:set>
                                      <p:cBhvr>
                                        <p:cTn id="6" fill="hold"/>
                                        <p:tgtEl>
                                          <p:spTgt spid="213"/>
                                        </p:tgtEl>
                                        <p:attrNameLst>
                                          <p:attrName>style.visibility</p:attrName>
                                        </p:attrNameLst>
                                      </p:cBhvr>
                                      <p:to>
                                        <p:strVal val="visible"/>
                                      </p:to>
                                    </p:set>
                                    <p:anim calcmode="lin" valueType="num">
                                      <p:cBhvr>
                                        <p:cTn id="7" dur="1500" fill="hold"/>
                                        <p:tgtEl>
                                          <p:spTgt spid="213"/>
                                        </p:tgtEl>
                                        <p:attrNameLst>
                                          <p:attrName>ppt_x</p:attrName>
                                        </p:attrNameLst>
                                      </p:cBhvr>
                                      <p:tavLst>
                                        <p:tav tm="0">
                                          <p:val>
                                            <p:strVal val="0-#ppt_w/2"/>
                                          </p:val>
                                        </p:tav>
                                        <p:tav tm="100000">
                                          <p:val>
                                            <p:strVal val="#ppt_x"/>
                                          </p:val>
                                        </p:tav>
                                      </p:tavLst>
                                    </p:anim>
                                    <p:anim calcmode="lin" valueType="num">
                                      <p:cBhvr>
                                        <p:cTn id="8" dur="1500" fill="hold"/>
                                        <p:tgtEl>
                                          <p:spTgt spid="21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iterate>
                                    <p:tmAbs val="0"/>
                                  </p:iterate>
                                  <p:childTnLst>
                                    <p:set>
                                      <p:cBhvr>
                                        <p:cTn id="12" fill="hold"/>
                                        <p:tgtEl>
                                          <p:spTgt spid="21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iterate>
                                    <p:tmAbs val="0"/>
                                  </p:iterate>
                                  <p:childTnLst>
                                    <p:set>
                                      <p:cBhvr>
                                        <p:cTn id="16" fill="hold"/>
                                        <p:tgtEl>
                                          <p:spTgt spid="215"/>
                                        </p:tgtEl>
                                        <p:attrNameLst>
                                          <p:attrName>style.visibility</p:attrName>
                                        </p:attrNameLst>
                                      </p:cBhvr>
                                      <p:to>
                                        <p:strVal val="visible"/>
                                      </p:to>
                                    </p:set>
                                    <p:anim calcmode="lin" valueType="num">
                                      <p:cBhvr>
                                        <p:cTn id="17" dur="1000" fill="hold"/>
                                        <p:tgtEl>
                                          <p:spTgt spid="215"/>
                                        </p:tgtEl>
                                        <p:attrNameLst>
                                          <p:attrName>ppt_x</p:attrName>
                                        </p:attrNameLst>
                                      </p:cBhvr>
                                      <p:tavLst>
                                        <p:tav tm="0">
                                          <p:val>
                                            <p:strVal val="0-#ppt_w/2"/>
                                          </p:val>
                                        </p:tav>
                                        <p:tav tm="100000">
                                          <p:val>
                                            <p:strVal val="#ppt_x"/>
                                          </p:val>
                                        </p:tav>
                                      </p:tavLst>
                                    </p:anim>
                                    <p:anim calcmode="lin" valueType="num">
                                      <p:cBhvr>
                                        <p:cTn id="18" dur="1000" fill="hold"/>
                                        <p:tgtEl>
                                          <p:spTgt spid="215"/>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16"/>
                                        </p:tgtEl>
                                        <p:attrNameLst>
                                          <p:attrName>style.visibility</p:attrName>
                                        </p:attrNameLst>
                                      </p:cBhvr>
                                      <p:to>
                                        <p:strVal val="visible"/>
                                      </p:to>
                                    </p:set>
                                    <p:anim calcmode="lin" valueType="num">
                                      <p:cBhvr>
                                        <p:cTn id="23" dur="2000" fill="hold"/>
                                        <p:tgtEl>
                                          <p:spTgt spid="216"/>
                                        </p:tgtEl>
                                        <p:attrNameLst>
                                          <p:attrName>ppt_w</p:attrName>
                                        </p:attrNameLst>
                                      </p:cBhvr>
                                      <p:tavLst>
                                        <p:tav tm="0">
                                          <p:val>
                                            <p:fltVal val="0"/>
                                          </p:val>
                                        </p:tav>
                                        <p:tav tm="100000">
                                          <p:val>
                                            <p:strVal val="#ppt_w"/>
                                          </p:val>
                                        </p:tav>
                                      </p:tavLst>
                                    </p:anim>
                                    <p:anim calcmode="lin" valueType="num">
                                      <p:cBhvr>
                                        <p:cTn id="24" dur="2000" fill="hold"/>
                                        <p:tgtEl>
                                          <p:spTgt spid="2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 grpId="0" animBg="1" advAuto="0"/>
      <p:bldP spid="214" grpId="0" animBg="1" advAuto="0"/>
      <p:bldP spid="215" grpId="0" animBg="1" advAuto="0"/>
      <p:bldP spid="216" grpId="0"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20" name="Dopami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Dopamina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1)</a:t>
            </a:r>
          </a:p>
        </p:txBody>
      </p:sp>
      <p:sp>
        <p:nvSpPr>
          <p:cNvPr id="221" name="Neurotransmissor central e precursor de norepinefrina…"/>
          <p:cNvSpPr txBox="1">
            <a:spLocks noGrp="1"/>
          </p:cNvSpPr>
          <p:nvPr>
            <p:ph type="body" idx="1"/>
          </p:nvPr>
        </p:nvSpPr>
        <p:spPr>
          <a:xfrm>
            <a:off x="1524000" y="3937000"/>
            <a:ext cx="21336000" cy="8426450"/>
          </a:xfrm>
        </p:spPr>
        <p:txBody>
          <a:bodyPr>
            <a:normAutofit/>
          </a:bodyPr>
          <a:lstStyle>
            <a:lvl1pPr marL="342900" indent="-342900" defTabSz="668338">
              <a:defRPr sz="5600">
                <a:solidFill>
                  <a:srgbClr val="515151"/>
                </a:solidFill>
                <a:latin typeface="Cochin"/>
                <a:ea typeface="Cochin"/>
                <a:cs typeface="Cochin"/>
                <a:sym typeface="Cochin"/>
              </a:defRPr>
            </a:lvl1pPr>
            <a:lvl2pPr marL="1028700" indent="-514350" defTabSz="668338">
              <a:defRPr sz="5600">
                <a:solidFill>
                  <a:srgbClr val="515151"/>
                </a:solidFill>
                <a:latin typeface="Cochin"/>
                <a:ea typeface="Cochin"/>
                <a:cs typeface="Cochin"/>
                <a:sym typeface="Cochin"/>
              </a:defRPr>
            </a:lvl2pPr>
            <a:lvl3pPr marL="1543050" indent="-514350" defTabSz="668338">
              <a:defRPr sz="5600">
                <a:solidFill>
                  <a:srgbClr val="515151"/>
                </a:solidFill>
                <a:latin typeface="Cochin"/>
                <a:ea typeface="Cochin"/>
                <a:cs typeface="Cochin"/>
                <a:sym typeface="Cochin"/>
              </a:defRPr>
            </a:lvl3pPr>
            <a:lvl4pPr marL="1600200" indent="-228600" defTabSz="668338">
              <a:defRPr sz="5600">
                <a:solidFill>
                  <a:srgbClr val="515151"/>
                </a:solidFill>
                <a:latin typeface="Cochin"/>
                <a:ea typeface="Cochin"/>
                <a:cs typeface="Cochin"/>
                <a:sym typeface="Cochin"/>
              </a:defRPr>
            </a:lvl4pPr>
            <a:lvl5pPr marL="2057400" indent="-228600" defTabSz="668338">
              <a:defRPr sz="5600">
                <a:solidFill>
                  <a:srgbClr val="515151"/>
                </a:solidFill>
                <a:latin typeface="Cochin"/>
                <a:ea typeface="Cochin"/>
                <a:cs typeface="Cochin"/>
                <a:sym typeface="Cochin"/>
              </a:defRPr>
            </a:lvl5pPr>
            <a:lvl6pPr marL="2514600" indent="-228600" defTabSz="668338" eaLnBrk="0" fontAlgn="base" hangingPunct="0">
              <a:spcAft>
                <a:spcPct val="0"/>
              </a:spcAft>
              <a:defRPr sz="5600">
                <a:solidFill>
                  <a:srgbClr val="515151"/>
                </a:solidFill>
                <a:latin typeface="Cochin"/>
                <a:ea typeface="Cochin"/>
                <a:cs typeface="Cochin"/>
                <a:sym typeface="Cochin"/>
              </a:defRPr>
            </a:lvl6pPr>
            <a:lvl7pPr marL="2971800" indent="-228600" defTabSz="668338" eaLnBrk="0" fontAlgn="base" hangingPunct="0">
              <a:spcAft>
                <a:spcPct val="0"/>
              </a:spcAft>
              <a:defRPr sz="5600">
                <a:solidFill>
                  <a:srgbClr val="515151"/>
                </a:solidFill>
                <a:latin typeface="Cochin"/>
                <a:ea typeface="Cochin"/>
                <a:cs typeface="Cochin"/>
                <a:sym typeface="Cochin"/>
              </a:defRPr>
            </a:lvl7pPr>
            <a:lvl8pPr marL="3429000" indent="-228600" defTabSz="668338" eaLnBrk="0" fontAlgn="base" hangingPunct="0">
              <a:spcAft>
                <a:spcPct val="0"/>
              </a:spcAft>
              <a:defRPr sz="5600">
                <a:solidFill>
                  <a:srgbClr val="515151"/>
                </a:solidFill>
                <a:latin typeface="Cochin"/>
                <a:ea typeface="Cochin"/>
                <a:cs typeface="Cochin"/>
                <a:sym typeface="Cochin"/>
              </a:defRPr>
            </a:lvl8pPr>
            <a:lvl9pPr marL="3886200" indent="-228600" defTabSz="668338" eaLnBrk="0" fontAlgn="base" hangingPunct="0">
              <a:spcAft>
                <a:spcPct val="0"/>
              </a:spcAft>
              <a:defRPr sz="5600">
                <a:solidFill>
                  <a:srgbClr val="515151"/>
                </a:solidFill>
                <a:latin typeface="Cochin"/>
                <a:ea typeface="Cochin"/>
                <a:cs typeface="Cochin"/>
                <a:sym typeface="Cochin"/>
              </a:defRPr>
            </a:lvl9pPr>
          </a:lstStyle>
          <a:p>
            <a:pPr lvl="1" algn="just" eaLnBrk="1" hangingPunct="1">
              <a:spcBef>
                <a:spcPts val="4500"/>
              </a:spcBef>
              <a:buClr>
                <a:srgbClr val="941100"/>
              </a:buClr>
            </a:pPr>
            <a:r>
              <a:rPr lang="pt-BR" sz="4500" smtClean="0">
                <a:solidFill>
                  <a:srgbClr val="000000"/>
                </a:solidFill>
                <a:latin typeface="Avenir Next Condensed Regular"/>
                <a:ea typeface="Avenir Next Condensed Regular"/>
                <a:cs typeface="Avenir Next Condensed Regular"/>
                <a:sym typeface="Avenir Next Condensed Regular"/>
              </a:rPr>
              <a:t>Neurotransmissor central e precursor de norepinefrina</a:t>
            </a:r>
          </a:p>
          <a:p>
            <a:pPr lvl="1" algn="just" eaLnBrk="1" hangingPunct="1">
              <a:spcBef>
                <a:spcPts val="4500"/>
              </a:spcBef>
              <a:buClr>
                <a:srgbClr val="941100"/>
              </a:buClr>
            </a:pPr>
            <a:r>
              <a:rPr lang="pt-BR" sz="4500" smtClean="0">
                <a:solidFill>
                  <a:srgbClr val="000000"/>
                </a:solidFill>
                <a:latin typeface="Avenir Next Condensed Regular"/>
                <a:ea typeface="Avenir Next Condensed Regular"/>
                <a:cs typeface="Avenir Next Condensed Regular"/>
                <a:sym typeface="Avenir Next Condensed Regular"/>
              </a:rPr>
              <a:t>Estimula diretamente os receptores D</a:t>
            </a:r>
            <a:r>
              <a:rPr lang="pt-BR" sz="4500" baseline="-6000" smtClean="0">
                <a:solidFill>
                  <a:srgbClr val="000000"/>
                </a:solidFill>
                <a:latin typeface="Avenir Next Condensed Regular"/>
                <a:ea typeface="Avenir Next Condensed Regular"/>
                <a:cs typeface="Avenir Next Condensed Regular"/>
                <a:sym typeface="Avenir Next Condensed Regular"/>
              </a:rPr>
              <a:t>1</a:t>
            </a:r>
            <a:r>
              <a:rPr lang="pt-BR" sz="4500" smtClean="0">
                <a:solidFill>
                  <a:srgbClr val="000000"/>
                </a:solidFill>
                <a:latin typeface="Avenir Next Condensed Regular"/>
                <a:ea typeface="Avenir Next Condensed Regular"/>
                <a:cs typeface="Avenir Next Condensed Regular"/>
                <a:sym typeface="Avenir Next Condensed Regular"/>
              </a:rPr>
              <a:t> e D</a:t>
            </a:r>
            <a:r>
              <a:rPr lang="pt-BR" sz="4500" baseline="-6000" smtClean="0">
                <a:solidFill>
                  <a:srgbClr val="000000"/>
                </a:solidFill>
                <a:latin typeface="Avenir Next Condensed Regular"/>
                <a:ea typeface="Avenir Next Condensed Regular"/>
                <a:cs typeface="Avenir Next Condensed Regular"/>
                <a:sym typeface="Avenir Next Condensed Regular"/>
              </a:rPr>
              <a:t>2</a:t>
            </a:r>
            <a:r>
              <a:rPr lang="pt-BR" sz="4500" smtClean="0">
                <a:solidFill>
                  <a:srgbClr val="000000"/>
                </a:solidFill>
                <a:latin typeface="Avenir Next Condensed Regular"/>
                <a:ea typeface="Avenir Next Condensed Regular"/>
                <a:cs typeface="Avenir Next Condensed Regular"/>
                <a:sym typeface="Avenir Next Condensed Regular"/>
              </a:rPr>
              <a:t> e diretamente ou por metabolismo da norepinefrina os receptores α</a:t>
            </a:r>
            <a:r>
              <a:rPr lang="pt-BR" sz="4500" baseline="-6000" smtClean="0">
                <a:solidFill>
                  <a:srgbClr val="000000"/>
                </a:solidFill>
                <a:latin typeface="Avenir Next Condensed Regular"/>
                <a:ea typeface="Avenir Next Condensed Regular"/>
                <a:cs typeface="Avenir Next Condensed Regular"/>
                <a:sym typeface="Avenir Next Condensed Regular"/>
              </a:rPr>
              <a:t>1</a:t>
            </a:r>
            <a:r>
              <a:rPr lang="pt-BR" sz="4500" smtClean="0">
                <a:solidFill>
                  <a:srgbClr val="000000"/>
                </a:solidFill>
                <a:latin typeface="Avenir Next Condensed Regular"/>
                <a:ea typeface="Avenir Next Condensed Regular"/>
                <a:cs typeface="Avenir Next Condensed Regular"/>
                <a:sym typeface="Avenir Next Condensed Regular"/>
              </a:rPr>
              <a:t>, β</a:t>
            </a:r>
            <a:r>
              <a:rPr lang="pt-BR" sz="4500" baseline="-6000" smtClean="0">
                <a:solidFill>
                  <a:srgbClr val="000000"/>
                </a:solidFill>
                <a:latin typeface="Avenir Next Condensed Regular"/>
                <a:ea typeface="Avenir Next Condensed Regular"/>
                <a:cs typeface="Avenir Next Condensed Regular"/>
                <a:sym typeface="Avenir Next Condensed Regular"/>
              </a:rPr>
              <a:t>1</a:t>
            </a:r>
            <a:r>
              <a:rPr lang="pt-BR" sz="4500" smtClean="0">
                <a:solidFill>
                  <a:srgbClr val="000000"/>
                </a:solidFill>
                <a:latin typeface="Avenir Next Condensed Regular"/>
                <a:ea typeface="Avenir Next Condensed Regular"/>
                <a:cs typeface="Avenir Next Condensed Regular"/>
                <a:sym typeface="Avenir Next Condensed Regular"/>
              </a:rPr>
              <a:t> e β</a:t>
            </a:r>
            <a:r>
              <a:rPr lang="pt-BR" sz="4500" baseline="-6000" smtClean="0">
                <a:solidFill>
                  <a:srgbClr val="000000"/>
                </a:solidFill>
                <a:latin typeface="Avenir Next Condensed Regular"/>
                <a:ea typeface="Avenir Next Condensed Regular"/>
                <a:cs typeface="Avenir Next Condensed Regular"/>
                <a:sym typeface="Avenir Next Condensed Regular"/>
              </a:rPr>
              <a:t>2</a:t>
            </a:r>
          </a:p>
          <a:p>
            <a:pPr lvl="1" algn="just" eaLnBrk="1" hangingPunct="1">
              <a:spcBef>
                <a:spcPts val="4500"/>
              </a:spcBef>
              <a:buClr>
                <a:srgbClr val="941100"/>
              </a:buClr>
            </a:pPr>
            <a:r>
              <a:rPr lang="pt-BR" sz="4500" smtClean="0">
                <a:solidFill>
                  <a:srgbClr val="000000"/>
                </a:solidFill>
                <a:latin typeface="Avenir Next Condensed Regular"/>
                <a:ea typeface="Avenir Next Condensed Regular"/>
                <a:cs typeface="Avenir Next Condensed Regular"/>
                <a:sym typeface="Avenir Next Condensed Regular"/>
              </a:rPr>
              <a:t>Vasoconstrição, vasodilatação, inotropismo e/ou cronotropismo</a:t>
            </a:r>
          </a:p>
          <a:p>
            <a:pPr lvl="1" algn="just" eaLnBrk="1" hangingPunct="1">
              <a:spcBef>
                <a:spcPts val="4500"/>
              </a:spcBef>
              <a:buClr>
                <a:srgbClr val="941100"/>
              </a:buClr>
            </a:pPr>
            <a:r>
              <a:rPr lang="pt-BR" sz="4500" smtClean="0">
                <a:solidFill>
                  <a:srgbClr val="000000"/>
                </a:solidFill>
                <a:latin typeface="Avenir Next Condensed Regular"/>
                <a:ea typeface="Avenir Next Condensed Regular"/>
                <a:cs typeface="Avenir Next Condensed Regular"/>
                <a:sym typeface="Avenir Next Condensed Regular"/>
              </a:rPr>
              <a:t>Efeito na circulação sistêmica </a:t>
            </a:r>
            <a:r>
              <a:rPr lang="pt-BR" sz="4500" b="1" smtClean="0">
                <a:solidFill>
                  <a:srgbClr val="941751"/>
                </a:solidFill>
                <a:latin typeface="Avenir Next Condensed Regular"/>
                <a:ea typeface="Avenir Next Condensed Regular"/>
                <a:cs typeface="Avenir Next Condensed Regular"/>
                <a:sym typeface="Avenir Next Condensed Regular"/>
              </a:rPr>
              <a:t>x</a:t>
            </a:r>
            <a:r>
              <a:rPr lang="pt-BR" sz="4500" smtClean="0">
                <a:solidFill>
                  <a:srgbClr val="000000"/>
                </a:solidFill>
                <a:latin typeface="Avenir Next Condensed Regular"/>
                <a:ea typeface="Avenir Next Condensed Regular"/>
                <a:cs typeface="Avenir Next Condensed Regular"/>
                <a:sym typeface="Avenir Next Condensed Regular"/>
              </a:rPr>
              <a:t> pulmonar varia com a dose</a:t>
            </a:r>
            <a:endParaRPr lang="pt-BR" sz="4500" baseline="32000" smtClean="0">
              <a:solidFill>
                <a:srgbClr val="000000"/>
              </a:solidFill>
              <a:latin typeface="Avenir Next Condensed Regular"/>
              <a:ea typeface="Avenir Next Condensed Regular"/>
              <a:cs typeface="Avenir Next Condensed Regular"/>
              <a:sym typeface="Avenir Next Condensed Regular"/>
            </a:endParaRPr>
          </a:p>
          <a:p>
            <a:pPr lvl="2" algn="just" eaLnBrk="1" hangingPunct="1">
              <a:spcBef>
                <a:spcPts val="4500"/>
              </a:spcBef>
              <a:buClr>
                <a:srgbClr val="941100"/>
              </a:buClr>
            </a:pPr>
            <a:r>
              <a:rPr lang="pt-BR" sz="4500" smtClean="0">
                <a:solidFill>
                  <a:srgbClr val="FF3300"/>
                </a:solidFill>
                <a:latin typeface="Avenir Next Condensed Regular"/>
                <a:ea typeface="Avenir Next Condensed Regular"/>
                <a:cs typeface="Avenir Next Condensed Regular"/>
                <a:sym typeface="Avenir Next Condensed Regular"/>
              </a:rPr>
              <a:t>Após o início da dopamina, 2 de 11 recém-nascidos tiveram alteração de fluxo do CA da esquerda inicialmente para a direita para desvio bidirecional sugerindo </a:t>
            </a:r>
            <a:r>
              <a:rPr lang="pt-BR" sz="4500" b="1" smtClean="0">
                <a:solidFill>
                  <a:srgbClr val="FF3300"/>
                </a:solidFill>
                <a:latin typeface="Avenir Next Condensed Regular"/>
                <a:ea typeface="Avenir Next Condensed Regular"/>
                <a:cs typeface="Avenir Next Condensed Regular"/>
                <a:sym typeface="Avenir Next Condensed Regular"/>
              </a:rPr>
              <a:t>elevação adicional de RVP</a:t>
            </a:r>
            <a:r>
              <a:rPr lang="pt-BR" sz="4500" b="1" smtClean="0">
                <a:solidFill>
                  <a:srgbClr val="000000"/>
                </a:solidFill>
                <a:latin typeface="Avenir Next Condensed Regular"/>
                <a:ea typeface="Avenir Next Condensed Regular"/>
                <a:cs typeface="Avenir Next Condensed Regular"/>
                <a:sym typeface="Avenir Next Condensed Regular"/>
              </a:rPr>
              <a:t>.</a:t>
            </a:r>
            <a:endParaRPr lang="pt-BR" sz="4500" b="1" baseline="3200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21">
                                            <p:bg/>
                                          </p:spTgt>
                                        </p:tgtEl>
                                        <p:attrNameLst>
                                          <p:attrName>style.visibility</p:attrName>
                                        </p:attrNameLst>
                                      </p:cBhvr>
                                      <p:to>
                                        <p:strVal val="visible"/>
                                      </p:to>
                                    </p:set>
                                    <p:anim calcmode="lin" valueType="num">
                                      <p:cBhvr>
                                        <p:cTn id="7" dur="750" fill="hold"/>
                                        <p:tgtEl>
                                          <p:spTgt spid="221">
                                            <p:bg/>
                                          </p:spTgt>
                                        </p:tgtEl>
                                        <p:attrNameLst>
                                          <p:attrName>ppt_w</p:attrName>
                                        </p:attrNameLst>
                                      </p:cBhvr>
                                      <p:tavLst>
                                        <p:tav tm="0">
                                          <p:val>
                                            <p:fltVal val="0"/>
                                          </p:val>
                                        </p:tav>
                                        <p:tav tm="100000">
                                          <p:val>
                                            <p:strVal val="#ppt_w"/>
                                          </p:val>
                                        </p:tav>
                                      </p:tavLst>
                                    </p:anim>
                                    <p:anim calcmode="lin" valueType="num">
                                      <p:cBhvr>
                                        <p:cTn id="8" dur="750" fill="hold"/>
                                        <p:tgtEl>
                                          <p:spTgt spid="221">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21">
                                            <p:txEl>
                                              <p:pRg st="0" end="0"/>
                                            </p:txEl>
                                          </p:spTgt>
                                        </p:tgtEl>
                                        <p:attrNameLst>
                                          <p:attrName>style.visibility</p:attrName>
                                        </p:attrNameLst>
                                      </p:cBhvr>
                                      <p:to>
                                        <p:strVal val="visible"/>
                                      </p:to>
                                    </p:set>
                                    <p:anim calcmode="lin" valueType="num">
                                      <p:cBhvr>
                                        <p:cTn id="11" dur="750" fill="hold"/>
                                        <p:tgtEl>
                                          <p:spTgt spid="221">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2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21">
                                            <p:txEl>
                                              <p:pRg st="1" end="1"/>
                                            </p:txEl>
                                          </p:spTgt>
                                        </p:tgtEl>
                                        <p:attrNameLst>
                                          <p:attrName>style.visibility</p:attrName>
                                        </p:attrNameLst>
                                      </p:cBhvr>
                                      <p:to>
                                        <p:strVal val="visible"/>
                                      </p:to>
                                    </p:set>
                                    <p:anim calcmode="lin" valueType="num">
                                      <p:cBhvr>
                                        <p:cTn id="17" dur="750" fill="hold"/>
                                        <p:tgtEl>
                                          <p:spTgt spid="221">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2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21">
                                            <p:txEl>
                                              <p:pRg st="2" end="2"/>
                                            </p:txEl>
                                          </p:spTgt>
                                        </p:tgtEl>
                                        <p:attrNameLst>
                                          <p:attrName>style.visibility</p:attrName>
                                        </p:attrNameLst>
                                      </p:cBhvr>
                                      <p:to>
                                        <p:strVal val="visible"/>
                                      </p:to>
                                    </p:set>
                                    <p:anim calcmode="lin" valueType="num">
                                      <p:cBhvr>
                                        <p:cTn id="23" dur="750" fill="hold"/>
                                        <p:tgtEl>
                                          <p:spTgt spid="221">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21">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iterate>
                                    <p:tmAbs val="0"/>
                                  </p:iterate>
                                  <p:childTnLst>
                                    <p:set>
                                      <p:cBhvr>
                                        <p:cTn id="28" fill="hold"/>
                                        <p:tgtEl>
                                          <p:spTgt spid="221">
                                            <p:txEl>
                                              <p:pRg st="3" end="3"/>
                                            </p:txEl>
                                          </p:spTgt>
                                        </p:tgtEl>
                                        <p:attrNameLst>
                                          <p:attrName>style.visibility</p:attrName>
                                        </p:attrNameLst>
                                      </p:cBhvr>
                                      <p:to>
                                        <p:strVal val="visible"/>
                                      </p:to>
                                    </p:set>
                                    <p:anim calcmode="lin" valueType="num">
                                      <p:cBhvr>
                                        <p:cTn id="29" dur="750" fill="hold"/>
                                        <p:tgtEl>
                                          <p:spTgt spid="221">
                                            <p:txEl>
                                              <p:pRg st="3" end="3"/>
                                            </p:txEl>
                                          </p:spTgt>
                                        </p:tgtEl>
                                        <p:attrNameLst>
                                          <p:attrName>ppt_w</p:attrName>
                                        </p:attrNameLst>
                                      </p:cBhvr>
                                      <p:tavLst>
                                        <p:tav tm="0">
                                          <p:val>
                                            <p:fltVal val="0"/>
                                          </p:val>
                                        </p:tav>
                                        <p:tav tm="100000">
                                          <p:val>
                                            <p:strVal val="#ppt_w"/>
                                          </p:val>
                                        </p:tav>
                                      </p:tavLst>
                                    </p:anim>
                                    <p:anim calcmode="lin" valueType="num">
                                      <p:cBhvr>
                                        <p:cTn id="30" dur="750" fill="hold"/>
                                        <p:tgtEl>
                                          <p:spTgt spid="22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3" presetClass="entr" presetSubtype="16" fill="hold" grpId="0" nodeType="clickEffect">
                                  <p:stCondLst>
                                    <p:cond delay="0"/>
                                  </p:stCondLst>
                                  <p:iterate>
                                    <p:tmAbs val="0"/>
                                  </p:iterate>
                                  <p:childTnLst>
                                    <p:set>
                                      <p:cBhvr>
                                        <p:cTn id="34" fill="hold"/>
                                        <p:tgtEl>
                                          <p:spTgt spid="221">
                                            <p:txEl>
                                              <p:pRg st="4" end="4"/>
                                            </p:txEl>
                                          </p:spTgt>
                                        </p:tgtEl>
                                        <p:attrNameLst>
                                          <p:attrName>style.visibility</p:attrName>
                                        </p:attrNameLst>
                                      </p:cBhvr>
                                      <p:to>
                                        <p:strVal val="visible"/>
                                      </p:to>
                                    </p:set>
                                    <p:anim calcmode="lin" valueType="num">
                                      <p:cBhvr>
                                        <p:cTn id="35" dur="750" fill="hold"/>
                                        <p:tgtEl>
                                          <p:spTgt spid="221">
                                            <p:txEl>
                                              <p:pRg st="4" end="4"/>
                                            </p:txEl>
                                          </p:spTgt>
                                        </p:tgtEl>
                                        <p:attrNameLst>
                                          <p:attrName>ppt_w</p:attrName>
                                        </p:attrNameLst>
                                      </p:cBhvr>
                                      <p:tavLst>
                                        <p:tav tm="0">
                                          <p:val>
                                            <p:fltVal val="0"/>
                                          </p:val>
                                        </p:tav>
                                        <p:tav tm="100000">
                                          <p:val>
                                            <p:strVal val="#ppt_w"/>
                                          </p:val>
                                        </p:tav>
                                      </p:tavLst>
                                    </p:anim>
                                    <p:anim calcmode="lin" valueType="num">
                                      <p:cBhvr>
                                        <p:cTn id="36" dur="750" fill="hold"/>
                                        <p:tgtEl>
                                          <p:spTgt spid="221">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 grpId="0" build="p" bldLvl="5"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286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309813"/>
            <a:ext cx="15621000" cy="8885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6" name="Text Box 4"/>
          <p:cNvSpPr txBox="1">
            <a:spLocks noChangeArrowheads="1"/>
          </p:cNvSpPr>
          <p:nvPr/>
        </p:nvSpPr>
        <p:spPr bwMode="auto">
          <a:xfrm>
            <a:off x="9753600" y="609600"/>
            <a:ext cx="4194175"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b="1" i="1">
                <a:solidFill>
                  <a:schemeClr val="hlink"/>
                </a:solidFill>
              </a:rPr>
              <a:t>DOPAMINA</a:t>
            </a:r>
          </a:p>
        </p:txBody>
      </p:sp>
      <p:sp>
        <p:nvSpPr>
          <p:cNvPr id="28677" name="Text Box 5"/>
          <p:cNvSpPr txBox="1">
            <a:spLocks noChangeArrowheads="1"/>
          </p:cNvSpPr>
          <p:nvPr/>
        </p:nvSpPr>
        <p:spPr bwMode="auto">
          <a:xfrm>
            <a:off x="4191000" y="11201400"/>
            <a:ext cx="2352675"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a:solidFill>
                  <a:schemeClr val="hlink"/>
                </a:solidFill>
              </a:rPr>
              <a:t>BOX 1</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25" name="Norepinefri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NOREPINEFRINA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2)</a:t>
            </a:r>
          </a:p>
        </p:txBody>
      </p:sp>
      <p:sp>
        <p:nvSpPr>
          <p:cNvPr id="226" name="Auta principalmente no receptor α1, resultando em vasoconstrição…"/>
          <p:cNvSpPr txBox="1">
            <a:spLocks noGrp="1"/>
          </p:cNvSpPr>
          <p:nvPr>
            <p:ph type="body" idx="1"/>
          </p:nvPr>
        </p:nvSpPr>
        <p:spPr>
          <a:xfrm>
            <a:off x="1524000" y="3937000"/>
            <a:ext cx="21336000" cy="8426450"/>
          </a:xfrm>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Atua principalmente no receptor α</a:t>
            </a:r>
            <a:r>
              <a:rPr lang="pt-BR" baseline="-6000" smtClean="0">
                <a:solidFill>
                  <a:srgbClr val="000000"/>
                </a:solidFill>
                <a:latin typeface="Avenir Next Condensed Regular"/>
                <a:ea typeface="Avenir Next Condensed Regular"/>
                <a:cs typeface="Avenir Next Condensed Regular"/>
                <a:sym typeface="Avenir Next Condensed Regular"/>
              </a:rPr>
              <a:t>1</a:t>
            </a:r>
            <a:r>
              <a:rPr lang="pt-BR" smtClean="0">
                <a:solidFill>
                  <a:srgbClr val="000000"/>
                </a:solidFill>
                <a:latin typeface="Avenir Next Condensed Regular"/>
                <a:ea typeface="Avenir Next Condensed Regular"/>
                <a:cs typeface="Avenir Next Condensed Regular"/>
                <a:sym typeface="Avenir Next Condensed Regular"/>
              </a:rPr>
              <a:t>, resultando em vasoconstrição </a:t>
            </a:r>
            <a:endParaRPr lang="pt-BR" baseline="-6000" smtClean="0">
              <a:solidFill>
                <a:srgbClr val="000000"/>
              </a:solidFill>
              <a:latin typeface="Avenir Next Condensed Regular"/>
              <a:ea typeface="Avenir Next Condensed Regular"/>
              <a:cs typeface="Avenir Next Condensed Regular"/>
              <a:sym typeface="Avenir Next Condensed Regular"/>
            </a:endParaRPr>
          </a:p>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Efeito inotrópico mínimo no receptor β</a:t>
            </a:r>
            <a:r>
              <a:rPr lang="pt-BR" baseline="-6000" smtClean="0">
                <a:solidFill>
                  <a:srgbClr val="000000"/>
                </a:solidFill>
                <a:latin typeface="Avenir Next Condensed Regular"/>
                <a:ea typeface="Avenir Next Condensed Regular"/>
                <a:cs typeface="Avenir Next Condensed Regular"/>
                <a:sym typeface="Avenir Next Condensed Regular"/>
              </a:rPr>
              <a:t>1</a:t>
            </a:r>
            <a:r>
              <a:rPr lang="pt-BR" smtClean="0">
                <a:solidFill>
                  <a:srgbClr val="000000"/>
                </a:solidFill>
                <a:latin typeface="Avenir Next Condensed Regular"/>
                <a:ea typeface="Avenir Next Condensed Regular"/>
                <a:cs typeface="Avenir Next Condensed Regular"/>
                <a:sym typeface="Avenir Next Condensed Regular"/>
              </a:rPr>
              <a:t> </a:t>
            </a:r>
          </a:p>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Em recém-nascidos com HPPN, foi demonstrado que a norepinefrina aumenta pressão arterial. No entanto, </a:t>
            </a:r>
            <a:r>
              <a:rPr lang="pt-BR" b="1" smtClean="0">
                <a:solidFill>
                  <a:schemeClr val="folHlink"/>
                </a:solidFill>
                <a:latin typeface="Avenir Next Condensed Regular"/>
                <a:ea typeface="Avenir Next Condensed Regular"/>
                <a:cs typeface="Avenir Next Condensed Regular"/>
                <a:sym typeface="Avenir Next Condensed Regular"/>
              </a:rPr>
              <a:t>ao contrário da dopamina, a proporção de pressão arterial pulmonar/sistêmica diminuiu após a infusão de norepinefrina</a:t>
            </a:r>
            <a:r>
              <a:rPr lang="pt-BR" smtClean="0">
                <a:solidFill>
                  <a:srgbClr val="000000"/>
                </a:solidFill>
                <a:latin typeface="Avenir Next Condensed Regular"/>
                <a:ea typeface="Avenir Next Condensed Regular"/>
                <a:cs typeface="Avenir Next Condensed Regular"/>
                <a:sym typeface="Avenir Next Condensed Regular"/>
              </a:rPr>
              <a:t> (0,98 a 0,87, p &lt;0,001)</a:t>
            </a:r>
            <a:r>
              <a:rPr lang="pt-BR" baseline="32000" smtClean="0">
                <a:solidFill>
                  <a:srgbClr val="000000"/>
                </a:solidFill>
                <a:latin typeface="Avenir Next Condensed Regular"/>
                <a:ea typeface="Avenir Next Condensed Regular"/>
                <a:cs typeface="Avenir Next Condensed Regular"/>
                <a:sym typeface="Avenir Next Condensed Regular"/>
              </a:rPr>
              <a:t>24</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26">
                                            <p:bg/>
                                          </p:spTgt>
                                        </p:tgtEl>
                                        <p:attrNameLst>
                                          <p:attrName>style.visibility</p:attrName>
                                        </p:attrNameLst>
                                      </p:cBhvr>
                                      <p:to>
                                        <p:strVal val="visible"/>
                                      </p:to>
                                    </p:set>
                                    <p:anim calcmode="lin" valueType="num">
                                      <p:cBhvr>
                                        <p:cTn id="7" dur="750" fill="hold"/>
                                        <p:tgtEl>
                                          <p:spTgt spid="226">
                                            <p:bg/>
                                          </p:spTgt>
                                        </p:tgtEl>
                                        <p:attrNameLst>
                                          <p:attrName>ppt_w</p:attrName>
                                        </p:attrNameLst>
                                      </p:cBhvr>
                                      <p:tavLst>
                                        <p:tav tm="0">
                                          <p:val>
                                            <p:fltVal val="0"/>
                                          </p:val>
                                        </p:tav>
                                        <p:tav tm="100000">
                                          <p:val>
                                            <p:strVal val="#ppt_w"/>
                                          </p:val>
                                        </p:tav>
                                      </p:tavLst>
                                    </p:anim>
                                    <p:anim calcmode="lin" valueType="num">
                                      <p:cBhvr>
                                        <p:cTn id="8" dur="750" fill="hold"/>
                                        <p:tgtEl>
                                          <p:spTgt spid="226">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26">
                                            <p:txEl>
                                              <p:pRg st="0" end="0"/>
                                            </p:txEl>
                                          </p:spTgt>
                                        </p:tgtEl>
                                        <p:attrNameLst>
                                          <p:attrName>style.visibility</p:attrName>
                                        </p:attrNameLst>
                                      </p:cBhvr>
                                      <p:to>
                                        <p:strVal val="visible"/>
                                      </p:to>
                                    </p:set>
                                    <p:anim calcmode="lin" valueType="num">
                                      <p:cBhvr>
                                        <p:cTn id="11" dur="750" fill="hold"/>
                                        <p:tgtEl>
                                          <p:spTgt spid="226">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26">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26">
                                            <p:txEl>
                                              <p:pRg st="1" end="1"/>
                                            </p:txEl>
                                          </p:spTgt>
                                        </p:tgtEl>
                                        <p:attrNameLst>
                                          <p:attrName>style.visibility</p:attrName>
                                        </p:attrNameLst>
                                      </p:cBhvr>
                                      <p:to>
                                        <p:strVal val="visible"/>
                                      </p:to>
                                    </p:set>
                                    <p:anim calcmode="lin" valueType="num">
                                      <p:cBhvr>
                                        <p:cTn id="17" dur="750" fill="hold"/>
                                        <p:tgtEl>
                                          <p:spTgt spid="226">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26">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26">
                                            <p:txEl>
                                              <p:pRg st="2" end="2"/>
                                            </p:txEl>
                                          </p:spTgt>
                                        </p:tgtEl>
                                        <p:attrNameLst>
                                          <p:attrName>style.visibility</p:attrName>
                                        </p:attrNameLst>
                                      </p:cBhvr>
                                      <p:to>
                                        <p:strVal val="visible"/>
                                      </p:to>
                                    </p:set>
                                    <p:anim calcmode="lin" valueType="num">
                                      <p:cBhvr>
                                        <p:cTn id="23" dur="750" fill="hold"/>
                                        <p:tgtEl>
                                          <p:spTgt spid="226">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2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 grpId="0" build="p" bldLvl="5"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307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2286000"/>
            <a:ext cx="14401800" cy="8828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Rectangle 5"/>
          <p:cNvSpPr>
            <a:spLocks noChangeArrowheads="1"/>
          </p:cNvSpPr>
          <p:nvPr/>
        </p:nvSpPr>
        <p:spPr bwMode="auto">
          <a:xfrm>
            <a:off x="9067800" y="533400"/>
            <a:ext cx="6237288" cy="186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NOREPINEFRINA</a:t>
            </a:r>
            <a:r>
              <a:rPr lang="pt-BR">
                <a:solidFill>
                  <a:srgbClr val="FFFF00"/>
                </a:solidFill>
                <a:effectLst>
                  <a:outerShdw blurRad="38100" dist="38100" dir="2700000" algn="tl">
                    <a:srgbClr val="000000"/>
                  </a:outerShdw>
                </a:effectLst>
                <a:sym typeface="Marker Felt"/>
              </a:rPr>
              <a:t/>
            </a:r>
            <a:br>
              <a:rPr lang="pt-BR">
                <a:solidFill>
                  <a:srgbClr val="FFFF00"/>
                </a:solidFill>
                <a:effectLst>
                  <a:outerShdw blurRad="38100" dist="38100" dir="2700000" algn="tl">
                    <a:srgbClr val="000000"/>
                  </a:outerShdw>
                </a:effectLst>
                <a:sym typeface="Marker Felt"/>
              </a:rPr>
            </a:br>
            <a:endParaRPr lang="pt-BR">
              <a:solidFill>
                <a:srgbClr val="FFFF00"/>
              </a:solidFill>
              <a:effectLst>
                <a:outerShdw blurRad="38100" dist="38100" dir="2700000" algn="tl">
                  <a:srgbClr val="000000"/>
                </a:outerShdw>
              </a:effectLst>
              <a:sym typeface="Marker Felt"/>
            </a:endParaRPr>
          </a:p>
        </p:txBody>
      </p:sp>
      <p:sp>
        <p:nvSpPr>
          <p:cNvPr id="30726" name="Rectangle 6"/>
          <p:cNvSpPr>
            <a:spLocks noChangeArrowheads="1"/>
          </p:cNvSpPr>
          <p:nvPr/>
        </p:nvSpPr>
        <p:spPr bwMode="auto">
          <a:xfrm>
            <a:off x="3962400" y="112776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rgbClr val="FFFF00"/>
                </a:solidFill>
                <a:effectLst>
                  <a:outerShdw blurRad="38100" dist="38100" dir="2700000" algn="tl">
                    <a:srgbClr val="000000"/>
                  </a:outerShdw>
                </a:effectLst>
                <a:sym typeface="Marker Felt"/>
              </a:rPr>
              <a:t>(BOX 2)</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30" name="Epinefri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EPINEFRINA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3)</a:t>
            </a:r>
          </a:p>
        </p:txBody>
      </p:sp>
      <p:sp>
        <p:nvSpPr>
          <p:cNvPr id="231" name="Menos seletiva que a norepinefrina…"/>
          <p:cNvSpPr txBox="1">
            <a:spLocks noGrp="1"/>
          </p:cNvSpPr>
          <p:nvPr>
            <p:ph type="body" idx="1"/>
          </p:nvPr>
        </p:nvSpPr>
        <p:spPr>
          <a:xfrm>
            <a:off x="1524000" y="3937000"/>
            <a:ext cx="21336000" cy="8426450"/>
          </a:xfrm>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Menos seletiva que a norepinefrina</a:t>
            </a:r>
          </a:p>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Sua estimulação nos receptores α e β variam de acordo com a dose: em doses mais baixas, efeito β predominante, causando inotropismo e cronotropismo </a:t>
            </a:r>
          </a:p>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Em ensaios neonatais, </a:t>
            </a:r>
            <a:r>
              <a:rPr lang="pt-BR" smtClean="0">
                <a:solidFill>
                  <a:schemeClr val="hlink"/>
                </a:solidFill>
                <a:latin typeface="Avenir Next Condensed Regular"/>
                <a:ea typeface="Avenir Next Condensed Regular"/>
                <a:cs typeface="Avenir Next Condensed Regular"/>
                <a:sym typeface="Avenir Next Condensed Regular"/>
              </a:rPr>
              <a:t>epinefrina e dopamina </a:t>
            </a:r>
            <a:r>
              <a:rPr lang="pt-BR" b="1" smtClean="0">
                <a:solidFill>
                  <a:schemeClr val="hlink"/>
                </a:solidFill>
                <a:latin typeface="Avenir Next Condensed Regular"/>
                <a:ea typeface="Avenir Next Condensed Regular"/>
                <a:cs typeface="Avenir Next Condensed Regular"/>
                <a:sym typeface="Avenir Next Condensed Regular"/>
              </a:rPr>
              <a:t>são comparáveis</a:t>
            </a:r>
            <a:endParaRPr lang="pt-BR" baseline="32000" smtClean="0">
              <a:solidFill>
                <a:schemeClr val="hlink"/>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31">
                                            <p:bg/>
                                          </p:spTgt>
                                        </p:tgtEl>
                                        <p:attrNameLst>
                                          <p:attrName>style.visibility</p:attrName>
                                        </p:attrNameLst>
                                      </p:cBhvr>
                                      <p:to>
                                        <p:strVal val="visible"/>
                                      </p:to>
                                    </p:set>
                                    <p:anim calcmode="lin" valueType="num">
                                      <p:cBhvr>
                                        <p:cTn id="7" dur="750" fill="hold"/>
                                        <p:tgtEl>
                                          <p:spTgt spid="231">
                                            <p:bg/>
                                          </p:spTgt>
                                        </p:tgtEl>
                                        <p:attrNameLst>
                                          <p:attrName>ppt_w</p:attrName>
                                        </p:attrNameLst>
                                      </p:cBhvr>
                                      <p:tavLst>
                                        <p:tav tm="0">
                                          <p:val>
                                            <p:fltVal val="0"/>
                                          </p:val>
                                        </p:tav>
                                        <p:tav tm="100000">
                                          <p:val>
                                            <p:strVal val="#ppt_w"/>
                                          </p:val>
                                        </p:tav>
                                      </p:tavLst>
                                    </p:anim>
                                    <p:anim calcmode="lin" valueType="num">
                                      <p:cBhvr>
                                        <p:cTn id="8" dur="750" fill="hold"/>
                                        <p:tgtEl>
                                          <p:spTgt spid="231">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31">
                                            <p:txEl>
                                              <p:pRg st="0" end="0"/>
                                            </p:txEl>
                                          </p:spTgt>
                                        </p:tgtEl>
                                        <p:attrNameLst>
                                          <p:attrName>style.visibility</p:attrName>
                                        </p:attrNameLst>
                                      </p:cBhvr>
                                      <p:to>
                                        <p:strVal val="visible"/>
                                      </p:to>
                                    </p:set>
                                    <p:anim calcmode="lin" valueType="num">
                                      <p:cBhvr>
                                        <p:cTn id="11" dur="750" fill="hold"/>
                                        <p:tgtEl>
                                          <p:spTgt spid="231">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3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31">
                                            <p:txEl>
                                              <p:pRg st="1" end="1"/>
                                            </p:txEl>
                                          </p:spTgt>
                                        </p:tgtEl>
                                        <p:attrNameLst>
                                          <p:attrName>style.visibility</p:attrName>
                                        </p:attrNameLst>
                                      </p:cBhvr>
                                      <p:to>
                                        <p:strVal val="visible"/>
                                      </p:to>
                                    </p:set>
                                    <p:anim calcmode="lin" valueType="num">
                                      <p:cBhvr>
                                        <p:cTn id="17" dur="750" fill="hold"/>
                                        <p:tgtEl>
                                          <p:spTgt spid="231">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3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31">
                                            <p:txEl>
                                              <p:pRg st="2" end="2"/>
                                            </p:txEl>
                                          </p:spTgt>
                                        </p:tgtEl>
                                        <p:attrNameLst>
                                          <p:attrName>style.visibility</p:attrName>
                                        </p:attrNameLst>
                                      </p:cBhvr>
                                      <p:to>
                                        <p:strVal val="visible"/>
                                      </p:to>
                                    </p:set>
                                    <p:anim calcmode="lin" valueType="num">
                                      <p:cBhvr>
                                        <p:cTn id="23" dur="750" fill="hold"/>
                                        <p:tgtEl>
                                          <p:spTgt spid="231">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31">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 grpId="0" build="p" bldLvl="5" animBg="1" advAuto="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32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3200400"/>
            <a:ext cx="15544800" cy="699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2" name="Rectangle 4"/>
          <p:cNvSpPr>
            <a:spLocks noChangeArrowheads="1"/>
          </p:cNvSpPr>
          <p:nvPr/>
        </p:nvSpPr>
        <p:spPr bwMode="auto">
          <a:xfrm>
            <a:off x="9448800" y="65088"/>
            <a:ext cx="7499350" cy="243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9600">
                <a:solidFill>
                  <a:schemeClr val="hlink"/>
                </a:solidFill>
                <a:effectLst>
                  <a:outerShdw blurRad="38100" dist="38100" dir="2700000" algn="tl">
                    <a:srgbClr val="000000"/>
                  </a:outerShdw>
                </a:effectLst>
                <a:sym typeface="Marker Felt"/>
              </a:rPr>
              <a:t>EPINEFRINA</a:t>
            </a:r>
            <a:r>
              <a:rPr lang="pt-BR">
                <a:solidFill>
                  <a:schemeClr val="hlink"/>
                </a:solidFill>
                <a:effectLst>
                  <a:outerShdw blurRad="38100" dist="38100" dir="2700000" algn="tl">
                    <a:srgbClr val="000000"/>
                  </a:outerShdw>
                </a:effectLst>
                <a:sym typeface="Marker Felt"/>
              </a:rPr>
              <a:t/>
            </a:r>
            <a:br>
              <a:rPr lang="pt-BR">
                <a:solidFill>
                  <a:schemeClr val="hlink"/>
                </a:solidFill>
                <a:effectLst>
                  <a:outerShdw blurRad="38100" dist="38100" dir="2700000" algn="tl">
                    <a:srgbClr val="000000"/>
                  </a:outerShdw>
                </a:effectLst>
                <a:sym typeface="Marker Felt"/>
              </a:rPr>
            </a:br>
            <a:endParaRPr lang="pt-BR">
              <a:solidFill>
                <a:schemeClr val="hlink"/>
              </a:solidFill>
              <a:effectLst>
                <a:outerShdw blurRad="38100" dist="38100" dir="2700000" algn="tl">
                  <a:srgbClr val="000000"/>
                </a:outerShdw>
              </a:effectLst>
              <a:sym typeface="Marker Felt"/>
            </a:endParaRPr>
          </a:p>
        </p:txBody>
      </p:sp>
      <p:sp>
        <p:nvSpPr>
          <p:cNvPr id="32773" name="Rectangle 5"/>
          <p:cNvSpPr>
            <a:spLocks noChangeArrowheads="1"/>
          </p:cNvSpPr>
          <p:nvPr/>
        </p:nvSpPr>
        <p:spPr bwMode="auto">
          <a:xfrm>
            <a:off x="4038600" y="102870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rgbClr val="FFFF00"/>
                </a:solidFill>
                <a:effectLst>
                  <a:outerShdw blurRad="38100" dist="38100" dir="2700000" algn="tl">
                    <a:srgbClr val="000000"/>
                  </a:outerShdw>
                </a:effectLst>
                <a:sym typeface="Marker Felt"/>
              </a:rPr>
              <a:t>(BOX 3)</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35" name="Dobutami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DOBUTAMINA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4)</a:t>
            </a:r>
          </a:p>
        </p:txBody>
      </p:sp>
      <p:sp>
        <p:nvSpPr>
          <p:cNvPr id="236" name="Predominantemente agonista β1, resultando em efeito inotrópico significativo…"/>
          <p:cNvSpPr txBox="1">
            <a:spLocks noGrp="1"/>
          </p:cNvSpPr>
          <p:nvPr>
            <p:ph type="body" idx="1"/>
          </p:nvPr>
        </p:nvSpPr>
        <p:spPr>
          <a:xfrm>
            <a:off x="1524000" y="3937000"/>
            <a:ext cx="21336000" cy="8426450"/>
          </a:xfrm>
        </p:spPr>
        <p:txBody>
          <a:bodyPr>
            <a:normAutofit/>
          </a:bodyPr>
          <a:lstStyle>
            <a:lvl1pPr marL="342900" indent="-342900" defTabSz="766763">
              <a:defRPr sz="5600">
                <a:solidFill>
                  <a:srgbClr val="515151"/>
                </a:solidFill>
                <a:latin typeface="Cochin"/>
                <a:ea typeface="Cochin"/>
                <a:cs typeface="Cochin"/>
                <a:sym typeface="Cochin"/>
              </a:defRPr>
            </a:lvl1pPr>
            <a:lvl2pPr marL="1181100" indent="-590550" defTabSz="766763">
              <a:defRPr sz="5600">
                <a:solidFill>
                  <a:srgbClr val="515151"/>
                </a:solidFill>
                <a:latin typeface="Cochin"/>
                <a:ea typeface="Cochin"/>
                <a:cs typeface="Cochin"/>
                <a:sym typeface="Cochin"/>
              </a:defRPr>
            </a:lvl2pPr>
            <a:lvl3pPr marL="1143000" indent="-228600" defTabSz="766763">
              <a:defRPr sz="5600">
                <a:solidFill>
                  <a:srgbClr val="515151"/>
                </a:solidFill>
                <a:latin typeface="Cochin"/>
                <a:ea typeface="Cochin"/>
                <a:cs typeface="Cochin"/>
                <a:sym typeface="Cochin"/>
              </a:defRPr>
            </a:lvl3pPr>
            <a:lvl4pPr marL="1600200" indent="-228600" defTabSz="766763">
              <a:defRPr sz="5600">
                <a:solidFill>
                  <a:srgbClr val="515151"/>
                </a:solidFill>
                <a:latin typeface="Cochin"/>
                <a:ea typeface="Cochin"/>
                <a:cs typeface="Cochin"/>
                <a:sym typeface="Cochin"/>
              </a:defRPr>
            </a:lvl4pPr>
            <a:lvl5pPr marL="2057400" indent="-228600" defTabSz="766763">
              <a:defRPr sz="5600">
                <a:solidFill>
                  <a:srgbClr val="515151"/>
                </a:solidFill>
                <a:latin typeface="Cochin"/>
                <a:ea typeface="Cochin"/>
                <a:cs typeface="Cochin"/>
                <a:sym typeface="Cochin"/>
              </a:defRPr>
            </a:lvl5pPr>
            <a:lvl6pPr marL="2514600" indent="-228600" defTabSz="766763" eaLnBrk="0" fontAlgn="base" hangingPunct="0">
              <a:spcAft>
                <a:spcPct val="0"/>
              </a:spcAft>
              <a:defRPr sz="5600">
                <a:solidFill>
                  <a:srgbClr val="515151"/>
                </a:solidFill>
                <a:latin typeface="Cochin"/>
                <a:ea typeface="Cochin"/>
                <a:cs typeface="Cochin"/>
                <a:sym typeface="Cochin"/>
              </a:defRPr>
            </a:lvl6pPr>
            <a:lvl7pPr marL="2971800" indent="-228600" defTabSz="766763" eaLnBrk="0" fontAlgn="base" hangingPunct="0">
              <a:spcAft>
                <a:spcPct val="0"/>
              </a:spcAft>
              <a:defRPr sz="5600">
                <a:solidFill>
                  <a:srgbClr val="515151"/>
                </a:solidFill>
                <a:latin typeface="Cochin"/>
                <a:ea typeface="Cochin"/>
                <a:cs typeface="Cochin"/>
                <a:sym typeface="Cochin"/>
              </a:defRPr>
            </a:lvl7pPr>
            <a:lvl8pPr marL="3429000" indent="-228600" defTabSz="766763" eaLnBrk="0" fontAlgn="base" hangingPunct="0">
              <a:spcAft>
                <a:spcPct val="0"/>
              </a:spcAft>
              <a:defRPr sz="5600">
                <a:solidFill>
                  <a:srgbClr val="515151"/>
                </a:solidFill>
                <a:latin typeface="Cochin"/>
                <a:ea typeface="Cochin"/>
                <a:cs typeface="Cochin"/>
                <a:sym typeface="Cochin"/>
              </a:defRPr>
            </a:lvl8pPr>
            <a:lvl9pPr marL="3886200" indent="-228600" defTabSz="766763"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90000"/>
              </a:lnSpc>
              <a:spcBef>
                <a:spcPts val="5200"/>
              </a:spcBef>
              <a:buClr>
                <a:srgbClr val="941100"/>
              </a:buClr>
            </a:pPr>
            <a:r>
              <a:rPr lang="pt-BR" sz="4800" smtClean="0">
                <a:solidFill>
                  <a:srgbClr val="000000"/>
                </a:solidFill>
                <a:latin typeface="Avenir Next Condensed Regular"/>
                <a:ea typeface="Avenir Next Condensed Regular"/>
                <a:cs typeface="Avenir Next Condensed Regular"/>
                <a:sym typeface="Avenir Next Condensed Regular"/>
              </a:rPr>
              <a:t>Predominantemente agonista β</a:t>
            </a:r>
            <a:r>
              <a:rPr lang="pt-BR" sz="4800" baseline="-6000" smtClean="0">
                <a:solidFill>
                  <a:srgbClr val="000000"/>
                </a:solidFill>
                <a:latin typeface="Avenir Next Condensed Regular"/>
                <a:ea typeface="Avenir Next Condensed Regular"/>
                <a:cs typeface="Avenir Next Condensed Regular"/>
                <a:sym typeface="Avenir Next Condensed Regular"/>
              </a:rPr>
              <a:t>1</a:t>
            </a:r>
            <a:r>
              <a:rPr lang="pt-BR" sz="4800" smtClean="0">
                <a:solidFill>
                  <a:srgbClr val="000000"/>
                </a:solidFill>
                <a:latin typeface="Avenir Next Condensed Regular"/>
                <a:ea typeface="Avenir Next Condensed Regular"/>
                <a:cs typeface="Avenir Next Condensed Regular"/>
                <a:sym typeface="Avenir Next Condensed Regular"/>
              </a:rPr>
              <a:t>, resultando em efeito inotrópico significativo</a:t>
            </a:r>
          </a:p>
          <a:p>
            <a:pPr lvl="1" algn="just" eaLnBrk="1" hangingPunct="1">
              <a:lnSpc>
                <a:spcPct val="90000"/>
              </a:lnSpc>
              <a:spcBef>
                <a:spcPts val="5200"/>
              </a:spcBef>
              <a:buClr>
                <a:srgbClr val="941100"/>
              </a:buClr>
            </a:pPr>
            <a:r>
              <a:rPr lang="pt-BR" sz="4800" smtClean="0">
                <a:solidFill>
                  <a:srgbClr val="000000"/>
                </a:solidFill>
                <a:latin typeface="Avenir Next Condensed Regular"/>
                <a:ea typeface="Avenir Next Condensed Regular"/>
                <a:cs typeface="Avenir Next Condensed Regular"/>
                <a:sym typeface="Avenir Next Condensed Regular"/>
              </a:rPr>
              <a:t>Agonista α</a:t>
            </a:r>
            <a:r>
              <a:rPr lang="pt-BR" sz="4800" baseline="-6000" smtClean="0">
                <a:solidFill>
                  <a:srgbClr val="000000"/>
                </a:solidFill>
                <a:latin typeface="Avenir Next Condensed Regular"/>
                <a:ea typeface="Avenir Next Condensed Regular"/>
                <a:cs typeface="Avenir Next Condensed Regular"/>
                <a:sym typeface="Avenir Next Condensed Regular"/>
              </a:rPr>
              <a:t>1</a:t>
            </a:r>
            <a:r>
              <a:rPr lang="pt-BR" sz="4800" smtClean="0">
                <a:solidFill>
                  <a:srgbClr val="000000"/>
                </a:solidFill>
                <a:latin typeface="Avenir Next Condensed Regular"/>
                <a:ea typeface="Avenir Next Condensed Regular"/>
                <a:cs typeface="Avenir Next Condensed Regular"/>
                <a:sym typeface="Avenir Next Condensed Regular"/>
              </a:rPr>
              <a:t> e β</a:t>
            </a:r>
            <a:r>
              <a:rPr lang="pt-BR" sz="4800" baseline="-6000" smtClean="0">
                <a:solidFill>
                  <a:srgbClr val="000000"/>
                </a:solidFill>
                <a:latin typeface="Avenir Next Condensed Regular"/>
                <a:ea typeface="Avenir Next Condensed Regular"/>
                <a:cs typeface="Avenir Next Condensed Regular"/>
                <a:sym typeface="Avenir Next Condensed Regular"/>
              </a:rPr>
              <a:t>2</a:t>
            </a:r>
            <a:r>
              <a:rPr lang="pt-BR" sz="4800" smtClean="0">
                <a:solidFill>
                  <a:srgbClr val="000000"/>
                </a:solidFill>
                <a:latin typeface="Avenir Next Condensed Regular"/>
                <a:ea typeface="Avenir Next Condensed Regular"/>
                <a:cs typeface="Avenir Next Condensed Regular"/>
                <a:sym typeface="Avenir Next Condensed Regular"/>
              </a:rPr>
              <a:t> moderado, reduzindo a RVS</a:t>
            </a:r>
          </a:p>
          <a:p>
            <a:pPr lvl="1" algn="just" eaLnBrk="1" hangingPunct="1">
              <a:lnSpc>
                <a:spcPct val="90000"/>
              </a:lnSpc>
              <a:spcBef>
                <a:spcPts val="5200"/>
              </a:spcBef>
              <a:buClr>
                <a:srgbClr val="941100"/>
              </a:buClr>
            </a:pPr>
            <a:r>
              <a:rPr lang="pt-BR" sz="4800" smtClean="0">
                <a:solidFill>
                  <a:srgbClr val="000000"/>
                </a:solidFill>
                <a:latin typeface="Avenir Next Condensed Regular"/>
                <a:ea typeface="Avenir Next Condensed Regular"/>
                <a:cs typeface="Avenir Next Condensed Regular"/>
                <a:sym typeface="Avenir Next Condensed Regular"/>
              </a:rPr>
              <a:t>Em uma revisão da dobutamina, estudos neonatais observaram </a:t>
            </a:r>
            <a:r>
              <a:rPr lang="pt-BR" sz="4800" smtClean="0">
                <a:solidFill>
                  <a:srgbClr val="FF3300"/>
                </a:solidFill>
                <a:latin typeface="Avenir Next Condensed Regular"/>
                <a:ea typeface="Avenir Next Condensed Regular"/>
                <a:cs typeface="Avenir Next Condensed Regular"/>
                <a:sym typeface="Avenir Next Condensed Regular"/>
              </a:rPr>
              <a:t>aumento da frequência cardíaca para todas as doses avaliadas</a:t>
            </a:r>
            <a:r>
              <a:rPr lang="pt-BR" sz="4800" smtClean="0">
                <a:solidFill>
                  <a:srgbClr val="000000"/>
                </a:solidFill>
                <a:latin typeface="Avenir Next Condensed Regular"/>
                <a:ea typeface="Avenir Next Condensed Regular"/>
                <a:cs typeface="Avenir Next Condensed Regular"/>
                <a:sym typeface="Avenir Next Condensed Regular"/>
              </a:rPr>
              <a:t> (5, 10 e 20 mcg/kg/min)</a:t>
            </a:r>
            <a:endParaRPr lang="pt-BR" sz="4800" baseline="32000" smtClean="0">
              <a:solidFill>
                <a:srgbClr val="000000"/>
              </a:solidFill>
              <a:latin typeface="Avenir Next Condensed Regular"/>
              <a:ea typeface="Avenir Next Condensed Regular"/>
              <a:cs typeface="Avenir Next Condensed Regular"/>
              <a:sym typeface="Avenir Next Condensed Regular"/>
            </a:endParaRPr>
          </a:p>
          <a:p>
            <a:pPr lvl="1" algn="just" eaLnBrk="1" hangingPunct="1">
              <a:lnSpc>
                <a:spcPct val="90000"/>
              </a:lnSpc>
              <a:spcBef>
                <a:spcPts val="5200"/>
              </a:spcBef>
              <a:buClr>
                <a:srgbClr val="941100"/>
              </a:buClr>
            </a:pPr>
            <a:r>
              <a:rPr lang="pt-BR" sz="4800" smtClean="0">
                <a:solidFill>
                  <a:srgbClr val="000000"/>
                </a:solidFill>
                <a:latin typeface="Avenir Next Condensed Regular"/>
                <a:ea typeface="Avenir Next Condensed Regular"/>
                <a:cs typeface="Avenir Next Condensed Regular"/>
                <a:sym typeface="Avenir Next Condensed Regular"/>
              </a:rPr>
              <a:t>Um estudo entre bebês prematuros com função miocárdica deprimida observou diminuição da FiO</a:t>
            </a:r>
            <a:r>
              <a:rPr lang="pt-BR" sz="4800" baseline="-6000" smtClean="0">
                <a:solidFill>
                  <a:srgbClr val="000000"/>
                </a:solidFill>
                <a:latin typeface="Avenir Next Condensed Regular"/>
                <a:ea typeface="Avenir Next Condensed Regular"/>
                <a:cs typeface="Avenir Next Condensed Regular"/>
                <a:sym typeface="Avenir Next Condensed Regular"/>
              </a:rPr>
              <a:t>2</a:t>
            </a:r>
            <a:r>
              <a:rPr lang="pt-BR" sz="4800" smtClean="0">
                <a:solidFill>
                  <a:srgbClr val="000000"/>
                </a:solidFill>
                <a:latin typeface="Avenir Next Condensed Regular"/>
                <a:ea typeface="Avenir Next Condensed Regular"/>
                <a:cs typeface="Avenir Next Condensed Regular"/>
                <a:sym typeface="Avenir Next Condensed Regular"/>
              </a:rPr>
              <a:t> após início da dobutamina, </a:t>
            </a:r>
            <a:r>
              <a:rPr lang="pt-BR" sz="4800" smtClean="0">
                <a:solidFill>
                  <a:schemeClr val="folHlink"/>
                </a:solidFill>
                <a:latin typeface="Avenir Next Condensed Regular"/>
                <a:ea typeface="Avenir Next Condensed Regular"/>
                <a:cs typeface="Avenir Next Condensed Regular"/>
                <a:sym typeface="Avenir Next Condensed Regular"/>
              </a:rPr>
              <a:t>refletindo potencialmente o aumento do fluxo sanguíneo pulmonar</a:t>
            </a:r>
            <a:r>
              <a:rPr lang="pt-BR" sz="4800" baseline="32000" smtClean="0">
                <a:solidFill>
                  <a:schemeClr val="folHlink"/>
                </a:solidFill>
                <a:latin typeface="Avenir Next Condensed Regular"/>
                <a:ea typeface="Avenir Next Condensed Regular"/>
                <a:cs typeface="Avenir Next Condensed Regular"/>
                <a:sym typeface="Avenir Next Condensed Regular"/>
              </a:rPr>
              <a:t>30</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36">
                                            <p:bg/>
                                          </p:spTgt>
                                        </p:tgtEl>
                                        <p:attrNameLst>
                                          <p:attrName>style.visibility</p:attrName>
                                        </p:attrNameLst>
                                      </p:cBhvr>
                                      <p:to>
                                        <p:strVal val="visible"/>
                                      </p:to>
                                    </p:set>
                                    <p:anim calcmode="lin" valueType="num">
                                      <p:cBhvr>
                                        <p:cTn id="7" dur="750" fill="hold"/>
                                        <p:tgtEl>
                                          <p:spTgt spid="236">
                                            <p:bg/>
                                          </p:spTgt>
                                        </p:tgtEl>
                                        <p:attrNameLst>
                                          <p:attrName>ppt_w</p:attrName>
                                        </p:attrNameLst>
                                      </p:cBhvr>
                                      <p:tavLst>
                                        <p:tav tm="0">
                                          <p:val>
                                            <p:fltVal val="0"/>
                                          </p:val>
                                        </p:tav>
                                        <p:tav tm="100000">
                                          <p:val>
                                            <p:strVal val="#ppt_w"/>
                                          </p:val>
                                        </p:tav>
                                      </p:tavLst>
                                    </p:anim>
                                    <p:anim calcmode="lin" valueType="num">
                                      <p:cBhvr>
                                        <p:cTn id="8" dur="750" fill="hold"/>
                                        <p:tgtEl>
                                          <p:spTgt spid="236">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36">
                                            <p:txEl>
                                              <p:pRg st="0" end="0"/>
                                            </p:txEl>
                                          </p:spTgt>
                                        </p:tgtEl>
                                        <p:attrNameLst>
                                          <p:attrName>style.visibility</p:attrName>
                                        </p:attrNameLst>
                                      </p:cBhvr>
                                      <p:to>
                                        <p:strVal val="visible"/>
                                      </p:to>
                                    </p:set>
                                    <p:anim calcmode="lin" valueType="num">
                                      <p:cBhvr>
                                        <p:cTn id="11" dur="750" fill="hold"/>
                                        <p:tgtEl>
                                          <p:spTgt spid="236">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36">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36">
                                            <p:txEl>
                                              <p:pRg st="1" end="1"/>
                                            </p:txEl>
                                          </p:spTgt>
                                        </p:tgtEl>
                                        <p:attrNameLst>
                                          <p:attrName>style.visibility</p:attrName>
                                        </p:attrNameLst>
                                      </p:cBhvr>
                                      <p:to>
                                        <p:strVal val="visible"/>
                                      </p:to>
                                    </p:set>
                                    <p:anim calcmode="lin" valueType="num">
                                      <p:cBhvr>
                                        <p:cTn id="17" dur="750" fill="hold"/>
                                        <p:tgtEl>
                                          <p:spTgt spid="236">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36">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36">
                                            <p:txEl>
                                              <p:pRg st="2" end="2"/>
                                            </p:txEl>
                                          </p:spTgt>
                                        </p:tgtEl>
                                        <p:attrNameLst>
                                          <p:attrName>style.visibility</p:attrName>
                                        </p:attrNameLst>
                                      </p:cBhvr>
                                      <p:to>
                                        <p:strVal val="visible"/>
                                      </p:to>
                                    </p:set>
                                    <p:anim calcmode="lin" valueType="num">
                                      <p:cBhvr>
                                        <p:cTn id="23" dur="750" fill="hold"/>
                                        <p:tgtEl>
                                          <p:spTgt spid="236">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36">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iterate>
                                    <p:tmAbs val="0"/>
                                  </p:iterate>
                                  <p:childTnLst>
                                    <p:set>
                                      <p:cBhvr>
                                        <p:cTn id="28" fill="hold"/>
                                        <p:tgtEl>
                                          <p:spTgt spid="236">
                                            <p:txEl>
                                              <p:pRg st="3" end="3"/>
                                            </p:txEl>
                                          </p:spTgt>
                                        </p:tgtEl>
                                        <p:attrNameLst>
                                          <p:attrName>style.visibility</p:attrName>
                                        </p:attrNameLst>
                                      </p:cBhvr>
                                      <p:to>
                                        <p:strVal val="visible"/>
                                      </p:to>
                                    </p:set>
                                    <p:anim calcmode="lin" valueType="num">
                                      <p:cBhvr>
                                        <p:cTn id="29" dur="750" fill="hold"/>
                                        <p:tgtEl>
                                          <p:spTgt spid="236">
                                            <p:txEl>
                                              <p:pRg st="3" end="3"/>
                                            </p:txEl>
                                          </p:spTgt>
                                        </p:tgtEl>
                                        <p:attrNameLst>
                                          <p:attrName>ppt_w</p:attrName>
                                        </p:attrNameLst>
                                      </p:cBhvr>
                                      <p:tavLst>
                                        <p:tav tm="0">
                                          <p:val>
                                            <p:fltVal val="0"/>
                                          </p:val>
                                        </p:tav>
                                        <p:tav tm="100000">
                                          <p:val>
                                            <p:strVal val="#ppt_w"/>
                                          </p:val>
                                        </p:tav>
                                      </p:tavLst>
                                    </p:anim>
                                    <p:anim calcmode="lin" valueType="num">
                                      <p:cBhvr>
                                        <p:cTn id="30" dur="750" fill="hold"/>
                                        <p:tgtEl>
                                          <p:spTgt spid="236">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build="p" bldLvl="5"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348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962400"/>
            <a:ext cx="15217775" cy="6824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0" name="Rectangle 4"/>
          <p:cNvSpPr>
            <a:spLocks noChangeArrowheads="1"/>
          </p:cNvSpPr>
          <p:nvPr/>
        </p:nvSpPr>
        <p:spPr bwMode="auto">
          <a:xfrm>
            <a:off x="8077200" y="446088"/>
            <a:ext cx="8312150"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defTabSz="914400"/>
            <a:r>
              <a:rPr lang="pt-BR" sz="9600">
                <a:solidFill>
                  <a:schemeClr val="hlink"/>
                </a:solidFill>
                <a:effectLst>
                  <a:outerShdw blurRad="38100" dist="38100" dir="2700000" algn="tl">
                    <a:srgbClr val="000000"/>
                  </a:outerShdw>
                </a:effectLst>
                <a:sym typeface="Marker Felt"/>
              </a:rPr>
              <a:t>DOBUTAMINA</a:t>
            </a:r>
            <a:br>
              <a:rPr lang="pt-BR" sz="9600">
                <a:solidFill>
                  <a:schemeClr val="hlink"/>
                </a:solidFill>
                <a:effectLst>
                  <a:outerShdw blurRad="38100" dist="38100" dir="2700000" algn="tl">
                    <a:srgbClr val="000000"/>
                  </a:outerShdw>
                </a:effectLst>
                <a:sym typeface="Marker Felt"/>
              </a:rPr>
            </a:br>
            <a:r>
              <a:rPr lang="pt-BR" sz="9600">
                <a:solidFill>
                  <a:schemeClr val="hlink"/>
                </a:solidFill>
                <a:effectLst>
                  <a:outerShdw blurRad="38100" dist="38100" dir="2700000" algn="tl">
                    <a:srgbClr val="000000"/>
                  </a:outerShdw>
                </a:effectLst>
                <a:sym typeface="Marker Felt"/>
              </a:rPr>
              <a:t>(BOX 4)</a:t>
            </a:r>
          </a:p>
        </p:txBody>
      </p:sp>
      <p:sp>
        <p:nvSpPr>
          <p:cNvPr id="34821" name="Rectangle 5"/>
          <p:cNvSpPr>
            <a:spLocks noChangeArrowheads="1"/>
          </p:cNvSpPr>
          <p:nvPr/>
        </p:nvSpPr>
        <p:spPr bwMode="auto">
          <a:xfrm>
            <a:off x="3200400" y="108204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(BOX 4)</a:t>
            </a:r>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40" name="Milrino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MILRINONA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5)</a:t>
            </a:r>
          </a:p>
        </p:txBody>
      </p:sp>
      <p:sp>
        <p:nvSpPr>
          <p:cNvPr id="241" name="Inibidor da fosfodiesterase 3 que resulta em níveis elevados de cAMP, que por sua vez tem efeito inotrópico sobre o miocárdio, e vasodilatação…"/>
          <p:cNvSpPr txBox="1">
            <a:spLocks noGrp="1"/>
          </p:cNvSpPr>
          <p:nvPr>
            <p:ph type="body" idx="1"/>
          </p:nvPr>
        </p:nvSpPr>
        <p:spPr>
          <a:xfrm>
            <a:off x="1524000" y="3937000"/>
            <a:ext cx="21336000" cy="8426450"/>
          </a:xfrm>
        </p:spPr>
        <p:txBody>
          <a:bodyPr>
            <a:normAutofit/>
          </a:bodyPr>
          <a:lstStyle>
            <a:lvl1pPr marL="342900" indent="-342900" defTabSz="742950">
              <a:defRPr sz="5600">
                <a:solidFill>
                  <a:srgbClr val="515151"/>
                </a:solidFill>
                <a:latin typeface="Cochin"/>
                <a:ea typeface="Cochin"/>
                <a:cs typeface="Cochin"/>
                <a:sym typeface="Cochin"/>
              </a:defRPr>
            </a:lvl1pPr>
            <a:lvl2pPr marL="1143000" indent="-571500" defTabSz="742950">
              <a:defRPr sz="5600">
                <a:solidFill>
                  <a:srgbClr val="515151"/>
                </a:solidFill>
                <a:latin typeface="Cochin"/>
                <a:ea typeface="Cochin"/>
                <a:cs typeface="Cochin"/>
                <a:sym typeface="Cochin"/>
              </a:defRPr>
            </a:lvl2pPr>
            <a:lvl3pPr marL="1143000" indent="-228600" defTabSz="742950">
              <a:defRPr sz="5600">
                <a:solidFill>
                  <a:srgbClr val="515151"/>
                </a:solidFill>
                <a:latin typeface="Cochin"/>
                <a:ea typeface="Cochin"/>
                <a:cs typeface="Cochin"/>
                <a:sym typeface="Cochin"/>
              </a:defRPr>
            </a:lvl3pPr>
            <a:lvl4pPr marL="1600200" indent="-228600" defTabSz="742950">
              <a:defRPr sz="5600">
                <a:solidFill>
                  <a:srgbClr val="515151"/>
                </a:solidFill>
                <a:latin typeface="Cochin"/>
                <a:ea typeface="Cochin"/>
                <a:cs typeface="Cochin"/>
                <a:sym typeface="Cochin"/>
              </a:defRPr>
            </a:lvl4pPr>
            <a:lvl5pPr marL="2057400" indent="-228600" defTabSz="742950">
              <a:defRPr sz="5600">
                <a:solidFill>
                  <a:srgbClr val="515151"/>
                </a:solidFill>
                <a:latin typeface="Cochin"/>
                <a:ea typeface="Cochin"/>
                <a:cs typeface="Cochin"/>
                <a:sym typeface="Cochin"/>
              </a:defRPr>
            </a:lvl5pPr>
            <a:lvl6pPr marL="2514600" indent="-228600" defTabSz="742950" eaLnBrk="0" fontAlgn="base" hangingPunct="0">
              <a:spcAft>
                <a:spcPct val="0"/>
              </a:spcAft>
              <a:defRPr sz="5600">
                <a:solidFill>
                  <a:srgbClr val="515151"/>
                </a:solidFill>
                <a:latin typeface="Cochin"/>
                <a:ea typeface="Cochin"/>
                <a:cs typeface="Cochin"/>
                <a:sym typeface="Cochin"/>
              </a:defRPr>
            </a:lvl6pPr>
            <a:lvl7pPr marL="2971800" indent="-228600" defTabSz="742950" eaLnBrk="0" fontAlgn="base" hangingPunct="0">
              <a:spcAft>
                <a:spcPct val="0"/>
              </a:spcAft>
              <a:defRPr sz="5600">
                <a:solidFill>
                  <a:srgbClr val="515151"/>
                </a:solidFill>
                <a:latin typeface="Cochin"/>
                <a:ea typeface="Cochin"/>
                <a:cs typeface="Cochin"/>
                <a:sym typeface="Cochin"/>
              </a:defRPr>
            </a:lvl7pPr>
            <a:lvl8pPr marL="3429000" indent="-228600" defTabSz="742950" eaLnBrk="0" fontAlgn="base" hangingPunct="0">
              <a:spcAft>
                <a:spcPct val="0"/>
              </a:spcAft>
              <a:defRPr sz="5600">
                <a:solidFill>
                  <a:srgbClr val="515151"/>
                </a:solidFill>
                <a:latin typeface="Cochin"/>
                <a:ea typeface="Cochin"/>
                <a:cs typeface="Cochin"/>
                <a:sym typeface="Cochin"/>
              </a:defRPr>
            </a:lvl8pPr>
            <a:lvl9pPr marL="3886200" indent="-228600" defTabSz="742950" eaLnBrk="0" fontAlgn="base" hangingPunct="0">
              <a:spcAft>
                <a:spcPct val="0"/>
              </a:spcAft>
              <a:defRPr sz="5600">
                <a:solidFill>
                  <a:srgbClr val="515151"/>
                </a:solidFill>
                <a:latin typeface="Cochin"/>
                <a:ea typeface="Cochin"/>
                <a:cs typeface="Cochin"/>
                <a:sym typeface="Cochin"/>
              </a:defRPr>
            </a:lvl9pPr>
          </a:lstStyle>
          <a:p>
            <a:pPr lvl="1" algn="just" eaLnBrk="1" hangingPunct="1">
              <a:spcBef>
                <a:spcPts val="50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Inibidor da fosfodiesterase 3 que resulta em níveis elevados de cAMP, que por sua vez tem efeito inotrópico sobre o miocárdio, e vasodilatação </a:t>
            </a:r>
          </a:p>
          <a:p>
            <a:pPr lvl="1" algn="just" eaLnBrk="1" hangingPunct="1">
              <a:spcBef>
                <a:spcPts val="50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Em um estudo com 11 recém-nascidos com HPPN, a milrinona demonstrou melhorar a PaO</a:t>
            </a:r>
            <a:r>
              <a:rPr lang="pt-BR" sz="5000" baseline="-6000" smtClean="0">
                <a:solidFill>
                  <a:srgbClr val="000000"/>
                </a:solidFill>
                <a:latin typeface="Avenir Next Condensed Regular"/>
                <a:ea typeface="Avenir Next Condensed Regular"/>
                <a:cs typeface="Avenir Next Condensed Regular"/>
                <a:sym typeface="Avenir Next Condensed Regular"/>
              </a:rPr>
              <a:t>2</a:t>
            </a:r>
            <a:r>
              <a:rPr lang="pt-BR" sz="5000" smtClean="0">
                <a:solidFill>
                  <a:srgbClr val="000000"/>
                </a:solidFill>
                <a:latin typeface="Avenir Next Condensed Regular"/>
                <a:ea typeface="Avenir Next Condensed Regular"/>
                <a:cs typeface="Avenir Next Condensed Regular"/>
                <a:sym typeface="Avenir Next Condensed Regular"/>
              </a:rPr>
              <a:t> e reduzir a FiO</a:t>
            </a:r>
            <a:r>
              <a:rPr lang="pt-BR" sz="5000" baseline="-6000" smtClean="0">
                <a:solidFill>
                  <a:srgbClr val="000000"/>
                </a:solidFill>
                <a:latin typeface="Avenir Next Condensed Regular"/>
                <a:ea typeface="Avenir Next Condensed Regular"/>
                <a:cs typeface="Avenir Next Condensed Regular"/>
                <a:sym typeface="Avenir Next Condensed Regular"/>
              </a:rPr>
              <a:t>2</a:t>
            </a:r>
            <a:r>
              <a:rPr lang="pt-BR" sz="5000" smtClean="0">
                <a:solidFill>
                  <a:srgbClr val="000000"/>
                </a:solidFill>
                <a:latin typeface="Avenir Next Condensed Regular"/>
                <a:ea typeface="Avenir Next Condensed Regular"/>
                <a:cs typeface="Avenir Next Condensed Regular"/>
                <a:sym typeface="Avenir Next Condensed Regular"/>
              </a:rPr>
              <a:t>, o iNO e a necessidade de MAP, </a:t>
            </a:r>
            <a:r>
              <a:rPr lang="pt-BR" sz="5000" smtClean="0">
                <a:solidFill>
                  <a:schemeClr val="folHlink"/>
                </a:solidFill>
                <a:latin typeface="Avenir Next Condensed Regular"/>
                <a:ea typeface="Avenir Next Condensed Regular"/>
                <a:cs typeface="Avenir Next Condensed Regular"/>
                <a:sym typeface="Avenir Next Condensed Regular"/>
              </a:rPr>
              <a:t>sugerindo melhora do fluxo sanguíneo pulmonar</a:t>
            </a:r>
            <a:endParaRPr lang="pt-BR" sz="5000" baseline="32000" smtClean="0">
              <a:solidFill>
                <a:schemeClr val="folHlink"/>
              </a:solidFill>
              <a:latin typeface="Avenir Next Condensed Regular"/>
              <a:ea typeface="Avenir Next Condensed Regular"/>
              <a:cs typeface="Avenir Next Condensed Regular"/>
              <a:sym typeface="Avenir Next Condensed Regular"/>
            </a:endParaRPr>
          </a:p>
          <a:p>
            <a:pPr lvl="1" algn="just" eaLnBrk="1" hangingPunct="1">
              <a:spcBef>
                <a:spcPts val="5000"/>
              </a:spcBef>
              <a:buClr>
                <a:srgbClr val="941100"/>
              </a:buClr>
            </a:pPr>
            <a:r>
              <a:rPr lang="pt-BR" sz="5000" smtClean="0">
                <a:solidFill>
                  <a:srgbClr val="FF3300"/>
                </a:solidFill>
                <a:latin typeface="Avenir Next Condensed Regular"/>
                <a:ea typeface="Avenir Next Condensed Regular"/>
                <a:cs typeface="Avenir Next Condensed Regular"/>
                <a:sym typeface="Avenir Next Condensed Regular"/>
              </a:rPr>
              <a:t>Os efeitos vasodilatadores sistêmicos precisam ser considerados</a:t>
            </a:r>
            <a:r>
              <a:rPr lang="pt-BR" sz="5000" smtClean="0">
                <a:solidFill>
                  <a:srgbClr val="000000"/>
                </a:solidFill>
                <a:latin typeface="Avenir Next Condensed Regular"/>
                <a:ea typeface="Avenir Next Condensed Regular"/>
                <a:cs typeface="Avenir Next Condensed Regular"/>
                <a:sym typeface="Avenir Next Condensed Regular"/>
              </a:rPr>
              <a:t>. Além disso, os estudos geralmente avaliaram apenas os resultados durante as primeiras 72 horas de iniciação com milrinona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41">
                                            <p:bg/>
                                          </p:spTgt>
                                        </p:tgtEl>
                                        <p:attrNameLst>
                                          <p:attrName>style.visibility</p:attrName>
                                        </p:attrNameLst>
                                      </p:cBhvr>
                                      <p:to>
                                        <p:strVal val="visible"/>
                                      </p:to>
                                    </p:set>
                                    <p:anim calcmode="lin" valueType="num">
                                      <p:cBhvr>
                                        <p:cTn id="7" dur="750" fill="hold"/>
                                        <p:tgtEl>
                                          <p:spTgt spid="241">
                                            <p:bg/>
                                          </p:spTgt>
                                        </p:tgtEl>
                                        <p:attrNameLst>
                                          <p:attrName>ppt_w</p:attrName>
                                        </p:attrNameLst>
                                      </p:cBhvr>
                                      <p:tavLst>
                                        <p:tav tm="0">
                                          <p:val>
                                            <p:fltVal val="0"/>
                                          </p:val>
                                        </p:tav>
                                        <p:tav tm="100000">
                                          <p:val>
                                            <p:strVal val="#ppt_w"/>
                                          </p:val>
                                        </p:tav>
                                      </p:tavLst>
                                    </p:anim>
                                    <p:anim calcmode="lin" valueType="num">
                                      <p:cBhvr>
                                        <p:cTn id="8" dur="750" fill="hold"/>
                                        <p:tgtEl>
                                          <p:spTgt spid="241">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41">
                                            <p:txEl>
                                              <p:pRg st="0" end="0"/>
                                            </p:txEl>
                                          </p:spTgt>
                                        </p:tgtEl>
                                        <p:attrNameLst>
                                          <p:attrName>style.visibility</p:attrName>
                                        </p:attrNameLst>
                                      </p:cBhvr>
                                      <p:to>
                                        <p:strVal val="visible"/>
                                      </p:to>
                                    </p:set>
                                    <p:anim calcmode="lin" valueType="num">
                                      <p:cBhvr>
                                        <p:cTn id="11" dur="750" fill="hold"/>
                                        <p:tgtEl>
                                          <p:spTgt spid="241">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4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41">
                                            <p:txEl>
                                              <p:pRg st="1" end="1"/>
                                            </p:txEl>
                                          </p:spTgt>
                                        </p:tgtEl>
                                        <p:attrNameLst>
                                          <p:attrName>style.visibility</p:attrName>
                                        </p:attrNameLst>
                                      </p:cBhvr>
                                      <p:to>
                                        <p:strVal val="visible"/>
                                      </p:to>
                                    </p:set>
                                    <p:anim calcmode="lin" valueType="num">
                                      <p:cBhvr>
                                        <p:cTn id="17" dur="750" fill="hold"/>
                                        <p:tgtEl>
                                          <p:spTgt spid="241">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4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41">
                                            <p:txEl>
                                              <p:pRg st="2" end="2"/>
                                            </p:txEl>
                                          </p:spTgt>
                                        </p:tgtEl>
                                        <p:attrNameLst>
                                          <p:attrName>style.visibility</p:attrName>
                                        </p:attrNameLst>
                                      </p:cBhvr>
                                      <p:to>
                                        <p:strVal val="visible"/>
                                      </p:to>
                                    </p:set>
                                    <p:anim calcmode="lin" valueType="num">
                                      <p:cBhvr>
                                        <p:cTn id="23" dur="750" fill="hold"/>
                                        <p:tgtEl>
                                          <p:spTgt spid="241">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41">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1" grpId="0" build="p" bldLvl="5" animBg="1" advAuto="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36867" name="Rectangle 3"/>
          <p:cNvSpPr>
            <a:spLocks noChangeArrowheads="1"/>
          </p:cNvSpPr>
          <p:nvPr/>
        </p:nvSpPr>
        <p:spPr bwMode="auto">
          <a:xfrm>
            <a:off x="9372600" y="185738"/>
            <a:ext cx="6958013"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9600">
                <a:solidFill>
                  <a:schemeClr val="hlink"/>
                </a:solidFill>
                <a:effectLst>
                  <a:outerShdw blurRad="38100" dist="38100" dir="2700000" algn="tl">
                    <a:srgbClr val="000000"/>
                  </a:outerShdw>
                </a:effectLst>
                <a:sym typeface="Marker Felt"/>
              </a:rPr>
              <a:t>MILRINONA</a:t>
            </a:r>
            <a:br>
              <a:rPr lang="pt-BR" sz="9600">
                <a:solidFill>
                  <a:schemeClr val="hlink"/>
                </a:solidFill>
                <a:effectLst>
                  <a:outerShdw blurRad="38100" dist="38100" dir="2700000" algn="tl">
                    <a:srgbClr val="000000"/>
                  </a:outerShdw>
                </a:effectLst>
                <a:sym typeface="Marker Felt"/>
              </a:rPr>
            </a:br>
            <a:endParaRPr lang="pt-BR" sz="9600">
              <a:solidFill>
                <a:schemeClr val="hlink"/>
              </a:solidFill>
              <a:effectLst>
                <a:outerShdw blurRad="38100" dist="38100" dir="2700000" algn="tl">
                  <a:srgbClr val="000000"/>
                </a:outerShdw>
              </a:effectLst>
              <a:sym typeface="Marker Felt"/>
            </a:endParaRPr>
          </a:p>
        </p:txBody>
      </p:sp>
      <p:pic>
        <p:nvPicPr>
          <p:cNvPr id="3686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3048000"/>
            <a:ext cx="14325600" cy="7629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9" name="Rectangle 5"/>
          <p:cNvSpPr>
            <a:spLocks noChangeArrowheads="1"/>
          </p:cNvSpPr>
          <p:nvPr/>
        </p:nvSpPr>
        <p:spPr bwMode="auto">
          <a:xfrm>
            <a:off x="4495800" y="106680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(BOX 5)</a:t>
            </a:r>
          </a:p>
        </p:txBody>
      </p:sp>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45" name="Levosimendan"/>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8800" smtClean="0">
                <a:solidFill>
                  <a:srgbClr val="FFFF00"/>
                </a:solidFill>
                <a:effectLst>
                  <a:outerShdw blurRad="38100" dist="38100" dir="2700000" algn="tl">
                    <a:srgbClr val="000000"/>
                  </a:outerShdw>
                </a:effectLst>
                <a:latin typeface="Marker Felt"/>
                <a:ea typeface="Marker Felt"/>
                <a:cs typeface="Marker Felt"/>
                <a:sym typeface="Marker Felt"/>
              </a:rPr>
              <a:t>LEVOSIMENDAN</a:t>
            </a:r>
            <a:br>
              <a:rPr lang="pt-BR" sz="88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8800" smtClean="0">
                <a:solidFill>
                  <a:srgbClr val="FFFF00"/>
                </a:solidFill>
                <a:effectLst>
                  <a:outerShdw blurRad="38100" dist="38100" dir="2700000" algn="tl">
                    <a:srgbClr val="000000"/>
                  </a:outerShdw>
                </a:effectLst>
                <a:latin typeface="Marker Felt"/>
                <a:ea typeface="Marker Felt"/>
                <a:cs typeface="Marker Felt"/>
                <a:sym typeface="Marker Felt"/>
              </a:rPr>
              <a:t>(BOX 6)</a:t>
            </a:r>
          </a:p>
        </p:txBody>
      </p:sp>
      <p:sp>
        <p:nvSpPr>
          <p:cNvPr id="246" name="Inibidor da fosfodiesterase III, bem como um “sensibilizador de cálcio”…"/>
          <p:cNvSpPr txBox="1">
            <a:spLocks noGrp="1"/>
          </p:cNvSpPr>
          <p:nvPr>
            <p:ph type="body" idx="1"/>
          </p:nvPr>
        </p:nvSpPr>
        <p:spPr>
          <a:xfrm>
            <a:off x="1524000" y="3937000"/>
            <a:ext cx="21336000" cy="8426450"/>
          </a:xfrm>
        </p:spPr>
        <p:txBody>
          <a:bodyPr>
            <a:normAutofit/>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80000"/>
              </a:lnSpc>
              <a:buClr>
                <a:srgbClr val="941100"/>
              </a:buClr>
            </a:pPr>
            <a:r>
              <a:rPr lang="pt-BR" sz="5200" smtClean="0">
                <a:solidFill>
                  <a:srgbClr val="000000"/>
                </a:solidFill>
                <a:latin typeface="Avenir Next Condensed Regular"/>
                <a:ea typeface="Avenir Next Condensed Regular"/>
                <a:cs typeface="Avenir Next Condensed Regular"/>
                <a:sym typeface="Avenir Next Condensed Regular"/>
              </a:rPr>
              <a:t>Inibidor da fosfodiesterase III, bem como um “sensibilizador de cálcio”</a:t>
            </a:r>
          </a:p>
          <a:p>
            <a:pPr lvl="1" algn="just" eaLnBrk="1" hangingPunct="1">
              <a:lnSpc>
                <a:spcPct val="80000"/>
              </a:lnSpc>
              <a:buClr>
                <a:srgbClr val="941100"/>
              </a:buClr>
            </a:pPr>
            <a:r>
              <a:rPr lang="pt-BR" sz="5200" smtClean="0">
                <a:solidFill>
                  <a:srgbClr val="000000"/>
                </a:solidFill>
                <a:latin typeface="Avenir Next Condensed Regular"/>
                <a:ea typeface="Avenir Next Condensed Regular"/>
                <a:cs typeface="Avenir Next Condensed Regular"/>
                <a:sym typeface="Avenir Next Condensed Regular"/>
              </a:rPr>
              <a:t>Melhora a contratilidade miocárdica ligando-se à troponina C e estabilizando sua interação com o cálcio</a:t>
            </a:r>
          </a:p>
          <a:p>
            <a:pPr lvl="1" algn="just" eaLnBrk="1" hangingPunct="1">
              <a:lnSpc>
                <a:spcPct val="80000"/>
              </a:lnSpc>
              <a:buClr>
                <a:srgbClr val="941100"/>
              </a:buClr>
            </a:pPr>
            <a:r>
              <a:rPr lang="pt-BR" sz="5200" smtClean="0">
                <a:solidFill>
                  <a:srgbClr val="000000"/>
                </a:solidFill>
                <a:latin typeface="Avenir Next Condensed Regular"/>
                <a:ea typeface="Avenir Next Condensed Regular"/>
                <a:cs typeface="Avenir Next Condensed Regular"/>
                <a:sym typeface="Avenir Next Condensed Regular"/>
              </a:rPr>
              <a:t>Sua inibição parcial da fosfodiesterase resulta em lusitropia e vasodilatação</a:t>
            </a:r>
          </a:p>
          <a:p>
            <a:pPr lvl="1" algn="just" eaLnBrk="1" hangingPunct="1">
              <a:lnSpc>
                <a:spcPct val="80000"/>
              </a:lnSpc>
              <a:buClr>
                <a:srgbClr val="941100"/>
              </a:buClr>
            </a:pPr>
            <a:r>
              <a:rPr lang="pt-BR" sz="5200" smtClean="0">
                <a:solidFill>
                  <a:srgbClr val="000000"/>
                </a:solidFill>
                <a:latin typeface="Avenir Next Condensed Regular"/>
                <a:ea typeface="Avenir Next Condensed Regular"/>
                <a:cs typeface="Avenir Next Condensed Regular"/>
                <a:sym typeface="Avenir Next Condensed Regular"/>
              </a:rPr>
              <a:t>Existem relatos de casos e pequenas séries de casos observando o uso bem-sucedido em recém-nascidos, incluindo aqueles com HPPRN</a:t>
            </a:r>
            <a:endParaRPr lang="pt-BR" sz="5200" baseline="3200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46">
                                            <p:bg/>
                                          </p:spTgt>
                                        </p:tgtEl>
                                        <p:attrNameLst>
                                          <p:attrName>style.visibility</p:attrName>
                                        </p:attrNameLst>
                                      </p:cBhvr>
                                      <p:to>
                                        <p:strVal val="visible"/>
                                      </p:to>
                                    </p:set>
                                    <p:anim calcmode="lin" valueType="num">
                                      <p:cBhvr>
                                        <p:cTn id="7" dur="750" fill="hold"/>
                                        <p:tgtEl>
                                          <p:spTgt spid="246">
                                            <p:bg/>
                                          </p:spTgt>
                                        </p:tgtEl>
                                        <p:attrNameLst>
                                          <p:attrName>ppt_w</p:attrName>
                                        </p:attrNameLst>
                                      </p:cBhvr>
                                      <p:tavLst>
                                        <p:tav tm="0">
                                          <p:val>
                                            <p:fltVal val="0"/>
                                          </p:val>
                                        </p:tav>
                                        <p:tav tm="100000">
                                          <p:val>
                                            <p:strVal val="#ppt_w"/>
                                          </p:val>
                                        </p:tav>
                                      </p:tavLst>
                                    </p:anim>
                                    <p:anim calcmode="lin" valueType="num">
                                      <p:cBhvr>
                                        <p:cTn id="8" dur="750" fill="hold"/>
                                        <p:tgtEl>
                                          <p:spTgt spid="246">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46">
                                            <p:txEl>
                                              <p:pRg st="0" end="0"/>
                                            </p:txEl>
                                          </p:spTgt>
                                        </p:tgtEl>
                                        <p:attrNameLst>
                                          <p:attrName>style.visibility</p:attrName>
                                        </p:attrNameLst>
                                      </p:cBhvr>
                                      <p:to>
                                        <p:strVal val="visible"/>
                                      </p:to>
                                    </p:set>
                                    <p:anim calcmode="lin" valueType="num">
                                      <p:cBhvr>
                                        <p:cTn id="11" dur="750" fill="hold"/>
                                        <p:tgtEl>
                                          <p:spTgt spid="246">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46">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46">
                                            <p:txEl>
                                              <p:pRg st="1" end="1"/>
                                            </p:txEl>
                                          </p:spTgt>
                                        </p:tgtEl>
                                        <p:attrNameLst>
                                          <p:attrName>style.visibility</p:attrName>
                                        </p:attrNameLst>
                                      </p:cBhvr>
                                      <p:to>
                                        <p:strVal val="visible"/>
                                      </p:to>
                                    </p:set>
                                    <p:anim calcmode="lin" valueType="num">
                                      <p:cBhvr>
                                        <p:cTn id="17" dur="750" fill="hold"/>
                                        <p:tgtEl>
                                          <p:spTgt spid="246">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46">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iterate>
                                    <p:tmAbs val="0"/>
                                  </p:iterate>
                                  <p:childTnLst>
                                    <p:set>
                                      <p:cBhvr>
                                        <p:cTn id="22" fill="hold"/>
                                        <p:tgtEl>
                                          <p:spTgt spid="246">
                                            <p:txEl>
                                              <p:pRg st="2" end="2"/>
                                            </p:txEl>
                                          </p:spTgt>
                                        </p:tgtEl>
                                        <p:attrNameLst>
                                          <p:attrName>style.visibility</p:attrName>
                                        </p:attrNameLst>
                                      </p:cBhvr>
                                      <p:to>
                                        <p:strVal val="visible"/>
                                      </p:to>
                                    </p:set>
                                    <p:anim calcmode="lin" valueType="num">
                                      <p:cBhvr>
                                        <p:cTn id="23" dur="750" fill="hold"/>
                                        <p:tgtEl>
                                          <p:spTgt spid="246">
                                            <p:txEl>
                                              <p:pRg st="2" end="2"/>
                                            </p:txEl>
                                          </p:spTgt>
                                        </p:tgtEl>
                                        <p:attrNameLst>
                                          <p:attrName>ppt_w</p:attrName>
                                        </p:attrNameLst>
                                      </p:cBhvr>
                                      <p:tavLst>
                                        <p:tav tm="0">
                                          <p:val>
                                            <p:fltVal val="0"/>
                                          </p:val>
                                        </p:tav>
                                        <p:tav tm="100000">
                                          <p:val>
                                            <p:strVal val="#ppt_w"/>
                                          </p:val>
                                        </p:tav>
                                      </p:tavLst>
                                    </p:anim>
                                    <p:anim calcmode="lin" valueType="num">
                                      <p:cBhvr>
                                        <p:cTn id="24" dur="750" fill="hold"/>
                                        <p:tgtEl>
                                          <p:spTgt spid="246">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iterate>
                                    <p:tmAbs val="0"/>
                                  </p:iterate>
                                  <p:childTnLst>
                                    <p:set>
                                      <p:cBhvr>
                                        <p:cTn id="28" fill="hold"/>
                                        <p:tgtEl>
                                          <p:spTgt spid="246">
                                            <p:txEl>
                                              <p:pRg st="3" end="3"/>
                                            </p:txEl>
                                          </p:spTgt>
                                        </p:tgtEl>
                                        <p:attrNameLst>
                                          <p:attrName>style.visibility</p:attrName>
                                        </p:attrNameLst>
                                      </p:cBhvr>
                                      <p:to>
                                        <p:strVal val="visible"/>
                                      </p:to>
                                    </p:set>
                                    <p:anim calcmode="lin" valueType="num">
                                      <p:cBhvr>
                                        <p:cTn id="29" dur="750" fill="hold"/>
                                        <p:tgtEl>
                                          <p:spTgt spid="246">
                                            <p:txEl>
                                              <p:pRg st="3" end="3"/>
                                            </p:txEl>
                                          </p:spTgt>
                                        </p:tgtEl>
                                        <p:attrNameLst>
                                          <p:attrName>ppt_w</p:attrName>
                                        </p:attrNameLst>
                                      </p:cBhvr>
                                      <p:tavLst>
                                        <p:tav tm="0">
                                          <p:val>
                                            <p:fltVal val="0"/>
                                          </p:val>
                                        </p:tav>
                                        <p:tav tm="100000">
                                          <p:val>
                                            <p:strVal val="#ppt_w"/>
                                          </p:val>
                                        </p:tav>
                                      </p:tavLst>
                                    </p:anim>
                                    <p:anim calcmode="lin" valueType="num">
                                      <p:cBhvr>
                                        <p:cTn id="30" dur="750" fill="hold"/>
                                        <p:tgtEl>
                                          <p:spTgt spid="246">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 grpId="0" build="p" bldLvl="5" animBg="1" advAuto="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45" name="Levosimendan"/>
          <p:cNvSpPr txBox="1">
            <a:spLocks/>
          </p:cNvSpPr>
          <p:nvPr/>
        </p:nvSpPr>
        <p:spPr bwMode="auto">
          <a:xfrm>
            <a:off x="1524000" y="762000"/>
            <a:ext cx="21336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a:r>
              <a:rPr lang="pt-BR" sz="8800">
                <a:solidFill>
                  <a:schemeClr val="hlink"/>
                </a:solidFill>
                <a:effectLst>
                  <a:outerShdw blurRad="38100" dist="38100" dir="2700000" algn="tl">
                    <a:srgbClr val="000000"/>
                  </a:outerShdw>
                </a:effectLst>
                <a:latin typeface="Marker Felt"/>
                <a:ea typeface="Marker Felt"/>
                <a:cs typeface="Marker Felt"/>
                <a:sym typeface="Marker Felt"/>
              </a:rPr>
              <a:t>LEVOSIMENDAN</a:t>
            </a:r>
            <a:br>
              <a:rPr lang="pt-BR" sz="8800">
                <a:solidFill>
                  <a:schemeClr val="hlink"/>
                </a:solidFill>
                <a:effectLst>
                  <a:outerShdw blurRad="38100" dist="38100" dir="2700000" algn="tl">
                    <a:srgbClr val="000000"/>
                  </a:outerShdw>
                </a:effectLst>
                <a:latin typeface="Marker Felt"/>
                <a:ea typeface="Marker Felt"/>
                <a:cs typeface="Marker Felt"/>
                <a:sym typeface="Marker Felt"/>
              </a:rPr>
            </a:br>
            <a:endParaRPr lang="pt-BR" sz="8800">
              <a:solidFill>
                <a:schemeClr val="hlink"/>
              </a:solidFill>
              <a:effectLst>
                <a:outerShdw blurRad="38100" dist="38100" dir="2700000" algn="tl">
                  <a:srgbClr val="000000"/>
                </a:outerShdw>
              </a:effectLst>
              <a:latin typeface="Marker Felt"/>
              <a:ea typeface="Marker Felt"/>
              <a:cs typeface="Marker Felt"/>
              <a:sym typeface="Marker Felt"/>
            </a:endParaRPr>
          </a:p>
        </p:txBody>
      </p:sp>
      <p:pic>
        <p:nvPicPr>
          <p:cNvPr id="389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3048000"/>
            <a:ext cx="15773400" cy="779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7" name="Rectangle 5"/>
          <p:cNvSpPr>
            <a:spLocks noChangeArrowheads="1"/>
          </p:cNvSpPr>
          <p:nvPr/>
        </p:nvSpPr>
        <p:spPr bwMode="auto">
          <a:xfrm>
            <a:off x="4876800" y="110490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(BOX 6)</a:t>
            </a: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50" name="Vasopressi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VASOPRESSINA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7)</a:t>
            </a:r>
          </a:p>
        </p:txBody>
      </p:sp>
      <p:sp>
        <p:nvSpPr>
          <p:cNvPr id="251" name="3 subtipos de receptores de vasopressina: V1-3…"/>
          <p:cNvSpPr txBox="1">
            <a:spLocks noGrp="1"/>
          </p:cNvSpPr>
          <p:nvPr>
            <p:ph type="body" idx="1"/>
          </p:nvPr>
        </p:nvSpPr>
        <p:spPr>
          <a:xfrm>
            <a:off x="1524000" y="3937000"/>
            <a:ext cx="21336000" cy="8426450"/>
          </a:xfrm>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3 subtipos de receptores de vasopressina: </a:t>
            </a:r>
            <a:r>
              <a:rPr lang="pt-BR" b="1" u="sng" smtClean="0">
                <a:solidFill>
                  <a:srgbClr val="000000"/>
                </a:solidFill>
                <a:latin typeface="Avenir Next Condensed Regular"/>
                <a:ea typeface="Avenir Next Condensed Regular"/>
                <a:cs typeface="Avenir Next Condensed Regular"/>
                <a:sym typeface="Avenir Next Condensed Regular"/>
              </a:rPr>
              <a:t>V</a:t>
            </a:r>
            <a:r>
              <a:rPr lang="pt-BR" b="1" u="sng" baseline="-6000" smtClean="0">
                <a:solidFill>
                  <a:srgbClr val="000000"/>
                </a:solidFill>
                <a:latin typeface="Avenir Next Condensed Regular"/>
                <a:ea typeface="Avenir Next Condensed Regular"/>
                <a:cs typeface="Avenir Next Condensed Regular"/>
                <a:sym typeface="Avenir Next Condensed Regular"/>
              </a:rPr>
              <a:t>1-3</a:t>
            </a:r>
          </a:p>
          <a:p>
            <a:pPr lvl="1" algn="just" eaLnBrk="1" hangingPunct="1">
              <a:buClr>
                <a:srgbClr val="941100"/>
              </a:buClr>
            </a:pPr>
            <a:r>
              <a:rPr lang="pt-BR" b="1" smtClean="0">
                <a:solidFill>
                  <a:srgbClr val="011993"/>
                </a:solidFill>
                <a:latin typeface="Avenir Next Condensed Regular"/>
                <a:ea typeface="Avenir Next Condensed Regular"/>
                <a:cs typeface="Avenir Next Condensed Regular"/>
                <a:sym typeface="Avenir Next Condensed Regular"/>
              </a:rPr>
              <a:t>V1:</a:t>
            </a:r>
            <a:r>
              <a:rPr lang="pt-BR" smtClean="0">
                <a:solidFill>
                  <a:srgbClr val="000000"/>
                </a:solidFill>
                <a:latin typeface="Avenir Next Condensed Regular"/>
                <a:ea typeface="Avenir Next Condensed Regular"/>
                <a:cs typeface="Avenir Next Condensed Regular"/>
                <a:sym typeface="Avenir Next Condensed Regular"/>
              </a:rPr>
              <a:t> localizado no leito vascular. Potentes propriedades vasoconstritoras na vasculatura sistêmica com </a:t>
            </a:r>
            <a:r>
              <a:rPr lang="pt-BR" smtClean="0">
                <a:solidFill>
                  <a:schemeClr val="folHlink"/>
                </a:solidFill>
                <a:latin typeface="Avenir Next Condensed Regular"/>
                <a:ea typeface="Avenir Next Condensed Regular"/>
                <a:cs typeface="Avenir Next Condensed Regular"/>
                <a:sym typeface="Avenir Next Condensed Regular"/>
              </a:rPr>
              <a:t>mínimo efeito na RVP (resistência vascular pulmonar)\</a:t>
            </a:r>
            <a:r>
              <a:rPr lang="pt-BR" smtClean="0">
                <a:solidFill>
                  <a:srgbClr val="000000"/>
                </a:solidFill>
                <a:latin typeface="Avenir Next Condensed Regular"/>
                <a:ea typeface="Avenir Next Condensed Regular"/>
                <a:cs typeface="Avenir Next Condensed Regular"/>
                <a:sym typeface="Avenir Next Condensed Regular"/>
              </a:rPr>
              <a:t>, levando a uma diminuição da relação pressão arterial pulmonar/sistêmica</a:t>
            </a:r>
            <a:endParaRPr lang="pt-BR" baseline="3200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51">
                                            <p:bg/>
                                          </p:spTgt>
                                        </p:tgtEl>
                                        <p:attrNameLst>
                                          <p:attrName>style.visibility</p:attrName>
                                        </p:attrNameLst>
                                      </p:cBhvr>
                                      <p:to>
                                        <p:strVal val="visible"/>
                                      </p:to>
                                    </p:set>
                                    <p:anim calcmode="lin" valueType="num">
                                      <p:cBhvr>
                                        <p:cTn id="7" dur="750" fill="hold"/>
                                        <p:tgtEl>
                                          <p:spTgt spid="251">
                                            <p:bg/>
                                          </p:spTgt>
                                        </p:tgtEl>
                                        <p:attrNameLst>
                                          <p:attrName>ppt_w</p:attrName>
                                        </p:attrNameLst>
                                      </p:cBhvr>
                                      <p:tavLst>
                                        <p:tav tm="0">
                                          <p:val>
                                            <p:fltVal val="0"/>
                                          </p:val>
                                        </p:tav>
                                        <p:tav tm="100000">
                                          <p:val>
                                            <p:strVal val="#ppt_w"/>
                                          </p:val>
                                        </p:tav>
                                      </p:tavLst>
                                    </p:anim>
                                    <p:anim calcmode="lin" valueType="num">
                                      <p:cBhvr>
                                        <p:cTn id="8" dur="750" fill="hold"/>
                                        <p:tgtEl>
                                          <p:spTgt spid="251">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51">
                                            <p:txEl>
                                              <p:pRg st="0" end="0"/>
                                            </p:txEl>
                                          </p:spTgt>
                                        </p:tgtEl>
                                        <p:attrNameLst>
                                          <p:attrName>style.visibility</p:attrName>
                                        </p:attrNameLst>
                                      </p:cBhvr>
                                      <p:to>
                                        <p:strVal val="visible"/>
                                      </p:to>
                                    </p:set>
                                    <p:anim calcmode="lin" valueType="num">
                                      <p:cBhvr>
                                        <p:cTn id="11" dur="750" fill="hold"/>
                                        <p:tgtEl>
                                          <p:spTgt spid="251">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5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51">
                                            <p:txEl>
                                              <p:pRg st="1" end="1"/>
                                            </p:txEl>
                                          </p:spTgt>
                                        </p:tgtEl>
                                        <p:attrNameLst>
                                          <p:attrName>style.visibility</p:attrName>
                                        </p:attrNameLst>
                                      </p:cBhvr>
                                      <p:to>
                                        <p:strVal val="visible"/>
                                      </p:to>
                                    </p:set>
                                    <p:anim calcmode="lin" valueType="num">
                                      <p:cBhvr>
                                        <p:cTn id="17" dur="750" fill="hold"/>
                                        <p:tgtEl>
                                          <p:spTgt spid="251">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51">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 grpId="0" build="p" bldLvl="5" animBg="1" advAuto="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53" name="Vasopressina"/>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VASOPRESSINA</a:t>
            </a:r>
          </a:p>
        </p:txBody>
      </p:sp>
      <p:sp>
        <p:nvSpPr>
          <p:cNvPr id="254" name="Mohamed et al relataram uma série de casos de recém-nascidos com HPPN em que vasopressina foi usada como terapia de “resgate” para hipertensão pulmonar refratária e hipotensão sistêmica apesar de NOi e drogas vasoativas41…"/>
          <p:cNvSpPr txBox="1">
            <a:spLocks noGrp="1"/>
          </p:cNvSpPr>
          <p:nvPr>
            <p:ph type="body" idx="1"/>
          </p:nvPr>
        </p:nvSpPr>
        <p:spPr>
          <a:xfrm>
            <a:off x="1524000" y="3733800"/>
            <a:ext cx="21336000" cy="8426450"/>
          </a:xfrm>
        </p:spPr>
        <p:txBody>
          <a:bodyPr>
            <a:normAutofit/>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90000"/>
              </a:lnSpc>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Mohamed </a:t>
            </a:r>
            <a:r>
              <a:rPr lang="pt-BR" i="1" smtClean="0">
                <a:solidFill>
                  <a:srgbClr val="000000"/>
                </a:solidFill>
                <a:latin typeface="Avenir Next Condensed Regular"/>
                <a:ea typeface="Avenir Next Condensed Regular"/>
                <a:cs typeface="Avenir Next Condensed Regular"/>
                <a:sym typeface="Avenir Next Condensed Regular"/>
              </a:rPr>
              <a:t>et al</a:t>
            </a:r>
            <a:r>
              <a:rPr lang="pt-BR" smtClean="0">
                <a:solidFill>
                  <a:srgbClr val="000000"/>
                </a:solidFill>
                <a:latin typeface="Avenir Next Condensed Regular"/>
                <a:ea typeface="Avenir Next Condensed Regular"/>
                <a:cs typeface="Avenir Next Condensed Regular"/>
                <a:sym typeface="Avenir Next Condensed Regular"/>
              </a:rPr>
              <a:t> relataram uma série de casos de recém-nascidos com HPPN em que vasopressina foi usada como terapia de “resgate” para hipertensão pulmonar refratária e hipotensão sistêmica apesar de NOi e drogas vasoativas</a:t>
            </a:r>
            <a:r>
              <a:rPr lang="pt-BR" baseline="32000" smtClean="0">
                <a:solidFill>
                  <a:srgbClr val="000000"/>
                </a:solidFill>
                <a:latin typeface="Avenir Next Condensed Regular"/>
                <a:ea typeface="Avenir Next Condensed Regular"/>
                <a:cs typeface="Avenir Next Condensed Regular"/>
                <a:sym typeface="Avenir Next Condensed Regular"/>
              </a:rPr>
              <a:t>41</a:t>
            </a:r>
          </a:p>
          <a:p>
            <a:pPr lvl="1" algn="just" eaLnBrk="1" hangingPunct="1">
              <a:lnSpc>
                <a:spcPct val="90000"/>
              </a:lnSpc>
              <a:buClr>
                <a:srgbClr val="941100"/>
              </a:buClr>
            </a:pPr>
            <a:r>
              <a:rPr lang="pt-BR" smtClean="0">
                <a:solidFill>
                  <a:srgbClr val="000000"/>
                </a:solidFill>
                <a:latin typeface="Avenir Next Condensed Regular"/>
                <a:ea typeface="Avenir Next Condensed Regular"/>
                <a:cs typeface="Avenir Next Condensed Regular"/>
                <a:sym typeface="Avenir Next Condensed Regular"/>
              </a:rPr>
              <a:t>O estado de </a:t>
            </a:r>
            <a:r>
              <a:rPr lang="pt-BR" smtClean="0">
                <a:solidFill>
                  <a:srgbClr val="FF3300"/>
                </a:solidFill>
                <a:latin typeface="Avenir Next Condensed Regular"/>
                <a:ea typeface="Avenir Next Condensed Regular"/>
                <a:cs typeface="Avenir Next Condensed Regular"/>
                <a:sym typeface="Avenir Next Condensed Regular"/>
              </a:rPr>
              <a:t>baixo débito cardíaco</a:t>
            </a:r>
            <a:r>
              <a:rPr lang="pt-BR" smtClean="0">
                <a:solidFill>
                  <a:srgbClr val="000000"/>
                </a:solidFill>
                <a:latin typeface="Avenir Next Condensed Regular"/>
                <a:ea typeface="Avenir Next Condensed Regular"/>
                <a:cs typeface="Avenir Next Condensed Regular"/>
                <a:sym typeface="Avenir Next Condensed Regular"/>
              </a:rPr>
              <a:t> desses recém-nascidos é multifatorial, mas provavelmente envolve </a:t>
            </a:r>
            <a:r>
              <a:rPr lang="pt-BR" smtClean="0">
                <a:solidFill>
                  <a:srgbClr val="FF3300"/>
                </a:solidFill>
                <a:latin typeface="Avenir Next Condensed Regular"/>
                <a:ea typeface="Avenir Next Condensed Regular"/>
                <a:cs typeface="Avenir Next Condensed Regular"/>
                <a:sym typeface="Avenir Next Condensed Regular"/>
              </a:rPr>
              <a:t>algum grau de disfunção do VE.</a:t>
            </a:r>
            <a:r>
              <a:rPr lang="pt-BR" smtClean="0">
                <a:solidFill>
                  <a:srgbClr val="000000"/>
                </a:solidFill>
                <a:latin typeface="Avenir Next Condensed Regular"/>
                <a:ea typeface="Avenir Next Condensed Regular"/>
                <a:cs typeface="Avenir Next Condensed Regular"/>
                <a:sym typeface="Avenir Next Condensed Regular"/>
              </a:rPr>
              <a:t> A falta de efeitos deletérios da vasopressina nessas situações pode estar relacionada à </a:t>
            </a:r>
            <a:r>
              <a:rPr lang="pt-BR" smtClean="0">
                <a:solidFill>
                  <a:schemeClr val="folHlink"/>
                </a:solidFill>
                <a:latin typeface="Avenir Next Condensed Regular"/>
                <a:ea typeface="Avenir Next Condensed Regular"/>
                <a:cs typeface="Avenir Next Condensed Regular"/>
                <a:sym typeface="Avenir Next Condensed Regular"/>
              </a:rPr>
              <a:t>melhora da perfusão coronariana</a:t>
            </a:r>
            <a:endParaRPr lang="pt-BR" baseline="32000" smtClean="0">
              <a:solidFill>
                <a:schemeClr val="folHlink"/>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54">
                                            <p:bg/>
                                          </p:spTgt>
                                        </p:tgtEl>
                                        <p:attrNameLst>
                                          <p:attrName>style.visibility</p:attrName>
                                        </p:attrNameLst>
                                      </p:cBhvr>
                                      <p:to>
                                        <p:strVal val="visible"/>
                                      </p:to>
                                    </p:set>
                                    <p:anim calcmode="lin" valueType="num">
                                      <p:cBhvr>
                                        <p:cTn id="7" dur="750" fill="hold"/>
                                        <p:tgtEl>
                                          <p:spTgt spid="254">
                                            <p:bg/>
                                          </p:spTgt>
                                        </p:tgtEl>
                                        <p:attrNameLst>
                                          <p:attrName>ppt_w</p:attrName>
                                        </p:attrNameLst>
                                      </p:cBhvr>
                                      <p:tavLst>
                                        <p:tav tm="0">
                                          <p:val>
                                            <p:fltVal val="0"/>
                                          </p:val>
                                        </p:tav>
                                        <p:tav tm="100000">
                                          <p:val>
                                            <p:strVal val="#ppt_w"/>
                                          </p:val>
                                        </p:tav>
                                      </p:tavLst>
                                    </p:anim>
                                    <p:anim calcmode="lin" valueType="num">
                                      <p:cBhvr>
                                        <p:cTn id="8" dur="750" fill="hold"/>
                                        <p:tgtEl>
                                          <p:spTgt spid="254">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54">
                                            <p:txEl>
                                              <p:pRg st="0" end="0"/>
                                            </p:txEl>
                                          </p:spTgt>
                                        </p:tgtEl>
                                        <p:attrNameLst>
                                          <p:attrName>style.visibility</p:attrName>
                                        </p:attrNameLst>
                                      </p:cBhvr>
                                      <p:to>
                                        <p:strVal val="visible"/>
                                      </p:to>
                                    </p:set>
                                    <p:anim calcmode="lin" valueType="num">
                                      <p:cBhvr>
                                        <p:cTn id="11" dur="750" fill="hold"/>
                                        <p:tgtEl>
                                          <p:spTgt spid="254">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54">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54">
                                            <p:txEl>
                                              <p:pRg st="1" end="1"/>
                                            </p:txEl>
                                          </p:spTgt>
                                        </p:tgtEl>
                                        <p:attrNameLst>
                                          <p:attrName>style.visibility</p:attrName>
                                        </p:attrNameLst>
                                      </p:cBhvr>
                                      <p:to>
                                        <p:strVal val="visible"/>
                                      </p:to>
                                    </p:set>
                                    <p:anim calcmode="lin" valueType="num">
                                      <p:cBhvr>
                                        <p:cTn id="17" dur="750" fill="hold"/>
                                        <p:tgtEl>
                                          <p:spTgt spid="254">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54">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 grpId="0" build="p" bldLvl="5" animBg="1" advAuto="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56" name="Vasopressina"/>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VASOPRESSINA</a:t>
            </a:r>
          </a:p>
        </p:txBody>
      </p:sp>
      <p:sp>
        <p:nvSpPr>
          <p:cNvPr id="257" name="Acker et al relataram um caso de 13 recém-nascidos com HDC que receberam vasopressina para hipotensão refratária. Todos os 13 nesta série atenderam aos critérios de ECMO antes do início da vasopressina. 11 receberam vasopressina antes do início do ECMO ("/>
          <p:cNvSpPr txBox="1">
            <a:spLocks noGrp="1"/>
          </p:cNvSpPr>
          <p:nvPr>
            <p:ph type="body" idx="1"/>
          </p:nvPr>
        </p:nvSpPr>
        <p:spPr>
          <a:xfrm>
            <a:off x="1524000" y="3937000"/>
            <a:ext cx="21336000" cy="8426450"/>
          </a:xfrm>
        </p:spPr>
        <p:txBody>
          <a:bodyPr>
            <a:normAutofit/>
          </a:bodyPr>
          <a:lstStyle>
            <a:lvl1pPr marL="342900" indent="-342900" defTabSz="792163">
              <a:defRPr sz="5600">
                <a:solidFill>
                  <a:srgbClr val="515151"/>
                </a:solidFill>
                <a:latin typeface="Cochin"/>
                <a:ea typeface="Cochin"/>
                <a:cs typeface="Cochin"/>
                <a:sym typeface="Cochin"/>
              </a:defRPr>
            </a:lvl1pPr>
            <a:lvl2pPr marL="1219200" indent="-609600" defTabSz="792163">
              <a:defRPr sz="5600">
                <a:solidFill>
                  <a:srgbClr val="515151"/>
                </a:solidFill>
                <a:latin typeface="Cochin"/>
                <a:ea typeface="Cochin"/>
                <a:cs typeface="Cochin"/>
                <a:sym typeface="Cochin"/>
              </a:defRPr>
            </a:lvl2pPr>
            <a:lvl3pPr marL="1143000" indent="-228600" defTabSz="792163">
              <a:defRPr sz="5600">
                <a:solidFill>
                  <a:srgbClr val="515151"/>
                </a:solidFill>
                <a:latin typeface="Cochin"/>
                <a:ea typeface="Cochin"/>
                <a:cs typeface="Cochin"/>
                <a:sym typeface="Cochin"/>
              </a:defRPr>
            </a:lvl3pPr>
            <a:lvl4pPr marL="1600200" indent="-228600" defTabSz="792163">
              <a:defRPr sz="5600">
                <a:solidFill>
                  <a:srgbClr val="515151"/>
                </a:solidFill>
                <a:latin typeface="Cochin"/>
                <a:ea typeface="Cochin"/>
                <a:cs typeface="Cochin"/>
                <a:sym typeface="Cochin"/>
              </a:defRPr>
            </a:lvl4pPr>
            <a:lvl5pPr marL="2057400" indent="-228600" defTabSz="792163">
              <a:defRPr sz="5600">
                <a:solidFill>
                  <a:srgbClr val="515151"/>
                </a:solidFill>
                <a:latin typeface="Cochin"/>
                <a:ea typeface="Cochin"/>
                <a:cs typeface="Cochin"/>
                <a:sym typeface="Cochin"/>
              </a:defRPr>
            </a:lvl5pPr>
            <a:lvl6pPr marL="2514600" indent="-228600" defTabSz="792163" eaLnBrk="0" fontAlgn="base" hangingPunct="0">
              <a:spcAft>
                <a:spcPct val="0"/>
              </a:spcAft>
              <a:defRPr sz="5600">
                <a:solidFill>
                  <a:srgbClr val="515151"/>
                </a:solidFill>
                <a:latin typeface="Cochin"/>
                <a:ea typeface="Cochin"/>
                <a:cs typeface="Cochin"/>
                <a:sym typeface="Cochin"/>
              </a:defRPr>
            </a:lvl6pPr>
            <a:lvl7pPr marL="2971800" indent="-228600" defTabSz="792163" eaLnBrk="0" fontAlgn="base" hangingPunct="0">
              <a:spcAft>
                <a:spcPct val="0"/>
              </a:spcAft>
              <a:defRPr sz="5600">
                <a:solidFill>
                  <a:srgbClr val="515151"/>
                </a:solidFill>
                <a:latin typeface="Cochin"/>
                <a:ea typeface="Cochin"/>
                <a:cs typeface="Cochin"/>
                <a:sym typeface="Cochin"/>
              </a:defRPr>
            </a:lvl7pPr>
            <a:lvl8pPr marL="3429000" indent="-228600" defTabSz="792163" eaLnBrk="0" fontAlgn="base" hangingPunct="0">
              <a:spcAft>
                <a:spcPct val="0"/>
              </a:spcAft>
              <a:defRPr sz="5600">
                <a:solidFill>
                  <a:srgbClr val="515151"/>
                </a:solidFill>
                <a:latin typeface="Cochin"/>
                <a:ea typeface="Cochin"/>
                <a:cs typeface="Cochin"/>
                <a:sym typeface="Cochin"/>
              </a:defRPr>
            </a:lvl8pPr>
            <a:lvl9pPr marL="3886200" indent="-228600" defTabSz="792163"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Acker </a:t>
            </a:r>
            <a:r>
              <a:rPr lang="pt-BR" sz="5000" i="1" smtClean="0">
                <a:solidFill>
                  <a:srgbClr val="000000"/>
                </a:solidFill>
                <a:latin typeface="Avenir Next Condensed Regular"/>
                <a:ea typeface="Avenir Next Condensed Regular"/>
                <a:cs typeface="Avenir Next Condensed Regular"/>
                <a:sym typeface="Avenir Next Condensed Regular"/>
              </a:rPr>
              <a:t>et al</a:t>
            </a:r>
            <a:r>
              <a:rPr lang="pt-BR" sz="5000" smtClean="0">
                <a:solidFill>
                  <a:srgbClr val="000000"/>
                </a:solidFill>
                <a:latin typeface="Avenir Next Condensed Regular"/>
                <a:ea typeface="Avenir Next Condensed Regular"/>
                <a:cs typeface="Avenir Next Condensed Regular"/>
                <a:sym typeface="Avenir Next Condensed Regular"/>
              </a:rPr>
              <a:t> relataram um caso de 13 recém-nascidos com hérnia diafragmática congênita (HDC) que receberam vasopressina para hipotensão refratária. Todos os 13 nesta série atenderam aos critérios de ECMO antes do início da vasopressina. 11 receberam vasopressina antes do início do ECMO (os outros 2 receberam vasopressina concomitantemente). Em 6 desses 11, a ECMO não era mais indicada pela melhora geral da hemodinâmica</a:t>
            </a:r>
          </a:p>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O efeito da vasopressina no </a:t>
            </a:r>
            <a:r>
              <a:rPr lang="pt-BR" sz="5000" smtClean="0">
                <a:solidFill>
                  <a:srgbClr val="FF3300"/>
                </a:solidFill>
                <a:latin typeface="Avenir Next Condensed Regular"/>
                <a:ea typeface="Avenir Next Condensed Regular"/>
                <a:cs typeface="Avenir Next Condensed Regular"/>
                <a:sym typeface="Avenir Next Condensed Regular"/>
              </a:rPr>
              <a:t>equilíbrio de sódio e água</a:t>
            </a:r>
            <a:r>
              <a:rPr lang="pt-BR" sz="5000" smtClean="0">
                <a:solidFill>
                  <a:srgbClr val="000000"/>
                </a:solidFill>
                <a:latin typeface="Avenir Next Condensed Regular"/>
                <a:ea typeface="Avenir Next Condensed Regular"/>
                <a:cs typeface="Avenir Next Condensed Regular"/>
                <a:sym typeface="Avenir Next Condensed Regular"/>
              </a:rPr>
              <a:t> deve ser considerado antes do início: </a:t>
            </a:r>
            <a:r>
              <a:rPr lang="pt-BR" sz="5000" b="1" smtClean="0">
                <a:solidFill>
                  <a:srgbClr val="011993"/>
                </a:solidFill>
                <a:latin typeface="Avenir Next Condensed Regular"/>
                <a:ea typeface="Avenir Next Condensed Regular"/>
                <a:cs typeface="Avenir Next Condensed Regular"/>
                <a:sym typeface="Avenir Next Condensed Regular"/>
              </a:rPr>
              <a:t>receptor V</a:t>
            </a:r>
            <a:r>
              <a:rPr lang="pt-BR" sz="5000" b="1" baseline="-6000" smtClean="0">
                <a:solidFill>
                  <a:srgbClr val="011993"/>
                </a:solidFill>
                <a:latin typeface="Avenir Next Condensed Regular"/>
                <a:ea typeface="Avenir Next Condensed Regular"/>
                <a:cs typeface="Avenir Next Condensed Regular"/>
                <a:sym typeface="Avenir Next Condensed Regular"/>
              </a:rPr>
              <a:t>1</a:t>
            </a:r>
            <a:r>
              <a:rPr lang="pt-BR" sz="5000" smtClean="0">
                <a:solidFill>
                  <a:srgbClr val="000000"/>
                </a:solidFill>
                <a:latin typeface="Avenir Next Condensed Regular"/>
                <a:ea typeface="Avenir Next Condensed Regular"/>
                <a:cs typeface="Avenir Next Condensed Regular"/>
                <a:sym typeface="Avenir Next Condensed Regular"/>
              </a:rPr>
              <a:t> promove vasoconstrição periférica e melhora fluxo sanguíneo renal, enquanto </a:t>
            </a:r>
            <a:r>
              <a:rPr lang="pt-BR" sz="5000" b="1" smtClean="0">
                <a:solidFill>
                  <a:srgbClr val="011993"/>
                </a:solidFill>
                <a:latin typeface="Avenir Next Condensed Regular"/>
                <a:ea typeface="Avenir Next Condensed Regular"/>
                <a:cs typeface="Avenir Next Condensed Regular"/>
                <a:sym typeface="Avenir Next Condensed Regular"/>
              </a:rPr>
              <a:t>receptor V</a:t>
            </a:r>
            <a:r>
              <a:rPr lang="pt-BR" sz="5000" b="1" baseline="-6000" smtClean="0">
                <a:solidFill>
                  <a:srgbClr val="011993"/>
                </a:solidFill>
                <a:latin typeface="Avenir Next Condensed Regular"/>
                <a:ea typeface="Avenir Next Condensed Regular"/>
                <a:cs typeface="Avenir Next Condensed Regular"/>
                <a:sym typeface="Avenir Next Condensed Regular"/>
              </a:rPr>
              <a:t>2</a:t>
            </a:r>
            <a:r>
              <a:rPr lang="pt-BR" sz="5000" smtClean="0">
                <a:solidFill>
                  <a:srgbClr val="000000"/>
                </a:solidFill>
                <a:latin typeface="Avenir Next Condensed Regular"/>
                <a:ea typeface="Avenir Next Condensed Regular"/>
                <a:cs typeface="Avenir Next Condensed Regular"/>
                <a:sym typeface="Avenir Next Condensed Regular"/>
              </a:rPr>
              <a:t> tem efeito antidiurético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57">
                                            <p:bg/>
                                          </p:spTgt>
                                        </p:tgtEl>
                                        <p:attrNameLst>
                                          <p:attrName>style.visibility</p:attrName>
                                        </p:attrNameLst>
                                      </p:cBhvr>
                                      <p:to>
                                        <p:strVal val="visible"/>
                                      </p:to>
                                    </p:set>
                                    <p:anim calcmode="lin" valueType="num">
                                      <p:cBhvr>
                                        <p:cTn id="7" dur="750" fill="hold"/>
                                        <p:tgtEl>
                                          <p:spTgt spid="257">
                                            <p:bg/>
                                          </p:spTgt>
                                        </p:tgtEl>
                                        <p:attrNameLst>
                                          <p:attrName>ppt_w</p:attrName>
                                        </p:attrNameLst>
                                      </p:cBhvr>
                                      <p:tavLst>
                                        <p:tav tm="0">
                                          <p:val>
                                            <p:fltVal val="0"/>
                                          </p:val>
                                        </p:tav>
                                        <p:tav tm="100000">
                                          <p:val>
                                            <p:strVal val="#ppt_w"/>
                                          </p:val>
                                        </p:tav>
                                      </p:tavLst>
                                    </p:anim>
                                    <p:anim calcmode="lin" valueType="num">
                                      <p:cBhvr>
                                        <p:cTn id="8" dur="750" fill="hold"/>
                                        <p:tgtEl>
                                          <p:spTgt spid="257">
                                            <p:bg/>
                                          </p:spTgt>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iterate>
                                    <p:tmAbs val="0"/>
                                  </p:iterate>
                                  <p:childTnLst>
                                    <p:set>
                                      <p:cBhvr>
                                        <p:cTn id="10" fill="hold"/>
                                        <p:tgtEl>
                                          <p:spTgt spid="257">
                                            <p:txEl>
                                              <p:pRg st="0" end="0"/>
                                            </p:txEl>
                                          </p:spTgt>
                                        </p:tgtEl>
                                        <p:attrNameLst>
                                          <p:attrName>style.visibility</p:attrName>
                                        </p:attrNameLst>
                                      </p:cBhvr>
                                      <p:to>
                                        <p:strVal val="visible"/>
                                      </p:to>
                                    </p:set>
                                    <p:anim calcmode="lin" valueType="num">
                                      <p:cBhvr>
                                        <p:cTn id="11" dur="750" fill="hold"/>
                                        <p:tgtEl>
                                          <p:spTgt spid="257">
                                            <p:txEl>
                                              <p:pRg st="0" end="0"/>
                                            </p:txEl>
                                          </p:spTgt>
                                        </p:tgtEl>
                                        <p:attrNameLst>
                                          <p:attrName>ppt_w</p:attrName>
                                        </p:attrNameLst>
                                      </p:cBhvr>
                                      <p:tavLst>
                                        <p:tav tm="0">
                                          <p:val>
                                            <p:fltVal val="0"/>
                                          </p:val>
                                        </p:tav>
                                        <p:tav tm="100000">
                                          <p:val>
                                            <p:strVal val="#ppt_w"/>
                                          </p:val>
                                        </p:tav>
                                      </p:tavLst>
                                    </p:anim>
                                    <p:anim calcmode="lin" valueType="num">
                                      <p:cBhvr>
                                        <p:cTn id="12" dur="750" fill="hold"/>
                                        <p:tgtEl>
                                          <p:spTgt spid="257">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iterate>
                                    <p:tmAbs val="0"/>
                                  </p:iterate>
                                  <p:childTnLst>
                                    <p:set>
                                      <p:cBhvr>
                                        <p:cTn id="16" fill="hold"/>
                                        <p:tgtEl>
                                          <p:spTgt spid="257">
                                            <p:txEl>
                                              <p:pRg st="1" end="1"/>
                                            </p:txEl>
                                          </p:spTgt>
                                        </p:tgtEl>
                                        <p:attrNameLst>
                                          <p:attrName>style.visibility</p:attrName>
                                        </p:attrNameLst>
                                      </p:cBhvr>
                                      <p:to>
                                        <p:strVal val="visible"/>
                                      </p:to>
                                    </p:set>
                                    <p:anim calcmode="lin" valueType="num">
                                      <p:cBhvr>
                                        <p:cTn id="17" dur="750" fill="hold"/>
                                        <p:tgtEl>
                                          <p:spTgt spid="257">
                                            <p:txEl>
                                              <p:pRg st="1" end="1"/>
                                            </p:txEl>
                                          </p:spTgt>
                                        </p:tgtEl>
                                        <p:attrNameLst>
                                          <p:attrName>ppt_w</p:attrName>
                                        </p:attrNameLst>
                                      </p:cBhvr>
                                      <p:tavLst>
                                        <p:tav tm="0">
                                          <p:val>
                                            <p:fltVal val="0"/>
                                          </p:val>
                                        </p:tav>
                                        <p:tav tm="100000">
                                          <p:val>
                                            <p:strVal val="#ppt_w"/>
                                          </p:val>
                                        </p:tav>
                                      </p:tavLst>
                                    </p:anim>
                                    <p:anim calcmode="lin" valueType="num">
                                      <p:cBhvr>
                                        <p:cTn id="18" dur="750" fill="hold"/>
                                        <p:tgtEl>
                                          <p:spTgt spid="257">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 grpId="0" build="p" bldLvl="5" animBg="1" advAuto="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3200400"/>
            <a:ext cx="14812963" cy="849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0" name="Vasopressina"/>
          <p:cNvSpPr txBox="1">
            <a:spLocks/>
          </p:cNvSpPr>
          <p:nvPr/>
        </p:nvSpPr>
        <p:spPr bwMode="auto">
          <a:xfrm>
            <a:off x="1524000" y="838200"/>
            <a:ext cx="21336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a:r>
              <a:rPr lang="pt-BR" sz="9500">
                <a:solidFill>
                  <a:schemeClr val="hlink"/>
                </a:solidFill>
                <a:effectLst>
                  <a:outerShdw blurRad="38100" dist="38100" dir="2700000" algn="tl">
                    <a:srgbClr val="000000"/>
                  </a:outerShdw>
                </a:effectLst>
                <a:latin typeface="Marker Felt"/>
                <a:ea typeface="Marker Felt"/>
                <a:cs typeface="Marker Felt"/>
                <a:sym typeface="Marker Felt"/>
              </a:rPr>
              <a:t>VASOPRESSINA</a:t>
            </a:r>
            <a:br>
              <a:rPr lang="pt-BR" sz="9500">
                <a:solidFill>
                  <a:schemeClr val="hlink"/>
                </a:solidFill>
                <a:effectLst>
                  <a:outerShdw blurRad="38100" dist="38100" dir="2700000" algn="tl">
                    <a:srgbClr val="000000"/>
                  </a:outerShdw>
                </a:effectLst>
                <a:latin typeface="Marker Felt"/>
                <a:ea typeface="Marker Felt"/>
                <a:cs typeface="Marker Felt"/>
                <a:sym typeface="Marker Felt"/>
              </a:rPr>
            </a:br>
            <a:endParaRPr lang="pt-BR" sz="9500">
              <a:solidFill>
                <a:schemeClr val="hlink"/>
              </a:solidFill>
              <a:effectLst>
                <a:outerShdw blurRad="38100" dist="38100" dir="2700000" algn="tl">
                  <a:srgbClr val="000000"/>
                </a:outerShdw>
              </a:effectLst>
              <a:latin typeface="Marker Felt"/>
              <a:ea typeface="Marker Felt"/>
              <a:cs typeface="Marker Felt"/>
              <a:sym typeface="Marker Felt"/>
            </a:endParaRPr>
          </a:p>
        </p:txBody>
      </p:sp>
      <p:sp>
        <p:nvSpPr>
          <p:cNvPr id="43013" name="Rectangle 5"/>
          <p:cNvSpPr>
            <a:spLocks noChangeArrowheads="1"/>
          </p:cNvSpPr>
          <p:nvPr/>
        </p:nvSpPr>
        <p:spPr bwMode="auto">
          <a:xfrm>
            <a:off x="4191000" y="118110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(BOX 7)</a:t>
            </a: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61" name="Hidrocortisona"/>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HIDROCORTISONA</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(BOX 8)</a:t>
            </a:r>
          </a:p>
        </p:txBody>
      </p:sp>
      <p:sp>
        <p:nvSpPr>
          <p:cNvPr id="262" name="Hormônio liberador de corticotrofina, o peptídeo hipotalâmico que regula o eixo hipotálamo-hipófise-adrenal em resposta ao estresse, é expresso em abundância na placenta46…"/>
          <p:cNvSpPr txBox="1">
            <a:spLocks noGrp="1"/>
          </p:cNvSpPr>
          <p:nvPr>
            <p:ph type="body" idx="1"/>
          </p:nvPr>
        </p:nvSpPr>
        <p:spPr>
          <a:xfrm>
            <a:off x="1524000" y="3937000"/>
            <a:ext cx="21336000" cy="8426450"/>
          </a:xfrm>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buClr>
                <a:srgbClr val="941100"/>
              </a:buClr>
            </a:pPr>
            <a:r>
              <a:rPr lang="pt-BR" dirty="0" smtClean="0">
                <a:solidFill>
                  <a:srgbClr val="000000"/>
                </a:solidFill>
                <a:latin typeface="Avenir Next Condensed Regular"/>
                <a:ea typeface="Avenir Next Condensed Regular"/>
                <a:cs typeface="Avenir Next Condensed Regular"/>
                <a:sym typeface="Avenir Next Condensed Regular"/>
              </a:rPr>
              <a:t>Hormônio liberador de </a:t>
            </a:r>
            <a:r>
              <a:rPr lang="pt-BR" dirty="0" err="1" smtClean="0">
                <a:solidFill>
                  <a:srgbClr val="000000"/>
                </a:solidFill>
                <a:latin typeface="Avenir Next Condensed Regular"/>
                <a:ea typeface="Avenir Next Condensed Regular"/>
                <a:cs typeface="Avenir Next Condensed Regular"/>
                <a:sym typeface="Avenir Next Condensed Regular"/>
              </a:rPr>
              <a:t>corticotrofina</a:t>
            </a:r>
            <a:r>
              <a:rPr lang="pt-BR" dirty="0" smtClean="0">
                <a:solidFill>
                  <a:srgbClr val="000000"/>
                </a:solidFill>
                <a:latin typeface="Avenir Next Condensed Regular"/>
                <a:ea typeface="Avenir Next Condensed Regular"/>
                <a:cs typeface="Avenir Next Condensed Regular"/>
                <a:sym typeface="Avenir Next Condensed Regular"/>
              </a:rPr>
              <a:t>, o peptídeo hipotalâmico que regula o eixo hipotálamo-hipófise-adrenal em resposta ao estresse, é expresso em abundância na placenta</a:t>
            </a:r>
            <a:endParaRPr lang="pt-BR" baseline="32000" dirty="0" smtClean="0">
              <a:solidFill>
                <a:srgbClr val="000000"/>
              </a:solidFill>
              <a:latin typeface="Avenir Next Condensed Regular"/>
              <a:ea typeface="Avenir Next Condensed Regular"/>
              <a:cs typeface="Avenir Next Condensed Regular"/>
              <a:sym typeface="Avenir Next Condensed Regular"/>
            </a:endParaRPr>
          </a:p>
          <a:p>
            <a:pPr lvl="1" algn="just" eaLnBrk="1" hangingPunct="1">
              <a:buClr>
                <a:srgbClr val="941100"/>
              </a:buClr>
            </a:pPr>
            <a:r>
              <a:rPr lang="pt-BR" dirty="0" smtClean="0">
                <a:solidFill>
                  <a:srgbClr val="000000"/>
                </a:solidFill>
                <a:latin typeface="Avenir Next Condensed Regular"/>
                <a:ea typeface="Avenir Next Condensed Regular"/>
                <a:cs typeface="Avenir Next Condensed Regular"/>
                <a:sym typeface="Avenir Next Condensed Regular"/>
              </a:rPr>
              <a:t>Recém-nascidos prematuros e a termo que necessitam de suporte vasopressor têm níveis baixos de cortisol, mas uma resposta normal ao ACTH exógeno</a:t>
            </a:r>
            <a:endParaRPr lang="pt-BR" baseline="32000" dirty="0" smtClean="0">
              <a:solidFill>
                <a:srgbClr val="000000"/>
              </a:solidFill>
              <a:latin typeface="Avenir Next Condensed Regular"/>
              <a:ea typeface="Avenir Next Condensed Regular"/>
              <a:cs typeface="Avenir Next Condensed Regular"/>
              <a:sym typeface="Avenir Next Condensed Regular"/>
            </a:endParaRPr>
          </a:p>
          <a:p>
            <a:pPr lvl="1" algn="just" eaLnBrk="1" hangingPunct="1">
              <a:buClr>
                <a:srgbClr val="941100"/>
              </a:buClr>
            </a:pPr>
            <a:r>
              <a:rPr lang="pt-BR" dirty="0" smtClean="0">
                <a:solidFill>
                  <a:srgbClr val="000000"/>
                </a:solidFill>
                <a:latin typeface="Avenir Next Condensed Regular"/>
                <a:ea typeface="Avenir Next Condensed Regular"/>
                <a:cs typeface="Avenir Next Condensed Regular"/>
                <a:sym typeface="Avenir Next Condensed Regular"/>
              </a:rPr>
              <a:t>A indicação e a dose de hidrocortisona na hipotensão neonatal </a:t>
            </a:r>
            <a:r>
              <a:rPr lang="pt-BR" b="1" dirty="0" smtClean="0">
                <a:solidFill>
                  <a:srgbClr val="941751"/>
                </a:solidFill>
                <a:latin typeface="Avenir Next Condensed Regular"/>
                <a:ea typeface="Avenir Next Condensed Regular"/>
                <a:cs typeface="Avenir Next Condensed Regular"/>
                <a:sym typeface="Avenir Next Condensed Regular"/>
              </a:rPr>
              <a:t>não são</a:t>
            </a:r>
            <a:endParaRPr lang="pt-BR" baseline="32000" dirty="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262">
                                            <p:bg/>
                                          </p:spTgt>
                                        </p:tgtEl>
                                        <p:attrNameLst>
                                          <p:attrName>style.visibility</p:attrName>
                                        </p:attrNameLst>
                                      </p:cBhvr>
                                      <p:to>
                                        <p:strVal val="visible"/>
                                      </p:to>
                                    </p:set>
                                  </p:childTnLst>
                                </p:cTn>
                              </p:par>
                              <p:par>
                                <p:cTn id="7" presetID="1" presetClass="entr" presetSubtype="0" fill="hold" grpId="0" nodeType="withEffect">
                                  <p:stCondLst>
                                    <p:cond delay="0"/>
                                  </p:stCondLst>
                                  <p:iterate>
                                    <p:tmAbs val="0"/>
                                  </p:iterate>
                                  <p:childTnLst>
                                    <p:set>
                                      <p:cBhvr>
                                        <p:cTn id="8" fill="hold"/>
                                        <p:tgtEl>
                                          <p:spTgt spid="262">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iterate>
                                    <p:tmAbs val="0"/>
                                  </p:iterate>
                                  <p:childTnLst>
                                    <p:set>
                                      <p:cBhvr>
                                        <p:cTn id="12" fill="hold"/>
                                        <p:tgtEl>
                                          <p:spTgt spid="262">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iterate>
                                    <p:tmAbs val="0"/>
                                  </p:iterate>
                                  <p:childTnLst>
                                    <p:set>
                                      <p:cBhvr>
                                        <p:cTn id="16" fill="hold"/>
                                        <p:tgtEl>
                                          <p:spTgt spid="2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build="p" bldLvl="5" animBg="1" advAuto="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64" name="Hidrocortisona"/>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HIDROCORTISONA</a:t>
            </a:r>
          </a:p>
        </p:txBody>
      </p:sp>
      <p:sp>
        <p:nvSpPr>
          <p:cNvPr id="265" name="Efeitos não genômicos, como melhor integridade capilar, inibição do metabolismo de catecolaminas e aumento do cálcio intracelular podem ser os principais responsáveis pelo rápido início da melhora da PA induzida por hidrocortisona51…"/>
          <p:cNvSpPr txBox="1">
            <a:spLocks noGrp="1"/>
          </p:cNvSpPr>
          <p:nvPr>
            <p:ph type="body" idx="1"/>
          </p:nvPr>
        </p:nvSpPr>
        <p:spPr>
          <a:xfrm>
            <a:off x="1524000" y="3937000"/>
            <a:ext cx="21336000" cy="8986838"/>
          </a:xfrm>
        </p:spPr>
        <p:txBody>
          <a:bodyPr>
            <a:normAutofit/>
          </a:bodyPr>
          <a:lstStyle>
            <a:lvl1pPr marL="342900" indent="-342900" defTabSz="792163">
              <a:defRPr sz="5600">
                <a:solidFill>
                  <a:srgbClr val="515151"/>
                </a:solidFill>
                <a:latin typeface="Cochin"/>
                <a:ea typeface="Cochin"/>
                <a:cs typeface="Cochin"/>
                <a:sym typeface="Cochin"/>
              </a:defRPr>
            </a:lvl1pPr>
            <a:lvl2pPr marL="1219200" indent="-609600" defTabSz="792163">
              <a:defRPr sz="5600">
                <a:solidFill>
                  <a:srgbClr val="515151"/>
                </a:solidFill>
                <a:latin typeface="Cochin"/>
                <a:ea typeface="Cochin"/>
                <a:cs typeface="Cochin"/>
                <a:sym typeface="Cochin"/>
              </a:defRPr>
            </a:lvl2pPr>
            <a:lvl3pPr marL="1828800" indent="-609600" defTabSz="792163">
              <a:defRPr sz="5600">
                <a:solidFill>
                  <a:srgbClr val="515151"/>
                </a:solidFill>
                <a:latin typeface="Cochin"/>
                <a:ea typeface="Cochin"/>
                <a:cs typeface="Cochin"/>
                <a:sym typeface="Cochin"/>
              </a:defRPr>
            </a:lvl3pPr>
            <a:lvl4pPr marL="1600200" indent="-228600" defTabSz="792163">
              <a:defRPr sz="5600">
                <a:solidFill>
                  <a:srgbClr val="515151"/>
                </a:solidFill>
                <a:latin typeface="Cochin"/>
                <a:ea typeface="Cochin"/>
                <a:cs typeface="Cochin"/>
                <a:sym typeface="Cochin"/>
              </a:defRPr>
            </a:lvl4pPr>
            <a:lvl5pPr marL="2057400" indent="-228600" defTabSz="792163">
              <a:defRPr sz="5600">
                <a:solidFill>
                  <a:srgbClr val="515151"/>
                </a:solidFill>
                <a:latin typeface="Cochin"/>
                <a:ea typeface="Cochin"/>
                <a:cs typeface="Cochin"/>
                <a:sym typeface="Cochin"/>
              </a:defRPr>
            </a:lvl5pPr>
            <a:lvl6pPr marL="2514600" indent="-228600" defTabSz="792163" eaLnBrk="0" fontAlgn="base" hangingPunct="0">
              <a:spcAft>
                <a:spcPct val="0"/>
              </a:spcAft>
              <a:defRPr sz="5600">
                <a:solidFill>
                  <a:srgbClr val="515151"/>
                </a:solidFill>
                <a:latin typeface="Cochin"/>
                <a:ea typeface="Cochin"/>
                <a:cs typeface="Cochin"/>
                <a:sym typeface="Cochin"/>
              </a:defRPr>
            </a:lvl6pPr>
            <a:lvl7pPr marL="2971800" indent="-228600" defTabSz="792163" eaLnBrk="0" fontAlgn="base" hangingPunct="0">
              <a:spcAft>
                <a:spcPct val="0"/>
              </a:spcAft>
              <a:defRPr sz="5600">
                <a:solidFill>
                  <a:srgbClr val="515151"/>
                </a:solidFill>
                <a:latin typeface="Cochin"/>
                <a:ea typeface="Cochin"/>
                <a:cs typeface="Cochin"/>
                <a:sym typeface="Cochin"/>
              </a:defRPr>
            </a:lvl7pPr>
            <a:lvl8pPr marL="3429000" indent="-228600" defTabSz="792163" eaLnBrk="0" fontAlgn="base" hangingPunct="0">
              <a:spcAft>
                <a:spcPct val="0"/>
              </a:spcAft>
              <a:defRPr sz="5600">
                <a:solidFill>
                  <a:srgbClr val="515151"/>
                </a:solidFill>
                <a:latin typeface="Cochin"/>
                <a:ea typeface="Cochin"/>
                <a:cs typeface="Cochin"/>
                <a:sym typeface="Cochin"/>
              </a:defRPr>
            </a:lvl8pPr>
            <a:lvl9pPr marL="3886200" indent="-228600" defTabSz="792163" eaLnBrk="0" fontAlgn="base" hangingPunct="0">
              <a:spcAft>
                <a:spcPct val="0"/>
              </a:spcAft>
              <a:defRPr sz="5600">
                <a:solidFill>
                  <a:srgbClr val="515151"/>
                </a:solidFill>
                <a:latin typeface="Cochin"/>
                <a:ea typeface="Cochin"/>
                <a:cs typeface="Cochin"/>
                <a:sym typeface="Cochin"/>
              </a:defRPr>
            </a:lvl9pPr>
          </a:lstStyle>
          <a:p>
            <a:pPr lvl="1" algn="just" eaLnBrk="1" hangingPunct="1">
              <a:spcBef>
                <a:spcPts val="5300"/>
              </a:spcBef>
              <a:buClr>
                <a:srgbClr val="941100"/>
              </a:buClr>
            </a:pPr>
            <a:r>
              <a:rPr lang="pt-BR" sz="5300" smtClean="0">
                <a:solidFill>
                  <a:srgbClr val="000000"/>
                </a:solidFill>
                <a:latin typeface="Avenir Next Condensed Regular"/>
                <a:ea typeface="Avenir Next Condensed Regular"/>
                <a:cs typeface="Avenir Next Condensed Regular"/>
                <a:sym typeface="Avenir Next Condensed Regular"/>
              </a:rPr>
              <a:t>Efeitos não genômicos, como melhor integridade capilar, inibição do metabolismo de catecolaminas e aumento do cálcio intracelular podem ser os principais responsáveis pelo rápido início da melhora da PA induzida por hidrocortisona</a:t>
            </a:r>
            <a:endParaRPr lang="pt-BR" sz="5300" baseline="32000" smtClean="0">
              <a:solidFill>
                <a:srgbClr val="000000"/>
              </a:solidFill>
              <a:latin typeface="Avenir Next Condensed Regular"/>
              <a:ea typeface="Avenir Next Condensed Regular"/>
              <a:cs typeface="Avenir Next Condensed Regular"/>
              <a:sym typeface="Avenir Next Condensed Regular"/>
            </a:endParaRPr>
          </a:p>
          <a:p>
            <a:pPr lvl="1" algn="just" eaLnBrk="1" hangingPunct="1">
              <a:spcBef>
                <a:spcPts val="5300"/>
              </a:spcBef>
              <a:buClr>
                <a:srgbClr val="941100"/>
              </a:buClr>
            </a:pPr>
            <a:r>
              <a:rPr lang="pt-BR" sz="5300" smtClean="0">
                <a:solidFill>
                  <a:srgbClr val="000000"/>
                </a:solidFill>
                <a:latin typeface="Avenir Next Condensed Regular"/>
                <a:ea typeface="Avenir Next Condensed Regular"/>
                <a:cs typeface="Avenir Next Condensed Regular"/>
                <a:sym typeface="Avenir Next Condensed Regular"/>
              </a:rPr>
              <a:t>Além de aumentar a PA, os glicocorticoides podem ter um efeito no pulmão na HPPRN</a:t>
            </a:r>
          </a:p>
          <a:p>
            <a:pPr lvl="2" algn="just" eaLnBrk="1" hangingPunct="1">
              <a:spcBef>
                <a:spcPts val="5300"/>
              </a:spcBef>
              <a:buClr>
                <a:srgbClr val="941100"/>
              </a:buClr>
            </a:pPr>
            <a:r>
              <a:rPr lang="pt-BR" sz="5300" smtClean="0">
                <a:solidFill>
                  <a:srgbClr val="000000"/>
                </a:solidFill>
                <a:latin typeface="Avenir Next Condensed Regular"/>
                <a:ea typeface="Avenir Next Condensed Regular"/>
                <a:cs typeface="Avenir Next Condensed Regular"/>
                <a:sym typeface="Avenir Next Condensed Regular"/>
              </a:rPr>
              <a:t>Estudos em animais mostraram que a </a:t>
            </a:r>
            <a:r>
              <a:rPr lang="pt-BR" sz="5300" smtClean="0">
                <a:solidFill>
                  <a:schemeClr val="folHlink"/>
                </a:solidFill>
                <a:latin typeface="Avenir Next Condensed Regular"/>
                <a:ea typeface="Avenir Next Condensed Regular"/>
                <a:cs typeface="Avenir Next Condensed Regular"/>
                <a:sym typeface="Avenir Next Condensed Regular"/>
              </a:rPr>
              <a:t>hidrocortisona em altas doses inibe a enzima fosfodiesterase 5 (PDE 5) e aumenta a resposta da oxigenação na HPPRN</a:t>
            </a:r>
            <a:endParaRPr lang="pt-BR" sz="5300" baseline="32000" smtClean="0">
              <a:solidFill>
                <a:schemeClr val="folHlink"/>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265">
                                            <p:bg/>
                                          </p:spTgt>
                                        </p:tgtEl>
                                        <p:attrNameLst>
                                          <p:attrName>style.visibility</p:attrName>
                                        </p:attrNameLst>
                                      </p:cBhvr>
                                      <p:to>
                                        <p:strVal val="visible"/>
                                      </p:to>
                                    </p:set>
                                  </p:childTnLst>
                                </p:cTn>
                              </p:par>
                              <p:par>
                                <p:cTn id="7" presetID="1" presetClass="entr" presetSubtype="0" fill="hold" grpId="0" nodeType="withEffect">
                                  <p:stCondLst>
                                    <p:cond delay="0"/>
                                  </p:stCondLst>
                                  <p:iterate>
                                    <p:tmAbs val="0"/>
                                  </p:iterate>
                                  <p:childTnLst>
                                    <p:set>
                                      <p:cBhvr>
                                        <p:cTn id="8" fill="hold"/>
                                        <p:tgtEl>
                                          <p:spTgt spid="265">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iterate>
                                    <p:tmAbs val="0"/>
                                  </p:iterate>
                                  <p:childTnLst>
                                    <p:set>
                                      <p:cBhvr>
                                        <p:cTn id="12" fill="hold"/>
                                        <p:tgtEl>
                                          <p:spTgt spid="265">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iterate>
                                    <p:tmAbs val="0"/>
                                  </p:iterate>
                                  <p:childTnLst>
                                    <p:set>
                                      <p:cBhvr>
                                        <p:cTn id="16" fill="hold"/>
                                        <p:tgtEl>
                                          <p:spTgt spid="26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 grpId="0" build="p" bldLvl="5" animBg="1" advAuto="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61" name="Hidrocortisona"/>
          <p:cNvSpPr txBox="1">
            <a:spLocks/>
          </p:cNvSpPr>
          <p:nvPr/>
        </p:nvSpPr>
        <p:spPr bwMode="auto">
          <a:xfrm>
            <a:off x="1524000" y="762000"/>
            <a:ext cx="21336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a:r>
              <a:rPr lang="pt-BR" sz="9500">
                <a:solidFill>
                  <a:schemeClr val="hlink"/>
                </a:solidFill>
                <a:effectLst>
                  <a:outerShdw blurRad="38100" dist="38100" dir="2700000" algn="tl">
                    <a:srgbClr val="000000"/>
                  </a:outerShdw>
                </a:effectLst>
                <a:latin typeface="Marker Felt"/>
                <a:ea typeface="Marker Felt"/>
                <a:cs typeface="Marker Felt"/>
                <a:sym typeface="Marker Felt"/>
              </a:rPr>
              <a:t>HIDROCORTISONA</a:t>
            </a:r>
            <a:br>
              <a:rPr lang="pt-BR" sz="9500">
                <a:solidFill>
                  <a:schemeClr val="hlink"/>
                </a:solidFill>
                <a:effectLst>
                  <a:outerShdw blurRad="38100" dist="38100" dir="2700000" algn="tl">
                    <a:srgbClr val="000000"/>
                  </a:outerShdw>
                </a:effectLst>
                <a:latin typeface="Marker Felt"/>
                <a:ea typeface="Marker Felt"/>
                <a:cs typeface="Marker Felt"/>
                <a:sym typeface="Marker Felt"/>
              </a:rPr>
            </a:br>
            <a:endParaRPr lang="pt-BR" sz="9500">
              <a:solidFill>
                <a:schemeClr val="hlink"/>
              </a:solidFill>
              <a:effectLst>
                <a:outerShdw blurRad="38100" dist="38100" dir="2700000" algn="tl">
                  <a:srgbClr val="000000"/>
                </a:outerShdw>
              </a:effectLst>
              <a:latin typeface="Marker Felt"/>
              <a:ea typeface="Marker Felt"/>
              <a:cs typeface="Marker Felt"/>
              <a:sym typeface="Marker Felt"/>
            </a:endParaRPr>
          </a:p>
        </p:txBody>
      </p:sp>
      <p:pic>
        <p:nvPicPr>
          <p:cNvPr id="460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3810000"/>
            <a:ext cx="12492038" cy="771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5" name="Rectangle 5"/>
          <p:cNvSpPr>
            <a:spLocks noChangeArrowheads="1"/>
          </p:cNvSpPr>
          <p:nvPr/>
        </p:nvSpPr>
        <p:spPr bwMode="auto">
          <a:xfrm>
            <a:off x="5638800" y="11811000"/>
            <a:ext cx="2844800"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chemeClr val="hlink"/>
                </a:solidFill>
                <a:effectLst>
                  <a:outerShdw blurRad="38100" dist="38100" dir="2700000" algn="tl">
                    <a:srgbClr val="000000"/>
                  </a:outerShdw>
                </a:effectLst>
                <a:sym typeface="Marker Felt"/>
              </a:rPr>
              <a:t>(BOX 8)</a:t>
            </a: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0"/>
            <a:ext cx="14003338" cy="821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7" name="Rectangle 5"/>
          <p:cNvSpPr>
            <a:spLocks noChangeArrowheads="1"/>
          </p:cNvSpPr>
          <p:nvPr/>
        </p:nvSpPr>
        <p:spPr bwMode="auto">
          <a:xfrm>
            <a:off x="2667000" y="0"/>
            <a:ext cx="19583400" cy="1860550"/>
          </a:xfrm>
          <a:prstGeom prst="rect">
            <a:avLst/>
          </a:prstGeom>
          <a:solidFill>
            <a:srgbClr val="FFFCF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A29A85"/>
              </a:buClr>
            </a:pPr>
            <a:r>
              <a:rPr lang="pt-BR" b="1">
                <a:solidFill>
                  <a:srgbClr val="FF3300"/>
                </a:solidFill>
              </a:rPr>
              <a:t>O ciclo vicioso da hipertensão pulmonar, hipotensão sistêmica e disfunção cardíaca na HPPN</a:t>
            </a:r>
            <a:r>
              <a:rPr lang="pt-BR">
                <a:solidFill>
                  <a:srgbClr val="FF3300"/>
                </a:solidFill>
              </a:rPr>
              <a:t> </a:t>
            </a:r>
          </a:p>
        </p:txBody>
      </p:sp>
      <p:sp>
        <p:nvSpPr>
          <p:cNvPr id="69638" name="Rectangle 6"/>
          <p:cNvSpPr>
            <a:spLocks noChangeArrowheads="1"/>
          </p:cNvSpPr>
          <p:nvPr/>
        </p:nvSpPr>
        <p:spPr bwMode="auto">
          <a:xfrm>
            <a:off x="228600" y="11240224"/>
            <a:ext cx="230949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sz="3600" dirty="0">
                <a:solidFill>
                  <a:schemeClr val="hlink"/>
                </a:solidFill>
              </a:rPr>
              <a:t>Vasodilatadores pulmonares seletivos no tratamento da hipertensão pulmonar, vasoconstritores seletivos sistêmicos no tratamento da hipotensão sistêmica e/ou redução da pós-carga/otimização da pré-carga são estratégias importantes para interromper esse ciclo vicioso </a:t>
            </a:r>
          </a:p>
        </p:txBody>
      </p:sp>
      <p:sp>
        <p:nvSpPr>
          <p:cNvPr id="69640" name="Rectangle 8"/>
          <p:cNvSpPr>
            <a:spLocks noChangeArrowheads="1"/>
          </p:cNvSpPr>
          <p:nvPr/>
        </p:nvSpPr>
        <p:spPr bwMode="auto">
          <a:xfrm>
            <a:off x="13563600" y="1981200"/>
            <a:ext cx="10820400" cy="88646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buClr>
                <a:srgbClr val="A29A85"/>
              </a:buClr>
            </a:pPr>
            <a:r>
              <a:rPr lang="pt-BR" sz="3200">
                <a:solidFill>
                  <a:schemeClr val="hlink"/>
                </a:solidFill>
              </a:rPr>
              <a:t>A dopamina é um precursor da norepinefrina. A norepinefrina é convertida em epinefrina pela feniletanolamina metil transferase (PNMT). A dopamina tem um efeito dose-dependente nos receptores de dopamina (D 1 e D 2 ), receptores β 1 e α 1 . A epinefrina é igualmente eficaz nos receptores β 1 e α 1 . A norepinefrina atua predominantemente nos receptores α1 causando vasoconstrição sistêmica. Acredita-se que estimule os receptores α 2 no endotélio vascular pulmonar e libere NO levando à vasodilatação pulmonar. Milrinona e levosimendan aumentam a contratilidade cardíaca. A vasopressina atua no V 1receptores para induzir vasoconstrição sistêmica, V 2 causando retenção de líquidos nos rins e V 3 levando à estimulação da hipófise para produzir ACTH. A vasopressina também estimula o receptor V1 do endotélio vascular pulmonar e o receptor V2 do músculo liso vascular pulmonar para induzir a vasodilatação pulmonar </a:t>
            </a: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2133600"/>
            <a:ext cx="13003213" cy="1058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85" name="Rectangle 5"/>
          <p:cNvSpPr>
            <a:spLocks noChangeArrowheads="1"/>
          </p:cNvSpPr>
          <p:nvPr/>
        </p:nvSpPr>
        <p:spPr bwMode="auto">
          <a:xfrm>
            <a:off x="685800" y="393700"/>
            <a:ext cx="22817138"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defTabSz="914400" eaLnBrk="0" hangingPunct="0">
              <a:buClr>
                <a:srgbClr val="A29A85"/>
              </a:buClr>
            </a:pPr>
            <a:r>
              <a:rPr lang="pt-BR" sz="3600" b="1" dirty="0">
                <a:solidFill>
                  <a:schemeClr val="hlink"/>
                </a:solidFill>
              </a:rPr>
              <a:t>A vasopressina (através de receptores V 1 ), </a:t>
            </a:r>
            <a:r>
              <a:rPr lang="pt-BR" sz="3600" b="1" dirty="0" err="1">
                <a:solidFill>
                  <a:schemeClr val="hlink"/>
                </a:solidFill>
              </a:rPr>
              <a:t>endotelina</a:t>
            </a:r>
            <a:r>
              <a:rPr lang="pt-BR" sz="3600" b="1" dirty="0">
                <a:solidFill>
                  <a:schemeClr val="hlink"/>
                </a:solidFill>
              </a:rPr>
              <a:t> (através de receptores ET-B) e </a:t>
            </a:r>
            <a:r>
              <a:rPr lang="pt-BR" sz="3600" b="1" dirty="0" err="1">
                <a:solidFill>
                  <a:schemeClr val="hlink"/>
                </a:solidFill>
              </a:rPr>
              <a:t>norepinefrina</a:t>
            </a:r>
            <a:r>
              <a:rPr lang="pt-BR" sz="3600" b="1" dirty="0">
                <a:solidFill>
                  <a:schemeClr val="hlink"/>
                </a:solidFill>
              </a:rPr>
              <a:t> (através de receptores α 2 ) podem atuar no endotélio pulmonar e estimular a produção de NO levando à vasodilatação pulmonar</a:t>
            </a:r>
            <a:r>
              <a:rPr lang="pt-BR" sz="3600" dirty="0"/>
              <a:t> </a:t>
            </a:r>
          </a:p>
        </p:txBody>
      </p:sp>
      <p:sp>
        <p:nvSpPr>
          <p:cNvPr id="71686" name="Rectangle 6"/>
          <p:cNvSpPr>
            <a:spLocks noChangeArrowheads="1"/>
          </p:cNvSpPr>
          <p:nvPr/>
        </p:nvSpPr>
        <p:spPr bwMode="auto">
          <a:xfrm>
            <a:off x="14859000" y="3581400"/>
            <a:ext cx="8458200" cy="66833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sz="3600">
                <a:solidFill>
                  <a:schemeClr val="hlink"/>
                </a:solidFill>
              </a:rPr>
              <a:t>V1R e V2R são receptores de vasopressina. ET-A e ET-B são receptores de endotelina, α 1 , α 2 , β 1 e β 2 são receptores adrenérgicos. PLC – fosfolipase C, IP3 – trifosfato de inositol; eNOS – óxido nítrico sintase endotelial, NO – óxido nítrico, sGC – guanilil ciclase solúvel, PDE3 – fosfodiesterase 3. A maioria dos mediadores vasoconstritores resulta em aumento das concentrações de cálcio iônico citosólico no músculo liso</a:t>
            </a:r>
          </a:p>
        </p:txBody>
      </p:sp>
      <p:sp>
        <p:nvSpPr>
          <p:cNvPr id="71687" name="Rectangle 7"/>
          <p:cNvSpPr>
            <a:spLocks noChangeArrowheads="1"/>
          </p:cNvSpPr>
          <p:nvPr/>
        </p:nvSpPr>
        <p:spPr bwMode="auto">
          <a:xfrm>
            <a:off x="2209800" y="12420600"/>
            <a:ext cx="17711738" cy="976313"/>
          </a:xfrm>
          <a:prstGeom prst="rect">
            <a:avLst/>
          </a:prstGeom>
          <a:solidFill>
            <a:srgbClr val="FFFCF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Clr>
                <a:srgbClr val="A29A85"/>
              </a:buClr>
            </a:pPr>
            <a:r>
              <a:rPr lang="pt-BR" sz="3600" b="1">
                <a:solidFill>
                  <a:schemeClr val="hlink"/>
                </a:solidFill>
              </a:rPr>
              <a:t>Agentes vasoativos e sua distribuição de receptores e ação em vários sistemas</a:t>
            </a:r>
            <a:r>
              <a:rPr lang="pt-BR"/>
              <a:t> </a:t>
            </a:r>
          </a:p>
        </p:txBody>
      </p:sp>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69" name="Considerações especiais"/>
          <p:cNvSpPr txBox="1">
            <a:spLocks noGrp="1"/>
          </p:cNvSpPr>
          <p:nvPr>
            <p:ph type="title"/>
          </p:nvPr>
        </p:nvSpPr>
        <p:spPr>
          <a:xfrm>
            <a:off x="1521714" y="0"/>
            <a:ext cx="21336000" cy="2667000"/>
          </a:xfrm>
          <a:ln w="9525">
            <a:round/>
          </a:ln>
        </p:spPr>
        <p:txBody>
          <a:bodyPr vert="horz" wrap="square" numCol="1" anchorCtr="0" compatLnSpc="1">
            <a:prstTxWarp prst="textNoShape">
              <a:avLst/>
            </a:prstTxWarp>
          </a:bodyPr>
          <a:lstStyle/>
          <a:p>
            <a:pPr eaLnBrk="1" hangingPunct="1"/>
            <a:r>
              <a:rPr lang="pt-BR" dirty="0" smtClean="0">
                <a:solidFill>
                  <a:srgbClr val="FFFF00"/>
                </a:solidFill>
                <a:effectLst>
                  <a:outerShdw blurRad="38100" dist="38100" dir="2700000" algn="tl">
                    <a:srgbClr val="000000"/>
                  </a:outerShdw>
                </a:effectLst>
                <a:latin typeface="Marker Felt"/>
                <a:ea typeface="Marker Felt"/>
                <a:cs typeface="Marker Felt"/>
                <a:sym typeface="Marker Felt"/>
              </a:rPr>
              <a:t>       Considerações especiais</a:t>
            </a:r>
          </a:p>
        </p:txBody>
      </p:sp>
      <p:grpSp>
        <p:nvGrpSpPr>
          <p:cNvPr id="47107" name="Uso de inotrópico em FMD com cardiomiopatia hipertrófica"/>
          <p:cNvGrpSpPr>
            <a:grpSpLocks/>
          </p:cNvGrpSpPr>
          <p:nvPr/>
        </p:nvGrpSpPr>
        <p:grpSpPr bwMode="auto">
          <a:xfrm>
            <a:off x="914400" y="3011424"/>
            <a:ext cx="21793200" cy="2435225"/>
            <a:chOff x="0" y="0"/>
            <a:chExt cx="17465625" cy="1600200"/>
          </a:xfrm>
        </p:grpSpPr>
        <p:sp>
          <p:nvSpPr>
            <p:cNvPr id="47111" name="Uso de inotrópico em FMD com cardiomiopatia hipertrófica"/>
            <p:cNvSpPr txBox="1">
              <a:spLocks noChangeArrowheads="1"/>
            </p:cNvSpPr>
            <p:nvPr/>
          </p:nvSpPr>
          <p:spPr bwMode="auto">
            <a:xfrm>
              <a:off x="472599" y="305909"/>
              <a:ext cx="16520427" cy="1228639"/>
            </a:xfrm>
            <a:prstGeom prst="rect">
              <a:avLst/>
            </a:prstGeom>
            <a:solidFill>
              <a:srgbClr val="011993">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FFFFFF"/>
                  </a:solidFill>
                  <a:latin typeface="Avenir Next Condensed Regular"/>
                  <a:ea typeface="Avenir Next Condensed Regular"/>
                  <a:cs typeface="Avenir Next Condensed Regular"/>
                  <a:sym typeface="Avenir Next Condensed Regular"/>
                </a:rPr>
                <a:t>Uso de inotrópico em FMD com cardiomiopatia hipertrófica</a:t>
              </a:r>
            </a:p>
          </p:txBody>
        </p:sp>
        <p:pic>
          <p:nvPicPr>
            <p:cNvPr id="47112" name="Uso de inotrópico em FMD com cardiomiopatia hipertrófica Uso de inotrópico em FMD com cardiomiopatia hipertrófica" descr="Uso de inotrópico em FMD com cardiomiopatia hipertrófica Uso de inotrópico em FMD com cardiomiopatia hipertrófica"/>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4656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3" name="O ecocardiograma frequentemente mostra hipertrofia septal assimétrica, o que pode levar à obstrução da saída do VE7"/>
          <p:cNvSpPr txBox="1">
            <a:spLocks noChangeArrowheads="1"/>
          </p:cNvSpPr>
          <p:nvPr/>
        </p:nvSpPr>
        <p:spPr bwMode="auto">
          <a:xfrm>
            <a:off x="1504950" y="6337300"/>
            <a:ext cx="21374100" cy="1997075"/>
          </a:xfrm>
          <a:prstGeom prst="rect">
            <a:avLst/>
          </a:prstGeom>
          <a:solidFill>
            <a:srgbClr val="FFFFFF">
              <a:alpha val="90195"/>
            </a:srgbClr>
          </a:solidFill>
          <a:ln w="127000">
            <a:solidFill>
              <a:srgbClr val="FFFFFF">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O ecocardiograma frequentemente mostra hipertrofia septal assimétrica, o que pode levar à obstrução da saída do VE</a:t>
            </a:r>
            <a:endParaRPr lang="pt-BR" baseline="32000">
              <a:solidFill>
                <a:srgbClr val="000000"/>
              </a:solidFill>
              <a:latin typeface="Avenir Next Condensed Regular"/>
              <a:ea typeface="Avenir Next Condensed Regular"/>
              <a:cs typeface="Avenir Next Condensed Regular"/>
              <a:sym typeface="Avenir Next Condensed Regular"/>
            </a:endParaRPr>
          </a:p>
        </p:txBody>
      </p:sp>
      <p:sp>
        <p:nvSpPr>
          <p:cNvPr id="274" name="Tradicionalmente, o manejo envolve β-bloqueador"/>
          <p:cNvSpPr txBox="1">
            <a:spLocks noChangeArrowheads="1"/>
          </p:cNvSpPr>
          <p:nvPr/>
        </p:nvSpPr>
        <p:spPr bwMode="auto">
          <a:xfrm>
            <a:off x="2133600" y="9037638"/>
            <a:ext cx="17116425" cy="1112837"/>
          </a:xfrm>
          <a:prstGeom prst="rect">
            <a:avLst/>
          </a:prstGeom>
          <a:solidFill>
            <a:srgbClr val="FFFFFF">
              <a:alpha val="90195"/>
            </a:srgbClr>
          </a:solidFill>
          <a:ln w="127000">
            <a:solidFill>
              <a:srgbClr val="FFFFFF">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chemeClr val="folHlink"/>
                </a:solidFill>
                <a:latin typeface="Avenir Next Condensed Regular"/>
                <a:ea typeface="Avenir Next Condensed Regular"/>
                <a:cs typeface="Avenir Next Condensed Regular"/>
                <a:sym typeface="Avenir Next Condensed Regular"/>
              </a:rPr>
              <a:t>Tradicionalmente, o manejo envolve </a:t>
            </a:r>
            <a:r>
              <a:rPr lang="pt-BR" b="1">
                <a:solidFill>
                  <a:schemeClr val="folHlink"/>
                </a:solidFill>
                <a:latin typeface="Avenir Next Condensed Regular"/>
                <a:ea typeface="Avenir Next Condensed Regular"/>
                <a:cs typeface="Avenir Next Condensed Regular"/>
                <a:sym typeface="Avenir Next Condensed Regular"/>
              </a:rPr>
              <a:t>β-bloqueador</a:t>
            </a:r>
          </a:p>
        </p:txBody>
      </p:sp>
      <p:sp>
        <p:nvSpPr>
          <p:cNvPr id="275" name="Catecolaminas podem aumentar o inotropismo e o cronotropismo e piorar a obstrução"/>
          <p:cNvSpPr txBox="1">
            <a:spLocks noChangeArrowheads="1"/>
          </p:cNvSpPr>
          <p:nvPr/>
        </p:nvSpPr>
        <p:spPr bwMode="auto">
          <a:xfrm>
            <a:off x="4027488" y="11268075"/>
            <a:ext cx="17308512" cy="1997075"/>
          </a:xfrm>
          <a:prstGeom prst="rect">
            <a:avLst/>
          </a:prstGeom>
          <a:solidFill>
            <a:srgbClr val="FFFFFF">
              <a:alpha val="90195"/>
            </a:srgbClr>
          </a:solidFill>
          <a:ln w="127000">
            <a:solidFill>
              <a:srgbClr val="FFFFFF">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Catecolaminas podem aumentar o inotropismo e o cronotropismo e piorar a obstrução</a:t>
            </a:r>
          </a:p>
        </p:txBody>
      </p:sp>
      <p:sp>
        <p:nvSpPr>
          <p:cNvPr id="47113" name="Text Box 9"/>
          <p:cNvSpPr txBox="1">
            <a:spLocks noChangeArrowheads="1"/>
          </p:cNvSpPr>
          <p:nvPr/>
        </p:nvSpPr>
        <p:spPr bwMode="auto">
          <a:xfrm>
            <a:off x="15147925" y="5349875"/>
            <a:ext cx="55324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3200" b="1">
                <a:solidFill>
                  <a:schemeClr val="hlink"/>
                </a:solidFill>
              </a:rPr>
              <a:t>FMD: FILHO DE DIABÉTICA</a:t>
            </a:r>
          </a:p>
        </p:txBody>
      </p:sp>
      <p:sp>
        <p:nvSpPr>
          <p:cNvPr id="47114" name="Rectangle 10"/>
          <p:cNvSpPr>
            <a:spLocks noChangeArrowheads="1"/>
          </p:cNvSpPr>
          <p:nvPr/>
        </p:nvSpPr>
        <p:spPr bwMode="auto">
          <a:xfrm>
            <a:off x="1752600" y="1981200"/>
            <a:ext cx="20955000" cy="976313"/>
          </a:xfrm>
          <a:prstGeom prst="rect">
            <a:avLst/>
          </a:prstGeom>
          <a:solidFill>
            <a:srgbClr val="FFFCF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buClr>
                <a:srgbClr val="A29A85"/>
              </a:buClr>
            </a:pPr>
            <a:r>
              <a:rPr lang="pt-BR"/>
              <a:t>      </a:t>
            </a:r>
            <a:r>
              <a:rPr lang="pt-BR">
                <a:hlinkClick r:id="rId3"/>
              </a:rPr>
              <a:t>Clique aqui para ver. </a:t>
            </a:r>
            <a:r>
              <a:rPr lang="pt-BR"/>
              <a:t> ( com o eslide em apresentação!)</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iterate>
                                    <p:tmAbs val="0"/>
                                  </p:iterate>
                                  <p:childTnLst>
                                    <p:set>
                                      <p:cBhvr>
                                        <p:cTn id="6" fill="hold"/>
                                        <p:tgtEl>
                                          <p:spTgt spid="273"/>
                                        </p:tgtEl>
                                        <p:attrNameLst>
                                          <p:attrName>style.visibility</p:attrName>
                                        </p:attrNameLst>
                                      </p:cBhvr>
                                      <p:to>
                                        <p:strVal val="visible"/>
                                      </p:to>
                                    </p:set>
                                    <p:anim calcmode="lin" valueType="num">
                                      <p:cBhvr>
                                        <p:cTn id="7" dur="750" fill="hold"/>
                                        <p:tgtEl>
                                          <p:spTgt spid="273"/>
                                        </p:tgtEl>
                                        <p:attrNameLst>
                                          <p:attrName>ppt_w</p:attrName>
                                        </p:attrNameLst>
                                      </p:cBhvr>
                                      <p:tavLst>
                                        <p:tav tm="0">
                                          <p:val>
                                            <p:fltVal val="0"/>
                                          </p:val>
                                        </p:tav>
                                        <p:tav tm="100000">
                                          <p:val>
                                            <p:strVal val="#ppt_w"/>
                                          </p:val>
                                        </p:tav>
                                      </p:tavLst>
                                    </p:anim>
                                    <p:anim calcmode="lin" valueType="num">
                                      <p:cBhvr>
                                        <p:cTn id="8" dur="750" fill="hold"/>
                                        <p:tgtEl>
                                          <p:spTgt spid="273"/>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9" presetClass="entr" presetSubtype="10" fill="hold" grpId="0" nodeType="clickEffect">
                                  <p:stCondLst>
                                    <p:cond delay="0"/>
                                  </p:stCondLst>
                                  <p:iterate type="lt">
                                    <p:tmAbs val="0"/>
                                  </p:iterate>
                                  <p:childTnLst>
                                    <p:set>
                                      <p:cBhvr>
                                        <p:cTn id="12" fill="hold"/>
                                        <p:tgtEl>
                                          <p:spTgt spid="274"/>
                                        </p:tgtEl>
                                        <p:attrNameLst>
                                          <p:attrName>style.visibility</p:attrName>
                                        </p:attrNameLst>
                                      </p:cBhvr>
                                      <p:to>
                                        <p:strVal val="visible"/>
                                      </p:to>
                                    </p:set>
                                    <p:anim calcmode="lin" valueType="num">
                                      <p:cBhvr>
                                        <p:cTn id="13" dur="1000" fill="hold"/>
                                        <p:tgtEl>
                                          <p:spTgt spid="274"/>
                                        </p:tgtEl>
                                        <p:attrNameLst>
                                          <p:attrName>ppt_w</p:attrName>
                                        </p:attrNameLst>
                                      </p:cBhvr>
                                      <p:tavLst>
                                        <p:tav tm="0" fmla="#ppt_w*sin(2.5*pi*$)">
                                          <p:val>
                                            <p:fltVal val="0"/>
                                          </p:val>
                                        </p:tav>
                                        <p:tav tm="100000">
                                          <p:val>
                                            <p:fltVal val="1"/>
                                          </p:val>
                                        </p:tav>
                                      </p:tavLst>
                                    </p:anim>
                                    <p:anim calcmode="lin" valueType="num">
                                      <p:cBhvr>
                                        <p:cTn id="14" dur="1000" fill="hold"/>
                                        <p:tgtEl>
                                          <p:spTgt spid="274"/>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p:tmAbs val="0"/>
                                  </p:iterate>
                                  <p:childTnLst>
                                    <p:set>
                                      <p:cBhvr>
                                        <p:cTn id="18" fill="hold"/>
                                        <p:tgtEl>
                                          <p:spTgt spid="2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 grpId="0" animBg="1" advAuto="0"/>
      <p:bldP spid="274" grpId="0" animBg="1" advAuto="0"/>
      <p:bldP spid="275" grpId="0" animBg="1" advAuto="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77" name="Considerações especiais"/>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rgbClr val="FFFF00"/>
                </a:solidFill>
                <a:effectLst>
                  <a:outerShdw blurRad="38100" dist="38100" dir="2700000" algn="tl">
                    <a:srgbClr val="000000"/>
                  </a:outerShdw>
                </a:effectLst>
                <a:latin typeface="Marker Felt"/>
                <a:ea typeface="Marker Felt"/>
                <a:cs typeface="Marker Felt"/>
                <a:sym typeface="Marker Felt"/>
              </a:rPr>
              <a:t>Considerações especiais</a:t>
            </a:r>
          </a:p>
        </p:txBody>
      </p:sp>
      <p:grpSp>
        <p:nvGrpSpPr>
          <p:cNvPr id="48131" name="Uso de inotrópico em FMD com cardiomiopatia hipertrófica"/>
          <p:cNvGrpSpPr>
            <a:grpSpLocks/>
          </p:cNvGrpSpPr>
          <p:nvPr/>
        </p:nvGrpSpPr>
        <p:grpSpPr bwMode="auto">
          <a:xfrm>
            <a:off x="3124200" y="3371850"/>
            <a:ext cx="17770475" cy="2185988"/>
            <a:chOff x="0" y="0"/>
            <a:chExt cx="17465625" cy="1608158"/>
          </a:xfrm>
        </p:grpSpPr>
        <p:sp>
          <p:nvSpPr>
            <p:cNvPr id="48134" name="Uso de inotrópico em FMD com cardiomiopatia hipertrófica"/>
            <p:cNvSpPr txBox="1">
              <a:spLocks noChangeArrowheads="1"/>
            </p:cNvSpPr>
            <p:nvPr/>
          </p:nvSpPr>
          <p:spPr bwMode="auto">
            <a:xfrm>
              <a:off x="578859" y="232174"/>
              <a:ext cx="16307907" cy="1375984"/>
            </a:xfrm>
            <a:prstGeom prst="rect">
              <a:avLst/>
            </a:prstGeom>
            <a:solidFill>
              <a:srgbClr val="011993">
                <a:alpha val="9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b="1">
                  <a:solidFill>
                    <a:srgbClr val="FFFFFF"/>
                  </a:solidFill>
                  <a:latin typeface="Avenir Next Condensed Regular"/>
                  <a:ea typeface="Avenir Next Condensed Regular"/>
                  <a:cs typeface="Avenir Next Condensed Regular"/>
                  <a:sym typeface="Avenir Next Condensed Regular"/>
                </a:rPr>
                <a:t>Uso de inotrópico em FMD com cardiomiopatia hipertrófica</a:t>
              </a:r>
            </a:p>
          </p:txBody>
        </p:sp>
        <p:pic>
          <p:nvPicPr>
            <p:cNvPr id="48135" name="Uso de inotrópico em FMD com cardiomiopatia hipertrófica Uso de inotrópico em FMD com cardiomiopatia hipertrófica" descr="Uso de inotrópico em FMD com cardiomiopatia hipertrófica Uso de inotrópico em FMD com cardiomiopatia hipertrófica"/>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4656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81" name="A milrinona em conjunto com o β-bloqueio pode melhorar o débito cardíaco e a oxigenação pelo efeito inotrópico sem cronotropia, além de propriedade lusitrópica e vasodilatadora8"/>
          <p:cNvSpPr txBox="1">
            <a:spLocks noChangeArrowheads="1"/>
          </p:cNvSpPr>
          <p:nvPr/>
        </p:nvSpPr>
        <p:spPr bwMode="auto">
          <a:xfrm>
            <a:off x="593725" y="6403975"/>
            <a:ext cx="23196550" cy="2881313"/>
          </a:xfrm>
          <a:prstGeom prst="rect">
            <a:avLst/>
          </a:prstGeom>
          <a:solidFill>
            <a:srgbClr val="FFFFFF">
              <a:alpha val="90195"/>
            </a:srgbClr>
          </a:solidFill>
          <a:ln w="127000">
            <a:solidFill>
              <a:srgbClr val="FFFFFF">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A </a:t>
            </a:r>
            <a:r>
              <a:rPr lang="pt-BR">
                <a:solidFill>
                  <a:schemeClr val="folHlink"/>
                </a:solidFill>
                <a:latin typeface="Avenir Next Condensed Regular"/>
                <a:ea typeface="Avenir Next Condensed Regular"/>
                <a:cs typeface="Avenir Next Condensed Regular"/>
                <a:sym typeface="Avenir Next Condensed Regular"/>
              </a:rPr>
              <a:t>milrinona em conjunto com o β-bloqueio</a:t>
            </a:r>
            <a:r>
              <a:rPr lang="pt-BR">
                <a:solidFill>
                  <a:srgbClr val="000000"/>
                </a:solidFill>
                <a:latin typeface="Avenir Next Condensed Regular"/>
                <a:ea typeface="Avenir Next Condensed Regular"/>
                <a:cs typeface="Avenir Next Condensed Regular"/>
                <a:sym typeface="Avenir Next Condensed Regular"/>
              </a:rPr>
              <a:t> pode melhorar o débito cardíaco e a oxigenação pelo efeito inotrópico sem cronotropia, além de propriedade lusitrópica e vasodilatadora</a:t>
            </a:r>
            <a:endParaRPr lang="pt-BR" baseline="32000">
              <a:solidFill>
                <a:srgbClr val="000000"/>
              </a:solidFill>
              <a:latin typeface="Avenir Next Condensed Regular"/>
              <a:ea typeface="Avenir Next Condensed Regular"/>
              <a:cs typeface="Avenir Next Condensed Regular"/>
              <a:sym typeface="Avenir Next Condensed Regular"/>
            </a:endParaRPr>
          </a:p>
        </p:txBody>
      </p:sp>
      <p:sp>
        <p:nvSpPr>
          <p:cNvPr id="282" name="Um bolus de fluido seguido por um vasopressor com atividade inotrópica cardíaca mínima (como vasopressina) pode também ser considerado"/>
          <p:cNvSpPr txBox="1">
            <a:spLocks noChangeArrowheads="1"/>
          </p:cNvSpPr>
          <p:nvPr/>
        </p:nvSpPr>
        <p:spPr bwMode="auto">
          <a:xfrm>
            <a:off x="593725" y="9813925"/>
            <a:ext cx="23196550" cy="2881313"/>
          </a:xfrm>
          <a:prstGeom prst="rect">
            <a:avLst/>
          </a:prstGeom>
          <a:solidFill>
            <a:srgbClr val="FFFFFF">
              <a:alpha val="90195"/>
            </a:srgbClr>
          </a:solidFill>
          <a:ln w="127000">
            <a:solidFill>
              <a:srgbClr val="FFFFFF">
                <a:alpha val="90195"/>
              </a:srgbClr>
            </a:solidFill>
            <a:miter lim="400000"/>
            <a:headEnd/>
            <a:tailEnd/>
          </a:ln>
        </p:spPr>
        <p:txBody>
          <a:bodyPr lIns="50800" tIns="50800" rIns="50800" bIns="50800" anchor="ctr">
            <a:spAutoFit/>
          </a:bodyPr>
          <a:lstStyle>
            <a:lvl1pPr algn="ctr" eaLnBrk="0" hangingPunct="0">
              <a:buClr>
                <a:srgbClr val="A29A85"/>
              </a:buClr>
              <a:defRPr sz="5800">
                <a:solidFill>
                  <a:srgbClr val="515151"/>
                </a:solidFill>
                <a:latin typeface="Cochin"/>
                <a:ea typeface="Cochin"/>
                <a:cs typeface="Cochin"/>
                <a:sym typeface="Cochin"/>
              </a:defRPr>
            </a:lvl1pPr>
            <a:lvl2pPr marL="742950" indent="-285750" algn="ctr" eaLnBrk="0" hangingPunct="0">
              <a:buClr>
                <a:srgbClr val="A29A85"/>
              </a:buClr>
              <a:defRPr sz="5800">
                <a:solidFill>
                  <a:srgbClr val="515151"/>
                </a:solidFill>
                <a:latin typeface="Cochin"/>
                <a:ea typeface="Cochin"/>
                <a:cs typeface="Cochin"/>
                <a:sym typeface="Cochin"/>
              </a:defRPr>
            </a:lvl2pPr>
            <a:lvl3pPr marL="1143000" indent="-228600" algn="ctr" eaLnBrk="0" hangingPunct="0">
              <a:buClr>
                <a:srgbClr val="A29A85"/>
              </a:buClr>
              <a:defRPr sz="5800">
                <a:solidFill>
                  <a:srgbClr val="515151"/>
                </a:solidFill>
                <a:latin typeface="Cochin"/>
                <a:ea typeface="Cochin"/>
                <a:cs typeface="Cochin"/>
                <a:sym typeface="Cochin"/>
              </a:defRPr>
            </a:lvl3pPr>
            <a:lvl4pPr marL="1600200" indent="-228600" algn="ctr" eaLnBrk="0" hangingPunct="0">
              <a:buClr>
                <a:srgbClr val="A29A85"/>
              </a:buClr>
              <a:defRPr sz="5800">
                <a:solidFill>
                  <a:srgbClr val="515151"/>
                </a:solidFill>
                <a:latin typeface="Cochin"/>
                <a:ea typeface="Cochin"/>
                <a:cs typeface="Cochin"/>
                <a:sym typeface="Cochin"/>
              </a:defRPr>
            </a:lvl4pPr>
            <a:lvl5pPr marL="2057400" indent="-228600" algn="ctr" eaLnBrk="0" hangingPunct="0">
              <a:buClr>
                <a:srgbClr val="A29A85"/>
              </a:buClr>
              <a:defRPr sz="5800">
                <a:solidFill>
                  <a:srgbClr val="515151"/>
                </a:solidFill>
                <a:latin typeface="Cochin"/>
                <a:ea typeface="Cochin"/>
                <a:cs typeface="Cochin"/>
                <a:sym typeface="Cochin"/>
              </a:defRPr>
            </a:lvl5pPr>
            <a:lvl6pPr marL="25146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29718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34290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3886200" indent="-228600" algn="ctr" defTabSz="825500"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eaLnBrk="1"/>
            <a:r>
              <a:rPr lang="pt-BR">
                <a:solidFill>
                  <a:srgbClr val="000000"/>
                </a:solidFill>
                <a:latin typeface="Avenir Next Condensed Regular"/>
                <a:ea typeface="Avenir Next Condensed Regular"/>
                <a:cs typeface="Avenir Next Condensed Regular"/>
                <a:sym typeface="Avenir Next Condensed Regular"/>
              </a:rPr>
              <a:t>Um</a:t>
            </a:r>
            <a:r>
              <a:rPr lang="pt-BR" i="1">
                <a:solidFill>
                  <a:srgbClr val="000000"/>
                </a:solidFill>
                <a:latin typeface="Avenir Next Condensed Regular"/>
                <a:ea typeface="Avenir Next Condensed Regular"/>
                <a:cs typeface="Avenir Next Condensed Regular"/>
                <a:sym typeface="Avenir Next Condensed Regular"/>
              </a:rPr>
              <a:t> </a:t>
            </a:r>
            <a:r>
              <a:rPr lang="pt-BR" i="1">
                <a:solidFill>
                  <a:schemeClr val="folHlink"/>
                </a:solidFill>
                <a:latin typeface="Avenir Next Condensed Regular"/>
                <a:ea typeface="Avenir Next Condensed Regular"/>
                <a:cs typeface="Avenir Next Condensed Regular"/>
                <a:sym typeface="Avenir Next Condensed Regular"/>
              </a:rPr>
              <a:t>bolus</a:t>
            </a:r>
            <a:r>
              <a:rPr lang="pt-BR">
                <a:solidFill>
                  <a:schemeClr val="folHlink"/>
                </a:solidFill>
                <a:latin typeface="Avenir Next Condensed Regular"/>
                <a:ea typeface="Avenir Next Condensed Regular"/>
                <a:cs typeface="Avenir Next Condensed Regular"/>
                <a:sym typeface="Avenir Next Condensed Regular"/>
              </a:rPr>
              <a:t> de fluido seguido por um vasopressor com atividade inotrópica cardíaca mínima</a:t>
            </a:r>
            <a:r>
              <a:rPr lang="pt-BR">
                <a:solidFill>
                  <a:srgbClr val="000000"/>
                </a:solidFill>
                <a:latin typeface="Avenir Next Condensed Regular"/>
                <a:ea typeface="Avenir Next Condensed Regular"/>
                <a:cs typeface="Avenir Next Condensed Regular"/>
                <a:sym typeface="Avenir Next Condensed Regular"/>
              </a:rPr>
              <a:t> (como vasopressina) pode também ser considerado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23" presetClass="entr" presetSubtype="32" fill="hold" grpId="0" nodeType="clickEffect">
                                  <p:stCondLst>
                                    <p:cond delay="0"/>
                                  </p:stCondLst>
                                  <p:iterate>
                                    <p:tmAbs val="0"/>
                                  </p:iterate>
                                  <p:childTnLst>
                                    <p:set>
                                      <p:cBhvr>
                                        <p:cTn id="6" fill="hold"/>
                                        <p:tgtEl>
                                          <p:spTgt spid="281"/>
                                        </p:tgtEl>
                                        <p:attrNameLst>
                                          <p:attrName>style.visibility</p:attrName>
                                        </p:attrNameLst>
                                      </p:cBhvr>
                                      <p:to>
                                        <p:strVal val="visible"/>
                                      </p:to>
                                    </p:set>
                                    <p:anim calcmode="lin" valueType="num">
                                      <p:cBhvr>
                                        <p:cTn id="7" dur="1000" fill="hold"/>
                                        <p:tgtEl>
                                          <p:spTgt spid="281"/>
                                        </p:tgtEl>
                                        <p:attrNameLst>
                                          <p:attrName>ppt_w</p:attrName>
                                        </p:attrNameLst>
                                      </p:cBhvr>
                                      <p:tavLst>
                                        <p:tav tm="0">
                                          <p:val>
                                            <p:strVal val="4*#ppt_w"/>
                                          </p:val>
                                        </p:tav>
                                        <p:tav tm="100000">
                                          <p:val>
                                            <p:strVal val="#ppt_w"/>
                                          </p:val>
                                        </p:tav>
                                      </p:tavLst>
                                    </p:anim>
                                    <p:anim calcmode="lin" valueType="num">
                                      <p:cBhvr>
                                        <p:cTn id="8" dur="1000" fill="hold"/>
                                        <p:tgtEl>
                                          <p:spTgt spid="281"/>
                                        </p:tgtEl>
                                        <p:attrNameLst>
                                          <p:attrName>ppt_h</p:attrName>
                                        </p:attrNameLst>
                                      </p:cBhvr>
                                      <p:tavLst>
                                        <p:tav tm="0">
                                          <p:val>
                                            <p:strVal val="4*#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iterate>
                                    <p:tmAbs val="0"/>
                                  </p:iterate>
                                  <p:childTnLst>
                                    <p:set>
                                      <p:cBhvr>
                                        <p:cTn id="12" fill="hold"/>
                                        <p:tgtEl>
                                          <p:spTgt spid="2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 grpId="0" animBg="1" advAuto="0"/>
      <p:bldP spid="282" grpId="0" animBg="1" advAuto="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84" name="ECMO"/>
          <p:cNvSpPr txBox="1">
            <a:spLocks noGrp="1"/>
          </p:cNvSpPr>
          <p:nvPr>
            <p:ph type="title"/>
          </p:nvPr>
        </p:nvSpPr>
        <p:spPr>
          <a:ln w="9525">
            <a:round/>
          </a:ln>
        </p:spPr>
        <p:txBody>
          <a:bodyPr vert="horz" wrap="square" numCol="1" anchorCtr="0" compatLnSpc="1">
            <a:prstTxWarp prst="textNoShape">
              <a:avLst/>
            </a:prstTxWarp>
            <a:normAutofit fontScale="90000"/>
          </a:bodyPr>
          <a:lstStyle/>
          <a:p>
            <a:pPr eaLnBrk="1" hangingPunct="1"/>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ECMO</a:t>
            </a:r>
            <a:b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br>
            <a:r>
              <a:rPr lang="pt-BR" sz="9500" smtClean="0">
                <a:solidFill>
                  <a:srgbClr val="FFFF00"/>
                </a:solidFill>
                <a:effectLst>
                  <a:outerShdw blurRad="38100" dist="38100" dir="2700000" algn="tl">
                    <a:srgbClr val="000000"/>
                  </a:outerShdw>
                </a:effectLst>
                <a:latin typeface="Marker Felt"/>
                <a:ea typeface="Marker Felt"/>
                <a:cs typeface="Marker Felt"/>
                <a:sym typeface="Marker Felt"/>
              </a:rPr>
              <a:t>(Oxigenação por membrana extracorpórea)</a:t>
            </a:r>
          </a:p>
        </p:txBody>
      </p:sp>
      <p:sp>
        <p:nvSpPr>
          <p:cNvPr id="285" name="Usado para pacientes com hemodinâmica lábil apesar das infusões vasoativas e má oxigenação apesar da terapia vasodilatadora pulmonar e do manejo ventilatória…"/>
          <p:cNvSpPr txBox="1">
            <a:spLocks noGrp="1"/>
          </p:cNvSpPr>
          <p:nvPr>
            <p:ph type="body" idx="1"/>
          </p:nvPr>
        </p:nvSpPr>
        <p:spPr>
          <a:xfrm>
            <a:off x="1524000" y="3937000"/>
            <a:ext cx="21336000" cy="8986838"/>
          </a:xfrm>
        </p:spPr>
        <p:txBody>
          <a:bodyPr>
            <a:normAutofit/>
          </a:bodyPr>
          <a:lstStyle>
            <a:lvl1pPr marL="342900" indent="-342900" defTabSz="792163">
              <a:defRPr sz="5600">
                <a:solidFill>
                  <a:srgbClr val="515151"/>
                </a:solidFill>
                <a:latin typeface="Cochin"/>
                <a:ea typeface="Cochin"/>
                <a:cs typeface="Cochin"/>
                <a:sym typeface="Cochin"/>
              </a:defRPr>
            </a:lvl1pPr>
            <a:lvl2pPr marL="1219200" indent="-609600" defTabSz="792163">
              <a:defRPr sz="5600">
                <a:solidFill>
                  <a:srgbClr val="515151"/>
                </a:solidFill>
                <a:latin typeface="Cochin"/>
                <a:ea typeface="Cochin"/>
                <a:cs typeface="Cochin"/>
                <a:sym typeface="Cochin"/>
              </a:defRPr>
            </a:lvl2pPr>
            <a:lvl3pPr marL="1143000" indent="-228600" defTabSz="792163">
              <a:defRPr sz="5600">
                <a:solidFill>
                  <a:srgbClr val="515151"/>
                </a:solidFill>
                <a:latin typeface="Cochin"/>
                <a:ea typeface="Cochin"/>
                <a:cs typeface="Cochin"/>
                <a:sym typeface="Cochin"/>
              </a:defRPr>
            </a:lvl3pPr>
            <a:lvl4pPr marL="1600200" indent="-228600" defTabSz="792163">
              <a:defRPr sz="5600">
                <a:solidFill>
                  <a:srgbClr val="515151"/>
                </a:solidFill>
                <a:latin typeface="Cochin"/>
                <a:ea typeface="Cochin"/>
                <a:cs typeface="Cochin"/>
                <a:sym typeface="Cochin"/>
              </a:defRPr>
            </a:lvl4pPr>
            <a:lvl5pPr marL="2057400" indent="-228600" defTabSz="792163">
              <a:defRPr sz="5600">
                <a:solidFill>
                  <a:srgbClr val="515151"/>
                </a:solidFill>
                <a:latin typeface="Cochin"/>
                <a:ea typeface="Cochin"/>
                <a:cs typeface="Cochin"/>
                <a:sym typeface="Cochin"/>
              </a:defRPr>
            </a:lvl5pPr>
            <a:lvl6pPr marL="2514600" indent="-228600" defTabSz="792163" eaLnBrk="0" fontAlgn="base" hangingPunct="0">
              <a:spcAft>
                <a:spcPct val="0"/>
              </a:spcAft>
              <a:defRPr sz="5600">
                <a:solidFill>
                  <a:srgbClr val="515151"/>
                </a:solidFill>
                <a:latin typeface="Cochin"/>
                <a:ea typeface="Cochin"/>
                <a:cs typeface="Cochin"/>
                <a:sym typeface="Cochin"/>
              </a:defRPr>
            </a:lvl6pPr>
            <a:lvl7pPr marL="2971800" indent="-228600" defTabSz="792163" eaLnBrk="0" fontAlgn="base" hangingPunct="0">
              <a:spcAft>
                <a:spcPct val="0"/>
              </a:spcAft>
              <a:defRPr sz="5600">
                <a:solidFill>
                  <a:srgbClr val="515151"/>
                </a:solidFill>
                <a:latin typeface="Cochin"/>
                <a:ea typeface="Cochin"/>
                <a:cs typeface="Cochin"/>
                <a:sym typeface="Cochin"/>
              </a:defRPr>
            </a:lvl7pPr>
            <a:lvl8pPr marL="3429000" indent="-228600" defTabSz="792163" eaLnBrk="0" fontAlgn="base" hangingPunct="0">
              <a:spcAft>
                <a:spcPct val="0"/>
              </a:spcAft>
              <a:defRPr sz="5600">
                <a:solidFill>
                  <a:srgbClr val="515151"/>
                </a:solidFill>
                <a:latin typeface="Cochin"/>
                <a:ea typeface="Cochin"/>
                <a:cs typeface="Cochin"/>
                <a:sym typeface="Cochin"/>
              </a:defRPr>
            </a:lvl8pPr>
            <a:lvl9pPr marL="3886200" indent="-228600" defTabSz="792163"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Usado para pacientes com hemodinâmica lábil apesar das infusões vasoativas e má oxigenação apesar da terapia vasodilatadora pulmonar e do manejo ventilatório</a:t>
            </a:r>
          </a:p>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O </a:t>
            </a:r>
            <a:r>
              <a:rPr lang="pt-BR" sz="5000" b="1" smtClean="0">
                <a:solidFill>
                  <a:schemeClr val="folHlink"/>
                </a:solidFill>
                <a:latin typeface="Avenir Next Condensed Regular"/>
                <a:ea typeface="Avenir Next Condensed Regular"/>
                <a:cs typeface="Avenir Next Condensed Regular"/>
                <a:sym typeface="Avenir Next Condensed Regular"/>
              </a:rPr>
              <a:t>benefício</a:t>
            </a:r>
            <a:r>
              <a:rPr lang="pt-BR" sz="5000" smtClean="0">
                <a:solidFill>
                  <a:srgbClr val="000000"/>
                </a:solidFill>
                <a:latin typeface="Avenir Next Condensed Regular"/>
                <a:ea typeface="Avenir Next Condensed Regular"/>
                <a:cs typeface="Avenir Next Condensed Regular"/>
                <a:sym typeface="Avenir Next Condensed Regular"/>
              </a:rPr>
              <a:t> potencial é evitar configurações tóxicas do ventilador ou efeitos iatrogênicos de outras terapias, como alta FiO</a:t>
            </a:r>
            <a:r>
              <a:rPr lang="pt-BR" sz="5000" baseline="-6000" smtClean="0">
                <a:solidFill>
                  <a:srgbClr val="000000"/>
                </a:solidFill>
                <a:latin typeface="Avenir Next Condensed Regular"/>
                <a:ea typeface="Avenir Next Condensed Regular"/>
                <a:cs typeface="Avenir Next Condensed Regular"/>
                <a:sym typeface="Avenir Next Condensed Regular"/>
              </a:rPr>
              <a:t>2</a:t>
            </a:r>
            <a:r>
              <a:rPr lang="pt-BR" sz="5000" smtClean="0">
                <a:solidFill>
                  <a:srgbClr val="000000"/>
                </a:solidFill>
                <a:latin typeface="Avenir Next Condensed Regular"/>
                <a:ea typeface="Avenir Next Condensed Regular"/>
                <a:cs typeface="Avenir Next Condensed Regular"/>
                <a:sym typeface="Avenir Next Condensed Regular"/>
              </a:rPr>
              <a:t> ou altas doses de infusões vasoativas</a:t>
            </a:r>
          </a:p>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HPPRN continua sendo a terceira causa para ECMO neonatal após SAM (síndrome de aspiração meconial) e HDC (hérnia diafragmática)</a:t>
            </a:r>
          </a:p>
          <a:p>
            <a:pPr lvl="1" algn="just" eaLnBrk="1" hangingPunct="1">
              <a:lnSpc>
                <a:spcPct val="90000"/>
              </a:lnSpc>
              <a:spcBef>
                <a:spcPts val="5300"/>
              </a:spcBef>
              <a:buClr>
                <a:srgbClr val="941100"/>
              </a:buClr>
            </a:pPr>
            <a:r>
              <a:rPr lang="pt-BR" sz="5000" smtClean="0">
                <a:solidFill>
                  <a:srgbClr val="000000"/>
                </a:solidFill>
                <a:latin typeface="Avenir Next Condensed Regular"/>
                <a:ea typeface="Avenir Next Condensed Regular"/>
                <a:cs typeface="Avenir Next Condensed Regular"/>
                <a:sym typeface="Avenir Next Condensed Regular"/>
              </a:rPr>
              <a:t>As taxas de sobrevivência de ECMO para HPPRN permaneceram relativamente inalteradas (~72%)</a:t>
            </a:r>
            <a:endParaRPr lang="pt-BR" sz="5000" baseline="32000" smtClean="0">
              <a:solidFill>
                <a:srgbClr val="000000"/>
              </a:solidFill>
              <a:latin typeface="Avenir Next Condensed Regular"/>
              <a:ea typeface="Avenir Next Condensed Regular"/>
              <a:cs typeface="Avenir Next Condensed Regular"/>
              <a:sym typeface="Avenir Next Condensed Regular"/>
            </a:endParaRP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285">
                                            <p:bg/>
                                          </p:spTgt>
                                        </p:tgtEl>
                                        <p:attrNameLst>
                                          <p:attrName>style.visibility</p:attrName>
                                        </p:attrNameLst>
                                      </p:cBhvr>
                                      <p:to>
                                        <p:strVal val="visible"/>
                                      </p:to>
                                    </p:set>
                                  </p:childTnLst>
                                </p:cTn>
                              </p:par>
                              <p:par>
                                <p:cTn id="7" presetID="1" presetClass="entr" presetSubtype="0" fill="hold" grpId="0" nodeType="withEffect">
                                  <p:stCondLst>
                                    <p:cond delay="0"/>
                                  </p:stCondLst>
                                  <p:iterate>
                                    <p:tmAbs val="0"/>
                                  </p:iterate>
                                  <p:childTnLst>
                                    <p:set>
                                      <p:cBhvr>
                                        <p:cTn id="8" fill="hold"/>
                                        <p:tgtEl>
                                          <p:spTgt spid="285">
                                            <p:txEl>
                                              <p:pRg st="0" end="0"/>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iterate>
                                    <p:tmAbs val="0"/>
                                  </p:iterate>
                                  <p:childTnLst>
                                    <p:set>
                                      <p:cBhvr>
                                        <p:cTn id="12" fill="hold"/>
                                        <p:tgtEl>
                                          <p:spTgt spid="285">
                                            <p:txEl>
                                              <p:pRg st="1" end="1"/>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iterate>
                                    <p:tmAbs val="0"/>
                                  </p:iterate>
                                  <p:childTnLst>
                                    <p:set>
                                      <p:cBhvr>
                                        <p:cTn id="16" fill="hold"/>
                                        <p:tgtEl>
                                          <p:spTgt spid="285">
                                            <p:txEl>
                                              <p:pRg st="2" end="2"/>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iterate>
                                    <p:tmAbs val="0"/>
                                  </p:iterate>
                                  <p:childTnLst>
                                    <p:set>
                                      <p:cBhvr>
                                        <p:cTn id="20" fill="hold"/>
                                        <p:tgtEl>
                                          <p:spTgt spid="28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 grpId="0" build="p" bldLvl="5" animBg="1" advAuto="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pic>
        <p:nvPicPr>
          <p:cNvPr id="50178" name="neonato_sitenovo.jpeg" descr="neonato_sitenovo.jpe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914400"/>
            <a:ext cx="34902775" cy="137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88" name="Conclusão"/>
          <p:cNvSpPr txBox="1">
            <a:spLocks noGrp="1"/>
          </p:cNvSpPr>
          <p:nvPr>
            <p:ph type="title"/>
          </p:nvPr>
        </p:nvSpPr>
        <p:spPr>
          <a:ln w="9525">
            <a:round/>
          </a:ln>
        </p:spPr>
        <p:txBody>
          <a:bodyPr vert="horz" wrap="square" numCol="1" anchorCtr="0" compatLnSpc="1">
            <a:prstTxWarp prst="textNoShape">
              <a:avLst/>
            </a:prstTxWarp>
          </a:bodyPr>
          <a:lstStyle/>
          <a:p>
            <a:pPr eaLnBrk="1" hangingPunct="1"/>
            <a:r>
              <a:rPr lang="pt-BR" smtClean="0">
                <a:solidFill>
                  <a:schemeClr val="folHlink"/>
                </a:solidFill>
                <a:effectLst>
                  <a:outerShdw blurRad="38100" dist="38100" dir="2700000" algn="tl">
                    <a:srgbClr val="000000"/>
                  </a:outerShdw>
                </a:effectLst>
                <a:latin typeface="Marker Felt"/>
                <a:ea typeface="Marker Felt"/>
                <a:cs typeface="Marker Felt"/>
                <a:sym typeface="Marker Felt"/>
              </a:rPr>
              <a:t>Conclusão</a:t>
            </a:r>
            <a:r>
              <a:rPr lang="pt-BR" smtClean="0">
                <a:solidFill>
                  <a:srgbClr val="000000"/>
                </a:solidFill>
                <a:effectLst>
                  <a:outerShdw blurRad="38100" dist="38100" dir="2700000" algn="tl">
                    <a:srgbClr val="FFFFFF"/>
                  </a:outerShdw>
                </a:effectLst>
                <a:latin typeface="Marker Felt"/>
                <a:ea typeface="Marker Felt"/>
                <a:cs typeface="Marker Felt"/>
                <a:sym typeface="Marker Felt"/>
              </a:rPr>
              <a:t> </a:t>
            </a:r>
          </a:p>
        </p:txBody>
      </p:sp>
      <p:sp>
        <p:nvSpPr>
          <p:cNvPr id="289" name="HPPRN pode ser caracterizada por uma infinidade de desequilíbrios fisiológicos…"/>
          <p:cNvSpPr txBox="1">
            <a:spLocks noGrp="1"/>
          </p:cNvSpPr>
          <p:nvPr>
            <p:ph type="body" idx="1"/>
          </p:nvPr>
        </p:nvSpPr>
        <p:spPr>
          <a:xfrm>
            <a:off x="1524000" y="3937000"/>
            <a:ext cx="21336000" cy="8986838"/>
          </a:xfrm>
          <a:solidFill>
            <a:schemeClr val="accent1"/>
          </a:solidFill>
        </p:spPr>
        <p:txBody>
          <a:bodyPr/>
          <a:lstStyle>
            <a:lvl1pPr marL="342900" indent="-342900">
              <a:defRPr sz="5600">
                <a:solidFill>
                  <a:srgbClr val="515151"/>
                </a:solidFill>
                <a:latin typeface="Cochin"/>
                <a:ea typeface="Cochin"/>
                <a:cs typeface="Cochin"/>
                <a:sym typeface="Cochin"/>
              </a:defRPr>
            </a:lvl1pPr>
            <a:lvl2pPr>
              <a:defRPr sz="5600">
                <a:solidFill>
                  <a:srgbClr val="515151"/>
                </a:solidFill>
                <a:latin typeface="Cochin"/>
                <a:ea typeface="Cochin"/>
                <a:cs typeface="Cochin"/>
                <a:sym typeface="Cochin"/>
              </a:defRPr>
            </a:lvl2pPr>
            <a:lvl3pPr marL="1143000" indent="-228600">
              <a:defRPr sz="5600">
                <a:solidFill>
                  <a:srgbClr val="515151"/>
                </a:solidFill>
                <a:latin typeface="Cochin"/>
                <a:ea typeface="Cochin"/>
                <a:cs typeface="Cochin"/>
                <a:sym typeface="Cochin"/>
              </a:defRPr>
            </a:lvl3pPr>
            <a:lvl4pPr marL="1600200" indent="-228600">
              <a:defRPr sz="5600">
                <a:solidFill>
                  <a:srgbClr val="515151"/>
                </a:solidFill>
                <a:latin typeface="Cochin"/>
                <a:ea typeface="Cochin"/>
                <a:cs typeface="Cochin"/>
                <a:sym typeface="Cochin"/>
              </a:defRPr>
            </a:lvl4pPr>
            <a:lvl5pPr marL="2057400" indent="-228600">
              <a:defRPr sz="5600">
                <a:solidFill>
                  <a:srgbClr val="515151"/>
                </a:solidFill>
                <a:latin typeface="Cochin"/>
                <a:ea typeface="Cochin"/>
                <a:cs typeface="Cochin"/>
                <a:sym typeface="Cochin"/>
              </a:defRPr>
            </a:lvl5pPr>
            <a:lvl6pPr marL="2514600" indent="-228600" eaLnBrk="0" fontAlgn="base" hangingPunct="0">
              <a:spcAft>
                <a:spcPct val="0"/>
              </a:spcAft>
              <a:defRPr sz="5600">
                <a:solidFill>
                  <a:srgbClr val="515151"/>
                </a:solidFill>
                <a:latin typeface="Cochin"/>
                <a:ea typeface="Cochin"/>
                <a:cs typeface="Cochin"/>
                <a:sym typeface="Cochin"/>
              </a:defRPr>
            </a:lvl6pPr>
            <a:lvl7pPr marL="2971800" indent="-228600" eaLnBrk="0" fontAlgn="base" hangingPunct="0">
              <a:spcAft>
                <a:spcPct val="0"/>
              </a:spcAft>
              <a:defRPr sz="5600">
                <a:solidFill>
                  <a:srgbClr val="515151"/>
                </a:solidFill>
                <a:latin typeface="Cochin"/>
                <a:ea typeface="Cochin"/>
                <a:cs typeface="Cochin"/>
                <a:sym typeface="Cochin"/>
              </a:defRPr>
            </a:lvl7pPr>
            <a:lvl8pPr marL="3429000" indent="-228600" eaLnBrk="0" fontAlgn="base" hangingPunct="0">
              <a:spcAft>
                <a:spcPct val="0"/>
              </a:spcAft>
              <a:defRPr sz="5600">
                <a:solidFill>
                  <a:srgbClr val="515151"/>
                </a:solidFill>
                <a:latin typeface="Cochin"/>
                <a:ea typeface="Cochin"/>
                <a:cs typeface="Cochin"/>
                <a:sym typeface="Cochin"/>
              </a:defRPr>
            </a:lvl8pPr>
            <a:lvl9pPr marL="3886200" indent="-228600" eaLnBrk="0" fontAlgn="base" hangingPunct="0">
              <a:spcAft>
                <a:spcPct val="0"/>
              </a:spcAft>
              <a:defRPr sz="5600">
                <a:solidFill>
                  <a:srgbClr val="515151"/>
                </a:solidFill>
                <a:latin typeface="Cochin"/>
                <a:ea typeface="Cochin"/>
                <a:cs typeface="Cochin"/>
                <a:sym typeface="Cochin"/>
              </a:defRPr>
            </a:lvl9pPr>
          </a:lstStyle>
          <a:p>
            <a:pPr lvl="1" algn="just" eaLnBrk="1" hangingPunct="1">
              <a:lnSpc>
                <a:spcPct val="90000"/>
              </a:lnSpc>
              <a:buClr>
                <a:srgbClr val="941100"/>
              </a:buClr>
            </a:pPr>
            <a:r>
              <a:rPr lang="pt-BR" sz="5000" smtClean="0">
                <a:solidFill>
                  <a:srgbClr val="FFFF00"/>
                </a:solidFill>
                <a:latin typeface="Avenir Next Condensed Regular"/>
                <a:ea typeface="Avenir Next Condensed Regular"/>
                <a:cs typeface="Avenir Next Condensed Regular"/>
                <a:sym typeface="Avenir Next Condensed Regular"/>
              </a:rPr>
              <a:t>HPPRN pode ser caracterizada por uma infinidade de desequilíbrios fisiológicos, </a:t>
            </a:r>
            <a:r>
              <a:rPr lang="pt-BR" sz="5000" smtClean="0">
                <a:solidFill>
                  <a:srgbClr val="FF3300"/>
                </a:solidFill>
                <a:sym typeface="Avenir Next Condensed Regular"/>
              </a:rPr>
              <a:t>como um aumento da razão RVP/RVS, ou devido à disfunção do VE ou aumento do fluxo sanguíneo pulmonar que resulta em aumento da pressão da artéria pulmonar</a:t>
            </a:r>
            <a:r>
              <a:rPr lang="pt-BR" sz="5000" smtClean="0">
                <a:sym typeface="Avenir Next Condensed Regular"/>
              </a:rPr>
              <a:t>. </a:t>
            </a:r>
            <a:r>
              <a:rPr lang="pt-BR" sz="5000" smtClean="0">
                <a:solidFill>
                  <a:srgbClr val="FFFF00"/>
                </a:solidFill>
                <a:latin typeface="Avenir Next Condensed Regular"/>
                <a:ea typeface="Avenir Next Condensed Regular"/>
                <a:cs typeface="Avenir Next Condensed Regular"/>
                <a:sym typeface="Avenir Next Condensed Regular"/>
              </a:rPr>
              <a:t> </a:t>
            </a:r>
          </a:p>
          <a:p>
            <a:pPr lvl="1" algn="just" eaLnBrk="1" hangingPunct="1">
              <a:lnSpc>
                <a:spcPct val="90000"/>
              </a:lnSpc>
              <a:buClr>
                <a:srgbClr val="941100"/>
              </a:buClr>
            </a:pPr>
            <a:r>
              <a:rPr lang="pt-BR" sz="5000" smtClean="0">
                <a:solidFill>
                  <a:srgbClr val="FFFF00"/>
                </a:solidFill>
                <a:latin typeface="Avenir Next Condensed Regular"/>
                <a:ea typeface="Avenir Next Condensed Regular"/>
                <a:cs typeface="Avenir Next Condensed Regular"/>
                <a:sym typeface="Avenir Next Condensed Regular"/>
              </a:rPr>
              <a:t>A hipotensão sistêmica é extremamente comum e deve ser identificada precocemente</a:t>
            </a:r>
          </a:p>
          <a:p>
            <a:pPr lvl="1" algn="just" eaLnBrk="1" hangingPunct="1">
              <a:lnSpc>
                <a:spcPct val="90000"/>
              </a:lnSpc>
              <a:buClr>
                <a:srgbClr val="941100"/>
              </a:buClr>
            </a:pPr>
            <a:r>
              <a:rPr lang="pt-BR" sz="5000" smtClean="0">
                <a:solidFill>
                  <a:srgbClr val="FFFF00"/>
                </a:solidFill>
                <a:latin typeface="Avenir Next Condensed Regular"/>
                <a:ea typeface="Avenir Next Condensed Regular"/>
                <a:cs typeface="Avenir Next Condensed Regular"/>
                <a:sym typeface="Avenir Next Condensed Regular"/>
              </a:rPr>
              <a:t>A hipotensão sistêmica é quase invariavelmente um componente da síndrome clínica de HPPRN, mas pode ter uma variedade de mecanismos que requerem avaliação e terapia cuidadosos e direcionados</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289">
                                            <p:bg/>
                                          </p:spTgt>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iterate>
                                    <p:tmAbs val="0"/>
                                  </p:iterate>
                                  <p:childTnLst>
                                    <p:set>
                                      <p:cBhvr>
                                        <p:cTn id="9" fill="hold"/>
                                        <p:tgtEl>
                                          <p:spTgt spid="289">
                                            <p:txEl>
                                              <p:pRg st="0" end="0"/>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iterate>
                                    <p:tmAbs val="0"/>
                                  </p:iterate>
                                  <p:childTnLst>
                                    <p:set>
                                      <p:cBhvr>
                                        <p:cTn id="13" fill="hold"/>
                                        <p:tgtEl>
                                          <p:spTgt spid="289">
                                            <p:txEl>
                                              <p:pRg st="1" end="1"/>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iterate>
                                    <p:tmAbs val="0"/>
                                  </p:iterate>
                                  <p:childTnLst>
                                    <p:set>
                                      <p:cBhvr>
                                        <p:cTn id="17" fill="hold"/>
                                        <p:tgtEl>
                                          <p:spTgt spid="28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 grpId="0" build="p" bldLvl="5" animBg="1" advAuto="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590800"/>
            <a:ext cx="21788438" cy="8682038"/>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2"/>
          <p:cNvSpPr txBox="1">
            <a:spLocks noGrp="1"/>
          </p:cNvSpPr>
          <p:nvPr>
            <p:ph type="title"/>
          </p:nvPr>
        </p:nvSpPr>
        <p:spPr bwMode="auto">
          <a:xfrm>
            <a:off x="1981200" y="-838200"/>
            <a:ext cx="21336000" cy="26670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numCol="1" anchorCtr="0" compatLnSpc="1">
            <a:prstTxWarp prst="textNoShape">
              <a:avLst/>
            </a:prstTxWarp>
          </a:bodyPr>
          <a:lstStyle/>
          <a:p>
            <a:r>
              <a:rPr lang="pt-BR" sz="6600" smtClean="0">
                <a:effectLst/>
              </a:rPr>
              <a:t>EM RESUMO...</a:t>
            </a:r>
          </a:p>
        </p:txBody>
      </p:sp>
      <p:sp>
        <p:nvSpPr>
          <p:cNvPr id="77827" name="Text Box 3"/>
          <p:cNvSpPr txBox="1">
            <a:spLocks noGrp="1"/>
          </p:cNvSpPr>
          <p:nvPr>
            <p:ph type="body" idx="1"/>
          </p:nvPr>
        </p:nvSpPr>
        <p:spPr>
          <a:xfrm>
            <a:off x="762000" y="1066800"/>
            <a:ext cx="22783800" cy="12344400"/>
          </a:xfrm>
          <a:ln w="38100">
            <a:solidFill>
              <a:schemeClr val="folHlink"/>
            </a:solidFill>
            <a:miter lim="400000"/>
            <a:headEnd/>
            <a:tailEnd/>
          </a:ln>
        </p:spPr>
        <p:txBody>
          <a:bodyPr/>
          <a:lstStyle/>
          <a:p>
            <a:pPr>
              <a:lnSpc>
                <a:spcPct val="80000"/>
              </a:lnSpc>
            </a:pPr>
            <a:r>
              <a:rPr lang="pt-BR" sz="3700" dirty="0" smtClean="0"/>
              <a:t>Na hipertensão pulmonar persistente do recém-nascido (HPPRN), a relação entre a resistência vascular pulmonar (RVP) e a resistência vascular sistêmica (RVS) está aumentada. </a:t>
            </a:r>
          </a:p>
          <a:p>
            <a:pPr>
              <a:lnSpc>
                <a:spcPct val="80000"/>
              </a:lnSpc>
            </a:pPr>
            <a:r>
              <a:rPr lang="pt-BR" sz="3700" dirty="0" smtClean="0"/>
              <a:t>Os shunts extrapulmonares (</a:t>
            </a:r>
            <a:r>
              <a:rPr lang="pt-BR" sz="3700" dirty="0" err="1" smtClean="0"/>
              <a:t>ductus</a:t>
            </a:r>
            <a:r>
              <a:rPr lang="pt-BR" sz="3700" dirty="0" smtClean="0"/>
              <a:t> </a:t>
            </a:r>
            <a:r>
              <a:rPr lang="pt-BR" sz="3700" dirty="0" err="1" smtClean="0"/>
              <a:t>arteriosus</a:t>
            </a:r>
            <a:r>
              <a:rPr lang="pt-BR" sz="3700" dirty="0" smtClean="0"/>
              <a:t> patente e valor do forame patente) permitem shunt direito-esquerdo e hipoxemia. </a:t>
            </a:r>
          </a:p>
          <a:p>
            <a:pPr algn="ctr">
              <a:lnSpc>
                <a:spcPct val="80000"/>
              </a:lnSpc>
            </a:pPr>
            <a:r>
              <a:rPr lang="pt-BR" sz="3700" dirty="0" smtClean="0">
                <a:solidFill>
                  <a:srgbClr val="FF3300"/>
                </a:solidFill>
              </a:rPr>
              <a:t>Hipotensão sistêmica pode ocorrer em recém-nascidos com HPPN devido a vários motivos, como vasodilatação periférica aumentada, função ventricular esquerda prejudicada e pré-carga diminuída.</a:t>
            </a:r>
            <a:r>
              <a:rPr lang="pt-BR" sz="3700" dirty="0" smtClean="0"/>
              <a:t> </a:t>
            </a:r>
          </a:p>
          <a:p>
            <a:pPr>
              <a:lnSpc>
                <a:spcPct val="80000"/>
              </a:lnSpc>
            </a:pPr>
            <a:r>
              <a:rPr lang="pt-BR" sz="3700" dirty="0" smtClean="0"/>
              <a:t>A hipotensão sistêmica pode levar à lesão de órgãos-alvo por má perfusão e hipoxemia no recém-nascido com HPPN. </a:t>
            </a:r>
          </a:p>
          <a:p>
            <a:pPr>
              <a:lnSpc>
                <a:spcPct val="80000"/>
              </a:lnSpc>
            </a:pPr>
            <a:r>
              <a:rPr lang="pt-BR" sz="3700" dirty="0" smtClean="0"/>
              <a:t>Assim, ele deve ser gerenciado rapidamente. </a:t>
            </a:r>
          </a:p>
          <a:p>
            <a:pPr>
              <a:lnSpc>
                <a:spcPct val="80000"/>
              </a:lnSpc>
            </a:pPr>
            <a:r>
              <a:rPr lang="pt-BR" sz="3700" dirty="0" smtClean="0"/>
              <a:t>No entanto, nem todos os recém-nascidos com HPPN e hipotensão sistêmica podem ser tratados da mesma forma. </a:t>
            </a:r>
          </a:p>
          <a:p>
            <a:pPr>
              <a:lnSpc>
                <a:spcPct val="80000"/>
              </a:lnSpc>
            </a:pPr>
            <a:r>
              <a:rPr lang="pt-BR" sz="3700" dirty="0" smtClean="0"/>
              <a:t>A abordagem individualizada baseada na fisiologia e nos achados ecocardiográficos são necessárias para melhorar a perfusão de órgãos essenciais.</a:t>
            </a:r>
          </a:p>
          <a:p>
            <a:pPr>
              <a:lnSpc>
                <a:spcPct val="80000"/>
              </a:lnSpc>
            </a:pPr>
            <a:r>
              <a:rPr lang="pt-BR" sz="3700" dirty="0" smtClean="0"/>
              <a:t>Esta revisão descreve a etiologia e o manejo da hipotensão sistêmica na HPPN. </a:t>
            </a:r>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DCDEE0"/>
        </a:solidFill>
        <a:effectLst/>
      </p:bgPr>
    </p:bg>
    <p:spTree>
      <p:nvGrpSpPr>
        <p:cNvPr id="1" name=""/>
        <p:cNvGrpSpPr/>
        <p:nvPr/>
      </p:nvGrpSpPr>
      <p:grpSpPr>
        <a:xfrm>
          <a:off x="0" y="0"/>
          <a:ext cx="0" cy="0"/>
          <a:chOff x="0" y="0"/>
          <a:chExt cx="0" cy="0"/>
        </a:xfrm>
      </p:grpSpPr>
      <p:sp>
        <p:nvSpPr>
          <p:cNvPr id="291" name="Referências bibliográficas"/>
          <p:cNvSpPr txBox="1">
            <a:spLocks noGrp="1"/>
          </p:cNvSpPr>
          <p:nvPr>
            <p:ph type="title"/>
          </p:nvPr>
        </p:nvSpPr>
        <p:spPr>
          <a:xfrm>
            <a:off x="1524000" y="0"/>
            <a:ext cx="21336000" cy="2667000"/>
          </a:xfrm>
          <a:ln w="9525">
            <a:round/>
          </a:ln>
        </p:spPr>
        <p:txBody>
          <a:bodyPr vert="horz" wrap="square" numCol="1" anchorCtr="0" compatLnSpc="1">
            <a:prstTxWarp prst="textNoShape">
              <a:avLst/>
            </a:prstTxWarp>
          </a:bodyPr>
          <a:lstStyle/>
          <a:p>
            <a:pPr eaLnBrk="1" hangingPunct="1"/>
            <a:r>
              <a:rPr lang="pt-BR" sz="8000" dirty="0" smtClean="0">
                <a:solidFill>
                  <a:schemeClr val="folHlink"/>
                </a:solidFill>
                <a:effectLst>
                  <a:outerShdw blurRad="38100" dist="38100" dir="2700000" algn="tl">
                    <a:srgbClr val="000000"/>
                  </a:outerShdw>
                </a:effectLst>
                <a:latin typeface="Marker Felt"/>
                <a:ea typeface="Marker Felt"/>
                <a:cs typeface="Marker Felt"/>
                <a:sym typeface="Marker Felt"/>
              </a:rPr>
              <a:t>Referências bibliográficas</a:t>
            </a:r>
            <a:br>
              <a:rPr lang="pt-BR" sz="8000" dirty="0" smtClean="0">
                <a:solidFill>
                  <a:schemeClr val="folHlink"/>
                </a:solidFill>
                <a:effectLst>
                  <a:outerShdw blurRad="38100" dist="38100" dir="2700000" algn="tl">
                    <a:srgbClr val="000000"/>
                  </a:outerShdw>
                </a:effectLst>
                <a:latin typeface="Marker Felt"/>
                <a:ea typeface="Marker Felt"/>
                <a:cs typeface="Marker Felt"/>
                <a:sym typeface="Marker Felt"/>
              </a:rPr>
            </a:br>
            <a:r>
              <a:rPr lang="pt-BR" sz="8000" dirty="0" smtClean="0">
                <a:solidFill>
                  <a:schemeClr val="folHlink"/>
                </a:solidFill>
                <a:effectLst>
                  <a:outerShdw blurRad="38100" dist="38100" dir="2700000" algn="tl">
                    <a:srgbClr val="000000"/>
                  </a:outerShdw>
                </a:effectLst>
                <a:latin typeface="Marker Felt"/>
                <a:ea typeface="Marker Felt"/>
                <a:cs typeface="Marker Felt"/>
                <a:sym typeface="Marker Felt"/>
              </a:rPr>
              <a:t>(em forma de links! Consulte Aqui e Agora!)</a:t>
            </a:r>
          </a:p>
        </p:txBody>
      </p:sp>
      <p:sp>
        <p:nvSpPr>
          <p:cNvPr id="292" name="1. Lakshminrusimha S, Steinhorn RH. Pulmonary vascular biology during neonatal transition. Clin Perinatol. 1999;26(3):601–619. doi:10.1016/s0095-5108(18)30039-3 [PubMed: 10494467]…"/>
          <p:cNvSpPr txBox="1">
            <a:spLocks noGrp="1"/>
          </p:cNvSpPr>
          <p:nvPr>
            <p:ph type="body" idx="1"/>
          </p:nvPr>
        </p:nvSpPr>
        <p:spPr>
          <a:xfrm>
            <a:off x="228600" y="2209800"/>
            <a:ext cx="23698200" cy="11506200"/>
          </a:xfrm>
        </p:spPr>
        <p:txBody>
          <a:bodyPr>
            <a:normAutofit/>
          </a:bodyPr>
          <a:lstStyle>
            <a:lvl1pPr marL="342900" indent="-342900" defTabSz="330200">
              <a:defRPr sz="5600">
                <a:solidFill>
                  <a:srgbClr val="515151"/>
                </a:solidFill>
                <a:latin typeface="Cochin"/>
                <a:ea typeface="Cochin"/>
                <a:cs typeface="Cochin"/>
                <a:sym typeface="Cochin"/>
              </a:defRPr>
            </a:lvl1pPr>
            <a:lvl2pPr defTabSz="330200">
              <a:defRPr sz="5600">
                <a:solidFill>
                  <a:srgbClr val="515151"/>
                </a:solidFill>
                <a:latin typeface="Cochin"/>
                <a:ea typeface="Cochin"/>
                <a:cs typeface="Cochin"/>
                <a:sym typeface="Cochin"/>
              </a:defRPr>
            </a:lvl2pPr>
            <a:lvl3pPr marL="1143000" indent="-228600" defTabSz="330200">
              <a:defRPr sz="5600">
                <a:solidFill>
                  <a:srgbClr val="515151"/>
                </a:solidFill>
                <a:latin typeface="Cochin"/>
                <a:ea typeface="Cochin"/>
                <a:cs typeface="Cochin"/>
                <a:sym typeface="Cochin"/>
              </a:defRPr>
            </a:lvl3pPr>
            <a:lvl4pPr marL="1600200" indent="-228600" defTabSz="330200">
              <a:defRPr sz="5600">
                <a:solidFill>
                  <a:srgbClr val="515151"/>
                </a:solidFill>
                <a:latin typeface="Cochin"/>
                <a:ea typeface="Cochin"/>
                <a:cs typeface="Cochin"/>
                <a:sym typeface="Cochin"/>
              </a:defRPr>
            </a:lvl4pPr>
            <a:lvl5pPr marL="2057400" indent="-228600" defTabSz="330200">
              <a:defRPr sz="5600">
                <a:solidFill>
                  <a:srgbClr val="515151"/>
                </a:solidFill>
                <a:latin typeface="Cochin"/>
                <a:ea typeface="Cochin"/>
                <a:cs typeface="Cochin"/>
                <a:sym typeface="Cochin"/>
              </a:defRPr>
            </a:lvl5pPr>
            <a:lvl6pPr marL="2514600" indent="-228600" defTabSz="330200" eaLnBrk="0" fontAlgn="base" hangingPunct="0">
              <a:spcAft>
                <a:spcPct val="0"/>
              </a:spcAft>
              <a:defRPr sz="5600">
                <a:solidFill>
                  <a:srgbClr val="515151"/>
                </a:solidFill>
                <a:latin typeface="Cochin"/>
                <a:ea typeface="Cochin"/>
                <a:cs typeface="Cochin"/>
                <a:sym typeface="Cochin"/>
              </a:defRPr>
            </a:lvl6pPr>
            <a:lvl7pPr marL="2971800" indent="-228600" defTabSz="330200" eaLnBrk="0" fontAlgn="base" hangingPunct="0">
              <a:spcAft>
                <a:spcPct val="0"/>
              </a:spcAft>
              <a:defRPr sz="5600">
                <a:solidFill>
                  <a:srgbClr val="515151"/>
                </a:solidFill>
                <a:latin typeface="Cochin"/>
                <a:ea typeface="Cochin"/>
                <a:cs typeface="Cochin"/>
                <a:sym typeface="Cochin"/>
              </a:defRPr>
            </a:lvl7pPr>
            <a:lvl8pPr marL="3429000" indent="-228600" defTabSz="330200" eaLnBrk="0" fontAlgn="base" hangingPunct="0">
              <a:spcAft>
                <a:spcPct val="0"/>
              </a:spcAft>
              <a:defRPr sz="5600">
                <a:solidFill>
                  <a:srgbClr val="515151"/>
                </a:solidFill>
                <a:latin typeface="Cochin"/>
                <a:ea typeface="Cochin"/>
                <a:cs typeface="Cochin"/>
                <a:sym typeface="Cochin"/>
              </a:defRPr>
            </a:lvl8pPr>
            <a:lvl9pPr marL="3886200" indent="-228600" defTabSz="330200" eaLnBrk="0" fontAlgn="base" hangingPunct="0">
              <a:spcAft>
                <a:spcPct val="0"/>
              </a:spcAft>
              <a:defRPr sz="5600">
                <a:solidFill>
                  <a:srgbClr val="515151"/>
                </a:solidFill>
                <a:latin typeface="Cochin"/>
                <a:ea typeface="Cochin"/>
                <a:cs typeface="Cochin"/>
                <a:sym typeface="Cochin"/>
              </a:defRPr>
            </a:lvl9pPr>
          </a:lstStyle>
          <a:p>
            <a:pPr marL="0" lvl="1" indent="0">
              <a:lnSpc>
                <a:spcPct val="80000"/>
              </a:lnSpc>
            </a:pPr>
            <a:r>
              <a:rPr lang="pt-BR" sz="1900" smtClean="0">
                <a:sym typeface="Avenir Next Condensed Regular"/>
              </a:rPr>
              <a:t>1. Lakshminrusimha S, Steinhorn RH. Biologia vascular pulmonar durante a transição neonatal . </a:t>
            </a:r>
            <a:r>
              <a:rPr lang="pt-BR" sz="1900" i="1" smtClean="0">
                <a:sym typeface="Avenir Next Condensed Regular"/>
              </a:rPr>
              <a:t>Clin Perinatol</a:t>
            </a:r>
            <a:r>
              <a:rPr lang="pt-BR" sz="1900" smtClean="0">
                <a:sym typeface="Avenir Next Condensed Regular"/>
              </a:rPr>
              <a:t> . 1999; 26 ( 3 ):601-619. doi:10.1016/s0095-5108(18)30039-3 [ </a:t>
            </a:r>
            <a:r>
              <a:rPr lang="pt-BR" sz="1900" smtClean="0">
                <a:sym typeface="Avenir Next Condensed Regular"/>
                <a:hlinkClick r:id="rId2"/>
              </a:rPr>
              <a:t>PubMed</a:t>
            </a:r>
            <a:r>
              <a:rPr lang="pt-BR" sz="1900" smtClean="0">
                <a:sym typeface="Avenir Next Condensed Regular"/>
              </a:rPr>
              <a:t> ] [ </a:t>
            </a:r>
            <a:r>
              <a:rPr lang="pt-BR" sz="1900" smtClean="0">
                <a:sym typeface="Avenir Next Condensed Regular"/>
                <a:hlinkClick r:id="rId3"/>
              </a:rPr>
              <a:t>CrossRef</a:t>
            </a:r>
            <a:r>
              <a:rPr lang="pt-BR" sz="1900" smtClean="0">
                <a:sym typeface="Avenir Next Condensed Regular"/>
              </a:rPr>
              <a:t> ] [ </a:t>
            </a:r>
            <a:r>
              <a:rPr lang="pt-BR" sz="1900" smtClean="0">
                <a:sym typeface="Avenir Next Condensed Regular"/>
                <a:hlinkClick r:id="rId4"/>
              </a:rPr>
              <a:t>Google Scholar</a:t>
            </a:r>
            <a:r>
              <a:rPr lang="pt-BR" sz="1900" smtClean="0">
                <a:sym typeface="Avenir Next Condensed Regular"/>
              </a:rPr>
              <a:t> ]</a:t>
            </a:r>
          </a:p>
          <a:p>
            <a:pPr marL="0" lvl="1" indent="0">
              <a:lnSpc>
                <a:spcPct val="80000"/>
              </a:lnSpc>
            </a:pPr>
            <a:r>
              <a:rPr lang="pt-BR" sz="1900" smtClean="0">
                <a:sym typeface="Avenir Next Condensed Regular"/>
              </a:rPr>
              <a:t>2. Lakshminrusimha S. A circulação pulmonar na insuficiência respiratória neonatal . </a:t>
            </a:r>
            <a:r>
              <a:rPr lang="pt-BR" sz="1900" i="1" smtClean="0">
                <a:sym typeface="Avenir Next Condensed Regular"/>
              </a:rPr>
              <a:t>Clin Perinatol</a:t>
            </a:r>
            <a:r>
              <a:rPr lang="pt-BR" sz="1900" smtClean="0">
                <a:sym typeface="Avenir Next Condensed Regular"/>
              </a:rPr>
              <a:t> . 2012; 39 ( 3 ):655-683. doi:10.1016/j.clp.2012.06.006 [ </a:t>
            </a:r>
            <a:r>
              <a:rPr lang="pt-BR" sz="1900" smtClean="0">
                <a:sym typeface="Avenir Next Condensed Regular"/>
                <a:hlinkClick r:id="rId5"/>
              </a:rPr>
              <a:t>PMC free article</a:t>
            </a:r>
            <a:r>
              <a:rPr lang="pt-BR" sz="1900" smtClean="0">
                <a:sym typeface="Avenir Next Condensed Regular"/>
              </a:rPr>
              <a:t> ] [ </a:t>
            </a:r>
            <a:r>
              <a:rPr lang="pt-BR" sz="1900" smtClean="0">
                <a:sym typeface="Avenir Next Condensed Regular"/>
                <a:hlinkClick r:id="rId6"/>
              </a:rPr>
              <a:t>PubMed</a:t>
            </a:r>
            <a:r>
              <a:rPr lang="pt-BR" sz="1900" smtClean="0">
                <a:sym typeface="Avenir Next Condensed Regular"/>
              </a:rPr>
              <a:t> ] [ </a:t>
            </a:r>
            <a:r>
              <a:rPr lang="pt-BR" sz="1900" smtClean="0">
                <a:sym typeface="Avenir Next Condensed Regular"/>
                <a:hlinkClick r:id="rId7"/>
              </a:rPr>
              <a:t>CrossRef</a:t>
            </a:r>
            <a:r>
              <a:rPr lang="pt-BR" sz="1900" smtClean="0">
                <a:sym typeface="Avenir Next Condensed Regular"/>
              </a:rPr>
              <a:t> ] [ </a:t>
            </a:r>
            <a:r>
              <a:rPr lang="pt-BR" sz="1900" smtClean="0">
                <a:sym typeface="Avenir Next Condensed Regular"/>
                <a:hlinkClick r:id="rId8"/>
              </a:rPr>
              <a:t>Google Scholar</a:t>
            </a:r>
            <a:r>
              <a:rPr lang="pt-BR" sz="1900" smtClean="0">
                <a:sym typeface="Avenir Next Condensed Regular"/>
              </a:rPr>
              <a:t> ]</a:t>
            </a:r>
          </a:p>
          <a:p>
            <a:pPr marL="0" lvl="1" indent="0">
              <a:lnSpc>
                <a:spcPct val="80000"/>
              </a:lnSpc>
            </a:pPr>
            <a:r>
              <a:rPr lang="pt-BR" sz="1900" smtClean="0">
                <a:sym typeface="Avenir Next Condensed Regular"/>
              </a:rPr>
              <a:t>3. Nair J, Lakshminrusimha S. Atualização em PPHN: Mecanismos e tratamento . </a:t>
            </a:r>
            <a:r>
              <a:rPr lang="pt-BR" sz="1900" i="1" smtClean="0">
                <a:sym typeface="Avenir Next Condensed Regular"/>
              </a:rPr>
              <a:t>Semin Perinatol</a:t>
            </a:r>
            <a:r>
              <a:rPr lang="pt-BR" sz="1900" smtClean="0">
                <a:sym typeface="Avenir Next Condensed Regular"/>
              </a:rPr>
              <a:t> . 2014; 38 ( 2 ): 78–91. doi:10.1053/j.semperi.2013.11.004 [ </a:t>
            </a:r>
            <a:r>
              <a:rPr lang="pt-BR" sz="1900" smtClean="0">
                <a:sym typeface="Avenir Next Condensed Regular"/>
                <a:hlinkClick r:id="rId9"/>
              </a:rPr>
              <a:t>PMC free article</a:t>
            </a:r>
            <a:r>
              <a:rPr lang="pt-BR" sz="1900" smtClean="0">
                <a:sym typeface="Avenir Next Condensed Regular"/>
              </a:rPr>
              <a:t> ] [ </a:t>
            </a:r>
            <a:r>
              <a:rPr lang="pt-BR" sz="1900" smtClean="0">
                <a:sym typeface="Avenir Next Condensed Regular"/>
                <a:hlinkClick r:id="rId10"/>
              </a:rPr>
              <a:t>PubMed</a:t>
            </a:r>
            <a:r>
              <a:rPr lang="pt-BR" sz="1900" smtClean="0">
                <a:sym typeface="Avenir Next Condensed Regular"/>
              </a:rPr>
              <a:t> ] [ </a:t>
            </a:r>
            <a:r>
              <a:rPr lang="pt-BR" sz="1900" smtClean="0">
                <a:sym typeface="Avenir Next Condensed Regular"/>
                <a:hlinkClick r:id="rId11"/>
              </a:rPr>
              <a:t>CrossRef</a:t>
            </a:r>
            <a:r>
              <a:rPr lang="pt-BR" sz="1900" smtClean="0">
                <a:sym typeface="Avenir Next Condensed Regular"/>
              </a:rPr>
              <a:t> ] [ </a:t>
            </a:r>
            <a:r>
              <a:rPr lang="pt-BR" sz="1900" smtClean="0">
                <a:sym typeface="Avenir Next Condensed Regular"/>
                <a:hlinkClick r:id="rId12"/>
              </a:rPr>
              <a:t>Google Scholar</a:t>
            </a:r>
            <a:r>
              <a:rPr lang="pt-BR" sz="1900" smtClean="0">
                <a:sym typeface="Avenir Next Condensed Regular"/>
              </a:rPr>
              <a:t> ]</a:t>
            </a:r>
          </a:p>
          <a:p>
            <a:pPr marL="0" lvl="1" indent="0">
              <a:lnSpc>
                <a:spcPct val="80000"/>
              </a:lnSpc>
            </a:pPr>
            <a:r>
              <a:rPr lang="pt-BR" sz="1900" smtClean="0">
                <a:sym typeface="Avenir Next Condensed Regular"/>
              </a:rPr>
              <a:t>4. Gentil TL. O Ventrículo Direito e a Hipertensão Pulmonar Persistente do Recém-nascido Comentário sobre Patel N et al. Avaliação da Função Ventricular Direita Usando Doppler Tecidual em Lactentes com Hipertensão Pulmonar . </a:t>
            </a:r>
            <a:r>
              <a:rPr lang="pt-BR" sz="1900" i="1" smtClean="0">
                <a:sym typeface="Avenir Next Condensed Regular"/>
              </a:rPr>
              <a:t>Neonatologia</a:t>
            </a:r>
            <a:r>
              <a:rPr lang="pt-BR" sz="1900" smtClean="0">
                <a:sym typeface="Avenir Next Condensed Regular"/>
              </a:rPr>
              <a:t> . 2009; 96 :200–202. doi:10.1159/000215586 [ </a:t>
            </a:r>
            <a:r>
              <a:rPr lang="pt-BR" sz="1900" smtClean="0">
                <a:sym typeface="Avenir Next Condensed Regular"/>
                <a:hlinkClick r:id="rId13"/>
              </a:rPr>
              <a:t>PubMed</a:t>
            </a:r>
            <a:r>
              <a:rPr lang="pt-BR" sz="1900" smtClean="0">
                <a:sym typeface="Avenir Next Condensed Regular"/>
              </a:rPr>
              <a:t> ] [ </a:t>
            </a:r>
            <a:r>
              <a:rPr lang="pt-BR" sz="1900" smtClean="0">
                <a:sym typeface="Avenir Next Condensed Regular"/>
                <a:hlinkClick r:id="rId14"/>
              </a:rPr>
              <a:t>CrossRef</a:t>
            </a:r>
            <a:r>
              <a:rPr lang="pt-BR" sz="1900" smtClean="0">
                <a:sym typeface="Avenir Next Condensed Regular"/>
              </a:rPr>
              <a:t> ] [ </a:t>
            </a:r>
            <a:r>
              <a:rPr lang="pt-BR" sz="1900" smtClean="0">
                <a:sym typeface="Avenir Next Condensed Regular"/>
                <a:hlinkClick r:id="rId15"/>
              </a:rPr>
              <a:t>Google Scholar</a:t>
            </a:r>
            <a:r>
              <a:rPr lang="pt-BR" sz="1900" smtClean="0">
                <a:sym typeface="Avenir Next Condensed Regular"/>
              </a:rPr>
              <a:t> ]</a:t>
            </a:r>
          </a:p>
          <a:p>
            <a:pPr marL="0" lvl="1" indent="0">
              <a:lnSpc>
                <a:spcPct val="80000"/>
              </a:lnSpc>
            </a:pPr>
            <a:r>
              <a:rPr lang="pt-BR" sz="1900" smtClean="0">
                <a:sym typeface="Avenir Next Condensed Regular"/>
              </a:rPr>
              <a:t>5. Arrigo M, Huber LC, Winnik S, et ai. Insuficiência Ventricular Direita: Fisiopatologia, Diagnóstico e Tratamento . </a:t>
            </a:r>
            <a:r>
              <a:rPr lang="pt-BR" sz="1900" i="1" smtClean="0">
                <a:sym typeface="Avenir Next Condensed Regular"/>
              </a:rPr>
              <a:t>Falha do Cartão</a:t>
            </a:r>
            <a:r>
              <a:rPr lang="pt-BR" sz="1900" smtClean="0">
                <a:sym typeface="Avenir Next Condensed Regular"/>
              </a:rPr>
              <a:t> Rev. 2019; 5 ( 3 ):140–146. doi:10.15420/cfr.2019.15.2 [ </a:t>
            </a:r>
            <a:r>
              <a:rPr lang="pt-BR" sz="1900" smtClean="0">
                <a:sym typeface="Avenir Next Condensed Regular"/>
                <a:hlinkClick r:id="rId16"/>
              </a:rPr>
              <a:t>PMC free article</a:t>
            </a:r>
            <a:r>
              <a:rPr lang="pt-BR" sz="1900" smtClean="0">
                <a:sym typeface="Avenir Next Condensed Regular"/>
              </a:rPr>
              <a:t> ] [ </a:t>
            </a:r>
            <a:r>
              <a:rPr lang="pt-BR" sz="1900" smtClean="0">
                <a:sym typeface="Avenir Next Condensed Regular"/>
                <a:hlinkClick r:id="rId17"/>
              </a:rPr>
              <a:t>PubMed</a:t>
            </a:r>
            <a:r>
              <a:rPr lang="pt-BR" sz="1900" smtClean="0">
                <a:sym typeface="Avenir Next Condensed Regular"/>
              </a:rPr>
              <a:t> ] [ </a:t>
            </a:r>
            <a:r>
              <a:rPr lang="pt-BR" sz="1900" smtClean="0">
                <a:sym typeface="Avenir Next Condensed Regular"/>
                <a:hlinkClick r:id="rId18"/>
              </a:rPr>
              <a:t>CrossRef</a:t>
            </a:r>
            <a:r>
              <a:rPr lang="pt-BR" sz="1900" smtClean="0">
                <a:sym typeface="Avenir Next Condensed Regular"/>
              </a:rPr>
              <a:t> ] [ </a:t>
            </a:r>
            <a:r>
              <a:rPr lang="pt-BR" sz="1900" smtClean="0">
                <a:sym typeface="Avenir Next Condensed Regular"/>
                <a:hlinkClick r:id="rId19"/>
              </a:rPr>
              <a:t>Google Scholar</a:t>
            </a:r>
            <a:r>
              <a:rPr lang="pt-BR" sz="1900" smtClean="0">
                <a:sym typeface="Avenir Next Condensed Regular"/>
              </a:rPr>
              <a:t> ]</a:t>
            </a:r>
          </a:p>
          <a:p>
            <a:pPr marL="0" lvl="1" indent="0">
              <a:lnSpc>
                <a:spcPct val="80000"/>
              </a:lnSpc>
            </a:pPr>
            <a:r>
              <a:rPr lang="pt-BR" sz="1900" smtClean="0">
                <a:sym typeface="Avenir Next Condensed Regular"/>
              </a:rPr>
              <a:t>6. Patel N, Lally PA, Kipfmueller F, et al. A disfunção ventricular é um determinante crítico de mortalidade na hérnia diafragmática congênita . </a:t>
            </a:r>
            <a:r>
              <a:rPr lang="pt-BR" sz="1900" i="1" smtClean="0">
                <a:sym typeface="Avenir Next Condensed Regular"/>
              </a:rPr>
              <a:t>Am J Respir Crit Care Med</a:t>
            </a:r>
            <a:r>
              <a:rPr lang="pt-BR" sz="1900" smtClean="0">
                <a:sym typeface="Avenir Next Condensed Regular"/>
              </a:rPr>
              <a:t> . 2019; 200 ( 12 ): 1522-1530. doi:10.1164/rccm.201904-0731OC [ </a:t>
            </a:r>
            <a:r>
              <a:rPr lang="pt-BR" sz="1900" smtClean="0">
                <a:sym typeface="Avenir Next Condensed Regular"/>
                <a:hlinkClick r:id="rId20"/>
              </a:rPr>
              <a:t>PubMed</a:t>
            </a:r>
            <a:r>
              <a:rPr lang="pt-BR" sz="1900" smtClean="0">
                <a:sym typeface="Avenir Next Condensed Regular"/>
              </a:rPr>
              <a:t> ] [ </a:t>
            </a:r>
            <a:r>
              <a:rPr lang="pt-BR" sz="1900" smtClean="0">
                <a:sym typeface="Avenir Next Condensed Regular"/>
                <a:hlinkClick r:id="rId21"/>
              </a:rPr>
              <a:t>CrossRef</a:t>
            </a:r>
            <a:r>
              <a:rPr lang="pt-BR" sz="1900" smtClean="0">
                <a:sym typeface="Avenir Next Condensed Regular"/>
              </a:rPr>
              <a:t> ] [ </a:t>
            </a:r>
            <a:r>
              <a:rPr lang="pt-BR" sz="1900" smtClean="0">
                <a:sym typeface="Avenir Next Condensed Regular"/>
                <a:hlinkClick r:id="rId22"/>
              </a:rPr>
              <a:t>Google Scholar</a:t>
            </a:r>
            <a:r>
              <a:rPr lang="pt-BR" sz="1900" smtClean="0">
                <a:sym typeface="Avenir Next Condensed Regular"/>
              </a:rPr>
              <a:t> ]</a:t>
            </a:r>
          </a:p>
          <a:p>
            <a:pPr marL="0" lvl="1" indent="0">
              <a:lnSpc>
                <a:spcPct val="80000"/>
              </a:lnSpc>
            </a:pPr>
            <a:r>
              <a:rPr lang="pt-BR" sz="1900" smtClean="0">
                <a:sym typeface="Avenir Next Condensed Regular"/>
              </a:rPr>
              <a:t>7. Tiwary S, Geethanath RM, Abu-Harb M. Malformação da veia de Galeno apresentando-se como hipertensão pulmonar persistente do recém-nascido (HPPRN) . </a:t>
            </a:r>
            <a:r>
              <a:rPr lang="pt-BR" sz="1900" i="1" smtClean="0">
                <a:sym typeface="Avenir Next Condensed Regular"/>
              </a:rPr>
              <a:t>Representante de Caso BMJ</a:t>
            </a:r>
            <a:r>
              <a:rPr lang="pt-BR" sz="1900" smtClean="0">
                <a:sym typeface="Avenir Next Condensed Regular"/>
              </a:rPr>
              <a:t> . 2013; 2013 : bcr2013200425. doi:10.1136/bcr-2013-200425 [ </a:t>
            </a:r>
            <a:r>
              <a:rPr lang="pt-BR" sz="1900" smtClean="0">
                <a:sym typeface="Avenir Next Condensed Regular"/>
                <a:hlinkClick r:id="rId23"/>
              </a:rPr>
              <a:t>PMC free article</a:t>
            </a:r>
            <a:r>
              <a:rPr lang="pt-BR" sz="1900" smtClean="0">
                <a:sym typeface="Avenir Next Condensed Regular"/>
              </a:rPr>
              <a:t> ] [ </a:t>
            </a:r>
            <a:r>
              <a:rPr lang="pt-BR" sz="1900" smtClean="0">
                <a:sym typeface="Avenir Next Condensed Regular"/>
                <a:hlinkClick r:id="rId24"/>
              </a:rPr>
              <a:t>PubMed</a:t>
            </a:r>
            <a:r>
              <a:rPr lang="pt-BR" sz="1900" smtClean="0">
                <a:sym typeface="Avenir Next Condensed Regular"/>
              </a:rPr>
              <a:t> ] [ </a:t>
            </a:r>
            <a:r>
              <a:rPr lang="pt-BR" sz="1900" smtClean="0">
                <a:sym typeface="Avenir Next Condensed Regular"/>
                <a:hlinkClick r:id="rId25"/>
              </a:rPr>
              <a:t>CrossRef</a:t>
            </a:r>
            <a:r>
              <a:rPr lang="pt-BR" sz="1900" smtClean="0">
                <a:sym typeface="Avenir Next Condensed Regular"/>
              </a:rPr>
              <a:t> ] [ </a:t>
            </a:r>
            <a:r>
              <a:rPr lang="pt-BR" sz="1900" smtClean="0">
                <a:sym typeface="Avenir Next Condensed Regular"/>
                <a:hlinkClick r:id="rId26"/>
              </a:rPr>
              <a:t>Google Scholar</a:t>
            </a:r>
            <a:r>
              <a:rPr lang="pt-BR" sz="1900" smtClean="0">
                <a:sym typeface="Avenir Next Condensed Regular"/>
              </a:rPr>
              <a:t> ]</a:t>
            </a:r>
          </a:p>
          <a:p>
            <a:pPr marL="0" lvl="1" indent="0">
              <a:lnSpc>
                <a:spcPct val="80000"/>
              </a:lnSpc>
            </a:pPr>
            <a:r>
              <a:rPr lang="pt-BR" sz="1900" smtClean="0">
                <a:sym typeface="Avenir Next Condensed Regular"/>
              </a:rPr>
              <a:t>8. Alexander CP, Sood BG, Zilberman MV., et al. Malformação arteriovenosa hepática congênita: uma causa incomum de hipertensão pulmonar persistente neonatal . </a:t>
            </a:r>
            <a:r>
              <a:rPr lang="pt-BR" sz="1900" i="1" smtClean="0">
                <a:sym typeface="Avenir Next Condensed Regular"/>
              </a:rPr>
              <a:t>J Perinatol</a:t>
            </a:r>
            <a:r>
              <a:rPr lang="pt-BR" sz="1900" smtClean="0">
                <a:sym typeface="Avenir Next Condensed Regular"/>
              </a:rPr>
              <a:t> . 2006; 26 ( 5 ):316-318. doi:10.1038/sj.jp.7211493 [ </a:t>
            </a:r>
            <a:r>
              <a:rPr lang="pt-BR" sz="1900" smtClean="0">
                <a:sym typeface="Avenir Next Condensed Regular"/>
                <a:hlinkClick r:id="rId27"/>
              </a:rPr>
              <a:t>PubMed</a:t>
            </a:r>
            <a:r>
              <a:rPr lang="pt-BR" sz="1900" smtClean="0">
                <a:sym typeface="Avenir Next Condensed Regular"/>
              </a:rPr>
              <a:t> ] [ </a:t>
            </a:r>
            <a:r>
              <a:rPr lang="pt-BR" sz="1900" smtClean="0">
                <a:sym typeface="Avenir Next Condensed Regular"/>
                <a:hlinkClick r:id="rId28"/>
              </a:rPr>
              <a:t>CrossRef</a:t>
            </a:r>
            <a:r>
              <a:rPr lang="pt-BR" sz="1900" smtClean="0">
                <a:sym typeface="Avenir Next Condensed Regular"/>
              </a:rPr>
              <a:t> ] [ </a:t>
            </a:r>
            <a:r>
              <a:rPr lang="pt-BR" sz="1900" smtClean="0">
                <a:sym typeface="Avenir Next Condensed Regular"/>
                <a:hlinkClick r:id="rId29"/>
              </a:rPr>
              <a:t>Google Scholar</a:t>
            </a:r>
            <a:r>
              <a:rPr lang="pt-BR" sz="1900" smtClean="0">
                <a:sym typeface="Avenir Next Condensed Regular"/>
              </a:rPr>
              <a:t> ]</a:t>
            </a:r>
          </a:p>
          <a:p>
            <a:pPr marL="0" lvl="1" indent="0">
              <a:lnSpc>
                <a:spcPct val="80000"/>
              </a:lnSpc>
            </a:pPr>
            <a:r>
              <a:rPr lang="pt-BR" sz="1900" smtClean="0">
                <a:sym typeface="Avenir Next Condensed Regular"/>
              </a:rPr>
              <a:t>9. Singh Y, Shore H. Malformação arteriovenosa hepática congênita com hipertensão pulmonar persistente: uma apresentação incomum . </a:t>
            </a:r>
            <a:r>
              <a:rPr lang="pt-BR" sz="1900" i="1" smtClean="0">
                <a:sym typeface="Avenir Next Condensed Regular"/>
              </a:rPr>
              <a:t>Infantil</a:t>
            </a:r>
            <a:r>
              <a:rPr lang="pt-BR" sz="1900" smtClean="0">
                <a:sym typeface="Avenir Next Condensed Regular"/>
              </a:rPr>
              <a:t> . 2017; 13 ( 6 ):242-244. </a:t>
            </a:r>
            <a:r>
              <a:rPr lang="pt-BR" sz="1900" smtClean="0">
                <a:sym typeface="Avenir Next Condensed Regular"/>
                <a:hlinkClick r:id="rId30"/>
              </a:rPr>
              <a:t>http://search.ebscohost.com/login.aspx?direct=true&amp;db=rzh&amp;AN=126328994&amp;%0AIang=fr&amp;site=ehost-live </a:t>
            </a:r>
            <a:r>
              <a:rPr lang="pt-BR" sz="1900" smtClean="0">
                <a:sym typeface="Avenir Next Condensed Regular"/>
              </a:rPr>
              <a:t>[ </a:t>
            </a:r>
            <a:r>
              <a:rPr lang="pt-BR" sz="1900" smtClean="0">
                <a:sym typeface="Avenir Next Condensed Regular"/>
                <a:hlinkClick r:id="rId31"/>
              </a:rPr>
              <a:t>Google Scholar</a:t>
            </a:r>
            <a:r>
              <a:rPr lang="pt-BR" sz="1900" smtClean="0">
                <a:sym typeface="Avenir Next Condensed Regular"/>
              </a:rPr>
              <a:t> ]</a:t>
            </a:r>
          </a:p>
          <a:p>
            <a:pPr marL="0" lvl="1" indent="0">
              <a:lnSpc>
                <a:spcPct val="80000"/>
              </a:lnSpc>
            </a:pPr>
            <a:r>
              <a:rPr lang="pt-BR" sz="1900" smtClean="0">
                <a:sym typeface="Avenir Next Condensed Regular"/>
              </a:rPr>
              <a:t>10. Steurer MA, Jelliffe-Pawlowski LL, Baer RJ, et al. Hipertensão pulmonar persistente do recém-nascido em prematuros tardios e a termo na Califórnia . </a:t>
            </a:r>
            <a:r>
              <a:rPr lang="pt-BR" sz="1900" i="1" smtClean="0">
                <a:sym typeface="Avenir Next Condensed Regular"/>
              </a:rPr>
              <a:t>Pediatria</a:t>
            </a:r>
            <a:r>
              <a:rPr lang="pt-BR" sz="1900" smtClean="0">
                <a:sym typeface="Avenir Next Condensed Regular"/>
              </a:rPr>
              <a:t> . 2017; 139 ( 1 ). doi:10.1542/peds.2016-1165 [ </a:t>
            </a:r>
            <a:r>
              <a:rPr lang="pt-BR" sz="1900" smtClean="0">
                <a:sym typeface="Avenir Next Condensed Regular"/>
                <a:hlinkClick r:id="rId32"/>
              </a:rPr>
              <a:t>PubMed</a:t>
            </a:r>
            <a:r>
              <a:rPr lang="pt-BR" sz="1900" smtClean="0">
                <a:sym typeface="Avenir Next Condensed Regular"/>
              </a:rPr>
              <a:t> ] [ </a:t>
            </a:r>
            <a:r>
              <a:rPr lang="pt-BR" sz="1900" smtClean="0">
                <a:sym typeface="Avenir Next Condensed Regular"/>
                <a:hlinkClick r:id="rId33"/>
              </a:rPr>
              <a:t>CrossRef</a:t>
            </a:r>
            <a:r>
              <a:rPr lang="pt-BR" sz="1900" smtClean="0">
                <a:sym typeface="Avenir Next Condensed Regular"/>
              </a:rPr>
              <a:t> ] [ </a:t>
            </a:r>
            <a:r>
              <a:rPr lang="pt-BR" sz="1900" smtClean="0">
                <a:sym typeface="Avenir Next Condensed Regular"/>
                <a:hlinkClick r:id="rId34"/>
              </a:rPr>
              <a:t>Google Scholar</a:t>
            </a:r>
            <a:r>
              <a:rPr lang="pt-BR" sz="1900" smtClean="0">
                <a:sym typeface="Avenir Next Condensed Regular"/>
              </a:rPr>
              <a:t>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iterate>
                                    <p:tmAbs val="0"/>
                                  </p:iterate>
                                  <p:childTnLst>
                                    <p:set>
                                      <p:cBhvr>
                                        <p:cTn id="6" fill="hold"/>
                                        <p:tgtEl>
                                          <p:spTgt spid="29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iterate>
                                    <p:tmAbs val="0"/>
                                  </p:iterate>
                                  <p:childTnLst>
                                    <p:set>
                                      <p:cBhvr>
                                        <p:cTn id="10" fill="hold"/>
                                        <p:tgtEl>
                                          <p:spTgt spid="292">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iterate>
                                    <p:tmAbs val="0"/>
                                  </p:iterate>
                                  <p:childTnLst>
                                    <p:set>
                                      <p:cBhvr>
                                        <p:cTn id="14" fill="hold"/>
                                        <p:tgtEl>
                                          <p:spTgt spid="292">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iterate>
                                    <p:tmAbs val="0"/>
                                  </p:iterate>
                                  <p:childTnLst>
                                    <p:set>
                                      <p:cBhvr>
                                        <p:cTn id="18" fill="hold"/>
                                        <p:tgtEl>
                                          <p:spTgt spid="292">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iterate>
                                    <p:tmAbs val="0"/>
                                  </p:iterate>
                                  <p:childTnLst>
                                    <p:set>
                                      <p:cBhvr>
                                        <p:cTn id="22" fill="hold"/>
                                        <p:tgtEl>
                                          <p:spTgt spid="292">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iterate>
                                    <p:tmAbs val="0"/>
                                  </p:iterate>
                                  <p:childTnLst>
                                    <p:set>
                                      <p:cBhvr>
                                        <p:cTn id="26" fill="hold"/>
                                        <p:tgtEl>
                                          <p:spTgt spid="292">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iterate>
                                    <p:tmAbs val="0"/>
                                  </p:iterate>
                                  <p:childTnLst>
                                    <p:set>
                                      <p:cBhvr>
                                        <p:cTn id="30" fill="hold"/>
                                        <p:tgtEl>
                                          <p:spTgt spid="292">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iterate>
                                    <p:tmAbs val="0"/>
                                  </p:iterate>
                                  <p:childTnLst>
                                    <p:set>
                                      <p:cBhvr>
                                        <p:cTn id="34" fill="hold"/>
                                        <p:tgtEl>
                                          <p:spTgt spid="292">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iterate>
                                    <p:tmAbs val="0"/>
                                  </p:iterate>
                                  <p:childTnLst>
                                    <p:set>
                                      <p:cBhvr>
                                        <p:cTn id="38" fill="hold"/>
                                        <p:tgtEl>
                                          <p:spTgt spid="292">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iterate>
                                    <p:tmAbs val="0"/>
                                  </p:iterate>
                                  <p:childTnLst>
                                    <p:set>
                                      <p:cBhvr>
                                        <p:cTn id="42" fill="hold"/>
                                        <p:tgtEl>
                                          <p:spTgt spid="29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 grpId="0" build="p" bldLvl="5" advAuto="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3"/>
          <p:cNvSpPr txBox="1">
            <a:spLocks noGrp="1"/>
          </p:cNvSpPr>
          <p:nvPr>
            <p:ph type="body" idx="1"/>
          </p:nvPr>
        </p:nvSpPr>
        <p:spPr>
          <a:xfrm>
            <a:off x="228600" y="0"/>
            <a:ext cx="24155400" cy="13716000"/>
          </a:xfrm>
        </p:spPr>
        <p:txBody>
          <a:bodyPr/>
          <a:lstStyle/>
          <a:p>
            <a:pPr>
              <a:lnSpc>
                <a:spcPct val="80000"/>
              </a:lnSpc>
            </a:pPr>
            <a:r>
              <a:rPr lang="pt-BR" sz="1900" smtClean="0"/>
              <a:t>11. Shankaran S, Farooki ZQ, Desai R. β-Hemolytic Streptococcal Infection Aparecendo como Persistent Fetal Circulation . </a:t>
            </a:r>
            <a:r>
              <a:rPr lang="pt-BR" sz="1900" i="1" smtClean="0"/>
              <a:t>Am J Dis Criança</a:t>
            </a:r>
            <a:r>
              <a:rPr lang="pt-BR" sz="1900" smtClean="0"/>
              <a:t> . 1982; 136 ( 8 ): 725-727. doi:10.1001/archpedi.1982.03970440069020 [ </a:t>
            </a:r>
            <a:r>
              <a:rPr lang="pt-BR" sz="1900" smtClean="0">
                <a:hlinkClick r:id="rId2"/>
              </a:rPr>
              <a:t>PubMed</a:t>
            </a:r>
            <a:r>
              <a:rPr lang="pt-BR" sz="1900" smtClean="0"/>
              <a:t> ] [ </a:t>
            </a:r>
            <a:r>
              <a:rPr lang="pt-BR" sz="1900" smtClean="0">
                <a:hlinkClick r:id="rId3"/>
              </a:rPr>
              <a:t>CrossRef</a:t>
            </a:r>
            <a:r>
              <a:rPr lang="pt-BR" sz="1900" smtClean="0"/>
              <a:t> ] [ </a:t>
            </a:r>
            <a:r>
              <a:rPr lang="pt-BR" sz="1900" smtClean="0">
                <a:hlinkClick r:id="rId4"/>
              </a:rPr>
              <a:t>Google Scholar</a:t>
            </a:r>
            <a:r>
              <a:rPr lang="pt-BR" sz="1900" smtClean="0"/>
              <a:t> ]</a:t>
            </a:r>
          </a:p>
          <a:p>
            <a:pPr>
              <a:lnSpc>
                <a:spcPct val="80000"/>
              </a:lnSpc>
            </a:pPr>
            <a:r>
              <a:rPr lang="pt-BR" sz="1900" smtClean="0"/>
              <a:t>12. Wehrmann M, Patel S, Haxel C, et al. Implicações da derivação atrial por ecocardiografia em recém-nascidos com hérnia diafragmática congênita . </a:t>
            </a:r>
            <a:r>
              <a:rPr lang="pt-BR" sz="1900" i="1" smtClean="0"/>
              <a:t>J Pediatr</a:t>
            </a:r>
            <a:r>
              <a:rPr lang="pt-BR" sz="1900" smtClean="0"/>
              <a:t> . 2020; 219 :43-47. [ </a:t>
            </a:r>
            <a:r>
              <a:rPr lang="pt-BR" sz="1900" smtClean="0">
                <a:hlinkClick r:id="rId5"/>
              </a:rPr>
              <a:t>PubMed</a:t>
            </a:r>
            <a:r>
              <a:rPr lang="pt-BR" sz="1900" smtClean="0"/>
              <a:t> ] [ </a:t>
            </a:r>
            <a:r>
              <a:rPr lang="pt-BR" sz="1900" smtClean="0">
                <a:hlinkClick r:id="rId6"/>
              </a:rPr>
              <a:t>Google Acadêmico</a:t>
            </a:r>
            <a:r>
              <a:rPr lang="pt-BR" sz="1900" smtClean="0"/>
              <a:t> ]</a:t>
            </a:r>
          </a:p>
          <a:p>
            <a:pPr>
              <a:lnSpc>
                <a:spcPct val="80000"/>
              </a:lnSpc>
            </a:pPr>
            <a:r>
              <a:rPr lang="pt-BR" sz="1900" smtClean="0"/>
              <a:t>13. Nascimento MCVA, Xavier CC, Goulart EMA. Pressão arterial de recém-nascidos a termo na primeira semana de vida . </a:t>
            </a:r>
            <a:r>
              <a:rPr lang="pt-BR" sz="1900" i="1" smtClean="0"/>
              <a:t>Brasileiro J Med Biol Res</a:t>
            </a:r>
            <a:r>
              <a:rPr lang="pt-BR" sz="1900" smtClean="0"/>
              <a:t> . 2002; 35 ( 8 ):905-911. doi:10.1590/S0100-879X2002000800007 [ </a:t>
            </a:r>
            <a:r>
              <a:rPr lang="pt-BR" sz="1900" smtClean="0">
                <a:hlinkClick r:id="rId7"/>
              </a:rPr>
              <a:t>PubMed</a:t>
            </a:r>
            <a:r>
              <a:rPr lang="pt-BR" sz="1900" smtClean="0"/>
              <a:t> ] [ </a:t>
            </a:r>
            <a:r>
              <a:rPr lang="pt-BR" sz="1900" smtClean="0">
                <a:hlinkClick r:id="rId8"/>
              </a:rPr>
              <a:t>CrossRef</a:t>
            </a:r>
            <a:r>
              <a:rPr lang="pt-BR" sz="1900" smtClean="0"/>
              <a:t> ] [ </a:t>
            </a:r>
            <a:r>
              <a:rPr lang="pt-BR" sz="1900" smtClean="0">
                <a:hlinkClick r:id="rId9"/>
              </a:rPr>
              <a:t>Google Scholar</a:t>
            </a:r>
            <a:r>
              <a:rPr lang="pt-BR" sz="1900" smtClean="0"/>
              <a:t> ]</a:t>
            </a:r>
          </a:p>
          <a:p>
            <a:pPr>
              <a:lnSpc>
                <a:spcPct val="80000"/>
              </a:lnSpc>
            </a:pPr>
            <a:r>
              <a:rPr lang="pt-BR" sz="1900" smtClean="0"/>
              <a:t>14. Kharrat A, Rios Dl, Weisz DE, et al. A relação entre parâmetros de pressão arterial e débito ventricular esquerdo em recém-nascidos . </a:t>
            </a:r>
            <a:r>
              <a:rPr lang="pt-BR" sz="1900" i="1" smtClean="0"/>
              <a:t>J Perinatol</a:t>
            </a:r>
            <a:r>
              <a:rPr lang="pt-BR" sz="1900" smtClean="0"/>
              <a:t> . 2019; 39 ( 5 ):619-625. doi:10.1038/s41372-019-0337-6 [ </a:t>
            </a:r>
            <a:r>
              <a:rPr lang="pt-BR" sz="1900" smtClean="0">
                <a:hlinkClick r:id="rId10"/>
              </a:rPr>
              <a:t>PubMed</a:t>
            </a:r>
            <a:r>
              <a:rPr lang="pt-BR" sz="1900" smtClean="0"/>
              <a:t> ] [ </a:t>
            </a:r>
            <a:r>
              <a:rPr lang="pt-BR" sz="1900" smtClean="0">
                <a:hlinkClick r:id="rId11"/>
              </a:rPr>
              <a:t>CrossRef</a:t>
            </a:r>
            <a:r>
              <a:rPr lang="pt-BR" sz="1900" smtClean="0"/>
              <a:t> ] [ </a:t>
            </a:r>
            <a:r>
              <a:rPr lang="pt-BR" sz="1900" smtClean="0">
                <a:hlinkClick r:id="rId12"/>
              </a:rPr>
              <a:t>Google Scholar</a:t>
            </a:r>
            <a:r>
              <a:rPr lang="pt-BR" sz="1900" smtClean="0"/>
              <a:t> ]</a:t>
            </a:r>
          </a:p>
          <a:p>
            <a:pPr>
              <a:lnSpc>
                <a:spcPct val="80000"/>
              </a:lnSpc>
            </a:pPr>
            <a:r>
              <a:rPr lang="pt-BR" sz="1900" smtClean="0"/>
              <a:t>15. Sahni R. Monitorização não invasiva contínua na UTI neonatal . </a:t>
            </a:r>
            <a:r>
              <a:rPr lang="pt-BR" sz="1900" i="1" smtClean="0"/>
              <a:t>Curr Opin Pediatr</a:t>
            </a:r>
            <a:r>
              <a:rPr lang="pt-BR" sz="1900" smtClean="0"/>
              <a:t> . 2017; 29 ( 2 ): 141-148. doi:10.1097/MOP.0000000000000459 [ </a:t>
            </a:r>
            <a:r>
              <a:rPr lang="pt-BR" sz="1900" smtClean="0">
                <a:hlinkClick r:id="rId13"/>
              </a:rPr>
              <a:t>PubMed</a:t>
            </a:r>
            <a:r>
              <a:rPr lang="pt-BR" sz="1900" smtClean="0"/>
              <a:t> ] [ </a:t>
            </a:r>
            <a:r>
              <a:rPr lang="pt-BR" sz="1900" smtClean="0">
                <a:hlinkClick r:id="rId14"/>
              </a:rPr>
              <a:t>CrossRef</a:t>
            </a:r>
            <a:r>
              <a:rPr lang="pt-BR" sz="1900" smtClean="0"/>
              <a:t> ] [ </a:t>
            </a:r>
            <a:r>
              <a:rPr lang="pt-BR" sz="1900" smtClean="0">
                <a:hlinkClick r:id="rId15"/>
              </a:rPr>
              <a:t>Google Scholar</a:t>
            </a:r>
            <a:r>
              <a:rPr lang="pt-BR" sz="1900" smtClean="0"/>
              <a:t> ]</a:t>
            </a:r>
          </a:p>
          <a:p>
            <a:pPr>
              <a:lnSpc>
                <a:spcPct val="80000"/>
              </a:lnSpc>
            </a:pPr>
            <a:r>
              <a:rPr lang="pt-BR" sz="1900" smtClean="0"/>
              <a:t>16. Giesinger RE, Stanford AH, Rios DR, et al. Ecocardiografia neonatal direcionada nos Estados Unidos da América: a perspectiva contemporânea e os desafios para a implementação . </a:t>
            </a:r>
            <a:r>
              <a:rPr lang="pt-BR" sz="1900" i="1" smtClean="0"/>
              <a:t>Pediatra Res</a:t>
            </a:r>
            <a:r>
              <a:rPr lang="pt-BR" sz="1900" smtClean="0"/>
              <a:t> . 2019; 85 ( 7 ):919-921. doi:10.1038/s41390-019-0338-3 [ </a:t>
            </a:r>
            <a:r>
              <a:rPr lang="pt-BR" sz="1900" smtClean="0">
                <a:hlinkClick r:id="rId16"/>
              </a:rPr>
              <a:t>PubMed</a:t>
            </a:r>
            <a:r>
              <a:rPr lang="pt-BR" sz="1900" smtClean="0"/>
              <a:t> ] [ </a:t>
            </a:r>
            <a:r>
              <a:rPr lang="pt-BR" sz="1900" smtClean="0">
                <a:hlinkClick r:id="rId17"/>
              </a:rPr>
              <a:t>CrossRef</a:t>
            </a:r>
            <a:r>
              <a:rPr lang="pt-BR" sz="1900" smtClean="0"/>
              <a:t> ] [ </a:t>
            </a:r>
            <a:r>
              <a:rPr lang="pt-BR" sz="1900" smtClean="0">
                <a:hlinkClick r:id="rId18"/>
              </a:rPr>
              <a:t>Google Scholar</a:t>
            </a:r>
            <a:r>
              <a:rPr lang="pt-BR" sz="1900" smtClean="0"/>
              <a:t> ]</a:t>
            </a:r>
          </a:p>
          <a:p>
            <a:pPr>
              <a:lnSpc>
                <a:spcPct val="80000"/>
              </a:lnSpc>
            </a:pPr>
            <a:r>
              <a:rPr lang="pt-BR" sz="1900" smtClean="0"/>
              <a:t>17. Mydam J, Zidan M, Chouthai NS. Um estudo abrangente de biomarcadores clínicos, uso de medicamentos inotrópicos e ressuscitação hídrica em recém-nascidos com hipertensão pulmonar persistente . </a:t>
            </a:r>
            <a:r>
              <a:rPr lang="pt-BR" sz="1900" i="1" smtClean="0"/>
              <a:t>Pediatr Cardiol</a:t>
            </a:r>
            <a:r>
              <a:rPr lang="pt-BR" sz="1900" smtClean="0"/>
              <a:t> . 2015; 36 ( 1 ):233-239. doi:10.1007/s00246-014-0992-5 [ </a:t>
            </a:r>
            <a:r>
              <a:rPr lang="pt-BR" sz="1900" smtClean="0">
                <a:hlinkClick r:id="rId19"/>
              </a:rPr>
              <a:t>PubMed</a:t>
            </a:r>
            <a:r>
              <a:rPr lang="pt-BR" sz="1900" smtClean="0"/>
              <a:t> ] [ </a:t>
            </a:r>
            <a:r>
              <a:rPr lang="pt-BR" sz="1900" smtClean="0">
                <a:hlinkClick r:id="rId20"/>
              </a:rPr>
              <a:t>CrossRef</a:t>
            </a:r>
            <a:r>
              <a:rPr lang="pt-BR" sz="1900" smtClean="0"/>
              <a:t> ] [ </a:t>
            </a:r>
            <a:r>
              <a:rPr lang="pt-BR" sz="1900" smtClean="0">
                <a:hlinkClick r:id="rId21"/>
              </a:rPr>
              <a:t>Google Scholar</a:t>
            </a:r>
            <a:r>
              <a:rPr lang="pt-BR" sz="1900" smtClean="0"/>
              <a:t> ]</a:t>
            </a:r>
          </a:p>
          <a:p>
            <a:pPr>
              <a:lnSpc>
                <a:spcPct val="80000"/>
              </a:lnSpc>
            </a:pPr>
            <a:r>
              <a:rPr lang="pt-BR" sz="1900" smtClean="0"/>
              <a:t>18. Barr PA, Bailey PE, Sumners J, et al. Relação entre pressão arterial e volume sanguíneo e efeito da albumina infundida em recém-nascidos prematuros doentes . </a:t>
            </a:r>
            <a:r>
              <a:rPr lang="pt-BR" sz="1900" i="1" smtClean="0"/>
              <a:t>Pediatria</a:t>
            </a:r>
            <a:r>
              <a:rPr lang="pt-BR" sz="1900" smtClean="0"/>
              <a:t> . 1977; 60 ( 3 ): 282-289. [ </a:t>
            </a:r>
            <a:r>
              <a:rPr lang="pt-BR" sz="1900" smtClean="0">
                <a:hlinkClick r:id="rId22"/>
              </a:rPr>
              <a:t>PubMed</a:t>
            </a:r>
            <a:r>
              <a:rPr lang="pt-BR" sz="1900" smtClean="0"/>
              <a:t> ] [ </a:t>
            </a:r>
            <a:r>
              <a:rPr lang="pt-BR" sz="1900" smtClean="0">
                <a:hlinkClick r:id="rId23"/>
              </a:rPr>
              <a:t>Google Acadêmico</a:t>
            </a:r>
            <a:r>
              <a:rPr lang="pt-BR" sz="1900" smtClean="0"/>
              <a:t> ]</a:t>
            </a:r>
          </a:p>
          <a:p>
            <a:pPr>
              <a:lnSpc>
                <a:spcPct val="80000"/>
              </a:lnSpc>
            </a:pPr>
            <a:r>
              <a:rPr lang="pt-BR" sz="1900" smtClean="0"/>
              <a:t>19. Lakshminrusimha S, Keszler M. Hipertensão pulmonar persistente do recém-nascido . </a:t>
            </a:r>
            <a:r>
              <a:rPr lang="pt-BR" sz="1900" i="1" smtClean="0"/>
              <a:t>Neoreviews</a:t>
            </a:r>
            <a:r>
              <a:rPr lang="pt-BR" sz="1900" smtClean="0"/>
              <a:t> . 2015; 16 ( 12 ):e680–e694. doi:10.1542/neo.16-12-e680 [ </a:t>
            </a:r>
            <a:r>
              <a:rPr lang="pt-BR" sz="1900" smtClean="0">
                <a:hlinkClick r:id="rId24"/>
              </a:rPr>
              <a:t>PMC free article</a:t>
            </a:r>
            <a:r>
              <a:rPr lang="pt-BR" sz="1900" smtClean="0"/>
              <a:t> ] [ </a:t>
            </a:r>
            <a:r>
              <a:rPr lang="pt-BR" sz="1900" smtClean="0">
                <a:hlinkClick r:id="rId25"/>
              </a:rPr>
              <a:t>PubMed</a:t>
            </a:r>
            <a:r>
              <a:rPr lang="pt-BR" sz="1900" smtClean="0"/>
              <a:t> ] [ </a:t>
            </a:r>
            <a:r>
              <a:rPr lang="pt-BR" sz="1900" smtClean="0">
                <a:hlinkClick r:id="rId26"/>
              </a:rPr>
              <a:t>CrossRef</a:t>
            </a:r>
            <a:r>
              <a:rPr lang="pt-BR" sz="1900" smtClean="0"/>
              <a:t> ] [ </a:t>
            </a:r>
            <a:r>
              <a:rPr lang="pt-BR" sz="1900" smtClean="0">
                <a:hlinkClick r:id="rId27"/>
              </a:rPr>
              <a:t>Google Scholar</a:t>
            </a:r>
            <a:r>
              <a:rPr lang="pt-BR" sz="1900" smtClean="0"/>
              <a:t> ]</a:t>
            </a:r>
          </a:p>
          <a:p>
            <a:pPr>
              <a:lnSpc>
                <a:spcPct val="80000"/>
              </a:lnSpc>
            </a:pPr>
            <a:r>
              <a:rPr lang="pt-BR" sz="1900" smtClean="0"/>
              <a:t>20. Davis AL, Carcillo JA, Aneja RK, et al. Parâmetros da prática clínica do American College of Critical Care Medicine para suporte hemodinâmico do choque séptico pediátrico e neonatal . </a:t>
            </a:r>
            <a:r>
              <a:rPr lang="pt-BR" sz="1900" i="1" smtClean="0"/>
              <a:t>Crit Care Med</a:t>
            </a:r>
            <a:r>
              <a:rPr lang="pt-BR" sz="1900" smtClean="0"/>
              <a:t> . 2017; 45 ( 6 ): 1061-1093. doi:10.1097/CCM.0000000000002425 [ </a:t>
            </a:r>
            <a:r>
              <a:rPr lang="pt-BR" sz="1900" smtClean="0">
                <a:hlinkClick r:id="rId28"/>
              </a:rPr>
              <a:t>PubMed</a:t>
            </a:r>
            <a:r>
              <a:rPr lang="pt-BR" sz="1900" smtClean="0"/>
              <a:t> ] [ </a:t>
            </a:r>
            <a:r>
              <a:rPr lang="pt-BR" sz="1900" smtClean="0">
                <a:hlinkClick r:id="rId29"/>
              </a:rPr>
              <a:t>CrossRef</a:t>
            </a:r>
            <a:r>
              <a:rPr lang="pt-BR" sz="1900" smtClean="0"/>
              <a:t> ] [ </a:t>
            </a:r>
            <a:r>
              <a:rPr lang="pt-BR" sz="1900" smtClean="0">
                <a:hlinkClick r:id="rId30"/>
              </a:rPr>
              <a:t>Google Scholar</a:t>
            </a:r>
            <a:r>
              <a:rPr lang="pt-BR" sz="1900" smtClean="0"/>
              <a:t> ]</a:t>
            </a:r>
          </a:p>
          <a:p>
            <a:pPr>
              <a:lnSpc>
                <a:spcPct val="80000"/>
              </a:lnSpc>
            </a:pPr>
            <a:r>
              <a:rPr lang="pt-BR" sz="1900" smtClean="0"/>
              <a:t>21. Zhang J, Penny DJ, Kim NS, et al. Mecanismos de aumento da pressão arterial induzida pela dopamina em recém-nascidos pré-termo hipotensos . </a:t>
            </a:r>
            <a:r>
              <a:rPr lang="pt-BR" sz="1900" i="1" smtClean="0"/>
              <a:t>Arch Dis Child Fetal Neonatal Ed</a:t>
            </a:r>
            <a:r>
              <a:rPr lang="pt-BR" sz="1900" smtClean="0"/>
              <a:t> . 1999; 81 ( 2 ):F99–F104. doi:10.1136/fn.81.2.F99 [ </a:t>
            </a:r>
            <a:r>
              <a:rPr lang="pt-BR" sz="1900" smtClean="0">
                <a:hlinkClick r:id="rId31"/>
              </a:rPr>
              <a:t>PMC free article</a:t>
            </a:r>
            <a:r>
              <a:rPr lang="pt-BR" sz="1900" smtClean="0"/>
              <a:t> ] [ </a:t>
            </a:r>
            <a:r>
              <a:rPr lang="pt-BR" sz="1900" smtClean="0">
                <a:hlinkClick r:id="rId32"/>
              </a:rPr>
              <a:t>PubMed</a:t>
            </a:r>
            <a:r>
              <a:rPr lang="pt-BR" sz="1900" smtClean="0"/>
              <a:t> ] [ </a:t>
            </a:r>
            <a:r>
              <a:rPr lang="pt-BR" sz="1900" smtClean="0">
                <a:hlinkClick r:id="rId33"/>
              </a:rPr>
              <a:t>CrossRef</a:t>
            </a:r>
            <a:r>
              <a:rPr lang="pt-BR" sz="1900" smtClean="0"/>
              <a:t> ] [ </a:t>
            </a:r>
            <a:r>
              <a:rPr lang="pt-BR" sz="1900" smtClean="0">
                <a:hlinkClick r:id="rId34"/>
              </a:rPr>
              <a:t>Google Scholar</a:t>
            </a:r>
            <a:r>
              <a:rPr lang="pt-BR" sz="1900" smtClean="0"/>
              <a:t> ]</a:t>
            </a:r>
          </a:p>
          <a:p>
            <a:pPr>
              <a:lnSpc>
                <a:spcPct val="80000"/>
              </a:lnSpc>
            </a:pPr>
            <a:r>
              <a:rPr lang="pt-BR" sz="1900" smtClean="0"/>
              <a:t>22. Liet JM, Boscher C, Gras-Leguen C, et al. Efeitos da dopamina na pressão da artéria pulmonar em prematuros hipotensos com persistência do canal arterial . </a:t>
            </a:r>
            <a:r>
              <a:rPr lang="pt-BR" sz="1900" i="1" smtClean="0"/>
              <a:t>J Pediatr</a:t>
            </a:r>
            <a:r>
              <a:rPr lang="pt-BR" sz="1900" smtClean="0"/>
              <a:t> . 2002; 140 ( 3 ):373-375. doi:10.1067/mpd.2002.123100 [ </a:t>
            </a:r>
            <a:r>
              <a:rPr lang="pt-BR" sz="1900" smtClean="0">
                <a:hlinkClick r:id="rId35"/>
              </a:rPr>
              <a:t>PubMed</a:t>
            </a:r>
            <a:r>
              <a:rPr lang="pt-BR" sz="1900" smtClean="0"/>
              <a:t> ] [ </a:t>
            </a:r>
            <a:r>
              <a:rPr lang="pt-BR" sz="1900" smtClean="0">
                <a:hlinkClick r:id="rId36"/>
              </a:rPr>
              <a:t>CrossRef</a:t>
            </a:r>
            <a:r>
              <a:rPr lang="pt-BR" sz="1900" smtClean="0"/>
              <a:t> ] [ </a:t>
            </a:r>
            <a:r>
              <a:rPr lang="pt-BR" sz="1900" smtClean="0">
                <a:hlinkClick r:id="rId37"/>
              </a:rPr>
              <a:t>Google Scholar</a:t>
            </a:r>
            <a:r>
              <a:rPr lang="pt-BR" sz="1900" smtClean="0"/>
              <a:t> ]</a:t>
            </a: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Text Box 3"/>
          <p:cNvSpPr txBox="1">
            <a:spLocks noGrp="1"/>
          </p:cNvSpPr>
          <p:nvPr>
            <p:ph type="body" idx="1"/>
          </p:nvPr>
        </p:nvSpPr>
        <p:spPr>
          <a:xfrm>
            <a:off x="0" y="0"/>
            <a:ext cx="24384000" cy="13716000"/>
          </a:xfrm>
        </p:spPr>
        <p:txBody>
          <a:bodyPr/>
          <a:lstStyle/>
          <a:p>
            <a:pPr>
              <a:lnSpc>
                <a:spcPct val="80000"/>
              </a:lnSpc>
            </a:pPr>
            <a:r>
              <a:rPr lang="pt-BR" sz="2900" smtClean="0"/>
              <a:t>23. Jaillard S, Elbaz F, Bresson-Just S, et al. Efeitos vasodilatadores pulmonares da norepinefrina durante o desenvolvimento de hipertensão pulmonar crônica em cordeiros neonatos . </a:t>
            </a:r>
            <a:r>
              <a:rPr lang="pt-BR" sz="2900" i="1" smtClean="0"/>
              <a:t>Br J Anaesth</a:t>
            </a:r>
            <a:r>
              <a:rPr lang="pt-BR" sz="2900" smtClean="0"/>
              <a:t> . 2004; 93 ( 6 ):818-824. doi:10.1093/bja/aeh278 [ </a:t>
            </a:r>
            <a:r>
              <a:rPr lang="pt-BR" sz="2900" smtClean="0">
                <a:hlinkClick r:id="rId2"/>
              </a:rPr>
              <a:t>PubMed</a:t>
            </a:r>
            <a:r>
              <a:rPr lang="pt-BR" sz="2900" smtClean="0"/>
              <a:t> ] [ </a:t>
            </a:r>
            <a:r>
              <a:rPr lang="pt-BR" sz="2900" smtClean="0">
                <a:hlinkClick r:id="rId3"/>
              </a:rPr>
              <a:t>CrossRef</a:t>
            </a:r>
            <a:r>
              <a:rPr lang="pt-BR" sz="2900" smtClean="0"/>
              <a:t> ] [ </a:t>
            </a:r>
            <a:r>
              <a:rPr lang="pt-BR" sz="2900" smtClean="0">
                <a:hlinkClick r:id="rId4"/>
              </a:rPr>
              <a:t>Google Scholar</a:t>
            </a:r>
            <a:r>
              <a:rPr lang="pt-BR" sz="2900" smtClean="0"/>
              <a:t> ]</a:t>
            </a:r>
          </a:p>
          <a:p>
            <a:pPr>
              <a:lnSpc>
                <a:spcPct val="80000"/>
              </a:lnSpc>
            </a:pPr>
            <a:r>
              <a:rPr lang="pt-BR" sz="2900" smtClean="0"/>
              <a:t>24. Tourneux P, Rakza T, Bouissou A, et al. Efeitos circulatórios pulmonares da norepinefrina em recém-nascidos com hipertensão pulmonar persistente . </a:t>
            </a:r>
            <a:r>
              <a:rPr lang="pt-BR" sz="2900" i="1" smtClean="0"/>
              <a:t>J Pediatr</a:t>
            </a:r>
            <a:r>
              <a:rPr lang="pt-BR" sz="2900" smtClean="0"/>
              <a:t> . 2008; 153 ( 3 ):345–349. doi:10.1016/j.jpeds.2008.03.007 [ </a:t>
            </a:r>
            <a:r>
              <a:rPr lang="pt-BR" sz="2900" smtClean="0">
                <a:hlinkClick r:id="rId5"/>
              </a:rPr>
              <a:t>PubMed</a:t>
            </a:r>
            <a:r>
              <a:rPr lang="pt-BR" sz="2900" smtClean="0"/>
              <a:t> ] [ </a:t>
            </a:r>
            <a:r>
              <a:rPr lang="pt-BR" sz="2900" smtClean="0">
                <a:hlinkClick r:id="rId6"/>
              </a:rPr>
              <a:t>CrossRef</a:t>
            </a:r>
            <a:r>
              <a:rPr lang="pt-BR" sz="2900" smtClean="0"/>
              <a:t> ] [ </a:t>
            </a:r>
            <a:r>
              <a:rPr lang="pt-BR" sz="2900" smtClean="0">
                <a:hlinkClick r:id="rId7"/>
              </a:rPr>
              <a:t>Google Scholar</a:t>
            </a:r>
            <a:r>
              <a:rPr lang="pt-BR" sz="2900" smtClean="0"/>
              <a:t> ]</a:t>
            </a:r>
          </a:p>
          <a:p>
            <a:pPr>
              <a:lnSpc>
                <a:spcPct val="80000"/>
              </a:lnSpc>
            </a:pPr>
            <a:r>
              <a:rPr lang="pt-BR" sz="2900" smtClean="0"/>
              <a:t>25. Ventura AMC, Shieh HH, Bousso A, et al. Ensaio controlado randomizado prospectivo duplo-cego de dopamina versus epinefrina como drogas vasoativas de primeira linha no choque séptico pediátrico . </a:t>
            </a:r>
            <a:r>
              <a:rPr lang="pt-BR" sz="2900" i="1" smtClean="0"/>
              <a:t>Crit Care Med</a:t>
            </a:r>
            <a:r>
              <a:rPr lang="pt-BR" sz="2900" smtClean="0"/>
              <a:t> . 2015; 43 ( 11 ): 2292-2302. doi:10.1097/CCM.0000000000001260 [ </a:t>
            </a:r>
            <a:r>
              <a:rPr lang="pt-BR" sz="2900" smtClean="0">
                <a:hlinkClick r:id="rId8"/>
              </a:rPr>
              <a:t>PubMed</a:t>
            </a:r>
            <a:r>
              <a:rPr lang="pt-BR" sz="2900" smtClean="0"/>
              <a:t> ] [ </a:t>
            </a:r>
            <a:r>
              <a:rPr lang="pt-BR" sz="2900" smtClean="0">
                <a:hlinkClick r:id="rId9"/>
              </a:rPr>
              <a:t>CrossRef</a:t>
            </a:r>
            <a:r>
              <a:rPr lang="pt-BR" sz="2900" smtClean="0"/>
              <a:t> ] [ </a:t>
            </a:r>
            <a:r>
              <a:rPr lang="pt-BR" sz="2900" smtClean="0">
                <a:hlinkClick r:id="rId10"/>
              </a:rPr>
              <a:t>Google Scholar</a:t>
            </a:r>
            <a:r>
              <a:rPr lang="pt-BR" sz="2900" smtClean="0"/>
              <a:t> ]</a:t>
            </a:r>
          </a:p>
          <a:p>
            <a:pPr>
              <a:lnSpc>
                <a:spcPct val="80000"/>
              </a:lnSpc>
            </a:pPr>
            <a:r>
              <a:rPr lang="pt-BR" sz="2900" smtClean="0"/>
              <a:t>26. Ramaswamy KN, Singhi S, Jayashree M, et al. Ensaio Clínico Randomizado Duplo-cego Comparando Dopamina e Epinefrina no Choque Séptico Hipotensivo Refratário a Líquido Pediátrico* . </a:t>
            </a:r>
            <a:r>
              <a:rPr lang="pt-BR" sz="2900" i="1" smtClean="0"/>
              <a:t>Pediatr Crit Care Med</a:t>
            </a:r>
            <a:r>
              <a:rPr lang="pt-BR" sz="2900" smtClean="0"/>
              <a:t> . 2016; 17 ( 11 ):e502–e512. doi:10.1097/PCC.0000000000000954 [</a:t>
            </a:r>
            <a:r>
              <a:rPr lang="pt-BR" sz="2900" smtClean="0">
                <a:hlinkClick r:id="rId11"/>
              </a:rPr>
              <a:t> PubMed</a:t>
            </a:r>
            <a:r>
              <a:rPr lang="pt-BR" sz="2900" smtClean="0"/>
              <a:t> ] [ </a:t>
            </a:r>
            <a:r>
              <a:rPr lang="pt-BR" sz="2900" smtClean="0">
                <a:hlinkClick r:id="rId12"/>
              </a:rPr>
              <a:t>CrossRef</a:t>
            </a:r>
            <a:r>
              <a:rPr lang="pt-BR" sz="2900" smtClean="0"/>
              <a:t> ] [ </a:t>
            </a:r>
            <a:r>
              <a:rPr lang="pt-BR" sz="2900" smtClean="0">
                <a:hlinkClick r:id="rId13"/>
              </a:rPr>
              <a:t>Google Scholar</a:t>
            </a:r>
            <a:r>
              <a:rPr lang="pt-BR" sz="2900" smtClean="0"/>
              <a:t> ]</a:t>
            </a:r>
          </a:p>
          <a:p>
            <a:pPr>
              <a:lnSpc>
                <a:spcPct val="80000"/>
              </a:lnSpc>
            </a:pPr>
            <a:r>
              <a:rPr lang="pt-BR" sz="2900" smtClean="0"/>
              <a:t>27. Valverde E, Pellicer A, Madero R, et al. Dopamina versus epinefrina para suporte cardiovascular em recém-nascidos de baixo peso: análise de efeitos sistêmicos e desfechos clínicos neonatais . </a:t>
            </a:r>
            <a:r>
              <a:rPr lang="pt-BR" sz="2900" i="1" smtClean="0"/>
              <a:t>Pediatria</a:t>
            </a:r>
            <a:r>
              <a:rPr lang="pt-BR" sz="2900" smtClean="0"/>
              <a:t> . 2006; 117 ( 6 ). doi:10.1542/peds.2005-2108 [</a:t>
            </a:r>
            <a:r>
              <a:rPr lang="pt-BR" sz="2900" smtClean="0">
                <a:hlinkClick r:id="rId14"/>
              </a:rPr>
              <a:t> PubMed</a:t>
            </a:r>
            <a:r>
              <a:rPr lang="pt-BR" sz="2900" smtClean="0"/>
              <a:t> ] [ </a:t>
            </a:r>
            <a:r>
              <a:rPr lang="pt-BR" sz="2900" smtClean="0">
                <a:hlinkClick r:id="rId15"/>
              </a:rPr>
              <a:t>CrossRef</a:t>
            </a:r>
            <a:r>
              <a:rPr lang="pt-BR" sz="2900" smtClean="0"/>
              <a:t> ] [ </a:t>
            </a:r>
            <a:r>
              <a:rPr lang="pt-BR" sz="2900" smtClean="0">
                <a:hlinkClick r:id="rId16"/>
              </a:rPr>
              <a:t>Google Scholar</a:t>
            </a:r>
            <a:r>
              <a:rPr lang="pt-BR" sz="2900" smtClean="0"/>
              <a:t> ]</a:t>
            </a:r>
          </a:p>
          <a:p>
            <a:pPr>
              <a:lnSpc>
                <a:spcPct val="80000"/>
              </a:lnSpc>
            </a:pPr>
            <a:r>
              <a:rPr lang="pt-BR" sz="2900" smtClean="0"/>
              <a:t>28. Baske K, Saini SS, Dutta S, et al. Epinefrina versus dopamina no choque séptico neonatal: um estudo controlado randomizado duplo-cego . </a:t>
            </a:r>
            <a:r>
              <a:rPr lang="pt-BR" sz="2900" i="1" smtClean="0"/>
              <a:t>Eur J Pediatr</a:t>
            </a:r>
            <a:r>
              <a:rPr lang="pt-BR" sz="2900" smtClean="0"/>
              <a:t> . 2018; 177 ( 9 ): 1335-1342. doi:10.1007/s00431-018-3195-x [ </a:t>
            </a:r>
            <a:r>
              <a:rPr lang="pt-BR" sz="2900" smtClean="0">
                <a:hlinkClick r:id="rId17"/>
              </a:rPr>
              <a:t>PubMed</a:t>
            </a:r>
            <a:r>
              <a:rPr lang="pt-BR" sz="2900" smtClean="0"/>
              <a:t> ] [ </a:t>
            </a:r>
            <a:r>
              <a:rPr lang="pt-BR" sz="2900" smtClean="0">
                <a:hlinkClick r:id="rId18"/>
              </a:rPr>
              <a:t>CrossRef</a:t>
            </a:r>
            <a:r>
              <a:rPr lang="pt-BR" sz="2900" smtClean="0"/>
              <a:t> ] [ </a:t>
            </a:r>
            <a:r>
              <a:rPr lang="pt-BR" sz="2900" smtClean="0">
                <a:hlinkClick r:id="rId19"/>
              </a:rPr>
              <a:t>Google Scholar</a:t>
            </a:r>
            <a:r>
              <a:rPr lang="pt-BR" sz="2900" smtClean="0"/>
              <a:t> ]</a:t>
            </a:r>
          </a:p>
          <a:p>
            <a:pPr>
              <a:lnSpc>
                <a:spcPct val="80000"/>
              </a:lnSpc>
            </a:pPr>
            <a:r>
              <a:rPr lang="pt-BR" sz="2900" smtClean="0"/>
              <a:t>29. Mahoney L, Shah G, Crook D, et al. Uma Revisão da Literatura da Farmacocinética e Farmacodinâmica da Dobutamina em Neonatos . </a:t>
            </a:r>
            <a:r>
              <a:rPr lang="pt-BR" sz="2900" i="1" smtClean="0"/>
              <a:t>Pediatr Cardiol</a:t>
            </a:r>
            <a:r>
              <a:rPr lang="pt-BR" sz="2900" smtClean="0"/>
              <a:t> . 2016; 37 :14-23. doi:10.1007/s00246-015-1263-9 [ </a:t>
            </a:r>
            <a:r>
              <a:rPr lang="pt-BR" sz="2900" smtClean="0">
                <a:hlinkClick r:id="rId20"/>
              </a:rPr>
              <a:t>PubMed</a:t>
            </a:r>
            <a:r>
              <a:rPr lang="pt-BR" sz="2900" smtClean="0"/>
              <a:t> ] [ </a:t>
            </a:r>
            <a:r>
              <a:rPr lang="pt-BR" sz="2900" smtClean="0">
                <a:hlinkClick r:id="rId21"/>
              </a:rPr>
              <a:t>CrossRef</a:t>
            </a:r>
            <a:r>
              <a:rPr lang="pt-BR" sz="2900" smtClean="0"/>
              <a:t> ] [ </a:t>
            </a:r>
            <a:r>
              <a:rPr lang="pt-BR" sz="2900" smtClean="0">
                <a:hlinkClick r:id="rId22"/>
              </a:rPr>
              <a:t>Google Scholar</a:t>
            </a:r>
            <a:r>
              <a:rPr lang="pt-BR" sz="2900" smtClean="0"/>
              <a:t> ]</a:t>
            </a:r>
          </a:p>
          <a:p>
            <a:pPr>
              <a:lnSpc>
                <a:spcPct val="80000"/>
              </a:lnSpc>
            </a:pPr>
            <a:r>
              <a:rPr lang="pt-BR" sz="2900" smtClean="0"/>
              <a:t>30. Robel-Tillig E, Knüpfer M, Pulzer F, et al. Impacto cardiovascular da dobutamina em neonatos com disfunção miocárdica . </a:t>
            </a:r>
            <a:r>
              <a:rPr lang="pt-BR" sz="2900" i="1" smtClean="0"/>
              <a:t>Early Hum Dev</a:t>
            </a:r>
            <a:r>
              <a:rPr lang="pt-BR" sz="2900" smtClean="0"/>
              <a:t> . 2007; 83 ( 5 ):307-312. doi:10.1016/j.earlhumdev.2006.06.005 [ </a:t>
            </a:r>
            <a:r>
              <a:rPr lang="pt-BR" sz="2900" smtClean="0">
                <a:hlinkClick r:id="rId23"/>
              </a:rPr>
              <a:t>PubMed</a:t>
            </a:r>
            <a:r>
              <a:rPr lang="pt-BR" sz="2900" smtClean="0"/>
              <a:t> ] [ </a:t>
            </a:r>
            <a:r>
              <a:rPr lang="pt-BR" sz="2900" smtClean="0">
                <a:hlinkClick r:id="rId24"/>
              </a:rPr>
              <a:t>CrossRef</a:t>
            </a:r>
            <a:r>
              <a:rPr lang="pt-BR" sz="2900" smtClean="0"/>
              <a:t> ] [ </a:t>
            </a:r>
            <a:r>
              <a:rPr lang="pt-BR" sz="2900" smtClean="0">
                <a:hlinkClick r:id="rId25"/>
              </a:rPr>
              <a:t>Google Scholar</a:t>
            </a:r>
            <a:r>
              <a:rPr lang="pt-BR" sz="2900" smtClean="0"/>
              <a:t> ]</a:t>
            </a:r>
          </a:p>
          <a:p>
            <a:pPr>
              <a:lnSpc>
                <a:spcPct val="80000"/>
              </a:lnSpc>
            </a:pPr>
            <a:r>
              <a:rPr lang="pt-BR" sz="2900" smtClean="0"/>
              <a:t>31. Osborn DA, Evans N, Kluckow M. Contratilidade ventricular esquerda em recém-nascidos extremamente prematuros no primeiro dia e resposta a inotrópicos . </a:t>
            </a:r>
            <a:r>
              <a:rPr lang="pt-BR" sz="2900" i="1" smtClean="0"/>
              <a:t>Pediatra Res</a:t>
            </a:r>
            <a:r>
              <a:rPr lang="pt-BR" sz="2900" smtClean="0"/>
              <a:t> . 2007; 61 ( 3 ):335–340. doi:10.1203/pdr.0b013e318030d1e1 [ </a:t>
            </a:r>
            <a:r>
              <a:rPr lang="pt-BR" sz="2900" smtClean="0">
                <a:hlinkClick r:id="rId26"/>
              </a:rPr>
              <a:t>PubMed</a:t>
            </a:r>
            <a:r>
              <a:rPr lang="pt-BR" sz="2900" smtClean="0"/>
              <a:t> ] [ </a:t>
            </a:r>
            <a:r>
              <a:rPr lang="pt-BR" sz="2900" smtClean="0">
                <a:hlinkClick r:id="rId27"/>
              </a:rPr>
              <a:t>CrossRef</a:t>
            </a:r>
            <a:r>
              <a:rPr lang="pt-BR" sz="2900" smtClean="0"/>
              <a:t> ] [ </a:t>
            </a:r>
            <a:r>
              <a:rPr lang="pt-BR" sz="2900" smtClean="0">
                <a:hlinkClick r:id="rId28"/>
              </a:rPr>
              <a:t>Google Scholar</a:t>
            </a:r>
            <a:r>
              <a:rPr lang="pt-BR" sz="2900" smtClean="0"/>
              <a:t> ]</a:t>
            </a: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Grp="1"/>
          </p:cNvSpPr>
          <p:nvPr>
            <p:ph type="body" idx="1"/>
          </p:nvPr>
        </p:nvSpPr>
        <p:spPr>
          <a:xfrm>
            <a:off x="0" y="0"/>
            <a:ext cx="24384000" cy="13716000"/>
          </a:xfrm>
        </p:spPr>
        <p:txBody>
          <a:bodyPr/>
          <a:lstStyle/>
          <a:p>
            <a:pPr>
              <a:lnSpc>
                <a:spcPct val="80000"/>
              </a:lnSpc>
            </a:pPr>
            <a:r>
              <a:rPr lang="pt-BR" sz="2100" smtClean="0"/>
              <a:t>32. Osborn D, Evans N, Kluckow M. Ensaio randomizado de dobutamina versus dopamina em prematuros com baixo fluxo sanguíneo sistêmico . </a:t>
            </a:r>
            <a:r>
              <a:rPr lang="pt-BR" sz="2100" i="1" smtClean="0"/>
              <a:t>J Pediatr</a:t>
            </a:r>
            <a:r>
              <a:rPr lang="pt-BR" sz="2100" smtClean="0"/>
              <a:t> . 2002; 140 ( 2 ): 183-191. doi:10.1067/mpd.2002.120834 [ </a:t>
            </a:r>
            <a:r>
              <a:rPr lang="pt-BR" sz="2100" smtClean="0">
                <a:hlinkClick r:id="rId2"/>
              </a:rPr>
              <a:t>PubMed</a:t>
            </a:r>
            <a:r>
              <a:rPr lang="pt-BR" sz="2100" smtClean="0"/>
              <a:t> ] [ </a:t>
            </a:r>
            <a:r>
              <a:rPr lang="pt-BR" sz="2100" smtClean="0">
                <a:hlinkClick r:id="rId3"/>
              </a:rPr>
              <a:t>CrossRef</a:t>
            </a:r>
            <a:r>
              <a:rPr lang="pt-BR" sz="2100" smtClean="0"/>
              <a:t> ] [ </a:t>
            </a:r>
            <a:r>
              <a:rPr lang="pt-BR" sz="2100" smtClean="0">
                <a:hlinkClick r:id="rId4"/>
              </a:rPr>
              <a:t>Google Scholar</a:t>
            </a:r>
            <a:r>
              <a:rPr lang="pt-BR" sz="2100" smtClean="0"/>
              <a:t> ]</a:t>
            </a:r>
          </a:p>
          <a:p>
            <a:pPr>
              <a:lnSpc>
                <a:spcPct val="80000"/>
              </a:lnSpc>
            </a:pPr>
            <a:r>
              <a:rPr lang="pt-BR" sz="2100" smtClean="0"/>
              <a:t>33. Lakshminrusimha S, Porta NFM, Farrow KN, et al. Milrinona aumenta o relaxamento à prostaciclina e iloprost em artérias pulmonares isoladas de cordeiros com hipertensão pulmonar persistente do recém-nascido . </a:t>
            </a:r>
            <a:r>
              <a:rPr lang="pt-BR" sz="2100" i="1" smtClean="0"/>
              <a:t>Pediatr Crit Care Med</a:t>
            </a:r>
            <a:r>
              <a:rPr lang="pt-BR" sz="2100" smtClean="0"/>
              <a:t> . 2009; 10 ( 1 ):106-112. doi:10.1097/PCC.0b013e3181936aee [ </a:t>
            </a:r>
            <a:r>
              <a:rPr lang="pt-BR" sz="2100" smtClean="0">
                <a:hlinkClick r:id="rId5"/>
              </a:rPr>
              <a:t>PMC free article</a:t>
            </a:r>
            <a:r>
              <a:rPr lang="pt-BR" sz="2100" smtClean="0"/>
              <a:t> ] [ </a:t>
            </a:r>
            <a:r>
              <a:rPr lang="pt-BR" sz="2100" smtClean="0">
                <a:hlinkClick r:id="rId6"/>
              </a:rPr>
              <a:t>PubMed</a:t>
            </a:r>
            <a:r>
              <a:rPr lang="pt-BR" sz="2100" smtClean="0"/>
              <a:t> ] [ </a:t>
            </a:r>
            <a:r>
              <a:rPr lang="pt-BR" sz="2100" smtClean="0">
                <a:hlinkClick r:id="rId7"/>
              </a:rPr>
              <a:t>CrossRef</a:t>
            </a:r>
            <a:r>
              <a:rPr lang="pt-BR" sz="2100" smtClean="0"/>
              <a:t> ] [ </a:t>
            </a:r>
            <a:r>
              <a:rPr lang="pt-BR" sz="2100" smtClean="0">
                <a:hlinkClick r:id="rId8"/>
              </a:rPr>
              <a:t>Google Scholar</a:t>
            </a:r>
            <a:r>
              <a:rPr lang="pt-BR" sz="2100" smtClean="0"/>
              <a:t> ]</a:t>
            </a:r>
          </a:p>
          <a:p>
            <a:pPr>
              <a:lnSpc>
                <a:spcPct val="80000"/>
              </a:lnSpc>
            </a:pPr>
            <a:r>
              <a:rPr lang="pt-BR" sz="2100" smtClean="0"/>
              <a:t>34. McNamara PJ, Shivananda SP, Sahni M, et al. Farmacologia da Milrinona em Neonatos com Hipertensão Pulmonar Persistente do Recém-Nascido e Resposta Subótima ao Óxido Nítrico Inalatório* . </a:t>
            </a:r>
            <a:r>
              <a:rPr lang="pt-BR" sz="2100" i="1" smtClean="0"/>
              <a:t>Pediatr Crit Care Med</a:t>
            </a:r>
            <a:r>
              <a:rPr lang="pt-BR" sz="2100" smtClean="0"/>
              <a:t> . 2013; 14 ( 1 ):74–84. doi:10.1097/PCC.0b013e31824ea2cd [ </a:t>
            </a:r>
            <a:r>
              <a:rPr lang="pt-BR" sz="2100" smtClean="0">
                <a:hlinkClick r:id="rId9"/>
              </a:rPr>
              <a:t>PubMed</a:t>
            </a:r>
            <a:r>
              <a:rPr lang="pt-BR" sz="2100" smtClean="0"/>
              <a:t> ] [ </a:t>
            </a:r>
            <a:r>
              <a:rPr lang="pt-BR" sz="2100" smtClean="0">
                <a:hlinkClick r:id="rId10"/>
              </a:rPr>
              <a:t>CrossRef</a:t>
            </a:r>
            <a:r>
              <a:rPr lang="pt-BR" sz="2100" smtClean="0"/>
              <a:t> ] [ </a:t>
            </a:r>
            <a:r>
              <a:rPr lang="pt-BR" sz="2100" smtClean="0">
                <a:hlinkClick r:id="rId11"/>
              </a:rPr>
              <a:t>Google Scholar</a:t>
            </a:r>
            <a:r>
              <a:rPr lang="pt-BR" sz="2100" smtClean="0"/>
              <a:t> ]</a:t>
            </a:r>
          </a:p>
          <a:p>
            <a:pPr>
              <a:lnSpc>
                <a:spcPct val="80000"/>
              </a:lnSpc>
            </a:pPr>
            <a:r>
              <a:rPr lang="pt-BR" sz="2100" smtClean="0"/>
              <a:t>35. James A, Corcoran J, Mcnamara P, et al. O efeito da milrinona na função ventricular direita e esquerda quando usada como terapia de resgate para recém-nascidos a termo com hipertensão pulmonar Vasopressina como terapia de resgate para hipertensão pulmonar refratária em recém-nascidos: Série de casos Ver projeto Artigo C . </a:t>
            </a:r>
            <a:r>
              <a:rPr lang="pt-BR" sz="2100" i="1" smtClean="0"/>
              <a:t>Cardiol Jovem</a:t>
            </a:r>
            <a:r>
              <a:rPr lang="pt-BR" sz="2100" smtClean="0"/>
              <a:t> . 2016; 26 :90-99. doi:10.1017/S1047951114002698 [ </a:t>
            </a:r>
            <a:r>
              <a:rPr lang="pt-BR" sz="2100" smtClean="0">
                <a:hlinkClick r:id="rId12"/>
              </a:rPr>
              <a:t>PubMed</a:t>
            </a:r>
            <a:r>
              <a:rPr lang="pt-BR" sz="2100" smtClean="0"/>
              <a:t> ] [ </a:t>
            </a:r>
            <a:r>
              <a:rPr lang="pt-BR" sz="2100" smtClean="0">
                <a:hlinkClick r:id="rId13"/>
              </a:rPr>
              <a:t>CrossRef</a:t>
            </a:r>
            <a:r>
              <a:rPr lang="pt-BR" sz="2100" smtClean="0"/>
              <a:t> ] [ </a:t>
            </a:r>
            <a:r>
              <a:rPr lang="pt-BR" sz="2100" smtClean="0">
                <a:hlinkClick r:id="rId14"/>
              </a:rPr>
              <a:t>Google Scholar</a:t>
            </a:r>
            <a:r>
              <a:rPr lang="pt-BR" sz="2100" smtClean="0"/>
              <a:t> ]</a:t>
            </a:r>
          </a:p>
          <a:p>
            <a:pPr>
              <a:lnSpc>
                <a:spcPct val="80000"/>
              </a:lnSpc>
            </a:pPr>
            <a:r>
              <a:rPr lang="pt-BR" sz="2100" smtClean="0"/>
              <a:t>36. Lakshminrusimha S, Keszler M, Kirpalani H, et al. Milrinona na hérnia diafragmática congênita – um estudo piloto randomizado: protocolo de estudo, revisão da literatura e levantamento das práticas atuais . </a:t>
            </a:r>
            <a:r>
              <a:rPr lang="pt-BR" sz="2100" i="1" smtClean="0"/>
              <a:t>Matern Heal Neonatol Perinatol</a:t>
            </a:r>
            <a:r>
              <a:rPr lang="pt-BR" sz="2100" smtClean="0"/>
              <a:t> . 2017; 3 ( 1 ):1–15. doi:10.1186/s40748-017-0066-9 [ </a:t>
            </a:r>
            <a:r>
              <a:rPr lang="pt-BR" sz="2100" smtClean="0">
                <a:hlinkClick r:id="rId15"/>
              </a:rPr>
              <a:t>artigo livre PMC</a:t>
            </a:r>
            <a:r>
              <a:rPr lang="pt-BR" sz="2100" smtClean="0"/>
              <a:t> ] [ </a:t>
            </a:r>
            <a:r>
              <a:rPr lang="pt-BR" sz="2100" smtClean="0">
                <a:hlinkClick r:id="rId16"/>
              </a:rPr>
              <a:t>PubMed</a:t>
            </a:r>
            <a:r>
              <a:rPr lang="pt-BR" sz="2100" smtClean="0"/>
              <a:t> ] [</a:t>
            </a:r>
            <a:r>
              <a:rPr lang="pt-BR" sz="2100" smtClean="0">
                <a:hlinkClick r:id="rId17"/>
              </a:rPr>
              <a:t> CrossRef</a:t>
            </a:r>
            <a:r>
              <a:rPr lang="pt-BR" sz="2100" smtClean="0"/>
              <a:t> ] [ </a:t>
            </a:r>
            <a:r>
              <a:rPr lang="pt-BR" sz="2100" smtClean="0">
                <a:hlinkClick r:id="rId18"/>
              </a:rPr>
              <a:t>Google Scholar</a:t>
            </a:r>
            <a:r>
              <a:rPr lang="pt-BR" sz="2100" smtClean="0"/>
              <a:t> ]</a:t>
            </a:r>
          </a:p>
          <a:p>
            <a:pPr>
              <a:lnSpc>
                <a:spcPct val="80000"/>
              </a:lnSpc>
            </a:pPr>
            <a:r>
              <a:rPr lang="pt-BR" sz="2100" smtClean="0"/>
              <a:t>37. EL-Khuffash A, McNamara PJ, Breatnach C, et al. O uso de milrinona em neonatos com hipertensão pulmonar persistente do recém-nascido - um estudo piloto randomizado controlado (MINT 1): protocolo do estudo e revisão da literatura . </a:t>
            </a:r>
            <a:r>
              <a:rPr lang="pt-BR" sz="2100" i="1" smtClean="0"/>
              <a:t>Matern Heal Neonatol Perinatol</a:t>
            </a:r>
            <a:r>
              <a:rPr lang="pt-BR" sz="2100" smtClean="0"/>
              <a:t> . 2018; 4 ( 1 ):1–12. doi:10.1186/s40748-018-0093-1 [ </a:t>
            </a:r>
            <a:r>
              <a:rPr lang="pt-BR" sz="2100" smtClean="0">
                <a:hlinkClick r:id="rId19"/>
              </a:rPr>
              <a:t>PMC free article</a:t>
            </a:r>
            <a:r>
              <a:rPr lang="pt-BR" sz="2100" smtClean="0"/>
              <a:t> ] [ </a:t>
            </a:r>
            <a:r>
              <a:rPr lang="pt-BR" sz="2100" smtClean="0">
                <a:hlinkClick r:id="rId20"/>
              </a:rPr>
              <a:t>PubMed</a:t>
            </a:r>
            <a:r>
              <a:rPr lang="pt-BR" sz="2100" smtClean="0"/>
              <a:t> ] [ </a:t>
            </a:r>
            <a:r>
              <a:rPr lang="pt-BR" sz="2100" smtClean="0">
                <a:hlinkClick r:id="rId21"/>
              </a:rPr>
              <a:t>CrossRef</a:t>
            </a:r>
            <a:r>
              <a:rPr lang="pt-BR" sz="2100" smtClean="0"/>
              <a:t> ] [ </a:t>
            </a:r>
            <a:r>
              <a:rPr lang="pt-BR" sz="2100" smtClean="0">
                <a:hlinkClick r:id="rId22"/>
              </a:rPr>
              <a:t>Google Scholar</a:t>
            </a:r>
            <a:r>
              <a:rPr lang="pt-BR" sz="2100" smtClean="0"/>
              <a:t> ]</a:t>
            </a:r>
          </a:p>
          <a:p>
            <a:pPr>
              <a:lnSpc>
                <a:spcPct val="80000"/>
              </a:lnSpc>
            </a:pPr>
            <a:r>
              <a:rPr lang="pt-BR" sz="2100" smtClean="0"/>
              <a:t>38. Hansmann G, Koestenberger M, Alastalo TP, et al. Declaração de consenso atualizada de 2019 sobre o diagnóstico e tratamento da hipertensão pulmonar pediátrica: A Rede Europeia de Doenças Vasculares Pulmonares Pediátricas (EPPVDN), endossada pela AEPC, ESPR e ISHLT . </a:t>
            </a:r>
            <a:r>
              <a:rPr lang="pt-BR" sz="2100" i="1" smtClean="0"/>
              <a:t>J Ouvir Transplante de Pulmão</a:t>
            </a:r>
            <a:r>
              <a:rPr lang="pt-BR" sz="2100" smtClean="0"/>
              <a:t> . 2019; 38 ( 9 ):879-901. doi:10.1016/j.healun.2019.06.022 [ </a:t>
            </a:r>
            <a:r>
              <a:rPr lang="pt-BR" sz="2100" smtClean="0">
                <a:hlinkClick r:id="rId23"/>
              </a:rPr>
              <a:t>PubMed</a:t>
            </a:r>
            <a:r>
              <a:rPr lang="pt-BR" sz="2100" smtClean="0"/>
              <a:t> ] [ </a:t>
            </a:r>
            <a:r>
              <a:rPr lang="pt-BR" sz="2100" smtClean="0">
                <a:hlinkClick r:id="rId24"/>
              </a:rPr>
              <a:t>CrossRef</a:t>
            </a:r>
            <a:r>
              <a:rPr lang="pt-BR" sz="2100" smtClean="0"/>
              <a:t> ] [ </a:t>
            </a:r>
            <a:r>
              <a:rPr lang="pt-BR" sz="2100" smtClean="0">
                <a:hlinkClick r:id="rId25"/>
              </a:rPr>
              <a:t>Google Scholar</a:t>
            </a:r>
            <a:r>
              <a:rPr lang="pt-BR" sz="2100" smtClean="0"/>
              <a:t> ]</a:t>
            </a:r>
          </a:p>
          <a:p>
            <a:pPr>
              <a:lnSpc>
                <a:spcPct val="80000"/>
              </a:lnSpc>
            </a:pPr>
            <a:r>
              <a:rPr lang="pt-BR" sz="2100" smtClean="0"/>
              <a:t>39. Siehr SL, Feinstein JA, Yang W, et al. Efeitos hemodinâmicos da fenilefrina, vasopressina e epinefrina em crianças com hipertensão pulmonar: um estudo piloto . </a:t>
            </a:r>
            <a:r>
              <a:rPr lang="pt-BR" sz="2100" i="1" smtClean="0"/>
              <a:t>Pediatr Crit Care Med</a:t>
            </a:r>
            <a:r>
              <a:rPr lang="pt-BR" sz="2100" smtClean="0"/>
              <a:t> . 2016; 17 ( 5 ):428–437. doi:10.1097/PCC.0000000000000716 [ </a:t>
            </a:r>
            <a:r>
              <a:rPr lang="pt-BR" sz="2100" smtClean="0">
                <a:hlinkClick r:id="rId26"/>
              </a:rPr>
              <a:t>PubMed</a:t>
            </a:r>
            <a:r>
              <a:rPr lang="pt-BR" sz="2100" smtClean="0"/>
              <a:t> ] [ </a:t>
            </a:r>
            <a:r>
              <a:rPr lang="pt-BR" sz="2100" smtClean="0">
                <a:hlinkClick r:id="rId27"/>
              </a:rPr>
              <a:t>CrossRef</a:t>
            </a:r>
            <a:r>
              <a:rPr lang="pt-BR" sz="2100" smtClean="0"/>
              <a:t> ] [ </a:t>
            </a:r>
            <a:r>
              <a:rPr lang="pt-BR" sz="2100" smtClean="0">
                <a:hlinkClick r:id="rId28"/>
              </a:rPr>
              <a:t>Google Scholar</a:t>
            </a:r>
            <a:r>
              <a:rPr lang="pt-BR" sz="2100" smtClean="0"/>
              <a:t> ]</a:t>
            </a:r>
          </a:p>
          <a:p>
            <a:pPr>
              <a:lnSpc>
                <a:spcPct val="80000"/>
              </a:lnSpc>
            </a:pPr>
            <a:r>
              <a:rPr lang="pt-BR" sz="2100" smtClean="0"/>
              <a:t>40. Thibonnier M, Conarty DM, Preston JA, et al. As células endoteliais vasculares humanas expressam receptores de ocitocina . </a:t>
            </a:r>
            <a:r>
              <a:rPr lang="pt-BR" sz="2100" i="1" smtClean="0"/>
              <a:t>Endocrinologia</a:t>
            </a:r>
            <a:r>
              <a:rPr lang="pt-BR" sz="2100" smtClean="0"/>
              <a:t> . 1999; 140 ( 3 ): 1301-1309. doi:10.1210/endo.140.3.6546 [ </a:t>
            </a:r>
            <a:r>
              <a:rPr lang="pt-BR" sz="2100" smtClean="0">
                <a:hlinkClick r:id="rId29"/>
              </a:rPr>
              <a:t>PubMed</a:t>
            </a:r>
            <a:r>
              <a:rPr lang="pt-BR" sz="2100" smtClean="0"/>
              <a:t> ] [</a:t>
            </a:r>
            <a:r>
              <a:rPr lang="pt-BR" sz="2100" smtClean="0">
                <a:hlinkClick r:id="rId30"/>
              </a:rPr>
              <a:t> CrossRef</a:t>
            </a:r>
            <a:r>
              <a:rPr lang="pt-BR" sz="2100" smtClean="0"/>
              <a:t> ] [ </a:t>
            </a:r>
            <a:r>
              <a:rPr lang="pt-BR" sz="2100" smtClean="0">
                <a:hlinkClick r:id="rId31"/>
              </a:rPr>
              <a:t>Google Scholar</a:t>
            </a:r>
            <a:r>
              <a:rPr lang="pt-BR" sz="2100" smtClean="0"/>
              <a:t> ]</a:t>
            </a:r>
          </a:p>
          <a:p>
            <a:pPr>
              <a:lnSpc>
                <a:spcPct val="80000"/>
              </a:lnSpc>
            </a:pPr>
            <a:r>
              <a:rPr lang="pt-BR" sz="2100" smtClean="0"/>
              <a:t>41. Mohamed A, Nasef N, Shah V, et al. Vasopressina como terapia de resgate para hipertensão pulmonar refratária em neonatos: série de casos . </a:t>
            </a:r>
            <a:r>
              <a:rPr lang="pt-BR" sz="2100" i="1" smtClean="0"/>
              <a:t>Pediatr Crit Care Med</a:t>
            </a:r>
            <a:r>
              <a:rPr lang="pt-BR" sz="2100" smtClean="0"/>
              <a:t> . 2014; 15 ( 2 ):148–154. doi:10.1097/PCC.0b013e31829f5fce [ </a:t>
            </a:r>
            <a:r>
              <a:rPr lang="pt-BR" sz="2100" smtClean="0">
                <a:hlinkClick r:id="rId32"/>
              </a:rPr>
              <a:t>PubMed</a:t>
            </a:r>
            <a:r>
              <a:rPr lang="pt-BR" sz="2100" smtClean="0"/>
              <a:t> ] [ </a:t>
            </a:r>
            <a:r>
              <a:rPr lang="pt-BR" sz="2100" smtClean="0">
                <a:hlinkClick r:id="rId33"/>
              </a:rPr>
              <a:t>CrossRef</a:t>
            </a:r>
            <a:r>
              <a:rPr lang="pt-BR" sz="2100" smtClean="0"/>
              <a:t> ] [ </a:t>
            </a:r>
            <a:r>
              <a:rPr lang="pt-BR" sz="2100" smtClean="0">
                <a:hlinkClick r:id="rId34"/>
              </a:rPr>
              <a:t>Google Scholar</a:t>
            </a:r>
            <a:r>
              <a:rPr lang="pt-BR" sz="2100" smtClean="0"/>
              <a:t> ]</a:t>
            </a:r>
          </a:p>
          <a:p>
            <a:pPr>
              <a:lnSpc>
                <a:spcPct val="80000"/>
              </a:lnSpc>
            </a:pPr>
            <a:r>
              <a:rPr lang="pt-BR" sz="2100" smtClean="0"/>
              <a:t>42. Acker SN, Kinsella JP, Abman SH, et al. A vasopressina melhora o estado hemodinâmico em bebês com hérnia diafragmática congênita . </a:t>
            </a:r>
            <a:r>
              <a:rPr lang="pt-BR" sz="2100" i="1" smtClean="0"/>
              <a:t>J Pediatr</a:t>
            </a:r>
            <a:r>
              <a:rPr lang="pt-BR" sz="2100" smtClean="0"/>
              <a:t> . 2014; 165 ( 1 ):53–58.e1. doi:10.1016/j.jpeds.2014.03.059 [ </a:t>
            </a:r>
            <a:r>
              <a:rPr lang="pt-BR" sz="2100" smtClean="0">
                <a:hlinkClick r:id="rId35"/>
              </a:rPr>
              <a:t>artigo livre PMC</a:t>
            </a:r>
            <a:r>
              <a:rPr lang="pt-BR" sz="2100" smtClean="0"/>
              <a:t> ] [ </a:t>
            </a:r>
            <a:r>
              <a:rPr lang="pt-BR" sz="2100" smtClean="0">
                <a:hlinkClick r:id="rId36"/>
              </a:rPr>
              <a:t>PubMed</a:t>
            </a:r>
            <a:r>
              <a:rPr lang="pt-BR" sz="2100" smtClean="0"/>
              <a:t> ] [</a:t>
            </a:r>
            <a:r>
              <a:rPr lang="pt-BR" sz="2100" smtClean="0">
                <a:hlinkClick r:id="rId37"/>
              </a:rPr>
              <a:t> CrossRef</a:t>
            </a:r>
            <a:r>
              <a:rPr lang="pt-BR" sz="2100" smtClean="0"/>
              <a:t> ] [ </a:t>
            </a:r>
            <a:r>
              <a:rPr lang="pt-BR" sz="2100" smtClean="0">
                <a:hlinkClick r:id="rId38"/>
              </a:rPr>
              <a:t>Google Scholar</a:t>
            </a:r>
            <a:r>
              <a:rPr lang="pt-BR" sz="2100" smtClean="0"/>
              <a:t> ]</a:t>
            </a:r>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Text Box 3"/>
          <p:cNvSpPr txBox="1">
            <a:spLocks noGrp="1"/>
          </p:cNvSpPr>
          <p:nvPr>
            <p:ph type="body" idx="1"/>
          </p:nvPr>
        </p:nvSpPr>
        <p:spPr>
          <a:xfrm>
            <a:off x="0" y="0"/>
            <a:ext cx="24384000" cy="13716000"/>
          </a:xfrm>
        </p:spPr>
        <p:txBody>
          <a:bodyPr/>
          <a:lstStyle/>
          <a:p>
            <a:pPr>
              <a:lnSpc>
                <a:spcPct val="80000"/>
              </a:lnSpc>
            </a:pPr>
            <a:r>
              <a:rPr lang="pt-BR" sz="2500" smtClean="0"/>
              <a:t>43. Alten JA, Borasino S, Toms R, et al. Início precoce da infusão de arginina vasopressina em recém-nascidos após cirurgia cardíaca complexa . </a:t>
            </a:r>
            <a:r>
              <a:rPr lang="pt-BR" sz="2500" i="1" smtClean="0"/>
              <a:t>Pediatr Crit Care Med</a:t>
            </a:r>
            <a:r>
              <a:rPr lang="pt-BR" sz="2500" smtClean="0"/>
              <a:t> . 2012; 13 ( 3 ):300–304. doi:10.1097/PCC.0b013e31822f1753 [ </a:t>
            </a:r>
            <a:r>
              <a:rPr lang="pt-BR" sz="2500" smtClean="0">
                <a:hlinkClick r:id="rId2"/>
              </a:rPr>
              <a:t>PubMed</a:t>
            </a:r>
            <a:r>
              <a:rPr lang="pt-BR" sz="2500" smtClean="0"/>
              <a:t> ] [ </a:t>
            </a:r>
            <a:r>
              <a:rPr lang="pt-BR" sz="2500" smtClean="0">
                <a:hlinkClick r:id="rId3"/>
              </a:rPr>
              <a:t>CrossRef</a:t>
            </a:r>
            <a:r>
              <a:rPr lang="pt-BR" sz="2500" smtClean="0"/>
              <a:t> ] [ </a:t>
            </a:r>
            <a:r>
              <a:rPr lang="pt-BR" sz="2500" smtClean="0">
                <a:hlinkClick r:id="rId4"/>
              </a:rPr>
              <a:t>Google Scholar</a:t>
            </a:r>
            <a:r>
              <a:rPr lang="pt-BR" sz="2500" smtClean="0"/>
              <a:t> ]</a:t>
            </a:r>
          </a:p>
          <a:p>
            <a:pPr>
              <a:lnSpc>
                <a:spcPct val="80000"/>
              </a:lnSpc>
            </a:pPr>
            <a:r>
              <a:rPr lang="pt-BR" sz="2500" smtClean="0"/>
              <a:t>44. Romanowski BGL, Pharm D. </a:t>
            </a:r>
            <a:r>
              <a:rPr lang="pt-BR" sz="2500" i="1" smtClean="0"/>
              <a:t>Defeitos cardíacos congênitos, cirurgias cardíacas, síndrome de baixo débito cardíaco</a:t>
            </a:r>
            <a:r>
              <a:rPr lang="pt-BR" sz="2500" smtClean="0"/>
              <a:t> . Publicado online em 2020. [ </a:t>
            </a:r>
            <a:r>
              <a:rPr lang="pt-BR" sz="2500" smtClean="0">
                <a:hlinkClick r:id="rId5"/>
              </a:rPr>
              <a:t>Google Scholar</a:t>
            </a:r>
            <a:r>
              <a:rPr lang="pt-BR" sz="2500" smtClean="0"/>
              <a:t> ]</a:t>
            </a:r>
          </a:p>
          <a:p>
            <a:pPr>
              <a:lnSpc>
                <a:spcPct val="80000"/>
              </a:lnSpc>
            </a:pPr>
            <a:r>
              <a:rPr lang="pt-BR" sz="2500" smtClean="0"/>
              <a:t>45. Salazar M, Hu BB, Vazquez J, et al. Hiponatremia Exógena Induzida por Vasopressina em Pacientes com Choque Vasodilatador: Relatos de Dois Casos e Revisão da Literatura . </a:t>
            </a:r>
            <a:r>
              <a:rPr lang="pt-BR" sz="2500" i="1" smtClean="0"/>
              <a:t>J Terapia Intensiva Med</a:t>
            </a:r>
            <a:r>
              <a:rPr lang="pt-BR" sz="2500" smtClean="0"/>
              <a:t> . 2015; 30 ( 5 ):253-258. doi:10.1177/0885066613507410 [ </a:t>
            </a:r>
            <a:r>
              <a:rPr lang="pt-BR" sz="2500" smtClean="0">
                <a:hlinkClick r:id="rId6"/>
              </a:rPr>
              <a:t>PubMed</a:t>
            </a:r>
            <a:r>
              <a:rPr lang="pt-BR" sz="2500" smtClean="0"/>
              <a:t> ] [ </a:t>
            </a:r>
            <a:r>
              <a:rPr lang="pt-BR" sz="2500" smtClean="0">
                <a:hlinkClick r:id="rId7"/>
              </a:rPr>
              <a:t>CrossRef</a:t>
            </a:r>
            <a:r>
              <a:rPr lang="pt-BR" sz="2500" smtClean="0"/>
              <a:t> ] [ </a:t>
            </a:r>
            <a:r>
              <a:rPr lang="pt-BR" sz="2500" smtClean="0">
                <a:hlinkClick r:id="rId8"/>
              </a:rPr>
              <a:t>Google Scholar</a:t>
            </a:r>
            <a:r>
              <a:rPr lang="pt-BR" sz="2500" smtClean="0"/>
              <a:t> ]</a:t>
            </a:r>
          </a:p>
          <a:p>
            <a:pPr>
              <a:lnSpc>
                <a:spcPct val="80000"/>
              </a:lnSpc>
            </a:pPr>
            <a:r>
              <a:rPr lang="pt-BR" sz="2500" smtClean="0"/>
              <a:t>46. McLean M, Smith R. Hormônio liberador de corticotrofina e parto humano . </a:t>
            </a:r>
            <a:r>
              <a:rPr lang="pt-BR" sz="2500" i="1" smtClean="0"/>
              <a:t>Reprodução</a:t>
            </a:r>
            <a:r>
              <a:rPr lang="pt-BR" sz="2500" smtClean="0"/>
              <a:t> . 2001; 121 ( 4 ): 493-501. doi:10.1530/rep.0.1210493 [ </a:t>
            </a:r>
            <a:r>
              <a:rPr lang="pt-BR" sz="2500" smtClean="0">
                <a:hlinkClick r:id="rId9"/>
              </a:rPr>
              <a:t>PubMed</a:t>
            </a:r>
            <a:r>
              <a:rPr lang="pt-BR" sz="2500" smtClean="0"/>
              <a:t> ] [ </a:t>
            </a:r>
            <a:r>
              <a:rPr lang="pt-BR" sz="2500" smtClean="0">
                <a:hlinkClick r:id="rId10"/>
              </a:rPr>
              <a:t>CrossRef</a:t>
            </a:r>
            <a:r>
              <a:rPr lang="pt-BR" sz="2500" smtClean="0"/>
              <a:t> ] [ </a:t>
            </a:r>
            <a:r>
              <a:rPr lang="pt-BR" sz="2500" smtClean="0">
                <a:hlinkClick r:id="rId11"/>
              </a:rPr>
              <a:t>Google Scholar</a:t>
            </a:r>
            <a:r>
              <a:rPr lang="pt-BR" sz="2500" smtClean="0"/>
              <a:t> ]</a:t>
            </a:r>
          </a:p>
          <a:p>
            <a:pPr>
              <a:lnSpc>
                <a:spcPct val="80000"/>
              </a:lnSpc>
            </a:pPr>
            <a:r>
              <a:rPr lang="pt-BR" sz="2500" smtClean="0"/>
              <a:t>47. Fernandez EF, Montman R, Watterberg KL. Resposta de ACTH e cortisol à doença crítica em recém-nascidos a termo e prematuros tardios . </a:t>
            </a:r>
            <a:r>
              <a:rPr lang="pt-BR" sz="2500" i="1" smtClean="0"/>
              <a:t>J Perinatol</a:t>
            </a:r>
            <a:r>
              <a:rPr lang="pt-BR" sz="2500" smtClean="0"/>
              <a:t> . 2008; 28 ( 12 ): 797-802. doi:10.1038/jp.2008.190 [ </a:t>
            </a:r>
            <a:r>
              <a:rPr lang="pt-BR" sz="2500" smtClean="0">
                <a:hlinkClick r:id="rId12"/>
              </a:rPr>
              <a:t>PMC free article</a:t>
            </a:r>
            <a:r>
              <a:rPr lang="pt-BR" sz="2500" smtClean="0"/>
              <a:t> ] [ </a:t>
            </a:r>
            <a:r>
              <a:rPr lang="pt-BR" sz="2500" smtClean="0">
                <a:hlinkClick r:id="rId13"/>
              </a:rPr>
              <a:t>PubMed</a:t>
            </a:r>
            <a:r>
              <a:rPr lang="pt-BR" sz="2500" smtClean="0"/>
              <a:t> ] [ </a:t>
            </a:r>
            <a:r>
              <a:rPr lang="pt-BR" sz="2500" smtClean="0">
                <a:hlinkClick r:id="rId14"/>
              </a:rPr>
              <a:t>CrossRef</a:t>
            </a:r>
            <a:r>
              <a:rPr lang="pt-BR" sz="2500" smtClean="0"/>
              <a:t> ] [ </a:t>
            </a:r>
            <a:r>
              <a:rPr lang="pt-BR" sz="2500" smtClean="0">
                <a:hlinkClick r:id="rId15"/>
              </a:rPr>
              <a:t>Google Scholar</a:t>
            </a:r>
            <a:r>
              <a:rPr lang="pt-BR" sz="2500" smtClean="0"/>
              <a:t> ]</a:t>
            </a:r>
          </a:p>
          <a:p>
            <a:pPr>
              <a:lnSpc>
                <a:spcPct val="80000"/>
              </a:lnSpc>
            </a:pPr>
            <a:r>
              <a:rPr lang="pt-BR" sz="2500" smtClean="0"/>
              <a:t>48. Fernández EF, Watterberg KL. Insuficiência adrenal relativa no recém-nascido prematuro e a termo . </a:t>
            </a:r>
            <a:r>
              <a:rPr lang="pt-BR" sz="2500" i="1" smtClean="0"/>
              <a:t>J Perinatol</a:t>
            </a:r>
            <a:r>
              <a:rPr lang="pt-BR" sz="2500" smtClean="0"/>
              <a:t> . 2009; 29 ( 2 ):S44–S49. doi:10.1038/jp.2009.24 [ </a:t>
            </a:r>
            <a:r>
              <a:rPr lang="pt-BR" sz="2500" smtClean="0">
                <a:hlinkClick r:id="rId16"/>
              </a:rPr>
              <a:t>PubMed</a:t>
            </a:r>
            <a:r>
              <a:rPr lang="pt-BR" sz="2500" smtClean="0"/>
              <a:t> ] [ </a:t>
            </a:r>
            <a:r>
              <a:rPr lang="pt-BR" sz="2500" smtClean="0">
                <a:hlinkClick r:id="rId17"/>
              </a:rPr>
              <a:t>CrossRef</a:t>
            </a:r>
            <a:r>
              <a:rPr lang="pt-BR" sz="2500" smtClean="0"/>
              <a:t> ] [ </a:t>
            </a:r>
            <a:r>
              <a:rPr lang="pt-BR" sz="2500" smtClean="0">
                <a:hlinkClick r:id="rId18"/>
              </a:rPr>
              <a:t>Google Scholar</a:t>
            </a:r>
            <a:r>
              <a:rPr lang="pt-BR" sz="2500" smtClean="0"/>
              <a:t> ]</a:t>
            </a:r>
          </a:p>
          <a:p>
            <a:pPr>
              <a:lnSpc>
                <a:spcPct val="80000"/>
              </a:lnSpc>
            </a:pPr>
            <a:r>
              <a:rPr lang="pt-BR" sz="2500" smtClean="0"/>
              <a:t>49. Watterberg KL, Fernandez E, Walsh MC, et al. Barreiras à inscrição em um estudo controlado randomizado de hidrocortisona para insuficiência cardiovascular em recém-nascidos a termo e prematuros tardios . </a:t>
            </a:r>
            <a:r>
              <a:rPr lang="pt-BR" sz="2500" i="1" smtClean="0"/>
              <a:t>J Perinatol</a:t>
            </a:r>
            <a:r>
              <a:rPr lang="pt-BR" sz="2500" smtClean="0"/>
              <a:t> . 2017; 37 ( 11 ): 1220-1223. doi:10.1038/jp.2017.131 [ </a:t>
            </a:r>
            <a:r>
              <a:rPr lang="pt-BR" sz="2500" smtClean="0">
                <a:hlinkClick r:id="rId19"/>
              </a:rPr>
              <a:t>PMC free article</a:t>
            </a:r>
            <a:r>
              <a:rPr lang="pt-BR" sz="2500" smtClean="0"/>
              <a:t> ] [ </a:t>
            </a:r>
            <a:r>
              <a:rPr lang="pt-BR" sz="2500" smtClean="0">
                <a:hlinkClick r:id="rId20"/>
              </a:rPr>
              <a:t>PubMed</a:t>
            </a:r>
            <a:r>
              <a:rPr lang="pt-BR" sz="2500" smtClean="0"/>
              <a:t> ] [ </a:t>
            </a:r>
            <a:r>
              <a:rPr lang="pt-BR" sz="2500" smtClean="0">
                <a:hlinkClick r:id="rId21"/>
              </a:rPr>
              <a:t>CrossRef</a:t>
            </a:r>
            <a:r>
              <a:rPr lang="pt-BR" sz="2500" smtClean="0"/>
              <a:t> ] [ </a:t>
            </a:r>
            <a:r>
              <a:rPr lang="pt-BR" sz="2500" smtClean="0">
                <a:hlinkClick r:id="rId22"/>
              </a:rPr>
              <a:t>Google Scholar</a:t>
            </a:r>
            <a:r>
              <a:rPr lang="pt-BR" sz="2500" smtClean="0"/>
              <a:t> ]</a:t>
            </a:r>
          </a:p>
          <a:p>
            <a:pPr>
              <a:lnSpc>
                <a:spcPct val="80000"/>
              </a:lnSpc>
            </a:pPr>
            <a:r>
              <a:rPr lang="pt-BR" sz="2500" smtClean="0"/>
              <a:t>50. Tantivit P, Subramanian N, Garg M, et al. Baixo cortisol sérico em recém-nascidos a termo com hipotensão refratária . </a:t>
            </a:r>
            <a:r>
              <a:rPr lang="pt-BR" sz="2500" i="1" smtClean="0"/>
              <a:t>J Perinatol</a:t>
            </a:r>
            <a:r>
              <a:rPr lang="pt-BR" sz="2500" smtClean="0"/>
              <a:t> . 1999; 19 ( 5 ):352-357. doi:10.1038/sj.jp.7200202 [ </a:t>
            </a:r>
            <a:r>
              <a:rPr lang="pt-BR" sz="2500" smtClean="0">
                <a:hlinkClick r:id="rId23"/>
              </a:rPr>
              <a:t>PubMed</a:t>
            </a:r>
            <a:r>
              <a:rPr lang="pt-BR" sz="2500" smtClean="0"/>
              <a:t> ] [ </a:t>
            </a:r>
            <a:r>
              <a:rPr lang="pt-BR" sz="2500" smtClean="0">
                <a:hlinkClick r:id="rId24"/>
              </a:rPr>
              <a:t>CrossRef</a:t>
            </a:r>
            <a:r>
              <a:rPr lang="pt-BR" sz="2500" smtClean="0"/>
              <a:t> ] [ </a:t>
            </a:r>
            <a:r>
              <a:rPr lang="pt-BR" sz="2500" smtClean="0">
                <a:hlinkClick r:id="rId25"/>
              </a:rPr>
              <a:t>Google Scholar</a:t>
            </a:r>
            <a:r>
              <a:rPr lang="pt-BR" sz="2500" smtClean="0"/>
              <a:t> ]</a:t>
            </a:r>
          </a:p>
          <a:p>
            <a:pPr>
              <a:lnSpc>
                <a:spcPct val="80000"/>
              </a:lnSpc>
            </a:pPr>
            <a:r>
              <a:rPr lang="pt-BR" sz="2500" smtClean="0"/>
              <a:t>51. Noori S, Friedlich P, Wong P, et al. Alterações hemodinâmicas após administração de baixa dosagem de hidrocortisona em recém-nascidos prematuros e a termo tratados com vasopressor . </a:t>
            </a:r>
            <a:r>
              <a:rPr lang="pt-BR" sz="2500" i="1" smtClean="0"/>
              <a:t>Pediatria</a:t>
            </a:r>
            <a:r>
              <a:rPr lang="pt-BR" sz="2500" smtClean="0"/>
              <a:t> . 2006; 118 ( 4 ):1456-1466. doi:10.1542/peds.2006-0661 [ </a:t>
            </a:r>
            <a:r>
              <a:rPr lang="pt-BR" sz="2500" smtClean="0">
                <a:hlinkClick r:id="rId26"/>
              </a:rPr>
              <a:t>PubMed</a:t>
            </a:r>
            <a:r>
              <a:rPr lang="pt-BR" sz="2500" smtClean="0"/>
              <a:t> ] [ </a:t>
            </a:r>
            <a:r>
              <a:rPr lang="pt-BR" sz="2500" smtClean="0">
                <a:hlinkClick r:id="rId27"/>
              </a:rPr>
              <a:t>CrossRef</a:t>
            </a:r>
            <a:r>
              <a:rPr lang="pt-BR" sz="2500" smtClean="0"/>
              <a:t> ] [ </a:t>
            </a:r>
            <a:r>
              <a:rPr lang="pt-BR" sz="2500" smtClean="0">
                <a:hlinkClick r:id="rId28"/>
              </a:rPr>
              <a:t>Google Scholar</a:t>
            </a:r>
            <a:r>
              <a:rPr lang="pt-BR" sz="2500" smtClean="0"/>
              <a:t> ]</a:t>
            </a:r>
          </a:p>
          <a:p>
            <a:pPr>
              <a:lnSpc>
                <a:spcPct val="80000"/>
              </a:lnSpc>
            </a:pPr>
            <a:r>
              <a:rPr lang="pt-BR" sz="2500" smtClean="0"/>
              <a:t>52. Tripathi S, Saili A. Efeito dos esteróides no curso clínico e desfecho de recém-nascidos com síndrome de aspiração de mecônio | Jornal de Pediatria Tropical | Oxford Acadêmico . </a:t>
            </a:r>
            <a:r>
              <a:rPr lang="pt-BR" sz="2500" i="1" smtClean="0"/>
              <a:t>J Trop Pediatr</a:t>
            </a:r>
            <a:r>
              <a:rPr lang="pt-BR" sz="2500" smtClean="0"/>
              <a:t> . 2007; 53 :8-12. Acessado em 4 de agosto de 2020. </a:t>
            </a:r>
            <a:r>
              <a:rPr lang="pt-BR" sz="2500" smtClean="0">
                <a:hlinkClick r:id="rId29"/>
              </a:rPr>
              <a:t>https://academic.oup.com/tropej/article/53/1/8/1667616</a:t>
            </a:r>
            <a:r>
              <a:rPr lang="pt-BR" sz="2500" smtClean="0"/>
              <a:t> [ </a:t>
            </a:r>
            <a:r>
              <a:rPr lang="pt-BR" sz="2500" smtClean="0">
                <a:hlinkClick r:id="rId30"/>
              </a:rPr>
              <a:t>PubMed</a:t>
            </a:r>
            <a:r>
              <a:rPr lang="pt-BR" sz="2500" smtClean="0"/>
              <a:t> ] [ </a:t>
            </a:r>
            <a:r>
              <a:rPr lang="pt-BR" sz="2500" smtClean="0">
                <a:hlinkClick r:id="rId31"/>
              </a:rPr>
              <a:t>Google Scholar</a:t>
            </a:r>
            <a:r>
              <a:rPr lang="pt-BR" sz="2500" smtClean="0"/>
              <a:t> ]</a:t>
            </a: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Text Box 3"/>
          <p:cNvSpPr txBox="1">
            <a:spLocks noGrp="1"/>
          </p:cNvSpPr>
          <p:nvPr>
            <p:ph type="body" idx="1"/>
          </p:nvPr>
        </p:nvSpPr>
        <p:spPr/>
        <p:txBody>
          <a:bodyPr/>
          <a:lstStyle/>
          <a:p>
            <a:pPr>
              <a:lnSpc>
                <a:spcPct val="80000"/>
              </a:lnSpc>
            </a:pPr>
            <a:r>
              <a:rPr lang="pt-BR" sz="3700" smtClean="0"/>
              <a:t>53. Ward MC, Sinn JK. Terapia com esteróides para síndrome de aspiração de mecônio em recém-nascidos . </a:t>
            </a:r>
            <a:r>
              <a:rPr lang="pt-BR" sz="3700" i="1" smtClean="0"/>
              <a:t>Sistema de banco de dados Cochrane Rev</a:t>
            </a:r>
            <a:r>
              <a:rPr lang="pt-BR" sz="3700" smtClean="0"/>
              <a:t> . 2003;( 4 ). doi:10.1002/14651858.cd003485 [ </a:t>
            </a:r>
            <a:r>
              <a:rPr lang="pt-BR" sz="3700" smtClean="0">
                <a:hlinkClick r:id="rId2"/>
              </a:rPr>
              <a:t>PMC free article</a:t>
            </a:r>
            <a:r>
              <a:rPr lang="pt-BR" sz="3700" smtClean="0"/>
              <a:t> ] [ </a:t>
            </a:r>
            <a:r>
              <a:rPr lang="pt-BR" sz="3700" smtClean="0">
                <a:hlinkClick r:id="rId3"/>
              </a:rPr>
              <a:t>PubMed</a:t>
            </a:r>
            <a:r>
              <a:rPr lang="pt-BR" sz="3700" smtClean="0"/>
              <a:t> ] [ </a:t>
            </a:r>
            <a:r>
              <a:rPr lang="pt-BR" sz="3700" smtClean="0">
                <a:hlinkClick r:id="rId4"/>
              </a:rPr>
              <a:t>CrossRef</a:t>
            </a:r>
            <a:r>
              <a:rPr lang="pt-BR" sz="3700" smtClean="0"/>
              <a:t> ] [</a:t>
            </a:r>
            <a:r>
              <a:rPr lang="pt-BR" sz="3700" smtClean="0">
                <a:hlinkClick r:id="rId5"/>
              </a:rPr>
              <a:t> Google Scholar</a:t>
            </a:r>
            <a:r>
              <a:rPr lang="pt-BR" sz="3700" smtClean="0"/>
              <a:t> ]</a:t>
            </a:r>
          </a:p>
          <a:p>
            <a:pPr>
              <a:lnSpc>
                <a:spcPct val="80000"/>
              </a:lnSpc>
            </a:pPr>
            <a:r>
              <a:rPr lang="pt-BR" sz="3700" smtClean="0"/>
              <a:t>54. Perez M, Lakshminrusimha S, Wedgwood S, et al. A hidrocortisona normaliza a oxigenação e a regulação do GMPc em cordeiros com hipertensão pulmonar persistente do recém-nascido . </a:t>
            </a:r>
            <a:r>
              <a:rPr lang="pt-BR" sz="3700" i="1" smtClean="0"/>
              <a:t>Am J Physiol Cell Mol Physiol</a:t>
            </a:r>
            <a:r>
              <a:rPr lang="pt-BR" sz="3700" smtClean="0"/>
              <a:t> . 2012; 302 ( 6 ):L595–L603. doi:10.1152/ajplung.00145.2011 [ </a:t>
            </a:r>
            <a:r>
              <a:rPr lang="pt-BR" sz="3700" smtClean="0">
                <a:hlinkClick r:id="rId6"/>
              </a:rPr>
              <a:t>PMC free article</a:t>
            </a:r>
            <a:r>
              <a:rPr lang="pt-BR" sz="3700" smtClean="0"/>
              <a:t> ] [ </a:t>
            </a:r>
            <a:r>
              <a:rPr lang="pt-BR" sz="3700" smtClean="0">
                <a:hlinkClick r:id="rId7"/>
              </a:rPr>
              <a:t>PubMed</a:t>
            </a:r>
            <a:r>
              <a:rPr lang="pt-BR" sz="3700" smtClean="0"/>
              <a:t> ] [ </a:t>
            </a:r>
            <a:r>
              <a:rPr lang="pt-BR" sz="3700" smtClean="0">
                <a:hlinkClick r:id="rId8"/>
              </a:rPr>
              <a:t>CrossRef</a:t>
            </a:r>
            <a:r>
              <a:rPr lang="pt-BR" sz="3700" smtClean="0"/>
              <a:t> ] [</a:t>
            </a:r>
            <a:r>
              <a:rPr lang="pt-BR" sz="3700" smtClean="0">
                <a:hlinkClick r:id="rId9"/>
              </a:rPr>
              <a:t> Google Scholar</a:t>
            </a:r>
            <a:r>
              <a:rPr lang="pt-BR" sz="3700" smtClean="0"/>
              <a:t> ]</a:t>
            </a:r>
          </a:p>
          <a:p>
            <a:pPr>
              <a:lnSpc>
                <a:spcPct val="80000"/>
              </a:lnSpc>
            </a:pPr>
            <a:r>
              <a:rPr lang="pt-BR" sz="3700" smtClean="0"/>
              <a:t>55. Perez M, Wedgwood S, Lakshminrusimha S, et al. A hidrocortisona normaliza a atividade da fosfodiesterase-5 em células musculares lisas da artéria pulmonar de cordeiros com hipertensão pulmonar persistente do recém-nascido . </a:t>
            </a:r>
            <a:r>
              <a:rPr lang="pt-BR" sz="3700" i="1" smtClean="0"/>
              <a:t>Pulm Circ</a:t>
            </a:r>
            <a:r>
              <a:rPr lang="pt-BR" sz="3700" smtClean="0"/>
              <a:t> . 2014; 4 ( 1 ):71–81. doi:10.1086/674903 [ </a:t>
            </a:r>
            <a:r>
              <a:rPr lang="pt-BR" sz="3700" smtClean="0">
                <a:hlinkClick r:id="rId10"/>
              </a:rPr>
              <a:t>PMC free article</a:t>
            </a:r>
            <a:r>
              <a:rPr lang="pt-BR" sz="3700" smtClean="0"/>
              <a:t> ] [ </a:t>
            </a:r>
            <a:r>
              <a:rPr lang="pt-BR" sz="3700" smtClean="0">
                <a:hlinkClick r:id="rId11"/>
              </a:rPr>
              <a:t>PubMed</a:t>
            </a:r>
            <a:r>
              <a:rPr lang="pt-BR" sz="3700" smtClean="0"/>
              <a:t> ] [ </a:t>
            </a:r>
            <a:r>
              <a:rPr lang="pt-BR" sz="3700" smtClean="0">
                <a:hlinkClick r:id="rId12"/>
              </a:rPr>
              <a:t>CrossRef</a:t>
            </a:r>
            <a:r>
              <a:rPr lang="pt-BR" sz="3700" smtClean="0"/>
              <a:t> ] [ </a:t>
            </a:r>
            <a:r>
              <a:rPr lang="pt-BR" sz="3700" smtClean="0">
                <a:hlinkClick r:id="rId13"/>
              </a:rPr>
              <a:t>Google Scholar</a:t>
            </a:r>
            <a:r>
              <a:rPr lang="pt-BR" sz="3700" smtClean="0"/>
              <a:t> ]</a:t>
            </a:r>
          </a:p>
          <a:p>
            <a:pPr>
              <a:lnSpc>
                <a:spcPct val="80000"/>
              </a:lnSpc>
            </a:pPr>
            <a:r>
              <a:rPr lang="pt-BR" sz="3700" smtClean="0"/>
              <a:t>56. Alsaleem M, Malik A, Lakshminrusimha S, et al. A hidrocortisona melhora o índice de oxigenação e a pressão arterial sistólica em bebês a termo com hipertensão pulmonar persistente . </a:t>
            </a:r>
            <a:r>
              <a:rPr lang="pt-BR" sz="3700" i="1" smtClean="0"/>
              <a:t>Clin Med Insights Pediatra</a:t>
            </a:r>
            <a:r>
              <a:rPr lang="pt-BR" sz="3700" smtClean="0"/>
              <a:t> . 2019; 13 :1–4. doi:10.1177/1179556519888918 [ </a:t>
            </a:r>
            <a:r>
              <a:rPr lang="pt-BR" sz="3700" smtClean="0">
                <a:hlinkClick r:id="rId14"/>
              </a:rPr>
              <a:t>PMC free article</a:t>
            </a:r>
            <a:r>
              <a:rPr lang="pt-BR" sz="3700" smtClean="0"/>
              <a:t> ] [ </a:t>
            </a:r>
            <a:r>
              <a:rPr lang="pt-BR" sz="3700" smtClean="0">
                <a:hlinkClick r:id="rId15"/>
              </a:rPr>
              <a:t>PubMed</a:t>
            </a:r>
            <a:r>
              <a:rPr lang="pt-BR" sz="3700" smtClean="0"/>
              <a:t> ] [ </a:t>
            </a:r>
            <a:r>
              <a:rPr lang="pt-BR" sz="3700" smtClean="0">
                <a:hlinkClick r:id="rId16"/>
              </a:rPr>
              <a:t>CrossRef</a:t>
            </a:r>
            <a:r>
              <a:rPr lang="pt-BR" sz="3700" smtClean="0"/>
              <a:t> ] [ </a:t>
            </a:r>
            <a:r>
              <a:rPr lang="pt-BR" sz="3700" smtClean="0">
                <a:hlinkClick r:id="rId17"/>
              </a:rPr>
              <a:t>Google Scholar</a:t>
            </a:r>
            <a:r>
              <a:rPr lang="pt-BR" sz="3700" smtClean="0"/>
              <a:t> ]</a:t>
            </a:r>
          </a:p>
          <a:p>
            <a:pPr>
              <a:lnSpc>
                <a:spcPct val="80000"/>
              </a:lnSpc>
            </a:pPr>
            <a:endParaRPr lang="pt-BR" sz="3700" smtClean="0"/>
          </a:p>
        </p:txBody>
      </p:sp>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a:spLocks noGrp="1"/>
          </p:cNvSpPr>
          <p:nvPr>
            <p:ph type="title"/>
          </p:nvPr>
        </p:nvSpPr>
        <p:spPr bwMode="auto">
          <a:xfrm>
            <a:off x="1676400" y="457200"/>
            <a:ext cx="21336000" cy="2667000"/>
          </a:xfr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numCol="1" anchorCtr="0" compatLnSpc="1">
            <a:prstTxWarp prst="textNoShape">
              <a:avLst/>
            </a:prstTxWarp>
          </a:bodyPr>
          <a:lstStyle/>
          <a:p>
            <a:r>
              <a:rPr lang="pt-BR" sz="5400" smtClean="0">
                <a:solidFill>
                  <a:schemeClr val="folHlink"/>
                </a:solidFill>
                <a:effectLst/>
              </a:rPr>
              <a:t>NOTA DO EDITOR DA PÁGINA NEONATAL </a:t>
            </a:r>
            <a:r>
              <a:rPr lang="pt-BR" sz="5400" smtClean="0">
                <a:solidFill>
                  <a:schemeClr val="folHlink"/>
                </a:solidFill>
                <a:effectLst/>
                <a:hlinkClick r:id="rId2"/>
              </a:rPr>
              <a:t>www.paulomargotto.com.br</a:t>
            </a:r>
            <a:r>
              <a:rPr lang="pt-BR" sz="5400" smtClean="0">
                <a:solidFill>
                  <a:schemeClr val="folHlink"/>
                </a:solidFill>
                <a:effectLst/>
              </a:rPr>
              <a:t>, Dr. Paulo R. Margotto</a:t>
            </a:r>
            <a:br>
              <a:rPr lang="pt-BR" sz="5400" smtClean="0">
                <a:solidFill>
                  <a:schemeClr val="folHlink"/>
                </a:solidFill>
                <a:effectLst/>
              </a:rPr>
            </a:br>
            <a:r>
              <a:rPr lang="pt-BR" sz="5400" smtClean="0">
                <a:solidFill>
                  <a:schemeClr val="folHlink"/>
                </a:solidFill>
                <a:effectLst/>
              </a:rPr>
              <a:t>Consultem também! Ampliando os conhecimentos!</a:t>
            </a:r>
          </a:p>
        </p:txBody>
      </p:sp>
      <p:sp>
        <p:nvSpPr>
          <p:cNvPr id="58377" name="Text Box 9"/>
          <p:cNvSpPr txBox="1">
            <a:spLocks noChangeArrowheads="1"/>
          </p:cNvSpPr>
          <p:nvPr/>
        </p:nvSpPr>
        <p:spPr bwMode="auto">
          <a:xfrm>
            <a:off x="8899525" y="12082463"/>
            <a:ext cx="4914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3600">
                <a:hlinkClick r:id="rId3"/>
              </a:rPr>
              <a:t>pmargotto@gmail.com</a:t>
            </a:r>
            <a:r>
              <a:rPr lang="pt-BR" sz="3600"/>
              <a:t> </a:t>
            </a:r>
          </a:p>
        </p:txBody>
      </p:sp>
      <p:pic>
        <p:nvPicPr>
          <p:cNvPr id="58378" name="Picture 10" descr="20210821 134356"/>
          <p:cNvPicPr>
            <a:picLocks noChangeAspect="1" noChangeArrowheads="1"/>
          </p:cNvPicPr>
          <p:nvPr/>
        </p:nvPicPr>
        <p:blipFill>
          <a:blip r:embed="rId4">
            <a:lum bright="6000" contrast="12000"/>
            <a:extLst>
              <a:ext uri="{28A0092B-C50C-407E-A947-70E740481C1C}">
                <a14:useLocalDpi xmlns:a14="http://schemas.microsoft.com/office/drawing/2010/main" val="0"/>
              </a:ext>
            </a:extLst>
          </a:blip>
          <a:srcRect/>
          <a:stretch>
            <a:fillRect/>
          </a:stretch>
        </p:blipFill>
        <p:spPr bwMode="auto">
          <a:xfrm>
            <a:off x="4648200" y="3505200"/>
            <a:ext cx="14249400" cy="8015288"/>
          </a:xfrm>
          <a:prstGeom prst="rect">
            <a:avLst/>
          </a:prstGeom>
          <a:noFill/>
          <a:ln w="57150">
            <a:solidFill>
              <a:srgbClr val="FFFF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Rectangle 4"/>
          <p:cNvSpPr>
            <a:spLocks noChangeArrowheads="1"/>
          </p:cNvSpPr>
          <p:nvPr/>
        </p:nvSpPr>
        <p:spPr bwMode="auto">
          <a:xfrm>
            <a:off x="0" y="228362"/>
            <a:ext cx="23067963" cy="3200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eaLnBrk="0" hangingPunct="0">
              <a:buClr>
                <a:srgbClr val="A29A85"/>
              </a:buClr>
            </a:pPr>
            <a:r>
              <a:rPr lang="pt-BR" sz="6000" b="1" dirty="0">
                <a:solidFill>
                  <a:schemeClr val="hlink"/>
                </a:solidFill>
                <a:latin typeface="Lato" pitchFamily="34" charset="0"/>
              </a:rPr>
              <a:t>Valores Normais de Pressão Arterial Nos Rec</a:t>
            </a:r>
            <a:r>
              <a:rPr lang="pt-BR" sz="6000" b="1" dirty="0">
                <a:solidFill>
                  <a:schemeClr val="hlink"/>
                </a:solidFill>
              </a:rPr>
              <a:t>é</a:t>
            </a:r>
            <a:r>
              <a:rPr lang="pt-BR" sz="6000" b="1" dirty="0">
                <a:solidFill>
                  <a:schemeClr val="hlink"/>
                </a:solidFill>
                <a:latin typeface="Lato" pitchFamily="34" charset="0"/>
              </a:rPr>
              <a:t>m-Nascidos Prematuros e a Termo</a:t>
            </a:r>
            <a:r>
              <a:rPr lang="pt-BR" sz="6000" dirty="0">
                <a:solidFill>
                  <a:schemeClr val="hlink"/>
                </a:solidFill>
              </a:rPr>
              <a:t>      </a:t>
            </a:r>
            <a:br>
              <a:rPr lang="pt-BR" sz="6000" dirty="0">
                <a:solidFill>
                  <a:schemeClr val="hlink"/>
                </a:solidFill>
              </a:rPr>
            </a:br>
            <a:r>
              <a:rPr lang="pt-BR" sz="4400" dirty="0">
                <a:solidFill>
                  <a:schemeClr val="tx1"/>
                </a:solidFill>
              </a:rPr>
              <a:t>P</a:t>
            </a:r>
            <a:r>
              <a:rPr lang="pt-BR" sz="4400" dirty="0">
                <a:solidFill>
                  <a:schemeClr val="tx1"/>
                </a:solidFill>
                <a:ea typeface="Source Sans Pro"/>
                <a:cs typeface="Source Sans Pro"/>
              </a:rPr>
              <a:t>at</a:t>
            </a:r>
            <a:r>
              <a:rPr lang="pt-BR" sz="4400" dirty="0">
                <a:solidFill>
                  <a:srgbClr val="424242"/>
                </a:solidFill>
                <a:ea typeface="Source Sans Pro"/>
                <a:cs typeface="Source Sans Pro"/>
              </a:rPr>
              <a:t>rick </a:t>
            </a:r>
            <a:r>
              <a:rPr lang="pt-BR" sz="4400" dirty="0" err="1">
                <a:solidFill>
                  <a:srgbClr val="424242"/>
                </a:solidFill>
                <a:ea typeface="Source Sans Pro"/>
                <a:cs typeface="Source Sans Pro"/>
              </a:rPr>
              <a:t>MacNamara</a:t>
            </a:r>
            <a:r>
              <a:rPr lang="pt-BR" sz="4400" dirty="0">
                <a:solidFill>
                  <a:srgbClr val="424242"/>
                </a:solidFill>
                <a:ea typeface="Source Sans Pro"/>
                <a:cs typeface="Source Sans Pro"/>
              </a:rPr>
              <a:t> (Canadá/EUA) no 22º Simpósio Internacional do Santa Joana em 11 a 14 de setembro de 2019</a:t>
            </a:r>
            <a:endParaRPr lang="pt-BR" sz="4400" dirty="0">
              <a:solidFill>
                <a:srgbClr val="607D8B"/>
              </a:solidFill>
            </a:endParaRPr>
          </a:p>
        </p:txBody>
      </p:sp>
      <p:pic>
        <p:nvPicPr>
          <p:cNvPr id="82949" name="Picture 5" descr="doc">
            <a:hlinkClick r:id="rId2" tooltip="NÍVEIS NORMAIS DE PRESSÃO ARTERI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17000" y="762000"/>
            <a:ext cx="1147763" cy="1147763"/>
          </a:xfrm>
          <a:prstGeom prst="rect">
            <a:avLst/>
          </a:prstGeom>
          <a:noFill/>
          <a:extLst>
            <a:ext uri="{909E8E84-426E-40DD-AFC4-6F175D3DCCD1}">
              <a14:hiddenFill xmlns:a14="http://schemas.microsoft.com/office/drawing/2010/main">
                <a:solidFill>
                  <a:srgbClr val="FFFFFF"/>
                </a:solidFill>
              </a14:hiddenFill>
            </a:ext>
          </a:extLst>
        </p:spPr>
      </p:pic>
      <p:pic>
        <p:nvPicPr>
          <p:cNvPr id="8295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800" y="3505200"/>
            <a:ext cx="9063038" cy="1021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51" name="Oval 7"/>
          <p:cNvSpPr>
            <a:spLocks noChangeArrowheads="1"/>
          </p:cNvSpPr>
          <p:nvPr/>
        </p:nvSpPr>
        <p:spPr bwMode="auto">
          <a:xfrm>
            <a:off x="2209800" y="3276600"/>
            <a:ext cx="2209800" cy="10668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4000" b="1">
                <a:solidFill>
                  <a:schemeClr val="folHlink"/>
                </a:solidFill>
              </a:rPr>
              <a:t>2019</a:t>
            </a:r>
          </a:p>
        </p:txBody>
      </p:sp>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Text Box 3"/>
          <p:cNvSpPr txBox="1">
            <a:spLocks noGrp="1"/>
          </p:cNvSpPr>
          <p:nvPr>
            <p:ph type="body" idx="1"/>
          </p:nvPr>
        </p:nvSpPr>
        <p:spPr>
          <a:xfrm>
            <a:off x="1676400" y="4114800"/>
            <a:ext cx="21336000" cy="8839200"/>
          </a:xfrm>
        </p:spPr>
        <p:txBody>
          <a:bodyPr/>
          <a:lstStyle/>
          <a:p>
            <a:pPr>
              <a:lnSpc>
                <a:spcPct val="80000"/>
              </a:lnSpc>
            </a:pPr>
            <a:r>
              <a:rPr lang="pt-BR" sz="4100" smtClean="0"/>
              <a:t>Inicia dizendo que prefere os termos </a:t>
            </a:r>
            <a:r>
              <a:rPr lang="pt-BR" sz="4100" smtClean="0">
                <a:solidFill>
                  <a:srgbClr val="FF3300"/>
                </a:solidFill>
              </a:rPr>
              <a:t>hipertensão pulmonar (HP) aguda e crônica,</a:t>
            </a:r>
            <a:r>
              <a:rPr lang="pt-BR" sz="4100" smtClean="0"/>
              <a:t> por refletir mais o que temos à mão. </a:t>
            </a:r>
          </a:p>
          <a:p>
            <a:pPr>
              <a:lnSpc>
                <a:spcPct val="80000"/>
              </a:lnSpc>
            </a:pPr>
            <a:r>
              <a:rPr lang="pt-BR" sz="4100" smtClean="0">
                <a:solidFill>
                  <a:srgbClr val="FF3300"/>
                </a:solidFill>
              </a:rPr>
              <a:t>A </a:t>
            </a:r>
            <a:r>
              <a:rPr lang="pt-BR" sz="4100" b="1" smtClean="0">
                <a:solidFill>
                  <a:srgbClr val="FF3300"/>
                </a:solidFill>
              </a:rPr>
              <a:t>HIPERTENSÃO PULMONAR AGUDA</a:t>
            </a:r>
            <a:r>
              <a:rPr lang="pt-BR" sz="4100" smtClean="0"/>
              <a:t> (que conhecemos mais como Hipertensão pulmonar persistente do recém-nascido) constitui uma falha de adaptação neonatal com uma elevação persistente da resistência vascular pulmonar e essa doença pode estar associada à insuficiência ventricular direita, ou com shunt de transição. Frequentemente buscamos as conseqüências e não focamos no </a:t>
            </a:r>
            <a:r>
              <a:rPr lang="pt-BR" sz="4100" smtClean="0">
                <a:solidFill>
                  <a:srgbClr val="FF3300"/>
                </a:solidFill>
              </a:rPr>
              <a:t>ponto fundamental, que é a alta resistência pulmonar, aumentando a pós-carga do ventrículo direito (VD).</a:t>
            </a:r>
            <a:r>
              <a:rPr lang="pt-BR" sz="4100" smtClean="0"/>
              <a:t> </a:t>
            </a:r>
          </a:p>
          <a:p>
            <a:pPr>
              <a:lnSpc>
                <a:spcPct val="80000"/>
              </a:lnSpc>
            </a:pPr>
            <a:r>
              <a:rPr lang="pt-BR" sz="4100" smtClean="0"/>
              <a:t>A </a:t>
            </a:r>
            <a:r>
              <a:rPr lang="pt-BR" sz="4100" b="1" smtClean="0">
                <a:solidFill>
                  <a:schemeClr val="hlink"/>
                </a:solidFill>
              </a:rPr>
              <a:t>conduta na HP aguda gira em torno da pós-carga ventricular direita, devido à elevada resistência vascular pulmonar (RVP).</a:t>
            </a:r>
            <a:r>
              <a:rPr lang="pt-BR" sz="4100" smtClean="0"/>
              <a:t> Ainda ouço as pessoas falarem que o recém-nascido (RN) não tem HP porque não há diferença de oxigenação pré- e pós-ductal. Provavelmente </a:t>
            </a:r>
            <a:r>
              <a:rPr lang="pt-BR" sz="4100" b="1" smtClean="0"/>
              <a:t>os mais comprometidos com a HP frequentemente são aqueles que NÃO tem diferenças de saturação de O2 pré- e pós-ductal</a:t>
            </a:r>
            <a:r>
              <a:rPr lang="pt-BR" sz="4100" smtClean="0"/>
              <a:t>. </a:t>
            </a:r>
          </a:p>
        </p:txBody>
      </p:sp>
      <p:sp>
        <p:nvSpPr>
          <p:cNvPr id="84996" name="Rectangle 4"/>
          <p:cNvSpPr>
            <a:spLocks noChangeArrowheads="1"/>
          </p:cNvSpPr>
          <p:nvPr/>
        </p:nvSpPr>
        <p:spPr bwMode="auto">
          <a:xfrm>
            <a:off x="31623" y="857004"/>
            <a:ext cx="23498175" cy="2769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eaLnBrk="0" hangingPunct="0">
              <a:buClr>
                <a:srgbClr val="A29A85"/>
              </a:buClr>
            </a:pPr>
            <a:r>
              <a:rPr lang="pt-BR" sz="6000" b="1" dirty="0">
                <a:solidFill>
                  <a:schemeClr val="hlink"/>
                </a:solidFill>
                <a:latin typeface="Lato" pitchFamily="34" charset="0"/>
              </a:rPr>
              <a:t>ARMADILHAS NO TRATAMENTO DA HIPERTENSÃO PULMONAR</a:t>
            </a:r>
            <a:r>
              <a:rPr lang="pt-BR" sz="6000" dirty="0">
                <a:solidFill>
                  <a:schemeClr val="hlink"/>
                </a:solidFill>
              </a:rPr>
              <a:t> </a:t>
            </a:r>
            <a:br>
              <a:rPr lang="pt-BR" sz="6000" dirty="0">
                <a:solidFill>
                  <a:schemeClr val="hlink"/>
                </a:solidFill>
              </a:rPr>
            </a:br>
            <a:r>
              <a:rPr lang="pt-BR" sz="4000" dirty="0">
                <a:solidFill>
                  <a:schemeClr val="bg1"/>
                </a:solidFill>
                <a:ea typeface="Source Sans Pro"/>
                <a:cs typeface="Source Sans Pro"/>
              </a:rPr>
              <a:t>Patrick </a:t>
            </a:r>
            <a:r>
              <a:rPr lang="pt-BR" sz="4000" dirty="0" err="1">
                <a:solidFill>
                  <a:schemeClr val="bg1"/>
                </a:solidFill>
                <a:ea typeface="Source Sans Pro"/>
                <a:cs typeface="Source Sans Pro"/>
              </a:rPr>
              <a:t>McNamara</a:t>
            </a:r>
            <a:r>
              <a:rPr lang="pt-BR" sz="4000" dirty="0">
                <a:solidFill>
                  <a:schemeClr val="bg1"/>
                </a:solidFill>
                <a:ea typeface="Source Sans Pro"/>
                <a:cs typeface="Source Sans Pro"/>
              </a:rPr>
              <a:t> (Canadá-EUA).</a:t>
            </a:r>
          </a:p>
          <a:p>
            <a:pPr algn="ctr" eaLnBrk="0" hangingPunct="0"/>
            <a:r>
              <a:rPr lang="pt-BR" sz="4000" dirty="0">
                <a:solidFill>
                  <a:schemeClr val="bg1"/>
                </a:solidFill>
                <a:ea typeface="Source Sans Pro"/>
                <a:cs typeface="Source Sans Pro"/>
              </a:rPr>
              <a:t>22º Simpósio Internacional de Neonatologia do Santa Joana, São Paulo, 11-14 de setembro de 2019. Realizado por Paulo R. Margotto</a:t>
            </a:r>
            <a:endParaRPr lang="pt-BR" sz="4000" dirty="0">
              <a:solidFill>
                <a:schemeClr val="bg1"/>
              </a:solidFill>
            </a:endParaRPr>
          </a:p>
        </p:txBody>
      </p:sp>
      <p:pic>
        <p:nvPicPr>
          <p:cNvPr id="84997" name="Picture 5" descr="doc">
            <a:hlinkClick r:id="rId2" tooltip="Armadilhas na Hipertens_Pulmonar RN_201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5800" y="3049587"/>
            <a:ext cx="1063625" cy="1063625"/>
          </a:xfrm>
          <a:prstGeom prst="rect">
            <a:avLst/>
          </a:prstGeom>
          <a:noFill/>
          <a:extLst>
            <a:ext uri="{909E8E84-426E-40DD-AFC4-6F175D3DCCD1}">
              <a14:hiddenFill xmlns:a14="http://schemas.microsoft.com/office/drawing/2010/main">
                <a:solidFill>
                  <a:srgbClr val="FFFFFF"/>
                </a:solidFill>
              </a14:hiddenFill>
            </a:ext>
          </a:extLst>
        </p:spPr>
      </p:pic>
      <p:sp>
        <p:nvSpPr>
          <p:cNvPr id="84998" name="AutoShape 6"/>
          <p:cNvSpPr>
            <a:spLocks noChangeArrowheads="1"/>
          </p:cNvSpPr>
          <p:nvPr/>
        </p:nvSpPr>
        <p:spPr bwMode="auto">
          <a:xfrm>
            <a:off x="966216" y="2994912"/>
            <a:ext cx="3657600" cy="1714499"/>
          </a:xfrm>
          <a:prstGeom prst="irregularSeal2">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000" b="1" dirty="0">
                <a:solidFill>
                  <a:schemeClr val="folHlink"/>
                </a:solidFill>
              </a:rPr>
              <a:t>VEJA QUE</a:t>
            </a:r>
          </a:p>
          <a:p>
            <a:pPr algn="ctr" defTabSz="914400"/>
            <a:r>
              <a:rPr lang="pt-BR" sz="2000" b="1" dirty="0">
                <a:solidFill>
                  <a:schemeClr val="folHlink"/>
                </a:solidFill>
              </a:rPr>
              <a:t>ENSINAMENTOS!</a:t>
            </a:r>
          </a:p>
        </p:txBody>
      </p:sp>
      <p:sp>
        <p:nvSpPr>
          <p:cNvPr id="84999" name="Oval 7"/>
          <p:cNvSpPr>
            <a:spLocks noChangeArrowheads="1"/>
          </p:cNvSpPr>
          <p:nvPr/>
        </p:nvSpPr>
        <p:spPr bwMode="auto">
          <a:xfrm>
            <a:off x="5105400" y="3124200"/>
            <a:ext cx="2209800" cy="10668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4000" b="1">
                <a:solidFill>
                  <a:schemeClr val="folHlink"/>
                </a:solidFill>
              </a:rPr>
              <a:t>2019</a:t>
            </a:r>
          </a:p>
        </p:txBody>
      </p:sp>
      <p:pic>
        <p:nvPicPr>
          <p:cNvPr id="85000" name="Picture 8"/>
          <p:cNvPicPr>
            <a:picLocks noChangeAspect="1" noChangeArrowheads="1"/>
          </p:cNvPicPr>
          <p:nvPr/>
        </p:nvPicPr>
        <p:blipFill>
          <a:blip r:embed="rId4">
            <a:lum bright="12000" contrast="12000"/>
            <a:extLst>
              <a:ext uri="{28A0092B-C50C-407E-A947-70E740481C1C}">
                <a14:useLocalDpi xmlns:a14="http://schemas.microsoft.com/office/drawing/2010/main" val="0"/>
              </a:ext>
            </a:extLst>
          </a:blip>
          <a:srcRect/>
          <a:stretch>
            <a:fillRect/>
          </a:stretch>
        </p:blipFill>
        <p:spPr bwMode="auto">
          <a:xfrm>
            <a:off x="21290280" y="2888232"/>
            <a:ext cx="2324100" cy="15744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Text Box 3"/>
          <p:cNvSpPr txBox="1">
            <a:spLocks noGrp="1"/>
          </p:cNvSpPr>
          <p:nvPr>
            <p:ph type="body" idx="1"/>
          </p:nvPr>
        </p:nvSpPr>
        <p:spPr>
          <a:xfrm>
            <a:off x="280416" y="228600"/>
            <a:ext cx="24079200" cy="13716000"/>
          </a:xfrm>
        </p:spPr>
        <p:txBody>
          <a:bodyPr/>
          <a:lstStyle/>
          <a:p>
            <a:pPr>
              <a:lnSpc>
                <a:spcPct val="80000"/>
              </a:lnSpc>
            </a:pPr>
            <a:r>
              <a:rPr lang="pt-BR" sz="4100" b="1" dirty="0" smtClean="0">
                <a:solidFill>
                  <a:srgbClr val="FF3300"/>
                </a:solidFill>
              </a:rPr>
              <a:t>Há uma vulnerabilidade do VD à pós-carga</a:t>
            </a:r>
            <a:r>
              <a:rPr lang="pt-BR" sz="4100" dirty="0" smtClean="0"/>
              <a:t>: </a:t>
            </a:r>
            <a:r>
              <a:rPr lang="pt-BR" sz="4100" b="1" dirty="0" smtClean="0"/>
              <a:t>se você se focar somente no aumento da pressão arterial (PA), usando fármaco errado, o aumento da RVP agrava o desempenho do VD</a:t>
            </a:r>
            <a:r>
              <a:rPr lang="pt-BR" sz="4100" dirty="0" smtClean="0"/>
              <a:t>, além de que o aumento da frequência cardíaca (FC) a um determinado ponto agrava a perfusão miocárdica. </a:t>
            </a:r>
          </a:p>
          <a:p>
            <a:pPr algn="ctr">
              <a:lnSpc>
                <a:spcPct val="80000"/>
              </a:lnSpc>
              <a:buFontTx/>
              <a:buNone/>
            </a:pPr>
            <a:r>
              <a:rPr lang="pt-BR" sz="4100" b="1" dirty="0" smtClean="0">
                <a:solidFill>
                  <a:schemeClr val="hlink"/>
                </a:solidFill>
              </a:rPr>
              <a:t>Não podemos nos distrair com fisiologia.</a:t>
            </a:r>
          </a:p>
          <a:p>
            <a:pPr algn="ctr">
              <a:lnSpc>
                <a:spcPct val="80000"/>
              </a:lnSpc>
            </a:pPr>
            <a:r>
              <a:rPr lang="pt-BR" sz="4100" b="1" dirty="0" smtClean="0"/>
              <a:t> </a:t>
            </a:r>
            <a:r>
              <a:rPr lang="pt-BR" sz="4100" b="1" dirty="0" smtClean="0">
                <a:solidFill>
                  <a:schemeClr val="folHlink"/>
                </a:solidFill>
              </a:rPr>
              <a:t>Quando você tem um compromisso com a oxigenação não é só como o pulmão é recrutado. O desempenho do VD é muito importante no determinante do fluxo sanguíneo. Não podemos esquecer-nos disso</a:t>
            </a:r>
            <a:r>
              <a:rPr lang="pt-BR" sz="4100" dirty="0" smtClean="0">
                <a:solidFill>
                  <a:schemeClr val="folHlink"/>
                </a:solidFill>
              </a:rPr>
              <a:t>. </a:t>
            </a:r>
          </a:p>
          <a:p>
            <a:pPr>
              <a:lnSpc>
                <a:spcPct val="80000"/>
              </a:lnSpc>
            </a:pPr>
            <a:r>
              <a:rPr lang="pt-BR" sz="4100" b="1" dirty="0" smtClean="0"/>
              <a:t>Do ponto de vista fisiológico temos que lembrar que é importante que você pense em duas coisas na sua conduta na HP aguda</a:t>
            </a:r>
            <a:r>
              <a:rPr lang="pt-BR" sz="4100" dirty="0" smtClean="0"/>
              <a:t>: </a:t>
            </a:r>
          </a:p>
          <a:p>
            <a:pPr>
              <a:lnSpc>
                <a:spcPct val="80000"/>
              </a:lnSpc>
              <a:buFontTx/>
              <a:buNone/>
            </a:pPr>
            <a:r>
              <a:rPr lang="pt-BR" sz="4100" dirty="0" smtClean="0"/>
              <a:t>        -PaO2 e o débito cardíaco (DC): melhorar a função do VD e se necessário abrir shunt (prostaglandina E-1) para ter fluxo sanguíneo sistêmico, mesmo  às custas de uma menor Saturação de O2. </a:t>
            </a:r>
          </a:p>
          <a:p>
            <a:pPr algn="ctr">
              <a:lnSpc>
                <a:spcPct val="80000"/>
              </a:lnSpc>
              <a:buFontTx/>
              <a:buNone/>
            </a:pPr>
            <a:r>
              <a:rPr lang="pt-BR" sz="4100" b="1" dirty="0" smtClean="0">
                <a:solidFill>
                  <a:schemeClr val="folHlink"/>
                </a:solidFill>
              </a:rPr>
              <a:t>Portanto, trata a HP aguda não é aumentar a PA para reverter shunt. Lembre-se que o shunt é nosso amigo!</a:t>
            </a:r>
            <a:r>
              <a:rPr lang="pt-BR" sz="4100" b="1" dirty="0" smtClean="0"/>
              <a:t> . </a:t>
            </a:r>
          </a:p>
          <a:p>
            <a:pPr algn="ctr">
              <a:lnSpc>
                <a:spcPct val="80000"/>
              </a:lnSpc>
              <a:buFontTx/>
              <a:buNone/>
            </a:pPr>
            <a:r>
              <a:rPr lang="pt-BR" sz="4100" b="1" dirty="0" smtClean="0">
                <a:solidFill>
                  <a:schemeClr val="hlink"/>
                </a:solidFill>
              </a:rPr>
              <a:t>A conduta na HP é reduzir a resistência vascular pulmonar e otimizar o fluxo sanguíneo e manter uma PA normal. Se você alcançar uma boa função VD e reduzir a resistência vascular pulmonar você vai aumentar a pré-carga para o coração esquerdo e vai melhorar o DC e vai melhora Pressão Sistólica </a:t>
            </a:r>
            <a:r>
              <a:rPr lang="pt-BR" sz="4100" b="1" dirty="0" err="1" smtClean="0">
                <a:solidFill>
                  <a:schemeClr val="hlink"/>
                </a:solidFill>
              </a:rPr>
              <a:t>pré-ductal</a:t>
            </a:r>
            <a:r>
              <a:rPr lang="pt-BR" sz="4100" dirty="0" smtClean="0"/>
              <a:t>. </a:t>
            </a:r>
          </a:p>
        </p:txBody>
      </p:sp>
    </p:spTree>
  </p:cSld>
  <p:clrMapOvr>
    <a:masterClrMapping/>
  </p:clrMapOvr>
  <p:transition spd="med"/>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Text Box 3"/>
          <p:cNvSpPr txBox="1">
            <a:spLocks noGrp="1"/>
          </p:cNvSpPr>
          <p:nvPr>
            <p:ph type="body" idx="1"/>
          </p:nvPr>
        </p:nvSpPr>
        <p:spPr>
          <a:xfrm>
            <a:off x="1524000" y="457200"/>
            <a:ext cx="21336000" cy="12954000"/>
          </a:xfrm>
        </p:spPr>
        <p:txBody>
          <a:bodyPr/>
          <a:lstStyle/>
          <a:p>
            <a:r>
              <a:rPr lang="pt-BR" sz="5000" smtClean="0">
                <a:solidFill>
                  <a:schemeClr val="hlink"/>
                </a:solidFill>
              </a:rPr>
              <a:t>Administrar medicamentos para reduzir a pressão do lado direito é muito mais lógico do que usar medicamentos que vão aumenta a pressão sistêmica, devido ao efeito negativo na resistência vascular pulmonar</a:t>
            </a:r>
            <a:r>
              <a:rPr lang="pt-BR" sz="5000" smtClean="0"/>
              <a:t>.</a:t>
            </a:r>
            <a:r>
              <a:rPr lang="pt-BR" sz="5000" b="1" smtClean="0"/>
              <a:t> </a:t>
            </a:r>
          </a:p>
          <a:p>
            <a:r>
              <a:rPr lang="pt-BR" sz="5000" b="1" smtClean="0">
                <a:solidFill>
                  <a:schemeClr val="folHlink"/>
                </a:solidFill>
              </a:rPr>
              <a:t>Na presença de uma PA normal, sem asfixia</a:t>
            </a:r>
            <a:r>
              <a:rPr lang="pt-BR" sz="5000" smtClean="0">
                <a:solidFill>
                  <a:schemeClr val="folHlink"/>
                </a:solidFill>
              </a:rPr>
              <a:t>, a </a:t>
            </a:r>
            <a:r>
              <a:rPr lang="pt-BR" sz="5000" b="1" smtClean="0">
                <a:solidFill>
                  <a:schemeClr val="folHlink"/>
                </a:solidFill>
              </a:rPr>
              <a:t>milrinona</a:t>
            </a:r>
            <a:r>
              <a:rPr lang="pt-BR" sz="5000" smtClean="0"/>
              <a:t> pode ser eficaz devido a sua capacidade de aumentar a função do VD e também, agir como vasodilatador pulmonar reduzindo a resistência vascular pulmonar. </a:t>
            </a:r>
          </a:p>
          <a:p>
            <a:r>
              <a:rPr lang="pt-BR" sz="5000" smtClean="0">
                <a:solidFill>
                  <a:srgbClr val="FF3300"/>
                </a:solidFill>
              </a:rPr>
              <a:t>Se HP aguda refratária</a:t>
            </a:r>
            <a:r>
              <a:rPr lang="pt-BR" sz="5000" smtClean="0"/>
              <a:t>: </a:t>
            </a:r>
            <a:r>
              <a:rPr lang="pt-BR" sz="5000" smtClean="0">
                <a:solidFill>
                  <a:schemeClr val="hlink"/>
                </a:solidFill>
              </a:rPr>
              <a:t>milrinona</a:t>
            </a:r>
            <a:r>
              <a:rPr lang="pt-BR" sz="5000" smtClean="0"/>
              <a:t> pelas razões exposta (</a:t>
            </a:r>
            <a:r>
              <a:rPr lang="pt-BR" sz="5000" b="1" smtClean="0"/>
              <a:t>não use em asfixia!</a:t>
            </a:r>
            <a:r>
              <a:rPr lang="pt-BR" sz="5000" smtClean="0"/>
              <a:t>), </a:t>
            </a:r>
            <a:r>
              <a:rPr lang="pt-BR" sz="5000" smtClean="0">
                <a:solidFill>
                  <a:schemeClr val="hlink"/>
                </a:solidFill>
              </a:rPr>
              <a:t>prostaglandina E-1</a:t>
            </a:r>
            <a:r>
              <a:rPr lang="pt-BR" sz="5000" smtClean="0"/>
              <a:t> e </a:t>
            </a:r>
            <a:r>
              <a:rPr lang="pt-BR" sz="5000" smtClean="0">
                <a:solidFill>
                  <a:schemeClr val="hlink"/>
                </a:solidFill>
              </a:rPr>
              <a:t>se hipotensão arterial VASOPRESSINA</a:t>
            </a:r>
            <a:r>
              <a:rPr lang="pt-BR" sz="5000" smtClean="0"/>
              <a:t> (para melhorar a resistência vascular sistêmica sem aumentar a resistência vascular pulmonar). </a:t>
            </a:r>
          </a:p>
          <a:p>
            <a:pPr algn="ctr"/>
            <a:r>
              <a:rPr lang="pt-BR" sz="5000" smtClean="0">
                <a:solidFill>
                  <a:schemeClr val="hlink"/>
                </a:solidFill>
              </a:rPr>
              <a:t>Portanto </a:t>
            </a:r>
            <a:r>
              <a:rPr lang="pt-BR" sz="5000" b="1" smtClean="0">
                <a:solidFill>
                  <a:schemeClr val="hlink"/>
                </a:solidFill>
              </a:rPr>
              <a:t>MILRINONA + VASOPRESSINA</a:t>
            </a:r>
            <a:r>
              <a:rPr lang="pt-BR" sz="5000" smtClean="0">
                <a:solidFill>
                  <a:schemeClr val="hlink"/>
                </a:solidFill>
              </a:rPr>
              <a:t> é uma terapia mais eficaz na nossa experiência.</a:t>
            </a:r>
            <a:r>
              <a:rPr lang="pt-BR" sz="5000" smtClean="0"/>
              <a:t> </a:t>
            </a:r>
          </a:p>
        </p:txBody>
      </p:sp>
    </p:spTree>
  </p:cSld>
  <p:clrMapOvr>
    <a:masterClrMapping/>
  </p:clrMapOvr>
  <p:transition spd="med"/>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Text Box 3"/>
          <p:cNvSpPr txBox="1">
            <a:spLocks noGrp="1"/>
          </p:cNvSpPr>
          <p:nvPr>
            <p:ph type="body" idx="1"/>
          </p:nvPr>
        </p:nvSpPr>
        <p:spPr>
          <a:xfrm>
            <a:off x="2133600" y="3556000"/>
            <a:ext cx="21336000" cy="10160000"/>
          </a:xfrm>
        </p:spPr>
        <p:txBody>
          <a:bodyPr/>
          <a:lstStyle/>
          <a:p>
            <a:pPr>
              <a:lnSpc>
                <a:spcPct val="80000"/>
              </a:lnSpc>
            </a:pPr>
            <a:r>
              <a:rPr lang="pt-BR" sz="3300" b="1" smtClean="0"/>
              <a:t>Vasopressor, Inotrópicos e Lusitrópicos</a:t>
            </a:r>
            <a:r>
              <a:rPr lang="pt-BR" sz="3300" smtClean="0"/>
              <a:t>. A complexidade do tema começa na sua própria definição (há 5!), sendo que a definição mais comum é a pressão arterial média (mmHg) abaixo da idade gestacional (semanas), utilizada por 73% dos neonatologistas. </a:t>
            </a:r>
            <a:r>
              <a:rPr lang="pt-BR" sz="3300" smtClean="0">
                <a:solidFill>
                  <a:schemeClr val="hlink"/>
                </a:solidFill>
              </a:rPr>
              <a:t>A importância da definição da hipotensão neonatal é:</a:t>
            </a:r>
          </a:p>
          <a:p>
            <a:pPr>
              <a:lnSpc>
                <a:spcPct val="80000"/>
              </a:lnSpc>
            </a:pPr>
            <a:r>
              <a:rPr lang="pt-BR" sz="3300" smtClean="0"/>
              <a:t> (a) devido à perfusão cerebral ter a haver com a autorregulação cerebral (que é deficiente no prematuro expondo-o à isquemia ou hiperperfusão cerebral) </a:t>
            </a:r>
          </a:p>
          <a:p>
            <a:pPr>
              <a:lnSpc>
                <a:spcPct val="80000"/>
              </a:lnSpc>
            </a:pPr>
            <a:r>
              <a:rPr lang="pt-BR" sz="3300" smtClean="0"/>
              <a:t>(b) o reconhecimento para a progressão do choque neonatal.</a:t>
            </a:r>
          </a:p>
          <a:p>
            <a:pPr>
              <a:lnSpc>
                <a:spcPct val="80000"/>
              </a:lnSpc>
            </a:pPr>
            <a:r>
              <a:rPr lang="pt-BR" sz="3300" smtClean="0"/>
              <a:t> Assim, há uma clara associação entre hipotensão desfecho ruim do neurodesenvolvimento. </a:t>
            </a:r>
            <a:r>
              <a:rPr lang="pt-BR" sz="3300" smtClean="0">
                <a:solidFill>
                  <a:schemeClr val="folHlink"/>
                </a:solidFill>
              </a:rPr>
              <a:t>Para uma medicina de precisão para decidir o que fazer na hipotensão neonatal devemos avaliar a fisiopatologia subjacente.</a:t>
            </a:r>
            <a:r>
              <a:rPr lang="pt-BR" sz="3300" smtClean="0"/>
              <a:t> O grupo de Patrick MacNamara, Weisz e o grupo do Canadá, para o tratamento da hipotensão neonatal, se baseiam no componente da pressão arterial (</a:t>
            </a:r>
            <a:r>
              <a:rPr lang="pt-BR" sz="3300" b="1" smtClean="0"/>
              <a:t>pressão arterial sistólica é determinada basicamente pelo volume sistólico e a pressão arterial diastólica reflete a resistência vascular).</a:t>
            </a:r>
            <a:r>
              <a:rPr lang="pt-BR" sz="3300" smtClean="0"/>
              <a:t> Então isso pode ajudar a avançar numa dimensão em que você pode ter problemas de resistência vascular ou no volume sistólico. </a:t>
            </a:r>
          </a:p>
          <a:p>
            <a:pPr>
              <a:lnSpc>
                <a:spcPct val="80000"/>
              </a:lnSpc>
            </a:pPr>
            <a:r>
              <a:rPr lang="pt-BR" sz="3300" smtClean="0"/>
              <a:t>Outro conceito que deveríamos considerar e entender é com base no conhecimento de que os vasopressores e inotrópicos que usamos na UTI Neonatal afetam diferentes receptores e assim, o efeito dessa medicação varia.  </a:t>
            </a:r>
          </a:p>
        </p:txBody>
      </p:sp>
      <p:sp>
        <p:nvSpPr>
          <p:cNvPr id="79876" name="Rectangle 4"/>
          <p:cNvSpPr>
            <a:spLocks noChangeArrowheads="1"/>
          </p:cNvSpPr>
          <p:nvPr/>
        </p:nvSpPr>
        <p:spPr bwMode="auto">
          <a:xfrm>
            <a:off x="-457200" y="387856"/>
            <a:ext cx="23356888"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p>
            <a:pPr algn="ctr" eaLnBrk="0" hangingPunct="0">
              <a:buClr>
                <a:srgbClr val="A29A85"/>
              </a:buClr>
            </a:pPr>
            <a:r>
              <a:rPr lang="pt-BR" sz="6000" b="1" dirty="0">
                <a:solidFill>
                  <a:schemeClr val="hlink"/>
                </a:solidFill>
                <a:latin typeface="Lato" pitchFamily="34" charset="0"/>
              </a:rPr>
              <a:t>Diagn</a:t>
            </a:r>
            <a:r>
              <a:rPr lang="pt-BR" sz="6000" b="1" dirty="0">
                <a:solidFill>
                  <a:schemeClr val="hlink"/>
                </a:solidFill>
              </a:rPr>
              <a:t>ó</a:t>
            </a:r>
            <a:r>
              <a:rPr lang="pt-BR" sz="6000" b="1" dirty="0">
                <a:solidFill>
                  <a:schemeClr val="hlink"/>
                </a:solidFill>
                <a:latin typeface="Lato" pitchFamily="34" charset="0"/>
              </a:rPr>
              <a:t>stico e Manejo da Hipotensão Neonatal: Vasopressor, Inotr</a:t>
            </a:r>
            <a:r>
              <a:rPr lang="pt-BR" sz="6000" b="1" dirty="0">
                <a:solidFill>
                  <a:schemeClr val="hlink"/>
                </a:solidFill>
              </a:rPr>
              <a:t>ó</a:t>
            </a:r>
            <a:r>
              <a:rPr lang="pt-BR" sz="6000" b="1" dirty="0">
                <a:solidFill>
                  <a:schemeClr val="hlink"/>
                </a:solidFill>
                <a:latin typeface="Lato" pitchFamily="34" charset="0"/>
              </a:rPr>
              <a:t>picos e </a:t>
            </a:r>
            <a:r>
              <a:rPr lang="pt-BR" sz="6000" b="1" dirty="0" err="1">
                <a:solidFill>
                  <a:schemeClr val="hlink"/>
                </a:solidFill>
                <a:latin typeface="Lato" pitchFamily="34" charset="0"/>
              </a:rPr>
              <a:t>Lusitr</a:t>
            </a:r>
            <a:r>
              <a:rPr lang="pt-BR" sz="6000" b="1" dirty="0" err="1">
                <a:solidFill>
                  <a:schemeClr val="hlink"/>
                </a:solidFill>
              </a:rPr>
              <a:t>ó</a:t>
            </a:r>
            <a:r>
              <a:rPr lang="pt-BR" sz="6000" b="1" dirty="0" err="1">
                <a:solidFill>
                  <a:schemeClr val="hlink"/>
                </a:solidFill>
                <a:latin typeface="Lato" pitchFamily="34" charset="0"/>
              </a:rPr>
              <a:t>picos</a:t>
            </a:r>
            <a:r>
              <a:rPr lang="pt-BR" sz="3600" b="1" dirty="0">
                <a:solidFill>
                  <a:srgbClr val="072A4D"/>
                </a:solidFill>
                <a:latin typeface="Lato" pitchFamily="34" charset="0"/>
              </a:rPr>
              <a:t>.</a:t>
            </a:r>
          </a:p>
          <a:p>
            <a:pPr algn="ctr" eaLnBrk="0" hangingPunct="0"/>
            <a:r>
              <a:rPr lang="pt-BR" sz="3600" dirty="0" err="1">
                <a:solidFill>
                  <a:srgbClr val="424242"/>
                </a:solidFill>
                <a:ea typeface="Source Sans Pro"/>
                <a:cs typeface="Source Sans Pro"/>
              </a:rPr>
              <a:t>Noori</a:t>
            </a:r>
            <a:r>
              <a:rPr lang="pt-BR" sz="3600" dirty="0">
                <a:solidFill>
                  <a:srgbClr val="424242"/>
                </a:solidFill>
                <a:ea typeface="Source Sans Pro"/>
                <a:cs typeface="Source Sans Pro"/>
              </a:rPr>
              <a:t> </a:t>
            </a:r>
            <a:r>
              <a:rPr lang="pt-BR" sz="3600" dirty="0" err="1">
                <a:solidFill>
                  <a:srgbClr val="424242"/>
                </a:solidFill>
                <a:ea typeface="Source Sans Pro"/>
                <a:cs typeface="Source Sans Pro"/>
              </a:rPr>
              <a:t>Shahab</a:t>
            </a:r>
            <a:r>
              <a:rPr lang="pt-BR" sz="3600" dirty="0">
                <a:solidFill>
                  <a:srgbClr val="424242"/>
                </a:solidFill>
                <a:ea typeface="Source Sans Pro"/>
                <a:cs typeface="Source Sans Pro"/>
              </a:rPr>
              <a:t> (EUA). 12º Simpósio Internacional do Rio de Janeiro (online) no dia 31/10/2020.</a:t>
            </a:r>
          </a:p>
          <a:p>
            <a:pPr algn="ctr" eaLnBrk="0" hangingPunct="0"/>
            <a:r>
              <a:rPr lang="pt-BR" sz="3600" dirty="0">
                <a:solidFill>
                  <a:srgbClr val="424242"/>
                </a:solidFill>
                <a:ea typeface="Source Sans Pro"/>
                <a:cs typeface="Source Sans Pro"/>
              </a:rPr>
              <a:t>Reproduzido e Pesquisado por Paulo R. Margotto.</a:t>
            </a:r>
            <a:endParaRPr lang="pt-BR" sz="3600" dirty="0">
              <a:solidFill>
                <a:srgbClr val="607D8B"/>
              </a:solidFill>
            </a:endParaRPr>
          </a:p>
        </p:txBody>
      </p:sp>
      <p:pic>
        <p:nvPicPr>
          <p:cNvPr id="79877" name="Picture 5" descr="doc">
            <a:hlinkClick r:id="rId2" tooltip="Hipotensão_Neonatal_Noori-2020"/>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16400" y="1257300"/>
            <a:ext cx="838200" cy="838200"/>
          </a:xfrm>
          <a:prstGeom prst="rect">
            <a:avLst/>
          </a:prstGeom>
          <a:noFill/>
          <a:extLst>
            <a:ext uri="{909E8E84-426E-40DD-AFC4-6F175D3DCCD1}">
              <a14:hiddenFill xmlns:a14="http://schemas.microsoft.com/office/drawing/2010/main">
                <a:solidFill>
                  <a:srgbClr val="FFFFFF"/>
                </a:solidFill>
              </a14:hiddenFill>
            </a:ext>
          </a:extLst>
        </p:spPr>
      </p:pic>
      <p:sp>
        <p:nvSpPr>
          <p:cNvPr id="79878" name="Oval 6"/>
          <p:cNvSpPr>
            <a:spLocks noChangeArrowheads="1"/>
          </p:cNvSpPr>
          <p:nvPr/>
        </p:nvSpPr>
        <p:spPr bwMode="auto">
          <a:xfrm>
            <a:off x="220980" y="2809111"/>
            <a:ext cx="2209800" cy="10668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4000" b="1">
                <a:solidFill>
                  <a:schemeClr val="folHlink"/>
                </a:solidFill>
              </a:rPr>
              <a:t>2020</a:t>
            </a:r>
          </a:p>
        </p:txBody>
      </p:sp>
      <p:pic>
        <p:nvPicPr>
          <p:cNvPr id="79879" name="Picture 7"/>
          <p:cNvPicPr>
            <a:picLocks noChangeAspect="1" noChangeArrowheads="1"/>
          </p:cNvPicPr>
          <p:nvPr/>
        </p:nvPicPr>
        <p:blipFill>
          <a:blip r:embed="rId4">
            <a:lum bright="6000" contrast="6000"/>
            <a:extLst>
              <a:ext uri="{28A0092B-C50C-407E-A947-70E740481C1C}">
                <a14:useLocalDpi xmlns:a14="http://schemas.microsoft.com/office/drawing/2010/main" val="0"/>
              </a:ext>
            </a:extLst>
          </a:blip>
          <a:srcRect/>
          <a:stretch>
            <a:fillRect/>
          </a:stretch>
        </p:blipFill>
        <p:spPr bwMode="auto">
          <a:xfrm>
            <a:off x="20955000" y="1892615"/>
            <a:ext cx="3114675" cy="1819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Text Box 3"/>
          <p:cNvSpPr txBox="1">
            <a:spLocks noGrp="1"/>
          </p:cNvSpPr>
          <p:nvPr>
            <p:ph type="body" idx="1"/>
          </p:nvPr>
        </p:nvSpPr>
        <p:spPr/>
        <p:txBody>
          <a:bodyPr/>
          <a:lstStyle/>
          <a:p>
            <a:r>
              <a:rPr lang="pt-BR" smtClean="0"/>
              <a:t>A maior parte da medicação que usamos tem pressores e efeitos inotrópicos de modo que ambos afetam receptores alfa da vascularização, causando vasoconstrição, mas também atuam no coração (receptores alfa, beta) aumentando o débito cardíaco. A</a:t>
            </a:r>
            <a:r>
              <a:rPr lang="pt-BR" smtClean="0">
                <a:solidFill>
                  <a:schemeClr val="hlink"/>
                </a:solidFill>
              </a:rPr>
              <a:t> dopamina</a:t>
            </a:r>
            <a:r>
              <a:rPr lang="pt-BR" smtClean="0"/>
              <a:t> é a única que atua no </a:t>
            </a:r>
            <a:r>
              <a:rPr lang="pt-BR" b="1" smtClean="0"/>
              <a:t>receptor dopaminérgico vascular e cardíaco</a:t>
            </a:r>
            <a:r>
              <a:rPr lang="pt-BR" smtClean="0"/>
              <a:t> e claro, a </a:t>
            </a:r>
            <a:r>
              <a:rPr lang="pt-BR" smtClean="0">
                <a:solidFill>
                  <a:schemeClr val="hlink"/>
                </a:solidFill>
              </a:rPr>
              <a:t>vasopressina</a:t>
            </a:r>
            <a:r>
              <a:rPr lang="pt-BR" smtClean="0"/>
              <a:t> atua no receptor vasopressina 1A </a:t>
            </a:r>
            <a:r>
              <a:rPr lang="pt-BR" b="1" smtClean="0"/>
              <a:t>no receptor da vascularização</a:t>
            </a:r>
            <a:r>
              <a:rPr lang="pt-BR" smtClean="0"/>
              <a:t>, induzindo vasoconstrição. A vasopressina se assemelha à fenilefrina: só tem efeitos vasculares de modo que </a:t>
            </a:r>
            <a:r>
              <a:rPr lang="pt-BR" b="1" smtClean="0"/>
              <a:t>não tem efeito cardíaco, ou seja, não tem efeito inotrópico. </a:t>
            </a:r>
          </a:p>
        </p:txBody>
      </p:sp>
    </p:spTree>
  </p:cSld>
  <p:clrMapOvr>
    <a:masterClrMapping/>
  </p:clrMapOvr>
  <p:transition spd="med"/>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3"/>
          <p:cNvSpPr txBox="1">
            <a:spLocks noGrp="1"/>
          </p:cNvSpPr>
          <p:nvPr>
            <p:ph type="body" idx="1"/>
          </p:nvPr>
        </p:nvSpPr>
        <p:spPr>
          <a:xfrm>
            <a:off x="914400" y="609600"/>
            <a:ext cx="21945600" cy="11328400"/>
          </a:xfrm>
        </p:spPr>
        <p:txBody>
          <a:bodyPr/>
          <a:lstStyle/>
          <a:p>
            <a:pPr algn="ctr">
              <a:lnSpc>
                <a:spcPct val="80000"/>
              </a:lnSpc>
            </a:pPr>
            <a:r>
              <a:rPr lang="pt-BR" sz="3700" b="1" smtClean="0">
                <a:solidFill>
                  <a:schemeClr val="hlink"/>
                </a:solidFill>
              </a:rPr>
              <a:t>Ao usar essas drogas devemos nos basear na fisiopatologia de cada paciente e analisando o comprometimento cardiovascular, o bebê pode ser classificado em 6 categorias:</a:t>
            </a:r>
          </a:p>
          <a:p>
            <a:pPr>
              <a:lnSpc>
                <a:spcPct val="80000"/>
              </a:lnSpc>
            </a:pPr>
            <a:r>
              <a:rPr lang="pt-BR" sz="3700" smtClean="0"/>
              <a:t>1) HIPOVOLEMIA (choque séptico em fase inicial, hipotensão resistente a vasopressores): dopamina, epinefrina, norepinefrina e vasopressina </a:t>
            </a:r>
          </a:p>
          <a:p>
            <a:pPr>
              <a:lnSpc>
                <a:spcPct val="80000"/>
              </a:lnSpc>
            </a:pPr>
            <a:r>
              <a:rPr lang="pt-BR" sz="3700" smtClean="0"/>
              <a:t>2) DEFICIENTE CONTRATILIDADE (com ênfase na asfixia) dobutamina devido à disfunção miocárdica, devendo ser evitado o excesso de </a:t>
            </a:r>
            <a:r>
              <a:rPr lang="pt-BR" sz="3700" i="1" smtClean="0"/>
              <a:t>bolus </a:t>
            </a:r>
            <a:r>
              <a:rPr lang="pt-BR" sz="3700" smtClean="0"/>
              <a:t>de fluido 3) PÓS-CARGA ELEVADA (bebê com má-adaptação após o nascimento cm diminuição também da contratilidade): dobutamina, milrinona </a:t>
            </a:r>
          </a:p>
          <a:p>
            <a:pPr>
              <a:lnSpc>
                <a:spcPct val="80000"/>
              </a:lnSpc>
            </a:pPr>
            <a:r>
              <a:rPr lang="pt-BR" sz="3700" smtClean="0"/>
              <a:t>4) HIPOVOLEMIA (perda hídrica insensível, perda de sangue, ligadura precoce do cordão, DISFUNÇÃO VENTRICULAR DIREITA e nesse caso, a vasopressina pode ser considerada, principalmente na hipertensão pulmonar resistente a vasopressores</a:t>
            </a:r>
          </a:p>
          <a:p>
            <a:pPr>
              <a:lnSpc>
                <a:spcPct val="80000"/>
              </a:lnSpc>
            </a:pPr>
            <a:r>
              <a:rPr lang="pt-BR" sz="3700" smtClean="0"/>
              <a:t> 5) DISFUNÇÃO DIASTÓLICA (com destaque na miocardiopatia hipertrófica): esses bebês podem responder à vasopressina, com melhora da pressão arterial sistólica e diastólica em 2 horas (monitorar o sódio sérico- risco de hiponatremia com a vasopressina) </a:t>
            </a:r>
          </a:p>
          <a:p>
            <a:pPr>
              <a:lnSpc>
                <a:spcPct val="80000"/>
              </a:lnSpc>
            </a:pPr>
            <a:r>
              <a:rPr lang="pt-BR" sz="3700" smtClean="0"/>
              <a:t>6) SHUNT E ARRITMIA (persistência do canal arterial, malformação atrioventricular, taquicardia supraventricular). </a:t>
            </a:r>
          </a:p>
        </p:txBody>
      </p:sp>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Text Box 3"/>
          <p:cNvSpPr txBox="1">
            <a:spLocks noGrp="1"/>
          </p:cNvSpPr>
          <p:nvPr>
            <p:ph type="body" idx="1"/>
          </p:nvPr>
        </p:nvSpPr>
        <p:spPr>
          <a:xfrm>
            <a:off x="1524000" y="838200"/>
            <a:ext cx="21336000" cy="11099800"/>
          </a:xfrm>
        </p:spPr>
        <p:txBody>
          <a:bodyPr/>
          <a:lstStyle/>
          <a:p>
            <a:pPr>
              <a:lnSpc>
                <a:spcPct val="80000"/>
              </a:lnSpc>
            </a:pPr>
            <a:r>
              <a:rPr lang="pt-BR" sz="4100" smtClean="0">
                <a:solidFill>
                  <a:schemeClr val="hlink"/>
                </a:solidFill>
              </a:rPr>
              <a:t>Na melhora da avaliação</a:t>
            </a:r>
            <a:r>
              <a:rPr lang="pt-BR" sz="4100" smtClean="0"/>
              <a:t>, temos a </a:t>
            </a:r>
            <a:r>
              <a:rPr lang="pt-BR" sz="4100" smtClean="0">
                <a:solidFill>
                  <a:schemeClr val="folHlink"/>
                </a:solidFill>
              </a:rPr>
              <a:t>ecocadiografia funcional</a:t>
            </a:r>
            <a:r>
              <a:rPr lang="pt-BR" sz="4100" smtClean="0"/>
              <a:t> (é possível refutar ou confirmar o diagnóstico, selecionar o medicamento apropriado, considerando a fisiopatologia subjacente, possibilitando avaliar a resposta ao tratamento e usar também para titular a medicação) e a </a:t>
            </a:r>
            <a:r>
              <a:rPr lang="pt-BR" sz="4100" b="1" i="1" smtClean="0">
                <a:solidFill>
                  <a:schemeClr val="folHlink"/>
                </a:solidFill>
              </a:rPr>
              <a:t>Near infrared spectroscopy-</a:t>
            </a:r>
            <a:r>
              <a:rPr lang="pt-BR" sz="4100" b="1" smtClean="0">
                <a:solidFill>
                  <a:schemeClr val="folHlink"/>
                </a:solidFill>
              </a:rPr>
              <a:t> NIRS</a:t>
            </a:r>
            <a:r>
              <a:rPr lang="pt-BR" sz="4100" smtClean="0"/>
              <a:t> (dá informações sobre o fluxo sanguíneo cerebral; </a:t>
            </a:r>
            <a:r>
              <a:rPr lang="pt-BR" sz="4100" b="1" smtClean="0"/>
              <a:t>se a saturação abaixo de 50% por mais de 10% do tempo associou-se a um pior desfecho do neurodesenvolvimento; saturação abaixo de 55% ou menor do que 1,5 desvio padrão</a:t>
            </a:r>
            <a:r>
              <a:rPr lang="pt-BR" sz="4100" smtClean="0"/>
              <a:t> estava associado com pior desfecho após 24 meses: para cada 1% do tempo gasto  abaixo do limiar houve um aumento de 2% na chance de resultado cognitivo adverso ou morte). </a:t>
            </a:r>
          </a:p>
          <a:p>
            <a:pPr>
              <a:lnSpc>
                <a:spcPct val="80000"/>
              </a:lnSpc>
            </a:pPr>
            <a:r>
              <a:rPr lang="pt-BR" sz="4100" smtClean="0"/>
              <a:t>Portanto, a pressão </a:t>
            </a:r>
            <a:r>
              <a:rPr lang="pt-BR" sz="4100" b="1" smtClean="0"/>
              <a:t>arterial é importante, mas é um imperfeito marcador da função circulatória.</a:t>
            </a:r>
            <a:r>
              <a:rPr lang="pt-BR" sz="4100" smtClean="0"/>
              <a:t> Devido aos desafios em conduzir estudos randomizados e controlados, o manejo da hipotensão e do comprometimento circulatório permanece controverso. </a:t>
            </a:r>
          </a:p>
          <a:p>
            <a:pPr>
              <a:lnSpc>
                <a:spcPct val="80000"/>
              </a:lnSpc>
            </a:pPr>
            <a:r>
              <a:rPr lang="pt-BR" sz="4100" smtClean="0"/>
              <a:t>No manejo hemodinâmico desses pacientes críticos requer o conhecimento do desenvolvimento fisiológico, hemodinâmico e a farmacocinética e farmacodinâmica das medicações cardiovasculares. </a:t>
            </a:r>
          </a:p>
          <a:p>
            <a:pPr algn="ctr">
              <a:lnSpc>
                <a:spcPct val="80000"/>
              </a:lnSpc>
              <a:buFontTx/>
              <a:buNone/>
            </a:pPr>
            <a:r>
              <a:rPr lang="pt-BR" sz="4100" b="1" smtClean="0">
                <a:solidFill>
                  <a:schemeClr val="hlink"/>
                </a:solidFill>
              </a:rPr>
              <a:t>Noori incentiva a todos terem um entendimento básico da ecocardiografia porque  é isso que vai fazer a diferença. </a:t>
            </a:r>
          </a:p>
        </p:txBody>
      </p:sp>
    </p:spTree>
  </p:cSld>
  <p:clrMapOvr>
    <a:masterClrMapping/>
  </p:clrMapOvr>
  <p:transition spd="med"/>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Text Box 3"/>
          <p:cNvSpPr txBox="1">
            <a:spLocks noGrp="1"/>
          </p:cNvSpPr>
          <p:nvPr>
            <p:ph type="body" idx="1"/>
          </p:nvPr>
        </p:nvSpPr>
        <p:spPr>
          <a:xfrm>
            <a:off x="11277600" y="3048000"/>
            <a:ext cx="12115800" cy="9906000"/>
          </a:xfrm>
        </p:spPr>
        <p:txBody>
          <a:bodyPr/>
          <a:lstStyle/>
          <a:p>
            <a:pPr>
              <a:lnSpc>
                <a:spcPct val="80000"/>
              </a:lnSpc>
            </a:pPr>
            <a:endParaRPr lang="pt-BR" sz="2000" b="1" dirty="0" smtClean="0">
              <a:solidFill>
                <a:srgbClr val="FF3300"/>
              </a:solidFill>
            </a:endParaRPr>
          </a:p>
          <a:p>
            <a:pPr>
              <a:lnSpc>
                <a:spcPct val="80000"/>
              </a:lnSpc>
            </a:pPr>
            <a:r>
              <a:rPr lang="pt-BR" sz="3600" b="1" dirty="0" smtClean="0">
                <a:solidFill>
                  <a:srgbClr val="FF3300"/>
                </a:solidFill>
              </a:rPr>
              <a:t>A hipertensão pulmonar (HP) se caracteriza quando o ventrículo direito (VD) não consegue superar a alta resistência vascular pulmonar (RVP):</a:t>
            </a:r>
            <a:r>
              <a:rPr lang="pt-BR" sz="3600" b="1" dirty="0" smtClean="0"/>
              <a:t> o canal arterial (shunt D-E) de certa forma protege e alivia o VD</a:t>
            </a:r>
            <a:r>
              <a:rPr lang="pt-BR" sz="3600" dirty="0" smtClean="0"/>
              <a:t>. Em situações de alta RVP: o VD não consegue bombear o sangue e ocorre shunt D-E pelo forame oval, detectado pela </a:t>
            </a:r>
            <a:r>
              <a:rPr lang="pt-BR" sz="3600" dirty="0" err="1" smtClean="0"/>
              <a:t>ecocardiografia</a:t>
            </a:r>
            <a:r>
              <a:rPr lang="pt-BR" sz="3600" dirty="0" smtClean="0"/>
              <a:t> (não detectado pela diferença de saturação </a:t>
            </a:r>
            <a:r>
              <a:rPr lang="pt-BR" sz="3600" dirty="0" err="1" smtClean="0"/>
              <a:t>pré</a:t>
            </a:r>
            <a:r>
              <a:rPr lang="pt-BR" sz="3600" dirty="0" smtClean="0"/>
              <a:t> e pós-</a:t>
            </a:r>
            <a:r>
              <a:rPr lang="pt-BR" sz="3600" dirty="0" err="1" smtClean="0"/>
              <a:t>ductal</a:t>
            </a:r>
            <a:r>
              <a:rPr lang="pt-BR" sz="3600" dirty="0" smtClean="0"/>
              <a:t>). </a:t>
            </a:r>
          </a:p>
          <a:p>
            <a:pPr algn="ctr">
              <a:lnSpc>
                <a:spcPct val="80000"/>
              </a:lnSpc>
            </a:pPr>
            <a:r>
              <a:rPr lang="pt-BR" sz="3600" b="1" dirty="0" smtClean="0">
                <a:solidFill>
                  <a:schemeClr val="hlink"/>
                </a:solidFill>
              </a:rPr>
              <a:t>O agente ideal para o tratamento da hipertensão pulmonar persistente (HPP) deveria primariamente reduzir a resistência vascular pulmonar e a pós-carga ventricular direita, minimizando o shunt extrapulmonar e intrapulmonar, além de melhorar o débito cardíaco e a perfusão aos órgãos vitais, sem aumentar a demanda de oxigênio ao miocárdio</a:t>
            </a:r>
          </a:p>
          <a:p>
            <a:pPr algn="ctr">
              <a:lnSpc>
                <a:spcPct val="80000"/>
              </a:lnSpc>
            </a:pPr>
            <a:r>
              <a:rPr lang="pt-BR" sz="3600" dirty="0" smtClean="0">
                <a:solidFill>
                  <a:schemeClr val="hlink"/>
                </a:solidFill>
              </a:rPr>
              <a:t> </a:t>
            </a:r>
          </a:p>
          <a:p>
            <a:pPr>
              <a:lnSpc>
                <a:spcPct val="80000"/>
              </a:lnSpc>
            </a:pPr>
            <a:endParaRPr lang="pt-BR" sz="3600" dirty="0" smtClean="0">
              <a:solidFill>
                <a:schemeClr val="hlink"/>
              </a:solidFill>
            </a:endParaRPr>
          </a:p>
        </p:txBody>
      </p:sp>
      <p:sp>
        <p:nvSpPr>
          <p:cNvPr id="87044" name="Rectangle 4"/>
          <p:cNvSpPr>
            <a:spLocks noChangeArrowheads="1"/>
          </p:cNvSpPr>
          <p:nvPr/>
        </p:nvSpPr>
        <p:spPr bwMode="auto">
          <a:xfrm>
            <a:off x="2057400" y="762000"/>
            <a:ext cx="21336000"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A29A85"/>
              </a:buClr>
            </a:pPr>
            <a:r>
              <a:rPr lang="pt-BR" sz="6000" b="1">
                <a:solidFill>
                  <a:schemeClr val="hlink"/>
                </a:solidFill>
                <a:latin typeface="Lato" pitchFamily="34" charset="0"/>
              </a:rPr>
              <a:t>Hipertensão pulmonar persistente no rec</a:t>
            </a:r>
            <a:r>
              <a:rPr lang="pt-BR" sz="6000" b="1">
                <a:solidFill>
                  <a:schemeClr val="hlink"/>
                </a:solidFill>
              </a:rPr>
              <a:t>é</a:t>
            </a:r>
            <a:r>
              <a:rPr lang="pt-BR" sz="6000" b="1">
                <a:solidFill>
                  <a:schemeClr val="hlink"/>
                </a:solidFill>
                <a:latin typeface="Lato" pitchFamily="34" charset="0"/>
              </a:rPr>
              <a:t>m-nascido</a:t>
            </a:r>
            <a:r>
              <a:rPr lang="pt-BR" sz="6000">
                <a:solidFill>
                  <a:srgbClr val="607D8B"/>
                </a:solidFill>
              </a:rPr>
              <a:t>    </a:t>
            </a:r>
            <a:r>
              <a:rPr lang="pt-BR" sz="6000"/>
              <a:t/>
            </a:r>
            <a:br>
              <a:rPr lang="pt-BR" sz="6000"/>
            </a:br>
            <a:r>
              <a:rPr lang="pt-BR" sz="4000"/>
              <a:t>P</a:t>
            </a:r>
            <a:r>
              <a:rPr lang="pt-BR" sz="4000">
                <a:solidFill>
                  <a:srgbClr val="424242"/>
                </a:solidFill>
                <a:ea typeface="Source Sans Pro"/>
                <a:cs typeface="Source Sans Pro"/>
              </a:rPr>
              <a:t>aulo R. Margotto.</a:t>
            </a:r>
          </a:p>
          <a:p>
            <a:pPr algn="ctr" eaLnBrk="0" hangingPunct="0"/>
            <a:r>
              <a:rPr lang="pt-BR" sz="4000">
                <a:solidFill>
                  <a:srgbClr val="424242"/>
                </a:solidFill>
                <a:ea typeface="Source Sans Pro"/>
                <a:cs typeface="Source Sans Pro"/>
              </a:rPr>
              <a:t>Capítulo do livro Assistência ao Recém-nascido de Risco, 4a Edição, 2021</a:t>
            </a:r>
            <a:endParaRPr lang="pt-BR" sz="4000">
              <a:solidFill>
                <a:srgbClr val="607D8B"/>
              </a:solidFill>
            </a:endParaRPr>
          </a:p>
        </p:txBody>
      </p:sp>
      <p:pic>
        <p:nvPicPr>
          <p:cNvPr id="87045" name="Picture 5" descr="doc">
            <a:hlinkClick r:id="rId2" tooltip="NOVO-HIPERTENSÃO PULMONAR PERSISTENTE_"/>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21800" y="609600"/>
            <a:ext cx="990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8704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2971800"/>
            <a:ext cx="215265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8704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3600" y="2895600"/>
            <a:ext cx="5518150" cy="7543800"/>
          </a:xfrm>
          <a:prstGeom prst="rect">
            <a:avLst/>
          </a:prstGeom>
          <a:noFill/>
          <a:extLst>
            <a:ext uri="{909E8E84-426E-40DD-AFC4-6F175D3DCCD1}">
              <a14:hiddenFill xmlns:a14="http://schemas.microsoft.com/office/drawing/2010/main">
                <a:solidFill>
                  <a:srgbClr val="FFFFFF"/>
                </a:solidFill>
              </a14:hiddenFill>
            </a:ext>
          </a:extLst>
        </p:spPr>
      </p:pic>
      <p:pic>
        <p:nvPicPr>
          <p:cNvPr id="8704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1800" y="10610850"/>
            <a:ext cx="3429000" cy="3105150"/>
          </a:xfrm>
          <a:prstGeom prst="rect">
            <a:avLst/>
          </a:prstGeom>
          <a:noFill/>
          <a:extLst>
            <a:ext uri="{909E8E84-426E-40DD-AFC4-6F175D3DCCD1}">
              <a14:hiddenFill xmlns:a14="http://schemas.microsoft.com/office/drawing/2010/main">
                <a:solidFill>
                  <a:srgbClr val="FFFFFF"/>
                </a:solidFill>
              </a14:hiddenFill>
            </a:ext>
          </a:extLst>
        </p:spPr>
      </p:pic>
      <p:sp>
        <p:nvSpPr>
          <p:cNvPr id="87049" name="Rectangle 9"/>
          <p:cNvSpPr>
            <a:spLocks noChangeArrowheads="1"/>
          </p:cNvSpPr>
          <p:nvPr/>
        </p:nvSpPr>
        <p:spPr bwMode="auto">
          <a:xfrm>
            <a:off x="7848600" y="11948160"/>
            <a:ext cx="12122150" cy="1525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buClr>
                <a:srgbClr val="A29A85"/>
              </a:buClr>
            </a:pPr>
            <a:r>
              <a:rPr lang="pt-BR" sz="3600" dirty="0">
                <a:hlinkClick r:id="rId7"/>
              </a:rPr>
              <a:t>https://drive.google.com/file/d/15ebHDHqCud0rl7GwFmnPp-CfxbG1Ncyd/view?usp=sharing</a:t>
            </a:r>
            <a:r>
              <a:rPr lang="pt-BR" sz="3600" dirty="0"/>
              <a:t> (</a:t>
            </a:r>
            <a:r>
              <a:rPr lang="pt-BR" sz="3600" dirty="0">
                <a:solidFill>
                  <a:schemeClr val="folHlink"/>
                </a:solidFill>
              </a:rPr>
              <a:t>Link do Livro!)</a:t>
            </a:r>
            <a:r>
              <a:rPr lang="pt-BR" dirty="0"/>
              <a:t> </a:t>
            </a:r>
          </a:p>
        </p:txBody>
      </p:sp>
      <p:sp>
        <p:nvSpPr>
          <p:cNvPr id="87050" name="AutoShape 10"/>
          <p:cNvSpPr>
            <a:spLocks noChangeArrowheads="1"/>
          </p:cNvSpPr>
          <p:nvPr/>
        </p:nvSpPr>
        <p:spPr bwMode="auto">
          <a:xfrm>
            <a:off x="838200" y="10287000"/>
            <a:ext cx="1981200" cy="1143000"/>
          </a:xfrm>
          <a:prstGeom prst="lightningBolt">
            <a:avLst/>
          </a:prstGeom>
          <a:solidFill>
            <a:schemeClr val="folHlink"/>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87051" name="Oval 11"/>
          <p:cNvSpPr>
            <a:spLocks noChangeArrowheads="1"/>
          </p:cNvSpPr>
          <p:nvPr/>
        </p:nvSpPr>
        <p:spPr bwMode="auto">
          <a:xfrm>
            <a:off x="762000" y="609600"/>
            <a:ext cx="2209800" cy="10668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4000" b="1">
                <a:solidFill>
                  <a:schemeClr val="folHlink"/>
                </a:solidFill>
              </a:rPr>
              <a:t>2021</a:t>
            </a:r>
          </a:p>
        </p:txBody>
      </p:sp>
      <p:pic>
        <p:nvPicPr>
          <p:cNvPr id="87052" name="Picture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000" y="11582400"/>
            <a:ext cx="2097088" cy="116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Text Box 3"/>
          <p:cNvSpPr txBox="1">
            <a:spLocks noGrp="1"/>
          </p:cNvSpPr>
          <p:nvPr>
            <p:ph type="body" idx="1"/>
          </p:nvPr>
        </p:nvSpPr>
        <p:spPr>
          <a:xfrm>
            <a:off x="1676400" y="0"/>
            <a:ext cx="21336000" cy="11938000"/>
          </a:xfrm>
        </p:spPr>
        <p:txBody>
          <a:bodyPr/>
          <a:lstStyle/>
          <a:p>
            <a:pPr>
              <a:lnSpc>
                <a:spcPct val="80000"/>
              </a:lnSpc>
            </a:pPr>
            <a:r>
              <a:rPr lang="pt-BR" sz="4100" smtClean="0"/>
              <a:t>Tradicionalmente, </a:t>
            </a:r>
            <a:r>
              <a:rPr lang="pt-BR" sz="4100" b="1" smtClean="0"/>
              <a:t>os médicos são relutantes em tratar HPP com agentes redutores da pós-carga devido à preocupação com a hipotensão sistêmica e o desejo de manter a pressão arterial (PA) acima da pressão arterial normal, na tentativa de reverter o shunt ductal.</a:t>
            </a:r>
          </a:p>
          <a:p>
            <a:pPr algn="ctr">
              <a:lnSpc>
                <a:spcPct val="80000"/>
              </a:lnSpc>
            </a:pPr>
            <a:r>
              <a:rPr lang="pt-BR" sz="4100" b="1" smtClean="0">
                <a:solidFill>
                  <a:srgbClr val="FF3300"/>
                </a:solidFill>
              </a:rPr>
              <a:t>Esta abordagem não focaliza o distúrbio fisiológico primário do leito vascular pulmonar levando ao aumento da pós-carga ventricular direita, o que pode resultar em prejuízo por várias razões.</a:t>
            </a:r>
            <a:endParaRPr lang="pt-BR" sz="4100" smtClean="0">
              <a:solidFill>
                <a:srgbClr val="FF3300"/>
              </a:solidFill>
            </a:endParaRPr>
          </a:p>
          <a:p>
            <a:pPr>
              <a:lnSpc>
                <a:spcPct val="80000"/>
              </a:lnSpc>
            </a:pPr>
            <a:r>
              <a:rPr lang="pt-BR" sz="4100" smtClean="0"/>
              <a:t>A hipertensão pulmonar pode ser tão severa que a tentativa de excedê-la pode exigir altas doses de vasopressores. Agentes usados para este fim, como dopamina e epinefrina causam tanto vasoconstricção sistêmica como pulmonar, podendo assim exacerbar a hipertensão pulmonar. Segundo, estes agentes induzem a taquicardia e alteram o equilíbrio do metabolismo celular, em particular do miocárdio, aumentando a demanda de O2 com risco potencial aumentado de apoptose e necrose das células do miocárdio. Finalmente, em alguns pacientes, o </a:t>
            </a:r>
            <a:r>
              <a:rPr lang="pt-BR" sz="4100" i="1" smtClean="0"/>
              <a:t>ductus</a:t>
            </a:r>
            <a:r>
              <a:rPr lang="pt-BR" sz="4100" smtClean="0"/>
              <a:t> pode não estar patente.</a:t>
            </a:r>
          </a:p>
          <a:p>
            <a:pPr algn="ctr">
              <a:lnSpc>
                <a:spcPct val="80000"/>
              </a:lnSpc>
            </a:pPr>
            <a:r>
              <a:rPr lang="pt-BR" sz="4100" b="1" smtClean="0">
                <a:solidFill>
                  <a:schemeClr val="folHlink"/>
                </a:solidFill>
              </a:rPr>
              <a:t>Torna-se importante, portanto, o conhecimento da hemodinâmica cardiopulmonar, quanto ao uso de milrinona e sildenafil, consideradas excelentes drogas inotrópicas</a:t>
            </a:r>
            <a:r>
              <a:rPr lang="pt-BR" sz="4100" smtClean="0"/>
              <a:t>. </a:t>
            </a:r>
          </a:p>
        </p:txBody>
      </p:sp>
      <p:sp>
        <p:nvSpPr>
          <p:cNvPr id="89092" name="AutoShape 4"/>
          <p:cNvSpPr>
            <a:spLocks noChangeArrowheads="1"/>
          </p:cNvSpPr>
          <p:nvPr/>
        </p:nvSpPr>
        <p:spPr bwMode="auto">
          <a:xfrm>
            <a:off x="609600" y="0"/>
            <a:ext cx="1600200" cy="1447800"/>
          </a:xfrm>
          <a:prstGeom prst="lightningBolt">
            <a:avLst/>
          </a:prstGeom>
          <a:solidFill>
            <a:srgbClr val="FF3300"/>
          </a:solidFill>
          <a:ln w="762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8909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0" y="11353800"/>
            <a:ext cx="1639888" cy="3614738"/>
          </a:xfrm>
          <a:prstGeom prst="rect">
            <a:avLst/>
          </a:prstGeom>
          <a:noFill/>
          <a:extLst>
            <a:ext uri="{909E8E84-426E-40DD-AFC4-6F175D3DCCD1}">
              <a14:hiddenFill xmlns:a14="http://schemas.microsoft.com/office/drawing/2010/main">
                <a:solidFill>
                  <a:srgbClr val="FFFFFF"/>
                </a:solidFill>
              </a14:hiddenFill>
            </a:ext>
          </a:extLst>
        </p:spPr>
      </p:pic>
      <p:sp>
        <p:nvSpPr>
          <p:cNvPr id="89094" name="Rectangle 6"/>
          <p:cNvSpPr>
            <a:spLocks noChangeArrowheads="1"/>
          </p:cNvSpPr>
          <p:nvPr/>
        </p:nvSpPr>
        <p:spPr bwMode="auto">
          <a:xfrm>
            <a:off x="13182600" y="11353800"/>
            <a:ext cx="4613275"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s-CL" sz="4000" b="1" i="1">
                <a:solidFill>
                  <a:schemeClr val="hlink"/>
                </a:solidFill>
              </a:rPr>
              <a:t>Pense agora</a:t>
            </a:r>
            <a:endParaRPr lang="es-CL" sz="4000">
              <a:solidFill>
                <a:schemeClr val="hlink"/>
              </a:solidFill>
            </a:endParaRPr>
          </a:p>
          <a:p>
            <a:pPr algn="ctr"/>
            <a:r>
              <a:rPr lang="es-CL" sz="4000" b="1" i="1">
                <a:solidFill>
                  <a:schemeClr val="hlink"/>
                </a:solidFill>
              </a:rPr>
              <a:t>em tudo isso...</a:t>
            </a:r>
            <a:endParaRPr lang="es-CL" sz="4000">
              <a:solidFill>
                <a:schemeClr val="hlink"/>
              </a:solidFill>
            </a:endParaRPr>
          </a:p>
          <a:p>
            <a:pPr algn="ctr"/>
            <a:r>
              <a:rPr lang="es-CL" sz="4000" b="1" i="1">
                <a:solidFill>
                  <a:schemeClr val="hlink"/>
                </a:solidFill>
              </a:rPr>
              <a:t>Vou ficar de olho!</a:t>
            </a:r>
            <a:r>
              <a:rPr lang="es-CL" sz="4000">
                <a:solidFill>
                  <a:schemeClr val="hlink"/>
                </a:solidFill>
              </a:rPr>
              <a:t> </a:t>
            </a:r>
          </a:p>
        </p:txBody>
      </p:sp>
      <p:pic>
        <p:nvPicPr>
          <p:cNvPr id="8909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0200" y="11201400"/>
            <a:ext cx="1592263" cy="2203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1" name="Picture 5"/>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2590800" y="2743200"/>
            <a:ext cx="10315575" cy="556418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2" name="Text Box 6"/>
          <p:cNvSpPr txBox="1">
            <a:spLocks noChangeArrowheads="1"/>
          </p:cNvSpPr>
          <p:nvPr/>
        </p:nvSpPr>
        <p:spPr bwMode="auto">
          <a:xfrm>
            <a:off x="2498725" y="379413"/>
            <a:ext cx="17570450" cy="97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a:solidFill>
                  <a:schemeClr val="hlink"/>
                </a:solidFill>
              </a:rPr>
              <a:t>Do 25º Congresso de Perinatologia: (em preparação)</a:t>
            </a:r>
          </a:p>
        </p:txBody>
      </p:sp>
      <p:sp>
        <p:nvSpPr>
          <p:cNvPr id="91143" name="Text Box 7"/>
          <p:cNvSpPr txBox="1">
            <a:spLocks noChangeArrowheads="1"/>
          </p:cNvSpPr>
          <p:nvPr/>
        </p:nvSpPr>
        <p:spPr bwMode="auto">
          <a:xfrm>
            <a:off x="4191000" y="1752600"/>
            <a:ext cx="16483013" cy="9763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a:solidFill>
                  <a:schemeClr val="accent2"/>
                </a:solidFill>
              </a:rPr>
              <a:t>Como devemos interpretar a pressão arterial (PA)</a:t>
            </a:r>
          </a:p>
        </p:txBody>
      </p:sp>
      <p:sp>
        <p:nvSpPr>
          <p:cNvPr id="91144" name="Text Box 8"/>
          <p:cNvSpPr txBox="1">
            <a:spLocks/>
          </p:cNvSpPr>
          <p:nvPr/>
        </p:nvSpPr>
        <p:spPr bwMode="auto">
          <a:xfrm>
            <a:off x="13716000" y="3048000"/>
            <a:ext cx="10668000" cy="106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marL="635000" indent="-635000" eaLnBrk="0" hangingPunct="0">
              <a:lnSpc>
                <a:spcPct val="80000"/>
              </a:lnSpc>
              <a:spcBef>
                <a:spcPts val="5600"/>
              </a:spcBef>
              <a:buClr>
                <a:srgbClr val="515151"/>
              </a:buClr>
              <a:buSzPct val="75000"/>
              <a:buFontTx/>
              <a:buChar char="•"/>
            </a:pPr>
            <a:r>
              <a:rPr lang="pt-BR" sz="3200"/>
              <a:t>A pressão arterial (PA) não é uma entidade isolada. Ao analisar a PA, temos 3 valores pressão sistólica (PS), pressão diastólica (PD) e pressão arterial média (PAM). </a:t>
            </a:r>
          </a:p>
          <a:p>
            <a:pPr marL="635000" indent="-635000" eaLnBrk="0" hangingPunct="0">
              <a:lnSpc>
                <a:spcPct val="80000"/>
              </a:lnSpc>
              <a:spcBef>
                <a:spcPts val="5600"/>
              </a:spcBef>
              <a:buClr>
                <a:srgbClr val="515151"/>
              </a:buClr>
              <a:buSzPct val="75000"/>
              <a:buFontTx/>
              <a:buChar char="•"/>
            </a:pPr>
            <a:r>
              <a:rPr lang="pt-BR" sz="3200"/>
              <a:t>Observe que todas as pesquisas se concentravam na PAM. Há dados de alguns autores que a </a:t>
            </a:r>
            <a:r>
              <a:rPr lang="pt-BR" sz="3200" b="1">
                <a:solidFill>
                  <a:schemeClr val="hlink"/>
                </a:solidFill>
              </a:rPr>
              <a:t>PS é mais indicativa do débito cardíaco</a:t>
            </a:r>
            <a:r>
              <a:rPr lang="pt-BR" sz="3200"/>
              <a:t> (DC-cardiaca output-CO). Por outro lado  </a:t>
            </a:r>
            <a:r>
              <a:rPr lang="pt-BR" sz="3200" b="1">
                <a:solidFill>
                  <a:schemeClr val="folHlink"/>
                </a:solidFill>
              </a:rPr>
              <a:t>a PD é mais indicativa da resistência vascular sistêmica (SVR)</a:t>
            </a:r>
            <a:r>
              <a:rPr lang="pt-BR" sz="3200"/>
              <a:t> e a PAM ajunta as duas. </a:t>
            </a:r>
          </a:p>
          <a:p>
            <a:pPr marL="635000" indent="-635000" eaLnBrk="0" hangingPunct="0">
              <a:lnSpc>
                <a:spcPct val="80000"/>
              </a:lnSpc>
              <a:spcBef>
                <a:spcPts val="5600"/>
              </a:spcBef>
              <a:buClr>
                <a:srgbClr val="515151"/>
              </a:buClr>
              <a:buSzPct val="75000"/>
              <a:buFontTx/>
              <a:buChar char="•"/>
            </a:pPr>
            <a:r>
              <a:rPr lang="pt-BR" sz="3200"/>
              <a:t>Olhando o cálculo das duas, </a:t>
            </a:r>
            <a:r>
              <a:rPr lang="pt-BR" sz="3200" b="1"/>
              <a:t>a PD é mais importante no cálculo da média do que a PS</a:t>
            </a:r>
            <a:r>
              <a:rPr lang="pt-BR" sz="3200"/>
              <a:t>. Se você tiver uma  PD baixa você tem mais chance de ter uma PAM baixa do que tiver uma sistólica baixa. </a:t>
            </a:r>
            <a:r>
              <a:rPr lang="pt-BR" sz="3200" b="1">
                <a:solidFill>
                  <a:srgbClr val="FF3300"/>
                </a:solidFill>
              </a:rPr>
              <a:t>Então não é incomum você encontrar paciente que tem uma  media normal ,mas tem um baixa PS e PD alta, ou seja não está ocorrendo uma oferta de O2 normal.</a:t>
            </a:r>
            <a:r>
              <a:rPr lang="pt-BR" sz="3200">
                <a:solidFill>
                  <a:srgbClr val="FF3300"/>
                </a:solidFill>
              </a:rPr>
              <a:t> </a:t>
            </a:r>
          </a:p>
          <a:p>
            <a:pPr marL="635000" indent="-635000" algn="ctr" eaLnBrk="0" hangingPunct="0">
              <a:lnSpc>
                <a:spcPct val="80000"/>
              </a:lnSpc>
              <a:spcBef>
                <a:spcPts val="5600"/>
              </a:spcBef>
              <a:buClr>
                <a:srgbClr val="515151"/>
              </a:buClr>
              <a:buSzPct val="75000"/>
              <a:buFontTx/>
              <a:buChar char="•"/>
            </a:pPr>
            <a:r>
              <a:rPr lang="pt-BR" sz="3200">
                <a:solidFill>
                  <a:schemeClr val="hlink"/>
                </a:solidFill>
              </a:rPr>
              <a:t>Então é importante olhar para a PA de uma forma mais inteligente que nos diz sobre o paciente e não ficar apenas na PAM.  </a:t>
            </a:r>
          </a:p>
          <a:p>
            <a:pPr marL="635000" indent="-635000" algn="ctr" eaLnBrk="0" hangingPunct="0">
              <a:lnSpc>
                <a:spcPct val="80000"/>
              </a:lnSpc>
              <a:spcBef>
                <a:spcPts val="5600"/>
              </a:spcBef>
              <a:buClr>
                <a:srgbClr val="515151"/>
              </a:buClr>
              <a:buSzPct val="75000"/>
              <a:buFontTx/>
              <a:buChar char="•"/>
            </a:pPr>
            <a:r>
              <a:rPr lang="pt-BR" sz="3200">
                <a:solidFill>
                  <a:schemeClr val="hlink"/>
                </a:solidFill>
              </a:rPr>
              <a:t> </a:t>
            </a:r>
          </a:p>
        </p:txBody>
      </p:sp>
      <p:sp>
        <p:nvSpPr>
          <p:cNvPr id="91145" name="Rectangle 9"/>
          <p:cNvSpPr>
            <a:spLocks noChangeArrowheads="1"/>
          </p:cNvSpPr>
          <p:nvPr/>
        </p:nvSpPr>
        <p:spPr bwMode="auto">
          <a:xfrm>
            <a:off x="1600200" y="8405813"/>
            <a:ext cx="12276138" cy="50355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A29A85"/>
              </a:buClr>
            </a:pPr>
            <a:r>
              <a:rPr lang="pt-BR" sz="3600">
                <a:solidFill>
                  <a:schemeClr val="hlink"/>
                </a:solidFill>
              </a:rPr>
              <a:t>A PA ainda continua sendo um dos fatores hemodinâmicos importantes, mas temos que interpretar melhor. No entanto, os nossos monitores só assuam o alarme quando a PAM cai e quando a PS cai, os alarmes não mostram. Não se deve apenas focar na PAM e sim também na  PS. </a:t>
            </a:r>
            <a:r>
              <a:rPr lang="pt-BR" sz="3600" b="1">
                <a:solidFill>
                  <a:schemeClr val="folHlink"/>
                </a:solidFill>
              </a:rPr>
              <a:t>As vezes  temos que dar inotrópicos nos pacientes com PS baixa porque pode haver um problema de débito. Por outro lado, um vasopressor pode ser melhor   paciente com PD baixa. </a:t>
            </a:r>
          </a:p>
        </p:txBody>
      </p:sp>
    </p:spTree>
  </p:cSld>
  <p:clrMapOvr>
    <a:masterClrMapping/>
  </p:clrMapOvr>
  <p:transition spd="med"/>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p:cNvSpPr txBox="1">
            <a:spLocks noGrp="1"/>
          </p:cNvSpPr>
          <p:nvPr>
            <p:ph type="title"/>
          </p:nvPr>
        </p:nvSpPr>
        <p:spPr bwMode="auto">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numCol="1" anchorCtr="0" compatLnSpc="1">
            <a:prstTxWarp prst="textNoShape">
              <a:avLst/>
            </a:prstTxWarp>
          </a:bodyPr>
          <a:lstStyle/>
          <a:p>
            <a:r>
              <a:rPr lang="pt-BR" smtClean="0">
                <a:solidFill>
                  <a:schemeClr val="folHlink"/>
                </a:solidFill>
                <a:effectLst/>
              </a:rPr>
              <a:t>Obrigada!</a:t>
            </a:r>
          </a:p>
        </p:txBody>
      </p:sp>
      <p:pic>
        <p:nvPicPr>
          <p:cNvPr id="90116" name="Picture 4"/>
          <p:cNvPicPr>
            <a:picLocks noChangeAspect="1" noChangeArrowheads="1"/>
          </p:cNvPicPr>
          <p:nvPr/>
        </p:nvPicPr>
        <p:blipFill>
          <a:blip r:embed="rId2">
            <a:lum bright="6000" contrast="12000"/>
            <a:extLst>
              <a:ext uri="{28A0092B-C50C-407E-A947-70E740481C1C}">
                <a14:useLocalDpi xmlns:a14="http://schemas.microsoft.com/office/drawing/2010/main" val="0"/>
              </a:ext>
            </a:extLst>
          </a:blip>
          <a:srcRect/>
          <a:stretch>
            <a:fillRect/>
          </a:stretch>
        </p:blipFill>
        <p:spPr bwMode="auto">
          <a:xfrm>
            <a:off x="5181600" y="3429000"/>
            <a:ext cx="14189075" cy="7980363"/>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17" name="Text Box 5"/>
          <p:cNvSpPr txBox="1">
            <a:spLocks noChangeArrowheads="1"/>
          </p:cNvSpPr>
          <p:nvPr/>
        </p:nvSpPr>
        <p:spPr bwMode="auto">
          <a:xfrm>
            <a:off x="6842125" y="11652250"/>
            <a:ext cx="106584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defTabSz="914400" eaLnBrk="1" hangingPunct="1">
              <a:buClrTx/>
            </a:pPr>
            <a:r>
              <a:rPr lang="pt-BR" sz="4000">
                <a:solidFill>
                  <a:schemeClr val="hlink"/>
                </a:solidFill>
              </a:rPr>
              <a:t>Residentes de Neonatologia do HMIB/SES/DF</a:t>
            </a:r>
          </a:p>
          <a:p>
            <a:pPr defTabSz="914400" eaLnBrk="1" hangingPunct="1">
              <a:buClrTx/>
            </a:pPr>
            <a:r>
              <a:rPr lang="pt-BR" sz="4000">
                <a:solidFill>
                  <a:schemeClr val="hlink"/>
                </a:solidFill>
              </a:rPr>
              <a:t>(14/9/2021)</a:t>
            </a:r>
          </a:p>
        </p:txBody>
      </p:sp>
      <p:sp>
        <p:nvSpPr>
          <p:cNvPr id="90118" name="Line 6"/>
          <p:cNvSpPr>
            <a:spLocks noChangeShapeType="1"/>
          </p:cNvSpPr>
          <p:nvPr/>
        </p:nvSpPr>
        <p:spPr bwMode="auto">
          <a:xfrm flipH="1">
            <a:off x="17754600" y="4267200"/>
            <a:ext cx="1066800" cy="685800"/>
          </a:xfrm>
          <a:prstGeom prst="line">
            <a:avLst/>
          </a:prstGeom>
          <a:noFill/>
          <a:ln w="762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0119" name="Text Box 7"/>
          <p:cNvSpPr txBox="1">
            <a:spLocks noChangeArrowheads="1"/>
          </p:cNvSpPr>
          <p:nvPr/>
        </p:nvSpPr>
        <p:spPr bwMode="auto">
          <a:xfrm>
            <a:off x="18653125" y="4260850"/>
            <a:ext cx="28670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eaLnBrk="0" hangingPunct="0">
              <a:buClr>
                <a:srgbClr val="A29A85"/>
              </a:buClr>
              <a:defRPr sz="5800">
                <a:solidFill>
                  <a:srgbClr val="515151"/>
                </a:solidFill>
                <a:latin typeface="Cochin"/>
                <a:ea typeface="Cochin"/>
                <a:cs typeface="Cochin"/>
                <a:sym typeface="Cochin"/>
              </a:defRPr>
            </a:lvl1pPr>
            <a:lvl2pPr algn="ctr" eaLnBrk="0" hangingPunct="0">
              <a:buClr>
                <a:srgbClr val="A29A85"/>
              </a:buClr>
              <a:defRPr sz="5800">
                <a:solidFill>
                  <a:srgbClr val="515151"/>
                </a:solidFill>
                <a:latin typeface="Cochin"/>
                <a:ea typeface="Cochin"/>
                <a:cs typeface="Cochin"/>
                <a:sym typeface="Cochin"/>
              </a:defRPr>
            </a:lvl2pPr>
            <a:lvl3pPr algn="ctr" eaLnBrk="0" hangingPunct="0">
              <a:buClr>
                <a:srgbClr val="A29A85"/>
              </a:buClr>
              <a:defRPr sz="5800">
                <a:solidFill>
                  <a:srgbClr val="515151"/>
                </a:solidFill>
                <a:latin typeface="Cochin"/>
                <a:ea typeface="Cochin"/>
                <a:cs typeface="Cochin"/>
                <a:sym typeface="Cochin"/>
              </a:defRPr>
            </a:lvl3pPr>
            <a:lvl4pPr algn="ctr" eaLnBrk="0" hangingPunct="0">
              <a:buClr>
                <a:srgbClr val="A29A85"/>
              </a:buClr>
              <a:defRPr sz="5800">
                <a:solidFill>
                  <a:srgbClr val="515151"/>
                </a:solidFill>
                <a:latin typeface="Cochin"/>
                <a:ea typeface="Cochin"/>
                <a:cs typeface="Cochin"/>
                <a:sym typeface="Cochin"/>
              </a:defRPr>
            </a:lvl4pPr>
            <a:lvl5pPr algn="ctr" eaLnBrk="0" hangingPunct="0">
              <a:buClr>
                <a:srgbClr val="A29A85"/>
              </a:buClr>
              <a:defRPr sz="5800">
                <a:solidFill>
                  <a:srgbClr val="515151"/>
                </a:solidFill>
                <a:latin typeface="Cochin"/>
                <a:ea typeface="Cochin"/>
                <a:cs typeface="Cochin"/>
                <a:sym typeface="Cochin"/>
              </a:defRPr>
            </a:lvl5pPr>
            <a:lvl6pPr marL="4572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6pPr>
            <a:lvl7pPr marL="9144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7pPr>
            <a:lvl8pPr marL="13716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8pPr>
            <a:lvl9pPr marL="1828800" algn="ctr" eaLnBrk="0" fontAlgn="base" hangingPunct="0">
              <a:spcBef>
                <a:spcPct val="0"/>
              </a:spcBef>
              <a:spcAft>
                <a:spcPct val="0"/>
              </a:spcAft>
              <a:buClr>
                <a:srgbClr val="A29A85"/>
              </a:buClr>
              <a:defRPr sz="5800">
                <a:solidFill>
                  <a:srgbClr val="515151"/>
                </a:solidFill>
                <a:latin typeface="Cochin"/>
                <a:ea typeface="Cochin"/>
                <a:cs typeface="Cochin"/>
                <a:sym typeface="Cochin"/>
              </a:defRPr>
            </a:lvl9pPr>
          </a:lstStyle>
          <a:p>
            <a:pPr algn="l" defTabSz="914400" eaLnBrk="1" hangingPunct="1">
              <a:buClrTx/>
            </a:pPr>
            <a:r>
              <a:rPr lang="pt-BR" sz="4000">
                <a:solidFill>
                  <a:schemeClr val="folHlink"/>
                </a:solidFill>
              </a:rPr>
              <a:t>Dra. Jamille</a:t>
            </a:r>
          </a:p>
        </p:txBody>
      </p:sp>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Formal">
  <a:themeElements>
    <a:clrScheme name="Formal">
      <a:dk1>
        <a:srgbClr val="515151"/>
      </a:dk1>
      <a:lt1>
        <a:srgbClr val="002951"/>
      </a:lt1>
      <a:dk2>
        <a:srgbClr val="53585F"/>
      </a:dk2>
      <a:lt2>
        <a:srgbClr val="DCDEE0"/>
      </a:lt2>
      <a:accent1>
        <a:srgbClr val="6789BA"/>
      </a:accent1>
      <a:accent2>
        <a:srgbClr val="77965C"/>
      </a:accent2>
      <a:accent3>
        <a:srgbClr val="E3B43D"/>
      </a:accent3>
      <a:accent4>
        <a:srgbClr val="D77B43"/>
      </a:accent4>
      <a:accent5>
        <a:srgbClr val="C25756"/>
      </a:accent5>
      <a:accent6>
        <a:srgbClr val="876390"/>
      </a:accent6>
      <a:hlink>
        <a:srgbClr val="0000FF"/>
      </a:hlink>
      <a:folHlink>
        <a:srgbClr val="FF00FF"/>
      </a:folHlink>
    </a:clrScheme>
    <a:fontScheme name="Formal">
      <a:majorFont>
        <a:latin typeface="Cochin"/>
        <a:ea typeface="Cochin"/>
        <a:cs typeface="Cochin"/>
      </a:majorFont>
      <a:minorFont>
        <a:latin typeface="Cochin"/>
        <a:ea typeface="Cochin"/>
        <a:cs typeface="Cochin"/>
      </a:minorFont>
    </a:fontScheme>
    <a:fmtScheme name="Fo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mn-lt"/>
            <a:ea typeface="+mn-ea"/>
            <a:cs typeface="+mn-cs"/>
            <a:sym typeface="Cochi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3D3E3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
            <a:srgbClr val="A29A85"/>
          </a:buClr>
          <a:buSzTx/>
          <a:buFontTx/>
          <a:buNone/>
          <a:tabLst/>
          <a:defRPr kumimoji="0" sz="5800" b="0" i="0" u="none" strike="noStrike" cap="none" spc="0" normalizeH="0" baseline="0">
            <a:ln>
              <a:noFill/>
            </a:ln>
            <a:solidFill>
              <a:srgbClr val="515151"/>
            </a:solidFill>
            <a:effectLst/>
            <a:uFillTx/>
            <a:latin typeface="+mn-lt"/>
            <a:ea typeface="+mn-ea"/>
            <a:cs typeface="+mn-cs"/>
            <a:sym typeface="Cochi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Formal">
  <a:themeElements>
    <a:clrScheme name="Formal">
      <a:dk1>
        <a:srgbClr val="000000"/>
      </a:dk1>
      <a:lt1>
        <a:srgbClr val="FFFFFF"/>
      </a:lt1>
      <a:dk2>
        <a:srgbClr val="53585F"/>
      </a:dk2>
      <a:lt2>
        <a:srgbClr val="DCDEE0"/>
      </a:lt2>
      <a:accent1>
        <a:srgbClr val="6789BA"/>
      </a:accent1>
      <a:accent2>
        <a:srgbClr val="77965C"/>
      </a:accent2>
      <a:accent3>
        <a:srgbClr val="E3B43D"/>
      </a:accent3>
      <a:accent4>
        <a:srgbClr val="D77B43"/>
      </a:accent4>
      <a:accent5>
        <a:srgbClr val="C25756"/>
      </a:accent5>
      <a:accent6>
        <a:srgbClr val="876390"/>
      </a:accent6>
      <a:hlink>
        <a:srgbClr val="0000FF"/>
      </a:hlink>
      <a:folHlink>
        <a:srgbClr val="FF00FF"/>
      </a:folHlink>
    </a:clrScheme>
    <a:fontScheme name="Formal">
      <a:majorFont>
        <a:latin typeface="Cochin"/>
        <a:ea typeface="Cochin"/>
        <a:cs typeface="Cochin"/>
      </a:majorFont>
      <a:minorFont>
        <a:latin typeface="Cochin"/>
        <a:ea typeface="Cochin"/>
        <a:cs typeface="Cochin"/>
      </a:minorFont>
    </a:fontScheme>
    <a:fmtScheme name="Forma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600" b="0" i="0" u="none" strike="noStrike" cap="none" spc="0" normalizeH="0" baseline="0">
            <a:ln>
              <a:noFill/>
            </a:ln>
            <a:solidFill>
              <a:srgbClr val="FFFFFF"/>
            </a:solidFill>
            <a:effectLst/>
            <a:uFillTx/>
            <a:latin typeface="+mn-lt"/>
            <a:ea typeface="+mn-ea"/>
            <a:cs typeface="+mn-cs"/>
            <a:sym typeface="Cochi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3D3E3F"/>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
            <a:srgbClr val="A29A85"/>
          </a:buClr>
          <a:buSzTx/>
          <a:buFontTx/>
          <a:buNone/>
          <a:tabLst/>
          <a:defRPr kumimoji="0" sz="5800" b="0" i="0" u="none" strike="noStrike" cap="none" spc="0" normalizeH="0" baseline="0">
            <a:ln>
              <a:noFill/>
            </a:ln>
            <a:solidFill>
              <a:srgbClr val="515151"/>
            </a:solidFill>
            <a:effectLst/>
            <a:uFillTx/>
            <a:latin typeface="+mn-lt"/>
            <a:ea typeface="+mn-ea"/>
            <a:cs typeface="+mn-cs"/>
            <a:sym typeface="Cochi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734</TotalTime>
  <Words>3221</Words>
  <Application>Microsoft Office PowerPoint</Application>
  <PresentationFormat>Personalizar</PresentationFormat>
  <Paragraphs>305</Paragraphs>
  <Slides>63</Slides>
  <Notes>0</Notes>
  <HiddenSlides>0</HiddenSlides>
  <MMClips>0</MMClips>
  <ScaleCrop>false</ScaleCrop>
  <HeadingPairs>
    <vt:vector size="4" baseType="variant">
      <vt:variant>
        <vt:lpstr>Tema</vt:lpstr>
      </vt:variant>
      <vt:variant>
        <vt:i4>1</vt:i4>
      </vt:variant>
      <vt:variant>
        <vt:lpstr>Títulos de slides</vt:lpstr>
      </vt:variant>
      <vt:variant>
        <vt:i4>63</vt:i4>
      </vt:variant>
    </vt:vector>
  </HeadingPairs>
  <TitlesOfParts>
    <vt:vector size="64" baseType="lpstr">
      <vt:lpstr>Formal</vt:lpstr>
      <vt:lpstr>Manejo da Hipotensão Sistêmica em Bebês à Termo com Hipertensão Pulmonar Persistente do Recém-Nascido (HPPRN) - Uma Revisão Ilustrada</vt:lpstr>
      <vt:lpstr>Introdução</vt:lpstr>
      <vt:lpstr>Introdução</vt:lpstr>
      <vt:lpstr>Apresentação do PowerPoint</vt:lpstr>
      <vt:lpstr>Introdução</vt:lpstr>
      <vt:lpstr>Apresentação do PowerPoint</vt:lpstr>
      <vt:lpstr>Apresentação do PowerPoint</vt:lpstr>
      <vt:lpstr>Pressão arterial normal</vt:lpstr>
      <vt:lpstr>Apresentação do PowerPoint</vt:lpstr>
      <vt:lpstr>Avaliação hemodinâmica - fluxo, perfusão x pressão </vt:lpstr>
      <vt:lpstr>Causas de hipotensão sistêmica na HPPRN</vt:lpstr>
      <vt:lpstr>Apresentação do PowerPoint</vt:lpstr>
      <vt:lpstr>Manejo de fluidos</vt:lpstr>
      <vt:lpstr>Drogas vasoativas Se a hipotensão ou má perfusão não parece ser devido à hipovolemia, infusões vasoativas são comumente iniciadas </vt:lpstr>
      <vt:lpstr>Drogas vasoativas</vt:lpstr>
      <vt:lpstr>Drogas vasoativas</vt:lpstr>
      <vt:lpstr>Drogas vasoativas</vt:lpstr>
      <vt:lpstr>Dopamina (Box 1)</vt:lpstr>
      <vt:lpstr>Apresentação do PowerPoint</vt:lpstr>
      <vt:lpstr>NOREPINEFRINA (BOX 2)</vt:lpstr>
      <vt:lpstr>Apresentação do PowerPoint</vt:lpstr>
      <vt:lpstr>EPINEFRINA (BOX 3)</vt:lpstr>
      <vt:lpstr>Apresentação do PowerPoint</vt:lpstr>
      <vt:lpstr>DOBUTAMINA (BOX 4)</vt:lpstr>
      <vt:lpstr>Apresentação do PowerPoint</vt:lpstr>
      <vt:lpstr>MILRINONA (BOX 5)</vt:lpstr>
      <vt:lpstr>Apresentação do PowerPoint</vt:lpstr>
      <vt:lpstr>LEVOSIMENDAN (BOX 6)</vt:lpstr>
      <vt:lpstr>Apresentação do PowerPoint</vt:lpstr>
      <vt:lpstr>VASOPRESSINA (BOX 7)</vt:lpstr>
      <vt:lpstr>VASOPRESSINA</vt:lpstr>
      <vt:lpstr>VASOPRESSINA</vt:lpstr>
      <vt:lpstr>Apresentação do PowerPoint</vt:lpstr>
      <vt:lpstr>HIDROCORTISONA (BOX 8)</vt:lpstr>
      <vt:lpstr>HIDROCORTISONA</vt:lpstr>
      <vt:lpstr>Apresentação do PowerPoint</vt:lpstr>
      <vt:lpstr>Apresentação do PowerPoint</vt:lpstr>
      <vt:lpstr>Apresentação do PowerPoint</vt:lpstr>
      <vt:lpstr>       Considerações especiais</vt:lpstr>
      <vt:lpstr>Considerações especiais</vt:lpstr>
      <vt:lpstr>ECMO (Oxigenação por membrana extracorpórea)</vt:lpstr>
      <vt:lpstr>Conclusão </vt:lpstr>
      <vt:lpstr>Apresentação do PowerPoint</vt:lpstr>
      <vt:lpstr>EM RESUMO...</vt:lpstr>
      <vt:lpstr>Referências bibliográficas (em forma de links! Consulte Aqui e Agora!)</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 Consultem também! Ampliando os conhecimentos!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Manejo da Hipotensão Sistêmica em Bebês à Termo com Hipertensão Pulmonar Persistente do Recém-Nascido (HPPRN) - Uma Revisão Ilustrada</dc:title>
  <dc:creator>Paulo</dc:creator>
  <cp:lastModifiedBy>Paulo</cp:lastModifiedBy>
  <cp:revision>16</cp:revision>
  <dcterms:modified xsi:type="dcterms:W3CDTF">2022-01-27T11:49:02Z</dcterms:modified>
</cp:coreProperties>
</file>