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93" r:id="rId32"/>
    <p:sldId id="292" r:id="rId33"/>
    <p:sldId id="288" r:id="rId34"/>
    <p:sldId id="289" r:id="rId35"/>
    <p:sldId id="294" r:id="rId36"/>
    <p:sldId id="298" r:id="rId37"/>
    <p:sldId id="295" r:id="rId38"/>
    <p:sldId id="299" r:id="rId39"/>
    <p:sldId id="300" r:id="rId40"/>
    <p:sldId id="301" r:id="rId41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33CC"/>
    <a:srgbClr val="CCFFFF"/>
    <a:srgbClr val="99CCFF"/>
    <a:srgbClr val="FF3300"/>
    <a:srgbClr val="33CC33"/>
    <a:srgbClr val="00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015" autoAdjust="0"/>
    <p:restoredTop sz="94660"/>
  </p:normalViewPr>
  <p:slideViewPr>
    <p:cSldViewPr snapToGrid="0">
      <p:cViewPr>
        <p:scale>
          <a:sx n="92" d="100"/>
          <a:sy n="92" d="100"/>
        </p:scale>
        <p:origin x="-950" y="3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A971C-D57B-44A8-9658-744A80C507E3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E3C4-6C3B-473E-8DA7-EF93CEAF65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426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A6D18-1340-4BE0-AD35-313309222265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1873C-F7B5-4408-8F61-451744D6E8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0538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FA8A9-47FC-4DA7-BB33-CD92D7C0C8AB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6C8BC-2819-4237-8271-4A0135EE23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009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A5812-9298-4A46-A7F1-F7E529CB0BD2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8DDE2-98BD-4E78-B665-A89705C0FB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712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CDF4A-A053-4D5A-B72A-CB6DEDD87FAD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908F2-187D-41AD-A6B9-3B3E061C5E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166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CF126-1E94-4887-A877-C292BCE8DE19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DDA74-5493-4F98-A539-10279FC720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152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88520-7920-4C72-BB3F-ED7E7C4A8494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D9018-9361-4581-9F94-DEABC3CF7A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844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5BDAE-6EA5-4A15-BC88-993146C11DF7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A902-7DE4-4420-905B-174F9188D5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5953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D058E-0BA1-4835-9FFA-8241ECFDE87E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40317-F07A-49EB-9ABC-39DF23BED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15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F555E-5F63-4590-91AC-FBE3FA6F1F56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85DD1-9AD6-4152-A84A-5D4C8FE765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201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FB503-0B78-4F16-BB24-9017DC45DA0D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31224-AAB2-4E36-BC3E-68EFB540A8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8160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9D18C1-1AB7-4702-AD28-2814C761B867}" type="datetimeFigureOut">
              <a:rPr lang="pt-BR"/>
              <a:pPr>
                <a:defRPr/>
              </a:pPr>
              <a:t>15/02/2022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32EECE-2339-43A7-AD48-54D0B7A3BD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pubmed.ncbi.nlm.nih.gov/33666649/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https://defatoonline.com.br/wp-content/uploads/2020/03/Gripe-resfriado-ou-coronav%C3%ADrus-Entenda-maneiras-de-diferenciar-sintomas.jpg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2261" TargetMode="External"/><Relationship Id="rId2" Type="http://schemas.openxmlformats.org/officeDocument/2006/relationships/hyperlink" Target="http://paulomargotto.com.br/destruicao-e-insuficiencia-do-tecido-placentario-por-covid-19-causa-natimorto-e-morte-neonatal-por-lesao-hipoxico-isquemica-um-estudo-de-68-casos-com-placentite-sars-cov-2-de-12-paise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ubmed.ncbi.nlm.nih.gov/35142798/" TargetMode="Externa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olhardigital.com.br/tag/infeccao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t-BR" sz="3600" b="1" dirty="0" smtClean="0">
                <a:solidFill>
                  <a:srgbClr val="FF0000"/>
                </a:solidFill>
              </a:rPr>
              <a:t>Envolvimento Neurológico em Crianças e adolescentes hospitalizados nos Estados Unidos por COVID- 9 ou Síndrome Inflamatória </a:t>
            </a:r>
            <a:r>
              <a:rPr lang="pt-BR" sz="3600" b="1" dirty="0" err="1" smtClean="0">
                <a:solidFill>
                  <a:srgbClr val="FF0000"/>
                </a:solidFill>
              </a:rPr>
              <a:t>Multissistêmica</a:t>
            </a:r>
            <a:r>
              <a:rPr lang="pt-BR" sz="3600" dirty="0" smtClean="0">
                <a:solidFill>
                  <a:srgbClr val="FF0000"/>
                </a:solidFill>
              </a:rPr>
              <a:t> </a:t>
            </a:r>
            <a:br>
              <a:rPr lang="pt-BR" sz="3600" dirty="0" smtClean="0">
                <a:solidFill>
                  <a:srgbClr val="FF0000"/>
                </a:solidFill>
              </a:rPr>
            </a:br>
            <a:r>
              <a:rPr lang="pt-BR" sz="3600" b="1" dirty="0" smtClean="0"/>
              <a:t> </a:t>
            </a:r>
            <a:r>
              <a:rPr lang="pt-BR" sz="1600" b="1" dirty="0" smtClean="0"/>
              <a:t/>
            </a:r>
            <a:br>
              <a:rPr lang="pt-BR" sz="1600" b="1" dirty="0" smtClean="0"/>
            </a:br>
            <a:r>
              <a:rPr lang="pt-BR" sz="1600" b="1" dirty="0" smtClean="0"/>
              <a:t/>
            </a:r>
            <a:br>
              <a:rPr lang="pt-BR" sz="1600" b="1" dirty="0" smtClean="0"/>
            </a:br>
            <a:endParaRPr lang="pt-BR" sz="1600" b="1" dirty="0" smtClean="0"/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1647825" y="4217988"/>
            <a:ext cx="9144000" cy="1655762"/>
          </a:xfrm>
        </p:spPr>
        <p:txBody>
          <a:bodyPr/>
          <a:lstStyle/>
          <a:p>
            <a:r>
              <a:rPr lang="pt-BR" dirty="0" smtClean="0"/>
              <a:t>Residência em Terapia Intensiva Pediátrica HMIB/SES/DF </a:t>
            </a:r>
          </a:p>
          <a:p>
            <a:r>
              <a:rPr lang="pt-BR" dirty="0" smtClean="0"/>
              <a:t> </a:t>
            </a:r>
            <a:r>
              <a:rPr lang="pt-BR" dirty="0" err="1" smtClean="0"/>
              <a:t>Apresentação:Ana</a:t>
            </a:r>
            <a:r>
              <a:rPr lang="pt-BR" dirty="0" smtClean="0"/>
              <a:t> Carolina Accioli </a:t>
            </a:r>
          </a:p>
          <a:p>
            <a:r>
              <a:rPr lang="pt-BR" dirty="0" smtClean="0"/>
              <a:t>Coordenação: Alexandre Serafim</a:t>
            </a:r>
          </a:p>
          <a:p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</a:p>
          <a:p>
            <a:r>
              <a:rPr lang="pt-BR" dirty="0" smtClean="0"/>
              <a:t>Brasília, </a:t>
            </a:r>
            <a:r>
              <a:rPr lang="pt-BR" dirty="0" smtClean="0"/>
              <a:t>15 </a:t>
            </a:r>
            <a:r>
              <a:rPr lang="pt-BR" dirty="0" smtClean="0"/>
              <a:t>de fevereiro de 2022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2851150"/>
            <a:ext cx="12192000" cy="1155700"/>
          </a:xfrm>
          <a:prstGeom prst="rect">
            <a:avLst/>
          </a:prstGeom>
          <a:solidFill>
            <a:srgbClr val="CCFFFF"/>
          </a:solidFill>
          <a:ln w="57150" cmpd="thinThick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3"/>
              </a:rPr>
              <a:t>Neurologic</a:t>
            </a:r>
            <a:r>
              <a:rPr lang="pt-BR" b="0">
                <a:hlinkClick r:id="rId3"/>
              </a:rPr>
              <a:t> </a:t>
            </a:r>
            <a:r>
              <a:rPr lang="pt-BR">
                <a:hlinkClick r:id="rId3"/>
              </a:rPr>
              <a:t>Involvement</a:t>
            </a:r>
            <a:r>
              <a:rPr lang="pt-BR" b="0">
                <a:hlinkClick r:id="rId3"/>
              </a:rPr>
              <a:t> in </a:t>
            </a:r>
            <a:r>
              <a:rPr lang="pt-BR">
                <a:hlinkClick r:id="rId3"/>
              </a:rPr>
              <a:t>Children</a:t>
            </a:r>
            <a:r>
              <a:rPr lang="pt-BR" b="0">
                <a:hlinkClick r:id="rId3"/>
              </a:rPr>
              <a:t> and </a:t>
            </a:r>
            <a:r>
              <a:rPr lang="pt-BR">
                <a:hlinkClick r:id="rId3"/>
              </a:rPr>
              <a:t>Adolescents</a:t>
            </a:r>
            <a:r>
              <a:rPr lang="pt-BR" b="0">
                <a:hlinkClick r:id="rId3"/>
              </a:rPr>
              <a:t> </a:t>
            </a:r>
            <a:r>
              <a:rPr lang="pt-BR">
                <a:hlinkClick r:id="rId3"/>
              </a:rPr>
              <a:t>Hospitalized</a:t>
            </a:r>
            <a:r>
              <a:rPr lang="pt-BR" b="0">
                <a:hlinkClick r:id="rId3"/>
              </a:rPr>
              <a:t> in the </a:t>
            </a:r>
            <a:r>
              <a:rPr lang="pt-BR">
                <a:hlinkClick r:id="rId3"/>
              </a:rPr>
              <a:t>United</a:t>
            </a:r>
            <a:r>
              <a:rPr lang="pt-BR" b="0">
                <a:hlinkClick r:id="rId3"/>
              </a:rPr>
              <a:t> </a:t>
            </a:r>
            <a:r>
              <a:rPr lang="pt-BR">
                <a:hlinkClick r:id="rId3"/>
              </a:rPr>
              <a:t>States</a:t>
            </a:r>
            <a:r>
              <a:rPr lang="pt-BR" b="0">
                <a:hlinkClick r:id="rId3"/>
              </a:rPr>
              <a:t> for </a:t>
            </a:r>
            <a:r>
              <a:rPr lang="pt-BR">
                <a:hlinkClick r:id="rId3"/>
              </a:rPr>
              <a:t>COVID</a:t>
            </a:r>
            <a:r>
              <a:rPr lang="pt-BR" b="0">
                <a:hlinkClick r:id="rId3"/>
              </a:rPr>
              <a:t>-</a:t>
            </a:r>
            <a:r>
              <a:rPr lang="pt-BR">
                <a:hlinkClick r:id="rId3"/>
              </a:rPr>
              <a:t>19</a:t>
            </a:r>
            <a:r>
              <a:rPr lang="pt-BR" b="0">
                <a:hlinkClick r:id="rId3"/>
              </a:rPr>
              <a:t> or </a:t>
            </a:r>
            <a:r>
              <a:rPr lang="pt-BR">
                <a:hlinkClick r:id="rId3"/>
              </a:rPr>
              <a:t>Multisystem</a:t>
            </a:r>
            <a:r>
              <a:rPr lang="pt-BR" b="0">
                <a:hlinkClick r:id="rId3"/>
              </a:rPr>
              <a:t> </a:t>
            </a:r>
            <a:r>
              <a:rPr lang="pt-BR">
                <a:hlinkClick r:id="rId3"/>
              </a:rPr>
              <a:t>Inflammatory</a:t>
            </a:r>
            <a:r>
              <a:rPr lang="pt-BR" b="0">
                <a:hlinkClick r:id="rId3"/>
              </a:rPr>
              <a:t> </a:t>
            </a:r>
            <a:r>
              <a:rPr lang="pt-BR">
                <a:hlinkClick r:id="rId3"/>
              </a:rPr>
              <a:t>Syndrome</a:t>
            </a:r>
            <a:r>
              <a:rPr lang="pt-BR" b="0">
                <a:hlinkClick r:id="rId3"/>
              </a:rPr>
              <a:t>.</a:t>
            </a:r>
            <a:endParaRPr lang="pt-BR" b="0"/>
          </a:p>
          <a:p>
            <a:pPr algn="ctr"/>
            <a:r>
              <a:rPr lang="pt-BR" b="0"/>
              <a:t>LaRovere KL, Riggs BJ, Poussaint TY, Young CC, Newhams MM, Maamari M, Walker TC et al. JAMA Neurol. 2021 May 1;78(5):536-547. doi: 10.1001/jamaneurol.2021.0504.PMID: 33666649</a:t>
            </a:r>
          </a:p>
        </p:txBody>
      </p:sp>
      <p:pic>
        <p:nvPicPr>
          <p:cNvPr id="2054" name="Picture 6" descr="Gripe, resfriado ou coronavírus? Entenda maneiras de diferenciar ...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3" y="4566862"/>
            <a:ext cx="2797175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159" y="4566862"/>
            <a:ext cx="272415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482600"/>
            <a:ext cx="1250950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13" y="473075"/>
            <a:ext cx="1423987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>
          <a:xfrm>
            <a:off x="671513" y="685800"/>
            <a:ext cx="11064875" cy="4351338"/>
          </a:xfrm>
        </p:spPr>
        <p:txBody>
          <a:bodyPr/>
          <a:lstStyle/>
          <a:p>
            <a:pPr algn="just"/>
            <a:r>
              <a:rPr lang="pt-BR" smtClean="0"/>
              <a:t>COVID-19 afeta o sistema nervoso de pacientes adultos. </a:t>
            </a:r>
          </a:p>
          <a:p>
            <a:r>
              <a:rPr lang="pt-BR" smtClean="0"/>
              <a:t>Há relato d  envolvimento neurológico grave em pacientes adultos com COVID-19 que inclui encefalopatia aguda ou encefalite,encefalopatia necrosante aguda, epilepsia/convulsões,mielite transversa aguda, síndrome de Guillain-Barré(GBS), síndrome de encefalopatia posterior reversível, e acidente vascular cerebral isquêmico ou hemorrágico agudo</a:t>
            </a:r>
          </a:p>
          <a:p>
            <a:r>
              <a:rPr lang="pt-BR" smtClean="0"/>
              <a:t>O espectro de acometimento neurológico em crianças e adolescentes é desconhecido.</a:t>
            </a:r>
          </a:p>
          <a:p>
            <a:pPr algn="just">
              <a:buFont typeface="Arial" charset="0"/>
              <a:buNone/>
            </a:pPr>
            <a:r>
              <a:rPr lang="pt-BR" b="1" smtClean="0">
                <a:solidFill>
                  <a:schemeClr val="hlink"/>
                </a:solidFill>
              </a:rPr>
              <a:t>                                        </a:t>
            </a:r>
            <a:r>
              <a:rPr lang="pt-BR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Objetivo do estudo</a:t>
            </a:r>
            <a:endParaRPr lang="pt-BR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mtClean="0"/>
              <a:t> Conhecer os tipos e gravidade dos acometimentos neurológicos associados a COVID-19 em pacientes pediátricos e adolescentes.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41375" y="3929063"/>
            <a:ext cx="5181600" cy="4351337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pt-BR" b="1" smtClean="0">
                <a:solidFill>
                  <a:srgbClr val="000000"/>
                </a:solidFill>
              </a:rPr>
              <a:t>   </a:t>
            </a:r>
            <a:r>
              <a:rPr lang="pt-BR" b="1" smtClean="0">
                <a:solidFill>
                  <a:srgbClr val="33CC33"/>
                </a:solidFill>
              </a:rPr>
              <a:t>Critérios de inclusão</a:t>
            </a:r>
            <a:r>
              <a:rPr lang="pt-BR" b="1" smtClean="0">
                <a:solidFill>
                  <a:srgbClr val="000000"/>
                </a:solidFill>
              </a:rPr>
              <a:t>: </a:t>
            </a:r>
          </a:p>
          <a:p>
            <a:pPr marL="0" indent="0">
              <a:buFontTx/>
              <a:buChar char="-"/>
            </a:pPr>
            <a:r>
              <a:rPr lang="pt-BR" sz="1800" smtClean="0">
                <a:solidFill>
                  <a:srgbClr val="000000"/>
                </a:solidFill>
              </a:rPr>
              <a:t>Hospitalização por doença aguda</a:t>
            </a:r>
          </a:p>
          <a:p>
            <a:pPr marL="0" indent="0">
              <a:buFontTx/>
              <a:buChar char="-"/>
            </a:pPr>
            <a:r>
              <a:rPr lang="pt-BR" sz="1800" smtClean="0">
                <a:solidFill>
                  <a:srgbClr val="000000"/>
                </a:solidFill>
              </a:rPr>
              <a:t>&lt; 21 anos </a:t>
            </a:r>
          </a:p>
          <a:p>
            <a:pPr marL="0" indent="0">
              <a:buFontTx/>
              <a:buChar char="-"/>
            </a:pPr>
            <a:r>
              <a:rPr lang="pt-BR" sz="1800" smtClean="0">
                <a:solidFill>
                  <a:srgbClr val="000000"/>
                </a:solidFill>
              </a:rPr>
              <a:t>Teste positivo para COVID 19 (RT PCR ou anticorpos)</a:t>
            </a:r>
          </a:p>
          <a:p>
            <a:pPr marL="0" indent="0">
              <a:buFontTx/>
              <a:buChar char="-"/>
            </a:pPr>
            <a:r>
              <a:rPr lang="pt-BR" sz="1800" smtClean="0">
                <a:solidFill>
                  <a:srgbClr val="000000"/>
                </a:solidFill>
              </a:rPr>
              <a:t>Sintomas associados a Covid agudo</a:t>
            </a:r>
          </a:p>
          <a:p>
            <a:pPr marL="0" indent="0">
              <a:buFontTx/>
              <a:buChar char="-"/>
            </a:pPr>
            <a:r>
              <a:rPr lang="pt-BR" sz="1800" smtClean="0">
                <a:solidFill>
                  <a:srgbClr val="000000"/>
                </a:solidFill>
              </a:rPr>
              <a:t>Preencher critérios para MISC</a:t>
            </a:r>
          </a:p>
          <a:p>
            <a:pPr marL="0" indent="0"/>
            <a:endParaRPr lang="pt-BR" smtClean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724650" y="4013200"/>
            <a:ext cx="5181600" cy="4351338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pt-BR" b="1" smtClean="0">
                <a:solidFill>
                  <a:srgbClr val="FF0000"/>
                </a:solidFill>
              </a:rPr>
              <a:t>Critérios de exclusão</a:t>
            </a:r>
            <a:r>
              <a:rPr lang="pt-BR" b="1" smtClean="0"/>
              <a:t>:</a:t>
            </a:r>
          </a:p>
          <a:p>
            <a:pPr marL="0" indent="0">
              <a:buFontTx/>
              <a:buChar char="-"/>
            </a:pPr>
            <a:r>
              <a:rPr lang="pt-BR" sz="1800" smtClean="0"/>
              <a:t>Covid assintomático</a:t>
            </a:r>
          </a:p>
          <a:p>
            <a:pPr marL="0" indent="0">
              <a:buFontTx/>
              <a:buChar char="-"/>
            </a:pPr>
            <a:r>
              <a:rPr lang="pt-BR" sz="1800" smtClean="0"/>
              <a:t>Motivo da hospitalização ou morte não relacionado a Covid 19</a:t>
            </a:r>
          </a:p>
        </p:txBody>
      </p:sp>
      <p:pic>
        <p:nvPicPr>
          <p:cNvPr id="4101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1798638"/>
            <a:ext cx="10656887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838200" y="357188"/>
            <a:ext cx="10515600" cy="1325562"/>
          </a:xfrm>
        </p:spPr>
        <p:txBody>
          <a:bodyPr/>
          <a:lstStyle/>
          <a:p>
            <a:pPr algn="ctr"/>
            <a:r>
              <a:rPr lang="pt-BR" sz="2800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Classificação do acometimento neurológico:</a:t>
            </a:r>
            <a:r>
              <a:rPr lang="pt-BR" sz="2800" smtClean="0"/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03400"/>
            <a:ext cx="10515600" cy="4351338"/>
          </a:xfrm>
        </p:spPr>
        <p:txBody>
          <a:bodyPr>
            <a:normAutofit/>
          </a:bodyPr>
          <a:lstStyle/>
          <a:p>
            <a:pPr marL="571500" indent="-571500" algn="just">
              <a:lnSpc>
                <a:spcPct val="70000"/>
              </a:lnSpc>
              <a:buFont typeface="Calibri Light" pitchFamily="34" charset="0"/>
              <a:buAutoNum type="romanUcPeriod"/>
            </a:pPr>
            <a:r>
              <a:rPr lang="pt-BR" sz="2400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Estratificados quanto a presença do acometimento neurológico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Suspeita de doença neurológica aguda na admissão ou durante a internação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Sinais e sintomas neurológicos agudos na admissão</a:t>
            </a:r>
          </a:p>
          <a:p>
            <a:pPr marL="571500" indent="-571500" algn="just">
              <a:lnSpc>
                <a:spcPct val="70000"/>
              </a:lnSpc>
              <a:buFont typeface="Arial" charset="0"/>
              <a:buAutoNum type="romanUcPeriod" startAt="2"/>
            </a:pPr>
            <a:r>
              <a:rPr lang="pt-BR" sz="2400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Gravidade:</a:t>
            </a:r>
          </a:p>
          <a:p>
            <a:pPr marL="571500" indent="-571500" algn="just">
              <a:lnSpc>
                <a:spcPct val="70000"/>
              </a:lnSpc>
              <a:buFont typeface="Arial" charset="0"/>
              <a:buNone/>
            </a:pPr>
            <a:r>
              <a:rPr lang="pt-BR" sz="2400" smtClean="0"/>
              <a:t> Classificados como  </a:t>
            </a:r>
            <a:r>
              <a:rPr lang="pt-BR" sz="2400" u="sng" smtClean="0"/>
              <a:t>eventos ameaçadores a vida  </a:t>
            </a:r>
            <a:r>
              <a:rPr lang="pt-BR" sz="2400" smtClean="0"/>
              <a:t>por neurologistas e especialistas em cuidados intensivos  baseado na clínica e características neuro radiológicas mais associadas a piores desfechos. 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Infecção aguda do SNC ( meningite asséptica, encefalite)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ADEM ( Encefalite disseminada aguda)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AVC isquêmico ou hemorrágico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Síndrome de Guillain- Barré ou variantes</a:t>
            </a:r>
          </a:p>
          <a:p>
            <a:pPr marL="571500" indent="-571500" algn="just">
              <a:lnSpc>
                <a:spcPct val="70000"/>
              </a:lnSpc>
              <a:buFontTx/>
              <a:buChar char="-"/>
            </a:pPr>
            <a:r>
              <a:rPr lang="pt-BR" sz="2400" smtClean="0"/>
              <a:t>Encefalopatia grave relacionada ou não a anormalidades em neuroimagens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793875"/>
            <a:ext cx="10515600" cy="4595813"/>
          </a:xfrm>
        </p:spPr>
        <p:txBody>
          <a:bodyPr>
            <a:normAutofit/>
          </a:bodyPr>
          <a:lstStyle/>
          <a:p>
            <a:pPr algn="just">
              <a:lnSpc>
                <a:spcPct val="70000"/>
              </a:lnSpc>
            </a:pPr>
            <a:r>
              <a:rPr lang="pt-BR" sz="2000" b="1" u="sng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Eventos não ameaçadores a vida</a:t>
            </a:r>
            <a:r>
              <a:rPr lang="pt-BR" sz="2000" smtClean="0"/>
              <a:t>: casos com acometimento neurológico que não atendia a nenhum desses critérios ou LCR/ neuroimagem eram normais ou não foram realizados.  </a:t>
            </a:r>
          </a:p>
          <a:p>
            <a:pPr algn="just">
              <a:lnSpc>
                <a:spcPct val="70000"/>
              </a:lnSpc>
            </a:pPr>
            <a:endParaRPr lang="pt-BR" sz="2000" smtClean="0"/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pt-BR" sz="2000" smtClean="0"/>
              <a:t>III</a:t>
            </a:r>
            <a:r>
              <a:rPr lang="pt-BR" sz="2000" b="1" smtClean="0"/>
              <a:t>. </a:t>
            </a:r>
            <a:r>
              <a:rPr lang="pt-BR" sz="2000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Classificação da sequelas neurológicas</a:t>
            </a:r>
            <a:r>
              <a:rPr lang="pt-BR" sz="2000" b="1" smtClean="0"/>
              <a:t>: </a:t>
            </a:r>
          </a:p>
          <a:p>
            <a:pPr algn="just">
              <a:lnSpc>
                <a:spcPct val="70000"/>
              </a:lnSpc>
              <a:buFont typeface="Arial" charset="0"/>
              <a:buNone/>
            </a:pPr>
            <a:r>
              <a:rPr lang="pt-BR" sz="2000" b="1" smtClean="0"/>
              <a:t> </a:t>
            </a:r>
            <a:r>
              <a:rPr lang="pt-BR" sz="2000" smtClean="0"/>
              <a:t>Neurologistas e especialistas em cuidados intensivo:</a:t>
            </a:r>
          </a:p>
          <a:p>
            <a:pPr algn="just">
              <a:lnSpc>
                <a:spcPct val="70000"/>
              </a:lnSpc>
              <a:buFontTx/>
              <a:buChar char="-"/>
            </a:pPr>
            <a:r>
              <a:rPr lang="pt-BR" sz="2000" smtClean="0"/>
              <a:t>Sequelas diretamente relacionadas a infecção por Covid-19</a:t>
            </a:r>
          </a:p>
          <a:p>
            <a:pPr algn="just">
              <a:lnSpc>
                <a:spcPct val="70000"/>
              </a:lnSpc>
              <a:buFontTx/>
              <a:buChar char="-"/>
            </a:pPr>
            <a:r>
              <a:rPr lang="pt-BR" sz="2000" smtClean="0"/>
              <a:t>Sequelas relacionadas à doença crítica pelo Covid-19 (ECMO ou piora condição neurológica prévia)</a:t>
            </a:r>
          </a:p>
          <a:p>
            <a:pPr algn="just">
              <a:lnSpc>
                <a:spcPct val="70000"/>
              </a:lnSpc>
              <a:buFontTx/>
              <a:buChar char="-"/>
            </a:pPr>
            <a:endParaRPr lang="pt-BR" sz="2000" smtClean="0"/>
          </a:p>
          <a:p>
            <a:pPr algn="just">
              <a:lnSpc>
                <a:spcPct val="70000"/>
              </a:lnSpc>
            </a:pPr>
            <a:r>
              <a:rPr lang="pt-BR" sz="2000" smtClean="0"/>
              <a:t>As sequelas foram observadas na alta hospitalar 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Déficits neurológicos foram definidos como prejuízo motor, cognitivo ou na função de fala ou linguagem.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Sequelas psiquiátricas não foram incluídas: ansiedade, depressão e/ou ideação suicida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Especialistas utilizaram dados do prontuário médico para averiguar déficits neurológicos novos.</a:t>
            </a:r>
          </a:p>
          <a:p>
            <a:pPr algn="just">
              <a:lnSpc>
                <a:spcPct val="70000"/>
              </a:lnSpc>
              <a:buFontTx/>
              <a:buChar char="-"/>
            </a:pPr>
            <a:endParaRPr lang="pt-BR" sz="20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mtClean="0"/>
              <a:t>1784 crianças e adolescentes hospitalizados por Covid 19</a:t>
            </a:r>
          </a:p>
          <a:p>
            <a:r>
              <a:rPr lang="pt-BR" smtClean="0"/>
              <a:t>89 foram excluídos ( idade, tinha </a:t>
            </a:r>
            <a:r>
              <a:rPr lang="pt-BR" i="1" smtClean="0"/>
              <a:t>link</a:t>
            </a:r>
            <a:r>
              <a:rPr lang="pt-BR" smtClean="0"/>
              <a:t> epidemiológico sem teste positivo, causas não relacionadas à Covid)</a:t>
            </a:r>
          </a:p>
          <a:p>
            <a:pPr algn="ctr"/>
            <a:r>
              <a:rPr lang="pt-BR" b="1" smtClean="0">
                <a:solidFill>
                  <a:srgbClr val="0033CC"/>
                </a:solidFill>
              </a:rPr>
              <a:t>Total: 1695 pacientes em 61 lugares de 31 estados</a:t>
            </a:r>
            <a:r>
              <a:rPr lang="pt-BR" smtClean="0">
                <a:solidFill>
                  <a:srgbClr val="0033CC"/>
                </a:solidFill>
              </a:rPr>
              <a:t>.</a:t>
            </a:r>
          </a:p>
          <a:p>
            <a:pPr algn="ctr"/>
            <a:r>
              <a:rPr lang="pt-BR" b="1" smtClean="0">
                <a:solidFill>
                  <a:srgbClr val="FF0000"/>
                </a:solidFill>
              </a:rPr>
              <a:t>365 tinham acometimento neurológico</a:t>
            </a:r>
            <a:r>
              <a:rPr lang="pt-BR" smtClean="0"/>
              <a:t>: </a:t>
            </a:r>
          </a:p>
          <a:p>
            <a:pPr>
              <a:buFont typeface="Wingdings" pitchFamily="2" charset="2"/>
              <a:buChar char="§"/>
            </a:pPr>
            <a:r>
              <a:rPr lang="pt-BR" smtClean="0"/>
              <a:t>As frequências de pacientes previamente saudáveis ( 195 (53%) x 723 (54%)) e pacientes que preenchiam critérios de Síndrome Inflamatória Multissistêmica na Criança-MIS-C (126 (35%) x 490 (37%)) foram semelhantes.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                              </a:t>
            </a:r>
            <a:r>
              <a:rPr lang="pt-BR" smtClean="0">
                <a:solidFill>
                  <a:srgbClr val="0033CC"/>
                </a:solidFill>
              </a:rPr>
              <a:t>Tabela 1</a:t>
            </a:r>
          </a:p>
          <a:p>
            <a:endParaRPr lang="pt-BR" smtClean="0">
              <a:solidFill>
                <a:srgbClr val="0033CC"/>
              </a:solidFill>
            </a:endParaRPr>
          </a:p>
          <a:p>
            <a:pPr>
              <a:buFont typeface="Arial" charset="0"/>
              <a:buNone/>
            </a:pPr>
            <a:endParaRPr lang="pt-BR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038"/>
            <a:ext cx="6388100" cy="636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3449638"/>
            <a:ext cx="6121400" cy="217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b="1" smtClean="0"/>
              <a:t>Pacientes com alguma condição neurológica prévia eram mais propensos a ter algum acometimento neurológico</a:t>
            </a:r>
            <a:r>
              <a:rPr lang="pt-BR" smtClean="0"/>
              <a:t> (81[22%]) em comparação com aqueles sem (113 [8%]), incluindo distúrbios convulsivos, neuromusculares, autismo e atraso do desenvolvimento.</a:t>
            </a:r>
          </a:p>
          <a:p>
            <a:pPr algn="just"/>
            <a:r>
              <a:rPr lang="pt-BR" smtClean="0">
                <a:solidFill>
                  <a:srgbClr val="FF0000"/>
                </a:solidFill>
              </a:rPr>
              <a:t>Sinais e sintomas neurológicos em relação a idade</a:t>
            </a:r>
            <a:r>
              <a:rPr lang="pt-BR" smtClean="0"/>
              <a:t>: </a:t>
            </a:r>
          </a:p>
          <a:p>
            <a:pPr algn="just">
              <a:buFont typeface="Arial" charset="0"/>
              <a:buNone/>
            </a:pPr>
            <a:r>
              <a:rPr lang="pt-BR" smtClean="0"/>
              <a:t>   </a:t>
            </a:r>
            <a:r>
              <a:rPr lang="pt-BR" smtClean="0">
                <a:solidFill>
                  <a:srgbClr val="0033CC"/>
                </a:solidFill>
              </a:rPr>
              <a:t>Convulsão e estado epiléptico mais comum &lt; 5 anos</a:t>
            </a:r>
          </a:p>
          <a:p>
            <a:pPr algn="just">
              <a:buFont typeface="Arial" charset="0"/>
              <a:buNone/>
            </a:pPr>
            <a:r>
              <a:rPr lang="pt-BR" smtClean="0">
                <a:solidFill>
                  <a:srgbClr val="0033CC"/>
                </a:solidFill>
              </a:rPr>
              <a:t>    Anosmia (perda de cheiro) e ageusia (perda do paladar) mais comum 13-20 anos</a:t>
            </a:r>
          </a:p>
          <a:p>
            <a:pPr algn="just">
              <a:buFont typeface="Arial" charset="0"/>
              <a:buNone/>
            </a:pPr>
            <a:r>
              <a:rPr lang="pt-BR" smtClean="0">
                <a:solidFill>
                  <a:srgbClr val="0033CC"/>
                </a:solidFill>
              </a:rPr>
              <a:t>                                                     Figura 1</a:t>
            </a:r>
          </a:p>
          <a:p>
            <a:pPr algn="just">
              <a:buFont typeface="Arial" charset="0"/>
              <a:buNone/>
            </a:pPr>
            <a:endParaRPr lang="pt-BR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247650"/>
            <a:ext cx="7380288" cy="624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Crianças com acometimento neurológico tiveram maiores taxas de novas sequelas neurológicas</a:t>
            </a:r>
            <a:r>
              <a:rPr lang="pt-BR" smtClean="0"/>
              <a:t> (20 de 365 [5%]) em comparação com aquelas sem acometimento neurológico associado ao Covid-19 (2 de 1330 [0,2%]).</a:t>
            </a:r>
          </a:p>
          <a:p>
            <a:pPr algn="ctr"/>
            <a:r>
              <a:rPr lang="pt-BR" smtClean="0">
                <a:solidFill>
                  <a:srgbClr val="FF0000"/>
                </a:solidFill>
              </a:rPr>
              <a:t>Sequelas neurológicas naqueles sem acometimento neurológico relacionado ao Covid 19 incluíam: </a:t>
            </a:r>
            <a:r>
              <a:rPr lang="pt-BR" b="1" smtClean="0">
                <a:solidFill>
                  <a:srgbClr val="FF0000"/>
                </a:solidFill>
              </a:rPr>
              <a:t>deficiências motoras e cognitivas</a:t>
            </a:r>
            <a:r>
              <a:rPr lang="pt-BR" smtClean="0">
                <a:solidFill>
                  <a:srgbClr val="FF0000"/>
                </a:solidFill>
              </a:rPr>
              <a:t> como resultado da condição de doente crítico.</a:t>
            </a:r>
          </a:p>
          <a:p>
            <a:pPr algn="ctr"/>
            <a:endParaRPr lang="pt-B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Font typeface="Arial" charset="0"/>
              <a:buNone/>
            </a:pPr>
            <a:r>
              <a:rPr lang="pt-BR" b="1" smtClean="0">
                <a:solidFill>
                  <a:srgbClr val="FF0000"/>
                </a:solidFill>
              </a:rPr>
              <a:t>Evento neurológico ameaçador à vida:</a:t>
            </a:r>
          </a:p>
          <a:p>
            <a:pPr marL="0" indent="0"/>
            <a:r>
              <a:rPr lang="pt-BR" smtClean="0"/>
              <a:t>Entre os 365 pacientes com Covid-19 que apresentaram sintomas neurológicos, </a:t>
            </a:r>
            <a:r>
              <a:rPr lang="pt-BR" b="1" smtClean="0"/>
              <a:t>43</a:t>
            </a:r>
            <a:r>
              <a:rPr lang="pt-BR" smtClean="0"/>
              <a:t> apresentaram eventos ameaçadores à vida.</a:t>
            </a:r>
          </a:p>
          <a:p>
            <a:pPr marL="0" indent="0"/>
            <a:r>
              <a:rPr lang="pt-BR" smtClean="0"/>
              <a:t>Dos 43, </a:t>
            </a:r>
            <a:r>
              <a:rPr lang="pt-BR" b="1" smtClean="0">
                <a:solidFill>
                  <a:srgbClr val="FF0000"/>
                </a:solidFill>
              </a:rPr>
              <a:t>34</a:t>
            </a:r>
            <a:r>
              <a:rPr lang="pt-BR" smtClean="0"/>
              <a:t> não tinham comorbidades subjacentes</a:t>
            </a:r>
          </a:p>
          <a:p>
            <a:pPr marL="0" indent="0"/>
            <a:r>
              <a:rPr lang="pt-BR" b="1" smtClean="0">
                <a:solidFill>
                  <a:srgbClr val="FF0000"/>
                </a:solidFill>
              </a:rPr>
              <a:t>20</a:t>
            </a:r>
            <a:r>
              <a:rPr lang="pt-BR" smtClean="0"/>
              <a:t> preenchiam critérios para MIS-C</a:t>
            </a:r>
          </a:p>
          <a:p>
            <a:pPr marL="0" indent="0"/>
            <a:r>
              <a:rPr lang="pt-BR" b="1" smtClean="0">
                <a:solidFill>
                  <a:srgbClr val="FF0000"/>
                </a:solidFill>
              </a:rPr>
              <a:t>3</a:t>
            </a:r>
            <a:r>
              <a:rPr lang="pt-BR" b="1" smtClean="0"/>
              <a:t> </a:t>
            </a:r>
            <a:r>
              <a:rPr lang="pt-BR" smtClean="0"/>
              <a:t>tinham desordens neurológicas prévias</a:t>
            </a:r>
          </a:p>
          <a:p>
            <a:pPr marL="0" indent="0">
              <a:buFont typeface="Arial" charset="0"/>
              <a:buNone/>
            </a:pPr>
            <a:endParaRPr lang="pt-BR" smtClean="0"/>
          </a:p>
          <a:p>
            <a:pPr marL="0" indent="0">
              <a:buFont typeface="Arial" charset="0"/>
              <a:buNone/>
            </a:pPr>
            <a:endParaRPr lang="pt-BR" b="1" smtClean="0"/>
          </a:p>
          <a:p>
            <a:pPr marL="0" indent="0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830263" y="1833563"/>
            <a:ext cx="10515600" cy="4351337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t-BR" smtClean="0">
                <a:solidFill>
                  <a:srgbClr val="FF0000"/>
                </a:solidFill>
              </a:rPr>
              <a:t>Condições neurológicas caracterizadas como eventos ameaçadores à vida</a:t>
            </a:r>
            <a:r>
              <a:rPr lang="pt-BR" smtClean="0"/>
              <a:t>:</a:t>
            </a:r>
          </a:p>
          <a:p>
            <a:pPr>
              <a:buFontTx/>
              <a:buChar char="-"/>
            </a:pPr>
            <a:r>
              <a:rPr lang="pt-BR" smtClean="0"/>
              <a:t>Encefalopatia grave (15)</a:t>
            </a:r>
          </a:p>
          <a:p>
            <a:pPr>
              <a:buFontTx/>
              <a:buChar char="-"/>
            </a:pPr>
            <a:r>
              <a:rPr lang="pt-BR" smtClean="0"/>
              <a:t>AVC isquêmico ou hemorrágico (12)</a:t>
            </a:r>
          </a:p>
          <a:p>
            <a:pPr>
              <a:buFontTx/>
              <a:buChar char="-"/>
            </a:pPr>
            <a:r>
              <a:rPr lang="pt-BR" smtClean="0"/>
              <a:t>Infecção aguda do SNC ou ADEM (8)</a:t>
            </a:r>
          </a:p>
          <a:p>
            <a:pPr>
              <a:buFontTx/>
              <a:buChar char="-"/>
            </a:pPr>
            <a:r>
              <a:rPr lang="pt-BR" smtClean="0"/>
              <a:t>Edema cerebral agudo fulminante (4)</a:t>
            </a:r>
          </a:p>
          <a:p>
            <a:pPr>
              <a:buFontTx/>
              <a:buChar char="-"/>
            </a:pPr>
            <a:r>
              <a:rPr lang="pt-BR" smtClean="0"/>
              <a:t>Síndrome de Guillain-Barré (4)</a:t>
            </a:r>
          </a:p>
          <a:p>
            <a:pPr>
              <a:buFontTx/>
              <a:buNone/>
            </a:pPr>
            <a:r>
              <a:rPr lang="pt-BR" smtClean="0"/>
              <a:t>                                                 </a:t>
            </a:r>
            <a:r>
              <a:rPr lang="pt-BR" smtClean="0">
                <a:solidFill>
                  <a:srgbClr val="0033CC"/>
                </a:solidFill>
              </a:rPr>
              <a:t>Tabela 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549275"/>
            <a:ext cx="7870825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Dos pacientes que tiveram </a:t>
            </a:r>
            <a:r>
              <a:rPr lang="pt-BR" smtClean="0">
                <a:solidFill>
                  <a:srgbClr val="FF0000"/>
                </a:solidFill>
              </a:rPr>
              <a:t>AVC</a:t>
            </a:r>
            <a:r>
              <a:rPr lang="pt-BR" smtClean="0"/>
              <a:t>:</a:t>
            </a:r>
          </a:p>
          <a:p>
            <a:pPr>
              <a:buFontTx/>
              <a:buChar char="-"/>
            </a:pPr>
            <a:r>
              <a:rPr lang="pt-BR" smtClean="0"/>
              <a:t>8  tinham fatores de risco subjacentes ( 5 durante ECMO)</a:t>
            </a:r>
          </a:p>
          <a:p>
            <a:pPr>
              <a:buFontTx/>
              <a:buChar char="-"/>
            </a:pPr>
            <a:r>
              <a:rPr lang="pt-BR" smtClean="0"/>
              <a:t>2 foram atribuídos a exacerbação de uma desordem neurológica primária ( ruptura de uma mal formação artério venosa ou AVC isquêmico em paciente com histórico de Síndrome de Moyamoya*)</a:t>
            </a:r>
          </a:p>
          <a:p>
            <a:pPr>
              <a:buFontTx/>
              <a:buChar char="-"/>
            </a:pPr>
            <a:r>
              <a:rPr lang="pt-BR" smtClean="0">
                <a:solidFill>
                  <a:srgbClr val="FF0000"/>
                </a:solidFill>
              </a:rPr>
              <a:t>4 eram previamente hígidos, sem fatores de risco</a:t>
            </a:r>
          </a:p>
          <a:p>
            <a:pPr>
              <a:buFontTx/>
              <a:buChar char="-"/>
            </a:pPr>
            <a:endParaRPr lang="pt-BR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pt-BR" sz="2000" smtClean="0">
                <a:solidFill>
                  <a:srgbClr val="FF0000"/>
                </a:solidFill>
              </a:rPr>
              <a:t>*Nota:</a:t>
            </a:r>
            <a:r>
              <a:rPr lang="pt-BR" sz="2000" smtClean="0"/>
              <a:t>A síndrome de </a:t>
            </a:r>
            <a:r>
              <a:rPr lang="pt-BR" sz="2000" b="1" smtClean="0"/>
              <a:t>Moyamoya</a:t>
            </a:r>
            <a:r>
              <a:rPr lang="pt-BR" sz="2000" smtClean="0"/>
              <a:t> se caracteriza por uma estenose idiopática, crônica das artérias carótidas internas, com elevado risco de apresentar eventos isquêmicos ou de sangramento em sistema nervoso central e que muitas vezes pode se apresentar apenas com cefaleia.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smtClean="0"/>
              <a:t>5 crianças com encefalopatia grave tiveram achados na RMN crânio</a:t>
            </a:r>
            <a:r>
              <a:rPr lang="pt-BR" smtClean="0"/>
              <a:t>: </a:t>
            </a:r>
          </a:p>
          <a:p>
            <a:pPr>
              <a:buFont typeface="Arial" charset="0"/>
              <a:buNone/>
            </a:pPr>
            <a:r>
              <a:rPr lang="pt-BR" smtClean="0">
                <a:solidFill>
                  <a:srgbClr val="FF0000"/>
                </a:solidFill>
              </a:rPr>
              <a:t>Hiperintensidade difusa de substância branca em T2. Difusão restrita na substância branca periventricular, substância branca profunda e/ ou corpo caloso</a:t>
            </a:r>
            <a:r>
              <a:rPr lang="pt-BR" smtClean="0"/>
              <a:t>. </a:t>
            </a:r>
            <a:r>
              <a:rPr lang="pt-PT" altLang="pt-BR" sz="2000" smtClean="0">
                <a:solidFill>
                  <a:srgbClr val="202124"/>
                </a:solidFill>
              </a:rPr>
              <a:t>(</a:t>
            </a:r>
            <a:r>
              <a:rPr lang="pt-PT" altLang="pt-BR" sz="2000" b="1" smtClean="0">
                <a:solidFill>
                  <a:srgbClr val="FF0000"/>
                </a:solidFill>
              </a:rPr>
              <a:t>60% com MIS-C</a:t>
            </a:r>
            <a:r>
              <a:rPr lang="pt-PT" altLang="pt-BR" sz="2000" smtClean="0">
                <a:solidFill>
                  <a:srgbClr val="202124"/>
                </a:solidFill>
              </a:rPr>
              <a:t>; 3 de 5 com resultados neurológicos desfavoráveis). </a:t>
            </a:r>
          </a:p>
          <a:p>
            <a:pPr>
              <a:buFont typeface="Arial" charset="0"/>
              <a:buNone/>
            </a:pPr>
            <a:r>
              <a:rPr lang="pt-PT" altLang="pt-BR" sz="2000" smtClean="0">
                <a:solidFill>
                  <a:srgbClr val="202124"/>
                </a:solidFill>
              </a:rPr>
              <a:t>Imagens representativas do SNC de pacientes com eventos ameaçadores à vidas relacionada </a:t>
            </a:r>
            <a:r>
              <a:rPr lang="pt-BR" altLang="pt-BR" sz="2000" smtClean="0">
                <a:solidFill>
                  <a:srgbClr val="202124"/>
                </a:solidFill>
              </a:rPr>
              <a:t>à</a:t>
            </a:r>
            <a:r>
              <a:rPr lang="pt-PT" altLang="pt-BR" sz="2000" smtClean="0">
                <a:solidFill>
                  <a:srgbClr val="202124"/>
                </a:solidFill>
              </a:rPr>
              <a:t> Covid-19 são mostrados na </a:t>
            </a:r>
            <a:r>
              <a:rPr lang="pt-PT" altLang="pt-BR" sz="2000" smtClean="0">
                <a:solidFill>
                  <a:srgbClr val="0033CC"/>
                </a:solidFill>
              </a:rPr>
              <a:t>Figura 2</a:t>
            </a:r>
            <a:r>
              <a:rPr lang="pt-PT" altLang="pt-BR" sz="2000" smtClean="0">
                <a:solidFill>
                  <a:srgbClr val="202124"/>
                </a:solidFill>
              </a:rPr>
              <a:t> e na </a:t>
            </a:r>
            <a:r>
              <a:rPr lang="pt-PT" altLang="pt-BR" sz="2000" smtClean="0">
                <a:solidFill>
                  <a:srgbClr val="0033CC"/>
                </a:solidFill>
              </a:rPr>
              <a:t>Figura 3</a:t>
            </a:r>
            <a:r>
              <a:rPr lang="pt-PT" altLang="pt-BR" sz="2000" smtClean="0">
                <a:solidFill>
                  <a:srgbClr val="202124"/>
                </a:solidFill>
              </a:rPr>
              <a:t>:</a:t>
            </a:r>
            <a:endParaRPr lang="pt-BR" sz="20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"/>
            <a:ext cx="6335713" cy="65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3" y="207963"/>
            <a:ext cx="6065837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mtClean="0">
                <a:solidFill>
                  <a:srgbClr val="0033CC"/>
                </a:solidFill>
              </a:rPr>
              <a:t>LCR mostrou achados normais em ambos os grupos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Pacientes com eventos neurológicos ameaçadores a vida são mais inflamados e apresentam mais coagulopatias em comparação àqueles com eventos neurológicos não ameaçadores à vida.</a:t>
            </a:r>
          </a:p>
          <a:p>
            <a:pPr algn="just"/>
            <a:r>
              <a:rPr lang="pt-BR" smtClean="0"/>
              <a:t>Ameaçadores à vida  x não ameaçadores</a:t>
            </a:r>
          </a:p>
          <a:p>
            <a:pPr algn="just">
              <a:buFontTx/>
              <a:buChar char="-"/>
            </a:pPr>
            <a:r>
              <a:rPr lang="pt-BR" smtClean="0"/>
              <a:t>Maior relação neutrófilos/linfócitos</a:t>
            </a:r>
          </a:p>
          <a:p>
            <a:pPr algn="just">
              <a:buFontTx/>
              <a:buNone/>
            </a:pPr>
            <a:r>
              <a:rPr lang="pt-BR" smtClean="0"/>
              <a:t>                                            </a:t>
            </a:r>
            <a:r>
              <a:rPr lang="pt-BR" smtClean="0">
                <a:solidFill>
                  <a:srgbClr val="0033CC"/>
                </a:solidFill>
              </a:rPr>
              <a:t>Figura 1</a:t>
            </a:r>
          </a:p>
          <a:p>
            <a:pPr>
              <a:buFont typeface="Arial" charset="0"/>
              <a:buNone/>
            </a:pPr>
            <a:endParaRPr lang="pt-BR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063" y="304800"/>
            <a:ext cx="738187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mtClean="0"/>
              <a:t>Dos pacientes que tiveram eventos neurológicos ameaçadores à vida: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mtClean="0"/>
              <a:t>11 óbitos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mtClean="0"/>
              <a:t>17 tiveram alta com nova sequela neurológica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pt-BR" smtClean="0"/>
          </a:p>
          <a:p>
            <a:pPr>
              <a:lnSpc>
                <a:spcPct val="80000"/>
              </a:lnSpc>
            </a:pPr>
            <a:r>
              <a:rPr lang="pt-BR" b="1" smtClean="0"/>
              <a:t>Dos sobreviventes com nova sequela</a:t>
            </a:r>
            <a:r>
              <a:rPr lang="pt-BR" smtClean="0"/>
              <a:t>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rgbClr val="FF0000"/>
                </a:solidFill>
              </a:rPr>
              <a:t>16 eram previamente hígidos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rgbClr val="FF0000"/>
                </a:solidFill>
              </a:rPr>
              <a:t>0 tinham doença neurológica prévia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rgbClr val="FF0000"/>
                </a:solidFill>
              </a:rPr>
              <a:t>7 preenchiam critério de MIS-C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rgbClr val="FF0000"/>
                </a:solidFill>
              </a:rPr>
              <a:t>14 necessitavam de reabilitação na alta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Associação entre acometimento neurológico por Covid 19 e mortalidade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Tx/>
              <a:buChar char="-"/>
            </a:pPr>
            <a:r>
              <a:rPr lang="pt-BR" sz="2600" smtClean="0"/>
              <a:t>14 pacientes com acometimento neurológico por Covid 19 foram óbito no hospital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z="2600" smtClean="0"/>
              <a:t>3 mortes associadas a doença cardiorrespiratória aguda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z="2600" smtClean="0"/>
              <a:t>2 pacientes com asma tiveram PCR na admissão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z="2600" smtClean="0"/>
              <a:t>1 adolescente previamente hígido com anosmia e ageusia morreu por disfunção múltipla de órgãos.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z="2600" smtClean="0"/>
              <a:t>3 crianças previamente hígidas com edema cerebral fulminante morreram 48h após a admissão.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pt-BR" sz="2600" smtClean="0"/>
              <a:t>1 lactente, sexo masculino, apresentando febre, convulsão e sintomas gastrointestinais desenvolveu estado de mal epiléptico e teve PCR com neuroimagem mostrando edema cerebral difuso.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Discussão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Pacientes com condições neurológicas subjacentes tiveram maior acometimento neurológico do que aqueles pacientes sem. </a:t>
            </a:r>
          </a:p>
          <a:p>
            <a:pPr algn="just"/>
            <a:r>
              <a:rPr lang="pt-BR" smtClean="0"/>
              <a:t>Maioria dos acometimentos neurológicos eram transitórios e resolvidos na alta, porém 43 pacientes desenvolveram eventos ameaçadores à vida relacionados à infecção por covid19.</a:t>
            </a:r>
          </a:p>
          <a:p>
            <a:pPr algn="just"/>
            <a:r>
              <a:rPr lang="pt-BR" smtClean="0"/>
              <a:t>Sintomas neurológicos associados ao Covid19 são diferentes de acordo com a faixa etária:</a:t>
            </a:r>
          </a:p>
          <a:p>
            <a:pPr algn="ctr">
              <a:buFontTx/>
              <a:buChar char="-"/>
            </a:pPr>
            <a:r>
              <a:rPr lang="pt-BR" b="1" smtClean="0">
                <a:solidFill>
                  <a:srgbClr val="FF0000"/>
                </a:solidFill>
              </a:rPr>
              <a:t>Convulsões e estado epiléptico em crianças menores</a:t>
            </a:r>
          </a:p>
          <a:p>
            <a:pPr algn="ctr">
              <a:buFontTx/>
              <a:buChar char="-"/>
            </a:pPr>
            <a:r>
              <a:rPr lang="pt-BR" b="1" smtClean="0">
                <a:solidFill>
                  <a:srgbClr val="FF0000"/>
                </a:solidFill>
              </a:rPr>
              <a:t>Anosmia/ageusia, cefaleia, fadiga/fraqueza em pacientes maiores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70000"/>
              </a:lnSpc>
            </a:pPr>
            <a:r>
              <a:rPr lang="pt-BR" sz="2000" b="1" smtClean="0">
                <a:solidFill>
                  <a:srgbClr val="FF0000"/>
                </a:solidFill>
              </a:rPr>
              <a:t>A variedade de complicações neurológicas graves sugerem que múltiplos mecanismos estão envolvidos.</a:t>
            </a:r>
            <a:r>
              <a:rPr lang="pt-BR" sz="2000" smtClean="0"/>
              <a:t> </a:t>
            </a:r>
          </a:p>
          <a:p>
            <a:pPr algn="just">
              <a:lnSpc>
                <a:spcPct val="70000"/>
              </a:lnSpc>
            </a:pPr>
            <a:r>
              <a:rPr lang="pt-PT" altLang="pt-BR" sz="1800" smtClean="0">
                <a:solidFill>
                  <a:srgbClr val="202124"/>
                </a:solidFill>
              </a:rPr>
              <a:t>mecanismos  neuroinvasivos ou neurotrópicos ( entrada viral e/ou infecção neuronal via enzima conversora de angiotensina e/ou trato olfatório), neuroinflamatória (resposta citocina/imunomediada exagerada que leva à quebra da barreira hematoencefálica),</a:t>
            </a:r>
            <a:r>
              <a:rPr lang="pt-PT" altLang="pt-BR" sz="1800" smtClean="0"/>
              <a:t> desrregulação imune pós infecciosa, e/ou como lesão secundária a inflamação sistêmica ou outra falência de órgão não SNC.</a:t>
            </a:r>
          </a:p>
          <a:p>
            <a:pPr algn="just">
              <a:lnSpc>
                <a:spcPct val="70000"/>
              </a:lnSpc>
            </a:pPr>
            <a:endParaRPr lang="pt-PT" altLang="pt-BR" sz="1800" smtClean="0"/>
          </a:p>
          <a:p>
            <a:pPr algn="just">
              <a:lnSpc>
                <a:spcPct val="70000"/>
              </a:lnSpc>
            </a:pPr>
            <a:r>
              <a:rPr lang="pt-BR" sz="2000" smtClean="0"/>
              <a:t>Observamos 4 casos de Síndrome de Guillann Barré que apresentavam sinais, sintomas e características eletrofisiológicas clássicas dentre de 1 mês após a exposição ao SARS-CoV-2, semelhante aos relatos e adultos e crianças em associação com COVID-19 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1 caso neuropatia axonal sensitivo-motora aguda. 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Modelos animais e evidências clinicopatológicas sugerem um mecanismo autoimune e potencial mimetismo molecular entre anticorpos contra mielina e gangliosídeos no sistema nervoso e agentes infecciosos recentes, agora incluindo infecção por COVID-19.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Sugerem um potencial papel para anticorpos antigangliosídeos em terapias imunomoduladoras.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b="1" smtClean="0">
                <a:solidFill>
                  <a:srgbClr val="FF0000"/>
                </a:solidFill>
              </a:rPr>
              <a:t>Relatamos 12 casos de acidente vascular cerebral isquêmico ou hemorrágico agudo,</a:t>
            </a:r>
          </a:p>
          <a:p>
            <a:pPr algn="just">
              <a:lnSpc>
                <a:spcPct val="80000"/>
              </a:lnSpc>
            </a:pPr>
            <a:r>
              <a:rPr lang="pt-BR" smtClean="0"/>
              <a:t>com 8 tendo fatores de risco de AVC subjacentes. </a:t>
            </a:r>
          </a:p>
          <a:p>
            <a:pPr algn="just">
              <a:lnSpc>
                <a:spcPct val="80000"/>
              </a:lnSpc>
            </a:pPr>
            <a:r>
              <a:rPr lang="pt-BR" smtClean="0"/>
              <a:t>Cinco desses casos ocorreram durante o recebimento da ECMO, mas foram incluídos porque A COVID-19 pode ter exacerbado um estado fisiopatológico subjacente (por exemplo, hipercoagulabilidade, hiperinflamação, risco aumentado de sangramento e disfunção endotelial) predispondo a acidente vascular cerebral durante o recebimento de ECMO.</a:t>
            </a:r>
          </a:p>
          <a:p>
            <a:pPr algn="just">
              <a:lnSpc>
                <a:spcPct val="80000"/>
              </a:lnSpc>
            </a:pPr>
            <a:r>
              <a:rPr lang="pt-BR" smtClean="0"/>
              <a:t>Os </a:t>
            </a:r>
            <a:r>
              <a:rPr lang="pt-BR" smtClean="0">
                <a:solidFill>
                  <a:srgbClr val="FF0000"/>
                </a:solidFill>
              </a:rPr>
              <a:t>4 casos</a:t>
            </a:r>
            <a:r>
              <a:rPr lang="pt-BR" smtClean="0"/>
              <a:t> sem fatores de risco de acidente vascular cerebral foram diretamente associados ao COVID-19.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Literatura pediátrica que consiste em relatos de casos e 2 séries de casos internacionais, o tipo de acidente vascular cerebral isquêmico foi relatado em 18 crianças com COVID-19 com mecanismos de acidente vascular cerebral semelhantes aos observados em nosso estudo.</a:t>
            </a:r>
          </a:p>
          <a:p>
            <a:r>
              <a:rPr lang="pt-BR" smtClean="0"/>
              <a:t> AVC isquêmico agudo não é incomum em adultos hospitalizados com COVID-19.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z="2600" smtClean="0"/>
              <a:t>Também os autores descrevem  envolvimento cerebral global em 15 pacientes (8 com MIS-C) com encefalopatia grave, 8 pacientes com infecção aguda do SNC (encefalite, meningite asséptica) ou pós-infecciosa, desmielinização central (ADEM), e 4 pacientes com edema cerebral fulminante agudo. </a:t>
            </a:r>
          </a:p>
          <a:p>
            <a:r>
              <a:rPr lang="pt-BR" sz="2600" smtClean="0"/>
              <a:t>Foram identificados 5 pacientes previamente saudáveis que apresentavam encefalopatia grave, déficits neurológicos focais e alucinações visuais (4 de 5 casos) e tinham hiperintensidades T2 anormais difusas e difusividade reduzida envolvendo a substância branca e joelho ou esplênio do corpo caloso na ressonância magnética. </a:t>
            </a:r>
          </a:p>
          <a:p>
            <a:pPr algn="ctr">
              <a:buFont typeface="Arial" charset="0"/>
              <a:buNone/>
            </a:pPr>
            <a:r>
              <a:rPr lang="pt-BR" sz="2600" b="1" smtClean="0"/>
              <a:t>Esses achados de imagem foram atribuídos ao COVID-19 em adultos e em crianças com MIS-C</a:t>
            </a:r>
            <a:r>
              <a:rPr lang="pt-BR" sz="2600" smtClean="0"/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730250" y="2506663"/>
            <a:ext cx="10515600" cy="4351337"/>
          </a:xfrm>
        </p:spPr>
        <p:txBody>
          <a:bodyPr/>
          <a:lstStyle/>
          <a:p>
            <a:pPr algn="just"/>
            <a:r>
              <a:rPr lang="pt-BR" smtClean="0"/>
              <a:t>Acredita-se que </a:t>
            </a:r>
            <a:r>
              <a:rPr lang="pt-BR" b="1" smtClean="0">
                <a:solidFill>
                  <a:srgbClr val="FF0000"/>
                </a:solidFill>
              </a:rPr>
              <a:t>as lesões citotóxicas no corpo caloso estejam associadas ao aumento do número de receptores de glutamato e citocinas no corpo caloso, particularmente no esplênio.</a:t>
            </a:r>
          </a:p>
          <a:p>
            <a:pPr algn="just"/>
            <a:r>
              <a:rPr lang="pt-BR" smtClean="0"/>
              <a:t>Houveram </a:t>
            </a:r>
            <a:r>
              <a:rPr lang="pt-BR" b="1" smtClean="0"/>
              <a:t>4 casos</a:t>
            </a:r>
            <a:r>
              <a:rPr lang="pt-BR" smtClean="0"/>
              <a:t> de crianças previamente saudáveis que desenvolveram </a:t>
            </a:r>
            <a:r>
              <a:rPr lang="pt-BR" b="1" smtClean="0"/>
              <a:t>edema cerebral fulminante agudo</a:t>
            </a:r>
            <a:r>
              <a:rPr lang="pt-BR" smtClean="0"/>
              <a:t> diretamente associado a COVID-19 ou MIS-C, e 3 morreram. </a:t>
            </a:r>
          </a:p>
          <a:p>
            <a:pPr algn="just"/>
            <a:r>
              <a:rPr lang="pt-BR" smtClean="0"/>
              <a:t>Edema cerebral agudo fulminante foi relatado anteriormente em uma criança com COVID-19 e é um fenótipo reconhecido com alta mortalidade em adultos e crianças associadas a outras causas virais.</a:t>
            </a: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38113"/>
            <a:ext cx="2697162" cy="243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Pontos fortes: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600" smtClean="0"/>
              <a:t>O presente estudo tem vários pontos fortes. Houve julgamento especializado de casos com envolvimento neurológico fatal e com risco de vida e novos déficits neurológicos por neurologia pediátrica, cuidados intensivos pediátricos e especialistas em neurorradiologia pediátrica. </a:t>
            </a:r>
          </a:p>
          <a:p>
            <a:pPr algn="just">
              <a:lnSpc>
                <a:spcPct val="80000"/>
              </a:lnSpc>
            </a:pPr>
            <a:r>
              <a:rPr lang="pt-BR" sz="2600" smtClean="0"/>
              <a:t>A equipe de estudo central também teve comunicação pessoal com o site de clínicos que contribuem com casos com envolvimento neurológico fatal e com risco de vida ou novos déficits neurológicos para confirmar diagnósticos e curso clínico. </a:t>
            </a:r>
          </a:p>
          <a:p>
            <a:pPr algn="just">
              <a:lnSpc>
                <a:spcPct val="80000"/>
              </a:lnSpc>
            </a:pPr>
            <a:r>
              <a:rPr lang="pt-BR" sz="2600" smtClean="0"/>
              <a:t>A neuroimagem foi associada a informações clínicas para documentar os achados de imagem de suporte e confirmar diagnósticos. </a:t>
            </a:r>
          </a:p>
          <a:p>
            <a:pPr algn="just">
              <a:lnSpc>
                <a:spcPct val="80000"/>
              </a:lnSpc>
            </a:pPr>
            <a:r>
              <a:rPr lang="pt-BR" sz="2600" smtClean="0"/>
              <a:t>Também foram capturados  pacientes na maioria estados dos EUA de um grande número de centros pediátricos.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FF0000"/>
                </a:solidFill>
              </a:rPr>
              <a:t>Limitações</a:t>
            </a:r>
            <a:r>
              <a:rPr lang="pt-BR" smtClean="0"/>
              <a:t>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416050"/>
            <a:ext cx="10515600" cy="4351338"/>
          </a:xfrm>
        </p:spPr>
        <p:txBody>
          <a:bodyPr rtlCol="0">
            <a:noAutofit/>
          </a:bodyPr>
          <a:lstStyle/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1600" dirty="0" smtClean="0"/>
              <a:t>1. Primeiro, os casos de COVID-19 relacionados a acometimento neurológico foram identificados apenas em hospitais que   informaram e podem não refletir com precisão o verdadeiro alcance e gravidade do envolvimento neurológico do COVID-19.</a:t>
            </a:r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pt-BR" sz="1600" dirty="0" smtClean="0"/>
              <a:t>Em segundo lugar, em pacientes com doenças neurológicas subjacentes, as apresentações neurológicas podem ser devidas a efeitos neurológicos do COVID-19 ou exacerbação de condições neurológicas subjacentes. </a:t>
            </a:r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pt-BR" sz="1600" dirty="0" smtClean="0"/>
              <a:t>Terceiro, nem todos pacientes foram submetidos a </a:t>
            </a:r>
            <a:r>
              <a:rPr lang="pt-BR" sz="1600" dirty="0" err="1" smtClean="0"/>
              <a:t>neuroimagem</a:t>
            </a:r>
            <a:r>
              <a:rPr lang="pt-BR" sz="1600" dirty="0" smtClean="0"/>
              <a:t> (possivelmente devido a preocupações de controle de infecção ou instabilidade relacionada à doença crítica) aquisição de imagens não foi padronizada, o que poderia resultar em classificação errônea ou subestimação de envolvimento. </a:t>
            </a:r>
            <a:endParaRPr lang="pt-BR" sz="1600" dirty="0"/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pt-BR" sz="1600" dirty="0" smtClean="0"/>
              <a:t>Quarto, embora formulários padronizados de relato de caso foram usados, talvez não tenhamos captado completamente certas variáveis, como as indicações de procedimentos (por exemplo, punção lombar e exames de imagem).</a:t>
            </a:r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pt-BR" sz="1600" dirty="0" smtClean="0"/>
              <a:t>Quinto, alguns sintomas neurológicos (por exemplo, </a:t>
            </a:r>
            <a:r>
              <a:rPr lang="pt-BR" sz="1600" dirty="0" err="1" smtClean="0"/>
              <a:t>anosmia</a:t>
            </a:r>
            <a:r>
              <a:rPr lang="pt-BR" sz="1600" dirty="0" smtClean="0"/>
              <a:t> ou </a:t>
            </a:r>
            <a:r>
              <a:rPr lang="pt-BR" sz="1600" dirty="0" err="1" smtClean="0"/>
              <a:t>ageusia</a:t>
            </a:r>
            <a:r>
              <a:rPr lang="pt-BR" sz="1600" dirty="0" smtClean="0"/>
              <a:t>) podem ser subnotificados em pacientes muito jovens.</a:t>
            </a:r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6"/>
              <a:defRPr/>
            </a:pPr>
            <a:r>
              <a:rPr lang="pt-BR" sz="1600" dirty="0" smtClean="0"/>
              <a:t>Sexto, exames diagnósticos não padronizados realizados em condições clínicas de rotina podem ter perdido causas não relacionadas ao COVID19 de condições neurológicas com risco de vida atribuída ao COVID-19. </a:t>
            </a:r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6"/>
              <a:defRPr/>
            </a:pPr>
            <a:r>
              <a:rPr lang="pt-BR" sz="1600" dirty="0" smtClean="0"/>
              <a:t>Sétimo, avaliações padronizadas e validadas dos resultados neurológicos na ou após a alta hospitalar não foram realizadas, provavelmente subestimando a natureza e extensão das sequelas neurológicas. </a:t>
            </a:r>
          </a:p>
          <a:p>
            <a:pPr marL="514350" indent="-514350" algn="just" fontAlgn="auto">
              <a:spcAft>
                <a:spcPts val="0"/>
              </a:spcAft>
              <a:buFont typeface="Arial" panose="020B0604020202020204" pitchFamily="34" charset="0"/>
              <a:buAutoNum type="arabicPeriod" startAt="6"/>
              <a:defRPr/>
            </a:pPr>
            <a:r>
              <a:rPr lang="pt-BR" sz="1600" dirty="0" smtClean="0"/>
              <a:t>Oitavo, este não é um estudo de coorte prospectivo, mas uma série de casos, e é preciso cautela na interpretação desses dados para identificar fatores de risco para envolvimento neurológico.</a:t>
            </a:r>
            <a:endParaRPr lang="pt-BR" sz="16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0033CC"/>
                </a:solidFill>
              </a:rPr>
              <a:t>Conclusão:</a:t>
            </a:r>
            <a:r>
              <a:rPr lang="pt-BR" smtClean="0"/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70000"/>
              </a:lnSpc>
            </a:pPr>
            <a:r>
              <a:rPr lang="pt-BR" sz="2600" smtClean="0"/>
              <a:t>Neste estudo, o envolvimento neurológico foi comum em crianças e adolescentes com hospitalização relacionada à COVID-19 e </a:t>
            </a:r>
            <a:r>
              <a:rPr lang="pt-BR" sz="2600" smtClean="0">
                <a:solidFill>
                  <a:srgbClr val="0033CC"/>
                </a:solidFill>
              </a:rPr>
              <a:t>é geralmente transitória. </a:t>
            </a:r>
          </a:p>
          <a:p>
            <a:pPr algn="just">
              <a:lnSpc>
                <a:spcPct val="70000"/>
              </a:lnSpc>
            </a:pPr>
            <a:r>
              <a:rPr lang="pt-BR" sz="2600" smtClean="0"/>
              <a:t>Um espectro de </a:t>
            </a:r>
            <a:r>
              <a:rPr lang="pt-BR" sz="2600" smtClean="0">
                <a:solidFill>
                  <a:srgbClr val="FF0000"/>
                </a:solidFill>
              </a:rPr>
              <a:t>envolvimento neurológico</a:t>
            </a:r>
            <a:r>
              <a:rPr lang="pt-BR" sz="2600" smtClean="0"/>
              <a:t> com risco de vida raramente ocorreu e foi </a:t>
            </a:r>
            <a:r>
              <a:rPr lang="pt-BR" sz="2600" smtClean="0">
                <a:solidFill>
                  <a:srgbClr val="FF0000"/>
                </a:solidFill>
              </a:rPr>
              <a:t>associado a inflamação mais extrema e sequelas graves</a:t>
            </a:r>
            <a:r>
              <a:rPr lang="pt-BR" sz="2600" smtClean="0"/>
              <a:t>.</a:t>
            </a:r>
          </a:p>
          <a:p>
            <a:pPr algn="just">
              <a:lnSpc>
                <a:spcPct val="70000"/>
              </a:lnSpc>
            </a:pPr>
            <a:r>
              <a:rPr lang="pt-BR" sz="2600" smtClean="0"/>
              <a:t>Futuros estudos imunológicos de respostas imunes mediados por células e citocinas em indivíduos jovens podem fornecer informações na patogênese da doença neurológica em COVID-19 e MIS-C.</a:t>
            </a:r>
          </a:p>
          <a:p>
            <a:pPr algn="just">
              <a:lnSpc>
                <a:spcPct val="70000"/>
              </a:lnSpc>
            </a:pPr>
            <a:r>
              <a:rPr lang="pt-BR" sz="2600" smtClean="0">
                <a:solidFill>
                  <a:srgbClr val="FF0000"/>
                </a:solidFill>
              </a:rPr>
              <a:t>Pacientes com envolvimento neurológico menos grave podem ter sequelas futuras</a:t>
            </a:r>
            <a:r>
              <a:rPr lang="pt-BR" sz="2600" smtClean="0"/>
              <a:t>. </a:t>
            </a:r>
          </a:p>
          <a:p>
            <a:pPr algn="just">
              <a:lnSpc>
                <a:spcPct val="70000"/>
              </a:lnSpc>
            </a:pPr>
            <a:r>
              <a:rPr lang="pt-BR" sz="2600" smtClean="0"/>
              <a:t>Acompanhamento a longo prazo dos pacientes pediátricos com envolvimento neurológico relacionado ao COVID-19 é necessário para avaliar os efeitos sobre a cognição e o desenvolvimento.</a:t>
            </a:r>
          </a:p>
          <a:p>
            <a:pPr>
              <a:lnSpc>
                <a:spcPct val="70000"/>
              </a:lnSpc>
            </a:pPr>
            <a:endParaRPr lang="pt-BR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103188"/>
            <a:ext cx="4778375" cy="675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714375" y="2424113"/>
            <a:ext cx="1171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ABSTRACT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34" y="1892327"/>
            <a:ext cx="11222182" cy="4093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Conector reto 2"/>
          <p:cNvCxnSpPr/>
          <p:nvPr/>
        </p:nvCxnSpPr>
        <p:spPr>
          <a:xfrm>
            <a:off x="13084233" y="311727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115888"/>
            <a:ext cx="3189288" cy="657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938" y="206375"/>
            <a:ext cx="2727325" cy="651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231775"/>
            <a:ext cx="2827337" cy="467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4797425"/>
            <a:ext cx="282575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713" y="193675"/>
            <a:ext cx="2627312" cy="64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0"/>
            <a:ext cx="20288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39888"/>
            <a:ext cx="2184400" cy="171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358775"/>
            <a:ext cx="5724525" cy="649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224155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846138" y="704850"/>
            <a:ext cx="10515600" cy="1325563"/>
          </a:xfrm>
        </p:spPr>
        <p:txBody>
          <a:bodyPr/>
          <a:lstStyle/>
          <a:p>
            <a:pPr algn="ctr"/>
            <a:r>
              <a:rPr lang="pt-BR" sz="4000" smtClean="0">
                <a:solidFill>
                  <a:srgbClr val="0033CC"/>
                </a:solidFill>
                <a:latin typeface="Britannic Bold" pitchFamily="34" charset="0"/>
              </a:rPr>
              <a:t>Nota do Editor da página neonatal </a:t>
            </a:r>
            <a:r>
              <a:rPr lang="pt-BR" sz="4000" smtClean="0">
                <a:solidFill>
                  <a:srgbClr val="0033CC"/>
                </a:solidFill>
                <a:latin typeface="Britannic Bold" pitchFamily="34" charset="0"/>
                <a:hlinkClick r:id="rId2"/>
              </a:rPr>
              <a:t>www.paulomargotto.com.br</a:t>
            </a:r>
            <a:r>
              <a:rPr lang="pt-BR" sz="4000" smtClean="0">
                <a:solidFill>
                  <a:srgbClr val="0033CC"/>
                </a:solidFill>
                <a:latin typeface="Britannic Bold" pitchFamily="34" charset="0"/>
              </a:rPr>
              <a:t>, Dr. Paulo R. Margotto. Consultem também! Ampliando nossos conhecimentos!</a:t>
            </a:r>
          </a:p>
        </p:txBody>
      </p:sp>
      <p:pic>
        <p:nvPicPr>
          <p:cNvPr id="34823" name="Picture 7" descr="DSC073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2560638"/>
            <a:ext cx="4670425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1181100" y="6127750"/>
            <a:ext cx="1056640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ja-JP" sz="1400">
                <a:solidFill>
                  <a:srgbClr val="FF33CC"/>
                </a:solidFill>
              </a:rPr>
              <a:t>Dra. Maria Dilma Teodoro (Diretora da Escola Superior de Ciências da Saúde -ESCS), Dr. Paulo R. Margotto e Dra. Márcia Pimentel (22/8/2013)</a:t>
            </a:r>
          </a:p>
          <a:p>
            <a:pPr algn="ctr" eaLnBrk="0" hangingPunct="0"/>
            <a:endParaRPr lang="pt-BR" altLang="ja-JP" sz="1400" b="0">
              <a:solidFill>
                <a:srgbClr val="FF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1538" y="1492250"/>
            <a:ext cx="10515600" cy="3686175"/>
          </a:xfr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690938" y="646113"/>
            <a:ext cx="43830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3200">
                <a:solidFill>
                  <a:srgbClr val="FF0000"/>
                </a:solidFill>
              </a:rPr>
              <a:t>ENQUANTO, no Brasil,....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9782175" y="5775325"/>
            <a:ext cx="1069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O GLOBO</a:t>
            </a:r>
          </a:p>
        </p:txBody>
      </p:sp>
      <p:sp>
        <p:nvSpPr>
          <p:cNvPr id="39943" name="Oval 7"/>
          <p:cNvSpPr>
            <a:spLocks noChangeArrowheads="1"/>
          </p:cNvSpPr>
          <p:nvPr/>
        </p:nvSpPr>
        <p:spPr bwMode="auto">
          <a:xfrm>
            <a:off x="682625" y="565150"/>
            <a:ext cx="2927350" cy="681038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FF33CC"/>
                </a:solidFill>
              </a:rPr>
              <a:t>10 de fevereiro de 2022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/>
          </p:cNvSpPr>
          <p:nvPr>
            <p:ph type="body" idx="1"/>
          </p:nvPr>
        </p:nvSpPr>
        <p:spPr>
          <a:xfrm>
            <a:off x="987425" y="2506663"/>
            <a:ext cx="10515600" cy="4351337"/>
          </a:xfrm>
          <a:noFill/>
          <a:ln/>
        </p:spPr>
        <p:txBody>
          <a:bodyPr/>
          <a:lstStyle/>
          <a:p>
            <a:pPr>
              <a:buFont typeface="Arial" charset="0"/>
              <a:buNone/>
            </a:pPr>
            <a:r>
              <a:rPr lang="pt-BR" sz="4800" b="1" smtClean="0">
                <a:solidFill>
                  <a:srgbClr val="FF33CC"/>
                </a:solidFill>
              </a:rPr>
              <a:t>               E NA PERINATOLOGIA?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863600" y="190500"/>
            <a:ext cx="10515600" cy="1325563"/>
          </a:xfrm>
        </p:spPr>
        <p:txBody>
          <a:bodyPr/>
          <a:lstStyle/>
          <a:p>
            <a:r>
              <a:rPr lang="pt-BR" b="1" smtClean="0">
                <a:solidFill>
                  <a:srgbClr val="FF33CC"/>
                </a:solidFill>
              </a:rPr>
              <a:t>                   </a:t>
            </a:r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>
          <a:xfrm>
            <a:off x="1120775" y="4681538"/>
            <a:ext cx="10515600" cy="43513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b="1" smtClean="0">
                <a:solidFill>
                  <a:srgbClr val="FF3300"/>
                </a:solidFill>
              </a:rPr>
              <a:t>Nesse estudo as mães NÃO foram vacinadas para a COVID-19!</a:t>
            </a:r>
            <a:endParaRPr lang="pt-BR" smtClean="0">
              <a:solidFill>
                <a:srgbClr val="FF3300"/>
              </a:solidFill>
            </a:endParaRPr>
          </a:p>
          <a:p>
            <a:pPr>
              <a:buFont typeface="Arial" charset="0"/>
              <a:buNone/>
            </a:pPr>
            <a:endParaRPr lang="pt-BR" smtClean="0">
              <a:solidFill>
                <a:srgbClr val="FF3300"/>
              </a:solidFill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765175" y="263525"/>
            <a:ext cx="1110297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pt-BR" sz="2200">
                <a:solidFill>
                  <a:srgbClr val="072A4D"/>
                </a:solidFill>
                <a:latin typeface="Lato" pitchFamily="34" charset="0"/>
                <a:hlinkClick r:id="rId2"/>
              </a:rPr>
              <a:t>Destrui</a:t>
            </a:r>
            <a:r>
              <a:rPr lang="pt-BR" sz="2200">
                <a:solidFill>
                  <a:srgbClr val="072A4D"/>
                </a:solidFill>
                <a:latin typeface="Calibri"/>
                <a:hlinkClick r:id="rId2"/>
              </a:rPr>
              <a:t>ç</a:t>
            </a:r>
            <a:r>
              <a:rPr lang="pt-BR" sz="2200">
                <a:solidFill>
                  <a:srgbClr val="072A4D"/>
                </a:solidFill>
                <a:latin typeface="Lato" pitchFamily="34" charset="0"/>
                <a:hlinkClick r:id="rId2"/>
              </a:rPr>
              <a:t>ão e insuficiência do tecido placent</a:t>
            </a:r>
            <a:r>
              <a:rPr lang="pt-BR" sz="2200">
                <a:solidFill>
                  <a:srgbClr val="072A4D"/>
                </a:solidFill>
                <a:latin typeface="Calibri"/>
                <a:hlinkClick r:id="rId2"/>
              </a:rPr>
              <a:t>á</a:t>
            </a:r>
            <a:r>
              <a:rPr lang="pt-BR" sz="2200">
                <a:solidFill>
                  <a:srgbClr val="072A4D"/>
                </a:solidFill>
                <a:latin typeface="Lato" pitchFamily="34" charset="0"/>
                <a:hlinkClick r:id="rId2"/>
              </a:rPr>
              <a:t>rio por COVID-19 causa natimorto e morte neonatal por lesão hip</a:t>
            </a:r>
            <a:r>
              <a:rPr lang="pt-BR" sz="2200">
                <a:solidFill>
                  <a:srgbClr val="072A4D"/>
                </a:solidFill>
                <a:latin typeface="Calibri"/>
                <a:hlinkClick r:id="rId2"/>
              </a:rPr>
              <a:t>ó</a:t>
            </a:r>
            <a:r>
              <a:rPr lang="pt-BR" sz="2200">
                <a:solidFill>
                  <a:srgbClr val="072A4D"/>
                </a:solidFill>
                <a:latin typeface="Lato" pitchFamily="34" charset="0"/>
                <a:hlinkClick r:id="rId2"/>
              </a:rPr>
              <a:t>xico-isquêmica: um estudo de 68 casos com placentite SARS-CoV-2 de 12 pa</a:t>
            </a:r>
            <a:r>
              <a:rPr lang="pt-BR" sz="2200">
                <a:solidFill>
                  <a:srgbClr val="072A4D"/>
                </a:solidFill>
                <a:latin typeface="Calibri"/>
                <a:hlinkClick r:id="rId2"/>
              </a:rPr>
              <a:t>í</a:t>
            </a:r>
            <a:r>
              <a:rPr lang="pt-BR" sz="2200">
                <a:solidFill>
                  <a:srgbClr val="072A4D"/>
                </a:solidFill>
                <a:latin typeface="Lato" pitchFamily="34" charset="0"/>
                <a:hlinkClick r:id="rId2"/>
              </a:rPr>
              <a:t>ses</a:t>
            </a:r>
            <a:endParaRPr lang="pt-BR" sz="2200">
              <a:solidFill>
                <a:srgbClr val="072A4D"/>
              </a:solidFill>
              <a:latin typeface="Lato" pitchFamily="34" charset="0"/>
            </a:endParaRPr>
          </a:p>
          <a:p>
            <a:pPr algn="justLow" eaLnBrk="0" hangingPunct="0"/>
            <a:r>
              <a:rPr lang="pt-BR" sz="800">
                <a:solidFill>
                  <a:srgbClr val="607D8B"/>
                </a:solidFill>
                <a:hlinkClick r:id="rId3" tooltip="Destrui-insufic_placen_COVID-19"/>
              </a:rPr>
              <a:t>  </a:t>
            </a:r>
            <a:endParaRPr lang="pt-BR" b="0">
              <a:solidFill>
                <a:srgbClr val="607D8B"/>
              </a:solidFill>
            </a:endParaRPr>
          </a:p>
        </p:txBody>
      </p:sp>
      <p:pic>
        <p:nvPicPr>
          <p:cNvPr id="40965" name="Picture 5" descr="doc">
            <a:hlinkClick r:id="rId3" tooltip="Destrui-insufic_placen_COVID-19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25" y="1470025"/>
            <a:ext cx="698500" cy="6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0" y="2879725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5"/>
              </a:rPr>
              <a:t>Placental</a:t>
            </a:r>
            <a:r>
              <a:rPr lang="pt-BR" b="0">
                <a:hlinkClick r:id="rId5"/>
              </a:rPr>
              <a:t> </a:t>
            </a:r>
            <a:r>
              <a:rPr lang="pt-BR">
                <a:hlinkClick r:id="rId5"/>
              </a:rPr>
              <a:t>Tissue</a:t>
            </a:r>
            <a:r>
              <a:rPr lang="pt-BR" b="0">
                <a:hlinkClick r:id="rId5"/>
              </a:rPr>
              <a:t> </a:t>
            </a:r>
            <a:r>
              <a:rPr lang="pt-BR">
                <a:hlinkClick r:id="rId5"/>
              </a:rPr>
              <a:t>Destruction</a:t>
            </a:r>
            <a:r>
              <a:rPr lang="pt-BR" b="0">
                <a:hlinkClick r:id="rId5"/>
              </a:rPr>
              <a:t> and </a:t>
            </a:r>
            <a:r>
              <a:rPr lang="pt-BR">
                <a:hlinkClick r:id="rId5"/>
              </a:rPr>
              <a:t>Insufficiency</a:t>
            </a:r>
            <a:r>
              <a:rPr lang="pt-BR" b="0">
                <a:hlinkClick r:id="rId5"/>
              </a:rPr>
              <a:t> from COVID-19 Causes Stillbirth and Neonatal Death from Hypoxic-Ischemic Injury: A Study of 68 Cases with SARS-CoV-2 </a:t>
            </a:r>
            <a:r>
              <a:rPr lang="pt-BR">
                <a:hlinkClick r:id="rId5"/>
              </a:rPr>
              <a:t>Placentitis</a:t>
            </a:r>
            <a:r>
              <a:rPr lang="pt-BR" b="0">
                <a:hlinkClick r:id="rId5"/>
              </a:rPr>
              <a:t> from 12 Countries.</a:t>
            </a:r>
            <a:endParaRPr lang="pt-BR"/>
          </a:p>
          <a:p>
            <a:pPr algn="ctr"/>
            <a:r>
              <a:rPr lang="pt-BR" b="0"/>
              <a:t>Schwartz DA, Avvad-Portari E, Babál P, Baldewijns M, Blomberg M, Bouachba A, Camacho J.Arch Pathol Lab Med. 2022 Feb 10. doi: 10.5858/arpa.2022-0029-SA. Online ahead of print.PMID: 35142798 </a:t>
            </a:r>
            <a:r>
              <a:rPr lang="pt-BR"/>
              <a:t>Free article. </a:t>
            </a:r>
            <a:r>
              <a:rPr lang="pt-BR">
                <a:solidFill>
                  <a:srgbClr val="FF33CC"/>
                </a:solidFill>
              </a:rPr>
              <a:t>Artigo Livre!</a:t>
            </a:r>
          </a:p>
        </p:txBody>
      </p:sp>
      <p:sp>
        <p:nvSpPr>
          <p:cNvPr id="40967" name="Oval 7"/>
          <p:cNvSpPr>
            <a:spLocks noChangeArrowheads="1"/>
          </p:cNvSpPr>
          <p:nvPr/>
        </p:nvSpPr>
        <p:spPr bwMode="auto">
          <a:xfrm>
            <a:off x="1862138" y="1720850"/>
            <a:ext cx="2927350" cy="681038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FF33CC"/>
                </a:solidFill>
              </a:rPr>
              <a:t>10 de fevereiro de 2022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xfrm>
            <a:off x="838200" y="612775"/>
            <a:ext cx="10515600" cy="55641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Esses autores descobriram que a </a:t>
            </a:r>
            <a:r>
              <a:rPr lang="pt-BR" b="1" smtClean="0">
                <a:solidFill>
                  <a:srgbClr val="FF0000"/>
                </a:solidFill>
              </a:rPr>
              <a:t>placentite por SARS-CoV-2</a:t>
            </a:r>
            <a:r>
              <a:rPr lang="pt-BR" smtClean="0"/>
              <a:t> pode causar danos extensos à placenta como resultado de lesões destrutivas e que o dano pode ser ainda mais exacerbado por anormalidades patológicas adicionais. </a:t>
            </a:r>
          </a:p>
          <a:p>
            <a:pPr>
              <a:lnSpc>
                <a:spcPct val="80000"/>
              </a:lnSpc>
            </a:pPr>
            <a:r>
              <a:rPr lang="pt-BR" smtClean="0"/>
              <a:t>Aumento da fibrina e deposição maciça de fibrina perivilosa, intervilosite histiocítica crônica e a necrose trofoblástica resulta em destruição considerável do leito capilar viloso acompanhada de obstrução do espaço interviloso, causando </a:t>
            </a:r>
            <a:r>
              <a:rPr lang="pt-BR" b="1" smtClean="0">
                <a:solidFill>
                  <a:srgbClr val="FF0000"/>
                </a:solidFill>
              </a:rPr>
              <a:t>má perfusão e insuficiência placentária incompatíveis com a sobrevida intrauterina. </a:t>
            </a:r>
          </a:p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FF0000"/>
                </a:solidFill>
              </a:rPr>
              <a:t>A hipóxia fetal que se segue pode levar a uma morte fetal hipóxico-isquêmica ou morte neonatal. </a:t>
            </a:r>
          </a:p>
          <a:p>
            <a:pPr>
              <a:lnSpc>
                <a:spcPct val="80000"/>
              </a:lnSpc>
            </a:pPr>
            <a:r>
              <a:rPr lang="pt-BR" smtClean="0"/>
              <a:t>É uma sorte que essa sequência de eventos se desenvolva em apenas uma pequena porcentagem de mulheres grávidas com COVID-19.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smtClean="0">
                <a:solidFill>
                  <a:srgbClr val="33CC33"/>
                </a:solidFill>
                <a:latin typeface="Britannic Bold" pitchFamily="34" charset="0"/>
              </a:rPr>
              <a:t>ENTREVISTA A MÍDIA PELO PRINCIPAL AUTOR DA PESQUISA, DR. DAVID SCHWARTZ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/>
              <a:t>David Schwartz, o principal autor da pesquisa, relatou que anteriormente pensava-se que a Covid-19 afetava os fetos, assim como outros vírus fazem no momento da </a:t>
            </a:r>
            <a:r>
              <a:rPr lang="pt-BR" sz="2400" smtClean="0">
                <a:hlinkClick r:id="rId2"/>
              </a:rPr>
              <a:t>infecção</a:t>
            </a:r>
            <a:r>
              <a:rPr lang="pt-BR" sz="2400" smtClean="0"/>
              <a:t>. No entanto, o SARS-CoV-2 age diretamente na placenta, a destruindo amplamente.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“Muitos desses casos tiveram mais de 90% da placenta destruída – muito assustador”, disse Schwartz. “</a:t>
            </a:r>
            <a:r>
              <a:rPr lang="pt-BR" sz="2400" b="1" smtClean="0"/>
              <a:t>Nunca vimos esse nível de destruição de uma doença infecciosa antes. Isso tornou a placenta imprópria para cumprir suas funções”</a:t>
            </a:r>
            <a:r>
              <a:rPr lang="pt-BR" sz="2400" smtClean="0"/>
              <a:t>, completa ainda.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Normalmente, o tecido da placenta é um tom avermelhado, saudável e esponjoso, mas nas amostras analisadas estavam rígidos e com descolorações escuras de tecido morto. 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z="2400" smtClean="0"/>
              <a:t> </a:t>
            </a:r>
            <a:r>
              <a:rPr lang="pt-BR" sz="2400" smtClean="0">
                <a:solidFill>
                  <a:srgbClr val="FF0000"/>
                </a:solidFill>
              </a:rPr>
              <a:t>“</a:t>
            </a:r>
            <a:r>
              <a:rPr lang="pt-BR" sz="2400" b="1" smtClean="0">
                <a:solidFill>
                  <a:srgbClr val="FF0000"/>
                </a:solidFill>
              </a:rPr>
              <a:t>Não é o feto que está sendo atacado e destruído pelo vírus. É a placenta</a:t>
            </a:r>
            <a:r>
              <a:rPr lang="pt-BR" sz="2400" smtClean="0">
                <a:solidFill>
                  <a:srgbClr val="FF0000"/>
                </a:solidFill>
              </a:rPr>
              <a:t>”, </a:t>
            </a:r>
            <a:r>
              <a:rPr lang="pt-BR" sz="240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0033CC"/>
                </a:solidFill>
              </a:rPr>
              <a:t>Obrigado!</a:t>
            </a:r>
          </a:p>
        </p:txBody>
      </p:sp>
      <p:pic>
        <p:nvPicPr>
          <p:cNvPr id="4710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8900" y="1401763"/>
            <a:ext cx="6369050" cy="4775200"/>
          </a:xfrm>
          <a:ln/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7750175" y="6223000"/>
            <a:ext cx="408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ja-JP" b="0"/>
              <a:t>Foto Márcio Cabral (</a:t>
            </a:r>
            <a:r>
              <a:rPr lang="pt-BR" altLang="ja-JP" b="0">
                <a:hlinkClick r:id="rId3"/>
              </a:rPr>
              <a:t>www.google.com.br</a:t>
            </a:r>
            <a:r>
              <a:rPr lang="pt-BR" altLang="ja-JP" b="0"/>
              <a:t>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2334</Words>
  <Application>Microsoft Office PowerPoint</Application>
  <PresentationFormat>Personalizar</PresentationFormat>
  <Paragraphs>173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1" baseType="lpstr">
      <vt:lpstr>Tema do Office</vt:lpstr>
      <vt:lpstr>Envolvimento Neurológico em Crianças e adolescentes hospitalizados nos Estados Unidos por COVID- 9 ou Síndrome Inflamatória Multissistêmica     </vt:lpstr>
      <vt:lpstr>Apresentação do PowerPoint</vt:lpstr>
      <vt:lpstr>Métodos</vt:lpstr>
      <vt:lpstr>Classificação do acometimento neurológico: </vt:lpstr>
      <vt:lpstr>Apresentação do PowerPoint</vt:lpstr>
      <vt:lpstr>Resultados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Associação entre acometimento neurológico por Covid 19 e mortalidade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Pontos fortes:</vt:lpstr>
      <vt:lpstr>Limitações:</vt:lpstr>
      <vt:lpstr>Conclusão: </vt:lpstr>
      <vt:lpstr>Apresentação do PowerPoint</vt:lpstr>
      <vt:lpstr>Apresentação do PowerPoint</vt:lpstr>
      <vt:lpstr>Apresentação do PowerPoint</vt:lpstr>
      <vt:lpstr>Apresentação do PowerPoint</vt:lpstr>
      <vt:lpstr>Nota do Editor da página neonatal www.paulomargotto.com.br, Dr. Paulo R. Margotto. Consultem também! Ampliando nossos conhecimentos!</vt:lpstr>
      <vt:lpstr>Apresentação do PowerPoint</vt:lpstr>
      <vt:lpstr>Apresentação do PowerPoint</vt:lpstr>
      <vt:lpstr>                   </vt:lpstr>
      <vt:lpstr>Apresentação do PowerPoint</vt:lpstr>
      <vt:lpstr>ENTREVISTA A MÍDIA PELO PRINCIPAL AUTOR DA PESQUISA, DR. DAVID SCHWARTZ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Envolvimento neurológico em crianças e adolescentes hospitalizados nos Estados Unidos por covid 19 ou Síndrome inflamatória multissistêmica   JAMA Neurology</dc:title>
  <dc:creator>Fabiola Lamego Rautha Murta</dc:creator>
  <cp:lastModifiedBy>Paulo</cp:lastModifiedBy>
  <cp:revision>32</cp:revision>
  <dcterms:created xsi:type="dcterms:W3CDTF">2022-02-10T01:13:27Z</dcterms:created>
  <dcterms:modified xsi:type="dcterms:W3CDTF">2022-02-16T01:22:33Z</dcterms:modified>
</cp:coreProperties>
</file>