
<file path=[Content_Types].xml><?xml version="1.0" encoding="utf-8"?>
<Types xmlns="http://schemas.openxmlformats.org/package/2006/content-types">
  <Default Extension="png" ContentType="image/png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93" r:id="rId21"/>
    <p:sldId id="277" r:id="rId22"/>
    <p:sldId id="278" r:id="rId23"/>
    <p:sldId id="279" r:id="rId24"/>
    <p:sldId id="280" r:id="rId25"/>
    <p:sldId id="289" r:id="rId26"/>
    <p:sldId id="281" r:id="rId27"/>
    <p:sldId id="290" r:id="rId28"/>
    <p:sldId id="282" r:id="rId29"/>
    <p:sldId id="283" r:id="rId30"/>
    <p:sldId id="284" r:id="rId31"/>
    <p:sldId id="285" r:id="rId32"/>
    <p:sldId id="286" r:id="rId33"/>
    <p:sldId id="287" r:id="rId34"/>
    <p:sldId id="294" r:id="rId35"/>
    <p:sldId id="291" r:id="rId36"/>
    <p:sldId id="298" r:id="rId3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84740" autoAdjust="0"/>
  </p:normalViewPr>
  <p:slideViewPr>
    <p:cSldViewPr snapToGrid="0">
      <p:cViewPr>
        <p:scale>
          <a:sx n="77" d="100"/>
          <a:sy n="77" d="100"/>
        </p:scale>
        <p:origin x="-763" y="1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08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F9F4EAB-CEEF-46ED-8C1F-0323EAC13559}" type="datetimeFigureOut">
              <a:rPr lang="pt-BR"/>
              <a:pPr>
                <a:defRPr/>
              </a:pPr>
              <a:t>21/02/2022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52F07FA-8A1F-4505-9C8D-F0DB5C70B4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5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- A assistência aos prematuros </a:t>
            </a:r>
            <a:r>
              <a:rPr lang="pt-BR" b="1" smtClean="0"/>
              <a:t>apresentou um avanço considerável nos últimos anos</a:t>
            </a:r>
            <a:r>
              <a:rPr lang="pt-BR" smtClean="0"/>
              <a:t>. </a:t>
            </a:r>
          </a:p>
          <a:p>
            <a:pPr>
              <a:spcBef>
                <a:spcPct val="0"/>
              </a:spcBef>
            </a:pPr>
            <a:r>
              <a:rPr lang="pt-BR" smtClean="0"/>
              <a:t>- A introdução de recursos terapêuticos e humanos </a:t>
            </a:r>
            <a:r>
              <a:rPr lang="pt-BR" b="1" smtClean="0"/>
              <a:t>cada vez mais especializados </a:t>
            </a:r>
            <a:r>
              <a:rPr lang="pt-BR" smtClean="0"/>
              <a:t>no contexto das UTIN possibilitou </a:t>
            </a:r>
            <a:r>
              <a:rPr lang="pt-BR" b="1" smtClean="0"/>
              <a:t>melhorias expressivas no diagnóstico, no manejo e no tratamento</a:t>
            </a:r>
            <a:r>
              <a:rPr lang="pt-BR" smtClean="0"/>
              <a:t> das patologias inerentes a essa população.</a:t>
            </a:r>
          </a:p>
          <a:p>
            <a:pPr>
              <a:spcBef>
                <a:spcPct val="0"/>
              </a:spcBef>
            </a:pPr>
            <a:r>
              <a:rPr lang="pt-BR" smtClean="0"/>
              <a:t>- Há motivos variados para a internação na UTIN, mas as </a:t>
            </a:r>
            <a:r>
              <a:rPr lang="pt-BR" b="1" smtClean="0"/>
              <a:t>doenças respiratórias e a prematuridade</a:t>
            </a:r>
            <a:r>
              <a:rPr lang="pt-BR" smtClean="0"/>
              <a:t> são as mais prevalentes. </a:t>
            </a:r>
            <a:r>
              <a:rPr lang="pt-BR" b="1" smtClean="0"/>
              <a:t>No contexto deste trabalho, iremos nos ater à prematuridade. </a:t>
            </a:r>
          </a:p>
        </p:txBody>
      </p:sp>
      <p:sp>
        <p:nvSpPr>
          <p:cNvPr id="501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505C46-D6F5-4613-845A-21542BBF193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Os </a:t>
            </a:r>
            <a:r>
              <a:rPr lang="pt-BR" b="1" u="sng" smtClean="0"/>
              <a:t>anticorpos maternos da classe IgG </a:t>
            </a:r>
            <a:r>
              <a:rPr lang="pt-BR" smtClean="0"/>
              <a:t>são transferidos via transplacentária sobretudo no terceiro trimestre de gestação.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Os prematuros frequentemente apresentam doenças concomitantes, que os tornam ainda mais vulneráveis às infecções.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b="1" u="sng" smtClean="0"/>
              <a:t>Apesar do avançado arsenal de recursos terapêuticos atualmente disponíveis nas UTIN, uma das medidas mais eficientes comprovadamente capazes de reduzir a morbimortalidade nessa população é, por muitas vezes, negligenciada ou deixada em segundo plano</a:t>
            </a:r>
            <a:r>
              <a:rPr lang="pt-BR" smtClean="0"/>
              <a:t>. Trata-se da vacinação   </a:t>
            </a:r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DBEE9D-23E4-44C5-9F12-DF33C7CF0EF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Não é infrequente o registro de atraso vacinal entre os prematuros, sobretudo naqueles de baixo peso e nos prematuros extremos.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Segundo as recomendações atuais da </a:t>
            </a:r>
            <a:r>
              <a:rPr lang="pt-BR" u="sng" smtClean="0"/>
              <a:t>Sociedade Brasileira de Imunizações (SBIm), do Centro de Referência de Imunobiológicos Especiais - Ministério da Saúde (CRIE - MS) e da Academia Americana de Pediatria (AAP). S</a:t>
            </a:r>
            <a:r>
              <a:rPr lang="pt-BR" smtClean="0"/>
              <a:t>eguindo o mesmo calendário previsto para os lactentes a termo e de peso adequado   </a:t>
            </a:r>
          </a:p>
        </p:txBody>
      </p:sp>
      <p:sp>
        <p:nvSpPr>
          <p:cNvPr id="522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CEE5A7-0654-429F-9E7F-AD95C01EAA9C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Avaliar se os bebês com idade cronológica superior a 2 meses e que foram devidamente imunizados apresentaram alguma reação adversa à vacinação (como, por exemplo, </a:t>
            </a:r>
            <a:r>
              <a:rPr lang="pt-BR" b="1" smtClean="0"/>
              <a:t>apneia, queda da saturação, bradicardia, crises de cianose, convulsões, febre</a:t>
            </a:r>
            <a:r>
              <a:rPr lang="pt-BR" smtClean="0"/>
              <a:t>). </a:t>
            </a:r>
          </a:p>
        </p:txBody>
      </p:sp>
      <p:sp>
        <p:nvSpPr>
          <p:cNvPr id="532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F8398C-8217-4277-AA84-CA82D6C588A5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- Após liberação e aprovação do </a:t>
            </a:r>
            <a:r>
              <a:rPr lang="pt-BR" b="1" smtClean="0"/>
              <a:t>Comitê de Ensino e Pesquisa (CEP) e Núcleo de Ensino e Pesquisa (NUEP) </a:t>
            </a:r>
            <a:r>
              <a:rPr lang="pt-BR" smtClean="0"/>
              <a:t>do Hospital Materno Infantil de Brasília (HMIB). </a:t>
            </a:r>
          </a:p>
        </p:txBody>
      </p:sp>
      <p:sp>
        <p:nvSpPr>
          <p:cNvPr id="542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B3AE8B-AC01-482F-9CED-85AF1922EFB4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Foi fornecido TCLE.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553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F73555-1BD6-42EA-953E-CEF505AFF67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O banco de dados foi registrado no formato de planilha no programa Microsoft Excel e a análise estatística foi realizada utilizando-se o software estatística 7. 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563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04C2A2-4B04-428D-AC50-D9BA30A95E5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Prematuros extremos (IG menor que 28 semanas), 27,3% eram </a:t>
            </a:r>
          </a:p>
          <a:p>
            <a:pPr>
              <a:spcBef>
                <a:spcPct val="0"/>
              </a:spcBef>
            </a:pPr>
            <a:r>
              <a:rPr lang="pt-BR" smtClean="0"/>
              <a:t>Muito pretermos (isto é, IG entre 28 e 32 semanas) </a:t>
            </a:r>
          </a:p>
        </p:txBody>
      </p:sp>
      <p:sp>
        <p:nvSpPr>
          <p:cNvPr id="573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C50B72-83AF-4A7B-AEA4-EC8E8077E4A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- Observou-se que 21 bebês (95,5%) possuíam registro de recebimento da hepatite B na caderneta de vacinação, imunizante administrado rotineiramente logo após o nascimento. </a:t>
            </a:r>
            <a:r>
              <a:rPr lang="pt-BR" b="1" u="sng" dirty="0" smtClean="0"/>
              <a:t>Apenas um RN não constava essa informação na caderneta, levantando-se a hipótese de provável esquecimento do registro por parte da equipe</a:t>
            </a:r>
            <a:r>
              <a:rPr lang="pt-BR" dirty="0" smtClean="0"/>
              <a:t>.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Quanto à BCG, </a:t>
            </a:r>
            <a:r>
              <a:rPr lang="pt-BR" b="1" u="sng" dirty="0" smtClean="0"/>
              <a:t>apenas um paciente a recebeu durante a internação (4,5%). </a:t>
            </a:r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0BF5DA-B39A-44B1-8E3A-1FC9A980CBC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91% dos pacientes apresentavam condições clínicas de receberem os imunizantes no momento da avaliação (estabilidade clínica e hemodinâmica). Somente 9% dos avaliados teriam contraindicações formais para o adiamento das vacinas (instabilidade hemodinâmica, uso de drogas vasoativas e em ventilação mecânica). </a:t>
            </a:r>
            <a:endParaRPr lang="pt-BR" b="1" u="sng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593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8ADF03-24DA-4279-930C-E06AFDFFF97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Os prematuros extremos têm grandes deficiências na imunidade inata, o que os torna particularmente suscetíveis a infecções. </a:t>
            </a:r>
          </a:p>
          <a:p>
            <a:pPr>
              <a:spcBef>
                <a:spcPct val="0"/>
              </a:spcBef>
            </a:pPr>
            <a:r>
              <a:rPr lang="pt-BR" smtClean="0"/>
              <a:t>54,5% da população desse trabalho é de prematuros extremos.</a:t>
            </a:r>
          </a:p>
        </p:txBody>
      </p:sp>
      <p:sp>
        <p:nvSpPr>
          <p:cNvPr id="604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B3251B-3652-4FAC-9355-6DE48A7BA5A6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Verificar se há:</a:t>
            </a:r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459820-6F59-419E-B00E-8EE90317740C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Apenas um paciente (4,5%) recebeu a vacina da BCG com 60 dias de idade cronológica (peso superior a 2000 g), no entanto não recebeu os demais imunizantes. </a:t>
            </a:r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E930C48-0D3C-4267-AB1A-9991683DD1C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Isso explicita a </a:t>
            </a:r>
            <a:r>
              <a:rPr lang="pt-BR" b="1" u="sng" smtClean="0"/>
              <a:t>importância que a vigilância exerce no sentido de verificar se a aplicação das doses está ocorrendo</a:t>
            </a:r>
            <a:r>
              <a:rPr lang="pt-BR" smtClean="0"/>
              <a:t>, o reconhecimento dos benefícios trazidos pela imunização passiva com o anticorpo contribui com o comprometimento da equipe em assegurar a manutenção das suas aplicações, e que </a:t>
            </a:r>
            <a:r>
              <a:rPr lang="pt-BR" b="1" u="sng" smtClean="0"/>
              <a:t>é possível e viável manter ótimos índices de atualização vacinal em pacientes internados nas UTIN</a:t>
            </a:r>
            <a:r>
              <a:rPr lang="pt-BR" smtClean="0"/>
              <a:t>, desde que haja planejamento, organização e consciência dos inúmeros benefícios trazidos pelos imunizantes. </a:t>
            </a:r>
          </a:p>
        </p:txBody>
      </p:sp>
      <p:sp>
        <p:nvSpPr>
          <p:cNvPr id="634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52F4FE-DAE4-43A8-A1FE-869BA0C4A79E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Neste trabalho, </a:t>
            </a:r>
            <a:r>
              <a:rPr lang="pt-BR" b="1" u="sng" smtClean="0"/>
              <a:t>apenas uma criança recebeu a vacina hexavalente acelular </a:t>
            </a:r>
            <a:r>
              <a:rPr lang="pt-BR" smtClean="0"/>
              <a:t>durante a internação, explicitando o baixo comprometimento em manter a atualização vacinal durante a internação. </a:t>
            </a:r>
            <a:r>
              <a:rPr lang="pt-BR" b="1" smtClean="0"/>
              <a:t>Nenhuma criança recebeu a vacina Pneumocócica conjugada</a:t>
            </a:r>
            <a:r>
              <a:rPr lang="pt-BR" smtClean="0"/>
              <a:t>. </a:t>
            </a:r>
          </a:p>
        </p:txBody>
      </p:sp>
      <p:sp>
        <p:nvSpPr>
          <p:cNvPr id="645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01A3CAB-E9A4-41C4-A34F-878E5F97AF46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As </a:t>
            </a:r>
            <a:r>
              <a:rPr lang="pt-BR" u="sng" smtClean="0"/>
              <a:t>demais vacinas preconizadas para as idades cronológicas superiores não foram avaliadas, pois nenhum dos pacientes participantes atingiram essas idades durante a internação</a:t>
            </a:r>
            <a:r>
              <a:rPr lang="pt-BR" smtClean="0"/>
              <a:t>. </a:t>
            </a:r>
          </a:p>
        </p:txBody>
      </p:sp>
      <p:sp>
        <p:nvSpPr>
          <p:cNvPr id="655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CACA0C-39F9-49D0-84E2-63980C0F23E2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Trabalhos revelam que essa população também apresenta risco aumentado de subvacinação ao longo dos anos.</a:t>
            </a:r>
          </a:p>
        </p:txBody>
      </p:sp>
      <p:sp>
        <p:nvSpPr>
          <p:cNvPr id="665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3EBAFB-613B-4505-A8DA-AF3B29A0F77A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Publicado em 2019. Estudo de coorte no estado de Washington foi realizado com lactentes que foram hospitalizados ao nascimento; comparou-se a taxa de vacinação (7 primeiros esquemas até 19 meses de vida e até os 36 meses) entre os bebês pré-termo e os a termo e pós termo. RNPT: menor taxa de vacinação.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Publicado em 2018. Objetivo: </a:t>
            </a:r>
            <a:r>
              <a:rPr lang="pt-PT" smtClean="0"/>
              <a:t>avaliar a variabilidade das práticas de imunização em prematuros. Pesquisa online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PT" smtClean="0"/>
              <a:t>Coorte realizada em Israel: atraso vacinal nos RNPT e de baixo peso.</a:t>
            </a:r>
            <a:endParaRPr lang="pt-BR" smtClean="0"/>
          </a:p>
        </p:txBody>
      </p:sp>
      <p:sp>
        <p:nvSpPr>
          <p:cNvPr id="675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F8429A-024A-4B19-93EA-775138CBB9EA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86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CB7979-3FC3-42C4-95F5-B9EB541BFFDB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Trabalho chinês: analisou 1515 RN prematuros. Com relação aos efeitos colaterais, apenas 7 casos </a:t>
            </a:r>
            <a:r>
              <a:rPr lang="pt-PT" smtClean="0"/>
              <a:t>experimentaram reações adversas leves e autolimitadas</a:t>
            </a:r>
            <a:r>
              <a:rPr lang="pt-BR" smtClean="0"/>
              <a:t>.</a:t>
            </a:r>
          </a:p>
        </p:txBody>
      </p:sp>
      <p:sp>
        <p:nvSpPr>
          <p:cNvPr id="696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C0BE89-8659-4278-9029-1AD94B2BC330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- Centro de Referência de Imunobiológicos Especiais.</a:t>
            </a:r>
          </a:p>
          <a:p>
            <a:pPr>
              <a:spcBef>
                <a:spcPct val="0"/>
              </a:spcBef>
            </a:pPr>
            <a:r>
              <a:rPr lang="pt-BR" smtClean="0"/>
              <a:t>- À exemplo do que ocorre com o anticorpo monoclonal Palivizumabe, que tem sua administração amplamente divulgada e realizada no ambiente hospitalar, entende-se que o mesmo pode ser alcançado com os demais imunizantes. Uma vez que o Palivizumabe possui um protocolo de uso na prevenção da infecção pelo vírus sincicial respiratório [17] e concomitante vigilância acerca da sua administração ou não, tal controle reforçou a importância da sua aplicação, deu visibilidade ao anticorpo monoclonal e tornou sua presença rotineira nas unidades neonatais no período da sazonalidade, dificultando seu esquecimento por parte da equipe assistente. </a:t>
            </a:r>
          </a:p>
        </p:txBody>
      </p:sp>
      <p:sp>
        <p:nvSpPr>
          <p:cNvPr id="706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408257-DC1C-4A88-A6F9-76FADEFC3752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Cursos de reciclagem, simpósios, aulas abordando a temática: seriam formas de manter a equipe assistente atualizada, e uma eficiente maneira de conscientizar a equipe sobre sua importância conjunta para a mudança dessa realidade.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Centro de Referência de Imunobiológicos Especiais.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pt-BR" smtClean="0"/>
              <a:t>Parceria conjunta com o CRIE no sentido de também auxiliar a verificação da situação vacinal dos lactentes, seriam outras formas factíveis de melhorar a assistência </a:t>
            </a:r>
          </a:p>
          <a:p>
            <a:pPr marL="171450" indent="-171450">
              <a:spcBef>
                <a:spcPct val="0"/>
              </a:spcBef>
              <a:buFontTx/>
              <a:buChar char="-"/>
            </a:pPr>
            <a:endParaRPr lang="pt-BR" smtClean="0"/>
          </a:p>
        </p:txBody>
      </p:sp>
      <p:sp>
        <p:nvSpPr>
          <p:cNvPr id="716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CD28FAF-0A39-4CC4-B54A-1B3929D2CFA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Agradeço a Deus pela dádiva da vida, por nos permitir a graça de termos saúde, ter nos dado a oportunidade de estudarmos e de dar a nossa parcela de contribuição à sociedade.  </a:t>
            </a:r>
          </a:p>
          <a:p>
            <a:pPr>
              <a:spcBef>
                <a:spcPct val="0"/>
              </a:spcBef>
            </a:pPr>
            <a:r>
              <a:rPr lang="pt-BR" smtClean="0"/>
              <a:t>Agradeço à minha família, que é a minha base, meu abrigo em noites turbulentas. São eles que choram e se alegram junto comigo. </a:t>
            </a:r>
          </a:p>
          <a:p>
            <a:pPr>
              <a:spcBef>
                <a:spcPct val="0"/>
              </a:spcBef>
            </a:pPr>
            <a:r>
              <a:rPr lang="pt-BR" smtClean="0"/>
              <a:t>Aos meus R amigos, parceiros de batalhas. Dizem que mais importante do que a guerra, é quem está ao seu lado na trincheira. Uma trilha com amigos.</a:t>
            </a:r>
          </a:p>
          <a:p>
            <a:pPr>
              <a:spcBef>
                <a:spcPct val="0"/>
              </a:spcBef>
            </a:pPr>
            <a:r>
              <a:rPr lang="pt-BR" smtClean="0"/>
              <a:t>Aos staffs pela transmissão do saber. </a:t>
            </a:r>
          </a:p>
          <a:p>
            <a:pPr>
              <a:spcBef>
                <a:spcPct val="0"/>
              </a:spcBef>
            </a:pPr>
            <a:r>
              <a:rPr lang="pt-BR" smtClean="0"/>
              <a:t>Aos pais por nos confiarem seus tesouros. Que isso nos motive a sermos médicos cada dia melhores.</a:t>
            </a:r>
          </a:p>
          <a:p>
            <a:pPr>
              <a:spcBef>
                <a:spcPct val="0"/>
              </a:spcBef>
            </a:pPr>
            <a:r>
              <a:rPr lang="pt-BR" smtClean="0"/>
              <a:t>Às crianças, por compartilharem conosco seus mundos e alegrarem nossos dias.</a:t>
            </a:r>
          </a:p>
          <a:p>
            <a:pPr>
              <a:spcBef>
                <a:spcPct val="0"/>
              </a:spcBef>
            </a:pPr>
            <a:r>
              <a:rPr lang="pt-BR" smtClean="0"/>
              <a:t>Aos funcionários, à equipe multidisciplinar</a:t>
            </a:r>
          </a:p>
        </p:txBody>
      </p:sp>
      <p:sp>
        <p:nvSpPr>
          <p:cNvPr id="727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FEA383-D036-4513-BCD3-28182C4969F0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37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70BE7B-9C64-4ED5-84E9-571D187D704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46B60C38-B2FE-4B5E-B63C-C29A9E2E4710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463" y="5956300"/>
            <a:ext cx="1016000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4B76A2DB-982F-4D58-A6E8-BBF50AAA64D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461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FFB19-32B4-47B7-81F7-8CD42F622ECF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BD00D-49E4-4DD0-950A-0E492D3D22C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868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47675" y="5141913"/>
            <a:ext cx="11290300" cy="1258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/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B4A9166-358D-46FB-8E1E-259193AA9C9D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3DA6E053-997F-4B0F-BA07-2350A4929BD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686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B8ABE-8A05-4178-A2B8-A290757AF900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C9695-7D6B-4982-B855-71AA9BF75F4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655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8BEC0-59AF-4B3E-86F9-90F39E0B1CC2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870C4-E31D-42D9-8604-6C186FB558C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5154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spect="1"/>
          </p:cNvSpPr>
          <p:nvPr/>
        </p:nvSpPr>
        <p:spPr>
          <a:xfrm>
            <a:off x="441325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EE7B7-9AF3-4160-AB2F-AA82F1BEBB89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2B2BF-EC34-404D-A528-F4C50875B3A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373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1E85F-B82E-4306-B2B1-FC46B89C8922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5C1AC-F847-4E8F-87D6-CCEB0DF71BB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865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spect="1"/>
          </p:cNvSpPr>
          <p:nvPr/>
        </p:nvSpPr>
        <p:spPr>
          <a:xfrm>
            <a:off x="447675" y="5141913"/>
            <a:ext cx="11298238" cy="12747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506FCC2C-6619-4E76-AC4E-EB03270DDC37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B8B9A4CB-9565-4FFE-90A9-1AB025B58FA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783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/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25143-7F4A-4742-BA6C-17FA59FEA15E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539C1-559A-4714-B57E-1823B3DBBF5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603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823A7-95DF-4906-8A84-5B905BB3117E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1848B-51A9-44B1-85F6-7072AEA8D04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471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8839200" y="600075"/>
            <a:ext cx="2906713" cy="581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188" y="5956300"/>
            <a:ext cx="1328737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C738D98D-4330-4CEA-9A85-4DA79199BA4C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700" y="5951538"/>
            <a:ext cx="7896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7338" y="5956300"/>
            <a:ext cx="1163637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31C3062E-0DA1-48DB-939E-5B48F62FFC9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46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025" y="704850"/>
            <a:ext cx="11029950" cy="1189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81025" y="2335213"/>
            <a:ext cx="110299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713" y="59563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201155-FA62-4250-BABA-C7E4DDD99451}" type="datetimeFigureOut">
              <a:rPr lang="en-US"/>
              <a:pPr>
                <a:defRPr/>
              </a:pPr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025" y="5951538"/>
            <a:ext cx="6916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cap="all" dirty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463" y="5956300"/>
            <a:ext cx="1052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59E306-7B9C-4837-A978-94176B521E6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2" r:id="rId7"/>
    <p:sldLayoutId id="2147483689" r:id="rId8"/>
    <p:sldLayoutId id="2147483681" r:id="rId9"/>
    <p:sldLayoutId id="2147483690" r:id="rId10"/>
    <p:sldLayoutId id="2147483691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2800" kern="1200" cap="all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480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62865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898525" indent="-269875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1425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1788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png"/><Relationship Id="rId4" Type="http://schemas.openxmlformats.org/officeDocument/2006/relationships/oleObject" Target="../embeddings/Gr_fico_do_Microsoft_Office_Excel1.xls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55/s-0038-1660453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 bwMode="auto">
          <a:xfrm>
            <a:off x="611188" y="801688"/>
            <a:ext cx="10963275" cy="1693862"/>
          </a:xfrm>
          <a:ln w="76200" cmpd="tri">
            <a:solidFill>
              <a:srgbClr val="FF00FF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cap="none" smtClean="0">
                <a:solidFill>
                  <a:srgbClr val="0000FF"/>
                </a:solidFill>
              </a:rPr>
              <a:t>SITUAÇÃO VACINAL DOS PACIENTES INTERNADOS NA UNIDADE DE TERAPIA INTENSIVA NEONATAL DE UM HOSPITAL TERCIÁRIO DE REFERÊNCIA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81025" y="2495550"/>
            <a:ext cx="10993438" cy="590550"/>
          </a:xfrm>
        </p:spPr>
        <p:txBody>
          <a:bodyPr rtlCol="0" anchor="ctr">
            <a:normAutofit fontScale="85000" lnSpcReduction="20000"/>
          </a:bodyPr>
          <a:lstStyle/>
          <a:p>
            <a:pPr algn="ctr" fontAlgn="auto">
              <a:defRPr/>
            </a:pPr>
            <a:endParaRPr lang="pt-BR" dirty="0" smtClean="0"/>
          </a:p>
          <a:p>
            <a:pPr algn="ctr" fontAlgn="auto">
              <a:defRPr/>
            </a:pPr>
            <a:r>
              <a:rPr lang="pt-BR" sz="1900" dirty="0" smtClean="0"/>
              <a:t>Ana Elisa oliveira rosa e sousa</a:t>
            </a:r>
            <a:endParaRPr lang="pt-BR" sz="1900" dirty="0"/>
          </a:p>
        </p:txBody>
      </p:sp>
      <p:sp>
        <p:nvSpPr>
          <p:cNvPr id="11268" name="CaixaDeTexto 3"/>
          <p:cNvSpPr txBox="1">
            <a:spLocks noChangeArrowheads="1"/>
          </p:cNvSpPr>
          <p:nvPr/>
        </p:nvSpPr>
        <p:spPr bwMode="auto">
          <a:xfrm>
            <a:off x="3611563" y="3235325"/>
            <a:ext cx="49450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/>
            <a:r>
              <a:rPr lang="pt-BR">
                <a:solidFill>
                  <a:schemeClr val="bg1"/>
                </a:solidFill>
              </a:rPr>
              <a:t>Orientador: Dr. Carlos Alberto Moreno Zaconeta</a:t>
            </a:r>
          </a:p>
        </p:txBody>
      </p:sp>
      <p:sp>
        <p:nvSpPr>
          <p:cNvPr id="11269" name="CaixaDeTexto 4"/>
          <p:cNvSpPr txBox="1">
            <a:spLocks noChangeArrowheads="1"/>
          </p:cNvSpPr>
          <p:nvPr/>
        </p:nvSpPr>
        <p:spPr bwMode="auto">
          <a:xfrm>
            <a:off x="3298825" y="4000500"/>
            <a:ext cx="57800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/>
            <a:r>
              <a:rPr lang="pt-BR">
                <a:solidFill>
                  <a:schemeClr val="bg1"/>
                </a:solidFill>
              </a:rPr>
              <a:t>Trabalho de Conclusão de Curso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Residência Médica em Pediatria - HMIB (2019-2022)</a:t>
            </a:r>
          </a:p>
        </p:txBody>
      </p:sp>
      <p:pic>
        <p:nvPicPr>
          <p:cNvPr id="11270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025" y="3086100"/>
            <a:ext cx="18700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0" y="4760913"/>
            <a:ext cx="5773738" cy="1431925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2800350" y="6361113"/>
            <a:ext cx="65710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defTabSz="914400"/>
            <a:r>
              <a:rPr lang="pt-BR" dirty="0">
                <a:hlinkClick r:id="rId4"/>
              </a:rPr>
              <a:t>www.paulomargoto.com.br</a:t>
            </a:r>
            <a:r>
              <a:rPr lang="pt-BR" dirty="0"/>
              <a:t>  /  Brasília, 21 de </a:t>
            </a:r>
            <a:r>
              <a:rPr lang="pt-BR" dirty="0" smtClean="0"/>
              <a:t>fevereiro </a:t>
            </a:r>
            <a:r>
              <a:rPr lang="pt-BR" dirty="0"/>
              <a:t>de 2022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200" dirty="0" smtClean="0"/>
              <a:t>Assistência aos prematuros.</a:t>
            </a:r>
          </a:p>
          <a:p>
            <a:pPr marL="306000" indent="-306000" fontAlgn="auto">
              <a:defRPr/>
            </a:pPr>
            <a:r>
              <a:rPr lang="pt-BR" sz="2200" dirty="0" smtClean="0"/>
              <a:t>Recursos terapêuticos e humanos </a:t>
            </a:r>
            <a:r>
              <a:rPr lang="pt-BR" sz="2200" dirty="0" smtClean="0">
                <a:sym typeface="Wingdings" panose="05000000000000000000" pitchFamily="2" charset="2"/>
              </a:rPr>
              <a:t> </a:t>
            </a:r>
            <a:r>
              <a:rPr lang="pt-BR" sz="2200" dirty="0" smtClean="0">
                <a:solidFill>
                  <a:srgbClr val="00B050"/>
                </a:solidFill>
                <a:sym typeface="Wingdings" panose="05000000000000000000" pitchFamily="2" charset="2"/>
              </a:rPr>
              <a:t>diagnóstico, manejo e tratamento</a:t>
            </a:r>
            <a:r>
              <a:rPr lang="pt-BR" sz="2200" dirty="0" smtClean="0"/>
              <a:t>.</a:t>
            </a:r>
          </a:p>
          <a:p>
            <a:pPr marL="306000" indent="-306000" fontAlgn="auto">
              <a:defRPr/>
            </a:pPr>
            <a:endParaRPr lang="pt-BR" sz="2200" dirty="0"/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dirty="0" smtClean="0"/>
              <a:t>Período neonatal</a:t>
            </a:r>
            <a:r>
              <a:rPr lang="pt-BR" sz="2200" dirty="0" smtClean="0">
                <a:solidFill>
                  <a:srgbClr val="0070C0"/>
                </a:solidFill>
              </a:rPr>
              <a:t>: olhar particularizado e cauteloso</a:t>
            </a:r>
            <a:r>
              <a:rPr lang="pt-BR" sz="2200" dirty="0" smtClean="0"/>
              <a:t>.</a:t>
            </a:r>
          </a:p>
          <a:p>
            <a:pPr marL="306000" indent="-306000" fontAlgn="auto">
              <a:defRPr/>
            </a:pPr>
            <a:r>
              <a:rPr lang="pt-BR" sz="2200" dirty="0" smtClean="0"/>
              <a:t>Motivos para internação.</a:t>
            </a:r>
            <a:endParaRPr lang="pt-BR" sz="22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988" y="1962150"/>
            <a:ext cx="2719387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271963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200" dirty="0" smtClean="0"/>
              <a:t>RNPT: </a:t>
            </a:r>
            <a:r>
              <a:rPr lang="pt-BR" sz="2200" b="1" dirty="0" smtClean="0"/>
              <a:t>maior vulnerabilidade a processos infecciosos</a:t>
            </a:r>
            <a:r>
              <a:rPr lang="pt-BR" sz="2200" dirty="0" smtClean="0"/>
              <a:t>.</a:t>
            </a:r>
          </a:p>
          <a:p>
            <a:pPr marL="630000" lvl="1" indent="-306000" fontAlgn="auto">
              <a:defRPr/>
            </a:pPr>
            <a:r>
              <a:rPr lang="pt-BR" sz="2200" dirty="0" smtClean="0">
                <a:solidFill>
                  <a:srgbClr val="0070C0"/>
                </a:solidFill>
              </a:rPr>
              <a:t>Baixa</a:t>
            </a:r>
            <a:r>
              <a:rPr lang="pt-BR" sz="2200" dirty="0" smtClean="0"/>
              <a:t> capacidade de </a:t>
            </a:r>
            <a:r>
              <a:rPr lang="pt-BR" sz="2200" dirty="0" smtClean="0">
                <a:solidFill>
                  <a:srgbClr val="0070C0"/>
                </a:solidFill>
              </a:rPr>
              <a:t>resposta imune efetiva </a:t>
            </a:r>
            <a:r>
              <a:rPr lang="pt-BR" sz="2200" dirty="0" smtClean="0"/>
              <a:t>contra patógenos invasivos.</a:t>
            </a:r>
          </a:p>
          <a:p>
            <a:pPr marL="630000" lvl="1" indent="-306000" fontAlgn="auto">
              <a:defRPr/>
            </a:pPr>
            <a:r>
              <a:rPr lang="pt-BR" sz="2200" dirty="0" smtClean="0"/>
              <a:t>Concentrações séricas de anticorpos inferiores (</a:t>
            </a:r>
            <a:r>
              <a:rPr lang="pt-BR" sz="2200" dirty="0" smtClean="0">
                <a:solidFill>
                  <a:srgbClr val="0070C0"/>
                </a:solidFill>
              </a:rPr>
              <a:t>IgG materno </a:t>
            </a:r>
            <a:r>
              <a:rPr lang="pt-BR" sz="2200" dirty="0" smtClean="0"/>
              <a:t>via transplacentária no 3ºT).</a:t>
            </a:r>
          </a:p>
          <a:p>
            <a:pPr marL="630000" lvl="1" indent="-306000" fontAlgn="auto">
              <a:defRPr/>
            </a:pPr>
            <a:r>
              <a:rPr lang="pt-BR" sz="2200" dirty="0" smtClean="0"/>
              <a:t>Resposta imune humoral e celular </a:t>
            </a:r>
            <a:r>
              <a:rPr lang="pt-BR" sz="2200" dirty="0" smtClean="0">
                <a:solidFill>
                  <a:srgbClr val="0070C0"/>
                </a:solidFill>
              </a:rPr>
              <a:t>imaturas</a:t>
            </a:r>
            <a:r>
              <a:rPr lang="pt-BR" sz="2200" dirty="0" smtClean="0"/>
              <a:t>.</a:t>
            </a:r>
          </a:p>
          <a:p>
            <a:pPr marL="630000" lvl="1" indent="-306000" fontAlgn="auto">
              <a:defRPr/>
            </a:pPr>
            <a:r>
              <a:rPr lang="pt-BR" sz="2200" dirty="0" smtClean="0"/>
              <a:t>Doenças </a:t>
            </a:r>
            <a:r>
              <a:rPr lang="pt-BR" sz="2200" dirty="0" smtClean="0">
                <a:solidFill>
                  <a:srgbClr val="0070C0"/>
                </a:solidFill>
              </a:rPr>
              <a:t>concomitantes</a:t>
            </a:r>
            <a:r>
              <a:rPr lang="pt-BR" sz="2200" dirty="0" smtClean="0"/>
              <a:t>.</a:t>
            </a:r>
          </a:p>
          <a:p>
            <a:pPr marL="324000" lvl="1" indent="0" fontAlgn="auto">
              <a:buFont typeface="Wingdings 2" pitchFamily="18" charset="2"/>
              <a:buNone/>
              <a:defRPr/>
            </a:pPr>
            <a:endParaRPr lang="pt-BR" sz="2000" dirty="0" smtClean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4456113" y="5859463"/>
            <a:ext cx="1901825" cy="593725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Vacinação</a:t>
            </a:r>
            <a:endParaRPr lang="pt-BR" sz="2200" dirty="0"/>
          </a:p>
        </p:txBody>
      </p:sp>
      <p:pic>
        <p:nvPicPr>
          <p:cNvPr id="13317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075" y="4164013"/>
            <a:ext cx="3724275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200" dirty="0" smtClean="0"/>
              <a:t>Registro de </a:t>
            </a:r>
            <a:r>
              <a:rPr lang="pt-BR" sz="2200" dirty="0" smtClean="0">
                <a:solidFill>
                  <a:srgbClr val="FF0000"/>
                </a:solidFill>
              </a:rPr>
              <a:t>atraso vacinal</a:t>
            </a:r>
            <a:r>
              <a:rPr lang="pt-BR" sz="2200" dirty="0" smtClean="0"/>
              <a:t> entre os prematuros: </a:t>
            </a:r>
            <a:r>
              <a:rPr lang="pt-BR" sz="2200" dirty="0" smtClean="0">
                <a:solidFill>
                  <a:srgbClr val="FF0000"/>
                </a:solidFill>
              </a:rPr>
              <a:t>não é infrequente</a:t>
            </a:r>
            <a:r>
              <a:rPr lang="pt-BR" sz="2200" dirty="0" smtClean="0"/>
              <a:t>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dirty="0" smtClean="0"/>
              <a:t>RNPT e/ou de baixo peso nascer: vacinação conforme </a:t>
            </a:r>
            <a:r>
              <a:rPr lang="pt-BR" sz="2200" dirty="0">
                <a:solidFill>
                  <a:srgbClr val="00B050"/>
                </a:solidFill>
              </a:rPr>
              <a:t>idade cronológica</a:t>
            </a:r>
            <a:r>
              <a:rPr lang="pt-BR" sz="2200" dirty="0" smtClean="0"/>
              <a:t>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dirty="0" smtClean="0"/>
              <a:t>Vacinas são </a:t>
            </a:r>
            <a:r>
              <a:rPr lang="pt-BR" sz="2200" dirty="0" smtClean="0">
                <a:solidFill>
                  <a:srgbClr val="0070C0"/>
                </a:solidFill>
              </a:rPr>
              <a:t>imunogênicas, seguras e bem toleradas</a:t>
            </a:r>
            <a:r>
              <a:rPr lang="pt-BR" sz="2200" dirty="0" smtClean="0"/>
              <a:t>. </a:t>
            </a:r>
            <a:endParaRPr lang="pt-BR" sz="2200" dirty="0"/>
          </a:p>
        </p:txBody>
      </p:sp>
      <p:pic>
        <p:nvPicPr>
          <p:cNvPr id="14340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513" y="1884363"/>
            <a:ext cx="2813050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de cantos arredondados 3"/>
          <p:cNvSpPr/>
          <p:nvPr/>
        </p:nvSpPr>
        <p:spPr>
          <a:xfrm>
            <a:off x="130175" y="3036888"/>
            <a:ext cx="914400" cy="392112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5088" y="4179888"/>
            <a:ext cx="2384425" cy="654050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130175" y="5491163"/>
            <a:ext cx="1127125" cy="403225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de cantos arredondados 6"/>
          <p:cNvSpPr/>
          <p:nvPr/>
        </p:nvSpPr>
        <p:spPr>
          <a:xfrm>
            <a:off x="136525" y="6215063"/>
            <a:ext cx="1125538" cy="403225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de cantos arredondados 2"/>
          <p:cNvSpPr/>
          <p:nvPr/>
        </p:nvSpPr>
        <p:spPr>
          <a:xfrm>
            <a:off x="114300" y="407988"/>
            <a:ext cx="2662238" cy="636587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14300" y="4049713"/>
            <a:ext cx="2662238" cy="423862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114300" y="3151188"/>
            <a:ext cx="2662238" cy="522287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80963" y="4930775"/>
            <a:ext cx="2155825" cy="654050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de cantos arredondados 6"/>
          <p:cNvSpPr/>
          <p:nvPr/>
        </p:nvSpPr>
        <p:spPr>
          <a:xfrm>
            <a:off x="114300" y="6221413"/>
            <a:ext cx="1862138" cy="488950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de cantos arredondados 7"/>
          <p:cNvSpPr/>
          <p:nvPr/>
        </p:nvSpPr>
        <p:spPr>
          <a:xfrm>
            <a:off x="114300" y="1795463"/>
            <a:ext cx="1485900" cy="654050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2" name="Conector reto 11"/>
          <p:cNvCxnSpPr/>
          <p:nvPr/>
        </p:nvCxnSpPr>
        <p:spPr>
          <a:xfrm>
            <a:off x="7021513" y="506413"/>
            <a:ext cx="17303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9558338" y="1017588"/>
            <a:ext cx="17303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>
            <a:off x="3630613" y="1017588"/>
            <a:ext cx="36195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6929438" y="2046288"/>
            <a:ext cx="17303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>
            <a:off x="6607175" y="3440113"/>
            <a:ext cx="173196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6607175" y="4271963"/>
            <a:ext cx="173196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/>
          <p:cNvCxnSpPr/>
          <p:nvPr/>
        </p:nvCxnSpPr>
        <p:spPr>
          <a:xfrm>
            <a:off x="6591300" y="5300663"/>
            <a:ext cx="17303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V="1">
            <a:off x="6462713" y="6564313"/>
            <a:ext cx="2532062" cy="15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objetivos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200" dirty="0" smtClean="0"/>
              <a:t>Primário:</a:t>
            </a:r>
          </a:p>
          <a:p>
            <a:pPr marL="630000" lvl="1" indent="-306000" fontAlgn="auto">
              <a:defRPr/>
            </a:pPr>
            <a:r>
              <a:rPr lang="pt-BR" sz="2200" dirty="0" smtClean="0"/>
              <a:t>Avaliar </a:t>
            </a:r>
            <a:r>
              <a:rPr lang="pt-BR" sz="2200" dirty="0"/>
              <a:t>a </a:t>
            </a:r>
            <a:r>
              <a:rPr lang="pt-BR" sz="2200" b="1" dirty="0"/>
              <a:t>situação vacinal </a:t>
            </a:r>
            <a:r>
              <a:rPr lang="pt-BR" sz="2200" dirty="0"/>
              <a:t>dos pacientes internados na UTIN do HMIB com </a:t>
            </a:r>
            <a:r>
              <a:rPr lang="pt-BR" sz="2200" dirty="0">
                <a:solidFill>
                  <a:srgbClr val="0070C0"/>
                </a:solidFill>
              </a:rPr>
              <a:t>idade cronológica superior a 60 dias de </a:t>
            </a:r>
            <a:r>
              <a:rPr lang="pt-BR" sz="2200" dirty="0" smtClean="0">
                <a:solidFill>
                  <a:srgbClr val="0070C0"/>
                </a:solidFill>
              </a:rPr>
              <a:t>vida</a:t>
            </a:r>
            <a:r>
              <a:rPr lang="pt-BR" sz="2200" dirty="0" smtClean="0"/>
              <a:t>.</a:t>
            </a:r>
          </a:p>
          <a:p>
            <a:pPr marL="324000" lvl="1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dirty="0" smtClean="0"/>
              <a:t>Secundário:</a:t>
            </a:r>
          </a:p>
          <a:p>
            <a:pPr marL="630000" lvl="1" indent="-306000" fontAlgn="auto">
              <a:defRPr/>
            </a:pPr>
            <a:r>
              <a:rPr lang="pt-BR" sz="2200" dirty="0" smtClean="0">
                <a:solidFill>
                  <a:srgbClr val="00B050"/>
                </a:solidFill>
              </a:rPr>
              <a:t>Reação adversa</a:t>
            </a:r>
            <a:r>
              <a:rPr lang="pt-BR" sz="2200" dirty="0" smtClean="0"/>
              <a:t> à vacinação.</a:t>
            </a:r>
          </a:p>
          <a:p>
            <a:pPr marL="630000" lvl="1" indent="-306000" fontAlgn="auto">
              <a:defRPr/>
            </a:pPr>
            <a:r>
              <a:rPr lang="pt-BR" sz="2200" dirty="0" smtClean="0">
                <a:solidFill>
                  <a:srgbClr val="00B050"/>
                </a:solidFill>
              </a:rPr>
              <a:t>Comparar</a:t>
            </a:r>
            <a:r>
              <a:rPr lang="pt-BR" sz="2200" dirty="0" smtClean="0"/>
              <a:t> com dados já estabelecidos na literatura.</a:t>
            </a:r>
            <a:endParaRPr lang="pt-BR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7" name="Retângulo de cantos arredondados 6"/>
          <p:cNvSpPr/>
          <p:nvPr/>
        </p:nvSpPr>
        <p:spPr>
          <a:xfrm>
            <a:off x="3832225" y="1873250"/>
            <a:ext cx="4511675" cy="568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Estudo descritivo, analítico e transversal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4110038" y="4387850"/>
            <a:ext cx="3467100" cy="668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Coleta retrospectiva de dados</a:t>
            </a: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3813175" y="6073775"/>
            <a:ext cx="4187825" cy="4905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6 meses: junho a dezembro de 2021</a:t>
            </a:r>
          </a:p>
        </p:txBody>
      </p:sp>
      <p:sp>
        <p:nvSpPr>
          <p:cNvPr id="18" name="Retângulo de cantos arredondados 17"/>
          <p:cNvSpPr/>
          <p:nvPr/>
        </p:nvSpPr>
        <p:spPr>
          <a:xfrm>
            <a:off x="581025" y="5270500"/>
            <a:ext cx="4791075" cy="498475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Análise direta das cadernetas de vacinação</a:t>
            </a:r>
          </a:p>
        </p:txBody>
      </p:sp>
      <p:sp>
        <p:nvSpPr>
          <p:cNvPr id="26" name="Retângulo de cantos arredondados 25"/>
          <p:cNvSpPr/>
          <p:nvPr/>
        </p:nvSpPr>
        <p:spPr>
          <a:xfrm>
            <a:off x="1851025" y="2511425"/>
            <a:ext cx="2514600" cy="460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Critérios de </a:t>
            </a:r>
            <a:r>
              <a:rPr lang="pt-BR" sz="2000" dirty="0">
                <a:solidFill>
                  <a:schemeClr val="bg1"/>
                </a:solidFill>
              </a:rPr>
              <a:t>Inclusão</a:t>
            </a:r>
            <a:r>
              <a:rPr lang="pt-BR" sz="2000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28" name="Retângulo de cantos arredondados 27"/>
          <p:cNvSpPr/>
          <p:nvPr/>
        </p:nvSpPr>
        <p:spPr>
          <a:xfrm>
            <a:off x="571500" y="3109913"/>
            <a:ext cx="5032375" cy="1112837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B050"/>
                </a:solidFill>
              </a:rPr>
              <a:t>R</a:t>
            </a:r>
            <a:r>
              <a:rPr lang="pt-BR" sz="2000" dirty="0">
                <a:solidFill>
                  <a:schemeClr val="bg1"/>
                </a:solidFill>
              </a:rPr>
              <a:t>RNPT e RNT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Idade cronológica superior a 60 dias de vida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Permaneceram internados na UTIN do HMIB</a:t>
            </a:r>
            <a:endParaRPr lang="pt-BR" sz="2000" dirty="0">
              <a:solidFill>
                <a:srgbClr val="00B050"/>
              </a:solidFill>
            </a:endParaRPr>
          </a:p>
        </p:txBody>
      </p:sp>
      <p:sp>
        <p:nvSpPr>
          <p:cNvPr id="30" name="Retângulo de cantos arredondados 29"/>
          <p:cNvSpPr/>
          <p:nvPr/>
        </p:nvSpPr>
        <p:spPr>
          <a:xfrm>
            <a:off x="6288088" y="5292725"/>
            <a:ext cx="4021137" cy="468313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Análise </a:t>
            </a:r>
            <a:r>
              <a:rPr lang="pt-BR" sz="2000" dirty="0">
                <a:solidFill>
                  <a:schemeClr val="bg1"/>
                </a:solidFill>
              </a:rPr>
              <a:t>dos prontuários eletrônicos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31" name="Retângulo de cantos arredondados 30"/>
          <p:cNvSpPr/>
          <p:nvPr/>
        </p:nvSpPr>
        <p:spPr>
          <a:xfrm>
            <a:off x="8001000" y="2498725"/>
            <a:ext cx="2663825" cy="500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Critérios de </a:t>
            </a:r>
            <a:r>
              <a:rPr lang="pt-BR" sz="2000" dirty="0">
                <a:solidFill>
                  <a:schemeClr val="bg1"/>
                </a:solidFill>
              </a:rPr>
              <a:t>Exclusão</a:t>
            </a:r>
            <a:r>
              <a:rPr lang="pt-BR" sz="2000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32" name="Retângulo de cantos arredondados 31"/>
          <p:cNvSpPr/>
          <p:nvPr/>
        </p:nvSpPr>
        <p:spPr>
          <a:xfrm>
            <a:off x="6507163" y="3124200"/>
            <a:ext cx="5032375" cy="1114425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Lactentes transferidos para outras unidades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Óbitos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Não assinatura do TCLE </a:t>
            </a:r>
            <a:endParaRPr lang="pt-BR" sz="2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8" grpId="0" animBg="1"/>
      <p:bldP spid="26" grpId="0" animBg="1"/>
      <p:bldP spid="28" grpId="0" animBg="1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311400"/>
            <a:ext cx="11029950" cy="3678238"/>
          </a:xfrm>
        </p:spPr>
        <p:txBody>
          <a:bodyPr rtlCol="0">
            <a:normAutofit lnSpcReduction="10000"/>
          </a:bodyPr>
          <a:lstStyle/>
          <a:p>
            <a:pPr marL="306000" indent="-306000" fontAlgn="auto">
              <a:defRPr/>
            </a:pPr>
            <a:endParaRPr lang="pt-BR" dirty="0" smtClean="0"/>
          </a:p>
          <a:p>
            <a:pPr marL="306000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endParaRPr lang="pt-BR" dirty="0" smtClean="0"/>
          </a:p>
          <a:p>
            <a:pPr marL="306000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endParaRPr lang="pt-BR" dirty="0" smtClean="0"/>
          </a:p>
          <a:p>
            <a:pPr marL="306000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r>
              <a:rPr lang="pt-BR" sz="2200" dirty="0" smtClean="0"/>
              <a:t>Coleta de dados foi realizada </a:t>
            </a:r>
            <a:r>
              <a:rPr lang="pt-BR" sz="2200" dirty="0" smtClean="0">
                <a:solidFill>
                  <a:srgbClr val="00B050"/>
                </a:solidFill>
              </a:rPr>
              <a:t>após a liberação e aprovação do CEP e NUEP </a:t>
            </a:r>
            <a:r>
              <a:rPr lang="pt-BR" sz="2200" dirty="0" smtClean="0">
                <a:solidFill>
                  <a:schemeClr val="tx1"/>
                </a:solidFill>
              </a:rPr>
              <a:t>do HMIB</a:t>
            </a:r>
            <a:r>
              <a:rPr lang="pt-BR" sz="2200" dirty="0" smtClean="0"/>
              <a:t>.</a:t>
            </a:r>
          </a:p>
          <a:p>
            <a:pPr marL="630000" lvl="1" indent="-306000" fontAlgn="auto">
              <a:defRPr/>
            </a:pPr>
            <a:r>
              <a:rPr lang="pt-BR" sz="1800" dirty="0" smtClean="0"/>
              <a:t>Certificado </a:t>
            </a:r>
            <a:r>
              <a:rPr lang="pt-BR" sz="1800" dirty="0"/>
              <a:t>de Apresentação de Apreciação Ética - CAAE: 46079221.5.0000.5553. Número do parecer: </a:t>
            </a:r>
            <a:r>
              <a:rPr lang="pt-BR" sz="1800" dirty="0" smtClean="0"/>
              <a:t>4.813.815.</a:t>
            </a:r>
            <a:r>
              <a:rPr lang="pt-BR" dirty="0" smtClean="0"/>
              <a:t> </a:t>
            </a:r>
          </a:p>
          <a:p>
            <a:pPr marL="630000" lvl="1" indent="-306000" fontAlgn="auto">
              <a:defRPr/>
            </a:pPr>
            <a:endParaRPr lang="pt-BR" dirty="0"/>
          </a:p>
          <a:p>
            <a:pPr marL="630000" lvl="1" indent="-306000" fontAlgn="auto">
              <a:defRPr/>
            </a:pPr>
            <a:endParaRPr lang="pt-BR" dirty="0" smtClean="0"/>
          </a:p>
          <a:p>
            <a:pPr marL="630000" lvl="1" indent="-306000" fontAlgn="auto">
              <a:defRPr/>
            </a:pPr>
            <a:endParaRPr lang="pt-BR" dirty="0"/>
          </a:p>
          <a:p>
            <a:pPr marL="630000" lvl="1" indent="-306000" fontAlgn="auto">
              <a:defRPr/>
            </a:pPr>
            <a:endParaRPr lang="pt-BR" dirty="0" smtClean="0"/>
          </a:p>
          <a:p>
            <a:pPr marL="630000" lvl="1" indent="-306000" fontAlgn="auto">
              <a:defRPr/>
            </a:pPr>
            <a:endParaRPr lang="pt-BR" dirty="0"/>
          </a:p>
          <a:p>
            <a:pPr marL="630000" lvl="1" indent="-306000" fontAlgn="auto">
              <a:defRPr/>
            </a:pPr>
            <a:endParaRPr lang="pt-BR" dirty="0" smtClean="0"/>
          </a:p>
          <a:p>
            <a:pPr marL="324000" lvl="1" indent="0" fontAlgn="auto">
              <a:buFont typeface="Wingdings 2" pitchFamily="18" charset="2"/>
              <a:buNone/>
              <a:defRPr/>
            </a:pPr>
            <a:endParaRPr lang="pt-BR" dirty="0" smtClean="0"/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dirty="0"/>
          </a:p>
          <a:p>
            <a:pPr marL="306000" indent="-306000" fontAlgn="auto">
              <a:defRPr/>
            </a:pPr>
            <a:endParaRPr lang="pt-BR" dirty="0" smtClean="0"/>
          </a:p>
          <a:p>
            <a:pPr marL="306000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endParaRPr lang="pt-BR" dirty="0" smtClean="0"/>
          </a:p>
          <a:p>
            <a:pPr marL="306000" indent="-306000" fontAlgn="auto">
              <a:defRPr/>
            </a:pPr>
            <a:endParaRPr lang="pt-BR" dirty="0"/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dirty="0" smtClean="0"/>
          </a:p>
        </p:txBody>
      </p:sp>
      <p:pic>
        <p:nvPicPr>
          <p:cNvPr id="19460" name="Espaço Reservado para Conteúdo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6202363"/>
            <a:ext cx="20701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055938"/>
            <a:ext cx="5548313" cy="313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6263" y="730250"/>
            <a:ext cx="11029950" cy="9874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TCLE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55600"/>
            <a:ext cx="4675188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13" y="355600"/>
            <a:ext cx="4598987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716088"/>
            <a:ext cx="2873375" cy="280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Análise de dados</a:t>
            </a:r>
            <a:endParaRPr lang="pt-BR" dirty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z="2200" smtClean="0">
                <a:solidFill>
                  <a:schemeClr val="tx1"/>
                </a:solidFill>
              </a:rPr>
              <a:t>Análise estatística foi realizada utilizando-se o </a:t>
            </a:r>
            <a:r>
              <a:rPr lang="pt-BR" sz="2200" b="1" smtClean="0">
                <a:solidFill>
                  <a:schemeClr val="tx1"/>
                </a:solidFill>
              </a:rPr>
              <a:t>software estatística 7</a:t>
            </a:r>
            <a:r>
              <a:rPr lang="pt-BR" sz="2200" smtClean="0">
                <a:solidFill>
                  <a:schemeClr val="tx1"/>
                </a:solidFill>
              </a:rPr>
              <a:t>.</a:t>
            </a: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4572000" y="2181225"/>
            <a:ext cx="2879725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32 lactentes elegíveis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7566025" y="2938463"/>
            <a:ext cx="3436938" cy="58420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10 excluídos: ausência de TCLE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6" name="Retângulo de cantos arredondados 5"/>
          <p:cNvSpPr/>
          <p:nvPr/>
        </p:nvSpPr>
        <p:spPr>
          <a:xfrm>
            <a:off x="4860925" y="3716338"/>
            <a:ext cx="2454275" cy="5508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n: 22 lactentes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9" name="Seta para baixo 8"/>
          <p:cNvSpPr/>
          <p:nvPr/>
        </p:nvSpPr>
        <p:spPr>
          <a:xfrm>
            <a:off x="5807075" y="2868613"/>
            <a:ext cx="381000" cy="7445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pSp>
        <p:nvGrpSpPr>
          <p:cNvPr id="27" name="Grupo 26"/>
          <p:cNvGrpSpPr>
            <a:grpSpLocks/>
          </p:cNvGrpSpPr>
          <p:nvPr/>
        </p:nvGrpSpPr>
        <p:grpSpPr bwMode="auto">
          <a:xfrm>
            <a:off x="4567238" y="4370388"/>
            <a:ext cx="3006725" cy="730250"/>
            <a:chOff x="4566553" y="4370378"/>
            <a:chExt cx="3006638" cy="730430"/>
          </a:xfrm>
        </p:grpSpPr>
        <p:cxnSp>
          <p:nvCxnSpPr>
            <p:cNvPr id="13" name="Conector reto 12"/>
            <p:cNvCxnSpPr/>
            <p:nvPr/>
          </p:nvCxnSpPr>
          <p:spPr>
            <a:xfrm>
              <a:off x="6065110" y="4370378"/>
              <a:ext cx="17461" cy="423966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/>
          </p:nvCxnSpPr>
          <p:spPr>
            <a:xfrm>
              <a:off x="4571315" y="4794344"/>
              <a:ext cx="2995526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to 18"/>
            <p:cNvCxnSpPr/>
            <p:nvPr/>
          </p:nvCxnSpPr>
          <p:spPr>
            <a:xfrm>
              <a:off x="4566553" y="4818163"/>
              <a:ext cx="0" cy="27788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ector reto 19"/>
            <p:cNvCxnSpPr/>
            <p:nvPr/>
          </p:nvCxnSpPr>
          <p:spPr>
            <a:xfrm>
              <a:off x="7573191" y="4822927"/>
              <a:ext cx="0" cy="277881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tângulo de cantos arredondados 21"/>
          <p:cNvSpPr/>
          <p:nvPr/>
        </p:nvSpPr>
        <p:spPr>
          <a:xfrm>
            <a:off x="3306763" y="5130800"/>
            <a:ext cx="2268537" cy="8318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10 sexo masculino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(45,5%)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23" name="Retângulo de cantos arredondados 22"/>
          <p:cNvSpPr/>
          <p:nvPr/>
        </p:nvSpPr>
        <p:spPr>
          <a:xfrm>
            <a:off x="6545263" y="5122863"/>
            <a:ext cx="2268537" cy="8334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12 sexo feminino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</a:rPr>
              <a:t>(54,5%)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23555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063" y="1890713"/>
            <a:ext cx="9921875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4321175"/>
            <a:ext cx="6904037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ector reto 6"/>
          <p:cNvCxnSpPr/>
          <p:nvPr/>
        </p:nvCxnSpPr>
        <p:spPr>
          <a:xfrm>
            <a:off x="5138738" y="3192463"/>
            <a:ext cx="7112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>
            <a:off x="5291138" y="3621088"/>
            <a:ext cx="7112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>
            <a:off x="5218113" y="4056063"/>
            <a:ext cx="7112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 flipV="1">
            <a:off x="7540625" y="3192463"/>
            <a:ext cx="1574800" cy="222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 flipV="1">
            <a:off x="7721600" y="4056063"/>
            <a:ext cx="1262063" cy="222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 flipV="1">
            <a:off x="7743825" y="3629025"/>
            <a:ext cx="1262063" cy="206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 flipV="1">
            <a:off x="7235825" y="6415088"/>
            <a:ext cx="1262063" cy="222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 flipV="1">
            <a:off x="7256463" y="6030913"/>
            <a:ext cx="1263650" cy="222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/>
          <p:cNvCxnSpPr/>
          <p:nvPr/>
        </p:nvCxnSpPr>
        <p:spPr>
          <a:xfrm flipV="1">
            <a:off x="7235825" y="5675313"/>
            <a:ext cx="1262063" cy="222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V="1">
            <a:off x="7278688" y="5283200"/>
            <a:ext cx="1263650" cy="222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patologias</a:t>
            </a:r>
            <a:endParaRPr lang="pt-BR" dirty="0"/>
          </a:p>
        </p:txBody>
      </p:sp>
      <p:graphicFrame>
        <p:nvGraphicFramePr>
          <p:cNvPr id="24579" name="Gráfico 7"/>
          <p:cNvGraphicFramePr>
            <a:graphicFrameLocks/>
          </p:cNvGraphicFramePr>
          <p:nvPr/>
        </p:nvGraphicFramePr>
        <p:xfrm>
          <a:off x="357188" y="1689100"/>
          <a:ext cx="9526587" cy="579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r:id="rId4" imgW="9522777" imgH="5797798" progId="Excel.Chart.8">
                  <p:embed/>
                </p:oleObj>
              </mc:Choice>
              <mc:Fallback>
                <p:oleObj r:id="rId4" imgW="9522777" imgH="5797798" progId="Excel.Chart.8">
                  <p:embed/>
                  <p:pic>
                    <p:nvPicPr>
                      <p:cNvPr id="0" name="Gráfico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1689100"/>
                        <a:ext cx="9526587" cy="5799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7996238" y="4094163"/>
            <a:ext cx="1354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 b="1">
                <a:solidFill>
                  <a:schemeClr val="bg1"/>
                </a:solidFill>
              </a:rPr>
              <a:t>12 (54,5%)</a:t>
            </a:r>
          </a:p>
        </p:txBody>
      </p:sp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6678613" y="1951038"/>
            <a:ext cx="930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/>
            <a:r>
              <a:rPr lang="pt-BR" b="1">
                <a:solidFill>
                  <a:schemeClr val="bg1"/>
                </a:solidFill>
              </a:rPr>
              <a:t>1 (4,5%)</a:t>
            </a:r>
          </a:p>
        </p:txBody>
      </p:sp>
      <p:sp>
        <p:nvSpPr>
          <p:cNvPr id="24582" name="CaixaDeTexto 12"/>
          <p:cNvSpPr txBox="1">
            <a:spLocks noChangeArrowheads="1"/>
          </p:cNvSpPr>
          <p:nvPr/>
        </p:nvSpPr>
        <p:spPr bwMode="auto">
          <a:xfrm>
            <a:off x="10271125" y="5959475"/>
            <a:ext cx="1339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/>
              <a:t>n total: 22 </a:t>
            </a:r>
          </a:p>
        </p:txBody>
      </p:sp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5600700" y="4997450"/>
            <a:ext cx="1355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 b="1">
                <a:solidFill>
                  <a:schemeClr val="bg1"/>
                </a:solidFill>
              </a:rPr>
              <a:t>4 (18,2%)</a:t>
            </a: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5589588" y="3468688"/>
            <a:ext cx="1355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 b="1">
                <a:solidFill>
                  <a:schemeClr val="bg1"/>
                </a:solidFill>
              </a:rPr>
              <a:t>5 (22,8%)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mtClean="0"/>
              <a:t>resultados</a:t>
            </a:r>
            <a:endParaRPr lang="pt-BR"/>
          </a:p>
        </p:txBody>
      </p:sp>
      <p:pic>
        <p:nvPicPr>
          <p:cNvPr id="25603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1887538"/>
            <a:ext cx="6586538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038" y="4167188"/>
            <a:ext cx="8432800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0" y="4843463"/>
            <a:ext cx="3475038" cy="1465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  <a:cs typeface="+mn-cs"/>
              </a:rPr>
              <a:t>Hexa acelular: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  <a:cs typeface="+mn-cs"/>
              </a:rPr>
              <a:t>DTPa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  <a:cs typeface="+mn-cs"/>
              </a:rPr>
              <a:t>Poliomielite inativada (VIP)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  <a:cs typeface="+mn-cs"/>
              </a:rPr>
              <a:t>Hepatite B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i="1" dirty="0">
                <a:latin typeface="+mn-lt"/>
                <a:cs typeface="+mn-cs"/>
              </a:rPr>
              <a:t>Haemophilus influenzae </a:t>
            </a:r>
            <a:r>
              <a:rPr lang="pt-BR" dirty="0">
                <a:latin typeface="+mn-lt"/>
                <a:cs typeface="+mn-cs"/>
              </a:rPr>
              <a:t>tipo b</a:t>
            </a:r>
            <a:endParaRPr lang="pt-BR" dirty="0">
              <a:latin typeface="+mn-lt"/>
              <a:cs typeface="+mn-cs"/>
            </a:endParaRPr>
          </a:p>
        </p:txBody>
      </p:sp>
      <p:cxnSp>
        <p:nvCxnSpPr>
          <p:cNvPr id="16" name="Conector reto 15"/>
          <p:cNvCxnSpPr/>
          <p:nvPr/>
        </p:nvCxnSpPr>
        <p:spPr>
          <a:xfrm flipV="1">
            <a:off x="5014913" y="2613025"/>
            <a:ext cx="1262062" cy="206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 flipV="1">
            <a:off x="5080000" y="3722688"/>
            <a:ext cx="1262063" cy="222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tângulo de cantos arredondados 17"/>
          <p:cNvSpPr/>
          <p:nvPr/>
        </p:nvSpPr>
        <p:spPr>
          <a:xfrm>
            <a:off x="9477375" y="5006975"/>
            <a:ext cx="1757363" cy="171132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9" name="Retângulo de cantos arredondados 18"/>
          <p:cNvSpPr/>
          <p:nvPr/>
        </p:nvSpPr>
        <p:spPr>
          <a:xfrm>
            <a:off x="6900863" y="4608513"/>
            <a:ext cx="1692275" cy="398462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26627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2319338"/>
            <a:ext cx="706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3952875"/>
            <a:ext cx="5541963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5524500"/>
            <a:ext cx="44672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upo 10"/>
          <p:cNvGrpSpPr>
            <a:grpSpLocks/>
          </p:cNvGrpSpPr>
          <p:nvPr/>
        </p:nvGrpSpPr>
        <p:grpSpPr bwMode="auto">
          <a:xfrm>
            <a:off x="7010400" y="3952875"/>
            <a:ext cx="4960938" cy="1711325"/>
            <a:chOff x="7010400" y="3952718"/>
            <a:chExt cx="4960490" cy="1711718"/>
          </a:xfrm>
        </p:grpSpPr>
        <p:pic>
          <p:nvPicPr>
            <p:cNvPr id="26637" name="Imagem 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0400" y="3952718"/>
              <a:ext cx="4960490" cy="1711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tângulo de cantos arredondados 9"/>
            <p:cNvSpPr/>
            <p:nvPr/>
          </p:nvSpPr>
          <p:spPr>
            <a:xfrm>
              <a:off x="7111991" y="5051520"/>
              <a:ext cx="4311261" cy="319161"/>
            </a:xfrm>
            <a:prstGeom prst="roundRect">
              <a:avLst/>
            </a:prstGeom>
            <a:noFill/>
            <a:ln w="762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2" name="Retângulo de cantos arredondados 11"/>
          <p:cNvSpPr/>
          <p:nvPr/>
        </p:nvSpPr>
        <p:spPr>
          <a:xfrm>
            <a:off x="7924800" y="3119438"/>
            <a:ext cx="3497263" cy="668337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91% </a:t>
            </a:r>
            <a:r>
              <a:rPr lang="pt-BR" dirty="0">
                <a:sym typeface="Wingdings" panose="05000000000000000000" pitchFamily="2" charset="2"/>
              </a:rPr>
              <a:t> </a:t>
            </a:r>
            <a:r>
              <a:rPr lang="pt-BR" dirty="0"/>
              <a:t>condições clínicas de receberem os imunizantes. </a:t>
            </a:r>
            <a:endParaRPr lang="pt-BR" dirty="0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727200" y="3200400"/>
            <a:ext cx="5087938" cy="38893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4" name="Retângulo de cantos arredondados 13"/>
          <p:cNvSpPr/>
          <p:nvPr/>
        </p:nvSpPr>
        <p:spPr>
          <a:xfrm>
            <a:off x="7888288" y="2525713"/>
            <a:ext cx="3498850" cy="427037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9% </a:t>
            </a:r>
            <a:r>
              <a:rPr lang="pt-BR" dirty="0">
                <a:sym typeface="Wingdings" panose="05000000000000000000" pitchFamily="2" charset="2"/>
              </a:rPr>
              <a:t> </a:t>
            </a:r>
            <a:r>
              <a:rPr lang="pt-BR" dirty="0"/>
              <a:t>instabilidade hemodinâmica. </a:t>
            </a:r>
            <a:endParaRPr lang="pt-BR" dirty="0"/>
          </a:p>
        </p:txBody>
      </p:sp>
      <p:sp>
        <p:nvSpPr>
          <p:cNvPr id="15" name="Retângulo de cantos arredondados 14"/>
          <p:cNvSpPr/>
          <p:nvPr/>
        </p:nvSpPr>
        <p:spPr>
          <a:xfrm>
            <a:off x="1633538" y="2757488"/>
            <a:ext cx="5086350" cy="407987"/>
          </a:xfrm>
          <a:prstGeom prst="round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Retângulo de cantos arredondados 15"/>
          <p:cNvSpPr/>
          <p:nvPr/>
        </p:nvSpPr>
        <p:spPr>
          <a:xfrm>
            <a:off x="8186738" y="5826125"/>
            <a:ext cx="2967037" cy="9366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Destes, 2 estavam hemodinamicamente estáveis (dependentes de VM). </a:t>
            </a:r>
            <a:endParaRPr lang="pt-BR" dirty="0"/>
          </a:p>
        </p:txBody>
      </p:sp>
      <p:sp>
        <p:nvSpPr>
          <p:cNvPr id="17" name="Retângulo de cantos arredondados 16"/>
          <p:cNvSpPr/>
          <p:nvPr/>
        </p:nvSpPr>
        <p:spPr>
          <a:xfrm>
            <a:off x="1074738" y="4775200"/>
            <a:ext cx="1524000" cy="420688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1916113"/>
            <a:ext cx="11029950" cy="4941887"/>
          </a:xfrm>
        </p:spPr>
        <p:txBody>
          <a:bodyPr/>
          <a:lstStyle/>
          <a:p>
            <a:pPr algn="just"/>
            <a:r>
              <a:rPr lang="pt-BR" sz="2200" smtClean="0"/>
              <a:t>Prematuros extremos </a:t>
            </a:r>
            <a:r>
              <a:rPr lang="pt-BR" sz="2200" smtClean="0">
                <a:sym typeface="Wingdings" pitchFamily="2" charset="2"/>
              </a:rPr>
              <a:t> </a:t>
            </a:r>
            <a:r>
              <a:rPr lang="pt-BR" sz="2200" smtClean="0">
                <a:solidFill>
                  <a:srgbClr val="00B050"/>
                </a:solidFill>
                <a:sym typeface="Wingdings" pitchFamily="2" charset="2"/>
              </a:rPr>
              <a:t>deficiência na imunidade inata </a:t>
            </a:r>
            <a:r>
              <a:rPr lang="pt-BR" sz="2200" smtClean="0">
                <a:sym typeface="Wingdings" pitchFamily="2" charset="2"/>
              </a:rPr>
              <a:t>(susceptibilidade a infecções).</a:t>
            </a:r>
          </a:p>
          <a:p>
            <a:pPr algn="just"/>
            <a:r>
              <a:rPr lang="pt-BR" sz="2200" smtClean="0">
                <a:solidFill>
                  <a:srgbClr val="00B050"/>
                </a:solidFill>
                <a:sym typeface="Wingdings" pitchFamily="2" charset="2"/>
              </a:rPr>
              <a:t>Pele fina e imatura</a:t>
            </a:r>
            <a:r>
              <a:rPr lang="pt-BR" sz="2200" smtClean="0">
                <a:sym typeface="Wingdings" pitchFamily="2" charset="2"/>
              </a:rPr>
              <a:t>  incapaz de atuar como barreira e de produzir ácidos graxos que diminuam o pH.</a:t>
            </a:r>
          </a:p>
          <a:p>
            <a:pPr algn="just"/>
            <a:r>
              <a:rPr lang="pt-BR" sz="2200" smtClean="0">
                <a:solidFill>
                  <a:schemeClr val="accent2"/>
                </a:solidFill>
                <a:sym typeface="Wingdings" pitchFamily="2" charset="2"/>
              </a:rPr>
              <a:t>Movimento ciliar imaturo </a:t>
            </a:r>
            <a:r>
              <a:rPr lang="pt-BR" sz="2200" smtClean="0">
                <a:sym typeface="Wingdings" pitchFamily="2" charset="2"/>
              </a:rPr>
              <a:t> transporte de bactérias prejudicado.</a:t>
            </a:r>
          </a:p>
          <a:p>
            <a:pPr algn="just"/>
            <a:r>
              <a:rPr lang="pt-BR" sz="2200" smtClean="0">
                <a:solidFill>
                  <a:schemeClr val="accent2"/>
                </a:solidFill>
                <a:sym typeface="Wingdings" pitchFamily="2" charset="2"/>
              </a:rPr>
              <a:t>pH estomacal </a:t>
            </a:r>
            <a:r>
              <a:rPr lang="pt-BR" sz="2200" smtClean="0">
                <a:sym typeface="Wingdings" pitchFamily="2" charset="2"/>
              </a:rPr>
              <a:t>não é suficientemente ácido.</a:t>
            </a:r>
          </a:p>
          <a:p>
            <a:pPr algn="just"/>
            <a:r>
              <a:rPr lang="pt-BR" sz="2200" smtClean="0">
                <a:solidFill>
                  <a:srgbClr val="0070C0"/>
                </a:solidFill>
                <a:sym typeface="Wingdings" pitchFamily="2" charset="2"/>
              </a:rPr>
              <a:t>Reflexo de tosse</a:t>
            </a:r>
            <a:r>
              <a:rPr lang="pt-BR" sz="2200" smtClean="0">
                <a:sym typeface="Wingdings" pitchFamily="2" charset="2"/>
              </a:rPr>
              <a:t> é deficitário.</a:t>
            </a:r>
          </a:p>
          <a:p>
            <a:pPr algn="just"/>
            <a:r>
              <a:rPr lang="pt-BR" sz="2200" smtClean="0">
                <a:solidFill>
                  <a:srgbClr val="0070C0"/>
                </a:solidFill>
                <a:sym typeface="Wingdings" pitchFamily="2" charset="2"/>
              </a:rPr>
              <a:t>Sistema complemento</a:t>
            </a:r>
            <a:r>
              <a:rPr lang="pt-BR" sz="2200" smtClean="0">
                <a:sym typeface="Wingdings" pitchFamily="2" charset="2"/>
              </a:rPr>
              <a:t>: não há passagem transplacentária.  Apesar de detectados precocemente no feto durante a gestação, seus níveis permanecem baixos até o último trimestre.</a:t>
            </a:r>
          </a:p>
          <a:p>
            <a:pPr algn="just"/>
            <a:r>
              <a:rPr lang="pt-BR" sz="2200" smtClean="0">
                <a:solidFill>
                  <a:srgbClr val="0070C0"/>
                </a:solidFill>
                <a:sym typeface="Wingdings" pitchFamily="2" charset="2"/>
              </a:rPr>
              <a:t>Baixos níveis de complemento</a:t>
            </a:r>
            <a:r>
              <a:rPr lang="pt-BR" sz="2200" smtClean="0">
                <a:sym typeface="Wingdings" pitchFamily="2" charset="2"/>
              </a:rPr>
              <a:t>  deficiência dos produtos de ativação (críticos para quimiotaxia e opsonização).</a:t>
            </a: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364038"/>
          </a:xfrm>
        </p:spPr>
        <p:txBody>
          <a:bodyPr rtlCol="0">
            <a:noAutofit/>
          </a:bodyPr>
          <a:lstStyle/>
          <a:p>
            <a:pPr marL="306000" indent="-306000" algn="just" fontAlgn="auto">
              <a:defRPr/>
            </a:pPr>
            <a:r>
              <a:rPr lang="pt-BR" sz="2200" dirty="0" smtClean="0">
                <a:solidFill>
                  <a:srgbClr val="0070C0"/>
                </a:solidFill>
              </a:rPr>
              <a:t>Macrófagos do prematuro </a:t>
            </a:r>
            <a:r>
              <a:rPr lang="pt-BR" sz="2200" dirty="0" smtClean="0">
                <a:sym typeface="Wingdings" panose="05000000000000000000" pitchFamily="2" charset="2"/>
              </a:rPr>
              <a:t> ineficientes na apresentação dos antígenos para a proliferação dos linfócitos T.</a:t>
            </a:r>
          </a:p>
          <a:p>
            <a:pPr marL="306000" indent="-306000" algn="just" fontAlgn="auto">
              <a:defRPr/>
            </a:pPr>
            <a:r>
              <a:rPr lang="pt-BR" sz="2200" dirty="0" smtClean="0">
                <a:solidFill>
                  <a:srgbClr val="0070C0"/>
                </a:solidFill>
                <a:sym typeface="Wingdings" panose="05000000000000000000" pitchFamily="2" charset="2"/>
              </a:rPr>
              <a:t>Reserva de neutrófilos da MO do RNPT</a:t>
            </a:r>
            <a:r>
              <a:rPr lang="pt-BR" sz="2200" dirty="0">
                <a:sym typeface="Wingdings" panose="05000000000000000000" pitchFamily="2" charset="2"/>
              </a:rPr>
              <a:t> </a:t>
            </a:r>
            <a:r>
              <a:rPr lang="pt-BR" sz="2200" dirty="0" smtClean="0">
                <a:sym typeface="Wingdings" panose="05000000000000000000" pitchFamily="2" charset="2"/>
              </a:rPr>
              <a:t> 20% dos RNT e adultos. Diante de uma infecção: podem se </a:t>
            </a:r>
            <a:r>
              <a:rPr lang="pt-BR" sz="2200" b="1" dirty="0" smtClean="0">
                <a:sym typeface="Wingdings" panose="05000000000000000000" pitchFamily="2" charset="2"/>
              </a:rPr>
              <a:t>exaurir rapidamente</a:t>
            </a:r>
            <a:r>
              <a:rPr lang="pt-BR" sz="2200" dirty="0" smtClean="0">
                <a:sym typeface="Wingdings" panose="05000000000000000000" pitchFamily="2" charset="2"/>
              </a:rPr>
              <a:t>.</a:t>
            </a:r>
          </a:p>
          <a:p>
            <a:pPr marL="0" indent="0" algn="just" fontAlgn="auto">
              <a:buFont typeface="Wingdings 2" pitchFamily="18" charset="2"/>
              <a:buNone/>
              <a:defRPr/>
            </a:pPr>
            <a:endParaRPr lang="pt-BR" sz="2200" dirty="0" smtClean="0">
              <a:sym typeface="Wingdings" panose="05000000000000000000" pitchFamily="2" charset="2"/>
            </a:endParaRPr>
          </a:p>
          <a:p>
            <a:pPr marL="306000" indent="-306000" algn="just" fontAlgn="auto">
              <a:defRPr/>
            </a:pPr>
            <a:r>
              <a:rPr lang="pt-BR" sz="2200" dirty="0" smtClean="0">
                <a:solidFill>
                  <a:srgbClr val="00B050"/>
                </a:solidFill>
                <a:sym typeface="Wingdings" panose="05000000000000000000" pitchFamily="2" charset="2"/>
              </a:rPr>
              <a:t>Neutrófilos de prematuros</a:t>
            </a:r>
            <a:r>
              <a:rPr lang="pt-BR" sz="2200" dirty="0" smtClean="0">
                <a:sym typeface="Wingdings" panose="05000000000000000000" pitchFamily="2" charset="2"/>
              </a:rPr>
              <a:t>: menos deformáveis  </a:t>
            </a:r>
            <a:r>
              <a:rPr lang="pt-BR" sz="2200" b="1" dirty="0" smtClean="0">
                <a:sym typeface="Wingdings" panose="05000000000000000000" pitchFamily="2" charset="2"/>
              </a:rPr>
              <a:t>dificuldades de chegar e se aderir </a:t>
            </a:r>
            <a:r>
              <a:rPr lang="pt-BR" sz="2200" dirty="0" smtClean="0">
                <a:sym typeface="Wingdings" panose="05000000000000000000" pitchFamily="2" charset="2"/>
              </a:rPr>
              <a:t>ao local da infecção.</a:t>
            </a:r>
          </a:p>
          <a:p>
            <a:pPr marL="306000" indent="-306000" algn="just" fontAlgn="auto">
              <a:defRPr/>
            </a:pPr>
            <a:r>
              <a:rPr lang="pt-BR" sz="2200" dirty="0" smtClean="0">
                <a:sym typeface="Wingdings" panose="05000000000000000000" pitchFamily="2" charset="2"/>
              </a:rPr>
              <a:t>Estudos sobre </a:t>
            </a:r>
            <a:r>
              <a:rPr lang="pt-BR" sz="2200" dirty="0" smtClean="0">
                <a:solidFill>
                  <a:srgbClr val="00B050"/>
                </a:solidFill>
                <a:sym typeface="Wingdings" panose="05000000000000000000" pitchFamily="2" charset="2"/>
              </a:rPr>
              <a:t>eficácia e tolerância das vacinas </a:t>
            </a:r>
            <a:r>
              <a:rPr lang="pt-BR" sz="2200" dirty="0" smtClean="0">
                <a:sym typeface="Wingdings" panose="05000000000000000000" pitchFamily="2" charset="2"/>
              </a:rPr>
              <a:t> maturação imunológica </a:t>
            </a:r>
            <a:r>
              <a:rPr lang="pt-BR" sz="2200" b="1" dirty="0" smtClean="0">
                <a:sym typeface="Wingdings" panose="05000000000000000000" pitchFamily="2" charset="2"/>
              </a:rPr>
              <a:t>depende mais da idade cronológica </a:t>
            </a:r>
            <a:r>
              <a:rPr lang="pt-BR" sz="2200" dirty="0" smtClean="0">
                <a:sym typeface="Wingdings" panose="05000000000000000000" pitchFamily="2" charset="2"/>
              </a:rPr>
              <a:t>do que da IG.</a:t>
            </a:r>
            <a:endParaRPr lang="pt-BR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CUIDADOS ESPECIAIS DURANTE  A VACINAÇÃO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987800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200" dirty="0" smtClean="0">
                <a:solidFill>
                  <a:srgbClr val="00B050"/>
                </a:solidFill>
              </a:rPr>
              <a:t>Estabilidade hemodinâmica</a:t>
            </a:r>
            <a:r>
              <a:rPr lang="pt-BR" sz="2200" dirty="0" smtClean="0"/>
              <a:t>.</a:t>
            </a:r>
          </a:p>
          <a:p>
            <a:pPr marL="306000" indent="-306000" fontAlgn="auto">
              <a:defRPr/>
            </a:pPr>
            <a:r>
              <a:rPr lang="pt-BR" sz="2200" dirty="0" smtClean="0"/>
              <a:t>Ausência de quadros infecciosos.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dirty="0" smtClean="0"/>
              <a:t>Priorizar o </a:t>
            </a:r>
            <a:r>
              <a:rPr lang="pt-BR" sz="2200" b="1" dirty="0" smtClean="0"/>
              <a:t>músculo</a:t>
            </a:r>
            <a:r>
              <a:rPr lang="pt-BR" sz="2200" dirty="0" smtClean="0"/>
              <a:t> </a:t>
            </a:r>
            <a:r>
              <a:rPr lang="pt-BR" sz="2200" b="1" dirty="0" smtClean="0"/>
              <a:t>vasto lateral da coxa </a:t>
            </a:r>
            <a:r>
              <a:rPr lang="pt-BR" sz="2200" dirty="0" smtClean="0"/>
              <a:t>(agulhas curtas e adequadas).</a:t>
            </a:r>
          </a:p>
          <a:p>
            <a:pPr marL="306000" indent="-306000" fontAlgn="auto">
              <a:defRPr/>
            </a:pPr>
            <a:r>
              <a:rPr lang="pt-BR" sz="2200" dirty="0" smtClean="0">
                <a:solidFill>
                  <a:srgbClr val="0070C0"/>
                </a:solidFill>
              </a:rPr>
              <a:t>Doses habituais </a:t>
            </a:r>
            <a:r>
              <a:rPr lang="pt-BR" sz="2200" dirty="0" smtClean="0"/>
              <a:t>devem ser administradas.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dirty="0" smtClean="0"/>
              <a:t>Seguir o calendário vacinal conforme </a:t>
            </a:r>
            <a:r>
              <a:rPr lang="pt-BR" sz="2200" dirty="0" smtClean="0">
                <a:solidFill>
                  <a:schemeClr val="accent2"/>
                </a:solidFill>
              </a:rPr>
              <a:t>idade cronológica</a:t>
            </a:r>
            <a:r>
              <a:rPr lang="pt-BR" sz="2200" dirty="0" smtClean="0"/>
              <a:t>. Inclusive, se internado (rotavírus*).</a:t>
            </a:r>
          </a:p>
          <a:p>
            <a:pPr marL="306000" indent="-306000" fontAlgn="auto">
              <a:defRPr/>
            </a:pPr>
            <a:r>
              <a:rPr lang="pt-BR" sz="2200" dirty="0" smtClean="0">
                <a:solidFill>
                  <a:schemeClr val="accent2"/>
                </a:solidFill>
              </a:rPr>
              <a:t>Orientações</a:t>
            </a:r>
            <a:r>
              <a:rPr lang="pt-BR" sz="2200" dirty="0" smtClean="0"/>
              <a:t> e esclarecimentos aos pais.</a:t>
            </a:r>
            <a:endParaRPr lang="pt-BR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BCG e hepatite b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3825" y="2795588"/>
            <a:ext cx="5167313" cy="3678237"/>
          </a:xfrm>
        </p:spPr>
        <p:txBody>
          <a:bodyPr/>
          <a:lstStyle/>
          <a:p>
            <a:endParaRPr lang="pt-BR" sz="2200" smtClean="0"/>
          </a:p>
          <a:p>
            <a:endParaRPr lang="pt-BR" sz="2200" smtClean="0"/>
          </a:p>
          <a:p>
            <a:endParaRPr lang="pt-BR" sz="2200" smtClean="0"/>
          </a:p>
          <a:p>
            <a:r>
              <a:rPr lang="pt-BR" sz="2200" smtClean="0"/>
              <a:t>Esquecimento de registro.</a:t>
            </a:r>
          </a:p>
          <a:p>
            <a:endParaRPr lang="pt-BR" sz="2200" smtClean="0"/>
          </a:p>
          <a:p>
            <a:r>
              <a:rPr lang="pt-BR" sz="2200" smtClean="0"/>
              <a:t>BCG: com </a:t>
            </a:r>
            <a:r>
              <a:rPr lang="pt-BR" sz="2200" b="1" smtClean="0">
                <a:solidFill>
                  <a:srgbClr val="00B050"/>
                </a:solidFill>
              </a:rPr>
              <a:t>60 dias</a:t>
            </a:r>
            <a:r>
              <a:rPr lang="pt-BR" sz="2200" smtClean="0"/>
              <a:t> de idade cronológica, porém não recebeu demais imunizantes.</a:t>
            </a:r>
          </a:p>
        </p:txBody>
      </p:sp>
      <p:pic>
        <p:nvPicPr>
          <p:cNvPr id="30724" name="Espaço Reservado para Conteúdo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1852613"/>
            <a:ext cx="11029950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Imagem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3643313"/>
            <a:ext cx="1101566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4456113"/>
            <a:ext cx="6669088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de cantos arredondados 6"/>
          <p:cNvSpPr/>
          <p:nvPr/>
        </p:nvSpPr>
        <p:spPr>
          <a:xfrm>
            <a:off x="5326063" y="4803775"/>
            <a:ext cx="6284912" cy="29845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de cantos arredondados 7"/>
          <p:cNvSpPr/>
          <p:nvPr/>
        </p:nvSpPr>
        <p:spPr>
          <a:xfrm>
            <a:off x="5291138" y="5159375"/>
            <a:ext cx="6283325" cy="29845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PALIVIZUMABE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76225" y="3848100"/>
            <a:ext cx="11915775" cy="3009900"/>
          </a:xfrm>
        </p:spPr>
        <p:txBody>
          <a:bodyPr/>
          <a:lstStyle/>
          <a:p>
            <a:r>
              <a:rPr lang="pt-BR" sz="2200" smtClean="0"/>
              <a:t>Via IM, em até 5 doses mensais consecutivas de 15 mg/kg nos meses de maior circulação do vírus.</a:t>
            </a:r>
          </a:p>
          <a:p>
            <a:r>
              <a:rPr lang="pt-BR" sz="2200" smtClean="0"/>
              <a:t>Região CO:  fevereiro a julho.</a:t>
            </a:r>
          </a:p>
          <a:p>
            <a:r>
              <a:rPr lang="pt-BR" sz="2200" smtClean="0">
                <a:solidFill>
                  <a:srgbClr val="0070C0"/>
                </a:solidFill>
              </a:rPr>
              <a:t>Reduz hospitalizações</a:t>
            </a:r>
            <a:r>
              <a:rPr lang="pt-BR" sz="2200" smtClean="0"/>
              <a:t> em até 70% dos prematuros imunizados.</a:t>
            </a:r>
          </a:p>
          <a:p>
            <a:r>
              <a:rPr lang="pt-BR" sz="2200" smtClean="0">
                <a:solidFill>
                  <a:srgbClr val="0070C0"/>
                </a:solidFill>
              </a:rPr>
              <a:t>Reduz morbidade nos hospitalizados </a:t>
            </a:r>
            <a:r>
              <a:rPr lang="pt-BR" sz="2200" smtClean="0"/>
              <a:t>(reduz nº de dias de oxigenoterapia, o nº de admissões em UTI e o período de permanência).</a:t>
            </a:r>
          </a:p>
          <a:p>
            <a:r>
              <a:rPr lang="pt-BR" sz="2200" smtClean="0">
                <a:solidFill>
                  <a:schemeClr val="accent2"/>
                </a:solidFill>
              </a:rPr>
              <a:t>Menor recorrência de sibilância </a:t>
            </a:r>
            <a:r>
              <a:rPr lang="pt-BR" sz="2200" smtClean="0"/>
              <a:t>em relação aos não imunizados.</a:t>
            </a:r>
          </a:p>
        </p:txBody>
      </p:sp>
      <p:pic>
        <p:nvPicPr>
          <p:cNvPr id="31748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830388"/>
            <a:ext cx="12177712" cy="205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upo 13"/>
          <p:cNvGrpSpPr>
            <a:grpSpLocks/>
          </p:cNvGrpSpPr>
          <p:nvPr/>
        </p:nvGrpSpPr>
        <p:grpSpPr bwMode="auto">
          <a:xfrm>
            <a:off x="2819400" y="2933700"/>
            <a:ext cx="6799263" cy="2770188"/>
            <a:chOff x="2818733" y="2933420"/>
            <a:chExt cx="6800623" cy="2770694"/>
          </a:xfrm>
        </p:grpSpPr>
        <p:pic>
          <p:nvPicPr>
            <p:cNvPr id="31750" name="Imagem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8733" y="2933420"/>
              <a:ext cx="6800623" cy="1524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tângulo de cantos arredondados 15"/>
            <p:cNvSpPr/>
            <p:nvPr/>
          </p:nvSpPr>
          <p:spPr>
            <a:xfrm>
              <a:off x="4571684" y="4457698"/>
              <a:ext cx="3512252" cy="1246416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2200" dirty="0"/>
                <a:t>Ampla </a:t>
              </a:r>
              <a:r>
                <a:rPr lang="pt-BR" sz="2200" dirty="0"/>
                <a:t>cobertura da sua administração </a:t>
              </a:r>
            </a:p>
          </p:txBody>
        </p:sp>
        <p:sp>
          <p:nvSpPr>
            <p:cNvPr id="17" name="Retângulo de cantos arredondados 16"/>
            <p:cNvSpPr/>
            <p:nvPr/>
          </p:nvSpPr>
          <p:spPr>
            <a:xfrm>
              <a:off x="3555480" y="3512964"/>
              <a:ext cx="1902205" cy="944735"/>
            </a:xfrm>
            <a:prstGeom prst="round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2 meses de idade cronológica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68363" y="1974850"/>
            <a:ext cx="11028362" cy="4716463"/>
          </a:xfrm>
        </p:spPr>
        <p:txBody>
          <a:bodyPr rtlCol="0">
            <a:noAutofit/>
          </a:bodyPr>
          <a:lstStyle/>
          <a:p>
            <a:pPr marL="306000" indent="-306000" fontAlgn="auto">
              <a:defRPr/>
            </a:pPr>
            <a:r>
              <a:rPr lang="pt-BR" sz="2200" b="1" dirty="0" smtClean="0"/>
              <a:t>Hexavalente acelular:</a:t>
            </a:r>
          </a:p>
          <a:p>
            <a:pPr marL="630000" lvl="1" indent="-306000" fontAlgn="auto">
              <a:defRPr/>
            </a:pPr>
            <a:r>
              <a:rPr lang="pt-BR" sz="1800" dirty="0" smtClean="0"/>
              <a:t>DTPa</a:t>
            </a:r>
          </a:p>
          <a:p>
            <a:pPr marL="630000" lvl="1" indent="-306000" fontAlgn="auto">
              <a:defRPr/>
            </a:pPr>
            <a:r>
              <a:rPr lang="pt-BR" sz="1800" i="1" dirty="0" smtClean="0"/>
              <a:t>Haemophilus influenzae </a:t>
            </a:r>
            <a:r>
              <a:rPr lang="pt-BR" sz="1800" dirty="0" smtClean="0"/>
              <a:t>B</a:t>
            </a:r>
          </a:p>
          <a:p>
            <a:pPr marL="630000" lvl="1" indent="-306000" fontAlgn="auto">
              <a:defRPr/>
            </a:pPr>
            <a:r>
              <a:rPr lang="pt-BR" sz="1800" dirty="0"/>
              <a:t>Hepatite </a:t>
            </a:r>
            <a:r>
              <a:rPr lang="pt-BR" sz="1800" dirty="0" smtClean="0"/>
              <a:t>B</a:t>
            </a:r>
          </a:p>
          <a:p>
            <a:pPr marL="630000" lvl="1" indent="-306000" fontAlgn="auto">
              <a:defRPr/>
            </a:pPr>
            <a:r>
              <a:rPr lang="pt-BR" sz="1800" dirty="0" smtClean="0"/>
              <a:t>Poliomielite inativada (VIP).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/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/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b="1" dirty="0" smtClean="0"/>
              <a:t>Pneumocócica conjugada </a:t>
            </a:r>
            <a:r>
              <a:rPr lang="pt-BR" sz="2200" dirty="0" smtClean="0">
                <a:sym typeface="Wingdings" panose="05000000000000000000" pitchFamily="2" charset="2"/>
              </a:rPr>
              <a:t> </a:t>
            </a:r>
            <a:r>
              <a:rPr lang="pt-BR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nenhum lactente</a:t>
            </a:r>
            <a:r>
              <a:rPr lang="pt-BR" sz="2200" dirty="0" smtClean="0">
                <a:sym typeface="Wingdings" panose="05000000000000000000" pitchFamily="2" charset="2"/>
              </a:rPr>
              <a:t>.</a:t>
            </a:r>
            <a:endParaRPr lang="pt-BR" sz="2200" dirty="0"/>
          </a:p>
        </p:txBody>
      </p:sp>
      <p:pic>
        <p:nvPicPr>
          <p:cNvPr id="32772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1887538"/>
            <a:ext cx="73787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de cantos arredondados 4"/>
          <p:cNvSpPr/>
          <p:nvPr/>
        </p:nvSpPr>
        <p:spPr>
          <a:xfrm>
            <a:off x="4614863" y="3019425"/>
            <a:ext cx="4137025" cy="36195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4579938" y="3743325"/>
            <a:ext cx="3663950" cy="34766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de cantos arredondados 6"/>
          <p:cNvSpPr/>
          <p:nvPr/>
        </p:nvSpPr>
        <p:spPr>
          <a:xfrm>
            <a:off x="1871663" y="4206875"/>
            <a:ext cx="8458200" cy="184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pt-BR" sz="2200" dirty="0"/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200" dirty="0"/>
              <a:t>Hexa acelular: aos 79 dias de vida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200" dirty="0"/>
              <a:t>Meningo C: aos 94 dias de vida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- Recebeu o maior nº de imunizantes ainda internado, mas não foi considerado como EV completo pois não recebeu a BCG (peso alta: 2200g), nem a Pneumo 10V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3 meses de idade cronológica</a:t>
            </a:r>
            <a:endParaRPr lang="pt-BR" dirty="0"/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z="2200" b="1" smtClean="0"/>
              <a:t>Meningocócica C conjugada</a:t>
            </a:r>
            <a:r>
              <a:rPr lang="pt-BR" sz="2200" smtClean="0"/>
              <a:t>.</a:t>
            </a:r>
          </a:p>
          <a:p>
            <a:pPr lvl="1"/>
            <a:r>
              <a:rPr lang="pt-BR" sz="2200" smtClean="0">
                <a:solidFill>
                  <a:srgbClr val="00B050"/>
                </a:solidFill>
              </a:rPr>
              <a:t>Apenas uma criança </a:t>
            </a:r>
            <a:r>
              <a:rPr lang="pt-BR" sz="2200" smtClean="0"/>
              <a:t>recebeu este imunizante (</a:t>
            </a:r>
            <a:r>
              <a:rPr lang="pt-BR" sz="2200" b="1" smtClean="0">
                <a:solidFill>
                  <a:srgbClr val="7030A0"/>
                </a:solidFill>
              </a:rPr>
              <a:t>aos 94 dias de vida</a:t>
            </a:r>
            <a:r>
              <a:rPr lang="pt-BR" sz="2200" smtClean="0"/>
              <a:t>).</a:t>
            </a:r>
          </a:p>
        </p:txBody>
      </p:sp>
      <p:pic>
        <p:nvPicPr>
          <p:cNvPr id="33796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488" y="4530725"/>
            <a:ext cx="7132637" cy="215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de cantos arredondados 4"/>
          <p:cNvSpPr/>
          <p:nvPr/>
        </p:nvSpPr>
        <p:spPr>
          <a:xfrm>
            <a:off x="4379913" y="5973763"/>
            <a:ext cx="3965575" cy="334962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200" dirty="0" smtClean="0">
                <a:solidFill>
                  <a:srgbClr val="FF0000"/>
                </a:solidFill>
              </a:rPr>
              <a:t>Atraso global </a:t>
            </a:r>
            <a:r>
              <a:rPr lang="pt-BR" sz="2200" dirty="0" smtClean="0"/>
              <a:t>na administração dos imunizantes entre os lactentes internados na UTIN.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306000" indent="-306000" fontAlgn="auto">
              <a:defRPr/>
            </a:pPr>
            <a:r>
              <a:rPr lang="pt-BR" sz="2200" dirty="0" smtClean="0">
                <a:solidFill>
                  <a:srgbClr val="0070C0"/>
                </a:solidFill>
              </a:rPr>
              <a:t>Baixa adesão </a:t>
            </a:r>
            <a:r>
              <a:rPr lang="pt-BR" sz="2200" dirty="0" smtClean="0"/>
              <a:t>à atualização vacinal no ambiente hospitalar também é uma realidade em outros serviços.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206375"/>
            <a:ext cx="7947025" cy="643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-12700"/>
            <a:ext cx="8770938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-12700"/>
            <a:ext cx="9532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EFEITOS COLATERAIS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z="2000" b="1" smtClean="0">
                <a:solidFill>
                  <a:srgbClr val="00B050"/>
                </a:solidFill>
              </a:rPr>
              <a:t>DTPa</a:t>
            </a:r>
            <a:r>
              <a:rPr lang="pt-BR" sz="2000" smtClean="0"/>
              <a:t> </a:t>
            </a:r>
            <a:r>
              <a:rPr lang="pt-BR" sz="2000" smtClean="0">
                <a:sym typeface="Wingdings" pitchFamily="2" charset="2"/>
              </a:rPr>
              <a:t> </a:t>
            </a:r>
            <a:r>
              <a:rPr lang="pt-BR" sz="2000" smtClean="0"/>
              <a:t>episódios de apneia, crises de cianose e convulsões.</a:t>
            </a:r>
          </a:p>
          <a:p>
            <a:r>
              <a:rPr lang="pt-BR" sz="2000" b="1" smtClean="0">
                <a:solidFill>
                  <a:srgbClr val="00B050"/>
                </a:solidFill>
              </a:rPr>
              <a:t>Pentavalente</a:t>
            </a:r>
            <a:r>
              <a:rPr lang="pt-BR" sz="2000" smtClean="0"/>
              <a:t> (DTPa-VIP-Hib B) </a:t>
            </a:r>
            <a:r>
              <a:rPr lang="pt-BR" sz="2000" smtClean="0">
                <a:sym typeface="Wingdings" pitchFamily="2" charset="2"/>
              </a:rPr>
              <a:t> apneia e bradicardia.</a:t>
            </a:r>
          </a:p>
          <a:p>
            <a:r>
              <a:rPr lang="pt-BR" sz="2000" b="1" smtClean="0">
                <a:solidFill>
                  <a:srgbClr val="00B050"/>
                </a:solidFill>
                <a:sym typeface="Wingdings" pitchFamily="2" charset="2"/>
              </a:rPr>
              <a:t>Palivizumabe</a:t>
            </a:r>
            <a:r>
              <a:rPr lang="pt-BR" sz="2000" smtClean="0">
                <a:sym typeface="Wingdings" pitchFamily="2" charset="2"/>
              </a:rPr>
              <a:t>  rash e pirexia. </a:t>
            </a:r>
          </a:p>
          <a:p>
            <a:r>
              <a:rPr lang="pt-BR" sz="2000" smtClean="0">
                <a:sym typeface="Wingdings" pitchFamily="2" charset="2"/>
              </a:rPr>
              <a:t>Recomenda-se: monitorização nas 48h subsequentes.</a:t>
            </a:r>
          </a:p>
          <a:p>
            <a:endParaRPr lang="pt-BR" sz="2000" smtClean="0">
              <a:sym typeface="Wingdings" pitchFamily="2" charset="2"/>
            </a:endParaRPr>
          </a:p>
          <a:p>
            <a:r>
              <a:rPr lang="pt-BR" sz="2000" smtClean="0">
                <a:sym typeface="Wingdings" pitchFamily="2" charset="2"/>
              </a:rPr>
              <a:t>Maioria dos eventos adversos constatados em prematuros: considerados </a:t>
            </a:r>
            <a:r>
              <a:rPr lang="pt-BR" sz="2000" smtClean="0">
                <a:solidFill>
                  <a:srgbClr val="0070C0"/>
                </a:solidFill>
                <a:sym typeface="Wingdings" pitchFamily="2" charset="2"/>
              </a:rPr>
              <a:t>leves e de resolução espontânea</a:t>
            </a:r>
            <a:r>
              <a:rPr lang="pt-BR" sz="2000" smtClean="0">
                <a:sym typeface="Wingdings" pitchFamily="2" charset="2"/>
              </a:rPr>
              <a:t>.</a:t>
            </a:r>
            <a:endParaRPr lang="pt-BR" sz="2000" smtClean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7548563" y="2544763"/>
            <a:ext cx="3122612" cy="15859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dirty="0">
                <a:solidFill>
                  <a:schemeClr val="bg1"/>
                </a:solidFill>
              </a:rPr>
              <a:t>Nenhum efeito adverso relatado!</a:t>
            </a:r>
            <a:endParaRPr lang="pt-BR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0"/>
            <a:ext cx="6286500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m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2635250"/>
            <a:ext cx="10734675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9425" y="1978025"/>
            <a:ext cx="11029950" cy="4494213"/>
          </a:xfrm>
        </p:spPr>
        <p:txBody>
          <a:bodyPr rtlCol="0">
            <a:normAutofit lnSpcReduction="10000"/>
          </a:bodyPr>
          <a:lstStyle/>
          <a:p>
            <a:pPr marL="306000" indent="-306000" fontAlgn="auto">
              <a:defRPr/>
            </a:pPr>
            <a:r>
              <a:rPr lang="pt-BR" sz="2200" dirty="0"/>
              <a:t>P</a:t>
            </a:r>
            <a:r>
              <a:rPr lang="pt-BR" sz="2200" dirty="0" smtClean="0"/>
              <a:t>rincipais causas para o atraso vacinal: </a:t>
            </a:r>
          </a:p>
          <a:p>
            <a:pPr marL="630000" lvl="1" indent="-306000" fontAlgn="auto">
              <a:defRPr/>
            </a:pPr>
            <a:r>
              <a:rPr lang="pt-BR" sz="2200" dirty="0">
                <a:solidFill>
                  <a:srgbClr val="7030A0"/>
                </a:solidFill>
              </a:rPr>
              <a:t>E</a:t>
            </a:r>
            <a:r>
              <a:rPr lang="pt-BR" sz="2200" dirty="0" smtClean="0">
                <a:solidFill>
                  <a:srgbClr val="7030A0"/>
                </a:solidFill>
              </a:rPr>
              <a:t>squecimento</a:t>
            </a:r>
            <a:r>
              <a:rPr lang="pt-BR" sz="2200" dirty="0" smtClean="0"/>
              <a:t>.</a:t>
            </a:r>
          </a:p>
          <a:p>
            <a:pPr marL="630000" lvl="1" indent="-306000" fontAlgn="auto">
              <a:defRPr/>
            </a:pPr>
            <a:r>
              <a:rPr lang="pt-BR" sz="2200" dirty="0" smtClean="0">
                <a:solidFill>
                  <a:srgbClr val="7030A0"/>
                </a:solidFill>
              </a:rPr>
              <a:t>Demandas excessivas </a:t>
            </a:r>
            <a:r>
              <a:rPr lang="pt-BR" sz="2200" dirty="0" smtClean="0">
                <a:sym typeface="Wingdings" panose="05000000000000000000" pitchFamily="2" charset="2"/>
              </a:rPr>
              <a:t> dificultando o rigor no controle da situação vacinal.</a:t>
            </a:r>
          </a:p>
          <a:p>
            <a:pPr marL="630000" lvl="1" indent="-306000" fontAlgn="auto">
              <a:defRPr/>
            </a:pPr>
            <a:r>
              <a:rPr lang="pt-BR" sz="2200" dirty="0" smtClean="0">
                <a:sym typeface="Wingdings" panose="05000000000000000000" pitchFamily="2" charset="2"/>
              </a:rPr>
              <a:t>Preocupações com a </a:t>
            </a:r>
            <a:r>
              <a:rPr lang="pt-BR" sz="2200" dirty="0" smtClean="0">
                <a:solidFill>
                  <a:srgbClr val="7030A0"/>
                </a:solidFill>
                <a:sym typeface="Wingdings" panose="05000000000000000000" pitchFamily="2" charset="2"/>
              </a:rPr>
              <a:t>segurança e eficácia</a:t>
            </a:r>
            <a:r>
              <a:rPr lang="pt-BR" sz="2200" dirty="0" smtClean="0">
                <a:sym typeface="Wingdings" panose="05000000000000000000" pitchFamily="2" charset="2"/>
              </a:rPr>
              <a:t> das vacinas.</a:t>
            </a:r>
          </a:p>
          <a:p>
            <a:pPr marL="630000" lvl="1" indent="-306000" fontAlgn="auto">
              <a:defRPr/>
            </a:pPr>
            <a:r>
              <a:rPr lang="pt-BR" sz="2200" dirty="0" smtClean="0">
                <a:solidFill>
                  <a:srgbClr val="7030A0"/>
                </a:solidFill>
                <a:sym typeface="Wingdings" panose="05000000000000000000" pitchFamily="2" charset="2"/>
              </a:rPr>
              <a:t>Desconhecimento</a:t>
            </a:r>
            <a:r>
              <a:rPr lang="pt-BR" sz="2200" dirty="0" smtClean="0">
                <a:sym typeface="Wingdings" panose="05000000000000000000" pitchFamily="2" charset="2"/>
              </a:rPr>
              <a:t>.</a:t>
            </a:r>
          </a:p>
          <a:p>
            <a:pPr marL="324000" lvl="1" indent="0" fontAlgn="auto">
              <a:buFont typeface="Wingdings 2" pitchFamily="18" charset="2"/>
              <a:buNone/>
              <a:defRPr/>
            </a:pPr>
            <a:endParaRPr lang="pt-BR" sz="2200" dirty="0" smtClean="0">
              <a:sym typeface="Wingdings" panose="05000000000000000000" pitchFamily="2" charset="2"/>
            </a:endParaRPr>
          </a:p>
          <a:p>
            <a:pPr marL="306000" indent="-306000" fontAlgn="auto">
              <a:defRPr/>
            </a:pPr>
            <a:r>
              <a:rPr lang="pt-BR" sz="2200" dirty="0" smtClean="0">
                <a:sym typeface="Wingdings" panose="05000000000000000000" pitchFamily="2" charset="2"/>
              </a:rPr>
              <a:t>Exemplo do </a:t>
            </a:r>
            <a:r>
              <a:rPr lang="pt-BR" sz="2200" dirty="0" smtClean="0">
                <a:solidFill>
                  <a:srgbClr val="0070C0"/>
                </a:solidFill>
                <a:sym typeface="Wingdings" panose="05000000000000000000" pitchFamily="2" charset="2"/>
              </a:rPr>
              <a:t>Palivizumabe</a:t>
            </a:r>
            <a:r>
              <a:rPr lang="pt-BR" sz="2200" dirty="0" smtClean="0">
                <a:sym typeface="Wingdings" panose="05000000000000000000" pitchFamily="2" charset="2"/>
              </a:rPr>
              <a:t> (</a:t>
            </a:r>
            <a:r>
              <a:rPr lang="pt-BR" sz="1900" dirty="0">
                <a:solidFill>
                  <a:schemeClr val="tx1"/>
                </a:solidFill>
              </a:rPr>
              <a:t>administração amplamente divulgada e realizada no ambiente hospitalar</a:t>
            </a:r>
            <a:r>
              <a:rPr lang="pt-BR" sz="2200" dirty="0" smtClean="0">
                <a:sym typeface="Wingdings" panose="05000000000000000000" pitchFamily="2" charset="2"/>
              </a:rPr>
              <a:t>).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sz="2200" dirty="0" smtClean="0">
              <a:sym typeface="Wingdings" panose="05000000000000000000" pitchFamily="2" charset="2"/>
            </a:endParaRPr>
          </a:p>
          <a:p>
            <a:pPr marL="306000" indent="-306000" fontAlgn="auto">
              <a:defRPr/>
            </a:pPr>
            <a:r>
              <a:rPr lang="pt-BR" sz="2200" dirty="0" smtClean="0">
                <a:sym typeface="Wingdings" panose="05000000000000000000" pitchFamily="2" charset="2"/>
              </a:rPr>
              <a:t>O hospital conta com um </a:t>
            </a:r>
            <a:r>
              <a:rPr lang="pt-BR" sz="2200" dirty="0" smtClean="0">
                <a:solidFill>
                  <a:srgbClr val="00B050"/>
                </a:solidFill>
                <a:sym typeface="Wingdings" panose="05000000000000000000" pitchFamily="2" charset="2"/>
              </a:rPr>
              <a:t>CRIE</a:t>
            </a:r>
            <a:r>
              <a:rPr lang="pt-BR" sz="2200" dirty="0" smtClean="0">
                <a:sym typeface="Wingdings" panose="05000000000000000000" pitchFamily="2" charset="2"/>
              </a:rPr>
              <a:t>  não parece haver dificuldades para a concretização da vacinação dentro da UTIN.</a:t>
            </a:r>
            <a:endParaRPr lang="pt-BR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estratégias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1901825"/>
            <a:ext cx="11029950" cy="4760913"/>
          </a:xfrm>
        </p:spPr>
        <p:txBody>
          <a:bodyPr rtlCol="0">
            <a:normAutofit lnSpcReduction="10000"/>
          </a:bodyPr>
          <a:lstStyle/>
          <a:p>
            <a:pPr marL="630000" lvl="1" indent="-306000" algn="just" fontAlgn="auto">
              <a:defRPr/>
            </a:pPr>
            <a:r>
              <a:rPr lang="pt-BR" sz="2200" dirty="0" smtClean="0">
                <a:solidFill>
                  <a:srgbClr val="00B050"/>
                </a:solidFill>
                <a:sym typeface="Wingdings" panose="05000000000000000000" pitchFamily="2" charset="2"/>
              </a:rPr>
              <a:t>Rotina </a:t>
            </a:r>
            <a:r>
              <a:rPr lang="pt-BR" sz="2200" dirty="0">
                <a:solidFill>
                  <a:srgbClr val="00B050"/>
                </a:solidFill>
                <a:sym typeface="Wingdings" panose="05000000000000000000" pitchFamily="2" charset="2"/>
              </a:rPr>
              <a:t>de verificação da caderneta</a:t>
            </a:r>
            <a:r>
              <a:rPr lang="pt-BR" sz="2200" dirty="0">
                <a:sym typeface="Wingdings" panose="05000000000000000000" pitchFamily="2" charset="2"/>
              </a:rPr>
              <a:t> dos lactentes que completarem </a:t>
            </a:r>
            <a:r>
              <a:rPr lang="pt-BR" sz="2200" b="1" dirty="0">
                <a:sym typeface="Wingdings" panose="05000000000000000000" pitchFamily="2" charset="2"/>
              </a:rPr>
              <a:t>60 dias </a:t>
            </a:r>
            <a:r>
              <a:rPr lang="pt-BR" sz="2200" dirty="0">
                <a:sym typeface="Wingdings" panose="05000000000000000000" pitchFamily="2" charset="2"/>
              </a:rPr>
              <a:t>de idade cronológica. </a:t>
            </a:r>
          </a:p>
          <a:p>
            <a:pPr marL="630000" lvl="1" indent="-306000" algn="just" fontAlgn="auto">
              <a:defRPr/>
            </a:pPr>
            <a:r>
              <a:rPr lang="pt-BR" sz="2200" dirty="0">
                <a:solidFill>
                  <a:srgbClr val="00B050"/>
                </a:solidFill>
                <a:sym typeface="Wingdings" panose="05000000000000000000" pitchFamily="2" charset="2"/>
              </a:rPr>
              <a:t>Avisos de reforço </a:t>
            </a:r>
            <a:r>
              <a:rPr lang="pt-BR" sz="2200" dirty="0">
                <a:sym typeface="Wingdings" panose="05000000000000000000" pitchFamily="2" charset="2"/>
              </a:rPr>
              <a:t>nas dependências da UTIN</a:t>
            </a:r>
            <a:r>
              <a:rPr lang="pt-BR" sz="2200" dirty="0" smtClean="0">
                <a:sym typeface="Wingdings" panose="05000000000000000000" pitchFamily="2" charset="2"/>
              </a:rPr>
              <a:t>.</a:t>
            </a:r>
          </a:p>
          <a:p>
            <a:pPr marL="324000" lvl="1" indent="0" algn="just" fontAlgn="auto">
              <a:buFont typeface="Wingdings 2" pitchFamily="18" charset="2"/>
              <a:buNone/>
              <a:defRPr/>
            </a:pPr>
            <a:endParaRPr lang="pt-BR" sz="2200" dirty="0">
              <a:sym typeface="Wingdings" panose="05000000000000000000" pitchFamily="2" charset="2"/>
            </a:endParaRPr>
          </a:p>
          <a:p>
            <a:pPr marL="630000" lvl="1" indent="-306000" algn="just" fontAlgn="auto">
              <a:defRPr/>
            </a:pPr>
            <a:r>
              <a:rPr lang="pt-BR" sz="2200" dirty="0" smtClean="0">
                <a:solidFill>
                  <a:srgbClr val="0070C0"/>
                </a:solidFill>
              </a:rPr>
              <a:t>Cursos</a:t>
            </a:r>
            <a:r>
              <a:rPr lang="pt-BR" sz="2200" dirty="0" smtClean="0"/>
              <a:t> de reciclagem, </a:t>
            </a:r>
            <a:r>
              <a:rPr lang="pt-BR" sz="2200" dirty="0"/>
              <a:t>simpósios, aulas abordando a </a:t>
            </a:r>
            <a:r>
              <a:rPr lang="pt-BR" sz="2200" dirty="0" smtClean="0"/>
              <a:t>temática.</a:t>
            </a:r>
          </a:p>
          <a:p>
            <a:pPr marL="630000" lvl="1" indent="-306000" algn="just" fontAlgn="auto">
              <a:defRPr/>
            </a:pPr>
            <a:r>
              <a:rPr lang="pt-BR" sz="2200" dirty="0"/>
              <a:t>M</a:t>
            </a:r>
            <a:r>
              <a:rPr lang="pt-BR" sz="2200" dirty="0" smtClean="0"/>
              <a:t>aior </a:t>
            </a:r>
            <a:r>
              <a:rPr lang="pt-BR" sz="2200" dirty="0">
                <a:solidFill>
                  <a:srgbClr val="0070C0"/>
                </a:solidFill>
              </a:rPr>
              <a:t>divulgação do calendário </a:t>
            </a:r>
            <a:r>
              <a:rPr lang="pt-BR" sz="2200" dirty="0" smtClean="0">
                <a:solidFill>
                  <a:srgbClr val="0070C0"/>
                </a:solidFill>
              </a:rPr>
              <a:t>vacinal do </a:t>
            </a:r>
            <a:r>
              <a:rPr lang="pt-BR" sz="2200" dirty="0">
                <a:solidFill>
                  <a:srgbClr val="0070C0"/>
                </a:solidFill>
              </a:rPr>
              <a:t>prematuro </a:t>
            </a:r>
            <a:r>
              <a:rPr lang="pt-BR" sz="2200" dirty="0"/>
              <a:t>nas dependências da unidade de </a:t>
            </a:r>
            <a:r>
              <a:rPr lang="pt-BR" sz="2200" dirty="0" smtClean="0"/>
              <a:t>neonatologia</a:t>
            </a:r>
          </a:p>
          <a:p>
            <a:pPr marL="324000" lvl="1" indent="0" algn="just" fontAlgn="auto">
              <a:buFont typeface="Wingdings 2" pitchFamily="18" charset="2"/>
              <a:buNone/>
              <a:defRPr/>
            </a:pPr>
            <a:endParaRPr lang="pt-BR" sz="2200" dirty="0" smtClean="0"/>
          </a:p>
          <a:p>
            <a:pPr marL="630000" lvl="1" indent="-306000" algn="just" fontAlgn="auto">
              <a:defRPr/>
            </a:pPr>
            <a:r>
              <a:rPr lang="pt-BR" sz="2200" dirty="0" smtClean="0"/>
              <a:t>Parceria </a:t>
            </a:r>
            <a:r>
              <a:rPr lang="pt-BR" sz="2200" dirty="0"/>
              <a:t>conjunta com o </a:t>
            </a:r>
            <a:r>
              <a:rPr lang="pt-BR" sz="2200" dirty="0" smtClean="0">
                <a:solidFill>
                  <a:schemeClr val="accent2"/>
                </a:solidFill>
              </a:rPr>
              <a:t>CRIE</a:t>
            </a:r>
            <a:r>
              <a:rPr lang="pt-BR" sz="2200" dirty="0" smtClean="0"/>
              <a:t> </a:t>
            </a:r>
            <a:r>
              <a:rPr lang="pt-BR" sz="2200" dirty="0" smtClean="0">
                <a:sym typeface="Wingdings" panose="05000000000000000000" pitchFamily="2" charset="2"/>
              </a:rPr>
              <a:t></a:t>
            </a:r>
            <a:r>
              <a:rPr lang="pt-BR" sz="2200" dirty="0" smtClean="0"/>
              <a:t> auxiliar </a:t>
            </a:r>
            <a:r>
              <a:rPr lang="pt-BR" sz="2200" dirty="0"/>
              <a:t>a verificação da situação vacinal dos </a:t>
            </a:r>
            <a:r>
              <a:rPr lang="pt-BR" sz="2200" dirty="0" smtClean="0"/>
              <a:t>lactentes.</a:t>
            </a:r>
          </a:p>
          <a:p>
            <a:pPr marL="630000" lvl="1" indent="-306000" algn="just" fontAlgn="auto">
              <a:defRPr/>
            </a:pPr>
            <a:r>
              <a:rPr lang="pt-BR" sz="2200" dirty="0" smtClean="0">
                <a:solidFill>
                  <a:schemeClr val="accent2"/>
                </a:solidFill>
              </a:rPr>
              <a:t>Orientações</a:t>
            </a:r>
            <a:r>
              <a:rPr lang="pt-BR" sz="2200" dirty="0" smtClean="0"/>
              <a:t> </a:t>
            </a:r>
            <a:r>
              <a:rPr lang="pt-BR" sz="2200" dirty="0"/>
              <a:t>aos pais ou responsáveis durante a internação neonatal</a:t>
            </a:r>
            <a:r>
              <a:rPr lang="pt-BR" sz="2200" dirty="0" smtClean="0"/>
              <a:t>, </a:t>
            </a:r>
            <a:r>
              <a:rPr lang="pt-BR" sz="2200" dirty="0"/>
              <a:t>reforçar os </a:t>
            </a:r>
            <a:r>
              <a:rPr lang="pt-BR" sz="2200" dirty="0">
                <a:solidFill>
                  <a:schemeClr val="accent2"/>
                </a:solidFill>
              </a:rPr>
              <a:t>benefícios</a:t>
            </a:r>
            <a:r>
              <a:rPr lang="pt-BR" sz="2200" dirty="0"/>
              <a:t> da imunização adequada no período </a:t>
            </a:r>
            <a:r>
              <a:rPr lang="pt-BR" sz="2200" dirty="0" smtClean="0"/>
              <a:t>apropriado.</a:t>
            </a:r>
            <a:endParaRPr lang="pt-BR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limitações</a:t>
            </a:r>
            <a:endParaRPr lang="pt-BR" dirty="0"/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/>
            <a:r>
              <a:rPr lang="pt-BR" sz="2200" smtClean="0"/>
              <a:t>Amostra insuficiente, comprometendo verificar associações entre IG, peso ao nascer, comorbidades e atraso vacinal.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1857375"/>
            <a:ext cx="11029950" cy="3897313"/>
          </a:xfrm>
        </p:spPr>
        <p:txBody>
          <a:bodyPr/>
          <a:lstStyle/>
          <a:p>
            <a:pPr algn="just"/>
            <a:r>
              <a:rPr lang="pt-BR" sz="2200" smtClean="0"/>
              <a:t>A </a:t>
            </a:r>
            <a:r>
              <a:rPr lang="pt-BR" sz="2200" smtClean="0">
                <a:solidFill>
                  <a:srgbClr val="0070C0"/>
                </a:solidFill>
              </a:rPr>
              <a:t>situação vacinal </a:t>
            </a:r>
            <a:r>
              <a:rPr lang="pt-BR" sz="2200" smtClean="0"/>
              <a:t>dos lactentes internados por </a:t>
            </a:r>
            <a:r>
              <a:rPr lang="pt-BR" sz="2200" smtClean="0">
                <a:solidFill>
                  <a:srgbClr val="0070C0"/>
                </a:solidFill>
              </a:rPr>
              <a:t>mais de 60 dias</a:t>
            </a:r>
            <a:r>
              <a:rPr lang="pt-BR" sz="2200" smtClean="0"/>
              <a:t> na UTIN do HMIB mostrou-se </a:t>
            </a:r>
            <a:r>
              <a:rPr lang="pt-BR" sz="2200" smtClean="0">
                <a:solidFill>
                  <a:srgbClr val="FF0000"/>
                </a:solidFill>
              </a:rPr>
              <a:t>majoritariamente atrasada ou não realizada</a:t>
            </a:r>
            <a:r>
              <a:rPr lang="pt-BR" sz="2200" smtClean="0"/>
              <a:t>. </a:t>
            </a:r>
          </a:p>
          <a:p>
            <a:pPr algn="just"/>
            <a:r>
              <a:rPr lang="pt-BR" sz="2200" smtClean="0"/>
              <a:t>Objetivo dos imunizantes: minimizar a ocorrência e transmissão de doenças </a:t>
            </a:r>
            <a:r>
              <a:rPr lang="pt-BR" sz="2200" smtClean="0">
                <a:solidFill>
                  <a:srgbClr val="00B050"/>
                </a:solidFill>
              </a:rPr>
              <a:t>imunopreveníveis</a:t>
            </a:r>
            <a:r>
              <a:rPr lang="pt-BR" sz="2200" smtClean="0"/>
              <a:t>. </a:t>
            </a:r>
          </a:p>
          <a:p>
            <a:pPr algn="just"/>
            <a:r>
              <a:rPr lang="pt-BR" sz="2200" b="1" smtClean="0"/>
              <a:t>Efeitos adversos: </a:t>
            </a:r>
            <a:r>
              <a:rPr lang="pt-BR" sz="2200" smtClean="0"/>
              <a:t>nenhum observado </a:t>
            </a:r>
            <a:r>
              <a:rPr lang="pt-BR" sz="2200" smtClean="0">
                <a:sym typeface="Wingdings" pitchFamily="2" charset="2"/>
              </a:rPr>
              <a:t> exemplificando a </a:t>
            </a:r>
            <a:r>
              <a:rPr lang="pt-BR" sz="2200" smtClean="0">
                <a:solidFill>
                  <a:srgbClr val="00B050"/>
                </a:solidFill>
                <a:sym typeface="Wingdings" pitchFamily="2" charset="2"/>
              </a:rPr>
              <a:t>boa tolerância </a:t>
            </a:r>
            <a:r>
              <a:rPr lang="pt-BR" sz="2200" smtClean="0">
                <a:sym typeface="Wingdings" pitchFamily="2" charset="2"/>
              </a:rPr>
              <a:t>apresentada pelo RNPT e/ou com comorbidades. </a:t>
            </a:r>
          </a:p>
          <a:p>
            <a:pPr algn="just"/>
            <a:r>
              <a:rPr lang="pt-BR" sz="2200" smtClean="0">
                <a:sym typeface="Wingdings" pitchFamily="2" charset="2"/>
              </a:rPr>
              <a:t>Há </a:t>
            </a:r>
            <a:r>
              <a:rPr lang="pt-BR" sz="2200" smtClean="0">
                <a:solidFill>
                  <a:srgbClr val="7030A0"/>
                </a:solidFill>
                <a:sym typeface="Wingdings" pitchFamily="2" charset="2"/>
              </a:rPr>
              <a:t>poucos trabalhos brasileiros</a:t>
            </a:r>
            <a:r>
              <a:rPr lang="pt-BR" sz="2200" smtClean="0">
                <a:sym typeface="Wingdings" pitchFamily="2" charset="2"/>
              </a:rPr>
              <a:t> que avaliam a adequação vacinal dos lactentes no âmbito neonatal  novos estudos encorajados. </a:t>
            </a:r>
          </a:p>
        </p:txBody>
      </p:sp>
      <p:sp>
        <p:nvSpPr>
          <p:cNvPr id="4" name="Retângulo de cantos arredondados 3"/>
          <p:cNvSpPr/>
          <p:nvPr/>
        </p:nvSpPr>
        <p:spPr>
          <a:xfrm>
            <a:off x="2074863" y="5427663"/>
            <a:ext cx="8389937" cy="12049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Não se pode manter a perpetuação do descompromisso em renegar a segundo plano uma medida tão simples e comprovadamente eficaz: a vacinação.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96863" y="1716088"/>
            <a:ext cx="11476037" cy="5141912"/>
          </a:xfrm>
        </p:spPr>
        <p:txBody>
          <a:bodyPr rtlCol="0">
            <a:normAutofit fontScale="92500" lnSpcReduction="20000"/>
          </a:bodyPr>
          <a:lstStyle/>
          <a:p>
            <a:pPr marL="306000" indent="-306000" algn="just" fontAlgn="auto">
              <a:defRPr/>
            </a:pPr>
            <a:r>
              <a:rPr lang="pt-BR" dirty="0"/>
              <a:t>[1] Ribeiro JF, Silva LLC da, Santos IL dos </a:t>
            </a:r>
            <a:r>
              <a:rPr lang="pt-BR" i="1" dirty="0"/>
              <a:t>et al</a:t>
            </a:r>
            <a:r>
              <a:rPr lang="pt-BR" dirty="0"/>
              <a:t>. O prematuro em Unidade de Terapia Intensiva Neonatal: a assistência do enfermeiro. Rev </a:t>
            </a:r>
            <a:r>
              <a:rPr lang="pt-BR" dirty="0" err="1"/>
              <a:t>enferm</a:t>
            </a:r>
            <a:r>
              <a:rPr lang="pt-BR" dirty="0"/>
              <a:t> UFPE online., Recife, 10(10): 3833-41, out., 2016. </a:t>
            </a:r>
          </a:p>
          <a:p>
            <a:pPr marL="306000" indent="-306000" algn="just" fontAlgn="auto">
              <a:defRPr/>
            </a:pPr>
            <a:r>
              <a:rPr lang="pt-BR" dirty="0"/>
              <a:t>[2] </a:t>
            </a:r>
            <a:r>
              <a:rPr lang="pt-BR" dirty="0" err="1"/>
              <a:t>Damian</a:t>
            </a:r>
            <a:r>
              <a:rPr lang="pt-BR" dirty="0"/>
              <a:t> A, </a:t>
            </a:r>
            <a:r>
              <a:rPr lang="pt-BR" dirty="0" err="1"/>
              <a:t>Waterkemper</a:t>
            </a:r>
            <a:r>
              <a:rPr lang="pt-BR" dirty="0"/>
              <a:t> R, Paulo CA. Perfil de neonatos internados em unidade de tratamento intensivo neonatal: estudo transversal. Arq. Ciência Saúde. 2016 </a:t>
            </a:r>
            <a:r>
              <a:rPr lang="pt-BR" dirty="0" err="1"/>
              <a:t>abr-jul</a:t>
            </a:r>
            <a:r>
              <a:rPr lang="pt-BR" dirty="0"/>
              <a:t>; 23(2) 100-105. </a:t>
            </a:r>
          </a:p>
          <a:p>
            <a:pPr marL="306000" indent="-306000" algn="just" fontAlgn="auto">
              <a:defRPr/>
            </a:pPr>
            <a:r>
              <a:rPr lang="pt-BR" dirty="0"/>
              <a:t>[3] Vacinação em pré-termos. Guia Prático de Atualização. Departamentos científicos de Imunizações e Neonatologia. SBP. Nº 8, Junho de 2018. </a:t>
            </a:r>
          </a:p>
          <a:p>
            <a:pPr marL="306000" indent="-306000" algn="just" fontAlgn="auto">
              <a:defRPr/>
            </a:pPr>
            <a:r>
              <a:rPr lang="pt-BR" dirty="0"/>
              <a:t>[4] Silveira RC, </a:t>
            </a:r>
            <a:r>
              <a:rPr lang="pt-BR" dirty="0" err="1"/>
              <a:t>Kfouri</a:t>
            </a:r>
            <a:r>
              <a:rPr lang="pt-BR" dirty="0"/>
              <a:t> RA. Calendários de vacinação. Prematuros. Imunizações | V. 10 | N. 3 | 2017. </a:t>
            </a:r>
          </a:p>
          <a:p>
            <a:pPr marL="306000" indent="-306000" algn="just" fontAlgn="auto">
              <a:defRPr/>
            </a:pPr>
            <a:r>
              <a:rPr lang="pt-BR" dirty="0"/>
              <a:t>[5] Morais AC, Quirino, MD. Prática de imunização da criança prematura. </a:t>
            </a:r>
            <a:r>
              <a:rPr lang="pt-BR" dirty="0" err="1"/>
              <a:t>Cienc</a:t>
            </a:r>
            <a:r>
              <a:rPr lang="pt-BR" dirty="0"/>
              <a:t> </a:t>
            </a:r>
            <a:r>
              <a:rPr lang="pt-BR" dirty="0" err="1"/>
              <a:t>Cuid</a:t>
            </a:r>
            <a:r>
              <a:rPr lang="pt-BR" dirty="0"/>
              <a:t> Saúde 2010 </a:t>
            </a:r>
            <a:r>
              <a:rPr lang="pt-BR" dirty="0" err="1"/>
              <a:t>Abr</a:t>
            </a:r>
            <a:r>
              <a:rPr lang="pt-BR" dirty="0"/>
              <a:t>/</a:t>
            </a:r>
            <a:r>
              <a:rPr lang="pt-BR" dirty="0" err="1"/>
              <a:t>Jun</a:t>
            </a:r>
            <a:r>
              <a:rPr lang="pt-BR" dirty="0"/>
              <a:t>; 9(2):350-357. </a:t>
            </a:r>
          </a:p>
          <a:p>
            <a:pPr marL="306000" indent="-306000" algn="just" fontAlgn="auto">
              <a:defRPr/>
            </a:pPr>
            <a:r>
              <a:rPr lang="pt-BR" dirty="0"/>
              <a:t>[6] </a:t>
            </a:r>
            <a:r>
              <a:rPr lang="pt-BR" dirty="0" err="1"/>
              <a:t>Nehab</a:t>
            </a:r>
            <a:r>
              <a:rPr lang="pt-BR" dirty="0"/>
              <a:t> MF. Análise das práticas relacionadas à imunização em Unidades de Terapia Intensiva Neonatal no município do Rio de Janeiro. Dissertação (Mestrado em Ciências) - Instituto Fernandes Figueira, Rio de Janeiro, 2015. XI, 69 f, il. </a:t>
            </a:r>
          </a:p>
          <a:p>
            <a:pPr marL="306000" indent="-306000" algn="just" fontAlgn="auto">
              <a:defRPr/>
            </a:pPr>
            <a:r>
              <a:rPr lang="pt-BR" dirty="0"/>
              <a:t>[7] Diniz LMO, Figueiredo BCG. O sistema imunológico do recém-nascido. Revista Médica de Minas Gerais 2014, 24(2): 233-240. </a:t>
            </a:r>
          </a:p>
          <a:p>
            <a:pPr marL="306000" indent="-306000" algn="just" fontAlgn="auto">
              <a:defRPr/>
            </a:pPr>
            <a:r>
              <a:rPr lang="pt-BR" dirty="0"/>
              <a:t>[8] </a:t>
            </a:r>
            <a:r>
              <a:rPr lang="pt-BR" dirty="0" err="1"/>
              <a:t>Mussi-Pinhata</a:t>
            </a:r>
            <a:r>
              <a:rPr lang="pt-BR" dirty="0"/>
              <a:t> MM, Rego MA. Particularidades imunológicas do pré-termo extremo: um desafio para a prevenção da sepse hospitalar. J </a:t>
            </a:r>
            <a:r>
              <a:rPr lang="pt-BR" dirty="0" err="1"/>
              <a:t>Pediatr</a:t>
            </a:r>
            <a:r>
              <a:rPr lang="pt-BR" dirty="0"/>
              <a:t> (Rio J). 2005;81 (1 Supl): S59-S68. </a:t>
            </a:r>
          </a:p>
          <a:p>
            <a:pPr marL="306000" indent="-306000" algn="just" fontAlgn="auto">
              <a:defRPr/>
            </a:pPr>
            <a:r>
              <a:rPr lang="en-US" dirty="0"/>
              <a:t>[9] Flannery DD, Wade KC. </a:t>
            </a:r>
            <a:r>
              <a:rPr lang="en-US" i="1" dirty="0"/>
              <a:t>Immunization in the Neonatal Intensive Care Unit</a:t>
            </a:r>
            <a:r>
              <a:rPr lang="en-US" dirty="0"/>
              <a:t>. </a:t>
            </a:r>
            <a:r>
              <a:rPr lang="en-US" dirty="0" err="1"/>
              <a:t>Clin</a:t>
            </a:r>
            <a:r>
              <a:rPr lang="en-US" dirty="0"/>
              <a:t> </a:t>
            </a:r>
            <a:r>
              <a:rPr lang="en-US" dirty="0" err="1"/>
              <a:t>Perinatol</a:t>
            </a:r>
            <a:r>
              <a:rPr lang="en-US" dirty="0"/>
              <a:t> 48 (2021) 393–412. </a:t>
            </a:r>
          </a:p>
          <a:p>
            <a:pPr marL="306000" indent="-306000" algn="just" fontAlgn="auto">
              <a:defRPr/>
            </a:pPr>
            <a:r>
              <a:rPr lang="pt-BR" dirty="0"/>
              <a:t>[10] Manual dos Centros de Referência de Imunobiológicos Especiais, 5ª edição. Capítulo 3: Pessoas </a:t>
            </a:r>
            <a:r>
              <a:rPr lang="pt-BR" dirty="0" err="1"/>
              <a:t>imunocompetentes</a:t>
            </a:r>
            <a:r>
              <a:rPr lang="pt-BR" dirty="0"/>
              <a:t> elegíveis para o uso de Imunobiológicos especiais nos CRIE, parte 3.2 Recém-nascidos, página 48.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1716088"/>
            <a:ext cx="11029950" cy="5141912"/>
          </a:xfrm>
        </p:spPr>
        <p:txBody>
          <a:bodyPr rtlCol="0">
            <a:normAutofit lnSpcReduction="10000"/>
          </a:bodyPr>
          <a:lstStyle/>
          <a:p>
            <a:pPr marL="306000" indent="-306000" algn="just" fontAlgn="auto">
              <a:defRPr/>
            </a:pPr>
            <a:r>
              <a:rPr lang="en-US" dirty="0"/>
              <a:t>[11] Slack, M. H.; </a:t>
            </a:r>
            <a:r>
              <a:rPr lang="en-US" dirty="0" err="1"/>
              <a:t>Thwaites</a:t>
            </a:r>
            <a:r>
              <a:rPr lang="en-US" dirty="0"/>
              <a:t>, R. J. </a:t>
            </a:r>
            <a:r>
              <a:rPr lang="en-US" i="1" dirty="0"/>
              <a:t>Timing of </a:t>
            </a:r>
            <a:r>
              <a:rPr lang="en-US" i="1" dirty="0" err="1"/>
              <a:t>immunisation</a:t>
            </a:r>
            <a:r>
              <a:rPr lang="en-US" i="1" dirty="0"/>
              <a:t> of premature infants on the neonatal unit and after discharge to the community</a:t>
            </a:r>
            <a:r>
              <a:rPr lang="en-US" dirty="0"/>
              <a:t>. </a:t>
            </a:r>
            <a:r>
              <a:rPr lang="en-US" dirty="0" err="1"/>
              <a:t>Commun</a:t>
            </a:r>
            <a:r>
              <a:rPr lang="en-US" dirty="0"/>
              <a:t> Dis Public Health, v. 3, n. 4, p. 303-4, </a:t>
            </a:r>
            <a:r>
              <a:rPr lang="en-US" dirty="0" err="1"/>
              <a:t>dec</a:t>
            </a:r>
            <a:r>
              <a:rPr lang="en-US" dirty="0"/>
              <a:t> 2000. </a:t>
            </a:r>
          </a:p>
          <a:p>
            <a:pPr marL="306000" indent="-306000" algn="just" fontAlgn="auto">
              <a:defRPr/>
            </a:pPr>
            <a:r>
              <a:rPr lang="en-US" dirty="0"/>
              <a:t>[12] </a:t>
            </a:r>
            <a:r>
              <a:rPr lang="en-US" dirty="0" err="1"/>
              <a:t>Woestenberg</a:t>
            </a:r>
            <a:r>
              <a:rPr lang="en-US" dirty="0"/>
              <a:t>, P. J. et al. </a:t>
            </a:r>
            <a:r>
              <a:rPr lang="en-US" i="1" dirty="0"/>
              <a:t>Delayed start of diphtheria, tetanus, acellular pertussis and inactivated polio vaccination in preterm and low birth weight infants in the Netherlands</a:t>
            </a:r>
            <a:r>
              <a:rPr lang="en-US" dirty="0"/>
              <a:t>. The Pediatric Infectious Disease Journal, v.33, n. 2, p. 190-8, </a:t>
            </a:r>
            <a:r>
              <a:rPr lang="en-US" dirty="0" err="1"/>
              <a:t>feb</a:t>
            </a:r>
            <a:r>
              <a:rPr lang="en-US" dirty="0"/>
              <a:t> 2014. </a:t>
            </a:r>
          </a:p>
          <a:p>
            <a:pPr marL="306000" indent="-306000" algn="just" fontAlgn="auto">
              <a:defRPr/>
            </a:pPr>
            <a:r>
              <a:rPr lang="en-US" dirty="0"/>
              <a:t>[13] </a:t>
            </a:r>
            <a:r>
              <a:rPr lang="en-US" dirty="0" err="1"/>
              <a:t>Tozzi</a:t>
            </a:r>
            <a:r>
              <a:rPr lang="en-US" dirty="0"/>
              <a:t>, A. E. et al. </a:t>
            </a:r>
            <a:r>
              <a:rPr lang="en-US" i="1" dirty="0"/>
              <a:t>Timeliness of routine immunization in a population-based Italian cohort of very preterm infants: Results of the </a:t>
            </a:r>
            <a:r>
              <a:rPr lang="en-US" i="1" dirty="0" err="1"/>
              <a:t>Aciton</a:t>
            </a:r>
            <a:r>
              <a:rPr lang="en-US" i="1" dirty="0"/>
              <a:t> follow-up project</a:t>
            </a:r>
            <a:r>
              <a:rPr lang="en-US" dirty="0"/>
              <a:t>. Vaccine, v. 32, p. 793-799, 2014. </a:t>
            </a:r>
          </a:p>
          <a:p>
            <a:pPr marL="306000" indent="-306000" algn="just" fontAlgn="auto">
              <a:defRPr/>
            </a:pPr>
            <a:r>
              <a:rPr lang="en-US" dirty="0"/>
              <a:t>[14] Ochoa, T. J. et al. </a:t>
            </a:r>
            <a:r>
              <a:rPr lang="en-US" i="1" dirty="0"/>
              <a:t>Vaccine schedule compliance among very low birth weight infants in Lima, Peru</a:t>
            </a:r>
            <a:r>
              <a:rPr lang="en-US" dirty="0"/>
              <a:t>. Vaccine, v. 33, p. 354-358, 2015 </a:t>
            </a:r>
            <a:endParaRPr lang="pt-BR" dirty="0"/>
          </a:p>
          <a:p>
            <a:pPr marL="306000" indent="-306000" algn="just" fontAlgn="auto">
              <a:defRPr/>
            </a:pPr>
            <a:r>
              <a:rPr lang="pt-BR" dirty="0"/>
              <a:t>[15] Costa MER et al. Os prematuros apresentam mais eventos adversos vacinais do que as crianças a termo? Um estudo transversal, Recife – PE, 2020. URI: http://tcc.fps.edu.br:80/jspui/handle/fpsrepo/929 </a:t>
            </a:r>
          </a:p>
          <a:p>
            <a:pPr marL="306000" indent="-306000" algn="just" fontAlgn="auto">
              <a:defRPr/>
            </a:pPr>
            <a:r>
              <a:rPr lang="pt-BR" dirty="0"/>
              <a:t>[16] Bula do Palivizumabe. Disponível em: https://consultaremedios.com.br/palivizumabe/bula, acessado dia 31/12/21, às 12h50. </a:t>
            </a:r>
          </a:p>
          <a:p>
            <a:pPr marL="306000" indent="-306000" algn="just" fontAlgn="auto">
              <a:defRPr/>
            </a:pPr>
            <a:r>
              <a:rPr lang="pt-BR" dirty="0"/>
              <a:t>[17] Secretaria de Atenção à Saúde, Secretaria de Ciência, Tecnologia e Insumos Estratégicos. Portaria Conjunta nº 23, de 3 de outubro de 2018. Disponível em: http://conitec.gov.br/images/Protocolos/Protocolo_Uso/ProtocoloUso_Palivizumabe.pdf, acessado dia 03/01/22, às 13h.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/>
            <a:r>
              <a:rPr lang="da-DK" smtClean="0"/>
              <a:t>[18] Hofstetter AM, Jacobson EN, deHart MP, et al. </a:t>
            </a:r>
            <a:r>
              <a:rPr lang="en-US" i="1" smtClean="0"/>
              <a:t>Early Childhood Vaccination Status of Preterm Infants</a:t>
            </a:r>
            <a:r>
              <a:rPr lang="en-US" smtClean="0"/>
              <a:t>. </a:t>
            </a:r>
            <a:r>
              <a:rPr lang="pt-BR" smtClean="0"/>
              <a:t>Pediatrics. 2019;144(3):e20183520.</a:t>
            </a:r>
          </a:p>
          <a:p>
            <a:pPr algn="just"/>
            <a:r>
              <a:rPr lang="pt-BR" smtClean="0"/>
              <a:t>[19] Gopal SH, Edwards KM, Creech B, Weitkamp JH. </a:t>
            </a:r>
            <a:r>
              <a:rPr lang="en-US" smtClean="0"/>
              <a:t>Variability in Immunization Practices for </a:t>
            </a:r>
            <a:r>
              <a:rPr lang="pt-BR" smtClean="0"/>
              <a:t>Preterm Infants. American Journal of Perinatology. 2018. DOI </a:t>
            </a:r>
            <a:r>
              <a:rPr lang="pt-BR" smtClean="0">
                <a:hlinkClick r:id="rId2"/>
              </a:rPr>
              <a:t>https://doi.org/10.1055/s-0038-1660453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[20] Weisberg DB, Zamir CS.  </a:t>
            </a:r>
            <a:r>
              <a:rPr lang="en-US" smtClean="0"/>
              <a:t>Vaccination timeliness and completeness among preterm and low birthweight infants: a national cohort study</a:t>
            </a:r>
            <a:r>
              <a:rPr lang="pt-BR" smtClean="0"/>
              <a:t> Human Vaccines &amp; Immunotherapeutics. 2021, Vol. 17, No. 6, 1666–1674.</a:t>
            </a:r>
          </a:p>
          <a:p>
            <a:pPr algn="just"/>
            <a:r>
              <a:rPr lang="pt-BR" smtClean="0"/>
              <a:t>[21] Yuyang Xu , Chai Ji , Yan Liu , Mingyan Li , Dan Yao , Xia Wang , Jian </a:t>
            </a:r>
            <a:r>
              <a:rPr lang="en-US" smtClean="0"/>
              <a:t>Du &amp; Junfang Chen (2020): Vaccination recommendations, immunization status and safety of vaccination for premature infants in Zhejiang, China, Expert Review of Vaccines, DOI: </a:t>
            </a:r>
            <a:r>
              <a:rPr lang="pt-BR" smtClean="0"/>
              <a:t>10.1080/14760584.2020.1831917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de cantos arredondados 2"/>
          <p:cNvSpPr/>
          <p:nvPr/>
        </p:nvSpPr>
        <p:spPr>
          <a:xfrm>
            <a:off x="7329488" y="1131888"/>
            <a:ext cx="4354512" cy="217805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‘O ontem, é história.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O amanhã, é um mistério.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/>
              <a:t>Mas o hoje, é uma dádiva, e por isso se chama presente’.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2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i="1" dirty="0"/>
              <a:t>Mestre Tartaruga, Kung Fu Panda.</a:t>
            </a:r>
            <a:endParaRPr lang="pt-BR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2398713"/>
            <a:ext cx="5310188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93913"/>
            <a:ext cx="327977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0"/>
            <a:ext cx="4654550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325" y="-246063"/>
            <a:ext cx="4243388" cy="264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7977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5054600"/>
            <a:ext cx="4538663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2" name="Imagem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84688"/>
            <a:ext cx="4035425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3" name="CaixaDeTexto 11"/>
          <p:cNvSpPr txBox="1">
            <a:spLocks noChangeArrowheads="1"/>
          </p:cNvSpPr>
          <p:nvPr/>
        </p:nvSpPr>
        <p:spPr bwMode="auto">
          <a:xfrm>
            <a:off x="8796338" y="2389188"/>
            <a:ext cx="33813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 sz="5000"/>
              <a:t>OBRIGADA</a:t>
            </a:r>
          </a:p>
        </p:txBody>
      </p:sp>
      <p:pic>
        <p:nvPicPr>
          <p:cNvPr id="47114" name="Imagem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088" y="3124200"/>
            <a:ext cx="3617912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o">
  <a:themeElements>
    <a:clrScheme name="Dividendo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o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5D8C9649-FBE1-4B5B-8258-8A170F9843A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TM03457464[[fn=Dividendo]]</Template>
  <TotalTime>3558</TotalTime>
  <Words>3166</Words>
  <Application>Microsoft Office PowerPoint</Application>
  <PresentationFormat>Personalizar</PresentationFormat>
  <Paragraphs>286</Paragraphs>
  <Slides>36</Slides>
  <Notes>24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3" baseType="lpstr">
      <vt:lpstr>Gill Sans MT</vt:lpstr>
      <vt:lpstr>Arial</vt:lpstr>
      <vt:lpstr>Wingdings 2</vt:lpstr>
      <vt:lpstr>Calibri</vt:lpstr>
      <vt:lpstr>Wingdings</vt:lpstr>
      <vt:lpstr>Dividendo</vt:lpstr>
      <vt:lpstr>Gráfico do Microsoft Excel</vt:lpstr>
      <vt:lpstr>SITUAÇÃO VACINAL DOS PACIENTES INTERNADOS NA UNIDADE DE TERAPIA INTENSIVA NEONATAL DE UM HOSPITAL TERCIÁRIO DE REFERÊNCIA</vt:lpstr>
      <vt:lpstr>INTRODUÇÃO</vt:lpstr>
      <vt:lpstr>introdução</vt:lpstr>
      <vt:lpstr>introdução</vt:lpstr>
      <vt:lpstr>Apresentação do PowerPoint</vt:lpstr>
      <vt:lpstr>Apresentação do PowerPoint</vt:lpstr>
      <vt:lpstr>objetivos</vt:lpstr>
      <vt:lpstr>metodologia</vt:lpstr>
      <vt:lpstr>metodologia</vt:lpstr>
      <vt:lpstr>TCLE</vt:lpstr>
      <vt:lpstr>Análise de dados</vt:lpstr>
      <vt:lpstr>RESULTADOS</vt:lpstr>
      <vt:lpstr>resultados</vt:lpstr>
      <vt:lpstr>patologias</vt:lpstr>
      <vt:lpstr>resultados</vt:lpstr>
      <vt:lpstr>resultados</vt:lpstr>
      <vt:lpstr>discussão</vt:lpstr>
      <vt:lpstr>discussão</vt:lpstr>
      <vt:lpstr>CUIDADOS ESPECIAIS DURANTE  A VACINAÇÃO</vt:lpstr>
      <vt:lpstr>BCG e hepatite b</vt:lpstr>
      <vt:lpstr>PALIVIZUMABE</vt:lpstr>
      <vt:lpstr>2 meses de idade cronológica</vt:lpstr>
      <vt:lpstr>3 meses de idade cronológica</vt:lpstr>
      <vt:lpstr>discussão</vt:lpstr>
      <vt:lpstr>Apresentação do PowerPoint</vt:lpstr>
      <vt:lpstr>EFEITOS COLATERAIS</vt:lpstr>
      <vt:lpstr>Apresentação do PowerPoint</vt:lpstr>
      <vt:lpstr>discussão</vt:lpstr>
      <vt:lpstr>estratégias</vt:lpstr>
      <vt:lpstr>limitações</vt:lpstr>
      <vt:lpstr>conclusão</vt:lpstr>
      <vt:lpstr>Referências bibliográficas</vt:lpstr>
      <vt:lpstr>Referências bibliográficas</vt:lpstr>
      <vt:lpstr>Referências bibliográficas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 Elisa Rosa</dc:creator>
  <cp:lastModifiedBy>Paulo</cp:lastModifiedBy>
  <cp:revision>157</cp:revision>
  <dcterms:created xsi:type="dcterms:W3CDTF">2022-02-15T17:51:08Z</dcterms:created>
  <dcterms:modified xsi:type="dcterms:W3CDTF">2022-02-21T11:58:35Z</dcterms:modified>
</cp:coreProperties>
</file>