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3"/>
  </p:notesMasterIdLst>
  <p:sldIdLst>
    <p:sldId id="256" r:id="rId2"/>
    <p:sldId id="326" r:id="rId3"/>
    <p:sldId id="324" r:id="rId4"/>
    <p:sldId id="322" r:id="rId5"/>
    <p:sldId id="325" r:id="rId6"/>
    <p:sldId id="323" r:id="rId7"/>
    <p:sldId id="320" r:id="rId8"/>
    <p:sldId id="327" r:id="rId9"/>
    <p:sldId id="329" r:id="rId10"/>
    <p:sldId id="328" r:id="rId11"/>
    <p:sldId id="257" r:id="rId12"/>
    <p:sldId id="291" r:id="rId13"/>
    <p:sldId id="258" r:id="rId14"/>
    <p:sldId id="259" r:id="rId15"/>
    <p:sldId id="292" r:id="rId16"/>
    <p:sldId id="294" r:id="rId17"/>
    <p:sldId id="295" r:id="rId18"/>
    <p:sldId id="260" r:id="rId19"/>
    <p:sldId id="296" r:id="rId20"/>
    <p:sldId id="297" r:id="rId21"/>
    <p:sldId id="263" r:id="rId22"/>
    <p:sldId id="298" r:id="rId23"/>
    <p:sldId id="299" r:id="rId24"/>
    <p:sldId id="264" r:id="rId25"/>
    <p:sldId id="300" r:id="rId26"/>
    <p:sldId id="265" r:id="rId27"/>
    <p:sldId id="301" r:id="rId28"/>
    <p:sldId id="266" r:id="rId29"/>
    <p:sldId id="302" r:id="rId30"/>
    <p:sldId id="268" r:id="rId31"/>
    <p:sldId id="303" r:id="rId32"/>
    <p:sldId id="282" r:id="rId33"/>
    <p:sldId id="304" r:id="rId34"/>
    <p:sldId id="269" r:id="rId35"/>
    <p:sldId id="284" r:id="rId36"/>
    <p:sldId id="316" r:id="rId37"/>
    <p:sldId id="305" r:id="rId38"/>
    <p:sldId id="286" r:id="rId39"/>
    <p:sldId id="306" r:id="rId40"/>
    <p:sldId id="272" r:id="rId41"/>
    <p:sldId id="312" r:id="rId42"/>
    <p:sldId id="279" r:id="rId43"/>
    <p:sldId id="280" r:id="rId44"/>
    <p:sldId id="308" r:id="rId45"/>
    <p:sldId id="287" r:id="rId46"/>
    <p:sldId id="281" r:id="rId47"/>
    <p:sldId id="317" r:id="rId48"/>
    <p:sldId id="288" r:id="rId49"/>
    <p:sldId id="274" r:id="rId50"/>
    <p:sldId id="289" r:id="rId51"/>
    <p:sldId id="318" r:id="rId52"/>
    <p:sldId id="275" r:id="rId53"/>
    <p:sldId id="330" r:id="rId54"/>
    <p:sldId id="331" r:id="rId55"/>
    <p:sldId id="332" r:id="rId56"/>
    <p:sldId id="333" r:id="rId57"/>
    <p:sldId id="334" r:id="rId58"/>
    <p:sldId id="336" r:id="rId59"/>
    <p:sldId id="337" r:id="rId60"/>
    <p:sldId id="335" r:id="rId61"/>
    <p:sldId id="338" r:id="rId62"/>
    <p:sldId id="339" r:id="rId63"/>
    <p:sldId id="340" r:id="rId64"/>
    <p:sldId id="341" r:id="rId65"/>
    <p:sldId id="342" r:id="rId66"/>
    <p:sldId id="343" r:id="rId67"/>
    <p:sldId id="344" r:id="rId68"/>
    <p:sldId id="345" r:id="rId69"/>
    <p:sldId id="347" r:id="rId70"/>
    <p:sldId id="348" r:id="rId71"/>
    <p:sldId id="276" r:id="rId72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DAF2"/>
    <a:srgbClr val="2F78BE"/>
    <a:srgbClr val="58B9D3"/>
    <a:srgbClr val="EC6D85"/>
    <a:srgbClr val="ECC8BD"/>
    <a:srgbClr val="0000FF"/>
    <a:srgbClr val="FF00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007" autoAdjust="0"/>
    <p:restoredTop sz="71908" autoAdjust="0"/>
  </p:normalViewPr>
  <p:slideViewPr>
    <p:cSldViewPr snapToGrid="0">
      <p:cViewPr>
        <p:scale>
          <a:sx n="75" d="100"/>
          <a:sy n="75" d="100"/>
        </p:scale>
        <p:origin x="-58" y="-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519B5B5-F5DA-4AD3-A96A-4AE70D83107E}" type="datetimeFigureOut">
              <a:rPr lang="pt-BR"/>
              <a:pPr>
                <a:defRPr/>
              </a:pPr>
              <a:t>04/03/2022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CF294CE-E8AC-46BB-81BA-15B70A33174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79058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O tratamento tradicional consiste na destruição de toda a retina avascular</a:t>
            </a:r>
          </a:p>
        </p:txBody>
      </p:sp>
      <p:sp>
        <p:nvSpPr>
          <p:cNvPr id="5837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F6E339A-003B-4BEE-980C-57A3948F7ED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593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72E91AE-BCFF-4CAD-A8D9-513A2BB9B258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8C9D1-7A8B-4198-BF67-30AE0A59833B}" type="datetimeFigureOut">
              <a:rPr lang="pt-BR"/>
              <a:pPr>
                <a:defRPr/>
              </a:pPr>
              <a:t>04/03/2022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40E0C-CCB8-42BB-A14E-9C309381E38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2285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16E0A-E8A2-4F53-B4A7-8C33794AEEDD}" type="datetimeFigureOut">
              <a:rPr lang="pt-BR"/>
              <a:pPr>
                <a:defRPr/>
              </a:pPr>
              <a:t>04/03/2022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2E62A-8637-462C-9D43-687D333C83B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7701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717F0-CE76-40FD-AD9A-26DA967BDCA6}" type="datetimeFigureOut">
              <a:rPr lang="pt-BR"/>
              <a:pPr>
                <a:defRPr/>
              </a:pPr>
              <a:t>04/03/2022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2E73D-D21A-4F54-A337-006D1C4FACC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0037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B8E74-5A5E-4116-82C7-6FAA96B2771E}" type="datetimeFigureOut">
              <a:rPr lang="pt-BR"/>
              <a:pPr>
                <a:defRPr/>
              </a:pPr>
              <a:t>04/03/2022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E4EE9-A82D-4AB6-88BD-8A469181595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8964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AF4F5-C9F5-4ABF-8E1B-3AD6FAA1A395}" type="datetimeFigureOut">
              <a:rPr lang="pt-BR"/>
              <a:pPr>
                <a:defRPr/>
              </a:pPr>
              <a:t>04/03/2022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9FF49-E599-4E27-93F1-32B160F303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0930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2BE6-9ED4-439F-B7B8-5737FA0FAA38}" type="datetimeFigureOut">
              <a:rPr lang="pt-BR"/>
              <a:pPr>
                <a:defRPr/>
              </a:pPr>
              <a:t>04/03/2022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4030D-B6D6-40CA-90FF-EC006D45407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4072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67019-1E09-4B27-B27B-FC629738AA50}" type="datetimeFigureOut">
              <a:rPr lang="pt-BR"/>
              <a:pPr>
                <a:defRPr/>
              </a:pPr>
              <a:t>04/03/2022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06D0E-A75D-413C-8BD7-6F5323A38AE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6195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B4714D-75F1-4FCC-9B2A-64320CEF1BAD}" type="datetimeFigureOut">
              <a:rPr lang="pt-BR"/>
              <a:pPr>
                <a:defRPr/>
              </a:pPr>
              <a:t>04/03/2022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98750-BBF6-4C83-A6ED-A8E351594B0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9532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B135C-83CF-40B8-ACA2-4369B8AD1D4B}" type="datetimeFigureOut">
              <a:rPr lang="pt-BR"/>
              <a:pPr>
                <a:defRPr/>
              </a:pPr>
              <a:t>04/03/2022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9CEC2-79D9-49DE-BE31-7B9F7DE3282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1446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86A22-B8AC-4FEE-A124-ECBBC7E479B0}" type="datetimeFigureOut">
              <a:rPr lang="pt-BR"/>
              <a:pPr>
                <a:defRPr/>
              </a:pPr>
              <a:t>04/03/2022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B4DE0-5816-4441-A078-F0C4E3D3B85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251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76467-A16E-4E49-8C65-0535A5B344C8}" type="datetimeFigureOut">
              <a:rPr lang="pt-BR"/>
              <a:pPr>
                <a:defRPr/>
              </a:pPr>
              <a:t>04/03/2022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04DBC-8457-4765-BAA8-BF2885DF4F5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0858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B62C3B-3C39-4A75-8B06-7C4667D18D6B}" type="datetimeFigureOut">
              <a:rPr lang="pt-BR"/>
              <a:pPr>
                <a:defRPr/>
              </a:pPr>
              <a:t>04/03/2022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6F0D1E-6884-4A7F-8EF3-A77784D8C52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://www.paulomargotto.com.br/" TargetMode="External"/><Relationship Id="rId7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hyperlink" Target="https://pubmed.ncbi.nlm.nih.gov/32450064/" TargetMode="Externa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4465444/" TargetMode="Externa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3618591/" TargetMode="Externa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5197117/" TargetMode="Externa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5059928/" TargetMode="Externa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http://paulomargotto.com.br/documentos/21776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hyperlink" Target="https://drive.google.com/file/d/15ebHDHqCud0rl7GwFmnPp-CfxbG1Ncyd/view?usp=sharing" TargetMode="External"/><Relationship Id="rId4" Type="http://schemas.openxmlformats.org/officeDocument/2006/relationships/image" Target="../media/image39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3188"/>
            <a:ext cx="12192000" cy="666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ítulo 1"/>
          <p:cNvSpPr>
            <a:spLocks noGrp="1"/>
          </p:cNvSpPr>
          <p:nvPr>
            <p:ph type="ctrTitle"/>
          </p:nvPr>
        </p:nvSpPr>
        <p:spPr>
          <a:xfrm>
            <a:off x="0" y="1100138"/>
            <a:ext cx="11563350" cy="2387600"/>
          </a:xfrm>
        </p:spPr>
        <p:txBody>
          <a:bodyPr/>
          <a:lstStyle/>
          <a:p>
            <a:r>
              <a:rPr lang="pt-BR" sz="4800" b="1" smtClean="0">
                <a:solidFill>
                  <a:srgbClr val="0000FF"/>
                </a:solidFill>
                <a:latin typeface="American Typewriter"/>
                <a:ea typeface="American Typewriter"/>
                <a:cs typeface="American Typewriter"/>
              </a:rPr>
              <a:t>Retinopatia da Prematuridade: Tratamento Evolutivo com Fator de Crescimento Endotelial Antivascular</a:t>
            </a:r>
          </a:p>
        </p:txBody>
      </p:sp>
      <p:sp>
        <p:nvSpPr>
          <p:cNvPr id="2052" name="Subtítulo 2"/>
          <p:cNvSpPr>
            <a:spLocks noGrp="1"/>
          </p:cNvSpPr>
          <p:nvPr>
            <p:ph type="subTitle" idx="1"/>
          </p:nvPr>
        </p:nvSpPr>
        <p:spPr>
          <a:xfrm>
            <a:off x="1738313" y="4375150"/>
            <a:ext cx="9144000" cy="1655763"/>
          </a:xfrm>
        </p:spPr>
        <p:txBody>
          <a:bodyPr/>
          <a:lstStyle/>
          <a:p>
            <a:r>
              <a:rPr lang="pt-BR" sz="2000" b="1" smtClean="0">
                <a:solidFill>
                  <a:srgbClr val="2F78BE"/>
                </a:solidFill>
                <a:latin typeface="American Typewriter"/>
                <a:ea typeface="American Typewriter"/>
                <a:cs typeface="American Typewriter"/>
              </a:rPr>
              <a:t>Apresentação: Lays Silveira Piantino Pimentel R4 Neonatalogia</a:t>
            </a:r>
          </a:p>
          <a:p>
            <a:r>
              <a:rPr lang="pt-BR" sz="2000" b="1" smtClean="0">
                <a:solidFill>
                  <a:srgbClr val="2F78BE"/>
                </a:solidFill>
                <a:latin typeface="American Typewriter"/>
                <a:ea typeface="American Typewriter"/>
                <a:cs typeface="American Typewriter"/>
              </a:rPr>
              <a:t>Thaiana Beleza R5 Neonatologia</a:t>
            </a:r>
          </a:p>
          <a:p>
            <a:r>
              <a:rPr lang="pt-BR" sz="2000" b="1" smtClean="0">
                <a:solidFill>
                  <a:srgbClr val="2F78BE"/>
                </a:solidFill>
                <a:latin typeface="American Typewriter"/>
                <a:ea typeface="American Typewriter"/>
                <a:cs typeface="American Typewriter"/>
              </a:rPr>
              <a:t>Coordenação: Nathalia Bardal</a:t>
            </a:r>
          </a:p>
          <a:p>
            <a:r>
              <a:rPr lang="pt-BR" sz="2000" b="1" smtClean="0">
                <a:solidFill>
                  <a:srgbClr val="2F78BE"/>
                </a:solidFill>
                <a:latin typeface="American Typewriter"/>
                <a:ea typeface="American Typewriter"/>
                <a:cs typeface="American Typewriter"/>
              </a:rPr>
              <a:t>Unidade de Neonatologia do Hospital Materno Infantil de Brasília Dr. Antônio Márcio Lisboa/SS/DF</a:t>
            </a:r>
          </a:p>
          <a:p>
            <a:r>
              <a:rPr lang="pt-BR" sz="2000" b="1" smtClean="0">
                <a:solidFill>
                  <a:srgbClr val="2F78BE"/>
                </a:solidFill>
                <a:latin typeface="American Typewriter"/>
                <a:ea typeface="American Typewriter"/>
                <a:cs typeface="American Typewriter"/>
                <a:hlinkClick r:id="rId3"/>
              </a:rPr>
              <a:t>www.paulomargotto.com.br</a:t>
            </a:r>
            <a:r>
              <a:rPr lang="pt-BR" sz="2000" b="1" smtClean="0">
                <a:solidFill>
                  <a:srgbClr val="2F78BE"/>
                </a:solidFill>
                <a:latin typeface="American Typewriter"/>
                <a:ea typeface="American Typewriter"/>
                <a:cs typeface="American Typewriter"/>
              </a:rPr>
              <a:t>   -  Brasília, 3 de março de 2022</a:t>
            </a: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3540125"/>
            <a:ext cx="12028488" cy="8239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>
                <a:hlinkClick r:id="rId4"/>
              </a:rPr>
              <a:t>Retinopathy</a:t>
            </a:r>
            <a:r>
              <a:rPr lang="pt-BR">
                <a:hlinkClick r:id="rId4"/>
              </a:rPr>
              <a:t> of </a:t>
            </a:r>
            <a:r>
              <a:rPr lang="pt-BR" b="1">
                <a:hlinkClick r:id="rId4"/>
              </a:rPr>
              <a:t>Prematurity</a:t>
            </a:r>
            <a:r>
              <a:rPr lang="pt-BR">
                <a:hlinkClick r:id="rId4"/>
              </a:rPr>
              <a:t>: </a:t>
            </a:r>
            <a:r>
              <a:rPr lang="pt-BR" b="1">
                <a:hlinkClick r:id="rId4"/>
              </a:rPr>
              <a:t>Evolving</a:t>
            </a:r>
            <a:r>
              <a:rPr lang="pt-BR">
                <a:hlinkClick r:id="rId4"/>
              </a:rPr>
              <a:t> </a:t>
            </a:r>
            <a:r>
              <a:rPr lang="pt-BR" b="1">
                <a:hlinkClick r:id="rId4"/>
              </a:rPr>
              <a:t>Treatment</a:t>
            </a:r>
            <a:r>
              <a:rPr lang="pt-BR">
                <a:hlinkClick r:id="rId4"/>
              </a:rPr>
              <a:t> With Anti-Vascular Endothelial Growth Factor.</a:t>
            </a:r>
            <a:endParaRPr lang="pt-BR"/>
          </a:p>
          <a:p>
            <a:pPr algn="ctr"/>
            <a:r>
              <a:rPr lang="pt-BR" b="1"/>
              <a:t>Hartnett ME .</a:t>
            </a:r>
            <a:r>
              <a:rPr lang="pt-BR"/>
              <a:t>Am J Ophthalmol. 2020 Oct;218:208-213. doi: 10.1016/j.ajo.2020.05.025. Epub 2020 May 23.PMID: 32450064 </a:t>
            </a:r>
            <a:r>
              <a:rPr lang="pt-BR" b="1"/>
              <a:t>Free PMC article.</a:t>
            </a:r>
            <a:r>
              <a:rPr lang="pt-BR"/>
              <a:t> Review. </a:t>
            </a:r>
            <a:r>
              <a:rPr lang="pt-BR" b="1">
                <a:solidFill>
                  <a:srgbClr val="FF00FF"/>
                </a:solidFill>
              </a:rPr>
              <a:t>Artigo Livre!</a:t>
            </a:r>
          </a:p>
        </p:txBody>
      </p:sp>
      <p:pic>
        <p:nvPicPr>
          <p:cNvPr id="2058" name="Picture 10" descr="An external file that holds a picture, illustration, etc.&#10;Object name is nihms-1597215-b0001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4205288"/>
            <a:ext cx="1149350" cy="143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344488" y="5629275"/>
            <a:ext cx="13604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/>
              <a:t>Hartnett ME</a:t>
            </a:r>
          </a:p>
        </p:txBody>
      </p:sp>
      <p:pic>
        <p:nvPicPr>
          <p:cNvPr id="2060" name="Imagem" descr="Imagem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03363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2061" name="Imagem 7" descr="Ka12-09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9225" y="0"/>
            <a:ext cx="1882775" cy="192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Imagem 18" descr="DSC04128.JPG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9013" y="6594475"/>
            <a:ext cx="2312987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Imagem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67475"/>
            <a:ext cx="1784350" cy="153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otos lindas de bebê em casa! | Fotos tumblr de bebê, Fotos de bebês, 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1163" y="0"/>
            <a:ext cx="5924551" cy="769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Arredondado 3"/>
          <p:cNvSpPr/>
          <p:nvPr/>
        </p:nvSpPr>
        <p:spPr>
          <a:xfrm>
            <a:off x="4445000" y="2012950"/>
            <a:ext cx="7131050" cy="796925"/>
          </a:xfrm>
          <a:prstGeom prst="roundRect">
            <a:avLst/>
          </a:prstGeom>
          <a:solidFill>
            <a:srgbClr val="E360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200" b="1" dirty="0">
                <a:latin typeface="American Typewriter" charset="0"/>
                <a:ea typeface="American Typewriter" charset="0"/>
                <a:cs typeface="American Typewriter" charset="0"/>
              </a:rPr>
              <a:t>ANTES DE COMEÇAR ...</a:t>
            </a:r>
            <a:endParaRPr lang="pt-BR" sz="4200" b="1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8" name="Retângulo Arredondado 7"/>
          <p:cNvSpPr/>
          <p:nvPr/>
        </p:nvSpPr>
        <p:spPr>
          <a:xfrm>
            <a:off x="4719638" y="2809875"/>
            <a:ext cx="6581775" cy="798513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200" b="1" dirty="0">
                <a:latin typeface="American Typewriter" charset="0"/>
                <a:ea typeface="American Typewriter" charset="0"/>
                <a:cs typeface="American Typewriter" charset="0"/>
              </a:rPr>
              <a:t>Conceitos importantes</a:t>
            </a:r>
            <a:endParaRPr lang="pt-BR" sz="4200" b="1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oto Olho PNG - Imagem de Foto Olho PNG em Alta Resoluçã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12192000" cy="707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tângulo 3"/>
          <p:cNvSpPr>
            <a:spLocks noChangeArrowheads="1"/>
          </p:cNvSpPr>
          <p:nvPr/>
        </p:nvSpPr>
        <p:spPr bwMode="auto">
          <a:xfrm>
            <a:off x="1235075" y="3108325"/>
            <a:ext cx="5022850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3000">
                <a:solidFill>
                  <a:schemeClr val="hlink"/>
                </a:solidFill>
                <a:latin typeface="American Typewriter"/>
                <a:ea typeface="American Typewriter"/>
                <a:cs typeface="American Typewriter"/>
              </a:rPr>
              <a:t>Avaliação geral da retina</a:t>
            </a:r>
          </a:p>
          <a:p>
            <a:pPr algn="ctr"/>
            <a:endParaRPr lang="pt-BR" sz="3000">
              <a:solidFill>
                <a:schemeClr val="hlink"/>
              </a:solidFill>
              <a:latin typeface="American Typewriter"/>
              <a:ea typeface="American Typewriter"/>
              <a:cs typeface="American Typewriter"/>
            </a:endParaRPr>
          </a:p>
          <a:p>
            <a:pPr algn="ctr"/>
            <a:r>
              <a:rPr lang="pt-BR" sz="3000">
                <a:solidFill>
                  <a:schemeClr val="hlink"/>
                </a:solidFill>
                <a:latin typeface="American Typewriter"/>
                <a:ea typeface="American Typewriter"/>
                <a:cs typeface="American Typewriter"/>
              </a:rPr>
              <a:t>Nervo óptico</a:t>
            </a:r>
          </a:p>
          <a:p>
            <a:pPr algn="ctr"/>
            <a:endParaRPr lang="pt-BR" sz="3000">
              <a:solidFill>
                <a:schemeClr val="hlink"/>
              </a:solidFill>
              <a:latin typeface="American Typewriter"/>
              <a:ea typeface="American Typewriter"/>
              <a:cs typeface="American Typewriter"/>
            </a:endParaRPr>
          </a:p>
          <a:p>
            <a:pPr algn="ctr"/>
            <a:r>
              <a:rPr lang="pt-BR" sz="3000">
                <a:solidFill>
                  <a:schemeClr val="hlink"/>
                </a:solidFill>
                <a:latin typeface="American Typewriter"/>
                <a:ea typeface="American Typewriter"/>
                <a:cs typeface="American Typewriter"/>
              </a:rPr>
              <a:t>Vasos retinianos</a:t>
            </a:r>
          </a:p>
          <a:p>
            <a:pPr algn="ctr"/>
            <a:endParaRPr lang="pt-BR" sz="3000">
              <a:solidFill>
                <a:schemeClr val="hlink"/>
              </a:solidFill>
              <a:latin typeface="American Typewriter"/>
              <a:ea typeface="American Typewriter"/>
              <a:cs typeface="American Typewriter"/>
            </a:endParaRPr>
          </a:p>
          <a:p>
            <a:pPr algn="ctr"/>
            <a:r>
              <a:rPr lang="pt-BR" sz="3000">
                <a:solidFill>
                  <a:schemeClr val="hlink"/>
                </a:solidFill>
                <a:latin typeface="American Typewriter"/>
                <a:ea typeface="American Typewriter"/>
                <a:cs typeface="American Typewriter"/>
              </a:rPr>
              <a:t>Mácula e fóvea</a:t>
            </a:r>
          </a:p>
        </p:txBody>
      </p:sp>
      <p:sp>
        <p:nvSpPr>
          <p:cNvPr id="6" name="Retângulo Arredondado 5"/>
          <p:cNvSpPr/>
          <p:nvPr/>
        </p:nvSpPr>
        <p:spPr>
          <a:xfrm>
            <a:off x="646113" y="1603375"/>
            <a:ext cx="3359150" cy="798513"/>
          </a:xfrm>
          <a:prstGeom prst="roundRect">
            <a:avLst/>
          </a:prstGeom>
          <a:solidFill>
            <a:srgbClr val="EC6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200" b="1" dirty="0">
                <a:latin typeface="American Typewriter" charset="0"/>
                <a:ea typeface="American Typewriter" charset="0"/>
                <a:cs typeface="American Typewriter" charset="0"/>
              </a:rPr>
              <a:t>Avalia-se</a:t>
            </a:r>
            <a:endParaRPr lang="pt-BR" sz="4200" b="1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0" name="Retângulo Arredondado 9"/>
          <p:cNvSpPr/>
          <p:nvPr/>
        </p:nvSpPr>
        <p:spPr>
          <a:xfrm>
            <a:off x="1892300" y="306388"/>
            <a:ext cx="8294688" cy="708025"/>
          </a:xfrm>
          <a:prstGeom prst="roundRect">
            <a:avLst/>
          </a:prstGeom>
          <a:solidFill>
            <a:srgbClr val="58B9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atin typeface="American Typewriter" charset="0"/>
                <a:ea typeface="American Typewriter" charset="0"/>
                <a:cs typeface="American Typewriter" charset="0"/>
              </a:rPr>
              <a:t>Fundo de olho = </a:t>
            </a:r>
            <a:r>
              <a:rPr lang="pt-BR" sz="4000" b="1" dirty="0" err="1">
                <a:latin typeface="American Typewriter" charset="0"/>
                <a:ea typeface="American Typewriter" charset="0"/>
                <a:cs typeface="American Typewriter" charset="0"/>
              </a:rPr>
              <a:t>Fundoscopia</a:t>
            </a:r>
            <a:endParaRPr lang="pt-BR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 — Faça um esquema (desenho) de um olho humano ind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50" y="311150"/>
            <a:ext cx="9564688" cy="592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sca 1"/>
          <p:cNvSpPr/>
          <p:nvPr/>
        </p:nvSpPr>
        <p:spPr>
          <a:xfrm rot="2935031">
            <a:off x="4699794" y="4534694"/>
            <a:ext cx="684212" cy="1498600"/>
          </a:xfrm>
          <a:prstGeom prst="donut">
            <a:avLst>
              <a:gd name="adj" fmla="val 11539"/>
            </a:avLst>
          </a:prstGeom>
          <a:solidFill>
            <a:srgbClr val="E21941"/>
          </a:solidFill>
          <a:ln>
            <a:noFill/>
          </a:ln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4" name="Rosca 3"/>
          <p:cNvSpPr/>
          <p:nvPr/>
        </p:nvSpPr>
        <p:spPr>
          <a:xfrm>
            <a:off x="7980363" y="1773238"/>
            <a:ext cx="682625" cy="1498600"/>
          </a:xfrm>
          <a:prstGeom prst="donut">
            <a:avLst>
              <a:gd name="adj" fmla="val 11539"/>
            </a:avLst>
          </a:prstGeom>
          <a:solidFill>
            <a:srgbClr val="E21941"/>
          </a:solidFill>
          <a:ln>
            <a:noFill/>
          </a:ln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tina - Anatomia do Olho - Visão - InfoEsco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12180887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ocê conhece as principais estruturas do nosso olho? - Instituto de  Oftalmologia de 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36475" cy="725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ciELO - Brasil - Proposta de diretrizes brasileiras do exame e tratamento  de ret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" y="944563"/>
            <a:ext cx="11099800" cy="4838700"/>
          </a:xfrm>
          <a:prstGeom prst="rect">
            <a:avLst/>
          </a:prstGeom>
          <a:noFill/>
          <a:ln w="5715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tângulo 3"/>
          <p:cNvSpPr>
            <a:spLocks noChangeArrowheads="1"/>
          </p:cNvSpPr>
          <p:nvPr/>
        </p:nvSpPr>
        <p:spPr bwMode="auto">
          <a:xfrm>
            <a:off x="2505075" y="512763"/>
            <a:ext cx="99488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3000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</a:rPr>
              <a:t>Fator endotelial vascular = Indutor da angiogênese </a:t>
            </a:r>
            <a:endParaRPr lang="pt-BR" sz="3000">
              <a:latin typeface="American Typewriter"/>
              <a:ea typeface="American Typewriter"/>
              <a:cs typeface="American Typewriter"/>
            </a:endParaRPr>
          </a:p>
        </p:txBody>
      </p:sp>
      <p:sp>
        <p:nvSpPr>
          <p:cNvPr id="6" name="Retângulo Arredondado 5"/>
          <p:cNvSpPr/>
          <p:nvPr/>
        </p:nvSpPr>
        <p:spPr>
          <a:xfrm>
            <a:off x="444500" y="419100"/>
            <a:ext cx="2060575" cy="741363"/>
          </a:xfrm>
          <a:prstGeom prst="roundRect">
            <a:avLst/>
          </a:prstGeom>
          <a:solidFill>
            <a:srgbClr val="EC6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b="1" dirty="0">
                <a:latin typeface="American Typewriter" charset="0"/>
                <a:ea typeface="American Typewriter" charset="0"/>
                <a:cs typeface="American Typewriter" charset="0"/>
              </a:rPr>
              <a:t>VEGF</a:t>
            </a:r>
          </a:p>
        </p:txBody>
      </p:sp>
      <p:sp>
        <p:nvSpPr>
          <p:cNvPr id="10244" name="Retângulo 6"/>
          <p:cNvSpPr>
            <a:spLocks noChangeArrowheads="1"/>
          </p:cNvSpPr>
          <p:nvPr/>
        </p:nvSpPr>
        <p:spPr bwMode="auto">
          <a:xfrm>
            <a:off x="1917700" y="1506538"/>
            <a:ext cx="8356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2400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</a:rPr>
              <a:t>Age via dois receptores da família das tirosina quinases</a:t>
            </a:r>
            <a:endParaRPr lang="pt-BR" sz="2400">
              <a:latin typeface="American Typewriter"/>
              <a:ea typeface="American Typewriter"/>
              <a:cs typeface="American Typewriter"/>
            </a:endParaRPr>
          </a:p>
        </p:txBody>
      </p:sp>
      <p:sp>
        <p:nvSpPr>
          <p:cNvPr id="8" name="Retângulo Arredondado 7"/>
          <p:cNvSpPr/>
          <p:nvPr/>
        </p:nvSpPr>
        <p:spPr>
          <a:xfrm>
            <a:off x="3333750" y="2235200"/>
            <a:ext cx="2401888" cy="781050"/>
          </a:xfrm>
          <a:prstGeom prst="roundRect">
            <a:avLst/>
          </a:prstGeom>
          <a:solidFill>
            <a:srgbClr val="94DA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b="1" dirty="0">
                <a:latin typeface="American Typewriter" charset="0"/>
                <a:ea typeface="American Typewriter" charset="0"/>
                <a:cs typeface="American Typewriter" charset="0"/>
              </a:rPr>
              <a:t>VEGF1</a:t>
            </a:r>
            <a:endParaRPr lang="pt-BR" sz="4400" b="1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0246" name="Retângulo 1"/>
          <p:cNvSpPr>
            <a:spLocks noChangeArrowheads="1"/>
          </p:cNvSpPr>
          <p:nvPr/>
        </p:nvSpPr>
        <p:spPr bwMode="auto">
          <a:xfrm>
            <a:off x="444500" y="4953000"/>
            <a:ext cx="11350625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500">
                <a:latin typeface="American Typewriter"/>
                <a:ea typeface="American Typewriter"/>
                <a:cs typeface="American Typewriter"/>
              </a:rPr>
              <a:t>Impede a interação do VEGF (fator de crescimento do endotélio vascular) com receptores na superfície das células endoteliais, impedindo assim a proliferação de células endoteliais e a formação de novos vasos sanguíneos</a:t>
            </a:r>
          </a:p>
        </p:txBody>
      </p:sp>
      <p:sp>
        <p:nvSpPr>
          <p:cNvPr id="10" name="Retângulo Arredondado 9"/>
          <p:cNvSpPr/>
          <p:nvPr/>
        </p:nvSpPr>
        <p:spPr>
          <a:xfrm>
            <a:off x="444500" y="3613150"/>
            <a:ext cx="4090988" cy="741363"/>
          </a:xfrm>
          <a:prstGeom prst="roundRect">
            <a:avLst/>
          </a:prstGeom>
          <a:solidFill>
            <a:srgbClr val="EC6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b="1">
                <a:latin typeface="American Typewriter" charset="0"/>
                <a:ea typeface="American Typewriter" charset="0"/>
                <a:cs typeface="American Typewriter" charset="0"/>
              </a:rPr>
              <a:t>Bevacizumab</a:t>
            </a:r>
            <a:endParaRPr lang="pt-BR" sz="4400" b="1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1" name="Retângulo Arredondado 10"/>
          <p:cNvSpPr/>
          <p:nvPr/>
        </p:nvSpPr>
        <p:spPr>
          <a:xfrm>
            <a:off x="6096000" y="2198688"/>
            <a:ext cx="2401888" cy="781050"/>
          </a:xfrm>
          <a:prstGeom prst="roundRect">
            <a:avLst/>
          </a:prstGeom>
          <a:solidFill>
            <a:srgbClr val="94DA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b="1" dirty="0">
                <a:latin typeface="American Typewriter" charset="0"/>
                <a:ea typeface="American Typewriter" charset="0"/>
                <a:cs typeface="American Typewriter" charset="0"/>
              </a:rPr>
              <a:t>VEGF2</a:t>
            </a:r>
            <a:endParaRPr lang="pt-BR" sz="4400" b="1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0249" name="Retângulo 4"/>
          <p:cNvSpPr>
            <a:spLocks noChangeArrowheads="1"/>
          </p:cNvSpPr>
          <p:nvPr/>
        </p:nvSpPr>
        <p:spPr bwMode="auto">
          <a:xfrm>
            <a:off x="4606925" y="3724275"/>
            <a:ext cx="453707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sz="3000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</a:rPr>
              <a:t>= Anticorpo monoclonal</a:t>
            </a:r>
            <a:endParaRPr lang="pt-BR" sz="3000">
              <a:latin typeface="American Typewriter"/>
              <a:ea typeface="American Typewriter"/>
              <a:cs typeface="American Typewriter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oto Olho PNG - Imagem de Foto Olho PNG em Alta Resoluçã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65850" y="0"/>
            <a:ext cx="12192000" cy="707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tângulo 3"/>
          <p:cNvSpPr>
            <a:spLocks noChangeArrowheads="1"/>
          </p:cNvSpPr>
          <p:nvPr/>
        </p:nvSpPr>
        <p:spPr bwMode="auto">
          <a:xfrm>
            <a:off x="4637088" y="1858963"/>
            <a:ext cx="6610350" cy="472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3800">
                <a:solidFill>
                  <a:srgbClr val="0000FF"/>
                </a:solidFill>
                <a:latin typeface="American Typewriter"/>
                <a:ea typeface="American Typewriter"/>
                <a:cs typeface="American Typewriter"/>
              </a:rPr>
              <a:t>A função da retina é captar a luz através da córnea, pupila e cristalino, e, por meio do nervo óptico, convertê-la em sinais neurais e enviá-los para o cérebro, que transforma em reconhecimento visual.</a:t>
            </a:r>
          </a:p>
        </p:txBody>
      </p:sp>
      <p:sp>
        <p:nvSpPr>
          <p:cNvPr id="6" name="Retângulo Arredondado 5"/>
          <p:cNvSpPr/>
          <p:nvPr/>
        </p:nvSpPr>
        <p:spPr>
          <a:xfrm>
            <a:off x="2990850" y="406400"/>
            <a:ext cx="6454775" cy="708025"/>
          </a:xfrm>
          <a:prstGeom prst="roundRect">
            <a:avLst/>
          </a:prstGeom>
          <a:solidFill>
            <a:srgbClr val="58B9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atin typeface="American Typewriter" charset="0"/>
                <a:ea typeface="American Typewriter" charset="0"/>
                <a:cs typeface="American Typewriter" charset="0"/>
              </a:rPr>
              <a:t>Retina </a:t>
            </a:r>
            <a:r>
              <a:rPr lang="pt-BR" sz="4000" b="1" dirty="0" err="1">
                <a:latin typeface="American Typewriter" charset="0"/>
                <a:ea typeface="American Typewriter" charset="0"/>
                <a:cs typeface="American Typewriter" charset="0"/>
              </a:rPr>
              <a:t>X</a:t>
            </a:r>
            <a:r>
              <a:rPr lang="pt-BR" sz="4000" b="1" dirty="0">
                <a:latin typeface="American Typewriter" charset="0"/>
                <a:ea typeface="American Typewriter" charset="0"/>
                <a:cs typeface="American Typewriter" charset="0"/>
              </a:rPr>
              <a:t> Retina neural</a:t>
            </a:r>
            <a:endParaRPr lang="pt-BR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paração dos pais: como os livros podem ajudar na adaptação das crianças -  Just 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538" y="0"/>
            <a:ext cx="620395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Arredondado 3"/>
          <p:cNvSpPr/>
          <p:nvPr/>
        </p:nvSpPr>
        <p:spPr>
          <a:xfrm>
            <a:off x="676275" y="871538"/>
            <a:ext cx="6492875" cy="798512"/>
          </a:xfrm>
          <a:prstGeom prst="roundRect">
            <a:avLst/>
          </a:prstGeom>
          <a:solidFill>
            <a:srgbClr val="3F3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200" b="1" dirty="0">
                <a:latin typeface="American Typewriter" charset="0"/>
                <a:ea typeface="American Typewriter" charset="0"/>
                <a:cs typeface="American Typewriter" charset="0"/>
              </a:rPr>
              <a:t>AGORA SIM</a:t>
            </a:r>
            <a:endParaRPr lang="pt-BR" sz="4200" b="1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076450" y="473075"/>
            <a:ext cx="8953500" cy="593725"/>
          </a:xfrm>
        </p:spPr>
        <p:txBody>
          <a:bodyPr rtlCol="0">
            <a:normAutofit fontScale="925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900" b="1" dirty="0" smtClean="0">
                <a:latin typeface="American Typewriter" charset="0"/>
                <a:ea typeface="American Typewriter" charset="0"/>
                <a:cs typeface="American Typewriter" charset="0"/>
              </a:rPr>
              <a:t>Retinopatia da </a:t>
            </a:r>
            <a:r>
              <a:rPr lang="pt-BR" sz="3900" b="1" dirty="0">
                <a:latin typeface="American Typewriter" charset="0"/>
                <a:ea typeface="American Typewriter" charset="0"/>
                <a:cs typeface="American Typewriter" charset="0"/>
              </a:rPr>
              <a:t>prematuridade (ROP</a:t>
            </a:r>
            <a:r>
              <a:rPr lang="pt-BR" sz="3900" b="1" dirty="0" smtClean="0">
                <a:latin typeface="American Typewriter" charset="0"/>
                <a:ea typeface="American Typewriter" charset="0"/>
                <a:cs typeface="American Typewriter" charset="0"/>
              </a:rPr>
              <a:t>)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pic>
        <p:nvPicPr>
          <p:cNvPr id="13315" name="Picture 2" descr="cones de estados unidos em SVG, PNG, AI para baixar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1665288"/>
            <a:ext cx="1257300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tângulo 3"/>
          <p:cNvSpPr>
            <a:spLocks noChangeArrowheads="1"/>
          </p:cNvSpPr>
          <p:nvPr/>
        </p:nvSpPr>
        <p:spPr bwMode="auto">
          <a:xfrm>
            <a:off x="2305050" y="2070100"/>
            <a:ext cx="91059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Originalmente descrita como:</a:t>
            </a:r>
          </a:p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 </a:t>
            </a:r>
          </a:p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Fibroplasia retrolental</a:t>
            </a:r>
          </a:p>
        </p:txBody>
      </p:sp>
      <p:sp>
        <p:nvSpPr>
          <p:cNvPr id="5" name="Retângulo Arredondado 4"/>
          <p:cNvSpPr/>
          <p:nvPr/>
        </p:nvSpPr>
        <p:spPr>
          <a:xfrm>
            <a:off x="1695450" y="3049588"/>
            <a:ext cx="1600200" cy="5715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1940</a:t>
            </a:r>
            <a:endParaRPr lang="pt-BR" sz="28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3318" name="Retângulo 6"/>
          <p:cNvSpPr>
            <a:spLocks noChangeArrowheads="1"/>
          </p:cNvSpPr>
          <p:nvPr/>
        </p:nvSpPr>
        <p:spPr bwMode="auto">
          <a:xfrm>
            <a:off x="323850" y="4702175"/>
            <a:ext cx="88392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Apesar dos avanços nos cuidados neonatais, continua sendo uma das principais causas de perda de visão infantil em todo o mundo</a:t>
            </a:r>
          </a:p>
        </p:txBody>
      </p:sp>
      <p:pic>
        <p:nvPicPr>
          <p:cNvPr id="13319" name="Picture 4" descr="esenho Mundo Png Transparent Images – Free PNG Images Vector, PSD, 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3050" y="4457700"/>
            <a:ext cx="1643063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8" descr=" Emoji Olhos na Facebook 4.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8438" y="3859213"/>
            <a:ext cx="89535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ço Reservado para Conteúdo 2"/>
          <p:cNvSpPr>
            <a:spLocks noGrp="1"/>
          </p:cNvSpPr>
          <p:nvPr>
            <p:ph idx="1"/>
          </p:nvPr>
        </p:nvSpPr>
        <p:spPr>
          <a:xfrm>
            <a:off x="868363" y="0"/>
            <a:ext cx="10515600" cy="2590800"/>
          </a:xfrm>
        </p:spPr>
        <p:txBody>
          <a:bodyPr/>
          <a:lstStyle/>
          <a:p>
            <a:pPr marL="0" indent="0">
              <a:buFont typeface="Arial" pitchFamily="34" charset="0"/>
              <a:buNone/>
            </a:pPr>
            <a:endParaRPr lang="pt-BR" smtClean="0">
              <a:latin typeface="American Typewriter"/>
              <a:ea typeface="American Typewriter"/>
              <a:cs typeface="American Typewriter"/>
            </a:endParaRPr>
          </a:p>
          <a:p>
            <a:pPr marL="0" indent="0">
              <a:buFont typeface="Arial" pitchFamily="34" charset="0"/>
              <a:buNone/>
            </a:pPr>
            <a:endParaRPr lang="pt-BR" smtClean="0">
              <a:latin typeface="American Typewriter"/>
              <a:ea typeface="American Typewriter"/>
              <a:cs typeface="American Typewriter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</a:rPr>
              <a:t>O descolamento complexo da retina por descontrole do crescimento dos vasos sanguíneos para o vítreo continua sendo uma causa de cegueira</a:t>
            </a:r>
          </a:p>
          <a:p>
            <a:pPr marL="0" indent="0">
              <a:buFont typeface="Arial" pitchFamily="34" charset="0"/>
              <a:buNone/>
            </a:pPr>
            <a:endParaRPr lang="pt-BR" smtClean="0"/>
          </a:p>
        </p:txBody>
      </p:sp>
      <p:sp>
        <p:nvSpPr>
          <p:cNvPr id="14339" name="Retângulo 4"/>
          <p:cNvSpPr>
            <a:spLocks noChangeArrowheads="1"/>
          </p:cNvSpPr>
          <p:nvPr/>
        </p:nvSpPr>
        <p:spPr bwMode="auto">
          <a:xfrm>
            <a:off x="773113" y="3895725"/>
            <a:ext cx="107061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Escassez de oftalmologistas treinados/ qualificados para diagnosticar ROP com garantia de tratamento, administrar tratamento e identificar reativação ou doença progressiva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>
          <a:xfrm>
            <a:off x="190500" y="1809750"/>
            <a:ext cx="11430000" cy="1905000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</a:rPr>
              <a:t>Reduz o desenvolvimento de neovascularização pré-retiniana descontrolada no vítreo</a:t>
            </a:r>
          </a:p>
        </p:txBody>
      </p:sp>
      <p:sp>
        <p:nvSpPr>
          <p:cNvPr id="5" name="Retângulo Arredondado 4"/>
          <p:cNvSpPr/>
          <p:nvPr/>
        </p:nvSpPr>
        <p:spPr>
          <a:xfrm>
            <a:off x="400050" y="495300"/>
            <a:ext cx="5353050" cy="800100"/>
          </a:xfrm>
          <a:prstGeom prst="roundRect">
            <a:avLst/>
          </a:prstGeom>
          <a:solidFill>
            <a:srgbClr val="ECC8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400" dirty="0">
                <a:latin typeface="American Typewriter" charset="0"/>
                <a:ea typeface="American Typewriter" charset="0"/>
                <a:cs typeface="American Typewriter" charset="0"/>
              </a:rPr>
              <a:t>Tratamento </a:t>
            </a:r>
            <a:r>
              <a:rPr lang="pt-BR" sz="3400" dirty="0" err="1">
                <a:latin typeface="American Typewriter" charset="0"/>
                <a:ea typeface="American Typewriter" charset="0"/>
                <a:cs typeface="American Typewriter" charset="0"/>
              </a:rPr>
              <a:t>anti-VEGF</a:t>
            </a:r>
            <a:endParaRPr lang="pt-BR" sz="3400" dirty="0"/>
          </a:p>
        </p:txBody>
      </p:sp>
      <p:sp>
        <p:nvSpPr>
          <p:cNvPr id="15364" name="Retângulo 5"/>
          <p:cNvSpPr>
            <a:spLocks noChangeArrowheads="1"/>
          </p:cNvSpPr>
          <p:nvPr/>
        </p:nvSpPr>
        <p:spPr bwMode="auto">
          <a:xfrm>
            <a:off x="342900" y="4229100"/>
            <a:ext cx="11125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Facilita a vascularização intrarretiniana da retina anteriormente avascular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196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52500" y="106997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4000" b="1" smtClean="0">
                <a:solidFill>
                  <a:srgbClr val="FF00FF"/>
                </a:solidFill>
                <a:latin typeface="American Typewriter"/>
                <a:ea typeface="American Typewriter"/>
                <a:cs typeface="American Typewriter"/>
              </a:rPr>
              <a:t>Mudanças na evolução do ROP e diferenças no perfil de risco em todo o mundo</a:t>
            </a:r>
          </a:p>
        </p:txBody>
      </p:sp>
      <p:pic>
        <p:nvPicPr>
          <p:cNvPr id="16387" name="Picture 4" descr="esenho Mundo Png Transparent Images – Free PNG Images Vector, PSD, 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1100" y="3003550"/>
            <a:ext cx="5357813" cy="531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7412" name="Retângulo 4"/>
          <p:cNvSpPr>
            <a:spLocks noChangeArrowheads="1"/>
          </p:cNvSpPr>
          <p:nvPr/>
        </p:nvSpPr>
        <p:spPr bwMode="auto">
          <a:xfrm>
            <a:off x="1289050" y="2708275"/>
            <a:ext cx="10541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A ROP é uma doença retinovascular em que os </a:t>
            </a:r>
            <a:r>
              <a:rPr lang="pt-BR" sz="280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</a:rPr>
              <a:t>vasos sanguíneos crescem no vítreo</a:t>
            </a:r>
            <a:r>
              <a:rPr lang="pt-BR" sz="2800">
                <a:latin typeface="American Typewriter"/>
                <a:ea typeface="American Typewriter"/>
                <a:cs typeface="American Typewriter"/>
              </a:rPr>
              <a:t> e </a:t>
            </a:r>
            <a:r>
              <a:rPr lang="pt-BR" sz="2800" b="1">
                <a:solidFill>
                  <a:srgbClr val="2F78BE"/>
                </a:solidFill>
                <a:latin typeface="American Typewriter"/>
                <a:ea typeface="American Typewriter"/>
                <a:cs typeface="American Typewriter"/>
              </a:rPr>
              <a:t>não na retina</a:t>
            </a:r>
            <a:endParaRPr lang="pt-BR" sz="2800" b="1">
              <a:solidFill>
                <a:srgbClr val="2F78B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Arredondado 5"/>
          <p:cNvSpPr/>
          <p:nvPr/>
        </p:nvSpPr>
        <p:spPr>
          <a:xfrm>
            <a:off x="190500" y="987425"/>
            <a:ext cx="1600200" cy="5715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1942</a:t>
            </a:r>
            <a:endParaRPr lang="pt-BR" sz="28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7" name="Retângulo Arredondado 6"/>
          <p:cNvSpPr/>
          <p:nvPr/>
        </p:nvSpPr>
        <p:spPr>
          <a:xfrm>
            <a:off x="190500" y="265113"/>
            <a:ext cx="1600200" cy="571500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Terry</a:t>
            </a:r>
            <a:endParaRPr lang="pt-BR" sz="28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8436" name="Retângulo 7"/>
          <p:cNvSpPr>
            <a:spLocks noChangeArrowheads="1"/>
          </p:cNvSpPr>
          <p:nvPr/>
        </p:nvSpPr>
        <p:spPr bwMode="auto">
          <a:xfrm>
            <a:off x="3943350" y="139700"/>
            <a:ext cx="40544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sz="2800">
                <a:latin typeface="American Typewriter"/>
                <a:ea typeface="American Typewriter"/>
                <a:cs typeface="American Typewriter"/>
              </a:rPr>
              <a:t>RN menos prematuros</a:t>
            </a:r>
          </a:p>
        </p:txBody>
      </p:sp>
      <p:sp>
        <p:nvSpPr>
          <p:cNvPr id="18437" name="Retângulo 8"/>
          <p:cNvSpPr>
            <a:spLocks noChangeArrowheads="1"/>
          </p:cNvSpPr>
          <p:nvPr/>
        </p:nvSpPr>
        <p:spPr bwMode="auto">
          <a:xfrm>
            <a:off x="4737100" y="831850"/>
            <a:ext cx="49561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sz="2800">
                <a:latin typeface="American Typewriter"/>
                <a:ea typeface="American Typewriter"/>
                <a:cs typeface="American Typewriter"/>
              </a:rPr>
              <a:t>Pesos de nascimento maiores</a:t>
            </a:r>
          </a:p>
        </p:txBody>
      </p:sp>
      <p:sp>
        <p:nvSpPr>
          <p:cNvPr id="18438" name="Retângulo 9"/>
          <p:cNvSpPr>
            <a:spLocks noChangeArrowheads="1"/>
          </p:cNvSpPr>
          <p:nvPr/>
        </p:nvSpPr>
        <p:spPr bwMode="auto">
          <a:xfrm>
            <a:off x="2343150" y="1535113"/>
            <a:ext cx="72564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sz="2800">
                <a:latin typeface="American Typewriter"/>
                <a:ea typeface="American Typewriter"/>
                <a:cs typeface="American Typewriter"/>
              </a:rPr>
              <a:t>Vasculatura da retina mais desenvolvida </a:t>
            </a:r>
          </a:p>
        </p:txBody>
      </p:sp>
      <p:sp>
        <p:nvSpPr>
          <p:cNvPr id="18439" name="Retângulo 10"/>
          <p:cNvSpPr>
            <a:spLocks noChangeArrowheads="1"/>
          </p:cNvSpPr>
          <p:nvPr/>
        </p:nvSpPr>
        <p:spPr bwMode="auto">
          <a:xfrm>
            <a:off x="1790700" y="2406650"/>
            <a:ext cx="103171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2800">
                <a:latin typeface="American Typewriter"/>
                <a:ea typeface="American Typewriter"/>
                <a:cs typeface="American Typewriter"/>
              </a:rPr>
              <a:t>Capacidade limitada de examinar a retina periférica </a:t>
            </a:r>
          </a:p>
        </p:txBody>
      </p:sp>
      <p:sp>
        <p:nvSpPr>
          <p:cNvPr id="18440" name="Retângulo 11"/>
          <p:cNvSpPr>
            <a:spLocks noChangeArrowheads="1"/>
          </p:cNvSpPr>
          <p:nvPr/>
        </p:nvSpPr>
        <p:spPr bwMode="auto">
          <a:xfrm>
            <a:off x="990600" y="3546475"/>
            <a:ext cx="106299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Causas de ROP foram baseadas em experimentações em filhotes com condições semelhantes aos prematuros</a:t>
            </a:r>
            <a:endParaRPr lang="pt-BR" sz="2800"/>
          </a:p>
        </p:txBody>
      </p:sp>
      <p:sp>
        <p:nvSpPr>
          <p:cNvPr id="18441" name="Retângulo 1"/>
          <p:cNvSpPr>
            <a:spLocks noChangeArrowheads="1"/>
          </p:cNvSpPr>
          <p:nvPr/>
        </p:nvSpPr>
        <p:spPr bwMode="auto">
          <a:xfrm>
            <a:off x="990600" y="5118100"/>
            <a:ext cx="106108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O2 alto: desregulava e danificava os capilares retinianos recém formados, deixando áreas de retina avascular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Arredondado 5"/>
          <p:cNvSpPr/>
          <p:nvPr/>
        </p:nvSpPr>
        <p:spPr>
          <a:xfrm>
            <a:off x="7281863" y="2244725"/>
            <a:ext cx="3114675" cy="571500"/>
          </a:xfrm>
          <a:prstGeom prst="roundRect">
            <a:avLst/>
          </a:prstGeom>
          <a:solidFill>
            <a:srgbClr val="AD1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ROP CLÍNICA</a:t>
            </a:r>
            <a:endParaRPr lang="pt-BR" sz="2800" b="1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7" name="Retângulo Arredondado 6"/>
          <p:cNvSpPr/>
          <p:nvPr/>
        </p:nvSpPr>
        <p:spPr>
          <a:xfrm>
            <a:off x="190500" y="341313"/>
            <a:ext cx="5600700" cy="1293812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American Typewriter" charset="0"/>
                <a:ea typeface="American Typewriter" charset="0"/>
                <a:cs typeface="American Typewriter" charset="0"/>
              </a:rPr>
              <a:t>Estudo prospectivo de </a:t>
            </a:r>
            <a:r>
              <a:rPr lang="pt-BR" sz="2800" dirty="0" err="1">
                <a:latin typeface="American Typewriter" charset="0"/>
                <a:ea typeface="American Typewriter" charset="0"/>
                <a:cs typeface="American Typewriter" charset="0"/>
              </a:rPr>
              <a:t>Patz</a:t>
            </a:r>
            <a:r>
              <a:rPr lang="pt-BR" sz="2800" dirty="0">
                <a:latin typeface="American Typewriter" charset="0"/>
                <a:ea typeface="American Typewriter" charset="0"/>
                <a:cs typeface="American Typewriter" charset="0"/>
              </a:rPr>
              <a:t> e </a:t>
            </a:r>
            <a:r>
              <a:rPr lang="pt-BR" sz="2800" dirty="0" err="1">
                <a:latin typeface="American Typewriter" charset="0"/>
                <a:ea typeface="American Typewriter" charset="0"/>
                <a:cs typeface="American Typewriter" charset="0"/>
              </a:rPr>
              <a:t>Kinsey</a:t>
            </a:r>
            <a:endParaRPr lang="pt-BR" sz="28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cxnSp>
        <p:nvCxnSpPr>
          <p:cNvPr id="4" name="Conector de Seta Reta 3"/>
          <p:cNvCxnSpPr/>
          <p:nvPr/>
        </p:nvCxnSpPr>
        <p:spPr>
          <a:xfrm flipV="1">
            <a:off x="2990850" y="1855788"/>
            <a:ext cx="0" cy="1611312"/>
          </a:xfrm>
          <a:prstGeom prst="straightConnector1">
            <a:avLst/>
          </a:prstGeom>
          <a:ln w="123825">
            <a:solidFill>
              <a:srgbClr val="58B9D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1" name="Retângulo 15"/>
          <p:cNvSpPr>
            <a:spLocks noChangeArrowheads="1"/>
          </p:cNvSpPr>
          <p:nvPr/>
        </p:nvSpPr>
        <p:spPr bwMode="auto">
          <a:xfrm>
            <a:off x="3184525" y="2022475"/>
            <a:ext cx="14128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sz="6000" b="1">
                <a:latin typeface="American Typewriter"/>
                <a:ea typeface="American Typewriter"/>
                <a:cs typeface="American Typewriter"/>
              </a:rPr>
              <a:t>O2 </a:t>
            </a:r>
            <a:endParaRPr lang="pt-BR" sz="6000" b="1"/>
          </a:p>
        </p:txBody>
      </p:sp>
      <p:sp>
        <p:nvSpPr>
          <p:cNvPr id="19462" name="Retângulo 16"/>
          <p:cNvSpPr>
            <a:spLocks noChangeArrowheads="1"/>
          </p:cNvSpPr>
          <p:nvPr/>
        </p:nvSpPr>
        <p:spPr bwMode="auto">
          <a:xfrm>
            <a:off x="3175000" y="2928938"/>
            <a:ext cx="222885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sz="2200" b="1">
                <a:latin typeface="American Typewriter"/>
                <a:ea typeface="American Typewriter"/>
                <a:cs typeface="American Typewriter"/>
              </a:rPr>
              <a:t>ao nascimento</a:t>
            </a:r>
            <a:endParaRPr lang="pt-BR" sz="2200" b="1"/>
          </a:p>
        </p:txBody>
      </p:sp>
      <p:cxnSp>
        <p:nvCxnSpPr>
          <p:cNvPr id="21" name="Conector de Seta Reta 20"/>
          <p:cNvCxnSpPr/>
          <p:nvPr/>
        </p:nvCxnSpPr>
        <p:spPr>
          <a:xfrm flipV="1">
            <a:off x="5124450" y="2541588"/>
            <a:ext cx="1790700" cy="7937"/>
          </a:xfrm>
          <a:prstGeom prst="straightConnector1">
            <a:avLst/>
          </a:prstGeom>
          <a:ln w="263525">
            <a:solidFill>
              <a:srgbClr val="94DAF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4" name="Retângulo 24"/>
          <p:cNvSpPr>
            <a:spLocks noChangeArrowheads="1"/>
          </p:cNvSpPr>
          <p:nvPr/>
        </p:nvSpPr>
        <p:spPr bwMode="auto">
          <a:xfrm>
            <a:off x="0" y="4373563"/>
            <a:ext cx="5249863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500">
                <a:latin typeface="American Typewriter"/>
                <a:ea typeface="American Typewriter"/>
                <a:cs typeface="American Typewriter"/>
              </a:rPr>
              <a:t>A regulação do oxigênio praticamente havia abolido a ROP, mas ressurgiu com a capacidade de salvar bebês prematuros extremos</a:t>
            </a:r>
          </a:p>
        </p:txBody>
      </p:sp>
      <p:sp>
        <p:nvSpPr>
          <p:cNvPr id="19465" name="Retângulo 25"/>
          <p:cNvSpPr>
            <a:spLocks noChangeArrowheads="1"/>
          </p:cNvSpPr>
          <p:nvPr/>
        </p:nvSpPr>
        <p:spPr bwMode="auto">
          <a:xfrm>
            <a:off x="5791200" y="4757738"/>
            <a:ext cx="6096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500">
                <a:latin typeface="American Typewriter"/>
                <a:ea typeface="American Typewriter"/>
                <a:cs typeface="American Typewriter"/>
              </a:rPr>
              <a:t>Locais com recursos insuficientes: ainda teremos danos induzidos pelo O2 alto sem regulação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tângulo 4"/>
          <p:cNvSpPr>
            <a:spLocks noChangeArrowheads="1"/>
          </p:cNvSpPr>
          <p:nvPr/>
        </p:nvSpPr>
        <p:spPr bwMode="auto">
          <a:xfrm>
            <a:off x="381000" y="3067050"/>
            <a:ext cx="11811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EUA, Canadá, Reino Unido, Suécia e Austrália: </a:t>
            </a:r>
          </a:p>
          <a:p>
            <a:pPr algn="ctr"/>
            <a:endParaRPr lang="pt-BR" sz="2800">
              <a:latin typeface="American Typewriter"/>
              <a:ea typeface="American Typewriter"/>
              <a:cs typeface="American Typewriter"/>
            </a:endParaRPr>
          </a:p>
        </p:txBody>
      </p:sp>
      <p:pic>
        <p:nvPicPr>
          <p:cNvPr id="20483" name="Picture 2" descr="cones de estados unidos em SVG, PNG, AI para baixar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013" y="1228725"/>
            <a:ext cx="1257300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4" descr="anadá Bandeira País - Imagens grátis no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350" y="508000"/>
            <a:ext cx="144145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6" descr="otão Austrália Bandeira Vector Design Template, A Austrália, Aust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742950"/>
            <a:ext cx="2324100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8" descr="uécia Bandeira País - Imagens grátis no Pixaba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5663" y="309563"/>
            <a:ext cx="1958975" cy="195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10" descr="eino unido - ícones de bandeiras gráti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1317625"/>
            <a:ext cx="116205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ângulo Arredondado 13"/>
          <p:cNvSpPr/>
          <p:nvPr/>
        </p:nvSpPr>
        <p:spPr>
          <a:xfrm>
            <a:off x="809625" y="4592638"/>
            <a:ext cx="10953750" cy="989012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American Typewriter" charset="0"/>
                <a:ea typeface="American Typewriter" charset="0"/>
                <a:cs typeface="American Typewriter" charset="0"/>
              </a:rPr>
              <a:t>ROP ocorre em RNPT &lt; 28s ou &lt; 1000 </a:t>
            </a:r>
            <a:r>
              <a:rPr lang="pt-BR" sz="2800" dirty="0" err="1">
                <a:latin typeface="American Typewriter" charset="0"/>
                <a:ea typeface="American Typewriter" charset="0"/>
                <a:cs typeface="American Typewriter" charset="0"/>
              </a:rPr>
              <a:t>g</a:t>
            </a:r>
            <a:r>
              <a:rPr lang="pt-BR" sz="2800" dirty="0">
                <a:latin typeface="American Typewriter" charset="0"/>
                <a:ea typeface="American Typewriter" charset="0"/>
                <a:cs typeface="American Typewriter" charset="0"/>
              </a:rPr>
              <a:t> de peso ao nascer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tângulo 5"/>
          <p:cNvSpPr>
            <a:spLocks noChangeArrowheads="1"/>
          </p:cNvSpPr>
          <p:nvPr/>
        </p:nvSpPr>
        <p:spPr bwMode="auto">
          <a:xfrm>
            <a:off x="552450" y="357188"/>
            <a:ext cx="11258550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A vasculatura retiniana do RNPTextremo  estende-se incompletamente até a </a:t>
            </a:r>
            <a:r>
              <a:rPr lang="pt-BR" sz="2800" i="1">
                <a:latin typeface="American Typewriter"/>
                <a:ea typeface="American Typewriter"/>
                <a:cs typeface="American Typewriter"/>
              </a:rPr>
              <a:t>ora serrata</a:t>
            </a:r>
            <a:r>
              <a:rPr lang="pt-BR" sz="2800">
                <a:latin typeface="American Typewriter"/>
                <a:ea typeface="American Typewriter"/>
                <a:cs typeface="American Typewriter"/>
              </a:rPr>
              <a:t>, muitas vezes deixando áreas amplas de retina avascular </a:t>
            </a:r>
          </a:p>
        </p:txBody>
      </p:sp>
      <p:sp>
        <p:nvSpPr>
          <p:cNvPr id="21507" name="Retângulo 6"/>
          <p:cNvSpPr>
            <a:spLocks noChangeArrowheads="1"/>
          </p:cNvSpPr>
          <p:nvPr/>
        </p:nvSpPr>
        <p:spPr bwMode="auto">
          <a:xfrm>
            <a:off x="3695700" y="2336800"/>
            <a:ext cx="81153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</a:rPr>
              <a:t>vascularização retiniana periférica incompleta e posterior neovascularização pré-retiniana no vítreo</a:t>
            </a:r>
            <a:endParaRPr lang="pt-BR" sz="2800">
              <a:solidFill>
                <a:srgbClr val="FF0000"/>
              </a:solidFill>
            </a:endParaRPr>
          </a:p>
        </p:txBody>
      </p:sp>
      <p:sp>
        <p:nvSpPr>
          <p:cNvPr id="8" name="Retângulo Arredondado 7"/>
          <p:cNvSpPr/>
          <p:nvPr/>
        </p:nvSpPr>
        <p:spPr>
          <a:xfrm>
            <a:off x="176213" y="2743200"/>
            <a:ext cx="2357437" cy="571500"/>
          </a:xfrm>
          <a:prstGeom prst="roundRect">
            <a:avLst/>
          </a:prstGeom>
          <a:solidFill>
            <a:srgbClr val="AD1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ROP </a:t>
            </a:r>
            <a:endParaRPr lang="pt-BR" sz="2800" b="1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816851" y="2521802"/>
            <a:ext cx="595648" cy="10156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ECC8BD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=</a:t>
            </a:r>
            <a:endParaRPr lang="pt-BR" sz="6000" b="1" dirty="0">
              <a:ln w="22225">
                <a:solidFill>
                  <a:srgbClr val="C00000"/>
                </a:solidFill>
                <a:prstDash val="solid"/>
              </a:ln>
              <a:solidFill>
                <a:srgbClr val="ECC8BD"/>
              </a:solidFill>
              <a:latin typeface="+mn-lt"/>
              <a:cs typeface="+mn-cs"/>
            </a:endParaRPr>
          </a:p>
        </p:txBody>
      </p:sp>
      <p:sp>
        <p:nvSpPr>
          <p:cNvPr id="21510" name="Retângulo 8"/>
          <p:cNvSpPr>
            <a:spLocks noChangeArrowheads="1"/>
          </p:cNvSpPr>
          <p:nvPr/>
        </p:nvSpPr>
        <p:spPr bwMode="auto">
          <a:xfrm>
            <a:off x="176213" y="4578350"/>
            <a:ext cx="12015787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 b="1" u="sng">
                <a:latin typeface="American Typewriter"/>
                <a:ea typeface="American Typewriter"/>
                <a:cs typeface="American Typewriter"/>
              </a:rPr>
              <a:t>Fatores relacionados: </a:t>
            </a:r>
          </a:p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O2 alto, sepse, fatores relacionados ao ventilador, flutuações na oxigenação, doenças associadas à sinalização oxidativa, prematuridade extrema e baixo crescimento pós-natal</a:t>
            </a:r>
            <a:endParaRPr lang="pt-BR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ampanha ressalta importância dos cuidados com bebês prematuros — E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013" y="0"/>
            <a:ext cx="12496801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>
          <a:xfrm>
            <a:off x="762000" y="285750"/>
            <a:ext cx="10515600" cy="2076450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pt-BR" smtClean="0">
                <a:solidFill>
                  <a:srgbClr val="0000FF"/>
                </a:solidFill>
                <a:latin typeface="American Typewriter"/>
                <a:ea typeface="American Typewriter"/>
                <a:cs typeface="American Typewriter"/>
              </a:rPr>
              <a:t>Como a vasculatura retiniana é incompleta nos prematuros extremos, a inibição do crescimento anormal dos vasos sanguíneos para tratar a neovascularização pré-retiniana no vítreo também pode interferir na vascularização retiniana normal</a:t>
            </a:r>
          </a:p>
          <a:p>
            <a:pPr marL="0" indent="0">
              <a:buFont typeface="Arial" pitchFamily="34" charset="0"/>
              <a:buNone/>
            </a:pPr>
            <a:endParaRPr lang="pt-BR" smtClean="0">
              <a:latin typeface="American Typewriter"/>
              <a:ea typeface="American Typewriter"/>
              <a:cs typeface="American Typewriter"/>
            </a:endParaRPr>
          </a:p>
        </p:txBody>
      </p:sp>
      <p:sp>
        <p:nvSpPr>
          <p:cNvPr id="22532" name="Retângulo 1"/>
          <p:cNvSpPr>
            <a:spLocks noChangeArrowheads="1"/>
          </p:cNvSpPr>
          <p:nvPr/>
        </p:nvSpPr>
        <p:spPr bwMode="auto">
          <a:xfrm>
            <a:off x="-361950" y="5772150"/>
            <a:ext cx="1255395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solidFill>
                  <a:srgbClr val="0000FF"/>
                </a:solidFill>
                <a:latin typeface="American Typewriter"/>
                <a:ea typeface="American Typewriter"/>
                <a:cs typeface="American Typewriter"/>
              </a:rPr>
              <a:t>Tratamentos para ROP (crioterapia, laser e anti- VEGF) destroem a retina avascular periférica e potencialmente interferem com o crescimento vascular da retina periférica para a </a:t>
            </a:r>
            <a:r>
              <a:rPr lang="pt-BR" sz="2800" i="1">
                <a:solidFill>
                  <a:srgbClr val="0000FF"/>
                </a:solidFill>
                <a:latin typeface="American Typewriter"/>
                <a:ea typeface="American Typewriter"/>
                <a:cs typeface="American Typewriter"/>
              </a:rPr>
              <a:t>ora serrata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tinopatia da prematuridade – Dr. Aron Guimarã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ítulo 1"/>
          <p:cNvSpPr>
            <a:spLocks noGrp="1"/>
          </p:cNvSpPr>
          <p:nvPr>
            <p:ph type="title"/>
          </p:nvPr>
        </p:nvSpPr>
        <p:spPr>
          <a:xfrm>
            <a:off x="381000" y="174625"/>
            <a:ext cx="6229350" cy="1325563"/>
          </a:xfrm>
        </p:spPr>
        <p:txBody>
          <a:bodyPr/>
          <a:lstStyle/>
          <a:p>
            <a:r>
              <a:rPr lang="pt-BR" sz="4000" b="1" smtClean="0">
                <a:latin typeface="American Typewriter"/>
                <a:ea typeface="American Typewriter"/>
                <a:cs typeface="American Typewriter"/>
              </a:rPr>
              <a:t>Avanços no tratamento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Conector de Seta Reta 7"/>
          <p:cNvCxnSpPr/>
          <p:nvPr/>
        </p:nvCxnSpPr>
        <p:spPr>
          <a:xfrm flipV="1">
            <a:off x="5167313" y="3783013"/>
            <a:ext cx="1485900" cy="19050"/>
          </a:xfrm>
          <a:prstGeom prst="straightConnector1">
            <a:avLst/>
          </a:prstGeom>
          <a:ln w="123825">
            <a:solidFill>
              <a:srgbClr val="EC6D8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79" name="Retângulo 9"/>
          <p:cNvSpPr>
            <a:spLocks noChangeArrowheads="1"/>
          </p:cNvSpPr>
          <p:nvPr/>
        </p:nvSpPr>
        <p:spPr bwMode="auto">
          <a:xfrm>
            <a:off x="-306388" y="3351213"/>
            <a:ext cx="5943601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500">
                <a:latin typeface="American Typewriter"/>
                <a:ea typeface="American Typewriter"/>
                <a:cs typeface="American Typewriter"/>
              </a:rPr>
              <a:t>métodos que removiam a retina periférica avascular </a:t>
            </a:r>
            <a:endParaRPr lang="pt-BR" sz="2500"/>
          </a:p>
        </p:txBody>
      </p:sp>
      <p:sp>
        <p:nvSpPr>
          <p:cNvPr id="24580" name="Retângulo 10"/>
          <p:cNvSpPr>
            <a:spLocks noChangeArrowheads="1"/>
          </p:cNvSpPr>
          <p:nvPr/>
        </p:nvSpPr>
        <p:spPr bwMode="auto">
          <a:xfrm>
            <a:off x="6781800" y="2917825"/>
            <a:ext cx="5162550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500">
                <a:latin typeface="American Typewriter"/>
                <a:ea typeface="American Typewriter"/>
                <a:cs typeface="American Typewriter"/>
                <a:sym typeface="Wingdings" pitchFamily="2" charset="2"/>
              </a:rPr>
              <a:t>causava </a:t>
            </a:r>
            <a:r>
              <a:rPr lang="pt-BR" sz="2500">
                <a:latin typeface="American Typewriter"/>
                <a:ea typeface="American Typewriter"/>
                <a:cs typeface="American Typewriter"/>
              </a:rPr>
              <a:t>regressão da neovascularização pré-retiniana e prevenia descolamentos fibrovasculares subsequentes da retina</a:t>
            </a:r>
            <a:endParaRPr lang="pt-BR" sz="2500"/>
          </a:p>
        </p:txBody>
      </p:sp>
      <p:sp>
        <p:nvSpPr>
          <p:cNvPr id="12" name="Retângulo Arredondado 11"/>
          <p:cNvSpPr/>
          <p:nvPr/>
        </p:nvSpPr>
        <p:spPr>
          <a:xfrm>
            <a:off x="342900" y="342900"/>
            <a:ext cx="5087938" cy="1009650"/>
          </a:xfrm>
          <a:prstGeom prst="roundRect">
            <a:avLst/>
          </a:prstGeom>
          <a:solidFill>
            <a:srgbClr val="ECC8BD"/>
          </a:solidFill>
          <a:ln>
            <a:solidFill>
              <a:srgbClr val="ECC8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b="1" dirty="0">
                <a:latin typeface="American Typewriter" charset="0"/>
                <a:ea typeface="American Typewriter" charset="0"/>
                <a:cs typeface="American Typewriter" charset="0"/>
              </a:rPr>
              <a:t>Antes dos </a:t>
            </a:r>
            <a:r>
              <a:rPr lang="pt-BR" sz="3000" b="1" dirty="0" err="1">
                <a:latin typeface="American Typewriter" charset="0"/>
                <a:ea typeface="American Typewriter" charset="0"/>
                <a:cs typeface="American Typewriter" charset="0"/>
              </a:rPr>
              <a:t>anti-VEGF</a:t>
            </a:r>
            <a:endParaRPr lang="pt-BR" sz="3000" b="1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cxnSp>
        <p:nvCxnSpPr>
          <p:cNvPr id="14" name="Conector de Seta Reta 13"/>
          <p:cNvCxnSpPr/>
          <p:nvPr/>
        </p:nvCxnSpPr>
        <p:spPr>
          <a:xfrm>
            <a:off x="2411413" y="1208088"/>
            <a:ext cx="1587" cy="2143125"/>
          </a:xfrm>
          <a:prstGeom prst="straightConnector1">
            <a:avLst/>
          </a:prstGeom>
          <a:ln w="123825">
            <a:solidFill>
              <a:srgbClr val="EC6D8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63525" y="5146675"/>
            <a:ext cx="11055350" cy="1520825"/>
          </a:xfrm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>
                <a:latin typeface="American Typewriter" charset="0"/>
                <a:ea typeface="American Typewriter" charset="0"/>
                <a:cs typeface="American Typewriter" charset="0"/>
              </a:rPr>
              <a:t>Tratamento a laser eficaz para uma forma menos grave de ROP com garantia de tratamento (tipo 1 ROP), na qual o risco de um resultado indesejado era de aproximadamente 15% </a:t>
            </a:r>
            <a:endParaRPr lang="pt-BR" dirty="0"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4" name="Retângulo Arredondado 3"/>
          <p:cNvSpPr/>
          <p:nvPr/>
        </p:nvSpPr>
        <p:spPr>
          <a:xfrm>
            <a:off x="190500" y="341313"/>
            <a:ext cx="5600700" cy="1293812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American Typewriter" charset="0"/>
                <a:ea typeface="American Typewriter" charset="0"/>
                <a:cs typeface="American Typewriter" charset="0"/>
              </a:rPr>
              <a:t>Teste multicêntrico de </a:t>
            </a:r>
            <a:r>
              <a:rPr lang="pt-BR" sz="2800" dirty="0" err="1">
                <a:latin typeface="American Typewriter" charset="0"/>
                <a:ea typeface="American Typewriter" charset="0"/>
                <a:cs typeface="American Typewriter" charset="0"/>
              </a:rPr>
              <a:t>Crioterapia</a:t>
            </a:r>
            <a:r>
              <a:rPr lang="pt-BR" sz="2800" dirty="0">
                <a:latin typeface="American Typewriter" charset="0"/>
                <a:ea typeface="American Typewriter" charset="0"/>
                <a:cs typeface="American Typewriter" charset="0"/>
              </a:rPr>
              <a:t> para ROP</a:t>
            </a:r>
            <a:endParaRPr lang="pt-BR" sz="28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25604" name="Retângulo 1"/>
          <p:cNvSpPr>
            <a:spLocks noChangeArrowheads="1"/>
          </p:cNvSpPr>
          <p:nvPr/>
        </p:nvSpPr>
        <p:spPr bwMode="auto">
          <a:xfrm>
            <a:off x="190500" y="2235200"/>
            <a:ext cx="11887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Crioterapia reduziu o risco em comparação com nenhum tratamento</a:t>
            </a:r>
          </a:p>
        </p:txBody>
      </p:sp>
      <p:sp>
        <p:nvSpPr>
          <p:cNvPr id="6" name="Retângulo Arredondado 5"/>
          <p:cNvSpPr/>
          <p:nvPr/>
        </p:nvSpPr>
        <p:spPr>
          <a:xfrm>
            <a:off x="263525" y="3376613"/>
            <a:ext cx="5600700" cy="1292225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American Typewriter" charset="0"/>
                <a:ea typeface="American Typewriter" charset="0"/>
                <a:cs typeface="American Typewriter" charset="0"/>
              </a:rPr>
              <a:t>Ensaio clínico multicêntrico posterior</a:t>
            </a:r>
            <a:endParaRPr lang="pt-BR" sz="28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6628" name="Retângulo 3"/>
          <p:cNvSpPr>
            <a:spLocks noChangeArrowheads="1"/>
          </p:cNvSpPr>
          <p:nvPr/>
        </p:nvSpPr>
        <p:spPr bwMode="auto">
          <a:xfrm>
            <a:off x="1252538" y="4419600"/>
            <a:ext cx="10396537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 b="1">
                <a:latin typeface="American Typewriter"/>
                <a:ea typeface="American Typewriter"/>
                <a:cs typeface="American Typewriter"/>
              </a:rPr>
              <a:t>Após uso do laser ou crioterapia</a:t>
            </a:r>
            <a:r>
              <a:rPr lang="pt-BR" sz="2800">
                <a:latin typeface="American Typewriter"/>
                <a:ea typeface="American Typewriter"/>
                <a:cs typeface="American Typewriter"/>
              </a:rPr>
              <a:t>: era difícil determinar se a retina avascular poderia suportar a vascularização intrarretiniana estendendo-se até a ora serrata</a:t>
            </a:r>
          </a:p>
        </p:txBody>
      </p:sp>
      <p:sp>
        <p:nvSpPr>
          <p:cNvPr id="26629" name="Espaço Reservado para Conteúdo 2"/>
          <p:cNvSpPr>
            <a:spLocks noGrp="1"/>
          </p:cNvSpPr>
          <p:nvPr>
            <p:ph idx="1"/>
          </p:nvPr>
        </p:nvSpPr>
        <p:spPr>
          <a:xfrm>
            <a:off x="1230313" y="1023938"/>
            <a:ext cx="10748962" cy="1847850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pt-BR" smtClean="0">
                <a:solidFill>
                  <a:srgbClr val="0000FF"/>
                </a:solidFill>
                <a:latin typeface="American Typewriter"/>
                <a:ea typeface="American Typewriter"/>
                <a:cs typeface="American Typewriter"/>
              </a:rPr>
              <a:t>Ablação da retina avascular periférica</a:t>
            </a:r>
            <a:r>
              <a:rPr lang="pt-BR" smtClean="0">
                <a:latin typeface="American Typewriter"/>
                <a:ea typeface="American Typewriter"/>
                <a:cs typeface="American Typewriter"/>
              </a:rPr>
              <a:t>: acreditava-se que reduzia a retina hipóxica que expressava fatores angiogênicos ou tratava as células que expressavam os fatores angiogênicos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7652" name="Espaço Reservado para Conteúdo 2"/>
          <p:cNvSpPr>
            <a:spLocks noGrp="1"/>
          </p:cNvSpPr>
          <p:nvPr>
            <p:ph idx="1"/>
          </p:nvPr>
        </p:nvSpPr>
        <p:spPr>
          <a:xfrm>
            <a:off x="1284288" y="4867275"/>
            <a:ext cx="10712450" cy="1811338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</a:rPr>
              <a:t>Ao todo, as observações apoiaram o pensamento de que, se um tratamento fosse desenvolvido para estender a vascularização normal, o estímulo para a neovascularização pré-retiniana anormal poderia ser removido</a:t>
            </a:r>
          </a:p>
        </p:txBody>
      </p:sp>
      <p:sp>
        <p:nvSpPr>
          <p:cNvPr id="27653" name="Retângulo 1"/>
          <p:cNvSpPr>
            <a:spLocks noChangeArrowheads="1"/>
          </p:cNvSpPr>
          <p:nvPr/>
        </p:nvSpPr>
        <p:spPr bwMode="auto">
          <a:xfrm>
            <a:off x="1184275" y="766763"/>
            <a:ext cx="10574338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Há evidências anedóticas de que os vasos retinianos crescem entre os pontos de tratamento em direção à </a:t>
            </a:r>
            <a:r>
              <a:rPr lang="pt-BR" sz="2800" i="1">
                <a:latin typeface="American Typewriter"/>
                <a:ea typeface="American Typewriter"/>
                <a:cs typeface="American Typewriter"/>
              </a:rPr>
              <a:t>ora serrata</a:t>
            </a:r>
            <a:r>
              <a:rPr lang="pt-BR" sz="2800">
                <a:latin typeface="American Typewriter"/>
                <a:ea typeface="American Typewriter"/>
                <a:cs typeface="American Typewriter"/>
              </a:rPr>
              <a:t> e evidências mais fortes da história natural de grupos de comparação nos estudos multicêntricos nos quais os olhos sofreram regressão espontânea da neovascularização pré-retiniana e vascularização da retina previamente avascular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ço Reservado para Conteúdo 2"/>
          <p:cNvSpPr>
            <a:spLocks noGrp="1"/>
          </p:cNvSpPr>
          <p:nvPr>
            <p:ph idx="1"/>
          </p:nvPr>
        </p:nvSpPr>
        <p:spPr>
          <a:xfrm>
            <a:off x="746125" y="3089275"/>
            <a:ext cx="10515600" cy="1317625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</a:rPr>
              <a:t>Um fator de crescimento amplamente responsável pelas doenças retinovasculares do adulto associadas à neovascularização pré-retiniana</a:t>
            </a:r>
          </a:p>
          <a:p>
            <a:pPr marL="0" indent="0">
              <a:buFont typeface="Arial" pitchFamily="34" charset="0"/>
              <a:buNone/>
            </a:pPr>
            <a:endParaRPr lang="pt-BR" smtClean="0">
              <a:latin typeface="American Typewriter"/>
              <a:ea typeface="American Typewriter"/>
              <a:cs typeface="American Typewriter"/>
            </a:endParaRPr>
          </a:p>
        </p:txBody>
      </p:sp>
      <p:sp>
        <p:nvSpPr>
          <p:cNvPr id="4" name="Retângulo Arredondado 3"/>
          <p:cNvSpPr/>
          <p:nvPr/>
        </p:nvSpPr>
        <p:spPr>
          <a:xfrm>
            <a:off x="342900" y="342900"/>
            <a:ext cx="2381250" cy="1009650"/>
          </a:xfrm>
          <a:prstGeom prst="roundRect">
            <a:avLst/>
          </a:prstGeom>
          <a:solidFill>
            <a:srgbClr val="EC6D85"/>
          </a:solidFill>
          <a:ln>
            <a:solidFill>
              <a:srgbClr val="ECC8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atin typeface="American Typewriter" charset="0"/>
                <a:ea typeface="American Typewriter" charset="0"/>
                <a:cs typeface="American Typewriter" charset="0"/>
              </a:rPr>
              <a:t>VEGF</a:t>
            </a:r>
            <a:endParaRPr lang="pt-BR" sz="4000" b="1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298449" y="1424877"/>
            <a:ext cx="603503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ECC8BD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=</a:t>
            </a:r>
            <a:endParaRPr lang="pt-BR" sz="7200" b="1" dirty="0">
              <a:ln w="22225">
                <a:solidFill>
                  <a:srgbClr val="C00000"/>
                </a:solidFill>
                <a:prstDash val="solid"/>
              </a:ln>
              <a:solidFill>
                <a:srgbClr val="ECC8BD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9700" name="Espaço Reservado para Conteúdo 2"/>
          <p:cNvSpPr>
            <a:spLocks noGrp="1"/>
          </p:cNvSpPr>
          <p:nvPr>
            <p:ph idx="1"/>
          </p:nvPr>
        </p:nvSpPr>
        <p:spPr>
          <a:xfrm>
            <a:off x="1289050" y="-74613"/>
            <a:ext cx="10483850" cy="2270126"/>
          </a:xfrm>
        </p:spPr>
        <p:txBody>
          <a:bodyPr/>
          <a:lstStyle/>
          <a:p>
            <a:pPr marL="0" indent="0">
              <a:buFont typeface="Arial" pitchFamily="34" charset="0"/>
              <a:buNone/>
            </a:pPr>
            <a:endParaRPr lang="pt-BR" smtClean="0">
              <a:latin typeface="American Typewriter"/>
              <a:ea typeface="American Typewriter"/>
              <a:cs typeface="American Typewriter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</a:rPr>
              <a:t>Preocupações de que o tratamento de prematuros com </a:t>
            </a:r>
            <a:r>
              <a:rPr lang="pt-BR" b="1" smtClean="0">
                <a:latin typeface="American Typewriter"/>
                <a:ea typeface="American Typewriter"/>
                <a:cs typeface="American Typewriter"/>
              </a:rPr>
              <a:t>agentes anti-VEGF</a:t>
            </a:r>
            <a:r>
              <a:rPr lang="pt-BR" smtClean="0">
                <a:latin typeface="American Typewriter"/>
                <a:ea typeface="American Typewriter"/>
                <a:cs typeface="American Typewriter"/>
              </a:rPr>
              <a:t> pudesse interromper a vascularização retiniana normal, porque o VEGF também é essencial para o desenvolvimento da vascularização da retina </a:t>
            </a:r>
          </a:p>
          <a:p>
            <a:pPr marL="0" indent="0">
              <a:buFont typeface="Arial" pitchFamily="34" charset="0"/>
              <a:buNone/>
            </a:pPr>
            <a:endParaRPr lang="pt-BR" smtClean="0">
              <a:latin typeface="American Typewriter"/>
              <a:ea typeface="American Typewriter"/>
              <a:cs typeface="American Typewriter"/>
            </a:endParaRPr>
          </a:p>
        </p:txBody>
      </p:sp>
      <p:sp>
        <p:nvSpPr>
          <p:cNvPr id="29701" name="Retângulo 1"/>
          <p:cNvSpPr>
            <a:spLocks noChangeArrowheads="1"/>
          </p:cNvSpPr>
          <p:nvPr/>
        </p:nvSpPr>
        <p:spPr bwMode="auto">
          <a:xfrm>
            <a:off x="1243013" y="2833688"/>
            <a:ext cx="10425112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A reativação da neovascularização pré-retiniana  já foi relatada em alguns bebês tratados com agentes anti-VEGF</a:t>
            </a:r>
          </a:p>
        </p:txBody>
      </p:sp>
      <p:sp>
        <p:nvSpPr>
          <p:cNvPr id="29702" name="Retângulo 3"/>
          <p:cNvSpPr>
            <a:spLocks noChangeArrowheads="1"/>
          </p:cNvSpPr>
          <p:nvPr/>
        </p:nvSpPr>
        <p:spPr bwMode="auto">
          <a:xfrm>
            <a:off x="1325563" y="4795838"/>
            <a:ext cx="1034256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Novas abordagens para facilitar a vascularização da retina anteriormente avascular e prevenir a neovascularização pré-retiniana foram testadas experimentalmente com base nos fatores de risco fisiopatológicos atuais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-26988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96988" y="1509713"/>
            <a:ext cx="10615612" cy="3154362"/>
          </a:xfrm>
        </p:spPr>
        <p:txBody>
          <a:bodyPr>
            <a:normAutofit/>
          </a:bodyPr>
          <a:lstStyle/>
          <a:p>
            <a:endParaRPr lang="pt-BR" smtClean="0">
              <a:latin typeface="American Typewriter"/>
              <a:ea typeface="American Typewriter"/>
              <a:cs typeface="American Typewriter"/>
            </a:endParaRPr>
          </a:p>
          <a:p>
            <a:pPr algn="ctr">
              <a:buFont typeface="Arial" pitchFamily="34" charset="0"/>
              <a:buNone/>
            </a:pPr>
            <a:r>
              <a:rPr lang="pt-BR" b="1" smtClean="0">
                <a:latin typeface="American Typewriter"/>
                <a:ea typeface="American Typewriter"/>
                <a:cs typeface="American Typewriter"/>
              </a:rPr>
              <a:t>Modelos animais com ROP em que o O2 foi um fator de risco</a:t>
            </a:r>
            <a:r>
              <a:rPr lang="pt-BR" smtClean="0">
                <a:latin typeface="American Typewriter"/>
                <a:ea typeface="American Typewriter"/>
                <a:cs typeface="American Typewriter"/>
              </a:rPr>
              <a:t> relataram que a inibição ou regulação dos mecanismos de sinalização desencadeados pelo O2 suportam o desenvolvimento vascular intrarretiniano, mas não previnem experimentalmente a neovascularização pré-retiniana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ndcont-SP retoma atividades dos Grupos de Estudos a partir de 12 de  janeiro – 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ítulo 1"/>
          <p:cNvSpPr>
            <a:spLocks noGrp="1"/>
          </p:cNvSpPr>
          <p:nvPr>
            <p:ph type="title"/>
          </p:nvPr>
        </p:nvSpPr>
        <p:spPr>
          <a:xfrm>
            <a:off x="2776538" y="5157788"/>
            <a:ext cx="7007225" cy="1060450"/>
          </a:xfrm>
        </p:spPr>
        <p:txBody>
          <a:bodyPr/>
          <a:lstStyle/>
          <a:p>
            <a:r>
              <a:rPr lang="pt-BR" sz="5000" b="1" smtClean="0">
                <a:latin typeface="American Typewriter"/>
                <a:ea typeface="American Typewriter"/>
                <a:cs typeface="American Typewriter"/>
              </a:rPr>
              <a:t>Evidências clínicas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0" descr="ciELO - Brasil - Proposta de diretrizes brasileiras do exame e tratamento  de ret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275" y="2651125"/>
            <a:ext cx="8069263" cy="406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Conector de Seta Reta 7"/>
          <p:cNvCxnSpPr/>
          <p:nvPr/>
        </p:nvCxnSpPr>
        <p:spPr>
          <a:xfrm>
            <a:off x="7662863" y="4838700"/>
            <a:ext cx="292100" cy="1085850"/>
          </a:xfrm>
          <a:prstGeom prst="straightConnector1">
            <a:avLst/>
          </a:prstGeom>
          <a:ln w="69850">
            <a:solidFill>
              <a:srgbClr val="E2194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2774" name="Retângulo 4"/>
          <p:cNvSpPr>
            <a:spLocks noChangeArrowheads="1"/>
          </p:cNvSpPr>
          <p:nvPr/>
        </p:nvSpPr>
        <p:spPr bwMode="auto">
          <a:xfrm>
            <a:off x="1273175" y="420688"/>
            <a:ext cx="10577513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Apóiam observações experimentais de que as ações reguladoras do </a:t>
            </a:r>
            <a:r>
              <a:rPr lang="pt-BR" sz="2800" b="1">
                <a:solidFill>
                  <a:srgbClr val="0000FF"/>
                </a:solidFill>
                <a:latin typeface="American Typewriter"/>
                <a:ea typeface="American Typewriter"/>
                <a:cs typeface="American Typewriter"/>
              </a:rPr>
              <a:t>VEGF não apenas inibem a neovascularização pré-retiniana, mas também estende a vascularização intra-retiniana previamente avascular em direção à </a:t>
            </a:r>
            <a:r>
              <a:rPr lang="pt-BR" sz="2800" b="1" i="1">
                <a:solidFill>
                  <a:srgbClr val="0000FF"/>
                </a:solidFill>
                <a:latin typeface="American Typewriter"/>
                <a:ea typeface="American Typewriter"/>
                <a:cs typeface="American Typewriter"/>
              </a:rPr>
              <a:t>ora serrata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Arredondado 3"/>
          <p:cNvSpPr/>
          <p:nvPr/>
        </p:nvSpPr>
        <p:spPr>
          <a:xfrm>
            <a:off x="190500" y="341313"/>
            <a:ext cx="4473575" cy="957262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American Typewriter" charset="0"/>
                <a:ea typeface="American Typewriter" charset="0"/>
                <a:cs typeface="American Typewriter" charset="0"/>
              </a:rPr>
              <a:t>Primeiro ensaio </a:t>
            </a:r>
            <a:r>
              <a:rPr lang="pt-BR" sz="2800">
                <a:latin typeface="American Typewriter" charset="0"/>
                <a:ea typeface="American Typewriter" charset="0"/>
                <a:cs typeface="American Typewriter" charset="0"/>
              </a:rPr>
              <a:t>clínico:</a:t>
            </a:r>
            <a:endParaRPr lang="pt-BR" sz="2800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6" name="Retângulo Arredondado 5"/>
          <p:cNvSpPr/>
          <p:nvPr/>
        </p:nvSpPr>
        <p:spPr>
          <a:xfrm>
            <a:off x="1190625" y="1152525"/>
            <a:ext cx="2471738" cy="590550"/>
          </a:xfrm>
          <a:prstGeom prst="roundRect">
            <a:avLst/>
          </a:prstGeom>
          <a:solidFill>
            <a:srgbClr val="94DA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American Typewriter" charset="0"/>
                <a:ea typeface="American Typewriter" charset="0"/>
                <a:cs typeface="American Typewriter" charset="0"/>
              </a:rPr>
              <a:t>BEAT-ROP</a:t>
            </a:r>
          </a:p>
        </p:txBody>
      </p:sp>
      <p:pic>
        <p:nvPicPr>
          <p:cNvPr id="33796" name="Picture 2" descr="edicamento, Comprimido, Cápsula, Drogas Imagem PNG e Vetor Para Download  G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08513"/>
            <a:ext cx="2541588" cy="254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Retângulo 6"/>
          <p:cNvSpPr>
            <a:spLocks noChangeArrowheads="1"/>
          </p:cNvSpPr>
          <p:nvPr/>
        </p:nvSpPr>
        <p:spPr bwMode="auto">
          <a:xfrm>
            <a:off x="4846638" y="1600200"/>
            <a:ext cx="27781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sz="3200" b="1">
                <a:latin typeface="American Typewriter"/>
                <a:ea typeface="American Typewriter"/>
                <a:cs typeface="American Typewriter"/>
              </a:rPr>
              <a:t>Bevacizumab</a:t>
            </a:r>
            <a:endParaRPr lang="pt-BR" sz="3200" b="1"/>
          </a:p>
        </p:txBody>
      </p:sp>
      <p:sp>
        <p:nvSpPr>
          <p:cNvPr id="9" name="Retângulo Arredondado 8"/>
          <p:cNvSpPr/>
          <p:nvPr/>
        </p:nvSpPr>
        <p:spPr>
          <a:xfrm>
            <a:off x="5016500" y="2519363"/>
            <a:ext cx="2471738" cy="592137"/>
          </a:xfrm>
          <a:prstGeom prst="roundRect">
            <a:avLst/>
          </a:prstGeom>
          <a:solidFill>
            <a:srgbClr val="8D2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>
                <a:latin typeface="American Typewriter" charset="0"/>
                <a:ea typeface="American Typewriter" charset="0"/>
                <a:cs typeface="American Typewriter" charset="0"/>
              </a:rPr>
              <a:t>0,625 mg</a:t>
            </a:r>
            <a:endParaRPr lang="pt-BR" sz="2800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33799" name="Espaço Reservado para Conteúdo 2"/>
          <p:cNvSpPr>
            <a:spLocks noGrp="1"/>
          </p:cNvSpPr>
          <p:nvPr>
            <p:ph idx="1"/>
          </p:nvPr>
        </p:nvSpPr>
        <p:spPr>
          <a:xfrm>
            <a:off x="1809750" y="3416300"/>
            <a:ext cx="8886825" cy="1417638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</a:rPr>
              <a:t>Eficaz na redução da necessidade de retratamento em 54 semanas de idade pós-conceptual em comparação com laser</a:t>
            </a:r>
          </a:p>
        </p:txBody>
      </p:sp>
      <p:sp>
        <p:nvSpPr>
          <p:cNvPr id="11" name="Retângulo Arredondado 10"/>
          <p:cNvSpPr/>
          <p:nvPr/>
        </p:nvSpPr>
        <p:spPr>
          <a:xfrm>
            <a:off x="2903538" y="4783138"/>
            <a:ext cx="6699250" cy="935037"/>
          </a:xfrm>
          <a:prstGeom prst="roundRect">
            <a:avLst/>
          </a:prstGeom>
          <a:solidFill>
            <a:srgbClr val="EC6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American Typewriter" charset="0"/>
                <a:ea typeface="American Typewriter" charset="0"/>
                <a:cs typeface="American Typewriter" charset="0"/>
              </a:rPr>
              <a:t>em um subgrupo de lactentes com ROP na zona </a:t>
            </a:r>
            <a:r>
              <a:rPr lang="pt-BR" sz="2400" dirty="0" err="1">
                <a:latin typeface="American Typewriter" charset="0"/>
                <a:ea typeface="American Typewriter" charset="0"/>
                <a:cs typeface="American Typewriter" charset="0"/>
              </a:rPr>
              <a:t>I</a:t>
            </a:r>
            <a:r>
              <a:rPr lang="pt-BR" sz="2400" dirty="0">
                <a:latin typeface="American Typewriter" charset="0"/>
                <a:ea typeface="American Typewriter" charset="0"/>
                <a:cs typeface="American Typewriter" charset="0"/>
              </a:rPr>
              <a:t> ou zona posterior II 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tângulo 3"/>
          <p:cNvSpPr>
            <a:spLocks noChangeArrowheads="1"/>
          </p:cNvSpPr>
          <p:nvPr/>
        </p:nvSpPr>
        <p:spPr bwMode="auto">
          <a:xfrm>
            <a:off x="1019175" y="2443163"/>
            <a:ext cx="10439400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400">
                <a:latin typeface="American Typewriter"/>
                <a:ea typeface="American Typewriter"/>
                <a:cs typeface="American Typewriter"/>
              </a:rPr>
              <a:t>ROP recorrente com descolamento de retina em bebês de idades pós-concepcionais mais velhos do que relatadas na história natural da doença ou após tratamento com laser ou redução do VEGF sérico por mais de vários meses após a injeção</a:t>
            </a:r>
          </a:p>
          <a:p>
            <a:endParaRPr lang="pt-BR" sz="2500">
              <a:latin typeface="American Typewriter"/>
              <a:ea typeface="American Typewriter"/>
              <a:cs typeface="American Typewriter"/>
            </a:endParaRPr>
          </a:p>
        </p:txBody>
      </p:sp>
      <p:sp>
        <p:nvSpPr>
          <p:cNvPr id="5" name="Retângulo Arredondado 4"/>
          <p:cNvSpPr/>
          <p:nvPr/>
        </p:nvSpPr>
        <p:spPr>
          <a:xfrm>
            <a:off x="1019175" y="4779963"/>
            <a:ext cx="10466388" cy="1309687"/>
          </a:xfrm>
          <a:prstGeom prst="roundRect">
            <a:avLst/>
          </a:prstGeom>
          <a:solidFill>
            <a:srgbClr val="E21941"/>
          </a:solidFill>
          <a:ln>
            <a:solidFill>
              <a:srgbClr val="ECC8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>
                <a:latin typeface="American Typewriter" charset="0"/>
                <a:ea typeface="American Typewriter" charset="0"/>
                <a:cs typeface="American Typewriter" charset="0"/>
              </a:rPr>
              <a:t>Achados preocupantes</a:t>
            </a:r>
            <a:r>
              <a:rPr lang="pt-BR" sz="2500" dirty="0">
                <a:latin typeface="American Typewriter" charset="0"/>
                <a:ea typeface="American Typewriter" charset="0"/>
                <a:cs typeface="American Typewriter" charset="0"/>
              </a:rPr>
              <a:t>, pois o exame da retina periférica em mais </a:t>
            </a:r>
            <a:r>
              <a:rPr lang="pt-BR" sz="2500" dirty="0">
                <a:latin typeface="American Typewriter" charset="0"/>
                <a:ea typeface="American Typewriter" charset="0"/>
                <a:cs typeface="American Typewriter" charset="0"/>
              </a:rPr>
              <a:t>velhos, </a:t>
            </a:r>
            <a:r>
              <a:rPr lang="pt-BR" sz="2500" dirty="0">
                <a:latin typeface="American Typewriter" charset="0"/>
                <a:ea typeface="American Typewriter" charset="0"/>
                <a:cs typeface="American Typewriter" charset="0"/>
              </a:rPr>
              <a:t>prematuros </a:t>
            </a:r>
            <a:r>
              <a:rPr lang="pt-BR" sz="2500" dirty="0">
                <a:latin typeface="American Typewriter" charset="0"/>
                <a:ea typeface="American Typewriter" charset="0"/>
                <a:cs typeface="American Typewriter" charset="0"/>
              </a:rPr>
              <a:t>mais ativos, é </a:t>
            </a:r>
            <a:r>
              <a:rPr lang="pt-BR" sz="2500" dirty="0">
                <a:latin typeface="American Typewriter" charset="0"/>
                <a:ea typeface="American Typewriter" charset="0"/>
                <a:cs typeface="American Typewriter" charset="0"/>
              </a:rPr>
              <a:t>difícil de realizar sem </a:t>
            </a:r>
            <a:r>
              <a:rPr lang="pt-BR" sz="2500">
                <a:latin typeface="American Typewriter" charset="0"/>
                <a:ea typeface="American Typewriter" charset="0"/>
                <a:cs typeface="American Typewriter" charset="0"/>
              </a:rPr>
              <a:t>sedação </a:t>
            </a:r>
            <a:endParaRPr lang="pt-BR" sz="2500" dirty="0"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3000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7" name="Retângulo Arredondado 6"/>
          <p:cNvSpPr/>
          <p:nvPr/>
        </p:nvSpPr>
        <p:spPr>
          <a:xfrm>
            <a:off x="171450" y="169863"/>
            <a:ext cx="4473575" cy="957262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American Typewriter" charset="0"/>
                <a:ea typeface="American Typewriter" charset="0"/>
                <a:cs typeface="American Typewriter" charset="0"/>
              </a:rPr>
              <a:t>Relatos subsequentes...</a:t>
            </a:r>
          </a:p>
        </p:txBody>
      </p:sp>
      <p:sp>
        <p:nvSpPr>
          <p:cNvPr id="8" name="Retângulo Arredondado 7"/>
          <p:cNvSpPr/>
          <p:nvPr/>
        </p:nvSpPr>
        <p:spPr>
          <a:xfrm>
            <a:off x="4133850" y="1270000"/>
            <a:ext cx="4237038" cy="590550"/>
          </a:xfrm>
          <a:prstGeom prst="roundRect">
            <a:avLst/>
          </a:prstGeom>
          <a:solidFill>
            <a:srgbClr val="8D2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>
                <a:latin typeface="American Typewriter" charset="0"/>
                <a:ea typeface="American Typewriter" charset="0"/>
                <a:cs typeface="American Typewriter" charset="0"/>
              </a:rPr>
              <a:t>Doses semelhantes</a:t>
            </a:r>
            <a:endParaRPr lang="pt-BR" sz="2800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tângulo 3"/>
          <p:cNvSpPr>
            <a:spLocks noChangeArrowheads="1"/>
          </p:cNvSpPr>
          <p:nvPr/>
        </p:nvSpPr>
        <p:spPr bwMode="auto">
          <a:xfrm>
            <a:off x="342900" y="4102100"/>
            <a:ext cx="844867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pt-BR" sz="2500">
              <a:latin typeface="American Typewriter"/>
              <a:ea typeface="American Typewriter"/>
              <a:cs typeface="American Typewriter"/>
            </a:endParaRPr>
          </a:p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Estudos relataram risco aumentado ou nenhum efeito sobre os resultados neurocognitivos em bebês tratados com agentes anti-VEGF intravítreos </a:t>
            </a:r>
          </a:p>
        </p:txBody>
      </p:sp>
      <p:sp>
        <p:nvSpPr>
          <p:cNvPr id="3" name="Retângulo Arredondado 2"/>
          <p:cNvSpPr/>
          <p:nvPr/>
        </p:nvSpPr>
        <p:spPr>
          <a:xfrm>
            <a:off x="342900" y="342900"/>
            <a:ext cx="3716338" cy="1009650"/>
          </a:xfrm>
          <a:prstGeom prst="roundRect">
            <a:avLst/>
          </a:prstGeom>
          <a:solidFill>
            <a:srgbClr val="ECC8BD"/>
          </a:solidFill>
          <a:ln>
            <a:solidFill>
              <a:srgbClr val="ECC8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dirty="0">
                <a:latin typeface="American Typewriter" charset="0"/>
                <a:ea typeface="American Typewriter" charset="0"/>
                <a:cs typeface="American Typewriter" charset="0"/>
              </a:rPr>
              <a:t>VEGF sérico baixo</a:t>
            </a:r>
            <a:endParaRPr lang="pt-BR" sz="3000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35844" name="Retângulo 1"/>
          <p:cNvSpPr>
            <a:spLocks noChangeArrowheads="1"/>
          </p:cNvSpPr>
          <p:nvPr/>
        </p:nvSpPr>
        <p:spPr bwMode="auto">
          <a:xfrm>
            <a:off x="2201863" y="2251075"/>
            <a:ext cx="9271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Pode ser prejudicial aos órgãos em desenvolvimento, como o cérebro, no bebê prematuro</a:t>
            </a:r>
          </a:p>
        </p:txBody>
      </p:sp>
      <p:pic>
        <p:nvPicPr>
          <p:cNvPr id="35845" name="Picture 2" descr=" Cérebro Emoj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25" y="1965325"/>
            <a:ext cx="1525588" cy="152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4" descr="ebinar IoT - A visão computacional na transformação digit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900" y="4298950"/>
            <a:ext cx="2012950" cy="180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>
          <a:xfrm>
            <a:off x="476250" y="247650"/>
            <a:ext cx="11264900" cy="850900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pt-BR" sz="2500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</a:rPr>
              <a:t>Difícil saber se a redução do VEGF sérico realmente afeta a neurocognição no desenvolvimento em bebês prematuros</a:t>
            </a:r>
          </a:p>
        </p:txBody>
      </p:sp>
      <p:pic>
        <p:nvPicPr>
          <p:cNvPr id="36867" name="Picture 4" descr="ebinar IoT - A visão computacional na transformação digi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2395538"/>
            <a:ext cx="4060825" cy="462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Retângulo 4"/>
          <p:cNvSpPr>
            <a:spLocks noChangeArrowheads="1"/>
          </p:cNvSpPr>
          <p:nvPr/>
        </p:nvSpPr>
        <p:spPr bwMode="auto">
          <a:xfrm>
            <a:off x="676275" y="2509838"/>
            <a:ext cx="8143875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Bebês extremamente prematuros com maior risco de ROP também estão em maior risco de atraso neurocognitivo</a:t>
            </a:r>
          </a:p>
        </p:txBody>
      </p:sp>
      <p:sp>
        <p:nvSpPr>
          <p:cNvPr id="36869" name="Retângulo 5"/>
          <p:cNvSpPr>
            <a:spLocks noChangeArrowheads="1"/>
          </p:cNvSpPr>
          <p:nvPr/>
        </p:nvSpPr>
        <p:spPr bwMode="auto">
          <a:xfrm>
            <a:off x="576263" y="4576763"/>
            <a:ext cx="8083550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Bebês de maior risco não são  sempre incluídos em ensaios clínicos prospectivos e o controle da inscrição pode levar a um viés</a:t>
            </a:r>
          </a:p>
        </p:txBody>
      </p:sp>
      <p:sp>
        <p:nvSpPr>
          <p:cNvPr id="7" name="Retângulo Arredondado 6"/>
          <p:cNvSpPr/>
          <p:nvPr/>
        </p:nvSpPr>
        <p:spPr>
          <a:xfrm>
            <a:off x="4543425" y="1579563"/>
            <a:ext cx="2836863" cy="744537"/>
          </a:xfrm>
          <a:prstGeom prst="roundRect">
            <a:avLst/>
          </a:prstGeom>
          <a:solidFill>
            <a:srgbClr val="EC6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>
                <a:latin typeface="American Typewriter" charset="0"/>
                <a:ea typeface="American Typewriter" charset="0"/>
                <a:cs typeface="American Typewriter" charset="0"/>
              </a:rPr>
              <a:t>Porque</a:t>
            </a:r>
            <a:endParaRPr lang="pt-B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tângulo 4"/>
          <p:cNvSpPr>
            <a:spLocks noChangeArrowheads="1"/>
          </p:cNvSpPr>
          <p:nvPr/>
        </p:nvSpPr>
        <p:spPr bwMode="auto">
          <a:xfrm>
            <a:off x="306388" y="900113"/>
            <a:ext cx="111379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Poucos estudos avaliaram o efeito do anti-VEGF na retina neural, inclusive por tomografia de coerência (OCT)</a:t>
            </a:r>
          </a:p>
        </p:txBody>
      </p:sp>
      <p:sp>
        <p:nvSpPr>
          <p:cNvPr id="7" name="Quadro 6"/>
          <p:cNvSpPr/>
          <p:nvPr/>
        </p:nvSpPr>
        <p:spPr>
          <a:xfrm>
            <a:off x="4329113" y="1363663"/>
            <a:ext cx="6094412" cy="512762"/>
          </a:xfrm>
          <a:prstGeom prst="frame">
            <a:avLst/>
          </a:prstGeom>
          <a:solidFill>
            <a:srgbClr val="E21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8" name="Retângulo Arredondado 7"/>
          <p:cNvSpPr/>
          <p:nvPr/>
        </p:nvSpPr>
        <p:spPr>
          <a:xfrm>
            <a:off x="941388" y="3108325"/>
            <a:ext cx="10444162" cy="3127375"/>
          </a:xfrm>
          <a:prstGeom prst="roundRect">
            <a:avLst/>
          </a:prstGeom>
          <a:solidFill>
            <a:srgbClr val="94DA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tx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Exame não-invasivo que usa a luz para obter uma imagem transversal da retina </a:t>
            </a:r>
            <a:r>
              <a:rPr lang="pt-BR" sz="2000" dirty="0">
                <a:solidFill>
                  <a:schemeClr val="tx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 avaliar </a:t>
            </a:r>
            <a:r>
              <a:rPr lang="pt-BR" sz="2000" dirty="0">
                <a:solidFill>
                  <a:schemeClr val="tx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as alterações da doença que está </a:t>
            </a:r>
            <a:r>
              <a:rPr lang="pt-BR" sz="2000" dirty="0">
                <a:solidFill>
                  <a:schemeClr val="tx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acometendo-a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000" dirty="0">
              <a:solidFill>
                <a:schemeClr val="tx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tx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Permite ver </a:t>
            </a:r>
            <a:r>
              <a:rPr lang="pt-BR" sz="2000" dirty="0">
                <a:solidFill>
                  <a:schemeClr val="tx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todas as camadas da retina e medir a sua </a:t>
            </a:r>
            <a:r>
              <a:rPr lang="pt-BR" sz="2000" dirty="0">
                <a:solidFill>
                  <a:schemeClr val="tx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espessura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000" dirty="0">
              <a:solidFill>
                <a:schemeClr val="tx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tx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O aparelho </a:t>
            </a:r>
            <a:r>
              <a:rPr lang="pt-BR" sz="2000" dirty="0">
                <a:solidFill>
                  <a:schemeClr val="tx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nos fornece a possibilidade de comparar o exame atual com o anterior e assim, avaliar se a doença está respondendo ao tratamento com injeções dentro do olho</a:t>
            </a:r>
          </a:p>
        </p:txBody>
      </p:sp>
      <p:cxnSp>
        <p:nvCxnSpPr>
          <p:cNvPr id="10" name="Conector de Seta Reta 9"/>
          <p:cNvCxnSpPr/>
          <p:nvPr/>
        </p:nvCxnSpPr>
        <p:spPr>
          <a:xfrm>
            <a:off x="6162675" y="1854200"/>
            <a:ext cx="0" cy="1511300"/>
          </a:xfrm>
          <a:prstGeom prst="straightConnector1">
            <a:avLst/>
          </a:prstGeom>
          <a:ln w="57150">
            <a:solidFill>
              <a:srgbClr val="E2194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5713" y="677863"/>
            <a:ext cx="10556875" cy="197326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dirty="0"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>
                <a:latin typeface="American Typewriter" charset="0"/>
                <a:ea typeface="American Typewriter" charset="0"/>
                <a:cs typeface="American Typewriter" charset="0"/>
              </a:rPr>
              <a:t>O</a:t>
            </a:r>
            <a:r>
              <a:rPr lang="pt-BR" dirty="0" smtClean="0"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pt-BR" dirty="0">
                <a:latin typeface="American Typewriter" charset="0"/>
                <a:ea typeface="American Typewriter" charset="0"/>
                <a:cs typeface="American Typewriter" charset="0"/>
              </a:rPr>
              <a:t>VEGF também é um fator de sobrevivência para outras células da retina além das células endoteliais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38917" name="Espaço Reservado para Conteúdo 2"/>
          <p:cNvSpPr txBox="1">
            <a:spLocks/>
          </p:cNvSpPr>
          <p:nvPr/>
        </p:nvSpPr>
        <p:spPr bwMode="auto">
          <a:xfrm>
            <a:off x="1249363" y="4054475"/>
            <a:ext cx="10296525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pt-BR" sz="2800">
                <a:latin typeface="American Typewriter"/>
                <a:ea typeface="American Typewriter"/>
                <a:cs typeface="American Typewriter"/>
              </a:rPr>
              <a:t>Drogas que regulam o VEGFR2 especificamente nas células endoteliais da retina sem inibir seus efeitos benéficos em outras células da retina não estão disponíveis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9940" name="Retângulo 5"/>
          <p:cNvSpPr>
            <a:spLocks noChangeArrowheads="1"/>
          </p:cNvSpPr>
          <p:nvPr/>
        </p:nvSpPr>
        <p:spPr bwMode="auto">
          <a:xfrm>
            <a:off x="1289050" y="301625"/>
            <a:ext cx="10094913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Idealmente, uma dose de anti-VEGF intravítreo neutralizaria o excesso de VEGF e, assim, regularia a sinalização através do VEGFR2 especificamente nas células endoteliais da retina, mas não se sabe a concentração de VEGF intravítreo no olho de uma criança com ROP</a:t>
            </a:r>
            <a:endParaRPr lang="pt-BR" sz="2800"/>
          </a:p>
        </p:txBody>
      </p:sp>
      <p:sp>
        <p:nvSpPr>
          <p:cNvPr id="39941" name="Espaço Reservado para Conteúdo 2"/>
          <p:cNvSpPr>
            <a:spLocks noGrp="1"/>
          </p:cNvSpPr>
          <p:nvPr>
            <p:ph idx="1"/>
          </p:nvPr>
        </p:nvSpPr>
        <p:spPr>
          <a:xfrm>
            <a:off x="1239838" y="3544888"/>
            <a:ext cx="10144125" cy="1136650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</a:rPr>
              <a:t>A concentração pode variar de bebê para bebê e de olho no olho</a:t>
            </a:r>
          </a:p>
        </p:txBody>
      </p:sp>
      <p:sp>
        <p:nvSpPr>
          <p:cNvPr id="39942" name="Retângulo 6"/>
          <p:cNvSpPr>
            <a:spLocks noChangeArrowheads="1"/>
          </p:cNvSpPr>
          <p:nvPr/>
        </p:nvSpPr>
        <p:spPr bwMode="auto">
          <a:xfrm>
            <a:off x="1228725" y="5260975"/>
            <a:ext cx="10453688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Os volumes vítreo e sanguíneo são pequenos em bebês prematuros, de modo que erros na dose podem ter grandes efeitos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0964" name="Retângulo 4"/>
          <p:cNvSpPr>
            <a:spLocks noChangeArrowheads="1"/>
          </p:cNvSpPr>
          <p:nvPr/>
        </p:nvSpPr>
        <p:spPr bwMode="auto">
          <a:xfrm>
            <a:off x="1362075" y="1793875"/>
            <a:ext cx="10306050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Injetando uma dose semelhante de droga em um bebê maior pode levar a uma menor concentração de anti-VEGF na corrente sanguínea e um menor efeito sistêmico deletério sobre o desenvolvimento criança madura </a:t>
            </a:r>
            <a:r>
              <a:rPr lang="mr-IN" sz="2800">
                <a:latin typeface="American Typewriter"/>
                <a:ea typeface="American Typewriter"/>
                <a:cs typeface="American Typewriter"/>
              </a:rPr>
              <a:t>–</a:t>
            </a:r>
            <a:r>
              <a:rPr lang="pt-BR" sz="2800">
                <a:latin typeface="American Typewriter"/>
                <a:ea typeface="American Typewriter"/>
                <a:cs typeface="American Typewriter"/>
              </a:rPr>
              <a:t> já que há relato de que bebês maiores com ROP tem maiores volumes de vítreo e sangue</a:t>
            </a:r>
            <a:endParaRPr lang="pt-BR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1988" name="Retângulo 3"/>
          <p:cNvSpPr>
            <a:spLocks noChangeArrowheads="1"/>
          </p:cNvSpPr>
          <p:nvPr/>
        </p:nvSpPr>
        <p:spPr bwMode="auto">
          <a:xfrm>
            <a:off x="1384300" y="936625"/>
            <a:ext cx="1019175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Muitos estudos foram revisados e demonstram diferenças nas definições de ROP garantida pelo tratamento, no tamanho e na idade de desenvolvimento dos bebês que desenvolvem ROP e nos agentes e doses utilizadas</a:t>
            </a:r>
          </a:p>
        </p:txBody>
      </p:sp>
      <p:sp>
        <p:nvSpPr>
          <p:cNvPr id="41989" name="Retângulo 4"/>
          <p:cNvSpPr>
            <a:spLocks noChangeArrowheads="1"/>
          </p:cNvSpPr>
          <p:nvPr/>
        </p:nvSpPr>
        <p:spPr bwMode="auto">
          <a:xfrm>
            <a:off x="1427163" y="4391025"/>
            <a:ext cx="98933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Por essas razões, não é tão útil comparar agentes ou doses de diferentes estudos clínicos necessitando de mais evidências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3012" name="Espaço Reservado para Conteúdo 2"/>
          <p:cNvSpPr>
            <a:spLocks noGrp="1"/>
          </p:cNvSpPr>
          <p:nvPr>
            <p:ph idx="1"/>
          </p:nvPr>
        </p:nvSpPr>
        <p:spPr>
          <a:xfrm>
            <a:off x="1327150" y="2374900"/>
            <a:ext cx="10026650" cy="1319213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</a:rPr>
              <a:t>Estudos e ensaios clínicos prospectivos e randomizados recentes têm sido relatados desde a Revisão Cochrane em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 Watercolor Rainbow (PNG Transparent) | OnlyGFX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947738"/>
            <a:ext cx="1817688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etângulo 5"/>
          <p:cNvSpPr>
            <a:spLocks noChangeArrowheads="1"/>
          </p:cNvSpPr>
          <p:nvPr/>
        </p:nvSpPr>
        <p:spPr bwMode="auto">
          <a:xfrm>
            <a:off x="673100" y="1266825"/>
            <a:ext cx="22621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sz="3000" b="1">
                <a:latin typeface="American Typewriter"/>
                <a:ea typeface="American Typewriter"/>
                <a:cs typeface="American Typewriter"/>
              </a:rPr>
              <a:t>    Estudo</a:t>
            </a:r>
          </a:p>
          <a:p>
            <a:pPr algn="ctr"/>
            <a:r>
              <a:rPr lang="pt-BR" sz="3000" b="1">
                <a:latin typeface="American Typewriter"/>
                <a:ea typeface="American Typewriter"/>
                <a:cs typeface="American Typewriter"/>
              </a:rPr>
              <a:t>RAINBOW</a:t>
            </a:r>
            <a:endParaRPr lang="pt-BR" sz="3000" b="1"/>
          </a:p>
        </p:txBody>
      </p:sp>
      <p:sp>
        <p:nvSpPr>
          <p:cNvPr id="44036" name="Retângulo 7"/>
          <p:cNvSpPr>
            <a:spLocks noChangeArrowheads="1"/>
          </p:cNvSpPr>
          <p:nvPr/>
        </p:nvSpPr>
        <p:spPr bwMode="auto">
          <a:xfrm>
            <a:off x="-249238" y="4584700"/>
            <a:ext cx="4108451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4000" b="1">
                <a:latin typeface="American Typewriter"/>
                <a:ea typeface="American Typewriter"/>
                <a:cs typeface="American Typewriter"/>
              </a:rPr>
              <a:t> </a:t>
            </a:r>
            <a:r>
              <a:rPr lang="pt-BR" sz="3000" b="1">
                <a:latin typeface="American Typewriter"/>
                <a:ea typeface="American Typewriter"/>
                <a:cs typeface="American Typewriter"/>
              </a:rPr>
              <a:t>Estudo</a:t>
            </a:r>
          </a:p>
          <a:p>
            <a:pPr algn="ctr"/>
            <a:r>
              <a:rPr lang="pt-BR" sz="3000" b="1">
                <a:latin typeface="American Typewriter"/>
                <a:ea typeface="American Typewriter"/>
                <a:cs typeface="American Typewriter"/>
              </a:rPr>
              <a:t>PEDIG ROP 1</a:t>
            </a:r>
            <a:endParaRPr lang="pt-BR" sz="3000"/>
          </a:p>
        </p:txBody>
      </p:sp>
      <p:sp>
        <p:nvSpPr>
          <p:cNvPr id="11" name="Chave Direita 10"/>
          <p:cNvSpPr/>
          <p:nvPr/>
        </p:nvSpPr>
        <p:spPr>
          <a:xfrm>
            <a:off x="5211763" y="603250"/>
            <a:ext cx="1042987" cy="5522913"/>
          </a:xfrm>
          <a:prstGeom prst="rightBrace">
            <a:avLst/>
          </a:prstGeom>
          <a:ln w="31750">
            <a:solidFill>
              <a:srgbClr val="EC6D8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4038" name="Retângulo 12"/>
          <p:cNvSpPr>
            <a:spLocks noChangeArrowheads="1"/>
          </p:cNvSpPr>
          <p:nvPr/>
        </p:nvSpPr>
        <p:spPr bwMode="auto">
          <a:xfrm>
            <a:off x="6059488" y="2887663"/>
            <a:ext cx="538638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Tentativa de encontrar a dose eficaz e segura da medicação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5060" name="Retângulo 1"/>
          <p:cNvSpPr>
            <a:spLocks noChangeArrowheads="1"/>
          </p:cNvSpPr>
          <p:nvPr/>
        </p:nvSpPr>
        <p:spPr bwMode="auto">
          <a:xfrm>
            <a:off x="1208088" y="2008188"/>
            <a:ext cx="10663237" cy="222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O número de bebês é muito pequeno para fazer uma conclusão sobre a dose correta, e estudos futuros compararão a dose escolhida ao laser com resultados de eficácia do tratamento, extensão da vascularização da retina, reativação da ROP e resultados neurocognitivos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xame de vista em bebês e crianças: como são feitos? | Advis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25"/>
            <a:ext cx="12192000" cy="1059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Título 1"/>
          <p:cNvSpPr>
            <a:spLocks noGrp="1"/>
          </p:cNvSpPr>
          <p:nvPr>
            <p:ph type="title"/>
          </p:nvPr>
        </p:nvSpPr>
        <p:spPr>
          <a:xfrm>
            <a:off x="2363788" y="2522538"/>
            <a:ext cx="7464425" cy="1325562"/>
          </a:xfrm>
        </p:spPr>
        <p:txBody>
          <a:bodyPr/>
          <a:lstStyle/>
          <a:p>
            <a:r>
              <a:rPr lang="pt-BR" b="1" smtClean="0">
                <a:solidFill>
                  <a:srgbClr val="C00000"/>
                </a:solidFill>
                <a:latin typeface="American Typewriter"/>
                <a:ea typeface="American Typewriter"/>
                <a:cs typeface="American Typewriter"/>
              </a:rPr>
              <a:t>Perguntas em andamento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7108" name="Retângulo 3"/>
          <p:cNvSpPr>
            <a:spLocks noChangeArrowheads="1"/>
          </p:cNvSpPr>
          <p:nvPr/>
        </p:nvSpPr>
        <p:spPr bwMode="auto">
          <a:xfrm>
            <a:off x="1225550" y="704850"/>
            <a:ext cx="10296525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Ainda não está claro qual dose e qual </a:t>
            </a:r>
            <a:r>
              <a:rPr lang="pt-BR" sz="2800" i="1">
                <a:solidFill>
                  <a:srgbClr val="0000FF"/>
                </a:solidFill>
                <a:latin typeface="American Typewriter"/>
                <a:ea typeface="American Typewriter"/>
                <a:cs typeface="American Typewriter"/>
              </a:rPr>
              <a:t>agente anti-VEGF pode ser administrado para inibir com segurança a neovascularização pré-retiniana e facilitar a vascularização da retina avascular sem ferir a retina neural ou envolver órgãos sistêmicos, incluindo o cérebro</a:t>
            </a:r>
            <a:endParaRPr lang="pt-BR" sz="2800" i="1">
              <a:solidFill>
                <a:srgbClr val="0000FF"/>
              </a:solidFill>
            </a:endParaRPr>
          </a:p>
        </p:txBody>
      </p:sp>
      <p:sp>
        <p:nvSpPr>
          <p:cNvPr id="47109" name="Retângulo 4"/>
          <p:cNvSpPr>
            <a:spLocks noChangeArrowheads="1"/>
          </p:cNvSpPr>
          <p:nvPr/>
        </p:nvSpPr>
        <p:spPr bwMode="auto">
          <a:xfrm>
            <a:off x="1285875" y="4192588"/>
            <a:ext cx="10236200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O tratamento anti-VEGF idealmente seria um agente que não exigiria repetição de injeções, que também aumentam o risco para os olhos</a:t>
            </a:r>
            <a:endParaRPr lang="pt-BR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tângulo 1"/>
          <p:cNvSpPr>
            <a:spLocks noChangeArrowheads="1"/>
          </p:cNvSpPr>
          <p:nvPr/>
        </p:nvSpPr>
        <p:spPr bwMode="auto">
          <a:xfrm>
            <a:off x="225425" y="2725738"/>
            <a:ext cx="113760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rgbClr val="FF00FF"/>
                </a:solidFill>
                <a:latin typeface="American Typewriter"/>
                <a:ea typeface="American Typewriter"/>
                <a:cs typeface="American Typewriter"/>
              </a:rPr>
              <a:t>Portanto, diagnóstico preciso é importante</a:t>
            </a:r>
            <a:endParaRPr lang="pt-BR" b="1">
              <a:solidFill>
                <a:srgbClr val="FF00FF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8133" name="Espaço Reservado para Conteúdo 2"/>
          <p:cNvSpPr>
            <a:spLocks noGrp="1"/>
          </p:cNvSpPr>
          <p:nvPr>
            <p:ph idx="1"/>
          </p:nvPr>
        </p:nvSpPr>
        <p:spPr>
          <a:xfrm>
            <a:off x="893763" y="398463"/>
            <a:ext cx="10515600" cy="1449387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</a:rPr>
              <a:t>Se a ROP for diagnosticada erroneamente e o tratamento for realizado muito cedo, então o efeito pode ser semelhante à administração de uma dose muito alta</a:t>
            </a:r>
            <a:endParaRPr lang="pt-BR" smtClean="0"/>
          </a:p>
        </p:txBody>
      </p:sp>
      <p:sp>
        <p:nvSpPr>
          <p:cNvPr id="48134" name="Retângulo 3"/>
          <p:cNvSpPr>
            <a:spLocks noChangeArrowheads="1"/>
          </p:cNvSpPr>
          <p:nvPr/>
        </p:nvSpPr>
        <p:spPr bwMode="auto">
          <a:xfrm>
            <a:off x="1325563" y="4649788"/>
            <a:ext cx="10469562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Telemedicina e métodos que empregam inteligência artificial e aprendizado baseado em máquina estão sendo avaliados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9156" name="Retângulo 3"/>
          <p:cNvSpPr>
            <a:spLocks noChangeArrowheads="1"/>
          </p:cNvSpPr>
          <p:nvPr/>
        </p:nvSpPr>
        <p:spPr bwMode="auto">
          <a:xfrm>
            <a:off x="1428750" y="933450"/>
            <a:ext cx="105029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Existe o </a:t>
            </a:r>
            <a:r>
              <a:rPr lang="pt-BR" sz="280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</a:rPr>
              <a:t>risco de reativação após anti-VEGF mesmo mais de um ano após tratamento,</a:t>
            </a:r>
            <a:r>
              <a:rPr lang="pt-BR" sz="2800">
                <a:latin typeface="American Typewriter"/>
                <a:ea typeface="American Typewriter"/>
                <a:cs typeface="American Typewriter"/>
              </a:rPr>
              <a:t> e existe a preocupação de que a retina avascular persistente possa aumentar o </a:t>
            </a:r>
            <a:r>
              <a:rPr lang="pt-BR" sz="280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</a:rPr>
              <a:t>risco de lágrimas retinianas adjacentes à retina avascular afinada</a:t>
            </a:r>
            <a:endParaRPr lang="pt-BR" sz="2800">
              <a:solidFill>
                <a:srgbClr val="FF0000"/>
              </a:solidFill>
            </a:endParaRPr>
          </a:p>
        </p:txBody>
      </p:sp>
      <p:sp>
        <p:nvSpPr>
          <p:cNvPr id="49157" name="Espaço Reservado para Conteúdo 2"/>
          <p:cNvSpPr>
            <a:spLocks noGrp="1"/>
          </p:cNvSpPr>
          <p:nvPr>
            <p:ph idx="1"/>
          </p:nvPr>
        </p:nvSpPr>
        <p:spPr>
          <a:xfrm>
            <a:off x="673100" y="4443413"/>
            <a:ext cx="10515600" cy="896937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</a:rPr>
              <a:t>Existe controvérsia sobre o tratamento da retina avascular persistente com laser após o tratamento anti-VEGF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0180" name="Espaço Reservado para Conteúdo 2"/>
          <p:cNvSpPr>
            <a:spLocks noGrp="1"/>
          </p:cNvSpPr>
          <p:nvPr>
            <p:ph idx="1"/>
          </p:nvPr>
        </p:nvSpPr>
        <p:spPr>
          <a:xfrm>
            <a:off x="1328738" y="585788"/>
            <a:ext cx="10080625" cy="2065337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</a:rPr>
              <a:t>Não foi estabelecido que o laser impedirá a reativação em todos os casos e é necessário um estudo de longo prazo para abordar o efeito do laser para retina avascular persistente sobre o risco de descolamento de retina posterior</a:t>
            </a: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1482725" y="3789363"/>
            <a:ext cx="9926638" cy="16129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pt-BR" sz="2800">
                <a:latin typeface="American Typewriter"/>
                <a:ea typeface="American Typewriter"/>
                <a:cs typeface="American Typewriter"/>
              </a:rPr>
              <a:t>Talvez a retina de um bebê extremamente prematuro não tenha se desenvolvido normalmente ou totalmente e é incapaz de suportar vascularização intra-retiniana completa para a </a:t>
            </a:r>
            <a:r>
              <a:rPr lang="pt-BR" sz="2800" i="1">
                <a:latin typeface="American Typewriter"/>
                <a:ea typeface="American Typewriter"/>
                <a:cs typeface="American Typewriter"/>
              </a:rPr>
              <a:t>ora serrata</a:t>
            </a:r>
            <a:endParaRPr lang="pt-BR" sz="2800" i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1204" name="Retângulo 5"/>
          <p:cNvSpPr>
            <a:spLocks noChangeArrowheads="1"/>
          </p:cNvSpPr>
          <p:nvPr/>
        </p:nvSpPr>
        <p:spPr bwMode="auto">
          <a:xfrm>
            <a:off x="1412875" y="1831975"/>
            <a:ext cx="9834563" cy="292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Os ensaios clínicos estão testando o efeito do anti-VEGF em comparação com o laser em erros de refração, incluindo miopia, vascularização da retina previamente avascular, e estrutura neural da retina, e esses resultados, somados aos estudos futuros que avaliam o risco de descolamento de retina, são importantes</a:t>
            </a:r>
          </a:p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2228" name="Espaço Reservado para Conteúdo 2"/>
          <p:cNvSpPr>
            <a:spLocks noGrp="1"/>
          </p:cNvSpPr>
          <p:nvPr>
            <p:ph idx="1"/>
          </p:nvPr>
        </p:nvSpPr>
        <p:spPr>
          <a:xfrm>
            <a:off x="1123950" y="417513"/>
            <a:ext cx="10156825" cy="1503362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</a:rPr>
              <a:t>Métodos para vascularizar a retina avascular através de suplementação nutricional e fatores de crescimento, incluindo IGF-1, estão sendo testados</a:t>
            </a:r>
          </a:p>
        </p:txBody>
      </p:sp>
      <p:sp>
        <p:nvSpPr>
          <p:cNvPr id="52229" name="Retângulo 3"/>
          <p:cNvSpPr>
            <a:spLocks noChangeArrowheads="1"/>
          </p:cNvSpPr>
          <p:nvPr/>
        </p:nvSpPr>
        <p:spPr bwMode="auto">
          <a:xfrm>
            <a:off x="1511300" y="5106988"/>
            <a:ext cx="9926638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Em todo o mundo, é necessário mais trabalhos para entender as causas das diferenças em lactentes com risco de ROP</a:t>
            </a:r>
          </a:p>
        </p:txBody>
      </p:sp>
      <p:sp>
        <p:nvSpPr>
          <p:cNvPr id="52230" name="Retângulo 1"/>
          <p:cNvSpPr>
            <a:spLocks noChangeArrowheads="1"/>
          </p:cNvSpPr>
          <p:nvPr/>
        </p:nvSpPr>
        <p:spPr bwMode="auto">
          <a:xfrm>
            <a:off x="1341438" y="2425700"/>
            <a:ext cx="11028362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Além disso, será importante continuar a testar estratégias para abordar a neuroproteção e os efeitos neurovasculares no desenvolvimento neural e vascular da retina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687388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71500" y="0"/>
            <a:ext cx="6858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3252" name="Espaço Reservado para Conteúdo 2"/>
          <p:cNvSpPr>
            <a:spLocks noGrp="1"/>
          </p:cNvSpPr>
          <p:nvPr>
            <p:ph idx="1"/>
          </p:nvPr>
        </p:nvSpPr>
        <p:spPr>
          <a:xfrm>
            <a:off x="1360488" y="434975"/>
            <a:ext cx="9993312" cy="1393825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</a:rPr>
              <a:t> O trabalho em saúde pública é necessário para melhorar os recursos e desenvolver sistemas para otimizar os cuidados pré e perinatais para regular o oxigênio</a:t>
            </a:r>
            <a:endParaRPr lang="pt-BR" smtClean="0"/>
          </a:p>
        </p:txBody>
      </p:sp>
      <p:sp>
        <p:nvSpPr>
          <p:cNvPr id="53253" name="Retângulo 1"/>
          <p:cNvSpPr>
            <a:spLocks noChangeArrowheads="1"/>
          </p:cNvSpPr>
          <p:nvPr/>
        </p:nvSpPr>
        <p:spPr bwMode="auto">
          <a:xfrm>
            <a:off x="1549400" y="3759200"/>
            <a:ext cx="10160000" cy="20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Pesquisas para identificar as causas e testar estratégias para prevenir o parto prematuro, como a redução de poluentes ambientais e outros fatores e, assim, reduzir o número de lactentes em risco de ROP é importante</a:t>
            </a:r>
          </a:p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Título 1"/>
          <p:cNvSpPr>
            <a:spLocks noGrp="1"/>
          </p:cNvSpPr>
          <p:nvPr>
            <p:ph type="title"/>
          </p:nvPr>
        </p:nvSpPr>
        <p:spPr>
          <a:xfrm>
            <a:off x="3673475" y="365125"/>
            <a:ext cx="5635625" cy="1325563"/>
          </a:xfrm>
        </p:spPr>
        <p:txBody>
          <a:bodyPr/>
          <a:lstStyle/>
          <a:p>
            <a:r>
              <a:rPr lang="pt-BR" sz="6000" b="1" smtClean="0">
                <a:latin typeface="American Typewriter"/>
                <a:ea typeface="American Typewriter"/>
                <a:cs typeface="American Typewriter"/>
              </a:rPr>
              <a:t>CONCLUSÃO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-623888" y="-633413"/>
            <a:ext cx="2451101" cy="2359026"/>
          </a:xfrm>
          <a:prstGeom prst="ellipse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Oval 7"/>
          <p:cNvSpPr/>
          <p:nvPr/>
        </p:nvSpPr>
        <p:spPr>
          <a:xfrm>
            <a:off x="1231900" y="1254125"/>
            <a:ext cx="1839913" cy="1641475"/>
          </a:xfrm>
          <a:prstGeom prst="ellipse">
            <a:avLst/>
          </a:prstGeom>
          <a:solidFill>
            <a:schemeClr val="accent1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Oval 8"/>
          <p:cNvSpPr/>
          <p:nvPr/>
        </p:nvSpPr>
        <p:spPr>
          <a:xfrm>
            <a:off x="2670175" y="2895600"/>
            <a:ext cx="1279525" cy="1287463"/>
          </a:xfrm>
          <a:prstGeom prst="ellipse">
            <a:avLst/>
          </a:prstGeom>
          <a:solidFill>
            <a:srgbClr val="94DAF2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5301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546100"/>
            <a:ext cx="10515600" cy="1758950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</a:rPr>
              <a:t>Muitas mudanças ocorreram desde que a ROP foi descrita pela primeira vez, inclusive a compreensão da fisiopatologia da doença para encontrar mecanismos potencialmente melhores seu tratamento</a:t>
            </a:r>
          </a:p>
        </p:txBody>
      </p:sp>
      <p:sp>
        <p:nvSpPr>
          <p:cNvPr id="55302" name="Retângulo 3"/>
          <p:cNvSpPr>
            <a:spLocks noChangeArrowheads="1"/>
          </p:cNvSpPr>
          <p:nvPr/>
        </p:nvSpPr>
        <p:spPr bwMode="auto">
          <a:xfrm>
            <a:off x="601663" y="4954588"/>
            <a:ext cx="10988675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Estudos têm feito grandes avanços no cuidado desses frágeis bebês prematuros, que são verdadeiros sobreviventes, e ainda há muito a aprender</a:t>
            </a:r>
            <a:endParaRPr lang="pt-BR" sz="2800"/>
          </a:p>
        </p:txBody>
      </p:sp>
      <p:sp>
        <p:nvSpPr>
          <p:cNvPr id="55303" name="Retângulo 5"/>
          <p:cNvSpPr>
            <a:spLocks noChangeArrowheads="1"/>
          </p:cNvSpPr>
          <p:nvPr/>
        </p:nvSpPr>
        <p:spPr bwMode="auto">
          <a:xfrm>
            <a:off x="601663" y="2828925"/>
            <a:ext cx="109886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800">
                <a:latin typeface="American Typewriter"/>
                <a:ea typeface="American Typewriter"/>
                <a:cs typeface="American Typewriter"/>
              </a:rPr>
              <a:t>Existem diferentes aparências e causas de ROP em todo o mundo, desde bebês extremamente prematuros em países desenvolvidos até bebês maiores </a:t>
            </a:r>
            <a:endParaRPr lang="pt-BR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138" y="293688"/>
            <a:ext cx="8974137" cy="626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584200"/>
            <a:ext cx="9837738" cy="612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025" y="0"/>
            <a:ext cx="7945438" cy="6764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538" y="277813"/>
            <a:ext cx="9199562" cy="6497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688" y="203200"/>
            <a:ext cx="7793037" cy="6450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/>
          </p:cNvSpPr>
          <p:nvPr>
            <p:ph type="body" idx="1"/>
          </p:nvPr>
        </p:nvSpPr>
        <p:spPr>
          <a:xfrm>
            <a:off x="838200" y="2506663"/>
            <a:ext cx="10515600" cy="4351337"/>
          </a:xfrm>
        </p:spPr>
        <p:txBody>
          <a:bodyPr/>
          <a:lstStyle/>
          <a:p>
            <a:r>
              <a:rPr lang="pt-BR" sz="2400" smtClean="0"/>
              <a:t>Na edição de outubro de 2020, a terminologia para uma condição deve ser atualizada para refletir as classificações atuais no artigo acima na página 208. Ao longo do artigo, o termo </a:t>
            </a:r>
            <a:r>
              <a:rPr lang="pt-BR" sz="2400" smtClean="0">
                <a:solidFill>
                  <a:srgbClr val="FF0000"/>
                </a:solidFill>
              </a:rPr>
              <a:t>''vascularização da retina avascular anteriormente periférica''</a:t>
            </a:r>
            <a:r>
              <a:rPr lang="pt-BR" sz="2400" smtClean="0"/>
              <a:t> deve ser lido '</a:t>
            </a:r>
            <a:r>
              <a:rPr lang="pt-BR" sz="2400" smtClean="0">
                <a:solidFill>
                  <a:srgbClr val="0000FF"/>
                </a:solidFill>
              </a:rPr>
              <a:t>'vascularização na retina avascular periférica</a:t>
            </a:r>
            <a:r>
              <a:rPr lang="pt-BR" sz="2400" smtClean="0"/>
              <a:t>.'' Isso ocorre na parte inferior do resumo e na parte inferior do primeiro parágrafo, 7ª linha, na página 208; pág. 209, segunda coluna, 10ª linha a partir do final do primeiro parágrafo e na p. 209 terceira linha do final da página; pág. 210, primeira coluna, primeiro parágrafo 17 linhas de baixo e 10 linhas de baixo e último parágrafo 4 linhas de cima; pág. 211, primeira coluna, terceira linha do final do 4º parágrafo e 4ª linha do final do primeiro parágrafo em ‘‘Perguntas em andamento’’ e segunda coluna 4ª linha a partir do final do primeiro parágrafo completo. O editor lamenta este erro.</a:t>
            </a:r>
          </a:p>
        </p:txBody>
      </p:sp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0" y="1473200"/>
            <a:ext cx="12192000" cy="1098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>
                <a:solidFill>
                  <a:srgbClr val="FF0000"/>
                </a:solidFill>
                <a:hlinkClick r:id="rId2"/>
              </a:rPr>
              <a:t>Erratum to</a:t>
            </a:r>
            <a:r>
              <a:rPr lang="pt-BR">
                <a:hlinkClick r:id="rId2"/>
              </a:rPr>
              <a:t> Retinopathy of Prematurity: Evolving Treatment with anti-Vascular Endothelial Growth Factor. Am J Ophthalmol 2020;218:208-213.</a:t>
            </a:r>
            <a:endParaRPr lang="pt-BR"/>
          </a:p>
          <a:p>
            <a:pPr algn="ctr"/>
            <a:r>
              <a:rPr lang="pt-BR"/>
              <a:t>[No authors listed]Am J Ophthalmol. 2021 Nov;231:213. doi: 10.1016/j.ajo.2020.12.018. Epub 2021 Aug 28.PMID: 34465444 No abstract available. </a:t>
            </a:r>
            <a:r>
              <a:rPr lang="pt-BR" b="1">
                <a:solidFill>
                  <a:srgbClr val="FF00FF"/>
                </a:solidFill>
              </a:rPr>
              <a:t>Artigo Livre!</a:t>
            </a:r>
          </a:p>
        </p:txBody>
      </p:sp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-196850" y="320675"/>
            <a:ext cx="127889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FF00FF"/>
                </a:solidFill>
              </a:rPr>
              <a:t>ERRATA À RETINOPATIA DA PREMATURIDADE: EVOLUÇÃO DO TRATAMENTO COM FATOR DE CRESCIMENTO ENDOTÉLIO ANTI-VASCULAR. AM J OFTALMOL 2020;218:208-213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55688" y="525463"/>
            <a:ext cx="9715500" cy="57134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pt-BR" sz="4000" b="1" smtClean="0">
                <a:solidFill>
                  <a:srgbClr val="FF00FF"/>
                </a:solidFill>
              </a:rPr>
              <a:t/>
            </a:r>
            <a:br>
              <a:rPr lang="pt-BR" sz="4000" b="1" smtClean="0">
                <a:solidFill>
                  <a:srgbClr val="FF00FF"/>
                </a:solidFill>
              </a:rPr>
            </a:br>
            <a:r>
              <a:rPr lang="pt-BR" sz="3200" b="1" smtClean="0">
                <a:solidFill>
                  <a:srgbClr val="FF00FF"/>
                </a:solidFill>
              </a:rPr>
              <a:t>NOTA DO EDITOR DA PÁGINA NEONATAL </a:t>
            </a:r>
            <a:r>
              <a:rPr lang="pt-BR" sz="3200" b="1" smtClean="0">
                <a:solidFill>
                  <a:srgbClr val="FF00FF"/>
                </a:solidFill>
                <a:hlinkClick r:id="rId2"/>
              </a:rPr>
              <a:t>www.paulomargotto.com.br</a:t>
            </a:r>
            <a:r>
              <a:rPr lang="pt-BR" sz="3200" b="1" smtClean="0">
                <a:solidFill>
                  <a:srgbClr val="FF00FF"/>
                </a:solidFill>
              </a:rPr>
              <a:t> Dr. Paulo R. Margotto. Consultem também! AMPLIANDO NOSSOS CONHECIMENTOS!</a:t>
            </a:r>
          </a:p>
        </p:txBody>
      </p:sp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525" y="1606550"/>
            <a:ext cx="7658100" cy="430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2559050" y="5942013"/>
            <a:ext cx="71834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Staffs e Residentes da Unidade de Neonatologia do Hospital  Materno Infantil de Brasília Dr. Antônio Marcio Lisboa (21/2/2022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/>
          </p:cNvSpPr>
          <p:nvPr>
            <p:ph type="body" idx="1"/>
          </p:nvPr>
        </p:nvSpPr>
        <p:spPr>
          <a:xfrm>
            <a:off x="858838" y="2282825"/>
            <a:ext cx="10515600" cy="4351338"/>
          </a:xfrm>
        </p:spPr>
        <p:txBody>
          <a:bodyPr/>
          <a:lstStyle/>
          <a:p>
            <a:r>
              <a:rPr lang="pt-BR" smtClean="0"/>
              <a:t>O bevacizumab pode afetar a organogênese em curso de prematuros com seus efeitos antiangiogênicos. </a:t>
            </a:r>
          </a:p>
          <a:p>
            <a:r>
              <a:rPr lang="pt-BR" smtClean="0"/>
              <a:t>O objetivo desse estudo foi comparar os resultados do neurodesenvolvimento (NDO) de bebês prematuros tratados para retinopatia da prematuridade (ROP) com fotocoagulação a laser (LP), bevacizumab intravítreo (IVB) ou ambos os tratamentos, e descobrir os efeitos do IVB no NDO.</a:t>
            </a:r>
          </a:p>
          <a:p>
            <a:endParaRPr lang="pt-BR" smtClean="0"/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260350" y="1182688"/>
            <a:ext cx="11931650" cy="8239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>
                <a:hlinkClick r:id="rId2"/>
              </a:rPr>
              <a:t>Bevacizumab</a:t>
            </a:r>
            <a:r>
              <a:rPr lang="pt-BR">
                <a:hlinkClick r:id="rId2"/>
              </a:rPr>
              <a:t> and neurodevelopmental outcomes of preterm infants with retinopathy of prematurity: should we still worry?</a:t>
            </a:r>
            <a:endParaRPr lang="pt-BR"/>
          </a:p>
          <a:p>
            <a:pPr algn="ctr"/>
            <a:r>
              <a:rPr lang="pt-BR"/>
              <a:t>Celik P, Ayranci Sucakli I, Kara C, Petricli IS, Kavurt S, Celik IH, Bas AY, Demirel N.J Matern Fetal Neonatal Med. 2022 Feb;35(3):415-422. </a:t>
            </a:r>
            <a:r>
              <a:rPr lang="pt-BR">
                <a:solidFill>
                  <a:srgbClr val="FF00FF"/>
                </a:solidFill>
              </a:rPr>
              <a:t>doi: 10.1080/14767058.2021.1888913</a:t>
            </a:r>
            <a:r>
              <a:rPr lang="pt-BR"/>
              <a:t>. Epub 2021 Feb 22.PMID: 33618591</a:t>
            </a:r>
          </a:p>
        </p:txBody>
      </p:sp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187325" y="0"/>
            <a:ext cx="120046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000" b="1">
                <a:solidFill>
                  <a:srgbClr val="0000FF"/>
                </a:solidFill>
              </a:rPr>
              <a:t>Bevacizumab e resultados do neurodesenvolvimento de bebês prematuros com retinopatia da prematuridade: ainda devemos nos preocupar?</a:t>
            </a:r>
          </a:p>
        </p:txBody>
      </p:sp>
      <p:sp>
        <p:nvSpPr>
          <p:cNvPr id="69638" name="Oval 6"/>
          <p:cNvSpPr>
            <a:spLocks noChangeArrowheads="1"/>
          </p:cNvSpPr>
          <p:nvPr/>
        </p:nvSpPr>
        <p:spPr bwMode="auto">
          <a:xfrm>
            <a:off x="792163" y="344488"/>
            <a:ext cx="812800" cy="773112"/>
          </a:xfrm>
          <a:prstGeom prst="ellipse">
            <a:avLst/>
          </a:prstGeom>
          <a:solidFill>
            <a:srgbClr val="FFFF00"/>
          </a:solidFill>
          <a:ln w="76200" cmpd="tri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>
                <a:solidFill>
                  <a:srgbClr val="FF00FF"/>
                </a:solidFill>
              </a:rPr>
              <a:t>2021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/>
          </p:cNvSpPr>
          <p:nvPr>
            <p:ph type="body" idx="1"/>
          </p:nvPr>
        </p:nvSpPr>
        <p:spPr>
          <a:xfrm>
            <a:off x="336550" y="573088"/>
            <a:ext cx="11017250" cy="56038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Os grupos LP, IVB e IVB+LP incluíram 32, 12 e 10 pacientes, respectivamente.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As taxas de </a:t>
            </a:r>
            <a:r>
              <a:rPr lang="pt-BR" sz="2000" b="1" smtClean="0">
                <a:solidFill>
                  <a:srgbClr val="FF0000"/>
                </a:solidFill>
              </a:rPr>
              <a:t>tratamento da persistência do canal arterial</a:t>
            </a:r>
            <a:r>
              <a:rPr lang="pt-BR" sz="2000" smtClean="0"/>
              <a:t> foram de 68,7, 75 e 90% nos grupos, respectivamente (p&lt;0,05 entre os grupos LP e IVB+LP).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A </a:t>
            </a:r>
            <a:r>
              <a:rPr lang="pt-BR" sz="2000" b="1" smtClean="0">
                <a:solidFill>
                  <a:srgbClr val="FF0000"/>
                </a:solidFill>
              </a:rPr>
              <a:t>hemorragia intraventricular</a:t>
            </a:r>
            <a:r>
              <a:rPr lang="pt-BR" sz="2000" smtClean="0"/>
              <a:t> (IVH) graus 3 e 4 foi menor no grupo LP do que no grupo IVB (9,4% vs. 33,4%, p&lt;0,05), enquanto o grupo IVB+LP não apresentou graus 3 e 4 de IVH.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Outras características neonatais foram semelhantes (p &gt; 0,05).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</a:t>
            </a:r>
            <a:r>
              <a:rPr lang="pt-BR" sz="2000" b="1" smtClean="0">
                <a:solidFill>
                  <a:srgbClr val="FF0000"/>
                </a:solidFill>
              </a:rPr>
              <a:t>Paralisia cerebral</a:t>
            </a:r>
            <a:r>
              <a:rPr lang="pt-BR" sz="2000" smtClean="0"/>
              <a:t> (CP) estava em 50%, 28% e 0% de LP, IVB e Grupos IVB+LP (p&lt;0,05). </a:t>
            </a:r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rgbClr val="0000FF"/>
                </a:solidFill>
              </a:rPr>
              <a:t>Não houve diferença na mediana dos escores cognitivos, de linguagem e motor de Bayley-III entre os grupos (p &gt; 0,05).</a:t>
            </a:r>
            <a:r>
              <a:rPr lang="pt-BR" sz="2000" smtClean="0"/>
              <a:t> </a:t>
            </a:r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rgbClr val="0000FF"/>
                </a:solidFill>
              </a:rPr>
              <a:t>Atrasos de desenvolvimento moderados e graves foram semelhantes entre os grupos (p &gt; 0,05</a:t>
            </a:r>
            <a:r>
              <a:rPr lang="pt-BR" sz="2000" smtClean="0"/>
              <a:t>) enquanto </a:t>
            </a:r>
            <a:r>
              <a:rPr lang="pt-BR" sz="2000" b="1" smtClean="0">
                <a:solidFill>
                  <a:srgbClr val="FF0000"/>
                </a:solidFill>
              </a:rPr>
              <a:t>o grupo IVB apresentou atraso cognitivo mais moderado</a:t>
            </a:r>
            <a:r>
              <a:rPr lang="pt-BR" sz="2000" smtClean="0"/>
              <a:t>; </a:t>
            </a:r>
            <a:r>
              <a:rPr lang="pt-BR" sz="2000" b="1" smtClean="0">
                <a:solidFill>
                  <a:srgbClr val="FF0000"/>
                </a:solidFill>
              </a:rPr>
              <a:t>e atraso cognitivo, de linguagem e motor mais grave</a:t>
            </a:r>
            <a:r>
              <a:rPr lang="pt-BR" sz="2000" smtClean="0"/>
              <a:t>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A </a:t>
            </a:r>
            <a:r>
              <a:rPr lang="pt-BR" sz="2000" b="1" smtClean="0">
                <a:solidFill>
                  <a:srgbClr val="0000FF"/>
                </a:solidFill>
              </a:rPr>
              <a:t>taxa de NDI não foi diferente</a:t>
            </a:r>
            <a:r>
              <a:rPr lang="pt-BR" sz="2000" smtClean="0"/>
              <a:t> (59,3%, 50% e 40% nos grupos, p &gt; 0,05). Severa NDI (sNDI) foi maior no grupo IVB, mas não estatisticamente significativo (31,2, 41,7 e 10% nos grupos, p &gt; 0,05).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A análise de regressão logística múltipla mostrou que o </a:t>
            </a:r>
            <a:r>
              <a:rPr lang="pt-BR" sz="2000" b="1" smtClean="0">
                <a:solidFill>
                  <a:srgbClr val="0000FF"/>
                </a:solidFill>
              </a:rPr>
              <a:t>tipo de tratamento ROP e graus 3 e 4 IVH não tiveram nenhum efeito significativo no NDO (p &gt; 0,05).</a:t>
            </a:r>
            <a:r>
              <a:rPr lang="pt-BR" sz="2000" b="1" smtClean="0"/>
              <a:t> </a:t>
            </a:r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rgbClr val="0000FF"/>
                </a:solidFill>
              </a:rPr>
              <a:t>As chances de NDI não foram afetadas pelo tipo de tratamento ROP (p &gt; 0,05). 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Na Discussão...</a:t>
            </a:r>
          </a:p>
        </p:txBody>
      </p:sp>
      <p:sp>
        <p:nvSpPr>
          <p:cNvPr id="7168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2400" smtClean="0"/>
              <a:t>A organogênese em curso de bebês prematuros é sensível às propriedades antiangiogênicas do bevacizumab porque o VEGF tem um papel crítico no desenvolvimento do cérebro. </a:t>
            </a:r>
          </a:p>
          <a:p>
            <a:pPr>
              <a:lnSpc>
                <a:spcPct val="80000"/>
              </a:lnSpc>
            </a:pPr>
            <a:r>
              <a:rPr lang="pt-BR" sz="2400" b="1" smtClean="0">
                <a:solidFill>
                  <a:srgbClr val="FF0000"/>
                </a:solidFill>
              </a:rPr>
              <a:t>Baixos níveis de VEGF</a:t>
            </a:r>
            <a:r>
              <a:rPr lang="pt-BR" sz="2400" b="1" smtClean="0"/>
              <a:t> </a:t>
            </a:r>
            <a:r>
              <a:rPr lang="pt-BR" sz="2400" b="1" smtClean="0">
                <a:solidFill>
                  <a:srgbClr val="FF0000"/>
                </a:solidFill>
              </a:rPr>
              <a:t>foram associados com neurogênese insuficiente</a:t>
            </a:r>
            <a:r>
              <a:rPr lang="pt-BR" sz="2400" smtClean="0"/>
              <a:t> em autópsias de fetos humanos(16-35 semanas de IG) e filhotes e coelhos prematuros. </a:t>
            </a:r>
          </a:p>
          <a:p>
            <a:pPr>
              <a:lnSpc>
                <a:spcPct val="80000"/>
              </a:lnSpc>
            </a:pPr>
            <a:r>
              <a:rPr lang="pt-BR" sz="2400" b="1" smtClean="0">
                <a:solidFill>
                  <a:srgbClr val="FF0000"/>
                </a:solidFill>
              </a:rPr>
              <a:t>Os efeitos cerebrais do bevacizumab podem incluir desenvolvimento anormal do cérebro e comprometimento cognitivo,resultados motores e de linguagem</a:t>
            </a:r>
            <a:r>
              <a:rPr lang="pt-BR" sz="2400" smtClean="0"/>
              <a:t>.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 Além disso, bevacizumab pode atrasar significativamente ou interromper a maturação da vascularização da retina e os </a:t>
            </a:r>
            <a:r>
              <a:rPr lang="pt-BR" sz="2400" b="1" smtClean="0">
                <a:solidFill>
                  <a:srgbClr val="FF0000"/>
                </a:solidFill>
              </a:rPr>
              <a:t>bebês devem ser acompanhados além de 54 semanas de idade pós-menstrual  para recorrência ou descolamento de retina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00FF"/>
                </a:solidFill>
              </a:rPr>
              <a:t>Em conclusão...</a:t>
            </a:r>
          </a:p>
        </p:txBody>
      </p:sp>
      <p:sp>
        <p:nvSpPr>
          <p:cNvPr id="72707" name="Rectangle 3"/>
          <p:cNvSpPr>
            <a:spLocks noGrp="1"/>
          </p:cNvSpPr>
          <p:nvPr>
            <p:ph type="body" idx="1"/>
          </p:nvPr>
        </p:nvSpPr>
        <p:spPr>
          <a:ln w="76200" cmpd="tri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NDO de prematuros tratados com bevacizumab ou bevacizumab + laser não foi diferente de tratados com LP.</a:t>
            </a:r>
            <a:r>
              <a:rPr lang="pt-BR" smtClean="0"/>
              <a:t> </a:t>
            </a:r>
          </a:p>
          <a:p>
            <a:r>
              <a:rPr lang="pt-BR" smtClean="0"/>
              <a:t>O presente  estudo revelou que </a:t>
            </a:r>
            <a:r>
              <a:rPr lang="pt-BR" b="1" smtClean="0">
                <a:solidFill>
                  <a:srgbClr val="0000FF"/>
                </a:solidFill>
              </a:rPr>
              <a:t>pacientes tratados com bevacizumab ainda devem ser cuidadosamente monitorados para problemas de neurodesenvolvimento</a:t>
            </a:r>
            <a:r>
              <a:rPr lang="pt-BR" smtClean="0"/>
              <a:t>, embora a frequência de graus 3 e 4 IVH no grupo bevacizumab pode ter contribuído para uma maiores taxas de sNDI e escore Bayley-III &lt;70 até que mais estudos prospectivos corroboram os presentes  resultados sobre a segurança do bevacizumab em NDO.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mtClean="0"/>
              <a:t> A terapia anti-fator de crescimento endotelial vascular (Anti-VEGF) é agora considerada como uma das terapias padrão na abordagem de bebês com retinopatia da prematuridade (ROP). </a:t>
            </a:r>
          </a:p>
          <a:p>
            <a:pPr algn="ctr">
              <a:lnSpc>
                <a:spcPct val="80000"/>
              </a:lnSpc>
            </a:pPr>
            <a:r>
              <a:rPr lang="pt-BR" b="1" smtClean="0">
                <a:solidFill>
                  <a:srgbClr val="0000FF"/>
                </a:solidFill>
              </a:rPr>
              <a:t>O objetivo deste estudo foi avaliar o tempo para vascularização completa da retina em bebês com ROP que foram tratados com bevacizumab intravítreo (IVB).</a:t>
            </a:r>
            <a:r>
              <a:rPr lang="pt-BR" smtClean="0"/>
              <a:t> </a:t>
            </a:r>
          </a:p>
          <a:p>
            <a:pPr>
              <a:lnSpc>
                <a:spcPct val="80000"/>
              </a:lnSpc>
            </a:pPr>
            <a:r>
              <a:rPr lang="pt-BR" smtClean="0"/>
              <a:t>Este estudo de coorte retrospectivo avaliou prematuros com ROP que foram tratados com IVB entre 2012 e 2019. Dados demográficos e clínicos foram coletados dos prontuários e analisados. Os principais desfechos foram definidos como tempo para completar a vascularização e tempo de mudança de zona. </a:t>
            </a:r>
          </a:p>
        </p:txBody>
      </p:sp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0" y="795338"/>
            <a:ext cx="12192000" cy="8239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>
                <a:hlinkClick r:id="rId2"/>
              </a:rPr>
              <a:t>Progression of retinal vascularization after intravitreal anti-vascular-endothelial growth factor therapy in retinopathy of prematurity.</a:t>
            </a:r>
            <a:r>
              <a:rPr lang="pt-BR"/>
              <a:t> Mirghorbani M, Rashidinia A, Yaseri M, Zarei M, Khojasteh H, Bazvand F, Modjtahedi BS.Int J Retina Vitreous. 2022 Feb 23;8(1):13. doi: 10.1186/s40942-022-00364-6.PMID: 35197117 </a:t>
            </a:r>
            <a:r>
              <a:rPr lang="pt-BR" b="1"/>
              <a:t>Free PMC article. </a:t>
            </a:r>
            <a:r>
              <a:rPr lang="pt-BR">
                <a:solidFill>
                  <a:srgbClr val="FF00FF"/>
                </a:solidFill>
              </a:rPr>
              <a:t>Artigo Livre!</a:t>
            </a:r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233363" y="134938"/>
            <a:ext cx="117808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Progressão da vascularização retiniana após terapia intravítrea com fator de crescimento endotelial antivascular na retinopatia da prematuridade</a:t>
            </a:r>
          </a:p>
        </p:txBody>
      </p:sp>
      <p:sp>
        <p:nvSpPr>
          <p:cNvPr id="73734" name="Oval 6"/>
          <p:cNvSpPr>
            <a:spLocks noChangeArrowheads="1"/>
          </p:cNvSpPr>
          <p:nvPr/>
        </p:nvSpPr>
        <p:spPr bwMode="auto">
          <a:xfrm>
            <a:off x="0" y="1412875"/>
            <a:ext cx="914400" cy="914400"/>
          </a:xfrm>
          <a:prstGeom prst="ellipse">
            <a:avLst/>
          </a:prstGeom>
          <a:solidFill>
            <a:srgbClr val="FFFF00"/>
          </a:solidFill>
          <a:ln w="76200" cmpd="tri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>
                <a:solidFill>
                  <a:srgbClr val="FF00FF"/>
                </a:solidFill>
              </a:rPr>
              <a:t>2022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i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RESULTADOS</a:t>
            </a:r>
          </a:p>
        </p:txBody>
      </p:sp>
      <p:sp>
        <p:nvSpPr>
          <p:cNvPr id="7475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2400" b="1" smtClean="0"/>
              <a:t>Oitocentos e sessenta e cinco olhos</a:t>
            </a:r>
            <a:r>
              <a:rPr lang="pt-BR" sz="2400" smtClean="0"/>
              <a:t> </a:t>
            </a:r>
            <a:r>
              <a:rPr lang="pt-BR" sz="2400" b="1" smtClean="0"/>
              <a:t>de 441 pacientes foram incluídos</a:t>
            </a:r>
            <a:r>
              <a:rPr lang="pt-BR" sz="2400" smtClean="0"/>
              <a:t>. 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A idade gestacional média e o peso ao nascer foram de 28 ± 4 semanas e 1.121 ± 624 g, respectivamente. </a:t>
            </a:r>
          </a:p>
          <a:p>
            <a:pPr>
              <a:lnSpc>
                <a:spcPct val="80000"/>
              </a:lnSpc>
            </a:pPr>
            <a:r>
              <a:rPr lang="pt-BR" sz="2400" b="1" smtClean="0">
                <a:solidFill>
                  <a:srgbClr val="FF0000"/>
                </a:solidFill>
              </a:rPr>
              <a:t>Falha do tratamento primário e reativação</a:t>
            </a:r>
            <a:r>
              <a:rPr lang="pt-BR" sz="2400" smtClean="0"/>
              <a:t> ocorreram em 35 olhos (</a:t>
            </a:r>
            <a:r>
              <a:rPr lang="pt-BR" sz="2400" b="1" smtClean="0"/>
              <a:t>4,0%)</a:t>
            </a:r>
            <a:r>
              <a:rPr lang="pt-BR" sz="2400" smtClean="0"/>
              <a:t> e 33 olhos (</a:t>
            </a:r>
            <a:r>
              <a:rPr lang="pt-BR" sz="2400" b="1" smtClean="0"/>
              <a:t>3,8%),</a:t>
            </a:r>
            <a:r>
              <a:rPr lang="pt-BR" sz="2400" smtClean="0"/>
              <a:t> respectivamente. </a:t>
            </a:r>
          </a:p>
          <a:p>
            <a:pPr>
              <a:lnSpc>
                <a:spcPct val="80000"/>
              </a:lnSpc>
            </a:pPr>
            <a:r>
              <a:rPr lang="pt-BR" sz="2400" b="1" smtClean="0"/>
              <a:t>ROP recorrente ocorreu significativamente mais frequentemente em bebês com ROP de zona 1 pré-tratamento em comparação com aqueles com ROP de zona 2 (7,6% versus 3%, p &lt;0,01).</a:t>
            </a:r>
            <a:r>
              <a:rPr lang="pt-BR" sz="2400" smtClean="0"/>
              <a:t> 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Os </a:t>
            </a:r>
            <a:r>
              <a:rPr lang="pt-BR" sz="2400" b="1" smtClean="0"/>
              <a:t>pacientes com zona 2 de pré-tratamento atingiram a zona 3 mais rapidamente do que aqueles com zona 1 de pré-tratamento</a:t>
            </a:r>
            <a:r>
              <a:rPr lang="pt-BR" sz="2400" smtClean="0"/>
              <a:t> (142 ± 152 dias versus 181 ± 174 dias, p &lt; 0,01); </a:t>
            </a:r>
            <a:r>
              <a:rPr lang="pt-BR" sz="2400" b="1" smtClean="0"/>
              <a:t>entretanto, o tempo até a vascularização completa da retina não diferiu significativamente entre os grupos</a:t>
            </a:r>
            <a:r>
              <a:rPr lang="pt-BR" sz="2400" smtClean="0"/>
              <a:t> (p = 0,10).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3"/>
          <p:cNvSpPr>
            <a:spLocks noGrp="1"/>
          </p:cNvSpPr>
          <p:nvPr>
            <p:ph type="body" idx="1"/>
          </p:nvPr>
        </p:nvSpPr>
        <p:spPr>
          <a:xfrm>
            <a:off x="500063" y="420688"/>
            <a:ext cx="11126787" cy="6191250"/>
          </a:xfrm>
        </p:spPr>
        <p:txBody>
          <a:bodyPr/>
          <a:lstStyle/>
          <a:p>
            <a:r>
              <a:rPr lang="pt-BR" sz="2400" b="1" smtClean="0">
                <a:solidFill>
                  <a:srgbClr val="FF0000"/>
                </a:solidFill>
              </a:rPr>
              <a:t>O risco de reativação tardia após BIV é uma das razões pelas quais o acompanhamento prolongado é frequentemente necessário</a:t>
            </a:r>
            <a:r>
              <a:rPr lang="pt-BR" sz="2400" smtClean="0"/>
              <a:t> nesses bebês para garantir a vascularização completa. </a:t>
            </a:r>
          </a:p>
          <a:p>
            <a:r>
              <a:rPr lang="pt-BR" sz="2400" smtClean="0"/>
              <a:t>Não há estudos prévios sobre o tempo para vascularização completa após IVB.</a:t>
            </a:r>
          </a:p>
          <a:p>
            <a:r>
              <a:rPr lang="pt-BR" sz="2400" smtClean="0"/>
              <a:t> O estudo apresentado demonstra que o tempo para a plena vascularização pode ser dividido em três partes; aumento rápido, aumento lento e platô. </a:t>
            </a:r>
          </a:p>
          <a:p>
            <a:r>
              <a:rPr lang="pt-BR" sz="2400" smtClean="0"/>
              <a:t>O período de rápido aumento ocorreu nos primeiros </a:t>
            </a:r>
            <a:r>
              <a:rPr lang="pt-BR" sz="2400" b="1" smtClean="0"/>
              <a:t>350 dias</a:t>
            </a:r>
            <a:r>
              <a:rPr lang="pt-BR" sz="2400" smtClean="0"/>
              <a:t>. </a:t>
            </a:r>
          </a:p>
          <a:p>
            <a:r>
              <a:rPr lang="pt-BR" sz="2400" smtClean="0"/>
              <a:t>O gráfico de Kaplan-Meier para ROP recorrente demonstrou que a </a:t>
            </a:r>
            <a:r>
              <a:rPr lang="pt-BR" sz="2400" b="1" smtClean="0"/>
              <a:t>maioria das reativações (32/33; 97%) ocorreu nos **primeiros 150 dias após o IVB,</a:t>
            </a:r>
            <a:r>
              <a:rPr lang="pt-BR" sz="2400" smtClean="0"/>
              <a:t> embora a taxa absoluta de reativação não tenha sido alta. </a:t>
            </a:r>
          </a:p>
          <a:p>
            <a:r>
              <a:rPr lang="pt-BR" sz="2400" smtClean="0"/>
              <a:t>A </a:t>
            </a:r>
            <a:r>
              <a:rPr lang="pt-BR" sz="2400" b="1" smtClean="0"/>
              <a:t>segunda fase de vascularização</a:t>
            </a:r>
            <a:r>
              <a:rPr lang="pt-BR" sz="2400" smtClean="0"/>
              <a:t> (aumento lento) </a:t>
            </a:r>
            <a:r>
              <a:rPr lang="pt-BR" sz="2400" i="1" smtClean="0"/>
              <a:t>começou 1 ano após o tratamento com IVB</a:t>
            </a:r>
            <a:r>
              <a:rPr lang="pt-BR" sz="2400" smtClean="0"/>
              <a:t> e </a:t>
            </a:r>
            <a:r>
              <a:rPr lang="pt-BR" sz="2400" b="1" smtClean="0"/>
              <a:t>continuou até o dia 1.000 pós-tratamento</a:t>
            </a:r>
            <a:r>
              <a:rPr lang="pt-BR" sz="2400" smtClean="0"/>
              <a:t>, após o qual a curva entrou em seu platô. </a:t>
            </a:r>
          </a:p>
          <a:p>
            <a:r>
              <a:rPr lang="pt-BR" sz="2400" b="1" smtClean="0">
                <a:solidFill>
                  <a:srgbClr val="0000FF"/>
                </a:solidFill>
              </a:rPr>
              <a:t>O risco de doença recorrente parece ser muito baixo após 3 anos. 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Em conclusão...</a:t>
            </a:r>
          </a:p>
        </p:txBody>
      </p:sp>
      <p:sp>
        <p:nvSpPr>
          <p:cNvPr id="76803" name="Rectangle 3"/>
          <p:cNvSpPr>
            <a:spLocks noGrp="1"/>
          </p:cNvSpPr>
          <p:nvPr>
            <p:ph type="body" idx="1"/>
          </p:nvPr>
        </p:nvSpPr>
        <p:spPr>
          <a:xfrm>
            <a:off x="1062038" y="1692275"/>
            <a:ext cx="10515600" cy="4351338"/>
          </a:xfrm>
        </p:spPr>
        <p:txBody>
          <a:bodyPr/>
          <a:lstStyle/>
          <a:p>
            <a:endParaRPr lang="pt-BR" smtClean="0"/>
          </a:p>
          <a:p>
            <a:r>
              <a:rPr lang="pt-BR" smtClean="0"/>
              <a:t>Este estudo revelou que a </a:t>
            </a:r>
            <a:r>
              <a:rPr lang="pt-BR" b="1" smtClean="0"/>
              <a:t>zona ROP pré-tratamento foi associada à reativação da doença, mas não ao tempo para a vascularização completa</a:t>
            </a:r>
            <a:r>
              <a:rPr lang="pt-BR" smtClean="0"/>
              <a:t>. </a:t>
            </a:r>
          </a:p>
          <a:p>
            <a:r>
              <a:rPr lang="pt-BR" smtClean="0"/>
              <a:t>Curiosamente, os fatores de risco para o atraso na vascularização retiniana completa foram amplamente relacionados ao estado sistêmico geral dos bebês e à capacidade de oxigênio, o que ressalta a </a:t>
            </a:r>
            <a:r>
              <a:rPr lang="pt-BR" b="1" smtClean="0">
                <a:solidFill>
                  <a:srgbClr val="0000FF"/>
                </a:solidFill>
              </a:rPr>
              <a:t>importância dos oftalmologistas permanecerem atentos ao estado clínico geral desses pacientes ao determinar os intervalos de acompanhamento.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/>
          </p:cNvSpPr>
          <p:nvPr>
            <p:ph type="body" idx="1"/>
          </p:nvPr>
        </p:nvSpPr>
        <p:spPr>
          <a:xfrm>
            <a:off x="884238" y="1973263"/>
            <a:ext cx="10515600" cy="5321300"/>
          </a:xfrm>
        </p:spPr>
        <p:txBody>
          <a:bodyPr/>
          <a:lstStyle/>
          <a:p>
            <a:pPr>
              <a:lnSpc>
                <a:spcPct val="70000"/>
              </a:lnSpc>
            </a:pPr>
            <a:r>
              <a:rPr lang="pt-BR" sz="2000" b="1" smtClean="0"/>
              <a:t>Objetivo: </a:t>
            </a:r>
            <a:r>
              <a:rPr lang="pt-BR" sz="2000" smtClean="0"/>
              <a:t>Este estudo teve como objetivo avaliar a taxa e os fatores de risco para falha primária e recorrência após injeção intravítrea de anti-VEGF na retinopatia da prematuridade (ROP).</a:t>
            </a:r>
            <a:endParaRPr lang="pt-BR" sz="2000" b="1" smtClean="0"/>
          </a:p>
          <a:p>
            <a:pPr>
              <a:lnSpc>
                <a:spcPct val="70000"/>
              </a:lnSpc>
            </a:pPr>
            <a:r>
              <a:rPr lang="pt-BR" sz="2000" b="1" smtClean="0"/>
              <a:t>Métodos: </a:t>
            </a:r>
            <a:r>
              <a:rPr lang="pt-BR" sz="2000" smtClean="0"/>
              <a:t>Este estudo retrospectivo foi realizado em 865 olhos de 441 pacientes com retinopatia da prematuridade que receberam bevacizumabe intravítreo de 2012 a 2019. Os prontuários dos pacientes foram avaliados.</a:t>
            </a:r>
            <a:endParaRPr lang="pt-BR" sz="2000" b="1" smtClean="0"/>
          </a:p>
          <a:p>
            <a:pPr>
              <a:lnSpc>
                <a:spcPct val="70000"/>
              </a:lnSpc>
            </a:pPr>
            <a:r>
              <a:rPr lang="pt-BR" sz="2000" b="1" smtClean="0"/>
              <a:t>Resultados: </a:t>
            </a:r>
            <a:r>
              <a:rPr lang="pt-BR" sz="2000" smtClean="0"/>
              <a:t>A média de idade gestacional (IG) e peso ao nascer das pacientes foi de 28 ± 2 semanas e 1.121 ± 312 g, respectivamente. </a:t>
            </a:r>
            <a:r>
              <a:rPr lang="pt-BR" sz="2000" b="1" smtClean="0">
                <a:solidFill>
                  <a:srgbClr val="FF0000"/>
                </a:solidFill>
              </a:rPr>
              <a:t>Trinta e cinco olhos (4,04%) tiveram uma falha primária</a:t>
            </a:r>
            <a:r>
              <a:rPr lang="pt-BR" sz="2000" smtClean="0"/>
              <a:t>, incluindo </a:t>
            </a:r>
            <a:r>
              <a:rPr lang="pt-BR" sz="2000" i="1" smtClean="0">
                <a:solidFill>
                  <a:srgbClr val="FF0000"/>
                </a:solidFill>
              </a:rPr>
              <a:t>18 olhos de 187 olhos na zona 1</a:t>
            </a:r>
            <a:r>
              <a:rPr lang="pt-BR" sz="2000" i="1" smtClean="0"/>
              <a:t> (</a:t>
            </a:r>
            <a:r>
              <a:rPr lang="pt-BR" sz="2000" i="1" smtClean="0">
                <a:solidFill>
                  <a:srgbClr val="FF0000"/>
                </a:solidFill>
              </a:rPr>
              <a:t>9,6%)</a:t>
            </a:r>
            <a:r>
              <a:rPr lang="pt-BR" sz="2000" smtClean="0"/>
              <a:t> e </a:t>
            </a:r>
            <a:r>
              <a:rPr lang="pt-BR" sz="2000" b="1" smtClean="0">
                <a:solidFill>
                  <a:srgbClr val="FF0000"/>
                </a:solidFill>
              </a:rPr>
              <a:t>17 olhos</a:t>
            </a:r>
            <a:r>
              <a:rPr lang="pt-BR" sz="2000" smtClean="0"/>
              <a:t> de 678 olhos </a:t>
            </a:r>
            <a:r>
              <a:rPr lang="pt-BR" sz="2000" b="1" smtClean="0">
                <a:solidFill>
                  <a:srgbClr val="FF0000"/>
                </a:solidFill>
              </a:rPr>
              <a:t>na zona 2 (2,5%).</a:t>
            </a:r>
            <a:r>
              <a:rPr lang="pt-BR" sz="2000" smtClean="0"/>
              <a:t> </a:t>
            </a:r>
            <a:r>
              <a:rPr lang="pt-BR" sz="2000" b="1" smtClean="0">
                <a:solidFill>
                  <a:srgbClr val="FF0000"/>
                </a:solidFill>
              </a:rPr>
              <a:t>O tempo médio de retratamento</a:t>
            </a:r>
            <a:r>
              <a:rPr lang="pt-BR" sz="2000" smtClean="0"/>
              <a:t> foi de </a:t>
            </a:r>
            <a:r>
              <a:rPr lang="pt-BR" sz="2000" b="1" smtClean="0">
                <a:solidFill>
                  <a:srgbClr val="FF0000"/>
                </a:solidFill>
              </a:rPr>
              <a:t>16,64 ± 13,68 dias</a:t>
            </a:r>
            <a:r>
              <a:rPr lang="pt-BR" sz="2000" smtClean="0"/>
              <a:t> em olhos sem regressão ROP. Os 830 olhos restantes (95,95%) foram incluídos na análise de recorrência. A </a:t>
            </a:r>
            <a:r>
              <a:rPr lang="pt-BR" sz="2000" b="1" smtClean="0">
                <a:solidFill>
                  <a:srgbClr val="FF0000"/>
                </a:solidFill>
              </a:rPr>
              <a:t>recorrência </a:t>
            </a:r>
            <a:r>
              <a:rPr lang="pt-BR" sz="2000" smtClean="0"/>
              <a:t>ocorreu em </a:t>
            </a:r>
            <a:r>
              <a:rPr lang="pt-BR" sz="2000" b="1" smtClean="0">
                <a:solidFill>
                  <a:srgbClr val="FF0000"/>
                </a:solidFill>
              </a:rPr>
              <a:t>33 olhos (3,97%)</a:t>
            </a:r>
            <a:r>
              <a:rPr lang="pt-BR" sz="2000" smtClean="0"/>
              <a:t> deles em 20 pacientes, com intervalo de 77,52 dias após o primeiro tratamento (IVB)</a:t>
            </a:r>
          </a:p>
          <a:p>
            <a:pPr>
              <a:lnSpc>
                <a:spcPct val="70000"/>
              </a:lnSpc>
              <a:buFont typeface="Arial" pitchFamily="34" charset="0"/>
              <a:buNone/>
            </a:pPr>
            <a:r>
              <a:rPr lang="pt-BR" sz="2000" smtClean="0"/>
              <a:t>     </a:t>
            </a:r>
            <a:r>
              <a:rPr lang="pt-BR" sz="2000" b="1" smtClean="0"/>
              <a:t>A presença de doença plus, história de oxigenoterapia ou fototerapia e IG menor que 32 foram associados a um aumento significativo da prevalência de falha no tratamento. Os fatores de risco que predizem a recorrência são baixo peso ao nascer, pré-tratamento da zona 1, história de intubação, anemia e sepse.</a:t>
            </a:r>
          </a:p>
          <a:p>
            <a:pPr>
              <a:lnSpc>
                <a:spcPct val="70000"/>
              </a:lnSpc>
            </a:pPr>
            <a:r>
              <a:rPr lang="pt-BR" sz="2000" b="1" smtClean="0">
                <a:solidFill>
                  <a:srgbClr val="0000FF"/>
                </a:solidFill>
              </a:rPr>
              <a:t>Conclusão</a:t>
            </a:r>
            <a:r>
              <a:rPr lang="pt-BR" sz="2000" b="1" smtClean="0"/>
              <a:t>: </a:t>
            </a:r>
            <a:r>
              <a:rPr lang="pt-BR" sz="2000" b="1" smtClean="0">
                <a:solidFill>
                  <a:srgbClr val="FF00FF"/>
                </a:solidFill>
              </a:rPr>
              <a:t>O anti-VEGF intravítreo é um tratamento bem-sucedido para ROP com baixa taxa de falha primária e recorrência. A conscientização dos fatores de risco para falha e recorrência do tratamento pode ajudar os médicos a agendar uma abordagem mais vigilante em casos suscetíveis</a:t>
            </a:r>
            <a:r>
              <a:rPr lang="pt-BR" sz="1800" b="1" smtClean="0">
                <a:solidFill>
                  <a:srgbClr val="FF00FF"/>
                </a:solidFill>
              </a:rPr>
              <a:t>.</a:t>
            </a:r>
          </a:p>
        </p:txBody>
      </p:sp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1785938" y="387350"/>
            <a:ext cx="7640637" cy="139858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fontAlgn="t"/>
            <a:endParaRPr lang="pt-BR" sz="1200">
              <a:solidFill>
                <a:srgbClr val="5B616B"/>
              </a:solidFill>
              <a:ea typeface="BlinkMacSystemFont"/>
              <a:cs typeface="BlinkMacSystemFont"/>
            </a:endParaRPr>
          </a:p>
          <a:p>
            <a:pPr eaLnBrk="0" fontAlgn="t" hangingPunct="0"/>
            <a:r>
              <a:rPr lang="pt-BR" sz="1200">
                <a:solidFill>
                  <a:srgbClr val="000000"/>
                </a:solidFill>
                <a:ea typeface="BlinkMacSystemFont"/>
                <a:cs typeface="BlinkMacSystemFont"/>
              </a:rPr>
              <a:t> </a:t>
            </a:r>
          </a:p>
          <a:p>
            <a:pPr eaLnBrk="0" hangingPunct="0"/>
            <a:r>
              <a:rPr lang="pt-BR" sz="1200">
                <a:solidFill>
                  <a:srgbClr val="212121"/>
                </a:solidFill>
                <a:ea typeface="BlinkMacSystemFont"/>
                <a:cs typeface="BlinkMacSystemFont"/>
              </a:rPr>
              <a:t> </a:t>
            </a:r>
            <a:endParaRPr lang="pt-BR" sz="800"/>
          </a:p>
          <a:p>
            <a:pPr algn="ctr" eaLnBrk="0" hangingPunct="0"/>
            <a:r>
              <a:rPr lang="pt-BR" sz="1400">
                <a:solidFill>
                  <a:srgbClr val="205493"/>
                </a:solidFill>
                <a:ea typeface="BlinkMacSystemFont"/>
                <a:cs typeface="BlinkMacSystemFont"/>
                <a:hlinkClick r:id="rId2"/>
              </a:rPr>
              <a:t>Intravitreal </a:t>
            </a:r>
            <a:r>
              <a:rPr lang="pt-BR" sz="1400" b="1">
                <a:solidFill>
                  <a:srgbClr val="205493"/>
                </a:solidFill>
                <a:ea typeface="BlinkMacSystemFont"/>
                <a:cs typeface="BlinkMacSystemFont"/>
                <a:hlinkClick r:id="rId2"/>
              </a:rPr>
              <a:t>bevacizumab</a:t>
            </a:r>
            <a:r>
              <a:rPr lang="pt-BR" sz="1400">
                <a:solidFill>
                  <a:srgbClr val="205493"/>
                </a:solidFill>
                <a:ea typeface="BlinkMacSystemFont"/>
                <a:cs typeface="BlinkMacSystemFont"/>
                <a:hlinkClick r:id="rId2"/>
              </a:rPr>
              <a:t> to treat retinopathy of prematurity in 865 eyes: a study to determine predictors of primary treatment failure and recurrence.</a:t>
            </a:r>
            <a:endParaRPr lang="pt-BR" sz="1400">
              <a:solidFill>
                <a:srgbClr val="212121"/>
              </a:solidFill>
              <a:ea typeface="BlinkMacSystemFont"/>
              <a:cs typeface="BlinkMacSystemFont"/>
            </a:endParaRPr>
          </a:p>
          <a:p>
            <a:pPr algn="ctr" eaLnBrk="0" hangingPunct="0"/>
            <a:r>
              <a:rPr lang="pt-BR" sz="1400">
                <a:solidFill>
                  <a:srgbClr val="212121"/>
                </a:solidFill>
                <a:ea typeface="BlinkMacSystemFont"/>
                <a:cs typeface="BlinkMacSystemFont"/>
              </a:rPr>
              <a:t>Fadakar K, Mehrabi Bahar M, Riazi-Esfahani H, Azarkish A, Farahani AD, Heidari M, Bazvand F.</a:t>
            </a:r>
            <a:r>
              <a:rPr lang="pt-BR" sz="1400">
                <a:solidFill>
                  <a:srgbClr val="4D8055"/>
                </a:solidFill>
                <a:ea typeface="BlinkMacSystemFont"/>
                <a:cs typeface="BlinkMacSystemFont"/>
              </a:rPr>
              <a:t>Int Ophthalmol. </a:t>
            </a:r>
            <a:r>
              <a:rPr lang="pt-BR" sz="1400">
                <a:solidFill>
                  <a:srgbClr val="FF00FF"/>
                </a:solidFill>
                <a:ea typeface="BlinkMacSystemFont"/>
                <a:cs typeface="BlinkMacSystemFont"/>
              </a:rPr>
              <a:t>2022 Jan 20</a:t>
            </a:r>
            <a:r>
              <a:rPr lang="pt-BR" sz="1400">
                <a:solidFill>
                  <a:srgbClr val="4D8055"/>
                </a:solidFill>
                <a:ea typeface="BlinkMacSystemFont"/>
                <a:cs typeface="BlinkMacSystemFont"/>
              </a:rPr>
              <a:t>. doi: 10.1007/s10792-021-02198-x. Online ahead of print.PMID: 35059928</a:t>
            </a:r>
            <a:endParaRPr lang="pt-BR" sz="1400"/>
          </a:p>
        </p:txBody>
      </p:sp>
      <p:sp>
        <p:nvSpPr>
          <p:cNvPr id="79876" name="Oval 4"/>
          <p:cNvSpPr>
            <a:spLocks noChangeArrowheads="1"/>
          </p:cNvSpPr>
          <p:nvPr/>
        </p:nvSpPr>
        <p:spPr bwMode="auto">
          <a:xfrm>
            <a:off x="842963" y="792163"/>
            <a:ext cx="914400" cy="914400"/>
          </a:xfrm>
          <a:prstGeom prst="ellipse">
            <a:avLst/>
          </a:prstGeom>
          <a:solidFill>
            <a:srgbClr val="FFFF00"/>
          </a:solidFill>
          <a:ln w="76200" cmpd="tri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>
                <a:solidFill>
                  <a:srgbClr val="FF00FF"/>
                </a:solidFill>
              </a:rPr>
              <a:t>2022</a:t>
            </a:r>
          </a:p>
        </p:txBody>
      </p:sp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806450" y="166688"/>
            <a:ext cx="10795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000" b="1">
                <a:solidFill>
                  <a:srgbClr val="0000FF"/>
                </a:solidFill>
              </a:rPr>
              <a:t>Bevacizumabe intravítreo para tratar a retinopatia da prematuridade em 865 olhos: um estudo para determinar os preditores de falha e recorrência do tratamento primário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1263650" y="0"/>
            <a:ext cx="9707563" cy="1036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pt-BR" sz="3200" b="1">
                <a:solidFill>
                  <a:srgbClr val="0000FF"/>
                </a:solidFill>
                <a:latin typeface="Lato" pitchFamily="34" charset="0"/>
              </a:rPr>
              <a:t>Retinopatia da Prematuridade</a:t>
            </a:r>
            <a:r>
              <a:rPr lang="pt-BR" sz="800">
                <a:solidFill>
                  <a:srgbClr val="607D8B"/>
                </a:solidFill>
              </a:rPr>
              <a:t>  </a:t>
            </a:r>
            <a:r>
              <a:rPr lang="pt-BR" sz="2800">
                <a:solidFill>
                  <a:srgbClr val="607D8B"/>
                </a:solidFill>
              </a:rPr>
              <a:t> </a:t>
            </a:r>
            <a:r>
              <a:rPr lang="pt-BR" sz="800">
                <a:solidFill>
                  <a:srgbClr val="607D8B"/>
                </a:solidFill>
              </a:rPr>
              <a:t>                 </a:t>
            </a:r>
            <a:r>
              <a:rPr lang="pt-BR"/>
              <a:t/>
            </a:r>
            <a:br>
              <a:rPr lang="pt-BR"/>
            </a:br>
            <a:r>
              <a:rPr lang="pt-BR">
                <a:solidFill>
                  <a:srgbClr val="424242"/>
                </a:solidFill>
                <a:ea typeface="Source Sans Pro"/>
                <a:cs typeface="Source Sans Pro"/>
              </a:rPr>
              <a:t>Rodolfo Alves Paulo de Souza, Paulo R. Margotto</a:t>
            </a:r>
          </a:p>
          <a:p>
            <a:pPr algn="ctr" eaLnBrk="0" hangingPunct="0"/>
            <a:r>
              <a:rPr lang="pt-BR">
                <a:solidFill>
                  <a:srgbClr val="424242"/>
                </a:solidFill>
                <a:ea typeface="Source Sans Pro"/>
                <a:cs typeface="Source Sans Pro"/>
              </a:rPr>
              <a:t>Capítulo do livro Assistência ao Recém-Nascido de Risco, Editado por Paulo R. Margotto, 4a Edição, 2021</a:t>
            </a:r>
            <a:endParaRPr lang="pt-BR">
              <a:solidFill>
                <a:srgbClr val="607D8B"/>
              </a:solidFill>
            </a:endParaRPr>
          </a:p>
        </p:txBody>
      </p:sp>
      <p:pic>
        <p:nvPicPr>
          <p:cNvPr id="80901" name="Picture 5" descr="doc">
            <a:hlinkClick r:id="rId2" tooltip="RETINOPATIA_ PREMATURIDA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1100" y="17303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2" name="Picture 7"/>
          <p:cNvPicPr>
            <a:picLocks noChangeAspect="1" noChangeArrowheads="1"/>
          </p:cNvPicPr>
          <p:nvPr>
            <p:ph type="body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622425"/>
            <a:ext cx="2922588" cy="3995738"/>
          </a:xfrm>
          <a:noFill/>
          <a:ln/>
        </p:spPr>
      </p:pic>
      <p:sp>
        <p:nvSpPr>
          <p:cNvPr id="80903" name="Rectangle 7"/>
          <p:cNvSpPr>
            <a:spLocks noChangeArrowheads="1"/>
          </p:cNvSpPr>
          <p:nvPr/>
        </p:nvSpPr>
        <p:spPr bwMode="auto">
          <a:xfrm>
            <a:off x="0" y="5667375"/>
            <a:ext cx="367347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buClr>
                <a:srgbClr val="A29A85"/>
              </a:buClr>
            </a:pPr>
            <a:r>
              <a:rPr lang="pt-BR">
                <a:solidFill>
                  <a:srgbClr val="515151"/>
                </a:solidFill>
                <a:sym typeface="Cochin"/>
                <a:hlinkClick r:id="rId5"/>
              </a:rPr>
              <a:t>https://drive.google.com/file/d/15ebHDHqCud0rl7GwFmnPp-CfxbG1Ncyd/view?usp=sharing</a:t>
            </a:r>
            <a:r>
              <a:rPr lang="pt-BR">
                <a:solidFill>
                  <a:srgbClr val="515151"/>
                </a:solidFill>
                <a:sym typeface="Cochin"/>
              </a:rPr>
              <a:t> (</a:t>
            </a:r>
            <a:r>
              <a:rPr lang="pt-BR">
                <a:solidFill>
                  <a:schemeClr val="folHlink"/>
                </a:solidFill>
                <a:sym typeface="Cochin"/>
              </a:rPr>
              <a:t>Link do Livro!)</a:t>
            </a:r>
            <a:r>
              <a:rPr lang="pt-BR">
                <a:sym typeface="Cochin"/>
              </a:rPr>
              <a:t> </a:t>
            </a:r>
          </a:p>
        </p:txBody>
      </p:sp>
      <p:pic>
        <p:nvPicPr>
          <p:cNvPr id="8090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8" y="173038"/>
            <a:ext cx="1046162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3527425" y="1098550"/>
            <a:ext cx="8402638" cy="55943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63480" anchor="ctr">
            <a:spAutoFit/>
          </a:bodyPr>
          <a:lstStyle/>
          <a:p>
            <a:pPr algn="ctr"/>
            <a:r>
              <a:rPr lang="pt-BR" sz="1400" b="1"/>
              <a:t>Repercussões no Neurodesenvolvimento</a:t>
            </a:r>
            <a:endParaRPr lang="pt-BR" sz="1400"/>
          </a:p>
          <a:p>
            <a:pPr algn="ctr"/>
            <a:r>
              <a:rPr lang="pt-BR" sz="1400"/>
              <a:t>O estudo de Glass TJA et al compreendeu 98 recém-nascidos (RN) avaliados para retinopatia da prematuridade ROP) entre 24-28 semanas de gestação, sendo estudados através da tratografia (ressonância avançada) com o objetivo de estudar o desenvolvimento microestrutural do cérebro (a mediana da realização da primeira ressonância magnética [RM] foi  com 32, 4 sem e a segunda, com 39,8 sem). O neurodesenvolvimento foi avaliado com 18 meses de idade  corrigida. Os autores esse estudo mostraram  que as crianças com ROP grave que requerem terapia de fotocoagulação a laser estão associadas com maturação tardia na associação motora e visual, além de menor funcionamento cognitivo aos 18 meses de idade corrigida, independente de lesão cerebral grave e idade gestacional ao nascimento.</a:t>
            </a:r>
          </a:p>
          <a:p>
            <a:pPr algn="ctr"/>
            <a:r>
              <a:rPr lang="pt-BR" sz="1400"/>
              <a:t>Dois estudos de 2018, o primeiro de Drost FJ et al et al demonstrou </a:t>
            </a:r>
            <a:r>
              <a:rPr lang="pt-BR" sz="1400" b="1"/>
              <a:t>menores volumes cerebelares, diâmetro do cerebelo e volumes do tronco encefálico em prematuros com ROP grave em comparação com bebês controles pré-termo pareados. Recém-nascidos prematuros com ROP também mostraram menores escores gerais de desenvolvimento na infância e pior funcionamento motor fino aos dois anos de idade corrigida. O segundo estudo de </a:t>
            </a:r>
            <a:r>
              <a:rPr lang="pt-BR" sz="1400"/>
              <a:t>Sveinsdóttir K et al demonstrou que a ROP, independente do estágio, associa-se a um volume cerebelar inferior e menor quantidade de substância branca não mielinizada na idade equivalente a termo, além de  comprometimento do desenvolvimento cognitivo e motor aos 2 anos de idade corrigida.</a:t>
            </a:r>
          </a:p>
          <a:p>
            <a:pPr algn="ctr"/>
            <a:r>
              <a:rPr lang="pt-BR" sz="1400"/>
              <a:t>Esses achados também levantam a possibilidade de caminhos comuns essenciais para o desenvolvimento da retina e do cérebro. O mecanismo subjacente da associação entre a ROP e o desenvolvimento volumétrico cerebral precoce permanece incerto e pode estar relacionado a alterações na produção de IGF-1, o que requer mais estudos.</a:t>
            </a:r>
          </a:p>
          <a:p>
            <a:pPr algn="ctr"/>
            <a:r>
              <a:rPr lang="pt-BR" sz="1400"/>
              <a:t>Portanto, estratégias destinadas a prevenir qualquer estágio da ROP também podem ter efeitos neuroprotetores no cérebro em desenvolvimento. Assim, o acompanhamento desses bebês com ROP  até a infância é necessário para avaliar as consequências a longo prazo desses achados de menores volumes cerebelares, diâmetro do cerebelo e volumes do tronco encefálico em prematuros com ROP principalmente  grave em comparação com bebês controles pré-termo pareados.</a:t>
            </a:r>
          </a:p>
          <a:p>
            <a:pPr algn="ctr" eaLnBrk="0" hangingPunct="0"/>
            <a:endParaRPr lang="pt-BR" sz="140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s://attachment.outlook.live.net/owa/MSA%3Athaianabeleza%40hotmail.com/service.svc/s/GetAttachmentThumbnail?id=AQMkADAwATY3ZmYAZS1jNmFlLTM0YzMtMDACLTAwCgBGAAADBjnAEPBezkSqNGLCY62c2QcAWjtSQ0c1Q0yCSfXjGKNKzAAAAgEMAAAAWjtSQ0c1Q0yCSfXjGKNKzAAFHErukQAAAAESABAAf5MAGN6k5EOfJbIhC6R0sQ%3D%3D&amp;thumbnailType=2&amp;isc=1&amp;token=eyJhbGciOiJSUzI1NiIsImtpZCI6IkZBRDY1NDI2MkM2QUYyOTYxQUExRThDQUI3OEZGMUIyNzBFNzA3RTkiLCJ0eXAiOiJKV1QiLCJ4NXQiOiItdFpVSml4cThwWWFvZWpLdDRfeHNuRG5CLWsifQ.eyJvcmlnaW4iOiJodHRwczovL291dGxvb2subGl2ZS5jb20iLCJ1YyI6ImU2OTM3ODNlZGI2MTQ4MjM5OTNlMGMzNmJhMWM5NDJjIiwidmVyIjoiRXhjaGFuZ2UuQ2FsbGJhY2suVjEiLCJhcHBjdHhzZW5kZXIiOiJPd2FEb3dubG9hZEA4NGRmOWU3Zi1lOWY2LTQwYWYtYjQzNS1hYWFhYWFhYWFhYWEiLCJpc3NyaW5nIjoiV1ciLCJhcHBjdHgiOiJ7XCJtc2V4Y2hwcm90XCI6XCJvd2FcIixcInB1aWRcIjpcIjE4Mjk1ODIwOTE5OTAyMTFcIixcInNjb3BlXCI6XCJPd2FEb3dubG9hZFwiLFwib2lkXCI6XCIwMDA2N2ZmZS1jNmFlLTM0YzMtMDAwMC0wMDAwMDAwMDAwMDBcIixcInByaW1hcnlzaWRcIjpcIlMtMS0yODI3LTQyNTk4Mi0zMzMzMzA1NTM5XCJ9IiwibmJmIjoxNjQ1NTc0NjM3LCJleHAiOjE2NDU1NzUyMzcsImlzcyI6IjAwMDAwMDAyLTAwMDAtMGZmMS1jZTAwLTAwMDAwMDAwMDAwMEA4NGRmOWU3Zi1lOWY2LTQwYWYtYjQzNS1hYWFhYWFhYWFhYWEiLCJhdWQiOiIwMDAwMDAwMi0wMDAwLTBmZjEtY2UwMC0wMDAwMDAwMDAwMDAvYXR0YWNobWVudC5vdXRsb29rLmxpdmUubmV0QDg0ZGY5ZTdmLWU5ZjYtNDBhZi1iNDM1LWFhYWFhYWFhYWFhYSIsImhhcHAiOiJvd2EifQ.DOVZA2_Y8he7WUYbagTPiD3Z-FUj39yp4BaK2MzC3VwLCz1TlML84L2zYCh_ePXjQpiCGiQfPROKekSRwno5n6ATkeOrRgttyUf7IHb1VphQiSvj_8F0D3yLzIA-00Pv8GOz4Rih6_4cdlppOM9N1Sz8PYCuMpx_INEiwXh8rTjjLfiLLGS952rmH_R2DUz1xXpw3Wqcf8kHcO_TsZdzWh3irTObNSLo9ZRnwa5AGM8FFoOTSoUwxM4BdyiC1U18VZgM9P85qMS62FVxeQWBeNJZuMBpIrIq2ED_CKIiKGLIzm9ow_9xVB4yj_93drnlxyGBBtykTTBl-5rC_7_Ryw&amp;X-OWA-CANARY=64jGex2LhkSqnpGwWWDL3ZDeJk5g9tkYR83aOVVpZcHbp2sqQm0429gWx_RLp8GG72JJGlR1sXY.&amp;owa=outlook.live.com&amp;scriptVer=20220211003.11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" y="0"/>
            <a:ext cx="1232535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Arredondado 3"/>
          <p:cNvSpPr/>
          <p:nvPr/>
        </p:nvSpPr>
        <p:spPr>
          <a:xfrm>
            <a:off x="0" y="219075"/>
            <a:ext cx="3548063" cy="73183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atin typeface="American Typewriter" charset="0"/>
                <a:ea typeface="American Typewriter" charset="0"/>
                <a:cs typeface="American Typewriter" charset="0"/>
              </a:rPr>
              <a:t>OBRIGADA</a:t>
            </a:r>
            <a:endParaRPr lang="pt-BR" sz="4000" b="1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1210</TotalTime>
  <Words>2982</Words>
  <Application>Microsoft Office PowerPoint</Application>
  <PresentationFormat>Personalizar</PresentationFormat>
  <Paragraphs>231</Paragraphs>
  <Slides>71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71</vt:i4>
      </vt:variant>
    </vt:vector>
  </HeadingPairs>
  <TitlesOfParts>
    <vt:vector size="82" baseType="lpstr">
      <vt:lpstr>Calibri</vt:lpstr>
      <vt:lpstr>Arial</vt:lpstr>
      <vt:lpstr>Calibri Light</vt:lpstr>
      <vt:lpstr>American Typewriter</vt:lpstr>
      <vt:lpstr>Wingdings</vt:lpstr>
      <vt:lpstr>Times New Roman</vt:lpstr>
      <vt:lpstr>BlinkMacSystemFont</vt:lpstr>
      <vt:lpstr>Lato</vt:lpstr>
      <vt:lpstr>Source Sans Pro</vt:lpstr>
      <vt:lpstr>Cochin</vt:lpstr>
      <vt:lpstr>Tema do Office</vt:lpstr>
      <vt:lpstr>Retinopatia da Prematuridade: Tratamento Evolutivo com Fator de Crescimento Endotelial Antivascular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Mudanças na evolução do ROP e diferenças no perfil de risco em todo o mundo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Avanços no tratamento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Evidências clínicas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Perguntas em andamento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CONCLUSÃO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NOTA DO EDITOR DA PÁGINA NEONATAL www.paulomargotto.com.br Dr. Paulo R. Margotto. Consultem também! AMPLIANDO NOSSOS CONHECIMENTOS!</vt:lpstr>
      <vt:lpstr>Apresentação do PowerPoint</vt:lpstr>
      <vt:lpstr>Apresentação do PowerPoint</vt:lpstr>
      <vt:lpstr>Na Discussão...</vt:lpstr>
      <vt:lpstr>Em conclusão...</vt:lpstr>
      <vt:lpstr>Apresentação do PowerPoint</vt:lpstr>
      <vt:lpstr>RESULTADOS</vt:lpstr>
      <vt:lpstr>Apresentação do PowerPoint</vt:lpstr>
      <vt:lpstr>Em conclusão...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“Retinopatia da Prematuridade: Tratamento Evolutivo com Fator de Crescimento Endotelial AntiVascular”</dc:title>
  <dc:creator>Jônatas Santos</dc:creator>
  <cp:lastModifiedBy>Paulo</cp:lastModifiedBy>
  <cp:revision>68</cp:revision>
  <dcterms:created xsi:type="dcterms:W3CDTF">2022-02-07T19:45:31Z</dcterms:created>
  <dcterms:modified xsi:type="dcterms:W3CDTF">2022-03-04T23:18:18Z</dcterms:modified>
</cp:coreProperties>
</file>