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7"/>
  </p:notesMasterIdLst>
  <p:sldIdLst>
    <p:sldId id="256" r:id="rId2"/>
    <p:sldId id="308" r:id="rId3"/>
    <p:sldId id="258" r:id="rId4"/>
    <p:sldId id="259" r:id="rId5"/>
    <p:sldId id="260" r:id="rId6"/>
    <p:sldId id="261" r:id="rId7"/>
    <p:sldId id="262" r:id="rId8"/>
    <p:sldId id="263" r:id="rId9"/>
    <p:sldId id="265" r:id="rId10"/>
    <p:sldId id="266" r:id="rId11"/>
    <p:sldId id="283" r:id="rId12"/>
    <p:sldId id="290" r:id="rId13"/>
    <p:sldId id="291" r:id="rId14"/>
    <p:sldId id="292" r:id="rId15"/>
    <p:sldId id="293" r:id="rId16"/>
    <p:sldId id="284" r:id="rId17"/>
    <p:sldId id="310" r:id="rId18"/>
    <p:sldId id="311" r:id="rId19"/>
    <p:sldId id="285" r:id="rId20"/>
    <p:sldId id="286" r:id="rId21"/>
    <p:sldId id="287" r:id="rId22"/>
    <p:sldId id="288" r:id="rId23"/>
    <p:sldId id="289" r:id="rId24"/>
    <p:sldId id="294" r:id="rId25"/>
    <p:sldId id="295" r:id="rId26"/>
    <p:sldId id="296" r:id="rId27"/>
    <p:sldId id="297" r:id="rId28"/>
    <p:sldId id="298" r:id="rId29"/>
    <p:sldId id="299" r:id="rId30"/>
    <p:sldId id="300" r:id="rId31"/>
    <p:sldId id="301" r:id="rId32"/>
    <p:sldId id="302" r:id="rId33"/>
    <p:sldId id="303" r:id="rId34"/>
    <p:sldId id="304" r:id="rId35"/>
    <p:sldId id="305" r:id="rId36"/>
    <p:sldId id="309" r:id="rId37"/>
    <p:sldId id="306" r:id="rId38"/>
    <p:sldId id="307" r:id="rId39"/>
    <p:sldId id="313" r:id="rId40"/>
    <p:sldId id="314" r:id="rId41"/>
    <p:sldId id="315" r:id="rId42"/>
    <p:sldId id="316" r:id="rId43"/>
    <p:sldId id="317" r:id="rId44"/>
    <p:sldId id="318" r:id="rId45"/>
    <p:sldId id="324" r:id="rId46"/>
    <p:sldId id="325" r:id="rId47"/>
    <p:sldId id="326" r:id="rId48"/>
    <p:sldId id="327" r:id="rId49"/>
    <p:sldId id="328" r:id="rId50"/>
    <p:sldId id="319" r:id="rId51"/>
    <p:sldId id="320" r:id="rId52"/>
    <p:sldId id="321" r:id="rId53"/>
    <p:sldId id="322" r:id="rId54"/>
    <p:sldId id="323" r:id="rId55"/>
    <p:sldId id="281" r:id="rId56"/>
  </p:sldIdLst>
  <p:sldSz cx="9144000" cy="5143500" type="screen16x9"/>
  <p:notesSz cx="6858000" cy="9144000"/>
  <p:embeddedFontLst>
    <p:embeddedFont>
      <p:font typeface="Lato" pitchFamily="34" charset="0"/>
      <p:regular r:id="rId58"/>
      <p:bold r:id="rId59"/>
      <p:italic r:id="rId60"/>
      <p:boldItalic r:id="rId61"/>
    </p:embeddedFont>
    <p:embeddedFont>
      <p:font typeface="Algerian" pitchFamily="82" charset="0"/>
      <p:regular r:id="rId62"/>
    </p:embeddedFont>
    <p:embeddedFont>
      <p:font typeface="MS PGothic" pitchFamily="34" charset="-128"/>
      <p:regular r:id="rId63"/>
    </p:embeddedFont>
    <p:embeddedFont>
      <p:font typeface="Economica" charset="0"/>
      <p:regular r:id="rId64"/>
      <p:bold r:id="rId65"/>
      <p:italic r:id="rId66"/>
      <p:boldItalic r:id="rId67"/>
    </p:embeddedFont>
    <p:embeddedFont>
      <p:font typeface="Open Sans" pitchFamily="34" charset="0"/>
      <p:regular r:id="rId68"/>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5050"/>
    <a:srgbClr val="66FF33"/>
    <a:srgbClr val="CCCCFF"/>
    <a:srgbClr val="FFFF00"/>
    <a:srgbClr val="FF0000"/>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677"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6.fntdata"/><Relationship Id="rId68" Type="http://schemas.openxmlformats.org/officeDocument/2006/relationships/font" Target="fonts/font11.fntdata"/><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818"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Lst>
            <a:ahLst/>
            <a:cxnLst>
              <a:cxn ang="0">
                <a:pos x="T0" y="T1"/>
              </a:cxn>
              <a:cxn ang="0">
                <a:pos x="T2" y="T3"/>
              </a:cxn>
              <a:cxn ang="0">
                <a:pos x="T4" y="T5"/>
              </a:cxn>
              <a:cxn ang="0">
                <a:pos x="T6" y="T7"/>
              </a:cxn>
              <a:cxn ang="0">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4819"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11073902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842" name="Google Shape;59;p:notes"/>
          <p:cNvSpPr>
            <a:spLocks noGrp="1" noRot="1" noChangeAspect="1" noTextEdit="1"/>
          </p:cNvSpPr>
          <p:nvPr>
            <p:ph type="sldImg" idx="2"/>
          </p:nvPr>
        </p:nvSpPr>
        <p:spPr>
          <a:noFill/>
          <a:ln>
            <a:headEnd/>
            <a:tailEnd/>
          </a:ln>
        </p:spPr>
      </p:sp>
      <p:sp>
        <p:nvSpPr>
          <p:cNvPr id="35843" name="Google Shape;60;p: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90" name="Google Shape;72;g11deb734d3a_1_6:notes"/>
          <p:cNvSpPr>
            <a:spLocks noGrp="1" noRot="1" noChangeAspect="1" noTextEdit="1"/>
          </p:cNvSpPr>
          <p:nvPr>
            <p:ph type="sldImg" idx="2"/>
          </p:nvPr>
        </p:nvSpPr>
        <p:spPr>
          <a:noFill/>
          <a:ln>
            <a:headEnd/>
            <a:tailEnd/>
          </a:ln>
        </p:spPr>
      </p:sp>
      <p:sp>
        <p:nvSpPr>
          <p:cNvPr id="37891" name="Google Shape;73;g11deb734d3a_1_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4" name="Google Shape;79;g11deb734d3a_1_11:notes"/>
          <p:cNvSpPr>
            <a:spLocks noGrp="1" noRot="1" noChangeAspect="1" noTextEdit="1"/>
          </p:cNvSpPr>
          <p:nvPr>
            <p:ph type="sldImg" idx="2"/>
          </p:nvPr>
        </p:nvSpPr>
        <p:spPr>
          <a:noFill/>
          <a:ln>
            <a:headEnd/>
            <a:tailEnd/>
          </a:ln>
        </p:spPr>
      </p:sp>
      <p:sp>
        <p:nvSpPr>
          <p:cNvPr id="38915" name="Google Shape;80;g11deb734d3a_1_1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9938" name="Google Shape;86;g11deb734d3a_1_16:notes"/>
          <p:cNvSpPr>
            <a:spLocks noGrp="1" noRot="1" noChangeAspect="1" noTextEdit="1"/>
          </p:cNvSpPr>
          <p:nvPr>
            <p:ph type="sldImg" idx="2"/>
          </p:nvPr>
        </p:nvSpPr>
        <p:spPr>
          <a:noFill/>
          <a:ln>
            <a:headEnd/>
            <a:tailEnd/>
          </a:ln>
        </p:spPr>
      </p:sp>
      <p:sp>
        <p:nvSpPr>
          <p:cNvPr id="39939" name="Google Shape;87;g11deb734d3a_1_1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62" name="Google Shape;93;g11deb734d3a_1_21:notes"/>
          <p:cNvSpPr>
            <a:spLocks noGrp="1" noRot="1" noChangeAspect="1" noTextEdit="1"/>
          </p:cNvSpPr>
          <p:nvPr>
            <p:ph type="sldImg" idx="2"/>
          </p:nvPr>
        </p:nvSpPr>
        <p:spPr>
          <a:noFill/>
          <a:ln>
            <a:headEnd/>
            <a:tailEnd/>
          </a:ln>
        </p:spPr>
      </p:sp>
      <p:sp>
        <p:nvSpPr>
          <p:cNvPr id="40963" name="Google Shape;94;g11deb734d3a_1_2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6" name="Google Shape;100;g11deb734d3a_1_26:notes"/>
          <p:cNvSpPr>
            <a:spLocks noGrp="1" noRot="1" noChangeAspect="1" noTextEdit="1"/>
          </p:cNvSpPr>
          <p:nvPr>
            <p:ph type="sldImg" idx="2"/>
          </p:nvPr>
        </p:nvSpPr>
        <p:spPr>
          <a:noFill/>
          <a:ln>
            <a:headEnd/>
            <a:tailEnd/>
          </a:ln>
        </p:spPr>
      </p:sp>
      <p:sp>
        <p:nvSpPr>
          <p:cNvPr id="41987" name="Google Shape;101;g11deb734d3a_1_2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0" name="Google Shape;107;g11deb734d3a_1_36:notes"/>
          <p:cNvSpPr>
            <a:spLocks noGrp="1" noRot="1" noChangeAspect="1" noTextEdit="1"/>
          </p:cNvSpPr>
          <p:nvPr>
            <p:ph type="sldImg" idx="2"/>
          </p:nvPr>
        </p:nvSpPr>
        <p:spPr>
          <a:noFill/>
          <a:ln>
            <a:headEnd/>
            <a:tailEnd/>
          </a:ln>
        </p:spPr>
      </p:sp>
      <p:sp>
        <p:nvSpPr>
          <p:cNvPr id="43011" name="Google Shape;108;g11deb734d3a_1_3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Google Shape;121;g11deb734d3a_1_46:notes"/>
          <p:cNvSpPr>
            <a:spLocks noGrp="1" noRot="1" noChangeAspect="1" noTextEdit="1"/>
          </p:cNvSpPr>
          <p:nvPr>
            <p:ph type="sldImg" idx="2"/>
          </p:nvPr>
        </p:nvSpPr>
        <p:spPr>
          <a:noFill/>
          <a:ln>
            <a:headEnd/>
            <a:tailEnd/>
          </a:ln>
        </p:spPr>
      </p:sp>
      <p:sp>
        <p:nvSpPr>
          <p:cNvPr id="45059" name="Google Shape;122;g11deb734d3a_1_4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128;g11deb734d3a_1_57:notes"/>
          <p:cNvSpPr>
            <a:spLocks noGrp="1" noRot="1" noChangeAspect="1" noTextEdit="1"/>
          </p:cNvSpPr>
          <p:nvPr>
            <p:ph type="sldImg" idx="2"/>
          </p:nvPr>
        </p:nvSpPr>
        <p:spPr>
          <a:noFill/>
          <a:ln>
            <a:headEnd/>
            <a:tailEnd/>
          </a:ln>
        </p:spPr>
      </p:sp>
      <p:sp>
        <p:nvSpPr>
          <p:cNvPr id="46083" name="Google Shape;129;g11deb734d3a_1_5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Google Shape;228;g11deb734d3a_2_396:notes"/>
          <p:cNvSpPr>
            <a:spLocks noGrp="1" noRot="1" noChangeAspect="1" noTextEdit="1"/>
          </p:cNvSpPr>
          <p:nvPr>
            <p:ph type="sldImg" idx="2"/>
          </p:nvPr>
        </p:nvSpPr>
        <p:spPr>
          <a:noFill/>
          <a:ln>
            <a:headEnd/>
            <a:tailEnd/>
          </a:ln>
        </p:spPr>
      </p:sp>
      <p:sp>
        <p:nvSpPr>
          <p:cNvPr id="61443" name="Google Shape;229;g11deb734d3a_2_39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4" name="Google Shape;10;p2"/>
          <p:cNvSpPr>
            <a:spLocks/>
          </p:cNvSpPr>
          <p:nvPr/>
        </p:nvSpPr>
        <p:spPr bwMode="auto">
          <a:xfrm>
            <a:off x="2744788" y="757238"/>
            <a:ext cx="1081087" cy="1123950"/>
          </a:xfrm>
          <a:custGeom>
            <a:avLst/>
            <a:gdLst>
              <a:gd name="T0" fmla="*/ 0 w 43265"/>
              <a:gd name="T1" fmla="*/ 44998 h 44998"/>
              <a:gd name="T2" fmla="*/ 0 w 43265"/>
              <a:gd name="T3" fmla="*/ 0 h 44998"/>
              <a:gd name="T4" fmla="*/ 43265 w 43265"/>
              <a:gd name="T5" fmla="*/ 0 h 44998"/>
            </a:gdLst>
            <a:ahLst/>
            <a:cxnLst>
              <a:cxn ang="0">
                <a:pos x="T0" y="T1"/>
              </a:cxn>
              <a:cxn ang="0">
                <a:pos x="T2" y="T3"/>
              </a:cxn>
              <a:cxn ang="0">
                <a:pos x="T4" y="T5"/>
              </a:cxn>
            </a:cxnLst>
            <a:rect l="0" t="0" r="r" b="b"/>
            <a:pathLst>
              <a:path w="43265" h="44998" extrusionOk="0">
                <a:moveTo>
                  <a:pt x="0" y="44998"/>
                </a:moveTo>
                <a:lnTo>
                  <a:pt x="0" y="0"/>
                </a:lnTo>
                <a:lnTo>
                  <a:pt x="43265" y="0"/>
                </a:lnTo>
              </a:path>
            </a:pathLst>
          </a:custGeom>
          <a:noFill/>
          <a:ln w="28575" cap="flat" cmpd="sng">
            <a:solidFill>
              <a:schemeClr val="tx2"/>
            </a:solidFill>
            <a:prstDash val="solid"/>
            <a:miter lim="8000"/>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 name="Google Shape;11;p2"/>
          <p:cNvSpPr>
            <a:spLocks/>
          </p:cNvSpPr>
          <p:nvPr/>
        </p:nvSpPr>
        <p:spPr bwMode="auto">
          <a:xfrm rot="10800000">
            <a:off x="5318125" y="3267075"/>
            <a:ext cx="1081088" cy="1123950"/>
          </a:xfrm>
          <a:custGeom>
            <a:avLst/>
            <a:gdLst>
              <a:gd name="T0" fmla="*/ 0 w 43265"/>
              <a:gd name="T1" fmla="*/ 44998 h 44998"/>
              <a:gd name="T2" fmla="*/ 0 w 43265"/>
              <a:gd name="T3" fmla="*/ 0 h 44998"/>
              <a:gd name="T4" fmla="*/ 43265 w 43265"/>
              <a:gd name="T5" fmla="*/ 0 h 44998"/>
            </a:gdLst>
            <a:ahLst/>
            <a:cxnLst>
              <a:cxn ang="0">
                <a:pos x="T0" y="T1"/>
              </a:cxn>
              <a:cxn ang="0">
                <a:pos x="T2" y="T3"/>
              </a:cxn>
              <a:cxn ang="0">
                <a:pos x="T4" y="T5"/>
              </a:cxn>
            </a:cxnLst>
            <a:rect l="0" t="0" r="r" b="b"/>
            <a:pathLst>
              <a:path w="43265" h="44998" extrusionOk="0">
                <a:moveTo>
                  <a:pt x="0" y="44998"/>
                </a:moveTo>
                <a:lnTo>
                  <a:pt x="0" y="0"/>
                </a:lnTo>
                <a:lnTo>
                  <a:pt x="43265" y="0"/>
                </a:lnTo>
              </a:path>
            </a:pathLst>
          </a:custGeom>
          <a:noFill/>
          <a:ln w="28575" cap="flat" cmpd="sng">
            <a:solidFill>
              <a:schemeClr val="tx2"/>
            </a:solidFill>
            <a:prstDash val="solid"/>
            <a:miter lim="8000"/>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2" name="Google Shape;12;p2"/>
          <p:cNvSpPr txBox="1">
            <a:spLocks noGrp="1"/>
          </p:cNvSpPr>
          <p:nvPr>
            <p:ph type="ctrTitle"/>
          </p:nvPr>
        </p:nvSpPr>
        <p:spPr>
          <a:xfrm>
            <a:off x="3044700" y="1444255"/>
            <a:ext cx="3054600" cy="1537200"/>
          </a:xfrm>
          <a:prstGeom prst="rect">
            <a:avLst/>
          </a:prstGeom>
        </p:spPr>
        <p:txBody>
          <a:bodyPr spcFirstLastPara="1">
            <a:norm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a:endParaRPr/>
          </a:p>
        </p:txBody>
      </p:sp>
      <p:sp>
        <p:nvSpPr>
          <p:cNvPr id="13" name="Google Shape;13;p2"/>
          <p:cNvSpPr txBox="1">
            <a:spLocks noGrp="1"/>
          </p:cNvSpPr>
          <p:nvPr>
            <p:ph type="subTitle" idx="1"/>
          </p:nvPr>
        </p:nvSpPr>
        <p:spPr>
          <a:xfrm>
            <a:off x="3044700" y="3116580"/>
            <a:ext cx="3054600" cy="701400"/>
          </a:xfrm>
          <a:prstGeom prst="rect">
            <a:avLst/>
          </a:prstGeom>
        </p:spPr>
        <p:txBody>
          <a:bodyPr spcFirstLastPara="1">
            <a:normAutofit/>
          </a:bodyPr>
          <a:lstStyle>
            <a:lvl1pPr lvl="0" algn="ctr">
              <a:lnSpc>
                <a:spcPct val="100000"/>
              </a:lnSpc>
              <a:spcBef>
                <a:spcPts val="0"/>
              </a:spcBef>
              <a:spcAft>
                <a:spcPts val="0"/>
              </a:spcAft>
              <a:buSzPts val="2100"/>
              <a:buFont typeface="Economica"/>
              <a:buNone/>
              <a:defRPr sz="2100">
                <a:latin typeface="Economica"/>
                <a:ea typeface="Economica"/>
                <a:cs typeface="Economica"/>
                <a:sym typeface="Economica"/>
              </a:defRPr>
            </a:lvl1pPr>
            <a:lvl2pPr lvl="1" algn="ctr">
              <a:lnSpc>
                <a:spcPct val="100000"/>
              </a:lnSpc>
              <a:spcBef>
                <a:spcPts val="0"/>
              </a:spcBef>
              <a:spcAft>
                <a:spcPts val="0"/>
              </a:spcAft>
              <a:buSzPts val="2100"/>
              <a:buFont typeface="Economica"/>
              <a:buNone/>
              <a:defRPr sz="2100">
                <a:latin typeface="Economica"/>
                <a:ea typeface="Economica"/>
                <a:cs typeface="Economica"/>
                <a:sym typeface="Economica"/>
              </a:defRPr>
            </a:lvl2pPr>
            <a:lvl3pPr lvl="2" algn="ctr">
              <a:lnSpc>
                <a:spcPct val="100000"/>
              </a:lnSpc>
              <a:spcBef>
                <a:spcPts val="0"/>
              </a:spcBef>
              <a:spcAft>
                <a:spcPts val="0"/>
              </a:spcAft>
              <a:buSzPts val="2100"/>
              <a:buFont typeface="Economica"/>
              <a:buNone/>
              <a:defRPr sz="2100">
                <a:latin typeface="Economica"/>
                <a:ea typeface="Economica"/>
                <a:cs typeface="Economica"/>
                <a:sym typeface="Economica"/>
              </a:defRPr>
            </a:lvl3pPr>
            <a:lvl4pPr lvl="3" algn="ctr">
              <a:lnSpc>
                <a:spcPct val="100000"/>
              </a:lnSpc>
              <a:spcBef>
                <a:spcPts val="0"/>
              </a:spcBef>
              <a:spcAft>
                <a:spcPts val="0"/>
              </a:spcAft>
              <a:buSzPts val="2100"/>
              <a:buFont typeface="Economica"/>
              <a:buNone/>
              <a:defRPr sz="2100">
                <a:latin typeface="Economica"/>
                <a:ea typeface="Economica"/>
                <a:cs typeface="Economica"/>
                <a:sym typeface="Economica"/>
              </a:defRPr>
            </a:lvl4pPr>
            <a:lvl5pPr lvl="4" algn="ctr">
              <a:lnSpc>
                <a:spcPct val="100000"/>
              </a:lnSpc>
              <a:spcBef>
                <a:spcPts val="0"/>
              </a:spcBef>
              <a:spcAft>
                <a:spcPts val="0"/>
              </a:spcAft>
              <a:buSzPts val="2100"/>
              <a:buFont typeface="Economica"/>
              <a:buNone/>
              <a:defRPr sz="2100">
                <a:latin typeface="Economica"/>
                <a:ea typeface="Economica"/>
                <a:cs typeface="Economica"/>
                <a:sym typeface="Economica"/>
              </a:defRPr>
            </a:lvl5pPr>
            <a:lvl6pPr lvl="5" algn="ctr">
              <a:lnSpc>
                <a:spcPct val="100000"/>
              </a:lnSpc>
              <a:spcBef>
                <a:spcPts val="0"/>
              </a:spcBef>
              <a:spcAft>
                <a:spcPts val="0"/>
              </a:spcAft>
              <a:buSzPts val="2100"/>
              <a:buFont typeface="Economica"/>
              <a:buNone/>
              <a:defRPr sz="2100">
                <a:latin typeface="Economica"/>
                <a:ea typeface="Economica"/>
                <a:cs typeface="Economica"/>
                <a:sym typeface="Economica"/>
              </a:defRPr>
            </a:lvl6pPr>
            <a:lvl7pPr lvl="6" algn="ctr">
              <a:lnSpc>
                <a:spcPct val="100000"/>
              </a:lnSpc>
              <a:spcBef>
                <a:spcPts val="0"/>
              </a:spcBef>
              <a:spcAft>
                <a:spcPts val="0"/>
              </a:spcAft>
              <a:buSzPts val="2100"/>
              <a:buFont typeface="Economica"/>
              <a:buNone/>
              <a:defRPr sz="2100">
                <a:latin typeface="Economica"/>
                <a:ea typeface="Economica"/>
                <a:cs typeface="Economica"/>
                <a:sym typeface="Economica"/>
              </a:defRPr>
            </a:lvl7pPr>
            <a:lvl8pPr lvl="7" algn="ctr">
              <a:lnSpc>
                <a:spcPct val="100000"/>
              </a:lnSpc>
              <a:spcBef>
                <a:spcPts val="0"/>
              </a:spcBef>
              <a:spcAft>
                <a:spcPts val="0"/>
              </a:spcAft>
              <a:buSzPts val="2100"/>
              <a:buFont typeface="Economica"/>
              <a:buNone/>
              <a:defRPr sz="2100">
                <a:latin typeface="Economica"/>
                <a:ea typeface="Economica"/>
                <a:cs typeface="Economica"/>
                <a:sym typeface="Economica"/>
              </a:defRPr>
            </a:lvl8pPr>
            <a:lvl9pPr lvl="8" algn="ctr">
              <a:lnSpc>
                <a:spcPct val="100000"/>
              </a:lnSpc>
              <a:spcBef>
                <a:spcPts val="0"/>
              </a:spcBef>
              <a:spcAft>
                <a:spcPts val="0"/>
              </a:spcAft>
              <a:buSzPts val="2100"/>
              <a:buFont typeface="Economica"/>
              <a:buNone/>
              <a:defRPr sz="2100">
                <a:latin typeface="Economica"/>
                <a:ea typeface="Economica"/>
                <a:cs typeface="Economica"/>
                <a:sym typeface="Economica"/>
              </a:defRPr>
            </a:lvl9pPr>
          </a:lstStyle>
          <a:p>
            <a:endParaRPr/>
          </a:p>
        </p:txBody>
      </p:sp>
      <p:sp>
        <p:nvSpPr>
          <p:cNvPr id="6" name="Google Shape;14;p2"/>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Economica" charset="0"/>
                <a:cs typeface="Arial" charset="0"/>
                <a:sym typeface="Economic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80E33D9D-1F0F-48B5-BD4B-CC4B96CEB027}" type="slidenum">
              <a:rPr lang="pt-BR"/>
              <a:pPr/>
              <a:t>‹nº›</a:t>
            </a:fld>
            <a:endParaRPr lang="pt-BR"/>
          </a:p>
        </p:txBody>
      </p:sp>
    </p:spTree>
    <p:extLst>
      <p:ext uri="{BB962C8B-B14F-4D97-AF65-F5344CB8AC3E}">
        <p14:creationId xmlns:p14="http://schemas.microsoft.com/office/powerpoint/2010/main" val="3932591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5"/>
        <p:cNvGrpSpPr/>
        <p:nvPr/>
      </p:nvGrpSpPr>
      <p:grpSpPr>
        <a:xfrm>
          <a:off x="0" y="0"/>
          <a:ext cx="0" cy="0"/>
          <a:chOff x="0" y="0"/>
          <a:chExt cx="0" cy="0"/>
        </a:xfrm>
      </p:grpSpPr>
      <p:sp>
        <p:nvSpPr>
          <p:cNvPr id="3" name="Google Shape;16;p3"/>
          <p:cNvSpPr>
            <a:spLocks/>
          </p:cNvSpPr>
          <p:nvPr/>
        </p:nvSpPr>
        <p:spPr bwMode="auto">
          <a:xfrm flipH="1">
            <a:off x="7596188" y="460375"/>
            <a:ext cx="1081087" cy="1125538"/>
          </a:xfrm>
          <a:custGeom>
            <a:avLst/>
            <a:gdLst>
              <a:gd name="T0" fmla="*/ 0 w 43265"/>
              <a:gd name="T1" fmla="*/ 44998 h 44998"/>
              <a:gd name="T2" fmla="*/ 0 w 43265"/>
              <a:gd name="T3" fmla="*/ 0 h 44998"/>
              <a:gd name="T4" fmla="*/ 43265 w 43265"/>
              <a:gd name="T5" fmla="*/ 0 h 44998"/>
            </a:gdLst>
            <a:ahLst/>
            <a:cxnLst>
              <a:cxn ang="0">
                <a:pos x="T0" y="T1"/>
              </a:cxn>
              <a:cxn ang="0">
                <a:pos x="T2" y="T3"/>
              </a:cxn>
              <a:cxn ang="0">
                <a:pos x="T4" y="T5"/>
              </a:cxn>
            </a:cxnLst>
            <a:rect l="0" t="0" r="r" b="b"/>
            <a:pathLst>
              <a:path w="43265" h="44998" extrusionOk="0">
                <a:moveTo>
                  <a:pt x="0" y="44998"/>
                </a:moveTo>
                <a:lnTo>
                  <a:pt x="0" y="0"/>
                </a:lnTo>
                <a:lnTo>
                  <a:pt x="43265" y="0"/>
                </a:lnTo>
              </a:path>
            </a:pathLst>
          </a:custGeom>
          <a:noFill/>
          <a:ln w="28575" cap="flat" cmpd="sng">
            <a:solidFill>
              <a:schemeClr val="tx2"/>
            </a:solidFill>
            <a:prstDash val="solid"/>
            <a:miter lim="8000"/>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 name="Google Shape;17;p3"/>
          <p:cNvSpPr>
            <a:spLocks/>
          </p:cNvSpPr>
          <p:nvPr/>
        </p:nvSpPr>
        <p:spPr bwMode="auto">
          <a:xfrm rot="10800000" flipH="1">
            <a:off x="466725" y="3557588"/>
            <a:ext cx="1081088" cy="1125537"/>
          </a:xfrm>
          <a:custGeom>
            <a:avLst/>
            <a:gdLst>
              <a:gd name="T0" fmla="*/ 0 w 43265"/>
              <a:gd name="T1" fmla="*/ 44998 h 44998"/>
              <a:gd name="T2" fmla="*/ 0 w 43265"/>
              <a:gd name="T3" fmla="*/ 0 h 44998"/>
              <a:gd name="T4" fmla="*/ 43265 w 43265"/>
              <a:gd name="T5" fmla="*/ 0 h 44998"/>
            </a:gdLst>
            <a:ahLst/>
            <a:cxnLst>
              <a:cxn ang="0">
                <a:pos x="T0" y="T1"/>
              </a:cxn>
              <a:cxn ang="0">
                <a:pos x="T2" y="T3"/>
              </a:cxn>
              <a:cxn ang="0">
                <a:pos x="T4" y="T5"/>
              </a:cxn>
            </a:cxnLst>
            <a:rect l="0" t="0" r="r" b="b"/>
            <a:pathLst>
              <a:path w="43265" h="44998" extrusionOk="0">
                <a:moveTo>
                  <a:pt x="0" y="44998"/>
                </a:moveTo>
                <a:lnTo>
                  <a:pt x="0" y="0"/>
                </a:lnTo>
                <a:lnTo>
                  <a:pt x="43265" y="0"/>
                </a:lnTo>
              </a:path>
            </a:pathLst>
          </a:custGeom>
          <a:noFill/>
          <a:ln w="28575" cap="flat" cmpd="sng">
            <a:solidFill>
              <a:schemeClr val="tx2"/>
            </a:solidFill>
            <a:prstDash val="solid"/>
            <a:miter lim="8000"/>
            <a:headEnd type="none" w="sm" len="sm"/>
            <a:tailEnd type="none" w="sm" len="sm"/>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18" name="Google Shape;18;p3"/>
          <p:cNvSpPr txBox="1">
            <a:spLocks noGrp="1"/>
          </p:cNvSpPr>
          <p:nvPr>
            <p:ph type="title"/>
          </p:nvPr>
        </p:nvSpPr>
        <p:spPr>
          <a:xfrm>
            <a:off x="773700" y="1806450"/>
            <a:ext cx="7596600" cy="1530600"/>
          </a:xfrm>
          <a:prstGeom prst="rect">
            <a:avLst/>
          </a:prstGeom>
        </p:spPr>
        <p:txBody>
          <a:bodyPr spcFirstLastPara="1" anchor="ctr">
            <a:normAutofit/>
          </a:bodyPr>
          <a:lstStyle>
            <a:lvl1pPr lvl="0" algn="ctr">
              <a:spcBef>
                <a:spcPts val="0"/>
              </a:spcBef>
              <a:spcAft>
                <a:spcPts val="0"/>
              </a:spcAft>
              <a:buSzPts val="4200"/>
              <a:buNone/>
              <a:defRPr/>
            </a:lvl1pPr>
            <a:lvl2pPr lvl="1" algn="ctr">
              <a:spcBef>
                <a:spcPts val="0"/>
              </a:spcBef>
              <a:spcAft>
                <a:spcPts val="0"/>
              </a:spcAft>
              <a:buSzPts val="4200"/>
              <a:buNone/>
              <a:defRPr/>
            </a:lvl2pPr>
            <a:lvl3pPr lvl="2" algn="ctr">
              <a:spcBef>
                <a:spcPts val="0"/>
              </a:spcBef>
              <a:spcAft>
                <a:spcPts val="0"/>
              </a:spcAft>
              <a:buSzPts val="4200"/>
              <a:buNone/>
              <a:defRPr/>
            </a:lvl3pPr>
            <a:lvl4pPr lvl="3" algn="ctr">
              <a:spcBef>
                <a:spcPts val="0"/>
              </a:spcBef>
              <a:spcAft>
                <a:spcPts val="0"/>
              </a:spcAft>
              <a:buSzPts val="4200"/>
              <a:buNone/>
              <a:defRPr/>
            </a:lvl4pPr>
            <a:lvl5pPr lvl="4" algn="ctr">
              <a:spcBef>
                <a:spcPts val="0"/>
              </a:spcBef>
              <a:spcAft>
                <a:spcPts val="0"/>
              </a:spcAft>
              <a:buSzPts val="4200"/>
              <a:buNone/>
              <a:defRPr/>
            </a:lvl5pPr>
            <a:lvl6pPr lvl="5" algn="ctr">
              <a:spcBef>
                <a:spcPts val="0"/>
              </a:spcBef>
              <a:spcAft>
                <a:spcPts val="0"/>
              </a:spcAft>
              <a:buSzPts val="4200"/>
              <a:buNone/>
              <a:defRPr/>
            </a:lvl6pPr>
            <a:lvl7pPr lvl="6" algn="ctr">
              <a:spcBef>
                <a:spcPts val="0"/>
              </a:spcBef>
              <a:spcAft>
                <a:spcPts val="0"/>
              </a:spcAft>
              <a:buSzPts val="4200"/>
              <a:buNone/>
              <a:defRPr/>
            </a:lvl7pPr>
            <a:lvl8pPr lvl="7" algn="ctr">
              <a:spcBef>
                <a:spcPts val="0"/>
              </a:spcBef>
              <a:spcAft>
                <a:spcPts val="0"/>
              </a:spcAft>
              <a:buSzPts val="4200"/>
              <a:buNone/>
              <a:defRPr/>
            </a:lvl8pPr>
            <a:lvl9pPr lvl="8" algn="ctr">
              <a:spcBef>
                <a:spcPts val="0"/>
              </a:spcBef>
              <a:spcAft>
                <a:spcPts val="0"/>
              </a:spcAft>
              <a:buSzPts val="4200"/>
              <a:buNone/>
              <a:defRPr/>
            </a:lvl9pPr>
          </a:lstStyle>
          <a:p>
            <a:endParaRPr/>
          </a:p>
        </p:txBody>
      </p:sp>
      <p:sp>
        <p:nvSpPr>
          <p:cNvPr id="5" name="Google Shape;19;p3"/>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Economica" charset="0"/>
                <a:cs typeface="Arial" charset="0"/>
                <a:sym typeface="Economic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22F7575D-8760-40BC-81E4-1EE5AA0C789C}" type="slidenum">
              <a:rPr lang="pt-BR"/>
              <a:pPr/>
              <a:t>‹nº›</a:t>
            </a:fld>
            <a:endParaRPr lang="pt-BR"/>
          </a:p>
        </p:txBody>
      </p:sp>
    </p:spTree>
    <p:extLst>
      <p:ext uri="{BB962C8B-B14F-4D97-AF65-F5344CB8AC3E}">
        <p14:creationId xmlns:p14="http://schemas.microsoft.com/office/powerpoint/2010/main" val="628525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sp>
        <p:nvSpPr>
          <p:cNvPr id="4" name="Google Shape;21;p4"/>
          <p:cNvSpPr>
            <a:spLocks noChangeArrowheads="1"/>
          </p:cNvSpPr>
          <p:nvPr/>
        </p:nvSpPr>
        <p:spPr bwMode="auto">
          <a:xfrm>
            <a:off x="0" y="5045075"/>
            <a:ext cx="9144000" cy="9842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22" name="Google Shape;22;p4"/>
          <p:cNvSpPr txBox="1">
            <a:spLocks noGrp="1"/>
          </p:cNvSpPr>
          <p:nvPr>
            <p:ph type="title"/>
          </p:nvPr>
        </p:nvSpPr>
        <p:spPr>
          <a:xfrm>
            <a:off x="311700" y="315925"/>
            <a:ext cx="8520600" cy="831300"/>
          </a:xfrm>
          <a:prstGeom prst="rect">
            <a:avLst/>
          </a:prstGeom>
        </p:spPr>
        <p:txBody>
          <a:bodyPr spcFirstLastPara="1">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4"/>
          <p:cNvSpPr txBox="1">
            <a:spLocks noGrp="1"/>
          </p:cNvSpPr>
          <p:nvPr>
            <p:ph type="body" idx="1"/>
          </p:nvPr>
        </p:nvSpPr>
        <p:spPr>
          <a:xfrm>
            <a:off x="311700" y="1225225"/>
            <a:ext cx="8520600" cy="3354000"/>
          </a:xfrm>
          <a:prstGeom prst="rect">
            <a:avLst/>
          </a:prstGeom>
        </p:spPr>
        <p:txBody>
          <a:bodyPr spcFirstLastPara="1">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5" name="Google Shape;24;p4"/>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Economica" charset="0"/>
                <a:cs typeface="Arial" charset="0"/>
                <a:sym typeface="Economic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F3DABBB4-47C8-4CC7-9E57-5C268E943A84}" type="slidenum">
              <a:rPr lang="pt-BR"/>
              <a:pPr/>
              <a:t>‹nº›</a:t>
            </a:fld>
            <a:endParaRPr lang="pt-BR"/>
          </a:p>
        </p:txBody>
      </p:sp>
    </p:spTree>
    <p:extLst>
      <p:ext uri="{BB962C8B-B14F-4D97-AF65-F5344CB8AC3E}">
        <p14:creationId xmlns:p14="http://schemas.microsoft.com/office/powerpoint/2010/main" val="915914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5"/>
        <p:cNvGrpSpPr/>
        <p:nvPr/>
      </p:nvGrpSpPr>
      <p:grpSpPr>
        <a:xfrm>
          <a:off x="0" y="0"/>
          <a:ext cx="0" cy="0"/>
          <a:chOff x="0" y="0"/>
          <a:chExt cx="0" cy="0"/>
        </a:xfrm>
      </p:grpSpPr>
      <p:sp>
        <p:nvSpPr>
          <p:cNvPr id="26" name="Google Shape;26;p5"/>
          <p:cNvSpPr txBox="1">
            <a:spLocks noGrp="1"/>
          </p:cNvSpPr>
          <p:nvPr>
            <p:ph type="title"/>
          </p:nvPr>
        </p:nvSpPr>
        <p:spPr>
          <a:xfrm>
            <a:off x="311700" y="315925"/>
            <a:ext cx="8520600" cy="831300"/>
          </a:xfrm>
          <a:prstGeom prst="rect">
            <a:avLst/>
          </a:prstGeom>
        </p:spPr>
        <p:txBody>
          <a:bodyPr spcFirstLastPara="1">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7" name="Google Shape;27;p5"/>
          <p:cNvSpPr txBox="1">
            <a:spLocks noGrp="1"/>
          </p:cNvSpPr>
          <p:nvPr>
            <p:ph type="body" idx="1"/>
          </p:nvPr>
        </p:nvSpPr>
        <p:spPr>
          <a:xfrm>
            <a:off x="311700" y="1225225"/>
            <a:ext cx="3999900" cy="3354000"/>
          </a:xfrm>
          <a:prstGeom prst="rect">
            <a:avLst/>
          </a:prstGeom>
        </p:spPr>
        <p:txBody>
          <a:bodyPr spcFirstLastPara="1">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body" idx="2"/>
          </p:nvPr>
        </p:nvSpPr>
        <p:spPr>
          <a:xfrm>
            <a:off x="4832400" y="1225225"/>
            <a:ext cx="3999900" cy="3354000"/>
          </a:xfrm>
          <a:prstGeom prst="rect">
            <a:avLst/>
          </a:prstGeom>
        </p:spPr>
        <p:txBody>
          <a:bodyPr spcFirstLastPara="1">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5" name="Google Shape;8;p1"/>
          <p:cNvSpPr txBox="1">
            <a:spLocks noGrp="1"/>
          </p:cNvSpPr>
          <p:nvPr>
            <p:ph type="sldNum" idx="13"/>
          </p:nvPr>
        </p:nvSpPr>
        <p:spPr>
          <a:ln/>
        </p:spPr>
        <p:txBody>
          <a:bodyPr/>
          <a:lstStyle>
            <a:lvl1pPr>
              <a:defRPr/>
            </a:lvl1pPr>
          </a:lstStyle>
          <a:p>
            <a:fld id="{0EE42CC3-2E4F-4A4F-97D1-3838628F7227}" type="slidenum">
              <a:rPr lang="pt-BR"/>
              <a:pPr/>
              <a:t>‹nº›</a:t>
            </a:fld>
            <a:endParaRPr lang="pt-BR"/>
          </a:p>
        </p:txBody>
      </p:sp>
    </p:spTree>
    <p:extLst>
      <p:ext uri="{BB962C8B-B14F-4D97-AF65-F5344CB8AC3E}">
        <p14:creationId xmlns:p14="http://schemas.microsoft.com/office/powerpoint/2010/main" val="1444766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0"/>
        <p:cNvGrpSpPr/>
        <p:nvPr/>
      </p:nvGrpSpPr>
      <p:grpSpPr>
        <a:xfrm>
          <a:off x="0" y="0"/>
          <a:ext cx="0" cy="0"/>
          <a:chOff x="0" y="0"/>
          <a:chExt cx="0" cy="0"/>
        </a:xfrm>
      </p:grpSpPr>
      <p:sp>
        <p:nvSpPr>
          <p:cNvPr id="31" name="Google Shape;31;p6"/>
          <p:cNvSpPr txBox="1">
            <a:spLocks noGrp="1"/>
          </p:cNvSpPr>
          <p:nvPr>
            <p:ph type="title"/>
          </p:nvPr>
        </p:nvSpPr>
        <p:spPr>
          <a:xfrm>
            <a:off x="311700" y="315925"/>
            <a:ext cx="8520600" cy="831300"/>
          </a:xfrm>
          <a:prstGeom prst="rect">
            <a:avLst/>
          </a:prstGeom>
        </p:spPr>
        <p:txBody>
          <a:bodyPr spcFirstLastPara="1">
            <a:norm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3" name="Google Shape;8;p1"/>
          <p:cNvSpPr txBox="1">
            <a:spLocks noGrp="1"/>
          </p:cNvSpPr>
          <p:nvPr>
            <p:ph type="sldNum" idx="13"/>
          </p:nvPr>
        </p:nvSpPr>
        <p:spPr>
          <a:ln/>
        </p:spPr>
        <p:txBody>
          <a:bodyPr/>
          <a:lstStyle>
            <a:lvl1pPr>
              <a:defRPr/>
            </a:lvl1pPr>
          </a:lstStyle>
          <a:p>
            <a:fld id="{EF4293AA-4160-4C8F-8821-B88C82EECE76}" type="slidenum">
              <a:rPr lang="pt-BR"/>
              <a:pPr/>
              <a:t>‹nº›</a:t>
            </a:fld>
            <a:endParaRPr lang="pt-BR"/>
          </a:p>
        </p:txBody>
      </p:sp>
    </p:spTree>
    <p:extLst>
      <p:ext uri="{BB962C8B-B14F-4D97-AF65-F5344CB8AC3E}">
        <p14:creationId xmlns:p14="http://schemas.microsoft.com/office/powerpoint/2010/main" val="2603742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311700" y="555600"/>
            <a:ext cx="2808000" cy="755700"/>
          </a:xfrm>
          <a:prstGeom prst="rect">
            <a:avLst/>
          </a:prstGeom>
        </p:spPr>
        <p:txBody>
          <a:bodyPr spcFirstLastPara="1">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5" name="Google Shape;35;p7"/>
          <p:cNvSpPr txBox="1">
            <a:spLocks noGrp="1"/>
          </p:cNvSpPr>
          <p:nvPr>
            <p:ph type="body" idx="1"/>
          </p:nvPr>
        </p:nvSpPr>
        <p:spPr>
          <a:xfrm>
            <a:off x="311700" y="1399400"/>
            <a:ext cx="2808000" cy="2784900"/>
          </a:xfrm>
          <a:prstGeom prst="rect">
            <a:avLst/>
          </a:prstGeom>
        </p:spPr>
        <p:txBody>
          <a:bodyPr spcFirstLastPara="1">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 name="Google Shape;8;p1"/>
          <p:cNvSpPr txBox="1">
            <a:spLocks noGrp="1"/>
          </p:cNvSpPr>
          <p:nvPr>
            <p:ph type="sldNum" idx="13"/>
          </p:nvPr>
        </p:nvSpPr>
        <p:spPr>
          <a:ln/>
        </p:spPr>
        <p:txBody>
          <a:bodyPr/>
          <a:lstStyle>
            <a:lvl1pPr>
              <a:defRPr/>
            </a:lvl1pPr>
          </a:lstStyle>
          <a:p>
            <a:fld id="{1024371A-8DF4-4A04-B7E3-2151012FC2CA}" type="slidenum">
              <a:rPr lang="pt-BR"/>
              <a:pPr/>
              <a:t>‹nº›</a:t>
            </a:fld>
            <a:endParaRPr lang="pt-BR"/>
          </a:p>
        </p:txBody>
      </p:sp>
    </p:spTree>
    <p:extLst>
      <p:ext uri="{BB962C8B-B14F-4D97-AF65-F5344CB8AC3E}">
        <p14:creationId xmlns:p14="http://schemas.microsoft.com/office/powerpoint/2010/main" val="3309129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7"/>
        <p:cNvGrpSpPr/>
        <p:nvPr/>
      </p:nvGrpSpPr>
      <p:grpSpPr>
        <a:xfrm>
          <a:off x="0" y="0"/>
          <a:ext cx="0" cy="0"/>
          <a:chOff x="0" y="0"/>
          <a:chExt cx="0" cy="0"/>
        </a:xfrm>
      </p:grpSpPr>
      <p:sp>
        <p:nvSpPr>
          <p:cNvPr id="3" name="Google Shape;38;p8"/>
          <p:cNvSpPr>
            <a:spLocks noChangeArrowheads="1"/>
          </p:cNvSpPr>
          <p:nvPr/>
        </p:nvSpPr>
        <p:spPr bwMode="auto">
          <a:xfrm>
            <a:off x="0" y="5045075"/>
            <a:ext cx="9144000" cy="9842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39" name="Google Shape;39;p8"/>
          <p:cNvSpPr txBox="1">
            <a:spLocks noGrp="1"/>
          </p:cNvSpPr>
          <p:nvPr>
            <p:ph type="title"/>
          </p:nvPr>
        </p:nvSpPr>
        <p:spPr>
          <a:xfrm>
            <a:off x="490250" y="450150"/>
            <a:ext cx="5878800" cy="4090800"/>
          </a:xfrm>
          <a:prstGeom prst="rect">
            <a:avLst/>
          </a:prstGeom>
        </p:spPr>
        <p:txBody>
          <a:bodyPr spcFirstLastPara="1" anchor="ctr">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4" name="Google Shape;40;p8"/>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Economica" charset="0"/>
                <a:cs typeface="Arial" charset="0"/>
                <a:sym typeface="Economic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0294E027-F430-4948-BE71-C2E68AE0C300}" type="slidenum">
              <a:rPr lang="pt-BR"/>
              <a:pPr/>
              <a:t>‹nº›</a:t>
            </a:fld>
            <a:endParaRPr lang="pt-BR"/>
          </a:p>
        </p:txBody>
      </p:sp>
    </p:spTree>
    <p:extLst>
      <p:ext uri="{BB962C8B-B14F-4D97-AF65-F5344CB8AC3E}">
        <p14:creationId xmlns:p14="http://schemas.microsoft.com/office/powerpoint/2010/main" val="2480571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1"/>
        <p:cNvGrpSpPr/>
        <p:nvPr/>
      </p:nvGrpSpPr>
      <p:grpSpPr>
        <a:xfrm>
          <a:off x="0" y="0"/>
          <a:ext cx="0" cy="0"/>
          <a:chOff x="0" y="0"/>
          <a:chExt cx="0" cy="0"/>
        </a:xfrm>
      </p:grpSpPr>
      <p:sp>
        <p:nvSpPr>
          <p:cNvPr id="5" name="Google Shape;42;p9"/>
          <p:cNvSpPr>
            <a:spLocks noChangeArrowheads="1"/>
          </p:cNvSpPr>
          <p:nvPr/>
        </p:nvSpPr>
        <p:spPr bwMode="auto">
          <a:xfrm>
            <a:off x="4572000" y="0"/>
            <a:ext cx="4572000" cy="51435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cxnSp>
        <p:nvCxnSpPr>
          <p:cNvPr id="6" name="Google Shape;43;p9"/>
          <p:cNvCxnSpPr>
            <a:cxnSpLocks noChangeShapeType="1"/>
          </p:cNvCxnSpPr>
          <p:nvPr/>
        </p:nvCxnSpPr>
        <p:spPr bwMode="auto">
          <a:xfrm>
            <a:off x="5029200" y="4495800"/>
            <a:ext cx="468313" cy="0"/>
          </a:xfrm>
          <a:prstGeom prst="straightConnector1">
            <a:avLst/>
          </a:prstGeom>
          <a:noFill/>
          <a:ln w="19050">
            <a:solidFill>
              <a:schemeClr val="bg1"/>
            </a:solidFill>
            <a:round/>
            <a:headEnd type="none" w="sm" len="sm"/>
            <a:tailEnd type="none" w="sm" len="sm"/>
          </a:ln>
          <a:extLst>
            <a:ext uri="{909E8E84-426E-40DD-AFC4-6F175D3DCCD1}">
              <a14:hiddenFill xmlns:a14="http://schemas.microsoft.com/office/drawing/2010/main">
                <a:noFill/>
              </a14:hiddenFill>
            </a:ext>
          </a:extLst>
        </p:spPr>
      </p:cxnSp>
      <p:sp>
        <p:nvSpPr>
          <p:cNvPr id="44" name="Google Shape;44;p9"/>
          <p:cNvSpPr txBox="1">
            <a:spLocks noGrp="1"/>
          </p:cNvSpPr>
          <p:nvPr>
            <p:ph type="title"/>
          </p:nvPr>
        </p:nvSpPr>
        <p:spPr>
          <a:xfrm>
            <a:off x="265500" y="929275"/>
            <a:ext cx="4045200" cy="1786200"/>
          </a:xfrm>
          <a:prstGeom prst="rect">
            <a:avLst/>
          </a:prstGeom>
        </p:spPr>
        <p:txBody>
          <a:bodyPr spcFirstLastPara="1">
            <a:normAutofit/>
          </a:bodyPr>
          <a:lstStyle>
            <a:lvl1pPr lvl="0" algn="ctr">
              <a:spcBef>
                <a:spcPts val="0"/>
              </a:spcBef>
              <a:spcAft>
                <a:spcPts val="0"/>
              </a:spcAft>
              <a:buClr>
                <a:schemeClr val="lt2"/>
              </a:buClr>
              <a:buSzPts val="4200"/>
              <a:buNone/>
              <a:defRPr>
                <a:solidFill>
                  <a:schemeClr val="lt2"/>
                </a:solidFill>
              </a:defRPr>
            </a:lvl1pPr>
            <a:lvl2pPr lvl="1" algn="ctr">
              <a:spcBef>
                <a:spcPts val="0"/>
              </a:spcBef>
              <a:spcAft>
                <a:spcPts val="0"/>
              </a:spcAft>
              <a:buClr>
                <a:schemeClr val="lt2"/>
              </a:buClr>
              <a:buSzPts val="4200"/>
              <a:buNone/>
              <a:defRPr>
                <a:solidFill>
                  <a:schemeClr val="lt2"/>
                </a:solidFill>
              </a:defRPr>
            </a:lvl2pPr>
            <a:lvl3pPr lvl="2" algn="ctr">
              <a:spcBef>
                <a:spcPts val="0"/>
              </a:spcBef>
              <a:spcAft>
                <a:spcPts val="0"/>
              </a:spcAft>
              <a:buClr>
                <a:schemeClr val="lt2"/>
              </a:buClr>
              <a:buSzPts val="4200"/>
              <a:buNone/>
              <a:defRPr>
                <a:solidFill>
                  <a:schemeClr val="lt2"/>
                </a:solidFill>
              </a:defRPr>
            </a:lvl3pPr>
            <a:lvl4pPr lvl="3" algn="ctr">
              <a:spcBef>
                <a:spcPts val="0"/>
              </a:spcBef>
              <a:spcAft>
                <a:spcPts val="0"/>
              </a:spcAft>
              <a:buClr>
                <a:schemeClr val="lt2"/>
              </a:buClr>
              <a:buSzPts val="4200"/>
              <a:buNone/>
              <a:defRPr>
                <a:solidFill>
                  <a:schemeClr val="lt2"/>
                </a:solidFill>
              </a:defRPr>
            </a:lvl4pPr>
            <a:lvl5pPr lvl="4" algn="ctr">
              <a:spcBef>
                <a:spcPts val="0"/>
              </a:spcBef>
              <a:spcAft>
                <a:spcPts val="0"/>
              </a:spcAft>
              <a:buClr>
                <a:schemeClr val="lt2"/>
              </a:buClr>
              <a:buSzPts val="4200"/>
              <a:buNone/>
              <a:defRPr>
                <a:solidFill>
                  <a:schemeClr val="lt2"/>
                </a:solidFill>
              </a:defRPr>
            </a:lvl5pPr>
            <a:lvl6pPr lvl="5" algn="ctr">
              <a:spcBef>
                <a:spcPts val="0"/>
              </a:spcBef>
              <a:spcAft>
                <a:spcPts val="0"/>
              </a:spcAft>
              <a:buClr>
                <a:schemeClr val="lt2"/>
              </a:buClr>
              <a:buSzPts val="4200"/>
              <a:buNone/>
              <a:defRPr>
                <a:solidFill>
                  <a:schemeClr val="lt2"/>
                </a:solidFill>
              </a:defRPr>
            </a:lvl6pPr>
            <a:lvl7pPr lvl="6" algn="ctr">
              <a:spcBef>
                <a:spcPts val="0"/>
              </a:spcBef>
              <a:spcAft>
                <a:spcPts val="0"/>
              </a:spcAft>
              <a:buClr>
                <a:schemeClr val="lt2"/>
              </a:buClr>
              <a:buSzPts val="4200"/>
              <a:buNone/>
              <a:defRPr>
                <a:solidFill>
                  <a:schemeClr val="lt2"/>
                </a:solidFill>
              </a:defRPr>
            </a:lvl7pPr>
            <a:lvl8pPr lvl="7" algn="ctr">
              <a:spcBef>
                <a:spcPts val="0"/>
              </a:spcBef>
              <a:spcAft>
                <a:spcPts val="0"/>
              </a:spcAft>
              <a:buClr>
                <a:schemeClr val="lt2"/>
              </a:buClr>
              <a:buSzPts val="4200"/>
              <a:buNone/>
              <a:defRPr>
                <a:solidFill>
                  <a:schemeClr val="lt2"/>
                </a:solidFill>
              </a:defRPr>
            </a:lvl8pPr>
            <a:lvl9pPr lvl="8" algn="ctr">
              <a:spcBef>
                <a:spcPts val="0"/>
              </a:spcBef>
              <a:spcAft>
                <a:spcPts val="0"/>
              </a:spcAft>
              <a:buClr>
                <a:schemeClr val="lt2"/>
              </a:buClr>
              <a:buSzPts val="4200"/>
              <a:buNone/>
              <a:defRPr>
                <a:solidFill>
                  <a:schemeClr val="lt2"/>
                </a:solidFill>
              </a:defRPr>
            </a:lvl9pPr>
          </a:lstStyle>
          <a:p>
            <a:endParaRPr/>
          </a:p>
        </p:txBody>
      </p:sp>
      <p:sp>
        <p:nvSpPr>
          <p:cNvPr id="45" name="Google Shape;45;p9"/>
          <p:cNvSpPr txBox="1">
            <a:spLocks noGrp="1"/>
          </p:cNvSpPr>
          <p:nvPr>
            <p:ph type="subTitle" idx="1"/>
          </p:nvPr>
        </p:nvSpPr>
        <p:spPr>
          <a:xfrm>
            <a:off x="265500" y="2769001"/>
            <a:ext cx="4045200" cy="1574100"/>
          </a:xfrm>
          <a:prstGeom prst="rect">
            <a:avLst/>
          </a:prstGeom>
        </p:spPr>
        <p:txBody>
          <a:bodyPr spcFirstLastPara="1">
            <a:normAutofit/>
          </a:bodyPr>
          <a:lstStyle>
            <a:lvl1pPr lvl="0" algn="ctr">
              <a:lnSpc>
                <a:spcPct val="100000"/>
              </a:lnSpc>
              <a:spcBef>
                <a:spcPts val="0"/>
              </a:spcBef>
              <a:spcAft>
                <a:spcPts val="0"/>
              </a:spcAft>
              <a:buSzPts val="2400"/>
              <a:buFont typeface="Economica"/>
              <a:buNone/>
              <a:defRPr sz="2400">
                <a:latin typeface="Economica"/>
                <a:ea typeface="Economica"/>
                <a:cs typeface="Economica"/>
                <a:sym typeface="Economica"/>
              </a:defRPr>
            </a:lvl1pPr>
            <a:lvl2pPr lvl="1" algn="ctr">
              <a:lnSpc>
                <a:spcPct val="100000"/>
              </a:lnSpc>
              <a:spcBef>
                <a:spcPts val="0"/>
              </a:spcBef>
              <a:spcAft>
                <a:spcPts val="0"/>
              </a:spcAft>
              <a:buSzPts val="2400"/>
              <a:buFont typeface="Economica"/>
              <a:buNone/>
              <a:defRPr sz="2400">
                <a:latin typeface="Economica"/>
                <a:ea typeface="Economica"/>
                <a:cs typeface="Economica"/>
                <a:sym typeface="Economica"/>
              </a:defRPr>
            </a:lvl2pPr>
            <a:lvl3pPr lvl="2" algn="ctr">
              <a:lnSpc>
                <a:spcPct val="100000"/>
              </a:lnSpc>
              <a:spcBef>
                <a:spcPts val="0"/>
              </a:spcBef>
              <a:spcAft>
                <a:spcPts val="0"/>
              </a:spcAft>
              <a:buSzPts val="2400"/>
              <a:buFont typeface="Economica"/>
              <a:buNone/>
              <a:defRPr sz="2400">
                <a:latin typeface="Economica"/>
                <a:ea typeface="Economica"/>
                <a:cs typeface="Economica"/>
                <a:sym typeface="Economica"/>
              </a:defRPr>
            </a:lvl3pPr>
            <a:lvl4pPr lvl="3" algn="ctr">
              <a:lnSpc>
                <a:spcPct val="100000"/>
              </a:lnSpc>
              <a:spcBef>
                <a:spcPts val="0"/>
              </a:spcBef>
              <a:spcAft>
                <a:spcPts val="0"/>
              </a:spcAft>
              <a:buSzPts val="2400"/>
              <a:buFont typeface="Economica"/>
              <a:buNone/>
              <a:defRPr sz="2400">
                <a:latin typeface="Economica"/>
                <a:ea typeface="Economica"/>
                <a:cs typeface="Economica"/>
                <a:sym typeface="Economica"/>
              </a:defRPr>
            </a:lvl4pPr>
            <a:lvl5pPr lvl="4" algn="ctr">
              <a:lnSpc>
                <a:spcPct val="100000"/>
              </a:lnSpc>
              <a:spcBef>
                <a:spcPts val="0"/>
              </a:spcBef>
              <a:spcAft>
                <a:spcPts val="0"/>
              </a:spcAft>
              <a:buSzPts val="2400"/>
              <a:buFont typeface="Economica"/>
              <a:buNone/>
              <a:defRPr sz="2400">
                <a:latin typeface="Economica"/>
                <a:ea typeface="Economica"/>
                <a:cs typeface="Economica"/>
                <a:sym typeface="Economica"/>
              </a:defRPr>
            </a:lvl5pPr>
            <a:lvl6pPr lvl="5" algn="ctr">
              <a:lnSpc>
                <a:spcPct val="100000"/>
              </a:lnSpc>
              <a:spcBef>
                <a:spcPts val="0"/>
              </a:spcBef>
              <a:spcAft>
                <a:spcPts val="0"/>
              </a:spcAft>
              <a:buSzPts val="2400"/>
              <a:buFont typeface="Economica"/>
              <a:buNone/>
              <a:defRPr sz="2400">
                <a:latin typeface="Economica"/>
                <a:ea typeface="Economica"/>
                <a:cs typeface="Economica"/>
                <a:sym typeface="Economica"/>
              </a:defRPr>
            </a:lvl6pPr>
            <a:lvl7pPr lvl="6" algn="ctr">
              <a:lnSpc>
                <a:spcPct val="100000"/>
              </a:lnSpc>
              <a:spcBef>
                <a:spcPts val="0"/>
              </a:spcBef>
              <a:spcAft>
                <a:spcPts val="0"/>
              </a:spcAft>
              <a:buSzPts val="2400"/>
              <a:buFont typeface="Economica"/>
              <a:buNone/>
              <a:defRPr sz="2400">
                <a:latin typeface="Economica"/>
                <a:ea typeface="Economica"/>
                <a:cs typeface="Economica"/>
                <a:sym typeface="Economica"/>
              </a:defRPr>
            </a:lvl7pPr>
            <a:lvl8pPr lvl="7" algn="ctr">
              <a:lnSpc>
                <a:spcPct val="100000"/>
              </a:lnSpc>
              <a:spcBef>
                <a:spcPts val="0"/>
              </a:spcBef>
              <a:spcAft>
                <a:spcPts val="0"/>
              </a:spcAft>
              <a:buSzPts val="2400"/>
              <a:buFont typeface="Economica"/>
              <a:buNone/>
              <a:defRPr sz="2400">
                <a:latin typeface="Economica"/>
                <a:ea typeface="Economica"/>
                <a:cs typeface="Economica"/>
                <a:sym typeface="Economica"/>
              </a:defRPr>
            </a:lvl8pPr>
            <a:lvl9pPr lvl="8" algn="ctr">
              <a:lnSpc>
                <a:spcPct val="100000"/>
              </a:lnSpc>
              <a:spcBef>
                <a:spcPts val="0"/>
              </a:spcBef>
              <a:spcAft>
                <a:spcPts val="0"/>
              </a:spcAft>
              <a:buSzPts val="2400"/>
              <a:buFont typeface="Economica"/>
              <a:buNone/>
              <a:defRPr sz="2400">
                <a:latin typeface="Economica"/>
                <a:ea typeface="Economica"/>
                <a:cs typeface="Economica"/>
                <a:sym typeface="Economica"/>
              </a:defRPr>
            </a:lvl9pPr>
          </a:lstStyle>
          <a:p>
            <a:endParaRPr/>
          </a:p>
        </p:txBody>
      </p:sp>
      <p:sp>
        <p:nvSpPr>
          <p:cNvPr id="46" name="Google Shape;46;p9"/>
          <p:cNvSpPr txBox="1">
            <a:spLocks noGrp="1"/>
          </p:cNvSpPr>
          <p:nvPr>
            <p:ph type="body" idx="2"/>
          </p:nvPr>
        </p:nvSpPr>
        <p:spPr>
          <a:xfrm>
            <a:off x="4939500" y="724200"/>
            <a:ext cx="3837000" cy="3695100"/>
          </a:xfrm>
          <a:prstGeom prst="rect">
            <a:avLst/>
          </a:prstGeom>
        </p:spPr>
        <p:txBody>
          <a:bodyPr spcFirstLastPara="1" anchor="ctr">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7" name="Google Shape;47;p9"/>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Economica" charset="0"/>
                <a:cs typeface="Arial" charset="0"/>
                <a:sym typeface="Economic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9B9E283A-F2AD-48F6-99B1-B7B51E833D2D}" type="slidenum">
              <a:rPr lang="pt-BR"/>
              <a:pPr/>
              <a:t>‹nº›</a:t>
            </a:fld>
            <a:endParaRPr lang="pt-BR"/>
          </a:p>
        </p:txBody>
      </p:sp>
    </p:spTree>
    <p:extLst>
      <p:ext uri="{BB962C8B-B14F-4D97-AF65-F5344CB8AC3E}">
        <p14:creationId xmlns:p14="http://schemas.microsoft.com/office/powerpoint/2010/main" val="117008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8"/>
        <p:cNvGrpSpPr/>
        <p:nvPr/>
      </p:nvGrpSpPr>
      <p:grpSpPr>
        <a:xfrm>
          <a:off x="0" y="0"/>
          <a:ext cx="0" cy="0"/>
          <a:chOff x="0" y="0"/>
          <a:chExt cx="0" cy="0"/>
        </a:xfrm>
      </p:grpSpPr>
      <p:sp>
        <p:nvSpPr>
          <p:cNvPr id="49" name="Google Shape;49;p10"/>
          <p:cNvSpPr txBox="1">
            <a:spLocks noGrp="1"/>
          </p:cNvSpPr>
          <p:nvPr>
            <p:ph type="body" idx="1"/>
          </p:nvPr>
        </p:nvSpPr>
        <p:spPr>
          <a:xfrm>
            <a:off x="319500" y="4218925"/>
            <a:ext cx="5998800" cy="598800"/>
          </a:xfrm>
          <a:prstGeom prst="rect">
            <a:avLst/>
          </a:prstGeom>
        </p:spPr>
        <p:txBody>
          <a:bodyPr spcFirstLastPara="1" anchor="ctr">
            <a:normAutofit/>
          </a:bodyPr>
          <a:lstStyle>
            <a:lvl1pPr marL="457200" lvl="0" indent="-228600">
              <a:lnSpc>
                <a:spcPct val="100000"/>
              </a:lnSpc>
              <a:spcBef>
                <a:spcPts val="0"/>
              </a:spcBef>
              <a:spcAft>
                <a:spcPts val="0"/>
              </a:spcAft>
              <a:buSzPts val="2400"/>
              <a:buFont typeface="Economica"/>
              <a:buNone/>
              <a:defRPr sz="2400">
                <a:latin typeface="Economica"/>
                <a:ea typeface="Economica"/>
                <a:cs typeface="Economica"/>
                <a:sym typeface="Economica"/>
              </a:defRPr>
            </a:lvl1pPr>
          </a:lstStyle>
          <a:p>
            <a:endParaRPr/>
          </a:p>
        </p:txBody>
      </p:sp>
      <p:sp>
        <p:nvSpPr>
          <p:cNvPr id="3" name="Google Shape;8;p1"/>
          <p:cNvSpPr txBox="1">
            <a:spLocks noGrp="1"/>
          </p:cNvSpPr>
          <p:nvPr>
            <p:ph type="sldNum" idx="13"/>
          </p:nvPr>
        </p:nvSpPr>
        <p:spPr>
          <a:ln/>
        </p:spPr>
        <p:txBody>
          <a:bodyPr/>
          <a:lstStyle>
            <a:lvl1pPr>
              <a:defRPr/>
            </a:lvl1pPr>
          </a:lstStyle>
          <a:p>
            <a:fld id="{5E805534-EAEF-436A-A05F-9358166AA3F9}" type="slidenum">
              <a:rPr lang="pt-BR"/>
              <a:pPr/>
              <a:t>‹nº›</a:t>
            </a:fld>
            <a:endParaRPr lang="pt-BR"/>
          </a:p>
        </p:txBody>
      </p:sp>
    </p:spTree>
    <p:extLst>
      <p:ext uri="{BB962C8B-B14F-4D97-AF65-F5344CB8AC3E}">
        <p14:creationId xmlns:p14="http://schemas.microsoft.com/office/powerpoint/2010/main" val="1693626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1"/>
        <p:cNvGrpSpPr/>
        <p:nvPr/>
      </p:nvGrpSpPr>
      <p:grpSpPr>
        <a:xfrm>
          <a:off x="0" y="0"/>
          <a:ext cx="0" cy="0"/>
          <a:chOff x="0" y="0"/>
          <a:chExt cx="0" cy="0"/>
        </a:xfrm>
      </p:grpSpPr>
      <p:sp>
        <p:nvSpPr>
          <p:cNvPr id="4" name="Google Shape;52;p11"/>
          <p:cNvSpPr>
            <a:spLocks noChangeArrowheads="1"/>
          </p:cNvSpPr>
          <p:nvPr/>
        </p:nvSpPr>
        <p:spPr bwMode="auto">
          <a:xfrm>
            <a:off x="0" y="5045075"/>
            <a:ext cx="9144000" cy="9842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53" name="Google Shape;53;p11"/>
          <p:cNvSpPr txBox="1">
            <a:spLocks noGrp="1"/>
          </p:cNvSpPr>
          <p:nvPr>
            <p:ph type="title"/>
          </p:nvPr>
        </p:nvSpPr>
        <p:spPr>
          <a:xfrm>
            <a:off x="311700" y="957125"/>
            <a:ext cx="8520600" cy="2128800"/>
          </a:xfrm>
          <a:prstGeom prst="rect">
            <a:avLst/>
          </a:prstGeom>
        </p:spPr>
        <p:txBody>
          <a:bodyPr spcFirstLastPara="1" anchor="ctr">
            <a:normAutofit/>
          </a:bodyPr>
          <a:lstStyle>
            <a:lvl1pPr lvl="0" algn="ctr">
              <a:spcBef>
                <a:spcPts val="0"/>
              </a:spcBef>
              <a:spcAft>
                <a:spcPts val="0"/>
              </a:spcAft>
              <a:buClr>
                <a:schemeClr val="lt2"/>
              </a:buClr>
              <a:buSzPts val="16000"/>
              <a:buNone/>
              <a:defRPr sz="16000">
                <a:solidFill>
                  <a:schemeClr val="lt2"/>
                </a:solidFill>
              </a:defRPr>
            </a:lvl1pPr>
            <a:lvl2pPr lvl="1" algn="ctr">
              <a:spcBef>
                <a:spcPts val="0"/>
              </a:spcBef>
              <a:spcAft>
                <a:spcPts val="0"/>
              </a:spcAft>
              <a:buClr>
                <a:schemeClr val="lt2"/>
              </a:buClr>
              <a:buSzPts val="16000"/>
              <a:buNone/>
              <a:defRPr sz="16000">
                <a:solidFill>
                  <a:schemeClr val="lt2"/>
                </a:solidFill>
              </a:defRPr>
            </a:lvl2pPr>
            <a:lvl3pPr lvl="2" algn="ctr">
              <a:spcBef>
                <a:spcPts val="0"/>
              </a:spcBef>
              <a:spcAft>
                <a:spcPts val="0"/>
              </a:spcAft>
              <a:buClr>
                <a:schemeClr val="lt2"/>
              </a:buClr>
              <a:buSzPts val="16000"/>
              <a:buNone/>
              <a:defRPr sz="16000">
                <a:solidFill>
                  <a:schemeClr val="lt2"/>
                </a:solidFill>
              </a:defRPr>
            </a:lvl3pPr>
            <a:lvl4pPr lvl="3" algn="ctr">
              <a:spcBef>
                <a:spcPts val="0"/>
              </a:spcBef>
              <a:spcAft>
                <a:spcPts val="0"/>
              </a:spcAft>
              <a:buClr>
                <a:schemeClr val="lt2"/>
              </a:buClr>
              <a:buSzPts val="16000"/>
              <a:buNone/>
              <a:defRPr sz="16000">
                <a:solidFill>
                  <a:schemeClr val="lt2"/>
                </a:solidFill>
              </a:defRPr>
            </a:lvl4pPr>
            <a:lvl5pPr lvl="4" algn="ctr">
              <a:spcBef>
                <a:spcPts val="0"/>
              </a:spcBef>
              <a:spcAft>
                <a:spcPts val="0"/>
              </a:spcAft>
              <a:buClr>
                <a:schemeClr val="lt2"/>
              </a:buClr>
              <a:buSzPts val="16000"/>
              <a:buNone/>
              <a:defRPr sz="16000">
                <a:solidFill>
                  <a:schemeClr val="lt2"/>
                </a:solidFill>
              </a:defRPr>
            </a:lvl5pPr>
            <a:lvl6pPr lvl="5" algn="ctr">
              <a:spcBef>
                <a:spcPts val="0"/>
              </a:spcBef>
              <a:spcAft>
                <a:spcPts val="0"/>
              </a:spcAft>
              <a:buClr>
                <a:schemeClr val="lt2"/>
              </a:buClr>
              <a:buSzPts val="16000"/>
              <a:buNone/>
              <a:defRPr sz="16000">
                <a:solidFill>
                  <a:schemeClr val="lt2"/>
                </a:solidFill>
              </a:defRPr>
            </a:lvl6pPr>
            <a:lvl7pPr lvl="6" algn="ctr">
              <a:spcBef>
                <a:spcPts val="0"/>
              </a:spcBef>
              <a:spcAft>
                <a:spcPts val="0"/>
              </a:spcAft>
              <a:buClr>
                <a:schemeClr val="lt2"/>
              </a:buClr>
              <a:buSzPts val="16000"/>
              <a:buNone/>
              <a:defRPr sz="16000">
                <a:solidFill>
                  <a:schemeClr val="lt2"/>
                </a:solidFill>
              </a:defRPr>
            </a:lvl7pPr>
            <a:lvl8pPr lvl="7" algn="ctr">
              <a:spcBef>
                <a:spcPts val="0"/>
              </a:spcBef>
              <a:spcAft>
                <a:spcPts val="0"/>
              </a:spcAft>
              <a:buClr>
                <a:schemeClr val="lt2"/>
              </a:buClr>
              <a:buSzPts val="16000"/>
              <a:buNone/>
              <a:defRPr sz="16000">
                <a:solidFill>
                  <a:schemeClr val="lt2"/>
                </a:solidFill>
              </a:defRPr>
            </a:lvl8pPr>
            <a:lvl9pPr lvl="8" algn="ctr">
              <a:spcBef>
                <a:spcPts val="0"/>
              </a:spcBef>
              <a:spcAft>
                <a:spcPts val="0"/>
              </a:spcAft>
              <a:buClr>
                <a:schemeClr val="lt2"/>
              </a:buClr>
              <a:buSzPts val="16000"/>
              <a:buNone/>
              <a:defRPr sz="16000">
                <a:solidFill>
                  <a:schemeClr val="lt2"/>
                </a:solidFill>
              </a:defRPr>
            </a:lvl9pPr>
          </a:lstStyle>
          <a:p>
            <a:r>
              <a:rPr lang="pt-BR" smtClean="0"/>
              <a:t>Clique para editar o título mestre</a:t>
            </a:r>
            <a:endParaRPr/>
          </a:p>
        </p:txBody>
      </p:sp>
      <p:sp>
        <p:nvSpPr>
          <p:cNvPr id="54" name="Google Shape;54;p11"/>
          <p:cNvSpPr txBox="1">
            <a:spLocks noGrp="1"/>
          </p:cNvSpPr>
          <p:nvPr>
            <p:ph type="body" idx="1"/>
          </p:nvPr>
        </p:nvSpPr>
        <p:spPr>
          <a:xfrm>
            <a:off x="311700" y="3162000"/>
            <a:ext cx="8520600" cy="1071600"/>
          </a:xfrm>
          <a:prstGeom prst="rect">
            <a:avLst/>
          </a:prstGeom>
        </p:spPr>
        <p:txBody>
          <a:bodyPr spcFirstLastPara="1">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 name="Google Shape;55;p11"/>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Economica" charset="0"/>
                <a:cs typeface="Arial" charset="0"/>
                <a:sym typeface="Economic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2E1551C0-EB5D-48F9-933D-F84DD0941D11}" type="slidenum">
              <a:rPr lang="pt-BR"/>
              <a:pPr/>
              <a:t>‹nº›</a:t>
            </a:fld>
            <a:endParaRPr lang="pt-BR"/>
          </a:p>
        </p:txBody>
      </p:sp>
    </p:spTree>
    <p:extLst>
      <p:ext uri="{BB962C8B-B14F-4D97-AF65-F5344CB8AC3E}">
        <p14:creationId xmlns:p14="http://schemas.microsoft.com/office/powerpoint/2010/main" val="1450313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
        <p:cNvGrpSpPr/>
        <p:nvPr/>
      </p:nvGrpSpPr>
      <p:grpSpPr>
        <a:xfrm>
          <a:off x="0" y="0"/>
          <a:ext cx="0" cy="0"/>
          <a:chOff x="0" y="0"/>
          <a:chExt cx="0" cy="0"/>
        </a:xfrm>
      </p:grpSpPr>
      <p:sp>
        <p:nvSpPr>
          <p:cNvPr id="2" name="Google Shape;8;p1"/>
          <p:cNvSpPr txBox="1">
            <a:spLocks noGrp="1"/>
          </p:cNvSpPr>
          <p:nvPr>
            <p:ph type="sldNum" idx="13"/>
          </p:nvPr>
        </p:nvSpPr>
        <p:spPr>
          <a:ln/>
        </p:spPr>
        <p:txBody>
          <a:bodyPr/>
          <a:lstStyle>
            <a:lvl1pPr>
              <a:defRPr/>
            </a:lvl1pPr>
          </a:lstStyle>
          <a:p>
            <a:fld id="{87FD6D87-6860-4265-9276-5ECC90BF3363}" type="slidenum">
              <a:rPr lang="pt-BR"/>
              <a:pPr/>
              <a:t>‹nº›</a:t>
            </a:fld>
            <a:endParaRPr lang="pt-BR"/>
          </a:p>
        </p:txBody>
      </p:sp>
    </p:spTree>
    <p:extLst>
      <p:ext uri="{BB962C8B-B14F-4D97-AF65-F5344CB8AC3E}">
        <p14:creationId xmlns:p14="http://schemas.microsoft.com/office/powerpoint/2010/main" val="2817006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luxe">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311150" y="31591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b" anchorCtr="0" compatLnSpc="1">
            <a:prstTxWarp prst="textNoShape">
              <a:avLst/>
            </a:prstTxWarp>
          </a:bodyPr>
          <a:lstStyle/>
          <a:p>
            <a:pPr lvl="0"/>
            <a:endParaRPr lang="pt-BR" smtClean="0">
              <a:sym typeface="Arial" charset="0"/>
            </a:endParaRPr>
          </a:p>
        </p:txBody>
      </p:sp>
      <p:sp>
        <p:nvSpPr>
          <p:cNvPr id="1027" name="Google Shape;7;p1"/>
          <p:cNvSpPr txBox="1">
            <a:spLocks noGrp="1"/>
          </p:cNvSpPr>
          <p:nvPr>
            <p:ph type="body" idx="1"/>
          </p:nvPr>
        </p:nvSpPr>
        <p:spPr bwMode="auto">
          <a:xfrm>
            <a:off x="311150" y="1225550"/>
            <a:ext cx="85217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Google Shape;8;p1"/>
          <p:cNvSpPr txBox="1">
            <a:spLocks noGrp="1"/>
          </p:cNvSpPr>
          <p:nvPr>
            <p:ph type="sldNum" idx="12"/>
          </p:nvPr>
        </p:nvSpPr>
        <p:spPr bwMode="auto">
          <a:xfrm>
            <a:off x="8472488" y="4662488"/>
            <a:ext cx="5492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eaLnBrk="1" hangingPunct="1">
              <a:buClr>
                <a:srgbClr val="000000"/>
              </a:buClr>
              <a:buFont typeface="Arial" charset="0"/>
              <a:defRPr sz="1000">
                <a:solidFill>
                  <a:srgbClr val="000000"/>
                </a:solidFill>
                <a:latin typeface="Economica" charset="0"/>
                <a:cs typeface="Arial" charset="0"/>
                <a:sym typeface="Economica"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1DBF3871-F7C9-4642-B15B-B4080612D1B6}"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71" r:id="rId1"/>
    <p:sldLayoutId id="2147483672" r:id="rId2"/>
    <p:sldLayoutId id="2147483673" r:id="rId3"/>
    <p:sldLayoutId id="2147483666" r:id="rId4"/>
    <p:sldLayoutId id="2147483667" r:id="rId5"/>
    <p:sldLayoutId id="2147483668" r:id="rId6"/>
    <p:sldLayoutId id="2147483674" r:id="rId7"/>
    <p:sldLayoutId id="2147483675" r:id="rId8"/>
    <p:sldLayoutId id="2147483669" r:id="rId9"/>
    <p:sldLayoutId id="2147483676" r:id="rId10"/>
    <p:sldLayoutId id="2147483670" r:id="rId1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pubmed.ncbi.nlm.nih.gov/35013080/"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20153" TargetMode="Externa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hyperlink" Target="http://paulomargotto.com.br/documentos/19654" TargetMode="External"/><Relationship Id="rId2" Type="http://schemas.openxmlformats.org/officeDocument/2006/relationships/hyperlink" Target="http://paulomargotto.com.br/antibioticos-no-periodo-neonatal-e-prematuridade-estao-associados-a-um-aumento-do-risco-de-disturbios-gastrointestinais-funcionais-no-primeiro-ano-de-vida/" TargetMode="Externa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hyperlink" Target="https://www.ncbi.nlm.nih.gov/pubmed?linkname=pubmed_pubmed&amp;from_uid=31201028" TargetMode="External"/><Relationship Id="rId4" Type="http://schemas.openxmlformats.org/officeDocument/2006/relationships/hyperlink" Target="https://www.ncbi.nlm.nih.gov/pubmed/31201028"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hyperlink" Target="http://paulomargotto.com.br/documentos/22241" TargetMode="External"/><Relationship Id="rId2" Type="http://schemas.openxmlformats.org/officeDocument/2006/relationships/hyperlink" Target="http://paulomargotto.com.br/conexao-cerebro-intestino-gut-brain-connection-in-the-preterm-infant/" TargetMode="Externa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hyperlink" Target="http://paulomargotto.com.br/documentos/21315" TargetMode="External"/><Relationship Id="rId2" Type="http://schemas.openxmlformats.org/officeDocument/2006/relationships/hyperlink" Target="https://pubmed.ncbi.nlm.nih.gov/33500411/" TargetMode="External"/><Relationship Id="rId1" Type="http://schemas.openxmlformats.org/officeDocument/2006/relationships/slideLayout" Target="../slideLayouts/slideLayout3.xml"/><Relationship Id="rId5" Type="http://schemas.openxmlformats.org/officeDocument/2006/relationships/hyperlink" Target="http://paulomargotto.com.br/a-exposicao-neonatal-a-antibioticos-prejudica-o-crescimento-da-crianca-durante-os-primeiros-seis-anos-de-vida-por-perturbar-a-colonizacao-microbiana-intestinal/" TargetMode="External"/><Relationship Id="rId4" Type="http://schemas.openxmlformats.org/officeDocument/2006/relationships/image" Target="../media/image2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hyperlink" Target="http://paulomargotto.com.br/documentos/21813" TargetMode="External"/><Relationship Id="rId7" Type="http://schemas.openxmlformats.org/officeDocument/2006/relationships/hyperlink" Target="https://www.cell.com/iscience/pdf/S2589-0042(21)00765-3.pdf" TargetMode="External"/><Relationship Id="rId2" Type="http://schemas.openxmlformats.org/officeDocument/2006/relationships/hyperlink" Target="http://paulomargotto.com.br/antibioticos-podem-afetar-o-cerebro-efeitos-da-exposicao-precoce-a-penicilina-no-microbioma-intestinal-e-no-cortex-frontal-e-na-expressao-do-gene-da-amigdala/" TargetMode="External"/><Relationship Id="rId1" Type="http://schemas.openxmlformats.org/officeDocument/2006/relationships/slideLayout" Target="../slideLayouts/slideLayout3.xml"/><Relationship Id="rId6" Type="http://schemas.openxmlformats.org/officeDocument/2006/relationships/hyperlink" Target="https://doi.org/10.1016/j.isci.2021.102797" TargetMode="External"/><Relationship Id="rId5" Type="http://schemas.openxmlformats.org/officeDocument/2006/relationships/hyperlink" Target="https://www.sciencedirect.com/science/article/pii/S2589004221007653#!" TargetMode="External"/><Relationship Id="rId4" Type="http://schemas.openxmlformats.org/officeDocument/2006/relationships/image" Target="../media/image2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hyperlink" Target="http://paulomargotto.com.br/documentos/22280" TargetMode="External"/><Relationship Id="rId2" Type="http://schemas.openxmlformats.org/officeDocument/2006/relationships/hyperlink" Target="http://paulomargotto.com.br/efeitos-dos-antibioticos-no-inicio-da-vida-no-microbioma-e-resistoma-do-intestino-infantil-em-desenvolvimento-um-estudo-randomizado/" TargetMode="External"/><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hyperlink" Target="https://pubmed.ncbi.nlm.nih.gov/35173154/"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Google Shape;63;p13"/>
          <p:cNvSpPr txBox="1">
            <a:spLocks noGrp="1"/>
          </p:cNvSpPr>
          <p:nvPr>
            <p:ph type="subTitle" idx="1"/>
          </p:nvPr>
        </p:nvSpPr>
        <p:spPr>
          <a:xfrm>
            <a:off x="933450" y="3263900"/>
            <a:ext cx="5453063" cy="1241425"/>
          </a:xfrm>
          <a:ln>
            <a:solidFill>
              <a:schemeClr val="bg1"/>
            </a:solidFill>
            <a:miter lim="800000"/>
            <a:headEnd/>
            <a:tailEnd/>
          </a:ln>
        </p:spPr>
        <p:txBody>
          <a:bodyPr>
            <a:normAutofit fontScale="92500" lnSpcReduction="20000"/>
          </a:bodyPr>
          <a:lstStyle>
            <a:lvl1pPr algn="ctr">
              <a:defRPr sz="1400">
                <a:solidFill>
                  <a:srgbClr val="000000"/>
                </a:solidFill>
                <a:latin typeface="Arial" charset="0"/>
                <a:cs typeface="Arial" charset="0"/>
                <a:sym typeface="Arial" charset="0"/>
              </a:defRPr>
            </a:lvl1pPr>
            <a:lvl2pPr algn="ctr">
              <a:defRPr sz="1400">
                <a:solidFill>
                  <a:srgbClr val="000000"/>
                </a:solidFill>
                <a:latin typeface="Arial" charset="0"/>
                <a:cs typeface="Arial" charset="0"/>
                <a:sym typeface="Arial" charset="0"/>
              </a:defRPr>
            </a:lvl2pPr>
            <a:lvl3pPr algn="ctr">
              <a:defRPr sz="1400">
                <a:solidFill>
                  <a:srgbClr val="000000"/>
                </a:solidFill>
                <a:latin typeface="Arial" charset="0"/>
                <a:cs typeface="Arial" charset="0"/>
                <a:sym typeface="Arial" charset="0"/>
              </a:defRPr>
            </a:lvl3pPr>
            <a:lvl4pPr algn="ctr">
              <a:defRPr sz="1400">
                <a:solidFill>
                  <a:srgbClr val="000000"/>
                </a:solidFill>
                <a:latin typeface="Arial" charset="0"/>
                <a:cs typeface="Arial" charset="0"/>
                <a:sym typeface="Arial" charset="0"/>
              </a:defRPr>
            </a:lvl4pPr>
            <a:lvl5pPr algn="ctr">
              <a:defRPr sz="1400">
                <a:solidFill>
                  <a:srgbClr val="000000"/>
                </a:solidFill>
                <a:latin typeface="Arial" charset="0"/>
                <a:cs typeface="Arial" charset="0"/>
                <a:sym typeface="Arial" charset="0"/>
              </a:defRPr>
            </a:lvl5pPr>
            <a:lvl6pPr marL="25146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90000"/>
              </a:lnSpc>
              <a:spcBef>
                <a:spcPct val="0"/>
              </a:spcBef>
              <a:spcAft>
                <a:spcPct val="0"/>
              </a:spcAft>
              <a:buFont typeface="Economica" charset="0"/>
              <a:buNone/>
            </a:pPr>
            <a:r>
              <a:rPr lang="pt-BR" sz="1800" smtClean="0">
                <a:latin typeface="Economica" charset="0"/>
                <a:sym typeface="Economica" charset="0"/>
              </a:rPr>
              <a:t>Apresentação:Jéssica Fagundes Rangel - R5 UTIP HMIB/SES/DF</a:t>
            </a:r>
          </a:p>
          <a:p>
            <a:pPr marL="0" indent="0" eaLnBrk="1" hangingPunct="1">
              <a:lnSpc>
                <a:spcPct val="90000"/>
              </a:lnSpc>
              <a:spcBef>
                <a:spcPct val="0"/>
              </a:spcBef>
              <a:spcAft>
                <a:spcPct val="0"/>
              </a:spcAft>
              <a:buFont typeface="Economica" charset="0"/>
              <a:buNone/>
            </a:pPr>
            <a:r>
              <a:rPr lang="pt-BR" sz="1800" smtClean="0">
                <a:latin typeface="Economica" charset="0"/>
                <a:sym typeface="Economica" charset="0"/>
              </a:rPr>
              <a:t>Coordenação: Alexandre Serafim</a:t>
            </a:r>
          </a:p>
          <a:p>
            <a:pPr marL="0" indent="0" eaLnBrk="1" hangingPunct="1">
              <a:lnSpc>
                <a:spcPct val="90000"/>
              </a:lnSpc>
              <a:spcBef>
                <a:spcPct val="0"/>
              </a:spcBef>
              <a:spcAft>
                <a:spcPct val="0"/>
              </a:spcAft>
              <a:buFont typeface="Economica" charset="0"/>
              <a:buNone/>
            </a:pPr>
            <a:r>
              <a:rPr lang="pt-BR" sz="1200" smtClean="0">
                <a:latin typeface="Economica" charset="0"/>
                <a:sym typeface="Economica" charset="0"/>
              </a:rPr>
              <a:t>Complementação: Paulo R. Margotto</a:t>
            </a:r>
          </a:p>
          <a:p>
            <a:pPr marL="0" indent="0" eaLnBrk="1" hangingPunct="1">
              <a:lnSpc>
                <a:spcPct val="90000"/>
              </a:lnSpc>
              <a:spcBef>
                <a:spcPct val="0"/>
              </a:spcBef>
              <a:spcAft>
                <a:spcPct val="0"/>
              </a:spcAft>
              <a:buFont typeface="Economica" charset="0"/>
              <a:buNone/>
            </a:pPr>
            <a:r>
              <a:rPr lang="pt-BR" sz="1800" smtClean="0">
                <a:latin typeface="Economica" charset="0"/>
                <a:sym typeface="Economica" charset="0"/>
                <a:hlinkClick r:id="rId3"/>
              </a:rPr>
              <a:t>www.paulomargotto.com.br</a:t>
            </a:r>
            <a:r>
              <a:rPr lang="pt-BR" sz="1800" smtClean="0">
                <a:latin typeface="Economica" charset="0"/>
                <a:sym typeface="Economica" charset="0"/>
              </a:rPr>
              <a:t> </a:t>
            </a:r>
          </a:p>
          <a:p>
            <a:pPr marL="0" indent="0" eaLnBrk="1" hangingPunct="1">
              <a:lnSpc>
                <a:spcPct val="90000"/>
              </a:lnSpc>
              <a:spcBef>
                <a:spcPct val="0"/>
              </a:spcBef>
              <a:spcAft>
                <a:spcPct val="0"/>
              </a:spcAft>
              <a:buFont typeface="Economica" charset="0"/>
              <a:buNone/>
            </a:pPr>
            <a:r>
              <a:rPr lang="pt-BR" sz="1800" smtClean="0">
                <a:latin typeface="Economica" charset="0"/>
                <a:sym typeface="Economica" charset="0"/>
              </a:rPr>
              <a:t>Brasília, 25 de março de 2022 </a:t>
            </a:r>
          </a:p>
        </p:txBody>
      </p:sp>
      <p:pic>
        <p:nvPicPr>
          <p:cNvPr id="8196" name="Google Shape;64;p13"/>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52488"/>
            <a:ext cx="1211263"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Rectangle 6"/>
          <p:cNvSpPr>
            <a:spLocks noChangeArrowheads="1"/>
          </p:cNvSpPr>
          <p:nvPr/>
        </p:nvSpPr>
        <p:spPr bwMode="auto">
          <a:xfrm>
            <a:off x="2814638" y="979488"/>
            <a:ext cx="568007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2400" b="1">
                <a:solidFill>
                  <a:srgbClr val="FF00FF"/>
                </a:solidFill>
              </a:rPr>
              <a:t>Raciocínio clínico por trás do uso de antibióticos em UTIPs: Um Estudo Qualitativo</a:t>
            </a:r>
          </a:p>
        </p:txBody>
      </p:sp>
      <p:sp>
        <p:nvSpPr>
          <p:cNvPr id="8199" name="Rectangle 7"/>
          <p:cNvSpPr>
            <a:spLocks noChangeArrowheads="1"/>
          </p:cNvSpPr>
          <p:nvPr/>
        </p:nvSpPr>
        <p:spPr bwMode="auto">
          <a:xfrm>
            <a:off x="0" y="2206625"/>
            <a:ext cx="9144000"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200" b="1">
                <a:hlinkClick r:id="rId5"/>
              </a:rPr>
              <a:t>Clinical</a:t>
            </a:r>
            <a:r>
              <a:rPr lang="pt-BR" sz="1200">
                <a:hlinkClick r:id="rId5"/>
              </a:rPr>
              <a:t> </a:t>
            </a:r>
            <a:r>
              <a:rPr lang="pt-BR" sz="1200" b="1">
                <a:hlinkClick r:id="rId5"/>
              </a:rPr>
              <a:t>Reasoning</a:t>
            </a:r>
            <a:r>
              <a:rPr lang="pt-BR" sz="1200">
                <a:hlinkClick r:id="rId5"/>
              </a:rPr>
              <a:t> </a:t>
            </a:r>
            <a:r>
              <a:rPr lang="pt-BR" sz="1200" b="1">
                <a:hlinkClick r:id="rId5"/>
              </a:rPr>
              <a:t>Behind</a:t>
            </a:r>
            <a:r>
              <a:rPr lang="pt-BR" sz="1200">
                <a:hlinkClick r:id="rId5"/>
              </a:rPr>
              <a:t> </a:t>
            </a:r>
            <a:r>
              <a:rPr lang="pt-BR" sz="1200" b="1">
                <a:hlinkClick r:id="rId5"/>
              </a:rPr>
              <a:t>Antibiotic</a:t>
            </a:r>
            <a:r>
              <a:rPr lang="pt-BR" sz="1200">
                <a:hlinkClick r:id="rId5"/>
              </a:rPr>
              <a:t> Use in PICUs: A Qualitative Study.</a:t>
            </a:r>
            <a:endParaRPr lang="pt-BR" sz="1200"/>
          </a:p>
          <a:p>
            <a:pPr algn="ctr"/>
            <a:r>
              <a:rPr lang="pt-BR" sz="1200"/>
              <a:t>Fontela PS, Gaudreault J, Dagenais M, Noël KC, Déragon A, Lacroix J, Razack S, Rennick J, Quach C, McNally JD, Carnevale FA; Canadian Critical Care Trials Group.Pediatr Crit Care Med. </a:t>
            </a:r>
            <a:r>
              <a:rPr lang="pt-BR" sz="1200" b="1">
                <a:solidFill>
                  <a:srgbClr val="0000FF"/>
                </a:solidFill>
              </a:rPr>
              <a:t>2022 Mar</a:t>
            </a:r>
            <a:r>
              <a:rPr lang="pt-BR" sz="1200"/>
              <a:t> 1;23(3):e126-e135. doi: 10.1097/PCC.0000000000002886.PMID: 35013080</a:t>
            </a:r>
          </a:p>
        </p:txBody>
      </p:sp>
      <p:sp>
        <p:nvSpPr>
          <p:cNvPr id="8200" name="Oval 8"/>
          <p:cNvSpPr>
            <a:spLocks noChangeArrowheads="1"/>
          </p:cNvSpPr>
          <p:nvPr/>
        </p:nvSpPr>
        <p:spPr bwMode="auto">
          <a:xfrm>
            <a:off x="6899275" y="3438525"/>
            <a:ext cx="1958975" cy="874713"/>
          </a:xfrm>
          <a:prstGeom prst="ellipse">
            <a:avLst/>
          </a:prstGeom>
          <a:solidFill>
            <a:srgbClr val="FFFF00"/>
          </a:solidFill>
          <a:ln w="57150">
            <a:solidFill>
              <a:srgbClr val="FF00FF"/>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Importância do uso</a:t>
            </a:r>
          </a:p>
          <a:p>
            <a:pPr algn="ctr"/>
            <a:r>
              <a:rPr lang="pt-BR"/>
              <a:t>Racional de antibióticos</a:t>
            </a:r>
          </a:p>
          <a:p>
            <a:pPr algn="ctr"/>
            <a:r>
              <a:rPr lang="pt-BR"/>
              <a:t>na Neonatologia</a:t>
            </a:r>
          </a:p>
        </p:txBody>
      </p:sp>
      <p:sp>
        <p:nvSpPr>
          <p:cNvPr id="8201" name="Text Box 9"/>
          <p:cNvSpPr txBox="1">
            <a:spLocks noChangeArrowheads="1"/>
          </p:cNvSpPr>
          <p:nvPr/>
        </p:nvSpPr>
        <p:spPr bwMode="auto">
          <a:xfrm>
            <a:off x="6935788" y="2968625"/>
            <a:ext cx="1887537" cy="342900"/>
          </a:xfrm>
          <a:prstGeom prst="rect">
            <a:avLst/>
          </a:prstGeom>
          <a:noFill/>
          <a:ln w="381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Nos complementos</a:t>
            </a:r>
            <a:r>
              <a:rPr lang="pt-BR"/>
              <a:t>...</a:t>
            </a:r>
          </a:p>
        </p:txBody>
      </p:sp>
      <p:sp>
        <p:nvSpPr>
          <p:cNvPr id="8202" name="AutoShape 10"/>
          <p:cNvSpPr>
            <a:spLocks noChangeArrowheads="1"/>
          </p:cNvSpPr>
          <p:nvPr/>
        </p:nvSpPr>
        <p:spPr bwMode="auto">
          <a:xfrm>
            <a:off x="6584950" y="3151188"/>
            <a:ext cx="330200" cy="657225"/>
          </a:xfrm>
          <a:prstGeom prst="curvedRightArrow">
            <a:avLst>
              <a:gd name="adj1" fmla="val 39808"/>
              <a:gd name="adj2" fmla="val 79615"/>
              <a:gd name="adj3" fmla="val 33333"/>
            </a:avLst>
          </a:prstGeom>
          <a:solidFill>
            <a:srgbClr val="0000FF"/>
          </a:solidFill>
          <a:ln w="38100">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pic>
        <p:nvPicPr>
          <p:cNvPr id="8203"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4513" y="123825"/>
            <a:ext cx="4730750"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36600"/>
            <a:ext cx="3813175" cy="3902075"/>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093" name="Rectangle 5"/>
          <p:cNvSpPr>
            <a:spLocks noChangeArrowheads="1"/>
          </p:cNvSpPr>
          <p:nvPr/>
        </p:nvSpPr>
        <p:spPr bwMode="auto">
          <a:xfrm>
            <a:off x="3987800" y="947738"/>
            <a:ext cx="5026025" cy="3533775"/>
          </a:xfrm>
          <a:prstGeom prst="rect">
            <a:avLst/>
          </a:prstGeom>
          <a:solidFill>
            <a:srgbClr val="CCCCFF"/>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b="1">
                <a:solidFill>
                  <a:srgbClr val="0000FF"/>
                </a:solidFill>
              </a:rPr>
              <a:t>                    CONTEXTO DA PESQUISA</a:t>
            </a:r>
          </a:p>
          <a:p>
            <a:r>
              <a:rPr lang="pt-BR"/>
              <a:t>• O uso excessivo de antibióticos é um problema importante na UTIPs e está associada a toxicidade,resistência e aumento de custos.</a:t>
            </a:r>
          </a:p>
          <a:p>
            <a:endParaRPr lang="pt-BR"/>
          </a:p>
          <a:p>
            <a:r>
              <a:rPr lang="pt-BR"/>
              <a:t>.• Nenhum estudo descreveu como intensivistas pediátricos tomam decisões relacionadas a antibióticos.Entendendo o raciocínio clínico por trás dessas decisões é crucial para desenvolver estratégias para reduzir o uso excessivo de antibióticos neste cenário.</a:t>
            </a:r>
          </a:p>
          <a:p>
            <a:endParaRPr lang="pt-BR"/>
          </a:p>
          <a:p>
            <a:r>
              <a:rPr lang="pt-BR"/>
              <a:t>• Este estudo de teoria fundamentada, portanto, teve como objetivo entender os processos do raciocínio dos intensivistas pediátricos usados na fabricação de decisões relacionadas aos antibióticos para crianças criticamente doentes com suspeita de infecções bacterianas graves..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Google Shape;75;p15"/>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00FF"/>
                </a:solidFill>
                <a:latin typeface="Economica" charset="0"/>
                <a:cs typeface="Arial" charset="0"/>
                <a:sym typeface="Economica" charset="0"/>
              </a:rPr>
              <a:t>INTRODUÇÃO</a:t>
            </a:r>
          </a:p>
        </p:txBody>
      </p:sp>
      <p:sp>
        <p:nvSpPr>
          <p:cNvPr id="76" name="Google Shape;76;p15"/>
          <p:cNvSpPr txBox="1">
            <a:spLocks noGrp="1"/>
          </p:cNvSpPr>
          <p:nvPr>
            <p:ph type="body" idx="1"/>
          </p:nvPr>
        </p:nvSpPr>
        <p:spPr>
          <a:xfrm>
            <a:off x="311150" y="1225550"/>
            <a:ext cx="8521700" cy="3354388"/>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Font typeface="Open Sans" pitchFamily="34" charset="0"/>
              <a:buChar char="●"/>
            </a:pPr>
            <a:r>
              <a:rPr lang="pt-BR" sz="1800" smtClean="0">
                <a:latin typeface="Open Sans" pitchFamily="34" charset="0"/>
                <a:cs typeface="Open Sans" pitchFamily="34" charset="0"/>
                <a:sym typeface="Open Sans" pitchFamily="34" charset="0"/>
              </a:rPr>
              <a:t>USO EXCESSIVO DE ANTIBIÓTICOS EM UTIs</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USO EM CERCA 57-95% DOS PACIENTES INTERNADOS </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33% COM USO </a:t>
            </a:r>
          </a:p>
          <a:p>
            <a:pPr lvl="1" eaLnBrk="1" hangingPunct="1">
              <a:lnSpc>
                <a:spcPct val="115000"/>
              </a:lnSpc>
              <a:spcBef>
                <a:spcPct val="0"/>
              </a:spcBef>
              <a:spcAft>
                <a:spcPct val="0"/>
              </a:spcAft>
              <a:buFont typeface="Open Sans" pitchFamily="34" charset="0"/>
              <a:buNone/>
            </a:pPr>
            <a:r>
              <a:rPr lang="pt-BR" smtClean="0">
                <a:latin typeface="Open Sans" pitchFamily="34" charset="0"/>
                <a:cs typeface="Open Sans" pitchFamily="34" charset="0"/>
                <a:sym typeface="Open Sans" pitchFamily="34" charset="0"/>
              </a:rPr>
              <a:t>ESSE USO EXCESSIVO É ASSOCIADO À: </a:t>
            </a:r>
          </a:p>
          <a:p>
            <a:pPr lvl="2"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TOXICIDADE </a:t>
            </a:r>
          </a:p>
          <a:p>
            <a:pPr lvl="2"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RESISTÊNCIA BACTERIANA </a:t>
            </a:r>
          </a:p>
          <a:p>
            <a:pPr lvl="2"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AUMENTO DOS CUSTOS </a:t>
            </a:r>
          </a:p>
          <a:p>
            <a:pPr eaLnBrk="1" hangingPunct="1">
              <a:lnSpc>
                <a:spcPct val="115000"/>
              </a:lnSpc>
              <a:spcBef>
                <a:spcPts val="1200"/>
              </a:spcBef>
              <a:spcAft>
                <a:spcPts val="1200"/>
              </a:spcAft>
              <a:buFont typeface="Open Sans" pitchFamily="34" charset="0"/>
              <a:buNone/>
            </a:pPr>
            <a:endParaRPr lang="pt-BR" sz="1800" smtClean="0">
              <a:latin typeface="Open Sans" pitchFamily="34" charset="0"/>
              <a:cs typeface="Open Sans" pitchFamily="34" charset="0"/>
              <a:sym typeface="Open Sans"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Google Shape;82;p16"/>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00FF"/>
                </a:solidFill>
                <a:latin typeface="Economica" charset="0"/>
                <a:cs typeface="Arial" charset="0"/>
                <a:sym typeface="Economica" charset="0"/>
              </a:rPr>
              <a:t>INTRODUÇÃO</a:t>
            </a:r>
          </a:p>
        </p:txBody>
      </p:sp>
      <p:sp>
        <p:nvSpPr>
          <p:cNvPr id="83" name="Google Shape;83;p16"/>
          <p:cNvSpPr txBox="1">
            <a:spLocks noGrp="1"/>
          </p:cNvSpPr>
          <p:nvPr>
            <p:ph type="body" idx="1"/>
          </p:nvPr>
        </p:nvSpPr>
        <p:spPr>
          <a:xfrm>
            <a:off x="311150" y="1225550"/>
            <a:ext cx="8521700" cy="3354388"/>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Font typeface="Open Sans" pitchFamily="34" charset="0"/>
              <a:buChar char="●"/>
            </a:pPr>
            <a:r>
              <a:rPr lang="pt-BR" b="1" i="1" smtClean="0">
                <a:solidFill>
                  <a:srgbClr val="0000FF"/>
                </a:solidFill>
                <a:sym typeface="Open Sans" pitchFamily="34" charset="0"/>
              </a:rPr>
              <a:t>É altamente recomendável personalizar os tratamentos com antibióticos de acordo com as necessidades do paciente para reduzir o uso desnecessário</a:t>
            </a:r>
            <a:endParaRPr lang="pt-BR" sz="1800" b="1" i="1" smtClean="0">
              <a:solidFill>
                <a:srgbClr val="0000FF"/>
              </a:solidFill>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r>
              <a:rPr lang="pt-BR" sz="1800" smtClean="0">
                <a:latin typeface="Open Sans" pitchFamily="34" charset="0"/>
                <a:cs typeface="Open Sans" pitchFamily="34" charset="0"/>
                <a:sym typeface="Open Sans" pitchFamily="34" charset="0"/>
              </a:rPr>
              <a:t>No entanto:</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POUCAS EVIDÊNCIAS DO TEMPO DE USO EM INFECÇÕES SEVERAS</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IINDISPONÍVEIS CRITÉRIOS MAIS OBJETIVOS PARA INDICAR USO INDICADO E QUANDO SUSPENDER</a:t>
            </a:r>
          </a:p>
          <a:p>
            <a:pPr lvl="1" eaLnBrk="1" hangingPunct="1">
              <a:lnSpc>
                <a:spcPct val="115000"/>
              </a:lnSpc>
              <a:spcBef>
                <a:spcPct val="0"/>
              </a:spcBef>
              <a:spcAft>
                <a:spcPct val="0"/>
              </a:spcAft>
              <a:buFont typeface="Open Sans" pitchFamily="34" charset="0"/>
              <a:buNone/>
            </a:pPr>
            <a:r>
              <a:rPr lang="pt-BR" smtClean="0">
                <a:sym typeface="Open Sans" pitchFamily="34" charset="0"/>
              </a:rPr>
              <a:t>No entanto, os intensivistas pediátricos devem frequentemente julgar a necessidade de antibióticos em seus pacientes. É importante ressaltar que nenhum estudo jamais descreveu como esses médicos tomam essas decisões.</a:t>
            </a:r>
            <a:endParaRPr lang="pt-BR"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r>
              <a:rPr lang="pt-BR" sz="1800" smtClean="0">
                <a:latin typeface="Open Sans" pitchFamily="34" charset="0"/>
                <a:cs typeface="Open Sans" pitchFamily="34" charset="0"/>
                <a:sym typeface="Open Sans" pitchFamily="34" charset="0"/>
              </a:rPr>
              <a:t>ENTENDER O RACIOCÍNIO CLÍNICO </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CRUCIAL PARA DESENVOLVER ESTRATÉGIAS DE USO RACIONAL DE ANTIBIÓTICOS DIMINUINDO O SEU USO EXCESSIVO</a:t>
            </a:r>
          </a:p>
          <a:p>
            <a:pPr eaLnBrk="1" hangingPunct="1">
              <a:lnSpc>
                <a:spcPct val="115000"/>
              </a:lnSpc>
              <a:spcBef>
                <a:spcPts val="1200"/>
              </a:spcBef>
              <a:spcAft>
                <a:spcPts val="1200"/>
              </a:spcAft>
              <a:buFont typeface="Open Sans" pitchFamily="34" charset="0"/>
              <a:buNone/>
            </a:pPr>
            <a:endParaRPr lang="pt-BR" sz="1800" smtClean="0">
              <a:latin typeface="Open Sans" pitchFamily="34" charset="0"/>
              <a:cs typeface="Open Sans" pitchFamily="34" charset="0"/>
              <a:sym typeface="Open Sans"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Google Shape;89;p17"/>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00FF"/>
                </a:solidFill>
                <a:latin typeface="Economica" charset="0"/>
                <a:cs typeface="Arial" charset="0"/>
                <a:sym typeface="Economica" charset="0"/>
              </a:rPr>
              <a:t>OBJETIVOS</a:t>
            </a:r>
            <a:r>
              <a:rPr lang="pt-BR" sz="4200" smtClean="0">
                <a:latin typeface="Economica" charset="0"/>
                <a:cs typeface="Arial" charset="0"/>
                <a:sym typeface="Economica" charset="0"/>
              </a:rPr>
              <a:t> </a:t>
            </a:r>
          </a:p>
        </p:txBody>
      </p:sp>
      <p:sp>
        <p:nvSpPr>
          <p:cNvPr id="12291" name="Google Shape;90;p17"/>
          <p:cNvSpPr txBox="1">
            <a:spLocks noGrp="1"/>
          </p:cNvSpPr>
          <p:nvPr>
            <p:ph type="body" idx="1"/>
          </p:nvPr>
        </p:nvSpPr>
        <p:spPr>
          <a:xfrm>
            <a:off x="311150" y="1225550"/>
            <a:ext cx="8521700" cy="3354388"/>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ctr" eaLnBrk="1" hangingPunct="1">
              <a:lnSpc>
                <a:spcPct val="115000"/>
              </a:lnSpc>
              <a:spcBef>
                <a:spcPct val="0"/>
              </a:spcBef>
              <a:spcAft>
                <a:spcPct val="0"/>
              </a:spcAft>
              <a:buFont typeface="Open Sans" pitchFamily="34" charset="0"/>
              <a:buChar char="●"/>
            </a:pPr>
            <a:r>
              <a:rPr lang="pt-BR" sz="1800" b="1" smtClean="0">
                <a:solidFill>
                  <a:srgbClr val="0000FF"/>
                </a:solidFill>
                <a:latin typeface="Open Sans" pitchFamily="34" charset="0"/>
                <a:cs typeface="Open Sans" pitchFamily="34" charset="0"/>
                <a:sym typeface="Open Sans" pitchFamily="34" charset="0"/>
              </a:rPr>
              <a:t>COMPREENDER E DESCREVER O PROCESSO CONSTRUÇÃO DO RACIOCÍNIO CLÍNICO DE PEDIATRAS INTENSIVISTAS </a:t>
            </a:r>
          </a:p>
          <a:p>
            <a:pPr lvl="1" algn="ctr" eaLnBrk="1" hangingPunct="1">
              <a:lnSpc>
                <a:spcPct val="115000"/>
              </a:lnSpc>
              <a:spcBef>
                <a:spcPct val="0"/>
              </a:spcBef>
              <a:spcAft>
                <a:spcPct val="0"/>
              </a:spcAft>
              <a:buFont typeface="Open Sans" pitchFamily="34" charset="0"/>
              <a:buChar char="○"/>
            </a:pPr>
            <a:r>
              <a:rPr lang="pt-BR" b="1" smtClean="0">
                <a:solidFill>
                  <a:srgbClr val="0000FF"/>
                </a:solidFill>
                <a:latin typeface="Open Sans" pitchFamily="34" charset="0"/>
                <a:cs typeface="Open Sans" pitchFamily="34" charset="0"/>
                <a:sym typeface="Open Sans" pitchFamily="34" charset="0"/>
              </a:rPr>
              <a:t>DECISÃO DE PRESCREVER ANTIBIÓTICOS </a:t>
            </a:r>
          </a:p>
          <a:p>
            <a:pPr lvl="2" algn="ctr" eaLnBrk="1" hangingPunct="1">
              <a:lnSpc>
                <a:spcPct val="115000"/>
              </a:lnSpc>
              <a:spcBef>
                <a:spcPct val="0"/>
              </a:spcBef>
              <a:spcAft>
                <a:spcPct val="0"/>
              </a:spcAft>
              <a:buFont typeface="Open Sans" pitchFamily="34" charset="0"/>
              <a:buChar char="■"/>
            </a:pPr>
            <a:r>
              <a:rPr lang="pt-BR" b="1" smtClean="0">
                <a:solidFill>
                  <a:srgbClr val="0000FF"/>
                </a:solidFill>
                <a:latin typeface="Open Sans" pitchFamily="34" charset="0"/>
                <a:cs typeface="Open Sans" pitchFamily="34" charset="0"/>
                <a:sym typeface="Open Sans" pitchFamily="34" charset="0"/>
              </a:rPr>
              <a:t>CRIANÇAS CRITICAMENTE ENFERMAS </a:t>
            </a:r>
          </a:p>
          <a:p>
            <a:pPr lvl="2" algn="ctr" eaLnBrk="1" hangingPunct="1">
              <a:lnSpc>
                <a:spcPct val="115000"/>
              </a:lnSpc>
              <a:spcBef>
                <a:spcPct val="0"/>
              </a:spcBef>
              <a:spcAft>
                <a:spcPct val="0"/>
              </a:spcAft>
              <a:buFont typeface="Open Sans" pitchFamily="34" charset="0"/>
              <a:buChar char="■"/>
            </a:pPr>
            <a:r>
              <a:rPr lang="pt-BR" b="1" smtClean="0">
                <a:solidFill>
                  <a:srgbClr val="0000FF"/>
                </a:solidFill>
                <a:latin typeface="Open Sans" pitchFamily="34" charset="0"/>
                <a:cs typeface="Open Sans" pitchFamily="34" charset="0"/>
                <a:sym typeface="Open Sans" pitchFamily="34" charset="0"/>
              </a:rPr>
              <a:t>SUSPEITA DE INFECÇÕES BACTERIANAS SEVERAS</a:t>
            </a:r>
            <a:r>
              <a:rPr lang="pt-BR" smtClean="0">
                <a:solidFill>
                  <a:srgbClr val="0000FF"/>
                </a:solidFill>
                <a:latin typeface="Open Sans" pitchFamily="34" charset="0"/>
                <a:cs typeface="Open Sans" pitchFamily="34" charset="0"/>
                <a:sym typeface="Open Sans" pitchFamily="34" charset="0"/>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Google Shape;96;p18"/>
          <p:cNvSpPr txBox="1">
            <a:spLocks noGrp="1"/>
          </p:cNvSpPr>
          <p:nvPr>
            <p:ph type="title"/>
          </p:nvPr>
        </p:nvSpPr>
        <p:spPr>
          <a:xfrm>
            <a:off x="311150" y="309563"/>
            <a:ext cx="8521700" cy="831850"/>
          </a:xfrm>
        </p:spPr>
        <p:txBody>
          <a:bodyPr/>
          <a:lstStyle/>
          <a:p>
            <a:pPr eaLnBrk="1" hangingPunct="1">
              <a:spcBef>
                <a:spcPct val="0"/>
              </a:spcBef>
              <a:spcAft>
                <a:spcPct val="0"/>
              </a:spcAft>
              <a:buFont typeface="Economica" charset="0"/>
              <a:buNone/>
            </a:pPr>
            <a:r>
              <a:rPr lang="pt-BR" sz="4200" smtClean="0">
                <a:solidFill>
                  <a:srgbClr val="FF00FF"/>
                </a:solidFill>
                <a:latin typeface="Economica" charset="0"/>
                <a:cs typeface="Arial" charset="0"/>
                <a:sym typeface="Economica" charset="0"/>
              </a:rPr>
              <a:t>MÉTODOS</a:t>
            </a:r>
            <a:r>
              <a:rPr lang="pt-BR" sz="4200" smtClean="0">
                <a:latin typeface="Economica" charset="0"/>
                <a:cs typeface="Arial" charset="0"/>
                <a:sym typeface="Economica" charset="0"/>
              </a:rPr>
              <a:t> </a:t>
            </a:r>
          </a:p>
        </p:txBody>
      </p:sp>
      <p:sp>
        <p:nvSpPr>
          <p:cNvPr id="13315" name="Google Shape;97;p18"/>
          <p:cNvSpPr txBox="1">
            <a:spLocks noGrp="1"/>
          </p:cNvSpPr>
          <p:nvPr>
            <p:ph type="body" idx="1"/>
          </p:nvPr>
        </p:nvSpPr>
        <p:spPr>
          <a:xfrm>
            <a:off x="311150" y="1225550"/>
            <a:ext cx="8521700" cy="3354388"/>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Font typeface="Open Sans" pitchFamily="34" charset="0"/>
              <a:buChar char="●"/>
            </a:pPr>
            <a:r>
              <a:rPr lang="pt-BR" sz="1800" b="1" smtClean="0">
                <a:solidFill>
                  <a:srgbClr val="0000FF"/>
                </a:solidFill>
                <a:latin typeface="Open Sans" pitchFamily="34" charset="0"/>
                <a:cs typeface="Open Sans" pitchFamily="34" charset="0"/>
                <a:sym typeface="Open Sans" pitchFamily="34" charset="0"/>
              </a:rPr>
              <a:t>DESENHO E AMOSTRA</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ESTUDO QUALITATIVO </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3 UTIs PEDIÁTRICAS CANADENSES LIGADAS A UNIVERSIDADES</a:t>
            </a:r>
          </a:p>
          <a:p>
            <a:pPr lvl="2"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MONTREAL CHILDREN’S HOSPITAL (900 ADMISSÕES/ANO) </a:t>
            </a:r>
          </a:p>
          <a:p>
            <a:pPr lvl="2"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CHU SAINT JUSTINE (1000 ADMISSÕES/ANO)</a:t>
            </a:r>
          </a:p>
          <a:p>
            <a:pPr lvl="2"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CHEO (650 ADMISSÕES/ANO)</a:t>
            </a:r>
          </a:p>
          <a:p>
            <a:pPr lvl="1" eaLnBrk="1" hangingPunct="1">
              <a:lnSpc>
                <a:spcPct val="115000"/>
              </a:lnSpc>
              <a:spcBef>
                <a:spcPct val="0"/>
              </a:spcBef>
              <a:spcAft>
                <a:spcPct val="0"/>
              </a:spcAft>
              <a:buFont typeface="Open Sans" pitchFamily="34" charset="0"/>
              <a:buChar char="○"/>
            </a:pPr>
            <a:r>
              <a:rPr lang="pt-BR" b="1" smtClean="0">
                <a:solidFill>
                  <a:srgbClr val="0000FF"/>
                </a:solidFill>
                <a:latin typeface="Open Sans" pitchFamily="34" charset="0"/>
                <a:cs typeface="Open Sans" pitchFamily="34" charset="0"/>
                <a:sym typeface="Open Sans" pitchFamily="34" charset="0"/>
              </a:rPr>
              <a:t>FAIXA ETÁRIA ATENDIDA</a:t>
            </a:r>
          </a:p>
          <a:p>
            <a:pPr lvl="2"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RECÉM-NASCIDOS À 18 ANOS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Google Shape;103;p19"/>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00FF"/>
                </a:solidFill>
                <a:latin typeface="Economica" charset="0"/>
                <a:cs typeface="Arial" charset="0"/>
                <a:sym typeface="Economica" charset="0"/>
              </a:rPr>
              <a:t>MÉTODOS</a:t>
            </a:r>
            <a:r>
              <a:rPr lang="pt-BR" sz="4200" smtClean="0">
                <a:latin typeface="Economica" charset="0"/>
                <a:cs typeface="Arial" charset="0"/>
                <a:sym typeface="Economica" charset="0"/>
              </a:rPr>
              <a:t> </a:t>
            </a:r>
          </a:p>
        </p:txBody>
      </p:sp>
      <p:sp>
        <p:nvSpPr>
          <p:cNvPr id="14339" name="Google Shape;104;p19"/>
          <p:cNvSpPr txBox="1">
            <a:spLocks noGrp="1"/>
          </p:cNvSpPr>
          <p:nvPr>
            <p:ph type="body" idx="1"/>
          </p:nvPr>
        </p:nvSpPr>
        <p:spPr>
          <a:xfrm>
            <a:off x="311150" y="1225550"/>
            <a:ext cx="8521700" cy="3354388"/>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Font typeface="Open Sans" pitchFamily="34" charset="0"/>
              <a:buChar char="●"/>
            </a:pPr>
            <a:r>
              <a:rPr lang="pt-BR" sz="1600" b="1" smtClean="0">
                <a:solidFill>
                  <a:srgbClr val="0000FF"/>
                </a:solidFill>
                <a:latin typeface="Open Sans" pitchFamily="34" charset="0"/>
                <a:cs typeface="Open Sans" pitchFamily="34" charset="0"/>
                <a:sym typeface="Open Sans" pitchFamily="34" charset="0"/>
              </a:rPr>
              <a:t>POPULAÇÃO DO ESTUDO </a:t>
            </a:r>
          </a:p>
          <a:p>
            <a:pPr eaLnBrk="1" hangingPunct="1">
              <a:lnSpc>
                <a:spcPct val="115000"/>
              </a:lnSpc>
              <a:spcBef>
                <a:spcPct val="0"/>
              </a:spcBef>
              <a:spcAft>
                <a:spcPct val="0"/>
              </a:spcAft>
              <a:buFont typeface="Open Sans" pitchFamily="34" charset="0"/>
              <a:buChar char="●"/>
            </a:pPr>
            <a:r>
              <a:rPr lang="pt-BR" sz="1200" smtClean="0">
                <a:sym typeface="Open Sans" pitchFamily="34" charset="0"/>
              </a:rPr>
              <a:t>Para entender de forma abrangente o raciocínio clínico por trás das decisões relacionadas a antibióticos, os médicos foram </a:t>
            </a:r>
            <a:r>
              <a:rPr lang="pt-BR" sz="1200" b="1" smtClean="0">
                <a:sym typeface="Open Sans" pitchFamily="34" charset="0"/>
              </a:rPr>
              <a:t>amostrados propositalmente</a:t>
            </a:r>
            <a:r>
              <a:rPr lang="pt-BR" sz="1200" smtClean="0">
                <a:sym typeface="Open Sans" pitchFamily="34" charset="0"/>
              </a:rPr>
              <a:t> para garantir a representação adequada de:</a:t>
            </a:r>
            <a:endParaRPr lang="pt-BR" sz="1600" smtClean="0">
              <a:latin typeface="Open Sans" pitchFamily="34" charset="0"/>
              <a:cs typeface="Open Sans" pitchFamily="34" charset="0"/>
              <a:sym typeface="Open Sans" pitchFamily="34" charset="0"/>
            </a:endParaRPr>
          </a:p>
          <a:p>
            <a:pPr lvl="1" eaLnBrk="1" hangingPunct="1">
              <a:lnSpc>
                <a:spcPct val="115000"/>
              </a:lnSpc>
              <a:spcBef>
                <a:spcPct val="0"/>
              </a:spcBef>
              <a:spcAft>
                <a:spcPct val="0"/>
              </a:spcAft>
              <a:buFont typeface="Open Sans" pitchFamily="34" charset="0"/>
              <a:buChar char="○"/>
            </a:pPr>
            <a:r>
              <a:rPr lang="pt-BR" sz="1200" smtClean="0">
                <a:latin typeface="Open Sans" pitchFamily="34" charset="0"/>
                <a:cs typeface="Open Sans" pitchFamily="34" charset="0"/>
                <a:sym typeface="Open Sans" pitchFamily="34" charset="0"/>
              </a:rPr>
              <a:t>“</a:t>
            </a:r>
            <a:r>
              <a:rPr lang="pt-BR" sz="1200" i="1" smtClean="0">
                <a:latin typeface="Open Sans" pitchFamily="34" charset="0"/>
                <a:cs typeface="Open Sans" pitchFamily="34" charset="0"/>
                <a:sym typeface="Open Sans" pitchFamily="34" charset="0"/>
              </a:rPr>
              <a:t>STAFFS</a:t>
            </a:r>
            <a:r>
              <a:rPr lang="pt-BR" sz="1200" smtClean="0">
                <a:latin typeface="Open Sans" pitchFamily="34" charset="0"/>
                <a:cs typeface="Open Sans" pitchFamily="34" charset="0"/>
                <a:sym typeface="Open Sans" pitchFamily="34" charset="0"/>
              </a:rPr>
              <a:t>” E “</a:t>
            </a:r>
            <a:r>
              <a:rPr lang="pt-BR" sz="1200" i="1" smtClean="0">
                <a:latin typeface="Open Sans" pitchFamily="34" charset="0"/>
                <a:cs typeface="Open Sans" pitchFamily="34" charset="0"/>
                <a:sym typeface="Open Sans" pitchFamily="34" charset="0"/>
              </a:rPr>
              <a:t>FELLOWS</a:t>
            </a:r>
            <a:r>
              <a:rPr lang="pt-BR" sz="1200" smtClean="0">
                <a:latin typeface="Open Sans" pitchFamily="34" charset="0"/>
                <a:cs typeface="Open Sans" pitchFamily="34" charset="0"/>
                <a:sym typeface="Open Sans" pitchFamily="34" charset="0"/>
              </a:rPr>
              <a:t>”</a:t>
            </a:r>
          </a:p>
          <a:p>
            <a:pPr lvl="1" eaLnBrk="1" hangingPunct="1">
              <a:lnSpc>
                <a:spcPct val="115000"/>
              </a:lnSpc>
              <a:spcBef>
                <a:spcPct val="0"/>
              </a:spcBef>
              <a:spcAft>
                <a:spcPct val="0"/>
              </a:spcAft>
              <a:buFont typeface="Open Sans" pitchFamily="34" charset="0"/>
              <a:buChar char="○"/>
            </a:pPr>
            <a:r>
              <a:rPr lang="pt-BR" sz="1200" smtClean="0">
                <a:latin typeface="Open Sans" pitchFamily="34" charset="0"/>
                <a:cs typeface="Open Sans" pitchFamily="34" charset="0"/>
                <a:sym typeface="Open Sans" pitchFamily="34" charset="0"/>
              </a:rPr>
              <a:t>“JUNIORS” - MENOS DE 10 ANOS DE EXPERIÊNCIA</a:t>
            </a:r>
          </a:p>
          <a:p>
            <a:pPr lvl="1" eaLnBrk="1" hangingPunct="1">
              <a:lnSpc>
                <a:spcPct val="115000"/>
              </a:lnSpc>
              <a:spcBef>
                <a:spcPct val="0"/>
              </a:spcBef>
              <a:spcAft>
                <a:spcPct val="0"/>
              </a:spcAft>
              <a:buFont typeface="Open Sans" pitchFamily="34" charset="0"/>
              <a:buChar char="○"/>
            </a:pPr>
            <a:r>
              <a:rPr lang="pt-BR" sz="1200" smtClean="0">
                <a:latin typeface="Open Sans" pitchFamily="34" charset="0"/>
                <a:cs typeface="Open Sans" pitchFamily="34" charset="0"/>
                <a:sym typeface="Open Sans" pitchFamily="34" charset="0"/>
              </a:rPr>
              <a:t>“SENIOR STAFF” - MAIS DE 10 ANOS DE EXPERIÊNCIA</a:t>
            </a:r>
          </a:p>
          <a:p>
            <a:pPr lvl="1" eaLnBrk="1" hangingPunct="1">
              <a:lnSpc>
                <a:spcPct val="115000"/>
              </a:lnSpc>
              <a:spcBef>
                <a:spcPct val="0"/>
              </a:spcBef>
              <a:spcAft>
                <a:spcPct val="0"/>
              </a:spcAft>
              <a:buFont typeface="Open Sans" pitchFamily="34" charset="0"/>
              <a:buChar char="○"/>
            </a:pPr>
            <a:r>
              <a:rPr lang="pt-BR" sz="1200" smtClean="0">
                <a:latin typeface="Open Sans" pitchFamily="34" charset="0"/>
                <a:cs typeface="Open Sans" pitchFamily="34" charset="0"/>
                <a:sym typeface="Open Sans" pitchFamily="34" charset="0"/>
              </a:rPr>
              <a:t>MÉDICOS HOMENS E MULHERES</a:t>
            </a:r>
          </a:p>
          <a:p>
            <a:pPr lvl="2" eaLnBrk="1" hangingPunct="1">
              <a:lnSpc>
                <a:spcPct val="115000"/>
              </a:lnSpc>
              <a:spcBef>
                <a:spcPct val="0"/>
              </a:spcBef>
              <a:spcAft>
                <a:spcPct val="0"/>
              </a:spcAft>
              <a:buFont typeface="Open Sans" pitchFamily="34" charset="0"/>
              <a:buNone/>
            </a:pPr>
            <a:endParaRPr lang="pt-BR" sz="1200" smtClean="0">
              <a:latin typeface="Open Sans" pitchFamily="34" charset="0"/>
              <a:cs typeface="Open Sans" pitchFamily="34" charset="0"/>
              <a:sym typeface="Open Sans" pitchFamily="34" charset="0"/>
            </a:endParaRPr>
          </a:p>
          <a:p>
            <a:pPr lvl="2" algn="ctr" eaLnBrk="1" hangingPunct="1">
              <a:lnSpc>
                <a:spcPct val="115000"/>
              </a:lnSpc>
              <a:spcBef>
                <a:spcPct val="0"/>
              </a:spcBef>
              <a:spcAft>
                <a:spcPct val="0"/>
              </a:spcAft>
              <a:buFont typeface="Open Sans" pitchFamily="34" charset="0"/>
              <a:buNone/>
            </a:pPr>
            <a:r>
              <a:rPr lang="pt-BR" sz="1200" smtClean="0">
                <a:sym typeface="Open Sans" pitchFamily="34" charset="0"/>
              </a:rPr>
              <a:t>Os autores garantiram  que os casos discutidos fossem diversos em relação as características do paciente (idade, gravidade e tipo de  infecção) e as decisões discutidas  relacionadas a antibióticos (iniciar/parar antibióticos e duração do antibiótico).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Google Shape;110;p20"/>
          <p:cNvSpPr txBox="1">
            <a:spLocks noGrp="1"/>
          </p:cNvSpPr>
          <p:nvPr>
            <p:ph type="title"/>
          </p:nvPr>
        </p:nvSpPr>
        <p:spPr>
          <a:xfrm>
            <a:off x="334963" y="-196850"/>
            <a:ext cx="8521700" cy="831850"/>
          </a:xfrm>
        </p:spPr>
        <p:txBody>
          <a:bodyPr/>
          <a:lstStyle/>
          <a:p>
            <a:pPr eaLnBrk="1" hangingPunct="1">
              <a:spcBef>
                <a:spcPct val="0"/>
              </a:spcBef>
              <a:spcAft>
                <a:spcPct val="0"/>
              </a:spcAft>
              <a:buFont typeface="Economica" charset="0"/>
              <a:buNone/>
            </a:pPr>
            <a:r>
              <a:rPr lang="pt-BR" sz="1800" smtClean="0">
                <a:solidFill>
                  <a:srgbClr val="FF00FF"/>
                </a:solidFill>
                <a:latin typeface="Economica" charset="0"/>
                <a:cs typeface="Arial" charset="0"/>
                <a:sym typeface="Economica" charset="0"/>
              </a:rPr>
              <a:t>MÉTODOS</a:t>
            </a:r>
            <a:r>
              <a:rPr lang="pt-BR" sz="4200" smtClean="0">
                <a:latin typeface="Economica" charset="0"/>
                <a:cs typeface="Arial" charset="0"/>
                <a:sym typeface="Economica" charset="0"/>
              </a:rPr>
              <a:t> </a:t>
            </a:r>
          </a:p>
        </p:txBody>
      </p:sp>
      <p:sp>
        <p:nvSpPr>
          <p:cNvPr id="15363" name="Google Shape;111;p20"/>
          <p:cNvSpPr txBox="1">
            <a:spLocks noGrp="1"/>
          </p:cNvSpPr>
          <p:nvPr>
            <p:ph type="body" idx="1"/>
          </p:nvPr>
        </p:nvSpPr>
        <p:spPr>
          <a:xfrm>
            <a:off x="371475" y="487363"/>
            <a:ext cx="8772525" cy="4465637"/>
          </a:xfrm>
          <a:solidFill>
            <a:schemeClr val="bg1"/>
          </a:solidFill>
        </p:spPr>
        <p:txBody>
          <a:bodyPr>
            <a:normAutofit lnSpcReduction="10000"/>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Font typeface="Open Sans" pitchFamily="34" charset="0"/>
              <a:buNone/>
            </a:pPr>
            <a:r>
              <a:rPr lang="pt-BR" smtClean="0">
                <a:solidFill>
                  <a:srgbClr val="0000FF"/>
                </a:solidFill>
                <a:latin typeface="Open Sans" pitchFamily="34" charset="0"/>
                <a:cs typeface="Open Sans" pitchFamily="34" charset="0"/>
                <a:sym typeface="Open Sans" pitchFamily="34" charset="0"/>
              </a:rPr>
              <a:t>       </a:t>
            </a:r>
            <a:r>
              <a:rPr lang="pt-BR" b="1" smtClean="0">
                <a:solidFill>
                  <a:srgbClr val="0000FF"/>
                </a:solidFill>
                <a:latin typeface="Open Sans" pitchFamily="34" charset="0"/>
                <a:cs typeface="Open Sans" pitchFamily="34" charset="0"/>
                <a:sym typeface="Open Sans" pitchFamily="34" charset="0"/>
              </a:rPr>
              <a:t>COLETA DE DADOS</a:t>
            </a:r>
          </a:p>
          <a:p>
            <a:pPr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 </a:t>
            </a:r>
            <a:r>
              <a:rPr lang="pt-BR" smtClean="0">
                <a:sym typeface="Open Sans" pitchFamily="34" charset="0"/>
              </a:rPr>
              <a:t>Foram </a:t>
            </a:r>
            <a:r>
              <a:rPr lang="pt-BR" b="1" smtClean="0">
                <a:sym typeface="Open Sans" pitchFamily="34" charset="0"/>
              </a:rPr>
              <a:t>entrevistados  os participantes durante seus turnos de UTIP</a:t>
            </a:r>
            <a:r>
              <a:rPr lang="pt-BR" smtClean="0">
                <a:sym typeface="Open Sans" pitchFamily="34" charset="0"/>
              </a:rPr>
              <a:t>. Entrevistas </a:t>
            </a:r>
            <a:r>
              <a:rPr lang="pt-BR" b="1" smtClean="0">
                <a:sym typeface="Open Sans" pitchFamily="34" charset="0"/>
              </a:rPr>
              <a:t>focadas no raciocínio clínico</a:t>
            </a:r>
            <a:r>
              <a:rPr lang="pt-BR" smtClean="0">
                <a:sym typeface="Open Sans" pitchFamily="34" charset="0"/>
              </a:rPr>
              <a:t> por trás de uma decisão relacionada ao antibiótico tomada para um paciente com infecção bacteriana suspeita/comprovada discutida durante rodadas matinais. </a:t>
            </a:r>
          </a:p>
          <a:p>
            <a:pPr eaLnBrk="1" hangingPunct="1">
              <a:lnSpc>
                <a:spcPct val="115000"/>
              </a:lnSpc>
              <a:spcBef>
                <a:spcPct val="0"/>
              </a:spcBef>
              <a:spcAft>
                <a:spcPct val="0"/>
              </a:spcAft>
              <a:buFont typeface="Open Sans" pitchFamily="34" charset="0"/>
              <a:buChar char="●"/>
            </a:pPr>
            <a:r>
              <a:rPr lang="pt-BR" smtClean="0">
                <a:sym typeface="Open Sans" pitchFamily="34" charset="0"/>
              </a:rPr>
              <a:t>Foram coletados  dados demográficos dos participantes (local, sexo e anos de experiência profissional)</a:t>
            </a:r>
          </a:p>
          <a:p>
            <a:pPr eaLnBrk="1" hangingPunct="1">
              <a:lnSpc>
                <a:spcPct val="115000"/>
              </a:lnSpc>
              <a:spcBef>
                <a:spcPct val="0"/>
              </a:spcBef>
              <a:spcAft>
                <a:spcPct val="0"/>
              </a:spcAft>
              <a:buFont typeface="Open Sans" pitchFamily="34" charset="0"/>
              <a:buChar char="●"/>
            </a:pPr>
            <a:r>
              <a:rPr lang="pt-BR" b="1" smtClean="0">
                <a:sym typeface="Open Sans" pitchFamily="34" charset="0"/>
              </a:rPr>
              <a:t>Um pesquisador treinado (M.D.), que é enfermeiro da UTIP praticante com mais de 20 e mais de 15 anos de experiência em pesquisa clínica e qualitativa,respectivamente</a:t>
            </a:r>
            <a:r>
              <a:rPr lang="pt-BR" smtClean="0">
                <a:sym typeface="Open Sans" pitchFamily="34" charset="0"/>
              </a:rPr>
              <a:t>, </a:t>
            </a:r>
            <a:r>
              <a:rPr lang="pt-BR" b="1" smtClean="0">
                <a:sym typeface="Open Sans" pitchFamily="34" charset="0"/>
              </a:rPr>
              <a:t>observaram os turnos matinais da UTIP</a:t>
            </a:r>
            <a:r>
              <a:rPr lang="pt-BR" smtClean="0">
                <a:sym typeface="Open Sans" pitchFamily="34" charset="0"/>
              </a:rPr>
              <a:t> enquanto escrevia notas de campo para facilitar a interpretação de entrevistas individuais. Essas anotações incluíam observações sobre as ações/afirmações dos participantes associadas ao seu raciocínio clínico, comunicação não verbal, crenças e no contexto da UTIP (por exemplo, carga de trabalho da UTIP durante os turnos).</a:t>
            </a:r>
          </a:p>
          <a:p>
            <a:pPr eaLnBrk="1" hangingPunct="1">
              <a:lnSpc>
                <a:spcPct val="115000"/>
              </a:lnSpc>
              <a:spcBef>
                <a:spcPct val="0"/>
              </a:spcBef>
              <a:spcAft>
                <a:spcPct val="0"/>
              </a:spcAft>
              <a:buFont typeface="Open Sans" pitchFamily="34" charset="0"/>
              <a:buChar char="●"/>
            </a:pPr>
            <a:r>
              <a:rPr lang="pt-BR" smtClean="0">
                <a:sym typeface="Open Sans" pitchFamily="34" charset="0"/>
              </a:rPr>
              <a:t>Após as rodadas, o pesquisador treinado (M.D.)realizou uma </a:t>
            </a:r>
            <a:r>
              <a:rPr lang="pt-BR" b="1" smtClean="0">
                <a:sym typeface="Open Sans" pitchFamily="34" charset="0"/>
              </a:rPr>
              <a:t>entrevista semiestruturada</a:t>
            </a:r>
            <a:r>
              <a:rPr lang="pt-BR" smtClean="0">
                <a:sym typeface="Open Sans" pitchFamily="34" charset="0"/>
              </a:rPr>
              <a:t> com os participantes. </a:t>
            </a:r>
            <a:r>
              <a:rPr lang="pt-BR" b="1" smtClean="0">
                <a:sym typeface="Open Sans" pitchFamily="34" charset="0"/>
              </a:rPr>
              <a:t>Um único pesquisador realizou as observações e entrevistas para garantir a consistência da coleta de dados</a:t>
            </a:r>
            <a:r>
              <a:rPr lang="pt-BR" smtClean="0">
                <a:sym typeface="Open Sans" pitchFamily="34" charset="0"/>
              </a:rPr>
              <a:t>. Após identificar um paciente elegível para UTIP para ser discutido, ele usou perguntas exploratórias abertas para perguntar participantes para explicar os processos de raciocínio usados para sua decisão.</a:t>
            </a:r>
          </a:p>
          <a:p>
            <a:pPr eaLnBrk="1" hangingPunct="1">
              <a:lnSpc>
                <a:spcPct val="115000"/>
              </a:lnSpc>
              <a:spcBef>
                <a:spcPct val="0"/>
              </a:spcBef>
              <a:spcAft>
                <a:spcPct val="0"/>
              </a:spcAft>
              <a:buFont typeface="Open Sans" pitchFamily="34" charset="0"/>
              <a:buChar char="●"/>
            </a:pPr>
            <a:r>
              <a:rPr lang="pt-BR" smtClean="0">
                <a:sym typeface="Open Sans" pitchFamily="34" charset="0"/>
              </a:rPr>
              <a:t>As entrevistas foram gravadas e transcritas todas as entrevistas.  </a:t>
            </a:r>
            <a:endParaRPr lang="pt-BR" smtClean="0">
              <a:latin typeface="Open Sans" pitchFamily="34" charset="0"/>
              <a:cs typeface="Open Sans" pitchFamily="34" charset="0"/>
              <a:sym typeface="Open Sans" pitchFamily="34" charset="0"/>
            </a:endParaRPr>
          </a:p>
        </p:txBody>
      </p:sp>
      <p:sp>
        <p:nvSpPr>
          <p:cNvPr id="15366" name="Google Shape;110;p20"/>
          <p:cNvSpPr txBox="1">
            <a:spLocks/>
          </p:cNvSpPr>
          <p:nvPr/>
        </p:nvSpPr>
        <p:spPr bwMode="auto">
          <a:xfrm>
            <a:off x="334963" y="-20955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1800">
                <a:solidFill>
                  <a:srgbClr val="FF00FF"/>
                </a:solidFill>
                <a:latin typeface="Economica" charset="0"/>
                <a:sym typeface="Economica" charset="0"/>
              </a:rPr>
              <a:t>MÉTODOS</a:t>
            </a:r>
            <a:r>
              <a:rPr lang="pt-BR" sz="4200">
                <a:latin typeface="Economica" charset="0"/>
                <a:sym typeface="Economica" charset="0"/>
              </a:rPr>
              <a:t> </a:t>
            </a:r>
          </a:p>
        </p:txBody>
      </p:sp>
      <p:sp>
        <p:nvSpPr>
          <p:cNvPr id="15367" name="Google Shape;111;p20"/>
          <p:cNvSpPr txBox="1">
            <a:spLocks/>
          </p:cNvSpPr>
          <p:nvPr/>
        </p:nvSpPr>
        <p:spPr bwMode="auto">
          <a:xfrm>
            <a:off x="371475" y="474663"/>
            <a:ext cx="8772525" cy="44656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indent="-342900">
              <a:lnSpc>
                <a:spcPct val="115000"/>
              </a:lnSpc>
              <a:buClr>
                <a:srgbClr val="000000"/>
              </a:buClr>
              <a:buSzPts val="1800"/>
              <a:buFont typeface="Open Sans" pitchFamily="34" charset="0"/>
              <a:buNone/>
            </a:pPr>
            <a:r>
              <a:rPr lang="pt-BR">
                <a:solidFill>
                  <a:srgbClr val="0000FF"/>
                </a:solidFill>
                <a:latin typeface="Open Sans" pitchFamily="34" charset="0"/>
                <a:cs typeface="Open Sans" pitchFamily="34" charset="0"/>
                <a:sym typeface="Open Sans" pitchFamily="34" charset="0"/>
              </a:rPr>
              <a:t>       </a:t>
            </a:r>
            <a:r>
              <a:rPr lang="pt-BR" b="1">
                <a:solidFill>
                  <a:srgbClr val="0000FF"/>
                </a:solidFill>
                <a:latin typeface="Open Sans" pitchFamily="34" charset="0"/>
                <a:cs typeface="Open Sans" pitchFamily="34" charset="0"/>
                <a:sym typeface="Open Sans" pitchFamily="34" charset="0"/>
              </a:rPr>
              <a:t>COLETA DE DADOS</a:t>
            </a:r>
          </a:p>
          <a:p>
            <a:pPr indent="-342900">
              <a:lnSpc>
                <a:spcPct val="115000"/>
              </a:lnSpc>
              <a:buClr>
                <a:srgbClr val="000000"/>
              </a:buClr>
              <a:buSzPts val="1800"/>
              <a:buFont typeface="Open Sans" pitchFamily="34" charset="0"/>
              <a:buChar char="●"/>
            </a:pPr>
            <a:r>
              <a:rPr lang="pt-BR">
                <a:latin typeface="Open Sans" pitchFamily="34" charset="0"/>
                <a:cs typeface="Open Sans" pitchFamily="34" charset="0"/>
                <a:sym typeface="Open Sans" pitchFamily="34" charset="0"/>
              </a:rPr>
              <a:t> </a:t>
            </a:r>
            <a:r>
              <a:rPr lang="pt-BR">
                <a:sym typeface="Open Sans" pitchFamily="34" charset="0"/>
              </a:rPr>
              <a:t>Foram </a:t>
            </a:r>
            <a:r>
              <a:rPr lang="pt-BR" b="1">
                <a:sym typeface="Open Sans" pitchFamily="34" charset="0"/>
              </a:rPr>
              <a:t>entrevistados  os participantes durante seus turnos de UTIP</a:t>
            </a:r>
            <a:r>
              <a:rPr lang="pt-BR">
                <a:sym typeface="Open Sans" pitchFamily="34" charset="0"/>
              </a:rPr>
              <a:t>. Entrevistas </a:t>
            </a:r>
            <a:r>
              <a:rPr lang="pt-BR" b="1">
                <a:sym typeface="Open Sans" pitchFamily="34" charset="0"/>
              </a:rPr>
              <a:t>focadas no raciocínio clínico</a:t>
            </a:r>
            <a:r>
              <a:rPr lang="pt-BR">
                <a:sym typeface="Open Sans" pitchFamily="34" charset="0"/>
              </a:rPr>
              <a:t> por trás de uma decisão relacionada ao antibiótico tomada para um paciente com infecção bacteriana suspeita/comprovada discutida durante rodadas matinais. </a:t>
            </a:r>
          </a:p>
          <a:p>
            <a:pPr indent="-342900">
              <a:lnSpc>
                <a:spcPct val="115000"/>
              </a:lnSpc>
              <a:buClr>
                <a:srgbClr val="000000"/>
              </a:buClr>
              <a:buSzPts val="1800"/>
              <a:buFont typeface="Open Sans" pitchFamily="34" charset="0"/>
              <a:buChar char="●"/>
            </a:pPr>
            <a:r>
              <a:rPr lang="pt-BR">
                <a:sym typeface="Open Sans" pitchFamily="34" charset="0"/>
              </a:rPr>
              <a:t>Foram coletados  dados demográficos dos participantes (local, sexo e anos de experiência profissional)</a:t>
            </a:r>
          </a:p>
          <a:p>
            <a:pPr indent="-342900">
              <a:lnSpc>
                <a:spcPct val="115000"/>
              </a:lnSpc>
              <a:buClr>
                <a:srgbClr val="000000"/>
              </a:buClr>
              <a:buSzPts val="1800"/>
              <a:buFont typeface="Open Sans" pitchFamily="34" charset="0"/>
              <a:buChar char="●"/>
            </a:pPr>
            <a:r>
              <a:rPr lang="pt-BR" b="1">
                <a:sym typeface="Open Sans" pitchFamily="34" charset="0"/>
              </a:rPr>
              <a:t>Um pesquisador treinado (M.D.), que é enfermeiro da UTIP praticante com mais de 20 e mais de 15 anos de experiência em pesquisa clínica e qualitativa,respectivamente</a:t>
            </a:r>
            <a:r>
              <a:rPr lang="pt-BR">
                <a:sym typeface="Open Sans" pitchFamily="34" charset="0"/>
              </a:rPr>
              <a:t>, </a:t>
            </a:r>
            <a:r>
              <a:rPr lang="pt-BR" b="1">
                <a:sym typeface="Open Sans" pitchFamily="34" charset="0"/>
              </a:rPr>
              <a:t>observaram os turnos matinais da UTIP</a:t>
            </a:r>
            <a:r>
              <a:rPr lang="pt-BR">
                <a:sym typeface="Open Sans" pitchFamily="34" charset="0"/>
              </a:rPr>
              <a:t> enquanto escrevia notas de campo para facilitar a interpretação de entrevistas individuais. Essas anotações incluíam observações sobre as ações/afirmações dos participantes associadas ao seu raciocínio clínico, comunicação não verbal, crenças e no contexto da UTIP (por exemplo, carga de trabalho da UTIP durante os turnos).</a:t>
            </a:r>
          </a:p>
          <a:p>
            <a:pPr indent="-342900">
              <a:lnSpc>
                <a:spcPct val="115000"/>
              </a:lnSpc>
              <a:buClr>
                <a:srgbClr val="000000"/>
              </a:buClr>
              <a:buSzPts val="1800"/>
              <a:buFont typeface="Open Sans" pitchFamily="34" charset="0"/>
              <a:buChar char="●"/>
            </a:pPr>
            <a:r>
              <a:rPr lang="pt-BR">
                <a:sym typeface="Open Sans" pitchFamily="34" charset="0"/>
              </a:rPr>
              <a:t>Após as rodadas, o pesquisador treinado (M.D.)realizou uma </a:t>
            </a:r>
            <a:r>
              <a:rPr lang="pt-BR" b="1">
                <a:sym typeface="Open Sans" pitchFamily="34" charset="0"/>
              </a:rPr>
              <a:t>entrevista semiestruturada</a:t>
            </a:r>
            <a:r>
              <a:rPr lang="pt-BR">
                <a:sym typeface="Open Sans" pitchFamily="34" charset="0"/>
              </a:rPr>
              <a:t> com os participantes. </a:t>
            </a:r>
            <a:r>
              <a:rPr lang="pt-BR" b="1">
                <a:sym typeface="Open Sans" pitchFamily="34" charset="0"/>
              </a:rPr>
              <a:t>Um único pesquisador realizou as observações e entrevistas para garantir a consistência da coleta de dados</a:t>
            </a:r>
            <a:r>
              <a:rPr lang="pt-BR">
                <a:sym typeface="Open Sans" pitchFamily="34" charset="0"/>
              </a:rPr>
              <a:t>. Após identificar um paciente elegível para UTIP para ser discutido, ele usou perguntas exploratórias abertas para perguntar participantes para explicar os processos de raciocínio usados para sua decisão.</a:t>
            </a:r>
          </a:p>
          <a:p>
            <a:pPr indent="-342900">
              <a:lnSpc>
                <a:spcPct val="115000"/>
              </a:lnSpc>
              <a:buClr>
                <a:srgbClr val="000000"/>
              </a:buClr>
              <a:buSzPts val="1800"/>
              <a:buFont typeface="Open Sans" pitchFamily="34" charset="0"/>
              <a:buChar char="●"/>
            </a:pPr>
            <a:r>
              <a:rPr lang="pt-BR">
                <a:sym typeface="Open Sans" pitchFamily="34" charset="0"/>
              </a:rPr>
              <a:t>As entrevistas foram gravadas e transcritas todas as entrevistas.  </a:t>
            </a:r>
            <a:endParaRPr lang="pt-BR">
              <a:latin typeface="Open Sans" pitchFamily="34" charset="0"/>
              <a:cs typeface="Open Sans" pitchFamily="34" charset="0"/>
              <a:sym typeface="Open Sans" pitchFamily="34" charset="0"/>
            </a:endParaRPr>
          </a:p>
        </p:txBody>
      </p:sp>
      <p:sp>
        <p:nvSpPr>
          <p:cNvPr id="15368" name="Google Shape;110;p20"/>
          <p:cNvSpPr txBox="1">
            <a:spLocks/>
          </p:cNvSpPr>
          <p:nvPr/>
        </p:nvSpPr>
        <p:spPr bwMode="auto">
          <a:xfrm>
            <a:off x="334963" y="-20955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1800">
                <a:solidFill>
                  <a:srgbClr val="FF00FF"/>
                </a:solidFill>
                <a:latin typeface="Economica" charset="0"/>
                <a:sym typeface="Economica" charset="0"/>
              </a:rPr>
              <a:t>MÉTODOS</a:t>
            </a:r>
            <a:r>
              <a:rPr lang="pt-BR" sz="4200">
                <a:latin typeface="Economica" charset="0"/>
                <a:sym typeface="Economica" charset="0"/>
              </a:rPr>
              <a:t> </a:t>
            </a:r>
          </a:p>
        </p:txBody>
      </p:sp>
      <p:sp>
        <p:nvSpPr>
          <p:cNvPr id="15369" name="Google Shape;111;p20"/>
          <p:cNvSpPr txBox="1">
            <a:spLocks/>
          </p:cNvSpPr>
          <p:nvPr/>
        </p:nvSpPr>
        <p:spPr bwMode="auto">
          <a:xfrm>
            <a:off x="371475" y="474663"/>
            <a:ext cx="8772525" cy="44656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indent="-342900">
              <a:lnSpc>
                <a:spcPct val="115000"/>
              </a:lnSpc>
              <a:buClr>
                <a:srgbClr val="000000"/>
              </a:buClr>
              <a:buSzPts val="1800"/>
              <a:buFont typeface="Open Sans" pitchFamily="34" charset="0"/>
              <a:buNone/>
            </a:pPr>
            <a:r>
              <a:rPr lang="pt-BR">
                <a:solidFill>
                  <a:srgbClr val="0000FF"/>
                </a:solidFill>
                <a:latin typeface="Open Sans" pitchFamily="34" charset="0"/>
                <a:cs typeface="Open Sans" pitchFamily="34" charset="0"/>
                <a:sym typeface="Open Sans" pitchFamily="34" charset="0"/>
              </a:rPr>
              <a:t>       </a:t>
            </a:r>
            <a:r>
              <a:rPr lang="pt-BR" b="1">
                <a:solidFill>
                  <a:srgbClr val="0000FF"/>
                </a:solidFill>
                <a:latin typeface="Open Sans" pitchFamily="34" charset="0"/>
                <a:cs typeface="Open Sans" pitchFamily="34" charset="0"/>
                <a:sym typeface="Open Sans" pitchFamily="34" charset="0"/>
              </a:rPr>
              <a:t>COLETA DE DADOS</a:t>
            </a:r>
          </a:p>
          <a:p>
            <a:pPr indent="-342900">
              <a:lnSpc>
                <a:spcPct val="115000"/>
              </a:lnSpc>
              <a:buClr>
                <a:srgbClr val="000000"/>
              </a:buClr>
              <a:buSzPts val="1800"/>
              <a:buFont typeface="Open Sans" pitchFamily="34" charset="0"/>
              <a:buChar char="●"/>
            </a:pPr>
            <a:r>
              <a:rPr lang="pt-BR">
                <a:latin typeface="Open Sans" pitchFamily="34" charset="0"/>
                <a:cs typeface="Open Sans" pitchFamily="34" charset="0"/>
                <a:sym typeface="Open Sans" pitchFamily="34" charset="0"/>
              </a:rPr>
              <a:t> </a:t>
            </a:r>
            <a:r>
              <a:rPr lang="pt-BR">
                <a:sym typeface="Open Sans" pitchFamily="34" charset="0"/>
              </a:rPr>
              <a:t>Foram </a:t>
            </a:r>
            <a:r>
              <a:rPr lang="pt-BR" b="1">
                <a:sym typeface="Open Sans" pitchFamily="34" charset="0"/>
              </a:rPr>
              <a:t>entrevistados  os participantes durante seus turnos de UTIP</a:t>
            </a:r>
            <a:r>
              <a:rPr lang="pt-BR">
                <a:sym typeface="Open Sans" pitchFamily="34" charset="0"/>
              </a:rPr>
              <a:t>. Entrevistas </a:t>
            </a:r>
            <a:r>
              <a:rPr lang="pt-BR" b="1">
                <a:sym typeface="Open Sans" pitchFamily="34" charset="0"/>
              </a:rPr>
              <a:t>focadas no raciocínio clínico</a:t>
            </a:r>
            <a:r>
              <a:rPr lang="pt-BR">
                <a:sym typeface="Open Sans" pitchFamily="34" charset="0"/>
              </a:rPr>
              <a:t> por trás de uma decisão relacionada ao antibiótico tomada para um paciente com infecção bacteriana suspeita/comprovada discutida durante rodadas matinais. </a:t>
            </a:r>
          </a:p>
          <a:p>
            <a:pPr indent="-342900">
              <a:lnSpc>
                <a:spcPct val="115000"/>
              </a:lnSpc>
              <a:buClr>
                <a:srgbClr val="000000"/>
              </a:buClr>
              <a:buSzPts val="1800"/>
              <a:buFont typeface="Open Sans" pitchFamily="34" charset="0"/>
              <a:buChar char="●"/>
            </a:pPr>
            <a:r>
              <a:rPr lang="pt-BR">
                <a:sym typeface="Open Sans" pitchFamily="34" charset="0"/>
              </a:rPr>
              <a:t>Foram coletados  dados demográficos dos participantes (local, sexo e anos de experiência profissional)</a:t>
            </a:r>
          </a:p>
          <a:p>
            <a:pPr indent="-342900">
              <a:lnSpc>
                <a:spcPct val="115000"/>
              </a:lnSpc>
              <a:buClr>
                <a:srgbClr val="000000"/>
              </a:buClr>
              <a:buSzPts val="1800"/>
              <a:buFont typeface="Open Sans" pitchFamily="34" charset="0"/>
              <a:buChar char="●"/>
            </a:pPr>
            <a:r>
              <a:rPr lang="pt-BR" b="1">
                <a:sym typeface="Open Sans" pitchFamily="34" charset="0"/>
              </a:rPr>
              <a:t>Um pesquisador treinado (M.D.), que é enfermeiro da UTIP praticante com mais de 20 e mais de 15 anos de experiência em pesquisa clínica e qualitativa,respectivamente</a:t>
            </a:r>
            <a:r>
              <a:rPr lang="pt-BR">
                <a:sym typeface="Open Sans" pitchFamily="34" charset="0"/>
              </a:rPr>
              <a:t>, </a:t>
            </a:r>
            <a:r>
              <a:rPr lang="pt-BR" b="1">
                <a:sym typeface="Open Sans" pitchFamily="34" charset="0"/>
              </a:rPr>
              <a:t>observaram os turnos matinais da UTIP</a:t>
            </a:r>
            <a:r>
              <a:rPr lang="pt-BR">
                <a:sym typeface="Open Sans" pitchFamily="34" charset="0"/>
              </a:rPr>
              <a:t> enquanto escrevia notas de campo para facilitar a interpretação de entrevistas individuais. Essas anotações incluíam observações sobre as ações/afirmações dos participantes associadas ao seu raciocínio clínico, comunicação não verbal, crenças e no contexto da UTIP (por exemplo, carga de trabalho da UTIP durante os turnos).</a:t>
            </a:r>
          </a:p>
          <a:p>
            <a:pPr indent="-342900">
              <a:lnSpc>
                <a:spcPct val="115000"/>
              </a:lnSpc>
              <a:buClr>
                <a:srgbClr val="000000"/>
              </a:buClr>
              <a:buSzPts val="1800"/>
              <a:buFont typeface="Open Sans" pitchFamily="34" charset="0"/>
              <a:buChar char="●"/>
            </a:pPr>
            <a:r>
              <a:rPr lang="pt-BR">
                <a:sym typeface="Open Sans" pitchFamily="34" charset="0"/>
              </a:rPr>
              <a:t>Após as rodadas, o pesquisador treinado (M.D.)realizou uma </a:t>
            </a:r>
            <a:r>
              <a:rPr lang="pt-BR" b="1">
                <a:sym typeface="Open Sans" pitchFamily="34" charset="0"/>
              </a:rPr>
              <a:t>entrevista semiestruturada</a:t>
            </a:r>
            <a:r>
              <a:rPr lang="pt-BR">
                <a:sym typeface="Open Sans" pitchFamily="34" charset="0"/>
              </a:rPr>
              <a:t> com os participantes. </a:t>
            </a:r>
            <a:r>
              <a:rPr lang="pt-BR" b="1">
                <a:sym typeface="Open Sans" pitchFamily="34" charset="0"/>
              </a:rPr>
              <a:t>Um único pesquisador realizou as observações e entrevistas para garantir a consistência da coleta de dados</a:t>
            </a:r>
            <a:r>
              <a:rPr lang="pt-BR">
                <a:sym typeface="Open Sans" pitchFamily="34" charset="0"/>
              </a:rPr>
              <a:t>. Após identificar um paciente elegível para UTIP para ser discutido, ele usou perguntas exploratórias abertas para perguntar participantes para explicar os processos de raciocínio usados para sua decisão.</a:t>
            </a:r>
          </a:p>
          <a:p>
            <a:pPr indent="-342900">
              <a:lnSpc>
                <a:spcPct val="115000"/>
              </a:lnSpc>
              <a:buClr>
                <a:srgbClr val="000000"/>
              </a:buClr>
              <a:buSzPts val="1800"/>
              <a:buFont typeface="Open Sans" pitchFamily="34" charset="0"/>
              <a:buChar char="●"/>
            </a:pPr>
            <a:r>
              <a:rPr lang="pt-BR">
                <a:sym typeface="Open Sans" pitchFamily="34" charset="0"/>
              </a:rPr>
              <a:t>As entrevistas foram gravadas e transcritas todas as entrevistas.  </a:t>
            </a:r>
            <a:endParaRPr lang="pt-BR">
              <a:latin typeface="Open Sans" pitchFamily="34" charset="0"/>
              <a:cs typeface="Open Sans" pitchFamily="34" charset="0"/>
              <a:sym typeface="Open Sans"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Google Shape;124;p22"/>
          <p:cNvSpPr txBox="1">
            <a:spLocks noGrp="1"/>
          </p:cNvSpPr>
          <p:nvPr>
            <p:ph type="title"/>
          </p:nvPr>
        </p:nvSpPr>
        <p:spPr>
          <a:xfrm>
            <a:off x="311150" y="315913"/>
            <a:ext cx="8521700" cy="831850"/>
          </a:xfrm>
        </p:spPr>
        <p:txBody>
          <a:bodyPr/>
          <a:lstStyle/>
          <a:p>
            <a:pPr eaLnBrk="1" hangingPunct="1">
              <a:spcBef>
                <a:spcPct val="0"/>
              </a:spcBef>
              <a:spcAft>
                <a:spcPct val="0"/>
              </a:spcAft>
              <a:buFont typeface="Economica" charset="0"/>
              <a:buNone/>
            </a:pPr>
            <a:r>
              <a:rPr lang="pt-BR" sz="4200" smtClean="0">
                <a:solidFill>
                  <a:srgbClr val="FF00FF"/>
                </a:solidFill>
                <a:latin typeface="Economica" charset="0"/>
                <a:cs typeface="Arial" charset="0"/>
                <a:sym typeface="Economica" charset="0"/>
              </a:rPr>
              <a:t>MÉTODOS</a:t>
            </a:r>
            <a:r>
              <a:rPr lang="pt-BR" sz="4200" smtClean="0">
                <a:latin typeface="Economica" charset="0"/>
                <a:cs typeface="Arial" charset="0"/>
                <a:sym typeface="Economica" charset="0"/>
              </a:rPr>
              <a:t> </a:t>
            </a:r>
          </a:p>
        </p:txBody>
      </p:sp>
      <p:sp>
        <p:nvSpPr>
          <p:cNvPr id="17411" name="Google Shape;125;p22"/>
          <p:cNvSpPr txBox="1">
            <a:spLocks noGrp="1"/>
          </p:cNvSpPr>
          <p:nvPr>
            <p:ph type="body" idx="1"/>
          </p:nvPr>
        </p:nvSpPr>
        <p:spPr>
          <a:xfrm>
            <a:off x="311150" y="1225550"/>
            <a:ext cx="8521700" cy="3354388"/>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Font typeface="Open Sans" pitchFamily="34" charset="0"/>
              <a:buChar char="●"/>
            </a:pPr>
            <a:r>
              <a:rPr lang="pt-BR" sz="1800" b="1" smtClean="0">
                <a:solidFill>
                  <a:srgbClr val="0000FF"/>
                </a:solidFill>
                <a:latin typeface="Open Sans" pitchFamily="34" charset="0"/>
                <a:cs typeface="Open Sans" pitchFamily="34" charset="0"/>
                <a:sym typeface="Open Sans" pitchFamily="34" charset="0"/>
              </a:rPr>
              <a:t>ANÁLISE DOS DADOS</a:t>
            </a:r>
            <a:r>
              <a:rPr lang="pt-BR" sz="1800" smtClean="0">
                <a:latin typeface="Open Sans" pitchFamily="34" charset="0"/>
                <a:cs typeface="Open Sans" pitchFamily="34" charset="0"/>
                <a:sym typeface="Open Sans" pitchFamily="34" charset="0"/>
              </a:rPr>
              <a:t> </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21 ENTREVISTAS</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PERÍODO DE 2 ANOS </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MESMA ROTINA DE USO DE ANTIBIÓTICOS NAS 3 UNIDADES</a:t>
            </a:r>
          </a:p>
          <a:p>
            <a:pPr eaLnBrk="1" hangingPunct="1">
              <a:lnSpc>
                <a:spcPct val="115000"/>
              </a:lnSpc>
              <a:spcBef>
                <a:spcPct val="0"/>
              </a:spcBef>
              <a:spcAft>
                <a:spcPct val="0"/>
              </a:spcAft>
              <a:buFont typeface="Open Sans" pitchFamily="34" charset="0"/>
              <a:buChar char="●"/>
            </a:pPr>
            <a:r>
              <a:rPr lang="pt-BR" sz="1800" b="1" smtClean="0">
                <a:solidFill>
                  <a:srgbClr val="0000FF"/>
                </a:solidFill>
                <a:latin typeface="Open Sans" pitchFamily="34" charset="0"/>
                <a:cs typeface="Open Sans" pitchFamily="34" charset="0"/>
                <a:sym typeface="Open Sans" pitchFamily="34" charset="0"/>
              </a:rPr>
              <a:t>2 PESQUISADORES</a:t>
            </a:r>
            <a:r>
              <a:rPr lang="pt-BR" sz="1800" smtClean="0">
                <a:latin typeface="Open Sans" pitchFamily="34" charset="0"/>
                <a:cs typeface="Open Sans" pitchFamily="34" charset="0"/>
                <a:sym typeface="Open Sans" pitchFamily="34" charset="0"/>
              </a:rPr>
              <a:t> </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ANÁLISE INDEPENDENTE</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IDENTIFICAÇÃO DE CATEGORIAS TEMÁTICAS</a:t>
            </a:r>
          </a:p>
          <a:p>
            <a:pPr eaLnBrk="1" hangingPunct="1">
              <a:lnSpc>
                <a:spcPct val="115000"/>
              </a:lnSpc>
              <a:spcBef>
                <a:spcPct val="0"/>
              </a:spcBef>
              <a:spcAft>
                <a:spcPct val="0"/>
              </a:spcAft>
              <a:buFont typeface="Open Sans" pitchFamily="34" charset="0"/>
              <a:buChar char="●"/>
            </a:pPr>
            <a:r>
              <a:rPr lang="pt-BR" sz="1800" b="1" smtClean="0">
                <a:solidFill>
                  <a:srgbClr val="0000FF"/>
                </a:solidFill>
                <a:latin typeface="Open Sans" pitchFamily="34" charset="0"/>
                <a:cs typeface="Open Sans" pitchFamily="34" charset="0"/>
                <a:sym typeface="Open Sans" pitchFamily="34" charset="0"/>
              </a:rPr>
              <a:t>ANÁLISE FINAL DE UM PESQUISADOR “SENIOR”</a:t>
            </a:r>
          </a:p>
          <a:p>
            <a:pPr lvl="1" eaLnBrk="1" hangingPunct="1">
              <a:lnSpc>
                <a:spcPct val="115000"/>
              </a:lnSpc>
              <a:spcBef>
                <a:spcPct val="0"/>
              </a:spcBef>
              <a:spcAft>
                <a:spcPct val="0"/>
              </a:spcAft>
              <a:buFont typeface="Open Sans" pitchFamily="34" charset="0"/>
              <a:buChar char="○"/>
            </a:pPr>
            <a:r>
              <a:rPr lang="pt-BR" smtClean="0">
                <a:latin typeface="Open Sans" pitchFamily="34" charset="0"/>
                <a:cs typeface="Open Sans" pitchFamily="34" charset="0"/>
                <a:sym typeface="Open Sans" pitchFamily="34" charset="0"/>
              </a:rPr>
              <a:t>CATEGORIA CENTRAL COM FENÔMENO PRINCIPAL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Google Shape;131;p23"/>
          <p:cNvSpPr txBox="1">
            <a:spLocks noGrp="1"/>
          </p:cNvSpPr>
          <p:nvPr>
            <p:ph type="title"/>
          </p:nvPr>
        </p:nvSpPr>
        <p:spPr>
          <a:xfrm>
            <a:off x="363538" y="6350"/>
            <a:ext cx="8521700" cy="831850"/>
          </a:xfrm>
        </p:spPr>
        <p:txBody>
          <a:bodyPr/>
          <a:lstStyle/>
          <a:p>
            <a:pPr eaLnBrk="1" hangingPunct="1">
              <a:spcBef>
                <a:spcPct val="0"/>
              </a:spcBef>
              <a:spcAft>
                <a:spcPct val="0"/>
              </a:spcAft>
              <a:buFont typeface="Economica" charset="0"/>
              <a:buNone/>
            </a:pPr>
            <a:r>
              <a:rPr lang="pt-BR" sz="3200" smtClean="0">
                <a:solidFill>
                  <a:srgbClr val="FF00FF"/>
                </a:solidFill>
                <a:latin typeface="Economica" charset="0"/>
                <a:cs typeface="Arial" charset="0"/>
                <a:sym typeface="Economica" charset="0"/>
              </a:rPr>
              <a:t>RESULTADOS</a:t>
            </a:r>
            <a:r>
              <a:rPr lang="pt-BR" sz="4200" smtClean="0">
                <a:latin typeface="Economica" charset="0"/>
                <a:cs typeface="Arial" charset="0"/>
                <a:sym typeface="Economica" charset="0"/>
              </a:rPr>
              <a:t> </a:t>
            </a:r>
          </a:p>
        </p:txBody>
      </p:sp>
      <p:sp>
        <p:nvSpPr>
          <p:cNvPr id="18435" name="Google Shape;132;p23"/>
          <p:cNvSpPr txBox="1">
            <a:spLocks noGrp="1"/>
          </p:cNvSpPr>
          <p:nvPr>
            <p:ph type="body" idx="1"/>
          </p:nvPr>
        </p:nvSpPr>
        <p:spPr>
          <a:xfrm>
            <a:off x="344488" y="731838"/>
            <a:ext cx="8521700" cy="3354387"/>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Font typeface="Open Sans" pitchFamily="34" charset="0"/>
              <a:buChar char="●"/>
            </a:pPr>
            <a:r>
              <a:rPr lang="pt-BR" smtClean="0">
                <a:sym typeface="Open Sans" pitchFamily="34" charset="0"/>
              </a:rPr>
              <a:t>A </a:t>
            </a:r>
            <a:r>
              <a:rPr lang="pt-BR" smtClean="0">
                <a:solidFill>
                  <a:srgbClr val="0000FF"/>
                </a:solidFill>
                <a:sym typeface="Open Sans" pitchFamily="34" charset="0"/>
              </a:rPr>
              <a:t>Tabela 1</a:t>
            </a:r>
            <a:r>
              <a:rPr lang="pt-BR" smtClean="0">
                <a:sym typeface="Open Sans" pitchFamily="34" charset="0"/>
              </a:rPr>
              <a:t> resume as </a:t>
            </a:r>
            <a:r>
              <a:rPr lang="pt-BR" b="1" smtClean="0">
                <a:sym typeface="Open Sans" pitchFamily="34" charset="0"/>
              </a:rPr>
              <a:t>características de 21 pacientes estudados</a:t>
            </a:r>
            <a:r>
              <a:rPr lang="pt-BR" smtClean="0">
                <a:sym typeface="Open Sans" pitchFamily="34" charset="0"/>
              </a:rPr>
              <a:t>. Os casos discutidos variaram de acordo com a idade do paciente (</a:t>
            </a:r>
            <a:r>
              <a:rPr lang="pt-BR" b="1" smtClean="0">
                <a:sym typeface="Open Sans" pitchFamily="34" charset="0"/>
              </a:rPr>
              <a:t>neonato a 15 anos</a:t>
            </a:r>
            <a:r>
              <a:rPr lang="pt-BR" smtClean="0">
                <a:sym typeface="Open Sans" pitchFamily="34" charset="0"/>
              </a:rPr>
              <a:t>) e tipo e gravidade da infecção(por exemplo, pneumonia e choque séptico)</a:t>
            </a:r>
          </a:p>
          <a:p>
            <a:pPr eaLnBrk="1" hangingPunct="1">
              <a:lnSpc>
                <a:spcPct val="115000"/>
              </a:lnSpc>
              <a:spcBef>
                <a:spcPct val="0"/>
              </a:spcBef>
              <a:spcAft>
                <a:spcPct val="0"/>
              </a:spcAft>
              <a:buFont typeface="Open Sans" pitchFamily="34" charset="0"/>
              <a:buChar char="●"/>
            </a:pPr>
            <a:endParaRPr lang="pt-BR" smtClean="0">
              <a:sym typeface="Open Sans" pitchFamily="34" charset="0"/>
            </a:endParaRPr>
          </a:p>
          <a:p>
            <a:pPr eaLnBrk="1" hangingPunct="1">
              <a:lnSpc>
                <a:spcPct val="115000"/>
              </a:lnSpc>
              <a:spcBef>
                <a:spcPct val="0"/>
              </a:spcBef>
              <a:spcAft>
                <a:spcPct val="0"/>
              </a:spcAft>
              <a:buFont typeface="Open Sans" pitchFamily="34" charset="0"/>
              <a:buChar char="●"/>
            </a:pPr>
            <a:endParaRPr lang="pt-BR" smtClean="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z="1800" smtClean="0">
              <a:latin typeface="Open Sans" pitchFamily="34" charset="0"/>
              <a:cs typeface="Open Sans" pitchFamily="34" charset="0"/>
              <a:sym typeface="Open Sans" pitchFamily="34" charset="0"/>
            </a:endParaRPr>
          </a:p>
          <a:p>
            <a:pPr eaLnBrk="1" hangingPunct="1">
              <a:lnSpc>
                <a:spcPct val="115000"/>
              </a:lnSpc>
              <a:spcBef>
                <a:spcPct val="0"/>
              </a:spcBef>
              <a:spcAft>
                <a:spcPct val="0"/>
              </a:spcAft>
              <a:buFont typeface="Open Sans" pitchFamily="34" charset="0"/>
              <a:buChar char="●"/>
            </a:pPr>
            <a:endParaRPr lang="pt-BR" smtClean="0">
              <a:latin typeface="Open Sans" pitchFamily="34" charset="0"/>
              <a:cs typeface="Open Sans" pitchFamily="34" charset="0"/>
              <a:sym typeface="Open Sans" pitchFamily="34" charset="0"/>
            </a:endParaRPr>
          </a:p>
        </p:txBody>
      </p:sp>
      <p:pic>
        <p:nvPicPr>
          <p:cNvPr id="1843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5575" y="1647825"/>
            <a:ext cx="3332163" cy="333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Text Box 3"/>
          <p:cNvSpPr txBox="1">
            <a:spLocks noGrp="1"/>
          </p:cNvSpPr>
          <p:nvPr>
            <p:ph type="body" idx="4294967295"/>
          </p:nvPr>
        </p:nvSpPr>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marL="1181100" indent="-266700">
              <a:defRPr sz="1400">
                <a:solidFill>
                  <a:srgbClr val="000000"/>
                </a:solidFill>
                <a:latin typeface="Arial" charset="0"/>
                <a:cs typeface="Arial" charset="0"/>
                <a:sym typeface="Arial" charset="0"/>
              </a:defRPr>
            </a:lvl3pPr>
            <a:lvl4pPr marL="1638300" indent="-266700">
              <a:defRPr sz="1400">
                <a:solidFill>
                  <a:srgbClr val="000000"/>
                </a:solidFill>
                <a:latin typeface="Arial" charset="0"/>
                <a:cs typeface="Arial" charset="0"/>
                <a:sym typeface="Arial" charset="0"/>
              </a:defRPr>
            </a:lvl4pPr>
            <a:lvl5pPr marL="2095500" indent="-266700">
              <a:defRPr sz="1400">
                <a:solidFill>
                  <a:srgbClr val="000000"/>
                </a:solidFill>
                <a:latin typeface="Arial" charset="0"/>
                <a:cs typeface="Arial" charset="0"/>
                <a:sym typeface="Arial" charset="0"/>
              </a:defRPr>
            </a:lvl5pPr>
            <a:lvl6pPr marL="2552700" indent="-2667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3009900" indent="-2667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67100" indent="-2667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924300" indent="-2667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ctr"/>
            <a:r>
              <a:rPr lang="pt-BR" smtClean="0"/>
              <a:t>  </a:t>
            </a:r>
            <a:r>
              <a:rPr lang="pt-BR" b="1" smtClean="0"/>
              <a:t>Foram construídos 3 modelos teóricos</a:t>
            </a:r>
            <a:r>
              <a:rPr lang="pt-BR" smtClean="0"/>
              <a:t> (Figs. 1–3) </a:t>
            </a:r>
            <a:r>
              <a:rPr lang="pt-BR" b="1" smtClean="0">
                <a:solidFill>
                  <a:srgbClr val="0000FF"/>
                </a:solidFill>
              </a:rPr>
              <a:t>para fornecer uma descrição abrangente do raciocínio clínico dos pediatra intensivistas  por trás das decisões de:</a:t>
            </a:r>
          </a:p>
          <a:p>
            <a:r>
              <a:rPr lang="pt-BR" b="1" smtClean="0">
                <a:solidFill>
                  <a:srgbClr val="FF00FF"/>
                </a:solidFill>
              </a:rPr>
              <a:t>                                             iniciar antibióticos</a:t>
            </a:r>
            <a:r>
              <a:rPr lang="pt-BR" smtClean="0">
                <a:solidFill>
                  <a:srgbClr val="FF00FF"/>
                </a:solidFill>
              </a:rPr>
              <a:t>, </a:t>
            </a:r>
          </a:p>
          <a:p>
            <a:r>
              <a:rPr lang="pt-BR" b="1" smtClean="0">
                <a:solidFill>
                  <a:srgbClr val="FF00FF"/>
                </a:solidFill>
              </a:rPr>
              <a:t>                                             interromper antibióticos</a:t>
            </a:r>
            <a:r>
              <a:rPr lang="pt-BR" smtClean="0">
                <a:solidFill>
                  <a:srgbClr val="FF00FF"/>
                </a:solidFill>
              </a:rPr>
              <a:t> e</a:t>
            </a:r>
            <a:r>
              <a:rPr lang="pt-BR" smtClean="0"/>
              <a:t> </a:t>
            </a:r>
          </a:p>
          <a:p>
            <a:r>
              <a:rPr lang="pt-BR" b="1" smtClean="0">
                <a:solidFill>
                  <a:srgbClr val="FF00FF"/>
                </a:solidFill>
              </a:rPr>
              <a:t>                                             definir a duração do tratamento com antibióticos</a:t>
            </a:r>
            <a:r>
              <a:rPr lang="pt-BR" smtClean="0"/>
              <a:t>. </a:t>
            </a:r>
          </a:p>
          <a:p>
            <a:endParaRPr lang="pt-BR" smtClean="0"/>
          </a:p>
          <a:p>
            <a:r>
              <a:rPr lang="pt-BR" smtClean="0"/>
              <a:t>       Esses modelos articulam o processo no centro das decisões dos médicos em relação aos antibióticos; seu título abrangente é “</a:t>
            </a:r>
            <a:r>
              <a:rPr lang="pt-BR" b="1" smtClean="0"/>
              <a:t>Usando diferentes estratégias para lidar com a incerteza de diagnóstico de infecção bacteriana</a:t>
            </a:r>
            <a:r>
              <a:rPr lang="pt-BR" smtClean="0"/>
              <a:t>”. </a:t>
            </a:r>
          </a:p>
          <a:p>
            <a:endParaRPr lang="pt-BR" smtClean="0"/>
          </a:p>
          <a:p>
            <a:r>
              <a:rPr lang="pt-BR" smtClean="0"/>
              <a:t>       Todos os modelos apresentaram 4 </a:t>
            </a:r>
            <a:r>
              <a:rPr lang="pt-BR" b="1" smtClean="0"/>
              <a:t>passos de raciocínio clínico semelhantes</a:t>
            </a:r>
            <a:r>
              <a:rPr lang="pt-BR" smtClean="0"/>
              <a:t>, mas não idênticos, com diferentes fatores externos que os influenciam.</a:t>
            </a:r>
          </a:p>
        </p:txBody>
      </p:sp>
      <p:sp>
        <p:nvSpPr>
          <p:cNvPr id="63492" name="Google Shape;131;p23"/>
          <p:cNvSpPr txBox="1">
            <a:spLocks/>
          </p:cNvSpPr>
          <p:nvPr/>
        </p:nvSpPr>
        <p:spPr bwMode="auto">
          <a:xfrm>
            <a:off x="363538" y="635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32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2" name="Rectangle 6"/>
          <p:cNvSpPr>
            <a:spLocks noChangeArrowheads="1"/>
          </p:cNvSpPr>
          <p:nvPr/>
        </p:nvSpPr>
        <p:spPr bwMode="auto">
          <a:xfrm>
            <a:off x="0" y="4210050"/>
            <a:ext cx="7950200" cy="942975"/>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100">
                <a:solidFill>
                  <a:srgbClr val="0000FF"/>
                </a:solidFill>
              </a:rPr>
              <a:t>Figura 1.</a:t>
            </a:r>
            <a:r>
              <a:rPr lang="pt-BR" sz="1100"/>
              <a:t> </a:t>
            </a:r>
            <a:r>
              <a:rPr lang="pt-BR" sz="1100">
                <a:solidFill>
                  <a:srgbClr val="0000FF"/>
                </a:solidFill>
              </a:rPr>
              <a:t>Raciocínio clínico por trás das decisões de iniciar antibióticos</a:t>
            </a:r>
            <a:r>
              <a:rPr lang="pt-BR" sz="1100"/>
              <a:t>. Um processo de quatro etapas que usa diferentes estratégias para incerteza do diagnóstico de infecção bacteriana. A presença de incerteza leva os médicos a prosseguir para a etapa subsequente. Quando um nível aceitável de incerteza é alcançado, uma decisão é tomada e o processo é interrompido. A gravidade da doença pode substituir esse processo. A pressão dos consultores é um fator externo que pode levar ao início de antibióticos em qualquer ponto do processo, mesmo quando os médicos acham desnecessário.</a:t>
            </a:r>
          </a:p>
        </p:txBody>
      </p:sp>
      <p:pic>
        <p:nvPicPr>
          <p:cNvPr id="7066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8875" y="-7938"/>
            <a:ext cx="6527800" cy="4235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0665" name="Google Shape;131;p23"/>
          <p:cNvSpPr txBox="1">
            <a:spLocks/>
          </p:cNvSpPr>
          <p:nvPr/>
        </p:nvSpPr>
        <p:spPr bwMode="auto">
          <a:xfrm>
            <a:off x="6596063" y="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24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9850" y="0"/>
            <a:ext cx="6238875" cy="4065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688" name="Rectangle 8"/>
          <p:cNvSpPr>
            <a:spLocks noChangeArrowheads="1"/>
          </p:cNvSpPr>
          <p:nvPr/>
        </p:nvSpPr>
        <p:spPr bwMode="auto">
          <a:xfrm>
            <a:off x="51207" y="4065588"/>
            <a:ext cx="9144000" cy="11874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1200" b="1" dirty="0">
                <a:solidFill>
                  <a:srgbClr val="0000FF"/>
                </a:solidFill>
              </a:rPr>
              <a:t>Figura 2.Raciocínio clínico por trás das decisões de parar os antibióticos</a:t>
            </a:r>
            <a:r>
              <a:rPr lang="pt-BR" sz="1200" dirty="0"/>
              <a:t>. Este é um processo de quatro etapas que usa diferentes estratégias (etapas 1 a 4) para lidar com a incerteza do diagnóstico de infecção bacteriana. Critérios objetivos (passo 1) são continuamente reavaliados para atualizar a probabilidade de uma infecção bacteriana. A presença de incerteza move os médicos para a etapa subsequente. Quando um nível aceitável de incerteza é alcançado, uma decisão é tomada pelo médico. A confiança nas decisões dos colegas de iniciar antibióticos é um fator externo que pode impedir os médicos de interromper o tratamento</a:t>
            </a:r>
          </a:p>
        </p:txBody>
      </p:sp>
      <p:sp>
        <p:nvSpPr>
          <p:cNvPr id="71689" name="Google Shape;131;p23"/>
          <p:cNvSpPr txBox="1">
            <a:spLocks/>
          </p:cNvSpPr>
          <p:nvPr/>
        </p:nvSpPr>
        <p:spPr bwMode="auto">
          <a:xfrm>
            <a:off x="6596063" y="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24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1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02700" cy="404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711" name="Rectangle 7"/>
          <p:cNvSpPr>
            <a:spLocks noChangeArrowheads="1"/>
          </p:cNvSpPr>
          <p:nvPr/>
        </p:nvSpPr>
        <p:spPr bwMode="auto">
          <a:xfrm>
            <a:off x="0" y="3965575"/>
            <a:ext cx="8402638"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200" b="1">
                <a:solidFill>
                  <a:srgbClr val="0000FF"/>
                </a:solidFill>
              </a:rPr>
              <a:t>Figura 3. Raciocínio clínico por trás das decisões sobre a duração do tratamento com antibióticos</a:t>
            </a:r>
            <a:r>
              <a:rPr lang="pt-BR" sz="1200"/>
              <a:t>. Este é um processo de quatro etapas que usa diferentes estratégias (etapas 1-4) para lidar com a incerteza do diagnóstico de infecção bacteriana. Critérios objetivos (passo 1) são continuamente reavaliados para atualizar a probabilidade de uma infecção bacteriana. Os médicos também consideram até que ponto os pacientes estão em seus cursos empíricos de antibióticos e os riscos relacionados aos antibióticos para tomar uma decisão sobre a duração do tratamento</a:t>
            </a:r>
          </a:p>
        </p:txBody>
      </p:sp>
      <p:sp>
        <p:nvSpPr>
          <p:cNvPr id="72712" name="Google Shape;131;p23"/>
          <p:cNvSpPr txBox="1">
            <a:spLocks/>
          </p:cNvSpPr>
          <p:nvPr/>
        </p:nvSpPr>
        <p:spPr bwMode="auto">
          <a:xfrm>
            <a:off x="2214563" y="-415925"/>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18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p:cNvPicPr>
            <a:picLocks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98425" y="3529013"/>
            <a:ext cx="9045575" cy="94138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373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66938"/>
            <a:ext cx="9029700" cy="110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373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39763"/>
            <a:ext cx="91440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5" name="Text Box 7"/>
          <p:cNvSpPr txBox="1">
            <a:spLocks noChangeArrowheads="1"/>
          </p:cNvSpPr>
          <p:nvPr/>
        </p:nvSpPr>
        <p:spPr bwMode="auto">
          <a:xfrm>
            <a:off x="2781300" y="231775"/>
            <a:ext cx="3203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00FF"/>
                </a:solidFill>
              </a:rPr>
              <a:t>Legendas originais das Figuras 1-3</a:t>
            </a:r>
            <a:r>
              <a:rPr lang="pt-B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Text Box 3"/>
          <p:cNvSpPr txBox="1">
            <a:spLocks noGrp="1"/>
          </p:cNvSpPr>
          <p:nvPr>
            <p:ph type="body" idx="4294967295"/>
          </p:nvPr>
        </p:nvSpPr>
        <p:spPr>
          <a:xfrm>
            <a:off x="319088" y="785813"/>
            <a:ext cx="8521700" cy="3984625"/>
          </a:xfrm>
        </p:spPr>
        <p:txBody>
          <a:bodyPr/>
          <a:lstStyle/>
          <a:p>
            <a:pPr>
              <a:lnSpc>
                <a:spcPct val="90000"/>
              </a:lnSpc>
            </a:pPr>
            <a:r>
              <a:rPr lang="pt-BR" sz="1200" smtClean="0">
                <a:latin typeface="Arial" charset="0"/>
                <a:cs typeface="Arial" charset="0"/>
              </a:rPr>
              <a:t>Os participantes discutiram as etapas em uma ordem semelhante.O </a:t>
            </a:r>
            <a:r>
              <a:rPr lang="pt-BR" sz="1200" i="1" smtClean="0">
                <a:latin typeface="Arial" charset="0"/>
                <a:cs typeface="Arial" charset="0"/>
              </a:rPr>
              <a:t>driver</a:t>
            </a:r>
            <a:r>
              <a:rPr lang="pt-BR" sz="1200" smtClean="0">
                <a:latin typeface="Arial" charset="0"/>
                <a:cs typeface="Arial" charset="0"/>
              </a:rPr>
              <a:t> para mover-se sequencialmente pelas diferentes etapas do raciocínio clínico é o nível de incerteza em torno do diagnóstico da infecção bacteriana (</a:t>
            </a:r>
          </a:p>
          <a:p>
            <a:pPr>
              <a:lnSpc>
                <a:spcPct val="90000"/>
              </a:lnSpc>
            </a:pPr>
            <a:r>
              <a:rPr lang="pt-BR" sz="1200" smtClean="0">
                <a:latin typeface="Arial" charset="0"/>
                <a:cs typeface="Arial" charset="0"/>
              </a:rPr>
              <a:t> É importante ressaltar que sempre que os participantes atingem um nível de certeza aceitável durante o processo de raciocínio clínico processo, este é interrompido e uma decisão é tomada.</a:t>
            </a:r>
          </a:p>
          <a:p>
            <a:pPr>
              <a:lnSpc>
                <a:spcPct val="90000"/>
              </a:lnSpc>
            </a:pPr>
            <a:endParaRPr lang="pt-BR" sz="1200" smtClean="0">
              <a:latin typeface="Arial" charset="0"/>
              <a:cs typeface="Arial" charset="0"/>
            </a:endParaRPr>
          </a:p>
          <a:p>
            <a:pPr>
              <a:lnSpc>
                <a:spcPct val="90000"/>
              </a:lnSpc>
            </a:pPr>
            <a:r>
              <a:rPr lang="pt-BR" sz="1200" b="1" i="1" smtClean="0">
                <a:solidFill>
                  <a:srgbClr val="0000FF"/>
                </a:solidFill>
                <a:latin typeface="Arial" charset="0"/>
                <a:cs typeface="Arial" charset="0"/>
              </a:rPr>
              <a:t>Etapa 1</a:t>
            </a:r>
            <a:r>
              <a:rPr lang="pt-BR" sz="1200" smtClean="0">
                <a:latin typeface="Arial" charset="0"/>
                <a:cs typeface="Arial" charset="0"/>
              </a:rPr>
              <a:t>: </a:t>
            </a:r>
            <a:r>
              <a:rPr lang="pt-BR" sz="1200" b="1" smtClean="0">
                <a:solidFill>
                  <a:srgbClr val="0000FF"/>
                </a:solidFill>
                <a:latin typeface="Arial" charset="0"/>
                <a:cs typeface="Arial" charset="0"/>
              </a:rPr>
              <a:t>usando critérios objetivos</a:t>
            </a:r>
            <a:r>
              <a:rPr lang="pt-BR" sz="1200" b="1" smtClean="0">
                <a:latin typeface="Arial" charset="0"/>
                <a:cs typeface="Arial" charset="0"/>
              </a:rPr>
              <a:t>. Todos os participantes descritos  inicialmente usando um processo analítico que combina todos os critérios objetivos disponíveis para diagnosticar infecções bacterianas (</a:t>
            </a:r>
            <a:r>
              <a:rPr lang="pt-BR" sz="1200" b="1" smtClean="0">
                <a:solidFill>
                  <a:srgbClr val="0000FF"/>
                </a:solidFill>
                <a:latin typeface="Arial" charset="0"/>
                <a:cs typeface="Arial" charset="0"/>
              </a:rPr>
              <a:t>Tabela 2</a:t>
            </a:r>
            <a:r>
              <a:rPr lang="pt-BR" sz="1200" b="1" smtClean="0">
                <a:latin typeface="Arial" charset="0"/>
                <a:cs typeface="Arial" charset="0"/>
              </a:rPr>
              <a:t>).Os  médicos destacam a importância do rigor metodológico durante o processo decisório para evitar fatores que influenciam a decisão.</a:t>
            </a:r>
          </a:p>
          <a:p>
            <a:pPr>
              <a:lnSpc>
                <a:spcPct val="90000"/>
              </a:lnSpc>
            </a:pPr>
            <a:endParaRPr lang="pt-BR" sz="1200" b="1" smtClean="0">
              <a:latin typeface="Arial" charset="0"/>
              <a:cs typeface="Arial" charset="0"/>
            </a:endParaRPr>
          </a:p>
          <a:p>
            <a:pPr>
              <a:lnSpc>
                <a:spcPct val="90000"/>
              </a:lnSpc>
            </a:pPr>
            <a:r>
              <a:rPr lang="pt-BR" sz="1200" smtClean="0">
                <a:latin typeface="Arial" charset="0"/>
                <a:cs typeface="Arial" charset="0"/>
              </a:rPr>
              <a:t>Os médicos definiram </a:t>
            </a:r>
            <a:r>
              <a:rPr lang="pt-BR" sz="1200" b="1" smtClean="0">
                <a:latin typeface="Arial" charset="0"/>
                <a:cs typeface="Arial" charset="0"/>
              </a:rPr>
              <a:t>critérios objetivos</a:t>
            </a:r>
            <a:r>
              <a:rPr lang="pt-BR" sz="1200" smtClean="0">
                <a:latin typeface="Arial" charset="0"/>
                <a:cs typeface="Arial" charset="0"/>
              </a:rPr>
              <a:t> como cursos clínicos e descobertas, resultados de testes auxiliares (incluindo contagem de leucócitos, marcadores inflamatórios, estudos de imagem,culturas microbiológicas e testes virais), idade do paciente e comorbidades, principalmente imunossupressão.</a:t>
            </a:r>
          </a:p>
          <a:p>
            <a:pPr>
              <a:lnSpc>
                <a:spcPct val="90000"/>
              </a:lnSpc>
            </a:pPr>
            <a:r>
              <a:rPr lang="pt-BR" sz="1200" smtClean="0">
                <a:latin typeface="Arial" charset="0"/>
                <a:cs typeface="Arial" charset="0"/>
              </a:rPr>
              <a:t>Tais variáveis foram descritas como diferentes “</a:t>
            </a:r>
            <a:r>
              <a:rPr lang="pt-BR" sz="1200" b="1" smtClean="0">
                <a:latin typeface="Arial" charset="0"/>
                <a:cs typeface="Arial" charset="0"/>
              </a:rPr>
              <a:t>pedaços de um quebra-cabeça</a:t>
            </a:r>
            <a:r>
              <a:rPr lang="pt-BR" sz="1200" smtClean="0">
                <a:latin typeface="Arial" charset="0"/>
                <a:cs typeface="Arial" charset="0"/>
              </a:rPr>
              <a:t>” que, quando combinados, ajudam a estimar a probabilidade de uma infecção bacteriana e determinar  o curso de ação. Apesar disso, os médicos reconheceram que 100% de certeza sobre uma etiologia bacteriana não pode ser alcançado.</a:t>
            </a:r>
          </a:p>
          <a:p>
            <a:pPr>
              <a:lnSpc>
                <a:spcPct val="90000"/>
              </a:lnSpc>
            </a:pPr>
            <a:endParaRPr lang="pt-BR" sz="1200" smtClean="0">
              <a:latin typeface="Arial" charset="0"/>
              <a:cs typeface="Arial" charset="0"/>
            </a:endParaRPr>
          </a:p>
          <a:p>
            <a:pPr>
              <a:lnSpc>
                <a:spcPct val="90000"/>
              </a:lnSpc>
            </a:pPr>
            <a:r>
              <a:rPr lang="pt-BR" sz="1200" smtClean="0">
                <a:latin typeface="Arial" charset="0"/>
                <a:cs typeface="Arial" charset="0"/>
              </a:rPr>
              <a:t>Para </a:t>
            </a:r>
            <a:r>
              <a:rPr lang="pt-BR" sz="1200" b="1" smtClean="0">
                <a:latin typeface="Arial" charset="0"/>
                <a:cs typeface="Arial" charset="0"/>
              </a:rPr>
              <a:t>decisões de interrupção (desnecessária) do tratamento com antibióticos ou para definir sua duração</a:t>
            </a:r>
            <a:r>
              <a:rPr lang="pt-BR" sz="1200" smtClean="0">
                <a:latin typeface="Arial" charset="0"/>
                <a:cs typeface="Arial" charset="0"/>
              </a:rPr>
              <a:t>, os critérios mencionados são constantemente reavaliados, com novos resultados sendo utilizados para atualizar a estimativa de probabilidade. </a:t>
            </a:r>
          </a:p>
          <a:p>
            <a:pPr algn="ctr">
              <a:lnSpc>
                <a:spcPct val="90000"/>
              </a:lnSpc>
            </a:pPr>
            <a:r>
              <a:rPr lang="pt-BR" sz="1200" smtClean="0">
                <a:latin typeface="Arial" charset="0"/>
                <a:cs typeface="Arial" charset="0"/>
              </a:rPr>
              <a:t>É </a:t>
            </a:r>
            <a:r>
              <a:rPr lang="pt-BR" sz="1200" b="1" smtClean="0">
                <a:latin typeface="Arial" charset="0"/>
                <a:cs typeface="Arial" charset="0"/>
              </a:rPr>
              <a:t>importante ressaltar que as decisões de suspender ou interromper os antibióticos feitas usando critérios objetivos podem ser rapidamente anuladas pela gravidade da doença</a:t>
            </a:r>
          </a:p>
        </p:txBody>
      </p:sp>
      <p:sp>
        <p:nvSpPr>
          <p:cNvPr id="64516" name="Google Shape;131;p23"/>
          <p:cNvSpPr txBox="1">
            <a:spLocks/>
          </p:cNvSpPr>
          <p:nvPr/>
        </p:nvSpPr>
        <p:spPr bwMode="auto">
          <a:xfrm>
            <a:off x="363538" y="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32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9600" y="211138"/>
            <a:ext cx="6907213" cy="444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1141" name="Google Shape;131;p23"/>
          <p:cNvSpPr txBox="1">
            <a:spLocks/>
          </p:cNvSpPr>
          <p:nvPr/>
        </p:nvSpPr>
        <p:spPr bwMode="auto">
          <a:xfrm>
            <a:off x="0" y="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20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018588" cy="5143500"/>
          </a:xfrm>
          <a:prstGeom prst="rect">
            <a:avLst/>
          </a:prstGeom>
          <a:noFill/>
          <a:ln w="5715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2" name="Google Shape;131;p23"/>
          <p:cNvSpPr txBox="1">
            <a:spLocks/>
          </p:cNvSpPr>
          <p:nvPr/>
        </p:nvSpPr>
        <p:spPr bwMode="auto">
          <a:xfrm>
            <a:off x="363538" y="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3200">
                <a:solidFill>
                  <a:srgbClr val="FF00FF"/>
                </a:solidFill>
                <a:latin typeface="Economica" charset="0"/>
                <a:sym typeface="Economica" charset="0"/>
              </a:rPr>
              <a:t>RESULTADOS</a:t>
            </a:r>
            <a:r>
              <a:rPr lang="pt-BR" sz="4200">
                <a:latin typeface="Economica" charset="0"/>
                <a:sym typeface="Economica" charset="0"/>
              </a:rPr>
              <a:t> </a:t>
            </a:r>
          </a:p>
        </p:txBody>
      </p:sp>
      <p:pic>
        <p:nvPicPr>
          <p:cNvPr id="6554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850" y="722313"/>
            <a:ext cx="6437313" cy="432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4" name="Rectangle 8"/>
          <p:cNvSpPr>
            <a:spLocks noChangeArrowheads="1"/>
          </p:cNvSpPr>
          <p:nvPr/>
        </p:nvSpPr>
        <p:spPr bwMode="auto">
          <a:xfrm>
            <a:off x="2270125" y="1539875"/>
            <a:ext cx="5137150" cy="7239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5545" name="Rectangle 9"/>
          <p:cNvSpPr>
            <a:spLocks noChangeArrowheads="1"/>
          </p:cNvSpPr>
          <p:nvPr/>
        </p:nvSpPr>
        <p:spPr bwMode="auto">
          <a:xfrm>
            <a:off x="2262188" y="1398588"/>
            <a:ext cx="6881812" cy="8699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1100"/>
              <a:t>“…</a:t>
            </a:r>
            <a:r>
              <a:rPr lang="pt-BR" sz="1000"/>
              <a:t>A decisão baseou-se principalmente em fatores clínicos e achados radiográficos. Então, obviamente, sinais clínicos como aumento do trabalho respiratório, febre, contagem elevada de leucócitos, juntamente com achados radiológicos de algum tipo de opacidade ou consolidação me faria pensar que isso é uma pneumonia...receberia outras investigações auxiliares, como um aspirado nasofaríngeo, porque, obviamente, sei que isso acaba sendo viral, então eu pararia os antibióticos nesse ponto.”</a:t>
            </a:r>
          </a:p>
        </p:txBody>
      </p:sp>
      <p:sp>
        <p:nvSpPr>
          <p:cNvPr id="65546" name="Rectangle 10"/>
          <p:cNvSpPr>
            <a:spLocks noChangeArrowheads="1"/>
          </p:cNvSpPr>
          <p:nvPr/>
        </p:nvSpPr>
        <p:spPr bwMode="auto">
          <a:xfrm>
            <a:off x="1104900" y="1524000"/>
            <a:ext cx="944563" cy="754063"/>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000" b="1">
                <a:solidFill>
                  <a:srgbClr val="0000FF"/>
                </a:solidFill>
              </a:rPr>
              <a:t>Uso de</a:t>
            </a:r>
          </a:p>
          <a:p>
            <a:pPr algn="ctr"/>
            <a:r>
              <a:rPr lang="pt-BR" sz="1000" b="1">
                <a:solidFill>
                  <a:srgbClr val="0000FF"/>
                </a:solidFill>
              </a:rPr>
              <a:t>Critérios</a:t>
            </a:r>
          </a:p>
          <a:p>
            <a:pPr algn="ctr"/>
            <a:r>
              <a:rPr lang="pt-BR" sz="1000" b="1">
                <a:solidFill>
                  <a:srgbClr val="0000FF"/>
                </a:solidFill>
              </a:rPr>
              <a:t>objetivos</a:t>
            </a:r>
          </a:p>
        </p:txBody>
      </p:sp>
      <p:sp>
        <p:nvSpPr>
          <p:cNvPr id="65548" name="Rectangle 12"/>
          <p:cNvSpPr>
            <a:spLocks noChangeArrowheads="1"/>
          </p:cNvSpPr>
          <p:nvPr/>
        </p:nvSpPr>
        <p:spPr bwMode="auto">
          <a:xfrm>
            <a:off x="1120775" y="1273175"/>
            <a:ext cx="501650" cy="19685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00FF"/>
                </a:solidFill>
              </a:rPr>
              <a:t>Tema</a:t>
            </a:r>
          </a:p>
        </p:txBody>
      </p:sp>
      <p:sp>
        <p:nvSpPr>
          <p:cNvPr id="65549" name="Rectangle 13"/>
          <p:cNvSpPr>
            <a:spLocks noChangeArrowheads="1"/>
          </p:cNvSpPr>
          <p:nvPr/>
        </p:nvSpPr>
        <p:spPr bwMode="auto">
          <a:xfrm>
            <a:off x="4541838" y="1258888"/>
            <a:ext cx="617537" cy="1365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1000" b="1">
                <a:solidFill>
                  <a:srgbClr val="FF00FF"/>
                </a:solidFill>
              </a:rPr>
              <a:t>Cotações</a:t>
            </a:r>
          </a:p>
        </p:txBody>
      </p:sp>
      <p:sp>
        <p:nvSpPr>
          <p:cNvPr id="65551" name="Rectangle 15"/>
          <p:cNvSpPr>
            <a:spLocks noChangeArrowheads="1"/>
          </p:cNvSpPr>
          <p:nvPr/>
        </p:nvSpPr>
        <p:spPr bwMode="auto">
          <a:xfrm>
            <a:off x="2255838" y="2309813"/>
            <a:ext cx="6888162" cy="101917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5552" name="Rectangle 16"/>
          <p:cNvSpPr>
            <a:spLocks noChangeArrowheads="1"/>
          </p:cNvSpPr>
          <p:nvPr/>
        </p:nvSpPr>
        <p:spPr bwMode="auto">
          <a:xfrm>
            <a:off x="2230438" y="2270125"/>
            <a:ext cx="6913562"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1000"/>
              <a:t>“… eu estava com medo de estar tomando a má decisão por ela.”“Acho que se você está doente o suficiente para estar na UTI e há uma chance razoável de que você tenha uma infecção bacteriana, perdê-la e não tratá-la é extremamente perigoso.”“Parte disso é admitir que existe a resposta segura e a resposta que você precisa para defender um pouco mais. A resposta segura é apenas iniciar antibióticos; você não tem uma PL (punção lombar), então a criança provavelmente vai tomar antibióticos por uma semana, potencialmente mais. Essa é a decisão fácil porque é a decisão mais segura no momento, mas não significa que seja a decisão certa.”</a:t>
            </a:r>
          </a:p>
        </p:txBody>
      </p:sp>
      <p:sp>
        <p:nvSpPr>
          <p:cNvPr id="65553" name="Rectangle 17"/>
          <p:cNvSpPr>
            <a:spLocks noChangeArrowheads="1"/>
          </p:cNvSpPr>
          <p:nvPr/>
        </p:nvSpPr>
        <p:spPr bwMode="auto">
          <a:xfrm>
            <a:off x="1133475" y="2308225"/>
            <a:ext cx="968375" cy="7842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5554" name="Rectangle 18"/>
          <p:cNvSpPr>
            <a:spLocks noChangeArrowheads="1"/>
          </p:cNvSpPr>
          <p:nvPr/>
        </p:nvSpPr>
        <p:spPr bwMode="auto">
          <a:xfrm>
            <a:off x="1135063" y="2381250"/>
            <a:ext cx="9556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000" b="1">
                <a:solidFill>
                  <a:srgbClr val="0000FF"/>
                </a:solidFill>
              </a:rPr>
              <a:t>Avaliação da segurança do paciente</a:t>
            </a:r>
          </a:p>
        </p:txBody>
      </p:sp>
      <p:sp>
        <p:nvSpPr>
          <p:cNvPr id="65555" name="Rectangle 19"/>
          <p:cNvSpPr>
            <a:spLocks noChangeArrowheads="1"/>
          </p:cNvSpPr>
          <p:nvPr/>
        </p:nvSpPr>
        <p:spPr bwMode="auto">
          <a:xfrm>
            <a:off x="1143000" y="3346450"/>
            <a:ext cx="1112838" cy="6858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5556" name="Rectangle 20"/>
          <p:cNvSpPr>
            <a:spLocks noChangeArrowheads="1"/>
          </p:cNvSpPr>
          <p:nvPr/>
        </p:nvSpPr>
        <p:spPr bwMode="auto">
          <a:xfrm>
            <a:off x="2278063" y="3344863"/>
            <a:ext cx="6865937" cy="117475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5557" name="Rectangle 21"/>
          <p:cNvSpPr>
            <a:spLocks noChangeArrowheads="1"/>
          </p:cNvSpPr>
          <p:nvPr/>
        </p:nvSpPr>
        <p:spPr bwMode="auto">
          <a:xfrm>
            <a:off x="2246313" y="3333750"/>
            <a:ext cx="6897687"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1000"/>
              <a:t>“Às vezes você só tem que seguir seu instinto, você sabe, quão doente você pensa, quão preocupante as coisas vão acontecer e podem ser baseadas na experiência, podem ser baseadas em um palpite, eu não sei,mas com certeza eu acho que a UTI é muito difícil, eu acho, extrapolar o comportamento da UTI para fora da UTI, porque não há um padrão real. Pode ser qualquer coisa, sabe? Assim…"“Acho que [o pressentimento] sempre entra em jogo um pouco. E eu acho que isso é bom. Na verdade, também se baseia minha experiência que desenvolvi cada vez mais. É um sentimento e é bom segui-lo, mesmo que é difícil justificar isso. Não devemos usá-lo o tempo todo, mas em situações em que não temos certeza do que está acontecendo eu acho que está tudo bem.”</a:t>
            </a:r>
          </a:p>
        </p:txBody>
      </p:sp>
      <p:sp>
        <p:nvSpPr>
          <p:cNvPr id="65558" name="Text Box 22"/>
          <p:cNvSpPr txBox="1">
            <a:spLocks noChangeArrowheads="1"/>
          </p:cNvSpPr>
          <p:nvPr/>
        </p:nvSpPr>
        <p:spPr bwMode="auto">
          <a:xfrm>
            <a:off x="1143000" y="3490913"/>
            <a:ext cx="10985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1000" b="1">
                <a:solidFill>
                  <a:srgbClr val="0000FF"/>
                </a:solidFill>
              </a:rPr>
              <a:t>Acionando um processo intuitivo</a:t>
            </a:r>
          </a:p>
        </p:txBody>
      </p:sp>
      <p:sp>
        <p:nvSpPr>
          <p:cNvPr id="65559" name="Rectangle 23"/>
          <p:cNvSpPr>
            <a:spLocks noChangeArrowheads="1"/>
          </p:cNvSpPr>
          <p:nvPr/>
        </p:nvSpPr>
        <p:spPr bwMode="auto">
          <a:xfrm>
            <a:off x="1120775" y="4518025"/>
            <a:ext cx="1143000" cy="51117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sz="1000" b="1">
              <a:solidFill>
                <a:srgbClr val="0000FF"/>
              </a:solidFill>
            </a:endParaRPr>
          </a:p>
          <a:p>
            <a:pPr algn="ctr"/>
            <a:endParaRPr lang="pt-BR" sz="1000" b="1">
              <a:solidFill>
                <a:srgbClr val="0000FF"/>
              </a:solidFill>
            </a:endParaRPr>
          </a:p>
          <a:p>
            <a:pPr algn="ctr"/>
            <a:r>
              <a:rPr lang="pt-BR" sz="1000" b="1">
                <a:solidFill>
                  <a:srgbClr val="0000FF"/>
                </a:solidFill>
              </a:rPr>
              <a:t>Adiando decisões </a:t>
            </a:r>
          </a:p>
          <a:p>
            <a:pPr algn="ctr"/>
            <a:r>
              <a:rPr lang="pt-BR" sz="1000" b="1">
                <a:solidFill>
                  <a:srgbClr val="0000FF"/>
                </a:solidFill>
              </a:rPr>
              <a:t>para perícia </a:t>
            </a:r>
          </a:p>
          <a:p>
            <a:pPr algn="ctr"/>
            <a:r>
              <a:rPr lang="pt-BR" sz="1000" b="1">
                <a:solidFill>
                  <a:srgbClr val="0000FF"/>
                </a:solidFill>
              </a:rPr>
              <a:t>externa</a:t>
            </a:r>
          </a:p>
          <a:p>
            <a:pPr algn="ctr"/>
            <a:endParaRPr lang="pt-BR" sz="1000"/>
          </a:p>
          <a:p>
            <a:pPr algn="ctr"/>
            <a:endParaRPr lang="pt-BR" sz="1000"/>
          </a:p>
        </p:txBody>
      </p:sp>
      <p:sp>
        <p:nvSpPr>
          <p:cNvPr id="65560" name="Rectangle 24"/>
          <p:cNvSpPr>
            <a:spLocks noChangeArrowheads="1"/>
          </p:cNvSpPr>
          <p:nvPr/>
        </p:nvSpPr>
        <p:spPr bwMode="auto">
          <a:xfrm>
            <a:off x="2292350" y="4503738"/>
            <a:ext cx="6851650" cy="54133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sz="1000"/>
          </a:p>
        </p:txBody>
      </p:sp>
      <p:sp>
        <p:nvSpPr>
          <p:cNvPr id="65562" name="Rectangle 26"/>
          <p:cNvSpPr>
            <a:spLocks noChangeArrowheads="1"/>
          </p:cNvSpPr>
          <p:nvPr/>
        </p:nvSpPr>
        <p:spPr bwMode="auto">
          <a:xfrm>
            <a:off x="2286000" y="4594225"/>
            <a:ext cx="6858000" cy="5492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sz="1000"/>
              <a:t>“Para coisas que são um pouco menos certas, com certeza sempre peço o conselho dos especialistas em doenças infecciosas…”“Sim, se eles são bacterêmicos, eu adiaria as chamadas de doenças infecciosas para a duração do tratamento”.</a:t>
            </a:r>
          </a:p>
        </p:txBody>
      </p:sp>
      <p:sp>
        <p:nvSpPr>
          <p:cNvPr id="65564" name="Rectangle 28"/>
          <p:cNvSpPr>
            <a:spLocks noChangeArrowheads="1"/>
          </p:cNvSpPr>
          <p:nvPr/>
        </p:nvSpPr>
        <p:spPr bwMode="auto">
          <a:xfrm>
            <a:off x="1128713" y="776288"/>
            <a:ext cx="7808912" cy="44291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00FF"/>
                </a:solidFill>
              </a:rPr>
              <a:t>TABELA 2-Citações Relacionadas à Etapa de Raciocínio Clínico</a:t>
            </a:r>
          </a:p>
          <a:p>
            <a:pPr algn="ctr"/>
            <a:endParaRPr lang="pt-BR" b="1">
              <a:solidFill>
                <a:srgbClr val="FF00FF"/>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Text Box 3"/>
          <p:cNvSpPr txBox="1">
            <a:spLocks noGrp="1"/>
          </p:cNvSpPr>
          <p:nvPr>
            <p:ph type="body" idx="4294967295"/>
          </p:nvPr>
        </p:nvSpPr>
        <p:spPr>
          <a:xfrm>
            <a:off x="334963" y="1003300"/>
            <a:ext cx="8521700" cy="3354388"/>
          </a:xfrm>
        </p:spPr>
        <p:txBody>
          <a:bodyPr/>
          <a:lstStyle/>
          <a:p>
            <a:r>
              <a:rPr lang="pt-BR" sz="1600" b="1" smtClean="0">
                <a:solidFill>
                  <a:srgbClr val="0000FF"/>
                </a:solidFill>
                <a:latin typeface="Arial" charset="0"/>
                <a:cs typeface="Arial" charset="0"/>
              </a:rPr>
              <a:t>Etapa 2:</a:t>
            </a:r>
            <a:r>
              <a:rPr lang="pt-BR" sz="1600" smtClean="0">
                <a:latin typeface="Arial" charset="0"/>
                <a:cs typeface="Arial" charset="0"/>
              </a:rPr>
              <a:t> </a:t>
            </a:r>
            <a:r>
              <a:rPr lang="pt-BR" sz="1600" b="1" i="1" smtClean="0">
                <a:solidFill>
                  <a:srgbClr val="0000FF"/>
                </a:solidFill>
                <a:latin typeface="Arial" charset="0"/>
                <a:cs typeface="Arial" charset="0"/>
              </a:rPr>
              <a:t>Avaliação da Segurança do Paciente</a:t>
            </a:r>
            <a:r>
              <a:rPr lang="pt-BR" sz="1600" smtClean="0">
                <a:latin typeface="Arial" charset="0"/>
                <a:cs typeface="Arial" charset="0"/>
              </a:rPr>
              <a:t>. Se os médicos ainda estivessem incertos sobre a etiologia bacteriana após a etapa 1, eles passaram a avaliar a segurança do paciente (</a:t>
            </a:r>
            <a:r>
              <a:rPr lang="pt-BR" sz="1600" smtClean="0">
                <a:solidFill>
                  <a:srgbClr val="0000FF"/>
                </a:solidFill>
                <a:latin typeface="Arial" charset="0"/>
                <a:cs typeface="Arial" charset="0"/>
              </a:rPr>
              <a:t>Tabela 2</a:t>
            </a:r>
            <a:r>
              <a:rPr lang="pt-BR" sz="1600" smtClean="0">
                <a:latin typeface="Arial" charset="0"/>
                <a:cs typeface="Arial" charset="0"/>
              </a:rPr>
              <a:t>)</a:t>
            </a:r>
          </a:p>
          <a:p>
            <a:endParaRPr lang="pt-BR" sz="1600" smtClean="0">
              <a:latin typeface="Arial" charset="0"/>
              <a:cs typeface="Arial" charset="0"/>
            </a:endParaRPr>
          </a:p>
          <a:p>
            <a:r>
              <a:rPr lang="pt-BR" sz="1600" smtClean="0">
                <a:latin typeface="Arial" charset="0"/>
                <a:cs typeface="Arial" charset="0"/>
              </a:rPr>
              <a:t>A partir desta etapa, os médicos se concentram em fazer decisões morais que protegerão seus pacientes de danos potenciais. Além do medo de perder uma doença tratável e suas consequências, os participantes também descreveram sua apreensão sobre possíveis implicações legais.</a:t>
            </a:r>
          </a:p>
          <a:p>
            <a:endParaRPr lang="pt-BR" sz="1600" smtClean="0">
              <a:latin typeface="Arial" charset="0"/>
              <a:cs typeface="Arial" charset="0"/>
            </a:endParaRPr>
          </a:p>
          <a:p>
            <a:endParaRPr lang="pt-BR" sz="1600" smtClean="0">
              <a:latin typeface="Arial" charset="0"/>
              <a:cs typeface="Arial" charset="0"/>
            </a:endParaRPr>
          </a:p>
          <a:p>
            <a:r>
              <a:rPr lang="pt-BR" sz="1600" smtClean="0">
                <a:latin typeface="Arial" charset="0"/>
                <a:cs typeface="Arial" charset="0"/>
              </a:rPr>
              <a:t>Avaliação dos médicos sobre o que é seguro para seus pacientes é subjetiva e fortemente influenciada por seus níveis  de tolerância à incerteza. Este último parecia depender da personalidade dos médicos, mas, independentemente disso, para subir com a experiência clínica. Finalmente, o nível de  incerteza de tolerância também foi contextual, afetado pela capacidade de monitorar os pacientes de perto</a:t>
            </a:r>
          </a:p>
          <a:p>
            <a:endParaRPr lang="pt-BR" sz="1600" smtClean="0">
              <a:latin typeface="Arial" charset="0"/>
              <a:cs typeface="Arial" charset="0"/>
            </a:endParaRPr>
          </a:p>
        </p:txBody>
      </p:sp>
      <p:sp>
        <p:nvSpPr>
          <p:cNvPr id="66566" name="Google Shape;131;p23"/>
          <p:cNvSpPr txBox="1">
            <a:spLocks/>
          </p:cNvSpPr>
          <p:nvPr/>
        </p:nvSpPr>
        <p:spPr bwMode="auto">
          <a:xfrm>
            <a:off x="363538" y="635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32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Text Box 3"/>
          <p:cNvSpPr txBox="1">
            <a:spLocks noGrp="1"/>
          </p:cNvSpPr>
          <p:nvPr>
            <p:ph type="body" idx="4294967295"/>
          </p:nvPr>
        </p:nvSpPr>
        <p:spPr>
          <a:xfrm>
            <a:off x="401638" y="866775"/>
            <a:ext cx="8521700" cy="3354388"/>
          </a:xfrm>
        </p:spPr>
        <p:txBody>
          <a:bodyPr/>
          <a:lstStyle/>
          <a:p>
            <a:r>
              <a:rPr lang="pt-BR" sz="1600" b="1" smtClean="0">
                <a:solidFill>
                  <a:srgbClr val="0000FF"/>
                </a:solidFill>
                <a:latin typeface="Arial" charset="0"/>
                <a:cs typeface="Arial" charset="0"/>
              </a:rPr>
              <a:t>Etapa 3</a:t>
            </a:r>
            <a:r>
              <a:rPr lang="pt-BR" sz="1600" smtClean="0">
                <a:latin typeface="Arial" charset="0"/>
                <a:cs typeface="Arial" charset="0"/>
              </a:rPr>
              <a:t>: </a:t>
            </a:r>
            <a:r>
              <a:rPr lang="pt-BR" sz="1600" b="1" smtClean="0">
                <a:solidFill>
                  <a:srgbClr val="0000FF"/>
                </a:solidFill>
                <a:latin typeface="Arial" charset="0"/>
                <a:cs typeface="Arial" charset="0"/>
              </a:rPr>
              <a:t>Acionar um processo intuitivo</a:t>
            </a:r>
            <a:r>
              <a:rPr lang="pt-BR" sz="1600" smtClean="0">
                <a:latin typeface="Arial" charset="0"/>
                <a:cs typeface="Arial" charset="0"/>
              </a:rPr>
              <a:t>. Aqui, os participantes muitas vezes se referiam ao uso de seus “</a:t>
            </a:r>
            <a:r>
              <a:rPr lang="pt-BR" sz="1600" b="1" smtClean="0">
                <a:latin typeface="Arial" charset="0"/>
                <a:cs typeface="Arial" charset="0"/>
              </a:rPr>
              <a:t>sentimentos instintivos</a:t>
            </a:r>
            <a:r>
              <a:rPr lang="pt-BR" sz="1600" smtClean="0">
                <a:latin typeface="Arial" charset="0"/>
                <a:cs typeface="Arial" charset="0"/>
              </a:rPr>
              <a:t>” para tomar decisões relacionadas a antibióticos, um processo durante o qual eles reconhecem padrões clínicos associados às suas próprias experiências anteriores (</a:t>
            </a:r>
            <a:r>
              <a:rPr lang="pt-BR" sz="1600" smtClean="0">
                <a:solidFill>
                  <a:srgbClr val="0000FF"/>
                </a:solidFill>
                <a:latin typeface="Arial" charset="0"/>
                <a:cs typeface="Arial" charset="0"/>
              </a:rPr>
              <a:t>Tabela 2</a:t>
            </a:r>
            <a:r>
              <a:rPr lang="pt-BR" sz="1600" smtClean="0">
                <a:latin typeface="Arial" charset="0"/>
                <a:cs typeface="Arial" charset="0"/>
              </a:rPr>
              <a:t>). Experiências associadas a maus resultados de pacientes (n-de-1) muitas vezes levaram ao “</a:t>
            </a:r>
            <a:r>
              <a:rPr lang="pt-BR" sz="1600" b="1" smtClean="0">
                <a:latin typeface="Arial" charset="0"/>
                <a:cs typeface="Arial" charset="0"/>
              </a:rPr>
              <a:t>medo de perder uma infecção bacteriana</a:t>
            </a:r>
            <a:r>
              <a:rPr lang="pt-BR" sz="1600" smtClean="0">
                <a:latin typeface="Arial" charset="0"/>
                <a:cs typeface="Arial" charset="0"/>
              </a:rPr>
              <a:t>”. O medo não só influenciou a definição de segurança do paciente, mas também foi associado a uma abordagem de uso de antibióticos mais agressiva. Importante, participantes seniores relataram que sua experiência clínica os tornou mais tolerantes à incerteza e medo, consequentemente aumentar o seu nível de conforto com suspender e/ou interromper os antibióticos.</a:t>
            </a:r>
          </a:p>
          <a:p>
            <a:endParaRPr lang="pt-BR" sz="1600" smtClean="0">
              <a:latin typeface="Arial" charset="0"/>
              <a:cs typeface="Arial" charset="0"/>
            </a:endParaRPr>
          </a:p>
          <a:p>
            <a:r>
              <a:rPr lang="pt-BR" sz="1600" smtClean="0">
                <a:latin typeface="Arial" charset="0"/>
                <a:cs typeface="Arial" charset="0"/>
              </a:rPr>
              <a:t>Os participantes também descreveram o uso de “</a:t>
            </a:r>
            <a:r>
              <a:rPr lang="pt-BR" sz="1600" b="1" smtClean="0">
                <a:latin typeface="Arial" charset="0"/>
                <a:cs typeface="Arial" charset="0"/>
              </a:rPr>
              <a:t>scripts de doença</a:t>
            </a:r>
            <a:r>
              <a:rPr lang="pt-BR" sz="1600" smtClean="0">
                <a:latin typeface="Arial" charset="0"/>
                <a:cs typeface="Arial" charset="0"/>
              </a:rPr>
              <a:t>” para reconhecer pacientes infectados e diferenciar entre infecções virais e bacterianas. Importante, sempre que pacientes com suspeita de infecção viral não se encaixaram totalmente em tais roteiros, os médicos se sentiram estimulados a iniciar e/ou continuar antibióticos.</a:t>
            </a:r>
          </a:p>
        </p:txBody>
      </p:sp>
      <p:sp>
        <p:nvSpPr>
          <p:cNvPr id="67588" name="Google Shape;131;p23"/>
          <p:cNvSpPr txBox="1">
            <a:spLocks/>
          </p:cNvSpPr>
          <p:nvPr/>
        </p:nvSpPr>
        <p:spPr bwMode="auto">
          <a:xfrm>
            <a:off x="363538" y="635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32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Text Box 3"/>
          <p:cNvSpPr txBox="1">
            <a:spLocks noGrp="1"/>
          </p:cNvSpPr>
          <p:nvPr>
            <p:ph type="body" idx="4294967295"/>
          </p:nvPr>
        </p:nvSpPr>
        <p:spPr/>
        <p:txBody>
          <a:bodyPr/>
          <a:lstStyle/>
          <a:p>
            <a:r>
              <a:rPr lang="pt-BR" sz="1800" b="1" smtClean="0">
                <a:solidFill>
                  <a:srgbClr val="0000FF"/>
                </a:solidFill>
                <a:latin typeface="Arial" charset="0"/>
                <a:cs typeface="Arial" charset="0"/>
              </a:rPr>
              <a:t>Etapa 4</a:t>
            </a:r>
            <a:r>
              <a:rPr lang="pt-BR" sz="1800" smtClean="0">
                <a:latin typeface="Arial" charset="0"/>
                <a:cs typeface="Arial" charset="0"/>
              </a:rPr>
              <a:t>: </a:t>
            </a:r>
            <a:r>
              <a:rPr lang="pt-BR" sz="1800" b="1" smtClean="0">
                <a:solidFill>
                  <a:srgbClr val="0000FF"/>
                </a:solidFill>
                <a:latin typeface="Arial" charset="0"/>
                <a:cs typeface="Arial" charset="0"/>
              </a:rPr>
              <a:t>Adiando Decisões para Especialistas Externos</a:t>
            </a:r>
            <a:r>
              <a:rPr lang="pt-BR" sz="1800" smtClean="0">
                <a:latin typeface="Arial" charset="0"/>
                <a:cs typeface="Arial" charset="0"/>
              </a:rPr>
              <a:t>. A última etapa, empregada principalmente por funcionários juniors e bolsistas, foi adiar decisões a especialistas externos, consultando diretrizes publicadas ou equipes especialistas em doenças infecciosas pediátricas (</a:t>
            </a:r>
            <a:r>
              <a:rPr lang="pt-BR" sz="1800" smtClean="0">
                <a:solidFill>
                  <a:srgbClr val="0000FF"/>
                </a:solidFill>
                <a:latin typeface="Arial" charset="0"/>
                <a:cs typeface="Arial" charset="0"/>
              </a:rPr>
              <a:t>Tabela 2</a:t>
            </a:r>
            <a:r>
              <a:rPr lang="pt-BR" sz="1800" smtClean="0">
                <a:latin typeface="Arial" charset="0"/>
                <a:cs typeface="Arial" charset="0"/>
              </a:rPr>
              <a:t>).</a:t>
            </a:r>
          </a:p>
          <a:p>
            <a:endParaRPr lang="pt-BR" sz="1800" smtClean="0">
              <a:latin typeface="Arial" charset="0"/>
              <a:cs typeface="Arial" charset="0"/>
            </a:endParaRPr>
          </a:p>
          <a:p>
            <a:r>
              <a:rPr lang="pt-BR" sz="1800" smtClean="0">
                <a:latin typeface="Arial" charset="0"/>
                <a:cs typeface="Arial" charset="0"/>
              </a:rPr>
              <a:t> As diretrizes de consulta foram limitadas a casos de infecção “simples”.Para situações médicas/infecciosas complexas, consultar a equipe local de doenças infecciosas pediátricas foi a escolha preferida. A equipe júnior e os bolsistas também relataram envolver tais consultores no início, especialmente para decisões de interrupção de antibióticos, como uma forma de sentir tranquilizado.</a:t>
            </a:r>
          </a:p>
          <a:p>
            <a:endParaRPr lang="pt-BR" sz="1800" smtClean="0">
              <a:latin typeface="Arial" charset="0"/>
              <a:cs typeface="Arial" charset="0"/>
            </a:endParaRPr>
          </a:p>
        </p:txBody>
      </p:sp>
      <p:sp>
        <p:nvSpPr>
          <p:cNvPr id="68612" name="Google Shape;131;p23"/>
          <p:cNvSpPr txBox="1">
            <a:spLocks/>
          </p:cNvSpPr>
          <p:nvPr/>
        </p:nvSpPr>
        <p:spPr bwMode="auto">
          <a:xfrm>
            <a:off x="363538" y="6350"/>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3200">
                <a:solidFill>
                  <a:srgbClr val="FF00FF"/>
                </a:solidFill>
                <a:latin typeface="Economica" charset="0"/>
                <a:sym typeface="Economica" charset="0"/>
              </a:rPr>
              <a:t>RESULTADOS</a:t>
            </a:r>
            <a:r>
              <a:rPr lang="pt-BR" sz="4200">
                <a:latin typeface="Economica" charset="0"/>
                <a:sym typeface="Economica" charset="0"/>
              </a:rPr>
              <a: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Text Box 3"/>
          <p:cNvSpPr txBox="1">
            <a:spLocks noGrp="1"/>
          </p:cNvSpPr>
          <p:nvPr>
            <p:ph type="body" idx="4294967295"/>
          </p:nvPr>
        </p:nvSpPr>
        <p:spPr>
          <a:xfrm>
            <a:off x="342900" y="363538"/>
            <a:ext cx="8521700" cy="3354387"/>
          </a:xfrm>
        </p:spPr>
        <p:txBody>
          <a:bodyPr/>
          <a:lstStyle/>
          <a:p>
            <a:r>
              <a:rPr lang="pt-BR" sz="1500" b="1" smtClean="0">
                <a:solidFill>
                  <a:srgbClr val="0000FF"/>
                </a:solidFill>
                <a:latin typeface="Arial" charset="0"/>
                <a:cs typeface="Arial" charset="0"/>
              </a:rPr>
              <a:t>Outros Fatores que Influenciam Decisões sobre  Antibióticos</a:t>
            </a:r>
          </a:p>
          <a:p>
            <a:r>
              <a:rPr lang="pt-BR" sz="1500" smtClean="0">
                <a:latin typeface="Arial" charset="0"/>
                <a:cs typeface="Arial" charset="0"/>
              </a:rPr>
              <a:t>Apesar de ser mencionado por vários participantes, o risco de efeitos colaterais de antibióticos e resistência bacteriana não influenciaram as decisões de iniciar ou continuar os antibióticos, como o benefício percebido de usar antibióticos foi considerado maior do que os riscos  associados. No entanto, eles influenciaram as decisões sobre duração do tratamento. Nestes casos, os médicos se sentiram à vontade usando cursos mais curtos para minimizar riscos.</a:t>
            </a:r>
          </a:p>
          <a:p>
            <a:endParaRPr lang="pt-BR" sz="1500" smtClean="0">
              <a:latin typeface="Arial" charset="0"/>
              <a:cs typeface="Arial" charset="0"/>
            </a:endParaRPr>
          </a:p>
          <a:p>
            <a:r>
              <a:rPr lang="pt-BR" sz="1500" smtClean="0">
                <a:latin typeface="Arial" charset="0"/>
                <a:cs typeface="Arial" charset="0"/>
              </a:rPr>
              <a:t>Além disso, completar um curso talvez empírico e desnecessário de antibióticos não foi considerado um risco adicional para pacientes que receberam antibióticos por um número significativo de dias, a definição do que era subjetivo. Alguns médicos também levantaram preocupações sobre a indução de resistência bacteriana se o tratamento fosse interrompido muito cedo.</a:t>
            </a:r>
          </a:p>
          <a:p>
            <a:endParaRPr lang="pt-BR" sz="1500" smtClean="0">
              <a:latin typeface="Arial" charset="0"/>
              <a:cs typeface="Arial" charset="0"/>
            </a:endParaRPr>
          </a:p>
          <a:p>
            <a:r>
              <a:rPr lang="pt-BR" sz="1500" smtClean="0">
                <a:latin typeface="Arial" charset="0"/>
                <a:cs typeface="Arial" charset="0"/>
              </a:rPr>
              <a:t>Fatores externos também impactaram fortemente o uso de antibióticos na UTIP. </a:t>
            </a:r>
            <a:r>
              <a:rPr lang="pt-BR" sz="1500" b="1" smtClean="0">
                <a:latin typeface="Arial" charset="0"/>
                <a:cs typeface="Arial" charset="0"/>
              </a:rPr>
              <a:t>Pressão de consultores, especialmente cirurgiões</a:t>
            </a:r>
            <a:r>
              <a:rPr lang="pt-BR" sz="1500" smtClean="0">
                <a:latin typeface="Arial" charset="0"/>
                <a:cs typeface="Arial" charset="0"/>
              </a:rPr>
              <a:t>, </a:t>
            </a:r>
            <a:r>
              <a:rPr lang="pt-BR" sz="1500" b="1" smtClean="0">
                <a:latin typeface="Arial" charset="0"/>
                <a:cs typeface="Arial" charset="0"/>
              </a:rPr>
              <a:t>pode levar intensivistas pediátricos a iniciar antibióticos</a:t>
            </a:r>
            <a:r>
              <a:rPr lang="pt-BR" sz="1500" smtClean="0">
                <a:latin typeface="Arial" charset="0"/>
                <a:cs typeface="Arial" charset="0"/>
              </a:rPr>
              <a:t> em pacientes para os quais se sentiam incertos. </a:t>
            </a:r>
          </a:p>
          <a:p>
            <a:r>
              <a:rPr lang="pt-BR" sz="1500" smtClean="0">
                <a:latin typeface="Arial" charset="0"/>
                <a:cs typeface="Arial" charset="0"/>
              </a:rPr>
              <a:t> Finalmente, não estar presente quando os antibióticos foram iniciados faz com que </a:t>
            </a:r>
            <a:r>
              <a:rPr lang="pt-BR" sz="1500" b="1" smtClean="0">
                <a:latin typeface="Arial" charset="0"/>
                <a:cs typeface="Arial" charset="0"/>
              </a:rPr>
              <a:t>os participantes confiem em seus julgamentos clínicos do colega e continuar o tratamento</a:t>
            </a:r>
          </a:p>
        </p:txBody>
      </p:sp>
      <p:sp>
        <p:nvSpPr>
          <p:cNvPr id="69638" name="Google Shape;131;p23"/>
          <p:cNvSpPr txBox="1">
            <a:spLocks/>
          </p:cNvSpPr>
          <p:nvPr/>
        </p:nvSpPr>
        <p:spPr bwMode="auto">
          <a:xfrm>
            <a:off x="379413" y="-415925"/>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1600">
                <a:solidFill>
                  <a:srgbClr val="FF00FF"/>
                </a:solidFill>
                <a:latin typeface="Economica" charset="0"/>
                <a:sym typeface="Economica" charset="0"/>
              </a:rPr>
              <a:t>RESULTADOS</a:t>
            </a:r>
            <a:r>
              <a:rPr lang="pt-BR" sz="1600">
                <a:latin typeface="Economica" charset="0"/>
                <a:sym typeface="Economica" charset="0"/>
              </a:rPr>
              <a:t>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3"/>
          <p:cNvSpPr txBox="1">
            <a:spLocks noGrp="1"/>
          </p:cNvSpPr>
          <p:nvPr>
            <p:ph type="body" idx="4294967295"/>
          </p:nvPr>
        </p:nvSpPr>
        <p:spPr/>
        <p:txBody>
          <a:bodyPr/>
          <a:lstStyle/>
          <a:p>
            <a:r>
              <a:rPr lang="pt-BR" sz="1800" smtClean="0">
                <a:latin typeface="Arial" charset="0"/>
                <a:cs typeface="Arial" charset="0"/>
              </a:rPr>
              <a:t>Nesse estudo, os autores mostraram que as decisões relacionadas a antibióticos são complexas e que os intensivistas pediátricos as tomam por meio de diferentes estratégias de raciocínio clínico. </a:t>
            </a:r>
          </a:p>
          <a:p>
            <a:pPr algn="ctr"/>
            <a:r>
              <a:rPr lang="pt-BR" sz="1800" b="1" smtClean="0">
                <a:solidFill>
                  <a:srgbClr val="0000FF"/>
                </a:solidFill>
                <a:latin typeface="Arial" charset="0"/>
                <a:cs typeface="Arial" charset="0"/>
              </a:rPr>
              <a:t>O uso de uma abordagem analítica é o preferido, seguido por uma avaliação da segurança do paciente e o uso da intuição.</a:t>
            </a:r>
          </a:p>
          <a:p>
            <a:pPr algn="ctr"/>
            <a:endParaRPr lang="pt-BR" sz="1800" b="1" smtClean="0">
              <a:solidFill>
                <a:srgbClr val="0000FF"/>
              </a:solidFill>
              <a:latin typeface="Arial" charset="0"/>
              <a:cs typeface="Arial" charset="0"/>
            </a:endParaRPr>
          </a:p>
          <a:p>
            <a:r>
              <a:rPr lang="pt-BR" sz="1800" smtClean="0">
                <a:latin typeface="Arial" charset="0"/>
                <a:cs typeface="Arial" charset="0"/>
              </a:rPr>
              <a:t> Além disso, foram identificados  </a:t>
            </a:r>
            <a:r>
              <a:rPr lang="pt-BR" sz="1800" b="1" smtClean="0">
                <a:latin typeface="Arial" charset="0"/>
                <a:cs typeface="Arial" charset="0"/>
              </a:rPr>
              <a:t>fatores que influenciam e até anulam esse processo de raciocínio</a:t>
            </a:r>
            <a:r>
              <a:rPr lang="pt-BR" sz="1800" smtClean="0">
                <a:latin typeface="Arial" charset="0"/>
                <a:cs typeface="Arial" charset="0"/>
              </a:rPr>
              <a:t> clínico, por exemplo, </a:t>
            </a:r>
            <a:r>
              <a:rPr lang="pt-BR" sz="1800" smtClean="0">
                <a:solidFill>
                  <a:srgbClr val="0000FF"/>
                </a:solidFill>
                <a:latin typeface="Arial" charset="0"/>
                <a:cs typeface="Arial" charset="0"/>
              </a:rPr>
              <a:t>gravidade da doença, pressão dos consultores e a tendência de seguir as decisões relacionadas aos antibióticos dos colegas</a:t>
            </a:r>
            <a:r>
              <a:rPr lang="pt-BR" sz="1800" smtClean="0">
                <a:latin typeface="Arial" charset="0"/>
                <a:cs typeface="Arial" charset="0"/>
              </a:rPr>
              <a:t>.</a:t>
            </a:r>
          </a:p>
          <a:p>
            <a:endParaRPr lang="pt-BR" sz="1800" smtClean="0">
              <a:latin typeface="Arial" charset="0"/>
              <a:cs typeface="Arial" charset="0"/>
            </a:endParaRPr>
          </a:p>
          <a:p>
            <a:r>
              <a:rPr lang="pt-BR" sz="1800" smtClean="0">
                <a:latin typeface="Arial" charset="0"/>
                <a:cs typeface="Arial" charset="0"/>
              </a:rPr>
              <a:t> É importante ressaltar que por trás de todas essas etapas de raciocínio clínico está a </a:t>
            </a:r>
            <a:r>
              <a:rPr lang="pt-BR" sz="1800" smtClean="0">
                <a:solidFill>
                  <a:srgbClr val="FF00FF"/>
                </a:solidFill>
                <a:latin typeface="Arial" charset="0"/>
                <a:cs typeface="Arial" charset="0"/>
              </a:rPr>
              <a:t>busca por certeza dos intensivistas pediátricos.</a:t>
            </a:r>
          </a:p>
        </p:txBody>
      </p:sp>
      <p:sp>
        <p:nvSpPr>
          <p:cNvPr id="74757" name="Google Shape;196;p33"/>
          <p:cNvSpPr txBox="1">
            <a:spLocks/>
          </p:cNvSpPr>
          <p:nvPr/>
        </p:nvSpPr>
        <p:spPr bwMode="auto">
          <a:xfrm>
            <a:off x="311150" y="31591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Text Box 3"/>
          <p:cNvSpPr txBox="1">
            <a:spLocks noGrp="1"/>
          </p:cNvSpPr>
          <p:nvPr>
            <p:ph type="body" idx="4294967295"/>
          </p:nvPr>
        </p:nvSpPr>
        <p:spPr/>
        <p:txBody>
          <a:bodyPr/>
          <a:lstStyle/>
          <a:p>
            <a:r>
              <a:rPr lang="pt-BR" sz="1800" smtClean="0">
                <a:latin typeface="Arial" charset="0"/>
                <a:cs typeface="Arial" charset="0"/>
              </a:rPr>
              <a:t>Até onde os autores sabem, o </a:t>
            </a:r>
            <a:r>
              <a:rPr lang="pt-BR" sz="1800" b="1" smtClean="0">
                <a:solidFill>
                  <a:srgbClr val="FF00FF"/>
                </a:solidFill>
                <a:latin typeface="Arial" charset="0"/>
                <a:cs typeface="Arial" charset="0"/>
              </a:rPr>
              <a:t>presente estudo  é o primeiro a propor um modelo teórico explicando o raciocínio clínico por trás das decisões relacionadas a antibióticos na UTIP. </a:t>
            </a:r>
          </a:p>
          <a:p>
            <a:endParaRPr lang="pt-BR" sz="1800" b="1" smtClean="0">
              <a:solidFill>
                <a:srgbClr val="FF00FF"/>
              </a:solidFill>
              <a:latin typeface="Arial" charset="0"/>
              <a:cs typeface="Arial" charset="0"/>
            </a:endParaRPr>
          </a:p>
          <a:p>
            <a:r>
              <a:rPr lang="pt-BR" sz="1800" smtClean="0">
                <a:latin typeface="Arial" charset="0"/>
                <a:cs typeface="Arial" charset="0"/>
              </a:rPr>
              <a:t>Os fatores que influenciaram as </a:t>
            </a:r>
            <a:r>
              <a:rPr lang="pt-BR" sz="1800" b="1" smtClean="0">
                <a:latin typeface="Arial" charset="0"/>
                <a:cs typeface="Arial" charset="0"/>
              </a:rPr>
              <a:t>decisões dos médicos relacionadas aos antibióticos em estudos com adultos</a:t>
            </a:r>
            <a:r>
              <a:rPr lang="pt-BR" sz="1800" smtClean="0">
                <a:latin typeface="Arial" charset="0"/>
                <a:cs typeface="Arial" charset="0"/>
              </a:rPr>
              <a:t> (16) incluíram </a:t>
            </a:r>
            <a:r>
              <a:rPr lang="pt-BR" sz="1800" i="1" smtClean="0">
                <a:latin typeface="Arial" charset="0"/>
                <a:cs typeface="Arial" charset="0"/>
              </a:rPr>
              <a:t>incerteza diagnóstica, gravidade da doença, medo de reclamações/litígios e conformidade com as decisões dos colegas</a:t>
            </a:r>
            <a:r>
              <a:rPr lang="pt-BR" sz="1800" smtClean="0">
                <a:latin typeface="Arial" charset="0"/>
                <a:cs typeface="Arial" charset="0"/>
              </a:rPr>
              <a:t> (17–20). </a:t>
            </a:r>
          </a:p>
          <a:p>
            <a:endParaRPr lang="pt-BR" sz="1800" smtClean="0">
              <a:latin typeface="Arial" charset="0"/>
              <a:cs typeface="Arial" charset="0"/>
            </a:endParaRPr>
          </a:p>
          <a:p>
            <a:r>
              <a:rPr lang="pt-BR" sz="1800" smtClean="0">
                <a:latin typeface="Arial" charset="0"/>
                <a:cs typeface="Arial" charset="0"/>
              </a:rPr>
              <a:t>Da mesma forma, </a:t>
            </a:r>
            <a:r>
              <a:rPr lang="pt-BR" sz="1800" b="1" smtClean="0">
                <a:latin typeface="Arial" charset="0"/>
                <a:cs typeface="Arial" charset="0"/>
              </a:rPr>
              <a:t>as decisões dos médicos não foram afetadas pelo risco de efeitos adversos dos antibióticos</a:t>
            </a:r>
            <a:r>
              <a:rPr lang="pt-BR" sz="1800" smtClean="0">
                <a:latin typeface="Arial" charset="0"/>
                <a:cs typeface="Arial" charset="0"/>
              </a:rPr>
              <a:t> (17-19).</a:t>
            </a:r>
          </a:p>
        </p:txBody>
      </p:sp>
      <p:sp>
        <p:nvSpPr>
          <p:cNvPr id="75780" name="Google Shape;196;p33"/>
          <p:cNvSpPr txBox="1">
            <a:spLocks/>
          </p:cNvSpPr>
          <p:nvPr/>
        </p:nvSpPr>
        <p:spPr bwMode="auto">
          <a:xfrm>
            <a:off x="311150" y="31591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Text Box 3"/>
          <p:cNvSpPr txBox="1">
            <a:spLocks noGrp="1"/>
          </p:cNvSpPr>
          <p:nvPr>
            <p:ph type="body" idx="4294967295"/>
          </p:nvPr>
        </p:nvSpPr>
        <p:spPr>
          <a:xfrm>
            <a:off x="319088" y="950913"/>
            <a:ext cx="8521700" cy="3354387"/>
          </a:xfrm>
        </p:spPr>
        <p:txBody>
          <a:bodyPr/>
          <a:lstStyle/>
          <a:p>
            <a:r>
              <a:rPr lang="pt-BR" sz="1600" smtClean="0">
                <a:latin typeface="Arial" charset="0"/>
                <a:cs typeface="Arial" charset="0"/>
              </a:rPr>
              <a:t>Os intensivistas pediátricos inicialmente </a:t>
            </a:r>
            <a:r>
              <a:rPr lang="pt-BR" sz="1600" b="1" smtClean="0">
                <a:latin typeface="Arial" charset="0"/>
                <a:cs typeface="Arial" charset="0"/>
              </a:rPr>
              <a:t>tentam limitar a incerteza</a:t>
            </a:r>
            <a:r>
              <a:rPr lang="pt-BR" sz="1600" smtClean="0">
                <a:latin typeface="Arial" charset="0"/>
                <a:cs typeface="Arial" charset="0"/>
              </a:rPr>
              <a:t> </a:t>
            </a:r>
            <a:r>
              <a:rPr lang="pt-BR" sz="1600" b="1" smtClean="0">
                <a:latin typeface="Arial" charset="0"/>
                <a:cs typeface="Arial" charset="0"/>
              </a:rPr>
              <a:t>conciliando os achados clínicos em escala de cinza e os resultados de testes auxiliares em diagnósticos definitivos</a:t>
            </a:r>
            <a:r>
              <a:rPr lang="pt-BR" sz="1600" smtClean="0">
                <a:latin typeface="Arial" charset="0"/>
                <a:cs typeface="Arial" charset="0"/>
              </a:rPr>
              <a:t> (21). </a:t>
            </a:r>
          </a:p>
          <a:p>
            <a:endParaRPr lang="pt-BR" sz="1600" smtClean="0">
              <a:latin typeface="Arial" charset="0"/>
              <a:cs typeface="Arial" charset="0"/>
            </a:endParaRPr>
          </a:p>
          <a:p>
            <a:r>
              <a:rPr lang="pt-BR" sz="1600" smtClean="0">
                <a:latin typeface="Arial" charset="0"/>
                <a:cs typeface="Arial" charset="0"/>
              </a:rPr>
              <a:t>Os participantes desse estudo  descreveram unanimemente o uso de uma abordagem analítica fortemente baseada no </a:t>
            </a:r>
            <a:r>
              <a:rPr lang="pt-BR" sz="1600" b="1" smtClean="0">
                <a:latin typeface="Arial" charset="0"/>
                <a:cs typeface="Arial" charset="0"/>
              </a:rPr>
              <a:t>teorema de Bayes</a:t>
            </a:r>
            <a:r>
              <a:rPr lang="pt-BR" sz="1600" smtClean="0">
                <a:latin typeface="Arial" charset="0"/>
                <a:cs typeface="Arial" charset="0"/>
              </a:rPr>
              <a:t> (22). </a:t>
            </a:r>
          </a:p>
          <a:p>
            <a:endParaRPr lang="pt-BR" sz="1600" smtClean="0">
              <a:latin typeface="Arial" charset="0"/>
              <a:cs typeface="Arial" charset="0"/>
            </a:endParaRPr>
          </a:p>
          <a:p>
            <a:r>
              <a:rPr lang="pt-BR" sz="1600" smtClean="0">
                <a:latin typeface="Arial" charset="0"/>
                <a:cs typeface="Arial" charset="0"/>
              </a:rPr>
              <a:t>Os médicos começam com sua “probabilidade anterior” de infecção bacteriana, que é baseada na </a:t>
            </a:r>
            <a:r>
              <a:rPr lang="pt-BR" sz="1600" b="1" smtClean="0">
                <a:latin typeface="Arial" charset="0"/>
                <a:cs typeface="Arial" charset="0"/>
              </a:rPr>
              <a:t>prevalência da doença</a:t>
            </a:r>
            <a:r>
              <a:rPr lang="pt-BR" sz="1600" smtClean="0">
                <a:latin typeface="Arial" charset="0"/>
                <a:cs typeface="Arial" charset="0"/>
              </a:rPr>
              <a:t> ou na impressão inicial do paciente (23). Eles atualizam essa probabilidade usando todos os </a:t>
            </a:r>
            <a:r>
              <a:rPr lang="pt-BR" sz="1600" b="1" smtClean="0">
                <a:latin typeface="Arial" charset="0"/>
                <a:cs typeface="Arial" charset="0"/>
              </a:rPr>
              <a:t>dados clínicos e resultados de testes auxiliares</a:t>
            </a:r>
            <a:r>
              <a:rPr lang="pt-BR" sz="1600" smtClean="0">
                <a:latin typeface="Arial" charset="0"/>
                <a:cs typeface="Arial" charset="0"/>
              </a:rPr>
              <a:t> disponíveis naquele momento e </a:t>
            </a:r>
            <a:r>
              <a:rPr lang="pt-BR" sz="1600" b="1" smtClean="0">
                <a:latin typeface="Arial" charset="0"/>
                <a:cs typeface="Arial" charset="0"/>
              </a:rPr>
              <a:t>estimam a probabilidade de diagnóstico de infecção bacteriana e a necessidade de antibióticos</a:t>
            </a:r>
            <a:r>
              <a:rPr lang="pt-BR" sz="1600" smtClean="0">
                <a:latin typeface="Arial" charset="0"/>
                <a:cs typeface="Arial" charset="0"/>
              </a:rPr>
              <a:t> (24). </a:t>
            </a:r>
          </a:p>
          <a:p>
            <a:endParaRPr lang="pt-BR" sz="1600" smtClean="0">
              <a:latin typeface="Arial" charset="0"/>
              <a:cs typeface="Arial" charset="0"/>
            </a:endParaRPr>
          </a:p>
          <a:p>
            <a:r>
              <a:rPr lang="pt-BR" sz="1600" b="1" smtClean="0">
                <a:latin typeface="Arial" charset="0"/>
                <a:cs typeface="Arial" charset="0"/>
              </a:rPr>
              <a:t>Alterações no estado clínico do paciente e/ou novos resultados de teste</a:t>
            </a:r>
            <a:r>
              <a:rPr lang="pt-BR" sz="1600" smtClean="0">
                <a:latin typeface="Arial" charset="0"/>
                <a:cs typeface="Arial" charset="0"/>
              </a:rPr>
              <a:t> são usados para recalcular a probabilidade diagnóstica inicial , permitindo que os intensivistas pediátricos tomem decisões informadas sobre antibióticos ou tratamento continuado.</a:t>
            </a:r>
          </a:p>
        </p:txBody>
      </p:sp>
      <p:sp>
        <p:nvSpPr>
          <p:cNvPr id="76804" name="Google Shape;196;p33"/>
          <p:cNvSpPr txBox="1">
            <a:spLocks/>
          </p:cNvSpPr>
          <p:nvPr/>
        </p:nvSpPr>
        <p:spPr bwMode="auto">
          <a:xfrm>
            <a:off x="327025" y="9366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Text Box 3"/>
          <p:cNvSpPr txBox="1">
            <a:spLocks noGrp="1"/>
          </p:cNvSpPr>
          <p:nvPr>
            <p:ph type="body" idx="4294967295"/>
          </p:nvPr>
        </p:nvSpPr>
        <p:spPr/>
        <p:txBody>
          <a:bodyPr/>
          <a:lstStyle/>
          <a:p>
            <a:r>
              <a:rPr lang="pt-BR" sz="1600" smtClean="0">
                <a:latin typeface="Arial" charset="0"/>
                <a:cs typeface="Arial" charset="0"/>
              </a:rPr>
              <a:t>Uma </a:t>
            </a:r>
            <a:r>
              <a:rPr lang="pt-BR" sz="1600" b="1" smtClean="0">
                <a:latin typeface="Arial" charset="0"/>
                <a:cs typeface="Arial" charset="0"/>
              </a:rPr>
              <a:t>descoberta chave do presente</a:t>
            </a:r>
            <a:r>
              <a:rPr lang="pt-BR" sz="1600" smtClean="0">
                <a:latin typeface="Arial" charset="0"/>
                <a:cs typeface="Arial" charset="0"/>
              </a:rPr>
              <a:t>  estudo é que o </a:t>
            </a:r>
            <a:r>
              <a:rPr lang="pt-BR" sz="1600" b="1" smtClean="0">
                <a:latin typeface="Arial" charset="0"/>
                <a:cs typeface="Arial" charset="0"/>
              </a:rPr>
              <a:t>processo de raciocínio clínico pode terminar prontamente no passo analítico</a:t>
            </a:r>
            <a:r>
              <a:rPr lang="pt-BR" sz="1600" smtClean="0">
                <a:latin typeface="Arial" charset="0"/>
                <a:cs typeface="Arial" charset="0"/>
              </a:rPr>
              <a:t> se isso pode reduzir a incerteza do médico a um nível aceitável.</a:t>
            </a:r>
          </a:p>
          <a:p>
            <a:endParaRPr lang="pt-BR" sz="1600" smtClean="0">
              <a:latin typeface="Arial" charset="0"/>
              <a:cs typeface="Arial" charset="0"/>
            </a:endParaRPr>
          </a:p>
          <a:p>
            <a:r>
              <a:rPr lang="pt-BR" sz="1600" smtClean="0">
                <a:latin typeface="Arial" charset="0"/>
                <a:cs typeface="Arial" charset="0"/>
              </a:rPr>
              <a:t> Quando isso não acontece, principalmente devido </a:t>
            </a:r>
            <a:r>
              <a:rPr lang="pt-BR" sz="1600" b="1" smtClean="0">
                <a:solidFill>
                  <a:srgbClr val="FF0000"/>
                </a:solidFill>
                <a:latin typeface="Arial" charset="0"/>
                <a:cs typeface="Arial" charset="0"/>
              </a:rPr>
              <a:t>a testes diagnósticos imperfeitos</a:t>
            </a:r>
            <a:r>
              <a:rPr lang="pt-BR" sz="1600" smtClean="0">
                <a:latin typeface="Arial" charset="0"/>
                <a:cs typeface="Arial" charset="0"/>
              </a:rPr>
              <a:t>, os médicos </a:t>
            </a:r>
            <a:r>
              <a:rPr lang="pt-BR" sz="1600" b="1" smtClean="0">
                <a:latin typeface="Arial" charset="0"/>
                <a:cs typeface="Arial" charset="0"/>
              </a:rPr>
              <a:t>renunciam seu objetivo inicial de encontrar a “resposta correta”baseado no rigor científico.</a:t>
            </a:r>
          </a:p>
          <a:p>
            <a:endParaRPr lang="pt-BR" sz="1600" b="1" smtClean="0">
              <a:latin typeface="Arial" charset="0"/>
              <a:cs typeface="Arial" charset="0"/>
            </a:endParaRPr>
          </a:p>
          <a:p>
            <a:r>
              <a:rPr lang="pt-BR" sz="1600" smtClean="0">
                <a:latin typeface="Arial" charset="0"/>
                <a:cs typeface="Arial" charset="0"/>
              </a:rPr>
              <a:t> Eles então se concentram em obter uma “</a:t>
            </a:r>
            <a:r>
              <a:rPr lang="pt-BR" sz="1600" smtClean="0">
                <a:solidFill>
                  <a:srgbClr val="FF00FF"/>
                </a:solidFill>
                <a:latin typeface="Arial" charset="0"/>
                <a:cs typeface="Arial" charset="0"/>
              </a:rPr>
              <a:t>resposta moral</a:t>
            </a:r>
            <a:r>
              <a:rPr lang="pt-BR" sz="1600" smtClean="0">
                <a:latin typeface="Arial" charset="0"/>
                <a:cs typeface="Arial" charset="0"/>
              </a:rPr>
              <a:t>”, que visa proteger os pacientes do dano potencial. </a:t>
            </a:r>
          </a:p>
          <a:p>
            <a:endParaRPr lang="pt-BR" sz="1600" smtClean="0">
              <a:latin typeface="Arial" charset="0"/>
              <a:cs typeface="Arial" charset="0"/>
            </a:endParaRPr>
          </a:p>
          <a:p>
            <a:pPr algn="ctr"/>
            <a:r>
              <a:rPr lang="pt-BR" sz="1600" b="1" smtClean="0">
                <a:solidFill>
                  <a:srgbClr val="0000FF"/>
                </a:solidFill>
                <a:latin typeface="Arial" charset="0"/>
                <a:cs typeface="Arial" charset="0"/>
              </a:rPr>
              <a:t>Portanto, é possível que ter melhores testes diagnósticos, especialmente aqueles que podem distinguir entre infecções virais e bacterianas,levar a um uso mais criterioso de antibióticos.</a:t>
            </a:r>
          </a:p>
        </p:txBody>
      </p:sp>
      <p:sp>
        <p:nvSpPr>
          <p:cNvPr id="77830" name="Google Shape;196;p33"/>
          <p:cNvSpPr txBox="1">
            <a:spLocks/>
          </p:cNvSpPr>
          <p:nvPr/>
        </p:nvSpPr>
        <p:spPr bwMode="auto">
          <a:xfrm>
            <a:off x="327025" y="9366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Text Box 3"/>
          <p:cNvSpPr txBox="1">
            <a:spLocks noGrp="1"/>
          </p:cNvSpPr>
          <p:nvPr>
            <p:ph type="body" idx="4294967295"/>
          </p:nvPr>
        </p:nvSpPr>
        <p:spPr/>
        <p:txBody>
          <a:bodyPr/>
          <a:lstStyle/>
          <a:p>
            <a:r>
              <a:rPr lang="pt-BR" sz="1800" b="1" smtClean="0">
                <a:solidFill>
                  <a:srgbClr val="0000FF"/>
                </a:solidFill>
                <a:latin typeface="Arial" charset="0"/>
                <a:cs typeface="Arial" charset="0"/>
              </a:rPr>
              <a:t>Consultando especialistas</a:t>
            </a:r>
            <a:r>
              <a:rPr lang="pt-BR" sz="1800" smtClean="0">
                <a:latin typeface="Arial" charset="0"/>
                <a:cs typeface="Arial" charset="0"/>
              </a:rPr>
              <a:t> </a:t>
            </a:r>
            <a:r>
              <a:rPr lang="pt-BR" sz="1800" b="1" smtClean="0">
                <a:solidFill>
                  <a:srgbClr val="0000FF"/>
                </a:solidFill>
                <a:latin typeface="Arial" charset="0"/>
                <a:cs typeface="Arial" charset="0"/>
              </a:rPr>
              <a:t>em doenças infecciosas pediátricas</a:t>
            </a:r>
            <a:r>
              <a:rPr lang="pt-BR" sz="1800" smtClean="0">
                <a:latin typeface="Arial" charset="0"/>
                <a:cs typeface="Arial" charset="0"/>
              </a:rPr>
              <a:t> foi a última etapa do raciocínio clínico. </a:t>
            </a:r>
          </a:p>
          <a:p>
            <a:endParaRPr lang="pt-BR" sz="1800" smtClean="0">
              <a:latin typeface="Arial" charset="0"/>
              <a:cs typeface="Arial" charset="0"/>
            </a:endParaRPr>
          </a:p>
          <a:p>
            <a:r>
              <a:rPr lang="pt-BR" sz="1800" smtClean="0">
                <a:latin typeface="Arial" charset="0"/>
                <a:cs typeface="Arial" charset="0"/>
              </a:rPr>
              <a:t>No entanto, a </a:t>
            </a:r>
            <a:r>
              <a:rPr lang="pt-BR" sz="1800" b="1" smtClean="0">
                <a:solidFill>
                  <a:srgbClr val="FF00FF"/>
                </a:solidFill>
                <a:latin typeface="Arial" charset="0"/>
                <a:cs typeface="Arial" charset="0"/>
              </a:rPr>
              <a:t>colaboração precoce com especialistas é crucial para melhorar o uso de antibióticos</a:t>
            </a:r>
            <a:r>
              <a:rPr lang="pt-BR" sz="1800" smtClean="0">
                <a:latin typeface="Arial" charset="0"/>
                <a:cs typeface="Arial" charset="0"/>
              </a:rPr>
              <a:t>. </a:t>
            </a:r>
          </a:p>
          <a:p>
            <a:endParaRPr lang="pt-BR" sz="1800" smtClean="0">
              <a:latin typeface="Arial" charset="0"/>
              <a:cs typeface="Arial" charset="0"/>
            </a:endParaRPr>
          </a:p>
          <a:p>
            <a:r>
              <a:rPr lang="pt-BR" sz="1800" smtClean="0">
                <a:latin typeface="Arial" charset="0"/>
                <a:cs typeface="Arial" charset="0"/>
              </a:rPr>
              <a:t>O estudo de Livorsi et al (25) de 122 hospitais dos EUA descobriu que a </a:t>
            </a:r>
            <a:r>
              <a:rPr lang="pt-BR" sz="1800" b="1" smtClean="0">
                <a:solidFill>
                  <a:srgbClr val="0000FF"/>
                </a:solidFill>
                <a:latin typeface="Arial" charset="0"/>
                <a:cs typeface="Arial" charset="0"/>
              </a:rPr>
              <a:t>presença de especialistas em doenças infecciosas no local</a:t>
            </a:r>
            <a:r>
              <a:rPr lang="pt-BR" sz="1800" smtClean="0">
                <a:solidFill>
                  <a:srgbClr val="0000FF"/>
                </a:solidFill>
                <a:latin typeface="Arial" charset="0"/>
                <a:cs typeface="Arial" charset="0"/>
              </a:rPr>
              <a:t> foi </a:t>
            </a:r>
            <a:r>
              <a:rPr lang="pt-BR" sz="1800" b="1" smtClean="0">
                <a:solidFill>
                  <a:srgbClr val="0000FF"/>
                </a:solidFill>
                <a:latin typeface="Arial" charset="0"/>
                <a:cs typeface="Arial" charset="0"/>
              </a:rPr>
              <a:t>associado ao</a:t>
            </a:r>
            <a:r>
              <a:rPr lang="pt-BR" sz="1800" smtClean="0">
                <a:solidFill>
                  <a:srgbClr val="0000FF"/>
                </a:solidFill>
                <a:latin typeface="Arial" charset="0"/>
                <a:cs typeface="Arial" charset="0"/>
              </a:rPr>
              <a:t> </a:t>
            </a:r>
            <a:r>
              <a:rPr lang="pt-BR" sz="1800" b="1" smtClean="0">
                <a:solidFill>
                  <a:srgbClr val="0000FF"/>
                </a:solidFill>
                <a:latin typeface="Arial" charset="0"/>
                <a:cs typeface="Arial" charset="0"/>
              </a:rPr>
              <a:t>menor uso de antibióticos em pacientes internados</a:t>
            </a:r>
          </a:p>
        </p:txBody>
      </p:sp>
      <p:sp>
        <p:nvSpPr>
          <p:cNvPr id="78852" name="Google Shape;196;p33"/>
          <p:cNvSpPr txBox="1">
            <a:spLocks/>
          </p:cNvSpPr>
          <p:nvPr/>
        </p:nvSpPr>
        <p:spPr bwMode="auto">
          <a:xfrm>
            <a:off x="327025" y="9366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Text Box 3"/>
          <p:cNvSpPr txBox="1">
            <a:spLocks noGrp="1"/>
          </p:cNvSpPr>
          <p:nvPr>
            <p:ph type="body" idx="4294967295"/>
          </p:nvPr>
        </p:nvSpPr>
        <p:spPr>
          <a:xfrm>
            <a:off x="0" y="441325"/>
            <a:ext cx="9144000" cy="4702175"/>
          </a:xfrm>
          <a:solidFill>
            <a:schemeClr val="bg1"/>
          </a:solidFill>
        </p:spPr>
        <p:txBody>
          <a:bodyPr/>
          <a:lstStyle/>
          <a:p>
            <a:pPr>
              <a:lnSpc>
                <a:spcPct val="90000"/>
              </a:lnSpc>
            </a:pPr>
            <a:r>
              <a:rPr lang="pt-BR" smtClean="0">
                <a:latin typeface="Arial" charset="0"/>
                <a:cs typeface="Arial" charset="0"/>
              </a:rPr>
              <a:t>Esses achados  contradizem a teoria do processo dual,em que o raciocínio clínico começa com a intuição e é posteriormente confirmado ou invalidado por modelos analíticos(26, 27). </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No entanto, não é surpreendente que os </a:t>
            </a:r>
            <a:r>
              <a:rPr lang="pt-BR" smtClean="0">
                <a:solidFill>
                  <a:srgbClr val="0000FF"/>
                </a:solidFill>
                <a:latin typeface="Arial" charset="0"/>
                <a:cs typeface="Arial" charset="0"/>
              </a:rPr>
              <a:t>intensivistas pediátricos usam uma abordagem analítica como sua primeira estratégia</a:t>
            </a:r>
            <a:r>
              <a:rPr lang="pt-BR" smtClean="0">
                <a:latin typeface="Arial" charset="0"/>
                <a:cs typeface="Arial" charset="0"/>
              </a:rPr>
              <a:t>, pois são treinados para tomar decisões médicas analisando sistematicamente todas as informações disponíveis. </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Além disso, como o quadro clínico dos pacientes de UTIP está em constante evolução, os intensivistas também são ensinados a reavaliar seus diagnósticos e ações de forma regular (28). Sempre que a abordagem analítica falha, os </a:t>
            </a:r>
            <a:r>
              <a:rPr lang="pt-BR" b="1" smtClean="0">
                <a:latin typeface="Arial" charset="0"/>
                <a:cs typeface="Arial" charset="0"/>
              </a:rPr>
              <a:t>intensivistas pediátricos avaliam a gravidade da doença e a segurança do paciente</a:t>
            </a:r>
            <a:r>
              <a:rPr lang="pt-BR" smtClean="0">
                <a:latin typeface="Arial" charset="0"/>
                <a:cs typeface="Arial" charset="0"/>
              </a:rPr>
              <a:t>.</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 A literatura mostra que quanto mais grave um paciente, menos certeza ele precisa intervir (28). Apesar de a </a:t>
            </a:r>
            <a:r>
              <a:rPr lang="pt-BR" b="1" smtClean="0">
                <a:latin typeface="Arial" charset="0"/>
                <a:cs typeface="Arial" charset="0"/>
              </a:rPr>
              <a:t>incerteza</a:t>
            </a:r>
            <a:r>
              <a:rPr lang="pt-BR" smtClean="0">
                <a:latin typeface="Arial" charset="0"/>
                <a:cs typeface="Arial" charset="0"/>
              </a:rPr>
              <a:t> estar associada tanto a sentimentos e ações negativas quanto positivas, ela está claramente </a:t>
            </a:r>
            <a:r>
              <a:rPr lang="pt-BR" b="1" smtClean="0">
                <a:latin typeface="Arial" charset="0"/>
                <a:cs typeface="Arial" charset="0"/>
              </a:rPr>
              <a:t>associada ao medo e à preocupação no contexto da infecção, levando ao uso de antibióticos</a:t>
            </a:r>
            <a:r>
              <a:rPr lang="pt-BR" smtClean="0">
                <a:latin typeface="Arial" charset="0"/>
                <a:cs typeface="Arial" charset="0"/>
              </a:rPr>
              <a:t> (29).</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 O baixo nível de tolerância à incerteza apresentado por alguns participantes também pode influenciar tal comportamento.</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 A intolerância à incerteza pode ser um traço de personalidade ou um estado induzido por uma situação particular (30, 31). </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É importante ressaltar que, diferentemente dos achados desse estudo, os estudos são controversos sobre as alterações sem tolerância à incerteza e risco com experiência clínica (32-34).</a:t>
            </a:r>
          </a:p>
        </p:txBody>
      </p:sp>
      <p:sp>
        <p:nvSpPr>
          <p:cNvPr id="79876" name="Google Shape;196;p33"/>
          <p:cNvSpPr txBox="1">
            <a:spLocks/>
          </p:cNvSpPr>
          <p:nvPr/>
        </p:nvSpPr>
        <p:spPr bwMode="auto">
          <a:xfrm>
            <a:off x="319088" y="-255588"/>
            <a:ext cx="8521700" cy="83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2400">
                <a:solidFill>
                  <a:srgbClr val="FF00FF"/>
                </a:solidFill>
                <a:latin typeface="Economica" charset="0"/>
                <a:sym typeface="Economica" charset="0"/>
              </a:rPr>
              <a:t>DISCUSSÃO</a:t>
            </a:r>
            <a:r>
              <a:rPr lang="pt-BR" sz="2400">
                <a:latin typeface="Economica" charset="0"/>
                <a:sym typeface="Economica" charset="0"/>
              </a:rPr>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Text Box 3"/>
          <p:cNvSpPr txBox="1">
            <a:spLocks noGrp="1"/>
          </p:cNvSpPr>
          <p:nvPr>
            <p:ph type="body" idx="4294967295"/>
          </p:nvPr>
        </p:nvSpPr>
        <p:spPr/>
        <p:txBody>
          <a:bodyPr/>
          <a:lstStyle/>
          <a:p>
            <a:r>
              <a:rPr lang="pt-BR" sz="2000" b="1" smtClean="0">
                <a:solidFill>
                  <a:srgbClr val="0000FF"/>
                </a:solidFill>
                <a:latin typeface="Arial" charset="0"/>
                <a:cs typeface="Arial" charset="0"/>
              </a:rPr>
              <a:t>A intuição</a:t>
            </a:r>
            <a:r>
              <a:rPr lang="pt-BR" sz="2000" smtClean="0">
                <a:latin typeface="Arial" charset="0"/>
                <a:cs typeface="Arial" charset="0"/>
              </a:rPr>
              <a:t> é usada para reconhecer padrões associados a um risco significativo de morbidade e mortalidade (35). Além disso, ajuda a identificar casos atípicos e complexos para os quais uma decisão rápida não pode ser tomada. </a:t>
            </a:r>
          </a:p>
          <a:p>
            <a:endParaRPr lang="pt-BR" sz="2000" smtClean="0">
              <a:latin typeface="Arial" charset="0"/>
              <a:cs typeface="Arial" charset="0"/>
            </a:endParaRPr>
          </a:p>
          <a:p>
            <a:r>
              <a:rPr lang="pt-BR" sz="2000" smtClean="0">
                <a:latin typeface="Arial" charset="0"/>
                <a:cs typeface="Arial" charset="0"/>
              </a:rPr>
              <a:t>Os scripts de doença são estruturas de conhecimento que classificam atributos associados a uma doença específica e a uma sequência temporal (35). </a:t>
            </a:r>
          </a:p>
          <a:p>
            <a:endParaRPr lang="pt-BR" sz="2000" smtClean="0">
              <a:latin typeface="Arial" charset="0"/>
              <a:cs typeface="Arial" charset="0"/>
            </a:endParaRPr>
          </a:p>
          <a:p>
            <a:r>
              <a:rPr lang="pt-BR" sz="2000" smtClean="0">
                <a:latin typeface="Arial" charset="0"/>
                <a:cs typeface="Arial" charset="0"/>
              </a:rPr>
              <a:t>Eles permitem que os médicos façam um diagnóstico rapidamente, mas são </a:t>
            </a:r>
            <a:r>
              <a:rPr lang="pt-BR" sz="2000" b="1" smtClean="0">
                <a:latin typeface="Arial" charset="0"/>
                <a:cs typeface="Arial" charset="0"/>
              </a:rPr>
              <a:t>altamente influenciados pela gravidade e pelo contexto da doença</a:t>
            </a:r>
            <a:r>
              <a:rPr lang="pt-BR" sz="2000" smtClean="0">
                <a:latin typeface="Arial" charset="0"/>
                <a:cs typeface="Arial" charset="0"/>
              </a:rPr>
              <a:t> (por exemplo, alta carga de trabalho)</a:t>
            </a:r>
          </a:p>
        </p:txBody>
      </p:sp>
      <p:sp>
        <p:nvSpPr>
          <p:cNvPr id="80900" name="Google Shape;196;p33"/>
          <p:cNvSpPr txBox="1">
            <a:spLocks/>
          </p:cNvSpPr>
          <p:nvPr/>
        </p:nvSpPr>
        <p:spPr bwMode="auto">
          <a:xfrm>
            <a:off x="320675" y="9366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3"/>
          <p:cNvSpPr txBox="1">
            <a:spLocks noGrp="1"/>
          </p:cNvSpPr>
          <p:nvPr>
            <p:ph type="body" idx="4294967295"/>
          </p:nvPr>
        </p:nvSpPr>
        <p:spPr>
          <a:xfrm>
            <a:off x="158750" y="357188"/>
            <a:ext cx="8985250" cy="4337050"/>
          </a:xfrm>
          <a:solidFill>
            <a:schemeClr val="bg1"/>
          </a:solidFill>
        </p:spPr>
        <p:txBody>
          <a:bodyPr/>
          <a:lstStyle/>
          <a:p>
            <a:pPr>
              <a:lnSpc>
                <a:spcPct val="90000"/>
              </a:lnSpc>
            </a:pPr>
            <a:r>
              <a:rPr lang="pt-BR" sz="1500" smtClean="0">
                <a:latin typeface="Arial" charset="0"/>
                <a:cs typeface="Arial" charset="0"/>
              </a:rPr>
              <a:t>Os autores observaram </a:t>
            </a:r>
            <a:r>
              <a:rPr lang="pt-BR" sz="1500" b="1" smtClean="0">
                <a:solidFill>
                  <a:srgbClr val="0000FF"/>
                </a:solidFill>
                <a:latin typeface="Arial" charset="0"/>
                <a:cs typeface="Arial" charset="0"/>
              </a:rPr>
              <a:t>vieses cognitivos</a:t>
            </a:r>
            <a:r>
              <a:rPr lang="pt-BR" sz="1500" smtClean="0">
                <a:latin typeface="Arial" charset="0"/>
                <a:cs typeface="Arial" charset="0"/>
              </a:rPr>
              <a:t> que influenciam erroneamente as decisões relacionadas a antibióticos. </a:t>
            </a:r>
          </a:p>
          <a:p>
            <a:pPr>
              <a:lnSpc>
                <a:spcPct val="90000"/>
              </a:lnSpc>
            </a:pPr>
            <a:endParaRPr lang="pt-BR" sz="1500" smtClean="0">
              <a:latin typeface="Arial" charset="0"/>
              <a:cs typeface="Arial" charset="0"/>
            </a:endParaRPr>
          </a:p>
          <a:p>
            <a:pPr>
              <a:lnSpc>
                <a:spcPct val="90000"/>
              </a:lnSpc>
            </a:pPr>
            <a:r>
              <a:rPr lang="pt-BR" sz="1500" smtClean="0">
                <a:latin typeface="Arial" charset="0"/>
                <a:cs typeface="Arial" charset="0"/>
              </a:rPr>
              <a:t>Os médicos que tiveram maus resultados dos pacientes devido à infecção foram amais propensos a usar antibióticos, exibindo tanto a negativa de efeito, onde a </a:t>
            </a:r>
            <a:r>
              <a:rPr lang="pt-BR" sz="1500" b="1" smtClean="0">
                <a:latin typeface="Arial" charset="0"/>
                <a:cs typeface="Arial" charset="0"/>
              </a:rPr>
              <a:t>experiência de resultados negativos aumentam sua frequência percebida e viés de disponibilidade</a:t>
            </a:r>
            <a:r>
              <a:rPr lang="pt-BR" sz="1500" smtClean="0">
                <a:latin typeface="Arial" charset="0"/>
                <a:cs typeface="Arial" charset="0"/>
              </a:rPr>
              <a:t>, que é a tendência de superestimar a probabilidade de um evento recordado (36).]</a:t>
            </a:r>
          </a:p>
          <a:p>
            <a:pPr>
              <a:lnSpc>
                <a:spcPct val="90000"/>
              </a:lnSpc>
            </a:pPr>
            <a:endParaRPr lang="pt-BR" sz="1500" smtClean="0">
              <a:latin typeface="Arial" charset="0"/>
              <a:cs typeface="Arial" charset="0"/>
            </a:endParaRPr>
          </a:p>
          <a:p>
            <a:pPr>
              <a:lnSpc>
                <a:spcPct val="90000"/>
              </a:lnSpc>
            </a:pPr>
            <a:r>
              <a:rPr lang="pt-BR" sz="1500" smtClean="0">
                <a:latin typeface="Arial" charset="0"/>
                <a:cs typeface="Arial" charset="0"/>
              </a:rPr>
              <a:t> O benefício imediato percebido de iniciar/continuar antibióticos também foi favorecido sobre seus potenciais riscos de longo prazo, um exemplo de desconto hiperbólico.</a:t>
            </a:r>
          </a:p>
          <a:p>
            <a:pPr>
              <a:lnSpc>
                <a:spcPct val="90000"/>
              </a:lnSpc>
            </a:pPr>
            <a:endParaRPr lang="pt-BR" sz="1500" smtClean="0">
              <a:latin typeface="Arial" charset="0"/>
              <a:cs typeface="Arial" charset="0"/>
            </a:endParaRPr>
          </a:p>
          <a:p>
            <a:pPr>
              <a:lnSpc>
                <a:spcPct val="90000"/>
              </a:lnSpc>
            </a:pPr>
            <a:r>
              <a:rPr lang="pt-BR" sz="1500" smtClean="0">
                <a:latin typeface="Arial" charset="0"/>
                <a:cs typeface="Arial" charset="0"/>
              </a:rPr>
              <a:t> Além disso, </a:t>
            </a:r>
            <a:r>
              <a:rPr lang="pt-BR" sz="1500" b="1" smtClean="0">
                <a:solidFill>
                  <a:srgbClr val="FF0000"/>
                </a:solidFill>
                <a:latin typeface="Arial" charset="0"/>
                <a:cs typeface="Arial" charset="0"/>
              </a:rPr>
              <a:t>os médicos que seguiram as decisões relacionadas a antibióticos de seu colega pode ter apresentado viés de cortesia</a:t>
            </a:r>
            <a:r>
              <a:rPr lang="pt-BR" sz="1500" smtClean="0">
                <a:latin typeface="Arial" charset="0"/>
                <a:cs typeface="Arial" charset="0"/>
              </a:rPr>
              <a:t>, que </a:t>
            </a:r>
            <a:r>
              <a:rPr lang="pt-BR" sz="1500" b="1" smtClean="0">
                <a:latin typeface="Arial" charset="0"/>
                <a:cs typeface="Arial" charset="0"/>
              </a:rPr>
              <a:t>visa preservar boas relações de trabalho</a:t>
            </a:r>
            <a:r>
              <a:rPr lang="pt-BR" sz="1500" smtClean="0">
                <a:latin typeface="Arial" charset="0"/>
                <a:cs typeface="Arial" charset="0"/>
              </a:rPr>
              <a:t> (37). </a:t>
            </a:r>
          </a:p>
          <a:p>
            <a:pPr>
              <a:lnSpc>
                <a:spcPct val="90000"/>
              </a:lnSpc>
            </a:pPr>
            <a:endParaRPr lang="pt-BR" sz="1500" smtClean="0">
              <a:latin typeface="Arial" charset="0"/>
              <a:cs typeface="Arial" charset="0"/>
            </a:endParaRPr>
          </a:p>
          <a:p>
            <a:pPr>
              <a:lnSpc>
                <a:spcPct val="90000"/>
              </a:lnSpc>
            </a:pPr>
            <a:r>
              <a:rPr lang="pt-BR" sz="1500" smtClean="0">
                <a:latin typeface="Arial" charset="0"/>
                <a:cs typeface="Arial" charset="0"/>
              </a:rPr>
              <a:t>Livorsi et al (17) relataram que, embora os médicos possam questionar suas decisões antibióticas dos colegas, eles evitam fornecer </a:t>
            </a:r>
            <a:r>
              <a:rPr lang="pt-BR" sz="1500" i="1" smtClean="0">
                <a:latin typeface="Arial" charset="0"/>
                <a:cs typeface="Arial" charset="0"/>
              </a:rPr>
              <a:t>feedback</a:t>
            </a:r>
            <a:r>
              <a:rPr lang="pt-BR" sz="1500" smtClean="0">
                <a:latin typeface="Arial" charset="0"/>
                <a:cs typeface="Arial" charset="0"/>
              </a:rPr>
              <a:t> devido a problemas de hierarquia, encontros e constrangimentos. </a:t>
            </a:r>
          </a:p>
          <a:p>
            <a:pPr>
              <a:lnSpc>
                <a:spcPct val="90000"/>
              </a:lnSpc>
            </a:pPr>
            <a:endParaRPr lang="pt-BR" sz="1500" smtClean="0">
              <a:latin typeface="Arial" charset="0"/>
              <a:cs typeface="Arial" charset="0"/>
            </a:endParaRPr>
          </a:p>
          <a:p>
            <a:pPr>
              <a:lnSpc>
                <a:spcPct val="90000"/>
              </a:lnSpc>
            </a:pPr>
            <a:r>
              <a:rPr lang="pt-BR" sz="1500" b="1" smtClean="0">
                <a:solidFill>
                  <a:srgbClr val="0000FF"/>
                </a:solidFill>
                <a:latin typeface="Arial" charset="0"/>
                <a:cs typeface="Arial" charset="0"/>
              </a:rPr>
              <a:t>Lidar com esses vieses cognitivos é crucial para melhorar o uso racional deantibióticos</a:t>
            </a:r>
            <a:r>
              <a:rPr lang="pt-BR" sz="1500" smtClean="0">
                <a:latin typeface="Arial" charset="0"/>
                <a:cs typeface="Arial" charset="0"/>
              </a:rPr>
              <a:t>. Estratégias potenciais incluem educar os médicos para lidar com a incerteza e experiências passadas, para dar e receber </a:t>
            </a:r>
            <a:r>
              <a:rPr lang="pt-BR" sz="1500" i="1" smtClean="0">
                <a:latin typeface="Arial" charset="0"/>
                <a:cs typeface="Arial" charset="0"/>
              </a:rPr>
              <a:t>feedback,</a:t>
            </a:r>
            <a:r>
              <a:rPr lang="pt-BR" sz="1500" smtClean="0">
                <a:latin typeface="Arial" charset="0"/>
                <a:cs typeface="Arial" charset="0"/>
              </a:rPr>
              <a:t> e compartilhar a lógica de suas decisões de antibióticos com os colegas (16)</a:t>
            </a:r>
          </a:p>
        </p:txBody>
      </p:sp>
      <p:sp>
        <p:nvSpPr>
          <p:cNvPr id="81924" name="Google Shape;196;p33"/>
          <p:cNvSpPr txBox="1">
            <a:spLocks/>
          </p:cNvSpPr>
          <p:nvPr/>
        </p:nvSpPr>
        <p:spPr bwMode="auto">
          <a:xfrm>
            <a:off x="230188" y="-415925"/>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2000">
                <a:solidFill>
                  <a:srgbClr val="FF00FF"/>
                </a:solidFill>
                <a:latin typeface="Economica" charset="0"/>
                <a:sym typeface="Economica" charset="0"/>
              </a:rPr>
              <a:t>DISCUSSÃO</a:t>
            </a:r>
            <a:r>
              <a:rPr lang="pt-BR" sz="2000">
                <a:latin typeface="Economica" charset="0"/>
                <a:sym typeface="Economica" charset="0"/>
              </a:rPr>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Text Box 3"/>
          <p:cNvSpPr txBox="1">
            <a:spLocks noGrp="1"/>
          </p:cNvSpPr>
          <p:nvPr>
            <p:ph type="body" idx="4294967295"/>
          </p:nvPr>
        </p:nvSpPr>
        <p:spPr>
          <a:xfrm>
            <a:off x="173038" y="814388"/>
            <a:ext cx="8970962" cy="4329112"/>
          </a:xfrm>
          <a:solidFill>
            <a:schemeClr val="bg1"/>
          </a:solidFill>
        </p:spPr>
        <p:txBody>
          <a:bodyPr/>
          <a:lstStyle/>
          <a:p>
            <a:pPr algn="ctr"/>
            <a:r>
              <a:rPr lang="pt-BR" b="1" smtClean="0">
                <a:solidFill>
                  <a:srgbClr val="0000FF"/>
                </a:solidFill>
                <a:latin typeface="Arial" charset="0"/>
                <a:cs typeface="Arial" charset="0"/>
              </a:rPr>
              <a:t>A relutância observada em descontinuar o tratamento com antibióticos por medo de induzir resistência bacteriana continua sendo uma barreira importante para otimizar o uso de antibióticos. </a:t>
            </a:r>
          </a:p>
          <a:p>
            <a:pPr algn="ctr"/>
            <a:endParaRPr lang="pt-BR" b="1" smtClean="0">
              <a:solidFill>
                <a:srgbClr val="0000FF"/>
              </a:solidFill>
              <a:latin typeface="Arial" charset="0"/>
              <a:cs typeface="Arial" charset="0"/>
            </a:endParaRPr>
          </a:p>
          <a:p>
            <a:r>
              <a:rPr lang="pt-BR" smtClean="0">
                <a:latin typeface="Arial" charset="0"/>
                <a:cs typeface="Arial" charset="0"/>
              </a:rPr>
              <a:t>Embora a seleção de alvos seja um mecanismo conhecido  de  resistência, a maioria das espécies de bactérias multirresistentes são um produto da seleção colateral. </a:t>
            </a:r>
          </a:p>
          <a:p>
            <a:endParaRPr lang="pt-BR" smtClean="0">
              <a:latin typeface="Arial" charset="0"/>
              <a:cs typeface="Arial" charset="0"/>
            </a:endParaRPr>
          </a:p>
          <a:p>
            <a:r>
              <a:rPr lang="pt-BR" smtClean="0">
                <a:latin typeface="Arial" charset="0"/>
                <a:cs typeface="Arial" charset="0"/>
              </a:rPr>
              <a:t>Neste último, cepas resistentes de patógenos oportunistas colonizadores são selecionadas durante o uso de antibióticos (38). </a:t>
            </a:r>
          </a:p>
          <a:p>
            <a:endParaRPr lang="pt-BR" smtClean="0">
              <a:latin typeface="Arial" charset="0"/>
              <a:cs typeface="Arial" charset="0"/>
            </a:endParaRPr>
          </a:p>
          <a:p>
            <a:r>
              <a:rPr lang="pt-BR" smtClean="0">
                <a:latin typeface="Arial" charset="0"/>
                <a:cs typeface="Arial" charset="0"/>
              </a:rPr>
              <a:t>Quanto mais tempo, quanto maior for a exposição ao antibiótico, maior será a pressão de seleção. </a:t>
            </a:r>
          </a:p>
          <a:p>
            <a:endParaRPr lang="pt-BR" smtClean="0">
              <a:latin typeface="Arial" charset="0"/>
              <a:cs typeface="Arial" charset="0"/>
            </a:endParaRPr>
          </a:p>
          <a:p>
            <a:r>
              <a:rPr lang="pt-BR" smtClean="0">
                <a:latin typeface="Arial" charset="0"/>
                <a:cs typeface="Arial" charset="0"/>
              </a:rPr>
              <a:t>Assim, na maioria dos casos, o risco não é descontinuar tratamentos muito cedo, mas sim tratar por muito tempo.</a:t>
            </a:r>
          </a:p>
          <a:p>
            <a:endParaRPr lang="pt-BR" smtClean="0">
              <a:latin typeface="Arial" charset="0"/>
              <a:cs typeface="Arial" charset="0"/>
            </a:endParaRPr>
          </a:p>
          <a:p>
            <a:r>
              <a:rPr lang="pt-BR" smtClean="0">
                <a:latin typeface="Arial" charset="0"/>
                <a:cs typeface="Arial" charset="0"/>
              </a:rPr>
              <a:t>Fornecer </a:t>
            </a:r>
            <a:r>
              <a:rPr lang="pt-BR" i="1" smtClean="0">
                <a:latin typeface="Arial" charset="0"/>
                <a:cs typeface="Arial" charset="0"/>
              </a:rPr>
              <a:t>feedback</a:t>
            </a:r>
            <a:r>
              <a:rPr lang="pt-BR" smtClean="0">
                <a:latin typeface="Arial" charset="0"/>
                <a:cs typeface="Arial" charset="0"/>
              </a:rPr>
              <a:t> educacional sobre os comportamentos de prescrição dos médicos pode aumentar o conhecimento dos mecanismos de resistência bacteriana (16).</a:t>
            </a:r>
          </a:p>
        </p:txBody>
      </p:sp>
      <p:sp>
        <p:nvSpPr>
          <p:cNvPr id="82948" name="Google Shape;196;p33"/>
          <p:cNvSpPr txBox="1">
            <a:spLocks/>
          </p:cNvSpPr>
          <p:nvPr/>
        </p:nvSpPr>
        <p:spPr bwMode="auto">
          <a:xfrm>
            <a:off x="320675" y="9366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Text Box 3"/>
          <p:cNvSpPr txBox="1">
            <a:spLocks noGrp="1"/>
          </p:cNvSpPr>
          <p:nvPr>
            <p:ph type="body" idx="4294967295"/>
          </p:nvPr>
        </p:nvSpPr>
        <p:spPr>
          <a:xfrm>
            <a:off x="373063" y="550863"/>
            <a:ext cx="8521700" cy="3354387"/>
          </a:xfrm>
        </p:spPr>
        <p:txBody>
          <a:bodyPr/>
          <a:lstStyle/>
          <a:p>
            <a:r>
              <a:rPr lang="pt-BR" sz="1600" b="1" smtClean="0">
                <a:solidFill>
                  <a:srgbClr val="FF0000"/>
                </a:solidFill>
                <a:latin typeface="Arial" charset="0"/>
                <a:cs typeface="Arial" charset="0"/>
              </a:rPr>
              <a:t>                               O presente  estudo tem limitações</a:t>
            </a:r>
            <a:endParaRPr lang="pt-BR" sz="1600" smtClean="0">
              <a:latin typeface="Arial" charset="0"/>
              <a:cs typeface="Arial" charset="0"/>
            </a:endParaRPr>
          </a:p>
          <a:p>
            <a:endParaRPr lang="pt-BR" sz="1600" smtClean="0">
              <a:latin typeface="Arial" charset="0"/>
              <a:cs typeface="Arial" charset="0"/>
            </a:endParaRPr>
          </a:p>
          <a:p>
            <a:r>
              <a:rPr lang="pt-BR" sz="1600" smtClean="0">
                <a:latin typeface="Arial" charset="0"/>
                <a:cs typeface="Arial" charset="0"/>
              </a:rPr>
              <a:t>Não foram entrevistados  todos médicos que trabalham nas UTIPs participantes. No entanto,a amostragem intencional permitiu a representação de diferentes níveis de antiguidade, sexo e formação.Além disso, os processos de raciocínio clínico descritos foram consistentes. </a:t>
            </a:r>
          </a:p>
          <a:p>
            <a:r>
              <a:rPr lang="pt-BR" sz="1600" smtClean="0">
                <a:latin typeface="Arial" charset="0"/>
                <a:cs typeface="Arial" charset="0"/>
              </a:rPr>
              <a:t>Em segundo lugar, como todas as UTIPs canadenses são afiliadas a Universidades, os presentes achados  s podem não ser transferíveis a locais não acadêmicos com acesso limitado a consultores.</a:t>
            </a:r>
          </a:p>
          <a:p>
            <a:r>
              <a:rPr lang="pt-BR" sz="1600" smtClean="0">
                <a:latin typeface="Arial" charset="0"/>
                <a:cs typeface="Arial" charset="0"/>
              </a:rPr>
              <a:t>Para mitigar isso, os autores apresentam  uma descrição detalhada do cenário e os participantes para permitir que os leitores façam julgamentos de transferibilidade. </a:t>
            </a:r>
          </a:p>
          <a:p>
            <a:r>
              <a:rPr lang="pt-BR" sz="1600" smtClean="0">
                <a:latin typeface="Arial" charset="0"/>
                <a:cs typeface="Arial" charset="0"/>
              </a:rPr>
              <a:t>Terceiro, o viés do observador é possível, pois os médicos sabiam que estavam sendo observados.No entanto, o pesquisador que tomava notas estava bem treinado,discreto, e não participou ativamente durante as rodadas.O viés do participante foi minimizado à medida que as entrevistas usaram perguntas abertas e não-orientadoras.</a:t>
            </a:r>
          </a:p>
          <a:p>
            <a:r>
              <a:rPr lang="pt-BR" sz="1600" smtClean="0">
                <a:latin typeface="Arial" charset="0"/>
                <a:cs typeface="Arial" charset="0"/>
              </a:rPr>
              <a:t>Por último, não foram estudadas as  decisões sobre tipos de antibióticos ou dose ou estratégias de escalonamento. </a:t>
            </a:r>
          </a:p>
        </p:txBody>
      </p:sp>
      <p:sp>
        <p:nvSpPr>
          <p:cNvPr id="83972" name="Google Shape;196;p33"/>
          <p:cNvSpPr txBox="1">
            <a:spLocks/>
          </p:cNvSpPr>
          <p:nvPr/>
        </p:nvSpPr>
        <p:spPr bwMode="auto">
          <a:xfrm>
            <a:off x="307975" y="-239713"/>
            <a:ext cx="8521700" cy="83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18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Text Box 3"/>
          <p:cNvSpPr txBox="1">
            <a:spLocks noGrp="1"/>
          </p:cNvSpPr>
          <p:nvPr>
            <p:ph type="body" idx="4294967295"/>
          </p:nvPr>
        </p:nvSpPr>
        <p:spPr/>
        <p:txBody>
          <a:bodyPr/>
          <a:lstStyle/>
          <a:p>
            <a:r>
              <a:rPr lang="pt-BR" b="1" smtClean="0">
                <a:solidFill>
                  <a:srgbClr val="0000FF"/>
                </a:solidFill>
                <a:latin typeface="Arial" charset="0"/>
                <a:cs typeface="Arial" charset="0"/>
              </a:rPr>
              <a:t>                      No entanto, esse estudo tem pontos fortes importantes</a:t>
            </a:r>
            <a:endParaRPr lang="pt-BR" smtClean="0">
              <a:latin typeface="Arial" charset="0"/>
              <a:cs typeface="Arial" charset="0"/>
            </a:endParaRPr>
          </a:p>
          <a:p>
            <a:endParaRPr lang="pt-BR" smtClean="0">
              <a:latin typeface="Arial" charset="0"/>
              <a:cs typeface="Arial" charset="0"/>
            </a:endParaRPr>
          </a:p>
          <a:p>
            <a:r>
              <a:rPr lang="pt-BR" sz="1600" smtClean="0">
                <a:latin typeface="Arial" charset="0"/>
                <a:cs typeface="Arial" charset="0"/>
              </a:rPr>
              <a:t>Todas as entrevistas foram baseadas em dados relacionados a decisões do uso de antibióticos em tempo real e  não cenários hipotéticos.</a:t>
            </a:r>
          </a:p>
          <a:p>
            <a:r>
              <a:rPr lang="pt-BR" sz="1600" smtClean="0">
                <a:latin typeface="Arial" charset="0"/>
                <a:cs typeface="Arial" charset="0"/>
              </a:rPr>
              <a:t> </a:t>
            </a:r>
          </a:p>
          <a:p>
            <a:r>
              <a:rPr lang="pt-BR" sz="1600" smtClean="0">
                <a:latin typeface="Arial" charset="0"/>
                <a:cs typeface="Arial" charset="0"/>
              </a:rPr>
              <a:t>Isso permitiu ao s autores  evitar vieses de recordação e desejabilidade social, ao mesmo tempo em que promove uma rica descrição de todas as etapas do raciocínio clínico utilizado por intensivistas pediátricos.</a:t>
            </a:r>
          </a:p>
          <a:p>
            <a:r>
              <a:rPr lang="pt-BR" sz="1600" smtClean="0">
                <a:latin typeface="Arial" charset="0"/>
                <a:cs typeface="Arial" charset="0"/>
              </a:rPr>
              <a:t> O uso desses resultados  por programas de administração de antibióticos podem ajudar a desenvolver intervenções que abordam as preocupações dos intensivistas pediátricos , aumentando suas chances de sucesso ao otimizar o uso de antibióticos.</a:t>
            </a:r>
          </a:p>
        </p:txBody>
      </p:sp>
      <p:sp>
        <p:nvSpPr>
          <p:cNvPr id="84996" name="Google Shape;196;p33"/>
          <p:cNvSpPr txBox="1">
            <a:spLocks/>
          </p:cNvSpPr>
          <p:nvPr/>
        </p:nvSpPr>
        <p:spPr bwMode="auto">
          <a:xfrm>
            <a:off x="320675" y="9366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DISCUSSÃO</a:t>
            </a:r>
            <a:r>
              <a:rPr lang="pt-BR" sz="4200">
                <a:latin typeface="Economica" charset="0"/>
                <a:sym typeface="Economica" charset="0"/>
              </a:rPr>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Text Box 3"/>
          <p:cNvSpPr txBox="1">
            <a:spLocks noGrp="1"/>
          </p:cNvSpPr>
          <p:nvPr>
            <p:ph type="body" idx="4294967295"/>
          </p:nvPr>
        </p:nvSpPr>
        <p:spPr>
          <a:xfrm>
            <a:off x="331788" y="1217613"/>
            <a:ext cx="8521700" cy="3354387"/>
          </a:xfrm>
          <a:solidFill>
            <a:srgbClr val="FFFF00"/>
          </a:solidFill>
          <a:ln w="76200" cmpd="tri">
            <a:solidFill>
              <a:srgbClr val="FF00FF"/>
            </a:solidFill>
            <a:miter lim="800000"/>
            <a:headEnd/>
            <a:tailEnd/>
          </a:ln>
        </p:spPr>
        <p:txBody>
          <a:bodyPr/>
          <a:lstStyle/>
          <a:p>
            <a:r>
              <a:rPr lang="pt-BR" sz="1600" b="1" smtClean="0">
                <a:solidFill>
                  <a:srgbClr val="0000FF"/>
                </a:solidFill>
                <a:latin typeface="Arial" charset="0"/>
                <a:cs typeface="Arial" charset="0"/>
              </a:rPr>
              <a:t>Decisões relacionadas a antibióticos para crianças criticamente doentes são complexas e os intensivistas pediátricos utilizam várias estratégias de raciocínio clínico para reduzir a incerteza em torno da etiologia bacteriana das infecções. </a:t>
            </a:r>
          </a:p>
          <a:p>
            <a:endParaRPr lang="pt-BR" sz="1600" b="1" smtClean="0">
              <a:solidFill>
                <a:srgbClr val="0000FF"/>
              </a:solidFill>
              <a:latin typeface="Arial" charset="0"/>
              <a:cs typeface="Arial" charset="0"/>
            </a:endParaRPr>
          </a:p>
          <a:p>
            <a:r>
              <a:rPr lang="pt-BR" sz="1600" b="1" smtClean="0">
                <a:solidFill>
                  <a:srgbClr val="0000FF"/>
                </a:solidFill>
                <a:latin typeface="Arial" charset="0"/>
                <a:cs typeface="Arial" charset="0"/>
              </a:rPr>
              <a:t>Usando um abordagem analítica é a escolha preferida, e sua falha resulta no uso de métodos intuitivos que são influenciados pela gravidade da doença, experiência anterior do médico, níveis individuais de tolerância à incerteza,e pressão dos colegas. </a:t>
            </a:r>
          </a:p>
          <a:p>
            <a:endParaRPr lang="pt-BR" sz="1600" b="1" smtClean="0">
              <a:solidFill>
                <a:srgbClr val="0000FF"/>
              </a:solidFill>
              <a:latin typeface="Arial" charset="0"/>
              <a:cs typeface="Arial" charset="0"/>
            </a:endParaRPr>
          </a:p>
          <a:p>
            <a:r>
              <a:rPr lang="pt-BR" sz="1600" b="1" smtClean="0">
                <a:solidFill>
                  <a:srgbClr val="0000FF"/>
                </a:solidFill>
                <a:latin typeface="Arial" charset="0"/>
                <a:cs typeface="Arial" charset="0"/>
              </a:rPr>
              <a:t>O desenvolvimento de ferramentas com desempenho aprimorado para diagnosticar infecções bacterianas e colaboração precoce com equipes de doenças infecciosas e educação em vieses relacionados às decisões de antibióticos podem melhorar o uso racional de antibióticos neste cenário.</a:t>
            </a:r>
          </a:p>
        </p:txBody>
      </p:sp>
      <p:sp>
        <p:nvSpPr>
          <p:cNvPr id="86021" name="Google Shape;196;p33"/>
          <p:cNvSpPr txBox="1">
            <a:spLocks/>
          </p:cNvSpPr>
          <p:nvPr/>
        </p:nvSpPr>
        <p:spPr bwMode="auto">
          <a:xfrm>
            <a:off x="320675" y="9366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a:solidFill>
                  <a:srgbClr val="FF00FF"/>
                </a:solidFill>
                <a:latin typeface="Economica" charset="0"/>
                <a:sym typeface="Economica" charset="0"/>
              </a:rPr>
              <a:t>CONCLUSÕES</a:t>
            </a:r>
            <a:endParaRPr lang="pt-BR" sz="4200">
              <a:latin typeface="Economica" charset="0"/>
              <a:sym typeface="Economica"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2"/>
          <p:cNvSpPr txBox="1">
            <a:spLocks noGrp="1"/>
          </p:cNvSpPr>
          <p:nvPr>
            <p:ph type="title" idx="4294967295"/>
          </p:nvPr>
        </p:nvSpPr>
        <p:spPr>
          <a:xfrm>
            <a:off x="4021138" y="909638"/>
            <a:ext cx="4683125" cy="3594100"/>
          </a:xfrm>
          <a:solidFill>
            <a:srgbClr val="CCCCFF"/>
          </a:solidFill>
          <a:ln w="38100">
            <a:solidFill>
              <a:srgbClr val="FF00FF"/>
            </a:solidFill>
            <a:miter lim="800000"/>
            <a:headEnd/>
            <a:tailEnd/>
          </a:ln>
        </p:spPr>
        <p:txBody>
          <a:bodyPr/>
          <a:lstStyle/>
          <a:p>
            <a:r>
              <a:rPr lang="pt-BR" sz="1200" b="1" smtClean="0">
                <a:solidFill>
                  <a:srgbClr val="FF00FF"/>
                </a:solidFill>
                <a:latin typeface="Arial" charset="0"/>
                <a:cs typeface="Arial" charset="0"/>
              </a:rPr>
              <a:t>                    O QUE O ESTUDO SIGNIFICA</a:t>
            </a:r>
            <a:br>
              <a:rPr lang="pt-BR" sz="1200" b="1" smtClean="0">
                <a:solidFill>
                  <a:srgbClr val="FF00FF"/>
                </a:solidFill>
                <a:latin typeface="Arial" charset="0"/>
                <a:cs typeface="Arial" charset="0"/>
              </a:rPr>
            </a:br>
            <a:r>
              <a:rPr lang="pt-BR" sz="1200" b="1" smtClean="0">
                <a:solidFill>
                  <a:srgbClr val="FF00FF"/>
                </a:solidFill>
                <a:latin typeface="Arial" charset="0"/>
                <a:cs typeface="Arial" charset="0"/>
              </a:rPr>
              <a:t/>
            </a:r>
            <a:br>
              <a:rPr lang="pt-BR" sz="1200" b="1" smtClean="0">
                <a:solidFill>
                  <a:srgbClr val="FF00FF"/>
                </a:solidFill>
                <a:latin typeface="Arial" charset="0"/>
                <a:cs typeface="Arial" charset="0"/>
              </a:rPr>
            </a:br>
            <a:r>
              <a:rPr lang="pt-BR" sz="1200" smtClean="0">
                <a:latin typeface="Arial" charset="0"/>
                <a:cs typeface="Arial" charset="0"/>
              </a:rPr>
              <a:t>• Este estudo qualitativo identifica quatro etapas de raciocínio clínico usadas por intensivistas pediátricos para tomar decisões relacionadas a antibióticos para crianças criticamente doentes.</a:t>
            </a:r>
            <a:br>
              <a:rPr lang="pt-BR" sz="1200" smtClean="0">
                <a:latin typeface="Arial" charset="0"/>
                <a:cs typeface="Arial" charset="0"/>
              </a:rPr>
            </a:b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 Os intensivistas pediátricos primeiro usam um método analítico para determinar a probabilidade de infecção bacteriana. Se incerto, eles avaliam a segurança do paciente e usam o raciocínio clínico intuitivo e, por último,consultam especialistas em doenças infecciosas. A severidade da doença  e pressão dos consultores podem anular este processo.</a:t>
            </a:r>
            <a:br>
              <a:rPr lang="pt-BR" sz="1200" smtClean="0">
                <a:latin typeface="Arial" charset="0"/>
                <a:cs typeface="Arial" charset="0"/>
              </a:rPr>
            </a:br>
            <a:r>
              <a:rPr lang="pt-BR" sz="1200" smtClean="0">
                <a:latin typeface="Arial" charset="0"/>
                <a:cs typeface="Arial" charset="0"/>
              </a:rPr>
              <a:t/>
            </a:r>
            <a:br>
              <a:rPr lang="pt-BR" sz="1200" smtClean="0">
                <a:latin typeface="Arial" charset="0"/>
                <a:cs typeface="Arial" charset="0"/>
              </a:rPr>
            </a:br>
            <a:r>
              <a:rPr lang="pt-BR" sz="1200" smtClean="0">
                <a:latin typeface="Arial" charset="0"/>
                <a:cs typeface="Arial" charset="0"/>
              </a:rPr>
              <a:t>• O desenvolvimento de ferramentas com desempenho aprimorado para diagnosticar infecções bacterianas, precocemente com precoce  colaboração com as equipes de doenças infecciosas pediátricas e educação sobre vieses cognitivos que afetam decisões relacionadas a antibióticos pode melhorar o uso racional de antibióticos neste cenário.</a:t>
            </a:r>
          </a:p>
        </p:txBody>
      </p:sp>
      <p:pic>
        <p:nvPicPr>
          <p:cNvPr id="901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225" y="866775"/>
            <a:ext cx="3054350" cy="3722688"/>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Google Shape;196;p33"/>
          <p:cNvSpPr txBox="1">
            <a:spLocks/>
          </p:cNvSpPr>
          <p:nvPr/>
        </p:nvSpPr>
        <p:spPr bwMode="auto">
          <a:xfrm>
            <a:off x="238125" y="-274638"/>
            <a:ext cx="8521700" cy="83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1800" i="1">
                <a:solidFill>
                  <a:srgbClr val="FF00FF"/>
                </a:solidFill>
                <a:latin typeface="Economica" charset="0"/>
                <a:sym typeface="Economica" charset="0"/>
              </a:rPr>
              <a:t>ABSTRACT</a:t>
            </a:r>
            <a:endParaRPr lang="pt-BR" sz="1800" i="1">
              <a:latin typeface="Economica" charset="0"/>
              <a:sym typeface="Economica" charset="0"/>
            </a:endParaRPr>
          </a:p>
        </p:txBody>
      </p:sp>
      <p:pic>
        <p:nvPicPr>
          <p:cNvPr id="8704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498475"/>
            <a:ext cx="4529138" cy="447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047" name="Rectangle 7"/>
          <p:cNvSpPr>
            <a:spLocks noChangeArrowheads="1"/>
          </p:cNvSpPr>
          <p:nvPr/>
        </p:nvSpPr>
        <p:spPr bwMode="auto">
          <a:xfrm>
            <a:off x="4810125" y="1657350"/>
            <a:ext cx="4124325" cy="2720975"/>
          </a:xfrm>
          <a:prstGeom prst="rect">
            <a:avLst/>
          </a:prstGeom>
          <a:solidFill>
            <a:srgbClr val="0000FF"/>
          </a:solidFill>
          <a:ln w="76200" cmpd="tri">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a:solidFill>
                  <a:srgbClr val="FFFF00"/>
                </a:solidFill>
              </a:rPr>
              <a:t>Decisões relacionadas a antibióticos para crianças criticamente doentes são complexas,e intensivistas pediátricos usam várias estratégias de raciocínio clínico para diminuir a incerteza em torno da etiologia bacteriana das infecções. No entanto, a gravidade da doença e as preocupações com a segurança do paciente podem anular decisões baseadas em evidências clínicas e levar ao uso de antibióticos. Vários vieses cognitivos foram identificados nos processos clínicos de raciocínio.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70" name="Google Shape;196;p33"/>
          <p:cNvSpPr txBox="1">
            <a:spLocks/>
          </p:cNvSpPr>
          <p:nvPr/>
        </p:nvSpPr>
        <p:spPr bwMode="auto">
          <a:xfrm>
            <a:off x="320675" y="93663"/>
            <a:ext cx="8521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p>
            <a:pPr>
              <a:buClr>
                <a:srgbClr val="000000"/>
              </a:buClr>
              <a:buSzPts val="4200"/>
              <a:buFont typeface="Economica" charset="0"/>
              <a:buNone/>
            </a:pPr>
            <a:r>
              <a:rPr lang="pt-BR" sz="4200" i="1">
                <a:solidFill>
                  <a:srgbClr val="FF00FF"/>
                </a:solidFill>
                <a:latin typeface="Economica" charset="0"/>
                <a:sym typeface="Economica" charset="0"/>
              </a:rPr>
              <a:t>REFERENCES</a:t>
            </a:r>
            <a:endParaRPr lang="pt-BR" sz="4200" i="1">
              <a:latin typeface="Economica" charset="0"/>
              <a:sym typeface="Economica" charset="0"/>
            </a:endParaRPr>
          </a:p>
        </p:txBody>
      </p:sp>
      <p:pic>
        <p:nvPicPr>
          <p:cNvPr id="88071" name="Picture 7"/>
          <p:cNvPicPr>
            <a:picLocks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614363" y="1017588"/>
            <a:ext cx="4162425" cy="37782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807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00" y="138113"/>
            <a:ext cx="3629025" cy="489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0263" y="0"/>
            <a:ext cx="4321175" cy="500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0"/>
            <a:ext cx="9010650" cy="470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2"/>
          <p:cNvSpPr txBox="1">
            <a:spLocks noGrp="1"/>
          </p:cNvSpPr>
          <p:nvPr>
            <p:ph type="title" idx="4294967295"/>
          </p:nvPr>
        </p:nvSpPr>
        <p:spPr>
          <a:xfrm>
            <a:off x="284163" y="82550"/>
            <a:ext cx="8521700" cy="831850"/>
          </a:xfrm>
          <a:solidFill>
            <a:srgbClr val="FFFF00"/>
          </a:solidFill>
          <a:ln w="28575" cap="flat">
            <a:solidFill>
              <a:srgbClr val="FF00FF"/>
            </a:solidFill>
            <a:prstDash val="sysDot"/>
            <a:miter lim="800000"/>
            <a:headEnd/>
            <a:tailEnd/>
          </a:ln>
        </p:spPr>
        <p:txBody>
          <a:bodyPr/>
          <a:lstStyle/>
          <a:p>
            <a:pPr algn="ctr"/>
            <a:r>
              <a:rPr lang="pt-BR" sz="1200" b="1" smtClean="0">
                <a:solidFill>
                  <a:srgbClr val="0000FF"/>
                </a:solidFill>
                <a:latin typeface="Arial" charset="0"/>
                <a:cs typeface="Arial" charset="0"/>
              </a:rPr>
              <a:t>NOTA DO EDITOR DA PAGINA NEONATAL </a:t>
            </a:r>
            <a:r>
              <a:rPr lang="pt-BR" sz="1200" b="1" smtClean="0">
                <a:solidFill>
                  <a:srgbClr val="0000FF"/>
                </a:solidFill>
                <a:latin typeface="Arial" charset="0"/>
                <a:cs typeface="Arial" charset="0"/>
                <a:hlinkClick r:id="rId2"/>
              </a:rPr>
              <a:t>www.paulomargotto.com.br</a:t>
            </a:r>
            <a:r>
              <a:rPr lang="pt-BR" sz="1200" b="1" smtClean="0">
                <a:solidFill>
                  <a:srgbClr val="0000FF"/>
                </a:solidFill>
                <a:latin typeface="Arial" charset="0"/>
                <a:cs typeface="Arial" charset="0"/>
              </a:rPr>
              <a:t>  Dr. Paulo R. Margotto</a:t>
            </a:r>
            <a:br>
              <a:rPr lang="pt-BR" sz="1200" b="1" smtClean="0">
                <a:solidFill>
                  <a:srgbClr val="0000FF"/>
                </a:solidFill>
                <a:latin typeface="Arial" charset="0"/>
                <a:cs typeface="Arial" charset="0"/>
              </a:rPr>
            </a:br>
            <a:r>
              <a:rPr lang="pt-BR" sz="1200" b="1" smtClean="0">
                <a:solidFill>
                  <a:srgbClr val="0000FF"/>
                </a:solidFill>
                <a:latin typeface="Arial" charset="0"/>
                <a:cs typeface="Arial" charset="0"/>
              </a:rPr>
              <a:t>CONSULTEM TAMBÉM! AQUI E AGORA! AMPLIANDO NOSSOS CONHECIMENTOS!</a:t>
            </a:r>
            <a:br>
              <a:rPr lang="pt-BR" sz="1200" b="1" smtClean="0">
                <a:solidFill>
                  <a:srgbClr val="0000FF"/>
                </a:solidFill>
                <a:latin typeface="Arial" charset="0"/>
                <a:cs typeface="Arial" charset="0"/>
              </a:rPr>
            </a:br>
            <a:r>
              <a:rPr lang="pt-BR" sz="1200" b="1" smtClean="0">
                <a:solidFill>
                  <a:srgbClr val="FF00FF"/>
                </a:solidFill>
                <a:latin typeface="Algerian" pitchFamily="82" charset="0"/>
                <a:cs typeface="Arial" charset="0"/>
              </a:rPr>
              <a:t>ESTUDANDO JUNTOS!</a:t>
            </a:r>
          </a:p>
        </p:txBody>
      </p:sp>
      <p:sp>
        <p:nvSpPr>
          <p:cNvPr id="97283" name="Text Box 3"/>
          <p:cNvSpPr txBox="1">
            <a:spLocks noGrp="1"/>
          </p:cNvSpPr>
          <p:nvPr>
            <p:ph type="body" idx="4294967295"/>
          </p:nvPr>
        </p:nvSpPr>
        <p:spPr>
          <a:xfrm>
            <a:off x="365125" y="1000125"/>
            <a:ext cx="8528050" cy="631825"/>
          </a:xfrm>
          <a:solidFill>
            <a:srgbClr val="FF00FF"/>
          </a:solidFill>
        </p:spPr>
        <p:txBody>
          <a:bodyPr/>
          <a:lstStyle/>
          <a:p>
            <a:pPr algn="ctr">
              <a:lnSpc>
                <a:spcPct val="90000"/>
              </a:lnSpc>
            </a:pPr>
            <a:r>
              <a:rPr lang="pt-BR" sz="1600" b="1" smtClean="0">
                <a:solidFill>
                  <a:srgbClr val="66FF33"/>
                </a:solidFill>
                <a:latin typeface="Arial" charset="0"/>
                <a:cs typeface="Arial" charset="0"/>
              </a:rPr>
              <a:t>E NA NEONATOLOGIA?</a:t>
            </a:r>
          </a:p>
          <a:p>
            <a:pPr algn="ctr">
              <a:lnSpc>
                <a:spcPct val="90000"/>
              </a:lnSpc>
            </a:pPr>
            <a:r>
              <a:rPr lang="pt-BR" sz="1600" b="1" smtClean="0">
                <a:solidFill>
                  <a:srgbClr val="0000FF"/>
                </a:solidFill>
                <a:latin typeface="Arial" charset="0"/>
                <a:cs typeface="Arial" charset="0"/>
              </a:rPr>
              <a:t>O</a:t>
            </a:r>
            <a:r>
              <a:rPr lang="pt-BR" sz="1600" smtClean="0">
                <a:latin typeface="Arial" charset="0"/>
                <a:cs typeface="Arial" charset="0"/>
              </a:rPr>
              <a:t> </a:t>
            </a:r>
            <a:r>
              <a:rPr lang="pt-BR" sz="1600" b="1" smtClean="0">
                <a:solidFill>
                  <a:srgbClr val="0000FF"/>
                </a:solidFill>
                <a:latin typeface="Arial" charset="0"/>
                <a:cs typeface="Arial" charset="0"/>
              </a:rPr>
              <a:t>por quê da Importância do uso Racional de antibióticos</a:t>
            </a:r>
          </a:p>
        </p:txBody>
      </p:sp>
      <p:sp>
        <p:nvSpPr>
          <p:cNvPr id="97286" name="Text Box 6"/>
          <p:cNvSpPr txBox="1">
            <a:spLocks noChangeArrowheads="1"/>
          </p:cNvSpPr>
          <p:nvPr/>
        </p:nvSpPr>
        <p:spPr bwMode="auto">
          <a:xfrm>
            <a:off x="1390650" y="4408488"/>
            <a:ext cx="75342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solidFill>
                  <a:srgbClr val="0000FF"/>
                </a:solidFill>
              </a:rPr>
              <a:t>Drs. </a:t>
            </a:r>
            <a:r>
              <a:rPr lang="pt-BR">
                <a:solidFill>
                  <a:srgbClr val="008000"/>
                </a:solidFill>
              </a:rPr>
              <a:t>Lucas</a:t>
            </a:r>
            <a:r>
              <a:rPr lang="pt-BR">
                <a:solidFill>
                  <a:srgbClr val="0000FF"/>
                </a:solidFill>
              </a:rPr>
              <a:t>, </a:t>
            </a:r>
            <a:r>
              <a:rPr lang="pt-BR">
                <a:solidFill>
                  <a:srgbClr val="008000"/>
                </a:solidFill>
              </a:rPr>
              <a:t>Amanda Franco</a:t>
            </a:r>
            <a:r>
              <a:rPr lang="pt-BR">
                <a:solidFill>
                  <a:srgbClr val="0000FF"/>
                </a:solidFill>
              </a:rPr>
              <a:t>, </a:t>
            </a:r>
            <a:r>
              <a:rPr lang="pt-BR">
                <a:solidFill>
                  <a:srgbClr val="008000"/>
                </a:solidFill>
              </a:rPr>
              <a:t>Aldo</a:t>
            </a:r>
            <a:r>
              <a:rPr lang="pt-BR">
                <a:solidFill>
                  <a:srgbClr val="0000FF"/>
                </a:solidFill>
              </a:rPr>
              <a:t>, </a:t>
            </a:r>
            <a:r>
              <a:rPr lang="pt-BR">
                <a:solidFill>
                  <a:srgbClr val="008000"/>
                </a:solidFill>
              </a:rPr>
              <a:t>Amanda do Carmo</a:t>
            </a:r>
            <a:r>
              <a:rPr lang="pt-BR">
                <a:solidFill>
                  <a:srgbClr val="0000FF"/>
                </a:solidFill>
              </a:rPr>
              <a:t>, Paulo R. Margotto, Myara, Lays, </a:t>
            </a:r>
            <a:r>
              <a:rPr lang="pt-BR">
                <a:solidFill>
                  <a:srgbClr val="008000"/>
                </a:solidFill>
              </a:rPr>
              <a:t>Anna</a:t>
            </a:r>
          </a:p>
          <a:p>
            <a:pPr algn="ctr"/>
            <a:r>
              <a:rPr lang="pt-BR">
                <a:solidFill>
                  <a:srgbClr val="008000"/>
                </a:solidFill>
              </a:rPr>
              <a:t>Amellia</a:t>
            </a:r>
            <a:r>
              <a:rPr lang="pt-BR">
                <a:solidFill>
                  <a:srgbClr val="0000FF"/>
                </a:solidFill>
              </a:rPr>
              <a:t>, Carol e </a:t>
            </a:r>
            <a:r>
              <a:rPr lang="pt-BR">
                <a:solidFill>
                  <a:srgbClr val="008000"/>
                </a:solidFill>
              </a:rPr>
              <a:t>Gabrielly</a:t>
            </a:r>
          </a:p>
        </p:txBody>
      </p:sp>
      <p:sp>
        <p:nvSpPr>
          <p:cNvPr id="97287" name="Oval 7"/>
          <p:cNvSpPr>
            <a:spLocks noChangeArrowheads="1"/>
          </p:cNvSpPr>
          <p:nvPr/>
        </p:nvSpPr>
        <p:spPr bwMode="auto">
          <a:xfrm>
            <a:off x="0" y="2143125"/>
            <a:ext cx="2312988" cy="1322388"/>
          </a:xfrm>
          <a:prstGeom prst="ellipse">
            <a:avLst/>
          </a:prstGeom>
          <a:solidFill>
            <a:srgbClr val="66FF33"/>
          </a:solidFill>
          <a:ln w="38100" cap="rnd">
            <a:solidFill>
              <a:srgbClr val="FF00FF"/>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0000FF"/>
                </a:solidFill>
              </a:rPr>
              <a:t>Sejam Bem-vindos os</a:t>
            </a:r>
          </a:p>
          <a:p>
            <a:pPr algn="ctr"/>
            <a:r>
              <a:rPr lang="pt-BR">
                <a:solidFill>
                  <a:srgbClr val="0000FF"/>
                </a:solidFill>
              </a:rPr>
              <a:t>novos Residentes</a:t>
            </a:r>
          </a:p>
          <a:p>
            <a:pPr algn="ctr"/>
            <a:r>
              <a:rPr lang="pt-BR">
                <a:solidFill>
                  <a:srgbClr val="0000FF"/>
                </a:solidFill>
              </a:rPr>
              <a:t>da Neonatologia/HMIB</a:t>
            </a:r>
          </a:p>
          <a:p>
            <a:pPr algn="ctr"/>
            <a:r>
              <a:rPr lang="pt-BR">
                <a:solidFill>
                  <a:srgbClr val="0000FF"/>
                </a:solidFill>
              </a:rPr>
              <a:t>2022-2023</a:t>
            </a:r>
          </a:p>
        </p:txBody>
      </p:sp>
      <p:sp>
        <p:nvSpPr>
          <p:cNvPr id="97288" name="Text Box 8"/>
          <p:cNvSpPr txBox="1">
            <a:spLocks noChangeArrowheads="1"/>
          </p:cNvSpPr>
          <p:nvPr/>
        </p:nvSpPr>
        <p:spPr bwMode="auto">
          <a:xfrm>
            <a:off x="7181850" y="4033838"/>
            <a:ext cx="14938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hlinkClick r:id="rId3"/>
              </a:rPr>
              <a:t>pmargotto@gmail.com</a:t>
            </a:r>
            <a:r>
              <a:rPr lang="pt-BR" sz="1000"/>
              <a:t> </a:t>
            </a:r>
          </a:p>
        </p:txBody>
      </p:sp>
      <p:sp>
        <p:nvSpPr>
          <p:cNvPr id="97289" name="AutoShape 9"/>
          <p:cNvSpPr>
            <a:spLocks noChangeArrowheads="1"/>
          </p:cNvSpPr>
          <p:nvPr/>
        </p:nvSpPr>
        <p:spPr bwMode="auto">
          <a:xfrm>
            <a:off x="7240588" y="2400300"/>
            <a:ext cx="1754187" cy="1085850"/>
          </a:xfrm>
          <a:prstGeom prst="irregularSeal1">
            <a:avLst/>
          </a:prstGeom>
          <a:solidFill>
            <a:srgbClr val="66FF33"/>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00FF"/>
                </a:solidFill>
              </a:rPr>
              <a:t>Residência</a:t>
            </a:r>
          </a:p>
          <a:p>
            <a:pPr algn="ctr"/>
            <a:r>
              <a:rPr lang="pt-BR" b="1">
                <a:solidFill>
                  <a:srgbClr val="FF00FF"/>
                </a:solidFill>
              </a:rPr>
              <a:t>Aos 32 anos!</a:t>
            </a:r>
          </a:p>
        </p:txBody>
      </p:sp>
      <p:pic>
        <p:nvPicPr>
          <p:cNvPr id="9729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3000" y="1698625"/>
            <a:ext cx="4740275" cy="2668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Text Box 3"/>
          <p:cNvSpPr txBox="1">
            <a:spLocks noGrp="1"/>
          </p:cNvSpPr>
          <p:nvPr>
            <p:ph type="body" idx="4294967295"/>
          </p:nvPr>
        </p:nvSpPr>
        <p:spPr>
          <a:xfrm>
            <a:off x="366713" y="1130300"/>
            <a:ext cx="8521700" cy="3354388"/>
          </a:xfrm>
        </p:spPr>
        <p:txBody>
          <a:bodyPr/>
          <a:lstStyle/>
          <a:p>
            <a:r>
              <a:rPr lang="pt-BR" sz="1200" smtClean="0">
                <a:latin typeface="Arial" charset="0"/>
                <a:cs typeface="Arial" charset="0"/>
              </a:rPr>
              <a:t>Desde os anos 80 ocorre aumento das taxas de resistências, segundo dados provenientes do </a:t>
            </a:r>
            <a:r>
              <a:rPr lang="pt-BR" sz="1200" i="1" smtClean="0">
                <a:latin typeface="Arial" charset="0"/>
                <a:cs typeface="Arial" charset="0"/>
              </a:rPr>
              <a:t>Center for  Disease Control (</a:t>
            </a:r>
            <a:r>
              <a:rPr lang="pt-BR" sz="1200" smtClean="0">
                <a:latin typeface="Arial" charset="0"/>
                <a:cs typeface="Arial" charset="0"/>
              </a:rPr>
              <a:t>CDC) dos Estados Unidos. </a:t>
            </a:r>
          </a:p>
          <a:p>
            <a:endParaRPr lang="pt-BR" sz="1200" smtClean="0">
              <a:latin typeface="Arial" charset="0"/>
              <a:cs typeface="Arial" charset="0"/>
            </a:endParaRPr>
          </a:p>
          <a:p>
            <a:r>
              <a:rPr lang="pt-BR" sz="1200" smtClean="0">
                <a:latin typeface="Arial" charset="0"/>
                <a:cs typeface="Arial" charset="0"/>
              </a:rPr>
              <a:t>Há 15 anos, a Sociedade de Doenças Infecciosas (IDSA) publicou: micróbios ruins sem medicamentos, tentando mostrar o conceito de resistência aos antimicrobianos, agora uma crise de saúde pública verdadeira.</a:t>
            </a:r>
          </a:p>
          <a:p>
            <a:r>
              <a:rPr lang="pt-BR" sz="1200" b="1" smtClean="0">
                <a:latin typeface="Arial" charset="0"/>
                <a:cs typeface="Arial" charset="0"/>
              </a:rPr>
              <a:t> </a:t>
            </a:r>
          </a:p>
          <a:p>
            <a:pPr algn="ctr"/>
            <a:r>
              <a:rPr lang="pt-BR" sz="1200" b="1" smtClean="0">
                <a:solidFill>
                  <a:srgbClr val="FF0000"/>
                </a:solidFill>
                <a:latin typeface="Arial" charset="0"/>
                <a:cs typeface="Arial" charset="0"/>
              </a:rPr>
              <a:t>A Organização Mundial de Saúde em 2014 publicou relatório dizendo que “O problema é tão sério que ameaça a realização da medicina moderna. A era do pós-antibiótico em que infecções comuns e pequenas podem matar; não sendo uma fantasia apocalíptica, isso pode ser uma verdade no século 21”.</a:t>
            </a:r>
          </a:p>
          <a:p>
            <a:endParaRPr lang="pt-BR" sz="1200" b="1" smtClean="0">
              <a:latin typeface="Arial" charset="0"/>
              <a:cs typeface="Arial" charset="0"/>
            </a:endParaRPr>
          </a:p>
          <a:p>
            <a:r>
              <a:rPr lang="pt-BR" sz="1200" b="1" smtClean="0">
                <a:latin typeface="Arial" charset="0"/>
                <a:cs typeface="Arial" charset="0"/>
              </a:rPr>
              <a:t> </a:t>
            </a:r>
            <a:r>
              <a:rPr lang="pt-BR" sz="1200" b="1" smtClean="0">
                <a:solidFill>
                  <a:srgbClr val="FF0000"/>
                </a:solidFill>
                <a:latin typeface="Arial" charset="0"/>
                <a:cs typeface="Arial" charset="0"/>
              </a:rPr>
              <a:t>Enquanto antibióticos salvam vidas, pode haver consequências adversas</a:t>
            </a:r>
            <a:r>
              <a:rPr lang="pt-BR" sz="1200" b="1" smtClean="0">
                <a:latin typeface="Arial" charset="0"/>
                <a:cs typeface="Arial" charset="0"/>
              </a:rPr>
              <a:t>. </a:t>
            </a:r>
            <a:r>
              <a:rPr lang="pt-BR" sz="1200" smtClean="0">
                <a:latin typeface="Arial" charset="0"/>
                <a:cs typeface="Arial" charset="0"/>
              </a:rPr>
              <a:t>A resistência aos antibióticos é um problema muito caro associado com custos de saúde muito altos.</a:t>
            </a:r>
          </a:p>
          <a:p>
            <a:endParaRPr lang="pt-BR" sz="1200" smtClean="0">
              <a:latin typeface="Arial" charset="0"/>
              <a:cs typeface="Arial" charset="0"/>
            </a:endParaRPr>
          </a:p>
          <a:p>
            <a:r>
              <a:rPr lang="pt-BR" sz="1200" b="1" smtClean="0">
                <a:latin typeface="Arial" charset="0"/>
                <a:cs typeface="Arial" charset="0"/>
              </a:rPr>
              <a:t> </a:t>
            </a:r>
            <a:r>
              <a:rPr lang="pt-BR" sz="1200" b="1" smtClean="0">
                <a:solidFill>
                  <a:srgbClr val="FF0000"/>
                </a:solidFill>
                <a:latin typeface="Arial" charset="0"/>
                <a:cs typeface="Arial" charset="0"/>
              </a:rPr>
              <a:t>Entre os efeitos adversos</a:t>
            </a:r>
            <a:r>
              <a:rPr lang="pt-BR" sz="1200" b="1" smtClean="0">
                <a:latin typeface="Arial" charset="0"/>
                <a:cs typeface="Arial" charset="0"/>
              </a:rPr>
              <a:t>: </a:t>
            </a:r>
            <a:r>
              <a:rPr lang="pt-BR" sz="1200" smtClean="0">
                <a:latin typeface="Arial" charset="0"/>
                <a:cs typeface="Arial" charset="0"/>
              </a:rPr>
              <a:t>enterocolite necrosante, candidemia e aumento da mortalidade; há uma taxa maior de nefrotoxicidade e ototoxicidade e consequências sobre o microbioma; a curto prazo há um impacto na nutrição, na imunidade e risco de infecção e a logo prazo, risco aumentado de distúrbios do espectro autismo, alergia, asma, obesidade ansiedade e depressão</a:t>
            </a:r>
            <a:r>
              <a:rPr lang="pt-BR" sz="1200" b="1" smtClean="0">
                <a:latin typeface="Arial" charset="0"/>
                <a:cs typeface="Arial" charset="0"/>
              </a:rPr>
              <a:t>.</a:t>
            </a:r>
            <a:r>
              <a:rPr lang="pt-BR" sz="1200" smtClean="0">
                <a:latin typeface="Arial" charset="0"/>
                <a:cs typeface="Arial" charset="0"/>
              </a:rPr>
              <a:t> </a:t>
            </a:r>
          </a:p>
        </p:txBody>
      </p:sp>
      <p:sp>
        <p:nvSpPr>
          <p:cNvPr id="98308" name="Rectangle 4"/>
          <p:cNvSpPr>
            <a:spLocks noChangeArrowheads="1"/>
          </p:cNvSpPr>
          <p:nvPr/>
        </p:nvSpPr>
        <p:spPr bwMode="auto">
          <a:xfrm>
            <a:off x="1119188" y="66675"/>
            <a:ext cx="7375525"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buClr>
                <a:srgbClr val="000000"/>
              </a:buClr>
              <a:buFont typeface="Arial" charset="0"/>
              <a:buNone/>
            </a:pPr>
            <a:r>
              <a:rPr lang="pt-BR" sz="1600" b="1">
                <a:solidFill>
                  <a:srgbClr val="0000FF"/>
                </a:solidFill>
                <a:latin typeface="Lato" pitchFamily="34" charset="0"/>
              </a:rPr>
              <a:t>GERENCIAMENTO DO USO DE ANTIBI</a:t>
            </a:r>
            <a:r>
              <a:rPr lang="pt-BR" sz="1600" b="1">
                <a:solidFill>
                  <a:srgbClr val="0000FF"/>
                </a:solidFill>
                <a:latin typeface="Arial"/>
              </a:rPr>
              <a:t>Ó</a:t>
            </a:r>
            <a:r>
              <a:rPr lang="pt-BR" sz="1600" b="1">
                <a:solidFill>
                  <a:srgbClr val="0000FF"/>
                </a:solidFill>
                <a:latin typeface="Lato" pitchFamily="34" charset="0"/>
              </a:rPr>
              <a:t>TICOS NA UTI NEONATAL</a:t>
            </a:r>
            <a:r>
              <a:rPr lang="pt-BR" sz="1600">
                <a:solidFill>
                  <a:srgbClr val="0000FF"/>
                </a:solidFill>
              </a:rPr>
              <a:t>   </a:t>
            </a:r>
            <a:r>
              <a:rPr lang="pt-BR" sz="600">
                <a:solidFill>
                  <a:srgbClr val="0000FF"/>
                </a:solidFill>
              </a:rPr>
              <a:t>                   </a:t>
            </a:r>
            <a:r>
              <a:rPr lang="pt-BR">
                <a:solidFill>
                  <a:srgbClr val="0000FF"/>
                </a:solidFill>
              </a:rPr>
              <a:t/>
            </a:r>
            <a:br>
              <a:rPr lang="pt-BR">
                <a:solidFill>
                  <a:srgbClr val="0000FF"/>
                </a:solidFill>
              </a:rPr>
            </a:br>
            <a:endParaRPr lang="pt-BR" sz="900" b="1">
              <a:solidFill>
                <a:srgbClr val="989898"/>
              </a:solidFill>
              <a:latin typeface="Lato" pitchFamily="34" charset="0"/>
            </a:endParaRPr>
          </a:p>
          <a:p>
            <a:pPr algn="ctr" eaLnBrk="0" hangingPunct="0"/>
            <a:r>
              <a:rPr lang="pt-BR" sz="1300">
                <a:solidFill>
                  <a:srgbClr val="424242"/>
                </a:solidFill>
                <a:ea typeface="Source Sans Pro"/>
                <a:cs typeface="Source Sans Pro"/>
              </a:rPr>
              <a:t>Lisa Saiman (EUA). 22º Simpósio Internacional de Neonatologia do Santa Joana, São Paulo, 11-14 de setembro de 2019. </a:t>
            </a:r>
          </a:p>
          <a:p>
            <a:pPr algn="ctr" eaLnBrk="0" hangingPunct="0"/>
            <a:r>
              <a:rPr lang="pt-BR" sz="1300">
                <a:solidFill>
                  <a:srgbClr val="424242"/>
                </a:solidFill>
                <a:ea typeface="Source Sans Pro"/>
                <a:cs typeface="Source Sans Pro"/>
              </a:rPr>
              <a:t>Realizado por Paulo R. Margotto.</a:t>
            </a:r>
            <a:endParaRPr lang="pt-BR">
              <a:solidFill>
                <a:srgbClr val="607D8B"/>
              </a:solidFill>
            </a:endParaRPr>
          </a:p>
        </p:txBody>
      </p:sp>
      <p:pic>
        <p:nvPicPr>
          <p:cNvPr id="98309" name="Picture 5" descr="doc">
            <a:hlinkClick r:id="rId2" tooltip="Gerenciamento_Antibióticos_UTI_Neonatal_201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9525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98310" name="Oval 6"/>
          <p:cNvSpPr>
            <a:spLocks noChangeArrowheads="1"/>
          </p:cNvSpPr>
          <p:nvPr/>
        </p:nvSpPr>
        <p:spPr bwMode="auto">
          <a:xfrm>
            <a:off x="150813" y="293688"/>
            <a:ext cx="914400" cy="614362"/>
          </a:xfrm>
          <a:prstGeom prst="ellipse">
            <a:avLst/>
          </a:prstGeom>
          <a:solidFill>
            <a:srgbClr val="FFFF00"/>
          </a:solidFill>
          <a:ln w="5715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66FF33"/>
                </a:solidFill>
              </a:rPr>
              <a:t>2019</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Text Box 3"/>
          <p:cNvSpPr txBox="1">
            <a:spLocks noGrp="1"/>
          </p:cNvSpPr>
          <p:nvPr>
            <p:ph type="body" idx="4294967295"/>
          </p:nvPr>
        </p:nvSpPr>
        <p:spPr>
          <a:xfrm>
            <a:off x="311150" y="249238"/>
            <a:ext cx="8521700" cy="4330700"/>
          </a:xfrm>
        </p:spPr>
        <p:txBody>
          <a:bodyPr/>
          <a:lstStyle/>
          <a:p>
            <a:pPr>
              <a:lnSpc>
                <a:spcPct val="80000"/>
              </a:lnSpc>
            </a:pPr>
            <a:r>
              <a:rPr lang="pt-BR" sz="800" b="1" smtClean="0">
                <a:latin typeface="Arial" charset="0"/>
                <a:cs typeface="Arial" charset="0"/>
              </a:rPr>
              <a:t>	</a:t>
            </a:r>
            <a:r>
              <a:rPr lang="pt-BR" sz="1200" smtClean="0">
                <a:latin typeface="Arial" charset="0"/>
                <a:cs typeface="Arial" charset="0"/>
              </a:rPr>
              <a:t>As estratégias baseadas em evidências demonstraram que</a:t>
            </a:r>
            <a:r>
              <a:rPr lang="pt-BR" sz="1200" b="1" smtClean="0">
                <a:latin typeface="Arial" charset="0"/>
                <a:cs typeface="Arial" charset="0"/>
              </a:rPr>
              <a:t> </a:t>
            </a:r>
            <a:r>
              <a:rPr lang="pt-BR" sz="1200" b="1" smtClean="0">
                <a:solidFill>
                  <a:srgbClr val="0000FF"/>
                </a:solidFill>
                <a:latin typeface="Arial" charset="0"/>
                <a:cs typeface="Arial" charset="0"/>
              </a:rPr>
              <a:t>o gerenciamento antimicrobiano melhora o uso apropriado de antibióticos. </a:t>
            </a:r>
          </a:p>
          <a:p>
            <a:pPr>
              <a:lnSpc>
                <a:spcPct val="80000"/>
              </a:lnSpc>
            </a:pPr>
            <a:endParaRPr lang="pt-BR" sz="1200" b="1" smtClean="0">
              <a:solidFill>
                <a:srgbClr val="0000FF"/>
              </a:solidFill>
              <a:latin typeface="Arial" charset="0"/>
              <a:cs typeface="Arial" charset="0"/>
            </a:endParaRPr>
          </a:p>
          <a:p>
            <a:pPr>
              <a:lnSpc>
                <a:spcPct val="80000"/>
              </a:lnSpc>
            </a:pPr>
            <a:r>
              <a:rPr lang="pt-BR" sz="1200" b="1" smtClean="0">
                <a:latin typeface="Arial" charset="0"/>
                <a:cs typeface="Arial" charset="0"/>
              </a:rPr>
              <a:t>                                                              </a:t>
            </a:r>
            <a:r>
              <a:rPr lang="pt-BR" sz="1200" b="1" smtClean="0">
                <a:solidFill>
                  <a:srgbClr val="FF00FF"/>
                </a:solidFill>
                <a:latin typeface="Arial" charset="0"/>
                <a:cs typeface="Arial" charset="0"/>
              </a:rPr>
              <a:t>É uma prioridade internacional</a:t>
            </a:r>
            <a:r>
              <a:rPr lang="pt-BR" sz="1200" smtClean="0">
                <a:solidFill>
                  <a:srgbClr val="FF00FF"/>
                </a:solidFill>
                <a:latin typeface="Arial" charset="0"/>
                <a:cs typeface="Arial" charset="0"/>
              </a:rPr>
              <a:t>. </a:t>
            </a:r>
          </a:p>
          <a:p>
            <a:pPr>
              <a:lnSpc>
                <a:spcPct val="80000"/>
              </a:lnSpc>
            </a:pPr>
            <a:endParaRPr lang="pt-BR" sz="1200" smtClean="0">
              <a:solidFill>
                <a:srgbClr val="FF00FF"/>
              </a:solidFill>
              <a:latin typeface="Arial" charset="0"/>
              <a:cs typeface="Arial" charset="0"/>
            </a:endParaRPr>
          </a:p>
          <a:p>
            <a:pPr>
              <a:lnSpc>
                <a:spcPct val="80000"/>
              </a:lnSpc>
            </a:pPr>
            <a:r>
              <a:rPr lang="pt-BR" sz="1200" smtClean="0">
                <a:latin typeface="Arial" charset="0"/>
                <a:cs typeface="Arial" charset="0"/>
              </a:rPr>
              <a:t>       A primeira é a </a:t>
            </a:r>
            <a:r>
              <a:rPr lang="pt-BR" sz="1200" b="1" smtClean="0">
                <a:solidFill>
                  <a:srgbClr val="0000FF"/>
                </a:solidFill>
                <a:latin typeface="Arial" charset="0"/>
                <a:cs typeface="Arial" charset="0"/>
              </a:rPr>
              <a:t>EDUCAÇÃO.</a:t>
            </a:r>
            <a:r>
              <a:rPr lang="pt-BR" sz="1200" smtClean="0">
                <a:latin typeface="Arial" charset="0"/>
                <a:cs typeface="Arial" charset="0"/>
              </a:rPr>
              <a:t> Educando os nossos colegas que fazem a prescrição, mostrando que é importante usar o antibiótico com cuidado. </a:t>
            </a:r>
          </a:p>
          <a:p>
            <a:pPr>
              <a:lnSpc>
                <a:spcPct val="80000"/>
              </a:lnSpc>
            </a:pPr>
            <a:r>
              <a:rPr lang="pt-BR" sz="1200" smtClean="0">
                <a:latin typeface="Arial" charset="0"/>
                <a:cs typeface="Arial" charset="0"/>
              </a:rPr>
              <a:t>       </a:t>
            </a:r>
            <a:r>
              <a:rPr lang="pt-BR" sz="1200" b="1" smtClean="0">
                <a:solidFill>
                  <a:srgbClr val="0000FF"/>
                </a:solidFill>
                <a:latin typeface="Arial" charset="0"/>
                <a:cs typeface="Arial" charset="0"/>
              </a:rPr>
              <a:t>Outra estratégia: restrição do uso, através do formulário</a:t>
            </a:r>
            <a:r>
              <a:rPr lang="pt-BR" sz="1200" smtClean="0">
                <a:latin typeface="Arial" charset="0"/>
                <a:cs typeface="Arial" charset="0"/>
              </a:rPr>
              <a:t>. </a:t>
            </a:r>
          </a:p>
          <a:p>
            <a:pPr>
              <a:lnSpc>
                <a:spcPct val="80000"/>
              </a:lnSpc>
            </a:pPr>
            <a:endParaRPr lang="pt-BR" sz="1200" smtClean="0">
              <a:latin typeface="Arial" charset="0"/>
              <a:cs typeface="Arial" charset="0"/>
            </a:endParaRPr>
          </a:p>
          <a:p>
            <a:pPr algn="ctr">
              <a:lnSpc>
                <a:spcPct val="80000"/>
              </a:lnSpc>
            </a:pPr>
            <a:r>
              <a:rPr lang="pt-BR" sz="1200" b="1" smtClean="0">
                <a:solidFill>
                  <a:srgbClr val="FF00FF"/>
                </a:solidFill>
                <a:latin typeface="Arial" charset="0"/>
                <a:cs typeface="Arial" charset="0"/>
              </a:rPr>
              <a:t>O Neonatologista precisa ter permissão de usar uma cefalosporina de terceira geração ou vancomicina ou carbapenêmico</a:t>
            </a:r>
            <a:r>
              <a:rPr lang="pt-BR" sz="1200" b="1" smtClean="0">
                <a:latin typeface="Arial" charset="0"/>
                <a:cs typeface="Arial" charset="0"/>
              </a:rPr>
              <a:t>. </a:t>
            </a:r>
          </a:p>
          <a:p>
            <a:pPr algn="ctr">
              <a:lnSpc>
                <a:spcPct val="80000"/>
              </a:lnSpc>
            </a:pPr>
            <a:endParaRPr lang="pt-BR" sz="1200" b="1" smtClean="0">
              <a:latin typeface="Arial" charset="0"/>
              <a:cs typeface="Arial" charset="0"/>
            </a:endParaRPr>
          </a:p>
          <a:p>
            <a:pPr>
              <a:lnSpc>
                <a:spcPct val="80000"/>
              </a:lnSpc>
            </a:pPr>
            <a:r>
              <a:rPr lang="pt-BR" sz="1200" b="1" smtClean="0">
                <a:latin typeface="Arial" charset="0"/>
                <a:cs typeface="Arial" charset="0"/>
              </a:rPr>
              <a:t>        </a:t>
            </a:r>
            <a:r>
              <a:rPr lang="pt-BR" sz="1200" smtClean="0">
                <a:latin typeface="Arial" charset="0"/>
                <a:cs typeface="Arial" charset="0"/>
              </a:rPr>
              <a:t>O processo que temos para a aprovação no nosso Hospital é que o </a:t>
            </a:r>
            <a:r>
              <a:rPr lang="pt-BR" sz="1200" b="1" smtClean="0">
                <a:latin typeface="Arial" charset="0"/>
                <a:cs typeface="Arial" charset="0"/>
              </a:rPr>
              <a:t>Infectologista treinado em Gerenciamento</a:t>
            </a:r>
            <a:r>
              <a:rPr lang="pt-BR" sz="1200" smtClean="0">
                <a:latin typeface="Arial" charset="0"/>
                <a:cs typeface="Arial" charset="0"/>
              </a:rPr>
              <a:t> </a:t>
            </a:r>
            <a:r>
              <a:rPr lang="pt-BR" sz="1200" b="1" smtClean="0">
                <a:latin typeface="Arial" charset="0"/>
                <a:cs typeface="Arial" charset="0"/>
              </a:rPr>
              <a:t>de Antimicrobianos ou Farmacêutico Clínico dê a aprovação</a:t>
            </a:r>
            <a:r>
              <a:rPr lang="pt-BR" sz="1200" smtClean="0">
                <a:latin typeface="Arial" charset="0"/>
                <a:cs typeface="Arial" charset="0"/>
              </a:rPr>
              <a:t>. </a:t>
            </a:r>
          </a:p>
          <a:p>
            <a:pPr>
              <a:lnSpc>
                <a:spcPct val="80000"/>
              </a:lnSpc>
            </a:pPr>
            <a:endParaRPr lang="pt-BR" sz="1200" smtClean="0">
              <a:latin typeface="Arial" charset="0"/>
              <a:cs typeface="Arial" charset="0"/>
            </a:endParaRPr>
          </a:p>
          <a:p>
            <a:pPr>
              <a:lnSpc>
                <a:spcPct val="80000"/>
              </a:lnSpc>
            </a:pPr>
            <a:r>
              <a:rPr lang="pt-BR" sz="1200" smtClean="0">
                <a:latin typeface="Arial" charset="0"/>
                <a:cs typeface="Arial" charset="0"/>
              </a:rPr>
              <a:t>        </a:t>
            </a:r>
            <a:r>
              <a:rPr lang="pt-BR" sz="1200" b="1" smtClean="0">
                <a:solidFill>
                  <a:srgbClr val="0000FF"/>
                </a:solidFill>
                <a:latin typeface="Arial" charset="0"/>
                <a:cs typeface="Arial" charset="0"/>
              </a:rPr>
              <a:t>A pré-aprovação limita o uso de antibióticos de amplo espectro e também reduz os custos e isso sem eventos adversos para os pacientes</a:t>
            </a:r>
            <a:r>
              <a:rPr lang="pt-BR" sz="1200" smtClean="0">
                <a:latin typeface="Arial" charset="0"/>
                <a:cs typeface="Arial" charset="0"/>
              </a:rPr>
              <a:t>. </a:t>
            </a:r>
          </a:p>
          <a:p>
            <a:pPr>
              <a:lnSpc>
                <a:spcPct val="80000"/>
              </a:lnSpc>
            </a:pPr>
            <a:endParaRPr lang="pt-BR" sz="1200" smtClean="0">
              <a:latin typeface="Arial" charset="0"/>
              <a:cs typeface="Arial" charset="0"/>
            </a:endParaRPr>
          </a:p>
          <a:p>
            <a:pPr>
              <a:lnSpc>
                <a:spcPct val="80000"/>
              </a:lnSpc>
            </a:pPr>
            <a:r>
              <a:rPr lang="pt-BR" sz="1200" smtClean="0">
                <a:latin typeface="Arial" charset="0"/>
                <a:cs typeface="Arial" charset="0"/>
              </a:rPr>
              <a:t>        </a:t>
            </a:r>
            <a:r>
              <a:rPr lang="pt-BR" sz="1200" b="1" smtClean="0">
                <a:solidFill>
                  <a:srgbClr val="0000FF"/>
                </a:solidFill>
                <a:latin typeface="Arial" charset="0"/>
                <a:cs typeface="Arial" charset="0"/>
              </a:rPr>
              <a:t>O outro é auditoria prospectiva e feedback</a:t>
            </a:r>
            <a:r>
              <a:rPr lang="pt-BR" sz="1200" smtClean="0">
                <a:latin typeface="Arial" charset="0"/>
                <a:cs typeface="Arial" charset="0"/>
              </a:rPr>
              <a:t>: é uma estratégia que dá muito trabalho. O nosso farmacêutico clínico ou médico fica interagindo diretamente com quem está prescrevendo o antibiótico para melhor o uso do antimicrobiano. </a:t>
            </a:r>
          </a:p>
          <a:p>
            <a:pPr>
              <a:lnSpc>
                <a:spcPct val="80000"/>
              </a:lnSpc>
            </a:pPr>
            <a:endParaRPr lang="pt-BR" sz="1200" smtClean="0">
              <a:latin typeface="Arial" charset="0"/>
              <a:cs typeface="Arial" charset="0"/>
            </a:endParaRPr>
          </a:p>
          <a:p>
            <a:pPr>
              <a:lnSpc>
                <a:spcPct val="80000"/>
              </a:lnSpc>
            </a:pPr>
            <a:r>
              <a:rPr lang="pt-BR" sz="1200" smtClean="0">
                <a:latin typeface="Arial" charset="0"/>
                <a:cs typeface="Arial" charset="0"/>
              </a:rPr>
              <a:t>       </a:t>
            </a:r>
            <a:r>
              <a:rPr lang="pt-BR" sz="1200" b="1" smtClean="0">
                <a:solidFill>
                  <a:srgbClr val="0000FF"/>
                </a:solidFill>
                <a:latin typeface="Arial" charset="0"/>
                <a:cs typeface="Arial" charset="0"/>
              </a:rPr>
              <a:t>Outras estratégias foi o desenvolvimento de  diretrizes clínicas, com base em evidência</a:t>
            </a:r>
            <a:r>
              <a:rPr lang="pt-BR" sz="1200" smtClean="0">
                <a:latin typeface="Arial" charset="0"/>
                <a:cs typeface="Arial" charset="0"/>
              </a:rPr>
              <a:t>. O gerenciamento de antibiótico está se tornando </a:t>
            </a:r>
            <a:r>
              <a:rPr lang="pt-BR" sz="1200" b="1" smtClean="0">
                <a:solidFill>
                  <a:srgbClr val="FF00FF"/>
                </a:solidFill>
                <a:latin typeface="Arial" charset="0"/>
                <a:cs typeface="Arial" charset="0"/>
              </a:rPr>
              <a:t>medida regulatória de qualidade</a:t>
            </a:r>
            <a:r>
              <a:rPr lang="pt-BR" sz="1200" smtClean="0">
                <a:latin typeface="Arial" charset="0"/>
                <a:cs typeface="Arial" charset="0"/>
              </a:rPr>
              <a:t>. </a:t>
            </a:r>
          </a:p>
          <a:p>
            <a:pPr>
              <a:lnSpc>
                <a:spcPct val="80000"/>
              </a:lnSpc>
            </a:pPr>
            <a:r>
              <a:rPr lang="pt-BR" sz="1200" smtClean="0">
                <a:latin typeface="Arial" charset="0"/>
                <a:cs typeface="Arial" charset="0"/>
              </a:rPr>
              <a:t>       A Acreditação Hospitalar busca as evidências dessas coletas de dados. Primeiro, o antibiótico só pode ser usado mediante indicação. Isso melhora a transição do cuidado de uma equipe para outra e facilita a revisão em tempo real do uso do antibiótico.</a:t>
            </a:r>
          </a:p>
          <a:p>
            <a:pPr>
              <a:lnSpc>
                <a:spcPct val="80000"/>
              </a:lnSpc>
            </a:pPr>
            <a:endParaRPr lang="pt-BR" sz="1200" smtClean="0">
              <a:latin typeface="Arial" charset="0"/>
              <a:cs typeface="Arial" charset="0"/>
            </a:endParaRPr>
          </a:p>
          <a:p>
            <a:pPr algn="ctr">
              <a:lnSpc>
                <a:spcPct val="80000"/>
              </a:lnSpc>
            </a:pPr>
            <a:r>
              <a:rPr lang="pt-BR" sz="1200" smtClean="0">
                <a:latin typeface="Arial" charset="0"/>
                <a:cs typeface="Arial" charset="0"/>
              </a:rPr>
              <a:t>       </a:t>
            </a:r>
            <a:r>
              <a:rPr lang="pt-BR" sz="1200" b="1" smtClean="0">
                <a:solidFill>
                  <a:srgbClr val="FF00FF"/>
                </a:solidFill>
                <a:latin typeface="Arial" charset="0"/>
                <a:cs typeface="Arial" charset="0"/>
              </a:rPr>
              <a:t>Rever o uso do antibiótico após de 72 horas: para refletir a razão de ter prescrito o antibiótico e se você deve continuar, modificar ou interromper.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Text Box 3"/>
          <p:cNvSpPr txBox="1">
            <a:spLocks noGrp="1"/>
          </p:cNvSpPr>
          <p:nvPr>
            <p:ph type="body" idx="4294967295"/>
          </p:nvPr>
        </p:nvSpPr>
        <p:spPr>
          <a:xfrm>
            <a:off x="0" y="141288"/>
            <a:ext cx="8832850" cy="4808537"/>
          </a:xfrm>
        </p:spPr>
        <p:txBody>
          <a:bodyPr/>
          <a:lstStyle/>
          <a:p>
            <a:pPr>
              <a:lnSpc>
                <a:spcPct val="90000"/>
              </a:lnSpc>
            </a:pPr>
            <a:r>
              <a:rPr lang="pt-BR" sz="1200" b="1" smtClean="0">
                <a:solidFill>
                  <a:srgbClr val="0000FF"/>
                </a:solidFill>
                <a:latin typeface="Arial" charset="0"/>
                <a:cs typeface="Arial" charset="0"/>
              </a:rPr>
              <a:t>       </a:t>
            </a:r>
            <a:r>
              <a:rPr lang="pt-BR" b="1" smtClean="0">
                <a:solidFill>
                  <a:srgbClr val="0000FF"/>
                </a:solidFill>
                <a:latin typeface="Arial" charset="0"/>
                <a:cs typeface="Arial" charset="0"/>
              </a:rPr>
              <a:t>Outra estratégia</a:t>
            </a:r>
            <a:r>
              <a:rPr lang="pt-BR" b="1" smtClean="0">
                <a:latin typeface="Arial" charset="0"/>
                <a:cs typeface="Arial" charset="0"/>
              </a:rPr>
              <a:t>: </a:t>
            </a:r>
            <a:r>
              <a:rPr lang="pt-BR" smtClean="0">
                <a:latin typeface="Arial" charset="0"/>
                <a:cs typeface="Arial" charset="0"/>
              </a:rPr>
              <a:t>revisão de todos os resultados dos exames de sangue, com uma meta de garantir terapia otimizada ou  descontinuar a terapia se não for mais necessária.</a:t>
            </a:r>
          </a:p>
          <a:p>
            <a:pPr>
              <a:lnSpc>
                <a:spcPct val="90000"/>
              </a:lnSpc>
            </a:pPr>
            <a:endParaRPr lang="pt-BR" smtClean="0">
              <a:latin typeface="Arial" charset="0"/>
              <a:cs typeface="Arial" charset="0"/>
            </a:endParaRPr>
          </a:p>
          <a:p>
            <a:pPr lvl="1" algn="ctr">
              <a:lnSpc>
                <a:spcPct val="90000"/>
              </a:lnSpc>
            </a:pPr>
            <a:r>
              <a:rPr lang="pt-BR" smtClean="0">
                <a:latin typeface="Arial" charset="0"/>
                <a:cs typeface="Arial" charset="0"/>
              </a:rPr>
              <a:t>	</a:t>
            </a:r>
            <a:r>
              <a:rPr lang="pt-BR" b="1" smtClean="0">
                <a:solidFill>
                  <a:srgbClr val="FF00FF"/>
                </a:solidFill>
                <a:latin typeface="Arial" charset="0"/>
                <a:cs typeface="Arial" charset="0"/>
              </a:rPr>
              <a:t>Com o uso dessas estratégias, houve melhora na prescrição adequada do antimicrobiano adequado, houve diminuição do uso de antimicrobiano de 22-36%, aumentou cura clínica, reduziu a resistência, reduziu desfechos adversos, como por exemplo, toxicidade, redução significativa dos gastos farmacêuticos e o mais importante, nenhum estudo relatou prejuízos com os programas de gerenciamento de antibióticos.</a:t>
            </a:r>
          </a:p>
          <a:p>
            <a:pPr lvl="1">
              <a:lnSpc>
                <a:spcPct val="90000"/>
              </a:lnSpc>
            </a:pPr>
            <a:endParaRPr lang="pt-BR" b="1" smtClean="0">
              <a:solidFill>
                <a:srgbClr val="FF00FF"/>
              </a:solidFill>
              <a:latin typeface="Arial" charset="0"/>
              <a:cs typeface="Arial" charset="0"/>
            </a:endParaRPr>
          </a:p>
          <a:p>
            <a:pPr>
              <a:lnSpc>
                <a:spcPct val="90000"/>
              </a:lnSpc>
            </a:pPr>
            <a:r>
              <a:rPr lang="pt-BR" smtClean="0">
                <a:latin typeface="Arial" charset="0"/>
                <a:cs typeface="Arial" charset="0"/>
              </a:rPr>
              <a:t> 	</a:t>
            </a:r>
            <a:r>
              <a:rPr lang="pt-BR" b="1" smtClean="0">
                <a:solidFill>
                  <a:srgbClr val="FF5050"/>
                </a:solidFill>
                <a:latin typeface="Arial" charset="0"/>
                <a:cs typeface="Arial" charset="0"/>
              </a:rPr>
              <a:t>A maior parte do uso de antibióticos na UTI Neonatal é EMPÍRICA (95% das culturas são estéreis! E apesar disso, continuam co antibiótico por mais 5 dias!).</a:t>
            </a:r>
            <a:r>
              <a:rPr lang="pt-BR" smtClean="0">
                <a:latin typeface="Arial" charset="0"/>
                <a:cs typeface="Arial" charset="0"/>
              </a:rPr>
              <a:t> </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	O uso de antibiótico variou de forma geral em 40 vezes entre as UTI Neonatais (algumas UTI só tinham 2,4% de uso de antibióticos e outras, 97%!). Não havia diferenças de gravidade das doenças entre os Centros! O uso do antibiótico refletiu mais práticas locais dos Serviços (alguns líderes de opiniões em algumas UTIs que decidiam as terapias). </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	Concluindo dizendo que espero tê-los convencido de que vocês precisam obter a aprovação de todas as partes interessadas desde o princípio, fazer uma revisão das práticas com base na evidência, mas é preciso desenvolver Diretrizes locais, coletar dados e provê </a:t>
            </a:r>
            <a:r>
              <a:rPr lang="pt-BR" i="1" smtClean="0">
                <a:latin typeface="Arial" charset="0"/>
                <a:cs typeface="Arial" charset="0"/>
              </a:rPr>
              <a:t>feedback</a:t>
            </a:r>
            <a:r>
              <a:rPr lang="pt-BR" smtClean="0">
                <a:latin typeface="Arial" charset="0"/>
                <a:cs typeface="Arial" charset="0"/>
              </a:rPr>
              <a:t>. Lembre que a variabilidade de condutas pode estar ao nosso favor (DISCUTAM E CHEGUEM A UM CONSENSO). Se vocês conseguirem pensar em uma atividade de gerenciamento de antimicrobianos que é viável de ser implementada na sua UTI, continuem pensando nessa possibilidade. É muito interessante!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Text Box 3"/>
          <p:cNvSpPr txBox="1">
            <a:spLocks noGrp="1"/>
          </p:cNvSpPr>
          <p:nvPr>
            <p:ph type="body" idx="4294967295"/>
          </p:nvPr>
        </p:nvSpPr>
        <p:spPr>
          <a:xfrm>
            <a:off x="136525" y="2527300"/>
            <a:ext cx="8901113" cy="3354388"/>
          </a:xfrm>
        </p:spPr>
        <p:txBody>
          <a:bodyPr/>
          <a:lstStyle/>
          <a:p>
            <a:r>
              <a:rPr lang="pt-BR" i="1" smtClean="0">
                <a:latin typeface="Arial" charset="0"/>
                <a:cs typeface="Arial" charset="0"/>
              </a:rPr>
              <a:t>	</a:t>
            </a:r>
            <a:r>
              <a:rPr lang="pt-BR" b="1" smtClean="0">
                <a:solidFill>
                  <a:srgbClr val="FF0000"/>
                </a:solidFill>
                <a:latin typeface="Arial" charset="0"/>
                <a:cs typeface="Arial" charset="0"/>
              </a:rPr>
              <a:t>Distúrbios gastrointestinais funcionais no primeiro ano de vida</a:t>
            </a:r>
            <a:r>
              <a:rPr lang="pt-BR" i="1" smtClean="0">
                <a:latin typeface="Arial" charset="0"/>
                <a:cs typeface="Arial" charset="0"/>
              </a:rPr>
              <a:t> – </a:t>
            </a:r>
            <a:r>
              <a:rPr lang="pt-BR" smtClean="0">
                <a:latin typeface="Arial" charset="0"/>
                <a:cs typeface="Arial" charset="0"/>
              </a:rPr>
              <a:t>functional gastrointestinal disorders-FGIDs  incluem regurgitação, síndrome de ruminação infantil, síndrome de vômito ciclístico, cólica infantil, diarreia funcional, disquesia infantil [evacuação dolorosa ou difícil] e constipação funcional.; </a:t>
            </a:r>
          </a:p>
          <a:p>
            <a:endParaRPr lang="pt-BR" smtClean="0">
              <a:latin typeface="Arial" charset="0"/>
              <a:cs typeface="Arial" charset="0"/>
            </a:endParaRPr>
          </a:p>
          <a:p>
            <a:r>
              <a:rPr lang="pt-BR" smtClean="0">
                <a:latin typeface="Arial" charset="0"/>
                <a:cs typeface="Arial" charset="0"/>
              </a:rPr>
              <a:t>	Numa coorte de 934 bebês que completaram o estudo até 1 ano de idade, análise multivariada identificou, pela primeira vez que a </a:t>
            </a:r>
            <a:r>
              <a:rPr lang="pt-BR" b="1" smtClean="0">
                <a:solidFill>
                  <a:srgbClr val="FF0000"/>
                </a:solidFill>
                <a:latin typeface="Arial" charset="0"/>
                <a:cs typeface="Arial" charset="0"/>
              </a:rPr>
              <a:t>prematuridade e o uso de antibiótico como fatores de risco significativamente associados à pelo menos uma FGID</a:t>
            </a:r>
            <a:r>
              <a:rPr lang="pt-BR" smtClean="0">
                <a:latin typeface="Arial" charset="0"/>
                <a:cs typeface="Arial" charset="0"/>
              </a:rPr>
              <a:t> (parto prematuro e uso neonatal de antibióticos nos primeiros meses de vida estão associados a um aumento da incidência de FGIDs, particularmente cólica infantil e regurgitação; nascimento por cesariana e padrão alimentar em 1 mês de vida constituíram fatores para a disquesia infantil e diarréia funcional); </a:t>
            </a:r>
          </a:p>
        </p:txBody>
      </p:sp>
      <p:sp>
        <p:nvSpPr>
          <p:cNvPr id="106500" name="Rectangle 4"/>
          <p:cNvSpPr>
            <a:spLocks noChangeArrowheads="1"/>
          </p:cNvSpPr>
          <p:nvPr/>
        </p:nvSpPr>
        <p:spPr bwMode="auto">
          <a:xfrm>
            <a:off x="250825" y="460375"/>
            <a:ext cx="8783638" cy="200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0" hangingPunct="0">
              <a:buClr>
                <a:srgbClr val="000000"/>
              </a:buClr>
              <a:buFont typeface="Arial" charset="0"/>
              <a:buNone/>
            </a:pPr>
            <a:r>
              <a:rPr lang="pt-BR" sz="2200" b="1">
                <a:solidFill>
                  <a:srgbClr val="072A4D"/>
                </a:solidFill>
                <a:latin typeface="Lato" pitchFamily="34" charset="0"/>
                <a:hlinkClick r:id="rId2"/>
              </a:rPr>
              <a:t>Antibi</a:t>
            </a:r>
            <a:r>
              <a:rPr lang="pt-BR" sz="2200" b="1">
                <a:solidFill>
                  <a:srgbClr val="072A4D"/>
                </a:solidFill>
                <a:latin typeface="Arial"/>
                <a:hlinkClick r:id="rId2"/>
              </a:rPr>
              <a:t>ó</a:t>
            </a:r>
            <a:r>
              <a:rPr lang="pt-BR" sz="2200" b="1">
                <a:solidFill>
                  <a:srgbClr val="072A4D"/>
                </a:solidFill>
                <a:latin typeface="Lato" pitchFamily="34" charset="0"/>
                <a:hlinkClick r:id="rId2"/>
              </a:rPr>
              <a:t>ticos no per</a:t>
            </a:r>
            <a:r>
              <a:rPr lang="pt-BR" sz="2200" b="1">
                <a:solidFill>
                  <a:srgbClr val="072A4D"/>
                </a:solidFill>
                <a:latin typeface="Arial"/>
                <a:hlinkClick r:id="rId2"/>
              </a:rPr>
              <a:t>í</a:t>
            </a:r>
            <a:r>
              <a:rPr lang="pt-BR" sz="2200" b="1">
                <a:solidFill>
                  <a:srgbClr val="072A4D"/>
                </a:solidFill>
                <a:latin typeface="Lato" pitchFamily="34" charset="0"/>
                <a:hlinkClick r:id="rId2"/>
              </a:rPr>
              <a:t>odo neonatal e prematuridade estão associados a um aumento do risco de dist</a:t>
            </a:r>
            <a:r>
              <a:rPr lang="pt-BR" sz="2200" b="1">
                <a:solidFill>
                  <a:srgbClr val="072A4D"/>
                </a:solidFill>
                <a:latin typeface="Arial"/>
                <a:hlinkClick r:id="rId2"/>
              </a:rPr>
              <a:t>ú</a:t>
            </a:r>
            <a:r>
              <a:rPr lang="pt-BR" sz="2200" b="1">
                <a:solidFill>
                  <a:srgbClr val="072A4D"/>
                </a:solidFill>
                <a:latin typeface="Lato" pitchFamily="34" charset="0"/>
                <a:hlinkClick r:id="rId2"/>
              </a:rPr>
              <a:t>rbios gastrointestinais funcionais no primeiro ano de vida</a:t>
            </a:r>
            <a:r>
              <a:rPr lang="pt-BR" sz="600">
                <a:solidFill>
                  <a:srgbClr val="607D8B"/>
                </a:solidFill>
                <a:hlinkClick r:id="rId3" tooltip="Antibioticos_PT_dist_gastrint_funcion"/>
              </a:rPr>
              <a:t>  </a:t>
            </a:r>
            <a:r>
              <a:rPr lang="pt-BR" sz="2800">
                <a:solidFill>
                  <a:srgbClr val="607D8B"/>
                </a:solidFill>
              </a:rPr>
              <a:t> </a:t>
            </a:r>
            <a:r>
              <a:rPr lang="pt-BR" sz="600">
                <a:solidFill>
                  <a:srgbClr val="607D8B"/>
                </a:solidFill>
              </a:rPr>
              <a:t>                     </a:t>
            </a:r>
            <a:r>
              <a:rPr lang="pt-BR"/>
              <a:t/>
            </a:r>
            <a:br>
              <a:rPr lang="pt-BR"/>
            </a:br>
            <a:r>
              <a:rPr lang="pt-BR" sz="1200">
                <a:solidFill>
                  <a:srgbClr val="607D8B"/>
                </a:solidFill>
                <a:ea typeface="Source Sans Pro"/>
                <a:cs typeface="Source Sans Pro"/>
                <a:hlinkClick r:id="rId4"/>
              </a:rPr>
              <a:t>Neonatal Antibiotics and Prematurity Are Associated with an Increased Risk of Functional Gastrointestinal Disorders in the First Year of Life.</a:t>
            </a:r>
            <a:r>
              <a:rPr lang="pt-BR" sz="1200">
                <a:solidFill>
                  <a:srgbClr val="424242"/>
                </a:solidFill>
                <a:ea typeface="Source Sans Pro"/>
                <a:cs typeface="Source Sans Pro"/>
              </a:rPr>
              <a:t>Salvatore S, Baldassarre ME, Di Mauro A, Laforgia N, Tafuri S, Bianchi FP, Dattoli E, Morando L, Pensabene L, Meneghin F, Dilillo D, Mancini V, Talarico V, Tandoi F, Zuccotti G, Agosti M. J Pediatr. 2019 Jun 11. pii: S0022-3476(19)30544-X. </a:t>
            </a:r>
            <a:r>
              <a:rPr lang="pt-BR" sz="1200" b="1">
                <a:solidFill>
                  <a:srgbClr val="424242"/>
                </a:solidFill>
                <a:ea typeface="Source Sans Pro"/>
                <a:cs typeface="Source Sans Pro"/>
              </a:rPr>
              <a:t>doi: 10.1016/j.jpeds.2019.04.061</a:t>
            </a:r>
            <a:r>
              <a:rPr lang="pt-BR" sz="1200">
                <a:solidFill>
                  <a:srgbClr val="424242"/>
                </a:solidFill>
                <a:ea typeface="Source Sans Pro"/>
                <a:cs typeface="Source Sans Pro"/>
              </a:rPr>
              <a:t>. [Epub ahead of print]. </a:t>
            </a:r>
            <a:r>
              <a:rPr lang="pt-BR" sz="1200" b="1">
                <a:solidFill>
                  <a:srgbClr val="424242"/>
                </a:solidFill>
                <a:ea typeface="Source Sans Pro"/>
                <a:cs typeface="Source Sans Pro"/>
              </a:rPr>
              <a:t>Itália. </a:t>
            </a:r>
            <a:r>
              <a:rPr lang="pt-BR" sz="1200">
                <a:solidFill>
                  <a:srgbClr val="424242"/>
                </a:solidFill>
                <a:ea typeface="Source Sans Pro"/>
                <a:cs typeface="Source Sans Pro"/>
              </a:rPr>
              <a:t>PMID: 31201028. </a:t>
            </a:r>
            <a:r>
              <a:rPr lang="pt-BR" sz="1200">
                <a:solidFill>
                  <a:srgbClr val="607D8B"/>
                </a:solidFill>
                <a:ea typeface="Source Sans Pro"/>
                <a:cs typeface="Source Sans Pro"/>
                <a:hlinkClick r:id="rId5"/>
              </a:rPr>
              <a:t>Similar articles.</a:t>
            </a:r>
            <a:endParaRPr lang="pt-BR" sz="1200">
              <a:solidFill>
                <a:srgbClr val="607D8B"/>
              </a:solidFill>
              <a:ea typeface="Source Sans Pro"/>
              <a:cs typeface="Source Sans Pro"/>
            </a:endParaRPr>
          </a:p>
          <a:p>
            <a:pPr algn="ctr" eaLnBrk="0" hangingPunct="0">
              <a:buClr>
                <a:srgbClr val="000000"/>
              </a:buClr>
              <a:buFont typeface="Arial" charset="0"/>
              <a:buNone/>
            </a:pPr>
            <a:r>
              <a:rPr lang="pt-BR" sz="1200">
                <a:solidFill>
                  <a:srgbClr val="607D8B"/>
                </a:solidFill>
                <a:ea typeface="Source Sans Pro"/>
                <a:cs typeface="Source Sans Pro"/>
              </a:rPr>
              <a:t>Realizado por Paulo R. Margotto</a:t>
            </a:r>
            <a:endParaRPr lang="pt-BR" sz="1200">
              <a:solidFill>
                <a:srgbClr val="607D8B"/>
              </a:solidFill>
            </a:endParaRPr>
          </a:p>
        </p:txBody>
      </p:sp>
      <p:pic>
        <p:nvPicPr>
          <p:cNvPr id="106501" name="Picture 5" descr="doc">
            <a:hlinkClick r:id="rId3" tooltip="Antibioticos_PT_dist_gastrint_funcion"/>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86800" y="11176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6502" name="Oval 6"/>
          <p:cNvSpPr>
            <a:spLocks noChangeArrowheads="1"/>
          </p:cNvSpPr>
          <p:nvPr/>
        </p:nvSpPr>
        <p:spPr bwMode="auto">
          <a:xfrm>
            <a:off x="88900" y="1092200"/>
            <a:ext cx="682625" cy="436563"/>
          </a:xfrm>
          <a:prstGeom prst="ellipse">
            <a:avLst/>
          </a:prstGeom>
          <a:solidFill>
            <a:srgbClr val="FFFF00"/>
          </a:solidFill>
          <a:ln w="5715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66FF33"/>
                </a:solidFill>
              </a:rPr>
              <a:t>2019</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3"/>
          <p:cNvSpPr txBox="1">
            <a:spLocks noGrp="1"/>
          </p:cNvSpPr>
          <p:nvPr>
            <p:ph type="body" idx="4294967295"/>
          </p:nvPr>
        </p:nvSpPr>
        <p:spPr/>
        <p:txBody>
          <a:bodyPr/>
          <a:lstStyle/>
          <a:p>
            <a:pPr>
              <a:lnSpc>
                <a:spcPct val="90000"/>
              </a:lnSpc>
            </a:pPr>
            <a:r>
              <a:rPr lang="pt-BR" smtClean="0">
                <a:latin typeface="Arial" charset="0"/>
                <a:cs typeface="Arial" charset="0"/>
              </a:rPr>
              <a:t>	</a:t>
            </a:r>
            <a:r>
              <a:rPr lang="pt-BR" sz="1800" smtClean="0">
                <a:latin typeface="Arial" charset="0"/>
                <a:cs typeface="Arial" charset="0"/>
              </a:rPr>
              <a:t>Conhecer esses fatores é importante para o desenvolvimento de intervenções na primeira infância para diminuir os FGIDs mais tarde na vida. </a:t>
            </a:r>
          </a:p>
          <a:p>
            <a:pPr>
              <a:lnSpc>
                <a:spcPct val="90000"/>
              </a:lnSpc>
            </a:pPr>
            <a:endParaRPr lang="pt-BR" sz="1800" smtClean="0">
              <a:latin typeface="Arial" charset="0"/>
              <a:cs typeface="Arial" charset="0"/>
            </a:endParaRPr>
          </a:p>
          <a:p>
            <a:pPr>
              <a:lnSpc>
                <a:spcPct val="90000"/>
              </a:lnSpc>
            </a:pPr>
            <a:r>
              <a:rPr lang="pt-BR" sz="1800" smtClean="0">
                <a:latin typeface="Arial" charset="0"/>
                <a:cs typeface="Arial" charset="0"/>
              </a:rPr>
              <a:t>	</a:t>
            </a:r>
            <a:r>
              <a:rPr lang="pt-BR" sz="1800" smtClean="0">
                <a:solidFill>
                  <a:srgbClr val="FF0000"/>
                </a:solidFill>
                <a:latin typeface="Arial" charset="0"/>
                <a:cs typeface="Arial" charset="0"/>
              </a:rPr>
              <a:t>O uso precoce de antibióticos tem sido associado aumento do risco de alergia e doença inflamatória do intestino em RN geneticamente predispostos.</a:t>
            </a:r>
          </a:p>
          <a:p>
            <a:pPr>
              <a:lnSpc>
                <a:spcPct val="90000"/>
              </a:lnSpc>
            </a:pPr>
            <a:endParaRPr lang="pt-BR" sz="1800" smtClean="0">
              <a:solidFill>
                <a:srgbClr val="FF0000"/>
              </a:solidFill>
              <a:latin typeface="Arial" charset="0"/>
              <a:cs typeface="Arial" charset="0"/>
            </a:endParaRPr>
          </a:p>
          <a:p>
            <a:pPr algn="ctr">
              <a:lnSpc>
                <a:spcPct val="90000"/>
              </a:lnSpc>
            </a:pPr>
            <a:r>
              <a:rPr lang="pt-BR" sz="1800" smtClean="0">
                <a:latin typeface="Arial" charset="0"/>
                <a:cs typeface="Arial" charset="0"/>
              </a:rPr>
              <a:t>     </a:t>
            </a:r>
            <a:r>
              <a:rPr lang="pt-BR" sz="1800" b="1" smtClean="0">
                <a:solidFill>
                  <a:srgbClr val="FF00FF"/>
                </a:solidFill>
                <a:latin typeface="Arial" charset="0"/>
                <a:cs typeface="Arial" charset="0"/>
              </a:rPr>
              <a:t>Confirmando esses resultados, deveria ser considerada uma estratégia equilibrada para a redução do uso desnecessário de antibióticos neonatais e promover homeostase intestinal em recém-nascidos de risco considerado; o período perinatal compreende um período crítico durante o qual ocorre a maturação dos mecanismos complexos que regulam o </a:t>
            </a:r>
            <a:r>
              <a:rPr lang="pt-BR" sz="1800" b="1" smtClean="0">
                <a:solidFill>
                  <a:srgbClr val="0000FF"/>
                </a:solidFill>
                <a:latin typeface="Arial" charset="0"/>
                <a:cs typeface="Arial" charset="0"/>
              </a:rPr>
              <a:t>eixo cérebro-intestino-microbiota</a:t>
            </a:r>
            <a:r>
              <a:rPr lang="pt-BR" sz="1800" b="1" smtClean="0">
                <a:solidFill>
                  <a:srgbClr val="FF00FF"/>
                </a:solidFill>
                <a:latin typeface="Arial" charset="0"/>
                <a:cs typeface="Arial" charset="0"/>
              </a:rPr>
              <a:t>.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Text Box 3"/>
          <p:cNvSpPr txBox="1">
            <a:spLocks noGrp="1"/>
          </p:cNvSpPr>
          <p:nvPr>
            <p:ph type="body" idx="4294967295"/>
          </p:nvPr>
        </p:nvSpPr>
        <p:spPr>
          <a:xfrm>
            <a:off x="303213" y="1420813"/>
            <a:ext cx="8521700" cy="3722687"/>
          </a:xfrm>
        </p:spPr>
        <p:txBody>
          <a:bodyPr/>
          <a:lstStyle/>
          <a:p>
            <a:pPr>
              <a:lnSpc>
                <a:spcPct val="90000"/>
              </a:lnSpc>
            </a:pPr>
            <a:r>
              <a:rPr lang="pt-BR" sz="1200" smtClean="0">
                <a:latin typeface="Arial" charset="0"/>
                <a:cs typeface="Arial" charset="0"/>
              </a:rPr>
              <a:t>	</a:t>
            </a:r>
            <a:r>
              <a:rPr lang="pt-BR" b="1" smtClean="0">
                <a:solidFill>
                  <a:srgbClr val="FF00FF"/>
                </a:solidFill>
                <a:latin typeface="Arial" charset="0"/>
                <a:cs typeface="Arial" charset="0"/>
              </a:rPr>
              <a:t>Somos cheios de micróbios. 80% das células produtoras de anticorpos estão no intestino</a:t>
            </a:r>
            <a:r>
              <a:rPr lang="pt-BR" smtClean="0">
                <a:latin typeface="Arial" charset="0"/>
                <a:cs typeface="Arial" charset="0"/>
              </a:rPr>
              <a:t>. Assim, o intestino é a parte mais importante do sistema imunológico. As células microbianas superam as células humanas em 2:1. Temos na verdade 100 vezes mais genes microbianos do que genes humanos. </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	Portanto os humanos podem ser considerados “superorganismo” envolvidos em muitos processos metabólicos e imunológicos. O desenvolvimento humano seria impossível sem os micróbios (</a:t>
            </a:r>
            <a:r>
              <a:rPr lang="pt-BR" b="1" smtClean="0">
                <a:solidFill>
                  <a:srgbClr val="0000FF"/>
                </a:solidFill>
                <a:latin typeface="Arial" charset="0"/>
                <a:cs typeface="Arial" charset="0"/>
              </a:rPr>
              <a:t>juntos esses micróbios pesam mais ou menos 1,5 kg que é o mesmo peso do cérebro</a:t>
            </a:r>
            <a:r>
              <a:rPr lang="pt-BR" smtClean="0">
                <a:solidFill>
                  <a:srgbClr val="0000FF"/>
                </a:solidFill>
                <a:latin typeface="Arial" charset="0"/>
                <a:cs typeface="Arial" charset="0"/>
              </a:rPr>
              <a:t>!</a:t>
            </a:r>
            <a:r>
              <a:rPr lang="pt-BR" smtClean="0">
                <a:latin typeface="Arial" charset="0"/>
                <a:cs typeface="Arial" charset="0"/>
              </a:rPr>
              <a:t>).</a:t>
            </a:r>
          </a:p>
          <a:p>
            <a:pPr>
              <a:lnSpc>
                <a:spcPct val="90000"/>
              </a:lnSpc>
            </a:pPr>
            <a:endParaRPr lang="pt-BR" smtClean="0">
              <a:latin typeface="Arial" charset="0"/>
              <a:cs typeface="Arial" charset="0"/>
            </a:endParaRPr>
          </a:p>
          <a:p>
            <a:pPr>
              <a:lnSpc>
                <a:spcPct val="90000"/>
              </a:lnSpc>
            </a:pPr>
            <a:r>
              <a:rPr lang="pt-BR" smtClean="0">
                <a:latin typeface="Arial" charset="0"/>
                <a:cs typeface="Arial" charset="0"/>
              </a:rPr>
              <a:t>	</a:t>
            </a:r>
            <a:r>
              <a:rPr lang="pt-BR" b="1" i="1" smtClean="0">
                <a:solidFill>
                  <a:srgbClr val="0000FF"/>
                </a:solidFill>
                <a:latin typeface="Arial" charset="0"/>
                <a:cs typeface="Arial" charset="0"/>
              </a:rPr>
              <a:t>A evolução humana pode ser pensada como um cabo de guerra em que temos que controlar os micróbios benéficos e excluir os micróbios nocivos. </a:t>
            </a:r>
          </a:p>
          <a:p>
            <a:pPr>
              <a:lnSpc>
                <a:spcPct val="90000"/>
              </a:lnSpc>
            </a:pPr>
            <a:endParaRPr lang="pt-BR" b="1" i="1" smtClean="0">
              <a:solidFill>
                <a:srgbClr val="0000FF"/>
              </a:solidFill>
              <a:latin typeface="Arial" charset="0"/>
              <a:cs typeface="Arial" charset="0"/>
            </a:endParaRPr>
          </a:p>
          <a:p>
            <a:pPr>
              <a:lnSpc>
                <a:spcPct val="90000"/>
              </a:lnSpc>
            </a:pPr>
            <a:r>
              <a:rPr lang="pt-BR" smtClean="0">
                <a:latin typeface="Arial" charset="0"/>
                <a:cs typeface="Arial" charset="0"/>
              </a:rPr>
              <a:t>	</a:t>
            </a:r>
            <a:r>
              <a:rPr lang="pt-BR" b="1" smtClean="0">
                <a:solidFill>
                  <a:srgbClr val="FF00FF"/>
                </a:solidFill>
                <a:latin typeface="Arial" charset="0"/>
                <a:cs typeface="Arial" charset="0"/>
              </a:rPr>
              <a:t>A colonização precoce é o evento chave da vida</a:t>
            </a:r>
            <a:r>
              <a:rPr lang="pt-BR" smtClean="0">
                <a:latin typeface="Arial" charset="0"/>
                <a:cs typeface="Arial" charset="0"/>
              </a:rPr>
              <a:t>. Anaeróbios são mais abundantes na vida precoce. </a:t>
            </a:r>
            <a:r>
              <a:rPr lang="pt-BR" i="1" smtClean="0">
                <a:latin typeface="Arial" charset="0"/>
                <a:cs typeface="Arial" charset="0"/>
              </a:rPr>
              <a:t>E. coli, Bifidobacterias, Bacteroides</a:t>
            </a:r>
            <a:r>
              <a:rPr lang="pt-BR" smtClean="0">
                <a:latin typeface="Arial" charset="0"/>
                <a:cs typeface="Arial" charset="0"/>
              </a:rPr>
              <a:t> são espécies pioneiras que mantém o ambiente sustentável e isso é promovido pelo leite humano que afeta, através dos seus componentes, a microbiota do intestino. </a:t>
            </a:r>
          </a:p>
          <a:p>
            <a:pPr>
              <a:lnSpc>
                <a:spcPct val="90000"/>
              </a:lnSpc>
            </a:pPr>
            <a:r>
              <a:rPr lang="pt-BR" smtClean="0">
                <a:latin typeface="Arial" charset="0"/>
                <a:cs typeface="Arial" charset="0"/>
              </a:rPr>
              <a:t> </a:t>
            </a:r>
          </a:p>
        </p:txBody>
      </p:sp>
      <p:sp>
        <p:nvSpPr>
          <p:cNvPr id="108548" name="Rectangle 4"/>
          <p:cNvSpPr>
            <a:spLocks noChangeArrowheads="1"/>
          </p:cNvSpPr>
          <p:nvPr/>
        </p:nvSpPr>
        <p:spPr bwMode="auto">
          <a:xfrm>
            <a:off x="233363" y="128588"/>
            <a:ext cx="8599487"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0" hangingPunct="0">
              <a:buClr>
                <a:srgbClr val="000000"/>
              </a:buClr>
              <a:buFont typeface="Arial" charset="0"/>
              <a:buNone/>
            </a:pPr>
            <a:r>
              <a:rPr lang="pt-BR" sz="2200" b="1">
                <a:solidFill>
                  <a:srgbClr val="072A4D"/>
                </a:solidFill>
                <a:latin typeface="Lato" pitchFamily="34" charset="0"/>
                <a:hlinkClick r:id="rId2"/>
              </a:rPr>
              <a:t>CONEXÃO C</a:t>
            </a:r>
            <a:r>
              <a:rPr lang="pt-BR" sz="2200" b="1">
                <a:solidFill>
                  <a:srgbClr val="072A4D"/>
                </a:solidFill>
                <a:latin typeface="Arial"/>
                <a:hlinkClick r:id="rId2"/>
              </a:rPr>
              <a:t>É</a:t>
            </a:r>
            <a:r>
              <a:rPr lang="pt-BR" sz="2200" b="1">
                <a:solidFill>
                  <a:srgbClr val="072A4D"/>
                </a:solidFill>
                <a:latin typeface="Lato" pitchFamily="34" charset="0"/>
                <a:hlinkClick r:id="rId2"/>
              </a:rPr>
              <a:t>REBRO-INTESTINO (gut-brain connection in the preterm infant)</a:t>
            </a:r>
            <a:r>
              <a:rPr lang="pt-BR" sz="600">
                <a:solidFill>
                  <a:srgbClr val="607D8B"/>
                </a:solidFill>
                <a:hlinkClick r:id="rId3" tooltip="Conexao_cerebro_intestino"/>
              </a:rPr>
              <a:t>  </a:t>
            </a:r>
            <a:r>
              <a:rPr lang="pt-BR" sz="2800">
                <a:solidFill>
                  <a:srgbClr val="607D8B"/>
                </a:solidFill>
              </a:rPr>
              <a:t> </a:t>
            </a:r>
            <a:r>
              <a:rPr lang="pt-BR" sz="600">
                <a:solidFill>
                  <a:srgbClr val="607D8B"/>
                </a:solidFill>
              </a:rPr>
              <a:t>                     </a:t>
            </a:r>
            <a:r>
              <a:rPr lang="pt-BR"/>
              <a:t/>
            </a:r>
            <a:br>
              <a:rPr lang="pt-BR"/>
            </a:br>
            <a:r>
              <a:rPr lang="pt-BR" sz="1300">
                <a:solidFill>
                  <a:srgbClr val="424242"/>
                </a:solidFill>
                <a:ea typeface="Source Sans Pro"/>
                <a:cs typeface="Source Sans Pro"/>
              </a:rPr>
              <a:t>Palestra proferida por Nicholas Embleton (Inglaterra), ocorrida no </a:t>
            </a:r>
            <a:r>
              <a:rPr lang="pt-BR" sz="1300" i="1">
                <a:solidFill>
                  <a:srgbClr val="424242"/>
                </a:solidFill>
                <a:ea typeface="Source Sans Pro"/>
                <a:cs typeface="Source Sans Pro"/>
              </a:rPr>
              <a:t>Neobrain Brasil Highlights </a:t>
            </a:r>
            <a:r>
              <a:rPr lang="pt-BR" sz="1300">
                <a:solidFill>
                  <a:srgbClr val="424242"/>
                </a:solidFill>
                <a:ea typeface="Source Sans Pro"/>
                <a:cs typeface="Source Sans Pro"/>
              </a:rPr>
              <a:t>em 6/11/2021</a:t>
            </a:r>
            <a:r>
              <a:rPr lang="pt-BR" sz="1300" i="1">
                <a:solidFill>
                  <a:srgbClr val="424242"/>
                </a:solidFill>
                <a:ea typeface="Source Sans Pro"/>
                <a:cs typeface="Source Sans Pro"/>
              </a:rPr>
              <a:t>, online</a:t>
            </a:r>
            <a:r>
              <a:rPr lang="pt-BR" sz="1300">
                <a:solidFill>
                  <a:srgbClr val="424242"/>
                </a:solidFill>
                <a:ea typeface="Source Sans Pro"/>
                <a:cs typeface="Source Sans Pro"/>
              </a:rPr>
              <a:t>.</a:t>
            </a:r>
          </a:p>
          <a:p>
            <a:pPr algn="ctr" eaLnBrk="0" hangingPunct="0"/>
            <a:r>
              <a:rPr lang="pt-BR" sz="1300">
                <a:solidFill>
                  <a:srgbClr val="424242"/>
                </a:solidFill>
                <a:ea typeface="Source Sans Pro"/>
                <a:cs typeface="Source Sans Pro"/>
              </a:rPr>
              <a:t>Realizado por Paulo R. Margotto.</a:t>
            </a:r>
            <a:endParaRPr lang="pt-BR">
              <a:solidFill>
                <a:srgbClr val="607D8B"/>
              </a:solidFill>
            </a:endParaRPr>
          </a:p>
        </p:txBody>
      </p:sp>
      <p:pic>
        <p:nvPicPr>
          <p:cNvPr id="108549" name="Picture 5" descr="doc">
            <a:hlinkClick r:id="rId3" tooltip="Conexao_cerebro_intestino"/>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2025" y="128588"/>
            <a:ext cx="374650" cy="374650"/>
          </a:xfrm>
          <a:prstGeom prst="rect">
            <a:avLst/>
          </a:prstGeom>
          <a:noFill/>
          <a:extLst>
            <a:ext uri="{909E8E84-426E-40DD-AFC4-6F175D3DCCD1}">
              <a14:hiddenFill xmlns:a14="http://schemas.microsoft.com/office/drawing/2010/main">
                <a:solidFill>
                  <a:srgbClr val="FFFFFF"/>
                </a:solidFill>
              </a14:hiddenFill>
            </a:ext>
          </a:extLst>
        </p:spPr>
      </p:pic>
      <p:sp>
        <p:nvSpPr>
          <p:cNvPr id="108551" name="Oval 7"/>
          <p:cNvSpPr>
            <a:spLocks noChangeArrowheads="1"/>
          </p:cNvSpPr>
          <p:nvPr/>
        </p:nvSpPr>
        <p:spPr bwMode="auto">
          <a:xfrm>
            <a:off x="0" y="449263"/>
            <a:ext cx="744538" cy="409575"/>
          </a:xfrm>
          <a:prstGeom prst="ellipse">
            <a:avLst/>
          </a:prstGeom>
          <a:solidFill>
            <a:srgbClr val="FFFF00"/>
          </a:solidFill>
          <a:ln w="5715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66FF33"/>
                </a:solidFill>
              </a:rPr>
              <a:t>2021</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Text Box 3"/>
          <p:cNvSpPr txBox="1">
            <a:spLocks noGrp="1"/>
          </p:cNvSpPr>
          <p:nvPr>
            <p:ph type="body" idx="4294967295"/>
          </p:nvPr>
        </p:nvSpPr>
        <p:spPr>
          <a:xfrm>
            <a:off x="311150" y="195263"/>
            <a:ext cx="8521700" cy="4678362"/>
          </a:xfrm>
        </p:spPr>
        <p:txBody>
          <a:bodyPr/>
          <a:lstStyle/>
          <a:p>
            <a:r>
              <a:rPr lang="pt-BR" sz="1200" b="1" smtClean="0">
                <a:solidFill>
                  <a:srgbClr val="FF00FF"/>
                </a:solidFill>
                <a:latin typeface="Arial" charset="0"/>
                <a:cs typeface="Arial" charset="0"/>
              </a:rPr>
              <a:t>                                </a:t>
            </a:r>
            <a:r>
              <a:rPr lang="pt-BR" sz="1800" b="1" smtClean="0">
                <a:solidFill>
                  <a:srgbClr val="FF00FF"/>
                </a:solidFill>
                <a:latin typeface="Arial" charset="0"/>
                <a:cs typeface="Arial" charset="0"/>
              </a:rPr>
              <a:t>Então, o que é o EIXO Cérebro Intestino?</a:t>
            </a:r>
            <a:r>
              <a:rPr lang="pt-BR" sz="1800" smtClean="0">
                <a:latin typeface="Arial" charset="0"/>
                <a:cs typeface="Arial" charset="0"/>
              </a:rPr>
              <a:t> </a:t>
            </a:r>
          </a:p>
          <a:p>
            <a:endParaRPr lang="pt-BR" sz="1800" smtClean="0">
              <a:latin typeface="Arial" charset="0"/>
              <a:cs typeface="Arial" charset="0"/>
            </a:endParaRPr>
          </a:p>
          <a:p>
            <a:r>
              <a:rPr lang="pt-BR" sz="1200" smtClean="0">
                <a:latin typeface="Arial" charset="0"/>
                <a:cs typeface="Arial" charset="0"/>
              </a:rPr>
              <a:t>	</a:t>
            </a:r>
            <a:r>
              <a:rPr lang="pt-BR" smtClean="0">
                <a:solidFill>
                  <a:srgbClr val="0000FF"/>
                </a:solidFill>
                <a:latin typeface="Arial" charset="0"/>
                <a:cs typeface="Arial" charset="0"/>
              </a:rPr>
              <a:t>É uma via de sinalização bioquímica e neural bidirecional que afeta vários sistemas</a:t>
            </a:r>
            <a:r>
              <a:rPr lang="pt-BR" smtClean="0">
                <a:latin typeface="Arial" charset="0"/>
                <a:cs typeface="Arial" charset="0"/>
              </a:rPr>
              <a:t> (nutrientes e metabólitos e comunidades microbiais do intestino que por meio do sistema nervo entérico manda essa sinalização para o sistema nervoso central que pode afetar aspectos de motilidade, ganho de peso, comportamento, ansiedade, estresse, fome, equilíbrio mediado por peptídeos e hormônios que podem afetar o humor, o comportamento e o estresse. </a:t>
            </a:r>
          </a:p>
          <a:p>
            <a:endParaRPr lang="pt-BR" smtClean="0">
              <a:latin typeface="Arial" charset="0"/>
              <a:cs typeface="Arial" charset="0"/>
            </a:endParaRPr>
          </a:p>
          <a:p>
            <a:r>
              <a:rPr lang="pt-BR" smtClean="0">
                <a:latin typeface="Arial" charset="0"/>
                <a:cs typeface="Arial" charset="0"/>
              </a:rPr>
              <a:t>	Dados significativos agora em adultos associam estresse, ansiedade e até psicose à composição de micróbios intestinais.</a:t>
            </a:r>
          </a:p>
          <a:p>
            <a:endParaRPr lang="pt-BR" smtClean="0">
              <a:latin typeface="Arial" charset="0"/>
              <a:cs typeface="Arial" charset="0"/>
            </a:endParaRPr>
          </a:p>
          <a:p>
            <a:r>
              <a:rPr lang="pt-BR" smtClean="0">
                <a:latin typeface="Arial" charset="0"/>
                <a:cs typeface="Arial" charset="0"/>
              </a:rPr>
              <a:t>	 Artigo de 2021 (Áustria), publicado há 2 meses, mostra como o </a:t>
            </a:r>
            <a:r>
              <a:rPr lang="pt-BR" b="1" smtClean="0">
                <a:solidFill>
                  <a:srgbClr val="FF00FF"/>
                </a:solidFill>
                <a:latin typeface="Arial" charset="0"/>
                <a:cs typeface="Arial" charset="0"/>
              </a:rPr>
              <a:t>desenvolvimento da microbiota intestinal impacta no sistema imune associado ao dano cerebral</a:t>
            </a:r>
            <a:r>
              <a:rPr lang="pt-BR" smtClean="0">
                <a:latin typeface="Arial" charset="0"/>
                <a:cs typeface="Arial" charset="0"/>
              </a:rPr>
              <a:t> (</a:t>
            </a:r>
            <a:r>
              <a:rPr lang="pt-BR" b="1" smtClean="0">
                <a:solidFill>
                  <a:srgbClr val="FF5050"/>
                </a:solidFill>
                <a:latin typeface="Arial" charset="0"/>
                <a:cs typeface="Arial" charset="0"/>
              </a:rPr>
              <a:t>o supercrescimento de </a:t>
            </a:r>
            <a:r>
              <a:rPr lang="pt-BR" b="1" i="1" smtClean="0">
                <a:solidFill>
                  <a:srgbClr val="FF5050"/>
                </a:solidFill>
                <a:latin typeface="Arial" charset="0"/>
                <a:cs typeface="Arial" charset="0"/>
              </a:rPr>
              <a:t>Klebsiella </a:t>
            </a:r>
            <a:r>
              <a:rPr lang="pt-BR" b="1" smtClean="0">
                <a:solidFill>
                  <a:srgbClr val="FF5050"/>
                </a:solidFill>
                <a:latin typeface="Arial" charset="0"/>
                <a:cs typeface="Arial" charset="0"/>
              </a:rPr>
              <a:t>no intestino é altamente preditivo de dano cerebral e está associado a um tônus ​​imunológico pró-inflamatório</a:t>
            </a:r>
            <a:r>
              <a:rPr lang="pt-BR" smtClean="0">
                <a:latin typeface="Arial" charset="0"/>
                <a:cs typeface="Arial" charset="0"/>
              </a:rPr>
              <a:t>).</a:t>
            </a:r>
          </a:p>
          <a:p>
            <a:endParaRPr lang="pt-BR" smtClean="0">
              <a:latin typeface="Arial" charset="0"/>
              <a:cs typeface="Arial" charset="0"/>
            </a:endParaRPr>
          </a:p>
          <a:p>
            <a:pPr algn="ctr"/>
            <a:r>
              <a:rPr lang="pt-BR" smtClean="0">
                <a:latin typeface="Arial" charset="0"/>
                <a:cs typeface="Arial" charset="0"/>
              </a:rPr>
              <a:t>	 </a:t>
            </a:r>
            <a:r>
              <a:rPr lang="pt-BR" b="1" smtClean="0">
                <a:solidFill>
                  <a:srgbClr val="FF5050"/>
                </a:solidFill>
                <a:latin typeface="Arial" charset="0"/>
                <a:cs typeface="Arial" charset="0"/>
              </a:rPr>
              <a:t>Esses resultados sugerem que o desenvolvimento aberrante do eixo intestino-microbiota-imune-cérebro pode conduzir ou exacerbar lesão cerebral em neonatos extremamente prematuros e representa um alvo promissor para novas estratégias de intervenção.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 Box 2"/>
          <p:cNvSpPr txBox="1">
            <a:spLocks noGrp="1"/>
          </p:cNvSpPr>
          <p:nvPr>
            <p:ph type="title" idx="4294967295"/>
          </p:nvPr>
        </p:nvSpPr>
        <p:spPr/>
        <p:txBody>
          <a:bodyPr/>
          <a:lstStyle/>
          <a:p>
            <a:pPr algn="ctr"/>
            <a:r>
              <a:rPr lang="pt-BR" altLang="ja-JP" sz="2000" b="1" smtClean="0">
                <a:solidFill>
                  <a:srgbClr val="FF00FF"/>
                </a:solidFill>
                <a:latin typeface="Arial" charset="0"/>
                <a:ea typeface="MS PGothic" pitchFamily="34" charset="-128"/>
                <a:cs typeface="Arial" charset="0"/>
              </a:rPr>
              <a:t>Há 8 maneiras que podemos melhorar a saúde intestinal dos bebês prematuros</a:t>
            </a:r>
            <a:r>
              <a:rPr lang="pt-BR" altLang="ja-JP" smtClean="0">
                <a:latin typeface="Arial" charset="0"/>
                <a:ea typeface="MS PGothic" pitchFamily="34" charset="-128"/>
                <a:cs typeface="Arial" charset="0"/>
              </a:rPr>
              <a:t> </a:t>
            </a:r>
            <a:endParaRPr lang="pt-BR" smtClean="0">
              <a:latin typeface="Arial" charset="0"/>
              <a:cs typeface="Arial" charset="0"/>
            </a:endParaRPr>
          </a:p>
        </p:txBody>
      </p:sp>
      <p:pic>
        <p:nvPicPr>
          <p:cNvPr id="110596" name="Picture 4"/>
          <p:cNvPicPr>
            <a:picLocks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950913" y="1401763"/>
            <a:ext cx="7240587" cy="3000375"/>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0598" name="AutoShape 6"/>
          <p:cNvSpPr>
            <a:spLocks noChangeArrowheads="1"/>
          </p:cNvSpPr>
          <p:nvPr/>
        </p:nvSpPr>
        <p:spPr bwMode="auto">
          <a:xfrm>
            <a:off x="1185863" y="1571625"/>
            <a:ext cx="846137" cy="730250"/>
          </a:xfrm>
          <a:prstGeom prst="lightningBolt">
            <a:avLst/>
          </a:prstGeom>
          <a:solidFill>
            <a:srgbClr val="FF0000"/>
          </a:solidFill>
          <a:ln w="762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Text Box 3"/>
          <p:cNvSpPr txBox="1">
            <a:spLocks noGrp="1"/>
          </p:cNvSpPr>
          <p:nvPr>
            <p:ph type="body" idx="4294967295"/>
          </p:nvPr>
        </p:nvSpPr>
        <p:spPr>
          <a:xfrm>
            <a:off x="419100" y="2259013"/>
            <a:ext cx="8521700" cy="3354387"/>
          </a:xfrm>
        </p:spPr>
        <p:txBody>
          <a:bodyPr/>
          <a:lstStyle/>
          <a:p>
            <a:r>
              <a:rPr lang="pt-BR" sz="1200" smtClean="0">
                <a:latin typeface="Arial" charset="0"/>
                <a:cs typeface="Arial" charset="0"/>
              </a:rPr>
              <a:t>	Acredita-se que a exposição a antibióticos nos primeiros dias de vida afete vários fatores fisiológicos no aspecto do desenvolvimento neonatal. </a:t>
            </a:r>
          </a:p>
          <a:p>
            <a:endParaRPr lang="pt-BR" sz="1200" smtClean="0">
              <a:latin typeface="Arial" charset="0"/>
              <a:cs typeface="Arial" charset="0"/>
            </a:endParaRPr>
          </a:p>
          <a:p>
            <a:r>
              <a:rPr lang="pt-BR" sz="1200" smtClean="0">
                <a:latin typeface="Arial" charset="0"/>
                <a:cs typeface="Arial" charset="0"/>
              </a:rPr>
              <a:t>	Nesse estudo os autores investigaram o </a:t>
            </a:r>
            <a:r>
              <a:rPr lang="pt-BR" sz="1200" b="1" smtClean="0">
                <a:solidFill>
                  <a:srgbClr val="0000FF"/>
                </a:solidFill>
                <a:latin typeface="Arial" charset="0"/>
                <a:cs typeface="Arial" charset="0"/>
              </a:rPr>
              <a:t>impacto do tratamento com antibiótico no período neonatal e na primeira infância ao longo no crescimento da criança</a:t>
            </a:r>
            <a:r>
              <a:rPr lang="pt-BR" sz="1200" smtClean="0">
                <a:latin typeface="Arial" charset="0"/>
                <a:cs typeface="Arial" charset="0"/>
              </a:rPr>
              <a:t> em um nascimento não selecionado na coorte de 12.422 crianças nascidas a termo. </a:t>
            </a:r>
          </a:p>
          <a:p>
            <a:r>
              <a:rPr lang="pt-BR" sz="1200" smtClean="0">
                <a:latin typeface="Arial" charset="0"/>
                <a:cs typeface="Arial" charset="0"/>
              </a:rPr>
              <a:t>        </a:t>
            </a:r>
            <a:r>
              <a:rPr lang="pt-BR" sz="1200" b="1" smtClean="0">
                <a:solidFill>
                  <a:srgbClr val="FF0000"/>
                </a:solidFill>
                <a:latin typeface="Arial" charset="0"/>
                <a:cs typeface="Arial" charset="0"/>
              </a:rPr>
              <a:t>Encontrara atenuação significativa de peso e ganho de altura durante os primeiros 6 anos de vida após a exposição neonatal a antibióticos em meninos</a:t>
            </a:r>
            <a:r>
              <a:rPr lang="pt-BR" sz="1200" smtClean="0">
                <a:latin typeface="Arial" charset="0"/>
                <a:cs typeface="Arial" charset="0"/>
              </a:rPr>
              <a:t>, mas não em meninas, após o ajuste para possíveis fatores de confusão.</a:t>
            </a:r>
          </a:p>
          <a:p>
            <a:r>
              <a:rPr lang="pt-BR" sz="1200" smtClean="0">
                <a:latin typeface="Arial" charset="0"/>
                <a:cs typeface="Arial" charset="0"/>
              </a:rPr>
              <a:t>	Em contraste, </a:t>
            </a:r>
            <a:r>
              <a:rPr lang="pt-BR" sz="1200" b="1" smtClean="0">
                <a:latin typeface="Arial" charset="0"/>
                <a:cs typeface="Arial" charset="0"/>
              </a:rPr>
              <a:t>o uso de antibióticos após o período neonatal, mas durante os primeiros 6 anos de vida está associado a um índice de  massa corporal significativamente maior durante todo o período de estudo em meninos e meninas.</a:t>
            </a:r>
          </a:p>
          <a:p>
            <a:r>
              <a:rPr lang="pt-BR" sz="1200" b="1" smtClean="0">
                <a:latin typeface="Arial" charset="0"/>
                <a:cs typeface="Arial" charset="0"/>
              </a:rPr>
              <a:t> </a:t>
            </a:r>
            <a:r>
              <a:rPr lang="pt-BR" sz="1200" smtClean="0">
                <a:solidFill>
                  <a:srgbClr val="FF0000"/>
                </a:solidFill>
                <a:latin typeface="Arial" charset="0"/>
                <a:cs typeface="Arial" charset="0"/>
              </a:rPr>
              <a:t>A exposição neonatal a antibióticos é associado a diferenças significativas no microbioma intestinal, particularmente na </a:t>
            </a:r>
            <a:r>
              <a:rPr lang="pt-BR" sz="1200" b="1" smtClean="0">
                <a:solidFill>
                  <a:srgbClr val="FF0000"/>
                </a:solidFill>
                <a:latin typeface="Arial" charset="0"/>
                <a:cs typeface="Arial" charset="0"/>
              </a:rPr>
              <a:t>diminuição da abundância e diversidade de Bifidobactérias fecais até os 2 anos de idade</a:t>
            </a:r>
            <a:r>
              <a:rPr lang="pt-BR" sz="1200" smtClean="0">
                <a:solidFill>
                  <a:srgbClr val="FF0000"/>
                </a:solidFill>
                <a:latin typeface="Arial" charset="0"/>
                <a:cs typeface="Arial" charset="0"/>
              </a:rPr>
              <a:t>.</a:t>
            </a:r>
          </a:p>
        </p:txBody>
      </p:sp>
      <p:sp>
        <p:nvSpPr>
          <p:cNvPr id="101380" name="Rectangle 4"/>
          <p:cNvSpPr>
            <a:spLocks noChangeArrowheads="1"/>
          </p:cNvSpPr>
          <p:nvPr/>
        </p:nvSpPr>
        <p:spPr bwMode="auto">
          <a:xfrm>
            <a:off x="860425" y="806450"/>
            <a:ext cx="70358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0" hangingPunct="0">
              <a:buClr>
                <a:srgbClr val="000000"/>
              </a:buClr>
              <a:buFont typeface="Arial" charset="0"/>
              <a:buNone/>
            </a:pPr>
            <a:r>
              <a:rPr lang="pt-BR" sz="2800">
                <a:solidFill>
                  <a:srgbClr val="607D8B"/>
                </a:solidFill>
              </a:rPr>
              <a:t> </a:t>
            </a:r>
            <a:r>
              <a:rPr lang="pt-BR" sz="600">
                <a:solidFill>
                  <a:srgbClr val="607D8B"/>
                </a:solidFill>
              </a:rPr>
              <a:t>                     </a:t>
            </a:r>
            <a:r>
              <a:rPr lang="pt-BR"/>
              <a:t/>
            </a:r>
            <a:br>
              <a:rPr lang="pt-BR"/>
            </a:br>
            <a:r>
              <a:rPr lang="pt-BR" sz="1000" b="1" i="1">
                <a:solidFill>
                  <a:srgbClr val="607D8B"/>
                </a:solidFill>
                <a:ea typeface="Source Sans Pro"/>
                <a:cs typeface="Source Sans Pro"/>
                <a:hlinkClick r:id="rId2"/>
              </a:rPr>
              <a:t>Neonatal antibiotic exposure impairs child growth during the first six years of life by perturbing intestinal microbial colonization.</a:t>
            </a:r>
            <a:endParaRPr lang="pt-BR" sz="1000">
              <a:solidFill>
                <a:srgbClr val="424242"/>
              </a:solidFill>
              <a:ea typeface="Source Sans Pro"/>
              <a:cs typeface="Source Sans Pro"/>
            </a:endParaRPr>
          </a:p>
          <a:p>
            <a:pPr eaLnBrk="0" hangingPunct="0"/>
            <a:r>
              <a:rPr lang="pt-BR" sz="1000">
                <a:solidFill>
                  <a:srgbClr val="424242"/>
                </a:solidFill>
                <a:ea typeface="Source Sans Pro"/>
                <a:cs typeface="Source Sans Pro"/>
              </a:rPr>
              <a:t>Uzan-Yulzari A, Turta O, Belogolovski A, Ziv O, Kunz C, Perschbacher S, Neuman H, Pasolli E, Oz A, Ben-Amram H, Kumar H, Ollila H, Kaljonen A, Isolauri E, Salminen S, Lagström H, Segata N, Sharon I, Louzoun Y, Ensenauer R, Rautava S, Koren O.Nat Commun. 2021 Jan 26;12(1):443. doi: 10.1038/s41467-020-20495-4.PMID: 33500411. Finlândia, Israel e Alemanha. </a:t>
            </a:r>
          </a:p>
          <a:p>
            <a:pPr eaLnBrk="0" hangingPunct="0"/>
            <a:r>
              <a:rPr lang="pt-BR"/>
              <a:t>                                         </a:t>
            </a:r>
            <a:r>
              <a:rPr lang="pt-BR" sz="1200"/>
              <a:t>Realizado por Paulo R. Margotto</a:t>
            </a:r>
          </a:p>
        </p:txBody>
      </p:sp>
      <p:pic>
        <p:nvPicPr>
          <p:cNvPr id="101381" name="Picture 5" descr="doc">
            <a:hlinkClick r:id="rId3" tooltip="Antibiot_precoce-RN_deficti_cresc"/>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8913" y="17780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1384" name="Rectangle 8"/>
          <p:cNvSpPr>
            <a:spLocks noChangeArrowheads="1"/>
          </p:cNvSpPr>
          <p:nvPr/>
        </p:nvSpPr>
        <p:spPr bwMode="auto">
          <a:xfrm>
            <a:off x="749300" y="0"/>
            <a:ext cx="6970713" cy="11366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95220" bIns="19044" anchor="ctr">
            <a:spAutoFit/>
          </a:bodyPr>
          <a:lstStyle/>
          <a:p>
            <a:pPr algn="ctr" eaLnBrk="0" hangingPunct="0">
              <a:buClr>
                <a:srgbClr val="000000"/>
              </a:buClr>
              <a:buFont typeface="Arial" charset="0"/>
              <a:buNone/>
            </a:pPr>
            <a:r>
              <a:rPr lang="pt-BR" sz="1800" b="1">
                <a:solidFill>
                  <a:srgbClr val="0000FF"/>
                </a:solidFill>
                <a:latin typeface="Lato" pitchFamily="34" charset="0"/>
                <a:hlinkClick r:id="rId5"/>
              </a:rPr>
              <a:t>A exposi</a:t>
            </a:r>
            <a:r>
              <a:rPr lang="pt-BR" sz="1800" b="1">
                <a:solidFill>
                  <a:srgbClr val="0000FF"/>
                </a:solidFill>
                <a:latin typeface="Arial"/>
                <a:hlinkClick r:id="rId5"/>
              </a:rPr>
              <a:t>ç</a:t>
            </a:r>
            <a:r>
              <a:rPr lang="pt-BR" sz="1800" b="1">
                <a:solidFill>
                  <a:srgbClr val="0000FF"/>
                </a:solidFill>
                <a:latin typeface="Lato" pitchFamily="34" charset="0"/>
                <a:hlinkClick r:id="rId5"/>
              </a:rPr>
              <a:t>ão neonatal a antibi</a:t>
            </a:r>
            <a:r>
              <a:rPr lang="pt-BR" sz="1800" b="1">
                <a:solidFill>
                  <a:srgbClr val="0000FF"/>
                </a:solidFill>
                <a:latin typeface="Arial"/>
                <a:hlinkClick r:id="rId5"/>
              </a:rPr>
              <a:t>ó</a:t>
            </a:r>
            <a:r>
              <a:rPr lang="pt-BR" sz="1800" b="1">
                <a:solidFill>
                  <a:srgbClr val="0000FF"/>
                </a:solidFill>
                <a:latin typeface="Lato" pitchFamily="34" charset="0"/>
                <a:hlinkClick r:id="rId5"/>
              </a:rPr>
              <a:t>ticos prejudica o crescimento da crian</a:t>
            </a:r>
            <a:r>
              <a:rPr lang="pt-BR" sz="1800" b="1">
                <a:solidFill>
                  <a:srgbClr val="0000FF"/>
                </a:solidFill>
                <a:latin typeface="Arial"/>
                <a:hlinkClick r:id="rId5"/>
              </a:rPr>
              <a:t>ç</a:t>
            </a:r>
            <a:r>
              <a:rPr lang="pt-BR" sz="1800" b="1">
                <a:solidFill>
                  <a:srgbClr val="0000FF"/>
                </a:solidFill>
                <a:latin typeface="Lato" pitchFamily="34" charset="0"/>
                <a:hlinkClick r:id="rId5"/>
              </a:rPr>
              <a:t>a durante os primeiros seis anos de vida por perturbar a coloniza</a:t>
            </a:r>
            <a:r>
              <a:rPr lang="pt-BR" sz="1800" b="1">
                <a:solidFill>
                  <a:srgbClr val="0000FF"/>
                </a:solidFill>
                <a:latin typeface="Arial"/>
                <a:hlinkClick r:id="rId5"/>
              </a:rPr>
              <a:t>ç</a:t>
            </a:r>
            <a:r>
              <a:rPr lang="pt-BR" sz="1800" b="1">
                <a:solidFill>
                  <a:srgbClr val="0000FF"/>
                </a:solidFill>
                <a:latin typeface="Lato" pitchFamily="34" charset="0"/>
                <a:hlinkClick r:id="rId5"/>
              </a:rPr>
              <a:t>ão microbiana intestinal.</a:t>
            </a:r>
            <a:endParaRPr lang="pt-BR" sz="1800" b="1">
              <a:solidFill>
                <a:srgbClr val="0000FF"/>
              </a:solidFill>
              <a:latin typeface="Lato" pitchFamily="34" charset="0"/>
            </a:endParaRPr>
          </a:p>
          <a:p>
            <a:pPr eaLnBrk="0" hangingPunct="0"/>
            <a:r>
              <a:rPr lang="pt-BR" sz="1300">
                <a:solidFill>
                  <a:srgbClr val="607D8B"/>
                </a:solidFill>
                <a:ea typeface="Source Sans Pro"/>
                <a:cs typeface="Source Sans Pro"/>
              </a:rPr>
              <a:t>          </a:t>
            </a:r>
          </a:p>
        </p:txBody>
      </p:sp>
      <p:sp>
        <p:nvSpPr>
          <p:cNvPr id="101386" name="Oval 10"/>
          <p:cNvSpPr>
            <a:spLocks noChangeArrowheads="1"/>
          </p:cNvSpPr>
          <p:nvPr/>
        </p:nvSpPr>
        <p:spPr bwMode="auto">
          <a:xfrm>
            <a:off x="131763" y="585788"/>
            <a:ext cx="914400" cy="614362"/>
          </a:xfrm>
          <a:prstGeom prst="ellipse">
            <a:avLst/>
          </a:prstGeom>
          <a:solidFill>
            <a:srgbClr val="FFFF00"/>
          </a:solidFill>
          <a:ln w="5715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66FF33"/>
                </a:solidFill>
              </a:rPr>
              <a:t>2021</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3" name="Text Box 3"/>
          <p:cNvSpPr txBox="1">
            <a:spLocks noGrp="1"/>
          </p:cNvSpPr>
          <p:nvPr>
            <p:ph type="body" idx="4294967295"/>
          </p:nvPr>
        </p:nvSpPr>
        <p:spPr>
          <a:xfrm>
            <a:off x="311150" y="139700"/>
            <a:ext cx="8521700" cy="4440238"/>
          </a:xfrm>
        </p:spPr>
        <p:txBody>
          <a:bodyPr/>
          <a:lstStyle/>
          <a:p>
            <a:r>
              <a:rPr lang="pt-BR" smtClean="0">
                <a:latin typeface="Arial" charset="0"/>
                <a:cs typeface="Arial" charset="0"/>
              </a:rPr>
              <a:t>	</a:t>
            </a:r>
            <a:r>
              <a:rPr lang="pt-BR" sz="1800" smtClean="0">
                <a:latin typeface="Arial" charset="0"/>
                <a:cs typeface="Arial" charset="0"/>
              </a:rPr>
              <a:t>Finalmente, demonstraram que o transplante de microbiota fecal de crianças expostas a antibióticos para camundongos machos livres de germes, mas não fêmeas, resultou em prejuízo significativo do crescimento.</a:t>
            </a:r>
          </a:p>
          <a:p>
            <a:endParaRPr lang="pt-BR" sz="1800" b="1" smtClean="0">
              <a:latin typeface="Arial" charset="0"/>
              <a:cs typeface="Arial" charset="0"/>
            </a:endParaRPr>
          </a:p>
          <a:p>
            <a:r>
              <a:rPr lang="pt-BR" sz="1800" b="1" smtClean="0">
                <a:latin typeface="Arial" charset="0"/>
                <a:cs typeface="Arial" charset="0"/>
              </a:rPr>
              <a:t>	</a:t>
            </a:r>
            <a:r>
              <a:rPr lang="pt-BR" sz="1800" b="1" smtClean="0">
                <a:solidFill>
                  <a:srgbClr val="FF5050"/>
                </a:solidFill>
                <a:latin typeface="Arial" charset="0"/>
                <a:cs typeface="Arial" charset="0"/>
              </a:rPr>
              <a:t>Assim, concluímos que a exposição neonatal aos antibióticos está associada a uma perturbação do microbioma intestinal a longo prazo e pode resultar em redução do crescimento em meninos durante os primeiros seis anos de vida, enquanto o uso de antibióticos mais tarde na infância está associada ao aumento do índice de massa corporal.</a:t>
            </a:r>
          </a:p>
          <a:p>
            <a:endParaRPr lang="pt-BR" sz="1800" b="1" smtClean="0">
              <a:solidFill>
                <a:srgbClr val="FF5050"/>
              </a:solidFill>
              <a:latin typeface="Arial" charset="0"/>
              <a:cs typeface="Arial" charset="0"/>
            </a:endParaRPr>
          </a:p>
          <a:p>
            <a:r>
              <a:rPr lang="pt-BR" sz="1800" b="1" smtClean="0">
                <a:solidFill>
                  <a:srgbClr val="FF5050"/>
                </a:solidFill>
                <a:latin typeface="Arial" charset="0"/>
                <a:cs typeface="Arial" charset="0"/>
              </a:rPr>
              <a:t>	O crescimento significativamente reduzido foi evidente em meninos que receberam antibióticos empíricos por suspeita de infecção, mas a infecção foi descartada (o comprometimento do crescimento parecia ser um pouco mais pronunciado em neonatos recebendo um curso completo de antibióticos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Text Box 3"/>
          <p:cNvSpPr txBox="1">
            <a:spLocks noGrp="1"/>
          </p:cNvSpPr>
          <p:nvPr>
            <p:ph type="body" idx="4294967295"/>
          </p:nvPr>
        </p:nvSpPr>
        <p:spPr>
          <a:xfrm>
            <a:off x="225425" y="2116138"/>
            <a:ext cx="8521700" cy="3027362"/>
          </a:xfrm>
          <a:solidFill>
            <a:schemeClr val="bg1"/>
          </a:solidFill>
        </p:spPr>
        <p:txBody>
          <a:bodyPr/>
          <a:lstStyle/>
          <a:p>
            <a:pPr>
              <a:lnSpc>
                <a:spcPct val="90000"/>
              </a:lnSpc>
            </a:pPr>
            <a:r>
              <a:rPr lang="pt-BR" b="1" smtClean="0">
                <a:latin typeface="Arial" charset="0"/>
                <a:cs typeface="Arial" charset="0"/>
              </a:rPr>
              <a:t>	</a:t>
            </a:r>
            <a:r>
              <a:rPr lang="pt-BR" sz="1200" smtClean="0">
                <a:latin typeface="Arial" charset="0"/>
                <a:cs typeface="Arial" charset="0"/>
              </a:rPr>
              <a:t>Os autores estabeleceram  sistemas experimentais para avaliar os efeitos de exposições precoces aos antibióticos sobre a </a:t>
            </a:r>
            <a:r>
              <a:rPr lang="pt-BR" sz="1200" b="1" smtClean="0">
                <a:latin typeface="Arial" charset="0"/>
                <a:cs typeface="Arial" charset="0"/>
              </a:rPr>
              <a:t>microbiota intestinal e a expressão gênica no cérebro</a:t>
            </a:r>
            <a:r>
              <a:rPr lang="pt-BR" sz="1200" smtClean="0">
                <a:latin typeface="Arial" charset="0"/>
                <a:cs typeface="Arial" charset="0"/>
              </a:rPr>
              <a:t>. </a:t>
            </a:r>
          </a:p>
          <a:p>
            <a:pPr>
              <a:lnSpc>
                <a:spcPct val="90000"/>
              </a:lnSpc>
            </a:pPr>
            <a:endParaRPr lang="pt-BR" sz="1200" smtClean="0">
              <a:latin typeface="Arial" charset="0"/>
              <a:cs typeface="Arial" charset="0"/>
            </a:endParaRPr>
          </a:p>
          <a:p>
            <a:pPr>
              <a:lnSpc>
                <a:spcPct val="90000"/>
              </a:lnSpc>
            </a:pPr>
            <a:r>
              <a:rPr lang="pt-BR" sz="1200" smtClean="0">
                <a:latin typeface="Arial" charset="0"/>
                <a:cs typeface="Arial" charset="0"/>
              </a:rPr>
              <a:t>	Este modelo de sistema é altamente relevante para a exposição humana e pode ser desenvolvido em um modelo pré-clínico de distúrbios do neurodesenvolvimento em que o </a:t>
            </a:r>
            <a:r>
              <a:rPr lang="pt-BR" sz="1200" b="1" smtClean="0">
                <a:solidFill>
                  <a:srgbClr val="FF5050"/>
                </a:solidFill>
                <a:latin typeface="Arial" charset="0"/>
                <a:cs typeface="Arial" charset="0"/>
              </a:rPr>
              <a:t>eixo intestino – cérebro é perturbado,</a:t>
            </a:r>
            <a:r>
              <a:rPr lang="pt-BR" sz="1200" smtClean="0">
                <a:latin typeface="Arial" charset="0"/>
                <a:cs typeface="Arial" charset="0"/>
              </a:rPr>
              <a:t> levando a efeitos organizacionais que alteram permanentemente a estrutura e função do cérebro.</a:t>
            </a:r>
          </a:p>
          <a:p>
            <a:pPr>
              <a:lnSpc>
                <a:spcPct val="90000"/>
              </a:lnSpc>
            </a:pPr>
            <a:endParaRPr lang="pt-BR" sz="1200" smtClean="0">
              <a:latin typeface="Arial" charset="0"/>
              <a:cs typeface="Arial" charset="0"/>
            </a:endParaRPr>
          </a:p>
          <a:p>
            <a:pPr>
              <a:lnSpc>
                <a:spcPct val="90000"/>
              </a:lnSpc>
            </a:pPr>
            <a:r>
              <a:rPr lang="pt-BR" sz="1200" smtClean="0">
                <a:latin typeface="Arial" charset="0"/>
                <a:cs typeface="Arial" charset="0"/>
              </a:rPr>
              <a:t>	 A exposição de camundongos recém-nascidos a baixas doses de penicilina levou a mudanças substanciais na estrutura da população da microbiota intestinal e composição. Alterações transcriptômicas implicam vias perturbadas em distúrbios do neurodesenvolvimento e neuropsiquiátricos. </a:t>
            </a:r>
          </a:p>
          <a:p>
            <a:pPr>
              <a:lnSpc>
                <a:spcPct val="90000"/>
              </a:lnSpc>
            </a:pPr>
            <a:endParaRPr lang="pt-BR" sz="1200" smtClean="0">
              <a:latin typeface="Arial" charset="0"/>
              <a:cs typeface="Arial" charset="0"/>
            </a:endParaRPr>
          </a:p>
          <a:p>
            <a:pPr>
              <a:lnSpc>
                <a:spcPct val="90000"/>
              </a:lnSpc>
            </a:pPr>
            <a:r>
              <a:rPr lang="pt-BR" sz="1200" smtClean="0">
                <a:latin typeface="Arial" charset="0"/>
                <a:cs typeface="Arial" charset="0"/>
              </a:rPr>
              <a:t>	</a:t>
            </a:r>
            <a:r>
              <a:rPr lang="pt-BR" sz="1200" b="1" smtClean="0">
                <a:solidFill>
                  <a:srgbClr val="FF5050"/>
                </a:solidFill>
                <a:latin typeface="Arial" charset="0"/>
                <a:cs typeface="Arial" charset="0"/>
              </a:rPr>
              <a:t>Também havia substanciais efeitos no córtex frontal e na expressão do gene da amígdala</a:t>
            </a:r>
            <a:r>
              <a:rPr lang="pt-BR" sz="1200" smtClean="0">
                <a:latin typeface="Arial" charset="0"/>
                <a:cs typeface="Arial" charset="0"/>
              </a:rPr>
              <a:t> por, afetando múltiplas vias subjacentes ao neurodesenvolvimento. Análises informáticas estabeleceram ligações entre populações microbianas intestinais específicas e a expressão no início da vida de genes particularmente afetados. Esses estudos fornecem modelos translacionais para explorar as funções do microbioma intestinal no normal e maturação anormal do sistema nervoso central vulnerável. </a:t>
            </a:r>
          </a:p>
        </p:txBody>
      </p:sp>
      <p:sp>
        <p:nvSpPr>
          <p:cNvPr id="103428" name="Rectangle 4"/>
          <p:cNvSpPr>
            <a:spLocks noChangeArrowheads="1"/>
          </p:cNvSpPr>
          <p:nvPr/>
        </p:nvSpPr>
        <p:spPr bwMode="auto">
          <a:xfrm>
            <a:off x="333375" y="0"/>
            <a:ext cx="8064500" cy="1365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95220" bIns="19044" anchor="ctr">
            <a:spAutoFit/>
          </a:bodyPr>
          <a:lstStyle/>
          <a:p>
            <a:pPr algn="ctr" eaLnBrk="0" hangingPunct="0">
              <a:buClr>
                <a:srgbClr val="000000"/>
              </a:buClr>
              <a:buFont typeface="Arial" charset="0"/>
              <a:buNone/>
            </a:pPr>
            <a:r>
              <a:rPr lang="pt-BR" sz="1800" b="1">
                <a:solidFill>
                  <a:srgbClr val="072A4D"/>
                </a:solidFill>
                <a:latin typeface="Lato" pitchFamily="34" charset="0"/>
                <a:hlinkClick r:id="rId2"/>
              </a:rPr>
              <a:t>ANTIBI</a:t>
            </a:r>
            <a:r>
              <a:rPr lang="pt-BR" sz="1800" b="1">
                <a:solidFill>
                  <a:srgbClr val="072A4D"/>
                </a:solidFill>
                <a:latin typeface="Arial"/>
                <a:hlinkClick r:id="rId2"/>
              </a:rPr>
              <a:t>Ó</a:t>
            </a:r>
            <a:r>
              <a:rPr lang="pt-BR" sz="1800" b="1">
                <a:solidFill>
                  <a:srgbClr val="072A4D"/>
                </a:solidFill>
                <a:latin typeface="Lato" pitchFamily="34" charset="0"/>
                <a:hlinkClick r:id="rId2"/>
              </a:rPr>
              <a:t>TICOS PODEM AFETAR O C</a:t>
            </a:r>
            <a:r>
              <a:rPr lang="pt-BR" sz="1800" b="1">
                <a:solidFill>
                  <a:srgbClr val="072A4D"/>
                </a:solidFill>
                <a:latin typeface="Arial"/>
                <a:hlinkClick r:id="rId2"/>
              </a:rPr>
              <a:t>É</a:t>
            </a:r>
            <a:r>
              <a:rPr lang="pt-BR" sz="1800" b="1">
                <a:solidFill>
                  <a:srgbClr val="072A4D"/>
                </a:solidFill>
                <a:latin typeface="Lato" pitchFamily="34" charset="0"/>
                <a:hlinkClick r:id="rId2"/>
              </a:rPr>
              <a:t>REBRO: Efeitos da exposi</a:t>
            </a:r>
            <a:r>
              <a:rPr lang="pt-BR" sz="1800" b="1">
                <a:solidFill>
                  <a:srgbClr val="072A4D"/>
                </a:solidFill>
                <a:latin typeface="Arial"/>
                <a:hlinkClick r:id="rId2"/>
              </a:rPr>
              <a:t>ç</a:t>
            </a:r>
            <a:r>
              <a:rPr lang="pt-BR" sz="1800" b="1">
                <a:solidFill>
                  <a:srgbClr val="072A4D"/>
                </a:solidFill>
                <a:latin typeface="Lato" pitchFamily="34" charset="0"/>
                <a:hlinkClick r:id="rId2"/>
              </a:rPr>
              <a:t>ão precoce </a:t>
            </a:r>
            <a:r>
              <a:rPr lang="pt-BR" sz="1800" b="1">
                <a:solidFill>
                  <a:srgbClr val="072A4D"/>
                </a:solidFill>
                <a:latin typeface="Arial"/>
                <a:hlinkClick r:id="rId2"/>
              </a:rPr>
              <a:t>à</a:t>
            </a:r>
            <a:r>
              <a:rPr lang="pt-BR" sz="1800" b="1">
                <a:solidFill>
                  <a:srgbClr val="072A4D"/>
                </a:solidFill>
                <a:latin typeface="Lato" pitchFamily="34" charset="0"/>
                <a:hlinkClick r:id="rId2"/>
              </a:rPr>
              <a:t> penicilina no microbioma intestinal e no c</a:t>
            </a:r>
            <a:r>
              <a:rPr lang="pt-BR" sz="1800" b="1">
                <a:solidFill>
                  <a:srgbClr val="072A4D"/>
                </a:solidFill>
                <a:latin typeface="Arial"/>
                <a:hlinkClick r:id="rId2"/>
              </a:rPr>
              <a:t>ó</a:t>
            </a:r>
            <a:r>
              <a:rPr lang="pt-BR" sz="1800" b="1">
                <a:solidFill>
                  <a:srgbClr val="072A4D"/>
                </a:solidFill>
                <a:latin typeface="Lato" pitchFamily="34" charset="0"/>
                <a:hlinkClick r:id="rId2"/>
              </a:rPr>
              <a:t>rtex frontal e na expressão do gene da am</a:t>
            </a:r>
            <a:r>
              <a:rPr lang="pt-BR" sz="1800" b="1">
                <a:solidFill>
                  <a:srgbClr val="072A4D"/>
                </a:solidFill>
                <a:latin typeface="Arial"/>
                <a:hlinkClick r:id="rId2"/>
              </a:rPr>
              <a:t>í</a:t>
            </a:r>
            <a:r>
              <a:rPr lang="pt-BR" sz="1800" b="1">
                <a:solidFill>
                  <a:srgbClr val="072A4D"/>
                </a:solidFill>
                <a:latin typeface="Lato" pitchFamily="34" charset="0"/>
                <a:hlinkClick r:id="rId2"/>
              </a:rPr>
              <a:t>gdala</a:t>
            </a:r>
            <a:endParaRPr lang="pt-BR" sz="1800" b="1">
              <a:solidFill>
                <a:srgbClr val="072A4D"/>
              </a:solidFill>
              <a:latin typeface="Lato" pitchFamily="34" charset="0"/>
            </a:endParaRPr>
          </a:p>
          <a:p>
            <a:pPr eaLnBrk="0" hangingPunct="0"/>
            <a:r>
              <a:rPr lang="pt-BR" sz="1300">
                <a:solidFill>
                  <a:srgbClr val="607D8B"/>
                </a:solidFill>
                <a:ea typeface="Source Sans Pro"/>
                <a:cs typeface="Source Sans Pro"/>
                <a:hlinkClick r:id="rId3" tooltip="ANTBIOTICO E O CÉREBRO_2021"/>
              </a:rPr>
              <a:t>  </a:t>
            </a:r>
            <a:r>
              <a:rPr lang="pt-BR" sz="2800">
                <a:solidFill>
                  <a:srgbClr val="607D8B"/>
                </a:solidFill>
                <a:ea typeface="Source Sans Pro"/>
                <a:cs typeface="Source Sans Pro"/>
              </a:rPr>
              <a:t> </a:t>
            </a:r>
            <a:r>
              <a:rPr lang="pt-BR" sz="1300">
                <a:solidFill>
                  <a:srgbClr val="607D8B"/>
                </a:solidFill>
                <a:ea typeface="Source Sans Pro"/>
                <a:cs typeface="Source Sans Pro"/>
              </a:rPr>
              <a:t>        </a:t>
            </a:r>
          </a:p>
        </p:txBody>
      </p:sp>
      <p:pic>
        <p:nvPicPr>
          <p:cNvPr id="103429" name="Picture 5" descr="doc">
            <a:hlinkClick r:id="rId3" tooltip="ANTBIOTICO E O CÉREBRO_2021"/>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6713" y="6492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3430" name="Rectangle 6"/>
          <p:cNvSpPr>
            <a:spLocks noChangeArrowheads="1"/>
          </p:cNvSpPr>
          <p:nvPr/>
        </p:nvSpPr>
        <p:spPr bwMode="auto">
          <a:xfrm>
            <a:off x="0" y="1073150"/>
            <a:ext cx="9144000" cy="11525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95220" rIns="0" bIns="47610" anchor="ctr">
            <a:spAutoFit/>
          </a:bodyPr>
          <a:lstStyle/>
          <a:p>
            <a:pPr algn="ctr"/>
            <a:r>
              <a:rPr lang="pt-BR" sz="1100" b="1" i="1"/>
              <a:t>Effects of early-life penicillin exposure on the gut microbiome and frontal cortex and amygdala gene expression. </a:t>
            </a:r>
            <a:r>
              <a:rPr lang="pt-BR" sz="1100" b="1">
                <a:hlinkClick r:id="rId5"/>
              </a:rPr>
              <a:t>AngelinaVolkova</a:t>
            </a:r>
            <a:r>
              <a:rPr lang="pt-BR" sz="1100" b="1"/>
              <a:t>, </a:t>
            </a:r>
            <a:r>
              <a:rPr lang="pt-BR" sz="1100" b="1">
                <a:hlinkClick r:id="rId5"/>
              </a:rPr>
              <a:t>KellyRuggles</a:t>
            </a:r>
            <a:r>
              <a:rPr lang="pt-BR" sz="1100" b="1"/>
              <a:t>, </a:t>
            </a:r>
            <a:r>
              <a:rPr lang="pt-BR" sz="1100" b="1">
                <a:hlinkClick r:id="rId5"/>
              </a:rPr>
              <a:t>AnjeliqueSchulfer</a:t>
            </a:r>
            <a:r>
              <a:rPr lang="pt-BR" sz="1100" b="1"/>
              <a:t>, </a:t>
            </a:r>
            <a:r>
              <a:rPr lang="pt-BR" sz="1100" b="1">
                <a:hlinkClick r:id="rId5"/>
              </a:rPr>
              <a:t>ZhanGao</a:t>
            </a:r>
            <a:r>
              <a:rPr lang="pt-BR" sz="1100" b="1"/>
              <a:t>, </a:t>
            </a:r>
            <a:r>
              <a:rPr lang="pt-BR" sz="1100" b="1">
                <a:hlinkClick r:id="rId5"/>
              </a:rPr>
              <a:t>Stephen D.Ginsberg</a:t>
            </a:r>
            <a:r>
              <a:rPr lang="pt-BR" sz="1100" b="1"/>
              <a:t>, </a:t>
            </a:r>
            <a:r>
              <a:rPr lang="pt-BR" sz="1100" b="1">
                <a:hlinkClick r:id="rId5"/>
              </a:rPr>
              <a:t>Martin J.Blaser.</a:t>
            </a:r>
            <a:endParaRPr lang="pt-BR" sz="1100" b="1"/>
          </a:p>
          <a:p>
            <a:pPr algn="ctr"/>
            <a:r>
              <a:rPr lang="pt-BR" sz="1100"/>
              <a:t>iScience, online. Available online 15 July 2021.</a:t>
            </a:r>
          </a:p>
          <a:p>
            <a:pPr algn="ctr"/>
            <a:r>
              <a:rPr lang="pt-BR" sz="1100">
                <a:hlinkClick r:id="rId6"/>
              </a:rPr>
              <a:t>https://doi.org/10.1016/j.isci.2021.102797</a:t>
            </a:r>
            <a:endParaRPr lang="pt-BR" sz="1100" b="1"/>
          </a:p>
          <a:p>
            <a:pPr algn="ctr"/>
            <a:r>
              <a:rPr lang="pt-BR" sz="1100" b="1">
                <a:hlinkClick r:id="rId7"/>
              </a:rPr>
              <a:t>Effects of early-life penicillin exposure on the gut microbiome …</a:t>
            </a:r>
            <a:endParaRPr lang="pt-BR" sz="1100" b="1"/>
          </a:p>
          <a:p>
            <a:pPr algn="ctr"/>
            <a:r>
              <a:rPr lang="pt-BR" sz="1100"/>
              <a:t>Realizado por Paulo R. Margotto.</a:t>
            </a:r>
          </a:p>
        </p:txBody>
      </p:sp>
      <p:sp>
        <p:nvSpPr>
          <p:cNvPr id="103431" name="Oval 7"/>
          <p:cNvSpPr>
            <a:spLocks noChangeArrowheads="1"/>
          </p:cNvSpPr>
          <p:nvPr/>
        </p:nvSpPr>
        <p:spPr bwMode="auto">
          <a:xfrm>
            <a:off x="111125" y="698500"/>
            <a:ext cx="914400" cy="614363"/>
          </a:xfrm>
          <a:prstGeom prst="ellipse">
            <a:avLst/>
          </a:prstGeom>
          <a:solidFill>
            <a:srgbClr val="FFFF00"/>
          </a:solidFill>
          <a:ln w="5715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66FF33"/>
                </a:solidFill>
              </a:rPr>
              <a:t>2021</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Text Box 3"/>
          <p:cNvSpPr txBox="1">
            <a:spLocks noGrp="1"/>
          </p:cNvSpPr>
          <p:nvPr>
            <p:ph type="body" idx="4294967295"/>
          </p:nvPr>
        </p:nvSpPr>
        <p:spPr>
          <a:xfrm>
            <a:off x="311150" y="522288"/>
            <a:ext cx="8521700" cy="4057650"/>
          </a:xfrm>
        </p:spPr>
        <p:txBody>
          <a:bodyPr/>
          <a:lstStyle/>
          <a:p>
            <a:r>
              <a:rPr lang="pt-BR" smtClean="0">
                <a:latin typeface="Arial" charset="0"/>
                <a:cs typeface="Arial" charset="0"/>
              </a:rPr>
              <a:t>	</a:t>
            </a:r>
            <a:r>
              <a:rPr lang="pt-BR" sz="1600" smtClean="0">
                <a:latin typeface="Arial" charset="0"/>
                <a:cs typeface="Arial" charset="0"/>
              </a:rPr>
              <a:t>“O estudo sugere que a penicilina muda o microbioma, os trilhões de microrganismos benéficos que vivem dentro do nosso corpo, bem como a expressão gênica de áreas cerebrais essenciais para o desenvolvimento da criança”</a:t>
            </a:r>
          </a:p>
          <a:p>
            <a:endParaRPr lang="pt-BR" sz="1600" smtClean="0">
              <a:latin typeface="Arial" charset="0"/>
              <a:cs typeface="Arial" charset="0"/>
            </a:endParaRPr>
          </a:p>
          <a:p>
            <a:r>
              <a:rPr lang="pt-BR" sz="1600" smtClean="0">
                <a:latin typeface="Arial" charset="0"/>
                <a:cs typeface="Arial" charset="0"/>
              </a:rPr>
              <a:t>	Martin Blaser adianta que futuras pesquisas deverão determinar se os antibióticos afetam diretamente o desenvolvimento do cérebro ou se as moléculas do microbioma que viajam para o cérebro perturbam a atividade do gene e causam os déficits cognitivos.</a:t>
            </a:r>
          </a:p>
          <a:p>
            <a:endParaRPr lang="pt-BR" sz="1600" smtClean="0">
              <a:latin typeface="Arial" charset="0"/>
              <a:cs typeface="Arial" charset="0"/>
            </a:endParaRPr>
          </a:p>
          <a:p>
            <a:pPr algn="ctr"/>
            <a:r>
              <a:rPr lang="pt-BR" sz="1600" smtClean="0">
                <a:latin typeface="Arial" charset="0"/>
                <a:cs typeface="Arial" charset="0"/>
              </a:rPr>
              <a:t> 	“</a:t>
            </a:r>
            <a:r>
              <a:rPr lang="pt-BR" sz="1600" b="1" smtClean="0">
                <a:solidFill>
                  <a:srgbClr val="FF5050"/>
                </a:solidFill>
                <a:latin typeface="Arial" charset="0"/>
                <a:cs typeface="Arial" charset="0"/>
              </a:rPr>
              <a:t>Esse estudo é preliminar, mas mostra uma forte correlação entre a alteração do microbioma e mudanças no cérebro que devem ser exploradas mais a fundo.”</a:t>
            </a:r>
          </a:p>
          <a:p>
            <a:endParaRPr lang="pt-BR" sz="1600" b="1" smtClean="0">
              <a:solidFill>
                <a:srgbClr val="FF5050"/>
              </a:solidFill>
              <a:latin typeface="Arial" charset="0"/>
              <a:cs typeface="Arial" charset="0"/>
            </a:endParaRPr>
          </a:p>
          <a:p>
            <a:r>
              <a:rPr lang="pt-BR" sz="1600" smtClean="0">
                <a:latin typeface="Arial" charset="0"/>
                <a:cs typeface="Arial" charset="0"/>
              </a:rPr>
              <a:t>	Martin Laser, pesquisador da Universidade de Rutgers e autor principal do estudo.</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Text Box 3"/>
          <p:cNvSpPr txBox="1">
            <a:spLocks noGrp="1"/>
          </p:cNvSpPr>
          <p:nvPr>
            <p:ph type="body" idx="4294967295"/>
          </p:nvPr>
        </p:nvSpPr>
        <p:spPr>
          <a:xfrm>
            <a:off x="169863" y="1903413"/>
            <a:ext cx="8521700" cy="3354387"/>
          </a:xfrm>
        </p:spPr>
        <p:txBody>
          <a:bodyPr/>
          <a:lstStyle/>
          <a:p>
            <a:r>
              <a:rPr lang="pt-BR" smtClean="0">
                <a:latin typeface="Arial" charset="0"/>
                <a:cs typeface="Arial" charset="0"/>
              </a:rPr>
              <a:t>	Os autores detectaram efeitos significativos a longo prazo do tratamento antibiótico de amplo espectro para  SEPSE DE INÍCIO PRECOCE (sEONS) e eles acreditam  que esses dados sugerem que </a:t>
            </a:r>
            <a:r>
              <a:rPr lang="pt-BR" b="1" smtClean="0">
                <a:solidFill>
                  <a:srgbClr val="0000FF"/>
                </a:solidFill>
                <a:latin typeface="Arial" charset="0"/>
                <a:cs typeface="Arial" charset="0"/>
              </a:rPr>
              <a:t>mais ênfase deve ser colocada na redução do número de neonatos que recebem antibióticos de amplo espectro para sEONS</a:t>
            </a:r>
            <a:r>
              <a:rPr lang="pt-BR" smtClean="0">
                <a:latin typeface="Arial" charset="0"/>
                <a:cs typeface="Arial" charset="0"/>
              </a:rPr>
              <a:t> e, se necessário, prescrever preferencialmente penicilina + gentamicina, pois esse regime causa menos efeitos colaterais ecológicos</a:t>
            </a:r>
          </a:p>
          <a:p>
            <a:endParaRPr lang="pt-BR" smtClean="0">
              <a:latin typeface="Arial" charset="0"/>
              <a:cs typeface="Arial" charset="0"/>
            </a:endParaRPr>
          </a:p>
          <a:p>
            <a:pPr algn="ctr"/>
            <a:r>
              <a:rPr lang="pt-BR" smtClean="0">
                <a:latin typeface="Arial" charset="0"/>
                <a:cs typeface="Arial" charset="0"/>
              </a:rPr>
              <a:t>         </a:t>
            </a:r>
            <a:r>
              <a:rPr lang="pt-BR" b="1" smtClean="0">
                <a:latin typeface="Arial" charset="0"/>
                <a:cs typeface="Arial" charset="0"/>
              </a:rPr>
              <a:t>DECLARAÇÃO DE BEBBY BOGAERT, pesquisadora  da Universidade de Edimburgo e um dos autores do estudo)</a:t>
            </a:r>
          </a:p>
          <a:p>
            <a:r>
              <a:rPr lang="pt-BR" smtClean="0">
                <a:latin typeface="Arial" charset="0"/>
                <a:cs typeface="Arial" charset="0"/>
              </a:rPr>
              <a:t> </a:t>
            </a:r>
          </a:p>
          <a:p>
            <a:pPr algn="ctr"/>
            <a:r>
              <a:rPr lang="pt-BR" smtClean="0">
                <a:latin typeface="Arial" charset="0"/>
                <a:cs typeface="Arial" charset="0"/>
              </a:rPr>
              <a:t>“</a:t>
            </a:r>
            <a:r>
              <a:rPr lang="pt-BR" b="1" smtClean="0">
                <a:solidFill>
                  <a:srgbClr val="FF0000"/>
                </a:solidFill>
                <a:latin typeface="Arial" charset="0"/>
                <a:cs typeface="Arial" charset="0"/>
              </a:rPr>
              <a:t>Ficamos surpresos com a magnitude e a duração dos efeitos dos antibióticos. Isso, provavelmente, ocorre porque o tratamento com esses medicamentos é administrado no momento em que os bebês acabaram de receber os seus primeiros micróbios herdados da mãe e ainda não desenvolveram um microbioma resiliente</a:t>
            </a:r>
            <a:r>
              <a:rPr lang="pt-BR" smtClean="0">
                <a:latin typeface="Arial" charset="0"/>
                <a:cs typeface="Arial" charset="0"/>
              </a:rPr>
              <a:t>”</a:t>
            </a:r>
          </a:p>
        </p:txBody>
      </p:sp>
      <p:sp>
        <p:nvSpPr>
          <p:cNvPr id="105476" name="Rectangle 4"/>
          <p:cNvSpPr>
            <a:spLocks noChangeArrowheads="1"/>
          </p:cNvSpPr>
          <p:nvPr/>
        </p:nvSpPr>
        <p:spPr bwMode="auto">
          <a:xfrm>
            <a:off x="269875" y="244475"/>
            <a:ext cx="8428038" cy="1614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eaLnBrk="0" hangingPunct="0">
              <a:buClr>
                <a:srgbClr val="000000"/>
              </a:buClr>
              <a:buFont typeface="Arial" charset="0"/>
              <a:buNone/>
            </a:pPr>
            <a:r>
              <a:rPr lang="pt-BR" sz="2000" b="1">
                <a:solidFill>
                  <a:srgbClr val="0000FF"/>
                </a:solidFill>
                <a:latin typeface="Lato" pitchFamily="34" charset="0"/>
                <a:hlinkClick r:id="rId2"/>
              </a:rPr>
              <a:t>Efeitos dos antibi</a:t>
            </a:r>
            <a:r>
              <a:rPr lang="pt-BR" sz="2000" b="1">
                <a:solidFill>
                  <a:srgbClr val="0000FF"/>
                </a:solidFill>
                <a:latin typeface="Arial"/>
                <a:hlinkClick r:id="rId2"/>
              </a:rPr>
              <a:t>ó</a:t>
            </a:r>
            <a:r>
              <a:rPr lang="pt-BR" sz="2000" b="1">
                <a:solidFill>
                  <a:srgbClr val="0000FF"/>
                </a:solidFill>
                <a:latin typeface="Lato" pitchFamily="34" charset="0"/>
                <a:hlinkClick r:id="rId2"/>
              </a:rPr>
              <a:t>ticos no in</a:t>
            </a:r>
            <a:r>
              <a:rPr lang="pt-BR" sz="2000" b="1">
                <a:solidFill>
                  <a:srgbClr val="0000FF"/>
                </a:solidFill>
                <a:latin typeface="Arial"/>
                <a:hlinkClick r:id="rId2"/>
              </a:rPr>
              <a:t>í</a:t>
            </a:r>
            <a:r>
              <a:rPr lang="pt-BR" sz="2000" b="1">
                <a:solidFill>
                  <a:srgbClr val="0000FF"/>
                </a:solidFill>
                <a:latin typeface="Lato" pitchFamily="34" charset="0"/>
                <a:hlinkClick r:id="rId2"/>
              </a:rPr>
              <a:t>cio da vida no microbioma e resistoma do intestino infantil em desenvolvimento: um estudo randomizado.</a:t>
            </a:r>
            <a:r>
              <a:rPr lang="pt-BR" sz="2000">
                <a:solidFill>
                  <a:srgbClr val="0000FF"/>
                </a:solidFill>
                <a:hlinkClick r:id="rId3" tooltip="Antibiot_inicio_vida_microbioma_2022"/>
              </a:rPr>
              <a:t> </a:t>
            </a:r>
          </a:p>
          <a:p>
            <a:pPr algn="ctr" eaLnBrk="0" hangingPunct="0">
              <a:buClr>
                <a:srgbClr val="000000"/>
              </a:buClr>
              <a:buFont typeface="Arial" charset="0"/>
              <a:buNone/>
            </a:pPr>
            <a:r>
              <a:rPr lang="pt-BR" sz="600">
                <a:solidFill>
                  <a:srgbClr val="607D8B"/>
                </a:solidFill>
              </a:rPr>
              <a:t>                    </a:t>
            </a:r>
            <a:r>
              <a:rPr lang="pt-BR"/>
              <a:t/>
            </a:r>
            <a:br>
              <a:rPr lang="pt-BR"/>
            </a:br>
            <a:r>
              <a:rPr lang="pt-BR" sz="1200">
                <a:solidFill>
                  <a:srgbClr val="607D8B"/>
                </a:solidFill>
                <a:ea typeface="Source Sans Pro"/>
                <a:cs typeface="Source Sans Pro"/>
                <a:hlinkClick r:id="rId4"/>
              </a:rPr>
              <a:t>Effects of early-life antibiotics on the developing infant gut microbiome and resistome: a randomized trial.</a:t>
            </a:r>
            <a:r>
              <a:rPr lang="pt-BR" sz="1200">
                <a:solidFill>
                  <a:srgbClr val="424242"/>
                </a:solidFill>
                <a:ea typeface="Source Sans Pro"/>
                <a:cs typeface="Source Sans Pro"/>
              </a:rPr>
              <a:t> Reyman M, van Houten MA, Watson RL, Chu MLJN, Arp K, de Waal WJ, Schiering I, Plötz FB, Willems RJL, van Schaik W, Sanders EAM, Bogaert D</a:t>
            </a:r>
            <a:r>
              <a:rPr lang="pt-BR" sz="1200" b="1">
                <a:solidFill>
                  <a:srgbClr val="424242"/>
                </a:solidFill>
                <a:ea typeface="Source Sans Pro"/>
                <a:cs typeface="Source Sans Pro"/>
              </a:rPr>
              <a:t>.Nat Commun</a:t>
            </a:r>
            <a:r>
              <a:rPr lang="pt-BR" sz="1200">
                <a:solidFill>
                  <a:srgbClr val="424242"/>
                </a:solidFill>
                <a:ea typeface="Source Sans Pro"/>
                <a:cs typeface="Source Sans Pro"/>
              </a:rPr>
              <a:t>. 2022 Feb 16;13(1):893. doi: 10.1038/s41467-022-28525-z.PMID: 35173154. </a:t>
            </a:r>
            <a:r>
              <a:rPr lang="pt-BR" sz="1200" b="1">
                <a:solidFill>
                  <a:srgbClr val="FF00FF"/>
                </a:solidFill>
                <a:ea typeface="Source Sans Pro"/>
                <a:cs typeface="Source Sans Pro"/>
              </a:rPr>
              <a:t>Artigo Livre!</a:t>
            </a:r>
            <a:endParaRPr lang="pt-BR" sz="1200">
              <a:solidFill>
                <a:srgbClr val="FF00FF"/>
              </a:solidFill>
              <a:ea typeface="Source Sans Pro"/>
              <a:cs typeface="Source Sans Pro"/>
            </a:endParaRPr>
          </a:p>
          <a:p>
            <a:pPr algn="ctr" eaLnBrk="0" hangingPunct="0"/>
            <a:r>
              <a:rPr lang="pt-BR" sz="1200">
                <a:solidFill>
                  <a:srgbClr val="424242"/>
                </a:solidFill>
                <a:ea typeface="Source Sans Pro"/>
                <a:cs typeface="Source Sans Pro"/>
              </a:rPr>
              <a:t>Realizado por Paulo R Margotto</a:t>
            </a:r>
            <a:endParaRPr lang="pt-BR" sz="1200">
              <a:solidFill>
                <a:srgbClr val="607D8B"/>
              </a:solidFill>
            </a:endParaRPr>
          </a:p>
        </p:txBody>
      </p:sp>
      <p:pic>
        <p:nvPicPr>
          <p:cNvPr id="105477" name="Picture 5" descr="doc">
            <a:hlinkClick r:id="rId3" tooltip="Antibiot_inicio_vida_microbioma_2022"/>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31225" y="9048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5478" name="Oval 6"/>
          <p:cNvSpPr>
            <a:spLocks noChangeArrowheads="1"/>
          </p:cNvSpPr>
          <p:nvPr/>
        </p:nvSpPr>
        <p:spPr bwMode="auto">
          <a:xfrm>
            <a:off x="111125" y="1528763"/>
            <a:ext cx="803275" cy="430212"/>
          </a:xfrm>
          <a:prstGeom prst="ellipse">
            <a:avLst/>
          </a:prstGeom>
          <a:solidFill>
            <a:srgbClr val="FFFF00"/>
          </a:solidFill>
          <a:ln w="57150">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66FF33"/>
                </a:solidFill>
              </a:rPr>
              <a:t>2022</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3794" name="Google Shape;231;p38"/>
          <p:cNvSpPr txBox="1">
            <a:spLocks noChangeArrowheads="1"/>
          </p:cNvSpPr>
          <p:nvPr/>
        </p:nvSpPr>
        <p:spPr bwMode="auto">
          <a:xfrm>
            <a:off x="115888" y="76200"/>
            <a:ext cx="3378200"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4100" b="1">
                <a:solidFill>
                  <a:srgbClr val="FF00FF"/>
                </a:solidFill>
                <a:latin typeface="Economica" charset="0"/>
                <a:sym typeface="Economica" charset="0"/>
              </a:rPr>
              <a:t>OBRIGADA!</a:t>
            </a:r>
          </a:p>
        </p:txBody>
      </p:sp>
    </p:spTree>
  </p:cSld>
  <p:clrMapOvr>
    <a:masterClrMapping/>
  </p:clrMapOvr>
</p:sld>
</file>

<file path=ppt/theme/theme1.xml><?xml version="1.0" encoding="utf-8"?>
<a:theme xmlns:a="http://schemas.openxmlformats.org/drawingml/2006/main" name="Luxe">
  <a:themeElements>
    <a:clrScheme name="Luxe">
      <a:dk1>
        <a:srgbClr val="000000"/>
      </a:dk1>
      <a:lt1>
        <a:srgbClr val="FFFFFF"/>
      </a:lt1>
      <a:dk2>
        <a:srgbClr val="B7B7B7"/>
      </a:dk2>
      <a:lt2>
        <a:srgbClr val="CCA677"/>
      </a:lt2>
      <a:accent1>
        <a:srgbClr val="5D4037"/>
      </a:accent1>
      <a:accent2>
        <a:srgbClr val="455A64"/>
      </a:accent2>
      <a:accent3>
        <a:srgbClr val="57BB8A"/>
      </a:accent3>
      <a:accent4>
        <a:srgbClr val="78909C"/>
      </a:accent4>
      <a:accent5>
        <a:srgbClr val="607D8B"/>
      </a:accent5>
      <a:accent6>
        <a:srgbClr val="DCE755"/>
      </a:accent6>
      <a:hlink>
        <a:srgbClr val="607D8B"/>
      </a:hlink>
      <a:folHlink>
        <a:srgbClr val="607D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1475</TotalTime>
  <Words>4891</Words>
  <Application>Microsoft Office PowerPoint</Application>
  <PresentationFormat>Apresentação na tela (16:9)</PresentationFormat>
  <Paragraphs>408</Paragraphs>
  <Slides>55</Slides>
  <Notes>10</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55</vt:i4>
      </vt:variant>
    </vt:vector>
  </HeadingPairs>
  <TitlesOfParts>
    <vt:vector size="63" baseType="lpstr">
      <vt:lpstr>Arial</vt:lpstr>
      <vt:lpstr>Lato</vt:lpstr>
      <vt:lpstr>Algerian</vt:lpstr>
      <vt:lpstr>MS PGothic</vt:lpstr>
      <vt:lpstr>Economica</vt:lpstr>
      <vt:lpstr>Source Sans Pro</vt:lpstr>
      <vt:lpstr>Open Sans</vt:lpstr>
      <vt:lpstr>Luxe</vt:lpstr>
      <vt:lpstr>Apresentação do PowerPoint</vt:lpstr>
      <vt:lpstr>Apresentação do PowerPoint</vt:lpstr>
      <vt:lpstr>INTRODUÇÃO</vt:lpstr>
      <vt:lpstr>INTRODUÇÃO</vt:lpstr>
      <vt:lpstr>OBJETIVOS </vt:lpstr>
      <vt:lpstr>MÉTODOS </vt:lpstr>
      <vt:lpstr>MÉTODOS </vt:lpstr>
      <vt:lpstr>MÉTODOS </vt:lpstr>
      <vt:lpstr>MÉTODOS </vt:lpstr>
      <vt:lpstr>RESULTADOS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O QUE O ESTUDO SIGNIFICA  • Este estudo qualitativo identifica quatro etapas de raciocínio clínico usadas por intensivistas pediátricos para tomar decisões relacionadas a antibióticos para crianças criticamente doentes.  • Os intensivistas pediátricos primeiro usam um método analítico para determinar a probabilidade de infecção bacteriana. Se incerto, eles avaliam a segurança do paciente e usam o raciocínio clínico intuitivo e, por último,consultam especialistas em doenças infecciosas. A severidade da doença  e pressão dos consultores podem anular este processo.  • O desenvolvimento de ferramentas com desempenho aprimorado para diagnosticar infecções bacterianas, precocemente com precoce  colaboração com as equipes de doenças infecciosas pediátricas e educação sobre vieses cognitivos que afetam decisões relacionadas a antibióticos pode melhorar o uso racional de antibióticos neste cenário.</vt:lpstr>
      <vt:lpstr>Apresentação do PowerPoint</vt:lpstr>
      <vt:lpstr>Apresentação do PowerPoint</vt:lpstr>
      <vt:lpstr>Apresentação do PowerPoint</vt:lpstr>
      <vt:lpstr>Apresentação do PowerPoint</vt:lpstr>
      <vt:lpstr>NOTA DO EDITOR DA PAGINA NEONATAL www.paulomargotto.com.br  Dr. Paulo R. Margotto CONSULTEM TAMBÉM! AQUI E AGORA! AMPLIANDO NOSSOS CONHECIMENTOS!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Há 8 maneiras que podemos melhorar a saúde intestinal dos bebês prematuros </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Paulo</dc:creator>
  <cp:lastModifiedBy>Paulo</cp:lastModifiedBy>
  <cp:revision>16</cp:revision>
  <dcterms:modified xsi:type="dcterms:W3CDTF">2022-03-24T21:18:00Z</dcterms:modified>
</cp:coreProperties>
</file>