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78" r:id="rId5"/>
    <p:sldId id="27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5" r:id="rId21"/>
    <p:sldId id="276" r:id="rId22"/>
    <p:sldId id="280" r:id="rId23"/>
    <p:sldId id="281" r:id="rId24"/>
    <p:sldId id="277" r:id="rId25"/>
    <p:sldId id="285" r:id="rId26"/>
    <p:sldId id="286" r:id="rId27"/>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Calibri" pitchFamily="34" charset="0"/>
        <a:ea typeface="+mn-ea"/>
        <a:cs typeface="Arial" charset="0"/>
      </a:defRPr>
    </a:lvl1pPr>
    <a:lvl2pPr marL="457200" algn="l" defTabSz="457200" rtl="0" fontAlgn="base">
      <a:spcBef>
        <a:spcPct val="0"/>
      </a:spcBef>
      <a:spcAft>
        <a:spcPct val="0"/>
      </a:spcAft>
      <a:defRPr kern="1200">
        <a:solidFill>
          <a:schemeClr val="tx1"/>
        </a:solidFill>
        <a:latin typeface="Calibri" pitchFamily="34" charset="0"/>
        <a:ea typeface="+mn-ea"/>
        <a:cs typeface="Arial" charset="0"/>
      </a:defRPr>
    </a:lvl2pPr>
    <a:lvl3pPr marL="914400" algn="l" defTabSz="457200" rtl="0" fontAlgn="base">
      <a:spcBef>
        <a:spcPct val="0"/>
      </a:spcBef>
      <a:spcAft>
        <a:spcPct val="0"/>
      </a:spcAft>
      <a:defRPr kern="1200">
        <a:solidFill>
          <a:schemeClr val="tx1"/>
        </a:solidFill>
        <a:latin typeface="Calibri" pitchFamily="34" charset="0"/>
        <a:ea typeface="+mn-ea"/>
        <a:cs typeface="Arial" charset="0"/>
      </a:defRPr>
    </a:lvl3pPr>
    <a:lvl4pPr marL="1371600" algn="l" defTabSz="457200" rtl="0" fontAlgn="base">
      <a:spcBef>
        <a:spcPct val="0"/>
      </a:spcBef>
      <a:spcAft>
        <a:spcPct val="0"/>
      </a:spcAft>
      <a:defRPr kern="1200">
        <a:solidFill>
          <a:schemeClr val="tx1"/>
        </a:solidFill>
        <a:latin typeface="Calibri" pitchFamily="34" charset="0"/>
        <a:ea typeface="+mn-ea"/>
        <a:cs typeface="Arial" charset="0"/>
      </a:defRPr>
    </a:lvl4pPr>
    <a:lvl5pPr marL="1828800" algn="l" defTabSz="457200"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990" autoAdjust="0"/>
    <p:restoredTop sz="95859"/>
  </p:normalViewPr>
  <p:slideViewPr>
    <p:cSldViewPr snapToGrid="0">
      <p:cViewPr varScale="1">
        <p:scale>
          <a:sx n="81" d="100"/>
          <a:sy n="81" d="100"/>
        </p:scale>
        <p:origin x="-49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2209FB-765A-4881-A905-5B39E7B60B35}" type="doc">
      <dgm:prSet loTypeId="urn:microsoft.com/office/officeart/2005/8/layout/vList2" loCatId="list" qsTypeId="urn:microsoft.com/office/officeart/2005/8/quickstyle/simple3" qsCatId="simple" csTypeId="urn:microsoft.com/office/officeart/2005/8/colors/accent6_5" csCatId="accent6" phldr="1"/>
      <dgm:spPr/>
      <dgm:t>
        <a:bodyPr/>
        <a:lstStyle/>
        <a:p>
          <a:endParaRPr lang="en-US"/>
        </a:p>
      </dgm:t>
    </dgm:pt>
    <dgm:pt modelId="{B3920952-D42C-4B94-8513-739C5AC8A1FE}">
      <dgm:prSet custT="1"/>
      <dgm:spPr/>
      <dgm:t>
        <a:bodyPr/>
        <a:lstStyle/>
        <a:p>
          <a:pPr algn="ctr"/>
          <a:r>
            <a:rPr lang="pt-BR" sz="1800" dirty="0">
              <a:solidFill>
                <a:schemeClr val="accent2">
                  <a:lumMod val="50000"/>
                </a:schemeClr>
              </a:solidFill>
              <a:latin typeface="Arial" panose="020B0604020202020204" pitchFamily="34" charset="0"/>
              <a:cs typeface="Arial" panose="020B0604020202020204" pitchFamily="34" charset="0"/>
            </a:rPr>
            <a:t>Alguns prematuros desenvolvem insuficiência respiratória  após a </a:t>
          </a:r>
          <a:r>
            <a:rPr lang="pt-BR" sz="1800" dirty="0" err="1">
              <a:solidFill>
                <a:schemeClr val="accent2">
                  <a:lumMod val="50000"/>
                </a:schemeClr>
              </a:solidFill>
              <a:latin typeface="Arial" panose="020B0604020202020204" pitchFamily="34" charset="0"/>
              <a:cs typeface="Arial" panose="020B0604020202020204" pitchFamily="34" charset="0"/>
            </a:rPr>
            <a:t>extubação</a:t>
          </a:r>
          <a:r>
            <a:rPr lang="pt-BR" sz="1800" dirty="0">
              <a:solidFill>
                <a:schemeClr val="accent2">
                  <a:lumMod val="50000"/>
                </a:schemeClr>
              </a:solidFill>
              <a:latin typeface="Arial" panose="020B0604020202020204" pitchFamily="34" charset="0"/>
              <a:cs typeface="Arial" panose="020B0604020202020204" pitchFamily="34" charset="0"/>
            </a:rPr>
            <a:t> e, por isso, necessitam de </a:t>
          </a:r>
          <a:r>
            <a:rPr lang="pt-BR" sz="1800" dirty="0" err="1">
              <a:solidFill>
                <a:schemeClr val="accent2">
                  <a:lumMod val="50000"/>
                </a:schemeClr>
              </a:solidFill>
              <a:latin typeface="Arial" panose="020B0604020202020204" pitchFamily="34" charset="0"/>
              <a:cs typeface="Arial" panose="020B0604020202020204" pitchFamily="34" charset="0"/>
            </a:rPr>
            <a:t>reintubação</a:t>
          </a:r>
          <a:endParaRPr lang="en-US" sz="1800" dirty="0">
            <a:solidFill>
              <a:schemeClr val="accent2">
                <a:lumMod val="50000"/>
              </a:schemeClr>
            </a:solidFill>
            <a:latin typeface="Arial" panose="020B0604020202020204" pitchFamily="34" charset="0"/>
            <a:cs typeface="Arial" panose="020B0604020202020204" pitchFamily="34" charset="0"/>
          </a:endParaRPr>
        </a:p>
      </dgm:t>
    </dgm:pt>
    <dgm:pt modelId="{75D557E6-6ADA-48B4-9927-92B3A9F591D6}" type="parTrans" cxnId="{8EADDF76-FB1D-452F-9E33-B2DD001CE3DE}">
      <dgm:prSet/>
      <dgm:spPr/>
      <dgm:t>
        <a:bodyPr/>
        <a:lstStyle/>
        <a:p>
          <a:endParaRPr lang="en-US"/>
        </a:p>
      </dgm:t>
    </dgm:pt>
    <dgm:pt modelId="{CD99223F-4028-4E7D-84AF-259499601F91}" type="sibTrans" cxnId="{8EADDF76-FB1D-452F-9E33-B2DD001CE3DE}">
      <dgm:prSet/>
      <dgm:spPr/>
      <dgm:t>
        <a:bodyPr/>
        <a:lstStyle/>
        <a:p>
          <a:endParaRPr lang="en-US"/>
        </a:p>
      </dgm:t>
    </dgm:pt>
    <dgm:pt modelId="{E7B3B7E9-A155-4609-9B4B-14808EB8FD4A}">
      <dgm:prSet custT="1"/>
      <dgm:spPr/>
      <dgm:t>
        <a:bodyPr/>
        <a:lstStyle/>
        <a:p>
          <a:pPr algn="ctr"/>
          <a:r>
            <a:rPr lang="pt-BR" sz="1800" dirty="0">
              <a:solidFill>
                <a:schemeClr val="accent2">
                  <a:lumMod val="50000"/>
                </a:schemeClr>
              </a:solidFill>
              <a:latin typeface="Arial" panose="020B0604020202020204" pitchFamily="34" charset="0"/>
              <a:cs typeface="Arial" panose="020B0604020202020204" pitchFamily="34" charset="0"/>
            </a:rPr>
            <a:t>As taxas de falha  são mais elevadas nos bebês mais imaturos,</a:t>
          </a:r>
          <a:r>
            <a:rPr lang="pt-BR" sz="1800" baseline="30000" dirty="0">
              <a:solidFill>
                <a:schemeClr val="accent2">
                  <a:lumMod val="50000"/>
                </a:schemeClr>
              </a:solidFill>
              <a:latin typeface="Arial" panose="020B0604020202020204" pitchFamily="34" charset="0"/>
              <a:cs typeface="Arial" panose="020B0604020202020204" pitchFamily="34" charset="0"/>
            </a:rPr>
            <a:t> </a:t>
          </a:r>
          <a:r>
            <a:rPr lang="pt-BR" sz="1800" dirty="0">
              <a:solidFill>
                <a:schemeClr val="accent2">
                  <a:lumMod val="50000"/>
                </a:schemeClr>
              </a:solidFill>
              <a:latin typeface="Arial" panose="020B0604020202020204" pitchFamily="34" charset="0"/>
              <a:cs typeface="Arial" panose="020B0604020202020204" pitchFamily="34" charset="0"/>
            </a:rPr>
            <a:t>aumentando em aproximadamente 20% nos neonatos de 28 a 31 semanas de IG para mais de 60% em </a:t>
          </a:r>
          <a:r>
            <a:rPr lang="pt-BR" sz="1800" dirty="0" err="1">
              <a:solidFill>
                <a:schemeClr val="accent2">
                  <a:lumMod val="50000"/>
                </a:schemeClr>
              </a:solidFill>
              <a:latin typeface="Arial" panose="020B0604020202020204" pitchFamily="34" charset="0"/>
              <a:cs typeface="Arial" panose="020B0604020202020204" pitchFamily="34" charset="0"/>
            </a:rPr>
            <a:t>RNPTe</a:t>
          </a:r>
          <a:r>
            <a:rPr lang="pt-BR" sz="1800" dirty="0">
              <a:solidFill>
                <a:schemeClr val="accent2">
                  <a:lumMod val="50000"/>
                </a:schemeClr>
              </a:solidFill>
              <a:latin typeface="Arial" panose="020B0604020202020204" pitchFamily="34" charset="0"/>
              <a:cs typeface="Arial" panose="020B0604020202020204" pitchFamily="34" charset="0"/>
            </a:rPr>
            <a:t> ou com EBP</a:t>
          </a:r>
          <a:endParaRPr lang="en-US" sz="1800" dirty="0">
            <a:solidFill>
              <a:schemeClr val="accent2">
                <a:lumMod val="50000"/>
              </a:schemeClr>
            </a:solidFill>
            <a:latin typeface="Arial" panose="020B0604020202020204" pitchFamily="34" charset="0"/>
            <a:cs typeface="Arial" panose="020B0604020202020204" pitchFamily="34" charset="0"/>
          </a:endParaRPr>
        </a:p>
      </dgm:t>
    </dgm:pt>
    <dgm:pt modelId="{9803FFCB-994B-44F9-9E6A-30E1C65FFB67}" type="parTrans" cxnId="{C2DE5212-3944-4D18-A6F6-479BBE9B0487}">
      <dgm:prSet/>
      <dgm:spPr/>
      <dgm:t>
        <a:bodyPr/>
        <a:lstStyle/>
        <a:p>
          <a:endParaRPr lang="en-US"/>
        </a:p>
      </dgm:t>
    </dgm:pt>
    <dgm:pt modelId="{5D50DF5C-8605-4DBD-B233-7AAAFB896FCE}" type="sibTrans" cxnId="{C2DE5212-3944-4D18-A6F6-479BBE9B0487}">
      <dgm:prSet/>
      <dgm:spPr/>
      <dgm:t>
        <a:bodyPr/>
        <a:lstStyle/>
        <a:p>
          <a:endParaRPr lang="en-US"/>
        </a:p>
      </dgm:t>
    </dgm:pt>
    <dgm:pt modelId="{5F49231B-3BF3-C649-BB3E-0EC0B71B3C4D}" type="pres">
      <dgm:prSet presAssocID="{612209FB-765A-4881-A905-5B39E7B60B35}" presName="linear" presStyleCnt="0">
        <dgm:presLayoutVars>
          <dgm:animLvl val="lvl"/>
          <dgm:resizeHandles val="exact"/>
        </dgm:presLayoutVars>
      </dgm:prSet>
      <dgm:spPr/>
      <dgm:t>
        <a:bodyPr/>
        <a:lstStyle/>
        <a:p>
          <a:endParaRPr lang="pt-BR"/>
        </a:p>
      </dgm:t>
    </dgm:pt>
    <dgm:pt modelId="{7B411E0C-A2F6-5A4C-8CAD-B0FA762AFF89}" type="pres">
      <dgm:prSet presAssocID="{B3920952-D42C-4B94-8513-739C5AC8A1FE}" presName="parentText" presStyleLbl="node1" presStyleIdx="0" presStyleCnt="2" custScaleY="76948" custLinFactY="-44498" custLinFactNeighborX="-1254" custLinFactNeighborY="-100000">
        <dgm:presLayoutVars>
          <dgm:chMax val="0"/>
          <dgm:bulletEnabled val="1"/>
        </dgm:presLayoutVars>
      </dgm:prSet>
      <dgm:spPr/>
      <dgm:t>
        <a:bodyPr/>
        <a:lstStyle/>
        <a:p>
          <a:endParaRPr lang="pt-BR"/>
        </a:p>
      </dgm:t>
    </dgm:pt>
    <dgm:pt modelId="{F1202B12-82B9-6D40-B594-07CC76F1815D}" type="pres">
      <dgm:prSet presAssocID="{CD99223F-4028-4E7D-84AF-259499601F91}" presName="spacer" presStyleCnt="0"/>
      <dgm:spPr/>
    </dgm:pt>
    <dgm:pt modelId="{63500248-46EC-094F-AC1A-61C300A83CB9}" type="pres">
      <dgm:prSet presAssocID="{E7B3B7E9-A155-4609-9B4B-14808EB8FD4A}" presName="parentText" presStyleLbl="node1" presStyleIdx="1" presStyleCnt="2" custScaleY="151432" custLinFactY="31550" custLinFactNeighborX="-788" custLinFactNeighborY="100000">
        <dgm:presLayoutVars>
          <dgm:chMax val="0"/>
          <dgm:bulletEnabled val="1"/>
        </dgm:presLayoutVars>
      </dgm:prSet>
      <dgm:spPr/>
      <dgm:t>
        <a:bodyPr/>
        <a:lstStyle/>
        <a:p>
          <a:endParaRPr lang="pt-BR"/>
        </a:p>
      </dgm:t>
    </dgm:pt>
  </dgm:ptLst>
  <dgm:cxnLst>
    <dgm:cxn modelId="{8EADDF76-FB1D-452F-9E33-B2DD001CE3DE}" srcId="{612209FB-765A-4881-A905-5B39E7B60B35}" destId="{B3920952-D42C-4B94-8513-739C5AC8A1FE}" srcOrd="0" destOrd="0" parTransId="{75D557E6-6ADA-48B4-9927-92B3A9F591D6}" sibTransId="{CD99223F-4028-4E7D-84AF-259499601F91}"/>
    <dgm:cxn modelId="{5CEF82B8-23A8-4AF6-B7D0-C0EBBDCFCCFA}" type="presOf" srcId="{B3920952-D42C-4B94-8513-739C5AC8A1FE}" destId="{7B411E0C-A2F6-5A4C-8CAD-B0FA762AFF89}" srcOrd="0" destOrd="0" presId="urn:microsoft.com/office/officeart/2005/8/layout/vList2"/>
    <dgm:cxn modelId="{1A453D6A-9AB2-4705-BDDA-22302B75EF53}" type="presOf" srcId="{612209FB-765A-4881-A905-5B39E7B60B35}" destId="{5F49231B-3BF3-C649-BB3E-0EC0B71B3C4D}" srcOrd="0" destOrd="0" presId="urn:microsoft.com/office/officeart/2005/8/layout/vList2"/>
    <dgm:cxn modelId="{7B3F6777-3CDD-42D0-B69A-ED5E03D3E773}" type="presOf" srcId="{E7B3B7E9-A155-4609-9B4B-14808EB8FD4A}" destId="{63500248-46EC-094F-AC1A-61C300A83CB9}" srcOrd="0" destOrd="0" presId="urn:microsoft.com/office/officeart/2005/8/layout/vList2"/>
    <dgm:cxn modelId="{C2DE5212-3944-4D18-A6F6-479BBE9B0487}" srcId="{612209FB-765A-4881-A905-5B39E7B60B35}" destId="{E7B3B7E9-A155-4609-9B4B-14808EB8FD4A}" srcOrd="1" destOrd="0" parTransId="{9803FFCB-994B-44F9-9E6A-30E1C65FFB67}" sibTransId="{5D50DF5C-8605-4DBD-B233-7AAAFB896FCE}"/>
    <dgm:cxn modelId="{BA87C120-A7FD-4018-828F-FF072E50EA79}" type="presParOf" srcId="{5F49231B-3BF3-C649-BB3E-0EC0B71B3C4D}" destId="{7B411E0C-A2F6-5A4C-8CAD-B0FA762AFF89}" srcOrd="0" destOrd="0" presId="urn:microsoft.com/office/officeart/2005/8/layout/vList2"/>
    <dgm:cxn modelId="{BB1BC3C8-EB4F-4B05-9A4B-E9A54FA6201B}" type="presParOf" srcId="{5F49231B-3BF3-C649-BB3E-0EC0B71B3C4D}" destId="{F1202B12-82B9-6D40-B594-07CC76F1815D}" srcOrd="1" destOrd="0" presId="urn:microsoft.com/office/officeart/2005/8/layout/vList2"/>
    <dgm:cxn modelId="{569B5CDB-4FF9-46A9-8033-9497DE6A6CBA}" type="presParOf" srcId="{5F49231B-3BF3-C649-BB3E-0EC0B71B3C4D}" destId="{63500248-46EC-094F-AC1A-61C300A83CB9}"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CE0FE4C-96D1-4D46-9D01-904F24F0A6CC}" type="doc">
      <dgm:prSet loTypeId="urn:microsoft.com/office/officeart/2005/8/layout/process4" loCatId="list" qsTypeId="urn:microsoft.com/office/officeart/2005/8/quickstyle/simple4" qsCatId="simple" csTypeId="urn:microsoft.com/office/officeart/2005/8/colors/accent5_5" csCatId="accent5" phldr="1"/>
      <dgm:spPr/>
      <dgm:t>
        <a:bodyPr/>
        <a:lstStyle/>
        <a:p>
          <a:endParaRPr lang="pt-BR"/>
        </a:p>
      </dgm:t>
    </dgm:pt>
    <dgm:pt modelId="{991F85C4-058E-2040-A2E7-3A5DE9D3EEFB}">
      <dgm:prSet custT="1"/>
      <dgm:spPr>
        <a:solidFill>
          <a:schemeClr val="accent6">
            <a:lumMod val="40000"/>
            <a:lumOff val="60000"/>
          </a:schemeClr>
        </a:solidFill>
      </dgm:spPr>
      <dgm:t>
        <a:bodyPr/>
        <a:lstStyle/>
        <a:p>
          <a:r>
            <a:rPr lang="pt-BR" sz="1800" dirty="0">
              <a:solidFill>
                <a:schemeClr val="accent2">
                  <a:lumMod val="50000"/>
                </a:schemeClr>
              </a:solidFill>
              <a:latin typeface="Arial" panose="020B0604020202020204" pitchFamily="34" charset="0"/>
              <a:cs typeface="Arial" panose="020B0604020202020204" pitchFamily="34" charset="0"/>
            </a:rPr>
            <a:t>Trata-se de um estudo transversal, retrospectivo, descritivo, realizado a partir da análise de prontuários de pacientes internados no Hospital Materno Infantil de Brasília (HMIB) no período de março de 2020 a agosto de 2021.</a:t>
          </a:r>
        </a:p>
      </dgm:t>
    </dgm:pt>
    <dgm:pt modelId="{D8ED2451-350B-E84D-9605-120DFC7FCA80}" type="parTrans" cxnId="{CB1D47C0-6BE5-9E4D-BB30-33F74F2BB7CC}">
      <dgm:prSet/>
      <dgm:spPr/>
      <dgm:t>
        <a:bodyPr/>
        <a:lstStyle/>
        <a:p>
          <a:endParaRPr lang="pt-BR" sz="1800">
            <a:latin typeface="Arial" panose="020B0604020202020204" pitchFamily="34" charset="0"/>
            <a:cs typeface="Arial" panose="020B0604020202020204" pitchFamily="34" charset="0"/>
          </a:endParaRPr>
        </a:p>
      </dgm:t>
    </dgm:pt>
    <dgm:pt modelId="{367BB15F-109D-EA4D-9BB7-D61502C5DA69}" type="sibTrans" cxnId="{CB1D47C0-6BE5-9E4D-BB30-33F74F2BB7CC}">
      <dgm:prSet/>
      <dgm:spPr/>
      <dgm:t>
        <a:bodyPr/>
        <a:lstStyle/>
        <a:p>
          <a:endParaRPr lang="pt-BR" sz="1800">
            <a:latin typeface="Arial" panose="020B0604020202020204" pitchFamily="34" charset="0"/>
            <a:cs typeface="Arial" panose="020B0604020202020204" pitchFamily="34" charset="0"/>
          </a:endParaRPr>
        </a:p>
      </dgm:t>
    </dgm:pt>
    <dgm:pt modelId="{DB044568-6188-FE4F-B46E-0BCC30FF486A}">
      <dgm:prSet custT="1"/>
      <dgm:spPr>
        <a:solidFill>
          <a:schemeClr val="accent6">
            <a:lumMod val="40000"/>
            <a:lumOff val="60000"/>
          </a:schemeClr>
        </a:solidFill>
      </dgm:spPr>
      <dgm:t>
        <a:bodyPr/>
        <a:lstStyle/>
        <a:p>
          <a:r>
            <a:rPr lang="pt-BR" sz="1800" dirty="0">
              <a:solidFill>
                <a:schemeClr val="accent2">
                  <a:lumMod val="50000"/>
                </a:schemeClr>
              </a:solidFill>
              <a:latin typeface="Arial" panose="020B0604020202020204" pitchFamily="34" charset="0"/>
              <a:cs typeface="Arial" panose="020B0604020202020204" pitchFamily="34" charset="0"/>
            </a:rPr>
            <a:t>Foram elegíveis para o estudo, os recém-nascidos com idade gestacional menor que 28 semanas e/ou menores que 1000 gramas, em uso de ventilação mecânica e que foram submetidos à </a:t>
          </a:r>
          <a:r>
            <a:rPr lang="pt-BR" sz="1800" dirty="0" err="1">
              <a:solidFill>
                <a:schemeClr val="accent2">
                  <a:lumMod val="50000"/>
                </a:schemeClr>
              </a:solidFill>
              <a:latin typeface="Arial" panose="020B0604020202020204" pitchFamily="34" charset="0"/>
              <a:cs typeface="Arial" panose="020B0604020202020204" pitchFamily="34" charset="0"/>
            </a:rPr>
            <a:t>extubação</a:t>
          </a:r>
          <a:r>
            <a:rPr lang="pt-BR" sz="1800" dirty="0">
              <a:solidFill>
                <a:schemeClr val="accent2">
                  <a:lumMod val="50000"/>
                </a:schemeClr>
              </a:solidFill>
              <a:latin typeface="Arial" panose="020B0604020202020204" pitchFamily="34" charset="0"/>
              <a:cs typeface="Arial" panose="020B0604020202020204" pitchFamily="34" charset="0"/>
            </a:rPr>
            <a:t> programada nos primeiros 28 dias de vida.</a:t>
          </a:r>
        </a:p>
      </dgm:t>
    </dgm:pt>
    <dgm:pt modelId="{FAC5B26B-7BCF-8943-821B-7965F33391AF}" type="parTrans" cxnId="{5375D217-EE81-5045-8678-F557B20E0BA2}">
      <dgm:prSet/>
      <dgm:spPr/>
      <dgm:t>
        <a:bodyPr/>
        <a:lstStyle/>
        <a:p>
          <a:endParaRPr lang="pt-BR" sz="1800">
            <a:latin typeface="Arial" panose="020B0604020202020204" pitchFamily="34" charset="0"/>
            <a:cs typeface="Arial" panose="020B0604020202020204" pitchFamily="34" charset="0"/>
          </a:endParaRPr>
        </a:p>
      </dgm:t>
    </dgm:pt>
    <dgm:pt modelId="{6EBBC368-8E3C-FC4D-BBB6-562C7F6460C5}" type="sibTrans" cxnId="{5375D217-EE81-5045-8678-F557B20E0BA2}">
      <dgm:prSet/>
      <dgm:spPr/>
      <dgm:t>
        <a:bodyPr/>
        <a:lstStyle/>
        <a:p>
          <a:endParaRPr lang="pt-BR" sz="1800">
            <a:latin typeface="Arial" panose="020B0604020202020204" pitchFamily="34" charset="0"/>
            <a:cs typeface="Arial" panose="020B0604020202020204" pitchFamily="34" charset="0"/>
          </a:endParaRPr>
        </a:p>
      </dgm:t>
    </dgm:pt>
    <dgm:pt modelId="{2005695C-B034-5949-9B4D-554E882365AF}">
      <dgm:prSet custT="1"/>
      <dgm:spPr>
        <a:solidFill>
          <a:schemeClr val="accent6">
            <a:lumMod val="40000"/>
            <a:lumOff val="60000"/>
          </a:schemeClr>
        </a:solidFill>
      </dgm:spPr>
      <dgm:t>
        <a:bodyPr/>
        <a:lstStyle/>
        <a:p>
          <a:r>
            <a:rPr lang="pt-BR" sz="1800" dirty="0">
              <a:solidFill>
                <a:schemeClr val="accent2">
                  <a:lumMod val="50000"/>
                </a:schemeClr>
              </a:solidFill>
              <a:latin typeface="Arial" panose="020B0604020202020204" pitchFamily="34" charset="0"/>
              <a:cs typeface="Arial" panose="020B0604020202020204" pitchFamily="34" charset="0"/>
            </a:rPr>
            <a:t>Foram excluídos os pacientes com malformações congênitas graves com comprometimento pulmonar, os que nunca foram ventilados mecanicamente ou recém-nascidos que foram a óbito antes da primeira tentativa de suspensão do suporte invasivo. As </a:t>
          </a:r>
          <a:r>
            <a:rPr lang="pt-BR" sz="1800" dirty="0" err="1">
              <a:solidFill>
                <a:schemeClr val="accent2">
                  <a:lumMod val="50000"/>
                </a:schemeClr>
              </a:solidFill>
              <a:latin typeface="Arial" panose="020B0604020202020204" pitchFamily="34" charset="0"/>
              <a:cs typeface="Arial" panose="020B0604020202020204" pitchFamily="34" charset="0"/>
            </a:rPr>
            <a:t>extubações</a:t>
          </a:r>
          <a:r>
            <a:rPr lang="pt-BR" sz="1800" dirty="0">
              <a:solidFill>
                <a:schemeClr val="accent2">
                  <a:lumMod val="50000"/>
                </a:schemeClr>
              </a:solidFill>
              <a:latin typeface="Arial" panose="020B0604020202020204" pitchFamily="34" charset="0"/>
              <a:cs typeface="Arial" panose="020B0604020202020204" pitchFamily="34" charset="0"/>
            </a:rPr>
            <a:t> não programadas também foram excluídas.</a:t>
          </a:r>
        </a:p>
      </dgm:t>
    </dgm:pt>
    <dgm:pt modelId="{531E458D-7201-3C4A-B6B9-1A7FDD969DA3}" type="parTrans" cxnId="{D470B1D5-AFA0-0E4E-B2B2-5989C77C060B}">
      <dgm:prSet/>
      <dgm:spPr/>
      <dgm:t>
        <a:bodyPr/>
        <a:lstStyle/>
        <a:p>
          <a:endParaRPr lang="pt-BR" sz="1800">
            <a:latin typeface="Arial" panose="020B0604020202020204" pitchFamily="34" charset="0"/>
            <a:cs typeface="Arial" panose="020B0604020202020204" pitchFamily="34" charset="0"/>
          </a:endParaRPr>
        </a:p>
      </dgm:t>
    </dgm:pt>
    <dgm:pt modelId="{7671EEBF-4B76-D342-AF33-E106CAD0AD19}" type="sibTrans" cxnId="{D470B1D5-AFA0-0E4E-B2B2-5989C77C060B}">
      <dgm:prSet/>
      <dgm:spPr/>
      <dgm:t>
        <a:bodyPr/>
        <a:lstStyle/>
        <a:p>
          <a:endParaRPr lang="pt-BR" sz="1800">
            <a:latin typeface="Arial" panose="020B0604020202020204" pitchFamily="34" charset="0"/>
            <a:cs typeface="Arial" panose="020B0604020202020204" pitchFamily="34" charset="0"/>
          </a:endParaRPr>
        </a:p>
      </dgm:t>
    </dgm:pt>
    <dgm:pt modelId="{E1FB34C8-192F-3148-B3D8-1BB7E84DA1A0}" type="pres">
      <dgm:prSet presAssocID="{DCE0FE4C-96D1-4D46-9D01-904F24F0A6CC}" presName="Name0" presStyleCnt="0">
        <dgm:presLayoutVars>
          <dgm:dir/>
          <dgm:animLvl val="lvl"/>
          <dgm:resizeHandles val="exact"/>
        </dgm:presLayoutVars>
      </dgm:prSet>
      <dgm:spPr/>
      <dgm:t>
        <a:bodyPr/>
        <a:lstStyle/>
        <a:p>
          <a:endParaRPr lang="pt-BR"/>
        </a:p>
      </dgm:t>
    </dgm:pt>
    <dgm:pt modelId="{2FDE7258-4320-3A46-98DF-FEEE251B67AE}" type="pres">
      <dgm:prSet presAssocID="{2005695C-B034-5949-9B4D-554E882365AF}" presName="boxAndChildren" presStyleCnt="0"/>
      <dgm:spPr/>
    </dgm:pt>
    <dgm:pt modelId="{62CDAB5C-2054-7343-B499-8447695C2949}" type="pres">
      <dgm:prSet presAssocID="{2005695C-B034-5949-9B4D-554E882365AF}" presName="parentTextBox" presStyleLbl="node1" presStyleIdx="0" presStyleCnt="3"/>
      <dgm:spPr/>
      <dgm:t>
        <a:bodyPr/>
        <a:lstStyle/>
        <a:p>
          <a:endParaRPr lang="pt-BR"/>
        </a:p>
      </dgm:t>
    </dgm:pt>
    <dgm:pt modelId="{86B1B3B9-94B6-654E-ABC0-14237FDE4A35}" type="pres">
      <dgm:prSet presAssocID="{6EBBC368-8E3C-FC4D-BBB6-562C7F6460C5}" presName="sp" presStyleCnt="0"/>
      <dgm:spPr/>
    </dgm:pt>
    <dgm:pt modelId="{9A169D3B-60AD-244B-B887-ACCBA9C132CA}" type="pres">
      <dgm:prSet presAssocID="{DB044568-6188-FE4F-B46E-0BCC30FF486A}" presName="arrowAndChildren" presStyleCnt="0"/>
      <dgm:spPr/>
    </dgm:pt>
    <dgm:pt modelId="{C3B14EE6-058A-2D42-8477-F04A47550315}" type="pres">
      <dgm:prSet presAssocID="{DB044568-6188-FE4F-B46E-0BCC30FF486A}" presName="parentTextArrow" presStyleLbl="node1" presStyleIdx="1" presStyleCnt="3"/>
      <dgm:spPr/>
      <dgm:t>
        <a:bodyPr/>
        <a:lstStyle/>
        <a:p>
          <a:endParaRPr lang="pt-BR"/>
        </a:p>
      </dgm:t>
    </dgm:pt>
    <dgm:pt modelId="{E7529D39-CDC3-F64E-A387-C2BA287E5C0D}" type="pres">
      <dgm:prSet presAssocID="{367BB15F-109D-EA4D-9BB7-D61502C5DA69}" presName="sp" presStyleCnt="0"/>
      <dgm:spPr/>
    </dgm:pt>
    <dgm:pt modelId="{7570D685-1F13-6E4C-B1CC-94F5392825B4}" type="pres">
      <dgm:prSet presAssocID="{991F85C4-058E-2040-A2E7-3A5DE9D3EEFB}" presName="arrowAndChildren" presStyleCnt="0"/>
      <dgm:spPr/>
    </dgm:pt>
    <dgm:pt modelId="{D06A6E4D-5CC8-3E4F-B389-AB269135F1A0}" type="pres">
      <dgm:prSet presAssocID="{991F85C4-058E-2040-A2E7-3A5DE9D3EEFB}" presName="parentTextArrow" presStyleLbl="node1" presStyleIdx="2" presStyleCnt="3"/>
      <dgm:spPr/>
      <dgm:t>
        <a:bodyPr/>
        <a:lstStyle/>
        <a:p>
          <a:endParaRPr lang="pt-BR"/>
        </a:p>
      </dgm:t>
    </dgm:pt>
  </dgm:ptLst>
  <dgm:cxnLst>
    <dgm:cxn modelId="{72EFED26-DF43-4DE0-ABCA-F432772CA9E6}" type="presOf" srcId="{991F85C4-058E-2040-A2E7-3A5DE9D3EEFB}" destId="{D06A6E4D-5CC8-3E4F-B389-AB269135F1A0}" srcOrd="0" destOrd="0" presId="urn:microsoft.com/office/officeart/2005/8/layout/process4"/>
    <dgm:cxn modelId="{BAA70EBA-3729-4D81-B34B-A0AB07D127EF}" type="presOf" srcId="{DB044568-6188-FE4F-B46E-0BCC30FF486A}" destId="{C3B14EE6-058A-2D42-8477-F04A47550315}" srcOrd="0" destOrd="0" presId="urn:microsoft.com/office/officeart/2005/8/layout/process4"/>
    <dgm:cxn modelId="{CB1D47C0-6BE5-9E4D-BB30-33F74F2BB7CC}" srcId="{DCE0FE4C-96D1-4D46-9D01-904F24F0A6CC}" destId="{991F85C4-058E-2040-A2E7-3A5DE9D3EEFB}" srcOrd="0" destOrd="0" parTransId="{D8ED2451-350B-E84D-9605-120DFC7FCA80}" sibTransId="{367BB15F-109D-EA4D-9BB7-D61502C5DA69}"/>
    <dgm:cxn modelId="{D470B1D5-AFA0-0E4E-B2B2-5989C77C060B}" srcId="{DCE0FE4C-96D1-4D46-9D01-904F24F0A6CC}" destId="{2005695C-B034-5949-9B4D-554E882365AF}" srcOrd="2" destOrd="0" parTransId="{531E458D-7201-3C4A-B6B9-1A7FDD969DA3}" sibTransId="{7671EEBF-4B76-D342-AF33-E106CAD0AD19}"/>
    <dgm:cxn modelId="{5375D217-EE81-5045-8678-F557B20E0BA2}" srcId="{DCE0FE4C-96D1-4D46-9D01-904F24F0A6CC}" destId="{DB044568-6188-FE4F-B46E-0BCC30FF486A}" srcOrd="1" destOrd="0" parTransId="{FAC5B26B-7BCF-8943-821B-7965F33391AF}" sibTransId="{6EBBC368-8E3C-FC4D-BBB6-562C7F6460C5}"/>
    <dgm:cxn modelId="{330FB4C4-E712-42B6-8AEB-BEEF35EEEA2B}" type="presOf" srcId="{DCE0FE4C-96D1-4D46-9D01-904F24F0A6CC}" destId="{E1FB34C8-192F-3148-B3D8-1BB7E84DA1A0}" srcOrd="0" destOrd="0" presId="urn:microsoft.com/office/officeart/2005/8/layout/process4"/>
    <dgm:cxn modelId="{C3B983BD-566F-4DA5-8BFF-8CA669F1F85C}" type="presOf" srcId="{2005695C-B034-5949-9B4D-554E882365AF}" destId="{62CDAB5C-2054-7343-B499-8447695C2949}" srcOrd="0" destOrd="0" presId="urn:microsoft.com/office/officeart/2005/8/layout/process4"/>
    <dgm:cxn modelId="{4B171C45-062A-41D0-B623-E554FD0471DB}" type="presParOf" srcId="{E1FB34C8-192F-3148-B3D8-1BB7E84DA1A0}" destId="{2FDE7258-4320-3A46-98DF-FEEE251B67AE}" srcOrd="0" destOrd="0" presId="urn:microsoft.com/office/officeart/2005/8/layout/process4"/>
    <dgm:cxn modelId="{D1290F0C-6BBC-4202-A52B-5D72F10C5861}" type="presParOf" srcId="{2FDE7258-4320-3A46-98DF-FEEE251B67AE}" destId="{62CDAB5C-2054-7343-B499-8447695C2949}" srcOrd="0" destOrd="0" presId="urn:microsoft.com/office/officeart/2005/8/layout/process4"/>
    <dgm:cxn modelId="{A95C9596-EF16-4927-A8D7-42484DAD75EB}" type="presParOf" srcId="{E1FB34C8-192F-3148-B3D8-1BB7E84DA1A0}" destId="{86B1B3B9-94B6-654E-ABC0-14237FDE4A35}" srcOrd="1" destOrd="0" presId="urn:microsoft.com/office/officeart/2005/8/layout/process4"/>
    <dgm:cxn modelId="{70BA31F6-297F-4B92-B7A6-89A34E1CE56D}" type="presParOf" srcId="{E1FB34C8-192F-3148-B3D8-1BB7E84DA1A0}" destId="{9A169D3B-60AD-244B-B887-ACCBA9C132CA}" srcOrd="2" destOrd="0" presId="urn:microsoft.com/office/officeart/2005/8/layout/process4"/>
    <dgm:cxn modelId="{6809447C-D5E2-4A72-B47C-BD36DA4F9CA7}" type="presParOf" srcId="{9A169D3B-60AD-244B-B887-ACCBA9C132CA}" destId="{C3B14EE6-058A-2D42-8477-F04A47550315}" srcOrd="0" destOrd="0" presId="urn:microsoft.com/office/officeart/2005/8/layout/process4"/>
    <dgm:cxn modelId="{2C8C16DB-14D7-44AD-BC14-1F0538A156B5}" type="presParOf" srcId="{E1FB34C8-192F-3148-B3D8-1BB7E84DA1A0}" destId="{E7529D39-CDC3-F64E-A387-C2BA287E5C0D}" srcOrd="3" destOrd="0" presId="urn:microsoft.com/office/officeart/2005/8/layout/process4"/>
    <dgm:cxn modelId="{961D499E-4E0B-4D72-A0B3-DE8806541FEC}" type="presParOf" srcId="{E1FB34C8-192F-3148-B3D8-1BB7E84DA1A0}" destId="{7570D685-1F13-6E4C-B1CC-94F5392825B4}" srcOrd="4" destOrd="0" presId="urn:microsoft.com/office/officeart/2005/8/layout/process4"/>
    <dgm:cxn modelId="{4E5E1D7B-8C54-427E-BEFE-5FFA6E90F674}" type="presParOf" srcId="{7570D685-1F13-6E4C-B1CC-94F5392825B4}" destId="{D06A6E4D-5CC8-3E4F-B389-AB269135F1A0}"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5884FA4-1382-471C-870A-F951DFCF3048}"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EBA8DB55-2BE9-4C7E-ABAD-F973E82892AB}">
      <dgm:prSet custT="1"/>
      <dgm:spPr/>
      <dgm:t>
        <a:bodyPr/>
        <a:lstStyle/>
        <a:p>
          <a:pPr algn="ctr"/>
          <a:endParaRPr lang="pt-BR" sz="2000" dirty="0">
            <a:solidFill>
              <a:schemeClr val="accent3">
                <a:lumMod val="50000"/>
              </a:schemeClr>
            </a:solidFill>
            <a:latin typeface="Arial" panose="020B0604020202020204" pitchFamily="34" charset="0"/>
            <a:cs typeface="Arial" panose="020B0604020202020204" pitchFamily="34" charset="0"/>
          </a:endParaRPr>
        </a:p>
        <a:p>
          <a:pPr algn="ctr"/>
          <a:r>
            <a:rPr lang="pt-BR" sz="2000" dirty="0">
              <a:solidFill>
                <a:schemeClr val="accent3">
                  <a:lumMod val="50000"/>
                </a:schemeClr>
              </a:solidFill>
              <a:latin typeface="Arial" panose="020B0604020202020204" pitchFamily="34" charset="0"/>
              <a:cs typeface="Arial" panose="020B0604020202020204" pitchFamily="34" charset="0"/>
            </a:rPr>
            <a:t>A taxa de falha de </a:t>
          </a:r>
          <a:r>
            <a:rPr lang="pt-BR" sz="2000" dirty="0" err="1">
              <a:solidFill>
                <a:schemeClr val="accent3">
                  <a:lumMod val="50000"/>
                </a:schemeClr>
              </a:solidFill>
              <a:latin typeface="Arial" panose="020B0604020202020204" pitchFamily="34" charset="0"/>
              <a:cs typeface="Arial" panose="020B0604020202020204" pitchFamily="34" charset="0"/>
            </a:rPr>
            <a:t>extubação</a:t>
          </a:r>
          <a:r>
            <a:rPr lang="pt-BR" sz="2000" dirty="0">
              <a:solidFill>
                <a:schemeClr val="accent3">
                  <a:lumMod val="50000"/>
                </a:schemeClr>
              </a:solidFill>
              <a:latin typeface="Arial" panose="020B0604020202020204" pitchFamily="34" charset="0"/>
              <a:cs typeface="Arial" panose="020B0604020202020204" pitchFamily="34" charset="0"/>
            </a:rPr>
            <a:t> foi de 56%, sendo que 91,3% foram em prematuros extremos</a:t>
          </a:r>
          <a:endParaRPr lang="en-US" sz="2000" dirty="0">
            <a:solidFill>
              <a:schemeClr val="accent3">
                <a:lumMod val="50000"/>
              </a:schemeClr>
            </a:solidFill>
            <a:latin typeface="Arial" panose="020B0604020202020204" pitchFamily="34" charset="0"/>
            <a:cs typeface="Arial" panose="020B0604020202020204" pitchFamily="34" charset="0"/>
          </a:endParaRPr>
        </a:p>
      </dgm:t>
    </dgm:pt>
    <dgm:pt modelId="{892D3601-9888-4C73-A652-F686F3C2B848}" type="parTrans" cxnId="{7A191972-25E3-4CBE-9CEF-7940196214C3}">
      <dgm:prSet/>
      <dgm:spPr/>
      <dgm:t>
        <a:bodyPr/>
        <a:lstStyle/>
        <a:p>
          <a:endParaRPr lang="en-US"/>
        </a:p>
      </dgm:t>
    </dgm:pt>
    <dgm:pt modelId="{200E5278-87ED-420E-B0E9-4DDC11C63F6D}" type="sibTrans" cxnId="{7A191972-25E3-4CBE-9CEF-7940196214C3}">
      <dgm:prSet/>
      <dgm:spPr/>
      <dgm:t>
        <a:bodyPr/>
        <a:lstStyle/>
        <a:p>
          <a:endParaRPr lang="en-US"/>
        </a:p>
      </dgm:t>
    </dgm:pt>
    <dgm:pt modelId="{5400F5E7-7EC9-4B95-94B8-CC33778378C2}">
      <dgm:prSet custT="1"/>
      <dgm:spPr/>
      <dgm:t>
        <a:bodyPr/>
        <a:lstStyle/>
        <a:p>
          <a:pPr algn="ctr"/>
          <a:r>
            <a:rPr lang="pt-BR" sz="2000" dirty="0">
              <a:solidFill>
                <a:schemeClr val="accent3">
                  <a:lumMod val="50000"/>
                </a:schemeClr>
              </a:solidFill>
              <a:latin typeface="Arial" panose="020B0604020202020204" pitchFamily="34" charset="0"/>
              <a:cs typeface="Arial" panose="020B0604020202020204" pitchFamily="34" charset="0"/>
            </a:rPr>
            <a:t>Cerca de 65% das </a:t>
          </a:r>
          <a:r>
            <a:rPr lang="pt-BR" sz="2000" dirty="0" err="1">
              <a:solidFill>
                <a:schemeClr val="accent3">
                  <a:lumMod val="50000"/>
                </a:schemeClr>
              </a:solidFill>
              <a:latin typeface="Arial" panose="020B0604020202020204" pitchFamily="34" charset="0"/>
              <a:cs typeface="Arial" panose="020B0604020202020204" pitchFamily="34" charset="0"/>
            </a:rPr>
            <a:t>re-intubações</a:t>
          </a:r>
          <a:r>
            <a:rPr lang="pt-BR" sz="2000" dirty="0">
              <a:solidFill>
                <a:schemeClr val="accent3">
                  <a:lumMod val="50000"/>
                </a:schemeClr>
              </a:solidFill>
              <a:latin typeface="Arial" panose="020B0604020202020204" pitchFamily="34" charset="0"/>
              <a:cs typeface="Arial" panose="020B0604020202020204" pitchFamily="34" charset="0"/>
            </a:rPr>
            <a:t> ocorreram dentro das primeiras 24h após a retirada da ventilação mecânica</a:t>
          </a:r>
          <a:endParaRPr lang="en-US" sz="2000" dirty="0">
            <a:solidFill>
              <a:schemeClr val="accent3">
                <a:lumMod val="50000"/>
              </a:schemeClr>
            </a:solidFill>
            <a:latin typeface="Arial" panose="020B0604020202020204" pitchFamily="34" charset="0"/>
            <a:cs typeface="Arial" panose="020B0604020202020204" pitchFamily="34" charset="0"/>
          </a:endParaRPr>
        </a:p>
      </dgm:t>
    </dgm:pt>
    <dgm:pt modelId="{D451A7DE-54C0-490C-894E-1FCD46606407}" type="parTrans" cxnId="{454AC0B6-1E7D-4CCA-85DB-FE54705FAB03}">
      <dgm:prSet/>
      <dgm:spPr/>
      <dgm:t>
        <a:bodyPr/>
        <a:lstStyle/>
        <a:p>
          <a:endParaRPr lang="en-US"/>
        </a:p>
      </dgm:t>
    </dgm:pt>
    <dgm:pt modelId="{B4F03699-3D7E-4FC1-A4A6-D0728D0900F2}" type="sibTrans" cxnId="{454AC0B6-1E7D-4CCA-85DB-FE54705FAB03}">
      <dgm:prSet/>
      <dgm:spPr/>
      <dgm:t>
        <a:bodyPr/>
        <a:lstStyle/>
        <a:p>
          <a:endParaRPr lang="en-US"/>
        </a:p>
      </dgm:t>
    </dgm:pt>
    <dgm:pt modelId="{36F1A424-6D54-4191-A306-BE5905279F28}">
      <dgm:prSet custT="1"/>
      <dgm:spPr/>
      <dgm:t>
        <a:bodyPr/>
        <a:lstStyle/>
        <a:p>
          <a:pPr algn="ctr"/>
          <a:r>
            <a:rPr lang="pt-BR" sz="2000" dirty="0">
              <a:solidFill>
                <a:schemeClr val="accent3">
                  <a:lumMod val="50000"/>
                </a:schemeClr>
              </a:solidFill>
              <a:latin typeface="Arial" panose="020B0604020202020204" pitchFamily="34" charset="0"/>
              <a:cs typeface="Arial" panose="020B0604020202020204" pitchFamily="34" charset="0"/>
            </a:rPr>
            <a:t>O peso médio dos bebês que não toleraram a retirada do suporte invasivo foi de 801,74 gramas</a:t>
          </a:r>
          <a:r>
            <a:rPr lang="pt-BR" sz="3000" dirty="0"/>
            <a:t> </a:t>
          </a:r>
          <a:endParaRPr lang="en-US" sz="3000" dirty="0"/>
        </a:p>
      </dgm:t>
    </dgm:pt>
    <dgm:pt modelId="{694E0F33-5C3C-4D73-849C-985AEB9F1AFF}" type="parTrans" cxnId="{8900644C-48C4-4B6A-ACC8-E63CE2E40886}">
      <dgm:prSet/>
      <dgm:spPr/>
      <dgm:t>
        <a:bodyPr/>
        <a:lstStyle/>
        <a:p>
          <a:endParaRPr lang="en-US"/>
        </a:p>
      </dgm:t>
    </dgm:pt>
    <dgm:pt modelId="{99145AC4-B3DF-4723-B381-3CA9B12F2B6F}" type="sibTrans" cxnId="{8900644C-48C4-4B6A-ACC8-E63CE2E40886}">
      <dgm:prSet/>
      <dgm:spPr/>
      <dgm:t>
        <a:bodyPr/>
        <a:lstStyle/>
        <a:p>
          <a:endParaRPr lang="en-US"/>
        </a:p>
      </dgm:t>
    </dgm:pt>
    <dgm:pt modelId="{F34C59C6-1EA3-4121-9BBE-4FF12E6C7DC8}">
      <dgm:prSet custT="1"/>
      <dgm:spPr/>
      <dgm:t>
        <a:bodyPr/>
        <a:lstStyle/>
        <a:p>
          <a:pPr algn="ctr"/>
          <a:r>
            <a:rPr lang="pt-BR" sz="2000" dirty="0">
              <a:solidFill>
                <a:schemeClr val="accent3">
                  <a:lumMod val="50000"/>
                </a:schemeClr>
              </a:solidFill>
              <a:latin typeface="Arial" panose="020B0604020202020204" pitchFamily="34" charset="0"/>
              <a:cs typeface="Arial" panose="020B0604020202020204" pitchFamily="34" charset="0"/>
            </a:rPr>
            <a:t>Não houve significância estatística na falha de </a:t>
          </a:r>
          <a:r>
            <a:rPr lang="pt-BR" sz="2000" dirty="0" err="1">
              <a:solidFill>
                <a:schemeClr val="accent3">
                  <a:lumMod val="50000"/>
                </a:schemeClr>
              </a:solidFill>
              <a:latin typeface="Arial" panose="020B0604020202020204" pitchFamily="34" charset="0"/>
              <a:cs typeface="Arial" panose="020B0604020202020204" pitchFamily="34" charset="0"/>
            </a:rPr>
            <a:t>extubação</a:t>
          </a:r>
          <a:r>
            <a:rPr lang="pt-BR" sz="2000" dirty="0">
              <a:solidFill>
                <a:schemeClr val="accent3">
                  <a:lumMod val="50000"/>
                </a:schemeClr>
              </a:solidFill>
              <a:latin typeface="Arial" panose="020B0604020202020204" pitchFamily="34" charset="0"/>
              <a:cs typeface="Arial" panose="020B0604020202020204" pitchFamily="34" charset="0"/>
            </a:rPr>
            <a:t> das variáveis sexo e APGAR 5º minuto</a:t>
          </a:r>
          <a:endParaRPr lang="en-US" sz="2000" dirty="0">
            <a:solidFill>
              <a:schemeClr val="accent3">
                <a:lumMod val="50000"/>
              </a:schemeClr>
            </a:solidFill>
            <a:latin typeface="Arial" panose="020B0604020202020204" pitchFamily="34" charset="0"/>
            <a:cs typeface="Arial" panose="020B0604020202020204" pitchFamily="34" charset="0"/>
          </a:endParaRPr>
        </a:p>
      </dgm:t>
    </dgm:pt>
    <dgm:pt modelId="{632BD8E2-98EB-436C-8114-FC5F2D788D8B}" type="parTrans" cxnId="{E09B87A0-4603-449A-BE61-382479666D39}">
      <dgm:prSet/>
      <dgm:spPr/>
      <dgm:t>
        <a:bodyPr/>
        <a:lstStyle/>
        <a:p>
          <a:endParaRPr lang="en-US"/>
        </a:p>
      </dgm:t>
    </dgm:pt>
    <dgm:pt modelId="{E2866937-1F78-43BB-9D1C-C9C802986D6B}" type="sibTrans" cxnId="{E09B87A0-4603-449A-BE61-382479666D39}">
      <dgm:prSet/>
      <dgm:spPr/>
      <dgm:t>
        <a:bodyPr/>
        <a:lstStyle/>
        <a:p>
          <a:endParaRPr lang="en-US"/>
        </a:p>
      </dgm:t>
    </dgm:pt>
    <dgm:pt modelId="{F79A8970-93FD-D846-9A0D-C6FA4882EC71}" type="pres">
      <dgm:prSet presAssocID="{F5884FA4-1382-471C-870A-F951DFCF3048}" presName="vert0" presStyleCnt="0">
        <dgm:presLayoutVars>
          <dgm:dir/>
          <dgm:animOne val="branch"/>
          <dgm:animLvl val="lvl"/>
        </dgm:presLayoutVars>
      </dgm:prSet>
      <dgm:spPr/>
      <dgm:t>
        <a:bodyPr/>
        <a:lstStyle/>
        <a:p>
          <a:endParaRPr lang="pt-BR"/>
        </a:p>
      </dgm:t>
    </dgm:pt>
    <dgm:pt modelId="{497A9A01-94C9-624F-8476-59E5CE642A6D}" type="pres">
      <dgm:prSet presAssocID="{EBA8DB55-2BE9-4C7E-ABAD-F973E82892AB}" presName="thickLine" presStyleLbl="alignNode1" presStyleIdx="0" presStyleCnt="4"/>
      <dgm:spPr/>
    </dgm:pt>
    <dgm:pt modelId="{968436AE-FDAE-A846-9588-5F114C66E986}" type="pres">
      <dgm:prSet presAssocID="{EBA8DB55-2BE9-4C7E-ABAD-F973E82892AB}" presName="horz1" presStyleCnt="0"/>
      <dgm:spPr/>
    </dgm:pt>
    <dgm:pt modelId="{5EB09116-8A7E-1C48-A655-721B98E289A3}" type="pres">
      <dgm:prSet presAssocID="{EBA8DB55-2BE9-4C7E-ABAD-F973E82892AB}" presName="tx1" presStyleLbl="revTx" presStyleIdx="0" presStyleCnt="4"/>
      <dgm:spPr/>
      <dgm:t>
        <a:bodyPr/>
        <a:lstStyle/>
        <a:p>
          <a:endParaRPr lang="pt-BR"/>
        </a:p>
      </dgm:t>
    </dgm:pt>
    <dgm:pt modelId="{5B55F387-5391-2A4B-9E05-57E90CDA7C8D}" type="pres">
      <dgm:prSet presAssocID="{EBA8DB55-2BE9-4C7E-ABAD-F973E82892AB}" presName="vert1" presStyleCnt="0"/>
      <dgm:spPr/>
    </dgm:pt>
    <dgm:pt modelId="{204037E8-4F49-A94C-9F89-AA0B00842845}" type="pres">
      <dgm:prSet presAssocID="{5400F5E7-7EC9-4B95-94B8-CC33778378C2}" presName="thickLine" presStyleLbl="alignNode1" presStyleIdx="1" presStyleCnt="4"/>
      <dgm:spPr/>
    </dgm:pt>
    <dgm:pt modelId="{C30A819B-44CB-EE45-83C5-FE5BF1FC691D}" type="pres">
      <dgm:prSet presAssocID="{5400F5E7-7EC9-4B95-94B8-CC33778378C2}" presName="horz1" presStyleCnt="0"/>
      <dgm:spPr/>
    </dgm:pt>
    <dgm:pt modelId="{8FA3B6FB-A851-784D-90B4-D4CB2319248B}" type="pres">
      <dgm:prSet presAssocID="{5400F5E7-7EC9-4B95-94B8-CC33778378C2}" presName="tx1" presStyleLbl="revTx" presStyleIdx="1" presStyleCnt="4"/>
      <dgm:spPr/>
      <dgm:t>
        <a:bodyPr/>
        <a:lstStyle/>
        <a:p>
          <a:endParaRPr lang="pt-BR"/>
        </a:p>
      </dgm:t>
    </dgm:pt>
    <dgm:pt modelId="{4A404378-FEBF-3C46-BD2B-E7E572C5B5FB}" type="pres">
      <dgm:prSet presAssocID="{5400F5E7-7EC9-4B95-94B8-CC33778378C2}" presName="vert1" presStyleCnt="0"/>
      <dgm:spPr/>
    </dgm:pt>
    <dgm:pt modelId="{38947E69-6B9D-3640-A083-37344DFE22EA}" type="pres">
      <dgm:prSet presAssocID="{36F1A424-6D54-4191-A306-BE5905279F28}" presName="thickLine" presStyleLbl="alignNode1" presStyleIdx="2" presStyleCnt="4"/>
      <dgm:spPr/>
    </dgm:pt>
    <dgm:pt modelId="{A70DBA75-67FA-074D-A559-B88BCEC52A23}" type="pres">
      <dgm:prSet presAssocID="{36F1A424-6D54-4191-A306-BE5905279F28}" presName="horz1" presStyleCnt="0"/>
      <dgm:spPr/>
    </dgm:pt>
    <dgm:pt modelId="{86D54BF5-7BD5-7340-B771-C70809521593}" type="pres">
      <dgm:prSet presAssocID="{36F1A424-6D54-4191-A306-BE5905279F28}" presName="tx1" presStyleLbl="revTx" presStyleIdx="2" presStyleCnt="4"/>
      <dgm:spPr/>
      <dgm:t>
        <a:bodyPr/>
        <a:lstStyle/>
        <a:p>
          <a:endParaRPr lang="pt-BR"/>
        </a:p>
      </dgm:t>
    </dgm:pt>
    <dgm:pt modelId="{D15E94C3-94F2-444E-803D-AEF194E42361}" type="pres">
      <dgm:prSet presAssocID="{36F1A424-6D54-4191-A306-BE5905279F28}" presName="vert1" presStyleCnt="0"/>
      <dgm:spPr/>
    </dgm:pt>
    <dgm:pt modelId="{F625B6D7-F8AA-6E43-92C3-36AA143CA43D}" type="pres">
      <dgm:prSet presAssocID="{F34C59C6-1EA3-4121-9BBE-4FF12E6C7DC8}" presName="thickLine" presStyleLbl="alignNode1" presStyleIdx="3" presStyleCnt="4"/>
      <dgm:spPr/>
    </dgm:pt>
    <dgm:pt modelId="{DE719640-B016-3B4F-8F9E-FD69EE2D1ACF}" type="pres">
      <dgm:prSet presAssocID="{F34C59C6-1EA3-4121-9BBE-4FF12E6C7DC8}" presName="horz1" presStyleCnt="0"/>
      <dgm:spPr/>
    </dgm:pt>
    <dgm:pt modelId="{9457BD8C-1C65-5E4E-A224-DB065F4094E6}" type="pres">
      <dgm:prSet presAssocID="{F34C59C6-1EA3-4121-9BBE-4FF12E6C7DC8}" presName="tx1" presStyleLbl="revTx" presStyleIdx="3" presStyleCnt="4"/>
      <dgm:spPr/>
      <dgm:t>
        <a:bodyPr/>
        <a:lstStyle/>
        <a:p>
          <a:endParaRPr lang="pt-BR"/>
        </a:p>
      </dgm:t>
    </dgm:pt>
    <dgm:pt modelId="{C7DF463E-4D10-7149-AF4E-6C179EE53AB0}" type="pres">
      <dgm:prSet presAssocID="{F34C59C6-1EA3-4121-9BBE-4FF12E6C7DC8}" presName="vert1" presStyleCnt="0"/>
      <dgm:spPr/>
    </dgm:pt>
  </dgm:ptLst>
  <dgm:cxnLst>
    <dgm:cxn modelId="{FD45E614-C84D-4CB7-8FED-D4A0E71E8EBC}" type="presOf" srcId="{F34C59C6-1EA3-4121-9BBE-4FF12E6C7DC8}" destId="{9457BD8C-1C65-5E4E-A224-DB065F4094E6}" srcOrd="0" destOrd="0" presId="urn:microsoft.com/office/officeart/2008/layout/LinedList"/>
    <dgm:cxn modelId="{7A191972-25E3-4CBE-9CEF-7940196214C3}" srcId="{F5884FA4-1382-471C-870A-F951DFCF3048}" destId="{EBA8DB55-2BE9-4C7E-ABAD-F973E82892AB}" srcOrd="0" destOrd="0" parTransId="{892D3601-9888-4C73-A652-F686F3C2B848}" sibTransId="{200E5278-87ED-420E-B0E9-4DDC11C63F6D}"/>
    <dgm:cxn modelId="{E09B87A0-4603-449A-BE61-382479666D39}" srcId="{F5884FA4-1382-471C-870A-F951DFCF3048}" destId="{F34C59C6-1EA3-4121-9BBE-4FF12E6C7DC8}" srcOrd="3" destOrd="0" parTransId="{632BD8E2-98EB-436C-8114-FC5F2D788D8B}" sibTransId="{E2866937-1F78-43BB-9D1C-C9C802986D6B}"/>
    <dgm:cxn modelId="{492CBCE9-C1EA-492F-B967-1CABB2C48128}" type="presOf" srcId="{EBA8DB55-2BE9-4C7E-ABAD-F973E82892AB}" destId="{5EB09116-8A7E-1C48-A655-721B98E289A3}" srcOrd="0" destOrd="0" presId="urn:microsoft.com/office/officeart/2008/layout/LinedList"/>
    <dgm:cxn modelId="{19D1250A-2D5B-41A7-917E-41C209714DB0}" type="presOf" srcId="{F5884FA4-1382-471C-870A-F951DFCF3048}" destId="{F79A8970-93FD-D846-9A0D-C6FA4882EC71}" srcOrd="0" destOrd="0" presId="urn:microsoft.com/office/officeart/2008/layout/LinedList"/>
    <dgm:cxn modelId="{454AC0B6-1E7D-4CCA-85DB-FE54705FAB03}" srcId="{F5884FA4-1382-471C-870A-F951DFCF3048}" destId="{5400F5E7-7EC9-4B95-94B8-CC33778378C2}" srcOrd="1" destOrd="0" parTransId="{D451A7DE-54C0-490C-894E-1FCD46606407}" sibTransId="{B4F03699-3D7E-4FC1-A4A6-D0728D0900F2}"/>
    <dgm:cxn modelId="{65423370-D36D-408D-8DBA-AE5482A314D2}" type="presOf" srcId="{36F1A424-6D54-4191-A306-BE5905279F28}" destId="{86D54BF5-7BD5-7340-B771-C70809521593}" srcOrd="0" destOrd="0" presId="urn:microsoft.com/office/officeart/2008/layout/LinedList"/>
    <dgm:cxn modelId="{8900644C-48C4-4B6A-ACC8-E63CE2E40886}" srcId="{F5884FA4-1382-471C-870A-F951DFCF3048}" destId="{36F1A424-6D54-4191-A306-BE5905279F28}" srcOrd="2" destOrd="0" parTransId="{694E0F33-5C3C-4D73-849C-985AEB9F1AFF}" sibTransId="{99145AC4-B3DF-4723-B381-3CA9B12F2B6F}"/>
    <dgm:cxn modelId="{6208A32A-EDDF-4916-805F-68CE81F8F931}" type="presOf" srcId="{5400F5E7-7EC9-4B95-94B8-CC33778378C2}" destId="{8FA3B6FB-A851-784D-90B4-D4CB2319248B}" srcOrd="0" destOrd="0" presId="urn:microsoft.com/office/officeart/2008/layout/LinedList"/>
    <dgm:cxn modelId="{BD47139D-6BC0-471D-B6F6-01D3641F8A61}" type="presParOf" srcId="{F79A8970-93FD-D846-9A0D-C6FA4882EC71}" destId="{497A9A01-94C9-624F-8476-59E5CE642A6D}" srcOrd="0" destOrd="0" presId="urn:microsoft.com/office/officeart/2008/layout/LinedList"/>
    <dgm:cxn modelId="{C6D029EC-B99C-4BFD-A3AB-C1C2E94D0B1B}" type="presParOf" srcId="{F79A8970-93FD-D846-9A0D-C6FA4882EC71}" destId="{968436AE-FDAE-A846-9588-5F114C66E986}" srcOrd="1" destOrd="0" presId="urn:microsoft.com/office/officeart/2008/layout/LinedList"/>
    <dgm:cxn modelId="{8D55EF42-173C-4BCF-9A43-90680103FB94}" type="presParOf" srcId="{968436AE-FDAE-A846-9588-5F114C66E986}" destId="{5EB09116-8A7E-1C48-A655-721B98E289A3}" srcOrd="0" destOrd="0" presId="urn:microsoft.com/office/officeart/2008/layout/LinedList"/>
    <dgm:cxn modelId="{FE06E23C-D7DD-48EB-B148-E1EF3F83877C}" type="presParOf" srcId="{968436AE-FDAE-A846-9588-5F114C66E986}" destId="{5B55F387-5391-2A4B-9E05-57E90CDA7C8D}" srcOrd="1" destOrd="0" presId="urn:microsoft.com/office/officeart/2008/layout/LinedList"/>
    <dgm:cxn modelId="{7DC1C85D-6D97-4D17-9204-66CFF6C03063}" type="presParOf" srcId="{F79A8970-93FD-D846-9A0D-C6FA4882EC71}" destId="{204037E8-4F49-A94C-9F89-AA0B00842845}" srcOrd="2" destOrd="0" presId="urn:microsoft.com/office/officeart/2008/layout/LinedList"/>
    <dgm:cxn modelId="{39476151-2459-4E89-9F7D-0548CF0C807F}" type="presParOf" srcId="{F79A8970-93FD-D846-9A0D-C6FA4882EC71}" destId="{C30A819B-44CB-EE45-83C5-FE5BF1FC691D}" srcOrd="3" destOrd="0" presId="urn:microsoft.com/office/officeart/2008/layout/LinedList"/>
    <dgm:cxn modelId="{57B32521-74A9-4008-95F9-E7097C202FF4}" type="presParOf" srcId="{C30A819B-44CB-EE45-83C5-FE5BF1FC691D}" destId="{8FA3B6FB-A851-784D-90B4-D4CB2319248B}" srcOrd="0" destOrd="0" presId="urn:microsoft.com/office/officeart/2008/layout/LinedList"/>
    <dgm:cxn modelId="{0D010C58-9E80-44C1-AEBE-F38708747730}" type="presParOf" srcId="{C30A819B-44CB-EE45-83C5-FE5BF1FC691D}" destId="{4A404378-FEBF-3C46-BD2B-E7E572C5B5FB}" srcOrd="1" destOrd="0" presId="urn:microsoft.com/office/officeart/2008/layout/LinedList"/>
    <dgm:cxn modelId="{AE81430E-004F-4DDF-9F15-A9387F232ADB}" type="presParOf" srcId="{F79A8970-93FD-D846-9A0D-C6FA4882EC71}" destId="{38947E69-6B9D-3640-A083-37344DFE22EA}" srcOrd="4" destOrd="0" presId="urn:microsoft.com/office/officeart/2008/layout/LinedList"/>
    <dgm:cxn modelId="{91AB93AD-8737-47E2-BE6D-936244CC4F96}" type="presParOf" srcId="{F79A8970-93FD-D846-9A0D-C6FA4882EC71}" destId="{A70DBA75-67FA-074D-A559-B88BCEC52A23}" srcOrd="5" destOrd="0" presId="urn:microsoft.com/office/officeart/2008/layout/LinedList"/>
    <dgm:cxn modelId="{7F0EA47B-770A-49A5-807D-7FF4BFE07131}" type="presParOf" srcId="{A70DBA75-67FA-074D-A559-B88BCEC52A23}" destId="{86D54BF5-7BD5-7340-B771-C70809521593}" srcOrd="0" destOrd="0" presId="urn:microsoft.com/office/officeart/2008/layout/LinedList"/>
    <dgm:cxn modelId="{9B0BADAC-ABB1-4FA6-9511-28DCEFC008E0}" type="presParOf" srcId="{A70DBA75-67FA-074D-A559-B88BCEC52A23}" destId="{D15E94C3-94F2-444E-803D-AEF194E42361}" srcOrd="1" destOrd="0" presId="urn:microsoft.com/office/officeart/2008/layout/LinedList"/>
    <dgm:cxn modelId="{3D0E9614-8CAA-403D-81E8-71669D934215}" type="presParOf" srcId="{F79A8970-93FD-D846-9A0D-C6FA4882EC71}" destId="{F625B6D7-F8AA-6E43-92C3-36AA143CA43D}" srcOrd="6" destOrd="0" presId="urn:microsoft.com/office/officeart/2008/layout/LinedList"/>
    <dgm:cxn modelId="{AFF796E0-5257-4AF5-B6DD-8DFE243A9109}" type="presParOf" srcId="{F79A8970-93FD-D846-9A0D-C6FA4882EC71}" destId="{DE719640-B016-3B4F-8F9E-FD69EE2D1ACF}" srcOrd="7" destOrd="0" presId="urn:microsoft.com/office/officeart/2008/layout/LinedList"/>
    <dgm:cxn modelId="{57445FE7-3A8C-4CE9-8CFA-31823ECC6DE9}" type="presParOf" srcId="{DE719640-B016-3B4F-8F9E-FD69EE2D1ACF}" destId="{9457BD8C-1C65-5E4E-A224-DB065F4094E6}" srcOrd="0" destOrd="0" presId="urn:microsoft.com/office/officeart/2008/layout/LinedList"/>
    <dgm:cxn modelId="{7A91CECE-C1A8-42A9-B00C-80397182E8A0}" type="presParOf" srcId="{DE719640-B016-3B4F-8F9E-FD69EE2D1ACF}" destId="{C7DF463E-4D10-7149-AF4E-6C179EE53AB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411E0C-A2F6-5A4C-8CAD-B0FA762AFF89}">
      <dsp:nvSpPr>
        <dsp:cNvPr id="0" name=""/>
        <dsp:cNvSpPr/>
      </dsp:nvSpPr>
      <dsp:spPr>
        <a:xfrm>
          <a:off x="0" y="0"/>
          <a:ext cx="4999454" cy="1129632"/>
        </a:xfrm>
        <a:prstGeom prst="roundRect">
          <a:avLst/>
        </a:prstGeom>
        <a:gradFill rotWithShape="0">
          <a:gsLst>
            <a:gs pos="0">
              <a:schemeClr val="accent6">
                <a:alpha val="90000"/>
                <a:hueOff val="0"/>
                <a:satOff val="0"/>
                <a:lumOff val="0"/>
                <a:alphaOff val="0"/>
                <a:lumMod val="110000"/>
                <a:satMod val="105000"/>
                <a:tint val="67000"/>
              </a:schemeClr>
            </a:gs>
            <a:gs pos="50000">
              <a:schemeClr val="accent6">
                <a:alpha val="90000"/>
                <a:hueOff val="0"/>
                <a:satOff val="0"/>
                <a:lumOff val="0"/>
                <a:alphaOff val="0"/>
                <a:lumMod val="105000"/>
                <a:satMod val="103000"/>
                <a:tint val="73000"/>
              </a:schemeClr>
            </a:gs>
            <a:gs pos="100000">
              <a:schemeClr val="accent6">
                <a:alpha val="9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pt-BR" sz="1800" kern="1200" dirty="0">
              <a:solidFill>
                <a:schemeClr val="accent2">
                  <a:lumMod val="50000"/>
                </a:schemeClr>
              </a:solidFill>
              <a:latin typeface="Arial" panose="020B0604020202020204" pitchFamily="34" charset="0"/>
              <a:cs typeface="Arial" panose="020B0604020202020204" pitchFamily="34" charset="0"/>
            </a:rPr>
            <a:t>Alguns prematuros desenvolvem insuficiência respiratória  após a </a:t>
          </a:r>
          <a:r>
            <a:rPr lang="pt-BR" sz="1800" kern="1200" dirty="0" err="1">
              <a:solidFill>
                <a:schemeClr val="accent2">
                  <a:lumMod val="50000"/>
                </a:schemeClr>
              </a:solidFill>
              <a:latin typeface="Arial" panose="020B0604020202020204" pitchFamily="34" charset="0"/>
              <a:cs typeface="Arial" panose="020B0604020202020204" pitchFamily="34" charset="0"/>
            </a:rPr>
            <a:t>extubação</a:t>
          </a:r>
          <a:r>
            <a:rPr lang="pt-BR" sz="1800" kern="1200" dirty="0">
              <a:solidFill>
                <a:schemeClr val="accent2">
                  <a:lumMod val="50000"/>
                </a:schemeClr>
              </a:solidFill>
              <a:latin typeface="Arial" panose="020B0604020202020204" pitchFamily="34" charset="0"/>
              <a:cs typeface="Arial" panose="020B0604020202020204" pitchFamily="34" charset="0"/>
            </a:rPr>
            <a:t> e, por isso, necessitam de </a:t>
          </a:r>
          <a:r>
            <a:rPr lang="pt-BR" sz="1800" kern="1200" dirty="0" err="1">
              <a:solidFill>
                <a:schemeClr val="accent2">
                  <a:lumMod val="50000"/>
                </a:schemeClr>
              </a:solidFill>
              <a:latin typeface="Arial" panose="020B0604020202020204" pitchFamily="34" charset="0"/>
              <a:cs typeface="Arial" panose="020B0604020202020204" pitchFamily="34" charset="0"/>
            </a:rPr>
            <a:t>reintubação</a:t>
          </a:r>
          <a:endParaRPr lang="en-US" sz="1800" kern="1200" dirty="0">
            <a:solidFill>
              <a:schemeClr val="accent2">
                <a:lumMod val="50000"/>
              </a:schemeClr>
            </a:solidFill>
            <a:latin typeface="Arial" panose="020B0604020202020204" pitchFamily="34" charset="0"/>
            <a:cs typeface="Arial" panose="020B0604020202020204" pitchFamily="34" charset="0"/>
          </a:endParaRPr>
        </a:p>
      </dsp:txBody>
      <dsp:txXfrm>
        <a:off x="55144" y="55144"/>
        <a:ext cx="4889166" cy="1019344"/>
      </dsp:txXfrm>
    </dsp:sp>
    <dsp:sp modelId="{63500248-46EC-094F-AC1A-61C300A83CB9}">
      <dsp:nvSpPr>
        <dsp:cNvPr id="0" name=""/>
        <dsp:cNvSpPr/>
      </dsp:nvSpPr>
      <dsp:spPr>
        <a:xfrm>
          <a:off x="0" y="2457489"/>
          <a:ext cx="4999454" cy="2223093"/>
        </a:xfrm>
        <a:prstGeom prst="roundRect">
          <a:avLst/>
        </a:prstGeom>
        <a:gradFill rotWithShape="0">
          <a:gsLst>
            <a:gs pos="0">
              <a:schemeClr val="accent6">
                <a:alpha val="90000"/>
                <a:hueOff val="0"/>
                <a:satOff val="0"/>
                <a:lumOff val="0"/>
                <a:alphaOff val="-40000"/>
                <a:lumMod val="110000"/>
                <a:satMod val="105000"/>
                <a:tint val="67000"/>
              </a:schemeClr>
            </a:gs>
            <a:gs pos="50000">
              <a:schemeClr val="accent6">
                <a:alpha val="90000"/>
                <a:hueOff val="0"/>
                <a:satOff val="0"/>
                <a:lumOff val="0"/>
                <a:alphaOff val="-40000"/>
                <a:lumMod val="105000"/>
                <a:satMod val="103000"/>
                <a:tint val="73000"/>
              </a:schemeClr>
            </a:gs>
            <a:gs pos="100000">
              <a:schemeClr val="accent6">
                <a:alpha val="90000"/>
                <a:hueOff val="0"/>
                <a:satOff val="0"/>
                <a:lumOff val="0"/>
                <a:alphaOff val="-4000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pt-BR" sz="1800" kern="1200" dirty="0">
              <a:solidFill>
                <a:schemeClr val="accent2">
                  <a:lumMod val="50000"/>
                </a:schemeClr>
              </a:solidFill>
              <a:latin typeface="Arial" panose="020B0604020202020204" pitchFamily="34" charset="0"/>
              <a:cs typeface="Arial" panose="020B0604020202020204" pitchFamily="34" charset="0"/>
            </a:rPr>
            <a:t>As taxas de falha  são mais elevadas nos bebês mais imaturos,</a:t>
          </a:r>
          <a:r>
            <a:rPr lang="pt-BR" sz="1800" kern="1200" baseline="30000" dirty="0">
              <a:solidFill>
                <a:schemeClr val="accent2">
                  <a:lumMod val="50000"/>
                </a:schemeClr>
              </a:solidFill>
              <a:latin typeface="Arial" panose="020B0604020202020204" pitchFamily="34" charset="0"/>
              <a:cs typeface="Arial" panose="020B0604020202020204" pitchFamily="34" charset="0"/>
            </a:rPr>
            <a:t> </a:t>
          </a:r>
          <a:r>
            <a:rPr lang="pt-BR" sz="1800" kern="1200" dirty="0">
              <a:solidFill>
                <a:schemeClr val="accent2">
                  <a:lumMod val="50000"/>
                </a:schemeClr>
              </a:solidFill>
              <a:latin typeface="Arial" panose="020B0604020202020204" pitchFamily="34" charset="0"/>
              <a:cs typeface="Arial" panose="020B0604020202020204" pitchFamily="34" charset="0"/>
            </a:rPr>
            <a:t>aumentando em aproximadamente 20% nos neonatos de 28 a 31 semanas de IG para mais de 60% em </a:t>
          </a:r>
          <a:r>
            <a:rPr lang="pt-BR" sz="1800" kern="1200" dirty="0" err="1">
              <a:solidFill>
                <a:schemeClr val="accent2">
                  <a:lumMod val="50000"/>
                </a:schemeClr>
              </a:solidFill>
              <a:latin typeface="Arial" panose="020B0604020202020204" pitchFamily="34" charset="0"/>
              <a:cs typeface="Arial" panose="020B0604020202020204" pitchFamily="34" charset="0"/>
            </a:rPr>
            <a:t>RNPTe</a:t>
          </a:r>
          <a:r>
            <a:rPr lang="pt-BR" sz="1800" kern="1200" dirty="0">
              <a:solidFill>
                <a:schemeClr val="accent2">
                  <a:lumMod val="50000"/>
                </a:schemeClr>
              </a:solidFill>
              <a:latin typeface="Arial" panose="020B0604020202020204" pitchFamily="34" charset="0"/>
              <a:cs typeface="Arial" panose="020B0604020202020204" pitchFamily="34" charset="0"/>
            </a:rPr>
            <a:t> ou com EBP</a:t>
          </a:r>
          <a:endParaRPr lang="en-US" sz="1800" kern="1200" dirty="0">
            <a:solidFill>
              <a:schemeClr val="accent2">
                <a:lumMod val="50000"/>
              </a:schemeClr>
            </a:solidFill>
            <a:latin typeface="Arial" panose="020B0604020202020204" pitchFamily="34" charset="0"/>
            <a:cs typeface="Arial" panose="020B0604020202020204" pitchFamily="34" charset="0"/>
          </a:endParaRPr>
        </a:p>
      </dsp:txBody>
      <dsp:txXfrm>
        <a:off x="108522" y="2566011"/>
        <a:ext cx="4782410" cy="200604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CDAB5C-2054-7343-B499-8447695C2949}">
      <dsp:nvSpPr>
        <dsp:cNvPr id="0" name=""/>
        <dsp:cNvSpPr/>
      </dsp:nvSpPr>
      <dsp:spPr>
        <a:xfrm>
          <a:off x="0" y="3876844"/>
          <a:ext cx="7126941" cy="1272466"/>
        </a:xfrm>
        <a:prstGeom prst="rect">
          <a:avLst/>
        </a:prstGeom>
        <a:solidFill>
          <a:schemeClr val="accent6">
            <a:lumMod val="40000"/>
            <a:lumOff val="60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pt-BR" sz="1800" kern="1200" dirty="0">
              <a:solidFill>
                <a:schemeClr val="accent2">
                  <a:lumMod val="50000"/>
                </a:schemeClr>
              </a:solidFill>
              <a:latin typeface="Arial" panose="020B0604020202020204" pitchFamily="34" charset="0"/>
              <a:cs typeface="Arial" panose="020B0604020202020204" pitchFamily="34" charset="0"/>
            </a:rPr>
            <a:t>Foram excluídos os pacientes com malformações congênitas graves com comprometimento pulmonar, os que nunca foram ventilados mecanicamente ou recém-nascidos que foram a óbito antes da primeira tentativa de suspensão do suporte invasivo. As </a:t>
          </a:r>
          <a:r>
            <a:rPr lang="pt-BR" sz="1800" kern="1200" dirty="0" err="1">
              <a:solidFill>
                <a:schemeClr val="accent2">
                  <a:lumMod val="50000"/>
                </a:schemeClr>
              </a:solidFill>
              <a:latin typeface="Arial" panose="020B0604020202020204" pitchFamily="34" charset="0"/>
              <a:cs typeface="Arial" panose="020B0604020202020204" pitchFamily="34" charset="0"/>
            </a:rPr>
            <a:t>extubações</a:t>
          </a:r>
          <a:r>
            <a:rPr lang="pt-BR" sz="1800" kern="1200" dirty="0">
              <a:solidFill>
                <a:schemeClr val="accent2">
                  <a:lumMod val="50000"/>
                </a:schemeClr>
              </a:solidFill>
              <a:latin typeface="Arial" panose="020B0604020202020204" pitchFamily="34" charset="0"/>
              <a:cs typeface="Arial" panose="020B0604020202020204" pitchFamily="34" charset="0"/>
            </a:rPr>
            <a:t> não programadas também foram excluídas.</a:t>
          </a:r>
        </a:p>
      </dsp:txBody>
      <dsp:txXfrm>
        <a:off x="0" y="3876844"/>
        <a:ext cx="7126941" cy="1272466"/>
      </dsp:txXfrm>
    </dsp:sp>
    <dsp:sp modelId="{C3B14EE6-058A-2D42-8477-F04A47550315}">
      <dsp:nvSpPr>
        <dsp:cNvPr id="0" name=""/>
        <dsp:cNvSpPr/>
      </dsp:nvSpPr>
      <dsp:spPr>
        <a:xfrm rot="10800000">
          <a:off x="0" y="1938877"/>
          <a:ext cx="7126941" cy="1957054"/>
        </a:xfrm>
        <a:prstGeom prst="upArrowCallout">
          <a:avLst/>
        </a:prstGeom>
        <a:solidFill>
          <a:schemeClr val="accent6">
            <a:lumMod val="40000"/>
            <a:lumOff val="60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pt-BR" sz="1800" kern="1200" dirty="0">
              <a:solidFill>
                <a:schemeClr val="accent2">
                  <a:lumMod val="50000"/>
                </a:schemeClr>
              </a:solidFill>
              <a:latin typeface="Arial" panose="020B0604020202020204" pitchFamily="34" charset="0"/>
              <a:cs typeface="Arial" panose="020B0604020202020204" pitchFamily="34" charset="0"/>
            </a:rPr>
            <a:t>Foram elegíveis para o estudo, os recém-nascidos com idade gestacional menor que 28 semanas e/ou menores que 1000 gramas, em uso de ventilação mecânica e que foram submetidos à </a:t>
          </a:r>
          <a:r>
            <a:rPr lang="pt-BR" sz="1800" kern="1200" dirty="0" err="1">
              <a:solidFill>
                <a:schemeClr val="accent2">
                  <a:lumMod val="50000"/>
                </a:schemeClr>
              </a:solidFill>
              <a:latin typeface="Arial" panose="020B0604020202020204" pitchFamily="34" charset="0"/>
              <a:cs typeface="Arial" panose="020B0604020202020204" pitchFamily="34" charset="0"/>
            </a:rPr>
            <a:t>extubação</a:t>
          </a:r>
          <a:r>
            <a:rPr lang="pt-BR" sz="1800" kern="1200" dirty="0">
              <a:solidFill>
                <a:schemeClr val="accent2">
                  <a:lumMod val="50000"/>
                </a:schemeClr>
              </a:solidFill>
              <a:latin typeface="Arial" panose="020B0604020202020204" pitchFamily="34" charset="0"/>
              <a:cs typeface="Arial" panose="020B0604020202020204" pitchFamily="34" charset="0"/>
            </a:rPr>
            <a:t> programada nos primeiros 28 dias de vida.</a:t>
          </a:r>
        </a:p>
      </dsp:txBody>
      <dsp:txXfrm rot="10800000">
        <a:off x="0" y="1938877"/>
        <a:ext cx="7126941" cy="1271635"/>
      </dsp:txXfrm>
    </dsp:sp>
    <dsp:sp modelId="{D06A6E4D-5CC8-3E4F-B389-AB269135F1A0}">
      <dsp:nvSpPr>
        <dsp:cNvPr id="0" name=""/>
        <dsp:cNvSpPr/>
      </dsp:nvSpPr>
      <dsp:spPr>
        <a:xfrm rot="10800000">
          <a:off x="0" y="910"/>
          <a:ext cx="7126941" cy="1957054"/>
        </a:xfrm>
        <a:prstGeom prst="upArrowCallout">
          <a:avLst/>
        </a:prstGeom>
        <a:solidFill>
          <a:schemeClr val="accent6">
            <a:lumMod val="40000"/>
            <a:lumOff val="60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pt-BR" sz="1800" kern="1200" dirty="0">
              <a:solidFill>
                <a:schemeClr val="accent2">
                  <a:lumMod val="50000"/>
                </a:schemeClr>
              </a:solidFill>
              <a:latin typeface="Arial" panose="020B0604020202020204" pitchFamily="34" charset="0"/>
              <a:cs typeface="Arial" panose="020B0604020202020204" pitchFamily="34" charset="0"/>
            </a:rPr>
            <a:t>Trata-se de um estudo transversal, retrospectivo, descritivo, realizado a partir da análise de prontuários de pacientes internados no Hospital Materno Infantil de Brasília (HMIB) no período de março de 2020 a agosto de 2021.</a:t>
          </a:r>
        </a:p>
      </dsp:txBody>
      <dsp:txXfrm rot="10800000">
        <a:off x="0" y="910"/>
        <a:ext cx="7126941" cy="12716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7A9A01-94C9-624F-8476-59E5CE642A6D}">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B09116-8A7E-1C48-A655-721B98E289A3}">
      <dsp:nvSpPr>
        <dsp:cNvPr id="0" name=""/>
        <dsp:cNvSpPr/>
      </dsp:nvSpPr>
      <dsp:spPr>
        <a:xfrm>
          <a:off x="0" y="0"/>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ctr" defTabSz="889000">
            <a:lnSpc>
              <a:spcPct val="90000"/>
            </a:lnSpc>
            <a:spcBef>
              <a:spcPct val="0"/>
            </a:spcBef>
            <a:spcAft>
              <a:spcPct val="35000"/>
            </a:spcAft>
          </a:pPr>
          <a:endParaRPr lang="pt-BR" sz="2000" kern="1200" dirty="0">
            <a:solidFill>
              <a:schemeClr val="accent3">
                <a:lumMod val="50000"/>
              </a:schemeClr>
            </a:solidFill>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r>
            <a:rPr lang="pt-BR" sz="2000" kern="1200" dirty="0">
              <a:solidFill>
                <a:schemeClr val="accent3">
                  <a:lumMod val="50000"/>
                </a:schemeClr>
              </a:solidFill>
              <a:latin typeface="Arial" panose="020B0604020202020204" pitchFamily="34" charset="0"/>
              <a:cs typeface="Arial" panose="020B0604020202020204" pitchFamily="34" charset="0"/>
            </a:rPr>
            <a:t>A taxa de falha de </a:t>
          </a:r>
          <a:r>
            <a:rPr lang="pt-BR" sz="2000" kern="1200" dirty="0" err="1">
              <a:solidFill>
                <a:schemeClr val="accent3">
                  <a:lumMod val="50000"/>
                </a:schemeClr>
              </a:solidFill>
              <a:latin typeface="Arial" panose="020B0604020202020204" pitchFamily="34" charset="0"/>
              <a:cs typeface="Arial" panose="020B0604020202020204" pitchFamily="34" charset="0"/>
            </a:rPr>
            <a:t>extubação</a:t>
          </a:r>
          <a:r>
            <a:rPr lang="pt-BR" sz="2000" kern="1200" dirty="0">
              <a:solidFill>
                <a:schemeClr val="accent3">
                  <a:lumMod val="50000"/>
                </a:schemeClr>
              </a:solidFill>
              <a:latin typeface="Arial" panose="020B0604020202020204" pitchFamily="34" charset="0"/>
              <a:cs typeface="Arial" panose="020B0604020202020204" pitchFamily="34" charset="0"/>
            </a:rPr>
            <a:t> foi de 56%, sendo que 91,3% foram em prematuros extremos</a:t>
          </a:r>
          <a:endParaRPr lang="en-US" sz="2000" kern="1200" dirty="0">
            <a:solidFill>
              <a:schemeClr val="accent3">
                <a:lumMod val="50000"/>
              </a:schemeClr>
            </a:solidFill>
            <a:latin typeface="Arial" panose="020B0604020202020204" pitchFamily="34" charset="0"/>
            <a:cs typeface="Arial" panose="020B0604020202020204" pitchFamily="34" charset="0"/>
          </a:endParaRPr>
        </a:p>
      </dsp:txBody>
      <dsp:txXfrm>
        <a:off x="0" y="0"/>
        <a:ext cx="10515600" cy="1087834"/>
      </dsp:txXfrm>
    </dsp:sp>
    <dsp:sp modelId="{204037E8-4F49-A94C-9F89-AA0B00842845}">
      <dsp:nvSpPr>
        <dsp:cNvPr id="0" name=""/>
        <dsp:cNvSpPr/>
      </dsp:nvSpPr>
      <dsp:spPr>
        <a:xfrm>
          <a:off x="0" y="108783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A3B6FB-A851-784D-90B4-D4CB2319248B}">
      <dsp:nvSpPr>
        <dsp:cNvPr id="0" name=""/>
        <dsp:cNvSpPr/>
      </dsp:nvSpPr>
      <dsp:spPr>
        <a:xfrm>
          <a:off x="0" y="1087834"/>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ctr" defTabSz="889000">
            <a:lnSpc>
              <a:spcPct val="90000"/>
            </a:lnSpc>
            <a:spcBef>
              <a:spcPct val="0"/>
            </a:spcBef>
            <a:spcAft>
              <a:spcPct val="35000"/>
            </a:spcAft>
          </a:pPr>
          <a:r>
            <a:rPr lang="pt-BR" sz="2000" kern="1200" dirty="0">
              <a:solidFill>
                <a:schemeClr val="accent3">
                  <a:lumMod val="50000"/>
                </a:schemeClr>
              </a:solidFill>
              <a:latin typeface="Arial" panose="020B0604020202020204" pitchFamily="34" charset="0"/>
              <a:cs typeface="Arial" panose="020B0604020202020204" pitchFamily="34" charset="0"/>
            </a:rPr>
            <a:t>Cerca de 65% das </a:t>
          </a:r>
          <a:r>
            <a:rPr lang="pt-BR" sz="2000" kern="1200" dirty="0" err="1">
              <a:solidFill>
                <a:schemeClr val="accent3">
                  <a:lumMod val="50000"/>
                </a:schemeClr>
              </a:solidFill>
              <a:latin typeface="Arial" panose="020B0604020202020204" pitchFamily="34" charset="0"/>
              <a:cs typeface="Arial" panose="020B0604020202020204" pitchFamily="34" charset="0"/>
            </a:rPr>
            <a:t>re-intubações</a:t>
          </a:r>
          <a:r>
            <a:rPr lang="pt-BR" sz="2000" kern="1200" dirty="0">
              <a:solidFill>
                <a:schemeClr val="accent3">
                  <a:lumMod val="50000"/>
                </a:schemeClr>
              </a:solidFill>
              <a:latin typeface="Arial" panose="020B0604020202020204" pitchFamily="34" charset="0"/>
              <a:cs typeface="Arial" panose="020B0604020202020204" pitchFamily="34" charset="0"/>
            </a:rPr>
            <a:t> ocorreram dentro das primeiras 24h após a retirada da ventilação mecânica</a:t>
          </a:r>
          <a:endParaRPr lang="en-US" sz="2000" kern="1200" dirty="0">
            <a:solidFill>
              <a:schemeClr val="accent3">
                <a:lumMod val="50000"/>
              </a:schemeClr>
            </a:solidFill>
            <a:latin typeface="Arial" panose="020B0604020202020204" pitchFamily="34" charset="0"/>
            <a:cs typeface="Arial" panose="020B0604020202020204" pitchFamily="34" charset="0"/>
          </a:endParaRPr>
        </a:p>
      </dsp:txBody>
      <dsp:txXfrm>
        <a:off x="0" y="1087834"/>
        <a:ext cx="10515600" cy="1087834"/>
      </dsp:txXfrm>
    </dsp:sp>
    <dsp:sp modelId="{38947E69-6B9D-3640-A083-37344DFE22EA}">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D54BF5-7BD5-7340-B771-C70809521593}">
      <dsp:nvSpPr>
        <dsp:cNvPr id="0" name=""/>
        <dsp:cNvSpPr/>
      </dsp:nvSpPr>
      <dsp:spPr>
        <a:xfrm>
          <a:off x="0" y="2175669"/>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ctr" defTabSz="889000">
            <a:lnSpc>
              <a:spcPct val="90000"/>
            </a:lnSpc>
            <a:spcBef>
              <a:spcPct val="0"/>
            </a:spcBef>
            <a:spcAft>
              <a:spcPct val="35000"/>
            </a:spcAft>
          </a:pPr>
          <a:r>
            <a:rPr lang="pt-BR" sz="2000" kern="1200" dirty="0">
              <a:solidFill>
                <a:schemeClr val="accent3">
                  <a:lumMod val="50000"/>
                </a:schemeClr>
              </a:solidFill>
              <a:latin typeface="Arial" panose="020B0604020202020204" pitchFamily="34" charset="0"/>
              <a:cs typeface="Arial" panose="020B0604020202020204" pitchFamily="34" charset="0"/>
            </a:rPr>
            <a:t>O peso médio dos bebês que não toleraram a retirada do suporte invasivo foi de 801,74 gramas</a:t>
          </a:r>
          <a:r>
            <a:rPr lang="pt-BR" sz="3000" kern="1200" dirty="0"/>
            <a:t> </a:t>
          </a:r>
          <a:endParaRPr lang="en-US" sz="3000" kern="1200" dirty="0"/>
        </a:p>
      </dsp:txBody>
      <dsp:txXfrm>
        <a:off x="0" y="2175669"/>
        <a:ext cx="10515600" cy="1087834"/>
      </dsp:txXfrm>
    </dsp:sp>
    <dsp:sp modelId="{F625B6D7-F8AA-6E43-92C3-36AA143CA43D}">
      <dsp:nvSpPr>
        <dsp:cNvPr id="0" name=""/>
        <dsp:cNvSpPr/>
      </dsp:nvSpPr>
      <dsp:spPr>
        <a:xfrm>
          <a:off x="0" y="326350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57BD8C-1C65-5E4E-A224-DB065F4094E6}">
      <dsp:nvSpPr>
        <dsp:cNvPr id="0" name=""/>
        <dsp:cNvSpPr/>
      </dsp:nvSpPr>
      <dsp:spPr>
        <a:xfrm>
          <a:off x="0" y="3263503"/>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ctr" defTabSz="889000">
            <a:lnSpc>
              <a:spcPct val="90000"/>
            </a:lnSpc>
            <a:spcBef>
              <a:spcPct val="0"/>
            </a:spcBef>
            <a:spcAft>
              <a:spcPct val="35000"/>
            </a:spcAft>
          </a:pPr>
          <a:r>
            <a:rPr lang="pt-BR" sz="2000" kern="1200" dirty="0">
              <a:solidFill>
                <a:schemeClr val="accent3">
                  <a:lumMod val="50000"/>
                </a:schemeClr>
              </a:solidFill>
              <a:latin typeface="Arial" panose="020B0604020202020204" pitchFamily="34" charset="0"/>
              <a:cs typeface="Arial" panose="020B0604020202020204" pitchFamily="34" charset="0"/>
            </a:rPr>
            <a:t>Não houve significância estatística na falha de </a:t>
          </a:r>
          <a:r>
            <a:rPr lang="pt-BR" sz="2000" kern="1200" dirty="0" err="1">
              <a:solidFill>
                <a:schemeClr val="accent3">
                  <a:lumMod val="50000"/>
                </a:schemeClr>
              </a:solidFill>
              <a:latin typeface="Arial" panose="020B0604020202020204" pitchFamily="34" charset="0"/>
              <a:cs typeface="Arial" panose="020B0604020202020204" pitchFamily="34" charset="0"/>
            </a:rPr>
            <a:t>extubação</a:t>
          </a:r>
          <a:r>
            <a:rPr lang="pt-BR" sz="2000" kern="1200" dirty="0">
              <a:solidFill>
                <a:schemeClr val="accent3">
                  <a:lumMod val="50000"/>
                </a:schemeClr>
              </a:solidFill>
              <a:latin typeface="Arial" panose="020B0604020202020204" pitchFamily="34" charset="0"/>
              <a:cs typeface="Arial" panose="020B0604020202020204" pitchFamily="34" charset="0"/>
            </a:rPr>
            <a:t> das variáveis sexo e APGAR 5º minuto</a:t>
          </a:r>
          <a:endParaRPr lang="en-US" sz="2000" kern="1200" dirty="0">
            <a:solidFill>
              <a:schemeClr val="accent3">
                <a:lumMod val="50000"/>
              </a:schemeClr>
            </a:solidFill>
            <a:latin typeface="Arial" panose="020B0604020202020204" pitchFamily="34" charset="0"/>
            <a:cs typeface="Arial" panose="020B0604020202020204" pitchFamily="34" charset="0"/>
          </a:endParaRPr>
        </a:p>
      </dsp:txBody>
      <dsp:txXfrm>
        <a:off x="0" y="3263503"/>
        <a:ext cx="10515600" cy="108783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pt-BR"/>
              <a:t>Clique para editar o título Mestre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622681B2-6951-4C01-A742-3E2BAE6F2026}" type="datetimeFigureOut">
              <a:rPr lang="pt-BR"/>
              <a:pPr>
                <a:defRPr/>
              </a:pPr>
              <a:t>31/03/2022</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32ECAD04-07CB-4DB5-A6CE-6629822BC7AD}" type="slidenum">
              <a:rPr lang="pt-BR"/>
              <a:pPr>
                <a:defRPr/>
              </a:pPr>
              <a:t>‹nº›</a:t>
            </a:fld>
            <a:endParaRPr lang="pt-BR"/>
          </a:p>
        </p:txBody>
      </p:sp>
    </p:spTree>
    <p:extLst>
      <p:ext uri="{BB962C8B-B14F-4D97-AF65-F5344CB8AC3E}">
        <p14:creationId xmlns:p14="http://schemas.microsoft.com/office/powerpoint/2010/main" val="10835366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967FD418-D024-4F5E-9560-ED02182A997A}" type="datetimeFigureOut">
              <a:rPr lang="pt-BR"/>
              <a:pPr>
                <a:defRPr/>
              </a:pPr>
              <a:t>31/03/2022</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F5EADB46-883B-4C95-897E-D37A07C613D0}" type="slidenum">
              <a:rPr lang="pt-BR"/>
              <a:pPr>
                <a:defRPr/>
              </a:pPr>
              <a:t>‹nº›</a:t>
            </a:fld>
            <a:endParaRPr lang="pt-BR"/>
          </a:p>
        </p:txBody>
      </p:sp>
    </p:spTree>
    <p:extLst>
      <p:ext uri="{BB962C8B-B14F-4D97-AF65-F5344CB8AC3E}">
        <p14:creationId xmlns:p14="http://schemas.microsoft.com/office/powerpoint/2010/main" val="5072178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pt-BR"/>
              <a:t>Clique para editar o título Mestre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Clique para editar os estilos de texto Mestres</a:t>
            </a:r>
          </a:p>
        </p:txBody>
      </p:sp>
      <p:sp>
        <p:nvSpPr>
          <p:cNvPr id="4" name="Date Placeholder 3"/>
          <p:cNvSpPr>
            <a:spLocks noGrp="1"/>
          </p:cNvSpPr>
          <p:nvPr>
            <p:ph type="dt" sz="half" idx="10"/>
          </p:nvPr>
        </p:nvSpPr>
        <p:spPr/>
        <p:txBody>
          <a:bodyPr/>
          <a:lstStyle>
            <a:lvl1pPr>
              <a:defRPr/>
            </a:lvl1pPr>
          </a:lstStyle>
          <a:p>
            <a:pPr>
              <a:defRPr/>
            </a:pPr>
            <a:fld id="{D7514A1C-BB5F-42E3-A5C6-90DAA48884B7}" type="datetimeFigureOut">
              <a:rPr lang="pt-BR"/>
              <a:pPr>
                <a:defRPr/>
              </a:pPr>
              <a:t>31/03/2022</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ECFD2E2A-5CE9-4A98-90C4-EA81AFFA4CE8}" type="slidenum">
              <a:rPr lang="pt-BR"/>
              <a:pPr>
                <a:defRPr/>
              </a:pPr>
              <a:t>‹nº›</a:t>
            </a:fld>
            <a:endParaRPr lang="pt-BR"/>
          </a:p>
        </p:txBody>
      </p:sp>
    </p:spTree>
    <p:extLst>
      <p:ext uri="{BB962C8B-B14F-4D97-AF65-F5344CB8AC3E}">
        <p14:creationId xmlns:p14="http://schemas.microsoft.com/office/powerpoint/2010/main" val="2130652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787842DE-E6CA-4392-94D7-5148DAD2458F}" type="datetimeFigureOut">
              <a:rPr lang="pt-BR"/>
              <a:pPr>
                <a:defRPr/>
              </a:pPr>
              <a:t>31/03/2022</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FF526588-E4E6-4C13-B395-ACC8FC6CECF3}" type="slidenum">
              <a:rPr lang="pt-BR"/>
              <a:pPr>
                <a:defRPr/>
              </a:pPr>
              <a:t>‹nº›</a:t>
            </a:fld>
            <a:endParaRPr lang="pt-BR"/>
          </a:p>
        </p:txBody>
      </p:sp>
    </p:spTree>
    <p:extLst>
      <p:ext uri="{BB962C8B-B14F-4D97-AF65-F5344CB8AC3E}">
        <p14:creationId xmlns:p14="http://schemas.microsoft.com/office/powerpoint/2010/main" val="2465393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pt-BR"/>
              <a:t>Clique para editar o título Mestre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Content Placeholder 3"/>
          <p:cNvSpPr>
            <a:spLocks noGrp="1"/>
          </p:cNvSpPr>
          <p:nvPr>
            <p:ph sz="half" idx="2"/>
          </p:nvPr>
        </p:nvSpPr>
        <p:spPr>
          <a:xfrm>
            <a:off x="839788" y="2505075"/>
            <a:ext cx="5157787" cy="368458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Content Placeholder 5"/>
          <p:cNvSpPr>
            <a:spLocks noGrp="1"/>
          </p:cNvSpPr>
          <p:nvPr>
            <p:ph sz="quarter" idx="4"/>
          </p:nvPr>
        </p:nvSpPr>
        <p:spPr>
          <a:xfrm>
            <a:off x="6172200" y="2505075"/>
            <a:ext cx="5183188" cy="368458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4EFEC150-EA76-46A2-8D9B-61451325CB99}" type="datetimeFigureOut">
              <a:rPr lang="pt-BR"/>
              <a:pPr>
                <a:defRPr/>
              </a:pPr>
              <a:t>31/03/2022</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A90025A1-F6BF-4170-B094-70A4444EF01C}" type="slidenum">
              <a:rPr lang="pt-BR"/>
              <a:pPr>
                <a:defRPr/>
              </a:pPr>
              <a:t>‹nº›</a:t>
            </a:fld>
            <a:endParaRPr lang="pt-BR"/>
          </a:p>
        </p:txBody>
      </p:sp>
    </p:spTree>
    <p:extLst>
      <p:ext uri="{BB962C8B-B14F-4D97-AF65-F5344CB8AC3E}">
        <p14:creationId xmlns:p14="http://schemas.microsoft.com/office/powerpoint/2010/main" val="5852490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8987BF9A-5F54-468A-A58B-4C864020D719}" type="datetimeFigureOut">
              <a:rPr lang="pt-BR"/>
              <a:pPr>
                <a:defRPr/>
              </a:pPr>
              <a:t>31/03/2022</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90D6F8E9-8958-4C1A-90FD-DB2BFC166EFB}" type="slidenum">
              <a:rPr lang="pt-BR"/>
              <a:pPr>
                <a:defRPr/>
              </a:pPr>
              <a:t>‹nº›</a:t>
            </a:fld>
            <a:endParaRPr lang="pt-BR"/>
          </a:p>
        </p:txBody>
      </p:sp>
    </p:spTree>
    <p:extLst>
      <p:ext uri="{BB962C8B-B14F-4D97-AF65-F5344CB8AC3E}">
        <p14:creationId xmlns:p14="http://schemas.microsoft.com/office/powerpoint/2010/main" val="14267578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B049724-A82C-4441-AC38-32DFE5FBB8C8}" type="datetimeFigureOut">
              <a:rPr lang="pt-BR"/>
              <a:pPr>
                <a:defRPr/>
              </a:pPr>
              <a:t>31/03/2022</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ED9030DE-2605-4EFA-B888-D5FEA26BAF2A}" type="slidenum">
              <a:rPr lang="pt-BR"/>
              <a:pPr>
                <a:defRPr/>
              </a:pPr>
              <a:t>‹nº›</a:t>
            </a:fld>
            <a:endParaRPr lang="pt-BR"/>
          </a:p>
        </p:txBody>
      </p:sp>
    </p:spTree>
    <p:extLst>
      <p:ext uri="{BB962C8B-B14F-4D97-AF65-F5344CB8AC3E}">
        <p14:creationId xmlns:p14="http://schemas.microsoft.com/office/powerpoint/2010/main" val="3848271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Date Placeholder 3"/>
          <p:cNvSpPr>
            <a:spLocks noGrp="1"/>
          </p:cNvSpPr>
          <p:nvPr>
            <p:ph type="dt" sz="half" idx="10"/>
          </p:nvPr>
        </p:nvSpPr>
        <p:spPr/>
        <p:txBody>
          <a:bodyPr/>
          <a:lstStyle>
            <a:lvl1pPr>
              <a:defRPr/>
            </a:lvl1pPr>
          </a:lstStyle>
          <a:p>
            <a:pPr>
              <a:defRPr/>
            </a:pPr>
            <a:fld id="{478C0201-0EA4-41B3-B060-EA36FF02E089}" type="datetimeFigureOut">
              <a:rPr lang="pt-BR"/>
              <a:pPr>
                <a:defRPr/>
              </a:pPr>
              <a:t>31/03/2022</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F428CB8E-92B3-41EF-A81A-63E645863363}" type="slidenum">
              <a:rPr lang="pt-BR"/>
              <a:pPr>
                <a:defRPr/>
              </a:pPr>
              <a:t>‹nº›</a:t>
            </a:fld>
            <a:endParaRPr lang="pt-BR"/>
          </a:p>
        </p:txBody>
      </p:sp>
    </p:spTree>
    <p:extLst>
      <p:ext uri="{BB962C8B-B14F-4D97-AF65-F5344CB8AC3E}">
        <p14:creationId xmlns:p14="http://schemas.microsoft.com/office/powerpoint/2010/main" val="2090877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Date Placeholder 3"/>
          <p:cNvSpPr>
            <a:spLocks noGrp="1"/>
          </p:cNvSpPr>
          <p:nvPr>
            <p:ph type="dt" sz="half" idx="10"/>
          </p:nvPr>
        </p:nvSpPr>
        <p:spPr/>
        <p:txBody>
          <a:bodyPr/>
          <a:lstStyle>
            <a:lvl1pPr>
              <a:defRPr/>
            </a:lvl1pPr>
          </a:lstStyle>
          <a:p>
            <a:pPr>
              <a:defRPr/>
            </a:pPr>
            <a:fld id="{CC49B8EF-0D6B-4507-B54B-98766436F1CC}" type="datetimeFigureOut">
              <a:rPr lang="pt-BR"/>
              <a:pPr>
                <a:defRPr/>
              </a:pPr>
              <a:t>31/03/2022</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61BEEA05-5E57-47D7-B735-46772EACD7D2}" type="slidenum">
              <a:rPr lang="pt-BR"/>
              <a:pPr>
                <a:defRPr/>
              </a:pPr>
              <a:t>‹nº›</a:t>
            </a:fld>
            <a:endParaRPr lang="pt-BR"/>
          </a:p>
        </p:txBody>
      </p:sp>
    </p:spTree>
    <p:extLst>
      <p:ext uri="{BB962C8B-B14F-4D97-AF65-F5344CB8AC3E}">
        <p14:creationId xmlns:p14="http://schemas.microsoft.com/office/powerpoint/2010/main" val="38827533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BC1B1368-B910-4003-843B-B4839CB16184}" type="datetimeFigureOut">
              <a:rPr lang="pt-BR"/>
              <a:pPr>
                <a:defRPr/>
              </a:pPr>
              <a:t>31/03/2022</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1624A9DA-0D0E-4D4D-B793-CBCE817019E6}" type="slidenum">
              <a:rPr lang="pt-BR"/>
              <a:pPr>
                <a:defRPr/>
              </a:pPr>
              <a:t>‹nº›</a:t>
            </a:fld>
            <a:endParaRPr lang="pt-BR"/>
          </a:p>
        </p:txBody>
      </p:sp>
    </p:spTree>
    <p:extLst>
      <p:ext uri="{BB962C8B-B14F-4D97-AF65-F5344CB8AC3E}">
        <p14:creationId xmlns:p14="http://schemas.microsoft.com/office/powerpoint/2010/main" val="6823477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pt-BR"/>
              <a:t>Clique para editar o título Mestre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C6E26421-8980-404B-9B7A-5ABB0AD09F7D}" type="datetimeFigureOut">
              <a:rPr lang="pt-BR"/>
              <a:pPr>
                <a:defRPr/>
              </a:pPr>
              <a:t>31/03/2022</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3F71A0B1-AFD0-4B46-9A98-EEF3D8C33E86}" type="slidenum">
              <a:rPr lang="pt-BR"/>
              <a:pPr>
                <a:defRPr/>
              </a:pPr>
              <a:t>‹nº›</a:t>
            </a:fld>
            <a:endParaRPr lang="pt-BR"/>
          </a:p>
        </p:txBody>
      </p:sp>
    </p:spTree>
    <p:extLst>
      <p:ext uri="{BB962C8B-B14F-4D97-AF65-F5344CB8AC3E}">
        <p14:creationId xmlns:p14="http://schemas.microsoft.com/office/powerpoint/2010/main" val="34810529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título Mestre</a:t>
            </a:r>
            <a:endParaRPr lang="en-US" smtClean="0"/>
          </a:p>
        </p:txBody>
      </p:sp>
      <p:sp>
        <p:nvSpPr>
          <p:cNvPr id="1027" name="Text Placeholder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E7507DE6-292B-45FA-BDC4-EE037F15E18C}" type="datetimeFigureOut">
              <a:rPr lang="pt-BR"/>
              <a:pPr>
                <a:defRPr/>
              </a:pPr>
              <a:t>31/03/2022</a:t>
            </a:fld>
            <a:endParaRPr lang="pt-B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6AD22C12-6878-48D2-B083-CC6B6D9CA599}"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95" r:id="rId1"/>
    <p:sldLayoutId id="2147483694" r:id="rId2"/>
    <p:sldLayoutId id="2147483693" r:id="rId3"/>
    <p:sldLayoutId id="2147483692" r:id="rId4"/>
    <p:sldLayoutId id="2147483691" r:id="rId5"/>
    <p:sldLayoutId id="2147483690" r:id="rId6"/>
    <p:sldLayoutId id="2147483689" r:id="rId7"/>
    <p:sldLayoutId id="2147483688" r:id="rId8"/>
    <p:sldLayoutId id="2147483687" r:id="rId9"/>
    <p:sldLayoutId id="2147483686" r:id="rId10"/>
    <p:sldLayoutId id="2147483685"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itchFamily="34" charset="0"/>
        </a:defRPr>
      </a:lvl2pPr>
      <a:lvl3pPr algn="l" rtl="0" fontAlgn="base">
        <a:lnSpc>
          <a:spcPct val="90000"/>
        </a:lnSpc>
        <a:spcBef>
          <a:spcPct val="0"/>
        </a:spcBef>
        <a:spcAft>
          <a:spcPct val="0"/>
        </a:spcAft>
        <a:defRPr sz="4400">
          <a:solidFill>
            <a:schemeClr val="tx1"/>
          </a:solidFill>
          <a:latin typeface="Calibri Light" pitchFamily="34" charset="0"/>
        </a:defRPr>
      </a:lvl3pPr>
      <a:lvl4pPr algn="l" rtl="0" fontAlgn="base">
        <a:lnSpc>
          <a:spcPct val="90000"/>
        </a:lnSpc>
        <a:spcBef>
          <a:spcPct val="0"/>
        </a:spcBef>
        <a:spcAft>
          <a:spcPct val="0"/>
        </a:spcAft>
        <a:defRPr sz="4400">
          <a:solidFill>
            <a:schemeClr val="tx1"/>
          </a:solidFill>
          <a:latin typeface="Calibri Light" pitchFamily="34" charset="0"/>
        </a:defRPr>
      </a:lvl4pPr>
      <a:lvl5pPr algn="l" rtl="0" fontAlgn="base">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fontAlgn="base">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6.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2051" name="Group 9"/>
          <p:cNvGrpSpPr>
            <a:grpSpLocks noGrp="1" noUngrp="1" noRot="1" noChangeAspect="1" noMove="1" noResize="1"/>
          </p:cNvGrpSpPr>
          <p:nvPr/>
        </p:nvGrpSpPr>
        <p:grpSpPr bwMode="auto">
          <a:xfrm>
            <a:off x="2522538" y="-15875"/>
            <a:ext cx="7146925" cy="5876925"/>
            <a:chOff x="329184" y="-99107"/>
            <a:chExt cx="524256" cy="5876916"/>
          </a:xfrm>
        </p:grpSpPr>
        <p:cxnSp>
          <p:nvCxnSpPr>
            <p:cNvPr id="11" name="Straight Connector 10">
              <a:extLst>
                <a:ext uri="{FF2B5EF4-FFF2-40B4-BE49-F238E27FC236}"/>
                <a:ext uri="{C183D7F6-B498-43B3-948B-1728B52AA6E4}"/>
              </a:extLst>
            </p:cNvPr>
            <p:cNvCxnSpPr>
              <a:cxnSpLocks/>
            </p:cNvCxnSpPr>
            <p:nvPr/>
          </p:nvCxnSpPr>
          <p:spPr>
            <a:xfrm flipH="1">
              <a:off x="329184" y="5777809"/>
              <a:ext cx="523790"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ext uri="{C183D7F6-B498-43B3-948B-1728B52AA6E4}"/>
              </a:extLst>
            </p:cNvPr>
            <p:cNvSpPr/>
            <p:nvPr/>
          </p:nvSpPr>
          <p:spPr>
            <a:xfrm>
              <a:off x="329184" y="-99107"/>
              <a:ext cx="524256" cy="563085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grpSp>
      <p:sp>
        <p:nvSpPr>
          <p:cNvPr id="14" name="Rectangl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596900" y="1055688"/>
            <a:ext cx="10998200" cy="335915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ítulo 1"/>
          <p:cNvSpPr>
            <a:spLocks noGrp="1"/>
          </p:cNvSpPr>
          <p:nvPr>
            <p:ph type="ctrTitle"/>
          </p:nvPr>
        </p:nvSpPr>
        <p:spPr>
          <a:xfrm>
            <a:off x="1520825" y="1243013"/>
            <a:ext cx="9144000" cy="2551112"/>
          </a:xfrm>
        </p:spPr>
        <p:txBody>
          <a:bodyPr anchor="ctr">
            <a:normAutofit fontScale="90000"/>
          </a:bodyPr>
          <a:lstStyle/>
          <a:p>
            <a:r>
              <a:rPr lang="pt-BR" sz="1500" b="1" smtClean="0"/>
              <a:t/>
            </a:r>
            <a:br>
              <a:rPr lang="pt-BR" sz="1500" b="1" smtClean="0"/>
            </a:br>
            <a:r>
              <a:rPr lang="pt-BR" sz="1500" b="1" smtClean="0"/>
              <a:t/>
            </a:r>
            <a:br>
              <a:rPr lang="pt-BR" sz="1500" b="1" smtClean="0"/>
            </a:br>
            <a:r>
              <a:rPr lang="pt-BR" sz="1500" b="1" smtClean="0"/>
              <a:t/>
            </a:r>
            <a:br>
              <a:rPr lang="pt-BR" sz="1500" b="1" smtClean="0"/>
            </a:br>
            <a:r>
              <a:rPr lang="pt-BR" sz="1500" b="1" smtClean="0"/>
              <a:t/>
            </a:r>
            <a:br>
              <a:rPr lang="pt-BR" sz="1500" b="1" smtClean="0"/>
            </a:br>
            <a:r>
              <a:rPr lang="pt-BR" sz="1500" b="1" smtClean="0">
                <a:solidFill>
                  <a:srgbClr val="301D7E"/>
                </a:solidFill>
              </a:rPr>
              <a:t/>
            </a:r>
            <a:br>
              <a:rPr lang="pt-BR" sz="1500" b="1" smtClean="0">
                <a:solidFill>
                  <a:srgbClr val="301D7E"/>
                </a:solidFill>
              </a:rPr>
            </a:br>
            <a:r>
              <a:rPr lang="pt-BR" sz="2800" b="1" smtClean="0">
                <a:solidFill>
                  <a:srgbClr val="0033CC"/>
                </a:solidFill>
                <a:latin typeface="Arial" charset="0"/>
                <a:cs typeface="Arial" charset="0"/>
              </a:rPr>
              <a:t>INCIDÊNCIA E PRINCIPAIS FATORES ASSOCIADOS À FALHA DE EXTUBAÇÃO EM RECÉM-NASCIDOS PREMATUROS EXTREMOS E/OU EXTREMO BAIXO PESO EM UNIDADE DE TERAPIA INTENSIVA NEONATAL NO DISTRITO FEDERAL</a:t>
            </a:r>
            <a:r>
              <a:rPr lang="pt-BR" sz="2800" b="1" smtClean="0">
                <a:solidFill>
                  <a:srgbClr val="301D7E"/>
                </a:solidFill>
                <a:latin typeface="Arial" charset="0"/>
                <a:cs typeface="Arial" charset="0"/>
              </a:rPr>
              <a:t> </a:t>
            </a:r>
            <a:r>
              <a:rPr lang="pt-BR" sz="1500" smtClean="0">
                <a:solidFill>
                  <a:srgbClr val="301D7E"/>
                </a:solidFill>
              </a:rPr>
              <a:t/>
            </a:r>
            <a:br>
              <a:rPr lang="pt-BR" sz="1500" smtClean="0">
                <a:solidFill>
                  <a:srgbClr val="301D7E"/>
                </a:solidFill>
              </a:rPr>
            </a:br>
            <a:r>
              <a:rPr lang="pt-BR" sz="1500" smtClean="0"/>
              <a:t/>
            </a:r>
            <a:br>
              <a:rPr lang="pt-BR" sz="1500" smtClean="0"/>
            </a:br>
            <a:endParaRPr lang="pt-BR" sz="1500" smtClean="0"/>
          </a:p>
        </p:txBody>
      </p:sp>
      <p:sp>
        <p:nvSpPr>
          <p:cNvPr id="3" name="Subtítulo 2"/>
          <p:cNvSpPr>
            <a:spLocks noGrp="1"/>
          </p:cNvSpPr>
          <p:nvPr>
            <p:ph type="subTitle" idx="1"/>
          </p:nvPr>
        </p:nvSpPr>
        <p:spPr>
          <a:xfrm>
            <a:off x="2049463" y="4667250"/>
            <a:ext cx="8239125" cy="757238"/>
          </a:xfrm>
        </p:spPr>
        <p:txBody>
          <a:bodyPr anchor="ctr">
            <a:normAutofit/>
          </a:bodyPr>
          <a:lstStyle/>
          <a:p>
            <a:r>
              <a:rPr lang="pt-BR" sz="2800" smtClean="0">
                <a:solidFill>
                  <a:srgbClr val="301D7E"/>
                </a:solidFill>
                <a:latin typeface="Arial" charset="0"/>
                <a:cs typeface="Arial" charset="0"/>
              </a:rPr>
              <a:t> </a:t>
            </a:r>
          </a:p>
        </p:txBody>
      </p:sp>
      <p:sp>
        <p:nvSpPr>
          <p:cNvPr id="4" name="Subtítulo 2"/>
          <p:cNvSpPr>
            <a:spLocks/>
          </p:cNvSpPr>
          <p:nvPr/>
        </p:nvSpPr>
        <p:spPr bwMode="auto">
          <a:xfrm>
            <a:off x="2495550" y="0"/>
            <a:ext cx="7802563" cy="18065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defTabSz="914400">
              <a:lnSpc>
                <a:spcPct val="120000"/>
              </a:lnSpc>
              <a:spcBef>
                <a:spcPts val="1000"/>
              </a:spcBef>
              <a:buFont typeface="Arial" charset="0"/>
              <a:buNone/>
            </a:pPr>
            <a:r>
              <a:rPr lang="pt-BR" sz="1400" b="1"/>
              <a:t>ESCOLA SUPERIOR DE CIÊNCIAS DA SAÚDE</a:t>
            </a:r>
          </a:p>
          <a:p>
            <a:pPr algn="ctr" defTabSz="914400">
              <a:lnSpc>
                <a:spcPct val="120000"/>
              </a:lnSpc>
              <a:spcBef>
                <a:spcPts val="1000"/>
              </a:spcBef>
              <a:buFont typeface="Arial" charset="0"/>
              <a:buNone/>
            </a:pPr>
            <a:r>
              <a:rPr lang="pt-BR" sz="1400" b="1"/>
              <a:t>HOSPITAL MATERNO INFANTIL DE BRASÍLIA – DR. ANTÔNIO LISBOA</a:t>
            </a:r>
          </a:p>
          <a:p>
            <a:pPr algn="ctr" defTabSz="914400">
              <a:lnSpc>
                <a:spcPct val="120000"/>
              </a:lnSpc>
              <a:spcBef>
                <a:spcPts val="1000"/>
              </a:spcBef>
              <a:buFont typeface="Arial" charset="0"/>
              <a:buNone/>
            </a:pPr>
            <a:r>
              <a:rPr lang="pt-BR" sz="1400" b="1"/>
              <a:t>UNIDADE DE NEONATOLOGIA</a:t>
            </a:r>
          </a:p>
          <a:p>
            <a:pPr algn="ctr" defTabSz="914400">
              <a:lnSpc>
                <a:spcPct val="120000"/>
              </a:lnSpc>
              <a:spcBef>
                <a:spcPts val="1000"/>
              </a:spcBef>
              <a:buFont typeface="Arial" charset="0"/>
              <a:buNone/>
            </a:pPr>
            <a:r>
              <a:rPr lang="pt-BR" sz="1400" b="1"/>
              <a:t>PROGRAMA DE RESIDÊNCIA MÉDICA EM NEONATOLOGIA</a:t>
            </a:r>
          </a:p>
          <a:p>
            <a:pPr algn="ctr" defTabSz="914400">
              <a:lnSpc>
                <a:spcPct val="120000"/>
              </a:lnSpc>
              <a:spcBef>
                <a:spcPts val="1000"/>
              </a:spcBef>
              <a:buFont typeface="Arial" charset="0"/>
              <a:buNone/>
            </a:pPr>
            <a:r>
              <a:rPr lang="pt-BR" sz="1400" b="1"/>
              <a:t>TRABALHO DE CONCLUSÃO DE CURSO</a:t>
            </a:r>
          </a:p>
        </p:txBody>
      </p:sp>
      <p:pic>
        <p:nvPicPr>
          <p:cNvPr id="2058" name="Imagem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437813" y="312738"/>
            <a:ext cx="1522412" cy="1049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313113" cy="172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0" name="Rectangle 12"/>
          <p:cNvSpPr>
            <a:spLocks noChangeArrowheads="1"/>
          </p:cNvSpPr>
          <p:nvPr/>
        </p:nvSpPr>
        <p:spPr bwMode="auto">
          <a:xfrm>
            <a:off x="2338388" y="4445000"/>
            <a:ext cx="7926387" cy="8223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defTabSz="914400"/>
            <a:r>
              <a:rPr lang="pt-BR" sz="2400">
                <a:solidFill>
                  <a:srgbClr val="301D7E"/>
                </a:solidFill>
              </a:rPr>
              <a:t>Larissa Araújo Dutra da Silveira – Residente em Neonatologia</a:t>
            </a:r>
          </a:p>
          <a:p>
            <a:pPr defTabSz="914400"/>
            <a:r>
              <a:rPr lang="pt-BR" sz="2400">
                <a:solidFill>
                  <a:srgbClr val="301D7E"/>
                </a:solidFill>
              </a:rPr>
              <a:t>Orientadora: Dra. Nathalia Falchano Bardal</a:t>
            </a:r>
          </a:p>
        </p:txBody>
      </p:sp>
      <p:sp>
        <p:nvSpPr>
          <p:cNvPr id="2061" name="Text Box 13"/>
          <p:cNvSpPr txBox="1">
            <a:spLocks noChangeArrowheads="1"/>
          </p:cNvSpPr>
          <p:nvPr/>
        </p:nvSpPr>
        <p:spPr bwMode="auto">
          <a:xfrm>
            <a:off x="4606925" y="5929313"/>
            <a:ext cx="3722688"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itchFamily="34" charset="0"/>
              </a:defRPr>
            </a:lvl1pPr>
            <a:lvl2pPr>
              <a:defRPr>
                <a:solidFill>
                  <a:schemeClr val="tx1"/>
                </a:solidFill>
                <a:latin typeface="Calibri" pitchFamily="34" charset="0"/>
              </a:defRPr>
            </a:lvl2pPr>
            <a:lvl3pPr>
              <a:defRPr>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fontAlgn="base">
              <a:spcBef>
                <a:spcPct val="0"/>
              </a:spcBef>
              <a:spcAft>
                <a:spcPct val="0"/>
              </a:spcAft>
              <a:defRPr>
                <a:solidFill>
                  <a:schemeClr val="tx1"/>
                </a:solidFill>
                <a:latin typeface="Calibri" pitchFamily="34" charset="0"/>
              </a:defRPr>
            </a:lvl6pPr>
            <a:lvl7pPr fontAlgn="base">
              <a:spcBef>
                <a:spcPct val="0"/>
              </a:spcBef>
              <a:spcAft>
                <a:spcPct val="0"/>
              </a:spcAft>
              <a:defRPr>
                <a:solidFill>
                  <a:schemeClr val="tx1"/>
                </a:solidFill>
                <a:latin typeface="Calibri" pitchFamily="34" charset="0"/>
              </a:defRPr>
            </a:lvl7pPr>
            <a:lvl8pPr fontAlgn="base">
              <a:spcBef>
                <a:spcPct val="0"/>
              </a:spcBef>
              <a:spcAft>
                <a:spcPct val="0"/>
              </a:spcAft>
              <a:defRPr>
                <a:solidFill>
                  <a:schemeClr val="tx1"/>
                </a:solidFill>
                <a:latin typeface="Calibri" pitchFamily="34" charset="0"/>
              </a:defRPr>
            </a:lvl8pPr>
            <a:lvl9pPr fontAlgn="base">
              <a:spcBef>
                <a:spcPct val="0"/>
              </a:spcBef>
              <a:spcAft>
                <a:spcPct val="0"/>
              </a:spcAft>
              <a:defRPr>
                <a:solidFill>
                  <a:schemeClr val="tx1"/>
                </a:solidFill>
                <a:latin typeface="Calibri" pitchFamily="34" charset="0"/>
              </a:defRPr>
            </a:lvl9pPr>
          </a:lstStyle>
          <a:p>
            <a:pPr defTabSz="914400"/>
            <a:r>
              <a:rPr lang="pt-BR" sz="2400">
                <a:hlinkClick r:id="rId4"/>
              </a:rPr>
              <a:t>www.paulomargotto.com.br</a:t>
            </a:r>
            <a:endParaRPr lang="pt-BR" sz="2400"/>
          </a:p>
          <a:p>
            <a:pPr defTabSz="914400"/>
            <a:r>
              <a:rPr lang="pt-BR" sz="2400"/>
              <a:t>Brasília 1 de abril de 2022</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5" name="Rectangle 7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n-US"/>
          </a:p>
        </p:txBody>
      </p:sp>
      <p:sp>
        <p:nvSpPr>
          <p:cNvPr id="2" name="Título 1"/>
          <p:cNvSpPr>
            <a:spLocks noGrp="1"/>
          </p:cNvSpPr>
          <p:nvPr>
            <p:ph type="title"/>
          </p:nvPr>
        </p:nvSpPr>
        <p:spPr>
          <a:xfrm>
            <a:off x="6096000" y="246063"/>
            <a:ext cx="5205413" cy="1079500"/>
          </a:xfrm>
        </p:spPr>
        <p:txBody>
          <a:bodyPr rtlCol="0">
            <a:normAutofit/>
          </a:bodyPr>
          <a:lstStyle/>
          <a:p>
            <a:pPr fontAlgn="auto">
              <a:spcAft>
                <a:spcPts val="0"/>
              </a:spcAft>
              <a:defRPr/>
            </a:pPr>
            <a:r>
              <a:rPr lang="pt-BR" dirty="0">
                <a:solidFill>
                  <a:schemeClr val="accent1">
                    <a:lumMod val="75000"/>
                  </a:schemeClr>
                </a:solidFill>
                <a:latin typeface="Arial" panose="020B0604020202020204" pitchFamily="34" charset="0"/>
                <a:cs typeface="Arial" panose="020B0604020202020204" pitchFamily="34" charset="0"/>
              </a:rPr>
              <a:t>INTRODUÇÃO</a:t>
            </a:r>
          </a:p>
        </p:txBody>
      </p:sp>
      <p:sp>
        <p:nvSpPr>
          <p:cNvPr id="3" name="Espaço Reservado para Conteúdo 2"/>
          <p:cNvSpPr>
            <a:spLocks noGrp="1"/>
          </p:cNvSpPr>
          <p:nvPr>
            <p:ph idx="1"/>
          </p:nvPr>
        </p:nvSpPr>
        <p:spPr>
          <a:xfrm>
            <a:off x="838200" y="1825625"/>
            <a:ext cx="5392738" cy="4351338"/>
          </a:xfrm>
        </p:spPr>
        <p:txBody>
          <a:bodyPr rtlCol="0">
            <a:normAutofit/>
          </a:bodyPr>
          <a:lstStyle/>
          <a:p>
            <a:pPr algn="just" fontAlgn="auto">
              <a:spcAft>
                <a:spcPts val="0"/>
              </a:spcAft>
              <a:buFont typeface="Arial" panose="020B0604020202020204" pitchFamily="34" charset="0"/>
              <a:buChar char="•"/>
              <a:defRPr/>
            </a:pPr>
            <a:endParaRPr lang="pt-BR" sz="1800" dirty="0">
              <a:solidFill>
                <a:schemeClr val="accent1">
                  <a:lumMod val="50000"/>
                </a:schemeClr>
              </a:solidFill>
              <a:latin typeface="Arial" panose="020B0604020202020204" pitchFamily="34" charset="0"/>
              <a:cs typeface="Arial" panose="020B0604020202020204" pitchFamily="34" charset="0"/>
            </a:endParaRPr>
          </a:p>
          <a:p>
            <a:pPr algn="just" fontAlgn="auto">
              <a:spcAft>
                <a:spcPts val="0"/>
              </a:spcAft>
              <a:buFont typeface="Arial" panose="020B0604020202020204" pitchFamily="34" charset="0"/>
              <a:buChar char="•"/>
              <a:defRPr/>
            </a:pPr>
            <a:endParaRPr lang="pt-BR" sz="1800" dirty="0">
              <a:solidFill>
                <a:schemeClr val="accent1">
                  <a:lumMod val="50000"/>
                </a:schemeClr>
              </a:solidFill>
              <a:latin typeface="Arial" panose="020B0604020202020204" pitchFamily="34" charset="0"/>
              <a:cs typeface="Arial" panose="020B0604020202020204" pitchFamily="34" charset="0"/>
            </a:endParaRPr>
          </a:p>
          <a:p>
            <a:pPr algn="just" fontAlgn="auto">
              <a:spcAft>
                <a:spcPts val="0"/>
              </a:spcAft>
              <a:buFont typeface="Arial" panose="020B0604020202020204" pitchFamily="34" charset="0"/>
              <a:buChar char="•"/>
              <a:defRPr/>
            </a:pPr>
            <a:endParaRPr lang="pt-BR" sz="1800" dirty="0">
              <a:solidFill>
                <a:schemeClr val="accent1">
                  <a:lumMod val="50000"/>
                </a:schemeClr>
              </a:solidFill>
              <a:latin typeface="Arial" panose="020B0604020202020204" pitchFamily="34" charset="0"/>
              <a:cs typeface="Arial" panose="020B0604020202020204" pitchFamily="34" charset="0"/>
            </a:endParaRPr>
          </a:p>
          <a:p>
            <a:pPr algn="just" fontAlgn="auto">
              <a:spcAft>
                <a:spcPts val="0"/>
              </a:spcAft>
              <a:buFont typeface="Arial" panose="020B0604020202020204" pitchFamily="34" charset="0"/>
              <a:buChar char="•"/>
              <a:defRPr/>
            </a:pPr>
            <a:endParaRPr lang="pt-BR" sz="1800" dirty="0">
              <a:solidFill>
                <a:schemeClr val="accent1">
                  <a:lumMod val="50000"/>
                </a:schemeClr>
              </a:solidFill>
              <a:latin typeface="Arial" panose="020B0604020202020204" pitchFamily="34" charset="0"/>
              <a:cs typeface="Arial" panose="020B0604020202020204" pitchFamily="34" charset="0"/>
            </a:endParaRPr>
          </a:p>
          <a:p>
            <a:pPr algn="just" fontAlgn="auto">
              <a:spcAft>
                <a:spcPts val="0"/>
              </a:spcAft>
              <a:buFont typeface="Arial" panose="020B0604020202020204" pitchFamily="34" charset="0"/>
              <a:buChar char="•"/>
              <a:defRPr/>
            </a:pPr>
            <a:endParaRPr lang="pt-BR" sz="1800" dirty="0">
              <a:solidFill>
                <a:schemeClr val="accent1">
                  <a:lumMod val="50000"/>
                </a:schemeClr>
              </a:solidFill>
              <a:latin typeface="Arial" panose="020B0604020202020204" pitchFamily="34" charset="0"/>
              <a:cs typeface="Arial" panose="020B0604020202020204" pitchFamily="34" charset="0"/>
            </a:endParaRPr>
          </a:p>
          <a:p>
            <a:pPr algn="just" fontAlgn="auto">
              <a:spcAft>
                <a:spcPts val="0"/>
              </a:spcAft>
              <a:buFont typeface="Arial" panose="020B0604020202020204" pitchFamily="34" charset="0"/>
              <a:buChar char="•"/>
              <a:defRPr/>
            </a:pPr>
            <a:endParaRPr lang="pt-BR" sz="1800" dirty="0">
              <a:solidFill>
                <a:schemeClr val="accent1">
                  <a:lumMod val="50000"/>
                </a:schemeClr>
              </a:solidFill>
              <a:latin typeface="Arial" panose="020B0604020202020204" pitchFamily="34" charset="0"/>
              <a:cs typeface="Arial" panose="020B0604020202020204" pitchFamily="34" charset="0"/>
            </a:endParaRPr>
          </a:p>
          <a:p>
            <a:pPr algn="just" fontAlgn="auto">
              <a:spcAft>
                <a:spcPts val="0"/>
              </a:spcAft>
              <a:buFont typeface="Arial" panose="020B0604020202020204" pitchFamily="34" charset="0"/>
              <a:buChar char="•"/>
              <a:defRPr/>
            </a:pPr>
            <a:endParaRPr lang="pt-BR" sz="1800" dirty="0">
              <a:solidFill>
                <a:schemeClr val="accent1">
                  <a:lumMod val="50000"/>
                </a:schemeClr>
              </a:solidFill>
              <a:latin typeface="Arial" panose="020B0604020202020204" pitchFamily="34" charset="0"/>
              <a:cs typeface="Arial" panose="020B0604020202020204" pitchFamily="34" charset="0"/>
            </a:endParaRPr>
          </a:p>
          <a:p>
            <a:pPr algn="just" fontAlgn="auto">
              <a:spcAft>
                <a:spcPts val="0"/>
              </a:spcAft>
              <a:buFont typeface="Arial" panose="020B0604020202020204" pitchFamily="34" charset="0"/>
              <a:buChar char="•"/>
              <a:defRPr/>
            </a:pPr>
            <a:endParaRPr lang="pt-BR" sz="1800" dirty="0">
              <a:solidFill>
                <a:schemeClr val="accent1">
                  <a:lumMod val="50000"/>
                </a:schemeClr>
              </a:solidFill>
              <a:latin typeface="Arial" panose="020B0604020202020204" pitchFamily="34" charset="0"/>
              <a:cs typeface="Arial" panose="020B0604020202020204" pitchFamily="34" charset="0"/>
            </a:endParaRPr>
          </a:p>
          <a:p>
            <a:pPr algn="just" fontAlgn="auto">
              <a:spcAft>
                <a:spcPts val="0"/>
              </a:spcAft>
              <a:buFont typeface="Arial" panose="020B0604020202020204" pitchFamily="34" charset="0"/>
              <a:buChar char="•"/>
              <a:defRPr/>
            </a:pPr>
            <a:endParaRPr lang="pt-BR" sz="1800" dirty="0">
              <a:solidFill>
                <a:schemeClr val="accent1">
                  <a:lumMod val="50000"/>
                </a:schemeClr>
              </a:solidFill>
              <a:latin typeface="Arial" panose="020B0604020202020204" pitchFamily="34" charset="0"/>
              <a:cs typeface="Arial" panose="020B0604020202020204" pitchFamily="34" charset="0"/>
            </a:endParaRPr>
          </a:p>
        </p:txBody>
      </p:sp>
      <p:sp>
        <p:nvSpPr>
          <p:cNvPr id="77" name="!!Arc">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21189197" flipV="1">
            <a:off x="6261100" y="687388"/>
            <a:ext cx="5472113" cy="5472112"/>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dirty="0"/>
          </a:p>
        </p:txBody>
      </p:sp>
      <p:sp>
        <p:nvSpPr>
          <p:cNvPr id="79" name="!!Oval">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248900" y="920750"/>
            <a:ext cx="790575" cy="76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a:solidFill>
                <a:srgbClr val="FFFFFF"/>
              </a:solidFill>
            </a:endParaRPr>
          </a:p>
        </p:txBody>
      </p:sp>
      <p:pic>
        <p:nvPicPr>
          <p:cNvPr id="1032" name="Picture 8" descr="17/11 - Dia Mundial da Prematuridad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13500" y="1054100"/>
            <a:ext cx="4840288" cy="4883150"/>
          </a:xfrm>
          <a:prstGeom prst="rect">
            <a:avLst/>
          </a:prstGeom>
          <a:noFill/>
          <a:extLst>
            <a:ext uri="{909E8E84-426E-40DD-AFC4-6F175D3DCCD1}">
              <a14:hiddenFill xmlns:a14="http://schemas.microsoft.com/office/drawing/2010/main">
                <a:solidFill>
                  <a:srgbClr val="FFFFFF"/>
                </a:solidFill>
              </a14:hiddenFill>
            </a:ext>
          </a:extLst>
        </p:spPr>
      </p:pic>
      <p:sp>
        <p:nvSpPr>
          <p:cNvPr id="6" name="Terminador 5">
            <a:extLst>
              <a:ext uri="{FF2B5EF4-FFF2-40B4-BE49-F238E27FC236}"/>
            </a:extLst>
          </p:cNvPr>
          <p:cNvSpPr/>
          <p:nvPr/>
        </p:nvSpPr>
        <p:spPr>
          <a:xfrm>
            <a:off x="237516" y="1052544"/>
            <a:ext cx="5877007" cy="1187930"/>
          </a:xfrm>
          <a:custGeom>
            <a:avLst/>
            <a:gdLst>
              <a:gd name="connsiteX0" fmla="*/ 945490 w 5877007"/>
              <a:gd name="connsiteY0" fmla="*/ 0 h 1187930"/>
              <a:gd name="connsiteX1" fmla="*/ 4931516 w 5877007"/>
              <a:gd name="connsiteY1" fmla="*/ 0 h 1187930"/>
              <a:gd name="connsiteX2" fmla="*/ 5877007 w 5877007"/>
              <a:gd name="connsiteY2" fmla="*/ 593965 h 1187930"/>
              <a:gd name="connsiteX3" fmla="*/ 4931516 w 5877007"/>
              <a:gd name="connsiteY3" fmla="*/ 1187930 h 1187930"/>
              <a:gd name="connsiteX4" fmla="*/ 945490 w 5877007"/>
              <a:gd name="connsiteY4" fmla="*/ 1187930 h 1187930"/>
              <a:gd name="connsiteX5" fmla="*/ 0 w 5877007"/>
              <a:gd name="connsiteY5" fmla="*/ 593965 h 1187930"/>
              <a:gd name="connsiteX6" fmla="*/ 945490 w 5877007"/>
              <a:gd name="connsiteY6" fmla="*/ 0 h 1187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77007" h="1187930" fill="none" extrusionOk="0">
                <a:moveTo>
                  <a:pt x="945490" y="0"/>
                </a:moveTo>
                <a:cubicBezTo>
                  <a:pt x="2662970" y="-15245"/>
                  <a:pt x="3986794" y="-67389"/>
                  <a:pt x="4931516" y="0"/>
                </a:cubicBezTo>
                <a:cubicBezTo>
                  <a:pt x="5416357" y="-50639"/>
                  <a:pt x="5891601" y="308052"/>
                  <a:pt x="5877007" y="593965"/>
                </a:cubicBezTo>
                <a:cubicBezTo>
                  <a:pt x="5876124" y="932019"/>
                  <a:pt x="5367633" y="1183149"/>
                  <a:pt x="4931516" y="1187930"/>
                </a:cubicBezTo>
                <a:cubicBezTo>
                  <a:pt x="3955860" y="1335478"/>
                  <a:pt x="2458218" y="1259417"/>
                  <a:pt x="945490" y="1187930"/>
                </a:cubicBezTo>
                <a:cubicBezTo>
                  <a:pt x="454013" y="1156859"/>
                  <a:pt x="-29251" y="890849"/>
                  <a:pt x="0" y="593965"/>
                </a:cubicBezTo>
                <a:cubicBezTo>
                  <a:pt x="59743" y="206188"/>
                  <a:pt x="433822" y="-10499"/>
                  <a:pt x="945490" y="0"/>
                </a:cubicBezTo>
                <a:close/>
              </a:path>
              <a:path w="5877007" h="1187930" stroke="0" extrusionOk="0">
                <a:moveTo>
                  <a:pt x="945490" y="0"/>
                </a:moveTo>
                <a:cubicBezTo>
                  <a:pt x="2272729" y="-56584"/>
                  <a:pt x="3471034" y="128967"/>
                  <a:pt x="4931516" y="0"/>
                </a:cubicBezTo>
                <a:cubicBezTo>
                  <a:pt x="5451568" y="-6238"/>
                  <a:pt x="5860233" y="263755"/>
                  <a:pt x="5877007" y="593965"/>
                </a:cubicBezTo>
                <a:cubicBezTo>
                  <a:pt x="5798387" y="904334"/>
                  <a:pt x="5450802" y="1195041"/>
                  <a:pt x="4931516" y="1187930"/>
                </a:cubicBezTo>
                <a:cubicBezTo>
                  <a:pt x="3067498" y="1029748"/>
                  <a:pt x="2038838" y="1175592"/>
                  <a:pt x="945490" y="1187930"/>
                </a:cubicBezTo>
                <a:cubicBezTo>
                  <a:pt x="457713" y="1226281"/>
                  <a:pt x="13474" y="930828"/>
                  <a:pt x="0" y="593965"/>
                </a:cubicBezTo>
                <a:cubicBezTo>
                  <a:pt x="53202" y="334510"/>
                  <a:pt x="421234" y="7776"/>
                  <a:pt x="945490" y="0"/>
                </a:cubicBezTo>
                <a:close/>
              </a:path>
            </a:pathLst>
          </a:custGeom>
          <a:solidFill>
            <a:schemeClr val="accent4">
              <a:lumMod val="60000"/>
              <a:lumOff val="40000"/>
            </a:schemeClr>
          </a:solidFill>
          <a:ln>
            <a:noFill/>
            <a:extLst>
              <a:ext uri="{C807C97D-BFC1-408E-A445-0C87EB9F89A2}"/>
            </a:extLst>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fontAlgn="auto">
              <a:spcBef>
                <a:spcPts val="0"/>
              </a:spcBef>
              <a:spcAft>
                <a:spcPts val="0"/>
              </a:spcAft>
              <a:defRPr/>
            </a:pPr>
            <a:endParaRPr lang="pt-BR" b="1" dirty="0">
              <a:ln>
                <a:gradFill>
                  <a:gsLst>
                    <a:gs pos="1300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accent1">
                  <a:lumMod val="50000"/>
                </a:schemeClr>
              </a:solidFill>
              <a:latin typeface="Arial" panose="020B0604020202020204" pitchFamily="34" charset="0"/>
              <a:cs typeface="Arial" panose="020B0604020202020204" pitchFamily="34" charset="0"/>
            </a:endParaRPr>
          </a:p>
          <a:p>
            <a:pPr algn="ctr" fontAlgn="auto">
              <a:spcBef>
                <a:spcPts val="0"/>
              </a:spcBef>
              <a:spcAft>
                <a:spcPts val="0"/>
              </a:spcAft>
              <a:defRPr/>
            </a:pPr>
            <a:r>
              <a:rPr lang="pt-BR" b="1" dirty="0">
                <a:solidFill>
                  <a:schemeClr val="accent1">
                    <a:lumMod val="50000"/>
                  </a:schemeClr>
                </a:solidFill>
                <a:latin typeface="Arial" panose="020B0604020202020204" pitchFamily="34" charset="0"/>
                <a:cs typeface="Arial" panose="020B0604020202020204" pitchFamily="34" charset="0"/>
              </a:rPr>
              <a:t>Prematuridade extrema (</a:t>
            </a:r>
            <a:r>
              <a:rPr lang="pt-BR" b="1" dirty="0" err="1">
                <a:solidFill>
                  <a:schemeClr val="accent1">
                    <a:lumMod val="50000"/>
                  </a:schemeClr>
                </a:solidFill>
                <a:latin typeface="Arial" panose="020B0604020202020204" pitchFamily="34" charset="0"/>
                <a:cs typeface="Arial" panose="020B0604020202020204" pitchFamily="34" charset="0"/>
              </a:rPr>
              <a:t>RNPTe</a:t>
            </a:r>
            <a:r>
              <a:rPr lang="pt-BR" b="1" dirty="0">
                <a:solidFill>
                  <a:schemeClr val="accent1">
                    <a:lumMod val="50000"/>
                  </a:schemeClr>
                </a:solidFill>
                <a:latin typeface="Arial" panose="020B0604020202020204" pitchFamily="34" charset="0"/>
                <a:cs typeface="Arial" panose="020B0604020202020204" pitchFamily="34" charset="0"/>
              </a:rPr>
              <a:t>): </a:t>
            </a:r>
            <a:r>
              <a:rPr lang="pt-BR" dirty="0">
                <a:solidFill>
                  <a:schemeClr val="accent1">
                    <a:lumMod val="50000"/>
                  </a:schemeClr>
                </a:solidFill>
                <a:latin typeface="Arial" panose="020B0604020202020204" pitchFamily="34" charset="0"/>
                <a:cs typeface="Arial" panose="020B0604020202020204" pitchFamily="34" charset="0"/>
              </a:rPr>
              <a:t>nascimento que acontece antes das 28 semanas de gestação</a:t>
            </a:r>
          </a:p>
          <a:p>
            <a:pPr algn="ctr" fontAlgn="auto">
              <a:spcBef>
                <a:spcPts val="0"/>
              </a:spcBef>
              <a:spcAft>
                <a:spcPts val="0"/>
              </a:spcAft>
              <a:defRPr/>
            </a:pPr>
            <a:r>
              <a:rPr lang="pt-BR" b="1" dirty="0">
                <a:solidFill>
                  <a:schemeClr val="accent1">
                    <a:lumMod val="50000"/>
                  </a:schemeClr>
                </a:solidFill>
                <a:latin typeface="Arial" panose="020B0604020202020204" pitchFamily="34" charset="0"/>
                <a:cs typeface="Arial" panose="020B0604020202020204" pitchFamily="34" charset="0"/>
              </a:rPr>
              <a:t>Extremo baixo peso (EBP): </a:t>
            </a:r>
            <a:r>
              <a:rPr lang="pt-BR" dirty="0">
                <a:solidFill>
                  <a:schemeClr val="accent1">
                    <a:lumMod val="50000"/>
                  </a:schemeClr>
                </a:solidFill>
                <a:latin typeface="Arial" panose="020B0604020202020204" pitchFamily="34" charset="0"/>
                <a:cs typeface="Arial" panose="020B0604020202020204" pitchFamily="34" charset="0"/>
              </a:rPr>
              <a:t> nascidos com </a:t>
            </a:r>
          </a:p>
          <a:p>
            <a:pPr algn="ctr" fontAlgn="auto">
              <a:spcBef>
                <a:spcPts val="0"/>
              </a:spcBef>
              <a:spcAft>
                <a:spcPts val="0"/>
              </a:spcAft>
              <a:defRPr/>
            </a:pPr>
            <a:r>
              <a:rPr lang="pt-BR" dirty="0">
                <a:solidFill>
                  <a:schemeClr val="accent1">
                    <a:lumMod val="50000"/>
                  </a:schemeClr>
                </a:solidFill>
                <a:latin typeface="Arial" panose="020B0604020202020204" pitchFamily="34" charset="0"/>
                <a:cs typeface="Arial" panose="020B0604020202020204" pitchFamily="34" charset="0"/>
              </a:rPr>
              <a:t>&lt; 1000 gramas </a:t>
            </a:r>
            <a:endParaRPr lang="pt-BR" b="1" dirty="0">
              <a:solidFill>
                <a:schemeClr val="accent1">
                  <a:lumMod val="50000"/>
                </a:schemeClr>
              </a:solidFill>
              <a:latin typeface="Arial" panose="020B0604020202020204" pitchFamily="34" charset="0"/>
              <a:cs typeface="Arial" panose="020B0604020202020204" pitchFamily="34" charset="0"/>
            </a:endParaRPr>
          </a:p>
          <a:p>
            <a:pPr algn="ctr" fontAlgn="auto">
              <a:spcBef>
                <a:spcPts val="0"/>
              </a:spcBef>
              <a:spcAft>
                <a:spcPts val="0"/>
              </a:spcAft>
              <a:defRPr/>
            </a:pPr>
            <a:endParaRPr lang="pt-BR" b="1" dirty="0">
              <a:ln w="22225">
                <a:solidFill>
                  <a:schemeClr val="accent2"/>
                </a:solidFill>
                <a:prstDash val="solid"/>
              </a:ln>
              <a:solidFill>
                <a:schemeClr val="accent2">
                  <a:lumMod val="40000"/>
                  <a:lumOff val="60000"/>
                </a:schemeClr>
              </a:solidFill>
            </a:endParaRPr>
          </a:p>
        </p:txBody>
      </p:sp>
      <p:sp>
        <p:nvSpPr>
          <p:cNvPr id="29" name="Terminador 28">
            <a:extLst>
              <a:ext uri="{FF2B5EF4-FFF2-40B4-BE49-F238E27FC236}"/>
            </a:extLst>
          </p:cNvPr>
          <p:cNvSpPr/>
          <p:nvPr/>
        </p:nvSpPr>
        <p:spPr>
          <a:xfrm>
            <a:off x="763458" y="2395198"/>
            <a:ext cx="5839959" cy="1265464"/>
          </a:xfrm>
          <a:prstGeom prst="flowChartTerminator">
            <a:avLst/>
          </a:prstGeom>
          <a:ln w="38100">
            <a:extLst>
              <a:ext uri="{C807C97D-BFC1-408E-A445-0C87EB9F89A2}"/>
            </a:extLst>
          </a:ln>
        </p:spPr>
        <p:style>
          <a:lnRef idx="2">
            <a:schemeClr val="accent4"/>
          </a:lnRef>
          <a:fillRef idx="1">
            <a:schemeClr val="lt1"/>
          </a:fillRef>
          <a:effectRef idx="0">
            <a:schemeClr val="accent4"/>
          </a:effectRef>
          <a:fontRef idx="minor">
            <a:schemeClr val="dk1"/>
          </a:fontRef>
        </p:style>
        <p:txBody>
          <a:bodyPr anchor="ctr"/>
          <a:lstStyle/>
          <a:p>
            <a:pPr algn="just" fontAlgn="auto">
              <a:spcBef>
                <a:spcPts val="0"/>
              </a:spcBef>
              <a:spcAft>
                <a:spcPts val="0"/>
              </a:spcAft>
              <a:defRPr/>
            </a:pPr>
            <a:endParaRPr lang="pt-BR" dirty="0">
              <a:solidFill>
                <a:schemeClr val="accent1">
                  <a:lumMod val="50000"/>
                </a:schemeClr>
              </a:solidFill>
              <a:latin typeface="Arial" panose="020B0604020202020204" pitchFamily="34" charset="0"/>
              <a:cs typeface="Arial" panose="020B0604020202020204" pitchFamily="34" charset="0"/>
            </a:endParaRPr>
          </a:p>
          <a:p>
            <a:pPr algn="just" fontAlgn="auto">
              <a:spcBef>
                <a:spcPts val="0"/>
              </a:spcBef>
              <a:spcAft>
                <a:spcPts val="0"/>
              </a:spcAft>
              <a:defRPr/>
            </a:pPr>
            <a:r>
              <a:rPr lang="pt-BR" dirty="0">
                <a:solidFill>
                  <a:schemeClr val="accent1">
                    <a:lumMod val="50000"/>
                  </a:schemeClr>
                </a:solidFill>
                <a:latin typeface="Arial" panose="020B0604020202020204" pitchFamily="34" charset="0"/>
                <a:cs typeface="Arial" panose="020B0604020202020204" pitchFamily="34" charset="0"/>
              </a:rPr>
              <a:t>Quase 2/3 dos nascidos com IG &lt; 29 semanas precisarão de ventilação mecânica (VM) por algum tempo durante o período neonatal</a:t>
            </a:r>
            <a:endParaRPr lang="pt-BR" baseline="30000" dirty="0">
              <a:solidFill>
                <a:schemeClr val="accent1">
                  <a:lumMod val="50000"/>
                </a:schemeClr>
              </a:solidFill>
              <a:latin typeface="Arial" panose="020B0604020202020204" pitchFamily="34" charset="0"/>
              <a:cs typeface="Arial" panose="020B0604020202020204" pitchFamily="34" charset="0"/>
            </a:endParaRPr>
          </a:p>
          <a:p>
            <a:pPr algn="ctr" fontAlgn="auto">
              <a:spcBef>
                <a:spcPts val="0"/>
              </a:spcBef>
              <a:spcAft>
                <a:spcPts val="0"/>
              </a:spcAft>
              <a:defRPr/>
            </a:pPr>
            <a:endParaRPr lang="pt-BR" b="1" dirty="0">
              <a:ln w="22225">
                <a:solidFill>
                  <a:schemeClr val="accent2"/>
                </a:solidFill>
                <a:prstDash val="solid"/>
              </a:ln>
              <a:solidFill>
                <a:schemeClr val="accent2">
                  <a:lumMod val="40000"/>
                  <a:lumOff val="60000"/>
                </a:schemeClr>
              </a:solidFill>
            </a:endParaRPr>
          </a:p>
        </p:txBody>
      </p:sp>
      <p:sp>
        <p:nvSpPr>
          <p:cNvPr id="30" name="Terminador 29">
            <a:extLst>
              <a:ext uri="{FF2B5EF4-FFF2-40B4-BE49-F238E27FC236}"/>
            </a:extLst>
          </p:cNvPr>
          <p:cNvSpPr/>
          <p:nvPr/>
        </p:nvSpPr>
        <p:spPr>
          <a:xfrm>
            <a:off x="231832" y="3796374"/>
            <a:ext cx="5839959" cy="1265464"/>
          </a:xfrm>
          <a:prstGeom prst="flowChartTerminator">
            <a:avLst/>
          </a:prstGeom>
          <a:solidFill>
            <a:schemeClr val="accent4">
              <a:lumMod val="60000"/>
              <a:lumOff val="40000"/>
            </a:schemeClr>
          </a:solidFill>
          <a:ln w="38100">
            <a:noFill/>
            <a:extLst>
              <a:ext uri="{C807C97D-BFC1-408E-A445-0C87EB9F89A2}"/>
            </a:extLst>
          </a:ln>
        </p:spPr>
        <p:style>
          <a:lnRef idx="2">
            <a:schemeClr val="accent4"/>
          </a:lnRef>
          <a:fillRef idx="1">
            <a:schemeClr val="lt1"/>
          </a:fillRef>
          <a:effectRef idx="0">
            <a:schemeClr val="accent4"/>
          </a:effectRef>
          <a:fontRef idx="minor">
            <a:schemeClr val="dk1"/>
          </a:fontRef>
        </p:style>
        <p:txBody>
          <a:bodyPr anchor="ctr"/>
          <a:lstStyle/>
          <a:p>
            <a:pPr algn="just" fontAlgn="auto">
              <a:spcBef>
                <a:spcPts val="0"/>
              </a:spcBef>
              <a:spcAft>
                <a:spcPts val="0"/>
              </a:spcAft>
              <a:defRPr/>
            </a:pPr>
            <a:endParaRPr lang="pt-BR" dirty="0">
              <a:solidFill>
                <a:schemeClr val="accent1">
                  <a:lumMod val="50000"/>
                </a:schemeClr>
              </a:solidFill>
              <a:latin typeface="Arial" panose="020B0604020202020204" pitchFamily="34" charset="0"/>
              <a:cs typeface="Arial" panose="020B0604020202020204" pitchFamily="34" charset="0"/>
            </a:endParaRPr>
          </a:p>
          <a:p>
            <a:pPr algn="just" fontAlgn="auto">
              <a:spcBef>
                <a:spcPts val="0"/>
              </a:spcBef>
              <a:spcAft>
                <a:spcPts val="0"/>
              </a:spcAft>
              <a:defRPr/>
            </a:pPr>
            <a:r>
              <a:rPr lang="pt-BR" dirty="0">
                <a:solidFill>
                  <a:schemeClr val="accent1">
                    <a:lumMod val="50000"/>
                  </a:schemeClr>
                </a:solidFill>
                <a:latin typeface="Arial" panose="020B0604020202020204" pitchFamily="34" charset="0"/>
                <a:cs typeface="Arial" panose="020B0604020202020204" pitchFamily="34" charset="0"/>
              </a:rPr>
              <a:t>A intubação </a:t>
            </a:r>
            <a:r>
              <a:rPr lang="pt-BR" dirty="0" err="1">
                <a:solidFill>
                  <a:schemeClr val="accent1">
                    <a:lumMod val="50000"/>
                  </a:schemeClr>
                </a:solidFill>
                <a:latin typeface="Arial" panose="020B0604020202020204" pitchFamily="34" charset="0"/>
                <a:cs typeface="Arial" panose="020B0604020202020204" pitchFamily="34" charset="0"/>
              </a:rPr>
              <a:t>orotraqueal</a:t>
            </a:r>
            <a:r>
              <a:rPr lang="pt-BR" dirty="0">
                <a:solidFill>
                  <a:schemeClr val="accent1">
                    <a:lumMod val="50000"/>
                  </a:schemeClr>
                </a:solidFill>
                <a:latin typeface="Arial" panose="020B0604020202020204" pitchFamily="34" charset="0"/>
                <a:cs typeface="Arial" panose="020B0604020202020204" pitchFamily="34" charset="0"/>
              </a:rPr>
              <a:t> (IOT) em neonatos prematuros tem proporcionado melhorias na sobrevida</a:t>
            </a:r>
          </a:p>
          <a:p>
            <a:pPr algn="ctr" fontAlgn="auto">
              <a:spcBef>
                <a:spcPts val="0"/>
              </a:spcBef>
              <a:spcAft>
                <a:spcPts val="0"/>
              </a:spcAft>
              <a:defRPr/>
            </a:pPr>
            <a:endParaRPr lang="pt-BR" b="1" dirty="0">
              <a:ln w="22225">
                <a:solidFill>
                  <a:schemeClr val="accent2"/>
                </a:solidFill>
                <a:prstDash val="solid"/>
              </a:ln>
              <a:solidFill>
                <a:schemeClr val="accent2">
                  <a:lumMod val="40000"/>
                  <a:lumOff val="60000"/>
                </a:schemeClr>
              </a:solidFill>
            </a:endParaRPr>
          </a:p>
        </p:txBody>
      </p:sp>
      <p:sp>
        <p:nvSpPr>
          <p:cNvPr id="31" name="Terminador 30">
            <a:extLst>
              <a:ext uri="{FF2B5EF4-FFF2-40B4-BE49-F238E27FC236}"/>
            </a:extLst>
          </p:cNvPr>
          <p:cNvSpPr/>
          <p:nvPr/>
        </p:nvSpPr>
        <p:spPr>
          <a:xfrm>
            <a:off x="763457" y="5216562"/>
            <a:ext cx="5839959" cy="1265464"/>
          </a:xfrm>
          <a:prstGeom prst="flowChartTerminator">
            <a:avLst/>
          </a:prstGeom>
          <a:ln w="38100">
            <a:extLst>
              <a:ext uri="{C807C97D-BFC1-408E-A445-0C87EB9F89A2}"/>
            </a:extLst>
          </a:ln>
        </p:spPr>
        <p:style>
          <a:lnRef idx="2">
            <a:schemeClr val="accent4"/>
          </a:lnRef>
          <a:fillRef idx="1">
            <a:schemeClr val="lt1"/>
          </a:fillRef>
          <a:effectRef idx="0">
            <a:schemeClr val="accent4"/>
          </a:effectRef>
          <a:fontRef idx="minor">
            <a:schemeClr val="dk1"/>
          </a:fontRef>
        </p:style>
        <p:txBody>
          <a:bodyPr anchor="ctr"/>
          <a:lstStyle/>
          <a:p>
            <a:pPr algn="just" fontAlgn="auto">
              <a:spcBef>
                <a:spcPts val="0"/>
              </a:spcBef>
              <a:spcAft>
                <a:spcPts val="0"/>
              </a:spcAft>
              <a:defRPr/>
            </a:pPr>
            <a:endParaRPr lang="pt-BR" dirty="0">
              <a:solidFill>
                <a:schemeClr val="accent1">
                  <a:lumMod val="50000"/>
                </a:schemeClr>
              </a:solidFill>
              <a:latin typeface="Arial" panose="020B0604020202020204" pitchFamily="34" charset="0"/>
              <a:cs typeface="Arial" panose="020B0604020202020204" pitchFamily="34" charset="0"/>
            </a:endParaRPr>
          </a:p>
          <a:p>
            <a:pPr algn="just" fontAlgn="auto">
              <a:spcBef>
                <a:spcPts val="0"/>
              </a:spcBef>
              <a:spcAft>
                <a:spcPts val="0"/>
              </a:spcAft>
              <a:defRPr/>
            </a:pPr>
            <a:r>
              <a:rPr lang="pt-BR" dirty="0">
                <a:solidFill>
                  <a:schemeClr val="accent1">
                    <a:lumMod val="50000"/>
                  </a:schemeClr>
                </a:solidFill>
                <a:latin typeface="Arial" panose="020B0604020202020204" pitchFamily="34" charset="0"/>
                <a:cs typeface="Arial" panose="020B0604020202020204" pitchFamily="34" charset="0"/>
              </a:rPr>
              <a:t>VM prolongada: lesões pulmonares e neurológicas. </a:t>
            </a:r>
            <a:r>
              <a:rPr lang="pt-BR" dirty="0" err="1">
                <a:solidFill>
                  <a:schemeClr val="accent1">
                    <a:lumMod val="50000"/>
                  </a:schemeClr>
                </a:solidFill>
                <a:latin typeface="Arial" panose="020B0604020202020204" pitchFamily="34" charset="0"/>
                <a:cs typeface="Arial" panose="020B0604020202020204" pitchFamily="34" charset="0"/>
              </a:rPr>
              <a:t>Extubação</a:t>
            </a:r>
            <a:r>
              <a:rPr lang="pt-BR" dirty="0">
                <a:solidFill>
                  <a:schemeClr val="accent1">
                    <a:lumMod val="50000"/>
                  </a:schemeClr>
                </a:solidFill>
                <a:latin typeface="Arial" panose="020B0604020202020204" pitchFamily="34" charset="0"/>
                <a:cs typeface="Arial" panose="020B0604020202020204" pitchFamily="34" charset="0"/>
              </a:rPr>
              <a:t> o mais precocemente possível é benéfica para este grupo</a:t>
            </a:r>
          </a:p>
          <a:p>
            <a:pPr algn="ctr" fontAlgn="auto">
              <a:spcBef>
                <a:spcPts val="0"/>
              </a:spcBef>
              <a:spcAft>
                <a:spcPts val="0"/>
              </a:spcAft>
              <a:defRPr/>
            </a:pPr>
            <a:endParaRPr lang="pt-BR" b="1" dirty="0">
              <a:ln w="22225">
                <a:solidFill>
                  <a:schemeClr val="accent2"/>
                </a:solidFill>
                <a:prstDash val="solid"/>
              </a:ln>
              <a:solidFill>
                <a:schemeClr val="accent2">
                  <a:lumMod val="40000"/>
                  <a:lumOff val="60000"/>
                </a:schemeClr>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4099" name="Group 9"/>
          <p:cNvGrpSpPr>
            <a:grpSpLocks noGrp="1" noUngrp="1" noRot="1" noChangeAspect="1" noMove="1" noResize="1"/>
          </p:cNvGrpSpPr>
          <p:nvPr/>
        </p:nvGrpSpPr>
        <p:grpSpPr bwMode="auto">
          <a:xfrm>
            <a:off x="74613" y="2384425"/>
            <a:ext cx="573087" cy="2089150"/>
            <a:chOff x="209668" y="2857422"/>
            <a:chExt cx="463662" cy="2087796"/>
          </a:xfrm>
        </p:grpSpPr>
        <p:sp>
          <p:nvSpPr>
            <p:cNvPr id="2053" name="Rectangle 10">
              <a:extLst>
                <a:ext uri="{FF2B5EF4-FFF2-40B4-BE49-F238E27FC236}"/>
                <a:ext uri="{C183D7F6-B498-43B3-948B-1728B52AA6E4}"/>
              </a:extLst>
            </p:cNvPr>
            <p:cNvSpPr/>
            <p:nvPr/>
          </p:nvSpPr>
          <p:spPr>
            <a:xfrm flipH="1" flipV="1">
              <a:off x="424160" y="2857422"/>
              <a:ext cx="249170" cy="208779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12" name="Straight Connector 11">
              <a:extLst>
                <a:ext uri="{FF2B5EF4-FFF2-40B4-BE49-F238E27FC236}"/>
                <a:ext uri="{C183D7F6-B498-43B3-948B-1728B52AA6E4}"/>
              </a:extLst>
            </p:cNvPr>
            <p:cNvCxnSpPr>
              <a:cxnSpLocks/>
            </p:cNvCxnSpPr>
            <p:nvPr/>
          </p:nvCxnSpPr>
          <p:spPr>
            <a:xfrm flipH="1">
              <a:off x="209668" y="2857422"/>
              <a:ext cx="0" cy="2087796"/>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9" name="Rectangl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flipH="1">
            <a:off x="10698163" y="0"/>
            <a:ext cx="1493837"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3" name="Rectangle 1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579438" y="631825"/>
            <a:ext cx="11112500" cy="575310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102" name="Título 1"/>
          <p:cNvSpPr>
            <a:spLocks noGrp="1"/>
          </p:cNvSpPr>
          <p:nvPr>
            <p:ph type="title"/>
          </p:nvPr>
        </p:nvSpPr>
        <p:spPr>
          <a:xfrm>
            <a:off x="1154113" y="1239838"/>
            <a:ext cx="4008437" cy="4679950"/>
          </a:xfrm>
        </p:spPr>
        <p:txBody>
          <a:bodyPr/>
          <a:lstStyle/>
          <a:p>
            <a:endParaRPr lang="pt-BR" sz="5200" smtClean="0"/>
          </a:p>
        </p:txBody>
      </p:sp>
      <p:graphicFrame>
        <p:nvGraphicFramePr>
          <p:cNvPr id="2052" name="Espaço Reservado para Conteúdo 2">
            <a:extLst>
              <a:ext uri="{FF2B5EF4-FFF2-40B4-BE49-F238E27FC236}"/>
            </a:extLst>
          </p:cNvPr>
          <p:cNvGraphicFramePr>
            <a:graphicFrameLocks noGrp="1"/>
          </p:cNvGraphicFramePr>
          <p:nvPr>
            <p:ph idx="1"/>
          </p:nvPr>
        </p:nvGraphicFramePr>
        <p:xfrm>
          <a:off x="6135392" y="1167677"/>
          <a:ext cx="4999454" cy="46805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104" name="Picture 2" descr="Desenho de Bebê na incubadora para colorir - Tudodesenho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9125" y="631825"/>
            <a:ext cx="4873625" cy="544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eta para Baixo 3">
            <a:extLst>
              <a:ext uri="{FF2B5EF4-FFF2-40B4-BE49-F238E27FC236}"/>
            </a:extLst>
          </p:cNvPr>
          <p:cNvSpPr/>
          <p:nvPr/>
        </p:nvSpPr>
        <p:spPr>
          <a:xfrm>
            <a:off x="8321675" y="2570163"/>
            <a:ext cx="684213" cy="785812"/>
          </a:xfrm>
          <a:prstGeom prst="downArrow">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88" name="Rectangle 7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5123" name="Group 81"/>
          <p:cNvGrpSpPr>
            <a:grpSpLocks noGrp="1" noUngrp="1" noRot="1" noChangeAspect="1" noMove="1" noResize="1"/>
          </p:cNvGrpSpPr>
          <p:nvPr/>
        </p:nvGrpSpPr>
        <p:grpSpPr bwMode="auto">
          <a:xfrm>
            <a:off x="2522538" y="4763"/>
            <a:ext cx="7146925" cy="6334125"/>
            <a:chOff x="329184" y="-555662"/>
            <a:chExt cx="524256" cy="6333471"/>
          </a:xfrm>
        </p:grpSpPr>
        <p:cxnSp>
          <p:nvCxnSpPr>
            <p:cNvPr id="3090" name="Straight Connector 82">
              <a:extLst>
                <a:ext uri="{FF2B5EF4-FFF2-40B4-BE49-F238E27FC236}"/>
                <a:ext uri="{C183D7F6-B498-43B3-948B-1728B52AA6E4}"/>
              </a:extLst>
            </p:cNvPr>
            <p:cNvCxnSpPr>
              <a:cxnSpLocks/>
            </p:cNvCxnSpPr>
            <p:nvPr/>
          </p:nvCxnSpPr>
          <p:spPr>
            <a:xfrm flipH="1">
              <a:off x="329184" y="5777809"/>
              <a:ext cx="523790"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3091" name="Rectangle 83">
              <a:extLst>
                <a:ext uri="{FF2B5EF4-FFF2-40B4-BE49-F238E27FC236}"/>
                <a:ext uri="{C183D7F6-B498-43B3-948B-1728B52AA6E4}"/>
              </a:extLst>
            </p:cNvPr>
            <p:cNvSpPr/>
            <p:nvPr/>
          </p:nvSpPr>
          <p:spPr>
            <a:xfrm>
              <a:off x="329184" y="-555662"/>
              <a:ext cx="524256" cy="608743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grpSp>
      <p:sp>
        <p:nvSpPr>
          <p:cNvPr id="86" name="Rectangle 8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596900" y="265113"/>
            <a:ext cx="10998200" cy="57515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5125" name="Picture 2" descr="Dia Mundial da Prematuridade | Neurovagos"/>
          <p:cNvPicPr>
            <a:picLocks noChangeAspect="1" noChangeArrowheads="1"/>
          </p:cNvPicPr>
          <p:nvPr/>
        </p:nvPicPr>
        <p:blipFill>
          <a:blip r:embed="rId2">
            <a:extLst>
              <a:ext uri="{28A0092B-C50C-407E-A947-70E740481C1C}">
                <a14:useLocalDpi xmlns:a14="http://schemas.microsoft.com/office/drawing/2010/main" val="0"/>
              </a:ext>
            </a:extLst>
          </a:blip>
          <a:srcRect t="5933" b="33539"/>
          <a:stretch>
            <a:fillRect/>
          </a:stretch>
        </p:blipFill>
        <p:spPr bwMode="auto">
          <a:xfrm>
            <a:off x="942975" y="207963"/>
            <a:ext cx="10515600" cy="533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CaixaDeTexto 4"/>
          <p:cNvSpPr txBox="1">
            <a:spLocks noChangeArrowheads="1"/>
          </p:cNvSpPr>
          <p:nvPr/>
        </p:nvSpPr>
        <p:spPr bwMode="auto">
          <a:xfrm>
            <a:off x="11458575" y="-1181100"/>
            <a:ext cx="1857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endParaRPr lang="pt-BR"/>
          </a:p>
        </p:txBody>
      </p:sp>
      <p:sp>
        <p:nvSpPr>
          <p:cNvPr id="6" name="Preparação 5">
            <a:extLst>
              <a:ext uri="{FF2B5EF4-FFF2-40B4-BE49-F238E27FC236}"/>
            </a:extLst>
          </p:cNvPr>
          <p:cNvSpPr/>
          <p:nvPr/>
        </p:nvSpPr>
        <p:spPr>
          <a:xfrm>
            <a:off x="698500" y="1562100"/>
            <a:ext cx="3913188" cy="1277938"/>
          </a:xfrm>
          <a:prstGeom prst="flowChartPreparation">
            <a:avLst/>
          </a:prstGeom>
          <a:solidFill>
            <a:schemeClr val="accent6">
              <a:lumMod val="50000"/>
            </a:schemeClr>
          </a:solidFill>
        </p:spPr>
        <p:style>
          <a:lnRef idx="3">
            <a:schemeClr val="lt1"/>
          </a:lnRef>
          <a:fillRef idx="1">
            <a:schemeClr val="accent6"/>
          </a:fillRef>
          <a:effectRef idx="1">
            <a:schemeClr val="accent6"/>
          </a:effectRef>
          <a:fontRef idx="minor">
            <a:schemeClr val="lt1"/>
          </a:fontRef>
        </p:style>
        <p:txBody>
          <a:bodyPr anchor="ctr"/>
          <a:lstStyle/>
          <a:p>
            <a:pPr algn="ctr" fontAlgn="auto">
              <a:spcBef>
                <a:spcPts val="0"/>
              </a:spcBef>
              <a:spcAft>
                <a:spcPts val="0"/>
              </a:spcAft>
              <a:defRPr/>
            </a:pPr>
            <a:r>
              <a:rPr lang="pt-BR" b="1" dirty="0">
                <a:solidFill>
                  <a:schemeClr val="bg1"/>
                </a:solidFill>
              </a:rPr>
              <a:t>FALHA EXTUBAÇÃO: </a:t>
            </a:r>
          </a:p>
          <a:p>
            <a:pPr algn="ctr" fontAlgn="auto">
              <a:spcBef>
                <a:spcPts val="0"/>
              </a:spcBef>
              <a:spcAft>
                <a:spcPts val="0"/>
              </a:spcAft>
              <a:defRPr/>
            </a:pPr>
            <a:r>
              <a:rPr lang="pt-BR" b="1" dirty="0">
                <a:solidFill>
                  <a:schemeClr val="bg1"/>
                </a:solidFill>
              </a:rPr>
              <a:t>Causas multifatoriais</a:t>
            </a:r>
          </a:p>
        </p:txBody>
      </p:sp>
      <p:sp>
        <p:nvSpPr>
          <p:cNvPr id="7" name="Hexágono 6">
            <a:extLst>
              <a:ext uri="{FF2B5EF4-FFF2-40B4-BE49-F238E27FC236}"/>
            </a:extLst>
          </p:cNvPr>
          <p:cNvSpPr/>
          <p:nvPr/>
        </p:nvSpPr>
        <p:spPr>
          <a:xfrm>
            <a:off x="849313" y="3552825"/>
            <a:ext cx="3657600" cy="1227138"/>
          </a:xfrm>
          <a:prstGeom prst="hexagon">
            <a:avLst/>
          </a:prstGeom>
          <a:solidFill>
            <a:schemeClr val="accent4">
              <a:lumMod val="75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bg1"/>
                </a:solidFill>
              </a:rPr>
              <a:t>Morbidade significativa </a:t>
            </a:r>
          </a:p>
        </p:txBody>
      </p:sp>
      <p:sp>
        <p:nvSpPr>
          <p:cNvPr id="8" name="Oval 7">
            <a:extLst>
              <a:ext uri="{FF2B5EF4-FFF2-40B4-BE49-F238E27FC236}"/>
            </a:extLst>
          </p:cNvPr>
          <p:cNvSpPr/>
          <p:nvPr/>
        </p:nvSpPr>
        <p:spPr>
          <a:xfrm>
            <a:off x="7294563" y="2130425"/>
            <a:ext cx="3849687" cy="692150"/>
          </a:xfrm>
          <a:prstGeom prst="ellipse">
            <a:avLst/>
          </a:prstGeom>
          <a:ln w="38100">
            <a:solidFill>
              <a:schemeClr val="accent4">
                <a:lumMod val="50000"/>
              </a:schemeClr>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r>
              <a:rPr lang="pt-BR" dirty="0">
                <a:solidFill>
                  <a:schemeClr val="accent4">
                    <a:lumMod val="75000"/>
                  </a:schemeClr>
                </a:solidFill>
                <a:latin typeface="Arial" panose="020B0604020202020204" pitchFamily="34" charset="0"/>
                <a:cs typeface="Arial" panose="020B0604020202020204" pitchFamily="34" charset="0"/>
              </a:rPr>
              <a:t>Maior duração da VM e suporte não invasivo</a:t>
            </a:r>
          </a:p>
        </p:txBody>
      </p:sp>
      <p:sp>
        <p:nvSpPr>
          <p:cNvPr id="39" name="Oval 38">
            <a:extLst>
              <a:ext uri="{FF2B5EF4-FFF2-40B4-BE49-F238E27FC236}"/>
            </a:extLst>
          </p:cNvPr>
          <p:cNvSpPr/>
          <p:nvPr/>
        </p:nvSpPr>
        <p:spPr>
          <a:xfrm>
            <a:off x="5673725" y="3157538"/>
            <a:ext cx="3151188" cy="665162"/>
          </a:xfrm>
          <a:prstGeom prst="ellipse">
            <a:avLst/>
          </a:prstGeom>
          <a:ln w="38100">
            <a:solidFill>
              <a:schemeClr val="accent4">
                <a:lumMod val="50000"/>
              </a:schemeClr>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r>
              <a:rPr lang="pt-BR" dirty="0">
                <a:solidFill>
                  <a:schemeClr val="accent4">
                    <a:lumMod val="75000"/>
                  </a:schemeClr>
                </a:solidFill>
                <a:latin typeface="Arial" panose="020B0604020202020204" pitchFamily="34" charset="0"/>
                <a:cs typeface="Arial" panose="020B0604020202020204" pitchFamily="34" charset="0"/>
              </a:rPr>
              <a:t>Trauma de vias aéreas</a:t>
            </a:r>
          </a:p>
        </p:txBody>
      </p:sp>
      <p:sp>
        <p:nvSpPr>
          <p:cNvPr id="40" name="Oval 39">
            <a:extLst>
              <a:ext uri="{FF2B5EF4-FFF2-40B4-BE49-F238E27FC236}"/>
            </a:extLst>
          </p:cNvPr>
          <p:cNvSpPr/>
          <p:nvPr/>
        </p:nvSpPr>
        <p:spPr>
          <a:xfrm>
            <a:off x="7994650" y="3832225"/>
            <a:ext cx="3149600" cy="666750"/>
          </a:xfrm>
          <a:prstGeom prst="ellipse">
            <a:avLst/>
          </a:prstGeom>
          <a:ln w="38100">
            <a:solidFill>
              <a:schemeClr val="accent4">
                <a:lumMod val="50000"/>
              </a:schemeClr>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r>
              <a:rPr lang="pt-BR" dirty="0">
                <a:solidFill>
                  <a:schemeClr val="accent4">
                    <a:lumMod val="75000"/>
                  </a:schemeClr>
                </a:solidFill>
                <a:latin typeface="Arial" panose="020B0604020202020204" pitchFamily="34" charset="0"/>
                <a:cs typeface="Arial" panose="020B0604020202020204" pitchFamily="34" charset="0"/>
              </a:rPr>
              <a:t>Dificuldade de amamentação</a:t>
            </a:r>
          </a:p>
        </p:txBody>
      </p:sp>
      <p:sp>
        <p:nvSpPr>
          <p:cNvPr id="41" name="Oval 40">
            <a:extLst>
              <a:ext uri="{FF2B5EF4-FFF2-40B4-BE49-F238E27FC236}"/>
            </a:extLst>
          </p:cNvPr>
          <p:cNvSpPr/>
          <p:nvPr/>
        </p:nvSpPr>
        <p:spPr>
          <a:xfrm>
            <a:off x="5438775" y="4508500"/>
            <a:ext cx="3149600" cy="665163"/>
          </a:xfrm>
          <a:prstGeom prst="ellipse">
            <a:avLst/>
          </a:prstGeom>
          <a:ln w="38100">
            <a:solidFill>
              <a:schemeClr val="accent4">
                <a:lumMod val="50000"/>
              </a:schemeClr>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r>
              <a:rPr lang="pt-BR" dirty="0">
                <a:solidFill>
                  <a:schemeClr val="accent4">
                    <a:lumMod val="75000"/>
                  </a:schemeClr>
                </a:solidFill>
                <a:latin typeface="Arial" panose="020B0604020202020204" pitchFamily="34" charset="0"/>
                <a:cs typeface="Arial" panose="020B0604020202020204" pitchFamily="34" charset="0"/>
              </a:rPr>
              <a:t>Atraso vínculo familiar </a:t>
            </a:r>
          </a:p>
        </p:txBody>
      </p:sp>
      <p:sp>
        <p:nvSpPr>
          <p:cNvPr id="42" name="Oval 41">
            <a:extLst>
              <a:ext uri="{FF2B5EF4-FFF2-40B4-BE49-F238E27FC236}"/>
            </a:extLst>
          </p:cNvPr>
          <p:cNvSpPr/>
          <p:nvPr/>
        </p:nvSpPr>
        <p:spPr>
          <a:xfrm>
            <a:off x="7826375" y="5254625"/>
            <a:ext cx="3149600" cy="665163"/>
          </a:xfrm>
          <a:prstGeom prst="ellipse">
            <a:avLst/>
          </a:prstGeom>
          <a:ln w="38100">
            <a:solidFill>
              <a:schemeClr val="accent4">
                <a:lumMod val="50000"/>
              </a:schemeClr>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r>
              <a:rPr lang="pt-BR" dirty="0">
                <a:latin typeface="Arial" panose="020B0604020202020204" pitchFamily="34" charset="0"/>
                <a:cs typeface="Arial" panose="020B0604020202020204" pitchFamily="34" charset="0"/>
              </a:rPr>
              <a:t>Morte</a:t>
            </a:r>
          </a:p>
        </p:txBody>
      </p:sp>
      <p:cxnSp>
        <p:nvCxnSpPr>
          <p:cNvPr id="24" name="Conector em Curva 23">
            <a:extLst>
              <a:ext uri="{FF2B5EF4-FFF2-40B4-BE49-F238E27FC236}"/>
            </a:extLst>
          </p:cNvPr>
          <p:cNvCxnSpPr>
            <a:cxnSpLocks/>
          </p:cNvCxnSpPr>
          <p:nvPr/>
        </p:nvCxnSpPr>
        <p:spPr>
          <a:xfrm flipV="1">
            <a:off x="4305300" y="2576513"/>
            <a:ext cx="2886075" cy="1074737"/>
          </a:xfrm>
          <a:prstGeom prst="curvedConnector3">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26" name="Conector em Curva 25">
            <a:extLst>
              <a:ext uri="{FF2B5EF4-FFF2-40B4-BE49-F238E27FC236}"/>
            </a:extLst>
          </p:cNvPr>
          <p:cNvCxnSpPr>
            <a:cxnSpLocks/>
          </p:cNvCxnSpPr>
          <p:nvPr/>
        </p:nvCxnSpPr>
        <p:spPr>
          <a:xfrm flipV="1">
            <a:off x="4556125" y="3651250"/>
            <a:ext cx="1096963" cy="180975"/>
          </a:xfrm>
          <a:prstGeom prst="curvedConnector3">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30" name="Conector em Curva 29">
            <a:extLst>
              <a:ext uri="{FF2B5EF4-FFF2-40B4-BE49-F238E27FC236}"/>
            </a:extLst>
          </p:cNvPr>
          <p:cNvCxnSpPr>
            <a:cxnSpLocks/>
          </p:cNvCxnSpPr>
          <p:nvPr/>
        </p:nvCxnSpPr>
        <p:spPr>
          <a:xfrm>
            <a:off x="4622800" y="4144963"/>
            <a:ext cx="3371850" cy="163512"/>
          </a:xfrm>
          <a:prstGeom prst="curvedConnector3">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32" name="Conector em Curva 31">
            <a:extLst>
              <a:ext uri="{FF2B5EF4-FFF2-40B4-BE49-F238E27FC236}"/>
            </a:extLst>
          </p:cNvPr>
          <p:cNvCxnSpPr/>
          <p:nvPr/>
        </p:nvCxnSpPr>
        <p:spPr>
          <a:xfrm>
            <a:off x="4537075" y="4478338"/>
            <a:ext cx="808038" cy="355600"/>
          </a:xfrm>
          <a:prstGeom prst="curvedConnector3">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34" name="Conector em Curva 33">
            <a:extLst>
              <a:ext uri="{FF2B5EF4-FFF2-40B4-BE49-F238E27FC236}"/>
            </a:extLst>
          </p:cNvPr>
          <p:cNvCxnSpPr>
            <a:cxnSpLocks/>
          </p:cNvCxnSpPr>
          <p:nvPr/>
        </p:nvCxnSpPr>
        <p:spPr>
          <a:xfrm>
            <a:off x="3967163" y="4833938"/>
            <a:ext cx="3659187" cy="847725"/>
          </a:xfrm>
          <a:prstGeom prst="curvedConnector3">
            <a:avLst>
              <a:gd name="adj1" fmla="val 50000"/>
            </a:avLst>
          </a:prstGeom>
          <a:ln w="12700">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147" name="Freeform: Shape 9"/>
          <p:cNvSpPr>
            <a:spLocks noGrp="1" noRot="1" noChangeAspect="1" noMove="1" noResize="1" noEditPoints="1" noAdjustHandles="1" noChangeArrowheads="1" noChangeShapeType="1" noTextEdit="1"/>
          </p:cNvSpPr>
          <p:nvPr/>
        </p:nvSpPr>
        <p:spPr bwMode="auto">
          <a:xfrm flipH="1">
            <a:off x="0" y="0"/>
            <a:ext cx="5511800" cy="6858000"/>
          </a:xfrm>
          <a:custGeom>
            <a:avLst/>
            <a:gdLst/>
            <a:ahLst/>
            <a:cxnLst/>
            <a:rect l="0" t="0"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lnTo>
                  <a:pt x="5511704" y="0"/>
                </a:lnTo>
                <a:close/>
              </a:path>
            </a:pathLst>
          </a:custGeom>
          <a:solidFill>
            <a:schemeClr val="bg2">
              <a:alpha val="50195"/>
            </a:schemeClr>
          </a:solidFill>
          <a:ln>
            <a:noFill/>
          </a:ln>
          <a:extLst>
            <a:ext uri="{91240B29-F687-4F45-9708-019B960494DF}">
              <a14:hiddenLine xmlns:a14="http://schemas.microsoft.com/office/drawing/2010/main" w="32707" cap="flat">
                <a:solidFill>
                  <a:srgbClr val="000000"/>
                </a:solidFill>
                <a:prstDash val="solid"/>
                <a:miter lim="800000"/>
                <a:headEnd/>
                <a:tailEnd/>
              </a14:hiddenLine>
            </a:ext>
          </a:extLst>
        </p:spPr>
        <p:txBody>
          <a:bodyPr anchor="ctr"/>
          <a:lstStyle/>
          <a:p>
            <a:endParaRPr lang="pt-BR"/>
          </a:p>
        </p:txBody>
      </p:sp>
      <p:sp>
        <p:nvSpPr>
          <p:cNvPr id="2" name="Título 1">
            <a:extLst>
              <a:ext uri="{FF2B5EF4-FFF2-40B4-BE49-F238E27FC236}"/>
            </a:extLst>
          </p:cNvPr>
          <p:cNvSpPr>
            <a:spLocks noGrp="1"/>
          </p:cNvSpPr>
          <p:nvPr>
            <p:ph type="title"/>
          </p:nvPr>
        </p:nvSpPr>
        <p:spPr>
          <a:xfrm>
            <a:off x="738188" y="712788"/>
            <a:ext cx="4286250" cy="5432425"/>
          </a:xfrm>
        </p:spPr>
        <p:txBody>
          <a:bodyPr rtlCol="0">
            <a:normAutofit/>
          </a:bodyPr>
          <a:lstStyle/>
          <a:p>
            <a:pPr algn="ctr" fontAlgn="auto">
              <a:spcAft>
                <a:spcPts val="0"/>
              </a:spcAft>
              <a:defRPr/>
            </a:pPr>
            <a:r>
              <a:rPr lang="en-US" sz="2000" dirty="0">
                <a:solidFill>
                  <a:schemeClr val="accent4">
                    <a:lumMod val="75000"/>
                  </a:schemeClr>
                </a:solidFill>
                <a:latin typeface="Arial" panose="020B0604020202020204" pitchFamily="34" charset="0"/>
                <a:cs typeface="Arial" panose="020B0604020202020204" pitchFamily="34" charset="0"/>
              </a:rPr>
              <a:t>A </a:t>
            </a:r>
            <a:r>
              <a:rPr lang="en-US" sz="2000" dirty="0" err="1">
                <a:solidFill>
                  <a:schemeClr val="accent4">
                    <a:lumMod val="75000"/>
                  </a:schemeClr>
                </a:solidFill>
                <a:latin typeface="Arial" panose="020B0604020202020204" pitchFamily="34" charset="0"/>
                <a:cs typeface="Arial" panose="020B0604020202020204" pitchFamily="34" charset="0"/>
              </a:rPr>
              <a:t>extubação</a:t>
            </a:r>
            <a:r>
              <a:rPr lang="en-US" sz="2000" dirty="0">
                <a:solidFill>
                  <a:schemeClr val="accent4">
                    <a:lumMod val="75000"/>
                  </a:schemeClr>
                </a:solidFill>
                <a:latin typeface="Arial" panose="020B0604020202020204" pitchFamily="34" charset="0"/>
                <a:cs typeface="Arial" panose="020B0604020202020204" pitchFamily="34" charset="0"/>
              </a:rPr>
              <a:t> </a:t>
            </a:r>
            <a:r>
              <a:rPr lang="en-US" sz="2000" dirty="0" err="1">
                <a:solidFill>
                  <a:schemeClr val="accent4">
                    <a:lumMod val="75000"/>
                  </a:schemeClr>
                </a:solidFill>
                <a:latin typeface="Arial" panose="020B0604020202020204" pitchFamily="34" charset="0"/>
                <a:cs typeface="Arial" panose="020B0604020202020204" pitchFamily="34" charset="0"/>
              </a:rPr>
              <a:t>exitosa</a:t>
            </a:r>
            <a:r>
              <a:rPr lang="en-US" sz="2000" dirty="0">
                <a:solidFill>
                  <a:schemeClr val="accent4">
                    <a:lumMod val="75000"/>
                  </a:schemeClr>
                </a:solidFill>
                <a:latin typeface="Arial" panose="020B0604020202020204" pitchFamily="34" charset="0"/>
                <a:cs typeface="Arial" panose="020B0604020202020204" pitchFamily="34" charset="0"/>
              </a:rPr>
              <a:t> </a:t>
            </a:r>
            <a:r>
              <a:rPr lang="en-US" sz="2000" dirty="0" err="1">
                <a:solidFill>
                  <a:schemeClr val="accent4">
                    <a:lumMod val="75000"/>
                  </a:schemeClr>
                </a:solidFill>
                <a:latin typeface="Arial" panose="020B0604020202020204" pitchFamily="34" charset="0"/>
                <a:cs typeface="Arial" panose="020B0604020202020204" pitchFamily="34" charset="0"/>
              </a:rPr>
              <a:t>geralmente</a:t>
            </a:r>
            <a:r>
              <a:rPr lang="en-US" sz="2000" dirty="0">
                <a:solidFill>
                  <a:schemeClr val="accent4">
                    <a:lumMod val="75000"/>
                  </a:schemeClr>
                </a:solidFill>
                <a:latin typeface="Arial" panose="020B0604020202020204" pitchFamily="34" charset="0"/>
                <a:cs typeface="Arial" panose="020B0604020202020204" pitchFamily="34" charset="0"/>
              </a:rPr>
              <a:t> </a:t>
            </a:r>
            <a:r>
              <a:rPr lang="en-US" sz="2000" dirty="0" err="1">
                <a:solidFill>
                  <a:schemeClr val="accent4">
                    <a:lumMod val="75000"/>
                  </a:schemeClr>
                </a:solidFill>
                <a:latin typeface="Arial" panose="020B0604020202020204" pitchFamily="34" charset="0"/>
                <a:cs typeface="Arial" panose="020B0604020202020204" pitchFamily="34" charset="0"/>
              </a:rPr>
              <a:t>é</a:t>
            </a:r>
            <a:r>
              <a:rPr lang="en-US" sz="2000" dirty="0">
                <a:solidFill>
                  <a:schemeClr val="accent4">
                    <a:lumMod val="75000"/>
                  </a:schemeClr>
                </a:solidFill>
                <a:latin typeface="Arial" panose="020B0604020202020204" pitchFamily="34" charset="0"/>
                <a:cs typeface="Arial" panose="020B0604020202020204" pitchFamily="34" charset="0"/>
              </a:rPr>
              <a:t> </a:t>
            </a:r>
            <a:r>
              <a:rPr lang="en-US" sz="2000" dirty="0" err="1">
                <a:solidFill>
                  <a:schemeClr val="accent4">
                    <a:lumMod val="75000"/>
                  </a:schemeClr>
                </a:solidFill>
                <a:latin typeface="Arial" panose="020B0604020202020204" pitchFamily="34" charset="0"/>
                <a:cs typeface="Arial" panose="020B0604020202020204" pitchFamily="34" charset="0"/>
              </a:rPr>
              <a:t>definida</a:t>
            </a:r>
            <a:r>
              <a:rPr lang="en-US" sz="2000" dirty="0">
                <a:solidFill>
                  <a:schemeClr val="accent4">
                    <a:lumMod val="75000"/>
                  </a:schemeClr>
                </a:solidFill>
                <a:latin typeface="Arial" panose="020B0604020202020204" pitchFamily="34" charset="0"/>
                <a:cs typeface="Arial" panose="020B0604020202020204" pitchFamily="34" charset="0"/>
              </a:rPr>
              <a:t> </a:t>
            </a:r>
            <a:r>
              <a:rPr lang="en-US" sz="2000" dirty="0" err="1">
                <a:solidFill>
                  <a:schemeClr val="accent4">
                    <a:lumMod val="75000"/>
                  </a:schemeClr>
                </a:solidFill>
                <a:latin typeface="Arial" panose="020B0604020202020204" pitchFamily="34" charset="0"/>
                <a:cs typeface="Arial" panose="020B0604020202020204" pitchFamily="34" charset="0"/>
              </a:rPr>
              <a:t>como</a:t>
            </a:r>
            <a:r>
              <a:rPr lang="en-US" sz="2000" dirty="0">
                <a:solidFill>
                  <a:schemeClr val="accent4">
                    <a:lumMod val="75000"/>
                  </a:schemeClr>
                </a:solidFill>
                <a:latin typeface="Arial" panose="020B0604020202020204" pitchFamily="34" charset="0"/>
                <a:cs typeface="Arial" panose="020B0604020202020204" pitchFamily="34" charset="0"/>
              </a:rPr>
              <a:t> </a:t>
            </a:r>
            <a:r>
              <a:rPr lang="en-US" sz="2000" dirty="0" err="1">
                <a:solidFill>
                  <a:schemeClr val="accent4">
                    <a:lumMod val="75000"/>
                  </a:schemeClr>
                </a:solidFill>
                <a:latin typeface="Arial" panose="020B0604020202020204" pitchFamily="34" charset="0"/>
                <a:cs typeface="Arial" panose="020B0604020202020204" pitchFamily="34" charset="0"/>
              </a:rPr>
              <a:t>não</a:t>
            </a:r>
            <a:r>
              <a:rPr lang="en-US" sz="2000" dirty="0">
                <a:solidFill>
                  <a:schemeClr val="accent4">
                    <a:lumMod val="75000"/>
                  </a:schemeClr>
                </a:solidFill>
                <a:latin typeface="Arial" panose="020B0604020202020204" pitchFamily="34" charset="0"/>
                <a:cs typeface="Arial" panose="020B0604020202020204" pitchFamily="34" charset="0"/>
              </a:rPr>
              <a:t> </a:t>
            </a:r>
            <a:r>
              <a:rPr lang="en-US" sz="2000" dirty="0" err="1">
                <a:solidFill>
                  <a:schemeClr val="accent4">
                    <a:lumMod val="75000"/>
                  </a:schemeClr>
                </a:solidFill>
                <a:latin typeface="Arial" panose="020B0604020202020204" pitchFamily="34" charset="0"/>
                <a:cs typeface="Arial" panose="020B0604020202020204" pitchFamily="34" charset="0"/>
              </a:rPr>
              <a:t>requerendo</a:t>
            </a:r>
            <a:r>
              <a:rPr lang="en-US" sz="2000" dirty="0">
                <a:solidFill>
                  <a:schemeClr val="accent4">
                    <a:lumMod val="75000"/>
                  </a:schemeClr>
                </a:solidFill>
                <a:latin typeface="Arial" panose="020B0604020202020204" pitchFamily="34" charset="0"/>
                <a:cs typeface="Arial" panose="020B0604020202020204" pitchFamily="34" charset="0"/>
              </a:rPr>
              <a:t> </a:t>
            </a:r>
            <a:r>
              <a:rPr lang="en-US" sz="2000" dirty="0" err="1">
                <a:solidFill>
                  <a:schemeClr val="accent4">
                    <a:lumMod val="75000"/>
                  </a:schemeClr>
                </a:solidFill>
                <a:latin typeface="Arial" panose="020B0604020202020204" pitchFamily="34" charset="0"/>
                <a:cs typeface="Arial" panose="020B0604020202020204" pitchFamily="34" charset="0"/>
              </a:rPr>
              <a:t>reintubação</a:t>
            </a:r>
            <a:r>
              <a:rPr lang="en-US" sz="2000" dirty="0">
                <a:solidFill>
                  <a:schemeClr val="accent4">
                    <a:lumMod val="75000"/>
                  </a:schemeClr>
                </a:solidFill>
                <a:latin typeface="Arial" panose="020B0604020202020204" pitchFamily="34" charset="0"/>
                <a:cs typeface="Arial" panose="020B0604020202020204" pitchFamily="34" charset="0"/>
              </a:rPr>
              <a:t> </a:t>
            </a:r>
            <a:r>
              <a:rPr lang="en-US" sz="2000" dirty="0" err="1">
                <a:solidFill>
                  <a:schemeClr val="accent4">
                    <a:lumMod val="75000"/>
                  </a:schemeClr>
                </a:solidFill>
                <a:latin typeface="Arial" panose="020B0604020202020204" pitchFamily="34" charset="0"/>
                <a:cs typeface="Arial" panose="020B0604020202020204" pitchFamily="34" charset="0"/>
              </a:rPr>
              <a:t>durante</a:t>
            </a:r>
            <a:r>
              <a:rPr lang="en-US" sz="2000" dirty="0">
                <a:solidFill>
                  <a:schemeClr val="accent4">
                    <a:lumMod val="75000"/>
                  </a:schemeClr>
                </a:solidFill>
                <a:latin typeface="Arial" panose="020B0604020202020204" pitchFamily="34" charset="0"/>
                <a:cs typeface="Arial" panose="020B0604020202020204" pitchFamily="34" charset="0"/>
              </a:rPr>
              <a:t> </a:t>
            </a:r>
            <a:r>
              <a:rPr lang="en-US" sz="2000" dirty="0" err="1">
                <a:solidFill>
                  <a:schemeClr val="accent4">
                    <a:lumMod val="75000"/>
                  </a:schemeClr>
                </a:solidFill>
                <a:latin typeface="Arial" panose="020B0604020202020204" pitchFamily="34" charset="0"/>
                <a:cs typeface="Arial" panose="020B0604020202020204" pitchFamily="34" charset="0"/>
              </a:rPr>
              <a:t>uma</a:t>
            </a:r>
            <a:r>
              <a:rPr lang="en-US" sz="2000" dirty="0">
                <a:solidFill>
                  <a:schemeClr val="accent4">
                    <a:lumMod val="75000"/>
                  </a:schemeClr>
                </a:solidFill>
                <a:latin typeface="Arial" panose="020B0604020202020204" pitchFamily="34" charset="0"/>
                <a:cs typeface="Arial" panose="020B0604020202020204" pitchFamily="34" charset="0"/>
              </a:rPr>
              <a:t> </a:t>
            </a:r>
            <a:r>
              <a:rPr lang="en-US" sz="2000" dirty="0" err="1">
                <a:solidFill>
                  <a:schemeClr val="accent4">
                    <a:lumMod val="75000"/>
                  </a:schemeClr>
                </a:solidFill>
                <a:latin typeface="Arial" panose="020B0604020202020204" pitchFamily="34" charset="0"/>
                <a:cs typeface="Arial" panose="020B0604020202020204" pitchFamily="34" charset="0"/>
              </a:rPr>
              <a:t>janela</a:t>
            </a:r>
            <a:r>
              <a:rPr lang="en-US" sz="2000" dirty="0">
                <a:solidFill>
                  <a:schemeClr val="accent4">
                    <a:lumMod val="75000"/>
                  </a:schemeClr>
                </a:solidFill>
                <a:latin typeface="Arial" panose="020B0604020202020204" pitchFamily="34" charset="0"/>
                <a:cs typeface="Arial" panose="020B0604020202020204" pitchFamily="34" charset="0"/>
              </a:rPr>
              <a:t> de </a:t>
            </a:r>
            <a:r>
              <a:rPr lang="en-US" sz="2000" dirty="0" err="1">
                <a:solidFill>
                  <a:schemeClr val="accent4">
                    <a:lumMod val="75000"/>
                  </a:schemeClr>
                </a:solidFill>
                <a:latin typeface="Arial" panose="020B0604020202020204" pitchFamily="34" charset="0"/>
                <a:cs typeface="Arial" panose="020B0604020202020204" pitchFamily="34" charset="0"/>
              </a:rPr>
              <a:t>observação</a:t>
            </a:r>
            <a:r>
              <a:rPr lang="en-US" sz="2000" dirty="0">
                <a:solidFill>
                  <a:schemeClr val="accent4">
                    <a:lumMod val="75000"/>
                  </a:schemeClr>
                </a:solidFill>
                <a:latin typeface="Arial" panose="020B0604020202020204" pitchFamily="34" charset="0"/>
                <a:cs typeface="Arial" panose="020B0604020202020204" pitchFamily="34" charset="0"/>
              </a:rPr>
              <a:t> </a:t>
            </a:r>
            <a:r>
              <a:rPr lang="en-US" sz="2000" dirty="0" err="1">
                <a:solidFill>
                  <a:schemeClr val="accent4">
                    <a:lumMod val="75000"/>
                  </a:schemeClr>
                </a:solidFill>
                <a:latin typeface="Arial" panose="020B0604020202020204" pitchFamily="34" charset="0"/>
                <a:cs typeface="Arial" panose="020B0604020202020204" pitchFamily="34" charset="0"/>
              </a:rPr>
              <a:t>pré-especificada</a:t>
            </a:r>
            <a:r>
              <a:rPr lang="en-US" sz="2000" dirty="0">
                <a:solidFill>
                  <a:schemeClr val="accent4">
                    <a:lumMod val="75000"/>
                  </a:schemeClr>
                </a:solidFill>
                <a:latin typeface="Arial" panose="020B0604020202020204" pitchFamily="34" charset="0"/>
                <a:cs typeface="Arial" panose="020B0604020202020204" pitchFamily="34" charset="0"/>
              </a:rPr>
              <a:t>, </a:t>
            </a:r>
            <a:r>
              <a:rPr lang="en-US" sz="2000" dirty="0" err="1">
                <a:solidFill>
                  <a:schemeClr val="accent4">
                    <a:lumMod val="75000"/>
                  </a:schemeClr>
                </a:solidFill>
                <a:latin typeface="Arial" panose="020B0604020202020204" pitchFamily="34" charset="0"/>
                <a:cs typeface="Arial" panose="020B0604020202020204" pitchFamily="34" charset="0"/>
              </a:rPr>
              <a:t>porém</a:t>
            </a:r>
            <a:r>
              <a:rPr lang="en-US" sz="2000" dirty="0">
                <a:solidFill>
                  <a:schemeClr val="accent4">
                    <a:lumMod val="75000"/>
                  </a:schemeClr>
                </a:solidFill>
                <a:latin typeface="Arial" panose="020B0604020202020204" pitchFamily="34" charset="0"/>
                <a:cs typeface="Arial" panose="020B0604020202020204" pitchFamily="34" charset="0"/>
              </a:rPr>
              <a:t> a </a:t>
            </a:r>
            <a:r>
              <a:rPr lang="en-US" sz="2000" dirty="0" err="1">
                <a:solidFill>
                  <a:schemeClr val="accent4">
                    <a:lumMod val="75000"/>
                  </a:schemeClr>
                </a:solidFill>
                <a:latin typeface="Arial" panose="020B0604020202020204" pitchFamily="34" charset="0"/>
                <a:cs typeface="Arial" panose="020B0604020202020204" pitchFamily="34" charset="0"/>
              </a:rPr>
              <a:t>duração</a:t>
            </a:r>
            <a:r>
              <a:rPr lang="en-US" sz="2000" dirty="0">
                <a:solidFill>
                  <a:schemeClr val="accent4">
                    <a:lumMod val="75000"/>
                  </a:schemeClr>
                </a:solidFill>
                <a:latin typeface="Arial" panose="020B0604020202020204" pitchFamily="34" charset="0"/>
                <a:cs typeface="Arial" panose="020B0604020202020204" pitchFamily="34" charset="0"/>
              </a:rPr>
              <a:t> </a:t>
            </a:r>
            <a:r>
              <a:rPr lang="en-US" sz="2000" dirty="0" err="1">
                <a:solidFill>
                  <a:schemeClr val="accent4">
                    <a:lumMod val="75000"/>
                  </a:schemeClr>
                </a:solidFill>
                <a:latin typeface="Arial" panose="020B0604020202020204" pitchFamily="34" charset="0"/>
                <a:cs typeface="Arial" panose="020B0604020202020204" pitchFamily="34" charset="0"/>
              </a:rPr>
              <a:t>desse</a:t>
            </a:r>
            <a:r>
              <a:rPr lang="en-US" sz="2000" dirty="0">
                <a:solidFill>
                  <a:schemeClr val="accent4">
                    <a:lumMod val="75000"/>
                  </a:schemeClr>
                </a:solidFill>
                <a:latin typeface="Arial" panose="020B0604020202020204" pitchFamily="34" charset="0"/>
                <a:cs typeface="Arial" panose="020B0604020202020204" pitchFamily="34" charset="0"/>
              </a:rPr>
              <a:t> tempo </a:t>
            </a:r>
            <a:r>
              <a:rPr lang="en-US" sz="2000" dirty="0" err="1">
                <a:solidFill>
                  <a:schemeClr val="accent4">
                    <a:lumMod val="75000"/>
                  </a:schemeClr>
                </a:solidFill>
                <a:latin typeface="Arial" panose="020B0604020202020204" pitchFamily="34" charset="0"/>
                <a:cs typeface="Arial" panose="020B0604020202020204" pitchFamily="34" charset="0"/>
              </a:rPr>
              <a:t>não</a:t>
            </a:r>
            <a:r>
              <a:rPr lang="en-US" sz="2000" dirty="0">
                <a:solidFill>
                  <a:schemeClr val="accent4">
                    <a:lumMod val="75000"/>
                  </a:schemeClr>
                </a:solidFill>
                <a:latin typeface="Arial" panose="020B0604020202020204" pitchFamily="34" charset="0"/>
                <a:cs typeface="Arial" panose="020B0604020202020204" pitchFamily="34" charset="0"/>
              </a:rPr>
              <a:t> </a:t>
            </a:r>
            <a:r>
              <a:rPr lang="en-US" sz="2000" dirty="0" err="1">
                <a:solidFill>
                  <a:schemeClr val="accent4">
                    <a:lumMod val="75000"/>
                  </a:schemeClr>
                </a:solidFill>
                <a:latin typeface="Arial" panose="020B0604020202020204" pitchFamily="34" charset="0"/>
                <a:cs typeface="Arial" panose="020B0604020202020204" pitchFamily="34" charset="0"/>
              </a:rPr>
              <a:t>foi</a:t>
            </a:r>
            <a:r>
              <a:rPr lang="en-US" sz="2000" dirty="0">
                <a:solidFill>
                  <a:schemeClr val="accent4">
                    <a:lumMod val="75000"/>
                  </a:schemeClr>
                </a:solidFill>
                <a:latin typeface="Arial" panose="020B0604020202020204" pitchFamily="34" charset="0"/>
                <a:cs typeface="Arial" panose="020B0604020202020204" pitchFamily="34" charset="0"/>
              </a:rPr>
              <a:t> </a:t>
            </a:r>
            <a:r>
              <a:rPr lang="en-US" sz="2000" dirty="0" err="1">
                <a:solidFill>
                  <a:schemeClr val="accent4">
                    <a:lumMod val="75000"/>
                  </a:schemeClr>
                </a:solidFill>
                <a:latin typeface="Arial" panose="020B0604020202020204" pitchFamily="34" charset="0"/>
                <a:cs typeface="Arial" panose="020B0604020202020204" pitchFamily="34" charset="0"/>
              </a:rPr>
              <a:t>validada</a:t>
            </a:r>
            <a:r>
              <a:rPr lang="en-US" sz="2000" dirty="0">
                <a:solidFill>
                  <a:schemeClr val="accent4">
                    <a:lumMod val="75000"/>
                  </a:schemeClr>
                </a:solidFill>
                <a:latin typeface="Arial" panose="020B0604020202020204" pitchFamily="34" charset="0"/>
                <a:cs typeface="Arial" panose="020B0604020202020204" pitchFamily="34" charset="0"/>
              </a:rPr>
              <a:t> </a:t>
            </a:r>
            <a:r>
              <a:rPr lang="en-US" sz="2000" dirty="0" err="1">
                <a:solidFill>
                  <a:schemeClr val="accent4">
                    <a:lumMod val="75000"/>
                  </a:schemeClr>
                </a:solidFill>
                <a:latin typeface="Arial" panose="020B0604020202020204" pitchFamily="34" charset="0"/>
                <a:cs typeface="Arial" panose="020B0604020202020204" pitchFamily="34" charset="0"/>
              </a:rPr>
              <a:t>em</a:t>
            </a:r>
            <a:r>
              <a:rPr lang="en-US" sz="2000" dirty="0">
                <a:solidFill>
                  <a:schemeClr val="accent4">
                    <a:lumMod val="75000"/>
                  </a:schemeClr>
                </a:solidFill>
                <a:latin typeface="Arial" panose="020B0604020202020204" pitchFamily="34" charset="0"/>
                <a:cs typeface="Arial" panose="020B0604020202020204" pitchFamily="34" charset="0"/>
              </a:rPr>
              <a:t> </a:t>
            </a:r>
            <a:r>
              <a:rPr lang="en-US" sz="2000" dirty="0" err="1">
                <a:solidFill>
                  <a:schemeClr val="accent4">
                    <a:lumMod val="75000"/>
                  </a:schemeClr>
                </a:solidFill>
                <a:latin typeface="Arial" panose="020B0604020202020204" pitchFamily="34" charset="0"/>
                <a:cs typeface="Arial" panose="020B0604020202020204" pitchFamily="34" charset="0"/>
              </a:rPr>
              <a:t>RNPTe</a:t>
            </a:r>
            <a:r>
              <a:rPr lang="en-US" sz="2000" dirty="0">
                <a:solidFill>
                  <a:schemeClr val="accent4">
                    <a:lumMod val="75000"/>
                  </a:schemeClr>
                </a:solidFill>
                <a:latin typeface="Arial" panose="020B0604020202020204" pitchFamily="34" charset="0"/>
                <a:cs typeface="Arial" panose="020B0604020202020204" pitchFamily="34" charset="0"/>
              </a:rPr>
              <a:t>. </a:t>
            </a:r>
            <a:r>
              <a:rPr lang="en-US" dirty="0"/>
              <a:t/>
            </a:r>
            <a:br>
              <a:rPr lang="en-US" dirty="0"/>
            </a:br>
            <a:endParaRPr lang="pt-BR" dirty="0"/>
          </a:p>
        </p:txBody>
      </p:sp>
      <p:sp>
        <p:nvSpPr>
          <p:cNvPr id="9" name="Retângulo Arredondado 8">
            <a:extLst>
              <a:ext uri="{FF2B5EF4-FFF2-40B4-BE49-F238E27FC236}"/>
            </a:extLst>
          </p:cNvPr>
          <p:cNvSpPr/>
          <p:nvPr/>
        </p:nvSpPr>
        <p:spPr>
          <a:xfrm>
            <a:off x="5618163" y="3394075"/>
            <a:ext cx="6138862" cy="3017838"/>
          </a:xfrm>
          <a:prstGeom prst="roundRect">
            <a:avLst/>
          </a:prstGeom>
          <a:solidFill>
            <a:schemeClr val="accent4">
              <a:lumMod val="20000"/>
              <a:lumOff val="8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err="1">
                <a:solidFill>
                  <a:schemeClr val="accent1">
                    <a:lumMod val="75000"/>
                  </a:schemeClr>
                </a:solidFill>
                <a:latin typeface="Arial" panose="020B0604020202020204" pitchFamily="34" charset="0"/>
                <a:cs typeface="Arial" panose="020B0604020202020204" pitchFamily="34" charset="0"/>
              </a:rPr>
              <a:t>Fergunson</a:t>
            </a:r>
            <a:r>
              <a:rPr lang="pt-BR" dirty="0">
                <a:solidFill>
                  <a:schemeClr val="accent1">
                    <a:lumMod val="75000"/>
                  </a:schemeClr>
                </a:solidFill>
                <a:latin typeface="Arial" panose="020B0604020202020204" pitchFamily="34" charset="0"/>
                <a:cs typeface="Arial" panose="020B0604020202020204" pitchFamily="34" charset="0"/>
              </a:rPr>
              <a:t> também avaliou por uma </a:t>
            </a:r>
            <a:r>
              <a:rPr lang="pt-BR" dirty="0" err="1">
                <a:solidFill>
                  <a:schemeClr val="accent1">
                    <a:lumMod val="75000"/>
                  </a:schemeClr>
                </a:solidFill>
                <a:latin typeface="Arial" panose="020B0604020202020204" pitchFamily="34" charset="0"/>
                <a:cs typeface="Arial" panose="020B0604020202020204" pitchFamily="34" charset="0"/>
              </a:rPr>
              <a:t>metanálise</a:t>
            </a:r>
            <a:r>
              <a:rPr lang="pt-BR" dirty="0">
                <a:solidFill>
                  <a:schemeClr val="accent1">
                    <a:lumMod val="75000"/>
                  </a:schemeClr>
                </a:solidFill>
                <a:latin typeface="Arial" panose="020B0604020202020204" pitchFamily="34" charset="0"/>
                <a:cs typeface="Arial" panose="020B0604020202020204" pitchFamily="34" charset="0"/>
              </a:rPr>
              <a:t> as intervenções que contribuíram para </a:t>
            </a:r>
            <a:r>
              <a:rPr lang="pt-BR" dirty="0" err="1">
                <a:solidFill>
                  <a:schemeClr val="accent1">
                    <a:lumMod val="75000"/>
                  </a:schemeClr>
                </a:solidFill>
                <a:latin typeface="Arial" panose="020B0604020202020204" pitchFamily="34" charset="0"/>
                <a:cs typeface="Arial" panose="020B0604020202020204" pitchFamily="34" charset="0"/>
              </a:rPr>
              <a:t>extubação</a:t>
            </a:r>
            <a:r>
              <a:rPr lang="pt-BR" dirty="0">
                <a:solidFill>
                  <a:schemeClr val="accent1">
                    <a:lumMod val="75000"/>
                  </a:schemeClr>
                </a:solidFill>
                <a:latin typeface="Arial" panose="020B0604020202020204" pitchFamily="34" charset="0"/>
                <a:cs typeface="Arial" panose="020B0604020202020204" pitchFamily="34" charset="0"/>
              </a:rPr>
              <a:t> com sucesso nos recém-nascidos prematuros; </a:t>
            </a:r>
          </a:p>
          <a:p>
            <a:pPr algn="ctr" fontAlgn="auto">
              <a:spcBef>
                <a:spcPts val="0"/>
              </a:spcBef>
              <a:spcAft>
                <a:spcPts val="0"/>
              </a:spcAft>
              <a:defRPr/>
            </a:pPr>
            <a:r>
              <a:rPr lang="pt-BR" dirty="0">
                <a:solidFill>
                  <a:schemeClr val="accent1">
                    <a:lumMod val="75000"/>
                  </a:schemeClr>
                </a:solidFill>
                <a:latin typeface="Arial" panose="020B0604020202020204" pitchFamily="34" charset="0"/>
                <a:cs typeface="Arial" panose="020B0604020202020204" pitchFamily="34" charset="0"/>
              </a:rPr>
              <a:t>Em relação ao dispositivo utilizado após a </a:t>
            </a:r>
            <a:r>
              <a:rPr lang="pt-BR" dirty="0" err="1">
                <a:solidFill>
                  <a:schemeClr val="accent1">
                    <a:lumMod val="75000"/>
                  </a:schemeClr>
                </a:solidFill>
                <a:latin typeface="Arial" panose="020B0604020202020204" pitchFamily="34" charset="0"/>
                <a:cs typeface="Arial" panose="020B0604020202020204" pitchFamily="34" charset="0"/>
              </a:rPr>
              <a:t>extubação</a:t>
            </a:r>
            <a:r>
              <a:rPr lang="pt-BR" dirty="0">
                <a:solidFill>
                  <a:schemeClr val="accent1">
                    <a:lumMod val="75000"/>
                  </a:schemeClr>
                </a:solidFill>
                <a:latin typeface="Arial" panose="020B0604020202020204" pitchFamily="34" charset="0"/>
                <a:cs typeface="Arial" panose="020B0604020202020204" pitchFamily="34" charset="0"/>
              </a:rPr>
              <a:t>, a pressão positiva contínua nas vias aéreas (CPAP) e a ventilação nasal de pressão positiva intermitente (NIPPV) foram os métodos mais eficazes, pois auxiliam na permeabilidade das vias aéreas, reduzindo a obstrução, o trabalho respiratório e apneia.</a:t>
            </a:r>
          </a:p>
          <a:p>
            <a:pPr algn="ctr" fontAlgn="auto">
              <a:spcBef>
                <a:spcPts val="0"/>
              </a:spcBef>
              <a:spcAft>
                <a:spcPts val="0"/>
              </a:spcAft>
              <a:defRPr/>
            </a:pPr>
            <a:endParaRPr lang="pt-BR" dirty="0">
              <a:solidFill>
                <a:schemeClr val="accent1">
                  <a:lumMod val="75000"/>
                </a:schemeClr>
              </a:solidFill>
            </a:endParaRPr>
          </a:p>
        </p:txBody>
      </p:sp>
      <p:sp>
        <p:nvSpPr>
          <p:cNvPr id="12" name="Retângulo Arredondado 11">
            <a:extLst>
              <a:ext uri="{FF2B5EF4-FFF2-40B4-BE49-F238E27FC236}"/>
            </a:extLst>
          </p:cNvPr>
          <p:cNvSpPr/>
          <p:nvPr/>
        </p:nvSpPr>
        <p:spPr>
          <a:xfrm>
            <a:off x="5618163" y="257175"/>
            <a:ext cx="6138862" cy="3017838"/>
          </a:xfrm>
          <a:prstGeom prst="roundRect">
            <a:avLst/>
          </a:prstGeom>
          <a:solidFill>
            <a:schemeClr val="accent4">
              <a:lumMod val="20000"/>
              <a:lumOff val="8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err="1">
                <a:solidFill>
                  <a:schemeClr val="accent1">
                    <a:lumMod val="75000"/>
                  </a:schemeClr>
                </a:solidFill>
                <a:latin typeface="Arial" panose="020B0604020202020204" pitchFamily="34" charset="0"/>
                <a:cs typeface="Arial" panose="020B0604020202020204" pitchFamily="34" charset="0"/>
              </a:rPr>
              <a:t>Giaconni</a:t>
            </a:r>
            <a:r>
              <a:rPr lang="pt-BR" dirty="0">
                <a:solidFill>
                  <a:schemeClr val="accent1">
                    <a:lumMod val="75000"/>
                  </a:schemeClr>
                </a:solidFill>
                <a:latin typeface="Arial" panose="020B0604020202020204" pitchFamily="34" charset="0"/>
                <a:cs typeface="Arial" panose="020B0604020202020204" pitchFamily="34" charset="0"/>
              </a:rPr>
              <a:t> et al realizou uma </a:t>
            </a:r>
            <a:r>
              <a:rPr lang="pt-BR" dirty="0" err="1">
                <a:solidFill>
                  <a:schemeClr val="accent1">
                    <a:lumMod val="75000"/>
                  </a:schemeClr>
                </a:solidFill>
                <a:latin typeface="Arial" panose="020B0604020202020204" pitchFamily="34" charset="0"/>
                <a:cs typeface="Arial" panose="020B0604020202020204" pitchFamily="34" charset="0"/>
              </a:rPr>
              <a:t>metanálise</a:t>
            </a:r>
            <a:r>
              <a:rPr lang="pt-BR" dirty="0">
                <a:solidFill>
                  <a:schemeClr val="accent1">
                    <a:lumMod val="75000"/>
                  </a:schemeClr>
                </a:solidFill>
                <a:latin typeface="Arial" panose="020B0604020202020204" pitchFamily="34" charset="0"/>
                <a:cs typeface="Arial" panose="020B0604020202020204" pitchFamily="34" charset="0"/>
              </a:rPr>
              <a:t> para avaliar esse intervalo de tempo, tendo sido encontrado variação de 12-168 horas com 48, 72 e 168 horas (7 dias) usadas mais frequentemente;</a:t>
            </a:r>
          </a:p>
          <a:p>
            <a:pPr algn="ctr" fontAlgn="auto">
              <a:spcBef>
                <a:spcPts val="0"/>
              </a:spcBef>
              <a:spcAft>
                <a:spcPts val="0"/>
              </a:spcAft>
              <a:defRPr/>
            </a:pPr>
            <a:r>
              <a:rPr lang="pt-BR" dirty="0">
                <a:solidFill>
                  <a:schemeClr val="accent1">
                    <a:lumMod val="75000"/>
                  </a:schemeClr>
                </a:solidFill>
                <a:latin typeface="Arial" panose="020B0604020202020204" pitchFamily="34" charset="0"/>
                <a:cs typeface="Arial" panose="020B0604020202020204" pitchFamily="34" charset="0"/>
              </a:rPr>
              <a:t>63% dos ensaios descreveram os critérios para retorno do suporte ventilatório, destacando-se apneia, aumento da necessidade de FiO2 e o desenvolvimento de acidose respiratória.</a:t>
            </a:r>
            <a:endParaRPr lang="en-US" dirty="0">
              <a:solidFill>
                <a:schemeClr val="accent1">
                  <a:lumMod val="75000"/>
                </a:schemeClr>
              </a:solidFill>
              <a:latin typeface="Arial" panose="020B0604020202020204" pitchFamily="34" charset="0"/>
              <a:cs typeface="Arial" panose="020B0604020202020204" pitchFamily="34" charset="0"/>
            </a:endParaRPr>
          </a:p>
          <a:p>
            <a:pPr algn="ctr" fontAlgn="auto">
              <a:spcBef>
                <a:spcPts val="0"/>
              </a:spcBef>
              <a:spcAft>
                <a:spcPts val="0"/>
              </a:spcAft>
              <a:defRPr/>
            </a:pPr>
            <a:endParaRPr lang="pt-BR" dirty="0"/>
          </a:p>
        </p:txBody>
      </p:sp>
      <p:cxnSp>
        <p:nvCxnSpPr>
          <p:cNvPr id="26" name="Conector Angulado 25">
            <a:extLst>
              <a:ext uri="{FF2B5EF4-FFF2-40B4-BE49-F238E27FC236}"/>
            </a:extLst>
          </p:cNvPr>
          <p:cNvCxnSpPr>
            <a:cxnSpLocks/>
          </p:cNvCxnSpPr>
          <p:nvPr/>
        </p:nvCxnSpPr>
        <p:spPr>
          <a:xfrm flipV="1">
            <a:off x="3546475" y="1236663"/>
            <a:ext cx="1639888" cy="928687"/>
          </a:xfrm>
          <a:prstGeom prst="bentConnector3">
            <a:avLst>
              <a:gd name="adj1" fmla="val 0"/>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34" name="Conector Angulado 33">
            <a:extLst>
              <a:ext uri="{FF2B5EF4-FFF2-40B4-BE49-F238E27FC236}"/>
            </a:extLst>
          </p:cNvPr>
          <p:cNvCxnSpPr>
            <a:cxnSpLocks/>
          </p:cNvCxnSpPr>
          <p:nvPr/>
        </p:nvCxnSpPr>
        <p:spPr>
          <a:xfrm>
            <a:off x="3546475" y="4235450"/>
            <a:ext cx="1477963" cy="1385888"/>
          </a:xfrm>
          <a:prstGeom prst="bentConnector3">
            <a:avLst>
              <a:gd name="adj1" fmla="val 0"/>
            </a:avLst>
          </a:prstGeom>
          <a:ln w="12700">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ítulo 1"/>
          <p:cNvSpPr>
            <a:spLocks noGrp="1"/>
          </p:cNvSpPr>
          <p:nvPr>
            <p:ph type="title"/>
          </p:nvPr>
        </p:nvSpPr>
        <p:spPr>
          <a:xfrm>
            <a:off x="0" y="0"/>
            <a:ext cx="5267325" cy="1389063"/>
          </a:xfrm>
        </p:spPr>
        <p:txBody>
          <a:bodyPr rtlCol="0">
            <a:normAutofit/>
          </a:bodyPr>
          <a:lstStyle/>
          <a:p>
            <a:pPr fontAlgn="auto">
              <a:spcAft>
                <a:spcPts val="0"/>
              </a:spcAft>
              <a:defRPr/>
            </a:pPr>
            <a:r>
              <a:rPr lang="pt-BR" dirty="0">
                <a:solidFill>
                  <a:schemeClr val="accent1">
                    <a:lumMod val="75000"/>
                  </a:schemeClr>
                </a:solidFill>
                <a:latin typeface="Arial" panose="020B0604020202020204" pitchFamily="34" charset="0"/>
                <a:cs typeface="Arial" panose="020B0604020202020204" pitchFamily="34" charset="0"/>
              </a:rPr>
              <a:t> MÉTODOS</a:t>
            </a:r>
          </a:p>
        </p:txBody>
      </p:sp>
      <p:graphicFrame>
        <p:nvGraphicFramePr>
          <p:cNvPr id="4" name="Espaço Reservado para Conteúdo 3">
            <a:extLst>
              <a:ext uri="{FF2B5EF4-FFF2-40B4-BE49-F238E27FC236}"/>
            </a:extLst>
          </p:cNvPr>
          <p:cNvGraphicFramePr>
            <a:graphicFrameLocks noGrp="1"/>
          </p:cNvGraphicFramePr>
          <p:nvPr>
            <p:ph idx="1"/>
          </p:nvPr>
        </p:nvGraphicFramePr>
        <p:xfrm>
          <a:off x="363071" y="1129554"/>
          <a:ext cx="7126941" cy="51502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122" name="Picture 2" descr="Transtorno do Déficit de Atenção – Guia do Bebê"/>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86588" y="0"/>
            <a:ext cx="571182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8195" name="Group 9"/>
          <p:cNvGrpSpPr>
            <a:grpSpLocks noGrp="1" noUngrp="1" noRot="1" noChangeAspect="1" noMove="1" noResize="1"/>
          </p:cNvGrpSpPr>
          <p:nvPr/>
        </p:nvGrpSpPr>
        <p:grpSpPr bwMode="auto">
          <a:xfrm>
            <a:off x="209550" y="4414838"/>
            <a:ext cx="11982450" cy="2087562"/>
            <a:chOff x="143163" y="5763486"/>
            <a:chExt cx="11982332" cy="739555"/>
          </a:xfrm>
        </p:grpSpPr>
        <p:sp>
          <p:nvSpPr>
            <p:cNvPr id="21" name="Rectangle 10">
              <a:extLst>
                <a:ext uri="{FF2B5EF4-FFF2-40B4-BE49-F238E27FC236}"/>
                <a:ext uri="{C183D7F6-B498-43B3-948B-1728B52AA6E4}"/>
              </a:extLst>
            </p:cNvPr>
            <p:cNvSpPr/>
            <p:nvPr/>
          </p:nvSpPr>
          <p:spPr>
            <a:xfrm flipH="1" flipV="1">
              <a:off x="357474" y="5763486"/>
              <a:ext cx="1176802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22" name="Straight Connector 11">
              <a:extLst>
                <a:ext uri="{FF2B5EF4-FFF2-40B4-BE49-F238E27FC236}"/>
                <a:ext uri="{C183D7F6-B498-43B3-948B-1728B52AA6E4}"/>
              </a:extLst>
            </p:cNvPr>
            <p:cNvCxnSpPr>
              <a:cxnSpLocks/>
            </p:cNvCxnSpPr>
            <p:nvPr/>
          </p:nvCxnSpPr>
          <p:spPr>
            <a:xfrm flipH="1">
              <a:off x="143163" y="5763486"/>
              <a:ext cx="0"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5133975" y="587375"/>
            <a:ext cx="6505575" cy="568325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8197" name="Picture 4" descr="Toddler Party - Bebe Deitado Na Lua Desenho Clipart - Full Size Clipart  (#993409) - Pin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436485">
            <a:off x="1270000" y="538163"/>
            <a:ext cx="2593975" cy="352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rminador 3">
            <a:extLst>
              <a:ext uri="{FF2B5EF4-FFF2-40B4-BE49-F238E27FC236}"/>
            </a:extLst>
          </p:cNvPr>
          <p:cNvSpPr/>
          <p:nvPr/>
        </p:nvSpPr>
        <p:spPr>
          <a:xfrm>
            <a:off x="5133975" y="717550"/>
            <a:ext cx="6118225" cy="1979613"/>
          </a:xfrm>
          <a:prstGeom prst="flowChartTerminator">
            <a:avLst/>
          </a:prstGeom>
          <a:ln w="28575">
            <a:solidFill>
              <a:schemeClr val="accent3">
                <a:lumMod val="75000"/>
              </a:schemeClr>
            </a:solidFill>
            <a:prstDash val="lgDash"/>
          </a:ln>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endParaRPr lang="pt-BR" dirty="0">
              <a:latin typeface="Arial" panose="020B0604020202020204" pitchFamily="34" charset="0"/>
              <a:cs typeface="Arial" panose="020B0604020202020204" pitchFamily="34" charset="0"/>
            </a:endParaRPr>
          </a:p>
          <a:p>
            <a:pPr algn="ctr" fontAlgn="auto">
              <a:spcBef>
                <a:spcPts val="0"/>
              </a:spcBef>
              <a:spcAft>
                <a:spcPts val="0"/>
              </a:spcAft>
              <a:defRPr/>
            </a:pPr>
            <a:endParaRPr lang="pt-BR" sz="2000" dirty="0">
              <a:latin typeface="Arial" panose="020B0604020202020204" pitchFamily="34" charset="0"/>
              <a:cs typeface="Arial" panose="020B0604020202020204" pitchFamily="34" charset="0"/>
            </a:endParaRPr>
          </a:p>
          <a:p>
            <a:pPr algn="ctr" fontAlgn="auto">
              <a:spcBef>
                <a:spcPts val="0"/>
              </a:spcBef>
              <a:spcAft>
                <a:spcPts val="0"/>
              </a:spcAft>
              <a:defRPr/>
            </a:pPr>
            <a:r>
              <a:rPr lang="pt-BR" sz="2000" dirty="0">
                <a:solidFill>
                  <a:schemeClr val="accent3">
                    <a:lumMod val="50000"/>
                  </a:schemeClr>
                </a:solidFill>
                <a:latin typeface="Arial" panose="020B0604020202020204" pitchFamily="34" charset="0"/>
                <a:cs typeface="Arial" panose="020B0604020202020204" pitchFamily="34" charset="0"/>
              </a:rPr>
              <a:t>As variáveis demográficas maternas e infantis que poderiam estar relacionadas ao sucesso/insucesso da retirada do tubo foram selecionadas a partir de resultados de estudos anteriores</a:t>
            </a:r>
          </a:p>
          <a:p>
            <a:pPr fontAlgn="auto">
              <a:spcBef>
                <a:spcPts val="0"/>
              </a:spcBef>
              <a:spcAft>
                <a:spcPts val="0"/>
              </a:spcAft>
              <a:defRPr/>
            </a:pPr>
            <a:endParaRPr lang="pt-BR" dirty="0">
              <a:latin typeface="Arial" panose="020B0604020202020204" pitchFamily="34" charset="0"/>
              <a:cs typeface="Arial" panose="020B0604020202020204" pitchFamily="34" charset="0"/>
            </a:endParaRPr>
          </a:p>
          <a:p>
            <a:pPr algn="ctr" fontAlgn="auto">
              <a:spcBef>
                <a:spcPts val="0"/>
              </a:spcBef>
              <a:spcAft>
                <a:spcPts val="0"/>
              </a:spcAft>
              <a:defRPr/>
            </a:pPr>
            <a:endParaRPr lang="pt-BR" dirty="0"/>
          </a:p>
        </p:txBody>
      </p:sp>
      <p:sp>
        <p:nvSpPr>
          <p:cNvPr id="26" name="Terminador 25">
            <a:extLst>
              <a:ext uri="{FF2B5EF4-FFF2-40B4-BE49-F238E27FC236}"/>
            </a:extLst>
          </p:cNvPr>
          <p:cNvSpPr/>
          <p:nvPr/>
        </p:nvSpPr>
        <p:spPr>
          <a:xfrm>
            <a:off x="5343525" y="3206750"/>
            <a:ext cx="6118225" cy="2736850"/>
          </a:xfrm>
          <a:prstGeom prst="flowChartTerminator">
            <a:avLst/>
          </a:prstGeom>
          <a:ln w="28575">
            <a:solidFill>
              <a:schemeClr val="accent3">
                <a:lumMod val="75000"/>
              </a:schemeClr>
            </a:solidFill>
            <a:prstDash val="lgDash"/>
          </a:ln>
        </p:spPr>
        <p:style>
          <a:lnRef idx="2">
            <a:schemeClr val="accent6"/>
          </a:lnRef>
          <a:fillRef idx="1">
            <a:schemeClr val="lt1"/>
          </a:fillRef>
          <a:effectRef idx="0">
            <a:schemeClr val="accent6"/>
          </a:effectRef>
          <a:fontRef idx="minor">
            <a:schemeClr val="dk1"/>
          </a:fontRef>
        </p:style>
        <p:txBody>
          <a:bodyPr anchor="ctr"/>
          <a:lstStyle/>
          <a:p>
            <a:pPr fontAlgn="auto">
              <a:spcBef>
                <a:spcPts val="0"/>
              </a:spcBef>
              <a:spcAft>
                <a:spcPts val="0"/>
              </a:spcAft>
              <a:defRPr/>
            </a:pPr>
            <a:endParaRPr lang="pt-BR" dirty="0">
              <a:latin typeface="Arial" panose="020B0604020202020204" pitchFamily="34" charset="0"/>
              <a:cs typeface="Arial" panose="020B0604020202020204" pitchFamily="34" charset="0"/>
            </a:endParaRPr>
          </a:p>
          <a:p>
            <a:pPr algn="ctr" fontAlgn="auto">
              <a:spcBef>
                <a:spcPts val="0"/>
              </a:spcBef>
              <a:spcAft>
                <a:spcPts val="0"/>
              </a:spcAft>
              <a:defRPr/>
            </a:pPr>
            <a:endParaRPr lang="pt-BR" dirty="0">
              <a:latin typeface="Arial" panose="020B0604020202020204" pitchFamily="34" charset="0"/>
              <a:cs typeface="Arial" panose="020B0604020202020204" pitchFamily="34" charset="0"/>
            </a:endParaRPr>
          </a:p>
          <a:p>
            <a:pPr algn="ctr" fontAlgn="auto">
              <a:spcBef>
                <a:spcPts val="0"/>
              </a:spcBef>
              <a:spcAft>
                <a:spcPts val="0"/>
              </a:spcAft>
              <a:defRPr/>
            </a:pPr>
            <a:r>
              <a:rPr lang="pt-BR" sz="2000" dirty="0">
                <a:solidFill>
                  <a:schemeClr val="accent3">
                    <a:lumMod val="50000"/>
                  </a:schemeClr>
                </a:solidFill>
                <a:latin typeface="Arial" panose="020B0604020202020204" pitchFamily="34" charset="0"/>
                <a:cs typeface="Arial" panose="020B0604020202020204" pitchFamily="34" charset="0"/>
              </a:rPr>
              <a:t>As informações de nascimento consideraram idade gestacional, sexo, peso de nascimento, suporte ventilatório em sala de parto e tempo de administração de surfactante. Também foram analisadas morbidades presentes como alteração de ultrassom </a:t>
            </a:r>
            <a:r>
              <a:rPr lang="pt-BR" sz="2000" dirty="0" err="1">
                <a:solidFill>
                  <a:schemeClr val="accent3">
                    <a:lumMod val="50000"/>
                  </a:schemeClr>
                </a:solidFill>
                <a:latin typeface="Arial" panose="020B0604020202020204" pitchFamily="34" charset="0"/>
                <a:cs typeface="Arial" panose="020B0604020202020204" pitchFamily="34" charset="0"/>
              </a:rPr>
              <a:t>transfontanela</a:t>
            </a:r>
            <a:r>
              <a:rPr lang="pt-BR" sz="2000" dirty="0">
                <a:solidFill>
                  <a:schemeClr val="accent3">
                    <a:lumMod val="50000"/>
                  </a:schemeClr>
                </a:solidFill>
                <a:latin typeface="Arial" panose="020B0604020202020204" pitchFamily="34" charset="0"/>
                <a:cs typeface="Arial" panose="020B0604020202020204" pitchFamily="34" charset="0"/>
              </a:rPr>
              <a:t> e presença de canal arterial patente com repercussão. </a:t>
            </a:r>
          </a:p>
          <a:p>
            <a:pPr fontAlgn="auto">
              <a:spcBef>
                <a:spcPts val="0"/>
              </a:spcBef>
              <a:spcAft>
                <a:spcPts val="0"/>
              </a:spcAft>
              <a:defRPr/>
            </a:pPr>
            <a:endParaRPr lang="pt-BR" dirty="0">
              <a:latin typeface="Arial" panose="020B0604020202020204" pitchFamily="34" charset="0"/>
              <a:cs typeface="Arial" panose="020B0604020202020204" pitchFamily="34" charset="0"/>
            </a:endParaRPr>
          </a:p>
          <a:p>
            <a:pPr algn="ctr" fontAlgn="auto">
              <a:spcBef>
                <a:spcPts val="0"/>
              </a:spcBef>
              <a:spcAft>
                <a:spcPts val="0"/>
              </a:spcAft>
              <a:defRPr/>
            </a:pPr>
            <a:endParaRPr lang="pt-B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10" name="Group 9">
            <a:extLst>
              <a:ext uri="{FF2B5EF4-FFF2-40B4-BE49-F238E27FC236}"/>
              <a:ext uri="{C183D7F6-B498-43B3-948B-1728B52AA6E4}"/>
            </a:extLst>
          </p:cNvPr>
          <p:cNvGrpSpPr>
            <a:grpSpLocks noGrp="1" noUngrp="1" noRot="1" noChangeAspect="1" noMove="1" noResize="1"/>
          </p:cNvGrpSpPr>
          <p:nvPr/>
        </p:nvGrpSpPr>
        <p:grpSpPr>
          <a:xfrm rot="5400000">
            <a:off x="-2340441" y="2666183"/>
            <a:ext cx="5860051" cy="527712"/>
            <a:chOff x="6081624" y="1998368"/>
            <a:chExt cx="5613457" cy="782175"/>
          </a:xfrm>
          <a:solidFill>
            <a:schemeClr val="accent4"/>
          </a:solidFill>
        </p:grpSpPr>
        <p:sp>
          <p:nvSpPr>
            <p:cNvPr id="11" name="Rectangle 10">
              <a:extLst>
                <a:ext uri="{FF2B5EF4-FFF2-40B4-BE49-F238E27FC236}"/>
                <a:ext uri="{C183D7F6-B498-43B3-948B-1728B52AA6E4}"/>
              </a:extLst>
            </p:cNvPr>
            <p:cNvSpPr/>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 name="Rectangle 11">
              <a:extLst>
                <a:ext uri="{FF2B5EF4-FFF2-40B4-BE49-F238E27FC236}"/>
                <a:ext uri="{C183D7F6-B498-43B3-948B-1728B52AA6E4}"/>
              </a:extLst>
            </p:cNvPr>
            <p:cNvSpPr/>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14" name="Rectangl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579438" y="922338"/>
            <a:ext cx="11112500" cy="5462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Retângulo 3">
            <a:extLst>
              <a:ext uri="{FF2B5EF4-FFF2-40B4-BE49-F238E27FC236}"/>
            </a:extLst>
          </p:cNvPr>
          <p:cNvSpPr/>
          <p:nvPr/>
        </p:nvSpPr>
        <p:spPr>
          <a:xfrm>
            <a:off x="1008063" y="447675"/>
            <a:ext cx="5186362" cy="1331913"/>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solidFill>
                <a:schemeClr val="tx2">
                  <a:lumMod val="75000"/>
                </a:schemeClr>
              </a:solidFill>
              <a:latin typeface="Arial" panose="020B0604020202020204" pitchFamily="34" charset="0"/>
              <a:cs typeface="Arial" panose="020B0604020202020204" pitchFamily="34" charset="0"/>
            </a:endParaRPr>
          </a:p>
          <a:p>
            <a:pPr algn="ctr" fontAlgn="auto">
              <a:spcBef>
                <a:spcPts val="0"/>
              </a:spcBef>
              <a:spcAft>
                <a:spcPts val="0"/>
              </a:spcAft>
              <a:defRPr/>
            </a:pPr>
            <a:r>
              <a:rPr lang="pt-BR" dirty="0">
                <a:solidFill>
                  <a:schemeClr val="tx2">
                    <a:lumMod val="75000"/>
                  </a:schemeClr>
                </a:solidFill>
                <a:latin typeface="Arial" panose="020B0604020202020204" pitchFamily="34" charset="0"/>
                <a:cs typeface="Arial" panose="020B0604020202020204" pitchFamily="34" charset="0"/>
              </a:rPr>
              <a:t> </a:t>
            </a:r>
            <a:r>
              <a:rPr lang="pt-BR" b="1" dirty="0">
                <a:solidFill>
                  <a:schemeClr val="tx2">
                    <a:lumMod val="75000"/>
                  </a:schemeClr>
                </a:solidFill>
                <a:latin typeface="Arial" panose="020B0604020202020204" pitchFamily="34" charset="0"/>
                <a:cs typeface="Arial" panose="020B0604020202020204" pitchFamily="34" charset="0"/>
              </a:rPr>
              <a:t>Objetivo primário:</a:t>
            </a:r>
            <a:r>
              <a:rPr lang="pt-BR" dirty="0">
                <a:solidFill>
                  <a:schemeClr val="tx2">
                    <a:lumMod val="75000"/>
                  </a:schemeClr>
                </a:solidFill>
                <a:latin typeface="Arial" panose="020B0604020202020204" pitchFamily="34" charset="0"/>
                <a:cs typeface="Arial" panose="020B0604020202020204" pitchFamily="34" charset="0"/>
              </a:rPr>
              <a:t> avaliar o índice de falha de </a:t>
            </a:r>
            <a:r>
              <a:rPr lang="pt-BR" dirty="0" err="1">
                <a:solidFill>
                  <a:schemeClr val="tx2">
                    <a:lumMod val="75000"/>
                  </a:schemeClr>
                </a:solidFill>
                <a:latin typeface="Arial" panose="020B0604020202020204" pitchFamily="34" charset="0"/>
                <a:cs typeface="Arial" panose="020B0604020202020204" pitchFamily="34" charset="0"/>
              </a:rPr>
              <a:t>extubação</a:t>
            </a:r>
            <a:r>
              <a:rPr lang="pt-BR" dirty="0">
                <a:solidFill>
                  <a:schemeClr val="tx2">
                    <a:lumMod val="75000"/>
                  </a:schemeClr>
                </a:solidFill>
                <a:latin typeface="Arial" panose="020B0604020202020204" pitchFamily="34" charset="0"/>
                <a:cs typeface="Arial" panose="020B0604020202020204" pitchFamily="34" charset="0"/>
              </a:rPr>
              <a:t> no HMIB no período de 72 horas após a primeira retirada da ventilação invasiva de forma eletiva. </a:t>
            </a:r>
          </a:p>
          <a:p>
            <a:pPr algn="ctr" fontAlgn="auto">
              <a:spcBef>
                <a:spcPts val="0"/>
              </a:spcBef>
              <a:spcAft>
                <a:spcPts val="0"/>
              </a:spcAft>
              <a:defRPr/>
            </a:pPr>
            <a:endParaRPr lang="pt-BR" b="1" dirty="0"/>
          </a:p>
        </p:txBody>
      </p:sp>
      <p:sp>
        <p:nvSpPr>
          <p:cNvPr id="13" name="Retângulo 12">
            <a:extLst>
              <a:ext uri="{FF2B5EF4-FFF2-40B4-BE49-F238E27FC236}"/>
            </a:extLst>
          </p:cNvPr>
          <p:cNvSpPr/>
          <p:nvPr/>
        </p:nvSpPr>
        <p:spPr>
          <a:xfrm>
            <a:off x="1008063" y="2008188"/>
            <a:ext cx="5186362" cy="2474912"/>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solidFill>
                <a:schemeClr val="tx2">
                  <a:lumMod val="75000"/>
                </a:schemeClr>
              </a:solidFill>
              <a:latin typeface="Arial" panose="020B0604020202020204" pitchFamily="34" charset="0"/>
              <a:cs typeface="Arial" panose="020B0604020202020204" pitchFamily="34" charset="0"/>
            </a:endParaRPr>
          </a:p>
          <a:p>
            <a:pPr algn="ctr" fontAlgn="auto">
              <a:spcBef>
                <a:spcPts val="0"/>
              </a:spcBef>
              <a:spcAft>
                <a:spcPts val="0"/>
              </a:spcAft>
              <a:defRPr/>
            </a:pPr>
            <a:r>
              <a:rPr lang="pt-BR" b="1" dirty="0">
                <a:solidFill>
                  <a:schemeClr val="tx2">
                    <a:lumMod val="75000"/>
                  </a:schemeClr>
                </a:solidFill>
                <a:latin typeface="Arial" panose="020B0604020202020204" pitchFamily="34" charset="0"/>
                <a:cs typeface="Arial" panose="020B0604020202020204" pitchFamily="34" charset="0"/>
              </a:rPr>
              <a:t>Desfechos secundários: </a:t>
            </a:r>
            <a:r>
              <a:rPr lang="pt-BR" dirty="0">
                <a:solidFill>
                  <a:schemeClr val="tx2">
                    <a:lumMod val="75000"/>
                  </a:schemeClr>
                </a:solidFill>
                <a:latin typeface="Arial" panose="020B0604020202020204" pitchFamily="34" charset="0"/>
                <a:cs typeface="Arial" panose="020B0604020202020204" pitchFamily="34" charset="0"/>
              </a:rPr>
              <a:t>avaliação da morte antes da alta da unidade de terapia intensiva neonatal (UTIN), morbidades neonatais como alterações ecográficas cardiológicas e cerebrais, presença de retinopatia da prematuridade e displasia </a:t>
            </a:r>
            <a:r>
              <a:rPr lang="pt-BR" dirty="0" err="1">
                <a:solidFill>
                  <a:schemeClr val="tx2">
                    <a:lumMod val="75000"/>
                  </a:schemeClr>
                </a:solidFill>
                <a:latin typeface="Arial" panose="020B0604020202020204" pitchFamily="34" charset="0"/>
                <a:cs typeface="Arial" panose="020B0604020202020204" pitchFamily="34" charset="0"/>
              </a:rPr>
              <a:t>broncopulmonar</a:t>
            </a:r>
            <a:r>
              <a:rPr lang="pt-BR" dirty="0">
                <a:solidFill>
                  <a:schemeClr val="tx2">
                    <a:lumMod val="75000"/>
                  </a:schemeClr>
                </a:solidFill>
                <a:latin typeface="Arial" panose="020B0604020202020204" pitchFamily="34" charset="0"/>
                <a:cs typeface="Arial" panose="020B0604020202020204" pitchFamily="34" charset="0"/>
              </a:rPr>
              <a:t> (definida como a necessidade de suplementação de oxigênio ou suporte respiratório com 36 semanas de idade pós menstrual). </a:t>
            </a:r>
          </a:p>
          <a:p>
            <a:pPr algn="ctr" fontAlgn="auto">
              <a:spcBef>
                <a:spcPts val="0"/>
              </a:spcBef>
              <a:spcAft>
                <a:spcPts val="0"/>
              </a:spcAft>
              <a:defRPr/>
            </a:pPr>
            <a:r>
              <a:rPr lang="pt-BR" b="1" dirty="0">
                <a:latin typeface="Arial" panose="020B0604020202020204" pitchFamily="34" charset="0"/>
                <a:cs typeface="Arial" panose="020B0604020202020204" pitchFamily="34" charset="0"/>
              </a:rPr>
              <a:t> </a:t>
            </a:r>
          </a:p>
        </p:txBody>
      </p:sp>
      <p:sp>
        <p:nvSpPr>
          <p:cNvPr id="15" name="Retângulo 14">
            <a:extLst>
              <a:ext uri="{FF2B5EF4-FFF2-40B4-BE49-F238E27FC236}"/>
            </a:extLst>
          </p:cNvPr>
          <p:cNvSpPr/>
          <p:nvPr/>
        </p:nvSpPr>
        <p:spPr>
          <a:xfrm>
            <a:off x="1008063" y="4645025"/>
            <a:ext cx="5186362" cy="1317625"/>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solidFill>
                  <a:schemeClr val="tx2">
                    <a:lumMod val="75000"/>
                  </a:schemeClr>
                </a:solidFill>
                <a:latin typeface="Arial" panose="020B0604020202020204" pitchFamily="34" charset="0"/>
                <a:cs typeface="Arial" panose="020B0604020202020204" pitchFamily="34" charset="0"/>
              </a:rPr>
              <a:t>Este projeto foi submetido e aprovado pelo conselho de ética e pesquisa (CEP), seguindo a Resolução 466/2012 número CAAE 47235621.8.0000.5553</a:t>
            </a:r>
            <a:endParaRPr lang="pt-BR" b="1" dirty="0">
              <a:solidFill>
                <a:schemeClr val="tx2">
                  <a:lumMod val="75000"/>
                </a:schemeClr>
              </a:solidFill>
              <a:latin typeface="Arial" panose="020B0604020202020204" pitchFamily="34" charset="0"/>
              <a:cs typeface="Arial" panose="020B0604020202020204" pitchFamily="34" charset="0"/>
            </a:endParaRPr>
          </a:p>
        </p:txBody>
      </p:sp>
      <p:pic>
        <p:nvPicPr>
          <p:cNvPr id="9224"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4425" y="420688"/>
            <a:ext cx="5440363" cy="543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Retângulo 17">
            <a:extLst>
              <a:ext uri="{FF2B5EF4-FFF2-40B4-BE49-F238E27FC236}"/>
            </a:extLst>
          </p:cNvPr>
          <p:cNvSpPr/>
          <p:nvPr/>
        </p:nvSpPr>
        <p:spPr>
          <a:xfrm>
            <a:off x="7912100" y="3051175"/>
            <a:ext cx="914400" cy="2619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9" name="Rectangle 7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6160" name="Group 74"/>
          <p:cNvPicPr>
            <a:picLocks noGrp="1" noRot="1" noChangeAspect="1" noMove="1" noResize="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60450"/>
            <a:ext cx="731838" cy="676275"/>
          </a:xfrm>
          <a:prstGeom prst="rect">
            <a:avLst/>
          </a:prstGeom>
          <a:noFill/>
          <a:extLst>
            <a:ext uri="{909E8E84-426E-40DD-AFC4-6F175D3DCCD1}">
              <a14:hiddenFill xmlns:a14="http://schemas.microsoft.com/office/drawing/2010/main">
                <a:solidFill>
                  <a:srgbClr val="FFFFFF"/>
                </a:solidFill>
              </a14:hiddenFill>
            </a:ext>
          </a:extLst>
        </p:spPr>
      </p:pic>
      <p:sp>
        <p:nvSpPr>
          <p:cNvPr id="6167" name="Rectangle 7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639763" y="655638"/>
            <a:ext cx="5673725" cy="143192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168" name="Rectangle 8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6716713" y="608013"/>
            <a:ext cx="4637087" cy="559435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Espaço Reservado para Conteúdo 2"/>
          <p:cNvSpPr>
            <a:spLocks noGrp="1"/>
          </p:cNvSpPr>
          <p:nvPr>
            <p:ph idx="1"/>
          </p:nvPr>
        </p:nvSpPr>
        <p:spPr>
          <a:xfrm>
            <a:off x="6737350" y="855663"/>
            <a:ext cx="4492625" cy="5146675"/>
          </a:xfrm>
        </p:spPr>
        <p:txBody>
          <a:bodyPr anchor="ctr">
            <a:normAutofit/>
          </a:bodyPr>
          <a:lstStyle/>
          <a:p>
            <a:pPr marL="0" indent="0" algn="just">
              <a:lnSpc>
                <a:spcPct val="80000"/>
              </a:lnSpc>
              <a:buFont typeface="Arial" charset="0"/>
              <a:buNone/>
            </a:pPr>
            <a:r>
              <a:rPr lang="pt-BR" sz="1800" smtClean="0">
                <a:solidFill>
                  <a:srgbClr val="301D7E"/>
                </a:solidFill>
                <a:latin typeface="Arial" charset="0"/>
                <a:cs typeface="Arial" charset="0"/>
              </a:rPr>
              <a:t>     A força de associação entre as variáveis independente e dependente foi feita pela Regressão Logística Binária expressa em valores estimados de Odds Ratio (OR) bruto, com intervalo de confiança de 95% (IC95%). Foi usado o teste Shapiro-Wilk para verificar se os dados seguem distribuição normal. </a:t>
            </a:r>
          </a:p>
          <a:p>
            <a:pPr marL="0" indent="0">
              <a:lnSpc>
                <a:spcPct val="80000"/>
              </a:lnSpc>
            </a:pPr>
            <a:endParaRPr lang="pt-BR" sz="1500" smtClean="0">
              <a:solidFill>
                <a:srgbClr val="301D7E"/>
              </a:solidFill>
            </a:endParaRPr>
          </a:p>
          <a:p>
            <a:pPr marL="0" indent="0" algn="just">
              <a:lnSpc>
                <a:spcPct val="80000"/>
              </a:lnSpc>
            </a:pPr>
            <a:endParaRPr lang="pt-BR" sz="1500" smtClean="0">
              <a:solidFill>
                <a:srgbClr val="301D7E"/>
              </a:solidFill>
            </a:endParaRPr>
          </a:p>
          <a:p>
            <a:pPr marL="0" indent="0" algn="just">
              <a:lnSpc>
                <a:spcPct val="80000"/>
              </a:lnSpc>
            </a:pPr>
            <a:endParaRPr lang="pt-BR" sz="1500" smtClean="0">
              <a:solidFill>
                <a:srgbClr val="301D7E"/>
              </a:solidFill>
            </a:endParaRPr>
          </a:p>
          <a:p>
            <a:pPr marL="0" indent="0" algn="just">
              <a:lnSpc>
                <a:spcPct val="80000"/>
              </a:lnSpc>
              <a:buFont typeface="Arial" charset="0"/>
              <a:buNone/>
            </a:pPr>
            <a:r>
              <a:rPr lang="pt-BR" sz="1800" smtClean="0">
                <a:solidFill>
                  <a:srgbClr val="301D7E"/>
                </a:solidFill>
                <a:latin typeface="Arial" charset="0"/>
                <a:cs typeface="Arial" charset="0"/>
              </a:rPr>
              <a:t>    Para comparar as médias das variáveis quantitativas com a falha de extubação foi usado o teste t de Student e o teste não-paramétrico U de Mann-Whitney. Os dados foram tabulados e analisados no IBM Statistical Package for the Social Sciences versão 20.0. O nível de significância adotado foi p ≤ 0,05. </a:t>
            </a:r>
          </a:p>
          <a:p>
            <a:pPr marL="0" indent="0">
              <a:lnSpc>
                <a:spcPct val="80000"/>
              </a:lnSpc>
              <a:buFont typeface="Arial" charset="0"/>
              <a:buNone/>
            </a:pPr>
            <a:endParaRPr lang="pt-BR" sz="1500" smtClean="0"/>
          </a:p>
        </p:txBody>
      </p:sp>
      <p:pic>
        <p:nvPicPr>
          <p:cNvPr id="10247" name="Picture 4" descr="DO FINITO AO INFINITO: Divisã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9763" y="808038"/>
            <a:ext cx="5722937" cy="286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169" name="Straight Connector 83">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H="1">
            <a:off x="838200" y="6492875"/>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5" name="Terminador 4">
            <a:extLst>
              <a:ext uri="{FF2B5EF4-FFF2-40B4-BE49-F238E27FC236}"/>
            </a:extLst>
          </p:cNvPr>
          <p:cNvSpPr/>
          <p:nvPr/>
        </p:nvSpPr>
        <p:spPr>
          <a:xfrm>
            <a:off x="730250" y="4033838"/>
            <a:ext cx="5632450" cy="1897062"/>
          </a:xfrm>
          <a:prstGeom prst="flowChartTerminator">
            <a:avLst/>
          </a:prstGeom>
          <a:solidFill>
            <a:schemeClr val="accent6">
              <a:lumMod val="60000"/>
              <a:lumOff val="40000"/>
            </a:schemeClr>
          </a:solidFill>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fontAlgn="auto">
              <a:spcBef>
                <a:spcPts val="0"/>
              </a:spcBef>
              <a:spcAft>
                <a:spcPts val="0"/>
              </a:spcAft>
              <a:defRPr/>
            </a:pPr>
            <a:endParaRPr lang="pt-BR" dirty="0">
              <a:solidFill>
                <a:schemeClr val="tx2">
                  <a:lumMod val="75000"/>
                </a:schemeClr>
              </a:solidFill>
            </a:endParaRPr>
          </a:p>
        </p:txBody>
      </p:sp>
      <p:sp>
        <p:nvSpPr>
          <p:cNvPr id="40" name="CaixaDeTexto 39">
            <a:extLst>
              <a:ext uri="{FF2B5EF4-FFF2-40B4-BE49-F238E27FC236}"/>
            </a:extLst>
          </p:cNvPr>
          <p:cNvSpPr txBox="1"/>
          <p:nvPr/>
        </p:nvSpPr>
        <p:spPr>
          <a:xfrm>
            <a:off x="660400" y="4105275"/>
            <a:ext cx="5435600" cy="1754188"/>
          </a:xfrm>
          <a:prstGeom prst="rect">
            <a:avLst/>
          </a:prstGeom>
          <a:noFill/>
        </p:spPr>
        <p:txBody>
          <a:bodyPr>
            <a:spAutoFit/>
          </a:bodyPr>
          <a:lstStyle/>
          <a:p>
            <a:pPr algn="ctr" fontAlgn="auto">
              <a:spcBef>
                <a:spcPts val="0"/>
              </a:spcBef>
              <a:spcAft>
                <a:spcPts val="0"/>
              </a:spcAft>
              <a:defRPr/>
            </a:pPr>
            <a:r>
              <a:rPr lang="pt-BR" dirty="0">
                <a:solidFill>
                  <a:schemeClr val="accent4">
                    <a:lumMod val="50000"/>
                  </a:schemeClr>
                </a:solidFill>
                <a:latin typeface="Arial" panose="020B0604020202020204" pitchFamily="34" charset="0"/>
                <a:cs typeface="Arial" panose="020B0604020202020204" pitchFamily="34" charset="0"/>
              </a:rPr>
              <a:t>Para análise dos dados, utilizou-se os procedimentos usuais da estatística descritiva, tais como </a:t>
            </a:r>
            <a:r>
              <a:rPr lang="pt-BR" dirty="0" err="1">
                <a:solidFill>
                  <a:schemeClr val="accent4">
                    <a:lumMod val="50000"/>
                  </a:schemeClr>
                </a:solidFill>
                <a:latin typeface="Arial" panose="020B0604020202020204" pitchFamily="34" charset="0"/>
                <a:cs typeface="Arial" panose="020B0604020202020204" pitchFamily="34" charset="0"/>
              </a:rPr>
              <a:t>distribuição</a:t>
            </a:r>
            <a:r>
              <a:rPr lang="pt-BR" dirty="0">
                <a:solidFill>
                  <a:schemeClr val="accent4">
                    <a:lumMod val="50000"/>
                  </a:schemeClr>
                </a:solidFill>
                <a:latin typeface="Arial" panose="020B0604020202020204" pitchFamily="34" charset="0"/>
                <a:cs typeface="Arial" panose="020B0604020202020204" pitchFamily="34" charset="0"/>
              </a:rPr>
              <a:t> de </a:t>
            </a:r>
            <a:r>
              <a:rPr lang="pt-BR" dirty="0" err="1">
                <a:solidFill>
                  <a:schemeClr val="accent4">
                    <a:lumMod val="50000"/>
                  </a:schemeClr>
                </a:solidFill>
                <a:latin typeface="Arial" panose="020B0604020202020204" pitchFamily="34" charset="0"/>
                <a:cs typeface="Arial" panose="020B0604020202020204" pitchFamily="34" charset="0"/>
              </a:rPr>
              <a:t>frequência</a:t>
            </a:r>
            <a:r>
              <a:rPr lang="pt-BR" dirty="0">
                <a:solidFill>
                  <a:schemeClr val="accent4">
                    <a:lumMod val="50000"/>
                  </a:schemeClr>
                </a:solidFill>
                <a:latin typeface="Arial" panose="020B0604020202020204" pitchFamily="34" charset="0"/>
                <a:cs typeface="Arial" panose="020B0604020202020204" pitchFamily="34" charset="0"/>
              </a:rPr>
              <a:t> absoluta (</a:t>
            </a:r>
            <a:r>
              <a:rPr lang="pt-BR" dirty="0" err="1">
                <a:solidFill>
                  <a:schemeClr val="accent4">
                    <a:lumMod val="50000"/>
                  </a:schemeClr>
                </a:solidFill>
                <a:latin typeface="Arial" panose="020B0604020202020204" pitchFamily="34" charset="0"/>
                <a:cs typeface="Arial" panose="020B0604020202020204" pitchFamily="34" charset="0"/>
              </a:rPr>
              <a:t>n</a:t>
            </a:r>
            <a:r>
              <a:rPr lang="pt-BR" dirty="0">
                <a:solidFill>
                  <a:schemeClr val="accent4">
                    <a:lumMod val="50000"/>
                  </a:schemeClr>
                </a:solidFill>
                <a:latin typeface="Arial" panose="020B0604020202020204" pitchFamily="34" charset="0"/>
                <a:cs typeface="Arial" panose="020B0604020202020204" pitchFamily="34" charset="0"/>
              </a:rPr>
              <a:t>) e relativa (%), </a:t>
            </a:r>
            <a:r>
              <a:rPr lang="pt-BR" dirty="0" err="1">
                <a:solidFill>
                  <a:schemeClr val="accent4">
                    <a:lumMod val="50000"/>
                  </a:schemeClr>
                </a:solidFill>
                <a:latin typeface="Arial" panose="020B0604020202020204" pitchFamily="34" charset="0"/>
                <a:cs typeface="Arial" panose="020B0604020202020204" pitchFamily="34" charset="0"/>
              </a:rPr>
              <a:t>médias</a:t>
            </a:r>
            <a:r>
              <a:rPr lang="pt-BR" dirty="0">
                <a:solidFill>
                  <a:schemeClr val="accent4">
                    <a:lumMod val="50000"/>
                  </a:schemeClr>
                </a:solidFill>
                <a:latin typeface="Arial" panose="020B0604020202020204" pitchFamily="34" charset="0"/>
                <a:cs typeface="Arial" panose="020B0604020202020204" pitchFamily="34" charset="0"/>
              </a:rPr>
              <a:t> e desvio </a:t>
            </a:r>
            <a:r>
              <a:rPr lang="pt-BR" dirty="0" err="1">
                <a:solidFill>
                  <a:schemeClr val="accent4">
                    <a:lumMod val="50000"/>
                  </a:schemeClr>
                </a:solidFill>
                <a:latin typeface="Arial" panose="020B0604020202020204" pitchFamily="34" charset="0"/>
                <a:cs typeface="Arial" panose="020B0604020202020204" pitchFamily="34" charset="0"/>
              </a:rPr>
              <a:t>padrão</a:t>
            </a:r>
            <a:r>
              <a:rPr lang="pt-BR" dirty="0">
                <a:solidFill>
                  <a:schemeClr val="accent4">
                    <a:lumMod val="50000"/>
                  </a:schemeClr>
                </a:solidFill>
                <a:latin typeface="Arial" panose="020B0604020202020204" pitchFamily="34" charset="0"/>
                <a:cs typeface="Arial" panose="020B0604020202020204" pitchFamily="34" charset="0"/>
              </a:rPr>
              <a:t>. Na </a:t>
            </a:r>
            <a:r>
              <a:rPr lang="pt-BR" dirty="0" err="1">
                <a:solidFill>
                  <a:schemeClr val="accent4">
                    <a:lumMod val="50000"/>
                  </a:schemeClr>
                </a:solidFill>
                <a:latin typeface="Arial" panose="020B0604020202020204" pitchFamily="34" charset="0"/>
                <a:cs typeface="Arial" panose="020B0604020202020204" pitchFamily="34" charset="0"/>
              </a:rPr>
              <a:t>análise</a:t>
            </a:r>
            <a:r>
              <a:rPr lang="pt-BR" dirty="0">
                <a:solidFill>
                  <a:schemeClr val="accent4">
                    <a:lumMod val="50000"/>
                  </a:schemeClr>
                </a:solidFill>
                <a:latin typeface="Arial" panose="020B0604020202020204" pitchFamily="34" charset="0"/>
                <a:cs typeface="Arial" panose="020B0604020202020204" pitchFamily="34" charset="0"/>
              </a:rPr>
              <a:t> bivariada, realizou o teste </a:t>
            </a:r>
            <a:r>
              <a:rPr lang="pt-BR" dirty="0" err="1">
                <a:solidFill>
                  <a:schemeClr val="accent4">
                    <a:lumMod val="50000"/>
                  </a:schemeClr>
                </a:solidFill>
                <a:latin typeface="Arial" panose="020B0604020202020204" pitchFamily="34" charset="0"/>
                <a:cs typeface="Arial" panose="020B0604020202020204" pitchFamily="34" charset="0"/>
              </a:rPr>
              <a:t>Qui</a:t>
            </a:r>
            <a:r>
              <a:rPr lang="pt-BR" dirty="0">
                <a:solidFill>
                  <a:schemeClr val="accent4">
                    <a:lumMod val="50000"/>
                  </a:schemeClr>
                </a:solidFill>
                <a:latin typeface="Arial" panose="020B0604020202020204" pitchFamily="34" charset="0"/>
                <a:cs typeface="Arial" panose="020B0604020202020204" pitchFamily="34" charset="0"/>
              </a:rPr>
              <a:t>-quadrado de Pearson e Exato de Fisher.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757988" y="292100"/>
            <a:ext cx="10515600" cy="1325563"/>
          </a:xfrm>
        </p:spPr>
        <p:txBody>
          <a:bodyPr rtlCol="0">
            <a:normAutofit/>
          </a:bodyPr>
          <a:lstStyle/>
          <a:p>
            <a:pPr fontAlgn="auto">
              <a:spcAft>
                <a:spcPts val="0"/>
              </a:spcAft>
              <a:defRPr/>
            </a:pPr>
            <a:r>
              <a:rPr lang="pt-BR" dirty="0">
                <a:solidFill>
                  <a:schemeClr val="accent1">
                    <a:lumMod val="75000"/>
                  </a:schemeClr>
                </a:solidFill>
                <a:latin typeface="Arial" panose="020B0604020202020204" pitchFamily="34" charset="0"/>
                <a:cs typeface="Arial" panose="020B0604020202020204" pitchFamily="34" charset="0"/>
              </a:rPr>
              <a:t>RESULTADOS</a:t>
            </a:r>
          </a:p>
        </p:txBody>
      </p:sp>
      <p:sp>
        <p:nvSpPr>
          <p:cNvPr id="4" name="Oval 3">
            <a:extLst>
              <a:ext uri="{FF2B5EF4-FFF2-40B4-BE49-F238E27FC236}"/>
            </a:extLst>
          </p:cNvPr>
          <p:cNvSpPr/>
          <p:nvPr/>
        </p:nvSpPr>
        <p:spPr>
          <a:xfrm>
            <a:off x="995363" y="1617663"/>
            <a:ext cx="5357812" cy="3492500"/>
          </a:xfrm>
          <a:prstGeom prst="ellips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latin typeface="Arial" panose="020B0604020202020204" pitchFamily="34" charset="0"/>
              <a:cs typeface="Arial" panose="020B0604020202020204" pitchFamily="34" charset="0"/>
            </a:endParaRPr>
          </a:p>
          <a:p>
            <a:pPr algn="ctr" fontAlgn="auto">
              <a:spcBef>
                <a:spcPts val="0"/>
              </a:spcBef>
              <a:spcAft>
                <a:spcPts val="0"/>
              </a:spcAft>
              <a:defRPr/>
            </a:pPr>
            <a:r>
              <a:rPr lang="pt-BR" dirty="0">
                <a:solidFill>
                  <a:schemeClr val="accent3">
                    <a:lumMod val="50000"/>
                  </a:schemeClr>
                </a:solidFill>
                <a:latin typeface="Arial" panose="020B0604020202020204" pitchFamily="34" charset="0"/>
                <a:cs typeface="Arial" panose="020B0604020202020204" pitchFamily="34" charset="0"/>
              </a:rPr>
              <a:t>Durante o período do trabalho, foram admitidos na UTIN do HMIB 102 recém-nascidos prematuros extremos e/ou extremo baixo peso. Destes, 61 lactentes (60,7%) foram excluídos por não terem sido ventilados mecanicamente ou que foram à óbito antes da </a:t>
            </a:r>
            <a:r>
              <a:rPr lang="pt-BR" dirty="0" err="1">
                <a:solidFill>
                  <a:schemeClr val="accent3">
                    <a:lumMod val="50000"/>
                  </a:schemeClr>
                </a:solidFill>
                <a:latin typeface="Arial" panose="020B0604020202020204" pitchFamily="34" charset="0"/>
                <a:cs typeface="Arial" panose="020B0604020202020204" pitchFamily="34" charset="0"/>
              </a:rPr>
              <a:t>extubação</a:t>
            </a:r>
            <a:r>
              <a:rPr lang="pt-BR" dirty="0">
                <a:solidFill>
                  <a:schemeClr val="accent3">
                    <a:lumMod val="50000"/>
                  </a:schemeClr>
                </a:solidFill>
                <a:latin typeface="Arial" panose="020B0604020202020204" pitchFamily="34" charset="0"/>
                <a:cs typeface="Arial" panose="020B0604020202020204" pitchFamily="34" charset="0"/>
              </a:rPr>
              <a:t>, permanecendo 41 participantes (39,3%). </a:t>
            </a:r>
          </a:p>
          <a:p>
            <a:pPr algn="ctr" fontAlgn="auto">
              <a:spcBef>
                <a:spcPts val="0"/>
              </a:spcBef>
              <a:spcAft>
                <a:spcPts val="0"/>
              </a:spcAft>
              <a:defRPr/>
            </a:pPr>
            <a:endParaRPr lang="pt-BR" dirty="0">
              <a:latin typeface="Arial" panose="020B0604020202020204" pitchFamily="34" charset="0"/>
              <a:cs typeface="Arial" panose="020B0604020202020204" pitchFamily="34" charset="0"/>
            </a:endParaRPr>
          </a:p>
        </p:txBody>
      </p:sp>
      <p:sp>
        <p:nvSpPr>
          <p:cNvPr id="5" name="Oval 4">
            <a:extLst>
              <a:ext uri="{FF2B5EF4-FFF2-40B4-BE49-F238E27FC236}"/>
            </a:extLst>
          </p:cNvPr>
          <p:cNvSpPr/>
          <p:nvPr/>
        </p:nvSpPr>
        <p:spPr>
          <a:xfrm>
            <a:off x="6151563" y="2671763"/>
            <a:ext cx="5359400" cy="3702050"/>
          </a:xfrm>
          <a:prstGeom prst="ellips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solidFill>
                  <a:schemeClr val="accent3">
                    <a:lumMod val="50000"/>
                  </a:schemeClr>
                </a:solidFill>
                <a:latin typeface="Arial" panose="020B0604020202020204" pitchFamily="34" charset="0"/>
                <a:cs typeface="Arial" panose="020B0604020202020204" pitchFamily="34" charset="0"/>
              </a:rPr>
              <a:t>A idade gestacional média foi de 26 semanas e a média de peso ao nascimento foi de 852 gramas. 59%  dos neonatos eram do sexo feminino e a infecção materna do trato urinário foi a causa prevalente dos partos prematuros na unidade (38,1%). </a:t>
            </a:r>
          </a:p>
          <a:p>
            <a:pPr algn="ctr" fontAlgn="auto">
              <a:spcBef>
                <a:spcPts val="0"/>
              </a:spcBef>
              <a:spcAft>
                <a:spcPts val="0"/>
              </a:spcAft>
              <a:defRPr/>
            </a:pPr>
            <a:endParaRPr lang="pt-B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grpSp>
        <p:nvGrpSpPr>
          <p:cNvPr id="12291" name="Group 18"/>
          <p:cNvGrpSpPr>
            <a:grpSpLocks noGrp="1" noUngrp="1" noRot="1" noChangeAspect="1" noMove="1" noResize="1"/>
          </p:cNvGrpSpPr>
          <p:nvPr/>
        </p:nvGrpSpPr>
        <p:grpSpPr bwMode="auto">
          <a:xfrm flipH="1">
            <a:off x="10964863" y="1588"/>
            <a:ext cx="1876425" cy="1766887"/>
            <a:chOff x="-648769" y="2358"/>
            <a:chExt cx="1876653" cy="1766008"/>
          </a:xfrm>
        </p:grpSpPr>
        <p:sp>
          <p:nvSpPr>
            <p:cNvPr id="20" name="Freeform: Shape 19">
              <a:extLst>
                <a:ext uri="{FF2B5EF4-FFF2-40B4-BE49-F238E27FC236}"/>
                <a:ext uri="{C183D7F6-B498-43B3-948B-1728B52AA6E4}"/>
              </a:extLst>
            </p:cNvPr>
            <p:cNvSpPr/>
            <p:nvPr/>
          </p:nvSpPr>
          <p:spPr>
            <a:xfrm rot="2700000">
              <a:off x="-414942" y="-231470"/>
              <a:ext cx="1408999"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1" name="Rectangle 20">
              <a:extLst>
                <a:ext uri="{FF2B5EF4-FFF2-40B4-BE49-F238E27FC236}"/>
                <a:ext uri="{C183D7F6-B498-43B3-948B-1728B52AA6E4}"/>
              </a:extLst>
            </p:cNvPr>
            <p:cNvSpPr/>
            <p:nvPr/>
          </p:nvSpPr>
          <p:spPr>
            <a:xfrm rot="2700000">
              <a:off x="300822" y="1282682"/>
              <a:ext cx="485533" cy="485834"/>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23" name="Rectangle 2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2700000">
            <a:off x="2737644" y="6033294"/>
            <a:ext cx="644525" cy="646113"/>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5" name="Isosceles Triangle 2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343025" y="5721350"/>
            <a:ext cx="2262188" cy="1136650"/>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12294" name="Espaço Reservado para Conteúdo 4" descr="Diagrama&#10;&#10;Descrição gerada automaticamente"/>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370138" y="642938"/>
            <a:ext cx="7808912" cy="5837237"/>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2" name="Freeform: Shap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flipH="1">
            <a:off x="-377031" y="-253207"/>
            <a:ext cx="1828800" cy="1376363"/>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Rectangl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flipH="1">
            <a:off x="892175" y="422275"/>
            <a:ext cx="644525" cy="644525"/>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 name="Rectangle 1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flipH="1">
            <a:off x="10044113" y="655638"/>
            <a:ext cx="687387" cy="687387"/>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8" name="Freeform: Shape 1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0800000" flipH="1">
            <a:off x="9356725" y="0"/>
            <a:ext cx="2835275" cy="1481138"/>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0" name="Isosceles Triangle 1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flipH="1">
            <a:off x="7975600" y="6115050"/>
            <a:ext cx="1495425" cy="742950"/>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13320" name="Espaço Reservado para Conteúdo 4" descr="Tabela&#10;&#10;Descrição gerada automaticamente"/>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3117850" y="206375"/>
            <a:ext cx="5484813" cy="6094413"/>
          </a:xfrm>
        </p:spPr>
      </p:pic>
      <p:sp>
        <p:nvSpPr>
          <p:cNvPr id="22" name="Isosceles Triangle 2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flipH="1">
            <a:off x="7604125" y="6453188"/>
            <a:ext cx="814388" cy="404812"/>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erminador 1">
            <a:extLst>
              <a:ext uri="{FF2B5EF4-FFF2-40B4-BE49-F238E27FC236}"/>
            </a:extLst>
          </p:cNvPr>
          <p:cNvSpPr/>
          <p:nvPr/>
        </p:nvSpPr>
        <p:spPr>
          <a:xfrm>
            <a:off x="6999288" y="881063"/>
            <a:ext cx="801687" cy="214312"/>
          </a:xfrm>
          <a:prstGeom prst="flowChartTerminator">
            <a:avLst/>
          </a:prstGeom>
          <a:no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1" name="Terminador 10">
            <a:extLst>
              <a:ext uri="{FF2B5EF4-FFF2-40B4-BE49-F238E27FC236}"/>
            </a:extLst>
          </p:cNvPr>
          <p:cNvSpPr/>
          <p:nvPr/>
        </p:nvSpPr>
        <p:spPr>
          <a:xfrm>
            <a:off x="6096000" y="2347913"/>
            <a:ext cx="744538" cy="174625"/>
          </a:xfrm>
          <a:prstGeom prst="flowChartTerminator">
            <a:avLst/>
          </a:prstGeom>
          <a:no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Terminador 12">
            <a:extLst>
              <a:ext uri="{FF2B5EF4-FFF2-40B4-BE49-F238E27FC236}"/>
            </a:extLst>
          </p:cNvPr>
          <p:cNvSpPr/>
          <p:nvPr/>
        </p:nvSpPr>
        <p:spPr>
          <a:xfrm>
            <a:off x="6096000" y="2838450"/>
            <a:ext cx="744538" cy="176213"/>
          </a:xfrm>
          <a:prstGeom prst="flowChartTerminator">
            <a:avLst/>
          </a:prstGeom>
          <a:no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5" name="Terminador 14">
            <a:extLst>
              <a:ext uri="{FF2B5EF4-FFF2-40B4-BE49-F238E27FC236}"/>
            </a:extLst>
          </p:cNvPr>
          <p:cNvSpPr/>
          <p:nvPr/>
        </p:nvSpPr>
        <p:spPr>
          <a:xfrm>
            <a:off x="6078538" y="4248150"/>
            <a:ext cx="744537" cy="174625"/>
          </a:xfrm>
          <a:prstGeom prst="flowChartTerminator">
            <a:avLst/>
          </a:prstGeom>
          <a:no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7" name="Terminador 16">
            <a:extLst>
              <a:ext uri="{FF2B5EF4-FFF2-40B4-BE49-F238E27FC236}"/>
            </a:extLst>
          </p:cNvPr>
          <p:cNvSpPr/>
          <p:nvPr/>
        </p:nvSpPr>
        <p:spPr>
          <a:xfrm>
            <a:off x="6078538" y="5186363"/>
            <a:ext cx="744537" cy="174625"/>
          </a:xfrm>
          <a:prstGeom prst="flowChartTerminator">
            <a:avLst/>
          </a:prstGeom>
          <a:no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9" name="Terminador 18">
            <a:extLst>
              <a:ext uri="{FF2B5EF4-FFF2-40B4-BE49-F238E27FC236}"/>
            </a:extLst>
          </p:cNvPr>
          <p:cNvSpPr/>
          <p:nvPr/>
        </p:nvSpPr>
        <p:spPr>
          <a:xfrm>
            <a:off x="6802438" y="1770063"/>
            <a:ext cx="1173162" cy="304800"/>
          </a:xfrm>
          <a:prstGeom prst="flowChartTerminator">
            <a:avLst/>
          </a:prstGeom>
          <a:no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10" name="Group 9">
            <a:extLst>
              <a:ext uri="{FF2B5EF4-FFF2-40B4-BE49-F238E27FC236}"/>
              <a:ext uri="{C183D7F6-B498-43B3-948B-1728B52AA6E4}"/>
            </a:extLst>
          </p:cNvPr>
          <p:cNvGrpSpPr>
            <a:grpSpLocks noGrp="1" noUngrp="1" noRot="1" noChangeAspect="1" noMove="1" noResize="1"/>
          </p:cNvGrpSpPr>
          <p:nvPr/>
        </p:nvGrpSpPr>
        <p:grpSpPr>
          <a:xfrm rot="5400000">
            <a:off x="-2340441" y="2666183"/>
            <a:ext cx="5860051" cy="527712"/>
            <a:chOff x="6081624" y="1998368"/>
            <a:chExt cx="5613457" cy="782175"/>
          </a:xfrm>
          <a:solidFill>
            <a:schemeClr val="accent4"/>
          </a:solidFill>
        </p:grpSpPr>
        <p:sp>
          <p:nvSpPr>
            <p:cNvPr id="11" name="Rectangle 10">
              <a:extLst>
                <a:ext uri="{FF2B5EF4-FFF2-40B4-BE49-F238E27FC236}"/>
                <a:ext uri="{C183D7F6-B498-43B3-948B-1728B52AA6E4}"/>
              </a:extLst>
            </p:cNvPr>
            <p:cNvSpPr/>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 name="Rectangle 11">
              <a:extLst>
                <a:ext uri="{FF2B5EF4-FFF2-40B4-BE49-F238E27FC236}"/>
                <a:ext uri="{C183D7F6-B498-43B3-948B-1728B52AA6E4}"/>
              </a:extLst>
            </p:cNvPr>
            <p:cNvSpPr/>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14" name="Rectangl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579438" y="922338"/>
            <a:ext cx="11112500" cy="5462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Espaço Reservado para Conteúdo 2">
            <a:extLst>
              <a:ext uri="{FF2B5EF4-FFF2-40B4-BE49-F238E27FC236}"/>
            </a:extLst>
          </p:cNvPr>
          <p:cNvSpPr>
            <a:spLocks noGrp="1"/>
          </p:cNvSpPr>
          <p:nvPr>
            <p:ph idx="1"/>
          </p:nvPr>
        </p:nvSpPr>
        <p:spPr>
          <a:xfrm>
            <a:off x="8451850" y="1190625"/>
            <a:ext cx="3252788" cy="1971675"/>
          </a:xfrm>
        </p:spPr>
        <p:txBody>
          <a:bodyPr rtlCol="0" anchor="ctr">
            <a:normAutofit/>
          </a:bodyPr>
          <a:lstStyle/>
          <a:p>
            <a:pPr marL="0" indent="0" algn="ctr" fontAlgn="auto">
              <a:spcAft>
                <a:spcPts val="0"/>
              </a:spcAft>
              <a:buFont typeface="Arial" panose="020B0604020202020204" pitchFamily="34" charset="0"/>
              <a:buNone/>
              <a:defRPr/>
            </a:pPr>
            <a:r>
              <a:rPr lang="pt-BR" sz="1800" dirty="0">
                <a:solidFill>
                  <a:schemeClr val="accent3">
                    <a:lumMod val="50000"/>
                  </a:schemeClr>
                </a:solidFill>
                <a:latin typeface="Arial" panose="020B0604020202020204" pitchFamily="34" charset="0"/>
                <a:cs typeface="Arial" panose="020B0604020202020204" pitchFamily="34" charset="0"/>
              </a:rPr>
              <a:t>90% dos pacientes apresentaram anemia com necessidade de concentrado de hemácias durante a internação e a prevalência de sepse tardia foi de 85%</a:t>
            </a:r>
          </a:p>
          <a:p>
            <a:pPr fontAlgn="auto">
              <a:spcAft>
                <a:spcPts val="0"/>
              </a:spcAft>
              <a:buFont typeface="Arial" panose="020B0604020202020204" pitchFamily="34" charset="0"/>
              <a:buChar char="•"/>
              <a:defRPr/>
            </a:pPr>
            <a:endParaRPr lang="pt-BR" sz="2000" dirty="0"/>
          </a:p>
        </p:txBody>
      </p:sp>
      <p:pic>
        <p:nvPicPr>
          <p:cNvPr id="14342" name="Picture 2" descr="Qué complicaciones pueden presentar los bebés prematuros? | PortalCLÍNI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10150" y="3494088"/>
            <a:ext cx="2324100" cy="232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Picture 6" descr="Qué complicaciones pueden presentar los bebés prematuros? | PortalCLÍNI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619741">
            <a:off x="8912225" y="3473450"/>
            <a:ext cx="2082800" cy="208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Picture 10" descr="Tratamiento de la Prematuridad | PortalCLÍNIC"/>
          <p:cNvPicPr>
            <a:picLocks noChangeAspect="1" noChangeArrowheads="1"/>
          </p:cNvPicPr>
          <p:nvPr/>
        </p:nvPicPr>
        <p:blipFill>
          <a:blip r:embed="rId4">
            <a:extLst>
              <a:ext uri="{28A0092B-C50C-407E-A947-70E740481C1C}">
                <a14:useLocalDpi xmlns:a14="http://schemas.microsoft.com/office/drawing/2010/main" val="0"/>
              </a:ext>
            </a:extLst>
          </a:blip>
          <a:srcRect t="9450" b="9216"/>
          <a:stretch>
            <a:fillRect/>
          </a:stretch>
        </p:blipFill>
        <p:spPr bwMode="auto">
          <a:xfrm>
            <a:off x="946150" y="3246438"/>
            <a:ext cx="2857500" cy="232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CaixaDeTexto 15">
            <a:extLst>
              <a:ext uri="{FF2B5EF4-FFF2-40B4-BE49-F238E27FC236}"/>
            </a:extLst>
          </p:cNvPr>
          <p:cNvSpPr txBox="1"/>
          <p:nvPr/>
        </p:nvSpPr>
        <p:spPr>
          <a:xfrm>
            <a:off x="777875" y="1112838"/>
            <a:ext cx="3314700" cy="1476375"/>
          </a:xfrm>
          <a:prstGeom prst="rect">
            <a:avLst/>
          </a:prstGeom>
          <a:noFill/>
        </p:spPr>
        <p:txBody>
          <a:bodyPr>
            <a:spAutoFit/>
          </a:bodyPr>
          <a:lstStyle/>
          <a:p>
            <a:pPr algn="ctr" fontAlgn="auto">
              <a:spcBef>
                <a:spcPts val="0"/>
              </a:spcBef>
              <a:spcAft>
                <a:spcPts val="0"/>
              </a:spcAft>
              <a:defRPr/>
            </a:pPr>
            <a:r>
              <a:rPr lang="pt-BR" dirty="0">
                <a:solidFill>
                  <a:schemeClr val="accent3">
                    <a:lumMod val="50000"/>
                  </a:schemeClr>
                </a:solidFill>
                <a:latin typeface="Arial" panose="020B0604020202020204" pitchFamily="34" charset="0"/>
                <a:cs typeface="Arial" panose="020B0604020202020204" pitchFamily="34" charset="0"/>
              </a:rPr>
              <a:t>76% dos prematuros foram ventilados mecanicamente em sala de parto e 97% receberam pelo menos uma dose de surfactante exógeno</a:t>
            </a:r>
          </a:p>
        </p:txBody>
      </p:sp>
      <p:sp>
        <p:nvSpPr>
          <p:cNvPr id="6" name="Retângulo Arredondado 5">
            <a:extLst>
              <a:ext uri="{FF2B5EF4-FFF2-40B4-BE49-F238E27FC236}"/>
            </a:extLst>
          </p:cNvPr>
          <p:cNvSpPr/>
          <p:nvPr/>
        </p:nvSpPr>
        <p:spPr>
          <a:xfrm>
            <a:off x="722313" y="1046163"/>
            <a:ext cx="3606800" cy="1844675"/>
          </a:xfrm>
          <a:prstGeom prst="roundRect">
            <a:avLst/>
          </a:prstGeom>
          <a:noFill/>
          <a:ln w="38100">
            <a:solidFill>
              <a:schemeClr val="accent1">
                <a:lumMod val="60000"/>
                <a:lumOff val="40000"/>
              </a:schemeClr>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20" name="Retângulo Arredondado 19">
            <a:extLst>
              <a:ext uri="{FF2B5EF4-FFF2-40B4-BE49-F238E27FC236}"/>
            </a:extLst>
          </p:cNvPr>
          <p:cNvSpPr/>
          <p:nvPr/>
        </p:nvSpPr>
        <p:spPr>
          <a:xfrm>
            <a:off x="4454525" y="1666875"/>
            <a:ext cx="3606800" cy="1844675"/>
          </a:xfrm>
          <a:prstGeom prst="roundRect">
            <a:avLst/>
          </a:prstGeom>
          <a:noFill/>
          <a:ln w="38100">
            <a:solidFill>
              <a:schemeClr val="accent1">
                <a:lumMod val="60000"/>
                <a:lumOff val="40000"/>
              </a:schemeClr>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21" name="Retângulo Arredondado 20">
            <a:extLst>
              <a:ext uri="{FF2B5EF4-FFF2-40B4-BE49-F238E27FC236}"/>
            </a:extLst>
          </p:cNvPr>
          <p:cNvSpPr/>
          <p:nvPr/>
        </p:nvSpPr>
        <p:spPr>
          <a:xfrm>
            <a:off x="8150225" y="1046163"/>
            <a:ext cx="3606800" cy="1844675"/>
          </a:xfrm>
          <a:prstGeom prst="roundRect">
            <a:avLst/>
          </a:prstGeom>
          <a:noFill/>
          <a:ln w="38100">
            <a:solidFill>
              <a:schemeClr val="accent1">
                <a:lumMod val="60000"/>
                <a:lumOff val="40000"/>
              </a:schemeClr>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9" name="CaixaDeTexto 8">
            <a:extLst>
              <a:ext uri="{FF2B5EF4-FFF2-40B4-BE49-F238E27FC236}"/>
            </a:extLst>
          </p:cNvPr>
          <p:cNvSpPr txBox="1"/>
          <p:nvPr/>
        </p:nvSpPr>
        <p:spPr>
          <a:xfrm>
            <a:off x="4516438" y="1666875"/>
            <a:ext cx="3578225" cy="2014538"/>
          </a:xfrm>
          <a:prstGeom prst="rect">
            <a:avLst/>
          </a:prstGeom>
          <a:noFill/>
        </p:spPr>
        <p:txBody>
          <a:bodyPr>
            <a:spAutoFit/>
          </a:bodyPr>
          <a:lstStyle/>
          <a:p>
            <a:pPr algn="ctr" fontAlgn="auto">
              <a:spcBef>
                <a:spcPts val="0"/>
              </a:spcBef>
              <a:spcAft>
                <a:spcPts val="0"/>
              </a:spcAft>
              <a:defRPr/>
            </a:pPr>
            <a:r>
              <a:rPr lang="pt-BR" dirty="0">
                <a:solidFill>
                  <a:schemeClr val="accent3">
                    <a:lumMod val="50000"/>
                  </a:schemeClr>
                </a:solidFill>
                <a:latin typeface="Arial" panose="020B0604020202020204" pitchFamily="34" charset="0"/>
                <a:cs typeface="Arial" panose="020B0604020202020204" pitchFamily="34" charset="0"/>
              </a:rPr>
              <a:t>Em relação aos exames de imagem, 47,6% dos neonatos não realizaram ultrassom </a:t>
            </a:r>
            <a:r>
              <a:rPr lang="pt-BR" dirty="0" err="1">
                <a:solidFill>
                  <a:schemeClr val="accent3">
                    <a:lumMod val="50000"/>
                  </a:schemeClr>
                </a:solidFill>
                <a:latin typeface="Arial" panose="020B0604020202020204" pitchFamily="34" charset="0"/>
                <a:cs typeface="Arial" panose="020B0604020202020204" pitchFamily="34" charset="0"/>
              </a:rPr>
              <a:t>transfontanela</a:t>
            </a:r>
            <a:r>
              <a:rPr lang="pt-BR" dirty="0">
                <a:solidFill>
                  <a:schemeClr val="accent3">
                    <a:lumMod val="50000"/>
                  </a:schemeClr>
                </a:solidFill>
                <a:latin typeface="Arial" panose="020B0604020202020204" pitchFamily="34" charset="0"/>
                <a:cs typeface="Arial" panose="020B0604020202020204" pitchFamily="34" charset="0"/>
              </a:rPr>
              <a:t> antes da primeira </a:t>
            </a:r>
            <a:r>
              <a:rPr lang="pt-BR" dirty="0" err="1">
                <a:solidFill>
                  <a:schemeClr val="accent3">
                    <a:lumMod val="50000"/>
                  </a:schemeClr>
                </a:solidFill>
                <a:latin typeface="Arial" panose="020B0604020202020204" pitchFamily="34" charset="0"/>
                <a:cs typeface="Arial" panose="020B0604020202020204" pitchFamily="34" charset="0"/>
              </a:rPr>
              <a:t>extubação</a:t>
            </a:r>
            <a:r>
              <a:rPr lang="pt-BR" dirty="0">
                <a:solidFill>
                  <a:schemeClr val="accent3">
                    <a:lumMod val="50000"/>
                  </a:schemeClr>
                </a:solidFill>
                <a:latin typeface="Arial" panose="020B0604020202020204" pitchFamily="34" charset="0"/>
                <a:cs typeface="Arial" panose="020B0604020202020204" pitchFamily="34" charset="0"/>
              </a:rPr>
              <a:t> e 64,2% não tinham </a:t>
            </a:r>
            <a:r>
              <a:rPr lang="pt-BR" dirty="0" err="1">
                <a:solidFill>
                  <a:schemeClr val="accent3">
                    <a:lumMod val="50000"/>
                  </a:schemeClr>
                </a:solidFill>
                <a:latin typeface="Arial" panose="020B0604020202020204" pitchFamily="34" charset="0"/>
                <a:cs typeface="Arial" panose="020B0604020202020204" pitchFamily="34" charset="0"/>
              </a:rPr>
              <a:t>ecocardiograma</a:t>
            </a:r>
            <a:r>
              <a:rPr lang="pt-BR" dirty="0">
                <a:solidFill>
                  <a:schemeClr val="accent3">
                    <a:lumMod val="50000"/>
                  </a:schemeClr>
                </a:solidFill>
                <a:latin typeface="Arial" panose="020B0604020202020204" pitchFamily="34" charset="0"/>
                <a:cs typeface="Arial" panose="020B0604020202020204" pitchFamily="34" charset="0"/>
              </a:rPr>
              <a:t> </a:t>
            </a:r>
          </a:p>
          <a:p>
            <a:pPr fontAlgn="auto">
              <a:spcBef>
                <a:spcPts val="0"/>
              </a:spcBef>
              <a:spcAft>
                <a:spcPts val="0"/>
              </a:spcAft>
              <a:defRPr/>
            </a:pPr>
            <a:endParaRPr lang="pt-BR" dirty="0">
              <a:latin typeface="+mn-lt"/>
              <a:cs typeface="+mn-cs"/>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grpSp>
        <p:nvGrpSpPr>
          <p:cNvPr id="15363" name="Group 11"/>
          <p:cNvGrpSpPr>
            <a:grpSpLocks noGrp="1" noUngrp="1" noRot="1" noChangeAspect="1" noMove="1" noResize="1"/>
          </p:cNvGrpSpPr>
          <p:nvPr/>
        </p:nvGrpSpPr>
        <p:grpSpPr bwMode="auto">
          <a:xfrm flipH="1">
            <a:off x="10964863" y="1588"/>
            <a:ext cx="1876425" cy="1766887"/>
            <a:chOff x="-648769" y="2358"/>
            <a:chExt cx="1876653" cy="1766008"/>
          </a:xfrm>
        </p:grpSpPr>
        <p:sp>
          <p:nvSpPr>
            <p:cNvPr id="13" name="Freeform: Shape 12">
              <a:extLst>
                <a:ext uri="{FF2B5EF4-FFF2-40B4-BE49-F238E27FC236}"/>
                <a:ext uri="{C183D7F6-B498-43B3-948B-1728B52AA6E4}"/>
              </a:extLst>
            </p:cNvPr>
            <p:cNvSpPr/>
            <p:nvPr/>
          </p:nvSpPr>
          <p:spPr>
            <a:xfrm rot="2700000">
              <a:off x="-414942" y="-231470"/>
              <a:ext cx="1408999"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Rectangle 13">
              <a:extLst>
                <a:ext uri="{FF2B5EF4-FFF2-40B4-BE49-F238E27FC236}"/>
                <a:ext uri="{C183D7F6-B498-43B3-948B-1728B52AA6E4}"/>
              </a:extLst>
            </p:cNvPr>
            <p:cNvSpPr/>
            <p:nvPr/>
          </p:nvSpPr>
          <p:spPr>
            <a:xfrm rot="2700000">
              <a:off x="300822" y="1282682"/>
              <a:ext cx="485533" cy="485834"/>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16" name="Rectangle 1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2700000">
            <a:off x="2737644" y="6033294"/>
            <a:ext cx="644525" cy="646113"/>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8" name="Isosceles Triangle 1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343025" y="5721350"/>
            <a:ext cx="2262188" cy="1136650"/>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15366" name="Espaço Reservado para Conteúdo 4" descr="Tabela&#10;&#10;Descrição gerada automaticamente"/>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3130550" y="425450"/>
            <a:ext cx="5930900" cy="6007100"/>
          </a:xfrm>
        </p:spPr>
      </p:pic>
      <p:sp>
        <p:nvSpPr>
          <p:cNvPr id="9" name="Terminador 8">
            <a:extLst>
              <a:ext uri="{FF2B5EF4-FFF2-40B4-BE49-F238E27FC236}"/>
            </a:extLst>
          </p:cNvPr>
          <p:cNvSpPr/>
          <p:nvPr/>
        </p:nvSpPr>
        <p:spPr>
          <a:xfrm>
            <a:off x="7620000" y="1266825"/>
            <a:ext cx="801688" cy="215900"/>
          </a:xfrm>
          <a:prstGeom prst="flowChartTerminator">
            <a:avLst/>
          </a:prstGeom>
          <a:no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1" name="Terminador 10">
            <a:extLst>
              <a:ext uri="{FF2B5EF4-FFF2-40B4-BE49-F238E27FC236}"/>
            </a:extLst>
          </p:cNvPr>
          <p:cNvSpPr/>
          <p:nvPr/>
        </p:nvSpPr>
        <p:spPr>
          <a:xfrm>
            <a:off x="7766050" y="2540000"/>
            <a:ext cx="655638" cy="395288"/>
          </a:xfrm>
          <a:prstGeom prst="flowChartTerminator">
            <a:avLst/>
          </a:prstGeom>
          <a:no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5" name="Terminador 14">
            <a:extLst>
              <a:ext uri="{FF2B5EF4-FFF2-40B4-BE49-F238E27FC236}"/>
            </a:extLst>
          </p:cNvPr>
          <p:cNvSpPr/>
          <p:nvPr/>
        </p:nvSpPr>
        <p:spPr>
          <a:xfrm>
            <a:off x="7620000" y="5124450"/>
            <a:ext cx="801688" cy="215900"/>
          </a:xfrm>
          <a:prstGeom prst="flowChartTerminator">
            <a:avLst/>
          </a:prstGeom>
          <a:no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7" name="Terminador 16">
            <a:extLst>
              <a:ext uri="{FF2B5EF4-FFF2-40B4-BE49-F238E27FC236}"/>
            </a:extLst>
          </p:cNvPr>
          <p:cNvSpPr/>
          <p:nvPr/>
        </p:nvSpPr>
        <p:spPr>
          <a:xfrm>
            <a:off x="7620000" y="5657850"/>
            <a:ext cx="801688" cy="214313"/>
          </a:xfrm>
          <a:prstGeom prst="flowChartTerminator">
            <a:avLst/>
          </a:prstGeom>
          <a:no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ângulo Arredondado 5">
            <a:extLst>
              <a:ext uri="{FF2B5EF4-FFF2-40B4-BE49-F238E27FC236}"/>
            </a:extLst>
          </p:cNvPr>
          <p:cNvSpPr/>
          <p:nvPr/>
        </p:nvSpPr>
        <p:spPr>
          <a:xfrm>
            <a:off x="892175" y="1516063"/>
            <a:ext cx="10393363" cy="903287"/>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8" name="Retângulo Arredondado 7">
            <a:extLst>
              <a:ext uri="{FF2B5EF4-FFF2-40B4-BE49-F238E27FC236}"/>
            </a:extLst>
          </p:cNvPr>
          <p:cNvSpPr/>
          <p:nvPr/>
        </p:nvSpPr>
        <p:spPr>
          <a:xfrm>
            <a:off x="892175" y="2620963"/>
            <a:ext cx="10461625" cy="808037"/>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solidFill>
                <a:srgbClr val="002060"/>
              </a:solidFill>
              <a:latin typeface="Arial" panose="020B0604020202020204" pitchFamily="34" charset="0"/>
              <a:cs typeface="Arial" panose="020B0604020202020204" pitchFamily="34" charset="0"/>
            </a:endParaRPr>
          </a:p>
        </p:txBody>
      </p:sp>
      <p:sp>
        <p:nvSpPr>
          <p:cNvPr id="10" name="Retângulo Arredondado 9">
            <a:extLst>
              <a:ext uri="{FF2B5EF4-FFF2-40B4-BE49-F238E27FC236}"/>
            </a:extLst>
          </p:cNvPr>
          <p:cNvSpPr/>
          <p:nvPr/>
        </p:nvSpPr>
        <p:spPr>
          <a:xfrm>
            <a:off x="892175" y="3713163"/>
            <a:ext cx="10393363" cy="808037"/>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1" name="Retângulo Arredondado 10">
            <a:extLst>
              <a:ext uri="{FF2B5EF4-FFF2-40B4-BE49-F238E27FC236}"/>
            </a:extLst>
          </p:cNvPr>
          <p:cNvSpPr/>
          <p:nvPr/>
        </p:nvSpPr>
        <p:spPr>
          <a:xfrm>
            <a:off x="892175" y="4772025"/>
            <a:ext cx="10393363" cy="85883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aphicFrame>
        <p:nvGraphicFramePr>
          <p:cNvPr id="5" name="Espaço Reservado para Conteúdo 2">
            <a:extLst>
              <a:ext uri="{FF2B5EF4-FFF2-40B4-BE49-F238E27FC236}"/>
            </a:extLst>
          </p:cNvPr>
          <p:cNvGraphicFramePr>
            <a:graphicFrameLocks noGrp="1"/>
          </p:cNvGraphicFramePr>
          <p:nvPr>
            <p:ph idx="1"/>
          </p:nvPr>
        </p:nvGraphicFramePr>
        <p:xfrm>
          <a:off x="838200" y="1468786"/>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grpSp>
        <p:nvGrpSpPr>
          <p:cNvPr id="17411" name="Group 14"/>
          <p:cNvGrpSpPr>
            <a:grpSpLocks noGrp="1" noUngrp="1" noRot="1" noChangeAspect="1" noMove="1" noResize="1"/>
          </p:cNvGrpSpPr>
          <p:nvPr/>
        </p:nvGrpSpPr>
        <p:grpSpPr bwMode="auto">
          <a:xfrm>
            <a:off x="11218863" y="0"/>
            <a:ext cx="973137" cy="1935163"/>
            <a:chOff x="10918968" y="713127"/>
            <a:chExt cx="1273032" cy="2532832"/>
          </a:xfrm>
        </p:grpSpPr>
        <p:sp>
          <p:nvSpPr>
            <p:cNvPr id="16" name="Rectangle 15">
              <a:extLst>
                <a:ext uri="{FF2B5EF4-FFF2-40B4-BE49-F238E27FC236}"/>
                <a:ext uri="{C183D7F6-B498-43B3-948B-1728B52AA6E4}"/>
              </a:extLst>
            </p:cNvPr>
            <p:cNvSpPr/>
            <p:nvPr/>
          </p:nvSpPr>
          <p:spPr>
            <a:xfrm rot="2700000">
              <a:off x="11051712" y="2119961"/>
              <a:ext cx="646193" cy="645861"/>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7" name="Isosceles Triangle 16">
              <a:extLst>
                <a:ext uri="{FF2B5EF4-FFF2-40B4-BE49-F238E27FC236}"/>
                <a:ext uri="{C183D7F6-B498-43B3-948B-1728B52AA6E4}"/>
              </a:extLst>
            </p:cNvPr>
            <p:cNvSpPr/>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grpSp>
      <p:grpSp>
        <p:nvGrpSpPr>
          <p:cNvPr id="17412" name="Group 18"/>
          <p:cNvGrpSpPr>
            <a:grpSpLocks noGrp="1" noUngrp="1" noRot="1" noChangeAspect="1" noMove="1" noResize="1"/>
          </p:cNvGrpSpPr>
          <p:nvPr/>
        </p:nvGrpSpPr>
        <p:grpSpPr bwMode="auto">
          <a:xfrm>
            <a:off x="0" y="4602163"/>
            <a:ext cx="1014413" cy="2016125"/>
            <a:chOff x="0" y="4601497"/>
            <a:chExt cx="1014060" cy="2017580"/>
          </a:xfrm>
        </p:grpSpPr>
        <p:sp>
          <p:nvSpPr>
            <p:cNvPr id="20" name="Isosceles Triangle 19">
              <a:extLst>
                <a:ext uri="{FF2B5EF4-FFF2-40B4-BE49-F238E27FC236}"/>
                <a:ext uri="{C183D7F6-B498-43B3-948B-1728B52AA6E4}"/>
              </a:extLst>
            </p:cNvPr>
            <p:cNvSpPr/>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1" name="Rectangle 20">
              <a:extLst>
                <a:ext uri="{FF2B5EF4-FFF2-40B4-BE49-F238E27FC236}"/>
                <a:ext uri="{C183D7F6-B498-43B3-948B-1728B52AA6E4}"/>
              </a:extLst>
            </p:cNvPr>
            <p:cNvSpPr/>
            <p:nvPr/>
          </p:nvSpPr>
          <p:spPr>
            <a:xfrm rot="2700000">
              <a:off x="429011" y="5728901"/>
              <a:ext cx="484536" cy="485606"/>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pic>
        <p:nvPicPr>
          <p:cNvPr id="17413" name="Imagem 13" descr="Tabela&#10;&#10;Descrição gerada automaticamente"/>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54238" y="663575"/>
            <a:ext cx="7326312" cy="565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Oval 17">
            <a:extLst>
              <a:ext uri="{FF2B5EF4-FFF2-40B4-BE49-F238E27FC236}"/>
            </a:extLst>
          </p:cNvPr>
          <p:cNvSpPr/>
          <p:nvPr/>
        </p:nvSpPr>
        <p:spPr>
          <a:xfrm>
            <a:off x="6096000" y="2341563"/>
            <a:ext cx="282575" cy="546100"/>
          </a:xfrm>
          <a:prstGeom prst="ellipse">
            <a:avLst/>
          </a:prstGeom>
          <a:noFill/>
          <a:ln w="28575">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cxnSp>
        <p:nvCxnSpPr>
          <p:cNvPr id="25" name="Conector Reto 24">
            <a:extLst>
              <a:ext uri="{FF2B5EF4-FFF2-40B4-BE49-F238E27FC236}"/>
            </a:extLst>
          </p:cNvPr>
          <p:cNvCxnSpPr/>
          <p:nvPr/>
        </p:nvCxnSpPr>
        <p:spPr>
          <a:xfrm>
            <a:off x="6378575" y="2609850"/>
            <a:ext cx="468313" cy="0"/>
          </a:xfrm>
          <a:prstGeom prst="line">
            <a:avLst/>
          </a:prstGeom>
          <a:ln w="19050">
            <a:solidFill>
              <a:schemeClr val="accent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 name="Conector Reto 2">
            <a:extLst>
              <a:ext uri="{FF2B5EF4-FFF2-40B4-BE49-F238E27FC236}"/>
            </a:extLst>
          </p:cNvPr>
          <p:cNvCxnSpPr>
            <a:cxnSpLocks/>
          </p:cNvCxnSpPr>
          <p:nvPr/>
        </p:nvCxnSpPr>
        <p:spPr>
          <a:xfrm>
            <a:off x="3567113" y="4684713"/>
            <a:ext cx="1150937"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Espaço Reservado para Conteúdo 12" descr="Tabela&#10;&#10;Descrição gerada automaticamente"/>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604838" y="1027113"/>
            <a:ext cx="6694487" cy="4879975"/>
          </a:xfrm>
        </p:spPr>
      </p:pic>
      <p:sp>
        <p:nvSpPr>
          <p:cNvPr id="14" name="Retângulo 13">
            <a:extLst>
              <a:ext uri="{FF2B5EF4-FFF2-40B4-BE49-F238E27FC236}"/>
            </a:extLst>
          </p:cNvPr>
          <p:cNvSpPr/>
          <p:nvPr/>
        </p:nvSpPr>
        <p:spPr>
          <a:xfrm>
            <a:off x="6416675" y="2354263"/>
            <a:ext cx="704850" cy="293687"/>
          </a:xfrm>
          <a:prstGeom prst="rect">
            <a:avLst/>
          </a:prstGeom>
          <a:no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7" name="Hexágono 16">
            <a:extLst>
              <a:ext uri="{FF2B5EF4-FFF2-40B4-BE49-F238E27FC236}"/>
            </a:extLst>
          </p:cNvPr>
          <p:cNvSpPr/>
          <p:nvPr/>
        </p:nvSpPr>
        <p:spPr>
          <a:xfrm>
            <a:off x="7545388" y="1939925"/>
            <a:ext cx="4041775" cy="2978150"/>
          </a:xfrm>
          <a:prstGeom prst="hexagon">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8437" name="CaixaDeTexto 15"/>
          <p:cNvSpPr txBox="1">
            <a:spLocks noChangeArrowheads="1"/>
          </p:cNvSpPr>
          <p:nvPr/>
        </p:nvSpPr>
        <p:spPr bwMode="auto">
          <a:xfrm>
            <a:off x="7869238" y="2063750"/>
            <a:ext cx="3260725"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a:r>
              <a:rPr lang="pt-BR" dirty="0">
                <a:solidFill>
                  <a:srgbClr val="002060"/>
                </a:solidFill>
              </a:rPr>
              <a:t>A presença de canal arterial patente com repercussão </a:t>
            </a:r>
            <a:r>
              <a:rPr lang="pt-BR" dirty="0" smtClean="0">
                <a:solidFill>
                  <a:srgbClr val="002060"/>
                </a:solidFill>
              </a:rPr>
              <a:t>associou-se significativamente para </a:t>
            </a:r>
            <a:r>
              <a:rPr lang="pt-BR" dirty="0">
                <a:solidFill>
                  <a:srgbClr val="002060"/>
                </a:solidFill>
              </a:rPr>
              <a:t>falha de extubação </a:t>
            </a:r>
            <a:r>
              <a:rPr lang="pt-BR" dirty="0" smtClean="0">
                <a:solidFill>
                  <a:srgbClr val="002060"/>
                </a:solidFill>
              </a:rPr>
              <a:t> P </a:t>
            </a:r>
            <a:r>
              <a:rPr lang="pt-BR" dirty="0">
                <a:solidFill>
                  <a:srgbClr val="002060"/>
                </a:solidFill>
              </a:rPr>
              <a:t>&lt; </a:t>
            </a:r>
            <a:r>
              <a:rPr lang="pt-BR" dirty="0" smtClean="0">
                <a:solidFill>
                  <a:srgbClr val="002060"/>
                </a:solidFill>
              </a:rPr>
              <a:t>0.026. </a:t>
            </a:r>
            <a:r>
              <a:rPr lang="pt-BR" dirty="0">
                <a:solidFill>
                  <a:srgbClr val="002060"/>
                </a:solidFill>
              </a:rPr>
              <a:t>Os pacientes com necessidade de </a:t>
            </a:r>
            <a:r>
              <a:rPr lang="pt-BR" dirty="0" err="1">
                <a:solidFill>
                  <a:srgbClr val="002060"/>
                </a:solidFill>
              </a:rPr>
              <a:t>re-intubação</a:t>
            </a:r>
            <a:r>
              <a:rPr lang="pt-BR" dirty="0">
                <a:solidFill>
                  <a:srgbClr val="002060"/>
                </a:solidFill>
              </a:rPr>
              <a:t> apresentaram 2,5 vezes mais chances de evoluir com displasia </a:t>
            </a:r>
            <a:r>
              <a:rPr lang="pt-BR" dirty="0" smtClean="0">
                <a:solidFill>
                  <a:srgbClr val="002060"/>
                </a:solidFill>
              </a:rPr>
              <a:t>broncopulmonar, embora não significativo</a:t>
            </a:r>
            <a:endParaRPr lang="pt-BR" dirty="0">
              <a:solidFill>
                <a:srgbClr val="002060"/>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10" name="Group 9">
            <a:extLst>
              <a:ext uri="{FF2B5EF4-FFF2-40B4-BE49-F238E27FC236}"/>
              <a:ext uri="{C183D7F6-B498-43B3-948B-1728B52AA6E4}"/>
            </a:extLst>
          </p:cNvPr>
          <p:cNvGrpSpPr>
            <a:grpSpLocks noGrp="1" noUngrp="1" noRot="1" noChangeAspect="1" noMove="1" noResize="1"/>
          </p:cNvGrpSpPr>
          <p:nvPr/>
        </p:nvGrpSpPr>
        <p:grpSpPr>
          <a:xfrm rot="5400000">
            <a:off x="-2340441" y="2666183"/>
            <a:ext cx="5860051" cy="527712"/>
            <a:chOff x="6081624" y="1998368"/>
            <a:chExt cx="5613457" cy="782175"/>
          </a:xfrm>
          <a:solidFill>
            <a:schemeClr val="accent4"/>
          </a:solidFill>
        </p:grpSpPr>
        <p:sp>
          <p:nvSpPr>
            <p:cNvPr id="11" name="Rectangle 10">
              <a:extLst>
                <a:ext uri="{FF2B5EF4-FFF2-40B4-BE49-F238E27FC236}"/>
                <a:ext uri="{C183D7F6-B498-43B3-948B-1728B52AA6E4}"/>
              </a:extLst>
            </p:cNvPr>
            <p:cNvSpPr/>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 name="Rectangle 11">
              <a:extLst>
                <a:ext uri="{FF2B5EF4-FFF2-40B4-BE49-F238E27FC236}"/>
                <a:ext uri="{C183D7F6-B498-43B3-948B-1728B52AA6E4}"/>
              </a:extLst>
            </p:cNvPr>
            <p:cNvSpPr/>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14" name="Rectangl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579438" y="922338"/>
            <a:ext cx="11112500" cy="5462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ítulo 1">
            <a:extLst>
              <a:ext uri="{FF2B5EF4-FFF2-40B4-BE49-F238E27FC236}"/>
            </a:extLst>
          </p:cNvPr>
          <p:cNvSpPr>
            <a:spLocks noGrp="1"/>
          </p:cNvSpPr>
          <p:nvPr>
            <p:ph type="title"/>
          </p:nvPr>
        </p:nvSpPr>
        <p:spPr>
          <a:xfrm>
            <a:off x="1211263" y="111125"/>
            <a:ext cx="9848850" cy="1350963"/>
          </a:xfrm>
        </p:spPr>
        <p:txBody>
          <a:bodyPr rtlCol="0" anchor="b">
            <a:normAutofit/>
          </a:bodyPr>
          <a:lstStyle/>
          <a:p>
            <a:pPr fontAlgn="auto">
              <a:spcAft>
                <a:spcPts val="0"/>
              </a:spcAft>
              <a:defRPr/>
            </a:pPr>
            <a:r>
              <a:rPr lang="pt-BR" dirty="0">
                <a:solidFill>
                  <a:schemeClr val="accent1">
                    <a:lumMod val="75000"/>
                  </a:schemeClr>
                </a:solidFill>
                <a:latin typeface="Arial" panose="020B0604020202020204" pitchFamily="34" charset="0"/>
                <a:cs typeface="Arial" panose="020B0604020202020204" pitchFamily="34" charset="0"/>
              </a:rPr>
              <a:t>DISCUSSÃO</a:t>
            </a:r>
          </a:p>
        </p:txBody>
      </p:sp>
      <p:sp>
        <p:nvSpPr>
          <p:cNvPr id="19462" name="AutoShape 4"/>
          <p:cNvSpPr>
            <a:spLocks noChangeAspect="1" noChangeArrowheads="1"/>
          </p:cNvSpPr>
          <p:nvPr/>
        </p:nvSpPr>
        <p:spPr bwMode="auto">
          <a:xfrm>
            <a:off x="5943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pic>
        <p:nvPicPr>
          <p:cNvPr id="21" name="Imagem 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1316038"/>
            <a:ext cx="7564438" cy="4541837"/>
          </a:xfrm>
          <a:prstGeom prst="rect">
            <a:avLst/>
          </a:prstGeom>
          <a:noFill/>
          <a:extLst>
            <a:ext uri="{909E8E84-426E-40DD-AFC4-6F175D3DCCD1}">
              <a14:hiddenFill xmlns:a14="http://schemas.microsoft.com/office/drawing/2010/main">
                <a:solidFill>
                  <a:srgbClr val="FFFFFF"/>
                </a:solidFill>
              </a14:hiddenFill>
            </a:ext>
          </a:extLst>
        </p:spPr>
      </p:pic>
      <p:sp>
        <p:nvSpPr>
          <p:cNvPr id="19464" name="CaixaDeTexto 14"/>
          <p:cNvSpPr txBox="1">
            <a:spLocks noChangeArrowheads="1"/>
          </p:cNvSpPr>
          <p:nvPr/>
        </p:nvSpPr>
        <p:spPr bwMode="auto">
          <a:xfrm>
            <a:off x="587375" y="1695450"/>
            <a:ext cx="5935663" cy="146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a:r>
              <a:rPr lang="pt-BR" b="1">
                <a:solidFill>
                  <a:srgbClr val="002060"/>
                </a:solidFill>
                <a:latin typeface="Arial" charset="0"/>
              </a:rPr>
              <a:t>Índice de falha de extubação de 56,1% nos prematuros extremos e/ou extremo baixo peso, sendo uma taxa maior do que os estudos publicados por Giaccone et al e Kidman et al, onde ambos apresentaram taxas de reintubação de 47% </a:t>
            </a:r>
            <a:endParaRPr lang="pt-BR" b="1" baseline="30000">
              <a:solidFill>
                <a:srgbClr val="002060"/>
              </a:solidFill>
              <a:latin typeface="Arial" charset="0"/>
            </a:endParaRPr>
          </a:p>
        </p:txBody>
      </p:sp>
      <p:sp>
        <p:nvSpPr>
          <p:cNvPr id="19465" name="CaixaDeTexto 16"/>
          <p:cNvSpPr txBox="1">
            <a:spLocks noChangeArrowheads="1"/>
          </p:cNvSpPr>
          <p:nvPr/>
        </p:nvSpPr>
        <p:spPr bwMode="auto">
          <a:xfrm>
            <a:off x="982663" y="3929063"/>
            <a:ext cx="5076825" cy="146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a:r>
              <a:rPr lang="pt-BR" b="1">
                <a:solidFill>
                  <a:srgbClr val="002060"/>
                </a:solidFill>
                <a:latin typeface="Arial" charset="0"/>
              </a:rPr>
              <a:t>76%  receberam suporte ventilatório invasivo em sala de parto, demonstrando a importância de otimizar a assistência ofertada a esses recém-nascidos nos primeiros minutos de vida</a:t>
            </a:r>
          </a:p>
        </p:txBody>
      </p:sp>
      <p:sp>
        <p:nvSpPr>
          <p:cNvPr id="22" name="Retângulo Arredondado 21">
            <a:extLst>
              <a:ext uri="{FF2B5EF4-FFF2-40B4-BE49-F238E27FC236}"/>
            </a:extLst>
          </p:cNvPr>
          <p:cNvSpPr/>
          <p:nvPr/>
        </p:nvSpPr>
        <p:spPr>
          <a:xfrm>
            <a:off x="877888" y="3776663"/>
            <a:ext cx="5686425" cy="1851025"/>
          </a:xfrm>
          <a:prstGeom prst="roundRect">
            <a:avLst/>
          </a:prstGeom>
          <a:noFill/>
          <a:ln w="28575">
            <a:solidFill>
              <a:schemeClr val="accent1">
                <a:lumMod val="60000"/>
                <a:lumOff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9467" name="CaixaDeTexto 18"/>
          <p:cNvSpPr txBox="1">
            <a:spLocks noChangeArrowheads="1"/>
          </p:cNvSpPr>
          <p:nvPr/>
        </p:nvSpPr>
        <p:spPr bwMode="auto">
          <a:xfrm>
            <a:off x="7405688" y="946150"/>
            <a:ext cx="3781425" cy="146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a:r>
              <a:rPr lang="pt-BR" b="1">
                <a:solidFill>
                  <a:srgbClr val="002060"/>
                </a:solidFill>
                <a:latin typeface="Arial" charset="0"/>
              </a:rPr>
              <a:t>A definição de falha de extubação foi considerada como a necessidade de reintubação dentro das primeiras 72h, uma definição comum na literatura</a:t>
            </a:r>
            <a:endParaRPr lang="pt-BR" b="1" baseline="30000">
              <a:solidFill>
                <a:srgbClr val="002060"/>
              </a:solidFill>
              <a:latin typeface="Arial" charset="0"/>
            </a:endParaRPr>
          </a:p>
        </p:txBody>
      </p:sp>
      <p:sp>
        <p:nvSpPr>
          <p:cNvPr id="23" name="Retângulo Arredondado 22">
            <a:extLst>
              <a:ext uri="{FF2B5EF4-FFF2-40B4-BE49-F238E27FC236}"/>
            </a:extLst>
          </p:cNvPr>
          <p:cNvSpPr/>
          <p:nvPr/>
        </p:nvSpPr>
        <p:spPr>
          <a:xfrm>
            <a:off x="7161213" y="723900"/>
            <a:ext cx="4256087" cy="1887538"/>
          </a:xfrm>
          <a:prstGeom prst="roundRect">
            <a:avLst/>
          </a:prstGeom>
          <a:noFill/>
          <a:ln w="28575">
            <a:solidFill>
              <a:schemeClr val="accent1">
                <a:lumMod val="60000"/>
                <a:lumOff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9469" name="Espaço Reservado para Conteúdo 2"/>
          <p:cNvSpPr>
            <a:spLocks noGrp="1"/>
          </p:cNvSpPr>
          <p:nvPr>
            <p:ph idx="1"/>
          </p:nvPr>
        </p:nvSpPr>
        <p:spPr>
          <a:xfrm>
            <a:off x="7324725" y="3413125"/>
            <a:ext cx="3921125" cy="1644650"/>
          </a:xfrm>
        </p:spPr>
        <p:txBody>
          <a:bodyPr anchor="ctr"/>
          <a:lstStyle/>
          <a:p>
            <a:pPr marL="0" indent="0" algn="ctr">
              <a:buFont typeface="Arial" charset="0"/>
              <a:buNone/>
            </a:pPr>
            <a:r>
              <a:rPr lang="pt-BR" sz="1800" b="1" smtClean="0">
                <a:solidFill>
                  <a:srgbClr val="002060"/>
                </a:solidFill>
                <a:latin typeface="Arial" charset="0"/>
                <a:cs typeface="Arial" charset="0"/>
              </a:rPr>
              <a:t>Kidman et al, essa definição tem vantagens e desvantagens, pois um período menor de avaliação (até 72h) pode ser melhor para distinguir a reintubação por insuficiência pulmonar e por outras razões, como por exemplo sepse, porém a avaliação em períodos maiores abrange uma proporção maior dos insucessos  </a:t>
            </a:r>
          </a:p>
        </p:txBody>
      </p:sp>
      <p:sp>
        <p:nvSpPr>
          <p:cNvPr id="25" name="Retângulo Arredondado 24">
            <a:extLst>
              <a:ext uri="{FF2B5EF4-FFF2-40B4-BE49-F238E27FC236}"/>
            </a:extLst>
          </p:cNvPr>
          <p:cNvSpPr/>
          <p:nvPr/>
        </p:nvSpPr>
        <p:spPr>
          <a:xfrm>
            <a:off x="7167563" y="2897188"/>
            <a:ext cx="4249737" cy="2644775"/>
          </a:xfrm>
          <a:prstGeom prst="roundRect">
            <a:avLst/>
          </a:prstGeom>
          <a:noFill/>
          <a:ln w="28575">
            <a:solidFill>
              <a:schemeClr val="accent1">
                <a:lumMod val="60000"/>
                <a:lumOff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26" name="Retângulo Arredondado 25">
            <a:extLst>
              <a:ext uri="{FF2B5EF4-FFF2-40B4-BE49-F238E27FC236}"/>
            </a:extLst>
          </p:cNvPr>
          <p:cNvSpPr/>
          <p:nvPr/>
        </p:nvSpPr>
        <p:spPr>
          <a:xfrm>
            <a:off x="792163" y="1543050"/>
            <a:ext cx="5772150" cy="1885950"/>
          </a:xfrm>
          <a:prstGeom prst="roundRect">
            <a:avLst/>
          </a:prstGeom>
          <a:noFill/>
          <a:ln w="28575">
            <a:solidFill>
              <a:schemeClr val="accent1">
                <a:lumMod val="60000"/>
                <a:lumOff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ângulo Arredondado 7">
            <a:extLst>
              <a:ext uri="{FF2B5EF4-FFF2-40B4-BE49-F238E27FC236}"/>
            </a:extLst>
          </p:cNvPr>
          <p:cNvSpPr/>
          <p:nvPr/>
        </p:nvSpPr>
        <p:spPr>
          <a:xfrm>
            <a:off x="787400" y="568325"/>
            <a:ext cx="10274300" cy="2454275"/>
          </a:xfrm>
          <a:prstGeom prst="roundRect">
            <a:avLst/>
          </a:prstGeom>
          <a:gradFill flip="none" rotWithShape="1">
            <a:gsLst>
              <a:gs pos="0">
                <a:schemeClr val="accent3">
                  <a:lumMod val="60000"/>
                  <a:lumOff val="40000"/>
                  <a:tint val="66000"/>
                  <a:satMod val="160000"/>
                </a:schemeClr>
              </a:gs>
              <a:gs pos="50000">
                <a:schemeClr val="accent3">
                  <a:lumMod val="60000"/>
                  <a:lumOff val="40000"/>
                  <a:tint val="44500"/>
                  <a:satMod val="160000"/>
                </a:schemeClr>
              </a:gs>
              <a:gs pos="100000">
                <a:schemeClr val="accent3">
                  <a:lumMod val="60000"/>
                  <a:lumOff val="40000"/>
                  <a:tint val="23500"/>
                  <a:satMod val="1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20483" name="Espaço Reservado para Conteúdo 2"/>
          <p:cNvSpPr>
            <a:spLocks noGrp="1"/>
          </p:cNvSpPr>
          <p:nvPr>
            <p:ph idx="1"/>
          </p:nvPr>
        </p:nvSpPr>
        <p:spPr>
          <a:xfrm>
            <a:off x="838200" y="701675"/>
            <a:ext cx="9923463" cy="2746375"/>
          </a:xfrm>
        </p:spPr>
        <p:txBody>
          <a:bodyPr/>
          <a:lstStyle/>
          <a:p>
            <a:pPr marL="0" indent="0" algn="ctr">
              <a:buFont typeface="Arial" charset="0"/>
              <a:buNone/>
            </a:pPr>
            <a:r>
              <a:rPr lang="pt-BR" sz="1800" smtClean="0">
                <a:solidFill>
                  <a:srgbClr val="002060"/>
                </a:solidFill>
                <a:latin typeface="Arial" charset="0"/>
                <a:cs typeface="Arial" charset="0"/>
              </a:rPr>
              <a:t>Em 2017, o Canadian Institute of Health Research realizou um estudo prospectivo multicêntrico intitulado APEX (automated prediction of extubation readiness), que colheu informações detalhadas acerca dos fatores envolvidos na falha de extubação em RNPTe abaixo de 1250 gramas. Nos primeiros sete dias após a re-intubação, as causas respiratórias (tais como apneia, aumento da necessidade de oxigênio, do esforço ventilatório e acidose) estavam envolvidas em 68% das falhas. O trabalho propõe a união entre modelos clínicos de predição e dados fisiológicos coletados e analisados por inteligência artificial, a fim de se melhorar os desfechos de insucesso de extubação  </a:t>
            </a:r>
          </a:p>
          <a:p>
            <a:pPr marL="0" indent="0" algn="just">
              <a:buFont typeface="Arial" charset="0"/>
              <a:buNone/>
            </a:pPr>
            <a:endParaRPr lang="pt-BR" sz="1800" smtClean="0">
              <a:latin typeface="Arial" charset="0"/>
              <a:cs typeface="Arial" charset="0"/>
            </a:endParaRPr>
          </a:p>
        </p:txBody>
      </p:sp>
      <p:sp>
        <p:nvSpPr>
          <p:cNvPr id="9" name="Retângulo Arredondado 8">
            <a:extLst>
              <a:ext uri="{FF2B5EF4-FFF2-40B4-BE49-F238E27FC236}"/>
            </a:extLst>
          </p:cNvPr>
          <p:cNvSpPr/>
          <p:nvPr/>
        </p:nvSpPr>
        <p:spPr>
          <a:xfrm>
            <a:off x="787400" y="3173413"/>
            <a:ext cx="10274300" cy="3014662"/>
          </a:xfrm>
          <a:prstGeom prst="roundRect">
            <a:avLst/>
          </a:prstGeom>
          <a:gradFill flip="none" rotWithShape="1">
            <a:gsLst>
              <a:gs pos="0">
                <a:schemeClr val="accent3">
                  <a:lumMod val="60000"/>
                  <a:lumOff val="40000"/>
                  <a:tint val="66000"/>
                  <a:satMod val="160000"/>
                </a:schemeClr>
              </a:gs>
              <a:gs pos="50000">
                <a:schemeClr val="accent3">
                  <a:lumMod val="60000"/>
                  <a:lumOff val="40000"/>
                  <a:tint val="44500"/>
                  <a:satMod val="160000"/>
                </a:schemeClr>
              </a:gs>
              <a:gs pos="100000">
                <a:schemeClr val="accent3">
                  <a:lumMod val="60000"/>
                  <a:lumOff val="40000"/>
                  <a:tint val="23500"/>
                  <a:satMod val="1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20485" name="CaixaDeTexto 5"/>
          <p:cNvSpPr txBox="1">
            <a:spLocks noChangeArrowheads="1"/>
          </p:cNvSpPr>
          <p:nvPr/>
        </p:nvSpPr>
        <p:spPr bwMode="auto">
          <a:xfrm>
            <a:off x="838200" y="3249613"/>
            <a:ext cx="10023475" cy="256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a:r>
              <a:rPr lang="pt-BR">
                <a:solidFill>
                  <a:srgbClr val="002060"/>
                </a:solidFill>
                <a:latin typeface="Arial" charset="0"/>
              </a:rPr>
              <a:t>Shalish et al (JAMA Pediatrics, 2019) analisou o valor do uso de Teste de Respiração Espontânea (TRE) para extubação de RNPTe. Observou-se uma alta sensibilidade e baixa especificidade, além da ocorrência de eventos clínicos de relevância durante o teste na ordem de 60%, sendo concluído que o uso da TRE não deve ser indicado nessa população. Em relação ao modo de extubação, Fergunson et al realizou uma meta-análise com 50 estudos avaliando as intervenções relacionadas ao sucesso da suspensão de ventilação invasiva em prematuros, tendo identificado uso de ventilação não invasiva (NIPPV) como método superior ao CPAP na prevenção da falha de extubação (RR, 0.70; IC 95% CI, 0.60-0.81; NNT, 8;95% CI, 5-13). Este resultado também foi confirmado no estudo de Permall em 2019.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n-US"/>
          </a:p>
        </p:txBody>
      </p:sp>
      <p:sp>
        <p:nvSpPr>
          <p:cNvPr id="21507" name="Espaço Reservado para Conteúdo 2"/>
          <p:cNvSpPr>
            <a:spLocks noGrp="1"/>
          </p:cNvSpPr>
          <p:nvPr>
            <p:ph idx="1"/>
          </p:nvPr>
        </p:nvSpPr>
        <p:spPr>
          <a:xfrm>
            <a:off x="838200" y="1825625"/>
            <a:ext cx="5392738" cy="4351338"/>
          </a:xfrm>
        </p:spPr>
        <p:txBody>
          <a:bodyPr/>
          <a:lstStyle/>
          <a:p>
            <a:pPr marL="0" indent="0" algn="ctr">
              <a:buFont typeface="Arial" charset="0"/>
              <a:buNone/>
            </a:pPr>
            <a:r>
              <a:rPr lang="pt-BR" sz="2400" smtClean="0">
                <a:solidFill>
                  <a:srgbClr val="002060"/>
                </a:solidFill>
                <a:latin typeface="Arial" charset="0"/>
                <a:cs typeface="Arial" charset="0"/>
              </a:rPr>
              <a:t>Na UTIN do HMIB, a modalidade preferencial utilizada para retirada do tubo nos prematuros ainda é o modo CPAP bolhas. </a:t>
            </a:r>
          </a:p>
          <a:p>
            <a:pPr marL="0" indent="0" algn="ctr">
              <a:buFont typeface="Arial" charset="0"/>
              <a:buNone/>
            </a:pPr>
            <a:r>
              <a:rPr lang="pt-BR" sz="2400" smtClean="0">
                <a:solidFill>
                  <a:srgbClr val="002060"/>
                </a:solidFill>
                <a:latin typeface="Arial" charset="0"/>
                <a:cs typeface="Arial" charset="0"/>
              </a:rPr>
              <a:t>Fergunson também evidenciou os benefícios do uso cotidiano da cafeína, já bem estabelecido pela literatura. Em nosso serviço, a cafeína é utilizada de forma rotineira já na primeira prescrição desses bebês </a:t>
            </a:r>
          </a:p>
        </p:txBody>
      </p:sp>
      <p:pic>
        <p:nvPicPr>
          <p:cNvPr id="13314" name="Picture 2" descr="Bubble CPAP for Prevention of Chronic Lung Disease in Premature Infants –  Consult Q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6988" y="755650"/>
            <a:ext cx="5119687" cy="5127625"/>
          </a:xfrm>
          <a:prstGeom prst="rect">
            <a:avLst/>
          </a:prstGeom>
          <a:noFill/>
          <a:extLst>
            <a:ext uri="{909E8E84-426E-40DD-AFC4-6F175D3DCCD1}">
              <a14:hiddenFill xmlns:a14="http://schemas.microsoft.com/office/drawing/2010/main">
                <a:solidFill>
                  <a:srgbClr val="FFFFFF"/>
                </a:solidFill>
              </a14:hiddenFill>
            </a:ext>
          </a:extLst>
        </p:spPr>
      </p:pic>
      <p:sp>
        <p:nvSpPr>
          <p:cNvPr id="73" name="!!Arc">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21189197" flipV="1">
            <a:off x="6261100" y="687388"/>
            <a:ext cx="5472113" cy="5472112"/>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dirty="0"/>
          </a:p>
        </p:txBody>
      </p:sp>
      <p:sp>
        <p:nvSpPr>
          <p:cNvPr id="75" name="!!Oval">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248900" y="920750"/>
            <a:ext cx="790575" cy="76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a:solidFill>
                <a:srgbClr val="FFFFFF"/>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grpSp>
        <p:nvGrpSpPr>
          <p:cNvPr id="22531" name="Group 72"/>
          <p:cNvGrpSpPr>
            <a:grpSpLocks noGrp="1" noUngrp="1" noRot="1" noChangeAspect="1" noMove="1" noResize="1"/>
          </p:cNvGrpSpPr>
          <p:nvPr/>
        </p:nvGrpSpPr>
        <p:grpSpPr bwMode="auto">
          <a:xfrm>
            <a:off x="0" y="0"/>
            <a:ext cx="885825" cy="6858000"/>
            <a:chOff x="0" y="0"/>
            <a:chExt cx="885825" cy="6858000"/>
          </a:xfrm>
        </p:grpSpPr>
        <p:sp>
          <p:nvSpPr>
            <p:cNvPr id="22534" name="Freeform 6"/>
            <p:cNvSpPr>
              <a:spLocks/>
            </p:cNvSpPr>
            <p:nvPr/>
          </p:nvSpPr>
          <p:spPr bwMode="auto">
            <a:xfrm>
              <a:off x="0" y="0"/>
              <a:ext cx="885825" cy="6858000"/>
            </a:xfrm>
            <a:custGeom>
              <a:avLst/>
              <a:gdLst>
                <a:gd name="T0" fmla="*/ 448 w 558"/>
                <a:gd name="T1" fmla="*/ 43 h 4320"/>
                <a:gd name="T2" fmla="*/ 469 w 558"/>
                <a:gd name="T3" fmla="*/ 143 h 4320"/>
                <a:gd name="T4" fmla="*/ 503 w 558"/>
                <a:gd name="T5" fmla="*/ 216 h 4320"/>
                <a:gd name="T6" fmla="*/ 535 w 558"/>
                <a:gd name="T7" fmla="*/ 289 h 4320"/>
                <a:gd name="T8" fmla="*/ 556 w 558"/>
                <a:gd name="T9" fmla="*/ 389 h 4320"/>
                <a:gd name="T10" fmla="*/ 552 w 558"/>
                <a:gd name="T11" fmla="*/ 513 h 4320"/>
                <a:gd name="T12" fmla="*/ 525 w 558"/>
                <a:gd name="T13" fmla="*/ 601 h 4320"/>
                <a:gd name="T14" fmla="*/ 491 w 558"/>
                <a:gd name="T15" fmla="*/ 672 h 4320"/>
                <a:gd name="T16" fmla="*/ 460 w 558"/>
                <a:gd name="T17" fmla="*/ 750 h 4320"/>
                <a:gd name="T18" fmla="*/ 447 w 558"/>
                <a:gd name="T19" fmla="*/ 864 h 4320"/>
                <a:gd name="T20" fmla="*/ 460 w 558"/>
                <a:gd name="T21" fmla="*/ 978 h 4320"/>
                <a:gd name="T22" fmla="*/ 491 w 558"/>
                <a:gd name="T23" fmla="*/ 1056 h 4320"/>
                <a:gd name="T24" fmla="*/ 525 w 558"/>
                <a:gd name="T25" fmla="*/ 1127 h 4320"/>
                <a:gd name="T26" fmla="*/ 552 w 558"/>
                <a:gd name="T27" fmla="*/ 1215 h 4320"/>
                <a:gd name="T28" fmla="*/ 556 w 558"/>
                <a:gd name="T29" fmla="*/ 1339 h 4320"/>
                <a:gd name="T30" fmla="*/ 535 w 558"/>
                <a:gd name="T31" fmla="*/ 1439 h 4320"/>
                <a:gd name="T32" fmla="*/ 503 w 558"/>
                <a:gd name="T33" fmla="*/ 1512 h 4320"/>
                <a:gd name="T34" fmla="*/ 469 w 558"/>
                <a:gd name="T35" fmla="*/ 1585 h 4320"/>
                <a:gd name="T36" fmla="*/ 448 w 558"/>
                <a:gd name="T37" fmla="*/ 1685 h 4320"/>
                <a:gd name="T38" fmla="*/ 453 w 558"/>
                <a:gd name="T39" fmla="*/ 1809 h 4320"/>
                <a:gd name="T40" fmla="*/ 479 w 558"/>
                <a:gd name="T41" fmla="*/ 1897 h 4320"/>
                <a:gd name="T42" fmla="*/ 515 w 558"/>
                <a:gd name="T43" fmla="*/ 1968 h 4320"/>
                <a:gd name="T44" fmla="*/ 545 w 558"/>
                <a:gd name="T45" fmla="*/ 2046 h 4320"/>
                <a:gd name="T46" fmla="*/ 558 w 558"/>
                <a:gd name="T47" fmla="*/ 2159 h 4320"/>
                <a:gd name="T48" fmla="*/ 545 w 558"/>
                <a:gd name="T49" fmla="*/ 2274 h 4320"/>
                <a:gd name="T50" fmla="*/ 515 w 558"/>
                <a:gd name="T51" fmla="*/ 2352 h 4320"/>
                <a:gd name="T52" fmla="*/ 479 w 558"/>
                <a:gd name="T53" fmla="*/ 2423 h 4320"/>
                <a:gd name="T54" fmla="*/ 453 w 558"/>
                <a:gd name="T55" fmla="*/ 2511 h 4320"/>
                <a:gd name="T56" fmla="*/ 448 w 558"/>
                <a:gd name="T57" fmla="*/ 2635 h 4320"/>
                <a:gd name="T58" fmla="*/ 469 w 558"/>
                <a:gd name="T59" fmla="*/ 2735 h 4320"/>
                <a:gd name="T60" fmla="*/ 515 w 558"/>
                <a:gd name="T61" fmla="*/ 2832 h 4320"/>
                <a:gd name="T62" fmla="*/ 545 w 558"/>
                <a:gd name="T63" fmla="*/ 2910 h 4320"/>
                <a:gd name="T64" fmla="*/ 558 w 558"/>
                <a:gd name="T65" fmla="*/ 3024 h 4320"/>
                <a:gd name="T66" fmla="*/ 545 w 558"/>
                <a:gd name="T67" fmla="*/ 3138 h 4320"/>
                <a:gd name="T68" fmla="*/ 515 w 558"/>
                <a:gd name="T69" fmla="*/ 3216 h 4320"/>
                <a:gd name="T70" fmla="*/ 479 w 558"/>
                <a:gd name="T71" fmla="*/ 3287 h 4320"/>
                <a:gd name="T72" fmla="*/ 453 w 558"/>
                <a:gd name="T73" fmla="*/ 3375 h 4320"/>
                <a:gd name="T74" fmla="*/ 448 w 558"/>
                <a:gd name="T75" fmla="*/ 3499 h 4320"/>
                <a:gd name="T76" fmla="*/ 469 w 558"/>
                <a:gd name="T77" fmla="*/ 3599 h 4320"/>
                <a:gd name="T78" fmla="*/ 503 w 558"/>
                <a:gd name="T79" fmla="*/ 3672 h 4320"/>
                <a:gd name="T80" fmla="*/ 535 w 558"/>
                <a:gd name="T81" fmla="*/ 3745 h 4320"/>
                <a:gd name="T82" fmla="*/ 556 w 558"/>
                <a:gd name="T83" fmla="*/ 3845 h 4320"/>
                <a:gd name="T84" fmla="*/ 552 w 558"/>
                <a:gd name="T85" fmla="*/ 3969 h 4320"/>
                <a:gd name="T86" fmla="*/ 525 w 558"/>
                <a:gd name="T87" fmla="*/ 4057 h 4320"/>
                <a:gd name="T88" fmla="*/ 491 w 558"/>
                <a:gd name="T89" fmla="*/ 4128 h 4320"/>
                <a:gd name="T90" fmla="*/ 460 w 558"/>
                <a:gd name="T91" fmla="*/ 4206 h 4320"/>
                <a:gd name="T92" fmla="*/ 447 w 558"/>
                <a:gd name="T93" fmla="*/ 432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rgbClr val="FFFFFF"/>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pt-BR"/>
            </a:p>
          </p:txBody>
        </p:sp>
        <p:sp>
          <p:nvSpPr>
            <p:cNvPr id="75" name="Freeform 6">
              <a:extLst>
                <a:ext uri="{FF2B5EF4-FFF2-40B4-BE49-F238E27FC236}"/>
                <a:ext uri="{C183D7F6-B498-43B3-948B-1728B52AA6E4}"/>
              </a:extLst>
            </p:cNvPr>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accent1">
                <a:lumMod val="50000"/>
                <a:alpha val="25000"/>
              </a:schemeClr>
            </a:solidFill>
            <a:ln w="0">
              <a:noFill/>
              <a:prstDash val="solid"/>
              <a:round/>
              <a:headEnd/>
              <a:tailEnd/>
            </a:ln>
          </p:spPr>
          <p:txBody>
            <a:bodyPr/>
            <a:lstStyle/>
            <a:p>
              <a:pPr fontAlgn="auto">
                <a:spcBef>
                  <a:spcPts val="0"/>
                </a:spcBef>
                <a:spcAft>
                  <a:spcPts val="0"/>
                </a:spcAft>
                <a:defRPr/>
              </a:pPr>
              <a:endParaRPr lang="en-US" dirty="0">
                <a:latin typeface="+mn-lt"/>
                <a:cs typeface="+mn-cs"/>
              </a:endParaRPr>
            </a:p>
          </p:txBody>
        </p:sp>
      </p:grpSp>
      <p:pic>
        <p:nvPicPr>
          <p:cNvPr id="12290" name="Picture 2" descr="Newborn Screening Awareness Month Concept Vector. Heel Stick and Blood Drop  Test Stock Vector - Illustration of born, care: 22669367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11950" y="2230438"/>
            <a:ext cx="6705600" cy="3694112"/>
          </a:xfrm>
          <a:prstGeom prst="rect">
            <a:avLst/>
          </a:prstGeom>
          <a:noFill/>
          <a:extLst>
            <a:ext uri="{909E8E84-426E-40DD-AFC4-6F175D3DCCD1}">
              <a14:hiddenFill xmlns:a14="http://schemas.microsoft.com/office/drawing/2010/main">
                <a:solidFill>
                  <a:srgbClr val="FFFFFF"/>
                </a:solidFill>
              </a14:hiddenFill>
            </a:ext>
          </a:extLst>
        </p:spPr>
      </p:pic>
      <p:sp>
        <p:nvSpPr>
          <p:cNvPr id="3" name="Espaço Reservado para Conteúdo 2">
            <a:extLst>
              <a:ext uri="{FF2B5EF4-FFF2-40B4-BE49-F238E27FC236}"/>
            </a:extLst>
          </p:cNvPr>
          <p:cNvSpPr>
            <a:spLocks noGrp="1"/>
          </p:cNvSpPr>
          <p:nvPr>
            <p:ph idx="1"/>
          </p:nvPr>
        </p:nvSpPr>
        <p:spPr>
          <a:xfrm>
            <a:off x="963884" y="713676"/>
            <a:ext cx="6419049" cy="5999357"/>
          </a:xfrm>
        </p:spPr>
        <p:txBody>
          <a:bodyPr rtlCol="0">
            <a:noAutofit/>
          </a:bodyPr>
          <a:lstStyle/>
          <a:p>
            <a:pPr algn="just" fontAlgn="auto">
              <a:spcAft>
                <a:spcPts val="0"/>
              </a:spcAft>
              <a:buFont typeface="Courier New" panose="02070309020205020404" pitchFamily="49" charset="0"/>
              <a:buChar char="o"/>
              <a:defRPr/>
            </a:pPr>
            <a:r>
              <a:rPr lang="pt-BR" sz="2000" dirty="0">
                <a:solidFill>
                  <a:schemeClr val="accent3">
                    <a:lumMod val="50000"/>
                  </a:schemeClr>
                </a:solidFill>
                <a:latin typeface="Arial" panose="020B0604020202020204" pitchFamily="34" charset="0"/>
                <a:cs typeface="Arial" panose="020B0604020202020204" pitchFamily="34" charset="0"/>
              </a:rPr>
              <a:t>A presença do canal arterial com repercussão hemodinâmica </a:t>
            </a:r>
            <a:r>
              <a:rPr lang="pt-BR" sz="2000" dirty="0" smtClean="0">
                <a:solidFill>
                  <a:schemeClr val="accent3">
                    <a:lumMod val="50000"/>
                  </a:schemeClr>
                </a:solidFill>
                <a:latin typeface="Arial" panose="020B0604020202020204" pitchFamily="34" charset="0"/>
                <a:cs typeface="Arial" panose="020B0604020202020204" pitchFamily="34" charset="0"/>
              </a:rPr>
              <a:t>associou-se significativamente para </a:t>
            </a:r>
            <a:r>
              <a:rPr lang="pt-BR" sz="2000" dirty="0">
                <a:solidFill>
                  <a:schemeClr val="accent3">
                    <a:lumMod val="50000"/>
                  </a:schemeClr>
                </a:solidFill>
                <a:latin typeface="Arial" panose="020B0604020202020204" pitchFamily="34" charset="0"/>
                <a:cs typeface="Arial" panose="020B0604020202020204" pitchFamily="34" charset="0"/>
              </a:rPr>
              <a:t>falha de extubação, também observado por </a:t>
            </a:r>
            <a:r>
              <a:rPr lang="pt-BR" sz="2000" dirty="0" err="1">
                <a:solidFill>
                  <a:schemeClr val="accent3">
                    <a:lumMod val="50000"/>
                  </a:schemeClr>
                </a:solidFill>
                <a:latin typeface="Arial" panose="020B0604020202020204" pitchFamily="34" charset="0"/>
                <a:cs typeface="Arial" panose="020B0604020202020204" pitchFamily="34" charset="0"/>
              </a:rPr>
              <a:t>Kamlin</a:t>
            </a:r>
            <a:r>
              <a:rPr lang="pt-BR" sz="2000" dirty="0">
                <a:solidFill>
                  <a:schemeClr val="accent3">
                    <a:lumMod val="50000"/>
                  </a:schemeClr>
                </a:solidFill>
                <a:latin typeface="Arial" panose="020B0604020202020204" pitchFamily="34" charset="0"/>
                <a:cs typeface="Arial" panose="020B0604020202020204" pitchFamily="34" charset="0"/>
              </a:rPr>
              <a:t> e </a:t>
            </a:r>
            <a:r>
              <a:rPr lang="pt-BR" sz="2000" dirty="0" err="1">
                <a:solidFill>
                  <a:schemeClr val="accent3">
                    <a:lumMod val="50000"/>
                  </a:schemeClr>
                </a:solidFill>
                <a:latin typeface="Arial" panose="020B0604020202020204" pitchFamily="34" charset="0"/>
                <a:cs typeface="Arial" panose="020B0604020202020204" pitchFamily="34" charset="0"/>
              </a:rPr>
              <a:t>Manley</a:t>
            </a:r>
            <a:r>
              <a:rPr lang="pt-BR" sz="2000" dirty="0">
                <a:solidFill>
                  <a:schemeClr val="accent3">
                    <a:lumMod val="50000"/>
                  </a:schemeClr>
                </a:solidFill>
                <a:latin typeface="Arial" panose="020B0604020202020204" pitchFamily="34" charset="0"/>
                <a:cs typeface="Arial" panose="020B0604020202020204" pitchFamily="34" charset="0"/>
              </a:rPr>
              <a:t> em seus estudos. </a:t>
            </a:r>
            <a:r>
              <a:rPr lang="pt-BR" sz="2000" dirty="0">
                <a:solidFill>
                  <a:schemeClr val="accent3">
                    <a:lumMod val="50000"/>
                  </a:schemeClr>
                </a:solidFill>
                <a:latin typeface="Arial" panose="020B0604020202020204" pitchFamily="34" charset="0"/>
                <a:cs typeface="Arial" panose="020B0604020202020204" pitchFamily="34" charset="0"/>
              </a:rPr>
              <a:t>Esse dado tem grande valor, visto que 64% dos pacientes do HMIB não realizaram </a:t>
            </a:r>
            <a:r>
              <a:rPr lang="pt-BR" sz="2000" dirty="0" err="1">
                <a:solidFill>
                  <a:schemeClr val="accent3">
                    <a:lumMod val="50000"/>
                  </a:schemeClr>
                </a:solidFill>
                <a:latin typeface="Arial" panose="020B0604020202020204" pitchFamily="34" charset="0"/>
                <a:cs typeface="Arial" panose="020B0604020202020204" pitchFamily="34" charset="0"/>
              </a:rPr>
              <a:t>ecocardiograma</a:t>
            </a:r>
            <a:r>
              <a:rPr lang="pt-BR" sz="2000" dirty="0">
                <a:solidFill>
                  <a:schemeClr val="accent3">
                    <a:lumMod val="50000"/>
                  </a:schemeClr>
                </a:solidFill>
                <a:latin typeface="Arial" panose="020B0604020202020204" pitchFamily="34" charset="0"/>
                <a:cs typeface="Arial" panose="020B0604020202020204" pitchFamily="34" charset="0"/>
              </a:rPr>
              <a:t> antes da primeira tentativa de retirada da ventilação mecânica. </a:t>
            </a:r>
          </a:p>
          <a:p>
            <a:pPr marL="0" indent="0" algn="just" fontAlgn="auto">
              <a:spcAft>
                <a:spcPts val="0"/>
              </a:spcAft>
              <a:buFont typeface="Arial" panose="020B0604020202020204" pitchFamily="34" charset="0"/>
              <a:buNone/>
              <a:defRPr/>
            </a:pPr>
            <a:endParaRPr lang="pt-BR" sz="2000" dirty="0">
              <a:solidFill>
                <a:schemeClr val="accent3">
                  <a:lumMod val="50000"/>
                </a:schemeClr>
              </a:solidFill>
              <a:latin typeface="Arial" panose="020B0604020202020204" pitchFamily="34" charset="0"/>
              <a:cs typeface="Arial" panose="020B0604020202020204" pitchFamily="34" charset="0"/>
            </a:endParaRPr>
          </a:p>
          <a:p>
            <a:pPr algn="just" fontAlgn="auto">
              <a:spcAft>
                <a:spcPts val="0"/>
              </a:spcAft>
              <a:buFont typeface="Courier New" panose="02070309020205020404" pitchFamily="49" charset="0"/>
              <a:buChar char="o"/>
              <a:defRPr/>
            </a:pPr>
            <a:r>
              <a:rPr lang="pt-BR" sz="2000" dirty="0">
                <a:solidFill>
                  <a:schemeClr val="accent3">
                    <a:lumMod val="50000"/>
                  </a:schemeClr>
                </a:solidFill>
                <a:latin typeface="Arial" panose="020B0604020202020204" pitchFamily="34" charset="0"/>
                <a:cs typeface="Arial" panose="020B0604020202020204" pitchFamily="34" charset="0"/>
              </a:rPr>
              <a:t>Destaca-se a necessidade de melhorias no atendimento dentro da unidade intensiva neonatal em relação a prevenção de anemia. 90% dos pacientes evoluíram com necessidade de concentrado de hemácias durante a internação, demonstrando a importância de se aprimorar as coletas de exames a fim de reduzir a espoliação sanguínea. </a:t>
            </a:r>
          </a:p>
          <a:p>
            <a:pPr marL="0" indent="0" fontAlgn="auto">
              <a:spcAft>
                <a:spcPts val="0"/>
              </a:spcAft>
              <a:buFont typeface="Arial" panose="020B0604020202020204" pitchFamily="34" charset="0"/>
              <a:buNone/>
              <a:defRPr/>
            </a:pPr>
            <a:r>
              <a:rPr lang="pt-BR" sz="1800" b="1" dirty="0">
                <a:solidFill>
                  <a:schemeClr val="tx1">
                    <a:alpha val="60000"/>
                  </a:schemeClr>
                </a:solidFill>
              </a:rPr>
              <a:t/>
            </a:r>
            <a:br>
              <a:rPr lang="pt-BR" sz="1800" b="1" dirty="0">
                <a:solidFill>
                  <a:schemeClr val="tx1">
                    <a:alpha val="60000"/>
                  </a:schemeClr>
                </a:solidFill>
              </a:rPr>
            </a:br>
            <a:endParaRPr lang="pt-BR" sz="1800" dirty="0">
              <a:solidFill>
                <a:schemeClr val="tx1">
                  <a:alpha val="60000"/>
                </a:schemeClr>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3" name="Espaço Reservado para Conteúdo 2">
            <a:extLst>
              <a:ext uri="{FF2B5EF4-FFF2-40B4-BE49-F238E27FC236}"/>
            </a:extLst>
          </p:cNvPr>
          <p:cNvSpPr>
            <a:spLocks noGrp="1"/>
          </p:cNvSpPr>
          <p:nvPr>
            <p:ph idx="1"/>
          </p:nvPr>
        </p:nvSpPr>
        <p:spPr>
          <a:xfrm>
            <a:off x="669925" y="787400"/>
            <a:ext cx="6894513" cy="4602163"/>
          </a:xfrm>
        </p:spPr>
        <p:txBody>
          <a:bodyPr rtlCol="0">
            <a:normAutofit lnSpcReduction="10000"/>
          </a:bodyPr>
          <a:lstStyle/>
          <a:p>
            <a:pPr marL="0" indent="0" algn="just" fontAlgn="auto">
              <a:spcAft>
                <a:spcPts val="0"/>
              </a:spcAft>
              <a:buFont typeface="Arial" panose="020B0604020202020204" pitchFamily="34" charset="0"/>
              <a:buNone/>
              <a:defRPr/>
            </a:pPr>
            <a:r>
              <a:rPr lang="pt-BR" sz="2000" dirty="0">
                <a:solidFill>
                  <a:srgbClr val="002060"/>
                </a:solidFill>
                <a:latin typeface="Arial" panose="020B0604020202020204" pitchFamily="34" charset="0"/>
                <a:cs typeface="Arial" panose="020B0604020202020204" pitchFamily="34" charset="0"/>
              </a:rPr>
              <a:t>Este estudo apresentou algumas limitações significativas. Considerando-se que foi realizada uma análise retrospectiva, a obtenção dos dados pode ter sido prejudicada pela dificuldade de acesso a informações relevantes, bem como a falta de padronização dos prontuários. </a:t>
            </a:r>
          </a:p>
          <a:p>
            <a:pPr marL="0" indent="0" algn="just" fontAlgn="auto">
              <a:spcAft>
                <a:spcPts val="0"/>
              </a:spcAft>
              <a:buFont typeface="Arial" panose="020B0604020202020204" pitchFamily="34" charset="0"/>
              <a:buNone/>
              <a:defRPr/>
            </a:pPr>
            <a:r>
              <a:rPr lang="pt-BR" sz="2000" dirty="0">
                <a:solidFill>
                  <a:srgbClr val="002060"/>
                </a:solidFill>
                <a:latin typeface="Arial" panose="020B0604020202020204" pitchFamily="34" charset="0"/>
                <a:cs typeface="Arial" panose="020B0604020202020204" pitchFamily="34" charset="0"/>
              </a:rPr>
              <a:t>Houve um número elevado de óbitos (53) de </a:t>
            </a:r>
            <a:r>
              <a:rPr lang="pt-BR" sz="2000" dirty="0" err="1">
                <a:solidFill>
                  <a:srgbClr val="002060"/>
                </a:solidFill>
                <a:latin typeface="Arial" panose="020B0604020202020204" pitchFamily="34" charset="0"/>
                <a:cs typeface="Arial" panose="020B0604020202020204" pitchFamily="34" charset="0"/>
              </a:rPr>
              <a:t>RNPTe</a:t>
            </a:r>
            <a:r>
              <a:rPr lang="pt-BR" sz="2000" dirty="0">
                <a:solidFill>
                  <a:srgbClr val="002060"/>
                </a:solidFill>
                <a:latin typeface="Arial" panose="020B0604020202020204" pitchFamily="34" charset="0"/>
                <a:cs typeface="Arial" panose="020B0604020202020204" pitchFamily="34" charset="0"/>
              </a:rPr>
              <a:t> que morreram em sala de parto ou antes da primeira tentativa de </a:t>
            </a:r>
            <a:r>
              <a:rPr lang="pt-BR" sz="2000" dirty="0" err="1">
                <a:solidFill>
                  <a:srgbClr val="002060"/>
                </a:solidFill>
                <a:latin typeface="Arial" panose="020B0604020202020204" pitchFamily="34" charset="0"/>
                <a:cs typeface="Arial" panose="020B0604020202020204" pitchFamily="34" charset="0"/>
              </a:rPr>
              <a:t>extubação</a:t>
            </a:r>
            <a:r>
              <a:rPr lang="pt-BR" sz="2000" dirty="0">
                <a:solidFill>
                  <a:srgbClr val="002060"/>
                </a:solidFill>
                <a:latin typeface="Arial" panose="020B0604020202020204" pitchFamily="34" charset="0"/>
                <a:cs typeface="Arial" panose="020B0604020202020204" pitchFamily="34" charset="0"/>
              </a:rPr>
              <a:t>, comprometendo o tamanho da amostra a ser analisada e sendo uma possível causa da divergência das correlações encontradas neste trabalho com os demais artigos publicados - como a associação de falha de </a:t>
            </a:r>
            <a:r>
              <a:rPr lang="pt-BR" sz="2000" dirty="0" err="1">
                <a:solidFill>
                  <a:srgbClr val="002060"/>
                </a:solidFill>
                <a:latin typeface="Arial" panose="020B0604020202020204" pitchFamily="34" charset="0"/>
                <a:cs typeface="Arial" panose="020B0604020202020204" pitchFamily="34" charset="0"/>
              </a:rPr>
              <a:t>extubação</a:t>
            </a:r>
            <a:r>
              <a:rPr lang="pt-BR" sz="2000" dirty="0">
                <a:solidFill>
                  <a:srgbClr val="002060"/>
                </a:solidFill>
                <a:latin typeface="Arial" panose="020B0604020202020204" pitchFamily="34" charset="0"/>
                <a:cs typeface="Arial" panose="020B0604020202020204" pitchFamily="34" charset="0"/>
              </a:rPr>
              <a:t> e menor idade gestacional. </a:t>
            </a:r>
          </a:p>
          <a:p>
            <a:pPr marL="0" indent="0" algn="just" fontAlgn="auto">
              <a:spcAft>
                <a:spcPts val="0"/>
              </a:spcAft>
              <a:buFont typeface="Arial" panose="020B0604020202020204" pitchFamily="34" charset="0"/>
              <a:buNone/>
              <a:defRPr/>
            </a:pPr>
            <a:r>
              <a:rPr lang="pt-BR" sz="2000" dirty="0">
                <a:solidFill>
                  <a:srgbClr val="002060"/>
                </a:solidFill>
                <a:latin typeface="Arial" panose="020B0604020202020204" pitchFamily="34" charset="0"/>
                <a:cs typeface="Arial" panose="020B0604020202020204" pitchFamily="34" charset="0"/>
              </a:rPr>
              <a:t>Ressalta-se a importância de aperfeiçoar a qualidade do primeiro atendimento desses prematuros no intuito de se melhorar o desfecho e reduzir a taxa de mortalidade desse grupo</a:t>
            </a:r>
          </a:p>
          <a:p>
            <a:pPr fontAlgn="auto">
              <a:spcAft>
                <a:spcPts val="0"/>
              </a:spcAft>
              <a:buFont typeface="Arial" panose="020B0604020202020204" pitchFamily="34" charset="0"/>
              <a:buChar char="•"/>
              <a:defRPr/>
            </a:pPr>
            <a:endParaRPr lang="pt-BR" sz="2000" dirty="0"/>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2700000">
            <a:off x="11052176" y="2119312"/>
            <a:ext cx="646112" cy="646113"/>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 name="Isosceles Tri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6200000">
            <a:off x="10288588" y="1343025"/>
            <a:ext cx="2533650" cy="1273175"/>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Isosceles Triangl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5400000">
            <a:off x="-500856" y="5103019"/>
            <a:ext cx="2016125" cy="1014413"/>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 name="Rectangle 1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2700000">
            <a:off x="427831" y="5730082"/>
            <a:ext cx="485775" cy="48418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23560" name="Picture 2" descr="Prematuridade, Desenvolvimento e Aprendizagem na Infância - Mundo Adapta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817581">
            <a:off x="7920038" y="1979613"/>
            <a:ext cx="3030537" cy="262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ítulo 1">
            <a:extLst>
              <a:ext uri="{FF2B5EF4-FFF2-40B4-BE49-F238E27FC236}"/>
            </a:extLst>
          </p:cNvPr>
          <p:cNvSpPr>
            <a:spLocks noGrp="1"/>
          </p:cNvSpPr>
          <p:nvPr>
            <p:ph type="title"/>
          </p:nvPr>
        </p:nvSpPr>
        <p:spPr>
          <a:xfrm>
            <a:off x="588963" y="855663"/>
            <a:ext cx="4560887" cy="1128712"/>
          </a:xfrm>
        </p:spPr>
        <p:txBody>
          <a:bodyPr rtlCol="0">
            <a:normAutofit/>
          </a:bodyPr>
          <a:lstStyle/>
          <a:p>
            <a:pPr fontAlgn="auto">
              <a:spcAft>
                <a:spcPts val="0"/>
              </a:spcAft>
              <a:defRPr/>
            </a:pPr>
            <a:r>
              <a:rPr lang="pt-BR" dirty="0">
                <a:solidFill>
                  <a:schemeClr val="accent1">
                    <a:lumMod val="75000"/>
                  </a:schemeClr>
                </a:solidFill>
                <a:latin typeface="Arial" panose="020B0604020202020204" pitchFamily="34" charset="0"/>
                <a:cs typeface="Arial" panose="020B0604020202020204" pitchFamily="34" charset="0"/>
              </a:rPr>
              <a:t>CONCLUSÃO</a:t>
            </a:r>
          </a:p>
        </p:txBody>
      </p:sp>
      <p:grpSp>
        <p:nvGrpSpPr>
          <p:cNvPr id="24580" name="Group 72"/>
          <p:cNvGrpSpPr>
            <a:grpSpLocks noGrp="1" noUngrp="1" noRot="1" noChangeAspect="1" noMove="1" noResize="1"/>
          </p:cNvGrpSpPr>
          <p:nvPr/>
        </p:nvGrpSpPr>
        <p:grpSpPr bwMode="auto">
          <a:xfrm>
            <a:off x="0" y="1084263"/>
            <a:ext cx="355600" cy="673100"/>
            <a:chOff x="0" y="823811"/>
            <a:chExt cx="355196" cy="673460"/>
          </a:xfrm>
        </p:grpSpPr>
        <p:sp>
          <p:nvSpPr>
            <p:cNvPr id="74" name="Rectangle 73">
              <a:extLst>
                <a:ext uri="{FF2B5EF4-FFF2-40B4-BE49-F238E27FC236}"/>
                <a:ext uri="{C183D7F6-B498-43B3-948B-1728B52AA6E4}"/>
              </a:extLst>
            </p:cNvPr>
            <p:cNvSpPr/>
            <p:nvPr/>
          </p:nvSpPr>
          <p:spPr>
            <a:xfrm>
              <a:off x="0" y="823811"/>
              <a:ext cx="87214"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5" name="Rectangle 74">
              <a:extLst>
                <a:ext uri="{FF2B5EF4-FFF2-40B4-BE49-F238E27FC236}"/>
                <a:ext uri="{C183D7F6-B498-43B3-948B-1728B52AA6E4}"/>
              </a:extLst>
            </p:cNvPr>
            <p:cNvSpPr/>
            <p:nvPr/>
          </p:nvSpPr>
          <p:spPr>
            <a:xfrm>
              <a:off x="158570" y="823811"/>
              <a:ext cx="196626"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77" name="Rectangle 76">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flipH="1">
            <a:off x="665163" y="2090738"/>
            <a:ext cx="4297362" cy="2698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9" name="Rectangle 7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flipH="1">
            <a:off x="10698163" y="0"/>
            <a:ext cx="1493837"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1" name="Rectangle 8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5686425" y="514350"/>
            <a:ext cx="6008688" cy="5834063"/>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24584" name="Picture 2" descr="Parto Prematuro - dramelinarabelo.jimdo.com"/>
          <p:cNvPicPr>
            <a:picLocks noChangeAspect="1" noChangeArrowheads="1"/>
          </p:cNvPicPr>
          <p:nvPr/>
        </p:nvPicPr>
        <p:blipFill>
          <a:blip r:embed="rId2">
            <a:extLst>
              <a:ext uri="{28A0092B-C50C-407E-A947-70E740481C1C}">
                <a14:useLocalDpi xmlns:a14="http://schemas.microsoft.com/office/drawing/2010/main" val="0"/>
              </a:ext>
            </a:extLst>
          </a:blip>
          <a:srcRect l="14101" r="14188" b="2"/>
          <a:stretch>
            <a:fillRect/>
          </a:stretch>
        </p:blipFill>
        <p:spPr bwMode="auto">
          <a:xfrm>
            <a:off x="6588125" y="668338"/>
            <a:ext cx="4856163"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5" name="Espaço Reservado para Conteúdo 2"/>
          <p:cNvSpPr>
            <a:spLocks noGrp="1"/>
          </p:cNvSpPr>
          <p:nvPr>
            <p:ph idx="1"/>
          </p:nvPr>
        </p:nvSpPr>
        <p:spPr>
          <a:xfrm>
            <a:off x="158750" y="2224088"/>
            <a:ext cx="5405438" cy="3905250"/>
          </a:xfrm>
        </p:spPr>
        <p:txBody>
          <a:bodyPr anchor="ctr"/>
          <a:lstStyle/>
          <a:p>
            <a:pPr marL="0" indent="0" algn="just">
              <a:buFont typeface="Arial" charset="0"/>
              <a:buNone/>
            </a:pPr>
            <a:r>
              <a:rPr lang="pt-BR" sz="1800" smtClean="0">
                <a:solidFill>
                  <a:srgbClr val="002060"/>
                </a:solidFill>
                <a:latin typeface="Arial" charset="0"/>
                <a:cs typeface="Arial" charset="0"/>
              </a:rPr>
              <a:t>-  O uso da VM como suporte respiratório em RNPTe permite uma grande melhoria na sobrevida desses bebês, porém apresenta efeitos adversos importantes, devendo-se retirar esse modo de ventilação tão logo seja permitido pelos pacientes. </a:t>
            </a:r>
          </a:p>
          <a:p>
            <a:pPr marL="0" indent="0" algn="just">
              <a:buFont typeface="Arial" charset="0"/>
              <a:buNone/>
            </a:pPr>
            <a:r>
              <a:rPr lang="pt-BR" sz="1800" smtClean="0">
                <a:solidFill>
                  <a:srgbClr val="002060"/>
                </a:solidFill>
                <a:latin typeface="Arial" charset="0"/>
                <a:cs typeface="Arial" charset="0"/>
              </a:rPr>
              <a:t>- Esse estudo apresentou taxa de falha de extubação superior ao encontrado na literatura e evidenciou a presença da PCA com repercussão como fator associado à falha de extubação nesse grupo.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ítulo 1">
            <a:extLst>
              <a:ext uri="{FF2B5EF4-FFF2-40B4-BE49-F238E27FC236}"/>
            </a:extLst>
          </p:cNvPr>
          <p:cNvSpPr>
            <a:spLocks noGrp="1"/>
          </p:cNvSpPr>
          <p:nvPr>
            <p:ph type="title"/>
          </p:nvPr>
        </p:nvSpPr>
        <p:spPr>
          <a:xfrm>
            <a:off x="588963" y="855663"/>
            <a:ext cx="4560887" cy="1128712"/>
          </a:xfrm>
        </p:spPr>
        <p:txBody>
          <a:bodyPr rtlCol="0">
            <a:normAutofit/>
          </a:bodyPr>
          <a:lstStyle/>
          <a:p>
            <a:pPr fontAlgn="auto">
              <a:spcAft>
                <a:spcPts val="0"/>
              </a:spcAft>
              <a:defRPr/>
            </a:pPr>
            <a:r>
              <a:rPr lang="pt-BR" dirty="0">
                <a:solidFill>
                  <a:schemeClr val="accent1">
                    <a:lumMod val="75000"/>
                  </a:schemeClr>
                </a:solidFill>
                <a:latin typeface="Arial" panose="020B0604020202020204" pitchFamily="34" charset="0"/>
                <a:cs typeface="Arial" panose="020B0604020202020204" pitchFamily="34" charset="0"/>
              </a:rPr>
              <a:t>CONCLUSÃO</a:t>
            </a:r>
          </a:p>
        </p:txBody>
      </p:sp>
      <p:grpSp>
        <p:nvGrpSpPr>
          <p:cNvPr id="25604" name="Group 72"/>
          <p:cNvGrpSpPr>
            <a:grpSpLocks noGrp="1" noUngrp="1" noRot="1" noChangeAspect="1" noMove="1" noResize="1"/>
          </p:cNvGrpSpPr>
          <p:nvPr/>
        </p:nvGrpSpPr>
        <p:grpSpPr bwMode="auto">
          <a:xfrm>
            <a:off x="0" y="1084263"/>
            <a:ext cx="355600" cy="673100"/>
            <a:chOff x="0" y="823811"/>
            <a:chExt cx="355196" cy="673460"/>
          </a:xfrm>
        </p:grpSpPr>
        <p:sp>
          <p:nvSpPr>
            <p:cNvPr id="74" name="Rectangle 73">
              <a:extLst>
                <a:ext uri="{FF2B5EF4-FFF2-40B4-BE49-F238E27FC236}"/>
                <a:ext uri="{C183D7F6-B498-43B3-948B-1728B52AA6E4}"/>
              </a:extLst>
            </p:cNvPr>
            <p:cNvSpPr/>
            <p:nvPr/>
          </p:nvSpPr>
          <p:spPr>
            <a:xfrm>
              <a:off x="0" y="823811"/>
              <a:ext cx="87214"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5" name="Rectangle 74">
              <a:extLst>
                <a:ext uri="{FF2B5EF4-FFF2-40B4-BE49-F238E27FC236}"/>
                <a:ext uri="{C183D7F6-B498-43B3-948B-1728B52AA6E4}"/>
              </a:extLst>
            </p:cNvPr>
            <p:cNvSpPr/>
            <p:nvPr/>
          </p:nvSpPr>
          <p:spPr>
            <a:xfrm>
              <a:off x="158570" y="823811"/>
              <a:ext cx="196626"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77" name="Rectangle 76">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flipH="1">
            <a:off x="665163" y="2090738"/>
            <a:ext cx="4297362" cy="2698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9" name="Rectangle 7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flipH="1">
            <a:off x="10698163" y="0"/>
            <a:ext cx="1493837"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1" name="Rectangle 8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5686425" y="514350"/>
            <a:ext cx="6008688" cy="5834063"/>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25608" name="Picture 2" descr="Parto Prematuro - dramelinarabelo.jimdo.com"/>
          <p:cNvPicPr>
            <a:picLocks noChangeAspect="1" noChangeArrowheads="1"/>
          </p:cNvPicPr>
          <p:nvPr/>
        </p:nvPicPr>
        <p:blipFill>
          <a:blip r:embed="rId2">
            <a:extLst>
              <a:ext uri="{28A0092B-C50C-407E-A947-70E740481C1C}">
                <a14:useLocalDpi xmlns:a14="http://schemas.microsoft.com/office/drawing/2010/main" val="0"/>
              </a:ext>
            </a:extLst>
          </a:blip>
          <a:srcRect l="14101" r="14188" b="2"/>
          <a:stretch>
            <a:fillRect/>
          </a:stretch>
        </p:blipFill>
        <p:spPr bwMode="auto">
          <a:xfrm>
            <a:off x="6588125" y="668338"/>
            <a:ext cx="4856163"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9" name="Espaço Reservado para Conteúdo 2"/>
          <p:cNvSpPr>
            <a:spLocks noGrp="1"/>
          </p:cNvSpPr>
          <p:nvPr>
            <p:ph idx="1"/>
          </p:nvPr>
        </p:nvSpPr>
        <p:spPr>
          <a:xfrm>
            <a:off x="496888" y="2306638"/>
            <a:ext cx="4692650" cy="4148137"/>
          </a:xfrm>
        </p:spPr>
        <p:txBody>
          <a:bodyPr anchor="ctr"/>
          <a:lstStyle/>
          <a:p>
            <a:pPr marL="0" indent="0" algn="just">
              <a:buFont typeface="Arial" charset="0"/>
              <a:buNone/>
            </a:pPr>
            <a:r>
              <a:rPr lang="pt-BR" sz="1800" smtClean="0">
                <a:solidFill>
                  <a:srgbClr val="002060"/>
                </a:solidFill>
                <a:latin typeface="Arial" charset="0"/>
                <a:cs typeface="Arial" charset="0"/>
              </a:rPr>
              <a:t>- Neonatos RNPT apresentaram uma elevada taxa de uso de VM, porém a limitação da amostra pode ter tido grande impacto nos resultados obtidos. A falta de padronização nas publicações a respeito das variáveis que podem estar associadas ao insucesso da retirada da ventilação mecânica nessa população de pacientes também contribui para a divergência dos resultados divulgados na literatura. É de extrema importância a continuação dos estudos para que se consiga melhorar os desfechos e a sobrevida nos recém-nascidos prematuros extremos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10" name="Group 9"/>
          <p:cNvPicPr>
            <a:picLocks noGrp="1" noRot="1" noChangeAspect="1" noMove="1" noResize="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19200"/>
            <a:ext cx="731838" cy="669925"/>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639763" y="614363"/>
            <a:ext cx="10907712" cy="18938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ítulo 1">
            <a:extLst>
              <a:ext uri="{FF2B5EF4-FFF2-40B4-BE49-F238E27FC236}"/>
            </a:extLst>
          </p:cNvPr>
          <p:cNvSpPr>
            <a:spLocks noGrp="1"/>
          </p:cNvSpPr>
          <p:nvPr>
            <p:ph type="title"/>
          </p:nvPr>
        </p:nvSpPr>
        <p:spPr>
          <a:xfrm>
            <a:off x="6707188" y="809625"/>
            <a:ext cx="4279900" cy="1554163"/>
          </a:xfrm>
        </p:spPr>
        <p:txBody>
          <a:bodyPr rtlCol="0">
            <a:normAutofit/>
          </a:bodyPr>
          <a:lstStyle/>
          <a:p>
            <a:pPr fontAlgn="auto">
              <a:spcAft>
                <a:spcPts val="0"/>
              </a:spcAft>
              <a:defRPr/>
            </a:pPr>
            <a:r>
              <a:rPr lang="pt-BR">
                <a:solidFill>
                  <a:schemeClr val="accent1">
                    <a:lumMod val="75000"/>
                  </a:schemeClr>
                </a:solidFill>
                <a:latin typeface="Arial" panose="020B0604020202020204" pitchFamily="34" charset="0"/>
                <a:cs typeface="Arial" panose="020B0604020202020204" pitchFamily="34" charset="0"/>
              </a:rPr>
              <a:t>REFERÊNCIAS</a:t>
            </a:r>
            <a:r>
              <a:rPr lang="pt-BR" sz="4800">
                <a:latin typeface="Arial" panose="020B0604020202020204" pitchFamily="34" charset="0"/>
                <a:cs typeface="Arial" panose="020B0604020202020204" pitchFamily="34" charset="0"/>
              </a:rPr>
              <a:t> </a:t>
            </a:r>
            <a:endParaRPr lang="pt-BR" sz="4800" dirty="0">
              <a:latin typeface="Arial" panose="020B0604020202020204" pitchFamily="34" charset="0"/>
              <a:cs typeface="Arial" panose="020B0604020202020204" pitchFamily="34" charset="0"/>
            </a:endParaRPr>
          </a:p>
        </p:txBody>
      </p:sp>
      <p:pic>
        <p:nvPicPr>
          <p:cNvPr id="26630" name="Espaço Reservado para Conteúdo 4" descr="Tabela&#10;&#10;Descrição gerada automaticamente com confiança média"/>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6707188" y="2581275"/>
            <a:ext cx="4870450" cy="2101850"/>
          </a:xfrm>
        </p:spPr>
      </p:pic>
      <p:cxnSp>
        <p:nvCxnSpPr>
          <p:cNvPr id="17" name="Straight Connector 16">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H="1">
            <a:off x="838200" y="6484938"/>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26632" name="Imagem 6" descr="Texto preto sobre fundo branco&#10;&#10;Descrição gerada automaticamente"/>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33413" y="809625"/>
            <a:ext cx="6067425" cy="577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p:cNvSpPr>
          <p:nvPr>
            <p:ph type="title"/>
          </p:nvPr>
        </p:nvSpPr>
        <p:spPr/>
        <p:txBody>
          <a:bodyPr/>
          <a:lstStyle/>
          <a:p>
            <a:r>
              <a:rPr lang="pt-BR" smtClean="0">
                <a:solidFill>
                  <a:srgbClr val="FF00FF"/>
                </a:solidFill>
              </a:rPr>
              <a:t>OBRIGADA!</a:t>
            </a:r>
          </a:p>
        </p:txBody>
      </p:sp>
      <p:pic>
        <p:nvPicPr>
          <p:cNvPr id="27653"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00163" y="1419225"/>
            <a:ext cx="8991600" cy="5062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theme/theme1.xml><?xml version="1.0" encoding="utf-8"?>
<a:theme xmlns:a="http://schemas.openxmlformats.org/drawingml/2006/main" name="Tema do Office">
  <a:themeElements>
    <a:clrScheme name="Violeta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Tema do 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o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AE6F2518-B084-4896-AF52-66CC2144AA26}"/>
    </a:ext>
  </a:extLst>
</a:theme>
</file>

<file path=docProps/app.xml><?xml version="1.0" encoding="utf-8"?>
<Properties xmlns="http://schemas.openxmlformats.org/officeDocument/2006/extended-properties" xmlns:vt="http://schemas.openxmlformats.org/officeDocument/2006/docPropsVTypes">
  <Template/>
  <TotalTime>3628</TotalTime>
  <Words>1976</Words>
  <Application>Microsoft Office PowerPoint</Application>
  <PresentationFormat>Personalizar</PresentationFormat>
  <Paragraphs>102</Paragraphs>
  <Slides>26</Slides>
  <Notes>0</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26</vt:i4>
      </vt:variant>
    </vt:vector>
  </HeadingPairs>
  <TitlesOfParts>
    <vt:vector size="30" baseType="lpstr">
      <vt:lpstr>Calibri</vt:lpstr>
      <vt:lpstr>Arial</vt:lpstr>
      <vt:lpstr>Calibri Light</vt:lpstr>
      <vt:lpstr>Tema do Office</vt:lpstr>
      <vt:lpstr>     INCIDÊNCIA E PRINCIPAIS FATORES ASSOCIADOS À FALHA DE EXTUBAÇÃO EM RECÉM-NASCIDOS PREMATUROS EXTREMOS E/OU EXTREMO BAIXO PESO EM UNIDADE DE TERAPIA INTENSIVA NEONATAL NO DISTRITO FEDERAL   </vt:lpstr>
      <vt:lpstr>INTRODUÇÃO</vt:lpstr>
      <vt:lpstr>Apresentação do PowerPoint</vt:lpstr>
      <vt:lpstr>Apresentação do PowerPoint</vt:lpstr>
      <vt:lpstr>A extubação exitosa geralmente é definida como não requerendo reintubação durante uma janela de observação pré-especificada, porém a duração desse tempo não foi validada em RNPTe.  </vt:lpstr>
      <vt:lpstr> MÉTODOS</vt:lpstr>
      <vt:lpstr>Apresentação do PowerPoint</vt:lpstr>
      <vt:lpstr>Apresentação do PowerPoint</vt:lpstr>
      <vt:lpstr>Apresentação do PowerPoint</vt:lpstr>
      <vt:lpstr>RESULTADOS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DISCUSSÃO</vt:lpstr>
      <vt:lpstr>Apresentação do PowerPoint</vt:lpstr>
      <vt:lpstr>Apresentação do PowerPoint</vt:lpstr>
      <vt:lpstr>Apresentação do PowerPoint</vt:lpstr>
      <vt:lpstr>Apresentação do PowerPoint</vt:lpstr>
      <vt:lpstr>CONCLUSÃO</vt:lpstr>
      <vt:lpstr>CONCLUSÃO</vt:lpstr>
      <vt:lpstr>REFERÊNCIAS </vt:lpstr>
      <vt:lpstr>OBRIGADA!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INCIDÊNCIA E PRINCIPAIS FATORES ASSOCIADOS À FALHA DE EXTUBAÇÃO EM RECÉM-NASCIDOS PREMATUROS EXTREMOS E/OU EXTREMO BAIXO PESO EM UNIDADE DE TERAPIA INTENSIVA NEONATAL NO DISTRITO FEDERAL</dc:title>
  <dc:creator>Usuário do Windows</dc:creator>
  <cp:lastModifiedBy>Paulo</cp:lastModifiedBy>
  <cp:revision>20</cp:revision>
  <dcterms:created xsi:type="dcterms:W3CDTF">2022-02-18T14:27:53Z</dcterms:created>
  <dcterms:modified xsi:type="dcterms:W3CDTF">2022-04-01T00:36:36Z</dcterms:modified>
</cp:coreProperties>
</file>