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notesMasterIdLst>
    <p:notesMasterId r:id="rId30"/>
  </p:notesMasterIdLst>
  <p:sldIdLst>
    <p:sldId id="381" r:id="rId2"/>
    <p:sldId id="421" r:id="rId3"/>
    <p:sldId id="422" r:id="rId4"/>
    <p:sldId id="383" r:id="rId5"/>
    <p:sldId id="467" r:id="rId6"/>
    <p:sldId id="469" r:id="rId7"/>
    <p:sldId id="468" r:id="rId8"/>
    <p:sldId id="425" r:id="rId9"/>
    <p:sldId id="470" r:id="rId10"/>
    <p:sldId id="471" r:id="rId11"/>
    <p:sldId id="474" r:id="rId12"/>
    <p:sldId id="476" r:id="rId13"/>
    <p:sldId id="477" r:id="rId14"/>
    <p:sldId id="435" r:id="rId15"/>
    <p:sldId id="436" r:id="rId16"/>
    <p:sldId id="437" r:id="rId17"/>
    <p:sldId id="465" r:id="rId18"/>
    <p:sldId id="466" r:id="rId19"/>
    <p:sldId id="462" r:id="rId20"/>
    <p:sldId id="464" r:id="rId21"/>
    <p:sldId id="439" r:id="rId22"/>
    <p:sldId id="448" r:id="rId23"/>
    <p:sldId id="449" r:id="rId24"/>
    <p:sldId id="450" r:id="rId25"/>
    <p:sldId id="451" r:id="rId26"/>
    <p:sldId id="457" r:id="rId27"/>
    <p:sldId id="478" r:id="rId28"/>
    <p:sldId id="459" r:id="rId29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FF"/>
    <a:srgbClr val="FF0000"/>
    <a:srgbClr val="FF66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415" autoAdjust="0"/>
    <p:restoredTop sz="97595" autoAdjust="0"/>
  </p:normalViewPr>
  <p:slideViewPr>
    <p:cSldViewPr snapToGrid="0" snapToObjects="1">
      <p:cViewPr varScale="1">
        <p:scale>
          <a:sx n="83" d="100"/>
          <a:sy n="83" d="100"/>
        </p:scale>
        <p:origin x="-2069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01E2980-BBA6-42A2-8DB8-022AA4AF8913}" type="datetimeFigureOut">
              <a:rPr lang="en-US"/>
              <a:pPr>
                <a:defRPr/>
              </a:pPr>
              <a:t>3/31/2022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Click to edit Master text styles</a:t>
            </a:r>
          </a:p>
          <a:p>
            <a:pPr lvl="1"/>
            <a:r>
              <a:rPr lang="pt-BR" noProof="0"/>
              <a:t>Second level</a:t>
            </a:r>
          </a:p>
          <a:p>
            <a:pPr lvl="2"/>
            <a:r>
              <a:rPr lang="pt-BR" noProof="0"/>
              <a:t>Third level</a:t>
            </a:r>
          </a:p>
          <a:p>
            <a:pPr lvl="3"/>
            <a:r>
              <a:rPr lang="pt-BR" noProof="0"/>
              <a:t>Fourth level</a:t>
            </a:r>
          </a:p>
          <a:p>
            <a:pPr lvl="4"/>
            <a:r>
              <a:rPr lang="pt-BR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Arial" charset="0"/>
              </a:defRPr>
            </a:lvl1pPr>
          </a:lstStyle>
          <a:p>
            <a:fld id="{3017B0AC-062A-4BA3-9084-938EBAB1FE10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2843382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31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122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pt-BR" noProof="0"/>
              <a:t>Clique para editar o estilo do título mestre</a:t>
            </a:r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charset="0"/>
              <a:buNone/>
              <a:defRPr sz="2800"/>
            </a:lvl1pPr>
          </a:lstStyle>
          <a:p>
            <a:pPr lvl="0"/>
            <a:r>
              <a:rPr lang="pt-BR" noProof="0"/>
              <a:t>Clique para editar o estilo do subtítulo mestre</a:t>
            </a:r>
          </a:p>
        </p:txBody>
      </p:sp>
      <p:sp>
        <p:nvSpPr>
          <p:cNvPr id="5" name="Rectangle 1028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102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756AD8D-2621-479D-AC2F-AF0E7C385D9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48678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DA7C2A-562F-42B4-B5C1-25F1AD535C4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71246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C0DD35-4F00-4636-94BC-EB86D0D7D7C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27803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D882F1-632D-44A1-8AEA-6DD2D693B96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15186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A50DD8-4D39-4D28-8AD2-783A552B277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58076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58147-0253-4C2E-867D-02A3B03045F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6364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1965D9-9322-48DF-AB73-F35B42F4A15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03427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CECDD-4640-460E-970E-87F34A1597D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80344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292934"/>
                </a:solidFill>
                <a:latin typeface="Verdan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292934"/>
                </a:solidFill>
                <a:latin typeface="Verdana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292934"/>
                </a:solidFill>
                <a:latin typeface="Verdana" pitchFamily="34" charset="0"/>
                <a:cs typeface="Arial" charset="0"/>
              </a:defRPr>
            </a:lvl1pPr>
          </a:lstStyle>
          <a:p>
            <a:fld id="{011E25EF-3CFF-46A3-92CA-0F7617B2B858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MS PGothic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MS PGothic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MS PGothic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MS PGothic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ＭＳ Ｐゴシック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ＭＳ Ｐゴシック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ＭＳ Ｐゴシック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charset="0"/>
          <a:ea typeface="ＭＳ Ｐゴシック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  <a:ea typeface="MS PGothic" pitchFamily="34" charset="-128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  <a:ea typeface="MS PGothic" pitchFamily="34" charset="-128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charset="0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ubmed/25357093" TargetMode="External"/><Relationship Id="rId3" Type="http://schemas.openxmlformats.org/officeDocument/2006/relationships/hyperlink" Target="https://www.ncbi.nlm.nih.gov/pubmed/27196747" TargetMode="External"/><Relationship Id="rId7" Type="http://schemas.openxmlformats.org/officeDocument/2006/relationships/hyperlink" Target="https://www.ncbi.nlm.nih.gov/pubmed/20587670" TargetMode="External"/><Relationship Id="rId2" Type="http://schemas.openxmlformats.org/officeDocument/2006/relationships/hyperlink" Target="https://www.ncbi.nlm.nih.gov/pubmed/25309146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ubmed/10890677" TargetMode="External"/><Relationship Id="rId5" Type="http://schemas.openxmlformats.org/officeDocument/2006/relationships/hyperlink" Target="https://www.ncbi.nlm.nih.gov/pubmed/14617122" TargetMode="External"/><Relationship Id="rId10" Type="http://schemas.openxmlformats.org/officeDocument/2006/relationships/hyperlink" Target="https://www.ncbi.nlm.nih.gov/pubmed/22898875" TargetMode="External"/><Relationship Id="rId4" Type="http://schemas.openxmlformats.org/officeDocument/2006/relationships/hyperlink" Target="https://www.ncbi.nlm.nih.gov/pubmed/28109052" TargetMode="External"/><Relationship Id="rId9" Type="http://schemas.openxmlformats.org/officeDocument/2006/relationships/hyperlink" Target="mailto:simonides@uol.com.br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r-neonatal-2012/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ubmed/23037996" TargetMode="External"/><Relationship Id="rId5" Type="http://schemas.openxmlformats.org/officeDocument/2006/relationships/hyperlink" Target="https://pebmed.com.br/" TargetMode="External"/><Relationship Id="rId4" Type="http://schemas.openxmlformats.org/officeDocument/2006/relationships/hyperlink" Target="https://www.ncbi.nlm.nih.gov/pubmed/28918202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127000"/>
            <a:ext cx="8158163" cy="1363663"/>
          </a:xfrm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altLang="pt-BR" sz="2100" b="1" smtClean="0">
                <a:solidFill>
                  <a:schemeClr val="hlink"/>
                </a:solidFill>
              </a:rPr>
              <a:t>Como Fazer a Retirada de Opioide (Fentanil)/Benzodiazepínico (Midazolam) no Recém-Nascido na UTI</a:t>
            </a:r>
            <a:br>
              <a:rPr lang="pt-BR" altLang="pt-BR" sz="2100" b="1" smtClean="0">
                <a:solidFill>
                  <a:schemeClr val="hlink"/>
                </a:solidFill>
              </a:rPr>
            </a:br>
            <a:r>
              <a:rPr lang="pt-BR" altLang="pt-BR" sz="2100" b="1" smtClean="0">
                <a:solidFill>
                  <a:schemeClr val="hlink"/>
                </a:solidFill>
              </a:rPr>
              <a:t>Intoxicação pela Metadona</a:t>
            </a:r>
          </a:p>
        </p:txBody>
      </p:sp>
      <p:sp>
        <p:nvSpPr>
          <p:cNvPr id="11267" name="Text Box 9"/>
          <p:cNvSpPr txBox="1">
            <a:spLocks noChangeArrowheads="1"/>
          </p:cNvSpPr>
          <p:nvPr/>
        </p:nvSpPr>
        <p:spPr bwMode="auto">
          <a:xfrm>
            <a:off x="1927225" y="3414713"/>
            <a:ext cx="6126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defTabSz="914400" eaLnBrk="1" hangingPunct="1"/>
            <a:r>
              <a:rPr lang="pt-BR" altLang="pt-BR" sz="1400">
                <a:latin typeface="Arial" charset="0"/>
                <a:cs typeface="Arial" charset="0"/>
              </a:rPr>
              <a:t>Elaborado por Paulo R. Margotto / Joseleide de Castro / Priscila Guimarães</a:t>
            </a:r>
          </a:p>
        </p:txBody>
      </p:sp>
      <p:pic>
        <p:nvPicPr>
          <p:cNvPr id="1126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675" y="3935413"/>
            <a:ext cx="7231063" cy="1866900"/>
          </a:xfrm>
          <a:prstGeom prst="rect">
            <a:avLst/>
          </a:prstGeom>
          <a:noFill/>
          <a:ln w="76200" cmpd="tri">
            <a:solidFill>
              <a:srgbClr val="FFFF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Text Box 11"/>
          <p:cNvSpPr txBox="1">
            <a:spLocks noChangeArrowheads="1"/>
          </p:cNvSpPr>
          <p:nvPr/>
        </p:nvSpPr>
        <p:spPr bwMode="auto">
          <a:xfrm>
            <a:off x="2498725" y="2900363"/>
            <a:ext cx="3676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defTabSz="914400" eaLnBrk="1" hangingPunct="1"/>
            <a:r>
              <a:rPr lang="pt-BR" altLang="pt-BR" sz="1800">
                <a:latin typeface="Arial" charset="0"/>
                <a:cs typeface="Arial" charset="0"/>
              </a:rPr>
              <a:t>Apresentação Joseleide de Castro</a:t>
            </a:r>
          </a:p>
        </p:txBody>
      </p:sp>
      <p:sp>
        <p:nvSpPr>
          <p:cNvPr id="11270" name="Rectangle 12"/>
          <p:cNvSpPr>
            <a:spLocks noChangeArrowheads="1"/>
          </p:cNvSpPr>
          <p:nvPr/>
        </p:nvSpPr>
        <p:spPr bwMode="auto">
          <a:xfrm>
            <a:off x="2741613" y="5932488"/>
            <a:ext cx="3295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 eaLnBrk="1" hangingPunct="1"/>
            <a:r>
              <a:rPr lang="pt-BR" altLang="pt-BR" i="1">
                <a:cs typeface="Arial" charset="0"/>
              </a:rPr>
              <a:t>Brasília, 29 de março  de 2022</a:t>
            </a:r>
          </a:p>
          <a:p>
            <a:pPr defTabSz="914400" eaLnBrk="1" hangingPunct="1"/>
            <a:r>
              <a:rPr lang="pt-BR" altLang="pt-BR" i="1">
                <a:cs typeface="Arial" charset="0"/>
                <a:hlinkClick r:id="rId3"/>
              </a:rPr>
              <a:t>www.paulomargotto.com.br</a:t>
            </a:r>
            <a:r>
              <a:rPr lang="pt-BR" altLang="pt-BR" i="1">
                <a:cs typeface="Arial" charset="0"/>
              </a:rPr>
              <a:t> </a:t>
            </a:r>
            <a:endParaRPr lang="en-US" altLang="pt-BR" i="1">
              <a:cs typeface="Arial" charset="0"/>
            </a:endParaRPr>
          </a:p>
        </p:txBody>
      </p:sp>
      <p:pic>
        <p:nvPicPr>
          <p:cNvPr id="11271" name="Imagem 5" descr="Uma imagem contendo Ícone&#10;&#10;Descrição gerada automaticament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8" y="1798638"/>
            <a:ext cx="1731962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4150" y="-608013"/>
            <a:ext cx="8001000" cy="1216026"/>
          </a:xfrm>
        </p:spPr>
        <p:txBody>
          <a:bodyPr/>
          <a:lstStyle/>
          <a:p>
            <a:r>
              <a:rPr lang="pt-BR" altLang="pt-BR" smtClean="0"/>
              <a:t>Introdução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62025"/>
            <a:ext cx="9144000" cy="5676900"/>
          </a:xfrm>
          <a:solidFill>
            <a:schemeClr val="bg1"/>
          </a:solidFill>
        </p:spPr>
        <p:txBody>
          <a:bodyPr/>
          <a:lstStyle/>
          <a:p>
            <a:r>
              <a:rPr lang="pt-BR" altLang="pt-BR" smtClean="0"/>
              <a:t>A literatura apresenta várias abordagens para prevenir sintomas de abstinência de opiáceos. </a:t>
            </a:r>
          </a:p>
          <a:p>
            <a:r>
              <a:rPr lang="pt-BR" altLang="pt-BR" smtClean="0"/>
              <a:t>A ocorrência de </a:t>
            </a:r>
            <a:r>
              <a:rPr lang="pt-BR" altLang="pt-BR" b="1" smtClean="0">
                <a:solidFill>
                  <a:srgbClr val="FF0000"/>
                </a:solidFill>
              </a:rPr>
              <a:t>abstinência à retirada dos opioides</a:t>
            </a:r>
            <a:r>
              <a:rPr lang="pt-BR" altLang="pt-BR" smtClean="0"/>
              <a:t> na pediatria varia de </a:t>
            </a:r>
            <a:r>
              <a:rPr lang="pt-BR" altLang="pt-BR" smtClean="0">
                <a:solidFill>
                  <a:srgbClr val="FF0000"/>
                </a:solidFill>
              </a:rPr>
              <a:t>0 a 100%,</a:t>
            </a:r>
            <a:r>
              <a:rPr lang="pt-BR" altLang="pt-BR" smtClean="0"/>
              <a:t> com literatura mais recente citando </a:t>
            </a:r>
            <a:r>
              <a:rPr lang="pt-BR" altLang="pt-BR" smtClean="0">
                <a:solidFill>
                  <a:srgbClr val="FF0000"/>
                </a:solidFill>
              </a:rPr>
              <a:t>45 a 86% na UTI Pediátrica</a:t>
            </a:r>
          </a:p>
          <a:p>
            <a:r>
              <a:rPr lang="pt-BR" altLang="pt-BR" b="1" smtClean="0">
                <a:solidFill>
                  <a:schemeClr val="hlink"/>
                </a:solidFill>
              </a:rPr>
              <a:t>O uso de um protocolo padronizado de desmame de opioides reduziu as taxas de abstinência</a:t>
            </a:r>
            <a:r>
              <a:rPr lang="pt-BR" altLang="pt-BR" smtClean="0"/>
              <a:t> em comparação com os planos de desmame não padronizados.</a:t>
            </a:r>
          </a:p>
          <a:p>
            <a:pPr>
              <a:buFont typeface="Wingdings" pitchFamily="2" charset="2"/>
              <a:buNone/>
            </a:pPr>
            <a:endParaRPr lang="pt-BR" altLang="pt-BR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2475" y="1714500"/>
            <a:ext cx="8001000" cy="5143500"/>
          </a:xfrm>
          <a:solidFill>
            <a:schemeClr val="bg1"/>
          </a:solidFill>
        </p:spPr>
        <p:txBody>
          <a:bodyPr/>
          <a:lstStyle/>
          <a:p>
            <a:r>
              <a:rPr lang="pt-BR" altLang="pt-BR" b="1" smtClean="0">
                <a:solidFill>
                  <a:srgbClr val="FF00FF"/>
                </a:solidFill>
              </a:rPr>
              <a:t>Padronização do desmame do opioide (fentanil) e benzodiazepínico</a:t>
            </a:r>
            <a:r>
              <a:rPr lang="pt-BR" altLang="pt-BR" smtClean="0"/>
              <a:t> (midazolam) na prevenção mais segura dos sintomas de abstinência,</a:t>
            </a:r>
          </a:p>
          <a:p>
            <a:r>
              <a:rPr lang="pt-BR" altLang="pt-BR" b="1" smtClean="0">
                <a:solidFill>
                  <a:srgbClr val="FF00FF"/>
                </a:solidFill>
              </a:rPr>
              <a:t>Intoxicação por metadona.</a:t>
            </a:r>
          </a:p>
          <a:p>
            <a:pPr>
              <a:buFont typeface="Wingdings" pitchFamily="2" charset="2"/>
              <a:buNone/>
            </a:pPr>
            <a:endParaRPr lang="pt-BR" altLang="pt-BR" smtClean="0"/>
          </a:p>
        </p:txBody>
      </p:sp>
      <p:sp>
        <p:nvSpPr>
          <p:cNvPr id="13315" name="Oval 4"/>
          <p:cNvSpPr>
            <a:spLocks noChangeArrowheads="1"/>
          </p:cNvSpPr>
          <p:nvPr/>
        </p:nvSpPr>
        <p:spPr bwMode="auto">
          <a:xfrm>
            <a:off x="1044575" y="168275"/>
            <a:ext cx="7708900" cy="1231900"/>
          </a:xfrm>
          <a:prstGeom prst="ellipse">
            <a:avLst/>
          </a:prstGeom>
          <a:solidFill>
            <a:schemeClr val="hlink"/>
          </a:solidFill>
          <a:ln w="5715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r>
              <a:rPr lang="pt-BR" altLang="pt-BR" b="1">
                <a:solidFill>
                  <a:srgbClr val="FFFF00"/>
                </a:solidFill>
                <a:latin typeface="Wide Latin" pitchFamily="18" charset="0"/>
                <a:ea typeface="SimSun" pitchFamily="2" charset="-122"/>
                <a:cs typeface="Arial" charset="0"/>
              </a:rPr>
              <a:t>OBJETIVO DESSA ABORDAGEM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574800"/>
            <a:ext cx="8418512" cy="42672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3200" b="1" smtClean="0"/>
              <a:t>Tolerância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PT" altLang="pt-BR" sz="1800" smtClean="0"/>
              <a:t>      </a:t>
            </a:r>
            <a:r>
              <a:rPr lang="pt-PT" altLang="pt-BR" sz="2400" smtClean="0"/>
              <a:t>Diminuição do efeito de um medicamento ao longo do tempo ou a necessidade de aumentar a dose para atingir o mesmo efeito (nível celular)</a:t>
            </a:r>
            <a:endParaRPr lang="pt-PT" altLang="pt-BR" sz="2400" b="1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PT" altLang="pt-BR" sz="2400" b="1" smtClean="0"/>
          </a:p>
          <a:p>
            <a:pPr>
              <a:lnSpc>
                <a:spcPct val="80000"/>
              </a:lnSpc>
            </a:pPr>
            <a:r>
              <a:rPr lang="pt-BR" altLang="pt-BR" sz="3200" b="1" smtClean="0"/>
              <a:t>Abstinência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PT" altLang="pt-BR" sz="1800" smtClean="0"/>
              <a:t>      </a:t>
            </a:r>
            <a:r>
              <a:rPr lang="pt-PT" altLang="pt-BR" sz="2400" smtClean="0"/>
              <a:t>Inclui sinais e sintomas que se manifestam quando a administração de um agente sedativo ou analgésico é abruptamente interrompido em um paciente que é fisicamente tolerante</a:t>
            </a:r>
            <a:r>
              <a:rPr lang="pt-PT" altLang="pt-BR" sz="1800" smtClean="0"/>
              <a:t>.</a:t>
            </a:r>
            <a:endParaRPr lang="pt-BR" altLang="pt-BR" sz="1800" smtClean="0"/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1362075" y="365125"/>
            <a:ext cx="6167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defTabSz="914400"/>
            <a:r>
              <a:rPr lang="pt-PT" altLang="pt-BR" sz="4000" b="1">
                <a:solidFill>
                  <a:schemeClr val="hlink"/>
                </a:solidFill>
                <a:latin typeface="Arial" charset="0"/>
                <a:cs typeface="Arial" charset="0"/>
              </a:rPr>
              <a:t>Tolerância / Abstinência</a:t>
            </a:r>
            <a:r>
              <a:rPr lang="pt-PT" altLang="pt-BR" sz="400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endParaRPr lang="pt-BR" altLang="pt-BR" sz="400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02338" cy="68580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6165850" y="0"/>
            <a:ext cx="34845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pt-BR" altLang="pt-BR" b="1">
                <a:solidFill>
                  <a:schemeClr val="hlink"/>
                </a:solidFill>
              </a:rPr>
              <a:t>Sistema de Escore na Abstinência Neonatal</a:t>
            </a:r>
            <a:r>
              <a:rPr lang="pt-BR" altLang="pt-BR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6426200" y="641350"/>
            <a:ext cx="1987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altLang="pt-BR">
                <a:solidFill>
                  <a:srgbClr val="FF0000"/>
                </a:solidFill>
              </a:rPr>
              <a:t>Escore de Lipsitz</a:t>
            </a:r>
            <a:r>
              <a:rPr lang="pt-BR" altLang="pt-BR"/>
              <a:t> </a:t>
            </a:r>
          </a:p>
        </p:txBody>
      </p:sp>
      <p:sp>
        <p:nvSpPr>
          <p:cNvPr id="15365" name="Rectangle 7"/>
          <p:cNvSpPr>
            <a:spLocks noChangeArrowheads="1"/>
          </p:cNvSpPr>
          <p:nvPr/>
        </p:nvSpPr>
        <p:spPr bwMode="auto">
          <a:xfrm>
            <a:off x="6426200" y="2678113"/>
            <a:ext cx="2228850" cy="1503362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BR" b="1">
                <a:solidFill>
                  <a:srgbClr val="FF6600"/>
                </a:solidFill>
              </a:rPr>
              <a:t>o valor do escore é &gt;4</a:t>
            </a:r>
            <a:r>
              <a:rPr lang="pt-BR" altLang="pt-BR">
                <a:solidFill>
                  <a:srgbClr val="FF6600"/>
                </a:solidFill>
              </a:rPr>
              <a:t>, como indicador de significante quadro de abstinência.</a:t>
            </a:r>
          </a:p>
        </p:txBody>
      </p:sp>
      <p:sp>
        <p:nvSpPr>
          <p:cNvPr id="15366" name="Rectangle 8"/>
          <p:cNvSpPr>
            <a:spLocks noChangeArrowheads="1"/>
          </p:cNvSpPr>
          <p:nvPr/>
        </p:nvSpPr>
        <p:spPr bwMode="auto">
          <a:xfrm>
            <a:off x="6210300" y="2311400"/>
            <a:ext cx="2568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pt-BR" altLang="pt-BR">
                <a:solidFill>
                  <a:schemeClr val="hlink"/>
                </a:solidFill>
              </a:rPr>
              <a:t>Sensibilidade de 77%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7" r="-397" b="39523"/>
          <a:stretch>
            <a:fillRect/>
          </a:stretch>
        </p:blipFill>
        <p:spPr bwMode="auto">
          <a:xfrm>
            <a:off x="71438" y="-9525"/>
            <a:ext cx="4800600" cy="675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3" name="Oval 9"/>
          <p:cNvSpPr>
            <a:spLocks noChangeArrowheads="1"/>
          </p:cNvSpPr>
          <p:nvPr/>
        </p:nvSpPr>
        <p:spPr bwMode="auto">
          <a:xfrm>
            <a:off x="0" y="3060700"/>
            <a:ext cx="4800600" cy="81915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00FF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endParaRPr lang="pt-BR" sz="1400"/>
          </a:p>
          <a:p>
            <a:pPr algn="ctr" defTabSz="914400"/>
            <a:r>
              <a:rPr lang="pt-BR" sz="1200" b="1">
                <a:solidFill>
                  <a:schemeClr val="hlink"/>
                </a:solidFill>
              </a:rPr>
              <a:t>suspender em até 5 dias com reduções de </a:t>
            </a:r>
          </a:p>
          <a:p>
            <a:pPr algn="ctr" defTabSz="914400"/>
            <a:r>
              <a:rPr lang="pt-BR" sz="1200" b="1">
                <a:solidFill>
                  <a:schemeClr val="hlink"/>
                </a:solidFill>
              </a:rPr>
              <a:t>50% a 20% ao dia ou a cada 48h </a:t>
            </a:r>
          </a:p>
          <a:p>
            <a:pPr algn="ctr" defTabSz="914400"/>
            <a:r>
              <a:rPr lang="pt-BR" sz="1200" b="1">
                <a:solidFill>
                  <a:schemeClr val="hlink"/>
                </a:solidFill>
              </a:rPr>
              <a:t>conforme avaliação clinica.</a:t>
            </a:r>
          </a:p>
          <a:p>
            <a:pPr algn="ctr" defTabSz="914400"/>
            <a:endParaRPr lang="pt-BR" sz="1200" b="1">
              <a:solidFill>
                <a:schemeClr val="hlink"/>
              </a:solidFill>
            </a:endParaRPr>
          </a:p>
        </p:txBody>
      </p:sp>
      <p:pic>
        <p:nvPicPr>
          <p:cNvPr id="1639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0"/>
            <a:ext cx="6181725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52600"/>
            <a:ext cx="8513763" cy="4267200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600" b="1" smtClean="0"/>
              <a:t>Não existe um consenso sobre a melhor</a:t>
            </a:r>
            <a:r>
              <a:rPr lang="pt-BR" altLang="pt-BR" sz="2600" smtClean="0"/>
              <a:t> forma de introdução da metadona para desmame de opioides e </a:t>
            </a:r>
          </a:p>
          <a:p>
            <a:r>
              <a:rPr lang="pt-BR" altLang="pt-BR" sz="2600" smtClean="0"/>
              <a:t>Não existem, até o momento, </a:t>
            </a:r>
            <a:r>
              <a:rPr lang="pt-BR" altLang="pt-BR" sz="2600" b="1" smtClean="0"/>
              <a:t>evidências suficientes para recomendar qualquer estratégia específica de desmame</a:t>
            </a:r>
            <a:r>
              <a:rPr lang="pt-BR" altLang="pt-BR" sz="2600" smtClean="0"/>
              <a:t> </a:t>
            </a:r>
            <a:r>
              <a:rPr lang="pt-BR" altLang="pt-BR" sz="2600" b="1" smtClean="0"/>
              <a:t>da metadona</a:t>
            </a:r>
            <a:r>
              <a:rPr lang="pt-BR" altLang="pt-BR" sz="2600" smtClean="0"/>
              <a:t>, ou </a:t>
            </a:r>
            <a:r>
              <a:rPr lang="pt-BR" altLang="pt-BR" sz="2600" b="1" smtClean="0"/>
              <a:t>para recomendar a metadona</a:t>
            </a:r>
            <a:r>
              <a:rPr lang="pt-BR" altLang="pt-BR" sz="2600" smtClean="0"/>
              <a:t> para o desmame da infusão contínua... </a:t>
            </a:r>
          </a:p>
        </p:txBody>
      </p:sp>
      <p:sp>
        <p:nvSpPr>
          <p:cNvPr id="17411" name="Oval 4"/>
          <p:cNvSpPr>
            <a:spLocks noChangeArrowheads="1"/>
          </p:cNvSpPr>
          <p:nvPr/>
        </p:nvSpPr>
        <p:spPr bwMode="auto">
          <a:xfrm>
            <a:off x="2112963" y="579438"/>
            <a:ext cx="4937125" cy="914400"/>
          </a:xfrm>
          <a:prstGeom prst="ellipse">
            <a:avLst/>
          </a:prstGeom>
          <a:solidFill>
            <a:srgbClr val="FFFF00"/>
          </a:solidFill>
          <a:ln w="28575">
            <a:solidFill>
              <a:srgbClr val="FF00FF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r>
              <a:rPr lang="pt-BR" altLang="pt-BR" b="1">
                <a:solidFill>
                  <a:srgbClr val="FF0000"/>
                </a:solidFill>
                <a:cs typeface="Arial" charset="0"/>
              </a:rPr>
              <a:t>USO DA METADONA</a:t>
            </a:r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3252788" y="6426200"/>
            <a:ext cx="24399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 eaLnBrk="1" hangingPunct="1"/>
            <a:r>
              <a:rPr lang="pt-BR" altLang="pt-BR" sz="1200">
                <a:cs typeface="Arial" charset="0"/>
              </a:rPr>
              <a:t>Roberta Esteves Vieira de Castro</a:t>
            </a:r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2112963" y="5699125"/>
            <a:ext cx="5492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 defTabSz="914400" eaLnBrk="1" hangingPunct="1"/>
            <a:r>
              <a:rPr lang="pt-BR" altLang="pt-BR" sz="1800">
                <a:solidFill>
                  <a:schemeClr val="hlink"/>
                </a:solidFill>
                <a:latin typeface="Arial" charset="0"/>
                <a:cs typeface="Arial" charset="0"/>
              </a:rPr>
              <a:t>No entanto, é importante que se tenha um Protocolo</a:t>
            </a:r>
          </a:p>
          <a:p>
            <a:pPr algn="ctr" defTabSz="914400" eaLnBrk="1" hangingPunct="1"/>
            <a:r>
              <a:rPr lang="pt-BR" altLang="pt-BR" sz="1800">
                <a:solidFill>
                  <a:schemeClr val="hlink"/>
                </a:solidFill>
                <a:latin typeface="Arial" charset="0"/>
                <a:cs typeface="Arial" charset="0"/>
              </a:rPr>
              <a:t>para que se possa permitir uma avaliação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3713" y="1163638"/>
            <a:ext cx="8001000" cy="5172075"/>
          </a:xfrm>
          <a:solidFill>
            <a:schemeClr val="bg1"/>
          </a:solidFill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altLang="pt-BR" sz="2600" b="1" smtClean="0">
                <a:solidFill>
                  <a:schemeClr val="hlink"/>
                </a:solidFill>
              </a:rPr>
              <a:t>Uso da Metadona: Equivalência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altLang="pt-BR" sz="2600" b="1" smtClean="0">
                <a:solidFill>
                  <a:schemeClr val="hlink"/>
                </a:solidFill>
              </a:rPr>
              <a:t>*[</a:t>
            </a:r>
            <a:r>
              <a:rPr lang="pt-BR" altLang="pt-BR" sz="2600" b="1" smtClean="0"/>
              <a:t> </a:t>
            </a:r>
            <a:r>
              <a:rPr lang="pt-BR" altLang="pt-BR" sz="2600" b="1" smtClean="0">
                <a:solidFill>
                  <a:srgbClr val="FF00FF"/>
                </a:solidFill>
              </a:rPr>
              <a:t>2,5 vezes a dose de fentanil em mg</a:t>
            </a:r>
            <a:r>
              <a:rPr lang="pt-BR" altLang="pt-BR" sz="2600" b="1" smtClean="0">
                <a:solidFill>
                  <a:schemeClr val="hlink"/>
                </a:solidFill>
              </a:rPr>
              <a:t>]*</a:t>
            </a:r>
            <a:endParaRPr lang="pt-BR" altLang="pt-BR" sz="2600" b="1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altLang="pt-BR" sz="2600" b="1" smtClean="0"/>
              <a:t>(1µ/kg/h x 24= 24µg÷1000=0,024mg x 2,5=0,06mg/kg/dose de 6/6h de  metadona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pt-BR" altLang="pt-BR" sz="2600" b="1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pt-BR" altLang="pt-BR" sz="2600" b="1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pt-BR" altLang="pt-BR" sz="2600" b="1" smtClean="0"/>
          </a:p>
          <a:p>
            <a:pPr>
              <a:lnSpc>
                <a:spcPct val="80000"/>
              </a:lnSpc>
            </a:pPr>
            <a:r>
              <a:rPr lang="pt-BR" altLang="pt-BR" sz="1600" b="1" smtClean="0"/>
              <a:t>*Apresentação da Metadona oral: comprimidos de 5 mg e 10 mg (Mytedom®)</a:t>
            </a:r>
          </a:p>
          <a:p>
            <a:pPr>
              <a:lnSpc>
                <a:spcPct val="80000"/>
              </a:lnSpc>
            </a:pPr>
            <a:r>
              <a:rPr lang="pt-BR" altLang="pt-BR" sz="1600" b="1" smtClean="0"/>
              <a:t>Diluir 1 comprimido de metadona (5mg) em 10 ml de água destilada (1ml= 0,5 mg).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altLang="pt-BR" sz="1600" b="1" smtClean="0"/>
              <a:t>   </a:t>
            </a:r>
            <a:r>
              <a:rPr lang="pt-BR" altLang="pt-BR" sz="1600" b="1" smtClean="0">
                <a:solidFill>
                  <a:srgbClr val="FF00FF"/>
                </a:solidFill>
              </a:rPr>
              <a:t>Para esse exemplo: 0,12 ml de metadona de 8/8 horas</a:t>
            </a:r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1362075" y="150813"/>
            <a:ext cx="6081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57200"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defTabSz="457200"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defTabSz="457200"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defTabSz="4572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 defTabSz="4572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r>
              <a:rPr lang="pt-PT" altLang="pt-BR" sz="4000" b="1">
                <a:solidFill>
                  <a:schemeClr val="hlink"/>
                </a:solidFill>
                <a:latin typeface="Arial" charset="0"/>
                <a:cs typeface="Arial" charset="0"/>
              </a:rPr>
              <a:t>DESMAME DO OPIOIDE</a:t>
            </a:r>
            <a:r>
              <a:rPr lang="pt-PT" altLang="pt-BR" sz="400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endParaRPr lang="pt-BR" altLang="pt-BR" sz="4000">
              <a:solidFill>
                <a:srgbClr val="FF000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1362075" y="150813"/>
            <a:ext cx="60817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57200"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defTabSz="457200"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defTabSz="457200"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defTabSz="4572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 defTabSz="4572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r>
              <a:rPr lang="pt-PT" altLang="pt-BR" sz="4000" b="1">
                <a:solidFill>
                  <a:schemeClr val="hlink"/>
                </a:solidFill>
                <a:latin typeface="Arial" charset="0"/>
                <a:cs typeface="Arial" charset="0"/>
              </a:rPr>
              <a:t>DESMAME DO OPIOIDE</a:t>
            </a:r>
            <a:r>
              <a:rPr lang="pt-PT" altLang="pt-BR" sz="4000">
                <a:solidFill>
                  <a:schemeClr val="hlink"/>
                </a:solidFill>
                <a:latin typeface="Arial" charset="0"/>
                <a:cs typeface="Arial" charset="0"/>
              </a:rPr>
              <a:t> </a:t>
            </a:r>
            <a:endParaRPr lang="pt-BR" altLang="pt-BR" sz="4000">
              <a:solidFill>
                <a:schemeClr val="hlink"/>
              </a:solidFill>
              <a:latin typeface="Arial" charset="0"/>
              <a:cs typeface="Arial" charset="0"/>
            </a:endParaRPr>
          </a:p>
        </p:txBody>
      </p:sp>
      <p:sp>
        <p:nvSpPr>
          <p:cNvPr id="19459" name="Rectangle 6"/>
          <p:cNvSpPr>
            <a:spLocks noChangeArrowheads="1"/>
          </p:cNvSpPr>
          <p:nvPr/>
        </p:nvSpPr>
        <p:spPr bwMode="auto">
          <a:xfrm>
            <a:off x="38100" y="6059488"/>
            <a:ext cx="9105900" cy="717550"/>
          </a:xfrm>
          <a:prstGeom prst="rect">
            <a:avLst/>
          </a:prstGeom>
          <a:noFill/>
          <a:ln w="76200" cmpd="tri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/>
            <a:r>
              <a:rPr lang="pt-BR" altLang="pt-BR" b="1">
                <a:cs typeface="Arial" charset="0"/>
              </a:rPr>
              <a:t>Diluir 1 comprimido de metadona (5mg) em 10 ml de água destilada (1ml= 0,5 mg).</a:t>
            </a:r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7443788" y="2862263"/>
            <a:ext cx="523875" cy="347662"/>
          </a:xfrm>
          <a:prstGeom prst="rect">
            <a:avLst/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pt-BR" altLang="pt-BR" sz="1000">
                <a:cs typeface="Arial" charset="0"/>
              </a:rPr>
              <a:t>6/6h</a:t>
            </a:r>
          </a:p>
        </p:txBody>
      </p:sp>
      <p:sp>
        <p:nvSpPr>
          <p:cNvPr id="19461" name="Rectangle 7"/>
          <p:cNvSpPr>
            <a:spLocks noChangeArrowheads="1"/>
          </p:cNvSpPr>
          <p:nvPr/>
        </p:nvSpPr>
        <p:spPr bwMode="auto">
          <a:xfrm>
            <a:off x="7443788" y="3605213"/>
            <a:ext cx="523875" cy="347662"/>
          </a:xfrm>
          <a:prstGeom prst="rect">
            <a:avLst/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pt-BR" altLang="pt-BR" sz="1000">
                <a:cs typeface="Arial" charset="0"/>
              </a:rPr>
              <a:t>6/6h</a:t>
            </a:r>
          </a:p>
        </p:txBody>
      </p:sp>
      <p:sp>
        <p:nvSpPr>
          <p:cNvPr id="19462" name="Rectangle 8"/>
          <p:cNvSpPr>
            <a:spLocks noChangeArrowheads="1"/>
          </p:cNvSpPr>
          <p:nvPr/>
        </p:nvSpPr>
        <p:spPr bwMode="auto">
          <a:xfrm>
            <a:off x="7397750" y="4500563"/>
            <a:ext cx="523875" cy="347662"/>
          </a:xfrm>
          <a:prstGeom prst="rect">
            <a:avLst/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pt-BR" altLang="pt-BR" sz="1000">
                <a:cs typeface="Arial" charset="0"/>
              </a:rPr>
              <a:t>6/6h</a:t>
            </a:r>
          </a:p>
        </p:txBody>
      </p:sp>
      <p:pic>
        <p:nvPicPr>
          <p:cNvPr id="19463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0" t="19382" r="4240" b="20985"/>
          <a:stretch>
            <a:fillRect/>
          </a:stretch>
        </p:blipFill>
        <p:spPr bwMode="auto">
          <a:xfrm>
            <a:off x="131763" y="1262063"/>
            <a:ext cx="8816975" cy="406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ChangeArrowheads="1"/>
          </p:cNvSpPr>
          <p:nvPr/>
        </p:nvSpPr>
        <p:spPr bwMode="auto">
          <a:xfrm>
            <a:off x="5070475" y="2397125"/>
            <a:ext cx="3427413" cy="1541463"/>
          </a:xfrm>
          <a:prstGeom prst="rect">
            <a:avLst/>
          </a:prstGeom>
          <a:solidFill>
            <a:srgbClr val="FFFF00"/>
          </a:solidFill>
          <a:ln w="76200" cmpd="tri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BR">
                <a:solidFill>
                  <a:srgbClr val="FF0000"/>
                </a:solidFill>
                <a:cs typeface="Arial" charset="0"/>
              </a:rPr>
              <a:t>Na ocorrência da </a:t>
            </a:r>
            <a:r>
              <a:rPr lang="pt-BR" altLang="pt-BR" b="1">
                <a:solidFill>
                  <a:srgbClr val="FF0000"/>
                </a:solidFill>
                <a:cs typeface="Arial" charset="0"/>
              </a:rPr>
              <a:t>síndrome de abstinência, </a:t>
            </a:r>
            <a:r>
              <a:rPr lang="pt-BR" altLang="pt-BR">
                <a:solidFill>
                  <a:srgbClr val="FF0000"/>
                </a:solidFill>
                <a:cs typeface="Arial" charset="0"/>
              </a:rPr>
              <a:t>voltar para a dose imediatamente anterior, na qual o RN não apresentou sinais ou sintomas </a:t>
            </a:r>
          </a:p>
        </p:txBody>
      </p:sp>
      <p:sp>
        <p:nvSpPr>
          <p:cNvPr id="20483" name="Rectangle 7"/>
          <p:cNvSpPr>
            <a:spLocks noChangeArrowheads="1"/>
          </p:cNvSpPr>
          <p:nvPr/>
        </p:nvSpPr>
        <p:spPr bwMode="auto">
          <a:xfrm>
            <a:off x="5443538" y="4305300"/>
            <a:ext cx="2700337" cy="944563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BR" b="1">
                <a:cs typeface="Arial" charset="0"/>
              </a:rPr>
              <a:t>A metadona tem alto poder sedativo, o qual dura 48-72 horas </a:t>
            </a:r>
          </a:p>
        </p:txBody>
      </p:sp>
      <p:graphicFrame>
        <p:nvGraphicFramePr>
          <p:cNvPr id="20484" name="Objeto 1"/>
          <p:cNvGraphicFramePr>
            <a:graphicFrameLocks noChangeAspect="1"/>
          </p:cNvGraphicFramePr>
          <p:nvPr/>
        </p:nvGraphicFramePr>
        <p:xfrm>
          <a:off x="26988" y="0"/>
          <a:ext cx="4862512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6" name="Acrobat Document" r:id="rId3" imgW="10607040" imgH="14965403" progId="Acrobat.Document.DC">
                  <p:embed/>
                </p:oleObj>
              </mc:Choice>
              <mc:Fallback>
                <p:oleObj name="Acrobat Document" r:id="rId3" imgW="10607040" imgH="14965403" progId="Acrobat.Document.DC">
                  <p:embed/>
                  <p:pic>
                    <p:nvPicPr>
                      <p:cNvPr id="0" name="Objeto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88" y="0"/>
                        <a:ext cx="4862512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Texto 2"/>
          <p:cNvSpPr>
            <a:spLocks noGrp="1" noChangeArrowheads="1"/>
          </p:cNvSpPr>
          <p:nvPr>
            <p:ph type="body" idx="1"/>
          </p:nvPr>
        </p:nvSpPr>
        <p:spPr>
          <a:xfrm>
            <a:off x="423863" y="347663"/>
            <a:ext cx="8070850" cy="6375400"/>
          </a:xfrm>
          <a:solidFill>
            <a:schemeClr val="bg2"/>
          </a:solidFill>
        </p:spPr>
        <p:txBody>
          <a:bodyPr/>
          <a:lstStyle/>
          <a:p>
            <a:pPr algn="ctr"/>
            <a:r>
              <a:rPr lang="pt-BR" altLang="pt-BR" b="1" smtClean="0">
                <a:solidFill>
                  <a:srgbClr val="FF0000"/>
                </a:solidFill>
              </a:rPr>
              <a:t>DESMAME DA METADONA</a:t>
            </a:r>
          </a:p>
          <a:p>
            <a:pPr algn="ctr"/>
            <a:r>
              <a:rPr lang="pt-BR" altLang="pt-BR" b="1" smtClean="0"/>
              <a:t>Exemplo</a:t>
            </a:r>
            <a:r>
              <a:rPr lang="pt-BR" altLang="pt-BR" smtClean="0"/>
              <a:t>: RN com Peso:2Kg  </a:t>
            </a:r>
          </a:p>
          <a:p>
            <a:pPr algn="ctr"/>
            <a:r>
              <a:rPr lang="pt-BR" altLang="pt-BR" smtClean="0"/>
              <a:t>Tempo de uso do Fentanil – 10 dias.</a:t>
            </a:r>
          </a:p>
          <a:p>
            <a:pPr algn="ctr"/>
            <a:r>
              <a:rPr lang="pt-BR" altLang="pt-BR" smtClean="0"/>
              <a:t>Dose: 2mcg/kg/h</a:t>
            </a:r>
          </a:p>
          <a:p>
            <a:r>
              <a:rPr lang="pt-BR" altLang="pt-BR" smtClean="0"/>
              <a:t>. </a:t>
            </a:r>
          </a:p>
          <a:p>
            <a:r>
              <a:rPr lang="pt-BR" altLang="pt-BR" b="1" smtClean="0">
                <a:solidFill>
                  <a:srgbClr val="FF0000"/>
                </a:solidFill>
              </a:rPr>
              <a:t>DOSE DE EQUIVALÊNCIA  DA METADONA</a:t>
            </a:r>
            <a:r>
              <a:rPr lang="pt-BR" altLang="pt-BR" smtClean="0"/>
              <a:t>:</a:t>
            </a:r>
          </a:p>
          <a:p>
            <a:r>
              <a:rPr lang="pt-BR" altLang="pt-BR" smtClean="0"/>
              <a:t>0,12mg /Kg/DOSE DE 6/6H</a:t>
            </a:r>
          </a:p>
          <a:p>
            <a:r>
              <a:rPr lang="pt-BR" altLang="pt-BR" smtClean="0"/>
              <a:t>Dose Inicial (DI):0,12x2x4=0,96mg</a:t>
            </a:r>
          </a:p>
          <a:p>
            <a:r>
              <a:rPr lang="pt-BR" altLang="pt-BR" smtClean="0"/>
              <a:t>Data de inicio do desmame: 29/03/20222</a:t>
            </a:r>
          </a:p>
          <a:p>
            <a:r>
              <a:rPr lang="pt-BR" altLang="pt-BR" smtClean="0"/>
              <a:t>.</a:t>
            </a:r>
          </a:p>
          <a:p>
            <a:r>
              <a:rPr lang="pt-BR" altLang="pt-BR" smtClean="0"/>
              <a:t>D1 a D6 (29/03 a 03/04)- 0,96mg&gt;&gt; 0,24mg de 6/6h</a:t>
            </a:r>
          </a:p>
          <a:p>
            <a:r>
              <a:rPr lang="pt-BR" altLang="pt-BR" smtClean="0"/>
              <a:t>D7 (04/04): 80% da DI- 0,768mg &gt;&gt;0,25mg de 8/8h</a:t>
            </a:r>
          </a:p>
          <a:p>
            <a:r>
              <a:rPr lang="pt-BR" altLang="pt-BR" smtClean="0"/>
              <a:t>D8(05/04):60% da DI -0,57mg &gt;&gt;0,19mg de 8/8h</a:t>
            </a:r>
          </a:p>
          <a:p>
            <a:r>
              <a:rPr lang="pt-BR" altLang="pt-BR" smtClean="0"/>
              <a:t>D9 (06/04):40% da DI – 0,38mg &gt;&gt;0,19 de 12/12h</a:t>
            </a:r>
          </a:p>
          <a:p>
            <a:r>
              <a:rPr lang="pt-BR" altLang="pt-BR" smtClean="0"/>
              <a:t>D10(07/04):20% da DI – 0,19mg &gt;&gt;0,19mg de 24/24h</a:t>
            </a:r>
          </a:p>
          <a:p>
            <a:r>
              <a:rPr lang="pt-BR" altLang="pt-BR" smtClean="0"/>
              <a:t>D11(08/04): </a:t>
            </a:r>
            <a:r>
              <a:rPr lang="pt-BR" altLang="pt-BR" b="1" smtClean="0">
                <a:solidFill>
                  <a:schemeClr val="hlink"/>
                </a:solidFill>
              </a:rPr>
              <a:t>SUSPENDER METADONA</a:t>
            </a:r>
          </a:p>
          <a:p>
            <a:endParaRPr lang="pt-BR" altLang="pt-BR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Texto 2"/>
          <p:cNvSpPr>
            <a:spLocks noGrp="1" noChangeArrowheads="1"/>
          </p:cNvSpPr>
          <p:nvPr>
            <p:ph type="body" idx="1"/>
          </p:nvPr>
        </p:nvSpPr>
        <p:spPr>
          <a:xfrm>
            <a:off x="722313" y="4586288"/>
            <a:ext cx="7772400" cy="544512"/>
          </a:xfrm>
        </p:spPr>
        <p:txBody>
          <a:bodyPr/>
          <a:lstStyle/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pPr algn="ctr"/>
            <a:r>
              <a:rPr lang="pt-BR" altLang="pt-BR" b="1" smtClean="0">
                <a:solidFill>
                  <a:srgbClr val="FF0000"/>
                </a:solidFill>
              </a:rPr>
              <a:t>COMO FICA A PRESCRIÇÃO</a:t>
            </a:r>
          </a:p>
          <a:p>
            <a:r>
              <a:rPr lang="pt-BR" altLang="pt-BR" smtClean="0"/>
              <a:t>METADONA:</a:t>
            </a:r>
          </a:p>
          <a:p>
            <a:r>
              <a:rPr lang="pt-BR" altLang="pt-BR" smtClean="0"/>
              <a:t>29/03 A 03/04 – 0,24mg VO DE 6/6H</a:t>
            </a:r>
          </a:p>
          <a:p>
            <a:r>
              <a:rPr lang="pt-BR" altLang="pt-BR" smtClean="0"/>
              <a:t>04/04 – 0,25mg VO de 8/8h</a:t>
            </a:r>
          </a:p>
          <a:p>
            <a:r>
              <a:rPr lang="pt-BR" altLang="pt-BR" smtClean="0"/>
              <a:t>05/04 – 0,19 mg VO de 8/8h</a:t>
            </a:r>
          </a:p>
          <a:p>
            <a:r>
              <a:rPr lang="pt-BR" altLang="pt-BR" smtClean="0"/>
              <a:t>06/04 – 0,19mg VO de 12/12h</a:t>
            </a:r>
          </a:p>
          <a:p>
            <a:r>
              <a:rPr lang="pt-BR" altLang="pt-BR" smtClean="0"/>
              <a:t>07/04 – 0,19 VO de 24/24h</a:t>
            </a:r>
          </a:p>
          <a:p>
            <a:r>
              <a:rPr lang="pt-BR" altLang="pt-BR" smtClean="0"/>
              <a:t>08/04: </a:t>
            </a:r>
            <a:r>
              <a:rPr lang="pt-BR" altLang="pt-BR" b="1" smtClean="0"/>
              <a:t>SUSPENDER METADONA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Texto 2"/>
          <p:cNvSpPr>
            <a:spLocks noGrp="1" noChangeArrowheads="1"/>
          </p:cNvSpPr>
          <p:nvPr>
            <p:ph type="body" idx="1"/>
          </p:nvPr>
        </p:nvSpPr>
        <p:spPr>
          <a:xfrm>
            <a:off x="728663" y="4406900"/>
            <a:ext cx="7772400" cy="1500188"/>
          </a:xfrm>
        </p:spPr>
        <p:txBody>
          <a:bodyPr/>
          <a:lstStyle/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endParaRPr lang="pt-BR" altLang="pt-BR" b="1" smtClean="0"/>
          </a:p>
          <a:p>
            <a:pPr algn="ctr"/>
            <a:r>
              <a:rPr lang="pt-BR" altLang="pt-BR" b="1" smtClean="0">
                <a:solidFill>
                  <a:srgbClr val="FF6600"/>
                </a:solidFill>
              </a:rPr>
              <a:t>DESMAME DO FENTANYL</a:t>
            </a:r>
          </a:p>
          <a:p>
            <a:r>
              <a:rPr lang="pt-BR" altLang="pt-BR" smtClean="0"/>
              <a:t>PESO:2Kg</a:t>
            </a:r>
          </a:p>
          <a:p>
            <a:r>
              <a:rPr lang="pt-BR" altLang="pt-BR" smtClean="0"/>
              <a:t>Dose:2mcg/kg/h</a:t>
            </a:r>
          </a:p>
          <a:p>
            <a:r>
              <a:rPr lang="pt-BR" altLang="pt-BR" smtClean="0"/>
              <a:t>Dose Inicial ( DI) : 2x2x24)= 96mcg </a:t>
            </a:r>
          </a:p>
          <a:p>
            <a:r>
              <a:rPr lang="pt-BR" altLang="pt-BR" smtClean="0"/>
              <a:t>-------------------------------------</a:t>
            </a:r>
          </a:p>
          <a:p>
            <a:r>
              <a:rPr lang="pt-BR" altLang="pt-BR" smtClean="0"/>
              <a:t>D1: 96mcg &gt;&gt;1,9ml</a:t>
            </a:r>
          </a:p>
          <a:p>
            <a:r>
              <a:rPr lang="pt-BR" altLang="pt-BR" smtClean="0"/>
              <a:t>D2:80% da DI:76,8mcg/dia&gt;&gt; 1,5ml</a:t>
            </a:r>
          </a:p>
          <a:p>
            <a:r>
              <a:rPr lang="pt-BR" altLang="pt-BR" smtClean="0"/>
              <a:t>D3:60% da DI:57,6mcg/dia&gt;&gt;1,1ml</a:t>
            </a:r>
          </a:p>
          <a:p>
            <a:r>
              <a:rPr lang="pt-BR" altLang="pt-BR" smtClean="0"/>
              <a:t>D4: 40% da DI:38,4mcg/dia &gt;&gt; 0,7ml</a:t>
            </a:r>
          </a:p>
          <a:p>
            <a:r>
              <a:rPr lang="pt-BR" altLang="pt-BR" smtClean="0"/>
              <a:t>D5:20% da DI:19,2mcg/dia &gt;&gt;0,38ml</a:t>
            </a:r>
          </a:p>
          <a:p>
            <a:r>
              <a:rPr lang="pt-BR" altLang="pt-BR" smtClean="0"/>
              <a:t>D6: </a:t>
            </a:r>
            <a:r>
              <a:rPr lang="pt-BR" altLang="pt-BR" b="1" smtClean="0">
                <a:solidFill>
                  <a:schemeClr val="hlink"/>
                </a:solidFill>
              </a:rPr>
              <a:t>SUSPENDER FENTANIL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374775"/>
            <a:ext cx="8353425" cy="4267200"/>
          </a:xfrm>
          <a:solidFill>
            <a:schemeClr val="bg1"/>
          </a:solidFill>
        </p:spPr>
        <p:txBody>
          <a:bodyPr/>
          <a:lstStyle/>
          <a:p>
            <a:r>
              <a:rPr lang="pt-BR" altLang="pt-BR" sz="2600" b="1" smtClean="0"/>
              <a:t>midazolam não é um analgésico, é um sedativo</a:t>
            </a:r>
            <a:r>
              <a:rPr lang="pt-BR" altLang="pt-BR" sz="2600" smtClean="0"/>
              <a:t> e o seu uso está associado com aumento de alguns </a:t>
            </a:r>
            <a:r>
              <a:rPr lang="pt-BR" altLang="pt-BR" sz="2600" smtClean="0">
                <a:solidFill>
                  <a:srgbClr val="FF0000"/>
                </a:solidFill>
              </a:rPr>
              <a:t>efeitos adversos sérios durante a intubação: </a:t>
            </a:r>
          </a:p>
          <a:p>
            <a:pPr>
              <a:buFont typeface="Wingdings" pitchFamily="2" charset="2"/>
              <a:buNone/>
            </a:pPr>
            <a:r>
              <a:rPr lang="pt-BR" altLang="pt-BR" sz="2600" smtClean="0"/>
              <a:t>     -diminui o débito cardíaco, </a:t>
            </a:r>
          </a:p>
          <a:p>
            <a:pPr>
              <a:buFont typeface="Wingdings" pitchFamily="2" charset="2"/>
              <a:buNone/>
            </a:pPr>
            <a:r>
              <a:rPr lang="pt-BR" altLang="pt-BR" sz="2600" smtClean="0"/>
              <a:t>     -diminui a velocidade do fluxo sanguíneo, e</a:t>
            </a:r>
          </a:p>
          <a:p>
            <a:pPr>
              <a:buFont typeface="Wingdings" pitchFamily="2" charset="2"/>
              <a:buNone/>
            </a:pPr>
            <a:r>
              <a:rPr lang="pt-BR" altLang="pt-BR" sz="2600" smtClean="0"/>
              <a:t>     -tem cinética muito variável (tem uma meia vida de 22 horas e nos casos de doses repetidas, até 7 dias!) </a:t>
            </a:r>
          </a:p>
        </p:txBody>
      </p:sp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1897063" y="150813"/>
            <a:ext cx="6394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57200"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defTabSz="457200"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defTabSz="457200"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defTabSz="4572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 defTabSz="4572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r>
              <a:rPr lang="pt-BR" altLang="pt-BR" sz="4000" b="1">
                <a:solidFill>
                  <a:schemeClr val="hlink"/>
                </a:solidFill>
                <a:latin typeface="Arial" charset="0"/>
                <a:cs typeface="Arial" charset="0"/>
              </a:rPr>
              <a:t>B) Retirada do Midazolam</a:t>
            </a:r>
          </a:p>
        </p:txBody>
      </p:sp>
      <p:sp>
        <p:nvSpPr>
          <p:cNvPr id="24580" name="Text Box 5"/>
          <p:cNvSpPr txBox="1">
            <a:spLocks noChangeArrowheads="1"/>
          </p:cNvSpPr>
          <p:nvPr/>
        </p:nvSpPr>
        <p:spPr bwMode="auto">
          <a:xfrm>
            <a:off x="2576513" y="852488"/>
            <a:ext cx="4692650" cy="576262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defTabSz="914400"/>
            <a:r>
              <a:rPr lang="pt-BR" altLang="pt-BR" sz="2800" b="1">
                <a:solidFill>
                  <a:srgbClr val="FF00FF"/>
                </a:solidFill>
                <a:latin typeface="Arial" charset="0"/>
                <a:cs typeface="Arial" charset="0"/>
              </a:rPr>
              <a:t>Midazolam para intubação</a:t>
            </a:r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134938" y="5603875"/>
            <a:ext cx="8785225" cy="992188"/>
          </a:xfrm>
          <a:prstGeom prst="rect">
            <a:avLst/>
          </a:prstGeom>
          <a:noFill/>
          <a:ln w="76200" cmpd="tri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tabLst>
                <a:tab pos="180975" algn="l"/>
              </a:tabLst>
            </a:pPr>
            <a:r>
              <a:rPr lang="pt-BR" altLang="pt-BR">
                <a:cs typeface="Arial" charset="0"/>
              </a:rPr>
              <a:t>Não usar o </a:t>
            </a:r>
            <a:r>
              <a:rPr lang="pt-BR" altLang="pt-BR" b="1" i="1">
                <a:cs typeface="Arial" charset="0"/>
              </a:rPr>
              <a:t>“pacotinho</a:t>
            </a:r>
            <a:r>
              <a:rPr lang="pt-BR" altLang="pt-BR">
                <a:cs typeface="Arial" charset="0"/>
              </a:rPr>
              <a:t>” MIDAZOLAM+FENTANIL (são descritas síndromes neurológicas, havendo potencialização dos efeitos adversos com mais hipotensão e esta está associada à leucomalácia e óbito)</a:t>
            </a:r>
          </a:p>
        </p:txBody>
      </p:sp>
      <p:pic>
        <p:nvPicPr>
          <p:cNvPr id="2458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97063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66738" y="919163"/>
            <a:ext cx="8399462" cy="1216025"/>
          </a:xfrm>
        </p:spPr>
        <p:txBody>
          <a:bodyPr/>
          <a:lstStyle/>
          <a:p>
            <a:pPr algn="ctr"/>
            <a:r>
              <a:rPr lang="pt-BR" altLang="pt-BR" sz="3400" b="1" smtClean="0">
                <a:solidFill>
                  <a:srgbClr val="FF0000"/>
                </a:solidFill>
              </a:rPr>
              <a:t>Categorias de risco para o desenvolvimento do risco de Abstinência</a:t>
            </a:r>
            <a:r>
              <a:rPr lang="pt-BR" altLang="pt-BR" sz="3400" smtClean="0">
                <a:solidFill>
                  <a:srgbClr val="FF0000"/>
                </a:solidFill>
              </a:rPr>
              <a:t/>
            </a:r>
            <a:br>
              <a:rPr lang="pt-BR" altLang="pt-BR" sz="3400" smtClean="0">
                <a:solidFill>
                  <a:srgbClr val="FF0000"/>
                </a:solidFill>
              </a:rPr>
            </a:br>
            <a:r>
              <a:rPr lang="pt-BR" altLang="pt-BR" sz="3400" b="1" smtClean="0">
                <a:solidFill>
                  <a:srgbClr val="FF0000"/>
                </a:solidFill>
              </a:rPr>
              <a:t>do Midazolam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8275" y="2135188"/>
            <a:ext cx="8975725" cy="4527550"/>
          </a:xfrm>
          <a:solidFill>
            <a:schemeClr val="bg1"/>
          </a:solidFill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altLang="pt-BR" sz="1800" smtClean="0"/>
              <a:t>De acordo com o número de dias de uso de infusão contínua de </a:t>
            </a:r>
            <a:r>
              <a:rPr lang="pt-BR" altLang="pt-BR" sz="1800" b="1" smtClean="0"/>
              <a:t>benzodiazepínicos</a:t>
            </a:r>
            <a:r>
              <a:rPr lang="pt-BR" altLang="pt-BR" sz="1800" smtClean="0"/>
              <a:t>, a criança pode ser classificada em três categorias de </a:t>
            </a:r>
            <a:r>
              <a:rPr lang="pt-BR" altLang="pt-BR" sz="1800" b="1" smtClean="0"/>
              <a:t>Risco para o desenvolvimento de  Síndrome de Abstinência</a:t>
            </a:r>
            <a:r>
              <a:rPr lang="pt-BR" altLang="pt-BR" sz="1800" smtClean="0"/>
              <a:t> </a:t>
            </a:r>
          </a:p>
        </p:txBody>
      </p:sp>
      <p:sp>
        <p:nvSpPr>
          <p:cNvPr id="25604" name="Rectangle 4"/>
          <p:cNvSpPr>
            <a:spLocks/>
          </p:cNvSpPr>
          <p:nvPr/>
        </p:nvSpPr>
        <p:spPr bwMode="auto">
          <a:xfrm>
            <a:off x="1698625" y="3475038"/>
            <a:ext cx="5672138" cy="3187700"/>
          </a:xfrm>
          <a:prstGeom prst="rect">
            <a:avLst/>
          </a:prstGeom>
          <a:noFill/>
          <a:ln w="76200" cmpd="tri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lvl="1" defTabSz="914400">
              <a:spcBef>
                <a:spcPts val="600"/>
              </a:spcBef>
            </a:pPr>
            <a:r>
              <a:rPr lang="pt-BR" altLang="ja-JP" sz="2000" b="1">
                <a:solidFill>
                  <a:srgbClr val="000000"/>
                </a:solidFill>
                <a:latin typeface="Century Schoolbook" pitchFamily="18" charset="0"/>
                <a:ea typeface="MS Mincho" pitchFamily="49" charset="-128"/>
                <a:cs typeface="Arial" charset="0"/>
              </a:rPr>
              <a:t>-Risco mínimo</a:t>
            </a:r>
            <a:r>
              <a:rPr lang="pt-BR" altLang="ja-JP" sz="2000">
                <a:solidFill>
                  <a:srgbClr val="000000"/>
                </a:solidFill>
                <a:latin typeface="Century Schoolbook" pitchFamily="18" charset="0"/>
                <a:ea typeface="MS Mincho" pitchFamily="49" charset="-128"/>
                <a:cs typeface="Arial" charset="0"/>
              </a:rPr>
              <a:t>: uso de benzodiazepínicos em infusão contínua por período inferior a cinco dias;</a:t>
            </a:r>
          </a:p>
          <a:p>
            <a:pPr lvl="1" defTabSz="914400">
              <a:spcBef>
                <a:spcPts val="600"/>
              </a:spcBef>
            </a:pPr>
            <a:r>
              <a:rPr lang="pt-BR" altLang="ja-JP" sz="2000" b="1">
                <a:solidFill>
                  <a:srgbClr val="FF0000"/>
                </a:solidFill>
                <a:latin typeface="Century Schoolbook" pitchFamily="18" charset="0"/>
                <a:ea typeface="MS Mincho" pitchFamily="49" charset="-128"/>
                <a:cs typeface="Arial" charset="0"/>
              </a:rPr>
              <a:t>-</a:t>
            </a:r>
            <a:r>
              <a:rPr lang="pt-BR" altLang="ja-JP" sz="2400" b="1">
                <a:solidFill>
                  <a:srgbClr val="FF0000"/>
                </a:solidFill>
                <a:latin typeface="Century Schoolbook" pitchFamily="18" charset="0"/>
                <a:ea typeface="MS Mincho" pitchFamily="49" charset="-128"/>
                <a:cs typeface="Arial" charset="0"/>
              </a:rPr>
              <a:t>Risco moderado</a:t>
            </a:r>
            <a:r>
              <a:rPr lang="pt-BR" altLang="ja-JP" sz="2000">
                <a:solidFill>
                  <a:srgbClr val="FF0000"/>
                </a:solidFill>
                <a:latin typeface="Century Schoolbook" pitchFamily="18" charset="0"/>
                <a:ea typeface="MS Mincho" pitchFamily="49" charset="-128"/>
                <a:cs typeface="Arial" charset="0"/>
              </a:rPr>
              <a:t>:</a:t>
            </a:r>
            <a:r>
              <a:rPr lang="pt-BR" altLang="ja-JP" sz="2000">
                <a:solidFill>
                  <a:srgbClr val="000000"/>
                </a:solidFill>
                <a:latin typeface="Century Schoolbook" pitchFamily="18" charset="0"/>
                <a:ea typeface="MS Mincho" pitchFamily="49" charset="-128"/>
                <a:cs typeface="Arial" charset="0"/>
              </a:rPr>
              <a:t> uso de benzodiazepínicos em infusão contínua por 5 a 14 dias;</a:t>
            </a:r>
          </a:p>
          <a:p>
            <a:pPr lvl="1" defTabSz="914400">
              <a:spcBef>
                <a:spcPts val="600"/>
              </a:spcBef>
            </a:pPr>
            <a:r>
              <a:rPr lang="pt-BR" altLang="ja-JP" sz="2000" b="1">
                <a:solidFill>
                  <a:srgbClr val="000000"/>
                </a:solidFill>
                <a:latin typeface="Century Schoolbook" pitchFamily="18" charset="0"/>
                <a:ea typeface="MS Mincho" pitchFamily="49" charset="-128"/>
                <a:cs typeface="Arial" charset="0"/>
              </a:rPr>
              <a:t>-</a:t>
            </a:r>
            <a:r>
              <a:rPr lang="pt-BR" altLang="ja-JP" sz="2400" b="1">
                <a:solidFill>
                  <a:srgbClr val="FF0000"/>
                </a:solidFill>
                <a:latin typeface="Century Schoolbook" pitchFamily="18" charset="0"/>
                <a:ea typeface="MS Mincho" pitchFamily="49" charset="-128"/>
                <a:cs typeface="Arial" charset="0"/>
              </a:rPr>
              <a:t>Risco elevado</a:t>
            </a:r>
            <a:r>
              <a:rPr lang="pt-BR" altLang="ja-JP" sz="2000">
                <a:solidFill>
                  <a:srgbClr val="000000"/>
                </a:solidFill>
                <a:latin typeface="Century Schoolbook" pitchFamily="18" charset="0"/>
                <a:ea typeface="MS Mincho" pitchFamily="49" charset="-128"/>
                <a:cs typeface="Arial" charset="0"/>
              </a:rPr>
              <a:t>: uso de benzodiazepínicos em infusão contínua por período    superior a 14 dias.</a:t>
            </a:r>
            <a:endParaRPr lang="pt-BR" altLang="pt-BR" sz="2000">
              <a:ea typeface="MS Mincho" pitchFamily="49" charset="-128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7025" y="2052638"/>
            <a:ext cx="8378825" cy="4664075"/>
          </a:xfrm>
          <a:solidFill>
            <a:schemeClr val="bg1"/>
          </a:solidFill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pt-BR" altLang="pt-BR" sz="2400" b="1" smtClean="0">
                <a:solidFill>
                  <a:srgbClr val="FF00FF"/>
                </a:solidFill>
              </a:rPr>
              <a:t>conversão da dose diária total de midazolam de µ/kg/min para mg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pt-BR" altLang="pt-BR" sz="2900" smtClean="0"/>
              <a:t>Dividir por 12 para equivaler ao Lorazepam a ser administrado de 6/6 horas</a:t>
            </a:r>
          </a:p>
          <a:p>
            <a:pPr>
              <a:lnSpc>
                <a:spcPct val="90000"/>
              </a:lnSpc>
            </a:pPr>
            <a:r>
              <a:rPr lang="pt-BR" altLang="pt-BR" sz="2000" smtClean="0">
                <a:solidFill>
                  <a:schemeClr val="hlink"/>
                </a:solidFill>
              </a:rPr>
              <a:t>Exemplo</a:t>
            </a:r>
            <a:r>
              <a:rPr lang="pt-BR" altLang="pt-BR" sz="2000" smtClean="0"/>
              <a:t>: 3µg/kg/min em um Recém-nascido de 3kg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altLang="pt-BR" sz="2000" smtClean="0"/>
              <a:t>     3 x 3 x 1440 =12960 µg ÷ 1000 = 12,96 mg ÷ 12 =1,08 mg ÷ 4 = 0,27 mg (arredondamos para 0,3mg) de 6/6 horas por via oral</a:t>
            </a:r>
          </a:p>
          <a:p>
            <a:pPr>
              <a:lnSpc>
                <a:spcPct val="90000"/>
              </a:lnSpc>
            </a:pPr>
            <a:r>
              <a:rPr lang="pt-BR" altLang="pt-BR" sz="2000" smtClean="0">
                <a:solidFill>
                  <a:schemeClr val="hlink"/>
                </a:solidFill>
              </a:rPr>
              <a:t>Apresentação Lorazepam</a:t>
            </a:r>
            <a:r>
              <a:rPr lang="pt-BR" altLang="pt-BR" sz="2000" smtClean="0"/>
              <a:t>: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altLang="pt-BR" sz="2000" smtClean="0"/>
              <a:t>     -Comprimidos de 1 e  2  mg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pt-BR" altLang="pt-BR" sz="2000" smtClean="0"/>
              <a:t>     -Diluir 1 comprimido de 2mg em 5 ml de água destilada (1ml = 0,4mg) e fazer 0,75 ml de 6/6/horas para o caso desse exemplo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pt-BR" altLang="pt-BR" sz="2000" smtClean="0"/>
          </a:p>
        </p:txBody>
      </p:sp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1504950" y="150813"/>
            <a:ext cx="6394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457200"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 defTabSz="457200"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 defTabSz="457200"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 defTabSz="4572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 defTabSz="4572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defTabSz="4572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r>
              <a:rPr lang="pt-BR" altLang="pt-BR" sz="4000" b="1">
                <a:solidFill>
                  <a:schemeClr val="hlink"/>
                </a:solidFill>
                <a:latin typeface="Arial" charset="0"/>
                <a:cs typeface="Arial" charset="0"/>
              </a:rPr>
              <a:t>B) Retirada do Midazolam</a:t>
            </a:r>
          </a:p>
        </p:txBody>
      </p:sp>
      <p:sp>
        <p:nvSpPr>
          <p:cNvPr id="26628" name="Caixa de texto 12"/>
          <p:cNvSpPr txBox="1">
            <a:spLocks noChangeArrowheads="1"/>
          </p:cNvSpPr>
          <p:nvPr/>
        </p:nvSpPr>
        <p:spPr bwMode="auto">
          <a:xfrm>
            <a:off x="719138" y="852488"/>
            <a:ext cx="7851775" cy="1200150"/>
          </a:xfrm>
          <a:prstGeom prst="rect">
            <a:avLst/>
          </a:prstGeom>
          <a:solidFill>
            <a:srgbClr val="FFFFFF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>
            <a:lvl1pPr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just" defTabSz="914400">
              <a:spcAft>
                <a:spcPts val="600"/>
              </a:spcAft>
            </a:pPr>
            <a:r>
              <a:rPr lang="pt-BR" altLang="pt-BR" sz="1800">
                <a:latin typeface="Times New Roman" pitchFamily="18" charset="0"/>
                <a:cs typeface="Arial" charset="0"/>
              </a:rPr>
              <a:t>Prefere-se </a:t>
            </a:r>
            <a:r>
              <a:rPr lang="pt-BR" altLang="pt-BR" sz="1800">
                <a:solidFill>
                  <a:schemeClr val="hlink"/>
                </a:solidFill>
                <a:latin typeface="Times New Roman" pitchFamily="18" charset="0"/>
                <a:cs typeface="Arial" charset="0"/>
              </a:rPr>
              <a:t>LORAZEPAM</a:t>
            </a:r>
            <a:r>
              <a:rPr lang="pt-BR" altLang="pt-BR" sz="1800">
                <a:latin typeface="Times New Roman" pitchFamily="18" charset="0"/>
                <a:cs typeface="Arial" charset="0"/>
              </a:rPr>
              <a:t> sobre o Diazepam porque este último agente tem metabólitos ativos com variáveis meias-vidas e durações de ação e pelas peculiaridades no recém-nascido (deslocamento da bilirrubina da albumina com aumento da bilirrubina livre e risco de kernicterus).</a:t>
            </a:r>
          </a:p>
          <a:p>
            <a:pPr defTabSz="914400"/>
            <a:endParaRPr lang="pt-BR" altLang="pt-BR" sz="1800">
              <a:latin typeface="Times New Roman" pitchFamily="18" charset="0"/>
              <a:cs typeface="Arial" charset="0"/>
            </a:endParaRPr>
          </a:p>
        </p:txBody>
      </p:sp>
      <p:pic>
        <p:nvPicPr>
          <p:cNvPr id="2662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38" y="6524625"/>
            <a:ext cx="45434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uvem 13"/>
          <p:cNvSpPr>
            <a:spLocks/>
          </p:cNvSpPr>
          <p:nvPr/>
        </p:nvSpPr>
        <p:spPr bwMode="auto">
          <a:xfrm>
            <a:off x="574675" y="2416175"/>
            <a:ext cx="8186738" cy="4181475"/>
          </a:xfrm>
          <a:custGeom>
            <a:avLst/>
            <a:gdLst>
              <a:gd name="T0" fmla="*/ 2147483646 w 43200"/>
              <a:gd name="T1" fmla="*/ 2147483646 h 43200"/>
              <a:gd name="T2" fmla="*/ 2147483646 w 43200"/>
              <a:gd name="T3" fmla="*/ 2147483646 h 43200"/>
              <a:gd name="T4" fmla="*/ 2147483646 w 43200"/>
              <a:gd name="T5" fmla="*/ 2147483646 h 43200"/>
              <a:gd name="T6" fmla="*/ 2147483646 w 43200"/>
              <a:gd name="T7" fmla="*/ 2147483646 h 43200"/>
              <a:gd name="T8" fmla="*/ 2147483646 w 43200"/>
              <a:gd name="T9" fmla="*/ 2147483646 h 43200"/>
              <a:gd name="T10" fmla="*/ 2147483646 w 43200"/>
              <a:gd name="T11" fmla="*/ 2147483646 h 43200"/>
              <a:gd name="T12" fmla="*/ 2147483646 w 43200"/>
              <a:gd name="T13" fmla="*/ 2147483646 h 43200"/>
              <a:gd name="T14" fmla="*/ 2147483646 w 43200"/>
              <a:gd name="T15" fmla="*/ 2147483646 h 43200"/>
              <a:gd name="T16" fmla="*/ 2147483646 w 43200"/>
              <a:gd name="T17" fmla="*/ 2147483646 h 43200"/>
              <a:gd name="T18" fmla="*/ 2147483646 w 43200"/>
              <a:gd name="T19" fmla="*/ 2147483646 h 43200"/>
              <a:gd name="T20" fmla="*/ 2147483646 w 43200"/>
              <a:gd name="T21" fmla="*/ 2147483646 h 43200"/>
              <a:gd name="T22" fmla="*/ 2147483646 w 43200"/>
              <a:gd name="T23" fmla="*/ 2147483646 h 43200"/>
              <a:gd name="T24" fmla="*/ 2147483646 w 43200"/>
              <a:gd name="T25" fmla="*/ 2147483646 h 43200"/>
              <a:gd name="T26" fmla="*/ 2147483646 w 43200"/>
              <a:gd name="T27" fmla="*/ 2147483646 h 43200"/>
              <a:gd name="T28" fmla="*/ 2147483646 w 43200"/>
              <a:gd name="T29" fmla="*/ 2147483646 h 43200"/>
              <a:gd name="T30" fmla="*/ 2147483646 w 43200"/>
              <a:gd name="T31" fmla="*/ 2147483646 h 43200"/>
              <a:gd name="T32" fmla="*/ 2147483646 w 43200"/>
              <a:gd name="T33" fmla="*/ 2147483646 h 43200"/>
              <a:gd name="T34" fmla="*/ 2147483646 w 43200"/>
              <a:gd name="T35" fmla="*/ 2147483646 h 43200"/>
              <a:gd name="T36" fmla="*/ 2147483646 w 43200"/>
              <a:gd name="T37" fmla="*/ 2147483646 h 43200"/>
              <a:gd name="T38" fmla="*/ 2147483646 w 43200"/>
              <a:gd name="T39" fmla="*/ 2147483646 h 43200"/>
              <a:gd name="T40" fmla="*/ 2147483646 w 43200"/>
              <a:gd name="T41" fmla="*/ 2147483646 h 43200"/>
              <a:gd name="T42" fmla="*/ 2147483646 w 43200"/>
              <a:gd name="T43" fmla="*/ 2147483646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43200"/>
              <a:gd name="T67" fmla="*/ 0 h 43200"/>
              <a:gd name="T68" fmla="*/ 43200 w 43200"/>
              <a:gd name="T69" fmla="*/ 43200 h 43200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rgbClr val="FFFF00"/>
          </a:solidFill>
          <a:ln w="76200">
            <a:solidFill>
              <a:schemeClr val="hlink"/>
            </a:solidFill>
            <a:miter lim="800000"/>
            <a:headEnd/>
            <a:tailEnd/>
          </a:ln>
        </p:spPr>
        <p:txBody>
          <a:bodyPr anchor="ctr"/>
          <a:lstStyle/>
          <a:p>
            <a:pPr algn="ctr" defTabSz="914400"/>
            <a:endParaRPr lang="pt-BR" altLang="ja-JP" sz="1200" b="1">
              <a:latin typeface="Times New Roman" pitchFamily="18" charset="0"/>
              <a:ea typeface="MS Mincho" pitchFamily="49" charset="-128"/>
              <a:cs typeface="Arial" charset="0"/>
            </a:endParaRPr>
          </a:p>
          <a:p>
            <a:pPr algn="ctr" defTabSz="914400"/>
            <a:r>
              <a:rPr lang="pt-BR" altLang="ja-JP" sz="2000" b="1">
                <a:solidFill>
                  <a:srgbClr val="FF00FF"/>
                </a:solidFill>
                <a:latin typeface="Times New Roman" pitchFamily="18" charset="0"/>
                <a:ea typeface="MS Mincho" pitchFamily="49" charset="-128"/>
                <a:cs typeface="Arial" charset="0"/>
              </a:rPr>
              <a:t>Midazolam reduzir 50% após 2ª dose de Lorazepam e nas subsequentes com suspensão do midazolam após 4ª dose de Lorazepam.</a:t>
            </a:r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450850" y="536575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defTabSz="914400"/>
            <a:r>
              <a:rPr lang="pt-BR" altLang="pt-BR" sz="3800">
                <a:solidFill>
                  <a:schemeClr val="tx2"/>
                </a:solidFill>
                <a:latin typeface="Verdana" pitchFamily="34" charset="0"/>
                <a:cs typeface="Arial" charset="0"/>
              </a:rPr>
              <a:t>       </a:t>
            </a:r>
            <a:r>
              <a:rPr lang="pt-BR" altLang="pt-BR" sz="3800">
                <a:solidFill>
                  <a:srgbClr val="FF00FF"/>
                </a:solidFill>
                <a:latin typeface="Verdana" pitchFamily="34" charset="0"/>
                <a:cs typeface="Arial" charset="0"/>
              </a:rPr>
              <a:t>Retirada do </a:t>
            </a:r>
            <a:r>
              <a:rPr lang="pt-BR" altLang="pt-BR" sz="3800">
                <a:solidFill>
                  <a:schemeClr val="hlink"/>
                </a:solidFill>
                <a:latin typeface="Verdana" pitchFamily="34" charset="0"/>
                <a:cs typeface="Arial" charset="0"/>
              </a:rPr>
              <a:t>Midazolam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2771775"/>
            <a:ext cx="8518525" cy="228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450850" y="536575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defTabSz="914400"/>
            <a:r>
              <a:rPr lang="pt-BR" altLang="pt-BR" sz="3800">
                <a:solidFill>
                  <a:schemeClr val="tx2"/>
                </a:solidFill>
                <a:latin typeface="Verdana" pitchFamily="34" charset="0"/>
                <a:cs typeface="Arial" charset="0"/>
              </a:rPr>
              <a:t>       </a:t>
            </a:r>
            <a:r>
              <a:rPr lang="pt-BR" altLang="pt-BR" sz="3800">
                <a:solidFill>
                  <a:srgbClr val="FF00FF"/>
                </a:solidFill>
                <a:latin typeface="Verdana" pitchFamily="34" charset="0"/>
                <a:cs typeface="Arial" charset="0"/>
              </a:rPr>
              <a:t>Retirada do </a:t>
            </a:r>
            <a:r>
              <a:rPr lang="pt-BR" altLang="pt-BR" sz="3800">
                <a:solidFill>
                  <a:schemeClr val="hlink"/>
                </a:solidFill>
                <a:latin typeface="Verdana" pitchFamily="34" charset="0"/>
                <a:cs typeface="Arial" charset="0"/>
              </a:rPr>
              <a:t>Lorazepam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914400"/>
            <a:ext cx="8001000" cy="1216025"/>
          </a:xfrm>
        </p:spPr>
        <p:txBody>
          <a:bodyPr/>
          <a:lstStyle/>
          <a:p>
            <a:pPr algn="ctr"/>
            <a:r>
              <a:rPr lang="pt-BR" altLang="pt-BR" sz="4000" smtClean="0">
                <a:solidFill>
                  <a:srgbClr val="FF0000"/>
                </a:solidFill>
              </a:rPr>
              <a:t>Proposta alternativa de retirada do Midazolam SEM O LORAZEPAM</a:t>
            </a:r>
          </a:p>
        </p:txBody>
      </p:sp>
      <p:pic>
        <p:nvPicPr>
          <p:cNvPr id="2969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3" y="3095625"/>
            <a:ext cx="7620000" cy="139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447800"/>
            <a:ext cx="6249987" cy="546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3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566738" y="0"/>
            <a:ext cx="8001000" cy="1216025"/>
          </a:xfrm>
          <a:noFill/>
        </p:spPr>
        <p:txBody>
          <a:bodyPr/>
          <a:lstStyle/>
          <a:p>
            <a:pPr algn="ctr"/>
            <a:r>
              <a:rPr lang="pt-BR" altLang="pt-BR" sz="2800" b="1" smtClean="0">
                <a:solidFill>
                  <a:srgbClr val="FF0000"/>
                </a:solidFill>
              </a:rPr>
              <a:t>Proposta alternativa de retirada do Midazolam SEM O LORAZEPAM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4059238" y="3905250"/>
            <a:ext cx="877887" cy="2762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1200" b="1" dirty="0" err="1">
                <a:latin typeface="Calibri" panose="020F0502020204030204" pitchFamily="34" charset="0"/>
                <a:cs typeface="Calibri" panose="020F0502020204030204" pitchFamily="34" charset="0"/>
              </a:rPr>
              <a:t>Lorazepam</a:t>
            </a:r>
            <a:endParaRPr lang="pt-BR" sz="1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070350" y="6557963"/>
            <a:ext cx="879475" cy="27622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1200" b="1" dirty="0" err="1">
                <a:latin typeface="Calibri" panose="020F0502020204030204" pitchFamily="34" charset="0"/>
                <a:cs typeface="Calibri" panose="020F0502020204030204" pitchFamily="34" charset="0"/>
              </a:rPr>
              <a:t>Lorazepam</a:t>
            </a:r>
            <a:endParaRPr lang="pt-BR" sz="1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8"/>
          <p:cNvSpPr>
            <a:spLocks noChangeArrowheads="1"/>
          </p:cNvSpPr>
          <p:nvPr/>
        </p:nvSpPr>
        <p:spPr bwMode="auto">
          <a:xfrm>
            <a:off x="117475" y="2659063"/>
            <a:ext cx="9026525" cy="22891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449263" algn="ctr"/>
            <a:r>
              <a:rPr lang="pt-BR" altLang="pt-BR" b="1">
                <a:solidFill>
                  <a:schemeClr val="hlink"/>
                </a:solidFill>
                <a:cs typeface="Arial" charset="0"/>
              </a:rPr>
              <a:t>ANTÍDODO DO MIDAZOLAM</a:t>
            </a:r>
            <a:endParaRPr lang="pt-BR" altLang="pt-BR">
              <a:solidFill>
                <a:schemeClr val="hlink"/>
              </a:solidFill>
              <a:cs typeface="Arial" charset="0"/>
            </a:endParaRPr>
          </a:p>
          <a:p>
            <a:pPr indent="449263" algn="ctr"/>
            <a:r>
              <a:rPr lang="pt-BR" altLang="pt-BR">
                <a:cs typeface="Arial" charset="0"/>
              </a:rPr>
              <a:t>*Antídoto: </a:t>
            </a:r>
            <a:r>
              <a:rPr lang="pt-BR" altLang="pt-BR">
                <a:solidFill>
                  <a:schemeClr val="hlink"/>
                </a:solidFill>
                <a:cs typeface="Arial" charset="0"/>
              </a:rPr>
              <a:t>Flumazenil</a:t>
            </a:r>
            <a:r>
              <a:rPr lang="pt-BR" altLang="pt-BR">
                <a:cs typeface="Arial" charset="0"/>
              </a:rPr>
              <a:t> (Lanexat</a:t>
            </a:r>
            <a:r>
              <a:rPr lang="pt-BR" altLang="pt-BR" baseline="30000">
                <a:cs typeface="Arial" charset="0"/>
              </a:rPr>
              <a:t>R</a:t>
            </a:r>
            <a:r>
              <a:rPr lang="pt-BR" altLang="pt-BR">
                <a:cs typeface="Arial" charset="0"/>
              </a:rPr>
              <a:t> - ampolas de 5 ml:0.1 mg/ml): inibe de forma competitiva o complexo receptor GABA-diazepínico no SNC. Indicado nos casos de excitação paradoxal, depressão respiratória, hipotensão e coma. </a:t>
            </a:r>
            <a:r>
              <a:rPr lang="pt-BR" altLang="pt-BR" b="1">
                <a:cs typeface="Arial" charset="0"/>
              </a:rPr>
              <a:t>Dose: 0.01 mg/kg/dose</a:t>
            </a:r>
            <a:r>
              <a:rPr lang="pt-BR" altLang="pt-BR">
                <a:cs typeface="Arial" charset="0"/>
              </a:rPr>
              <a:t>, podendo ser repetido a </a:t>
            </a:r>
            <a:r>
              <a:rPr lang="pt-BR" altLang="pt-BR" b="1">
                <a:cs typeface="Arial" charset="0"/>
              </a:rPr>
              <a:t>cada 2 minutos até 1mg (</a:t>
            </a:r>
            <a:r>
              <a:rPr lang="pt-BR" altLang="pt-BR">
                <a:cs typeface="Arial" charset="0"/>
              </a:rPr>
              <a:t>dose total). Os efeitos colaterais são revertidos em 1-3 minutos e a duração do efeito do flumazenil é de 45 a 60 minutos após o uso da droga. </a:t>
            </a:r>
            <a:r>
              <a:rPr lang="pt-BR" altLang="pt-BR">
                <a:solidFill>
                  <a:srgbClr val="FF0000"/>
                </a:solidFill>
                <a:cs typeface="Arial" charset="0"/>
              </a:rPr>
              <a:t>Pode desencadear convulsões em RN que receberam diazepínicos para o controle de convulsões.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0"/>
            <a:ext cx="8001000" cy="1216025"/>
          </a:xfrm>
        </p:spPr>
        <p:txBody>
          <a:bodyPr/>
          <a:lstStyle/>
          <a:p>
            <a:r>
              <a:rPr lang="pt-BR" altLang="pt-BR" sz="3400" b="1" smtClean="0">
                <a:solidFill>
                  <a:srgbClr val="FF00FF"/>
                </a:solidFill>
              </a:rPr>
              <a:t>INTOXICAÇÃO PELA METADONA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pt-BR" altLang="pt-BR" sz="2600" smtClean="0"/>
              <a:t>A toxicidade da metadona resulta em </a:t>
            </a:r>
            <a:r>
              <a:rPr lang="pt-BR" altLang="pt-BR" sz="2600" smtClean="0">
                <a:solidFill>
                  <a:srgbClr val="FF0000"/>
                </a:solidFill>
              </a:rPr>
              <a:t>depressão respiratória, depressão do estado mental, disforia, prurido</a:t>
            </a:r>
            <a:r>
              <a:rPr lang="pt-BR" altLang="pt-BR" sz="2600" smtClean="0"/>
              <a:t> e hipotensão, arritmias fatais . </a:t>
            </a:r>
          </a:p>
          <a:p>
            <a:r>
              <a:rPr lang="pt-BR" altLang="pt-BR" sz="2600" smtClean="0">
                <a:solidFill>
                  <a:srgbClr val="FF0000"/>
                </a:solidFill>
              </a:rPr>
              <a:t>Convulsões</a:t>
            </a:r>
            <a:r>
              <a:rPr lang="pt-BR" altLang="pt-BR" sz="2600" smtClean="0"/>
              <a:t>: podem </a:t>
            </a:r>
            <a:r>
              <a:rPr lang="pt-BR" altLang="pt-BR" sz="2600" b="1" smtClean="0"/>
              <a:t>resultar de hipoxia</a:t>
            </a:r>
            <a:r>
              <a:rPr lang="pt-BR" altLang="pt-BR" sz="2600" smtClean="0"/>
              <a:t> cerebral associada à metadona ou diminuição do limiar de convulsão. Tem sido relatada </a:t>
            </a:r>
            <a:r>
              <a:rPr lang="pt-BR" altLang="pt-BR" sz="2600" smtClean="0">
                <a:solidFill>
                  <a:srgbClr val="FF0000"/>
                </a:solidFill>
              </a:rPr>
              <a:t>mioclonia </a:t>
            </a:r>
            <a:r>
              <a:rPr lang="pt-BR" altLang="pt-BR" sz="2600" smtClean="0"/>
              <a:t>em caso de superdosagem de metadona.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4788" y="1604963"/>
            <a:ext cx="8726487" cy="4935537"/>
          </a:xfrm>
          <a:solidFill>
            <a:schemeClr val="bg1"/>
          </a:solidFill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altLang="pt-BR" sz="2600" b="1" smtClean="0">
                <a:solidFill>
                  <a:srgbClr val="FF0000"/>
                </a:solidFill>
              </a:rPr>
              <a:t>          Síndrome de rigidez torácica </a:t>
            </a:r>
          </a:p>
          <a:p>
            <a:pPr>
              <a:buFont typeface="Wingdings" pitchFamily="2" charset="2"/>
              <a:buNone/>
            </a:pPr>
            <a:r>
              <a:rPr lang="pt-BR" altLang="pt-BR" sz="2600" b="1" smtClean="0"/>
              <a:t>             </a:t>
            </a:r>
            <a:r>
              <a:rPr lang="pt-BR" altLang="pt-BR" sz="2600" smtClean="0"/>
              <a:t>Lynch RE et al (2010): </a:t>
            </a:r>
          </a:p>
          <a:p>
            <a:r>
              <a:rPr lang="pt-BR" altLang="pt-BR" sz="2600" smtClean="0"/>
              <a:t>RN com 9 dias de vida em uso de fentanil na dose de 2-3 µg/kg/min, </a:t>
            </a:r>
          </a:p>
          <a:p>
            <a:r>
              <a:rPr lang="pt-BR" altLang="pt-BR" sz="2600" smtClean="0"/>
              <a:t>após a conversão para metadona, foi prescrita 0,05 mg/kg/dose  de 8/8 horas,</a:t>
            </a:r>
          </a:p>
          <a:p>
            <a:r>
              <a:rPr lang="pt-BR" altLang="pt-BR" sz="2600" smtClean="0"/>
              <a:t>no entanto recebeu  </a:t>
            </a:r>
            <a:r>
              <a:rPr lang="pt-BR" altLang="pt-BR" sz="2600" b="1" smtClean="0">
                <a:solidFill>
                  <a:srgbClr val="FF0000"/>
                </a:solidFill>
              </a:rPr>
              <a:t>uma dose de 10 vezes maior</a:t>
            </a:r>
            <a:r>
              <a:rPr lang="pt-BR" altLang="pt-BR" sz="2600" b="1" smtClean="0"/>
              <a:t>, </a:t>
            </a:r>
          </a:p>
          <a:p>
            <a:r>
              <a:rPr lang="pt-BR" altLang="pt-BR" sz="2600" smtClean="0"/>
              <a:t>Os médicos relataram uma </a:t>
            </a:r>
            <a:r>
              <a:rPr lang="pt-BR" altLang="pt-BR" sz="2600" b="1" smtClean="0"/>
              <a:t>rigidez do tórax</a:t>
            </a:r>
            <a:r>
              <a:rPr lang="pt-BR" altLang="pt-BR" sz="2600" smtClean="0"/>
              <a:t> não acompanhado de rigidez do pescoço, abdominal e da extremidade. </a:t>
            </a:r>
            <a:r>
              <a:rPr lang="pt-BR" altLang="pt-BR" sz="260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3795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0"/>
            <a:ext cx="8001000" cy="1216025"/>
          </a:xfrm>
        </p:spPr>
        <p:txBody>
          <a:bodyPr/>
          <a:lstStyle/>
          <a:p>
            <a:r>
              <a:rPr lang="pt-BR" altLang="pt-BR" sz="3400" b="1" smtClean="0">
                <a:solidFill>
                  <a:srgbClr val="FF00FF"/>
                </a:solidFill>
              </a:rPr>
              <a:t>INTOXICAÇÃO PELA METADONA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574675" y="-355600"/>
            <a:ext cx="8001000" cy="1216025"/>
          </a:xfrm>
        </p:spPr>
        <p:txBody>
          <a:bodyPr/>
          <a:lstStyle/>
          <a:p>
            <a:r>
              <a:rPr lang="pt-BR" altLang="pt-BR" sz="3400" b="1" smtClean="0">
                <a:solidFill>
                  <a:srgbClr val="FF00FF"/>
                </a:solidFill>
              </a:rPr>
              <a:t>INTOXICAÇÃO PELA METADONA</a:t>
            </a:r>
          </a:p>
        </p:txBody>
      </p:sp>
      <p:sp>
        <p:nvSpPr>
          <p:cNvPr id="34819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574675" y="1003300"/>
            <a:ext cx="8316913" cy="4857750"/>
          </a:xfrm>
          <a:solidFill>
            <a:schemeClr val="bg1"/>
          </a:solidFill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vl="1"/>
            <a:r>
              <a:rPr lang="pt-BR" altLang="ja-JP" sz="2400" b="1" smtClean="0">
                <a:solidFill>
                  <a:schemeClr val="hlink"/>
                </a:solidFill>
              </a:rPr>
              <a:t>Suporte ventilatório</a:t>
            </a:r>
            <a:endParaRPr lang="pt-BR" altLang="ja-JP" sz="2400" smtClean="0">
              <a:solidFill>
                <a:schemeClr val="hlink"/>
              </a:solidFill>
            </a:endParaRPr>
          </a:p>
          <a:p>
            <a:pPr lvl="1"/>
            <a:r>
              <a:rPr lang="pt-BR" altLang="ja-JP" sz="2400" b="1" smtClean="0">
                <a:solidFill>
                  <a:schemeClr val="hlink"/>
                </a:solidFill>
              </a:rPr>
              <a:t>Naloxona</a:t>
            </a:r>
            <a:r>
              <a:rPr lang="pt-BR" altLang="ja-JP" sz="2400" b="1" smtClean="0"/>
              <a:t>: 0,1 mg/kg (0,25-0,5ml/kg da concentração de  0,4mg/ml), repetindo de acordo com a resposta a cada 3-5 minutos, devendo ser mantida alguma terapia com o opioide para evitar síndrome de abstinência.</a:t>
            </a:r>
          </a:p>
          <a:p>
            <a:pPr lvl="1"/>
            <a:r>
              <a:rPr lang="pt-BR" altLang="ja-JP" sz="2400" b="1" smtClean="0">
                <a:solidFill>
                  <a:schemeClr val="hlink"/>
                </a:solidFill>
              </a:rPr>
              <a:t>Fenobarbital,</a:t>
            </a:r>
            <a:r>
              <a:rPr lang="pt-BR" altLang="ja-JP" sz="2400" b="1" smtClean="0"/>
              <a:t> inicialmente se convulsão e posteriormente, se muito necessário for, para acelerar a depuração do opioide </a:t>
            </a:r>
          </a:p>
          <a:p>
            <a:pPr lvl="1">
              <a:buFont typeface="Wingdings" pitchFamily="2" charset="2"/>
              <a:buNone/>
            </a:pPr>
            <a:r>
              <a:rPr lang="pt-BR" altLang="ja-JP" sz="1800" smtClean="0"/>
              <a:t>(ativa a CYP3A4 que metaboliza a metadona)(George M, 2012)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endParaRPr lang="pt-BR" altLang="pt-BR" sz="1800" smtClean="0">
              <a:latin typeface="Arial" charset="0"/>
              <a:cs typeface="Arial" charset="0"/>
            </a:endParaRPr>
          </a:p>
        </p:txBody>
      </p:sp>
      <p:sp>
        <p:nvSpPr>
          <p:cNvPr id="34820" name="Rectangle 6"/>
          <p:cNvSpPr>
            <a:spLocks noChangeArrowheads="1"/>
          </p:cNvSpPr>
          <p:nvPr/>
        </p:nvSpPr>
        <p:spPr bwMode="auto">
          <a:xfrm>
            <a:off x="1527175" y="5861050"/>
            <a:ext cx="70485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pt-BR" altLang="pt-BR">
                <a:cs typeface="Arial" charset="0"/>
              </a:rPr>
              <a:t>A naloxona (ou naloxone), antagonista potente e competitivo do receptor μ-opioide, desloca os opioides dos receptores cerebrais e restaura a respiração e a consciência.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mtClean="0">
                <a:solidFill>
                  <a:srgbClr val="FF00FF"/>
                </a:solidFill>
              </a:rPr>
              <a:t>Referências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752600"/>
            <a:ext cx="8001000" cy="4881563"/>
          </a:xfrm>
          <a:solidFill>
            <a:schemeClr val="bg1"/>
          </a:solidFill>
        </p:spPr>
        <p:txBody>
          <a:bodyPr/>
          <a:lstStyle/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Johnson MR, Nash DR, Laird MR, Kiley RC, Martinez MA.  </a:t>
            </a:r>
            <a:r>
              <a:rPr lang="en-US" altLang="pt-BR" sz="1300" smtClean="0">
                <a:hlinkClick r:id="rId2"/>
              </a:rPr>
              <a:t>Development and implementation of a pharmacist-managed, neonatal and pediatric, opioid-weaning protocol.</a:t>
            </a:r>
            <a:r>
              <a:rPr lang="en-US" altLang="pt-BR" sz="1300" smtClean="0"/>
              <a:t>   J Pediatr Pharmacol Ther. 2014 Jul;19(3):165-73 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</a:t>
            </a:r>
            <a:r>
              <a:rPr lang="fr-FR" altLang="pt-BR" sz="1300" smtClean="0"/>
              <a:t>Dixit D, Endicott J, Burry L et al. </a:t>
            </a:r>
            <a:r>
              <a:rPr lang="en-US" altLang="pt-BR" sz="1300" smtClean="0">
                <a:hlinkClick r:id="rId3"/>
              </a:rPr>
              <a:t>Management of Acute Alcohol Withdrawal Syndrome in Critically Ill Patients.</a:t>
            </a:r>
            <a:r>
              <a:rPr lang="en-US" altLang="pt-BR" sz="1300" smtClean="0"/>
              <a:t> </a:t>
            </a:r>
            <a:r>
              <a:rPr lang="pt-BR" altLang="pt-BR" sz="1300" smtClean="0"/>
              <a:t>Pharmacotherapy. 2016 Jul;36(7):797-822</a:t>
            </a:r>
            <a:endParaRPr lang="en-US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Dervan LA, Yaghmai B, Watson RS, Wolf FM.  </a:t>
            </a:r>
            <a:r>
              <a:rPr lang="en-US" altLang="pt-BR" sz="1300" smtClean="0">
                <a:hlinkClick r:id="rId4"/>
              </a:rPr>
              <a:t>The use of methadone to facilitate opioid weaning in pediatric critical care patients: a systematic review of the literature and meta-analysis.</a:t>
            </a:r>
            <a:r>
              <a:rPr lang="en-US" altLang="pt-BR" sz="1300" smtClean="0"/>
              <a:t> Paediatr Anaesth. 2017 Mar;27(3):228-239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Giby K, Vaillancourt R, Varughese N, Vadeboncoeur C, Pouliot A. Use of methadone for opioid weaning in children: prescribing practices and trends. Can J Hosp Pharm. 2014 Mar;67(2):149-56. 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Siddappa R, Fletcher JE, Heard AM, Kielma D, Cimino M, Heard CM.    </a:t>
            </a:r>
            <a:r>
              <a:rPr lang="en-US" altLang="pt-BR" sz="1300" smtClean="0">
                <a:hlinkClick r:id="rId5"/>
              </a:rPr>
              <a:t>Methadone dosage for prevention of opioid withdrawal in children.</a:t>
            </a:r>
            <a:r>
              <a:rPr lang="en-US" altLang="pt-BR" sz="1300" smtClean="0"/>
              <a:t>                    Paediatr Anaesth. 2003 Nov;13(9):805-10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Tobias JD. </a:t>
            </a:r>
            <a:r>
              <a:rPr lang="en-US" altLang="pt-BR" sz="1300" smtClean="0">
                <a:hlinkClick r:id="rId6"/>
              </a:rPr>
              <a:t>Tolerance, withdrawal, and physical dependency after long- term       sedation and analgesia of children in the pediatric intensive care unit.</a:t>
            </a:r>
            <a:r>
              <a:rPr lang="en-US" altLang="pt-BR" sz="1300" smtClean="0"/>
              <a:t> Crit Care Med. 2000 Jun;28(6):2122-32. Review.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Lynch RE, Hack RA </a:t>
            </a:r>
            <a:r>
              <a:rPr lang="en-US" altLang="pt-BR" sz="1300" smtClean="0">
                <a:hlinkClick r:id="rId7"/>
              </a:rPr>
              <a:t>Methadone-induced rigid-chest syndrome after substantial overdose.</a:t>
            </a:r>
            <a:r>
              <a:rPr lang="en-US" altLang="pt-BR" sz="1300" smtClean="0"/>
              <a:t>  Pediatrics. 2010 Jul;126(1):e232-4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Brown MS, Hayes MJ, Thornton LM. J. </a:t>
            </a:r>
            <a:r>
              <a:rPr lang="en-US" altLang="pt-BR" sz="1300" smtClean="0">
                <a:hlinkClick r:id="rId8"/>
              </a:rPr>
              <a:t>Methadone versus morphine for treatment of neonatal abstinence syndrome: a prospective randomized clinical trial.</a:t>
            </a:r>
            <a:r>
              <a:rPr lang="en-US" altLang="pt-BR" sz="1300" smtClean="0"/>
              <a:t> Perinatol. 2015 Apr;35(4):278-83</a:t>
            </a:r>
            <a:endParaRPr lang="pt-BR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 Naloxone ou Naloxona. </a:t>
            </a:r>
            <a:r>
              <a:rPr lang="pt-BR" altLang="pt-BR" sz="1300" smtClean="0">
                <a:hlinkClick r:id="rId9"/>
              </a:rPr>
              <a:t>simonides@uol.com.br</a:t>
            </a:r>
            <a:endParaRPr lang="en-US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 George M, Kitzmiller JP, Ewald MB, O'Donell KA, Becter ML, Salhanick S. </a:t>
            </a:r>
            <a:r>
              <a:rPr lang="en-US" altLang="pt-BR" sz="1300" smtClean="0">
                <a:hlinkClick r:id="rId10"/>
              </a:rPr>
              <a:t>Methadone toxicity and possible induction and enhanced elimination in a premature neonate.</a:t>
            </a:r>
            <a:r>
              <a:rPr lang="en-US" altLang="pt-BR" sz="1300" smtClean="0"/>
              <a:t>   J Med Toxicol. 2012 Dec;8(4):432-5</a:t>
            </a:r>
            <a:endParaRPr lang="pt-BR" alt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mtClean="0">
                <a:solidFill>
                  <a:srgbClr val="FF00FF"/>
                </a:solidFill>
              </a:rPr>
              <a:t>Referências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66738" y="1752600"/>
            <a:ext cx="8001000" cy="4956175"/>
          </a:xfrm>
          <a:solidFill>
            <a:schemeClr val="bg1"/>
          </a:solidFill>
        </p:spPr>
        <p:txBody>
          <a:bodyPr/>
          <a:lstStyle/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Wiles JR, Isemann B, Ward LP et al. Current management of neonatal abstinence syndrome secondarily to intrauterine opioid exposure. J Pediatr 165:440, 2014</a:t>
            </a:r>
          </a:p>
          <a:p>
            <a:pPr marL="571500" indent="-571500">
              <a:lnSpc>
                <a:spcPct val="80000"/>
              </a:lnSpc>
            </a:pPr>
            <a:r>
              <a:rPr lang="en-US" altLang="pt-BR" sz="1300" smtClean="0"/>
              <a:t>Lipsitz PJ.  A proposed narcotic withdrawal score for use with newborn infants. </a:t>
            </a:r>
            <a:r>
              <a:rPr lang="pt-BR" altLang="pt-BR" sz="1300" smtClean="0"/>
              <a:t>A   pragmatic evaluation of its efficacy.  Clin Pediatr (Phila) 14:592, 1975</a:t>
            </a:r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Margotto PR, Beleza OL. Dor Neonatal. IN. Margotto PR. Assistência ao Recém-nascido de Risco, 4ª Edição, 2019, no Prelo. Disponível em </a:t>
            </a:r>
            <a:r>
              <a:rPr lang="pt-BR" altLang="pt-BR" sz="1300" smtClean="0">
                <a:hlinkClick r:id="rId2"/>
              </a:rPr>
              <a:t>www.paulomargotto.com.br</a:t>
            </a:r>
            <a:r>
              <a:rPr lang="pt-BR" altLang="pt-BR" sz="1300" smtClean="0"/>
              <a:t>. Acesso em 28/8/019. </a:t>
            </a:r>
            <a:r>
              <a:rPr lang="pt-BR" altLang="pt-BR" sz="1300" smtClean="0">
                <a:hlinkClick r:id="rId3"/>
              </a:rPr>
              <a:t>Dor Neonatal – 2019</a:t>
            </a:r>
            <a:endParaRPr lang="pt-BR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Margotto PR, Moura RDM.  Analgesia e Sedação No Recém-Nascido em Ventilação Mecânica/Sequência Rápida de Intubação. IN. Margotto PR. Assistência ao Recém-nascido de Risco, 4ª Edição, 2019, no Prelo. Disponível em </a:t>
            </a:r>
            <a:r>
              <a:rPr lang="pt-BR" altLang="pt-BR" sz="1300" smtClean="0">
                <a:hlinkClick r:id="rId2"/>
              </a:rPr>
              <a:t>www.paulomargotto.com.br</a:t>
            </a:r>
            <a:r>
              <a:rPr lang="pt-BR" altLang="pt-BR" sz="1300" smtClean="0"/>
              <a:t>. Acesso em 22/8/019</a:t>
            </a:r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Margotto PR, Veiga HS. Síndrome de Abstinência Neonatal. IN. Margotto PR. Assistência ao Recém-nascido de Risco, 4ª Edição, 2019, no Prelo. Disponível em </a:t>
            </a:r>
            <a:r>
              <a:rPr lang="pt-BR" altLang="pt-BR" sz="1300" smtClean="0">
                <a:hlinkClick r:id="rId2"/>
              </a:rPr>
              <a:t>www.paulomargotto.com.br</a:t>
            </a:r>
            <a:r>
              <a:rPr lang="pt-BR" altLang="pt-BR" sz="1300" smtClean="0"/>
              <a:t>. Acesso em 27/8/019</a:t>
            </a:r>
            <a:endParaRPr lang="fr-FR" altLang="pt-BR" sz="1300" smtClean="0"/>
          </a:p>
          <a:p>
            <a:pPr marL="571500" indent="-571500">
              <a:lnSpc>
                <a:spcPct val="80000"/>
              </a:lnSpc>
            </a:pPr>
            <a:r>
              <a:rPr lang="fr-FR" altLang="pt-BR" sz="1300" smtClean="0"/>
              <a:t> Sanchez-Pinto LN, Nelson LP, Lieu P et al.  </a:t>
            </a:r>
            <a:r>
              <a:rPr lang="en-US" altLang="pt-BR" sz="1300" smtClean="0">
                <a:hlinkClick r:id="rId4"/>
              </a:rPr>
              <a:t>Implementation of a risk-stratified opioid weaning protocol in a pediatric intensive care unit.</a:t>
            </a:r>
            <a:r>
              <a:rPr lang="en-US" altLang="pt-BR" sz="1300" smtClean="0"/>
              <a:t> J Crit Care. 2018 Feb;43:214-219. doi: 10.1016/j.jcrc.2017.08.049. Epub 2017 Sep 7.</a:t>
            </a:r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Castro REV. Desmame de opioides em crianças na UTIP: como fazer? </a:t>
            </a:r>
            <a:r>
              <a:rPr lang="pt-BR" altLang="pt-BR" sz="1300" smtClean="0">
                <a:hlinkClick r:id="rId5"/>
              </a:rPr>
              <a:t>https://pebmed.com.br</a:t>
            </a:r>
            <a:r>
              <a:rPr lang="pt-BR" altLang="pt-BR" sz="1300" smtClean="0"/>
              <a:t> </a:t>
            </a:r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Castro REV. Desmame de benzodiazepínicos em UTI: o que precisamos saber. </a:t>
            </a:r>
            <a:r>
              <a:rPr lang="pt-BR" altLang="pt-BR" sz="1300" smtClean="0">
                <a:hlinkClick r:id="rId5"/>
              </a:rPr>
              <a:t>https://pebmed.com.br</a:t>
            </a:r>
            <a:endParaRPr lang="pt-BR" altLang="pt-BR" sz="1300" u="sng" smtClean="0"/>
          </a:p>
          <a:p>
            <a:pPr marL="571500" indent="-571500">
              <a:lnSpc>
                <a:spcPct val="80000"/>
              </a:lnSpc>
            </a:pPr>
            <a:r>
              <a:rPr lang="pt-BR" altLang="pt-BR" sz="1300" smtClean="0"/>
              <a:t>Dührsen L, Simons SH, Dzietko M, Genz K, Bendix I et al.     </a:t>
            </a:r>
            <a:r>
              <a:rPr lang="en-US" altLang="pt-BR" sz="1300" smtClean="0">
                <a:hlinkClick r:id="rId6"/>
              </a:rPr>
              <a:t>Effects of repetitive exposure to pain and morphine treatment on the neonatal rat brain.</a:t>
            </a:r>
            <a:r>
              <a:rPr lang="en-US" altLang="pt-BR" sz="1300" smtClean="0"/>
              <a:t> Neonatology. 2013;103(1):35-43. </a:t>
            </a:r>
            <a:endParaRPr lang="pt-BR" altLang="pt-BR" sz="1300" smtClean="0"/>
          </a:p>
          <a:p>
            <a:pPr marL="571500" indent="-571500">
              <a:lnSpc>
                <a:spcPct val="80000"/>
              </a:lnSpc>
              <a:buFont typeface="Wingdings" pitchFamily="2" charset="2"/>
              <a:buNone/>
            </a:pPr>
            <a:r>
              <a:rPr lang="pt-BR" altLang="pt-BR" sz="13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smtClean="0">
                <a:solidFill>
                  <a:srgbClr val="FF00FF"/>
                </a:solidFill>
              </a:rPr>
              <a:t>OBRIGADO!</a:t>
            </a:r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8" y="1981200"/>
            <a:ext cx="8567737" cy="288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1289050" y="4865688"/>
            <a:ext cx="68135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defTabSz="914400"/>
            <a:r>
              <a:rPr lang="pt-BR">
                <a:solidFill>
                  <a:schemeClr val="hlink"/>
                </a:solidFill>
              </a:rPr>
              <a:t>Residentes e Staffs da Unidade de Neonatologia do HMIB/SE/DF</a:t>
            </a:r>
          </a:p>
          <a:p>
            <a:pPr algn="ctr" defTabSz="914400"/>
            <a:r>
              <a:rPr lang="pt-BR">
                <a:solidFill>
                  <a:schemeClr val="hlink"/>
                </a:solidFill>
              </a:rPr>
              <a:t>(29/3/2022)</a:t>
            </a:r>
          </a:p>
          <a:p>
            <a:pPr algn="ctr" defTabSz="914400"/>
            <a:r>
              <a:rPr lang="pt-BR">
                <a:solidFill>
                  <a:schemeClr val="hlink"/>
                </a:solidFill>
              </a:rPr>
              <a:t>Reunião do Lançamento do Protocolo de Desmame de Opioide e</a:t>
            </a:r>
          </a:p>
          <a:p>
            <a:pPr algn="ctr" defTabSz="914400"/>
            <a:r>
              <a:rPr lang="pt-BR">
                <a:solidFill>
                  <a:schemeClr val="hlink"/>
                </a:solidFill>
              </a:rPr>
              <a:t>Benzodiazepínico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8" y="642938"/>
            <a:ext cx="5241925" cy="485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850900" y="5570538"/>
            <a:ext cx="76390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5pPr>
            <a:lvl6pPr marL="25146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6pPr>
            <a:lvl7pPr marL="29718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7pPr>
            <a:lvl8pPr marL="34290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8pPr>
            <a:lvl9pPr marL="3886200" indent="-228600" eaLnBrk="0" hangingPunct="0">
              <a:buFont typeface="Wingdings" pitchFamily="2" charset="2"/>
              <a:defRPr sz="2000">
                <a:solidFill>
                  <a:schemeClr val="tx1"/>
                </a:solidFill>
                <a:latin typeface="Verdana" pitchFamily="34" charset="0"/>
                <a:ea typeface="MS PGothic" pitchFamily="34" charset="-128"/>
              </a:defRPr>
            </a:lvl9pPr>
          </a:lstStyle>
          <a:p>
            <a:pPr algn="ctr" defTabSz="914400"/>
            <a:r>
              <a:rPr lang="pt-BR" altLang="pt-BR" sz="1800" b="1">
                <a:solidFill>
                  <a:schemeClr val="hlink"/>
                </a:solidFill>
                <a:latin typeface="Arial" charset="0"/>
                <a:cs typeface="Arial" charset="0"/>
              </a:rPr>
              <a:t>O conhecimento dever ser SEMPRE compartilhado com seus pares. </a:t>
            </a:r>
          </a:p>
          <a:p>
            <a:pPr algn="ctr" defTabSz="914400"/>
            <a:r>
              <a:rPr lang="pt-BR" altLang="pt-BR" sz="1800" b="1">
                <a:solidFill>
                  <a:schemeClr val="hlink"/>
                </a:solidFill>
                <a:latin typeface="Arial" charset="0"/>
                <a:cs typeface="Arial" charset="0"/>
              </a:rPr>
              <a:t>Aí está</a:t>
            </a:r>
          </a:p>
          <a:p>
            <a:pPr algn="ctr" defTabSz="914400"/>
            <a:r>
              <a:rPr lang="pt-BR" altLang="pt-BR" sz="1800" b="1">
                <a:solidFill>
                  <a:schemeClr val="hlink"/>
                </a:solidFill>
                <a:latin typeface="Arial" charset="0"/>
                <a:cs typeface="Arial" charset="0"/>
              </a:rPr>
              <a:t>a Beleza do Saber!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fil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Perfil">
      <a:majorFont>
        <a:latin typeface="Verdana"/>
        <a:ea typeface="ＭＳ Ｐゴシック"/>
        <a:cs typeface=""/>
      </a:majorFont>
      <a:minorFont>
        <a:latin typeface="Verdana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erfil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fil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fil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3851</TotalTime>
  <Words>1748</Words>
  <Application>Microsoft Office PowerPoint</Application>
  <PresentationFormat>Apresentação na tela (4:3)</PresentationFormat>
  <Paragraphs>179</Paragraphs>
  <Slides>28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40" baseType="lpstr">
      <vt:lpstr>Arial</vt:lpstr>
      <vt:lpstr>MS PGothic</vt:lpstr>
      <vt:lpstr>Verdana</vt:lpstr>
      <vt:lpstr>Wingdings</vt:lpstr>
      <vt:lpstr>Calibri</vt:lpstr>
      <vt:lpstr>Wide Latin</vt:lpstr>
      <vt:lpstr>SimSun</vt:lpstr>
      <vt:lpstr>Century Schoolbook</vt:lpstr>
      <vt:lpstr>MS Mincho</vt:lpstr>
      <vt:lpstr>Times New Roman</vt:lpstr>
      <vt:lpstr>Perfil</vt:lpstr>
      <vt:lpstr>Adobe Acrobat Document</vt:lpstr>
      <vt:lpstr>Como Fazer a Retirada de Opioide (Fentanil)/Benzodiazepínico (Midazolam) no Recém-Nascido na UTI Intoxicação pela Metadona</vt:lpstr>
      <vt:lpstr>Introdução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Categorias de risco para o desenvolvimento do risco de Abstinência do Midazolam</vt:lpstr>
      <vt:lpstr>Apresentação do PowerPoint</vt:lpstr>
      <vt:lpstr>Apresentação do PowerPoint</vt:lpstr>
      <vt:lpstr>Apresentação do PowerPoint</vt:lpstr>
      <vt:lpstr>Proposta alternativa de retirada do Midazolam SEM O LORAZEPAM</vt:lpstr>
      <vt:lpstr>Proposta alternativa de retirada do Midazolam SEM O LORAZEPAM</vt:lpstr>
      <vt:lpstr>Apresentação do PowerPoint</vt:lpstr>
      <vt:lpstr>INTOXICAÇÃO PELA METADONA</vt:lpstr>
      <vt:lpstr>INTOXICAÇÃO PELA METADONA</vt:lpstr>
      <vt:lpstr>INTOXICAÇÃO PELA METADONA</vt:lpstr>
      <vt:lpstr>Referências</vt:lpstr>
      <vt:lpstr>Referências</vt:lpstr>
      <vt:lpstr>OBRIGADO!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Uso de surfactante minimamente invasivo versus</dc:title>
  <dc:creator>Luigia Salvador</dc:creator>
  <cp:lastModifiedBy>Paulo</cp:lastModifiedBy>
  <cp:revision>227</cp:revision>
  <dcterms:created xsi:type="dcterms:W3CDTF">2017-03-08T22:47:00Z</dcterms:created>
  <dcterms:modified xsi:type="dcterms:W3CDTF">2022-03-31T22:08:38Z</dcterms:modified>
</cp:coreProperties>
</file>