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75" r:id="rId4"/>
    <p:sldId id="258" r:id="rId5"/>
    <p:sldId id="276" r:id="rId6"/>
    <p:sldId id="259" r:id="rId7"/>
    <p:sldId id="277" r:id="rId8"/>
    <p:sldId id="278" r:id="rId9"/>
    <p:sldId id="261" r:id="rId10"/>
    <p:sldId id="262" r:id="rId11"/>
    <p:sldId id="263" r:id="rId12"/>
    <p:sldId id="279" r:id="rId13"/>
    <p:sldId id="280" r:id="rId14"/>
    <p:sldId id="281" r:id="rId15"/>
    <p:sldId id="282" r:id="rId16"/>
    <p:sldId id="283" r:id="rId17"/>
    <p:sldId id="284" r:id="rId18"/>
    <p:sldId id="285" r:id="rId19"/>
    <p:sldId id="286" r:id="rId20"/>
    <p:sldId id="287" r:id="rId21"/>
    <p:sldId id="288" r:id="rId22"/>
    <p:sldId id="289" r:id="rId23"/>
    <p:sldId id="290" r:id="rId24"/>
    <p:sldId id="291" r:id="rId25"/>
    <p:sldId id="292" r:id="rId26"/>
    <p:sldId id="293" r:id="rId27"/>
    <p:sldId id="294" r:id="rId28"/>
    <p:sldId id="295" r:id="rId29"/>
    <p:sldId id="300" r:id="rId30"/>
    <p:sldId id="296" r:id="rId31"/>
  </p:sldIdLst>
  <p:sldSz cx="24384000" cy="13716000"/>
  <p:notesSz cx="6858000" cy="9144000"/>
  <p:defaultTextStyle>
    <a:defPPr>
      <a:defRPr lang="pt-BR"/>
    </a:defPPr>
    <a:lvl1pPr algn="l" defTabSz="2436813" rtl="0" fontAlgn="base">
      <a:spcBef>
        <a:spcPct val="0"/>
      </a:spcBef>
      <a:spcAft>
        <a:spcPct val="0"/>
      </a:spcAft>
      <a:defRPr sz="2400" kern="1200">
        <a:solidFill>
          <a:srgbClr val="5E5E5E"/>
        </a:solidFill>
        <a:latin typeface="Helvetica Neue"/>
        <a:ea typeface="Helvetica Neue"/>
        <a:cs typeface="Helvetica Neue"/>
        <a:sym typeface="Helvetica Neue"/>
      </a:defRPr>
    </a:lvl1pPr>
    <a:lvl2pPr marL="457200" algn="l" defTabSz="2436813" rtl="0" fontAlgn="base">
      <a:spcBef>
        <a:spcPct val="0"/>
      </a:spcBef>
      <a:spcAft>
        <a:spcPct val="0"/>
      </a:spcAft>
      <a:defRPr sz="2400" kern="1200">
        <a:solidFill>
          <a:srgbClr val="5E5E5E"/>
        </a:solidFill>
        <a:latin typeface="Helvetica Neue"/>
        <a:ea typeface="Helvetica Neue"/>
        <a:cs typeface="Helvetica Neue"/>
        <a:sym typeface="Helvetica Neue"/>
      </a:defRPr>
    </a:lvl2pPr>
    <a:lvl3pPr marL="914400" algn="l" defTabSz="2436813" rtl="0" fontAlgn="base">
      <a:spcBef>
        <a:spcPct val="0"/>
      </a:spcBef>
      <a:spcAft>
        <a:spcPct val="0"/>
      </a:spcAft>
      <a:defRPr sz="2400" kern="1200">
        <a:solidFill>
          <a:srgbClr val="5E5E5E"/>
        </a:solidFill>
        <a:latin typeface="Helvetica Neue"/>
        <a:ea typeface="Helvetica Neue"/>
        <a:cs typeface="Helvetica Neue"/>
        <a:sym typeface="Helvetica Neue"/>
      </a:defRPr>
    </a:lvl3pPr>
    <a:lvl4pPr marL="1371600" algn="l" defTabSz="2436813" rtl="0" fontAlgn="base">
      <a:spcBef>
        <a:spcPct val="0"/>
      </a:spcBef>
      <a:spcAft>
        <a:spcPct val="0"/>
      </a:spcAft>
      <a:defRPr sz="2400" kern="1200">
        <a:solidFill>
          <a:srgbClr val="5E5E5E"/>
        </a:solidFill>
        <a:latin typeface="Helvetica Neue"/>
        <a:ea typeface="Helvetica Neue"/>
        <a:cs typeface="Helvetica Neue"/>
        <a:sym typeface="Helvetica Neue"/>
      </a:defRPr>
    </a:lvl4pPr>
    <a:lvl5pPr marL="1828800" algn="l" defTabSz="2436813" rtl="0" fontAlgn="base">
      <a:spcBef>
        <a:spcPct val="0"/>
      </a:spcBef>
      <a:spcAft>
        <a:spcPct val="0"/>
      </a:spcAft>
      <a:defRPr sz="2400" kern="1200">
        <a:solidFill>
          <a:srgbClr val="5E5E5E"/>
        </a:solidFill>
        <a:latin typeface="Helvetica Neue"/>
        <a:ea typeface="Helvetica Neue"/>
        <a:cs typeface="Helvetica Neue"/>
        <a:sym typeface="Helvetica Neue"/>
      </a:defRPr>
    </a:lvl5pPr>
    <a:lvl6pPr marL="2286000" algn="l" defTabSz="914400" rtl="0" eaLnBrk="1" latinLnBrk="0" hangingPunct="1">
      <a:defRPr sz="2400" kern="1200">
        <a:solidFill>
          <a:srgbClr val="5E5E5E"/>
        </a:solidFill>
        <a:latin typeface="Helvetica Neue"/>
        <a:ea typeface="Helvetica Neue"/>
        <a:cs typeface="Helvetica Neue"/>
        <a:sym typeface="Helvetica Neue"/>
      </a:defRPr>
    </a:lvl6pPr>
    <a:lvl7pPr marL="2743200" algn="l" defTabSz="914400" rtl="0" eaLnBrk="1" latinLnBrk="0" hangingPunct="1">
      <a:defRPr sz="2400" kern="1200">
        <a:solidFill>
          <a:srgbClr val="5E5E5E"/>
        </a:solidFill>
        <a:latin typeface="Helvetica Neue"/>
        <a:ea typeface="Helvetica Neue"/>
        <a:cs typeface="Helvetica Neue"/>
        <a:sym typeface="Helvetica Neue"/>
      </a:defRPr>
    </a:lvl7pPr>
    <a:lvl8pPr marL="3200400" algn="l" defTabSz="914400" rtl="0" eaLnBrk="1" latinLnBrk="0" hangingPunct="1">
      <a:defRPr sz="2400" kern="1200">
        <a:solidFill>
          <a:srgbClr val="5E5E5E"/>
        </a:solidFill>
        <a:latin typeface="Helvetica Neue"/>
        <a:ea typeface="Helvetica Neue"/>
        <a:cs typeface="Helvetica Neue"/>
        <a:sym typeface="Helvetica Neue"/>
      </a:defRPr>
    </a:lvl8pPr>
    <a:lvl9pPr marL="3657600" algn="l" defTabSz="914400" rtl="0" eaLnBrk="1" latinLnBrk="0" hangingPunct="1">
      <a:defRPr sz="2400" kern="1200">
        <a:solidFill>
          <a:srgbClr val="5E5E5E"/>
        </a:solidFill>
        <a:latin typeface="Helvetica Neue"/>
        <a:ea typeface="Helvetica Neue"/>
        <a:cs typeface="Helvetica Neue"/>
        <a:sym typeface="Helvetica Neu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0000FF"/>
    <a:srgbClr val="33CC33"/>
    <a:srgbClr val="FF0000"/>
    <a:srgbClr val="FFFF00"/>
    <a:srgbClr val="FF00FF"/>
  </p:clrMru>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13"/>
  </p:normalViewPr>
  <p:slideViewPr>
    <p:cSldViewPr snapToGrid="0" snapToObjects="1">
      <p:cViewPr>
        <p:scale>
          <a:sx n="40" d="100"/>
          <a:sy n="40" d="100"/>
        </p:scale>
        <p:origin x="-245" y="-168"/>
      </p:cViewPr>
      <p:guideLst>
        <p:guide orient="horz" pos="4320"/>
        <p:guide pos="76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434" name="Shape 148"/>
          <p:cNvSpPr>
            <a:spLocks noGrp="1" noRot="1" noChangeAspect="1"/>
          </p:cNvSpPr>
          <p:nvPr>
            <p:ph type="sldImg"/>
          </p:nvPr>
        </p:nvSpPr>
        <p:spPr bwMode="auto">
          <a:xfrm>
            <a:off x="1143000" y="685800"/>
            <a:ext cx="4572000" cy="3429000"/>
          </a:xfrm>
          <a:prstGeom prst="rect">
            <a:avLst/>
          </a:prstGeom>
          <a:noFill/>
          <a:ln w="9525">
            <a:noFill/>
            <a:miter lim="800000"/>
            <a:headEnd/>
            <a:tailEnd/>
          </a:ln>
        </p:spPr>
      </p:sp>
      <p:sp>
        <p:nvSpPr>
          <p:cNvPr id="23555" name="Shape 149"/>
          <p:cNvSpPr>
            <a:spLocks noGrp="1"/>
          </p:cNvSpPr>
          <p:nvPr>
            <p:ph type="body" sz="quarter" idx="1"/>
          </p:nvPr>
        </p:nvSpPr>
        <p:spPr bwMode="auto">
          <a:xfrm>
            <a:off x="914400" y="4343400"/>
            <a:ext cx="5029200" cy="41148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p>
            <a:pPr lvl="0"/>
            <a:endParaRPr lang="pt-BR" noProof="0" smtClean="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p:spTree>
      <p:nvGrpSpPr>
        <p:cNvPr id="1" name=""/>
        <p:cNvGrpSpPr/>
        <p:nvPr/>
      </p:nvGrpSpPr>
      <p:grpSpPr>
        <a:xfrm>
          <a:off x="0" y="0"/>
          <a:ext cx="0" cy="0"/>
          <a:chOff x="0" y="0"/>
          <a:chExt cx="0" cy="0"/>
        </a:xfrm>
      </p:grpSpPr>
      <p:sp>
        <p:nvSpPr>
          <p:cNvPr id="11" name="Autor(a) e Data"/>
          <p:cNvSpPr txBox="1">
            <a:spLocks noGrp="1"/>
          </p:cNvSpPr>
          <p:nvPr>
            <p:ph type="body" sz="quarter" idx="2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pPr lvl="0"/>
            <a:r>
              <a:rPr lang="pt-BR" smtClean="0"/>
              <a:t>Clique para editar o texto mestre</a:t>
            </a:r>
          </a:p>
        </p:txBody>
      </p:sp>
      <p:sp>
        <p:nvSpPr>
          <p:cNvPr id="12" name="Título da Apresentação"/>
          <p:cNvSpPr txBox="1">
            <a:spLocks noGrp="1"/>
          </p:cNvSpPr>
          <p:nvPr>
            <p:ph type="title"/>
          </p:nvPr>
        </p:nvSpPr>
        <p:spPr>
          <a:xfrm>
            <a:off x="1206496" y="2574991"/>
            <a:ext cx="21971004" cy="4648201"/>
          </a:xfrm>
          <a:prstGeom prst="rect">
            <a:avLst/>
          </a:prstGeom>
        </p:spPr>
        <p:txBody>
          <a:bodyPr anchor="b"/>
          <a:lstStyle>
            <a:lvl1pPr>
              <a:defRPr sz="11600" spc="-232"/>
            </a:lvl1pPr>
          </a:lstStyle>
          <a:p>
            <a:r>
              <a:rPr lang="pt-BR" smtClean="0"/>
              <a:t>Clique para editar o título mestre</a:t>
            </a:r>
            <a:endParaRPr/>
          </a:p>
        </p:txBody>
      </p:sp>
      <p:sp>
        <p:nvSpPr>
          <p:cNvPr id="13" name="Nível de Corpo Um…"/>
          <p:cNvSpPr txBox="1">
            <a:spLocks noGrp="1"/>
          </p:cNvSpPr>
          <p:nvPr>
            <p:ph type="body" sz="quarter" idx="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5" name="Número do Slide"/>
          <p:cNvSpPr txBox="1">
            <a:spLocks noGrp="1"/>
          </p:cNvSpPr>
          <p:nvPr>
            <p:ph type="sldNum" sz="quarter" idx="22"/>
          </p:nvPr>
        </p:nvSpPr>
        <p:spPr>
          <a:ln/>
        </p:spPr>
        <p:txBody>
          <a:bodyPr/>
          <a:lstStyle>
            <a:lvl1pPr>
              <a:defRPr/>
            </a:lvl1pPr>
          </a:lstStyle>
          <a:p>
            <a:fld id="{22D21CA8-1758-434F-A9D3-469336FAE4A7}" type="slidenum">
              <a:rPr lang="pt-BR"/>
              <a:pPr/>
              <a:t>‹#›</a:t>
            </a:fld>
            <a:endParaRPr lang="pt-B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e Foto">
    <p:spTree>
      <p:nvGrpSpPr>
        <p:cNvPr id="1" name=""/>
        <p:cNvGrpSpPr/>
        <p:nvPr/>
      </p:nvGrpSpPr>
      <p:grpSpPr>
        <a:xfrm>
          <a:off x="0" y="0"/>
          <a:ext cx="0" cy="0"/>
          <a:chOff x="0" y="0"/>
          <a:chExt cx="0" cy="0"/>
        </a:xfrm>
      </p:grpSpPr>
      <p:sp>
        <p:nvSpPr>
          <p:cNvPr id="21" name="666699290_02_crop_3159x1892.jpg"/>
          <p:cNvSpPr>
            <a:spLocks noGrp="1"/>
          </p:cNvSpPr>
          <p:nvPr>
            <p:ph type="pic" idx="21"/>
          </p:nvPr>
        </p:nvSpPr>
        <p:spPr>
          <a:xfrm>
            <a:off x="-1155700" y="-1295400"/>
            <a:ext cx="26746200" cy="16018933"/>
          </a:xfrm>
          <a:prstGeom prst="rect">
            <a:avLst/>
          </a:prstGeom>
        </p:spPr>
        <p:txBody>
          <a:bodyPr lIns="91439" tIns="45719" rIns="91439" bIns="45719">
            <a:noAutofit/>
          </a:bodyPr>
          <a:lstStyle/>
          <a:p>
            <a:pPr lvl="0"/>
            <a:endParaRPr noProof="0">
              <a:sym typeface="Helvetica Neue"/>
            </a:endParaRPr>
          </a:p>
        </p:txBody>
      </p:sp>
      <p:sp>
        <p:nvSpPr>
          <p:cNvPr id="22" name="Título da Apresentação"/>
          <p:cNvSpPr txBox="1">
            <a:spLocks noGrp="1"/>
          </p:cNvSpPr>
          <p:nvPr>
            <p:ph type="title"/>
          </p:nvPr>
        </p:nvSpPr>
        <p:spPr>
          <a:xfrm>
            <a:off x="1206500" y="7124700"/>
            <a:ext cx="21971000" cy="4648200"/>
          </a:xfrm>
          <a:prstGeom prst="rect">
            <a:avLst/>
          </a:prstGeom>
        </p:spPr>
        <p:txBody>
          <a:bodyPr anchor="b"/>
          <a:lstStyle>
            <a:lvl1pPr>
              <a:defRPr sz="11600" spc="-232"/>
            </a:lvl1pPr>
          </a:lstStyle>
          <a:p>
            <a:r>
              <a:rPr lang="pt-BR" smtClean="0"/>
              <a:t>Clique para editar o título mestre</a:t>
            </a:r>
            <a:endParaRPr/>
          </a:p>
        </p:txBody>
      </p:sp>
      <p:sp>
        <p:nvSpPr>
          <p:cNvPr id="23" name="Autor(a) e Data"/>
          <p:cNvSpPr txBox="1">
            <a:spLocks noGrp="1"/>
          </p:cNvSpPr>
          <p:nvPr>
            <p:ph type="body" sz="quarter" idx="22"/>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pPr lvl="0"/>
            <a:r>
              <a:rPr lang="pt-BR" smtClean="0"/>
              <a:t>Clique para editar o texto mestre</a:t>
            </a:r>
          </a:p>
        </p:txBody>
      </p:sp>
      <p:sp>
        <p:nvSpPr>
          <p:cNvPr id="24" name="Nível de Corpo Um…"/>
          <p:cNvSpPr txBox="1">
            <a:spLocks noGrp="1"/>
          </p:cNvSpPr>
          <p:nvPr>
            <p:ph type="body" sz="quarter" idx="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6" name="Número do Slide"/>
          <p:cNvSpPr txBox="1">
            <a:spLocks noGrp="1"/>
          </p:cNvSpPr>
          <p:nvPr>
            <p:ph type="sldNum" sz="quarter" idx="23"/>
          </p:nvPr>
        </p:nvSpPr>
        <p:spPr>
          <a:ln/>
        </p:spPr>
        <p:txBody>
          <a:bodyPr/>
          <a:lstStyle>
            <a:lvl1pPr>
              <a:defRPr/>
            </a:lvl1pPr>
          </a:lstStyle>
          <a:p>
            <a:fld id="{CA5C4716-FA73-4A70-A1A9-6E20A939B2B5}" type="slidenum">
              <a:rPr lang="pt-BR"/>
              <a:pPr/>
              <a:t>‹#›</a:t>
            </a:fld>
            <a:endParaRPr lang="pt-B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42" name="Título do Slide"/>
          <p:cNvSpPr txBox="1">
            <a:spLocks noGrp="1"/>
          </p:cNvSpPr>
          <p:nvPr>
            <p:ph type="title"/>
          </p:nvPr>
        </p:nvSpPr>
        <p:spPr>
          <a:prstGeom prst="rect">
            <a:avLst/>
          </a:prstGeom>
        </p:spPr>
        <p:txBody>
          <a:bodyPr/>
          <a:lstStyle/>
          <a:p>
            <a:r>
              <a:rPr lang="pt-BR" smtClean="0"/>
              <a:t>Clique para editar o título mestre</a:t>
            </a:r>
            <a:endParaRPr/>
          </a:p>
        </p:txBody>
      </p:sp>
      <p:sp>
        <p:nvSpPr>
          <p:cNvPr id="43" name="Subtítulo do Slide"/>
          <p:cNvSpPr txBox="1">
            <a:spLocks noGrp="1"/>
          </p:cNvSpPr>
          <p:nvPr>
            <p:ph type="body" sz="quarter" idx="2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pPr lvl="0"/>
            <a:r>
              <a:rPr lang="pt-BR" smtClean="0"/>
              <a:t>Clique para editar o texto mestre</a:t>
            </a:r>
          </a:p>
        </p:txBody>
      </p:sp>
      <p:sp>
        <p:nvSpPr>
          <p:cNvPr id="44" name="Nível de Corpo Um…"/>
          <p:cNvSpPr txBox="1">
            <a:spLocks noGrp="1"/>
          </p:cNvSpPr>
          <p:nvPr>
            <p:ph type="body" idx="1"/>
          </p:nvPr>
        </p:nvSpPr>
        <p:spPr>
          <a:prstGeom prst="rect">
            <a:avLst/>
          </a:prstGeo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5" name="Número do Slide"/>
          <p:cNvSpPr txBox="1">
            <a:spLocks noGrp="1"/>
          </p:cNvSpPr>
          <p:nvPr>
            <p:ph type="sldNum" sz="quarter" idx="22"/>
          </p:nvPr>
        </p:nvSpPr>
        <p:spPr>
          <a:ln/>
        </p:spPr>
        <p:txBody>
          <a:bodyPr/>
          <a:lstStyle>
            <a:lvl1pPr>
              <a:defRPr/>
            </a:lvl1pPr>
          </a:lstStyle>
          <a:p>
            <a:fld id="{AAB2D835-3309-46C6-99C5-2BC24EAD700E}" type="slidenum">
              <a:rPr lang="pt-BR"/>
              <a:pPr/>
              <a:t>‹#›</a:t>
            </a:fld>
            <a:endParaRPr lang="pt-B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52" name="Nível de Corpo Um…"/>
          <p:cNvSpPr txBox="1">
            <a:spLocks noGrp="1"/>
          </p:cNvSpPr>
          <p:nvPr>
            <p:ph type="body" idx="1"/>
          </p:nvPr>
        </p:nvSpPr>
        <p:spPr>
          <a:prstGeom prst="rect">
            <a:avLst/>
          </a:prstGeom>
        </p:spPr>
        <p:txBody>
          <a:bodyPr numCol="2" spcCol="109855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3" name="Número do Slide"/>
          <p:cNvSpPr txBox="1">
            <a:spLocks noGrp="1"/>
          </p:cNvSpPr>
          <p:nvPr>
            <p:ph type="sldNum" sz="quarter" idx="10"/>
          </p:nvPr>
        </p:nvSpPr>
        <p:spPr>
          <a:ln/>
        </p:spPr>
        <p:txBody>
          <a:bodyPr/>
          <a:lstStyle>
            <a:lvl1pPr>
              <a:defRPr/>
            </a:lvl1pPr>
          </a:lstStyle>
          <a:p>
            <a:fld id="{5BEA2A6B-A757-48D3-826D-4D290743BE44}" type="slidenum">
              <a:rPr lang="pt-BR"/>
              <a:pPr/>
              <a:t>‹#›</a:t>
            </a:fld>
            <a:endParaRPr lang="pt-B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60" name="Subtítulo do Slide"/>
          <p:cNvSpPr txBox="1">
            <a:spLocks noGrp="1"/>
          </p:cNvSpPr>
          <p:nvPr>
            <p:ph type="body" sz="quarter" idx="2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pPr lvl="0"/>
            <a:r>
              <a:rPr lang="pt-BR" smtClean="0"/>
              <a:t>Clique para editar o texto mestre</a:t>
            </a:r>
          </a:p>
        </p:txBody>
      </p:sp>
      <p:sp>
        <p:nvSpPr>
          <p:cNvPr id="61" name="Nível de Corpo Um…"/>
          <p:cNvSpPr txBox="1">
            <a:spLocks noGrp="1"/>
          </p:cNvSpPr>
          <p:nvPr>
            <p:ph type="body" sz="half" idx="1"/>
          </p:nvPr>
        </p:nvSpPr>
        <p:spPr>
          <a:xfrm>
            <a:off x="1206500" y="4248504"/>
            <a:ext cx="9779000" cy="8256630"/>
          </a:xfrm>
          <a:prstGeom prst="rect">
            <a:avLst/>
          </a:prstGeo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62" name="660384004_1290x1720.jpg"/>
          <p:cNvSpPr>
            <a:spLocks noGrp="1"/>
          </p:cNvSpPr>
          <p:nvPr>
            <p:ph type="pic" idx="22"/>
          </p:nvPr>
        </p:nvSpPr>
        <p:spPr>
          <a:xfrm>
            <a:off x="12192000" y="-407266"/>
            <a:ext cx="10916874" cy="14555832"/>
          </a:xfrm>
          <a:prstGeom prst="rect">
            <a:avLst/>
          </a:prstGeom>
        </p:spPr>
        <p:txBody>
          <a:bodyPr lIns="91439" tIns="45719" rIns="91439" bIns="45719">
            <a:noAutofit/>
          </a:bodyPr>
          <a:lstStyle/>
          <a:p>
            <a:pPr lvl="0"/>
            <a:endParaRPr noProof="0">
              <a:sym typeface="Helvetica Neue"/>
            </a:endParaRPr>
          </a:p>
        </p:txBody>
      </p:sp>
      <p:sp>
        <p:nvSpPr>
          <p:cNvPr id="63" name="Título do Slide"/>
          <p:cNvSpPr txBox="1">
            <a:spLocks noGrp="1"/>
          </p:cNvSpPr>
          <p:nvPr>
            <p:ph type="title"/>
          </p:nvPr>
        </p:nvSpPr>
        <p:spPr>
          <a:xfrm>
            <a:off x="1206500" y="1079500"/>
            <a:ext cx="9779000" cy="1435100"/>
          </a:xfrm>
          <a:prstGeom prst="rect">
            <a:avLst/>
          </a:prstGeom>
        </p:spPr>
        <p:txBody>
          <a:bodyPr/>
          <a:lstStyle/>
          <a:p>
            <a:r>
              <a:rPr lang="pt-BR" smtClean="0"/>
              <a:t>Clique para editar o título mestre</a:t>
            </a:r>
            <a:endParaRPr/>
          </a:p>
        </p:txBody>
      </p:sp>
      <p:sp>
        <p:nvSpPr>
          <p:cNvPr id="6" name="Número do Slide"/>
          <p:cNvSpPr txBox="1">
            <a:spLocks noGrp="1"/>
          </p:cNvSpPr>
          <p:nvPr>
            <p:ph type="sldNum" sz="quarter" idx="23"/>
          </p:nvPr>
        </p:nvSpPr>
        <p:spPr>
          <a:ln/>
        </p:spPr>
        <p:txBody>
          <a:bodyPr/>
          <a:lstStyle>
            <a:lvl1pPr>
              <a:defRPr/>
            </a:lvl1pPr>
          </a:lstStyle>
          <a:p>
            <a:fld id="{E5B548E4-D8A2-4CA3-A102-18F29F82A1A8}" type="slidenum">
              <a:rPr lang="pt-BR"/>
              <a:pPr/>
              <a:t>‹#›</a:t>
            </a:fld>
            <a:endParaRPr lang="pt-B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Seção">
    <p:spTree>
      <p:nvGrpSpPr>
        <p:cNvPr id="1" name=""/>
        <p:cNvGrpSpPr/>
        <p:nvPr/>
      </p:nvGrpSpPr>
      <p:grpSpPr>
        <a:xfrm>
          <a:off x="0" y="0"/>
          <a:ext cx="0" cy="0"/>
          <a:chOff x="0" y="0"/>
          <a:chExt cx="0" cy="0"/>
        </a:xfrm>
      </p:grpSpPr>
      <p:sp>
        <p:nvSpPr>
          <p:cNvPr id="71" name="Título da Seção"/>
          <p:cNvSpPr txBox="1">
            <a:spLocks noGrp="1"/>
          </p:cNvSpPr>
          <p:nvPr>
            <p:ph type="title"/>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rPr lang="pt-BR" smtClean="0"/>
              <a:t>Clique para editar o título mestre</a:t>
            </a:r>
            <a:endParaRPr/>
          </a:p>
        </p:txBody>
      </p:sp>
      <p:sp>
        <p:nvSpPr>
          <p:cNvPr id="3" name="Número do Slide"/>
          <p:cNvSpPr txBox="1">
            <a:spLocks noGrp="1"/>
          </p:cNvSpPr>
          <p:nvPr>
            <p:ph type="sldNum" sz="quarter" idx="10"/>
          </p:nvPr>
        </p:nvSpPr>
        <p:spPr>
          <a:xfrm>
            <a:off x="11953875" y="13084175"/>
            <a:ext cx="465138" cy="376238"/>
          </a:xfrm>
        </p:spPr>
        <p:txBody>
          <a:bodyPr/>
          <a:lstStyle>
            <a:lvl1pPr>
              <a:defRPr/>
            </a:lvl1pPr>
          </a:lstStyle>
          <a:p>
            <a:fld id="{29753635-1DC6-4B1C-AF44-E69176BA793E}" type="slidenum">
              <a:rPr lang="pt-BR"/>
              <a:pPr/>
              <a:t>‹#›</a:t>
            </a:fld>
            <a:endParaRPr lang="pt-B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Apenas Título">
    <p:spTree>
      <p:nvGrpSpPr>
        <p:cNvPr id="1" name=""/>
        <p:cNvGrpSpPr/>
        <p:nvPr/>
      </p:nvGrpSpPr>
      <p:grpSpPr>
        <a:xfrm>
          <a:off x="0" y="0"/>
          <a:ext cx="0" cy="0"/>
          <a:chOff x="0" y="0"/>
          <a:chExt cx="0" cy="0"/>
        </a:xfrm>
      </p:grpSpPr>
      <p:sp>
        <p:nvSpPr>
          <p:cNvPr id="79" name="Título do Slide"/>
          <p:cNvSpPr txBox="1">
            <a:spLocks noGrp="1"/>
          </p:cNvSpPr>
          <p:nvPr>
            <p:ph type="title"/>
          </p:nvPr>
        </p:nvSpPr>
        <p:spPr>
          <a:xfrm>
            <a:off x="1206500" y="1079500"/>
            <a:ext cx="21971000" cy="1434949"/>
          </a:xfrm>
          <a:prstGeom prst="rect">
            <a:avLst/>
          </a:prstGeom>
        </p:spPr>
        <p:txBody>
          <a:bodyPr/>
          <a:lstStyle/>
          <a:p>
            <a:r>
              <a:rPr lang="pt-BR" smtClean="0"/>
              <a:t>Clique para editar o título mestre</a:t>
            </a:r>
            <a:endParaRPr/>
          </a:p>
        </p:txBody>
      </p:sp>
      <p:sp>
        <p:nvSpPr>
          <p:cNvPr id="80" name="Subtítulo do Slide"/>
          <p:cNvSpPr txBox="1">
            <a:spLocks noGrp="1"/>
          </p:cNvSpPr>
          <p:nvPr>
            <p:ph type="body" sz="quarter" idx="2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pPr lvl="0"/>
            <a:r>
              <a:rPr lang="pt-BR" smtClean="0"/>
              <a:t>Clique para editar o texto mestre</a:t>
            </a:r>
          </a:p>
        </p:txBody>
      </p:sp>
      <p:sp>
        <p:nvSpPr>
          <p:cNvPr id="4" name="Número do Slide"/>
          <p:cNvSpPr txBox="1">
            <a:spLocks noGrp="1"/>
          </p:cNvSpPr>
          <p:nvPr>
            <p:ph type="sldNum" sz="quarter" idx="22"/>
          </p:nvPr>
        </p:nvSpPr>
        <p:spPr>
          <a:ln/>
        </p:spPr>
        <p:txBody>
          <a:bodyPr/>
          <a:lstStyle>
            <a:lvl1pPr>
              <a:defRPr/>
            </a:lvl1pPr>
          </a:lstStyle>
          <a:p>
            <a:fld id="{587F6982-4CC0-4718-B05E-97A26EFBF7A5}" type="slidenum">
              <a:rPr lang="pt-BR"/>
              <a:pPr/>
              <a:t>‹#›</a:t>
            </a:fld>
            <a:endParaRPr lang="pt-B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88" name="Título da Agenda"/>
          <p:cNvSpPr txBox="1">
            <a:spLocks noGrp="1"/>
          </p:cNvSpPr>
          <p:nvPr>
            <p:ph type="title"/>
          </p:nvPr>
        </p:nvSpPr>
        <p:spPr>
          <a:xfrm>
            <a:off x="1206500" y="1079500"/>
            <a:ext cx="21971000" cy="1435100"/>
          </a:xfrm>
          <a:prstGeom prst="rect">
            <a:avLst/>
          </a:prstGeom>
        </p:spPr>
        <p:txBody>
          <a:bodyPr/>
          <a:lstStyle/>
          <a:p>
            <a:r>
              <a:rPr lang="pt-BR" smtClean="0"/>
              <a:t>Clique para editar o título mestre</a:t>
            </a:r>
            <a:endParaRPr/>
          </a:p>
        </p:txBody>
      </p:sp>
      <p:sp>
        <p:nvSpPr>
          <p:cNvPr id="89" name="Subtítulo de Agenda"/>
          <p:cNvSpPr txBox="1">
            <a:spLocks noGrp="1"/>
          </p:cNvSpPr>
          <p:nvPr>
            <p:ph type="body" sz="quarter" idx="2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pPr lvl="0"/>
            <a:r>
              <a:rPr lang="pt-BR" smtClean="0"/>
              <a:t>Clique para editar o texto mestre</a:t>
            </a:r>
          </a:p>
        </p:txBody>
      </p:sp>
      <p:sp>
        <p:nvSpPr>
          <p:cNvPr id="90" name="Nível de Corpo Um…"/>
          <p:cNvSpPr txBox="1">
            <a:spLocks noGrp="1"/>
          </p:cNvSpPr>
          <p:nvPr>
            <p:ph type="body" idx="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5" name="Número do Slide"/>
          <p:cNvSpPr txBox="1">
            <a:spLocks noGrp="1"/>
          </p:cNvSpPr>
          <p:nvPr>
            <p:ph type="sldNum" sz="quarter" idx="22"/>
          </p:nvPr>
        </p:nvSpPr>
        <p:spPr>
          <a:ln/>
        </p:spPr>
        <p:txBody>
          <a:bodyPr/>
          <a:lstStyle>
            <a:lvl1pPr>
              <a:defRPr/>
            </a:lvl1pPr>
          </a:lstStyle>
          <a:p>
            <a:fld id="{A014035F-D1A1-477E-B54B-E6F8E0370DBF}" type="slidenum">
              <a:rPr lang="pt-BR"/>
              <a:pPr/>
              <a:t>‹#›</a:t>
            </a:fld>
            <a:endParaRPr lang="pt-B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Declaração">
    <p:spTree>
      <p:nvGrpSpPr>
        <p:cNvPr id="1" name=""/>
        <p:cNvGrpSpPr/>
        <p:nvPr/>
      </p:nvGrpSpPr>
      <p:grpSpPr>
        <a:xfrm>
          <a:off x="0" y="0"/>
          <a:ext cx="0" cy="0"/>
          <a:chOff x="0" y="0"/>
          <a:chExt cx="0" cy="0"/>
        </a:xfrm>
      </p:grpSpPr>
      <p:sp>
        <p:nvSpPr>
          <p:cNvPr id="98" name="Nível de Corpo Um…"/>
          <p:cNvSpPr txBox="1">
            <a:spLocks noGrp="1"/>
          </p:cNvSpPr>
          <p:nvPr>
            <p:ph type="body" sz="half" idx="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3" name="Número do Slide"/>
          <p:cNvSpPr txBox="1">
            <a:spLocks noGrp="1"/>
          </p:cNvSpPr>
          <p:nvPr>
            <p:ph type="sldNum" sz="quarter" idx="10"/>
          </p:nvPr>
        </p:nvSpPr>
        <p:spPr>
          <a:ln/>
        </p:spPr>
        <p:txBody>
          <a:bodyPr/>
          <a:lstStyle>
            <a:lvl1pPr>
              <a:defRPr/>
            </a:lvl1pPr>
          </a:lstStyle>
          <a:p>
            <a:fld id="{3229EA39-C74D-4083-A221-C41E165EE21C}" type="slidenum">
              <a:rPr lang="pt-BR"/>
              <a:pPr/>
              <a:t>‹#›</a:t>
            </a:fld>
            <a:endParaRPr lang="pt-B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Fato Principal">
    <p:spTree>
      <p:nvGrpSpPr>
        <p:cNvPr id="1" name=""/>
        <p:cNvGrpSpPr/>
        <p:nvPr/>
      </p:nvGrpSpPr>
      <p:grpSpPr>
        <a:xfrm>
          <a:off x="0" y="0"/>
          <a:ext cx="0" cy="0"/>
          <a:chOff x="0" y="0"/>
          <a:chExt cx="0" cy="0"/>
        </a:xfrm>
      </p:grpSpPr>
      <p:sp>
        <p:nvSpPr>
          <p:cNvPr id="106" name="Nível de Corpo Um…"/>
          <p:cNvSpPr txBox="1">
            <a:spLocks noGrp="1"/>
          </p:cNvSpPr>
          <p:nvPr>
            <p:ph type="body" idx="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107" name="Informações do fato"/>
          <p:cNvSpPr txBox="1">
            <a:spLocks noGrp="1"/>
          </p:cNvSpPr>
          <p:nvPr>
            <p:ph type="body" sz="quarter" idx="2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pPr lvl="0"/>
            <a:r>
              <a:rPr lang="pt-BR" smtClean="0"/>
              <a:t>Clique para editar o texto mestre</a:t>
            </a:r>
          </a:p>
        </p:txBody>
      </p:sp>
      <p:sp>
        <p:nvSpPr>
          <p:cNvPr id="4" name="Número do Slide"/>
          <p:cNvSpPr txBox="1">
            <a:spLocks noGrp="1"/>
          </p:cNvSpPr>
          <p:nvPr>
            <p:ph type="sldNum" sz="quarter" idx="22"/>
          </p:nvPr>
        </p:nvSpPr>
        <p:spPr>
          <a:ln/>
        </p:spPr>
        <p:txBody>
          <a:bodyPr/>
          <a:lstStyle>
            <a:lvl1pPr>
              <a:defRPr/>
            </a:lvl1pPr>
          </a:lstStyle>
          <a:p>
            <a:fld id="{5C3F526C-7978-4B68-839A-5AB9304BE267}" type="slidenum">
              <a:rPr lang="pt-BR"/>
              <a:pPr/>
              <a:t>‹#›</a:t>
            </a:fld>
            <a:endParaRPr lang="pt-B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
        <p:nvSpPr>
          <p:cNvPr id="115" name="Atribuição"/>
          <p:cNvSpPr txBox="1">
            <a:spLocks noGrp="1"/>
          </p:cNvSpPr>
          <p:nvPr>
            <p:ph type="body" sz="quarter" idx="2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pPr lvl="0"/>
            <a:r>
              <a:rPr lang="pt-BR" smtClean="0"/>
              <a:t>Clique para editar o texto mestre</a:t>
            </a:r>
          </a:p>
        </p:txBody>
      </p:sp>
      <p:sp>
        <p:nvSpPr>
          <p:cNvPr id="116" name="Nível de Corpo Um…"/>
          <p:cNvSpPr txBox="1">
            <a:spLocks noGrp="1"/>
          </p:cNvSpPr>
          <p:nvPr>
            <p:ph type="body" sz="half" idx="1"/>
          </p:nvPr>
        </p:nvSpPr>
        <p:spPr>
          <a:xfrm>
            <a:off x="1753923" y="4939860"/>
            <a:ext cx="20876154" cy="3836280"/>
          </a:xfrm>
          <a:prstGeom prst="rect">
            <a:avLst/>
          </a:prstGeom>
        </p:spPr>
        <p:txBody>
          <a:bodyPr/>
          <a:lstStyle>
            <a:lvl1pPr marL="638923" indent="-469900">
              <a:spcBef>
                <a:spcPts val="0"/>
              </a:spcBef>
              <a:buSzTx/>
              <a:buNone/>
              <a:defRPr sz="8500" spc="-170">
                <a:latin typeface="Helvetica Neue Medium"/>
                <a:ea typeface="Helvetica Neue Medium"/>
                <a:cs typeface="Helvetica Neue Medium"/>
                <a:sym typeface="Helvetica Neue Medium"/>
              </a:defRPr>
            </a:lvl1pPr>
            <a:lvl2pPr marL="638923" indent="-12700">
              <a:spcBef>
                <a:spcPts val="0"/>
              </a:spcBef>
              <a:buSzTx/>
              <a:buNone/>
              <a:defRPr sz="8500" spc="-170">
                <a:latin typeface="Helvetica Neue Medium"/>
                <a:ea typeface="Helvetica Neue Medium"/>
                <a:cs typeface="Helvetica Neue Medium"/>
                <a:sym typeface="Helvetica Neue Medium"/>
              </a:defRPr>
            </a:lvl2pPr>
            <a:lvl3pPr marL="638923" indent="444500">
              <a:spcBef>
                <a:spcPts val="0"/>
              </a:spcBef>
              <a:buSzTx/>
              <a:buNone/>
              <a:defRPr sz="8500" spc="-170">
                <a:latin typeface="Helvetica Neue Medium"/>
                <a:ea typeface="Helvetica Neue Medium"/>
                <a:cs typeface="Helvetica Neue Medium"/>
                <a:sym typeface="Helvetica Neue Medium"/>
              </a:defRPr>
            </a:lvl3pPr>
            <a:lvl4pPr marL="638923" indent="901700">
              <a:spcBef>
                <a:spcPts val="0"/>
              </a:spcBef>
              <a:buSzTx/>
              <a:buNone/>
              <a:defRPr sz="8500" spc="-170">
                <a:latin typeface="Helvetica Neue Medium"/>
                <a:ea typeface="Helvetica Neue Medium"/>
                <a:cs typeface="Helvetica Neue Medium"/>
                <a:sym typeface="Helvetica Neue Medium"/>
              </a:defRPr>
            </a:lvl4pPr>
            <a:lvl5pPr marL="638923" indent="1358900">
              <a:spcBef>
                <a:spcPts val="0"/>
              </a:spcBef>
              <a:buSzTx/>
              <a:buNone/>
              <a:defRPr sz="8500" spc="-170">
                <a:latin typeface="Helvetica Neue Medium"/>
                <a:ea typeface="Helvetica Neue Medium"/>
                <a:cs typeface="Helvetica Neue Medium"/>
                <a:sym typeface="Helvetica Neue Medium"/>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a:p>
        </p:txBody>
      </p:sp>
      <p:sp>
        <p:nvSpPr>
          <p:cNvPr id="4" name="Número do Slide"/>
          <p:cNvSpPr txBox="1">
            <a:spLocks noGrp="1"/>
          </p:cNvSpPr>
          <p:nvPr>
            <p:ph type="sldNum" sz="quarter" idx="22"/>
          </p:nvPr>
        </p:nvSpPr>
        <p:spPr>
          <a:ln/>
        </p:spPr>
        <p:txBody>
          <a:bodyPr/>
          <a:lstStyle>
            <a:lvl1pPr>
              <a:defRPr/>
            </a:lvl1pPr>
          </a:lstStyle>
          <a:p>
            <a:fld id="{5E6722C1-9466-421B-9498-EB994AC10573}" type="slidenum">
              <a:rPr lang="pt-BR"/>
              <a:pPr/>
              <a:t>‹#›</a:t>
            </a:fld>
            <a:endParaRPr lang="pt-B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rês Fotos">
    <p:spTree>
      <p:nvGrpSpPr>
        <p:cNvPr id="1" name=""/>
        <p:cNvGrpSpPr/>
        <p:nvPr/>
      </p:nvGrpSpPr>
      <p:grpSpPr>
        <a:xfrm>
          <a:off x="0" y="0"/>
          <a:ext cx="0" cy="0"/>
          <a:chOff x="0" y="0"/>
          <a:chExt cx="0" cy="0"/>
        </a:xfrm>
      </p:grpSpPr>
      <p:sp>
        <p:nvSpPr>
          <p:cNvPr id="124" name="Imagem"/>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a:pPr lvl="0"/>
            <a:endParaRPr noProof="0">
              <a:sym typeface="Helvetica Neue"/>
            </a:endParaRPr>
          </a:p>
        </p:txBody>
      </p:sp>
      <p:sp>
        <p:nvSpPr>
          <p:cNvPr id="125" name="Imagem"/>
          <p:cNvSpPr>
            <a:spLocks noGrp="1"/>
          </p:cNvSpPr>
          <p:nvPr>
            <p:ph type="pic" sz="half" idx="22"/>
          </p:nvPr>
        </p:nvSpPr>
        <p:spPr>
          <a:xfrm>
            <a:off x="13500100" y="3978275"/>
            <a:ext cx="10439400" cy="12150181"/>
          </a:xfrm>
          <a:prstGeom prst="rect">
            <a:avLst/>
          </a:prstGeom>
        </p:spPr>
        <p:txBody>
          <a:bodyPr lIns="91439" tIns="45719" rIns="91439" bIns="45719">
            <a:noAutofit/>
          </a:bodyPr>
          <a:lstStyle/>
          <a:p>
            <a:pPr lvl="0"/>
            <a:endParaRPr noProof="0">
              <a:sym typeface="Helvetica Neue"/>
            </a:endParaRPr>
          </a:p>
        </p:txBody>
      </p:sp>
      <p:sp>
        <p:nvSpPr>
          <p:cNvPr id="126" name="Imagem"/>
          <p:cNvSpPr>
            <a:spLocks noGrp="1"/>
          </p:cNvSpPr>
          <p:nvPr>
            <p:ph type="pic" idx="23"/>
          </p:nvPr>
        </p:nvSpPr>
        <p:spPr>
          <a:xfrm>
            <a:off x="-139700" y="495300"/>
            <a:ext cx="16611600" cy="12458700"/>
          </a:xfrm>
          <a:prstGeom prst="rect">
            <a:avLst/>
          </a:prstGeom>
        </p:spPr>
        <p:txBody>
          <a:bodyPr lIns="91439" tIns="45719" rIns="91439" bIns="45719">
            <a:noAutofit/>
          </a:bodyPr>
          <a:lstStyle/>
          <a:p>
            <a:pPr lvl="0"/>
            <a:endParaRPr noProof="0">
              <a:sym typeface="Helvetica Neue"/>
            </a:endParaRPr>
          </a:p>
        </p:txBody>
      </p:sp>
      <p:sp>
        <p:nvSpPr>
          <p:cNvPr id="5" name="Número do Slide"/>
          <p:cNvSpPr txBox="1">
            <a:spLocks noGrp="1"/>
          </p:cNvSpPr>
          <p:nvPr>
            <p:ph type="sldNum" sz="quarter" idx="24"/>
          </p:nvPr>
        </p:nvSpPr>
        <p:spPr>
          <a:ln/>
        </p:spPr>
        <p:txBody>
          <a:bodyPr/>
          <a:lstStyle>
            <a:lvl1pPr>
              <a:defRPr/>
            </a:lvl1pPr>
          </a:lstStyle>
          <a:p>
            <a:fld id="{2049E353-AEB0-45AD-9DDF-EF9FD6B7DCCA}" type="slidenum">
              <a:rPr lang="pt-BR"/>
              <a:pPr/>
              <a:t>‹#›</a:t>
            </a:fld>
            <a:endParaRPr lang="pt-B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34" name="Imagem"/>
          <p:cNvSpPr>
            <a:spLocks noGrp="1"/>
          </p:cNvSpPr>
          <p:nvPr>
            <p:ph type="pic" idx="21"/>
          </p:nvPr>
        </p:nvSpPr>
        <p:spPr>
          <a:xfrm>
            <a:off x="-1333500" y="-5524500"/>
            <a:ext cx="27051000" cy="21640800"/>
          </a:xfrm>
          <a:prstGeom prst="rect">
            <a:avLst/>
          </a:prstGeom>
        </p:spPr>
        <p:txBody>
          <a:bodyPr lIns="91439" tIns="45719" rIns="91439" bIns="45719">
            <a:noAutofit/>
          </a:bodyPr>
          <a:lstStyle/>
          <a:p>
            <a:pPr lvl="0"/>
            <a:endParaRPr noProof="0">
              <a:sym typeface="Helvetica Neue"/>
            </a:endParaRPr>
          </a:p>
        </p:txBody>
      </p:sp>
      <p:sp>
        <p:nvSpPr>
          <p:cNvPr id="3" name="Número do Slide"/>
          <p:cNvSpPr txBox="1">
            <a:spLocks noGrp="1"/>
          </p:cNvSpPr>
          <p:nvPr>
            <p:ph type="sldNum" sz="quarter" idx="22"/>
          </p:nvPr>
        </p:nvSpPr>
        <p:spPr/>
        <p:txBody>
          <a:bodyPr/>
          <a:lstStyle>
            <a:lvl1pPr>
              <a:defRPr>
                <a:solidFill>
                  <a:srgbClr val="FFFFFF"/>
                </a:solidFill>
              </a:defRPr>
            </a:lvl1pPr>
          </a:lstStyle>
          <a:p>
            <a:fld id="{A4665179-7E96-4A52-9F59-725471B834A1}" type="slidenum">
              <a:rPr lang="pt-BR"/>
              <a:pPr/>
              <a:t>‹#›</a:t>
            </a:fld>
            <a:endParaRPr lang="pt-B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fld id="{334CC4AC-C47E-49CA-8AE0-15675C5B074F}" type="slidenum">
              <a:rPr lang="pt-BR"/>
              <a:pPr/>
              <a:t>‹#›</a:t>
            </a:fld>
            <a:endParaRPr lang="pt-B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206500" y="1079500"/>
            <a:ext cx="21971000" cy="1433513"/>
          </a:xfr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1206500" y="4248150"/>
            <a:ext cx="21971000" cy="8256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Número do Slide"/>
          <p:cNvSpPr txBox="1">
            <a:spLocks noGrp="1"/>
          </p:cNvSpPr>
          <p:nvPr>
            <p:ph type="sldNum" sz="quarter" idx="10"/>
          </p:nvPr>
        </p:nvSpPr>
        <p:spPr>
          <a:ln/>
        </p:spPr>
        <p:txBody>
          <a:bodyPr/>
          <a:lstStyle>
            <a:lvl1pPr>
              <a:defRPr/>
            </a:lvl1pPr>
          </a:lstStyle>
          <a:p>
            <a:fld id="{C1C99A18-10CE-48AE-9A9B-A2117433D0A6}" type="slidenum">
              <a:rPr lang="pt-BR"/>
              <a:pPr/>
              <a:t>‹#›</a:t>
            </a:fld>
            <a:endParaRPr lang="pt-B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fld id="{14B13E8A-6D38-4572-BB9E-F9A0AF1DD909}" type="slidenum">
              <a:rPr lang="pt-BR"/>
              <a:pPr/>
              <a:t>‹#›</a:t>
            </a:fld>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ítulo do Slide"/>
          <p:cNvSpPr txBox="1">
            <a:spLocks noGrp="1"/>
          </p:cNvSpPr>
          <p:nvPr>
            <p:ph type="title"/>
          </p:nvPr>
        </p:nvSpPr>
        <p:spPr>
          <a:xfrm>
            <a:off x="1206500" y="1079500"/>
            <a:ext cx="21971000" cy="1433513"/>
          </a:xfrm>
          <a:prstGeom prst="rect">
            <a:avLst/>
          </a:prstGeom>
          <a:ln w="12700">
            <a:miter lim="400000"/>
          </a:ln>
          <a:extLst>
            <a:ext uri="{C572A759-6A51-4108-AA02-DFA0A04FC94B}"/>
          </a:extLst>
        </p:spPr>
        <p:txBody>
          <a:bodyPr lIns="50800" tIns="50800" rIns="50800" bIns="50800">
            <a:normAutofit/>
          </a:bodyPr>
          <a:lstStyle/>
          <a:p>
            <a:r>
              <a:t>Título do Slide</a:t>
            </a:r>
          </a:p>
        </p:txBody>
      </p:sp>
      <p:sp>
        <p:nvSpPr>
          <p:cNvPr id="1027" name="Nível de Corpo Um…"/>
          <p:cNvSpPr txBox="1">
            <a:spLocks noGrp="1"/>
          </p:cNvSpPr>
          <p:nvPr>
            <p:ph type="body" idx="1"/>
          </p:nvPr>
        </p:nvSpPr>
        <p:spPr bwMode="auto">
          <a:xfrm>
            <a:off x="1206500" y="4248150"/>
            <a:ext cx="21971000" cy="8256588"/>
          </a:xfrm>
          <a:prstGeom prst="rect">
            <a:avLst/>
          </a:prstGeom>
          <a:noFill/>
          <a:ln w="9525">
            <a:noFill/>
            <a:miter lim="800000"/>
            <a:headEnd/>
            <a:tailEnd/>
          </a:ln>
        </p:spPr>
        <p:txBody>
          <a:bodyPr vert="horz" wrap="square" lIns="50800" tIns="50800" rIns="50800" bIns="50800" numCol="1" anchor="t" anchorCtr="0" compatLnSpc="1">
            <a:prstTxWarp prst="textNoShape">
              <a:avLst/>
            </a:prstTxWarp>
          </a:bodyPr>
          <a:lstStyle/>
          <a:p>
            <a:pPr lvl="0"/>
            <a:r>
              <a:rPr lang="pt-BR" smtClean="0">
                <a:sym typeface="Helvetica Neue"/>
              </a:rPr>
              <a:t>Texto com marcadores do slide</a:t>
            </a:r>
          </a:p>
          <a:p>
            <a:pPr lvl="1"/>
            <a:endParaRPr lang="pt-BR" smtClean="0">
              <a:sym typeface="Helvetica Neue"/>
            </a:endParaRPr>
          </a:p>
          <a:p>
            <a:pPr lvl="2"/>
            <a:endParaRPr lang="pt-BR" smtClean="0">
              <a:sym typeface="Helvetica Neue"/>
            </a:endParaRPr>
          </a:p>
          <a:p>
            <a:pPr lvl="3"/>
            <a:endParaRPr lang="pt-BR" smtClean="0">
              <a:sym typeface="Helvetica Neue"/>
            </a:endParaRPr>
          </a:p>
          <a:p>
            <a:pPr lvl="4"/>
            <a:endParaRPr lang="pt-BR" smtClean="0">
              <a:sym typeface="Helvetica Neue"/>
            </a:endParaRPr>
          </a:p>
        </p:txBody>
      </p:sp>
      <p:sp>
        <p:nvSpPr>
          <p:cNvPr id="1028" name="Número do Slide"/>
          <p:cNvSpPr txBox="1">
            <a:spLocks noGrp="1"/>
          </p:cNvSpPr>
          <p:nvPr>
            <p:ph type="sldNum" sz="quarter" idx="2"/>
          </p:nvPr>
        </p:nvSpPr>
        <p:spPr bwMode="auto">
          <a:xfrm>
            <a:off x="11953875" y="13079413"/>
            <a:ext cx="465138" cy="376237"/>
          </a:xfrm>
          <a:prstGeom prst="rect">
            <a:avLst/>
          </a:prstGeom>
          <a:noFill/>
          <a:ln>
            <a:noFill/>
          </a:ln>
          <a:extLst>
            <a:ext uri="{909E8E84-426E-40DD-AFC4-6F175D3DCCD1}"/>
            <a:ext uri="{91240B29-F687-4F45-9708-019B960494DF}"/>
          </a:extLst>
        </p:spPr>
        <p:txBody>
          <a:bodyPr vert="horz" wrap="none" lIns="50800" tIns="50800" rIns="50800" bIns="50800" numCol="1" anchor="b" anchorCtr="0" compatLnSpc="1">
            <a:prstTxWarp prst="textNoShape">
              <a:avLst/>
            </a:prstTxWarp>
            <a:spAutoFit/>
          </a:bodyPr>
          <a:lstStyle>
            <a:lvl1pPr algn="ctr" hangingPunct="0">
              <a:defRPr sz="1800">
                <a:solidFill>
                  <a:srgbClr val="000000"/>
                </a:solidFill>
              </a:defRPr>
            </a:lvl1pPr>
          </a:lstStyle>
          <a:p>
            <a:fld id="{3BFB433B-6D6F-4974-B9EC-8588C02C1A5B}" type="slidenum">
              <a:rPr lang="pt-BR"/>
              <a:pPr/>
              <a:t>‹#›</a:t>
            </a:fld>
            <a:endParaRPr lang="pt-BR"/>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65" r:id="rId6"/>
    <p:sldLayoutId id="2147483656" r:id="rId7"/>
    <p:sldLayoutId id="2147483657" r:id="rId8"/>
    <p:sldLayoutId id="2147483658" r:id="rId9"/>
    <p:sldLayoutId id="2147483659" r:id="rId10"/>
    <p:sldLayoutId id="2147483660" r:id="rId11"/>
    <p:sldLayoutId id="2147483661" r:id="rId12"/>
    <p:sldLayoutId id="2147483666" r:id="rId13"/>
    <p:sldLayoutId id="2147483662" r:id="rId14"/>
    <p:sldLayoutId id="2147483663" r:id="rId15"/>
    <p:sldLayoutId id="2147483664" r:id="rId16"/>
  </p:sldLayoutIdLst>
  <p:transition spd="med"/>
  <p:txStyles>
    <p:titleStyle>
      <a:lvl1pPr algn="l" defTabSz="2436813" rtl="0" eaLnBrk="0" fontAlgn="base" hangingPunct="0">
        <a:lnSpc>
          <a:spcPct val="80000"/>
        </a:lnSpc>
        <a:spcBef>
          <a:spcPct val="0"/>
        </a:spcBef>
        <a:spcAft>
          <a:spcPct val="0"/>
        </a:spcAft>
        <a:defRPr sz="8500" b="1" spc="-170">
          <a:solidFill>
            <a:srgbClr val="000000"/>
          </a:solidFill>
          <a:latin typeface="+mn-lt"/>
          <a:ea typeface="+mn-ea"/>
          <a:cs typeface="+mn-cs"/>
          <a:sym typeface="Helvetica Neue"/>
        </a:defRPr>
      </a:lvl1pPr>
      <a:lvl2pPr algn="l" defTabSz="2436813" rtl="0" eaLnBrk="0" fontAlgn="base" hangingPunct="0">
        <a:lnSpc>
          <a:spcPct val="80000"/>
        </a:lnSpc>
        <a:spcBef>
          <a:spcPct val="0"/>
        </a:spcBef>
        <a:spcAft>
          <a:spcPct val="0"/>
        </a:spcAft>
        <a:defRPr sz="8500" b="1" spc="-170">
          <a:solidFill>
            <a:srgbClr val="000000"/>
          </a:solidFill>
          <a:latin typeface="+mn-lt"/>
          <a:ea typeface="+mn-ea"/>
          <a:cs typeface="+mn-cs"/>
          <a:sym typeface="Helvetica Neue"/>
        </a:defRPr>
      </a:lvl2pPr>
      <a:lvl3pPr algn="l" defTabSz="2436813" rtl="0" eaLnBrk="0" fontAlgn="base" hangingPunct="0">
        <a:lnSpc>
          <a:spcPct val="80000"/>
        </a:lnSpc>
        <a:spcBef>
          <a:spcPct val="0"/>
        </a:spcBef>
        <a:spcAft>
          <a:spcPct val="0"/>
        </a:spcAft>
        <a:defRPr sz="8500" b="1" spc="-170">
          <a:solidFill>
            <a:srgbClr val="000000"/>
          </a:solidFill>
          <a:latin typeface="+mn-lt"/>
          <a:ea typeface="+mn-ea"/>
          <a:cs typeface="+mn-cs"/>
          <a:sym typeface="Helvetica Neue"/>
        </a:defRPr>
      </a:lvl3pPr>
      <a:lvl4pPr algn="l" defTabSz="2436813" rtl="0" eaLnBrk="0" fontAlgn="base" hangingPunct="0">
        <a:lnSpc>
          <a:spcPct val="80000"/>
        </a:lnSpc>
        <a:spcBef>
          <a:spcPct val="0"/>
        </a:spcBef>
        <a:spcAft>
          <a:spcPct val="0"/>
        </a:spcAft>
        <a:defRPr sz="8500" b="1" spc="-170">
          <a:solidFill>
            <a:srgbClr val="000000"/>
          </a:solidFill>
          <a:latin typeface="+mn-lt"/>
          <a:ea typeface="+mn-ea"/>
          <a:cs typeface="+mn-cs"/>
          <a:sym typeface="Helvetica Neue"/>
        </a:defRPr>
      </a:lvl4pPr>
      <a:lvl5pPr algn="l" defTabSz="2436813" rtl="0" eaLnBrk="0" fontAlgn="base" hangingPunct="0">
        <a:lnSpc>
          <a:spcPct val="80000"/>
        </a:lnSpc>
        <a:spcBef>
          <a:spcPct val="0"/>
        </a:spcBef>
        <a:spcAft>
          <a:spcPct val="0"/>
        </a:spcAft>
        <a:defRPr sz="8500" b="1" spc="-170">
          <a:solidFill>
            <a:srgbClr val="000000"/>
          </a:solidFill>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609600" indent="-609600" algn="l" defTabSz="2436813" rtl="0" eaLnBrk="0" fontAlgn="base" hangingPunct="0">
        <a:lnSpc>
          <a:spcPct val="90000"/>
        </a:lnSpc>
        <a:spcBef>
          <a:spcPts val="4500"/>
        </a:spcBef>
        <a:spcAft>
          <a:spcPct val="0"/>
        </a:spcAft>
        <a:buSzPct val="123000"/>
        <a:buChar char="•"/>
        <a:defRPr sz="4800">
          <a:solidFill>
            <a:srgbClr val="000000"/>
          </a:solidFill>
          <a:latin typeface="+mn-lt"/>
          <a:ea typeface="+mn-ea"/>
          <a:cs typeface="+mn-cs"/>
          <a:sym typeface="Helvetica Neue"/>
        </a:defRPr>
      </a:lvl1pPr>
      <a:lvl2pPr marL="1219200" indent="-609600" algn="l" defTabSz="2436813" rtl="0" eaLnBrk="0" fontAlgn="base" hangingPunct="0">
        <a:lnSpc>
          <a:spcPct val="90000"/>
        </a:lnSpc>
        <a:spcBef>
          <a:spcPts val="4500"/>
        </a:spcBef>
        <a:spcAft>
          <a:spcPct val="0"/>
        </a:spcAft>
        <a:buSzPct val="123000"/>
        <a:buChar char="•"/>
        <a:defRPr sz="4800">
          <a:solidFill>
            <a:srgbClr val="000000"/>
          </a:solidFill>
          <a:latin typeface="+mn-lt"/>
          <a:ea typeface="+mn-ea"/>
          <a:cs typeface="+mn-cs"/>
          <a:sym typeface="Helvetica Neue"/>
        </a:defRPr>
      </a:lvl2pPr>
      <a:lvl3pPr marL="1828800" indent="-609600" algn="l" defTabSz="2436813" rtl="0" eaLnBrk="0" fontAlgn="base" hangingPunct="0">
        <a:lnSpc>
          <a:spcPct val="90000"/>
        </a:lnSpc>
        <a:spcBef>
          <a:spcPts val="4500"/>
        </a:spcBef>
        <a:spcAft>
          <a:spcPct val="0"/>
        </a:spcAft>
        <a:buSzPct val="123000"/>
        <a:buChar char="•"/>
        <a:defRPr sz="4800">
          <a:solidFill>
            <a:srgbClr val="000000"/>
          </a:solidFill>
          <a:latin typeface="+mn-lt"/>
          <a:ea typeface="+mn-ea"/>
          <a:cs typeface="+mn-cs"/>
          <a:sym typeface="Helvetica Neue"/>
        </a:defRPr>
      </a:lvl3pPr>
      <a:lvl4pPr marL="2438400" indent="-609600" algn="l" defTabSz="2436813" rtl="0" eaLnBrk="0" fontAlgn="base" hangingPunct="0">
        <a:lnSpc>
          <a:spcPct val="90000"/>
        </a:lnSpc>
        <a:spcBef>
          <a:spcPts val="4500"/>
        </a:spcBef>
        <a:spcAft>
          <a:spcPct val="0"/>
        </a:spcAft>
        <a:buSzPct val="123000"/>
        <a:buChar char="•"/>
        <a:defRPr sz="4800">
          <a:solidFill>
            <a:srgbClr val="000000"/>
          </a:solidFill>
          <a:latin typeface="+mn-lt"/>
          <a:ea typeface="+mn-ea"/>
          <a:cs typeface="+mn-cs"/>
          <a:sym typeface="Helvetica Neue"/>
        </a:defRPr>
      </a:lvl4pPr>
      <a:lvl5pPr marL="3048000" indent="-609600" algn="l" defTabSz="2436813" rtl="0" eaLnBrk="0" fontAlgn="base" hangingPunct="0">
        <a:lnSpc>
          <a:spcPct val="90000"/>
        </a:lnSpc>
        <a:spcBef>
          <a:spcPts val="4500"/>
        </a:spcBef>
        <a:spcAft>
          <a:spcPct val="0"/>
        </a:spcAft>
        <a:buSzPct val="123000"/>
        <a:buChar char="•"/>
        <a:defRPr sz="4800">
          <a:solidFill>
            <a:srgbClr val="000000"/>
          </a:solidFill>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5029869/"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hyperlink" Target="https://pubmed.ncbi.nlm.nih.gov/31112382/" TargetMode="Externa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Apresentadora: Luciana Melara (R4 UTIP)…"/>
          <p:cNvSpPr txBox="1">
            <a:spLocks noGrp="1"/>
          </p:cNvSpPr>
          <p:nvPr>
            <p:ph type="body" idx="21"/>
          </p:nvPr>
        </p:nvSpPr>
        <p:spPr>
          <a:xfrm>
            <a:off x="-5164138" y="6808788"/>
            <a:ext cx="21980526" cy="1128712"/>
          </a:xfrm>
        </p:spPr>
        <p:txBody>
          <a:bodyPr/>
          <a:lstStyle/>
          <a:p>
            <a:pPr algn="r" defTabSz="784225" eaLnBrk="1" hangingPunct="1">
              <a:lnSpc>
                <a:spcPct val="90000"/>
              </a:lnSpc>
              <a:spcBef>
                <a:spcPct val="0"/>
              </a:spcBef>
            </a:pPr>
            <a:r>
              <a:rPr lang="pt-BR" sz="3400" smtClean="0"/>
              <a:t>Apresentação:Luciana Melara (R4 UTIP)/HMIB/SES/DF</a:t>
            </a:r>
          </a:p>
          <a:p>
            <a:pPr algn="r" defTabSz="784225" eaLnBrk="1" hangingPunct="1">
              <a:lnSpc>
                <a:spcPct val="90000"/>
              </a:lnSpc>
              <a:spcBef>
                <a:spcPct val="0"/>
              </a:spcBef>
            </a:pPr>
            <a:r>
              <a:rPr lang="pt-BR" sz="3400" smtClean="0"/>
              <a:t>Coordenação: Alexandre Serafim </a:t>
            </a:r>
          </a:p>
        </p:txBody>
      </p:sp>
      <p:pic>
        <p:nvPicPr>
          <p:cNvPr id="19458" name="Imagem" descr="Imagem"/>
          <p:cNvPicPr>
            <a:picLocks noChangeAspect="1"/>
          </p:cNvPicPr>
          <p:nvPr/>
        </p:nvPicPr>
        <p:blipFill>
          <a:blip r:embed="rId2"/>
          <a:srcRect/>
          <a:stretch>
            <a:fillRect/>
          </a:stretch>
        </p:blipFill>
        <p:spPr bwMode="auto">
          <a:xfrm>
            <a:off x="22399625" y="506413"/>
            <a:ext cx="1206500" cy="1422400"/>
          </a:xfrm>
          <a:prstGeom prst="rect">
            <a:avLst/>
          </a:prstGeom>
          <a:noFill/>
          <a:ln w="9525">
            <a:noFill/>
            <a:miter lim="800000"/>
            <a:headEnd/>
            <a:tailEnd/>
          </a:ln>
        </p:spPr>
      </p:pic>
      <p:sp>
        <p:nvSpPr>
          <p:cNvPr id="19459" name="Rectangle 9"/>
          <p:cNvSpPr>
            <a:spLocks noChangeArrowheads="1"/>
          </p:cNvSpPr>
          <p:nvPr/>
        </p:nvSpPr>
        <p:spPr bwMode="auto">
          <a:xfrm>
            <a:off x="323850" y="485775"/>
            <a:ext cx="22075775" cy="3382963"/>
          </a:xfrm>
          <a:prstGeom prst="rect">
            <a:avLst/>
          </a:prstGeom>
          <a:solidFill>
            <a:srgbClr val="FFFF00"/>
          </a:solidFill>
          <a:ln w="9525">
            <a:noFill/>
            <a:miter lim="800000"/>
            <a:headEnd/>
            <a:tailEnd/>
          </a:ln>
        </p:spPr>
        <p:txBody>
          <a:bodyPr>
            <a:spAutoFit/>
          </a:bodyPr>
          <a:lstStyle/>
          <a:p>
            <a:pPr algn="ctr" defTabSz="914400"/>
            <a:r>
              <a:rPr lang="pt-BR" sz="7200" b="1">
                <a:solidFill>
                  <a:srgbClr val="FF00FF"/>
                </a:solidFill>
                <a:latin typeface="Italianate" pitchFamily="2" charset="0"/>
              </a:rPr>
              <a:t>Bloqueio Neuromuscular Precoce na Síndrome de Angústia Respiratória Aguda Pediátrica Moderada a Grave</a:t>
            </a:r>
          </a:p>
        </p:txBody>
      </p:sp>
      <p:sp>
        <p:nvSpPr>
          <p:cNvPr id="19460" name="Rectangle 10"/>
          <p:cNvSpPr>
            <a:spLocks noChangeArrowheads="1"/>
          </p:cNvSpPr>
          <p:nvPr/>
        </p:nvSpPr>
        <p:spPr bwMode="auto">
          <a:xfrm>
            <a:off x="0" y="5032375"/>
            <a:ext cx="24384000" cy="1462088"/>
          </a:xfrm>
          <a:prstGeom prst="rect">
            <a:avLst/>
          </a:prstGeom>
          <a:solidFill>
            <a:srgbClr val="FFFFFF"/>
          </a:solidFill>
          <a:ln w="9525">
            <a:noFill/>
            <a:miter lim="800000"/>
            <a:headEnd/>
            <a:tailEnd/>
          </a:ln>
        </p:spPr>
        <p:txBody>
          <a:bodyPr lIns="0" tIns="0" rIns="0" bIns="0" anchor="ctr">
            <a:spAutoFit/>
          </a:bodyPr>
          <a:lstStyle/>
          <a:p>
            <a:pPr algn="ctr"/>
            <a:r>
              <a:rPr lang="pt-BR" sz="3200" b="1">
                <a:hlinkClick r:id="rId3"/>
              </a:rPr>
              <a:t>Early</a:t>
            </a:r>
            <a:r>
              <a:rPr lang="pt-BR" sz="3200">
                <a:hlinkClick r:id="rId3"/>
              </a:rPr>
              <a:t> </a:t>
            </a:r>
            <a:r>
              <a:rPr lang="pt-BR" sz="3200" b="1">
                <a:hlinkClick r:id="rId3"/>
              </a:rPr>
              <a:t>Neuromuscular</a:t>
            </a:r>
            <a:r>
              <a:rPr lang="pt-BR" sz="3200">
                <a:hlinkClick r:id="rId3"/>
              </a:rPr>
              <a:t> </a:t>
            </a:r>
            <a:r>
              <a:rPr lang="pt-BR" sz="3200" b="1">
                <a:hlinkClick r:id="rId3"/>
              </a:rPr>
              <a:t>Blockade</a:t>
            </a:r>
            <a:r>
              <a:rPr lang="pt-BR" sz="3200">
                <a:hlinkClick r:id="rId3"/>
              </a:rPr>
              <a:t> in </a:t>
            </a:r>
            <a:r>
              <a:rPr lang="pt-BR" sz="3200" b="1">
                <a:hlinkClick r:id="rId3"/>
              </a:rPr>
              <a:t>Moderate</a:t>
            </a:r>
            <a:r>
              <a:rPr lang="pt-BR" sz="3200">
                <a:hlinkClick r:id="rId3"/>
              </a:rPr>
              <a:t>-to-</a:t>
            </a:r>
            <a:r>
              <a:rPr lang="pt-BR" sz="3200" b="1">
                <a:hlinkClick r:id="rId3"/>
              </a:rPr>
              <a:t>Severe</a:t>
            </a:r>
            <a:r>
              <a:rPr lang="pt-BR" sz="3200">
                <a:hlinkClick r:id="rId3"/>
              </a:rPr>
              <a:t> </a:t>
            </a:r>
            <a:r>
              <a:rPr lang="pt-BR" sz="3200" b="1">
                <a:hlinkClick r:id="rId3"/>
              </a:rPr>
              <a:t>Pediatric</a:t>
            </a:r>
            <a:r>
              <a:rPr lang="pt-BR" sz="3200">
                <a:hlinkClick r:id="rId3"/>
              </a:rPr>
              <a:t> </a:t>
            </a:r>
            <a:r>
              <a:rPr lang="pt-BR" sz="3200" b="1">
                <a:hlinkClick r:id="rId3"/>
              </a:rPr>
              <a:t>Acute</a:t>
            </a:r>
            <a:r>
              <a:rPr lang="pt-BR" sz="3200">
                <a:hlinkClick r:id="rId3"/>
              </a:rPr>
              <a:t> </a:t>
            </a:r>
            <a:r>
              <a:rPr lang="pt-BR" sz="3200" b="1">
                <a:hlinkClick r:id="rId3"/>
              </a:rPr>
              <a:t>Respiratory</a:t>
            </a:r>
            <a:r>
              <a:rPr lang="pt-BR" sz="3200">
                <a:hlinkClick r:id="rId3"/>
              </a:rPr>
              <a:t> </a:t>
            </a:r>
            <a:r>
              <a:rPr lang="pt-BR" sz="3200" b="1">
                <a:hlinkClick r:id="rId3"/>
              </a:rPr>
              <a:t>Distress</a:t>
            </a:r>
            <a:r>
              <a:rPr lang="pt-BR" sz="3200">
                <a:hlinkClick r:id="rId3"/>
              </a:rPr>
              <a:t> </a:t>
            </a:r>
            <a:r>
              <a:rPr lang="pt-BR" sz="3200" b="1">
                <a:hlinkClick r:id="rId3"/>
              </a:rPr>
              <a:t>Syndrome</a:t>
            </a:r>
            <a:r>
              <a:rPr lang="pt-BR" sz="3200">
                <a:hlinkClick r:id="rId3"/>
              </a:rPr>
              <a:t>.</a:t>
            </a:r>
            <a:endParaRPr lang="pt-BR" sz="3200"/>
          </a:p>
          <a:p>
            <a:pPr algn="ctr"/>
            <a:r>
              <a:rPr lang="pt-BR" sz="3200"/>
              <a:t>Rudolph MW, Kneyber MCJ, Asaro LA, Cheifetz IM, Wypij D, Curley MAQ; RESTORE Study Investigators.Crit Care Med. 2022 Jan 6. doi: 10.1097/CCM.0000000000005426. Online ahead of print.PMID: 35029869</a:t>
            </a:r>
          </a:p>
        </p:txBody>
      </p:sp>
      <p:sp>
        <p:nvSpPr>
          <p:cNvPr id="19461" name="Text Box 11"/>
          <p:cNvSpPr txBox="1">
            <a:spLocks noChangeArrowheads="1"/>
          </p:cNvSpPr>
          <p:nvPr/>
        </p:nvSpPr>
        <p:spPr bwMode="auto">
          <a:xfrm>
            <a:off x="10023475" y="8653463"/>
            <a:ext cx="5873750" cy="1190625"/>
          </a:xfrm>
          <a:prstGeom prst="rect">
            <a:avLst/>
          </a:prstGeom>
          <a:noFill/>
          <a:ln w="9525">
            <a:noFill/>
            <a:miter lim="800000"/>
            <a:headEnd/>
            <a:tailEnd/>
          </a:ln>
        </p:spPr>
        <p:txBody>
          <a:bodyPr wrap="none">
            <a:spAutoFit/>
          </a:bodyPr>
          <a:lstStyle/>
          <a:p>
            <a:pPr defTabSz="914400"/>
            <a:r>
              <a:rPr lang="pt-BR" sz="3600">
                <a:hlinkClick r:id="rId4"/>
              </a:rPr>
              <a:t>www.paulomargotto.com.br</a:t>
            </a:r>
            <a:endParaRPr lang="pt-BR" sz="3600"/>
          </a:p>
          <a:p>
            <a:pPr defTabSz="914400"/>
            <a:r>
              <a:rPr lang="pt-BR" sz="3600"/>
              <a:t>Brasília, 13 de abril de 2022</a:t>
            </a:r>
          </a:p>
        </p:txBody>
      </p:sp>
      <p:pic>
        <p:nvPicPr>
          <p:cNvPr id="19462" name="Picture 12"/>
          <p:cNvPicPr>
            <a:picLocks noChangeAspect="1" noChangeArrowheads="1"/>
          </p:cNvPicPr>
          <p:nvPr/>
        </p:nvPicPr>
        <p:blipFill>
          <a:blip r:embed="rId5"/>
          <a:srcRect/>
          <a:stretch>
            <a:fillRect/>
          </a:stretch>
        </p:blipFill>
        <p:spPr bwMode="auto">
          <a:xfrm>
            <a:off x="5681663" y="9982200"/>
            <a:ext cx="14582775" cy="241300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1">
                                            <p:bg/>
                                          </p:spTgt>
                                        </p:tgtEl>
                                        <p:attrNameLst>
                                          <p:attrName>style.visibility</p:attrName>
                                        </p:attrNameLst>
                                      </p:cBhvr>
                                      <p:to>
                                        <p:strVal val="visible"/>
                                      </p:to>
                                    </p:set>
                                    <p:anim calcmode="lin" valueType="num">
                                      <p:cBhvr additive="base">
                                        <p:cTn id="7" dur="500" fill="hold"/>
                                        <p:tgtEl>
                                          <p:spTgt spid="151">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51">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1">
                                            <p:txEl>
                                              <p:pRg st="0" end="0"/>
                                            </p:txEl>
                                          </p:spTgt>
                                        </p:tgtEl>
                                        <p:attrNameLst>
                                          <p:attrName>style.visibility</p:attrName>
                                        </p:attrNameLst>
                                      </p:cBhvr>
                                      <p:to>
                                        <p:strVal val="visible"/>
                                      </p:to>
                                    </p:set>
                                    <p:anim calcmode="lin" valueType="num">
                                      <p:cBhvr additive="base">
                                        <p:cTn id="13"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1">
                                            <p:txEl>
                                              <p:pRg st="1" end="1"/>
                                            </p:txEl>
                                          </p:spTgt>
                                        </p:tgtEl>
                                        <p:attrNameLst>
                                          <p:attrName>style.visibility</p:attrName>
                                        </p:attrNameLst>
                                      </p:cBhvr>
                                      <p:to>
                                        <p:strVal val="visible"/>
                                      </p:to>
                                    </p:set>
                                    <p:anim calcmode="lin" valueType="num">
                                      <p:cBhvr additive="base">
                                        <p:cTn id="19" dur="500" fill="hold"/>
                                        <p:tgtEl>
                                          <p:spTgt spid="15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INTRODUÇÃO"/>
          <p:cNvSpPr txBox="1">
            <a:spLocks noGrp="1"/>
          </p:cNvSpPr>
          <p:nvPr>
            <p:ph type="title"/>
          </p:nvPr>
        </p:nvSpPr>
        <p:spPr/>
        <p:txBody>
          <a:bodyPr vert="horz" wrap="square" numCol="1" anchor="t" anchorCtr="0" compatLnSpc="1">
            <a:prstTxWarp prst="textNoShape">
              <a:avLst/>
            </a:prstTxWarp>
          </a:bodyPr>
          <a:lstStyle/>
          <a:p>
            <a:pPr eaLnBrk="1" hangingPunct="1">
              <a:defRPr/>
            </a:pPr>
            <a:r>
              <a:rPr lang="pt-BR" smtClean="0">
                <a:solidFill>
                  <a:schemeClr val="hlink"/>
                </a:solidFill>
              </a:rPr>
              <a:t>INTRODUÇÃO</a:t>
            </a:r>
          </a:p>
        </p:txBody>
      </p:sp>
      <p:sp>
        <p:nvSpPr>
          <p:cNvPr id="159" name="Há 10 anos, o uso dos bloqueadores neuromusculares como uma das poucas modalidades terapêuticas que podiam melhorar os resultados dos pacientes na SDRA moderada-a-grave;…"/>
          <p:cNvSpPr txBox="1">
            <a:spLocks noGrp="1"/>
          </p:cNvSpPr>
          <p:nvPr>
            <p:ph type="body" idx="1"/>
          </p:nvPr>
        </p:nvSpPr>
        <p:spPr>
          <a:xfrm>
            <a:off x="806450" y="3935413"/>
            <a:ext cx="22371050" cy="8882062"/>
          </a:xfrm>
        </p:spPr>
        <p:txBody>
          <a:bodyPr/>
          <a:lstStyle/>
          <a:p>
            <a:pPr algn="just" eaLnBrk="1" hangingPunct="1"/>
            <a:r>
              <a:rPr lang="pt-BR" smtClean="0"/>
              <a:t>Há 10 anos, o uso dos bloqueadores neuromusculares foram identificados como uma das poucas modalidades terapêuticas que podiam </a:t>
            </a:r>
            <a:r>
              <a:rPr lang="pt-BR" u="sng" smtClean="0"/>
              <a:t>melhorar</a:t>
            </a:r>
            <a:r>
              <a:rPr lang="pt-BR" smtClean="0"/>
              <a:t> os resultados dos pacientes na Síndrome de Angústia Respiratória Aguda (SDRA Moderada a Grave ( PaO2/FiO2 &lt;150)</a:t>
            </a:r>
          </a:p>
          <a:p>
            <a:pPr algn="just" eaLnBrk="1" hangingPunct="1"/>
            <a:r>
              <a:rPr lang="pt-BR" smtClean="0"/>
              <a:t>Papazian et al demonstraram melhora na sobrevida em 90 dias e aumento do tempo fora da ventilação mecânica (VM) sem aumento da fraqueza muscular com o uso precoce de cisatracúrio entre adultos;</a:t>
            </a:r>
          </a:p>
          <a:p>
            <a:pPr algn="just" eaLnBrk="1" hangingPunct="1"/>
            <a:r>
              <a:rPr lang="pt-BR" smtClean="0"/>
              <a:t>Efeitos benéficos adicionais incluíam a melhora sustentada na oxigenação, menor disfunção orgânica e menor resposta pró-inflamatória</a:t>
            </a:r>
            <a:r>
              <a:rPr lang="en-US" smtClean="0"/>
              <a:t>.</a:t>
            </a:r>
            <a:endParaRPr lang="pt-BR" smtClean="0"/>
          </a:p>
        </p:txBody>
      </p:sp>
      <p:sp>
        <p:nvSpPr>
          <p:cNvPr id="20483" name="Rudolph et al DOI: 10.1097/CCM.0000000000005426"/>
          <p:cNvSpPr txBox="1">
            <a:spLocks noChangeArrowheads="1"/>
          </p:cNvSpPr>
          <p:nvPr/>
        </p:nvSpPr>
        <p:spPr bwMode="auto">
          <a:xfrm>
            <a:off x="8313738" y="12788900"/>
            <a:ext cx="11641137" cy="584200"/>
          </a:xfrm>
          <a:prstGeom prst="rect">
            <a:avLst/>
          </a:prstGeom>
          <a:noFill/>
          <a:ln w="9525">
            <a:noFill/>
            <a:miter lim="800000"/>
            <a:headEnd/>
            <a:tailEnd/>
          </a:ln>
        </p:spPr>
        <p:txBody>
          <a:bodyPr lIns="50800" tIns="50800" rIns="50800" bIns="50800" anchor="ctr">
            <a:spAutoFit/>
          </a:bodyPr>
          <a:lstStyle/>
          <a:p>
            <a:pPr defTabSz="457200" hangingPunct="0"/>
            <a:r>
              <a:rPr lang="pt-BR" sz="3200">
                <a:solidFill>
                  <a:srgbClr val="000000"/>
                </a:solidFill>
                <a:latin typeface="Times Roman"/>
                <a:ea typeface="Times Roman"/>
                <a:cs typeface="Times Roman"/>
                <a:sym typeface="Times Roman"/>
              </a:rPr>
              <a:t>Rudolph et al DOI: 10.1097/CCM.0000000000005426</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8"/>
                                        </p:tgtEl>
                                        <p:attrNameLst>
                                          <p:attrName>style.visibility</p:attrName>
                                        </p:attrNameLst>
                                      </p:cBhvr>
                                      <p:to>
                                        <p:strVal val="visible"/>
                                      </p:to>
                                    </p:set>
                                    <p:anim calcmode="lin" valueType="num">
                                      <p:cBhvr additive="base">
                                        <p:cTn id="7" dur="500" fill="hold"/>
                                        <p:tgtEl>
                                          <p:spTgt spid="158"/>
                                        </p:tgtEl>
                                        <p:attrNameLst>
                                          <p:attrName>ppt_x</p:attrName>
                                        </p:attrNameLst>
                                      </p:cBhvr>
                                      <p:tavLst>
                                        <p:tav tm="0">
                                          <p:val>
                                            <p:strVal val="#ppt_x"/>
                                          </p:val>
                                        </p:tav>
                                        <p:tav tm="100000">
                                          <p:val>
                                            <p:strVal val="#ppt_x"/>
                                          </p:val>
                                        </p:tav>
                                      </p:tavLst>
                                    </p:anim>
                                    <p:anim calcmode="lin" valueType="num">
                                      <p:cBhvr additive="base">
                                        <p:cTn id="8" dur="500" fill="hold"/>
                                        <p:tgtEl>
                                          <p:spTgt spid="15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9">
                                            <p:txEl>
                                              <p:pRg st="0" end="0"/>
                                            </p:txEl>
                                          </p:spTgt>
                                        </p:tgtEl>
                                        <p:attrNameLst>
                                          <p:attrName>style.visibility</p:attrName>
                                        </p:attrNameLst>
                                      </p:cBhvr>
                                      <p:to>
                                        <p:strVal val="visible"/>
                                      </p:to>
                                    </p:set>
                                    <p:anim calcmode="lin" valueType="num">
                                      <p:cBhvr additive="base">
                                        <p:cTn id="13" dur="500" fill="hold"/>
                                        <p:tgtEl>
                                          <p:spTgt spid="15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9">
                                            <p:txEl>
                                              <p:pRg st="1" end="1"/>
                                            </p:txEl>
                                          </p:spTgt>
                                        </p:tgtEl>
                                        <p:attrNameLst>
                                          <p:attrName>style.visibility</p:attrName>
                                        </p:attrNameLst>
                                      </p:cBhvr>
                                      <p:to>
                                        <p:strVal val="visible"/>
                                      </p:to>
                                    </p:set>
                                    <p:anim calcmode="lin" valueType="num">
                                      <p:cBhvr additive="base">
                                        <p:cTn id="19" dur="500" fill="hold"/>
                                        <p:tgtEl>
                                          <p:spTgt spid="15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9">
                                            <p:txEl>
                                              <p:pRg st="2" end="2"/>
                                            </p:txEl>
                                          </p:spTgt>
                                        </p:tgtEl>
                                        <p:attrNameLst>
                                          <p:attrName>style.visibility</p:attrName>
                                        </p:attrNameLst>
                                      </p:cBhvr>
                                      <p:to>
                                        <p:strVal val="visible"/>
                                      </p:to>
                                    </p:set>
                                    <p:anim calcmode="lin" valueType="num">
                                      <p:cBhvr additive="base">
                                        <p:cTn id="25" dur="500" fill="hold"/>
                                        <p:tgtEl>
                                          <p:spTgt spid="15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3"/>
          <p:cNvSpPr txBox="1">
            <a:spLocks noGrp="1"/>
          </p:cNvSpPr>
          <p:nvPr>
            <p:ph type="body" idx="1"/>
          </p:nvPr>
        </p:nvSpPr>
        <p:spPr/>
        <p:txBody>
          <a:bodyPr/>
          <a:lstStyle/>
          <a:p>
            <a:r>
              <a:rPr lang="pt-BR" smtClean="0"/>
              <a:t>A mudança prática que se seguiu a este julgamento foi avaliado após publicação do Estudo </a:t>
            </a:r>
            <a:r>
              <a:rPr lang="pt-BR" sz="5000" i="1" smtClean="0"/>
              <a:t>Reevaluation Of Systemic Early Neuromuscular Blockade</a:t>
            </a:r>
            <a:r>
              <a:rPr lang="pt-BR" sz="5000" smtClean="0"/>
              <a:t> (ROSE, 2019);</a:t>
            </a:r>
          </a:p>
          <a:p>
            <a:r>
              <a:rPr lang="pt-BR" smtClean="0"/>
              <a:t> Este ensaio foi concebido para determinar a segurança   do BNM precoce com sedação pesada concomitante em comparação com uma estratégia de cuidados habituais com alvos de sedação mais leves. </a:t>
            </a:r>
          </a:p>
          <a:p>
            <a:pPr algn="ctr"/>
            <a:r>
              <a:rPr lang="pt-BR" smtClean="0">
                <a:solidFill>
                  <a:schemeClr val="hlink"/>
                </a:solidFill>
              </a:rPr>
              <a:t>No entanto, o ensaio ROSE foi encerrado prematuramente por futilidade após a inclusão de 1.006 pacientes porque não foram observadas diferenças na sobrevida em 90 dias (42,5% vs 42,8%).</a:t>
            </a:r>
          </a:p>
        </p:txBody>
      </p:sp>
      <p:sp>
        <p:nvSpPr>
          <p:cNvPr id="21506" name="INTRODUÇÃO"/>
          <p:cNvSpPr txBox="1">
            <a:spLocks/>
          </p:cNvSpPr>
          <p:nvPr/>
        </p:nvSpPr>
        <p:spPr bwMode="auto">
          <a:xfrm>
            <a:off x="1206500" y="1079500"/>
            <a:ext cx="21971000" cy="1433513"/>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INTRODUÇÃO</a:t>
            </a:r>
            <a:r>
              <a:rPr lang="pt-BR" sz="8500" b="1">
                <a:solidFill>
                  <a:srgbClr val="000000"/>
                </a:solidFill>
              </a:rPr>
              <a:t>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INTRODUÇÃO"/>
          <p:cNvSpPr txBox="1">
            <a:spLocks noGrp="1"/>
          </p:cNvSpPr>
          <p:nvPr>
            <p:ph type="title"/>
          </p:nvPr>
        </p:nvSpPr>
        <p:spPr/>
        <p:txBody>
          <a:bodyPr vert="horz" wrap="square" numCol="1" anchor="t" anchorCtr="0" compatLnSpc="1">
            <a:prstTxWarp prst="textNoShape">
              <a:avLst/>
            </a:prstTxWarp>
          </a:bodyPr>
          <a:lstStyle/>
          <a:p>
            <a:pPr eaLnBrk="1" hangingPunct="1">
              <a:defRPr/>
            </a:pPr>
            <a:r>
              <a:rPr lang="pt-BR" smtClean="0">
                <a:solidFill>
                  <a:schemeClr val="hlink"/>
                </a:solidFill>
              </a:rPr>
              <a:t>INTRODUÇÃO</a:t>
            </a:r>
            <a:r>
              <a:rPr lang="pt-BR" smtClean="0"/>
              <a:t> </a:t>
            </a:r>
          </a:p>
        </p:txBody>
      </p:sp>
      <p:sp>
        <p:nvSpPr>
          <p:cNvPr id="22530" name="Reevaluation Of Systemic Early Neuromuscular Blockade (ROSE, 2019) - uso de BNM precoce + sedação = 1006 pacientes - não houve diferença de sobrevida em 90 dias;…"/>
          <p:cNvSpPr txBox="1">
            <a:spLocks noGrp="1"/>
          </p:cNvSpPr>
          <p:nvPr>
            <p:ph type="body" idx="1"/>
          </p:nvPr>
        </p:nvSpPr>
        <p:spPr>
          <a:xfrm>
            <a:off x="1206500" y="3579813"/>
            <a:ext cx="21971000" cy="8256587"/>
          </a:xfrm>
        </p:spPr>
        <p:txBody>
          <a:bodyPr/>
          <a:lstStyle/>
          <a:p>
            <a:pPr marL="590550" indent="-590550" algn="ctr" defTabSz="2363788" eaLnBrk="1" hangingPunct="1">
              <a:spcBef>
                <a:spcPts val="4300"/>
              </a:spcBef>
              <a:buFontTx/>
              <a:buNone/>
            </a:pPr>
            <a:r>
              <a:rPr lang="pt-BR" sz="6000" smtClean="0"/>
              <a:t>Na ausência de evidência clínica, </a:t>
            </a:r>
            <a:r>
              <a:rPr lang="pt-BR" sz="6000" i="1" smtClean="0"/>
              <a:t>Pediatric Acute Lung Injury Consensus Collaborative</a:t>
            </a:r>
            <a:r>
              <a:rPr lang="pt-BR" sz="6000" smtClean="0"/>
              <a:t> (PALICC) </a:t>
            </a:r>
            <a:r>
              <a:rPr lang="pt-BR" sz="6000" b="1" smtClean="0">
                <a:solidFill>
                  <a:schemeClr val="hlink"/>
                </a:solidFill>
              </a:rPr>
              <a:t>recomenda considerar o BNM quando sedação por si só é inadequada para alcançar a VM adequada/eficaz</a:t>
            </a:r>
            <a:r>
              <a:rPr lang="pt-BR" sz="6000" smtClean="0"/>
              <a:t> e mais estudos são necessários par o entendimento de resultados a curto e longo prazo em crianças  </a:t>
            </a:r>
          </a:p>
          <a:p>
            <a:pPr marL="590550" indent="-590550" algn="ctr" defTabSz="2363788" eaLnBrk="1" hangingPunct="1">
              <a:spcBef>
                <a:spcPts val="4300"/>
              </a:spcBef>
              <a:buFontTx/>
              <a:buNone/>
            </a:pPr>
            <a:endParaRPr lang="pt-BR" sz="6000" smtClean="0"/>
          </a:p>
        </p:txBody>
      </p:sp>
      <p:sp>
        <p:nvSpPr>
          <p:cNvPr id="22531" name="Rudolph et al DOI: 10.1097/CCM.0000000000005426"/>
          <p:cNvSpPr txBox="1">
            <a:spLocks noChangeArrowheads="1"/>
          </p:cNvSpPr>
          <p:nvPr/>
        </p:nvSpPr>
        <p:spPr bwMode="auto">
          <a:xfrm>
            <a:off x="8313738" y="12788900"/>
            <a:ext cx="11641137" cy="584200"/>
          </a:xfrm>
          <a:prstGeom prst="rect">
            <a:avLst/>
          </a:prstGeom>
          <a:noFill/>
          <a:ln w="9525">
            <a:noFill/>
            <a:miter lim="800000"/>
            <a:headEnd/>
            <a:tailEnd/>
          </a:ln>
        </p:spPr>
        <p:txBody>
          <a:bodyPr lIns="50800" tIns="50800" rIns="50800" bIns="50800" anchor="ctr">
            <a:spAutoFit/>
          </a:bodyPr>
          <a:lstStyle/>
          <a:p>
            <a:pPr defTabSz="457200" hangingPunct="0"/>
            <a:r>
              <a:rPr lang="pt-BR" sz="3200">
                <a:solidFill>
                  <a:srgbClr val="000000"/>
                </a:solidFill>
                <a:latin typeface="Times Roman"/>
                <a:ea typeface="Times Roman"/>
                <a:cs typeface="Times Roman"/>
                <a:sym typeface="Times Roman"/>
              </a:rPr>
              <a:t>Rudolph et al DOI: 10.1097/CCM.0000000000005426</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3"/>
          <p:cNvSpPr txBox="1">
            <a:spLocks noGrp="1"/>
          </p:cNvSpPr>
          <p:nvPr>
            <p:ph type="body" idx="1"/>
          </p:nvPr>
        </p:nvSpPr>
        <p:spPr/>
        <p:txBody>
          <a:bodyPr/>
          <a:lstStyle/>
          <a:p>
            <a:r>
              <a:rPr lang="pt-BR" smtClean="0"/>
              <a:t>Os autores usaram dados do </a:t>
            </a:r>
            <a:r>
              <a:rPr lang="pt-BR" i="1" smtClean="0"/>
              <a:t>Randomized Evaluation of Sedation Titration</a:t>
            </a:r>
            <a:br>
              <a:rPr lang="pt-BR" i="1" smtClean="0"/>
            </a:br>
            <a:r>
              <a:rPr lang="pt-BR" i="1" smtClean="0"/>
              <a:t>for Respiratory Failure</a:t>
            </a:r>
            <a:r>
              <a:rPr lang="pt-BR" smtClean="0"/>
              <a:t> (</a:t>
            </a:r>
            <a:r>
              <a:rPr lang="pt-BR" i="1" smtClean="0"/>
              <a:t>RESTORE</a:t>
            </a:r>
            <a:r>
              <a:rPr lang="pt-BR" smtClean="0"/>
              <a:t>)* para comparar </a:t>
            </a:r>
            <a:r>
              <a:rPr lang="pt-BR" b="1" smtClean="0">
                <a:solidFill>
                  <a:schemeClr val="hlink"/>
                </a:solidFill>
              </a:rPr>
              <a:t>a curto prazo</a:t>
            </a:r>
            <a:r>
              <a:rPr lang="pt-BR" smtClean="0"/>
              <a:t> (quantidade de sedativos, oxigenação por membrana extracorpórea) e a </a:t>
            </a:r>
            <a:r>
              <a:rPr lang="pt-BR" smtClean="0">
                <a:solidFill>
                  <a:schemeClr val="hlink"/>
                </a:solidFill>
              </a:rPr>
              <a:t>longo prazo</a:t>
            </a:r>
            <a:r>
              <a:rPr lang="pt-BR" smtClean="0"/>
              <a:t> (duração da VM, mortalidade, comprometimento cognitivo e funcional na alta, comprometimento cognitivo, funcional e físico aos 6 meses após a alta) em pacientes que receberam BNM por </a:t>
            </a:r>
            <a:r>
              <a:rPr lang="pt-BR" b="1" smtClean="0">
                <a:solidFill>
                  <a:schemeClr val="hlink"/>
                </a:solidFill>
              </a:rPr>
              <a:t>toda a duração dos dias 1 e 2 após a intubação</a:t>
            </a:r>
            <a:r>
              <a:rPr lang="pt-BR" b="1" smtClean="0"/>
              <a:t> </a:t>
            </a:r>
            <a:r>
              <a:rPr lang="pt-BR" b="1" smtClean="0">
                <a:solidFill>
                  <a:schemeClr val="hlink"/>
                </a:solidFill>
              </a:rPr>
              <a:t>em relação àqueles  pacientes que não .</a:t>
            </a:r>
          </a:p>
          <a:p>
            <a:pPr algn="just" eaLnBrk="1" hangingPunct="1">
              <a:buFontTx/>
              <a:buNone/>
            </a:pPr>
            <a:r>
              <a:rPr lang="pt-BR" smtClean="0"/>
              <a:t>*Um estado randomizado multicêntrico pediátrico de sedação</a:t>
            </a:r>
          </a:p>
          <a:p>
            <a:endParaRPr lang="pt-BR" b="1" smtClean="0">
              <a:solidFill>
                <a:schemeClr val="hlink"/>
              </a:solidFill>
            </a:endParaRPr>
          </a:p>
        </p:txBody>
      </p:sp>
      <p:sp>
        <p:nvSpPr>
          <p:cNvPr id="23554" name="INTRODUÇÃO"/>
          <p:cNvSpPr txBox="1">
            <a:spLocks/>
          </p:cNvSpPr>
          <p:nvPr/>
        </p:nvSpPr>
        <p:spPr bwMode="auto">
          <a:xfrm>
            <a:off x="1206500" y="1079500"/>
            <a:ext cx="21971000" cy="1433513"/>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INTRODUÇÃO </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MÉTODOS"/>
          <p:cNvSpPr txBox="1">
            <a:spLocks noGrp="1"/>
          </p:cNvSpPr>
          <p:nvPr>
            <p:ph type="title"/>
          </p:nvPr>
        </p:nvSpPr>
        <p:spPr/>
        <p:txBody>
          <a:bodyPr vert="horz" wrap="square" numCol="1" anchor="t" anchorCtr="0" compatLnSpc="1">
            <a:prstTxWarp prst="textNoShape">
              <a:avLst/>
            </a:prstTxWarp>
          </a:bodyPr>
          <a:lstStyle/>
          <a:p>
            <a:pPr eaLnBrk="1" hangingPunct="1">
              <a:defRPr/>
            </a:pPr>
            <a:r>
              <a:rPr lang="pt-BR" smtClean="0">
                <a:solidFill>
                  <a:schemeClr val="hlink"/>
                </a:solidFill>
              </a:rPr>
              <a:t>MÉTODOS </a:t>
            </a:r>
          </a:p>
        </p:txBody>
      </p:sp>
      <p:sp>
        <p:nvSpPr>
          <p:cNvPr id="24578" name="Análise secundária de dados da Randomized Evaluation of Sedation Titration for Respiratory Failure (RESTORE), um estado randomizado multicêntrico pediátrico de sedação;…"/>
          <p:cNvSpPr txBox="1">
            <a:spLocks noGrp="1"/>
          </p:cNvSpPr>
          <p:nvPr>
            <p:ph type="body" idx="1"/>
          </p:nvPr>
        </p:nvSpPr>
        <p:spPr>
          <a:xfrm>
            <a:off x="1206500" y="2266950"/>
            <a:ext cx="22548850" cy="11176000"/>
          </a:xfrm>
        </p:spPr>
        <p:txBody>
          <a:bodyPr/>
          <a:lstStyle/>
          <a:p>
            <a:pPr algn="ctr" eaLnBrk="1" hangingPunct="1">
              <a:buFontTx/>
              <a:buNone/>
            </a:pPr>
            <a:r>
              <a:rPr lang="pt-BR" b="1" smtClean="0">
                <a:solidFill>
                  <a:schemeClr val="hlink"/>
                </a:solidFill>
              </a:rPr>
              <a:t>Análise secundária de dados da </a:t>
            </a:r>
            <a:r>
              <a:rPr lang="pt-BR" b="1" i="1" smtClean="0">
                <a:solidFill>
                  <a:schemeClr val="hlink"/>
                </a:solidFill>
              </a:rPr>
              <a:t>Randomized Evaluation of Sedation Titration for Respiratory Failure</a:t>
            </a:r>
            <a:r>
              <a:rPr lang="pt-BR" b="1" smtClean="0">
                <a:solidFill>
                  <a:schemeClr val="hlink"/>
                </a:solidFill>
              </a:rPr>
              <a:t> (RESTORE), um estado randomizado multicêntrico pediátrico de sedação que envolveu: </a:t>
            </a:r>
          </a:p>
          <a:p>
            <a:pPr algn="just" eaLnBrk="1" hangingPunct="1"/>
            <a:r>
              <a:rPr lang="pt-BR" smtClean="0"/>
              <a:t>31 UTIP nos Estados Unidos (2009-2013)</a:t>
            </a:r>
          </a:p>
          <a:p>
            <a:pPr algn="just" eaLnBrk="1" hangingPunct="1"/>
            <a:r>
              <a:rPr lang="pt-BR" b="1" smtClean="0"/>
              <a:t>Crianças de 2 semanas a 17 anos em uso de ventilação mecânica invasiva</a:t>
            </a:r>
            <a:r>
              <a:rPr lang="pt-BR" smtClean="0"/>
              <a:t>  com </a:t>
            </a:r>
            <a:r>
              <a:rPr lang="pt-BR" b="1" smtClean="0">
                <a:solidFill>
                  <a:srgbClr val="FF0000"/>
                </a:solidFill>
              </a:rPr>
              <a:t>SDRA moderada a grave</a:t>
            </a:r>
            <a:r>
              <a:rPr lang="pt-BR" smtClean="0"/>
              <a:t> (índice de oxigenação (IO)([pressão média das vias aéreas (mPaw) × Fio2 × 100]/Pao2) ≥8 e infiltrado bilateral na radiografia de tórax nos dias 0-1 de intubação endotraqueal) </a:t>
            </a:r>
          </a:p>
          <a:p>
            <a:pPr algn="just" eaLnBrk="1" hangingPunct="1"/>
            <a:r>
              <a:rPr lang="pt-BR" smtClean="0"/>
              <a:t>Estratificados </a:t>
            </a:r>
            <a:r>
              <a:rPr lang="pt-BR" b="1" smtClean="0"/>
              <a:t>em Uso de BNM ou não</a:t>
            </a:r>
            <a:r>
              <a:rPr lang="pt-BR" smtClean="0"/>
              <a:t> nos dias 1-2 após intubação endotraqueal</a:t>
            </a:r>
          </a:p>
          <a:p>
            <a:pPr algn="just" eaLnBrk="1" hangingPunct="1"/>
            <a:r>
              <a:rPr lang="pt-BR" smtClean="0"/>
              <a:t> </a:t>
            </a:r>
          </a:p>
        </p:txBody>
      </p:sp>
      <p:sp>
        <p:nvSpPr>
          <p:cNvPr id="24579" name="Rudolph et al DOI: 10.1097/CCM.0000000000005426"/>
          <p:cNvSpPr txBox="1">
            <a:spLocks noChangeArrowheads="1"/>
          </p:cNvSpPr>
          <p:nvPr/>
        </p:nvSpPr>
        <p:spPr bwMode="auto">
          <a:xfrm>
            <a:off x="8172450" y="12858750"/>
            <a:ext cx="11641138" cy="584200"/>
          </a:xfrm>
          <a:prstGeom prst="rect">
            <a:avLst/>
          </a:prstGeom>
          <a:noFill/>
          <a:ln w="9525">
            <a:noFill/>
            <a:miter lim="800000"/>
            <a:headEnd/>
            <a:tailEnd/>
          </a:ln>
        </p:spPr>
        <p:txBody>
          <a:bodyPr lIns="50800" tIns="50800" rIns="50800" bIns="50800" anchor="ctr">
            <a:spAutoFit/>
          </a:bodyPr>
          <a:lstStyle/>
          <a:p>
            <a:pPr defTabSz="457200" hangingPunct="0"/>
            <a:r>
              <a:rPr lang="pt-BR" sz="3200">
                <a:solidFill>
                  <a:srgbClr val="000000"/>
                </a:solidFill>
                <a:latin typeface="Times Roman"/>
                <a:ea typeface="Times Roman"/>
                <a:cs typeface="Times Roman"/>
                <a:sym typeface="Times Roman"/>
              </a:rPr>
              <a:t>Rudolph et al DOI: 10.1097/CCM.0000000000005426</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3"/>
          <p:cNvSpPr txBox="1">
            <a:spLocks noGrp="1"/>
          </p:cNvSpPr>
          <p:nvPr>
            <p:ph type="body" idx="1"/>
          </p:nvPr>
        </p:nvSpPr>
        <p:spPr>
          <a:xfrm>
            <a:off x="323850" y="2513013"/>
            <a:ext cx="22853650" cy="11202987"/>
          </a:xfrm>
        </p:spPr>
        <p:txBody>
          <a:bodyPr/>
          <a:lstStyle/>
          <a:p>
            <a:pPr algn="just" eaLnBrk="1" hangingPunct="1">
              <a:lnSpc>
                <a:spcPct val="70000"/>
              </a:lnSpc>
            </a:pPr>
            <a:r>
              <a:rPr lang="pt-BR" sz="4400" b="1" smtClean="0">
                <a:solidFill>
                  <a:schemeClr val="hlink"/>
                </a:solidFill>
              </a:rPr>
              <a:t>Os resultados primários para esta análise:</a:t>
            </a:r>
            <a:r>
              <a:rPr lang="pt-BR" sz="4400" smtClean="0"/>
              <a:t> </a:t>
            </a:r>
          </a:p>
          <a:p>
            <a:pPr algn="just" eaLnBrk="1" hangingPunct="1">
              <a:lnSpc>
                <a:spcPct val="70000"/>
              </a:lnSpc>
              <a:buFontTx/>
              <a:buNone/>
            </a:pPr>
            <a:r>
              <a:rPr lang="pt-BR" sz="4400" b="1" smtClean="0">
                <a:solidFill>
                  <a:schemeClr val="hlink"/>
                </a:solidFill>
              </a:rPr>
              <a:t>    - </a:t>
            </a:r>
            <a:r>
              <a:rPr lang="pt-BR" sz="4400" smtClean="0">
                <a:solidFill>
                  <a:schemeClr val="tx1"/>
                </a:solidFill>
              </a:rPr>
              <a:t>duração da VM até 28 dias e </a:t>
            </a:r>
          </a:p>
          <a:p>
            <a:pPr algn="just" eaLnBrk="1" hangingPunct="1">
              <a:lnSpc>
                <a:spcPct val="70000"/>
              </a:lnSpc>
              <a:buFontTx/>
              <a:buNone/>
            </a:pPr>
            <a:r>
              <a:rPr lang="pt-BR" sz="4400" smtClean="0">
                <a:solidFill>
                  <a:schemeClr val="tx1"/>
                </a:solidFill>
              </a:rPr>
              <a:t>     - mortalidade hospitalar no dia 90</a:t>
            </a:r>
          </a:p>
          <a:p>
            <a:pPr algn="just" eaLnBrk="1" hangingPunct="1">
              <a:lnSpc>
                <a:spcPct val="70000"/>
              </a:lnSpc>
            </a:pPr>
            <a:r>
              <a:rPr lang="pt-BR" sz="4400" b="1" smtClean="0">
                <a:solidFill>
                  <a:schemeClr val="hlink"/>
                </a:solidFill>
              </a:rPr>
              <a:t>Os resultados secundários:</a:t>
            </a:r>
          </a:p>
          <a:p>
            <a:pPr algn="just" eaLnBrk="1" hangingPunct="1">
              <a:lnSpc>
                <a:spcPct val="70000"/>
              </a:lnSpc>
              <a:buFontTx/>
              <a:buNone/>
            </a:pPr>
            <a:r>
              <a:rPr lang="pt-BR" sz="4400" smtClean="0"/>
              <a:t>    -tempo de recuperação da insuficiência respiratória aguda (intubação até o tempo de qualificação para um teste de prontidão para extubação),</a:t>
            </a:r>
          </a:p>
          <a:p>
            <a:pPr algn="just" eaLnBrk="1" hangingPunct="1">
              <a:lnSpc>
                <a:spcPct val="70000"/>
              </a:lnSpc>
              <a:buFontTx/>
              <a:buNone/>
            </a:pPr>
            <a:r>
              <a:rPr lang="pt-BR" sz="4400" smtClean="0"/>
              <a:t>  - duração do desmame da VM (primeiro tempo de qualificação para um teste de prontidão para extubação bem sucedida), </a:t>
            </a:r>
          </a:p>
          <a:p>
            <a:pPr algn="just" eaLnBrk="1" hangingPunct="1">
              <a:lnSpc>
                <a:spcPct val="70000"/>
              </a:lnSpc>
              <a:buFontTx/>
              <a:buNone/>
            </a:pPr>
            <a:r>
              <a:rPr lang="pt-BR" sz="4400" smtClean="0"/>
              <a:t>  - uso de ECMO após o dia 2,</a:t>
            </a:r>
          </a:p>
          <a:p>
            <a:pPr algn="just" eaLnBrk="1" hangingPunct="1">
              <a:lnSpc>
                <a:spcPct val="70000"/>
              </a:lnSpc>
              <a:buFontTx/>
              <a:buNone/>
            </a:pPr>
            <a:r>
              <a:rPr lang="pt-BR" sz="4400" smtClean="0"/>
              <a:t>  - pico de dose diária de opioides e benzodiazepínicos, </a:t>
            </a:r>
          </a:p>
          <a:p>
            <a:pPr algn="just" eaLnBrk="1" hangingPunct="1">
              <a:lnSpc>
                <a:spcPct val="70000"/>
              </a:lnSpc>
              <a:buFontTx/>
              <a:buNone/>
            </a:pPr>
            <a:r>
              <a:rPr lang="pt-BR" sz="4400" smtClean="0"/>
              <a:t>  - comprometimento cognitivo e funcional na alta hospitalar,e</a:t>
            </a:r>
          </a:p>
          <a:p>
            <a:pPr algn="just" eaLnBrk="1" hangingPunct="1">
              <a:lnSpc>
                <a:spcPct val="70000"/>
              </a:lnSpc>
              <a:buFontTx/>
              <a:buNone/>
            </a:pPr>
            <a:r>
              <a:rPr lang="pt-BR" sz="4400" smtClean="0"/>
              <a:t>  - deficiências cognitivas, funcionais e físicas em 6 meses após a alta da UTIP</a:t>
            </a:r>
          </a:p>
        </p:txBody>
      </p:sp>
      <p:sp>
        <p:nvSpPr>
          <p:cNvPr id="25602" name="MÉTODOS"/>
          <p:cNvSpPr txBox="1">
            <a:spLocks/>
          </p:cNvSpPr>
          <p:nvPr/>
        </p:nvSpPr>
        <p:spPr bwMode="auto">
          <a:xfrm>
            <a:off x="1206500" y="1079500"/>
            <a:ext cx="21971000" cy="1433513"/>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MÉTODOS </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3"/>
          <p:cNvSpPr txBox="1">
            <a:spLocks noGrp="1"/>
          </p:cNvSpPr>
          <p:nvPr>
            <p:ph type="body" idx="1"/>
          </p:nvPr>
        </p:nvSpPr>
        <p:spPr/>
        <p:txBody>
          <a:bodyPr/>
          <a:lstStyle/>
          <a:p>
            <a:r>
              <a:rPr lang="pt-BR" smtClean="0"/>
              <a:t>A </a:t>
            </a:r>
            <a:r>
              <a:rPr lang="pt-BR" b="1" smtClean="0"/>
              <a:t>duração da VM</a:t>
            </a:r>
            <a:r>
              <a:rPr lang="pt-BR" smtClean="0"/>
              <a:t> foi analisada usando análise de </a:t>
            </a:r>
            <a:r>
              <a:rPr lang="pt-BR" b="1" smtClean="0"/>
              <a:t>regressão de riscos proporcionais e curvas de Kaplan-Meier.</a:t>
            </a:r>
          </a:p>
          <a:p>
            <a:r>
              <a:rPr lang="pt-BR" smtClean="0"/>
              <a:t>As </a:t>
            </a:r>
            <a:r>
              <a:rPr lang="pt-BR" b="1" smtClean="0"/>
              <a:t>análises de dados</a:t>
            </a:r>
            <a:r>
              <a:rPr lang="pt-BR" smtClean="0"/>
              <a:t> foram realizadas usando o </a:t>
            </a:r>
            <a:r>
              <a:rPr lang="pt-BR" b="1" smtClean="0"/>
              <a:t>software de análise estatística (SAS) versão</a:t>
            </a:r>
            <a:r>
              <a:rPr lang="pt-BR" smtClean="0"/>
              <a:t> </a:t>
            </a:r>
            <a:r>
              <a:rPr lang="pt-BR" b="1" smtClean="0">
                <a:solidFill>
                  <a:schemeClr val="tx1"/>
                </a:solidFill>
              </a:rPr>
              <a:t>9.4</a:t>
            </a:r>
            <a:r>
              <a:rPr lang="pt-BR" smtClean="0"/>
              <a:t> (Instituto SAS, Cary, Carolina do Norte)</a:t>
            </a:r>
          </a:p>
        </p:txBody>
      </p:sp>
      <p:sp>
        <p:nvSpPr>
          <p:cNvPr id="26626" name="MÉTODOS"/>
          <p:cNvSpPr txBox="1">
            <a:spLocks/>
          </p:cNvSpPr>
          <p:nvPr/>
        </p:nvSpPr>
        <p:spPr bwMode="auto">
          <a:xfrm>
            <a:off x="1206500" y="1079500"/>
            <a:ext cx="21971000" cy="1433513"/>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MÉTODOS </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RESULTADOS"/>
          <p:cNvSpPr txBox="1">
            <a:spLocks noGrp="1"/>
          </p:cNvSpPr>
          <p:nvPr>
            <p:ph type="title" idx="4294967295"/>
          </p:nvPr>
        </p:nvSpPr>
        <p:spPr/>
        <p:txBody>
          <a:bodyPr/>
          <a:lstStyle/>
          <a:p>
            <a:pPr defTabSz="2438338" eaLnBrk="1" fontAlgn="auto" hangingPunct="1">
              <a:spcBef>
                <a:spcPts val="0"/>
              </a:spcBef>
              <a:spcAft>
                <a:spcPts val="0"/>
              </a:spcAft>
              <a:defRPr/>
            </a:pPr>
            <a:r>
              <a:rPr lang="en-US" dirty="0"/>
              <a:t>MÉTODOS</a:t>
            </a:r>
            <a:r>
              <a:rPr dirty="0"/>
              <a:t>  </a:t>
            </a:r>
          </a:p>
        </p:txBody>
      </p:sp>
      <p:sp>
        <p:nvSpPr>
          <p:cNvPr id="27650" name="Retângulo Arredondado"/>
          <p:cNvSpPr>
            <a:spLocks noChangeArrowheads="1"/>
          </p:cNvSpPr>
          <p:nvPr/>
        </p:nvSpPr>
        <p:spPr bwMode="auto">
          <a:xfrm>
            <a:off x="9955213" y="2747963"/>
            <a:ext cx="4473575" cy="2028825"/>
          </a:xfrm>
          <a:prstGeom prst="roundRect">
            <a:avLst>
              <a:gd name="adj" fmla="val 15255"/>
            </a:avLst>
          </a:prstGeom>
          <a:solidFill>
            <a:srgbClr val="000000"/>
          </a:solidFill>
          <a:ln w="9525">
            <a:noFill/>
            <a:round/>
            <a:headEnd/>
            <a:tailEnd/>
          </a:ln>
        </p:spPr>
        <p:txBody>
          <a:bodyPr lIns="50800" tIns="50800" rIns="50800" bIns="50800" anchor="ctr"/>
          <a:lstStyle/>
          <a:p>
            <a:pPr algn="ctr" defTabSz="825500" hangingPunct="0"/>
            <a:endParaRPr lang="pt-BR" sz="3200">
              <a:solidFill>
                <a:srgbClr val="FFFFFF"/>
              </a:solidFill>
              <a:latin typeface="Helvetica Neue Medium"/>
              <a:ea typeface="Helvetica Neue Medium"/>
              <a:cs typeface="Helvetica Neue Medium"/>
              <a:sym typeface="Helvetica Neue Medium"/>
            </a:endParaRPr>
          </a:p>
        </p:txBody>
      </p:sp>
      <p:sp>
        <p:nvSpPr>
          <p:cNvPr id="27651" name="Retângulo Arredondado"/>
          <p:cNvSpPr>
            <a:spLocks noChangeArrowheads="1"/>
          </p:cNvSpPr>
          <p:nvPr/>
        </p:nvSpPr>
        <p:spPr bwMode="auto">
          <a:xfrm>
            <a:off x="3489325" y="4776788"/>
            <a:ext cx="5773738" cy="2608262"/>
          </a:xfrm>
          <a:prstGeom prst="roundRect">
            <a:avLst>
              <a:gd name="adj" fmla="val 15255"/>
            </a:avLst>
          </a:prstGeom>
          <a:solidFill>
            <a:srgbClr val="000000"/>
          </a:solidFill>
          <a:ln w="9525">
            <a:noFill/>
            <a:round/>
            <a:headEnd/>
            <a:tailEnd/>
          </a:ln>
        </p:spPr>
        <p:txBody>
          <a:bodyPr lIns="50800" tIns="50800" rIns="50800" bIns="50800" anchor="ctr"/>
          <a:lstStyle/>
          <a:p>
            <a:pPr algn="ctr" defTabSz="825500" hangingPunct="0"/>
            <a:endParaRPr lang="pt-BR" sz="3200">
              <a:solidFill>
                <a:srgbClr val="FFFFFF"/>
              </a:solidFill>
              <a:latin typeface="Helvetica Neue Medium"/>
              <a:ea typeface="Helvetica Neue Medium"/>
              <a:cs typeface="Helvetica Neue Medium"/>
              <a:sym typeface="Helvetica Neue Medium"/>
            </a:endParaRPr>
          </a:p>
        </p:txBody>
      </p:sp>
      <p:sp>
        <p:nvSpPr>
          <p:cNvPr id="27652" name="Retângulo Arredondado"/>
          <p:cNvSpPr>
            <a:spLocks noChangeArrowheads="1"/>
          </p:cNvSpPr>
          <p:nvPr/>
        </p:nvSpPr>
        <p:spPr bwMode="auto">
          <a:xfrm>
            <a:off x="15674975" y="5356225"/>
            <a:ext cx="4473575" cy="2028825"/>
          </a:xfrm>
          <a:prstGeom prst="roundRect">
            <a:avLst>
              <a:gd name="adj" fmla="val 15255"/>
            </a:avLst>
          </a:prstGeom>
          <a:solidFill>
            <a:srgbClr val="000000"/>
          </a:solidFill>
          <a:ln w="9525">
            <a:noFill/>
            <a:round/>
            <a:headEnd/>
            <a:tailEnd/>
          </a:ln>
        </p:spPr>
        <p:txBody>
          <a:bodyPr lIns="50800" tIns="50800" rIns="50800" bIns="50800" anchor="ctr"/>
          <a:lstStyle/>
          <a:p>
            <a:pPr algn="ctr" defTabSz="825500" hangingPunct="0"/>
            <a:endParaRPr lang="pt-BR" sz="3200">
              <a:solidFill>
                <a:srgbClr val="FFFFFF"/>
              </a:solidFill>
              <a:latin typeface="Helvetica Neue Medium"/>
              <a:ea typeface="Helvetica Neue Medium"/>
              <a:cs typeface="Helvetica Neue Medium"/>
              <a:sym typeface="Helvetica Neue Medium"/>
            </a:endParaRPr>
          </a:p>
        </p:txBody>
      </p:sp>
      <p:sp>
        <p:nvSpPr>
          <p:cNvPr id="27653" name="RESTORE…"/>
          <p:cNvSpPr txBox="1">
            <a:spLocks noChangeArrowheads="1"/>
          </p:cNvSpPr>
          <p:nvPr/>
        </p:nvSpPr>
        <p:spPr bwMode="auto">
          <a:xfrm>
            <a:off x="11093450" y="3348038"/>
            <a:ext cx="2197100" cy="828675"/>
          </a:xfrm>
          <a:prstGeom prst="rect">
            <a:avLst/>
          </a:prstGeom>
          <a:noFill/>
          <a:ln w="9525">
            <a:noFill/>
            <a:miter lim="800000"/>
            <a:headEnd/>
            <a:tailEnd/>
          </a:ln>
        </p:spPr>
        <p:txBody>
          <a:bodyPr wrap="none" lIns="50800" tIns="50800" rIns="50800" bIns="50800" anchor="ctr">
            <a:spAutoFit/>
          </a:bodyPr>
          <a:lstStyle/>
          <a:p>
            <a:pPr algn="ctr" hangingPunct="0"/>
            <a:r>
              <a:rPr lang="pt-BR">
                <a:solidFill>
                  <a:srgbClr val="FFFFFF"/>
                </a:solidFill>
              </a:rPr>
              <a:t>RESTORE</a:t>
            </a:r>
          </a:p>
          <a:p>
            <a:pPr algn="ctr" hangingPunct="0"/>
            <a:r>
              <a:rPr lang="pt-BR">
                <a:solidFill>
                  <a:srgbClr val="FFFFFF"/>
                </a:solidFill>
              </a:rPr>
              <a:t>2249 pacientes</a:t>
            </a:r>
          </a:p>
        </p:txBody>
      </p:sp>
      <p:sp>
        <p:nvSpPr>
          <p:cNvPr id="27654" name="SDRA moderada-a-grave…"/>
          <p:cNvSpPr txBox="1">
            <a:spLocks noChangeArrowheads="1"/>
          </p:cNvSpPr>
          <p:nvPr/>
        </p:nvSpPr>
        <p:spPr bwMode="auto">
          <a:xfrm>
            <a:off x="3489325" y="5772150"/>
            <a:ext cx="5324475" cy="1196975"/>
          </a:xfrm>
          <a:prstGeom prst="rect">
            <a:avLst/>
          </a:prstGeom>
          <a:noFill/>
          <a:ln w="9525">
            <a:noFill/>
            <a:miter lim="800000"/>
            <a:headEnd/>
            <a:tailEnd/>
          </a:ln>
        </p:spPr>
        <p:txBody>
          <a:bodyPr wrap="none" lIns="50800" tIns="50800" rIns="50800" bIns="50800" anchor="ctr">
            <a:spAutoFit/>
          </a:bodyPr>
          <a:lstStyle/>
          <a:p>
            <a:pPr algn="ctr" hangingPunct="0"/>
            <a:r>
              <a:rPr lang="pt-BR">
                <a:solidFill>
                  <a:srgbClr val="FFFFFF"/>
                </a:solidFill>
              </a:rPr>
              <a:t>SDRA moderada agrave com infiltrado</a:t>
            </a:r>
          </a:p>
          <a:p>
            <a:pPr algn="ctr" hangingPunct="0"/>
            <a:r>
              <a:rPr lang="pt-BR">
                <a:solidFill>
                  <a:srgbClr val="FFFFFF"/>
                </a:solidFill>
              </a:rPr>
              <a:t>bilateral no dias 0-1</a:t>
            </a:r>
          </a:p>
          <a:p>
            <a:pPr algn="ctr" hangingPunct="0"/>
            <a:r>
              <a:rPr lang="pt-BR">
                <a:solidFill>
                  <a:srgbClr val="FFFFFF"/>
                </a:solidFill>
              </a:rPr>
              <a:t>1207 pacientes</a:t>
            </a:r>
          </a:p>
        </p:txBody>
      </p:sp>
      <p:sp>
        <p:nvSpPr>
          <p:cNvPr id="27655" name="EXCLUÍDOS…"/>
          <p:cNvSpPr txBox="1">
            <a:spLocks noChangeArrowheads="1"/>
          </p:cNvSpPr>
          <p:nvPr/>
        </p:nvSpPr>
        <p:spPr bwMode="auto">
          <a:xfrm>
            <a:off x="15811500" y="5770563"/>
            <a:ext cx="4202113" cy="1196975"/>
          </a:xfrm>
          <a:prstGeom prst="rect">
            <a:avLst/>
          </a:prstGeom>
          <a:noFill/>
          <a:ln w="9525">
            <a:noFill/>
            <a:miter lim="800000"/>
            <a:headEnd/>
            <a:tailEnd/>
          </a:ln>
        </p:spPr>
        <p:txBody>
          <a:bodyPr wrap="none" lIns="50800" tIns="50800" rIns="50800" bIns="50800" anchor="ctr">
            <a:spAutoFit/>
          </a:bodyPr>
          <a:lstStyle/>
          <a:p>
            <a:pPr algn="ctr" hangingPunct="0"/>
            <a:r>
              <a:rPr lang="pt-BR" b="1">
                <a:solidFill>
                  <a:srgbClr val="FFFF00"/>
                </a:solidFill>
              </a:rPr>
              <a:t>EXCLUÍDOS </a:t>
            </a:r>
          </a:p>
          <a:p>
            <a:pPr algn="ctr" hangingPunct="0"/>
            <a:r>
              <a:rPr lang="pt-BR">
                <a:solidFill>
                  <a:srgbClr val="FFFFFF"/>
                </a:solidFill>
              </a:rPr>
              <a:t>25 pacientes (ECMO entre os </a:t>
            </a:r>
          </a:p>
          <a:p>
            <a:pPr algn="ctr" hangingPunct="0"/>
            <a:r>
              <a:rPr lang="pt-BR">
                <a:solidFill>
                  <a:srgbClr val="FFFFFF"/>
                </a:solidFill>
              </a:rPr>
              <a:t>os dias 0-2)</a:t>
            </a:r>
          </a:p>
        </p:txBody>
      </p:sp>
      <p:sp>
        <p:nvSpPr>
          <p:cNvPr id="27656" name="Oval"/>
          <p:cNvSpPr>
            <a:spLocks noChangeArrowheads="1"/>
          </p:cNvSpPr>
          <p:nvPr/>
        </p:nvSpPr>
        <p:spPr bwMode="auto">
          <a:xfrm>
            <a:off x="9263063" y="9234488"/>
            <a:ext cx="5857875" cy="2894012"/>
          </a:xfrm>
          <a:prstGeom prst="ellipse">
            <a:avLst/>
          </a:prstGeom>
          <a:solidFill>
            <a:srgbClr val="000000"/>
          </a:solidFill>
          <a:ln w="9525">
            <a:noFill/>
            <a:round/>
            <a:headEnd/>
            <a:tailEnd/>
          </a:ln>
        </p:spPr>
        <p:txBody>
          <a:bodyPr lIns="50800" tIns="50800" rIns="50800" bIns="50800" anchor="ctr"/>
          <a:lstStyle/>
          <a:p>
            <a:pPr algn="ctr" defTabSz="825500" hangingPunct="0"/>
            <a:endParaRPr lang="pt-BR" sz="3200">
              <a:solidFill>
                <a:srgbClr val="FFFFFF"/>
              </a:solidFill>
              <a:latin typeface="Helvetica Neue Medium"/>
              <a:ea typeface="Helvetica Neue Medium"/>
              <a:cs typeface="Helvetica Neue Medium"/>
              <a:sym typeface="Helvetica Neue Medium"/>
            </a:endParaRPr>
          </a:p>
        </p:txBody>
      </p:sp>
      <p:sp>
        <p:nvSpPr>
          <p:cNvPr id="27657" name="PACIENTES ANALISADOS…"/>
          <p:cNvSpPr txBox="1">
            <a:spLocks noChangeArrowheads="1"/>
          </p:cNvSpPr>
          <p:nvPr/>
        </p:nvSpPr>
        <p:spPr bwMode="auto">
          <a:xfrm>
            <a:off x="10323513" y="10266363"/>
            <a:ext cx="3736975" cy="830262"/>
          </a:xfrm>
          <a:prstGeom prst="rect">
            <a:avLst/>
          </a:prstGeom>
          <a:noFill/>
          <a:ln w="9525">
            <a:noFill/>
            <a:miter lim="800000"/>
            <a:headEnd/>
            <a:tailEnd/>
          </a:ln>
        </p:spPr>
        <p:txBody>
          <a:bodyPr wrap="none" lIns="50800" tIns="50800" rIns="50800" bIns="50800" anchor="ctr">
            <a:spAutoFit/>
          </a:bodyPr>
          <a:lstStyle/>
          <a:p>
            <a:pPr algn="ctr" hangingPunct="0"/>
            <a:r>
              <a:rPr lang="pt-BR">
                <a:solidFill>
                  <a:srgbClr val="FFFFFF"/>
                </a:solidFill>
              </a:rPr>
              <a:t>PACIENTES ANALISADOS</a:t>
            </a:r>
          </a:p>
          <a:p>
            <a:pPr algn="ctr" hangingPunct="0"/>
            <a:r>
              <a:rPr lang="pt-BR">
                <a:solidFill>
                  <a:srgbClr val="FFFFFF"/>
                </a:solidFill>
              </a:rPr>
              <a:t>1182 pacientes</a:t>
            </a:r>
          </a:p>
        </p:txBody>
      </p:sp>
      <p:sp>
        <p:nvSpPr>
          <p:cNvPr id="27658" name="Rudolph et al DOI: 10.1097/CCM.0000000000005426"/>
          <p:cNvSpPr txBox="1">
            <a:spLocks noChangeArrowheads="1"/>
          </p:cNvSpPr>
          <p:nvPr/>
        </p:nvSpPr>
        <p:spPr bwMode="auto">
          <a:xfrm>
            <a:off x="6572250" y="13022263"/>
            <a:ext cx="14976475" cy="588962"/>
          </a:xfrm>
          <a:prstGeom prst="rect">
            <a:avLst/>
          </a:prstGeom>
          <a:noFill/>
          <a:ln w="9525">
            <a:noFill/>
            <a:miter lim="800000"/>
            <a:headEnd/>
            <a:tailEnd/>
          </a:ln>
        </p:spPr>
        <p:txBody>
          <a:bodyPr lIns="50800" tIns="50800" rIns="50800" bIns="50800" anchor="ctr">
            <a:spAutoFit/>
          </a:bodyPr>
          <a:lstStyle/>
          <a:p>
            <a:pPr defTabSz="457200" hangingPunct="0"/>
            <a:r>
              <a:rPr lang="pt-BR" sz="3200">
                <a:solidFill>
                  <a:srgbClr val="000000"/>
                </a:solidFill>
                <a:latin typeface="Times Roman"/>
                <a:ea typeface="Times Roman"/>
                <a:cs typeface="Times Roman"/>
                <a:sym typeface="Times Roman"/>
              </a:rPr>
              <a:t>Rudolph et al DOI: 10.1097/CCM.0000000000005426</a:t>
            </a:r>
          </a:p>
        </p:txBody>
      </p:sp>
      <p:sp>
        <p:nvSpPr>
          <p:cNvPr id="27659" name="AutoShape 14"/>
          <p:cNvSpPr>
            <a:spLocks noChangeArrowheads="1"/>
          </p:cNvSpPr>
          <p:nvPr/>
        </p:nvSpPr>
        <p:spPr bwMode="auto">
          <a:xfrm>
            <a:off x="9221788" y="3829050"/>
            <a:ext cx="733425" cy="1214438"/>
          </a:xfrm>
          <a:prstGeom prst="curvedLeftArrow">
            <a:avLst>
              <a:gd name="adj1" fmla="val 33117"/>
              <a:gd name="adj2" fmla="val 66234"/>
              <a:gd name="adj3" fmla="val 33333"/>
            </a:avLst>
          </a:prstGeom>
          <a:solidFill>
            <a:schemeClr val="folHlink"/>
          </a:solidFill>
          <a:ln w="9525">
            <a:solidFill>
              <a:schemeClr val="tx1"/>
            </a:solidFill>
            <a:miter lim="800000"/>
            <a:headEnd/>
            <a:tailEnd/>
          </a:ln>
        </p:spPr>
        <p:txBody>
          <a:bodyPr wrap="none" anchor="ctr"/>
          <a:lstStyle/>
          <a:p>
            <a:endParaRPr lang="pt-BR"/>
          </a:p>
        </p:txBody>
      </p:sp>
      <p:sp>
        <p:nvSpPr>
          <p:cNvPr id="27660" name="AutoShape 15"/>
          <p:cNvSpPr>
            <a:spLocks noChangeArrowheads="1"/>
          </p:cNvSpPr>
          <p:nvPr/>
        </p:nvSpPr>
        <p:spPr bwMode="auto">
          <a:xfrm>
            <a:off x="14428788" y="3829050"/>
            <a:ext cx="733425" cy="1214438"/>
          </a:xfrm>
          <a:prstGeom prst="curvedRightArrow">
            <a:avLst>
              <a:gd name="adj1" fmla="val 33117"/>
              <a:gd name="adj2" fmla="val 66234"/>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27661" name="AutoShape 17"/>
          <p:cNvSpPr>
            <a:spLocks noChangeArrowheads="1"/>
          </p:cNvSpPr>
          <p:nvPr/>
        </p:nvSpPr>
        <p:spPr bwMode="auto">
          <a:xfrm>
            <a:off x="11528425" y="5510213"/>
            <a:ext cx="1762125" cy="3724275"/>
          </a:xfrm>
          <a:prstGeom prst="downArrow">
            <a:avLst>
              <a:gd name="adj1" fmla="val 50000"/>
              <a:gd name="adj2" fmla="val 52838"/>
            </a:avLst>
          </a:prstGeom>
          <a:solidFill>
            <a:schemeClr val="folHlink"/>
          </a:solidFill>
          <a:ln w="76200">
            <a:solidFill>
              <a:schemeClr val="tx1"/>
            </a:solidFill>
            <a:miter lim="800000"/>
            <a:headEnd/>
            <a:tailEnd/>
          </a:ln>
        </p:spPr>
        <p:txBody>
          <a:bodyPr vert="eaVert" wrap="none" anchor="ctr"/>
          <a:lstStyle/>
          <a:p>
            <a:pPr algn="ctr" defTabSz="914400"/>
            <a:endParaRPr lang="pt-BR">
              <a:solidFill>
                <a:schemeClr val="hlink"/>
              </a:solidFill>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Captura de Tela 2022-03-28 às 22.47.14.png" descr="Captura de Tela 2022-03-28 às 22.47.14.png"/>
          <p:cNvPicPr>
            <a:picLocks noChangeAspect="1"/>
          </p:cNvPicPr>
          <p:nvPr/>
        </p:nvPicPr>
        <p:blipFill>
          <a:blip r:embed="rId2"/>
          <a:srcRect/>
          <a:stretch>
            <a:fillRect/>
          </a:stretch>
        </p:blipFill>
        <p:spPr bwMode="auto">
          <a:xfrm>
            <a:off x="6481763" y="542925"/>
            <a:ext cx="17264062" cy="12785725"/>
          </a:xfrm>
          <a:prstGeom prst="rect">
            <a:avLst/>
          </a:prstGeom>
          <a:noFill/>
          <a:ln w="9525">
            <a:noFill/>
            <a:miter lim="800000"/>
            <a:headEnd/>
            <a:tailEnd/>
          </a:ln>
        </p:spPr>
      </p:pic>
      <p:sp>
        <p:nvSpPr>
          <p:cNvPr id="188" name="RESULTADOS"/>
          <p:cNvSpPr txBox="1">
            <a:spLocks noGrp="1"/>
          </p:cNvSpPr>
          <p:nvPr>
            <p:ph type="title" idx="4294967295"/>
          </p:nvPr>
        </p:nvSpPr>
        <p:spPr>
          <a:xfrm>
            <a:off x="65088" y="500063"/>
            <a:ext cx="19110325" cy="1001712"/>
          </a:xfrm>
        </p:spPr>
        <p:txBody>
          <a:bodyPr/>
          <a:lstStyle>
            <a:lvl1pPr defTabSz="1682453">
              <a:defRPr sz="5865" spc="-117"/>
            </a:lvl1pPr>
          </a:lstStyle>
          <a:p>
            <a:pPr eaLnBrk="1" fontAlgn="auto" hangingPunct="1">
              <a:spcBef>
                <a:spcPts val="0"/>
              </a:spcBef>
              <a:spcAft>
                <a:spcPts val="0"/>
              </a:spcAft>
              <a:defRPr/>
            </a:pPr>
            <a:r>
              <a:t>RESULTADOS  </a:t>
            </a:r>
          </a:p>
        </p:txBody>
      </p:sp>
      <p:sp>
        <p:nvSpPr>
          <p:cNvPr id="189" name="Losango"/>
          <p:cNvSpPr/>
          <p:nvPr/>
        </p:nvSpPr>
        <p:spPr>
          <a:xfrm>
            <a:off x="14177963" y="1447800"/>
            <a:ext cx="3524250" cy="155416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lnTo>
                  <a:pt x="10800" y="0"/>
                </a:lnTo>
                <a:close/>
              </a:path>
            </a:pathLst>
          </a:custGeom>
          <a:ln w="63500">
            <a:solidFill>
              <a:schemeClr val="accent5">
                <a:lumOff val="-29866"/>
              </a:schemeClr>
            </a:solidFill>
            <a:miter lim="400000"/>
          </a:ln>
        </p:spPr>
        <p:txBody>
          <a:bodyPr lIns="50800" tIns="50800" rIns="50800" bIns="50800" anchor="ctr"/>
          <a:lstStyle/>
          <a:p>
            <a:pPr algn="ctr" defTabSz="825500" fontAlgn="auto" hangingPunct="0">
              <a:spcBef>
                <a:spcPts val="0"/>
              </a:spcBef>
              <a:spcAft>
                <a:spcPts val="0"/>
              </a:spcAft>
              <a:defRPr sz="3200">
                <a:solidFill>
                  <a:srgbClr val="FFFFFF"/>
                </a:solidFill>
                <a:latin typeface="Helvetica Neue Medium"/>
                <a:ea typeface="Helvetica Neue Medium"/>
                <a:cs typeface="Helvetica Neue Medium"/>
                <a:sym typeface="Helvetica Neue Medium"/>
              </a:defRPr>
            </a:pPr>
            <a:endParaRPr sz="3200" kern="0">
              <a:solidFill>
                <a:srgbClr val="FFFFFF"/>
              </a:solidFill>
              <a:latin typeface="Helvetica Neue Medium"/>
              <a:ea typeface="Helvetica Neue Medium"/>
              <a:cs typeface="Helvetica Neue Medium"/>
              <a:sym typeface="Helvetica Neue Medium"/>
            </a:endParaRPr>
          </a:p>
        </p:txBody>
      </p:sp>
      <p:sp>
        <p:nvSpPr>
          <p:cNvPr id="191" name="Linha"/>
          <p:cNvSpPr>
            <a:spLocks noChangeShapeType="1"/>
          </p:cNvSpPr>
          <p:nvPr/>
        </p:nvSpPr>
        <p:spPr bwMode="auto">
          <a:xfrm flipH="1">
            <a:off x="16790988" y="6935788"/>
            <a:ext cx="911225" cy="0"/>
          </a:xfrm>
          <a:prstGeom prst="line">
            <a:avLst/>
          </a:prstGeom>
          <a:noFill/>
          <a:ln w="25400">
            <a:solidFill>
              <a:srgbClr val="000000"/>
            </a:solidFill>
            <a:miter lim="400000"/>
            <a:headEnd/>
            <a:tailEnd type="triangle" w="med" len="med"/>
          </a:ln>
        </p:spPr>
        <p:txBody>
          <a:bodyPr lIns="50800" tIns="50800" rIns="50800" bIns="50800" anchor="ctr"/>
          <a:lstStyle/>
          <a:p>
            <a:endParaRPr lang="pt-BR"/>
          </a:p>
        </p:txBody>
      </p:sp>
      <p:sp>
        <p:nvSpPr>
          <p:cNvPr id="194" name="Linha"/>
          <p:cNvSpPr/>
          <p:nvPr/>
        </p:nvSpPr>
        <p:spPr>
          <a:xfrm flipH="1">
            <a:off x="17246600" y="12012613"/>
            <a:ext cx="455613" cy="582612"/>
          </a:xfrm>
          <a:prstGeom prst="line">
            <a:avLst/>
          </a:prstGeom>
          <a:ln w="25400">
            <a:solidFill>
              <a:schemeClr val="accent5">
                <a:lumMod val="75000"/>
              </a:schemeClr>
            </a:solidFill>
            <a:miter lim="400000"/>
            <a:tailEnd type="triangle"/>
          </a:ln>
        </p:spPr>
        <p:txBody>
          <a:bodyPr lIns="50800" tIns="50800" rIns="50800" bIns="50800" anchor="ctr"/>
          <a:lstStyle/>
          <a:p>
            <a:pPr algn="ctr" defTabSz="2438338" fontAlgn="auto" hangingPunct="0">
              <a:spcBef>
                <a:spcPts val="0"/>
              </a:spcBef>
              <a:spcAft>
                <a:spcPts val="0"/>
              </a:spcAft>
              <a:defRPr/>
            </a:pPr>
            <a:endParaRPr kern="0" dirty="0">
              <a:latin typeface="+mn-lt"/>
              <a:ea typeface="+mn-ea"/>
              <a:cs typeface="+mn-cs"/>
            </a:endParaRPr>
          </a:p>
        </p:txBody>
      </p:sp>
      <p:sp>
        <p:nvSpPr>
          <p:cNvPr id="195" name="Retângulo"/>
          <p:cNvSpPr>
            <a:spLocks noChangeArrowheads="1"/>
          </p:cNvSpPr>
          <p:nvPr/>
        </p:nvSpPr>
        <p:spPr bwMode="auto">
          <a:xfrm>
            <a:off x="14177963" y="11188700"/>
            <a:ext cx="5865812" cy="558800"/>
          </a:xfrm>
          <a:prstGeom prst="rect">
            <a:avLst/>
          </a:prstGeom>
          <a:noFill/>
          <a:ln w="25400">
            <a:solidFill>
              <a:srgbClr val="000000"/>
            </a:solidFill>
            <a:miter lim="400000"/>
            <a:headEnd/>
            <a:tailEnd/>
          </a:ln>
        </p:spPr>
        <p:txBody>
          <a:bodyPr lIns="50800" tIns="50800" rIns="50800" bIns="50800" anchor="ctr"/>
          <a:lstStyle/>
          <a:p>
            <a:pPr algn="ctr" defTabSz="825500" hangingPunct="0"/>
            <a:endParaRPr lang="pt-BR" sz="3200">
              <a:solidFill>
                <a:srgbClr val="FFFFFF"/>
              </a:solidFill>
              <a:latin typeface="Helvetica Neue Medium"/>
              <a:ea typeface="Helvetica Neue Medium"/>
              <a:cs typeface="Helvetica Neue Medium"/>
              <a:sym typeface="Helvetica Neue Medium"/>
            </a:endParaRPr>
          </a:p>
        </p:txBody>
      </p:sp>
      <p:sp>
        <p:nvSpPr>
          <p:cNvPr id="28679" name="Rectangle 10"/>
          <p:cNvSpPr>
            <a:spLocks noChangeArrowheads="1"/>
          </p:cNvSpPr>
          <p:nvPr/>
        </p:nvSpPr>
        <p:spPr bwMode="auto">
          <a:xfrm flipH="1">
            <a:off x="0" y="1447800"/>
            <a:ext cx="7077075" cy="11536363"/>
          </a:xfrm>
          <a:prstGeom prst="rect">
            <a:avLst/>
          </a:prstGeom>
          <a:noFill/>
          <a:ln w="9525">
            <a:noFill/>
            <a:miter lim="800000"/>
            <a:headEnd/>
            <a:tailEnd/>
          </a:ln>
        </p:spPr>
        <p:txBody>
          <a:bodyPr>
            <a:spAutoFit/>
          </a:bodyPr>
          <a:lstStyle/>
          <a:p>
            <a:pPr algn="ctr" defTabSz="914400"/>
            <a:r>
              <a:rPr lang="pt-BR" sz="3200"/>
              <a:t>A </a:t>
            </a:r>
            <a:r>
              <a:rPr lang="pt-BR" sz="3200">
                <a:solidFill>
                  <a:schemeClr val="hlink"/>
                </a:solidFill>
              </a:rPr>
              <a:t>Tabela 1</a:t>
            </a:r>
            <a:r>
              <a:rPr lang="pt-BR" sz="3200"/>
              <a:t> </a:t>
            </a:r>
            <a:r>
              <a:rPr lang="pt-BR" sz="3200" b="1"/>
              <a:t>resume as características basais estratificadas por uso precoce versus nenhum uso precoce de </a:t>
            </a:r>
            <a:r>
              <a:rPr lang="pt-BR" sz="3200" i="1"/>
              <a:t>neuromuscular blocking agents</a:t>
            </a:r>
            <a:r>
              <a:rPr lang="pt-BR" sz="3200"/>
              <a:t> </a:t>
            </a:r>
            <a:r>
              <a:rPr lang="pt-BR" sz="3200" b="1"/>
              <a:t/>
            </a:r>
            <a:br>
              <a:rPr lang="pt-BR" sz="3200" b="1"/>
            </a:br>
            <a:r>
              <a:rPr lang="pt-BR" sz="3200" b="1"/>
              <a:t>(NMBA)</a:t>
            </a:r>
          </a:p>
          <a:p>
            <a:pPr algn="ctr" defTabSz="914400"/>
            <a:endParaRPr lang="pt-BR" sz="3200" b="1"/>
          </a:p>
          <a:p>
            <a:pPr algn="ctr" defTabSz="914400"/>
            <a:r>
              <a:rPr lang="pt-BR" b="1"/>
              <a:t>Uma proporção maior de pacientes com NMBA precoce tinha doença parenquimatosa, diagnóstico atual ou passado de câncer ou uma anomalia cromossômica. Não havia diferença no uso de NMBA precoce em pacientes no RESTORE intervenção versus locais de cuidados habituais. Enquanto metade daqueles que não receberam NMBA precoce tiveram PARDS grave nos dias 0-1 (n = 511, 52%), a maioria dos pacientes que receberam NMBA precoce tiveram PARDS grave(n = 156, 80%). O pior IO nos dias 0-1 foi significativamente maior no grupo NMBA inicial (mediana, 25,0[IQR, 16,1–36,7] vs 15,1 [10,6–22,5]), e esses pacientes eram mais propensos a serem suportados em HFOV nos dias 0-2(52% vs 10%; p &lt; 0,0001). Pacientes no início do NMBA  grupo também teve mais disfunção orgânica nos dias 0-1, incluindo cardiovascular (70% vs 42%), neurológica (44%vs 38%) e disfunção hematológica (26% vs 16%).</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500" fill="hold"/>
                                        <p:tgtEl>
                                          <p:spTgt spid="189"/>
                                        </p:tgtEl>
                                        <p:attrNameLst>
                                          <p:attrName>ppt_x</p:attrName>
                                        </p:attrNameLst>
                                      </p:cBhvr>
                                      <p:tavLst>
                                        <p:tav tm="0">
                                          <p:val>
                                            <p:strVal val="#ppt_x"/>
                                          </p:val>
                                        </p:tav>
                                        <p:tav tm="100000">
                                          <p:val>
                                            <p:strVal val="#ppt_x"/>
                                          </p:val>
                                        </p:tav>
                                      </p:tavLst>
                                    </p:anim>
                                    <p:anim calcmode="lin" valueType="num">
                                      <p:cBhvr additive="base">
                                        <p:cTn id="8" dur="500" fill="hold"/>
                                        <p:tgtEl>
                                          <p:spTgt spid="18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1"/>
                                        </p:tgtEl>
                                        <p:attrNameLst>
                                          <p:attrName>style.visibility</p:attrName>
                                        </p:attrNameLst>
                                      </p:cBhvr>
                                      <p:to>
                                        <p:strVal val="visible"/>
                                      </p:to>
                                    </p:set>
                                    <p:anim calcmode="lin" valueType="num">
                                      <p:cBhvr additive="base">
                                        <p:cTn id="13" dur="500" fill="hold"/>
                                        <p:tgtEl>
                                          <p:spTgt spid="191"/>
                                        </p:tgtEl>
                                        <p:attrNameLst>
                                          <p:attrName>ppt_x</p:attrName>
                                        </p:attrNameLst>
                                      </p:cBhvr>
                                      <p:tavLst>
                                        <p:tav tm="0">
                                          <p:val>
                                            <p:strVal val="#ppt_x"/>
                                          </p:val>
                                        </p:tav>
                                        <p:tav tm="100000">
                                          <p:val>
                                            <p:strVal val="#ppt_x"/>
                                          </p:val>
                                        </p:tav>
                                      </p:tavLst>
                                    </p:anim>
                                    <p:anim calcmode="lin" valueType="num">
                                      <p:cBhvr additive="base">
                                        <p:cTn id="14" dur="500" fill="hold"/>
                                        <p:tgtEl>
                                          <p:spTgt spid="19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5"/>
                                        </p:tgtEl>
                                        <p:attrNameLst>
                                          <p:attrName>style.visibility</p:attrName>
                                        </p:attrNameLst>
                                      </p:cBhvr>
                                      <p:to>
                                        <p:strVal val="visible"/>
                                      </p:to>
                                    </p:set>
                                    <p:anim calcmode="lin" valueType="num">
                                      <p:cBhvr additive="base">
                                        <p:cTn id="19" dur="500" fill="hold"/>
                                        <p:tgtEl>
                                          <p:spTgt spid="195"/>
                                        </p:tgtEl>
                                        <p:attrNameLst>
                                          <p:attrName>ppt_x</p:attrName>
                                        </p:attrNameLst>
                                      </p:cBhvr>
                                      <p:tavLst>
                                        <p:tav tm="0">
                                          <p:val>
                                            <p:strVal val="#ppt_x"/>
                                          </p:val>
                                        </p:tav>
                                        <p:tav tm="100000">
                                          <p:val>
                                            <p:strVal val="#ppt_x"/>
                                          </p:val>
                                        </p:tav>
                                      </p:tavLst>
                                    </p:anim>
                                    <p:anim calcmode="lin" valueType="num">
                                      <p:cBhvr additive="base">
                                        <p:cTn id="20" dur="500" fill="hold"/>
                                        <p:tgtEl>
                                          <p:spTgt spid="19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94"/>
                                        </p:tgtEl>
                                        <p:attrNameLst>
                                          <p:attrName>style.visibility</p:attrName>
                                        </p:attrNameLst>
                                      </p:cBhvr>
                                      <p:to>
                                        <p:strVal val="visible"/>
                                      </p:to>
                                    </p:set>
                                    <p:anim calcmode="lin" valueType="num">
                                      <p:cBhvr additive="base">
                                        <p:cTn id="25" dur="500" fill="hold"/>
                                        <p:tgtEl>
                                          <p:spTgt spid="194"/>
                                        </p:tgtEl>
                                        <p:attrNameLst>
                                          <p:attrName>ppt_x</p:attrName>
                                        </p:attrNameLst>
                                      </p:cBhvr>
                                      <p:tavLst>
                                        <p:tav tm="0">
                                          <p:val>
                                            <p:strVal val="#ppt_x"/>
                                          </p:val>
                                        </p:tav>
                                        <p:tav tm="100000">
                                          <p:val>
                                            <p:strVal val="#ppt_x"/>
                                          </p:val>
                                        </p:tav>
                                      </p:tavLst>
                                    </p:anim>
                                    <p:anim calcmode="lin" valueType="num">
                                      <p:cBhvr additive="base">
                                        <p:cTn id="26" dur="500" fill="hold"/>
                                        <p:tgtEl>
                                          <p:spTgt spid="1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 grpId="0" animBg="1"/>
      <p:bldP spid="19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udolph et al DOI: 10.1097/CCM.0000000000005426"/>
          <p:cNvSpPr txBox="1">
            <a:spLocks noChangeArrowheads="1"/>
          </p:cNvSpPr>
          <p:nvPr/>
        </p:nvSpPr>
        <p:spPr bwMode="auto">
          <a:xfrm>
            <a:off x="8172450" y="12858750"/>
            <a:ext cx="11641138" cy="584200"/>
          </a:xfrm>
          <a:prstGeom prst="rect">
            <a:avLst/>
          </a:prstGeom>
          <a:noFill/>
          <a:ln w="9525">
            <a:noFill/>
            <a:miter lim="800000"/>
            <a:headEnd/>
            <a:tailEnd/>
          </a:ln>
        </p:spPr>
        <p:txBody>
          <a:bodyPr lIns="50800" tIns="50800" rIns="50800" bIns="50800" anchor="ctr">
            <a:spAutoFit/>
          </a:bodyPr>
          <a:lstStyle/>
          <a:p>
            <a:pPr defTabSz="457200" hangingPunct="0"/>
            <a:r>
              <a:rPr lang="pt-BR" sz="3200">
                <a:solidFill>
                  <a:srgbClr val="000000"/>
                </a:solidFill>
                <a:latin typeface="Times Roman"/>
                <a:ea typeface="Times Roman"/>
                <a:cs typeface="Times Roman"/>
                <a:sym typeface="Times Roman"/>
              </a:rPr>
              <a:t>Rudolph et al DOI: 10.1097/CCM.0000000000005426</a:t>
            </a:r>
          </a:p>
        </p:txBody>
      </p:sp>
      <p:pic>
        <p:nvPicPr>
          <p:cNvPr id="29698" name="Captura de Tela 2022-03-28 às 22.58.33.png" descr="Captura de Tela 2022-03-28 às 22.58.33.png"/>
          <p:cNvPicPr>
            <a:picLocks noChangeAspect="1"/>
          </p:cNvPicPr>
          <p:nvPr/>
        </p:nvPicPr>
        <p:blipFill>
          <a:blip r:embed="rId2"/>
          <a:srcRect/>
          <a:stretch>
            <a:fillRect/>
          </a:stretch>
        </p:blipFill>
        <p:spPr bwMode="auto">
          <a:xfrm>
            <a:off x="3586163" y="4981575"/>
            <a:ext cx="20813712" cy="7534275"/>
          </a:xfrm>
          <a:prstGeom prst="rect">
            <a:avLst/>
          </a:prstGeom>
          <a:noFill/>
          <a:ln w="9525">
            <a:noFill/>
            <a:miter lim="800000"/>
            <a:headEnd/>
            <a:tailEnd/>
          </a:ln>
        </p:spPr>
      </p:pic>
      <p:pic>
        <p:nvPicPr>
          <p:cNvPr id="29699" name="Captura de Tela 2022-03-28 às 22.59.17.png" descr="Captura de Tela 2022-03-28 às 22.59.17.png"/>
          <p:cNvPicPr>
            <a:picLocks noChangeAspect="1"/>
          </p:cNvPicPr>
          <p:nvPr/>
        </p:nvPicPr>
        <p:blipFill>
          <a:blip r:embed="rId3"/>
          <a:srcRect/>
          <a:stretch>
            <a:fillRect/>
          </a:stretch>
        </p:blipFill>
        <p:spPr bwMode="auto">
          <a:xfrm>
            <a:off x="3690938" y="1933575"/>
            <a:ext cx="20708937" cy="2792413"/>
          </a:xfrm>
          <a:prstGeom prst="rect">
            <a:avLst/>
          </a:prstGeom>
          <a:noFill/>
          <a:ln w="9525">
            <a:noFill/>
            <a:miter lim="800000"/>
            <a:headEnd/>
            <a:tailEnd/>
          </a:ln>
        </p:spPr>
      </p:pic>
      <p:sp>
        <p:nvSpPr>
          <p:cNvPr id="200" name="RESULTADOS"/>
          <p:cNvSpPr txBox="1">
            <a:spLocks noGrp="1"/>
          </p:cNvSpPr>
          <p:nvPr>
            <p:ph type="title" idx="4294967295"/>
          </p:nvPr>
        </p:nvSpPr>
        <p:spPr>
          <a:xfrm>
            <a:off x="106363" y="482600"/>
            <a:ext cx="21971000" cy="1431925"/>
          </a:xfrm>
        </p:spPr>
        <p:txBody>
          <a:bodyPr vert="horz" wrap="square" numCol="1" anchor="t" anchorCtr="0" compatLnSpc="1">
            <a:prstTxWarp prst="textNoShape">
              <a:avLst/>
            </a:prstTxWarp>
          </a:bodyPr>
          <a:lstStyle/>
          <a:p>
            <a:pPr eaLnBrk="1" hangingPunct="1">
              <a:defRPr/>
            </a:pPr>
            <a:r>
              <a:rPr lang="pt-BR" smtClean="0">
                <a:solidFill>
                  <a:schemeClr val="hlink"/>
                </a:solidFill>
              </a:rPr>
              <a:t>RESULTADOS  </a:t>
            </a:r>
          </a:p>
        </p:txBody>
      </p:sp>
      <p:sp>
        <p:nvSpPr>
          <p:cNvPr id="201" name="Retângulo"/>
          <p:cNvSpPr>
            <a:spLocks noChangeArrowheads="1"/>
          </p:cNvSpPr>
          <p:nvPr/>
        </p:nvSpPr>
        <p:spPr bwMode="auto">
          <a:xfrm>
            <a:off x="3519488" y="6484938"/>
            <a:ext cx="20031075" cy="746125"/>
          </a:xfrm>
          <a:prstGeom prst="rect">
            <a:avLst/>
          </a:prstGeom>
          <a:noFill/>
          <a:ln w="25400">
            <a:solidFill>
              <a:srgbClr val="FF2600"/>
            </a:solidFill>
            <a:miter lim="400000"/>
            <a:headEnd/>
            <a:tailEnd/>
          </a:ln>
        </p:spPr>
        <p:txBody>
          <a:bodyPr lIns="50800" tIns="50800" rIns="50800" bIns="50800" anchor="ctr"/>
          <a:lstStyle/>
          <a:p>
            <a:pPr algn="ctr" defTabSz="825500" hangingPunct="0"/>
            <a:endParaRPr lang="pt-BR" sz="3200">
              <a:solidFill>
                <a:srgbClr val="FFFFFF"/>
              </a:solidFill>
              <a:latin typeface="Helvetica Neue Medium"/>
              <a:ea typeface="Helvetica Neue Medium"/>
              <a:cs typeface="Helvetica Neue Medium"/>
              <a:sym typeface="Helvetica Neue Medium"/>
            </a:endParaRPr>
          </a:p>
        </p:txBody>
      </p:sp>
      <p:cxnSp>
        <p:nvCxnSpPr>
          <p:cNvPr id="3" name="Conector de Seta Reta 2">
            <a:extLst>
              <a:ext uri="{FF2B5EF4-FFF2-40B4-BE49-F238E27FC236}"/>
            </a:extLst>
          </p:cNvPr>
          <p:cNvCxnSpPr>
            <a:cxnSpLocks/>
          </p:cNvCxnSpPr>
          <p:nvPr/>
        </p:nvCxnSpPr>
        <p:spPr>
          <a:xfrm flipH="1">
            <a:off x="15373350" y="9491663"/>
            <a:ext cx="1800225" cy="0"/>
          </a:xfrm>
          <a:prstGeom prst="straightConnector1">
            <a:avLst/>
          </a:prstGeom>
          <a:noFill/>
          <a:ln w="25400" cap="flat">
            <a:solidFill>
              <a:schemeClr val="accent5">
                <a:lumMod val="75000"/>
              </a:schemeClr>
            </a:solidFill>
            <a:prstDash val="solid"/>
            <a:miter lim="400000"/>
            <a:tailEnd type="triangle"/>
          </a:ln>
          <a:effectLst/>
          <a:sp3d/>
        </p:spPr>
        <p:style>
          <a:lnRef idx="0">
            <a:scrgbClr r="0" g="0" b="0"/>
          </a:lnRef>
          <a:fillRef idx="0">
            <a:scrgbClr r="0" g="0" b="0"/>
          </a:fillRef>
          <a:effectRef idx="0">
            <a:scrgbClr r="0" g="0" b="0"/>
          </a:effectRef>
          <a:fontRef idx="none"/>
        </p:style>
      </p:cxnSp>
      <p:sp>
        <p:nvSpPr>
          <p:cNvPr id="29703" name="Text Box 9"/>
          <p:cNvSpPr txBox="1">
            <a:spLocks noChangeArrowheads="1"/>
          </p:cNvSpPr>
          <p:nvPr/>
        </p:nvSpPr>
        <p:spPr bwMode="auto">
          <a:xfrm>
            <a:off x="6613525" y="2173288"/>
            <a:ext cx="2573338" cy="457200"/>
          </a:xfrm>
          <a:prstGeom prst="rect">
            <a:avLst/>
          </a:prstGeom>
          <a:noFill/>
          <a:ln w="9525">
            <a:noFill/>
            <a:miter lim="800000"/>
            <a:headEnd/>
            <a:tailEnd/>
          </a:ln>
        </p:spPr>
        <p:txBody>
          <a:bodyPr wrap="none">
            <a:spAutoFit/>
          </a:bodyPr>
          <a:lstStyle/>
          <a:p>
            <a:pPr defTabSz="914400"/>
            <a:r>
              <a:rPr lang="pt-BR" b="1"/>
              <a:t>CONTINUAÇÃO)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1"/>
                                        </p:tgtEl>
                                        <p:attrNameLst>
                                          <p:attrName>style.visibility</p:attrName>
                                        </p:attrNameLst>
                                      </p:cBhvr>
                                      <p:to>
                                        <p:strVal val="visible"/>
                                      </p:to>
                                    </p:set>
                                    <p:anim calcmode="lin" valueType="num">
                                      <p:cBhvr additive="base">
                                        <p:cTn id="7" dur="500" fill="hold"/>
                                        <p:tgtEl>
                                          <p:spTgt spid="201"/>
                                        </p:tgtEl>
                                        <p:attrNameLst>
                                          <p:attrName>ppt_x</p:attrName>
                                        </p:attrNameLst>
                                      </p:cBhvr>
                                      <p:tavLst>
                                        <p:tav tm="0">
                                          <p:val>
                                            <p:strVal val="#ppt_x"/>
                                          </p:val>
                                        </p:tav>
                                        <p:tav tm="100000">
                                          <p:val>
                                            <p:strVal val="#ppt_x"/>
                                          </p:val>
                                        </p:tav>
                                      </p:tavLst>
                                    </p:anim>
                                    <p:anim calcmode="lin" valueType="num">
                                      <p:cBhvr additive="base">
                                        <p:cTn id="8" dur="500" fill="hold"/>
                                        <p:tgtEl>
                                          <p:spTgt spid="2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3"/>
          <p:cNvSpPr txBox="1">
            <a:spLocks noGrp="1"/>
          </p:cNvSpPr>
          <p:nvPr>
            <p:ph type="body" idx="1"/>
          </p:nvPr>
        </p:nvSpPr>
        <p:spPr>
          <a:xfrm>
            <a:off x="1206500" y="1933575"/>
            <a:ext cx="21971000" cy="11382375"/>
          </a:xfrm>
        </p:spPr>
        <p:txBody>
          <a:bodyPr/>
          <a:lstStyle/>
          <a:p>
            <a:pPr>
              <a:lnSpc>
                <a:spcPct val="80000"/>
              </a:lnSpc>
            </a:pPr>
            <a:r>
              <a:rPr lang="pt-BR" smtClean="0"/>
              <a:t> </a:t>
            </a:r>
            <a:r>
              <a:rPr lang="pt-BR" b="1" smtClean="0">
                <a:solidFill>
                  <a:srgbClr val="FF0000"/>
                </a:solidFill>
              </a:rPr>
              <a:t>A duração da VM foi significativamente maior nos pacientes que receberam BNM precoce em comparação com os que não receberam BNM precoce (</a:t>
            </a:r>
            <a:r>
              <a:rPr lang="en-US" b="1" smtClean="0"/>
              <a:t>hazard ratio [HR], 0,60; IC 95%, 0,50–0,72; p &lt; 0,0001)</a:t>
            </a:r>
          </a:p>
          <a:p>
            <a:pPr>
              <a:lnSpc>
                <a:spcPct val="80000"/>
              </a:lnSpc>
              <a:buFontTx/>
              <a:buNone/>
            </a:pPr>
            <a:r>
              <a:rPr lang="en-US" b="1" smtClean="0"/>
              <a:t>                                            </a:t>
            </a:r>
            <a:r>
              <a:rPr lang="en-US" b="1" smtClean="0">
                <a:solidFill>
                  <a:srgbClr val="FF00FF"/>
                </a:solidFill>
              </a:rPr>
              <a:t>Figura a seguir</a:t>
            </a:r>
          </a:p>
          <a:p>
            <a:pPr>
              <a:lnSpc>
                <a:spcPct val="80000"/>
              </a:lnSpc>
            </a:pPr>
            <a:r>
              <a:rPr lang="pt-BR" b="1" smtClean="0">
                <a:solidFill>
                  <a:schemeClr val="hlink"/>
                </a:solidFill>
              </a:rPr>
              <a:t>A falha de extubação não foi diferente entre os pacientes com ou sem BNM precoce (7% vs 8%; p = 0,45).</a:t>
            </a:r>
          </a:p>
          <a:p>
            <a:pPr>
              <a:lnSpc>
                <a:spcPct val="80000"/>
              </a:lnSpc>
            </a:pPr>
            <a:r>
              <a:rPr lang="pt-BR" smtClean="0"/>
              <a:t> </a:t>
            </a:r>
            <a:r>
              <a:rPr lang="pt-BR" b="1" smtClean="0">
                <a:solidFill>
                  <a:srgbClr val="FF0000"/>
                </a:solidFill>
              </a:rPr>
              <a:t>O tempo de recuperação da insuficiência respiratória aguda foi significativamente prolongado em pacientes que receberam NMBA precoce</a:t>
            </a:r>
            <a:r>
              <a:rPr lang="pt-BR" smtClean="0"/>
              <a:t>,</a:t>
            </a:r>
          </a:p>
          <a:p>
            <a:pPr>
              <a:lnSpc>
                <a:spcPct val="80000"/>
              </a:lnSpc>
            </a:pPr>
            <a:r>
              <a:rPr lang="pt-BR" b="1" smtClean="0">
                <a:solidFill>
                  <a:schemeClr val="hlink"/>
                </a:solidFill>
              </a:rPr>
              <a:t>A mortalidade intra-hospitalar em 90 dias não foi diferente entre aqueles com e sem BNM precoce</a:t>
            </a:r>
            <a:r>
              <a:rPr lang="pt-BR" smtClean="0"/>
              <a:t> (dias(OR, 1,92; IC 95%, 0,99–3,73; p = 0,053)</a:t>
            </a:r>
          </a:p>
          <a:p>
            <a:pPr>
              <a:lnSpc>
                <a:spcPct val="80000"/>
              </a:lnSpc>
            </a:pPr>
            <a:r>
              <a:rPr lang="pt-BR" smtClean="0"/>
              <a:t> Outros desfechos, incluindo </a:t>
            </a:r>
            <a:r>
              <a:rPr lang="pt-BR" b="1" smtClean="0">
                <a:solidFill>
                  <a:schemeClr val="hlink"/>
                </a:solidFill>
              </a:rPr>
              <a:t>comprometimento cognitivo, funcional e físico 6 meses após a alta da UTIP, também não foram diferentes entre os dois grupos.</a:t>
            </a:r>
          </a:p>
        </p:txBody>
      </p:sp>
      <p:sp>
        <p:nvSpPr>
          <p:cNvPr id="30722" name="RESULTADOS"/>
          <p:cNvSpPr txBox="1">
            <a:spLocks/>
          </p:cNvSpPr>
          <p:nvPr/>
        </p:nvSpPr>
        <p:spPr bwMode="auto">
          <a:xfrm>
            <a:off x="106363" y="501650"/>
            <a:ext cx="21971000" cy="1431925"/>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RESULTADOS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Captura de Tela 2022-03-28 às 23.21.10.png" descr="Captura de Tela 2022-03-28 às 23.21.10.png"/>
          <p:cNvPicPr>
            <a:picLocks noChangeAspect="1"/>
          </p:cNvPicPr>
          <p:nvPr/>
        </p:nvPicPr>
        <p:blipFill>
          <a:blip r:embed="rId2"/>
          <a:srcRect/>
          <a:stretch>
            <a:fillRect/>
          </a:stretch>
        </p:blipFill>
        <p:spPr bwMode="auto">
          <a:xfrm>
            <a:off x="8401050" y="1649413"/>
            <a:ext cx="11926888" cy="12066587"/>
          </a:xfrm>
          <a:prstGeom prst="rect">
            <a:avLst/>
          </a:prstGeom>
          <a:noFill/>
          <a:ln w="9525">
            <a:noFill/>
            <a:miter lim="800000"/>
            <a:headEnd/>
            <a:tailEnd/>
          </a:ln>
        </p:spPr>
      </p:pic>
      <p:sp>
        <p:nvSpPr>
          <p:cNvPr id="31746" name="RESULTADOS"/>
          <p:cNvSpPr txBox="1">
            <a:spLocks/>
          </p:cNvSpPr>
          <p:nvPr/>
        </p:nvSpPr>
        <p:spPr bwMode="auto">
          <a:xfrm>
            <a:off x="106363" y="482600"/>
            <a:ext cx="21971000" cy="1431925"/>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RESULTADOS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ext Box 3"/>
          <p:cNvSpPr txBox="1">
            <a:spLocks noGrp="1"/>
          </p:cNvSpPr>
          <p:nvPr>
            <p:ph type="body" idx="1"/>
          </p:nvPr>
        </p:nvSpPr>
        <p:spPr/>
        <p:txBody>
          <a:bodyPr/>
          <a:lstStyle/>
          <a:p>
            <a:pPr>
              <a:lnSpc>
                <a:spcPct val="80000"/>
              </a:lnSpc>
            </a:pPr>
            <a:r>
              <a:rPr lang="pt-BR" sz="4000" smtClean="0"/>
              <a:t>Observações semelhantes foram feitas entre os pacientes que continuaram a receber NMBA (n = 68, excluindo aqueles que receberam apenas NMBA no dia 1 ou 2) em comparação com aqueles em que os NMBA foram iniciados após o dia 2 (n = 105):</a:t>
            </a:r>
          </a:p>
          <a:p>
            <a:pPr>
              <a:lnSpc>
                <a:spcPct val="80000"/>
              </a:lnSpc>
            </a:pPr>
            <a:r>
              <a:rPr lang="pt-BR" sz="4000" smtClean="0"/>
              <a:t> a </a:t>
            </a:r>
            <a:r>
              <a:rPr lang="pt-BR" sz="4000" b="1" smtClean="0">
                <a:solidFill>
                  <a:srgbClr val="FF0000"/>
                </a:solidFill>
              </a:rPr>
              <a:t>duração do desmame da VM foi prolongada</a:t>
            </a:r>
            <a:r>
              <a:rPr lang="pt-BR" sz="4000" b="1" smtClean="0"/>
              <a:t> </a:t>
            </a:r>
            <a:r>
              <a:rPr lang="pt-BR" sz="4000" b="1" smtClean="0">
                <a:solidFill>
                  <a:srgbClr val="FF0000"/>
                </a:solidFill>
              </a:rPr>
              <a:t>em pacientes com BNM tardio</a:t>
            </a:r>
            <a:r>
              <a:rPr lang="pt-BR" sz="4000" smtClean="0"/>
              <a:t> (mediana, 3,5 d [IQR, 1,9–6,2 d] vs 2,2 d [1,1–4,3 d]; p = 0,0028), e </a:t>
            </a:r>
          </a:p>
          <a:p>
            <a:pPr>
              <a:lnSpc>
                <a:spcPct val="80000"/>
              </a:lnSpc>
            </a:pPr>
            <a:r>
              <a:rPr lang="pt-BR" sz="4000" b="1" smtClean="0">
                <a:solidFill>
                  <a:srgbClr val="FF0000"/>
                </a:solidFill>
              </a:rPr>
              <a:t>pacientes com BNM tardio tiveram uma maior pico de dose diária de opioide</a:t>
            </a:r>
            <a:r>
              <a:rPr lang="pt-BR" sz="4000" smtClean="0"/>
              <a:t> (8,0 mg/kg [4,9-12,3mg/kg] vs 5,8mg/kg [3,5–8,4mg/kg]; p &lt; 0,0001) e </a:t>
            </a:r>
          </a:p>
          <a:p>
            <a:pPr>
              <a:lnSpc>
                <a:spcPct val="80000"/>
              </a:lnSpc>
            </a:pPr>
            <a:r>
              <a:rPr lang="pt-BR" sz="4000" b="1" smtClean="0">
                <a:solidFill>
                  <a:srgbClr val="FF0000"/>
                </a:solidFill>
              </a:rPr>
              <a:t>maior pico de dose diária de benzodiazepínico</a:t>
            </a:r>
            <a:r>
              <a:rPr lang="pt-BR" sz="4000" smtClean="0"/>
              <a:t> (7,8mg/kg [3,8–14,9mg/kg] vs 4,7mg/kg [2,8–8,7mg/kg]; p = 0,0019).</a:t>
            </a:r>
          </a:p>
          <a:p>
            <a:pPr algn="ctr">
              <a:lnSpc>
                <a:spcPct val="80000"/>
              </a:lnSpc>
            </a:pPr>
            <a:r>
              <a:rPr lang="pt-BR" sz="4000" b="1" smtClean="0">
                <a:solidFill>
                  <a:srgbClr val="FF00FF"/>
                </a:solidFill>
              </a:rPr>
              <a:t>No entanto, houve menor comprometimento funcional nos pacientes que receberam BNM tardio, além  de não haver  diferença na mortalidade e tempo de hospitalização nesses pacientes com uso tardio de BNM.</a:t>
            </a:r>
          </a:p>
        </p:txBody>
      </p:sp>
      <p:sp>
        <p:nvSpPr>
          <p:cNvPr id="32770" name="Oval 4"/>
          <p:cNvSpPr>
            <a:spLocks noChangeArrowheads="1"/>
          </p:cNvSpPr>
          <p:nvPr/>
        </p:nvSpPr>
        <p:spPr bwMode="auto">
          <a:xfrm>
            <a:off x="2614613" y="2157413"/>
            <a:ext cx="18756312" cy="2090737"/>
          </a:xfrm>
          <a:prstGeom prst="ellipse">
            <a:avLst/>
          </a:prstGeom>
          <a:solidFill>
            <a:srgbClr val="FFFF00"/>
          </a:solidFill>
          <a:ln w="57150">
            <a:solidFill>
              <a:srgbClr val="FF00FF"/>
            </a:solidFill>
            <a:round/>
            <a:headEnd/>
            <a:tailEnd/>
          </a:ln>
        </p:spPr>
        <p:txBody>
          <a:bodyPr wrap="none" anchor="ctr"/>
          <a:lstStyle/>
          <a:p>
            <a:pPr algn="ctr" defTabSz="914400"/>
            <a:r>
              <a:rPr lang="pt-BR" sz="3600" b="1">
                <a:solidFill>
                  <a:schemeClr val="hlink"/>
                </a:solidFill>
                <a:latin typeface="Times New Roman" pitchFamily="18" charset="0"/>
                <a:cs typeface="Times New Roman" pitchFamily="18" charset="0"/>
              </a:rPr>
              <a:t>Para os pacientes que continuaram a receber BNM além dos 2 dias foram observados</a:t>
            </a:r>
          </a:p>
        </p:txBody>
      </p:sp>
      <p:sp>
        <p:nvSpPr>
          <p:cNvPr id="32771" name="RESULTADOS"/>
          <p:cNvSpPr txBox="1">
            <a:spLocks/>
          </p:cNvSpPr>
          <p:nvPr/>
        </p:nvSpPr>
        <p:spPr bwMode="auto">
          <a:xfrm>
            <a:off x="106363" y="482600"/>
            <a:ext cx="21971000" cy="1431925"/>
          </a:xfrm>
          <a:prstGeom prst="rect">
            <a:avLst/>
          </a:prstGeom>
          <a:noFill/>
          <a:ln w="9525">
            <a:noFill/>
            <a:miter lim="800000"/>
            <a:headEnd/>
            <a:tailEnd/>
          </a:ln>
        </p:spPr>
        <p:txBody>
          <a:bodyPr lIns="50800" tIns="50800" rIns="50800" bIns="50800"/>
          <a:lstStyle/>
          <a:p>
            <a:pPr>
              <a:lnSpc>
                <a:spcPct val="80000"/>
              </a:lnSpc>
            </a:pPr>
            <a:r>
              <a:rPr lang="pt-BR" sz="8500" b="1">
                <a:solidFill>
                  <a:schemeClr val="hlink"/>
                </a:solidFill>
              </a:rPr>
              <a:t>RESULTADOS  </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3"/>
          <p:cNvSpPr txBox="1">
            <a:spLocks noGrp="1"/>
          </p:cNvSpPr>
          <p:nvPr>
            <p:ph type="body" idx="1"/>
          </p:nvPr>
        </p:nvSpPr>
        <p:spPr>
          <a:xfrm>
            <a:off x="444500" y="2951163"/>
            <a:ext cx="21971000" cy="8256587"/>
          </a:xfrm>
        </p:spPr>
        <p:txBody>
          <a:bodyPr/>
          <a:lstStyle/>
          <a:p>
            <a:pPr eaLnBrk="1" hangingPunct="1"/>
            <a:r>
              <a:rPr lang="pt-BR" smtClean="0"/>
              <a:t>Primeiro e grande estudo demonstrando os desfechos do uso de BNM em SDRA moderado agrave;</a:t>
            </a:r>
          </a:p>
          <a:p>
            <a:pPr eaLnBrk="1" hangingPunct="1"/>
            <a:r>
              <a:rPr lang="pt-BR" smtClean="0"/>
              <a:t>Maior tempo de VM em pacientes que utilizaram BNM precoce;</a:t>
            </a:r>
          </a:p>
          <a:p>
            <a:pPr eaLnBrk="1" hangingPunct="1"/>
            <a:r>
              <a:rPr lang="pt-BR" smtClean="0"/>
              <a:t>Não houve aumento da mortalidade no D90;</a:t>
            </a:r>
          </a:p>
          <a:p>
            <a:pPr eaLnBrk="1" hangingPunct="1"/>
            <a:r>
              <a:rPr lang="pt-BR" smtClean="0"/>
              <a:t>Não houve diferença em relação às deficiências cognitivas e/ou funcionais na alta hospitalar ou após 6 meses da alta.</a:t>
            </a:r>
          </a:p>
        </p:txBody>
      </p:sp>
      <p:sp>
        <p:nvSpPr>
          <p:cNvPr id="33794" name="DISCUSSÃO"/>
          <p:cNvSpPr txBox="1">
            <a:spLocks/>
          </p:cNvSpPr>
          <p:nvPr/>
        </p:nvSpPr>
        <p:spPr bwMode="auto">
          <a:xfrm>
            <a:off x="1206500" y="636588"/>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 Box 3"/>
          <p:cNvSpPr txBox="1">
            <a:spLocks noGrp="1"/>
          </p:cNvSpPr>
          <p:nvPr>
            <p:ph type="body" idx="1"/>
          </p:nvPr>
        </p:nvSpPr>
        <p:spPr>
          <a:xfrm>
            <a:off x="669925" y="1554163"/>
            <a:ext cx="22507575" cy="10950575"/>
          </a:xfrm>
        </p:spPr>
        <p:txBody>
          <a:bodyPr/>
          <a:lstStyle/>
          <a:p>
            <a:r>
              <a:rPr lang="pt-BR" smtClean="0"/>
              <a:t>O estudo </a:t>
            </a:r>
            <a:r>
              <a:rPr lang="pt-BR" i="1" smtClean="0"/>
              <a:t>ARDS et Curarisation Systematique (</a:t>
            </a:r>
            <a:r>
              <a:rPr lang="pt-BR" smtClean="0"/>
              <a:t>ACURASYS) em adultos com SDRA grave mudou o paradigma predominante de sempre manter a respiração espontânea na SDRA. </a:t>
            </a:r>
          </a:p>
          <a:p>
            <a:r>
              <a:rPr lang="pt-BR" smtClean="0"/>
              <a:t>A respiração espontânea em pacientes com SDRA moderada a grave pode levar a grandes oscilações de pressão (Ptp), causando lesão pulmonar auto infligida ao paciente. </a:t>
            </a:r>
          </a:p>
          <a:p>
            <a:r>
              <a:rPr lang="pt-BR" smtClean="0">
                <a:solidFill>
                  <a:schemeClr val="hlink"/>
                </a:solidFill>
              </a:rPr>
              <a:t>Acredita-se que os efeitos benéficos da paralisia neuromuscular</a:t>
            </a:r>
            <a:r>
              <a:rPr lang="pt-BR" smtClean="0"/>
              <a:t> se originam de vários mecanismos, incluindo:</a:t>
            </a:r>
          </a:p>
          <a:p>
            <a:pPr>
              <a:buFontTx/>
              <a:buNone/>
            </a:pPr>
            <a:r>
              <a:rPr lang="pt-BR" smtClean="0"/>
              <a:t>      - </a:t>
            </a:r>
            <a:r>
              <a:rPr lang="pt-BR" b="1" smtClean="0"/>
              <a:t>desaparecimento da dessincronia paciente-ventilador</a:t>
            </a:r>
            <a:r>
              <a:rPr lang="pt-BR" smtClean="0"/>
              <a:t>, resultando em um Ptp mais baixo (menos barotrauma), </a:t>
            </a:r>
          </a:p>
          <a:p>
            <a:pPr>
              <a:buFontTx/>
              <a:buNone/>
            </a:pPr>
            <a:r>
              <a:rPr lang="pt-BR" smtClean="0"/>
              <a:t>      - </a:t>
            </a:r>
            <a:r>
              <a:rPr lang="pt-BR" b="1" smtClean="0"/>
              <a:t>menor volume corrente</a:t>
            </a:r>
            <a:r>
              <a:rPr lang="pt-BR" smtClean="0"/>
              <a:t> [Vt] (menos volutrauma) e menor resposta pró-inflamatória pulmonar (menos biotrauma).</a:t>
            </a:r>
          </a:p>
        </p:txBody>
      </p:sp>
      <p:sp>
        <p:nvSpPr>
          <p:cNvPr id="34818" name="DISCUSSÃO"/>
          <p:cNvSpPr txBox="1">
            <a:spLocks/>
          </p:cNvSpPr>
          <p:nvPr/>
        </p:nvSpPr>
        <p:spPr bwMode="auto">
          <a:xfrm>
            <a:off x="2997200" y="361950"/>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 Box 3"/>
          <p:cNvSpPr txBox="1">
            <a:spLocks noGrp="1"/>
          </p:cNvSpPr>
          <p:nvPr>
            <p:ph type="body" idx="1"/>
          </p:nvPr>
        </p:nvSpPr>
        <p:spPr>
          <a:xfrm>
            <a:off x="719138" y="2860675"/>
            <a:ext cx="21971000" cy="8256588"/>
          </a:xfrm>
        </p:spPr>
        <p:txBody>
          <a:bodyPr/>
          <a:lstStyle/>
          <a:p>
            <a:pPr>
              <a:lnSpc>
                <a:spcPct val="80000"/>
              </a:lnSpc>
            </a:pPr>
            <a:r>
              <a:rPr lang="pt-BR" smtClean="0"/>
              <a:t>No entanto, </a:t>
            </a:r>
            <a:r>
              <a:rPr lang="pt-BR" b="1" smtClean="0"/>
              <a:t>esse entusiasmo inicial pelo BNM</a:t>
            </a:r>
            <a:r>
              <a:rPr lang="pt-BR" smtClean="0"/>
              <a:t> ser o primeiro medicamento a melhorar os resultados na SDRA </a:t>
            </a:r>
            <a:r>
              <a:rPr lang="pt-BR" b="1" smtClean="0">
                <a:solidFill>
                  <a:srgbClr val="FF0000"/>
                </a:solidFill>
              </a:rPr>
              <a:t>foi atenuado quando o ensaio mais recente em SDRA adulta não pôde confirmar um benefício de mortalidade do BNM precoce. </a:t>
            </a:r>
          </a:p>
          <a:p>
            <a:pPr>
              <a:lnSpc>
                <a:spcPct val="80000"/>
              </a:lnSpc>
            </a:pPr>
            <a:endParaRPr lang="pt-BR" b="1" smtClean="0">
              <a:solidFill>
                <a:srgbClr val="FF0000"/>
              </a:solidFill>
            </a:endParaRPr>
          </a:p>
          <a:p>
            <a:pPr>
              <a:lnSpc>
                <a:spcPct val="80000"/>
              </a:lnSpc>
            </a:pPr>
            <a:r>
              <a:rPr lang="pt-BR" smtClean="0"/>
              <a:t>A </a:t>
            </a:r>
            <a:r>
              <a:rPr lang="pt-BR" b="1" smtClean="0"/>
              <a:t>explicação mais óbvia proposta para esta discrepância</a:t>
            </a:r>
            <a:r>
              <a:rPr lang="pt-BR" smtClean="0"/>
              <a:t> nos resultados foi que a </a:t>
            </a:r>
            <a:r>
              <a:rPr lang="pt-BR" b="1" smtClean="0"/>
              <a:t>prática clínica mudou desde a publicação do estudo ACURASYS</a:t>
            </a:r>
            <a:r>
              <a:rPr lang="pt-BR" smtClean="0"/>
              <a:t>, </a:t>
            </a:r>
            <a:r>
              <a:rPr lang="pt-BR" b="1" smtClean="0">
                <a:solidFill>
                  <a:schemeClr val="hlink"/>
                </a:solidFill>
              </a:rPr>
              <a:t>em particular com o uso de níveis mais altos de pressão expiratória final positiva e níveis mais baixos de sedação.</a:t>
            </a:r>
          </a:p>
        </p:txBody>
      </p:sp>
      <p:sp>
        <p:nvSpPr>
          <p:cNvPr id="35842" name="DISCUSSÃO"/>
          <p:cNvSpPr txBox="1">
            <a:spLocks/>
          </p:cNvSpPr>
          <p:nvPr/>
        </p:nvSpPr>
        <p:spPr bwMode="auto">
          <a:xfrm>
            <a:off x="1206500"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
        <p:nvSpPr>
          <p:cNvPr id="35843" name="Rectangle 5"/>
          <p:cNvSpPr>
            <a:spLocks noChangeArrowheads="1"/>
          </p:cNvSpPr>
          <p:nvPr/>
        </p:nvSpPr>
        <p:spPr bwMode="auto">
          <a:xfrm>
            <a:off x="0" y="5516563"/>
            <a:ext cx="24384000" cy="730250"/>
          </a:xfrm>
          <a:prstGeom prst="rect">
            <a:avLst/>
          </a:prstGeom>
          <a:solidFill>
            <a:srgbClr val="FFFFFF"/>
          </a:solidFill>
          <a:ln w="9525">
            <a:noFill/>
            <a:miter lim="800000"/>
            <a:headEnd/>
            <a:tailEnd/>
          </a:ln>
        </p:spPr>
        <p:txBody>
          <a:bodyPr lIns="0" tIns="0" rIns="0" bIns="0" anchor="ctr">
            <a:spAutoFit/>
          </a:bodyPr>
          <a:lstStyle/>
          <a:p>
            <a:pPr algn="ctr"/>
            <a:r>
              <a:rPr lang="pt-BR" b="1">
                <a:hlinkClick r:id="rId2"/>
              </a:rPr>
              <a:t>Early</a:t>
            </a:r>
            <a:r>
              <a:rPr lang="pt-BR">
                <a:hlinkClick r:id="rId2"/>
              </a:rPr>
              <a:t> </a:t>
            </a:r>
            <a:r>
              <a:rPr lang="pt-BR" b="1">
                <a:hlinkClick r:id="rId2"/>
              </a:rPr>
              <a:t>Paralytic</a:t>
            </a:r>
            <a:r>
              <a:rPr lang="pt-BR">
                <a:hlinkClick r:id="rId2"/>
              </a:rPr>
              <a:t> </a:t>
            </a:r>
            <a:r>
              <a:rPr lang="pt-BR" b="1">
                <a:hlinkClick r:id="rId2"/>
              </a:rPr>
              <a:t>Agents</a:t>
            </a:r>
            <a:r>
              <a:rPr lang="pt-BR">
                <a:hlinkClick r:id="rId2"/>
              </a:rPr>
              <a:t> for </a:t>
            </a:r>
            <a:r>
              <a:rPr lang="pt-BR" b="1">
                <a:hlinkClick r:id="rId2"/>
              </a:rPr>
              <a:t>ARDS</a:t>
            </a:r>
            <a:r>
              <a:rPr lang="pt-BR">
                <a:hlinkClick r:id="rId2"/>
              </a:rPr>
              <a:t>? Yes, No, and Sometimes.</a:t>
            </a:r>
            <a:endParaRPr lang="pt-BR"/>
          </a:p>
          <a:p>
            <a:pPr algn="ctr"/>
            <a:r>
              <a:rPr lang="pt-BR"/>
              <a:t>Slutsky AS, Villar J.N Engl J Med. 2019 May 23;380(21):2061-2063. doi: 10.1056/NEJMe1905627. Epub 2019 May 19.PMID: 31112382 No abstract available.</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 Box 3"/>
          <p:cNvSpPr txBox="1">
            <a:spLocks noGrp="1"/>
          </p:cNvSpPr>
          <p:nvPr>
            <p:ph type="body" idx="1"/>
          </p:nvPr>
        </p:nvSpPr>
        <p:spPr>
          <a:xfrm>
            <a:off x="876300" y="3149600"/>
            <a:ext cx="21971000" cy="8256588"/>
          </a:xfrm>
        </p:spPr>
        <p:txBody>
          <a:bodyPr/>
          <a:lstStyle/>
          <a:p>
            <a:r>
              <a:rPr lang="pt-BR" sz="4400" b="1" smtClean="0"/>
              <a:t>Em adultos</a:t>
            </a:r>
            <a:r>
              <a:rPr lang="pt-BR" sz="4400" smtClean="0"/>
              <a:t>, a </a:t>
            </a:r>
            <a:r>
              <a:rPr lang="pt-BR" sz="4400" smtClean="0">
                <a:solidFill>
                  <a:srgbClr val="FF0000"/>
                </a:solidFill>
              </a:rPr>
              <a:t>sedação mais profunda</a:t>
            </a:r>
            <a:r>
              <a:rPr lang="pt-BR" sz="4400" smtClean="0"/>
              <a:t> pode resultar em </a:t>
            </a:r>
            <a:r>
              <a:rPr lang="pt-BR" sz="4400" smtClean="0">
                <a:solidFill>
                  <a:srgbClr val="FF0000"/>
                </a:solidFill>
              </a:rPr>
              <a:t>desencadeamento reverso, ou seja, a contração do diafragma desencadeada por uma respiração do ventilador iniciando uma respiração espontânea resultando em Vt inapropriadamente grande</a:t>
            </a:r>
            <a:r>
              <a:rPr lang="pt-BR" sz="4400" smtClean="0"/>
              <a:t>. </a:t>
            </a:r>
          </a:p>
          <a:p>
            <a:r>
              <a:rPr lang="pt-BR" sz="4400" smtClean="0"/>
              <a:t>O </a:t>
            </a:r>
            <a:r>
              <a:rPr lang="pt-BR" sz="4400" b="1" smtClean="0"/>
              <a:t>desencadeamento reverso também ocorre em crianças</a:t>
            </a:r>
            <a:r>
              <a:rPr lang="pt-BR" sz="4400" smtClean="0"/>
              <a:t>, mas não necessariamente apenas durante a sedação profunda . </a:t>
            </a:r>
          </a:p>
          <a:p>
            <a:r>
              <a:rPr lang="pt-BR" sz="4400" smtClean="0"/>
              <a:t>No entanto, os resultados desse estudo  acrescentam o debate sobre a indicação do BNM. </a:t>
            </a:r>
          </a:p>
          <a:p>
            <a:r>
              <a:rPr lang="pt-BR" sz="4400" smtClean="0"/>
              <a:t>Ao mesmo tempo, a questão-chave é </a:t>
            </a:r>
            <a:r>
              <a:rPr lang="pt-BR" sz="4400" b="1" smtClean="0"/>
              <a:t>se os piores resultados do BNM precoce</a:t>
            </a:r>
            <a:r>
              <a:rPr lang="pt-BR" sz="4400" smtClean="0"/>
              <a:t>, como visto neste estudo, estão </a:t>
            </a:r>
            <a:r>
              <a:rPr lang="pt-BR" sz="4400" b="1" smtClean="0"/>
              <a:t>relacionados ao próprio BNM</a:t>
            </a:r>
            <a:r>
              <a:rPr lang="pt-BR" sz="4400" smtClean="0"/>
              <a:t> ou à </a:t>
            </a:r>
            <a:r>
              <a:rPr lang="pt-BR" sz="4400" b="1" smtClean="0"/>
              <a:t>maneira como essa modalidade de tratamento foi usada</a:t>
            </a:r>
          </a:p>
        </p:txBody>
      </p:sp>
      <p:sp>
        <p:nvSpPr>
          <p:cNvPr id="36866" name="DISCUSSÃO"/>
          <p:cNvSpPr txBox="1">
            <a:spLocks/>
          </p:cNvSpPr>
          <p:nvPr/>
        </p:nvSpPr>
        <p:spPr bwMode="auto">
          <a:xfrm>
            <a:off x="1206500"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 Box 3"/>
          <p:cNvSpPr txBox="1">
            <a:spLocks noGrp="1"/>
          </p:cNvSpPr>
          <p:nvPr>
            <p:ph type="body" idx="1"/>
          </p:nvPr>
        </p:nvSpPr>
        <p:spPr>
          <a:xfrm>
            <a:off x="808038" y="2417763"/>
            <a:ext cx="22369462" cy="10726737"/>
          </a:xfrm>
        </p:spPr>
        <p:txBody>
          <a:bodyPr/>
          <a:lstStyle/>
          <a:p>
            <a:r>
              <a:rPr lang="pt-BR" smtClean="0"/>
              <a:t>A variação institucional no uso do BNM não é incomum. </a:t>
            </a:r>
          </a:p>
          <a:p>
            <a:r>
              <a:rPr lang="pt-BR" smtClean="0"/>
              <a:t>Muitos profissionais de cuidados intensivos adotaram  a filosofia de </a:t>
            </a:r>
            <a:r>
              <a:rPr lang="pt-BR" b="1" smtClean="0"/>
              <a:t>manter a respiração espontânea em pacientes mecanicamente ventilados tanto que possível. </a:t>
            </a:r>
          </a:p>
          <a:p>
            <a:r>
              <a:rPr lang="pt-BR" smtClean="0"/>
              <a:t>Este conceito é baseado em estudos experimentais e observações clínicas em adultos anestesiados  com e sem lesão pulmonar mostrando que </a:t>
            </a:r>
            <a:r>
              <a:rPr lang="pt-BR" b="1" smtClean="0"/>
              <a:t>VT é  direcionado para as regiões dorsais e bem perfundidas do pulmão durante a respiração espontânea e fração de shunt é reduzida e a inflamação pulmonar atenuada. </a:t>
            </a:r>
          </a:p>
        </p:txBody>
      </p:sp>
      <p:sp>
        <p:nvSpPr>
          <p:cNvPr id="37890" name="DISCUSSÃO"/>
          <p:cNvSpPr txBox="1">
            <a:spLocks/>
          </p:cNvSpPr>
          <p:nvPr/>
        </p:nvSpPr>
        <p:spPr bwMode="auto">
          <a:xfrm>
            <a:off x="1206500"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 Box 3"/>
          <p:cNvSpPr txBox="1">
            <a:spLocks noGrp="1"/>
          </p:cNvSpPr>
          <p:nvPr>
            <p:ph type="body" idx="1"/>
          </p:nvPr>
        </p:nvSpPr>
        <p:spPr>
          <a:xfrm>
            <a:off x="549275" y="1778000"/>
            <a:ext cx="22628225" cy="10726738"/>
          </a:xfrm>
        </p:spPr>
        <p:txBody>
          <a:bodyPr/>
          <a:lstStyle/>
          <a:p>
            <a:pPr>
              <a:lnSpc>
                <a:spcPct val="80000"/>
              </a:lnSpc>
            </a:pPr>
            <a:r>
              <a:rPr lang="pt-BR" sz="4400" smtClean="0"/>
              <a:t>No entanto, os profissionais estão inclinados a usar intervenções como BNM nos doentes mais críticos. </a:t>
            </a:r>
          </a:p>
          <a:p>
            <a:pPr>
              <a:lnSpc>
                <a:spcPct val="80000"/>
              </a:lnSpc>
            </a:pPr>
            <a:r>
              <a:rPr lang="pt-BR" sz="4400" smtClean="0"/>
              <a:t>Dados do estudo </a:t>
            </a:r>
            <a:r>
              <a:rPr lang="pt-BR" sz="4700" i="1" smtClean="0"/>
              <a:t>Pediatric ARDS Incidence and Epidemiolgy</a:t>
            </a:r>
            <a:r>
              <a:rPr lang="pt-BR" sz="4400" smtClean="0"/>
              <a:t> mostrou que aproximadamente </a:t>
            </a:r>
            <a:r>
              <a:rPr lang="pt-BR" sz="4400" b="1" smtClean="0"/>
              <a:t>um em cada três</a:t>
            </a:r>
            <a:r>
              <a:rPr lang="pt-BR" sz="4400" smtClean="0"/>
              <a:t>, os pacientes </a:t>
            </a:r>
            <a:r>
              <a:rPr lang="pt-BR" sz="4400" b="1" smtClean="0"/>
              <a:t>receberam BNM</a:t>
            </a:r>
            <a:r>
              <a:rPr lang="pt-BR" sz="4400" smtClean="0"/>
              <a:t> contínuo.</a:t>
            </a:r>
          </a:p>
          <a:p>
            <a:pPr>
              <a:lnSpc>
                <a:spcPct val="80000"/>
              </a:lnSpc>
            </a:pPr>
            <a:r>
              <a:rPr lang="pt-BR" sz="4400" smtClean="0"/>
              <a:t> </a:t>
            </a:r>
            <a:r>
              <a:rPr lang="pt-BR" sz="4400" b="1" smtClean="0">
                <a:solidFill>
                  <a:srgbClr val="FF0000"/>
                </a:solidFill>
              </a:rPr>
              <a:t>Uso de BNM aumentou com a gravidade da Síndrome de Angústia Respiratória Aguda</a:t>
            </a:r>
            <a:r>
              <a:rPr lang="pt-BR" sz="4400" smtClean="0"/>
              <a:t> e foi mais comum entre os pacientes que também receberam óxido nítrico inalatório e VAFO (ventilação de alta frequência)</a:t>
            </a:r>
          </a:p>
          <a:p>
            <a:pPr>
              <a:lnSpc>
                <a:spcPct val="80000"/>
              </a:lnSpc>
            </a:pPr>
            <a:r>
              <a:rPr lang="pt-BR" sz="4400" smtClean="0"/>
              <a:t>Estas observações estão em linha com os achados dos autores do presente estudo. </a:t>
            </a:r>
          </a:p>
          <a:p>
            <a:pPr>
              <a:lnSpc>
                <a:spcPct val="80000"/>
              </a:lnSpc>
            </a:pPr>
            <a:r>
              <a:rPr lang="pt-BR" sz="4400" smtClean="0"/>
              <a:t>Os achados do presente estudo não  permitem recomendações clínicas robustas, mas ressaltam a necessidade de um estudo avaliando os resultados do Uso de BNM NA Síndrome de Angústia Respiratória Pediátrica ( </a:t>
            </a:r>
            <a:r>
              <a:rPr lang="pt-BR" sz="4400" i="1" smtClean="0"/>
              <a:t>Pediatric Acute Respiratory Distress Syndrome-</a:t>
            </a:r>
            <a:r>
              <a:rPr lang="pt-BR" sz="4400" smtClean="0"/>
              <a:t> PARDS) moderada a grave. </a:t>
            </a:r>
          </a:p>
          <a:p>
            <a:pPr>
              <a:lnSpc>
                <a:spcPct val="80000"/>
              </a:lnSpc>
            </a:pPr>
            <a:r>
              <a:rPr lang="pt-BR" sz="4400" smtClean="0"/>
              <a:t>Atualmente,o Estudo de Bloqueio Neuromuscular da SDRA Pediátrica está atualmente recrutando (</a:t>
            </a:r>
            <a:r>
              <a:rPr lang="pt-BR" sz="4400" smtClean="0">
                <a:solidFill>
                  <a:schemeClr val="hlink"/>
                </a:solidFill>
              </a:rPr>
              <a:t>NCT02902055</a:t>
            </a:r>
            <a:r>
              <a:rPr lang="pt-BR" sz="4400" smtClean="0"/>
              <a:t>).</a:t>
            </a:r>
          </a:p>
          <a:p>
            <a:pPr>
              <a:lnSpc>
                <a:spcPct val="80000"/>
              </a:lnSpc>
              <a:buFontTx/>
              <a:buNone/>
            </a:pPr>
            <a:endParaRPr lang="pt-BR" sz="4400" smtClean="0"/>
          </a:p>
        </p:txBody>
      </p:sp>
      <p:sp>
        <p:nvSpPr>
          <p:cNvPr id="38914" name="DISCUSSÃO"/>
          <p:cNvSpPr txBox="1">
            <a:spLocks/>
          </p:cNvSpPr>
          <p:nvPr/>
        </p:nvSpPr>
        <p:spPr bwMode="auto">
          <a:xfrm>
            <a:off x="1206500"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 Box 3"/>
          <p:cNvSpPr txBox="1">
            <a:spLocks noGrp="1"/>
          </p:cNvSpPr>
          <p:nvPr>
            <p:ph type="body" idx="1"/>
          </p:nvPr>
        </p:nvSpPr>
        <p:spPr>
          <a:xfrm>
            <a:off x="685800" y="2989263"/>
            <a:ext cx="22491700" cy="10726737"/>
          </a:xfrm>
        </p:spPr>
        <p:txBody>
          <a:bodyPr/>
          <a:lstStyle/>
          <a:p>
            <a:pPr>
              <a:lnSpc>
                <a:spcPct val="70000"/>
              </a:lnSpc>
            </a:pPr>
            <a:r>
              <a:rPr lang="pt-BR" sz="4000" smtClean="0"/>
              <a:t>Há várias explicações para a maior duração da VM na coorte inicial do BNM existem. </a:t>
            </a:r>
          </a:p>
          <a:p>
            <a:pPr>
              <a:lnSpc>
                <a:spcPct val="70000"/>
              </a:lnSpc>
            </a:pPr>
            <a:r>
              <a:rPr lang="pt-BR" sz="4000" b="1" smtClean="0">
                <a:solidFill>
                  <a:schemeClr val="hlink"/>
                </a:solidFill>
              </a:rPr>
              <a:t>Primeiro</a:t>
            </a:r>
            <a:r>
              <a:rPr lang="pt-BR" sz="4000" b="1" smtClean="0"/>
              <a:t>: o uso  precoce de BNM pode diminuir o consumo de oxigênio dos músculos respiratórios e outros, reduzindo o débito cardíaco, aumentando  a PO2 venosa mista e aumentando a pressão parcial de oxigênio arterial quando há hipoxemia grave.</a:t>
            </a:r>
          </a:p>
          <a:p>
            <a:pPr>
              <a:lnSpc>
                <a:spcPct val="70000"/>
              </a:lnSpc>
            </a:pPr>
            <a:r>
              <a:rPr lang="pt-BR" sz="4000" smtClean="0"/>
              <a:t> Isso seria consistente com um pequeno estudo que demonstrou melhora da oxigenação após instituição do BNM, particularmente em PARDS moderada a grave. </a:t>
            </a:r>
          </a:p>
          <a:p>
            <a:pPr>
              <a:lnSpc>
                <a:spcPct val="70000"/>
              </a:lnSpc>
            </a:pPr>
            <a:r>
              <a:rPr lang="pt-BR" sz="4000" smtClean="0"/>
              <a:t>A indicação para BNM em PARDS é mal definido, </a:t>
            </a:r>
            <a:r>
              <a:rPr lang="pt-BR" sz="4000" b="1" smtClean="0"/>
              <a:t>levando a confusão por indicação</a:t>
            </a:r>
            <a:r>
              <a:rPr lang="pt-BR" sz="4000" smtClean="0"/>
              <a:t> (ou seja, o paciente mais doente é o mais propenso a receber uma intervenção específica - um tipo de viés que pode ser totalmente superado pela randomização).</a:t>
            </a:r>
          </a:p>
          <a:p>
            <a:pPr>
              <a:lnSpc>
                <a:spcPct val="70000"/>
              </a:lnSpc>
            </a:pPr>
            <a:r>
              <a:rPr lang="pt-BR" sz="4000" smtClean="0"/>
              <a:t> PALICC recomendou considerar BNM quando a sedação isoladamente seria inadequada para alcançar a VM efetiva, embora essa recomendação não tenha sido operacionalizada. </a:t>
            </a:r>
          </a:p>
          <a:p>
            <a:pPr>
              <a:lnSpc>
                <a:spcPct val="70000"/>
              </a:lnSpc>
            </a:pPr>
            <a:r>
              <a:rPr lang="pt-BR" sz="4000" smtClean="0"/>
              <a:t>O presente   estudo não foi desenhado para explorar esses mecanismos fisiopatológicos</a:t>
            </a:r>
          </a:p>
        </p:txBody>
      </p:sp>
      <p:sp>
        <p:nvSpPr>
          <p:cNvPr id="39938" name="DISCUSSÃO"/>
          <p:cNvSpPr txBox="1">
            <a:spLocks/>
          </p:cNvSpPr>
          <p:nvPr/>
        </p:nvSpPr>
        <p:spPr bwMode="auto">
          <a:xfrm>
            <a:off x="1206500"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ext Box 3"/>
          <p:cNvSpPr txBox="1">
            <a:spLocks noGrp="1"/>
          </p:cNvSpPr>
          <p:nvPr>
            <p:ph type="body" idx="1"/>
          </p:nvPr>
        </p:nvSpPr>
        <p:spPr>
          <a:xfrm>
            <a:off x="365125" y="1554163"/>
            <a:ext cx="22812375" cy="12703175"/>
          </a:xfrm>
        </p:spPr>
        <p:txBody>
          <a:bodyPr/>
          <a:lstStyle/>
          <a:p>
            <a:pPr>
              <a:lnSpc>
                <a:spcPct val="80000"/>
              </a:lnSpc>
            </a:pPr>
            <a:r>
              <a:rPr lang="pt-BR" sz="4000" b="1" smtClean="0">
                <a:solidFill>
                  <a:schemeClr val="hlink"/>
                </a:solidFill>
              </a:rPr>
              <a:t>Outra explicação</a:t>
            </a:r>
            <a:r>
              <a:rPr lang="pt-BR" sz="4000" smtClean="0"/>
              <a:t> é que </a:t>
            </a:r>
            <a:r>
              <a:rPr lang="pt-BR" sz="4000" b="1" smtClean="0">
                <a:solidFill>
                  <a:srgbClr val="FF0000"/>
                </a:solidFill>
              </a:rPr>
              <a:t>os pacientes clinicamente paralisados estão expostos a doses mais altas de sedação e medicamentos analgésicos. </a:t>
            </a:r>
          </a:p>
          <a:p>
            <a:pPr>
              <a:lnSpc>
                <a:spcPct val="80000"/>
              </a:lnSpc>
            </a:pPr>
            <a:r>
              <a:rPr lang="pt-BR" sz="4000" smtClean="0"/>
              <a:t>Assim, pode haver diferenças no manejo de pacientes que recebem BNM. </a:t>
            </a:r>
          </a:p>
          <a:p>
            <a:pPr>
              <a:lnSpc>
                <a:spcPct val="80000"/>
              </a:lnSpc>
            </a:pPr>
            <a:r>
              <a:rPr lang="pt-BR" sz="4000" smtClean="0"/>
              <a:t>Embora recomendado pelo </a:t>
            </a:r>
            <a:r>
              <a:rPr lang="pt-BR" sz="4000" i="1" smtClean="0"/>
              <a:t>Pediatric Acute Lung Injury Consensus Collaborative</a:t>
            </a:r>
            <a:r>
              <a:rPr lang="pt-BR" sz="4000" smtClean="0"/>
              <a:t> </a:t>
            </a:r>
            <a:br>
              <a:rPr lang="pt-BR" sz="4000" smtClean="0"/>
            </a:br>
            <a:r>
              <a:rPr lang="pt-BR" sz="4000" smtClean="0"/>
              <a:t>(PALICC), não está claro com que frequência um BNM “holiday (ou seja, férias diárias ao BNM, ou seja descontinuação para avaliar se o reinício do BNM é necessário) é realizado. </a:t>
            </a:r>
          </a:p>
          <a:p>
            <a:pPr>
              <a:lnSpc>
                <a:spcPct val="80000"/>
              </a:lnSpc>
            </a:pPr>
            <a:r>
              <a:rPr lang="pt-BR" sz="4000" smtClean="0"/>
              <a:t>Além disso,o </a:t>
            </a:r>
            <a:r>
              <a:rPr lang="pt-BR" sz="4000" b="1" smtClean="0"/>
              <a:t>manejo da sedação e analgesia é difícil quando os pacientes ficam paralisados.</a:t>
            </a:r>
          </a:p>
          <a:p>
            <a:pPr>
              <a:lnSpc>
                <a:spcPct val="80000"/>
              </a:lnSpc>
            </a:pPr>
            <a:r>
              <a:rPr lang="pt-BR" sz="4000" smtClean="0"/>
              <a:t> Pode-se supor que os </a:t>
            </a:r>
            <a:r>
              <a:rPr lang="pt-BR" sz="4000" b="1" smtClean="0"/>
              <a:t>pacientes que estão paralisados são expostos a doses mais altas de medicamentos sedativos e analgésicos</a:t>
            </a:r>
            <a:r>
              <a:rPr lang="pt-BR" sz="4000" smtClean="0"/>
              <a:t>. </a:t>
            </a:r>
          </a:p>
          <a:p>
            <a:pPr>
              <a:lnSpc>
                <a:spcPct val="80000"/>
              </a:lnSpc>
            </a:pPr>
            <a:r>
              <a:rPr lang="pt-BR" sz="4000" smtClean="0"/>
              <a:t>Em algumas análises estratificadas  observaram  que os pacientes que receberam BNM apresentaram picos de doses diárias de opioides e benzodiazepínicos mais altos em comparação aos pacientes que não receberam de início NM. </a:t>
            </a:r>
          </a:p>
          <a:p>
            <a:pPr>
              <a:lnSpc>
                <a:spcPct val="80000"/>
              </a:lnSpc>
            </a:pPr>
            <a:r>
              <a:rPr lang="pt-BR" sz="4000" smtClean="0"/>
              <a:t>A profundidade da paralisia neuromuscular pode ser avaliada pelo método de trem de quatro, embora seja não está claro quantas UTIPs usam esse neuromonitoramento para titulação de BNM </a:t>
            </a:r>
          </a:p>
        </p:txBody>
      </p:sp>
      <p:sp>
        <p:nvSpPr>
          <p:cNvPr id="40962" name="DISCUSSÃO"/>
          <p:cNvSpPr txBox="1">
            <a:spLocks/>
          </p:cNvSpPr>
          <p:nvPr/>
        </p:nvSpPr>
        <p:spPr bwMode="auto">
          <a:xfrm>
            <a:off x="1798638"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 Box 3"/>
          <p:cNvSpPr txBox="1">
            <a:spLocks noGrp="1"/>
          </p:cNvSpPr>
          <p:nvPr>
            <p:ph type="body" idx="1"/>
          </p:nvPr>
        </p:nvSpPr>
        <p:spPr>
          <a:xfrm>
            <a:off x="323850" y="2609850"/>
            <a:ext cx="23736300" cy="12192000"/>
          </a:xfrm>
        </p:spPr>
        <p:txBody>
          <a:bodyPr/>
          <a:lstStyle/>
          <a:p>
            <a:r>
              <a:rPr lang="pt-BR" sz="5400" smtClean="0"/>
              <a:t>Uma das principais preocupações que explicam a relutância em usar BNM é o </a:t>
            </a:r>
            <a:r>
              <a:rPr lang="pt-BR" sz="5400" b="1" smtClean="0">
                <a:solidFill>
                  <a:srgbClr val="FF0000"/>
                </a:solidFill>
              </a:rPr>
              <a:t>desenvolvimento de uma polineuropatia e miopatia  do paciente crítico</a:t>
            </a:r>
            <a:r>
              <a:rPr lang="pt-BR" sz="5400" smtClean="0">
                <a:solidFill>
                  <a:srgbClr val="FF0000"/>
                </a:solidFill>
              </a:rPr>
              <a:t> </a:t>
            </a:r>
            <a:r>
              <a:rPr lang="pt-BR" sz="5400" smtClean="0"/>
              <a:t>(CIPNM-</a:t>
            </a:r>
            <a:r>
              <a:rPr lang="en-US" sz="5400" i="1" smtClean="0"/>
              <a:t>critical illness polyneuropathy and myopathy)</a:t>
            </a:r>
            <a:r>
              <a:rPr lang="pt-BR" sz="5400" smtClean="0"/>
              <a:t>, um fenômeno observado especialmente em adultos com o uso concomitante de </a:t>
            </a:r>
            <a:r>
              <a:rPr lang="pt-BR" sz="5400" b="1" smtClean="0">
                <a:solidFill>
                  <a:srgbClr val="FF0000"/>
                </a:solidFill>
              </a:rPr>
              <a:t>corticosteróides ou com insuficiência renal</a:t>
            </a:r>
            <a:r>
              <a:rPr lang="pt-BR" sz="5400" smtClean="0"/>
              <a:t>.</a:t>
            </a:r>
          </a:p>
          <a:p>
            <a:r>
              <a:rPr lang="pt-BR" sz="5400" smtClean="0"/>
              <a:t>Dados limitados sugerem que a prevalência de CIPNM em crianças é muito baixa.</a:t>
            </a:r>
          </a:p>
          <a:p>
            <a:r>
              <a:rPr lang="pt-BR" sz="5400" smtClean="0"/>
              <a:t> Além disso, o presente  estudo mostrou que o uso de BNM não prolongou a duração do desmame da VM em análises pareadas</a:t>
            </a:r>
          </a:p>
        </p:txBody>
      </p:sp>
      <p:sp>
        <p:nvSpPr>
          <p:cNvPr id="41986" name="DISCUSSÃO"/>
          <p:cNvSpPr txBox="1">
            <a:spLocks/>
          </p:cNvSpPr>
          <p:nvPr/>
        </p:nvSpPr>
        <p:spPr bwMode="auto">
          <a:xfrm>
            <a:off x="1798638"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chemeClr val="hlink"/>
                </a:solidFill>
              </a:rPr>
              <a:t>DISCUSSÃO</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3"/>
          <p:cNvSpPr txBox="1">
            <a:spLocks noGrp="1"/>
          </p:cNvSpPr>
          <p:nvPr>
            <p:ph type="body" idx="1"/>
          </p:nvPr>
        </p:nvSpPr>
        <p:spPr>
          <a:xfrm>
            <a:off x="647700" y="1778000"/>
            <a:ext cx="22529800" cy="10726738"/>
          </a:xfrm>
        </p:spPr>
        <p:txBody>
          <a:bodyPr/>
          <a:lstStyle/>
          <a:p>
            <a:r>
              <a:rPr lang="pt-BR" smtClean="0"/>
              <a:t>Existem limitações importantes deste estudo.</a:t>
            </a:r>
          </a:p>
          <a:p>
            <a:r>
              <a:rPr lang="pt-BR" smtClean="0"/>
              <a:t>O uso do BNM não foi randomizado e esses dados observacionais não implicam uma relação causal. </a:t>
            </a:r>
          </a:p>
          <a:p>
            <a:r>
              <a:rPr lang="pt-BR" smtClean="0"/>
              <a:t>O manejo do BNM variou entre pacientes e Centros. </a:t>
            </a:r>
          </a:p>
          <a:p>
            <a:r>
              <a:rPr lang="pt-BR" smtClean="0"/>
              <a:t>A decisão de iniciar o BNM contínuo permaneceu A critério da equipe de cabeceira.</a:t>
            </a:r>
          </a:p>
          <a:p>
            <a:r>
              <a:rPr lang="pt-BR" smtClean="0"/>
              <a:t>Outras:- falta de protocolos de VM entre os locais de estudo participantes.</a:t>
            </a:r>
          </a:p>
          <a:p>
            <a:pPr>
              <a:buFontTx/>
              <a:buNone/>
            </a:pPr>
            <a:r>
              <a:rPr lang="pt-BR" smtClean="0"/>
              <a:t>               - não avaliado  a adesão à ventilação pulmonar protetora como um potencial confundidor no presente estudo</a:t>
            </a:r>
          </a:p>
          <a:p>
            <a:pPr>
              <a:buFontTx/>
              <a:buNone/>
            </a:pPr>
            <a:endParaRPr lang="pt-BR" smtClean="0"/>
          </a:p>
        </p:txBody>
      </p:sp>
      <p:sp>
        <p:nvSpPr>
          <p:cNvPr id="43010" name="DISCUSSÃO"/>
          <p:cNvSpPr txBox="1">
            <a:spLocks/>
          </p:cNvSpPr>
          <p:nvPr/>
        </p:nvSpPr>
        <p:spPr bwMode="auto">
          <a:xfrm>
            <a:off x="1798638"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rgbClr val="FF0000"/>
                </a:solidFill>
              </a:rPr>
              <a:t>DISCUSSÃO-LIMITAÇÕES</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 Box 3"/>
          <p:cNvSpPr txBox="1">
            <a:spLocks noGrp="1"/>
          </p:cNvSpPr>
          <p:nvPr>
            <p:ph type="body" idx="1"/>
          </p:nvPr>
        </p:nvSpPr>
        <p:spPr/>
        <p:txBody>
          <a:bodyPr/>
          <a:lstStyle/>
          <a:p>
            <a:pPr algn="just" eaLnBrk="1" hangingPunct="1">
              <a:lnSpc>
                <a:spcPct val="80000"/>
              </a:lnSpc>
              <a:spcBef>
                <a:spcPts val="4400"/>
              </a:spcBef>
            </a:pPr>
            <a:r>
              <a:rPr lang="pt-BR" smtClean="0"/>
              <a:t>O conjunto de dados RESTORE </a:t>
            </a:r>
            <a:r>
              <a:rPr lang="pt-BR" b="1" smtClean="0"/>
              <a:t>coletou o pior OI (índice de oxigenação)/OSI (índice de saturação de oxigênio-</a:t>
            </a:r>
            <a:r>
              <a:rPr lang="pt-BR" sz="4400" i="1" smtClean="0"/>
              <a:t>oxygen</a:t>
            </a:r>
            <a:r>
              <a:rPr lang="pt-BR" sz="4400" smtClean="0"/>
              <a:t> </a:t>
            </a:r>
            <a:r>
              <a:rPr lang="pt-BR" sz="4400" i="1" smtClean="0"/>
              <a:t>saturation index</a:t>
            </a:r>
            <a:r>
              <a:rPr lang="pt-BR" sz="4400" smtClean="0"/>
              <a:t> )</a:t>
            </a:r>
            <a:r>
              <a:rPr lang="pt-BR" sz="4400" b="1" smtClean="0"/>
              <a:t> </a:t>
            </a:r>
            <a:br>
              <a:rPr lang="pt-BR" sz="4400" b="1" smtClean="0"/>
            </a:br>
            <a:r>
              <a:rPr lang="pt-BR" b="1" smtClean="0"/>
              <a:t>no dia da intubação</a:t>
            </a:r>
            <a:r>
              <a:rPr lang="pt-BR" smtClean="0"/>
              <a:t> e valores diários a partir de então, limitando assim a categorização do nível de falha de oxigenação no momento preciso do início do BNM</a:t>
            </a:r>
          </a:p>
          <a:p>
            <a:pPr algn="just" eaLnBrk="1" hangingPunct="1">
              <a:lnSpc>
                <a:spcPct val="80000"/>
              </a:lnSpc>
              <a:spcBef>
                <a:spcPts val="4400"/>
              </a:spcBef>
            </a:pPr>
            <a:r>
              <a:rPr lang="pt-BR" smtClean="0"/>
              <a:t>Também </a:t>
            </a:r>
            <a:r>
              <a:rPr lang="pt-BR" b="1" smtClean="0"/>
              <a:t>não coletou pressão do ventilador</a:t>
            </a:r>
            <a:r>
              <a:rPr lang="pt-BR" smtClean="0"/>
              <a:t> (exceto mPaw) ou </a:t>
            </a:r>
            <a:r>
              <a:rPr lang="pt-BR" b="1" smtClean="0"/>
              <a:t>esofágica,</a:t>
            </a:r>
            <a:r>
              <a:rPr lang="pt-BR" smtClean="0"/>
              <a:t> </a:t>
            </a:r>
            <a:r>
              <a:rPr lang="pt-BR" b="1" smtClean="0"/>
              <a:t>frequência respiratória espontânea</a:t>
            </a:r>
            <a:r>
              <a:rPr lang="pt-BR" smtClean="0"/>
              <a:t> ou </a:t>
            </a:r>
            <a:r>
              <a:rPr lang="pt-BR" b="1" smtClean="0"/>
              <a:t>grau de dessincronia paciente-ventilador</a:t>
            </a:r>
            <a:r>
              <a:rPr lang="pt-BR" smtClean="0"/>
              <a:t> (dessincronia paciente-ventilador é comum em crianças ventiladas, especialmente inefetivo </a:t>
            </a:r>
            <a:r>
              <a:rPr lang="pt-BR" i="1" smtClean="0"/>
              <a:t>tiggering.</a:t>
            </a:r>
            <a:r>
              <a:rPr lang="pt-BR" smtClean="0"/>
              <a:t>  levando potencialmente a esforços mais fortes do paciente (e, portanto, maiorPtp) para acionar o ventilador. </a:t>
            </a:r>
          </a:p>
          <a:p>
            <a:pPr algn="just" eaLnBrk="1" hangingPunct="1">
              <a:lnSpc>
                <a:spcPct val="80000"/>
              </a:lnSpc>
              <a:spcBef>
                <a:spcPts val="4400"/>
              </a:spcBef>
            </a:pPr>
            <a:r>
              <a:rPr lang="pt-BR" smtClean="0"/>
              <a:t>.</a:t>
            </a:r>
          </a:p>
          <a:p>
            <a:pPr>
              <a:lnSpc>
                <a:spcPct val="80000"/>
              </a:lnSpc>
            </a:pPr>
            <a:endParaRPr lang="pt-BR" sz="4400" smtClean="0"/>
          </a:p>
        </p:txBody>
      </p:sp>
      <p:sp>
        <p:nvSpPr>
          <p:cNvPr id="44034" name="DISCUSSÃO"/>
          <p:cNvSpPr txBox="1">
            <a:spLocks/>
          </p:cNvSpPr>
          <p:nvPr/>
        </p:nvSpPr>
        <p:spPr bwMode="auto">
          <a:xfrm>
            <a:off x="1798638" y="346075"/>
            <a:ext cx="21971000" cy="1431925"/>
          </a:xfrm>
          <a:prstGeom prst="rect">
            <a:avLst/>
          </a:prstGeom>
          <a:noFill/>
          <a:ln w="9525">
            <a:noFill/>
            <a:miter lim="800000"/>
            <a:headEnd/>
            <a:tailEnd/>
          </a:ln>
        </p:spPr>
        <p:txBody>
          <a:bodyPr lIns="50800" tIns="50800" rIns="50800" bIns="50800"/>
          <a:lstStyle/>
          <a:p>
            <a:pPr marL="342900" indent="-342900">
              <a:lnSpc>
                <a:spcPct val="80000"/>
              </a:lnSpc>
            </a:pPr>
            <a:r>
              <a:rPr lang="pt-BR" sz="8500" b="1">
                <a:solidFill>
                  <a:srgbClr val="FF0000"/>
                </a:solidFill>
              </a:rPr>
              <a:t>DISCUSSÃO-LIMITAÇÕES</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Grp="1"/>
          </p:cNvSpPr>
          <p:nvPr>
            <p:ph type="title"/>
          </p:nvPr>
        </p:nvSpPr>
        <p:spPr bwMode="auto">
          <a:ln w="9525"/>
          <a:extLst>
            <a:ext uri="{909E8E84-426E-40DD-AFC4-6F175D3DCCD1}"/>
            <a:ext uri="{91240B29-F687-4F45-9708-019B960494DF}"/>
          </a:extLst>
        </p:spPr>
        <p:txBody>
          <a:bodyPr vert="horz" wrap="square" numCol="1" anchor="t" anchorCtr="0" compatLnSpc="1">
            <a:prstTxWarp prst="textNoShape">
              <a:avLst/>
            </a:prstTxWarp>
          </a:bodyPr>
          <a:lstStyle/>
          <a:p>
            <a:pPr algn="ctr">
              <a:defRPr/>
            </a:pPr>
            <a:r>
              <a:rPr lang="pt-BR" smtClean="0">
                <a:solidFill>
                  <a:schemeClr val="folHlink"/>
                </a:solidFill>
              </a:rPr>
              <a:t>CONCLUSÕES</a:t>
            </a:r>
          </a:p>
        </p:txBody>
      </p:sp>
      <p:sp>
        <p:nvSpPr>
          <p:cNvPr id="45058" name="Text Box 3"/>
          <p:cNvSpPr txBox="1">
            <a:spLocks noGrp="1"/>
          </p:cNvSpPr>
          <p:nvPr>
            <p:ph type="body" idx="1"/>
          </p:nvPr>
        </p:nvSpPr>
        <p:spPr>
          <a:xfrm>
            <a:off x="1206500" y="3028950"/>
            <a:ext cx="21971000" cy="8324850"/>
          </a:xfrm>
          <a:solidFill>
            <a:srgbClr val="FFFF00"/>
          </a:solidFill>
          <a:ln w="76200">
            <a:solidFill>
              <a:srgbClr val="33CC33"/>
            </a:solidFill>
            <a:miter lim="400000"/>
          </a:ln>
        </p:spPr>
        <p:txBody>
          <a:bodyPr/>
          <a:lstStyle/>
          <a:p>
            <a:r>
              <a:rPr lang="pt-BR" b="1" smtClean="0">
                <a:solidFill>
                  <a:srgbClr val="0000FF"/>
                </a:solidFill>
              </a:rPr>
              <a:t>Esta análise secundária do banco de dados RESTORE mostrou que o BNM precoce esteve associado a uma maior duração da VM e maior tempo de recuperação da insuficiência respiratória aguda em moderada a grave Síndrome de Angústia Respiratória Pediátrica</a:t>
            </a:r>
            <a:br>
              <a:rPr lang="pt-BR" b="1" smtClean="0">
                <a:solidFill>
                  <a:srgbClr val="0000FF"/>
                </a:solidFill>
              </a:rPr>
            </a:br>
            <a:endParaRPr lang="pt-BR" b="1" smtClean="0">
              <a:solidFill>
                <a:srgbClr val="0000FF"/>
              </a:solidFill>
            </a:endParaRPr>
          </a:p>
          <a:p>
            <a:r>
              <a:rPr lang="pt-BR" b="1" smtClean="0">
                <a:solidFill>
                  <a:srgbClr val="0000FF"/>
                </a:solidFill>
              </a:rPr>
              <a:t>Esta análise ressalta a necessidade de um estudo controlado randomizado em pediatria. </a:t>
            </a:r>
          </a:p>
          <a:p>
            <a:r>
              <a:rPr lang="pt-BR" b="1" smtClean="0">
                <a:solidFill>
                  <a:srgbClr val="0000FF"/>
                </a:solidFill>
              </a:rPr>
              <a:t>Atualmente o Estudo de Bloqueio Neuromuscular da SDRA Pediátrica está atualmente recrutando (NCT02902055).</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Grp="1"/>
          </p:cNvSpPr>
          <p:nvPr>
            <p:ph type="title"/>
          </p:nvPr>
        </p:nvSpPr>
        <p:spPr bwMode="auto">
          <a:ln w="9525"/>
          <a:extLst>
            <a:ext uri="{909E8E84-426E-40DD-AFC4-6F175D3DCCD1}"/>
            <a:ext uri="{91240B29-F687-4F45-9708-019B960494DF}"/>
          </a:extLst>
        </p:spPr>
        <p:txBody>
          <a:bodyPr vert="horz" wrap="square" numCol="1" anchor="t" anchorCtr="0" compatLnSpc="1">
            <a:prstTxWarp prst="textNoShape">
              <a:avLst/>
            </a:prstTxWarp>
          </a:bodyPr>
          <a:lstStyle/>
          <a:p>
            <a:pPr>
              <a:defRPr/>
            </a:pPr>
            <a:r>
              <a:rPr lang="pt-BR" smtClean="0">
                <a:solidFill>
                  <a:schemeClr val="hlink"/>
                </a:solidFill>
              </a:rPr>
              <a:t>ABSTRACT</a:t>
            </a:r>
          </a:p>
        </p:txBody>
      </p:sp>
      <p:pic>
        <p:nvPicPr>
          <p:cNvPr id="46082" name="Picture 4"/>
          <p:cNvPicPr>
            <a:picLocks noChangeAspect="1" noChangeArrowheads="1"/>
          </p:cNvPicPr>
          <p:nvPr/>
        </p:nvPicPr>
        <p:blipFill>
          <a:blip r:embed="rId2"/>
          <a:srcRect/>
          <a:stretch>
            <a:fillRect/>
          </a:stretch>
        </p:blipFill>
        <p:spPr bwMode="auto">
          <a:xfrm>
            <a:off x="8763000" y="412750"/>
            <a:ext cx="11671300" cy="12636500"/>
          </a:xfrm>
          <a:prstGeom prst="rect">
            <a:avLst/>
          </a:prstGeom>
          <a:noFill/>
          <a:ln w="9525">
            <a:noFill/>
            <a:miter lim="800000"/>
            <a:headEnd/>
            <a:tailEnd/>
          </a:ln>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Grp="1"/>
          </p:cNvSpPr>
          <p:nvPr>
            <p:ph type="title"/>
          </p:nvPr>
        </p:nvSpPr>
        <p:spPr bwMode="auto">
          <a:ln w="9525"/>
          <a:extLst>
            <a:ext uri="{909E8E84-426E-40DD-AFC4-6F175D3DCCD1}"/>
            <a:ext uri="{91240B29-F687-4F45-9708-019B960494DF}"/>
          </a:extLst>
        </p:spPr>
        <p:txBody>
          <a:bodyPr vert="horz" wrap="square" numCol="1" anchor="t" anchorCtr="0" compatLnSpc="1">
            <a:prstTxWarp prst="textNoShape">
              <a:avLst/>
            </a:prstTxWarp>
          </a:bodyPr>
          <a:lstStyle/>
          <a:p>
            <a:pPr>
              <a:defRPr/>
            </a:pPr>
            <a:r>
              <a:rPr lang="pt-BR" smtClean="0">
                <a:solidFill>
                  <a:schemeClr val="hlink"/>
                </a:solidFill>
              </a:rPr>
              <a:t>REFERENCES</a:t>
            </a:r>
          </a:p>
        </p:txBody>
      </p:sp>
      <p:pic>
        <p:nvPicPr>
          <p:cNvPr id="47106" name="Picture 4"/>
          <p:cNvPicPr>
            <a:picLocks noChangeAspect="1" noChangeArrowheads="1"/>
          </p:cNvPicPr>
          <p:nvPr/>
        </p:nvPicPr>
        <p:blipFill>
          <a:blip r:embed="rId2"/>
          <a:srcRect/>
          <a:stretch>
            <a:fillRect/>
          </a:stretch>
        </p:blipFill>
        <p:spPr bwMode="auto">
          <a:xfrm>
            <a:off x="292100" y="2513013"/>
            <a:ext cx="7253288" cy="5297487"/>
          </a:xfrm>
          <a:prstGeom prst="rect">
            <a:avLst/>
          </a:prstGeom>
          <a:noFill/>
          <a:ln w="9525">
            <a:noFill/>
            <a:miter lim="800000"/>
            <a:headEnd/>
            <a:tailEnd/>
          </a:ln>
        </p:spPr>
      </p:pic>
      <p:pic>
        <p:nvPicPr>
          <p:cNvPr id="47107" name="Picture 5"/>
          <p:cNvPicPr>
            <a:picLocks noChangeAspect="1" noChangeArrowheads="1"/>
          </p:cNvPicPr>
          <p:nvPr/>
        </p:nvPicPr>
        <p:blipFill>
          <a:blip r:embed="rId3"/>
          <a:srcRect/>
          <a:stretch>
            <a:fillRect/>
          </a:stretch>
        </p:blipFill>
        <p:spPr bwMode="auto">
          <a:xfrm>
            <a:off x="7234238" y="2208213"/>
            <a:ext cx="6597650" cy="11202987"/>
          </a:xfrm>
          <a:prstGeom prst="rect">
            <a:avLst/>
          </a:prstGeom>
          <a:noFill/>
          <a:ln w="9525">
            <a:noFill/>
            <a:miter lim="800000"/>
            <a:headEnd/>
            <a:tailEnd/>
          </a:ln>
        </p:spPr>
      </p:pic>
      <p:pic>
        <p:nvPicPr>
          <p:cNvPr id="47108" name="Picture 6"/>
          <p:cNvPicPr>
            <a:picLocks noChangeAspect="1" noChangeArrowheads="1"/>
          </p:cNvPicPr>
          <p:nvPr/>
        </p:nvPicPr>
        <p:blipFill>
          <a:blip r:embed="rId4"/>
          <a:srcRect/>
          <a:stretch>
            <a:fillRect/>
          </a:stretch>
        </p:blipFill>
        <p:spPr bwMode="auto">
          <a:xfrm>
            <a:off x="14668500" y="1958975"/>
            <a:ext cx="7096125" cy="6499225"/>
          </a:xfrm>
          <a:prstGeom prst="rect">
            <a:avLst/>
          </a:prstGeom>
          <a:noFill/>
          <a:ln w="9525">
            <a:noFill/>
            <a:miter lim="800000"/>
            <a:headEnd/>
            <a:tailEnd/>
          </a:ln>
        </p:spPr>
      </p:pic>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4"/>
          <p:cNvPicPr>
            <a:picLocks noChangeAspect="1" noChangeArrowheads="1"/>
          </p:cNvPicPr>
          <p:nvPr/>
        </p:nvPicPr>
        <p:blipFill>
          <a:blip r:embed="rId2"/>
          <a:srcRect/>
          <a:stretch>
            <a:fillRect/>
          </a:stretch>
        </p:blipFill>
        <p:spPr bwMode="auto">
          <a:xfrm>
            <a:off x="3181350" y="228600"/>
            <a:ext cx="7872413" cy="13130213"/>
          </a:xfrm>
          <a:prstGeom prst="rect">
            <a:avLst/>
          </a:prstGeom>
          <a:noFill/>
          <a:ln w="9525">
            <a:noFill/>
            <a:miter lim="800000"/>
            <a:headEnd/>
            <a:tailEnd/>
          </a:ln>
        </p:spPr>
      </p:pic>
      <p:pic>
        <p:nvPicPr>
          <p:cNvPr id="48130" name="Picture 5"/>
          <p:cNvPicPr>
            <a:picLocks noChangeAspect="1" noChangeArrowheads="1"/>
          </p:cNvPicPr>
          <p:nvPr/>
        </p:nvPicPr>
        <p:blipFill>
          <a:blip r:embed="rId3"/>
          <a:srcRect/>
          <a:stretch>
            <a:fillRect/>
          </a:stretch>
        </p:blipFill>
        <p:spPr bwMode="auto">
          <a:xfrm>
            <a:off x="11949113" y="2000250"/>
            <a:ext cx="7618412" cy="6629400"/>
          </a:xfrm>
          <a:prstGeom prst="rect">
            <a:avLst/>
          </a:prstGeom>
          <a:noFill/>
          <a:ln w="9525">
            <a:noFill/>
            <a:miter lim="800000"/>
            <a:headEnd/>
            <a:tailEnd/>
          </a:ln>
        </p:spPr>
      </p:pic>
      <p:pic>
        <p:nvPicPr>
          <p:cNvPr id="48131" name="Picture 6"/>
          <p:cNvPicPr>
            <a:picLocks noChangeAspect="1" noChangeArrowheads="1"/>
          </p:cNvPicPr>
          <p:nvPr/>
        </p:nvPicPr>
        <p:blipFill>
          <a:blip r:embed="rId4"/>
          <a:srcRect/>
          <a:stretch>
            <a:fillRect/>
          </a:stretch>
        </p:blipFill>
        <p:spPr bwMode="auto">
          <a:xfrm>
            <a:off x="12253913" y="8629650"/>
            <a:ext cx="7618412" cy="1244600"/>
          </a:xfrm>
          <a:prstGeom prst="rect">
            <a:avLst/>
          </a:prstGeom>
          <a:noFill/>
          <a:ln w="9525">
            <a:noFill/>
            <a:miter lim="800000"/>
            <a:headEnd/>
            <a:tailEnd/>
          </a:ln>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Obrigada!"/>
          <p:cNvSpPr txBox="1">
            <a:spLocks noGrp="1"/>
          </p:cNvSpPr>
          <p:nvPr>
            <p:ph type="title" idx="4294967295"/>
          </p:nvPr>
        </p:nvSpPr>
        <p:spPr>
          <a:xfrm>
            <a:off x="2424113" y="1012825"/>
            <a:ext cx="9779000" cy="5881688"/>
          </a:xfrm>
        </p:spPr>
        <p:txBody>
          <a:bodyPr vert="horz" wrap="square" numCol="1" anchor="b" anchorCtr="0" compatLnSpc="1">
            <a:prstTxWarp prst="textNoShape">
              <a:avLst/>
            </a:prstTxWarp>
          </a:bodyPr>
          <a:lstStyle/>
          <a:p>
            <a:pPr eaLnBrk="1" hangingPunct="1">
              <a:defRPr/>
            </a:pPr>
            <a:r>
              <a:rPr lang="pt-BR" smtClean="0">
                <a:solidFill>
                  <a:schemeClr val="folHlink"/>
                </a:solidFill>
              </a:rPr>
              <a:t>Obrigada!</a:t>
            </a:r>
          </a:p>
        </p:txBody>
      </p:sp>
      <p:sp>
        <p:nvSpPr>
          <p:cNvPr id="49154" name="Dúvidas?"/>
          <p:cNvSpPr txBox="1">
            <a:spLocks noGrp="1"/>
          </p:cNvSpPr>
          <p:nvPr>
            <p:ph type="body" sz="quarter" idx="4294967295"/>
          </p:nvPr>
        </p:nvSpPr>
        <p:spPr>
          <a:xfrm>
            <a:off x="15411450" y="1771650"/>
            <a:ext cx="9779000" cy="5386388"/>
          </a:xfrm>
        </p:spPr>
        <p:txBody>
          <a:bodyPr/>
          <a:lstStyle/>
          <a:p>
            <a:pPr marL="0" indent="0" defTabSz="825500" eaLnBrk="1" hangingPunct="1">
              <a:lnSpc>
                <a:spcPct val="100000"/>
              </a:lnSpc>
              <a:spcBef>
                <a:spcPct val="0"/>
              </a:spcBef>
              <a:buSzTx/>
              <a:buFontTx/>
              <a:buNone/>
            </a:pPr>
            <a:r>
              <a:rPr lang="pt-BR" sz="5500" b="1" smtClean="0">
                <a:solidFill>
                  <a:srgbClr val="0070C0"/>
                </a:solidFill>
              </a:rPr>
              <a:t>Dúvidas? </a:t>
            </a:r>
          </a:p>
        </p:txBody>
      </p:sp>
      <p:pic>
        <p:nvPicPr>
          <p:cNvPr id="49155" name="Captura de Tela 2022-03-29 às 01.11.55.png" descr="Captura de Tela 2022-03-29 às 01.11.55.png"/>
          <p:cNvPicPr>
            <a:picLocks noChangeAspect="1"/>
          </p:cNvPicPr>
          <p:nvPr/>
        </p:nvPicPr>
        <p:blipFill>
          <a:blip r:embed="rId2"/>
          <a:srcRect/>
          <a:stretch>
            <a:fillRect/>
          </a:stretch>
        </p:blipFill>
        <p:spPr bwMode="auto">
          <a:xfrm>
            <a:off x="12153900" y="3794125"/>
            <a:ext cx="10325100" cy="7670800"/>
          </a:xfrm>
          <a:prstGeom prst="rect">
            <a:avLst/>
          </a:prstGeom>
          <a:noFill/>
          <a:ln w="9525">
            <a:noFill/>
            <a:miter lim="800000"/>
            <a:headEnd/>
            <a:tailEnd/>
          </a:ln>
        </p:spPr>
      </p:pic>
    </p:spTree>
  </p:cSld>
  <p:clrMapOvr>
    <a:masterClrMapping/>
  </p:clrMapOvr>
  <p:transition spd="med"/>
</p:sld>
</file>

<file path=ppt/theme/theme1.xml><?xml version="1.0" encoding="utf-8"?>
<a:theme xmlns:a="http://schemas.openxmlformats.org/drawingml/2006/main" name="21_BasicWhite">
  <a:themeElements>
    <a:clrScheme name="21_BasicWhite">
      <a:dk1>
        <a:srgbClr val="5E5E5E"/>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1371</TotalTime>
  <Words>2239</Words>
  <Application>Microsoft Office PowerPoint</Application>
  <PresentationFormat>Custom</PresentationFormat>
  <Paragraphs>148</Paragraphs>
  <Slides>30</Slides>
  <Notes>0</Notes>
  <HiddenSlides>0</HiddenSlides>
  <MMClips>0</MMClips>
  <ScaleCrop>false</ScaleCrop>
  <HeadingPairs>
    <vt:vector size="6" baseType="variant">
      <vt:variant>
        <vt:lpstr>Fontes usadas</vt:lpstr>
      </vt:variant>
      <vt:variant>
        <vt:i4>6</vt:i4>
      </vt:variant>
      <vt:variant>
        <vt:lpstr>Modelo de design</vt:lpstr>
      </vt:variant>
      <vt:variant>
        <vt:i4>3</vt:i4>
      </vt:variant>
      <vt:variant>
        <vt:lpstr>Títulos de slides</vt:lpstr>
      </vt:variant>
      <vt:variant>
        <vt:i4>30</vt:i4>
      </vt:variant>
    </vt:vector>
  </HeadingPairs>
  <TitlesOfParts>
    <vt:vector size="39" baseType="lpstr">
      <vt:lpstr>Helvetica Neue</vt:lpstr>
      <vt:lpstr>Arial</vt:lpstr>
      <vt:lpstr>Italianate</vt:lpstr>
      <vt:lpstr>Times Roman</vt:lpstr>
      <vt:lpstr>Helvetica Neue Medium</vt:lpstr>
      <vt:lpstr>Times New Roman</vt:lpstr>
      <vt:lpstr>21_BasicWhite</vt:lpstr>
      <vt:lpstr>21_BasicWhite</vt:lpstr>
      <vt:lpstr>21_BasicWhite</vt:lpstr>
      <vt:lpstr>Slide 1</vt:lpstr>
      <vt:lpstr>INTRODUÇÃO</vt:lpstr>
      <vt:lpstr>Slide 3</vt:lpstr>
      <vt:lpstr>INTRODUÇÃO </vt:lpstr>
      <vt:lpstr>Slide 5</vt:lpstr>
      <vt:lpstr>MÉTODOS </vt:lpstr>
      <vt:lpstr>Slide 7</vt:lpstr>
      <vt:lpstr>Slide 8</vt:lpstr>
      <vt:lpstr>MÉTODOS  </vt:lpstr>
      <vt:lpstr>RESULTADOS  </vt:lpstr>
      <vt:lpstr>RESULTADOS  </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CONCLUSÕES</vt:lpstr>
      <vt:lpstr>ABSTRACT</vt:lpstr>
      <vt:lpstr>REFERENCES</vt:lpstr>
      <vt:lpstr>Slide 29</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NEUROMUSCULAR BLOCKED IN MODERATE-TO-SEVERE PEDIATRIC ACUTE RESPIRATORY DISTRESS SYNDROME</dc:title>
  <dc:creator>Paulo</dc:creator>
  <cp:lastModifiedBy>Paulo</cp:lastModifiedBy>
  <cp:revision>11</cp:revision>
  <dcterms:modified xsi:type="dcterms:W3CDTF">2022-04-13T18:35:25Z</dcterms:modified>
</cp:coreProperties>
</file>