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 id="259" r:id="rId4"/>
    <p:sldId id="260" r:id="rId5"/>
    <p:sldId id="281" r:id="rId6"/>
    <p:sldId id="262" r:id="rId7"/>
    <p:sldId id="263" r:id="rId8"/>
    <p:sldId id="282" r:id="rId9"/>
    <p:sldId id="264" r:id="rId10"/>
    <p:sldId id="265" r:id="rId11"/>
    <p:sldId id="266" r:id="rId12"/>
    <p:sldId id="267" r:id="rId13"/>
    <p:sldId id="269" r:id="rId14"/>
    <p:sldId id="271" r:id="rId15"/>
    <p:sldId id="270" r:id="rId16"/>
    <p:sldId id="272" r:id="rId17"/>
    <p:sldId id="273" r:id="rId18"/>
    <p:sldId id="275" r:id="rId19"/>
    <p:sldId id="276" r:id="rId20"/>
    <p:sldId id="278" r:id="rId21"/>
    <p:sldId id="279" r:id="rId22"/>
    <p:sldId id="308" r:id="rId23"/>
    <p:sldId id="280" r:id="rId24"/>
    <p:sldId id="283" r:id="rId25"/>
    <p:sldId id="284" r:id="rId26"/>
    <p:sldId id="287" r:id="rId27"/>
    <p:sldId id="286" r:id="rId28"/>
    <p:sldId id="288" r:id="rId29"/>
    <p:sldId id="289" r:id="rId30"/>
    <p:sldId id="290" r:id="rId31"/>
    <p:sldId id="291" r:id="rId32"/>
    <p:sldId id="292" r:id="rId33"/>
    <p:sldId id="293" r:id="rId34"/>
    <p:sldId id="294" r:id="rId35"/>
    <p:sldId id="295" r:id="rId36"/>
    <p:sldId id="296" r:id="rId37"/>
    <p:sldId id="297" r:id="rId38"/>
    <p:sldId id="298" r:id="rId39"/>
    <p:sldId id="299" r:id="rId40"/>
    <p:sldId id="300" r:id="rId41"/>
    <p:sldId id="301" r:id="rId42"/>
    <p:sldId id="302" r:id="rId43"/>
    <p:sldId id="303" r:id="rId44"/>
    <p:sldId id="304" r:id="rId45"/>
    <p:sldId id="305" r:id="rId46"/>
    <p:sldId id="306" r:id="rId47"/>
    <p:sldId id="307" r:id="rId48"/>
  </p:sldIdLst>
  <p:sldSz cx="12192000" cy="6858000"/>
  <p:notesSz cx="6858000" cy="9144000"/>
  <p:defaultTextStyle>
    <a:defPPr>
      <a:defRPr lang="pt-BR"/>
    </a:defPPr>
    <a:lvl1pPr algn="l" rtl="0" fontAlgn="base">
      <a:spcBef>
        <a:spcPct val="0"/>
      </a:spcBef>
      <a:spcAft>
        <a:spcPct val="0"/>
      </a:spcAft>
      <a:defRPr sz="2800" kern="1200">
        <a:solidFill>
          <a:schemeClr val="tx1"/>
        </a:solidFill>
        <a:latin typeface="Trebuchet MS" pitchFamily="34" charset="0"/>
        <a:ea typeface="+mn-ea"/>
        <a:cs typeface="Arial" pitchFamily="34" charset="0"/>
      </a:defRPr>
    </a:lvl1pPr>
    <a:lvl2pPr marL="457200" algn="l" rtl="0" fontAlgn="base">
      <a:spcBef>
        <a:spcPct val="0"/>
      </a:spcBef>
      <a:spcAft>
        <a:spcPct val="0"/>
      </a:spcAft>
      <a:defRPr sz="2800" kern="1200">
        <a:solidFill>
          <a:schemeClr val="tx1"/>
        </a:solidFill>
        <a:latin typeface="Trebuchet MS" pitchFamily="34" charset="0"/>
        <a:ea typeface="+mn-ea"/>
        <a:cs typeface="Arial" pitchFamily="34" charset="0"/>
      </a:defRPr>
    </a:lvl2pPr>
    <a:lvl3pPr marL="914400" algn="l" rtl="0" fontAlgn="base">
      <a:spcBef>
        <a:spcPct val="0"/>
      </a:spcBef>
      <a:spcAft>
        <a:spcPct val="0"/>
      </a:spcAft>
      <a:defRPr sz="2800" kern="1200">
        <a:solidFill>
          <a:schemeClr val="tx1"/>
        </a:solidFill>
        <a:latin typeface="Trebuchet MS" pitchFamily="34" charset="0"/>
        <a:ea typeface="+mn-ea"/>
        <a:cs typeface="Arial" pitchFamily="34" charset="0"/>
      </a:defRPr>
    </a:lvl3pPr>
    <a:lvl4pPr marL="1371600" algn="l" rtl="0" fontAlgn="base">
      <a:spcBef>
        <a:spcPct val="0"/>
      </a:spcBef>
      <a:spcAft>
        <a:spcPct val="0"/>
      </a:spcAft>
      <a:defRPr sz="2800" kern="1200">
        <a:solidFill>
          <a:schemeClr val="tx1"/>
        </a:solidFill>
        <a:latin typeface="Trebuchet MS" pitchFamily="34" charset="0"/>
        <a:ea typeface="+mn-ea"/>
        <a:cs typeface="Arial" pitchFamily="34" charset="0"/>
      </a:defRPr>
    </a:lvl4pPr>
    <a:lvl5pPr marL="1828800" algn="l" rtl="0" fontAlgn="base">
      <a:spcBef>
        <a:spcPct val="0"/>
      </a:spcBef>
      <a:spcAft>
        <a:spcPct val="0"/>
      </a:spcAft>
      <a:defRPr sz="2800" kern="1200">
        <a:solidFill>
          <a:schemeClr val="tx1"/>
        </a:solidFill>
        <a:latin typeface="Trebuchet MS" pitchFamily="34" charset="0"/>
        <a:ea typeface="+mn-ea"/>
        <a:cs typeface="Arial" pitchFamily="34" charset="0"/>
      </a:defRPr>
    </a:lvl5pPr>
    <a:lvl6pPr marL="2286000" algn="l" defTabSz="914400" rtl="0" eaLnBrk="1" latinLnBrk="0" hangingPunct="1">
      <a:defRPr sz="2800" kern="1200">
        <a:solidFill>
          <a:schemeClr val="tx1"/>
        </a:solidFill>
        <a:latin typeface="Trebuchet MS" pitchFamily="34" charset="0"/>
        <a:ea typeface="+mn-ea"/>
        <a:cs typeface="Arial" pitchFamily="34" charset="0"/>
      </a:defRPr>
    </a:lvl6pPr>
    <a:lvl7pPr marL="2743200" algn="l" defTabSz="914400" rtl="0" eaLnBrk="1" latinLnBrk="0" hangingPunct="1">
      <a:defRPr sz="2800" kern="1200">
        <a:solidFill>
          <a:schemeClr val="tx1"/>
        </a:solidFill>
        <a:latin typeface="Trebuchet MS" pitchFamily="34" charset="0"/>
        <a:ea typeface="+mn-ea"/>
        <a:cs typeface="Arial" pitchFamily="34" charset="0"/>
      </a:defRPr>
    </a:lvl7pPr>
    <a:lvl8pPr marL="3200400" algn="l" defTabSz="914400" rtl="0" eaLnBrk="1" latinLnBrk="0" hangingPunct="1">
      <a:defRPr sz="2800" kern="1200">
        <a:solidFill>
          <a:schemeClr val="tx1"/>
        </a:solidFill>
        <a:latin typeface="Trebuchet MS" pitchFamily="34" charset="0"/>
        <a:ea typeface="+mn-ea"/>
        <a:cs typeface="Arial" pitchFamily="34" charset="0"/>
      </a:defRPr>
    </a:lvl8pPr>
    <a:lvl9pPr marL="3657600" algn="l" defTabSz="914400" rtl="0" eaLnBrk="1" latinLnBrk="0" hangingPunct="1">
      <a:defRPr sz="2800" kern="1200">
        <a:solidFill>
          <a:schemeClr val="tx1"/>
        </a:solidFill>
        <a:latin typeface="Trebuchet MS"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00"/>
    <a:srgbClr val="FF0000"/>
    <a:srgbClr val="FFFF00"/>
    <a:srgbClr val="FF00FF"/>
    <a:srgbClr val="3333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04" autoAdjust="0"/>
  </p:normalViewPr>
  <p:slideViewPr>
    <p:cSldViewPr snapToGrid="0">
      <p:cViewPr>
        <p:scale>
          <a:sx n="75" d="100"/>
          <a:sy n="75" d="100"/>
        </p:scale>
        <p:origin x="-58" y="-6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grpSp>
        <p:nvGrpSpPr>
          <p:cNvPr id="4" name="Group 6"/>
          <p:cNvGrpSpPr>
            <a:grpSpLocks/>
          </p:cNvGrpSpPr>
          <p:nvPr/>
        </p:nvGrpSpPr>
        <p:grpSpPr bwMode="auto">
          <a:xfrm>
            <a:off x="0" y="-7938"/>
            <a:ext cx="12192000" cy="6865938"/>
            <a:chOff x="0" y="-8467"/>
            <a:chExt cx="12192000" cy="6866467"/>
          </a:xfrm>
        </p:grpSpPr>
        <p:cxnSp>
          <p:nvCxnSpPr>
            <p:cNvPr id="5" name="Straight Connector 31"/>
            <p:cNvCxnSpPr/>
            <p:nvPr/>
          </p:nvCxnSpPr>
          <p:spPr>
            <a:xfrm>
              <a:off x="9371013" y="-528"/>
              <a:ext cx="1219200" cy="6858528"/>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20"/>
            <p:cNvCxnSpPr/>
            <p:nvPr/>
          </p:nvCxnSpPr>
          <p:spPr>
            <a:xfrm flipH="1">
              <a:off x="7424738" y="3681168"/>
              <a:ext cx="4764087" cy="3176832"/>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7" name="Rectangle 23"/>
            <p:cNvSpPr/>
            <p:nvPr/>
          </p:nvSpPr>
          <p:spPr>
            <a:xfrm>
              <a:off x="9182100" y="-8467"/>
              <a:ext cx="3006725"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Rectangle 25"/>
            <p:cNvSpPr/>
            <p:nvPr/>
          </p:nvSpPr>
          <p:spPr>
            <a:xfrm>
              <a:off x="9602788" y="-8467"/>
              <a:ext cx="2589212"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Isosceles Triangle 26"/>
            <p:cNvSpPr/>
            <p:nvPr/>
          </p:nvSpPr>
          <p:spPr>
            <a:xfrm>
              <a:off x="8932863" y="3047706"/>
              <a:ext cx="3259137" cy="3810294"/>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27"/>
            <p:cNvSpPr/>
            <p:nvPr/>
          </p:nvSpPr>
          <p:spPr>
            <a:xfrm>
              <a:off x="9334500" y="-8467"/>
              <a:ext cx="2854325"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28"/>
            <p:cNvSpPr/>
            <p:nvPr/>
          </p:nvSpPr>
          <p:spPr>
            <a:xfrm>
              <a:off x="10898188" y="-8467"/>
              <a:ext cx="1290637"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Rectangle 29"/>
            <p:cNvSpPr/>
            <p:nvPr/>
          </p:nvSpPr>
          <p:spPr>
            <a:xfrm>
              <a:off x="10939463" y="-8467"/>
              <a:ext cx="1249362"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Isosceles Triangle 30"/>
            <p:cNvSpPr/>
            <p:nvPr/>
          </p:nvSpPr>
          <p:spPr>
            <a:xfrm>
              <a:off x="10371138" y="3589086"/>
              <a:ext cx="1817687" cy="3268914"/>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Isosceles Triangle 18"/>
            <p:cNvSpPr/>
            <p:nvPr/>
          </p:nvSpPr>
          <p:spPr>
            <a:xfrm rot="10800000">
              <a:off x="0" y="-528"/>
              <a:ext cx="842963" cy="5666225"/>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pt-BR" smtClean="0"/>
              <a:t>Clique para editar o título mestre</a:t>
            </a:r>
            <a:endParaRPr lang="en-US" dirty="0"/>
          </a:p>
        </p:txBody>
      </p:sp>
      <p:sp>
        <p:nvSpPr>
          <p:cNvPr id="3" name="Subtitle 2"/>
          <p:cNvSpPr>
            <a:spLocks noGrp="1"/>
          </p:cNvSpPr>
          <p:nvPr>
            <p:ph type="subTitle" idx="1"/>
          </p:nvPr>
        </p:nvSpPr>
        <p:spPr>
          <a:xfrm>
            <a:off x="1507067" y="4050833"/>
            <a:ext cx="7766936"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en-US" dirty="0"/>
          </a:p>
        </p:txBody>
      </p:sp>
      <p:sp>
        <p:nvSpPr>
          <p:cNvPr id="15" name="Date Placeholder 3"/>
          <p:cNvSpPr>
            <a:spLocks noGrp="1"/>
          </p:cNvSpPr>
          <p:nvPr>
            <p:ph type="dt" sz="half" idx="10"/>
          </p:nvPr>
        </p:nvSpPr>
        <p:spPr/>
        <p:txBody>
          <a:bodyPr/>
          <a:lstStyle>
            <a:lvl1pPr>
              <a:defRPr/>
            </a:lvl1pPr>
          </a:lstStyle>
          <a:p>
            <a:pPr>
              <a:defRPr/>
            </a:pPr>
            <a:fld id="{B5DB482B-5D4C-452A-9F03-7CE47BEC39C4}" type="datetimeFigureOut">
              <a:rPr lang="pt-BR"/>
              <a:pPr>
                <a:defRPr/>
              </a:pPr>
              <a:t>27/04/2022</a:t>
            </a:fld>
            <a:endParaRPr lang="pt-BR"/>
          </a:p>
        </p:txBody>
      </p:sp>
      <p:sp>
        <p:nvSpPr>
          <p:cNvPr id="16" name="Footer Placeholder 4"/>
          <p:cNvSpPr>
            <a:spLocks noGrp="1"/>
          </p:cNvSpPr>
          <p:nvPr>
            <p:ph type="ftr" sz="quarter" idx="11"/>
          </p:nvPr>
        </p:nvSpPr>
        <p:spPr/>
        <p:txBody>
          <a:bodyPr/>
          <a:lstStyle>
            <a:lvl1pPr>
              <a:defRPr/>
            </a:lvl1pPr>
          </a:lstStyle>
          <a:p>
            <a:pPr>
              <a:defRPr/>
            </a:pPr>
            <a:endParaRPr lang="pt-BR"/>
          </a:p>
        </p:txBody>
      </p:sp>
      <p:sp>
        <p:nvSpPr>
          <p:cNvPr id="17" name="Slide Number Placeholder 5"/>
          <p:cNvSpPr>
            <a:spLocks noGrp="1"/>
          </p:cNvSpPr>
          <p:nvPr>
            <p:ph type="sldNum" sz="quarter" idx="12"/>
          </p:nvPr>
        </p:nvSpPr>
        <p:spPr/>
        <p:txBody>
          <a:bodyPr/>
          <a:lstStyle>
            <a:lvl1pPr>
              <a:defRPr/>
            </a:lvl1pPr>
          </a:lstStyle>
          <a:p>
            <a:pPr>
              <a:defRPr/>
            </a:pPr>
            <a:fld id="{CAF6C07E-D701-400C-A6B1-73ADAB234724}" type="slidenum">
              <a:rPr lang="pt-BR"/>
              <a:pPr>
                <a:defRPr/>
              </a:pPr>
              <a:t>‹nº›</a:t>
            </a:fld>
            <a:endParaRPr lang="pt-BR"/>
          </a:p>
        </p:txBody>
      </p:sp>
    </p:spTree>
    <p:extLst>
      <p:ext uri="{BB962C8B-B14F-4D97-AF65-F5344CB8AC3E}">
        <p14:creationId xmlns:p14="http://schemas.microsoft.com/office/powerpoint/2010/main" val="37981630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pt-BR" smtClean="0"/>
              <a:t>Clique para editar o título mestre</a:t>
            </a:r>
            <a:endParaRPr lang="en-US" dirty="0"/>
          </a:p>
        </p:txBody>
      </p:sp>
      <p:sp>
        <p:nvSpPr>
          <p:cNvPr id="3" name="Content Placeholder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0A3CCF14-5EFA-47FE-A727-3C7FC7304C86}" type="datetimeFigureOut">
              <a:rPr lang="pt-BR"/>
              <a:pPr>
                <a:defRPr/>
              </a:pPr>
              <a:t>27/04/2022</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D9AD28DE-0A1C-4316-8F08-F91922D2F9DC}" type="slidenum">
              <a:rPr lang="pt-BR"/>
              <a:pPr>
                <a:defRPr/>
              </a:pPr>
              <a:t>‹nº›</a:t>
            </a:fld>
            <a:endParaRPr lang="pt-BR"/>
          </a:p>
        </p:txBody>
      </p:sp>
    </p:spTree>
    <p:extLst>
      <p:ext uri="{BB962C8B-B14F-4D97-AF65-F5344CB8AC3E}">
        <p14:creationId xmlns:p14="http://schemas.microsoft.com/office/powerpoint/2010/main" val="23972109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677335" y="4527448"/>
            <a:ext cx="8596668"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Date Placeholder 3"/>
          <p:cNvSpPr>
            <a:spLocks noGrp="1"/>
          </p:cNvSpPr>
          <p:nvPr>
            <p:ph type="dt" sz="half" idx="10"/>
          </p:nvPr>
        </p:nvSpPr>
        <p:spPr/>
        <p:txBody>
          <a:bodyPr/>
          <a:lstStyle>
            <a:lvl1pPr>
              <a:defRPr/>
            </a:lvl1pPr>
          </a:lstStyle>
          <a:p>
            <a:pPr>
              <a:defRPr/>
            </a:pPr>
            <a:fld id="{77B33A39-1583-4280-B208-98AB7279B88D}" type="datetimeFigureOut">
              <a:rPr lang="pt-BR"/>
              <a:pPr>
                <a:defRPr/>
              </a:pPr>
              <a:t>27/04/2022</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AD774C48-81AF-4D51-9EA3-8B0FC2C4E5FC}" type="slidenum">
              <a:rPr lang="pt-BR"/>
              <a:pPr>
                <a:defRPr/>
              </a:pPr>
              <a:t>‹nº›</a:t>
            </a:fld>
            <a:endParaRPr lang="pt-BR"/>
          </a:p>
        </p:txBody>
      </p:sp>
    </p:spTree>
    <p:extLst>
      <p:ext uri="{BB962C8B-B14F-4D97-AF65-F5344CB8AC3E}">
        <p14:creationId xmlns:p14="http://schemas.microsoft.com/office/powerpoint/2010/main" val="36119864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F78BD10B-B8E1-41BF-AE73-4C2702F4738C}" type="datetimeFigureOut">
              <a:rPr lang="pt-BR"/>
              <a:pPr>
                <a:defRPr/>
              </a:pPr>
              <a:t>27/04/2022</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C75E922D-2DA2-44E9-9F0F-BF1B9EF14436}" type="slidenum">
              <a:rPr lang="pt-BR"/>
              <a:pPr>
                <a:defRPr/>
              </a:pPr>
              <a:t>‹nº›</a:t>
            </a:fld>
            <a:endParaRPr lang="pt-BR"/>
          </a:p>
        </p:txBody>
      </p:sp>
    </p:spTree>
    <p:extLst>
      <p:ext uri="{BB962C8B-B14F-4D97-AF65-F5344CB8AC3E}">
        <p14:creationId xmlns:p14="http://schemas.microsoft.com/office/powerpoint/2010/main" val="26407858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pt-BR" smtClean="0"/>
              <a:t>Clique para editar o título mestre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7" name="Date Placeholder 3"/>
          <p:cNvSpPr>
            <a:spLocks noGrp="1"/>
          </p:cNvSpPr>
          <p:nvPr>
            <p:ph type="dt" sz="half" idx="10"/>
          </p:nvPr>
        </p:nvSpPr>
        <p:spPr/>
        <p:txBody>
          <a:bodyPr/>
          <a:lstStyle>
            <a:lvl1pPr>
              <a:defRPr/>
            </a:lvl1pPr>
          </a:lstStyle>
          <a:p>
            <a:pPr>
              <a:defRPr/>
            </a:pPr>
            <a:fld id="{F833C5CE-335A-4AFC-AEFB-D4232D932F14}" type="datetimeFigureOut">
              <a:rPr lang="pt-BR"/>
              <a:pPr>
                <a:defRPr/>
              </a:pPr>
              <a:t>27/04/2022</a:t>
            </a:fld>
            <a:endParaRPr lang="pt-BR"/>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68BF6F20-5379-4E44-A4F8-C08D214955F8}" type="slidenum">
              <a:rPr lang="pt-BR"/>
              <a:pPr>
                <a:defRPr/>
              </a:pPr>
              <a:t>‹nº›</a:t>
            </a:fld>
            <a:endParaRPr lang="pt-BR"/>
          </a:p>
        </p:txBody>
      </p:sp>
    </p:spTree>
    <p:extLst>
      <p:ext uri="{BB962C8B-B14F-4D97-AF65-F5344CB8AC3E}">
        <p14:creationId xmlns:p14="http://schemas.microsoft.com/office/powerpoint/2010/main" val="37938186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pt-BR" smtClean="0"/>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FC554B41-EC2C-48B9-AF70-CC93CD05316B}" type="datetimeFigureOut">
              <a:rPr lang="pt-BR"/>
              <a:pPr>
                <a:defRPr/>
              </a:pPr>
              <a:t>27/04/2022</a:t>
            </a:fld>
            <a:endParaRPr lang="pt-BR"/>
          </a:p>
        </p:txBody>
      </p:sp>
      <p:sp>
        <p:nvSpPr>
          <p:cNvPr id="4" name="Footer Placeholder 4"/>
          <p:cNvSpPr>
            <a:spLocks noGrp="1"/>
          </p:cNvSpPr>
          <p:nvPr>
            <p:ph type="ftr" sz="quarter" idx="11"/>
          </p:nvPr>
        </p:nvSpPr>
        <p:spPr/>
        <p:txBody>
          <a:bodyPr/>
          <a:lstStyle>
            <a:lvl1pPr>
              <a:defRPr/>
            </a:lvl1pPr>
          </a:lstStyle>
          <a:p>
            <a:pPr>
              <a:defRPr/>
            </a:pPr>
            <a:endParaRPr lang="pt-BR"/>
          </a:p>
        </p:txBody>
      </p:sp>
      <p:sp>
        <p:nvSpPr>
          <p:cNvPr id="5" name="Slide Number Placeholder 5"/>
          <p:cNvSpPr>
            <a:spLocks noGrp="1"/>
          </p:cNvSpPr>
          <p:nvPr>
            <p:ph type="sldNum" sz="quarter" idx="12"/>
          </p:nvPr>
        </p:nvSpPr>
        <p:spPr/>
        <p:txBody>
          <a:bodyPr/>
          <a:lstStyle>
            <a:lvl1pPr>
              <a:defRPr/>
            </a:lvl1pPr>
          </a:lstStyle>
          <a:p>
            <a:pPr>
              <a:defRPr/>
            </a:pPr>
            <a:fld id="{F76B61A2-6A97-4278-BBB3-686EC2917FAD}" type="slidenum">
              <a:rPr lang="pt-BR"/>
              <a:pPr>
                <a:defRPr/>
              </a:pPr>
              <a:t>‹nº›</a:t>
            </a:fld>
            <a:endParaRPr lang="pt-BR"/>
          </a:p>
        </p:txBody>
      </p:sp>
    </p:spTree>
    <p:extLst>
      <p:ext uri="{BB962C8B-B14F-4D97-AF65-F5344CB8AC3E}">
        <p14:creationId xmlns:p14="http://schemas.microsoft.com/office/powerpoint/2010/main" val="38360739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C6D34522-A9B5-48C4-A302-A6F7691C3E12}" type="datetimeFigureOut">
              <a:rPr lang="pt-BR"/>
              <a:pPr>
                <a:defRPr/>
              </a:pPr>
              <a:t>27/04/2022</a:t>
            </a:fld>
            <a:endParaRPr lang="pt-BR"/>
          </a:p>
        </p:txBody>
      </p:sp>
      <p:sp>
        <p:nvSpPr>
          <p:cNvPr id="3" name="Footer Placeholder 4"/>
          <p:cNvSpPr>
            <a:spLocks noGrp="1"/>
          </p:cNvSpPr>
          <p:nvPr>
            <p:ph type="ftr" sz="quarter" idx="11"/>
          </p:nvPr>
        </p:nvSpPr>
        <p:spPr/>
        <p:txBody>
          <a:bodyPr/>
          <a:lstStyle>
            <a:lvl1pPr>
              <a:defRPr/>
            </a:lvl1pPr>
          </a:lstStyle>
          <a:p>
            <a:pPr>
              <a:defRPr/>
            </a:pPr>
            <a:endParaRPr lang="pt-BR"/>
          </a:p>
        </p:txBody>
      </p:sp>
      <p:sp>
        <p:nvSpPr>
          <p:cNvPr id="4" name="Slide Number Placeholder 5"/>
          <p:cNvSpPr>
            <a:spLocks noGrp="1"/>
          </p:cNvSpPr>
          <p:nvPr>
            <p:ph type="sldNum" sz="quarter" idx="12"/>
          </p:nvPr>
        </p:nvSpPr>
        <p:spPr/>
        <p:txBody>
          <a:bodyPr/>
          <a:lstStyle>
            <a:lvl1pPr>
              <a:defRPr/>
            </a:lvl1pPr>
          </a:lstStyle>
          <a:p>
            <a:pPr>
              <a:defRPr/>
            </a:pPr>
            <a:fld id="{6ABA0849-6BA2-471D-B1EA-47FD046DAF25}" type="slidenum">
              <a:rPr lang="pt-BR"/>
              <a:pPr>
                <a:defRPr/>
              </a:pPr>
              <a:t>‹nº›</a:t>
            </a:fld>
            <a:endParaRPr lang="pt-BR"/>
          </a:p>
        </p:txBody>
      </p:sp>
    </p:spTree>
    <p:extLst>
      <p:ext uri="{BB962C8B-B14F-4D97-AF65-F5344CB8AC3E}">
        <p14:creationId xmlns:p14="http://schemas.microsoft.com/office/powerpoint/2010/main" val="26042498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pt-BR" smtClean="0"/>
              <a:t>Clique para editar o título mestre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D65A3153-3CEE-4661-8AEA-FB3979873B2F}" type="datetimeFigureOut">
              <a:rPr lang="pt-BR"/>
              <a:pPr>
                <a:defRPr/>
              </a:pPr>
              <a:t>27/04/2022</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BE03C3D6-955D-418D-869D-BDC3E90B3C12}" type="slidenum">
              <a:rPr lang="pt-BR"/>
              <a:pPr>
                <a:defRPr/>
              </a:pPr>
              <a:t>‹nº›</a:t>
            </a:fld>
            <a:endParaRPr lang="pt-BR"/>
          </a:p>
        </p:txBody>
      </p:sp>
    </p:spTree>
    <p:extLst>
      <p:ext uri="{BB962C8B-B14F-4D97-AF65-F5344CB8AC3E}">
        <p14:creationId xmlns:p14="http://schemas.microsoft.com/office/powerpoint/2010/main" val="40536453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677334" y="609600"/>
            <a:ext cx="8596668"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C407ABDC-181D-42F6-83B7-1FB9B6CB4F47}" type="datetimeFigureOut">
              <a:rPr lang="pt-BR"/>
              <a:pPr>
                <a:defRPr/>
              </a:pPr>
              <a:t>27/04/2022</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84BED3F3-6A24-4900-9AF4-A4ABA8744F24}" type="slidenum">
              <a:rPr lang="pt-BR"/>
              <a:pPr>
                <a:defRPr/>
              </a:pPr>
              <a:t>‹nº›</a:t>
            </a:fld>
            <a:endParaRPr lang="pt-BR"/>
          </a:p>
        </p:txBody>
      </p:sp>
    </p:spTree>
    <p:extLst>
      <p:ext uri="{BB962C8B-B14F-4D97-AF65-F5344CB8AC3E}">
        <p14:creationId xmlns:p14="http://schemas.microsoft.com/office/powerpoint/2010/main" val="32678472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ítulo e Legenda">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Date Placeholder 3"/>
          <p:cNvSpPr>
            <a:spLocks noGrp="1"/>
          </p:cNvSpPr>
          <p:nvPr>
            <p:ph type="dt" sz="half" idx="10"/>
          </p:nvPr>
        </p:nvSpPr>
        <p:spPr/>
        <p:txBody>
          <a:bodyPr/>
          <a:lstStyle>
            <a:lvl1pPr>
              <a:defRPr/>
            </a:lvl1pPr>
          </a:lstStyle>
          <a:p>
            <a:pPr>
              <a:defRPr/>
            </a:pPr>
            <a:fld id="{13CE5416-F7B6-4303-98A0-56FF7397DCB2}" type="datetimeFigureOut">
              <a:rPr lang="pt-BR"/>
              <a:pPr>
                <a:defRPr/>
              </a:pPr>
              <a:t>27/04/2022</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FEFCA061-E23F-4026-8DD5-746F5BDF30B3}" type="slidenum">
              <a:rPr lang="pt-BR"/>
              <a:pPr>
                <a:defRPr/>
              </a:pPr>
              <a:t>‹nº›</a:t>
            </a:fld>
            <a:endParaRPr lang="pt-BR"/>
          </a:p>
        </p:txBody>
      </p:sp>
    </p:spTree>
    <p:extLst>
      <p:ext uri="{BB962C8B-B14F-4D97-AF65-F5344CB8AC3E}">
        <p14:creationId xmlns:p14="http://schemas.microsoft.com/office/powerpoint/2010/main" val="9067824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ção com Legenda">
    <p:spTree>
      <p:nvGrpSpPr>
        <p:cNvPr id="1" name=""/>
        <p:cNvGrpSpPr/>
        <p:nvPr/>
      </p:nvGrpSpPr>
      <p:grpSpPr>
        <a:xfrm>
          <a:off x="0" y="0"/>
          <a:ext cx="0" cy="0"/>
          <a:chOff x="0" y="0"/>
          <a:chExt cx="0" cy="0"/>
        </a:xfrm>
      </p:grpSpPr>
      <p:sp>
        <p:nvSpPr>
          <p:cNvPr id="5" name="TextBox 19"/>
          <p:cNvSpPr txBox="1">
            <a:spLocks noChangeArrowheads="1"/>
          </p:cNvSpPr>
          <p:nvPr/>
        </p:nvSpPr>
        <p:spPr bwMode="auto">
          <a:xfrm>
            <a:off x="541338"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rebuchet MS" pitchFamily="34" charset="0"/>
              </a:defRPr>
            </a:lvl1pPr>
            <a:lvl2pPr marL="742950" indent="-285750">
              <a:defRPr>
                <a:solidFill>
                  <a:schemeClr val="tx1"/>
                </a:solidFill>
                <a:latin typeface="Trebuchet MS" pitchFamily="34" charset="0"/>
              </a:defRPr>
            </a:lvl2pPr>
            <a:lvl3pPr marL="1143000" indent="-228600">
              <a:defRPr>
                <a:solidFill>
                  <a:schemeClr val="tx1"/>
                </a:solidFill>
                <a:latin typeface="Trebuchet MS" pitchFamily="34" charset="0"/>
              </a:defRPr>
            </a:lvl3pPr>
            <a:lvl4pPr marL="1600200" indent="-228600">
              <a:defRPr>
                <a:solidFill>
                  <a:schemeClr val="tx1"/>
                </a:solidFill>
                <a:latin typeface="Trebuchet MS" pitchFamily="34" charset="0"/>
              </a:defRPr>
            </a:lvl4pPr>
            <a:lvl5pPr marL="2057400" indent="-228600">
              <a:defRPr>
                <a:solidFill>
                  <a:schemeClr val="tx1"/>
                </a:solidFill>
                <a:latin typeface="Trebuchet MS" pitchFamily="34" charset="0"/>
              </a:defRPr>
            </a:lvl5pPr>
            <a:lvl6pPr marL="2514600" indent="-228600" fontAlgn="base">
              <a:spcBef>
                <a:spcPct val="0"/>
              </a:spcBef>
              <a:spcAft>
                <a:spcPct val="0"/>
              </a:spcAft>
              <a:defRPr>
                <a:solidFill>
                  <a:schemeClr val="tx1"/>
                </a:solidFill>
                <a:latin typeface="Trebuchet MS" pitchFamily="34" charset="0"/>
              </a:defRPr>
            </a:lvl6pPr>
            <a:lvl7pPr marL="2971800" indent="-228600" fontAlgn="base">
              <a:spcBef>
                <a:spcPct val="0"/>
              </a:spcBef>
              <a:spcAft>
                <a:spcPct val="0"/>
              </a:spcAft>
              <a:defRPr>
                <a:solidFill>
                  <a:schemeClr val="tx1"/>
                </a:solidFill>
                <a:latin typeface="Trebuchet MS" pitchFamily="34" charset="0"/>
              </a:defRPr>
            </a:lvl7pPr>
            <a:lvl8pPr marL="3429000" indent="-228600" fontAlgn="base">
              <a:spcBef>
                <a:spcPct val="0"/>
              </a:spcBef>
              <a:spcAft>
                <a:spcPct val="0"/>
              </a:spcAft>
              <a:defRPr>
                <a:solidFill>
                  <a:schemeClr val="tx1"/>
                </a:solidFill>
                <a:latin typeface="Trebuchet MS" pitchFamily="34" charset="0"/>
              </a:defRPr>
            </a:lvl8pPr>
            <a:lvl9pPr marL="3886200" indent="-228600" fontAlgn="base">
              <a:spcBef>
                <a:spcPct val="0"/>
              </a:spcBef>
              <a:spcAft>
                <a:spcPct val="0"/>
              </a:spcAft>
              <a:defRPr>
                <a:solidFill>
                  <a:schemeClr val="tx1"/>
                </a:solidFill>
                <a:latin typeface="Trebuchet MS" pitchFamily="34" charset="0"/>
              </a:defRPr>
            </a:lvl9pPr>
          </a:lstStyle>
          <a:p>
            <a:r>
              <a:rPr lang="en-US" sz="8000">
                <a:solidFill>
                  <a:srgbClr val="C0E474"/>
                </a:solidFill>
                <a:latin typeface="Arial" pitchFamily="34" charset="0"/>
              </a:rPr>
              <a:t>“</a:t>
            </a:r>
          </a:p>
        </p:txBody>
      </p:sp>
      <p:sp>
        <p:nvSpPr>
          <p:cNvPr id="6" name="TextBox 21"/>
          <p:cNvSpPr txBox="1">
            <a:spLocks noChangeArrowheads="1"/>
          </p:cNvSpPr>
          <p:nvPr/>
        </p:nvSpPr>
        <p:spPr bwMode="auto">
          <a:xfrm>
            <a:off x="8893175"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rebuchet MS" pitchFamily="34" charset="0"/>
              </a:defRPr>
            </a:lvl1pPr>
            <a:lvl2pPr marL="742950" indent="-285750">
              <a:defRPr>
                <a:solidFill>
                  <a:schemeClr val="tx1"/>
                </a:solidFill>
                <a:latin typeface="Trebuchet MS" pitchFamily="34" charset="0"/>
              </a:defRPr>
            </a:lvl2pPr>
            <a:lvl3pPr marL="1143000" indent="-228600">
              <a:defRPr>
                <a:solidFill>
                  <a:schemeClr val="tx1"/>
                </a:solidFill>
                <a:latin typeface="Trebuchet MS" pitchFamily="34" charset="0"/>
              </a:defRPr>
            </a:lvl3pPr>
            <a:lvl4pPr marL="1600200" indent="-228600">
              <a:defRPr>
                <a:solidFill>
                  <a:schemeClr val="tx1"/>
                </a:solidFill>
                <a:latin typeface="Trebuchet MS" pitchFamily="34" charset="0"/>
              </a:defRPr>
            </a:lvl4pPr>
            <a:lvl5pPr marL="2057400" indent="-228600">
              <a:defRPr>
                <a:solidFill>
                  <a:schemeClr val="tx1"/>
                </a:solidFill>
                <a:latin typeface="Trebuchet MS" pitchFamily="34" charset="0"/>
              </a:defRPr>
            </a:lvl5pPr>
            <a:lvl6pPr marL="2514600" indent="-228600" fontAlgn="base">
              <a:spcBef>
                <a:spcPct val="0"/>
              </a:spcBef>
              <a:spcAft>
                <a:spcPct val="0"/>
              </a:spcAft>
              <a:defRPr>
                <a:solidFill>
                  <a:schemeClr val="tx1"/>
                </a:solidFill>
                <a:latin typeface="Trebuchet MS" pitchFamily="34" charset="0"/>
              </a:defRPr>
            </a:lvl6pPr>
            <a:lvl7pPr marL="2971800" indent="-228600" fontAlgn="base">
              <a:spcBef>
                <a:spcPct val="0"/>
              </a:spcBef>
              <a:spcAft>
                <a:spcPct val="0"/>
              </a:spcAft>
              <a:defRPr>
                <a:solidFill>
                  <a:schemeClr val="tx1"/>
                </a:solidFill>
                <a:latin typeface="Trebuchet MS" pitchFamily="34" charset="0"/>
              </a:defRPr>
            </a:lvl7pPr>
            <a:lvl8pPr marL="3429000" indent="-228600" fontAlgn="base">
              <a:spcBef>
                <a:spcPct val="0"/>
              </a:spcBef>
              <a:spcAft>
                <a:spcPct val="0"/>
              </a:spcAft>
              <a:defRPr>
                <a:solidFill>
                  <a:schemeClr val="tx1"/>
                </a:solidFill>
                <a:latin typeface="Trebuchet MS" pitchFamily="34" charset="0"/>
              </a:defRPr>
            </a:lvl8pPr>
            <a:lvl9pPr marL="3886200" indent="-228600" fontAlgn="base">
              <a:spcBef>
                <a:spcPct val="0"/>
              </a:spcBef>
              <a:spcAft>
                <a:spcPct val="0"/>
              </a:spcAft>
              <a:defRPr>
                <a:solidFill>
                  <a:schemeClr val="tx1"/>
                </a:solidFill>
                <a:latin typeface="Trebuchet MS" pitchFamily="34" charset="0"/>
              </a:defRPr>
            </a:lvl9pPr>
          </a:lstStyle>
          <a:p>
            <a:r>
              <a:rPr lang="en-US" sz="8000">
                <a:solidFill>
                  <a:srgbClr val="C0E474"/>
                </a:solidFill>
                <a:latin typeface="Arial" pitchFamily="34" charset="0"/>
              </a:rPr>
              <a:t>”</a:t>
            </a:r>
            <a:endParaRPr lang="en-US" sz="1800">
              <a:solidFill>
                <a:srgbClr val="C0E474"/>
              </a:solidFill>
              <a:latin typeface="Arial" pitchFamily="34" charset="0"/>
            </a:endParaRPr>
          </a:p>
        </p:txBody>
      </p:sp>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pt-BR" smtClean="0"/>
              <a:t>Clique para editar o título mestre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pt-BR" smtClean="0"/>
              <a:t>Clique para editar o texto mestre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7" name="Date Placeholder 3"/>
          <p:cNvSpPr>
            <a:spLocks noGrp="1"/>
          </p:cNvSpPr>
          <p:nvPr>
            <p:ph type="dt" sz="half" idx="14"/>
          </p:nvPr>
        </p:nvSpPr>
        <p:spPr/>
        <p:txBody>
          <a:bodyPr/>
          <a:lstStyle>
            <a:lvl1pPr>
              <a:defRPr/>
            </a:lvl1pPr>
          </a:lstStyle>
          <a:p>
            <a:pPr>
              <a:defRPr/>
            </a:pPr>
            <a:fld id="{40E8EBB8-8120-4691-82CB-CC1FECC0AFE2}" type="datetimeFigureOut">
              <a:rPr lang="pt-BR"/>
              <a:pPr>
                <a:defRPr/>
              </a:pPr>
              <a:t>27/04/2022</a:t>
            </a:fld>
            <a:endParaRPr lang="pt-BR"/>
          </a:p>
        </p:txBody>
      </p:sp>
      <p:sp>
        <p:nvSpPr>
          <p:cNvPr id="8" name="Footer Placeholder 4"/>
          <p:cNvSpPr>
            <a:spLocks noGrp="1"/>
          </p:cNvSpPr>
          <p:nvPr>
            <p:ph type="ftr" sz="quarter" idx="15"/>
          </p:nvPr>
        </p:nvSpPr>
        <p:spPr/>
        <p:txBody>
          <a:bodyPr/>
          <a:lstStyle>
            <a:lvl1pPr>
              <a:defRPr/>
            </a:lvl1pPr>
          </a:lstStyle>
          <a:p>
            <a:pPr>
              <a:defRPr/>
            </a:pPr>
            <a:endParaRPr lang="pt-BR"/>
          </a:p>
        </p:txBody>
      </p:sp>
      <p:sp>
        <p:nvSpPr>
          <p:cNvPr id="9" name="Slide Number Placeholder 5"/>
          <p:cNvSpPr>
            <a:spLocks noGrp="1"/>
          </p:cNvSpPr>
          <p:nvPr>
            <p:ph type="sldNum" sz="quarter" idx="16"/>
          </p:nvPr>
        </p:nvSpPr>
        <p:spPr/>
        <p:txBody>
          <a:bodyPr/>
          <a:lstStyle>
            <a:lvl1pPr>
              <a:defRPr/>
            </a:lvl1pPr>
          </a:lstStyle>
          <a:p>
            <a:pPr>
              <a:defRPr/>
            </a:pPr>
            <a:fld id="{21C38ACC-FCC3-4604-9564-4D171C5CF829}" type="slidenum">
              <a:rPr lang="pt-BR"/>
              <a:pPr>
                <a:defRPr/>
              </a:pPr>
              <a:t>‹nº›</a:t>
            </a:fld>
            <a:endParaRPr lang="pt-BR"/>
          </a:p>
        </p:txBody>
      </p:sp>
    </p:spTree>
    <p:extLst>
      <p:ext uri="{BB962C8B-B14F-4D97-AF65-F5344CB8AC3E}">
        <p14:creationId xmlns:p14="http://schemas.microsoft.com/office/powerpoint/2010/main" val="5910413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artão de Nome">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677335" y="4527448"/>
            <a:ext cx="8596668"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Date Placeholder 3"/>
          <p:cNvSpPr>
            <a:spLocks noGrp="1"/>
          </p:cNvSpPr>
          <p:nvPr>
            <p:ph type="dt" sz="half" idx="10"/>
          </p:nvPr>
        </p:nvSpPr>
        <p:spPr/>
        <p:txBody>
          <a:bodyPr/>
          <a:lstStyle>
            <a:lvl1pPr>
              <a:defRPr/>
            </a:lvl1pPr>
          </a:lstStyle>
          <a:p>
            <a:pPr>
              <a:defRPr/>
            </a:pPr>
            <a:fld id="{52FDE85B-3620-4BA0-894B-4D0599290317}" type="datetimeFigureOut">
              <a:rPr lang="pt-BR"/>
              <a:pPr>
                <a:defRPr/>
              </a:pPr>
              <a:t>27/04/2022</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C6396E2D-275C-4B56-8F21-C241A4A6204C}" type="slidenum">
              <a:rPr lang="pt-BR"/>
              <a:pPr>
                <a:defRPr/>
              </a:pPr>
              <a:t>‹nº›</a:t>
            </a:fld>
            <a:endParaRPr lang="pt-BR"/>
          </a:p>
        </p:txBody>
      </p:sp>
    </p:spTree>
    <p:extLst>
      <p:ext uri="{BB962C8B-B14F-4D97-AF65-F5344CB8AC3E}">
        <p14:creationId xmlns:p14="http://schemas.microsoft.com/office/powerpoint/2010/main" val="346158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itar o Cartão de Nome">
    <p:spTree>
      <p:nvGrpSpPr>
        <p:cNvPr id="1" name=""/>
        <p:cNvGrpSpPr/>
        <p:nvPr/>
      </p:nvGrpSpPr>
      <p:grpSpPr>
        <a:xfrm>
          <a:off x="0" y="0"/>
          <a:ext cx="0" cy="0"/>
          <a:chOff x="0" y="0"/>
          <a:chExt cx="0" cy="0"/>
        </a:xfrm>
      </p:grpSpPr>
      <p:sp>
        <p:nvSpPr>
          <p:cNvPr id="5" name="TextBox 23"/>
          <p:cNvSpPr txBox="1">
            <a:spLocks noChangeArrowheads="1"/>
          </p:cNvSpPr>
          <p:nvPr/>
        </p:nvSpPr>
        <p:spPr bwMode="auto">
          <a:xfrm>
            <a:off x="541338"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rebuchet MS" pitchFamily="34" charset="0"/>
              </a:defRPr>
            </a:lvl1pPr>
            <a:lvl2pPr marL="742950" indent="-285750">
              <a:defRPr>
                <a:solidFill>
                  <a:schemeClr val="tx1"/>
                </a:solidFill>
                <a:latin typeface="Trebuchet MS" pitchFamily="34" charset="0"/>
              </a:defRPr>
            </a:lvl2pPr>
            <a:lvl3pPr marL="1143000" indent="-228600">
              <a:defRPr>
                <a:solidFill>
                  <a:schemeClr val="tx1"/>
                </a:solidFill>
                <a:latin typeface="Trebuchet MS" pitchFamily="34" charset="0"/>
              </a:defRPr>
            </a:lvl3pPr>
            <a:lvl4pPr marL="1600200" indent="-228600">
              <a:defRPr>
                <a:solidFill>
                  <a:schemeClr val="tx1"/>
                </a:solidFill>
                <a:latin typeface="Trebuchet MS" pitchFamily="34" charset="0"/>
              </a:defRPr>
            </a:lvl4pPr>
            <a:lvl5pPr marL="2057400" indent="-228600">
              <a:defRPr>
                <a:solidFill>
                  <a:schemeClr val="tx1"/>
                </a:solidFill>
                <a:latin typeface="Trebuchet MS" pitchFamily="34" charset="0"/>
              </a:defRPr>
            </a:lvl5pPr>
            <a:lvl6pPr marL="2514600" indent="-228600" fontAlgn="base">
              <a:spcBef>
                <a:spcPct val="0"/>
              </a:spcBef>
              <a:spcAft>
                <a:spcPct val="0"/>
              </a:spcAft>
              <a:defRPr>
                <a:solidFill>
                  <a:schemeClr val="tx1"/>
                </a:solidFill>
                <a:latin typeface="Trebuchet MS" pitchFamily="34" charset="0"/>
              </a:defRPr>
            </a:lvl6pPr>
            <a:lvl7pPr marL="2971800" indent="-228600" fontAlgn="base">
              <a:spcBef>
                <a:spcPct val="0"/>
              </a:spcBef>
              <a:spcAft>
                <a:spcPct val="0"/>
              </a:spcAft>
              <a:defRPr>
                <a:solidFill>
                  <a:schemeClr val="tx1"/>
                </a:solidFill>
                <a:latin typeface="Trebuchet MS" pitchFamily="34" charset="0"/>
              </a:defRPr>
            </a:lvl7pPr>
            <a:lvl8pPr marL="3429000" indent="-228600" fontAlgn="base">
              <a:spcBef>
                <a:spcPct val="0"/>
              </a:spcBef>
              <a:spcAft>
                <a:spcPct val="0"/>
              </a:spcAft>
              <a:defRPr>
                <a:solidFill>
                  <a:schemeClr val="tx1"/>
                </a:solidFill>
                <a:latin typeface="Trebuchet MS" pitchFamily="34" charset="0"/>
              </a:defRPr>
            </a:lvl8pPr>
            <a:lvl9pPr marL="3886200" indent="-228600" fontAlgn="base">
              <a:spcBef>
                <a:spcPct val="0"/>
              </a:spcBef>
              <a:spcAft>
                <a:spcPct val="0"/>
              </a:spcAft>
              <a:defRPr>
                <a:solidFill>
                  <a:schemeClr val="tx1"/>
                </a:solidFill>
                <a:latin typeface="Trebuchet MS" pitchFamily="34" charset="0"/>
              </a:defRPr>
            </a:lvl9pPr>
          </a:lstStyle>
          <a:p>
            <a:r>
              <a:rPr lang="en-US" sz="8000">
                <a:solidFill>
                  <a:srgbClr val="C0E474"/>
                </a:solidFill>
                <a:latin typeface="Arial" pitchFamily="34" charset="0"/>
              </a:rPr>
              <a:t>“</a:t>
            </a:r>
          </a:p>
        </p:txBody>
      </p:sp>
      <p:sp>
        <p:nvSpPr>
          <p:cNvPr id="6" name="TextBox 24"/>
          <p:cNvSpPr txBox="1">
            <a:spLocks noChangeArrowheads="1"/>
          </p:cNvSpPr>
          <p:nvPr/>
        </p:nvSpPr>
        <p:spPr bwMode="auto">
          <a:xfrm>
            <a:off x="8893175"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rebuchet MS" pitchFamily="34" charset="0"/>
              </a:defRPr>
            </a:lvl1pPr>
            <a:lvl2pPr marL="742950" indent="-285750">
              <a:defRPr>
                <a:solidFill>
                  <a:schemeClr val="tx1"/>
                </a:solidFill>
                <a:latin typeface="Trebuchet MS" pitchFamily="34" charset="0"/>
              </a:defRPr>
            </a:lvl2pPr>
            <a:lvl3pPr marL="1143000" indent="-228600">
              <a:defRPr>
                <a:solidFill>
                  <a:schemeClr val="tx1"/>
                </a:solidFill>
                <a:latin typeface="Trebuchet MS" pitchFamily="34" charset="0"/>
              </a:defRPr>
            </a:lvl3pPr>
            <a:lvl4pPr marL="1600200" indent="-228600">
              <a:defRPr>
                <a:solidFill>
                  <a:schemeClr val="tx1"/>
                </a:solidFill>
                <a:latin typeface="Trebuchet MS" pitchFamily="34" charset="0"/>
              </a:defRPr>
            </a:lvl4pPr>
            <a:lvl5pPr marL="2057400" indent="-228600">
              <a:defRPr>
                <a:solidFill>
                  <a:schemeClr val="tx1"/>
                </a:solidFill>
                <a:latin typeface="Trebuchet MS" pitchFamily="34" charset="0"/>
              </a:defRPr>
            </a:lvl5pPr>
            <a:lvl6pPr marL="2514600" indent="-228600" fontAlgn="base">
              <a:spcBef>
                <a:spcPct val="0"/>
              </a:spcBef>
              <a:spcAft>
                <a:spcPct val="0"/>
              </a:spcAft>
              <a:defRPr>
                <a:solidFill>
                  <a:schemeClr val="tx1"/>
                </a:solidFill>
                <a:latin typeface="Trebuchet MS" pitchFamily="34" charset="0"/>
              </a:defRPr>
            </a:lvl6pPr>
            <a:lvl7pPr marL="2971800" indent="-228600" fontAlgn="base">
              <a:spcBef>
                <a:spcPct val="0"/>
              </a:spcBef>
              <a:spcAft>
                <a:spcPct val="0"/>
              </a:spcAft>
              <a:defRPr>
                <a:solidFill>
                  <a:schemeClr val="tx1"/>
                </a:solidFill>
                <a:latin typeface="Trebuchet MS" pitchFamily="34" charset="0"/>
              </a:defRPr>
            </a:lvl7pPr>
            <a:lvl8pPr marL="3429000" indent="-228600" fontAlgn="base">
              <a:spcBef>
                <a:spcPct val="0"/>
              </a:spcBef>
              <a:spcAft>
                <a:spcPct val="0"/>
              </a:spcAft>
              <a:defRPr>
                <a:solidFill>
                  <a:schemeClr val="tx1"/>
                </a:solidFill>
                <a:latin typeface="Trebuchet MS" pitchFamily="34" charset="0"/>
              </a:defRPr>
            </a:lvl8pPr>
            <a:lvl9pPr marL="3886200" indent="-228600" fontAlgn="base">
              <a:spcBef>
                <a:spcPct val="0"/>
              </a:spcBef>
              <a:spcAft>
                <a:spcPct val="0"/>
              </a:spcAft>
              <a:defRPr>
                <a:solidFill>
                  <a:schemeClr val="tx1"/>
                </a:solidFill>
                <a:latin typeface="Trebuchet MS" pitchFamily="34" charset="0"/>
              </a:defRPr>
            </a:lvl9pPr>
          </a:lstStyle>
          <a:p>
            <a:r>
              <a:rPr lang="en-US" sz="8000">
                <a:solidFill>
                  <a:srgbClr val="C0E474"/>
                </a:solidFill>
                <a:latin typeface="Arial" pitchFamily="34" charset="0"/>
              </a:rPr>
              <a:t>”</a:t>
            </a:r>
          </a:p>
        </p:txBody>
      </p:sp>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pt-BR" smtClean="0"/>
              <a:t>Clique para editar o título mestre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pt-BR" smtClean="0"/>
              <a:t>Clique para editar o texto mestre</a:t>
            </a:r>
          </a:p>
        </p:txBody>
      </p:sp>
      <p:sp>
        <p:nvSpPr>
          <p:cNvPr id="3" name="Text Placeholder 2"/>
          <p:cNvSpPr>
            <a:spLocks noGrp="1"/>
          </p:cNvSpPr>
          <p:nvPr>
            <p:ph type="body" idx="1"/>
          </p:nvPr>
        </p:nvSpPr>
        <p:spPr>
          <a:xfrm>
            <a:off x="677335" y="4527448"/>
            <a:ext cx="8596668"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7" name="Date Placeholder 3"/>
          <p:cNvSpPr>
            <a:spLocks noGrp="1"/>
          </p:cNvSpPr>
          <p:nvPr>
            <p:ph type="dt" sz="half" idx="14"/>
          </p:nvPr>
        </p:nvSpPr>
        <p:spPr/>
        <p:txBody>
          <a:bodyPr/>
          <a:lstStyle>
            <a:lvl1pPr>
              <a:defRPr/>
            </a:lvl1pPr>
          </a:lstStyle>
          <a:p>
            <a:pPr>
              <a:defRPr/>
            </a:pPr>
            <a:fld id="{65ACC397-4307-482C-93C8-D8A2917E7967}" type="datetimeFigureOut">
              <a:rPr lang="pt-BR"/>
              <a:pPr>
                <a:defRPr/>
              </a:pPr>
              <a:t>27/04/2022</a:t>
            </a:fld>
            <a:endParaRPr lang="pt-BR"/>
          </a:p>
        </p:txBody>
      </p:sp>
      <p:sp>
        <p:nvSpPr>
          <p:cNvPr id="8" name="Footer Placeholder 4"/>
          <p:cNvSpPr>
            <a:spLocks noGrp="1"/>
          </p:cNvSpPr>
          <p:nvPr>
            <p:ph type="ftr" sz="quarter" idx="15"/>
          </p:nvPr>
        </p:nvSpPr>
        <p:spPr/>
        <p:txBody>
          <a:bodyPr/>
          <a:lstStyle>
            <a:lvl1pPr>
              <a:defRPr/>
            </a:lvl1pPr>
          </a:lstStyle>
          <a:p>
            <a:pPr>
              <a:defRPr/>
            </a:pPr>
            <a:endParaRPr lang="pt-BR"/>
          </a:p>
        </p:txBody>
      </p:sp>
      <p:sp>
        <p:nvSpPr>
          <p:cNvPr id="9" name="Slide Number Placeholder 5"/>
          <p:cNvSpPr>
            <a:spLocks noGrp="1"/>
          </p:cNvSpPr>
          <p:nvPr>
            <p:ph type="sldNum" sz="quarter" idx="16"/>
          </p:nvPr>
        </p:nvSpPr>
        <p:spPr/>
        <p:txBody>
          <a:bodyPr/>
          <a:lstStyle>
            <a:lvl1pPr>
              <a:defRPr/>
            </a:lvl1pPr>
          </a:lstStyle>
          <a:p>
            <a:pPr>
              <a:defRPr/>
            </a:pPr>
            <a:fld id="{EF1B1F59-5A27-4E41-9F4A-38B0F2B676D5}" type="slidenum">
              <a:rPr lang="pt-BR"/>
              <a:pPr>
                <a:defRPr/>
              </a:pPr>
              <a:t>‹nº›</a:t>
            </a:fld>
            <a:endParaRPr lang="pt-BR"/>
          </a:p>
        </p:txBody>
      </p:sp>
    </p:spTree>
    <p:extLst>
      <p:ext uri="{BB962C8B-B14F-4D97-AF65-F5344CB8AC3E}">
        <p14:creationId xmlns:p14="http://schemas.microsoft.com/office/powerpoint/2010/main" val="302489428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erdadeiro ou Falso">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pt-BR" smtClean="0"/>
              <a:t>Clique para editar o título mestre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pt-BR" smtClean="0"/>
              <a:t>Clique para editar o texto mestre</a:t>
            </a:r>
          </a:p>
        </p:txBody>
      </p:sp>
      <p:sp>
        <p:nvSpPr>
          <p:cNvPr id="3" name="Text Placeholder 2"/>
          <p:cNvSpPr>
            <a:spLocks noGrp="1"/>
          </p:cNvSpPr>
          <p:nvPr>
            <p:ph type="body" idx="1"/>
          </p:nvPr>
        </p:nvSpPr>
        <p:spPr>
          <a:xfrm>
            <a:off x="677335" y="4527448"/>
            <a:ext cx="8596668"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5" name="Date Placeholder 3"/>
          <p:cNvSpPr>
            <a:spLocks noGrp="1"/>
          </p:cNvSpPr>
          <p:nvPr>
            <p:ph type="dt" sz="half" idx="14"/>
          </p:nvPr>
        </p:nvSpPr>
        <p:spPr/>
        <p:txBody>
          <a:bodyPr/>
          <a:lstStyle>
            <a:lvl1pPr>
              <a:defRPr/>
            </a:lvl1pPr>
          </a:lstStyle>
          <a:p>
            <a:pPr>
              <a:defRPr/>
            </a:pPr>
            <a:fld id="{5BE73CDE-4729-481C-A4CF-097660C7D860}" type="datetimeFigureOut">
              <a:rPr lang="pt-BR"/>
              <a:pPr>
                <a:defRPr/>
              </a:pPr>
              <a:t>27/04/2022</a:t>
            </a:fld>
            <a:endParaRPr lang="pt-BR"/>
          </a:p>
        </p:txBody>
      </p:sp>
      <p:sp>
        <p:nvSpPr>
          <p:cNvPr id="6" name="Footer Placeholder 4"/>
          <p:cNvSpPr>
            <a:spLocks noGrp="1"/>
          </p:cNvSpPr>
          <p:nvPr>
            <p:ph type="ftr" sz="quarter" idx="15"/>
          </p:nvPr>
        </p:nvSpPr>
        <p:spPr/>
        <p:txBody>
          <a:bodyPr/>
          <a:lstStyle>
            <a:lvl1pPr>
              <a:defRPr/>
            </a:lvl1pPr>
          </a:lstStyle>
          <a:p>
            <a:pPr>
              <a:defRPr/>
            </a:pPr>
            <a:endParaRPr lang="pt-BR"/>
          </a:p>
        </p:txBody>
      </p:sp>
      <p:sp>
        <p:nvSpPr>
          <p:cNvPr id="7" name="Slide Number Placeholder 5"/>
          <p:cNvSpPr>
            <a:spLocks noGrp="1"/>
          </p:cNvSpPr>
          <p:nvPr>
            <p:ph type="sldNum" sz="quarter" idx="16"/>
          </p:nvPr>
        </p:nvSpPr>
        <p:spPr/>
        <p:txBody>
          <a:bodyPr/>
          <a:lstStyle>
            <a:lvl1pPr>
              <a:defRPr/>
            </a:lvl1pPr>
          </a:lstStyle>
          <a:p>
            <a:pPr>
              <a:defRPr/>
            </a:pPr>
            <a:fld id="{16758176-29C4-4BD9-9BFE-7C5A27B19D7C}" type="slidenum">
              <a:rPr lang="pt-BR"/>
              <a:pPr>
                <a:defRPr/>
              </a:pPr>
              <a:t>‹nº›</a:t>
            </a:fld>
            <a:endParaRPr lang="pt-BR"/>
          </a:p>
        </p:txBody>
      </p:sp>
    </p:spTree>
    <p:extLst>
      <p:ext uri="{BB962C8B-B14F-4D97-AF65-F5344CB8AC3E}">
        <p14:creationId xmlns:p14="http://schemas.microsoft.com/office/powerpoint/2010/main" val="399412625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CC0FFC71-DB36-457B-9A65-2B57DC99BEB4}" type="datetimeFigureOut">
              <a:rPr lang="pt-BR"/>
              <a:pPr>
                <a:defRPr/>
              </a:pPr>
              <a:t>27/04/2022</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2916F419-48CC-43EF-9F23-F18CC6671DFC}" type="slidenum">
              <a:rPr lang="pt-BR"/>
              <a:pPr>
                <a:defRPr/>
              </a:pPr>
              <a:t>‹nº›</a:t>
            </a:fld>
            <a:endParaRPr lang="pt-BR"/>
          </a:p>
        </p:txBody>
      </p:sp>
    </p:spTree>
    <p:extLst>
      <p:ext uri="{BB962C8B-B14F-4D97-AF65-F5344CB8AC3E}">
        <p14:creationId xmlns:p14="http://schemas.microsoft.com/office/powerpoint/2010/main" val="12950313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E19F1273-85BC-4784-A1A3-D1E82B69A1DF}" type="datetimeFigureOut">
              <a:rPr lang="pt-BR"/>
              <a:pPr>
                <a:defRPr/>
              </a:pPr>
              <a:t>27/04/2022</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2BB09C8D-790A-44EF-97F3-7991C4238E8D}" type="slidenum">
              <a:rPr lang="pt-BR"/>
              <a:pPr>
                <a:defRPr/>
              </a:pPr>
              <a:t>‹nº›</a:t>
            </a:fld>
            <a:endParaRPr lang="pt-BR"/>
          </a:p>
        </p:txBody>
      </p:sp>
    </p:spTree>
    <p:extLst>
      <p:ext uri="{BB962C8B-B14F-4D97-AF65-F5344CB8AC3E}">
        <p14:creationId xmlns:p14="http://schemas.microsoft.com/office/powerpoint/2010/main" val="32014771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026" name="Group 6"/>
          <p:cNvGrpSpPr>
            <a:grpSpLocks/>
          </p:cNvGrpSpPr>
          <p:nvPr/>
        </p:nvGrpSpPr>
        <p:grpSpPr bwMode="auto">
          <a:xfrm>
            <a:off x="0" y="-7938"/>
            <a:ext cx="12192000" cy="6865938"/>
            <a:chOff x="0" y="-8467"/>
            <a:chExt cx="12192000" cy="6866467"/>
          </a:xfrm>
        </p:grpSpPr>
        <p:cxnSp>
          <p:nvCxnSpPr>
            <p:cNvPr id="20" name="Straight Connector 19"/>
            <p:cNvCxnSpPr/>
            <p:nvPr/>
          </p:nvCxnSpPr>
          <p:spPr>
            <a:xfrm>
              <a:off x="9371013" y="-528"/>
              <a:ext cx="1219200" cy="6858528"/>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4738" y="3681168"/>
              <a:ext cx="4764087" cy="3176832"/>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2100" y="-8467"/>
              <a:ext cx="3006725"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2788" y="-8467"/>
              <a:ext cx="2589212"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863" y="3047706"/>
              <a:ext cx="3259137" cy="3810294"/>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5"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188" y="-8467"/>
              <a:ext cx="1290637"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9463" y="-8467"/>
              <a:ext cx="1249362"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138" y="3589086"/>
              <a:ext cx="1817687" cy="3268914"/>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2981"/>
              <a:ext cx="449263" cy="2845019"/>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027" name="Title Placeholder 1"/>
          <p:cNvSpPr>
            <a:spLocks noGrp="1"/>
          </p:cNvSpPr>
          <p:nvPr>
            <p:ph type="title"/>
          </p:nvPr>
        </p:nvSpPr>
        <p:spPr bwMode="auto">
          <a:xfrm>
            <a:off x="677863" y="609600"/>
            <a:ext cx="8596312"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smtClean="0"/>
              <a:t>Clique para editar o título mestre</a:t>
            </a:r>
            <a:endParaRPr lang="en-US" smtClean="0"/>
          </a:p>
        </p:txBody>
      </p:sp>
      <p:sp>
        <p:nvSpPr>
          <p:cNvPr id="1028" name="Text Placeholder 2"/>
          <p:cNvSpPr>
            <a:spLocks noGrp="1"/>
          </p:cNvSpPr>
          <p:nvPr>
            <p:ph type="body" idx="1"/>
          </p:nvPr>
        </p:nvSpPr>
        <p:spPr bwMode="auto">
          <a:xfrm>
            <a:off x="677863" y="2160588"/>
            <a:ext cx="8596312"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a:off x="7205663" y="6042025"/>
            <a:ext cx="911225" cy="365125"/>
          </a:xfrm>
          <a:prstGeom prst="rect">
            <a:avLst/>
          </a:prstGeom>
        </p:spPr>
        <p:txBody>
          <a:bodyPr vert="horz" lIns="91440" tIns="45720" rIns="91440" bIns="45720" rtlCol="0" anchor="ctr"/>
          <a:lstStyle>
            <a:lvl1pPr algn="r" fontAlgn="auto">
              <a:spcBef>
                <a:spcPts val="0"/>
              </a:spcBef>
              <a:spcAft>
                <a:spcPts val="0"/>
              </a:spcAft>
              <a:defRPr sz="900" smtClean="0">
                <a:solidFill>
                  <a:schemeClr val="tx1">
                    <a:tint val="75000"/>
                  </a:schemeClr>
                </a:solidFill>
                <a:latin typeface="+mn-lt"/>
                <a:cs typeface="+mn-cs"/>
              </a:defRPr>
            </a:lvl1pPr>
          </a:lstStyle>
          <a:p>
            <a:pPr>
              <a:defRPr/>
            </a:pPr>
            <a:fld id="{2A668997-3B99-4A34-B511-B6A6282118C3}" type="datetimeFigureOut">
              <a:rPr lang="pt-BR"/>
              <a:pPr>
                <a:defRPr/>
              </a:pPr>
              <a:t>27/04/2022</a:t>
            </a:fld>
            <a:endParaRPr lang="pt-BR"/>
          </a:p>
        </p:txBody>
      </p:sp>
      <p:sp>
        <p:nvSpPr>
          <p:cNvPr id="5" name="Footer Placeholder 4"/>
          <p:cNvSpPr>
            <a:spLocks noGrp="1"/>
          </p:cNvSpPr>
          <p:nvPr>
            <p:ph type="ftr" sz="quarter" idx="3"/>
          </p:nvPr>
        </p:nvSpPr>
        <p:spPr>
          <a:xfrm>
            <a:off x="677863" y="6042025"/>
            <a:ext cx="6297612" cy="365125"/>
          </a:xfrm>
          <a:prstGeom prst="rect">
            <a:avLst/>
          </a:prstGeom>
        </p:spPr>
        <p:txBody>
          <a:bodyPr vert="horz" lIns="91440" tIns="45720" rIns="91440" bIns="45720" rtlCol="0" anchor="ctr"/>
          <a:lstStyle>
            <a:lvl1pPr algn="l" fontAlgn="auto">
              <a:spcBef>
                <a:spcPts val="0"/>
              </a:spcBef>
              <a:spcAft>
                <a:spcPts val="0"/>
              </a:spcAft>
              <a:defRPr sz="900">
                <a:solidFill>
                  <a:schemeClr val="tx1">
                    <a:tint val="75000"/>
                  </a:schemeClr>
                </a:solidFill>
                <a:latin typeface="+mn-lt"/>
                <a:cs typeface="+mn-cs"/>
              </a:defRPr>
            </a:lvl1pPr>
          </a:lstStyle>
          <a:p>
            <a:pPr>
              <a:defRPr/>
            </a:pPr>
            <a:endParaRPr lang="pt-BR"/>
          </a:p>
        </p:txBody>
      </p:sp>
      <p:sp>
        <p:nvSpPr>
          <p:cNvPr id="6" name="Slide Number Placeholder 5"/>
          <p:cNvSpPr>
            <a:spLocks noGrp="1"/>
          </p:cNvSpPr>
          <p:nvPr>
            <p:ph type="sldNum" sz="quarter" idx="4"/>
          </p:nvPr>
        </p:nvSpPr>
        <p:spPr>
          <a:xfrm>
            <a:off x="8589963" y="6042025"/>
            <a:ext cx="684212" cy="365125"/>
          </a:xfrm>
          <a:prstGeom prst="rect">
            <a:avLst/>
          </a:prstGeom>
        </p:spPr>
        <p:txBody>
          <a:bodyPr vert="horz" lIns="91440" tIns="45720" rIns="91440" bIns="45720" rtlCol="0" anchor="ctr"/>
          <a:lstStyle>
            <a:lvl1pPr algn="r" fontAlgn="auto">
              <a:spcBef>
                <a:spcPts val="0"/>
              </a:spcBef>
              <a:spcAft>
                <a:spcPts val="0"/>
              </a:spcAft>
              <a:defRPr sz="900" smtClean="0">
                <a:solidFill>
                  <a:schemeClr val="accent1"/>
                </a:solidFill>
                <a:latin typeface="+mn-lt"/>
                <a:cs typeface="+mn-cs"/>
              </a:defRPr>
            </a:lvl1pPr>
          </a:lstStyle>
          <a:p>
            <a:pPr>
              <a:defRPr/>
            </a:pPr>
            <a:fld id="{70AD7A38-0A91-4FF2-BD1F-E4785148E099}"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693" r:id="rId1"/>
    <p:sldLayoutId id="2147483692" r:id="rId2"/>
    <p:sldLayoutId id="2147483691" r:id="rId3"/>
    <p:sldLayoutId id="2147483690" r:id="rId4"/>
    <p:sldLayoutId id="2147483689" r:id="rId5"/>
    <p:sldLayoutId id="2147483688" r:id="rId6"/>
    <p:sldLayoutId id="2147483687" r:id="rId7"/>
    <p:sldLayoutId id="2147483686" r:id="rId8"/>
    <p:sldLayoutId id="2147483685" r:id="rId9"/>
    <p:sldLayoutId id="2147483684" r:id="rId10"/>
    <p:sldLayoutId id="2147483694" r:id="rId11"/>
    <p:sldLayoutId id="2147483683" r:id="rId12"/>
    <p:sldLayoutId id="2147483695" r:id="rId13"/>
    <p:sldLayoutId id="2147483682" r:id="rId14"/>
    <p:sldLayoutId id="2147483681" r:id="rId15"/>
    <p:sldLayoutId id="2147483680" r:id="rId16"/>
  </p:sldLayoutIdLst>
  <p:txStyles>
    <p:titleStyle>
      <a:lvl1pPr algn="l" defTabSz="457200" rtl="0" fontAlgn="base">
        <a:spcBef>
          <a:spcPct val="0"/>
        </a:spcBef>
        <a:spcAft>
          <a:spcPct val="0"/>
        </a:spcAft>
        <a:defRPr sz="3600" kern="1200">
          <a:solidFill>
            <a:schemeClr val="accent1"/>
          </a:solidFill>
          <a:latin typeface="+mj-lt"/>
          <a:ea typeface="+mj-ea"/>
          <a:cs typeface="+mj-cs"/>
        </a:defRPr>
      </a:lvl1pPr>
      <a:lvl2pPr algn="l" defTabSz="457200" rtl="0" fontAlgn="base">
        <a:spcBef>
          <a:spcPct val="0"/>
        </a:spcBef>
        <a:spcAft>
          <a:spcPct val="0"/>
        </a:spcAft>
        <a:defRPr sz="3600">
          <a:solidFill>
            <a:schemeClr val="accent1"/>
          </a:solidFill>
          <a:latin typeface="Trebuchet MS" pitchFamily="34" charset="0"/>
        </a:defRPr>
      </a:lvl2pPr>
      <a:lvl3pPr algn="l" defTabSz="457200" rtl="0" fontAlgn="base">
        <a:spcBef>
          <a:spcPct val="0"/>
        </a:spcBef>
        <a:spcAft>
          <a:spcPct val="0"/>
        </a:spcAft>
        <a:defRPr sz="3600">
          <a:solidFill>
            <a:schemeClr val="accent1"/>
          </a:solidFill>
          <a:latin typeface="Trebuchet MS" pitchFamily="34" charset="0"/>
        </a:defRPr>
      </a:lvl3pPr>
      <a:lvl4pPr algn="l" defTabSz="457200" rtl="0" fontAlgn="base">
        <a:spcBef>
          <a:spcPct val="0"/>
        </a:spcBef>
        <a:spcAft>
          <a:spcPct val="0"/>
        </a:spcAft>
        <a:defRPr sz="3600">
          <a:solidFill>
            <a:schemeClr val="accent1"/>
          </a:solidFill>
          <a:latin typeface="Trebuchet MS" pitchFamily="34" charset="0"/>
        </a:defRPr>
      </a:lvl4pPr>
      <a:lvl5pPr algn="l" defTabSz="457200" rtl="0" fontAlgn="base">
        <a:spcBef>
          <a:spcPct val="0"/>
        </a:spcBef>
        <a:spcAft>
          <a:spcPct val="0"/>
        </a:spcAft>
        <a:defRPr sz="3600">
          <a:solidFill>
            <a:schemeClr val="accent1"/>
          </a:solidFill>
          <a:latin typeface="Trebuchet MS"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fontAlgn="base">
        <a:spcBef>
          <a:spcPts val="1000"/>
        </a:spcBef>
        <a:spcAft>
          <a:spcPct val="0"/>
        </a:spcAft>
        <a:buClr>
          <a:schemeClr val="accent1"/>
        </a:buClr>
        <a:buSzPct val="80000"/>
        <a:buFont typeface="Wingdings 3" pitchFamily="18" charset="2"/>
        <a:buChar char=""/>
        <a:defRPr kern="1200">
          <a:solidFill>
            <a:srgbClr val="404040"/>
          </a:solidFill>
          <a:latin typeface="+mn-lt"/>
          <a:ea typeface="+mn-ea"/>
          <a:cs typeface="+mn-cs"/>
        </a:defRPr>
      </a:lvl1pPr>
      <a:lvl2pPr marL="742950" indent="-285750" algn="l" defTabSz="457200" rtl="0" fontAlgn="base">
        <a:spcBef>
          <a:spcPts val="1000"/>
        </a:spcBef>
        <a:spcAft>
          <a:spcPct val="0"/>
        </a:spcAft>
        <a:buClr>
          <a:schemeClr val="accent1"/>
        </a:buClr>
        <a:buSzPct val="80000"/>
        <a:buFont typeface="Wingdings 3" pitchFamily="18" charset="2"/>
        <a:buChar char=""/>
        <a:defRPr sz="1600" kern="1200">
          <a:solidFill>
            <a:srgbClr val="404040"/>
          </a:solidFill>
          <a:latin typeface="+mn-lt"/>
          <a:ea typeface="+mn-ea"/>
          <a:cs typeface="+mn-cs"/>
        </a:defRPr>
      </a:lvl2pPr>
      <a:lvl3pPr marL="1143000" indent="-228600" algn="l" defTabSz="457200" rtl="0" fontAlgn="base">
        <a:spcBef>
          <a:spcPts val="1000"/>
        </a:spcBef>
        <a:spcAft>
          <a:spcPct val="0"/>
        </a:spcAft>
        <a:buClr>
          <a:schemeClr val="accent1"/>
        </a:buClr>
        <a:buSzPct val="80000"/>
        <a:buFont typeface="Wingdings 3" pitchFamily="18" charset="2"/>
        <a:buChar char=""/>
        <a:defRPr sz="1400" kern="1200">
          <a:solidFill>
            <a:srgbClr val="404040"/>
          </a:solidFill>
          <a:latin typeface="+mn-lt"/>
          <a:ea typeface="+mn-ea"/>
          <a:cs typeface="+mn-cs"/>
        </a:defRPr>
      </a:lvl3pPr>
      <a:lvl4pPr marL="1600200" indent="-228600" algn="l" defTabSz="457200" rtl="0" fontAlgn="base">
        <a:spcBef>
          <a:spcPts val="1000"/>
        </a:spcBef>
        <a:spcAft>
          <a:spcPct val="0"/>
        </a:spcAft>
        <a:buClr>
          <a:schemeClr val="accent1"/>
        </a:buClr>
        <a:buSzPct val="80000"/>
        <a:buFont typeface="Wingdings 3" pitchFamily="18" charset="2"/>
        <a:buChar char=""/>
        <a:defRPr sz="1200" kern="1200">
          <a:solidFill>
            <a:srgbClr val="404040"/>
          </a:solidFill>
          <a:latin typeface="+mn-lt"/>
          <a:ea typeface="+mn-ea"/>
          <a:cs typeface="+mn-cs"/>
        </a:defRPr>
      </a:lvl4pPr>
      <a:lvl5pPr marL="2057400" indent="-228600" algn="l" defTabSz="457200" rtl="0" fontAlgn="base">
        <a:spcBef>
          <a:spcPts val="1000"/>
        </a:spcBef>
        <a:spcAft>
          <a:spcPct val="0"/>
        </a:spcAft>
        <a:buClr>
          <a:schemeClr val="accent1"/>
        </a:buClr>
        <a:buSzPct val="80000"/>
        <a:buFont typeface="Wingdings 3"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theprofesional.com/index.php/tpmj/article/download/3924/3148/11453#:~:text=www.theprofesional.com-,CONGENITAL%20HEART%20DEFECTS%20IN%20INFANTS%20BORN%20TO%20DIABETIC%20MOTHER,)%3A%20A%20SINGLE%20CENTER%20EXPERIENCE.&amp;text=ABSTRACT%3A%20Neonates%20born%20to%20diabetic,12%25%20compared%20to%20normal%20neonates." TargetMode="External"/><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www.paulomargotto.com.br/" TargetMode="External"/><Relationship Id="rId1" Type="http://schemas.openxmlformats.org/officeDocument/2006/relationships/slideLayout" Target="../slideLayouts/slideLayout2.xml"/><Relationship Id="rId4" Type="http://schemas.openxmlformats.org/officeDocument/2006/relationships/hyperlink" Target="mailto:pmargotto@gmail.com" TargetMode="External"/></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paulomargotto.com.br/documentos/19559" TargetMode="Externa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hyperlink" Target="https://www.ncbi.nlm.nih.gov/pubmed?linkname=pubmed_pubmed&amp;from_uid=29377640" TargetMode="External"/><Relationship Id="rId4" Type="http://schemas.openxmlformats.org/officeDocument/2006/relationships/hyperlink" Target="https://www.ncbi.nlm.nih.gov/pubmed/29377640" TargetMode="Externa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hyperlink" Target="https://sigarra.up.pt/faup/pt/pub_geral.show_file?pi_gdoc_id=539149" TargetMode="Externa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hyperlink" Target="https://www.ncbi.nlm.nih.gov/pubmed?linkname=pubmed_pubmed&amp;from_uid=28197657" TargetMode="External"/><Relationship Id="rId2" Type="http://schemas.openxmlformats.org/officeDocument/2006/relationships/hyperlink" Target="https://www.ncbi.nlm.nih.gov/pubmed/28197657" TargetMode="Externa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hyperlink" Target="https://www.ncbi.nlm.nih.gov/pubmed?linkname=pubmed_pubmed&amp;from_uid=28197657" TargetMode="External"/><Relationship Id="rId2" Type="http://schemas.openxmlformats.org/officeDocument/2006/relationships/hyperlink" Target="https://www.ncbi.nlm.nih.gov/pubmed/28197657" TargetMode="Externa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paulomargotto.com.br/documentos/7780" TargetMode="External"/><Relationship Id="rId1" Type="http://schemas.openxmlformats.org/officeDocument/2006/relationships/slideLayout" Target="../slideLayouts/slideLayout7.xml"/><Relationship Id="rId5" Type="http://schemas.openxmlformats.org/officeDocument/2006/relationships/hyperlink" Target="https://www.ncbi.nlm.nih.gov/pubmed?linkname=pubmed_pubmed&amp;from_uid=11896527" TargetMode="External"/><Relationship Id="rId4" Type="http://schemas.openxmlformats.org/officeDocument/2006/relationships/hyperlink" Target="https://www.ncbi.nlm.nih.gov/pubmed/11896527" TargetMode="External"/></Relationships>
</file>

<file path=ppt/slides/_rels/slide4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https://i.pinimg.com/736x/7e/25/8b/7e258b76f7a755aaaef94ab9eb660691.jpg" TargetMode="External"/><Relationship Id="rId2" Type="http://schemas.openxmlformats.org/officeDocument/2006/relationships/image" Target="../media/image1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624013" y="1774825"/>
            <a:ext cx="7766050" cy="1647825"/>
          </a:xfrm>
        </p:spPr>
        <p:txBody>
          <a:bodyPr>
            <a:normAutofit/>
          </a:bodyPr>
          <a:lstStyle/>
          <a:p>
            <a:pPr algn="ctr"/>
            <a:r>
              <a:rPr lang="en-US" sz="2400" smtClean="0"/>
              <a:t>CONGENITAL HEART DEFECTS IN INFANTS BORN TO DIABETIC MOTHER (IDM): A SINGLE CENTER EXPERIENCE</a:t>
            </a:r>
            <a:r>
              <a:rPr lang="en-US" sz="2000" smtClean="0"/>
              <a:t/>
            </a:r>
            <a:br>
              <a:rPr lang="en-US" sz="2000" smtClean="0"/>
            </a:br>
            <a:r>
              <a:rPr lang="pt-BR" sz="1600" smtClean="0"/>
              <a:t/>
            </a:r>
            <a:br>
              <a:rPr lang="pt-BR" sz="1600" smtClean="0"/>
            </a:br>
            <a:r>
              <a:rPr lang="pt-BR" sz="1600" smtClean="0"/>
              <a:t> Muhammad Shamaoon, Zunaira, Muhammad Ahsan, Tehmina Maqbool, Rabia Aslam, Ambreen Yaseen</a:t>
            </a:r>
            <a:r>
              <a:rPr lang="pt-BR" sz="2900" smtClean="0"/>
              <a:t/>
            </a:r>
            <a:br>
              <a:rPr lang="pt-BR" sz="2900" smtClean="0"/>
            </a:br>
            <a:r>
              <a:rPr lang="pt-BR" sz="2900" smtClean="0"/>
              <a:t> </a:t>
            </a:r>
            <a:endParaRPr lang="pt-BR" sz="3200" smtClean="0"/>
          </a:p>
        </p:txBody>
      </p:sp>
      <p:sp>
        <p:nvSpPr>
          <p:cNvPr id="3" name="Subtítulo 2"/>
          <p:cNvSpPr>
            <a:spLocks noGrp="1"/>
          </p:cNvSpPr>
          <p:nvPr>
            <p:ph type="subTitle" idx="1"/>
          </p:nvPr>
        </p:nvSpPr>
        <p:spPr>
          <a:xfrm>
            <a:off x="-219075" y="5087938"/>
            <a:ext cx="7767638" cy="1096962"/>
          </a:xfrm>
        </p:spPr>
        <p:txBody>
          <a:bodyPr>
            <a:normAutofit/>
          </a:bodyPr>
          <a:lstStyle/>
          <a:p>
            <a:pPr algn="ctr"/>
            <a:r>
              <a:rPr lang="pt-BR" sz="1600" smtClean="0">
                <a:solidFill>
                  <a:srgbClr val="7F7F7F"/>
                </a:solidFill>
              </a:rPr>
              <a:t>Apresentação: Lays S. Piantino Pimentel – Residente de Neonatologia</a:t>
            </a:r>
          </a:p>
          <a:p>
            <a:pPr algn="ctr"/>
            <a:r>
              <a:rPr lang="pt-BR" sz="1600" smtClean="0">
                <a:solidFill>
                  <a:srgbClr val="7F7F7F"/>
                </a:solidFill>
              </a:rPr>
              <a:t>Coordenação: Marta David Rocha</a:t>
            </a:r>
          </a:p>
          <a:p>
            <a:pPr algn="ctr"/>
            <a:r>
              <a:rPr lang="pt-BR" sz="1600" smtClean="0">
                <a:solidFill>
                  <a:srgbClr val="7F7F7F"/>
                </a:solidFill>
                <a:hlinkClick r:id="rId2"/>
              </a:rPr>
              <a:t>www.paulomargotto.com.br</a:t>
            </a:r>
            <a:endParaRPr lang="pt-BR" sz="1600" smtClean="0">
              <a:solidFill>
                <a:srgbClr val="7F7F7F"/>
              </a:solidFill>
            </a:endParaRPr>
          </a:p>
          <a:p>
            <a:pPr algn="ctr"/>
            <a:r>
              <a:rPr lang="pt-BR" sz="1600" smtClean="0">
                <a:solidFill>
                  <a:srgbClr val="7F7F7F"/>
                </a:solidFill>
              </a:rPr>
              <a:t>Brasília, 27 de abril de 2022 </a:t>
            </a:r>
          </a:p>
        </p:txBody>
      </p:sp>
      <p:sp>
        <p:nvSpPr>
          <p:cNvPr id="5128" name="Rectangle 8"/>
          <p:cNvSpPr>
            <a:spLocks noChangeArrowheads="1"/>
          </p:cNvSpPr>
          <p:nvPr/>
        </p:nvSpPr>
        <p:spPr bwMode="auto">
          <a:xfrm>
            <a:off x="674688" y="282575"/>
            <a:ext cx="9013825" cy="946150"/>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b="1">
                <a:solidFill>
                  <a:srgbClr val="3333FF"/>
                </a:solidFill>
              </a:rPr>
              <a:t>Defeitos Cardíacos Congênitos em lactentes de mãe diabética: uma experiência de Centro único</a:t>
            </a:r>
          </a:p>
        </p:txBody>
      </p:sp>
      <p:sp>
        <p:nvSpPr>
          <p:cNvPr id="5129" name="Rectangle 9"/>
          <p:cNvSpPr>
            <a:spLocks noChangeArrowheads="1"/>
          </p:cNvSpPr>
          <p:nvPr/>
        </p:nvSpPr>
        <p:spPr bwMode="auto">
          <a:xfrm>
            <a:off x="3189288" y="2773363"/>
            <a:ext cx="4733925"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pt-BR" sz="1800"/>
              <a:t>     </a:t>
            </a:r>
            <a:r>
              <a:rPr lang="pt-BR" sz="1800">
                <a:solidFill>
                  <a:srgbClr val="3333FF"/>
                </a:solidFill>
              </a:rPr>
              <a:t>Professional Med J 2020; 27(5):950-956.</a:t>
            </a:r>
            <a:r>
              <a:rPr lang="pt-BR">
                <a:solidFill>
                  <a:srgbClr val="3333FF"/>
                </a:solidFill>
              </a:rPr>
              <a:t> </a:t>
            </a:r>
            <a:br>
              <a:rPr lang="pt-BR">
                <a:solidFill>
                  <a:srgbClr val="3333FF"/>
                </a:solidFill>
              </a:rPr>
            </a:br>
            <a:endParaRPr lang="pt-BR">
              <a:solidFill>
                <a:srgbClr val="3333FF"/>
              </a:solidFill>
            </a:endParaRPr>
          </a:p>
        </p:txBody>
      </p:sp>
      <p:sp>
        <p:nvSpPr>
          <p:cNvPr id="5130" name="Rectangle 10"/>
          <p:cNvSpPr>
            <a:spLocks noChangeArrowheads="1"/>
          </p:cNvSpPr>
          <p:nvPr/>
        </p:nvSpPr>
        <p:spPr bwMode="auto">
          <a:xfrm>
            <a:off x="6096000" y="5434013"/>
            <a:ext cx="6096000" cy="1069975"/>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sz="1600">
                <a:solidFill>
                  <a:srgbClr val="3333FF"/>
                </a:solidFill>
              </a:rPr>
              <a:t>Entendendo o mecanismo das malformações nos bebês de mães diabéticas </a:t>
            </a:r>
          </a:p>
          <a:p>
            <a:pPr algn="ctr"/>
            <a:r>
              <a:rPr lang="pt-BR" sz="1600">
                <a:solidFill>
                  <a:srgbClr val="3333FF"/>
                </a:solidFill>
              </a:rPr>
              <a:t>Malformações cerebrais</a:t>
            </a:r>
          </a:p>
          <a:p>
            <a:pPr algn="ctr"/>
            <a:r>
              <a:rPr lang="pt-BR" sz="1600">
                <a:solidFill>
                  <a:srgbClr val="3333FF"/>
                </a:solidFill>
              </a:rPr>
              <a:t>Síndrome de Regressão Caudal</a:t>
            </a:r>
          </a:p>
        </p:txBody>
      </p:sp>
      <p:sp>
        <p:nvSpPr>
          <p:cNvPr id="5131" name="Text Box 11"/>
          <p:cNvSpPr txBox="1">
            <a:spLocks noChangeArrowheads="1"/>
          </p:cNvSpPr>
          <p:nvPr/>
        </p:nvSpPr>
        <p:spPr bwMode="auto">
          <a:xfrm>
            <a:off x="7264400" y="4802188"/>
            <a:ext cx="3300413" cy="519112"/>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solidFill>
                  <a:srgbClr val="FF9900"/>
                </a:solidFill>
              </a:rPr>
              <a:t>Nos complementos!</a:t>
            </a:r>
          </a:p>
        </p:txBody>
      </p:sp>
      <p:sp>
        <p:nvSpPr>
          <p:cNvPr id="5132" name="AutoShape 12"/>
          <p:cNvSpPr>
            <a:spLocks noChangeArrowheads="1"/>
          </p:cNvSpPr>
          <p:nvPr/>
        </p:nvSpPr>
        <p:spPr bwMode="auto">
          <a:xfrm>
            <a:off x="7031038" y="4602163"/>
            <a:ext cx="327025" cy="969962"/>
          </a:xfrm>
          <a:prstGeom prst="curvedRightArrow">
            <a:avLst>
              <a:gd name="adj1" fmla="val 59320"/>
              <a:gd name="adj2" fmla="val 118641"/>
              <a:gd name="adj3" fmla="val 33333"/>
            </a:avLst>
          </a:prstGeom>
          <a:solidFill>
            <a:srgbClr val="FF00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
        <p:nvSpPr>
          <p:cNvPr id="5133" name="AutoShape 13"/>
          <p:cNvSpPr>
            <a:spLocks noChangeArrowheads="1"/>
          </p:cNvSpPr>
          <p:nvPr/>
        </p:nvSpPr>
        <p:spPr bwMode="auto">
          <a:xfrm flipH="1">
            <a:off x="10507663" y="4503738"/>
            <a:ext cx="323850" cy="969962"/>
          </a:xfrm>
          <a:prstGeom prst="curvedRightArrow">
            <a:avLst>
              <a:gd name="adj1" fmla="val 59902"/>
              <a:gd name="adj2" fmla="val 119804"/>
              <a:gd name="adj3" fmla="val 33333"/>
            </a:avLst>
          </a:prstGeom>
          <a:solidFill>
            <a:srgbClr val="FF00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
        <p:nvSpPr>
          <p:cNvPr id="5134" name="Rectangle 14"/>
          <p:cNvSpPr>
            <a:spLocks noChangeArrowheads="1"/>
          </p:cNvSpPr>
          <p:nvPr/>
        </p:nvSpPr>
        <p:spPr bwMode="auto">
          <a:xfrm>
            <a:off x="823913" y="2149475"/>
            <a:ext cx="9113837" cy="203517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38088" anchor="ctr">
            <a:spAutoFit/>
          </a:bodyPr>
          <a:lstStyle/>
          <a:p>
            <a:pPr algn="ctr"/>
            <a:r>
              <a:rPr lang="pt-BR">
                <a:hlinkClick r:id="rId3"/>
              </a:rPr>
              <a:t/>
            </a:r>
            <a:br>
              <a:rPr lang="pt-BR">
                <a:hlinkClick r:id="rId3"/>
              </a:rPr>
            </a:br>
            <a:endParaRPr lang="pt-BR" u="sng">
              <a:hlinkClick r:id="rId3"/>
            </a:endParaRPr>
          </a:p>
          <a:p>
            <a:pPr algn="ctr"/>
            <a:r>
              <a:rPr lang="pt-BR" sz="2000" u="sng">
                <a:hlinkClick r:id="rId3"/>
              </a:rPr>
              <a:t>CONGENITAL HEART DEFECTS IN INFANTS BORN TO ...</a:t>
            </a:r>
          </a:p>
          <a:p>
            <a:pPr algn="ctr"/>
            <a:r>
              <a:rPr lang="pt-BR" sz="2000" u="sng">
                <a:hlinkClick r:id="rId3"/>
              </a:rPr>
              <a:t>Muhammad Shamaoon , Zunaira , Muhammad Ahsan , Tehmina Maqbool , Rabia Aslam , Ambreen Yaseen</a:t>
            </a:r>
            <a:r>
              <a:rPr lang="pt-BR" sz="2000">
                <a:hlinkClick r:id="rId3"/>
              </a:rPr>
              <a:t> </a:t>
            </a:r>
            <a:endParaRPr lang="pt-BR" sz="2000" u="sng">
              <a:hlinkClick r:id="rId3"/>
            </a:endParaRPr>
          </a:p>
          <a:p>
            <a:pPr eaLnBrk="0" hangingPunct="0"/>
            <a:endParaRPr lang="pt-BR" sz="2000"/>
          </a:p>
        </p:txBody>
      </p:sp>
      <p:sp>
        <p:nvSpPr>
          <p:cNvPr id="5135" name="Oval 15"/>
          <p:cNvSpPr>
            <a:spLocks noChangeArrowheads="1"/>
          </p:cNvSpPr>
          <p:nvPr/>
        </p:nvSpPr>
        <p:spPr bwMode="auto">
          <a:xfrm>
            <a:off x="1951038" y="2306638"/>
            <a:ext cx="1585912" cy="487362"/>
          </a:xfrm>
          <a:prstGeom prst="ellipse">
            <a:avLst/>
          </a:prstGeom>
          <a:solidFill>
            <a:srgbClr val="FFFF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sz="1400">
                <a:solidFill>
                  <a:srgbClr val="FF00FF"/>
                </a:solidFill>
              </a:rPr>
              <a:t>Artigo Integral!</a:t>
            </a:r>
          </a:p>
        </p:txBody>
      </p:sp>
      <p:sp>
        <p:nvSpPr>
          <p:cNvPr id="5136" name="AutoShape 16"/>
          <p:cNvSpPr>
            <a:spLocks noChangeArrowheads="1"/>
          </p:cNvSpPr>
          <p:nvPr/>
        </p:nvSpPr>
        <p:spPr bwMode="auto">
          <a:xfrm>
            <a:off x="1208088" y="2682875"/>
            <a:ext cx="1004887" cy="457200"/>
          </a:xfrm>
          <a:prstGeom prst="lightningBolt">
            <a:avLst/>
          </a:prstGeom>
          <a:solidFill>
            <a:srgbClr val="FF00FF"/>
          </a:solidFill>
          <a:ln w="381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pic>
        <p:nvPicPr>
          <p:cNvPr id="5137" name="Imagem 8" descr="Uma imagem contendo Logotipo&#10;&#10;Descrição gerada automaticamente"/>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066338" y="2757488"/>
            <a:ext cx="2125662" cy="164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38" name="Rectangle 18"/>
          <p:cNvSpPr>
            <a:spLocks noChangeArrowheads="1"/>
          </p:cNvSpPr>
          <p:nvPr/>
        </p:nvSpPr>
        <p:spPr bwMode="auto">
          <a:xfrm>
            <a:off x="2730500" y="4052888"/>
            <a:ext cx="4672013"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pt-BR" sz="2000"/>
              <a:t>Professional Med J 2020;27(5):950-956</a:t>
            </a:r>
            <a:r>
              <a:rPr lang="pt-BR"/>
              <a:t> </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ítulo 1"/>
          <p:cNvSpPr>
            <a:spLocks noGrp="1"/>
          </p:cNvSpPr>
          <p:nvPr>
            <p:ph type="title"/>
          </p:nvPr>
        </p:nvSpPr>
        <p:spPr/>
        <p:txBody>
          <a:bodyPr/>
          <a:lstStyle/>
          <a:p>
            <a:r>
              <a:rPr lang="pt-BR" smtClean="0"/>
              <a:t>Introdução</a:t>
            </a:r>
          </a:p>
        </p:txBody>
      </p:sp>
      <p:sp>
        <p:nvSpPr>
          <p:cNvPr id="7171" name="Espaço Reservado para Conteúdo 2"/>
          <p:cNvSpPr>
            <a:spLocks noGrp="1"/>
          </p:cNvSpPr>
          <p:nvPr>
            <p:ph idx="1"/>
          </p:nvPr>
        </p:nvSpPr>
        <p:spPr>
          <a:xfrm>
            <a:off x="677863" y="1930400"/>
            <a:ext cx="9067800" cy="4183063"/>
          </a:xfrm>
        </p:spPr>
        <p:txBody>
          <a:bodyPr/>
          <a:lstStyle/>
          <a:p>
            <a:r>
              <a:rPr lang="pt-BR" smtClean="0"/>
              <a:t>Os defeitos cardiovasculares congênitos são um dos grupos prevalentes de anomalias congênitas; afetando aproximadamente 6-8 bebês/1000 nascidos vivos. </a:t>
            </a:r>
          </a:p>
          <a:p>
            <a:r>
              <a:rPr lang="pt-BR" smtClean="0"/>
              <a:t>Causa geralmente desconhecida, mas algumas são genéticas, enquanto poucas têm uma etiologia ambiental. </a:t>
            </a:r>
          </a:p>
          <a:p>
            <a:r>
              <a:rPr lang="pt-BR" smtClean="0"/>
              <a:t>Cerca de 1 em cada 100 desses casos é devido a alguma doença materna</a:t>
            </a:r>
          </a:p>
          <a:p>
            <a:r>
              <a:rPr lang="pt-BR" smtClean="0"/>
              <a:t>Causas de mortalidade neonatal ( Europa): 10,4% por cardiopatia congênita. </a:t>
            </a:r>
          </a:p>
          <a:p>
            <a:r>
              <a:rPr lang="pt-BR" smtClean="0"/>
              <a:t>A taxa de mortalidade neonatal diminuiu devido ao aumento da interrupção da gravidez e da sobrevida após cirurgias cardíacas.</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Espaço Reservado para Conteúdo 2"/>
          <p:cNvSpPr>
            <a:spLocks noGrp="1"/>
          </p:cNvSpPr>
          <p:nvPr>
            <p:ph idx="1"/>
          </p:nvPr>
        </p:nvSpPr>
        <p:spPr/>
        <p:txBody>
          <a:bodyPr/>
          <a:lstStyle/>
          <a:p>
            <a:pPr algn="ctr"/>
            <a:r>
              <a:rPr lang="pt-BR" smtClean="0">
                <a:solidFill>
                  <a:srgbClr val="FF0000"/>
                </a:solidFill>
              </a:rPr>
              <a:t>Os filhos de mães diabéticas são mais propensos a desenvolver anomalias e defeitos congênitos</a:t>
            </a:r>
            <a:r>
              <a:rPr lang="pt-BR" smtClean="0"/>
              <a:t>. </a:t>
            </a:r>
          </a:p>
          <a:p>
            <a:r>
              <a:rPr lang="pt-BR" smtClean="0"/>
              <a:t>O risco geral de desenvolvimento de malformações congênitas aumenta em 2-12% em comparação com neonatos normais, sendo as mais frequentes a cardiopatia congênita e polimalformados. </a:t>
            </a:r>
          </a:p>
          <a:p>
            <a:r>
              <a:rPr lang="pt-BR" smtClean="0"/>
              <a:t>O diabetes materno é conhecido por ter efeitos teratogênicos durante o 1º trimestre durante o desenvolvimento do coração. </a:t>
            </a:r>
          </a:p>
          <a:p>
            <a:r>
              <a:rPr lang="pt-BR" smtClean="0"/>
              <a:t>As malformações cardiovasculares são mais frequentes em bebês de mães diabéticas do que em bebês de mães não diabéticas.</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Espaço Reservado para Conteúdo 2"/>
          <p:cNvSpPr>
            <a:spLocks noGrp="1"/>
          </p:cNvSpPr>
          <p:nvPr>
            <p:ph idx="1"/>
          </p:nvPr>
        </p:nvSpPr>
        <p:spPr/>
        <p:txBody>
          <a:bodyPr/>
          <a:lstStyle/>
          <a:p>
            <a:r>
              <a:rPr lang="pt-BR" sz="2400" smtClean="0"/>
              <a:t>A frequência de doenças cardíacas congênitas em bebês de mães diabéticas é de cerca de 5%. </a:t>
            </a:r>
          </a:p>
          <a:p>
            <a:r>
              <a:rPr lang="pt-BR" sz="2400" smtClean="0"/>
              <a:t>As mais frequentes são comunicação interventricular (CIV), transposição das grandes artérias (TGA), estenose aórtica, tronco arterioso e dupla via de saída do ventrículo direito.</a:t>
            </a:r>
          </a:p>
          <a:p>
            <a:r>
              <a:rPr lang="pt-BR" sz="2400" smtClean="0"/>
              <a:t>Abu-sulaeiman RM. relataram a frequência de persistência do canal arterial (PCA; 70%), forame oval patente (FOP; 68%), comunicação interatrial (CIA; 5%), cardiomiopatia hipertrófica (CMH; 38%).</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normAutofit/>
          </a:bodyPr>
          <a:lstStyle/>
          <a:p>
            <a:r>
              <a:rPr lang="pt-BR" sz="2400" smtClean="0"/>
              <a:t>Muhammad A. relatou a frequência de PCA (16,8%), CIV (12,9%), CIA (8,9%), FOP (7,9%) e TGA (5,9%)</a:t>
            </a:r>
          </a:p>
          <a:p>
            <a:r>
              <a:rPr lang="pt-BR" sz="2400" smtClean="0"/>
              <a:t>Ferdousi S. também relatou FOP (60,71%), PCA (55,3%), Cardiomiopatia hipertrófica (21,42%) e CIA (10,71%) em Bangladesh. </a:t>
            </a:r>
          </a:p>
          <a:p>
            <a:pPr algn="ctr"/>
            <a:r>
              <a:rPr lang="pt-BR" sz="2400" b="1" smtClean="0">
                <a:solidFill>
                  <a:srgbClr val="3333FF"/>
                </a:solidFill>
              </a:rPr>
              <a:t>O objetivo deste estudo foi conhecer a frequência de cardiopatias congênitas em lactentes nascidos de mães diabéticas</a:t>
            </a:r>
          </a:p>
          <a:p>
            <a:pPr algn="ctr">
              <a:buFont typeface="Wingdings 3" pitchFamily="18" charset="2"/>
              <a:buNone/>
            </a:pPr>
            <a:endParaRPr lang="pt-BR" sz="2400" b="1" smtClean="0">
              <a:solidFill>
                <a:srgbClr val="3333FF"/>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ítulo 1"/>
          <p:cNvSpPr>
            <a:spLocks noGrp="1"/>
          </p:cNvSpPr>
          <p:nvPr>
            <p:ph type="title"/>
          </p:nvPr>
        </p:nvSpPr>
        <p:spPr>
          <a:xfrm>
            <a:off x="836613" y="609600"/>
            <a:ext cx="8437562" cy="944563"/>
          </a:xfrm>
        </p:spPr>
        <p:txBody>
          <a:bodyPr/>
          <a:lstStyle/>
          <a:p>
            <a:r>
              <a:rPr lang="pt-BR" smtClean="0"/>
              <a:t>Metodologia</a:t>
            </a:r>
          </a:p>
        </p:txBody>
      </p:sp>
      <p:sp>
        <p:nvSpPr>
          <p:cNvPr id="11267" name="Espaço Reservado para Conteúdo 2"/>
          <p:cNvSpPr>
            <a:spLocks noGrp="1"/>
          </p:cNvSpPr>
          <p:nvPr>
            <p:ph idx="1"/>
          </p:nvPr>
        </p:nvSpPr>
        <p:spPr>
          <a:xfrm>
            <a:off x="677863" y="1690688"/>
            <a:ext cx="8596312" cy="3879850"/>
          </a:xfrm>
        </p:spPr>
        <p:txBody>
          <a:bodyPr/>
          <a:lstStyle/>
          <a:p>
            <a:r>
              <a:rPr lang="pt-BR" sz="2000" smtClean="0">
                <a:solidFill>
                  <a:srgbClr val="3333FF"/>
                </a:solidFill>
              </a:rPr>
              <a:t>Estudo transversal</a:t>
            </a:r>
            <a:r>
              <a:rPr lang="pt-BR" sz="2000" smtClean="0"/>
              <a:t> </a:t>
            </a:r>
          </a:p>
          <a:p>
            <a:r>
              <a:rPr lang="pt-BR" sz="2000" smtClean="0"/>
              <a:t>Incluiu pacientes da enfermaria pediátrica, emergência e ambulatório do Allied Hospital, Faisalabad entre 16 de agosto de 2017 a 16 de fevereiro de 2018 por meio da técnica de amostragem consecutiva não probabilística. </a:t>
            </a:r>
          </a:p>
          <a:p>
            <a:r>
              <a:rPr lang="pt-BR" sz="2000" smtClean="0"/>
              <a:t>Foram incluídos no estudo todos os RN termos de 0 a 30 dias de vida de ambos os sexos nascidos de mãe diabética, segundo definição operacional de idade inferior a 35 anos. </a:t>
            </a:r>
          </a:p>
          <a:p>
            <a:pPr algn="ctr"/>
            <a:r>
              <a:rPr lang="pt-BR" sz="2000" b="1" smtClean="0">
                <a:solidFill>
                  <a:srgbClr val="FF0000"/>
                </a:solidFill>
              </a:rPr>
              <a:t>Bebê de mãe diabética foi definido como um bebê nascido de mãe com diabetes anteriormente ou durante a gravidez com glicemia de jejum &gt; 126mg/dL e glicemia aleatória &gt; 200 mg/dL confirmada por teste de tolerância à glicose (após ingestão de 75g de açúcar glicemia &gt; 200mg/dL após 1 hora e glicemia &gt; 140mg/dL após 2 horas).</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Espaço Reservado para Conteúdo 2"/>
          <p:cNvSpPr>
            <a:spLocks noGrp="1"/>
          </p:cNvSpPr>
          <p:nvPr>
            <p:ph idx="1"/>
          </p:nvPr>
        </p:nvSpPr>
        <p:spPr>
          <a:xfrm>
            <a:off x="598488" y="1355725"/>
            <a:ext cx="8597900" cy="3881438"/>
          </a:xfrm>
        </p:spPr>
        <p:txBody>
          <a:bodyPr/>
          <a:lstStyle/>
          <a:p>
            <a:r>
              <a:rPr lang="pt-BR" smtClean="0"/>
              <a:t>As cardiopatias congênitas foram definidas como cardiopatias congênitas cianóticas e acianóticas confirmadas por ecocardiografia, incluindo PCA, CIV, CIA, FOP, TGA e tetralogia de Fallot (TOF). </a:t>
            </a:r>
          </a:p>
          <a:p>
            <a:r>
              <a:rPr lang="pt-BR" b="1" smtClean="0"/>
              <a:t>PCA</a:t>
            </a:r>
            <a:r>
              <a:rPr lang="pt-BR" smtClean="0"/>
              <a:t> : ecocardio com Doppler mostrando shunt ductal esquerdo -&gt; direito com quaisquer 2 dos seguintes: sopro cardíaco (sistólico ou contínuo); taquicardia (FC persistentemente &gt; 160/min);precórdio hiperdinâmico; pulsos amplos; e Rx com cardiomegalia ou congestão pulmonar. </a:t>
            </a:r>
          </a:p>
          <a:p>
            <a:r>
              <a:rPr lang="pt-BR" b="1" smtClean="0"/>
              <a:t>FOP com CIA</a:t>
            </a:r>
            <a:r>
              <a:rPr lang="pt-BR" smtClean="0"/>
              <a:t> : presença de um shunt demonstrada com fluxo colorido nas visualizações bidimensionais da fossa oval sem drop-out, ou quando um minúsculo septo primum semelhante a um retalho foi detectado no átrio esquerdo e no septo secundum foi visto no átrio direito na presença de defeito tipo canal.</a:t>
            </a:r>
          </a:p>
          <a:p>
            <a:pPr algn="ctr">
              <a:buFont typeface="Wingdings 3" pitchFamily="18" charset="2"/>
              <a:buNone/>
            </a:pPr>
            <a:r>
              <a:rPr lang="pt-BR" b="1" smtClean="0"/>
              <a:t>Perviedade de menos de 3 mm ao redor da fossa oval é chamada de FOP, se for maior que 3 mm e foi considerada uma CIA. </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Espaço Reservado para Conteúdo 2"/>
          <p:cNvSpPr>
            <a:spLocks noGrp="1"/>
          </p:cNvSpPr>
          <p:nvPr>
            <p:ph idx="1"/>
          </p:nvPr>
        </p:nvSpPr>
        <p:spPr>
          <a:xfrm>
            <a:off x="677863" y="1270000"/>
            <a:ext cx="8596312" cy="4111625"/>
          </a:xfrm>
        </p:spPr>
        <p:txBody>
          <a:bodyPr/>
          <a:lstStyle/>
          <a:p>
            <a:r>
              <a:rPr lang="pt-BR" b="1" smtClean="0"/>
              <a:t>CIV</a:t>
            </a:r>
            <a:r>
              <a:rPr lang="pt-BR" smtClean="0"/>
              <a:t> foi definida como qualquer paciente com sopro pansistólico com defeito no septo ventricular e shunt esquerdo -&gt; direito.</a:t>
            </a:r>
          </a:p>
          <a:p>
            <a:r>
              <a:rPr lang="pt-BR" b="1" smtClean="0"/>
              <a:t>Transposição de grandes artérias (TGA</a:t>
            </a:r>
            <a:r>
              <a:rPr lang="pt-BR" smtClean="0"/>
              <a:t>) em neonatos com cianose no exame clínico e aparência de “ovo em corda” na no Rx de tórax relatada por radiologista e ecocardio mostrando estruturas anatômicas anormais, ou seja, aorta e tronco pulmonar sem qualquer conexão ou cruz. </a:t>
            </a:r>
          </a:p>
          <a:p>
            <a:r>
              <a:rPr lang="pt-BR" b="1" smtClean="0"/>
              <a:t>Tetralogia de Fallot (TOF)</a:t>
            </a:r>
            <a:r>
              <a:rPr lang="pt-BR" smtClean="0"/>
              <a:t> em neonatos com cianose no exame clínico e aparência de “coração em forma de bota” na radiografia e ecocardio mostrando anatomia anormal, incluindo defeito do septo ventral (CIV), obstrução da via de saída do ventrículo direito (VSVD), sobreposição da aorta e  hipertrofia do ventrículo direito. </a:t>
            </a:r>
          </a:p>
          <a:p>
            <a:r>
              <a:rPr lang="pt-BR" smtClean="0"/>
              <a:t>Na </a:t>
            </a:r>
            <a:r>
              <a:rPr lang="pt-BR" b="1" smtClean="0"/>
              <a:t>cardiomiopatia hipertrófica (CMH</a:t>
            </a:r>
            <a:r>
              <a:rPr lang="pt-BR" smtClean="0"/>
              <a:t> ): Ecocardio mostrando espessura da parede do ventrículo esquerdo (VE) &gt; = 15 mm no final da diástole ou uma relação septo-lateral da espessura da parede &gt; 1,3 em um VE não dilatado na ausência de uma condição de carga</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Espaço Reservado para Conteúdo 2"/>
          <p:cNvSpPr>
            <a:spLocks noGrp="1"/>
          </p:cNvSpPr>
          <p:nvPr>
            <p:ph idx="1"/>
          </p:nvPr>
        </p:nvSpPr>
        <p:spPr>
          <a:xfrm>
            <a:off x="677863" y="1671638"/>
            <a:ext cx="8596312" cy="4370387"/>
          </a:xfrm>
        </p:spPr>
        <p:txBody>
          <a:bodyPr/>
          <a:lstStyle/>
          <a:p>
            <a:r>
              <a:rPr lang="pt-BR" smtClean="0">
                <a:solidFill>
                  <a:srgbClr val="FF0000"/>
                </a:solidFill>
              </a:rPr>
              <a:t>Casos excluídos</a:t>
            </a:r>
            <a:r>
              <a:rPr lang="pt-BR" smtClean="0"/>
              <a:t>: casos conhecidos de cardiopatia congênita, prematuros &lt;37 semanas ou com anomalia do SNC ou pulmonar ou com hipóxia grave ou sepse neonatal juntamente com os nascidos de mães com história de hipertensão, doença renal crônica, hepatite, insuficiência cardíaca, tuberculose, pré-eclâmpsia, doenças reumáticas ou ingestão de medicamentos, exceto insulina para diabetes.</a:t>
            </a:r>
          </a:p>
          <a:p>
            <a:r>
              <a:rPr lang="pt-BR" smtClean="0"/>
              <a:t>O tamanho da amostra de 292 foi calculado usando a calculadora de tamanho de amostra da OMS, com nível de confiança de 95%, precisão absoluta de 2,5% e p = 5%.</a:t>
            </a:r>
          </a:p>
          <a:p>
            <a:r>
              <a:rPr lang="pt-BR" smtClean="0"/>
              <a:t>Detalhes demográficos como idade, idade gestacional ao nascimento, sexo e dados relevantes de acordo com o questionário pré-concebido foram documentados.</a:t>
            </a:r>
          </a:p>
          <a:p>
            <a:r>
              <a:rPr lang="pt-BR" smtClean="0"/>
              <a:t>O registro pré-natal da mãe foi avaliado para DMG.</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Espaço Reservado para Conteúdo 2"/>
          <p:cNvSpPr>
            <a:spLocks noGrp="1"/>
          </p:cNvSpPr>
          <p:nvPr>
            <p:ph idx="1"/>
          </p:nvPr>
        </p:nvSpPr>
        <p:spPr>
          <a:xfrm>
            <a:off x="534988" y="923925"/>
            <a:ext cx="8596312" cy="5432425"/>
          </a:xfrm>
        </p:spPr>
        <p:txBody>
          <a:bodyPr/>
          <a:lstStyle/>
          <a:p>
            <a:r>
              <a:rPr lang="pt-BR" smtClean="0"/>
              <a:t>Foi feito exame detalhado para identificar qualquer anormalidade cardíaca e extracardíaca. RX de tórax, ECG e ecocardiograma foram realizados. </a:t>
            </a:r>
          </a:p>
          <a:p>
            <a:r>
              <a:rPr lang="pt-BR" smtClean="0"/>
              <a:t>Ecocárdio foi feito por cardiologista pediátrico experiente no Faisalabad Institute of Cardiology usando Doppler colorido 2D no modo M. Os resultados de todas as investigações foram documentados.</a:t>
            </a:r>
          </a:p>
          <a:p>
            <a:r>
              <a:rPr lang="pt-BR" smtClean="0"/>
              <a:t>Os dados foram analisados usando SPSS v23.0.</a:t>
            </a:r>
          </a:p>
          <a:p>
            <a:r>
              <a:rPr lang="pt-BR" smtClean="0"/>
              <a:t> Variáveis qualitativas como sexo, presença de cianose, presença de TEA, CIV, TGA, TOF, PCA, FOP, tipo de DM e cardiopatia congênita foram analisadas e a frequência foi calculada juntamente com a porcentagem. </a:t>
            </a:r>
          </a:p>
          <a:p>
            <a:r>
              <a:rPr lang="pt-BR" smtClean="0"/>
              <a:t>Para as variáveis quantitativas como idade, peso, idade gestacional ao nascimento e glicemia ao nascer, foi calculada a média ± D.P. </a:t>
            </a:r>
          </a:p>
          <a:p>
            <a:r>
              <a:rPr lang="pt-BR" smtClean="0"/>
              <a:t>Modificadores de efeito como idade, tipo de DM, peso ao nascer, idade gestacional e sexo do paciente foram estratificados para descobrir o efeito destes no desfecho, por meio do qui-quadrado (p&lt;0,05 foi considerado significativo)</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ítulo 1"/>
          <p:cNvSpPr>
            <a:spLocks noGrp="1"/>
          </p:cNvSpPr>
          <p:nvPr>
            <p:ph type="title"/>
          </p:nvPr>
        </p:nvSpPr>
        <p:spPr/>
        <p:txBody>
          <a:bodyPr/>
          <a:lstStyle/>
          <a:p>
            <a:r>
              <a:rPr lang="pt-BR" smtClean="0"/>
              <a:t>Resultados</a:t>
            </a:r>
          </a:p>
        </p:txBody>
      </p:sp>
      <p:sp>
        <p:nvSpPr>
          <p:cNvPr id="16387" name="Espaço Reservado para Conteúdo 2"/>
          <p:cNvSpPr>
            <a:spLocks noGrp="1"/>
          </p:cNvSpPr>
          <p:nvPr>
            <p:ph idx="1"/>
          </p:nvPr>
        </p:nvSpPr>
        <p:spPr/>
        <p:txBody>
          <a:bodyPr/>
          <a:lstStyle/>
          <a:p>
            <a:r>
              <a:rPr lang="pt-BR" smtClean="0"/>
              <a:t>292 bebês nascidos de mãe diabética foram selecionados para este estudo.</a:t>
            </a:r>
          </a:p>
          <a:p>
            <a:r>
              <a:rPr lang="pt-BR" smtClean="0"/>
              <a:t> A média de idade dos pacientes foi de 10,1±5,9 dias. </a:t>
            </a:r>
          </a:p>
          <a:p>
            <a:r>
              <a:rPr lang="pt-BR" smtClean="0"/>
              <a:t>Do total, 189 (64,7%) eram do sexo masculino e 103(35,3%) do sexo feminino</a:t>
            </a:r>
          </a:p>
          <a:p>
            <a:r>
              <a:rPr lang="pt-BR" smtClean="0"/>
              <a:t>Foi feita a distribuição etária dos pacientes e foram feitos dois grupos, faixa etária de 0 a 10 dias e faixa etária de 11 a 20 dias. 156(53,4%) pacientes estavam na faixa etária de 0-10 dias. 136 (46,6%) estavam na faixa etária de 11 a 20 dias</a:t>
            </a:r>
          </a:p>
          <a:p>
            <a:r>
              <a:rPr lang="pt-BR" smtClean="0"/>
              <a:t>Pelo tipo de diabetes mellitus, </a:t>
            </a:r>
            <a:r>
              <a:rPr lang="pt-BR" smtClean="0">
                <a:solidFill>
                  <a:srgbClr val="FF0000"/>
                </a:solidFill>
              </a:rPr>
              <a:t>164(56,2%) mães tinham DMG e 128(43,8%) tinham DM pré-gestacional. </a:t>
            </a:r>
          </a:p>
          <a:p>
            <a:endParaRPr lang="pt-BR" smtClean="0">
              <a:solidFill>
                <a:srgbClr val="FF0000"/>
              </a:solidFill>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Espaço Reservado para Conteúdo 2"/>
          <p:cNvSpPr>
            <a:spLocks noGrp="1"/>
          </p:cNvSpPr>
          <p:nvPr>
            <p:ph idx="1"/>
          </p:nvPr>
        </p:nvSpPr>
        <p:spPr/>
        <p:txBody>
          <a:bodyPr/>
          <a:lstStyle/>
          <a:p>
            <a:r>
              <a:rPr lang="pt-BR" smtClean="0"/>
              <a:t>179 (61,3%) lactentes estavam com 37-39 semanas de IG e 113(38,7%) estavam com 39-42 semanas. Dentre esses lactentes, 7(2,4%) apresentaram cianose ao nascimento. 176 (60,3%) tinham 2.500-3.500 gramas de peso ao nascer, enquanto 116 (39,7%) tinham &gt; 3.500 gramas</a:t>
            </a:r>
          </a:p>
          <a:p>
            <a:r>
              <a:rPr lang="pt-BR" smtClean="0"/>
              <a:t>Dos 292 bebês de mães diabéticas, 138 (47,3%) foram diagnosticados com alguma doença coronariana e 48 (47,5%) restantes foram considerados normais após o exame ecocardiográfico.</a:t>
            </a:r>
          </a:p>
          <a:p>
            <a:r>
              <a:rPr lang="pt-BR" b="1" smtClean="0">
                <a:solidFill>
                  <a:srgbClr val="FF0000"/>
                </a:solidFill>
              </a:rPr>
              <a:t>Cardiopatias congênitas foram encontrados em 138 crianças de mães diabéticas, sendo PCA em 45 casos (32,6%), CIV em 35 casos (25,3%), CIA em 20 casos(14,5%), FOP em 15 casos (10,8%), TGA em 11 casos (7,9%), CMH em 8 casos (5,7%) e TOF em 4 casos (2,8%)</a:t>
            </a:r>
          </a:p>
          <a:p>
            <a:endParaRPr lang="pt-BR" b="1" smtClean="0">
              <a:solidFill>
                <a:srgbClr val="FF0000"/>
              </a:solidFill>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5" name="Espaço Reservado para Conteúdo 5"/>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2025650" y="182563"/>
            <a:ext cx="5102225" cy="6675437"/>
          </a:xfr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9" name="Espaço Reservado para Conteúdo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995363" y="633413"/>
            <a:ext cx="4478337" cy="5970587"/>
          </a:xfrm>
        </p:spPr>
      </p:pic>
      <p:pic>
        <p:nvPicPr>
          <p:cNvPr id="19460" name="Imagem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443538" y="2251075"/>
            <a:ext cx="4460875" cy="279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3" name="Espaço Reservado para Conteúdo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411163" y="1047750"/>
            <a:ext cx="4646612" cy="4724400"/>
          </a:xfrm>
        </p:spPr>
      </p:pic>
      <p:pic>
        <p:nvPicPr>
          <p:cNvPr id="20484" name="Imagem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016500" y="558800"/>
            <a:ext cx="4433888" cy="563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ítulo 1"/>
          <p:cNvSpPr>
            <a:spLocks noGrp="1"/>
          </p:cNvSpPr>
          <p:nvPr>
            <p:ph type="title"/>
          </p:nvPr>
        </p:nvSpPr>
        <p:spPr/>
        <p:txBody>
          <a:bodyPr/>
          <a:lstStyle/>
          <a:p>
            <a:r>
              <a:rPr lang="pt-BR" smtClean="0"/>
              <a:t>Discussão</a:t>
            </a:r>
          </a:p>
        </p:txBody>
      </p:sp>
      <p:sp>
        <p:nvSpPr>
          <p:cNvPr id="21507" name="Espaço Reservado para Conteúdo 2"/>
          <p:cNvSpPr>
            <a:spLocks noGrp="1"/>
          </p:cNvSpPr>
          <p:nvPr>
            <p:ph idx="1"/>
          </p:nvPr>
        </p:nvSpPr>
        <p:spPr/>
        <p:txBody>
          <a:bodyPr/>
          <a:lstStyle/>
          <a:p>
            <a:r>
              <a:rPr lang="pt-BR" smtClean="0"/>
              <a:t>Qualquer grávida que tenha diabetes prévia ou tenha DMG torna a gravidez de risco, especialmente aquelas com diabetes tipo 1. </a:t>
            </a:r>
          </a:p>
          <a:p>
            <a:r>
              <a:rPr lang="pt-BR" smtClean="0"/>
              <a:t>A razão é que estudos têm demonstrado que fetos de pacientes com DM II são propensos ao desenvolvimento de tais complicações induzidas pelo descontrole da glicemia.</a:t>
            </a:r>
          </a:p>
          <a:p>
            <a:r>
              <a:rPr lang="pt-BR" smtClean="0">
                <a:solidFill>
                  <a:srgbClr val="FF0000"/>
                </a:solidFill>
              </a:rPr>
              <a:t>Os neonatos nascidos de mães com diabetes mellitus materno têm um risco aumentado estimado de desenvolvimento de cardiopatias congênitas de até 8,5%.</a:t>
            </a:r>
            <a:r>
              <a:rPr lang="pt-BR" smtClean="0"/>
              <a:t> </a:t>
            </a:r>
          </a:p>
          <a:p>
            <a:r>
              <a:rPr lang="pt-BR" smtClean="0"/>
              <a:t>Anormalidades estruturais de defeitos septais a lesões ducto-dependentes são observadas nos filhos de mães diabéticas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Espaço Reservado para Conteúdo 2"/>
          <p:cNvSpPr>
            <a:spLocks noGrp="1"/>
          </p:cNvSpPr>
          <p:nvPr>
            <p:ph idx="1"/>
          </p:nvPr>
        </p:nvSpPr>
        <p:spPr>
          <a:xfrm>
            <a:off x="650875" y="1658938"/>
            <a:ext cx="8755063" cy="4284662"/>
          </a:xfrm>
        </p:spPr>
        <p:txBody>
          <a:bodyPr/>
          <a:lstStyle/>
          <a:p>
            <a:r>
              <a:rPr lang="pt-BR" smtClean="0">
                <a:solidFill>
                  <a:schemeClr val="tx1"/>
                </a:solidFill>
              </a:rPr>
              <a:t>Resultados encontrados nesse estudo foram semelhantes aos relatados por muitos outros estudos locais e internacionais, poucas diferenças nas frequências podem ser devido à diferença no tamanho das amostras e na duração do estudo. </a:t>
            </a:r>
          </a:p>
          <a:p>
            <a:r>
              <a:rPr lang="pt-BR" smtClean="0">
                <a:solidFill>
                  <a:schemeClr val="tx1"/>
                </a:solidFill>
              </a:rPr>
              <a:t>Nosso estudo foi limitado a um período de 6 meses.</a:t>
            </a:r>
          </a:p>
          <a:p>
            <a:r>
              <a:rPr lang="pt-BR" smtClean="0">
                <a:solidFill>
                  <a:schemeClr val="tx1"/>
                </a:solidFill>
              </a:rPr>
              <a:t>Hussain M, et al relataram que apenas cerca de 5% (2/42) de filhos de mães diabéticas foram diagnosticados com qualquer doença coronariana. </a:t>
            </a:r>
          </a:p>
          <a:p>
            <a:r>
              <a:rPr lang="pt-BR" smtClean="0">
                <a:solidFill>
                  <a:schemeClr val="tx1"/>
                </a:solidFill>
              </a:rPr>
              <a:t>Behjati M, et al relataram que isso era de 9,3% (mas ele excluiu PCA e cardiomiopatia hipertrófica). </a:t>
            </a:r>
          </a:p>
          <a:p>
            <a:r>
              <a:rPr lang="pt-BR" smtClean="0">
                <a:solidFill>
                  <a:schemeClr val="tx1"/>
                </a:solidFill>
              </a:rPr>
              <a:t>Os autores relataram  que cerca de </a:t>
            </a:r>
            <a:r>
              <a:rPr lang="pt-BR" smtClean="0">
                <a:solidFill>
                  <a:srgbClr val="FF0000"/>
                </a:solidFill>
              </a:rPr>
              <a:t>47,3% das crianças de mães diabéticas foram diagnosticadas com cardiopatia congênita</a:t>
            </a:r>
            <a:r>
              <a:rPr lang="pt-BR" smtClean="0">
                <a:solidFill>
                  <a:schemeClr val="tx1"/>
                </a:solidFill>
              </a:rPr>
              <a:t>. Esta é uma porcentagem alarmantemente alta de pacientes,  podendo ser devido ao pequeno tamanho da amostra desse estudo, pois foi um estudo de Centro único.</a:t>
            </a:r>
            <a:endParaRPr lang="pt-BR" smtClean="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Espaço Reservado para Conteúdo 2"/>
          <p:cNvSpPr>
            <a:spLocks noGrp="1"/>
          </p:cNvSpPr>
          <p:nvPr>
            <p:ph idx="1"/>
          </p:nvPr>
        </p:nvSpPr>
        <p:spPr>
          <a:xfrm>
            <a:off x="692150" y="1279525"/>
            <a:ext cx="8582025" cy="4762500"/>
          </a:xfrm>
        </p:spPr>
        <p:txBody>
          <a:bodyPr/>
          <a:lstStyle/>
          <a:p>
            <a:r>
              <a:rPr lang="pt-BR" smtClean="0"/>
              <a:t>Hussain M, et al relataram que em seu estudo, 29 (69%) pacientes eram do sexo masculino e 13 (31%) do sexo feminino, com uma proporção de </a:t>
            </a:r>
            <a:r>
              <a:rPr lang="pt-BR" b="1" smtClean="0"/>
              <a:t>sexo masculino com sexo feminino de 2:1. </a:t>
            </a:r>
          </a:p>
          <a:p>
            <a:r>
              <a:rPr lang="pt-BR" smtClean="0"/>
              <a:t>Masood N, et al relataram após uma pesquisa em cerca de dez mil recém-nascidos, 96 (10%) foram diagnosticados com cardiopatia congênita; 64 homens e 32 mulheres, proporção de 2:1. </a:t>
            </a:r>
          </a:p>
          <a:p>
            <a:r>
              <a:rPr lang="pt-BR" smtClean="0"/>
              <a:t>Resultados semelhantes também foram encontrados nesse estudo onde a </a:t>
            </a:r>
            <a:r>
              <a:rPr lang="pt-BR" b="1" smtClean="0"/>
              <a:t>maioria (64,7%) era do sexo masculino</a:t>
            </a:r>
            <a:r>
              <a:rPr lang="pt-BR" smtClean="0"/>
              <a:t> e (35,3%) do sexo feminino. </a:t>
            </a:r>
          </a:p>
          <a:p>
            <a:r>
              <a:rPr lang="pt-BR" smtClean="0"/>
              <a:t>A preponderância masculina também foi relatada por muitos outros estudos</a:t>
            </a:r>
          </a:p>
          <a:p>
            <a:r>
              <a:rPr lang="pt-BR" smtClean="0"/>
              <a:t>Em Hazara, Burki NM, et al relataram que a frequência de crianças de mães diabéticas com cardiopatia congênita foi quase a mesma em ambos os sexos.</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482600" y="889000"/>
            <a:ext cx="8791575" cy="5153025"/>
          </a:xfrm>
        </p:spPr>
        <p:txBody>
          <a:bodyPr>
            <a:normAutofit/>
          </a:bodyPr>
          <a:lstStyle/>
          <a:p>
            <a:r>
              <a:rPr lang="pt-BR" smtClean="0"/>
              <a:t>Behjati M, et al em seu estudo mostraram que a cardiopatia congênita foi mais comum entre os recém-nascidos de diabetes pré-gestacional em comparação com aqueles nascidos de mães com DM gestacional (49 (65%) e 36 (35%), respectivamente). </a:t>
            </a:r>
          </a:p>
          <a:p>
            <a:r>
              <a:rPr lang="pt-BR" smtClean="0"/>
              <a:t>Aslam M, et al relataram que o diabetes gestacional estava em 75% dos pacientes e o diabetes pré-gestacional em 25% dos pacientes. </a:t>
            </a:r>
          </a:p>
          <a:p>
            <a:r>
              <a:rPr lang="pt-BR" smtClean="0"/>
              <a:t>No presente  estudo, 56,2% das pacientes eram de mães com diabetes gestacional, enquanto 43,8% tinham diabetes pré-gestacional</a:t>
            </a:r>
          </a:p>
          <a:p>
            <a:r>
              <a:rPr lang="pt-BR" smtClean="0"/>
              <a:t>Estudo de Passarella et al, PCA foi observada em 17% dos casos, estenose pulmonar 6% e hipertrofia do septo ventricular em 33,8% casos.</a:t>
            </a:r>
          </a:p>
          <a:p>
            <a:r>
              <a:rPr lang="pt-BR" smtClean="0"/>
              <a:t>Estudo de Behjati et al, lesões cardíacas estruturais comuns foram PCA em 54,7% casos, CMH 24%, CIV em 4% , CIA 2,7%, TGA e coarctação de aorta em 1,3% casos cada.</a:t>
            </a:r>
          </a:p>
          <a:p>
            <a:r>
              <a:rPr lang="pt-BR" smtClean="0"/>
              <a:t>Um estudo de Lahore, Paquistão, pesquisou 1.530 recém-nascidos a termo, 6% eram filhos de mães diabéticas, e anomalias congênitas foram observadas em 13% desses casos, sendo a cardiopatia congênita a anomalia mais comum.</a:t>
            </a:r>
          </a:p>
          <a:p>
            <a:endParaRPr lang="pt-BR" sz="1700" smtClean="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Espaço Reservado para Conteúdo 2"/>
          <p:cNvSpPr>
            <a:spLocks noGrp="1"/>
          </p:cNvSpPr>
          <p:nvPr>
            <p:ph idx="1"/>
          </p:nvPr>
        </p:nvSpPr>
        <p:spPr/>
        <p:txBody>
          <a:bodyPr/>
          <a:lstStyle/>
          <a:p>
            <a:r>
              <a:rPr lang="pt-BR" smtClean="0"/>
              <a:t>Abu-Sulaiman RM, et al da Arábia Saudita relataram que a PCA foi observada em 70% dos casos, FOP em 68%, CIA em 5%, pequena CIV muscular em 4%, prolapso da válvula mitral em 2% e estenose pulmonar em 1%.</a:t>
            </a:r>
          </a:p>
          <a:p>
            <a:r>
              <a:rPr lang="pt-BR" smtClean="0"/>
              <a:t>Korraa A, et al relataram que hipertrofia septal assimétrica em 80%, FOP em 37,5% e PCA em 27,5% dos casos de filhos de mães diabéticas. </a:t>
            </a:r>
          </a:p>
          <a:p>
            <a:r>
              <a:rPr lang="pt-BR" smtClean="0"/>
              <a:t>Diante disso, esses autores concluíram  </a:t>
            </a:r>
            <a:r>
              <a:rPr lang="pt-BR" b="1" smtClean="0">
                <a:solidFill>
                  <a:srgbClr val="3333FF"/>
                </a:solidFill>
              </a:rPr>
              <a:t>que quanto mais precocemente detectar as lesões cardíacas, mais fácil será o manejo desses pacientes e complicações associadas, prevenindo assim a morbidade e melhorando a sobrevida.</a:t>
            </a:r>
          </a:p>
          <a:p>
            <a:r>
              <a:rPr lang="pt-BR" smtClean="0"/>
              <a:t>Para tanto, todos os recém-nascidos, principalmente aqueles com risco de desenvolver cardiopatia congênita, devem ser examinados nas Unidades Neonatais e de Estabilização Pós-natal e até mesmo nos Centros de vacinação e Unidades Básicas de Saúde.</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ítulo 1"/>
          <p:cNvSpPr>
            <a:spLocks noGrp="1"/>
          </p:cNvSpPr>
          <p:nvPr>
            <p:ph type="title"/>
          </p:nvPr>
        </p:nvSpPr>
        <p:spPr/>
        <p:txBody>
          <a:bodyPr/>
          <a:lstStyle/>
          <a:p>
            <a:r>
              <a:rPr lang="pt-BR" smtClean="0"/>
              <a:t>Conclusão</a:t>
            </a:r>
          </a:p>
        </p:txBody>
      </p:sp>
      <p:sp>
        <p:nvSpPr>
          <p:cNvPr id="26627" name="Espaço Reservado para Conteúdo 2"/>
          <p:cNvSpPr>
            <a:spLocks noGrp="1"/>
          </p:cNvSpPr>
          <p:nvPr>
            <p:ph idx="1"/>
          </p:nvPr>
        </p:nvSpPr>
        <p:spPr/>
        <p:txBody>
          <a:bodyPr/>
          <a:lstStyle/>
          <a:p>
            <a:r>
              <a:rPr lang="pt-BR" smtClean="0">
                <a:solidFill>
                  <a:srgbClr val="FF0000"/>
                </a:solidFill>
              </a:rPr>
              <a:t>O sistema cardiovascular juntamente com outros sistemas do corpo dos neonatos é afetado em cerca de 50% dos neonatos filhos de mães diabéticas.</a:t>
            </a:r>
          </a:p>
          <a:p>
            <a:r>
              <a:rPr lang="pt-BR" smtClean="0">
                <a:solidFill>
                  <a:srgbClr val="3333FF"/>
                </a:solidFill>
              </a:rPr>
              <a:t>Recomenda-se o diagnóstico precoce da cardiopatia congênita por meio de ecocardiograma de rastreamento para morbimortalidade</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7850" y="1420813"/>
            <a:ext cx="8864600" cy="3886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ítulo 1"/>
          <p:cNvSpPr>
            <a:spLocks noGrp="1"/>
          </p:cNvSpPr>
          <p:nvPr>
            <p:ph type="title"/>
          </p:nvPr>
        </p:nvSpPr>
        <p:spPr/>
        <p:txBody>
          <a:bodyPr/>
          <a:lstStyle/>
          <a:p>
            <a:r>
              <a:rPr lang="pt-BR" smtClean="0"/>
              <a:t>Referências bibliográficas </a:t>
            </a:r>
          </a:p>
        </p:txBody>
      </p:sp>
      <p:pic>
        <p:nvPicPr>
          <p:cNvPr id="27651" name="Espaço Reservado para Conteúdo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311150" y="1263650"/>
            <a:ext cx="3349625" cy="4802188"/>
          </a:xfrm>
        </p:spPr>
      </p:pic>
      <p:pic>
        <p:nvPicPr>
          <p:cNvPr id="27652" name="Imagem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689350" y="1314450"/>
            <a:ext cx="5918200" cy="4937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p:cNvSpPr>
          <p:nvPr>
            <p:ph type="title"/>
          </p:nvPr>
        </p:nvSpPr>
        <p:spPr>
          <a:xfrm>
            <a:off x="1023938" y="161925"/>
            <a:ext cx="8596312" cy="1320800"/>
          </a:xfrm>
        </p:spPr>
        <p:txBody>
          <a:bodyPr/>
          <a:lstStyle/>
          <a:p>
            <a:pPr algn="ctr"/>
            <a:r>
              <a:rPr lang="pt-BR" sz="2400" smtClean="0">
                <a:solidFill>
                  <a:srgbClr val="FF00FF"/>
                </a:solidFill>
              </a:rPr>
              <a:t>NOTA DO EDITOR DA PÁGINA NEONATAL </a:t>
            </a:r>
            <a:r>
              <a:rPr lang="pt-BR" sz="2400" smtClean="0">
                <a:solidFill>
                  <a:srgbClr val="FF00FF"/>
                </a:solidFill>
                <a:hlinkClick r:id="rId2"/>
              </a:rPr>
              <a:t>www.paulomargotto.com.br</a:t>
            </a:r>
            <a:r>
              <a:rPr lang="pt-BR" sz="2400" smtClean="0">
                <a:solidFill>
                  <a:srgbClr val="FF00FF"/>
                </a:solidFill>
              </a:rPr>
              <a:t>. Consultem também! Ampliando o nosso conhecimento sobre o tema!</a:t>
            </a:r>
            <a:r>
              <a:rPr lang="pt-BR" sz="3200" smtClean="0"/>
              <a:t> </a:t>
            </a:r>
          </a:p>
        </p:txBody>
      </p:sp>
      <p:sp>
        <p:nvSpPr>
          <p:cNvPr id="28675" name="Rectangle 3"/>
          <p:cNvSpPr>
            <a:spLocks noGrp="1"/>
          </p:cNvSpPr>
          <p:nvPr>
            <p:ph type="body" idx="1"/>
          </p:nvPr>
        </p:nvSpPr>
        <p:spPr>
          <a:xfrm>
            <a:off x="962025" y="1519238"/>
            <a:ext cx="8596313" cy="3881437"/>
          </a:xfrm>
        </p:spPr>
        <p:txBody>
          <a:bodyPr/>
          <a:lstStyle/>
          <a:p>
            <a:pPr algn="ctr"/>
            <a:r>
              <a:rPr lang="pt-BR" smtClean="0">
                <a:solidFill>
                  <a:srgbClr val="3333FF"/>
                </a:solidFill>
                <a:latin typeface="Algerian" pitchFamily="82" charset="0"/>
              </a:rPr>
              <a:t>Entendendo o mecanismo das malformações nos bebês de mães diabéticas </a:t>
            </a:r>
          </a:p>
          <a:p>
            <a:pPr algn="ctr"/>
            <a:r>
              <a:rPr lang="pt-BR" smtClean="0">
                <a:solidFill>
                  <a:srgbClr val="3333FF"/>
                </a:solidFill>
                <a:latin typeface="Algerian" pitchFamily="82" charset="0"/>
              </a:rPr>
              <a:t>Malformações cerebrais</a:t>
            </a:r>
          </a:p>
          <a:p>
            <a:pPr algn="ctr"/>
            <a:r>
              <a:rPr lang="pt-BR" smtClean="0">
                <a:solidFill>
                  <a:srgbClr val="3333FF"/>
                </a:solidFill>
                <a:latin typeface="Algerian" pitchFamily="82" charset="0"/>
              </a:rPr>
              <a:t>Síndrome de Regressão Caudal</a:t>
            </a:r>
          </a:p>
        </p:txBody>
      </p:sp>
      <p:pic>
        <p:nvPicPr>
          <p:cNvPr id="28677" name="Picture 5" descr="Martinha-Nov"/>
          <p:cNvPicPr>
            <a:picLocks noChangeAspect="1" noChangeArrowheads="1"/>
          </p:cNvPicPr>
          <p:nvPr/>
        </p:nvPicPr>
        <p:blipFill>
          <a:blip r:embed="rId3">
            <a:lum bright="6000" contrast="18000"/>
            <a:extLst>
              <a:ext uri="{28A0092B-C50C-407E-A947-70E740481C1C}">
                <a14:useLocalDpi xmlns:a14="http://schemas.microsoft.com/office/drawing/2010/main" val="0"/>
              </a:ext>
            </a:extLst>
          </a:blip>
          <a:srcRect/>
          <a:stretch>
            <a:fillRect/>
          </a:stretch>
        </p:blipFill>
        <p:spPr bwMode="auto">
          <a:xfrm>
            <a:off x="2865438" y="3068638"/>
            <a:ext cx="4633912" cy="3475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8" name="Rectangle 6"/>
          <p:cNvSpPr>
            <a:spLocks noChangeArrowheads="1"/>
          </p:cNvSpPr>
          <p:nvPr/>
        </p:nvSpPr>
        <p:spPr bwMode="auto">
          <a:xfrm>
            <a:off x="1524000" y="6553200"/>
            <a:ext cx="76104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it-IT" altLang="ja-JP" sz="1400" b="1">
                <a:solidFill>
                  <a:srgbClr val="3333FF"/>
                </a:solidFill>
                <a:ea typeface="MS PGothic" pitchFamily="34" charset="-128"/>
              </a:rPr>
              <a:t>Dr. Paulo R. Margotto e Dra. </a:t>
            </a:r>
            <a:r>
              <a:rPr lang="pt-BR" altLang="ja-JP" sz="1400" b="1">
                <a:solidFill>
                  <a:srgbClr val="3333FF"/>
                </a:solidFill>
                <a:ea typeface="MS PGothic" pitchFamily="34" charset="-128"/>
              </a:rPr>
              <a:t>Marta David Rocha (Unidade Neonatal do HRAS), 31/10/2007</a:t>
            </a:r>
          </a:p>
        </p:txBody>
      </p:sp>
      <p:sp>
        <p:nvSpPr>
          <p:cNvPr id="28679" name="Text Box 7"/>
          <p:cNvSpPr txBox="1">
            <a:spLocks noChangeArrowheads="1"/>
          </p:cNvSpPr>
          <p:nvPr/>
        </p:nvSpPr>
        <p:spPr bwMode="auto">
          <a:xfrm>
            <a:off x="7539038" y="5911850"/>
            <a:ext cx="1770062"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1200">
                <a:hlinkClick r:id="rId4"/>
              </a:rPr>
              <a:t>pmargotto@gmail.com</a:t>
            </a:r>
            <a:r>
              <a:rPr lang="pt-BR" sz="1200"/>
              <a:t> </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3"/>
          <p:cNvSpPr>
            <a:spLocks noGrp="1"/>
          </p:cNvSpPr>
          <p:nvPr>
            <p:ph type="body" idx="1"/>
          </p:nvPr>
        </p:nvSpPr>
        <p:spPr>
          <a:xfrm>
            <a:off x="677863" y="2689225"/>
            <a:ext cx="8596312" cy="3881438"/>
          </a:xfrm>
        </p:spPr>
        <p:txBody>
          <a:bodyPr/>
          <a:lstStyle/>
          <a:p>
            <a:pPr>
              <a:lnSpc>
                <a:spcPct val="90000"/>
              </a:lnSpc>
              <a:buFont typeface="Wingdings 3" pitchFamily="18" charset="2"/>
              <a:buChar char="•"/>
            </a:pPr>
            <a:r>
              <a:rPr lang="pt-BR" sz="1600" smtClean="0"/>
              <a:t>O maior risco para malformações fetais tem diminuído com o controle metabólico antes da concepção e logo no início da gestação.</a:t>
            </a:r>
          </a:p>
          <a:p>
            <a:pPr>
              <a:lnSpc>
                <a:spcPct val="90000"/>
              </a:lnSpc>
              <a:buFont typeface="Wingdings 3" pitchFamily="18" charset="2"/>
              <a:buChar char="•"/>
            </a:pPr>
            <a:r>
              <a:rPr lang="pt-BR" sz="1600" smtClean="0"/>
              <a:t>Entre as malformações nos recém-nascidos de diabéticas se destacam Transposição de grandes vasos Holoprosencefalia, Dupla saída de VD e </a:t>
            </a:r>
            <a:r>
              <a:rPr lang="pt-BR" sz="1600" i="1" smtClean="0"/>
              <a:t>truncus arteriosus</a:t>
            </a:r>
            <a:r>
              <a:rPr lang="pt-BR" sz="1600" smtClean="0"/>
              <a:t>, polidactilia preaxial, agenesia ou agenesia, anencefalia, anotia ou microtia, anomalias longitudinais de membros. </a:t>
            </a:r>
          </a:p>
          <a:p>
            <a:pPr>
              <a:lnSpc>
                <a:spcPct val="90000"/>
              </a:lnSpc>
              <a:buFont typeface="Wingdings 3" pitchFamily="18" charset="2"/>
              <a:buChar char="•"/>
            </a:pPr>
            <a:r>
              <a:rPr lang="pt-BR" sz="1600" smtClean="0"/>
              <a:t>A análise de183 lactentes de mães diabéticas entre 289.365 nascimentos  com malformações confirma que </a:t>
            </a:r>
            <a:r>
              <a:rPr lang="pt-BR" sz="1600" b="1" smtClean="0">
                <a:solidFill>
                  <a:srgbClr val="FF0000"/>
                </a:solidFill>
              </a:rPr>
              <a:t>existe um padrão distinto de malformações no recém-nascido de diabética pré-gestacional</a:t>
            </a:r>
            <a:r>
              <a:rPr lang="pt-BR" sz="1600" smtClean="0">
                <a:solidFill>
                  <a:srgbClr val="FF0000"/>
                </a:solidFill>
              </a:rPr>
              <a:t>: </a:t>
            </a:r>
            <a:r>
              <a:rPr lang="pt-BR" sz="1600" b="1" smtClean="0">
                <a:solidFill>
                  <a:srgbClr val="FF0000"/>
                </a:solidFill>
              </a:rPr>
              <a:t>anencefalia, encefalocele, defeitos cardíacos específicos, como transposição das grandes artérias, agenesia renal e anomalias vertebrais</a:t>
            </a:r>
            <a:r>
              <a:rPr lang="pt-BR" sz="1600" smtClean="0">
                <a:solidFill>
                  <a:srgbClr val="FF0000"/>
                </a:solidFill>
              </a:rPr>
              <a:t>. </a:t>
            </a:r>
          </a:p>
          <a:p>
            <a:pPr>
              <a:lnSpc>
                <a:spcPct val="90000"/>
              </a:lnSpc>
              <a:buFont typeface="Wingdings 3" pitchFamily="18" charset="2"/>
              <a:buChar char="•"/>
            </a:pPr>
            <a:r>
              <a:rPr lang="pt-BR" sz="1600" smtClean="0"/>
              <a:t>Nos RN de diabéticas com múltiplas malformações se destacam as mais graves, como ventrículo único e dupla via de saída do ventrículo direito. Mais importante, sua ocorrência pode ser reduzido significativamente pela mãe conseguindo um controle muito melhor de seu diabetes mellitus antes da concepção</a:t>
            </a:r>
            <a:r>
              <a:rPr lang="pt-BR" sz="1600" b="1" smtClean="0"/>
              <a:t>. </a:t>
            </a:r>
            <a:endParaRPr lang="pt-BR" sz="1600" smtClean="0"/>
          </a:p>
        </p:txBody>
      </p:sp>
      <p:sp>
        <p:nvSpPr>
          <p:cNvPr id="29702" name="Rectangle 6"/>
          <p:cNvSpPr>
            <a:spLocks noChangeArrowheads="1"/>
          </p:cNvSpPr>
          <p:nvPr/>
        </p:nvSpPr>
        <p:spPr bwMode="auto">
          <a:xfrm>
            <a:off x="855663" y="266700"/>
            <a:ext cx="8423275" cy="181292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26960" rIns="0" bIns="25392" anchor="ctr">
            <a:spAutoFit/>
          </a:bodyPr>
          <a:lstStyle/>
          <a:p>
            <a:pPr algn="ctr"/>
            <a:r>
              <a:rPr lang="pt-BR" sz="2700">
                <a:solidFill>
                  <a:srgbClr val="3333FF"/>
                </a:solidFill>
                <a:latin typeface="Lato" pitchFamily="34" charset="0"/>
              </a:rPr>
              <a:t>Malforma</a:t>
            </a:r>
            <a:r>
              <a:rPr lang="pt-BR" sz="2700">
                <a:solidFill>
                  <a:srgbClr val="3333FF"/>
                </a:solidFill>
                <a:latin typeface="Trebuchet MS"/>
              </a:rPr>
              <a:t>ç</a:t>
            </a:r>
            <a:r>
              <a:rPr lang="pt-BR" sz="2700">
                <a:solidFill>
                  <a:srgbClr val="3333FF"/>
                </a:solidFill>
                <a:latin typeface="Lato" pitchFamily="34" charset="0"/>
              </a:rPr>
              <a:t>ões entre as crian</a:t>
            </a:r>
            <a:r>
              <a:rPr lang="pt-BR" sz="2700">
                <a:solidFill>
                  <a:srgbClr val="3333FF"/>
                </a:solidFill>
                <a:latin typeface="Trebuchet MS"/>
              </a:rPr>
              <a:t>ç</a:t>
            </a:r>
            <a:r>
              <a:rPr lang="pt-BR" sz="2700">
                <a:solidFill>
                  <a:srgbClr val="3333FF"/>
                </a:solidFill>
                <a:latin typeface="Lato" pitchFamily="34" charset="0"/>
              </a:rPr>
              <a:t>as de mães com diabetes insulino-dependente: H</a:t>
            </a:r>
            <a:r>
              <a:rPr lang="pt-BR" sz="2700">
                <a:solidFill>
                  <a:srgbClr val="3333FF"/>
                </a:solidFill>
                <a:latin typeface="Trebuchet MS"/>
              </a:rPr>
              <a:t>á</a:t>
            </a:r>
            <a:r>
              <a:rPr lang="pt-BR" sz="2700">
                <a:solidFill>
                  <a:srgbClr val="3333FF"/>
                </a:solidFill>
                <a:latin typeface="Lato" pitchFamily="34" charset="0"/>
              </a:rPr>
              <a:t> uma padrão reconhec</a:t>
            </a:r>
            <a:r>
              <a:rPr lang="pt-BR" sz="2700">
                <a:solidFill>
                  <a:srgbClr val="3333FF"/>
                </a:solidFill>
                <a:latin typeface="Trebuchet MS"/>
              </a:rPr>
              <a:t>í</a:t>
            </a:r>
            <a:r>
              <a:rPr lang="pt-BR" sz="2700">
                <a:solidFill>
                  <a:srgbClr val="3333FF"/>
                </a:solidFill>
                <a:latin typeface="Lato" pitchFamily="34" charset="0"/>
              </a:rPr>
              <a:t>vel de anormalidade?</a:t>
            </a:r>
          </a:p>
          <a:p>
            <a:pPr algn="ctr" eaLnBrk="0" hangingPunct="0"/>
            <a:r>
              <a:rPr lang="pt-BR" sz="1300">
                <a:solidFill>
                  <a:srgbClr val="3333FF"/>
                </a:solidFill>
                <a:ea typeface="Source Sans Pro"/>
                <a:cs typeface="Source Sans Pro"/>
                <a:hlinkClick r:id="rId2" tooltip="RN_Diabetica-insuli_depend_Malfor_2018"/>
              </a:rPr>
              <a:t>  </a:t>
            </a:r>
            <a:r>
              <a:rPr lang="pt-BR">
                <a:solidFill>
                  <a:srgbClr val="3333FF"/>
                </a:solidFill>
                <a:ea typeface="Source Sans Pro"/>
                <a:cs typeface="Source Sans Pro"/>
              </a:rPr>
              <a:t> </a:t>
            </a:r>
            <a:r>
              <a:rPr lang="pt-BR" sz="1300">
                <a:solidFill>
                  <a:srgbClr val="3333FF"/>
                </a:solidFill>
                <a:ea typeface="Source Sans Pro"/>
                <a:cs typeface="Source Sans Pro"/>
              </a:rPr>
              <a:t>        </a:t>
            </a:r>
          </a:p>
        </p:txBody>
      </p:sp>
      <p:pic>
        <p:nvPicPr>
          <p:cNvPr id="29703" name="Picture 7" descr="ppt">
            <a:hlinkClick r:id="rId2" tooltip="RN_Diabetica-insuli_depend_Malfor_2018"/>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67813" y="647700"/>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29704" name="Rectangle 8"/>
          <p:cNvSpPr>
            <a:spLocks noChangeArrowheads="1"/>
          </p:cNvSpPr>
          <p:nvPr/>
        </p:nvSpPr>
        <p:spPr bwMode="auto">
          <a:xfrm>
            <a:off x="1714500" y="1581150"/>
            <a:ext cx="7472363" cy="112871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pt-BR" sz="1200">
                <a:hlinkClick r:id="rId4"/>
              </a:rPr>
              <a:t>Malformations among infants of mothers with insulin-dependent diabetes: Is there a recognizable pattern of abnormalities?</a:t>
            </a:r>
            <a:r>
              <a:rPr lang="pt-BR" sz="1200"/>
              <a:t>Nasri HZ, Houde Ng K, Westgate MN, Hunt AT, Holmes LB.Birth Defects Res. 2018 Jan;110(2):108-113. doi: 10.1002/bdr2.1155.PMID: 29377640.</a:t>
            </a:r>
            <a:r>
              <a:rPr lang="pt-BR" sz="1200">
                <a:hlinkClick r:id="rId5"/>
              </a:rPr>
              <a:t>Similar articles</a:t>
            </a:r>
            <a:r>
              <a:rPr lang="pt-BR" sz="1200" u="sng"/>
              <a:t>. </a:t>
            </a:r>
          </a:p>
          <a:p>
            <a:pPr algn="ctr"/>
            <a:r>
              <a:rPr lang="pt-BR" sz="1600"/>
              <a:t>Apresentação: Gustavo Borela Valente. Coordenação:  Joseleide de Castro/Paulo R. Margotto</a:t>
            </a:r>
          </a:p>
        </p:txBody>
      </p:sp>
      <p:pic>
        <p:nvPicPr>
          <p:cNvPr id="29705" name="Picture 9"/>
          <p:cNvPicPr>
            <a:picLocks noChangeAspect="1" noChangeArrowheads="1"/>
          </p:cNvPicPr>
          <p:nvPr/>
        </p:nvPicPr>
        <p:blipFill>
          <a:blip r:embed="rId6">
            <a:lum bright="18000"/>
            <a:extLst>
              <a:ext uri="{28A0092B-C50C-407E-A947-70E740481C1C}">
                <a14:useLocalDpi xmlns:a14="http://schemas.microsoft.com/office/drawing/2010/main" val="0"/>
              </a:ext>
            </a:extLst>
          </a:blip>
          <a:srcRect/>
          <a:stretch>
            <a:fillRect/>
          </a:stretch>
        </p:blipFill>
        <p:spPr bwMode="auto">
          <a:xfrm>
            <a:off x="9386888" y="1195388"/>
            <a:ext cx="2805112" cy="1697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1" name="Rectangle 3"/>
          <p:cNvSpPr>
            <a:spLocks noGrp="1"/>
          </p:cNvSpPr>
          <p:nvPr>
            <p:ph type="body" idx="1"/>
          </p:nvPr>
        </p:nvSpPr>
        <p:spPr>
          <a:xfrm>
            <a:off x="423863" y="290513"/>
            <a:ext cx="9134475" cy="6391275"/>
          </a:xfrm>
        </p:spPr>
        <p:txBody>
          <a:bodyPr/>
          <a:lstStyle/>
          <a:p>
            <a:pPr>
              <a:buFont typeface="Wingdings 3" pitchFamily="18" charset="2"/>
              <a:buChar char="•"/>
            </a:pPr>
            <a:r>
              <a:rPr lang="pt-BR" smtClean="0"/>
              <a:t>Revisão bibliográfica entre 1979 a 2014 mostrou  que o risco de malformações congênitas está aumentando em mulheres com diabetes mellitus pré-gestacional, quer do tipo 1 como do tipo 2( 1,9 a 10 vezes superior  à população geral). </a:t>
            </a:r>
          </a:p>
          <a:p>
            <a:pPr>
              <a:buFont typeface="Wingdings 3" pitchFamily="18" charset="2"/>
              <a:buChar char="•"/>
            </a:pPr>
            <a:r>
              <a:rPr lang="pt-BR" smtClean="0"/>
              <a:t>Mais de </a:t>
            </a:r>
            <a:r>
              <a:rPr lang="pt-BR" b="1" smtClean="0">
                <a:solidFill>
                  <a:srgbClr val="FF0000"/>
                </a:solidFill>
              </a:rPr>
              <a:t>50% destas malformações afetam os sistemas nervoso central</a:t>
            </a:r>
            <a:r>
              <a:rPr lang="pt-BR" smtClean="0"/>
              <a:t> (OR= 1.55, 95%, IC: 1.13–2.13) e o </a:t>
            </a:r>
            <a:r>
              <a:rPr lang="pt-BR" smtClean="0">
                <a:solidFill>
                  <a:srgbClr val="FF0000"/>
                </a:solidFill>
              </a:rPr>
              <a:t>cardiovascular</a:t>
            </a:r>
            <a:r>
              <a:rPr lang="pt-BR" smtClean="0"/>
              <a:t> (OR= 2.20, 95%, IC: 1.88–2.58).</a:t>
            </a:r>
          </a:p>
          <a:p>
            <a:pPr>
              <a:buFont typeface="Wingdings 3" pitchFamily="18" charset="2"/>
              <a:buChar char="•"/>
            </a:pPr>
            <a:r>
              <a:rPr lang="pt-BR" smtClean="0"/>
              <a:t>A associação entre a diabetes mellitus gestacional e as anomalias fetais mantém-se controversa, havendo aumento quando se faz necessário o uso de insulina. </a:t>
            </a:r>
          </a:p>
          <a:p>
            <a:pPr>
              <a:buFont typeface="Wingdings 3" pitchFamily="18" charset="2"/>
              <a:buChar char="•"/>
            </a:pPr>
            <a:r>
              <a:rPr lang="pt-BR" smtClean="0"/>
              <a:t>Alguns estudos reconhecem uma associação entre ambas (OR=1.4, 95%, IC 1,22-1,62), enquanto outros estudos atribuem esse aumento de risco ao diagnóstico de diabetes mellitus tipo 2 durante a gravidez, verificando nesse caso taxas de malformações congênitas equiparáveis às de mulheres com diabetes mellitus pré-gestacional. </a:t>
            </a:r>
          </a:p>
          <a:p>
            <a:endParaRPr lang="pt-BR" smtClean="0"/>
          </a:p>
        </p:txBody>
      </p:sp>
      <p:sp>
        <p:nvSpPr>
          <p:cNvPr id="32772" name="Rectangle 4"/>
          <p:cNvSpPr>
            <a:spLocks noChangeArrowheads="1"/>
          </p:cNvSpPr>
          <p:nvPr/>
        </p:nvSpPr>
        <p:spPr bwMode="auto">
          <a:xfrm>
            <a:off x="274638" y="4725988"/>
            <a:ext cx="9612312"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pt-BR">
                <a:solidFill>
                  <a:srgbClr val="3333FF"/>
                </a:solidFill>
              </a:rPr>
              <a:t>Entendendo o mecanismo das malformações nos  bebês de </a:t>
            </a:r>
          </a:p>
          <a:p>
            <a:pPr algn="ctr"/>
            <a:r>
              <a:rPr lang="pt-BR">
                <a:solidFill>
                  <a:srgbClr val="3333FF"/>
                </a:solidFill>
              </a:rPr>
              <a:t>Mães Diabéticas</a:t>
            </a:r>
          </a:p>
        </p:txBody>
      </p:sp>
      <p:sp>
        <p:nvSpPr>
          <p:cNvPr id="32773" name="AutoShape 5"/>
          <p:cNvSpPr>
            <a:spLocks noChangeArrowheads="1"/>
          </p:cNvSpPr>
          <p:nvPr/>
        </p:nvSpPr>
        <p:spPr bwMode="auto">
          <a:xfrm>
            <a:off x="8515350" y="5416550"/>
            <a:ext cx="1362075" cy="719138"/>
          </a:xfrm>
          <a:prstGeom prst="rightArrow">
            <a:avLst>
              <a:gd name="adj1" fmla="val 50000"/>
              <a:gd name="adj2" fmla="val 47351"/>
            </a:avLst>
          </a:prstGeom>
          <a:solidFill>
            <a:srgbClr val="FFFF00"/>
          </a:solidFill>
          <a:ln w="76200" cmpd="tri">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3"/>
          <p:cNvSpPr>
            <a:spLocks noGrp="1"/>
          </p:cNvSpPr>
          <p:nvPr>
            <p:ph type="body" idx="1"/>
          </p:nvPr>
        </p:nvSpPr>
        <p:spPr>
          <a:xfrm>
            <a:off x="250825" y="0"/>
            <a:ext cx="11217275" cy="6858000"/>
          </a:xfrm>
          <a:solidFill>
            <a:schemeClr val="bg1"/>
          </a:solidFill>
        </p:spPr>
        <p:txBody>
          <a:bodyPr/>
          <a:lstStyle/>
          <a:p>
            <a:pPr>
              <a:lnSpc>
                <a:spcPct val="90000"/>
              </a:lnSpc>
              <a:buFont typeface="Wingdings 3" pitchFamily="18" charset="2"/>
              <a:buChar char="•"/>
            </a:pPr>
            <a:r>
              <a:rPr lang="pt-BR" smtClean="0"/>
              <a:t>A diabetes mellitus gestacional (DMG) desenvolve-se por volta da </a:t>
            </a:r>
            <a:r>
              <a:rPr lang="pt-BR" b="1" smtClean="0"/>
              <a:t>24ª semana de gestação, após a embriogênese estar completa, </a:t>
            </a:r>
            <a:r>
              <a:rPr lang="pt-BR" smtClean="0"/>
              <a:t>o que significa que não contribui diretamente para a embriopatia diabética. </a:t>
            </a:r>
          </a:p>
          <a:p>
            <a:pPr>
              <a:lnSpc>
                <a:spcPct val="90000"/>
              </a:lnSpc>
              <a:buFont typeface="Wingdings 3" pitchFamily="18" charset="2"/>
              <a:buChar char="•"/>
            </a:pPr>
            <a:r>
              <a:rPr lang="pt-BR" smtClean="0"/>
              <a:t>Mesmo assim, verifica-se um aumento do risco de anomalias congênitas nestes casos, atribuindo-se a sua causa a uma possível diabetes mellitus  tipo 2 apenas diagnosticada durante a gravidez. </a:t>
            </a:r>
          </a:p>
          <a:p>
            <a:pPr>
              <a:lnSpc>
                <a:spcPct val="90000"/>
              </a:lnSpc>
              <a:buFont typeface="Wingdings 3" pitchFamily="18" charset="2"/>
              <a:buChar char="•"/>
            </a:pPr>
            <a:r>
              <a:rPr lang="pt-BR" smtClean="0"/>
              <a:t>A </a:t>
            </a:r>
            <a:r>
              <a:rPr lang="pt-BR" b="1" smtClean="0">
                <a:solidFill>
                  <a:srgbClr val="FF0000"/>
                </a:solidFill>
              </a:rPr>
              <a:t>hiperglicemia</a:t>
            </a:r>
            <a:r>
              <a:rPr lang="pt-BR" smtClean="0"/>
              <a:t> conduz às dismorfogênese através de uma série de cadeias moleculares que levam à hipoxia do embrião, à produção de radicais de superóxido mitocondriais, à diminuição da atividade de anti-oxidantes e a um aumento das vias apoptóticas. </a:t>
            </a:r>
          </a:p>
          <a:p>
            <a:pPr>
              <a:lnSpc>
                <a:spcPct val="90000"/>
              </a:lnSpc>
              <a:buFont typeface="Wingdings 3" pitchFamily="18" charset="2"/>
              <a:buChar char="•"/>
            </a:pPr>
            <a:r>
              <a:rPr lang="pt-BR" smtClean="0">
                <a:solidFill>
                  <a:srgbClr val="FF0000"/>
                </a:solidFill>
              </a:rPr>
              <a:t>Os efeitos da hiperglicemia </a:t>
            </a:r>
            <a:r>
              <a:rPr lang="pt-BR" b="1" smtClean="0">
                <a:solidFill>
                  <a:srgbClr val="FF0000"/>
                </a:solidFill>
              </a:rPr>
              <a:t>têm repercussão nos estádios iniciais da cardiogênese</a:t>
            </a:r>
            <a:r>
              <a:rPr lang="pt-BR" smtClean="0"/>
              <a:t>, podendo provocar anomalias maiores cardiovasculares e auriculoventriculares, defeitos no fluxo sanguíneo e nas válvulas auriculoventriculares.</a:t>
            </a:r>
          </a:p>
          <a:p>
            <a:pPr>
              <a:lnSpc>
                <a:spcPct val="90000"/>
              </a:lnSpc>
              <a:buFont typeface="Wingdings 3" pitchFamily="18" charset="2"/>
              <a:buChar char="•"/>
            </a:pPr>
            <a:r>
              <a:rPr lang="pt-BR" smtClean="0"/>
              <a:t> Nas fases mais tardias da gravidez, desde o final do </a:t>
            </a:r>
            <a:r>
              <a:rPr lang="pt-BR" b="1" smtClean="0"/>
              <a:t>segundo trimestre até ao início do terceiro</a:t>
            </a:r>
            <a:r>
              <a:rPr lang="pt-BR" smtClean="0"/>
              <a:t>, a diabete mellitus pode causar </a:t>
            </a:r>
            <a:r>
              <a:rPr lang="pt-BR" b="1" smtClean="0"/>
              <a:t>cardiomiopatia hipertrófica</a:t>
            </a:r>
            <a:r>
              <a:rPr lang="pt-BR" smtClean="0"/>
              <a:t>. </a:t>
            </a:r>
          </a:p>
          <a:p>
            <a:pPr>
              <a:lnSpc>
                <a:spcPct val="90000"/>
              </a:lnSpc>
              <a:buFont typeface="Wingdings 3" pitchFamily="18" charset="2"/>
              <a:buChar char="•"/>
            </a:pPr>
            <a:r>
              <a:rPr lang="pt-BR" smtClean="0"/>
              <a:t>Estes casos são encontrados em 25-30% dos recém-nascidos de mães com DM, 13% dos quais são assintomáticos.</a:t>
            </a:r>
          </a:p>
          <a:p>
            <a:pPr>
              <a:lnSpc>
                <a:spcPct val="90000"/>
              </a:lnSpc>
              <a:buFont typeface="Wingdings 3" pitchFamily="18" charset="2"/>
              <a:buChar char="•"/>
            </a:pPr>
            <a:r>
              <a:rPr lang="pt-BR" smtClean="0"/>
              <a:t> Assim, no primeiro trimestre pode ocorrer alteração de genes que controlam a cardiogênese e no 2o/3o trimestres, hipertrofia ventricular patológica.  </a:t>
            </a:r>
          </a:p>
          <a:p>
            <a:pPr>
              <a:lnSpc>
                <a:spcPct val="90000"/>
              </a:lnSpc>
              <a:buFont typeface="Wingdings 3" pitchFamily="18" charset="2"/>
              <a:buChar char="•"/>
            </a:pPr>
            <a:r>
              <a:rPr lang="pt-BR" smtClean="0"/>
              <a:t>O risco de malformações fetais pode ser previsto através da medição dos valores de hemoglobina A1c materna às </a:t>
            </a:r>
            <a:r>
              <a:rPr lang="pt-BR" b="1" smtClean="0"/>
              <a:t>14 semanas de gestação</a:t>
            </a:r>
            <a:r>
              <a:rPr lang="pt-BR" smtClean="0"/>
              <a:t>. </a:t>
            </a:r>
          </a:p>
          <a:p>
            <a:pPr>
              <a:lnSpc>
                <a:spcPct val="90000"/>
              </a:lnSpc>
              <a:buFont typeface="Wingdings 3" pitchFamily="18" charset="2"/>
              <a:buChar char="•"/>
            </a:pPr>
            <a:r>
              <a:rPr lang="pt-BR" b="1" smtClean="0">
                <a:solidFill>
                  <a:srgbClr val="FF0000"/>
                </a:solidFill>
              </a:rPr>
              <a:t>A Síndrome de regressão caudal é 200 vezes mais prevalentes em pacientes com história materna de diabetes insulino-dependente</a:t>
            </a:r>
            <a:r>
              <a:rPr lang="pt-BR" b="1" smtClean="0"/>
              <a:t>.</a:t>
            </a:r>
            <a:r>
              <a:rPr lang="pt-BR" smtClean="0"/>
              <a:t>  Vários fatores, entre os quais, a hiperglicemia, hipóxia, cetonemia e anormalidade nos aminoácidos, a glicosilação de proteínas ou equilíbrio hormonal, assim como os genéticos, tem sido relatados como potenciais</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3"/>
          <p:cNvSpPr>
            <a:spLocks noGrp="1"/>
          </p:cNvSpPr>
          <p:nvPr>
            <p:ph type="body" idx="4294967295"/>
          </p:nvPr>
        </p:nvSpPr>
        <p:spPr>
          <a:xfrm>
            <a:off x="509588" y="1308100"/>
            <a:ext cx="10494962" cy="5549900"/>
          </a:xfrm>
          <a:solidFill>
            <a:schemeClr val="bg1"/>
          </a:solidFill>
        </p:spPr>
        <p:txBody>
          <a:bodyPr/>
          <a:lstStyle/>
          <a:p>
            <a:pPr marL="282575" indent="-282575" defTabSz="914400">
              <a:lnSpc>
                <a:spcPct val="92000"/>
              </a:lnSpc>
            </a:pPr>
            <a:r>
              <a:rPr lang="pt-BR" altLang="pt-BR" sz="1600" b="1" smtClean="0"/>
              <a:t>Objetivo: </a:t>
            </a:r>
            <a:r>
              <a:rPr lang="pt-BR" altLang="pt-BR" sz="1600" smtClean="0"/>
              <a:t>Explorar a associação entre a Diabetes Mellitus e as malformações fetais.</a:t>
            </a:r>
            <a:br>
              <a:rPr lang="pt-BR" altLang="pt-BR" sz="1600" smtClean="0"/>
            </a:br>
            <a:r>
              <a:rPr lang="pt-BR" altLang="pt-BR" sz="1600" b="1" smtClean="0"/>
              <a:t>Métodos: </a:t>
            </a:r>
            <a:r>
              <a:rPr lang="pt-BR" altLang="pt-BR" sz="1600" smtClean="0"/>
              <a:t>Foi realizada uma revisão bibliográfica de artigos em língua Inglesa, publicados em</a:t>
            </a:r>
            <a:br>
              <a:rPr lang="pt-BR" altLang="pt-BR" sz="1600" smtClean="0"/>
            </a:br>
            <a:r>
              <a:rPr lang="pt-BR" altLang="pt-BR" sz="1600" smtClean="0"/>
              <a:t>revistas e jornais indexados no período entre 1970 e 2014 usando a base de dados da Pubmed.</a:t>
            </a:r>
          </a:p>
          <a:p>
            <a:pPr marL="282575" indent="-282575" defTabSz="914400">
              <a:lnSpc>
                <a:spcPct val="92000"/>
              </a:lnSpc>
            </a:pPr>
            <a:r>
              <a:rPr lang="pt-BR" altLang="pt-BR" sz="1600" b="1" smtClean="0"/>
              <a:t>Resultados: </a:t>
            </a:r>
          </a:p>
          <a:p>
            <a:pPr marL="282575" indent="-282575" defTabSz="914400">
              <a:lnSpc>
                <a:spcPct val="92000"/>
              </a:lnSpc>
              <a:buFont typeface="Wingdings 3" pitchFamily="18" charset="2"/>
              <a:buNone/>
            </a:pPr>
            <a:r>
              <a:rPr lang="pt-BR" altLang="pt-BR" sz="1600" smtClean="0"/>
              <a:t>      -O risco de malformações congênitas está aumentado em mulheres com Diabetes</a:t>
            </a:r>
            <a:br>
              <a:rPr lang="pt-BR" altLang="pt-BR" sz="1600" smtClean="0"/>
            </a:br>
            <a:r>
              <a:rPr lang="pt-BR" altLang="pt-BR" sz="1600" smtClean="0"/>
              <a:t>Mellitus pré-gestacional, quer do tipo 1 como do tipo 2. Este risco é 1.9 a 10 vezes superior ao</a:t>
            </a:r>
            <a:br>
              <a:rPr lang="pt-BR" altLang="pt-BR" sz="1600" smtClean="0"/>
            </a:br>
            <a:r>
              <a:rPr lang="pt-BR" altLang="pt-BR" sz="1600" smtClean="0"/>
              <a:t>da população geral.</a:t>
            </a:r>
            <a:br>
              <a:rPr lang="pt-BR" altLang="pt-BR" sz="1600" smtClean="0"/>
            </a:br>
            <a:r>
              <a:rPr lang="pt-BR" altLang="pt-BR" sz="1600" smtClean="0"/>
              <a:t>-O </a:t>
            </a:r>
            <a:r>
              <a:rPr lang="pt-BR" altLang="pt-BR" sz="1600" smtClean="0">
                <a:solidFill>
                  <a:srgbClr val="FF3300"/>
                </a:solidFill>
              </a:rPr>
              <a:t>risco de malformações fetais</a:t>
            </a:r>
            <a:r>
              <a:rPr lang="pt-BR" altLang="pt-BR" sz="1600" smtClean="0"/>
              <a:t> nas mulheres com </a:t>
            </a:r>
            <a:r>
              <a:rPr lang="pt-BR" altLang="pt-BR" sz="1600" smtClean="0">
                <a:solidFill>
                  <a:srgbClr val="FF3300"/>
                </a:solidFill>
              </a:rPr>
              <a:t>Diabetes Mellitus tipo 1 é 5.9% (95%, IC:</a:t>
            </a:r>
            <a:br>
              <a:rPr lang="pt-BR" altLang="pt-BR" sz="1600" smtClean="0">
                <a:solidFill>
                  <a:srgbClr val="FF3300"/>
                </a:solidFill>
              </a:rPr>
            </a:br>
            <a:r>
              <a:rPr lang="pt-BR" altLang="pt-BR" sz="1600" smtClean="0">
                <a:solidFill>
                  <a:srgbClr val="FF3300"/>
                </a:solidFill>
              </a:rPr>
              <a:t>3.2–9.8) e nas mulheres com Diabetes Mellitus tipo 2 é 4.4% (95%, IC: 2.4–7.3).</a:t>
            </a:r>
            <a:br>
              <a:rPr lang="pt-BR" altLang="pt-BR" sz="1600" smtClean="0">
                <a:solidFill>
                  <a:srgbClr val="FF3300"/>
                </a:solidFill>
              </a:rPr>
            </a:br>
            <a:r>
              <a:rPr lang="pt-BR" altLang="pt-BR" sz="1600" b="1" smtClean="0"/>
              <a:t>A associação entre a Diabetes Mellitus Gestacional e as anomalias fetais mantém-se</a:t>
            </a:r>
            <a:br>
              <a:rPr lang="pt-BR" altLang="pt-BR" sz="1600" b="1" smtClean="0"/>
            </a:br>
            <a:r>
              <a:rPr lang="pt-BR" altLang="pt-BR" sz="1600" b="1" smtClean="0"/>
              <a:t>controversa</a:t>
            </a:r>
            <a:r>
              <a:rPr lang="pt-BR" altLang="pt-BR" sz="1600" smtClean="0"/>
              <a:t>. Alguns estudos reconhecem uma associação entre ambas (OR=1.4, 95%, IC 1.22-</a:t>
            </a:r>
            <a:br>
              <a:rPr lang="pt-BR" altLang="pt-BR" sz="1600" smtClean="0"/>
            </a:br>
            <a:r>
              <a:rPr lang="pt-BR" altLang="pt-BR" sz="1600" smtClean="0"/>
              <a:t>1.62), enquanto outros estudos atribuem esse aumento de risco ao diagnóstico de Diabetes</a:t>
            </a:r>
            <a:br>
              <a:rPr lang="pt-BR" altLang="pt-BR" sz="1600" smtClean="0"/>
            </a:br>
            <a:r>
              <a:rPr lang="pt-BR" altLang="pt-BR" sz="1600" smtClean="0"/>
              <a:t>Mellitus tipo 2 durante a gravidez, verificando-se neste caso taxas de malformações congênitas</a:t>
            </a:r>
            <a:br>
              <a:rPr lang="pt-BR" altLang="pt-BR" sz="1600" smtClean="0"/>
            </a:br>
            <a:r>
              <a:rPr lang="pt-BR" altLang="pt-BR" sz="1600" smtClean="0"/>
              <a:t>equiparáveis às de mulheres com Diabetes Mellitus pré-gestacional.</a:t>
            </a:r>
            <a:br>
              <a:rPr lang="pt-BR" altLang="pt-BR" sz="1600" smtClean="0"/>
            </a:br>
            <a:r>
              <a:rPr lang="pt-BR" altLang="pt-BR" sz="1600" smtClean="0"/>
              <a:t>-Mais de 50% destas malformações afeta os sistemas</a:t>
            </a:r>
            <a:r>
              <a:rPr lang="pt-BR" altLang="pt-BR" sz="1600" b="1" smtClean="0">
                <a:solidFill>
                  <a:srgbClr val="FF3300"/>
                </a:solidFill>
              </a:rPr>
              <a:t> nervoso central</a:t>
            </a:r>
            <a:r>
              <a:rPr lang="pt-BR" altLang="pt-BR" sz="1600" smtClean="0"/>
              <a:t> (OR= 1.55, 95%, IC: 1.13–</a:t>
            </a:r>
            <a:br>
              <a:rPr lang="pt-BR" altLang="pt-BR" sz="1600" smtClean="0"/>
            </a:br>
            <a:r>
              <a:rPr lang="pt-BR" altLang="pt-BR" sz="1600" smtClean="0"/>
              <a:t>2.13) e </a:t>
            </a:r>
            <a:r>
              <a:rPr lang="pt-BR" altLang="pt-BR" sz="1600" smtClean="0">
                <a:solidFill>
                  <a:srgbClr val="FF3300"/>
                </a:solidFill>
              </a:rPr>
              <a:t>cardiovascular</a:t>
            </a:r>
            <a:r>
              <a:rPr lang="pt-BR" altLang="pt-BR" sz="1600" smtClean="0"/>
              <a:t> (OR= 2.20, 95%, IC: 1.88–2.58).</a:t>
            </a:r>
            <a:br>
              <a:rPr lang="pt-BR" altLang="pt-BR" sz="1600" smtClean="0"/>
            </a:br>
            <a:r>
              <a:rPr lang="pt-BR" altLang="pt-BR" sz="1600" smtClean="0"/>
              <a:t>Estudos experimentais evidenciaram a </a:t>
            </a:r>
            <a:r>
              <a:rPr lang="pt-BR" altLang="pt-BR" sz="1600" b="1" smtClean="0">
                <a:solidFill>
                  <a:srgbClr val="FF3300"/>
                </a:solidFill>
              </a:rPr>
              <a:t>hiperglicemia</a:t>
            </a:r>
            <a:r>
              <a:rPr lang="pt-BR" altLang="pt-BR" sz="1600" b="1" smtClean="0"/>
              <a:t> </a:t>
            </a:r>
            <a:r>
              <a:rPr lang="pt-BR" altLang="pt-BR" sz="1600" smtClean="0"/>
              <a:t>como o maior teratogênico em gravidezes</a:t>
            </a:r>
            <a:br>
              <a:rPr lang="pt-BR" altLang="pt-BR" sz="1600" smtClean="0"/>
            </a:br>
            <a:r>
              <a:rPr lang="pt-BR" altLang="pt-BR" sz="1600" smtClean="0"/>
              <a:t>diabéticas, relacionando o mau controle glicêmico </a:t>
            </a:r>
            <a:r>
              <a:rPr lang="pt-BR" altLang="pt-BR" sz="1600" smtClean="0">
                <a:solidFill>
                  <a:srgbClr val="FF3300"/>
                </a:solidFill>
              </a:rPr>
              <a:t>pré e pós - prandial</a:t>
            </a:r>
            <a:r>
              <a:rPr lang="pt-BR" altLang="pt-BR" sz="1600" smtClean="0"/>
              <a:t> da mãe diabética com</a:t>
            </a:r>
            <a:br>
              <a:rPr lang="pt-BR" altLang="pt-BR" sz="1600" smtClean="0"/>
            </a:br>
            <a:r>
              <a:rPr lang="pt-BR" altLang="pt-BR" sz="1600" smtClean="0"/>
              <a:t>o risco aumentado de embriopatia. A idade e o índice de massa corporal são outros fatores</a:t>
            </a:r>
            <a:br>
              <a:rPr lang="pt-BR" altLang="pt-BR" sz="1600" smtClean="0"/>
            </a:br>
            <a:r>
              <a:rPr lang="pt-BR" altLang="pt-BR" sz="1600" smtClean="0"/>
              <a:t>etiológicos frequentemente destacados.</a:t>
            </a:r>
            <a:br>
              <a:rPr lang="pt-BR" altLang="pt-BR" sz="1600" smtClean="0"/>
            </a:br>
            <a:endParaRPr lang="pt-BR" altLang="pt-BR" sz="1600" smtClean="0"/>
          </a:p>
        </p:txBody>
      </p:sp>
      <p:sp>
        <p:nvSpPr>
          <p:cNvPr id="34819" name="Rectangle 4"/>
          <p:cNvSpPr>
            <a:spLocks noChangeArrowheads="1"/>
          </p:cNvSpPr>
          <p:nvPr/>
        </p:nvSpPr>
        <p:spPr bwMode="auto">
          <a:xfrm>
            <a:off x="1030288" y="0"/>
            <a:ext cx="9269412" cy="10239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6348" rIns="0" bIns="12696" anchor="ctr">
            <a:spAutoFit/>
          </a:bodyPr>
          <a:lstStyle/>
          <a:p>
            <a:pPr algn="ctr"/>
            <a:r>
              <a:rPr lang="pt-BR" altLang="pt-BR" sz="2400" b="1">
                <a:solidFill>
                  <a:srgbClr val="1A0DAB"/>
                </a:solidFill>
                <a:latin typeface="Calibri" pitchFamily="34" charset="0"/>
              </a:rPr>
              <a:t>[PDF]</a:t>
            </a:r>
            <a:r>
              <a:rPr lang="pt-BR" altLang="pt-BR" sz="2400" u="sng">
                <a:solidFill>
                  <a:srgbClr val="660099"/>
                </a:solidFill>
                <a:latin typeface="Calibri" pitchFamily="34" charset="0"/>
                <a:hlinkClick r:id="rId2"/>
              </a:rPr>
              <a:t>Diabetes Mellitus e o risco de malformações fetais - SIGARRA U.Porto</a:t>
            </a:r>
            <a:endParaRPr lang="pt-BR" altLang="pt-BR" sz="2400">
              <a:latin typeface="Calibri" pitchFamily="34" charset="0"/>
            </a:endParaRPr>
          </a:p>
          <a:p>
            <a:pPr algn="ctr" eaLnBrk="0" hangingPunct="0"/>
            <a:r>
              <a:rPr lang="pt-BR" altLang="pt-BR" sz="2400">
                <a:solidFill>
                  <a:srgbClr val="006621"/>
                </a:solidFill>
                <a:latin typeface="Arial" pitchFamily="34" charset="0"/>
              </a:rPr>
              <a:t>https://sigarra.up.pt/faup/pt/pub_geral.show_file?pi_gdoc_id=539149</a:t>
            </a:r>
            <a:endParaRPr lang="pt-BR" altLang="pt-BR" sz="2400">
              <a:solidFill>
                <a:srgbClr val="808080"/>
              </a:solidFill>
              <a:latin typeface="Arial" pitchFamily="34" charset="0"/>
            </a:endParaRPr>
          </a:p>
          <a:p>
            <a:pPr algn="ctr" eaLnBrk="0" hangingPunct="0"/>
            <a:r>
              <a:rPr lang="pt-BR" altLang="pt-BR" sz="1800">
                <a:latin typeface="Arial" pitchFamily="34" charset="0"/>
              </a:rPr>
              <a:t>Maria Inês de Sousa Moreira </a:t>
            </a:r>
          </a:p>
        </p:txBody>
      </p:sp>
      <p:sp>
        <p:nvSpPr>
          <p:cNvPr id="34820" name="Rectangle 5"/>
          <p:cNvSpPr>
            <a:spLocks noChangeArrowheads="1"/>
          </p:cNvSpPr>
          <p:nvPr/>
        </p:nvSpPr>
        <p:spPr bwMode="auto">
          <a:xfrm>
            <a:off x="3573463" y="3430588"/>
            <a:ext cx="1841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pt-BR" altLang="pt-BR" sz="1800">
                <a:solidFill>
                  <a:srgbClr val="545454"/>
                </a:solidFill>
                <a:latin typeface="Arial" pitchFamily="34" charset="0"/>
              </a:rPr>
              <a:t/>
            </a:r>
            <a:br>
              <a:rPr lang="pt-BR" altLang="pt-BR" sz="1800">
                <a:solidFill>
                  <a:srgbClr val="545454"/>
                </a:solidFill>
                <a:latin typeface="Arial" pitchFamily="34" charset="0"/>
              </a:rPr>
            </a:br>
            <a:endParaRPr lang="pt-BR" altLang="pt-BR" sz="1800">
              <a:latin typeface="Calibri" pitchFamily="34"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3"/>
          <p:cNvSpPr>
            <a:spLocks noGrp="1"/>
          </p:cNvSpPr>
          <p:nvPr>
            <p:ph type="body" idx="4294967295"/>
          </p:nvPr>
        </p:nvSpPr>
        <p:spPr>
          <a:xfrm>
            <a:off x="0" y="639763"/>
            <a:ext cx="10764838" cy="5656262"/>
          </a:xfrm>
          <a:solidFill>
            <a:schemeClr val="bg1"/>
          </a:solidFill>
        </p:spPr>
        <p:txBody>
          <a:bodyPr/>
          <a:lstStyle/>
          <a:p>
            <a:pPr marL="282575" indent="-282575" defTabSz="914400">
              <a:lnSpc>
                <a:spcPct val="102000"/>
              </a:lnSpc>
            </a:pPr>
            <a:r>
              <a:rPr lang="pt-BR" altLang="pt-BR" smtClean="0"/>
              <a:t>A </a:t>
            </a:r>
            <a:r>
              <a:rPr lang="pt-BR" altLang="pt-BR" b="1" smtClean="0">
                <a:solidFill>
                  <a:srgbClr val="FF3300"/>
                </a:solidFill>
              </a:rPr>
              <a:t>Diabetes Mellitus tipo 1</a:t>
            </a:r>
            <a:r>
              <a:rPr lang="pt-BR" altLang="pt-BR" smtClean="0"/>
              <a:t> (DM tipo 1) consiste numa </a:t>
            </a:r>
            <a:r>
              <a:rPr lang="pt-BR" altLang="pt-BR" smtClean="0">
                <a:solidFill>
                  <a:srgbClr val="FF3300"/>
                </a:solidFill>
              </a:rPr>
              <a:t>deficiência absoluta da secreção de</a:t>
            </a:r>
            <a:br>
              <a:rPr lang="pt-BR" altLang="pt-BR" smtClean="0">
                <a:solidFill>
                  <a:srgbClr val="FF3300"/>
                </a:solidFill>
              </a:rPr>
            </a:br>
            <a:r>
              <a:rPr lang="pt-BR" altLang="pt-BR" smtClean="0">
                <a:solidFill>
                  <a:srgbClr val="FF3300"/>
                </a:solidFill>
              </a:rPr>
              <a:t>insulina no pâncreas</a:t>
            </a:r>
            <a:r>
              <a:rPr lang="pt-BR" altLang="pt-BR" smtClean="0"/>
              <a:t> decorrente de um processo autoimune e representa 5-9% de todos os casos</a:t>
            </a:r>
            <a:br>
              <a:rPr lang="pt-BR" altLang="pt-BR" smtClean="0"/>
            </a:br>
            <a:r>
              <a:rPr lang="pt-BR" altLang="pt-BR" smtClean="0"/>
              <a:t>de DM 1, 3, 22, 26, 35. </a:t>
            </a:r>
          </a:p>
          <a:p>
            <a:pPr marL="282575" indent="-282575" defTabSz="914400">
              <a:lnSpc>
                <a:spcPct val="102000"/>
              </a:lnSpc>
            </a:pPr>
            <a:r>
              <a:rPr lang="pt-BR" altLang="pt-BR" smtClean="0"/>
              <a:t>A </a:t>
            </a:r>
            <a:r>
              <a:rPr lang="pt-BR" altLang="pt-BR" b="1" smtClean="0">
                <a:solidFill>
                  <a:srgbClr val="FF3300"/>
                </a:solidFill>
              </a:rPr>
              <a:t>Diabetes Mellitus tipo 2</a:t>
            </a:r>
            <a:r>
              <a:rPr lang="pt-BR" altLang="pt-BR" smtClean="0"/>
              <a:t> (DM tipo 2) resulta da </a:t>
            </a:r>
            <a:r>
              <a:rPr lang="pt-BR" altLang="pt-BR" smtClean="0">
                <a:solidFill>
                  <a:srgbClr val="FF3300"/>
                </a:solidFill>
              </a:rPr>
              <a:t>combinação da resistência</a:t>
            </a:r>
            <a:br>
              <a:rPr lang="pt-BR" altLang="pt-BR" smtClean="0">
                <a:solidFill>
                  <a:srgbClr val="FF3300"/>
                </a:solidFill>
              </a:rPr>
            </a:br>
            <a:r>
              <a:rPr lang="pt-BR" altLang="pt-BR" smtClean="0">
                <a:solidFill>
                  <a:srgbClr val="FF3300"/>
                </a:solidFill>
              </a:rPr>
              <a:t>periférica à ação da insulina e de uma resposta secretória compensatória inadequada</a:t>
            </a:r>
            <a:r>
              <a:rPr lang="pt-BR" altLang="pt-BR" smtClean="0"/>
              <a:t>,</a:t>
            </a:r>
            <a:br>
              <a:rPr lang="pt-BR" altLang="pt-BR" smtClean="0"/>
            </a:br>
            <a:r>
              <a:rPr lang="pt-BR" altLang="pt-BR" smtClean="0"/>
              <a:t>representando cerca de 90% de todos os casos de DM.</a:t>
            </a:r>
          </a:p>
          <a:p>
            <a:pPr marL="282575" indent="-282575" algn="ctr" defTabSz="914400">
              <a:lnSpc>
                <a:spcPct val="102000"/>
              </a:lnSpc>
              <a:buFont typeface="Wingdings 3" pitchFamily="18" charset="2"/>
              <a:buNone/>
            </a:pPr>
            <a:r>
              <a:rPr lang="pt-BR" altLang="pt-BR" smtClean="0"/>
              <a:t/>
            </a:r>
            <a:br>
              <a:rPr lang="pt-BR" altLang="pt-BR" smtClean="0"/>
            </a:br>
            <a:r>
              <a:rPr lang="pt-BR" altLang="pt-BR" b="1" smtClean="0"/>
              <a:t>As taxas de malformação são semelhantes na DM tipo 1 e na DM tipo 2 1, sendo 1.9 a 10 vezes</a:t>
            </a:r>
            <a:br>
              <a:rPr lang="pt-BR" altLang="pt-BR" b="1" smtClean="0"/>
            </a:br>
            <a:r>
              <a:rPr lang="pt-BR" altLang="pt-BR" b="1" smtClean="0"/>
              <a:t>superiores do que na população geral, o que representa um desvio padrão 1.7 a 3 vezes superior,</a:t>
            </a:r>
            <a:br>
              <a:rPr lang="pt-BR" altLang="pt-BR" b="1" smtClean="0"/>
            </a:br>
            <a:r>
              <a:rPr lang="pt-BR" altLang="pt-BR" b="1" smtClean="0"/>
              <a:t>com risco absoluto e relativo ainda maiores para malformações específicas como as do tubo</a:t>
            </a:r>
            <a:br>
              <a:rPr lang="pt-BR" altLang="pt-BR" b="1" smtClean="0"/>
            </a:br>
            <a:r>
              <a:rPr lang="pt-BR" altLang="pt-BR" b="1" smtClean="0"/>
              <a:t>neural 3.</a:t>
            </a:r>
            <a:br>
              <a:rPr lang="pt-BR" altLang="pt-BR" b="1" smtClean="0"/>
            </a:br>
            <a:endParaRPr lang="pt-BR" altLang="pt-BR" b="1" smtClean="0"/>
          </a:p>
          <a:p>
            <a:pPr marL="282575" indent="-282575" algn="ctr" defTabSz="914400">
              <a:lnSpc>
                <a:spcPct val="102000"/>
              </a:lnSpc>
              <a:buFont typeface="Wingdings 3" pitchFamily="18" charset="2"/>
              <a:buNone/>
            </a:pPr>
            <a:r>
              <a:rPr lang="pt-BR" altLang="pt-BR" b="1" smtClean="0"/>
              <a:t>A </a:t>
            </a:r>
            <a:r>
              <a:rPr lang="pt-BR" altLang="pt-BR" smtClean="0"/>
              <a:t>Diabetes Mellitus Gestacional (DMG) desenvolve-se por volta da 24ª semana de gestação</a:t>
            </a:r>
            <a:r>
              <a:rPr lang="pt-BR" altLang="pt-BR" b="1" smtClean="0"/>
              <a:t>,</a:t>
            </a:r>
            <a:br>
              <a:rPr lang="pt-BR" altLang="pt-BR" b="1" smtClean="0"/>
            </a:br>
            <a:r>
              <a:rPr lang="pt-BR" altLang="pt-BR" smtClean="0"/>
              <a:t>após a embriogênese estar completa</a:t>
            </a:r>
            <a:r>
              <a:rPr lang="pt-BR" altLang="pt-BR" b="1" smtClean="0"/>
              <a:t>, o que significa que </a:t>
            </a:r>
            <a:r>
              <a:rPr lang="pt-BR" altLang="pt-BR" b="1" smtClean="0">
                <a:solidFill>
                  <a:srgbClr val="0000FF"/>
                </a:solidFill>
              </a:rPr>
              <a:t>não contribui diretamente para a</a:t>
            </a:r>
            <a:br>
              <a:rPr lang="pt-BR" altLang="pt-BR" b="1" smtClean="0">
                <a:solidFill>
                  <a:srgbClr val="0000FF"/>
                </a:solidFill>
              </a:rPr>
            </a:br>
            <a:r>
              <a:rPr lang="pt-BR" altLang="pt-BR" b="1" smtClean="0">
                <a:solidFill>
                  <a:srgbClr val="0000FF"/>
                </a:solidFill>
              </a:rPr>
              <a:t>embriopatia diabética</a:t>
            </a:r>
            <a:r>
              <a:rPr lang="pt-BR" altLang="pt-BR" b="1" smtClean="0"/>
              <a:t>. Mesmo assim, verifica-se um </a:t>
            </a:r>
            <a:r>
              <a:rPr lang="pt-BR" altLang="pt-BR" b="1" smtClean="0">
                <a:solidFill>
                  <a:srgbClr val="FF3300"/>
                </a:solidFill>
              </a:rPr>
              <a:t>aumento do risco de anomalias</a:t>
            </a:r>
            <a:br>
              <a:rPr lang="pt-BR" altLang="pt-BR" b="1" smtClean="0">
                <a:solidFill>
                  <a:srgbClr val="FF3300"/>
                </a:solidFill>
              </a:rPr>
            </a:br>
            <a:r>
              <a:rPr lang="pt-BR" altLang="pt-BR" b="1" smtClean="0">
                <a:solidFill>
                  <a:srgbClr val="FF3300"/>
                </a:solidFill>
              </a:rPr>
              <a:t>congênitas nestes casos, atribuindo-se a sua causa a uma possível DM tipo 2 apenas</a:t>
            </a:r>
            <a:br>
              <a:rPr lang="pt-BR" altLang="pt-BR" b="1" smtClean="0">
                <a:solidFill>
                  <a:srgbClr val="FF3300"/>
                </a:solidFill>
              </a:rPr>
            </a:br>
            <a:r>
              <a:rPr lang="pt-BR" altLang="pt-BR" b="1" smtClean="0">
                <a:solidFill>
                  <a:srgbClr val="FF3300"/>
                </a:solidFill>
              </a:rPr>
              <a:t>diagnosticada durante a gravidez</a:t>
            </a:r>
            <a:r>
              <a:rPr lang="pt-BR" altLang="pt-BR" b="1" smtClean="0">
                <a:solidFill>
                  <a:srgbClr val="FF3399"/>
                </a:solidFill>
              </a:rPr>
              <a:t> </a:t>
            </a:r>
            <a:br>
              <a:rPr lang="pt-BR" altLang="pt-BR" b="1" smtClean="0">
                <a:solidFill>
                  <a:srgbClr val="FF3399"/>
                </a:solidFill>
              </a:rPr>
            </a:br>
            <a:endParaRPr lang="pt-BR" altLang="pt-BR" b="1" smtClean="0">
              <a:solidFill>
                <a:srgbClr val="FF3399"/>
              </a:solidFil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3"/>
          <p:cNvSpPr>
            <a:spLocks noGrp="1"/>
          </p:cNvSpPr>
          <p:nvPr>
            <p:ph type="body" idx="4294967295"/>
          </p:nvPr>
        </p:nvSpPr>
        <p:spPr>
          <a:xfrm>
            <a:off x="355600" y="212725"/>
            <a:ext cx="11166475" cy="6397625"/>
          </a:xfrm>
          <a:solidFill>
            <a:schemeClr val="bg1"/>
          </a:solidFill>
        </p:spPr>
        <p:txBody>
          <a:bodyPr/>
          <a:lstStyle/>
          <a:p>
            <a:pPr marL="282575" indent="-282575" algn="ctr" defTabSz="914400">
              <a:lnSpc>
                <a:spcPct val="92000"/>
              </a:lnSpc>
              <a:buFont typeface="Wingdings 3" pitchFamily="18" charset="2"/>
              <a:buNone/>
            </a:pPr>
            <a:r>
              <a:rPr lang="pt-BR" altLang="pt-BR" sz="1600" smtClean="0"/>
              <a:t>Estudos experimentais evidenciaram a </a:t>
            </a:r>
            <a:r>
              <a:rPr lang="pt-BR" altLang="pt-BR" sz="1600" smtClean="0">
                <a:solidFill>
                  <a:srgbClr val="FF3300"/>
                </a:solidFill>
              </a:rPr>
              <a:t>hiperglicemia como o maior teratógeno em gravidezes</a:t>
            </a:r>
            <a:br>
              <a:rPr lang="pt-BR" altLang="pt-BR" sz="1600" smtClean="0">
                <a:solidFill>
                  <a:srgbClr val="FF3300"/>
                </a:solidFill>
              </a:rPr>
            </a:br>
            <a:r>
              <a:rPr lang="pt-BR" altLang="pt-BR" sz="1600" smtClean="0">
                <a:solidFill>
                  <a:srgbClr val="FF3300"/>
                </a:solidFill>
              </a:rPr>
              <a:t>diabéticas</a:t>
            </a:r>
            <a:r>
              <a:rPr lang="pt-BR" altLang="pt-BR" sz="1600" smtClean="0"/>
              <a:t>, relacionando o </a:t>
            </a:r>
            <a:r>
              <a:rPr lang="pt-BR" altLang="pt-BR" sz="1600" b="1" smtClean="0">
                <a:solidFill>
                  <a:srgbClr val="FF3300"/>
                </a:solidFill>
              </a:rPr>
              <a:t>mau controle glicêmico da mãe diabética com o risco aumentado de</a:t>
            </a:r>
            <a:br>
              <a:rPr lang="pt-BR" altLang="pt-BR" sz="1600" b="1" smtClean="0">
                <a:solidFill>
                  <a:srgbClr val="FF3300"/>
                </a:solidFill>
              </a:rPr>
            </a:br>
            <a:r>
              <a:rPr lang="pt-BR" altLang="pt-BR" sz="1600" b="1" smtClean="0">
                <a:solidFill>
                  <a:srgbClr val="FF3300"/>
                </a:solidFill>
              </a:rPr>
              <a:t>embriopatia</a:t>
            </a:r>
            <a:r>
              <a:rPr lang="pt-BR" altLang="pt-BR" sz="1600" smtClean="0"/>
              <a:t>. </a:t>
            </a:r>
          </a:p>
          <a:p>
            <a:pPr marL="282575" indent="-282575" algn="ctr" defTabSz="914400">
              <a:lnSpc>
                <a:spcPct val="92000"/>
              </a:lnSpc>
              <a:buFont typeface="Wingdings 3" pitchFamily="18" charset="2"/>
              <a:buNone/>
            </a:pPr>
            <a:r>
              <a:rPr lang="pt-BR" altLang="pt-BR" sz="1600" b="1" smtClean="0">
                <a:solidFill>
                  <a:srgbClr val="FF3300"/>
                </a:solidFill>
              </a:rPr>
              <a:t>A</a:t>
            </a:r>
            <a:r>
              <a:rPr lang="pt-BR" altLang="pt-BR" sz="1600" smtClean="0"/>
              <a:t> </a:t>
            </a:r>
            <a:r>
              <a:rPr lang="pt-BR" altLang="pt-BR" sz="1600" b="1" smtClean="0">
                <a:solidFill>
                  <a:srgbClr val="FF3300"/>
                </a:solidFill>
              </a:rPr>
              <a:t>hiperglicemia conduz às dismorfogênese </a:t>
            </a:r>
            <a:r>
              <a:rPr lang="pt-BR" altLang="pt-BR" sz="1600" b="1" smtClean="0"/>
              <a:t>através de uma série de</a:t>
            </a:r>
            <a:br>
              <a:rPr lang="pt-BR" altLang="pt-BR" sz="1600" b="1" smtClean="0"/>
            </a:br>
            <a:r>
              <a:rPr lang="pt-BR" altLang="pt-BR" sz="1600" b="1" smtClean="0"/>
              <a:t>cadeias moleculares que levam à hipoxia do embrião, à produção de radicais de superóxido</a:t>
            </a:r>
            <a:br>
              <a:rPr lang="pt-BR" altLang="pt-BR" sz="1600" b="1" smtClean="0"/>
            </a:br>
            <a:r>
              <a:rPr lang="pt-BR" altLang="pt-BR" sz="1600" b="1" smtClean="0"/>
              <a:t>mitocondriais, à diminuição da atividade de anti-oxidantes e a um aumento das vias apoptóticas</a:t>
            </a:r>
            <a:r>
              <a:rPr lang="pt-BR" altLang="pt-BR" sz="1600" smtClean="0"/>
              <a:t/>
            </a:r>
            <a:br>
              <a:rPr lang="pt-BR" altLang="pt-BR" sz="1600" smtClean="0"/>
            </a:br>
            <a:endParaRPr lang="pt-BR" altLang="pt-BR" sz="1600" smtClean="0"/>
          </a:p>
          <a:p>
            <a:pPr marL="282575" indent="-282575" algn="ctr" defTabSz="914400">
              <a:lnSpc>
                <a:spcPct val="92000"/>
              </a:lnSpc>
              <a:buFont typeface="Wingdings 3" pitchFamily="18" charset="2"/>
              <a:buNone/>
            </a:pPr>
            <a:r>
              <a:rPr lang="pt-BR" altLang="pt-BR" sz="1600" b="1" smtClean="0">
                <a:solidFill>
                  <a:srgbClr val="FF3399"/>
                </a:solidFill>
              </a:rPr>
              <a:t>A hiperglicemia materna conduz a uma hiperglicemia fetal, uma vez que a glicose tem a capacidade de atravessar a placenta o </a:t>
            </a:r>
            <a:r>
              <a:rPr lang="pt-BR" altLang="ja-JP" sz="1600" b="1" smtClean="0">
                <a:solidFill>
                  <a:srgbClr val="FF3399"/>
                </a:solidFill>
                <a:ea typeface="MS PGothic" pitchFamily="34" charset="-128"/>
              </a:rPr>
              <a:t>q</a:t>
            </a:r>
            <a:r>
              <a:rPr lang="pt-BR" altLang="pt-BR" sz="1600" b="1" smtClean="0">
                <a:solidFill>
                  <a:srgbClr val="FF3399"/>
                </a:solidFill>
              </a:rPr>
              <a:t>ue não ocorre com a insulina em </a:t>
            </a:r>
            <a:r>
              <a:rPr lang="pt-BR" altLang="ja-JP" sz="1600" b="1" smtClean="0">
                <a:solidFill>
                  <a:srgbClr val="FF3399"/>
                </a:solidFill>
                <a:ea typeface="MS PGothic" pitchFamily="34" charset="-128"/>
              </a:rPr>
              <a:t>q</a:t>
            </a:r>
            <a:r>
              <a:rPr lang="pt-BR" altLang="pt-BR" sz="1600" b="1" smtClean="0">
                <a:solidFill>
                  <a:srgbClr val="FF3399"/>
                </a:solidFill>
              </a:rPr>
              <a:t>uantidades significativas</a:t>
            </a:r>
          </a:p>
          <a:p>
            <a:pPr marL="282575" indent="-282575" algn="ctr" defTabSz="914400">
              <a:lnSpc>
                <a:spcPct val="92000"/>
              </a:lnSpc>
              <a:buFont typeface="Wingdings 3" pitchFamily="18" charset="2"/>
              <a:buNone/>
            </a:pPr>
            <a:r>
              <a:rPr lang="pt-BR" altLang="pt-BR" sz="1600" b="1" smtClean="0"/>
              <a:t>Após as 20 semanas de gestação, o feto tem um</a:t>
            </a:r>
            <a:br>
              <a:rPr lang="pt-BR" altLang="pt-BR" sz="1600" b="1" smtClean="0"/>
            </a:br>
            <a:r>
              <a:rPr lang="pt-BR" altLang="pt-BR" sz="1600" b="1" smtClean="0"/>
              <a:t>pâncreas funcional produtor de insulina, estando já apto a regular a sua própria homeostasia</a:t>
            </a:r>
            <a:br>
              <a:rPr lang="pt-BR" altLang="pt-BR" sz="1600" b="1" smtClean="0"/>
            </a:br>
            <a:r>
              <a:rPr lang="pt-BR" altLang="pt-BR" sz="1600" b="1" smtClean="0"/>
              <a:t>glicêmica. A hiperglicemia fetal leva à hipertrofia dos ilhotas pancreáticos fetais e</a:t>
            </a:r>
            <a:br>
              <a:rPr lang="pt-BR" altLang="pt-BR" sz="1600" b="1" smtClean="0"/>
            </a:br>
            <a:r>
              <a:rPr lang="pt-BR" altLang="pt-BR" sz="1600" b="1" smtClean="0"/>
              <a:t>consequentemente à hiperinsulinemia</a:t>
            </a:r>
            <a:br>
              <a:rPr lang="pt-BR" altLang="pt-BR" sz="1600" b="1" smtClean="0"/>
            </a:br>
            <a:endParaRPr lang="pt-BR" altLang="pt-BR" sz="1600" b="1" smtClean="0">
              <a:solidFill>
                <a:srgbClr val="FF3399"/>
              </a:solidFill>
            </a:endParaRPr>
          </a:p>
          <a:p>
            <a:pPr marL="282575" indent="-282575" algn="ctr" defTabSz="914400">
              <a:lnSpc>
                <a:spcPct val="92000"/>
              </a:lnSpc>
              <a:buFont typeface="Wingdings 3" pitchFamily="18" charset="2"/>
              <a:buNone/>
            </a:pPr>
            <a:r>
              <a:rPr lang="pt-BR" altLang="pt-BR" sz="1600" b="1" smtClean="0">
                <a:solidFill>
                  <a:srgbClr val="0000FF"/>
                </a:solidFill>
              </a:rPr>
              <a:t>O</a:t>
            </a:r>
            <a:r>
              <a:rPr lang="pt-BR" altLang="pt-BR" sz="1600" smtClean="0"/>
              <a:t> </a:t>
            </a:r>
            <a:r>
              <a:rPr lang="pt-BR" altLang="pt-BR" sz="1600" b="1" smtClean="0">
                <a:solidFill>
                  <a:srgbClr val="0000FF"/>
                </a:solidFill>
              </a:rPr>
              <a:t>reconhecimento do risco elevado para DM pré-gestacional contribui para que seja possível</a:t>
            </a:r>
            <a:br>
              <a:rPr lang="pt-BR" altLang="pt-BR" sz="1600" b="1" smtClean="0">
                <a:solidFill>
                  <a:srgbClr val="0000FF"/>
                </a:solidFill>
              </a:rPr>
            </a:br>
            <a:r>
              <a:rPr lang="pt-BR" altLang="pt-BR" sz="1600" b="1" smtClean="0">
                <a:solidFill>
                  <a:srgbClr val="0000FF"/>
                </a:solidFill>
              </a:rPr>
              <a:t>intervir na conduta pré-natal, nomeadamente</a:t>
            </a:r>
            <a:r>
              <a:rPr lang="pt-BR" altLang="pt-BR" sz="1600" smtClean="0"/>
              <a:t>:</a:t>
            </a:r>
          </a:p>
          <a:p>
            <a:pPr marL="282575" indent="-282575" defTabSz="914400">
              <a:lnSpc>
                <a:spcPct val="92000"/>
              </a:lnSpc>
              <a:buFont typeface="Wingdings 3" pitchFamily="18" charset="2"/>
              <a:buNone/>
            </a:pPr>
            <a:r>
              <a:rPr lang="pt-BR" altLang="pt-BR" sz="1600" smtClean="0"/>
              <a:t>   - </a:t>
            </a:r>
            <a:r>
              <a:rPr lang="pt-BR" altLang="pt-BR" sz="1600" b="1" smtClean="0">
                <a:solidFill>
                  <a:srgbClr val="0000FF"/>
                </a:solidFill>
              </a:rPr>
              <a:t>ao nível da otimização do controlo glicêmico</a:t>
            </a:r>
            <a:r>
              <a:rPr lang="pt-BR" altLang="pt-BR" sz="1600" smtClean="0"/>
              <a:t/>
            </a:r>
            <a:br>
              <a:rPr lang="pt-BR" altLang="pt-BR" sz="1600" smtClean="0"/>
            </a:br>
            <a:r>
              <a:rPr lang="pt-BR" altLang="pt-BR" sz="1600" smtClean="0"/>
              <a:t>(tendo como objetivo valores de hemoglobina glicosilada iguais ou inferiores a 7)</a:t>
            </a:r>
          </a:p>
          <a:p>
            <a:pPr marL="282575" indent="-282575" defTabSz="914400">
              <a:lnSpc>
                <a:spcPct val="92000"/>
              </a:lnSpc>
              <a:buFont typeface="Wingdings 3" pitchFamily="18" charset="2"/>
              <a:buNone/>
            </a:pPr>
            <a:r>
              <a:rPr lang="pt-BR" altLang="pt-BR" sz="1600" smtClean="0"/>
              <a:t> (a manutenção da glicemia em jejum inferior a 5.8mmol/L e pós-prandial inferior a 9.1 mmol/L durante o primeiro trimestre da gravidez contribui para a prevenção das malformações        congênitas cardíacas em mulheres com DM pré-gestacional)</a:t>
            </a:r>
            <a:br>
              <a:rPr lang="pt-BR" altLang="pt-BR" sz="1600" smtClean="0"/>
            </a:br>
            <a:endParaRPr lang="pt-BR" altLang="pt-BR" sz="1600" smtClean="0"/>
          </a:p>
          <a:p>
            <a:pPr marL="282575" indent="-282575" defTabSz="914400">
              <a:lnSpc>
                <a:spcPct val="92000"/>
              </a:lnSpc>
              <a:buFont typeface="Wingdings 3" pitchFamily="18" charset="2"/>
              <a:buNone/>
            </a:pPr>
            <a:r>
              <a:rPr lang="pt-BR" altLang="pt-BR" sz="1600" smtClean="0"/>
              <a:t>    -</a:t>
            </a:r>
            <a:r>
              <a:rPr lang="pt-BR" altLang="pt-BR" sz="1600" b="1" smtClean="0">
                <a:solidFill>
                  <a:srgbClr val="0000FF"/>
                </a:solidFill>
              </a:rPr>
              <a:t>da suplementação com ácido fólico</a:t>
            </a:r>
            <a:r>
              <a:rPr lang="pt-BR" altLang="pt-BR" sz="1600" smtClean="0"/>
              <a:t>, de forma a minimizar o risco de anomalias congênitas daí</a:t>
            </a:r>
            <a:br>
              <a:rPr lang="pt-BR" altLang="pt-BR" sz="1600" smtClean="0"/>
            </a:br>
            <a:r>
              <a:rPr lang="pt-BR" altLang="pt-BR" sz="1600" smtClean="0"/>
              <a:t>decorrentes.</a:t>
            </a:r>
            <a:br>
              <a:rPr lang="pt-BR" altLang="pt-BR" sz="1600" smtClean="0"/>
            </a:br>
            <a:endParaRPr lang="pt-BR" altLang="pt-BR" sz="1600" smtClean="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3"/>
          <p:cNvSpPr>
            <a:spLocks noGrp="1"/>
          </p:cNvSpPr>
          <p:nvPr>
            <p:ph type="body" idx="4294967295"/>
          </p:nvPr>
        </p:nvSpPr>
        <p:spPr>
          <a:xfrm>
            <a:off x="500063" y="469900"/>
            <a:ext cx="10439400" cy="6388100"/>
          </a:xfrm>
          <a:solidFill>
            <a:schemeClr val="bg1"/>
          </a:solidFill>
        </p:spPr>
        <p:txBody>
          <a:bodyPr/>
          <a:lstStyle/>
          <a:p>
            <a:pPr marL="282575" indent="-282575" defTabSz="914400"/>
            <a:endParaRPr lang="pt-BR" altLang="pt-BR" sz="2000" smtClean="0"/>
          </a:p>
          <a:p>
            <a:pPr marL="282575" indent="-282575" defTabSz="914400"/>
            <a:r>
              <a:rPr lang="pt-BR" altLang="pt-BR" sz="2000" smtClean="0"/>
              <a:t>As </a:t>
            </a:r>
            <a:r>
              <a:rPr lang="pt-BR" altLang="pt-BR" sz="2000" smtClean="0">
                <a:solidFill>
                  <a:srgbClr val="FF3300"/>
                </a:solidFill>
              </a:rPr>
              <a:t>malformações cardíacas</a:t>
            </a:r>
            <a:r>
              <a:rPr lang="pt-BR" altLang="pt-BR" sz="2000" smtClean="0"/>
              <a:t> representam um dos </a:t>
            </a:r>
            <a:r>
              <a:rPr lang="pt-BR" altLang="pt-BR" sz="2000" smtClean="0">
                <a:solidFill>
                  <a:srgbClr val="FF3300"/>
                </a:solidFill>
              </a:rPr>
              <a:t>tipos mais comuns de malformações</a:t>
            </a:r>
            <a:r>
              <a:rPr lang="pt-BR" altLang="pt-BR" sz="2000" smtClean="0"/>
              <a:t/>
            </a:r>
            <a:br>
              <a:rPr lang="pt-BR" altLang="pt-BR" sz="2000" smtClean="0"/>
            </a:br>
            <a:r>
              <a:rPr lang="pt-BR" altLang="pt-BR" sz="2000" smtClean="0"/>
              <a:t>provocadas pelo efeito teratogênico da hiperglicemia na DM materna, sendo que ocorrem em 3-6% destas gestações, o que representa uma </a:t>
            </a:r>
            <a:r>
              <a:rPr lang="pt-BR" altLang="pt-BR" sz="2000" smtClean="0">
                <a:solidFill>
                  <a:srgbClr val="FF3300"/>
                </a:solidFill>
              </a:rPr>
              <a:t>incidência 5 vezes superior à da população geral.</a:t>
            </a:r>
          </a:p>
          <a:p>
            <a:pPr marL="282575" indent="-282575" defTabSz="914400"/>
            <a:r>
              <a:rPr lang="pt-BR" altLang="pt-BR" sz="2000" smtClean="0"/>
              <a:t>Estes </a:t>
            </a:r>
            <a:r>
              <a:rPr lang="pt-BR" altLang="pt-BR" sz="2000" smtClean="0">
                <a:solidFill>
                  <a:srgbClr val="FF3300"/>
                </a:solidFill>
              </a:rPr>
              <a:t>efeitos da hiperglicemia têm repercussão nos estádios iniciais da cardiogênese</a:t>
            </a:r>
            <a:r>
              <a:rPr lang="pt-BR" altLang="pt-BR" sz="2000" smtClean="0"/>
              <a:t>, podendo provocar </a:t>
            </a:r>
            <a:r>
              <a:rPr lang="pt-BR" altLang="pt-BR" sz="2000" b="1" smtClean="0">
                <a:solidFill>
                  <a:srgbClr val="FF3399"/>
                </a:solidFill>
              </a:rPr>
              <a:t>anomalias maiores cardiovasculares e auriculoventriculares, defeitos no fluxo sanguíneo e nas válvulas auriculoventriculares</a:t>
            </a:r>
            <a:r>
              <a:rPr lang="pt-BR" altLang="pt-BR" sz="2000" smtClean="0">
                <a:solidFill>
                  <a:srgbClr val="FF3399"/>
                </a:solidFill>
              </a:rPr>
              <a:t>.</a:t>
            </a:r>
          </a:p>
          <a:p>
            <a:pPr marL="282575" indent="-282575" defTabSz="914400"/>
            <a:r>
              <a:rPr lang="pt-BR" altLang="pt-BR" sz="2000" smtClean="0"/>
              <a:t>  </a:t>
            </a:r>
            <a:r>
              <a:rPr lang="pt-BR" altLang="pt-BR" sz="2000" smtClean="0">
                <a:solidFill>
                  <a:srgbClr val="FF3300"/>
                </a:solidFill>
              </a:rPr>
              <a:t>Nas fases mais tardias da gravidez</a:t>
            </a:r>
            <a:r>
              <a:rPr lang="pt-BR" altLang="pt-BR" sz="2000" smtClean="0"/>
              <a:t>, desde o final do segundo trimestre até ao início do terceiro, a DM pode causar cardiomiopatia hipertrófica. Estes casos são encontrados em 25-30% dos recém-nascidos de mães com DM, 13% dos quais são assintomáticos</a:t>
            </a:r>
          </a:p>
          <a:p>
            <a:pPr marL="282575" indent="-282575" algn="ctr" defTabSz="914400">
              <a:buFont typeface="Wingdings 3" pitchFamily="18" charset="2"/>
              <a:buNone/>
            </a:pPr>
            <a:r>
              <a:rPr lang="pt-BR" altLang="pt-BR" sz="2000" smtClean="0"/>
              <a:t>       (na maioria dos casos, o coração adquire o seu tamanho normal nos primeiros meses</a:t>
            </a:r>
            <a:br>
              <a:rPr lang="pt-BR" altLang="pt-BR" sz="2000" smtClean="0"/>
            </a:br>
            <a:r>
              <a:rPr lang="pt-BR" altLang="pt-BR" sz="2000" smtClean="0"/>
              <a:t>após o parto. No entanto, </a:t>
            </a:r>
            <a:r>
              <a:rPr lang="pt-BR" altLang="pt-BR" sz="2000" smtClean="0">
                <a:solidFill>
                  <a:srgbClr val="FF3399"/>
                </a:solidFill>
              </a:rPr>
              <a:t>alguns pacientes podem desenvolver disfunção cardíaca grave com prognóstico desfavorável</a:t>
            </a:r>
            <a:r>
              <a:rPr lang="pt-BR" altLang="pt-BR" sz="2000" smtClean="0"/>
              <a:t>) </a:t>
            </a:r>
            <a:br>
              <a:rPr lang="pt-BR" altLang="pt-BR" sz="2000" smtClean="0"/>
            </a:br>
            <a:r>
              <a:rPr lang="pt-BR" altLang="pt-BR" sz="2000" smtClean="0"/>
              <a:t/>
            </a:r>
            <a:br>
              <a:rPr lang="pt-BR" altLang="pt-BR" sz="2000" smtClean="0"/>
            </a:br>
            <a:endParaRPr lang="pt-BR" altLang="pt-BR" sz="2000" smtClean="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3"/>
          <p:cNvSpPr>
            <a:spLocks noGrp="1"/>
          </p:cNvSpPr>
          <p:nvPr>
            <p:ph type="body" idx="4294967295"/>
          </p:nvPr>
        </p:nvSpPr>
        <p:spPr>
          <a:xfrm>
            <a:off x="515938" y="352425"/>
            <a:ext cx="10420350" cy="5656263"/>
          </a:xfrm>
          <a:solidFill>
            <a:schemeClr val="bg1"/>
          </a:solidFill>
        </p:spPr>
        <p:txBody>
          <a:bodyPr/>
          <a:lstStyle/>
          <a:p>
            <a:pPr marL="282575" indent="-282575" algn="ctr" defTabSz="914400">
              <a:buFont typeface="Wingdings 3" pitchFamily="18" charset="2"/>
              <a:buNone/>
            </a:pPr>
            <a:r>
              <a:rPr lang="pt-BR" altLang="pt-BR" sz="2400" b="1" smtClean="0">
                <a:solidFill>
                  <a:srgbClr val="FF3300"/>
                </a:solidFill>
              </a:rPr>
              <a:t>As malformações cardíacas congênitas mais comuns e as suas incidências relativas</a:t>
            </a:r>
            <a:br>
              <a:rPr lang="pt-BR" altLang="pt-BR" sz="2400" b="1" smtClean="0">
                <a:solidFill>
                  <a:srgbClr val="FF3300"/>
                </a:solidFill>
              </a:rPr>
            </a:br>
            <a:r>
              <a:rPr lang="pt-BR" altLang="pt-BR" sz="2400" b="1" smtClean="0">
                <a:solidFill>
                  <a:srgbClr val="FF3300"/>
                </a:solidFill>
              </a:rPr>
              <a:t>são: </a:t>
            </a:r>
          </a:p>
          <a:p>
            <a:pPr marL="282575" indent="-282575" defTabSz="914400"/>
            <a:r>
              <a:rPr lang="pt-BR" altLang="pt-BR" sz="2400" smtClean="0"/>
              <a:t>persistência do canal arterial (70%), </a:t>
            </a:r>
          </a:p>
          <a:p>
            <a:pPr marL="282575" indent="-282575" defTabSz="914400"/>
            <a:r>
              <a:rPr lang="pt-BR" altLang="pt-BR" sz="2400" smtClean="0"/>
              <a:t>foramen oval patente (68%), </a:t>
            </a:r>
          </a:p>
          <a:p>
            <a:pPr marL="282575" indent="-282575" defTabSz="914400"/>
            <a:r>
              <a:rPr lang="pt-BR" altLang="pt-BR" sz="2400" smtClean="0"/>
              <a:t>miocardiopatia</a:t>
            </a:r>
            <a:br>
              <a:rPr lang="pt-BR" altLang="pt-BR" sz="2400" smtClean="0"/>
            </a:br>
            <a:r>
              <a:rPr lang="pt-BR" altLang="pt-BR" sz="2400" smtClean="0"/>
              <a:t>hipertrófica (com hipertrofia do septo ventricular, 38%),</a:t>
            </a:r>
          </a:p>
          <a:p>
            <a:pPr marL="282575" indent="-282575" defTabSz="914400"/>
            <a:r>
              <a:rPr lang="pt-BR" altLang="pt-BR" sz="2400" smtClean="0"/>
              <a:t> defeitos septais auriculares (5%),</a:t>
            </a:r>
          </a:p>
          <a:p>
            <a:pPr marL="282575" indent="-282575" defTabSz="914400"/>
            <a:r>
              <a:rPr lang="pt-BR" altLang="pt-BR" sz="2400" smtClean="0"/>
              <a:t/>
            </a:r>
            <a:br>
              <a:rPr lang="pt-BR" altLang="pt-BR" sz="2400" smtClean="0"/>
            </a:br>
            <a:r>
              <a:rPr lang="pt-BR" altLang="pt-BR" sz="2400" smtClean="0"/>
              <a:t>defeitos septais ventriculares (4%), prolapso da válvula mitral (2%), estenose pulmonar (1%) e</a:t>
            </a:r>
            <a:br>
              <a:rPr lang="pt-BR" altLang="pt-BR" sz="2400" smtClean="0"/>
            </a:br>
            <a:endParaRPr lang="pt-BR" altLang="pt-BR" sz="2400" smtClean="0"/>
          </a:p>
          <a:p>
            <a:pPr marL="282575" indent="-282575" defTabSz="914400"/>
            <a:r>
              <a:rPr lang="pt-BR" altLang="pt-BR" sz="2400" smtClean="0"/>
              <a:t>tetralogia de Fallot (1%) 44.</a:t>
            </a:r>
            <a:br>
              <a:rPr lang="pt-BR" altLang="pt-BR" sz="2400" smtClean="0"/>
            </a:br>
            <a:endParaRPr lang="pt-BR" altLang="pt-BR" sz="2400" smtClean="0"/>
          </a:p>
          <a:p>
            <a:pPr marL="282575" indent="-282575" defTabSz="914400"/>
            <a:endParaRPr lang="pt-BR" altLang="pt-BR" sz="2400" smtClean="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p:cNvSpPr>
            <a:spLocks noGrp="1"/>
          </p:cNvSpPr>
          <p:nvPr>
            <p:ph type="body" idx="4294967295"/>
          </p:nvPr>
        </p:nvSpPr>
        <p:spPr>
          <a:xfrm>
            <a:off x="227013" y="568325"/>
            <a:ext cx="11202987" cy="5656263"/>
          </a:xfrm>
          <a:solidFill>
            <a:schemeClr val="bg1"/>
          </a:solidFill>
        </p:spPr>
        <p:txBody>
          <a:bodyPr/>
          <a:lstStyle/>
          <a:p>
            <a:pPr marL="282575" indent="-282575" algn="ctr" defTabSz="914400">
              <a:buFont typeface="Wingdings 3" pitchFamily="18" charset="2"/>
              <a:buNone/>
            </a:pPr>
            <a:r>
              <a:rPr lang="pt-BR" altLang="pt-BR" sz="2200" b="1" smtClean="0">
                <a:solidFill>
                  <a:srgbClr val="FF3399"/>
                </a:solidFill>
              </a:rPr>
              <a:t>MALFORMAÇÕES CARDÍACAS</a:t>
            </a:r>
          </a:p>
          <a:p>
            <a:pPr marL="282575" indent="-282575" defTabSz="914400"/>
            <a:r>
              <a:rPr lang="pt-BR" altLang="pt-BR" sz="2200" smtClean="0"/>
              <a:t>O estudo da EUROCAT reuniu dados de 18 populações europeias  e registou as anomalias</a:t>
            </a:r>
            <a:br>
              <a:rPr lang="pt-BR" altLang="pt-BR" sz="2200" smtClean="0"/>
            </a:br>
            <a:r>
              <a:rPr lang="pt-BR" altLang="pt-BR" sz="2200" smtClean="0"/>
              <a:t>congênitas ocorridas entre 1990 e 2005 de 669 grávidas com </a:t>
            </a:r>
            <a:r>
              <a:rPr lang="pt-BR" altLang="pt-BR" sz="2200" smtClean="0">
                <a:solidFill>
                  <a:srgbClr val="0000FF"/>
                </a:solidFill>
              </a:rPr>
              <a:t>diabetes gestacional pré-concepcional (DGPC)</a:t>
            </a:r>
            <a:r>
              <a:rPr lang="pt-BR" altLang="pt-BR" sz="2200" smtClean="0"/>
              <a:t> e de 92 976 grávidas sem DGPC.</a:t>
            </a:r>
            <a:br>
              <a:rPr lang="pt-BR" altLang="pt-BR" sz="2200" smtClean="0"/>
            </a:br>
            <a:r>
              <a:rPr lang="pt-BR" altLang="pt-BR" sz="2200" smtClean="0"/>
              <a:t/>
            </a:r>
            <a:br>
              <a:rPr lang="pt-BR" altLang="pt-BR" sz="2200" smtClean="0"/>
            </a:br>
            <a:r>
              <a:rPr lang="pt-BR" altLang="pt-BR" sz="2200" smtClean="0"/>
              <a:t>Verificou-se um aumento significativo do risco de defeitos cardíacos congênitos nas mulheres</a:t>
            </a:r>
            <a:br>
              <a:rPr lang="pt-BR" altLang="pt-BR" sz="2200" smtClean="0"/>
            </a:br>
            <a:r>
              <a:rPr lang="pt-BR" altLang="pt-BR" sz="2200" smtClean="0"/>
              <a:t>com DGPC (OR= 2.20, 95%, IC: 1.88–2.58):</a:t>
            </a:r>
          </a:p>
          <a:p>
            <a:pPr marL="282575" indent="-282575" defTabSz="914400">
              <a:buFont typeface="Wingdings 3" pitchFamily="18" charset="2"/>
              <a:buNone/>
            </a:pPr>
            <a:r>
              <a:rPr lang="pt-BR" altLang="pt-BR" sz="2200" smtClean="0"/>
              <a:t>             </a:t>
            </a:r>
            <a:r>
              <a:rPr lang="pt-BR" altLang="pt-BR" sz="2200" b="1" smtClean="0">
                <a:solidFill>
                  <a:srgbClr val="FF3300"/>
                </a:solidFill>
              </a:rPr>
              <a:t>-Anomalias como o truncus arteriosus (OR= 2.83,95%, IC: 1.16–6.88), </a:t>
            </a:r>
          </a:p>
          <a:p>
            <a:pPr marL="282575" indent="-282575" defTabSz="914400">
              <a:buFont typeface="Wingdings 3" pitchFamily="18" charset="2"/>
              <a:buNone/>
            </a:pPr>
            <a:r>
              <a:rPr lang="pt-BR" altLang="pt-BR" sz="2200" b="1" smtClean="0">
                <a:solidFill>
                  <a:srgbClr val="FF3300"/>
                </a:solidFill>
              </a:rPr>
              <a:t>             -Transposição dos grandes vasos (OR= 1.97, 95%, IC: 1.21–3.20),</a:t>
            </a:r>
            <a:br>
              <a:rPr lang="pt-BR" altLang="pt-BR" sz="2200" b="1" smtClean="0">
                <a:solidFill>
                  <a:srgbClr val="FF3300"/>
                </a:solidFill>
              </a:rPr>
            </a:br>
            <a:r>
              <a:rPr lang="pt-BR" altLang="pt-BR" sz="2200" b="1" smtClean="0">
                <a:solidFill>
                  <a:srgbClr val="FF3300"/>
                </a:solidFill>
              </a:rPr>
              <a:t>       -Defeito septal auricular (OR= 2.27, 95% IC: 1.83–2.81),  </a:t>
            </a:r>
          </a:p>
          <a:p>
            <a:pPr marL="282575" indent="-282575" defTabSz="914400">
              <a:buFont typeface="Wingdings 3" pitchFamily="18" charset="2"/>
              <a:buNone/>
            </a:pPr>
            <a:r>
              <a:rPr lang="pt-BR" altLang="pt-BR" sz="2200" b="1" smtClean="0">
                <a:solidFill>
                  <a:srgbClr val="FF3300"/>
                </a:solidFill>
              </a:rPr>
              <a:t>            -Defeito septal auriculoventricular (OR= 2.16, 95% IC: 1.19–3.95), </a:t>
            </a:r>
          </a:p>
          <a:p>
            <a:pPr marL="282575" indent="-282575" defTabSz="914400">
              <a:buFont typeface="Wingdings 3" pitchFamily="18" charset="2"/>
              <a:buNone/>
            </a:pPr>
            <a:r>
              <a:rPr lang="pt-BR" altLang="pt-BR" sz="2200" b="1" smtClean="0">
                <a:solidFill>
                  <a:srgbClr val="FF3300"/>
                </a:solidFill>
              </a:rPr>
              <a:t>            -Defeito septal ventricular (OR= 1.47, 95%, IC: 1.21–1.78) e </a:t>
            </a:r>
            <a:br>
              <a:rPr lang="pt-BR" altLang="pt-BR" sz="2200" b="1" smtClean="0">
                <a:solidFill>
                  <a:srgbClr val="FF3300"/>
                </a:solidFill>
              </a:rPr>
            </a:br>
            <a:r>
              <a:rPr lang="pt-BR" altLang="pt-BR" sz="2200" b="1" smtClean="0">
                <a:solidFill>
                  <a:srgbClr val="FF3300"/>
                </a:solidFill>
              </a:rPr>
              <a:t>      -Coartação da aorta (OR=1.91, 95%, IC: 1.19–3.06) estão significativamente aumentadas</a:t>
            </a:r>
            <a:br>
              <a:rPr lang="pt-BR" altLang="pt-BR" sz="2200" b="1" smtClean="0">
                <a:solidFill>
                  <a:srgbClr val="FF3300"/>
                </a:solidFill>
              </a:rPr>
            </a:br>
            <a:endParaRPr lang="pt-BR" altLang="pt-BR" sz="2200" b="1" smtClean="0">
              <a:solidFill>
                <a:srgbClr val="FF3300"/>
              </a:solidFil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3"/>
          <p:cNvSpPr>
            <a:spLocks noGrp="1"/>
          </p:cNvSpPr>
          <p:nvPr>
            <p:ph type="body" idx="4294967295"/>
          </p:nvPr>
        </p:nvSpPr>
        <p:spPr>
          <a:xfrm>
            <a:off x="385763" y="568325"/>
            <a:ext cx="11044237" cy="5656263"/>
          </a:xfrm>
          <a:solidFill>
            <a:schemeClr val="bg1"/>
          </a:solidFill>
        </p:spPr>
        <p:txBody>
          <a:bodyPr/>
          <a:lstStyle/>
          <a:p>
            <a:pPr marL="282575" indent="-282575" defTabSz="914400">
              <a:buFont typeface="Wingdings 3" pitchFamily="18" charset="2"/>
              <a:buNone/>
            </a:pPr>
            <a:r>
              <a:rPr lang="pt-BR" altLang="pt-BR" b="1" smtClean="0">
                <a:solidFill>
                  <a:srgbClr val="FF3399"/>
                </a:solidFill>
              </a:rPr>
              <a:t>                                          </a:t>
            </a:r>
            <a:r>
              <a:rPr lang="pt-BR" altLang="pt-BR" sz="2800" b="1" smtClean="0">
                <a:solidFill>
                  <a:srgbClr val="FF3399"/>
                </a:solidFill>
              </a:rPr>
              <a:t>MALFORMAÇÕES DO SISTEMA NERVOSO CENTRAL</a:t>
            </a:r>
          </a:p>
          <a:p>
            <a:pPr marL="282575" indent="-282575" defTabSz="914400"/>
            <a:r>
              <a:rPr lang="pt-BR" altLang="pt-BR" sz="2800" smtClean="0"/>
              <a:t>O estudo da EUROCAT já mencionado demonstrou um aumento significativo do risco em</a:t>
            </a:r>
            <a:br>
              <a:rPr lang="pt-BR" altLang="pt-BR" sz="2800" smtClean="0"/>
            </a:br>
            <a:r>
              <a:rPr lang="pt-BR" altLang="pt-BR" sz="2800" smtClean="0"/>
              <a:t>mulheres com DGPC  nos defeitos do tubo neural (anencefalia, encefalocele, mas não no caso</a:t>
            </a:r>
            <a:br>
              <a:rPr lang="pt-BR" altLang="pt-BR" sz="2800" smtClean="0"/>
            </a:br>
            <a:r>
              <a:rPr lang="pt-BR" altLang="pt-BR" sz="2800" smtClean="0"/>
              <a:t>do mielomeningocel). A  odds ratio (OR)  foi, para:</a:t>
            </a:r>
          </a:p>
          <a:p>
            <a:pPr marL="282575" indent="-282575" defTabSz="914400">
              <a:buFont typeface="Wingdings 3" pitchFamily="18" charset="2"/>
              <a:buNone/>
            </a:pPr>
            <a:r>
              <a:rPr lang="pt-BR" altLang="pt-BR" sz="2800" smtClean="0"/>
              <a:t>      - </a:t>
            </a:r>
            <a:r>
              <a:rPr lang="pt-BR" altLang="pt-BR" sz="2800" smtClean="0">
                <a:solidFill>
                  <a:srgbClr val="FF3300"/>
                </a:solidFill>
              </a:rPr>
              <a:t>defeitos do tubo neural:1.55 (95% IC: 1.13–2.13), </a:t>
            </a:r>
            <a:br>
              <a:rPr lang="pt-BR" altLang="pt-BR" sz="2800" smtClean="0">
                <a:solidFill>
                  <a:srgbClr val="FF3300"/>
                </a:solidFill>
              </a:rPr>
            </a:br>
            <a:r>
              <a:rPr lang="pt-BR" altLang="pt-BR" sz="2800" smtClean="0">
                <a:solidFill>
                  <a:srgbClr val="FF3300"/>
                </a:solidFill>
              </a:rPr>
              <a:t> -anencefalia: 1.90 (95% IC: 1.20–3.01), </a:t>
            </a:r>
          </a:p>
          <a:p>
            <a:pPr marL="282575" indent="-282575" defTabSz="914400">
              <a:buFont typeface="Wingdings 3" pitchFamily="18" charset="2"/>
              <a:buNone/>
            </a:pPr>
            <a:r>
              <a:rPr lang="pt-BR" altLang="pt-BR" sz="2800" smtClean="0">
                <a:solidFill>
                  <a:srgbClr val="FF3300"/>
                </a:solidFill>
              </a:rPr>
              <a:t>      -encefalocele: 3.22 (95% IC: 1.65–6.26) e para</a:t>
            </a:r>
            <a:r>
              <a:rPr lang="pt-BR" altLang="pt-BR" sz="2800" smtClean="0">
                <a:solidFill>
                  <a:srgbClr val="FF3399"/>
                </a:solidFill>
              </a:rPr>
              <a:t/>
            </a:r>
            <a:br>
              <a:rPr lang="pt-BR" altLang="pt-BR" sz="2800" smtClean="0">
                <a:solidFill>
                  <a:srgbClr val="FF3399"/>
                </a:solidFill>
              </a:rPr>
            </a:br>
            <a:r>
              <a:rPr lang="pt-BR" altLang="pt-BR" sz="2800" smtClean="0"/>
              <a:t>-espinha bífida :0.92 (95% IC: 0.53–1.60). </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3"/>
          <p:cNvSpPr>
            <a:spLocks noGrp="1"/>
          </p:cNvSpPr>
          <p:nvPr>
            <p:ph type="body" idx="4294967295"/>
          </p:nvPr>
        </p:nvSpPr>
        <p:spPr>
          <a:xfrm>
            <a:off x="519113" y="166688"/>
            <a:ext cx="10625137" cy="6345237"/>
          </a:xfrm>
          <a:solidFill>
            <a:schemeClr val="bg1"/>
          </a:solidFill>
        </p:spPr>
        <p:txBody>
          <a:bodyPr/>
          <a:lstStyle/>
          <a:p>
            <a:pPr marL="282575" indent="-282575" algn="ctr" defTabSz="914400">
              <a:lnSpc>
                <a:spcPct val="92000"/>
              </a:lnSpc>
              <a:buFont typeface="Wingdings 3" pitchFamily="18" charset="2"/>
              <a:buNone/>
            </a:pPr>
            <a:r>
              <a:rPr lang="pt-BR" altLang="ja-JP" smtClean="0">
                <a:solidFill>
                  <a:srgbClr val="FF3300"/>
                </a:solidFill>
                <a:ea typeface="MS PGothic" pitchFamily="34" charset="-128"/>
              </a:rPr>
              <a:t>Qu</a:t>
            </a:r>
            <a:r>
              <a:rPr lang="pt-BR" altLang="pt-BR" smtClean="0">
                <a:solidFill>
                  <a:srgbClr val="FF3300"/>
                </a:solidFill>
              </a:rPr>
              <a:t>anto ao Diabetes Gestacional (DMG)</a:t>
            </a:r>
          </a:p>
          <a:p>
            <a:pPr marL="282575" indent="-282575" defTabSz="914400">
              <a:lnSpc>
                <a:spcPct val="92000"/>
              </a:lnSpc>
            </a:pPr>
            <a:r>
              <a:rPr lang="pt-BR" altLang="pt-BR" smtClean="0">
                <a:solidFill>
                  <a:srgbClr val="FF3300"/>
                </a:solidFill>
              </a:rPr>
              <a:t>o risco de anomalias congênitas está aumentado em mulheres com DMG com necessidade de insulinoterapia. Isto deve-se, presumivelmente, a uma maior severidade da hiperglicemia nestes casos e à inclusão neste grupo das mulheres com DM tipo 2 não diagnosticada até à gravidez, o que levaria à exposição do feto à hiperglicemia durante a</a:t>
            </a:r>
            <a:br>
              <a:rPr lang="pt-BR" altLang="pt-BR" smtClean="0">
                <a:solidFill>
                  <a:srgbClr val="FF3300"/>
                </a:solidFill>
              </a:rPr>
            </a:br>
            <a:r>
              <a:rPr lang="pt-BR" altLang="pt-BR" smtClean="0">
                <a:solidFill>
                  <a:srgbClr val="FF3300"/>
                </a:solidFill>
              </a:rPr>
              <a:t>embriogênese do primeiro trimestre.</a:t>
            </a:r>
          </a:p>
          <a:p>
            <a:pPr marL="282575" indent="-282575" defTabSz="914400">
              <a:lnSpc>
                <a:spcPct val="92000"/>
              </a:lnSpc>
            </a:pPr>
            <a:r>
              <a:rPr lang="pt-BR" altLang="pt-BR" smtClean="0"/>
              <a:t/>
            </a:r>
            <a:br>
              <a:rPr lang="pt-BR" altLang="pt-BR" smtClean="0"/>
            </a:br>
            <a:r>
              <a:rPr lang="pt-BR" altLang="pt-BR" smtClean="0"/>
              <a:t>O risco de malformações fetais pode ser previsto através da medição dos valores de </a:t>
            </a:r>
            <a:r>
              <a:rPr lang="pt-BR" altLang="pt-BR" b="1" smtClean="0">
                <a:solidFill>
                  <a:srgbClr val="0000FF"/>
                </a:solidFill>
              </a:rPr>
              <a:t>hemoglobina A1c</a:t>
            </a:r>
            <a:r>
              <a:rPr lang="pt-BR" altLang="pt-BR" smtClean="0"/>
              <a:t> materna às 14 semanas de gestação. Valores iguais ou superiores a 6,5% constituem um critério para o diagnóstico de DM. </a:t>
            </a:r>
            <a:r>
              <a:rPr lang="pt-BR" altLang="pt-BR" smtClean="0">
                <a:solidFill>
                  <a:srgbClr val="0000FF"/>
                </a:solidFill>
              </a:rPr>
              <a:t>Se este valor for inferior a 7%, o risco de anomalias congênitas é igual àquele de uma grávida sem DM</a:t>
            </a:r>
            <a:r>
              <a:rPr lang="pt-BR" altLang="pt-BR" smtClean="0"/>
              <a:t>. </a:t>
            </a:r>
          </a:p>
          <a:p>
            <a:pPr marL="282575" indent="-282575" algn="ctr" defTabSz="914400">
              <a:lnSpc>
                <a:spcPct val="92000"/>
              </a:lnSpc>
            </a:pPr>
            <a:r>
              <a:rPr lang="pt-BR" altLang="pt-BR" b="1" smtClean="0">
                <a:solidFill>
                  <a:srgbClr val="FF3300"/>
                </a:solidFill>
              </a:rPr>
              <a:t>Por outro lado, se este valor estiver entre 7% e 8.5%, o risco é de 5%. Se o valor de hemoglobina A1c for superior a 10%, o risco passa para 22%.</a:t>
            </a:r>
            <a:r>
              <a:rPr lang="pt-BR" altLang="pt-BR" smtClean="0"/>
              <a:t> </a:t>
            </a:r>
          </a:p>
          <a:p>
            <a:pPr marL="282575" indent="-282575" defTabSz="914400">
              <a:lnSpc>
                <a:spcPct val="92000"/>
              </a:lnSpc>
            </a:pPr>
            <a:r>
              <a:rPr lang="pt-BR" altLang="pt-BR" smtClean="0"/>
              <a:t>Estes valores também podem ser novamente medidos às 32 semanas de gestação, estando nesta fase relacionados com o risco de macrossomia neonatal, policitemia e hipoglicemia. Valores acima de 10% nestes casos prevêem um risco superior a 10% de complicações ao nascimento.</a:t>
            </a:r>
            <a:br>
              <a:rPr lang="pt-BR" altLang="pt-BR" smtClean="0"/>
            </a:br>
            <a:endParaRPr lang="pt-BR" altLang="pt-BR" smtClean="0"/>
          </a:p>
          <a:p>
            <a:pPr marL="282575" indent="-282575" algn="ctr" defTabSz="914400">
              <a:lnSpc>
                <a:spcPct val="92000"/>
              </a:lnSpc>
            </a:pPr>
            <a:r>
              <a:rPr lang="pt-BR" altLang="pt-BR" b="1" smtClean="0">
                <a:solidFill>
                  <a:srgbClr val="0000FF"/>
                </a:solidFill>
              </a:rPr>
              <a:t>Deve ser realizada uma ecografia por trimestre para aferir o crescimento fetal e a sua correta morfologia, com especial atenção à anatomia cardíaca entre as 18 e as 20 semanas . Em casos selecionados poderá ser realizado um</a:t>
            </a:r>
            <a:br>
              <a:rPr lang="pt-BR" altLang="pt-BR" b="1" smtClean="0">
                <a:solidFill>
                  <a:srgbClr val="0000FF"/>
                </a:solidFill>
              </a:rPr>
            </a:br>
            <a:r>
              <a:rPr lang="pt-BR" altLang="pt-BR" b="1" smtClean="0">
                <a:solidFill>
                  <a:srgbClr val="0000FF"/>
                </a:solidFill>
              </a:rPr>
              <a:t>ecocardiograma para ajudar a analisar as estruturas cardíacas.</a:t>
            </a:r>
            <a:br>
              <a:rPr lang="pt-BR" altLang="pt-BR" b="1" smtClean="0">
                <a:solidFill>
                  <a:srgbClr val="0000FF"/>
                </a:solidFill>
              </a:rPr>
            </a:br>
            <a:endParaRPr lang="pt-BR" altLang="pt-BR" b="1" smtClean="0">
              <a:solidFill>
                <a:srgbClr val="0000FF"/>
              </a:solidFill>
            </a:endParaRPr>
          </a:p>
          <a:p>
            <a:pPr marL="282575" indent="-282575" defTabSz="914400">
              <a:lnSpc>
                <a:spcPct val="92000"/>
              </a:lnSpc>
            </a:pPr>
            <a:endParaRPr lang="pt-BR" altLang="pt-BR" b="1" smtClean="0">
              <a:solidFill>
                <a:srgbClr val="0000FF"/>
              </a:solidFill>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3"/>
          <p:cNvSpPr>
            <a:spLocks noGrp="1"/>
          </p:cNvSpPr>
          <p:nvPr>
            <p:ph type="body" idx="4294967295"/>
          </p:nvPr>
        </p:nvSpPr>
        <p:spPr>
          <a:xfrm>
            <a:off x="730250" y="568325"/>
            <a:ext cx="10699750" cy="5656263"/>
          </a:xfrm>
          <a:solidFill>
            <a:schemeClr val="bg1"/>
          </a:solidFill>
        </p:spPr>
        <p:txBody>
          <a:bodyPr/>
          <a:lstStyle/>
          <a:p>
            <a:pPr marL="282575" indent="-282575" defTabSz="914400"/>
            <a:endParaRPr lang="pt-BR" altLang="pt-BR" smtClean="0"/>
          </a:p>
          <a:p>
            <a:pPr marL="282575" indent="-282575" defTabSz="914400"/>
            <a:r>
              <a:rPr lang="pt-BR" altLang="pt-BR" sz="2400" smtClean="0">
                <a:solidFill>
                  <a:srgbClr val="0000FF"/>
                </a:solidFill>
              </a:rPr>
              <a:t>Os valores de glicemia em jejum devem ser 72-90 mg/dL e menos que 126 mg/dL pós-prandial</a:t>
            </a:r>
            <a:br>
              <a:rPr lang="pt-BR" altLang="pt-BR" sz="2400" smtClean="0">
                <a:solidFill>
                  <a:srgbClr val="0000FF"/>
                </a:solidFill>
              </a:rPr>
            </a:br>
            <a:r>
              <a:rPr lang="pt-BR" altLang="pt-BR" sz="2400" smtClean="0">
                <a:solidFill>
                  <a:srgbClr val="0000FF"/>
                </a:solidFill>
              </a:rPr>
              <a:t>(1,5 horas) .</a:t>
            </a:r>
            <a:br>
              <a:rPr lang="pt-BR" altLang="pt-BR" sz="2400" smtClean="0">
                <a:solidFill>
                  <a:srgbClr val="0000FF"/>
                </a:solidFill>
              </a:rPr>
            </a:br>
            <a:endParaRPr lang="pt-BR" altLang="pt-BR" sz="2400" smtClean="0">
              <a:solidFill>
                <a:srgbClr val="0000FF"/>
              </a:solidFill>
            </a:endParaRPr>
          </a:p>
          <a:p>
            <a:pPr marL="282575" indent="-282575" algn="ctr" defTabSz="914400"/>
            <a:r>
              <a:rPr lang="pt-BR" altLang="pt-BR" sz="2400" b="1" smtClean="0">
                <a:solidFill>
                  <a:srgbClr val="0000FF"/>
                </a:solidFill>
              </a:rPr>
              <a:t>É recomendada a suplementação de ácido fólico com início antes da concepção e fim na 13º semana de gestação</a:t>
            </a:r>
            <a:r>
              <a:rPr lang="pt-BR" altLang="pt-BR" sz="2400" smtClean="0"/>
              <a:t> .</a:t>
            </a:r>
            <a:br>
              <a:rPr lang="pt-BR" altLang="pt-BR" sz="2400" smtClean="0"/>
            </a:br>
            <a:endParaRPr lang="pt-BR" altLang="pt-BR" sz="2400" smtClean="0"/>
          </a:p>
          <a:p>
            <a:pPr marL="282575" indent="-282575" algn="ctr" defTabSz="914400"/>
            <a:r>
              <a:rPr lang="pt-BR" altLang="pt-BR" sz="2400" b="1" smtClean="0">
                <a:solidFill>
                  <a:srgbClr val="0000FF"/>
                </a:solidFill>
              </a:rPr>
              <a:t>Alcançar e manter a euglicemia é o objetivo principal no acompanhamento de gravidezes</a:t>
            </a:r>
            <a:br>
              <a:rPr lang="pt-BR" altLang="pt-BR" sz="2400" b="1" smtClean="0">
                <a:solidFill>
                  <a:srgbClr val="0000FF"/>
                </a:solidFill>
              </a:rPr>
            </a:br>
            <a:r>
              <a:rPr lang="pt-BR" altLang="pt-BR" sz="2400" b="1" smtClean="0">
                <a:solidFill>
                  <a:srgbClr val="0000FF"/>
                </a:solidFill>
              </a:rPr>
              <a:t>complicadas por DMPG e DMG de forma a prevenir as anomalias congênitas.</a:t>
            </a:r>
            <a:br>
              <a:rPr lang="pt-BR" altLang="pt-BR" sz="2400" b="1" smtClean="0">
                <a:solidFill>
                  <a:srgbClr val="0000FF"/>
                </a:solidFill>
              </a:rPr>
            </a:br>
            <a:endParaRPr lang="pt-BR" altLang="pt-BR" sz="2400" b="1" smtClean="0">
              <a:solidFill>
                <a:srgbClr val="0000FF"/>
              </a:solidFil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3"/>
          <p:cNvSpPr>
            <a:spLocks noGrp="1"/>
          </p:cNvSpPr>
          <p:nvPr>
            <p:ph type="body" idx="4294967295"/>
          </p:nvPr>
        </p:nvSpPr>
        <p:spPr>
          <a:xfrm>
            <a:off x="441325" y="568325"/>
            <a:ext cx="10988675" cy="5656263"/>
          </a:xfrm>
          <a:solidFill>
            <a:schemeClr val="bg1"/>
          </a:solidFill>
        </p:spPr>
        <p:txBody>
          <a:bodyPr/>
          <a:lstStyle/>
          <a:p>
            <a:pPr marL="282575" indent="-282575" algn="ctr" defTabSz="914400">
              <a:buFont typeface="Wingdings 3" pitchFamily="18" charset="2"/>
              <a:buNone/>
            </a:pPr>
            <a:r>
              <a:rPr lang="pt-BR" altLang="pt-BR" sz="3200" smtClean="0">
                <a:solidFill>
                  <a:srgbClr val="FF3399"/>
                </a:solidFill>
              </a:rPr>
              <a:t>Conclusão</a:t>
            </a:r>
          </a:p>
          <a:p>
            <a:pPr marL="282575" indent="-282575" algn="ctr" defTabSz="914400">
              <a:buFont typeface="Wingdings 3" pitchFamily="18" charset="2"/>
              <a:buNone/>
            </a:pPr>
            <a:r>
              <a:rPr lang="pt-BR" altLang="pt-BR" sz="3200" b="1" smtClean="0">
                <a:solidFill>
                  <a:srgbClr val="0000FF"/>
                </a:solidFill>
              </a:rPr>
              <a:t>Foi encontrada uma associação entre a Diabetes Mellitus pré-gestacional e as</a:t>
            </a:r>
            <a:br>
              <a:rPr lang="pt-BR" altLang="pt-BR" sz="3200" b="1" smtClean="0">
                <a:solidFill>
                  <a:srgbClr val="0000FF"/>
                </a:solidFill>
              </a:rPr>
            </a:br>
            <a:r>
              <a:rPr lang="pt-BR" altLang="pt-BR" sz="3200" b="1" smtClean="0">
                <a:solidFill>
                  <a:srgbClr val="0000FF"/>
                </a:solidFill>
              </a:rPr>
              <a:t>malformações fetais. </a:t>
            </a:r>
            <a:r>
              <a:rPr lang="pt-BR" altLang="pt-BR" sz="3200" smtClean="0"/>
              <a:t>O risco de malformações fetais pode ser previsto através da medição dos valores de </a:t>
            </a:r>
            <a:r>
              <a:rPr lang="pt-BR" altLang="pt-BR" sz="3200" b="1" smtClean="0">
                <a:solidFill>
                  <a:srgbClr val="0000FF"/>
                </a:solidFill>
              </a:rPr>
              <a:t>hemoglobina A1c</a:t>
            </a:r>
            <a:r>
              <a:rPr lang="pt-BR" altLang="pt-BR" sz="3200" smtClean="0"/>
              <a:t> materna às 14 semanas de gestação</a:t>
            </a:r>
            <a:r>
              <a:rPr lang="pt-BR" altLang="pt-BR" sz="3200" b="1" smtClean="0">
                <a:solidFill>
                  <a:srgbClr val="0000FF"/>
                </a:solidFill>
              </a:rPr>
              <a:t>.</a:t>
            </a:r>
            <a:br>
              <a:rPr lang="pt-BR" altLang="pt-BR" sz="3200" b="1" smtClean="0">
                <a:solidFill>
                  <a:srgbClr val="0000FF"/>
                </a:solidFill>
              </a:rPr>
            </a:br>
            <a:endParaRPr lang="pt-BR" altLang="pt-BR" sz="3200" b="1" smtClean="0">
              <a:solidFill>
                <a:srgbClr val="0000FF"/>
              </a:solidFill>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3"/>
          <p:cNvSpPr>
            <a:spLocks noGrp="1"/>
          </p:cNvSpPr>
          <p:nvPr>
            <p:ph type="body" idx="4294967295"/>
          </p:nvPr>
        </p:nvSpPr>
        <p:spPr>
          <a:xfrm>
            <a:off x="515938" y="1201738"/>
            <a:ext cx="10952162" cy="5656262"/>
          </a:xfrm>
          <a:solidFill>
            <a:schemeClr val="bg1"/>
          </a:solidFill>
        </p:spPr>
        <p:txBody>
          <a:bodyPr/>
          <a:lstStyle/>
          <a:p>
            <a:pPr marL="282575" indent="-282575" defTabSz="914400">
              <a:lnSpc>
                <a:spcPct val="92000"/>
              </a:lnSpc>
              <a:buFont typeface="Wingdings 3" pitchFamily="18" charset="2"/>
              <a:buNone/>
            </a:pPr>
            <a:r>
              <a:rPr lang="pt-BR" altLang="pt-BR" sz="1600" b="1" smtClean="0">
                <a:solidFill>
                  <a:srgbClr val="0000FF"/>
                </a:solidFill>
              </a:rPr>
              <a:t>OBJETIVOS / HIPÓTESES</a:t>
            </a:r>
            <a:r>
              <a:rPr lang="pt-BR" altLang="pt-BR" sz="1600" smtClean="0">
                <a:solidFill>
                  <a:srgbClr val="0000FF"/>
                </a:solidFill>
              </a:rPr>
              <a:t>:</a:t>
            </a:r>
          </a:p>
          <a:p>
            <a:pPr marL="282575" indent="-282575" defTabSz="914400">
              <a:lnSpc>
                <a:spcPct val="92000"/>
              </a:lnSpc>
            </a:pPr>
            <a:r>
              <a:rPr lang="pt-BR" altLang="pt-BR" sz="1600" smtClean="0"/>
              <a:t>O objetivo deste estudo foi avaliar o risco de resultados perinatais adversos em diabetes mellitus gestacional (GDM) em uma grande coorte nacional.</a:t>
            </a:r>
          </a:p>
          <a:p>
            <a:pPr marL="282575" indent="-282575" defTabSz="914400">
              <a:lnSpc>
                <a:spcPct val="92000"/>
              </a:lnSpc>
              <a:buFont typeface="Wingdings 3" pitchFamily="18" charset="2"/>
              <a:buNone/>
            </a:pPr>
            <a:r>
              <a:rPr lang="pt-BR" altLang="pt-BR" sz="1600" b="1" smtClean="0">
                <a:solidFill>
                  <a:srgbClr val="0000FF"/>
                </a:solidFill>
              </a:rPr>
              <a:t>MÉTODOS:</a:t>
            </a:r>
          </a:p>
          <a:p>
            <a:pPr marL="282575" indent="-282575" defTabSz="914400">
              <a:lnSpc>
                <a:spcPct val="92000"/>
              </a:lnSpc>
            </a:pPr>
            <a:r>
              <a:rPr lang="pt-BR" altLang="pt-BR" sz="1600" smtClean="0"/>
              <a:t>Todas os nascimentos  ocorridos após 22 semanas na França em 2012 foram incluídas pela extração de dados do banco de dados de alta hospitalar e do sistema nacional de seguro de saúde. O estado diabético das mães foi determinado pelo uso de agentes hipoglicemiantes e pelo diagnóstico hospitalar. Os resultados foram analisados ​​de acordo com o tipo de diabetes e, no grupo GDM, se o diabetes foi tratado com insulina.</a:t>
            </a:r>
          </a:p>
          <a:p>
            <a:pPr marL="282575" indent="-282575" defTabSz="914400">
              <a:lnSpc>
                <a:spcPct val="92000"/>
              </a:lnSpc>
              <a:buFont typeface="Wingdings 3" pitchFamily="18" charset="2"/>
              <a:buNone/>
            </a:pPr>
            <a:r>
              <a:rPr lang="pt-BR" altLang="pt-BR" sz="1600" b="1" smtClean="0">
                <a:solidFill>
                  <a:srgbClr val="0000FF"/>
                </a:solidFill>
              </a:rPr>
              <a:t>RESULTADOS:</a:t>
            </a:r>
          </a:p>
          <a:p>
            <a:pPr marL="282575" indent="-282575" defTabSz="914400">
              <a:lnSpc>
                <a:spcPct val="92000"/>
              </a:lnSpc>
            </a:pPr>
            <a:r>
              <a:rPr lang="pt-BR" altLang="pt-BR" sz="1600" smtClean="0"/>
              <a:t>A coorte de 796.346 partos envolveu 57.629 (7,24%) mães com DMG. A ligação mãe-bebê foi obtida para 705.198 partos. </a:t>
            </a:r>
            <a:r>
              <a:rPr lang="pt-BR" altLang="pt-BR" sz="1600" smtClean="0">
                <a:solidFill>
                  <a:srgbClr val="0000FF"/>
                </a:solidFill>
              </a:rPr>
              <a:t>Os riscos de resultados adversos foram muito menores com o DMG do que com o diabetes pré-gestacional</a:t>
            </a:r>
            <a:r>
              <a:rPr lang="pt-BR" altLang="pt-BR" sz="1600" smtClean="0"/>
              <a:t>. Após limitar a análise aos partos após 28 semanas para reduzir o viés ,</a:t>
            </a:r>
            <a:r>
              <a:rPr lang="pt-BR" altLang="pt-BR" sz="1600" b="1" smtClean="0">
                <a:solidFill>
                  <a:srgbClr val="FF3300"/>
                </a:solidFill>
              </a:rPr>
              <a:t>os riscos de parto prematuro (OR 1,3 [IC 95% 1,3, 1,4]), cesariana (OR 1,4 [IC 95% 1,4, 1,4]), pré- eclâmpsia / eclâmpsia (OR 1,7 [95% IC 1,6, 1,7]), macrossomia (OR 1,8 [IC 95% 1,7, 1,8]), desconforto respiratório (OR 1,1 [IC 95% 1,0, 1,3]), traumatismo ao nascimento (OR 1,3 [IC 95% 1,1, 1,5]) e malformações cardíacas (OR 1,3 [IC 95% 1,1, 1,4]) foram aumentados em mulheres com DMG em comparação com a população não diabética</a:t>
            </a:r>
            <a:r>
              <a:rPr lang="pt-BR" altLang="pt-BR" sz="1600" smtClean="0"/>
              <a:t>. </a:t>
            </a:r>
            <a:r>
              <a:rPr lang="pt-BR" altLang="pt-BR" sz="1600" smtClean="0">
                <a:solidFill>
                  <a:srgbClr val="FF3399"/>
                </a:solidFill>
              </a:rPr>
              <a:t>Riscos mais altos foram observados em mulheres com DMG tratado com insulina do que naqueles com DMG tratado com dieta</a:t>
            </a:r>
            <a:r>
              <a:rPr lang="pt-BR" altLang="pt-BR" sz="1600" smtClean="0"/>
              <a:t>. </a:t>
            </a:r>
          </a:p>
          <a:p>
            <a:pPr marL="282575" indent="-282575" defTabSz="914400">
              <a:lnSpc>
                <a:spcPct val="92000"/>
              </a:lnSpc>
              <a:buFont typeface="Wingdings 3" pitchFamily="18" charset="2"/>
              <a:buNone/>
            </a:pPr>
            <a:r>
              <a:rPr lang="pt-BR" altLang="pt-BR" sz="1600" b="1" smtClean="0">
                <a:solidFill>
                  <a:srgbClr val="0000FF"/>
                </a:solidFill>
              </a:rPr>
              <a:t>CONCLUSÕES / INTERPRETAÇÃO</a:t>
            </a:r>
            <a:r>
              <a:rPr lang="pt-BR" altLang="pt-BR" sz="1600" b="1" smtClean="0"/>
              <a:t>:</a:t>
            </a:r>
          </a:p>
          <a:p>
            <a:pPr marL="282575" indent="-282575" defTabSz="914400">
              <a:lnSpc>
                <a:spcPct val="92000"/>
              </a:lnSpc>
            </a:pPr>
            <a:r>
              <a:rPr lang="pt-BR" altLang="pt-BR" sz="1600" smtClean="0"/>
              <a:t>O DMG está associado a um risco moderadamente aumentado de resultados perinatais adversos, que é </a:t>
            </a:r>
            <a:r>
              <a:rPr lang="pt-BR" altLang="pt-BR" sz="1600" b="1" smtClean="0">
                <a:solidFill>
                  <a:srgbClr val="FF3399"/>
                </a:solidFill>
              </a:rPr>
              <a:t>maior no DMG tratado com insulina do que no DMG não tratado com insulina para a maioria dos resultados.</a:t>
            </a:r>
            <a:endParaRPr lang="pt-BR" altLang="pt-BR" sz="1600" b="1" smtClean="0"/>
          </a:p>
          <a:p>
            <a:pPr marL="282575" indent="-282575" defTabSz="914400">
              <a:lnSpc>
                <a:spcPct val="92000"/>
              </a:lnSpc>
            </a:pPr>
            <a:endParaRPr lang="pt-BR" altLang="pt-BR" sz="1600" b="1" smtClean="0"/>
          </a:p>
        </p:txBody>
      </p:sp>
      <p:sp>
        <p:nvSpPr>
          <p:cNvPr id="45059" name="Rectangle 4"/>
          <p:cNvSpPr>
            <a:spLocks noChangeArrowheads="1"/>
          </p:cNvSpPr>
          <p:nvPr/>
        </p:nvSpPr>
        <p:spPr bwMode="auto">
          <a:xfrm>
            <a:off x="2573338" y="404813"/>
            <a:ext cx="6297612" cy="73025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95220" bIns="0" anchor="ctr">
            <a:spAutoFit/>
          </a:bodyPr>
          <a:lstStyle/>
          <a:p>
            <a:pPr algn="ctr"/>
            <a:r>
              <a:rPr lang="pt-BR" altLang="pt-BR" sz="1200">
                <a:latin typeface="Arial" pitchFamily="34" charset="0"/>
                <a:hlinkClick r:id="rId2"/>
              </a:rPr>
              <a:t>Gestational diabetes and adverse perinatal outcomes from 716,152 births in France in 2012.</a:t>
            </a:r>
            <a:endParaRPr lang="pt-BR" altLang="pt-BR" sz="1200">
              <a:latin typeface="Arial" pitchFamily="34" charset="0"/>
            </a:endParaRPr>
          </a:p>
          <a:p>
            <a:pPr algn="ctr"/>
            <a:r>
              <a:rPr lang="pt-BR" altLang="pt-BR" sz="1200">
                <a:latin typeface="Arial" pitchFamily="34" charset="0"/>
              </a:rPr>
              <a:t>Billionnet C, Mitanchez D, Weill A, Nizard J, Alla F, Hartemann A, Jacqueminet S.</a:t>
            </a:r>
          </a:p>
          <a:p>
            <a:pPr algn="ctr"/>
            <a:r>
              <a:rPr lang="pt-BR" altLang="pt-BR" sz="1200">
                <a:latin typeface="Arial" pitchFamily="34" charset="0"/>
              </a:rPr>
              <a:t>Diabetologia. 2017 Apr;60(4):636-644. doi: 10.1007/s00125-017-4206-6. Epub 2017 Feb 15.</a:t>
            </a:r>
          </a:p>
          <a:p>
            <a:pPr algn="ctr"/>
            <a:r>
              <a:rPr lang="pt-BR" altLang="pt-BR" sz="1200">
                <a:latin typeface="Arial" pitchFamily="34" charset="0"/>
              </a:rPr>
              <a:t>PMID: 28197657</a:t>
            </a:r>
            <a:r>
              <a:rPr lang="pt-BR" altLang="pt-BR" sz="1200" u="sng">
                <a:latin typeface="Arial" pitchFamily="34" charset="0"/>
                <a:hlinkClick r:id="rId3"/>
              </a:rPr>
              <a:t>Similar articles</a:t>
            </a:r>
            <a:r>
              <a:rPr lang="pt-BR" altLang="pt-BR" sz="1200" u="sng">
                <a:latin typeface="Arial" pitchFamily="34" charset="0"/>
              </a:rPr>
              <a:t>.</a:t>
            </a:r>
          </a:p>
        </p:txBody>
      </p:sp>
      <p:sp>
        <p:nvSpPr>
          <p:cNvPr id="45060" name="Rectangle 5"/>
          <p:cNvSpPr>
            <a:spLocks noChangeArrowheads="1"/>
          </p:cNvSpPr>
          <p:nvPr/>
        </p:nvSpPr>
        <p:spPr bwMode="auto">
          <a:xfrm>
            <a:off x="636588" y="0"/>
            <a:ext cx="102552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ltLang="pt-BR" sz="1800">
                <a:solidFill>
                  <a:srgbClr val="0000FF"/>
                </a:solidFill>
                <a:latin typeface="Arial" pitchFamily="34" charset="0"/>
              </a:rPr>
              <a:t>Diabetes gestacional e resultados perinatais adversos de 716.152 nascimentos na França em 2012</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3"/>
          <p:cNvSpPr>
            <a:spLocks noGrp="1"/>
          </p:cNvSpPr>
          <p:nvPr>
            <p:ph type="body" idx="4294967295"/>
          </p:nvPr>
        </p:nvSpPr>
        <p:spPr>
          <a:xfrm>
            <a:off x="515938" y="1201738"/>
            <a:ext cx="10952162" cy="5656262"/>
          </a:xfrm>
          <a:solidFill>
            <a:schemeClr val="bg1"/>
          </a:solidFill>
        </p:spPr>
        <p:txBody>
          <a:bodyPr/>
          <a:lstStyle/>
          <a:p>
            <a:pPr marL="282575" indent="-282575" defTabSz="914400">
              <a:lnSpc>
                <a:spcPct val="92000"/>
              </a:lnSpc>
              <a:buFont typeface="Wingdings 3" pitchFamily="18" charset="2"/>
              <a:buNone/>
            </a:pPr>
            <a:r>
              <a:rPr lang="pt-BR" altLang="pt-BR" sz="1400" b="1" smtClean="0">
                <a:solidFill>
                  <a:srgbClr val="0000FF"/>
                </a:solidFill>
              </a:rPr>
              <a:t>OBJETIVOS / HIPÓTESES</a:t>
            </a:r>
            <a:r>
              <a:rPr lang="pt-BR" altLang="pt-BR" sz="1400" smtClean="0">
                <a:solidFill>
                  <a:srgbClr val="0000FF"/>
                </a:solidFill>
              </a:rPr>
              <a:t>:</a:t>
            </a:r>
          </a:p>
          <a:p>
            <a:pPr marL="282575" indent="-282575" defTabSz="914400">
              <a:lnSpc>
                <a:spcPct val="92000"/>
              </a:lnSpc>
            </a:pPr>
            <a:r>
              <a:rPr lang="pt-BR" altLang="pt-BR" sz="1400" smtClean="0"/>
              <a:t>O objetivo deste estudo foi avaliar o risco de resultados perinatais adversos em diabetes mellitus gestacional (GDM) em uma grande coorte nacional.</a:t>
            </a:r>
          </a:p>
          <a:p>
            <a:pPr marL="282575" indent="-282575" defTabSz="914400">
              <a:lnSpc>
                <a:spcPct val="92000"/>
              </a:lnSpc>
              <a:buFont typeface="Wingdings 3" pitchFamily="18" charset="2"/>
              <a:buNone/>
            </a:pPr>
            <a:r>
              <a:rPr lang="pt-BR" altLang="pt-BR" sz="1400" b="1" smtClean="0">
                <a:solidFill>
                  <a:srgbClr val="0000FF"/>
                </a:solidFill>
              </a:rPr>
              <a:t>MÉTODOS:</a:t>
            </a:r>
          </a:p>
          <a:p>
            <a:pPr marL="282575" indent="-282575" defTabSz="914400">
              <a:lnSpc>
                <a:spcPct val="92000"/>
              </a:lnSpc>
            </a:pPr>
            <a:r>
              <a:rPr lang="pt-BR" altLang="pt-BR" sz="1400" smtClean="0"/>
              <a:t>Todas os nascimentos  ocorridos após 22 semanas na França em 2012 foram incluídas pela extração de dados do banco de dados de alta hospitalar e do sistema nacional de seguro de saúde. O estado diabético das mães foi determinado pelo uso de agentes hipoglicemiantes e pelo diagnóstico hospitalar. Os resultados foram analisados ​​de acordo com o tipo de diabetes e, no grupo GDM, se o diabetes foi tratado com insulina.</a:t>
            </a:r>
          </a:p>
          <a:p>
            <a:pPr marL="282575" indent="-282575" defTabSz="914400">
              <a:lnSpc>
                <a:spcPct val="92000"/>
              </a:lnSpc>
              <a:buFont typeface="Wingdings 3" pitchFamily="18" charset="2"/>
              <a:buNone/>
            </a:pPr>
            <a:r>
              <a:rPr lang="pt-BR" altLang="pt-BR" sz="1400" b="1" smtClean="0">
                <a:solidFill>
                  <a:srgbClr val="0000FF"/>
                </a:solidFill>
              </a:rPr>
              <a:t>RESULTADOS:</a:t>
            </a:r>
          </a:p>
          <a:p>
            <a:pPr marL="282575" indent="-282575" defTabSz="914400">
              <a:lnSpc>
                <a:spcPct val="92000"/>
              </a:lnSpc>
            </a:pPr>
            <a:r>
              <a:rPr lang="pt-BR" altLang="pt-BR" sz="1400" smtClean="0"/>
              <a:t>A coorte de 796.346 partos envolveu 57.629 (7,24%) mães com DMG. A ligação mãe-bebê foi obtida para 705.198 partos. </a:t>
            </a:r>
            <a:r>
              <a:rPr lang="pt-BR" altLang="pt-BR" sz="1400" smtClean="0">
                <a:solidFill>
                  <a:srgbClr val="0000FF"/>
                </a:solidFill>
              </a:rPr>
              <a:t>Os riscos de resultados adversos foram muito menores com o DMG do que com o diabetes pré-gestacional</a:t>
            </a:r>
            <a:r>
              <a:rPr lang="pt-BR" altLang="pt-BR" sz="1400" smtClean="0"/>
              <a:t>. Após limitar a análise aos partos após 28 semanas para reduzir o viés ,</a:t>
            </a:r>
            <a:r>
              <a:rPr lang="pt-BR" altLang="pt-BR" sz="1400" b="1" smtClean="0">
                <a:solidFill>
                  <a:srgbClr val="FF3300"/>
                </a:solidFill>
              </a:rPr>
              <a:t>os riscos de parto prematuro (OR 1,3 [IC 95% 1,3, 1,4]), cesariana (OR 1,4 [IC 95% 1,4, 1,4]), pré- eclâmpsia / eclâmpsia (OR 1,7 [95% IC 1,6, 1,7]), macrossomia (OR 1,8 [IC 95% 1,7, 1,8]), desconforto respiratório (OR 1,1 [IC 95% 1,0, 1,3]), traumatismo ao nascimento (OR 1,3 [IC 95% 1,1, 1,5]) e malformações cardíacas (OR 1,3 [IC 95% 1,1, 1,4]) foram aumentados em mulheres com DMG em comparação com a população não diabética</a:t>
            </a:r>
            <a:r>
              <a:rPr lang="pt-BR" altLang="pt-BR" sz="1400" smtClean="0"/>
              <a:t>. </a:t>
            </a:r>
            <a:r>
              <a:rPr lang="pt-BR" altLang="pt-BR" sz="1600" smtClean="0">
                <a:solidFill>
                  <a:srgbClr val="FF3399"/>
                </a:solidFill>
              </a:rPr>
              <a:t>Riscos mais altos foram observados em mulheres com DMG tratado com insulina do que naqueles com DMG tratado com dieta</a:t>
            </a:r>
            <a:r>
              <a:rPr lang="pt-BR" altLang="pt-BR" sz="1400" smtClean="0"/>
              <a:t>. </a:t>
            </a:r>
          </a:p>
          <a:p>
            <a:pPr marL="282575" indent="-282575" defTabSz="914400">
              <a:lnSpc>
                <a:spcPct val="92000"/>
              </a:lnSpc>
              <a:buFont typeface="Wingdings 3" pitchFamily="18" charset="2"/>
              <a:buNone/>
            </a:pPr>
            <a:r>
              <a:rPr lang="pt-BR" altLang="pt-BR" sz="1400" b="1" smtClean="0">
                <a:solidFill>
                  <a:srgbClr val="0000FF"/>
                </a:solidFill>
              </a:rPr>
              <a:t>CONCLUSÕES / INTERPRETAÇÃO</a:t>
            </a:r>
            <a:r>
              <a:rPr lang="pt-BR" altLang="pt-BR" sz="1400" b="1" smtClean="0"/>
              <a:t>:</a:t>
            </a:r>
          </a:p>
          <a:p>
            <a:pPr marL="282575" indent="-282575" defTabSz="914400">
              <a:lnSpc>
                <a:spcPct val="92000"/>
              </a:lnSpc>
            </a:pPr>
            <a:r>
              <a:rPr lang="pt-BR" altLang="pt-BR" sz="1400" smtClean="0"/>
              <a:t>O DMG está associado a um risco moderadamente aumentado de resultados perinatais adversos, que é </a:t>
            </a:r>
            <a:r>
              <a:rPr lang="pt-BR" altLang="pt-BR" sz="1600" b="1" smtClean="0">
                <a:solidFill>
                  <a:srgbClr val="FF3399"/>
                </a:solidFill>
              </a:rPr>
              <a:t>maior no DMG tratado com insulina do que no DMG não tratado com insulina para a maioria dos resultados.</a:t>
            </a:r>
            <a:endParaRPr lang="pt-BR" altLang="pt-BR" sz="1600" b="1" smtClean="0"/>
          </a:p>
          <a:p>
            <a:pPr marL="282575" indent="-282575" defTabSz="914400">
              <a:lnSpc>
                <a:spcPct val="92000"/>
              </a:lnSpc>
            </a:pPr>
            <a:endParaRPr lang="pt-BR" altLang="pt-BR" sz="1600" b="1" smtClean="0"/>
          </a:p>
        </p:txBody>
      </p:sp>
      <p:sp>
        <p:nvSpPr>
          <p:cNvPr id="46083" name="Rectangle 4"/>
          <p:cNvSpPr>
            <a:spLocks noChangeArrowheads="1"/>
          </p:cNvSpPr>
          <p:nvPr/>
        </p:nvSpPr>
        <p:spPr bwMode="auto">
          <a:xfrm>
            <a:off x="2573338" y="404813"/>
            <a:ext cx="6297612" cy="73025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95220" bIns="0" anchor="ctr">
            <a:spAutoFit/>
          </a:bodyPr>
          <a:lstStyle/>
          <a:p>
            <a:pPr algn="ctr"/>
            <a:r>
              <a:rPr lang="pt-BR" altLang="pt-BR" sz="1200">
                <a:latin typeface="Arial" pitchFamily="34" charset="0"/>
                <a:hlinkClick r:id="rId2"/>
              </a:rPr>
              <a:t>Gestational diabetes and adverse perinatal outcomes from 716,152 births in France in 2012.</a:t>
            </a:r>
            <a:endParaRPr lang="pt-BR" altLang="pt-BR" sz="1200">
              <a:latin typeface="Arial" pitchFamily="34" charset="0"/>
            </a:endParaRPr>
          </a:p>
          <a:p>
            <a:pPr algn="ctr"/>
            <a:r>
              <a:rPr lang="pt-BR" altLang="pt-BR" sz="1200">
                <a:latin typeface="Arial" pitchFamily="34" charset="0"/>
              </a:rPr>
              <a:t>Billionnet C, Mitanchez D, Weill A, Nizard J, Alla F, Hartemann A, Jacqueminet S.</a:t>
            </a:r>
          </a:p>
          <a:p>
            <a:pPr algn="ctr"/>
            <a:r>
              <a:rPr lang="pt-BR" altLang="pt-BR" sz="1200">
                <a:latin typeface="Arial" pitchFamily="34" charset="0"/>
              </a:rPr>
              <a:t>Diabetologia. 2017 Apr;60(4):636-644. doi: 10.1007/s00125-017-4206-6. Epub 2017 Feb 15.</a:t>
            </a:r>
          </a:p>
          <a:p>
            <a:pPr algn="ctr"/>
            <a:r>
              <a:rPr lang="pt-BR" altLang="pt-BR" sz="1200">
                <a:latin typeface="Arial" pitchFamily="34" charset="0"/>
              </a:rPr>
              <a:t>PMID: 28197657</a:t>
            </a:r>
            <a:r>
              <a:rPr lang="pt-BR" altLang="pt-BR" sz="1200" u="sng">
                <a:latin typeface="Arial" pitchFamily="34" charset="0"/>
                <a:hlinkClick r:id="rId3"/>
              </a:rPr>
              <a:t>Similar articles</a:t>
            </a:r>
            <a:r>
              <a:rPr lang="pt-BR" altLang="pt-BR" sz="1200" u="sng">
                <a:latin typeface="Arial" pitchFamily="34" charset="0"/>
              </a:rPr>
              <a:t>.</a:t>
            </a:r>
          </a:p>
        </p:txBody>
      </p:sp>
      <p:sp>
        <p:nvSpPr>
          <p:cNvPr id="46084" name="Rectangle 5"/>
          <p:cNvSpPr>
            <a:spLocks noChangeArrowheads="1"/>
          </p:cNvSpPr>
          <p:nvPr/>
        </p:nvSpPr>
        <p:spPr bwMode="auto">
          <a:xfrm>
            <a:off x="636588" y="0"/>
            <a:ext cx="10255250" cy="36671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ltLang="pt-BR" sz="1800">
                <a:solidFill>
                  <a:srgbClr val="0000FF"/>
                </a:solidFill>
                <a:latin typeface="Arial" pitchFamily="34" charset="0"/>
              </a:rPr>
              <a:t>Diabetes gestacional e resultados perinatais adversos de 716.152 nascimentos na França em 2012</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3"/>
          <p:cNvSpPr>
            <a:spLocks noGrp="1"/>
          </p:cNvSpPr>
          <p:nvPr>
            <p:ph type="body" idx="4294967295"/>
          </p:nvPr>
        </p:nvSpPr>
        <p:spPr>
          <a:xfrm>
            <a:off x="628650" y="1082675"/>
            <a:ext cx="10923588" cy="5656263"/>
          </a:xfrm>
          <a:solidFill>
            <a:schemeClr val="bg1"/>
          </a:solidFill>
        </p:spPr>
        <p:txBody>
          <a:bodyPr/>
          <a:lstStyle/>
          <a:p>
            <a:pPr marL="282575" indent="-282575" defTabSz="914400"/>
            <a:r>
              <a:rPr lang="pt-BR" altLang="pt-BR" sz="2400" smtClean="0"/>
              <a:t>Com base na análise de dados para 2012 obtida a partir de um banco de dados exaustivo, nacional e de grande escala na França, os autores confirmam que o DMG está associado a riscos menores para complicações neonatais em comparação com as mães com diabetes. </a:t>
            </a:r>
          </a:p>
          <a:p>
            <a:pPr marL="282575" indent="-282575" defTabSz="914400"/>
            <a:r>
              <a:rPr lang="pt-BR" altLang="pt-BR" sz="2400" smtClean="0"/>
              <a:t>No entanto, os autores mostraram que: </a:t>
            </a:r>
          </a:p>
          <a:p>
            <a:pPr marL="282575" indent="-282575" defTabSz="914400"/>
            <a:r>
              <a:rPr lang="pt-BR" altLang="pt-BR" sz="2400" smtClean="0"/>
              <a:t>(1) </a:t>
            </a:r>
            <a:r>
              <a:rPr lang="pt-BR" altLang="pt-BR" sz="2400" smtClean="0">
                <a:solidFill>
                  <a:srgbClr val="FF3300"/>
                </a:solidFill>
              </a:rPr>
              <a:t>o risco de malformações é aumentada para mulheres com DMG tratadas com insulina</a:t>
            </a:r>
            <a:r>
              <a:rPr lang="pt-BR" altLang="pt-BR" sz="2400" smtClean="0"/>
              <a:t> , enquanto o </a:t>
            </a:r>
            <a:r>
              <a:rPr lang="pt-BR" altLang="pt-BR" sz="2400" smtClean="0">
                <a:solidFill>
                  <a:srgbClr val="0000FF"/>
                </a:solidFill>
              </a:rPr>
              <a:t>risco de malformações do sistema nervoso não é</a:t>
            </a:r>
          </a:p>
          <a:p>
            <a:pPr marL="282575" indent="-282575" defTabSz="914400"/>
            <a:r>
              <a:rPr lang="pt-BR" altLang="pt-BR" sz="2400" smtClean="0"/>
              <a:t>(2) o risco de dificuldade respiratória também é aumentado para um subgrupo de mulheres com DMG  tratadas com insulina; e</a:t>
            </a:r>
          </a:p>
          <a:p>
            <a:pPr marL="282575" indent="-282575" defTabSz="914400"/>
            <a:r>
              <a:rPr lang="pt-BR" altLang="pt-BR" sz="2400" smtClean="0"/>
              <a:t> (3) o risco de mortalidade perinatal aumenta com o DMG para partos depois de 37 semanas.</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3"/>
          <p:cNvSpPr>
            <a:spLocks noGrp="1"/>
          </p:cNvSpPr>
          <p:nvPr>
            <p:ph type="body" idx="4294967295"/>
          </p:nvPr>
        </p:nvSpPr>
        <p:spPr>
          <a:xfrm>
            <a:off x="515938" y="1182688"/>
            <a:ext cx="10914062" cy="5656262"/>
          </a:xfrm>
          <a:solidFill>
            <a:schemeClr val="bg1"/>
          </a:solidFill>
        </p:spPr>
        <p:txBody>
          <a:bodyPr/>
          <a:lstStyle/>
          <a:p>
            <a:pPr marL="282575" indent="-282575" defTabSz="914400"/>
            <a:r>
              <a:rPr lang="pt-BR" altLang="pt-BR" sz="2400" smtClean="0"/>
              <a:t>Este é o primeiro estudo nacional a avaliar o efeito d0 diabetes na gravidez na França com base em uma combinação de dados maternos e neonatais. </a:t>
            </a:r>
          </a:p>
          <a:p>
            <a:pPr marL="282575" indent="-282575" defTabSz="914400"/>
            <a:r>
              <a:rPr lang="pt-BR" altLang="pt-BR" sz="2400" smtClean="0">
                <a:solidFill>
                  <a:srgbClr val="0000FF"/>
                </a:solidFill>
              </a:rPr>
              <a:t>Os pontos fortes do presente estudo foi o acesso a dados de 796.346 nascimentos</a:t>
            </a:r>
            <a:r>
              <a:rPr lang="pt-BR" altLang="pt-BR" sz="2400" smtClean="0"/>
              <a:t> e dados maternos e neonatais combinados para 88,5% destes partos e que as mulheres foram classificadas com precisão para vários tipos de diabetes durante a gravidez. </a:t>
            </a:r>
          </a:p>
          <a:p>
            <a:pPr marL="282575" indent="-282575" defTabSz="914400"/>
            <a:r>
              <a:rPr lang="pt-BR" altLang="pt-BR" sz="2400" smtClean="0">
                <a:solidFill>
                  <a:srgbClr val="0000FF"/>
                </a:solidFill>
              </a:rPr>
              <a:t>Esta classificação permitiu aos analisar os resultados em uma grande coorte de DMG de acordo com a diabetes tratada ou não com insulina</a:t>
            </a:r>
            <a:r>
              <a:rPr lang="pt-BR" altLang="pt-BR" sz="2400" smtClean="0"/>
              <a:t> e em uma segunda análise para evitar a "contaminação" dos dados do DMG com a presença de mulheres com diabetes pré-gestacional não diagnosticada</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3"/>
          <p:cNvSpPr>
            <a:spLocks noGrp="1"/>
          </p:cNvSpPr>
          <p:nvPr>
            <p:ph type="body" idx="4294967295"/>
          </p:nvPr>
        </p:nvSpPr>
        <p:spPr>
          <a:xfrm>
            <a:off x="330200" y="568325"/>
            <a:ext cx="11099800" cy="5656263"/>
          </a:xfrm>
          <a:solidFill>
            <a:schemeClr val="bg1"/>
          </a:solidFill>
        </p:spPr>
        <p:txBody>
          <a:bodyPr/>
          <a:lstStyle/>
          <a:p>
            <a:pPr marL="282575" indent="-282575" algn="ctr" defTabSz="914400">
              <a:buFont typeface="Wingdings 3" pitchFamily="18" charset="2"/>
              <a:buNone/>
            </a:pPr>
            <a:r>
              <a:rPr lang="pt-BR" altLang="pt-BR" sz="2800" smtClean="0">
                <a:solidFill>
                  <a:srgbClr val="FF3399"/>
                </a:solidFill>
              </a:rPr>
              <a:t>Conclusão</a:t>
            </a:r>
          </a:p>
          <a:p>
            <a:pPr marL="282575" indent="-282575" defTabSz="914400"/>
            <a:r>
              <a:rPr lang="pt-BR" altLang="pt-BR" sz="2800" smtClean="0"/>
              <a:t> Os autores demonstramos claramente que o DMG é uma doença relacionada a resultados adversos da gravidez e que a </a:t>
            </a:r>
            <a:r>
              <a:rPr lang="pt-BR" altLang="pt-BR" sz="2800" smtClean="0">
                <a:solidFill>
                  <a:srgbClr val="FF3300"/>
                </a:solidFill>
              </a:rPr>
              <a:t>maioria dos riscos são maiores em mulheres com DMG tratada com insulina</a:t>
            </a:r>
            <a:r>
              <a:rPr lang="pt-BR" altLang="pt-BR" sz="2800" smtClean="0"/>
              <a:t>.</a:t>
            </a:r>
          </a:p>
          <a:p>
            <a:pPr marL="282575" indent="-282575" defTabSz="914400"/>
            <a:r>
              <a:rPr lang="pt-BR" altLang="pt-BR" sz="2800" smtClean="0"/>
              <a:t>Ao restringir a análise aos </a:t>
            </a:r>
            <a:r>
              <a:rPr lang="pt-BR" altLang="pt-BR" sz="2800" b="1" smtClean="0">
                <a:solidFill>
                  <a:srgbClr val="FF3300"/>
                </a:solidFill>
              </a:rPr>
              <a:t>nascimento após 37 semanas</a:t>
            </a:r>
            <a:r>
              <a:rPr lang="pt-BR" altLang="pt-BR" sz="2800" smtClean="0"/>
              <a:t> e excluindo casos de diabetes pré-gestacional não diagnosticada, </a:t>
            </a:r>
            <a:r>
              <a:rPr lang="pt-BR" altLang="pt-BR" sz="2800" smtClean="0">
                <a:solidFill>
                  <a:srgbClr val="FF3300"/>
                </a:solidFill>
              </a:rPr>
              <a:t>os autores identificaram um aumento moderado da mortalidade perinatal em mulheres com DMG não tratadas com insulina. </a:t>
            </a:r>
          </a:p>
          <a:p>
            <a:pPr marL="282575" indent="-282575" defTabSz="914400"/>
            <a:r>
              <a:rPr lang="pt-BR" altLang="pt-BR" sz="2800" smtClean="0"/>
              <a:t>Embora mais investigação seja  necessária, este estudo ajuda a iluminar as controvérsia sobre o momento do parto na gravidez com DMG</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3"/>
          <p:cNvSpPr>
            <a:spLocks noGrp="1"/>
          </p:cNvSpPr>
          <p:nvPr>
            <p:ph type="body" idx="4294967295"/>
          </p:nvPr>
        </p:nvSpPr>
        <p:spPr>
          <a:xfrm>
            <a:off x="1028700" y="2152650"/>
            <a:ext cx="10307638" cy="4556125"/>
          </a:xfrm>
          <a:solidFill>
            <a:schemeClr val="bg1"/>
          </a:solidFill>
        </p:spPr>
        <p:txBody>
          <a:bodyPr/>
          <a:lstStyle/>
          <a:p>
            <a:pPr marL="282575" indent="-282575" defTabSz="914400"/>
            <a:r>
              <a:rPr lang="pt-BR" altLang="pt-BR" sz="1600" smtClean="0"/>
              <a:t>A </a:t>
            </a:r>
            <a:r>
              <a:rPr lang="pt-BR" altLang="pt-BR" smtClean="0"/>
              <a:t>síndrome de Regressão caudal (SRC) é caracterizada pela agenesia sacrococgineana ou lombossacrococgineana, freqüentemente acompanhado de múltiplos anormalidades músculoesqueléticos da pelves e pernas.</a:t>
            </a:r>
          </a:p>
          <a:p>
            <a:pPr marL="282575" indent="-282575" defTabSz="914400"/>
            <a:r>
              <a:rPr lang="pt-BR" altLang="pt-BR" smtClean="0"/>
              <a:t>Os autores relatam um caso de gêmeos com a SRC: o diabetes materno foi diagnosticado no 7º mês  antes da gravidez; a paciente já havia tido um aborto com 8 semanas de gestação, 3 meses antes desta gravidez atual. O tratamento com insulina foi iniciado. A HbA1C mantê-se  sempre &lt; 8,2% durante o início da gravidez. Ultrassom seriado não detectou nenhuma anormalidade.</a:t>
            </a:r>
          </a:p>
          <a:p>
            <a:pPr marL="282575" indent="-282575" defTabSz="914400"/>
            <a:r>
              <a:rPr lang="pt-BR" altLang="pt-BR" smtClean="0"/>
              <a:t>Ao nascimento, o gêmeo 1 apresentava óbvias anormalidades compatíveis com a SRC (veja figura). O peso ao nascer deste RN foi de 1580g (percentil 3). A mãe: com 28 anos, idade Gestacional de 33 semanas. Rx de tórax revelou ausência do sacro. Ressonância magnética evidenciou que a medula espinhal termina aproximadamente em T12. O gêmeo 2 foi normal. O seu peso ao nascer foi de 1500g (percentil 3). A placenta pesou 551g. As membranas pareceram ser dicoriônicas  e diamnióticas. Os fetos eram monozigóticos (teste de DNA).</a:t>
            </a:r>
          </a:p>
        </p:txBody>
      </p:sp>
      <p:sp>
        <p:nvSpPr>
          <p:cNvPr id="50179" name="Rectangle 4"/>
          <p:cNvSpPr>
            <a:spLocks noChangeArrowheads="1"/>
          </p:cNvSpPr>
          <p:nvPr/>
        </p:nvSpPr>
        <p:spPr bwMode="auto">
          <a:xfrm>
            <a:off x="442913" y="179388"/>
            <a:ext cx="11749087" cy="1385887"/>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26960" rIns="0" bIns="25392" anchor="ctr">
            <a:spAutoFit/>
          </a:bodyPr>
          <a:lstStyle/>
          <a:p>
            <a:pPr algn="ctr"/>
            <a:r>
              <a:rPr lang="pt-BR" altLang="pt-BR" sz="2700" b="1">
                <a:solidFill>
                  <a:srgbClr val="0000FF"/>
                </a:solidFill>
                <a:latin typeface="Lato" pitchFamily="34" charset="0"/>
              </a:rPr>
              <a:t>SINDROME DE REGRESSÃO CAUDAL EM GESTANTE GEMELAR COM DIABETES TIPO II</a:t>
            </a:r>
          </a:p>
          <a:p>
            <a:pPr algn="ctr"/>
            <a:r>
              <a:rPr lang="pt-BR" altLang="pt-BR" sz="1400" b="1">
                <a:latin typeface="Lato" pitchFamily="34" charset="0"/>
              </a:rPr>
              <a:t>Realizado por Paulo R. Margotto</a:t>
            </a:r>
          </a:p>
          <a:p>
            <a:pPr algn="ctr" eaLnBrk="0" hangingPunct="0"/>
            <a:r>
              <a:rPr lang="pt-BR" altLang="pt-BR" sz="1300">
                <a:solidFill>
                  <a:srgbClr val="0000FF"/>
                </a:solidFill>
                <a:latin typeface="Source Sans Pro"/>
              </a:rPr>
              <a:t>  </a:t>
            </a:r>
            <a:r>
              <a:rPr lang="pt-BR" altLang="pt-BR" sz="1300">
                <a:solidFill>
                  <a:srgbClr val="0000FF"/>
                </a:solidFill>
                <a:latin typeface="Calibri" pitchFamily="34" charset="0"/>
              </a:rPr>
              <a:t>     </a:t>
            </a:r>
            <a:endParaRPr lang="pt-BR" altLang="pt-BR" sz="1300">
              <a:solidFill>
                <a:srgbClr val="0000FF"/>
              </a:solidFill>
              <a:latin typeface="Source Sans Pro"/>
            </a:endParaRPr>
          </a:p>
        </p:txBody>
      </p:sp>
      <p:pic>
        <p:nvPicPr>
          <p:cNvPr id="50180" name="Picture 5" descr="doc">
            <a:hlinkClick r:id="rId2" tooltip="sindrome_sereia"/>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17275" y="847725"/>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181" name="Rectangle 6"/>
          <p:cNvSpPr>
            <a:spLocks noChangeArrowheads="1"/>
          </p:cNvSpPr>
          <p:nvPr/>
        </p:nvSpPr>
        <p:spPr bwMode="auto">
          <a:xfrm>
            <a:off x="3132138" y="1462088"/>
            <a:ext cx="5554662" cy="63817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95220" bIns="0" anchor="ctr">
            <a:spAutoFit/>
          </a:bodyPr>
          <a:lstStyle/>
          <a:p>
            <a:pPr algn="ctr"/>
            <a:r>
              <a:rPr lang="pt-BR" altLang="pt-BR" sz="1400">
                <a:latin typeface="Arial" pitchFamily="34" charset="0"/>
                <a:hlinkClick r:id="rId4"/>
              </a:rPr>
              <a:t>Caudal Regression Syndrome in twin pregnancy with type II diabetes.</a:t>
            </a:r>
            <a:endParaRPr lang="pt-BR" altLang="pt-BR" sz="1400">
              <a:latin typeface="Arial" pitchFamily="34" charset="0"/>
            </a:endParaRPr>
          </a:p>
          <a:p>
            <a:pPr algn="ctr"/>
            <a:r>
              <a:rPr lang="pt-BR" altLang="pt-BR" sz="1400">
                <a:latin typeface="Arial" pitchFamily="34" charset="0"/>
              </a:rPr>
              <a:t>Zaw W, Stone DG.J Perinatol. 2002 Mar;22(2):171-4.PMID:</a:t>
            </a:r>
          </a:p>
          <a:p>
            <a:pPr lvl="1" algn="ctr"/>
            <a:r>
              <a:rPr lang="pt-BR" altLang="pt-BR" sz="1400">
                <a:latin typeface="Arial" pitchFamily="34" charset="0"/>
              </a:rPr>
              <a:t> 11896527.</a:t>
            </a:r>
            <a:r>
              <a:rPr lang="pt-BR" altLang="pt-BR" sz="1400" b="1">
                <a:latin typeface="Arial" pitchFamily="34" charset="0"/>
                <a:hlinkClick r:id="rId4"/>
              </a:rPr>
              <a:t>Free Article</a:t>
            </a:r>
            <a:r>
              <a:rPr lang="pt-BR" altLang="pt-BR" sz="1400" b="1">
                <a:latin typeface="Arial" pitchFamily="34" charset="0"/>
              </a:rPr>
              <a:t>.</a:t>
            </a:r>
            <a:r>
              <a:rPr lang="pt-BR" altLang="pt-BR" sz="1400" u="sng">
                <a:latin typeface="Arial" pitchFamily="34" charset="0"/>
                <a:hlinkClick r:id="rId5"/>
              </a:rPr>
              <a:t>Similar articles</a:t>
            </a:r>
            <a:r>
              <a:rPr lang="pt-BR" altLang="pt-BR" sz="1400" u="sng">
                <a:latin typeface="Arial" pitchFamily="34" charset="0"/>
              </a:rPr>
              <a:t>. </a:t>
            </a:r>
            <a:r>
              <a:rPr lang="pt-BR" altLang="pt-BR" sz="1400" u="sng">
                <a:solidFill>
                  <a:srgbClr val="0000FF"/>
                </a:solidFill>
                <a:latin typeface="Arial" pitchFamily="34" charset="0"/>
              </a:rPr>
              <a:t>Artigo Integral</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3"/>
          <p:cNvSpPr>
            <a:spLocks noGrp="1"/>
          </p:cNvSpPr>
          <p:nvPr>
            <p:ph type="body" idx="4294967295"/>
          </p:nvPr>
        </p:nvSpPr>
        <p:spPr>
          <a:xfrm>
            <a:off x="503238" y="2871788"/>
            <a:ext cx="10820400" cy="3176587"/>
          </a:xfrm>
          <a:solidFill>
            <a:schemeClr val="bg1"/>
          </a:solidFill>
        </p:spPr>
        <p:txBody>
          <a:bodyPr/>
          <a:lstStyle/>
          <a:p>
            <a:pPr marL="282575" indent="-282575" defTabSz="914400">
              <a:lnSpc>
                <a:spcPct val="90000"/>
              </a:lnSpc>
            </a:pPr>
            <a:r>
              <a:rPr lang="pt-BR" altLang="pt-BR" smtClean="0"/>
              <a:t>Gêmeos monozigóticos de mãe diabética (o gêmeo da direita tem a síndrome de regressão caudal)</a:t>
            </a:r>
          </a:p>
          <a:p>
            <a:pPr marL="282575" indent="-282575" defTabSz="914400">
              <a:lnSpc>
                <a:spcPct val="90000"/>
              </a:lnSpc>
            </a:pPr>
            <a:r>
              <a:rPr lang="pt-BR" altLang="pt-BR" smtClean="0"/>
              <a:t>Etiologicamente, a </a:t>
            </a:r>
            <a:r>
              <a:rPr lang="pt-BR" altLang="pt-BR" b="1" smtClean="0">
                <a:solidFill>
                  <a:srgbClr val="FF3300"/>
                </a:solidFill>
              </a:rPr>
              <a:t>SRC é 200 vezes mais prevalentes em pacientes com história materna de diabetes insulino-dependente</a:t>
            </a:r>
            <a:r>
              <a:rPr lang="pt-BR" altLang="pt-BR" smtClean="0"/>
              <a:t>. Nas pacientes normais, a incidência da SRC ocorre em 0,2 a 1%. No entanto, a história de diabetes materna ocorre em somente 16% a 22% nos RN com SRC.</a:t>
            </a:r>
          </a:p>
          <a:p>
            <a:pPr marL="282575" indent="-282575" defTabSz="914400">
              <a:lnSpc>
                <a:spcPct val="90000"/>
              </a:lnSpc>
            </a:pPr>
            <a:r>
              <a:rPr lang="pt-BR" altLang="pt-BR" smtClean="0"/>
              <a:t> O </a:t>
            </a:r>
            <a:r>
              <a:rPr lang="pt-BR" altLang="pt-BR" smtClean="0">
                <a:solidFill>
                  <a:srgbClr val="0000FF"/>
                </a:solidFill>
              </a:rPr>
              <a:t>mecanismo teratogênico</a:t>
            </a:r>
            <a:r>
              <a:rPr lang="pt-BR" altLang="pt-BR" smtClean="0"/>
              <a:t> da SRC no RN de mães diabéticas insulino-dependentes não está completamente compreendido. Vários fatores, entre os quais, a </a:t>
            </a:r>
            <a:r>
              <a:rPr lang="pt-BR" altLang="pt-BR" smtClean="0">
                <a:solidFill>
                  <a:srgbClr val="FF3300"/>
                </a:solidFill>
              </a:rPr>
              <a:t>hiperglicemia, hipóxia, cetonemia e anormalidade nos aminoácidos, a glicosilação de proteínas ou equilíbrio hormonal tem sido relatados como potenciais teratogênicos.</a:t>
            </a:r>
          </a:p>
          <a:p>
            <a:pPr marL="282575" indent="-282575" defTabSz="914400">
              <a:lnSpc>
                <a:spcPct val="90000"/>
              </a:lnSpc>
            </a:pPr>
            <a:r>
              <a:rPr lang="pt-BR" altLang="pt-BR" smtClean="0">
                <a:solidFill>
                  <a:srgbClr val="FF3300"/>
                </a:solidFill>
              </a:rPr>
              <a:t> </a:t>
            </a:r>
            <a:r>
              <a:rPr lang="pt-BR" altLang="pt-BR" smtClean="0"/>
              <a:t>Um dos gêmeos idênticos não apresentou a SRC, sugerindo que o ambiente não explica totalmente a ocorrência da SRC. Assim, os fatores genéticos devem ser considerados.</a:t>
            </a:r>
          </a:p>
        </p:txBody>
      </p:sp>
      <p:pic>
        <p:nvPicPr>
          <p:cNvPr id="51203"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57600" y="0"/>
            <a:ext cx="3675063" cy="2544763"/>
          </a:xfrm>
          <a:prstGeom prst="rect">
            <a:avLst/>
          </a:prstGeom>
          <a:noFill/>
          <a:ln w="38100">
            <a:solidFill>
              <a:srgbClr val="FF3399"/>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3"/>
          <p:cNvSpPr>
            <a:spLocks noGrp="1"/>
          </p:cNvSpPr>
          <p:nvPr>
            <p:ph type="body" idx="4294967295"/>
          </p:nvPr>
        </p:nvSpPr>
        <p:spPr>
          <a:xfrm>
            <a:off x="619125" y="568325"/>
            <a:ext cx="10810875" cy="5656263"/>
          </a:xfrm>
          <a:solidFill>
            <a:schemeClr val="bg1"/>
          </a:solidFill>
        </p:spPr>
        <p:txBody>
          <a:bodyPr/>
          <a:lstStyle/>
          <a:p>
            <a:pPr marL="282575" indent="-282575" defTabSz="914400">
              <a:lnSpc>
                <a:spcPct val="102000"/>
              </a:lnSpc>
            </a:pPr>
            <a:r>
              <a:rPr lang="pt-BR" altLang="pt-BR" smtClean="0"/>
              <a:t>Aparentemente, o pai diabético não tem efeito no desenvolvimento de malformações nos seus filhos. No entanto, a </a:t>
            </a:r>
            <a:r>
              <a:rPr lang="pt-BR" altLang="pt-BR" b="1" smtClean="0">
                <a:solidFill>
                  <a:srgbClr val="FF3300"/>
                </a:solidFill>
              </a:rPr>
              <a:t>teratogenicidade da hiperglicemia parece aumentar na presença da predisposição genética</a:t>
            </a:r>
            <a:r>
              <a:rPr lang="pt-BR" altLang="pt-BR" smtClean="0"/>
              <a:t> (estudo experimental em ratos de mães diabéticas). O diabetes materna altera a expressão gênica dos componentes da matriz extracelular no embrião do rato em desenvolvimento. Estas moléculas da matriz extracelular são importantes na morfogênese, assim como modula as interações célula a célula. O efeito genotóxico do diabetes tem sido evidenciado em um modelo transgênico de rato, no qual foi evidenciado maior freqüência de mutação no </a:t>
            </a:r>
            <a:r>
              <a:rPr lang="pt-BR" altLang="pt-BR" b="1" smtClean="0"/>
              <a:t>loci lacl</a:t>
            </a:r>
            <a:r>
              <a:rPr lang="pt-BR" altLang="pt-BR" smtClean="0"/>
              <a:t> no feto exposto a um ambiente diabético. Em um modelo animal de embriopatia diabética, tem sido evidenciado a associação de defeitos no tubo neural caudal com haploinsuficiência Pax 3.</a:t>
            </a:r>
          </a:p>
          <a:p>
            <a:pPr marL="282575" indent="-282575" defTabSz="914400">
              <a:lnSpc>
                <a:spcPct val="102000"/>
              </a:lnSpc>
            </a:pPr>
            <a:r>
              <a:rPr lang="pt-BR" altLang="pt-BR" b="1" smtClean="0">
                <a:solidFill>
                  <a:srgbClr val="FF3300"/>
                </a:solidFill>
              </a:rPr>
              <a:t>O insulto teratogênico na embriopatia diabética ocorre da 3ª a 7ª semana de gestação no inicio da organogênese</a:t>
            </a:r>
            <a:r>
              <a:rPr lang="pt-BR" altLang="pt-BR" smtClean="0"/>
              <a:t>. Em ratos, diabetes não controlado produziu malformações lombossacras  somente durante o período de diferenciação do órgão.</a:t>
            </a:r>
          </a:p>
          <a:p>
            <a:pPr marL="282575" indent="-282575" defTabSz="914400">
              <a:lnSpc>
                <a:spcPct val="102000"/>
              </a:lnSpc>
            </a:pPr>
            <a:r>
              <a:rPr lang="pt-BR" altLang="pt-BR" smtClean="0"/>
              <a:t>	A placenta é uma barreira efetiva à insulina materna e a insulina fetal não é produzida antes da 8ª semana de gestação. </a:t>
            </a:r>
            <a:r>
              <a:rPr lang="pt-BR" altLang="pt-BR" smtClean="0">
                <a:solidFill>
                  <a:srgbClr val="FF3300"/>
                </a:solidFill>
              </a:rPr>
              <a:t>Assim, o feto parece ser vulnerável ao insulto hiperglicêmico durante este período</a:t>
            </a:r>
            <a:r>
              <a:rPr lang="pt-BR" altLang="pt-BR" smtClean="0"/>
              <a:t>. Assim, bom controle diabético no período periconcepcional e durante a gestação, principalmente no 1º trimestre de gravidez é de suma importância na prevenção de malformações congênitas.</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3"/>
          <p:cNvSpPr>
            <a:spLocks noGrp="1"/>
          </p:cNvSpPr>
          <p:nvPr>
            <p:ph type="body" idx="4294967295"/>
          </p:nvPr>
        </p:nvSpPr>
        <p:spPr>
          <a:xfrm>
            <a:off x="766763" y="568325"/>
            <a:ext cx="10663237" cy="5656263"/>
          </a:xfrm>
          <a:solidFill>
            <a:schemeClr val="bg1"/>
          </a:solidFill>
        </p:spPr>
        <p:txBody>
          <a:bodyPr/>
          <a:lstStyle/>
          <a:p>
            <a:pPr marL="282575" indent="-282575" defTabSz="914400">
              <a:buFont typeface="Wingdings 3" pitchFamily="18" charset="2"/>
              <a:buNone/>
            </a:pPr>
            <a:r>
              <a:rPr lang="pt-BR" altLang="pt-BR" b="1" smtClean="0">
                <a:solidFill>
                  <a:srgbClr val="0000FF"/>
                </a:solidFill>
              </a:rPr>
              <a:t>Qual é o nível seguro de glicemia para evitar malformações?</a:t>
            </a:r>
            <a:r>
              <a:rPr lang="pt-BR" altLang="pt-BR" smtClean="0"/>
              <a:t> </a:t>
            </a:r>
          </a:p>
          <a:p>
            <a:pPr marL="282575" indent="-282575" defTabSz="914400"/>
            <a:r>
              <a:rPr lang="pt-BR" altLang="pt-BR" smtClean="0"/>
              <a:t>Miller e cl não tem evidenciado grandes malformações se a HbA1C estiver abaixo de 6,9%; com HbA1C &lt; 8,5% houve significantemente menor incidência de malformações.  Greene e cl relataram 3% de risco de grandes malformações com HbA1C &lt; 9,3% e 40% de risco com HbA1C &gt; 14,4%.</a:t>
            </a:r>
          </a:p>
          <a:p>
            <a:pPr marL="282575" indent="-282575" defTabSz="914400"/>
            <a:r>
              <a:rPr lang="pt-BR" altLang="pt-BR" smtClean="0"/>
              <a:t>Há convincentes evidências que </a:t>
            </a:r>
            <a:r>
              <a:rPr lang="pt-BR" altLang="pt-BR" sz="2800" b="1" smtClean="0">
                <a:solidFill>
                  <a:srgbClr val="0000FF"/>
                </a:solidFill>
              </a:rPr>
              <a:t>a euglicemia pré-concepção reduz o número de anomalias nos RN de mães diabéticas insulino-dependentes</a:t>
            </a:r>
            <a:r>
              <a:rPr lang="pt-BR" altLang="pt-BR" smtClean="0"/>
              <a:t>. No entanto, os presentes autores relatam que o nível de HbA1C no presente caso foi de 8% durante os 3 primeiros meses de gravidez. </a:t>
            </a:r>
          </a:p>
          <a:p>
            <a:pPr marL="282575" indent="-282575" algn="ctr" defTabSz="914400">
              <a:buFont typeface="Wingdings 3" pitchFamily="18" charset="2"/>
              <a:buNone/>
            </a:pPr>
            <a:r>
              <a:rPr lang="pt-BR" altLang="pt-BR" b="1" smtClean="0"/>
              <a:t>O fato de apenas 1 dos gêmeos ter apresentado a SRC, há sugestão de um mecanismo  teratogênico mais complexo da embriopatia diabética do que simplesmente os níveis de glicose materno fetal.</a:t>
            </a:r>
          </a:p>
          <a:p>
            <a:pPr marL="282575" indent="-282575" algn="ctr" defTabSz="914400"/>
            <a:endParaRPr lang="pt-BR" altLang="pt-BR" b="1" smtClean="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p:cNvSpPr>
          <p:nvPr>
            <p:ph type="title"/>
          </p:nvPr>
        </p:nvSpPr>
        <p:spPr/>
        <p:txBody>
          <a:bodyPr/>
          <a:lstStyle/>
          <a:p>
            <a:r>
              <a:rPr lang="pt-BR" smtClean="0"/>
              <a:t>OBRIGADO!</a:t>
            </a:r>
          </a:p>
        </p:txBody>
      </p:sp>
      <p:pic>
        <p:nvPicPr>
          <p:cNvPr id="55300" name="Picture 4" descr="Tem muita coisa bonita no mundo mas Brasília exagera de tão linda! | Fotos  de brasília, Brasilia capital, Maiores cidades do mundo"/>
          <p:cNvPicPr>
            <a:picLocks noChangeAspect="1" noChangeArrowheads="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3019425" y="1222375"/>
            <a:ext cx="4181475" cy="528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Facetado">
  <a:themeElements>
    <a:clrScheme name="Facetado">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ado">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ado">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5975</TotalTime>
  <Words>4437</Words>
  <Application>Microsoft Office PowerPoint</Application>
  <PresentationFormat>Personalizar</PresentationFormat>
  <Paragraphs>234</Paragraphs>
  <Slides>47</Slides>
  <Notes>0</Notes>
  <HiddenSlides>0</HiddenSlides>
  <MMClips>0</MMClips>
  <ScaleCrop>false</ScaleCrop>
  <HeadingPairs>
    <vt:vector size="6" baseType="variant">
      <vt:variant>
        <vt:lpstr>Fontes usadas</vt:lpstr>
      </vt:variant>
      <vt:variant>
        <vt:i4>8</vt:i4>
      </vt:variant>
      <vt:variant>
        <vt:lpstr>Tema</vt:lpstr>
      </vt:variant>
      <vt:variant>
        <vt:i4>1</vt:i4>
      </vt:variant>
      <vt:variant>
        <vt:lpstr>Títulos de slides</vt:lpstr>
      </vt:variant>
      <vt:variant>
        <vt:i4>47</vt:i4>
      </vt:variant>
    </vt:vector>
  </HeadingPairs>
  <TitlesOfParts>
    <vt:vector size="56" baseType="lpstr">
      <vt:lpstr>Trebuchet MS</vt:lpstr>
      <vt:lpstr>Arial</vt:lpstr>
      <vt:lpstr>Wingdings 3</vt:lpstr>
      <vt:lpstr>Calibri</vt:lpstr>
      <vt:lpstr>Algerian</vt:lpstr>
      <vt:lpstr>Lato</vt:lpstr>
      <vt:lpstr>Source Sans Pro</vt:lpstr>
      <vt:lpstr>MS PGothic</vt:lpstr>
      <vt:lpstr>Facetado</vt:lpstr>
      <vt:lpstr>CONGENITAL HEART DEFECTS IN INFANTS BORN TO DIABETIC MOTHER (IDM): A SINGLE CENTER EXPERIENCE   Muhammad Shamaoon, Zunaira, Muhammad Ahsan, Tehmina Maqbool, Rabia Aslam, Ambreen Yaseen  </vt:lpstr>
      <vt:lpstr>Introdução</vt:lpstr>
      <vt:lpstr>Apresentação do PowerPoint</vt:lpstr>
      <vt:lpstr>Apresentação do PowerPoint</vt:lpstr>
      <vt:lpstr>Apresentação do PowerPoint</vt:lpstr>
      <vt:lpstr>Metodologia</vt:lpstr>
      <vt:lpstr>Apresentação do PowerPoint</vt:lpstr>
      <vt:lpstr>Apresentação do PowerPoint</vt:lpstr>
      <vt:lpstr>Apresentação do PowerPoint</vt:lpstr>
      <vt:lpstr>Apresentação do PowerPoint</vt:lpstr>
      <vt:lpstr>Resultados</vt:lpstr>
      <vt:lpstr>Apresentação do PowerPoint</vt:lpstr>
      <vt:lpstr>Apresentação do PowerPoint</vt:lpstr>
      <vt:lpstr>Apresentação do PowerPoint</vt:lpstr>
      <vt:lpstr>Apresentação do PowerPoint</vt:lpstr>
      <vt:lpstr>Discussão</vt:lpstr>
      <vt:lpstr>Apresentação do PowerPoint</vt:lpstr>
      <vt:lpstr>Apresentação do PowerPoint</vt:lpstr>
      <vt:lpstr>Apresentação do PowerPoint</vt:lpstr>
      <vt:lpstr>Apresentação do PowerPoint</vt:lpstr>
      <vt:lpstr>Conclusão</vt:lpstr>
      <vt:lpstr>Apresentação do PowerPoint</vt:lpstr>
      <vt:lpstr>Referências bibliográficas </vt:lpstr>
      <vt:lpstr>NOTA DO EDITOR DA PÁGINA NEONATAL www.paulomargotto.com.br. Consultem também! Ampliando o nosso conhecimento sobre o tema! </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OBRIGADO!</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CONGENITAL HEART DEFECTS IN INFANTS BORN TO DIABETIC MOTHER (IDM): A SINGLE CENTER EXPERIENCE “DEFEITOS CARDÍACOS CONGÊNITOS EM lactentes nascidos deMÃE DIABÉTICA (IDM): UMA EXPERIÊNCIA DE CENTRO ÚNICO” Autores Muhammad Shamaoon1, Zunaira2, Muhammad Ahsan3, Tehmina Maqbool4, Rabia Aslam5, Ambreen Yaseen</dc:title>
  <dc:creator>Conta da Microsoft</dc:creator>
  <cp:lastModifiedBy>Paulo</cp:lastModifiedBy>
  <cp:revision>26</cp:revision>
  <dcterms:created xsi:type="dcterms:W3CDTF">2022-04-07T00:55:18Z</dcterms:created>
  <dcterms:modified xsi:type="dcterms:W3CDTF">2022-04-27T10:46:00Z</dcterms:modified>
</cp:coreProperties>
</file>