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84" r:id="rId17"/>
    <p:sldId id="282" r:id="rId18"/>
    <p:sldId id="283" r:id="rId19"/>
    <p:sldId id="271" r:id="rId20"/>
    <p:sldId id="272" r:id="rId21"/>
    <p:sldId id="273" r:id="rId22"/>
    <p:sldId id="274" r:id="rId23"/>
    <p:sldId id="275" r:id="rId24"/>
    <p:sldId id="277" r:id="rId25"/>
    <p:sldId id="276" r:id="rId26"/>
    <p:sldId id="278" r:id="rId27"/>
    <p:sldId id="279" r:id="rId28"/>
    <p:sldId id="280" r:id="rId29"/>
    <p:sldId id="281" r:id="rId30"/>
    <p:sldId id="285" r:id="rId31"/>
    <p:sldId id="286" r:id="rId32"/>
    <p:sldId id="287" r:id="rId33"/>
    <p:sldId id="288" r:id="rId34"/>
  </p:sldIdLst>
  <p:sldSz cx="12192000" cy="6858000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CC99"/>
    <a:srgbClr val="FFFF00"/>
    <a:srgbClr val="FF0000"/>
    <a:srgbClr val="FF00FF"/>
    <a:srgbClr val="3333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4" d="100"/>
          <a:sy n="84" d="100"/>
        </p:scale>
        <p:origin x="-91" y="-1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E1F193-7D9F-4078-97D8-239205DDE9FF}" type="datetimeFigureOut">
              <a:rPr lang="pt-BR"/>
              <a:pPr>
                <a:defRPr/>
              </a:pPr>
              <a:t>27/04/2022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29657-468B-4A81-84B9-84846A71DAF9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4DF0D3-460A-4EC6-B6D6-4552B6184AF7}" type="datetimeFigureOut">
              <a:rPr lang="pt-BR"/>
              <a:pPr>
                <a:defRPr/>
              </a:pPr>
              <a:t>27/04/2022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05912-5B5A-4F50-84DF-A5C23457387C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FBAC0B-8670-4C39-A4AF-41099DEDC4E0}" type="datetimeFigureOut">
              <a:rPr lang="pt-BR"/>
              <a:pPr>
                <a:defRPr/>
              </a:pPr>
              <a:t>27/04/2022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227B8-71AE-4468-A1D3-9234F4385091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C99070-208B-4548-B15D-F8AB0DF5E701}" type="datetimeFigureOut">
              <a:rPr lang="pt-BR"/>
              <a:pPr>
                <a:defRPr/>
              </a:pPr>
              <a:t>27/04/2022</a:t>
            </a:fld>
            <a:endParaRPr lang="pt-BR"/>
          </a:p>
        </p:txBody>
      </p:sp>
      <p:sp>
        <p:nvSpPr>
          <p:cNvPr id="6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DA0F2D-C735-4E10-A574-27A337460E3F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/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E9CF2-F1BA-427A-9659-F14861BE5827}" type="datetimeFigureOut">
              <a:rPr lang="pt-BR"/>
              <a:pPr>
                <a:defRPr/>
              </a:pPr>
              <a:t>27/04/2022</a:t>
            </a:fld>
            <a:endParaRPr lang="pt-BR"/>
          </a:p>
        </p:txBody>
      </p:sp>
      <p:sp>
        <p:nvSpPr>
          <p:cNvPr id="8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7121F-DC4B-4364-B7C1-569C625B0235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75D6F8-F156-43CB-93A2-980207D69E17}" type="datetimeFigureOut">
              <a:rPr lang="pt-BR"/>
              <a:pPr>
                <a:defRPr/>
              </a:pPr>
              <a:t>27/04/2022</a:t>
            </a:fld>
            <a:endParaRPr lang="pt-BR"/>
          </a:p>
        </p:txBody>
      </p:sp>
      <p:sp>
        <p:nvSpPr>
          <p:cNvPr id="4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1F06CB-39E6-431A-B2CF-E3BAF8FC34EE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2175F-ABAC-45F5-8034-69730BA988BD}" type="datetimeFigureOut">
              <a:rPr lang="pt-BR"/>
              <a:pPr>
                <a:defRPr/>
              </a:pPr>
              <a:t>27/04/2022</a:t>
            </a:fld>
            <a:endParaRPr lang="pt-BR"/>
          </a:p>
        </p:txBody>
      </p:sp>
      <p:sp>
        <p:nvSpPr>
          <p:cNvPr id="3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2F48C-52EE-4DD0-899C-1455C2215F8B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C0F1AC-56F7-4E9B-B97A-38B5F17A5588}" type="datetimeFigureOut">
              <a:rPr lang="pt-BR"/>
              <a:pPr>
                <a:defRPr/>
              </a:pPr>
              <a:t>27/04/2022</a:t>
            </a:fld>
            <a:endParaRPr lang="pt-BR"/>
          </a:p>
        </p:txBody>
      </p:sp>
      <p:sp>
        <p:nvSpPr>
          <p:cNvPr id="6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055C3F-E76E-4C6C-BF07-30FEDB26108F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/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E2170-0DD9-4494-A335-582336C177B2}" type="datetimeFigureOut">
              <a:rPr lang="pt-BR"/>
              <a:pPr>
                <a:defRPr/>
              </a:pPr>
              <a:t>27/04/2022</a:t>
            </a:fld>
            <a:endParaRPr lang="pt-BR"/>
          </a:p>
        </p:txBody>
      </p:sp>
      <p:sp>
        <p:nvSpPr>
          <p:cNvPr id="6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FF176-5B9A-413A-9192-8FFA8A5ACAB4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563DC4-5F86-4EC9-ACB3-1A4DD6EF9F1F}" type="datetimeFigureOut">
              <a:rPr lang="pt-BR"/>
              <a:pPr>
                <a:defRPr/>
              </a:pPr>
              <a:t>27/04/2022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0A9F40-8127-41C0-A436-CEDC4F336608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/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DF2CA-350F-4050-9E46-B0B56E774847}" type="datetimeFigureOut">
              <a:rPr lang="pt-BR"/>
              <a:pPr>
                <a:defRPr/>
              </a:pPr>
              <a:t>27/04/2022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811C6-C060-486A-98A3-CB929883094E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38200" y="1825625"/>
            <a:ext cx="5181600" cy="20986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838200" y="4076700"/>
            <a:ext cx="5181600" cy="21002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Content Placeholder 4"/>
          <p:cNvSpPr>
            <a:spLocks noGrp="1"/>
          </p:cNvSpPr>
          <p:nvPr>
            <p:ph sz="half" idx="3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6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BECA5-BEC3-4BEE-A388-EDE5C8B83972}" type="datetimeFigureOut">
              <a:rPr lang="pt-BR"/>
              <a:pPr>
                <a:defRPr/>
              </a:pPr>
              <a:t>27/04/2022</a:t>
            </a:fld>
            <a:endParaRPr lang="pt-BR"/>
          </a:p>
        </p:txBody>
      </p:sp>
      <p:sp>
        <p:nvSpPr>
          <p:cNvPr id="7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5AB88-58D3-4E18-983D-6906613A478B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de texto Mestres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D5E5E6A-0FBA-41C7-979A-D80FE4EC2B40}" type="datetimeFigureOut">
              <a:rPr lang="pt-BR"/>
              <a:pPr>
                <a:defRPr/>
              </a:pPr>
              <a:t>27/04/2022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4F2D47-5282-415A-A181-A460B6DA7FB9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ubmed.ncbi.nlm.nih.gov/34013388/" TargetMode="External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paulomargotto.com.br/hidratacao-e-necessidades-hidroeletroliticas-do-pre-termo-hydration-and-fluid-and-elctrolyte-requiriments-of-the-preterm-infant/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22387" TargetMode="External"/><Relationship Id="rId2" Type="http://schemas.openxmlformats.org/officeDocument/2006/relationships/hyperlink" Target="http://paulomargotto.com.br/hidratacao-e-necessidades-hidroeletroliticas-do-pre-termo-hydration-and-fluid-and-elctrolyte-requiriments-of-the-preterm-infant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4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ight Triangle 4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8577263" y="3335338"/>
            <a:ext cx="3290887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8" name="Rectangle 4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41350" y="623888"/>
            <a:ext cx="10906125" cy="5607050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341" name="Título 1"/>
          <p:cNvSpPr>
            <a:spLocks noGrp="1"/>
          </p:cNvSpPr>
          <p:nvPr>
            <p:ph type="ctrTitle"/>
          </p:nvPr>
        </p:nvSpPr>
        <p:spPr>
          <a:xfrm>
            <a:off x="1843088" y="646113"/>
            <a:ext cx="9231312" cy="1023937"/>
          </a:xfrm>
          <a:ln w="38100" cap="flat">
            <a:solidFill>
              <a:srgbClr val="FF00FF"/>
            </a:solidFill>
            <a:prstDash val="sysDot"/>
          </a:ln>
        </p:spPr>
        <p:txBody>
          <a:bodyPr/>
          <a:lstStyle/>
          <a:p>
            <a:pPr algn="l" eaLnBrk="1" hangingPunct="1"/>
            <a:r>
              <a:rPr lang="pt-BR" sz="3200" b="1" smtClean="0">
                <a:solidFill>
                  <a:srgbClr val="3333FF"/>
                </a:solidFill>
              </a:rPr>
              <a:t>Mudanças Maturacionais no Metabolismo do Sódio em Prematuros no Limite da Viabilidade</a:t>
            </a:r>
          </a:p>
        </p:txBody>
      </p:sp>
      <p:sp>
        <p:nvSpPr>
          <p:cNvPr id="14342" name="Subtítulo 2"/>
          <p:cNvSpPr>
            <a:spLocks noGrp="1"/>
          </p:cNvSpPr>
          <p:nvPr>
            <p:ph type="subTitle" idx="1"/>
          </p:nvPr>
        </p:nvSpPr>
        <p:spPr>
          <a:xfrm>
            <a:off x="2455863" y="2957513"/>
            <a:ext cx="7396162" cy="1782762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pt-BR" sz="2200" smtClean="0"/>
              <a:t>Programa de Residência Médica em Neonatologia</a:t>
            </a:r>
          </a:p>
          <a:p>
            <a:pPr eaLnBrk="1" hangingPunct="1">
              <a:lnSpc>
                <a:spcPct val="70000"/>
              </a:lnSpc>
            </a:pPr>
            <a:r>
              <a:rPr lang="pt-BR" sz="2200" smtClean="0"/>
              <a:t>Apresentação: Mayara Martin</a:t>
            </a:r>
          </a:p>
          <a:p>
            <a:pPr eaLnBrk="1" hangingPunct="1">
              <a:lnSpc>
                <a:spcPct val="70000"/>
              </a:lnSpc>
            </a:pPr>
            <a:r>
              <a:rPr lang="pt-BR" sz="2200" smtClean="0"/>
              <a:t>Coordenação: Carlos  A. Zaconeta</a:t>
            </a:r>
          </a:p>
          <a:p>
            <a:pPr eaLnBrk="1" hangingPunct="1">
              <a:lnSpc>
                <a:spcPct val="70000"/>
              </a:lnSpc>
            </a:pPr>
            <a:r>
              <a:rPr lang="pt-BR" sz="2200" smtClean="0">
                <a:hlinkClick r:id="rId2"/>
              </a:rPr>
              <a:t>www.paulomargotto.com.br</a:t>
            </a:r>
            <a:r>
              <a:rPr lang="pt-BR" sz="2200" smtClean="0"/>
              <a:t> </a:t>
            </a:r>
          </a:p>
          <a:p>
            <a:pPr eaLnBrk="1" hangingPunct="1">
              <a:lnSpc>
                <a:spcPct val="70000"/>
              </a:lnSpc>
            </a:pPr>
            <a:r>
              <a:rPr lang="pt-BR" sz="2200" smtClean="0"/>
              <a:t>Brasília, 27 de abril de 2022</a:t>
            </a: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882650" y="1939925"/>
            <a:ext cx="10818813" cy="82391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b="1">
                <a:hlinkClick r:id="rId3"/>
              </a:rPr>
              <a:t>Maturational</a:t>
            </a:r>
            <a:r>
              <a:rPr lang="pt-BR">
                <a:hlinkClick r:id="rId3"/>
              </a:rPr>
              <a:t> </a:t>
            </a:r>
            <a:r>
              <a:rPr lang="pt-BR" b="1">
                <a:hlinkClick r:id="rId3"/>
              </a:rPr>
              <a:t>changes</a:t>
            </a:r>
            <a:r>
              <a:rPr lang="pt-BR">
                <a:hlinkClick r:id="rId3"/>
              </a:rPr>
              <a:t> in </a:t>
            </a:r>
            <a:r>
              <a:rPr lang="pt-BR" b="1">
                <a:hlinkClick r:id="rId3"/>
              </a:rPr>
              <a:t>sodium</a:t>
            </a:r>
            <a:r>
              <a:rPr lang="pt-BR">
                <a:hlinkClick r:id="rId3"/>
              </a:rPr>
              <a:t> </a:t>
            </a:r>
            <a:r>
              <a:rPr lang="pt-BR" b="1">
                <a:hlinkClick r:id="rId3"/>
              </a:rPr>
              <a:t>metabolism</a:t>
            </a:r>
            <a:r>
              <a:rPr lang="pt-BR">
                <a:hlinkClick r:id="rId3"/>
              </a:rPr>
              <a:t> in periviable infants.</a:t>
            </a:r>
            <a:endParaRPr lang="pt-BR"/>
          </a:p>
          <a:p>
            <a:pPr algn="ctr"/>
            <a:r>
              <a:rPr lang="pt-BR"/>
              <a:t>Segar JL, Grobe CC, Grobe JL.Pediatr Nephrol. 2021 Nov;36(11):3693-3698. doi: 10.1007/s00467-021-05119-3. Epub 2021 May 19.PMID: 34013388</a:t>
            </a:r>
          </a:p>
        </p:txBody>
      </p:sp>
      <p:pic>
        <p:nvPicPr>
          <p:cNvPr id="14344" name="Imagem 5" descr="Uma imagem contendo Ícone&#10;&#10;Descrição gerada automaticamente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731963" cy="134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Picture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86013" y="4791075"/>
            <a:ext cx="7231062" cy="1866900"/>
          </a:xfrm>
          <a:prstGeom prst="rect">
            <a:avLst/>
          </a:prstGeom>
          <a:noFill/>
          <a:ln w="76200" cmpd="tri">
            <a:solidFill>
              <a:srgbClr val="FFFF00"/>
            </a:solidFill>
            <a:prstDash val="sysDot"/>
            <a:miter lim="800000"/>
            <a:headEnd/>
            <a:tailEnd/>
          </a:ln>
        </p:spPr>
      </p:pic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8734425" y="3371850"/>
            <a:ext cx="2754313" cy="1503363"/>
          </a:xfrm>
          <a:prstGeom prst="rect">
            <a:avLst/>
          </a:prstGeom>
          <a:noFill/>
          <a:ln w="38100">
            <a:solidFill>
              <a:srgbClr val="FF00FF"/>
            </a:solidFill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rgbClr val="FF00FF"/>
                </a:solidFill>
              </a:rPr>
              <a:t>Nos complementos</a:t>
            </a:r>
          </a:p>
          <a:p>
            <a:pPr algn="ctr"/>
            <a:r>
              <a:rPr lang="pt-BR" b="1" u="sng">
                <a:solidFill>
                  <a:srgbClr val="072A4D"/>
                </a:solidFill>
                <a:hlinkClick r:id="rId6"/>
              </a:rPr>
              <a:t>Hidratação e Necessidades hidroeletrolíticas do pré-termo</a:t>
            </a:r>
            <a:endParaRPr lang="pt-BR" b="1" u="sng">
              <a:solidFill>
                <a:srgbClr val="072A4D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INTRODUÇÃO</a:t>
            </a:r>
          </a:p>
        </p:txBody>
      </p:sp>
      <p:sp>
        <p:nvSpPr>
          <p:cNvPr id="1536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Rins de recém-nascidos pré-termo não reabsorvem sódio de forma eficiente nas primeiras semanas de vida.(1) </a:t>
            </a:r>
          </a:p>
          <a:p>
            <a:pPr eaLnBrk="1" hangingPunct="1"/>
            <a:r>
              <a:rPr lang="pt-BR" smtClean="0"/>
              <a:t>Há uma grande quantidade de transportadores de sódio nos túbulos proximais e distais, com sua atividade e expressão reguladas pelo desenvolvimento.(2) </a:t>
            </a:r>
          </a:p>
          <a:p>
            <a:pPr eaLnBrk="1" hangingPunct="1"/>
            <a:r>
              <a:rPr lang="pt-BR" smtClean="0"/>
              <a:t>A imaturidade renal de absorção de sódio é evidenciada pelo aumento relativo da fração excretada de sódio e da concentração urinária de sódio nas primeiras semanas de vida.(3,4) 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INTRODUÇÃO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Inicialmente, um balanço de sódio negativo é desejável para a redução do espaço extracelular após o nascimento, porém a </a:t>
            </a:r>
            <a:r>
              <a:rPr lang="pt-BR" b="1" smtClean="0"/>
              <a:t>oferta inadequada de sódio e a falha em repor a perda de renal de sódio</a:t>
            </a:r>
            <a:r>
              <a:rPr lang="pt-BR" smtClean="0"/>
              <a:t> leva a </a:t>
            </a:r>
            <a:r>
              <a:rPr lang="pt-BR" b="1" smtClean="0">
                <a:solidFill>
                  <a:srgbClr val="FF0000"/>
                </a:solidFill>
              </a:rPr>
              <a:t>hiponatremia</a:t>
            </a:r>
            <a:r>
              <a:rPr lang="pt-BR" smtClean="0"/>
              <a:t>, o que pode </a:t>
            </a:r>
            <a:r>
              <a:rPr lang="pt-BR" b="1" smtClean="0">
                <a:solidFill>
                  <a:srgbClr val="FF0000"/>
                </a:solidFill>
              </a:rPr>
              <a:t>impedir o crescimento somático</a:t>
            </a:r>
            <a:r>
              <a:rPr lang="pt-BR" smtClean="0"/>
              <a:t>.(5-8)</a:t>
            </a:r>
          </a:p>
          <a:p>
            <a:pPr eaLnBrk="1" hangingPunct="1"/>
            <a:r>
              <a:rPr lang="pt-BR" smtClean="0"/>
              <a:t>Estudos prévios demonstraram que a excreção fracional de sódio (FENa) e a excreção urinária de sódio diminuem conforme o aumento da idade gestacional e idade pós-menstrual.(3,4)</a:t>
            </a:r>
          </a:p>
          <a:p>
            <a:pPr eaLnBrk="1" hangingPunct="1"/>
            <a:r>
              <a:rPr lang="pt-BR" b="1" smtClean="0"/>
              <a:t>Poucos trabalhos</a:t>
            </a:r>
            <a:r>
              <a:rPr lang="pt-BR" smtClean="0"/>
              <a:t> analisaram  metabolismo do sódio em prematuros extremos no limite da viabilidade (</a:t>
            </a:r>
            <a:r>
              <a:rPr lang="pt-BR" b="1" smtClean="0"/>
              <a:t>22 0/7 – 23 6/7 semanas de idade gestacional).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smtClean="0">
                <a:solidFill>
                  <a:srgbClr val="FF00FF"/>
                </a:solidFill>
              </a:rPr>
              <a:t>OBJETIVOS</a:t>
            </a:r>
          </a:p>
        </p:txBody>
      </p:sp>
      <p:sp>
        <p:nvSpPr>
          <p:cNvPr id="17410" name="Espaço Reservado para Conteúdo 2"/>
          <p:cNvSpPr>
            <a:spLocks noGrp="1"/>
          </p:cNvSpPr>
          <p:nvPr>
            <p:ph idx="1"/>
          </p:nvPr>
        </p:nvSpPr>
        <p:spPr>
          <a:xfrm>
            <a:off x="846138" y="1997075"/>
            <a:ext cx="10515600" cy="2311400"/>
          </a:xfrm>
          <a:solidFill>
            <a:srgbClr val="FFFF00"/>
          </a:solidFill>
          <a:ln w="38100">
            <a:solidFill>
              <a:srgbClr val="FF0000"/>
            </a:solidFill>
          </a:ln>
        </p:spPr>
        <p:txBody>
          <a:bodyPr/>
          <a:lstStyle/>
          <a:p>
            <a:pPr algn="ctr" eaLnBrk="1" hangingPunct="1"/>
            <a:r>
              <a:rPr lang="pt-BR" smtClean="0">
                <a:solidFill>
                  <a:srgbClr val="3333FF"/>
                </a:solidFill>
              </a:rPr>
              <a:t>Avaliar a homeostase do sódio nos primeiros 2 meses de vida na população de pré-termos nascidos com 22 0/7 a 23 6/7 de idade gestacional.</a:t>
            </a:r>
          </a:p>
          <a:p>
            <a:pPr algn="ctr" eaLnBrk="1" hangingPunct="1"/>
            <a:r>
              <a:rPr lang="pt-BR" smtClean="0">
                <a:solidFill>
                  <a:srgbClr val="3333FF"/>
                </a:solidFill>
              </a:rPr>
              <a:t>Compreender a necessidade de sódio nessa população para atingir um balanço apropriado deste elemento.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MÉTODOS</a:t>
            </a:r>
          </a:p>
        </p:txBody>
      </p:sp>
      <p:sp>
        <p:nvSpPr>
          <p:cNvPr id="1843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23 prematuros entre </a:t>
            </a:r>
            <a:r>
              <a:rPr lang="pt-BR" b="1" smtClean="0"/>
              <a:t>22 – 23 semanas de idade gestacional</a:t>
            </a:r>
            <a:r>
              <a:rPr lang="pt-BR" smtClean="0"/>
              <a:t> foram admitidos na UTI neonatal do hospital Children´s Hospital na universidade de Iowa entre 1 de janeiro de 2016 e 1 de Julho de 2017.</a:t>
            </a:r>
          </a:p>
          <a:p>
            <a:pPr eaLnBrk="1" hangingPunct="1"/>
            <a:r>
              <a:rPr lang="pt-BR" smtClean="0"/>
              <a:t>Foi realizado um estudo de coorte prospectivo, observacional, com amostra por conveniência. </a:t>
            </a:r>
          </a:p>
          <a:p>
            <a:pPr eaLnBrk="1" hangingPunct="1"/>
            <a:r>
              <a:rPr lang="pt-BR" smtClean="0"/>
              <a:t>O estudo foi aprovado pelo Comitê de ética do Hospital e foi obtido TCLE dos pais de todos os participantes no estudo.</a:t>
            </a:r>
          </a:p>
          <a:p>
            <a:pPr eaLnBrk="1" hangingPunct="1"/>
            <a:r>
              <a:rPr lang="pt-BR" smtClean="0"/>
              <a:t>Pacientes identificados com alteração estrutural renal ou cardíaca (exceto persistência do canal arterial-PCA) e submetidos a ostomia foram excluídos (n = 2).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MÉTODOS</a:t>
            </a:r>
          </a:p>
        </p:txBody>
      </p:sp>
      <p:sp>
        <p:nvSpPr>
          <p:cNvPr id="1945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Todos os pacientes foram pesados diariamente.</a:t>
            </a:r>
          </a:p>
          <a:p>
            <a:pPr eaLnBrk="1" hangingPunct="1"/>
            <a:r>
              <a:rPr lang="pt-BR" smtClean="0"/>
              <a:t>Os recém-nascidos (RN) foram mantidos em berço aquecido enquanto estavam em ventilação mecânica, cobertos em saco de polietileno para reduzir perda insensível de água.</a:t>
            </a:r>
          </a:p>
          <a:p>
            <a:pPr eaLnBrk="1" hangingPunct="1"/>
            <a:r>
              <a:rPr lang="pt-BR" smtClean="0"/>
              <a:t>Após extubação, foram usadas incubadoras aquecidas e não umidificadas.</a:t>
            </a:r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Métodos</a:t>
            </a:r>
          </a:p>
        </p:txBody>
      </p:sp>
      <p:sp>
        <p:nvSpPr>
          <p:cNvPr id="2048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Todos os pacientes receberam citrato de cafeína, a maioria por toda a duração do estudo. </a:t>
            </a:r>
          </a:p>
          <a:p>
            <a:pPr eaLnBrk="1" hangingPunct="1">
              <a:buFont typeface="Arial" charset="0"/>
              <a:buNone/>
            </a:pPr>
            <a:endParaRPr lang="pt-BR" smtClean="0"/>
          </a:p>
          <a:p>
            <a:pPr eaLnBrk="1" hangingPunct="1"/>
            <a:r>
              <a:rPr lang="pt-BR" smtClean="0"/>
              <a:t>Ingesta de sódio foi calculada com base em:</a:t>
            </a:r>
          </a:p>
          <a:p>
            <a:pPr lvl="1" eaLnBrk="1" hangingPunct="1"/>
            <a:r>
              <a:rPr lang="pt-BR" smtClean="0"/>
              <a:t>Volume de nutrição enteral e parenteral</a:t>
            </a:r>
          </a:p>
          <a:p>
            <a:pPr lvl="1" eaLnBrk="1" hangingPunct="1"/>
            <a:r>
              <a:rPr lang="pt-BR" smtClean="0"/>
              <a:t>Concentração de sódio administrada na nutrição parenteral total (NPT)</a:t>
            </a:r>
          </a:p>
          <a:p>
            <a:pPr lvl="1" eaLnBrk="1" hangingPunct="1"/>
            <a:r>
              <a:rPr lang="pt-BR" smtClean="0"/>
              <a:t>Concentração estimada em 15mEq/L de sódio presentes no leite materno</a:t>
            </a:r>
          </a:p>
          <a:p>
            <a:pPr lvl="1" eaLnBrk="1" hangingPunct="1"/>
            <a:r>
              <a:rPr lang="pt-BR" smtClean="0"/>
              <a:t>Concentração de sódio indicada nas fórmulas comerciais</a:t>
            </a:r>
          </a:p>
          <a:p>
            <a:pPr lvl="1" eaLnBrk="1" hangingPunct="1"/>
            <a:r>
              <a:rPr lang="pt-BR" smtClean="0"/>
              <a:t>Quantidade de sódio presente nos fortificantes de leite materno. </a:t>
            </a:r>
          </a:p>
          <a:p>
            <a:pPr lvl="1" eaLnBrk="1" hangingPunct="1">
              <a:buFont typeface="Arial" charset="0"/>
              <a:buNone/>
            </a:pPr>
            <a:endParaRPr lang="pt-BR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MÉTODOS</a:t>
            </a:r>
          </a:p>
        </p:txBody>
      </p:sp>
      <p:sp>
        <p:nvSpPr>
          <p:cNvPr id="2150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b="1" smtClean="0"/>
              <a:t>Urina de 24 horas foi obtida a cada duas semanas</a:t>
            </a:r>
            <a:r>
              <a:rPr lang="pt-BR" smtClean="0"/>
              <a:t> através de pesagem de fraldas descartáveis contendo apenas urina.</a:t>
            </a:r>
          </a:p>
          <a:p>
            <a:pPr eaLnBrk="1" hangingPunct="1"/>
            <a:r>
              <a:rPr lang="pt-BR" smtClean="0"/>
              <a:t>3 a 4 amostras foram coletadas nesse mesmo dia, com diferença de 4-6h entre elas, para avaliação da concentração urinária de sódio.</a:t>
            </a:r>
          </a:p>
          <a:p>
            <a:pPr eaLnBrk="1" hangingPunct="1"/>
            <a:r>
              <a:rPr lang="pt-BR" smtClean="0"/>
              <a:t>Amostra isolada de urina foi coletada posicionando algodão na fralda descartável. Posteriormente, a urina presente no algodão era transferida mecanicamente para seringa de 20mL.</a:t>
            </a:r>
          </a:p>
          <a:p>
            <a:pPr eaLnBrk="1" hangingPunct="1"/>
            <a:r>
              <a:rPr lang="pt-BR" smtClean="0"/>
              <a:t>Os espécimes obtidos eram agrupados para uma amostra única de </a:t>
            </a:r>
            <a:r>
              <a:rPr lang="pt-BR" b="1" smtClean="0"/>
              <a:t>sódio urinário</a:t>
            </a:r>
            <a:r>
              <a:rPr lang="pt-BR" smtClean="0"/>
              <a:t>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MÉTODOS</a:t>
            </a:r>
          </a:p>
        </p:txBody>
      </p:sp>
      <p:sp>
        <p:nvSpPr>
          <p:cNvPr id="2253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2600" b="1" smtClean="0"/>
              <a:t>Creatinina sérica e urinária</a:t>
            </a:r>
            <a:r>
              <a:rPr lang="pt-BR" sz="2600" smtClean="0"/>
              <a:t> foram obtidas com aproximadamente duas semanas de idade cronológica afim de </a:t>
            </a:r>
            <a:r>
              <a:rPr lang="pt-BR" sz="2600" b="1" smtClean="0"/>
              <a:t>calcular FENa</a:t>
            </a:r>
            <a:r>
              <a:rPr lang="pt-BR" sz="2600" smtClean="0"/>
              <a:t>.</a:t>
            </a:r>
          </a:p>
          <a:p>
            <a:pPr eaLnBrk="1" hangingPunct="1">
              <a:lnSpc>
                <a:spcPct val="80000"/>
              </a:lnSpc>
            </a:pPr>
            <a:r>
              <a:rPr lang="pt-BR" sz="2600" smtClean="0"/>
              <a:t>Creatinina sérica não foi obtida para propósito deste estudo após a primeira amostra obtida, e foi infrequentemente dosada pelo corpo clínico durante o período do estudo.</a:t>
            </a:r>
          </a:p>
          <a:p>
            <a:pPr eaLnBrk="1" hangingPunct="1">
              <a:lnSpc>
                <a:spcPct val="80000"/>
              </a:lnSpc>
            </a:pPr>
            <a:r>
              <a:rPr lang="pt-BR" sz="2600" smtClean="0"/>
              <a:t>A concentração sérica de sódio foi obtida durante o período do estudo com base nas decisões dos médicos assistentes, sendo os valores descritos no estudo aqueles obtidos dentro de dois dias da data desejada. </a:t>
            </a:r>
          </a:p>
          <a:p>
            <a:pPr eaLnBrk="1" hangingPunct="1">
              <a:lnSpc>
                <a:spcPct val="80000"/>
              </a:lnSpc>
            </a:pPr>
            <a:r>
              <a:rPr lang="pt-BR" sz="2600" b="1" smtClean="0">
                <a:solidFill>
                  <a:srgbClr val="3333FF"/>
                </a:solidFill>
              </a:rPr>
              <a:t>Nenhum paciente recebeu diurético no primeiro mês de vida</a:t>
            </a:r>
            <a:r>
              <a:rPr lang="pt-BR" sz="2600" smtClean="0"/>
              <a:t>. Dentre os que receberam diurético após essa data, nenhuma amostra foi obtida nas primeiras 48h após a medicação.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MÉTODOS</a:t>
            </a:r>
          </a:p>
        </p:txBody>
      </p:sp>
      <p:sp>
        <p:nvSpPr>
          <p:cNvPr id="2355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 análise de dados foi realizada utilizando abordagens paramétricas, por exemplo:</a:t>
            </a:r>
          </a:p>
          <a:p>
            <a:pPr lvl="1" eaLnBrk="1" hangingPunct="1"/>
            <a:r>
              <a:rPr lang="pt-BR" smtClean="0"/>
              <a:t> teste-t</a:t>
            </a:r>
          </a:p>
          <a:p>
            <a:pPr lvl="1" eaLnBrk="1" hangingPunct="1"/>
            <a:r>
              <a:rPr lang="pt-BR" smtClean="0"/>
              <a:t>Modelo de regressão não-linear</a:t>
            </a:r>
          </a:p>
          <a:p>
            <a:pPr eaLnBrk="1" hangingPunct="1"/>
            <a:r>
              <a:rPr lang="pt-BR" smtClean="0"/>
              <a:t>Foram considerados testes com significância estatística aqueles com p &lt; 0,05.</a:t>
            </a:r>
          </a:p>
          <a:p>
            <a:pPr eaLnBrk="1" hangingPunct="1"/>
            <a:r>
              <a:rPr lang="pt-BR" smtClean="0"/>
              <a:t>Foi utilizado o software GraphPad Prism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RESULTADOS</a:t>
            </a:r>
          </a:p>
        </p:txBody>
      </p:sp>
      <p:sp>
        <p:nvSpPr>
          <p:cNvPr id="2457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11 RN eram do sexo feminino (48%)</a:t>
            </a:r>
          </a:p>
          <a:p>
            <a:pPr eaLnBrk="1" hangingPunct="1"/>
            <a:r>
              <a:rPr lang="pt-BR" smtClean="0"/>
              <a:t>Dois pares de gêmeos foram incluídos no estudo</a:t>
            </a:r>
          </a:p>
          <a:p>
            <a:pPr eaLnBrk="1" hangingPunct="1"/>
            <a:r>
              <a:rPr lang="pt-BR" smtClean="0"/>
              <a:t>Volume urinário médio foi consistente durante esse período.</a:t>
            </a:r>
          </a:p>
          <a:p>
            <a:pPr eaLnBrk="1" hangingPunct="1"/>
            <a:r>
              <a:rPr lang="pt-BR" b="1" smtClean="0"/>
              <a:t>Concentração urinária de sódio reduziu com o avanço da idade pós-concepcional, exceto com 8 semanas de idade cronológica</a:t>
            </a:r>
            <a:r>
              <a:rPr lang="pt-BR" smtClean="0"/>
              <a:t>.</a:t>
            </a:r>
          </a:p>
          <a:p>
            <a:pPr eaLnBrk="1" hangingPunct="1"/>
            <a:r>
              <a:rPr lang="pt-BR" smtClean="0"/>
              <a:t>O volume total de fluidos, expresso em mL/kg, foi relativamente constante ao longo do tempo, com tendência a ser reduzido com o avanço da idade pós-natal.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RESULTADOS</a:t>
            </a:r>
          </a:p>
        </p:txBody>
      </p:sp>
      <p:sp>
        <p:nvSpPr>
          <p:cNvPr id="2560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 </a:t>
            </a:r>
            <a:r>
              <a:rPr lang="pt-BR" b="1" smtClean="0"/>
              <a:t>concentração de sódio sérico permaneceu relativamente constante</a:t>
            </a:r>
            <a:r>
              <a:rPr lang="pt-BR" smtClean="0"/>
              <a:t> e dentro da normalidade durante o estudo; </a:t>
            </a:r>
          </a:p>
          <a:p>
            <a:pPr eaLnBrk="1" hangingPunct="1"/>
            <a:r>
              <a:rPr lang="pt-BR" b="1" smtClean="0"/>
              <a:t>A incidência de hiponatremia</a:t>
            </a:r>
            <a:r>
              <a:rPr lang="pt-BR" smtClean="0"/>
              <a:t> (Na sérico &lt; 135 mEq/L) aumentou durante as primeiras 6 semanas após o nascimento, em </a:t>
            </a:r>
            <a:r>
              <a:rPr lang="pt-BR" b="1" smtClean="0"/>
              <a:t>35%</a:t>
            </a:r>
            <a:r>
              <a:rPr lang="pt-BR" smtClean="0"/>
              <a:t> da população, com posterior redução;</a:t>
            </a:r>
          </a:p>
          <a:p>
            <a:pPr eaLnBrk="1" hangingPunct="1"/>
            <a:r>
              <a:rPr lang="pt-BR" smtClean="0"/>
              <a:t>Houve </a:t>
            </a:r>
            <a:r>
              <a:rPr lang="pt-BR" b="1" smtClean="0"/>
              <a:t>limitado aumento do peso nas duas primeiras semanas</a:t>
            </a:r>
            <a:r>
              <a:rPr lang="pt-BR" smtClean="0"/>
              <a:t> (528g +- 20g a 591g +-23g), acompanhada de </a:t>
            </a:r>
            <a:r>
              <a:rPr lang="pt-BR" b="1" smtClean="0"/>
              <a:t>queda significativa no Z-score do peso. </a:t>
            </a:r>
            <a:r>
              <a:rPr lang="pt-BR" b="1" smtClean="0">
                <a:solidFill>
                  <a:srgbClr val="3333FF"/>
                </a:solidFill>
              </a:rPr>
              <a:t>Figura 1a  e 1b.</a:t>
            </a:r>
            <a:r>
              <a:rPr lang="pt-BR" b="1" smtClean="0"/>
              <a:t> (9)</a:t>
            </a:r>
          </a:p>
          <a:p>
            <a:pPr eaLnBrk="1" hangingPunct="1"/>
            <a:endParaRPr lang="pt-BR" b="1" smtClean="0"/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RESULTADOS</a:t>
            </a:r>
          </a:p>
        </p:txBody>
      </p:sp>
      <p:sp>
        <p:nvSpPr>
          <p:cNvPr id="2662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 </a:t>
            </a:r>
            <a:r>
              <a:rPr lang="pt-BR" b="1" smtClean="0"/>
              <a:t>oferta de sódio foi mínima nos primeiros dias de vida</a:t>
            </a:r>
            <a:r>
              <a:rPr lang="pt-BR" smtClean="0"/>
              <a:t>, com aumento gradativo até o máximo em 8 semanas de idade pós-natal (7,9mEq/kg/dia). </a:t>
            </a:r>
            <a:r>
              <a:rPr lang="pt-BR" smtClean="0">
                <a:solidFill>
                  <a:srgbClr val="3333FF"/>
                </a:solidFill>
              </a:rPr>
              <a:t>Figura 1c.</a:t>
            </a:r>
          </a:p>
          <a:p>
            <a:pPr eaLnBrk="1" hangingPunct="1"/>
            <a:r>
              <a:rPr lang="pt-BR" b="1" smtClean="0"/>
              <a:t>Excreção urinária de sódio foi máxima com 2 semanas de vida</a:t>
            </a:r>
            <a:r>
              <a:rPr lang="pt-BR" smtClean="0"/>
              <a:t>, de forma que o </a:t>
            </a:r>
            <a:r>
              <a:rPr lang="pt-BR" b="1" smtClean="0"/>
              <a:t>balanço de sódio foi positivo</a:t>
            </a:r>
            <a:r>
              <a:rPr lang="pt-BR" smtClean="0"/>
              <a:t> apenas com </a:t>
            </a:r>
            <a:r>
              <a:rPr lang="pt-BR" b="1" smtClean="0">
                <a:solidFill>
                  <a:srgbClr val="3333FF"/>
                </a:solidFill>
              </a:rPr>
              <a:t>6 semanas de vida</a:t>
            </a:r>
            <a:r>
              <a:rPr lang="pt-BR" smtClean="0">
                <a:solidFill>
                  <a:srgbClr val="3333FF"/>
                </a:solidFill>
              </a:rPr>
              <a:t>.</a:t>
            </a:r>
            <a:r>
              <a:rPr lang="pt-BR" smtClean="0"/>
              <a:t> </a:t>
            </a:r>
            <a:r>
              <a:rPr lang="pt-BR" smtClean="0">
                <a:solidFill>
                  <a:srgbClr val="3333FF"/>
                </a:solidFill>
              </a:rPr>
              <a:t>Figura 1d, e</a:t>
            </a:r>
            <a:r>
              <a:rPr lang="pt-BR" smtClean="0"/>
              <a:t>.</a:t>
            </a:r>
          </a:p>
          <a:p>
            <a:pPr eaLnBrk="1" hangingPunct="1"/>
            <a:r>
              <a:rPr lang="pt-BR" smtClean="0"/>
              <a:t>Em todos os tempos analisados, </a:t>
            </a:r>
            <a:r>
              <a:rPr lang="pt-BR" b="1" smtClean="0"/>
              <a:t>não houve correlação significativa entre a oferta de sódio e o nível sérico de sódio. </a:t>
            </a:r>
          </a:p>
          <a:p>
            <a:pPr eaLnBrk="1" hangingPunct="1"/>
            <a:r>
              <a:rPr lang="pt-BR" smtClean="0"/>
              <a:t>Com </a:t>
            </a:r>
            <a:r>
              <a:rPr lang="pt-BR" b="1" smtClean="0"/>
              <a:t>4 semanas de vida</a:t>
            </a:r>
            <a:r>
              <a:rPr lang="pt-BR" smtClean="0"/>
              <a:t>, houve </a:t>
            </a:r>
            <a:r>
              <a:rPr lang="pt-BR" b="1" smtClean="0"/>
              <a:t>correlação pobre</a:t>
            </a:r>
            <a:r>
              <a:rPr lang="pt-BR" smtClean="0"/>
              <a:t> entre </a:t>
            </a:r>
            <a:r>
              <a:rPr lang="pt-BR" b="1" smtClean="0"/>
              <a:t>o</a:t>
            </a:r>
            <a:r>
              <a:rPr lang="pt-BR" smtClean="0"/>
              <a:t>ferta de sódio e excreção urinária de sódio.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RESULTADOS</a:t>
            </a:r>
          </a:p>
        </p:txBody>
      </p:sp>
      <p:sp>
        <p:nvSpPr>
          <p:cNvPr id="2765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b="1" smtClean="0"/>
              <a:t>Com 10 semanas de idade pós-natal</a:t>
            </a:r>
            <a:r>
              <a:rPr lang="pt-BR" smtClean="0"/>
              <a:t>, a </a:t>
            </a:r>
            <a:r>
              <a:rPr lang="pt-BR" b="1" smtClean="0"/>
              <a:t>excreção de sódio demonstrou melhor nível de regulação</a:t>
            </a:r>
            <a:r>
              <a:rPr lang="pt-BR" smtClean="0"/>
              <a:t>, uma vez que o aumento da oferta de sódio foi correlacionada positivamente com excreção urinária aumentada. </a:t>
            </a:r>
          </a:p>
          <a:p>
            <a:pPr eaLnBrk="1" hangingPunct="1"/>
            <a:r>
              <a:rPr lang="pt-BR" smtClean="0"/>
              <a:t>A Análise regressiva do balanço de sódio versus oferta de sódio sugere ser necessária a oferta de </a:t>
            </a:r>
            <a:r>
              <a:rPr lang="pt-BR" b="1" smtClean="0">
                <a:solidFill>
                  <a:srgbClr val="3333FF"/>
                </a:solidFill>
              </a:rPr>
              <a:t>7meq/kg/dia para balanço neutro com 4 semanas de idade pós-natal, e 3mEq/kg/dia com 10 semanas</a:t>
            </a:r>
            <a:r>
              <a:rPr lang="pt-BR" smtClean="0"/>
              <a:t>.</a:t>
            </a:r>
          </a:p>
          <a:p>
            <a:pPr algn="ctr" eaLnBrk="1" hangingPunct="1"/>
            <a:r>
              <a:rPr lang="pt-BR" b="1" smtClean="0">
                <a:solidFill>
                  <a:srgbClr val="FF00FF"/>
                </a:solidFill>
              </a:rPr>
              <a:t>Deste modo, a perda renal de sódio reduz com o avanço da idade pós-natal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ítulo 1"/>
          <p:cNvSpPr>
            <a:spLocks noGrp="1"/>
          </p:cNvSpPr>
          <p:nvPr>
            <p:ph type="title"/>
          </p:nvPr>
        </p:nvSpPr>
        <p:spPr>
          <a:xfrm>
            <a:off x="819150" y="-160338"/>
            <a:ext cx="10515600" cy="1325563"/>
          </a:xfrm>
        </p:spPr>
        <p:txBody>
          <a:bodyPr/>
          <a:lstStyle/>
          <a:p>
            <a:pPr eaLnBrk="1" hangingPunct="1"/>
            <a:r>
              <a:rPr lang="pt-BR" smtClean="0"/>
              <a:t>DISCUSSÃO</a:t>
            </a:r>
          </a:p>
        </p:txBody>
      </p:sp>
      <p:sp>
        <p:nvSpPr>
          <p:cNvPr id="28674" name="Espaço Reservado para Conteúdo 2"/>
          <p:cNvSpPr>
            <a:spLocks noGrp="1"/>
          </p:cNvSpPr>
          <p:nvPr>
            <p:ph idx="1"/>
          </p:nvPr>
        </p:nvSpPr>
        <p:spPr>
          <a:xfrm>
            <a:off x="774700" y="974725"/>
            <a:ext cx="10515600" cy="4351338"/>
          </a:xfrm>
        </p:spPr>
        <p:txBody>
          <a:bodyPr/>
          <a:lstStyle/>
          <a:p>
            <a:pPr eaLnBrk="1" hangingPunct="1"/>
            <a:r>
              <a:rPr lang="pt-BR" smtClean="0"/>
              <a:t>O presente estudo descreveu o </a:t>
            </a:r>
            <a:r>
              <a:rPr lang="pt-BR" b="1" smtClean="0"/>
              <a:t>balanço de sódio em 10 semanas</a:t>
            </a:r>
            <a:r>
              <a:rPr lang="pt-BR" smtClean="0"/>
              <a:t> após o nascimento de bebês com IG entre 22  0/7 a 23 semanas 6/7.</a:t>
            </a:r>
          </a:p>
          <a:p>
            <a:pPr eaLnBrk="1" hangingPunct="1"/>
            <a:r>
              <a:rPr lang="pt-BR" smtClean="0"/>
              <a:t>Nenhuma relação significativa foi identificada entre a ingestão de sódio e os valores séricos de sódio e nenhuma mudança na relação entre a ingestão e o sódio sérico foi observada em todas as idades. </a:t>
            </a:r>
            <a:r>
              <a:rPr lang="pt-BR" smtClean="0">
                <a:solidFill>
                  <a:srgbClr val="3333FF"/>
                </a:solidFill>
              </a:rPr>
              <a:t>Figura 1 f</a:t>
            </a:r>
            <a:r>
              <a:rPr lang="pt-BR" smtClean="0"/>
              <a:t>.</a:t>
            </a:r>
          </a:p>
          <a:p>
            <a:pPr eaLnBrk="1" hangingPunct="1"/>
            <a:r>
              <a:rPr lang="pt-BR" smtClean="0"/>
              <a:t>Com 4 semanas de idade (27,3 ± 0,1 semana pós-menstrual), a </a:t>
            </a:r>
            <a:r>
              <a:rPr lang="pt-BR" smtClean="0">
                <a:solidFill>
                  <a:srgbClr val="FF0000"/>
                </a:solidFill>
              </a:rPr>
              <a:t>correlação entre excreção urinária de sódio e ingestão  de sódio foi muito ruim</a:t>
            </a:r>
            <a:r>
              <a:rPr lang="pt-BR" smtClean="0"/>
              <a:t> (R2 &lt; 0,01). </a:t>
            </a:r>
            <a:r>
              <a:rPr lang="pt-BR" smtClean="0">
                <a:solidFill>
                  <a:srgbClr val="3333FF"/>
                </a:solidFill>
              </a:rPr>
              <a:t>Figura 1 g</a:t>
            </a:r>
          </a:p>
          <a:p>
            <a:pPr eaLnBrk="1" hangingPunct="1"/>
            <a:r>
              <a:rPr lang="pt-BR" smtClean="0"/>
              <a:t>Com </a:t>
            </a:r>
            <a:r>
              <a:rPr lang="pt-BR" b="1" smtClean="0">
                <a:solidFill>
                  <a:srgbClr val="3333FF"/>
                </a:solidFill>
              </a:rPr>
              <a:t>10 semanas de idade pós-natal</a:t>
            </a:r>
            <a:r>
              <a:rPr lang="pt-BR" smtClean="0"/>
              <a:t> (33,3 ± 0,1 semanas de idade pós-menstrual),  a excreção de sódio urinário apresentou um nível melhorado de regulação,como o aumento da ingestão foi positivamente associado ao aumento da excreção urinária de sódio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DISCUSSÃO</a:t>
            </a:r>
          </a:p>
        </p:txBody>
      </p:sp>
      <p:sp>
        <p:nvSpPr>
          <p:cNvPr id="2969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2400" smtClean="0"/>
              <a:t>A análise de regressão de equilíbrio de sódio versus ingestão de sódio na </a:t>
            </a:r>
            <a:r>
              <a:rPr lang="pt-BR" sz="2400" b="1" smtClean="0">
                <a:solidFill>
                  <a:srgbClr val="3333FF"/>
                </a:solidFill>
              </a:rPr>
              <a:t>idade pós-natal de 4 semanas</a:t>
            </a:r>
            <a:r>
              <a:rPr lang="pt-BR" sz="2400" smtClean="0"/>
              <a:t> identifica um balanço líquido de 0 mEq/kg/dia na ingestão de sódio de aproximadamente 7 mEq/kg/dia e aproximadamente 3 mEq/kg/dia às </a:t>
            </a:r>
            <a:r>
              <a:rPr lang="pt-BR" sz="2400" b="1" smtClean="0"/>
              <a:t>10 semanas de idade pós-natal</a:t>
            </a:r>
            <a:r>
              <a:rPr lang="pt-BR" sz="2400" smtClean="0"/>
              <a:t> (</a:t>
            </a:r>
            <a:r>
              <a:rPr lang="pt-BR" sz="2400" smtClean="0">
                <a:solidFill>
                  <a:srgbClr val="3333FF"/>
                </a:solidFill>
              </a:rPr>
              <a:t>Fig. 1 h</a:t>
            </a:r>
            <a:r>
              <a:rPr lang="pt-BR" sz="2400" smtClean="0"/>
              <a:t>).</a:t>
            </a:r>
          </a:p>
          <a:p>
            <a:pPr eaLnBrk="1" hangingPunct="1">
              <a:lnSpc>
                <a:spcPct val="80000"/>
              </a:lnSpc>
            </a:pPr>
            <a:r>
              <a:rPr lang="pt-BR" sz="2400" smtClean="0"/>
              <a:t>Devido a  </a:t>
            </a:r>
            <a:r>
              <a:rPr lang="pt-BR" sz="2400" b="1" smtClean="0"/>
              <a:t>ingestão de sódio da coorte atual</a:t>
            </a:r>
            <a:r>
              <a:rPr lang="pt-BR" sz="2400" smtClean="0"/>
              <a:t> ter sido  em média de aproximadamente </a:t>
            </a:r>
            <a:r>
              <a:rPr lang="pt-BR" sz="2400" b="1" smtClean="0"/>
              <a:t>6 mEq/kg/dia com 27 semanas de idade pós-menstrual</a:t>
            </a:r>
            <a:r>
              <a:rPr lang="pt-BR" sz="2400" smtClean="0"/>
              <a:t>, o balanço de sódio foi,em média, negativo neste momento. </a:t>
            </a:r>
          </a:p>
          <a:p>
            <a:pPr eaLnBrk="1" hangingPunct="1">
              <a:lnSpc>
                <a:spcPct val="80000"/>
              </a:lnSpc>
            </a:pPr>
            <a:r>
              <a:rPr lang="pt-BR" sz="2400" smtClean="0"/>
              <a:t>Em contraste, a relação entre a ingestão de sódio e o balanço de sódio em </a:t>
            </a:r>
            <a:r>
              <a:rPr lang="pt-BR" sz="2400" b="1" smtClean="0">
                <a:solidFill>
                  <a:srgbClr val="3333FF"/>
                </a:solidFill>
              </a:rPr>
              <a:t>33 semanas de idade pós-menstrual</a:t>
            </a:r>
            <a:r>
              <a:rPr lang="pt-BR" sz="2400" smtClean="0"/>
              <a:t> sugere uma ingestão de sódio de aproximadamente </a:t>
            </a:r>
            <a:r>
              <a:rPr lang="pt-BR" sz="2400" b="1" smtClean="0"/>
              <a:t>2 mEq/kg/dia</a:t>
            </a:r>
            <a:r>
              <a:rPr lang="pt-BR" sz="2400" smtClean="0"/>
              <a:t> que é necessária para evitar um balanço negativo de sódio.</a:t>
            </a:r>
          </a:p>
          <a:p>
            <a:pPr eaLnBrk="1" hangingPunct="1">
              <a:lnSpc>
                <a:spcPct val="80000"/>
              </a:lnSpc>
            </a:pPr>
            <a:r>
              <a:rPr lang="pt-BR" sz="2400" smtClean="0"/>
              <a:t> Usando esta abordagem de análise de regressão, estimamos a diminuição das perdas de sódio urinário com o avanço da idade  pós-natal (</a:t>
            </a:r>
            <a:r>
              <a:rPr lang="pt-BR" sz="2400" smtClean="0">
                <a:solidFill>
                  <a:srgbClr val="3333FF"/>
                </a:solidFill>
              </a:rPr>
              <a:t>Figura  1 i)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350" y="373063"/>
            <a:ext cx="8088313" cy="6316662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</p:spPr>
      </p:pic>
      <p:sp>
        <p:nvSpPr>
          <p:cNvPr id="30722" name="Rectangle 3"/>
          <p:cNvSpPr>
            <a:spLocks noChangeArrowheads="1"/>
          </p:cNvSpPr>
          <p:nvPr/>
        </p:nvSpPr>
        <p:spPr bwMode="auto">
          <a:xfrm>
            <a:off x="8266113" y="938213"/>
            <a:ext cx="3925887" cy="498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BR" sz="1600" i="1"/>
              <a:t>Fig. 1 Postnatal changes in sodium (Na) homeostasis in infants born at</a:t>
            </a:r>
            <a:br>
              <a:rPr lang="pt-BR" sz="1600" i="1"/>
            </a:br>
            <a:r>
              <a:rPr lang="pt-BR" sz="1600" i="1"/>
              <a:t>22–23-week GA. a Total body weight. b Sex-specific body weight zscores. c Total Na intake via parenteral and enteral routes. d Urine Na</a:t>
            </a:r>
            <a:br>
              <a:rPr lang="pt-BR" sz="1600" i="1"/>
            </a:br>
            <a:r>
              <a:rPr lang="pt-BR" sz="1600" i="1"/>
              <a:t>excretion. e Na balance, calculated as Na intake minus urine Na excretion.</a:t>
            </a:r>
            <a:br>
              <a:rPr lang="pt-BR" sz="1600" i="1"/>
            </a:br>
            <a:r>
              <a:rPr lang="pt-BR" sz="1600" i="1"/>
              <a:t>f Regression analysis of Na intake versus serum Na value. g Regression</a:t>
            </a:r>
            <a:br>
              <a:rPr lang="pt-BR" sz="1600" i="1"/>
            </a:br>
            <a:r>
              <a:rPr lang="pt-BR" sz="1600" i="1"/>
              <a:t>analysis of urine Na elimination versus Na input. h Regression analysis of</a:t>
            </a:r>
            <a:br>
              <a:rPr lang="pt-BR" sz="1600" i="1"/>
            </a:br>
            <a:r>
              <a:rPr lang="pt-BR" sz="1600" i="1"/>
              <a:t>Na balance versus Na intake. i Obligate urine Na elimination rates, extrapolated as Y-intercepts of regressions between urine Na vs. Na input.</a:t>
            </a:r>
            <a:br>
              <a:rPr lang="pt-BR" sz="1600" i="1"/>
            </a:br>
            <a:r>
              <a:rPr lang="pt-BR" sz="1600" i="1"/>
              <a:t>For all panels, n = 10–11 females + 11–12 males for each data point. *p &lt;</a:t>
            </a:r>
            <a:br>
              <a:rPr lang="pt-BR" sz="1600" i="1"/>
            </a:br>
            <a:r>
              <a:rPr lang="pt-BR" sz="1600" i="1"/>
              <a:t>0.05 versus zero by one-sample t-test </a:t>
            </a:r>
            <a:br>
              <a:rPr lang="pt-BR" sz="1600" i="1"/>
            </a:br>
            <a:endParaRPr lang="pt-BR" sz="1600" i="1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	DISCUSSÃO</a:t>
            </a:r>
          </a:p>
        </p:txBody>
      </p:sp>
      <p:sp>
        <p:nvSpPr>
          <p:cNvPr id="31746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Os dados evidenciaram que o </a:t>
            </a:r>
            <a:r>
              <a:rPr lang="pt-BR" b="1" smtClean="0">
                <a:solidFill>
                  <a:srgbClr val="FF0000"/>
                </a:solidFill>
              </a:rPr>
              <a:t>recém-nascido pré-termo (RNPT) extremo apresenta perda urinária de sódio por várias semanas, o que leva a balanço de sódio negativo</a:t>
            </a:r>
            <a:r>
              <a:rPr lang="pt-BR" b="1" smtClean="0"/>
              <a:t>. </a:t>
            </a:r>
          </a:p>
          <a:p>
            <a:pPr eaLnBrk="1" hangingPunct="1"/>
            <a:r>
              <a:rPr lang="pt-BR" smtClean="0"/>
              <a:t>Com </a:t>
            </a:r>
            <a:r>
              <a:rPr lang="pt-BR" b="1" smtClean="0"/>
              <a:t>4 semanas de idade cronológica</a:t>
            </a:r>
            <a:r>
              <a:rPr lang="pt-BR" smtClean="0"/>
              <a:t> (</a:t>
            </a:r>
            <a:r>
              <a:rPr lang="pt-BR" i="1" smtClean="0"/>
              <a:t>idade gestacional pós-menstrual : 27 sem</a:t>
            </a:r>
            <a:r>
              <a:rPr lang="pt-BR" smtClean="0"/>
              <a:t>), os bebês receberam em média 6mEq/kg/dia e mantiveram </a:t>
            </a:r>
            <a:r>
              <a:rPr lang="pt-BR" b="1" smtClean="0"/>
              <a:t>balanço negativo</a:t>
            </a:r>
            <a:r>
              <a:rPr lang="pt-BR" smtClean="0"/>
              <a:t>.</a:t>
            </a:r>
          </a:p>
          <a:p>
            <a:pPr algn="ctr" eaLnBrk="1" hangingPunct="1">
              <a:buFont typeface="Arial" charset="0"/>
              <a:buNone/>
            </a:pPr>
            <a:r>
              <a:rPr lang="pt-BR" b="1" smtClean="0">
                <a:solidFill>
                  <a:srgbClr val="FF0000"/>
                </a:solidFill>
              </a:rPr>
              <a:t>Associado a perda de sódio, houve incidência aumentada de hiponatremia, ainda que o valor médio de sódio sérico tenha sido normal.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DISCUSSÃO</a:t>
            </a:r>
          </a:p>
        </p:txBody>
      </p:sp>
      <p:sp>
        <p:nvSpPr>
          <p:cNvPr id="3277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O conhecimento de que há uma perda urinária aumentada de sódio nas primeiras semanas de vida de um RNPT extremo, ainda que o nível sérico seja normal, é </a:t>
            </a:r>
            <a:r>
              <a:rPr lang="pt-BR" b="1" smtClean="0"/>
              <a:t>importante uma vez que há correlação entre depleção de sódio e baixo ganho ponderal</a:t>
            </a:r>
            <a:r>
              <a:rPr lang="pt-BR" smtClean="0"/>
              <a:t>.</a:t>
            </a:r>
          </a:p>
          <a:p>
            <a:pPr eaLnBrk="1" hangingPunct="1"/>
            <a:r>
              <a:rPr lang="pt-BR" smtClean="0"/>
              <a:t>O entendimento da necessidade fisiológica de sódio de prematuros extremos é essencial para melhorar assistência e desfecho clínico</a:t>
            </a:r>
          </a:p>
          <a:p>
            <a:pPr algn="ctr" eaLnBrk="1" hangingPunct="1"/>
            <a:r>
              <a:rPr lang="pt-BR" b="1" smtClean="0">
                <a:solidFill>
                  <a:srgbClr val="3333FF"/>
                </a:solidFill>
              </a:rPr>
              <a:t>Os achados do presente estudo sugerem uma maior necessidade diária de sódio para que se possa atingir balanço positivo ou neutro</a:t>
            </a:r>
            <a:r>
              <a:rPr lang="pt-BR" smtClean="0"/>
              <a:t>. 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DISCUSSÃO</a:t>
            </a:r>
          </a:p>
        </p:txBody>
      </p:sp>
      <p:sp>
        <p:nvSpPr>
          <p:cNvPr id="3379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Mudanças importantes no manejo renal de sódio ocorre após o nascimento, sendo esse processo dependente da idade gestacional.</a:t>
            </a:r>
          </a:p>
          <a:p>
            <a:pPr eaLnBrk="1" hangingPunct="1"/>
            <a:r>
              <a:rPr lang="pt-BR" smtClean="0"/>
              <a:t>A excreção renal de sódio é alta no feto e reduz aos níveis de adulto (FENa &lt;1%) dentro de poucos dias após o nascimento a termo.(10)</a:t>
            </a:r>
          </a:p>
          <a:p>
            <a:pPr eaLnBrk="1" hangingPunct="1"/>
            <a:r>
              <a:rPr lang="pt-BR" b="1" smtClean="0"/>
              <a:t>Em bebês pré-termo, excreção renal de sódio é inversamente proporcional à idade gestacional no nascimento e à idade gestacional pós-menstrual</a:t>
            </a:r>
            <a:r>
              <a:rPr lang="pt-BR" smtClean="0"/>
              <a:t>,</a:t>
            </a:r>
            <a:r>
              <a:rPr lang="en-US" smtClean="0"/>
              <a:t> </a:t>
            </a:r>
            <a:r>
              <a:rPr lang="pt-BR" smtClean="0"/>
              <a:t>demonstrando a capacidade de maturação tubular pós-natal de reabsorção de sódio. (10-12)</a:t>
            </a:r>
          </a:p>
          <a:p>
            <a:pPr eaLnBrk="1" hangingPunct="1"/>
            <a:r>
              <a:rPr lang="pt-BR" smtClean="0"/>
              <a:t>Estudo longitudinal com prematuros &lt;28 semanas, de Gubhaju et al. demonstrou que a FENa reduz de 6% ao nascimento para menos de 1% com 4 semanas de idade cronológica. (12)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DISCUSSÃO</a:t>
            </a:r>
          </a:p>
        </p:txBody>
      </p:sp>
      <p:sp>
        <p:nvSpPr>
          <p:cNvPr id="3481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2400" smtClean="0"/>
              <a:t>Delgado et al. evidenciaram em estudo com 13 prematuros de 23 -25 semanas de idade gestacional, uma FENa de 6% na primeira semana de vida e aproximadamente 1% na quarta semana.(13)</a:t>
            </a:r>
          </a:p>
          <a:p>
            <a:pPr algn="ctr" eaLnBrk="1" hangingPunct="1">
              <a:lnSpc>
                <a:spcPct val="80000"/>
              </a:lnSpc>
              <a:buFont typeface="Arial" charset="0"/>
              <a:buNone/>
            </a:pPr>
            <a:r>
              <a:rPr lang="pt-BR" sz="2400" b="1" smtClean="0">
                <a:solidFill>
                  <a:srgbClr val="3333FF"/>
                </a:solidFill>
              </a:rPr>
              <a:t>O</a:t>
            </a:r>
            <a:r>
              <a:rPr lang="pt-BR" sz="2400" b="1" smtClean="0"/>
              <a:t> </a:t>
            </a:r>
            <a:r>
              <a:rPr lang="pt-BR" sz="2400" b="1" smtClean="0">
                <a:solidFill>
                  <a:srgbClr val="3333FF"/>
                </a:solidFill>
              </a:rPr>
              <a:t>presente estudo constatou FENa de aproximadamente 5,7% com duas semanas de nascimento, sendo compatível com a literatura.</a:t>
            </a:r>
          </a:p>
          <a:p>
            <a:pPr eaLnBrk="1" hangingPunct="1">
              <a:lnSpc>
                <a:spcPct val="80000"/>
              </a:lnSpc>
            </a:pPr>
            <a:r>
              <a:rPr lang="pt-BR" sz="2400" smtClean="0"/>
              <a:t>A concentração urinária de sódio e a excreção renal diária de sódio foram inicialmente altas, com tendência a queda com o avanço da idade pós-natal. </a:t>
            </a:r>
          </a:p>
          <a:p>
            <a:pPr eaLnBrk="1" hangingPunct="1">
              <a:lnSpc>
                <a:spcPct val="80000"/>
              </a:lnSpc>
            </a:pPr>
            <a:r>
              <a:rPr lang="pt-BR" sz="2400" b="1" smtClean="0"/>
              <a:t>Nesse estudo o balanço de sódio foi negativo com 2 e 4 semanas de idade</a:t>
            </a:r>
            <a:r>
              <a:rPr lang="pt-BR" sz="2400" smtClean="0"/>
              <a:t>, de modo que a </a:t>
            </a:r>
            <a:r>
              <a:rPr lang="pt-BR" sz="2400" b="1" smtClean="0"/>
              <a:t>perda renal aumentada</a:t>
            </a:r>
            <a:r>
              <a:rPr lang="pt-BR" sz="2400" smtClean="0"/>
              <a:t> seja provavelmente decorrente da </a:t>
            </a:r>
            <a:r>
              <a:rPr lang="pt-BR" sz="2400" b="1" smtClean="0"/>
              <a:t>imaturidade renal</a:t>
            </a:r>
            <a:r>
              <a:rPr lang="pt-BR" sz="2400" smtClean="0"/>
              <a:t>, ao invés de secundária a ingesta aumentada de sódio. </a:t>
            </a:r>
          </a:p>
          <a:p>
            <a:pPr eaLnBrk="1" hangingPunct="1"/>
            <a:r>
              <a:rPr lang="pt-BR" sz="2400" smtClean="0"/>
              <a:t>Sugerimos anteriormente que a </a:t>
            </a:r>
            <a:r>
              <a:rPr lang="pt-BR" sz="2400" b="1" smtClean="0">
                <a:solidFill>
                  <a:srgbClr val="3333FF"/>
                </a:solidFill>
              </a:rPr>
              <a:t>medição da concentração de sódio na urina pode ser uma maneira de ajudar a identificar as necessidades de  sódio em bebês prematuros mais velhos</a:t>
            </a:r>
            <a:r>
              <a:rPr lang="pt-BR" sz="2400" smtClean="0"/>
              <a:t>, embora estudos para afirmar essa abordagem  sejam necessários. (14)</a:t>
            </a:r>
          </a:p>
          <a:p>
            <a:pPr eaLnBrk="1" hangingPunct="1">
              <a:lnSpc>
                <a:spcPct val="80000"/>
              </a:lnSpc>
            </a:pPr>
            <a:endParaRPr lang="pt-BR" sz="2400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DISCUSSÃO</a:t>
            </a:r>
          </a:p>
        </p:txBody>
      </p:sp>
      <p:sp>
        <p:nvSpPr>
          <p:cNvPr id="3584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b="1" smtClean="0">
                <a:solidFill>
                  <a:srgbClr val="FF00FF"/>
                </a:solidFill>
              </a:rPr>
              <a:t>O balanço de sódio é sabidamente correlacionado com o crescimento somático em mamíferos</a:t>
            </a:r>
            <a:r>
              <a:rPr lang="pt-BR" smtClean="0"/>
              <a:t>. </a:t>
            </a:r>
          </a:p>
          <a:p>
            <a:pPr eaLnBrk="1" hangingPunct="1">
              <a:lnSpc>
                <a:spcPct val="80000"/>
              </a:lnSpc>
            </a:pPr>
            <a:r>
              <a:rPr lang="pt-BR" smtClean="0"/>
              <a:t>Em estudo com ratos em crescimento, uma dieta pobre em sódio foi correlacionada com menor crescimento em peso e estatura, menor retenção de nitrogênio e menor síntese protéica muscular. (6,7)</a:t>
            </a:r>
          </a:p>
          <a:p>
            <a:pPr eaLnBrk="1" hangingPunct="1">
              <a:lnSpc>
                <a:spcPct val="80000"/>
              </a:lnSpc>
            </a:pPr>
            <a:r>
              <a:rPr lang="pt-BR" smtClean="0"/>
              <a:t>Oferta posterior de sódio foi correlacionada a restabelecimento de padrão normal de crescimento.(8) </a:t>
            </a:r>
          </a:p>
          <a:p>
            <a:pPr eaLnBrk="1" hangingPunct="1">
              <a:lnSpc>
                <a:spcPct val="80000"/>
              </a:lnSpc>
            </a:pPr>
            <a:r>
              <a:rPr lang="pt-BR" smtClean="0"/>
              <a:t>O grupo de autores do presente trabalho evidenciou em estudo com RNPT entre 28 – 32 semanas de idade gestacional (IG) que </a:t>
            </a:r>
            <a:r>
              <a:rPr lang="pt-BR" b="1" smtClean="0">
                <a:solidFill>
                  <a:srgbClr val="FF00FF"/>
                </a:solidFill>
              </a:rPr>
              <a:t>a suplementação de sódio em níveis acima do recomendado pela Academia Americana de Pediatra e Sociedade Europeia de Pediatria e Gastroenterologia, Hepatologia e Nutrição resultou em melhor ganho ponderal. (14,15)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DISCUSSÃO</a:t>
            </a:r>
          </a:p>
        </p:txBody>
      </p:sp>
      <p:sp>
        <p:nvSpPr>
          <p:cNvPr id="3686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mtClean="0"/>
              <a:t>Portanto, uma compreensão das necessidades de sódio em bebês extremamente prematuros são essenciais para manter a nutrição e o crescimento ideais.</a:t>
            </a:r>
          </a:p>
          <a:p>
            <a:pPr eaLnBrk="1" hangingPunct="1">
              <a:lnSpc>
                <a:spcPct val="80000"/>
              </a:lnSpc>
            </a:pPr>
            <a:r>
              <a:rPr lang="pt-BR" smtClean="0"/>
              <a:t>Delgado et al. nos </a:t>
            </a:r>
            <a:r>
              <a:rPr lang="pt-BR" b="1" smtClean="0"/>
              <a:t>RN de 23 a 25 semanas de gestação</a:t>
            </a:r>
            <a:r>
              <a:rPr lang="pt-BR" smtClean="0"/>
              <a:t>, encontraram </a:t>
            </a:r>
            <a:r>
              <a:rPr lang="pt-BR" b="1" smtClean="0"/>
              <a:t>balanço de sódio negativo nas primeiras 5 semanas de vida</a:t>
            </a:r>
            <a:r>
              <a:rPr lang="pt-BR" smtClean="0"/>
              <a:t>, mas a oferta de sódio não foi maior que 4 mEq/kg/dia.</a:t>
            </a:r>
          </a:p>
          <a:p>
            <a:pPr eaLnBrk="1" hangingPunct="1">
              <a:lnSpc>
                <a:spcPct val="80000"/>
              </a:lnSpc>
            </a:pPr>
            <a:r>
              <a:rPr lang="pt-BR" smtClean="0"/>
              <a:t>Esses autores identificaram em uma  coorte maior de bebês mais jovens que a ingestão de sódio de 5-7 mEq/kg/dia é insuficiente entre 2 e 4 semanas de idade pós-natal para permitir um balanço positivo de sódio. </a:t>
            </a:r>
            <a:r>
              <a:rPr lang="pt-BR" b="1" smtClean="0">
                <a:solidFill>
                  <a:srgbClr val="3333FF"/>
                </a:solidFill>
              </a:rPr>
              <a:t>Somente após atingir uma idade pós-menstrual de 29-30 semanas essa quantidade de ingestão de sódio permite manter um balanço de sódio positivo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3"/>
          <p:cNvSpPr>
            <a:spLocks noGrp="1"/>
          </p:cNvSpPr>
          <p:nvPr>
            <p:ph type="body" idx="1"/>
          </p:nvPr>
        </p:nvSpPr>
        <p:spPr>
          <a:xfrm>
            <a:off x="674688" y="1409700"/>
            <a:ext cx="10679112" cy="4767263"/>
          </a:xfrm>
        </p:spPr>
        <p:txBody>
          <a:bodyPr/>
          <a:lstStyle/>
          <a:p>
            <a:pPr eaLnBrk="1" hangingPunct="1"/>
            <a:endParaRPr lang="pt-BR" sz="2400" smtClean="0"/>
          </a:p>
          <a:p>
            <a:pPr algn="ctr" eaLnBrk="1" hangingPunct="1">
              <a:lnSpc>
                <a:spcPct val="80000"/>
              </a:lnSpc>
              <a:buFont typeface="Arial" charset="0"/>
              <a:buNone/>
            </a:pPr>
            <a:r>
              <a:rPr lang="pt-BR" sz="2400" b="1" smtClean="0">
                <a:solidFill>
                  <a:srgbClr val="FF00FF"/>
                </a:solidFill>
              </a:rPr>
              <a:t>O presente estudo identificou tendência de queda no nível sérico de sódio nas duas primeiras semanas de vida ( 140 </a:t>
            </a:r>
            <a:r>
              <a:rPr lang="pt-BR" sz="2400" b="1" smtClean="0">
                <a:solidFill>
                  <a:srgbClr val="FF00FF"/>
                </a:solidFill>
                <a:sym typeface="Wingdings" pitchFamily="2" charset="2"/>
              </a:rPr>
              <a:t> 137), bem como aumento de hiponatremia, com pico em 6 semanas de vida. </a:t>
            </a:r>
          </a:p>
          <a:p>
            <a:pPr eaLnBrk="1" hangingPunct="1">
              <a:lnSpc>
                <a:spcPct val="80000"/>
              </a:lnSpc>
            </a:pPr>
            <a:r>
              <a:rPr lang="pt-BR" sz="2400" smtClean="0">
                <a:sym typeface="Wingdings" pitchFamily="2" charset="2"/>
              </a:rPr>
              <a:t>O achado de que o </a:t>
            </a:r>
            <a:r>
              <a:rPr lang="pt-BR" sz="2400" i="1" smtClean="0">
                <a:sym typeface="Wingdings" pitchFamily="2" charset="2"/>
              </a:rPr>
              <a:t>nível sérico médio de sódio na coorte permaneceu normal</a:t>
            </a:r>
            <a:r>
              <a:rPr lang="pt-BR" sz="2400" smtClean="0">
                <a:sym typeface="Wingdings" pitchFamily="2" charset="2"/>
              </a:rPr>
              <a:t> </a:t>
            </a:r>
            <a:r>
              <a:rPr lang="pt-BR" sz="2400" b="1" smtClean="0">
                <a:sym typeface="Wingdings" pitchFamily="2" charset="2"/>
              </a:rPr>
              <a:t>mesmo com balanço negativo</a:t>
            </a:r>
            <a:r>
              <a:rPr lang="pt-BR" sz="2400" smtClean="0">
                <a:sym typeface="Wingdings" pitchFamily="2" charset="2"/>
              </a:rPr>
              <a:t> não é surpreendente, uma vez que </a:t>
            </a:r>
            <a:r>
              <a:rPr lang="pt-BR" sz="2400" b="1" smtClean="0">
                <a:sym typeface="Wingdings" pitchFamily="2" charset="2"/>
              </a:rPr>
              <a:t>este reflete melhor a homeostase da água corporal do que o balanço deste íon. </a:t>
            </a:r>
          </a:p>
          <a:p>
            <a:pPr eaLnBrk="1" hangingPunct="1"/>
            <a:endParaRPr lang="pt-BR" sz="2400" smtClean="0"/>
          </a:p>
          <a:p>
            <a:pPr eaLnBrk="1" hangingPunct="1"/>
            <a:r>
              <a:rPr lang="pt-BR" sz="2400" smtClean="0"/>
              <a:t>Apoiando  este conceito, Fine et al. encontraram em ratos desmamados, que apesar das diferenças de 30 vezes na ingestão diária de sódio em um período de 5 semana, os valores de sódio sérico foram semelhantes entre todos os grupos de animais. (6)</a:t>
            </a:r>
          </a:p>
        </p:txBody>
      </p:sp>
      <p:sp>
        <p:nvSpPr>
          <p:cNvPr id="37890" name="Título 1"/>
          <p:cNvSpPr>
            <a:spLocks/>
          </p:cNvSpPr>
          <p:nvPr/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pt-BR" sz="4400">
                <a:latin typeface="Calibri Light" pitchFamily="34" charset="0"/>
              </a:rPr>
              <a:t>DISCUSSÃO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ítulo 1"/>
          <p:cNvSpPr>
            <a:spLocks noGrp="1"/>
          </p:cNvSpPr>
          <p:nvPr>
            <p:ph type="title"/>
          </p:nvPr>
        </p:nvSpPr>
        <p:spPr>
          <a:xfrm>
            <a:off x="838200" y="355600"/>
            <a:ext cx="10515600" cy="1325563"/>
          </a:xfrm>
        </p:spPr>
        <p:txBody>
          <a:bodyPr/>
          <a:lstStyle/>
          <a:p>
            <a:pPr eaLnBrk="1" hangingPunct="1"/>
            <a:r>
              <a:rPr lang="pt-BR" smtClean="0"/>
              <a:t>DISCUSSÃO</a:t>
            </a:r>
          </a:p>
        </p:txBody>
      </p:sp>
      <p:sp>
        <p:nvSpPr>
          <p:cNvPr id="3891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FF0000"/>
                </a:solidFill>
              </a:rPr>
              <a:t>Limitações do estudo</a:t>
            </a:r>
            <a:r>
              <a:rPr lang="pt-BR" smtClean="0"/>
              <a:t>:</a:t>
            </a:r>
          </a:p>
          <a:p>
            <a:pPr lvl="1" eaLnBrk="1" hangingPunct="1"/>
            <a:r>
              <a:rPr lang="pt-BR" smtClean="0"/>
              <a:t>Estudo observacional em centro único</a:t>
            </a:r>
          </a:p>
          <a:p>
            <a:pPr lvl="1" eaLnBrk="1" hangingPunct="1"/>
            <a:r>
              <a:rPr lang="pt-BR" smtClean="0"/>
              <a:t>Conduta guiada por protocolos da Unidade e a critério do médico assistente</a:t>
            </a:r>
          </a:p>
          <a:p>
            <a:pPr lvl="1" eaLnBrk="1" hangingPunct="1"/>
            <a:r>
              <a:rPr lang="pt-BR" smtClean="0"/>
              <a:t>Coleta infrequente de creatinina sérica dificulta o diagnóstico de injúria renal aguda, a qual pode influenciar os resultados obtidos</a:t>
            </a:r>
          </a:p>
          <a:p>
            <a:pPr lvl="1" eaLnBrk="1" hangingPunct="1"/>
            <a:r>
              <a:rPr lang="pt-BR" smtClean="0"/>
              <a:t>Não houve padronização da ingesta de sódio no grupo estudado</a:t>
            </a:r>
          </a:p>
          <a:p>
            <a:pPr lvl="1" eaLnBrk="1" hangingPunct="1"/>
            <a:r>
              <a:rPr lang="pt-BR" smtClean="0"/>
              <a:t>Não houve controle do uso pré-natal de corticoide, do impacto da suspensão da dieta em alguns momentos, nem de comorbidades ou uso de medicações.</a:t>
            </a:r>
          </a:p>
          <a:p>
            <a:pPr lvl="1" eaLnBrk="1" hangingPunct="1"/>
            <a:r>
              <a:rPr lang="pt-BR" smtClean="0"/>
              <a:t>Dificuldade de coleta de urina na população estudada pode ter interferido nos resultados.</a:t>
            </a:r>
          </a:p>
          <a:p>
            <a:pPr lvl="1" eaLnBrk="1" hangingPunct="1"/>
            <a:r>
              <a:rPr lang="pt-BR" smtClean="0"/>
              <a:t>Não foi possível aferir perda cutânea ou fecal de sódio. </a:t>
            </a:r>
          </a:p>
          <a:p>
            <a:pPr lvl="1" eaLnBrk="1" hangingPunct="1"/>
            <a:endParaRPr lang="pt-BR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3"/>
          <p:cNvSpPr>
            <a:spLocks noGrp="1"/>
          </p:cNvSpPr>
          <p:nvPr>
            <p:ph type="body" idx="1"/>
          </p:nvPr>
        </p:nvSpPr>
        <p:spPr>
          <a:xfrm>
            <a:off x="1000125" y="2270125"/>
            <a:ext cx="10515600" cy="1725613"/>
          </a:xfrm>
        </p:spPr>
        <p:txBody>
          <a:bodyPr/>
          <a:lstStyle/>
          <a:p>
            <a:pPr algn="ctr" eaLnBrk="1" hangingPunct="1"/>
            <a:r>
              <a:rPr lang="pt-BR" b="1" smtClean="0">
                <a:solidFill>
                  <a:srgbClr val="FF00FF"/>
                </a:solidFill>
              </a:rPr>
              <a:t>No entanto, esses autores acreditam  que esses dados são informativos sem relação à extensão em que o rim imaturo tem a capacidade de reabsorção de sódio e o processo de maturação lento, mas progressivo, que resulta em melhor retenção de sódio</a:t>
            </a:r>
          </a:p>
        </p:txBody>
      </p:sp>
      <p:sp>
        <p:nvSpPr>
          <p:cNvPr id="39938" name="Título 1"/>
          <p:cNvSpPr>
            <a:spLocks/>
          </p:cNvSpPr>
          <p:nvPr/>
        </p:nvSpPr>
        <p:spPr bwMode="auto">
          <a:xfrm>
            <a:off x="838200" y="355600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pt-BR" sz="4400">
                <a:latin typeface="Calibri Light" pitchFamily="34" charset="0"/>
              </a:rPr>
              <a:t>DISCUSSÃO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b="1" smtClean="0">
                <a:solidFill>
                  <a:srgbClr val="FF00FF"/>
                </a:solidFill>
              </a:rPr>
              <a:t>EM RESUMO...</a:t>
            </a:r>
          </a:p>
        </p:txBody>
      </p:sp>
      <p:sp>
        <p:nvSpPr>
          <p:cNvPr id="40962" name="Rectangle 3"/>
          <p:cNvSpPr>
            <a:spLocks noGrp="1"/>
          </p:cNvSpPr>
          <p:nvPr>
            <p:ph type="body" idx="1"/>
          </p:nvPr>
        </p:nvSpPr>
        <p:spPr>
          <a:xfrm>
            <a:off x="819150" y="1825625"/>
            <a:ext cx="10515600" cy="4351338"/>
          </a:xfrm>
          <a:solidFill>
            <a:srgbClr val="FFFF00"/>
          </a:solidFill>
          <a:ln w="76200" cmpd="tri">
            <a:solidFill>
              <a:srgbClr val="FF00FF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mtClean="0"/>
              <a:t>Os autores fornecem  novos dados sobre o balanço de sódio nos primeiros meses após o nascimento em uma coorte de prematuros extremos. </a:t>
            </a:r>
          </a:p>
          <a:p>
            <a:pPr eaLnBrk="1" hangingPunct="1">
              <a:lnSpc>
                <a:spcPct val="80000"/>
              </a:lnSpc>
            </a:pPr>
            <a:r>
              <a:rPr lang="pt-BR" smtClean="0"/>
              <a:t>Esses achados sugerem que, além do período de diurese pós-natal, </a:t>
            </a:r>
            <a:r>
              <a:rPr lang="pt-BR" smtClean="0">
                <a:solidFill>
                  <a:srgbClr val="3333FF"/>
                </a:solidFill>
              </a:rPr>
              <a:t>os bebês nascidos no extremo da prematuridade têm necessidades substanciais de sódio para um estado de balanço de sódio positivo a ser alcançado, que é necessário para crescimento ideal.</a:t>
            </a:r>
          </a:p>
          <a:p>
            <a:pPr eaLnBrk="1" hangingPunct="1">
              <a:lnSpc>
                <a:spcPct val="80000"/>
              </a:lnSpc>
            </a:pPr>
            <a:r>
              <a:rPr lang="pt-BR" smtClean="0">
                <a:solidFill>
                  <a:srgbClr val="3333FF"/>
                </a:solidFill>
              </a:rPr>
              <a:t>. </a:t>
            </a:r>
          </a:p>
          <a:p>
            <a:pPr eaLnBrk="1" hangingPunct="1">
              <a:lnSpc>
                <a:spcPct val="80000"/>
              </a:lnSpc>
            </a:pPr>
            <a:r>
              <a:rPr lang="pt-BR" smtClean="0"/>
              <a:t>Mais estudos são necessários para definir melhor as necessidades aumentadas de sódio nesta população de lactentes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5900" y="1593850"/>
            <a:ext cx="11718925" cy="3671888"/>
          </a:xfrm>
          <a:prstGeom prst="rect">
            <a:avLst/>
          </a:prstGeom>
          <a:noFill/>
          <a:ln w="38100">
            <a:solidFill>
              <a:srgbClr val="3333FF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381000"/>
            <a:ext cx="4117975" cy="587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0350" y="2070100"/>
            <a:ext cx="7986713" cy="286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/>
          </p:cNvSpPr>
          <p:nvPr>
            <p:ph type="title"/>
          </p:nvPr>
        </p:nvSpPr>
        <p:spPr>
          <a:xfrm>
            <a:off x="811213" y="754063"/>
            <a:ext cx="10515600" cy="1325562"/>
          </a:xfrm>
        </p:spPr>
        <p:txBody>
          <a:bodyPr/>
          <a:lstStyle/>
          <a:p>
            <a:pPr algn="ctr"/>
            <a:r>
              <a:rPr lang="pt-BR" sz="4000" smtClean="0">
                <a:solidFill>
                  <a:srgbClr val="00CC99"/>
                </a:solidFill>
                <a:latin typeface="Britannic Bold" pitchFamily="34" charset="0"/>
              </a:rPr>
              <a:t>Nota do EDITOR DA PÁGINA NEONATAL </a:t>
            </a:r>
            <a:r>
              <a:rPr lang="pt-BR" sz="4000" smtClean="0">
                <a:solidFill>
                  <a:srgbClr val="00CC99"/>
                </a:solidFill>
                <a:latin typeface="Britannic Bold" pitchFamily="34" charset="0"/>
                <a:hlinkClick r:id="rId2"/>
              </a:rPr>
              <a:t>WWW.PAULOMARGOTTO.COM.BR</a:t>
            </a:r>
            <a:r>
              <a:rPr lang="pt-BR" sz="4000" smtClean="0">
                <a:solidFill>
                  <a:srgbClr val="00CC99"/>
                </a:solidFill>
                <a:latin typeface="Britannic Bold" pitchFamily="34" charset="0"/>
              </a:rPr>
              <a:t> Dr. Paulo R. Margotto Consultem também! Estudando Juntos!</a:t>
            </a:r>
          </a:p>
        </p:txBody>
      </p:sp>
      <p:pic>
        <p:nvPicPr>
          <p:cNvPr id="44036" name="Picture 4" descr="Ribeirao_Preto_2012"/>
          <p:cNvPicPr>
            <a:picLocks noChangeAspect="1" noChangeArrowheads="1"/>
          </p:cNvPicPr>
          <p:nvPr/>
        </p:nvPicPr>
        <p:blipFill>
          <a:blip r:embed="rId3">
            <a:lum bright="6000" contrast="18000"/>
          </a:blip>
          <a:srcRect/>
          <a:stretch>
            <a:fillRect/>
          </a:stretch>
        </p:blipFill>
        <p:spPr bwMode="auto">
          <a:xfrm>
            <a:off x="3094038" y="2546350"/>
            <a:ext cx="5472112" cy="343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396875" y="6030913"/>
            <a:ext cx="107823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pt-BR" altLang="ja-JP" sz="1400" b="1">
                <a:ea typeface="ＭＳ Ｐゴシック" charset="-128"/>
              </a:rPr>
              <a:t>21a Jornada de UTI da Maternidade Sinhá Junqueira (Ribeirão Preto), 28-29/9/2012:Drs.(E-D): Paulo R. Margotto, José Oliva Proença Filho, Raul, Eduardo Juan Troster, Rodrigo de Freitas Nóbrega e Alexandre Rotta (EUA)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3"/>
          <p:cNvSpPr>
            <a:spLocks noGrp="1"/>
          </p:cNvSpPr>
          <p:nvPr>
            <p:ph type="body" idx="1"/>
          </p:nvPr>
        </p:nvSpPr>
        <p:spPr>
          <a:xfrm>
            <a:off x="585788" y="2133600"/>
            <a:ext cx="10515600" cy="4351338"/>
          </a:xfrm>
        </p:spPr>
        <p:txBody>
          <a:bodyPr/>
          <a:lstStyle/>
          <a:p>
            <a:pPr>
              <a:lnSpc>
                <a:spcPct val="70000"/>
              </a:lnSpc>
            </a:pPr>
            <a:r>
              <a:rPr lang="pt-BR" sz="1800" b="1" smtClean="0">
                <a:solidFill>
                  <a:srgbClr val="3333FF"/>
                </a:solidFill>
              </a:rPr>
              <a:t>Quanto ao sódio</a:t>
            </a:r>
            <a:r>
              <a:rPr lang="pt-BR" sz="1800" smtClean="0"/>
              <a:t> pensar no sódio como um nutriente!Oferta maior de sódio promove o crescimento (a deficiência de sódio e cloreto limita a utilização de energia e proteína). </a:t>
            </a:r>
          </a:p>
          <a:p>
            <a:pPr>
              <a:lnSpc>
                <a:spcPct val="70000"/>
              </a:lnSpc>
            </a:pPr>
            <a:r>
              <a:rPr lang="pt-BR" sz="1800" smtClean="0"/>
              <a:t>Os valores séricos de sódio não nos informam a necessidade. </a:t>
            </a:r>
            <a:r>
              <a:rPr lang="pt-BR" sz="1800" b="1" smtClean="0">
                <a:solidFill>
                  <a:srgbClr val="3333FF"/>
                </a:solidFill>
              </a:rPr>
              <a:t>Suficiente ingesta de sódio é necessária para otimizar o crescimento!</a:t>
            </a:r>
            <a:r>
              <a:rPr lang="pt-BR" sz="1800" smtClean="0"/>
              <a:t> </a:t>
            </a:r>
          </a:p>
          <a:p>
            <a:pPr>
              <a:lnSpc>
                <a:spcPct val="70000"/>
              </a:lnSpc>
            </a:pPr>
            <a:r>
              <a:rPr lang="pt-BR" sz="1800" smtClean="0"/>
              <a:t>As necessidades de sódio além dos primeiros dias de vida devem garantir um balanço positivo de sódio para gerar o crescimento. </a:t>
            </a:r>
          </a:p>
          <a:p>
            <a:pPr>
              <a:lnSpc>
                <a:spcPct val="70000"/>
              </a:lnSpc>
            </a:pPr>
            <a:r>
              <a:rPr lang="pt-BR" sz="1800" smtClean="0"/>
              <a:t>A </a:t>
            </a:r>
            <a:r>
              <a:rPr lang="pt-BR" sz="1800" b="1" smtClean="0">
                <a:solidFill>
                  <a:srgbClr val="FF0000"/>
                </a:solidFill>
              </a:rPr>
              <a:t>hiponatremia </a:t>
            </a:r>
            <a:r>
              <a:rPr lang="pt-BR" sz="1800" smtClean="0"/>
              <a:t>provavelmente reflete a deficiência total do corpo </a:t>
            </a:r>
            <a:r>
              <a:rPr lang="pt-BR" sz="1800" b="1" smtClean="0"/>
              <a:t>e </a:t>
            </a:r>
            <a:r>
              <a:rPr lang="pt-BR" sz="1800" smtClean="0"/>
              <a:t>um valor de sódio normal não replica um estado normal de sódio corporal.  </a:t>
            </a:r>
          </a:p>
          <a:p>
            <a:pPr>
              <a:lnSpc>
                <a:spcPct val="70000"/>
              </a:lnSpc>
            </a:pPr>
            <a:r>
              <a:rPr lang="pt-BR" sz="1800" b="1" smtClean="0">
                <a:solidFill>
                  <a:srgbClr val="3333FF"/>
                </a:solidFill>
              </a:rPr>
              <a:t>O valor de sódio na urina</a:t>
            </a:r>
            <a:r>
              <a:rPr lang="pt-BR" sz="1800" smtClean="0"/>
              <a:t> funciona como uma medida da homeostase do sódio (quando&lt;40 mmol/L, sem uso de diuréticos, informa a necessidade de adicionar sódio na dieta).</a:t>
            </a:r>
          </a:p>
          <a:p>
            <a:pPr>
              <a:lnSpc>
                <a:spcPct val="70000"/>
              </a:lnSpc>
            </a:pPr>
            <a:r>
              <a:rPr lang="pt-BR" sz="1800" smtClean="0"/>
              <a:t>Duas a 8 semanas depois a coorte com suplementação de sódio teve um crescimento pós-natal notavelmente melhorado. </a:t>
            </a:r>
          </a:p>
          <a:p>
            <a:pPr>
              <a:lnSpc>
                <a:spcPct val="70000"/>
              </a:lnSpc>
            </a:pPr>
            <a:r>
              <a:rPr lang="pt-BR" sz="1800" smtClean="0"/>
              <a:t>Agora, </a:t>
            </a:r>
            <a:r>
              <a:rPr lang="pt-BR" sz="1800" b="1" smtClean="0">
                <a:solidFill>
                  <a:srgbClr val="FF0000"/>
                </a:solidFill>
              </a:rPr>
              <a:t>HIPONATREMIA é um fator de risco para várias morbidades</a:t>
            </a:r>
            <a:r>
              <a:rPr lang="pt-BR" sz="1800" smtClean="0"/>
              <a:t> (perda auditiva, paralisia cerebral, deficiência neuromotora aos 2 anos de vida, displasia broncopulmonar e retinopatia da prematuridade)!!! Há um ganho de massa livre de gordura!</a:t>
            </a:r>
          </a:p>
          <a:p>
            <a:pPr>
              <a:lnSpc>
                <a:spcPct val="70000"/>
              </a:lnSpc>
            </a:pPr>
            <a:r>
              <a:rPr lang="pt-BR" sz="1800" smtClean="0"/>
              <a:t> Novamente: A hiponatremia provavelmente reflete a deficiência do sódio corporal total. </a:t>
            </a:r>
          </a:p>
        </p:txBody>
      </p:sp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1538288" y="354013"/>
            <a:ext cx="7461250" cy="176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26960" bIns="25392" anchor="ctr">
            <a:spAutoFit/>
          </a:bodyPr>
          <a:lstStyle/>
          <a:p>
            <a:pPr algn="ctr"/>
            <a:r>
              <a:rPr lang="pt-BR" sz="2200" b="1" u="sng">
                <a:solidFill>
                  <a:srgbClr val="072A4D"/>
                </a:solidFill>
                <a:latin typeface="Lato" pitchFamily="34" charset="0"/>
                <a:hlinkClick r:id="rId2"/>
              </a:rPr>
              <a:t>Hidrata</a:t>
            </a:r>
            <a:r>
              <a:rPr lang="pt-BR" sz="2200" b="1" u="sng">
                <a:solidFill>
                  <a:srgbClr val="072A4D"/>
                </a:solidFill>
                <a:latin typeface="Arial"/>
                <a:hlinkClick r:id="rId2"/>
              </a:rPr>
              <a:t>ç</a:t>
            </a:r>
            <a:r>
              <a:rPr lang="pt-BR" sz="2200" b="1" u="sng">
                <a:solidFill>
                  <a:srgbClr val="072A4D"/>
                </a:solidFill>
                <a:latin typeface="Lato" pitchFamily="34" charset="0"/>
                <a:hlinkClick r:id="rId2"/>
              </a:rPr>
              <a:t>ão e Necessidades hidroeletrol</a:t>
            </a:r>
            <a:r>
              <a:rPr lang="pt-BR" sz="2200" b="1" u="sng">
                <a:solidFill>
                  <a:srgbClr val="072A4D"/>
                </a:solidFill>
                <a:latin typeface="Arial"/>
                <a:hlinkClick r:id="rId2"/>
              </a:rPr>
              <a:t>í</a:t>
            </a:r>
            <a:r>
              <a:rPr lang="pt-BR" sz="2200" b="1" u="sng">
                <a:solidFill>
                  <a:srgbClr val="072A4D"/>
                </a:solidFill>
                <a:latin typeface="Lato" pitchFamily="34" charset="0"/>
                <a:hlinkClick r:id="rId2"/>
              </a:rPr>
              <a:t>ticas do pr</a:t>
            </a:r>
            <a:r>
              <a:rPr lang="pt-BR" sz="2200" b="1" u="sng">
                <a:solidFill>
                  <a:srgbClr val="072A4D"/>
                </a:solidFill>
                <a:latin typeface="Arial"/>
                <a:hlinkClick r:id="rId2"/>
              </a:rPr>
              <a:t>é</a:t>
            </a:r>
            <a:r>
              <a:rPr lang="pt-BR" sz="2200" b="1" u="sng">
                <a:solidFill>
                  <a:srgbClr val="072A4D"/>
                </a:solidFill>
                <a:latin typeface="Lato" pitchFamily="34" charset="0"/>
                <a:hlinkClick r:id="rId2"/>
              </a:rPr>
              <a:t>-termo (Hydration and Fluid and Electrolyte Requiriments of the Preterm Infant)</a:t>
            </a:r>
            <a:endParaRPr lang="pt-BR" sz="2200" b="1" u="sng">
              <a:solidFill>
                <a:srgbClr val="072A4D"/>
              </a:solidFill>
              <a:latin typeface="Lato" pitchFamily="34" charset="0"/>
            </a:endParaRPr>
          </a:p>
          <a:p>
            <a:pPr algn="ctr" eaLnBrk="0" hangingPunct="0"/>
            <a:r>
              <a:rPr lang="pt-BR" sz="800">
                <a:solidFill>
                  <a:srgbClr val="607D8B"/>
                </a:solidFill>
              </a:rPr>
              <a:t>  </a:t>
            </a:r>
            <a:endParaRPr lang="pt-BR">
              <a:solidFill>
                <a:srgbClr val="607D8B"/>
              </a:solidFill>
            </a:endParaRPr>
          </a:p>
          <a:p>
            <a:pPr algn="ctr" eaLnBrk="0" hangingPunct="0"/>
            <a:r>
              <a:rPr lang="pt-BR" sz="1600" b="1">
                <a:solidFill>
                  <a:srgbClr val="424242"/>
                </a:solidFill>
                <a:latin typeface="Times New Roman" pitchFamily="18" charset="0"/>
                <a:ea typeface="Source Sans Pro"/>
                <a:cs typeface="Times New Roman" pitchFamily="18" charset="0"/>
              </a:rPr>
              <a:t>Jeffrey Segar (EUA)</a:t>
            </a:r>
            <a:r>
              <a:rPr lang="pt-BR" sz="1600">
                <a:solidFill>
                  <a:srgbClr val="424242"/>
                </a:solidFill>
                <a:latin typeface="Times New Roman" pitchFamily="18" charset="0"/>
                <a:ea typeface="Source Sans Pro"/>
                <a:cs typeface="Times New Roman" pitchFamily="18" charset="0"/>
              </a:rPr>
              <a:t> ocorrida no 25o Congresso Brasileiro de Perinatologia, entre os dias 1 a 4 de dezembro de 2021. Realizado por Paulo R. Margotto</a:t>
            </a:r>
            <a:endParaRPr lang="pt-BR" sz="1600">
              <a:solidFill>
                <a:srgbClr val="607D8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5061" name="Picture 5" descr="doc">
            <a:hlinkClick r:id="rId3" tooltip="Hidratacao_Fluidos_Premat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48775" y="644525"/>
            <a:ext cx="647700" cy="6477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2400" smtClean="0"/>
              <a:t>No entanto, </a:t>
            </a:r>
            <a:r>
              <a:rPr lang="pt-BR" sz="2400" smtClean="0">
                <a:solidFill>
                  <a:srgbClr val="3333FF"/>
                </a:solidFill>
              </a:rPr>
              <a:t>sódio sérico normal NÃO implica em um estado repleto de sódio</a:t>
            </a:r>
            <a:r>
              <a:rPr lang="pt-BR" sz="2400" smtClean="0"/>
              <a:t>. </a:t>
            </a:r>
          </a:p>
          <a:p>
            <a:r>
              <a:rPr lang="pt-BR" sz="2400" smtClean="0"/>
              <a:t>Atualmente a recomendação do aporte de sódio de 3-5mE/kg/dia é frequentemente insuficiente para muitos prematuros, para que possam obter um ótimo crescimento (</a:t>
            </a:r>
            <a:r>
              <a:rPr lang="pt-BR" sz="2400" smtClean="0">
                <a:solidFill>
                  <a:srgbClr val="FF0000"/>
                </a:solidFill>
              </a:rPr>
              <a:t>a deficiência de sódio piora o crescimento</a:t>
            </a:r>
            <a:r>
              <a:rPr lang="pt-BR" sz="2400" smtClean="0"/>
              <a:t>). </a:t>
            </a:r>
          </a:p>
          <a:p>
            <a:r>
              <a:rPr lang="pt-BR" sz="2400" b="1" smtClean="0">
                <a:solidFill>
                  <a:srgbClr val="FF0000"/>
                </a:solidFill>
              </a:rPr>
              <a:t>Diurético na Displasia broncopulmonar</a:t>
            </a:r>
            <a:r>
              <a:rPr lang="pt-BR" sz="2400" smtClean="0"/>
              <a:t> (DBP): por conta da probabilidade tanto da depleção de sódio produzido pelos diuréticos como da ativação do sistema renina-angiotensina-aldosterona, como demonstrado em estudos em animais ser prejudicial à vasculatura pulmonar e provavelmente aumenta o risco de desenvolvimento de hipertensão pulmonar associada à DBP. Defendo a ideia da alimentação altamente calórica e oferecer sódio adequadamente para esses RN com DBP </a:t>
            </a:r>
          </a:p>
          <a:p>
            <a:endParaRPr lang="pt-BR" sz="2400" smtClean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rgbClr val="FF00FF"/>
                </a:solidFill>
              </a:rPr>
              <a:t>OBRIGADO!</a:t>
            </a:r>
          </a:p>
        </p:txBody>
      </p:sp>
      <p:pic>
        <p:nvPicPr>
          <p:cNvPr id="47109" name="Picture 5" descr="Aniversário de Brasília: aos 62 anos, cidade é cheia de belezas que  encantam moradores | Distrito Federal | G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33588" y="1585913"/>
            <a:ext cx="7399337" cy="4165600"/>
          </a:xfrm>
          <a:prstGeom prst="rect">
            <a:avLst/>
          </a:prstGeom>
          <a:noFill/>
        </p:spPr>
      </p:pic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7485063" y="5788025"/>
            <a:ext cx="2520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CC99"/>
                </a:solidFill>
              </a:rPr>
              <a:t>Brasília, aos 62 anos!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531</TotalTime>
  <Words>2707</Words>
  <Application>Microsoft Office PowerPoint</Application>
  <PresentationFormat>Custom</PresentationFormat>
  <Paragraphs>154</Paragraphs>
  <Slides>33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Modelo de design</vt:lpstr>
      </vt:variant>
      <vt:variant>
        <vt:i4>1</vt:i4>
      </vt:variant>
      <vt:variant>
        <vt:lpstr>Títulos de slides</vt:lpstr>
      </vt:variant>
      <vt:variant>
        <vt:i4>33</vt:i4>
      </vt:variant>
    </vt:vector>
  </HeadingPairs>
  <TitlesOfParts>
    <vt:vector size="42" baseType="lpstr">
      <vt:lpstr>Arial</vt:lpstr>
      <vt:lpstr>Calibri Light</vt:lpstr>
      <vt:lpstr>Calibri</vt:lpstr>
      <vt:lpstr>Wingdings</vt:lpstr>
      <vt:lpstr>Britannic Bold</vt:lpstr>
      <vt:lpstr>Lato</vt:lpstr>
      <vt:lpstr>Times New Roman</vt:lpstr>
      <vt:lpstr>Source Sans Pro</vt:lpstr>
      <vt:lpstr>Tema do Office</vt:lpstr>
      <vt:lpstr>Mudanças Maturacionais no Metabolismo do Sódio em Prematuros no Limite da Viabilidade</vt:lpstr>
      <vt:lpstr>INTRODUÇÃO</vt:lpstr>
      <vt:lpstr>INTRODUÇÃO</vt:lpstr>
      <vt:lpstr>OBJETIVOS</vt:lpstr>
      <vt:lpstr>MÉTODOS</vt:lpstr>
      <vt:lpstr>MÉTODOS</vt:lpstr>
      <vt:lpstr>Métodos</vt:lpstr>
      <vt:lpstr>MÉTODOS</vt:lpstr>
      <vt:lpstr>MÉTODOS</vt:lpstr>
      <vt:lpstr>MÉTODOS</vt:lpstr>
      <vt:lpstr>RESULTADOS</vt:lpstr>
      <vt:lpstr>RESULTADOS</vt:lpstr>
      <vt:lpstr>RESULTADOS</vt:lpstr>
      <vt:lpstr>RESULTADOS</vt:lpstr>
      <vt:lpstr>DISCUSSÃO</vt:lpstr>
      <vt:lpstr>DISCUSSÃO</vt:lpstr>
      <vt:lpstr>Slide 17</vt:lpstr>
      <vt:lpstr> DISCUSSÃO</vt:lpstr>
      <vt:lpstr>DISCUSSÃO</vt:lpstr>
      <vt:lpstr>DISCUSSÃO</vt:lpstr>
      <vt:lpstr>DISCUSSÃO</vt:lpstr>
      <vt:lpstr>DISCUSSÃO</vt:lpstr>
      <vt:lpstr>DISCUSSÃO</vt:lpstr>
      <vt:lpstr>Slide 24</vt:lpstr>
      <vt:lpstr>DISCUSSÃO</vt:lpstr>
      <vt:lpstr>Slide 26</vt:lpstr>
      <vt:lpstr>EM RESUMO...</vt:lpstr>
      <vt:lpstr>Slide 28</vt:lpstr>
      <vt:lpstr>Slide 29</vt:lpstr>
      <vt:lpstr>Nota do EDITOR DA PÁGINA NEONATAL WWW.PAULOMARGOTTO.COM.BR Dr. Paulo R. Margotto Consultem também! Estudando Juntos!</vt:lpstr>
      <vt:lpstr>Slide 31</vt:lpstr>
      <vt:lpstr>Slide 32</vt:lpstr>
      <vt:lpstr>OBRIGADO!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Karine Soares Martin Da Silva | BMA</dc:creator>
  <cp:lastModifiedBy>Paulo</cp:lastModifiedBy>
  <cp:revision>27</cp:revision>
  <dcterms:created xsi:type="dcterms:W3CDTF">2022-04-18T13:14:50Z</dcterms:created>
  <dcterms:modified xsi:type="dcterms:W3CDTF">2022-04-27T15:29:15Z</dcterms:modified>
</cp:coreProperties>
</file>