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5"/>
  </p:notesMasterIdLst>
  <p:sldIdLst>
    <p:sldId id="256" r:id="rId2"/>
    <p:sldId id="258" r:id="rId3"/>
    <p:sldId id="257" r:id="rId4"/>
    <p:sldId id="260" r:id="rId5"/>
    <p:sldId id="261" r:id="rId6"/>
    <p:sldId id="262" r:id="rId7"/>
    <p:sldId id="263" r:id="rId8"/>
    <p:sldId id="264" r:id="rId9"/>
    <p:sldId id="265" r:id="rId10"/>
    <p:sldId id="275" r:id="rId11"/>
    <p:sldId id="266" r:id="rId12"/>
    <p:sldId id="276" r:id="rId13"/>
    <p:sldId id="268" r:id="rId14"/>
    <p:sldId id="269" r:id="rId15"/>
    <p:sldId id="278" r:id="rId16"/>
    <p:sldId id="270" r:id="rId17"/>
    <p:sldId id="271" r:id="rId18"/>
    <p:sldId id="279" r:id="rId19"/>
    <p:sldId id="273" r:id="rId20"/>
    <p:sldId id="280" r:id="rId21"/>
    <p:sldId id="286" r:id="rId22"/>
    <p:sldId id="281" r:id="rId23"/>
    <p:sldId id="282" r:id="rId24"/>
    <p:sldId id="283" r:id="rId25"/>
    <p:sldId id="284" r:id="rId26"/>
    <p:sldId id="285" r:id="rId27"/>
    <p:sldId id="296" r:id="rId28"/>
    <p:sldId id="287" r:id="rId29"/>
    <p:sldId id="289" r:id="rId30"/>
    <p:sldId id="290" r:id="rId31"/>
    <p:sldId id="291" r:id="rId32"/>
    <p:sldId id="292" r:id="rId33"/>
    <p:sldId id="293" r:id="rId34"/>
    <p:sldId id="294" r:id="rId35"/>
    <p:sldId id="295" r:id="rId36"/>
    <p:sldId id="297" r:id="rId37"/>
    <p:sldId id="300" r:id="rId38"/>
    <p:sldId id="301" r:id="rId39"/>
    <p:sldId id="299" r:id="rId40"/>
    <p:sldId id="298" r:id="rId41"/>
    <p:sldId id="305" r:id="rId42"/>
    <p:sldId id="307" r:id="rId43"/>
    <p:sldId id="302" r:id="rId44"/>
    <p:sldId id="303" r:id="rId45"/>
    <p:sldId id="304" r:id="rId46"/>
    <p:sldId id="308" r:id="rId47"/>
    <p:sldId id="309" r:id="rId48"/>
    <p:sldId id="310" r:id="rId49"/>
    <p:sldId id="311" r:id="rId50"/>
    <p:sldId id="312" r:id="rId51"/>
    <p:sldId id="313" r:id="rId52"/>
    <p:sldId id="315" r:id="rId53"/>
    <p:sldId id="314" r:id="rId54"/>
  </p:sldIdLst>
  <p:sldSz cx="12192000" cy="6858000"/>
  <p:notesSz cx="6858000" cy="9144000"/>
  <p:defaultTextStyle>
    <a:defPPr>
      <a:defRPr lang="en-US"/>
    </a:defPPr>
    <a:lvl1pPr algn="l" defTabSz="457200" rtl="0" fontAlgn="base">
      <a:spcBef>
        <a:spcPct val="0"/>
      </a:spcBef>
      <a:spcAft>
        <a:spcPct val="0"/>
      </a:spcAft>
      <a:defRPr sz="3200" kern="1200">
        <a:solidFill>
          <a:schemeClr val="tx1"/>
        </a:solidFill>
        <a:latin typeface="Algerian" pitchFamily="82" charset="0"/>
        <a:ea typeface="+mn-ea"/>
        <a:cs typeface="Arial" charset="0"/>
      </a:defRPr>
    </a:lvl1pPr>
    <a:lvl2pPr marL="457200" algn="l" defTabSz="457200" rtl="0" fontAlgn="base">
      <a:spcBef>
        <a:spcPct val="0"/>
      </a:spcBef>
      <a:spcAft>
        <a:spcPct val="0"/>
      </a:spcAft>
      <a:defRPr sz="3200" kern="1200">
        <a:solidFill>
          <a:schemeClr val="tx1"/>
        </a:solidFill>
        <a:latin typeface="Algerian" pitchFamily="82" charset="0"/>
        <a:ea typeface="+mn-ea"/>
        <a:cs typeface="Arial" charset="0"/>
      </a:defRPr>
    </a:lvl2pPr>
    <a:lvl3pPr marL="914400" algn="l" defTabSz="457200" rtl="0" fontAlgn="base">
      <a:spcBef>
        <a:spcPct val="0"/>
      </a:spcBef>
      <a:spcAft>
        <a:spcPct val="0"/>
      </a:spcAft>
      <a:defRPr sz="3200" kern="1200">
        <a:solidFill>
          <a:schemeClr val="tx1"/>
        </a:solidFill>
        <a:latin typeface="Algerian" pitchFamily="82" charset="0"/>
        <a:ea typeface="+mn-ea"/>
        <a:cs typeface="Arial" charset="0"/>
      </a:defRPr>
    </a:lvl3pPr>
    <a:lvl4pPr marL="1371600" algn="l" defTabSz="457200" rtl="0" fontAlgn="base">
      <a:spcBef>
        <a:spcPct val="0"/>
      </a:spcBef>
      <a:spcAft>
        <a:spcPct val="0"/>
      </a:spcAft>
      <a:defRPr sz="3200" kern="1200">
        <a:solidFill>
          <a:schemeClr val="tx1"/>
        </a:solidFill>
        <a:latin typeface="Algerian" pitchFamily="82" charset="0"/>
        <a:ea typeface="+mn-ea"/>
        <a:cs typeface="Arial" charset="0"/>
      </a:defRPr>
    </a:lvl4pPr>
    <a:lvl5pPr marL="1828800" algn="l" defTabSz="457200" rtl="0" fontAlgn="base">
      <a:spcBef>
        <a:spcPct val="0"/>
      </a:spcBef>
      <a:spcAft>
        <a:spcPct val="0"/>
      </a:spcAft>
      <a:defRPr sz="3200" kern="1200">
        <a:solidFill>
          <a:schemeClr val="tx1"/>
        </a:solidFill>
        <a:latin typeface="Algerian" pitchFamily="82" charset="0"/>
        <a:ea typeface="+mn-ea"/>
        <a:cs typeface="Arial" charset="0"/>
      </a:defRPr>
    </a:lvl5pPr>
    <a:lvl6pPr marL="2286000" algn="l" defTabSz="914400" rtl="0" eaLnBrk="1" latinLnBrk="0" hangingPunct="1">
      <a:defRPr sz="3200" kern="1200">
        <a:solidFill>
          <a:schemeClr val="tx1"/>
        </a:solidFill>
        <a:latin typeface="Algerian" pitchFamily="82" charset="0"/>
        <a:ea typeface="+mn-ea"/>
        <a:cs typeface="Arial" charset="0"/>
      </a:defRPr>
    </a:lvl6pPr>
    <a:lvl7pPr marL="2743200" algn="l" defTabSz="914400" rtl="0" eaLnBrk="1" latinLnBrk="0" hangingPunct="1">
      <a:defRPr sz="3200" kern="1200">
        <a:solidFill>
          <a:schemeClr val="tx1"/>
        </a:solidFill>
        <a:latin typeface="Algerian" pitchFamily="82" charset="0"/>
        <a:ea typeface="+mn-ea"/>
        <a:cs typeface="Arial" charset="0"/>
      </a:defRPr>
    </a:lvl7pPr>
    <a:lvl8pPr marL="3200400" algn="l" defTabSz="914400" rtl="0" eaLnBrk="1" latinLnBrk="0" hangingPunct="1">
      <a:defRPr sz="3200" kern="1200">
        <a:solidFill>
          <a:schemeClr val="tx1"/>
        </a:solidFill>
        <a:latin typeface="Algerian" pitchFamily="82" charset="0"/>
        <a:ea typeface="+mn-ea"/>
        <a:cs typeface="Arial" charset="0"/>
      </a:defRPr>
    </a:lvl8pPr>
    <a:lvl9pPr marL="3657600" algn="l" defTabSz="914400" rtl="0" eaLnBrk="1" latinLnBrk="0" hangingPunct="1">
      <a:defRPr sz="3200" kern="1200">
        <a:solidFill>
          <a:schemeClr val="tx1"/>
        </a:solidFill>
        <a:latin typeface="Algerian" pitchFamily="82"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6C254A"/>
    <a:srgbClr val="FF0000"/>
    <a:srgbClr val="800000"/>
    <a:srgbClr val="990000"/>
    <a:srgbClr val="FF00FF"/>
    <a:srgbClr val="0000FF"/>
    <a:srgbClr val="00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24" autoAdjust="0"/>
  </p:normalViewPr>
  <p:slideViewPr>
    <p:cSldViewPr snapToGrid="0" snapToObjects="1">
      <p:cViewPr>
        <p:scale>
          <a:sx n="75" d="100"/>
          <a:sy n="75" d="100"/>
        </p:scale>
        <p:origin x="-418" y="-27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2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pt-BR"/>
          </a:p>
        </p:txBody>
      </p:sp>
      <p:sp>
        <p:nvSpPr>
          <p:cNvPr id="522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fld id="{8F5AE661-6B7A-4D1A-9FA9-5B7275335811}" type="datetimeFigureOut">
              <a:rPr lang="pt-BR"/>
              <a:pPr>
                <a:defRPr/>
              </a:pPr>
              <a:t>13/05/2022</a:t>
            </a:fld>
            <a:endParaRPr lang="pt-BR"/>
          </a:p>
        </p:txBody>
      </p:sp>
      <p:sp>
        <p:nvSpPr>
          <p:cNvPr id="13316" name="Rectangle 4"/>
          <p:cNvSpPr>
            <a:spLocks noGrp="1"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522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522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pt-BR"/>
          </a:p>
        </p:txBody>
      </p:sp>
      <p:sp>
        <p:nvSpPr>
          <p:cNvPr id="522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B4CA70E4-AB25-4709-B424-5F23B7567DAD}"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spect="1" noTextEdit="1"/>
          </p:cNvSpPr>
          <p:nvPr>
            <p:ph type="sldImg"/>
          </p:nvPr>
        </p:nvSpPr>
        <p:spPr>
          <a:ln/>
        </p:spPr>
      </p:sp>
      <p:sp>
        <p:nvSpPr>
          <p:cNvPr id="44034" name="Rectangle 3"/>
          <p:cNvSpPr>
            <a:spLocks noGrp="1"/>
          </p:cNvSpPr>
          <p:nvPr>
            <p:ph type="body" idx="1"/>
          </p:nvPr>
        </p:nvSpPr>
        <p:spPr>
          <a:xfrm>
            <a:off x="914400" y="4343400"/>
            <a:ext cx="5029200" cy="4114800"/>
          </a:xfrm>
          <a:noFill/>
          <a:ln/>
        </p:spPr>
        <p:txBody>
          <a:bodyPr/>
          <a:lstStyle/>
          <a:p>
            <a:pPr eaLnBrk="1" hangingPunct="1"/>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spect="1" noTextEdit="1"/>
          </p:cNvSpPr>
          <p:nvPr>
            <p:ph type="sldImg"/>
          </p:nvPr>
        </p:nvSpPr>
        <p:spPr>
          <a:ln/>
        </p:spPr>
      </p:sp>
      <p:sp>
        <p:nvSpPr>
          <p:cNvPr id="46082" name="Rectangle 3"/>
          <p:cNvSpPr>
            <a:spLocks noGrp="1"/>
          </p:cNvSpPr>
          <p:nvPr>
            <p:ph type="body" idx="1"/>
          </p:nvPr>
        </p:nvSpPr>
        <p:spPr>
          <a:xfrm>
            <a:off x="914400" y="4343400"/>
            <a:ext cx="5029200" cy="4114800"/>
          </a:xfrm>
          <a:noFill/>
          <a:ln/>
        </p:spPr>
        <p:txBody>
          <a:bodyPr/>
          <a:lstStyle/>
          <a:p>
            <a:pPr eaLnBrk="1" hangingPunct="1"/>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Rectangle 6"/>
          <p:cNvSpPr/>
          <p:nvPr/>
        </p:nvSpPr>
        <p:spPr>
          <a:xfrm>
            <a:off x="446088" y="3086100"/>
            <a:ext cx="11263312" cy="33051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lstStyle>
            <a:lvl1pPr>
              <a:defRPr sz="3600">
                <a:solidFill>
                  <a:schemeClr val="accent1"/>
                </a:solidFill>
              </a:defRPr>
            </a:lvl1pPr>
          </a:lstStyle>
          <a:p>
            <a:r>
              <a:rPr lang="pt-BR"/>
              <a:t>Clique para editar o título Mestre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5"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638CEEFD-DBFD-4D7B-829C-BA71D7786785}" type="datetimeFigureOut">
              <a:rPr lang="en-US"/>
              <a:pPr>
                <a:defRPr/>
              </a:pPr>
              <a:t>5/13/2022</a:t>
            </a:fld>
            <a:endParaRPr lang="en-US"/>
          </a:p>
        </p:txBody>
      </p:sp>
      <p:sp>
        <p:nvSpPr>
          <p:cNvPr id="6"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7" name="Slide Number Placeholder 5"/>
          <p:cNvSpPr>
            <a:spLocks noGrp="1"/>
          </p:cNvSpPr>
          <p:nvPr>
            <p:ph type="sldNum" sz="quarter" idx="12"/>
          </p:nvPr>
        </p:nvSpPr>
        <p:spPr>
          <a:xfrm>
            <a:off x="10558463" y="5956300"/>
            <a:ext cx="1016000" cy="365125"/>
          </a:xfrm>
        </p:spPr>
        <p:txBody>
          <a:bodyPr/>
          <a:lstStyle>
            <a:lvl1pPr>
              <a:defRPr>
                <a:solidFill>
                  <a:schemeClr val="accent1">
                    <a:lumMod val="75000"/>
                    <a:lumOff val="25000"/>
                  </a:schemeClr>
                </a:solidFill>
              </a:defRPr>
            </a:lvl1pPr>
          </a:lstStyle>
          <a:p>
            <a:pPr>
              <a:defRPr/>
            </a:pPr>
            <a:fld id="{A23A9AB1-D470-4DAA-BD1A-6BE245A346D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Rectangle 6"/>
          <p:cNvSpPr>
            <a:spLocks noChangeAspect="1"/>
          </p:cNvSpPr>
          <p:nvPr/>
        </p:nvSpPr>
        <p:spPr>
          <a:xfrm>
            <a:off x="439738" y="614363"/>
            <a:ext cx="11309350" cy="118903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pt-BR"/>
              <a:t>Clique para editar o título Mestre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03D80F2-F322-4D36-A619-2952306783A7}" type="datetimeFigureOut">
              <a:rPr lang="en-US"/>
              <a:pPr>
                <a:defRPr/>
              </a:pPr>
              <a:t>5/13/2022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3837EC1-81EB-46AE-8F00-0D7DFFC8C37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Rectangle 7"/>
          <p:cNvSpPr>
            <a:spLocks noChangeAspect="1"/>
          </p:cNvSpPr>
          <p:nvPr/>
        </p:nvSpPr>
        <p:spPr>
          <a:xfrm>
            <a:off x="447675" y="5141913"/>
            <a:ext cx="11290300" cy="125888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lstStyle>
            <a:lvl1pPr algn="l">
              <a:defRPr sz="3600" b="0" cap="all">
                <a:solidFill>
                  <a:schemeClr val="accent1"/>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97545289-F222-42D1-9FA0-77D71A403C0A}" type="datetimeFigureOut">
              <a:rPr lang="en-US"/>
              <a:pPr>
                <a:defRPr/>
              </a:pPr>
              <a:t>5/13/2022</a:t>
            </a:fld>
            <a:endParaRPr lang="en-US"/>
          </a:p>
        </p:txBody>
      </p:sp>
      <p:sp>
        <p:nvSpPr>
          <p:cNvPr id="6"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7"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pPr>
              <a:defRPr/>
            </a:pPr>
            <a:fld id="{0A0CFADB-A3DF-4DA1-9B0D-412AB650EA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Rectangle 7"/>
          <p:cNvSpPr>
            <a:spLocks noChangeAspect="1"/>
          </p:cNvSpPr>
          <p:nvPr/>
        </p:nvSpPr>
        <p:spPr>
          <a:xfrm>
            <a:off x="446088" y="606425"/>
            <a:ext cx="11299825" cy="12588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2DB16F1F-200C-4405-8FA4-4AD3D1D1A69F}" type="datetimeFigureOut">
              <a:rPr lang="en-US"/>
              <a:pPr>
                <a:defRPr/>
              </a:pPr>
              <a:t>5/13/2022</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7C15302C-7844-427D-8A1C-5EEC663DFE8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Rectangle 10"/>
          <p:cNvSpPr>
            <a:spLocks noChangeAspect="1"/>
          </p:cNvSpPr>
          <p:nvPr/>
        </p:nvSpPr>
        <p:spPr>
          <a:xfrm>
            <a:off x="446088" y="606425"/>
            <a:ext cx="11299825" cy="12588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0BC3BA8E-E637-4DAE-889B-20ABA9626F26}" type="datetimeFigureOut">
              <a:rPr lang="en-US"/>
              <a:pPr>
                <a:defRPr/>
              </a:pPr>
              <a:t>5/13/2022</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5A3DC4C6-3169-4A67-8041-B7746C85D15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Rectangle 6"/>
          <p:cNvSpPr>
            <a:spLocks noChangeAspect="1"/>
          </p:cNvSpPr>
          <p:nvPr/>
        </p:nvSpPr>
        <p:spPr>
          <a:xfrm>
            <a:off x="441325" y="606425"/>
            <a:ext cx="11299825" cy="12588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pt-BR"/>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C384D5E4-2098-42F0-BF27-D672DBB335B7}" type="datetimeFigureOut">
              <a:rPr lang="en-US"/>
              <a:pPr>
                <a:defRPr/>
              </a:pPr>
              <a:t>5/13/2022</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230EA617-4BA5-4BAB-BF1F-4C61DF864EA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2268700-AA84-4FDC-B364-A4587AC00A74}" type="datetimeFigureOut">
              <a:rPr lang="en-US"/>
              <a:pPr>
                <a:defRPr/>
              </a:pPr>
              <a:t>5/13/2022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1B11E46-9BE1-424D-A831-AD39A191617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ctangle 8"/>
          <p:cNvSpPr>
            <a:spLocks noChangeAspect="1"/>
          </p:cNvSpPr>
          <p:nvPr/>
        </p:nvSpPr>
        <p:spPr>
          <a:xfrm>
            <a:off x="447675" y="5141913"/>
            <a:ext cx="11298238" cy="12747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pt-BR"/>
              <a:t>Clique para editar o título Mestre</a:t>
            </a:r>
            <a:endParaRPr lang="en-US" dirty="0"/>
          </a:p>
        </p:txBody>
      </p:sp>
      <p:sp>
        <p:nvSpPr>
          <p:cNvPr id="3" name="Content Placeholder 2"/>
          <p:cNvSpPr>
            <a:spLocks noGrp="1"/>
          </p:cNvSpPr>
          <p:nvPr>
            <p:ph idx="1"/>
          </p:nvPr>
        </p:nvSpPr>
        <p:spPr>
          <a:xfrm>
            <a:off x="447816" y="601200"/>
            <a:ext cx="11292840" cy="4204800"/>
          </a:xfrm>
        </p:spPr>
        <p:txBody>
          <a:bodyP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5740823" y="5262296"/>
            <a:ext cx="5869987" cy="689515"/>
          </a:xfrm>
        </p:spPr>
        <p:txBody>
          <a:bodyP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6" name="Date Placeholder 4"/>
          <p:cNvSpPr>
            <a:spLocks noGrp="1"/>
          </p:cNvSpPr>
          <p:nvPr>
            <p:ph type="dt" sz="half" idx="10"/>
          </p:nvPr>
        </p:nvSpPr>
        <p:spPr/>
        <p:txBody>
          <a:bodyPr/>
          <a:lstStyle>
            <a:lvl1pPr>
              <a:defRPr>
                <a:solidFill>
                  <a:schemeClr val="accent1">
                    <a:lumMod val="75000"/>
                    <a:lumOff val="25000"/>
                  </a:schemeClr>
                </a:solidFill>
              </a:defRPr>
            </a:lvl1pPr>
          </a:lstStyle>
          <a:p>
            <a:pPr>
              <a:defRPr/>
            </a:pPr>
            <a:fld id="{CBFB1A42-D84C-4C18-8A36-A54F8EF3EBBE}" type="datetimeFigureOut">
              <a:rPr lang="en-US"/>
              <a:pPr>
                <a:defRPr/>
              </a:pPr>
              <a:t>5/13/2022</a:t>
            </a:fld>
            <a:endParaRPr lang="en-US"/>
          </a:p>
        </p:txBody>
      </p:sp>
      <p:sp>
        <p:nvSpPr>
          <p:cNvPr id="7" name="Footer Placeholder 5"/>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8"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pPr>
              <a:defRPr/>
            </a:pPr>
            <a:fld id="{39ED4643-A331-464D-A70C-45A745018D4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lstStyle>
            <a:lvl1pPr algn="l">
              <a:defRPr sz="2400" b="0">
                <a:solidFill>
                  <a:schemeClr val="accent1"/>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447817" y="599725"/>
            <a:ext cx="11290859" cy="3557252"/>
          </a:xfrm>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119C134B-F16A-4E91-A9DD-4944B3CDF860}" type="datetimeFigureOut">
              <a:rPr lang="en-US"/>
              <a:pPr>
                <a:defRPr/>
              </a:pPr>
              <a:t>5/13/2022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F179B36-A772-4FED-9F4B-3DAC97A3B3A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Rectangle 7"/>
          <p:cNvSpPr>
            <a:spLocks noChangeAspect="1"/>
          </p:cNvSpPr>
          <p:nvPr/>
        </p:nvSpPr>
        <p:spPr>
          <a:xfrm>
            <a:off x="439738" y="614363"/>
            <a:ext cx="11309350" cy="118903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E741587-5857-4CE9-9D3C-8B592F86BD74}" type="datetimeFigureOut">
              <a:rPr lang="en-US"/>
              <a:pPr>
                <a:defRPr/>
              </a:pPr>
              <a:t>5/13/2022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04184E8-ABA2-4DB4-9711-812F73414E4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4" name="Rectangle 6"/>
          <p:cNvSpPr>
            <a:spLocks noChangeAspect="1"/>
          </p:cNvSpPr>
          <p:nvPr/>
        </p:nvSpPr>
        <p:spPr>
          <a:xfrm>
            <a:off x="8839200" y="600075"/>
            <a:ext cx="2906713" cy="58166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a:xfrm>
            <a:off x="8993188" y="5956300"/>
            <a:ext cx="1328737" cy="365125"/>
          </a:xfrm>
        </p:spPr>
        <p:txBody>
          <a:bodyPr/>
          <a:lstStyle>
            <a:lvl1pPr>
              <a:defRPr>
                <a:solidFill>
                  <a:schemeClr val="accent1">
                    <a:lumMod val="75000"/>
                    <a:lumOff val="25000"/>
                  </a:schemeClr>
                </a:solidFill>
              </a:defRPr>
            </a:lvl1pPr>
          </a:lstStyle>
          <a:p>
            <a:pPr>
              <a:defRPr/>
            </a:pPr>
            <a:fld id="{82297953-408A-41A7-AAEA-0A2C4F71CA81}" type="datetimeFigureOut">
              <a:rPr lang="en-US"/>
              <a:pPr>
                <a:defRPr/>
              </a:pPr>
              <a:t>5/13/2022</a:t>
            </a:fld>
            <a:endParaRPr lang="en-US"/>
          </a:p>
        </p:txBody>
      </p:sp>
      <p:sp>
        <p:nvSpPr>
          <p:cNvPr id="6" name="Footer Placeholder 4"/>
          <p:cNvSpPr>
            <a:spLocks noGrp="1"/>
          </p:cNvSpPr>
          <p:nvPr>
            <p:ph type="ftr" sz="quarter" idx="11"/>
          </p:nvPr>
        </p:nvSpPr>
        <p:spPr>
          <a:xfrm>
            <a:off x="774700" y="5951538"/>
            <a:ext cx="7896225"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447338" y="5956300"/>
            <a:ext cx="1163637" cy="365125"/>
          </a:xfrm>
        </p:spPr>
        <p:txBody>
          <a:bodyPr/>
          <a:lstStyle>
            <a:lvl1pPr>
              <a:defRPr>
                <a:solidFill>
                  <a:schemeClr val="accent1">
                    <a:lumMod val="75000"/>
                    <a:lumOff val="25000"/>
                  </a:schemeClr>
                </a:solidFill>
              </a:defRPr>
            </a:lvl1pPr>
          </a:lstStyle>
          <a:p>
            <a:pPr>
              <a:defRPr/>
            </a:pPr>
            <a:fld id="{57869A0B-98FD-4FEC-8522-92F13BE1956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025" y="704850"/>
            <a:ext cx="11029950" cy="1189038"/>
          </a:xfrm>
          <a:prstGeom prst="rect">
            <a:avLst/>
          </a:prstGeom>
        </p:spPr>
        <p:txBody>
          <a:bodyPr vert="horz" lIns="91440" tIns="45720" rIns="91440" bIns="45720" rtlCol="0" anchor="b">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581025" y="2335213"/>
            <a:ext cx="11029950" cy="3524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605713" y="5956300"/>
            <a:ext cx="2844800" cy="365125"/>
          </a:xfrm>
          <a:prstGeom prst="rect">
            <a:avLst/>
          </a:prstGeom>
        </p:spPr>
        <p:txBody>
          <a:bodyPr vert="horz" lIns="91440" tIns="45720" rIns="91440" bIns="45720" rtlCol="0" anchor="ctr"/>
          <a:lstStyle>
            <a:lvl1pPr algn="r" fontAlgn="auto">
              <a:spcBef>
                <a:spcPts val="0"/>
              </a:spcBef>
              <a:spcAft>
                <a:spcPts val="0"/>
              </a:spcAft>
              <a:defRPr sz="900">
                <a:solidFill>
                  <a:schemeClr val="accent2"/>
                </a:solidFill>
                <a:latin typeface="+mn-lt"/>
                <a:cs typeface="+mn-cs"/>
              </a:defRPr>
            </a:lvl1pPr>
          </a:lstStyle>
          <a:p>
            <a:pPr>
              <a:defRPr/>
            </a:pPr>
            <a:fld id="{3867B442-D3AA-48B1-A651-4D4617078D83}" type="datetimeFigureOut">
              <a:rPr lang="en-US"/>
              <a:pPr>
                <a:defRPr/>
              </a:pPr>
              <a:t>5/13/2022</a:t>
            </a:fld>
            <a:endParaRPr lang="en-US"/>
          </a:p>
        </p:txBody>
      </p:sp>
      <p:sp>
        <p:nvSpPr>
          <p:cNvPr id="5" name="Footer Placeholder 4"/>
          <p:cNvSpPr>
            <a:spLocks noGrp="1"/>
          </p:cNvSpPr>
          <p:nvPr>
            <p:ph type="ftr" sz="quarter" idx="3"/>
          </p:nvPr>
        </p:nvSpPr>
        <p:spPr>
          <a:xfrm>
            <a:off x="581025" y="5951538"/>
            <a:ext cx="6916738" cy="365125"/>
          </a:xfrm>
          <a:prstGeom prst="rect">
            <a:avLst/>
          </a:prstGeom>
        </p:spPr>
        <p:txBody>
          <a:bodyPr vert="horz" lIns="91440" tIns="45720" rIns="91440" bIns="45720" rtlCol="0" anchor="ctr"/>
          <a:lstStyle>
            <a:lvl1pPr algn="l" fontAlgn="auto">
              <a:spcBef>
                <a:spcPts val="0"/>
              </a:spcBef>
              <a:spcAft>
                <a:spcPts val="0"/>
              </a:spcAft>
              <a:defRPr sz="900" cap="all">
                <a:solidFill>
                  <a:schemeClr val="accent2"/>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558463" y="5956300"/>
            <a:ext cx="1052512" cy="365125"/>
          </a:xfrm>
          <a:prstGeom prst="rect">
            <a:avLst/>
          </a:prstGeom>
        </p:spPr>
        <p:txBody>
          <a:bodyPr vert="horz" lIns="91440" tIns="45720" rIns="91440" bIns="45720" rtlCol="0" anchor="ctr"/>
          <a:lstStyle>
            <a:lvl1pPr algn="r" fontAlgn="auto">
              <a:spcBef>
                <a:spcPts val="0"/>
              </a:spcBef>
              <a:spcAft>
                <a:spcPts val="0"/>
              </a:spcAft>
              <a:defRPr sz="900">
                <a:solidFill>
                  <a:schemeClr val="accent2"/>
                </a:solidFill>
                <a:latin typeface="+mn-lt"/>
                <a:cs typeface="+mn-cs"/>
              </a:defRPr>
            </a:lvl1pPr>
          </a:lstStyle>
          <a:p>
            <a:pPr>
              <a:defRPr/>
            </a:pPr>
            <a:fld id="{D8653392-D8B7-4AEF-93F7-F007F3D5801A}" type="slidenum">
              <a:rPr lang="en-US"/>
              <a:pPr>
                <a:defRPr/>
              </a:pPr>
              <a:t>‹#›</a:t>
            </a:fld>
            <a:endParaRPr lang="en-US"/>
          </a:p>
        </p:txBody>
      </p:sp>
      <p:sp>
        <p:nvSpPr>
          <p:cNvPr id="9" name="Rectangle 8"/>
          <p:cNvSpPr/>
          <p:nvPr/>
        </p:nvSpPr>
        <p:spPr>
          <a:xfrm>
            <a:off x="446088" y="457200"/>
            <a:ext cx="3703637" cy="952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275" y="454025"/>
            <a:ext cx="3703638" cy="98425"/>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00" y="457200"/>
            <a:ext cx="3703638" cy="92075"/>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8" name="CaixaDeTexto 7">
            <a:extLst>
              <a:ext uri="{FF2B5EF4-FFF2-40B4-BE49-F238E27FC236}"/>
            </a:extLst>
          </p:cNvPr>
          <p:cNvSpPr txBox="1"/>
          <p:nvPr userDrawn="1"/>
        </p:nvSpPr>
        <p:spPr>
          <a:xfrm>
            <a:off x="11571288" y="0"/>
            <a:ext cx="465137" cy="152400"/>
          </a:xfrm>
          <a:prstGeom prst="rect">
            <a:avLst/>
          </a:prstGeom>
        </p:spPr>
        <p:txBody>
          <a:bodyPr lIns="0" tIns="0" rIns="0" bIns="0">
            <a:spAutoFit/>
          </a:bodyPr>
          <a:lstStyle/>
          <a:p>
            <a:pPr algn="r" fontAlgn="auto">
              <a:spcBef>
                <a:spcPts val="0"/>
              </a:spcBef>
              <a:spcAft>
                <a:spcPts val="0"/>
              </a:spcAft>
              <a:defRPr/>
            </a:pPr>
            <a:r>
              <a:rPr lang="pt-BR" sz="1000">
                <a:solidFill>
                  <a:srgbClr val="000000"/>
                </a:solidFill>
                <a:latin typeface="Calibri" panose="020F0502020204030204" pitchFamily="34" charset="0"/>
                <a:cs typeface="Calibri" panose="020F0502020204030204" pitchFamily="34" charset="0"/>
              </a:rPr>
              <a:t>#interna</a:t>
            </a: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58" r:id="rId7"/>
    <p:sldLayoutId id="2147483666" r:id="rId8"/>
    <p:sldLayoutId id="2147483659" r:id="rId9"/>
    <p:sldLayoutId id="2147483667" r:id="rId10"/>
    <p:sldLayoutId id="2147483668" r:id="rId11"/>
  </p:sldLayoutIdLst>
  <p:txStyles>
    <p:titleStyle>
      <a:lvl1pPr algn="l" defTabSz="457200" rtl="0" eaLnBrk="0" fontAlgn="base" hangingPunct="0">
        <a:spcBef>
          <a:spcPct val="0"/>
        </a:spcBef>
        <a:spcAft>
          <a:spcPct val="0"/>
        </a:spcAft>
        <a:defRPr sz="2800" kern="1200" cap="all">
          <a:solidFill>
            <a:schemeClr val="bg1"/>
          </a:solidFill>
          <a:latin typeface="+mj-lt"/>
          <a:ea typeface="+mj-ea"/>
          <a:cs typeface="+mj-cs"/>
        </a:defRPr>
      </a:lvl1pPr>
      <a:lvl2pPr algn="l" defTabSz="457200" rtl="0" eaLnBrk="0" fontAlgn="base" hangingPunct="0">
        <a:spcBef>
          <a:spcPct val="0"/>
        </a:spcBef>
        <a:spcAft>
          <a:spcPct val="0"/>
        </a:spcAft>
        <a:defRPr sz="2800">
          <a:solidFill>
            <a:schemeClr val="bg1"/>
          </a:solidFill>
          <a:latin typeface="Gill Sans MT"/>
        </a:defRPr>
      </a:lvl2pPr>
      <a:lvl3pPr algn="l" defTabSz="457200" rtl="0" eaLnBrk="0" fontAlgn="base" hangingPunct="0">
        <a:spcBef>
          <a:spcPct val="0"/>
        </a:spcBef>
        <a:spcAft>
          <a:spcPct val="0"/>
        </a:spcAft>
        <a:defRPr sz="2800">
          <a:solidFill>
            <a:schemeClr val="bg1"/>
          </a:solidFill>
          <a:latin typeface="Gill Sans MT"/>
        </a:defRPr>
      </a:lvl3pPr>
      <a:lvl4pPr algn="l" defTabSz="457200" rtl="0" eaLnBrk="0" fontAlgn="base" hangingPunct="0">
        <a:spcBef>
          <a:spcPct val="0"/>
        </a:spcBef>
        <a:spcAft>
          <a:spcPct val="0"/>
        </a:spcAft>
        <a:defRPr sz="2800">
          <a:solidFill>
            <a:schemeClr val="bg1"/>
          </a:solidFill>
          <a:latin typeface="Gill Sans MT"/>
        </a:defRPr>
      </a:lvl4pPr>
      <a:lvl5pPr algn="l" defTabSz="457200" rtl="0" eaLnBrk="0" fontAlgn="base" hangingPunct="0">
        <a:spcBef>
          <a:spcPct val="0"/>
        </a:spcBef>
        <a:spcAft>
          <a:spcPct val="0"/>
        </a:spcAft>
        <a:defRPr sz="2800">
          <a:solidFill>
            <a:schemeClr val="bg1"/>
          </a:solidFill>
          <a:latin typeface="Gill Sans MT"/>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4800" indent="-304800" algn="l" defTabSz="457200" rtl="0" eaLnBrk="0" fontAlgn="base" hangingPunct="0">
        <a:spcBef>
          <a:spcPct val="20000"/>
        </a:spcBef>
        <a:spcAft>
          <a:spcPts val="600"/>
        </a:spcAft>
        <a:buClr>
          <a:schemeClr val="accent2"/>
        </a:buClr>
        <a:buSzPct val="92000"/>
        <a:buFont typeface="Wingdings 2" pitchFamily="18" charset="2"/>
        <a:buChar char=""/>
        <a:defRPr kern="1200">
          <a:solidFill>
            <a:schemeClr val="tx2"/>
          </a:solidFill>
          <a:latin typeface="+mn-lt"/>
          <a:ea typeface="+mn-ea"/>
          <a:cs typeface="+mn-cs"/>
        </a:defRPr>
      </a:lvl1pPr>
      <a:lvl2pPr marL="628650" indent="-304800" algn="l" defTabSz="457200" rtl="0" eaLnBrk="0" fontAlgn="base" hangingPunct="0">
        <a:spcBef>
          <a:spcPct val="20000"/>
        </a:spcBef>
        <a:spcAft>
          <a:spcPts val="600"/>
        </a:spcAft>
        <a:buClr>
          <a:schemeClr val="accent2"/>
        </a:buClr>
        <a:buSzPct val="92000"/>
        <a:buFont typeface="Wingdings 2" pitchFamily="18" charset="2"/>
        <a:buChar char=""/>
        <a:defRPr sz="1600" kern="1200">
          <a:solidFill>
            <a:schemeClr val="tx2"/>
          </a:solidFill>
          <a:latin typeface="+mn-lt"/>
          <a:ea typeface="+mn-ea"/>
          <a:cs typeface="+mn-cs"/>
        </a:defRPr>
      </a:lvl2pPr>
      <a:lvl3pPr marL="898525" indent="-269875" algn="l" defTabSz="457200" rtl="0" eaLnBrk="0" fontAlgn="base" hangingPunct="0">
        <a:spcBef>
          <a:spcPct val="20000"/>
        </a:spcBef>
        <a:spcAft>
          <a:spcPts val="600"/>
        </a:spcAft>
        <a:buClr>
          <a:schemeClr val="accent2"/>
        </a:buClr>
        <a:buSzPct val="92000"/>
        <a:buFont typeface="Wingdings 2" pitchFamily="18" charset="2"/>
        <a:buChar char=""/>
        <a:defRPr sz="1400" kern="1200">
          <a:solidFill>
            <a:schemeClr val="tx2"/>
          </a:solidFill>
          <a:latin typeface="+mn-lt"/>
          <a:ea typeface="+mn-ea"/>
          <a:cs typeface="+mn-cs"/>
        </a:defRPr>
      </a:lvl3pPr>
      <a:lvl4pPr marL="1241425" indent="-233363" algn="l" defTabSz="457200" rtl="0" eaLnBrk="0" fontAlgn="base" hangingPunct="0">
        <a:spcBef>
          <a:spcPct val="20000"/>
        </a:spcBef>
        <a:spcAft>
          <a:spcPts val="600"/>
        </a:spcAft>
        <a:buClr>
          <a:schemeClr val="accent2"/>
        </a:buClr>
        <a:buSzPct val="92000"/>
        <a:buFont typeface="Wingdings 2" pitchFamily="18" charset="2"/>
        <a:buChar char=""/>
        <a:defRPr sz="1200" kern="1200">
          <a:solidFill>
            <a:schemeClr val="tx2"/>
          </a:solidFill>
          <a:latin typeface="+mn-lt"/>
          <a:ea typeface="+mn-ea"/>
          <a:cs typeface="+mn-cs"/>
        </a:defRPr>
      </a:lvl4pPr>
      <a:lvl5pPr marL="1601788" indent="-233363" algn="l" defTabSz="457200" rtl="0" eaLnBrk="0" fontAlgn="base" hangingPunct="0">
        <a:spcBef>
          <a:spcPct val="20000"/>
        </a:spcBef>
        <a:spcAft>
          <a:spcPts val="600"/>
        </a:spcAft>
        <a:buClr>
          <a:schemeClr val="accent2"/>
        </a:buClr>
        <a:buSzPct val="92000"/>
        <a:buFont typeface="Wingdings 2"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pubmed.ncbi.nlm.nih.gov/33952628/"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jornaldepneumologia.com.br/details/2653"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10382" TargetMode="External"/><Relationship Id="rId2" Type="http://schemas.openxmlformats.org/officeDocument/2006/relationships/hyperlink" Target="https://www.ncbi.nlm.nih.gov/pubmed/29510382"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paulomargotto.com.br/documentos/17892"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ncbi.nlm.nih.gov/pubmed/29637095"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9637095"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pubmed.ncbi.nlm.nih.gov/30322974/"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pubmed.ncbi.nlm.nih.gov/34301501/"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pubmed.ncbi.nlm.nih.gov/20100756/" TargetMode="External"/><Relationship Id="rId2" Type="http://schemas.openxmlformats.org/officeDocument/2006/relationships/hyperlink" Target="http://paulomargotto.com.br/documentos/3434"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21835" TargetMode="External"/><Relationship Id="rId2" Type="http://schemas.openxmlformats.org/officeDocument/2006/relationships/hyperlink" Target="https://pubmed.ncbi.nlm.nih.gov/33895856/"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pubmed.ncbi.nlm.nih.gov/33891879/"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pubmed.ncbi.nlm.nih.gov/33891879/" TargetMode="External"/><Relationship Id="rId2" Type="http://schemas.openxmlformats.org/officeDocument/2006/relationships/hyperlink" Target="https://pubmed.ncbi.nlm.nih.gov/34382266/"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8.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hyperlink" Target="http://paulomargotto.com.br/documentos/20192" TargetMode="External"/><Relationship Id="rId5" Type="http://schemas.openxmlformats.org/officeDocument/2006/relationships/hyperlink" Target="https://drive.google.com/file/d/15ebHDHqCud0rl7GwFmnPp-CfxbG1Ncyd/view?usp=sharing" TargetMode="External"/><Relationship Id="rId4" Type="http://schemas.openxmlformats.org/officeDocument/2006/relationships/image" Target="../media/image2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2"/>
          <p:cNvSpPr>
            <a:spLocks noGrp="1"/>
          </p:cNvSpPr>
          <p:nvPr>
            <p:ph type="title" idx="4294967295"/>
          </p:nvPr>
        </p:nvSpPr>
        <p:spPr bwMode="auto">
          <a:noFill/>
          <a:ln>
            <a:solidFill>
              <a:srgbClr val="009900"/>
            </a:solidFill>
            <a:miter lim="800000"/>
            <a:headEnd/>
            <a:tailEnd/>
          </a:ln>
        </p:spPr>
        <p:txBody>
          <a:bodyPr wrap="square" numCol="1" anchorCtr="0" compatLnSpc="1">
            <a:prstTxWarp prst="textNoShape">
              <a:avLst/>
            </a:prstTxWarp>
          </a:bodyPr>
          <a:lstStyle/>
          <a:p>
            <a:endParaRPr lang="pt-BR" cap="none" smtClean="0"/>
          </a:p>
        </p:txBody>
      </p:sp>
      <p:sp>
        <p:nvSpPr>
          <p:cNvPr id="14338" name="Subtítulo 2"/>
          <p:cNvSpPr>
            <a:spLocks noGrp="1"/>
          </p:cNvSpPr>
          <p:nvPr>
            <p:ph type="subTitle" idx="1"/>
          </p:nvPr>
        </p:nvSpPr>
        <p:spPr>
          <a:xfrm>
            <a:off x="522288" y="704850"/>
            <a:ext cx="10993437" cy="941388"/>
          </a:xfrm>
        </p:spPr>
        <p:txBody>
          <a:bodyPr/>
          <a:lstStyle/>
          <a:p>
            <a:pPr algn="ctr" eaLnBrk="1" hangingPunct="1"/>
            <a:r>
              <a:rPr lang="pt-BR" sz="2400" cap="none" smtClean="0">
                <a:solidFill>
                  <a:srgbClr val="0000FF"/>
                </a:solidFill>
              </a:rPr>
              <a:t>ADMINISTRAÇÃO DE NUTRIÇÃO PARENTERAL DURANTE A HIPOTERMIA TERAPÊUTICA: UM ESTUDO OBSERVACIONAL EM NÍVEL POPULACIONAL USANDO DADOS COLETADOS ROTINEIRAMENTE NO BANCO DE DADOS NACIONAL DE PESQUISA NEONATAL</a:t>
            </a:r>
          </a:p>
          <a:p>
            <a:pPr eaLnBrk="1" hangingPunct="1"/>
            <a:endParaRPr lang="pt-BR" sz="2400" cap="none" smtClean="0">
              <a:solidFill>
                <a:srgbClr val="0000FF"/>
              </a:solidFill>
              <a:latin typeface="Helvetica" pitchFamily="34" charset="0"/>
            </a:endParaRPr>
          </a:p>
          <a:p>
            <a:pPr algn="r" eaLnBrk="1" hangingPunct="1"/>
            <a:endParaRPr lang="pt-BR" cap="none" smtClean="0"/>
          </a:p>
        </p:txBody>
      </p:sp>
      <p:sp>
        <p:nvSpPr>
          <p:cNvPr id="14339" name="CaixaDeTexto 4"/>
          <p:cNvSpPr txBox="1">
            <a:spLocks noChangeArrowheads="1"/>
          </p:cNvSpPr>
          <p:nvPr/>
        </p:nvSpPr>
        <p:spPr bwMode="auto">
          <a:xfrm>
            <a:off x="3379788" y="3213100"/>
            <a:ext cx="5614987" cy="1465263"/>
          </a:xfrm>
          <a:prstGeom prst="rect">
            <a:avLst/>
          </a:prstGeom>
          <a:noFill/>
          <a:ln w="9525">
            <a:noFill/>
            <a:miter lim="800000"/>
            <a:headEnd/>
            <a:tailEnd/>
          </a:ln>
        </p:spPr>
        <p:txBody>
          <a:bodyPr>
            <a:spAutoFit/>
          </a:bodyPr>
          <a:lstStyle/>
          <a:p>
            <a:pPr algn="ctr"/>
            <a:r>
              <a:rPr lang="pt-BR" sz="1800">
                <a:solidFill>
                  <a:schemeClr val="bg1"/>
                </a:solidFill>
                <a:latin typeface="Gill Sans MT" charset="0"/>
              </a:rPr>
              <a:t>Apresentação:  Anna Amélia Varela Alvarenga (Residente de Neonatologia –R4)</a:t>
            </a:r>
          </a:p>
          <a:p>
            <a:pPr algn="ctr"/>
            <a:r>
              <a:rPr lang="pt-BR" sz="1800">
                <a:solidFill>
                  <a:schemeClr val="bg1"/>
                </a:solidFill>
                <a:latin typeface="Gill Sans MT" charset="0"/>
              </a:rPr>
              <a:t>Coordenação: Miza Vidigal</a:t>
            </a:r>
          </a:p>
          <a:p>
            <a:pPr algn="ctr"/>
            <a:r>
              <a:rPr lang="pt-BR" sz="1800">
                <a:solidFill>
                  <a:schemeClr val="bg1"/>
                </a:solidFill>
                <a:latin typeface="Gill Sans MT" charset="0"/>
              </a:rPr>
              <a:t>Complementação: Paulo R. Margotto</a:t>
            </a:r>
          </a:p>
          <a:p>
            <a:pPr algn="ctr"/>
            <a:r>
              <a:rPr lang="pt-BR" sz="1800">
                <a:solidFill>
                  <a:schemeClr val="bg1"/>
                </a:solidFill>
                <a:latin typeface="Gill Sans MT" charset="0"/>
              </a:rPr>
              <a:t>Unidade de Neonatologia do HMIB/SES/DF</a:t>
            </a:r>
          </a:p>
        </p:txBody>
      </p:sp>
      <p:sp>
        <p:nvSpPr>
          <p:cNvPr id="14340" name="Rectangle 5"/>
          <p:cNvSpPr>
            <a:spLocks noChangeArrowheads="1"/>
          </p:cNvSpPr>
          <p:nvPr/>
        </p:nvSpPr>
        <p:spPr bwMode="auto">
          <a:xfrm>
            <a:off x="161925" y="1801813"/>
            <a:ext cx="12030075" cy="850900"/>
          </a:xfrm>
          <a:prstGeom prst="rect">
            <a:avLst/>
          </a:prstGeom>
          <a:solidFill>
            <a:srgbClr val="FFFFFF"/>
          </a:solidFill>
          <a:ln w="9525">
            <a:noFill/>
            <a:miter lim="800000"/>
            <a:headEnd/>
            <a:tailEnd/>
          </a:ln>
        </p:spPr>
        <p:txBody>
          <a:bodyPr lIns="0" tIns="0" rIns="0" bIns="0" anchor="ctr">
            <a:spAutoFit/>
          </a:bodyPr>
          <a:lstStyle/>
          <a:p>
            <a:pPr algn="ctr"/>
            <a:r>
              <a:rPr lang="en-US" sz="1400" b="1">
                <a:latin typeface="Arial" charset="0"/>
                <a:hlinkClick r:id="rId2"/>
              </a:rPr>
              <a:t>Administration</a:t>
            </a:r>
            <a:r>
              <a:rPr lang="en-US" sz="1400">
                <a:latin typeface="Arial" charset="0"/>
                <a:hlinkClick r:id="rId2"/>
              </a:rPr>
              <a:t> of </a:t>
            </a:r>
            <a:r>
              <a:rPr lang="en-US" sz="1400" b="1">
                <a:latin typeface="Arial" charset="0"/>
                <a:hlinkClick r:id="rId2"/>
              </a:rPr>
              <a:t>parenteral</a:t>
            </a:r>
            <a:r>
              <a:rPr lang="en-US" sz="1400">
                <a:latin typeface="Arial" charset="0"/>
                <a:hlinkClick r:id="rId2"/>
              </a:rPr>
              <a:t> </a:t>
            </a:r>
            <a:r>
              <a:rPr lang="en-US" sz="1400" b="1">
                <a:latin typeface="Arial" charset="0"/>
                <a:hlinkClick r:id="rId2"/>
              </a:rPr>
              <a:t>nutrition</a:t>
            </a:r>
            <a:r>
              <a:rPr lang="en-US" sz="1400">
                <a:latin typeface="Arial" charset="0"/>
                <a:hlinkClick r:id="rId2"/>
              </a:rPr>
              <a:t> during </a:t>
            </a:r>
            <a:r>
              <a:rPr lang="en-US" sz="1400" b="1">
                <a:latin typeface="Arial" charset="0"/>
                <a:hlinkClick r:id="rId2"/>
              </a:rPr>
              <a:t>therapeutic</a:t>
            </a:r>
            <a:r>
              <a:rPr lang="en-US" sz="1400">
                <a:latin typeface="Arial" charset="0"/>
                <a:hlinkClick r:id="rId2"/>
              </a:rPr>
              <a:t> </a:t>
            </a:r>
            <a:r>
              <a:rPr lang="en-US" sz="1400" b="1">
                <a:latin typeface="Arial" charset="0"/>
                <a:hlinkClick r:id="rId2"/>
              </a:rPr>
              <a:t>hypothermia</a:t>
            </a:r>
            <a:r>
              <a:rPr lang="en-US" sz="1400">
                <a:latin typeface="Arial" charset="0"/>
                <a:hlinkClick r:id="rId2"/>
              </a:rPr>
              <a:t>: a </a:t>
            </a:r>
            <a:r>
              <a:rPr lang="en-US" sz="1400" b="1">
                <a:latin typeface="Arial" charset="0"/>
                <a:hlinkClick r:id="rId2"/>
              </a:rPr>
              <a:t>population</a:t>
            </a:r>
            <a:r>
              <a:rPr lang="en-US" sz="1400">
                <a:latin typeface="Arial" charset="0"/>
                <a:hlinkClick r:id="rId2"/>
              </a:rPr>
              <a:t> </a:t>
            </a:r>
            <a:r>
              <a:rPr lang="en-US" sz="1400" b="1">
                <a:latin typeface="Arial" charset="0"/>
                <a:hlinkClick r:id="rId2"/>
              </a:rPr>
              <a:t>level</a:t>
            </a:r>
            <a:r>
              <a:rPr lang="en-US" sz="1400">
                <a:latin typeface="Arial" charset="0"/>
                <a:hlinkClick r:id="rId2"/>
              </a:rPr>
              <a:t> observational study using routinely collected data held in the National Neonatal Research Database.</a:t>
            </a:r>
            <a:endParaRPr lang="en-US" sz="1400">
              <a:latin typeface="Arial" charset="0"/>
            </a:endParaRPr>
          </a:p>
          <a:p>
            <a:pPr algn="ctr"/>
            <a:r>
              <a:rPr lang="en-US" sz="1400">
                <a:latin typeface="Arial" charset="0"/>
              </a:rPr>
              <a:t>Gale C, Jeyakumaran D, Longford N, Battersby C, Ojha S, Oughham K, Dorling J.Arch Dis Child Fetal Neonatal Ed. 2021 Nov;106(6):608-613. doi: 10.1136/archdischild-2020-321299. Epub 2021 May 5.PMID: 33952628 </a:t>
            </a:r>
            <a:r>
              <a:rPr lang="en-US" sz="1400" b="1">
                <a:latin typeface="Arial" charset="0"/>
              </a:rPr>
              <a:t>Free PMC article. </a:t>
            </a:r>
            <a:r>
              <a:rPr lang="en-US" sz="1400" b="1">
                <a:solidFill>
                  <a:srgbClr val="FF0066"/>
                </a:solidFill>
                <a:latin typeface="Arial" charset="0"/>
              </a:rPr>
              <a:t>Artigo Livre!</a:t>
            </a:r>
          </a:p>
        </p:txBody>
      </p:sp>
      <p:sp>
        <p:nvSpPr>
          <p:cNvPr id="14341" name="Text Box 7"/>
          <p:cNvSpPr txBox="1">
            <a:spLocks noChangeArrowheads="1"/>
          </p:cNvSpPr>
          <p:nvPr/>
        </p:nvSpPr>
        <p:spPr bwMode="auto">
          <a:xfrm>
            <a:off x="4743450" y="4862513"/>
            <a:ext cx="3092450" cy="641350"/>
          </a:xfrm>
          <a:prstGeom prst="rect">
            <a:avLst/>
          </a:prstGeom>
          <a:solidFill>
            <a:schemeClr val="bg1"/>
          </a:solidFill>
          <a:ln w="9525">
            <a:noFill/>
            <a:miter lim="800000"/>
            <a:headEnd/>
            <a:tailEnd/>
          </a:ln>
        </p:spPr>
        <p:txBody>
          <a:bodyPr wrap="none">
            <a:spAutoFit/>
          </a:bodyPr>
          <a:lstStyle/>
          <a:p>
            <a:pPr defTabSz="914400"/>
            <a:r>
              <a:rPr lang="pt-BR" sz="1800">
                <a:latin typeface="Arial" charset="0"/>
                <a:hlinkClick r:id="rId3"/>
              </a:rPr>
              <a:t>www.paulomargotto.com.br</a:t>
            </a:r>
            <a:r>
              <a:rPr lang="pt-BR" sz="1800">
                <a:latin typeface="Arial" charset="0"/>
              </a:rPr>
              <a:t> </a:t>
            </a:r>
          </a:p>
          <a:p>
            <a:pPr defTabSz="914400"/>
            <a:r>
              <a:rPr lang="pt-BR" sz="1800">
                <a:latin typeface="Arial" charset="0"/>
              </a:rPr>
              <a:t>Brasília, 14 de maio de 2022</a:t>
            </a:r>
          </a:p>
        </p:txBody>
      </p:sp>
      <p:pic>
        <p:nvPicPr>
          <p:cNvPr id="14342" name="Picture 6"/>
          <p:cNvPicPr>
            <a:picLocks noChangeAspect="1" noChangeArrowheads="1"/>
          </p:cNvPicPr>
          <p:nvPr/>
        </p:nvPicPr>
        <p:blipFill>
          <a:blip r:embed="rId4"/>
          <a:srcRect/>
          <a:stretch>
            <a:fillRect/>
          </a:stretch>
        </p:blipFill>
        <p:spPr bwMode="auto">
          <a:xfrm>
            <a:off x="952500" y="3427413"/>
            <a:ext cx="2120900" cy="1646237"/>
          </a:xfrm>
          <a:prstGeom prst="rect">
            <a:avLst/>
          </a:prstGeom>
          <a:noFill/>
          <a:ln w="9525">
            <a:noFill/>
            <a:miter lim="800000"/>
            <a:headEnd/>
            <a:tailEnd/>
          </a:ln>
        </p:spPr>
      </p:pic>
      <p:pic>
        <p:nvPicPr>
          <p:cNvPr id="14343" name="Picture 7"/>
          <p:cNvPicPr>
            <a:picLocks noChangeAspect="1" noChangeArrowheads="1"/>
          </p:cNvPicPr>
          <p:nvPr/>
        </p:nvPicPr>
        <p:blipFill>
          <a:blip r:embed="rId5"/>
          <a:srcRect/>
          <a:stretch>
            <a:fillRect/>
          </a:stretch>
        </p:blipFill>
        <p:spPr bwMode="auto">
          <a:xfrm>
            <a:off x="8526463" y="3667125"/>
            <a:ext cx="3048000" cy="1836738"/>
          </a:xfrm>
          <a:prstGeom prst="rect">
            <a:avLst/>
          </a:prstGeom>
          <a:noFill/>
          <a:ln w="9525">
            <a:noFill/>
            <a:miter lim="800000"/>
            <a:headEnd/>
            <a:tailEnd/>
          </a:ln>
        </p:spPr>
      </p:pic>
      <p:sp>
        <p:nvSpPr>
          <p:cNvPr id="14344" name="Oval 8"/>
          <p:cNvSpPr>
            <a:spLocks noChangeArrowheads="1"/>
          </p:cNvSpPr>
          <p:nvPr/>
        </p:nvSpPr>
        <p:spPr bwMode="auto">
          <a:xfrm>
            <a:off x="3548063" y="5668963"/>
            <a:ext cx="5305425" cy="914400"/>
          </a:xfrm>
          <a:prstGeom prst="ellipse">
            <a:avLst/>
          </a:prstGeom>
          <a:solidFill>
            <a:srgbClr val="FFFF00"/>
          </a:solidFill>
          <a:ln w="38100">
            <a:solidFill>
              <a:srgbClr val="009900"/>
            </a:solidFill>
            <a:round/>
            <a:headEnd/>
            <a:tailEnd/>
          </a:ln>
        </p:spPr>
        <p:txBody>
          <a:bodyPr wrap="none" anchor="ctr"/>
          <a:lstStyle/>
          <a:p>
            <a:pPr algn="ctr" defTabSz="914400"/>
            <a:r>
              <a:rPr lang="pt-BR" sz="1800" b="1">
                <a:solidFill>
                  <a:srgbClr val="0000FF"/>
                </a:solidFill>
              </a:rPr>
              <a:t>Entendendo o  ESCORE DE PROPENSÃO</a:t>
            </a:r>
          </a:p>
        </p:txBody>
      </p:sp>
      <p:sp>
        <p:nvSpPr>
          <p:cNvPr id="14345" name="Text Box 9"/>
          <p:cNvSpPr txBox="1">
            <a:spLocks noChangeArrowheads="1"/>
          </p:cNvSpPr>
          <p:nvPr/>
        </p:nvSpPr>
        <p:spPr bwMode="auto">
          <a:xfrm>
            <a:off x="581025" y="5908675"/>
            <a:ext cx="2203450" cy="366713"/>
          </a:xfrm>
          <a:prstGeom prst="rect">
            <a:avLst/>
          </a:prstGeom>
          <a:solidFill>
            <a:srgbClr val="0000FF"/>
          </a:solidFill>
          <a:ln w="9525">
            <a:noFill/>
            <a:miter lim="800000"/>
            <a:headEnd/>
            <a:tailEnd/>
          </a:ln>
        </p:spPr>
        <p:txBody>
          <a:bodyPr wrap="none">
            <a:spAutoFit/>
          </a:bodyPr>
          <a:lstStyle/>
          <a:p>
            <a:pPr defTabSz="914400"/>
            <a:r>
              <a:rPr lang="pt-BR" sz="1800">
                <a:solidFill>
                  <a:srgbClr val="FFFF00"/>
                </a:solidFill>
                <a:latin typeface="Arial" charset="0"/>
              </a:rPr>
              <a:t>Nos complementos</a:t>
            </a:r>
            <a:r>
              <a:rPr lang="pt-BR" sz="1800">
                <a:latin typeface="Arial" charset="0"/>
              </a:rPr>
              <a:t>:</a:t>
            </a:r>
          </a:p>
        </p:txBody>
      </p:sp>
      <p:sp>
        <p:nvSpPr>
          <p:cNvPr id="14346" name="AutoShape 10"/>
          <p:cNvSpPr>
            <a:spLocks noChangeArrowheads="1"/>
          </p:cNvSpPr>
          <p:nvPr/>
        </p:nvSpPr>
        <p:spPr bwMode="auto">
          <a:xfrm>
            <a:off x="2897188" y="5989638"/>
            <a:ext cx="352425" cy="285750"/>
          </a:xfrm>
          <a:custGeom>
            <a:avLst/>
            <a:gdLst>
              <a:gd name="T0" fmla="*/ 70364595 w 21600"/>
              <a:gd name="T1" fmla="*/ 0 h 21600"/>
              <a:gd name="T2" fmla="*/ 0 w 21600"/>
              <a:gd name="T3" fmla="*/ 25004670 h 21600"/>
              <a:gd name="T4" fmla="*/ 70364595 w 21600"/>
              <a:gd name="T5" fmla="*/ 50009341 h 21600"/>
              <a:gd name="T6" fmla="*/ 93819384 w 21600"/>
              <a:gd name="T7" fmla="*/ 2500467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9525">
            <a:solidFill>
              <a:srgbClr val="FF00FF"/>
            </a:solidFill>
            <a:miter lim="800000"/>
            <a:headEnd/>
            <a:tailEnd/>
          </a:ln>
        </p:spPr>
        <p:txBody>
          <a:bodyPr wrap="none" anchor="ctr"/>
          <a:lstStyle/>
          <a:p>
            <a:endParaRPr lang="pt-BR"/>
          </a:p>
        </p:txBody>
      </p:sp>
      <p:sp>
        <p:nvSpPr>
          <p:cNvPr id="14347" name="Oval 11"/>
          <p:cNvSpPr>
            <a:spLocks noChangeArrowheads="1"/>
          </p:cNvSpPr>
          <p:nvPr/>
        </p:nvSpPr>
        <p:spPr bwMode="auto">
          <a:xfrm>
            <a:off x="8853488" y="5668963"/>
            <a:ext cx="3338512" cy="914400"/>
          </a:xfrm>
          <a:prstGeom prst="ellipse">
            <a:avLst/>
          </a:prstGeom>
          <a:solidFill>
            <a:srgbClr val="FFFF00"/>
          </a:solidFill>
          <a:ln w="38100">
            <a:solidFill>
              <a:srgbClr val="009900"/>
            </a:solidFill>
            <a:round/>
            <a:headEnd/>
            <a:tailEnd/>
          </a:ln>
        </p:spPr>
        <p:txBody>
          <a:bodyPr wrap="none" anchor="ctr"/>
          <a:lstStyle/>
          <a:p>
            <a:pPr algn="ctr" defTabSz="914400"/>
            <a:r>
              <a:rPr lang="pt-BR" sz="1400" b="1">
                <a:solidFill>
                  <a:srgbClr val="FF00FF"/>
                </a:solidFill>
              </a:rPr>
              <a:t>Nutrição Enteral Hipotermia </a:t>
            </a:r>
          </a:p>
          <a:p>
            <a:pPr algn="ctr" defTabSz="914400"/>
            <a:r>
              <a:rPr lang="pt-BR" sz="1400" b="1">
                <a:solidFill>
                  <a:srgbClr val="FF00FF"/>
                </a:solidFill>
              </a:rPr>
              <a:t>Terapeutica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FFFE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15363" name="Título 1"/>
          <p:cNvSpPr>
            <a:spLocks noGrp="1"/>
          </p:cNvSpPr>
          <p:nvPr>
            <p:ph type="title"/>
          </p:nvPr>
        </p:nvSpPr>
        <p:spPr bwMode="auto">
          <a:xfrm>
            <a:off x="593725" y="-785813"/>
            <a:ext cx="3054350" cy="4711701"/>
          </a:xfrm>
        </p:spPr>
        <p:txBody>
          <a:bodyPr wrap="square" numCol="1" anchor="ctr" anchorCtr="0" compatLnSpc="1">
            <a:prstTxWarp prst="textNoShape">
              <a:avLst/>
            </a:prstTxWarp>
          </a:bodyPr>
          <a:lstStyle/>
          <a:p>
            <a:pPr eaLnBrk="1" hangingPunct="1"/>
            <a:r>
              <a:rPr lang="pt-PT" sz="3200" cap="none" smtClean="0">
                <a:solidFill>
                  <a:srgbClr val="0000FF"/>
                </a:solidFill>
              </a:rPr>
              <a:t>O QUE JÁ É CONHECIDO SOBRE ESTE ASSUNTO?</a:t>
            </a:r>
            <a:endParaRPr lang="pt-BR" sz="3200" cap="none" smtClean="0">
              <a:solidFill>
                <a:srgbClr val="0000FF"/>
              </a:solidFill>
            </a:endParaRPr>
          </a:p>
        </p:txBody>
      </p:sp>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3703637" cy="952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241800" y="457200"/>
            <a:ext cx="3703638" cy="92075"/>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042275" y="454025"/>
            <a:ext cx="3703638" cy="98425"/>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246563" y="723900"/>
            <a:ext cx="7499350" cy="56769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368" name="Espaço Reservado para Conteúdo 2"/>
          <p:cNvSpPr>
            <a:spLocks noGrp="1"/>
          </p:cNvSpPr>
          <p:nvPr>
            <p:ph idx="1"/>
          </p:nvPr>
        </p:nvSpPr>
        <p:spPr>
          <a:xfrm>
            <a:off x="4702175" y="1073150"/>
            <a:ext cx="6600825" cy="4711700"/>
          </a:xfrm>
        </p:spPr>
        <p:txBody>
          <a:bodyPr/>
          <a:lstStyle/>
          <a:p>
            <a:pPr algn="just" eaLnBrk="1" hangingPunct="1">
              <a:lnSpc>
                <a:spcPct val="90000"/>
              </a:lnSpc>
            </a:pPr>
            <a:r>
              <a:rPr lang="pt-BR" sz="2000" smtClean="0">
                <a:solidFill>
                  <a:srgbClr val="FFFFFF"/>
                </a:solidFill>
              </a:rPr>
              <a:t>Há pouca evidência sobre a prática nutricional durante ou após a hipotermia terapêutica em bebês com encefalopatia hipóxico-isquêmica.</a:t>
            </a:r>
          </a:p>
          <a:p>
            <a:pPr algn="just" eaLnBrk="1" hangingPunct="1">
              <a:lnSpc>
                <a:spcPct val="90000"/>
              </a:lnSpc>
            </a:pPr>
            <a:r>
              <a:rPr lang="pt-BR" sz="2000" smtClean="0">
                <a:solidFill>
                  <a:srgbClr val="FFFFFF"/>
                </a:solidFill>
              </a:rPr>
              <a:t>A nutrição parenteral é comumente administrada em recém-nascidos termos ou próximos ao termo durante a hipotermia terapêutica. </a:t>
            </a:r>
          </a:p>
          <a:p>
            <a:pPr algn="just" eaLnBrk="1" hangingPunct="1">
              <a:lnSpc>
                <a:spcPct val="90000"/>
              </a:lnSpc>
            </a:pPr>
            <a:r>
              <a:rPr lang="pt-BR" sz="2000" smtClean="0">
                <a:solidFill>
                  <a:srgbClr val="FFFFFF"/>
                </a:solidFill>
              </a:rPr>
              <a:t>Um estudo randomizado em cuidados intensivos pediátricos encontrou atraso no fornecimento da nutrição parenteral superior à 7 dias, em relação ao início da NP em bebês a termo. </a:t>
            </a:r>
          </a:p>
        </p:txBody>
      </p:sp>
      <p:pic>
        <p:nvPicPr>
          <p:cNvPr id="15369" name="Picture 10"/>
          <p:cNvPicPr>
            <a:picLocks noChangeAspect="1" noChangeArrowheads="1"/>
          </p:cNvPicPr>
          <p:nvPr/>
        </p:nvPicPr>
        <p:blipFill>
          <a:blip r:embed="rId2"/>
          <a:srcRect/>
          <a:stretch>
            <a:fillRect/>
          </a:stretch>
        </p:blipFill>
        <p:spPr bwMode="auto">
          <a:xfrm>
            <a:off x="0" y="2874963"/>
            <a:ext cx="4246563" cy="3243262"/>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16387"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INTRODUÇÃO</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389" name="Espaço Reservado para Conteúdo 2"/>
          <p:cNvSpPr>
            <a:spLocks noGrp="1"/>
          </p:cNvSpPr>
          <p:nvPr>
            <p:ph idx="1"/>
          </p:nvPr>
        </p:nvSpPr>
        <p:spPr>
          <a:xfrm>
            <a:off x="581025" y="1879600"/>
            <a:ext cx="11029950" cy="3979863"/>
          </a:xfrm>
        </p:spPr>
        <p:txBody>
          <a:bodyPr/>
          <a:lstStyle/>
          <a:p>
            <a:pPr algn="just" eaLnBrk="1" hangingPunct="1">
              <a:lnSpc>
                <a:spcPct val="90000"/>
              </a:lnSpc>
            </a:pPr>
            <a:r>
              <a:rPr lang="pt-BR" sz="1500" smtClean="0">
                <a:solidFill>
                  <a:srgbClr val="481831"/>
                </a:solidFill>
              </a:rPr>
              <a:t>A nutrição ideal para recém-nascidos termos ou próximos ao termo em hipotermia terapêutica é incerta.</a:t>
            </a:r>
          </a:p>
          <a:p>
            <a:pPr algn="just" eaLnBrk="1" hangingPunct="1">
              <a:lnSpc>
                <a:spcPct val="90000"/>
              </a:lnSpc>
            </a:pPr>
            <a:r>
              <a:rPr lang="pt-BR" sz="1500" smtClean="0">
                <a:solidFill>
                  <a:srgbClr val="481831"/>
                </a:solidFill>
              </a:rPr>
              <a:t>Embora a administração da nutrição parenteral na hipotermia não seja recomendada nas orientações relativas à hipotermia terapêutica pelos no Reino Unido, dados de pesquisa nacional sugerem que essa prática seja comum.</a:t>
            </a:r>
          </a:p>
          <a:p>
            <a:pPr algn="just" eaLnBrk="1" hangingPunct="1">
              <a:lnSpc>
                <a:spcPct val="90000"/>
              </a:lnSpc>
            </a:pPr>
            <a:r>
              <a:rPr lang="pt-BR" sz="1500" smtClean="0">
                <a:solidFill>
                  <a:srgbClr val="481831"/>
                </a:solidFill>
              </a:rPr>
              <a:t>Os </a:t>
            </a:r>
            <a:r>
              <a:rPr lang="pt-BR" sz="1500" smtClean="0">
                <a:solidFill>
                  <a:srgbClr val="0000FF"/>
                </a:solidFill>
              </a:rPr>
              <a:t>benefícios potenciais</a:t>
            </a:r>
            <a:r>
              <a:rPr lang="pt-BR" sz="1500" smtClean="0">
                <a:solidFill>
                  <a:srgbClr val="481831"/>
                </a:solidFill>
              </a:rPr>
              <a:t> da nutrição parenteral, ao invés do uso de dextrose ou eletrólitos intravenosos, incluem </a:t>
            </a:r>
            <a:r>
              <a:rPr lang="pt-BR" sz="1500" b="1" smtClean="0">
                <a:solidFill>
                  <a:srgbClr val="0000FF"/>
                </a:solidFill>
              </a:rPr>
              <a:t>melhor crescimento e reparo cerebral,</a:t>
            </a:r>
            <a:r>
              <a:rPr lang="pt-BR" sz="1500" smtClean="0">
                <a:solidFill>
                  <a:srgbClr val="481831"/>
                </a:solidFill>
              </a:rPr>
              <a:t> com benefício teórico para o neurodesenvolvimento. </a:t>
            </a:r>
          </a:p>
          <a:p>
            <a:pPr algn="just" eaLnBrk="1" hangingPunct="1">
              <a:lnSpc>
                <a:spcPct val="90000"/>
              </a:lnSpc>
            </a:pPr>
            <a:r>
              <a:rPr lang="pt-BR" sz="1500" smtClean="0">
                <a:solidFill>
                  <a:srgbClr val="481831"/>
                </a:solidFill>
              </a:rPr>
              <a:t>Supostas vantagens devem ser balanceadas contra as evidências de danos da nutrição parenteral precoce , como o aumento da incidência de infecção, em ensaios randomizados de crianças criticamente doentes.</a:t>
            </a:r>
          </a:p>
          <a:p>
            <a:pPr algn="ctr" eaLnBrk="1" hangingPunct="1">
              <a:lnSpc>
                <a:spcPct val="90000"/>
              </a:lnSpc>
              <a:buFont typeface="Wingdings 2" pitchFamily="18" charset="2"/>
              <a:buNone/>
            </a:pPr>
            <a:r>
              <a:rPr lang="pt-BR" b="1" smtClean="0">
                <a:solidFill>
                  <a:srgbClr val="FF00FF"/>
                </a:solidFill>
              </a:rPr>
              <a:t>O objetivo do estudo foi identificar uma abordagem ideal para nutrição parenteral para lactentes em hipotermia terapêutica.</a:t>
            </a:r>
            <a:r>
              <a:rPr lang="pt-BR" sz="1500" b="1" smtClean="0">
                <a:solidFill>
                  <a:srgbClr val="481831"/>
                </a:solidFill>
              </a:rPr>
              <a:t> </a:t>
            </a:r>
          </a:p>
          <a:p>
            <a:pPr algn="just" eaLnBrk="1" hangingPunct="1">
              <a:lnSpc>
                <a:spcPct val="90000"/>
              </a:lnSpc>
            </a:pPr>
            <a:r>
              <a:rPr lang="pt-BR" sz="1500" smtClean="0">
                <a:solidFill>
                  <a:srgbClr val="481831"/>
                </a:solidFill>
              </a:rPr>
              <a:t>Desfecho-chave, como infecção da corrente sanguínea, são raros nessa população, consequentemente, precisaria de um controle randomizado muito grande. Por isso, foi realizado um estudo observacional usando dados clínicos registrados rotineiramente e aplicando a correspondência de pontuação de propensão a vários grupos para comparação com distribuições quase idênticas de variáveis.</a:t>
            </a:r>
          </a:p>
          <a:p>
            <a:pPr algn="ctr" eaLnBrk="1" hangingPunct="1">
              <a:lnSpc>
                <a:spcPct val="90000"/>
              </a:lnSpc>
              <a:buFont typeface="Wingdings 2" pitchFamily="18" charset="2"/>
              <a:buNone/>
            </a:pPr>
            <a:r>
              <a:rPr lang="pt-BR" sz="2400" b="1" smtClean="0">
                <a:solidFill>
                  <a:srgbClr val="FF00FF"/>
                </a:solidFill>
              </a:rPr>
              <a:t>O objetivo principal foi avaliar a associação entre nutrição parenteral administrada durante a hipotermia terapêutica e a incidência de infecção início tardio da corrente sanguínea; desfechos secundários predefinidos também foram examinados.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17411"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METODOLOGIA</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7413" name="Espaço Reservado para Conteúdo 2"/>
          <p:cNvSpPr>
            <a:spLocks noGrp="1"/>
          </p:cNvSpPr>
          <p:nvPr>
            <p:ph idx="1"/>
          </p:nvPr>
        </p:nvSpPr>
        <p:spPr>
          <a:xfrm>
            <a:off x="581025" y="1492250"/>
            <a:ext cx="11029950" cy="4724400"/>
          </a:xfrm>
        </p:spPr>
        <p:txBody>
          <a:bodyPr/>
          <a:lstStyle/>
          <a:p>
            <a:pPr algn="just" eaLnBrk="1" hangingPunct="1">
              <a:lnSpc>
                <a:spcPct val="90000"/>
              </a:lnSpc>
            </a:pPr>
            <a:r>
              <a:rPr lang="pt-BR" sz="1600" smtClean="0">
                <a:solidFill>
                  <a:srgbClr val="6C254A"/>
                </a:solidFill>
              </a:rPr>
              <a:t>Foi realizado um </a:t>
            </a:r>
            <a:r>
              <a:rPr lang="pt-BR" sz="1600" b="1" smtClean="0">
                <a:solidFill>
                  <a:srgbClr val="6C254A"/>
                </a:solidFill>
              </a:rPr>
              <a:t>estudo de coorte retrospectivo</a:t>
            </a:r>
            <a:r>
              <a:rPr lang="pt-BR" sz="1600" smtClean="0">
                <a:solidFill>
                  <a:srgbClr val="6C254A"/>
                </a:solidFill>
              </a:rPr>
              <a:t> utilizando dados clínicos registrados no banco de dados nacional de pesquisa neonatal.  </a:t>
            </a:r>
          </a:p>
          <a:p>
            <a:pPr algn="just" eaLnBrk="1" hangingPunct="1">
              <a:lnSpc>
                <a:spcPct val="90000"/>
              </a:lnSpc>
            </a:pPr>
            <a:r>
              <a:rPr lang="pt-PT" sz="1600" smtClean="0">
                <a:solidFill>
                  <a:srgbClr val="6C254A"/>
                </a:solidFill>
              </a:rPr>
              <a:t>Foi aplicada a </a:t>
            </a:r>
            <a:r>
              <a:rPr lang="pt-PT" sz="1600" b="1" smtClean="0">
                <a:solidFill>
                  <a:srgbClr val="6C254A"/>
                </a:solidFill>
              </a:rPr>
              <a:t>metodologia do escore de propensão</a:t>
            </a:r>
            <a:r>
              <a:rPr lang="pt-PT" sz="1600" smtClean="0">
                <a:solidFill>
                  <a:srgbClr val="6C254A"/>
                </a:solidFill>
              </a:rPr>
              <a:t> para formar subgrupos pareados de bebês com características semelhantes que receberam ou não nutrição parenteral durante hipotermia terapêutica.</a:t>
            </a:r>
          </a:p>
          <a:p>
            <a:pPr algn="just" eaLnBrk="1" hangingPunct="1">
              <a:lnSpc>
                <a:spcPct val="90000"/>
              </a:lnSpc>
            </a:pPr>
            <a:r>
              <a:rPr lang="pt-PT" sz="1600" smtClean="0">
                <a:solidFill>
                  <a:srgbClr val="6C254A"/>
                </a:solidFill>
              </a:rPr>
              <a:t>Foram comparadas as </a:t>
            </a:r>
            <a:r>
              <a:rPr lang="pt-PT" sz="1600" b="1" smtClean="0">
                <a:solidFill>
                  <a:srgbClr val="6C254A"/>
                </a:solidFill>
              </a:rPr>
              <a:t>taxas de infecção de início tardio</a:t>
            </a:r>
            <a:r>
              <a:rPr lang="pt-PT" sz="1600" smtClean="0">
                <a:solidFill>
                  <a:srgbClr val="6C254A"/>
                </a:solidFill>
              </a:rPr>
              <a:t> e outros resultados entre esses dois grupos pareados.</a:t>
            </a:r>
          </a:p>
          <a:p>
            <a:pPr algn="just" eaLnBrk="1" hangingPunct="1">
              <a:lnSpc>
                <a:spcPct val="90000"/>
              </a:lnSpc>
            </a:pPr>
            <a:r>
              <a:rPr lang="pt-BR" sz="1600" smtClean="0">
                <a:solidFill>
                  <a:srgbClr val="6C254A"/>
                </a:solidFill>
              </a:rPr>
              <a:t>A fonte de dados foi o banco de dados nacional de pesquisa que contém dados de crianças internadas em Unidades Neonatais no Serviço Nacional de Saúde, na Inglaterra, Escócia e País de Gales (aproximadamente 90.000 bebês anualmente). </a:t>
            </a:r>
          </a:p>
          <a:p>
            <a:pPr algn="just" eaLnBrk="1" hangingPunct="1">
              <a:lnSpc>
                <a:spcPct val="90000"/>
              </a:lnSpc>
            </a:pPr>
            <a:r>
              <a:rPr lang="pt-BR" sz="1600" smtClean="0">
                <a:solidFill>
                  <a:srgbClr val="6C254A"/>
                </a:solidFill>
              </a:rPr>
              <a:t>No Reino Unido, a hipotermia terapêutica não é prestados fora das Unidades Neonatais do Serviço Nacional de Saúde. E os dados são extraídos a partir de registros eletrônicos de saúde neonatais preenchidos por profissionais durante o atendimento clínico de rotina.</a:t>
            </a:r>
          </a:p>
          <a:p>
            <a:pPr algn="just" eaLnBrk="1" hangingPunct="1">
              <a:lnSpc>
                <a:spcPct val="90000"/>
              </a:lnSpc>
            </a:pPr>
            <a:r>
              <a:rPr lang="pt-BR" sz="1600" b="1" smtClean="0">
                <a:solidFill>
                  <a:srgbClr val="6C254A"/>
                </a:solidFill>
              </a:rPr>
              <a:t>O tamanho da amostra a priori foi de 1500 pares de bebês</a:t>
            </a:r>
            <a:r>
              <a:rPr lang="pt-BR" sz="1600" smtClean="0">
                <a:solidFill>
                  <a:srgbClr val="6C254A"/>
                </a:solidFill>
              </a:rPr>
              <a:t>, estimado em detectar uma diferença de 2% na infecção de início tardio assumindo uma taxa de infecção de 3% no grupo de nutrição parenteral.</a:t>
            </a:r>
          </a:p>
          <a:p>
            <a:pPr algn="just" eaLnBrk="1" hangingPunct="1">
              <a:lnSpc>
                <a:spcPct val="90000"/>
              </a:lnSpc>
            </a:pPr>
            <a:r>
              <a:rPr lang="pt-BR" sz="1600" smtClean="0">
                <a:solidFill>
                  <a:srgbClr val="6C254A"/>
                </a:solidFill>
              </a:rPr>
              <a:t>Foram extraídos dados de bebês nascidos de 01/01/2008 a 31/12/2017, internados em Unidades Neonatais do Serviço Nacional de Saúde. Todas as unidades neonatais do Serviço Nacional de Saúde contribuíram com os dados desde 2012 na Inglaterra e no País de Gales, e desde 2015 na Escócia.</a:t>
            </a:r>
          </a:p>
          <a:p>
            <a:pPr eaLnBrk="1" hangingPunct="1">
              <a:lnSpc>
                <a:spcPct val="90000"/>
              </a:lnSpc>
            </a:pPr>
            <a:endParaRPr lang="pt-BR" sz="1600" smtClean="0">
              <a:solidFill>
                <a:srgbClr val="6C254A"/>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18435"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METODOLOGIA</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437" name="Espaço Reservado para Conteúdo 2"/>
          <p:cNvSpPr>
            <a:spLocks noGrp="1"/>
          </p:cNvSpPr>
          <p:nvPr>
            <p:ph idx="1"/>
          </p:nvPr>
        </p:nvSpPr>
        <p:spPr>
          <a:xfrm>
            <a:off x="581025" y="1492250"/>
            <a:ext cx="11029950" cy="4724400"/>
          </a:xfrm>
        </p:spPr>
        <p:txBody>
          <a:bodyPr/>
          <a:lstStyle/>
          <a:p>
            <a:pPr algn="just" eaLnBrk="1" hangingPunct="1">
              <a:lnSpc>
                <a:spcPct val="90000"/>
              </a:lnSpc>
            </a:pPr>
            <a:r>
              <a:rPr lang="pt-BR" sz="1600" smtClean="0">
                <a:solidFill>
                  <a:srgbClr val="6C254A"/>
                </a:solidFill>
              </a:rPr>
              <a:t>Os bebês foram incluídos se tivessem uma </a:t>
            </a:r>
            <a:r>
              <a:rPr lang="pt-BR" sz="1600" b="1" smtClean="0">
                <a:solidFill>
                  <a:srgbClr val="6C254A"/>
                </a:solidFill>
              </a:rPr>
              <a:t>idade gestacional registrada de 36 semanas</a:t>
            </a:r>
            <a:r>
              <a:rPr lang="pt-BR" sz="1600" smtClean="0">
                <a:solidFill>
                  <a:srgbClr val="6C254A"/>
                </a:solidFill>
              </a:rPr>
              <a:t> e foram registrados como tendo recebido </a:t>
            </a:r>
            <a:r>
              <a:rPr lang="pt-BR" sz="1600" b="1" smtClean="0">
                <a:solidFill>
                  <a:srgbClr val="6C254A"/>
                </a:solidFill>
              </a:rPr>
              <a:t>hipotermia terapêutica por 3 dias ou óbito 3 dias após</a:t>
            </a:r>
            <a:r>
              <a:rPr lang="pt-BR" sz="1600" smtClean="0">
                <a:solidFill>
                  <a:srgbClr val="6C254A"/>
                </a:solidFill>
              </a:rPr>
              <a:t> serem submetidos a hipotermia terapêutica.</a:t>
            </a:r>
          </a:p>
          <a:p>
            <a:pPr algn="just" eaLnBrk="1" hangingPunct="1">
              <a:lnSpc>
                <a:spcPct val="90000"/>
              </a:lnSpc>
            </a:pPr>
            <a:r>
              <a:rPr lang="pt-BR" sz="1600" smtClean="0">
                <a:solidFill>
                  <a:srgbClr val="6C254A"/>
                </a:solidFill>
              </a:rPr>
              <a:t>Bebês que faltavam dados para recebimento de hipotermia terapêutica no segundo dia de hipotermia, mas que foram registrados como recebendo hipotermia terapêutica nos dias anteriores e seguintes e que não morreram durante o resfriamento, tiveram os dados da hipotermia terapêutica do segundo dia imputados.</a:t>
            </a:r>
          </a:p>
          <a:p>
            <a:pPr algn="just" eaLnBrk="1" hangingPunct="1">
              <a:lnSpc>
                <a:spcPct val="90000"/>
              </a:lnSpc>
            </a:pPr>
            <a:r>
              <a:rPr lang="pt-BR" sz="1600" smtClean="0">
                <a:solidFill>
                  <a:srgbClr val="6C254A"/>
                </a:solidFill>
              </a:rPr>
              <a:t>Nenhuma outra imputação de dados foi realizada.</a:t>
            </a:r>
          </a:p>
          <a:p>
            <a:pPr algn="just" eaLnBrk="1" hangingPunct="1">
              <a:lnSpc>
                <a:spcPct val="90000"/>
              </a:lnSpc>
            </a:pPr>
            <a:r>
              <a:rPr lang="pt-BR" sz="1600" smtClean="0">
                <a:solidFill>
                  <a:srgbClr val="6C254A"/>
                </a:solidFill>
              </a:rPr>
              <a:t>O recebimento de nutrição parenteral foi definido como recebendo nutrição parenteral de qualquer tipo, por qualquer via, por pelo menos um dia durante a hipotermia terapêutica.</a:t>
            </a:r>
          </a:p>
          <a:p>
            <a:pPr algn="just" eaLnBrk="1" hangingPunct="1">
              <a:lnSpc>
                <a:spcPct val="90000"/>
              </a:lnSpc>
            </a:pPr>
            <a:r>
              <a:rPr lang="pt-BR" sz="1600" smtClean="0">
                <a:solidFill>
                  <a:srgbClr val="6C254A"/>
                </a:solidFill>
              </a:rPr>
              <a:t>O </a:t>
            </a:r>
            <a:r>
              <a:rPr lang="pt-BR" sz="1600" b="1" smtClean="0">
                <a:solidFill>
                  <a:srgbClr val="0000FF"/>
                </a:solidFill>
              </a:rPr>
              <a:t>desfecho primário analisado foi a infecção de corrente sanguínea</a:t>
            </a:r>
            <a:r>
              <a:rPr lang="pt-BR" sz="1600" smtClean="0">
                <a:solidFill>
                  <a:srgbClr val="6C254A"/>
                </a:solidFill>
              </a:rPr>
              <a:t> usando a definição de caso do Programa Nacional de Auditoria Neonatal.</a:t>
            </a:r>
          </a:p>
          <a:p>
            <a:pPr algn="just" eaLnBrk="1" hangingPunct="1">
              <a:lnSpc>
                <a:spcPct val="90000"/>
              </a:lnSpc>
            </a:pPr>
            <a:r>
              <a:rPr lang="pt-BR" sz="1600" smtClean="0">
                <a:solidFill>
                  <a:srgbClr val="6C254A"/>
                </a:solidFill>
              </a:rPr>
              <a:t>Os </a:t>
            </a:r>
            <a:r>
              <a:rPr lang="pt-BR" sz="1600" b="1" smtClean="0">
                <a:solidFill>
                  <a:srgbClr val="6C254A"/>
                </a:solidFill>
              </a:rPr>
              <a:t>desfechos secundários</a:t>
            </a:r>
            <a:r>
              <a:rPr lang="pt-BR" sz="1600" smtClean="0">
                <a:solidFill>
                  <a:srgbClr val="6C254A"/>
                </a:solidFill>
              </a:rPr>
              <a:t> incluíram </a:t>
            </a:r>
            <a:r>
              <a:rPr lang="pt-BR" sz="1600" b="1" smtClean="0">
                <a:solidFill>
                  <a:srgbClr val="6C254A"/>
                </a:solidFill>
              </a:rPr>
              <a:t>suspeita de infecção</a:t>
            </a:r>
            <a:r>
              <a:rPr lang="pt-BR" sz="1600" smtClean="0">
                <a:solidFill>
                  <a:srgbClr val="6C254A"/>
                </a:solidFill>
              </a:rPr>
              <a:t> (cinco dias de tratamento com antibióticos começando após o dia 3), </a:t>
            </a:r>
            <a:r>
              <a:rPr lang="pt-BR" sz="1600" b="1" smtClean="0">
                <a:solidFill>
                  <a:srgbClr val="6C254A"/>
                </a:solidFill>
              </a:rPr>
              <a:t>enterocolite necrosante</a:t>
            </a:r>
            <a:r>
              <a:rPr lang="pt-BR" sz="1600" smtClean="0">
                <a:solidFill>
                  <a:srgbClr val="6C254A"/>
                </a:solidFill>
              </a:rPr>
              <a:t>, sobrevivência até a alta, duração de permanência na Unidade Neonatal, hipoglicemia (diagnosticada durante a permanência na Unidade), </a:t>
            </a:r>
            <a:r>
              <a:rPr lang="pt-BR" sz="1600" b="1" smtClean="0">
                <a:solidFill>
                  <a:srgbClr val="6C254A"/>
                </a:solidFill>
              </a:rPr>
              <a:t>amamentação na alta, início da amamentação, dia do primeiro leite materno, duração da nutrição e peso para idade no período neonatal.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 name="Rectangle 6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3703637" cy="952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0" name="Rectangle 6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042275" y="454025"/>
            <a:ext cx="3703638" cy="98425"/>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72" name="Rectangle 7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241800" y="457200"/>
            <a:ext cx="3703638" cy="92075"/>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74" name="Rectangle 7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3086100"/>
            <a:ext cx="11263312" cy="33051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useBgFill="1">
        <p:nvSpPr>
          <p:cNvPr id="76" name="Rectangle 7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638175"/>
            <a:ext cx="12192000" cy="621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pic>
        <p:nvPicPr>
          <p:cNvPr id="19463" name="Imagem 8"/>
          <p:cNvPicPr>
            <a:picLocks noChangeAspect="1"/>
          </p:cNvPicPr>
          <p:nvPr/>
        </p:nvPicPr>
        <p:blipFill>
          <a:blip r:embed="rId2"/>
          <a:srcRect/>
          <a:stretch>
            <a:fillRect/>
          </a:stretch>
        </p:blipFill>
        <p:spPr bwMode="auto">
          <a:xfrm>
            <a:off x="428625" y="1419225"/>
            <a:ext cx="7499350" cy="4687888"/>
          </a:xfrm>
          <a:prstGeom prst="rect">
            <a:avLst/>
          </a:prstGeom>
          <a:noFill/>
          <a:ln w="9525">
            <a:noFill/>
            <a:miter lim="800000"/>
            <a:headEnd/>
            <a:tailEnd/>
          </a:ln>
        </p:spPr>
      </p:pic>
      <p:sp>
        <p:nvSpPr>
          <p:cNvPr id="78" name="Rectangle 7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042275" y="723900"/>
            <a:ext cx="3703638" cy="56673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ítulo 1">
            <a:extLst>
              <a:ext uri="{FF2B5EF4-FFF2-40B4-BE49-F238E27FC236}"/>
            </a:extLst>
          </p:cNvPr>
          <p:cNvSpPr>
            <a:spLocks noGrp="1"/>
          </p:cNvSpPr>
          <p:nvPr>
            <p:ph type="title"/>
          </p:nvPr>
        </p:nvSpPr>
        <p:spPr>
          <a:xfrm>
            <a:off x="8296275" y="1419225"/>
            <a:ext cx="3413125" cy="2085975"/>
          </a:xfrm>
        </p:spPr>
        <p:txBody>
          <a:bodyPr/>
          <a:lstStyle/>
          <a:p>
            <a:pPr eaLnBrk="1" fontAlgn="auto" hangingPunct="1">
              <a:spcAft>
                <a:spcPts val="0"/>
              </a:spcAft>
              <a:defRPr/>
            </a:pPr>
            <a:r>
              <a:rPr lang="en-US" sz="3100">
                <a:solidFill>
                  <a:srgbClr val="FFFFFF"/>
                </a:solidFill>
              </a:rPr>
              <a:t>METODOLOGIA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 name="Título 1">
            <a:extLst>
              <a:ext uri="{FF2B5EF4-FFF2-40B4-BE49-F238E27FC236}"/>
            </a:extLst>
          </p:cNvPr>
          <p:cNvSpPr>
            <a:spLocks noGrp="1"/>
          </p:cNvSpPr>
          <p:nvPr>
            <p:ph type="title"/>
          </p:nvPr>
        </p:nvSpPr>
        <p:spPr>
          <a:xfrm>
            <a:off x="581025" y="641350"/>
            <a:ext cx="11029950" cy="1095375"/>
          </a:xfrm>
        </p:spPr>
        <p:txBody>
          <a:bodyPr anchor="t"/>
          <a:lstStyle/>
          <a:p>
            <a:pPr eaLnBrk="1" fontAlgn="auto" hangingPunct="1">
              <a:spcAft>
                <a:spcPts val="0"/>
              </a:spcAft>
              <a:defRPr/>
            </a:pPr>
            <a:r>
              <a:rPr lang="pt-BR" dirty="0">
                <a:solidFill>
                  <a:schemeClr val="accent2"/>
                </a:solidFill>
              </a:rPr>
              <a:t>METODOLOGIA</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 name="Espaço Reservado para Conteúdo 2">
            <a:extLst>
              <a:ext uri="{FF2B5EF4-FFF2-40B4-BE49-F238E27FC236}"/>
            </a:extLst>
          </p:cNvPr>
          <p:cNvSpPr>
            <a:spLocks noGrp="1"/>
          </p:cNvSpPr>
          <p:nvPr>
            <p:ph idx="1"/>
          </p:nvPr>
        </p:nvSpPr>
        <p:spPr>
          <a:xfrm>
            <a:off x="581025" y="1492250"/>
            <a:ext cx="11029950" cy="5181600"/>
          </a:xfrm>
        </p:spPr>
        <p:txBody>
          <a:bodyPr rtlCol="0">
            <a:normAutofit/>
          </a:bodyPr>
          <a:lstStyle/>
          <a:p>
            <a:pPr marL="306000" indent="-306000" algn="just" eaLnBrk="1" fontAlgn="auto" hangingPunct="1">
              <a:lnSpc>
                <a:spcPct val="90000"/>
              </a:lnSpc>
              <a:defRPr/>
            </a:pPr>
            <a:r>
              <a:rPr lang="pt-BR" sz="1600" dirty="0">
                <a:solidFill>
                  <a:schemeClr val="accent2">
                    <a:lumMod val="75000"/>
                  </a:schemeClr>
                </a:solidFill>
              </a:rPr>
              <a:t>Para abordar possíveis fatores de confusão (por exemplo, bebês com doença </a:t>
            </a:r>
            <a:r>
              <a:rPr lang="pt-BR" sz="1600" dirty="0" err="1">
                <a:solidFill>
                  <a:schemeClr val="accent2">
                    <a:lumMod val="75000"/>
                  </a:schemeClr>
                </a:solidFill>
              </a:rPr>
              <a:t>multissistêmica</a:t>
            </a:r>
            <a:r>
              <a:rPr lang="pt-BR" sz="1600" dirty="0">
                <a:solidFill>
                  <a:schemeClr val="accent2">
                    <a:lumMod val="75000"/>
                  </a:schemeClr>
                </a:solidFill>
              </a:rPr>
              <a:t> que podem ser mais propensos a não receber nutrição parenteral e ter resultados piores), usamos o emparelhamento de propensão para formar dois subgrupos de bebês com características de antecedentes semelhantes, incluindo condição clínica e tratamento quando a hipotermia terapêutica foi iniciada.</a:t>
            </a:r>
          </a:p>
          <a:p>
            <a:pPr marL="306000" indent="-306000" algn="just" eaLnBrk="1" fontAlgn="auto" hangingPunct="1">
              <a:lnSpc>
                <a:spcPct val="90000"/>
              </a:lnSpc>
              <a:defRPr/>
            </a:pPr>
            <a:r>
              <a:rPr lang="pt-BR" sz="1600" dirty="0">
                <a:solidFill>
                  <a:schemeClr val="accent2">
                    <a:lumMod val="75000"/>
                  </a:schemeClr>
                </a:solidFill>
              </a:rPr>
              <a:t>As variáveis ​​do modelo de propensão incluíram: </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sexo infantil</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fatores maternos (idade, etnia)</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fatores da gravidez (tabagismo, multiplicidade, duração da ruptura de membranas, febre, suspeita de </a:t>
            </a:r>
            <a:r>
              <a:rPr lang="pt-BR" dirty="0" err="1">
                <a:solidFill>
                  <a:schemeClr val="accent2">
                    <a:lumMod val="75000"/>
                  </a:schemeClr>
                </a:solidFill>
              </a:rPr>
              <a:t>corioamnionite</a:t>
            </a:r>
            <a:r>
              <a:rPr lang="pt-BR" dirty="0">
                <a:solidFill>
                  <a:schemeClr val="accent2">
                    <a:lumMod val="75000"/>
                  </a:schemeClr>
                </a:solidFill>
              </a:rPr>
              <a:t>, hipotireoidismo, diabetes, paridade)</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fatores infantis (modo de parto, idade gestacional, peso ao nascer, índice de </a:t>
            </a:r>
            <a:r>
              <a:rPr lang="pt-BR" dirty="0" err="1">
                <a:solidFill>
                  <a:schemeClr val="accent2">
                    <a:lumMod val="75000"/>
                  </a:schemeClr>
                </a:solidFill>
              </a:rPr>
              <a:t>Apgar</a:t>
            </a:r>
            <a:r>
              <a:rPr lang="pt-BR" dirty="0">
                <a:solidFill>
                  <a:schemeClr val="accent2">
                    <a:lumMod val="75000"/>
                  </a:schemeClr>
                </a:solidFill>
              </a:rPr>
              <a:t> de 1 min e 5 min, compressões torácicas durante a reanimação, medicamentos para reanimação de emergência, intubação na reanimação, gasometria de sangue do cordão umbilical, tempo até a primeira respiração espontânea)</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condição de admissão prévia à hipotermia terapêutica (pressão arterial, glicemia, frequência cardíaca, saturação de oxigênio, temperatura)</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infecção de início precoce com cultura positiva</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tratamento no primeiro dia (inotrópicos, ventilação mecânica, óxido nítrico inalatório)</a:t>
            </a:r>
          </a:p>
          <a:p>
            <a:pPr marL="630000" lvl="1" indent="-306000" algn="just" eaLnBrk="1" fontAlgn="auto" hangingPunct="1">
              <a:lnSpc>
                <a:spcPct val="90000"/>
              </a:lnSpc>
              <a:buFont typeface="Wingdings" pitchFamily="2" charset="2"/>
              <a:buChar char="Ø"/>
              <a:defRPr/>
            </a:pPr>
            <a:r>
              <a:rPr lang="pt-BR" dirty="0">
                <a:solidFill>
                  <a:schemeClr val="accent2">
                    <a:lumMod val="75000"/>
                  </a:schemeClr>
                </a:solidFill>
              </a:rPr>
              <a:t> fatores organizacionais (transferência pós-natal em 24 horas, rede neonatal de nascimento)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1507"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METODOLOGIA</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 name="Espaço Reservado para Conteúdo 2">
            <a:extLst>
              <a:ext uri="{FF2B5EF4-FFF2-40B4-BE49-F238E27FC236}"/>
            </a:extLst>
          </p:cNvPr>
          <p:cNvSpPr>
            <a:spLocks noGrp="1"/>
          </p:cNvSpPr>
          <p:nvPr>
            <p:ph idx="1"/>
          </p:nvPr>
        </p:nvSpPr>
        <p:spPr>
          <a:xfrm>
            <a:off x="446088" y="1582738"/>
            <a:ext cx="11029950" cy="4633912"/>
          </a:xfrm>
        </p:spPr>
        <p:txBody>
          <a:bodyPr rtlCol="0">
            <a:normAutofit/>
          </a:bodyPr>
          <a:lstStyle/>
          <a:p>
            <a:pPr marL="306000" indent="-306000" algn="just" eaLnBrk="1" fontAlgn="auto" hangingPunct="1">
              <a:lnSpc>
                <a:spcPct val="90000"/>
              </a:lnSpc>
              <a:defRPr/>
            </a:pPr>
            <a:r>
              <a:rPr lang="pt-BR" sz="1600" dirty="0">
                <a:solidFill>
                  <a:schemeClr val="accent2">
                    <a:lumMod val="75000"/>
                  </a:schemeClr>
                </a:solidFill>
              </a:rPr>
              <a:t>Foi realizado um pareamento 1:1 estimado de bebês que receberam e não receberam nutrição parenteral durante a hipotermia terapêutica. Para cada lactente, a propensão da exposição (nutrição parenteral ou sem nutrição parenteral) foi estimada por regressão logística que incluiu todas as variáveis ​​como </a:t>
            </a:r>
            <a:r>
              <a:rPr lang="pt-BR" sz="1600" dirty="0" err="1">
                <a:solidFill>
                  <a:schemeClr val="accent2">
                    <a:lumMod val="75000"/>
                  </a:schemeClr>
                </a:solidFill>
              </a:rPr>
              <a:t>covariáveis</a:t>
            </a:r>
            <a:r>
              <a:rPr lang="pt-BR" sz="1600" dirty="0">
                <a:solidFill>
                  <a:schemeClr val="accent2">
                    <a:lumMod val="75000"/>
                  </a:schemeClr>
                </a:solidFill>
              </a:rPr>
              <a:t> ​​e uma seleção de suas interações.</a:t>
            </a:r>
          </a:p>
          <a:p>
            <a:pPr marL="306000" indent="-306000" algn="just" eaLnBrk="1" fontAlgn="auto" hangingPunct="1">
              <a:lnSpc>
                <a:spcPct val="90000"/>
              </a:lnSpc>
              <a:defRPr/>
            </a:pPr>
            <a:r>
              <a:rPr lang="pt-BR" sz="1600" dirty="0">
                <a:solidFill>
                  <a:schemeClr val="accent2">
                    <a:lumMod val="75000"/>
                  </a:schemeClr>
                </a:solidFill>
              </a:rPr>
              <a:t>Pares pareados foram formados dentro desses grupos. Os pares foram pareados pela primeira vez usando o ano de nascimento (quatro faixas de 2 anos) e pH do cordão umbilical arterial (três faixas: &gt;7,0, 6,9-7,0, &lt;6,9), 12 grupos no total. Pares combinados foram então formados dentro de </a:t>
            </a:r>
            <a:r>
              <a:rPr lang="pt-BR" sz="1600" dirty="0" err="1">
                <a:solidFill>
                  <a:schemeClr val="accent2">
                    <a:lumMod val="75000"/>
                  </a:schemeClr>
                </a:solidFill>
              </a:rPr>
              <a:t>decis</a:t>
            </a:r>
            <a:r>
              <a:rPr lang="pt-BR" sz="1600" dirty="0">
                <a:solidFill>
                  <a:schemeClr val="accent2">
                    <a:lumMod val="75000"/>
                  </a:schemeClr>
                </a:solidFill>
              </a:rPr>
              <a:t> de pontuação de propensão definidos separadamente para cada grupo.</a:t>
            </a:r>
          </a:p>
          <a:p>
            <a:pPr marL="306000" indent="-306000" algn="just" eaLnBrk="1" fontAlgn="auto" hangingPunct="1">
              <a:lnSpc>
                <a:spcPct val="90000"/>
              </a:lnSpc>
              <a:defRPr/>
            </a:pPr>
            <a:r>
              <a:rPr lang="pt-BR" sz="1600" dirty="0">
                <a:solidFill>
                  <a:schemeClr val="accent2">
                    <a:lumMod val="75000"/>
                  </a:schemeClr>
                </a:solidFill>
              </a:rPr>
              <a:t>Um grupo de investigadores multiprofissionais que incluiu um pai de um bebê que recebeu hipotermia terapêutica e um representante dos pais projetou e supervisionou o estudo.</a:t>
            </a:r>
          </a:p>
          <a:p>
            <a:pPr marL="306000" indent="-306000" algn="just" eaLnBrk="1" fontAlgn="auto" hangingPunct="1">
              <a:lnSpc>
                <a:spcPct val="90000"/>
              </a:lnSpc>
              <a:defRPr/>
            </a:pPr>
            <a:r>
              <a:rPr lang="pt-BR" sz="1600" dirty="0">
                <a:solidFill>
                  <a:schemeClr val="accent2">
                    <a:lumMod val="75000"/>
                  </a:schemeClr>
                </a:solidFill>
              </a:rPr>
              <a:t>Os resultados do estudo refletiram aqueles priorizados como importantes pelos pais, 13 pacientes e profissionais.</a:t>
            </a:r>
          </a:p>
          <a:p>
            <a:pPr marL="306000" indent="-306000" algn="just" eaLnBrk="1" fontAlgn="auto" hangingPunct="1">
              <a:lnSpc>
                <a:spcPct val="90000"/>
              </a:lnSpc>
              <a:defRPr/>
            </a:pPr>
            <a:r>
              <a:rPr lang="pt-BR" sz="1600" dirty="0">
                <a:solidFill>
                  <a:schemeClr val="accent2">
                    <a:lumMod val="75000"/>
                  </a:schemeClr>
                </a:solidFill>
              </a:rPr>
              <a:t>O estudo foi supervisionado por um Comitê Diretivo do Estudo independente que aprovou todos os desvios do protocolo original.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2531" name="Título 1"/>
          <p:cNvSpPr>
            <a:spLocks noGrp="1"/>
          </p:cNvSpPr>
          <p:nvPr>
            <p:ph type="title"/>
          </p:nvPr>
        </p:nvSpPr>
        <p:spPr bwMode="auto">
          <a:xfrm>
            <a:off x="581025" y="649288"/>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RESULTADOS</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533" name="Espaço Reservado para Conteúdo 2"/>
          <p:cNvSpPr>
            <a:spLocks noGrp="1"/>
          </p:cNvSpPr>
          <p:nvPr>
            <p:ph idx="1"/>
          </p:nvPr>
        </p:nvSpPr>
        <p:spPr>
          <a:xfrm>
            <a:off x="446088" y="1328738"/>
            <a:ext cx="11029950" cy="4633912"/>
          </a:xfrm>
        </p:spPr>
        <p:txBody>
          <a:bodyPr/>
          <a:lstStyle/>
          <a:p>
            <a:pPr algn="just" eaLnBrk="1" hangingPunct="1">
              <a:lnSpc>
                <a:spcPct val="90000"/>
              </a:lnSpc>
            </a:pPr>
            <a:r>
              <a:rPr lang="pt-BR" sz="1600" smtClean="0">
                <a:solidFill>
                  <a:srgbClr val="6C254A"/>
                </a:solidFill>
              </a:rPr>
              <a:t>Entre 01/01/2010 e 31/12/2017, 703.907 bebês foram internados em Unidades Neonatais na Inglaterra, Escócia ou País de Gales.</a:t>
            </a:r>
          </a:p>
          <a:p>
            <a:pPr algn="ctr" eaLnBrk="1" hangingPunct="1">
              <a:lnSpc>
                <a:spcPct val="90000"/>
              </a:lnSpc>
              <a:buFont typeface="Wingdings 2" pitchFamily="18" charset="2"/>
              <a:buNone/>
            </a:pPr>
            <a:r>
              <a:rPr lang="pt-BR" sz="1600" b="1" smtClean="0">
                <a:solidFill>
                  <a:srgbClr val="FF00FF"/>
                </a:solidFill>
              </a:rPr>
              <a:t>6.030 tinham 36 semanas ou mais  de idade gestacional e foram tratados com hipotermia terapêutica por 3 dias ou morreram durante o tratamento</a:t>
            </a:r>
            <a:r>
              <a:rPr lang="pt-BR" sz="1600" smtClean="0">
                <a:solidFill>
                  <a:srgbClr val="6C254A"/>
                </a:solidFill>
              </a:rPr>
              <a:t>.</a:t>
            </a:r>
          </a:p>
          <a:p>
            <a:pPr algn="just" eaLnBrk="1" hangingPunct="1">
              <a:lnSpc>
                <a:spcPct val="90000"/>
              </a:lnSpc>
            </a:pPr>
            <a:r>
              <a:rPr lang="pt-BR" sz="1600" smtClean="0">
                <a:solidFill>
                  <a:srgbClr val="6C254A"/>
                </a:solidFill>
              </a:rPr>
              <a:t>Destes, </a:t>
            </a:r>
            <a:r>
              <a:rPr lang="pt-BR" sz="1600" b="1" smtClean="0">
                <a:solidFill>
                  <a:srgbClr val="0000FF"/>
                </a:solidFill>
              </a:rPr>
              <a:t>1.475 bebês (24,5%) receberam nutrição parenteral durante a hipotermia terapêutica</a:t>
            </a:r>
            <a:r>
              <a:rPr lang="pt-BR" sz="1600" smtClean="0">
                <a:solidFill>
                  <a:srgbClr val="6C254A"/>
                </a:solidFill>
              </a:rPr>
              <a:t>, e essa proporção aumentou ligeiramente ao longo do tempo.</a:t>
            </a:r>
          </a:p>
          <a:p>
            <a:pPr algn="just" eaLnBrk="1" hangingPunct="1">
              <a:lnSpc>
                <a:spcPct val="90000"/>
              </a:lnSpc>
            </a:pPr>
            <a:r>
              <a:rPr lang="pt-BR" sz="1600" smtClean="0">
                <a:solidFill>
                  <a:srgbClr val="6C254A"/>
                </a:solidFill>
              </a:rPr>
              <a:t>30 bebês (30/6030, </a:t>
            </a:r>
            <a:r>
              <a:rPr lang="pt-BR" sz="1600" b="1" smtClean="0">
                <a:solidFill>
                  <a:srgbClr val="6C254A"/>
                </a:solidFill>
              </a:rPr>
              <a:t>0,5%)</a:t>
            </a:r>
            <a:r>
              <a:rPr lang="pt-BR" sz="1600" smtClean="0">
                <a:solidFill>
                  <a:srgbClr val="6C254A"/>
                </a:solidFill>
              </a:rPr>
              <a:t> tiveram um </a:t>
            </a:r>
            <a:r>
              <a:rPr lang="pt-BR" sz="1600" b="1" smtClean="0">
                <a:solidFill>
                  <a:srgbClr val="6C254A"/>
                </a:solidFill>
              </a:rPr>
              <a:t>crescimento de um patógeno reconhecido</a:t>
            </a:r>
            <a:r>
              <a:rPr lang="pt-BR" sz="1600" smtClean="0">
                <a:solidFill>
                  <a:srgbClr val="6C254A"/>
                </a:solidFill>
              </a:rPr>
              <a:t> em uma hemocultura após o dia 3.</a:t>
            </a:r>
          </a:p>
          <a:p>
            <a:pPr algn="just" eaLnBrk="1" hangingPunct="1">
              <a:lnSpc>
                <a:spcPct val="90000"/>
              </a:lnSpc>
            </a:pPr>
            <a:r>
              <a:rPr lang="pt-BR" sz="1600" smtClean="0">
                <a:solidFill>
                  <a:srgbClr val="6C254A"/>
                </a:solidFill>
              </a:rPr>
              <a:t>1.559 bebês (</a:t>
            </a:r>
            <a:r>
              <a:rPr lang="pt-BR" sz="1600" b="1" smtClean="0">
                <a:solidFill>
                  <a:srgbClr val="6C254A"/>
                </a:solidFill>
              </a:rPr>
              <a:t>25,5%)</a:t>
            </a:r>
            <a:r>
              <a:rPr lang="pt-BR" sz="1600" smtClean="0">
                <a:solidFill>
                  <a:srgbClr val="6C254A"/>
                </a:solidFill>
              </a:rPr>
              <a:t> tiveram </a:t>
            </a:r>
            <a:r>
              <a:rPr lang="pt-BR" sz="1600" b="1" smtClean="0">
                <a:solidFill>
                  <a:srgbClr val="6C254A"/>
                </a:solidFill>
              </a:rPr>
              <a:t>infecção de início tardio</a:t>
            </a:r>
            <a:r>
              <a:rPr lang="pt-BR" sz="1600" smtClean="0">
                <a:solidFill>
                  <a:srgbClr val="6C254A"/>
                </a:solidFill>
              </a:rPr>
              <a:t> quando definido como cinco dias consecutivos de antibióticos.</a:t>
            </a:r>
          </a:p>
          <a:p>
            <a:pPr algn="just" eaLnBrk="1" hangingPunct="1">
              <a:lnSpc>
                <a:spcPct val="90000"/>
              </a:lnSpc>
            </a:pPr>
            <a:r>
              <a:rPr lang="pt-BR" sz="1600" smtClean="0">
                <a:solidFill>
                  <a:srgbClr val="6C254A"/>
                </a:solidFill>
              </a:rPr>
              <a:t>A </a:t>
            </a:r>
            <a:r>
              <a:rPr lang="pt-BR" sz="1600" b="1" smtClean="0">
                <a:solidFill>
                  <a:srgbClr val="6C254A"/>
                </a:solidFill>
              </a:rPr>
              <a:t>sobrevida até a alta</a:t>
            </a:r>
            <a:r>
              <a:rPr lang="pt-BR" sz="1600" smtClean="0">
                <a:solidFill>
                  <a:srgbClr val="6C254A"/>
                </a:solidFill>
              </a:rPr>
              <a:t> foi alta (</a:t>
            </a:r>
            <a:r>
              <a:rPr lang="pt-BR" sz="1600" b="1" smtClean="0">
                <a:solidFill>
                  <a:srgbClr val="6C254A"/>
                </a:solidFill>
              </a:rPr>
              <a:t>90,3%,</a:t>
            </a:r>
            <a:r>
              <a:rPr lang="pt-BR" sz="1600" smtClean="0">
                <a:solidFill>
                  <a:srgbClr val="6C254A"/>
                </a:solidFill>
              </a:rPr>
              <a:t> 5.444 bebês) e o </a:t>
            </a:r>
            <a:r>
              <a:rPr lang="pt-BR" sz="1600" b="1" smtClean="0">
                <a:solidFill>
                  <a:srgbClr val="6C254A"/>
                </a:solidFill>
              </a:rPr>
              <a:t>tempo médio de internação neonatal foi de 11 dias.</a:t>
            </a:r>
          </a:p>
          <a:p>
            <a:pPr algn="just" eaLnBrk="1" hangingPunct="1">
              <a:lnSpc>
                <a:spcPct val="90000"/>
              </a:lnSpc>
            </a:pPr>
            <a:r>
              <a:rPr lang="pt-BR" sz="1600" smtClean="0">
                <a:solidFill>
                  <a:srgbClr val="6C254A"/>
                </a:solidFill>
              </a:rPr>
              <a:t>Quase todos os bebês (5640, </a:t>
            </a:r>
            <a:r>
              <a:rPr lang="pt-BR" sz="1600" b="1" smtClean="0">
                <a:solidFill>
                  <a:srgbClr val="6C254A"/>
                </a:solidFill>
              </a:rPr>
              <a:t>93,6%)</a:t>
            </a:r>
            <a:r>
              <a:rPr lang="pt-BR" sz="1600" smtClean="0">
                <a:solidFill>
                  <a:srgbClr val="6C254A"/>
                </a:solidFill>
              </a:rPr>
              <a:t> tiveram </a:t>
            </a:r>
            <a:r>
              <a:rPr lang="pt-BR" sz="1600" b="1" smtClean="0">
                <a:solidFill>
                  <a:srgbClr val="6C254A"/>
                </a:solidFill>
              </a:rPr>
              <a:t>acesso central</a:t>
            </a:r>
            <a:r>
              <a:rPr lang="pt-BR" sz="1600" smtClean="0">
                <a:solidFill>
                  <a:srgbClr val="6C254A"/>
                </a:solidFill>
              </a:rPr>
              <a:t> e a </a:t>
            </a:r>
            <a:r>
              <a:rPr lang="pt-BR" sz="1600" b="1" smtClean="0">
                <a:solidFill>
                  <a:srgbClr val="6C254A"/>
                </a:solidFill>
              </a:rPr>
              <a:t>duração mediana foi de 5 dias</a:t>
            </a:r>
            <a:r>
              <a:rPr lang="pt-BR" sz="1600" smtClean="0">
                <a:solidFill>
                  <a:srgbClr val="6C254A"/>
                </a:solidFill>
              </a:rPr>
              <a:t>.</a:t>
            </a:r>
          </a:p>
          <a:p>
            <a:pPr algn="just" eaLnBrk="1" hangingPunct="1">
              <a:lnSpc>
                <a:spcPct val="90000"/>
              </a:lnSpc>
            </a:pPr>
            <a:r>
              <a:rPr lang="pt-BR" sz="1600" smtClean="0">
                <a:solidFill>
                  <a:srgbClr val="6C254A"/>
                </a:solidFill>
              </a:rPr>
              <a:t>1.208 bebês (</a:t>
            </a:r>
            <a:r>
              <a:rPr lang="pt-BR" sz="1600" b="1" smtClean="0">
                <a:solidFill>
                  <a:srgbClr val="6C254A"/>
                </a:solidFill>
              </a:rPr>
              <a:t>20,0%)</a:t>
            </a:r>
            <a:r>
              <a:rPr lang="pt-BR" sz="1600" smtClean="0">
                <a:solidFill>
                  <a:srgbClr val="6C254A"/>
                </a:solidFill>
              </a:rPr>
              <a:t> tiveram hipoglicemia registrada em qualquer momento durante a internação neonatal.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p:cNvSpPr>
          <p:nvPr>
            <p:ph type="title" idx="4294967295"/>
          </p:nvPr>
        </p:nvSpPr>
        <p:spPr bwMode="auto">
          <a:xfrm>
            <a:off x="395288" y="-595313"/>
            <a:ext cx="11029950" cy="1189038"/>
          </a:xfrm>
          <a:noFill/>
        </p:spPr>
        <p:txBody>
          <a:bodyPr wrap="square" numCol="1" anchorCtr="0" compatLnSpc="1">
            <a:prstTxWarp prst="textNoShape">
              <a:avLst/>
            </a:prstTxWarp>
          </a:bodyPr>
          <a:lstStyle/>
          <a:p>
            <a:pPr eaLnBrk="1" hangingPunct="1"/>
            <a:r>
              <a:rPr lang="pt-BR" cap="none" smtClean="0">
                <a:solidFill>
                  <a:srgbClr val="0000FF"/>
                </a:solidFill>
              </a:rPr>
              <a:t>RESULTADOS</a:t>
            </a:r>
          </a:p>
        </p:txBody>
      </p:sp>
      <p:sp>
        <p:nvSpPr>
          <p:cNvPr id="23554" name="Rectangle 3"/>
          <p:cNvSpPr>
            <a:spLocks noGrp="1"/>
          </p:cNvSpPr>
          <p:nvPr>
            <p:ph type="body" idx="4294967295"/>
          </p:nvPr>
        </p:nvSpPr>
        <p:spPr>
          <a:xfrm>
            <a:off x="8432800" y="2335213"/>
            <a:ext cx="3759200" cy="3524250"/>
          </a:xfrm>
        </p:spPr>
        <p:txBody>
          <a:bodyPr/>
          <a:lstStyle/>
          <a:p>
            <a:pPr algn="ctr" eaLnBrk="1" hangingPunct="1">
              <a:buFont typeface="Wingdings 2" pitchFamily="18" charset="2"/>
              <a:buNone/>
            </a:pPr>
            <a:r>
              <a:rPr lang="pt-BR" b="1" smtClean="0">
                <a:solidFill>
                  <a:srgbClr val="0000FF"/>
                </a:solidFill>
              </a:rPr>
              <a:t>O emparelhamento de propensão foi usado para formar dois subgrupos de 1240 bebês com características de base  semelhantes para análises de comparação. </a:t>
            </a:r>
          </a:p>
          <a:p>
            <a:pPr eaLnBrk="1" hangingPunct="1">
              <a:buFont typeface="Wingdings 2" pitchFamily="18" charset="2"/>
              <a:buNone/>
            </a:pPr>
            <a:r>
              <a:rPr lang="pt-BR" smtClean="0"/>
              <a:t>  Um bom equilíbrio foi alcançado para todas as variáveis basais de registros. </a:t>
            </a:r>
            <a:r>
              <a:rPr lang="pt-BR" smtClean="0">
                <a:solidFill>
                  <a:srgbClr val="0000FF"/>
                </a:solidFill>
              </a:rPr>
              <a:t>Tabela 1</a:t>
            </a:r>
          </a:p>
        </p:txBody>
      </p:sp>
      <p:pic>
        <p:nvPicPr>
          <p:cNvPr id="23555" name="Picture 4"/>
          <p:cNvPicPr>
            <a:picLocks noChangeAspect="1" noChangeArrowheads="1"/>
          </p:cNvPicPr>
          <p:nvPr/>
        </p:nvPicPr>
        <p:blipFill>
          <a:blip r:embed="rId2"/>
          <a:srcRect/>
          <a:stretch>
            <a:fillRect/>
          </a:stretch>
        </p:blipFill>
        <p:spPr bwMode="auto">
          <a:xfrm>
            <a:off x="0" y="0"/>
            <a:ext cx="4714875" cy="6858000"/>
          </a:xfrm>
          <a:prstGeom prst="rect">
            <a:avLst/>
          </a:prstGeom>
          <a:noFill/>
          <a:ln w="9525">
            <a:noFill/>
            <a:miter lim="800000"/>
            <a:headEnd/>
            <a:tailEnd/>
          </a:ln>
        </p:spPr>
      </p:pic>
      <p:pic>
        <p:nvPicPr>
          <p:cNvPr id="23556" name="Picture 5"/>
          <p:cNvPicPr>
            <a:picLocks noChangeAspect="1" noChangeArrowheads="1"/>
          </p:cNvPicPr>
          <p:nvPr/>
        </p:nvPicPr>
        <p:blipFill>
          <a:blip r:embed="rId3"/>
          <a:srcRect/>
          <a:stretch>
            <a:fillRect/>
          </a:stretch>
        </p:blipFill>
        <p:spPr bwMode="auto">
          <a:xfrm>
            <a:off x="4714875" y="2335213"/>
            <a:ext cx="3890963" cy="3706812"/>
          </a:xfrm>
          <a:prstGeom prst="rect">
            <a:avLst/>
          </a:prstGeom>
          <a:noFill/>
          <a:ln w="9525">
            <a:noFill/>
            <a:miter lim="800000"/>
            <a:headEnd/>
            <a:tailEnd/>
          </a:ln>
        </p:spPr>
      </p:pic>
      <p:sp>
        <p:nvSpPr>
          <p:cNvPr id="23557" name="Título 1"/>
          <p:cNvSpPr>
            <a:spLocks/>
          </p:cNvSpPr>
          <p:nvPr/>
        </p:nvSpPr>
        <p:spPr bwMode="auto">
          <a:xfrm>
            <a:off x="4714875" y="649288"/>
            <a:ext cx="7150100" cy="1260475"/>
          </a:xfrm>
          <a:prstGeom prst="rect">
            <a:avLst/>
          </a:prstGeom>
          <a:solidFill>
            <a:schemeClr val="bg1"/>
          </a:solidFill>
          <a:ln w="9525">
            <a:noFill/>
            <a:miter lim="800000"/>
            <a:headEnd/>
            <a:tailEnd/>
          </a:ln>
        </p:spPr>
        <p:txBody>
          <a:bodyPr/>
          <a:lstStyle/>
          <a:p>
            <a:r>
              <a:rPr lang="pt-BR" sz="2800">
                <a:solidFill>
                  <a:srgbClr val="0000FF"/>
                </a:solidFill>
                <a:latin typeface="Gill Sans MT" charset="0"/>
              </a:rPr>
              <a:t>RESULTADOS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446088" y="1854200"/>
            <a:ext cx="5275262" cy="4872038"/>
          </a:xfrm>
        </p:spPr>
        <p:txBody>
          <a:bodyPr/>
          <a:lstStyle/>
          <a:p>
            <a:pPr algn="ctr" eaLnBrk="1" hangingPunct="1">
              <a:lnSpc>
                <a:spcPct val="90000"/>
              </a:lnSpc>
            </a:pPr>
            <a:r>
              <a:rPr lang="pt-BR" sz="1400" b="1" smtClean="0">
                <a:solidFill>
                  <a:srgbClr val="0000FF"/>
                </a:solidFill>
              </a:rPr>
              <a:t>O emparelhamento de propensão foi usado para formar dois subgrupos de 1.240 crianças com características de base semelhantes para análises comparativas.</a:t>
            </a:r>
          </a:p>
          <a:p>
            <a:pPr algn="just" eaLnBrk="1" hangingPunct="1">
              <a:lnSpc>
                <a:spcPct val="90000"/>
              </a:lnSpc>
            </a:pPr>
            <a:r>
              <a:rPr lang="pt-BR" sz="1400" smtClean="0"/>
              <a:t>Em análises pareadas, a </a:t>
            </a:r>
            <a:r>
              <a:rPr lang="pt-BR" sz="1400" b="1" smtClean="0">
                <a:solidFill>
                  <a:srgbClr val="FF0000"/>
                </a:solidFill>
              </a:rPr>
              <a:t>incidência de hemocultura</a:t>
            </a:r>
            <a:r>
              <a:rPr lang="pt-BR" sz="1400" smtClean="0"/>
              <a:t> confirmou que a </a:t>
            </a:r>
            <a:r>
              <a:rPr lang="pt-BR" sz="1400" b="1" smtClean="0">
                <a:solidFill>
                  <a:srgbClr val="FF0000"/>
                </a:solidFill>
              </a:rPr>
              <a:t>infecção tardia</a:t>
            </a:r>
            <a:r>
              <a:rPr lang="pt-BR" sz="1400" smtClean="0"/>
              <a:t> foi muito baixa em ambos os grupos, mas </a:t>
            </a:r>
            <a:r>
              <a:rPr lang="pt-BR" sz="1400" b="1" smtClean="0">
                <a:solidFill>
                  <a:srgbClr val="FF0000"/>
                </a:solidFill>
              </a:rPr>
              <a:t>maior em bebês que receberam nutrição parenteral</a:t>
            </a:r>
            <a:r>
              <a:rPr lang="pt-BR" sz="1400" smtClean="0"/>
              <a:t> em comparação com bebês que não receberam (11 (0,9%) vs &lt;5 (0,3%); diferença de taxa 0,6% (0,1 a 1,2), p=0,03).</a:t>
            </a:r>
          </a:p>
          <a:p>
            <a:pPr algn="just" eaLnBrk="1" hangingPunct="1">
              <a:lnSpc>
                <a:spcPct val="90000"/>
              </a:lnSpc>
            </a:pPr>
            <a:r>
              <a:rPr lang="pt-BR" sz="1400" b="1" smtClean="0"/>
              <a:t>A </a:t>
            </a:r>
            <a:r>
              <a:rPr lang="pt-BR" sz="1400" b="1" smtClean="0">
                <a:solidFill>
                  <a:srgbClr val="0000FF"/>
                </a:solidFill>
              </a:rPr>
              <a:t>infecção de início tardio pragmaticamente definida foi semelhante em bebês que receberam</a:t>
            </a:r>
            <a:r>
              <a:rPr lang="pt-BR" sz="1400" smtClean="0"/>
              <a:t> (323, 26,1%) </a:t>
            </a:r>
            <a:r>
              <a:rPr lang="pt-BR" sz="1400" b="1" smtClean="0">
                <a:solidFill>
                  <a:srgbClr val="0000FF"/>
                </a:solidFill>
              </a:rPr>
              <a:t>e não receberam nutrição parenteral</a:t>
            </a:r>
            <a:r>
              <a:rPr lang="pt-BR" sz="1400" smtClean="0"/>
              <a:t> (313, 25,3%).</a:t>
            </a:r>
          </a:p>
          <a:p>
            <a:pPr algn="just" eaLnBrk="1" hangingPunct="1">
              <a:lnSpc>
                <a:spcPct val="90000"/>
              </a:lnSpc>
            </a:pPr>
            <a:r>
              <a:rPr lang="pt-BR" sz="1400" smtClean="0"/>
              <a:t>A </a:t>
            </a:r>
            <a:r>
              <a:rPr lang="pt-BR" sz="1400" b="1" smtClean="0">
                <a:solidFill>
                  <a:srgbClr val="0000FF"/>
                </a:solidFill>
              </a:rPr>
              <a:t>sobrevida até a alta foi maior em bebês que receberam nutrição parenteral</a:t>
            </a:r>
            <a:r>
              <a:rPr lang="pt-BR" sz="1400" smtClean="0"/>
              <a:t> (1154, 93,1%) em comparação com aqueles que não receberam (1116, 90,0%).</a:t>
            </a:r>
          </a:p>
          <a:p>
            <a:pPr algn="just" eaLnBrk="1" hangingPunct="1">
              <a:lnSpc>
                <a:spcPct val="90000"/>
              </a:lnSpc>
            </a:pPr>
            <a:r>
              <a:rPr lang="pt-BR" sz="1400" smtClean="0"/>
              <a:t>A </a:t>
            </a:r>
            <a:r>
              <a:rPr lang="pt-BR" sz="1400" b="1" smtClean="0">
                <a:solidFill>
                  <a:srgbClr val="0000FF"/>
                </a:solidFill>
              </a:rPr>
              <a:t>incidência de enterocolite necrosante</a:t>
            </a:r>
            <a:r>
              <a:rPr lang="pt-BR" sz="1400" smtClean="0"/>
              <a:t> pragmaticamente definida foi baixa e </a:t>
            </a:r>
            <a:r>
              <a:rPr lang="pt-BR" sz="1400" b="1" smtClean="0">
                <a:solidFill>
                  <a:srgbClr val="0000FF"/>
                </a:solidFill>
              </a:rPr>
              <a:t>semelhante em bebês que receberam nutrição parenteral</a:t>
            </a:r>
            <a:r>
              <a:rPr lang="pt-BR" sz="1400" smtClean="0"/>
              <a:t> (13 casos, 1,1%) e aqueles que não receberam (17 casos, 1,4%).</a:t>
            </a:r>
          </a:p>
        </p:txBody>
      </p:sp>
      <p:sp>
        <p:nvSpPr>
          <p:cNvPr id="24579" name="Text Box 6"/>
          <p:cNvSpPr txBox="1">
            <a:spLocks noChangeArrowheads="1"/>
          </p:cNvSpPr>
          <p:nvPr/>
        </p:nvSpPr>
        <p:spPr bwMode="auto">
          <a:xfrm>
            <a:off x="5541963" y="6281738"/>
            <a:ext cx="1763712" cy="396875"/>
          </a:xfrm>
          <a:prstGeom prst="rect">
            <a:avLst/>
          </a:prstGeom>
          <a:noFill/>
          <a:ln w="9525">
            <a:noFill/>
            <a:miter lim="800000"/>
            <a:headEnd/>
            <a:tailEnd/>
          </a:ln>
        </p:spPr>
        <p:txBody>
          <a:bodyPr wrap="none">
            <a:spAutoFit/>
          </a:bodyPr>
          <a:lstStyle/>
          <a:p>
            <a:pPr defTabSz="914400"/>
            <a:r>
              <a:rPr lang="pt-BR" sz="2000">
                <a:solidFill>
                  <a:srgbClr val="0000FF"/>
                </a:solidFill>
                <a:latin typeface="Arial" charset="0"/>
              </a:rPr>
              <a:t>(Tabela 2 e 3)</a:t>
            </a:r>
          </a:p>
        </p:txBody>
      </p:sp>
      <p:sp>
        <p:nvSpPr>
          <p:cNvPr id="24580" name="Espaço Reservado para Conteúdo 2"/>
          <p:cNvSpPr>
            <a:spLocks/>
          </p:cNvSpPr>
          <p:nvPr/>
        </p:nvSpPr>
        <p:spPr bwMode="auto">
          <a:xfrm>
            <a:off x="6070600" y="2179638"/>
            <a:ext cx="5275263" cy="4046537"/>
          </a:xfrm>
          <a:prstGeom prst="rect">
            <a:avLst/>
          </a:prstGeom>
          <a:noFill/>
          <a:ln w="9525">
            <a:noFill/>
            <a:miter lim="800000"/>
            <a:headEnd/>
            <a:tailEnd/>
          </a:ln>
        </p:spPr>
        <p:txBody>
          <a:bodyPr anchor="ctr"/>
          <a:lstStyle/>
          <a:p>
            <a:pPr marL="304800" indent="-304800" algn="just">
              <a:lnSpc>
                <a:spcPct val="90000"/>
              </a:lnSpc>
              <a:spcBef>
                <a:spcPct val="20000"/>
              </a:spcBef>
              <a:spcAft>
                <a:spcPts val="600"/>
              </a:spcAft>
              <a:buClr>
                <a:schemeClr val="accent2"/>
              </a:buClr>
              <a:buSzPct val="92000"/>
              <a:buFont typeface="Wingdings 2" pitchFamily="18" charset="2"/>
              <a:buChar char=""/>
            </a:pPr>
            <a:r>
              <a:rPr lang="pt-BR" sz="1600">
                <a:solidFill>
                  <a:schemeClr val="tx2"/>
                </a:solidFill>
                <a:latin typeface="Gill Sans MT" charset="0"/>
              </a:rPr>
              <a:t>A </a:t>
            </a:r>
            <a:r>
              <a:rPr lang="pt-BR" sz="1600" b="1">
                <a:solidFill>
                  <a:srgbClr val="FF0000"/>
                </a:solidFill>
                <a:latin typeface="Gill Sans MT" charset="0"/>
              </a:rPr>
              <a:t>duração do tempo em que um bebê teve acesso central</a:t>
            </a:r>
            <a:r>
              <a:rPr lang="pt-BR" sz="1600">
                <a:solidFill>
                  <a:srgbClr val="FF0000"/>
                </a:solidFill>
                <a:latin typeface="Gill Sans MT" charset="0"/>
              </a:rPr>
              <a:t> in </a:t>
            </a:r>
            <a:r>
              <a:rPr lang="pt-BR" sz="1600" i="1">
                <a:solidFill>
                  <a:srgbClr val="FF0000"/>
                </a:solidFill>
                <a:latin typeface="Gill Sans MT" charset="0"/>
              </a:rPr>
              <a:t>situ</a:t>
            </a:r>
            <a:r>
              <a:rPr lang="pt-BR" sz="1600">
                <a:solidFill>
                  <a:srgbClr val="FF0000"/>
                </a:solidFill>
                <a:latin typeface="Gill Sans MT" charset="0"/>
              </a:rPr>
              <a:t> foi </a:t>
            </a:r>
            <a:r>
              <a:rPr lang="pt-BR" sz="1600" b="1">
                <a:solidFill>
                  <a:srgbClr val="FF0000"/>
                </a:solidFill>
                <a:latin typeface="Gill Sans MT" charset="0"/>
              </a:rPr>
              <a:t>maior em bebês que receberam nutrição parenteral</a:t>
            </a:r>
            <a:r>
              <a:rPr lang="pt-BR" sz="1600">
                <a:solidFill>
                  <a:schemeClr val="tx2"/>
                </a:solidFill>
                <a:latin typeface="Gill Sans MT" charset="0"/>
              </a:rPr>
              <a:t> (6,0 dias) versus aqueles que não receberam (5,1).</a:t>
            </a:r>
          </a:p>
          <a:p>
            <a:pPr marL="304800" indent="-304800" algn="just">
              <a:lnSpc>
                <a:spcPct val="90000"/>
              </a:lnSpc>
              <a:spcBef>
                <a:spcPct val="20000"/>
              </a:spcBef>
              <a:spcAft>
                <a:spcPts val="600"/>
              </a:spcAft>
              <a:buClr>
                <a:schemeClr val="accent2"/>
              </a:buClr>
              <a:buSzPct val="92000"/>
              <a:buFont typeface="Wingdings 2" pitchFamily="18" charset="2"/>
              <a:buChar char=""/>
            </a:pPr>
            <a:r>
              <a:rPr lang="pt-BR" sz="1600">
                <a:solidFill>
                  <a:schemeClr val="tx2"/>
                </a:solidFill>
                <a:latin typeface="Gill Sans MT" charset="0"/>
              </a:rPr>
              <a:t>A colocação de cateter venoso central foi comum em ambos os grupos (92,3% dos bebês que não receberam nutrição parenteral e 97,9% dos que receberam).</a:t>
            </a:r>
          </a:p>
          <a:p>
            <a:pPr marL="304800" indent="-304800" algn="just">
              <a:lnSpc>
                <a:spcPct val="90000"/>
              </a:lnSpc>
              <a:spcBef>
                <a:spcPct val="20000"/>
              </a:spcBef>
              <a:spcAft>
                <a:spcPts val="600"/>
              </a:spcAft>
              <a:buClr>
                <a:schemeClr val="accent2"/>
              </a:buClr>
              <a:buSzPct val="92000"/>
              <a:buFont typeface="Wingdings 2" pitchFamily="18" charset="2"/>
              <a:buChar char=""/>
            </a:pPr>
            <a:r>
              <a:rPr lang="pt-BR" sz="1600">
                <a:solidFill>
                  <a:schemeClr val="tx2"/>
                </a:solidFill>
                <a:latin typeface="Gill Sans MT" charset="0"/>
              </a:rPr>
              <a:t>As medidas de </a:t>
            </a:r>
            <a:r>
              <a:rPr lang="pt-BR" sz="1600" b="1">
                <a:solidFill>
                  <a:schemeClr val="tx2"/>
                </a:solidFill>
                <a:latin typeface="Gill Sans MT" charset="0"/>
              </a:rPr>
              <a:t>aleitamento materno, incidência de hipoglicemia registrada, peso na alta</a:t>
            </a:r>
            <a:r>
              <a:rPr lang="pt-BR" sz="1600">
                <a:solidFill>
                  <a:schemeClr val="tx2"/>
                </a:solidFill>
                <a:latin typeface="Gill Sans MT" charset="0"/>
              </a:rPr>
              <a:t> Unidade  Neonatal e </a:t>
            </a:r>
            <a:r>
              <a:rPr lang="pt-BR" sz="1600" b="1">
                <a:solidFill>
                  <a:schemeClr val="tx2"/>
                </a:solidFill>
                <a:latin typeface="Gill Sans MT" charset="0"/>
              </a:rPr>
              <a:t>tempo de permanência na Unidade Neonatal</a:t>
            </a:r>
            <a:r>
              <a:rPr lang="pt-BR" sz="1600">
                <a:solidFill>
                  <a:schemeClr val="tx2"/>
                </a:solidFill>
                <a:latin typeface="Gill Sans MT" charset="0"/>
              </a:rPr>
              <a:t> foram semelhantes entre os bebês que receberam nutrição parenteral e aqueles que não receberam.</a:t>
            </a:r>
          </a:p>
        </p:txBody>
      </p:sp>
      <p:sp>
        <p:nvSpPr>
          <p:cNvPr id="24581" name="Título 1"/>
          <p:cNvSpPr>
            <a:spLocks/>
          </p:cNvSpPr>
          <p:nvPr/>
        </p:nvSpPr>
        <p:spPr bwMode="auto">
          <a:xfrm>
            <a:off x="4508500" y="873125"/>
            <a:ext cx="3168650" cy="447675"/>
          </a:xfrm>
          <a:prstGeom prst="rect">
            <a:avLst/>
          </a:prstGeom>
          <a:solidFill>
            <a:schemeClr val="bg1"/>
          </a:solidFill>
          <a:ln w="9525">
            <a:noFill/>
            <a:miter lim="800000"/>
            <a:headEnd/>
            <a:tailEnd/>
          </a:ln>
        </p:spPr>
        <p:txBody>
          <a:bodyPr/>
          <a:lstStyle/>
          <a:p>
            <a:r>
              <a:rPr lang="pt-BR" sz="2800">
                <a:solidFill>
                  <a:srgbClr val="0000FF"/>
                </a:solidFill>
                <a:latin typeface="Gill Sans MT" charset="0"/>
              </a:rPr>
              <a:t>RESULTADOS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Imagem 3" descr="Tabela&#10;&#10;Descrição gerada automaticamente"/>
          <p:cNvPicPr>
            <a:picLocks noChangeAspect="1"/>
          </p:cNvPicPr>
          <p:nvPr/>
        </p:nvPicPr>
        <p:blipFill>
          <a:blip r:embed="rId2"/>
          <a:srcRect r="7187" b="-2"/>
          <a:stretch>
            <a:fillRect/>
          </a:stretch>
        </p:blipFill>
        <p:spPr bwMode="auto">
          <a:xfrm>
            <a:off x="53975" y="-9525"/>
            <a:ext cx="6500813" cy="6858000"/>
          </a:xfrm>
          <a:prstGeom prst="rect">
            <a:avLst/>
          </a:prstGeom>
          <a:noFill/>
          <a:ln w="28575">
            <a:solidFill>
              <a:srgbClr val="0000FF"/>
            </a:solidFill>
            <a:miter lim="800000"/>
            <a:headEnd/>
            <a:tailEnd/>
          </a:ln>
        </p:spPr>
      </p:pic>
      <p:pic>
        <p:nvPicPr>
          <p:cNvPr id="25602" name="Picture 5"/>
          <p:cNvPicPr>
            <a:picLocks noChangeAspect="1" noChangeArrowheads="1"/>
          </p:cNvPicPr>
          <p:nvPr/>
        </p:nvPicPr>
        <p:blipFill>
          <a:blip r:embed="rId3"/>
          <a:srcRect/>
          <a:stretch>
            <a:fillRect/>
          </a:stretch>
        </p:blipFill>
        <p:spPr bwMode="auto">
          <a:xfrm>
            <a:off x="6554788" y="1227138"/>
            <a:ext cx="5416550" cy="4564062"/>
          </a:xfrm>
          <a:prstGeom prst="rect">
            <a:avLst/>
          </a:prstGeom>
          <a:noFill/>
          <a:ln w="28575">
            <a:solidFill>
              <a:srgbClr val="0000FF"/>
            </a:solidFill>
            <a:miter lim="800000"/>
            <a:headEnd/>
            <a:tailEnd/>
          </a:ln>
        </p:spPr>
      </p:pic>
      <p:sp>
        <p:nvSpPr>
          <p:cNvPr id="25603" name="Título 1"/>
          <p:cNvSpPr>
            <a:spLocks/>
          </p:cNvSpPr>
          <p:nvPr/>
        </p:nvSpPr>
        <p:spPr bwMode="auto">
          <a:xfrm>
            <a:off x="7883525" y="649288"/>
            <a:ext cx="3168650" cy="447675"/>
          </a:xfrm>
          <a:prstGeom prst="rect">
            <a:avLst/>
          </a:prstGeom>
          <a:solidFill>
            <a:schemeClr val="bg1"/>
          </a:solidFill>
          <a:ln w="9525">
            <a:noFill/>
            <a:miter lim="800000"/>
            <a:headEnd/>
            <a:tailEnd/>
          </a:ln>
        </p:spPr>
        <p:txBody>
          <a:bodyPr/>
          <a:lstStyle/>
          <a:p>
            <a:r>
              <a:rPr lang="pt-BR" sz="2800">
                <a:solidFill>
                  <a:srgbClr val="0000FF"/>
                </a:solidFill>
                <a:latin typeface="Gill Sans MT" charset="0"/>
              </a:rPr>
              <a:t>RESULTADOS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6627"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DISCUSSÃO</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6629" name="Espaço Reservado para Conteúdo 2"/>
          <p:cNvSpPr>
            <a:spLocks noGrp="1"/>
          </p:cNvSpPr>
          <p:nvPr>
            <p:ph idx="1"/>
          </p:nvPr>
        </p:nvSpPr>
        <p:spPr>
          <a:xfrm>
            <a:off x="446088" y="1582738"/>
            <a:ext cx="11029950" cy="4633912"/>
          </a:xfrm>
        </p:spPr>
        <p:txBody>
          <a:bodyPr/>
          <a:lstStyle/>
          <a:p>
            <a:pPr algn="just" eaLnBrk="1" hangingPunct="1">
              <a:lnSpc>
                <a:spcPct val="90000"/>
              </a:lnSpc>
            </a:pPr>
            <a:r>
              <a:rPr lang="pt-BR" sz="1600" smtClean="0">
                <a:solidFill>
                  <a:srgbClr val="6C254A"/>
                </a:solidFill>
              </a:rPr>
              <a:t>Um em cada quatro bebês que recebem hipotermia terapêutica no Reino Unido recebe nutrição parenteral concomitante.</a:t>
            </a:r>
          </a:p>
          <a:p>
            <a:pPr algn="just" eaLnBrk="1" hangingPunct="1">
              <a:lnSpc>
                <a:spcPct val="90000"/>
              </a:lnSpc>
            </a:pPr>
            <a:r>
              <a:rPr lang="pt-BR" sz="1600" smtClean="0">
                <a:solidFill>
                  <a:srgbClr val="6C254A"/>
                </a:solidFill>
              </a:rPr>
              <a:t>A </a:t>
            </a:r>
            <a:r>
              <a:rPr lang="pt-BR" sz="1600" b="1" smtClean="0">
                <a:solidFill>
                  <a:srgbClr val="FF0000"/>
                </a:solidFill>
              </a:rPr>
              <a:t>infecção da corrente sanguínea confirmada por cultura</a:t>
            </a:r>
            <a:r>
              <a:rPr lang="pt-BR" sz="1600" smtClean="0">
                <a:solidFill>
                  <a:srgbClr val="6C254A"/>
                </a:solidFill>
              </a:rPr>
              <a:t> e a </a:t>
            </a:r>
            <a:r>
              <a:rPr lang="pt-BR" sz="1600" b="1" smtClean="0">
                <a:solidFill>
                  <a:srgbClr val="0000FF"/>
                </a:solidFill>
              </a:rPr>
              <a:t>sobrevivência</a:t>
            </a:r>
            <a:r>
              <a:rPr lang="pt-BR" sz="1600" smtClean="0">
                <a:solidFill>
                  <a:srgbClr val="6C254A"/>
                </a:solidFill>
              </a:rPr>
              <a:t> foram </a:t>
            </a:r>
            <a:r>
              <a:rPr lang="pt-BR" sz="1600" b="1" smtClean="0">
                <a:solidFill>
                  <a:srgbClr val="6C254A"/>
                </a:solidFill>
              </a:rPr>
              <a:t>ambas maiores em bebês que receberam nutrição parenteral.</a:t>
            </a:r>
          </a:p>
          <a:p>
            <a:pPr algn="just" eaLnBrk="1" hangingPunct="1">
              <a:lnSpc>
                <a:spcPct val="90000"/>
              </a:lnSpc>
            </a:pPr>
            <a:r>
              <a:rPr lang="pt-BR" sz="1600" smtClean="0">
                <a:solidFill>
                  <a:srgbClr val="6C254A"/>
                </a:solidFill>
              </a:rPr>
              <a:t>Outras morbidades de curto prazo e medidas de aleitamento materno não foram materialmente diferentes entre os bebês que receberam e os que não receberam nutrição parenteral.</a:t>
            </a:r>
          </a:p>
          <a:p>
            <a:pPr algn="just" eaLnBrk="1" hangingPunct="1">
              <a:lnSpc>
                <a:spcPct val="90000"/>
              </a:lnSpc>
            </a:pPr>
            <a:r>
              <a:rPr lang="pt-BR" sz="1600" smtClean="0">
                <a:solidFill>
                  <a:srgbClr val="6C254A"/>
                </a:solidFill>
              </a:rPr>
              <a:t>A nutrição parenteral ideal para bebês que recebem hipotermia terapêutica não é conhecida e avaliações randomizadas comparando nutrição parenteral precoce versus tardia, capazes de avaliar resultados de curto e longo prazo, são necessárias.</a:t>
            </a:r>
          </a:p>
          <a:p>
            <a:pPr algn="just" eaLnBrk="1" hangingPunct="1">
              <a:lnSpc>
                <a:spcPct val="90000"/>
              </a:lnSpc>
            </a:pPr>
            <a:r>
              <a:rPr lang="pt-BR" sz="1600" smtClean="0">
                <a:solidFill>
                  <a:srgbClr val="6C254A"/>
                </a:solidFill>
              </a:rPr>
              <a:t>Apesar do uso generalizado, existem poucos dados que descrevem a nutrição parenteral em bebês durante a hipotermia terapêutica. Estudos de caso relatam distúrbios eletrolíticos em tais lactentes recebendo nutrição parenteral, mas não conhecemos dados comparativos publicados nesta população. </a:t>
            </a:r>
          </a:p>
          <a:p>
            <a:pPr algn="just" eaLnBrk="1" hangingPunct="1">
              <a:lnSpc>
                <a:spcPct val="90000"/>
              </a:lnSpc>
            </a:pPr>
            <a:r>
              <a:rPr lang="pt-BR" sz="1600" smtClean="0">
                <a:solidFill>
                  <a:srgbClr val="6C254A"/>
                </a:solidFill>
              </a:rPr>
              <a:t>Ensaios randomizados compararam </a:t>
            </a:r>
            <a:r>
              <a:rPr lang="pt-BR" sz="1600" b="1" smtClean="0">
                <a:solidFill>
                  <a:srgbClr val="0000FF"/>
                </a:solidFill>
              </a:rPr>
              <a:t>nutrição parenteral precoce e tardia em adultos e crianças criticamente doentes, demonstrando resultados benéficos com o início tardio da nutrição parenteral.</a:t>
            </a:r>
          </a:p>
          <a:p>
            <a:pPr algn="just" eaLnBrk="1" hangingPunct="1">
              <a:lnSpc>
                <a:spcPct val="90000"/>
              </a:lnSpc>
            </a:pPr>
            <a:endParaRPr lang="pt-BR" sz="1600" b="1" smtClean="0">
              <a:solidFill>
                <a:srgbClr val="0000FF"/>
              </a:solidFill>
            </a:endParaRPr>
          </a:p>
          <a:p>
            <a:pPr algn="just" eaLnBrk="1" hangingPunct="1">
              <a:lnSpc>
                <a:spcPct val="90000"/>
              </a:lnSpc>
            </a:pPr>
            <a:endParaRPr lang="pt-BR" sz="1600" smtClean="0">
              <a:solidFill>
                <a:srgbClr val="6C254A"/>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7651"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DISCUSSÃO</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7653" name="Espaço Reservado para Conteúdo 2"/>
          <p:cNvSpPr>
            <a:spLocks noGrp="1"/>
          </p:cNvSpPr>
          <p:nvPr>
            <p:ph idx="1"/>
          </p:nvPr>
        </p:nvSpPr>
        <p:spPr>
          <a:xfrm>
            <a:off x="446088" y="1582738"/>
            <a:ext cx="11029950" cy="4633912"/>
          </a:xfrm>
        </p:spPr>
        <p:txBody>
          <a:bodyPr/>
          <a:lstStyle/>
          <a:p>
            <a:pPr algn="just" eaLnBrk="1" hangingPunct="1">
              <a:lnSpc>
                <a:spcPct val="90000"/>
              </a:lnSpc>
            </a:pPr>
            <a:r>
              <a:rPr lang="pt-BR" sz="1600" smtClean="0">
                <a:solidFill>
                  <a:srgbClr val="6C254A"/>
                </a:solidFill>
              </a:rPr>
              <a:t>Um estudo baseado em Terapia Intensiva Pediátrica, pela PEPANIC, relata dados de 209 bebês randomizados para início precoce (&lt;24 horas) ou tardio (&gt;7 dias) de nutrição parenteral em uma análise secundária pré-planejada: neonatos com condições cirúrgicas ou cardíacas que não receberam hipotermia terapêutica.</a:t>
            </a:r>
          </a:p>
          <a:p>
            <a:pPr algn="just" eaLnBrk="1" hangingPunct="1">
              <a:lnSpc>
                <a:spcPct val="90000"/>
              </a:lnSpc>
              <a:buFont typeface="Wingdings" pitchFamily="2" charset="2"/>
              <a:buChar char="Ø"/>
            </a:pPr>
            <a:r>
              <a:rPr lang="pt-BR" sz="1600" smtClean="0">
                <a:solidFill>
                  <a:srgbClr val="6C254A"/>
                </a:solidFill>
              </a:rPr>
              <a:t>Esta análise de subgrupo encontrou taxas mais altas de infecção em bebês recrutados com menos de 1 semana de idade randomizados para nutrição parenteral precoce, consistente com os resultados desse estudo.</a:t>
            </a:r>
          </a:p>
          <a:p>
            <a:pPr algn="just" eaLnBrk="1" hangingPunct="1">
              <a:lnSpc>
                <a:spcPct val="90000"/>
              </a:lnSpc>
              <a:buFont typeface="Wingdings" pitchFamily="2" charset="2"/>
              <a:buChar char="Ø"/>
            </a:pPr>
            <a:r>
              <a:rPr lang="pt-BR" sz="1600" smtClean="0">
                <a:solidFill>
                  <a:srgbClr val="6C254A"/>
                </a:solidFill>
              </a:rPr>
              <a:t>No entanto, e em contraste com este estudo, o estudo PEPANIC não encontrou diferença na mortalidade entre os grupos de nutrição parenteral precoce e tardia, embora o tamanho da amostra tenha sido baixo para esses desfechos.</a:t>
            </a:r>
          </a:p>
          <a:p>
            <a:pPr algn="just" eaLnBrk="1" hangingPunct="1">
              <a:lnSpc>
                <a:spcPct val="90000"/>
              </a:lnSpc>
              <a:buFont typeface="Wingdings" pitchFamily="2" charset="2"/>
              <a:buChar char="Ø"/>
            </a:pPr>
            <a:r>
              <a:rPr lang="pt-BR" sz="1600" smtClean="0">
                <a:solidFill>
                  <a:srgbClr val="6C254A"/>
                </a:solidFill>
              </a:rPr>
              <a:t>O estudo PEPANIC também encontrou uma maior incidência de hipoglicemia em recém-nascidos randomizados para receber nutrição parenteral posterior, o que não foi replicado neste estudo; isso pode ser explicado pelo fato de os diagnósticos estarem vinculados a um 'episódio' de atendimento em uma Unidade Neonatal e não atribuídos a um dia específico.</a:t>
            </a:r>
          </a:p>
          <a:p>
            <a:pPr algn="just" eaLnBrk="1" hangingPunct="1">
              <a:lnSpc>
                <a:spcPct val="90000"/>
              </a:lnSpc>
              <a:buFont typeface="Wingdings" pitchFamily="2" charset="2"/>
              <a:buChar char="§"/>
            </a:pPr>
            <a:r>
              <a:rPr lang="pt-BR" sz="1600" smtClean="0">
                <a:solidFill>
                  <a:srgbClr val="6C254A"/>
                </a:solidFill>
              </a:rPr>
              <a:t>Evidências para apoiar os benefícios da nutrição parenteral nessa população também são limitadas. </a:t>
            </a:r>
          </a:p>
          <a:p>
            <a:pPr algn="just" eaLnBrk="1" hangingPunct="1">
              <a:lnSpc>
                <a:spcPct val="90000"/>
              </a:lnSpc>
              <a:buFont typeface="Wingdings" pitchFamily="2" charset="2"/>
              <a:buChar char="Ø"/>
            </a:pPr>
            <a:r>
              <a:rPr lang="pt-BR" sz="1600" smtClean="0">
                <a:solidFill>
                  <a:srgbClr val="6C254A"/>
                </a:solidFill>
              </a:rPr>
              <a:t>Um benefício putativo é a </a:t>
            </a:r>
            <a:r>
              <a:rPr lang="pt-BR" sz="1600" b="1" smtClean="0">
                <a:solidFill>
                  <a:srgbClr val="FF00FF"/>
                </a:solidFill>
              </a:rPr>
              <a:t>melhora do crescimento cerebral, reparo e consequente neurodesenvolvimento</a:t>
            </a:r>
            <a:r>
              <a:rPr lang="pt-BR" sz="1600" smtClean="0">
                <a:solidFill>
                  <a:srgbClr val="6C254A"/>
                </a:solidFill>
              </a:rPr>
              <a:t>; embora isso não tenha sido avaliado diretamente, a nutrição suplementar após lesão cerebral mostra-se promissora.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8674" name="Título 1"/>
          <p:cNvSpPr>
            <a:spLocks noGrp="1"/>
          </p:cNvSpPr>
          <p:nvPr>
            <p:ph type="title" idx="4294967295"/>
          </p:nvPr>
        </p:nvSpPr>
        <p:spPr bwMode="auto">
          <a:xfrm>
            <a:off x="581025" y="641350"/>
            <a:ext cx="11029950" cy="1095375"/>
          </a:xfrm>
          <a:noFill/>
        </p:spPr>
        <p:txBody>
          <a:bodyPr wrap="square" numCol="1" anchor="t" anchorCtr="0" compatLnSpc="1">
            <a:prstTxWarp prst="textNoShape">
              <a:avLst/>
            </a:prstTxWarp>
          </a:bodyPr>
          <a:lstStyle/>
          <a:p>
            <a:pPr eaLnBrk="1" hangingPunct="1"/>
            <a:r>
              <a:rPr lang="pt-BR" cap="none" smtClean="0">
                <a:solidFill>
                  <a:srgbClr val="0000FF"/>
                </a:solidFill>
              </a:rPr>
              <a:t>DISCUSSÃO</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8676" name="Espaço Reservado para Conteúdo 2"/>
          <p:cNvSpPr>
            <a:spLocks noGrp="1"/>
          </p:cNvSpPr>
          <p:nvPr>
            <p:ph idx="4294967295"/>
          </p:nvPr>
        </p:nvSpPr>
        <p:spPr>
          <a:xfrm>
            <a:off x="446088" y="1582738"/>
            <a:ext cx="11029950" cy="4633912"/>
          </a:xfrm>
        </p:spPr>
        <p:txBody>
          <a:bodyPr/>
          <a:lstStyle/>
          <a:p>
            <a:pPr eaLnBrk="1" hangingPunct="1"/>
            <a:r>
              <a:rPr lang="pt-BR" b="1" smtClean="0">
                <a:solidFill>
                  <a:schemeClr val="accent2"/>
                </a:solidFill>
              </a:rPr>
              <a:t>Este estudo não foi uma avaliação randomizada de nutrição parenteral</a:t>
            </a:r>
            <a:r>
              <a:rPr lang="pt-BR" smtClean="0">
                <a:solidFill>
                  <a:schemeClr val="accent2"/>
                </a:solidFill>
              </a:rPr>
              <a:t> no entanto, foram aplicadas várias abordagens para limitar viés, como  usando vários itens de dados de base, foram formados  grupos correspondentes  para comparação. </a:t>
            </a:r>
          </a:p>
          <a:p>
            <a:pPr eaLnBrk="1" hangingPunct="1"/>
            <a:r>
              <a:rPr lang="pt-BR" smtClean="0">
                <a:solidFill>
                  <a:schemeClr val="accent2"/>
                </a:solidFill>
              </a:rPr>
              <a:t>Além disso, o uso de dados registrados rotineiramente capturados durante o atendimento clínico reduziu risco de viés de apuração, pois a coleta de dados ocorreu no avanço  da concepção do estudo.</a:t>
            </a:r>
          </a:p>
          <a:p>
            <a:pPr eaLnBrk="1" hangingPunct="1"/>
            <a:r>
              <a:rPr lang="pt-BR" smtClean="0">
                <a:solidFill>
                  <a:schemeClr val="accent2"/>
                </a:solidFill>
              </a:rPr>
              <a:t> O uso desses dados facilitou a inclusão de um grande número de bebês - a amostra do estudo foi vários vezes maior do que todos os ensaios randomizados anteriores de hipotermia combinada.</a:t>
            </a:r>
          </a:p>
          <a:p>
            <a:pPr eaLnBrk="1" hangingPunct="1"/>
            <a:r>
              <a:rPr lang="pt-BR" smtClean="0">
                <a:solidFill>
                  <a:schemeClr val="accent2"/>
                </a:solidFill>
              </a:rPr>
              <a:t>Neste estudo não randomizado,foam usados  escores de propensão para formar grupos pareados para análise a principal</a:t>
            </a:r>
          </a:p>
          <a:p>
            <a:pPr eaLnBrk="1" hangingPunct="1"/>
            <a:endParaRPr lang="pt-BR" sz="1600" smtClean="0">
              <a:solidFill>
                <a:schemeClr val="accent2"/>
              </a:solidFill>
            </a:endParaRPr>
          </a:p>
          <a:p>
            <a:pPr eaLnBrk="1" hangingPunct="1"/>
            <a:r>
              <a:rPr lang="pt-BR" sz="1600" smtClean="0">
                <a:solidFill>
                  <a:srgbClr val="6C254A"/>
                </a:solidFill>
              </a:rPr>
              <a:t> </a:t>
            </a:r>
          </a:p>
          <a:p>
            <a:pPr algn="just" eaLnBrk="1" hangingPunct="1">
              <a:lnSpc>
                <a:spcPct val="90000"/>
              </a:lnSpc>
            </a:pPr>
            <a:endParaRPr lang="pt-BR" sz="1600" smtClean="0">
              <a:solidFill>
                <a:srgbClr val="6C254A"/>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29699"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rgbClr val="0000FF"/>
                </a:solidFill>
              </a:rPr>
              <a:t>DISCUSSÃO</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9701" name="Espaço Reservado para Conteúdo 2"/>
          <p:cNvSpPr>
            <a:spLocks noGrp="1"/>
          </p:cNvSpPr>
          <p:nvPr>
            <p:ph idx="1"/>
          </p:nvPr>
        </p:nvSpPr>
        <p:spPr>
          <a:xfrm>
            <a:off x="446088" y="1582738"/>
            <a:ext cx="11029950" cy="2273300"/>
          </a:xfrm>
        </p:spPr>
        <p:txBody>
          <a:bodyPr/>
          <a:lstStyle/>
          <a:p>
            <a:pPr algn="just" eaLnBrk="1" hangingPunct="1">
              <a:lnSpc>
                <a:spcPct val="90000"/>
              </a:lnSpc>
            </a:pPr>
            <a:r>
              <a:rPr lang="pt-BR" sz="2400" smtClean="0">
                <a:solidFill>
                  <a:srgbClr val="6C254A"/>
                </a:solidFill>
              </a:rPr>
              <a:t>Considerando o dados neonatais disponíveis, os riscos e benefícios da nutrição parenteral em bebês submetidos à hipotermia terapêutica são clinicamente potencialmente importantes, mas altamente incertos.</a:t>
            </a:r>
          </a:p>
          <a:p>
            <a:pPr algn="just" eaLnBrk="1" hangingPunct="1">
              <a:lnSpc>
                <a:spcPct val="90000"/>
              </a:lnSpc>
            </a:pPr>
            <a:r>
              <a:rPr lang="pt-BR" sz="2400" smtClean="0">
                <a:solidFill>
                  <a:srgbClr val="6C254A"/>
                </a:solidFill>
              </a:rPr>
              <a:t>Os dados e outras evidências publicadas sugerem que a nutrição parenteral pode estar associada a danos e benefícios em bebês a termo e próximos a termo que recebem hipotermia terapêutica. </a:t>
            </a:r>
          </a:p>
          <a:p>
            <a:pPr algn="just" eaLnBrk="1" hangingPunct="1">
              <a:lnSpc>
                <a:spcPct val="90000"/>
              </a:lnSpc>
            </a:pPr>
            <a:r>
              <a:rPr lang="pt-BR" sz="2400" smtClean="0">
                <a:solidFill>
                  <a:srgbClr val="6C254A"/>
                </a:solidFill>
              </a:rPr>
              <a:t>Ensaios controlados randomizados são necessários para elucidar se o uso crescente de nutrição parenteral nesse grupo é benéfico.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30723" name="Título 1"/>
          <p:cNvSpPr>
            <a:spLocks noGrp="1"/>
          </p:cNvSpPr>
          <p:nvPr>
            <p:ph type="title"/>
          </p:nvPr>
        </p:nvSpPr>
        <p:spPr bwMode="auto">
          <a:xfrm>
            <a:off x="581025" y="641350"/>
            <a:ext cx="11029950" cy="1095375"/>
          </a:xfrm>
        </p:spPr>
        <p:txBody>
          <a:bodyPr wrap="square" numCol="1" anchor="t" anchorCtr="0" compatLnSpc="1">
            <a:prstTxWarp prst="textNoShape">
              <a:avLst/>
            </a:prstTxWarp>
          </a:bodyPr>
          <a:lstStyle/>
          <a:p>
            <a:pPr eaLnBrk="1" hangingPunct="1"/>
            <a:r>
              <a:rPr lang="pt-BR" cap="none" smtClean="0">
                <a:solidFill>
                  <a:schemeClr val="accent2"/>
                </a:solidFill>
              </a:rPr>
              <a:t>                                        </a:t>
            </a:r>
            <a:r>
              <a:rPr lang="pt-BR" cap="none" smtClean="0">
                <a:solidFill>
                  <a:srgbClr val="FF00FF"/>
                </a:solidFill>
              </a:rPr>
              <a:t>CONCLUSÃO</a:t>
            </a:r>
          </a:p>
        </p:txBody>
      </p:sp>
      <p:sp>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11299825"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0725" name="Espaço Reservado para Conteúdo 2"/>
          <p:cNvSpPr>
            <a:spLocks noGrp="1"/>
          </p:cNvSpPr>
          <p:nvPr>
            <p:ph idx="1"/>
          </p:nvPr>
        </p:nvSpPr>
        <p:spPr>
          <a:xfrm>
            <a:off x="581025" y="2243138"/>
            <a:ext cx="11029950" cy="2273300"/>
          </a:xfrm>
          <a:solidFill>
            <a:srgbClr val="FFFF00"/>
          </a:solidFill>
          <a:ln>
            <a:solidFill>
              <a:srgbClr val="0000FF"/>
            </a:solidFill>
          </a:ln>
        </p:spPr>
        <p:txBody>
          <a:bodyPr/>
          <a:lstStyle/>
          <a:p>
            <a:pPr algn="ctr" eaLnBrk="1" hangingPunct="1">
              <a:lnSpc>
                <a:spcPct val="90000"/>
              </a:lnSpc>
            </a:pPr>
            <a:r>
              <a:rPr lang="pt-BR" sz="2400" smtClean="0">
                <a:solidFill>
                  <a:srgbClr val="FF00FF"/>
                </a:solidFill>
              </a:rPr>
              <a:t>O uso de nutrição parenteral é relativamente comum em bebês que estão em hipotermia terapêutica e parece estar aumentando. </a:t>
            </a:r>
          </a:p>
          <a:p>
            <a:pPr algn="ctr" eaLnBrk="1" hangingPunct="1">
              <a:lnSpc>
                <a:spcPct val="90000"/>
              </a:lnSpc>
            </a:pPr>
            <a:r>
              <a:rPr lang="pt-BR" sz="2400" smtClean="0">
                <a:solidFill>
                  <a:srgbClr val="FF00FF"/>
                </a:solidFill>
              </a:rPr>
              <a:t>O suporte nutricional parenteral ideal para bebês recebendo hipotermia terapêutica não pôde ser estabelecido neste grande estudo observacional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4"/>
          <p:cNvPicPr>
            <a:picLocks noChangeAspect="1" noChangeArrowheads="1"/>
          </p:cNvPicPr>
          <p:nvPr/>
        </p:nvPicPr>
        <p:blipFill>
          <a:blip r:embed="rId2"/>
          <a:srcRect/>
          <a:stretch>
            <a:fillRect/>
          </a:stretch>
        </p:blipFill>
        <p:spPr bwMode="auto">
          <a:xfrm>
            <a:off x="436563" y="398463"/>
            <a:ext cx="6043612" cy="6213475"/>
          </a:xfrm>
          <a:prstGeom prst="rect">
            <a:avLst/>
          </a:prstGeom>
          <a:noFill/>
          <a:ln w="9525">
            <a:noFill/>
            <a:miter lim="800000"/>
            <a:headEnd/>
            <a:tailEnd/>
          </a:ln>
        </p:spPr>
      </p:pic>
      <p:pic>
        <p:nvPicPr>
          <p:cNvPr id="31746" name="Picture 5"/>
          <p:cNvPicPr>
            <a:picLocks noChangeAspect="1" noChangeArrowheads="1"/>
          </p:cNvPicPr>
          <p:nvPr/>
        </p:nvPicPr>
        <p:blipFill>
          <a:blip r:embed="rId3"/>
          <a:srcRect/>
          <a:stretch>
            <a:fillRect/>
          </a:stretch>
        </p:blipFill>
        <p:spPr bwMode="auto">
          <a:xfrm>
            <a:off x="6289675" y="252413"/>
            <a:ext cx="5551488" cy="608806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3703637" cy="952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63" name="Rectangle 6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042275" y="454025"/>
            <a:ext cx="3703638" cy="98425"/>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6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241800" y="457200"/>
            <a:ext cx="3703638" cy="92075"/>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6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3086100"/>
            <a:ext cx="11263312" cy="33051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ítulo 1">
            <a:extLst>
              <a:ext uri="{FF2B5EF4-FFF2-40B4-BE49-F238E27FC236}"/>
            </a:extLst>
          </p:cNvPr>
          <p:cNvSpPr>
            <a:spLocks noGrp="1"/>
          </p:cNvSpPr>
          <p:nvPr>
            <p:ph type="title"/>
          </p:nvPr>
        </p:nvSpPr>
        <p:spPr>
          <a:xfrm>
            <a:off x="581025" y="4610100"/>
            <a:ext cx="10993438" cy="1066800"/>
          </a:xfrm>
        </p:spPr>
        <p:txBody>
          <a:bodyPr/>
          <a:lstStyle/>
          <a:p>
            <a:pPr eaLnBrk="1" fontAlgn="auto" hangingPunct="1">
              <a:spcAft>
                <a:spcPts val="0"/>
              </a:spcAft>
              <a:defRPr/>
            </a:pPr>
            <a:r>
              <a:rPr lang="en-US" sz="3600">
                <a:solidFill>
                  <a:srgbClr val="FFFFFF"/>
                </a:solidFill>
              </a:rPr>
              <a:t>REFERÊNCIAS</a:t>
            </a:r>
          </a:p>
        </p:txBody>
      </p:sp>
      <p:sp useBgFill="1">
        <p:nvSpPr>
          <p:cNvPr id="69" name="Rectangle 6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723900"/>
            <a:ext cx="12192000" cy="370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pic>
        <p:nvPicPr>
          <p:cNvPr id="32776" name="Imagem 18"/>
          <p:cNvPicPr>
            <a:picLocks noChangeAspect="1"/>
          </p:cNvPicPr>
          <p:nvPr/>
        </p:nvPicPr>
        <p:blipFill>
          <a:blip r:embed="rId2"/>
          <a:srcRect/>
          <a:stretch>
            <a:fillRect/>
          </a:stretch>
        </p:blipFill>
        <p:spPr bwMode="auto">
          <a:xfrm>
            <a:off x="446088" y="0"/>
            <a:ext cx="5281612" cy="4191000"/>
          </a:xfrm>
          <a:prstGeom prst="rect">
            <a:avLst/>
          </a:prstGeom>
          <a:noFill/>
          <a:ln w="9525">
            <a:noFill/>
            <a:miter lim="800000"/>
            <a:headEnd/>
            <a:tailEnd/>
          </a:ln>
        </p:spPr>
      </p:pic>
      <p:pic>
        <p:nvPicPr>
          <p:cNvPr id="32777" name="Imagem 19"/>
          <p:cNvPicPr>
            <a:picLocks noChangeAspect="1"/>
          </p:cNvPicPr>
          <p:nvPr/>
        </p:nvPicPr>
        <p:blipFill>
          <a:blip r:embed="rId3"/>
          <a:srcRect/>
          <a:stretch>
            <a:fillRect/>
          </a:stretch>
        </p:blipFill>
        <p:spPr bwMode="auto">
          <a:xfrm>
            <a:off x="6870700" y="0"/>
            <a:ext cx="5176838" cy="4432300"/>
          </a:xfrm>
          <a:prstGeom prst="rect">
            <a:avLst/>
          </a:prstGeom>
          <a:noFill/>
          <a:ln w="9525">
            <a:noFill/>
            <a:miter lim="800000"/>
            <a:headEnd/>
            <a:tailEnd/>
          </a:ln>
        </p:spPr>
      </p:pic>
      <p:sp>
        <p:nvSpPr>
          <p:cNvPr id="71" name="Rectangle 7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649075" y="4432300"/>
            <a:ext cx="82550" cy="196056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FFFE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33794" name="Título 1"/>
          <p:cNvSpPr>
            <a:spLocks noGrp="1"/>
          </p:cNvSpPr>
          <p:nvPr>
            <p:ph type="title" idx="4294967295"/>
          </p:nvPr>
        </p:nvSpPr>
        <p:spPr bwMode="auto">
          <a:xfrm>
            <a:off x="173038" y="-887413"/>
            <a:ext cx="3627437" cy="4711701"/>
          </a:xfrm>
          <a:noFill/>
        </p:spPr>
        <p:txBody>
          <a:bodyPr wrap="square" numCol="1" anchor="ctr" anchorCtr="0" compatLnSpc="1">
            <a:prstTxWarp prst="textNoShape">
              <a:avLst/>
            </a:prstTxWarp>
          </a:bodyPr>
          <a:lstStyle/>
          <a:p>
            <a:pPr algn="ctr" eaLnBrk="1" hangingPunct="1"/>
            <a:r>
              <a:rPr lang="pt-PT" sz="3200" cap="none" smtClean="0">
                <a:solidFill>
                  <a:srgbClr val="0000FF"/>
                </a:solidFill>
              </a:rPr>
              <a:t>O QUE ESSE ESTUDO ACRESCENTA?</a:t>
            </a:r>
            <a:endParaRPr lang="pt-BR" sz="3200" cap="none" smtClean="0">
              <a:solidFill>
                <a:srgbClr val="0000FF"/>
              </a:solidFill>
            </a:endParaRPr>
          </a:p>
        </p:txBody>
      </p:sp>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46088" y="457200"/>
            <a:ext cx="3703637" cy="952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241800" y="457200"/>
            <a:ext cx="3703638" cy="92075"/>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8042275" y="454025"/>
            <a:ext cx="3703638" cy="98425"/>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4246563" y="723900"/>
            <a:ext cx="7499350" cy="56769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3799" name="Espaço Reservado para Conteúdo 2"/>
          <p:cNvSpPr>
            <a:spLocks noGrp="1"/>
          </p:cNvSpPr>
          <p:nvPr>
            <p:ph idx="4294967295"/>
          </p:nvPr>
        </p:nvSpPr>
        <p:spPr>
          <a:xfrm>
            <a:off x="4702175" y="1073150"/>
            <a:ext cx="6600825" cy="4711700"/>
          </a:xfrm>
        </p:spPr>
        <p:txBody>
          <a:bodyPr/>
          <a:lstStyle/>
          <a:p>
            <a:pPr algn="just" eaLnBrk="1" hangingPunct="1">
              <a:lnSpc>
                <a:spcPct val="90000"/>
              </a:lnSpc>
            </a:pPr>
            <a:r>
              <a:rPr lang="pt-BR" sz="1600" smtClean="0">
                <a:solidFill>
                  <a:srgbClr val="FFFFFF"/>
                </a:solidFill>
              </a:rPr>
              <a:t>Aproximadamente um a cada quatro bebês no Reino Unido recebe nutrição parenteral durante a hipotermia terapêutica e esta proporção está aumentando. </a:t>
            </a:r>
          </a:p>
          <a:p>
            <a:pPr algn="just" eaLnBrk="1" hangingPunct="1">
              <a:lnSpc>
                <a:spcPct val="90000"/>
              </a:lnSpc>
            </a:pPr>
            <a:r>
              <a:rPr lang="pt-BR" sz="1600" smtClean="0">
                <a:solidFill>
                  <a:srgbClr val="FFFFFF"/>
                </a:solidFill>
              </a:rPr>
              <a:t>A nutrição parenteral está associada a mais infecção da corrente sanguínea de início tardio e também com uma maior sobrevida. </a:t>
            </a:r>
          </a:p>
          <a:p>
            <a:pPr algn="just" eaLnBrk="1" hangingPunct="1">
              <a:lnSpc>
                <a:spcPct val="90000"/>
              </a:lnSpc>
            </a:pPr>
            <a:r>
              <a:rPr lang="pt-BR" sz="1600" smtClean="0">
                <a:solidFill>
                  <a:srgbClr val="FFFFFF"/>
                </a:solidFill>
              </a:rPr>
              <a:t>Ensaios randomizados quem avaliem o neurodesenvolvimento e medidas validadas de infecção são necessários para determinar os riscos e benefícios de nutrição parenteral em bebês recebendo hipotermia terapêutica.</a:t>
            </a:r>
          </a:p>
        </p:txBody>
      </p:sp>
      <p:pic>
        <p:nvPicPr>
          <p:cNvPr id="33800" name="Picture 10"/>
          <p:cNvPicPr>
            <a:picLocks noChangeAspect="1" noChangeArrowheads="1"/>
          </p:cNvPicPr>
          <p:nvPr/>
        </p:nvPicPr>
        <p:blipFill>
          <a:blip r:embed="rId2"/>
          <a:srcRect/>
          <a:stretch>
            <a:fillRect/>
          </a:stretch>
        </p:blipFill>
        <p:spPr bwMode="auto">
          <a:xfrm>
            <a:off x="-4763" y="2608263"/>
            <a:ext cx="4246563" cy="35179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p:cNvSpPr>
          <p:nvPr>
            <p:ph type="title" idx="4294967295"/>
          </p:nvPr>
        </p:nvSpPr>
        <p:spPr bwMode="auto">
          <a:xfrm>
            <a:off x="458788" y="793750"/>
            <a:ext cx="11285537" cy="774700"/>
          </a:xfrm>
          <a:solidFill>
            <a:srgbClr val="FFFF00"/>
          </a:solidFill>
        </p:spPr>
        <p:txBody>
          <a:bodyPr wrap="square" numCol="1" anchorCtr="0" compatLnSpc="1">
            <a:prstTxWarp prst="textNoShape">
              <a:avLst/>
            </a:prstTxWarp>
          </a:bodyPr>
          <a:lstStyle/>
          <a:p>
            <a:pPr algn="ctr" eaLnBrk="1" hangingPunct="1"/>
            <a:r>
              <a:rPr lang="pt-BR" sz="2400" b="1" cap="none" smtClean="0">
                <a:solidFill>
                  <a:srgbClr val="0000FF"/>
                </a:solidFill>
              </a:rPr>
              <a:t>Nota do Editor da pagina neonatal </a:t>
            </a:r>
            <a:r>
              <a:rPr lang="pt-BR" sz="2400" b="1" cap="none" smtClean="0">
                <a:solidFill>
                  <a:srgbClr val="0000FF"/>
                </a:solidFill>
                <a:hlinkClick r:id="rId2"/>
              </a:rPr>
              <a:t>www.paulomargotto.com.br</a:t>
            </a:r>
            <a:r>
              <a:rPr lang="pt-BR" sz="2400" b="1" cap="none" smtClean="0">
                <a:solidFill>
                  <a:srgbClr val="0000FF"/>
                </a:solidFill>
              </a:rPr>
              <a:t>, Dr. Paulo R. Margotto. Consultem também! Ampliando os nossos conhecimentos!</a:t>
            </a:r>
            <a:r>
              <a:rPr lang="pt-BR" sz="2400" cap="none" smtClean="0"/>
              <a:t> </a:t>
            </a:r>
          </a:p>
        </p:txBody>
      </p:sp>
      <p:sp>
        <p:nvSpPr>
          <p:cNvPr id="34818" name="Rectangle 3"/>
          <p:cNvSpPr>
            <a:spLocks noGrp="1"/>
          </p:cNvSpPr>
          <p:nvPr>
            <p:ph type="body" idx="4294967295"/>
          </p:nvPr>
        </p:nvSpPr>
        <p:spPr>
          <a:xfrm>
            <a:off x="458788" y="1751013"/>
            <a:ext cx="10199687" cy="2220912"/>
          </a:xfrm>
          <a:ln>
            <a:solidFill>
              <a:schemeClr val="bg1"/>
            </a:solidFill>
          </a:ln>
        </p:spPr>
        <p:txBody>
          <a:bodyPr/>
          <a:lstStyle/>
          <a:p>
            <a:pPr algn="ctr" eaLnBrk="1" hangingPunct="1"/>
            <a:r>
              <a:rPr lang="pt-BR" b="1" smtClean="0">
                <a:solidFill>
                  <a:srgbClr val="0000FF"/>
                </a:solidFill>
                <a:latin typeface="Algerian" pitchFamily="82" charset="0"/>
              </a:rPr>
              <a:t>Entendendo o escore de propensão</a:t>
            </a:r>
          </a:p>
          <a:p>
            <a:pPr algn="ctr" eaLnBrk="1" hangingPunct="1"/>
            <a:r>
              <a:rPr lang="pt-BR" b="1" smtClean="0">
                <a:solidFill>
                  <a:srgbClr val="0000FF"/>
                </a:solidFill>
                <a:latin typeface="Algerian" pitchFamily="82" charset="0"/>
              </a:rPr>
              <a:t>Nutrição enteral e o risco de enterocolite necrosante</a:t>
            </a:r>
          </a:p>
          <a:p>
            <a:pPr algn="ctr" eaLnBrk="1" hangingPunct="1"/>
            <a:r>
              <a:rPr lang="pt-BR" b="1" smtClean="0">
                <a:solidFill>
                  <a:srgbClr val="0000FF"/>
                </a:solidFill>
                <a:latin typeface="Algerian" pitchFamily="82" charset="0"/>
              </a:rPr>
              <a:t>Hipotermia terapêutica e o rico de enterocolite necrosante</a:t>
            </a:r>
          </a:p>
          <a:p>
            <a:pPr algn="ctr" eaLnBrk="1" hangingPunct="1"/>
            <a:r>
              <a:rPr lang="pt-BR" b="1" smtClean="0">
                <a:solidFill>
                  <a:srgbClr val="FF00FF"/>
                </a:solidFill>
                <a:latin typeface="Algerian" pitchFamily="82" charset="0"/>
              </a:rPr>
              <a:t>A alimentação enteral é segura durante a hipotermia terapêutica em neonatos com encefalopatia hipóxico-isquêmica?</a:t>
            </a:r>
          </a:p>
          <a:p>
            <a:pPr eaLnBrk="1" hangingPunct="1"/>
            <a:endParaRPr lang="pt-BR" b="1" smtClean="0">
              <a:solidFill>
                <a:srgbClr val="FF00FF"/>
              </a:solidFill>
              <a:latin typeface="Algerian" pitchFamily="82" charset="0"/>
            </a:endParaRPr>
          </a:p>
        </p:txBody>
      </p:sp>
      <p:pic>
        <p:nvPicPr>
          <p:cNvPr id="34819" name="Picture 5"/>
          <p:cNvPicPr>
            <a:picLocks noChangeAspect="1" noChangeArrowheads="1"/>
          </p:cNvPicPr>
          <p:nvPr/>
        </p:nvPicPr>
        <p:blipFill>
          <a:blip r:embed="rId3">
            <a:lum bright="12000" contrast="6000"/>
          </a:blip>
          <a:srcRect/>
          <a:stretch>
            <a:fillRect/>
          </a:stretch>
        </p:blipFill>
        <p:spPr bwMode="auto">
          <a:xfrm>
            <a:off x="3789363" y="3678238"/>
            <a:ext cx="4379912" cy="2797175"/>
          </a:xfrm>
          <a:prstGeom prst="rect">
            <a:avLst/>
          </a:prstGeom>
          <a:noFill/>
          <a:ln w="38100">
            <a:solidFill>
              <a:srgbClr val="FFFF00"/>
            </a:solidFill>
            <a:miter lim="800000"/>
            <a:headEnd/>
            <a:tailEnd/>
          </a:ln>
        </p:spPr>
      </p:pic>
      <p:sp>
        <p:nvSpPr>
          <p:cNvPr id="34820" name="Text Box 6"/>
          <p:cNvSpPr txBox="1">
            <a:spLocks noChangeArrowheads="1"/>
          </p:cNvSpPr>
          <p:nvPr/>
        </p:nvSpPr>
        <p:spPr bwMode="auto">
          <a:xfrm>
            <a:off x="903288" y="6553200"/>
            <a:ext cx="10720387" cy="304800"/>
          </a:xfrm>
          <a:prstGeom prst="rect">
            <a:avLst/>
          </a:prstGeom>
          <a:noFill/>
          <a:ln w="9525">
            <a:noFill/>
            <a:miter lim="800000"/>
            <a:headEnd/>
            <a:tailEnd/>
          </a:ln>
        </p:spPr>
        <p:txBody>
          <a:bodyPr wrap="none">
            <a:spAutoFit/>
          </a:bodyPr>
          <a:lstStyle/>
          <a:p>
            <a:pPr defTabSz="914400"/>
            <a:r>
              <a:rPr lang="pt-BR" sz="1400"/>
              <a:t>Drs. Joseleide de Castro, Paulo R. Margotto e Márcia Pimentel (UTI Neonatal do Hospital Santa Lúcia, 30/4/2022)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idx="4294967295"/>
          </p:nvPr>
        </p:nvSpPr>
        <p:spPr bwMode="auto">
          <a:xfrm>
            <a:off x="1606550" y="247650"/>
            <a:ext cx="11029950" cy="1189038"/>
          </a:xfrm>
          <a:noFill/>
        </p:spPr>
        <p:txBody>
          <a:bodyPr wrap="square" numCol="1" anchorCtr="0" compatLnSpc="1">
            <a:prstTxWarp prst="textNoShape">
              <a:avLst/>
            </a:prstTxWarp>
          </a:bodyPr>
          <a:lstStyle/>
          <a:p>
            <a:pPr eaLnBrk="1" hangingPunct="1"/>
            <a:r>
              <a:rPr lang="pt-BR" b="1" cap="none" smtClean="0">
                <a:solidFill>
                  <a:srgbClr val="FFFF00"/>
                </a:solidFill>
              </a:rPr>
              <a:t>ENTENDENDO O ESCORE DE PROPENSÃO</a:t>
            </a:r>
          </a:p>
        </p:txBody>
      </p:sp>
      <p:sp>
        <p:nvSpPr>
          <p:cNvPr id="35842" name="Rectangle 3"/>
          <p:cNvSpPr>
            <a:spLocks noGrp="1"/>
          </p:cNvSpPr>
          <p:nvPr>
            <p:ph type="body" idx="4294967295"/>
          </p:nvPr>
        </p:nvSpPr>
        <p:spPr>
          <a:xfrm>
            <a:off x="581025" y="3668713"/>
            <a:ext cx="11029950" cy="3524250"/>
          </a:xfrm>
        </p:spPr>
        <p:txBody>
          <a:bodyPr/>
          <a:lstStyle/>
          <a:p>
            <a:pPr eaLnBrk="1" hangingPunct="1"/>
            <a:r>
              <a:rPr lang="pt-BR" sz="2000" smtClean="0"/>
              <a:t>Para avaliar o efeito das intervenções em desfechos relacionados à saúde, </a:t>
            </a:r>
            <a:r>
              <a:rPr lang="pt-BR" sz="2000" smtClean="0">
                <a:solidFill>
                  <a:srgbClr val="0000FF"/>
                </a:solidFill>
              </a:rPr>
              <a:t>ESTUDOS CONTROLADOS RNDOMIZADOS  são considerados o padrão ouro</a:t>
            </a:r>
            <a:r>
              <a:rPr lang="pt-BR" sz="2000" smtClean="0"/>
              <a:t> no delineamento do estudo porque a randomização dá a cada participante do estudo uma probabilidade pré-estabelecida de ser alocado ao grupo intervenção ou grupo controle. </a:t>
            </a:r>
          </a:p>
          <a:p>
            <a:pPr eaLnBrk="1" hangingPunct="1"/>
            <a:r>
              <a:rPr lang="pt-BR" sz="2000" smtClean="0"/>
              <a:t>O </a:t>
            </a:r>
            <a:r>
              <a:rPr lang="pt-BR" sz="2000" smtClean="0">
                <a:solidFill>
                  <a:srgbClr val="0000FF"/>
                </a:solidFill>
              </a:rPr>
              <a:t>objetivo é evitar viés de seleção e de confundimento</a:t>
            </a:r>
            <a:r>
              <a:rPr lang="pt-BR" sz="2000" smtClean="0"/>
              <a:t> gerando, nos dois grupos, uma distribuição semelhante de fatores de confundimento medidos e não medidos para que os resultados do estudo reflitam o efeito  independente da intervenção sobre o desfecho. </a:t>
            </a:r>
            <a:br>
              <a:rPr lang="pt-BR" sz="2000" smtClean="0"/>
            </a:br>
            <a:endParaRPr lang="pt-BR" sz="2000" smtClean="0"/>
          </a:p>
        </p:txBody>
      </p:sp>
      <p:sp>
        <p:nvSpPr>
          <p:cNvPr id="35843" name="Rectangle 4"/>
          <p:cNvSpPr>
            <a:spLocks noChangeArrowheads="1"/>
          </p:cNvSpPr>
          <p:nvPr/>
        </p:nvSpPr>
        <p:spPr bwMode="auto">
          <a:xfrm>
            <a:off x="2193925" y="3333750"/>
            <a:ext cx="6003925" cy="511175"/>
          </a:xfrm>
          <a:prstGeom prst="rect">
            <a:avLst/>
          </a:prstGeom>
          <a:solidFill>
            <a:srgbClr val="FFFFFF"/>
          </a:solidFill>
          <a:ln w="9525">
            <a:noFill/>
            <a:miter lim="800000"/>
            <a:headEnd/>
            <a:tailEnd/>
          </a:ln>
        </p:spPr>
        <p:txBody>
          <a:bodyPr lIns="0" tIns="0" rIns="0" bIns="-38088" anchor="ctr">
            <a:spAutoFit/>
          </a:bodyPr>
          <a:lstStyle/>
          <a:p>
            <a:r>
              <a:rPr lang="en-US" sz="1800" u="sng">
                <a:solidFill>
                  <a:srgbClr val="0000FF"/>
                </a:solidFill>
                <a:latin typeface="Arial" charset="0"/>
                <a:hlinkClick r:id="rId2"/>
              </a:rPr>
              <a:t>Escores de propensão: uma ferramenta para ajudar a ...</a:t>
            </a:r>
          </a:p>
          <a:p>
            <a:pPr eaLnBrk="0" hangingPunct="0"/>
            <a:endParaRPr lang="en-US" sz="1800">
              <a:solidFill>
                <a:srgbClr val="0000FF"/>
              </a:solidFill>
              <a:latin typeface="Gill Sans MT" charset="0"/>
            </a:endParaRPr>
          </a:p>
        </p:txBody>
      </p:sp>
      <p:sp>
        <p:nvSpPr>
          <p:cNvPr id="35844" name="Rectangle 5"/>
          <p:cNvSpPr>
            <a:spLocks noChangeArrowheads="1"/>
          </p:cNvSpPr>
          <p:nvPr/>
        </p:nvSpPr>
        <p:spPr bwMode="auto">
          <a:xfrm>
            <a:off x="1606550" y="2005013"/>
            <a:ext cx="7699375" cy="1190625"/>
          </a:xfrm>
          <a:prstGeom prst="rect">
            <a:avLst/>
          </a:prstGeom>
          <a:noFill/>
          <a:ln w="9525">
            <a:noFill/>
            <a:miter lim="800000"/>
            <a:headEnd/>
            <a:tailEnd/>
          </a:ln>
        </p:spPr>
        <p:txBody>
          <a:bodyPr anchor="ctr">
            <a:spAutoFit/>
          </a:bodyPr>
          <a:lstStyle/>
          <a:p>
            <a:pPr algn="ctr"/>
            <a:r>
              <a:rPr lang="en-US" sz="1800" b="1">
                <a:solidFill>
                  <a:srgbClr val="0000FF"/>
                </a:solidFill>
                <a:latin typeface="Arial" charset="0"/>
              </a:rPr>
              <a:t>Escores de propensão: uma ferramenta para ajudar a quantificar os efeitos de tratamento em estudos observacionais</a:t>
            </a:r>
            <a:br>
              <a:rPr lang="en-US" sz="1800" b="1">
                <a:solidFill>
                  <a:srgbClr val="0000FF"/>
                </a:solidFill>
                <a:latin typeface="Arial" charset="0"/>
              </a:rPr>
            </a:br>
            <a:r>
              <a:rPr lang="en-US" sz="1800">
                <a:solidFill>
                  <a:srgbClr val="0000FF"/>
                </a:solidFill>
                <a:latin typeface="Arial" charset="0"/>
              </a:rPr>
              <a:t>Cecilia Maria Patino, Juliana Carvalho Ferreira </a:t>
            </a:r>
            <a:br>
              <a:rPr lang="en-US" sz="1800">
                <a:solidFill>
                  <a:srgbClr val="0000FF"/>
                </a:solidFill>
                <a:latin typeface="Arial" charset="0"/>
              </a:rPr>
            </a:br>
            <a:endParaRPr lang="en-US" sz="1800">
              <a:solidFill>
                <a:srgbClr val="0000FF"/>
              </a:solidFill>
              <a:latin typeface="Arial" charset="0"/>
            </a:endParaRPr>
          </a:p>
        </p:txBody>
      </p:sp>
      <p:sp>
        <p:nvSpPr>
          <p:cNvPr id="35845" name="Rectangle 6"/>
          <p:cNvSpPr>
            <a:spLocks noChangeArrowheads="1"/>
          </p:cNvSpPr>
          <p:nvPr/>
        </p:nvSpPr>
        <p:spPr bwMode="auto">
          <a:xfrm>
            <a:off x="3221038" y="2874963"/>
            <a:ext cx="3879850" cy="641350"/>
          </a:xfrm>
          <a:prstGeom prst="rect">
            <a:avLst/>
          </a:prstGeom>
          <a:noFill/>
          <a:ln w="9525">
            <a:noFill/>
            <a:miter lim="800000"/>
            <a:headEnd/>
            <a:tailEnd/>
          </a:ln>
        </p:spPr>
        <p:txBody>
          <a:bodyPr wrap="none" anchor="ctr">
            <a:spAutoFit/>
          </a:bodyPr>
          <a:lstStyle/>
          <a:p>
            <a:r>
              <a:rPr lang="en-US" sz="1800" b="1">
                <a:latin typeface="Arial" charset="0"/>
              </a:rPr>
              <a:t>J Bras Pneumol. 2017;43(2):86-86</a:t>
            </a:r>
            <a:r>
              <a:rPr lang="en-US" sz="1800">
                <a:latin typeface="Arial" charset="0"/>
              </a:rPr>
              <a:t> </a:t>
            </a:r>
            <a:br>
              <a:rPr lang="en-US" sz="1800">
                <a:latin typeface="Arial" charset="0"/>
              </a:rPr>
            </a:br>
            <a:endParaRPr lang="en-US" sz="1800">
              <a:latin typeface="Arial"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3"/>
          <p:cNvSpPr>
            <a:spLocks noGrp="1"/>
          </p:cNvSpPr>
          <p:nvPr>
            <p:ph type="body" idx="4294967295"/>
          </p:nvPr>
        </p:nvSpPr>
        <p:spPr/>
        <p:txBody>
          <a:bodyPr/>
          <a:lstStyle/>
          <a:p>
            <a:pPr algn="ctr" eaLnBrk="1" hangingPunct="1">
              <a:buFont typeface="Wingdings 2" pitchFamily="18" charset="2"/>
              <a:buNone/>
            </a:pPr>
            <a:r>
              <a:rPr lang="pt-BR" sz="2200" b="1" smtClean="0">
                <a:solidFill>
                  <a:srgbClr val="FF00FF"/>
                </a:solidFill>
              </a:rPr>
              <a:t>Quando a realização de um estudo controlado radomizado não é uma opção viável ou ética, estudos observacionais sobre intervenções usando um escore de propensão para imitar os efeitos da randomização podem ser  uma alternativa. </a:t>
            </a:r>
          </a:p>
          <a:p>
            <a:pPr eaLnBrk="1" hangingPunct="1"/>
            <a:r>
              <a:rPr lang="pt-BR" sz="2200" smtClean="0"/>
              <a:t>O escore de propensão  é uma nova variável composta que é criada pela combinação de um </a:t>
            </a:r>
            <a:r>
              <a:rPr lang="pt-BR" sz="2200" b="1" smtClean="0">
                <a:solidFill>
                  <a:srgbClr val="0000FF"/>
                </a:solidFill>
              </a:rPr>
              <a:t>conjunto de variáveis de confundimento que aumentam a probabilidade de um indivíduo ser alocado a uma intervenção específica</a:t>
            </a:r>
            <a:r>
              <a:rPr lang="pt-BR" sz="2200" smtClean="0"/>
              <a:t> (tratamento A vs. tratamento B) e então incorporada à análise.</a:t>
            </a:r>
          </a:p>
          <a:p>
            <a:pPr eaLnBrk="1" hangingPunct="1"/>
            <a:r>
              <a:rPr lang="pt-BR" sz="2200" smtClean="0"/>
              <a:t>Vejamos um exemplo: </a:t>
            </a:r>
            <a:br>
              <a:rPr lang="pt-BR" sz="2200" smtClean="0"/>
            </a:br>
            <a:endParaRPr lang="pt-BR" sz="2200" smtClean="0"/>
          </a:p>
        </p:txBody>
      </p:sp>
      <p:sp>
        <p:nvSpPr>
          <p:cNvPr id="36866" name="Rectangle 4"/>
          <p:cNvSpPr>
            <a:spLocks/>
          </p:cNvSpPr>
          <p:nvPr/>
        </p:nvSpPr>
        <p:spPr bwMode="auto">
          <a:xfrm>
            <a:off x="1606550" y="247650"/>
            <a:ext cx="11029950" cy="1189038"/>
          </a:xfrm>
          <a:prstGeom prst="rect">
            <a:avLst/>
          </a:prstGeom>
          <a:noFill/>
          <a:ln w="9525">
            <a:noFill/>
            <a:miter lim="800000"/>
            <a:headEnd/>
            <a:tailEnd/>
          </a:ln>
        </p:spPr>
        <p:txBody>
          <a:bodyPr anchor="b"/>
          <a:lstStyle/>
          <a:p>
            <a:r>
              <a:rPr lang="pt-BR" sz="2800" b="1">
                <a:solidFill>
                  <a:srgbClr val="FFFF00"/>
                </a:solidFill>
                <a:latin typeface="Gill Sans MT" charset="0"/>
              </a:rPr>
              <a:t>ENTENDENDO O ESCORE DE PROPENSÃO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3"/>
          <p:cNvSpPr>
            <a:spLocks noGrp="1"/>
          </p:cNvSpPr>
          <p:nvPr>
            <p:ph type="body" idx="4294967295"/>
          </p:nvPr>
        </p:nvSpPr>
        <p:spPr/>
        <p:txBody>
          <a:bodyPr/>
          <a:lstStyle/>
          <a:p>
            <a:pPr algn="ctr" eaLnBrk="1" hangingPunct="1">
              <a:buFont typeface="Wingdings 2" pitchFamily="18" charset="2"/>
              <a:buNone/>
            </a:pPr>
            <a:r>
              <a:rPr lang="pt-BR" sz="2000" b="1" smtClean="0">
                <a:solidFill>
                  <a:srgbClr val="0000FF"/>
                </a:solidFill>
              </a:rPr>
              <a:t>Para avaliar o efeito da ventilação mecânica (VM) oscilatória de alta frequência precoce vs VM convencional  sobre a duração da VM e a mortalidade intra-hospitalar em crianças com insuficiência respiratória aguda, realizou-se um estudo de coorte retrospectivo utilizando dados de um ensaio controlado randomizado. </a:t>
            </a:r>
          </a:p>
          <a:p>
            <a:pPr eaLnBrk="1" hangingPunct="1"/>
            <a:r>
              <a:rPr lang="pt-BR" sz="2000" smtClean="0"/>
              <a:t>Os modelos multivariados, ajustados para fatores de confundimento usando um escore de propensão. mostraram que as crianças em VM oscilatória de alta frequência, quando comparadas com as em VM convencional, tinham menor chance de serem desmamadas da VM (razão de risco = 0,75; IC95%: 0,64-0,89; p = 0,001) mas não maior mortalidade intra-hospitalar (razão de chances = 1,28; IC95%: 0,92-1,79; p = 0,15) </a:t>
            </a:r>
            <a:br>
              <a:rPr lang="pt-BR" sz="2000" smtClean="0"/>
            </a:br>
            <a:endParaRPr lang="pt-BR" sz="2000" smtClean="0"/>
          </a:p>
        </p:txBody>
      </p:sp>
      <p:sp>
        <p:nvSpPr>
          <p:cNvPr id="37890" name="Rectangle 4"/>
          <p:cNvSpPr>
            <a:spLocks/>
          </p:cNvSpPr>
          <p:nvPr/>
        </p:nvSpPr>
        <p:spPr bwMode="auto">
          <a:xfrm>
            <a:off x="1606550" y="247650"/>
            <a:ext cx="11029950" cy="1189038"/>
          </a:xfrm>
          <a:prstGeom prst="rect">
            <a:avLst/>
          </a:prstGeom>
          <a:noFill/>
          <a:ln w="9525">
            <a:noFill/>
            <a:miter lim="800000"/>
            <a:headEnd/>
            <a:tailEnd/>
          </a:ln>
        </p:spPr>
        <p:txBody>
          <a:bodyPr anchor="b"/>
          <a:lstStyle/>
          <a:p>
            <a:r>
              <a:rPr lang="pt-BR" sz="2800" b="1">
                <a:solidFill>
                  <a:srgbClr val="FFFF00"/>
                </a:solidFill>
                <a:latin typeface="Gill Sans MT" charset="0"/>
              </a:rPr>
              <a:t>ENTENDENDO O ESCORE DE PROPENSÃO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3"/>
          <p:cNvSpPr>
            <a:spLocks noGrp="1"/>
          </p:cNvSpPr>
          <p:nvPr>
            <p:ph type="body" idx="4294967295"/>
          </p:nvPr>
        </p:nvSpPr>
        <p:spPr>
          <a:xfrm>
            <a:off x="581025" y="1893888"/>
            <a:ext cx="11234738" cy="4202112"/>
          </a:xfrm>
        </p:spPr>
        <p:txBody>
          <a:bodyPr/>
          <a:lstStyle/>
          <a:p>
            <a:pPr eaLnBrk="1" hangingPunct="1"/>
            <a:r>
              <a:rPr lang="pt-BR" sz="2200" smtClean="0"/>
              <a:t>Nesse exemplo, </a:t>
            </a:r>
            <a:r>
              <a:rPr lang="pt-BR" sz="2200" b="1" smtClean="0"/>
              <a:t>o objetivo era avaliar o efeito de duas estratégias de VM (intervenção) sobre a duração Da VM e a mortalidade intra-hospitalar (desfechos</a:t>
            </a:r>
            <a:r>
              <a:rPr lang="pt-BR" sz="2200" smtClean="0"/>
              <a:t>). </a:t>
            </a:r>
          </a:p>
          <a:p>
            <a:pPr eaLnBrk="1" hangingPunct="1"/>
            <a:r>
              <a:rPr lang="pt-BR" sz="2200" b="1" smtClean="0">
                <a:solidFill>
                  <a:srgbClr val="0000FF"/>
                </a:solidFill>
              </a:rPr>
              <a:t>Para imitar os efeitos da randomização e fazer com que ambos os grupos fossem semelhantes quanto às variáveis de confundimento, criou-se o escore de propensão com base em variáveis que médicos usam para atribuir a estratégia de VM específica, e esse foi incluído na análise multivariada como uma covariável para ajustar para confundimento. </a:t>
            </a:r>
            <a:br>
              <a:rPr lang="pt-BR" sz="2200" b="1" smtClean="0">
                <a:solidFill>
                  <a:srgbClr val="0000FF"/>
                </a:solidFill>
              </a:rPr>
            </a:br>
            <a:endParaRPr lang="pt-BR" sz="2200" b="1" smtClean="0">
              <a:solidFill>
                <a:srgbClr val="0000FF"/>
              </a:solidFill>
            </a:endParaRPr>
          </a:p>
        </p:txBody>
      </p:sp>
      <p:sp>
        <p:nvSpPr>
          <p:cNvPr id="38914" name="Rectangle 4"/>
          <p:cNvSpPr>
            <a:spLocks/>
          </p:cNvSpPr>
          <p:nvPr/>
        </p:nvSpPr>
        <p:spPr bwMode="auto">
          <a:xfrm>
            <a:off x="1606550" y="247650"/>
            <a:ext cx="11029950" cy="1189038"/>
          </a:xfrm>
          <a:prstGeom prst="rect">
            <a:avLst/>
          </a:prstGeom>
          <a:noFill/>
          <a:ln w="9525">
            <a:noFill/>
            <a:miter lim="800000"/>
            <a:headEnd/>
            <a:tailEnd/>
          </a:ln>
        </p:spPr>
        <p:txBody>
          <a:bodyPr anchor="b"/>
          <a:lstStyle/>
          <a:p>
            <a:r>
              <a:rPr lang="pt-BR" sz="2800" b="1">
                <a:solidFill>
                  <a:srgbClr val="FFFF00"/>
                </a:solidFill>
                <a:latin typeface="Gill Sans MT" charset="0"/>
              </a:rPr>
              <a:t>ENTENDENDO O ESCORE DE PROPENSÃO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p:cNvSpPr>
          <p:nvPr>
            <p:ph type="title" idx="4294967295"/>
          </p:nvPr>
        </p:nvSpPr>
        <p:spPr bwMode="auto">
          <a:xfrm>
            <a:off x="744538" y="349250"/>
            <a:ext cx="11029950" cy="1189038"/>
          </a:xfrm>
          <a:noFill/>
        </p:spPr>
        <p:txBody>
          <a:bodyPr wrap="square" numCol="1" anchorCtr="0" compatLnSpc="1">
            <a:prstTxWarp prst="textNoShape">
              <a:avLst/>
            </a:prstTxWarp>
          </a:bodyPr>
          <a:lstStyle/>
          <a:p>
            <a:pPr eaLnBrk="1" hangingPunct="1"/>
            <a:r>
              <a:rPr lang="pt-BR" cap="none" smtClean="0">
                <a:solidFill>
                  <a:srgbClr val="FFFF00"/>
                </a:solidFill>
              </a:rPr>
              <a:t>PORTANTO...</a:t>
            </a:r>
          </a:p>
        </p:txBody>
      </p:sp>
      <p:sp>
        <p:nvSpPr>
          <p:cNvPr id="39938" name="Rectangle 3"/>
          <p:cNvSpPr>
            <a:spLocks noGrp="1"/>
          </p:cNvSpPr>
          <p:nvPr>
            <p:ph type="body" idx="4294967295"/>
          </p:nvPr>
        </p:nvSpPr>
        <p:spPr>
          <a:xfrm>
            <a:off x="365125" y="1808163"/>
            <a:ext cx="11245850" cy="5049837"/>
          </a:xfrm>
        </p:spPr>
        <p:txBody>
          <a:bodyPr/>
          <a:lstStyle/>
          <a:p>
            <a:pPr algn="ctr" eaLnBrk="1" hangingPunct="1">
              <a:lnSpc>
                <a:spcPct val="80000"/>
              </a:lnSpc>
            </a:pPr>
            <a:r>
              <a:rPr lang="pt-BR" b="1" smtClean="0">
                <a:solidFill>
                  <a:srgbClr val="0000FF"/>
                </a:solidFill>
              </a:rPr>
              <a:t>O escore de propensão é uma  variável que resulta do cálculo da probabilidade (propensão) de cada participante receber um tratamento, condicionado aos valores das variáveis  que acredita-se influenciar a decisão de prescrever o tratamento A ou B.</a:t>
            </a:r>
          </a:p>
          <a:p>
            <a:pPr eaLnBrk="1" hangingPunct="1">
              <a:lnSpc>
                <a:spcPct val="80000"/>
              </a:lnSpc>
            </a:pPr>
            <a:r>
              <a:rPr lang="pt-BR" sz="1200" smtClean="0"/>
              <a:t> </a:t>
            </a:r>
            <a:br>
              <a:rPr lang="pt-BR" sz="1200" smtClean="0"/>
            </a:br>
            <a:r>
              <a:rPr lang="pt-BR" smtClean="0"/>
              <a:t>Os pesquisadores selecionam variáveis para o escore de propensão com base em seu efeito como fatores de confundimento ou como preditores da exposição (a intervenção). </a:t>
            </a:r>
          </a:p>
          <a:p>
            <a:pPr eaLnBrk="1" hangingPunct="1">
              <a:lnSpc>
                <a:spcPct val="80000"/>
              </a:lnSpc>
            </a:pPr>
            <a:r>
              <a:rPr lang="pt-BR" smtClean="0"/>
              <a:t>Variáveis tipicamente incluídas no escore de propensão  são as demográficas (idade, sexo e nível socioeconômico), gravidade da doença e características do ambiente de tratamento (características dos médicos e de sua instituição) </a:t>
            </a:r>
          </a:p>
          <a:p>
            <a:pPr eaLnBrk="1" hangingPunct="1">
              <a:lnSpc>
                <a:spcPct val="80000"/>
              </a:lnSpc>
            </a:pPr>
            <a:r>
              <a:rPr lang="pt-BR" smtClean="0"/>
              <a:t/>
            </a:r>
            <a:br>
              <a:rPr lang="pt-BR" smtClean="0"/>
            </a:br>
            <a:r>
              <a:rPr lang="pt-BR" smtClean="0"/>
              <a:t>As variáveis são incluídas como </a:t>
            </a:r>
            <a:r>
              <a:rPr lang="pt-BR" b="1" smtClean="0">
                <a:solidFill>
                  <a:srgbClr val="0000FF"/>
                </a:solidFill>
              </a:rPr>
              <a:t>variáveis de exposição num modelo de regressão logística com a intervenção como</a:t>
            </a:r>
            <a:br>
              <a:rPr lang="pt-BR" b="1" smtClean="0">
                <a:solidFill>
                  <a:srgbClr val="0000FF"/>
                </a:solidFill>
              </a:rPr>
            </a:br>
            <a:r>
              <a:rPr lang="pt-BR" b="1" smtClean="0">
                <a:solidFill>
                  <a:srgbClr val="0000FF"/>
                </a:solidFill>
              </a:rPr>
              <a:t>desfecho. </a:t>
            </a:r>
          </a:p>
          <a:p>
            <a:pPr eaLnBrk="1" hangingPunct="1">
              <a:lnSpc>
                <a:spcPct val="80000"/>
              </a:lnSpc>
            </a:pPr>
            <a:r>
              <a:rPr lang="pt-BR" smtClean="0">
                <a:solidFill>
                  <a:schemeClr val="tx1"/>
                </a:solidFill>
              </a:rPr>
              <a:t>Este</a:t>
            </a:r>
            <a:r>
              <a:rPr lang="pt-BR" smtClean="0"/>
              <a:t> modelo calcula uma pontuação para cada participante representando a probabilidade estimada de receber o tratamento A ou B, condicionada a uma pontuação ponderada dos valores do participante no conjunto de variáveis de exposição utilizadas para criar o escore de propensão. </a:t>
            </a:r>
            <a:br>
              <a:rPr lang="pt-BR" smtClean="0"/>
            </a:br>
            <a:endParaRPr lang="pt-BR" smtClean="0"/>
          </a:p>
          <a:p>
            <a:pPr eaLnBrk="1" hangingPunct="1">
              <a:lnSpc>
                <a:spcPct val="80000"/>
              </a:lnSpc>
            </a:pPr>
            <a:r>
              <a:rPr lang="pt-BR" smtClean="0">
                <a:solidFill>
                  <a:srgbClr val="FF00FF"/>
                </a:solidFill>
              </a:rPr>
              <a:t>É recomendado  consultar um bioestatístico para guiar os processos do escore de propensão. </a:t>
            </a:r>
            <a:br>
              <a:rPr lang="pt-BR" smtClean="0">
                <a:solidFill>
                  <a:srgbClr val="FF00FF"/>
                </a:solidFill>
              </a:rPr>
            </a:br>
            <a:endParaRPr lang="pt-BR" smtClean="0">
              <a:solidFill>
                <a:srgbClr val="FF00FF"/>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40962" name="Rectangle 3"/>
          <p:cNvSpPr>
            <a:spLocks noGrp="1"/>
          </p:cNvSpPr>
          <p:nvPr>
            <p:ph type="body" idx="4294967295"/>
          </p:nvPr>
        </p:nvSpPr>
        <p:spPr>
          <a:xfrm>
            <a:off x="314325" y="406400"/>
            <a:ext cx="11552238" cy="3524250"/>
          </a:xfrm>
          <a:solidFill>
            <a:schemeClr val="bg1"/>
          </a:solidFill>
        </p:spPr>
        <p:txBody>
          <a:bodyPr/>
          <a:lstStyle/>
          <a:p>
            <a:pPr algn="ctr"/>
            <a:r>
              <a:rPr lang="pt-BR" sz="3200" b="1" smtClean="0">
                <a:solidFill>
                  <a:srgbClr val="FF0000"/>
                </a:solidFill>
                <a:latin typeface="Algerian" pitchFamily="82" charset="0"/>
              </a:rPr>
              <a:t>NUTRIÇÃO ENTERAL E O RISCO DE ENTEROCLITE NECROSANTE!</a:t>
            </a:r>
          </a:p>
        </p:txBody>
      </p:sp>
      <p:pic>
        <p:nvPicPr>
          <p:cNvPr id="40963" name="Picture 7" descr="DSC01456"/>
          <p:cNvPicPr>
            <a:picLocks noChangeAspect="1" noChangeArrowheads="1"/>
          </p:cNvPicPr>
          <p:nvPr/>
        </p:nvPicPr>
        <p:blipFill>
          <a:blip r:embed="rId2"/>
          <a:srcRect/>
          <a:stretch>
            <a:fillRect/>
          </a:stretch>
        </p:blipFill>
        <p:spPr bwMode="auto">
          <a:xfrm>
            <a:off x="4724400" y="2954338"/>
            <a:ext cx="2881313" cy="1951037"/>
          </a:xfrm>
          <a:prstGeom prst="rect">
            <a:avLst/>
          </a:prstGeom>
          <a:noFill/>
          <a:ln w="9525">
            <a:noFill/>
            <a:miter lim="800000"/>
            <a:headEnd/>
            <a:tailEnd/>
          </a:ln>
        </p:spPr>
      </p:pic>
      <p:pic>
        <p:nvPicPr>
          <p:cNvPr id="40964" name="Picture 7" descr="pri-1110-3212"/>
          <p:cNvPicPr>
            <a:picLocks noChangeAspect="1" noChangeArrowheads="1"/>
          </p:cNvPicPr>
          <p:nvPr/>
        </p:nvPicPr>
        <p:blipFill>
          <a:blip r:embed="rId3"/>
          <a:srcRect/>
          <a:stretch>
            <a:fillRect/>
          </a:stretch>
        </p:blipFill>
        <p:spPr bwMode="auto">
          <a:xfrm>
            <a:off x="0" y="0"/>
            <a:ext cx="1752600" cy="2651125"/>
          </a:xfrm>
          <a:prstGeom prst="rect">
            <a:avLst/>
          </a:prstGeom>
          <a:noFill/>
          <a:ln w="9525">
            <a:noFill/>
            <a:miter lim="800000"/>
            <a:headEnd/>
            <a:tailEnd/>
          </a:ln>
        </p:spPr>
      </p:pic>
      <p:sp>
        <p:nvSpPr>
          <p:cNvPr id="40965" name="Text Box 6"/>
          <p:cNvSpPr txBox="1">
            <a:spLocks noChangeArrowheads="1"/>
          </p:cNvSpPr>
          <p:nvPr/>
        </p:nvSpPr>
        <p:spPr bwMode="auto">
          <a:xfrm>
            <a:off x="1631950" y="5624513"/>
            <a:ext cx="9499600" cy="698500"/>
          </a:xfrm>
          <a:prstGeom prst="rect">
            <a:avLst/>
          </a:prstGeom>
          <a:noFill/>
          <a:ln w="57150">
            <a:solidFill>
              <a:srgbClr val="FF00FF"/>
            </a:solidFill>
            <a:miter lim="800000"/>
            <a:headEnd/>
            <a:tailEnd/>
          </a:ln>
        </p:spPr>
        <p:txBody>
          <a:bodyPr wrap="none">
            <a:spAutoFit/>
          </a:bodyPr>
          <a:lstStyle/>
          <a:p>
            <a:pPr algn="ctr" defTabSz="914400"/>
            <a:r>
              <a:rPr lang="pt-BR" sz="1800">
                <a:solidFill>
                  <a:srgbClr val="009900"/>
                </a:solidFill>
                <a:latin typeface="Arial" charset="0"/>
              </a:rPr>
              <a:t>O grande temor da nutrição enteral nos bebês com encefalopatia hipóxico-isquêmica  (EHI)</a:t>
            </a:r>
          </a:p>
          <a:p>
            <a:pPr algn="ctr" defTabSz="914400"/>
            <a:r>
              <a:rPr lang="pt-BR" sz="1800">
                <a:solidFill>
                  <a:srgbClr val="009900"/>
                </a:solidFill>
                <a:latin typeface="Arial" charset="0"/>
              </a:rPr>
              <a:t> é o risco de Enterocolite Necrosante!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p:cNvSpPr>
          <p:nvPr>
            <p:ph type="title" idx="4294967295"/>
          </p:nvPr>
        </p:nvSpPr>
        <p:spPr bwMode="auto">
          <a:xfrm>
            <a:off x="581025" y="704850"/>
            <a:ext cx="11029950" cy="1093788"/>
          </a:xfrm>
          <a:noFill/>
        </p:spPr>
        <p:txBody>
          <a:bodyPr wrap="square" numCol="1" anchorCtr="0" compatLnSpc="1">
            <a:prstTxWarp prst="textNoShape">
              <a:avLst/>
            </a:prstTxWarp>
          </a:bodyPr>
          <a:lstStyle/>
          <a:p>
            <a:endParaRPr lang="pt-BR" cap="none" smtClean="0"/>
          </a:p>
        </p:txBody>
      </p:sp>
      <p:sp>
        <p:nvSpPr>
          <p:cNvPr id="41986" name="Rectangle 3"/>
          <p:cNvSpPr>
            <a:spLocks noGrp="1"/>
          </p:cNvSpPr>
          <p:nvPr>
            <p:ph type="body" idx="4294967295"/>
          </p:nvPr>
        </p:nvSpPr>
        <p:spPr>
          <a:xfrm>
            <a:off x="581025" y="2335213"/>
            <a:ext cx="11029950" cy="4522787"/>
          </a:xfrm>
        </p:spPr>
        <p:txBody>
          <a:bodyPr/>
          <a:lstStyle/>
          <a:p>
            <a:pPr>
              <a:lnSpc>
                <a:spcPct val="90000"/>
              </a:lnSpc>
            </a:pPr>
            <a:r>
              <a:rPr lang="pt-BR" smtClean="0"/>
              <a:t>Nos EUA é comum reter dieta enquanto na hipotermia  devido à preocupação com a ocorrência da enterocolite necrosante ou intolerância alimentar, embora não há forte evidência para essa prática. </a:t>
            </a:r>
          </a:p>
          <a:p>
            <a:pPr>
              <a:lnSpc>
                <a:spcPct val="90000"/>
              </a:lnSpc>
            </a:pPr>
            <a:r>
              <a:rPr lang="pt-BR" smtClean="0"/>
              <a:t>No entanto, </a:t>
            </a:r>
            <a:r>
              <a:rPr lang="pt-BR" smtClean="0">
                <a:solidFill>
                  <a:srgbClr val="FF0000"/>
                </a:solidFill>
              </a:rPr>
              <a:t>a ausência da alimentação enteral pode exacerbar a inflamação intestinal. Nos prematuros o atraso da dieta está associado a inflamação e aumento da morbidade</a:t>
            </a:r>
            <a:r>
              <a:rPr lang="pt-BR" smtClean="0"/>
              <a:t>. </a:t>
            </a:r>
          </a:p>
          <a:p>
            <a:pPr>
              <a:lnSpc>
                <a:spcPct val="90000"/>
              </a:lnSpc>
            </a:pPr>
            <a:r>
              <a:rPr lang="pt-BR" smtClean="0"/>
              <a:t>No presente estudo, 17 pacientes com encefalopatia hipóxico-isquêmica (EHI) em hipotermia terapêutica (HT)  iniciaram a nutrição enteral mínima (NEM) e 17 não. Os autores relataram, </a:t>
            </a:r>
            <a:r>
              <a:rPr lang="pt-BR" b="1" smtClean="0">
                <a:solidFill>
                  <a:srgbClr val="0000FF"/>
                </a:solidFill>
              </a:rPr>
              <a:t>no grupo NEM,  reduções clinicas significativas na duração da nutrição parenteral, no tempo de receber dieta oral plena, e hospitalização, além de não haver evidências do aumento da inflamação sistêmica (a resposta inflamatória no intestino pode ser um “motor” para inflamação sistêmica) e sem diferenças no exame de imagem (ressonância magnética) entre os grupos. </a:t>
            </a:r>
          </a:p>
          <a:p>
            <a:pPr>
              <a:lnSpc>
                <a:spcPct val="90000"/>
              </a:lnSpc>
            </a:pPr>
            <a:r>
              <a:rPr lang="pt-BR" b="1" smtClean="0">
                <a:solidFill>
                  <a:srgbClr val="0000FF"/>
                </a:solidFill>
              </a:rPr>
              <a:t> </a:t>
            </a:r>
            <a:r>
              <a:rPr lang="pt-BR" smtClean="0"/>
              <a:t>No estudo de Thyagarajan B et al, 2015 (nos </a:t>
            </a:r>
            <a:r>
              <a:rPr lang="pt-BR" i="1" smtClean="0"/>
              <a:t>links!</a:t>
            </a:r>
            <a:r>
              <a:rPr lang="pt-BR" smtClean="0"/>
              <a:t>) os autores </a:t>
            </a:r>
            <a:r>
              <a:rPr lang="pt-BR" b="1" smtClean="0"/>
              <a:t>sugerem que </a:t>
            </a:r>
            <a:r>
              <a:rPr lang="pt-BR" b="1" smtClean="0">
                <a:solidFill>
                  <a:srgbClr val="0000FF"/>
                </a:solidFill>
              </a:rPr>
              <a:t>os alimentos entéricos podem ser tolerados por recém-nascidos com EHI recebendo HT sem aumento significativo de complicações. Isto pode ser devido a um aumento gradual no fluxo sanguíneo intestinal nos primeiros dias de vida pós-natal, o que melhora a tolerância à alimentação. Sabe-se que a hipotermia é protetora contra a lesão de reperfusão da isquemia intestinal</a:t>
            </a:r>
            <a:r>
              <a:rPr lang="pt-BR" smtClean="0">
                <a:solidFill>
                  <a:srgbClr val="0000FF"/>
                </a:solidFill>
              </a:rPr>
              <a:t>.</a:t>
            </a:r>
            <a:r>
              <a:rPr lang="pt-BR" smtClean="0"/>
              <a:t> </a:t>
            </a:r>
          </a:p>
          <a:p>
            <a:pPr>
              <a:lnSpc>
                <a:spcPct val="90000"/>
              </a:lnSpc>
            </a:pPr>
            <a:endParaRPr lang="pt-BR" b="1" smtClean="0">
              <a:solidFill>
                <a:srgbClr val="0000FF"/>
              </a:solidFill>
            </a:endParaRPr>
          </a:p>
        </p:txBody>
      </p:sp>
      <p:sp>
        <p:nvSpPr>
          <p:cNvPr id="41987" name="Rectangle 4"/>
          <p:cNvSpPr>
            <a:spLocks noChangeArrowheads="1"/>
          </p:cNvSpPr>
          <p:nvPr/>
        </p:nvSpPr>
        <p:spPr bwMode="auto">
          <a:xfrm>
            <a:off x="417513" y="258763"/>
            <a:ext cx="11326812" cy="1539875"/>
          </a:xfrm>
          <a:prstGeom prst="rect">
            <a:avLst/>
          </a:prstGeom>
          <a:solidFill>
            <a:schemeClr val="bg1"/>
          </a:solid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Alimenta</a:t>
            </a:r>
            <a:r>
              <a:rPr lang="en-US" sz="2700" b="1">
                <a:solidFill>
                  <a:srgbClr val="0000FF"/>
                </a:solidFill>
                <a:latin typeface="Arial" charset="0"/>
              </a:rPr>
              <a:t>ç</a:t>
            </a:r>
            <a:r>
              <a:rPr lang="en-US" sz="2700" b="1">
                <a:solidFill>
                  <a:srgbClr val="0000FF"/>
                </a:solidFill>
                <a:latin typeface="Lato" pitchFamily="34" charset="0"/>
              </a:rPr>
              <a:t>ão enteral como um adjunto </a:t>
            </a:r>
            <a:r>
              <a:rPr lang="en-US" sz="2700" b="1">
                <a:solidFill>
                  <a:srgbClr val="0000FF"/>
                </a:solidFill>
                <a:latin typeface="Arial" charset="0"/>
              </a:rPr>
              <a:t>à</a:t>
            </a:r>
            <a:r>
              <a:rPr lang="en-US" sz="2700" b="1">
                <a:solidFill>
                  <a:srgbClr val="0000FF"/>
                </a:solidFill>
                <a:latin typeface="Lato" pitchFamily="34" charset="0"/>
              </a:rPr>
              <a:t> hipotermia nos neonatos com encefalopatia hip</a:t>
            </a:r>
            <a:r>
              <a:rPr lang="en-US" sz="2700" b="1">
                <a:solidFill>
                  <a:srgbClr val="0000FF"/>
                </a:solidFill>
                <a:latin typeface="Arial" charset="0"/>
              </a:rPr>
              <a:t>ó</a:t>
            </a:r>
            <a:r>
              <a:rPr lang="en-US" sz="2700" b="1">
                <a:solidFill>
                  <a:srgbClr val="0000FF"/>
                </a:solidFill>
                <a:latin typeface="Lato" pitchFamily="34" charset="0"/>
              </a:rPr>
              <a:t>xico-isquêmica</a:t>
            </a:r>
          </a:p>
          <a:p>
            <a:pPr algn="ctr" eaLnBrk="0" hangingPunct="0"/>
            <a:r>
              <a:rPr lang="en-US" sz="800" b="1">
                <a:solidFill>
                  <a:srgbClr val="0000FF"/>
                </a:solidFill>
                <a:latin typeface="Arial" charset="0"/>
              </a:rPr>
              <a:t>               </a:t>
            </a:r>
            <a:r>
              <a:rPr lang="en-US" sz="1800" b="1">
                <a:solidFill>
                  <a:srgbClr val="0000FF"/>
                </a:solidFill>
                <a:latin typeface="Arial" charset="0"/>
              </a:rPr>
              <a:t/>
            </a:r>
            <a:br>
              <a:rPr lang="en-US" sz="1800" b="1">
                <a:solidFill>
                  <a:srgbClr val="0000FF"/>
                </a:solidFill>
                <a:latin typeface="Arial" charset="0"/>
              </a:rPr>
            </a:br>
            <a:r>
              <a:rPr lang="en-US" sz="1300">
                <a:solidFill>
                  <a:srgbClr val="0000FF"/>
                </a:solidFill>
                <a:latin typeface="Arial" charset="0"/>
                <a:ea typeface="Source Sans Pro"/>
                <a:cs typeface="Source Sans Pro"/>
                <a:hlinkClick r:id="rId2"/>
              </a:rPr>
              <a:t>Enteral Feeding as an Adjunct to Hypothermia in Neonates with Hypoxic-Ischemic Encephalopathy</a:t>
            </a:r>
            <a:r>
              <a:rPr lang="en-US" sz="1300">
                <a:solidFill>
                  <a:srgbClr val="607D8B"/>
                </a:solidFill>
                <a:latin typeface="Arial" charset="0"/>
                <a:ea typeface="Source Sans Pro"/>
                <a:cs typeface="Source Sans Pro"/>
                <a:hlinkClick r:id="rId2"/>
              </a:rPr>
              <a:t>.</a:t>
            </a:r>
            <a:r>
              <a:rPr lang="en-US" sz="1300">
                <a:solidFill>
                  <a:srgbClr val="607D8B"/>
                </a:solidFill>
                <a:latin typeface="Arial" charset="0"/>
                <a:ea typeface="Source Sans Pro"/>
                <a:cs typeface="Source Sans Pro"/>
              </a:rPr>
              <a:t> </a:t>
            </a:r>
            <a:r>
              <a:rPr lang="en-US" sz="1300">
                <a:solidFill>
                  <a:srgbClr val="424242"/>
                </a:solidFill>
                <a:latin typeface="Arial" charset="0"/>
                <a:ea typeface="Source Sans Pro"/>
                <a:cs typeface="Source Sans Pro"/>
              </a:rPr>
              <a:t>Chang LL, Wynn JL, Pacella MJ, Rossignol CC, Banadera F, Alviedo N, Vargas A, Bennett J, Huene M, Copenhaver N, Sura L, Barnette K, Solomon J, Bliznyuk NA, Neu J, Weiss MD.Neonatology. 2018;113(4):347-352. doi: 10.1159/000487848. Epub 2018 Mar 6.PMID: 29510382.</a:t>
            </a:r>
            <a:r>
              <a:rPr lang="en-US" sz="1300">
                <a:solidFill>
                  <a:srgbClr val="607D8B"/>
                </a:solidFill>
                <a:latin typeface="Arial" charset="0"/>
                <a:ea typeface="Source Sans Pro"/>
                <a:cs typeface="Source Sans Pro"/>
                <a:hlinkClick r:id="rId3"/>
              </a:rPr>
              <a:t>Similar articles.</a:t>
            </a:r>
            <a:endParaRPr lang="en-US" sz="1800">
              <a:solidFill>
                <a:srgbClr val="607D8B"/>
              </a:solidFill>
              <a:latin typeface="Arial" charset="0"/>
            </a:endParaRPr>
          </a:p>
        </p:txBody>
      </p:sp>
      <p:pic>
        <p:nvPicPr>
          <p:cNvPr id="41988" name="Picture 5" descr="ppt">
            <a:hlinkClick r:id="rId4" tooltip="Encefalop_Hipox_isque_Hipoter_dieta"/>
          </p:cNvPr>
          <p:cNvPicPr>
            <a:picLocks noChangeAspect="1" noChangeArrowheads="1"/>
          </p:cNvPicPr>
          <p:nvPr/>
        </p:nvPicPr>
        <p:blipFill>
          <a:blip r:embed="rId5"/>
          <a:srcRect/>
          <a:stretch>
            <a:fillRect/>
          </a:stretch>
        </p:blipFill>
        <p:spPr bwMode="auto">
          <a:xfrm>
            <a:off x="11610975" y="476250"/>
            <a:ext cx="457200" cy="457200"/>
          </a:xfrm>
          <a:prstGeom prst="rect">
            <a:avLst/>
          </a:prstGeom>
          <a:noFill/>
          <a:ln w="9525">
            <a:noFill/>
            <a:miter lim="800000"/>
            <a:headEnd/>
            <a:tailEnd/>
          </a:ln>
        </p:spPr>
      </p:pic>
      <p:sp>
        <p:nvSpPr>
          <p:cNvPr id="41989" name="Rectangle 6"/>
          <p:cNvSpPr>
            <a:spLocks noChangeArrowheads="1"/>
          </p:cNvSpPr>
          <p:nvPr/>
        </p:nvSpPr>
        <p:spPr bwMode="auto">
          <a:xfrm>
            <a:off x="1990725" y="1817688"/>
            <a:ext cx="8108950" cy="517525"/>
          </a:xfrm>
          <a:prstGeom prst="rect">
            <a:avLst/>
          </a:prstGeom>
          <a:noFill/>
          <a:ln w="9525">
            <a:noFill/>
            <a:miter lim="800000"/>
            <a:headEnd/>
            <a:tailEnd/>
          </a:ln>
        </p:spPr>
        <p:txBody>
          <a:bodyPr anchor="ctr">
            <a:spAutoFit/>
          </a:bodyPr>
          <a:lstStyle/>
          <a:p>
            <a:pPr algn="ctr"/>
            <a:r>
              <a:rPr lang="en-US" sz="1400">
                <a:latin typeface="Arial" charset="0"/>
              </a:rPr>
              <a:t>Apresentação:MR2 Amanda Luiza Oliveira Taffner.Coordenação: Karina do Nascimento e Márcia Pimentel de Castro.Hospital Universitário de Brasília/Universidade  de Brasília.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 Box 3"/>
          <p:cNvSpPr>
            <a:spLocks noGrp="1"/>
          </p:cNvSpPr>
          <p:nvPr>
            <p:ph type="body" idx="4294967295"/>
          </p:nvPr>
        </p:nvSpPr>
        <p:spPr>
          <a:xfrm>
            <a:off x="355600" y="2671763"/>
            <a:ext cx="11545888" cy="5754687"/>
          </a:xfrm>
        </p:spPr>
        <p:txBody>
          <a:bodyPr lIns="42520" tIns="42520" rIns="42520" bIns="42520" anchor="t"/>
          <a:lstStyle/>
          <a:p>
            <a:pPr marL="0" indent="0">
              <a:lnSpc>
                <a:spcPct val="80000"/>
              </a:lnSpc>
            </a:pPr>
            <a:r>
              <a:rPr lang="pt-BR" sz="900" smtClean="0"/>
              <a:t>	</a:t>
            </a:r>
            <a:r>
              <a:rPr lang="pt-BR" sz="1600" smtClean="0"/>
              <a:t>Em 46 UTI Neonatal do Reino Unido, os autores  mostraram que os médicos estão iniciando pequenos volumes de alimentação (mediana 7,5 mL / kg / dia) durante a TH. A proporção de Unidades que não oferecem nutrição enteral é menor do que um a pesquisa anterior. </a:t>
            </a:r>
          </a:p>
          <a:p>
            <a:pPr marL="0" indent="0">
              <a:lnSpc>
                <a:spcPct val="80000"/>
              </a:lnSpc>
            </a:pPr>
            <a:r>
              <a:rPr lang="pt-BR" sz="1600" smtClean="0"/>
              <a:t>	Os efeitos de não oferecer alimentação enteral ou manter uma nutrição adequada com nutrição parenteral (NP), seja na recuperação do cérebro ou na função intestinal, são desconhecidos. </a:t>
            </a:r>
          </a:p>
          <a:p>
            <a:pPr marL="0" indent="0">
              <a:lnSpc>
                <a:spcPct val="80000"/>
              </a:lnSpc>
            </a:pPr>
            <a:r>
              <a:rPr lang="pt-BR" sz="1600" smtClean="0"/>
              <a:t>	Apesar dos efeitos adversos do intestino previamente observados na EHI, </a:t>
            </a:r>
            <a:r>
              <a:rPr lang="pt-BR" sz="2000" b="1" smtClean="0">
                <a:solidFill>
                  <a:srgbClr val="FF00FF"/>
                </a:solidFill>
              </a:rPr>
              <a:t>a hipotermia moderada demonstrou ser protetora do intestino após isquemia-reperfusão, com efeito benéfico da TH na tolerância de alimentação em neonatos.</a:t>
            </a:r>
          </a:p>
          <a:p>
            <a:pPr marL="0" indent="0">
              <a:lnSpc>
                <a:spcPct val="80000"/>
              </a:lnSpc>
            </a:pPr>
            <a:r>
              <a:rPr lang="pt-BR" sz="1600" smtClean="0"/>
              <a:t>	Esses relatos, combinados com o aumento da experiência no uso de TH, baixas taxas de complicações intestinais em bebês resfriados (0,7%)  e relatos sugerindo a segurança de alimentação enteral mínima durante a TH podem ter aumentado a confiança no início da alimentação enteral durante TH.</a:t>
            </a:r>
          </a:p>
          <a:p>
            <a:pPr marL="0" indent="0">
              <a:lnSpc>
                <a:spcPct val="80000"/>
              </a:lnSpc>
            </a:pPr>
            <a:r>
              <a:rPr lang="pt-BR" sz="1600" smtClean="0"/>
              <a:t>	</a:t>
            </a:r>
            <a:r>
              <a:rPr lang="pt-BR" sz="1600" b="1" smtClean="0">
                <a:solidFill>
                  <a:srgbClr val="0000FF"/>
                </a:solidFill>
              </a:rPr>
              <a:t>Os médicos começaram a alimentar-se principalmente em lactentes com EHI moderada, sem outros sinais de comprometimento (ou seja, necessidade de suporte inotrópico</a:t>
            </a:r>
            <a:r>
              <a:rPr lang="pt-BR" sz="1600" smtClean="0">
                <a:solidFill>
                  <a:srgbClr val="0000FF"/>
                </a:solidFill>
              </a:rPr>
              <a:t>). </a:t>
            </a:r>
          </a:p>
          <a:p>
            <a:pPr marL="0" indent="0">
              <a:lnSpc>
                <a:spcPct val="80000"/>
              </a:lnSpc>
            </a:pPr>
            <a:r>
              <a:rPr lang="pt-BR" sz="1600" smtClean="0"/>
              <a:t>	</a:t>
            </a:r>
            <a:r>
              <a:rPr lang="pt-BR" sz="1600" b="1" smtClean="0"/>
              <a:t>Sessenta por cento oferecem alimentação enteral quando o lactato sanguíneo é&lt; 2 mmol / L</a:t>
            </a:r>
            <a:r>
              <a:rPr lang="pt-BR" sz="1600" smtClean="0"/>
              <a:t>. Alto lactato é relatado em bebês resfriados com EHI e enterocolite necrosante, no entanto, o papel do lactato na injúria intestinal precisa de mais investigação.</a:t>
            </a:r>
          </a:p>
          <a:p>
            <a:pPr marL="0" indent="0">
              <a:lnSpc>
                <a:spcPct val="80000"/>
              </a:lnSpc>
            </a:pPr>
            <a:endParaRPr lang="pt-BR" sz="1600" smtClean="0"/>
          </a:p>
          <a:p>
            <a:pPr marL="0" indent="0">
              <a:lnSpc>
                <a:spcPct val="80000"/>
              </a:lnSpc>
              <a:buFont typeface="Wingdings 2" pitchFamily="18" charset="2"/>
              <a:buNone/>
            </a:pPr>
            <a:r>
              <a:rPr lang="pt-BR" sz="1600" smtClean="0"/>
              <a:t>	</a:t>
            </a:r>
          </a:p>
        </p:txBody>
      </p:sp>
      <p:sp>
        <p:nvSpPr>
          <p:cNvPr id="43010" name="Rectangle 4"/>
          <p:cNvSpPr>
            <a:spLocks noChangeArrowheads="1"/>
          </p:cNvSpPr>
          <p:nvPr/>
        </p:nvSpPr>
        <p:spPr bwMode="auto">
          <a:xfrm>
            <a:off x="355600" y="1292225"/>
            <a:ext cx="11545888" cy="914400"/>
          </a:xfrm>
          <a:prstGeom prst="rect">
            <a:avLst/>
          </a:prstGeom>
          <a:solidFill>
            <a:srgbClr val="FFFFFF"/>
          </a:solidFill>
          <a:ln w="9525">
            <a:noFill/>
            <a:miter lim="800000"/>
            <a:headEnd/>
            <a:tailEnd/>
          </a:ln>
        </p:spPr>
        <p:txBody>
          <a:bodyPr lIns="0" tIns="0" rIns="85012" bIns="0" anchor="ctr">
            <a:spAutoFit/>
          </a:bodyPr>
          <a:lstStyle/>
          <a:p>
            <a:pPr algn="ctr" defTabSz="382588"/>
            <a:r>
              <a:rPr lang="pt-BR" sz="1500">
                <a:solidFill>
                  <a:srgbClr val="363929"/>
                </a:solidFill>
                <a:latin typeface="Arial" charset="0"/>
                <a:ea typeface="Optima"/>
                <a:cs typeface="Optima"/>
                <a:sym typeface="Optima"/>
                <a:hlinkClick r:id="rId3"/>
              </a:rPr>
              <a:t>Survey of nutritional practices during therapeutic hypothermia for hypoxic-ischaemic encephalopathy.</a:t>
            </a:r>
            <a:endParaRPr lang="pt-BR" sz="1500">
              <a:solidFill>
                <a:srgbClr val="363929"/>
              </a:solidFill>
              <a:latin typeface="Arial" charset="0"/>
              <a:ea typeface="Optima"/>
              <a:cs typeface="Optima"/>
              <a:sym typeface="Optima"/>
            </a:endParaRPr>
          </a:p>
          <a:p>
            <a:pPr algn="ctr" defTabSz="382588"/>
            <a:r>
              <a:rPr lang="pt-BR" sz="1500">
                <a:solidFill>
                  <a:srgbClr val="363929"/>
                </a:solidFill>
                <a:latin typeface="Arial" charset="0"/>
                <a:ea typeface="Optima"/>
                <a:cs typeface="Optima"/>
                <a:sym typeface="Optima"/>
              </a:rPr>
              <a:t>Hazeldine B, Thyagarajan B, Grant M, Chakkarapani E.BMJ Paediatr Open. 2017 Jul 26;1(1):e000022. doi: 10.1136/bmjpo-2017-000022. eCollection 2017.PMID: 29637095. </a:t>
            </a:r>
          </a:p>
          <a:p>
            <a:pPr algn="ctr" defTabSz="382588"/>
            <a:r>
              <a:rPr lang="pt-BR" sz="1500" b="1">
                <a:solidFill>
                  <a:srgbClr val="363929"/>
                </a:solidFill>
                <a:latin typeface="Arial" charset="0"/>
                <a:ea typeface="Optima"/>
                <a:cs typeface="Optima"/>
                <a:sym typeface="Optima"/>
                <a:hlinkClick r:id="rId3"/>
              </a:rPr>
              <a:t>Free PMC Article</a:t>
            </a:r>
            <a:r>
              <a:rPr lang="pt-BR" sz="1500" b="1">
                <a:solidFill>
                  <a:srgbClr val="363929"/>
                </a:solidFill>
                <a:latin typeface="Arial" charset="0"/>
                <a:ea typeface="Optima"/>
                <a:cs typeface="Optima"/>
                <a:sym typeface="Optima"/>
              </a:rPr>
              <a:t>.</a:t>
            </a:r>
            <a:r>
              <a:rPr lang="pt-BR" sz="1500" u="sng">
                <a:solidFill>
                  <a:srgbClr val="363929"/>
                </a:solidFill>
                <a:latin typeface="Arial" charset="0"/>
                <a:ea typeface="Optima"/>
                <a:cs typeface="Optima"/>
                <a:sym typeface="Optima"/>
                <a:hlinkClick r:id="rId4"/>
              </a:rPr>
              <a:t>Similar articles</a:t>
            </a:r>
            <a:r>
              <a:rPr lang="pt-BR" sz="1500" u="sng">
                <a:solidFill>
                  <a:srgbClr val="363929"/>
                </a:solidFill>
                <a:latin typeface="Arial" charset="0"/>
                <a:ea typeface="Optima"/>
                <a:cs typeface="Optima"/>
                <a:sym typeface="Optima"/>
              </a:rPr>
              <a:t>.  </a:t>
            </a:r>
            <a:r>
              <a:rPr lang="pt-BR" sz="1500" b="1">
                <a:solidFill>
                  <a:srgbClr val="FF00FF"/>
                </a:solidFill>
                <a:latin typeface="Arial" charset="0"/>
                <a:ea typeface="Optima"/>
                <a:cs typeface="Optima"/>
                <a:sym typeface="Optima"/>
              </a:rPr>
              <a:t>Artigo Livre</a:t>
            </a:r>
            <a:r>
              <a:rPr lang="pt-BR" sz="1500" b="1">
                <a:solidFill>
                  <a:schemeClr val="folHlink"/>
                </a:solidFill>
                <a:latin typeface="Arial" charset="0"/>
                <a:ea typeface="Optima"/>
                <a:cs typeface="Optima"/>
                <a:sym typeface="Optima"/>
              </a:rPr>
              <a:t>!</a:t>
            </a:r>
          </a:p>
        </p:txBody>
      </p:sp>
      <p:sp>
        <p:nvSpPr>
          <p:cNvPr id="43011" name="Text Box 5"/>
          <p:cNvSpPr txBox="1">
            <a:spLocks noChangeArrowheads="1"/>
          </p:cNvSpPr>
          <p:nvPr/>
        </p:nvSpPr>
        <p:spPr bwMode="auto">
          <a:xfrm>
            <a:off x="355600" y="454025"/>
            <a:ext cx="11545888" cy="838200"/>
          </a:xfrm>
          <a:prstGeom prst="rect">
            <a:avLst/>
          </a:prstGeom>
          <a:solidFill>
            <a:schemeClr val="bg1"/>
          </a:solidFill>
          <a:ln w="9525">
            <a:noFill/>
            <a:miter lim="800000"/>
            <a:headEnd/>
            <a:tailEnd/>
          </a:ln>
        </p:spPr>
        <p:txBody>
          <a:bodyPr lIns="76535" tIns="38268" rIns="76535" bIns="38268">
            <a:spAutoFit/>
          </a:bodyPr>
          <a:lstStyle/>
          <a:p>
            <a:pPr algn="ctr" defTabSz="765175"/>
            <a:r>
              <a:rPr lang="pt-BR" sz="2500" b="1">
                <a:solidFill>
                  <a:srgbClr val="0000FF"/>
                </a:solidFill>
                <a:latin typeface="Arial" charset="0"/>
                <a:ea typeface="Optima"/>
                <a:cs typeface="Optima"/>
                <a:sym typeface="Optima"/>
              </a:rPr>
              <a:t>Levantamento de práticas nutricionais durante hipotermia terapêutica para encefalopatia hipóxico-isquêmica</a:t>
            </a:r>
          </a:p>
        </p:txBody>
      </p:sp>
      <p:sp>
        <p:nvSpPr>
          <p:cNvPr id="43012" name="AutoShape 5"/>
          <p:cNvSpPr>
            <a:spLocks noChangeArrowheads="1"/>
          </p:cNvSpPr>
          <p:nvPr/>
        </p:nvSpPr>
        <p:spPr bwMode="auto">
          <a:xfrm>
            <a:off x="65088" y="3698875"/>
            <a:ext cx="579437" cy="496888"/>
          </a:xfrm>
          <a:prstGeom prst="lightningBolt">
            <a:avLst/>
          </a:prstGeom>
          <a:solidFill>
            <a:srgbClr val="FFFF00"/>
          </a:solidFill>
          <a:ln w="57150">
            <a:solidFill>
              <a:srgbClr val="0000FF"/>
            </a:solidFill>
            <a:miter lim="800000"/>
            <a:headEnd/>
            <a:tailEnd/>
          </a:ln>
        </p:spPr>
        <p:txBody>
          <a:bodyPr wrap="none" anchor="ctr"/>
          <a:lstStyle/>
          <a:p>
            <a:pPr algn="ctr" defTabSz="914400"/>
            <a:endParaRPr lang="pt-BR" sz="1800">
              <a:solidFill>
                <a:srgbClr val="0000FF"/>
              </a:solidFill>
              <a:latin typeface="Arial" charset="0"/>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ext Box 3"/>
          <p:cNvSpPr>
            <a:spLocks noGrp="1"/>
          </p:cNvSpPr>
          <p:nvPr>
            <p:ph type="body" idx="4294967295"/>
          </p:nvPr>
        </p:nvSpPr>
        <p:spPr>
          <a:xfrm>
            <a:off x="325438" y="619125"/>
            <a:ext cx="11561762" cy="5899150"/>
          </a:xfrm>
          <a:solidFill>
            <a:schemeClr val="bg1"/>
          </a:solidFill>
        </p:spPr>
        <p:txBody>
          <a:bodyPr lIns="42520" tIns="42520" rIns="42520" bIns="42520" anchor="t"/>
          <a:lstStyle/>
          <a:p>
            <a:pPr marL="0" indent="0">
              <a:lnSpc>
                <a:spcPct val="80000"/>
              </a:lnSpc>
            </a:pPr>
            <a:r>
              <a:rPr lang="pt-BR" sz="600" smtClean="0"/>
              <a:t>	</a:t>
            </a:r>
            <a:r>
              <a:rPr lang="pt-BR" sz="2200" smtClean="0"/>
              <a:t>Mesmo períodos curtos de desnutrição, particularmente no cenário de disfunção cerebral pré-existente, como na EHI, podem resultar em desenvolvimento cerebral alterado, incluindo mudanças estruturais sinápticas. </a:t>
            </a:r>
          </a:p>
          <a:p>
            <a:pPr marL="0" indent="0">
              <a:lnSpc>
                <a:spcPct val="80000"/>
              </a:lnSpc>
            </a:pPr>
            <a:r>
              <a:rPr lang="pt-BR" sz="2200" smtClean="0"/>
              <a:t>	Os constituintes do leite materno, como a lactoferrina, podem ter impacto no neurodesenvolvimento.</a:t>
            </a:r>
          </a:p>
          <a:p>
            <a:pPr marL="0" indent="0">
              <a:lnSpc>
                <a:spcPct val="80000"/>
              </a:lnSpc>
            </a:pPr>
            <a:endParaRPr lang="pt-BR" sz="2200" smtClean="0"/>
          </a:p>
          <a:p>
            <a:pPr marL="0" indent="0">
              <a:lnSpc>
                <a:spcPct val="80000"/>
              </a:lnSpc>
            </a:pPr>
            <a:r>
              <a:rPr lang="pt-BR" sz="2200" smtClean="0"/>
              <a:t>	Como a TH não melhora completamente o impacto de longo prazo da EHI em todas as crianças,  </a:t>
            </a:r>
            <a:r>
              <a:rPr lang="pt-BR" sz="2200" b="1" smtClean="0">
                <a:solidFill>
                  <a:srgbClr val="0000FF"/>
                </a:solidFill>
              </a:rPr>
              <a:t>a nutrição, especialmente o uso do leite materno, pode emergir como um adjuvante terapêutico.</a:t>
            </a:r>
          </a:p>
          <a:p>
            <a:pPr marL="0" indent="0">
              <a:lnSpc>
                <a:spcPct val="80000"/>
              </a:lnSpc>
            </a:pPr>
            <a:endParaRPr lang="pt-BR" sz="2200" b="1" smtClean="0">
              <a:solidFill>
                <a:schemeClr val="hlink"/>
              </a:solidFill>
            </a:endParaRPr>
          </a:p>
          <a:p>
            <a:pPr marL="0" indent="0" algn="ctr">
              <a:lnSpc>
                <a:spcPct val="80000"/>
              </a:lnSpc>
            </a:pPr>
            <a:r>
              <a:rPr lang="pt-BR" sz="2200" b="1" smtClean="0">
                <a:solidFill>
                  <a:srgbClr val="0000FF"/>
                </a:solidFill>
              </a:rPr>
              <a:t>Mais da metade das Unidades Neonatais pesquisadas iniciam a alimentação enteral durante A TH. Não há consenso em relação ao tipo, volume ou frequência de alimentação enteral, ou à oferta de nutrição parenteral (NP) a esses pacientes. No cenário de tal variabilidade, há uma necessidade urgente de esclarecer a segurança e os benefícios das diferentes opções disponíveis para os médicos</a:t>
            </a:r>
            <a:r>
              <a:rPr lang="pt-BR" sz="2200" b="1" smtClean="0">
                <a:solidFill>
                  <a:schemeClr val="hlink"/>
                </a:solidFill>
              </a:rPr>
              <a:t>.</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p:cNvSpPr>
          <p:nvPr>
            <p:ph type="title" idx="4294967295"/>
          </p:nvPr>
        </p:nvSpPr>
        <p:spPr bwMode="auto">
          <a:xfrm>
            <a:off x="581025" y="365125"/>
            <a:ext cx="11356975" cy="1970088"/>
          </a:xfrm>
          <a:solidFill>
            <a:schemeClr val="bg1"/>
          </a:solidFill>
        </p:spPr>
        <p:txBody>
          <a:bodyPr wrap="square" numCol="1" anchorCtr="0" compatLnSpc="1">
            <a:prstTxWarp prst="textNoShape">
              <a:avLst/>
            </a:prstTxWarp>
          </a:bodyPr>
          <a:lstStyle/>
          <a:p>
            <a:pPr algn="ctr"/>
            <a:r>
              <a:rPr lang="pt-BR" sz="2400" cap="none" smtClean="0">
                <a:hlinkClick r:id="rId2"/>
              </a:rPr>
              <a:t/>
            </a:r>
            <a:br>
              <a:rPr lang="pt-BR" sz="2400" cap="none" smtClean="0">
                <a:hlinkClick r:id="rId2"/>
              </a:rPr>
            </a:br>
            <a:r>
              <a:rPr lang="pt-BR" sz="2400" cap="none" smtClean="0">
                <a:hlinkClick r:id="rId2"/>
              </a:rPr>
              <a:t>Optimising </a:t>
            </a:r>
            <a:r>
              <a:rPr lang="pt-BR" sz="2400" b="1" cap="none" smtClean="0">
                <a:hlinkClick r:id="rId2"/>
              </a:rPr>
              <a:t>nutrition</a:t>
            </a:r>
            <a:r>
              <a:rPr lang="pt-BR" sz="2400" cap="none" smtClean="0">
                <a:hlinkClick r:id="rId2"/>
              </a:rPr>
              <a:t> during </a:t>
            </a:r>
            <a:r>
              <a:rPr lang="pt-BR" sz="2400" b="1" cap="none" smtClean="0">
                <a:hlinkClick r:id="rId2"/>
              </a:rPr>
              <a:t>therapeutic</a:t>
            </a:r>
            <a:r>
              <a:rPr lang="pt-BR" sz="2400" cap="none" smtClean="0">
                <a:hlinkClick r:id="rId2"/>
              </a:rPr>
              <a:t> </a:t>
            </a:r>
            <a:r>
              <a:rPr lang="pt-BR" sz="2400" b="1" cap="none" smtClean="0">
                <a:hlinkClick r:id="rId2"/>
              </a:rPr>
              <a:t>hypothermia</a:t>
            </a:r>
            <a:r>
              <a:rPr lang="pt-BR" sz="2400" cap="none" smtClean="0">
                <a:hlinkClick r:id="rId2"/>
              </a:rPr>
              <a:t>.</a:t>
            </a:r>
            <a:r>
              <a:rPr lang="pt-BR" sz="2400" cap="none" smtClean="0"/>
              <a:t>Ojha S, Dorling J, </a:t>
            </a:r>
            <a:r>
              <a:rPr lang="pt-BR" sz="2400" cap="none" smtClean="0">
                <a:solidFill>
                  <a:schemeClr val="tx1"/>
                </a:solidFill>
              </a:rPr>
              <a:t>Battersby C, Longford N, Gale C.Arch Dis Child Fetal Neonatal Ed. 2019 May;104(3):F230-F231. doi: 10.1136/archdischild-2018-315393. Epub 2018 Oct 15. </a:t>
            </a:r>
            <a:r>
              <a:rPr lang="pt-BR" sz="2400" b="1" cap="none" smtClean="0">
                <a:solidFill>
                  <a:srgbClr val="FF00FF"/>
                </a:solidFill>
              </a:rPr>
              <a:t>Artigo Livre!</a:t>
            </a:r>
          </a:p>
        </p:txBody>
      </p:sp>
      <p:sp>
        <p:nvSpPr>
          <p:cNvPr id="47106" name="Rectangle 3"/>
          <p:cNvSpPr>
            <a:spLocks noGrp="1"/>
          </p:cNvSpPr>
          <p:nvPr>
            <p:ph type="body" idx="4294967295"/>
          </p:nvPr>
        </p:nvSpPr>
        <p:spPr>
          <a:xfrm>
            <a:off x="581025" y="2335213"/>
            <a:ext cx="11029950" cy="4329112"/>
          </a:xfrm>
          <a:solidFill>
            <a:schemeClr val="bg1"/>
          </a:solidFill>
        </p:spPr>
        <p:txBody>
          <a:bodyPr/>
          <a:lstStyle/>
          <a:p>
            <a:pPr>
              <a:lnSpc>
                <a:spcPct val="90000"/>
              </a:lnSpc>
            </a:pPr>
            <a:r>
              <a:rPr lang="pt-BR" smtClean="0"/>
              <a:t> A 'prevenção de ECN' é uma razão comum para a suspensão de alimentação enteral em bebês que recebem hipotermia terapêutica para EHI, apesar da falta de evidência de que a suspensão de alimentação enteral em outros grupos de alto risco (como bebês prematuros) reduz a incidência de ECN . </a:t>
            </a:r>
          </a:p>
          <a:p>
            <a:pPr>
              <a:lnSpc>
                <a:spcPct val="90000"/>
              </a:lnSpc>
            </a:pPr>
            <a:r>
              <a:rPr lang="pt-BR" smtClean="0"/>
              <a:t>O intestino desempenha um papel crucial na fisiopatologia de doenças críticas, como EHI e enterocolite necrosane. </a:t>
            </a:r>
          </a:p>
          <a:p>
            <a:pPr>
              <a:lnSpc>
                <a:spcPct val="90000"/>
              </a:lnSpc>
            </a:pPr>
            <a:r>
              <a:rPr lang="pt-BR" smtClean="0"/>
              <a:t>O revestimento epitelial do intestino atua como uma barreira e desempenha um papel importante na prevenção da translocação de bactérias e outros conteúdos luminais prejudiciais para a circulação sistêmica; os mediadores inflamatórios liberados pelo sistema imune entérico têm efeitos locais intestinais e sistêmicos. </a:t>
            </a:r>
          </a:p>
          <a:p>
            <a:pPr algn="ctr">
              <a:lnSpc>
                <a:spcPct val="90000"/>
              </a:lnSpc>
              <a:buFont typeface="Wingdings 2" pitchFamily="18" charset="2"/>
              <a:buNone/>
            </a:pPr>
            <a:r>
              <a:rPr lang="pt-BR" b="1" smtClean="0">
                <a:solidFill>
                  <a:srgbClr val="0000FF"/>
                </a:solidFill>
              </a:rPr>
              <a:t>Nesse contexto, a nutrição enteral, principalmente com o leite materno, pode realmente desempenhar um papel benéfico, influenciando a integridade estrutural e funcional do intestino, reduzindo as respostas inflamatórias sistêmicas e promovendo a proliferação da diversidade microbiana intestinal. </a:t>
            </a:r>
          </a:p>
        </p:txBody>
      </p:sp>
      <p:sp>
        <p:nvSpPr>
          <p:cNvPr id="47107" name="Text Box 6"/>
          <p:cNvSpPr txBox="1">
            <a:spLocks noChangeArrowheads="1"/>
          </p:cNvSpPr>
          <p:nvPr/>
        </p:nvSpPr>
        <p:spPr bwMode="auto">
          <a:xfrm>
            <a:off x="954088" y="2044700"/>
            <a:ext cx="2554287" cy="396875"/>
          </a:xfrm>
          <a:prstGeom prst="rect">
            <a:avLst/>
          </a:prstGeom>
          <a:noFill/>
          <a:ln w="9525">
            <a:noFill/>
            <a:miter lim="800000"/>
            <a:headEnd/>
            <a:tailEnd/>
          </a:ln>
        </p:spPr>
        <p:txBody>
          <a:bodyPr wrap="none">
            <a:spAutoFit/>
          </a:bodyPr>
          <a:lstStyle/>
          <a:p>
            <a:pPr defTabSz="914400"/>
            <a:r>
              <a:rPr lang="pt-BR" sz="2000" b="1">
                <a:solidFill>
                  <a:srgbClr val="FF00FF"/>
                </a:solidFill>
              </a:rPr>
              <a:t>NUTRIÇÃO ENTERAL</a:t>
            </a:r>
          </a:p>
        </p:txBody>
      </p:sp>
      <p:sp>
        <p:nvSpPr>
          <p:cNvPr id="47108" name="Text Box 7"/>
          <p:cNvSpPr txBox="1">
            <a:spLocks noChangeArrowheads="1"/>
          </p:cNvSpPr>
          <p:nvPr/>
        </p:nvSpPr>
        <p:spPr bwMode="auto">
          <a:xfrm>
            <a:off x="1766888" y="274638"/>
            <a:ext cx="8405812" cy="396875"/>
          </a:xfrm>
          <a:prstGeom prst="rect">
            <a:avLst/>
          </a:prstGeom>
          <a:noFill/>
          <a:ln w="9525">
            <a:noFill/>
            <a:miter lim="800000"/>
            <a:headEnd/>
            <a:tailEnd/>
          </a:ln>
        </p:spPr>
        <p:txBody>
          <a:bodyPr wrap="none">
            <a:spAutoFit/>
          </a:bodyPr>
          <a:lstStyle/>
          <a:p>
            <a:pPr defTabSz="914400"/>
            <a:r>
              <a:rPr lang="pt-BR" sz="2000" b="1">
                <a:solidFill>
                  <a:srgbClr val="0000FF"/>
                </a:solidFill>
                <a:latin typeface="Arial" charset="0"/>
              </a:rPr>
              <a:t>OTIMIZANDO A NUTRIÇÃO DURANTE A HIPOTERMIA TRAPÊUTICA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48130" name="Rectangle 3"/>
          <p:cNvSpPr>
            <a:spLocks noGrp="1"/>
          </p:cNvSpPr>
          <p:nvPr>
            <p:ph type="body" idx="4294967295"/>
          </p:nvPr>
        </p:nvSpPr>
        <p:spPr>
          <a:xfrm>
            <a:off x="407988" y="430213"/>
            <a:ext cx="11469687" cy="6051550"/>
          </a:xfrm>
          <a:solidFill>
            <a:schemeClr val="bg1"/>
          </a:solidFill>
        </p:spPr>
        <p:txBody>
          <a:bodyPr/>
          <a:lstStyle/>
          <a:p>
            <a:pPr>
              <a:lnSpc>
                <a:spcPct val="90000"/>
              </a:lnSpc>
            </a:pPr>
            <a:r>
              <a:rPr lang="pt-BR" sz="2200" smtClean="0"/>
              <a:t>Os dados clínicos limitados disponíveis apoiam isso: um estudo retrospectivo de caso-controle de 34 bebês nos EUA. Da mesma forma, um estudo de coorte retrospectivo de 85 bebês que comparou os resultados no Reino Unido e na Suécia, onde 33% vs 91% dos bebês receberam alimentação com leite durante a hipotermia, respectivamente, não encontrou diferenças nos resultados clínicos (e nenhum caso de enterocolite necrosante em nenhum dos grupos). </a:t>
            </a:r>
            <a:endParaRPr lang="pt-BR" sz="2200" u="sng" smtClean="0"/>
          </a:p>
          <a:p>
            <a:pPr>
              <a:lnSpc>
                <a:spcPct val="90000"/>
              </a:lnSpc>
            </a:pPr>
            <a:r>
              <a:rPr lang="pt-BR" sz="2200" smtClean="0"/>
              <a:t>Dados de modelos animais sugerem que a </a:t>
            </a:r>
            <a:r>
              <a:rPr lang="pt-BR" sz="2200" b="1" smtClean="0">
                <a:solidFill>
                  <a:srgbClr val="FF00FF"/>
                </a:solidFill>
              </a:rPr>
              <a:t>hipotermia pode ter um efeito protetor no intestino, atenuando a resposta ao estresse oxidativo sistêmico e reduzindo a inflamação e a lesão metabólica </a:t>
            </a:r>
          </a:p>
          <a:p>
            <a:pPr>
              <a:lnSpc>
                <a:spcPct val="90000"/>
              </a:lnSpc>
            </a:pPr>
            <a:r>
              <a:rPr lang="pt-BR" sz="2200" smtClean="0"/>
              <a:t>Estudo de coorte retrospectivo incluindo 36 bebês que receberam hipotermia terapêutica para EHI e 32 controles históricos que não receberam, descobriu que os bebês na coorte de hipotermia terapêutica alcançaram a alimentação completa com leite mais cedo; além disso, três casos de NEC foram relatados – todos na coorte histórica (não refrigerada). </a:t>
            </a:r>
          </a:p>
          <a:p>
            <a:pPr algn="ctr">
              <a:lnSpc>
                <a:spcPct val="90000"/>
              </a:lnSpc>
            </a:pPr>
            <a:r>
              <a:rPr lang="pt-BR" sz="2200" smtClean="0"/>
              <a:t> </a:t>
            </a:r>
            <a:r>
              <a:rPr lang="pt-BR" sz="2200" b="1" smtClean="0">
                <a:solidFill>
                  <a:srgbClr val="FF00FF"/>
                </a:solidFill>
              </a:rPr>
              <a:t>Em resumo, as evidências limitadas sugerem que após um insulto hipóxico, tanto a hipotermia quanto a alimentação enteral podem ter um efeito protetor no sistema gastrointestinal e a introdução cuidadosa de alimentos enterais parece ser bem tolerada e segura.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4"/>
          <p:cNvSpPr>
            <a:spLocks noGrp="1" noChangeArrowheads="1"/>
          </p:cNvSpPr>
          <p:nvPr>
            <p:ph type="body" idx="4294967295"/>
          </p:nvPr>
        </p:nvSpPr>
        <p:spPr>
          <a:xfrm>
            <a:off x="377825" y="1362075"/>
            <a:ext cx="11469688" cy="6051550"/>
          </a:xfrm>
        </p:spPr>
        <p:txBody>
          <a:bodyPr/>
          <a:lstStyle/>
          <a:p>
            <a:pPr eaLnBrk="1" hangingPunct="1">
              <a:spcBef>
                <a:spcPct val="0"/>
              </a:spcBef>
              <a:spcAft>
                <a:spcPct val="0"/>
              </a:spcAft>
              <a:buClrTx/>
              <a:buSzTx/>
              <a:buFontTx/>
              <a:buChar char=""/>
            </a:pPr>
            <a:r>
              <a:rPr lang="pt-BR" smtClean="0"/>
              <a:t>Dados de mais de 6.000 recém-nascidos que receberam hipotermia terapêutica Reino Unido </a:t>
            </a:r>
            <a:r>
              <a:rPr lang="pt-BR" b="1" smtClean="0">
                <a:solidFill>
                  <a:srgbClr val="0000FF"/>
                </a:solidFill>
              </a:rPr>
              <a:t>descreve quão rara é a enterocolite necrosante nesta população</a:t>
            </a:r>
            <a:r>
              <a:rPr lang="pt-BR" smtClean="0"/>
              <a:t>. Apenas sete neonatos (</a:t>
            </a:r>
            <a:r>
              <a:rPr lang="pt-BR" b="1" smtClean="0"/>
              <a:t>0,1%)</a:t>
            </a:r>
            <a:r>
              <a:rPr lang="pt-BR" smtClean="0"/>
              <a:t> foram diagnosticados com enterocolite necrosante grave (confirmada na cirurgia ou levando à morte), e apenas 68 (</a:t>
            </a:r>
            <a:r>
              <a:rPr lang="pt-BR" b="1" smtClean="0"/>
              <a:t>1,1%)</a:t>
            </a:r>
            <a:r>
              <a:rPr lang="pt-BR" smtClean="0"/>
              <a:t> foram diagnosticados usando uma definição pragmática de pelo menos cinco dias consecutivos nulos por via oral e recebendo antibióticos com um diagnóstico de enterocolite necrosante</a:t>
            </a:r>
          </a:p>
          <a:p>
            <a:pPr eaLnBrk="1" hangingPunct="1">
              <a:spcBef>
                <a:spcPct val="0"/>
              </a:spcBef>
              <a:spcAft>
                <a:spcPct val="0"/>
              </a:spcAft>
              <a:buClrTx/>
              <a:buSzTx/>
              <a:buFontTx/>
              <a:buChar char=""/>
            </a:pPr>
            <a:r>
              <a:rPr lang="pt-BR" b="1" smtClean="0">
                <a:solidFill>
                  <a:srgbClr val="FF00FF"/>
                </a:solidFill>
              </a:rPr>
              <a:t>Dados indicam que a enterocolite necrosante é muito rara em neonatos com nutrição enteral  recebendo hipotermia terapêutica, e que iniciar a alimentação com leite durante a hipotermia terapêutica parece seguro e pode ser benéfico, pois está associado a menores taxas de enterocolite necrosante, menor tempo de internação e maior amamentação</a:t>
            </a:r>
            <a:r>
              <a:rPr lang="pt-BR" smtClean="0"/>
              <a:t>. </a:t>
            </a:r>
          </a:p>
          <a:p>
            <a:pPr eaLnBrk="1" hangingPunct="1">
              <a:spcBef>
                <a:spcPct val="0"/>
              </a:spcBef>
              <a:spcAft>
                <a:spcPct val="0"/>
              </a:spcAft>
              <a:buClrTx/>
              <a:buSzTx/>
              <a:buFontTx/>
              <a:buChar char=""/>
            </a:pPr>
            <a:r>
              <a:rPr lang="pt-BR" smtClean="0"/>
              <a:t>Os efeitos benéficos sugeridos por esses dados são apoiados pelos resultados de um estudo retrospectivo de caso-controle de 34 recém-nascidos nos EUA, que comparou alimentação enteral mínima (predominantemente com leite materno) vs.alimentação durante a hipotermia terapêutica e demonstram </a:t>
            </a:r>
            <a:r>
              <a:rPr lang="pt-BR" b="1" smtClean="0">
                <a:solidFill>
                  <a:srgbClr val="0000FF"/>
                </a:solidFill>
              </a:rPr>
              <a:t>concentrações mais baixas de citocinas inflamatórias em recém-nascidos que receberam alimentos lácteos</a:t>
            </a:r>
            <a:r>
              <a:rPr lang="pt-BR" smtClean="0"/>
              <a:t> (Chang LL et al, 2018- já apresentado anteriormente)</a:t>
            </a:r>
          </a:p>
          <a:p>
            <a:pPr algn="ctr" eaLnBrk="1" hangingPunct="1">
              <a:spcBef>
                <a:spcPct val="0"/>
              </a:spcBef>
              <a:spcAft>
                <a:spcPct val="0"/>
              </a:spcAft>
              <a:buClrTx/>
              <a:buSzTx/>
              <a:buFontTx/>
              <a:buChar char=""/>
            </a:pPr>
            <a:r>
              <a:rPr lang="pt-BR" smtClean="0">
                <a:solidFill>
                  <a:srgbClr val="FF00FF"/>
                </a:solidFill>
              </a:rPr>
              <a:t>Assim, os dados disponíveis indicam que a introdução incremental de leite, idealmente com leite materno, em neonatos com NE durante a hipotermia terapêutica parece segura e pode ser benéfica para os resultados medidos até a alta da unidade neonatal.</a:t>
            </a:r>
          </a:p>
        </p:txBody>
      </p:sp>
      <p:sp>
        <p:nvSpPr>
          <p:cNvPr id="49154" name="Rectangle 5"/>
          <p:cNvSpPr>
            <a:spLocks noChangeArrowheads="1"/>
          </p:cNvSpPr>
          <p:nvPr/>
        </p:nvSpPr>
        <p:spPr bwMode="auto">
          <a:xfrm>
            <a:off x="33338" y="889000"/>
            <a:ext cx="11814175" cy="912813"/>
          </a:xfrm>
          <a:prstGeom prst="rect">
            <a:avLst/>
          </a:prstGeom>
          <a:solidFill>
            <a:srgbClr val="FFFFFF"/>
          </a:solidFill>
          <a:ln w="9525">
            <a:noFill/>
            <a:miter lim="800000"/>
            <a:headEnd/>
            <a:tailEnd/>
          </a:ln>
        </p:spPr>
        <p:txBody>
          <a:bodyPr lIns="0" tIns="0" rIns="0" bIns="0" anchor="ctr">
            <a:spAutoFit/>
          </a:bodyPr>
          <a:lstStyle/>
          <a:p>
            <a:pPr algn="ctr"/>
            <a:r>
              <a:rPr lang="en-US" sz="1800">
                <a:latin typeface="Arial" charset="0"/>
              </a:rPr>
              <a:t> </a:t>
            </a:r>
          </a:p>
          <a:p>
            <a:pPr algn="ctr"/>
            <a:r>
              <a:rPr lang="en-US" sz="1400" b="1">
                <a:latin typeface="Arial" charset="0"/>
                <a:hlinkClick r:id="rId2"/>
              </a:rPr>
              <a:t>Nutrition</a:t>
            </a:r>
            <a:r>
              <a:rPr lang="en-US" sz="1400">
                <a:latin typeface="Arial" charset="0"/>
                <a:hlinkClick r:id="rId2"/>
              </a:rPr>
              <a:t> and management of glycemia in neonates with neonatal encephalopathy treated with </a:t>
            </a:r>
            <a:r>
              <a:rPr lang="en-US" sz="1400" b="1">
                <a:latin typeface="Arial" charset="0"/>
                <a:hlinkClick r:id="rId2"/>
              </a:rPr>
              <a:t>hypothermia</a:t>
            </a:r>
            <a:r>
              <a:rPr lang="en-US" sz="1400">
                <a:latin typeface="Arial" charset="0"/>
                <a:hlinkClick r:id="rId2"/>
              </a:rPr>
              <a:t>.</a:t>
            </a:r>
            <a:endParaRPr lang="en-US" sz="1400">
              <a:latin typeface="Arial" charset="0"/>
            </a:endParaRPr>
          </a:p>
          <a:p>
            <a:pPr algn="ctr"/>
            <a:r>
              <a:rPr lang="en-US" sz="1400">
                <a:latin typeface="Arial" charset="0"/>
              </a:rPr>
              <a:t>Pinchefsky EF, Schneider J, Basu S, Tam EWY, Gale C; Newborn Brain Society Guidelines and Publications Committee*.Semin Fetal Neonatal Med. 2021 Aug;26(4):101268. doi: 10.1016/j.siny.2021.101268. Epub 2021 Jul 13.PMID: 34301501 Review. </a:t>
            </a:r>
          </a:p>
        </p:txBody>
      </p:sp>
      <p:sp>
        <p:nvSpPr>
          <p:cNvPr id="49155" name="Rectangle 5"/>
          <p:cNvSpPr>
            <a:spLocks noChangeArrowheads="1"/>
          </p:cNvSpPr>
          <p:nvPr/>
        </p:nvSpPr>
        <p:spPr bwMode="auto">
          <a:xfrm>
            <a:off x="377825" y="203200"/>
            <a:ext cx="11347450" cy="831850"/>
          </a:xfrm>
          <a:prstGeom prst="rect">
            <a:avLst/>
          </a:prstGeom>
          <a:solidFill>
            <a:schemeClr val="bg1"/>
          </a:solidFill>
          <a:ln w="9525">
            <a:solidFill>
              <a:schemeClr val="bg1"/>
            </a:solidFill>
            <a:miter lim="800000"/>
            <a:headEnd/>
            <a:tailEnd/>
          </a:ln>
        </p:spPr>
        <p:txBody>
          <a:bodyPr>
            <a:spAutoFit/>
          </a:bodyPr>
          <a:lstStyle/>
          <a:p>
            <a:pPr algn="ctr" defTabSz="914400"/>
            <a:r>
              <a:rPr lang="pt-BR" sz="2400" b="1">
                <a:solidFill>
                  <a:srgbClr val="0000FF"/>
                </a:solidFill>
                <a:latin typeface="Arial" charset="0"/>
              </a:rPr>
              <a:t>Nutrição e manejo da glicemia em neonatos com encefalopatia neonatal </a:t>
            </a:r>
          </a:p>
          <a:p>
            <a:pPr algn="ctr" defTabSz="914400"/>
            <a:r>
              <a:rPr lang="pt-BR" sz="2400" b="1">
                <a:solidFill>
                  <a:srgbClr val="0000FF"/>
                </a:solidFill>
                <a:latin typeface="Arial" charset="0"/>
              </a:rPr>
              <a:t>tratados com hipotermia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0178" name="Rectangle 3"/>
          <p:cNvSpPr>
            <a:spLocks noGrp="1"/>
          </p:cNvSpPr>
          <p:nvPr>
            <p:ph type="body" idx="4294967295"/>
          </p:nvPr>
        </p:nvSpPr>
        <p:spPr>
          <a:xfrm>
            <a:off x="407988" y="374650"/>
            <a:ext cx="11488737" cy="5751513"/>
          </a:xfrm>
          <a:solidFill>
            <a:schemeClr val="bg1"/>
          </a:solidFill>
        </p:spPr>
        <p:txBody>
          <a:bodyPr/>
          <a:lstStyle/>
          <a:p>
            <a:r>
              <a:rPr lang="pt-BR" b="1" smtClean="0">
                <a:solidFill>
                  <a:srgbClr val="FF0000"/>
                </a:solidFill>
              </a:rPr>
              <a:t>Como a asfixia perinatal tende a estabelecer um estado catabólico, os nutrientes são desviados para outros processos, como a gliconeogênese, em vez de construir tecidos</a:t>
            </a:r>
            <a:r>
              <a:rPr lang="pt-BR" smtClean="0"/>
              <a:t>. </a:t>
            </a:r>
          </a:p>
          <a:p>
            <a:r>
              <a:rPr lang="pt-BR" smtClean="0"/>
              <a:t>Assim, a entrega rápida de nutrientes é de suma importância para a utilização ideal por órgãos danificados, incluindo o </a:t>
            </a:r>
            <a:r>
              <a:rPr lang="pt-BR" b="1" smtClean="0">
                <a:solidFill>
                  <a:srgbClr val="0000FF"/>
                </a:solidFill>
              </a:rPr>
              <a:t>cérebro</a:t>
            </a:r>
            <a:r>
              <a:rPr lang="pt-BR" smtClean="0"/>
              <a:t>. Em comparação com recém-nascidos prematuros, nos quais a introdução precoce de suporte nutricional de alta energia parece ser protetora para o crescimento e maturação cerebral, </a:t>
            </a:r>
            <a:r>
              <a:rPr lang="pt-BR" b="1" smtClean="0">
                <a:solidFill>
                  <a:srgbClr val="FF0000"/>
                </a:solidFill>
              </a:rPr>
              <a:t>a falta de fornecimento imediato de nutrientes após eventos hipóxico-isquêmicos pode piorar ainda mais as lesões cerebrais progressivas . </a:t>
            </a:r>
          </a:p>
          <a:p>
            <a:pPr algn="ctr"/>
            <a:r>
              <a:rPr lang="pt-BR" b="1" smtClean="0">
                <a:solidFill>
                  <a:srgbClr val="FF0000"/>
                </a:solidFill>
              </a:rPr>
              <a:t>O fornecimento inadequado de energia, especialmente glicose, prejudica a produção de ATP, levando à disfunção mitocondrial e contribuindo para a morte celular tardia durante a fase de falha de energia secundária. </a:t>
            </a:r>
          </a:p>
          <a:p>
            <a:r>
              <a:rPr lang="pt-BR" smtClean="0"/>
              <a:t>Mais tarde, </a:t>
            </a:r>
            <a:r>
              <a:rPr lang="pt-BR" b="1" smtClean="0">
                <a:solidFill>
                  <a:srgbClr val="FF0000"/>
                </a:solidFill>
              </a:rPr>
              <a:t>os déficits de nutrientes também podem influenciar a fase terciária da lesão</a:t>
            </a:r>
            <a:r>
              <a:rPr lang="pt-BR" smtClean="0"/>
              <a:t>, durante a qual ocorrem a neurogênese e a angiogênese, e que é dependente do suporte trófico ideal [13,107,108].</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1202" name="Rectangle 3"/>
          <p:cNvSpPr>
            <a:spLocks noGrp="1"/>
          </p:cNvSpPr>
          <p:nvPr>
            <p:ph type="body" idx="4294967295"/>
          </p:nvPr>
        </p:nvSpPr>
        <p:spPr>
          <a:xfrm>
            <a:off x="233363" y="244475"/>
            <a:ext cx="11764962" cy="5614988"/>
          </a:xfrm>
          <a:solidFill>
            <a:schemeClr val="bg1"/>
          </a:solidFill>
        </p:spPr>
        <p:txBody>
          <a:bodyPr/>
          <a:lstStyle/>
          <a:p>
            <a:r>
              <a:rPr lang="pt-BR" sz="2200" smtClean="0"/>
              <a:t>Em recém-nascidos com EHI, hipoglicemia, hiperglicemia e variabilidade glicêmica podem ser fatores importantes associados a lesão cerebral e desfechos de neurodesenvolvimento ruins. </a:t>
            </a:r>
          </a:p>
          <a:p>
            <a:r>
              <a:rPr lang="pt-BR" sz="2200" b="1" smtClean="0">
                <a:solidFill>
                  <a:srgbClr val="FF00FF"/>
                </a:solidFill>
              </a:rPr>
              <a:t>O fornecimento adequado de energia, por via enteral ou parenteral, é crucial durante um período de alta vulnerabilidade cerebral gerada pela falha secundária de energia.</a:t>
            </a:r>
          </a:p>
          <a:p>
            <a:r>
              <a:rPr lang="pt-BR" sz="2200" smtClean="0">
                <a:solidFill>
                  <a:srgbClr val="FF00FF"/>
                </a:solidFill>
              </a:rPr>
              <a:t>A introdução incremental de alimentação enteral durante a hipotermia terapêutica, idealmente com leite materno, é segura e pode ser benéfica</a:t>
            </a:r>
            <a:r>
              <a:rPr lang="pt-BR" sz="2200" b="1" smtClean="0"/>
              <a:t>. </a:t>
            </a:r>
          </a:p>
          <a:p>
            <a:r>
              <a:rPr lang="pt-BR" sz="2200" b="1" smtClean="0"/>
              <a:t>Em recém-nascidos com EHI, o equilíbrio de riscos e benefícios relacionados à nutrição parenteral permanece obscuro e requer ensaios clínicos comparativos.</a:t>
            </a:r>
          </a:p>
          <a:p>
            <a:r>
              <a:rPr lang="pt-BR" sz="2200" b="1" smtClean="0"/>
              <a:t> Delinear melhor a contribuição do conteúdo do leite materno e modular o eixo microbioma-cérebro-intestino pode orientar estratégias e intervenções nutricionais. </a:t>
            </a:r>
          </a:p>
          <a:p>
            <a:pPr algn="ctr"/>
            <a:r>
              <a:rPr lang="pt-BR" sz="2200" smtClean="0">
                <a:solidFill>
                  <a:srgbClr val="0000FF"/>
                </a:solidFill>
              </a:rPr>
              <a:t>É imperativo que futuras pesquisas clínicas nesta área avaliem a saúde cerebral e o neurodesenvolvimento a longo prazo.</a:t>
            </a:r>
          </a:p>
          <a:p>
            <a:pPr algn="ctr"/>
            <a:endParaRPr lang="pt-BR" sz="2200" smtClean="0">
              <a:solidFill>
                <a:srgbClr val="0000FF"/>
              </a:solidFill>
            </a:endParaRPr>
          </a:p>
        </p:txBody>
      </p:sp>
      <p:sp>
        <p:nvSpPr>
          <p:cNvPr id="51203" name="Text Box 4"/>
          <p:cNvSpPr txBox="1">
            <a:spLocks noChangeArrowheads="1"/>
          </p:cNvSpPr>
          <p:nvPr/>
        </p:nvSpPr>
        <p:spPr bwMode="auto">
          <a:xfrm>
            <a:off x="233363" y="5718175"/>
            <a:ext cx="11764962" cy="717550"/>
          </a:xfrm>
          <a:prstGeom prst="rect">
            <a:avLst/>
          </a:prstGeom>
          <a:noFill/>
          <a:ln w="76200" cmpd="tri">
            <a:solidFill>
              <a:srgbClr val="FF00FF"/>
            </a:solidFill>
            <a:miter lim="800000"/>
            <a:headEnd/>
            <a:tailEnd/>
          </a:ln>
        </p:spPr>
        <p:txBody>
          <a:bodyPr>
            <a:spAutoFit/>
          </a:bodyPr>
          <a:lstStyle/>
          <a:p>
            <a:pPr algn="ctr" defTabSz="914400"/>
            <a:r>
              <a:rPr lang="pt-BR" sz="1800">
                <a:solidFill>
                  <a:srgbClr val="009900"/>
                </a:solidFill>
              </a:rPr>
              <a:t>A</a:t>
            </a:r>
            <a:r>
              <a:rPr lang="pt-BR" sz="1800">
                <a:solidFill>
                  <a:srgbClr val="009900"/>
                </a:solidFill>
                <a:latin typeface="Arial" charset="0"/>
              </a:rPr>
              <a:t> </a:t>
            </a:r>
            <a:r>
              <a:rPr lang="pt-BR" sz="1800">
                <a:solidFill>
                  <a:srgbClr val="009900"/>
                </a:solidFill>
              </a:rPr>
              <a:t>introdução incremental de alimentos lácteos durante a hipotermia terapêutica é segura e está associada a  melhores resultados a curto prazo em estudo observacional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2226" name="Rectangle 3"/>
          <p:cNvSpPr>
            <a:spLocks noGrp="1"/>
          </p:cNvSpPr>
          <p:nvPr>
            <p:ph type="body" idx="4294967295"/>
          </p:nvPr>
        </p:nvSpPr>
        <p:spPr>
          <a:xfrm>
            <a:off x="407988" y="425450"/>
            <a:ext cx="11407775" cy="3524250"/>
          </a:xfrm>
          <a:solidFill>
            <a:schemeClr val="bg1"/>
          </a:solidFill>
        </p:spPr>
        <p:txBody>
          <a:bodyPr/>
          <a:lstStyle/>
          <a:p>
            <a:pPr lvl="4" algn="ctr"/>
            <a:r>
              <a:rPr lang="pt-BR" sz="3200" b="1" smtClean="0">
                <a:solidFill>
                  <a:srgbClr val="FF0000"/>
                </a:solidFill>
                <a:latin typeface="Algerian" pitchFamily="82" charset="0"/>
              </a:rPr>
              <a:t>Hipotermia terapêutica e Enterocolite Necrosante</a:t>
            </a:r>
          </a:p>
        </p:txBody>
      </p:sp>
      <p:pic>
        <p:nvPicPr>
          <p:cNvPr id="52227" name="Picture 7" descr="DSC01456"/>
          <p:cNvPicPr>
            <a:picLocks noChangeAspect="1" noChangeArrowheads="1"/>
          </p:cNvPicPr>
          <p:nvPr/>
        </p:nvPicPr>
        <p:blipFill>
          <a:blip r:embed="rId2"/>
          <a:srcRect/>
          <a:stretch>
            <a:fillRect/>
          </a:stretch>
        </p:blipFill>
        <p:spPr bwMode="auto">
          <a:xfrm>
            <a:off x="5548313" y="3240088"/>
            <a:ext cx="2554287" cy="1728787"/>
          </a:xfrm>
          <a:prstGeom prst="rect">
            <a:avLst/>
          </a:prstGeom>
          <a:noFill/>
          <a:ln w="9525">
            <a:noFill/>
            <a:miter lim="800000"/>
            <a:headEnd/>
            <a:tailEnd/>
          </a:ln>
        </p:spPr>
      </p:pic>
      <p:pic>
        <p:nvPicPr>
          <p:cNvPr id="52228" name="Picture 7" descr="pri-1110-3212"/>
          <p:cNvPicPr>
            <a:picLocks noChangeAspect="1" noChangeArrowheads="1"/>
          </p:cNvPicPr>
          <p:nvPr/>
        </p:nvPicPr>
        <p:blipFill>
          <a:blip r:embed="rId3"/>
          <a:srcRect/>
          <a:stretch>
            <a:fillRect/>
          </a:stretch>
        </p:blipFill>
        <p:spPr bwMode="auto">
          <a:xfrm>
            <a:off x="0" y="0"/>
            <a:ext cx="1752600" cy="265112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3250" name="Rectangle 4"/>
          <p:cNvSpPr>
            <a:spLocks noChangeArrowheads="1"/>
          </p:cNvSpPr>
          <p:nvPr/>
        </p:nvSpPr>
        <p:spPr bwMode="auto">
          <a:xfrm>
            <a:off x="382588" y="425450"/>
            <a:ext cx="11809412" cy="1538288"/>
          </a:xfrm>
          <a:prstGeom prst="rect">
            <a:avLst/>
          </a:prstGeom>
          <a:solidFill>
            <a:schemeClr val="bg1"/>
          </a:solid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Leve Hipotermia controlada em rec</a:t>
            </a:r>
            <a:r>
              <a:rPr lang="en-US" sz="2700" b="1">
                <a:solidFill>
                  <a:srgbClr val="0000FF"/>
                </a:solidFill>
                <a:latin typeface="Arial" charset="0"/>
              </a:rPr>
              <a:t>é</a:t>
            </a:r>
            <a:r>
              <a:rPr lang="en-US" sz="2700" b="1">
                <a:solidFill>
                  <a:srgbClr val="0000FF"/>
                </a:solidFill>
                <a:latin typeface="Lato" pitchFamily="34" charset="0"/>
              </a:rPr>
              <a:t>m-nascidos prematuros com enterocolite necrosante (ECN)avan</a:t>
            </a:r>
            <a:r>
              <a:rPr lang="en-US" sz="2700" b="1">
                <a:solidFill>
                  <a:srgbClr val="0000FF"/>
                </a:solidFill>
                <a:latin typeface="Arial" charset="0"/>
              </a:rPr>
              <a:t>ç</a:t>
            </a:r>
            <a:r>
              <a:rPr lang="en-US" sz="2700" b="1">
                <a:solidFill>
                  <a:srgbClr val="0000FF"/>
                </a:solidFill>
                <a:latin typeface="Lato" pitchFamily="34" charset="0"/>
              </a:rPr>
              <a:t>ada</a:t>
            </a:r>
            <a:r>
              <a:rPr lang="en-US" sz="800">
                <a:solidFill>
                  <a:srgbClr val="607D8B"/>
                </a:solidFill>
                <a:latin typeface="Arial" charset="0"/>
                <a:hlinkClick r:id="rId2" tooltip="Enterocolite_necros-hipoter"/>
              </a:rPr>
              <a:t>  </a:t>
            </a:r>
            <a:r>
              <a:rPr lang="en-US" sz="2800">
                <a:solidFill>
                  <a:srgbClr val="607D8B"/>
                </a:solidFill>
                <a:latin typeface="Arial" charset="0"/>
              </a:rPr>
              <a:t> </a:t>
            </a:r>
            <a:r>
              <a:rPr lang="en-US" sz="800">
                <a:solidFill>
                  <a:srgbClr val="607D8B"/>
                </a:solidFill>
                <a:latin typeface="Arial" charset="0"/>
              </a:rPr>
              <a:t>               </a:t>
            </a:r>
            <a:r>
              <a:rPr lang="en-US" sz="1800">
                <a:latin typeface="Arial" charset="0"/>
              </a:rPr>
              <a:t/>
            </a:r>
            <a:br>
              <a:rPr lang="en-US" sz="1800">
                <a:latin typeface="Arial" charset="0"/>
              </a:rPr>
            </a:br>
            <a:r>
              <a:rPr lang="pt-BR" sz="1400" b="1">
                <a:latin typeface="Arial" charset="0"/>
                <a:hlinkClick r:id="rId3"/>
              </a:rPr>
              <a:t>Mild</a:t>
            </a:r>
            <a:r>
              <a:rPr lang="pt-BR" sz="1400">
                <a:latin typeface="Arial" charset="0"/>
                <a:hlinkClick r:id="rId3"/>
              </a:rPr>
              <a:t> </a:t>
            </a:r>
            <a:r>
              <a:rPr lang="pt-BR" sz="1400" b="1">
                <a:latin typeface="Arial" charset="0"/>
                <a:hlinkClick r:id="rId3"/>
              </a:rPr>
              <a:t>controlled</a:t>
            </a:r>
            <a:r>
              <a:rPr lang="pt-BR" sz="1400">
                <a:latin typeface="Arial" charset="0"/>
                <a:hlinkClick r:id="rId3"/>
              </a:rPr>
              <a:t> </a:t>
            </a:r>
            <a:r>
              <a:rPr lang="pt-BR" sz="1400" b="1">
                <a:latin typeface="Arial" charset="0"/>
                <a:hlinkClick r:id="rId3"/>
              </a:rPr>
              <a:t>hypothermia</a:t>
            </a:r>
            <a:r>
              <a:rPr lang="pt-BR" sz="1400">
                <a:latin typeface="Arial" charset="0"/>
                <a:hlinkClick r:id="rId3"/>
              </a:rPr>
              <a:t> in </a:t>
            </a:r>
            <a:r>
              <a:rPr lang="pt-BR" sz="1400" b="1">
                <a:latin typeface="Arial" charset="0"/>
                <a:hlinkClick r:id="rId3"/>
              </a:rPr>
              <a:t>preterm</a:t>
            </a:r>
            <a:r>
              <a:rPr lang="pt-BR" sz="1400">
                <a:latin typeface="Arial" charset="0"/>
                <a:hlinkClick r:id="rId3"/>
              </a:rPr>
              <a:t> </a:t>
            </a:r>
            <a:r>
              <a:rPr lang="pt-BR" sz="1400" b="1">
                <a:latin typeface="Arial" charset="0"/>
                <a:hlinkClick r:id="rId3"/>
              </a:rPr>
              <a:t>neonates</a:t>
            </a:r>
            <a:r>
              <a:rPr lang="pt-BR" sz="1400">
                <a:latin typeface="Arial" charset="0"/>
                <a:hlinkClick r:id="rId3"/>
              </a:rPr>
              <a:t> with advanced necrotizing enterocolitis.</a:t>
            </a:r>
            <a:r>
              <a:rPr lang="pt-BR" sz="1400">
                <a:latin typeface="Arial" charset="0"/>
              </a:rPr>
              <a:t>Hall NJ, Eaton S, Peters MJ, Hiorns MP, Alexander N, Azzopardi DV, Pierro A.Pediatrics. 2010 Feb;125(2):e300-8. doi: 10.1542/peds.2008-3211. Epub 2010 Jan 25.PMID: 20100756</a:t>
            </a:r>
            <a:r>
              <a:rPr lang="en-US" sz="1400">
                <a:solidFill>
                  <a:srgbClr val="424242"/>
                </a:solidFill>
                <a:latin typeface="Source Sans Pro"/>
              </a:rPr>
              <a:t>Resumo realizado por </a:t>
            </a:r>
            <a:r>
              <a:rPr lang="en-US" sz="1800">
                <a:solidFill>
                  <a:srgbClr val="424242"/>
                </a:solidFill>
                <a:latin typeface="Source Sans Pro"/>
              </a:rPr>
              <a:t>Paulo R. Margotto</a:t>
            </a:r>
          </a:p>
        </p:txBody>
      </p:sp>
      <p:pic>
        <p:nvPicPr>
          <p:cNvPr id="53251" name="Picture 5" descr="doc">
            <a:hlinkClick r:id="rId2" tooltip="Enterocolite_necros-hipoter"/>
          </p:cNvPr>
          <p:cNvPicPr>
            <a:picLocks noChangeAspect="1" noChangeArrowheads="1"/>
          </p:cNvPicPr>
          <p:nvPr/>
        </p:nvPicPr>
        <p:blipFill>
          <a:blip r:embed="rId4"/>
          <a:srcRect/>
          <a:stretch>
            <a:fillRect/>
          </a:stretch>
        </p:blipFill>
        <p:spPr bwMode="auto">
          <a:xfrm>
            <a:off x="11423650" y="476250"/>
            <a:ext cx="457200" cy="457200"/>
          </a:xfrm>
          <a:prstGeom prst="rect">
            <a:avLst/>
          </a:prstGeom>
          <a:noFill/>
          <a:ln w="9525">
            <a:noFill/>
            <a:miter lim="800000"/>
            <a:headEnd/>
            <a:tailEnd/>
          </a:ln>
        </p:spPr>
      </p:pic>
      <p:pic>
        <p:nvPicPr>
          <p:cNvPr id="53252" name="Picture 6"/>
          <p:cNvPicPr>
            <a:picLocks noChangeAspect="1" noChangeArrowheads="1"/>
          </p:cNvPicPr>
          <p:nvPr/>
        </p:nvPicPr>
        <p:blipFill>
          <a:blip r:embed="rId5"/>
          <a:srcRect/>
          <a:stretch>
            <a:fillRect/>
          </a:stretch>
        </p:blipFill>
        <p:spPr bwMode="auto">
          <a:xfrm>
            <a:off x="1838325" y="2133600"/>
            <a:ext cx="7770813" cy="3505200"/>
          </a:xfrm>
          <a:prstGeom prst="rect">
            <a:avLst/>
          </a:prstGeom>
          <a:noFill/>
          <a:ln w="38100">
            <a:solidFill>
              <a:srgbClr val="FF00FF"/>
            </a:solidFill>
            <a:miter lim="800000"/>
            <a:headEnd/>
            <a:tailEnd/>
          </a:ln>
        </p:spPr>
      </p:pic>
      <p:sp>
        <p:nvSpPr>
          <p:cNvPr id="53253" name="Rectangle 7"/>
          <p:cNvSpPr>
            <a:spLocks noChangeArrowheads="1"/>
          </p:cNvSpPr>
          <p:nvPr/>
        </p:nvSpPr>
        <p:spPr bwMode="auto">
          <a:xfrm>
            <a:off x="0" y="5786438"/>
            <a:ext cx="11880850" cy="915987"/>
          </a:xfrm>
          <a:prstGeom prst="rect">
            <a:avLst/>
          </a:prstGeom>
          <a:noFill/>
          <a:ln w="9525">
            <a:noFill/>
            <a:miter lim="800000"/>
            <a:headEnd/>
            <a:tailEnd/>
          </a:ln>
        </p:spPr>
        <p:txBody>
          <a:bodyPr anchor="ctr">
            <a:spAutoFit/>
          </a:bodyPr>
          <a:lstStyle/>
          <a:p>
            <a:pPr algn="ctr"/>
            <a:r>
              <a:rPr lang="pt-BR" altLang="ko-KR" sz="1800" b="1">
                <a:solidFill>
                  <a:srgbClr val="0000FF"/>
                </a:solidFill>
                <a:latin typeface="Arial" charset="0"/>
                <a:ea typeface="굴림"/>
                <a:cs typeface="굴림"/>
              </a:rPr>
              <a:t>O objetivo do presente estudo foi determinar a viabilidade e segurança dos do uso de leve hipotermia controlada em prematuros com ECN e síndrome de disfunção de múltiplos órgãos</a:t>
            </a:r>
            <a:r>
              <a:rPr lang="pt-BR" altLang="ko-KR" sz="1800">
                <a:latin typeface="Arial" charset="0"/>
                <a:ea typeface="굴림"/>
                <a:cs typeface="굴림"/>
              </a:rPr>
              <a:t> (</a:t>
            </a:r>
            <a:r>
              <a:rPr lang="pt-BR" altLang="ko-KR" sz="1800" b="1">
                <a:solidFill>
                  <a:srgbClr val="0000FF"/>
                </a:solidFill>
                <a:latin typeface="Arial" charset="0"/>
                <a:ea typeface="굴림"/>
                <a:cs typeface="굴림"/>
              </a:rPr>
              <a:t>SDMO), antes de investigar a eficácia de hipotermia leve em um ensaio clínico randomizado e controlado.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4274" name="Rectangle 3"/>
          <p:cNvSpPr>
            <a:spLocks noGrp="1"/>
          </p:cNvSpPr>
          <p:nvPr>
            <p:ph type="body" idx="4294967295"/>
          </p:nvPr>
        </p:nvSpPr>
        <p:spPr>
          <a:xfrm>
            <a:off x="407988" y="373063"/>
            <a:ext cx="11368087" cy="3524250"/>
          </a:xfrm>
          <a:solidFill>
            <a:schemeClr val="bg1"/>
          </a:solidFill>
        </p:spPr>
        <p:txBody>
          <a:bodyPr/>
          <a:lstStyle/>
          <a:p>
            <a:r>
              <a:rPr lang="pt-BR" altLang="ko-KR" smtClean="0">
                <a:ea typeface="굴림"/>
                <a:cs typeface="굴림"/>
              </a:rPr>
              <a:t>Em comparação com o grupo não resfriado, </a:t>
            </a:r>
            <a:r>
              <a:rPr lang="pt-BR" altLang="ko-KR" smtClean="0">
                <a:solidFill>
                  <a:srgbClr val="0000FF"/>
                </a:solidFill>
                <a:ea typeface="굴림"/>
                <a:cs typeface="굴림"/>
              </a:rPr>
              <a:t>não houve aumento nenhum na mortalidade, hemorragia, infecção ou a necessidade de agentes inotrópicos nos recém-nascidos que foram resfriados.</a:t>
            </a:r>
          </a:p>
          <a:p>
            <a:r>
              <a:rPr lang="pt-BR" altLang="ko-KR" smtClean="0">
                <a:ea typeface="굴림"/>
                <a:cs typeface="굴림"/>
              </a:rPr>
              <a:t>Os autores do presente estudo demonstraram que leve hipotermia em prematuros com ECN é viável e </a:t>
            </a:r>
            <a:r>
              <a:rPr lang="pt-BR" altLang="ko-KR" b="1" smtClean="0">
                <a:solidFill>
                  <a:srgbClr val="0000FF"/>
                </a:solidFill>
                <a:ea typeface="굴림"/>
                <a:cs typeface="굴림"/>
              </a:rPr>
              <a:t>pode ser alcançada simplesmente reduzindo a temperatura da incubadora ou reduzindo a saída do  aquecedor radiante</a:t>
            </a:r>
            <a:r>
              <a:rPr lang="pt-BR" altLang="ko-KR" smtClean="0">
                <a:solidFill>
                  <a:srgbClr val="0000FF"/>
                </a:solidFill>
                <a:ea typeface="굴림"/>
                <a:cs typeface="굴림"/>
              </a:rPr>
              <a:t> </a:t>
            </a:r>
          </a:p>
          <a:p>
            <a:r>
              <a:rPr lang="pt-BR" altLang="ko-KR" b="1" smtClean="0">
                <a:solidFill>
                  <a:srgbClr val="FF00FF"/>
                </a:solidFill>
                <a:ea typeface="굴림"/>
                <a:cs typeface="굴림"/>
              </a:rPr>
              <a:t>a análise das concentrações de citocina inflamatória suporta a ausência de uma resposta inflamatória rebote após o reaquecimento</a:t>
            </a:r>
          </a:p>
          <a:p>
            <a:pPr>
              <a:buFont typeface="Wingdings 2" pitchFamily="18" charset="2"/>
              <a:buNone/>
            </a:pPr>
            <a:r>
              <a:rPr lang="pt-BR" altLang="ko-KR" smtClean="0">
                <a:solidFill>
                  <a:srgbClr val="FF00FF"/>
                </a:solidFill>
                <a:ea typeface="굴림"/>
                <a:cs typeface="굴림"/>
              </a:rPr>
              <a:t> </a:t>
            </a:r>
            <a:endParaRPr lang="pt-BR" smtClean="0">
              <a:solidFill>
                <a:srgbClr val="FF00FF"/>
              </a:solidFill>
            </a:endParaRPr>
          </a:p>
        </p:txBody>
      </p:sp>
      <p:pic>
        <p:nvPicPr>
          <p:cNvPr id="54275" name="Picture 4"/>
          <p:cNvPicPr>
            <a:picLocks noChangeAspect="1" noChangeArrowheads="1"/>
          </p:cNvPicPr>
          <p:nvPr/>
        </p:nvPicPr>
        <p:blipFill>
          <a:blip r:embed="rId2"/>
          <a:srcRect/>
          <a:stretch>
            <a:fillRect/>
          </a:stretch>
        </p:blipFill>
        <p:spPr bwMode="auto">
          <a:xfrm>
            <a:off x="2489200" y="3405188"/>
            <a:ext cx="7212013" cy="2914650"/>
          </a:xfrm>
          <a:prstGeom prst="rect">
            <a:avLst/>
          </a:prstGeom>
          <a:noFill/>
          <a:ln w="38100">
            <a:solidFill>
              <a:srgbClr val="FF00FF"/>
            </a:solid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5298" name="Rectangle 3"/>
          <p:cNvSpPr>
            <a:spLocks noGrp="1"/>
          </p:cNvSpPr>
          <p:nvPr>
            <p:ph type="body" idx="4294967295"/>
          </p:nvPr>
        </p:nvSpPr>
        <p:spPr>
          <a:xfrm>
            <a:off x="133350" y="7938"/>
            <a:ext cx="12192000" cy="6850062"/>
          </a:xfrm>
          <a:solidFill>
            <a:schemeClr val="bg1"/>
          </a:solidFill>
        </p:spPr>
        <p:txBody>
          <a:bodyPr/>
          <a:lstStyle/>
          <a:p>
            <a:endParaRPr lang="pt-BR" smtClean="0"/>
          </a:p>
          <a:p>
            <a:endParaRPr lang="pt-BR" smtClean="0"/>
          </a:p>
          <a:p>
            <a:endParaRPr lang="pt-BR" smtClean="0"/>
          </a:p>
          <a:p>
            <a:endParaRPr lang="pt-BR" smtClean="0"/>
          </a:p>
          <a:p>
            <a:endParaRPr lang="pt-BR" smtClean="0"/>
          </a:p>
          <a:p>
            <a:endParaRPr lang="pt-BR" smtClean="0"/>
          </a:p>
          <a:p>
            <a:endParaRPr lang="pt-BR" smtClean="0"/>
          </a:p>
          <a:p>
            <a:r>
              <a:rPr lang="pt-BR" smtClean="0"/>
              <a:t>Nessa experiência , baixa tecnologia, </a:t>
            </a:r>
            <a:r>
              <a:rPr lang="pt-BR" smtClean="0">
                <a:solidFill>
                  <a:srgbClr val="0000FF"/>
                </a:solidFill>
              </a:rPr>
              <a:t>hipotermia controlada leve (35,5 graus até por 48 horas</a:t>
            </a:r>
            <a:r>
              <a:rPr lang="pt-BR" smtClean="0"/>
              <a:t>) é viável </a:t>
            </a:r>
            <a:r>
              <a:rPr lang="pt-BR" b="1" smtClean="0">
                <a:solidFill>
                  <a:srgbClr val="FF00FF"/>
                </a:solidFill>
              </a:rPr>
              <a:t>e não está relacionada a efeitos adversos em recém-nascidos de muito baixo peso com enterocolite necosante (NEC)estágio II / III de Bell modificado, e melhores resultados principais:</a:t>
            </a:r>
          </a:p>
          <a:p>
            <a:r>
              <a:rPr lang="pt-BR" smtClean="0"/>
              <a:t>O </a:t>
            </a:r>
            <a:r>
              <a:rPr lang="pt-BR" b="1" smtClean="0">
                <a:solidFill>
                  <a:srgbClr val="009900"/>
                </a:solidFill>
              </a:rPr>
              <a:t>grupo hipotermia necessitou de menos cirurgia</a:t>
            </a:r>
            <a:r>
              <a:rPr lang="pt-BR" smtClean="0"/>
              <a:t> (aRR 0,40; IC 95% 0,19-0,85), apresentou </a:t>
            </a:r>
            <a:r>
              <a:rPr lang="pt-BR" b="1" smtClean="0">
                <a:solidFill>
                  <a:srgbClr val="009900"/>
                </a:solidFill>
              </a:rPr>
              <a:t>menos perfuração intestinal</a:t>
            </a:r>
            <a:r>
              <a:rPr lang="pt-BR" smtClean="0"/>
              <a:t> (aRR 0,39; IC 95% 0,18; 0,83), teve </a:t>
            </a:r>
            <a:r>
              <a:rPr lang="pt-BR" b="1" smtClean="0"/>
              <a:t>menor duração da nutrição parenteral</a:t>
            </a:r>
            <a:r>
              <a:rPr lang="pt-BR" smtClean="0"/>
              <a:t> (aHR 5,28; IC 95% 1,88- 14,89), </a:t>
            </a:r>
            <a:r>
              <a:rPr lang="pt-BR" b="1" smtClean="0">
                <a:solidFill>
                  <a:srgbClr val="009900"/>
                </a:solidFill>
              </a:rPr>
              <a:t>não precisou de ressecção intestinal extensa</a:t>
            </a:r>
            <a:r>
              <a:rPr lang="pt-BR" smtClean="0"/>
              <a:t> (0 vs 15,7%), e </a:t>
            </a:r>
            <a:r>
              <a:rPr lang="pt-BR" b="1" smtClean="0">
                <a:solidFill>
                  <a:srgbClr val="009900"/>
                </a:solidFill>
              </a:rPr>
              <a:t>não apresentou nenhuma morte</a:t>
            </a:r>
            <a:r>
              <a:rPr lang="pt-BR" smtClean="0">
                <a:solidFill>
                  <a:srgbClr val="009900"/>
                </a:solidFill>
              </a:rPr>
              <a:t> </a:t>
            </a:r>
            <a:r>
              <a:rPr lang="pt-BR" smtClean="0"/>
              <a:t>(0 vs 31,6%).</a:t>
            </a:r>
          </a:p>
          <a:p>
            <a:r>
              <a:rPr lang="pt-BR" smtClean="0"/>
              <a:t>-O próximo passo nesse  grupo de pesquisa é um estudo  prospectivo de hipotermia controlada leve em NEC</a:t>
            </a:r>
          </a:p>
        </p:txBody>
      </p:sp>
      <p:sp>
        <p:nvSpPr>
          <p:cNvPr id="55299" name="Rectangle 4"/>
          <p:cNvSpPr>
            <a:spLocks noChangeArrowheads="1"/>
          </p:cNvSpPr>
          <p:nvPr/>
        </p:nvSpPr>
        <p:spPr bwMode="auto">
          <a:xfrm>
            <a:off x="1208088" y="612775"/>
            <a:ext cx="8656637" cy="2560638"/>
          </a:xfrm>
          <a:prstGeom prst="rect">
            <a:avLst/>
          </a:prstGeom>
          <a:no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Baixa tecnologia, hipotermia moderada controlada para tratamento de enterocolite necrosante: uma iniciativa para melhorar os cuidados de sa</a:t>
            </a:r>
            <a:r>
              <a:rPr lang="en-US" sz="2700" b="1">
                <a:solidFill>
                  <a:srgbClr val="0000FF"/>
                </a:solidFill>
                <a:latin typeface="Arial" charset="0"/>
              </a:rPr>
              <a:t>ú</a:t>
            </a:r>
            <a:r>
              <a:rPr lang="en-US" sz="2700" b="1">
                <a:solidFill>
                  <a:srgbClr val="0000FF"/>
                </a:solidFill>
                <a:latin typeface="Lato" pitchFamily="34" charset="0"/>
              </a:rPr>
              <a:t>de para neonatos prematuros</a:t>
            </a:r>
          </a:p>
          <a:p>
            <a:pPr eaLnBrk="0" hangingPunct="0"/>
            <a:r>
              <a:rPr lang="en-US" sz="800">
                <a:solidFill>
                  <a:srgbClr val="607D8B"/>
                </a:solidFill>
                <a:latin typeface="Arial" charset="0"/>
              </a:rPr>
              <a:t>        </a:t>
            </a:r>
            <a:r>
              <a:rPr lang="en-US" sz="1800">
                <a:latin typeface="Arial" charset="0"/>
              </a:rPr>
              <a:t/>
            </a:r>
            <a:br>
              <a:rPr lang="en-US" sz="1800">
                <a:latin typeface="Arial" charset="0"/>
              </a:rPr>
            </a:br>
            <a:r>
              <a:rPr lang="en-US" sz="1300" b="1">
                <a:solidFill>
                  <a:srgbClr val="607D8B"/>
                </a:solidFill>
                <a:latin typeface="Source Sans Pro"/>
                <a:hlinkClick r:id="rId2"/>
              </a:rPr>
              <a:t>Low</a:t>
            </a:r>
            <a:r>
              <a:rPr lang="en-US" sz="1300">
                <a:solidFill>
                  <a:srgbClr val="607D8B"/>
                </a:solidFill>
                <a:latin typeface="Arial" charset="0"/>
                <a:hlinkClick r:id="rId2"/>
              </a:rPr>
              <a:t> </a:t>
            </a:r>
            <a:r>
              <a:rPr lang="en-US" sz="1300" b="1">
                <a:solidFill>
                  <a:srgbClr val="607D8B"/>
                </a:solidFill>
                <a:latin typeface="Source Sans Pro"/>
                <a:hlinkClick r:id="rId2"/>
              </a:rPr>
              <a:t>technology</a:t>
            </a:r>
            <a:r>
              <a:rPr lang="en-US" sz="1300">
                <a:solidFill>
                  <a:srgbClr val="607D8B"/>
                </a:solidFill>
                <a:latin typeface="Source Sans Pro"/>
                <a:hlinkClick r:id="rId2"/>
              </a:rPr>
              <a:t>,</a:t>
            </a:r>
            <a:r>
              <a:rPr lang="en-US" sz="1300">
                <a:solidFill>
                  <a:srgbClr val="607D8B"/>
                </a:solidFill>
                <a:latin typeface="Arial" charset="0"/>
                <a:hlinkClick r:id="rId2"/>
              </a:rPr>
              <a:t> </a:t>
            </a:r>
            <a:r>
              <a:rPr lang="en-US" sz="1300" b="1">
                <a:solidFill>
                  <a:srgbClr val="607D8B"/>
                </a:solidFill>
                <a:latin typeface="Source Sans Pro"/>
                <a:hlinkClick r:id="rId2"/>
              </a:rPr>
              <a:t>mild</a:t>
            </a:r>
            <a:r>
              <a:rPr lang="en-US" sz="1300">
                <a:solidFill>
                  <a:srgbClr val="607D8B"/>
                </a:solidFill>
                <a:latin typeface="Arial" charset="0"/>
                <a:hlinkClick r:id="rId2"/>
              </a:rPr>
              <a:t> </a:t>
            </a:r>
            <a:r>
              <a:rPr lang="en-US" sz="1300" b="1">
                <a:solidFill>
                  <a:srgbClr val="607D8B"/>
                </a:solidFill>
                <a:latin typeface="Source Sans Pro"/>
                <a:hlinkClick r:id="rId2"/>
              </a:rPr>
              <a:t>controlled</a:t>
            </a:r>
            <a:r>
              <a:rPr lang="en-US" sz="1300">
                <a:solidFill>
                  <a:srgbClr val="607D8B"/>
                </a:solidFill>
                <a:latin typeface="Arial" charset="0"/>
                <a:hlinkClick r:id="rId2"/>
              </a:rPr>
              <a:t> </a:t>
            </a:r>
            <a:r>
              <a:rPr lang="en-US" sz="1300" b="1">
                <a:solidFill>
                  <a:srgbClr val="607D8B"/>
                </a:solidFill>
                <a:latin typeface="Source Sans Pro"/>
                <a:hlinkClick r:id="rId2"/>
              </a:rPr>
              <a:t>hypothermia</a:t>
            </a:r>
            <a:r>
              <a:rPr lang="en-US" sz="1300">
                <a:solidFill>
                  <a:srgbClr val="607D8B"/>
                </a:solidFill>
                <a:latin typeface="Arial" charset="0"/>
                <a:hlinkClick r:id="rId2"/>
              </a:rPr>
              <a:t> </a:t>
            </a:r>
            <a:r>
              <a:rPr lang="en-US" sz="1300">
                <a:solidFill>
                  <a:srgbClr val="607D8B"/>
                </a:solidFill>
                <a:latin typeface="Source Sans Pro"/>
                <a:hlinkClick r:id="rId2"/>
              </a:rPr>
              <a:t>for necrotizing enterocolitis treatment: an initiative to improve healthcare to preterm neonates.</a:t>
            </a:r>
            <a:r>
              <a:rPr lang="en-US" sz="1300">
                <a:solidFill>
                  <a:srgbClr val="424242"/>
                </a:solidFill>
                <a:latin typeface="Source Sans Pro"/>
              </a:rPr>
              <a:t>Gon</a:t>
            </a:r>
            <a:r>
              <a:rPr lang="en-US" sz="1300">
                <a:solidFill>
                  <a:srgbClr val="424242"/>
                </a:solidFill>
                <a:latin typeface="Arial" charset="0"/>
              </a:rPr>
              <a:t>ç</a:t>
            </a:r>
            <a:r>
              <a:rPr lang="en-US" sz="1300">
                <a:solidFill>
                  <a:srgbClr val="424242"/>
                </a:solidFill>
                <a:latin typeface="Source Sans Pro"/>
              </a:rPr>
              <a:t>alves-Ferri WA, Ferreira CHF, Couto LCA, Souza TR, de Castro Peres T, Carmona F, Aragon DC, Crott G, Mussi-Pinhata MM, Junior JSC, Roosch A, Neto LS.Eur J Pediatr. 2021 Apr 24. doi: 10.1007/s00431-021-04014-1. Online ahead of print.PMID:</a:t>
            </a:r>
            <a:r>
              <a:rPr lang="en-US" sz="1300">
                <a:solidFill>
                  <a:srgbClr val="424242"/>
                </a:solidFill>
                <a:latin typeface="Arial" charset="0"/>
              </a:rPr>
              <a:t> </a:t>
            </a:r>
            <a:r>
              <a:rPr lang="en-US" sz="1300">
                <a:solidFill>
                  <a:srgbClr val="424242"/>
                </a:solidFill>
                <a:latin typeface="Source Sans Pro"/>
              </a:rPr>
              <a:t>33895856.</a:t>
            </a:r>
            <a:endParaRPr lang="en-US" sz="1800">
              <a:solidFill>
                <a:srgbClr val="607D8B"/>
              </a:solidFill>
              <a:latin typeface="Arial" charset="0"/>
            </a:endParaRPr>
          </a:p>
        </p:txBody>
      </p:sp>
      <p:pic>
        <p:nvPicPr>
          <p:cNvPr id="55300" name="Picture 5" descr="pptx">
            <a:hlinkClick r:id="rId3" tooltip="ECN_Hipotermia_moderada_2021"/>
          </p:cNvPr>
          <p:cNvPicPr>
            <a:picLocks noChangeAspect="1" noChangeArrowheads="1"/>
          </p:cNvPicPr>
          <p:nvPr/>
        </p:nvPicPr>
        <p:blipFill>
          <a:blip r:embed="rId4"/>
          <a:srcRect/>
          <a:stretch>
            <a:fillRect/>
          </a:stretch>
        </p:blipFill>
        <p:spPr bwMode="auto">
          <a:xfrm>
            <a:off x="10150475" y="652463"/>
            <a:ext cx="974725" cy="974725"/>
          </a:xfrm>
          <a:prstGeom prst="rect">
            <a:avLst/>
          </a:prstGeom>
          <a:noFill/>
          <a:ln w="9525">
            <a:noFill/>
            <a:miter lim="800000"/>
            <a:headEnd/>
            <a:tailEnd/>
          </a:ln>
        </p:spPr>
      </p:pic>
      <p:sp>
        <p:nvSpPr>
          <p:cNvPr id="55301" name="Text Box 6"/>
          <p:cNvSpPr txBox="1">
            <a:spLocks noChangeArrowheads="1"/>
          </p:cNvSpPr>
          <p:nvPr/>
        </p:nvSpPr>
        <p:spPr bwMode="auto">
          <a:xfrm>
            <a:off x="1889125" y="3521075"/>
            <a:ext cx="7213600" cy="366713"/>
          </a:xfrm>
          <a:prstGeom prst="rect">
            <a:avLst/>
          </a:prstGeom>
          <a:noFill/>
          <a:ln w="9525">
            <a:noFill/>
            <a:miter lim="800000"/>
            <a:headEnd/>
            <a:tailEnd/>
          </a:ln>
        </p:spPr>
        <p:txBody>
          <a:bodyPr>
            <a:spAutoFit/>
          </a:bodyPr>
          <a:lstStyle/>
          <a:p>
            <a:pPr defTabSz="914400"/>
            <a:endParaRPr lang="pt-BR" sz="1800">
              <a:latin typeface="Arial"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6322" name="Rectangle 3"/>
          <p:cNvSpPr>
            <a:spLocks noGrp="1"/>
          </p:cNvSpPr>
          <p:nvPr>
            <p:ph type="body" idx="4294967295"/>
          </p:nvPr>
        </p:nvSpPr>
        <p:spPr>
          <a:xfrm>
            <a:off x="0" y="0"/>
            <a:ext cx="12192000" cy="6340475"/>
          </a:xfrm>
          <a:solidFill>
            <a:schemeClr val="bg1"/>
          </a:solidFill>
        </p:spPr>
        <p:txBody>
          <a:bodyPr/>
          <a:lstStyle/>
          <a:p>
            <a:endParaRPr lang="pt-BR" smtClean="0"/>
          </a:p>
        </p:txBody>
      </p:sp>
      <p:sp>
        <p:nvSpPr>
          <p:cNvPr id="56323" name="Rectangle 3"/>
          <p:cNvSpPr>
            <a:spLocks/>
          </p:cNvSpPr>
          <p:nvPr/>
        </p:nvSpPr>
        <p:spPr bwMode="auto">
          <a:xfrm>
            <a:off x="373063" y="1498600"/>
            <a:ext cx="11064875" cy="4584700"/>
          </a:xfrm>
          <a:prstGeom prst="rect">
            <a:avLst/>
          </a:prstGeom>
          <a:solidFill>
            <a:srgbClr val="FFFF00"/>
          </a:solidFill>
          <a:ln w="76200" cmpd="tri">
            <a:solidFill>
              <a:srgbClr val="FF00FF"/>
            </a:solidFill>
            <a:miter lim="800000"/>
            <a:headEnd/>
            <a:tailEnd/>
          </a:ln>
        </p:spPr>
        <p:txBody>
          <a:bodyPr lIns="0" rIns="0"/>
          <a:lstStyle/>
          <a:p>
            <a:pPr marL="90488" indent="-90488" defTabSz="914400" eaLnBrk="0" hangingPunct="0">
              <a:spcBef>
                <a:spcPct val="20000"/>
              </a:spcBef>
              <a:spcAft>
                <a:spcPts val="600"/>
              </a:spcAft>
              <a:buClr>
                <a:schemeClr val="accent2"/>
              </a:buClr>
              <a:buSzPct val="92000"/>
              <a:buFont typeface="Wingdings 2" pitchFamily="18" charset="2"/>
              <a:buChar char=""/>
            </a:pPr>
            <a:r>
              <a:rPr lang="pt-BR" sz="1800">
                <a:solidFill>
                  <a:schemeClr val="tx2"/>
                </a:solidFill>
                <a:latin typeface="Gill Sans MT" charset="0"/>
              </a:rPr>
              <a:t>-</a:t>
            </a:r>
            <a:r>
              <a:rPr lang="pt-BR" sz="1800" b="1">
                <a:solidFill>
                  <a:srgbClr val="0000FF"/>
                </a:solidFill>
                <a:latin typeface="Gill Sans MT" charset="0"/>
              </a:rPr>
              <a:t>Os mecanismos pelos quais a hipotermia é benéfica para os resultados da NEC não foram totalmente compreendidos até o momento. </a:t>
            </a:r>
          </a:p>
          <a:p>
            <a:pPr marL="90488" indent="-90488" defTabSz="914400" eaLnBrk="0" hangingPunct="0">
              <a:spcBef>
                <a:spcPct val="20000"/>
              </a:spcBef>
              <a:spcAft>
                <a:spcPts val="600"/>
              </a:spcAft>
              <a:buClr>
                <a:schemeClr val="accent2"/>
              </a:buClr>
              <a:buSzPct val="92000"/>
              <a:buFont typeface="Wingdings 2" pitchFamily="18" charset="2"/>
              <a:buChar char=""/>
            </a:pPr>
            <a:r>
              <a:rPr lang="pt-BR" sz="1800" b="1">
                <a:solidFill>
                  <a:srgbClr val="0000FF"/>
                </a:solidFill>
                <a:latin typeface="Gill Sans MT" charset="0"/>
              </a:rPr>
              <a:t>-Estudos recentes propuseram que tanto a febre quanto a hipotermia podem ser respostas fisiológicas às agressões causadas por microrganismos patogênicos. ]</a:t>
            </a:r>
          </a:p>
          <a:p>
            <a:pPr marL="90488" indent="-90488" defTabSz="914400" eaLnBrk="0" hangingPunct="0">
              <a:spcBef>
                <a:spcPct val="20000"/>
              </a:spcBef>
              <a:spcAft>
                <a:spcPts val="600"/>
              </a:spcAft>
              <a:buClr>
                <a:schemeClr val="accent2"/>
              </a:buClr>
              <a:buSzPct val="92000"/>
              <a:buFont typeface="Wingdings 2" pitchFamily="18" charset="2"/>
              <a:buChar char=""/>
            </a:pPr>
            <a:r>
              <a:rPr lang="pt-BR" sz="1800" b="1">
                <a:solidFill>
                  <a:srgbClr val="0000FF"/>
                </a:solidFill>
                <a:latin typeface="Gill Sans MT" charset="0"/>
              </a:rPr>
              <a:t>-Além disso, a hipotermia pode modular a inflamação, que é um componente importante na fisiopatologia da NEC. </a:t>
            </a:r>
          </a:p>
          <a:p>
            <a:pPr marL="90488" indent="-90488" defTabSz="914400" eaLnBrk="0" hangingPunct="0">
              <a:spcBef>
                <a:spcPct val="20000"/>
              </a:spcBef>
              <a:spcAft>
                <a:spcPts val="600"/>
              </a:spcAft>
              <a:buClr>
                <a:schemeClr val="accent2"/>
              </a:buClr>
              <a:buSzPct val="92000"/>
              <a:buFont typeface="Wingdings 2" pitchFamily="18" charset="2"/>
              <a:buChar char=""/>
            </a:pPr>
            <a:r>
              <a:rPr lang="pt-BR" sz="1800" b="1">
                <a:solidFill>
                  <a:srgbClr val="0000FF"/>
                </a:solidFill>
                <a:latin typeface="Gill Sans MT" charset="0"/>
              </a:rPr>
              <a:t>-Hall et al observaram uma diminuição dos níveis de  interleucina(IL) -10 durante a hipotermia, e, mesmo após o reaquecimento, esses níveis foram mantidos. </a:t>
            </a:r>
          </a:p>
          <a:p>
            <a:pPr marL="90488" indent="-90488" defTabSz="914400" eaLnBrk="0" hangingPunct="0">
              <a:spcBef>
                <a:spcPct val="20000"/>
              </a:spcBef>
              <a:spcAft>
                <a:spcPts val="600"/>
              </a:spcAft>
              <a:buClr>
                <a:schemeClr val="accent2"/>
              </a:buClr>
              <a:buSzPct val="92000"/>
              <a:buFont typeface="Wingdings 2" pitchFamily="18" charset="2"/>
              <a:buChar char=""/>
            </a:pPr>
            <a:r>
              <a:rPr lang="pt-BR" sz="1800" b="1">
                <a:solidFill>
                  <a:srgbClr val="0000FF"/>
                </a:solidFill>
                <a:latin typeface="Gill Sans MT" charset="0"/>
              </a:rPr>
              <a:t>-Outras influências possíveis de hipotermia no bioma intestinal e sepse foram descritas, mas mais pesquisas são necessárias para elucidar os mecanismos pelos quais a hipotermia é benéfica em bebês prematuros com NEC.</a:t>
            </a:r>
          </a:p>
        </p:txBody>
      </p:sp>
      <p:sp>
        <p:nvSpPr>
          <p:cNvPr id="56324" name="Rectangle 5"/>
          <p:cNvSpPr>
            <a:spLocks noChangeArrowheads="1"/>
          </p:cNvSpPr>
          <p:nvPr/>
        </p:nvSpPr>
        <p:spPr bwMode="auto">
          <a:xfrm>
            <a:off x="1233488" y="704850"/>
            <a:ext cx="9921875" cy="579438"/>
          </a:xfrm>
          <a:prstGeom prst="rect">
            <a:avLst/>
          </a:prstGeom>
          <a:noFill/>
          <a:ln w="9525">
            <a:noFill/>
            <a:miter lim="800000"/>
            <a:headEnd/>
            <a:tailEnd/>
          </a:ln>
        </p:spPr>
        <p:txBody>
          <a:bodyPr wrap="none">
            <a:spAutoFit/>
          </a:bodyPr>
          <a:lstStyle/>
          <a:p>
            <a:pPr defTabSz="914400"/>
            <a:r>
              <a:rPr lang="pt-BR" b="1">
                <a:solidFill>
                  <a:srgbClr val="0000FF"/>
                </a:solidFill>
              </a:rPr>
              <a:t>Mecanismos do benefício da Hipotermia na NEC</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p:cNvSpPr>
          <p:nvPr>
            <p:ph type="title" idx="4294967295"/>
          </p:nvPr>
        </p:nvSpPr>
        <p:spPr bwMode="auto">
          <a:xfrm>
            <a:off x="284163" y="346075"/>
            <a:ext cx="11572875" cy="1695450"/>
          </a:xfrm>
          <a:solidFill>
            <a:schemeClr val="bg1"/>
          </a:solidFill>
        </p:spPr>
        <p:txBody>
          <a:bodyPr wrap="square" numCol="1" anchorCtr="0" compatLnSpc="1">
            <a:prstTxWarp prst="textNoShape">
              <a:avLst/>
            </a:prstTxWarp>
          </a:bodyPr>
          <a:lstStyle/>
          <a:p>
            <a:pPr algn="ctr"/>
            <a:r>
              <a:rPr lang="pt-BR" sz="2400" b="1" cap="none" smtClean="0">
                <a:solidFill>
                  <a:srgbClr val="0000FF"/>
                </a:solidFill>
              </a:rPr>
              <a:t>Nutrição  durante hipotermia terapêutica neonatal, avaliada usando dados do Banco de Pesquisa Nacional Neonatal recolhidos rotineiramente: um estudo de coorte retrospectivo baseado na população do Reino Unido</a:t>
            </a:r>
          </a:p>
        </p:txBody>
      </p:sp>
      <p:sp>
        <p:nvSpPr>
          <p:cNvPr id="57346" name="Rectangle 3"/>
          <p:cNvSpPr>
            <a:spLocks noGrp="1"/>
          </p:cNvSpPr>
          <p:nvPr>
            <p:ph type="body" idx="4294967295"/>
          </p:nvPr>
        </p:nvSpPr>
        <p:spPr>
          <a:xfrm>
            <a:off x="619125" y="3108325"/>
            <a:ext cx="11029950" cy="3749675"/>
          </a:xfrm>
        </p:spPr>
        <p:txBody>
          <a:bodyPr/>
          <a:lstStyle/>
          <a:p>
            <a:r>
              <a:rPr lang="pt-BR" sz="2000" smtClean="0"/>
              <a:t>6.030 bebês receberam hipotermia terapêutica, dos quais 1.873 (</a:t>
            </a:r>
            <a:r>
              <a:rPr lang="pt-BR" sz="2000" b="1" smtClean="0">
                <a:solidFill>
                  <a:srgbClr val="0000FF"/>
                </a:solidFill>
              </a:rPr>
              <a:t>31,1%)</a:t>
            </a:r>
            <a:r>
              <a:rPr lang="pt-BR" sz="2000" b="1" smtClean="0"/>
              <a:t> foram alimentados</a:t>
            </a:r>
            <a:r>
              <a:rPr lang="pt-BR" sz="2000" smtClean="0"/>
              <a:t> durante o tratamento. Sete (0,1%) bebês foram diagnosticados com enterocolite necrosante grave e o número era muito pequeno para análises posteriores. Selecionamos 3.236 (53,7%) bebês para a análise de alimentação pareada (1618 pares), alcançando um bom equilíbrio para todas as variáveis ​​de fundo registradas. </a:t>
            </a:r>
          </a:p>
          <a:p>
            <a:r>
              <a:rPr lang="pt-BR" sz="2000" smtClean="0"/>
              <a:t>A enterocolite necrosante definida pragmaticamente foi rara em ambos os grupos (incidência 0,5%, IC 95% 0,2-0,9] no grupo alimentado vs 1,1% [0,7-1,4] no grupo não alimentado) . </a:t>
            </a:r>
          </a:p>
          <a:p>
            <a:pPr algn="ctr">
              <a:buFont typeface="Wingdings 2" pitchFamily="18" charset="2"/>
              <a:buNone/>
            </a:pPr>
            <a:r>
              <a:rPr lang="pt-BR" sz="2000" b="1" smtClean="0">
                <a:solidFill>
                  <a:srgbClr val="0000FF"/>
                </a:solidFill>
              </a:rPr>
              <a:t>O grupo alimentado por via enteral teve menos infecções de início tardio pragmaticamente definidas e </a:t>
            </a:r>
            <a:r>
              <a:rPr lang="pt-BR" b="1" smtClean="0">
                <a:solidFill>
                  <a:srgbClr val="0000FF"/>
                </a:solidFill>
              </a:rPr>
              <a:t>maior sobrevida até a alta (5,2% [3·9-6·6]; p&lt;0·0001), maior proporção de aleitamento materno na alta (8·0% [5·1-10·8]; p&lt;0·0001</a:t>
            </a:r>
            <a:r>
              <a:rPr lang="pt-BR" smtClean="0"/>
              <a:t>), </a:t>
            </a:r>
            <a:r>
              <a:rPr lang="pt-BR" sz="2000" smtClean="0"/>
              <a:t> </a:t>
            </a:r>
          </a:p>
        </p:txBody>
      </p:sp>
      <p:sp>
        <p:nvSpPr>
          <p:cNvPr id="57347" name="Rectangle 4"/>
          <p:cNvSpPr>
            <a:spLocks noChangeArrowheads="1"/>
          </p:cNvSpPr>
          <p:nvPr/>
        </p:nvSpPr>
        <p:spPr bwMode="auto">
          <a:xfrm>
            <a:off x="0" y="2271713"/>
            <a:ext cx="12192000" cy="638175"/>
          </a:xfrm>
          <a:prstGeom prst="rect">
            <a:avLst/>
          </a:prstGeom>
          <a:solidFill>
            <a:srgbClr val="FFFFFF"/>
          </a:solidFill>
          <a:ln w="9525">
            <a:noFill/>
            <a:miter lim="800000"/>
            <a:headEnd/>
            <a:tailEnd/>
          </a:ln>
        </p:spPr>
        <p:txBody>
          <a:bodyPr lIns="0" tIns="0" rIns="0" bIns="0" anchor="ctr">
            <a:spAutoFit/>
          </a:bodyPr>
          <a:lstStyle/>
          <a:p>
            <a:pPr algn="ctr"/>
            <a:r>
              <a:rPr lang="en-US" sz="1400" b="1">
                <a:latin typeface="Arial" charset="0"/>
                <a:hlinkClick r:id="rId2"/>
              </a:rPr>
              <a:t>Feeding</a:t>
            </a:r>
            <a:r>
              <a:rPr lang="en-US" sz="1400">
                <a:latin typeface="Arial" charset="0"/>
                <a:hlinkClick r:id="rId2"/>
              </a:rPr>
              <a:t> during </a:t>
            </a:r>
            <a:r>
              <a:rPr lang="en-US" sz="1400" b="1">
                <a:latin typeface="Arial" charset="0"/>
                <a:hlinkClick r:id="rId2"/>
              </a:rPr>
              <a:t>neonatal</a:t>
            </a:r>
            <a:r>
              <a:rPr lang="en-US" sz="1400">
                <a:latin typeface="Arial" charset="0"/>
                <a:hlinkClick r:id="rId2"/>
              </a:rPr>
              <a:t> </a:t>
            </a:r>
            <a:r>
              <a:rPr lang="en-US" sz="1400" b="1">
                <a:latin typeface="Arial" charset="0"/>
                <a:hlinkClick r:id="rId2"/>
              </a:rPr>
              <a:t>therapeutic</a:t>
            </a:r>
            <a:r>
              <a:rPr lang="en-US" sz="1400">
                <a:latin typeface="Arial" charset="0"/>
                <a:hlinkClick r:id="rId2"/>
              </a:rPr>
              <a:t> </a:t>
            </a:r>
            <a:r>
              <a:rPr lang="en-US" sz="1400" b="1">
                <a:latin typeface="Arial" charset="0"/>
                <a:hlinkClick r:id="rId2"/>
              </a:rPr>
              <a:t>hypothermia</a:t>
            </a:r>
            <a:r>
              <a:rPr lang="en-US" sz="1400">
                <a:latin typeface="Arial" charset="0"/>
                <a:hlinkClick r:id="rId2"/>
              </a:rPr>
              <a:t>, </a:t>
            </a:r>
            <a:r>
              <a:rPr lang="en-US" sz="1400" b="1">
                <a:latin typeface="Arial" charset="0"/>
                <a:hlinkClick r:id="rId2"/>
              </a:rPr>
              <a:t>assessed</a:t>
            </a:r>
            <a:r>
              <a:rPr lang="en-US" sz="1400">
                <a:latin typeface="Arial" charset="0"/>
                <a:hlinkClick r:id="rId2"/>
              </a:rPr>
              <a:t> using </a:t>
            </a:r>
            <a:r>
              <a:rPr lang="en-US" sz="1400" b="1">
                <a:latin typeface="Arial" charset="0"/>
                <a:hlinkClick r:id="rId2"/>
              </a:rPr>
              <a:t>routinely</a:t>
            </a:r>
            <a:r>
              <a:rPr lang="en-US" sz="1400">
                <a:latin typeface="Arial" charset="0"/>
                <a:hlinkClick r:id="rId2"/>
              </a:rPr>
              <a:t> collected National </a:t>
            </a:r>
            <a:r>
              <a:rPr lang="en-US" sz="1400" b="1">
                <a:latin typeface="Arial" charset="0"/>
                <a:hlinkClick r:id="rId2"/>
              </a:rPr>
              <a:t>Neonatal</a:t>
            </a:r>
            <a:r>
              <a:rPr lang="en-US" sz="1400">
                <a:latin typeface="Arial" charset="0"/>
                <a:hlinkClick r:id="rId2"/>
              </a:rPr>
              <a:t> Research Database data: a retrospective, UK population-based cohort study.</a:t>
            </a:r>
            <a:r>
              <a:rPr lang="en-US" sz="1400">
                <a:latin typeface="Arial" charset="0"/>
              </a:rPr>
              <a:t>Gale C, Longford NT, Jeyakumaran D, Ougham K, Battersby C, Ojha S, Dorling J.Lancet Child Adolesc Health. 2021 Jun;5(6):408-416. doi: 10.1016/S2352-4642(21)00026-2. Epub 2021 Apr 21.PMID: 33891879 </a:t>
            </a:r>
            <a:r>
              <a:rPr lang="en-US" sz="1400" b="1">
                <a:latin typeface="Arial" charset="0"/>
              </a:rPr>
              <a:t>Free PMC article .</a:t>
            </a:r>
            <a:r>
              <a:rPr lang="en-US" sz="1400" b="1">
                <a:solidFill>
                  <a:srgbClr val="FF00FF"/>
                </a:solidFill>
                <a:latin typeface="Arial" charset="0"/>
              </a:rPr>
              <a:t>Artigo Livre!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58370" name="Rectangle 3"/>
          <p:cNvSpPr>
            <a:spLocks noGrp="1"/>
          </p:cNvSpPr>
          <p:nvPr>
            <p:ph type="body" idx="4294967295"/>
          </p:nvPr>
        </p:nvSpPr>
        <p:spPr>
          <a:xfrm>
            <a:off x="263525" y="314325"/>
            <a:ext cx="11542713" cy="5545138"/>
          </a:xfrm>
          <a:solidFill>
            <a:schemeClr val="bg1"/>
          </a:solidFill>
        </p:spPr>
        <p:txBody>
          <a:bodyPr/>
          <a:lstStyle/>
          <a:p>
            <a:r>
              <a:rPr lang="pt-BR" sz="2400" smtClean="0">
                <a:solidFill>
                  <a:srgbClr val="FF00FF"/>
                </a:solidFill>
              </a:rPr>
              <a:t>A enterocolite necrosante é rara em bebês que recebem hipotermia terapêutica. </a:t>
            </a:r>
          </a:p>
          <a:p>
            <a:r>
              <a:rPr lang="pt-BR" sz="2400" smtClean="0">
                <a:solidFill>
                  <a:srgbClr val="FF00FF"/>
                </a:solidFill>
              </a:rPr>
              <a:t>A alimentação enteral durante a hipotermia é segura e associada a resultados benéficos em comparação com a não alimentação, embora a confusão residual não possa ser completamente descartada.</a:t>
            </a:r>
          </a:p>
          <a:p>
            <a:r>
              <a:rPr lang="pt-BR" sz="2400" smtClean="0">
                <a:solidFill>
                  <a:srgbClr val="FF00FF"/>
                </a:solidFill>
              </a:rPr>
              <a:t> Os ahados desse estudo  apoiam o início da alimentação com leite durante a hipotermia terapêutica. </a:t>
            </a:r>
          </a:p>
        </p:txBody>
      </p:sp>
      <p:sp>
        <p:nvSpPr>
          <p:cNvPr id="58371" name="Text Box 4"/>
          <p:cNvSpPr txBox="1">
            <a:spLocks noChangeArrowheads="1"/>
          </p:cNvSpPr>
          <p:nvPr/>
        </p:nvSpPr>
        <p:spPr bwMode="auto">
          <a:xfrm>
            <a:off x="1381125" y="417513"/>
            <a:ext cx="2536825" cy="579437"/>
          </a:xfrm>
          <a:prstGeom prst="rect">
            <a:avLst/>
          </a:prstGeom>
          <a:noFill/>
          <a:ln w="9525">
            <a:noFill/>
            <a:miter lim="800000"/>
            <a:headEnd/>
            <a:tailEnd/>
          </a:ln>
        </p:spPr>
        <p:txBody>
          <a:bodyPr wrap="none">
            <a:spAutoFit/>
          </a:bodyPr>
          <a:lstStyle/>
          <a:p>
            <a:pPr defTabSz="914400"/>
            <a:r>
              <a:rPr lang="pt-BR">
                <a:solidFill>
                  <a:srgbClr val="0000FF"/>
                </a:solidFill>
              </a:rPr>
              <a:t>PORTANTO...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p:cNvSpPr>
          <p:nvPr>
            <p:ph type="title" idx="4294967295"/>
          </p:nvPr>
        </p:nvSpPr>
        <p:spPr bwMode="auto">
          <a:solidFill>
            <a:schemeClr val="bg1"/>
          </a:solidFill>
        </p:spPr>
        <p:txBody>
          <a:bodyPr wrap="square" numCol="1" anchorCtr="0" compatLnSpc="1">
            <a:prstTxWarp prst="textNoShape">
              <a:avLst/>
            </a:prstTxWarp>
          </a:bodyPr>
          <a:lstStyle/>
          <a:p>
            <a:endParaRPr lang="pt-BR" cap="none" smtClean="0"/>
          </a:p>
        </p:txBody>
      </p:sp>
      <p:sp>
        <p:nvSpPr>
          <p:cNvPr id="59394" name="Rectangle 4"/>
          <p:cNvSpPr>
            <a:spLocks noChangeArrowheads="1"/>
          </p:cNvSpPr>
          <p:nvPr/>
        </p:nvSpPr>
        <p:spPr bwMode="auto">
          <a:xfrm>
            <a:off x="255588" y="3021013"/>
            <a:ext cx="11214100" cy="1373187"/>
          </a:xfrm>
          <a:prstGeom prst="rect">
            <a:avLst/>
          </a:prstGeom>
          <a:solidFill>
            <a:srgbClr val="FFFFFF"/>
          </a:solidFill>
          <a:ln w="9525">
            <a:noFill/>
            <a:miter lim="800000"/>
            <a:headEnd/>
            <a:tailEnd/>
          </a:ln>
        </p:spPr>
        <p:txBody>
          <a:bodyPr lIns="0" tIns="0" rIns="0" bIns="0" anchor="ctr">
            <a:spAutoFit/>
          </a:bodyPr>
          <a:lstStyle/>
          <a:p>
            <a:pPr algn="ctr"/>
            <a:r>
              <a:rPr lang="en-US" sz="1800">
                <a:latin typeface="Arial" charset="0"/>
              </a:rPr>
              <a:t> </a:t>
            </a:r>
          </a:p>
          <a:p>
            <a:pPr algn="ctr"/>
            <a:r>
              <a:rPr lang="en-US" sz="1800">
                <a:latin typeface="Arial" charset="0"/>
                <a:hlinkClick r:id="rId2"/>
              </a:rPr>
              <a:t>Is </a:t>
            </a:r>
            <a:r>
              <a:rPr lang="en-US" sz="1800" b="1">
                <a:latin typeface="Arial" charset="0"/>
                <a:hlinkClick r:id="rId2"/>
              </a:rPr>
              <a:t>enteral</a:t>
            </a:r>
            <a:r>
              <a:rPr lang="en-US" sz="1800">
                <a:latin typeface="Arial" charset="0"/>
                <a:hlinkClick r:id="rId2"/>
              </a:rPr>
              <a:t> </a:t>
            </a:r>
            <a:r>
              <a:rPr lang="en-US" sz="1800" b="1">
                <a:latin typeface="Arial" charset="0"/>
                <a:hlinkClick r:id="rId2"/>
              </a:rPr>
              <a:t>feeding</a:t>
            </a:r>
            <a:r>
              <a:rPr lang="en-US" sz="1800">
                <a:latin typeface="Arial" charset="0"/>
                <a:hlinkClick r:id="rId2"/>
              </a:rPr>
              <a:t> </a:t>
            </a:r>
            <a:r>
              <a:rPr lang="en-US" sz="1800" b="1">
                <a:latin typeface="Arial" charset="0"/>
                <a:hlinkClick r:id="rId2"/>
              </a:rPr>
              <a:t>safe</a:t>
            </a:r>
            <a:r>
              <a:rPr lang="en-US" sz="1800">
                <a:latin typeface="Arial" charset="0"/>
                <a:hlinkClick r:id="rId2"/>
              </a:rPr>
              <a:t> during </a:t>
            </a:r>
            <a:r>
              <a:rPr lang="en-US" sz="1800" b="1">
                <a:latin typeface="Arial" charset="0"/>
                <a:hlinkClick r:id="rId2"/>
              </a:rPr>
              <a:t>therapeutic</a:t>
            </a:r>
            <a:r>
              <a:rPr lang="en-US" sz="1800">
                <a:latin typeface="Arial" charset="0"/>
                <a:hlinkClick r:id="rId2"/>
              </a:rPr>
              <a:t> </a:t>
            </a:r>
            <a:r>
              <a:rPr lang="en-US" sz="1800" b="1">
                <a:latin typeface="Arial" charset="0"/>
                <a:hlinkClick r:id="rId2"/>
              </a:rPr>
              <a:t>hypothermia</a:t>
            </a:r>
            <a:r>
              <a:rPr lang="en-US" sz="1800">
                <a:latin typeface="Arial" charset="0"/>
                <a:hlinkClick r:id="rId2"/>
              </a:rPr>
              <a:t> in neonates with hypoxic-ischaemic encephalopathy?</a:t>
            </a:r>
            <a:endParaRPr lang="en-US" sz="1800">
              <a:latin typeface="Arial" charset="0"/>
            </a:endParaRPr>
          </a:p>
          <a:p>
            <a:pPr algn="ctr"/>
            <a:r>
              <a:rPr lang="en-US" sz="1800">
                <a:latin typeface="Arial" charset="0"/>
              </a:rPr>
              <a:t>de Havilland A, Hariharan G.Acta Paediatr. 2022 Jan;111(1):194-195. doi: 10.1111/apa.16060. Epub 2021 Aug 11.PMID: 34382266 Review. No abstract available</a:t>
            </a:r>
          </a:p>
        </p:txBody>
      </p:sp>
      <p:sp>
        <p:nvSpPr>
          <p:cNvPr id="59395" name="Rectangle 5"/>
          <p:cNvSpPr>
            <a:spLocks noChangeArrowheads="1"/>
          </p:cNvSpPr>
          <p:nvPr/>
        </p:nvSpPr>
        <p:spPr bwMode="auto">
          <a:xfrm>
            <a:off x="581025" y="1022350"/>
            <a:ext cx="11029950" cy="1920875"/>
          </a:xfrm>
          <a:prstGeom prst="rect">
            <a:avLst/>
          </a:prstGeom>
          <a:solidFill>
            <a:schemeClr val="bg1"/>
          </a:solidFill>
          <a:ln w="9525">
            <a:noFill/>
            <a:miter lim="800000"/>
            <a:headEnd/>
            <a:tailEnd/>
          </a:ln>
        </p:spPr>
        <p:txBody>
          <a:bodyPr>
            <a:spAutoFit/>
          </a:bodyPr>
          <a:lstStyle/>
          <a:p>
            <a:pPr algn="ctr" defTabSz="914400"/>
            <a:r>
              <a:rPr lang="pt-BR">
                <a:solidFill>
                  <a:srgbClr val="0000FF"/>
                </a:solidFill>
                <a:latin typeface="Britannic Bold" pitchFamily="34" charset="0"/>
              </a:rPr>
              <a:t>A </a:t>
            </a:r>
            <a:r>
              <a:rPr lang="pt-BR" sz="4000">
                <a:solidFill>
                  <a:srgbClr val="0000FF"/>
                </a:solidFill>
                <a:latin typeface="Britannic Bold" pitchFamily="34" charset="0"/>
              </a:rPr>
              <a:t>alimentação enteral é segura durante a hipotermia terapêutica em neonatos com encefalopatia hipóxico-isquêmica?</a:t>
            </a:r>
          </a:p>
        </p:txBody>
      </p:sp>
      <p:sp>
        <p:nvSpPr>
          <p:cNvPr id="59396" name="Text Box 6"/>
          <p:cNvSpPr txBox="1">
            <a:spLocks noChangeArrowheads="1"/>
          </p:cNvSpPr>
          <p:nvPr/>
        </p:nvSpPr>
        <p:spPr bwMode="auto">
          <a:xfrm>
            <a:off x="320675" y="5540375"/>
            <a:ext cx="11871325" cy="1190625"/>
          </a:xfrm>
          <a:prstGeom prst="rect">
            <a:avLst/>
          </a:prstGeom>
          <a:noFill/>
          <a:ln w="9525">
            <a:noFill/>
            <a:miter lim="800000"/>
            <a:headEnd/>
            <a:tailEnd/>
          </a:ln>
        </p:spPr>
        <p:txBody>
          <a:bodyPr>
            <a:spAutoFit/>
          </a:bodyPr>
          <a:lstStyle/>
          <a:p>
            <a:pPr algn="ctr" defTabSz="914400"/>
            <a:r>
              <a:rPr lang="en-US" sz="1800" b="1">
                <a:latin typeface="Arial" charset="0"/>
                <a:hlinkClick r:id="rId3"/>
              </a:rPr>
              <a:t>Feeding</a:t>
            </a:r>
            <a:r>
              <a:rPr lang="en-US" sz="1800">
                <a:latin typeface="Arial" charset="0"/>
                <a:hlinkClick r:id="rId3"/>
              </a:rPr>
              <a:t> during </a:t>
            </a:r>
            <a:r>
              <a:rPr lang="en-US" sz="1800" b="1">
                <a:latin typeface="Arial" charset="0"/>
                <a:hlinkClick r:id="rId3"/>
              </a:rPr>
              <a:t>neonatal</a:t>
            </a:r>
            <a:r>
              <a:rPr lang="en-US" sz="1800">
                <a:latin typeface="Arial" charset="0"/>
                <a:hlinkClick r:id="rId3"/>
              </a:rPr>
              <a:t> </a:t>
            </a:r>
            <a:r>
              <a:rPr lang="en-US" sz="1800" b="1">
                <a:latin typeface="Arial" charset="0"/>
                <a:hlinkClick r:id="rId3"/>
              </a:rPr>
              <a:t>therapeutic</a:t>
            </a:r>
            <a:r>
              <a:rPr lang="en-US" sz="1800">
                <a:latin typeface="Arial" charset="0"/>
                <a:hlinkClick r:id="rId3"/>
              </a:rPr>
              <a:t> </a:t>
            </a:r>
            <a:r>
              <a:rPr lang="en-US" sz="1800" b="1">
                <a:latin typeface="Arial" charset="0"/>
                <a:hlinkClick r:id="rId3"/>
              </a:rPr>
              <a:t>hypothermia</a:t>
            </a:r>
            <a:r>
              <a:rPr lang="en-US" sz="1800">
                <a:latin typeface="Arial" charset="0"/>
                <a:hlinkClick r:id="rId3"/>
              </a:rPr>
              <a:t>, </a:t>
            </a:r>
            <a:r>
              <a:rPr lang="en-US" sz="1800" b="1">
                <a:latin typeface="Arial" charset="0"/>
                <a:hlinkClick r:id="rId3"/>
              </a:rPr>
              <a:t>assessed</a:t>
            </a:r>
            <a:r>
              <a:rPr lang="en-US" sz="1800">
                <a:latin typeface="Arial" charset="0"/>
                <a:hlinkClick r:id="rId3"/>
              </a:rPr>
              <a:t> using </a:t>
            </a:r>
            <a:r>
              <a:rPr lang="en-US" sz="1800" b="1">
                <a:latin typeface="Arial" charset="0"/>
                <a:hlinkClick r:id="rId3"/>
              </a:rPr>
              <a:t>routinely</a:t>
            </a:r>
            <a:r>
              <a:rPr lang="en-US" sz="1800">
                <a:latin typeface="Arial" charset="0"/>
                <a:hlinkClick r:id="rId3"/>
              </a:rPr>
              <a:t> collected National </a:t>
            </a:r>
            <a:r>
              <a:rPr lang="en-US" sz="1800" b="1">
                <a:latin typeface="Arial" charset="0"/>
                <a:hlinkClick r:id="rId3"/>
              </a:rPr>
              <a:t>Neonatal</a:t>
            </a:r>
            <a:r>
              <a:rPr lang="en-US" sz="1800">
                <a:latin typeface="Arial" charset="0"/>
                <a:hlinkClick r:id="rId3"/>
              </a:rPr>
              <a:t> Research Database data: a retrospective, UK population-based cohort study.</a:t>
            </a:r>
            <a:r>
              <a:rPr lang="en-US" sz="1800">
                <a:latin typeface="Arial" charset="0"/>
              </a:rPr>
              <a:t>Gale C, Longford NT, Jeyakumaran D, Ougham K, Battersby C, Ojha S, Dorling J.Lancet Child Adolesc Health. 2021 Jun;5(6):408-416. doi: 10.1016/S2352-4642(21)00026-2. Epub 2021 Apr 21.PMID: 33891879 </a:t>
            </a:r>
            <a:r>
              <a:rPr lang="en-US" sz="1800" b="1">
                <a:latin typeface="Arial" charset="0"/>
              </a:rPr>
              <a:t>Free PMC article .</a:t>
            </a:r>
            <a:r>
              <a:rPr lang="en-US" sz="1800" b="1">
                <a:solidFill>
                  <a:srgbClr val="FF00FF"/>
                </a:solidFill>
                <a:latin typeface="Arial" charset="0"/>
              </a:rPr>
              <a:t>Artigo Livre!</a:t>
            </a:r>
          </a:p>
        </p:txBody>
      </p:sp>
      <p:sp>
        <p:nvSpPr>
          <p:cNvPr id="59397" name="Oval 7"/>
          <p:cNvSpPr>
            <a:spLocks noChangeArrowheads="1"/>
          </p:cNvSpPr>
          <p:nvPr/>
        </p:nvSpPr>
        <p:spPr bwMode="auto">
          <a:xfrm>
            <a:off x="4318000" y="4443413"/>
            <a:ext cx="3463925" cy="914400"/>
          </a:xfrm>
          <a:prstGeom prst="ellipse">
            <a:avLst/>
          </a:prstGeom>
          <a:solidFill>
            <a:srgbClr val="FFFF00"/>
          </a:solidFill>
          <a:ln w="9525">
            <a:solidFill>
              <a:schemeClr val="tx1"/>
            </a:solidFill>
            <a:round/>
            <a:headEnd/>
            <a:tailEnd/>
          </a:ln>
        </p:spPr>
        <p:txBody>
          <a:bodyPr wrap="none" anchor="ctr"/>
          <a:lstStyle/>
          <a:p>
            <a:pPr algn="ctr" defTabSz="914400"/>
            <a:r>
              <a:rPr lang="pt-BR" sz="1800" b="1">
                <a:solidFill>
                  <a:srgbClr val="FF00FF"/>
                </a:solidFill>
              </a:rPr>
              <a:t>COMENTÁRIO DO ESTUDO</a:t>
            </a:r>
          </a:p>
          <a:p>
            <a:pPr algn="ctr" defTabSz="914400"/>
            <a:r>
              <a:rPr lang="pt-BR" sz="1800" b="1">
                <a:solidFill>
                  <a:srgbClr val="FF00FF"/>
                </a:solidFill>
              </a:rPr>
              <a:t>ANTERIOR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60418" name="Rectangle 3"/>
          <p:cNvSpPr>
            <a:spLocks noGrp="1"/>
          </p:cNvSpPr>
          <p:nvPr>
            <p:ph type="body" idx="4294967295"/>
          </p:nvPr>
        </p:nvSpPr>
        <p:spPr>
          <a:xfrm>
            <a:off x="355600" y="284163"/>
            <a:ext cx="11522075" cy="5984875"/>
          </a:xfrm>
          <a:solidFill>
            <a:schemeClr val="bg1"/>
          </a:solidFill>
        </p:spPr>
        <p:txBody>
          <a:bodyPr/>
          <a:lstStyle/>
          <a:p>
            <a:r>
              <a:rPr lang="pt-BR" sz="2000" smtClean="0">
                <a:latin typeface="Times New Roman" pitchFamily="18" charset="0"/>
                <a:cs typeface="Times New Roman" pitchFamily="18" charset="0"/>
              </a:rPr>
              <a:t>A segurança de iniciar alimentação enteral durante a hipotermia terapêutica em neonatos com EHI permanece incerto, e a prática clínica é variável. </a:t>
            </a:r>
          </a:p>
          <a:p>
            <a:r>
              <a:rPr lang="pt-BR" sz="2000" smtClean="0">
                <a:latin typeface="Times New Roman" pitchFamily="18" charset="0"/>
                <a:cs typeface="Times New Roman" pitchFamily="18" charset="0"/>
              </a:rPr>
              <a:t>Tradicionalmente, as dietas enterais eram suspensas para reduzir o risco de enterocolite necrosante (ECN) em bebês com EHI que podem ter apresentou hipoperfusão intestinal. (1 )</a:t>
            </a:r>
          </a:p>
          <a:p>
            <a:r>
              <a:rPr lang="pt-BR" sz="2000" smtClean="0">
                <a:latin typeface="Times New Roman" pitchFamily="18" charset="0"/>
                <a:cs typeface="Times New Roman" pitchFamily="18" charset="0"/>
              </a:rPr>
              <a:t>No entanto, </a:t>
            </a:r>
            <a:r>
              <a:rPr lang="pt-BR" sz="2000" b="1" smtClean="0">
                <a:solidFill>
                  <a:srgbClr val="0000FF"/>
                </a:solidFill>
                <a:latin typeface="Times New Roman" pitchFamily="18" charset="0"/>
                <a:cs typeface="Times New Roman" pitchFamily="18" charset="0"/>
              </a:rPr>
              <a:t>evidências crescentes sugerem que a nutrição enteral é benéfica e promove a estimulação intestinal e a tolerância alimentar</a:t>
            </a:r>
          </a:p>
          <a:p>
            <a:r>
              <a:rPr lang="pt-BR" sz="2000" smtClean="0">
                <a:latin typeface="Times New Roman" pitchFamily="18" charset="0"/>
                <a:cs typeface="Times New Roman" pitchFamily="18" charset="0"/>
              </a:rPr>
              <a:t>Evidências atuais examinando a segurança da alimentação enteral durante a hipotermia terapêutica  é limitado a dois pequenos estudos retrospectivos.</a:t>
            </a:r>
          </a:p>
          <a:p>
            <a:r>
              <a:rPr lang="pt-BR" sz="2000" smtClean="0">
                <a:latin typeface="Times New Roman" pitchFamily="18" charset="0"/>
                <a:cs typeface="Times New Roman" pitchFamily="18" charset="0"/>
              </a:rPr>
              <a:t> Analisando uma coorte de 85 neonatos, </a:t>
            </a:r>
            <a:r>
              <a:rPr lang="pt-BR" sz="2000" b="1" smtClean="0">
                <a:solidFill>
                  <a:srgbClr val="0000FF"/>
                </a:solidFill>
                <a:latin typeface="Times New Roman" pitchFamily="18" charset="0"/>
                <a:cs typeface="Times New Roman" pitchFamily="18" charset="0"/>
              </a:rPr>
              <a:t>Thyagarajan et al relataram que a alimentação enteral foi bem tolerada e não aumentou os resultados adversos em comparação com a nutrição parenteral total</a:t>
            </a:r>
            <a:r>
              <a:rPr lang="pt-BR" sz="2000" smtClean="0">
                <a:latin typeface="Times New Roman" pitchFamily="18" charset="0"/>
                <a:cs typeface="Times New Roman" pitchFamily="18" charset="0"/>
              </a:rPr>
              <a:t>.(3) </a:t>
            </a:r>
          </a:p>
          <a:p>
            <a:r>
              <a:rPr lang="pt-BR" sz="2000" smtClean="0">
                <a:latin typeface="Times New Roman" pitchFamily="18" charset="0"/>
                <a:cs typeface="Times New Roman" pitchFamily="18" charset="0"/>
              </a:rPr>
              <a:t>Da mesma forma, </a:t>
            </a:r>
            <a:r>
              <a:rPr lang="pt-BR" sz="2000" b="1" smtClean="0">
                <a:solidFill>
                  <a:srgbClr val="0000FF"/>
                </a:solidFill>
                <a:latin typeface="Times New Roman" pitchFamily="18" charset="0"/>
                <a:cs typeface="Times New Roman" pitchFamily="18" charset="0"/>
              </a:rPr>
              <a:t>Chang et al observaram que a nutrição enteral diminuiu os marcadores inflamatórios e a duração da internação em comparação com a retenção de alimentos em 34 recém-nascidos pareados</a:t>
            </a:r>
            <a:r>
              <a:rPr lang="pt-BR" sz="2000" smtClean="0">
                <a:latin typeface="Times New Roman" pitchFamily="18" charset="0"/>
                <a:cs typeface="Times New Roman" pitchFamily="18" charset="0"/>
              </a:rPr>
              <a:t>.(4)</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61442" name="Rectangle 3"/>
          <p:cNvSpPr>
            <a:spLocks noGrp="1"/>
          </p:cNvSpPr>
          <p:nvPr>
            <p:ph type="body" idx="4294967295"/>
          </p:nvPr>
        </p:nvSpPr>
        <p:spPr>
          <a:xfrm>
            <a:off x="295275" y="376238"/>
            <a:ext cx="11642725" cy="5483225"/>
          </a:xfrm>
          <a:solidFill>
            <a:schemeClr val="bg1"/>
          </a:solidFill>
        </p:spPr>
        <p:txBody>
          <a:bodyPr/>
          <a:lstStyle/>
          <a:p>
            <a:r>
              <a:rPr lang="pt-BR" sz="2000" smtClean="0">
                <a:latin typeface="Times New Roman" pitchFamily="18" charset="0"/>
                <a:cs typeface="Times New Roman" pitchFamily="18" charset="0"/>
              </a:rPr>
              <a:t>O estudo de Gale et al é o primeiro estudo de coorte em nível populacional a investigar a segurança da alimentação com leite materno e fórmula durante a hipotermia terapêutica em recém-nascidos a termo e a termo. </a:t>
            </a:r>
          </a:p>
          <a:p>
            <a:r>
              <a:rPr lang="pt-BR" sz="2000" smtClean="0">
                <a:latin typeface="Times New Roman" pitchFamily="18" charset="0"/>
                <a:cs typeface="Times New Roman" pitchFamily="18" charset="0"/>
              </a:rPr>
              <a:t>A incidência de ECN grave (diagnosticada cirurgicamente ou causando morte) na população total do estudo foi rara (0,1%).</a:t>
            </a:r>
          </a:p>
          <a:p>
            <a:r>
              <a:rPr lang="pt-BR" sz="2000" smtClean="0">
                <a:latin typeface="Times New Roman" pitchFamily="18" charset="0"/>
                <a:cs typeface="Times New Roman" pitchFamily="18" charset="0"/>
              </a:rPr>
              <a:t> ECN pragmaticamente definido (diagnosticado clinicamentee administrado com ≥5 dias de antibióticos) foi menos comum no grupo alimentação enteral; no entanto, o resultado não foi estatisticamente significativo. </a:t>
            </a:r>
          </a:p>
          <a:p>
            <a:r>
              <a:rPr lang="pt-BR" sz="2000" b="1" smtClean="0">
                <a:solidFill>
                  <a:srgbClr val="0000FF"/>
                </a:solidFill>
                <a:latin typeface="Times New Roman" pitchFamily="18" charset="0"/>
                <a:cs typeface="Times New Roman" pitchFamily="18" charset="0"/>
              </a:rPr>
              <a:t>A alimentação enteral também foi associada a menor duração da nutrição parenteral e tempo com linha venosa central, ambos fatores de risco reconhecidos para infecção de início tardio</a:t>
            </a:r>
            <a:r>
              <a:rPr lang="pt-BR" sz="2000" smtClean="0">
                <a:latin typeface="Times New Roman" pitchFamily="18" charset="0"/>
                <a:cs typeface="Times New Roman" pitchFamily="18" charset="0"/>
              </a:rPr>
              <a:t>.(5)</a:t>
            </a:r>
          </a:p>
          <a:p>
            <a:r>
              <a:rPr lang="pt-BR" sz="2000" smtClean="0">
                <a:latin typeface="Times New Roman" pitchFamily="18" charset="0"/>
                <a:cs typeface="Times New Roman" pitchFamily="18" charset="0"/>
              </a:rPr>
              <a:t>Embora as taxas de infecção de início tardio com cultura positiva não diferiram entre os dois grupos, </a:t>
            </a:r>
            <a:r>
              <a:rPr lang="pt-BR" sz="2000" b="1" smtClean="0">
                <a:solidFill>
                  <a:srgbClr val="0000FF"/>
                </a:solidFill>
                <a:latin typeface="Times New Roman" pitchFamily="18" charset="0"/>
                <a:cs typeface="Times New Roman" pitchFamily="18" charset="0"/>
              </a:rPr>
              <a:t>suspeitas de infecções tratadas com antibióticos foram significativamente menores no grupo de alimentação enteral.</a:t>
            </a:r>
          </a:p>
          <a:p>
            <a:r>
              <a:rPr lang="pt-BR" sz="2000" smtClean="0">
                <a:latin typeface="Times New Roman" pitchFamily="18" charset="0"/>
                <a:cs typeface="Times New Roman" pitchFamily="18" charset="0"/>
              </a:rPr>
              <a:t> </a:t>
            </a:r>
            <a:r>
              <a:rPr lang="pt-BR" sz="2000" b="1" smtClean="0">
                <a:latin typeface="Times New Roman" pitchFamily="18" charset="0"/>
                <a:cs typeface="Times New Roman" pitchFamily="18" charset="0"/>
              </a:rPr>
              <a:t>Menor tempo de internação e aumento do aleitamento materno na alta também foram descritos em bebês alimentados.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p:cNvSpPr>
          <p:nvPr>
            <p:ph type="title" idx="4294967295"/>
          </p:nvPr>
        </p:nvSpPr>
        <p:spPr bwMode="auto">
          <a:xfrm>
            <a:off x="244475" y="233363"/>
            <a:ext cx="11601450" cy="2101850"/>
          </a:xfrm>
          <a:solidFill>
            <a:schemeClr val="bg1"/>
          </a:solidFill>
        </p:spPr>
        <p:txBody>
          <a:bodyPr wrap="square" numCol="1" anchorCtr="0" compatLnSpc="1">
            <a:prstTxWarp prst="textNoShape">
              <a:avLst/>
            </a:prstTxWarp>
          </a:bodyPr>
          <a:lstStyle/>
          <a:p>
            <a:endParaRPr lang="pt-BR" cap="none" smtClean="0"/>
          </a:p>
        </p:txBody>
      </p:sp>
      <p:sp>
        <p:nvSpPr>
          <p:cNvPr id="62466" name="Rectangle 3"/>
          <p:cNvSpPr>
            <a:spLocks noGrp="1"/>
          </p:cNvSpPr>
          <p:nvPr>
            <p:ph type="body" idx="4294967295"/>
          </p:nvPr>
        </p:nvSpPr>
        <p:spPr>
          <a:xfrm>
            <a:off x="244475" y="0"/>
            <a:ext cx="11947525" cy="6065838"/>
          </a:xfrm>
          <a:solidFill>
            <a:schemeClr val="bg1"/>
          </a:solidFill>
        </p:spPr>
        <p:txBody>
          <a:bodyPr/>
          <a:lstStyle/>
          <a:p>
            <a:r>
              <a:rPr lang="pt-BR" sz="2400" smtClean="0">
                <a:latin typeface="Times New Roman" pitchFamily="18" charset="0"/>
                <a:cs typeface="Times New Roman" pitchFamily="18" charset="0"/>
              </a:rPr>
              <a:t>Embora o processo de correspondência do escore de propensão tenha sido rigoroso, a </a:t>
            </a:r>
            <a:r>
              <a:rPr lang="pt-BR" sz="2400" smtClean="0">
                <a:solidFill>
                  <a:srgbClr val="FF0000"/>
                </a:solidFill>
                <a:latin typeface="Times New Roman" pitchFamily="18" charset="0"/>
                <a:cs typeface="Times New Roman" pitchFamily="18" charset="0"/>
              </a:rPr>
              <a:t>ausência de dados sobre os indicadores de gravidade do EHI</a:t>
            </a:r>
            <a:r>
              <a:rPr lang="pt-BR" sz="2400" smtClean="0">
                <a:latin typeface="Times New Roman" pitchFamily="18" charset="0"/>
                <a:cs typeface="Times New Roman" pitchFamily="18" charset="0"/>
              </a:rPr>
              <a:t> (escores de Sarnat, atividade convulsiva e resultados do EEG) pode ter confundido a associação entre alimentação enteral e desfechos clínicos favoráveis.</a:t>
            </a:r>
          </a:p>
          <a:p>
            <a:r>
              <a:rPr lang="pt-BR" sz="2400" smtClean="0">
                <a:latin typeface="Times New Roman" pitchFamily="18" charset="0"/>
                <a:cs typeface="Times New Roman" pitchFamily="18" charset="0"/>
              </a:rPr>
              <a:t> Os benefícios da alimentação enteral possivelmente foram superestimados, uma vez que </a:t>
            </a:r>
            <a:r>
              <a:rPr lang="pt-BR" sz="2400" b="1" smtClean="0">
                <a:solidFill>
                  <a:srgbClr val="FF0000"/>
                </a:solidFill>
                <a:latin typeface="Times New Roman" pitchFamily="18" charset="0"/>
                <a:cs typeface="Times New Roman" pitchFamily="18" charset="0"/>
              </a:rPr>
              <a:t>bebês com EHI menos grave são mais propensos a receber alimentação enteral</a:t>
            </a:r>
            <a:r>
              <a:rPr lang="pt-BR" sz="2400" smtClean="0">
                <a:latin typeface="Times New Roman" pitchFamily="18" charset="0"/>
                <a:cs typeface="Times New Roman" pitchFamily="18" charset="0"/>
              </a:rPr>
              <a:t> (6) e relatam melhores resultados. 0,5% vs. 1,1%) conferida ao grupo de alimentação enteral pode não ser atribuível apenas à alimentação.</a:t>
            </a:r>
          </a:p>
          <a:p>
            <a:r>
              <a:rPr lang="pt-BR" sz="2400" smtClean="0">
                <a:latin typeface="Times New Roman" pitchFamily="18" charset="0"/>
                <a:cs typeface="Times New Roman" pitchFamily="18" charset="0"/>
              </a:rPr>
              <a:t>Além disso, </a:t>
            </a:r>
            <a:r>
              <a:rPr lang="pt-BR" sz="2400" b="1" smtClean="0">
                <a:solidFill>
                  <a:srgbClr val="FF0000"/>
                </a:solidFill>
                <a:latin typeface="Times New Roman" pitchFamily="18" charset="0"/>
                <a:cs typeface="Times New Roman" pitchFamily="18" charset="0"/>
              </a:rPr>
              <a:t>não foram relatados dados sobre frequência de alimentação</a:t>
            </a:r>
            <a:r>
              <a:rPr lang="pt-BR" sz="2400" b="1" smtClean="0">
                <a:latin typeface="Times New Roman" pitchFamily="18" charset="0"/>
                <a:cs typeface="Times New Roman" pitchFamily="18" charset="0"/>
              </a:rPr>
              <a:t>, volume ou dia de início</a:t>
            </a:r>
            <a:r>
              <a:rPr lang="pt-BR" sz="2400" smtClean="0">
                <a:latin typeface="Times New Roman" pitchFamily="18" charset="0"/>
                <a:cs typeface="Times New Roman" pitchFamily="18" charset="0"/>
              </a:rPr>
              <a:t>. A alimentação enteral foi, portanto, limitadaa um resultado dicotômico (alimentação versus não alimentação), e não foi realizada análise de subgrupo adicional</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p:cNvSpPr>
          <p:nvPr>
            <p:ph type="title" idx="4294967295"/>
          </p:nvPr>
        </p:nvSpPr>
        <p:spPr bwMode="auto">
          <a:noFill/>
        </p:spPr>
        <p:txBody>
          <a:bodyPr wrap="square" numCol="1" anchorCtr="0" compatLnSpc="1">
            <a:prstTxWarp prst="textNoShape">
              <a:avLst/>
            </a:prstTxWarp>
          </a:bodyPr>
          <a:lstStyle/>
          <a:p>
            <a:endParaRPr lang="pt-BR" cap="none" smtClean="0"/>
          </a:p>
        </p:txBody>
      </p:sp>
      <p:sp>
        <p:nvSpPr>
          <p:cNvPr id="63490" name="Rectangle 3"/>
          <p:cNvSpPr>
            <a:spLocks noGrp="1"/>
          </p:cNvSpPr>
          <p:nvPr>
            <p:ph type="body" idx="4294967295"/>
          </p:nvPr>
        </p:nvSpPr>
        <p:spPr>
          <a:xfrm>
            <a:off x="325438" y="434975"/>
            <a:ext cx="11518900" cy="6138863"/>
          </a:xfrm>
          <a:solidFill>
            <a:schemeClr val="bg1"/>
          </a:solidFill>
        </p:spPr>
        <p:txBody>
          <a:bodyPr/>
          <a:lstStyle/>
          <a:p>
            <a:r>
              <a:rPr lang="pt-BR" sz="2400" smtClean="0">
                <a:solidFill>
                  <a:srgbClr val="FF0000"/>
                </a:solidFill>
              </a:rPr>
              <a:t>Os critérios de inclusão também foram limitados a bebês ≥36 semanas de</a:t>
            </a:r>
            <a:r>
              <a:rPr lang="pt-BR" sz="2400" smtClean="0"/>
              <a:t> gestação, refletindo as diretrizes da hipotermia terapêutica do Reino Unido do Reino. </a:t>
            </a:r>
          </a:p>
          <a:p>
            <a:r>
              <a:rPr lang="pt-BR" sz="2400" smtClean="0">
                <a:solidFill>
                  <a:srgbClr val="0000FF"/>
                </a:solidFill>
              </a:rPr>
              <a:t>No entanto, bebês ≥35 semanas de gestação são oferecidos rotineiramente hipotermia terapêutica  em vários países. </a:t>
            </a:r>
          </a:p>
          <a:p>
            <a:r>
              <a:rPr lang="pt-BR" sz="2400" smtClean="0"/>
              <a:t>Enquanto as evidências ainda estão evoluindo,(7) seria benéfico estabelecer a segurança dos alimentos nesta população de prematuros tardios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3"/>
          <p:cNvSpPr>
            <a:spLocks noGrp="1"/>
          </p:cNvSpPr>
          <p:nvPr>
            <p:ph type="body" idx="4294967295"/>
          </p:nvPr>
        </p:nvSpPr>
        <p:spPr>
          <a:xfrm>
            <a:off x="244475" y="365125"/>
            <a:ext cx="11684000" cy="6056313"/>
          </a:xfrm>
          <a:solidFill>
            <a:schemeClr val="bg1"/>
          </a:solidFill>
        </p:spPr>
        <p:txBody>
          <a:bodyPr/>
          <a:lstStyle/>
          <a:p>
            <a:r>
              <a:rPr lang="pt-BR" sz="2400" b="1" smtClean="0">
                <a:solidFill>
                  <a:srgbClr val="FF00FF"/>
                </a:solidFill>
              </a:rPr>
              <a:t>Em geral, iniciar mamadas de pequeno volume (fórmula ou leite materno)durante a hipotermia terapêutica  em bebês hemodinamicamente estáveis ≥36 semanas de gestação parece seguro</a:t>
            </a:r>
            <a:r>
              <a:rPr lang="pt-BR" sz="2400" smtClean="0"/>
              <a:t>.</a:t>
            </a:r>
          </a:p>
          <a:p>
            <a:r>
              <a:rPr lang="pt-BR" sz="2400" smtClean="0"/>
              <a:t> Estudos prospectivos, multicêntricos e com poder suficiente são necessários para estabelecer o tipo ideal, dia de início, frequência e volume de nutrição enteral. </a:t>
            </a:r>
          </a:p>
          <a:p>
            <a:r>
              <a:rPr lang="pt-BR" sz="2400" smtClean="0"/>
              <a:t>Revisão sistemática futura e metanálise também ajudariam a melhorar a generalização de resultados e informar melhor as recomendações de alimentação baseadas em evidências em EHI.</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4"/>
          <p:cNvPicPr>
            <a:picLocks noChangeAspect="1" noChangeArrowheads="1"/>
          </p:cNvPicPr>
          <p:nvPr/>
        </p:nvPicPr>
        <p:blipFill>
          <a:blip r:embed="rId2"/>
          <a:srcRect/>
          <a:stretch>
            <a:fillRect/>
          </a:stretch>
        </p:blipFill>
        <p:spPr bwMode="auto">
          <a:xfrm>
            <a:off x="2533650" y="133350"/>
            <a:ext cx="6307138" cy="1495425"/>
          </a:xfrm>
          <a:prstGeom prst="rect">
            <a:avLst/>
          </a:prstGeom>
          <a:noFill/>
          <a:ln w="9525">
            <a:noFill/>
            <a:miter lim="800000"/>
            <a:headEnd/>
            <a:tailEnd/>
          </a:ln>
        </p:spPr>
      </p:pic>
      <p:pic>
        <p:nvPicPr>
          <p:cNvPr id="65538" name="Picture 5"/>
          <p:cNvPicPr>
            <a:picLocks noChangeAspect="1" noChangeArrowheads="1"/>
          </p:cNvPicPr>
          <p:nvPr>
            <p:ph type="body" idx="4294967295"/>
          </p:nvPr>
        </p:nvPicPr>
        <p:blipFill>
          <a:blip r:embed="rId3"/>
          <a:srcRect/>
          <a:stretch>
            <a:fillRect/>
          </a:stretch>
        </p:blipFill>
        <p:spPr>
          <a:xfrm>
            <a:off x="2533650" y="1628775"/>
            <a:ext cx="6307138" cy="513715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
          <p:cNvSpPr>
            <a:spLocks noGrp="1"/>
          </p:cNvSpPr>
          <p:nvPr>
            <p:ph type="title" idx="4294967295"/>
          </p:nvPr>
        </p:nvSpPr>
        <p:spPr bwMode="auto">
          <a:xfrm>
            <a:off x="3211513" y="109538"/>
            <a:ext cx="11029950" cy="1189037"/>
          </a:xfrm>
          <a:noFill/>
        </p:spPr>
        <p:txBody>
          <a:bodyPr wrap="square" numCol="1" anchorCtr="0" compatLnSpc="1">
            <a:prstTxWarp prst="textNoShape">
              <a:avLst/>
            </a:prstTxWarp>
          </a:bodyPr>
          <a:lstStyle/>
          <a:p>
            <a:r>
              <a:rPr lang="pt-BR" sz="3600" cap="none" smtClean="0">
                <a:solidFill>
                  <a:srgbClr val="FFFF00"/>
                </a:solidFill>
                <a:latin typeface="Algerian" pitchFamily="82" charset="0"/>
                <a:cs typeface="Times New Roman" pitchFamily="18" charset="0"/>
              </a:rPr>
              <a:t>COMO FAZEMOS...</a:t>
            </a:r>
          </a:p>
        </p:txBody>
      </p:sp>
      <p:pic>
        <p:nvPicPr>
          <p:cNvPr id="66562" name="Picture 7"/>
          <p:cNvPicPr>
            <a:picLocks noChangeAspect="1" noChangeArrowheads="1"/>
          </p:cNvPicPr>
          <p:nvPr/>
        </p:nvPicPr>
        <p:blipFill>
          <a:blip r:embed="rId2"/>
          <a:srcRect/>
          <a:stretch>
            <a:fillRect/>
          </a:stretch>
        </p:blipFill>
        <p:spPr bwMode="auto">
          <a:xfrm>
            <a:off x="1644650" y="1935163"/>
            <a:ext cx="2379663" cy="3252787"/>
          </a:xfrm>
          <a:prstGeom prst="rect">
            <a:avLst/>
          </a:prstGeom>
          <a:noFill/>
          <a:ln w="28575">
            <a:solidFill>
              <a:srgbClr val="FFFF00"/>
            </a:solidFill>
            <a:miter lim="800000"/>
            <a:headEnd/>
            <a:tailEnd/>
          </a:ln>
        </p:spPr>
      </p:pic>
      <p:pic>
        <p:nvPicPr>
          <p:cNvPr id="66563" name="Picture 12"/>
          <p:cNvPicPr>
            <a:picLocks noChangeAspect="1" noChangeArrowheads="1"/>
          </p:cNvPicPr>
          <p:nvPr/>
        </p:nvPicPr>
        <p:blipFill>
          <a:blip r:embed="rId3"/>
          <a:srcRect/>
          <a:stretch>
            <a:fillRect/>
          </a:stretch>
        </p:blipFill>
        <p:spPr bwMode="auto">
          <a:xfrm>
            <a:off x="1212850" y="5430838"/>
            <a:ext cx="1304925" cy="727075"/>
          </a:xfrm>
          <a:prstGeom prst="rect">
            <a:avLst/>
          </a:prstGeom>
          <a:noFill/>
          <a:ln w="9525">
            <a:noFill/>
            <a:miter lim="800000"/>
            <a:headEnd/>
            <a:tailEnd/>
          </a:ln>
        </p:spPr>
      </p:pic>
      <p:pic>
        <p:nvPicPr>
          <p:cNvPr id="66564" name="Picture 8"/>
          <p:cNvPicPr>
            <a:picLocks noChangeAspect="1" noChangeArrowheads="1"/>
          </p:cNvPicPr>
          <p:nvPr/>
        </p:nvPicPr>
        <p:blipFill>
          <a:blip r:embed="rId4"/>
          <a:srcRect/>
          <a:stretch>
            <a:fillRect/>
          </a:stretch>
        </p:blipFill>
        <p:spPr bwMode="auto">
          <a:xfrm>
            <a:off x="2517775" y="5187950"/>
            <a:ext cx="1844675" cy="1670050"/>
          </a:xfrm>
          <a:prstGeom prst="rect">
            <a:avLst/>
          </a:prstGeom>
          <a:noFill/>
          <a:ln w="9525">
            <a:noFill/>
            <a:miter lim="800000"/>
            <a:headEnd/>
            <a:tailEnd/>
          </a:ln>
        </p:spPr>
      </p:pic>
      <p:sp>
        <p:nvSpPr>
          <p:cNvPr id="66565" name="Rectangle 9"/>
          <p:cNvSpPr>
            <a:spLocks noChangeArrowheads="1"/>
          </p:cNvSpPr>
          <p:nvPr/>
        </p:nvSpPr>
        <p:spPr bwMode="auto">
          <a:xfrm>
            <a:off x="4706938" y="4371975"/>
            <a:ext cx="6873875" cy="641350"/>
          </a:xfrm>
          <a:prstGeom prst="rect">
            <a:avLst/>
          </a:prstGeom>
          <a:noFill/>
          <a:ln w="9525">
            <a:noFill/>
            <a:miter lim="800000"/>
            <a:headEnd/>
            <a:tailEnd/>
          </a:ln>
        </p:spPr>
        <p:txBody>
          <a:bodyPr anchor="ctr">
            <a:spAutoFit/>
          </a:bodyPr>
          <a:lstStyle/>
          <a:p>
            <a:pPr algn="ctr" defTabSz="825500" eaLnBrk="0" hangingPunct="0">
              <a:buClr>
                <a:srgbClr val="A29A85"/>
              </a:buClr>
            </a:pPr>
            <a:r>
              <a:rPr lang="pt-BR" sz="1800">
                <a:solidFill>
                  <a:srgbClr val="515151"/>
                </a:solidFill>
                <a:latin typeface="Cochin"/>
                <a:ea typeface="Cochin"/>
                <a:cs typeface="Cochin"/>
                <a:sym typeface="Cochin"/>
                <a:hlinkClick r:id="rId5"/>
              </a:rPr>
              <a:t>https://drive.google.com/file/d/15ebHDHqCud0rl7GwFmnPp-CfxbG1Ncyd/view?usp=sharing</a:t>
            </a:r>
            <a:r>
              <a:rPr lang="pt-BR" sz="1800">
                <a:solidFill>
                  <a:srgbClr val="515151"/>
                </a:solidFill>
                <a:latin typeface="Cochin"/>
                <a:ea typeface="Cochin"/>
                <a:cs typeface="Cochin"/>
                <a:sym typeface="Cochin"/>
              </a:rPr>
              <a:t>  (</a:t>
            </a:r>
            <a:r>
              <a:rPr lang="pt-BR" sz="1800">
                <a:solidFill>
                  <a:schemeClr val="folHlink"/>
                </a:solidFill>
                <a:latin typeface="Cochin"/>
                <a:ea typeface="Cochin"/>
                <a:cs typeface="Cochin"/>
                <a:sym typeface="Cochin"/>
              </a:rPr>
              <a:t>Link do Livro!)</a:t>
            </a:r>
            <a:r>
              <a:rPr lang="pt-BR" sz="1800">
                <a:solidFill>
                  <a:srgbClr val="515151"/>
                </a:solidFill>
                <a:latin typeface="Cochin"/>
                <a:ea typeface="Cochin"/>
                <a:cs typeface="Cochin"/>
                <a:sym typeface="Cochin"/>
              </a:rPr>
              <a:t> </a:t>
            </a:r>
          </a:p>
        </p:txBody>
      </p:sp>
      <p:sp>
        <p:nvSpPr>
          <p:cNvPr id="66566" name="Rectangle 11"/>
          <p:cNvSpPr>
            <a:spLocks noChangeArrowheads="1"/>
          </p:cNvSpPr>
          <p:nvPr/>
        </p:nvSpPr>
        <p:spPr bwMode="auto">
          <a:xfrm>
            <a:off x="5840413" y="3046413"/>
            <a:ext cx="330200" cy="762000"/>
          </a:xfrm>
          <a:prstGeom prst="rect">
            <a:avLst/>
          </a:prstGeom>
          <a:solidFill>
            <a:srgbClr val="FFFFFF"/>
          </a:solidFill>
          <a:ln w="9525">
            <a:noFill/>
            <a:miter lim="800000"/>
            <a:headEnd/>
            <a:tailEnd/>
          </a:ln>
        </p:spPr>
        <p:txBody>
          <a:bodyPr wrap="none" lIns="0" tIns="126960" rIns="0" bIns="25392" anchor="ctr">
            <a:spAutoFit/>
          </a:bodyPr>
          <a:lstStyle/>
          <a:p>
            <a:endParaRPr lang="en-US" sz="2700" b="1">
              <a:solidFill>
                <a:srgbClr val="072A4D"/>
              </a:solidFill>
              <a:latin typeface="Lato" pitchFamily="34" charset="0"/>
            </a:endParaRPr>
          </a:p>
          <a:p>
            <a:pPr eaLnBrk="0" hangingPunct="0"/>
            <a:r>
              <a:rPr lang="en-US" sz="1300">
                <a:solidFill>
                  <a:srgbClr val="2A6490"/>
                </a:solidFill>
              </a:rPr>
              <a:t>        </a:t>
            </a:r>
            <a:endParaRPr lang="en-US" sz="1300">
              <a:solidFill>
                <a:srgbClr val="2A6490"/>
              </a:solidFill>
              <a:latin typeface="Source Sans Pro"/>
            </a:endParaRPr>
          </a:p>
        </p:txBody>
      </p:sp>
      <p:sp>
        <p:nvSpPr>
          <p:cNvPr id="66567" name="Rectangle 13"/>
          <p:cNvSpPr>
            <a:spLocks noChangeArrowheads="1"/>
          </p:cNvSpPr>
          <p:nvPr/>
        </p:nvSpPr>
        <p:spPr bwMode="auto">
          <a:xfrm>
            <a:off x="4362450" y="1949450"/>
            <a:ext cx="7829550" cy="1828800"/>
          </a:xfrm>
          <a:prstGeom prst="rect">
            <a:avLst/>
          </a:prstGeom>
          <a:noFill/>
          <a:ln w="9525">
            <a:noFill/>
            <a:miter lim="800000"/>
            <a:headEnd/>
            <a:tailEnd/>
          </a:ln>
        </p:spPr>
        <p:txBody>
          <a:bodyPr lIns="0" tIns="0" rIns="0" bIns="0" anchor="ctr">
            <a:spAutoFit/>
          </a:bodyPr>
          <a:lstStyle/>
          <a:p>
            <a:pPr algn="ctr"/>
            <a:r>
              <a:rPr lang="en-US" b="1">
                <a:solidFill>
                  <a:srgbClr val="0000FF"/>
                </a:solidFill>
                <a:latin typeface="Lato" pitchFamily="34" charset="0"/>
              </a:rPr>
              <a:t>ASFIXIA PERINATAL -2021</a:t>
            </a:r>
          </a:p>
          <a:p>
            <a:pPr algn="ctr" eaLnBrk="0" hangingPunct="0"/>
            <a:r>
              <a:rPr lang="en-US" sz="800">
                <a:solidFill>
                  <a:srgbClr val="2A6490"/>
                </a:solidFill>
              </a:rPr>
              <a:t>             </a:t>
            </a:r>
            <a:endParaRPr lang="en-US">
              <a:solidFill>
                <a:srgbClr val="2A6490"/>
              </a:solidFill>
            </a:endParaRPr>
          </a:p>
          <a:p>
            <a:pPr algn="ctr" eaLnBrk="0" hangingPunct="0"/>
            <a:r>
              <a:rPr lang="en-US" sz="2000">
                <a:solidFill>
                  <a:srgbClr val="424242"/>
                </a:solidFill>
                <a:latin typeface="Source Sans Pro"/>
              </a:rPr>
              <a:t>Carlos A. M. Zaconeta,</a:t>
            </a:r>
            <a:r>
              <a:rPr lang="en-US" sz="2000">
                <a:solidFill>
                  <a:srgbClr val="424242"/>
                </a:solidFill>
              </a:rPr>
              <a:t> </a:t>
            </a:r>
            <a:r>
              <a:rPr lang="en-US" sz="2000">
                <a:solidFill>
                  <a:srgbClr val="424242"/>
                </a:solidFill>
                <a:latin typeface="Source Sans Pro"/>
              </a:rPr>
              <a:t>Fabiano Cunha Gon</a:t>
            </a:r>
            <a:r>
              <a:rPr lang="en-US" sz="2000">
                <a:solidFill>
                  <a:srgbClr val="424242"/>
                </a:solidFill>
              </a:rPr>
              <a:t>ç</a:t>
            </a:r>
            <a:r>
              <a:rPr lang="en-US" sz="2000">
                <a:solidFill>
                  <a:srgbClr val="424242"/>
                </a:solidFill>
                <a:latin typeface="Source Sans Pro"/>
              </a:rPr>
              <a:t>alves,</a:t>
            </a:r>
            <a:r>
              <a:rPr lang="en-US" sz="2000">
                <a:solidFill>
                  <a:srgbClr val="424242"/>
                </a:solidFill>
              </a:rPr>
              <a:t> </a:t>
            </a:r>
            <a:r>
              <a:rPr lang="en-US" sz="2000">
                <a:solidFill>
                  <a:srgbClr val="424242"/>
                </a:solidFill>
                <a:latin typeface="Source Sans Pro"/>
              </a:rPr>
              <a:t>Paulo R. Margotto,Ludmilla Beleza</a:t>
            </a:r>
          </a:p>
          <a:p>
            <a:pPr algn="ctr" eaLnBrk="0" hangingPunct="0"/>
            <a:r>
              <a:rPr lang="en-US" sz="2000">
                <a:solidFill>
                  <a:srgbClr val="424242"/>
                </a:solidFill>
                <a:latin typeface="Source Sans Pro"/>
              </a:rPr>
              <a:t>Cap</a:t>
            </a:r>
            <a:r>
              <a:rPr lang="en-US" sz="2000">
                <a:solidFill>
                  <a:srgbClr val="424242"/>
                </a:solidFill>
              </a:rPr>
              <a:t>í</a:t>
            </a:r>
            <a:r>
              <a:rPr lang="en-US" sz="2000">
                <a:solidFill>
                  <a:srgbClr val="424242"/>
                </a:solidFill>
                <a:latin typeface="Source Sans Pro"/>
              </a:rPr>
              <a:t>tulo do Livro Assistência ao Rec</a:t>
            </a:r>
            <a:r>
              <a:rPr lang="en-US" sz="2000">
                <a:solidFill>
                  <a:srgbClr val="424242"/>
                </a:solidFill>
              </a:rPr>
              <a:t>é</a:t>
            </a:r>
            <a:r>
              <a:rPr lang="en-US" sz="2000">
                <a:solidFill>
                  <a:srgbClr val="424242"/>
                </a:solidFill>
                <a:latin typeface="Source Sans Pro"/>
              </a:rPr>
              <a:t>m-Nascido de Risco, 4a Edi</a:t>
            </a:r>
            <a:r>
              <a:rPr lang="en-US" sz="2000">
                <a:solidFill>
                  <a:srgbClr val="424242"/>
                </a:solidFill>
              </a:rPr>
              <a:t>ç</a:t>
            </a:r>
            <a:r>
              <a:rPr lang="en-US" sz="2000">
                <a:solidFill>
                  <a:srgbClr val="424242"/>
                </a:solidFill>
                <a:latin typeface="Source Sans Pro"/>
              </a:rPr>
              <a:t>ão, 2021,.</a:t>
            </a:r>
            <a:endParaRPr lang="en-US" sz="2000">
              <a:solidFill>
                <a:srgbClr val="2A6490"/>
              </a:solidFill>
            </a:endParaRPr>
          </a:p>
        </p:txBody>
      </p:sp>
      <p:pic>
        <p:nvPicPr>
          <p:cNvPr id="66568" name="Picture 14" descr="doc">
            <a:hlinkClick r:id="rId6" tooltip="NOVO-ASFIXIA PERINATAL---"/>
          </p:cNvPr>
          <p:cNvPicPr>
            <a:picLocks noChangeAspect="1" noChangeArrowheads="1"/>
          </p:cNvPicPr>
          <p:nvPr/>
        </p:nvPicPr>
        <p:blipFill>
          <a:blip r:embed="rId7"/>
          <a:srcRect/>
          <a:stretch>
            <a:fillRect/>
          </a:stretch>
        </p:blipFill>
        <p:spPr bwMode="auto">
          <a:xfrm>
            <a:off x="10920413" y="1935163"/>
            <a:ext cx="641350" cy="641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4294967295"/>
          </p:nvPr>
        </p:nvSpPr>
        <p:spPr>
          <a:xfrm>
            <a:off x="927100" y="1857375"/>
            <a:ext cx="11029950" cy="4767263"/>
          </a:xfrm>
        </p:spPr>
        <p:txBody>
          <a:bodyPr/>
          <a:lstStyle/>
          <a:p>
            <a:pPr>
              <a:lnSpc>
                <a:spcPct val="90000"/>
              </a:lnSpc>
              <a:buFont typeface="Wingdings 2" pitchFamily="18" charset="2"/>
              <a:buNone/>
            </a:pPr>
            <a:r>
              <a:rPr lang="pt-BR" b="1" smtClean="0"/>
              <a:t>     </a:t>
            </a:r>
            <a:r>
              <a:rPr lang="pt-BR" sz="2800" b="1" smtClean="0">
                <a:solidFill>
                  <a:srgbClr val="FF00FF"/>
                </a:solidFill>
              </a:rPr>
              <a:t>  NUTRIÇÃO      </a:t>
            </a:r>
            <a:r>
              <a:rPr lang="pt-BR" b="1" smtClean="0"/>
              <a:t> </a:t>
            </a:r>
            <a:r>
              <a:rPr lang="pt-BR" smtClean="0"/>
              <a:t>            </a:t>
            </a:r>
          </a:p>
          <a:p>
            <a:pPr>
              <a:lnSpc>
                <a:spcPct val="90000"/>
              </a:lnSpc>
            </a:pPr>
            <a:r>
              <a:rPr lang="pt-BR" b="1" smtClean="0">
                <a:solidFill>
                  <a:srgbClr val="0000FF"/>
                </a:solidFill>
              </a:rPr>
              <a:t>Nutrição Parenteral</a:t>
            </a:r>
            <a:r>
              <a:rPr lang="pt-BR" smtClean="0"/>
              <a:t>: iniciar </a:t>
            </a:r>
            <a:r>
              <a:rPr lang="pt-BR" b="1" smtClean="0"/>
              <a:t>no 2º dia de vida, após estabilização de função renal e eletrólitos</a:t>
            </a:r>
            <a:r>
              <a:rPr lang="pt-BR" smtClean="0"/>
              <a:t>. </a:t>
            </a:r>
          </a:p>
          <a:p>
            <a:pPr>
              <a:lnSpc>
                <a:spcPct val="90000"/>
              </a:lnSpc>
            </a:pPr>
            <a:r>
              <a:rPr lang="pt-BR" b="1" smtClean="0">
                <a:solidFill>
                  <a:srgbClr val="0000FF"/>
                </a:solidFill>
              </a:rPr>
              <a:t>A Nutrição Entérica</a:t>
            </a:r>
            <a:r>
              <a:rPr lang="pt-BR" smtClean="0"/>
              <a:t> </a:t>
            </a:r>
            <a:r>
              <a:rPr lang="pt-BR" b="1" smtClean="0">
                <a:solidFill>
                  <a:srgbClr val="0000FF"/>
                </a:solidFill>
              </a:rPr>
              <a:t>Mínima</a:t>
            </a:r>
            <a:r>
              <a:rPr lang="pt-BR" smtClean="0"/>
              <a:t> poderá ser iniciada com </a:t>
            </a:r>
            <a:r>
              <a:rPr lang="pt-BR" smtClean="0">
                <a:solidFill>
                  <a:srgbClr val="FF00FF"/>
                </a:solidFill>
              </a:rPr>
              <a:t>leite materno</a:t>
            </a:r>
            <a:r>
              <a:rPr lang="pt-BR" smtClean="0"/>
              <a:t> ordenhado ou leite humano do Banco </a:t>
            </a:r>
            <a:r>
              <a:rPr lang="pt-BR" b="1" smtClean="0"/>
              <a:t>se RN clinicamente estável</a:t>
            </a:r>
            <a:r>
              <a:rPr lang="pt-BR" smtClean="0"/>
              <a:t>. </a:t>
            </a:r>
          </a:p>
          <a:p>
            <a:pPr>
              <a:lnSpc>
                <a:spcPct val="90000"/>
              </a:lnSpc>
            </a:pPr>
            <a:r>
              <a:rPr lang="pt-BR" smtClean="0"/>
              <a:t>Os estudos tem mostrado que a alimentação durante a hipotermia está associada a reduções clinicas significativas na duração da nutrição parenteral, no tempo de receber dieta oral plena  e hospitalização, não tendo sido evidenciado aumento da morbimortalidade e  aumento da inflamação sistêmica. </a:t>
            </a:r>
          </a:p>
          <a:p>
            <a:pPr>
              <a:lnSpc>
                <a:spcPct val="90000"/>
              </a:lnSpc>
            </a:pPr>
            <a:r>
              <a:rPr lang="pt-BR" smtClean="0"/>
              <a:t>Os médicos começaram a alimentar-se principalmente em lactentes com EHI moderada, sem outros sinais de comprometimento (ou seja, necessidade de suporte inotrópico).	</a:t>
            </a:r>
          </a:p>
          <a:p>
            <a:pPr>
              <a:lnSpc>
                <a:spcPct val="90000"/>
              </a:lnSpc>
            </a:pPr>
            <a:r>
              <a:rPr lang="pt-BR" smtClean="0"/>
              <a:t>Sessenta por cento oferecem alimentação enteral quando o lactato sanguíneo é &lt; 2 mmol / L. </a:t>
            </a:r>
          </a:p>
          <a:p>
            <a:pPr>
              <a:lnSpc>
                <a:spcPct val="90000"/>
              </a:lnSpc>
            </a:pPr>
            <a:r>
              <a:rPr lang="pt-BR" smtClean="0"/>
              <a:t>Mesmo períodos curtos de desnutrição, particularmente no cenário de disfunção cerebral pré-existente, como na EHI, podem resultar em desenvolvimento cerebral alterado, incluindo mudanças estruturais sinápticas. Os constituintes do leite materno, como a lactoferrina, podem ter impacto no neurodesenvolvimento.</a:t>
            </a:r>
          </a:p>
        </p:txBody>
      </p:sp>
      <p:sp>
        <p:nvSpPr>
          <p:cNvPr id="67586" name="Oval 4"/>
          <p:cNvSpPr>
            <a:spLocks noChangeArrowheads="1"/>
          </p:cNvSpPr>
          <p:nvPr/>
        </p:nvSpPr>
        <p:spPr bwMode="auto">
          <a:xfrm>
            <a:off x="1260475" y="588963"/>
            <a:ext cx="9569450" cy="1106487"/>
          </a:xfrm>
          <a:prstGeom prst="ellipse">
            <a:avLst/>
          </a:prstGeom>
          <a:solidFill>
            <a:srgbClr val="0000FF"/>
          </a:solidFill>
          <a:ln w="9525">
            <a:solidFill>
              <a:schemeClr val="tx1"/>
            </a:solidFill>
            <a:round/>
            <a:headEnd/>
            <a:tailEnd/>
          </a:ln>
        </p:spPr>
        <p:txBody>
          <a:bodyPr wrap="none" anchor="ctr"/>
          <a:lstStyle/>
          <a:p>
            <a:pPr algn="ctr" defTabSz="914400"/>
            <a:r>
              <a:rPr lang="pt-BR">
                <a:solidFill>
                  <a:srgbClr val="FFFF00"/>
                </a:solidFill>
              </a:rPr>
              <a:t>HIPOTERMIA TERAPÊUTICA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bwMode="auto">
          <a:xfrm>
            <a:off x="581025" y="319088"/>
            <a:ext cx="11029950" cy="1189037"/>
          </a:xfrm>
          <a:noFill/>
          <a:ln>
            <a:solidFill>
              <a:srgbClr val="FFFF00"/>
            </a:solidFill>
            <a:miter lim="800000"/>
            <a:headEnd/>
            <a:tailEnd/>
          </a:ln>
        </p:spPr>
        <p:txBody>
          <a:bodyPr wrap="square" numCol="1" anchorCtr="0" compatLnSpc="1">
            <a:prstTxWarp prst="textNoShape">
              <a:avLst/>
            </a:prstTxWarp>
          </a:bodyPr>
          <a:lstStyle/>
          <a:p>
            <a:r>
              <a:rPr lang="pt-BR" sz="3600" cap="none" smtClean="0">
                <a:solidFill>
                  <a:srgbClr val="FFFF00"/>
                </a:solidFill>
                <a:latin typeface="Algerian" pitchFamily="82" charset="0"/>
              </a:rPr>
              <a:t>EM RESUMO</a:t>
            </a:r>
          </a:p>
        </p:txBody>
      </p:sp>
      <p:sp>
        <p:nvSpPr>
          <p:cNvPr id="78851" name="Rectangle 3"/>
          <p:cNvSpPr>
            <a:spLocks noGrp="1"/>
          </p:cNvSpPr>
          <p:nvPr>
            <p:ph type="body" idx="4294967295"/>
          </p:nvPr>
        </p:nvSpPr>
        <p:spPr>
          <a:xfrm>
            <a:off x="263525" y="1508125"/>
            <a:ext cx="11928475" cy="5349875"/>
          </a:xfrm>
          <a:solidFill>
            <a:schemeClr val="bg1"/>
          </a:solidFill>
        </p:spPr>
        <p:txBody>
          <a:bodyPr/>
          <a:lstStyle/>
          <a:p>
            <a:pPr>
              <a:lnSpc>
                <a:spcPct val="90000"/>
              </a:lnSpc>
            </a:pPr>
            <a:r>
              <a:rPr lang="pt-BR" altLang="ja-JP" sz="1400" smtClean="0">
                <a:ea typeface="ＭＳ Ｐゴシック" charset="-128"/>
              </a:rPr>
              <a:t>Este é um estudo do Reino Unido de coorte retrospectivo utilizando dados clínicos registrados no banco de dados nacional de pesquisa neonatal, aplicando </a:t>
            </a:r>
            <a:r>
              <a:rPr lang="pt-PT" altLang="ja-JP" sz="1400" smtClean="0">
                <a:ea typeface="ＭＳ Ｐゴシック" charset="-128"/>
              </a:rPr>
              <a:t>a metodologia do escore de propensão para formar subgrupos pareados de bebês  com encefalopatia hipóxico-isquêmica com características semelhantes que receberam ou não nutrição parenteral (NP) durante hipotermia terapêutica. </a:t>
            </a:r>
            <a:r>
              <a:rPr lang="pt-BR" altLang="ja-JP" sz="1400" smtClean="0">
                <a:ea typeface="ＭＳ Ｐゴシック" charset="-128"/>
              </a:rPr>
              <a:t>O emparelhamento de propensão foi usado para formar dois subgrupos de 1240 bebês com características de base  semelhantes para análises de comparação (</a:t>
            </a:r>
            <a:r>
              <a:rPr lang="pt-PT" altLang="ja-JP" sz="1400" smtClean="0">
                <a:ea typeface="ＭＳ Ｐゴシック" charset="-128"/>
              </a:rPr>
              <a:t> bebês &gt;36 semanas que receberam hipotermia terapêutica (HT) por 3 dias ou que morreram 3 dias após a HT).Os autores mostraram que </a:t>
            </a:r>
            <a:r>
              <a:rPr lang="pt-BR" altLang="ja-JP" sz="1400" smtClean="0">
                <a:ea typeface="ＭＳ Ｐゴシック" charset="-128"/>
              </a:rPr>
              <a:t>a infecção da corrente sanguínea confirmada por cultura e a sobrevivência foram ambas maiores em bebês que receberam NP. A incidência de enterocolite necrosante (ECN) foi  semelhante em bebês que receberam NP e aqueles que não receberam. Embora os benefícios da NP nessa população  sejam limitadas, um benefício é a melhora do crescimento cerebral, reparo e consequente neurodesenvolvimento (a nutrição suplementar após lesão cerebral mostra-se promissora, embora sejam necessários mais estudos nesse sentido). O uso de NP é relativamente comum em bebês que estão em hipotermia terapêutica e parece estar aumentando (no Reino Unido, 1 de 4 bebês). Nos complementos, quanto á nutrição enteral:o grande temor é o aumento ECN nesses bebês em HT. Os estudos mostram que a nutrição enteral durante a HT tiveram menor tempo de duração da NP, no tempo para receber dieta oral plena, menor hospitalização, SEM AUMENTO DE ECN (sabe-se que a hipotermia é protetora contra a lesão de reperfusão da isquemia intestinal!) e inclusive estudos recentes estão demonstrando benefícios do uso da hipotermia leve (35,5 graus até por 48 horas) no tratamento da ECN. A  hipotermia pode modular a inflamação! Mais da metade das Unidades Neonatais pesquisadas iniciam a alimentação enteral durante a TH. A nutrição enteral, principalmente com o leite materno, pode realmente desempenhar um papel benéfico, influenciando a integridade estrutural e funcional do intestino, reduzindo as respostas inflamatórias sistêmicas e promovendo a proliferação da diversidade microbiana intestinal. Dados disponíveis recentes indicam que a introdução incremental de leite, idealmente com leite materno, em neonatos em hipotermia terapêutica parece segura e pode ser benéfica para os resultados medidos até a alta da Unidade Neonatal (menos infecção tardia, maior sobrevida e maiores taxas de aleitamento materno). A falta de fornecimento imediato de nutrientes após eventos hipóxico-isquêmicos pode piorar ainda mais as lesões cerebrais progressivas. Mais tarde, os déficits de nutrientes também podem influenciar a fase terciária da lesão, durante a qual ocorrem a neurogênese e a angiogênese, e que é dependente do suporte trófico ideal. O fornecimento adequado de energia, por via enteral ou parenteral, é crucial durante um período de alta vulnerabilidade cerebral gerada pela falha secundária de energia. Na Unidade de Neonatologia do HMIB/SES/DF  iniciamos  NP no 2º  dia de vida, após a estabilização de função renal e eletrólitos e Nutrição enteral com leite materno se RN clinicamente estável </a:t>
            </a:r>
            <a:endParaRPr lang="pt-BR" sz="1400" smtClean="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p:cNvSpPr>
          <p:nvPr>
            <p:ph type="title" idx="4294967295"/>
          </p:nvPr>
        </p:nvSpPr>
        <p:spPr bwMode="auto">
          <a:xfrm>
            <a:off x="3548063" y="390525"/>
            <a:ext cx="11029950" cy="1189038"/>
          </a:xfrm>
          <a:noFill/>
        </p:spPr>
        <p:txBody>
          <a:bodyPr wrap="square" numCol="1" anchorCtr="0" compatLnSpc="1">
            <a:prstTxWarp prst="textNoShape">
              <a:avLst/>
            </a:prstTxWarp>
          </a:bodyPr>
          <a:lstStyle/>
          <a:p>
            <a:r>
              <a:rPr lang="pt-BR" sz="3600" cap="none" smtClean="0">
                <a:solidFill>
                  <a:srgbClr val="FF00FF"/>
                </a:solidFill>
              </a:rPr>
              <a:t>      OBRIGADO!</a:t>
            </a:r>
          </a:p>
        </p:txBody>
      </p:sp>
      <p:sp>
        <p:nvSpPr>
          <p:cNvPr id="68610" name="Rectangle 5"/>
          <p:cNvSpPr>
            <a:spLocks noChangeArrowheads="1"/>
          </p:cNvSpPr>
          <p:nvPr/>
        </p:nvSpPr>
        <p:spPr bwMode="auto">
          <a:xfrm>
            <a:off x="1087438" y="6032500"/>
            <a:ext cx="9490075" cy="825500"/>
          </a:xfrm>
          <a:prstGeom prst="rect">
            <a:avLst/>
          </a:prstGeom>
          <a:noFill/>
          <a:ln w="9525">
            <a:noFill/>
            <a:miter lim="800000"/>
            <a:headEnd/>
            <a:tailEnd/>
          </a:ln>
        </p:spPr>
        <p:txBody>
          <a:bodyPr anchor="ctr">
            <a:spAutoFit/>
          </a:bodyPr>
          <a:lstStyle/>
          <a:p>
            <a:pPr algn="ctr"/>
            <a:r>
              <a:rPr lang="pt-BR" sz="1600">
                <a:solidFill>
                  <a:srgbClr val="0000FF"/>
                </a:solidFill>
              </a:rPr>
              <a:t>Drs. Lucas, Amanda Franco, Aldo, Amanda do Carmo, Paulo R. Margotto, Myara, Lays, Anna Amellia, Carol e Gabrielly (Médicos Residentes-Unidade Neonatal do HMIB/SES/DF-2022)</a:t>
            </a:r>
          </a:p>
        </p:txBody>
      </p:sp>
      <p:pic>
        <p:nvPicPr>
          <p:cNvPr id="68611" name="Picture 6"/>
          <p:cNvPicPr>
            <a:picLocks noChangeAspect="1" noChangeArrowheads="1"/>
          </p:cNvPicPr>
          <p:nvPr/>
        </p:nvPicPr>
        <p:blipFill>
          <a:blip r:embed="rId2">
            <a:lum bright="6000" contrast="12000"/>
          </a:blip>
          <a:srcRect/>
          <a:stretch>
            <a:fillRect/>
          </a:stretch>
        </p:blipFill>
        <p:spPr bwMode="auto">
          <a:xfrm>
            <a:off x="2139950" y="1871663"/>
            <a:ext cx="7389813" cy="4160837"/>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Dividendo">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Dividendo</Template>
  <TotalTime>1896</TotalTime>
  <Words>6583</Words>
  <Application>Microsoft Macintosh PowerPoint</Application>
  <PresentationFormat>Custom</PresentationFormat>
  <Paragraphs>285</Paragraphs>
  <Slides>53</Slides>
  <Notes>2</Notes>
  <HiddenSlides>0</HiddenSlides>
  <MMClips>0</MMClips>
  <ScaleCrop>false</ScaleCrop>
  <HeadingPairs>
    <vt:vector size="6" baseType="variant">
      <vt:variant>
        <vt:lpstr>Fontes usadas</vt:lpstr>
      </vt:variant>
      <vt:variant>
        <vt:i4>14</vt:i4>
      </vt:variant>
      <vt:variant>
        <vt:lpstr>Modelo de design</vt:lpstr>
      </vt:variant>
      <vt:variant>
        <vt:i4>10</vt:i4>
      </vt:variant>
      <vt:variant>
        <vt:lpstr>Títulos de slides</vt:lpstr>
      </vt:variant>
      <vt:variant>
        <vt:i4>53</vt:i4>
      </vt:variant>
    </vt:vector>
  </HeadingPairs>
  <TitlesOfParts>
    <vt:vector size="77" baseType="lpstr">
      <vt:lpstr>Algerian</vt:lpstr>
      <vt:lpstr>Arial</vt:lpstr>
      <vt:lpstr>Gill Sans MT</vt:lpstr>
      <vt:lpstr>Wingdings 2</vt:lpstr>
      <vt:lpstr>Calibri</vt:lpstr>
      <vt:lpstr>Helvetica</vt:lpstr>
      <vt:lpstr>Wingdings</vt:lpstr>
      <vt:lpstr>Lato</vt:lpstr>
      <vt:lpstr>Source Sans Pro</vt:lpstr>
      <vt:lpstr>Optima</vt:lpstr>
      <vt:lpstr>굴림</vt:lpstr>
      <vt:lpstr>Britannic Bold</vt:lpstr>
      <vt:lpstr>Times New Roman</vt:lpstr>
      <vt:lpstr>Cochin</vt:lpstr>
      <vt:lpstr>Dividendo</vt:lpstr>
      <vt:lpstr>Dividendo</vt:lpstr>
      <vt:lpstr>Dividendo</vt:lpstr>
      <vt:lpstr>Dividendo</vt:lpstr>
      <vt:lpstr>Dividendo</vt:lpstr>
      <vt:lpstr>Dividendo</vt:lpstr>
      <vt:lpstr>Dividendo</vt:lpstr>
      <vt:lpstr>Dividendo</vt:lpstr>
      <vt:lpstr>Dividendo</vt:lpstr>
      <vt:lpstr>Dividendo</vt:lpstr>
      <vt:lpstr>Slide 1</vt:lpstr>
      <vt:lpstr>O QUE JÁ É CONHECIDO SOBRE ESTE ASSUNTO?</vt:lpstr>
      <vt:lpstr>INTRODUÇÃO</vt:lpstr>
      <vt:lpstr>METODOLOGIA</vt:lpstr>
      <vt:lpstr>METODOLOGIA</vt:lpstr>
      <vt:lpstr>METODOLOGIA</vt:lpstr>
      <vt:lpstr>METODOLOGIA</vt:lpstr>
      <vt:lpstr>METODOLOGIA</vt:lpstr>
      <vt:lpstr>RESULTADOS</vt:lpstr>
      <vt:lpstr>RESULTADOS</vt:lpstr>
      <vt:lpstr>Slide 11</vt:lpstr>
      <vt:lpstr>Slide 12</vt:lpstr>
      <vt:lpstr>DISCUSSÃO</vt:lpstr>
      <vt:lpstr>DISCUSSÃO</vt:lpstr>
      <vt:lpstr>DISCUSSÃO</vt:lpstr>
      <vt:lpstr>DISCUSSÃO</vt:lpstr>
      <vt:lpstr>                                        CONCLUSÃO</vt:lpstr>
      <vt:lpstr>Slide 18</vt:lpstr>
      <vt:lpstr>REFERÊNCIAS</vt:lpstr>
      <vt:lpstr>O QUE ESSE ESTUDO ACRESCENTA?</vt:lpstr>
      <vt:lpstr>Nota do Editor da pagina neonatal www.paulomargotto.com.br, Dr. Paulo R. Margotto. Consultem também! Ampliando os nossos conhecimentos! </vt:lpstr>
      <vt:lpstr>ENTENDENDO O ESCORE DE PROPENSÃO</vt:lpstr>
      <vt:lpstr>Slide 23</vt:lpstr>
      <vt:lpstr>Slide 24</vt:lpstr>
      <vt:lpstr>Slide 25</vt:lpstr>
      <vt:lpstr>PORTANTO...</vt:lpstr>
      <vt:lpstr>Slide 27</vt:lpstr>
      <vt:lpstr>Slide 28</vt:lpstr>
      <vt:lpstr>Slide 29</vt:lpstr>
      <vt:lpstr>Slide 30</vt:lpstr>
      <vt:lpstr> Optimising nutrition during therapeutic hypothermia.Ojha S, Dorling J, Battersby C, Longford N, Gale C.Arch Dis Child Fetal Neonatal Ed. 2019 May;104(3):F230-F231. doi: 10.1136/archdischild-2018-315393. Epub 2018 Oct 15. Artigo Livre!</vt:lpstr>
      <vt:lpstr>Slide 32</vt:lpstr>
      <vt:lpstr>Slide 33</vt:lpstr>
      <vt:lpstr>Slide 34</vt:lpstr>
      <vt:lpstr>Slide 35</vt:lpstr>
      <vt:lpstr>Slide 36</vt:lpstr>
      <vt:lpstr>Slide 37</vt:lpstr>
      <vt:lpstr>Slide 38</vt:lpstr>
      <vt:lpstr>Slide 39</vt:lpstr>
      <vt:lpstr>Slide 40</vt:lpstr>
      <vt:lpstr>Nutrição  durante hipotermia terapêutica neonatal, avaliada usando dados do Banco de Pesquisa Nacional Neonatal recolhidos rotineiramente: um estudo de coorte retrospectivo baseado na população do Reino Unido</vt:lpstr>
      <vt:lpstr>Slide 42</vt:lpstr>
      <vt:lpstr>Slide 43</vt:lpstr>
      <vt:lpstr>Slide 44</vt:lpstr>
      <vt:lpstr>Slide 45</vt:lpstr>
      <vt:lpstr>Slide 46</vt:lpstr>
      <vt:lpstr>Slide 47</vt:lpstr>
      <vt:lpstr>Slide 48</vt:lpstr>
      <vt:lpstr>Slide 49</vt:lpstr>
      <vt:lpstr>COMO FAZEMOS...</vt:lpstr>
      <vt:lpstr>Slide 51</vt:lpstr>
      <vt:lpstr>EM RESUMO</vt:lpstr>
      <vt:lpstr>      OBRIGADO!</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Administration of parenteral nutrition during therapeutic hypothermia: a population level observational study using routinely collected data held in the National Neonatal Research Database</dc:title>
  <dc:creator>Tiago Velloso Silva</dc:creator>
  <cp:lastModifiedBy>Paulo</cp:lastModifiedBy>
  <cp:revision>12</cp:revision>
  <dcterms:created xsi:type="dcterms:W3CDTF">2022-04-27T21:50:10Z</dcterms:created>
  <dcterms:modified xsi:type="dcterms:W3CDTF">2022-05-13T21:58:16Z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0881dc9-f7f2-41de-a334-ceff3dc15b31_Enabled">
    <vt:lpwstr>true</vt:lpwstr>
  </property>
  <property fmtid="{D5CDD505-2E9C-101B-9397-08002B2CF9AE}" pid="3" name="MSIP_Label_40881dc9-f7f2-41de-a334-ceff3dc15b31_SetDate">
    <vt:lpwstr>2022-04-27T21:50:10Z</vt:lpwstr>
  </property>
  <property fmtid="{D5CDD505-2E9C-101B-9397-08002B2CF9AE}" pid="4" name="MSIP_Label_40881dc9-f7f2-41de-a334-ceff3dc15b31_Method">
    <vt:lpwstr>Standard</vt:lpwstr>
  </property>
  <property fmtid="{D5CDD505-2E9C-101B-9397-08002B2CF9AE}" pid="5" name="MSIP_Label_40881dc9-f7f2-41de-a334-ceff3dc15b31_Name">
    <vt:lpwstr>40881dc9-f7f2-41de-a334-ceff3dc15b31</vt:lpwstr>
  </property>
  <property fmtid="{D5CDD505-2E9C-101B-9397-08002B2CF9AE}" pid="6" name="MSIP_Label_40881dc9-f7f2-41de-a334-ceff3dc15b31_SiteId">
    <vt:lpwstr>ea0c2907-38d2-4181-8750-b0b190b60443</vt:lpwstr>
  </property>
  <property fmtid="{D5CDD505-2E9C-101B-9397-08002B2CF9AE}" pid="7" name="MSIP_Label_40881dc9-f7f2-41de-a334-ceff3dc15b31_ActionId">
    <vt:lpwstr>30648c7a-87c2-4540-bc88-b631658c92c8</vt:lpwstr>
  </property>
  <property fmtid="{D5CDD505-2E9C-101B-9397-08002B2CF9AE}" pid="8" name="MSIP_Label_40881dc9-f7f2-41de-a334-ceff3dc15b31_ContentBits">
    <vt:lpwstr>1</vt:lpwstr>
  </property>
  <property fmtid="{D5CDD505-2E9C-101B-9397-08002B2CF9AE}" pid="9" name="ClassificationContentMarkingHeaderLocations">
    <vt:lpwstr>Dividendo:8</vt:lpwstr>
  </property>
  <property fmtid="{D5CDD505-2E9C-101B-9397-08002B2CF9AE}" pid="10" name="ClassificationContentMarkingHeaderText">
    <vt:lpwstr>#interna</vt:lpwstr>
  </property>
</Properties>
</file>