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09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4" r:id="rId36"/>
    <p:sldId id="295" r:id="rId37"/>
    <p:sldId id="291" r:id="rId38"/>
    <p:sldId id="292" r:id="rId39"/>
    <p:sldId id="290" r:id="rId40"/>
    <p:sldId id="296" r:id="rId41"/>
    <p:sldId id="297" r:id="rId42"/>
    <p:sldId id="298" r:id="rId43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rebuchet MS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66FF33"/>
    <a:srgbClr val="FFFF66"/>
    <a:srgbClr val="FF00FF"/>
    <a:srgbClr val="FF0000"/>
    <a:srgbClr val="0000FF"/>
    <a:srgbClr val="558B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4705"/>
  </p:normalViewPr>
  <p:slideViewPr>
    <p:cSldViewPr snapToGrid="0" snapToObjects="1">
      <p:cViewPr>
        <p:scale>
          <a:sx n="58" d="100"/>
          <a:sy n="58" d="100"/>
        </p:scale>
        <p:origin x="-389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5" name="Straight Connector 18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19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Isosceles Triangle 22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26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28"/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E3F4F2-A270-4BB2-9F3C-1694DAA70E89}" type="datetimeFigureOut">
              <a:rPr lang="en-US"/>
              <a:pPr>
                <a:defRPr/>
              </a:pPr>
              <a:t>6/2/2022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5034E-B96F-4F57-B7DE-724C06C0186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4730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F04DF-8C75-4857-878F-0A87488CEF29}" type="datetimeFigureOut">
              <a:rPr lang="en-US"/>
              <a:pPr>
                <a:defRPr/>
              </a:pPr>
              <a:t>6/2/2022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407A0D-4020-4BCB-8C07-8235343F5A7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2303455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44C3B5-023C-46C1-87FB-BD8DF96C58C5}" type="datetimeFigureOut">
              <a:rPr lang="en-US"/>
              <a:pPr>
                <a:defRPr/>
              </a:pPr>
              <a:t>6/2/2022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75935-ED99-4735-BB76-200358B0A1A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406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EBA98-506E-484A-8F9E-658BC81D3CB4}" type="datetimeFigureOut">
              <a:rPr lang="en-US"/>
              <a:pPr>
                <a:defRPr/>
              </a:pPr>
              <a:t>6/2/2022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08B83-FF98-45D6-AD9A-2A661370114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385792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76ED3-B9CE-4759-A537-0499FCE066F5}" type="datetimeFigureOut">
              <a:rPr lang="en-US"/>
              <a:pPr>
                <a:defRPr/>
              </a:pPr>
              <a:t>6/2/2022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122DD-6A2B-45BB-9B12-8F7F40BC6E0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4538014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4E3BC-FD23-475B-BBBA-1B3B465D5BEC}" type="datetimeFigureOut">
              <a:rPr lang="en-US"/>
              <a:pPr>
                <a:defRPr/>
              </a:pPr>
              <a:t>6/2/2022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68876-B07E-45B8-90DA-D5D938A6A7B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235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7CEE8C-C75F-4520-BFEC-36FF4879360D}" type="datetimeFigureOut">
              <a:rPr lang="en-US"/>
              <a:pPr>
                <a:defRPr/>
              </a:pPr>
              <a:t>6/2/2022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6AF05-D442-4CF3-852A-C669B10EF29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8562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9B59C-3A84-4E10-9571-41154B64B25D}" type="datetimeFigureOut">
              <a:rPr lang="en-US"/>
              <a:pPr>
                <a:defRPr/>
              </a:pPr>
              <a:t>6/2/2022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0B1AF-0FFF-43D6-9860-7D5A4F7DEC4A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366380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08DAE2-010C-4F9C-A646-B1240CF6CBA5}" type="datetimeFigureOut">
              <a:rPr lang="en-US"/>
              <a:pPr>
                <a:defRPr/>
              </a:pPr>
              <a:t>6/2/2022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5BB43-396C-4864-9F56-E1619DF168F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8335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EDAE5-9614-49B8-AD6A-C28B4C956452}" type="datetimeFigureOut">
              <a:rPr lang="en-US"/>
              <a:pPr>
                <a:defRPr/>
              </a:pPr>
              <a:t>6/2/2022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91860-4E42-417D-8D4A-5E55A4D31FC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48622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>
            <a:spLocks noChangeArrowheads="1"/>
          </p:cNvSpPr>
          <p:nvPr/>
        </p:nvSpPr>
        <p:spPr bwMode="auto">
          <a:xfrm>
            <a:off x="541338" y="79057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defRPr/>
            </a:pPr>
            <a:r>
              <a:rPr lang="en-US" sz="8000" smtClean="0">
                <a:solidFill>
                  <a:schemeClr val="accent1"/>
                </a:solidFill>
                <a:latin typeface="Arial" pitchFamily="34" charset="0"/>
              </a:rPr>
              <a:t>“</a:t>
            </a: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8893175" y="28860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defRPr/>
            </a:pPr>
            <a:r>
              <a:rPr lang="en-US" sz="8000" smtClean="0">
                <a:solidFill>
                  <a:schemeClr val="accent1"/>
                </a:solidFill>
                <a:latin typeface="Arial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3013D-91A7-4A33-9F0A-29F96D36B6AD}" type="datetimeFigureOut">
              <a:rPr lang="en-US"/>
              <a:pPr>
                <a:defRPr/>
              </a:pPr>
              <a:t>6/2/2022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C29A4-EB98-499E-955E-BE86F4910992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18228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7AFD1-BDA4-4D79-BE95-C37C85CF31F1}" type="datetimeFigureOut">
              <a:rPr lang="en-US"/>
              <a:pPr>
                <a:defRPr/>
              </a:pPr>
              <a:t>6/2/2022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45A7A-5BA8-4FAD-A511-F28FCD73C73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1728468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>
            <a:spLocks noChangeArrowheads="1"/>
          </p:cNvSpPr>
          <p:nvPr/>
        </p:nvSpPr>
        <p:spPr bwMode="auto">
          <a:xfrm>
            <a:off x="541338" y="790575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defRPr/>
            </a:pPr>
            <a:r>
              <a:rPr lang="en-US" sz="8000" smtClean="0">
                <a:solidFill>
                  <a:schemeClr val="accent1"/>
                </a:solidFill>
                <a:latin typeface="Arial" pitchFamily="34" charset="0"/>
              </a:rPr>
              <a:t>“</a:t>
            </a:r>
          </a:p>
        </p:txBody>
      </p:sp>
      <p:sp>
        <p:nvSpPr>
          <p:cNvPr id="6" name="TextBox 24"/>
          <p:cNvSpPr txBox="1">
            <a:spLocks noChangeArrowheads="1"/>
          </p:cNvSpPr>
          <p:nvPr/>
        </p:nvSpPr>
        <p:spPr bwMode="auto">
          <a:xfrm>
            <a:off x="8893175" y="2886075"/>
            <a:ext cx="6096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>
              <a:defRPr/>
            </a:pPr>
            <a:r>
              <a:rPr lang="en-US" sz="8000" smtClean="0">
                <a:solidFill>
                  <a:schemeClr val="accent1"/>
                </a:solidFill>
                <a:latin typeface="Arial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5A376-BE3F-4856-A8AF-9239011CD65D}" type="datetimeFigureOut">
              <a:rPr lang="en-US"/>
              <a:pPr>
                <a:defRPr/>
              </a:pPr>
              <a:t>6/2/2022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5BBE7-BF2D-44F4-9241-9BA26F421B2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86653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4E354-567B-44A1-8164-C1814F691B73}" type="datetimeFigureOut">
              <a:rPr lang="en-US"/>
              <a:pPr>
                <a:defRPr/>
              </a:pPr>
              <a:t>6/2/2022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DA07C-D4AB-463C-A12A-662FE89F7A6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779847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90B40-F984-432C-A84B-1460C43C27B9}" type="datetimeFigureOut">
              <a:rPr lang="en-US"/>
              <a:pPr>
                <a:defRPr/>
              </a:pPr>
              <a:t>6/2/2022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A5AE5B-3630-4D3D-B272-A9016485C88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511826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7CA83-6BF9-4EB1-A162-4413072C1F36}" type="datetimeFigureOut">
              <a:rPr lang="en-US"/>
              <a:pPr>
                <a:defRPr/>
              </a:pPr>
              <a:t>6/2/2022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6D6928-18E8-498D-B8E5-E39196155DD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0873408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8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2981"/>
              <a:ext cx="449263" cy="2845019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77863" y="2160588"/>
            <a:ext cx="8596312" cy="388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663" y="6042025"/>
            <a:ext cx="9112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F1CD5C-A8DD-4FD6-B86B-42A2EAA01CC4}" type="datetimeFigureOut">
              <a:rPr lang="en-US"/>
              <a:pPr>
                <a:defRPr/>
              </a:pPr>
              <a:t>6/2/2022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863" y="6042025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89963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B8F897B-70ED-4054-859D-0BD86D074AB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  <p:sp>
        <p:nvSpPr>
          <p:cNvPr id="1032" name="CaixaDeTexto 17"/>
          <p:cNvSpPr txBox="1">
            <a:spLocks noChangeArrowheads="1"/>
          </p:cNvSpPr>
          <p:nvPr userDrawn="1"/>
        </p:nvSpPr>
        <p:spPr bwMode="auto">
          <a:xfrm>
            <a:off x="11571288" y="0"/>
            <a:ext cx="465137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algn="r">
              <a:defRPr/>
            </a:pPr>
            <a:r>
              <a:rPr lang="pt-BR" sz="1000" smtClean="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#interna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61" r:id="rId1"/>
    <p:sldLayoutId id="2147484248" r:id="rId2"/>
    <p:sldLayoutId id="2147484249" r:id="rId3"/>
    <p:sldLayoutId id="2147484250" r:id="rId4"/>
    <p:sldLayoutId id="2147484251" r:id="rId5"/>
    <p:sldLayoutId id="2147484252" r:id="rId6"/>
    <p:sldLayoutId id="2147484253" r:id="rId7"/>
    <p:sldLayoutId id="2147484254" r:id="rId8"/>
    <p:sldLayoutId id="2147484255" r:id="rId9"/>
    <p:sldLayoutId id="2147484256" r:id="rId10"/>
    <p:sldLayoutId id="2147484262" r:id="rId11"/>
    <p:sldLayoutId id="2147484257" r:id="rId12"/>
    <p:sldLayoutId id="2147484263" r:id="rId13"/>
    <p:sldLayoutId id="2147484258" r:id="rId14"/>
    <p:sldLayoutId id="2147484259" r:id="rId15"/>
    <p:sldLayoutId id="2147484260" r:id="rId16"/>
  </p:sldLayoutIdLst>
  <p:hf sldNum="0"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558BB8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558BB8"/>
          </a:solidFill>
          <a:latin typeface="Trebuchet MS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558BB8"/>
          </a:solidFill>
          <a:latin typeface="Trebuchet MS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558BB8"/>
          </a:solidFill>
          <a:latin typeface="Trebuchet MS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558BB8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rgbClr val="558BB8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rgbClr val="558BB8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rgbClr val="558BB8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rgbClr val="558BB8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rgbClr val="558BB8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://paulomargotto.com.br/documentos/19725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24839773/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4988851/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35145210/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paulomargotto.com.br/documentos/22509" TargetMode="Externa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ctrTitle"/>
          </p:nvPr>
        </p:nvSpPr>
        <p:spPr>
          <a:xfrm>
            <a:off x="677863" y="609600"/>
            <a:ext cx="8596312" cy="1320800"/>
          </a:xfrm>
        </p:spPr>
        <p:txBody>
          <a:bodyPr/>
          <a:lstStyle/>
          <a:p>
            <a:pPr algn="ctr" eaLnBrk="1" hangingPunct="1"/>
            <a:r>
              <a:rPr lang="pt-BR" sz="4500" smtClean="0">
                <a:solidFill>
                  <a:srgbClr val="558BB8"/>
                </a:solidFill>
              </a:rPr>
              <a:t>	</a:t>
            </a:r>
            <a:r>
              <a:rPr lang="pt-BR" sz="3200" smtClean="0">
                <a:solidFill>
                  <a:srgbClr val="0000FF"/>
                </a:solidFill>
                <a:latin typeface="Algerian" pitchFamily="82" charset="0"/>
              </a:rPr>
              <a:t>Hiperbilirrubinemia Direta</a:t>
            </a:r>
            <a:br>
              <a:rPr lang="pt-BR" sz="3200" smtClean="0">
                <a:solidFill>
                  <a:srgbClr val="0000FF"/>
                </a:solidFill>
                <a:latin typeface="Algerian" pitchFamily="82" charset="0"/>
              </a:rPr>
            </a:br>
            <a:r>
              <a:rPr lang="pt-BR" sz="3200" smtClean="0">
                <a:solidFill>
                  <a:srgbClr val="0000FF"/>
                </a:solidFill>
                <a:latin typeface="Algerian" pitchFamily="82" charset="0"/>
              </a:rPr>
              <a:t>Colestase neonatal</a:t>
            </a:r>
          </a:p>
        </p:txBody>
      </p:sp>
      <p:sp>
        <p:nvSpPr>
          <p:cNvPr id="5123" name="Subtítulo 2"/>
          <p:cNvSpPr>
            <a:spLocks noGrp="1"/>
          </p:cNvSpPr>
          <p:nvPr>
            <p:ph type="subTitle" idx="1"/>
          </p:nvPr>
        </p:nvSpPr>
        <p:spPr>
          <a:xfrm>
            <a:off x="134938" y="4100513"/>
            <a:ext cx="11393487" cy="1239837"/>
          </a:xfrm>
          <a:solidFill>
            <a:schemeClr val="bg1"/>
          </a:solidFill>
        </p:spPr>
        <p:txBody>
          <a:bodyPr/>
          <a:lstStyle/>
          <a:p>
            <a:pPr algn="ctr" eaLnBrk="1" hangingPunct="1"/>
            <a:r>
              <a:rPr lang="pt-BR" sz="2000" smtClean="0">
                <a:solidFill>
                  <a:srgbClr val="7F7F7F"/>
                </a:solidFill>
              </a:rPr>
              <a:t>Apresentação: Anna Amélia Varela Alvarenga – Residente de Neonatologia</a:t>
            </a:r>
          </a:p>
          <a:p>
            <a:pPr algn="ctr" eaLnBrk="1" hangingPunct="1"/>
            <a:r>
              <a:rPr lang="pt-BR" sz="2000" smtClean="0">
                <a:solidFill>
                  <a:srgbClr val="7F7F7F"/>
                </a:solidFill>
              </a:rPr>
              <a:t>Coordenação: Miza Vidigal </a:t>
            </a:r>
          </a:p>
          <a:p>
            <a:pPr algn="ctr" eaLnBrk="1" hangingPunct="1"/>
            <a:r>
              <a:rPr lang="pt-BR" sz="2000" smtClean="0">
                <a:solidFill>
                  <a:srgbClr val="7F7F7F"/>
                </a:solidFill>
                <a:hlinkClick r:id="rId2"/>
              </a:rPr>
              <a:t>www.paulomargotto.com.br</a:t>
            </a:r>
            <a:r>
              <a:rPr lang="pt-BR" sz="2000" smtClean="0">
                <a:solidFill>
                  <a:srgbClr val="7F7F7F"/>
                </a:solidFill>
              </a:rPr>
              <a:t>                  Brasília, 4 de  junho de 2022</a:t>
            </a:r>
          </a:p>
        </p:txBody>
      </p:sp>
      <p:pic>
        <p:nvPicPr>
          <p:cNvPr id="512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3" y="414338"/>
            <a:ext cx="11199812" cy="188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5" name="Rectangle 6"/>
          <p:cNvSpPr>
            <a:spLocks noChangeArrowheads="1"/>
          </p:cNvSpPr>
          <p:nvPr/>
        </p:nvSpPr>
        <p:spPr bwMode="auto">
          <a:xfrm>
            <a:off x="1966913" y="3121025"/>
            <a:ext cx="7831137" cy="80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sz="1600" b="1">
                <a:solidFill>
                  <a:srgbClr val="FF00FF"/>
                </a:solidFill>
                <a:latin typeface="Lato" pitchFamily="34" charset="0"/>
              </a:rPr>
              <a:t>COLESTASE NEONATAL</a:t>
            </a:r>
            <a:r>
              <a:rPr lang="en-US" sz="2700" b="1">
                <a:solidFill>
                  <a:srgbClr val="072A4D"/>
                </a:solidFill>
                <a:latin typeface="Lato" pitchFamily="34" charset="0"/>
              </a:rPr>
              <a:t> </a:t>
            </a:r>
            <a:r>
              <a:rPr lang="en-US" sz="800">
                <a:solidFill>
                  <a:srgbClr val="607D8B"/>
                </a:solidFill>
              </a:rPr>
              <a:t>               </a:t>
            </a:r>
            <a:r>
              <a:rPr lang="en-US"/>
              <a:t/>
            </a:r>
            <a:br>
              <a:rPr lang="en-US"/>
            </a:br>
            <a:r>
              <a:rPr lang="en-US" sz="1300">
                <a:solidFill>
                  <a:srgbClr val="424242"/>
                </a:solidFill>
                <a:ea typeface="Source Sans Pro"/>
                <a:cs typeface="Source Sans Pro"/>
              </a:rPr>
              <a:t>Elisa de Carvalho, Jorge. L dos Santos, Isadora de Carvalho Trevizoli, Gilda Porta, Paulo R. Margotto</a:t>
            </a:r>
          </a:p>
          <a:p>
            <a:pPr algn="ctr" eaLnBrk="0" hangingPunct="0"/>
            <a:r>
              <a:rPr lang="en-US" sz="1300">
                <a:solidFill>
                  <a:srgbClr val="424242"/>
                </a:solidFill>
                <a:ea typeface="Source Sans Pro"/>
                <a:cs typeface="Source Sans Pro"/>
              </a:rPr>
              <a:t>Capítulo do Livro Assistência ao Recém-Nascido de Risco, 4a Edição, 2021.</a:t>
            </a:r>
            <a:endParaRPr lang="en-US">
              <a:solidFill>
                <a:srgbClr val="607D8B"/>
              </a:solidFill>
            </a:endParaRPr>
          </a:p>
        </p:txBody>
      </p:sp>
      <p:pic>
        <p:nvPicPr>
          <p:cNvPr id="5126" name="Picture 7" descr="doc">
            <a:hlinkClick r:id="rId4" tooltip="NOVO-Colestase Neonatal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963" y="3121025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7" name="Text Box 8"/>
          <p:cNvSpPr txBox="1">
            <a:spLocks noChangeArrowheads="1"/>
          </p:cNvSpPr>
          <p:nvPr/>
        </p:nvSpPr>
        <p:spPr bwMode="auto">
          <a:xfrm>
            <a:off x="652463" y="5870575"/>
            <a:ext cx="10510837" cy="641350"/>
          </a:xfrm>
          <a:prstGeom prst="rect">
            <a:avLst/>
          </a:prstGeom>
          <a:solidFill>
            <a:srgbClr val="558BB8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 defTabSz="914400" eaLnBrk="1" hangingPunct="1"/>
            <a:r>
              <a:rPr lang="pt-BR">
                <a:solidFill>
                  <a:srgbClr val="66FF33"/>
                </a:solidFill>
              </a:rPr>
              <a:t>Nos complementos</a:t>
            </a:r>
            <a:r>
              <a:rPr lang="pt-BR"/>
              <a:t>  </a:t>
            </a:r>
            <a:r>
              <a:rPr lang="pt-BR">
                <a:solidFill>
                  <a:srgbClr val="FFFF66"/>
                </a:solidFill>
              </a:rPr>
              <a:t>-ácido ursodeoxicólico profilático na colestase neonatal por nutrição parenteral?</a:t>
            </a:r>
          </a:p>
          <a:p>
            <a:pPr defTabSz="914400" eaLnBrk="1" hangingPunct="1"/>
            <a:r>
              <a:rPr lang="pt-BR">
                <a:solidFill>
                  <a:srgbClr val="FFFF66"/>
                </a:solidFill>
              </a:rPr>
              <a:t>                               -risco de lesão cerebral pela bilirrubina direta </a:t>
            </a:r>
          </a:p>
        </p:txBody>
      </p:sp>
      <p:sp>
        <p:nvSpPr>
          <p:cNvPr id="5128" name="Rectangle 12"/>
          <p:cNvSpPr>
            <a:spLocks noChangeArrowheads="1"/>
          </p:cNvSpPr>
          <p:nvPr/>
        </p:nvSpPr>
        <p:spPr bwMode="auto">
          <a:xfrm>
            <a:off x="3098800" y="2176463"/>
            <a:ext cx="595153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 sz="3200">
                <a:solidFill>
                  <a:srgbClr val="0000FF"/>
                </a:solidFill>
                <a:latin typeface="Algerian" pitchFamily="82" charset="0"/>
              </a:rPr>
              <a:t>Hiperbilirrubinemia Direta</a:t>
            </a:r>
            <a:br>
              <a:rPr lang="pt-BR" sz="3200">
                <a:solidFill>
                  <a:srgbClr val="0000FF"/>
                </a:solidFill>
                <a:latin typeface="Algerian" pitchFamily="82" charset="0"/>
              </a:rPr>
            </a:br>
            <a:r>
              <a:rPr lang="pt-BR" sz="3200">
                <a:solidFill>
                  <a:srgbClr val="0000FF"/>
                </a:solidFill>
                <a:latin typeface="Algerian" pitchFamily="82" charset="0"/>
              </a:rPr>
              <a:t>Colestase neonatal</a:t>
            </a:r>
            <a:r>
              <a:rPr lang="en-US" sz="3200">
                <a:solidFill>
                  <a:srgbClr val="0000FF"/>
                </a:solidFill>
                <a:latin typeface="Algerian" pitchFamily="82" charset="0"/>
              </a:rPr>
              <a:t>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INTRODUÇÃO</a:t>
            </a:r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1"/>
          </p:nvPr>
        </p:nvSpPr>
        <p:spPr>
          <a:xfrm>
            <a:off x="379413" y="1781175"/>
            <a:ext cx="9415462" cy="3881438"/>
          </a:xfrm>
        </p:spPr>
        <p:txBody>
          <a:bodyPr/>
          <a:lstStyle/>
          <a:p>
            <a:pPr algn="just" eaLnBrk="1" hangingPunct="1"/>
            <a:r>
              <a:rPr lang="pt-BR" smtClean="0"/>
              <a:t>O aumento da bilirrubina direta (BD), traduz a presença de doença hepatocelular ou biliar e necessita de uma exploração clínica urgente.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O esclarecimento precoce do diagnóstico etiológico e a instituição de um tratamento adequado têm influência decisiva na sobrevida e na qualidade de vida dos pacientes.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Como a icterícia é comumente observada nos recém-nascidos (60% a 80%), não é raro que esta seja um sinal pouco valorizado nesta faixa etária, o que contribui para o encaminhamento tardio do paciente colestático.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A colestase neonatal é considerada uma emergência em gastroenterologia pediátrica.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LACTENTE ICTÉRICO</a:t>
            </a:r>
          </a:p>
        </p:txBody>
      </p:sp>
      <p:sp>
        <p:nvSpPr>
          <p:cNvPr id="717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smtClean="0"/>
              <a:t>A icterícia consiste na coloração amarelada da pele, escleróticas e mucosas.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É decorrente da deposição de bilirrubinas nos tecidos, quando encontra-se em níveis elevados no plasmo.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Clinicamente, torna-se evidente quando a concentração sérica de bilirrubinas ultrapassa 2,5 a 3 mg/dl. </a:t>
            </a:r>
          </a:p>
          <a:p>
            <a:pPr algn="just" eaLnBrk="1" hangingPunct="1"/>
            <a:endParaRPr lang="pt-BR" smtClean="0"/>
          </a:p>
          <a:p>
            <a:pPr algn="just" eaLnBrk="1" hangingPunct="1"/>
            <a:r>
              <a:rPr lang="pt-BR" smtClean="0"/>
              <a:t>É ocasionada pela anormalidade no metabolismo da bilirrubina. 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LACTENTE ICTÉRICO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77863" y="1703388"/>
            <a:ext cx="8596312" cy="3881437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 metabolismo da bilirrubina envolve 6 passos importantes:</a:t>
            </a: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formação da bilirrubina indireta nas células do retículos endotelial</a:t>
            </a: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 transporte da bilirrubina indireta pelo plasmo, ligada à albumina</a:t>
            </a: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captação da bilirrubina indireta pelo hepatócito</a:t>
            </a: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conversão da bilirrubina não conjugada em conjugada, no hepatócito</a:t>
            </a: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 transporte da bilirrubina direta pela membrana biliar</a:t>
            </a: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 fluxo da bilirrubina pelo sistema biliar até o intestino</a:t>
            </a: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eriod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alteração em qualquer um destes passos pode ocasiona a icterícia.</a:t>
            </a: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eriod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LACTENTE ICTÉRICO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77863" y="1703388"/>
            <a:ext cx="8596312" cy="46863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Resumindo, a icterícia pode ocorrer por:</a:t>
            </a: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Aumento da produção da bilirrubina </a:t>
            </a:r>
          </a:p>
          <a:p>
            <a:pPr marL="457200" lvl="1" indent="0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Diminuição de sua captação pelo hepatócito</a:t>
            </a:r>
          </a:p>
          <a:p>
            <a:pPr marL="457200" lvl="1" indent="0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Redução da conjugação pelos hepatócitos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Diminuição de sua secreção  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Ø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2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Definir se a condição é decorrente do aumento de BI ou de BD é o primeiro passo para o diagnóstico diferencial do paciente ictérico.</a:t>
            </a:r>
          </a:p>
        </p:txBody>
      </p:sp>
      <p:sp>
        <p:nvSpPr>
          <p:cNvPr id="4" name="Chave Direita 3">
            <a:extLst>
              <a:ext uri="{FF2B5EF4-FFF2-40B4-BE49-F238E27FC236}"/>
            </a:extLst>
          </p:cNvPr>
          <p:cNvSpPr/>
          <p:nvPr/>
        </p:nvSpPr>
        <p:spPr>
          <a:xfrm>
            <a:off x="5715000" y="2543175"/>
            <a:ext cx="381000" cy="1814513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21" name="CaixaDeTexto 4"/>
          <p:cNvSpPr txBox="1">
            <a:spLocks noChangeArrowheads="1"/>
          </p:cNvSpPr>
          <p:nvPr/>
        </p:nvSpPr>
        <p:spPr bwMode="auto">
          <a:xfrm>
            <a:off x="6169025" y="3127375"/>
            <a:ext cx="30321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/>
              <a:t>Elevação da bilirrubina não conjugada (BI)</a:t>
            </a:r>
          </a:p>
        </p:txBody>
      </p:sp>
      <p:sp>
        <p:nvSpPr>
          <p:cNvPr id="6" name="Chave Direita 5">
            <a:extLst>
              <a:ext uri="{FF2B5EF4-FFF2-40B4-BE49-F238E27FC236}"/>
            </a:extLst>
          </p:cNvPr>
          <p:cNvSpPr/>
          <p:nvPr/>
        </p:nvSpPr>
        <p:spPr>
          <a:xfrm>
            <a:off x="4225925" y="4732338"/>
            <a:ext cx="223838" cy="390525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223" name="CaixaDeTexto 6"/>
          <p:cNvSpPr txBox="1">
            <a:spLocks noChangeArrowheads="1"/>
          </p:cNvSpPr>
          <p:nvPr/>
        </p:nvSpPr>
        <p:spPr bwMode="auto">
          <a:xfrm>
            <a:off x="4449763" y="4738688"/>
            <a:ext cx="42227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pt-BR"/>
              <a:t>Elevação da bilirrubina conjugada (BD)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43" name="Título 1"/>
          <p:cNvSpPr>
            <a:spLocks noGrp="1"/>
          </p:cNvSpPr>
          <p:nvPr>
            <p:ph type="title"/>
          </p:nvPr>
        </p:nvSpPr>
        <p:spPr>
          <a:xfrm>
            <a:off x="1333500" y="609600"/>
            <a:ext cx="8596313" cy="1320800"/>
          </a:xfrm>
        </p:spPr>
        <p:txBody>
          <a:bodyPr/>
          <a:lstStyle/>
          <a:p>
            <a:pPr eaLnBrk="1" hangingPunct="1"/>
            <a:r>
              <a:rPr lang="pt-BR" smtClean="0"/>
              <a:t>ICTERÍCIA POR HIPERBILIRRUBINEMIA DIRETA</a:t>
            </a:r>
          </a:p>
        </p:txBody>
      </p:sp>
      <p:sp>
        <p:nvSpPr>
          <p:cNvPr id="32" name="Isosceles Triangle 3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>
            <a:off x="0" y="0"/>
            <a:ext cx="842963" cy="5665788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245" name="Espaço Reservado para Conteúdo 2"/>
          <p:cNvSpPr>
            <a:spLocks noGrp="1"/>
          </p:cNvSpPr>
          <p:nvPr>
            <p:ph idx="1"/>
          </p:nvPr>
        </p:nvSpPr>
        <p:spPr>
          <a:xfrm>
            <a:off x="1333500" y="1930400"/>
            <a:ext cx="10018713" cy="4111625"/>
          </a:xfrm>
        </p:spPr>
        <p:txBody>
          <a:bodyPr/>
          <a:lstStyle/>
          <a:p>
            <a:pPr algn="just" eaLnBrk="1" hangingPunct="1"/>
            <a:r>
              <a:rPr lang="pt-BR" sz="1600" smtClean="0"/>
              <a:t>Diferentemente da hiperbilirrubinemia indireta, a qual pode ser fisiológica, </a:t>
            </a:r>
            <a:r>
              <a:rPr lang="pt-BR" sz="1600" smtClean="0">
                <a:solidFill>
                  <a:srgbClr val="FF0000"/>
                </a:solidFill>
              </a:rPr>
              <a:t>a elevação da bilirrubina direta está relacionada a condições patológicas e traduz a diminuição do fluxo biliar por doença hepatocelular ou biliar (colestase).</a:t>
            </a:r>
          </a:p>
          <a:p>
            <a:pPr eaLnBrk="1" hangingPunct="1"/>
            <a:endParaRPr lang="pt-BR" smtClean="0">
              <a:solidFill>
                <a:srgbClr val="FF0000"/>
              </a:solidFill>
            </a:endParaRPr>
          </a:p>
        </p:txBody>
      </p:sp>
      <p:sp>
        <p:nvSpPr>
          <p:cNvPr id="34" name="Isosceles Triangle 3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11742738" y="4013200"/>
            <a:ext cx="449262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0247" name="Imagem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650" y="2909888"/>
            <a:ext cx="6121400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267" name="Título 1"/>
          <p:cNvSpPr>
            <a:spLocks noGrp="1"/>
          </p:cNvSpPr>
          <p:nvPr>
            <p:ph type="title"/>
          </p:nvPr>
        </p:nvSpPr>
        <p:spPr>
          <a:xfrm>
            <a:off x="1333500" y="609600"/>
            <a:ext cx="9353550" cy="1320800"/>
          </a:xfrm>
        </p:spPr>
        <p:txBody>
          <a:bodyPr/>
          <a:lstStyle/>
          <a:p>
            <a:pPr eaLnBrk="1" hangingPunct="1"/>
            <a:r>
              <a:rPr lang="pt-BR" smtClean="0"/>
              <a:t>COLESTASE NEONATAL</a:t>
            </a:r>
          </a:p>
        </p:txBody>
      </p:sp>
      <p:sp>
        <p:nvSpPr>
          <p:cNvPr id="10" name="Isosceles Tri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10800000">
            <a:off x="0" y="0"/>
            <a:ext cx="842963" cy="5665788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333500" y="1282700"/>
            <a:ext cx="9224963" cy="4965700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Colestase -&gt; é o termo utilizado para descrever as condições patológicas que cursam com redução da secreção biliar, seja por alterações anatômicas ou funcionais do sistema biliar. </a:t>
            </a:r>
          </a:p>
          <a:p>
            <a:pPr lvl="1"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Clinicamente, se manifesta com icterícia,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hipocolia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ou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acolia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fecal,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colúria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prurido e xantomas.</a:t>
            </a:r>
          </a:p>
          <a:p>
            <a:pPr lvl="1"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Laboratorialmente, apresenta aumento de BD, de enzimas canaliculares (GGT, FAL), dos ácidos biliares e do colesterol. </a:t>
            </a:r>
          </a:p>
          <a:p>
            <a:pPr lvl="1"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Arial" panose="020B0604020202020204" pitchFamily="34" charset="0"/>
              <a:buChar char="•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histopalógico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observa-se acúmulo de pigmento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bilirrubínico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nos hepatócitos e canalículos biliares, e outros achados.</a:t>
            </a:r>
          </a:p>
          <a:p>
            <a:pPr marL="457200" lvl="1" indent="0"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None/>
              <a:defRPr/>
            </a:pPr>
            <a:endParaRPr lang="pt-BR" sz="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frequência da colestase neonatal é difícil de ser avaliada, situando por volta de 1:2.500 nascidos vivos.</a:t>
            </a:r>
          </a:p>
          <a:p>
            <a:pPr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Por ser um evento raro, quando comparado à icterícia fisiológica do RN e à associada ao aleitamento materno, tem baixa suspeição, o que pode atrasar o diagnóstico e desencadear consequências graves.</a:t>
            </a:r>
          </a:p>
        </p:txBody>
      </p:sp>
      <p:sp>
        <p:nvSpPr>
          <p:cNvPr id="12" name="Isosceles Triangle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flipH="1">
            <a:off x="11742738" y="4013200"/>
            <a:ext cx="449262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Straight Connector 29">
            <a:extLst>
              <a:ext uri="{FF2B5EF4-FFF2-40B4-BE49-F238E27FC236}"/>
              <a:ext uri="{C183D7F6-B498-43B3-948B-1728B52AA6E4}"/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4241800" y="1460500"/>
            <a:ext cx="0" cy="3937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91" name="Título 1"/>
          <p:cNvSpPr>
            <a:spLocks noGrp="1"/>
          </p:cNvSpPr>
          <p:nvPr>
            <p:ph type="title"/>
          </p:nvPr>
        </p:nvSpPr>
        <p:spPr>
          <a:xfrm>
            <a:off x="642938" y="815975"/>
            <a:ext cx="3368675" cy="5226050"/>
          </a:xfrm>
        </p:spPr>
        <p:txBody>
          <a:bodyPr anchor="ctr"/>
          <a:lstStyle/>
          <a:p>
            <a:pPr eaLnBrk="1" hangingPunct="1"/>
            <a:r>
              <a:rPr lang="pt-BR" smtClean="0"/>
              <a:t>COLESTASE NEONATAL</a:t>
            </a:r>
          </a:p>
        </p:txBody>
      </p:sp>
      <p:sp>
        <p:nvSpPr>
          <p:cNvPr id="12292" name="Espaço Reservado para Conteúdo 2"/>
          <p:cNvSpPr>
            <a:spLocks noGrp="1"/>
          </p:cNvSpPr>
          <p:nvPr>
            <p:ph idx="1"/>
          </p:nvPr>
        </p:nvSpPr>
        <p:spPr>
          <a:xfrm>
            <a:off x="4271963" y="815975"/>
            <a:ext cx="5318125" cy="5226050"/>
          </a:xfrm>
        </p:spPr>
        <p:txBody>
          <a:bodyPr anchor="ctr"/>
          <a:lstStyle/>
          <a:p>
            <a:pPr algn="just" eaLnBrk="1" hangingPunct="1"/>
            <a:r>
              <a:rPr lang="pt-BR" smtClean="0"/>
              <a:t>As sociedades Norte Americana (NASPGHAN) e Europeia de Gastroenterologia, Hepatologia e Nutrição (EDPGHAN) determinaram que, de acordo com as novas recomendações: </a:t>
            </a:r>
          </a:p>
          <a:p>
            <a:pPr algn="just" eaLnBrk="1" hangingPunct="1"/>
            <a:endParaRPr lang="pt-BR" smtClean="0"/>
          </a:p>
          <a:p>
            <a:pPr lvl="1" algn="just" eaLnBrk="1" hangingPunct="1">
              <a:buFont typeface="Wingdings" pitchFamily="2" charset="2"/>
              <a:buChar char="v"/>
            </a:pPr>
            <a:r>
              <a:rPr lang="pt-BR" b="1" smtClean="0"/>
              <a:t>TODO RN OU LACTENTE QUE APRESENTE BILIRRUBINA DIRETA &gt; 1.0 MG/DL MERECE INVESTIGAÇÃO DIAGNÓSTICA.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>
          <a:xfrm>
            <a:off x="676275" y="609600"/>
            <a:ext cx="3729038" cy="1320800"/>
          </a:xfrm>
        </p:spPr>
        <p:txBody>
          <a:bodyPr anchor="ctr"/>
          <a:lstStyle/>
          <a:p>
            <a:pPr eaLnBrk="1" hangingPunct="1"/>
            <a:r>
              <a:rPr lang="pt-BR" smtClean="0"/>
              <a:t>COLESTASE NEONATAL</a:t>
            </a:r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>
          <a:xfrm>
            <a:off x="373063" y="2160588"/>
            <a:ext cx="3721100" cy="3560762"/>
          </a:xfrm>
        </p:spPr>
        <p:txBody>
          <a:bodyPr/>
          <a:lstStyle/>
          <a:p>
            <a:pPr eaLnBrk="1" hangingPunct="1"/>
            <a:r>
              <a:rPr lang="pt-BR" smtClean="0"/>
              <a:t>O primeiro passo </a:t>
            </a:r>
            <a:r>
              <a:rPr lang="pt-BR" smtClean="0">
                <a:sym typeface="Wingdings" pitchFamily="2" charset="2"/>
              </a:rPr>
              <a:t></a:t>
            </a:r>
            <a:r>
              <a:rPr lang="pt-BR" smtClean="0"/>
              <a:t> identificar a colestase </a:t>
            </a:r>
          </a:p>
          <a:p>
            <a:pPr lvl="1" eaLnBrk="1" hangingPunct="1">
              <a:buFont typeface="Arial" pitchFamily="34" charset="0"/>
              <a:buChar char="•"/>
            </a:pPr>
            <a:r>
              <a:rPr lang="pt-BR" smtClean="0"/>
              <a:t>minimizar sua consequências, tanto às relacionadas a etiologia, quanto àquelas que podem ocorrer com qualquer colestase, como a hemorragia intracraniana, pela deficiência de vitamina K. </a:t>
            </a:r>
          </a:p>
        </p:txBody>
      </p:sp>
      <p:pic>
        <p:nvPicPr>
          <p:cNvPr id="13316" name="Imagem 3" descr="Diagrama&#10;&#10;Descrição gerada automaticament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313" y="0"/>
            <a:ext cx="61563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QUADRO CLÍNICO</a:t>
            </a:r>
          </a:p>
        </p:txBody>
      </p:sp>
      <p:sp>
        <p:nvSpPr>
          <p:cNvPr id="14339" name="Espaço Reservado para Conteúdo 2"/>
          <p:cNvSpPr>
            <a:spLocks noGrp="1"/>
          </p:cNvSpPr>
          <p:nvPr>
            <p:ph idx="1"/>
          </p:nvPr>
        </p:nvSpPr>
        <p:spPr>
          <a:xfrm>
            <a:off x="677863" y="1544638"/>
            <a:ext cx="9134475" cy="3881437"/>
          </a:xfrm>
        </p:spPr>
        <p:txBody>
          <a:bodyPr/>
          <a:lstStyle/>
          <a:p>
            <a:pPr eaLnBrk="1" hangingPunct="1"/>
            <a:r>
              <a:rPr lang="pt-BR" smtClean="0"/>
              <a:t>Icterícia </a:t>
            </a:r>
          </a:p>
          <a:p>
            <a:pPr eaLnBrk="1" hangingPunct="1"/>
            <a:r>
              <a:rPr lang="pt-BR" smtClean="0"/>
              <a:t>Colúria</a:t>
            </a:r>
          </a:p>
          <a:p>
            <a:pPr eaLnBrk="1" hangingPunct="1"/>
            <a:r>
              <a:rPr lang="pt-BR" smtClean="0"/>
              <a:t>Hipocolia/acolia</a:t>
            </a:r>
          </a:p>
          <a:p>
            <a:pPr eaLnBrk="1" hangingPunct="1"/>
            <a:r>
              <a:rPr lang="pt-BR" smtClean="0"/>
              <a:t>Xantomas</a:t>
            </a:r>
          </a:p>
          <a:p>
            <a:pPr eaLnBrk="1" hangingPunct="1"/>
            <a:r>
              <a:rPr lang="pt-BR" smtClean="0"/>
              <a:t>Prurido</a:t>
            </a:r>
          </a:p>
        </p:txBody>
      </p:sp>
      <p:pic>
        <p:nvPicPr>
          <p:cNvPr id="14340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863" y="1544638"/>
            <a:ext cx="5678487" cy="153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4184650"/>
            <a:ext cx="647858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QUADRO CLÍNICO</a:t>
            </a:r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>
          <a:xfrm>
            <a:off x="677863" y="1795463"/>
            <a:ext cx="8823325" cy="4246562"/>
          </a:xfrm>
        </p:spPr>
        <p:txBody>
          <a:bodyPr/>
          <a:lstStyle/>
          <a:p>
            <a:pPr algn="just" eaLnBrk="1" hangingPunct="1"/>
            <a:r>
              <a:rPr lang="pt-BR" smtClean="0"/>
              <a:t>Quando o quadro colestático tem como manifestação clínica a icterícia, a doença é mais facilmente reconhecida. Entretanto, em alguns lactentes colestáticos as consequências da deficiência das vitaminas lipossolúveis podem ser os únicos sinais/sintomas da presença de colestase.</a:t>
            </a:r>
          </a:p>
          <a:p>
            <a:pPr algn="just" eaLnBrk="1" hangingPunct="1"/>
            <a:endParaRPr lang="pt-BR" smtClean="0"/>
          </a:p>
          <a:p>
            <a:pPr lvl="1" algn="just" eaLnBrk="1" hangingPunct="1">
              <a:buFont typeface="Wingdings" pitchFamily="2" charset="2"/>
              <a:buChar char="v"/>
            </a:pPr>
            <a:r>
              <a:rPr lang="pt-BR" smtClean="0"/>
              <a:t>Nestas crianças a hiperbilirrubinemia pode não ser clinicamente evidente e o atraso no diagnóstico pode causar graves problemas, como a hemorragia intracraniana decorrente da deficiência de vitamina K. </a:t>
            </a:r>
          </a:p>
          <a:p>
            <a:pPr lvl="1" algn="just" eaLnBrk="1" hangingPunct="1">
              <a:buFont typeface="Wingdings" pitchFamily="2" charset="2"/>
              <a:buChar char="v"/>
            </a:pPr>
            <a:r>
              <a:rPr lang="pt-BR" smtClean="0"/>
              <a:t>Assim, as coagulopatias devem ser investigadas nos lactentes com hiperbilirrubinemia direta, e a administração imediata de vitamina K deve ser instituída.</a:t>
            </a:r>
          </a:p>
          <a:p>
            <a:pPr lvl="2" algn="just" eaLnBrk="1" hangingPunct="1">
              <a:buFont typeface="Wingdings" pitchFamily="2" charset="2"/>
              <a:buChar char="v"/>
            </a:pPr>
            <a:endParaRPr lang="pt-BR" smtClean="0"/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>
          <a:xfrm>
            <a:off x="676275" y="609600"/>
            <a:ext cx="3729038" cy="1320800"/>
          </a:xfrm>
        </p:spPr>
        <p:txBody>
          <a:bodyPr anchor="ctr"/>
          <a:lstStyle/>
          <a:p>
            <a:pPr eaLnBrk="1" hangingPunct="1"/>
            <a:r>
              <a:rPr lang="pt-BR" smtClean="0"/>
              <a:t>QUADRO CLÍNICO</a:t>
            </a:r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>
          <a:xfrm>
            <a:off x="284163" y="1930400"/>
            <a:ext cx="4121150" cy="3422650"/>
          </a:xfrm>
        </p:spPr>
        <p:txBody>
          <a:bodyPr/>
          <a:lstStyle/>
          <a:p>
            <a:pPr algn="just" eaLnBrk="1" hangingPunct="1"/>
            <a:r>
              <a:rPr lang="pt-BR" smtClean="0"/>
              <a:t>Esta tabela estabelece a reposição de vitaminas e microelementos, para evitar as consequências da colestase, independentemente da etiologia.</a:t>
            </a:r>
          </a:p>
          <a:p>
            <a:pPr eaLnBrk="1" hangingPunct="1"/>
            <a:endParaRPr lang="pt-BR" smtClean="0"/>
          </a:p>
          <a:p>
            <a:pPr lvl="2" eaLnBrk="1" hangingPunct="1">
              <a:buFont typeface="Wingdings" pitchFamily="2" charset="2"/>
              <a:buChar char="v"/>
            </a:pPr>
            <a:endParaRPr lang="pt-BR" smtClean="0"/>
          </a:p>
          <a:p>
            <a:pPr eaLnBrk="1" hangingPunct="1"/>
            <a:endParaRPr lang="pt-BR" smtClean="0"/>
          </a:p>
        </p:txBody>
      </p:sp>
      <p:pic>
        <p:nvPicPr>
          <p:cNvPr id="16388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338" y="1047750"/>
            <a:ext cx="6910387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DIAGNÓSTICO DIFERENCIAL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Após a identificação da icterícia colestática, procede-se a investigação do diagnóstico etiológico:</a:t>
            </a:r>
          </a:p>
          <a:p>
            <a:pPr lvl="1"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Obstrutiva (cirúrgica)</a:t>
            </a:r>
          </a:p>
          <a:p>
            <a:pPr lvl="1"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Não obstrutiva (não cirúrgica)</a:t>
            </a:r>
          </a:p>
          <a:p>
            <a:pPr marL="457200" lvl="1" indent="0"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 RN e o lactente apresentam uma reconhecida propensão colestática, por imaturidade dos mecanismos relacionados à produção da bile, especialmente no que se refere ao metabolismo dos ácidos biliares.</a:t>
            </a:r>
          </a:p>
          <a:p>
            <a:pPr lvl="1"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Por este motivo, doenças que não ocasionam colestase no adulto, o fazem no RN e lactente, como é o caso da infecção do trato urinário.</a:t>
            </a: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lvl="1" indent="0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DIAGNÓSTICO DIFERENCIAL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77863" y="1739900"/>
            <a:ext cx="9001125" cy="4302125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Década de 70:</a:t>
            </a:r>
          </a:p>
          <a:p>
            <a:pPr lvl="1"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Atresia biliar (25%)</a:t>
            </a:r>
          </a:p>
          <a:p>
            <a:pPr lvl="1"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Toxoplasmose e Infecções virais (3%) – rubéola, citomegalovírus, herpes e outros vírus </a:t>
            </a:r>
          </a:p>
          <a:p>
            <a:pPr lvl="1"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Doenças genético-metabólicas (7%) - galactosemia, tirosinemia, fibrose cística e miscelâneas</a:t>
            </a:r>
          </a:p>
          <a:p>
            <a:pPr lvl="1"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Hepatite Neonatal Idiopática (65%)</a:t>
            </a:r>
          </a:p>
          <a:p>
            <a:pPr lvl="1"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Nas últimas décadas, uma grande mudança deste perfil ocorreu graças aos avanços da genética molecular que permitiu o reconhecimento de muitas doenças que antes eram classificadas como hepatite neonatal idiopática.</a:t>
            </a: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lvl="1" indent="0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>
          <a:xfrm>
            <a:off x="676275" y="609600"/>
            <a:ext cx="3729038" cy="1320800"/>
          </a:xfrm>
        </p:spPr>
        <p:txBody>
          <a:bodyPr anchor="ctr"/>
          <a:lstStyle/>
          <a:p>
            <a:pPr eaLnBrk="1" hangingPunct="1"/>
            <a:r>
              <a:rPr lang="pt-BR" smtClean="0"/>
              <a:t>DIAGNÓSTICO DIFERENCIAL</a:t>
            </a:r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>
          <a:xfrm>
            <a:off x="123825" y="2082800"/>
            <a:ext cx="4281488" cy="3221038"/>
          </a:xfrm>
        </p:spPr>
        <p:txBody>
          <a:bodyPr/>
          <a:lstStyle/>
          <a:p>
            <a:pPr algn="just" eaLnBrk="1" hangingPunct="1"/>
            <a:r>
              <a:rPr lang="pt-BR" sz="1600" smtClean="0"/>
              <a:t>Na elucidação do diagnóstico etiológico deve-se ter como prioridade, a identificação de situações que ameaçam a vida e que têm possibilidade de tratamento, como a atresia biliar, as doenças infecciosas, as metabólicas (galactosemia, tirosinemia, erro inato do metabolismo dos sais biliares) e as endocrinopatias (hipopituitarismo).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  <a:p>
            <a:pPr marL="457200" lvl="1" indent="0" eaLnBrk="1" hangingPunct="1">
              <a:buFont typeface="Wingdings 3" pitchFamily="18" charset="2"/>
              <a:buNone/>
            </a:pPr>
            <a:endParaRPr lang="pt-BR" smtClean="0"/>
          </a:p>
        </p:txBody>
      </p:sp>
      <p:pic>
        <p:nvPicPr>
          <p:cNvPr id="19460" name="Imagem 3" descr="Tabela&#10;&#10;Descrição gerada automaticament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775" y="196850"/>
            <a:ext cx="6950075" cy="666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>
          <a:xfrm>
            <a:off x="676275" y="531813"/>
            <a:ext cx="3729038" cy="1320800"/>
          </a:xfrm>
        </p:spPr>
        <p:txBody>
          <a:bodyPr anchor="ctr"/>
          <a:lstStyle/>
          <a:p>
            <a:pPr eaLnBrk="1" hangingPunct="1"/>
            <a:r>
              <a:rPr lang="pt-BR" smtClean="0"/>
              <a:t>ABORDAGEM DIAGNÓSTICA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209550" y="2057400"/>
            <a:ext cx="4519613" cy="4029075"/>
          </a:xfrm>
        </p:spPr>
        <p:txBody>
          <a:bodyPr/>
          <a:lstStyle/>
          <a:p>
            <a:pPr algn="just" eaLnBrk="1" hangingPunct="1"/>
            <a:r>
              <a:rPr lang="pt-BR" smtClean="0"/>
              <a:t>Apesar dos avanços nos métodos complementares diagnósticos, a história clínica completa e o exame físico minucioso continuam sendo fundamentais. </a:t>
            </a:r>
          </a:p>
          <a:p>
            <a:pPr lvl="1" algn="just" eaLnBrk="1" hangingPunct="1">
              <a:buFont typeface="Wingdings" pitchFamily="2" charset="2"/>
              <a:buChar char="v"/>
            </a:pPr>
            <a:r>
              <a:rPr lang="pt-BR" smtClean="0"/>
              <a:t>Os achados variam de apenas icterícia leve, até os sinais de insuficiência hepática grave.</a:t>
            </a:r>
          </a:p>
          <a:p>
            <a:pPr eaLnBrk="1" hangingPunct="1"/>
            <a:endParaRPr lang="pt-BR" smtClean="0"/>
          </a:p>
        </p:txBody>
      </p:sp>
      <p:pic>
        <p:nvPicPr>
          <p:cNvPr id="2048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913" y="0"/>
            <a:ext cx="65008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>
          <a:xfrm>
            <a:off x="676275" y="531813"/>
            <a:ext cx="3729038" cy="1320800"/>
          </a:xfrm>
        </p:spPr>
        <p:txBody>
          <a:bodyPr anchor="ctr"/>
          <a:lstStyle/>
          <a:p>
            <a:pPr eaLnBrk="1" hangingPunct="1"/>
            <a:r>
              <a:rPr lang="pt-BR" smtClean="0"/>
              <a:t>ABORDAGEM DIAGNÓSTICA</a:t>
            </a:r>
          </a:p>
        </p:txBody>
      </p:sp>
      <p:pic>
        <p:nvPicPr>
          <p:cNvPr id="2150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063" y="2962275"/>
            <a:ext cx="7840662" cy="279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063" y="2562225"/>
            <a:ext cx="7899400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7"/>
          <p:cNvGrpSpPr>
            <a:grpSpLocks noGrp="1" noUngrp="1" noRot="1" noChangeAspect="1" noMove="1" noResize="1"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9" name="Straight Connector 8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/>
                <a:ext uri="{C183D7F6-B498-43B3-948B-1728B52AA6E4}"/>
              </a:extLst>
            </p:cNvPr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531" name="Título 1"/>
          <p:cNvSpPr>
            <a:spLocks noGrp="1"/>
          </p:cNvSpPr>
          <p:nvPr>
            <p:ph type="title"/>
          </p:nvPr>
        </p:nvSpPr>
        <p:spPr>
          <a:xfrm>
            <a:off x="439738" y="2817813"/>
            <a:ext cx="3048000" cy="1214437"/>
          </a:xfrm>
        </p:spPr>
        <p:txBody>
          <a:bodyPr anchor="b"/>
          <a:lstStyle/>
          <a:p>
            <a:pPr algn="r" eaLnBrk="1" hangingPunct="1"/>
            <a:r>
              <a:rPr lang="en-US" smtClean="0"/>
              <a:t>ABORDAGEM DIAGNÓSTICA</a:t>
            </a:r>
          </a:p>
        </p:txBody>
      </p:sp>
      <p:pic>
        <p:nvPicPr>
          <p:cNvPr id="22532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7275" y="296863"/>
            <a:ext cx="4335463" cy="625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9063" y="547688"/>
            <a:ext cx="4244975" cy="626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738" y="322263"/>
            <a:ext cx="40513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ABORDAGEM DIAGNÓSTICA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 investigação genética deve ser ampla, pois as manifestações clínicas podem variar amplamente. 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 sepse dever ser sempre descartada. Sepse recorrente pode sugerir distúrbio metabólico.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ABORDAGEM DIAGNÓSTICA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77863" y="1719263"/>
            <a:ext cx="8596312" cy="388143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Exames laboratoriais -&gt; dois objetivos principais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Avaliar a presença de colestase e definir a gravidade da doença e do acometimento hepático.</a:t>
            </a:r>
          </a:p>
          <a:p>
            <a:pPr lvl="1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+mj-lt"/>
              <a:buAutoNum type="arabicPeriod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Definir a etiologia da doença</a:t>
            </a:r>
          </a:p>
          <a:p>
            <a:pPr marL="457200" lvl="1" indent="0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2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Como o diagnóstico diferencial é amplo, estes devem ser solicitados conforme a principal suspeita, direcionada pelos achados clínicos. </a:t>
            </a:r>
          </a:p>
          <a:p>
            <a:pPr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863" y="881063"/>
            <a:ext cx="2894012" cy="12017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ABORDAGEM DIAGNÓSTICA</a:t>
            </a:r>
            <a:br>
              <a:rPr lang="pt-BR" dirty="0">
                <a:solidFill>
                  <a:schemeClr val="accent1">
                    <a:lumMod val="75000"/>
                  </a:schemeClr>
                </a:solidFill>
              </a:rPr>
            </a:br>
            <a:endParaRPr lang="pt-B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>
          <a:xfrm>
            <a:off x="506413" y="1957388"/>
            <a:ext cx="3779837" cy="1600200"/>
          </a:xfrm>
        </p:spPr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Exames laboratoriais:</a:t>
            </a:r>
          </a:p>
          <a:p>
            <a:pPr eaLnBrk="1" hangingPunct="1"/>
            <a:endParaRPr lang="pt-BR" smtClean="0"/>
          </a:p>
        </p:txBody>
      </p:sp>
      <p:pic>
        <p:nvPicPr>
          <p:cNvPr id="2560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506413"/>
            <a:ext cx="4949825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1957388"/>
            <a:ext cx="4949825" cy="477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863" y="881063"/>
            <a:ext cx="2894012" cy="12017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ABORDAGEM DIAGNÓSTICA</a:t>
            </a:r>
            <a:br>
              <a:rPr lang="pt-BR" dirty="0">
                <a:solidFill>
                  <a:schemeClr val="accent1">
                    <a:lumMod val="75000"/>
                  </a:schemeClr>
                </a:solidFill>
              </a:rPr>
            </a:br>
            <a:endParaRPr lang="pt-B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>
          <a:xfrm>
            <a:off x="506413" y="1957388"/>
            <a:ext cx="3779837" cy="1600200"/>
          </a:xfrm>
        </p:spPr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Exames laboratoriais:</a:t>
            </a:r>
          </a:p>
          <a:p>
            <a:pPr eaLnBrk="1" hangingPunct="1"/>
            <a:endParaRPr lang="pt-BR" smtClean="0"/>
          </a:p>
        </p:txBody>
      </p:sp>
      <p:pic>
        <p:nvPicPr>
          <p:cNvPr id="26628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325" y="1144588"/>
            <a:ext cx="5499100" cy="456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863" y="881063"/>
            <a:ext cx="2894012" cy="120173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lumMod val="75000"/>
                  </a:schemeClr>
                </a:solidFill>
              </a:rPr>
              <a:t>ABORDAGEM DIAGNÓSTICA</a:t>
            </a:r>
            <a:br>
              <a:rPr lang="pt-BR" dirty="0">
                <a:solidFill>
                  <a:schemeClr val="accent1">
                    <a:lumMod val="75000"/>
                  </a:schemeClr>
                </a:solidFill>
              </a:rPr>
            </a:br>
            <a:endParaRPr lang="pt-B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>
          <a:xfrm>
            <a:off x="506413" y="1957388"/>
            <a:ext cx="3779837" cy="1600200"/>
          </a:xfrm>
        </p:spPr>
        <p:txBody>
          <a:bodyPr/>
          <a:lstStyle/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Exames laboratoriais:</a:t>
            </a:r>
          </a:p>
          <a:p>
            <a:pPr eaLnBrk="1" hangingPunct="1"/>
            <a:endParaRPr lang="pt-BR" smtClean="0"/>
          </a:p>
        </p:txBody>
      </p:sp>
      <p:pic>
        <p:nvPicPr>
          <p:cNvPr id="27652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075" y="793750"/>
            <a:ext cx="4895850" cy="552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NUTRIÇÃO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77863" y="1671638"/>
            <a:ext cx="8843962" cy="4370387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Nos recém-nascidos, especialmente nos prematuros, que requerem nutrição parenteral prolongada, a alteração hepática que cursa com colestase representa um importante problema.</a:t>
            </a:r>
          </a:p>
          <a:p>
            <a:pPr lvl="1"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Uma complicação da nutrição parenteral é a lesão hepática, principalmente nas crianças com exigência de longo tempo de nutrição parenteral total.</a:t>
            </a:r>
          </a:p>
          <a:p>
            <a:pPr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Deve-se, se possível, iniciar nutrição enteral tão logo que possível e avance tão rapidamente quanto tolerado, de preferência com leite materno. </a:t>
            </a:r>
          </a:p>
          <a:p>
            <a:pPr lvl="1"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Cada 10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/kg de aumento na dieta significam uma redução de risco de 34% de colestase associada a nutrição parenteral</a:t>
            </a:r>
          </a:p>
          <a:p>
            <a:pPr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Deve-se também rever as soluções parenterais.</a:t>
            </a:r>
          </a:p>
          <a:p>
            <a:pPr lvl="1"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Diminuir proteína e lipídeos, trocando este, se possível, para preparados a base de óleo de peixe; utilizar nutrientes específicos como taurina e colina.</a:t>
            </a:r>
          </a:p>
          <a:p>
            <a:pPr marL="457200" lvl="1" indent="0" algn="just" eaLnBrk="1" fontAlgn="auto" hangingPunct="1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ÁCIDO URSODEOXICÓLICO</a:t>
            </a:r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>
          <a:xfrm>
            <a:off x="677863" y="1687513"/>
            <a:ext cx="8596312" cy="3881437"/>
          </a:xfrm>
        </p:spPr>
        <p:txBody>
          <a:bodyPr/>
          <a:lstStyle/>
          <a:p>
            <a:pPr eaLnBrk="1" hangingPunct="1"/>
            <a:r>
              <a:rPr lang="pt-BR" smtClean="0"/>
              <a:t>URSACOL®  </a:t>
            </a:r>
          </a:p>
          <a:p>
            <a:pPr lvl="1" eaLnBrk="1" hangingPunct="1">
              <a:buFont typeface="Wingdings" pitchFamily="2" charset="2"/>
              <a:buChar char="v"/>
            </a:pPr>
            <a:r>
              <a:rPr lang="pt-BR" smtClean="0"/>
              <a:t>Ácido ursodeoxicólico -&gt; ácido biliar hidrofílico que substitui os ácidos biliares endógenos</a:t>
            </a:r>
          </a:p>
          <a:p>
            <a:pPr lvl="1" eaLnBrk="1" hangingPunct="1">
              <a:buFont typeface="Wingdings" pitchFamily="2" charset="2"/>
              <a:buChar char="v"/>
            </a:pPr>
            <a:r>
              <a:rPr lang="pt-BR" smtClean="0"/>
              <a:t>Estimula o fluxo biliar</a:t>
            </a:r>
          </a:p>
          <a:p>
            <a:pPr lvl="1" eaLnBrk="1" hangingPunct="1">
              <a:buFont typeface="Wingdings" pitchFamily="2" charset="2"/>
              <a:buChar char="v"/>
            </a:pPr>
            <a:r>
              <a:rPr lang="pt-BR" smtClean="0"/>
              <a:t>Leva a uma precoce diminuição dos níveis de bilirrubina com duas semanas de terapia. </a:t>
            </a:r>
          </a:p>
          <a:p>
            <a:pPr lvl="1" eaLnBrk="1" hangingPunct="1">
              <a:buFont typeface="Wingdings" pitchFamily="2" charset="2"/>
              <a:buChar char="v"/>
            </a:pPr>
            <a:r>
              <a:rPr lang="pt-BR" smtClean="0"/>
              <a:t>Dose: 15-30 mg/kg/dia, VO, por um mês</a:t>
            </a:r>
          </a:p>
          <a:p>
            <a:pPr lvl="1" eaLnBrk="1" hangingPunct="1">
              <a:buFont typeface="Wingdings" pitchFamily="2" charset="2"/>
              <a:buChar char="v"/>
            </a:pPr>
            <a:r>
              <a:rPr lang="pt-BR" smtClean="0"/>
              <a:t>Apresentação: comprimido (50 mg e 150 mg)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ATRESIA BILIAR</a:t>
            </a:r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>
          <a:xfrm>
            <a:off x="549275" y="1619250"/>
            <a:ext cx="9194800" cy="428625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pt-BR" smtClean="0"/>
              <a:t>Se manifesta nas primeiras semanas de vida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r>
              <a:rPr lang="pt-BR" smtClean="0"/>
              <a:t>Se caracteriza por obstrução completa das vias biliares extra-hepáticas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r>
              <a:rPr lang="pt-BR" smtClean="0"/>
              <a:t>Causa mais frequente de colestase neonatal</a:t>
            </a:r>
          </a:p>
          <a:p>
            <a:pPr eaLnBrk="1" hangingPunct="1">
              <a:spcBef>
                <a:spcPct val="0"/>
              </a:spcBef>
            </a:pPr>
            <a:endParaRPr lang="pt-BR" smtClean="0"/>
          </a:p>
          <a:p>
            <a:pPr eaLnBrk="1" hangingPunct="1">
              <a:spcBef>
                <a:spcPct val="0"/>
              </a:spcBef>
            </a:pPr>
            <a:r>
              <a:rPr lang="pt-BR" smtClean="0"/>
              <a:t>Clínica: icterícia colestática que inicia no nascimento ou nas primeiras semanas de vida, associada a hepatomegalia, acolia e colúria persistentes.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ATRESIA BILIAR</a:t>
            </a:r>
          </a:p>
        </p:txBody>
      </p:sp>
      <p:sp>
        <p:nvSpPr>
          <p:cNvPr id="31747" name="Espaço Reservado para Conteúdo 2"/>
          <p:cNvSpPr>
            <a:spLocks noGrp="1"/>
          </p:cNvSpPr>
          <p:nvPr>
            <p:ph idx="1"/>
          </p:nvPr>
        </p:nvSpPr>
        <p:spPr>
          <a:xfrm>
            <a:off x="188913" y="1487488"/>
            <a:ext cx="5746750" cy="3749675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  <a:spcAft>
                <a:spcPts val="600"/>
              </a:spcAft>
            </a:pPr>
            <a:r>
              <a:rPr lang="pt-BR" smtClean="0"/>
              <a:t>Tipo 1 – atresia no colédoco, com permeabilidade das estruturas biliares proximais, havendo, geralmente, uma estrutura biliar cística em localização a montante da obstrução.</a:t>
            </a:r>
          </a:p>
          <a:p>
            <a:pPr algn="just" eaLnBrk="1" hangingPunct="1">
              <a:spcBef>
                <a:spcPct val="0"/>
              </a:spcBef>
              <a:spcAft>
                <a:spcPts val="600"/>
              </a:spcAft>
            </a:pPr>
            <a:r>
              <a:rPr lang="pt-BR" smtClean="0"/>
              <a:t>Tipo 2 – caracterizado por atresia do ducto hepático, podendo acompanhar-se de cistos na região da porta hepatis.</a:t>
            </a:r>
          </a:p>
          <a:p>
            <a:pPr algn="just" eaLnBrk="1" hangingPunct="1">
              <a:spcBef>
                <a:spcPct val="0"/>
              </a:spcBef>
              <a:spcAft>
                <a:spcPts val="600"/>
              </a:spcAft>
            </a:pPr>
            <a:r>
              <a:rPr lang="pt-BR" smtClean="0"/>
              <a:t>Tipo 3 – que ocorre em cerca de 90% dos casos, no qual a totalidade da porta hepatis é sólida, formando um cordão fibroso.</a:t>
            </a:r>
          </a:p>
        </p:txBody>
      </p:sp>
      <p:pic>
        <p:nvPicPr>
          <p:cNvPr id="31748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338" y="609600"/>
            <a:ext cx="5257800" cy="55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ATRESIA BILIAR</a:t>
            </a:r>
          </a:p>
        </p:txBody>
      </p:sp>
      <p:sp>
        <p:nvSpPr>
          <p:cNvPr id="32771" name="Espaço Reservado para Conteúdo 2"/>
          <p:cNvSpPr>
            <a:spLocks noGrp="1"/>
          </p:cNvSpPr>
          <p:nvPr>
            <p:ph idx="1"/>
          </p:nvPr>
        </p:nvSpPr>
        <p:spPr>
          <a:xfrm>
            <a:off x="549275" y="1512888"/>
            <a:ext cx="9194800" cy="4814887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</a:pPr>
            <a:r>
              <a:rPr lang="pt-BR" smtClean="0"/>
              <a:t>A importância de um diagnóstico rápido deve-se à necessidade de realizar a portoenterostomia antes de 45 a 60 dias de vida, período ideal para obtenção dos melhores resultados cirúrgicos.</a:t>
            </a:r>
          </a:p>
          <a:p>
            <a:pPr algn="just" eaLnBrk="1" hangingPunct="1">
              <a:spcBef>
                <a:spcPct val="0"/>
              </a:spcBef>
            </a:pPr>
            <a:endParaRPr lang="pt-BR" smtClean="0"/>
          </a:p>
          <a:p>
            <a:pPr algn="just" eaLnBrk="1" hangingPunct="1">
              <a:spcBef>
                <a:spcPct val="0"/>
              </a:spcBef>
            </a:pPr>
            <a:r>
              <a:rPr lang="pt-BR" smtClean="0"/>
              <a:t>Chama atenção para o diagnóstico de AB a icterícia, colúria e/ou descoloração fecal indo desde hipocolia até acolia.</a:t>
            </a:r>
          </a:p>
          <a:p>
            <a:pPr algn="just" eaLnBrk="1" hangingPunct="1">
              <a:spcBef>
                <a:spcPct val="0"/>
              </a:spcBef>
            </a:pPr>
            <a:endParaRPr lang="pt-BR" smtClean="0"/>
          </a:p>
          <a:p>
            <a:pPr algn="just" eaLnBrk="1" hangingPunct="1">
              <a:spcBef>
                <a:spcPct val="0"/>
              </a:spcBef>
            </a:pPr>
            <a:r>
              <a:rPr lang="pt-BR" smtClean="0"/>
              <a:t>A presença de acolia persistente (10 ou mais dias de duração) é fortemente sugestiva de obstrução mecânica extra-hepática.</a:t>
            </a:r>
          </a:p>
          <a:p>
            <a:pPr lvl="1" algn="just" eaLnBrk="1" hangingPunct="1">
              <a:spcBef>
                <a:spcPct val="0"/>
              </a:spcBef>
              <a:buFont typeface="Wingdings" pitchFamily="2" charset="2"/>
              <a:buChar char="v"/>
            </a:pPr>
            <a:r>
              <a:rPr lang="pt-BR" smtClean="0"/>
              <a:t>A presença de acolia deve ser buscada examinando o centro do bolo fecal, pois a periferia pode apresentar alguma coloração devido a pigmentos oriundos do intestino, mesmo na vigência de acolia.</a:t>
            </a:r>
          </a:p>
          <a:p>
            <a:pPr algn="just" eaLnBrk="1" hangingPunct="1">
              <a:spcBef>
                <a:spcPct val="0"/>
              </a:spcBef>
            </a:pPr>
            <a:endParaRPr lang="pt-BR" smtClean="0"/>
          </a:p>
          <a:p>
            <a:pPr algn="just" eaLnBrk="1" hangingPunct="1">
              <a:spcBef>
                <a:spcPct val="0"/>
              </a:spcBef>
            </a:pPr>
            <a:r>
              <a:rPr lang="pt-BR" smtClean="0"/>
              <a:t>Pode haver hepatomegalia ou esplenomagalia desde a primeira avaliação, mas estes achados, assim como outros desencadeados pela hipertensão porta podem ocorrer apenas mais tarde.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ATRESIA BILIAR</a:t>
            </a:r>
          </a:p>
        </p:txBody>
      </p:sp>
      <p:sp>
        <p:nvSpPr>
          <p:cNvPr id="33795" name="Espaço Reservado para Conteúdo 2"/>
          <p:cNvSpPr>
            <a:spLocks noGrp="1"/>
          </p:cNvSpPr>
          <p:nvPr>
            <p:ph idx="1"/>
          </p:nvPr>
        </p:nvSpPr>
        <p:spPr>
          <a:xfrm>
            <a:off x="549275" y="1797050"/>
            <a:ext cx="9194800" cy="4813300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</a:pPr>
            <a:r>
              <a:rPr lang="pt-BR" smtClean="0"/>
              <a:t>O RN tem bom estado geral, eutrofia e uma história de peso adequado para idade por ocasião do nascimento, com fácies atípico, sem sinais de infecção ou problemas neurológicos.</a:t>
            </a:r>
          </a:p>
          <a:p>
            <a:pPr algn="just" eaLnBrk="1" hangingPunct="1">
              <a:spcBef>
                <a:spcPct val="0"/>
              </a:spcBef>
            </a:pPr>
            <a:endParaRPr lang="pt-BR" smtClean="0"/>
          </a:p>
          <a:p>
            <a:pPr algn="just" eaLnBrk="1" hangingPunct="1">
              <a:spcBef>
                <a:spcPct val="0"/>
              </a:spcBef>
            </a:pPr>
            <a:r>
              <a:rPr lang="pt-BR" smtClean="0"/>
              <a:t>Alguns pacientes, devido à associação da AB com anomalias congênitas extra-hepáticas, poderão apresentar sopro cardíaco, ou outros sinais relacionados aos distúrbios anatômicos presentes, como poliesplenia, asplenia e defeitos relacionados à anomalia de lateralidade.</a:t>
            </a:r>
          </a:p>
          <a:p>
            <a:pPr algn="just" eaLnBrk="1" hangingPunct="1">
              <a:spcBef>
                <a:spcPct val="0"/>
              </a:spcBef>
            </a:pPr>
            <a:endParaRPr lang="pt-BR" smtClean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ATRESIA BILIAR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49275" y="1797050"/>
            <a:ext cx="9194800" cy="4813300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Cerca de 3% dos pacientes com AB podem ser prematuros</a:t>
            </a:r>
          </a:p>
          <a:p>
            <a:pPr marL="0" indent="0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prematuridade por si só se associa frequentemente à colestase neonatal devido à imaturidade do sistema biliar, ao uso de nutrição parenteral e/ou a episódios recorrentes de sepse.</a:t>
            </a: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Estas complicações da prematuridade podem ser fatores de confusão para um diagnóstico, o que retarda o diagnóstico, que é feito com frequência após 71 dias de vida nestes casos.</a:t>
            </a: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pacientes prematuros com AB podem apresentar um padrão tardio de obstrução completa do ducto biliar, fazendo com que a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acolia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só se manifeste muito depois dos 60 dias de vida.</a:t>
            </a: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Assim, pacientes prematuros com colestase neonatal devem sempre ser atentamente considerados como possíveis casos de AB, mesmo que inicialmente a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acolia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ocorra de modo intercalado com fezes normais.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ATRESIA BILIAR</a:t>
            </a:r>
          </a:p>
        </p:txBody>
      </p:sp>
      <p:sp>
        <p:nvSpPr>
          <p:cNvPr id="35843" name="Espaço Reservado para Conteúdo 2"/>
          <p:cNvSpPr>
            <a:spLocks noGrp="1"/>
          </p:cNvSpPr>
          <p:nvPr>
            <p:ph idx="1"/>
          </p:nvPr>
        </p:nvSpPr>
        <p:spPr>
          <a:xfrm>
            <a:off x="549275" y="1797050"/>
            <a:ext cx="9194800" cy="4813300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</a:pPr>
            <a:r>
              <a:rPr lang="pt-BR" smtClean="0"/>
              <a:t>O diagnóstico da AB baseia-se no quadro clínico descrito e em exames complementares:</a:t>
            </a:r>
          </a:p>
          <a:p>
            <a:pPr algn="just" eaLnBrk="1" hangingPunct="1">
              <a:spcBef>
                <a:spcPct val="0"/>
              </a:spcBef>
            </a:pPr>
            <a:endParaRPr lang="pt-BR" smtClean="0"/>
          </a:p>
          <a:p>
            <a:pPr lvl="1" algn="just" eaLnBrk="1" hangingPunct="1">
              <a:spcBef>
                <a:spcPct val="0"/>
              </a:spcBef>
              <a:buFont typeface="Wingdings" pitchFamily="2" charset="2"/>
              <a:buChar char="v"/>
            </a:pPr>
            <a:r>
              <a:rPr lang="pt-BR" smtClean="0"/>
              <a:t>Além do aumento dos valores de BD, há também aumentos variáveis nos níveis de aminotransferases e gamaglutamil-transpetidase (GGT) no soro dos pacientes com AB.</a:t>
            </a:r>
          </a:p>
          <a:p>
            <a:pPr lvl="1" algn="just" eaLnBrk="1" hangingPunct="1">
              <a:spcBef>
                <a:spcPct val="0"/>
              </a:spcBef>
              <a:buFont typeface="Wingdings" pitchFamily="2" charset="2"/>
              <a:buChar char="v"/>
            </a:pPr>
            <a:endParaRPr lang="pt-BR" smtClean="0"/>
          </a:p>
          <a:p>
            <a:pPr lvl="1" algn="just" eaLnBrk="1" hangingPunct="1">
              <a:spcBef>
                <a:spcPct val="0"/>
              </a:spcBef>
              <a:buFont typeface="Wingdings" pitchFamily="2" charset="2"/>
              <a:buChar char="v"/>
            </a:pPr>
            <a:r>
              <a:rPr lang="pt-BR" smtClean="0"/>
              <a:t>Albumina sérica e análise dos fatores de coagulação esclarecem sobre o agravamento da função hepática devido à evolução da doença.</a:t>
            </a:r>
          </a:p>
          <a:p>
            <a:pPr lvl="1" algn="just" eaLnBrk="1" hangingPunct="1">
              <a:spcBef>
                <a:spcPct val="0"/>
              </a:spcBef>
              <a:buFont typeface="Wingdings" pitchFamily="2" charset="2"/>
              <a:buChar char="v"/>
            </a:pPr>
            <a:endParaRPr lang="pt-BR" smtClean="0"/>
          </a:p>
          <a:p>
            <a:pPr lvl="1" algn="just" eaLnBrk="1" hangingPunct="1">
              <a:spcBef>
                <a:spcPct val="0"/>
              </a:spcBef>
              <a:buFont typeface="Wingdings" pitchFamily="2" charset="2"/>
              <a:buChar char="v"/>
            </a:pPr>
            <a:r>
              <a:rPr lang="pt-BR" smtClean="0"/>
              <a:t>O índice aspartato aminotranspeptidase (TGO)/contagem plaquetas, tem sido utilizado como marcador substituto da extensão da fibrose hepática.</a:t>
            </a:r>
          </a:p>
          <a:p>
            <a:pPr lvl="1" algn="just" eaLnBrk="1" hangingPunct="1">
              <a:spcBef>
                <a:spcPct val="0"/>
              </a:spcBef>
              <a:buFont typeface="Wingdings" pitchFamily="2" charset="2"/>
              <a:buChar char="v"/>
            </a:pPr>
            <a:endParaRPr lang="pt-BR" smtClean="0"/>
          </a:p>
          <a:p>
            <a:pPr lvl="1" algn="just" eaLnBrk="1" hangingPunct="1">
              <a:spcBef>
                <a:spcPct val="0"/>
              </a:spcBef>
              <a:buFont typeface="Wingdings" pitchFamily="2" charset="2"/>
              <a:buChar char="v"/>
            </a:pPr>
            <a:r>
              <a:rPr lang="pt-BR" smtClean="0"/>
              <a:t>A biópsia hepática percutânea é o mais invasivo entre os exames usados para investigar a AB, mas se mantém como o método de maior acurácia.</a:t>
            </a:r>
            <a:endParaRPr lang="pt-BR" b="1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ATRESIA BILIAR</a:t>
            </a:r>
          </a:p>
        </p:txBody>
      </p:sp>
      <p:sp>
        <p:nvSpPr>
          <p:cNvPr id="36867" name="Espaço Reservado para Conteúdo 2"/>
          <p:cNvSpPr>
            <a:spLocks noGrp="1"/>
          </p:cNvSpPr>
          <p:nvPr>
            <p:ph idx="1"/>
          </p:nvPr>
        </p:nvSpPr>
        <p:spPr>
          <a:xfrm>
            <a:off x="549275" y="1503363"/>
            <a:ext cx="9194800" cy="5106987"/>
          </a:xfrm>
        </p:spPr>
        <p:txBody>
          <a:bodyPr/>
          <a:lstStyle/>
          <a:p>
            <a:pPr algn="just" eaLnBrk="1" hangingPunct="1">
              <a:spcBef>
                <a:spcPct val="0"/>
              </a:spcBef>
            </a:pPr>
            <a:r>
              <a:rPr lang="pt-BR" smtClean="0"/>
              <a:t>Pacientes com a suspeita, sem evidências de complicações como cirrose ou hipertensão porta, devem ser submetidos a uma laparotomia exploradora com colangiografia transoperatória, com os objetivos de confirmar a presença e determinar o local da obstrução ao fluxo (idealmente até 60 dias de vida).</a:t>
            </a:r>
          </a:p>
          <a:p>
            <a:pPr algn="just" eaLnBrk="1" hangingPunct="1">
              <a:spcBef>
                <a:spcPct val="0"/>
              </a:spcBef>
            </a:pPr>
            <a:endParaRPr lang="pt-BR" b="1" smtClean="0"/>
          </a:p>
          <a:p>
            <a:pPr algn="just" eaLnBrk="1" hangingPunct="1">
              <a:spcBef>
                <a:spcPct val="0"/>
              </a:spcBef>
            </a:pPr>
            <a:r>
              <a:rPr lang="pt-BR" smtClean="0"/>
              <a:t>Havendo segmentos biliares extra-hepáticos pérvios e viáveis, caracterizando uma AB previamente denominada “corrigível”, realiza-se anastomose bíliodigestiva aproveitando este segmento para a desobstrução do fluxo biliar.</a:t>
            </a:r>
          </a:p>
          <a:p>
            <a:pPr algn="just" eaLnBrk="1" hangingPunct="1">
              <a:spcBef>
                <a:spcPct val="0"/>
              </a:spcBef>
            </a:pPr>
            <a:endParaRPr lang="pt-BR" b="1" smtClean="0"/>
          </a:p>
          <a:p>
            <a:pPr algn="just" eaLnBrk="1" hangingPunct="1">
              <a:spcBef>
                <a:spcPct val="0"/>
              </a:spcBef>
            </a:pPr>
            <a:r>
              <a:rPr lang="pt-BR" smtClean="0"/>
              <a:t>Na ausência de segmentos proximais pérvios adequados, realiza-se a portoenterostomia.</a:t>
            </a:r>
          </a:p>
          <a:p>
            <a:pPr algn="just" eaLnBrk="1" hangingPunct="1">
              <a:spcBef>
                <a:spcPct val="0"/>
              </a:spcBef>
            </a:pPr>
            <a:endParaRPr lang="pt-BR" b="1" smtClean="0"/>
          </a:p>
          <a:p>
            <a:pPr algn="just" eaLnBrk="1" hangingPunct="1">
              <a:spcBef>
                <a:spcPct val="0"/>
              </a:spcBef>
            </a:pPr>
            <a:r>
              <a:rPr lang="pt-BR" smtClean="0"/>
              <a:t>Recomenda-se suplementação nutricional e de vitaminas lipossolúveis, visando prevenir a desnutrição e suplantar a má absorção das gorduras. </a:t>
            </a:r>
          </a:p>
          <a:p>
            <a:pPr algn="just" eaLnBrk="1" hangingPunct="1">
              <a:spcBef>
                <a:spcPct val="0"/>
              </a:spcBef>
            </a:pPr>
            <a:endParaRPr lang="pt-BR" smtClean="0"/>
          </a:p>
          <a:p>
            <a:pPr algn="just" eaLnBrk="1" hangingPunct="1">
              <a:spcBef>
                <a:spcPct val="0"/>
              </a:spcBef>
            </a:pPr>
            <a:r>
              <a:rPr lang="pt-BR" smtClean="0"/>
              <a:t>O uso de outros medicamentos, ácido ursodeoxicólico e corticoides permanece um assunto controverso.</a:t>
            </a:r>
            <a:endParaRPr lang="pt-BR" b="1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ATRESIA BILIAR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49275" y="1503363"/>
            <a:ext cx="9194800" cy="5106987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colangite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é complicação comum após a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portoenterostomia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ocorrendo entre 30% e 90% dos pacientes.</a:t>
            </a: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Cursa com sinais e sintomas de infecção, com alteração das provas hepáticas, embora possa ocorrer com ausência de sintomatologia evidente, sendo apenas detectável por meio de exames laboratoriais.</a:t>
            </a:r>
          </a:p>
          <a:p>
            <a:pPr marL="457200" lvl="1" indent="0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None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 pós-operatório, o principal critério para predizer o prognóstico pós-operatório é a detecção, sob os pontos de vista clínico e laboratorial, de um adequado fluxo biliar.</a:t>
            </a: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 desaparecimento da icterícia e da 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acolia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indicam o reestabelecimento do fluxo.</a:t>
            </a: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presença de valores de bilirrubina sérica total menores que 2 mg/</a:t>
            </a:r>
            <a:r>
              <a:rPr lang="pt-BR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dL</a:t>
            </a: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no 3° mês pós-cirúrgico associa-se com sobrevida com fígado nativo maior que 90% em 2 anos.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r>
              <a:rPr lang="pt-BR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Mais de 80% dos pacientes com AB que chegam a apresentar fluxo biliar adequado sobrevivem mais de 10 anos com seu fígado nativo, com boa qualidade de vida</a:t>
            </a: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lvl="1"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Char char="v"/>
              <a:defRPr/>
            </a:pPr>
            <a:endParaRPr lang="pt-BR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 3" charset="2"/>
              <a:buChar char=""/>
              <a:defRPr/>
            </a:pP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pt-BR" sz="3200" b="1" smtClean="0">
                <a:solidFill>
                  <a:srgbClr val="FF00FF"/>
                </a:solidFill>
              </a:rPr>
              <a:t>Nota do Editor da página neonatal </a:t>
            </a:r>
            <a:r>
              <a:rPr lang="pt-BR" sz="3200" b="1" smtClean="0">
                <a:solidFill>
                  <a:srgbClr val="FF00FF"/>
                </a:solidFill>
                <a:hlinkClick r:id="rId2"/>
              </a:rPr>
              <a:t>www.paulomargotto.com.br</a:t>
            </a:r>
            <a:r>
              <a:rPr lang="pt-BR" sz="3200" b="1" smtClean="0">
                <a:solidFill>
                  <a:srgbClr val="FF00FF"/>
                </a:solidFill>
              </a:rPr>
              <a:t> Dr. Paulo R. Margotto. Estudando Juntos!</a:t>
            </a:r>
          </a:p>
        </p:txBody>
      </p:sp>
      <p:pic>
        <p:nvPicPr>
          <p:cNvPr id="38915" name="Picture 4" descr="Equipe_Neonatal_HRAS-1"/>
          <p:cNvPicPr>
            <a:picLocks noChangeAspect="1" noChangeArrowheads="1"/>
          </p:cNvPicPr>
          <p:nvPr>
            <p:ph type="body" idx="1"/>
          </p:nvPr>
        </p:nvPicPr>
        <p:blipFill>
          <a:blip r:embed="rId3">
            <a:lum bright="1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25588" y="2160588"/>
            <a:ext cx="6900862" cy="3881437"/>
          </a:xfrm>
        </p:spPr>
      </p:pic>
      <p:sp>
        <p:nvSpPr>
          <p:cNvPr id="38916" name="Rectangle 5"/>
          <p:cNvSpPr>
            <a:spLocks noChangeArrowheads="1"/>
          </p:cNvSpPr>
          <p:nvPr/>
        </p:nvSpPr>
        <p:spPr bwMode="auto">
          <a:xfrm>
            <a:off x="1257300" y="6042025"/>
            <a:ext cx="7169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 b="1"/>
              <a:t>Equipe de Neonatologia do Hospital Regional da Asa Sul (18/1/11)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/>
          </p:cNvSpPr>
          <p:nvPr>
            <p:ph type="body" idx="1"/>
          </p:nvPr>
        </p:nvSpPr>
        <p:spPr>
          <a:xfrm>
            <a:off x="677863" y="2433638"/>
            <a:ext cx="8870950" cy="4097337"/>
          </a:xfrm>
        </p:spPr>
        <p:txBody>
          <a:bodyPr/>
          <a:lstStyle/>
          <a:p>
            <a:pPr eaLnBrk="1" hangingPunct="1"/>
            <a:r>
              <a:rPr lang="pt-BR" sz="2000" smtClean="0">
                <a:solidFill>
                  <a:srgbClr val="FF00FF"/>
                </a:solidFill>
              </a:rPr>
              <a:t>Hipótese</a:t>
            </a:r>
            <a:r>
              <a:rPr lang="pt-BR" sz="2000" smtClean="0"/>
              <a:t>: o uso profilático de ácido ursodeoxicólico (UDCA) para recém-nascidos de muito baixo peso (&lt;1500g) recebendo nutrição parenteral (NP por longo tempo diminuiria  os níveis séricos  de bilirrubina direta (BD)? Há diferença da eficácia do UDCA em pacientes pediátricos e cirúrgicos?</a:t>
            </a:r>
          </a:p>
          <a:p>
            <a:pPr eaLnBrk="1" hangingPunct="1"/>
            <a:r>
              <a:rPr lang="pt-BR" sz="2000" b="1" smtClean="0">
                <a:solidFill>
                  <a:srgbClr val="FF00FF"/>
                </a:solidFill>
              </a:rPr>
              <a:t>Métodos</a:t>
            </a:r>
            <a:r>
              <a:rPr lang="pt-BR" sz="2000" b="1" smtClean="0"/>
              <a:t>: </a:t>
            </a:r>
            <a:r>
              <a:rPr lang="pt-BR" sz="2000" smtClean="0"/>
              <a:t>Um total de 56 lactentes foram incluídos neste estudo retrospectivo: o grupo controle foi composto por lactentes de baixo peso (1500 g) ao nascer (n = 30), bem como o grupo de pacientes pediátricos (n = 11) e cirúrgicos (n = 15) tratado com UDCA. As químicas do sangue foram obtidas duas vezes por semana. </a:t>
            </a:r>
          </a:p>
          <a:p>
            <a:pPr algn="ctr" eaLnBrk="1" hangingPunct="1"/>
            <a:r>
              <a:rPr lang="pt-BR" b="1" smtClean="0">
                <a:solidFill>
                  <a:srgbClr val="0000FF"/>
                </a:solidFill>
              </a:rPr>
              <a:t>30mg/kg/d dividido em três doses diárias foi administrado por via oral, via sonda nasogástrica ou pelo tubo da  gastrostomia. Um grupo placebo paralelo foi avaliado para comparação</a:t>
            </a:r>
            <a:endParaRPr lang="pt-BR" sz="2000" b="1" smtClean="0">
              <a:solidFill>
                <a:srgbClr val="0000FF"/>
              </a:solidFill>
            </a:endParaRPr>
          </a:p>
          <a:p>
            <a:pPr algn="ctr" eaLnBrk="1" hangingPunct="1">
              <a:buFont typeface="Wingdings 3" pitchFamily="18" charset="2"/>
              <a:buNone/>
            </a:pPr>
            <a:endParaRPr lang="pt-BR" sz="2000" b="1" smtClean="0">
              <a:solidFill>
                <a:srgbClr val="66FF33"/>
              </a:solidFill>
            </a:endParaRPr>
          </a:p>
        </p:txBody>
      </p:sp>
      <p:sp>
        <p:nvSpPr>
          <p:cNvPr id="39939" name="Rectangle 4"/>
          <p:cNvSpPr>
            <a:spLocks noChangeArrowheads="1"/>
          </p:cNvSpPr>
          <p:nvPr/>
        </p:nvSpPr>
        <p:spPr bwMode="auto">
          <a:xfrm>
            <a:off x="377825" y="1236663"/>
            <a:ext cx="11301413" cy="137318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endParaRPr lang="en-US"/>
          </a:p>
          <a:p>
            <a:pPr algn="ctr"/>
            <a:r>
              <a:rPr lang="en-US">
                <a:hlinkClick r:id="rId2"/>
              </a:rPr>
              <a:t>Preventive effect of ursodeoxycholic acid on parenteral nutrition-associated liver disease in infants.</a:t>
            </a:r>
            <a:endParaRPr lang="en-US"/>
          </a:p>
          <a:p>
            <a:pPr algn="ctr"/>
            <a:r>
              <a:rPr lang="en-US"/>
              <a:t>Simić D, Milojević I, Bogićević D, Milenović M, Radlović V, Drasković B, Benka AU, Sindjić S, Maksimović R.Srp Arh Celok Lek. 2014 Mar-Apr;142(3-4):184-8. doi: 10.2298/sarh1404184s.PMID: 24839773</a:t>
            </a:r>
          </a:p>
          <a:p>
            <a:pPr algn="ctr" eaLnBrk="0" hangingPunct="0"/>
            <a:endParaRPr lang="en-US"/>
          </a:p>
        </p:txBody>
      </p:sp>
      <p:sp>
        <p:nvSpPr>
          <p:cNvPr id="39940" name="Rectangle 5"/>
          <p:cNvSpPr>
            <a:spLocks noChangeArrowheads="1"/>
          </p:cNvSpPr>
          <p:nvPr/>
        </p:nvSpPr>
        <p:spPr bwMode="auto">
          <a:xfrm>
            <a:off x="296863" y="0"/>
            <a:ext cx="11895137" cy="15541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n-US" sz="3200" b="1">
                <a:solidFill>
                  <a:srgbClr val="FF00FF"/>
                </a:solidFill>
              </a:rPr>
              <a:t>Efeito preventivo do ácido ursodesoxicólico na doença hepática associada à nutrição parenteral em lactentes</a:t>
            </a:r>
          </a:p>
          <a:p>
            <a:pPr algn="ctr" eaLnBrk="0" hangingPunct="0"/>
            <a:endParaRPr lang="en-US" sz="3200">
              <a:solidFill>
                <a:srgbClr val="FF00FF"/>
              </a:solidFill>
            </a:endParaRPr>
          </a:p>
        </p:txBody>
      </p:sp>
      <p:sp>
        <p:nvSpPr>
          <p:cNvPr id="39941" name="Oval 6"/>
          <p:cNvSpPr>
            <a:spLocks noChangeArrowheads="1"/>
          </p:cNvSpPr>
          <p:nvPr/>
        </p:nvSpPr>
        <p:spPr bwMode="auto">
          <a:xfrm>
            <a:off x="296863" y="938213"/>
            <a:ext cx="665162" cy="596900"/>
          </a:xfrm>
          <a:prstGeom prst="ellipse">
            <a:avLst/>
          </a:prstGeom>
          <a:solidFill>
            <a:srgbClr val="FF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/>
            <a:r>
              <a:rPr lang="pt-BR">
                <a:solidFill>
                  <a:srgbClr val="0000FF"/>
                </a:solidFill>
              </a:rPr>
              <a:t>2014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/>
          <p:cNvSpPr>
            <a:spLocks noGrp="1"/>
          </p:cNvSpPr>
          <p:nvPr>
            <p:ph type="body" idx="1"/>
          </p:nvPr>
        </p:nvSpPr>
        <p:spPr>
          <a:xfrm>
            <a:off x="731838" y="201613"/>
            <a:ext cx="9039225" cy="5794375"/>
          </a:xfrm>
          <a:solidFill>
            <a:schemeClr val="bg1"/>
          </a:solidFill>
        </p:spPr>
        <p:txBody>
          <a:bodyPr/>
          <a:lstStyle/>
          <a:p>
            <a:pPr eaLnBrk="1" hangingPunct="1">
              <a:buFont typeface="Wingdings 3" pitchFamily="18" charset="2"/>
              <a:buNone/>
            </a:pPr>
            <a:r>
              <a:rPr lang="pt-BR" sz="2000" smtClean="0">
                <a:solidFill>
                  <a:srgbClr val="FF00FF"/>
                </a:solidFill>
              </a:rPr>
              <a:t>Resultados:</a:t>
            </a:r>
          </a:p>
          <a:p>
            <a:pPr eaLnBrk="1" hangingPunct="1"/>
            <a:r>
              <a:rPr lang="pt-BR" sz="2000" smtClean="0"/>
              <a:t> O pico sérico de bilirrubina conjugada (CB), AST, ALT e os níveis de fosfatase alcalina (AP) foram significativamente mais baixos nos grupos tratados. </a:t>
            </a:r>
          </a:p>
          <a:p>
            <a:pPr eaLnBrk="1" hangingPunct="1"/>
            <a:r>
              <a:rPr lang="pt-BR" sz="2000" smtClean="0"/>
              <a:t>Não houve diferença significativa entre pacientes pediátricos e cirúrgicos tratados e entre menor e maior peso ao nascer,considerando o pico CB, ALT, AST e AP. </a:t>
            </a:r>
          </a:p>
          <a:p>
            <a:pPr eaLnBrk="1" hangingPunct="1"/>
            <a:r>
              <a:rPr lang="pt-BR" sz="2000" smtClean="0"/>
              <a:t>A duração da colestase foi significativamente diminuída em todos os grupos tratados. </a:t>
            </a:r>
          </a:p>
          <a:p>
            <a:pPr eaLnBrk="1" hangingPunct="1"/>
            <a:r>
              <a:rPr lang="pt-BR" sz="2000" smtClean="0"/>
              <a:t>Houve uma diferença significativa no tempo necessário para atingir a ingestão enteral completa entre o grupo de pacientes pediátricos e cirúrgicos</a:t>
            </a:r>
          </a:p>
          <a:p>
            <a:pPr eaLnBrk="1" hangingPunct="1">
              <a:buFont typeface="Wingdings 3" pitchFamily="18" charset="2"/>
              <a:buNone/>
            </a:pPr>
            <a:r>
              <a:rPr lang="pt-BR" sz="2000" smtClean="0">
                <a:solidFill>
                  <a:srgbClr val="FF00FF"/>
                </a:solidFill>
              </a:rPr>
              <a:t>Conclusões</a:t>
            </a:r>
            <a:r>
              <a:rPr lang="pt-BR" sz="2000" smtClean="0"/>
              <a:t>:</a:t>
            </a:r>
          </a:p>
          <a:p>
            <a:pPr eaLnBrk="1" hangingPunct="1"/>
            <a:r>
              <a:rPr lang="pt-BR" sz="2000" smtClean="0"/>
              <a:t>A colestase desenvolveu-se significativamente mais tarde nos grupos tratados do que nos controles. UDCA parece ser muito bem sucedido na redução dos sintomas de colestase.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title"/>
          </p:nvPr>
        </p:nvSpPr>
        <p:spPr>
          <a:xfrm>
            <a:off x="1343025" y="60325"/>
            <a:ext cx="8596313" cy="1320800"/>
          </a:xfrm>
          <a:solidFill>
            <a:schemeClr val="bg1"/>
          </a:solidFill>
        </p:spPr>
        <p:txBody>
          <a:bodyPr/>
          <a:lstStyle/>
          <a:p>
            <a:pPr algn="ctr" eaLnBrk="1" hangingPunct="1"/>
            <a:r>
              <a:rPr lang="pt-BR" sz="2800" b="1" smtClean="0">
                <a:solidFill>
                  <a:srgbClr val="FF00FF"/>
                </a:solidFill>
              </a:rPr>
              <a:t>Prevenção do ácido ursodesoxicólico na colestase associada à nutrição parenteral total em prematuros: um estudo randomizado</a:t>
            </a:r>
            <a:r>
              <a:rPr lang="pt-BR" sz="3200" b="1" smtClean="0">
                <a:solidFill>
                  <a:srgbClr val="FF00FF"/>
                </a:solidFill>
              </a:rPr>
              <a:t/>
            </a:r>
            <a:br>
              <a:rPr lang="pt-BR" sz="3200" b="1" smtClean="0">
                <a:solidFill>
                  <a:srgbClr val="FF00FF"/>
                </a:solidFill>
              </a:rPr>
            </a:br>
            <a:endParaRPr lang="pt-BR" sz="3200" b="1" smtClean="0">
              <a:solidFill>
                <a:srgbClr val="FF00FF"/>
              </a:solidFill>
            </a:endParaRPr>
          </a:p>
        </p:txBody>
      </p:sp>
      <p:sp>
        <p:nvSpPr>
          <p:cNvPr id="41987" name="Rectangle 3"/>
          <p:cNvSpPr>
            <a:spLocks noGrp="1"/>
          </p:cNvSpPr>
          <p:nvPr>
            <p:ph type="body" idx="1"/>
          </p:nvPr>
        </p:nvSpPr>
        <p:spPr>
          <a:xfrm>
            <a:off x="677863" y="2717800"/>
            <a:ext cx="10190162" cy="4140200"/>
          </a:xfrm>
          <a:solidFill>
            <a:schemeClr val="bg1"/>
          </a:solidFill>
        </p:spPr>
        <p:txBody>
          <a:bodyPr/>
          <a:lstStyle/>
          <a:p>
            <a:pPr algn="ctr" eaLnBrk="1" hangingPunct="1"/>
            <a:r>
              <a:rPr lang="pt-BR" b="1" smtClean="0"/>
              <a:t>Introdução : Os </a:t>
            </a:r>
            <a:r>
              <a:rPr lang="pt-BR" smtClean="0"/>
              <a:t>prematuros com terapia de nutrição parenteral (NP) de longo prazo estão em risco de colestase associada à nutrição parenteral total (PNAC). Este estudo examinou a segurança e eficácia do ácido ursodesoxicólico (UDCA) na prevenção de PNAC em bebês prematuros. </a:t>
            </a:r>
          </a:p>
          <a:p>
            <a:pPr algn="ctr" eaLnBrk="1" hangingPunct="1"/>
            <a:r>
              <a:rPr lang="pt-BR" b="1" smtClean="0">
                <a:solidFill>
                  <a:srgbClr val="FF00FF"/>
                </a:solidFill>
              </a:rPr>
              <a:t>Essa pesquisa teve como objetivo investigar o efeito profilático do UDCA oral preventivo no PNAC em bebês prematuros</a:t>
            </a:r>
            <a:r>
              <a:rPr lang="pt-BR" smtClean="0"/>
              <a:t>.</a:t>
            </a:r>
            <a:endParaRPr lang="pt-BR" b="1" smtClean="0"/>
          </a:p>
          <a:p>
            <a:pPr eaLnBrk="1" hangingPunct="1"/>
            <a:r>
              <a:rPr lang="pt-BR" b="1" smtClean="0"/>
              <a:t>Métodos: </a:t>
            </a:r>
            <a:r>
              <a:rPr lang="pt-BR" smtClean="0"/>
              <a:t>Os autores compararam a administração oral profilática com  UDCA versos nenhuma profilaxia em um estudo randomizado, aberto em recém-nascidos prematuros com NP. Foram randomizados os prematuros de baixo peso (&lt; 1800 g) cadastrados na Unidade de Terapia Intensiva Neonatal (UTIN) em até 24 horas após o nascimento. </a:t>
            </a:r>
          </a:p>
          <a:p>
            <a:pPr algn="ctr" eaLnBrk="1" hangingPunct="1">
              <a:buFont typeface="Wingdings 3" pitchFamily="18" charset="2"/>
              <a:buNone/>
            </a:pPr>
            <a:r>
              <a:rPr lang="pt-BR" smtClean="0">
                <a:solidFill>
                  <a:srgbClr val="0000FF"/>
                </a:solidFill>
              </a:rPr>
              <a:t>O desfecho principal foram os valores semanais de bilirrubina direta (DB) dos neonatos durante a permanência na UTIN</a:t>
            </a:r>
            <a:r>
              <a:rPr lang="pt-BR" smtClean="0"/>
              <a:t>.</a:t>
            </a: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314325" y="1381125"/>
            <a:ext cx="10842625" cy="1098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>
                <a:hlinkClick r:id="rId2"/>
              </a:rPr>
              <a:t>Ursodeoxycholic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acid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prevention</a:t>
            </a:r>
            <a:r>
              <a:rPr lang="en-US">
                <a:hlinkClick r:id="rId2"/>
              </a:rPr>
              <a:t> on </a:t>
            </a:r>
            <a:r>
              <a:rPr lang="en-US" b="1">
                <a:hlinkClick r:id="rId2"/>
              </a:rPr>
              <a:t>cholestasis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associated</a:t>
            </a:r>
            <a:r>
              <a:rPr lang="en-US">
                <a:hlinkClick r:id="rId2"/>
              </a:rPr>
              <a:t> with </a:t>
            </a:r>
            <a:r>
              <a:rPr lang="en-US" b="1">
                <a:hlinkClick r:id="rId2"/>
              </a:rPr>
              <a:t>total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parenteral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nutrition</a:t>
            </a:r>
            <a:r>
              <a:rPr lang="en-US">
                <a:hlinkClick r:id="rId2"/>
              </a:rPr>
              <a:t> in </a:t>
            </a:r>
            <a:r>
              <a:rPr lang="en-US" b="1">
                <a:hlinkClick r:id="rId2"/>
              </a:rPr>
              <a:t>preterm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infants</a:t>
            </a:r>
            <a:r>
              <a:rPr lang="en-US">
                <a:hlinkClick r:id="rId2"/>
              </a:rPr>
              <a:t>: a </a:t>
            </a:r>
            <a:r>
              <a:rPr lang="en-US" b="1">
                <a:hlinkClick r:id="rId2"/>
              </a:rPr>
              <a:t>randomized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trial</a:t>
            </a:r>
            <a:r>
              <a:rPr lang="en-US">
                <a:hlinkClick r:id="rId2"/>
              </a:rPr>
              <a:t>.</a:t>
            </a:r>
            <a:endParaRPr lang="en-US"/>
          </a:p>
          <a:p>
            <a:pPr algn="ctr"/>
            <a:r>
              <a:rPr lang="en-US"/>
              <a:t>Liu SY, Chang LW, Wang J, Xie M, Chen LL, Liu W.World J Pediatr. 2022 Feb;18(2):100-108. doi: 10.1007/s12519-021-00487-0. Epub 2022 Jan 6.PMID: 34988851 Clinical Trial.</a:t>
            </a:r>
          </a:p>
        </p:txBody>
      </p:sp>
      <p:sp>
        <p:nvSpPr>
          <p:cNvPr id="41989" name="Oval 5"/>
          <p:cNvSpPr>
            <a:spLocks noChangeArrowheads="1"/>
          </p:cNvSpPr>
          <p:nvPr/>
        </p:nvSpPr>
        <p:spPr bwMode="auto">
          <a:xfrm>
            <a:off x="296863" y="639763"/>
            <a:ext cx="665162" cy="596900"/>
          </a:xfrm>
          <a:prstGeom prst="ellipse">
            <a:avLst/>
          </a:prstGeom>
          <a:solidFill>
            <a:srgbClr val="FF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>
                <a:solidFill>
                  <a:srgbClr val="0000FF"/>
                </a:solidFill>
              </a:rPr>
              <a:t>2022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/>
          <p:cNvSpPr>
            <a:spLocks noGrp="1"/>
          </p:cNvSpPr>
          <p:nvPr>
            <p:ph type="body" idx="1"/>
          </p:nvPr>
        </p:nvSpPr>
        <p:spPr>
          <a:xfrm>
            <a:off x="392113" y="627063"/>
            <a:ext cx="11799887" cy="6230937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pt-BR" sz="2500" b="1" smtClean="0"/>
              <a:t>Resultados: </a:t>
            </a:r>
            <a:r>
              <a:rPr lang="pt-BR" sz="2500" smtClean="0"/>
              <a:t>Eventualmente, um total de 102 recém-nascidos prematuros de janeiro de 2021 a julho de 2021 foram incluídos neste estudo prospectivo (42 no grupo UDCA e 60 no grupo controle). </a:t>
            </a:r>
          </a:p>
          <a:p>
            <a:pPr eaLnBrk="1" hangingPunct="1"/>
            <a:r>
              <a:rPr lang="pt-BR" sz="2500" smtClean="0"/>
              <a:t>Notavelmente, o nível sérico de pico de DB [13,0 (12-16) vs. 15,2 (12,5-19,6) μmol/L, P &lt;0,05)] foi significativamente menor no grupo UDCA do que no grupo controle sem prevenção. </a:t>
            </a:r>
          </a:p>
          <a:p>
            <a:pPr eaLnBrk="1" hangingPunct="1"/>
            <a:r>
              <a:rPr lang="pt-BR" sz="2500" smtClean="0"/>
              <a:t>O nível sérico de pico de bilirrubina total (101,1 ± 34 vs. 116,5 ± 28,7 μmol/L, P &lt; 0,05) também foi significativamente menor no grupo UDCA do que no grupo controle.</a:t>
            </a:r>
          </a:p>
          <a:p>
            <a:pPr algn="ctr" eaLnBrk="1" hangingPunct="1">
              <a:buFont typeface="Wingdings 3" pitchFamily="18" charset="2"/>
              <a:buNone/>
            </a:pPr>
            <a:r>
              <a:rPr lang="pt-BR" sz="2500" b="1" smtClean="0">
                <a:solidFill>
                  <a:srgbClr val="0000FF"/>
                </a:solidFill>
              </a:rPr>
              <a:t>Além disso, a proporção de pacientes que sofriam de colestase neonatal (0,0% vs. 11,7%, P &lt; 0,05) no grupo UDCA foi significativamente menor</a:t>
            </a:r>
            <a:r>
              <a:rPr lang="pt-BR" sz="2500" smtClean="0"/>
              <a:t>.</a:t>
            </a:r>
            <a:endParaRPr lang="pt-BR" sz="2500" b="1" smtClean="0"/>
          </a:p>
          <a:p>
            <a:pPr algn="ctr" eaLnBrk="1" hangingPunct="1">
              <a:buFont typeface="Wingdings 3" pitchFamily="18" charset="2"/>
              <a:buNone/>
            </a:pPr>
            <a:r>
              <a:rPr lang="pt-BR" sz="2500" b="1" smtClean="0">
                <a:solidFill>
                  <a:srgbClr val="FF00FF"/>
                </a:solidFill>
              </a:rPr>
              <a:t>Conclusão: A profilaxia UDCA é benéfica na prevenção de PNAC em neonatos de UTIN que recebem NP prolongada.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title"/>
          </p:nvPr>
        </p:nvSpPr>
        <p:spPr>
          <a:xfrm>
            <a:off x="1331913" y="217488"/>
            <a:ext cx="8596312" cy="1320800"/>
          </a:xfrm>
        </p:spPr>
        <p:txBody>
          <a:bodyPr/>
          <a:lstStyle/>
          <a:p>
            <a:pPr algn="ctr" eaLnBrk="1" hangingPunct="1"/>
            <a:r>
              <a:rPr lang="pt-BR" sz="3200" b="1" smtClean="0">
                <a:solidFill>
                  <a:srgbClr val="FF00FF"/>
                </a:solidFill>
              </a:rPr>
              <a:t>Manejo da hiperbilirrubinemia grave no neonato colestático: uma revisão e uma abordagem</a:t>
            </a:r>
            <a:r>
              <a:rPr lang="pt-BR" sz="3200" b="1" smtClean="0"/>
              <a:t/>
            </a:r>
            <a:br>
              <a:rPr lang="pt-BR" sz="3200" b="1" smtClean="0"/>
            </a:br>
            <a:endParaRPr lang="pt-BR" sz="3200" b="1" smtClean="0"/>
          </a:p>
        </p:txBody>
      </p:sp>
      <p:sp>
        <p:nvSpPr>
          <p:cNvPr id="44035" name="Rectangle 3"/>
          <p:cNvSpPr>
            <a:spLocks noGrp="1"/>
          </p:cNvSpPr>
          <p:nvPr>
            <p:ph type="body" idx="1"/>
          </p:nvPr>
        </p:nvSpPr>
        <p:spPr>
          <a:xfrm>
            <a:off x="900113" y="2976563"/>
            <a:ext cx="10529887" cy="3881437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pt-BR" smtClean="0"/>
              <a:t>Uma revisão da literatura demonstra que hiperbilirrubinemia total grave (bilirrubina sérica total ≥ 20 mg/dL [340 µmol/L]) em algum recém-nascidos a termo colestático (≥37 semanas) e prematuro tardio (≥34 0/7 -36 6/7semanas) apresentam risco de dano cerebral induzido pela bilirrubina. </a:t>
            </a:r>
          </a:p>
          <a:p>
            <a:pPr eaLnBrk="1" hangingPunct="1"/>
            <a:r>
              <a:rPr lang="pt-BR" b="1" smtClean="0">
                <a:solidFill>
                  <a:srgbClr val="0000FF"/>
                </a:solidFill>
              </a:rPr>
              <a:t>Quando a fração de bilirrubina direta é &lt;50%</a:t>
            </a:r>
            <a:r>
              <a:rPr lang="pt-BR" smtClean="0"/>
              <a:t> da bilirrubina sérica total, esse risco está associado apenas à bilirrubina sérica total e as </a:t>
            </a:r>
            <a:r>
              <a:rPr lang="pt-BR" b="1" smtClean="0">
                <a:solidFill>
                  <a:srgbClr val="0000FF"/>
                </a:solidFill>
              </a:rPr>
              <a:t>decisões de tratamento devem ser baseadas na bilirrubina sérica total.</a:t>
            </a:r>
            <a:r>
              <a:rPr lang="pt-BR" smtClean="0"/>
              <a:t> </a:t>
            </a:r>
          </a:p>
          <a:p>
            <a:pPr eaLnBrk="1" hangingPunct="1"/>
            <a:r>
              <a:rPr lang="pt-BR" smtClean="0"/>
              <a:t>Por outro lado, </a:t>
            </a:r>
            <a:r>
              <a:rPr lang="pt-BR" b="1" smtClean="0">
                <a:solidFill>
                  <a:srgbClr val="0000FF"/>
                </a:solidFill>
              </a:rPr>
              <a:t>há dados limitados sobre o risco de lesão cerebral induzida por bilirrubina no neonato com hiperbilirrubinemia total grave e uma </a:t>
            </a:r>
            <a:r>
              <a:rPr lang="pt-BR" smtClean="0">
                <a:solidFill>
                  <a:srgbClr val="FF0000"/>
                </a:solidFill>
              </a:rPr>
              <a:t>fração de bilirrubina direta igual ou superior a 50% da bilirrubina sérica total. </a:t>
            </a:r>
          </a:p>
          <a:p>
            <a:pPr algn="ctr" eaLnBrk="1" hangingPunct="1">
              <a:buFont typeface="Wingdings 3" pitchFamily="18" charset="2"/>
              <a:buNone/>
            </a:pPr>
            <a:r>
              <a:rPr lang="pt-BR" b="1" smtClean="0">
                <a:solidFill>
                  <a:srgbClr val="FF0000"/>
                </a:solidFill>
              </a:rPr>
              <a:t>Quando essa combinação rara ocorre, </a:t>
            </a:r>
            <a:r>
              <a:rPr lang="pt-BR" b="1" smtClean="0">
                <a:solidFill>
                  <a:srgbClr val="0000FF"/>
                </a:solidFill>
              </a:rPr>
              <a:t>os esforços para evitar que a fração de bilirrubina indireta atinja níveis graves podem, no entanto, ser prudentes.</a:t>
            </a:r>
            <a:r>
              <a:rPr lang="pt-BR" smtClean="0"/>
              <a:t> </a:t>
            </a:r>
          </a:p>
        </p:txBody>
      </p:sp>
      <p:sp>
        <p:nvSpPr>
          <p:cNvPr id="44036" name="Rectangle 5"/>
          <p:cNvSpPr>
            <a:spLocks noChangeArrowheads="1"/>
          </p:cNvSpPr>
          <p:nvPr/>
        </p:nvSpPr>
        <p:spPr bwMode="auto">
          <a:xfrm>
            <a:off x="0" y="1930400"/>
            <a:ext cx="11430000" cy="8239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>
                <a:hlinkClick r:id="rId2"/>
              </a:rPr>
              <a:t>Management</a:t>
            </a:r>
            <a:r>
              <a:rPr lang="en-US">
                <a:hlinkClick r:id="rId2"/>
              </a:rPr>
              <a:t> of </a:t>
            </a:r>
            <a:r>
              <a:rPr lang="en-US" b="1">
                <a:hlinkClick r:id="rId2"/>
              </a:rPr>
              <a:t>severe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hyperbilirubinemia</a:t>
            </a:r>
            <a:r>
              <a:rPr lang="en-US">
                <a:hlinkClick r:id="rId2"/>
              </a:rPr>
              <a:t> in the </a:t>
            </a:r>
            <a:r>
              <a:rPr lang="en-US" b="1">
                <a:hlinkClick r:id="rId2"/>
              </a:rPr>
              <a:t>cholestatic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neonate</a:t>
            </a:r>
            <a:r>
              <a:rPr lang="en-US">
                <a:hlinkClick r:id="rId2"/>
              </a:rPr>
              <a:t>: a review and an approach.</a:t>
            </a:r>
            <a:endParaRPr lang="en-US"/>
          </a:p>
          <a:p>
            <a:pPr algn="ctr"/>
            <a:r>
              <a:rPr lang="en-US"/>
              <a:t>Watchko JF, Maisels MJ.J Perinatol. 2022 Feb 10. doi: 10.1038/s41372-022-01330-8. Online ahead of print.PMID: 35145210 Review.</a:t>
            </a:r>
          </a:p>
        </p:txBody>
      </p:sp>
      <p:sp>
        <p:nvSpPr>
          <p:cNvPr id="44037" name="Oval 6"/>
          <p:cNvSpPr>
            <a:spLocks noChangeArrowheads="1"/>
          </p:cNvSpPr>
          <p:nvPr/>
        </p:nvSpPr>
        <p:spPr bwMode="auto">
          <a:xfrm>
            <a:off x="296863" y="938213"/>
            <a:ext cx="665162" cy="596900"/>
          </a:xfrm>
          <a:prstGeom prst="ellipse">
            <a:avLst/>
          </a:prstGeom>
          <a:solidFill>
            <a:srgbClr val="FFFF66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>
                <a:solidFill>
                  <a:srgbClr val="0000FF"/>
                </a:solidFill>
              </a:rPr>
              <a:t>2022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Grp="1"/>
          </p:cNvSpPr>
          <p:nvPr>
            <p:ph type="body" idx="1"/>
          </p:nvPr>
        </p:nvSpPr>
        <p:spPr>
          <a:xfrm>
            <a:off x="677863" y="2160588"/>
            <a:ext cx="9967912" cy="4697412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pt-BR" sz="2400" smtClean="0"/>
              <a:t>Atresia de vias biliares é uma doença progressiva, idiopática, fibroproliferativa da árvore biliar extra e intra-hepática causada pela obstrução biliar ou ausência da mesma, que ocorre exclusivamente no período neonatal, de extensão e graus variáveis.</a:t>
            </a:r>
          </a:p>
          <a:p>
            <a:pPr eaLnBrk="1" hangingPunct="1"/>
            <a:r>
              <a:rPr lang="pt-BR" sz="2400" smtClean="0"/>
              <a:t>Tem uma prevalência relativamente baixa variando entre 1:10.000 a 1:15.000 nascidos vivos, com leve predisposição sexual (1,4F : 1 M), porém é a indicação mais comum de transplante hepático em crianças (corresponde a 50% dos transplante hepático em crianças).</a:t>
            </a:r>
          </a:p>
        </p:txBody>
      </p:sp>
      <p:sp>
        <p:nvSpPr>
          <p:cNvPr id="45059" name="Rectangle 4"/>
          <p:cNvSpPr>
            <a:spLocks noChangeArrowheads="1"/>
          </p:cNvSpPr>
          <p:nvPr/>
        </p:nvSpPr>
        <p:spPr bwMode="auto">
          <a:xfrm>
            <a:off x="949325" y="255588"/>
            <a:ext cx="9753600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126960" bIns="25392" anchor="ctr">
            <a:spAutoFit/>
          </a:bodyPr>
          <a:lstStyle/>
          <a:p>
            <a:pPr algn="ctr"/>
            <a:r>
              <a:rPr lang="en-US" sz="2800">
                <a:solidFill>
                  <a:srgbClr val="0000FF"/>
                </a:solidFill>
                <a:latin typeface="Lato" pitchFamily="34" charset="0"/>
              </a:rPr>
              <a:t>Atresia de vias biliares</a:t>
            </a:r>
            <a:r>
              <a:rPr lang="en-US" sz="800">
                <a:solidFill>
                  <a:srgbClr val="607D8B"/>
                </a:solidFill>
              </a:rPr>
              <a:t>            </a:t>
            </a:r>
            <a:r>
              <a:rPr lang="en-US"/>
              <a:t/>
            </a:r>
            <a:br>
              <a:rPr lang="en-US"/>
            </a:br>
            <a:endParaRPr lang="en-US">
              <a:solidFill>
                <a:srgbClr val="607D8B"/>
              </a:solidFill>
            </a:endParaRPr>
          </a:p>
          <a:p>
            <a:pPr algn="ctr" eaLnBrk="0" hangingPunct="0"/>
            <a:r>
              <a:rPr lang="en-US" sz="2000">
                <a:solidFill>
                  <a:srgbClr val="424242"/>
                </a:solidFill>
                <a:ea typeface="Source Sans Pro"/>
                <a:cs typeface="Source Sans Pro"/>
              </a:rPr>
              <a:t>Flávia de Azevedo Belêsa. Capítulo do livro Assistência ao Recém-Nascido de Risco, </a:t>
            </a:r>
          </a:p>
          <a:p>
            <a:pPr algn="ctr" eaLnBrk="0" hangingPunct="0"/>
            <a:r>
              <a:rPr lang="en-US" sz="2000">
                <a:solidFill>
                  <a:srgbClr val="424242"/>
                </a:solidFill>
                <a:ea typeface="Source Sans Pro"/>
                <a:cs typeface="Source Sans Pro"/>
              </a:rPr>
              <a:t>HMIB/SES/DF, Brasília, 4a Edição, 2021.</a:t>
            </a:r>
            <a:endParaRPr lang="en-US" sz="2000">
              <a:solidFill>
                <a:srgbClr val="607D8B"/>
              </a:solidFill>
            </a:endParaRPr>
          </a:p>
        </p:txBody>
      </p:sp>
      <p:pic>
        <p:nvPicPr>
          <p:cNvPr id="45060" name="Picture 5" descr="doc">
            <a:hlinkClick r:id="rId2" tooltip="NOVO- ATRESIA DE VIAS BILIARE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6825" y="255588"/>
            <a:ext cx="671513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/>
          </p:cNvSpPr>
          <p:nvPr>
            <p:ph type="body" idx="1"/>
          </p:nvPr>
        </p:nvSpPr>
        <p:spPr>
          <a:xfrm>
            <a:off x="392113" y="234950"/>
            <a:ext cx="10280650" cy="6623050"/>
          </a:xfrm>
          <a:solidFill>
            <a:schemeClr val="bg1"/>
          </a:solidFill>
        </p:spPr>
        <p:txBody>
          <a:bodyPr/>
          <a:lstStyle/>
          <a:p>
            <a:pPr algn="ctr" eaLnBrk="1" hangingPunct="1">
              <a:buFont typeface="Wingdings 3" pitchFamily="18" charset="2"/>
              <a:buNone/>
            </a:pPr>
            <a:r>
              <a:rPr lang="pt-BR" smtClean="0"/>
              <a:t>                        </a:t>
            </a:r>
            <a:r>
              <a:rPr lang="pt-BR" sz="2800" b="1" smtClean="0">
                <a:solidFill>
                  <a:srgbClr val="FF00FF"/>
                </a:solidFill>
              </a:rPr>
              <a:t>A atresia de vias biliares pode ser dividida em 2 formas</a:t>
            </a:r>
            <a:r>
              <a:rPr lang="pt-BR" smtClean="0">
                <a:solidFill>
                  <a:srgbClr val="FF00FF"/>
                </a:solidFill>
              </a:rPr>
              <a:t>:</a:t>
            </a:r>
          </a:p>
          <a:p>
            <a:pPr eaLnBrk="1" hangingPunct="1"/>
            <a:r>
              <a:rPr lang="pt-BR" smtClean="0"/>
              <a:t>-</a:t>
            </a:r>
            <a:r>
              <a:rPr lang="pt-BR" b="1" smtClean="0"/>
              <a:t>Atresia de Vias biliares Perinatal ou Não-sindrômica</a:t>
            </a:r>
            <a:r>
              <a:rPr lang="pt-BR" smtClean="0"/>
              <a:t>: ocorre em 75-80% dos bebês com este diagnóstico. Normalmente as crianças nascem sem icterícia com sistema biliar permeável. Este por sua vez, passa a sofrer uma inflamação progressiva e fibroproliferação iniciada por algum insulto perinatal. Desta forma, nos 2 primeiros meses de vida, a icterícia se desenvolve e as fezes se tornam progressivamente acólicas.</a:t>
            </a:r>
            <a:endParaRPr lang="pt-BR" b="1" smtClean="0"/>
          </a:p>
          <a:p>
            <a:pPr eaLnBrk="1" hangingPunct="1"/>
            <a:r>
              <a:rPr lang="pt-BR" b="1" smtClean="0"/>
              <a:t>-Atresia de Vias biliares Síndrômica ou Embrionária</a:t>
            </a:r>
            <a:r>
              <a:rPr lang="pt-BR" smtClean="0"/>
              <a:t>: atinge cerca de 10-20% dos recém-nascidos em que a atresia de vias biliares está associada a outras malformações congênitas, tais como, síndrome da poliesplenia, malformações cardíacas, malformações renais, ânus imperfurado, atresias intestinais, má rotação intestinal, poliesplenia, situs inversus abdominal, etc. Neste caso, a formação e diferenciação ductal biliar estaria prejudicada por mutações genéticas causando secundariamente uma resposta inflamatória no sistema ductal.</a:t>
            </a:r>
          </a:p>
          <a:p>
            <a:pPr eaLnBrk="1" hangingPunct="1">
              <a:buFont typeface="Wingdings 3" pitchFamily="18" charset="2"/>
              <a:buNone/>
            </a:pPr>
            <a:r>
              <a:rPr lang="pt-BR" smtClean="0"/>
              <a:t>     Independe do tipo de atresia de vias biliares ambos os grupos apresentam histologia e colangiograma característicos: inflamação e fibrose do tracto portal, colestase (caracterizada pela presença de pigmentos biliares nos hepatócitos e ductos biliares), necrose focal de células hepáticas, transformação de células gigantes e proliferação do ducto biliar que geram perda da permeabilidade dos ductos biliares extra-hepáticos. Destes achados os mais sugestivos de atresia de vias biliares seriam fibrose portal e proliferação ductular.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smtClean="0">
                <a:solidFill>
                  <a:srgbClr val="FF00FF"/>
                </a:solidFill>
              </a:rPr>
              <a:t>OBRIGADA!</a:t>
            </a:r>
          </a:p>
        </p:txBody>
      </p:sp>
      <p:pic>
        <p:nvPicPr>
          <p:cNvPr id="47107" name="Picture 5" descr="Brasília: saiba tudo sobre a capital do Brasil - Brasil Esco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025" y="1317625"/>
            <a:ext cx="6858000" cy="501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8" name="Text Box 6"/>
          <p:cNvSpPr txBox="1">
            <a:spLocks noChangeArrowheads="1"/>
          </p:cNvSpPr>
          <p:nvPr/>
        </p:nvSpPr>
        <p:spPr bwMode="auto">
          <a:xfrm>
            <a:off x="9471025" y="5969000"/>
            <a:ext cx="889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  <a:cs typeface="Arial" pitchFamily="34" charset="0"/>
              </a:defRPr>
            </a:lvl9pPr>
          </a:lstStyle>
          <a:p>
            <a:pPr defTabSz="914400" eaLnBrk="1" hangingPunct="1"/>
            <a:r>
              <a:rPr lang="pt-BR">
                <a:solidFill>
                  <a:srgbClr val="FFFF99"/>
                </a:solidFill>
              </a:rPr>
              <a:t>Google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Facetado">
  <a:themeElements>
    <a:clrScheme name="Median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Facetado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d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{FBE42A91-5221-7945-8751-B36A887F4464}tf10001060</Template>
  <TotalTime>753</TotalTime>
  <Words>2857</Words>
  <Application>Microsoft Office PowerPoint</Application>
  <PresentationFormat>Personalizar</PresentationFormat>
  <Paragraphs>260</Paragraphs>
  <Slides>42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42</vt:i4>
      </vt:variant>
    </vt:vector>
  </HeadingPairs>
  <TitlesOfParts>
    <vt:vector size="51" baseType="lpstr">
      <vt:lpstr>Trebuchet MS</vt:lpstr>
      <vt:lpstr>Arial</vt:lpstr>
      <vt:lpstr>Wingdings 3</vt:lpstr>
      <vt:lpstr>Calibri</vt:lpstr>
      <vt:lpstr>Algerian</vt:lpstr>
      <vt:lpstr>Lato</vt:lpstr>
      <vt:lpstr>Source Sans Pro</vt:lpstr>
      <vt:lpstr>Wingdings</vt:lpstr>
      <vt:lpstr>Facetado</vt:lpstr>
      <vt:lpstr> Hiperbilirrubinemia Direta Colestase neonatal</vt:lpstr>
      <vt:lpstr>INTRODUÇÃO</vt:lpstr>
      <vt:lpstr>LACTENTE ICTÉRICO</vt:lpstr>
      <vt:lpstr>LACTENTE ICTÉRICO</vt:lpstr>
      <vt:lpstr>LACTENTE ICTÉRICO</vt:lpstr>
      <vt:lpstr>ICTERÍCIA POR HIPERBILIRRUBINEMIA DIRETA</vt:lpstr>
      <vt:lpstr>COLESTASE NEONATAL</vt:lpstr>
      <vt:lpstr>COLESTASE NEONATAL</vt:lpstr>
      <vt:lpstr>COLESTASE NEONATAL</vt:lpstr>
      <vt:lpstr>QUADRO CLÍNICO</vt:lpstr>
      <vt:lpstr>QUADRO CLÍNICO</vt:lpstr>
      <vt:lpstr>QUADRO CLÍNICO</vt:lpstr>
      <vt:lpstr>DIAGNÓSTICO DIFERENCIAL</vt:lpstr>
      <vt:lpstr>DIAGNÓSTICO DIFERENCIAL</vt:lpstr>
      <vt:lpstr>DIAGNÓSTICO DIFERENCIAL</vt:lpstr>
      <vt:lpstr>ABORDAGEM DIAGNÓSTICA</vt:lpstr>
      <vt:lpstr>ABORDAGEM DIAGNÓSTICA</vt:lpstr>
      <vt:lpstr>ABORDAGEM DIAGNÓSTICA</vt:lpstr>
      <vt:lpstr>ABORDAGEM DIAGNÓSTICA</vt:lpstr>
      <vt:lpstr>ABORDAGEM DIAGNÓSTICA</vt:lpstr>
      <vt:lpstr>ABORDAGEM DIAGNÓSTICA </vt:lpstr>
      <vt:lpstr>ABORDAGEM DIAGNÓSTICA </vt:lpstr>
      <vt:lpstr>ABORDAGEM DIAGNÓSTICA </vt:lpstr>
      <vt:lpstr>NUTRIÇÃO</vt:lpstr>
      <vt:lpstr>ÁCIDO URSODEOXICÓLICO</vt:lpstr>
      <vt:lpstr>ATRESIA BILIAR</vt:lpstr>
      <vt:lpstr>ATRESIA BILIAR</vt:lpstr>
      <vt:lpstr>ATRESIA BILIAR</vt:lpstr>
      <vt:lpstr>ATRESIA BILIAR</vt:lpstr>
      <vt:lpstr>ATRESIA BILIAR</vt:lpstr>
      <vt:lpstr>ATRESIA BILIAR</vt:lpstr>
      <vt:lpstr>ATRESIA BILIAR</vt:lpstr>
      <vt:lpstr>ATRESIA BILIAR</vt:lpstr>
      <vt:lpstr>Nota do Editor da página neonatal www.paulomargotto.com.br Dr. Paulo R. Margotto. Estudando Juntos!</vt:lpstr>
      <vt:lpstr>Apresentação do PowerPoint</vt:lpstr>
      <vt:lpstr>Apresentação do PowerPoint</vt:lpstr>
      <vt:lpstr>Prevenção do ácido ursodesoxicólico na colestase associada à nutrição parenteral total em prematuros: um estudo randomizado </vt:lpstr>
      <vt:lpstr>Apresentação do PowerPoint</vt:lpstr>
      <vt:lpstr>Manejo da hiperbilirrubinemia grave no neonato colestático: uma revisão e uma abordagem </vt:lpstr>
      <vt:lpstr>Apresentação do PowerPoint</vt:lpstr>
      <vt:lpstr>Apresentação do PowerPoint</vt:lpstr>
      <vt:lpstr>OBRIGADA!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Hiperbilirrubinemia Direta Colestase neonatal</dc:title>
  <dc:creator>Tiago Velloso Silva</dc:creator>
  <cp:lastModifiedBy>Paulo</cp:lastModifiedBy>
  <cp:revision>12</cp:revision>
  <dcterms:created xsi:type="dcterms:W3CDTF">2022-05-18T23:00:02Z</dcterms:created>
  <dcterms:modified xsi:type="dcterms:W3CDTF">2022-06-02T23:24:04Z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40881dc9-f7f2-41de-a334-ceff3dc15b31_Enabled">
    <vt:lpwstr>true</vt:lpwstr>
  </property>
  <property fmtid="{D5CDD505-2E9C-101B-9397-08002B2CF9AE}" pid="3" name="MSIP_Label_40881dc9-f7f2-41de-a334-ceff3dc15b31_SetDate">
    <vt:lpwstr>2022-05-18T23:00:02Z</vt:lpwstr>
  </property>
  <property fmtid="{D5CDD505-2E9C-101B-9397-08002B2CF9AE}" pid="4" name="MSIP_Label_40881dc9-f7f2-41de-a334-ceff3dc15b31_Method">
    <vt:lpwstr>Standard</vt:lpwstr>
  </property>
  <property fmtid="{D5CDD505-2E9C-101B-9397-08002B2CF9AE}" pid="5" name="MSIP_Label_40881dc9-f7f2-41de-a334-ceff3dc15b31_Name">
    <vt:lpwstr>40881dc9-f7f2-41de-a334-ceff3dc15b31</vt:lpwstr>
  </property>
  <property fmtid="{D5CDD505-2E9C-101B-9397-08002B2CF9AE}" pid="6" name="MSIP_Label_40881dc9-f7f2-41de-a334-ceff3dc15b31_SiteId">
    <vt:lpwstr>ea0c2907-38d2-4181-8750-b0b190b60443</vt:lpwstr>
  </property>
  <property fmtid="{D5CDD505-2E9C-101B-9397-08002B2CF9AE}" pid="7" name="MSIP_Label_40881dc9-f7f2-41de-a334-ceff3dc15b31_ActionId">
    <vt:lpwstr>05f5a20d-ced7-437c-9e22-55f8fb93cea8</vt:lpwstr>
  </property>
  <property fmtid="{D5CDD505-2E9C-101B-9397-08002B2CF9AE}" pid="8" name="MSIP_Label_40881dc9-f7f2-41de-a334-ceff3dc15b31_ContentBits">
    <vt:lpwstr>1</vt:lpwstr>
  </property>
  <property fmtid="{D5CDD505-2E9C-101B-9397-08002B2CF9AE}" pid="9" name="ClassificationContentMarkingHeaderLocations">
    <vt:lpwstr>Pacote:8</vt:lpwstr>
  </property>
  <property fmtid="{D5CDD505-2E9C-101B-9397-08002B2CF9AE}" pid="10" name="ClassificationContentMarkingHeaderText">
    <vt:lpwstr>#interna</vt:lpwstr>
  </property>
</Properties>
</file>