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8" r:id="rId3"/>
    <p:sldId id="307" r:id="rId4"/>
    <p:sldId id="259" r:id="rId5"/>
    <p:sldId id="260" r:id="rId6"/>
    <p:sldId id="261" r:id="rId7"/>
    <p:sldId id="283" r:id="rId8"/>
    <p:sldId id="262" r:id="rId9"/>
    <p:sldId id="320" r:id="rId10"/>
    <p:sldId id="284" r:id="rId11"/>
    <p:sldId id="263" r:id="rId12"/>
    <p:sldId id="285" r:id="rId13"/>
    <p:sldId id="264" r:id="rId14"/>
    <p:sldId id="306" r:id="rId15"/>
    <p:sldId id="308" r:id="rId16"/>
    <p:sldId id="309" r:id="rId17"/>
    <p:sldId id="310" r:id="rId18"/>
    <p:sldId id="312" r:id="rId19"/>
    <p:sldId id="311" r:id="rId20"/>
    <p:sldId id="265" r:id="rId21"/>
    <p:sldId id="266" r:id="rId22"/>
    <p:sldId id="314" r:id="rId23"/>
    <p:sldId id="313" r:id="rId24"/>
    <p:sldId id="267" r:id="rId25"/>
    <p:sldId id="316" r:id="rId26"/>
    <p:sldId id="315" r:id="rId27"/>
    <p:sldId id="317" r:id="rId28"/>
    <p:sldId id="333" r:id="rId29"/>
    <p:sldId id="318" r:id="rId30"/>
    <p:sldId id="322" r:id="rId31"/>
    <p:sldId id="294" r:id="rId32"/>
    <p:sldId id="295" r:id="rId33"/>
    <p:sldId id="296" r:id="rId34"/>
    <p:sldId id="297" r:id="rId35"/>
    <p:sldId id="299" r:id="rId36"/>
    <p:sldId id="298" r:id="rId37"/>
    <p:sldId id="301" r:id="rId38"/>
    <p:sldId id="300" r:id="rId39"/>
    <p:sldId id="302" r:id="rId40"/>
    <p:sldId id="303" r:id="rId41"/>
    <p:sldId id="304" r:id="rId42"/>
    <p:sldId id="305" r:id="rId43"/>
    <p:sldId id="323" r:id="rId44"/>
    <p:sldId id="324" r:id="rId45"/>
    <p:sldId id="325" r:id="rId46"/>
    <p:sldId id="326" r:id="rId47"/>
    <p:sldId id="327" r:id="rId48"/>
    <p:sldId id="328" r:id="rId49"/>
    <p:sldId id="329" r:id="rId50"/>
    <p:sldId id="330" r:id="rId51"/>
    <p:sldId id="331" r:id="rId52"/>
    <p:sldId id="321" r:id="rId53"/>
  </p:sldIdLst>
  <p:sldSz cx="12192000" cy="6858000"/>
  <p:notesSz cx="6858000" cy="9144000"/>
  <p:defaultTextStyle>
    <a:defPPr>
      <a:defRPr lang="pt-BR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00"/>
    <a:srgbClr val="FF0000"/>
    <a:srgbClr val="006600"/>
    <a:srgbClr val="0000FF"/>
    <a:srgbClr val="FF00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934" autoAdjust="0"/>
    <p:restoredTop sz="94660"/>
  </p:normalViewPr>
  <p:slideViewPr>
    <p:cSldViewPr snapToGrid="0">
      <p:cViewPr varScale="1">
        <p:scale>
          <a:sx n="74" d="100"/>
          <a:sy n="74" d="100"/>
        </p:scale>
        <p:origin x="822" y="7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4CBDD46B-5871-463F-9872-D68E6C549AF8}" type="doc">
      <dgm:prSet loTypeId="urn:microsoft.com/office/officeart/2005/8/layout/vList2" loCatId="list" qsTypeId="urn:microsoft.com/office/officeart/2005/8/quickstyle/simple1#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A827CECF-5967-467D-BE49-6ED869CACB1A}">
      <dgm:prSet custT="1"/>
      <dgm:spPr/>
      <dgm:t>
        <a:bodyPr/>
        <a:lstStyle/>
        <a:p>
          <a:r>
            <a:rPr lang="en-US" sz="1800" dirty="0"/>
            <a:t>EP-ELBW: Extremely premature-e</a:t>
          </a:r>
          <a:r>
            <a:rPr lang="pt-BR" sz="1800" dirty="0" err="1"/>
            <a:t>xtremely</a:t>
          </a:r>
          <a:r>
            <a:rPr lang="pt-BR" sz="1800" dirty="0"/>
            <a:t> </a:t>
          </a:r>
          <a:r>
            <a:rPr lang="pt-BR" sz="1800" dirty="0" err="1"/>
            <a:t>low</a:t>
          </a:r>
          <a:r>
            <a:rPr lang="pt-BR" sz="1800" dirty="0"/>
            <a:t> </a:t>
          </a:r>
          <a:r>
            <a:rPr lang="pt-BR" sz="1800" dirty="0" err="1"/>
            <a:t>birth</a:t>
          </a:r>
          <a:r>
            <a:rPr lang="pt-BR" sz="1800" dirty="0"/>
            <a:t> </a:t>
          </a:r>
          <a:r>
            <a:rPr lang="pt-BR" sz="1800" dirty="0" err="1"/>
            <a:t>weight</a:t>
          </a:r>
          <a:endParaRPr lang="en-US" sz="1800" dirty="0"/>
        </a:p>
        <a:p>
          <a:r>
            <a:rPr lang="en-US" sz="1800" dirty="0"/>
            <a:t>DR: D</a:t>
          </a:r>
          <a:r>
            <a:rPr lang="pt-BR" sz="1800" dirty="0" err="1"/>
            <a:t>elivery</a:t>
          </a:r>
          <a:r>
            <a:rPr lang="pt-BR" sz="1800" dirty="0"/>
            <a:t> </a:t>
          </a:r>
          <a:r>
            <a:rPr lang="pt-BR" sz="1800" dirty="0" err="1"/>
            <a:t>room</a:t>
          </a:r>
          <a:endParaRPr lang="pt-BR" sz="1800" dirty="0"/>
        </a:p>
        <a:p>
          <a:r>
            <a:rPr lang="en-US" sz="1800" dirty="0"/>
            <a:t>NICU: N</a:t>
          </a:r>
          <a:r>
            <a:rPr lang="pt-BR" sz="1800" dirty="0" err="1"/>
            <a:t>eonatal</a:t>
          </a:r>
          <a:r>
            <a:rPr lang="pt-BR" sz="1800" dirty="0"/>
            <a:t> </a:t>
          </a:r>
          <a:r>
            <a:rPr lang="pt-BR" sz="1800" dirty="0" err="1"/>
            <a:t>intensive</a:t>
          </a:r>
          <a:r>
            <a:rPr lang="pt-BR" sz="1800" dirty="0"/>
            <a:t> </a:t>
          </a:r>
          <a:r>
            <a:rPr lang="pt-BR" sz="1800" dirty="0" err="1"/>
            <a:t>care</a:t>
          </a:r>
          <a:r>
            <a:rPr lang="pt-BR" sz="1800" dirty="0"/>
            <a:t> </a:t>
          </a:r>
          <a:r>
            <a:rPr lang="pt-BR" sz="1800" dirty="0" err="1"/>
            <a:t>unit</a:t>
          </a:r>
          <a:endParaRPr lang="pt-BR" sz="1800" dirty="0"/>
        </a:p>
        <a:p>
          <a:r>
            <a:rPr lang="pt-BR" sz="1800" dirty="0"/>
            <a:t>NRP: Neonatal </a:t>
          </a:r>
          <a:r>
            <a:rPr lang="pt-BR" sz="1800" dirty="0" err="1"/>
            <a:t>Resuscitation</a:t>
          </a:r>
          <a:r>
            <a:rPr lang="pt-BR" sz="1800" dirty="0"/>
            <a:t> </a:t>
          </a:r>
          <a:r>
            <a:rPr lang="pt-BR" sz="1800" dirty="0" err="1"/>
            <a:t>Program</a:t>
          </a:r>
          <a:endParaRPr lang="pt-BR" sz="1800" dirty="0"/>
        </a:p>
        <a:p>
          <a:r>
            <a:rPr lang="pt-BR" sz="1800" dirty="0"/>
            <a:t>GH: Golden hour</a:t>
          </a:r>
        </a:p>
        <a:p>
          <a:r>
            <a:rPr lang="pt-BR" sz="1800" dirty="0"/>
            <a:t>ROP: </a:t>
          </a:r>
          <a:r>
            <a:rPr lang="pt-BR" sz="1800" dirty="0" err="1"/>
            <a:t>Retinopathy</a:t>
          </a:r>
          <a:r>
            <a:rPr lang="pt-BR" sz="1800" dirty="0"/>
            <a:t> </a:t>
          </a:r>
          <a:r>
            <a:rPr lang="pt-BR" sz="1800" dirty="0" err="1"/>
            <a:t>of</a:t>
          </a:r>
          <a:r>
            <a:rPr lang="pt-BR" sz="1800" dirty="0"/>
            <a:t> </a:t>
          </a:r>
          <a:r>
            <a:rPr lang="pt-BR" sz="1800" dirty="0" err="1"/>
            <a:t>prematurity</a:t>
          </a:r>
          <a:endParaRPr lang="pt-BR" sz="1800" dirty="0"/>
        </a:p>
        <a:p>
          <a:r>
            <a:rPr lang="pt-BR" sz="1800" dirty="0"/>
            <a:t>IVH: Intraventricular </a:t>
          </a:r>
          <a:r>
            <a:rPr lang="pt-BR" sz="1800" dirty="0" err="1"/>
            <a:t>hemorrhage</a:t>
          </a:r>
          <a:endParaRPr lang="pt-BR" sz="1800" dirty="0"/>
        </a:p>
        <a:p>
          <a:r>
            <a:rPr lang="pt-BR" sz="1800" dirty="0"/>
            <a:t>CLD: </a:t>
          </a:r>
          <a:r>
            <a:rPr lang="pt-BR" sz="1800" dirty="0" err="1"/>
            <a:t>Chronic</a:t>
          </a:r>
          <a:r>
            <a:rPr lang="pt-BR" sz="1800" dirty="0"/>
            <a:t> </a:t>
          </a:r>
          <a:r>
            <a:rPr lang="pt-BR" sz="1800" dirty="0" err="1"/>
            <a:t>lung</a:t>
          </a:r>
          <a:r>
            <a:rPr lang="pt-BR" sz="1800" dirty="0"/>
            <a:t> </a:t>
          </a:r>
          <a:r>
            <a:rPr lang="pt-BR" sz="1800" dirty="0" err="1"/>
            <a:t>disease</a:t>
          </a:r>
          <a:endParaRPr lang="pt-BR" sz="1800" dirty="0"/>
        </a:p>
        <a:p>
          <a:r>
            <a:rPr lang="pt-BR" sz="1800" dirty="0"/>
            <a:t> </a:t>
          </a:r>
          <a:endParaRPr lang="en-US" sz="1800" dirty="0"/>
        </a:p>
      </dgm:t>
    </dgm:pt>
    <dgm:pt modelId="{A26987D7-A94B-4CBB-A4A3-8B4627B914A4}" type="parTrans" cxnId="{BC73DBC8-AE38-4FE1-A887-09256E896AC1}">
      <dgm:prSet/>
      <dgm:spPr/>
      <dgm:t>
        <a:bodyPr/>
        <a:lstStyle/>
        <a:p>
          <a:endParaRPr lang="en-US"/>
        </a:p>
      </dgm:t>
    </dgm:pt>
    <dgm:pt modelId="{BD65F515-154E-4E53-AC81-1C6D936131EF}" type="sibTrans" cxnId="{BC73DBC8-AE38-4FE1-A887-09256E896AC1}">
      <dgm:prSet/>
      <dgm:spPr/>
      <dgm:t>
        <a:bodyPr/>
        <a:lstStyle/>
        <a:p>
          <a:endParaRPr lang="en-US"/>
        </a:p>
      </dgm:t>
    </dgm:pt>
    <dgm:pt modelId="{C0926C27-EEB7-43AF-8BEB-5C8601880FB2}" type="pres">
      <dgm:prSet presAssocID="{4CBDD46B-5871-463F-9872-D68E6C549AF8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pt-BR"/>
        </a:p>
      </dgm:t>
    </dgm:pt>
    <dgm:pt modelId="{EFD85529-E394-42F3-83E3-8107D0EE2AFD}" type="pres">
      <dgm:prSet presAssocID="{A827CECF-5967-467D-BE49-6ED869CACB1A}" presName="parentText" presStyleLbl="node1" presStyleIdx="0" presStyleCnt="1" custLinFactNeighborX="813" custLinFactNeighborY="9764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</dgm:ptLst>
  <dgm:cxnLst>
    <dgm:cxn modelId="{4DA189AD-EB33-46F7-9BD5-E5598027D869}" type="presOf" srcId="{4CBDD46B-5871-463F-9872-D68E6C549AF8}" destId="{C0926C27-EEB7-43AF-8BEB-5C8601880FB2}" srcOrd="0" destOrd="0" presId="urn:microsoft.com/office/officeart/2005/8/layout/vList2"/>
    <dgm:cxn modelId="{BC73DBC8-AE38-4FE1-A887-09256E896AC1}" srcId="{4CBDD46B-5871-463F-9872-D68E6C549AF8}" destId="{A827CECF-5967-467D-BE49-6ED869CACB1A}" srcOrd="0" destOrd="0" parTransId="{A26987D7-A94B-4CBB-A4A3-8B4627B914A4}" sibTransId="{BD65F515-154E-4E53-AC81-1C6D936131EF}"/>
    <dgm:cxn modelId="{50F58CFF-7E1C-4C24-8BD7-4427EA3505EB}" type="presOf" srcId="{A827CECF-5967-467D-BE49-6ED869CACB1A}" destId="{EFD85529-E394-42F3-83E3-8107D0EE2AFD}" srcOrd="0" destOrd="0" presId="urn:microsoft.com/office/officeart/2005/8/layout/vList2"/>
    <dgm:cxn modelId="{72A9442F-369D-4CE3-AD17-204029477526}" type="presParOf" srcId="{C0926C27-EEB7-43AF-8BEB-5C8601880FB2}" destId="{EFD85529-E394-42F3-83E3-8107D0EE2AFD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4CBDD46B-5871-463F-9872-D68E6C549AF8}" type="doc">
      <dgm:prSet loTypeId="urn:microsoft.com/office/officeart/2005/8/layout/vList2" loCatId="list" qsTypeId="urn:microsoft.com/office/officeart/2005/8/quickstyle/simple1#2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A827CECF-5967-467D-BE49-6ED869CACB1A}">
      <dgm:prSet/>
      <dgm:spPr/>
      <dgm:t>
        <a:bodyPr/>
        <a:lstStyle/>
        <a:p>
          <a:r>
            <a:rPr lang="en-US" dirty="0" err="1"/>
            <a:t>Prematuridade</a:t>
          </a:r>
          <a:r>
            <a:rPr lang="en-US" dirty="0"/>
            <a:t> é a principal causa de </a:t>
          </a:r>
          <a:r>
            <a:rPr lang="en-US" dirty="0" err="1"/>
            <a:t>morte</a:t>
          </a:r>
          <a:r>
            <a:rPr lang="en-US" dirty="0"/>
            <a:t> no </a:t>
          </a:r>
          <a:r>
            <a:rPr lang="en-US" dirty="0" err="1"/>
            <a:t>período</a:t>
          </a:r>
          <a:r>
            <a:rPr lang="en-US" dirty="0"/>
            <a:t> neonatal e </a:t>
          </a:r>
          <a:r>
            <a:rPr lang="en-US" dirty="0" err="1"/>
            <a:t>contribui</a:t>
          </a:r>
          <a:r>
            <a:rPr lang="en-US" dirty="0"/>
            <a:t> para </a:t>
          </a:r>
          <a:r>
            <a:rPr lang="en-US" dirty="0" err="1"/>
            <a:t>cerca</a:t>
          </a:r>
          <a:r>
            <a:rPr lang="en-US" dirty="0"/>
            <a:t> de 50% das </a:t>
          </a:r>
          <a:r>
            <a:rPr lang="en-US" dirty="0" err="1"/>
            <a:t>deficiêncas</a:t>
          </a:r>
          <a:r>
            <a:rPr lang="en-US" dirty="0"/>
            <a:t> </a:t>
          </a:r>
          <a:r>
            <a:rPr lang="en-US" dirty="0" err="1"/>
            <a:t>infantis</a:t>
          </a:r>
          <a:r>
            <a:rPr lang="en-US" dirty="0"/>
            <a:t> </a:t>
          </a:r>
          <a:r>
            <a:rPr lang="en-US" dirty="0" err="1"/>
            <a:t>nos</a:t>
          </a:r>
          <a:r>
            <a:rPr lang="en-US" dirty="0"/>
            <a:t> EUA.</a:t>
          </a:r>
        </a:p>
      </dgm:t>
    </dgm:pt>
    <dgm:pt modelId="{A26987D7-A94B-4CBB-A4A3-8B4627B914A4}" type="parTrans" cxnId="{BC73DBC8-AE38-4FE1-A887-09256E896AC1}">
      <dgm:prSet/>
      <dgm:spPr/>
      <dgm:t>
        <a:bodyPr/>
        <a:lstStyle/>
        <a:p>
          <a:endParaRPr lang="en-US"/>
        </a:p>
      </dgm:t>
    </dgm:pt>
    <dgm:pt modelId="{BD65F515-154E-4E53-AC81-1C6D936131EF}" type="sibTrans" cxnId="{BC73DBC8-AE38-4FE1-A887-09256E896AC1}">
      <dgm:prSet/>
      <dgm:spPr/>
      <dgm:t>
        <a:bodyPr/>
        <a:lstStyle/>
        <a:p>
          <a:endParaRPr lang="en-US"/>
        </a:p>
      </dgm:t>
    </dgm:pt>
    <dgm:pt modelId="{940699B1-6885-4CBE-8BD6-ABBA258CEAC6}">
      <dgm:prSet/>
      <dgm:spPr/>
      <dgm:t>
        <a:bodyPr/>
        <a:lstStyle/>
        <a:p>
          <a:r>
            <a:rPr lang="pt-BR" dirty="0"/>
            <a:t>Mortalidade(EP-ELBW): 30-50%</a:t>
          </a:r>
        </a:p>
        <a:p>
          <a:r>
            <a:rPr lang="pt-BR" dirty="0"/>
            <a:t>(&lt;27 semanas e 1000g).</a:t>
          </a:r>
          <a:endParaRPr lang="en-US" dirty="0"/>
        </a:p>
      </dgm:t>
    </dgm:pt>
    <dgm:pt modelId="{5E34E2F6-72C8-423C-8189-B2EA790DC61E}" type="parTrans" cxnId="{BD1D98E6-D54C-48AE-B712-EC0765ACD29D}">
      <dgm:prSet/>
      <dgm:spPr/>
      <dgm:t>
        <a:bodyPr/>
        <a:lstStyle/>
        <a:p>
          <a:endParaRPr lang="en-US"/>
        </a:p>
      </dgm:t>
    </dgm:pt>
    <dgm:pt modelId="{1C514D28-FD60-41C0-8BB5-DDEE3EDD9171}" type="sibTrans" cxnId="{BD1D98E6-D54C-48AE-B712-EC0765ACD29D}">
      <dgm:prSet/>
      <dgm:spPr/>
      <dgm:t>
        <a:bodyPr/>
        <a:lstStyle/>
        <a:p>
          <a:endParaRPr lang="en-US"/>
        </a:p>
      </dgm:t>
    </dgm:pt>
    <dgm:pt modelId="{775C2372-3EF1-4879-B524-D7B063DD3438}">
      <dgm:prSet/>
      <dgm:spPr/>
      <dgm:t>
        <a:bodyPr/>
        <a:lstStyle/>
        <a:p>
          <a:r>
            <a:rPr lang="en-US" dirty="0" err="1"/>
            <a:t>Morbidade</a:t>
          </a:r>
          <a:r>
            <a:rPr lang="en-US" dirty="0"/>
            <a:t>:</a:t>
          </a:r>
          <a:r>
            <a:rPr lang="en-US" baseline="0" dirty="0"/>
            <a:t> </a:t>
          </a:r>
          <a:r>
            <a:rPr lang="en-US" baseline="0" dirty="0" err="1"/>
            <a:t>Hemorragia</a:t>
          </a:r>
          <a:r>
            <a:rPr lang="en-US" baseline="0" dirty="0"/>
            <a:t> intraventricular, </a:t>
          </a:r>
          <a:r>
            <a:rPr lang="en-US" baseline="0" dirty="0" err="1"/>
            <a:t>retinopatia</a:t>
          </a:r>
          <a:r>
            <a:rPr lang="en-US" baseline="0" dirty="0"/>
            <a:t> da </a:t>
          </a:r>
          <a:r>
            <a:rPr lang="en-US" baseline="0" dirty="0" err="1"/>
            <a:t>prematuridade</a:t>
          </a:r>
          <a:r>
            <a:rPr lang="en-US" baseline="0" dirty="0"/>
            <a:t>, </a:t>
          </a:r>
          <a:r>
            <a:rPr lang="en-US" baseline="0" dirty="0" err="1"/>
            <a:t>displasia</a:t>
          </a:r>
          <a:r>
            <a:rPr lang="en-US" baseline="0" dirty="0"/>
            <a:t> </a:t>
          </a:r>
          <a:r>
            <a:rPr lang="en-US" baseline="0" dirty="0" err="1"/>
            <a:t>broncopulmonar</a:t>
          </a:r>
          <a:r>
            <a:rPr lang="en-US" baseline="0" dirty="0"/>
            <a:t>…</a:t>
          </a:r>
          <a:endParaRPr lang="en-US" dirty="0"/>
        </a:p>
      </dgm:t>
    </dgm:pt>
    <dgm:pt modelId="{6BD08D9C-7890-41B6-9EE3-205A3D33506C}" type="parTrans" cxnId="{DCAF9D33-3194-4D78-A5BA-3CBA789499A3}">
      <dgm:prSet/>
      <dgm:spPr/>
      <dgm:t>
        <a:bodyPr/>
        <a:lstStyle/>
        <a:p>
          <a:endParaRPr lang="en-US"/>
        </a:p>
      </dgm:t>
    </dgm:pt>
    <dgm:pt modelId="{D5E3E3FD-F4ED-4D5B-8EDE-6611339BCBB1}" type="sibTrans" cxnId="{DCAF9D33-3194-4D78-A5BA-3CBA789499A3}">
      <dgm:prSet/>
      <dgm:spPr/>
      <dgm:t>
        <a:bodyPr/>
        <a:lstStyle/>
        <a:p>
          <a:endParaRPr lang="en-US"/>
        </a:p>
      </dgm:t>
    </dgm:pt>
    <dgm:pt modelId="{C0926C27-EEB7-43AF-8BEB-5C8601880FB2}" type="pres">
      <dgm:prSet presAssocID="{4CBDD46B-5871-463F-9872-D68E6C549AF8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pt-BR"/>
        </a:p>
      </dgm:t>
    </dgm:pt>
    <dgm:pt modelId="{EFD85529-E394-42F3-83E3-8107D0EE2AFD}" type="pres">
      <dgm:prSet presAssocID="{A827CECF-5967-467D-BE49-6ED869CACB1A}" presName="parentText" presStyleLbl="node1" presStyleIdx="0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9D5EA9C2-F02D-4C9B-9E17-3D94B0E8B30F}" type="pres">
      <dgm:prSet presAssocID="{BD65F515-154E-4E53-AC81-1C6D936131EF}" presName="spacer" presStyleCnt="0"/>
      <dgm:spPr/>
    </dgm:pt>
    <dgm:pt modelId="{12E952DF-7968-4B59-A85C-6E1FB85DC61B}" type="pres">
      <dgm:prSet presAssocID="{940699B1-6885-4CBE-8BD6-ABBA258CEAC6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19A60150-A99D-4062-8F4E-880571C00C0A}" type="pres">
      <dgm:prSet presAssocID="{1C514D28-FD60-41C0-8BB5-DDEE3EDD9171}" presName="spacer" presStyleCnt="0"/>
      <dgm:spPr/>
    </dgm:pt>
    <dgm:pt modelId="{5EFD3BBA-5127-47D2-AA07-F48CFE385B83}" type="pres">
      <dgm:prSet presAssocID="{775C2372-3EF1-4879-B524-D7B063DD3438}" presName="parentText" presStyleLbl="node1" presStyleIdx="2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</dgm:ptLst>
  <dgm:cxnLst>
    <dgm:cxn modelId="{024BD4DB-BE7E-4E6A-9F86-05CA3D5E85FB}" type="presOf" srcId="{775C2372-3EF1-4879-B524-D7B063DD3438}" destId="{5EFD3BBA-5127-47D2-AA07-F48CFE385B83}" srcOrd="0" destOrd="0" presId="urn:microsoft.com/office/officeart/2005/8/layout/vList2"/>
    <dgm:cxn modelId="{50F58CFF-7E1C-4C24-8BD7-4427EA3505EB}" type="presOf" srcId="{A827CECF-5967-467D-BE49-6ED869CACB1A}" destId="{EFD85529-E394-42F3-83E3-8107D0EE2AFD}" srcOrd="0" destOrd="0" presId="urn:microsoft.com/office/officeart/2005/8/layout/vList2"/>
    <dgm:cxn modelId="{BD1D98E6-D54C-48AE-B712-EC0765ACD29D}" srcId="{4CBDD46B-5871-463F-9872-D68E6C549AF8}" destId="{940699B1-6885-4CBE-8BD6-ABBA258CEAC6}" srcOrd="1" destOrd="0" parTransId="{5E34E2F6-72C8-423C-8189-B2EA790DC61E}" sibTransId="{1C514D28-FD60-41C0-8BB5-DDEE3EDD9171}"/>
    <dgm:cxn modelId="{4DA189AD-EB33-46F7-9BD5-E5598027D869}" type="presOf" srcId="{4CBDD46B-5871-463F-9872-D68E6C549AF8}" destId="{C0926C27-EEB7-43AF-8BEB-5C8601880FB2}" srcOrd="0" destOrd="0" presId="urn:microsoft.com/office/officeart/2005/8/layout/vList2"/>
    <dgm:cxn modelId="{DCAF9D33-3194-4D78-A5BA-3CBA789499A3}" srcId="{4CBDD46B-5871-463F-9872-D68E6C549AF8}" destId="{775C2372-3EF1-4879-B524-D7B063DD3438}" srcOrd="2" destOrd="0" parTransId="{6BD08D9C-7890-41B6-9EE3-205A3D33506C}" sibTransId="{D5E3E3FD-F4ED-4D5B-8EDE-6611339BCBB1}"/>
    <dgm:cxn modelId="{EF690CD1-FE05-4D4C-B3C7-65FB165F8E7D}" type="presOf" srcId="{940699B1-6885-4CBE-8BD6-ABBA258CEAC6}" destId="{12E952DF-7968-4B59-A85C-6E1FB85DC61B}" srcOrd="0" destOrd="0" presId="urn:microsoft.com/office/officeart/2005/8/layout/vList2"/>
    <dgm:cxn modelId="{BC73DBC8-AE38-4FE1-A887-09256E896AC1}" srcId="{4CBDD46B-5871-463F-9872-D68E6C549AF8}" destId="{A827CECF-5967-467D-BE49-6ED869CACB1A}" srcOrd="0" destOrd="0" parTransId="{A26987D7-A94B-4CBB-A4A3-8B4627B914A4}" sibTransId="{BD65F515-154E-4E53-AC81-1C6D936131EF}"/>
    <dgm:cxn modelId="{72A9442F-369D-4CE3-AD17-204029477526}" type="presParOf" srcId="{C0926C27-EEB7-43AF-8BEB-5C8601880FB2}" destId="{EFD85529-E394-42F3-83E3-8107D0EE2AFD}" srcOrd="0" destOrd="0" presId="urn:microsoft.com/office/officeart/2005/8/layout/vList2"/>
    <dgm:cxn modelId="{D5430C85-733B-4A83-A414-BE751A61DCE3}" type="presParOf" srcId="{C0926C27-EEB7-43AF-8BEB-5C8601880FB2}" destId="{9D5EA9C2-F02D-4C9B-9E17-3D94B0E8B30F}" srcOrd="1" destOrd="0" presId="urn:microsoft.com/office/officeart/2005/8/layout/vList2"/>
    <dgm:cxn modelId="{23761E8D-59A5-4088-98DC-5F03A3578234}" type="presParOf" srcId="{C0926C27-EEB7-43AF-8BEB-5C8601880FB2}" destId="{12E952DF-7968-4B59-A85C-6E1FB85DC61B}" srcOrd="2" destOrd="0" presId="urn:microsoft.com/office/officeart/2005/8/layout/vList2"/>
    <dgm:cxn modelId="{13AEC11E-AA3C-4C96-B9FE-172DDE89BCF0}" type="presParOf" srcId="{C0926C27-EEB7-43AF-8BEB-5C8601880FB2}" destId="{19A60150-A99D-4062-8F4E-880571C00C0A}" srcOrd="3" destOrd="0" presId="urn:microsoft.com/office/officeart/2005/8/layout/vList2"/>
    <dgm:cxn modelId="{BA10E663-FF88-4028-84D5-12E954B9D0D6}" type="presParOf" srcId="{C0926C27-EEB7-43AF-8BEB-5C8601880FB2}" destId="{5EFD3BBA-5127-47D2-AA07-F48CFE385B83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6FC3671F-7ED1-4F63-9B2D-7ABCCB3F067E}" type="doc">
      <dgm:prSet loTypeId="urn:microsoft.com/office/officeart/2005/8/layout/vList2" loCatId="list" qsTypeId="urn:microsoft.com/office/officeart/2005/8/quickstyle/simple1#3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19A5B783-6EBC-451D-8ABF-DDF09146CCF5}">
      <dgm:prSet/>
      <dgm:spPr/>
      <dgm:t>
        <a:bodyPr/>
        <a:lstStyle/>
        <a:p>
          <a:r>
            <a:rPr lang="en-US" dirty="0" err="1"/>
            <a:t>Após</a:t>
          </a:r>
          <a:r>
            <a:rPr lang="en-US" dirty="0"/>
            <a:t> o </a:t>
          </a:r>
          <a:r>
            <a:rPr lang="en-US" dirty="0" err="1"/>
            <a:t>nascimento</a:t>
          </a:r>
          <a:r>
            <a:rPr lang="en-US" dirty="0"/>
            <a:t>, </a:t>
          </a:r>
          <a:r>
            <a:rPr lang="en-US" dirty="0" err="1"/>
            <a:t>esses</a:t>
          </a:r>
          <a:r>
            <a:rPr lang="en-US" dirty="0"/>
            <a:t> RNs </a:t>
          </a:r>
          <a:r>
            <a:rPr lang="en-US" dirty="0" err="1"/>
            <a:t>são</a:t>
          </a:r>
          <a:r>
            <a:rPr lang="en-US" dirty="0"/>
            <a:t> </a:t>
          </a:r>
          <a:r>
            <a:rPr lang="en-US" dirty="0" err="1"/>
            <a:t>susceptíveis</a:t>
          </a:r>
          <a:r>
            <a:rPr lang="en-US" dirty="0"/>
            <a:t> </a:t>
          </a:r>
          <a:r>
            <a:rPr lang="en-US" dirty="0" err="1"/>
            <a:t>ao</a:t>
          </a:r>
          <a:r>
            <a:rPr lang="en-US" dirty="0"/>
            <a:t> </a:t>
          </a:r>
          <a:r>
            <a:rPr lang="en-US" dirty="0" err="1"/>
            <a:t>rápido</a:t>
          </a:r>
          <a:r>
            <a:rPr lang="en-US" dirty="0"/>
            <a:t> </a:t>
          </a:r>
          <a:r>
            <a:rPr lang="en-US" dirty="0" err="1"/>
            <a:t>desenvolvimento</a:t>
          </a:r>
          <a:r>
            <a:rPr lang="en-US" dirty="0"/>
            <a:t> de </a:t>
          </a:r>
          <a:r>
            <a:rPr lang="en-US" dirty="0" err="1"/>
            <a:t>hipoglicemia</a:t>
          </a:r>
          <a:r>
            <a:rPr lang="en-US" dirty="0"/>
            <a:t>, </a:t>
          </a:r>
          <a:r>
            <a:rPr lang="en-US" dirty="0" err="1">
              <a:solidFill>
                <a:srgbClr val="FF0000"/>
              </a:solidFill>
            </a:rPr>
            <a:t>hipotermia</a:t>
          </a:r>
          <a:r>
            <a:rPr lang="en-US" dirty="0"/>
            <a:t>, </a:t>
          </a:r>
          <a:r>
            <a:rPr lang="en-US" dirty="0" err="1"/>
            <a:t>hipotensão</a:t>
          </a:r>
          <a:r>
            <a:rPr lang="en-US" dirty="0"/>
            <a:t> e IRA.</a:t>
          </a:r>
        </a:p>
      </dgm:t>
    </dgm:pt>
    <dgm:pt modelId="{26FEEC15-42B0-4F71-BB22-670E21718A5C}" type="parTrans" cxnId="{62AF944C-39AD-4968-AE06-BB9DB2AD0989}">
      <dgm:prSet/>
      <dgm:spPr/>
      <dgm:t>
        <a:bodyPr/>
        <a:lstStyle/>
        <a:p>
          <a:endParaRPr lang="en-US"/>
        </a:p>
      </dgm:t>
    </dgm:pt>
    <dgm:pt modelId="{6750C8BD-D61E-4C82-8496-A1B8CFECD15C}" type="sibTrans" cxnId="{62AF944C-39AD-4968-AE06-BB9DB2AD0989}">
      <dgm:prSet/>
      <dgm:spPr/>
      <dgm:t>
        <a:bodyPr/>
        <a:lstStyle/>
        <a:p>
          <a:endParaRPr lang="en-US"/>
        </a:p>
      </dgm:t>
    </dgm:pt>
    <dgm:pt modelId="{F58A8B6B-01C9-49A0-8B28-D521DE1AC65E}">
      <dgm:prSet/>
      <dgm:spPr/>
      <dgm:t>
        <a:bodyPr/>
        <a:lstStyle/>
        <a:p>
          <a:r>
            <a:rPr lang="en-US" dirty="0" err="1">
              <a:solidFill>
                <a:schemeClr val="bg1"/>
              </a:solidFill>
            </a:rPr>
            <a:t>Reanimação</a:t>
          </a:r>
          <a:r>
            <a:rPr lang="en-US" dirty="0">
              <a:solidFill>
                <a:schemeClr val="bg1"/>
              </a:solidFill>
            </a:rPr>
            <a:t> </a:t>
          </a:r>
          <a:r>
            <a:rPr lang="en-US" dirty="0" err="1">
              <a:solidFill>
                <a:schemeClr val="bg1"/>
              </a:solidFill>
            </a:rPr>
            <a:t>eficaz</a:t>
          </a:r>
          <a:r>
            <a:rPr lang="en-US" dirty="0">
              <a:solidFill>
                <a:schemeClr val="bg1"/>
              </a:solidFill>
            </a:rPr>
            <a:t> </a:t>
          </a:r>
          <a:r>
            <a:rPr lang="en-US" dirty="0" err="1">
              <a:solidFill>
                <a:schemeClr val="bg1"/>
              </a:solidFill>
            </a:rPr>
            <a:t>na</a:t>
          </a:r>
          <a:r>
            <a:rPr lang="en-US" dirty="0">
              <a:solidFill>
                <a:schemeClr val="bg1"/>
              </a:solidFill>
            </a:rPr>
            <a:t> </a:t>
          </a:r>
          <a:r>
            <a:rPr lang="en-US" dirty="0" err="1">
              <a:solidFill>
                <a:schemeClr val="bg1"/>
              </a:solidFill>
            </a:rPr>
            <a:t>sala</a:t>
          </a:r>
          <a:r>
            <a:rPr lang="en-US" dirty="0">
              <a:solidFill>
                <a:schemeClr val="bg1"/>
              </a:solidFill>
            </a:rPr>
            <a:t> de </a:t>
          </a:r>
          <a:r>
            <a:rPr lang="en-US" dirty="0" err="1">
              <a:solidFill>
                <a:schemeClr val="bg1"/>
              </a:solidFill>
            </a:rPr>
            <a:t>parto</a:t>
          </a:r>
          <a:r>
            <a:rPr lang="en-US" dirty="0">
              <a:solidFill>
                <a:schemeClr val="bg1"/>
              </a:solidFill>
            </a:rPr>
            <a:t> e a </a:t>
          </a:r>
          <a:r>
            <a:rPr lang="en-US" dirty="0" err="1">
              <a:solidFill>
                <a:schemeClr val="bg1"/>
              </a:solidFill>
            </a:rPr>
            <a:t>estabilização</a:t>
          </a:r>
          <a:r>
            <a:rPr lang="en-US" dirty="0">
              <a:solidFill>
                <a:schemeClr val="bg1"/>
              </a:solidFill>
            </a:rPr>
            <a:t> </a:t>
          </a:r>
          <a:r>
            <a:rPr lang="en-US" dirty="0" err="1">
              <a:solidFill>
                <a:schemeClr val="bg1"/>
              </a:solidFill>
            </a:rPr>
            <a:t>durante</a:t>
          </a:r>
          <a:r>
            <a:rPr lang="en-US" dirty="0">
              <a:solidFill>
                <a:schemeClr val="bg1"/>
              </a:solidFill>
            </a:rPr>
            <a:t> o </a:t>
          </a:r>
          <a:r>
            <a:rPr lang="en-US" dirty="0" err="1">
              <a:solidFill>
                <a:schemeClr val="bg1"/>
              </a:solidFill>
            </a:rPr>
            <a:t>transporte</a:t>
          </a:r>
          <a:r>
            <a:rPr lang="en-US" dirty="0">
              <a:solidFill>
                <a:schemeClr val="bg1"/>
              </a:solidFill>
            </a:rPr>
            <a:t> e </a:t>
          </a:r>
          <a:r>
            <a:rPr lang="en-US" dirty="0" err="1">
              <a:solidFill>
                <a:schemeClr val="bg1"/>
              </a:solidFill>
            </a:rPr>
            <a:t>admissão</a:t>
          </a:r>
          <a:r>
            <a:rPr lang="en-US" dirty="0">
              <a:solidFill>
                <a:schemeClr val="bg1"/>
              </a:solidFill>
            </a:rPr>
            <a:t> </a:t>
          </a:r>
          <a:r>
            <a:rPr lang="en-US" dirty="0" err="1">
              <a:solidFill>
                <a:schemeClr val="bg1"/>
              </a:solidFill>
            </a:rPr>
            <a:t>em</a:t>
          </a:r>
          <a:r>
            <a:rPr lang="en-US" dirty="0">
              <a:solidFill>
                <a:schemeClr val="bg1"/>
              </a:solidFill>
            </a:rPr>
            <a:t> UTIN, </a:t>
          </a:r>
          <a:r>
            <a:rPr lang="en-US" dirty="0" err="1">
              <a:solidFill>
                <a:schemeClr val="bg1"/>
              </a:solidFill>
            </a:rPr>
            <a:t>são</a:t>
          </a:r>
          <a:r>
            <a:rPr lang="en-US" dirty="0">
              <a:solidFill>
                <a:schemeClr val="bg1"/>
              </a:solidFill>
            </a:rPr>
            <a:t> </a:t>
          </a:r>
          <a:r>
            <a:rPr lang="en-US" dirty="0" err="1">
              <a:solidFill>
                <a:schemeClr val="bg1"/>
              </a:solidFill>
            </a:rPr>
            <a:t>fundamentais</a:t>
          </a:r>
          <a:r>
            <a:rPr lang="en-US" dirty="0">
              <a:solidFill>
                <a:schemeClr val="bg1"/>
              </a:solidFill>
            </a:rPr>
            <a:t> para </a:t>
          </a:r>
          <a:r>
            <a:rPr lang="en-US" dirty="0" err="1">
              <a:solidFill>
                <a:schemeClr val="bg1"/>
              </a:solidFill>
            </a:rPr>
            <a:t>diminuir</a:t>
          </a:r>
          <a:r>
            <a:rPr lang="en-US" dirty="0">
              <a:solidFill>
                <a:schemeClr val="bg1"/>
              </a:solidFill>
            </a:rPr>
            <a:t> </a:t>
          </a:r>
          <a:r>
            <a:rPr lang="en-US" dirty="0" err="1">
              <a:solidFill>
                <a:schemeClr val="bg1"/>
              </a:solidFill>
            </a:rPr>
            <a:t>eventos</a:t>
          </a:r>
          <a:r>
            <a:rPr lang="en-US" dirty="0">
              <a:solidFill>
                <a:schemeClr val="bg1"/>
              </a:solidFill>
            </a:rPr>
            <a:t> </a:t>
          </a:r>
          <a:r>
            <a:rPr lang="en-US" dirty="0" err="1">
              <a:solidFill>
                <a:schemeClr val="bg1"/>
              </a:solidFill>
            </a:rPr>
            <a:t>negativos</a:t>
          </a:r>
          <a:r>
            <a:rPr lang="en-US" dirty="0">
              <a:solidFill>
                <a:schemeClr val="bg1"/>
              </a:solidFill>
            </a:rPr>
            <a:t>.</a:t>
          </a:r>
        </a:p>
      </dgm:t>
    </dgm:pt>
    <dgm:pt modelId="{4B4BC046-C7FA-42A8-B591-82139A435FA3}" type="parTrans" cxnId="{8605B054-B9D5-4D53-A59E-D2042399B5C6}">
      <dgm:prSet/>
      <dgm:spPr/>
      <dgm:t>
        <a:bodyPr/>
        <a:lstStyle/>
        <a:p>
          <a:endParaRPr lang="en-US"/>
        </a:p>
      </dgm:t>
    </dgm:pt>
    <dgm:pt modelId="{426EA73B-027B-4D9B-A07F-E4ABCF84E0CD}" type="sibTrans" cxnId="{8605B054-B9D5-4D53-A59E-D2042399B5C6}">
      <dgm:prSet/>
      <dgm:spPr/>
      <dgm:t>
        <a:bodyPr/>
        <a:lstStyle/>
        <a:p>
          <a:endParaRPr lang="en-US"/>
        </a:p>
      </dgm:t>
    </dgm:pt>
    <dgm:pt modelId="{53975B5A-CAA7-4972-8427-22A8A17C2FB8}">
      <dgm:prSet/>
      <dgm:spPr/>
      <dgm:t>
        <a:bodyPr/>
        <a:lstStyle/>
        <a:p>
          <a:r>
            <a:rPr lang="en-US" dirty="0">
              <a:solidFill>
                <a:srgbClr val="FF0000"/>
              </a:solidFill>
            </a:rPr>
            <a:t>The Golden Hour</a:t>
          </a:r>
          <a:r>
            <a:rPr lang="en-US" dirty="0"/>
            <a:t>: Hora </a:t>
          </a:r>
          <a:r>
            <a:rPr lang="en-US" dirty="0" err="1"/>
            <a:t>imediata</a:t>
          </a:r>
          <a:r>
            <a:rPr lang="en-US" dirty="0"/>
            <a:t> </a:t>
          </a:r>
          <a:r>
            <a:rPr lang="en-US" dirty="0" err="1"/>
            <a:t>após</a:t>
          </a:r>
          <a:r>
            <a:rPr lang="en-US" dirty="0"/>
            <a:t> o </a:t>
          </a:r>
          <a:r>
            <a:rPr lang="en-US" dirty="0" err="1"/>
            <a:t>nascimento</a:t>
          </a:r>
          <a:r>
            <a:rPr lang="en-US" dirty="0"/>
            <a:t> de um RN EP-ELBW.</a:t>
          </a:r>
        </a:p>
      </dgm:t>
    </dgm:pt>
    <dgm:pt modelId="{C7D44B9C-EDE3-4EA7-8D3B-204A5E3B15EB}" type="parTrans" cxnId="{C5F970A1-EA41-4EE3-BBC7-2A77B4FD8489}">
      <dgm:prSet/>
      <dgm:spPr/>
      <dgm:t>
        <a:bodyPr/>
        <a:lstStyle/>
        <a:p>
          <a:endParaRPr lang="pt-BR"/>
        </a:p>
      </dgm:t>
    </dgm:pt>
    <dgm:pt modelId="{EF219672-B425-409C-A2C9-4CCE97C90B7F}" type="sibTrans" cxnId="{C5F970A1-EA41-4EE3-BBC7-2A77B4FD8489}">
      <dgm:prSet/>
      <dgm:spPr/>
      <dgm:t>
        <a:bodyPr/>
        <a:lstStyle/>
        <a:p>
          <a:endParaRPr lang="pt-BR"/>
        </a:p>
      </dgm:t>
    </dgm:pt>
    <dgm:pt modelId="{40660D9C-C989-4828-A752-5F7CEDCFFD30}" type="pres">
      <dgm:prSet presAssocID="{6FC3671F-7ED1-4F63-9B2D-7ABCCB3F067E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pt-BR"/>
        </a:p>
      </dgm:t>
    </dgm:pt>
    <dgm:pt modelId="{C73D3D01-1B0B-4726-83A4-12B2F74D136E}" type="pres">
      <dgm:prSet presAssocID="{19A5B783-6EBC-451D-8ABF-DDF09146CCF5}" presName="parentText" presStyleLbl="node1" presStyleIdx="0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7FA161D5-07AF-42F8-AD07-3488AD370CF9}" type="pres">
      <dgm:prSet presAssocID="{6750C8BD-D61E-4C82-8496-A1B8CFECD15C}" presName="spacer" presStyleCnt="0"/>
      <dgm:spPr/>
    </dgm:pt>
    <dgm:pt modelId="{B55AD28A-C582-495E-BADC-03A38FD75A2F}" type="pres">
      <dgm:prSet presAssocID="{F58A8B6B-01C9-49A0-8B28-D521DE1AC65E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0738C4AE-D41B-4FF7-9242-40A97061B278}" type="pres">
      <dgm:prSet presAssocID="{426EA73B-027B-4D9B-A07F-E4ABCF84E0CD}" presName="spacer" presStyleCnt="0"/>
      <dgm:spPr/>
    </dgm:pt>
    <dgm:pt modelId="{22CA258C-CE5F-406D-A353-65C1963551B3}" type="pres">
      <dgm:prSet presAssocID="{53975B5A-CAA7-4972-8427-22A8A17C2FB8}" presName="parentText" presStyleLbl="node1" presStyleIdx="2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</dgm:ptLst>
  <dgm:cxnLst>
    <dgm:cxn modelId="{112EC331-DF4A-498B-987C-5F1BB0D5DC83}" type="presOf" srcId="{F58A8B6B-01C9-49A0-8B28-D521DE1AC65E}" destId="{B55AD28A-C582-495E-BADC-03A38FD75A2F}" srcOrd="0" destOrd="0" presId="urn:microsoft.com/office/officeart/2005/8/layout/vList2"/>
    <dgm:cxn modelId="{8605B054-B9D5-4D53-A59E-D2042399B5C6}" srcId="{6FC3671F-7ED1-4F63-9B2D-7ABCCB3F067E}" destId="{F58A8B6B-01C9-49A0-8B28-D521DE1AC65E}" srcOrd="1" destOrd="0" parTransId="{4B4BC046-C7FA-42A8-B591-82139A435FA3}" sibTransId="{426EA73B-027B-4D9B-A07F-E4ABCF84E0CD}"/>
    <dgm:cxn modelId="{C5F970A1-EA41-4EE3-BBC7-2A77B4FD8489}" srcId="{6FC3671F-7ED1-4F63-9B2D-7ABCCB3F067E}" destId="{53975B5A-CAA7-4972-8427-22A8A17C2FB8}" srcOrd="2" destOrd="0" parTransId="{C7D44B9C-EDE3-4EA7-8D3B-204A5E3B15EB}" sibTransId="{EF219672-B425-409C-A2C9-4CCE97C90B7F}"/>
    <dgm:cxn modelId="{62AF944C-39AD-4968-AE06-BB9DB2AD0989}" srcId="{6FC3671F-7ED1-4F63-9B2D-7ABCCB3F067E}" destId="{19A5B783-6EBC-451D-8ABF-DDF09146CCF5}" srcOrd="0" destOrd="0" parTransId="{26FEEC15-42B0-4F71-BB22-670E21718A5C}" sibTransId="{6750C8BD-D61E-4C82-8496-A1B8CFECD15C}"/>
    <dgm:cxn modelId="{5A66008F-4481-4272-8C72-654AFC021D78}" type="presOf" srcId="{19A5B783-6EBC-451D-8ABF-DDF09146CCF5}" destId="{C73D3D01-1B0B-4726-83A4-12B2F74D136E}" srcOrd="0" destOrd="0" presId="urn:microsoft.com/office/officeart/2005/8/layout/vList2"/>
    <dgm:cxn modelId="{A95CF3DA-EA02-4B00-9104-79265A0056A8}" type="presOf" srcId="{53975B5A-CAA7-4972-8427-22A8A17C2FB8}" destId="{22CA258C-CE5F-406D-A353-65C1963551B3}" srcOrd="0" destOrd="0" presId="urn:microsoft.com/office/officeart/2005/8/layout/vList2"/>
    <dgm:cxn modelId="{E7B70FB4-AD4F-4D34-81B7-D0F800938983}" type="presOf" srcId="{6FC3671F-7ED1-4F63-9B2D-7ABCCB3F067E}" destId="{40660D9C-C989-4828-A752-5F7CEDCFFD30}" srcOrd="0" destOrd="0" presId="urn:microsoft.com/office/officeart/2005/8/layout/vList2"/>
    <dgm:cxn modelId="{4DECF0C6-0C9F-489D-BC41-92888159A3CA}" type="presParOf" srcId="{40660D9C-C989-4828-A752-5F7CEDCFFD30}" destId="{C73D3D01-1B0B-4726-83A4-12B2F74D136E}" srcOrd="0" destOrd="0" presId="urn:microsoft.com/office/officeart/2005/8/layout/vList2"/>
    <dgm:cxn modelId="{9D6CDE81-D94A-4D1A-BAA0-45F82C21EEFA}" type="presParOf" srcId="{40660D9C-C989-4828-A752-5F7CEDCFFD30}" destId="{7FA161D5-07AF-42F8-AD07-3488AD370CF9}" srcOrd="1" destOrd="0" presId="urn:microsoft.com/office/officeart/2005/8/layout/vList2"/>
    <dgm:cxn modelId="{3ADAAAA1-6272-4692-9D78-F9221D5ADDBE}" type="presParOf" srcId="{40660D9C-C989-4828-A752-5F7CEDCFFD30}" destId="{B55AD28A-C582-495E-BADC-03A38FD75A2F}" srcOrd="2" destOrd="0" presId="urn:microsoft.com/office/officeart/2005/8/layout/vList2"/>
    <dgm:cxn modelId="{D7EA5DA3-2F35-42A0-8157-EE99C18DBB56}" type="presParOf" srcId="{40660D9C-C989-4828-A752-5F7CEDCFFD30}" destId="{0738C4AE-D41B-4FF7-9242-40A97061B278}" srcOrd="3" destOrd="0" presId="urn:microsoft.com/office/officeart/2005/8/layout/vList2"/>
    <dgm:cxn modelId="{4C3AAF8E-9090-4CF7-8F63-155129BBAEE3}" type="presParOf" srcId="{40660D9C-C989-4828-A752-5F7CEDCFFD30}" destId="{22CA258C-CE5F-406D-A353-65C1963551B3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DB2F1EBB-E138-435E-8E12-43AA78CB7BB9}" type="doc">
      <dgm:prSet loTypeId="urn:microsoft.com/office/officeart/2005/8/layout/vList2" loCatId="list" qsTypeId="urn:microsoft.com/office/officeart/2005/8/quickstyle/simple1#4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9AE35835-72F7-4009-9E29-A508C5411E2A}">
      <dgm:prSet/>
      <dgm:spPr/>
      <dgm:t>
        <a:bodyPr/>
        <a:lstStyle/>
        <a:p>
          <a:r>
            <a:rPr lang="en-US" dirty="0" err="1"/>
            <a:t>Em</a:t>
          </a:r>
          <a:r>
            <a:rPr lang="en-US" dirty="0"/>
            <a:t> 2012, </a:t>
          </a:r>
          <a:r>
            <a:rPr lang="en-US" dirty="0" err="1"/>
            <a:t>relatórios</a:t>
          </a:r>
          <a:r>
            <a:rPr lang="en-US" dirty="0"/>
            <a:t> do banco de dados da Vermont Oxford Network para UTIN do Hospital da Carolina do Norte </a:t>
          </a:r>
          <a:r>
            <a:rPr lang="en-US" dirty="0" err="1"/>
            <a:t>foram</a:t>
          </a:r>
          <a:r>
            <a:rPr lang="en-US" dirty="0"/>
            <a:t> </a:t>
          </a:r>
          <a:r>
            <a:rPr lang="en-US" dirty="0" err="1"/>
            <a:t>analizados</a:t>
          </a:r>
          <a:r>
            <a:rPr lang="en-US" dirty="0"/>
            <a:t>.</a:t>
          </a:r>
        </a:p>
      </dgm:t>
    </dgm:pt>
    <dgm:pt modelId="{B14507A1-1DD8-4351-ACE5-84FB4A68F69A}" type="parTrans" cxnId="{E8155CA7-A49A-458B-94AC-981AF96025E8}">
      <dgm:prSet/>
      <dgm:spPr/>
      <dgm:t>
        <a:bodyPr/>
        <a:lstStyle/>
        <a:p>
          <a:endParaRPr lang="en-US"/>
        </a:p>
      </dgm:t>
    </dgm:pt>
    <dgm:pt modelId="{7787C6B9-5D22-4CF3-98E7-F82F97E63778}" type="sibTrans" cxnId="{E8155CA7-A49A-458B-94AC-981AF96025E8}">
      <dgm:prSet/>
      <dgm:spPr/>
      <dgm:t>
        <a:bodyPr/>
        <a:lstStyle/>
        <a:p>
          <a:endParaRPr lang="en-US"/>
        </a:p>
      </dgm:t>
    </dgm:pt>
    <dgm:pt modelId="{5C557DCF-5A60-47F1-8D77-DE69BE463C09}">
      <dgm:prSet/>
      <dgm:spPr/>
      <dgm:t>
        <a:bodyPr/>
        <a:lstStyle/>
        <a:p>
          <a:r>
            <a:rPr lang="pt-BR" dirty="0"/>
            <a:t>Metade dos RN EP-ELBW eram admitidos da Unidade Neonatal hipotérmicos (&lt;36.5°).</a:t>
          </a:r>
          <a:endParaRPr lang="en-US" dirty="0"/>
        </a:p>
      </dgm:t>
    </dgm:pt>
    <dgm:pt modelId="{882840A2-7E9F-44A1-8DBB-B29338849463}" type="parTrans" cxnId="{0CF78E34-59ED-4B29-B21F-7A4CDF05A5C1}">
      <dgm:prSet/>
      <dgm:spPr/>
      <dgm:t>
        <a:bodyPr/>
        <a:lstStyle/>
        <a:p>
          <a:endParaRPr lang="en-US"/>
        </a:p>
      </dgm:t>
    </dgm:pt>
    <dgm:pt modelId="{6C457336-EB25-41E4-952A-2F2E8A760E94}" type="sibTrans" cxnId="{0CF78E34-59ED-4B29-B21F-7A4CDF05A5C1}">
      <dgm:prSet/>
      <dgm:spPr/>
      <dgm:t>
        <a:bodyPr/>
        <a:lstStyle/>
        <a:p>
          <a:endParaRPr lang="en-US"/>
        </a:p>
      </dgm:t>
    </dgm:pt>
    <dgm:pt modelId="{1DCC3BCB-A931-45AB-A766-50B5222065FE}">
      <dgm:prSet/>
      <dgm:spPr/>
      <dgm:t>
        <a:bodyPr/>
        <a:lstStyle/>
        <a:p>
          <a:r>
            <a:rPr lang="en-US" dirty="0"/>
            <a:t>18%</a:t>
          </a:r>
          <a:r>
            <a:rPr lang="en-US" baseline="0" dirty="0"/>
            <a:t> </a:t>
          </a:r>
          <a:r>
            <a:rPr lang="en-US" baseline="0" dirty="0" err="1"/>
            <a:t>destes</a:t>
          </a:r>
          <a:r>
            <a:rPr lang="en-US" baseline="0" dirty="0"/>
            <a:t> RNs </a:t>
          </a:r>
          <a:r>
            <a:rPr lang="en-US" baseline="0" dirty="0" err="1"/>
            <a:t>estavam</a:t>
          </a:r>
          <a:r>
            <a:rPr lang="en-US" baseline="0" dirty="0"/>
            <a:t> </a:t>
          </a:r>
          <a:r>
            <a:rPr lang="en-US" baseline="0" dirty="0" err="1"/>
            <a:t>hipoglicêmicos</a:t>
          </a:r>
          <a:r>
            <a:rPr lang="en-US" baseline="0" dirty="0"/>
            <a:t> da </a:t>
          </a:r>
          <a:r>
            <a:rPr lang="en-US" baseline="0" dirty="0" err="1"/>
            <a:t>admissão</a:t>
          </a:r>
          <a:r>
            <a:rPr lang="en-US" baseline="0" dirty="0"/>
            <a:t> (&lt;45mg/</a:t>
          </a:r>
          <a:r>
            <a:rPr lang="en-US" baseline="0" dirty="0" err="1"/>
            <a:t>dL</a:t>
          </a:r>
          <a:r>
            <a:rPr lang="en-US" baseline="0" dirty="0"/>
            <a:t>).</a:t>
          </a:r>
        </a:p>
      </dgm:t>
    </dgm:pt>
    <dgm:pt modelId="{38F8055B-235F-46F9-A76F-7BFC8C04F028}" type="parTrans" cxnId="{5ADF7276-5CC0-4B0C-8EE2-4078C27121F6}">
      <dgm:prSet/>
      <dgm:spPr/>
      <dgm:t>
        <a:bodyPr/>
        <a:lstStyle/>
        <a:p>
          <a:endParaRPr lang="en-US"/>
        </a:p>
      </dgm:t>
    </dgm:pt>
    <dgm:pt modelId="{AE47E715-A2FD-4112-B0AC-526626933DF9}" type="sibTrans" cxnId="{5ADF7276-5CC0-4B0C-8EE2-4078C27121F6}">
      <dgm:prSet/>
      <dgm:spPr/>
      <dgm:t>
        <a:bodyPr/>
        <a:lstStyle/>
        <a:p>
          <a:endParaRPr lang="en-US"/>
        </a:p>
      </dgm:t>
    </dgm:pt>
    <dgm:pt modelId="{1807B48A-7631-4AE4-B3B5-E6A7521DDE9E}">
      <dgm:prSet/>
      <dgm:spPr/>
      <dgm:t>
        <a:bodyPr/>
        <a:lstStyle/>
        <a:p>
          <a:r>
            <a:rPr lang="en-US" dirty="0"/>
            <a:t>Tempo </a:t>
          </a:r>
          <a:r>
            <a:rPr lang="en-US" dirty="0" err="1"/>
            <a:t>prolongado</a:t>
          </a:r>
          <a:r>
            <a:rPr lang="en-US" dirty="0"/>
            <a:t> para </a:t>
          </a:r>
          <a:r>
            <a:rPr lang="en-US" dirty="0" err="1"/>
            <a:t>estabilização</a:t>
          </a:r>
          <a:r>
            <a:rPr lang="en-US" dirty="0"/>
            <a:t> do RN, </a:t>
          </a:r>
          <a:r>
            <a:rPr lang="en-US" dirty="0" err="1"/>
            <a:t>incluindo</a:t>
          </a:r>
          <a:r>
            <a:rPr lang="en-US" dirty="0"/>
            <a:t> </a:t>
          </a:r>
          <a:r>
            <a:rPr lang="en-US" dirty="0" err="1"/>
            <a:t>acesso</a:t>
          </a:r>
          <a:r>
            <a:rPr lang="en-US" dirty="0"/>
            <a:t> vascular, VM, </a:t>
          </a:r>
          <a:r>
            <a:rPr lang="en-US" dirty="0" err="1"/>
            <a:t>antibioticoterapia</a:t>
          </a:r>
          <a:r>
            <a:rPr lang="en-US" dirty="0"/>
            <a:t>..</a:t>
          </a:r>
          <a:endParaRPr lang="en-US" baseline="0" dirty="0"/>
        </a:p>
      </dgm:t>
    </dgm:pt>
    <dgm:pt modelId="{843E1DB1-65BB-4303-8D2F-BE0A75AF9257}" type="parTrans" cxnId="{4928C0E9-BD30-43E2-B123-3213B8F9ADCB}">
      <dgm:prSet/>
      <dgm:spPr/>
      <dgm:t>
        <a:bodyPr/>
        <a:lstStyle/>
        <a:p>
          <a:endParaRPr lang="pt-BR"/>
        </a:p>
      </dgm:t>
    </dgm:pt>
    <dgm:pt modelId="{77C9BA15-C44E-4499-AB6D-D97AD872EDE8}" type="sibTrans" cxnId="{4928C0E9-BD30-43E2-B123-3213B8F9ADCB}">
      <dgm:prSet/>
      <dgm:spPr/>
      <dgm:t>
        <a:bodyPr/>
        <a:lstStyle/>
        <a:p>
          <a:endParaRPr lang="pt-BR"/>
        </a:p>
      </dgm:t>
    </dgm:pt>
    <dgm:pt modelId="{FC11E5C4-CE54-4DED-9727-5621A02510CD}" type="pres">
      <dgm:prSet presAssocID="{DB2F1EBB-E138-435E-8E12-43AA78CB7BB9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pt-BR"/>
        </a:p>
      </dgm:t>
    </dgm:pt>
    <dgm:pt modelId="{AEDA23AC-4AE0-430E-8B14-0E2028C81C61}" type="pres">
      <dgm:prSet presAssocID="{9AE35835-72F7-4009-9E29-A508C5411E2A}" presName="parentText" presStyleLbl="node1" presStyleIdx="0" presStyleCnt="4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232C8BCB-59F5-44CA-8742-5365FD8EA58D}" type="pres">
      <dgm:prSet presAssocID="{7787C6B9-5D22-4CF3-98E7-F82F97E63778}" presName="spacer" presStyleCnt="0"/>
      <dgm:spPr/>
    </dgm:pt>
    <dgm:pt modelId="{34AA2952-E95A-4574-B508-A6D26F0DAEF4}" type="pres">
      <dgm:prSet presAssocID="{5C557DCF-5A60-47F1-8D77-DE69BE463C09}" presName="parentText" presStyleLbl="node1" presStyleIdx="1" presStyleCnt="4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7412D0C8-16CB-4133-B5E5-3BA662C56B05}" type="pres">
      <dgm:prSet presAssocID="{6C457336-EB25-41E4-952A-2F2E8A760E94}" presName="spacer" presStyleCnt="0"/>
      <dgm:spPr/>
    </dgm:pt>
    <dgm:pt modelId="{9D112CBA-99D9-436E-9F19-0C12D9103F1F}" type="pres">
      <dgm:prSet presAssocID="{1DCC3BCB-A931-45AB-A766-50B5222065FE}" presName="parentText" presStyleLbl="node1" presStyleIdx="2" presStyleCnt="4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DE4B1664-575E-46A9-B5F8-A9D6886F0143}" type="pres">
      <dgm:prSet presAssocID="{AE47E715-A2FD-4112-B0AC-526626933DF9}" presName="spacer" presStyleCnt="0"/>
      <dgm:spPr/>
    </dgm:pt>
    <dgm:pt modelId="{FE74EDBE-E211-4FCB-8BE1-B84B1209AE75}" type="pres">
      <dgm:prSet presAssocID="{1807B48A-7631-4AE4-B3B5-E6A7521DDE9E}" presName="parentText" presStyleLbl="node1" presStyleIdx="3" presStyleCnt="4">
        <dgm:presLayoutVars>
          <dgm:chMax val="0"/>
          <dgm:bulletEnabled val="1"/>
        </dgm:presLayoutVars>
      </dgm:prSet>
      <dgm:spPr/>
      <dgm:t>
        <a:bodyPr/>
        <a:lstStyle/>
        <a:p>
          <a:endParaRPr lang="pt-BR"/>
        </a:p>
      </dgm:t>
    </dgm:pt>
  </dgm:ptLst>
  <dgm:cxnLst>
    <dgm:cxn modelId="{E8155CA7-A49A-458B-94AC-981AF96025E8}" srcId="{DB2F1EBB-E138-435E-8E12-43AA78CB7BB9}" destId="{9AE35835-72F7-4009-9E29-A508C5411E2A}" srcOrd="0" destOrd="0" parTransId="{B14507A1-1DD8-4351-ACE5-84FB4A68F69A}" sibTransId="{7787C6B9-5D22-4CF3-98E7-F82F97E63778}"/>
    <dgm:cxn modelId="{21A1FD44-AC1E-4BE6-88E6-899BEEF21B08}" type="presOf" srcId="{DB2F1EBB-E138-435E-8E12-43AA78CB7BB9}" destId="{FC11E5C4-CE54-4DED-9727-5621A02510CD}" srcOrd="0" destOrd="0" presId="urn:microsoft.com/office/officeart/2005/8/layout/vList2"/>
    <dgm:cxn modelId="{4F95A89F-AC12-443B-AFCF-EDC53D7223A2}" type="presOf" srcId="{9AE35835-72F7-4009-9E29-A508C5411E2A}" destId="{AEDA23AC-4AE0-430E-8B14-0E2028C81C61}" srcOrd="0" destOrd="0" presId="urn:microsoft.com/office/officeart/2005/8/layout/vList2"/>
    <dgm:cxn modelId="{0CF78E34-59ED-4B29-B21F-7A4CDF05A5C1}" srcId="{DB2F1EBB-E138-435E-8E12-43AA78CB7BB9}" destId="{5C557DCF-5A60-47F1-8D77-DE69BE463C09}" srcOrd="1" destOrd="0" parTransId="{882840A2-7E9F-44A1-8DBB-B29338849463}" sibTransId="{6C457336-EB25-41E4-952A-2F2E8A760E94}"/>
    <dgm:cxn modelId="{5ADF7276-5CC0-4B0C-8EE2-4078C27121F6}" srcId="{DB2F1EBB-E138-435E-8E12-43AA78CB7BB9}" destId="{1DCC3BCB-A931-45AB-A766-50B5222065FE}" srcOrd="2" destOrd="0" parTransId="{38F8055B-235F-46F9-A76F-7BFC8C04F028}" sibTransId="{AE47E715-A2FD-4112-B0AC-526626933DF9}"/>
    <dgm:cxn modelId="{4928C0E9-BD30-43E2-B123-3213B8F9ADCB}" srcId="{DB2F1EBB-E138-435E-8E12-43AA78CB7BB9}" destId="{1807B48A-7631-4AE4-B3B5-E6A7521DDE9E}" srcOrd="3" destOrd="0" parTransId="{843E1DB1-65BB-4303-8D2F-BE0A75AF9257}" sibTransId="{77C9BA15-C44E-4499-AB6D-D97AD872EDE8}"/>
    <dgm:cxn modelId="{9C02C02E-E35E-45AC-A7A5-2843ED462FDB}" type="presOf" srcId="{1DCC3BCB-A931-45AB-A766-50B5222065FE}" destId="{9D112CBA-99D9-436E-9F19-0C12D9103F1F}" srcOrd="0" destOrd="0" presId="urn:microsoft.com/office/officeart/2005/8/layout/vList2"/>
    <dgm:cxn modelId="{4161764E-D1A5-4253-8F68-83A1B2CC9E5B}" type="presOf" srcId="{1807B48A-7631-4AE4-B3B5-E6A7521DDE9E}" destId="{FE74EDBE-E211-4FCB-8BE1-B84B1209AE75}" srcOrd="0" destOrd="0" presId="urn:microsoft.com/office/officeart/2005/8/layout/vList2"/>
    <dgm:cxn modelId="{FAE29047-0429-4D96-ADE5-CE4F36E9584C}" type="presOf" srcId="{5C557DCF-5A60-47F1-8D77-DE69BE463C09}" destId="{34AA2952-E95A-4574-B508-A6D26F0DAEF4}" srcOrd="0" destOrd="0" presId="urn:microsoft.com/office/officeart/2005/8/layout/vList2"/>
    <dgm:cxn modelId="{342BF2C9-303C-40C4-8B70-C41CBB1F6FA7}" type="presParOf" srcId="{FC11E5C4-CE54-4DED-9727-5621A02510CD}" destId="{AEDA23AC-4AE0-430E-8B14-0E2028C81C61}" srcOrd="0" destOrd="0" presId="urn:microsoft.com/office/officeart/2005/8/layout/vList2"/>
    <dgm:cxn modelId="{00A18F27-C287-4C05-A647-7E43C731F00E}" type="presParOf" srcId="{FC11E5C4-CE54-4DED-9727-5621A02510CD}" destId="{232C8BCB-59F5-44CA-8742-5365FD8EA58D}" srcOrd="1" destOrd="0" presId="urn:microsoft.com/office/officeart/2005/8/layout/vList2"/>
    <dgm:cxn modelId="{40DCFE05-55B8-49DD-A693-FD77BE4BA615}" type="presParOf" srcId="{FC11E5C4-CE54-4DED-9727-5621A02510CD}" destId="{34AA2952-E95A-4574-B508-A6D26F0DAEF4}" srcOrd="2" destOrd="0" presId="urn:microsoft.com/office/officeart/2005/8/layout/vList2"/>
    <dgm:cxn modelId="{2257ED27-71D2-4842-B60D-21FD85B90A5B}" type="presParOf" srcId="{FC11E5C4-CE54-4DED-9727-5621A02510CD}" destId="{7412D0C8-16CB-4133-B5E5-3BA662C56B05}" srcOrd="3" destOrd="0" presId="urn:microsoft.com/office/officeart/2005/8/layout/vList2"/>
    <dgm:cxn modelId="{1ED484F2-CB9F-41F7-A4D2-4B0479D1CF67}" type="presParOf" srcId="{FC11E5C4-CE54-4DED-9727-5621A02510CD}" destId="{9D112CBA-99D9-436E-9F19-0C12D9103F1F}" srcOrd="4" destOrd="0" presId="urn:microsoft.com/office/officeart/2005/8/layout/vList2"/>
    <dgm:cxn modelId="{3CD21EF5-11D4-41FF-96C5-057CEE711C13}" type="presParOf" srcId="{FC11E5C4-CE54-4DED-9727-5621A02510CD}" destId="{DE4B1664-575E-46A9-B5F8-A9D6886F0143}" srcOrd="5" destOrd="0" presId="urn:microsoft.com/office/officeart/2005/8/layout/vList2"/>
    <dgm:cxn modelId="{CE125BA2-7BD1-481F-A3DA-7B7E60285E40}" type="presParOf" srcId="{FC11E5C4-CE54-4DED-9727-5621A02510CD}" destId="{FE74EDBE-E211-4FCB-8BE1-B84B1209AE75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FD85529-E394-42F3-83E3-8107D0EE2AFD}">
      <dsp:nvSpPr>
        <dsp:cNvPr id="0" name=""/>
        <dsp:cNvSpPr/>
      </dsp:nvSpPr>
      <dsp:spPr>
        <a:xfrm>
          <a:off x="0" y="1296003"/>
          <a:ext cx="4828172" cy="38025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800" kern="1200" dirty="0"/>
            <a:t>EP-ELBW: Extremely premature-e</a:t>
          </a:r>
          <a:r>
            <a:rPr lang="pt-BR" sz="1800" kern="1200" dirty="0" err="1"/>
            <a:t>xtremely</a:t>
          </a:r>
          <a:r>
            <a:rPr lang="pt-BR" sz="1800" kern="1200" dirty="0"/>
            <a:t> </a:t>
          </a:r>
          <a:r>
            <a:rPr lang="pt-BR" sz="1800" kern="1200" dirty="0" err="1"/>
            <a:t>low</a:t>
          </a:r>
          <a:r>
            <a:rPr lang="pt-BR" sz="1800" kern="1200" dirty="0"/>
            <a:t> </a:t>
          </a:r>
          <a:r>
            <a:rPr lang="pt-BR" sz="1800" kern="1200" dirty="0" err="1"/>
            <a:t>birth</a:t>
          </a:r>
          <a:r>
            <a:rPr lang="pt-BR" sz="1800" kern="1200" dirty="0"/>
            <a:t> </a:t>
          </a:r>
          <a:r>
            <a:rPr lang="pt-BR" sz="1800" kern="1200" dirty="0" err="1"/>
            <a:t>weight</a:t>
          </a:r>
          <a:endParaRPr lang="en-US" sz="1800" kern="1200" dirty="0"/>
        </a:p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800" kern="1200" dirty="0"/>
            <a:t>DR: D</a:t>
          </a:r>
          <a:r>
            <a:rPr lang="pt-BR" sz="1800" kern="1200" dirty="0" err="1"/>
            <a:t>elivery</a:t>
          </a:r>
          <a:r>
            <a:rPr lang="pt-BR" sz="1800" kern="1200" dirty="0"/>
            <a:t> </a:t>
          </a:r>
          <a:r>
            <a:rPr lang="pt-BR" sz="1800" kern="1200" dirty="0" err="1"/>
            <a:t>room</a:t>
          </a:r>
          <a:endParaRPr lang="pt-BR" sz="1800" kern="1200" dirty="0"/>
        </a:p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800" kern="1200" dirty="0"/>
            <a:t>NICU: N</a:t>
          </a:r>
          <a:r>
            <a:rPr lang="pt-BR" sz="1800" kern="1200" dirty="0" err="1"/>
            <a:t>eonatal</a:t>
          </a:r>
          <a:r>
            <a:rPr lang="pt-BR" sz="1800" kern="1200" dirty="0"/>
            <a:t> </a:t>
          </a:r>
          <a:r>
            <a:rPr lang="pt-BR" sz="1800" kern="1200" dirty="0" err="1"/>
            <a:t>intensive</a:t>
          </a:r>
          <a:r>
            <a:rPr lang="pt-BR" sz="1800" kern="1200" dirty="0"/>
            <a:t> </a:t>
          </a:r>
          <a:r>
            <a:rPr lang="pt-BR" sz="1800" kern="1200" dirty="0" err="1"/>
            <a:t>care</a:t>
          </a:r>
          <a:r>
            <a:rPr lang="pt-BR" sz="1800" kern="1200" dirty="0"/>
            <a:t> </a:t>
          </a:r>
          <a:r>
            <a:rPr lang="pt-BR" sz="1800" kern="1200" dirty="0" err="1"/>
            <a:t>unit</a:t>
          </a:r>
          <a:endParaRPr lang="pt-BR" sz="1800" kern="1200" dirty="0"/>
        </a:p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800" kern="1200" dirty="0"/>
            <a:t>NRP: Neonatal </a:t>
          </a:r>
          <a:r>
            <a:rPr lang="pt-BR" sz="1800" kern="1200" dirty="0" err="1"/>
            <a:t>Resuscitation</a:t>
          </a:r>
          <a:r>
            <a:rPr lang="pt-BR" sz="1800" kern="1200" dirty="0"/>
            <a:t> </a:t>
          </a:r>
          <a:r>
            <a:rPr lang="pt-BR" sz="1800" kern="1200" dirty="0" err="1"/>
            <a:t>Program</a:t>
          </a:r>
          <a:endParaRPr lang="pt-BR" sz="1800" kern="1200" dirty="0"/>
        </a:p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800" kern="1200" dirty="0"/>
            <a:t>GH: Golden hour</a:t>
          </a:r>
        </a:p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800" kern="1200" dirty="0"/>
            <a:t>ROP: </a:t>
          </a:r>
          <a:r>
            <a:rPr lang="pt-BR" sz="1800" kern="1200" dirty="0" err="1"/>
            <a:t>Retinopathy</a:t>
          </a:r>
          <a:r>
            <a:rPr lang="pt-BR" sz="1800" kern="1200" dirty="0"/>
            <a:t> </a:t>
          </a:r>
          <a:r>
            <a:rPr lang="pt-BR" sz="1800" kern="1200" dirty="0" err="1"/>
            <a:t>of</a:t>
          </a:r>
          <a:r>
            <a:rPr lang="pt-BR" sz="1800" kern="1200" dirty="0"/>
            <a:t> </a:t>
          </a:r>
          <a:r>
            <a:rPr lang="pt-BR" sz="1800" kern="1200" dirty="0" err="1"/>
            <a:t>prematurity</a:t>
          </a:r>
          <a:endParaRPr lang="pt-BR" sz="1800" kern="1200" dirty="0"/>
        </a:p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800" kern="1200" dirty="0"/>
            <a:t>IVH: Intraventricular </a:t>
          </a:r>
          <a:r>
            <a:rPr lang="pt-BR" sz="1800" kern="1200" dirty="0" err="1"/>
            <a:t>hemorrhage</a:t>
          </a:r>
          <a:endParaRPr lang="pt-BR" sz="1800" kern="1200" dirty="0"/>
        </a:p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800" kern="1200" dirty="0"/>
            <a:t>CLD: </a:t>
          </a:r>
          <a:r>
            <a:rPr lang="pt-BR" sz="1800" kern="1200" dirty="0" err="1"/>
            <a:t>Chronic</a:t>
          </a:r>
          <a:r>
            <a:rPr lang="pt-BR" sz="1800" kern="1200" dirty="0"/>
            <a:t> </a:t>
          </a:r>
          <a:r>
            <a:rPr lang="pt-BR" sz="1800" kern="1200" dirty="0" err="1"/>
            <a:t>lung</a:t>
          </a:r>
          <a:r>
            <a:rPr lang="pt-BR" sz="1800" kern="1200" dirty="0"/>
            <a:t> </a:t>
          </a:r>
          <a:r>
            <a:rPr lang="pt-BR" sz="1800" kern="1200" dirty="0" err="1"/>
            <a:t>disease</a:t>
          </a:r>
          <a:endParaRPr lang="pt-BR" sz="1800" kern="1200" dirty="0"/>
        </a:p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800" kern="1200" dirty="0"/>
            <a:t> </a:t>
          </a:r>
          <a:endParaRPr lang="en-US" sz="1800" kern="1200" dirty="0"/>
        </a:p>
      </dsp:txBody>
      <dsp:txXfrm>
        <a:off x="185623" y="1481626"/>
        <a:ext cx="4456926" cy="3431254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FD85529-E394-42F3-83E3-8107D0EE2AFD}">
      <dsp:nvSpPr>
        <dsp:cNvPr id="0" name=""/>
        <dsp:cNvSpPr/>
      </dsp:nvSpPr>
      <dsp:spPr>
        <a:xfrm>
          <a:off x="0" y="77602"/>
          <a:ext cx="4828172" cy="178425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lvl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500" kern="1200" dirty="0" err="1"/>
            <a:t>Prematuridade</a:t>
          </a:r>
          <a:r>
            <a:rPr lang="en-US" sz="2500" kern="1200" dirty="0"/>
            <a:t> é a principal causa de </a:t>
          </a:r>
          <a:r>
            <a:rPr lang="en-US" sz="2500" kern="1200" dirty="0" err="1"/>
            <a:t>morte</a:t>
          </a:r>
          <a:r>
            <a:rPr lang="en-US" sz="2500" kern="1200" dirty="0"/>
            <a:t> no </a:t>
          </a:r>
          <a:r>
            <a:rPr lang="en-US" sz="2500" kern="1200" dirty="0" err="1"/>
            <a:t>período</a:t>
          </a:r>
          <a:r>
            <a:rPr lang="en-US" sz="2500" kern="1200" dirty="0"/>
            <a:t> neonatal e </a:t>
          </a:r>
          <a:r>
            <a:rPr lang="en-US" sz="2500" kern="1200" dirty="0" err="1"/>
            <a:t>contribui</a:t>
          </a:r>
          <a:r>
            <a:rPr lang="en-US" sz="2500" kern="1200" dirty="0"/>
            <a:t> para </a:t>
          </a:r>
          <a:r>
            <a:rPr lang="en-US" sz="2500" kern="1200" dirty="0" err="1"/>
            <a:t>cerca</a:t>
          </a:r>
          <a:r>
            <a:rPr lang="en-US" sz="2500" kern="1200" dirty="0"/>
            <a:t> de 50% das </a:t>
          </a:r>
          <a:r>
            <a:rPr lang="en-US" sz="2500" kern="1200" dirty="0" err="1"/>
            <a:t>deficiêncas</a:t>
          </a:r>
          <a:r>
            <a:rPr lang="en-US" sz="2500" kern="1200" dirty="0"/>
            <a:t> </a:t>
          </a:r>
          <a:r>
            <a:rPr lang="en-US" sz="2500" kern="1200" dirty="0" err="1"/>
            <a:t>infantis</a:t>
          </a:r>
          <a:r>
            <a:rPr lang="en-US" sz="2500" kern="1200" dirty="0"/>
            <a:t> </a:t>
          </a:r>
          <a:r>
            <a:rPr lang="en-US" sz="2500" kern="1200" dirty="0" err="1"/>
            <a:t>nos</a:t>
          </a:r>
          <a:r>
            <a:rPr lang="en-US" sz="2500" kern="1200" dirty="0"/>
            <a:t> EUA.</a:t>
          </a:r>
        </a:p>
      </dsp:txBody>
      <dsp:txXfrm>
        <a:off x="87100" y="164702"/>
        <a:ext cx="4653972" cy="1610050"/>
      </dsp:txXfrm>
    </dsp:sp>
    <dsp:sp modelId="{12E952DF-7968-4B59-A85C-6E1FB85DC61B}">
      <dsp:nvSpPr>
        <dsp:cNvPr id="0" name=""/>
        <dsp:cNvSpPr/>
      </dsp:nvSpPr>
      <dsp:spPr>
        <a:xfrm>
          <a:off x="0" y="1933852"/>
          <a:ext cx="4828172" cy="1784250"/>
        </a:xfrm>
        <a:prstGeom prst="roundRect">
          <a:avLst/>
        </a:prstGeom>
        <a:solidFill>
          <a:schemeClr val="accent5">
            <a:hueOff val="-3379271"/>
            <a:satOff val="-8710"/>
            <a:lumOff val="-588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lvl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2500" kern="1200" dirty="0"/>
            <a:t>Mortalidade(EP-ELBW): 30-50%</a:t>
          </a:r>
        </a:p>
        <a:p>
          <a:pPr lvl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2500" kern="1200" dirty="0"/>
            <a:t>(&lt;27 semanas e 1000g).</a:t>
          </a:r>
          <a:endParaRPr lang="en-US" sz="2500" kern="1200" dirty="0"/>
        </a:p>
      </dsp:txBody>
      <dsp:txXfrm>
        <a:off x="87100" y="2020952"/>
        <a:ext cx="4653972" cy="1610050"/>
      </dsp:txXfrm>
    </dsp:sp>
    <dsp:sp modelId="{5EFD3BBA-5127-47D2-AA07-F48CFE385B83}">
      <dsp:nvSpPr>
        <dsp:cNvPr id="0" name=""/>
        <dsp:cNvSpPr/>
      </dsp:nvSpPr>
      <dsp:spPr>
        <a:xfrm>
          <a:off x="0" y="3790102"/>
          <a:ext cx="4828172" cy="1784250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5250" tIns="95250" rIns="95250" bIns="95250" numCol="1" spcCol="1270" anchor="ctr" anchorCtr="0">
          <a:noAutofit/>
        </a:bodyPr>
        <a:lstStyle/>
        <a:p>
          <a:pPr lvl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500" kern="1200" dirty="0" err="1"/>
            <a:t>Morbidade</a:t>
          </a:r>
          <a:r>
            <a:rPr lang="en-US" sz="2500" kern="1200" dirty="0"/>
            <a:t>:</a:t>
          </a:r>
          <a:r>
            <a:rPr lang="en-US" sz="2500" kern="1200" baseline="0" dirty="0"/>
            <a:t> </a:t>
          </a:r>
          <a:r>
            <a:rPr lang="en-US" sz="2500" kern="1200" baseline="0" dirty="0" err="1"/>
            <a:t>Hemorragia</a:t>
          </a:r>
          <a:r>
            <a:rPr lang="en-US" sz="2500" kern="1200" baseline="0" dirty="0"/>
            <a:t> intraventricular, </a:t>
          </a:r>
          <a:r>
            <a:rPr lang="en-US" sz="2500" kern="1200" baseline="0" dirty="0" err="1"/>
            <a:t>retinopatia</a:t>
          </a:r>
          <a:r>
            <a:rPr lang="en-US" sz="2500" kern="1200" baseline="0" dirty="0"/>
            <a:t> da </a:t>
          </a:r>
          <a:r>
            <a:rPr lang="en-US" sz="2500" kern="1200" baseline="0" dirty="0" err="1"/>
            <a:t>prematuridade</a:t>
          </a:r>
          <a:r>
            <a:rPr lang="en-US" sz="2500" kern="1200" baseline="0" dirty="0"/>
            <a:t>, </a:t>
          </a:r>
          <a:r>
            <a:rPr lang="en-US" sz="2500" kern="1200" baseline="0" dirty="0" err="1"/>
            <a:t>displasia</a:t>
          </a:r>
          <a:r>
            <a:rPr lang="en-US" sz="2500" kern="1200" baseline="0" dirty="0"/>
            <a:t> </a:t>
          </a:r>
          <a:r>
            <a:rPr lang="en-US" sz="2500" kern="1200" baseline="0" dirty="0" err="1"/>
            <a:t>broncopulmonar</a:t>
          </a:r>
          <a:r>
            <a:rPr lang="en-US" sz="2500" kern="1200" baseline="0" dirty="0"/>
            <a:t>…</a:t>
          </a:r>
          <a:endParaRPr lang="en-US" sz="2500" kern="1200" dirty="0"/>
        </a:p>
      </dsp:txBody>
      <dsp:txXfrm>
        <a:off x="87100" y="3877202"/>
        <a:ext cx="4653972" cy="1610050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73D3D01-1B0B-4726-83A4-12B2F74D136E}">
      <dsp:nvSpPr>
        <dsp:cNvPr id="0" name=""/>
        <dsp:cNvSpPr/>
      </dsp:nvSpPr>
      <dsp:spPr>
        <a:xfrm>
          <a:off x="0" y="297472"/>
          <a:ext cx="4828172" cy="1641509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lvl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300" kern="1200" dirty="0" err="1"/>
            <a:t>Após</a:t>
          </a:r>
          <a:r>
            <a:rPr lang="en-US" sz="2300" kern="1200" dirty="0"/>
            <a:t> o </a:t>
          </a:r>
          <a:r>
            <a:rPr lang="en-US" sz="2300" kern="1200" dirty="0" err="1"/>
            <a:t>nascimento</a:t>
          </a:r>
          <a:r>
            <a:rPr lang="en-US" sz="2300" kern="1200" dirty="0"/>
            <a:t>, </a:t>
          </a:r>
          <a:r>
            <a:rPr lang="en-US" sz="2300" kern="1200" dirty="0" err="1"/>
            <a:t>esses</a:t>
          </a:r>
          <a:r>
            <a:rPr lang="en-US" sz="2300" kern="1200" dirty="0"/>
            <a:t> RNs </a:t>
          </a:r>
          <a:r>
            <a:rPr lang="en-US" sz="2300" kern="1200" dirty="0" err="1"/>
            <a:t>são</a:t>
          </a:r>
          <a:r>
            <a:rPr lang="en-US" sz="2300" kern="1200" dirty="0"/>
            <a:t> </a:t>
          </a:r>
          <a:r>
            <a:rPr lang="en-US" sz="2300" kern="1200" dirty="0" err="1"/>
            <a:t>susceptíveis</a:t>
          </a:r>
          <a:r>
            <a:rPr lang="en-US" sz="2300" kern="1200" dirty="0"/>
            <a:t> </a:t>
          </a:r>
          <a:r>
            <a:rPr lang="en-US" sz="2300" kern="1200" dirty="0" err="1"/>
            <a:t>ao</a:t>
          </a:r>
          <a:r>
            <a:rPr lang="en-US" sz="2300" kern="1200" dirty="0"/>
            <a:t> </a:t>
          </a:r>
          <a:r>
            <a:rPr lang="en-US" sz="2300" kern="1200" dirty="0" err="1"/>
            <a:t>rápido</a:t>
          </a:r>
          <a:r>
            <a:rPr lang="en-US" sz="2300" kern="1200" dirty="0"/>
            <a:t> </a:t>
          </a:r>
          <a:r>
            <a:rPr lang="en-US" sz="2300" kern="1200" dirty="0" err="1"/>
            <a:t>desenvolvimento</a:t>
          </a:r>
          <a:r>
            <a:rPr lang="en-US" sz="2300" kern="1200" dirty="0"/>
            <a:t> de </a:t>
          </a:r>
          <a:r>
            <a:rPr lang="en-US" sz="2300" kern="1200" dirty="0" err="1"/>
            <a:t>hipoglicemia</a:t>
          </a:r>
          <a:r>
            <a:rPr lang="en-US" sz="2300" kern="1200" dirty="0"/>
            <a:t>, </a:t>
          </a:r>
          <a:r>
            <a:rPr lang="en-US" sz="2300" kern="1200" dirty="0" err="1">
              <a:solidFill>
                <a:srgbClr val="FF0000"/>
              </a:solidFill>
            </a:rPr>
            <a:t>hipotermia</a:t>
          </a:r>
          <a:r>
            <a:rPr lang="en-US" sz="2300" kern="1200" dirty="0"/>
            <a:t>, </a:t>
          </a:r>
          <a:r>
            <a:rPr lang="en-US" sz="2300" kern="1200" dirty="0" err="1"/>
            <a:t>hipotensão</a:t>
          </a:r>
          <a:r>
            <a:rPr lang="en-US" sz="2300" kern="1200" dirty="0"/>
            <a:t> e IRA.</a:t>
          </a:r>
        </a:p>
      </dsp:txBody>
      <dsp:txXfrm>
        <a:off x="80132" y="377604"/>
        <a:ext cx="4667908" cy="1481245"/>
      </dsp:txXfrm>
    </dsp:sp>
    <dsp:sp modelId="{B55AD28A-C582-495E-BADC-03A38FD75A2F}">
      <dsp:nvSpPr>
        <dsp:cNvPr id="0" name=""/>
        <dsp:cNvSpPr/>
      </dsp:nvSpPr>
      <dsp:spPr>
        <a:xfrm>
          <a:off x="0" y="2005222"/>
          <a:ext cx="4828172" cy="1641509"/>
        </a:xfrm>
        <a:prstGeom prst="roundRect">
          <a:avLst/>
        </a:prstGeom>
        <a:solidFill>
          <a:schemeClr val="accent5">
            <a:hueOff val="-3379271"/>
            <a:satOff val="-8710"/>
            <a:lumOff val="-588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lvl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300" kern="1200" dirty="0" err="1">
              <a:solidFill>
                <a:schemeClr val="bg1"/>
              </a:solidFill>
            </a:rPr>
            <a:t>Reanimação</a:t>
          </a:r>
          <a:r>
            <a:rPr lang="en-US" sz="2300" kern="1200" dirty="0">
              <a:solidFill>
                <a:schemeClr val="bg1"/>
              </a:solidFill>
            </a:rPr>
            <a:t> </a:t>
          </a:r>
          <a:r>
            <a:rPr lang="en-US" sz="2300" kern="1200" dirty="0" err="1">
              <a:solidFill>
                <a:schemeClr val="bg1"/>
              </a:solidFill>
            </a:rPr>
            <a:t>eficaz</a:t>
          </a:r>
          <a:r>
            <a:rPr lang="en-US" sz="2300" kern="1200" dirty="0">
              <a:solidFill>
                <a:schemeClr val="bg1"/>
              </a:solidFill>
            </a:rPr>
            <a:t> </a:t>
          </a:r>
          <a:r>
            <a:rPr lang="en-US" sz="2300" kern="1200" dirty="0" err="1">
              <a:solidFill>
                <a:schemeClr val="bg1"/>
              </a:solidFill>
            </a:rPr>
            <a:t>na</a:t>
          </a:r>
          <a:r>
            <a:rPr lang="en-US" sz="2300" kern="1200" dirty="0">
              <a:solidFill>
                <a:schemeClr val="bg1"/>
              </a:solidFill>
            </a:rPr>
            <a:t> </a:t>
          </a:r>
          <a:r>
            <a:rPr lang="en-US" sz="2300" kern="1200" dirty="0" err="1">
              <a:solidFill>
                <a:schemeClr val="bg1"/>
              </a:solidFill>
            </a:rPr>
            <a:t>sala</a:t>
          </a:r>
          <a:r>
            <a:rPr lang="en-US" sz="2300" kern="1200" dirty="0">
              <a:solidFill>
                <a:schemeClr val="bg1"/>
              </a:solidFill>
            </a:rPr>
            <a:t> de </a:t>
          </a:r>
          <a:r>
            <a:rPr lang="en-US" sz="2300" kern="1200" dirty="0" err="1">
              <a:solidFill>
                <a:schemeClr val="bg1"/>
              </a:solidFill>
            </a:rPr>
            <a:t>parto</a:t>
          </a:r>
          <a:r>
            <a:rPr lang="en-US" sz="2300" kern="1200" dirty="0">
              <a:solidFill>
                <a:schemeClr val="bg1"/>
              </a:solidFill>
            </a:rPr>
            <a:t> e a </a:t>
          </a:r>
          <a:r>
            <a:rPr lang="en-US" sz="2300" kern="1200" dirty="0" err="1">
              <a:solidFill>
                <a:schemeClr val="bg1"/>
              </a:solidFill>
            </a:rPr>
            <a:t>estabilização</a:t>
          </a:r>
          <a:r>
            <a:rPr lang="en-US" sz="2300" kern="1200" dirty="0">
              <a:solidFill>
                <a:schemeClr val="bg1"/>
              </a:solidFill>
            </a:rPr>
            <a:t> </a:t>
          </a:r>
          <a:r>
            <a:rPr lang="en-US" sz="2300" kern="1200" dirty="0" err="1">
              <a:solidFill>
                <a:schemeClr val="bg1"/>
              </a:solidFill>
            </a:rPr>
            <a:t>durante</a:t>
          </a:r>
          <a:r>
            <a:rPr lang="en-US" sz="2300" kern="1200" dirty="0">
              <a:solidFill>
                <a:schemeClr val="bg1"/>
              </a:solidFill>
            </a:rPr>
            <a:t> o </a:t>
          </a:r>
          <a:r>
            <a:rPr lang="en-US" sz="2300" kern="1200" dirty="0" err="1">
              <a:solidFill>
                <a:schemeClr val="bg1"/>
              </a:solidFill>
            </a:rPr>
            <a:t>transporte</a:t>
          </a:r>
          <a:r>
            <a:rPr lang="en-US" sz="2300" kern="1200" dirty="0">
              <a:solidFill>
                <a:schemeClr val="bg1"/>
              </a:solidFill>
            </a:rPr>
            <a:t> e </a:t>
          </a:r>
          <a:r>
            <a:rPr lang="en-US" sz="2300" kern="1200" dirty="0" err="1">
              <a:solidFill>
                <a:schemeClr val="bg1"/>
              </a:solidFill>
            </a:rPr>
            <a:t>admissão</a:t>
          </a:r>
          <a:r>
            <a:rPr lang="en-US" sz="2300" kern="1200" dirty="0">
              <a:solidFill>
                <a:schemeClr val="bg1"/>
              </a:solidFill>
            </a:rPr>
            <a:t> </a:t>
          </a:r>
          <a:r>
            <a:rPr lang="en-US" sz="2300" kern="1200" dirty="0" err="1">
              <a:solidFill>
                <a:schemeClr val="bg1"/>
              </a:solidFill>
            </a:rPr>
            <a:t>em</a:t>
          </a:r>
          <a:r>
            <a:rPr lang="en-US" sz="2300" kern="1200" dirty="0">
              <a:solidFill>
                <a:schemeClr val="bg1"/>
              </a:solidFill>
            </a:rPr>
            <a:t> UTIN, </a:t>
          </a:r>
          <a:r>
            <a:rPr lang="en-US" sz="2300" kern="1200" dirty="0" err="1">
              <a:solidFill>
                <a:schemeClr val="bg1"/>
              </a:solidFill>
            </a:rPr>
            <a:t>são</a:t>
          </a:r>
          <a:r>
            <a:rPr lang="en-US" sz="2300" kern="1200" dirty="0">
              <a:solidFill>
                <a:schemeClr val="bg1"/>
              </a:solidFill>
            </a:rPr>
            <a:t> </a:t>
          </a:r>
          <a:r>
            <a:rPr lang="en-US" sz="2300" kern="1200" dirty="0" err="1">
              <a:solidFill>
                <a:schemeClr val="bg1"/>
              </a:solidFill>
            </a:rPr>
            <a:t>fundamentais</a:t>
          </a:r>
          <a:r>
            <a:rPr lang="en-US" sz="2300" kern="1200" dirty="0">
              <a:solidFill>
                <a:schemeClr val="bg1"/>
              </a:solidFill>
            </a:rPr>
            <a:t> para </a:t>
          </a:r>
          <a:r>
            <a:rPr lang="en-US" sz="2300" kern="1200" dirty="0" err="1">
              <a:solidFill>
                <a:schemeClr val="bg1"/>
              </a:solidFill>
            </a:rPr>
            <a:t>diminuir</a:t>
          </a:r>
          <a:r>
            <a:rPr lang="en-US" sz="2300" kern="1200" dirty="0">
              <a:solidFill>
                <a:schemeClr val="bg1"/>
              </a:solidFill>
            </a:rPr>
            <a:t> </a:t>
          </a:r>
          <a:r>
            <a:rPr lang="en-US" sz="2300" kern="1200" dirty="0" err="1">
              <a:solidFill>
                <a:schemeClr val="bg1"/>
              </a:solidFill>
            </a:rPr>
            <a:t>eventos</a:t>
          </a:r>
          <a:r>
            <a:rPr lang="en-US" sz="2300" kern="1200" dirty="0">
              <a:solidFill>
                <a:schemeClr val="bg1"/>
              </a:solidFill>
            </a:rPr>
            <a:t> </a:t>
          </a:r>
          <a:r>
            <a:rPr lang="en-US" sz="2300" kern="1200" dirty="0" err="1">
              <a:solidFill>
                <a:schemeClr val="bg1"/>
              </a:solidFill>
            </a:rPr>
            <a:t>negativos</a:t>
          </a:r>
          <a:r>
            <a:rPr lang="en-US" sz="2300" kern="1200" dirty="0">
              <a:solidFill>
                <a:schemeClr val="bg1"/>
              </a:solidFill>
            </a:rPr>
            <a:t>.</a:t>
          </a:r>
        </a:p>
      </dsp:txBody>
      <dsp:txXfrm>
        <a:off x="80132" y="2085354"/>
        <a:ext cx="4667908" cy="1481245"/>
      </dsp:txXfrm>
    </dsp:sp>
    <dsp:sp modelId="{22CA258C-CE5F-406D-A353-65C1963551B3}">
      <dsp:nvSpPr>
        <dsp:cNvPr id="0" name=""/>
        <dsp:cNvSpPr/>
      </dsp:nvSpPr>
      <dsp:spPr>
        <a:xfrm>
          <a:off x="0" y="3712972"/>
          <a:ext cx="4828172" cy="1641509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lvl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300" kern="1200" dirty="0">
              <a:solidFill>
                <a:srgbClr val="FF0000"/>
              </a:solidFill>
            </a:rPr>
            <a:t>The Golden Hour</a:t>
          </a:r>
          <a:r>
            <a:rPr lang="en-US" sz="2300" kern="1200" dirty="0"/>
            <a:t>: Hora </a:t>
          </a:r>
          <a:r>
            <a:rPr lang="en-US" sz="2300" kern="1200" dirty="0" err="1"/>
            <a:t>imediata</a:t>
          </a:r>
          <a:r>
            <a:rPr lang="en-US" sz="2300" kern="1200" dirty="0"/>
            <a:t> </a:t>
          </a:r>
          <a:r>
            <a:rPr lang="en-US" sz="2300" kern="1200" dirty="0" err="1"/>
            <a:t>após</a:t>
          </a:r>
          <a:r>
            <a:rPr lang="en-US" sz="2300" kern="1200" dirty="0"/>
            <a:t> o </a:t>
          </a:r>
          <a:r>
            <a:rPr lang="en-US" sz="2300" kern="1200" dirty="0" err="1"/>
            <a:t>nascimento</a:t>
          </a:r>
          <a:r>
            <a:rPr lang="en-US" sz="2300" kern="1200" dirty="0"/>
            <a:t> de um RN EP-ELBW.</a:t>
          </a:r>
        </a:p>
      </dsp:txBody>
      <dsp:txXfrm>
        <a:off x="80132" y="3793104"/>
        <a:ext cx="4667908" cy="1481245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EDA23AC-4AE0-430E-8B14-0E2028C81C61}">
      <dsp:nvSpPr>
        <dsp:cNvPr id="0" name=""/>
        <dsp:cNvSpPr/>
      </dsp:nvSpPr>
      <dsp:spPr>
        <a:xfrm>
          <a:off x="0" y="31837"/>
          <a:ext cx="4828173" cy="1356029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lvl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900" kern="1200" dirty="0" err="1"/>
            <a:t>Em</a:t>
          </a:r>
          <a:r>
            <a:rPr lang="en-US" sz="1900" kern="1200" dirty="0"/>
            <a:t> 2012, </a:t>
          </a:r>
          <a:r>
            <a:rPr lang="en-US" sz="1900" kern="1200" dirty="0" err="1"/>
            <a:t>relatórios</a:t>
          </a:r>
          <a:r>
            <a:rPr lang="en-US" sz="1900" kern="1200" dirty="0"/>
            <a:t> do banco de dados da Vermont Oxford Network para UTIN do Hospital da Carolina do Norte </a:t>
          </a:r>
          <a:r>
            <a:rPr lang="en-US" sz="1900" kern="1200" dirty="0" err="1"/>
            <a:t>foram</a:t>
          </a:r>
          <a:r>
            <a:rPr lang="en-US" sz="1900" kern="1200" dirty="0"/>
            <a:t> </a:t>
          </a:r>
          <a:r>
            <a:rPr lang="en-US" sz="1900" kern="1200" dirty="0" err="1"/>
            <a:t>analizados</a:t>
          </a:r>
          <a:r>
            <a:rPr lang="en-US" sz="1900" kern="1200" dirty="0"/>
            <a:t>.</a:t>
          </a:r>
        </a:p>
      </dsp:txBody>
      <dsp:txXfrm>
        <a:off x="66196" y="98033"/>
        <a:ext cx="4695781" cy="1223637"/>
      </dsp:txXfrm>
    </dsp:sp>
    <dsp:sp modelId="{34AA2952-E95A-4574-B508-A6D26F0DAEF4}">
      <dsp:nvSpPr>
        <dsp:cNvPr id="0" name=""/>
        <dsp:cNvSpPr/>
      </dsp:nvSpPr>
      <dsp:spPr>
        <a:xfrm>
          <a:off x="0" y="1442587"/>
          <a:ext cx="4828173" cy="1356029"/>
        </a:xfrm>
        <a:prstGeom prst="roundRect">
          <a:avLst/>
        </a:prstGeom>
        <a:solidFill>
          <a:schemeClr val="accent5">
            <a:hueOff val="-2252848"/>
            <a:satOff val="-5806"/>
            <a:lumOff val="-39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lvl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900" kern="1200" dirty="0"/>
            <a:t>Metade dos RN EP-ELBW eram admitidos da Unidade Neonatal hipotérmicos (&lt;36.5°).</a:t>
          </a:r>
          <a:endParaRPr lang="en-US" sz="1900" kern="1200" dirty="0"/>
        </a:p>
      </dsp:txBody>
      <dsp:txXfrm>
        <a:off x="66196" y="1508783"/>
        <a:ext cx="4695781" cy="1223637"/>
      </dsp:txXfrm>
    </dsp:sp>
    <dsp:sp modelId="{9D112CBA-99D9-436E-9F19-0C12D9103F1F}">
      <dsp:nvSpPr>
        <dsp:cNvPr id="0" name=""/>
        <dsp:cNvSpPr/>
      </dsp:nvSpPr>
      <dsp:spPr>
        <a:xfrm>
          <a:off x="0" y="2853337"/>
          <a:ext cx="4828173" cy="1356029"/>
        </a:xfrm>
        <a:prstGeom prst="roundRect">
          <a:avLst/>
        </a:prstGeom>
        <a:solidFill>
          <a:schemeClr val="accent5">
            <a:hueOff val="-4505695"/>
            <a:satOff val="-11613"/>
            <a:lumOff val="-78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lvl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900" kern="1200" dirty="0"/>
            <a:t>18%</a:t>
          </a:r>
          <a:r>
            <a:rPr lang="en-US" sz="1900" kern="1200" baseline="0" dirty="0"/>
            <a:t> </a:t>
          </a:r>
          <a:r>
            <a:rPr lang="en-US" sz="1900" kern="1200" baseline="0" dirty="0" err="1"/>
            <a:t>destes</a:t>
          </a:r>
          <a:r>
            <a:rPr lang="en-US" sz="1900" kern="1200" baseline="0" dirty="0"/>
            <a:t> RNs </a:t>
          </a:r>
          <a:r>
            <a:rPr lang="en-US" sz="1900" kern="1200" baseline="0" dirty="0" err="1"/>
            <a:t>estavam</a:t>
          </a:r>
          <a:r>
            <a:rPr lang="en-US" sz="1900" kern="1200" baseline="0" dirty="0"/>
            <a:t> </a:t>
          </a:r>
          <a:r>
            <a:rPr lang="en-US" sz="1900" kern="1200" baseline="0" dirty="0" err="1"/>
            <a:t>hipoglicêmicos</a:t>
          </a:r>
          <a:r>
            <a:rPr lang="en-US" sz="1900" kern="1200" baseline="0" dirty="0"/>
            <a:t> da </a:t>
          </a:r>
          <a:r>
            <a:rPr lang="en-US" sz="1900" kern="1200" baseline="0" dirty="0" err="1"/>
            <a:t>admissão</a:t>
          </a:r>
          <a:r>
            <a:rPr lang="en-US" sz="1900" kern="1200" baseline="0" dirty="0"/>
            <a:t> (&lt;45mg/</a:t>
          </a:r>
          <a:r>
            <a:rPr lang="en-US" sz="1900" kern="1200" baseline="0" dirty="0" err="1"/>
            <a:t>dL</a:t>
          </a:r>
          <a:r>
            <a:rPr lang="en-US" sz="1900" kern="1200" baseline="0" dirty="0"/>
            <a:t>).</a:t>
          </a:r>
        </a:p>
      </dsp:txBody>
      <dsp:txXfrm>
        <a:off x="66196" y="2919533"/>
        <a:ext cx="4695781" cy="1223637"/>
      </dsp:txXfrm>
    </dsp:sp>
    <dsp:sp modelId="{FE74EDBE-E211-4FCB-8BE1-B84B1209AE75}">
      <dsp:nvSpPr>
        <dsp:cNvPr id="0" name=""/>
        <dsp:cNvSpPr/>
      </dsp:nvSpPr>
      <dsp:spPr>
        <a:xfrm>
          <a:off x="0" y="4264087"/>
          <a:ext cx="4828173" cy="1356029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lvl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900" kern="1200" dirty="0"/>
            <a:t>Tempo </a:t>
          </a:r>
          <a:r>
            <a:rPr lang="en-US" sz="1900" kern="1200" dirty="0" err="1"/>
            <a:t>prolongado</a:t>
          </a:r>
          <a:r>
            <a:rPr lang="en-US" sz="1900" kern="1200" dirty="0"/>
            <a:t> para </a:t>
          </a:r>
          <a:r>
            <a:rPr lang="en-US" sz="1900" kern="1200" dirty="0" err="1"/>
            <a:t>estabilização</a:t>
          </a:r>
          <a:r>
            <a:rPr lang="en-US" sz="1900" kern="1200" dirty="0"/>
            <a:t> do RN, </a:t>
          </a:r>
          <a:r>
            <a:rPr lang="en-US" sz="1900" kern="1200" dirty="0" err="1"/>
            <a:t>incluindo</a:t>
          </a:r>
          <a:r>
            <a:rPr lang="en-US" sz="1900" kern="1200" dirty="0"/>
            <a:t> </a:t>
          </a:r>
          <a:r>
            <a:rPr lang="en-US" sz="1900" kern="1200" dirty="0" err="1"/>
            <a:t>acesso</a:t>
          </a:r>
          <a:r>
            <a:rPr lang="en-US" sz="1900" kern="1200" dirty="0"/>
            <a:t> vascular, VM, </a:t>
          </a:r>
          <a:r>
            <a:rPr lang="en-US" sz="1900" kern="1200" dirty="0" err="1"/>
            <a:t>antibioticoterapia</a:t>
          </a:r>
          <a:r>
            <a:rPr lang="en-US" sz="1900" kern="1200" dirty="0"/>
            <a:t>..</a:t>
          </a:r>
          <a:endParaRPr lang="en-US" sz="1900" kern="1200" baseline="0" dirty="0"/>
        </a:p>
      </dsp:txBody>
      <dsp:txXfrm>
        <a:off x="66196" y="4330283"/>
        <a:ext cx="4695781" cy="1223637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#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#2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#3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#4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/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/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E16A0F8-6DA9-4560-A391-EC874F7F5CBD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AF1A72-71D7-4388-B293-07DC73D64389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/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755DB5-AAA9-47C5-8CA0-5B477BB9D6A8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6AD5826-8504-4E8A-8DC0-CF80BF2D572B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/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/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6CE788E-680B-4581-A662-B23A8CFEDDEB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5C24B8F-6DBA-4C23-A3AA-C79B402AB5B8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/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/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FF52A1F-2B6E-4D07-988F-E72B8DF64FF9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6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7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42D5D40-4B11-41E2-9BD6-0C55002FC0D7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/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/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/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/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/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7A818C0-D205-4492-A62B-791F8735B442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8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9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3F34B7-E708-4D36-A42C-67CB1587FEDA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/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F941CC5-53C3-490A-80EF-7CF8AFA0366D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4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5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6A811B9-6C4A-4E3E-B55B-B774F2F605E7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59BD954-27BB-4E59-817C-EB23F5CE5634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3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4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19F233-DFDB-4D18-A838-518DD9C6053A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/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/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110ECB3-6154-4BD3-B819-FF0D4026ED04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6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7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75554A-2254-44EE-B219-D8DCFD29A5E3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/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/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/>
          </a:p>
        </p:txBody>
      </p:sp>
      <p:sp>
        <p:nvSpPr>
          <p:cNvPr id="4" name="Espaço Reservado para Texto 3">
            <a:extLst>
              <a:ext uri="{FF2B5EF4-FFF2-40B4-BE49-F238E27FC236}"/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A518658-2827-4753-9A25-3DEDB36D1380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6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7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DE65B56-A737-48B5-9ADA-A144E867D19E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/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/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D3C5BF-C264-44B2-8F51-940DCDD36026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A7154AA-709A-4D27-B1CD-A5F80EA183BF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/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/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43653B-C2C8-42CA-9D7B-AC29AC6577EF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A3E879C-39D4-4C50-898D-F78C416BC74B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de texto Mestres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/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 smtClean="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860D33AC-E256-4A3A-BA1E-8D67548D19F3}" type="datetimeFigureOut">
              <a:rPr lang="pt-BR"/>
              <a:pPr>
                <a:defRPr/>
              </a:pPr>
              <a:t>15/06/2022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/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/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 smtClean="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4040B25E-BD18-4EBF-8D63-33C62C49D851}" type="slidenum">
              <a:rPr lang="pt-BR"/>
              <a:pPr>
                <a:defRPr/>
              </a:pPr>
              <a:t>‹nº›</a:t>
            </a:fld>
            <a:endParaRPr lang="pt-B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9" r:id="rId1"/>
    <p:sldLayoutId id="2147483658" r:id="rId2"/>
    <p:sldLayoutId id="2147483657" r:id="rId3"/>
    <p:sldLayoutId id="2147483656" r:id="rId4"/>
    <p:sldLayoutId id="2147483655" r:id="rId5"/>
    <p:sldLayoutId id="2147483654" r:id="rId6"/>
    <p:sldLayoutId id="2147483653" r:id="rId7"/>
    <p:sldLayoutId id="2147483652" r:id="rId8"/>
    <p:sldLayoutId id="2147483651" r:id="rId9"/>
    <p:sldLayoutId id="2147483650" r:id="rId10"/>
    <p:sldLayoutId id="2147483649" r:id="rId11"/>
  </p:sldLayoutIdLst>
  <p:txStyles>
    <p:titleStyle>
      <a:lvl1pPr algn="l" rtl="0" fontAlgn="base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2pPr>
      <a:lvl3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3pPr>
      <a:lvl4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4pPr>
      <a:lvl5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9pPr>
    </p:titleStyle>
    <p:bodyStyle>
      <a:lvl1pPr marL="228600" indent="-228600" algn="l" rtl="0" fontAlgn="base">
        <a:lnSpc>
          <a:spcPct val="90000"/>
        </a:lnSpc>
        <a:spcBef>
          <a:spcPts val="1000"/>
        </a:spcBef>
        <a:spcAft>
          <a:spcPct val="0"/>
        </a:spcAft>
        <a:buFont typeface="Arial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hyperlink" Target="http://paulomargotto.com.br/artigo-5-379-alem-da-prematuridade-extrema-tratamento-e-resultados-de-bebe-periviaveis-que-nasceram-entre-22-23-semanas-em-um-unico-centro-que-envolve-uma-abordagem-filosofica-proativa-positiva/" TargetMode="External"/><Relationship Id="rId3" Type="http://schemas.openxmlformats.org/officeDocument/2006/relationships/image" Target="../media/image1.png"/><Relationship Id="rId7" Type="http://schemas.openxmlformats.org/officeDocument/2006/relationships/image" Target="../media/image2.png"/><Relationship Id="rId2" Type="http://schemas.openxmlformats.org/officeDocument/2006/relationships/slideLayout" Target="../slideLayouts/slideLayout1.xml"/><Relationship Id="rId1" Type="http://schemas.openxmlformats.org/officeDocument/2006/relationships/video" Target="NULL" TargetMode="External"/><Relationship Id="rId6" Type="http://schemas.openxmlformats.org/officeDocument/2006/relationships/hyperlink" Target="http://paulomargotto.com.br/" TargetMode="External"/><Relationship Id="rId5" Type="http://schemas.openxmlformats.org/officeDocument/2006/relationships/hyperlink" Target="http://www.paulomargotto.com.br/" TargetMode="External"/><Relationship Id="rId4" Type="http://schemas.openxmlformats.org/officeDocument/2006/relationships/hyperlink" Target="https://pubmed.ncbi.nlm.nih.gov/31712659/" TargetMode="Externa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hyperlink" Target="http://www.paulomargotto.com.br/" TargetMode="Externa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hyperlink" Target="http://paulomargotto.com.br/documentos/21236" TargetMode="External"/><Relationship Id="rId2" Type="http://schemas.openxmlformats.org/officeDocument/2006/relationships/hyperlink" Target="http://paulomargotto.com.br/artigo-5-379-alem-da-prematuridade-extrema-tratamento-e-resultados-de-bebe-periviaveis-que-nasceram-entre-22-23-semanas-em-um-unico-centro-que-envolve-uma-abordagem-filosofica-proativa-positiva/" TargetMode="Externa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hyperlink" Target="http://paulomargotto.com.br/documentos/21209" TargetMode="Externa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hyperlink" Target="http://paulomargotto.com.br/documentos/20462" TargetMode="Externa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7" Type="http://schemas.openxmlformats.org/officeDocument/2006/relationships/image" Target="../media/image18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5" Type="http://schemas.openxmlformats.org/officeDocument/2006/relationships/hyperlink" Target="http://paulomargotto.com.br/documentos/20666" TargetMode="External"/><Relationship Id="rId4" Type="http://schemas.openxmlformats.org/officeDocument/2006/relationships/image" Target="../media/image17.pn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1" name="Rectangle 30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pic>
        <p:nvPicPr>
          <p:cNvPr id="27" name="Shape"/>
          <p:cNvPicPr>
            <a:picLocks noRot="1" noChangeAspect="1"/>
          </p:cNvPicPr>
          <p:nvPr>
            <a:videoFile r:link="rId1"/>
          </p:nvPr>
        </p:nvPicPr>
        <p:blipFill>
          <a:blip r:embed="rId3"/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3321" name="Rectangle 9"/>
          <p:cNvSpPr>
            <a:spLocks noChangeArrowheads="1"/>
          </p:cNvSpPr>
          <p:nvPr/>
        </p:nvSpPr>
        <p:spPr bwMode="auto">
          <a:xfrm>
            <a:off x="204788" y="868363"/>
            <a:ext cx="11674475" cy="822325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pt-BR" sz="2400" b="1">
                <a:solidFill>
                  <a:srgbClr val="0000FF"/>
                </a:solidFill>
                <a:latin typeface="Algerian" pitchFamily="82" charset="0"/>
              </a:rPr>
              <a:t>A hora de ouro: uma iniciativa de melhoria da qualidade para prematuros extremos na Unidade de Terapia Intensiva Neonatal</a:t>
            </a:r>
            <a:endParaRPr lang="pt-BR" sz="2400">
              <a:solidFill>
                <a:srgbClr val="0000FF"/>
              </a:solidFill>
              <a:latin typeface="Algerian" pitchFamily="82" charset="0"/>
            </a:endParaRPr>
          </a:p>
        </p:txBody>
      </p:sp>
      <p:sp>
        <p:nvSpPr>
          <p:cNvPr id="13322" name="Rectangle 10"/>
          <p:cNvSpPr>
            <a:spLocks noChangeArrowheads="1"/>
          </p:cNvSpPr>
          <p:nvPr/>
        </p:nvSpPr>
        <p:spPr bwMode="auto">
          <a:xfrm>
            <a:off x="0" y="1684338"/>
            <a:ext cx="12192000" cy="733425"/>
          </a:xfrm>
          <a:prstGeom prst="rect">
            <a:avLst/>
          </a:prstGeom>
          <a:solidFill>
            <a:srgbClr val="FFFFFF"/>
          </a:solidFill>
          <a:ln w="9525">
            <a:noFill/>
            <a:miter lim="800000"/>
            <a:headEnd/>
            <a:tailEnd/>
          </a:ln>
          <a:effectLst/>
        </p:spPr>
        <p:txBody>
          <a:bodyPr lIns="0" tIns="0" rIns="0" bIns="0" anchor="ctr">
            <a:spAutoFit/>
          </a:bodyPr>
          <a:lstStyle/>
          <a:p>
            <a:pPr algn="ctr"/>
            <a:r>
              <a:rPr lang="pt-BR" sz="1600">
                <a:hlinkClick r:id="rId4"/>
              </a:rPr>
              <a:t>The </a:t>
            </a:r>
            <a:r>
              <a:rPr lang="pt-BR" sz="1600" b="1">
                <a:hlinkClick r:id="rId4"/>
              </a:rPr>
              <a:t>Golden</a:t>
            </a:r>
            <a:r>
              <a:rPr lang="pt-BR" sz="1600">
                <a:hlinkClick r:id="rId4"/>
              </a:rPr>
              <a:t> </a:t>
            </a:r>
            <a:r>
              <a:rPr lang="pt-BR" sz="1600" b="1">
                <a:hlinkClick r:id="rId4"/>
              </a:rPr>
              <a:t>Hour</a:t>
            </a:r>
            <a:r>
              <a:rPr lang="pt-BR" sz="1600">
                <a:hlinkClick r:id="rId4"/>
              </a:rPr>
              <a:t>: a </a:t>
            </a:r>
            <a:r>
              <a:rPr lang="pt-BR" sz="1600" b="1">
                <a:hlinkClick r:id="rId4"/>
              </a:rPr>
              <a:t>quality</a:t>
            </a:r>
            <a:r>
              <a:rPr lang="pt-BR" sz="1600">
                <a:hlinkClick r:id="rId4"/>
              </a:rPr>
              <a:t> </a:t>
            </a:r>
            <a:r>
              <a:rPr lang="pt-BR" sz="1600" b="1">
                <a:hlinkClick r:id="rId4"/>
              </a:rPr>
              <a:t>improvement</a:t>
            </a:r>
            <a:r>
              <a:rPr lang="pt-BR" sz="1600">
                <a:hlinkClick r:id="rId4"/>
              </a:rPr>
              <a:t> </a:t>
            </a:r>
            <a:r>
              <a:rPr lang="pt-BR" sz="1600" b="1">
                <a:hlinkClick r:id="rId4"/>
              </a:rPr>
              <a:t>initiative</a:t>
            </a:r>
            <a:r>
              <a:rPr lang="pt-BR" sz="1600">
                <a:hlinkClick r:id="rId4"/>
              </a:rPr>
              <a:t> for </a:t>
            </a:r>
            <a:r>
              <a:rPr lang="pt-BR" sz="1600" b="1">
                <a:hlinkClick r:id="rId4"/>
              </a:rPr>
              <a:t>extremely</a:t>
            </a:r>
            <a:r>
              <a:rPr lang="pt-BR" sz="1600">
                <a:hlinkClick r:id="rId4"/>
              </a:rPr>
              <a:t> </a:t>
            </a:r>
            <a:r>
              <a:rPr lang="pt-BR" sz="1600" b="1">
                <a:hlinkClick r:id="rId4"/>
              </a:rPr>
              <a:t>premature</a:t>
            </a:r>
            <a:r>
              <a:rPr lang="pt-BR" sz="1600">
                <a:hlinkClick r:id="rId4"/>
              </a:rPr>
              <a:t> infants in the neonatal intensive care unit.</a:t>
            </a:r>
            <a:r>
              <a:rPr lang="pt-BR" sz="1600"/>
              <a:t> Croop SEW, Thoyre SM, Aliaga S, McCaffrey MJ, Peter-Wohl S.J Perinatol. 2020 Mar;40(3):530-539. doi: 10.1038/s41372-019-0545-0. Epub 2019 Nov 11.PMID: 31712659 </a:t>
            </a:r>
            <a:r>
              <a:rPr lang="pt-BR" sz="1600" b="1"/>
              <a:t>Free PMC article. </a:t>
            </a:r>
            <a:r>
              <a:rPr lang="pt-BR" sz="1600" b="1">
                <a:solidFill>
                  <a:srgbClr val="FF00FF"/>
                </a:solidFill>
              </a:rPr>
              <a:t>Artigo Livre!</a:t>
            </a:r>
          </a:p>
        </p:txBody>
      </p:sp>
      <p:sp>
        <p:nvSpPr>
          <p:cNvPr id="13323" name="Text Box 11"/>
          <p:cNvSpPr txBox="1">
            <a:spLocks noChangeArrowheads="1"/>
          </p:cNvSpPr>
          <p:nvPr/>
        </p:nvSpPr>
        <p:spPr bwMode="auto">
          <a:xfrm>
            <a:off x="1223963" y="2446338"/>
            <a:ext cx="9359900" cy="1006475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pt-BR" sz="2000">
                <a:solidFill>
                  <a:srgbClr val="0000FF"/>
                </a:solidFill>
              </a:rPr>
              <a:t>Apresentação: Lucas de Carmo</a:t>
            </a:r>
          </a:p>
          <a:p>
            <a:pPr algn="ctr"/>
            <a:r>
              <a:rPr lang="pt-BR" sz="2000">
                <a:solidFill>
                  <a:srgbClr val="0000FF"/>
                </a:solidFill>
              </a:rPr>
              <a:t>Coordenação: Paulo R. Margotto/Marta David Rocha de Moura</a:t>
            </a:r>
          </a:p>
          <a:p>
            <a:pPr algn="ctr"/>
            <a:r>
              <a:rPr lang="pt-BR" sz="2000">
                <a:solidFill>
                  <a:srgbClr val="0000FF"/>
                </a:solidFill>
              </a:rPr>
              <a:t>Unidade de Neonatologia do Hospital Materno Infantil Dr. Antônio Lisboa/SES/DF</a:t>
            </a:r>
          </a:p>
        </p:txBody>
      </p:sp>
      <p:sp>
        <p:nvSpPr>
          <p:cNvPr id="13324" name="Text Box 12"/>
          <p:cNvSpPr txBox="1">
            <a:spLocks noChangeArrowheads="1"/>
          </p:cNvSpPr>
          <p:nvPr/>
        </p:nvSpPr>
        <p:spPr bwMode="auto">
          <a:xfrm>
            <a:off x="5638800" y="3819525"/>
            <a:ext cx="3155950" cy="64135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pt-BR"/>
              <a:t>Brasília, 14 de junho de 2022</a:t>
            </a:r>
          </a:p>
          <a:p>
            <a:r>
              <a:rPr lang="pt-BR">
                <a:hlinkClick r:id="rId5"/>
              </a:rPr>
              <a:t>www.paulomargotto.com.br</a:t>
            </a:r>
            <a:r>
              <a:rPr lang="pt-BR"/>
              <a:t> </a:t>
            </a:r>
          </a:p>
        </p:txBody>
      </p:sp>
      <p:sp>
        <p:nvSpPr>
          <p:cNvPr id="13325" name="Rectangle 13"/>
          <p:cNvSpPr>
            <a:spLocks noChangeArrowheads="1"/>
          </p:cNvSpPr>
          <p:nvPr/>
        </p:nvSpPr>
        <p:spPr bwMode="auto">
          <a:xfrm>
            <a:off x="5565775" y="3417888"/>
            <a:ext cx="3257550" cy="366712"/>
          </a:xfrm>
          <a:prstGeom prst="rect">
            <a:avLst/>
          </a:prstGeom>
          <a:solidFill>
            <a:srgbClr val="000080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>
            <a:spAutoFit/>
          </a:bodyPr>
          <a:lstStyle/>
          <a:p>
            <a:r>
              <a:rPr lang="pt-BR" altLang="ja-JP" b="1">
                <a:ea typeface="ＭＳ Ｐゴシック" charset="-128"/>
                <a:hlinkClick r:id="rId6" tooltip="Dr. Paulo Roberto Margotto"/>
              </a:rPr>
              <a:t>NEONATOLOGIA EM AÇÃO</a:t>
            </a:r>
            <a:r>
              <a:rPr lang="pt-BR" altLang="ja-JP">
                <a:ea typeface="ＭＳ Ｐゴシック" charset="-128"/>
              </a:rPr>
              <a:t> </a:t>
            </a:r>
          </a:p>
        </p:txBody>
      </p:sp>
      <p:pic>
        <p:nvPicPr>
          <p:cNvPr id="13326" name="Picture 6"/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10080625" y="3490913"/>
            <a:ext cx="1947863" cy="1512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3327" name="Rectangle 15"/>
          <p:cNvSpPr>
            <a:spLocks noChangeArrowheads="1"/>
          </p:cNvSpPr>
          <p:nvPr/>
        </p:nvSpPr>
        <p:spPr bwMode="auto">
          <a:xfrm>
            <a:off x="207963" y="4567238"/>
            <a:ext cx="4437062" cy="2014537"/>
          </a:xfrm>
          <a:prstGeom prst="rect">
            <a:avLst/>
          </a:prstGeom>
          <a:solidFill>
            <a:srgbClr val="FFFF00"/>
          </a:solidFill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r>
              <a:rPr lang="pt-BR" b="1">
                <a:solidFill>
                  <a:srgbClr val="0000FF"/>
                </a:solidFill>
                <a:hlinkClick r:id="rId8"/>
              </a:rPr>
              <a:t>Além da Prematuridade extrema: tratamento e resultados de bebê periviáveis que nasceram entre 22-23 semanas em um Único Centro que envolve uma abordagem filosófica proativa positiva</a:t>
            </a:r>
            <a:r>
              <a:rPr lang="pt-BR" b="1">
                <a:solidFill>
                  <a:srgbClr val="0000FF"/>
                </a:solidFill>
              </a:rPr>
              <a:t> (</a:t>
            </a:r>
            <a:r>
              <a:rPr lang="pt-BR">
                <a:solidFill>
                  <a:srgbClr val="424242"/>
                </a:solidFill>
              </a:rPr>
              <a:t>Jonathan M. Klein (University of Iowa (EUA</a:t>
            </a:r>
            <a:r>
              <a:rPr lang="pt-BR" b="1">
                <a:solidFill>
                  <a:srgbClr val="0000CC"/>
                </a:solidFill>
              </a:rPr>
              <a:t>)</a:t>
            </a:r>
            <a:r>
              <a:rPr lang="pt-BR">
                <a:solidFill>
                  <a:srgbClr val="424242"/>
                </a:solidFill>
              </a:rPr>
              <a:t>.</a:t>
            </a:r>
          </a:p>
        </p:txBody>
      </p:sp>
      <p:sp>
        <p:nvSpPr>
          <p:cNvPr id="13328" name="Oval 16"/>
          <p:cNvSpPr>
            <a:spLocks noChangeArrowheads="1"/>
          </p:cNvSpPr>
          <p:nvPr/>
        </p:nvSpPr>
        <p:spPr bwMode="auto">
          <a:xfrm>
            <a:off x="290513" y="3540125"/>
            <a:ext cx="2257425" cy="100806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pt-BR" dirty="0" smtClean="0"/>
              <a:t>Nos </a:t>
            </a:r>
            <a:r>
              <a:rPr lang="pt-BR" dirty="0"/>
              <a:t>complementos</a:t>
            </a:r>
          </a:p>
        </p:txBody>
      </p:sp>
      <p:sp>
        <p:nvSpPr>
          <p:cNvPr id="13329" name="AutoShape 17"/>
          <p:cNvSpPr>
            <a:spLocks noChangeArrowheads="1"/>
          </p:cNvSpPr>
          <p:nvPr/>
        </p:nvSpPr>
        <p:spPr bwMode="auto">
          <a:xfrm>
            <a:off x="2582863" y="3644900"/>
            <a:ext cx="523875" cy="958850"/>
          </a:xfrm>
          <a:prstGeom prst="curvedLeftArrow">
            <a:avLst>
              <a:gd name="adj1" fmla="val 36606"/>
              <a:gd name="adj2" fmla="val 73212"/>
              <a:gd name="adj3" fmla="val 33333"/>
            </a:avLst>
          </a:prstGeom>
          <a:solidFill>
            <a:srgbClr val="FF00FF"/>
          </a:solidFill>
          <a:ln w="57150">
            <a:solidFill>
              <a:srgbClr val="FFFF00"/>
            </a:solidFill>
            <a:prstDash val="sysDot"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000" fill="hold"/>
                                        <p:tgtEl>
                                          <p:spTgt spid="2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2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video>
              <p:cMediaNode mute="1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27"/>
                </p:tgtEl>
              </p:cMediaNode>
            </p:vide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1" name="Color 2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15364" name="Group 12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218238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15365" name="Group 16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15366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SIGLAS E TERMOS</a:t>
            </a:r>
          </a:p>
        </p:txBody>
      </p:sp>
      <p:graphicFrame>
        <p:nvGraphicFramePr>
          <p:cNvPr id="5" name="Espaço Reservado para Conteúdo 2">
            <a:extLst>
              <a:ext uri="{FF2B5EF4-FFF2-40B4-BE49-F238E27FC236}"/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1" name="Color 2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16388" name="Group 12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218238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16389" name="Group 16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16390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INTRODUÇÃO</a:t>
            </a:r>
          </a:p>
        </p:txBody>
      </p:sp>
      <p:graphicFrame>
        <p:nvGraphicFramePr>
          <p:cNvPr id="5" name="Espaço Reservado para Conteúdo 2">
            <a:extLst>
              <a:ext uri="{FF2B5EF4-FFF2-40B4-BE49-F238E27FC236}"/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1" name="Color 2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17412" name="Group 12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218238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17413" name="Group 16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17414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INTRODUÇÃO</a:t>
            </a:r>
          </a:p>
        </p:txBody>
      </p:sp>
      <p:graphicFrame>
        <p:nvGraphicFramePr>
          <p:cNvPr id="5" name="Espaço Reservado para Conteúdo 2">
            <a:extLst>
              <a:ext uri="{FF2B5EF4-FFF2-40B4-BE49-F238E27FC236}"/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1" name="Color 2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18436" name="Group 12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218238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18437" name="Group 16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18438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PROBLEMA</a:t>
            </a:r>
          </a:p>
        </p:txBody>
      </p:sp>
      <p:graphicFrame>
        <p:nvGraphicFramePr>
          <p:cNvPr id="5" name="Espaço Reservado para Conteúdo 2">
            <a:extLst>
              <a:ext uri="{FF2B5EF4-FFF2-40B4-BE49-F238E27FC236}"/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6536740" y="527801"/>
          <a:ext cx="4828173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32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19460" name="Group 33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35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36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19461" name="Group 37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39" name="Freeform: Shape 3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19462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CONHECIMENTO DISPONÍVEL PARA O ESTUDO</a:t>
            </a:r>
          </a:p>
        </p:txBody>
      </p:sp>
      <p:sp>
        <p:nvSpPr>
          <p:cNvPr id="19463" name="Espaço Reservado para Conteúdo 2"/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/>
          <a:lstStyle/>
          <a:p>
            <a:pPr>
              <a:spcAft>
                <a:spcPts val="800"/>
              </a:spcAft>
            </a:pPr>
            <a:r>
              <a:rPr lang="pt-BR" sz="2000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Revisão de literatura</a:t>
            </a: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, 9 estudos de QI foram identificados após a implementação de um protocolo de </a:t>
            </a:r>
            <a:r>
              <a:rPr lang="pt-BR" sz="2000" i="1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Golden hour</a:t>
            </a: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8 estudos descreveram melhoria nas temperaturas de admissão.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1 estudo descreveu melhoria na hipoglicemia.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1 estudo descreveu piora da hipoglicemia.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A maioria dos estudos descreveu redução na incidência de DBP, ROP e hemorragia intraventricular.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20484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0485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0486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OBJETIVOS</a:t>
            </a:r>
          </a:p>
        </p:txBody>
      </p:sp>
      <p:sp>
        <p:nvSpPr>
          <p:cNvPr id="20487" name="Espaço Reservado para Conteúdo 2"/>
          <p:cNvSpPr>
            <a:spLocks noGrp="1"/>
          </p:cNvSpPr>
          <p:nvPr>
            <p:ph idx="1"/>
          </p:nvPr>
        </p:nvSpPr>
        <p:spPr>
          <a:xfrm>
            <a:off x="4070350" y="841375"/>
            <a:ext cx="6878638" cy="5121275"/>
          </a:xfrm>
        </p:spPr>
        <p:txBody>
          <a:bodyPr anchor="ctr"/>
          <a:lstStyle/>
          <a:p>
            <a:r>
              <a:rPr lang="pt-BR" sz="2400" b="1" smtClean="0">
                <a:solidFill>
                  <a:srgbClr val="FF00FF"/>
                </a:solidFill>
                <a:ea typeface="Calibri" pitchFamily="34" charset="0"/>
                <a:cs typeface="Times New Roman" pitchFamily="18" charset="0"/>
              </a:rPr>
              <a:t>Implementar uma abordagem sistemática e baseada em evidências para o cuidados de RNS EP-ELBW durante a GH.</a:t>
            </a:r>
          </a:p>
          <a:p>
            <a:r>
              <a:rPr lang="pt-BR" sz="2400" b="1" smtClean="0">
                <a:solidFill>
                  <a:srgbClr val="FF00FF"/>
                </a:solidFill>
                <a:ea typeface="Calibri" pitchFamily="34" charset="0"/>
                <a:cs typeface="Times New Roman" pitchFamily="18" charset="0"/>
              </a:rPr>
              <a:t>Aumentar a porcentagem de temperatura dentro da faixa normal, Reduzir a incidência de hipoglicemia e diminuir o tempo até a estabilização (60 minutos).</a:t>
            </a:r>
          </a:p>
          <a:p>
            <a:endParaRPr lang="pt-BR" sz="2400" b="1" smtClean="0">
              <a:solidFill>
                <a:srgbClr val="FF00FF"/>
              </a:solidFill>
              <a:ea typeface="Calibri" pitchFamily="34" charset="0"/>
              <a:cs typeface="Times New Roman" pitchFamily="18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32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21508" name="Group 33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35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36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1509" name="Group 37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39" name="Freeform: Shape 3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1510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MÉTODOS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/>
          </a:bodyPr>
          <a:lstStyle/>
          <a:p>
            <a:pPr>
              <a:spcAft>
                <a:spcPts val="800"/>
              </a:spcAft>
            </a:pP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Estudo de </a:t>
            </a:r>
            <a:r>
              <a:rPr lang="pt-BR" sz="2000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coorte retrospectivo-prospectivo,</a:t>
            </a: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 comparando dados de uma coorte pré-protocolo com uma coorte pós-protocolo.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3 fases: pré-protocolo (n 80), Fase I (n 42) e Fase  II (n 92).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Os dados retrospectivos foram coletados de janeiro de 2012 a março de 2014 a partir de prontuários eletrônicos.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A coleta de dados prospectiva começou com a implementação do </a:t>
            </a:r>
            <a:r>
              <a:rPr lang="pt-BR" sz="2000" smtClean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projeto em abril de 2014 </a:t>
            </a: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e continuou </a:t>
            </a:r>
            <a:r>
              <a:rPr lang="pt-BR" sz="2000" b="1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até fevereiro de 2015</a:t>
            </a: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 para a </a:t>
            </a:r>
            <a:r>
              <a:rPr lang="pt-BR" sz="2000" b="1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Fase I</a:t>
            </a: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 e </a:t>
            </a:r>
            <a:r>
              <a:rPr lang="pt-BR" sz="2000" b="1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março de 2015 a março de 2017</a:t>
            </a: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 para a </a:t>
            </a:r>
            <a:r>
              <a:rPr lang="pt-BR" sz="2000" b="1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Fase II</a:t>
            </a: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 (</a:t>
            </a:r>
            <a:r>
              <a:rPr lang="pt-BR" sz="2000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Tabela 1</a:t>
            </a:r>
            <a:r>
              <a:rPr lang="pt-BR" sz="20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).</a:t>
            </a:r>
          </a:p>
          <a:p>
            <a:pPr>
              <a:spcAft>
                <a:spcPts val="800"/>
              </a:spcAft>
              <a:buFont typeface="Arial" charset="0"/>
              <a:buNone/>
            </a:pPr>
            <a:endParaRPr lang="pt-BR" sz="2000" smtClean="0">
              <a:solidFill>
                <a:srgbClr val="404040"/>
              </a:solidFill>
              <a:ea typeface="Calibri" pitchFamily="34" charset="0"/>
              <a:cs typeface="Times New Roman" pitchFamily="18" charset="0"/>
            </a:endParaRPr>
          </a:p>
          <a:p>
            <a:endParaRPr lang="pt-BR" sz="2000" smtClean="0">
              <a:solidFill>
                <a:schemeClr val="tx2"/>
              </a:solidFill>
              <a:ea typeface="Calibri" pitchFamily="34" charset="0"/>
              <a:cs typeface="Times New Roman" pitchFamily="18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32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22532" name="Group 33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35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36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2533" name="Group 37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39" name="Freeform: Shape 3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2534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MÉTODOS</a:t>
            </a:r>
          </a:p>
        </p:txBody>
      </p:sp>
      <p:pic>
        <p:nvPicPr>
          <p:cNvPr id="22535" name="Picture 2" descr="https://lh6.googleusercontent.com/vOIyVsB_dfCTOqseLrzHH240luaxjl-Dp7j_3LaAHB8rrkpbQOfhwrJQ6U2zJZlob-ZvfkBjl9X62NnCVwbTldV_al8DkNpQ6Wr0OruwIihqxkzTfa8znRtNVv1qXIP0F_qQkoQxAd9K-lpwQQ"/>
          <p:cNvPicPr>
            <a:picLocks noGrp="1" noChangeAspect="1" noChangeArrowheads="1"/>
          </p:cNvPicPr>
          <p:nvPr>
            <p:ph sz="half" idx="1"/>
          </p:nvPr>
        </p:nvPicPr>
        <p:blipFill>
          <a:blip r:embed="rId2"/>
          <a:srcRect/>
          <a:stretch>
            <a:fillRect/>
          </a:stretch>
        </p:blipFill>
        <p:spPr>
          <a:xfrm>
            <a:off x="904875" y="2014538"/>
            <a:ext cx="5048250" cy="3971925"/>
          </a:xfrm>
          <a:noFill/>
        </p:spPr>
      </p:pic>
      <p:sp>
        <p:nvSpPr>
          <p:cNvPr id="22546" name="Rectangle 18"/>
          <p:cNvSpPr>
            <a:spLocks noGrp="1"/>
          </p:cNvSpPr>
          <p:nvPr>
            <p:ph sz="quarter" idx="4294967295"/>
          </p:nvPr>
        </p:nvSpPr>
        <p:spPr>
          <a:xfrm>
            <a:off x="6172200" y="1825625"/>
            <a:ext cx="5181600" cy="2098675"/>
          </a:xfrm>
        </p:spPr>
        <p:txBody>
          <a:bodyPr/>
          <a:lstStyle/>
          <a:p>
            <a:endParaRPr lang="pt-BR" sz="2000" smtClean="0"/>
          </a:p>
        </p:txBody>
      </p:sp>
      <p:sp>
        <p:nvSpPr>
          <p:cNvPr id="22547" name="Rectangle 19"/>
          <p:cNvSpPr>
            <a:spLocks noGrp="1"/>
          </p:cNvSpPr>
          <p:nvPr>
            <p:ph sz="quarter" idx="4294967295"/>
          </p:nvPr>
        </p:nvSpPr>
        <p:spPr>
          <a:xfrm>
            <a:off x="6172200" y="4076700"/>
            <a:ext cx="5181600" cy="2100263"/>
          </a:xfrm>
        </p:spPr>
        <p:txBody>
          <a:bodyPr/>
          <a:lstStyle/>
          <a:p>
            <a:endParaRPr lang="pt-BR" sz="2000" smtClean="0"/>
          </a:p>
        </p:txBody>
      </p:sp>
      <p:sp>
        <p:nvSpPr>
          <p:cNvPr id="22545" name="Text Box 17"/>
          <p:cNvSpPr txBox="1">
            <a:spLocks noChangeArrowheads="1"/>
          </p:cNvSpPr>
          <p:nvPr/>
        </p:nvSpPr>
        <p:spPr bwMode="auto">
          <a:xfrm>
            <a:off x="7048500" y="355600"/>
            <a:ext cx="41465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pt-BR">
                <a:solidFill>
                  <a:srgbClr val="0000FF"/>
                </a:solidFill>
              </a:rPr>
              <a:t>OBSERVAÇÃO DO APRESENTADOR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6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grpSp>
        <p:nvGrpSpPr>
          <p:cNvPr id="23555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12188825" cy="6858000"/>
            <a:chOff x="651279" y="598259"/>
            <a:chExt cx="10889442" cy="5680742"/>
          </a:xfrm>
        </p:grpSpPr>
        <p:sp>
          <p:nvSpPr>
            <p:cNvPr id="28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29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3556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31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32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33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34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35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36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37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3557" name="Título 1"/>
          <p:cNvSpPr>
            <a:spLocks noGrp="1"/>
          </p:cNvSpPr>
          <p:nvPr>
            <p:ph type="title"/>
          </p:nvPr>
        </p:nvSpPr>
        <p:spPr>
          <a:xfrm rot="16200000">
            <a:off x="-2680493" y="2075656"/>
            <a:ext cx="5961062" cy="2486025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</a:t>
            </a:r>
          </a:p>
        </p:txBody>
      </p:sp>
      <p:pic>
        <p:nvPicPr>
          <p:cNvPr id="23571" name="Picture 19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869950" y="36513"/>
            <a:ext cx="9659938" cy="6821487"/>
          </a:xfrm>
          <a:prstGeom prst="rect">
            <a:avLst/>
          </a:prstGeom>
          <a:noFill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24580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4581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4582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</a:t>
            </a:r>
            <a:br>
              <a:rPr lang="pt-BR" sz="4800" smtClean="0">
                <a:solidFill>
                  <a:schemeClr val="bg1"/>
                </a:solidFill>
              </a:rPr>
            </a:br>
            <a:r>
              <a:rPr lang="pt-BR" sz="2000" smtClean="0">
                <a:solidFill>
                  <a:schemeClr val="bg1"/>
                </a:solidFill>
              </a:rPr>
              <a:t>(Ambiente e população)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 lnSpcReduction="10000"/>
          </a:bodyPr>
          <a:lstStyle/>
          <a:p>
            <a:r>
              <a:rPr lang="pt-BR" sz="24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Estudo em centro único realizado na UTIN de nível IV de 58 leitos no Hospital Infantil da UNC, em Chapel Hill, Carolina do Norte.</a:t>
            </a:r>
          </a:p>
          <a:p>
            <a:r>
              <a:rPr lang="pt-BR" sz="24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Referência regional para o estado.</a:t>
            </a:r>
          </a:p>
          <a:p>
            <a:r>
              <a:rPr lang="pt-BR" sz="2400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Inclusão</a:t>
            </a:r>
            <a:r>
              <a:rPr lang="pt-BR" sz="24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: RNs &lt; 27 semanas de gestação que sobreviveram a reanimação e foram admitidos na UTIN.</a:t>
            </a:r>
          </a:p>
          <a:p>
            <a:r>
              <a:rPr lang="pt-BR" sz="2400" smtClean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Exclusão</a:t>
            </a:r>
            <a:r>
              <a:rPr lang="pt-BR" sz="24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: Anomalias congênitas que resultaram em morte em menos de 24h após o nascimento e/ou decisão dos pais de paliar.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25604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5605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5606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</a:t>
            </a:r>
            <a:br>
              <a:rPr lang="pt-BR" sz="4800" smtClean="0">
                <a:solidFill>
                  <a:schemeClr val="bg1"/>
                </a:solidFill>
              </a:rPr>
            </a:br>
            <a:r>
              <a:rPr lang="pt-BR" sz="2000" smtClean="0">
                <a:solidFill>
                  <a:schemeClr val="bg1"/>
                </a:solidFill>
              </a:rPr>
              <a:t>(Equipe)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 fontScale="92500" lnSpcReduction="10000"/>
          </a:bodyPr>
          <a:lstStyle/>
          <a:p>
            <a:r>
              <a:rPr lang="pt-BR" smtClean="0">
                <a:solidFill>
                  <a:srgbClr val="404040"/>
                </a:solidFill>
              </a:rPr>
              <a:t>Equipe multidisciplinar de provedores de UTIN, incluindo neonatologistas, enfermeiros neonatais, técnicos neonatais, e fisioterapeutas projetou os pacotes baseados em evidências incluídos no protocolo.</a:t>
            </a:r>
          </a:p>
          <a:p>
            <a:r>
              <a:rPr lang="pt-BR" smtClean="0">
                <a:solidFill>
                  <a:srgbClr val="404040"/>
                </a:solidFill>
              </a:rPr>
              <a:t>Cada equipe tinha um líder, que orientava e ensinava os demais o protocolo, conscientizando da necessidade de melhora.</a:t>
            </a:r>
          </a:p>
          <a:p>
            <a:r>
              <a:rPr lang="pt-BR" smtClean="0">
                <a:solidFill>
                  <a:srgbClr val="404040"/>
                </a:solidFill>
              </a:rPr>
              <a:t>Atualizações foram fornecidas durante todo o projeto.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3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26628" name="Group 3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46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47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6629" name="Group 3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48" name="Freeform: Shape 3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9" name="Freeform: Shape 3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0" name="Freeform: Shape 3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1" name="Freeform: Shape 3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2" name="Freeform: Shape 4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3" name="Freeform: Shape 4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4" name="Freeform: Shape 4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6630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</a:t>
            </a:r>
            <a:br>
              <a:rPr lang="pt-BR" sz="4800" smtClean="0">
                <a:solidFill>
                  <a:schemeClr val="bg1"/>
                </a:solidFill>
              </a:rPr>
            </a:br>
            <a:r>
              <a:rPr lang="pt-BR" sz="2000" smtClean="0">
                <a:solidFill>
                  <a:schemeClr val="bg1"/>
                </a:solidFill>
              </a:rPr>
              <a:t>(Protocolo)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 fontScale="92500" lnSpcReduction="10000"/>
          </a:bodyPr>
          <a:lstStyle/>
          <a:p>
            <a:r>
              <a:rPr lang="pt-BR" b="1" smtClean="0">
                <a:solidFill>
                  <a:srgbClr val="FF00FF"/>
                </a:solidFill>
                <a:ea typeface="Calibri" pitchFamily="34" charset="0"/>
                <a:cs typeface="Times New Roman" pitchFamily="18" charset="0"/>
              </a:rPr>
              <a:t>Termorregulação</a:t>
            </a:r>
            <a:r>
              <a:rPr lang="pt-BR" smtClean="0">
                <a:solidFill>
                  <a:srgbClr val="FF00FF"/>
                </a:solidFill>
                <a:ea typeface="Calibri" pitchFamily="34" charset="0"/>
                <a:cs typeface="Times New Roman" pitchFamily="18" charset="0"/>
              </a:rPr>
              <a:t>: </a:t>
            </a:r>
          </a:p>
          <a:p>
            <a:pPr>
              <a:buFont typeface="Arial" charset="0"/>
              <a:buNone/>
            </a:pPr>
            <a:r>
              <a:rPr lang="pt-BR" sz="18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1) </a:t>
            </a: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Temperatura da sala de parto foi aumentada para 74-76 °F e o aquecedor foi preparado juntamente com a equipe da obstetrícia.</a:t>
            </a:r>
          </a:p>
          <a:p>
            <a:pPr>
              <a:buFont typeface="Arial" charset="0"/>
              <a:buNone/>
            </a:pP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2) Equipamentos  foram aquecidos.</a:t>
            </a:r>
          </a:p>
          <a:p>
            <a:pPr>
              <a:buFont typeface="Arial" charset="0"/>
              <a:buNone/>
            </a:pP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3) Calor radiante, saco plástico e gorro.</a:t>
            </a:r>
          </a:p>
          <a:p>
            <a:pPr>
              <a:buFont typeface="Arial" charset="0"/>
              <a:buNone/>
            </a:pP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4) Acrescentado colchão aquecido e a técnica de embrulhar o RN no saco plástico foi modificada.</a:t>
            </a:r>
          </a:p>
          <a:p>
            <a:pPr>
              <a:buFont typeface="Arial" charset="0"/>
              <a:buNone/>
            </a:pP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5) Um canto do saco plástico foi dobrado sobre a cabeça do RN e preso com a touca para prevenir a perda de calor (Fase I).</a:t>
            </a:r>
          </a:p>
          <a:p>
            <a:pPr>
              <a:buFont typeface="Arial" charset="0"/>
              <a:buNone/>
            </a:pPr>
            <a:r>
              <a:rPr lang="pt-BR" sz="20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6) O saco plástico e a touca foram substituídos por um terno de polietileno com capuz no qual o RN entrava e o coto umbilical ficava para fora.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3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27652" name="Group 3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46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47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7653" name="Group 3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48" name="Freeform: Shape 3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9" name="Freeform: Shape 3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0" name="Freeform: Shape 3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1" name="Freeform: Shape 3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2" name="Freeform: Shape 4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3" name="Freeform: Shape 4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4" name="Freeform: Shape 4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7654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</a:t>
            </a:r>
            <a:br>
              <a:rPr lang="pt-BR" sz="4800" smtClean="0">
                <a:solidFill>
                  <a:schemeClr val="bg1"/>
                </a:solidFill>
              </a:rPr>
            </a:br>
            <a:r>
              <a:rPr lang="pt-BR" sz="2000" smtClean="0">
                <a:solidFill>
                  <a:schemeClr val="bg1"/>
                </a:solidFill>
              </a:rPr>
              <a:t>(Protocolo)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 fontScale="92500" lnSpcReduction="10000"/>
          </a:bodyPr>
          <a:lstStyle/>
          <a:p>
            <a:r>
              <a:rPr lang="pt-BR" b="1" smtClean="0">
                <a:solidFill>
                  <a:srgbClr val="FF00FF"/>
                </a:solidFill>
                <a:ea typeface="Calibri" pitchFamily="34" charset="0"/>
                <a:cs typeface="Times New Roman" pitchFamily="18" charset="0"/>
              </a:rPr>
              <a:t>Controle glicêmico</a:t>
            </a:r>
            <a:r>
              <a:rPr lang="pt-BR" sz="1800" b="1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: </a:t>
            </a:r>
          </a:p>
          <a:p>
            <a:pPr>
              <a:buFont typeface="Arial" charset="0"/>
              <a:buNone/>
            </a:pPr>
            <a:r>
              <a:rPr lang="pt-BR" sz="18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1) </a:t>
            </a:r>
            <a:r>
              <a:rPr lang="pt-BR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Para iniciar o quanto antes a glicose, o acesso venoso periférico era estabelecido no DR (2 tentativas).</a:t>
            </a:r>
          </a:p>
          <a:p>
            <a:pPr>
              <a:buFont typeface="Arial" charset="0"/>
              <a:buNone/>
            </a:pPr>
            <a:r>
              <a:rPr lang="pt-BR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2) Na admissão da UTIN, era infundido dextrose 10%na veia periférica até a obtenção do CVU.</a:t>
            </a:r>
          </a:p>
          <a:p>
            <a:pPr>
              <a:buFont typeface="Arial" charset="0"/>
              <a:buNone/>
            </a:pPr>
            <a:r>
              <a:rPr lang="pt-BR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3) Após radiografia (Departamento integrado)  e definida posição do cateter, era iniciado por CVU dextrose 10% e AA 2.5% e por CAU AA 3.6%.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3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28676" name="Group 3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46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47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8677" name="Group 3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48" name="Freeform: Shape 3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9" name="Freeform: Shape 3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0" name="Freeform: Shape 3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1" name="Freeform: Shape 3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2" name="Freeform: Shape 4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3" name="Freeform: Shape 4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4" name="Freeform: Shape 4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8678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</a:t>
            </a:r>
            <a:br>
              <a:rPr lang="pt-BR" sz="4800" smtClean="0">
                <a:solidFill>
                  <a:schemeClr val="bg1"/>
                </a:solidFill>
              </a:rPr>
            </a:br>
            <a:r>
              <a:rPr lang="pt-BR" sz="2000" smtClean="0">
                <a:solidFill>
                  <a:schemeClr val="bg1"/>
                </a:solidFill>
              </a:rPr>
              <a:t>(Protocolo)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5181600" cy="4351338"/>
          </a:xfrm>
        </p:spPr>
        <p:txBody>
          <a:bodyPr anchor="ctr">
            <a:normAutofit/>
          </a:bodyPr>
          <a:lstStyle/>
          <a:p>
            <a:r>
              <a:rPr lang="pt-BR" sz="2400" b="1" smtClean="0">
                <a:solidFill>
                  <a:srgbClr val="FF00FF"/>
                </a:solidFill>
                <a:ea typeface="Calibri" pitchFamily="34" charset="0"/>
                <a:cs typeface="Times New Roman" pitchFamily="18" charset="0"/>
              </a:rPr>
              <a:t>Controle de infecção:</a:t>
            </a:r>
            <a:r>
              <a:rPr lang="pt-BR" sz="2400" b="1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 </a:t>
            </a:r>
          </a:p>
          <a:p>
            <a:pPr>
              <a:buFont typeface="Arial" charset="0"/>
              <a:buAutoNum type="arabicParenR"/>
            </a:pPr>
            <a:r>
              <a:rPr lang="pt-BR" sz="24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A rápida colocação de acesso periférico e central, foram fundamentais para o início precoce de antibióticos e coleta de hemocultura.</a:t>
            </a:r>
          </a:p>
          <a:p>
            <a:pPr>
              <a:buFont typeface="Arial" charset="0"/>
              <a:buAutoNum type="arabicParenR"/>
            </a:pPr>
            <a:r>
              <a:rPr lang="pt-BR" sz="24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O departamento de farmácia também estava interligado, facilitando a disponibilidade e o tempo de entrega.</a:t>
            </a:r>
          </a:p>
        </p:txBody>
      </p:sp>
      <p:sp>
        <p:nvSpPr>
          <p:cNvPr id="28689" name="Rectangle 17"/>
          <p:cNvSpPr>
            <a:spLocks noGrp="1"/>
          </p:cNvSpPr>
          <p:nvPr>
            <p:ph sz="quarter" idx="4294967295"/>
          </p:nvPr>
        </p:nvSpPr>
        <p:spPr>
          <a:xfrm>
            <a:off x="6172200" y="1825625"/>
            <a:ext cx="5181600" cy="2098675"/>
          </a:xfrm>
        </p:spPr>
        <p:txBody>
          <a:bodyPr/>
          <a:lstStyle/>
          <a:p>
            <a:endParaRPr lang="pt-BR" sz="2000" smtClean="0"/>
          </a:p>
        </p:txBody>
      </p:sp>
      <p:sp>
        <p:nvSpPr>
          <p:cNvPr id="28690" name="Rectangle 18"/>
          <p:cNvSpPr>
            <a:spLocks noGrp="1"/>
          </p:cNvSpPr>
          <p:nvPr>
            <p:ph sz="quarter" idx="4294967295"/>
          </p:nvPr>
        </p:nvSpPr>
        <p:spPr>
          <a:xfrm>
            <a:off x="6172200" y="4076700"/>
            <a:ext cx="5181600" cy="2100263"/>
          </a:xfrm>
        </p:spPr>
        <p:txBody>
          <a:bodyPr/>
          <a:lstStyle/>
          <a:p>
            <a:endParaRPr lang="pt-BR" sz="2000" smtClean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3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29700" name="Group 3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46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47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29701" name="Group 3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48" name="Freeform: Shape 3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9" name="Freeform: Shape 3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0" name="Freeform: Shape 3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1" name="Freeform: Shape 3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2" name="Freeform: Shape 4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3" name="Freeform: Shape 4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4" name="Freeform: Shape 4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9702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</a:t>
            </a:r>
            <a:br>
              <a:rPr lang="pt-BR" sz="4800" smtClean="0">
                <a:solidFill>
                  <a:schemeClr val="bg1"/>
                </a:solidFill>
              </a:rPr>
            </a:br>
            <a:r>
              <a:rPr lang="pt-BR" sz="2000" smtClean="0">
                <a:solidFill>
                  <a:schemeClr val="bg1"/>
                </a:solidFill>
              </a:rPr>
              <a:t>(Protocolo)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394450" y="285750"/>
            <a:ext cx="4484688" cy="5340350"/>
          </a:xfrm>
        </p:spPr>
        <p:txBody>
          <a:bodyPr anchor="ctr">
            <a:normAutofit/>
          </a:bodyPr>
          <a:lstStyle/>
          <a:p>
            <a:r>
              <a:rPr lang="pt-BR" b="1" smtClean="0">
                <a:solidFill>
                  <a:srgbClr val="FF00FF"/>
                </a:solidFill>
                <a:ea typeface="Calibri" pitchFamily="34" charset="0"/>
                <a:cs typeface="Times New Roman" pitchFamily="18" charset="0"/>
              </a:rPr>
              <a:t>Respiratório/reanimação:</a:t>
            </a:r>
            <a:r>
              <a:rPr lang="pt-BR" sz="1800" b="1" smtClean="0">
                <a:solidFill>
                  <a:srgbClr val="FF00FF"/>
                </a:solidFill>
                <a:ea typeface="Calibri" pitchFamily="34" charset="0"/>
                <a:cs typeface="Times New Roman" pitchFamily="18" charset="0"/>
              </a:rPr>
              <a:t> </a:t>
            </a:r>
          </a:p>
          <a:p>
            <a:pPr>
              <a:buFont typeface="Arial" charset="0"/>
              <a:buAutoNum type="arabicParenR"/>
            </a:pPr>
            <a:r>
              <a:rPr lang="pt-BR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Protocolo de manejo respiratório baseado no NPR.</a:t>
            </a:r>
          </a:p>
          <a:p>
            <a:pPr>
              <a:buFont typeface="Arial" charset="0"/>
              <a:buAutoNum type="arabicParenR"/>
            </a:pPr>
            <a:r>
              <a:rPr lang="pt-BR" smtClean="0">
                <a:solidFill>
                  <a:schemeClr val="tx2"/>
                </a:solidFill>
                <a:cs typeface="Times New Roman" pitchFamily="18" charset="0"/>
              </a:rPr>
              <a:t>Este plano foi utilizado durante todo o projeto.</a:t>
            </a:r>
          </a:p>
          <a:p>
            <a:pPr>
              <a:buFont typeface="Arial" charset="0"/>
              <a:buAutoNum type="arabicParenR"/>
            </a:pPr>
            <a:r>
              <a:rPr lang="pt-BR" smtClean="0">
                <a:solidFill>
                  <a:schemeClr val="tx2"/>
                </a:solidFill>
                <a:cs typeface="Times New Roman" pitchFamily="18" charset="0"/>
              </a:rPr>
              <a:t>O início do oxigênio suplementar foi reduzido de 0.3 para 0.21.</a:t>
            </a:r>
            <a:endParaRPr lang="pt-BR" smtClean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3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30724" name="Group 3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46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47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30725" name="Group 3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48" name="Freeform: Shape 3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49" name="Freeform: Shape 3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0" name="Freeform: Shape 3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1" name="Freeform: Shape 3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2" name="Freeform: Shape 4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3" name="Freeform: Shape 4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54" name="Freeform: Shape 4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0726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MÉTODO</a:t>
            </a:r>
            <a:br>
              <a:rPr lang="pt-BR" sz="4800" smtClean="0">
                <a:solidFill>
                  <a:schemeClr val="bg1"/>
                </a:solidFill>
              </a:rPr>
            </a:br>
            <a:r>
              <a:rPr lang="pt-BR" sz="2000" smtClean="0">
                <a:solidFill>
                  <a:schemeClr val="bg1"/>
                </a:solidFill>
              </a:rPr>
              <a:t>(Protocolo)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 lnSpcReduction="10000"/>
          </a:bodyPr>
          <a:lstStyle/>
          <a:p>
            <a:r>
              <a:rPr lang="pt-BR" b="1" smtClean="0">
                <a:solidFill>
                  <a:srgbClr val="FF00FF"/>
                </a:solidFill>
                <a:ea typeface="Calibri" pitchFamily="34" charset="0"/>
                <a:cs typeface="Times New Roman" pitchFamily="18" charset="0"/>
              </a:rPr>
              <a:t>Trabalho em equipe e comunicação</a:t>
            </a:r>
            <a:r>
              <a:rPr lang="pt-BR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: </a:t>
            </a:r>
          </a:p>
          <a:p>
            <a:pPr>
              <a:buFont typeface="Arial" charset="0"/>
              <a:buAutoNum type="arabicParenR"/>
            </a:pPr>
            <a:r>
              <a:rPr lang="pt-BR" sz="22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Efetivo na fase II</a:t>
            </a:r>
            <a:r>
              <a:rPr lang="pt-BR" sz="2200" smtClean="0"/>
              <a:t>.</a:t>
            </a:r>
          </a:p>
          <a:p>
            <a:pPr>
              <a:buFont typeface="Arial" charset="0"/>
              <a:buAutoNum type="arabicParenR"/>
            </a:pPr>
            <a:r>
              <a:rPr lang="pt-BR" sz="2200" smtClean="0">
                <a:solidFill>
                  <a:schemeClr val="tx2"/>
                </a:solidFill>
                <a:cs typeface="Calibri" pitchFamily="34" charset="0"/>
              </a:rPr>
              <a:t>Fluxograma detalhado da GH e cada profissional tinha função pré determinada.</a:t>
            </a:r>
          </a:p>
          <a:p>
            <a:pPr>
              <a:buFont typeface="Arial" charset="0"/>
              <a:buAutoNum type="arabicParenR"/>
            </a:pPr>
            <a:r>
              <a:rPr lang="pt-BR" sz="2200" smtClean="0">
                <a:solidFill>
                  <a:schemeClr val="tx2"/>
                </a:solidFill>
                <a:cs typeface="Calibri" pitchFamily="34" charset="0"/>
              </a:rPr>
              <a:t>Foi designado 1 fisioterapeuta para cada parto de RN &lt; 27 semanas.</a:t>
            </a:r>
          </a:p>
          <a:p>
            <a:pPr>
              <a:buFont typeface="Arial" charset="0"/>
              <a:buAutoNum type="arabicParenR"/>
            </a:pPr>
            <a:r>
              <a:rPr lang="pt-BR" sz="2200" smtClean="0">
                <a:solidFill>
                  <a:schemeClr val="tx2"/>
                </a:solidFill>
                <a:cs typeface="Calibri" pitchFamily="34" charset="0"/>
              </a:rPr>
              <a:t>Anteriormente 1 profissional era o líder e assumia responsabilidade na reanimação.</a:t>
            </a:r>
          </a:p>
          <a:p>
            <a:pPr>
              <a:buFont typeface="Arial" charset="0"/>
              <a:buAutoNum type="arabicParenR"/>
            </a:pPr>
            <a:r>
              <a:rPr lang="pt-BR" sz="2200" smtClean="0">
                <a:solidFill>
                  <a:schemeClr val="tx2"/>
                </a:solidFill>
                <a:cs typeface="Calibri" pitchFamily="34" charset="0"/>
              </a:rPr>
              <a:t>Essa tarefa foi dividia, então 1 profissional era designado à liderança enquanto o outro focava na via aérea e cateter umbilical.</a:t>
            </a:r>
          </a:p>
          <a:p>
            <a:pPr>
              <a:buFont typeface="Arial" charset="0"/>
              <a:buAutoNum type="arabicParenR"/>
            </a:pPr>
            <a:r>
              <a:rPr lang="pt-BR" sz="2200" smtClean="0">
                <a:solidFill>
                  <a:schemeClr val="tx2"/>
                </a:solidFill>
                <a:cs typeface="Calibri" pitchFamily="34" charset="0"/>
              </a:rPr>
              <a:t>Divisão de funções.</a:t>
            </a:r>
          </a:p>
          <a:p>
            <a:pPr>
              <a:buFont typeface="Arial" charset="0"/>
              <a:buAutoNum type="arabicParenR"/>
            </a:pPr>
            <a:endParaRPr lang="pt-BR" sz="2200" smtClean="0">
              <a:solidFill>
                <a:schemeClr val="tx2"/>
              </a:solidFill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32772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32773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2774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ESTUDO DAS INTERVENÇÕES</a:t>
            </a:r>
          </a:p>
        </p:txBody>
      </p:sp>
      <p:sp>
        <p:nvSpPr>
          <p:cNvPr id="32775" name="Espaço Reservado para Conteúdo 2"/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/>
          <a:lstStyle/>
          <a:p>
            <a:r>
              <a:rPr lang="pt-BR" sz="2400" smtClean="0">
                <a:solidFill>
                  <a:schemeClr val="tx2"/>
                </a:solidFill>
                <a:cs typeface="Times New Roman" pitchFamily="18" charset="0"/>
              </a:rPr>
              <a:t>Inicialmente eram apostilas orientando os procedimentos da GH.</a:t>
            </a:r>
          </a:p>
          <a:p>
            <a:r>
              <a:rPr lang="pt-BR" sz="2400" smtClean="0">
                <a:solidFill>
                  <a:schemeClr val="tx2"/>
                </a:solidFill>
                <a:cs typeface="Times New Roman" pitchFamily="18" charset="0"/>
              </a:rPr>
              <a:t>Posteriormente foi feito um </a:t>
            </a:r>
            <a:r>
              <a:rPr lang="pt-BR" sz="2400" smtClean="0">
                <a:solidFill>
                  <a:srgbClr val="0000FF"/>
                </a:solidFill>
                <a:cs typeface="Times New Roman" pitchFamily="18" charset="0"/>
              </a:rPr>
              <a:t>fluxograma</a:t>
            </a:r>
            <a:r>
              <a:rPr lang="pt-BR" sz="2400" smtClean="0">
                <a:solidFill>
                  <a:srgbClr val="FF0000"/>
                </a:solidFill>
                <a:cs typeface="Times New Roman" pitchFamily="18" charset="0"/>
              </a:rPr>
              <a:t> </a:t>
            </a:r>
            <a:r>
              <a:rPr lang="pt-BR" sz="2400" smtClean="0">
                <a:solidFill>
                  <a:schemeClr val="tx2"/>
                </a:solidFill>
                <a:cs typeface="Times New Roman" pitchFamily="18" charset="0"/>
              </a:rPr>
              <a:t>para facilitar as intervenções, diminuir tempo de resposta e uniformizar o atendimento. </a:t>
            </a:r>
            <a:r>
              <a:rPr lang="pt-BR" sz="2400" smtClean="0">
                <a:solidFill>
                  <a:srgbClr val="0000FF"/>
                </a:solidFill>
                <a:cs typeface="Times New Roman" pitchFamily="18" charset="0"/>
              </a:rPr>
              <a:t>Figura 1</a:t>
            </a:r>
          </a:p>
          <a:p>
            <a:r>
              <a:rPr lang="pt-BR" sz="2400" smtClean="0">
                <a:solidFill>
                  <a:schemeClr val="tx2"/>
                </a:solidFill>
                <a:cs typeface="Times New Roman" pitchFamily="18" charset="0"/>
              </a:rPr>
              <a:t>Fluxograma foi adotado e teve mudanças temporais com base nos resultados esperados, feedback da equipe e facilitadores de entendimento.</a:t>
            </a:r>
          </a:p>
          <a:p>
            <a:r>
              <a:rPr lang="pt-BR" sz="2400" smtClean="0">
                <a:solidFill>
                  <a:schemeClr val="tx2"/>
                </a:solidFill>
                <a:cs typeface="Times New Roman" pitchFamily="18" charset="0"/>
              </a:rPr>
              <a:t>Temperatura axilar na admissão da UTIN.</a:t>
            </a:r>
          </a:p>
          <a:p>
            <a:r>
              <a:rPr lang="pt-BR" sz="2400" smtClean="0">
                <a:solidFill>
                  <a:schemeClr val="tx2"/>
                </a:solidFill>
                <a:cs typeface="Times New Roman" pitchFamily="18" charset="0"/>
              </a:rPr>
              <a:t>Glicose sérica (cateter).</a:t>
            </a:r>
            <a:endParaRPr lang="pt-BR" sz="2400" smtClean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33796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33797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3798" name="Título 1"/>
          <p:cNvSpPr>
            <a:spLocks noGrp="1"/>
          </p:cNvSpPr>
          <p:nvPr>
            <p:ph type="title"/>
          </p:nvPr>
        </p:nvSpPr>
        <p:spPr>
          <a:xfrm>
            <a:off x="652463" y="260350"/>
            <a:ext cx="4740275" cy="1325563"/>
          </a:xfrm>
        </p:spPr>
        <p:txBody>
          <a:bodyPr/>
          <a:lstStyle/>
          <a:p>
            <a:r>
              <a:rPr lang="pt-BR" smtClean="0">
                <a:solidFill>
                  <a:schemeClr val="bg1"/>
                </a:solidFill>
              </a:rPr>
              <a:t>ESTUDO DAS INTERVENÇÕES</a:t>
            </a:r>
          </a:p>
        </p:txBody>
      </p:sp>
      <p:pic>
        <p:nvPicPr>
          <p:cNvPr id="33799" name="Espaço Reservado para Conteúdo 3"/>
          <p:cNvPicPr>
            <a:picLocks noGrp="1" noChangeAspect="1"/>
          </p:cNvPicPr>
          <p:nvPr>
            <p:ph sz="half" idx="1"/>
          </p:nvPr>
        </p:nvPicPr>
        <p:blipFill>
          <a:blip r:embed="rId2"/>
          <a:srcRect/>
          <a:stretch>
            <a:fillRect/>
          </a:stretch>
        </p:blipFill>
        <p:spPr>
          <a:xfrm>
            <a:off x="6162675" y="196850"/>
            <a:ext cx="5267325" cy="6661150"/>
          </a:xfrm>
        </p:spPr>
      </p:pic>
      <p:sp>
        <p:nvSpPr>
          <p:cNvPr id="5" name="Retângulo 4"/>
          <p:cNvSpPr/>
          <p:nvPr/>
        </p:nvSpPr>
        <p:spPr>
          <a:xfrm>
            <a:off x="900113" y="1643063"/>
            <a:ext cx="1568450" cy="3492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pt-BR">
                <a:solidFill>
                  <a:srgbClr val="FFFFFF"/>
                </a:solidFill>
                <a:cs typeface="Arial" charset="0"/>
              </a:rPr>
              <a:t>Figura 1</a:t>
            </a:r>
          </a:p>
        </p:txBody>
      </p:sp>
      <p:pic>
        <p:nvPicPr>
          <p:cNvPr id="33811" name="Picture 19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76238" y="2087563"/>
            <a:ext cx="5216525" cy="2152650"/>
          </a:xfrm>
          <a:prstGeom prst="rect">
            <a:avLst/>
          </a:prstGeom>
          <a:noFill/>
        </p:spPr>
      </p:pic>
      <p:pic>
        <p:nvPicPr>
          <p:cNvPr id="33812" name="Picture 20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371475" y="4332288"/>
            <a:ext cx="5164138" cy="1924050"/>
          </a:xfrm>
          <a:prstGeom prst="rect">
            <a:avLst/>
          </a:prstGeom>
          <a:noFill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34820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34821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4822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ANÁLISE DE DADOS</a:t>
            </a:r>
          </a:p>
        </p:txBody>
      </p:sp>
      <p:sp>
        <p:nvSpPr>
          <p:cNvPr id="34823" name="Espaço Reservado para Conteúdo 2"/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/>
          <a:lstStyle/>
          <a:p>
            <a:r>
              <a:rPr lang="pt-BR" sz="24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Gráficos estatísticos de controle de processo foram criados em QI Macrospara Excel. </a:t>
            </a:r>
          </a:p>
          <a:p>
            <a:r>
              <a:rPr lang="pt-BR" sz="24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Os resultados foram comparados com Qui-Quadrado ou Teste exato de Fisher para dados categóricos e unidirecionais </a:t>
            </a:r>
          </a:p>
          <a:p>
            <a:r>
              <a:rPr lang="pt-BR" sz="24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ANOVA ou Kruskal-Wallis para dados contínuos usando Software estatístico Sta. </a:t>
            </a:r>
          </a:p>
          <a:p>
            <a:r>
              <a:rPr lang="pt-BR" sz="24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Valores medianos com intervalos interquartis são apresentados devido à distribuição não normal dos dados. </a:t>
            </a:r>
          </a:p>
          <a:p>
            <a:r>
              <a:rPr lang="pt-BR" sz="24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A significância estatística foi estabelecida em valores de p ≤0,05.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35844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35845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5846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RESULTADOS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523038" y="1270000"/>
            <a:ext cx="4484687" cy="5340350"/>
          </a:xfrm>
        </p:spPr>
        <p:txBody>
          <a:bodyPr anchor="ctr">
            <a:normAutofit lnSpcReduction="10000"/>
          </a:bodyPr>
          <a:lstStyle/>
          <a:p>
            <a:r>
              <a:rPr lang="pt-BR" sz="2400" smtClean="0">
                <a:solidFill>
                  <a:srgbClr val="404040"/>
                </a:solidFill>
              </a:rPr>
              <a:t>O estudo incluiu </a:t>
            </a:r>
            <a:r>
              <a:rPr lang="pt-BR" sz="2400" b="1" smtClean="0">
                <a:solidFill>
                  <a:srgbClr val="0000FF"/>
                </a:solidFill>
              </a:rPr>
              <a:t>214 recém-nascidos &lt;27 semanas de gestação.</a:t>
            </a:r>
          </a:p>
          <a:p>
            <a:r>
              <a:rPr lang="pt-BR" sz="2400" smtClean="0">
                <a:solidFill>
                  <a:srgbClr val="404040"/>
                </a:solidFill>
              </a:rPr>
              <a:t>Três crianças foram excluídas devido a problemas congênitos graves, resultando em morte após a admissão.</a:t>
            </a:r>
          </a:p>
          <a:p>
            <a:r>
              <a:rPr lang="pt-BR" sz="2400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Pré-protocolo (n 80), Fase I (n 42) e Fase  II (n 92).</a:t>
            </a:r>
          </a:p>
          <a:p>
            <a:r>
              <a:rPr lang="pt-BR" sz="2400" b="1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Adesão de filme plástico ou traje termorregulador</a:t>
            </a:r>
            <a:r>
              <a:rPr lang="pt-BR" sz="24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 foi de 100% na fase I e 98% na fase II.</a:t>
            </a:r>
          </a:p>
          <a:p>
            <a:r>
              <a:rPr lang="pt-BR" sz="2400" b="1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O número de tentativas de acesso IV foi limitada em 2</a:t>
            </a:r>
            <a:r>
              <a:rPr lang="pt-BR" sz="2400" smtClean="0">
                <a:solidFill>
                  <a:srgbClr val="404040"/>
                </a:solidFill>
                <a:ea typeface="Calibri" pitchFamily="34" charset="0"/>
                <a:cs typeface="Times New Roman" pitchFamily="18" charset="0"/>
              </a:rPr>
              <a:t> tentativas e tivemos êxito em 33% na fase I e 47% na fase II.</a:t>
            </a:r>
          </a:p>
          <a:p>
            <a:endParaRPr lang="pt-BR" sz="2400" smtClean="0">
              <a:solidFill>
                <a:schemeClr val="tx2"/>
              </a:solidFill>
            </a:endParaRPr>
          </a:p>
          <a:p>
            <a:endParaRPr lang="pt-BR" sz="2400" smtClean="0">
              <a:solidFill>
                <a:schemeClr val="tx2"/>
              </a:solidFill>
            </a:endParaRPr>
          </a:p>
          <a:p>
            <a:endParaRPr lang="pt-BR" sz="2400" smtClean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36868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36869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6870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RESULTADOS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51600" y="1130300"/>
            <a:ext cx="4484688" cy="5340350"/>
          </a:xfrm>
        </p:spPr>
        <p:txBody>
          <a:bodyPr anchor="ctr">
            <a:normAutofit/>
          </a:bodyPr>
          <a:lstStyle/>
          <a:p>
            <a:r>
              <a:rPr lang="pt-BR" smtClean="0">
                <a:solidFill>
                  <a:srgbClr val="404040"/>
                </a:solidFill>
              </a:rPr>
              <a:t>Melhorias observadas nas três medidas iniciais.</a:t>
            </a:r>
          </a:p>
          <a:p>
            <a:r>
              <a:rPr lang="pt-BR" b="1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Hipotermia (59% / 26% / 38%).</a:t>
            </a:r>
          </a:p>
          <a:p>
            <a:r>
              <a:rPr lang="pt-BR" b="1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Hipoglicemia (18% / 7% / 4%).</a:t>
            </a:r>
          </a:p>
          <a:p>
            <a:r>
              <a:rPr lang="pt-BR" b="1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Tempo até estabilização GH (110 / 111 / 92).</a:t>
            </a:r>
          </a:p>
          <a:p>
            <a:r>
              <a:rPr lang="pt-BR" smtClean="0">
                <a:solidFill>
                  <a:srgbClr val="404040"/>
                </a:solidFill>
              </a:rPr>
              <a:t>Sem alteração na morbimortalidade a longo prazo.</a:t>
            </a:r>
            <a:endParaRPr lang="pt-BR" smtClean="0">
              <a:solidFill>
                <a:srgbClr val="FF0000"/>
              </a:solidFill>
              <a:cs typeface="Calibri" pitchFamily="34" charset="0"/>
            </a:endParaRPr>
          </a:p>
          <a:p>
            <a:pPr algn="ctr">
              <a:buFont typeface="Arial" charset="0"/>
              <a:buNone/>
            </a:pPr>
            <a:r>
              <a:rPr lang="pt-BR" smtClean="0">
                <a:solidFill>
                  <a:srgbClr val="0000FF"/>
                </a:solidFill>
                <a:cs typeface="Calibri" pitchFamily="34" charset="0"/>
              </a:rPr>
              <a:t>Tabelas 2 e 3</a:t>
            </a:r>
          </a:p>
          <a:p>
            <a:endParaRPr lang="pt-BR" smtClean="0">
              <a:solidFill>
                <a:schemeClr val="tx2"/>
              </a:solidFill>
            </a:endParaRPr>
          </a:p>
          <a:p>
            <a:endParaRPr lang="pt-BR" sz="1800" smtClean="0">
              <a:solidFill>
                <a:schemeClr val="tx2"/>
              </a:solidFill>
            </a:endParaRPr>
          </a:p>
          <a:p>
            <a:endParaRPr lang="pt-BR" sz="1800" smtClean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37892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37893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7895" name="Espaço Reservado para Conteúdo 2"/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/>
          <a:lstStyle/>
          <a:p>
            <a:endParaRPr lang="pt-BR" sz="1800" smtClean="0">
              <a:solidFill>
                <a:schemeClr val="tx2"/>
              </a:solidFill>
            </a:endParaRPr>
          </a:p>
          <a:p>
            <a:endParaRPr lang="pt-BR" sz="1800" smtClean="0">
              <a:solidFill>
                <a:schemeClr val="tx2"/>
              </a:solidFill>
            </a:endParaRPr>
          </a:p>
          <a:p>
            <a:endParaRPr lang="pt-BR" sz="1800" smtClean="0">
              <a:solidFill>
                <a:schemeClr val="tx2"/>
              </a:solidFill>
            </a:endParaRPr>
          </a:p>
        </p:txBody>
      </p:sp>
      <p:pic>
        <p:nvPicPr>
          <p:cNvPr id="37896" name="Imagem 3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132013" y="57150"/>
            <a:ext cx="9210675" cy="680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tângulo 4"/>
          <p:cNvSpPr/>
          <p:nvPr/>
        </p:nvSpPr>
        <p:spPr>
          <a:xfrm>
            <a:off x="147638" y="581025"/>
            <a:ext cx="1712912" cy="396875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pt-BR">
                <a:solidFill>
                  <a:srgbClr val="FFFFFF"/>
                </a:solidFill>
                <a:cs typeface="Arial" charset="0"/>
              </a:rPr>
              <a:t>TABELAS 2 e 3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38916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38917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8918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DISCUSSÃO</a:t>
            </a:r>
          </a:p>
        </p:txBody>
      </p:sp>
      <p:sp>
        <p:nvSpPr>
          <p:cNvPr id="38919" name="Espaço Reservado para Conteúdo 2"/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/>
          <a:lstStyle/>
          <a:p>
            <a:pPr>
              <a:spcAft>
                <a:spcPts val="800"/>
              </a:spcAft>
            </a:pPr>
            <a:r>
              <a:rPr lang="pt-BR" sz="32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O protocolo foi aplicado para RNs mais prematuros em comparação aos estudos de revisão (</a:t>
            </a:r>
            <a:r>
              <a:rPr lang="pt-BR" sz="3200" smtClean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&lt; 27 semanas Vs 28-33 semanas</a:t>
            </a:r>
            <a:r>
              <a:rPr lang="pt-BR" sz="32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).</a:t>
            </a:r>
          </a:p>
          <a:p>
            <a:pPr>
              <a:spcAft>
                <a:spcPts val="800"/>
              </a:spcAft>
            </a:pPr>
            <a:r>
              <a:rPr lang="pt-BR" sz="32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População mais vulnerável.</a:t>
            </a:r>
          </a:p>
          <a:p>
            <a:pPr>
              <a:spcAft>
                <a:spcPts val="800"/>
              </a:spcAft>
            </a:pPr>
            <a:r>
              <a:rPr lang="pt-BR" sz="3200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Tempo grande de curva de aprendizado para solidificar o protocolo.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39940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39941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9942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DISCUSSÃO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 lnSpcReduction="10000"/>
          </a:bodyPr>
          <a:lstStyle/>
          <a:p>
            <a:pPr>
              <a:spcAft>
                <a:spcPts val="800"/>
              </a:spcAft>
            </a:pPr>
            <a:r>
              <a:rPr lang="pt-BR" sz="2400" b="1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Houve uma melhoria nas glicemias e temperaturas de admissão em comparação ao pré-protocolo.</a:t>
            </a:r>
          </a:p>
          <a:p>
            <a:pPr>
              <a:spcAft>
                <a:spcPts val="800"/>
              </a:spcAft>
            </a:pPr>
            <a:r>
              <a:rPr lang="pt-BR" sz="2400" b="1" smtClean="0">
                <a:solidFill>
                  <a:srgbClr val="0000FF"/>
                </a:solidFill>
                <a:ea typeface="Calibri" pitchFamily="34" charset="0"/>
                <a:cs typeface="Times New Roman" pitchFamily="18" charset="0"/>
              </a:rPr>
              <a:t>Houve diminuição significativa no tempo até estabilização</a:t>
            </a:r>
            <a:r>
              <a:rPr lang="pt-BR" sz="2400" b="1" smtClean="0">
                <a:solidFill>
                  <a:schemeClr val="tx2"/>
                </a:solidFill>
                <a:ea typeface="Calibri" pitchFamily="34" charset="0"/>
                <a:cs typeface="Times New Roman" pitchFamily="18" charset="0"/>
              </a:rPr>
              <a:t>.</a:t>
            </a:r>
          </a:p>
          <a:p>
            <a:pPr>
              <a:spcAft>
                <a:spcPts val="800"/>
              </a:spcAft>
            </a:pPr>
            <a:r>
              <a:rPr lang="pt-BR" sz="2400" smtClean="0">
                <a:ea typeface="Calibri" pitchFamily="34" charset="0"/>
                <a:cs typeface="Times New Roman" pitchFamily="18" charset="0"/>
              </a:rPr>
              <a:t>Relação inversa entre IG e sobrevida.</a:t>
            </a:r>
          </a:p>
          <a:p>
            <a:pPr>
              <a:spcAft>
                <a:spcPts val="800"/>
              </a:spcAft>
            </a:pPr>
            <a:r>
              <a:rPr lang="pt-BR" sz="2400" smtClean="0">
                <a:ea typeface="Calibri" pitchFamily="34" charset="0"/>
                <a:cs typeface="Times New Roman" pitchFamily="18" charset="0"/>
              </a:rPr>
              <a:t>Sem diferença estatística nas taxas de ROP, CLD, IVH.</a:t>
            </a:r>
          </a:p>
          <a:p>
            <a:pPr>
              <a:spcAft>
                <a:spcPts val="800"/>
              </a:spcAft>
            </a:pPr>
            <a:r>
              <a:rPr lang="pt-BR" sz="2400" smtClean="0">
                <a:ea typeface="Calibri" pitchFamily="34" charset="0"/>
                <a:cs typeface="Times New Roman" pitchFamily="18" charset="0"/>
              </a:rPr>
              <a:t>Sem diferença estatística nas taxas de mortalidade (15% / 26% / 25%). </a:t>
            </a:r>
          </a:p>
          <a:p>
            <a:pPr>
              <a:spcAft>
                <a:spcPts val="800"/>
              </a:spcAft>
              <a:buFont typeface="Arial" charset="0"/>
              <a:buNone/>
            </a:pPr>
            <a:endParaRPr lang="pt-BR" sz="2400" smtClean="0">
              <a:ea typeface="Calibri" pitchFamily="34" charset="0"/>
              <a:cs typeface="Times New Roman" pitchFamily="18" charset="0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40964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40965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40966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LIMITAÇÃO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 fontScale="92500" lnSpcReduction="10000"/>
          </a:bodyPr>
          <a:lstStyle/>
          <a:p>
            <a:pPr>
              <a:spcAft>
                <a:spcPts val="800"/>
              </a:spcAft>
            </a:pPr>
            <a:r>
              <a:rPr lang="pt-BR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Tamanho da amostra não foi adequada para o tipo e tamanho do estudo.</a:t>
            </a:r>
          </a:p>
          <a:p>
            <a:pPr>
              <a:spcAft>
                <a:spcPts val="800"/>
              </a:spcAft>
            </a:pPr>
            <a:r>
              <a:rPr lang="pt-BR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Transferência de lactentes estáveis.</a:t>
            </a:r>
          </a:p>
          <a:p>
            <a:pPr>
              <a:spcAft>
                <a:spcPts val="800"/>
              </a:spcAft>
            </a:pPr>
            <a:r>
              <a:rPr lang="pt-BR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Perda de 7% de dados de CLD.</a:t>
            </a:r>
          </a:p>
          <a:p>
            <a:pPr>
              <a:spcAft>
                <a:spcPts val="800"/>
              </a:spcAft>
            </a:pPr>
            <a:r>
              <a:rPr lang="pt-BR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Perda de 4% de dados de ROP.</a:t>
            </a:r>
          </a:p>
          <a:p>
            <a:pPr>
              <a:spcAft>
                <a:spcPts val="800"/>
              </a:spcAft>
            </a:pPr>
            <a:r>
              <a:rPr lang="pt-BR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Período de 5 anos da coorte retrospectiva-prospectiva pode induzir a ameaça história aos resultados de longo prazo (mudanças ao longo do tempo).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41988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41989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41990" name="Título 1"/>
          <p:cNvSpPr>
            <a:spLocks noGrp="1"/>
          </p:cNvSpPr>
          <p:nvPr>
            <p:ph type="title"/>
          </p:nvPr>
        </p:nvSpPr>
        <p:spPr>
          <a:xfrm>
            <a:off x="704850" y="738188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CONCLUSÃO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 fontScale="92500" lnSpcReduction="10000"/>
          </a:bodyPr>
          <a:lstStyle/>
          <a:p>
            <a:pPr>
              <a:spcAft>
                <a:spcPts val="800"/>
              </a:spcAft>
            </a:pPr>
            <a:r>
              <a:rPr lang="pt-BR" sz="2000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Os protocolos GH priorizam a manutenção da estabilidade do RN prematuro extremo na primeira hora de vida.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 Esses protocolos promovem prestação de cuidados eficientes e comunicação entre todos da equipe para melhorar a assistência ao RN.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Os resultados desse estudo em comparação a estudos anteriores, evidenciaram melhora significativa na manutenção de temperatura e controle de glicemia.</a:t>
            </a:r>
          </a:p>
          <a:p>
            <a:pPr>
              <a:spcAft>
                <a:spcPts val="800"/>
              </a:spcAft>
            </a:pPr>
            <a:r>
              <a:rPr lang="pt-BR" sz="2000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Os presentes achados  também preenchem uma lacuna na literatura relacionado ao cuidado do prematuro extremo, sugerindo que o protocolo de GH pode ser ainda mais benéfico nesta subpopulação.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74756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74759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pic>
        <p:nvPicPr>
          <p:cNvPr id="74769" name="Picture 17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1720850"/>
            <a:ext cx="12192000" cy="3514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43012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43013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43014" name="Título 1"/>
          <p:cNvSpPr>
            <a:spLocks noGrp="1"/>
          </p:cNvSpPr>
          <p:nvPr>
            <p:ph type="title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REFERÊNCIAS</a:t>
            </a:r>
          </a:p>
        </p:txBody>
      </p:sp>
      <p:sp>
        <p:nvSpPr>
          <p:cNvPr id="3" name="Espaço Reservado para Conteúdo 2">
            <a:extLst>
              <a:ext uri="{FF2B5EF4-FFF2-40B4-BE49-F238E27FC236}"/>
            </a:extLst>
          </p:cNvPr>
          <p:cNvSpPr>
            <a:spLocks noGrp="1"/>
          </p:cNvSpPr>
          <p:nvPr>
            <p:ph idx="1"/>
          </p:nvPr>
        </p:nvSpPr>
        <p:spPr>
          <a:xfrm>
            <a:off x="6464300" y="841375"/>
            <a:ext cx="4484688" cy="5340350"/>
          </a:xfrm>
        </p:spPr>
        <p:txBody>
          <a:bodyPr anchor="ctr">
            <a:normAutofit/>
          </a:bodyPr>
          <a:lstStyle/>
          <a:p>
            <a:pPr marL="914400" lvl="2" indent="0">
              <a:spcAft>
                <a:spcPts val="800"/>
              </a:spcAft>
              <a:buFont typeface="Arial" charset="0"/>
              <a:buNone/>
            </a:pPr>
            <a:r>
              <a:rPr lang="pt-BR" sz="3200" smtClean="0">
                <a:solidFill>
                  <a:srgbClr val="595959"/>
                </a:solidFill>
                <a:ea typeface="Calibri" pitchFamily="34" charset="0"/>
                <a:cs typeface="Times New Roman" pitchFamily="18" charset="0"/>
              </a:rPr>
              <a:t>Consultem o artigo original livre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5" name="Rectangle 3"/>
          <p:cNvSpPr>
            <a:spLocks noGrp="1"/>
          </p:cNvSpPr>
          <p:nvPr>
            <p:ph type="body" idx="1"/>
          </p:nvPr>
        </p:nvSpPr>
        <p:spPr>
          <a:xfrm>
            <a:off x="733425" y="2265363"/>
            <a:ext cx="10515600" cy="4351337"/>
          </a:xfrm>
        </p:spPr>
        <p:txBody>
          <a:bodyPr/>
          <a:lstStyle/>
          <a:p>
            <a:pPr algn="ctr">
              <a:buFont typeface="Arial" charset="0"/>
              <a:buNone/>
            </a:pPr>
            <a:r>
              <a:rPr lang="pt-BR" sz="6000" smtClean="0">
                <a:solidFill>
                  <a:srgbClr val="FF00FF"/>
                </a:solidFill>
                <a:latin typeface="Algerian" pitchFamily="82" charset="0"/>
              </a:rPr>
              <a:t>ESTUDOS </a:t>
            </a:r>
            <a:r>
              <a:rPr lang="pt-BR" sz="6000" smtClean="0">
                <a:solidFill>
                  <a:srgbClr val="FF00FF"/>
                </a:solidFill>
                <a:latin typeface="Algerian" pitchFamily="82" charset="0"/>
              </a:rPr>
              <a:t>CIENTÍFICOS</a:t>
            </a:r>
            <a:endParaRPr lang="pt-BR" sz="6000" dirty="0" smtClean="0">
              <a:solidFill>
                <a:srgbClr val="FF00FF"/>
              </a:solidFill>
              <a:latin typeface="Algerian" pitchFamily="82" charset="0"/>
            </a:endParaRPr>
          </a:p>
        </p:txBody>
      </p:sp>
      <p:sp>
        <p:nvSpPr>
          <p:cNvPr id="59396" name="Rectangle 4"/>
          <p:cNvSpPr>
            <a:spLocks noChangeArrowheads="1"/>
          </p:cNvSpPr>
          <p:nvPr/>
        </p:nvSpPr>
        <p:spPr bwMode="auto">
          <a:xfrm>
            <a:off x="3032125" y="3606800"/>
            <a:ext cx="5889625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pt-BR" sz="3200">
                <a:solidFill>
                  <a:srgbClr val="0000FF"/>
                </a:solidFill>
              </a:rPr>
              <a:t>Apresentação: Lucas de Carmo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45060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45061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45062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Hierarquia dos estudos científicos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45063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pic>
        <p:nvPicPr>
          <p:cNvPr id="45064" name="Picture 2" descr="https://lh6.googleusercontent.com/vOIyVsB_dfCTOqseLrzHH240luaxjl-Dp7j_3LaAHB8rrkpbQOfhwrJQ6U2zJZlob-ZvfkBjl9X62NnCVwbTldV_al8DkNpQ6Wr0OruwIihqxkzTfa8znRtNVv1qXIP0F_qQkoQxAd9K-lpwQQ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927475" y="1143000"/>
            <a:ext cx="7223125" cy="4452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46084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46085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46086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46087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sp>
        <p:nvSpPr>
          <p:cNvPr id="46088" name="Retângulo 3"/>
          <p:cNvSpPr>
            <a:spLocks noChangeArrowheads="1"/>
          </p:cNvSpPr>
          <p:nvPr/>
        </p:nvSpPr>
        <p:spPr bwMode="auto">
          <a:xfrm>
            <a:off x="3678238" y="923925"/>
            <a:ext cx="8045450" cy="5068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buFont typeface="Arial" charset="0"/>
              <a:buChar char="•"/>
            </a:pPr>
            <a:r>
              <a:rPr lang="pt-BR" sz="2400">
                <a:solidFill>
                  <a:srgbClr val="000000"/>
                </a:solidFill>
                <a:latin typeface="Calibri" pitchFamily="34" charset="0"/>
              </a:rPr>
              <a:t>Definição:</a:t>
            </a:r>
            <a:endParaRPr lang="pt-BR" sz="2400">
              <a:solidFill>
                <a:srgbClr val="000000"/>
              </a:solidFill>
              <a:latin typeface="Noto Sans Symbols"/>
            </a:endParaRPr>
          </a:p>
          <a:p>
            <a:pPr>
              <a:spcBef>
                <a:spcPts val="1563"/>
              </a:spcBef>
            </a:pPr>
            <a:r>
              <a:rPr lang="pt-BR" sz="2400">
                <a:solidFill>
                  <a:srgbClr val="000000"/>
                </a:solidFill>
                <a:latin typeface="Calibri" pitchFamily="34" charset="0"/>
              </a:rPr>
              <a:t>1) Estudo de coorte é um tipo de estudo em que o investigador limita-se a observar e analisar a relação existente entre a presença de fatores de riscos ou características e o desenvolvimento de enfermidades, em grupos da população.</a:t>
            </a:r>
            <a:endParaRPr lang="pt-BR" sz="2400">
              <a:solidFill>
                <a:srgbClr val="000000"/>
              </a:solidFill>
              <a:latin typeface="Noto Sans Symbols"/>
            </a:endParaRPr>
          </a:p>
          <a:p>
            <a:pPr>
              <a:spcBef>
                <a:spcPts val="1563"/>
              </a:spcBef>
            </a:pPr>
            <a:r>
              <a:rPr lang="pt-BR" sz="2400">
                <a:latin typeface="Calibri" pitchFamily="34" charset="0"/>
              </a:rPr>
              <a:t/>
            </a:r>
            <a:br>
              <a:rPr lang="pt-BR" sz="2400">
                <a:latin typeface="Calibri" pitchFamily="34" charset="0"/>
              </a:rPr>
            </a:br>
            <a:r>
              <a:rPr lang="pt-BR" sz="2400">
                <a:solidFill>
                  <a:srgbClr val="000000"/>
                </a:solidFill>
                <a:latin typeface="Calibri" pitchFamily="34" charset="0"/>
              </a:rPr>
              <a:t>2)  Participantes são observados por um período de tempo pré- estabelecido, cuja duração é dependente da enfermidade de interesse. </a:t>
            </a:r>
            <a:r>
              <a:rPr lang="pt-BR" sz="2400">
                <a:latin typeface="Calibri" pitchFamily="34" charset="0"/>
              </a:rPr>
              <a:t>Sendo a unidade de observação o indivíduo, o acompanhamento permite detectar as mudanças que ocorreram em todos os participantes do estudo.</a:t>
            </a:r>
            <a:endParaRPr lang="pt-BR" sz="2400">
              <a:solidFill>
                <a:srgbClr val="000000"/>
              </a:solidFill>
              <a:latin typeface="Calibri" pitchFamily="34" charset="0"/>
            </a:endParaRPr>
          </a:p>
          <a:p>
            <a:pPr>
              <a:spcBef>
                <a:spcPts val="1563"/>
              </a:spcBef>
            </a:pPr>
            <a:endParaRPr lang="pt-BR" sz="2400">
              <a:solidFill>
                <a:srgbClr val="000000"/>
              </a:solidFill>
              <a:latin typeface="Calibri" pitchFamily="34" charset="0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47108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47109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47110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47111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sp>
        <p:nvSpPr>
          <p:cNvPr id="47112" name="Retângulo 3"/>
          <p:cNvSpPr>
            <a:spLocks noChangeArrowheads="1"/>
          </p:cNvSpPr>
          <p:nvPr/>
        </p:nvSpPr>
        <p:spPr bwMode="auto">
          <a:xfrm>
            <a:off x="3702050" y="1884363"/>
            <a:ext cx="8045450" cy="4478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buFont typeface="Arial" charset="0"/>
              <a:buChar char="•"/>
            </a:pPr>
            <a:r>
              <a:rPr lang="pt-BR" sz="3200">
                <a:solidFill>
                  <a:srgbClr val="000000"/>
                </a:solidFill>
                <a:latin typeface="Calibri" pitchFamily="34" charset="0"/>
              </a:rPr>
              <a:t>Definição:</a:t>
            </a:r>
          </a:p>
          <a:p>
            <a:pPr>
              <a:buFont typeface="Arial" charset="0"/>
              <a:buChar char="•"/>
            </a:pPr>
            <a:endParaRPr lang="pt-BR" sz="3200">
              <a:solidFill>
                <a:srgbClr val="000000"/>
              </a:solidFill>
              <a:latin typeface="Noto Sans Symbols"/>
            </a:endParaRPr>
          </a:p>
          <a:p>
            <a:r>
              <a:rPr lang="pt-BR" sz="3200">
                <a:latin typeface="Calibri" pitchFamily="34" charset="0"/>
              </a:rPr>
              <a:t>1) Estudo analítico, observacional e longitudinal.</a:t>
            </a:r>
          </a:p>
          <a:p>
            <a:r>
              <a:rPr lang="pt-BR" sz="3200">
                <a:latin typeface="Calibri" pitchFamily="34" charset="0"/>
              </a:rPr>
              <a:t>2) Prospectivo em geral, mas pode ser retrospectivo.</a:t>
            </a:r>
          </a:p>
          <a:p>
            <a:r>
              <a:rPr lang="pt-BR" sz="3200">
                <a:latin typeface="Calibri" pitchFamily="34" charset="0"/>
              </a:rPr>
              <a:t>3) Verifica mudanças na frequência da ocorrência da enfermidade associadas à presença do fator de risco.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48132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48133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48134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48135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sp>
        <p:nvSpPr>
          <p:cNvPr id="48136" name="Retângulo 3"/>
          <p:cNvSpPr>
            <a:spLocks noChangeArrowheads="1"/>
          </p:cNvSpPr>
          <p:nvPr/>
        </p:nvSpPr>
        <p:spPr bwMode="auto">
          <a:xfrm>
            <a:off x="3713163" y="1027113"/>
            <a:ext cx="8045450" cy="521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buFont typeface="Arial" charset="0"/>
              <a:buChar char="•"/>
            </a:pPr>
            <a:r>
              <a:rPr lang="pt-BR" sz="2800" b="1">
                <a:latin typeface="Calibri" pitchFamily="34" charset="0"/>
              </a:rPr>
              <a:t>Modelo conceitual:</a:t>
            </a:r>
            <a:endParaRPr lang="pt-BR" sz="2800" b="1">
              <a:solidFill>
                <a:srgbClr val="000000"/>
              </a:solidFill>
              <a:latin typeface="Noto Sans Symbols"/>
            </a:endParaRPr>
          </a:p>
          <a:p>
            <a:r>
              <a:rPr lang="pt-BR" sz="2800">
                <a:latin typeface="Calibri" pitchFamily="34" charset="0"/>
              </a:rPr>
              <a:t>1) Seleciona a população a ser estudada (Sem doença);</a:t>
            </a:r>
          </a:p>
          <a:p>
            <a:r>
              <a:rPr lang="pt-BR" sz="2800">
                <a:latin typeface="Calibri" pitchFamily="34" charset="0"/>
              </a:rPr>
              <a:t>2) Fator de risco ou característica a ser analisada;</a:t>
            </a:r>
          </a:p>
          <a:p>
            <a:r>
              <a:rPr lang="pt-BR" sz="2800">
                <a:latin typeface="Calibri" pitchFamily="34" charset="0"/>
              </a:rPr>
              <a:t>3) Divide a população em </a:t>
            </a:r>
            <a:r>
              <a:rPr lang="pt-BR" sz="2800" b="1" u="sng">
                <a:latin typeface="Calibri" pitchFamily="34" charset="0"/>
              </a:rPr>
              <a:t>expostos</a:t>
            </a:r>
            <a:r>
              <a:rPr lang="pt-BR" sz="2800">
                <a:latin typeface="Calibri" pitchFamily="34" charset="0"/>
              </a:rPr>
              <a:t> e </a:t>
            </a:r>
            <a:r>
              <a:rPr lang="pt-BR" sz="2800" b="1" u="sng">
                <a:latin typeface="Calibri" pitchFamily="34" charset="0"/>
              </a:rPr>
              <a:t>não expostos;</a:t>
            </a:r>
            <a:endParaRPr lang="pt-BR" sz="2800">
              <a:latin typeface="Calibri" pitchFamily="34" charset="0"/>
            </a:endParaRPr>
          </a:p>
          <a:p>
            <a:r>
              <a:rPr lang="pt-BR" sz="2800">
                <a:latin typeface="Calibri" pitchFamily="34" charset="0"/>
              </a:rPr>
              <a:t>4) A exposição, ao contrário de um estudo experimental, não é controlada;</a:t>
            </a:r>
          </a:p>
          <a:p>
            <a:r>
              <a:rPr lang="pt-BR" sz="2800">
                <a:latin typeface="Calibri" pitchFamily="34" charset="0"/>
              </a:rPr>
              <a:t>5) Observa a população ao longo de um tempo determinado;</a:t>
            </a:r>
          </a:p>
          <a:p>
            <a:r>
              <a:rPr lang="pt-BR" sz="2800">
                <a:latin typeface="Calibri" pitchFamily="34" charset="0"/>
              </a:rPr>
              <a:t>6) Comparar os riscos de surgimento da doença entre os grupos de expostos e não expostos.</a:t>
            </a:r>
          </a:p>
          <a:p>
            <a:endParaRPr lang="pt-BR" sz="2800">
              <a:latin typeface="Calibri" pitchFamily="34" charset="0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49156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49157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49158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49159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sp>
        <p:nvSpPr>
          <p:cNvPr id="49160" name="Retângulo 3"/>
          <p:cNvSpPr>
            <a:spLocks noChangeArrowheads="1"/>
          </p:cNvSpPr>
          <p:nvPr/>
        </p:nvSpPr>
        <p:spPr bwMode="auto">
          <a:xfrm>
            <a:off x="3702050" y="1884363"/>
            <a:ext cx="8045450" cy="4965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buFont typeface="Arial" charset="0"/>
              <a:buChar char="•"/>
            </a:pPr>
            <a:r>
              <a:rPr lang="pt-BR" sz="3200" b="1">
                <a:latin typeface="Calibri" pitchFamily="34" charset="0"/>
              </a:rPr>
              <a:t>Modelo conceitual:</a:t>
            </a:r>
            <a:endParaRPr lang="pt-BR" sz="3200" b="1">
              <a:solidFill>
                <a:srgbClr val="000000"/>
              </a:solidFill>
              <a:latin typeface="Noto Sans Symbols"/>
            </a:endParaRPr>
          </a:p>
          <a:p>
            <a:r>
              <a:rPr lang="pt-BR" sz="3200">
                <a:latin typeface="Calibri" pitchFamily="34" charset="0"/>
              </a:rPr>
              <a:t>- Os estudos de coorte constituem a forma mais importante de investigação epidemiológica no que diz respeito ao estabelecimento de causas de doenças.</a:t>
            </a:r>
          </a:p>
          <a:p>
            <a:r>
              <a:rPr lang="pt-BR" sz="3200">
                <a:latin typeface="Calibri" pitchFamily="34" charset="0"/>
              </a:rPr>
              <a:t/>
            </a:r>
            <a:br>
              <a:rPr lang="pt-BR" sz="3200">
                <a:latin typeface="Calibri" pitchFamily="34" charset="0"/>
              </a:rPr>
            </a:br>
            <a:r>
              <a:rPr lang="pt-BR" sz="3200">
                <a:latin typeface="Calibri" pitchFamily="34" charset="0"/>
              </a:rPr>
              <a:t>- Pode avaliar fatores de risco, prognóstico, prevenção e tratamento.</a:t>
            </a:r>
          </a:p>
          <a:p>
            <a:r>
              <a:rPr lang="pt-BR" sz="3200">
                <a:latin typeface="Calibri" pitchFamily="34" charset="0"/>
              </a:rPr>
              <a:t/>
            </a:r>
            <a:br>
              <a:rPr lang="pt-BR" sz="3200">
                <a:latin typeface="Calibri" pitchFamily="34" charset="0"/>
              </a:rPr>
            </a:br>
            <a:endParaRPr lang="pt-BR" sz="3200">
              <a:latin typeface="Calibri" pitchFamily="34" charset="0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50180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50181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50182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50183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pic>
        <p:nvPicPr>
          <p:cNvPr id="50184" name="Picture 2" descr="https://lh3.googleusercontent.com/ncpfHYhhNOq7xi94Yz1UzlzXnK29gq4fUAicGOVvDmSoi4UNPWn4yk0vRuNNlAw2WGQRLn1TxIddiaAdq1QKQQzuYq5B5DH0-2Eax8FCBHDta71bJ7YxNxnBHwRKbMVD6s7PpIeCreLhkgOorQ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411663" y="1506538"/>
            <a:ext cx="6197600" cy="39798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51204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51205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51206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51207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sp>
        <p:nvSpPr>
          <p:cNvPr id="4" name="Retângulo 3"/>
          <p:cNvSpPr/>
          <p:nvPr/>
        </p:nvSpPr>
        <p:spPr>
          <a:xfrm>
            <a:off x="3608388" y="193675"/>
            <a:ext cx="8045450" cy="66643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pt-BR" sz="2400" b="1">
                <a:latin typeface="Calibri" pitchFamily="34" charset="0"/>
              </a:rPr>
              <a:t>Tipos de estudo de coorte:</a:t>
            </a:r>
          </a:p>
          <a:p>
            <a:pPr>
              <a:buFontTx/>
              <a:buAutoNum type="arabicParenR"/>
            </a:pPr>
            <a:r>
              <a:rPr lang="pt-BR" sz="2400">
                <a:latin typeface="Calibri" pitchFamily="34" charset="0"/>
              </a:rPr>
              <a:t>Estudos concorrentes ou de coorte prospectiva:</a:t>
            </a:r>
          </a:p>
          <a:p>
            <a:endParaRPr lang="pt-BR" sz="2400">
              <a:latin typeface="Calibri" pitchFamily="34" charset="0"/>
            </a:endParaRPr>
          </a:p>
          <a:p>
            <a:r>
              <a:rPr lang="pt-BR" sz="2400">
                <a:latin typeface="Calibri" pitchFamily="34" charset="0"/>
              </a:rPr>
              <a:t>Nos estudos concorrentes, indivíduos com e sem exposição ao fator de risco sendo investigado são selecionados no início do estudo e acompanhados por um período especificado de tempo. </a:t>
            </a:r>
          </a:p>
          <a:p>
            <a:endParaRPr lang="pt-BR" sz="2400">
              <a:latin typeface="Calibri" pitchFamily="34" charset="0"/>
            </a:endParaRPr>
          </a:p>
          <a:p>
            <a:r>
              <a:rPr lang="pt-BR" sz="2400">
                <a:latin typeface="Calibri" pitchFamily="34" charset="0"/>
              </a:rPr>
              <a:t/>
            </a:r>
            <a:br>
              <a:rPr lang="pt-BR" sz="2400">
                <a:latin typeface="Calibri" pitchFamily="34" charset="0"/>
              </a:rPr>
            </a:br>
            <a:r>
              <a:rPr lang="pt-BR" sz="2400">
                <a:latin typeface="Calibri" pitchFamily="34" charset="0"/>
              </a:rPr>
              <a:t>2) Estudos não-concorrentes ou de coorte histórica, retrospectiva:</a:t>
            </a:r>
          </a:p>
          <a:p>
            <a:endParaRPr lang="pt-BR" sz="2400">
              <a:latin typeface="Calibri" pitchFamily="34" charset="0"/>
            </a:endParaRPr>
          </a:p>
          <a:p>
            <a:r>
              <a:rPr lang="pt-BR" sz="2400">
                <a:latin typeface="Calibri" pitchFamily="34" charset="0"/>
              </a:rPr>
              <a:t>Nos estudos não-concorrentes, o investigador volta ao passado, onde seleciona os grupos de comparação (com base na exposição ao fator de risco) e “segue” ou “acompanha” estes grupos, através do tempo, geralmente até o presente.</a:t>
            </a:r>
            <a:br>
              <a:rPr lang="pt-BR" sz="2400">
                <a:latin typeface="Calibri" pitchFamily="34" charset="0"/>
              </a:rPr>
            </a:br>
            <a:r>
              <a:rPr lang="pt-BR" sz="2400">
                <a:latin typeface="Calibri" pitchFamily="34" charset="0"/>
              </a:rPr>
              <a:t/>
            </a:r>
            <a:br>
              <a:rPr lang="pt-BR" sz="2400">
                <a:latin typeface="Calibri" pitchFamily="34" charset="0"/>
              </a:rPr>
            </a:br>
            <a:endParaRPr lang="pt-BR" sz="2400">
              <a:latin typeface="Calibri" pitchFamily="34" charset="0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52228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52229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52230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52231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sp>
        <p:nvSpPr>
          <p:cNvPr id="52232" name="Retângulo 3"/>
          <p:cNvSpPr>
            <a:spLocks noChangeArrowheads="1"/>
          </p:cNvSpPr>
          <p:nvPr/>
        </p:nvSpPr>
        <p:spPr bwMode="auto">
          <a:xfrm>
            <a:off x="3494088" y="193675"/>
            <a:ext cx="8045450" cy="6664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pt-BR" sz="2400" b="1">
                <a:latin typeface="Calibri" pitchFamily="34" charset="0"/>
              </a:rPr>
              <a:t>Tipos de estudo de coorte:</a:t>
            </a:r>
          </a:p>
          <a:p>
            <a:r>
              <a:rPr lang="pt-BR" sz="2400">
                <a:latin typeface="Calibri" pitchFamily="34" charset="0"/>
              </a:rPr>
              <a:t>1) Estudos concorrentes ou de coorte prospectiva</a:t>
            </a:r>
          </a:p>
          <a:p>
            <a:r>
              <a:rPr lang="pt-BR" sz="2400">
                <a:latin typeface="Calibri" pitchFamily="34" charset="0"/>
              </a:rPr>
              <a:t>Ex: O estudo de coorte concorrente realizado em Pelotas, Rio Grande do Sul, com objetivo de avaliar a influência de uma série de fatores de risco (perinatais, demográficos, ambientais, alimentares e assistenciais) sobre a saúde infantil. Foram identificadas em 2018, todas as crianças nascidas naquela cidade, que foram acompanhadas prospectivamente durante os primeiros anos de suas vidas para monitorar a ocorrência de vários problemas de saúde.  </a:t>
            </a:r>
          </a:p>
          <a:p>
            <a:r>
              <a:rPr lang="pt-BR" sz="2400">
                <a:latin typeface="Calibri" pitchFamily="34" charset="0"/>
              </a:rPr>
              <a:t/>
            </a:r>
            <a:br>
              <a:rPr lang="pt-BR" sz="2400">
                <a:latin typeface="Calibri" pitchFamily="34" charset="0"/>
              </a:rPr>
            </a:br>
            <a:r>
              <a:rPr lang="pt-BR" sz="2400">
                <a:latin typeface="Calibri" pitchFamily="34" charset="0"/>
              </a:rPr>
              <a:t>2) Estudos não-concorrentes ou de coorte histórica, retrospectiva</a:t>
            </a:r>
          </a:p>
          <a:p>
            <a:r>
              <a:rPr lang="pt-BR" sz="2400">
                <a:latin typeface="Calibri" pitchFamily="34" charset="0"/>
              </a:rPr>
              <a:t>Ex: Para investigar os efeitos da exposição à intoxicação alimentar os participantes do estudo seriam indivíduos que comeram e os que não comeram de um determinado buffet.</a:t>
            </a:r>
            <a:br>
              <a:rPr lang="pt-BR" sz="2400">
                <a:latin typeface="Calibri" pitchFamily="34" charset="0"/>
              </a:rPr>
            </a:br>
            <a:r>
              <a:rPr lang="pt-BR" sz="2400">
                <a:latin typeface="Calibri" pitchFamily="34" charset="0"/>
              </a:rPr>
              <a:t/>
            </a:r>
            <a:br>
              <a:rPr lang="pt-BR" sz="2400">
                <a:latin typeface="Calibri" pitchFamily="34" charset="0"/>
              </a:rPr>
            </a:br>
            <a:endParaRPr lang="pt-BR" sz="2400">
              <a:latin typeface="Calibri" pitchFamily="34" charset="0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53252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53253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53254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53256" name="Retângulo 3"/>
          <p:cNvSpPr>
            <a:spLocks noChangeArrowheads="1"/>
          </p:cNvSpPr>
          <p:nvPr/>
        </p:nvSpPr>
        <p:spPr bwMode="auto">
          <a:xfrm>
            <a:off x="6218238" y="2416175"/>
            <a:ext cx="4854575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pt-BR">
                <a:latin typeface="Calibri" pitchFamily="34" charset="0"/>
              </a:rPr>
              <a:t/>
            </a:r>
            <a:br>
              <a:rPr lang="pt-BR">
                <a:latin typeface="Calibri" pitchFamily="34" charset="0"/>
              </a:rPr>
            </a:br>
            <a:endParaRPr lang="pt-BR">
              <a:latin typeface="Calibri" pitchFamily="34" charset="0"/>
            </a:endParaRPr>
          </a:p>
        </p:txBody>
      </p:sp>
      <p:pic>
        <p:nvPicPr>
          <p:cNvPr id="53257" name="Picture 2" descr="Trabalho Metodologia estudo de coorte - YouTube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328988" y="0"/>
            <a:ext cx="8863012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54276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54277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54278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54279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sp>
        <p:nvSpPr>
          <p:cNvPr id="54280" name="Retângulo 3"/>
          <p:cNvSpPr>
            <a:spLocks noChangeArrowheads="1"/>
          </p:cNvSpPr>
          <p:nvPr/>
        </p:nvSpPr>
        <p:spPr bwMode="auto">
          <a:xfrm>
            <a:off x="3679825" y="0"/>
            <a:ext cx="8045450" cy="7778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pt-BR" sz="2800" b="1">
                <a:latin typeface="Calibri" pitchFamily="34" charset="0"/>
              </a:rPr>
              <a:t>Vantagens</a:t>
            </a:r>
          </a:p>
          <a:p>
            <a:r>
              <a:rPr lang="pt-BR" sz="2800">
                <a:latin typeface="Calibri" pitchFamily="34" charset="0"/>
              </a:rPr>
              <a:t>1) Podem discernir as relações temporais entre a exposição e o desfecho devido ao fato da exposição preceder o desfecho;</a:t>
            </a:r>
          </a:p>
          <a:p>
            <a:r>
              <a:rPr lang="pt-BR" sz="2800">
                <a:latin typeface="Calibri" pitchFamily="34" charset="0"/>
              </a:rPr>
              <a:t>2) Podem ser usados para avaliação de desfechos múltiplos;</a:t>
            </a:r>
          </a:p>
          <a:p>
            <a:r>
              <a:rPr lang="pt-BR" sz="2800">
                <a:latin typeface="Calibri" pitchFamily="34" charset="0"/>
              </a:rPr>
              <a:t>3) Permitem o cálculo direto das medidas de incidência nas coortes de expostos e não expostos;</a:t>
            </a:r>
          </a:p>
          <a:p>
            <a:r>
              <a:rPr lang="pt-BR" sz="2800">
                <a:latin typeface="Calibri" pitchFamily="34" charset="0"/>
              </a:rPr>
              <a:t>4)  O status do desfecho não influencia a medida do status de exposição ou seleção de indivíduos (coorte concorrente);</a:t>
            </a:r>
          </a:p>
          <a:p>
            <a:r>
              <a:rPr lang="pt-BR" sz="2800">
                <a:latin typeface="Calibri" pitchFamily="34" charset="0"/>
              </a:rPr>
              <a:t>5)  São menos sujeitos a vieses de seleção do que os estudos de caso-controle;</a:t>
            </a:r>
          </a:p>
          <a:p>
            <a:r>
              <a:rPr lang="pt-BR" sz="2800">
                <a:latin typeface="Calibri" pitchFamily="34" charset="0"/>
              </a:rPr>
              <a:t>6) Alguns estudos permitem ainda que várias exposições possam ser avaliadas.</a:t>
            </a:r>
          </a:p>
          <a:p>
            <a:r>
              <a:rPr lang="pt-BR" sz="2800">
                <a:latin typeface="Calibri" pitchFamily="34" charset="0"/>
              </a:rPr>
              <a:t/>
            </a:r>
            <a:br>
              <a:rPr lang="pt-BR" sz="2800">
                <a:latin typeface="Calibri" pitchFamily="34" charset="0"/>
              </a:rPr>
            </a:br>
            <a:r>
              <a:rPr lang="pt-BR" sz="2800">
                <a:latin typeface="Calibri" pitchFamily="34" charset="0"/>
              </a:rPr>
              <a:t/>
            </a:r>
            <a:br>
              <a:rPr lang="pt-BR" sz="2800">
                <a:latin typeface="Calibri" pitchFamily="34" charset="0"/>
              </a:rPr>
            </a:br>
            <a:endParaRPr lang="pt-BR" sz="2800">
              <a:latin typeface="Calibri" pitchFamily="34" charset="0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55300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55301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55302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55303" name="Espaço Reservado para Conteúdo 2"/>
          <p:cNvSpPr>
            <a:spLocks noGrp="1"/>
          </p:cNvSpPr>
          <p:nvPr>
            <p:ph idx="1"/>
          </p:nvPr>
        </p:nvSpPr>
        <p:spPr>
          <a:xfrm>
            <a:off x="8701088" y="3438525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sp>
        <p:nvSpPr>
          <p:cNvPr id="55304" name="Retângulo 3"/>
          <p:cNvSpPr>
            <a:spLocks noChangeArrowheads="1"/>
          </p:cNvSpPr>
          <p:nvPr/>
        </p:nvSpPr>
        <p:spPr bwMode="auto">
          <a:xfrm>
            <a:off x="3667125" y="819150"/>
            <a:ext cx="8045450" cy="5551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pt-BR" sz="2800" b="1">
                <a:latin typeface="Calibri" pitchFamily="34" charset="0"/>
              </a:rPr>
              <a:t>Desvantagens</a:t>
            </a:r>
          </a:p>
          <a:p>
            <a:r>
              <a:rPr lang="pt-BR" sz="2800">
                <a:latin typeface="Calibri" pitchFamily="34" charset="0"/>
              </a:rPr>
              <a:t>1)  É do tipo observacional (assim como o caso-controle), trazendo todas as fragilidades do desenho observacional (quando comparados aos estudos experimentais – ensaios clínicos randomizados);</a:t>
            </a:r>
          </a:p>
          <a:p>
            <a:r>
              <a:rPr lang="pt-BR" sz="2800">
                <a:latin typeface="Calibri" pitchFamily="34" charset="0"/>
              </a:rPr>
              <a:t>2)  Pode ser ineficiente para o estudo de doenças raras ou aquelas com longos períodos de latência;</a:t>
            </a:r>
          </a:p>
          <a:p>
            <a:r>
              <a:rPr lang="pt-BR" sz="2800">
                <a:latin typeface="Calibri" pitchFamily="34" charset="0"/>
              </a:rPr>
              <a:t>3) Geralmente caros e difíceis de operacionalizar (em estudos etiológicos);</a:t>
            </a:r>
          </a:p>
          <a:p>
            <a:r>
              <a:rPr lang="pt-BR" sz="2800">
                <a:latin typeface="Calibri" pitchFamily="34" charset="0"/>
              </a:rPr>
              <a:t>4)  A perda de participantes ao longo do seguimento pode comprometer a validade dos resultados.</a:t>
            </a:r>
          </a:p>
          <a:p>
            <a:r>
              <a:rPr lang="pt-BR" sz="1400">
                <a:latin typeface="Calibri" pitchFamily="34" charset="0"/>
              </a:rPr>
              <a:t/>
            </a:r>
            <a:br>
              <a:rPr lang="pt-BR" sz="1400">
                <a:latin typeface="Calibri" pitchFamily="34" charset="0"/>
              </a:rPr>
            </a:br>
            <a:r>
              <a:rPr lang="pt-BR">
                <a:latin typeface="Calibri" pitchFamily="34" charset="0"/>
              </a:rPr>
              <a:t/>
            </a:r>
            <a:br>
              <a:rPr lang="pt-BR">
                <a:latin typeface="Calibri" pitchFamily="34" charset="0"/>
              </a:rPr>
            </a:br>
            <a:endParaRPr lang="pt-BR">
              <a:latin typeface="Calibri" pitchFamily="34" charset="0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3175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56324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3468687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56325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56326" name="Título 1"/>
          <p:cNvSpPr>
            <a:spLocks noGrp="1"/>
          </p:cNvSpPr>
          <p:nvPr>
            <p:ph type="title"/>
          </p:nvPr>
        </p:nvSpPr>
        <p:spPr>
          <a:xfrm rot="16200000">
            <a:off x="-1325563" y="1947863"/>
            <a:ext cx="5961063" cy="2789238"/>
          </a:xfrm>
        </p:spPr>
        <p:txBody>
          <a:bodyPr/>
          <a:lstStyle/>
          <a:p>
            <a:pPr algn="ctr"/>
            <a:r>
              <a:rPr lang="pt-BR" smtClean="0"/>
              <a:t>O que é estudo de coorte?</a:t>
            </a:r>
            <a:endParaRPr lang="pt-BR" sz="4800" smtClean="0">
              <a:solidFill>
                <a:schemeClr val="bg1"/>
              </a:solidFill>
            </a:endParaRPr>
          </a:p>
        </p:txBody>
      </p:sp>
      <p:sp>
        <p:nvSpPr>
          <p:cNvPr id="56327" name="Espaço Reservado para Conteúdo 2"/>
          <p:cNvSpPr>
            <a:spLocks noGrp="1"/>
          </p:cNvSpPr>
          <p:nvPr>
            <p:ph idx="1"/>
          </p:nvPr>
        </p:nvSpPr>
        <p:spPr>
          <a:xfrm>
            <a:off x="8751888" y="3416300"/>
            <a:ext cx="6878637" cy="5119688"/>
          </a:xfrm>
        </p:spPr>
        <p:txBody>
          <a:bodyPr anchor="ctr"/>
          <a:lstStyle/>
          <a:p>
            <a:pPr marL="0" indent="0">
              <a:buFont typeface="Arial" charset="0"/>
              <a:buNone/>
            </a:pPr>
            <a:r>
              <a:rPr lang="pt-BR" sz="1800" smtClean="0"/>
              <a:t/>
            </a:r>
            <a:br>
              <a:rPr lang="pt-BR" sz="1800" smtClean="0"/>
            </a:br>
            <a:endParaRPr lang="pt-BR" sz="1800" smtClean="0">
              <a:solidFill>
                <a:schemeClr val="tx2"/>
              </a:solidFill>
            </a:endParaRPr>
          </a:p>
        </p:txBody>
      </p:sp>
      <p:sp>
        <p:nvSpPr>
          <p:cNvPr id="56328" name="Retângulo 3"/>
          <p:cNvSpPr>
            <a:spLocks noChangeArrowheads="1"/>
          </p:cNvSpPr>
          <p:nvPr/>
        </p:nvSpPr>
        <p:spPr bwMode="auto">
          <a:xfrm>
            <a:off x="3698875" y="1430338"/>
            <a:ext cx="8493125" cy="1949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pt-BR" sz="2400" b="1">
                <a:latin typeface="Calibri" pitchFamily="34" charset="0"/>
              </a:rPr>
              <a:t>Dúvidas?</a:t>
            </a:r>
          </a:p>
          <a:p>
            <a:endParaRPr lang="pt-BR" sz="2400" b="1">
              <a:latin typeface="Calibri" pitchFamily="34" charset="0"/>
            </a:endParaRPr>
          </a:p>
          <a:p>
            <a:r>
              <a:rPr lang="pt-BR" sz="2400" b="1">
                <a:latin typeface="Calibri" pitchFamily="34" charset="0"/>
              </a:rPr>
              <a:t>Obrigado pela paciência!</a:t>
            </a:r>
          </a:p>
          <a:p>
            <a:r>
              <a:rPr lang="pt-BR" sz="1400">
                <a:latin typeface="Calibri" pitchFamily="34" charset="0"/>
              </a:rPr>
              <a:t/>
            </a:r>
            <a:br>
              <a:rPr lang="pt-BR" sz="1400">
                <a:latin typeface="Calibri" pitchFamily="34" charset="0"/>
              </a:rPr>
            </a:br>
            <a:r>
              <a:rPr lang="pt-BR">
                <a:latin typeface="Calibri" pitchFamily="34" charset="0"/>
              </a:rPr>
              <a:t/>
            </a:r>
            <a:br>
              <a:rPr lang="pt-BR">
                <a:latin typeface="Calibri" pitchFamily="34" charset="0"/>
              </a:rPr>
            </a:br>
            <a:endParaRPr lang="pt-BR">
              <a:latin typeface="Calibri" pitchFamily="34" charset="0"/>
            </a:endParaRPr>
          </a:p>
        </p:txBody>
      </p:sp>
      <p:pic>
        <p:nvPicPr>
          <p:cNvPr id="56329" name="Picture 2" descr="https://lh3.googleusercontent.com/-I6_hmFjAf0VhHtYKwYleNTmZMNxf7Ecsy4Eiwf0Tg7TXCm2-OjPZXQx1LnBGeFwTU8PQZvRJ_spZffRYHkBAP5khxeLt0jGGiinvI2FCpJ_9SUH5W5esY4MJoelAa525dEXUUqrsLERfWeAW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917950" y="3024188"/>
            <a:ext cx="6286500" cy="1590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/>
          <p:cNvSpPr>
            <a:spLocks noGrp="1"/>
          </p:cNvSpPr>
          <p:nvPr>
            <p:ph type="title"/>
          </p:nvPr>
        </p:nvSpPr>
        <p:spPr>
          <a:xfrm>
            <a:off x="768350" y="608013"/>
            <a:ext cx="10515600" cy="1325562"/>
          </a:xfrm>
        </p:spPr>
        <p:txBody>
          <a:bodyPr/>
          <a:lstStyle/>
          <a:p>
            <a:pPr algn="ctr"/>
            <a:r>
              <a:rPr lang="pt-BR" sz="2800" b="1" smtClean="0">
                <a:solidFill>
                  <a:srgbClr val="006600"/>
                </a:solidFill>
                <a:latin typeface="Algerian" pitchFamily="82" charset="0"/>
              </a:rPr>
              <a:t>NOTA DO EDITOR DA PÁGINA NEONATAL </a:t>
            </a:r>
            <a:r>
              <a:rPr lang="pt-BR" sz="2800" b="1" smtClean="0">
                <a:solidFill>
                  <a:srgbClr val="006600"/>
                </a:solidFill>
                <a:latin typeface="Algerian" pitchFamily="82" charset="0"/>
                <a:hlinkClick r:id="rId2"/>
              </a:rPr>
              <a:t>www.paulomargotto.com.br</a:t>
            </a:r>
            <a:r>
              <a:rPr lang="pt-BR" sz="2800" b="1" smtClean="0">
                <a:solidFill>
                  <a:srgbClr val="006600"/>
                </a:solidFill>
                <a:latin typeface="Algerian" pitchFamily="82" charset="0"/>
              </a:rPr>
              <a:t>, Dr. Paulo R. Margotto. Consultem também! Ampliando nossos Conhecimentos</a:t>
            </a:r>
            <a:r>
              <a:rPr lang="pt-BR" sz="2800" b="1" smtClean="0">
                <a:solidFill>
                  <a:srgbClr val="006600"/>
                </a:solidFill>
              </a:rPr>
              <a:t>!</a:t>
            </a:r>
          </a:p>
        </p:txBody>
      </p:sp>
      <p:pic>
        <p:nvPicPr>
          <p:cNvPr id="60420" name="Picture 4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328863" y="1958975"/>
            <a:ext cx="7756525" cy="4367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60421" name="Text Box 5"/>
          <p:cNvSpPr txBox="1">
            <a:spLocks noChangeArrowheads="1"/>
          </p:cNvSpPr>
          <p:nvPr/>
        </p:nvSpPr>
        <p:spPr bwMode="auto">
          <a:xfrm>
            <a:off x="2395538" y="6318250"/>
            <a:ext cx="7296150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pt-BR">
                <a:solidFill>
                  <a:srgbClr val="0000FF"/>
                </a:solidFill>
              </a:rPr>
              <a:t>Residentes da Unidade de Neonatologia do HMIBSES/DF (23/3/2022)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Rectangle 3"/>
          <p:cNvSpPr>
            <a:spLocks noGrp="1"/>
          </p:cNvSpPr>
          <p:nvPr>
            <p:ph type="body" idx="1"/>
          </p:nvPr>
        </p:nvSpPr>
        <p:spPr>
          <a:xfrm>
            <a:off x="722313" y="2230438"/>
            <a:ext cx="10434637" cy="4329112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pt-BR" smtClean="0"/>
              <a:t>A Conferência de Jonathan Klein (Estados Unidos) envolve uma abordagem filosófica proativa positiva. </a:t>
            </a:r>
          </a:p>
          <a:p>
            <a:pPr>
              <a:lnSpc>
                <a:spcPct val="80000"/>
              </a:lnSpc>
            </a:pPr>
            <a:r>
              <a:rPr lang="pt-BR" smtClean="0"/>
              <a:t>Jonathan Kein trás impressionantes números de sobrevivência (58%!) e de resultados de neurodesenvolvimento (11% de incapacidade severa e/ou paralisia cerebral entre 18-24meses!) desses bebês periviáveis 22-23 semanas.</a:t>
            </a:r>
          </a:p>
          <a:p>
            <a:pPr>
              <a:lnSpc>
                <a:spcPct val="80000"/>
              </a:lnSpc>
            </a:pPr>
            <a:r>
              <a:rPr lang="pt-BR" smtClean="0"/>
              <a:t> Eles acreditam que não é algo impossível (são pacientes difíceis, com certeza, mas não impossíveis). </a:t>
            </a:r>
          </a:p>
          <a:p>
            <a:pPr>
              <a:lnSpc>
                <a:spcPct val="80000"/>
              </a:lnSpc>
            </a:pPr>
            <a:r>
              <a:rPr lang="pt-BR" smtClean="0"/>
              <a:t>Trata-e de uma filosofia envolvida na medicina para cuidar desses pequeninos pacientes conquistada pela EXCELÊNCIA, comparável à chegada do homem à lua!  </a:t>
            </a:r>
          </a:p>
        </p:txBody>
      </p:sp>
      <p:sp>
        <p:nvSpPr>
          <p:cNvPr id="61444" name="Rectangle 4"/>
          <p:cNvSpPr>
            <a:spLocks noChangeArrowheads="1"/>
          </p:cNvSpPr>
          <p:nvPr/>
        </p:nvSpPr>
        <p:spPr bwMode="auto">
          <a:xfrm>
            <a:off x="0" y="525463"/>
            <a:ext cx="1194435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tIns="0" bIns="0" anchor="ctr">
            <a:spAutoFit/>
          </a:bodyPr>
          <a:lstStyle/>
          <a:p>
            <a:pPr algn="ctr"/>
            <a:r>
              <a:rPr lang="pt-BR" sz="2200" b="1">
                <a:solidFill>
                  <a:srgbClr val="0000FF"/>
                </a:solidFill>
                <a:latin typeface="Lato" pitchFamily="34" charset="0"/>
                <a:hlinkClick r:id="rId2"/>
              </a:rPr>
              <a:t>Al</a:t>
            </a:r>
            <a:r>
              <a:rPr lang="pt-BR" sz="2200" b="1">
                <a:solidFill>
                  <a:srgbClr val="0000FF"/>
                </a:solidFill>
                <a:latin typeface="Calibri"/>
                <a:hlinkClick r:id="rId2"/>
              </a:rPr>
              <a:t>é</a:t>
            </a:r>
            <a:r>
              <a:rPr lang="pt-BR" sz="2200" b="1">
                <a:solidFill>
                  <a:srgbClr val="0000FF"/>
                </a:solidFill>
                <a:latin typeface="Lato" pitchFamily="34" charset="0"/>
                <a:hlinkClick r:id="rId2"/>
              </a:rPr>
              <a:t>m da Prematuridade extrema: tratamento e resultados de bebê perivi</a:t>
            </a:r>
            <a:r>
              <a:rPr lang="pt-BR" sz="2200" b="1">
                <a:solidFill>
                  <a:srgbClr val="0000FF"/>
                </a:solidFill>
                <a:latin typeface="Calibri"/>
                <a:hlinkClick r:id="rId2"/>
              </a:rPr>
              <a:t>á</a:t>
            </a:r>
            <a:r>
              <a:rPr lang="pt-BR" sz="2200" b="1">
                <a:solidFill>
                  <a:srgbClr val="0000FF"/>
                </a:solidFill>
                <a:latin typeface="Lato" pitchFamily="34" charset="0"/>
                <a:hlinkClick r:id="rId2"/>
              </a:rPr>
              <a:t>veis que nasceram entre 22-23 semanas em um </a:t>
            </a:r>
            <a:r>
              <a:rPr lang="pt-BR" sz="2200" b="1">
                <a:solidFill>
                  <a:srgbClr val="0000FF"/>
                </a:solidFill>
                <a:latin typeface="Calibri"/>
                <a:hlinkClick r:id="rId2"/>
              </a:rPr>
              <a:t>Ú</a:t>
            </a:r>
            <a:r>
              <a:rPr lang="pt-BR" sz="2200" b="1">
                <a:solidFill>
                  <a:srgbClr val="0000FF"/>
                </a:solidFill>
                <a:latin typeface="Lato" pitchFamily="34" charset="0"/>
                <a:hlinkClick r:id="rId2"/>
              </a:rPr>
              <a:t>nico Centro que envolve uma abordagem filos</a:t>
            </a:r>
            <a:r>
              <a:rPr lang="pt-BR" sz="2200" b="1">
                <a:solidFill>
                  <a:srgbClr val="0000FF"/>
                </a:solidFill>
                <a:latin typeface="Calibri"/>
                <a:hlinkClick r:id="rId2"/>
              </a:rPr>
              <a:t>ó</a:t>
            </a:r>
            <a:r>
              <a:rPr lang="pt-BR" sz="2200" b="1">
                <a:solidFill>
                  <a:srgbClr val="0000FF"/>
                </a:solidFill>
                <a:latin typeface="Lato" pitchFamily="34" charset="0"/>
                <a:hlinkClick r:id="rId2"/>
              </a:rPr>
              <a:t>fica proativa positiva</a:t>
            </a:r>
            <a:endParaRPr lang="pt-BR" sz="2200" b="1">
              <a:solidFill>
                <a:srgbClr val="0000FF"/>
              </a:solidFill>
              <a:latin typeface="Lato" pitchFamily="34" charset="0"/>
            </a:endParaRPr>
          </a:p>
          <a:p>
            <a:pPr algn="ctr" eaLnBrk="0" hangingPunct="0"/>
            <a:r>
              <a:rPr lang="pt-BR" sz="800">
                <a:solidFill>
                  <a:srgbClr val="607D8B"/>
                </a:solidFill>
                <a:latin typeface="Calibri"/>
              </a:rPr>
              <a:t>       </a:t>
            </a:r>
            <a:r>
              <a:rPr lang="pt-BR">
                <a:latin typeface="Calibri" pitchFamily="34" charset="0"/>
              </a:rPr>
              <a:t/>
            </a:r>
            <a:br>
              <a:rPr lang="pt-BR">
                <a:latin typeface="Calibri" pitchFamily="34" charset="0"/>
              </a:rPr>
            </a:br>
            <a:r>
              <a:rPr lang="pt-BR" sz="1300">
                <a:solidFill>
                  <a:srgbClr val="424242"/>
                </a:solidFill>
                <a:latin typeface="Source Sans Pro"/>
              </a:rPr>
              <a:t>Jonathan M. Klein (University of Iowa (EUA).</a:t>
            </a:r>
            <a:r>
              <a:rPr lang="pt-BR" sz="1300">
                <a:solidFill>
                  <a:srgbClr val="424242"/>
                </a:solidFill>
                <a:latin typeface="Calibri"/>
              </a:rPr>
              <a:t>  </a:t>
            </a:r>
            <a:r>
              <a:rPr lang="pt-BR" sz="1300">
                <a:solidFill>
                  <a:srgbClr val="424242"/>
                </a:solidFill>
                <a:latin typeface="Source Sans Pro"/>
              </a:rPr>
              <a:t>12</a:t>
            </a:r>
            <a:r>
              <a:rPr lang="pt-BR" sz="1300">
                <a:solidFill>
                  <a:srgbClr val="424242"/>
                </a:solidFill>
                <a:latin typeface="Calibri"/>
              </a:rPr>
              <a:t>º</a:t>
            </a:r>
            <a:r>
              <a:rPr lang="pt-BR" sz="1300">
                <a:solidFill>
                  <a:srgbClr val="424242"/>
                </a:solidFill>
                <a:latin typeface="Source Sans Pro"/>
              </a:rPr>
              <a:t> Simp</a:t>
            </a:r>
            <a:r>
              <a:rPr lang="pt-BR" sz="1300">
                <a:solidFill>
                  <a:srgbClr val="424242"/>
                </a:solidFill>
                <a:latin typeface="Calibri"/>
              </a:rPr>
              <a:t>ó</a:t>
            </a:r>
            <a:r>
              <a:rPr lang="pt-BR" sz="1300">
                <a:solidFill>
                  <a:srgbClr val="424242"/>
                </a:solidFill>
                <a:latin typeface="Source Sans Pro"/>
              </a:rPr>
              <a:t>sio Internacional de Neonatologia do Rio de Janeiro, online, 31 de outubro de 2020.</a:t>
            </a:r>
            <a:r>
              <a:rPr lang="pt-BR" sz="1300">
                <a:solidFill>
                  <a:srgbClr val="424242"/>
                </a:solidFill>
                <a:latin typeface="Calibri"/>
              </a:rPr>
              <a:t> </a:t>
            </a:r>
            <a:r>
              <a:rPr lang="pt-BR" sz="1300">
                <a:solidFill>
                  <a:srgbClr val="424242"/>
                </a:solidFill>
                <a:latin typeface="Source Sans Pro"/>
              </a:rPr>
              <a:t> Realizado por Paulo R. Margotto.</a:t>
            </a:r>
            <a:endParaRPr lang="pt-BR">
              <a:solidFill>
                <a:srgbClr val="607D8B"/>
              </a:solidFill>
              <a:latin typeface="Calibri" pitchFamily="34" charset="0"/>
            </a:endParaRPr>
          </a:p>
        </p:txBody>
      </p:sp>
      <p:pic>
        <p:nvPicPr>
          <p:cNvPr id="61445" name="Picture 5" descr="doc">
            <a:hlinkClick r:id="rId3" tooltip="Além da prematuridade extrema-2020"/>
          </p:cNvPr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1566525" y="1139825"/>
            <a:ext cx="457200" cy="457200"/>
          </a:xfrm>
          <a:prstGeom prst="rect">
            <a:avLst/>
          </a:prstGeom>
          <a:noFill/>
        </p:spPr>
      </p:pic>
      <p:sp>
        <p:nvSpPr>
          <p:cNvPr id="61446" name="Line 6"/>
          <p:cNvSpPr>
            <a:spLocks noChangeShapeType="1"/>
          </p:cNvSpPr>
          <p:nvPr/>
        </p:nvSpPr>
        <p:spPr bwMode="auto">
          <a:xfrm flipV="1">
            <a:off x="11541125" y="1666875"/>
            <a:ext cx="276225" cy="776288"/>
          </a:xfrm>
          <a:prstGeom prst="line">
            <a:avLst/>
          </a:prstGeom>
          <a:noFill/>
          <a:ln w="76200">
            <a:solidFill>
              <a:srgbClr val="FF00FF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endParaRPr lang="pt-BR"/>
          </a:p>
        </p:txBody>
      </p:sp>
      <p:sp>
        <p:nvSpPr>
          <p:cNvPr id="61447" name="Text Box 7"/>
          <p:cNvSpPr txBox="1">
            <a:spLocks noChangeArrowheads="1"/>
          </p:cNvSpPr>
          <p:nvPr/>
        </p:nvSpPr>
        <p:spPr bwMode="auto">
          <a:xfrm>
            <a:off x="10636250" y="2463800"/>
            <a:ext cx="1416050" cy="915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pt-BR">
                <a:solidFill>
                  <a:srgbClr val="0000FF"/>
                </a:solidFill>
              </a:rPr>
              <a:t>Clique Aqui!</a:t>
            </a:r>
          </a:p>
          <a:p>
            <a:pPr algn="ctr"/>
            <a:r>
              <a:rPr lang="pt-BR">
                <a:solidFill>
                  <a:srgbClr val="0000FF"/>
                </a:solidFill>
              </a:rPr>
              <a:t>(com a tela</a:t>
            </a:r>
          </a:p>
          <a:p>
            <a:pPr algn="ctr"/>
            <a:r>
              <a:rPr lang="pt-BR">
                <a:solidFill>
                  <a:srgbClr val="0000FF"/>
                </a:solidFill>
              </a:rPr>
              <a:t>aberta)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7" name="Rectangle 3"/>
          <p:cNvSpPr>
            <a:spLocks noGrp="1"/>
          </p:cNvSpPr>
          <p:nvPr>
            <p:ph type="body" idx="1"/>
          </p:nvPr>
        </p:nvSpPr>
        <p:spPr>
          <a:xfrm>
            <a:off x="468313" y="320675"/>
            <a:ext cx="11047412" cy="6296025"/>
          </a:xfrm>
        </p:spPr>
        <p:txBody>
          <a:bodyPr/>
          <a:lstStyle/>
          <a:p>
            <a:r>
              <a:rPr lang="pt-BR" smtClean="0"/>
              <a:t>Estão envolvidos </a:t>
            </a:r>
            <a:r>
              <a:rPr lang="pt-BR" b="1" smtClean="0">
                <a:solidFill>
                  <a:srgbClr val="0000FF"/>
                </a:solidFill>
              </a:rPr>
              <a:t>3 pilares</a:t>
            </a:r>
            <a:r>
              <a:rPr lang="pt-BR" smtClean="0"/>
              <a:t>: </a:t>
            </a:r>
            <a:r>
              <a:rPr lang="pt-BR" b="1" smtClean="0">
                <a:solidFill>
                  <a:srgbClr val="FF00FF"/>
                </a:solidFill>
              </a:rPr>
              <a:t>Competência</a:t>
            </a:r>
            <a:r>
              <a:rPr lang="pt-BR" smtClean="0">
                <a:solidFill>
                  <a:srgbClr val="FF00FF"/>
                </a:solidFill>
              </a:rPr>
              <a:t> </a:t>
            </a:r>
            <a:r>
              <a:rPr lang="pt-BR" smtClean="0"/>
              <a:t>(preparação total e completa dedicação), </a:t>
            </a:r>
            <a:r>
              <a:rPr lang="pt-BR" b="1" smtClean="0">
                <a:solidFill>
                  <a:srgbClr val="FF00FF"/>
                </a:solidFill>
              </a:rPr>
              <a:t>Trabalho em Equipe</a:t>
            </a:r>
            <a:r>
              <a:rPr lang="pt-BR" smtClean="0"/>
              <a:t> (respeitando e utilizando a capacidade dos outros; o sucesso depende do esforço de todos) e </a:t>
            </a:r>
            <a:r>
              <a:rPr lang="pt-BR" b="1" smtClean="0">
                <a:solidFill>
                  <a:srgbClr val="FF00FF"/>
                </a:solidFill>
              </a:rPr>
              <a:t>Identificação de Diferenças nesses Bebês Periviáveis</a:t>
            </a:r>
            <a:r>
              <a:rPr lang="pt-BR" smtClean="0"/>
              <a:t> (são bebês diferentes daqueles de 25-26 semanas).</a:t>
            </a:r>
          </a:p>
          <a:p>
            <a:r>
              <a:rPr lang="pt-BR" smtClean="0"/>
              <a:t> É difícil, mas não é impossível! </a:t>
            </a:r>
          </a:p>
          <a:p>
            <a:r>
              <a:rPr lang="pt-BR" smtClean="0"/>
              <a:t>Na Unidade eles têm um lugar separado com uma equipe médica e enfermagem separada, atendendo esses bebês mais críticos (75% trabalham nessa Unidade e o restante na outra Unidade). </a:t>
            </a:r>
          </a:p>
          <a:p>
            <a:r>
              <a:rPr lang="pt-BR" smtClean="0"/>
              <a:t>Há sempre um </a:t>
            </a:r>
            <a:r>
              <a:rPr lang="pt-BR" i="1" smtClean="0"/>
              <a:t>fellow</a:t>
            </a:r>
            <a:r>
              <a:rPr lang="pt-BR" smtClean="0"/>
              <a:t>, residentes, nutricionistas, farmacêuticos, terapeutas respiratórios e intensivistas neonatais. </a:t>
            </a:r>
          </a:p>
          <a:p>
            <a:r>
              <a:rPr lang="pt-BR" smtClean="0"/>
              <a:t>Além da decisão de reanimar, o mais importante é o </a:t>
            </a:r>
            <a:r>
              <a:rPr lang="pt-BR" b="1" smtClean="0">
                <a:solidFill>
                  <a:srgbClr val="FF00FF"/>
                </a:solidFill>
              </a:rPr>
              <a:t>tipo de cuidado</a:t>
            </a:r>
            <a:r>
              <a:rPr lang="pt-BR" smtClean="0"/>
              <a:t>.</a:t>
            </a:r>
          </a:p>
          <a:p>
            <a:pPr algn="ctr">
              <a:buFont typeface="Arial" charset="0"/>
              <a:buNone/>
            </a:pPr>
            <a:r>
              <a:rPr lang="pt-BR" smtClean="0"/>
              <a:t> </a:t>
            </a:r>
            <a:r>
              <a:rPr lang="pt-BR" b="1" smtClean="0">
                <a:solidFill>
                  <a:srgbClr val="FF0000"/>
                </a:solidFill>
              </a:rPr>
              <a:t>A principal causa de óbito nesses bebês periviáveis é a infecção e a hemorragia intraventricular</a:t>
            </a:r>
            <a:r>
              <a:rPr lang="pt-BR" smtClean="0">
                <a:solidFill>
                  <a:srgbClr val="FF0000"/>
                </a:solidFill>
              </a:rPr>
              <a:t>.</a:t>
            </a:r>
            <a:r>
              <a:rPr lang="pt-BR" smtClean="0"/>
              <a:t> 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1" name="Rectangle 3"/>
          <p:cNvSpPr>
            <a:spLocks noGrp="1"/>
          </p:cNvSpPr>
          <p:nvPr>
            <p:ph type="body" idx="1"/>
          </p:nvPr>
        </p:nvSpPr>
        <p:spPr>
          <a:xfrm>
            <a:off x="363538" y="484188"/>
            <a:ext cx="11371262" cy="6156325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pt-BR" smtClean="0"/>
              <a:t>A abordagem desses bebês começa com os </a:t>
            </a:r>
            <a:r>
              <a:rPr lang="pt-BR" b="1" smtClean="0">
                <a:solidFill>
                  <a:srgbClr val="FF00FF"/>
                </a:solidFill>
              </a:rPr>
              <a:t>esteróides antenatais (dobra a sobrevida!).</a:t>
            </a:r>
            <a:r>
              <a:rPr lang="pt-BR" smtClean="0"/>
              <a:t> </a:t>
            </a:r>
          </a:p>
          <a:p>
            <a:pPr>
              <a:lnSpc>
                <a:spcPct val="80000"/>
              </a:lnSpc>
            </a:pPr>
            <a:r>
              <a:rPr lang="pt-BR" b="1" smtClean="0">
                <a:solidFill>
                  <a:srgbClr val="0000FF"/>
                </a:solidFill>
              </a:rPr>
              <a:t>Evitar a hiperoxemia e a hipoxemia</a:t>
            </a:r>
            <a:r>
              <a:rPr lang="pt-BR" smtClean="0"/>
              <a:t> (iniciam a reanimação com 50% de oxigênio, atingindo Saturações de O2 entre 80-85% com 5-10 minutos de vida). </a:t>
            </a:r>
          </a:p>
          <a:p>
            <a:pPr>
              <a:lnSpc>
                <a:spcPct val="80000"/>
              </a:lnSpc>
            </a:pPr>
            <a:r>
              <a:rPr lang="pt-BR" smtClean="0"/>
              <a:t>Como esses bebês nascem na faze canalicular do desenvolvimento pulmonar e os segmentos cranianos amadurecem mais rápido do que os caudais, você pode ter algumas áreas do pulmão que são maduras o suficiente para a sobrevivência, mesmo com 22 semanas se você não danificar os pulmões. </a:t>
            </a:r>
            <a:r>
              <a:rPr lang="pt-BR" b="1" smtClean="0">
                <a:solidFill>
                  <a:srgbClr val="0000FF"/>
                </a:solidFill>
              </a:rPr>
              <a:t>Essa é a razão pela qual esses bebês periviáveis ficam em ventilação de alta frequência por 66 dias (saem ao redor de 30 semanas de idade pós-menstrual!).</a:t>
            </a:r>
            <a:r>
              <a:rPr lang="pt-BR" smtClean="0"/>
              <a:t> </a:t>
            </a:r>
          </a:p>
          <a:p>
            <a:pPr>
              <a:lnSpc>
                <a:spcPct val="80000"/>
              </a:lnSpc>
            </a:pPr>
            <a:r>
              <a:rPr lang="pt-BR" smtClean="0"/>
              <a:t>Extubamos somente no momento em que os bebês estão prontos para terem um </a:t>
            </a:r>
            <a:r>
              <a:rPr lang="pt-BR" i="1" smtClean="0"/>
              <a:t>drive</a:t>
            </a:r>
            <a:r>
              <a:rPr lang="pt-BR" smtClean="0"/>
              <a:t> respiratório sustentável. </a:t>
            </a:r>
            <a:r>
              <a:rPr lang="pt-BR" b="1" smtClean="0">
                <a:solidFill>
                  <a:srgbClr val="FF00FF"/>
                </a:solidFill>
              </a:rPr>
              <a:t>Não pressionamos para falhar</a:t>
            </a:r>
            <a:r>
              <a:rPr lang="pt-BR" smtClean="0"/>
              <a:t>. A falha de extubação aumenta a mortalidade. 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5" name="Rectangle 3"/>
          <p:cNvSpPr>
            <a:spLocks noGrp="1"/>
          </p:cNvSpPr>
          <p:nvPr>
            <p:ph type="body" idx="1"/>
          </p:nvPr>
        </p:nvSpPr>
        <p:spPr>
          <a:xfrm>
            <a:off x="387350" y="261938"/>
            <a:ext cx="11349038" cy="6365875"/>
          </a:xfrm>
        </p:spPr>
        <p:txBody>
          <a:bodyPr/>
          <a:lstStyle/>
          <a:p>
            <a:r>
              <a:rPr lang="pt-BR" smtClean="0"/>
              <a:t>Outra estratégia é a </a:t>
            </a:r>
            <a:r>
              <a:rPr lang="pt-BR" b="1" smtClean="0">
                <a:solidFill>
                  <a:srgbClr val="FF00FF"/>
                </a:solidFill>
              </a:rPr>
              <a:t>repetição do surfactante entre o 7º e 10º dia de vida para evitar o </a:t>
            </a:r>
            <a:r>
              <a:rPr lang="pt-BR" b="1" i="1" smtClean="0">
                <a:solidFill>
                  <a:srgbClr val="FF00FF"/>
                </a:solidFill>
              </a:rPr>
              <a:t>slump</a:t>
            </a:r>
            <a:r>
              <a:rPr lang="pt-BR" b="1" smtClean="0">
                <a:solidFill>
                  <a:srgbClr val="FF00FF"/>
                </a:solidFill>
              </a:rPr>
              <a:t> pós-surfactante (queda do surfactante)</a:t>
            </a:r>
            <a:r>
              <a:rPr lang="pt-BR" smtClean="0"/>
              <a:t> que ocorre em 20% nos bebês &lt;1000 (fique atento naqueles que necessitam inicialmente de 2 ou mais doses de surfactante, pois esses tem o risco de 2 vezes mais de apresentar </a:t>
            </a:r>
            <a:r>
              <a:rPr lang="pt-BR" i="1" smtClean="0"/>
              <a:t>slump</a:t>
            </a:r>
            <a:r>
              <a:rPr lang="pt-BR" smtClean="0"/>
              <a:t> pós-surfactante!).</a:t>
            </a:r>
          </a:p>
          <a:p>
            <a:r>
              <a:rPr lang="pt-BR" b="1" smtClean="0">
                <a:solidFill>
                  <a:srgbClr val="FF00FF"/>
                </a:solidFill>
              </a:rPr>
              <a:t>Iniciam aminoácidos ao nascer até 4g/kg</a:t>
            </a:r>
            <a:r>
              <a:rPr lang="pt-BR" smtClean="0"/>
              <a:t>,  </a:t>
            </a:r>
            <a:r>
              <a:rPr lang="pt-BR" b="1" smtClean="0">
                <a:solidFill>
                  <a:srgbClr val="FF00FF"/>
                </a:solidFill>
              </a:rPr>
              <a:t>glicose na taxa de 4mg/kg/min, maiores taxas hídricas e lipídios após 12 horas iniciando com  0,5-1g/kg no máximo de 2g/kg</a:t>
            </a:r>
            <a:r>
              <a:rPr lang="pt-BR" smtClean="0"/>
              <a:t> ( maiores taxas associam-se com hemorragia pulmonar e maior mortalidade). </a:t>
            </a:r>
          </a:p>
          <a:p>
            <a:r>
              <a:rPr lang="pt-BR" smtClean="0"/>
              <a:t>Usam com frequência </a:t>
            </a:r>
            <a:r>
              <a:rPr lang="pt-BR" b="1" smtClean="0"/>
              <a:t>hidrocortisona</a:t>
            </a:r>
            <a:r>
              <a:rPr lang="pt-BR" smtClean="0"/>
              <a:t> na dose de estresse por dias, semanas ou meses dependendo da estabilidade e óxido nítrico inalatório se precisarem de mais de 70% de oxigênio.</a:t>
            </a:r>
          </a:p>
          <a:p>
            <a:r>
              <a:rPr lang="pt-BR" smtClean="0"/>
              <a:t> A sobrevida entre 22-23 semanas de idade gestacional é extremamente difícil, mas não é impossível. </a:t>
            </a:r>
            <a:r>
              <a:rPr lang="pt-BR" b="1" smtClean="0"/>
              <a:t>Não são casos sem esperanças! </a:t>
            </a:r>
            <a:r>
              <a:rPr lang="pt-BR" smtClean="0"/>
              <a:t> 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9" name="Rectangle 3"/>
          <p:cNvSpPr>
            <a:spLocks noGrp="1"/>
          </p:cNvSpPr>
          <p:nvPr>
            <p:ph type="body" idx="1"/>
          </p:nvPr>
        </p:nvSpPr>
        <p:spPr>
          <a:xfrm>
            <a:off x="0" y="169863"/>
            <a:ext cx="11353800" cy="6007100"/>
          </a:xfrm>
        </p:spPr>
        <p:txBody>
          <a:bodyPr/>
          <a:lstStyle/>
          <a:p>
            <a:r>
              <a:rPr lang="pt-BR" smtClean="0"/>
              <a:t>Na Unidade de Neonatologia do HMIB, a partir de nossos dados, </a:t>
            </a:r>
            <a:r>
              <a:rPr lang="pt-BR" b="1" smtClean="0">
                <a:solidFill>
                  <a:srgbClr val="0000FF"/>
                </a:solidFill>
              </a:rPr>
              <a:t>o limite de viabilidade é ≥ 25 semanas*</a:t>
            </a:r>
            <a:r>
              <a:rPr lang="pt-BR" smtClean="0"/>
              <a:t>, havendo uma possibilidade de atuação na </a:t>
            </a:r>
            <a:r>
              <a:rPr lang="pt-BR" b="1" smtClean="0">
                <a:solidFill>
                  <a:srgbClr val="0000FF"/>
                </a:solidFill>
              </a:rPr>
              <a:t>zona cinzenta (24-24 sem 6 dias) na qual a abordagem obstétrica (esteroide pré-natal, tocólise, cesariana</a:t>
            </a:r>
            <a:r>
              <a:rPr lang="pt-BR" smtClean="0"/>
              <a:t>) tem importante impacto na decisão do neonatologista. </a:t>
            </a:r>
          </a:p>
          <a:p>
            <a:pPr algn="ctr"/>
            <a:r>
              <a:rPr lang="pt-BR" smtClean="0"/>
              <a:t>Associado a esta interação obstetra-neonatologista, fatores que devem ser levados em conta na melhor decisão principalmente naqueles no limite da periviabilidade (próximos à viabilidade que é 25 semanas de idade gestacional), são: </a:t>
            </a:r>
            <a:r>
              <a:rPr lang="pt-BR" b="1" smtClean="0">
                <a:solidFill>
                  <a:srgbClr val="0000FF"/>
                </a:solidFill>
              </a:rPr>
              <a:t>o sexo feminino, o nascimento único e o peso ao nascer</a:t>
            </a:r>
            <a:r>
              <a:rPr lang="pt-BR" smtClean="0"/>
              <a:t>. </a:t>
            </a:r>
            <a:r>
              <a:rPr lang="pt-BR" sz="2400" smtClean="0">
                <a:solidFill>
                  <a:srgbClr val="FF00FF"/>
                </a:solidFill>
              </a:rPr>
              <a:t>“</a:t>
            </a:r>
            <a:r>
              <a:rPr lang="pt-BR" sz="2400" smtClean="0">
                <a:solidFill>
                  <a:srgbClr val="FF00FF"/>
                </a:solidFill>
                <a:latin typeface="Algerian" pitchFamily="82" charset="0"/>
              </a:rPr>
              <a:t>Para reconhecer que o maior erro não é tentar e falhar, mas ao tentar, não fazer o máximo possível porque ao tentar, não demos o nosso melhor” Gene Kranz, </a:t>
            </a:r>
            <a:r>
              <a:rPr lang="pt-BR" sz="2400" i="1" smtClean="0">
                <a:solidFill>
                  <a:srgbClr val="FF00FF"/>
                </a:solidFill>
                <a:latin typeface="Algerian" pitchFamily="82" charset="0"/>
              </a:rPr>
              <a:t>NASA</a:t>
            </a:r>
            <a:r>
              <a:rPr lang="pt-BR" sz="2400" smtClean="0">
                <a:solidFill>
                  <a:srgbClr val="FF00FF"/>
                </a:solidFill>
                <a:latin typeface="Algerian" pitchFamily="82" charset="0"/>
              </a:rPr>
              <a:t> </a:t>
            </a:r>
            <a:r>
              <a:rPr lang="pt-BR" sz="2400" i="1" smtClean="0">
                <a:solidFill>
                  <a:srgbClr val="FF00FF"/>
                </a:solidFill>
                <a:latin typeface="Algerian" pitchFamily="82" charset="0"/>
              </a:rPr>
              <a:t>Flight Director</a:t>
            </a:r>
            <a:r>
              <a:rPr lang="pt-BR" sz="2400" smtClean="0">
                <a:solidFill>
                  <a:srgbClr val="FF00FF"/>
                </a:solidFill>
                <a:latin typeface="Algerian" pitchFamily="82" charset="0"/>
              </a:rPr>
              <a:t>. </a:t>
            </a:r>
          </a:p>
        </p:txBody>
      </p:sp>
      <p:sp>
        <p:nvSpPr>
          <p:cNvPr id="65540" name="Rectangle 4"/>
          <p:cNvSpPr>
            <a:spLocks noChangeArrowheads="1"/>
          </p:cNvSpPr>
          <p:nvPr/>
        </p:nvSpPr>
        <p:spPr bwMode="auto">
          <a:xfrm>
            <a:off x="469900" y="5230813"/>
            <a:ext cx="11058525" cy="793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lang="pt-BR" b="1">
                <a:solidFill>
                  <a:srgbClr val="072A4D"/>
                </a:solidFill>
                <a:latin typeface="Lato" pitchFamily="34" charset="0"/>
              </a:rPr>
              <a:t>*LIMITE DE VIABILIDADE NA UNIDADE DE NEONATOLOGIA DO HMIB/SES/DF</a:t>
            </a:r>
            <a:r>
              <a:rPr lang="pt-BR">
                <a:solidFill>
                  <a:srgbClr val="607D8B"/>
                </a:solidFill>
                <a:latin typeface="Calibri"/>
              </a:rPr>
              <a:t>          </a:t>
            </a:r>
            <a:r>
              <a:rPr lang="pt-BR">
                <a:latin typeface="Calibri" pitchFamily="34" charset="0"/>
              </a:rPr>
              <a:t/>
            </a:r>
            <a:br>
              <a:rPr lang="pt-BR">
                <a:latin typeface="Calibri" pitchFamily="34" charset="0"/>
              </a:rPr>
            </a:br>
            <a:endParaRPr lang="pt-BR">
              <a:solidFill>
                <a:srgbClr val="607D8B"/>
              </a:solidFill>
              <a:latin typeface="Calibri" pitchFamily="34" charset="0"/>
            </a:endParaRPr>
          </a:p>
          <a:p>
            <a:pPr algn="ctr" eaLnBrk="0" hangingPunct="0"/>
            <a:r>
              <a:rPr lang="pt-BR" sz="1600">
                <a:solidFill>
                  <a:srgbClr val="424242"/>
                </a:solidFill>
                <a:latin typeface="Source Sans Pro"/>
              </a:rPr>
              <a:t>Cap</a:t>
            </a:r>
            <a:r>
              <a:rPr lang="pt-BR" sz="1600">
                <a:solidFill>
                  <a:srgbClr val="424242"/>
                </a:solidFill>
                <a:latin typeface="Calibri"/>
              </a:rPr>
              <a:t>í</a:t>
            </a:r>
            <a:r>
              <a:rPr lang="pt-BR" sz="1600">
                <a:solidFill>
                  <a:srgbClr val="424242"/>
                </a:solidFill>
                <a:latin typeface="Source Sans Pro"/>
              </a:rPr>
              <a:t>tulo do Livro Assistência ao Rec</a:t>
            </a:r>
            <a:r>
              <a:rPr lang="pt-BR" sz="1600">
                <a:solidFill>
                  <a:srgbClr val="424242"/>
                </a:solidFill>
                <a:latin typeface="Calibri"/>
              </a:rPr>
              <a:t>é</a:t>
            </a:r>
            <a:r>
              <a:rPr lang="pt-BR" sz="1600">
                <a:solidFill>
                  <a:srgbClr val="424242"/>
                </a:solidFill>
                <a:latin typeface="Source Sans Pro"/>
              </a:rPr>
              <a:t>m-Nascido de Risco, Hospital de Ensino Materno Infantil de Bras</a:t>
            </a:r>
            <a:r>
              <a:rPr lang="pt-BR" sz="1600">
                <a:solidFill>
                  <a:srgbClr val="424242"/>
                </a:solidFill>
                <a:latin typeface="Calibri"/>
              </a:rPr>
              <a:t>í</a:t>
            </a:r>
            <a:r>
              <a:rPr lang="pt-BR" sz="1600">
                <a:solidFill>
                  <a:srgbClr val="424242"/>
                </a:solidFill>
                <a:latin typeface="Source Sans Pro"/>
              </a:rPr>
              <a:t>lia, 4a Edi</a:t>
            </a:r>
            <a:r>
              <a:rPr lang="pt-BR" sz="1600">
                <a:solidFill>
                  <a:srgbClr val="424242"/>
                </a:solidFill>
                <a:latin typeface="Calibri"/>
              </a:rPr>
              <a:t>ç</a:t>
            </a:r>
            <a:r>
              <a:rPr lang="pt-BR" sz="1600">
                <a:solidFill>
                  <a:srgbClr val="424242"/>
                </a:solidFill>
                <a:latin typeface="Source Sans Pro"/>
              </a:rPr>
              <a:t>ão, 2021</a:t>
            </a:r>
            <a:endParaRPr lang="pt-BR">
              <a:solidFill>
                <a:srgbClr val="607D8B"/>
              </a:solidFill>
              <a:latin typeface="Calibri" pitchFamily="34" charset="0"/>
            </a:endParaRPr>
          </a:p>
        </p:txBody>
      </p:sp>
      <p:pic>
        <p:nvPicPr>
          <p:cNvPr id="65541" name="Picture 5" descr="doc">
            <a:hlinkClick r:id="rId2" tooltip="NOVO-LIMITE DE VIABILIDADE"/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0201275" y="5095875"/>
            <a:ext cx="457200" cy="457200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3" name="Rectangle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pt-BR" smtClean="0"/>
              <a:t>O ambiente das Unidades de Terapia Intensivas Neonatais (UTIN) proporciona aos RN uma experiência bem diferente do intrauterino, pois apresenta iluminação intensa e contínua, barulhos, odores diferentes, grandes espaços sem contenção do RN, interrupções frequentes dos períodos de sono e repouso com procedimentos que podem ser dolorosos e manipulações quase que contínuas pelos mais diferentes profissionais. </a:t>
            </a:r>
          </a:p>
          <a:p>
            <a:r>
              <a:rPr lang="pt-BR" smtClean="0"/>
              <a:t>Todos estes fatores podem causar desconforto tanto físico como emocional, prejudicando o desenvolvimento neuromotor desses pequenos pacientes. </a:t>
            </a:r>
          </a:p>
        </p:txBody>
      </p:sp>
      <p:sp>
        <p:nvSpPr>
          <p:cNvPr id="66564" name="Rectangle 4"/>
          <p:cNvSpPr>
            <a:spLocks noChangeArrowheads="1"/>
          </p:cNvSpPr>
          <p:nvPr/>
        </p:nvSpPr>
        <p:spPr bwMode="auto">
          <a:xfrm>
            <a:off x="819150" y="204788"/>
            <a:ext cx="11129963" cy="161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lang="pt-BR" sz="3200" b="1">
                <a:solidFill>
                  <a:srgbClr val="0000FF"/>
                </a:solidFill>
                <a:latin typeface="Lato" pitchFamily="34" charset="0"/>
              </a:rPr>
              <a:t>Manuseio m</a:t>
            </a:r>
            <a:r>
              <a:rPr lang="pt-BR" sz="3200" b="1">
                <a:solidFill>
                  <a:srgbClr val="0000FF"/>
                </a:solidFill>
                <a:latin typeface="Calibri"/>
              </a:rPr>
              <a:t>í</a:t>
            </a:r>
            <a:r>
              <a:rPr lang="pt-BR" sz="3200" b="1">
                <a:solidFill>
                  <a:srgbClr val="0000FF"/>
                </a:solidFill>
                <a:latin typeface="Lato" pitchFamily="34" charset="0"/>
              </a:rPr>
              <a:t>nimo: um caminho para o neurodesenvolvimento</a:t>
            </a:r>
          </a:p>
          <a:p>
            <a:pPr algn="ctr"/>
            <a:r>
              <a:rPr lang="pt-BR" sz="3200" b="1">
                <a:solidFill>
                  <a:srgbClr val="0000FF"/>
                </a:solidFill>
                <a:latin typeface="Lato" pitchFamily="34" charset="0"/>
              </a:rPr>
              <a:t> adequado</a:t>
            </a:r>
          </a:p>
          <a:p>
            <a:pPr algn="ctr" eaLnBrk="0" hangingPunct="0"/>
            <a:r>
              <a:rPr lang="pt-BR" sz="2400">
                <a:solidFill>
                  <a:srgbClr val="607D8B"/>
                </a:solidFill>
                <a:latin typeface="Calibri"/>
              </a:rPr>
              <a:t>          </a:t>
            </a:r>
            <a:r>
              <a:rPr lang="pt-BR">
                <a:solidFill>
                  <a:srgbClr val="424242"/>
                </a:solidFill>
                <a:latin typeface="Source Sans Pro"/>
              </a:rPr>
              <a:t>Ludmylla de Oliveira Beleza,</a:t>
            </a:r>
            <a:r>
              <a:rPr lang="pt-BR">
                <a:solidFill>
                  <a:srgbClr val="424242"/>
                </a:solidFill>
                <a:latin typeface="Calibri"/>
              </a:rPr>
              <a:t> </a:t>
            </a:r>
            <a:r>
              <a:rPr lang="pt-BR">
                <a:solidFill>
                  <a:srgbClr val="424242"/>
                </a:solidFill>
                <a:latin typeface="Source Sans Pro"/>
              </a:rPr>
              <a:t>Tatiana Santos Freire Ribeiro Netto</a:t>
            </a:r>
          </a:p>
          <a:p>
            <a:pPr algn="ctr" eaLnBrk="0" hangingPunct="0"/>
            <a:r>
              <a:rPr lang="pt-BR">
                <a:solidFill>
                  <a:srgbClr val="424242"/>
                </a:solidFill>
                <a:latin typeface="Source Sans Pro"/>
              </a:rPr>
              <a:t>Cap</a:t>
            </a:r>
            <a:r>
              <a:rPr lang="pt-BR">
                <a:solidFill>
                  <a:srgbClr val="424242"/>
                </a:solidFill>
                <a:latin typeface="Calibri"/>
              </a:rPr>
              <a:t>í</a:t>
            </a:r>
            <a:r>
              <a:rPr lang="pt-BR">
                <a:solidFill>
                  <a:srgbClr val="424242"/>
                </a:solidFill>
                <a:latin typeface="Source Sans Pro"/>
              </a:rPr>
              <a:t>tulo do Livro Assistência ao Rec</a:t>
            </a:r>
            <a:r>
              <a:rPr lang="pt-BR">
                <a:solidFill>
                  <a:srgbClr val="424242"/>
                </a:solidFill>
                <a:latin typeface="Calibri"/>
              </a:rPr>
              <a:t>é</a:t>
            </a:r>
            <a:r>
              <a:rPr lang="pt-BR">
                <a:solidFill>
                  <a:srgbClr val="424242"/>
                </a:solidFill>
                <a:latin typeface="Source Sans Pro"/>
              </a:rPr>
              <a:t>m-Nascido de Risco, 4a Edi</a:t>
            </a:r>
            <a:r>
              <a:rPr lang="pt-BR">
                <a:solidFill>
                  <a:srgbClr val="424242"/>
                </a:solidFill>
                <a:latin typeface="Calibri"/>
              </a:rPr>
              <a:t>ç</a:t>
            </a:r>
            <a:r>
              <a:rPr lang="pt-BR">
                <a:solidFill>
                  <a:srgbClr val="424242"/>
                </a:solidFill>
                <a:latin typeface="Source Sans Pro"/>
              </a:rPr>
              <a:t>ão, 2021</a:t>
            </a:r>
            <a:endParaRPr lang="pt-BR">
              <a:solidFill>
                <a:srgbClr val="607D8B"/>
              </a:solidFill>
              <a:latin typeface="Calibri" pitchFamily="34" charset="0"/>
            </a:endParaRPr>
          </a:p>
        </p:txBody>
      </p:sp>
      <p:pic>
        <p:nvPicPr>
          <p:cNvPr id="66565" name="Picture 5" descr="doc">
            <a:hlinkClick r:id="rId2" tooltip="NOVO - Manuseio_Minimo"/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0861675" y="668338"/>
            <a:ext cx="688975" cy="688975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7" name="Rectangle 3"/>
          <p:cNvSpPr>
            <a:spLocks noGrp="1"/>
          </p:cNvSpPr>
          <p:nvPr>
            <p:ph type="body" idx="1"/>
          </p:nvPr>
        </p:nvSpPr>
        <p:spPr>
          <a:xfrm>
            <a:off x="571500" y="911225"/>
            <a:ext cx="11141075" cy="5486400"/>
          </a:xfrm>
        </p:spPr>
        <p:txBody>
          <a:bodyPr/>
          <a:lstStyle/>
          <a:p>
            <a:endParaRPr lang="pt-BR" smtClean="0"/>
          </a:p>
          <a:p>
            <a:r>
              <a:rPr lang="pt-BR" smtClean="0"/>
              <a:t>RN pré-termos internados em UTIN encontram-se em uma fase de rápido desenvolvimento cerebral e eventos estressantes e dolorosos, quando aplicados repetidamente para salvar a vida desses bebês, influenciam negativamente nas suas funções motoras, sociais e emocionais a curto, médio e longo prazo. </a:t>
            </a:r>
          </a:p>
          <a:p>
            <a:pPr algn="ctr"/>
            <a:r>
              <a:rPr lang="pt-BR" b="1" smtClean="0">
                <a:solidFill>
                  <a:srgbClr val="FF00FF"/>
                </a:solidFill>
              </a:rPr>
              <a:t>Assim, o ambiente da UTIN, se não manipulado para garantir um melhor e maior período repouso e uma menor quantidade de interrupções para procedimentos desnecessários, pode interferir na maturação e organização do sistema nervoso central dos prematuros. 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Título 1"/>
          <p:cNvSpPr>
            <a:spLocks noGrp="1"/>
          </p:cNvSpPr>
          <p:nvPr>
            <p:ph type="ctrTitle" idx="4294967295"/>
          </p:nvPr>
        </p:nvSpPr>
        <p:spPr>
          <a:xfrm>
            <a:off x="2659063" y="219075"/>
            <a:ext cx="9144000" cy="2387600"/>
          </a:xfrm>
        </p:spPr>
        <p:txBody>
          <a:bodyPr anchor="b"/>
          <a:lstStyle/>
          <a:p>
            <a:pPr algn="ctr"/>
            <a:r>
              <a:rPr lang="pt-BR" sz="6000" b="1" smtClean="0">
                <a:solidFill>
                  <a:srgbClr val="FF00FF"/>
                </a:solidFill>
                <a:latin typeface="Algerian" pitchFamily="82" charset="0"/>
              </a:rPr>
              <a:t>RECÉM-NASCIDO PREMATURO EXTREMO</a:t>
            </a:r>
          </a:p>
        </p:txBody>
      </p:sp>
      <p:pic>
        <p:nvPicPr>
          <p:cNvPr id="68612" name="Picture 7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2828925"/>
            <a:ext cx="2587625" cy="3536950"/>
          </a:xfrm>
          <a:prstGeom prst="rect">
            <a:avLst/>
          </a:prstGeom>
          <a:noFill/>
          <a:ln w="28575">
            <a:solidFill>
              <a:srgbClr val="FFFF00"/>
            </a:solidFill>
            <a:miter lim="800000"/>
            <a:headEnd/>
            <a:tailEnd/>
          </a:ln>
        </p:spPr>
      </p:pic>
      <p:pic>
        <p:nvPicPr>
          <p:cNvPr id="68613" name="Picture 8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517775" y="4030663"/>
            <a:ext cx="1844675" cy="167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614" name="Picture 1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2660650" y="5794375"/>
            <a:ext cx="1304925" cy="72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8615" name="Rectangle 7"/>
          <p:cNvSpPr>
            <a:spLocks noChangeArrowheads="1"/>
          </p:cNvSpPr>
          <p:nvPr/>
        </p:nvSpPr>
        <p:spPr bwMode="auto">
          <a:xfrm>
            <a:off x="4721225" y="2490788"/>
            <a:ext cx="4835525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>
            <a:spAutoFit/>
          </a:bodyPr>
          <a:lstStyle/>
          <a:p>
            <a:pPr algn="ctr"/>
            <a:r>
              <a:rPr lang="pt-BR" sz="800">
                <a:solidFill>
                  <a:srgbClr val="607D8B"/>
                </a:solidFill>
                <a:latin typeface="Calibri" pitchFamily="34" charset="0"/>
              </a:rPr>
              <a:t>          </a:t>
            </a:r>
            <a:r>
              <a:rPr lang="pt-BR">
                <a:latin typeface="Calibri" pitchFamily="34" charset="0"/>
              </a:rPr>
              <a:t/>
            </a:r>
            <a:br>
              <a:rPr lang="pt-BR">
                <a:latin typeface="Calibri" pitchFamily="34" charset="0"/>
              </a:rPr>
            </a:br>
            <a:r>
              <a:rPr lang="pt-BR" sz="1600" b="1">
                <a:solidFill>
                  <a:srgbClr val="424242"/>
                </a:solidFill>
                <a:latin typeface="Source Sans Pro"/>
              </a:rPr>
              <a:t>Paulo R. Margotto/ Jefferson Guimarães Resende.</a:t>
            </a:r>
            <a:endParaRPr lang="pt-BR" sz="1600">
              <a:solidFill>
                <a:srgbClr val="607D8B"/>
              </a:solidFill>
              <a:latin typeface="Calibri" pitchFamily="34" charset="0"/>
            </a:endParaRPr>
          </a:p>
        </p:txBody>
      </p:sp>
      <p:pic>
        <p:nvPicPr>
          <p:cNvPr id="68616" name="Picture 8" descr="doc">
            <a:hlinkClick r:id="rId5" tooltip="NOVO - RN PREMATURO EXTREMO"/>
          </p:cNvPr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11279188" y="1673225"/>
            <a:ext cx="755650" cy="755650"/>
          </a:xfrm>
          <a:prstGeom prst="rect">
            <a:avLst/>
          </a:prstGeom>
          <a:noFill/>
        </p:spPr>
      </p:pic>
      <p:pic>
        <p:nvPicPr>
          <p:cNvPr id="68619" name="Picture 11"/>
          <p:cNvPicPr>
            <a:picLocks noChangeAspect="1" noChangeArrowheads="1"/>
          </p:cNvPicPr>
          <p:nvPr/>
        </p:nvPicPr>
        <p:blipFill>
          <a:blip r:embed="rId7">
            <a:lum bright="12000"/>
          </a:blip>
          <a:srcRect/>
          <a:stretch>
            <a:fillRect/>
          </a:stretch>
        </p:blipFill>
        <p:spPr bwMode="auto">
          <a:xfrm>
            <a:off x="642938" y="1685925"/>
            <a:ext cx="12573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8620" name="Rectangle 12"/>
          <p:cNvSpPr>
            <a:spLocks noChangeArrowheads="1"/>
          </p:cNvSpPr>
          <p:nvPr/>
        </p:nvSpPr>
        <p:spPr bwMode="auto">
          <a:xfrm>
            <a:off x="5040313" y="3886200"/>
            <a:ext cx="6046787" cy="2365375"/>
          </a:xfrm>
          <a:prstGeom prst="rect">
            <a:avLst/>
          </a:prstGeom>
          <a:solidFill>
            <a:srgbClr val="FFFF00"/>
          </a:solidFill>
          <a:ln w="76200" cmpd="tri">
            <a:solidFill>
              <a:srgbClr val="FF00FF"/>
            </a:solidFill>
            <a:prstDash val="sysDot"/>
            <a:miter lim="800000"/>
            <a:headEnd/>
            <a:tailEnd/>
          </a:ln>
          <a:effectLst/>
        </p:spPr>
        <p:txBody>
          <a:bodyPr anchor="ctr">
            <a:spAutoFit/>
          </a:bodyPr>
          <a:lstStyle/>
          <a:p>
            <a:pPr algn="ctr"/>
            <a:r>
              <a:rPr lang="pt-BR" b="1">
                <a:solidFill>
                  <a:srgbClr val="0000FF"/>
                </a:solidFill>
              </a:rPr>
              <a:t>São recém-nascidos com idade gestacional menor que 28 semanas e compreendem 0,98% da população nascida viva na Maternidade do Hospital Regional da Asa Sul, com uma taxa de sobrevivência de 52,6%.</a:t>
            </a:r>
          </a:p>
          <a:p>
            <a:pPr algn="ctr"/>
            <a:r>
              <a:rPr lang="pt-BR" b="1">
                <a:solidFill>
                  <a:srgbClr val="0000FF"/>
                </a:solidFill>
              </a:rPr>
              <a:t>O maior desafio terapêutico no manejo destes RN é o controle dos desarranjos fisiopatológicos resultantes da marcada imaturidade</a:t>
            </a:r>
          </a:p>
        </p:txBody>
      </p:sp>
      <p:sp>
        <p:nvSpPr>
          <p:cNvPr id="68621" name="Rectangle 13"/>
          <p:cNvSpPr>
            <a:spLocks noChangeArrowheads="1"/>
          </p:cNvSpPr>
          <p:nvPr/>
        </p:nvSpPr>
        <p:spPr bwMode="auto">
          <a:xfrm>
            <a:off x="3273425" y="2979738"/>
            <a:ext cx="78676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pt-BR">
                <a:solidFill>
                  <a:srgbClr val="424242"/>
                </a:solidFill>
              </a:rPr>
              <a:t>Capítulo do Livro Assistência ao Recém-Nascido de Risco, 4a Edição, 2021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sp>
        <p:nvSpPr>
          <p:cNvPr id="10" name="Color Cover">
            <a:extLst>
              <a:ext uri="{FF2B5EF4-FFF2-40B4-BE49-F238E27FC236}"/>
              <a:ext uri="{C183D7F6-B498-43B3-948B-1728B52AA6E4}"/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88825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dirty="0"/>
          </a:p>
        </p:txBody>
      </p:sp>
      <p:grpSp>
        <p:nvGrpSpPr>
          <p:cNvPr id="58372" name="Group 11"/>
          <p:cNvGrpSpPr>
            <a:grpSpLocks noGrp="1" noUngrp="1" noRot="1" noChangeAspect="1" noMove="1" noResize="1"/>
          </p:cNvGrpSpPr>
          <p:nvPr/>
        </p:nvGrpSpPr>
        <p:grpSpPr bwMode="auto">
          <a:xfrm>
            <a:off x="0" y="0"/>
            <a:ext cx="6064250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/>
            </a:p>
          </p:txBody>
        </p:sp>
      </p:grpSp>
      <p:grpSp>
        <p:nvGrpSpPr>
          <p:cNvPr id="58375" name="Group 15"/>
          <p:cNvGrpSpPr>
            <a:grpSpLocks noGrp="1" noUngrp="1" noRot="1" noChangeAspect="1" noMove="1" noResize="1"/>
          </p:cNvGrpSpPr>
          <p:nvPr/>
        </p:nvGrpSpPr>
        <p:grpSpPr bwMode="auto">
          <a:xfrm>
            <a:off x="1588" y="0"/>
            <a:ext cx="12188825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25400" y="6015038"/>
              <a:ext cx="2606702" cy="842962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655644" y="5797550"/>
              <a:ext cx="2484464" cy="1060450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475073" y="0"/>
              <a:ext cx="6177027" cy="177800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2390775"/>
              <a:ext cx="611193" cy="1420813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3792577" y="0"/>
              <a:ext cx="2424138" cy="1343025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10947514" y="0"/>
              <a:ext cx="1241438" cy="2620963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/>
                <a:ext uri="{C183D7F6-B498-43B3-948B-1728B52AA6E4}"/>
              </a:extLst>
            </p:cNvPr>
            <p:cNvSpPr/>
            <p:nvPr/>
          </p:nvSpPr>
          <p:spPr>
            <a:xfrm>
              <a:off x="0" y="0"/>
              <a:ext cx="1577991" cy="979488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58383" name="Título 1"/>
          <p:cNvSpPr>
            <a:spLocks noGrp="1"/>
          </p:cNvSpPr>
          <p:nvPr>
            <p:ph type="title" idx="4294967295"/>
          </p:nvPr>
        </p:nvSpPr>
        <p:spPr>
          <a:xfrm>
            <a:off x="785813" y="841375"/>
            <a:ext cx="5130800" cy="5340350"/>
          </a:xfrm>
        </p:spPr>
        <p:txBody>
          <a:bodyPr/>
          <a:lstStyle/>
          <a:p>
            <a:r>
              <a:rPr lang="pt-BR" sz="4800" smtClean="0">
                <a:solidFill>
                  <a:schemeClr val="bg1"/>
                </a:solidFill>
              </a:rPr>
              <a:t>OBRIGADO</a:t>
            </a:r>
          </a:p>
        </p:txBody>
      </p:sp>
      <p:pic>
        <p:nvPicPr>
          <p:cNvPr id="58384" name="Espaço Reservado para Conteúdo 23"/>
          <p:cNvPicPr>
            <a:picLocks noGrp="1" noChangeAspect="1"/>
          </p:cNvPicPr>
          <p:nvPr>
            <p:ph idx="4294967295"/>
          </p:nvPr>
        </p:nvPicPr>
        <p:blipFill>
          <a:blip r:embed="rId2"/>
          <a:srcRect/>
          <a:stretch>
            <a:fillRect/>
          </a:stretch>
        </p:blipFill>
        <p:spPr>
          <a:xfrm>
            <a:off x="6915150" y="828675"/>
            <a:ext cx="3560763" cy="5340350"/>
          </a:xfr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745</TotalTime>
  <Words>2794</Words>
  <Application>Microsoft Office PowerPoint</Application>
  <PresentationFormat>Widescreen</PresentationFormat>
  <Paragraphs>264</Paragraphs>
  <Slides>52</Slides>
  <Notes>0</Notes>
  <HiddenSlides>0</HiddenSlides>
  <MMClips>1</MMClips>
  <ScaleCrop>false</ScaleCrop>
  <HeadingPairs>
    <vt:vector size="6" baseType="variant">
      <vt:variant>
        <vt:lpstr>Fontes usadas</vt:lpstr>
      </vt:variant>
      <vt:variant>
        <vt:i4>9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52</vt:i4>
      </vt:variant>
    </vt:vector>
  </HeadingPairs>
  <TitlesOfParts>
    <vt:vector size="62" baseType="lpstr">
      <vt:lpstr>ＭＳ Ｐゴシック</vt:lpstr>
      <vt:lpstr>Algerian</vt:lpstr>
      <vt:lpstr>Arial</vt:lpstr>
      <vt:lpstr>Calibri</vt:lpstr>
      <vt:lpstr>Calibri Light</vt:lpstr>
      <vt:lpstr>Lato</vt:lpstr>
      <vt:lpstr>Noto Sans Symbols</vt:lpstr>
      <vt:lpstr>Source Sans Pro</vt:lpstr>
      <vt:lpstr>Times New Roman</vt:lpstr>
      <vt:lpstr>Tema do Office</vt:lpstr>
      <vt:lpstr>Apresentação do PowerPoint</vt:lpstr>
      <vt:lpstr>SIGLAS E TERMOS</vt:lpstr>
      <vt:lpstr>INTRODUÇÃO</vt:lpstr>
      <vt:lpstr>INTRODUÇÃO</vt:lpstr>
      <vt:lpstr>PROBLEMA</vt:lpstr>
      <vt:lpstr>CONHECIMENTO DISPONÍVEL PARA O ESTUDO</vt:lpstr>
      <vt:lpstr>OBJETIVOS</vt:lpstr>
      <vt:lpstr>MÉTODOS</vt:lpstr>
      <vt:lpstr>MÉTODOS</vt:lpstr>
      <vt:lpstr>MÉTODO</vt:lpstr>
      <vt:lpstr>MÉTODO (Ambiente e população)</vt:lpstr>
      <vt:lpstr>MÉTODO (Equipe)</vt:lpstr>
      <vt:lpstr>MÉTODO (Protocolo)</vt:lpstr>
      <vt:lpstr>MÉTODO (Protocolo)</vt:lpstr>
      <vt:lpstr>MÉTODO (Protocolo)</vt:lpstr>
      <vt:lpstr>MÉTODO (Protocolo)</vt:lpstr>
      <vt:lpstr>MÉTODO (Protocolo)</vt:lpstr>
      <vt:lpstr>ESTUDO DAS INTERVENÇÕES</vt:lpstr>
      <vt:lpstr>ESTUDO DAS INTERVENÇÕES</vt:lpstr>
      <vt:lpstr>ANÁLISE DE DADOS</vt:lpstr>
      <vt:lpstr>RESULTADOS</vt:lpstr>
      <vt:lpstr>RESULTADOS</vt:lpstr>
      <vt:lpstr>Apresentação do PowerPoint</vt:lpstr>
      <vt:lpstr>DISCUSSÃO</vt:lpstr>
      <vt:lpstr>DISCUSSÃO</vt:lpstr>
      <vt:lpstr>LIMITAÇÃO</vt:lpstr>
      <vt:lpstr>CONCLUSÃO</vt:lpstr>
      <vt:lpstr>Apresentação do PowerPoint</vt:lpstr>
      <vt:lpstr>REFERÊNCIAS</vt:lpstr>
      <vt:lpstr>Apresentação do PowerPoint</vt:lpstr>
      <vt:lpstr>Hierarquia dos estudos científicos</vt:lpstr>
      <vt:lpstr>O que é estudo de coorte?</vt:lpstr>
      <vt:lpstr>O que é estudo de coorte?</vt:lpstr>
      <vt:lpstr>O que é estudo de coorte?</vt:lpstr>
      <vt:lpstr>O que é estudo de coorte?</vt:lpstr>
      <vt:lpstr>O que é estudo de coorte?</vt:lpstr>
      <vt:lpstr>O que é estudo de coorte?</vt:lpstr>
      <vt:lpstr>O que é estudo de coorte?</vt:lpstr>
      <vt:lpstr>O que é estudo de coorte?</vt:lpstr>
      <vt:lpstr>O que é estudo de coorte?</vt:lpstr>
      <vt:lpstr>O que é estudo de coorte?</vt:lpstr>
      <vt:lpstr>O que é estudo de coorte?</vt:lpstr>
      <vt:lpstr>NOTA DO EDITOR DA PÁGINA NEONATAL www.paulomargotto.com.br, Dr. Paulo R. Margotto. Consultem também! Ampliando nossos Conhecimentos!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RECÉM-NASCIDO PREMATURO EXTREMO</vt:lpstr>
      <vt:lpstr>OBRIGADO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CLUBE DE REVISTA</dc:title>
  <dc:creator>Mikhail Nobre</dc:creator>
  <cp:lastModifiedBy>Nathalia Falchano Bardal</cp:lastModifiedBy>
  <cp:revision>40</cp:revision>
  <dcterms:created xsi:type="dcterms:W3CDTF">2021-11-24T18:38:40Z</dcterms:created>
  <dcterms:modified xsi:type="dcterms:W3CDTF">2022-06-15T11:24:29Z</dcterms:modified>
</cp:coreProperties>
</file>