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7"/>
  </p:notesMasterIdLst>
  <p:sldIdLst>
    <p:sldId id="256" r:id="rId2"/>
    <p:sldId id="258" r:id="rId3"/>
    <p:sldId id="265" r:id="rId4"/>
    <p:sldId id="259" r:id="rId5"/>
    <p:sldId id="260" r:id="rId6"/>
    <p:sldId id="266" r:id="rId7"/>
    <p:sldId id="276" r:id="rId8"/>
    <p:sldId id="277" r:id="rId9"/>
    <p:sldId id="273" r:id="rId10"/>
    <p:sldId id="278" r:id="rId11"/>
    <p:sldId id="279" r:id="rId12"/>
    <p:sldId id="280" r:id="rId13"/>
    <p:sldId id="274" r:id="rId14"/>
    <p:sldId id="270" r:id="rId15"/>
    <p:sldId id="271" r:id="rId16"/>
    <p:sldId id="272" r:id="rId17"/>
    <p:sldId id="262" r:id="rId18"/>
    <p:sldId id="275" r:id="rId19"/>
    <p:sldId id="282" r:id="rId20"/>
    <p:sldId id="281" r:id="rId21"/>
    <p:sldId id="283" r:id="rId22"/>
    <p:sldId id="284" r:id="rId23"/>
    <p:sldId id="285" r:id="rId24"/>
    <p:sldId id="286" r:id="rId25"/>
    <p:sldId id="287" r:id="rId26"/>
    <p:sldId id="288" r:id="rId27"/>
    <p:sldId id="290" r:id="rId28"/>
    <p:sldId id="289" r:id="rId29"/>
    <p:sldId id="291"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4" r:id="rId43"/>
    <p:sldId id="305" r:id="rId44"/>
    <p:sldId id="307" r:id="rId45"/>
    <p:sldId id="306" r:id="rId46"/>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AEA"/>
    <a:srgbClr val="00CC00"/>
    <a:srgbClr val="FF0000"/>
    <a:srgbClr val="FFFF00"/>
    <a:srgbClr val="FF00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75" d="100"/>
          <a:sy n="75" d="100"/>
        </p:scale>
        <p:origin x="-384" y="-346"/>
      </p:cViewPr>
      <p:guideLst>
        <p:guide orient="horz" pos="2160"/>
        <p:guide pos="3840"/>
      </p:guideLst>
    </p:cSldViewPr>
  </p:slideViewPr>
  <p:notesTextViewPr>
    <p:cViewPr>
      <p:scale>
        <a:sx n="75" d="100"/>
        <a:sy n="75"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49C7954C-3BA3-43AB-907D-063FAE61328B}" type="datetimeFigureOut">
              <a:rPr lang="pt-BR"/>
              <a:pPr>
                <a:defRPr/>
              </a:pPr>
              <a:t>08/07/2022</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Editar estilos de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0FADD0D-D9B4-4111-8F4F-8FC6E0AD8347}" type="slidenum">
              <a:rPr lang="pt-BR"/>
              <a:pPr>
                <a:defRPr/>
              </a:pPr>
              <a:t>‹#›</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Espaço Reservado para Imagem de Slide 1"/>
          <p:cNvSpPr>
            <a:spLocks noGrp="1" noRot="1" noChangeAspect="1"/>
          </p:cNvSpPr>
          <p:nvPr>
            <p:ph type="sldImg"/>
          </p:nvPr>
        </p:nvSpPr>
        <p:spPr bwMode="auto">
          <a:noFill/>
          <a:ln>
            <a:solidFill>
              <a:srgbClr val="000000"/>
            </a:solidFill>
            <a:miter lim="800000"/>
            <a:headEnd/>
            <a:tailEnd/>
          </a:ln>
        </p:spPr>
      </p:sp>
      <p:sp>
        <p:nvSpPr>
          <p:cNvPr id="2253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Tradicionalmente, usa-se pressão positiva contínua nas vias aéras (CPAP) nos caso com necessidades, porém com o surgimento do cateter nasal de alto fluxo (CNAF) seu uso também se tornou popular.</a:t>
            </a:r>
          </a:p>
          <a:p>
            <a:pPr eaLnBrk="1" hangingPunct="1">
              <a:spcBef>
                <a:spcPct val="0"/>
              </a:spcBef>
            </a:pPr>
            <a:endParaRPr lang="pt-BR" smtClean="0"/>
          </a:p>
        </p:txBody>
      </p:sp>
      <p:sp>
        <p:nvSpPr>
          <p:cNvPr id="2355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26C1060-5636-4FC8-8A32-CC85065B4629}" type="slidenum">
              <a:rPr lang="pt-BR">
                <a:cs typeface="Arial" charset="0"/>
              </a:rPr>
              <a:pPr fontAlgn="base">
                <a:spcBef>
                  <a:spcPct val="0"/>
                </a:spcBef>
                <a:spcAft>
                  <a:spcPct val="0"/>
                </a:spcAft>
                <a:defRPr/>
              </a:pPr>
              <a:t>2</a:t>
            </a:fld>
            <a:endParaRPr lang="pt-BR">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Espaço Reservado para Imagem de Slide 1"/>
          <p:cNvSpPr>
            <a:spLocks noGrp="1" noRot="1" noChangeAspect="1"/>
          </p:cNvSpPr>
          <p:nvPr>
            <p:ph type="sldImg"/>
          </p:nvPr>
        </p:nvSpPr>
        <p:spPr bwMode="auto">
          <a:noFill/>
          <a:ln>
            <a:solidFill>
              <a:srgbClr val="000000"/>
            </a:solidFill>
            <a:miter lim="800000"/>
            <a:headEnd/>
            <a:tailEnd/>
          </a:ln>
        </p:spPr>
      </p:sp>
      <p:sp>
        <p:nvSpPr>
          <p:cNvPr id="2457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Tradicionalmente, usa-se pressão positiva contínua nas vias aéras (CPAP) nos caso com necessidades, porém com o surgimento do cateter nasal de alto fluxo (CNAF) seu uso também se tornou popular.</a:t>
            </a:r>
          </a:p>
          <a:p>
            <a:pPr eaLnBrk="1" hangingPunct="1">
              <a:spcBef>
                <a:spcPct val="0"/>
              </a:spcBef>
            </a:pPr>
            <a:endParaRPr lang="pt-BR" smtClean="0"/>
          </a:p>
        </p:txBody>
      </p:sp>
      <p:sp>
        <p:nvSpPr>
          <p:cNvPr id="2560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120B0D3-B2D7-42D6-8037-ED27B92E8176}" type="slidenum">
              <a:rPr lang="pt-BR">
                <a:cs typeface="Arial" charset="0"/>
              </a:rPr>
              <a:pPr fontAlgn="base">
                <a:spcBef>
                  <a:spcPct val="0"/>
                </a:spcBef>
                <a:spcAft>
                  <a:spcPct val="0"/>
                </a:spcAft>
                <a:defRPr/>
              </a:pPr>
              <a:t>3</a:t>
            </a:fld>
            <a:endParaRPr lang="pt-BR">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Espaço Reservado para Imagem de Slide 1"/>
          <p:cNvSpPr>
            <a:spLocks noGrp="1" noRot="1" noChangeAspect="1"/>
          </p:cNvSpPr>
          <p:nvPr>
            <p:ph type="sldImg"/>
          </p:nvPr>
        </p:nvSpPr>
        <p:spPr bwMode="auto">
          <a:noFill/>
          <a:ln>
            <a:solidFill>
              <a:srgbClr val="000000"/>
            </a:solidFill>
            <a:miter lim="800000"/>
            <a:headEnd/>
            <a:tailEnd/>
          </a:ln>
        </p:spPr>
      </p:sp>
      <p:sp>
        <p:nvSpPr>
          <p:cNvPr id="2765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ECR (ensaio clínico randomizado); IGC (idade gestacional corrigida)</a:t>
            </a:r>
          </a:p>
        </p:txBody>
      </p:sp>
      <p:sp>
        <p:nvSpPr>
          <p:cNvPr id="2867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89C50DD-CEE8-41D8-B5F7-3C75E112EF2F}" type="slidenum">
              <a:rPr lang="pt-BR">
                <a:cs typeface="Arial" charset="0"/>
              </a:rPr>
              <a:pPr fontAlgn="base">
                <a:spcBef>
                  <a:spcPct val="0"/>
                </a:spcBef>
                <a:spcAft>
                  <a:spcPct val="0"/>
                </a:spcAft>
                <a:defRPr/>
              </a:pPr>
              <a:t>5</a:t>
            </a:fld>
            <a:endParaRPr lang="pt-BR">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Espaço Reservado para Imagem de Slide 1"/>
          <p:cNvSpPr>
            <a:spLocks noGrp="1" noRot="1" noChangeAspect="1"/>
          </p:cNvSpPr>
          <p:nvPr>
            <p:ph type="sldImg"/>
          </p:nvPr>
        </p:nvSpPr>
        <p:spPr bwMode="auto">
          <a:noFill/>
          <a:ln>
            <a:solidFill>
              <a:srgbClr val="000000"/>
            </a:solidFill>
            <a:miter lim="800000"/>
            <a:headEnd/>
            <a:tailEnd/>
          </a:ln>
        </p:spPr>
      </p:sp>
      <p:sp>
        <p:nvSpPr>
          <p:cNvPr id="4198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"tempo para a liberação foi usado como o resultado primário em um julgamento de suporte respiratório protocolizado após extubação de adultos criticamente doentes (BREATHE) e é consistente com o resultado do tempo até a liberação da ventilação para ensaios de ventilação de cuidados intensivos em adultos."</a:t>
            </a:r>
          </a:p>
        </p:txBody>
      </p:sp>
      <p:sp>
        <p:nvSpPr>
          <p:cNvPr id="4198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095E2D8-955E-42AD-934D-A71530359271}" type="slidenum">
              <a:rPr lang="pt-BR">
                <a:cs typeface="Arial" charset="0"/>
              </a:rPr>
              <a:pPr fontAlgn="base">
                <a:spcBef>
                  <a:spcPct val="0"/>
                </a:spcBef>
                <a:spcAft>
                  <a:spcPct val="0"/>
                </a:spcAft>
                <a:defRPr/>
              </a:pPr>
              <a:t>18</a:t>
            </a:fld>
            <a:endParaRPr lang="pt-BR">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4" name="Picture 6" descr="Droplets-HD-Title-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ctrTitle"/>
          </p:nvPr>
        </p:nvSpPr>
        <p:spPr>
          <a:xfrm>
            <a:off x="1751012" y="1300785"/>
            <a:ext cx="8689976" cy="2509213"/>
          </a:xfrm>
        </p:spPr>
        <p:txBody>
          <a:bodyPr anchor="b"/>
          <a:lstStyle>
            <a:lvl1pPr algn="ctr">
              <a:defRPr sz="4800"/>
            </a:lvl1pPr>
          </a:lstStyle>
          <a:p>
            <a:r>
              <a:rPr lang="pt-BR" smtClean="0"/>
              <a:t>Clique para editar o título mestre</a:t>
            </a:r>
            <a:endParaRPr lang="en-US" dirty="0"/>
          </a:p>
        </p:txBody>
      </p:sp>
      <p:sp>
        <p:nvSpPr>
          <p:cNvPr id="3" name="Subtitle 2"/>
          <p:cNvSpPr>
            <a:spLocks noGrp="1"/>
          </p:cNvSpPr>
          <p:nvPr>
            <p:ph type="subTitle" idx="1"/>
          </p:nvPr>
        </p:nvSpPr>
        <p:spPr>
          <a:xfrm>
            <a:off x="1751012" y="3886200"/>
            <a:ext cx="8689976" cy="1371599"/>
          </a:xfrm>
        </p:spPr>
        <p:txBody>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F9603C15-C7DD-4879-B492-E14D7FF796B6}" type="datetimeFigureOut">
              <a:rPr lang="en-US"/>
              <a:pPr>
                <a:defRPr/>
              </a:pPr>
              <a:t>7/8/2022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774C8EC-7B40-4B53-A46C-FDF5C1884B92}"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pic>
        <p:nvPicPr>
          <p:cNvPr id="4" name="Picture 2"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p:txBody>
          <a:bodyPr/>
          <a:lstStyle/>
          <a:p>
            <a:r>
              <a:rPr lang="pt-BR" smtClean="0"/>
              <a:t>Clique para editar o título mestre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4"/>
          </p:nvPr>
        </p:nvSpPr>
        <p:spPr/>
        <p:txBody>
          <a:bodyPr/>
          <a:lstStyle>
            <a:lvl1pPr>
              <a:defRPr/>
            </a:lvl1pPr>
          </a:lstStyle>
          <a:p>
            <a:pPr>
              <a:defRPr/>
            </a:pPr>
            <a:fld id="{54380DA8-B42A-404D-9B41-CA0845DD9FF0}" type="datetimeFigureOut">
              <a:rPr lang="en-US"/>
              <a:pPr>
                <a:defRPr/>
              </a:pPr>
              <a:t>7/8/2022</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2C3E2B01-4610-4FD6-91FF-59CDF0416150}"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pic>
        <p:nvPicPr>
          <p:cNvPr id="4" name="Picture 8"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a:xfrm>
            <a:off x="913774" y="828563"/>
            <a:ext cx="10351752" cy="2736819"/>
          </a:xfrm>
        </p:spPr>
        <p:txBody>
          <a:bodyPr anchor="b"/>
          <a:lstStyle>
            <a:lvl1pPr>
              <a:defRPr sz="4000"/>
            </a:lvl1pPr>
          </a:lstStyle>
          <a:p>
            <a:r>
              <a:rPr lang="pt-BR" smtClean="0"/>
              <a:t>Clique para editar o título mestre</a:t>
            </a:r>
            <a:endParaRPr lang="en-US" dirty="0"/>
          </a:p>
        </p:txBody>
      </p:sp>
      <p:sp>
        <p:nvSpPr>
          <p:cNvPr id="3" name="Text Placeholder 2"/>
          <p:cNvSpPr>
            <a:spLocks noGrp="1"/>
          </p:cNvSpPr>
          <p:nvPr>
            <p:ph type="body" idx="1"/>
          </p:nvPr>
        </p:nvSpPr>
        <p:spPr>
          <a:xfrm>
            <a:off x="913774" y="3657457"/>
            <a:ext cx="10351752" cy="1368183"/>
          </a:xfrm>
        </p:spPr>
        <p:txBody>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B85D447F-F0E3-455D-B864-2561CBF7BA3B}" type="datetimeFigureOut">
              <a:rPr lang="en-US"/>
              <a:pPr>
                <a:defRPr/>
              </a:pPr>
              <a:t>7/8/2022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C9BED58-AA94-437F-81B8-DB999C7564D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pic>
        <p:nvPicPr>
          <p:cNvPr id="5" name="Picture 9"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14" name="Title 1"/>
          <p:cNvSpPr>
            <a:spLocks noGrp="1"/>
          </p:cNvSpPr>
          <p:nvPr>
            <p:ph type="title"/>
          </p:nvPr>
        </p:nvSpPr>
        <p:spPr>
          <a:xfrm>
            <a:off x="913775" y="618517"/>
            <a:ext cx="10364451" cy="1596177"/>
          </a:xfrm>
        </p:spPr>
        <p:txBody>
          <a:bodyPr/>
          <a:lstStyle/>
          <a:p>
            <a:r>
              <a:rPr lang="pt-BR" smtClean="0"/>
              <a:t>Clique para editar o título mestre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5"/>
          </p:nvPr>
        </p:nvSpPr>
        <p:spPr/>
        <p:txBody>
          <a:bodyPr/>
          <a:lstStyle>
            <a:lvl1pPr>
              <a:defRPr/>
            </a:lvl1pPr>
          </a:lstStyle>
          <a:p>
            <a:pPr>
              <a:defRPr/>
            </a:pPr>
            <a:fld id="{EFFDF2D6-B5E4-478F-B96A-B70524CDD1B2}" type="datetimeFigureOut">
              <a:rPr lang="en-US"/>
              <a:pPr>
                <a:defRPr/>
              </a:pPr>
              <a:t>7/8/2022</a:t>
            </a:fld>
            <a:endParaRPr lang="en-US"/>
          </a:p>
        </p:txBody>
      </p:sp>
      <p:sp>
        <p:nvSpPr>
          <p:cNvPr id="7" name="Footer Placeholder 5"/>
          <p:cNvSpPr>
            <a:spLocks noGrp="1"/>
          </p:cNvSpPr>
          <p:nvPr>
            <p:ph type="ftr" sz="quarter" idx="16"/>
          </p:nvPr>
        </p:nvSpPr>
        <p:spPr/>
        <p:txBody>
          <a:bodyPr/>
          <a:lstStyle>
            <a:lvl1pPr>
              <a:defRPr/>
            </a:lvl1pPr>
          </a:lstStyle>
          <a:p>
            <a:pPr>
              <a:defRPr/>
            </a:pPr>
            <a:endParaRPr lang="en-US"/>
          </a:p>
        </p:txBody>
      </p:sp>
      <p:sp>
        <p:nvSpPr>
          <p:cNvPr id="8" name="Slide Number Placeholder 6"/>
          <p:cNvSpPr>
            <a:spLocks noGrp="1"/>
          </p:cNvSpPr>
          <p:nvPr>
            <p:ph type="sldNum" sz="quarter" idx="17"/>
          </p:nvPr>
        </p:nvSpPr>
        <p:spPr/>
        <p:txBody>
          <a:bodyPr/>
          <a:lstStyle>
            <a:lvl1pPr>
              <a:defRPr/>
            </a:lvl1pPr>
          </a:lstStyle>
          <a:p>
            <a:pPr>
              <a:defRPr/>
            </a:pPr>
            <a:fld id="{2AE96C92-C949-4C52-B824-36AF615CF95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7" name="Picture 14"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14" name="Title 1"/>
          <p:cNvSpPr>
            <a:spLocks noGrp="1"/>
          </p:cNvSpPr>
          <p:nvPr>
            <p:ph type="title"/>
          </p:nvPr>
        </p:nvSpPr>
        <p:spPr>
          <a:xfrm>
            <a:off x="913775" y="618517"/>
            <a:ext cx="10364451" cy="1596177"/>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2" name="Content Placeholder 3"/>
          <p:cNvSpPr>
            <a:spLocks noGrp="1"/>
          </p:cNvSpPr>
          <p:nvPr>
            <p:ph sz="quarter" idx="13"/>
          </p:nvPr>
        </p:nvSpPr>
        <p:spPr>
          <a:xfrm>
            <a:off x="913774" y="3051012"/>
            <a:ext cx="5106027" cy="2740187"/>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3" name="Content Placeholder 5"/>
          <p:cNvSpPr>
            <a:spLocks noGrp="1"/>
          </p:cNvSpPr>
          <p:nvPr>
            <p:ph sz="quarter" idx="14"/>
          </p:nvPr>
        </p:nvSpPr>
        <p:spPr>
          <a:xfrm>
            <a:off x="6172200" y="3051012"/>
            <a:ext cx="5105401" cy="2740187"/>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5"/>
          </p:nvPr>
        </p:nvSpPr>
        <p:spPr/>
        <p:txBody>
          <a:bodyPr/>
          <a:lstStyle>
            <a:lvl1pPr>
              <a:defRPr/>
            </a:lvl1pPr>
          </a:lstStyle>
          <a:p>
            <a:pPr>
              <a:defRPr/>
            </a:pPr>
            <a:fld id="{C646A404-41E2-48CB-A20B-57F971D75F81}" type="datetimeFigureOut">
              <a:rPr lang="en-US"/>
              <a:pPr>
                <a:defRPr/>
              </a:pPr>
              <a:t>7/8/2022</a:t>
            </a:fld>
            <a:endParaRPr lang="en-US"/>
          </a:p>
        </p:txBody>
      </p:sp>
      <p:sp>
        <p:nvSpPr>
          <p:cNvPr id="9" name="Footer Placeholder 7"/>
          <p:cNvSpPr>
            <a:spLocks noGrp="1"/>
          </p:cNvSpPr>
          <p:nvPr>
            <p:ph type="ftr" sz="quarter" idx="16"/>
          </p:nvPr>
        </p:nvSpPr>
        <p:spPr/>
        <p:txBody>
          <a:bodyPr/>
          <a:lstStyle>
            <a:lvl1pPr>
              <a:defRPr/>
            </a:lvl1pPr>
          </a:lstStyle>
          <a:p>
            <a:pPr>
              <a:defRPr/>
            </a:pPr>
            <a:endParaRPr lang="en-US"/>
          </a:p>
        </p:txBody>
      </p:sp>
      <p:sp>
        <p:nvSpPr>
          <p:cNvPr id="10" name="Slide Number Placeholder 8"/>
          <p:cNvSpPr>
            <a:spLocks noGrp="1"/>
          </p:cNvSpPr>
          <p:nvPr>
            <p:ph type="sldNum" sz="quarter" idx="17"/>
          </p:nvPr>
        </p:nvSpPr>
        <p:spPr/>
        <p:txBody>
          <a:bodyPr/>
          <a:lstStyle>
            <a:lvl1pPr>
              <a:defRPr/>
            </a:lvl1pPr>
          </a:lstStyle>
          <a:p>
            <a:pPr>
              <a:defRPr/>
            </a:pPr>
            <a:fld id="{AFFCEA1F-27EE-46B7-8809-FDD3FFE6567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pic>
        <p:nvPicPr>
          <p:cNvPr id="3" name="Picture 7"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292843D9-9949-4316-8731-EA5F66C126C7}" type="datetimeFigureOut">
              <a:rPr lang="en-US"/>
              <a:pPr>
                <a:defRPr/>
              </a:pPr>
              <a:t>7/8/2022</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FD1B4C14-BD4F-4134-8199-6CD67925C53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pic>
        <p:nvPicPr>
          <p:cNvPr id="2" name="Picture 6"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3" name="Date Placeholder 1"/>
          <p:cNvSpPr>
            <a:spLocks noGrp="1"/>
          </p:cNvSpPr>
          <p:nvPr>
            <p:ph type="dt" sz="half" idx="10"/>
          </p:nvPr>
        </p:nvSpPr>
        <p:spPr/>
        <p:txBody>
          <a:bodyPr/>
          <a:lstStyle>
            <a:lvl1pPr>
              <a:defRPr/>
            </a:lvl1pPr>
          </a:lstStyle>
          <a:p>
            <a:pPr>
              <a:defRPr/>
            </a:pPr>
            <a:fld id="{CBF396C8-96BD-47D5-8823-A5570677AC36}" type="datetimeFigureOut">
              <a:rPr lang="en-US"/>
              <a:pPr>
                <a:defRPr/>
              </a:pPr>
              <a:t>7/8/2022</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3C3F13B7-BE25-437E-9E23-67BE2DEEAE8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pic>
        <p:nvPicPr>
          <p:cNvPr id="5" name="Picture 10"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pt-BR" smtClean="0"/>
              <a:t>Clique para editar o título mestre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4"/>
          </p:nvPr>
        </p:nvSpPr>
        <p:spPr/>
        <p:txBody>
          <a:bodyPr/>
          <a:lstStyle>
            <a:lvl1pPr>
              <a:defRPr/>
            </a:lvl1pPr>
          </a:lstStyle>
          <a:p>
            <a:pPr>
              <a:defRPr/>
            </a:pPr>
            <a:fld id="{6A9742AC-1110-4D5F-9C57-FC18C33BC0B9}" type="datetimeFigureOut">
              <a:rPr lang="en-US"/>
              <a:pPr>
                <a:defRPr/>
              </a:pPr>
              <a:t>7/8/2022</a:t>
            </a:fld>
            <a:endParaRPr lang="en-US"/>
          </a:p>
        </p:txBody>
      </p:sp>
      <p:sp>
        <p:nvSpPr>
          <p:cNvPr id="7" name="Footer Placeholder 5"/>
          <p:cNvSpPr>
            <a:spLocks noGrp="1"/>
          </p:cNvSpPr>
          <p:nvPr>
            <p:ph type="ftr" sz="quarter" idx="15"/>
          </p:nvPr>
        </p:nvSpPr>
        <p:spPr/>
        <p:txBody>
          <a:bodyPr/>
          <a:lstStyle>
            <a:lvl1pPr>
              <a:defRPr/>
            </a:lvl1pPr>
          </a:lstStyle>
          <a:p>
            <a:pPr>
              <a:defRPr/>
            </a:pPr>
            <a:endParaRPr lang="en-US"/>
          </a:p>
        </p:txBody>
      </p:sp>
      <p:sp>
        <p:nvSpPr>
          <p:cNvPr id="8" name="Slide Number Placeholder 6"/>
          <p:cNvSpPr>
            <a:spLocks noGrp="1"/>
          </p:cNvSpPr>
          <p:nvPr>
            <p:ph type="sldNum" sz="quarter" idx="16"/>
          </p:nvPr>
        </p:nvSpPr>
        <p:spPr/>
        <p:txBody>
          <a:bodyPr/>
          <a:lstStyle>
            <a:lvl1pPr>
              <a:defRPr/>
            </a:lvl1pPr>
          </a:lstStyle>
          <a:p>
            <a:pPr>
              <a:defRPr/>
            </a:pPr>
            <a:fld id="{4D0794BC-0203-491F-9F9F-57256D5A67A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5" name="Picture 9"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5182CB26-A7DF-4296-B9AF-D3F9D62D4801}" type="datetimeFigureOut">
              <a:rPr lang="en-US"/>
              <a:pPr>
                <a:defRPr/>
              </a:pPr>
              <a:t>7/8/2022</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84499F21-8FF9-44F7-B8CC-3EA1909701A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5" name="Picture 9"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a:xfrm>
            <a:off x="913794" y="4289374"/>
            <a:ext cx="10364432" cy="811610"/>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D193C637-CB84-49BA-8EAC-DE21C888A13B}" type="datetimeFigureOut">
              <a:rPr lang="en-US"/>
              <a:pPr>
                <a:defRPr/>
              </a:pPr>
              <a:t>7/8/2022</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0A017A00-85F9-4E20-B08C-9579929806F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pic>
        <p:nvPicPr>
          <p:cNvPr id="5" name="Picture 7"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a:xfrm>
            <a:off x="913774" y="609599"/>
            <a:ext cx="10364452" cy="3427245"/>
          </a:xfrm>
        </p:spPr>
        <p:txBody>
          <a:bodyPr/>
          <a:lstStyle>
            <a:lvl1pPr algn="ct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B97DC4A0-42BD-4728-B4A0-66553F317817}" type="datetimeFigureOut">
              <a:rPr lang="en-US"/>
              <a:pPr>
                <a:defRPr/>
              </a:pPr>
              <a:t>7/8/2022</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E10502C7-3C72-4788-901F-47CA4B68616A}"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pic>
        <p:nvPicPr>
          <p:cNvPr id="5" name="Picture 10"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6" name="TextBox 12"/>
          <p:cNvSpPr txBox="1"/>
          <p:nvPr/>
        </p:nvSpPr>
        <p:spPr>
          <a:xfrm>
            <a:off x="1001713" y="754063"/>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7" name="TextBox 13"/>
          <p:cNvSpPr txBox="1"/>
          <p:nvPr/>
        </p:nvSpPr>
        <p:spPr>
          <a:xfrm>
            <a:off x="10556875" y="2994025"/>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594788"/>
          </a:xfrm>
        </p:spPr>
        <p:txBody>
          <a:bodyPr anchor="t"/>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4" name="Text Placeholder 3"/>
          <p:cNvSpPr>
            <a:spLocks noGrp="1"/>
          </p:cNvSpPr>
          <p:nvPr>
            <p:ph type="body" sz="half" idx="2"/>
          </p:nvPr>
        </p:nvSpPr>
        <p:spPr>
          <a:xfrm>
            <a:off x="913774" y="4372796"/>
            <a:ext cx="10364452" cy="1421053"/>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8" name="Date Placeholder 4"/>
          <p:cNvSpPr>
            <a:spLocks noGrp="1"/>
          </p:cNvSpPr>
          <p:nvPr>
            <p:ph type="dt" sz="half" idx="14"/>
          </p:nvPr>
        </p:nvSpPr>
        <p:spPr/>
        <p:txBody>
          <a:bodyPr/>
          <a:lstStyle>
            <a:lvl1pPr>
              <a:defRPr/>
            </a:lvl1pPr>
          </a:lstStyle>
          <a:p>
            <a:pPr>
              <a:defRPr/>
            </a:pPr>
            <a:fld id="{D7B8CC0F-2017-41F2-BB63-97DA029EF0AC}" type="datetimeFigureOut">
              <a:rPr lang="en-US"/>
              <a:pPr>
                <a:defRPr/>
              </a:pPr>
              <a:t>7/8/2022</a:t>
            </a:fld>
            <a:endParaRPr lang="en-US"/>
          </a:p>
        </p:txBody>
      </p:sp>
      <p:sp>
        <p:nvSpPr>
          <p:cNvPr id="9" name="Footer Placeholder 5"/>
          <p:cNvSpPr>
            <a:spLocks noGrp="1"/>
          </p:cNvSpPr>
          <p:nvPr>
            <p:ph type="ftr" sz="quarter" idx="15"/>
          </p:nvPr>
        </p:nvSpPr>
        <p:spPr/>
        <p:txBody>
          <a:bodyPr/>
          <a:lstStyle>
            <a:lvl1pPr>
              <a:defRPr/>
            </a:lvl1pPr>
          </a:lstStyle>
          <a:p>
            <a:pPr>
              <a:defRPr/>
            </a:pPr>
            <a:endParaRPr lang="en-US"/>
          </a:p>
        </p:txBody>
      </p:sp>
      <p:sp>
        <p:nvSpPr>
          <p:cNvPr id="10" name="Slide Number Placeholder 6"/>
          <p:cNvSpPr>
            <a:spLocks noGrp="1"/>
          </p:cNvSpPr>
          <p:nvPr>
            <p:ph type="sldNum" sz="quarter" idx="16"/>
          </p:nvPr>
        </p:nvSpPr>
        <p:spPr/>
        <p:txBody>
          <a:bodyPr/>
          <a:lstStyle>
            <a:lvl1pPr>
              <a:defRPr/>
            </a:lvl1pPr>
          </a:lstStyle>
          <a:p>
            <a:pPr>
              <a:defRPr/>
            </a:pPr>
            <a:fld id="{E25B9065-FB94-446D-9DD2-F50C84661031}"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pic>
        <p:nvPicPr>
          <p:cNvPr id="5" name="Picture 7"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6" name="Date Placeholder 4"/>
          <p:cNvSpPr>
            <a:spLocks noGrp="1"/>
          </p:cNvSpPr>
          <p:nvPr>
            <p:ph type="dt" sz="half" idx="10"/>
          </p:nvPr>
        </p:nvSpPr>
        <p:spPr/>
        <p:txBody>
          <a:bodyPr/>
          <a:lstStyle>
            <a:lvl1pPr>
              <a:defRPr/>
            </a:lvl1pPr>
          </a:lstStyle>
          <a:p>
            <a:pPr>
              <a:defRPr/>
            </a:pPr>
            <a:fld id="{5B88D76D-24AC-497D-A786-4747D1A4B041}" type="datetimeFigureOut">
              <a:rPr lang="en-US"/>
              <a:pPr>
                <a:defRPr/>
              </a:pPr>
              <a:t>7/8/2022</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9DA7AB08-FF77-4517-990E-A2C449C87A16}"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15" name="Title 1"/>
          <p:cNvSpPr>
            <a:spLocks noGrp="1"/>
          </p:cNvSpPr>
          <p:nvPr>
            <p:ph type="title"/>
          </p:nvPr>
        </p:nvSpPr>
        <p:spPr>
          <a:xfrm>
            <a:off x="913774" y="609600"/>
            <a:ext cx="10364452" cy="1605094"/>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8" name="Text Placeholder 3"/>
          <p:cNvSpPr>
            <a:spLocks noGrp="1"/>
          </p:cNvSpPr>
          <p:nvPr>
            <p:ph type="body" sz="half" idx="15"/>
          </p:nvPr>
        </p:nvSpPr>
        <p:spPr>
          <a:xfrm>
            <a:off x="913774" y="2943355"/>
            <a:ext cx="3298976"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0" name="Text Placeholder 3"/>
          <p:cNvSpPr>
            <a:spLocks noGrp="1"/>
          </p:cNvSpPr>
          <p:nvPr>
            <p:ph type="body" sz="half" idx="16"/>
          </p:nvPr>
        </p:nvSpPr>
        <p:spPr>
          <a:xfrm>
            <a:off x="4441348" y="2943355"/>
            <a:ext cx="3303351"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2" name="Text Placeholder 3"/>
          <p:cNvSpPr>
            <a:spLocks noGrp="1"/>
          </p:cNvSpPr>
          <p:nvPr>
            <p:ph type="body" sz="half" idx="17"/>
          </p:nvPr>
        </p:nvSpPr>
        <p:spPr>
          <a:xfrm>
            <a:off x="7973298" y="2943355"/>
            <a:ext cx="3304928"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4" name="Date Placeholder 2"/>
          <p:cNvSpPr>
            <a:spLocks noGrp="1"/>
          </p:cNvSpPr>
          <p:nvPr>
            <p:ph type="dt" sz="half" idx="18"/>
          </p:nvPr>
        </p:nvSpPr>
        <p:spPr/>
        <p:txBody>
          <a:bodyPr/>
          <a:lstStyle>
            <a:lvl1pPr>
              <a:defRPr/>
            </a:lvl1pPr>
          </a:lstStyle>
          <a:p>
            <a:pPr>
              <a:defRPr/>
            </a:pPr>
            <a:fld id="{3ABF94E5-9803-4AB7-9CCF-F19DD2ABE382}" type="datetimeFigureOut">
              <a:rPr lang="en-US"/>
              <a:pPr>
                <a:defRPr/>
              </a:pPr>
              <a:t>7/8/2022</a:t>
            </a:fld>
            <a:endParaRPr lang="en-US"/>
          </a:p>
        </p:txBody>
      </p:sp>
      <p:sp>
        <p:nvSpPr>
          <p:cNvPr id="16" name="Footer Placeholder 3"/>
          <p:cNvSpPr>
            <a:spLocks noGrp="1"/>
          </p:cNvSpPr>
          <p:nvPr>
            <p:ph type="ftr" sz="quarter" idx="19"/>
          </p:nvPr>
        </p:nvSpPr>
        <p:spPr/>
        <p:txBody>
          <a:bodyPr/>
          <a:lstStyle>
            <a:lvl1pPr>
              <a:defRPr/>
            </a:lvl1pPr>
          </a:lstStyle>
          <a:p>
            <a:pPr>
              <a:defRPr/>
            </a:pPr>
            <a:endParaRPr lang="en-US"/>
          </a:p>
        </p:txBody>
      </p:sp>
      <p:sp>
        <p:nvSpPr>
          <p:cNvPr id="17" name="Slide Number Placeholder 4"/>
          <p:cNvSpPr>
            <a:spLocks noGrp="1"/>
          </p:cNvSpPr>
          <p:nvPr>
            <p:ph type="sldNum" sz="quarter" idx="20"/>
          </p:nvPr>
        </p:nvSpPr>
        <p:spPr/>
        <p:txBody>
          <a:bodyPr/>
          <a:lstStyle>
            <a:lvl1pPr>
              <a:defRPr/>
            </a:lvl1pPr>
          </a:lstStyle>
          <a:p>
            <a:pPr>
              <a:defRPr/>
            </a:pPr>
            <a:fld id="{50FCC665-AF53-4165-A293-CF7F5661E94C}"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2" name="Picture 15"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30" name="Title 1"/>
          <p:cNvSpPr>
            <a:spLocks noGrp="1"/>
          </p:cNvSpPr>
          <p:nvPr>
            <p:ph type="title"/>
          </p:nvPr>
        </p:nvSpPr>
        <p:spPr>
          <a:xfrm>
            <a:off x="913774" y="610772"/>
            <a:ext cx="10364452" cy="1603922"/>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913774" y="4781082"/>
            <a:ext cx="3296409" cy="101011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441348" y="4781080"/>
            <a:ext cx="3303352" cy="1010119"/>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973173" y="4781078"/>
            <a:ext cx="3305053" cy="1010121"/>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3" name="Date Placeholder 2"/>
          <p:cNvSpPr>
            <a:spLocks noGrp="1"/>
          </p:cNvSpPr>
          <p:nvPr>
            <p:ph type="dt" sz="half" idx="23"/>
          </p:nvPr>
        </p:nvSpPr>
        <p:spPr/>
        <p:txBody>
          <a:bodyPr/>
          <a:lstStyle>
            <a:lvl1pPr>
              <a:defRPr/>
            </a:lvl1pPr>
          </a:lstStyle>
          <a:p>
            <a:pPr>
              <a:defRPr/>
            </a:pPr>
            <a:fld id="{D9B47FE9-45F4-4BF3-AB38-AE6135BDC7C2}" type="datetimeFigureOut">
              <a:rPr lang="en-US"/>
              <a:pPr>
                <a:defRPr/>
              </a:pPr>
              <a:t>7/8/2022</a:t>
            </a:fld>
            <a:endParaRPr lang="en-US"/>
          </a:p>
        </p:txBody>
      </p:sp>
      <p:sp>
        <p:nvSpPr>
          <p:cNvPr id="14" name="Footer Placeholder 3"/>
          <p:cNvSpPr>
            <a:spLocks noGrp="1"/>
          </p:cNvSpPr>
          <p:nvPr>
            <p:ph type="ftr" sz="quarter" idx="24"/>
          </p:nvPr>
        </p:nvSpPr>
        <p:spPr/>
        <p:txBody>
          <a:bodyPr/>
          <a:lstStyle>
            <a:lvl1pPr>
              <a:defRPr/>
            </a:lvl1pPr>
          </a:lstStyle>
          <a:p>
            <a:pPr>
              <a:defRPr/>
            </a:pPr>
            <a:endParaRPr lang="en-US"/>
          </a:p>
        </p:txBody>
      </p:sp>
      <p:sp>
        <p:nvSpPr>
          <p:cNvPr id="15" name="Slide Number Placeholder 4"/>
          <p:cNvSpPr>
            <a:spLocks noGrp="1"/>
          </p:cNvSpPr>
          <p:nvPr>
            <p:ph type="sldNum" sz="quarter" idx="25"/>
          </p:nvPr>
        </p:nvSpPr>
        <p:spPr/>
        <p:txBody>
          <a:bodyPr/>
          <a:lstStyle>
            <a:lvl1pPr>
              <a:defRPr/>
            </a:lvl1pPr>
          </a:lstStyle>
          <a:p>
            <a:pPr>
              <a:defRPr/>
            </a:pPr>
            <a:fld id="{611A0F3D-7CE3-4CA1-964A-DA4DCA88B759}"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pic>
        <p:nvPicPr>
          <p:cNvPr id="4" name="Picture 7"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p:txBody>
          <a:bodyPr/>
          <a:lstStyle/>
          <a:p>
            <a:r>
              <a:rPr lang="pt-BR" smtClean="0"/>
              <a:t>Clique para editar o título mestre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4"/>
          </p:nvPr>
        </p:nvSpPr>
        <p:spPr/>
        <p:txBody>
          <a:bodyPr/>
          <a:lstStyle>
            <a:lvl1pPr>
              <a:defRPr/>
            </a:lvl1pPr>
          </a:lstStyle>
          <a:p>
            <a:pPr>
              <a:defRPr/>
            </a:pPr>
            <a:fld id="{3CF98F6B-7F6F-4B57-81AE-E981944E1875}" type="datetimeFigureOut">
              <a:rPr lang="en-US"/>
              <a:pPr>
                <a:defRPr/>
              </a:pPr>
              <a:t>7/8/2022</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4E58DACF-C0F8-4D4F-95F7-4E1719AA9FE1}"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pic>
        <p:nvPicPr>
          <p:cNvPr id="4" name="Picture 8" descr="Droplets-HD-Content-R1d.png"/>
          <p:cNvPicPr>
            <a:picLocks noChangeAspect="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pt-BR" smtClean="0"/>
              <a:t>Clique para editar o título mestre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4"/>
          </p:nvPr>
        </p:nvSpPr>
        <p:spPr/>
        <p:txBody>
          <a:bodyPr/>
          <a:lstStyle>
            <a:lvl1pPr>
              <a:defRPr/>
            </a:lvl1pPr>
          </a:lstStyle>
          <a:p>
            <a:pPr>
              <a:defRPr/>
            </a:pPr>
            <a:fld id="{6D4707BA-FCA6-4936-9C9A-BDB3EB32A380}" type="datetimeFigureOut">
              <a:rPr lang="en-US"/>
              <a:pPr>
                <a:defRPr/>
              </a:pPr>
              <a:t>7/8/2022</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F6B472AE-B24F-460A-AC4B-9072269861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srcRect/>
          <a:stretch>
            <a:fillRect/>
          </a:stretch>
        </p:blipFill>
        <p:spPr bwMode="auto">
          <a:xfrm>
            <a:off x="0" y="0"/>
            <a:ext cx="12192000" cy="6858000"/>
          </a:xfrm>
          <a:prstGeom prst="rect">
            <a:avLst/>
          </a:prstGeom>
          <a:noFill/>
          <a:ln w="9525">
            <a:noFill/>
            <a:miter lim="800000"/>
            <a:headEnd/>
            <a:tailEnd/>
          </a:ln>
        </p:spPr>
      </p:pic>
      <p:sp>
        <p:nvSpPr>
          <p:cNvPr id="2" name="Title Placeholder 1"/>
          <p:cNvSpPr>
            <a:spLocks noGrp="1"/>
          </p:cNvSpPr>
          <p:nvPr>
            <p:ph type="title"/>
          </p:nvPr>
        </p:nvSpPr>
        <p:spPr>
          <a:xfrm>
            <a:off x="914400" y="619125"/>
            <a:ext cx="10363200" cy="1595438"/>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4400" y="2366963"/>
            <a:ext cx="10363200" cy="3424237"/>
          </a:xfrm>
          <a:prstGeom prst="rect">
            <a:avLst/>
          </a:prstGeom>
        </p:spPr>
        <p:txBody>
          <a:bodyPr vert="horz" lIns="91440" tIns="45720" rIns="91440" bIns="45720" rtlCol="0">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solidFill>
                <a:latin typeface="+mn-lt"/>
                <a:cs typeface="+mn-cs"/>
              </a:defRPr>
            </a:lvl1pPr>
          </a:lstStyle>
          <a:p>
            <a:pPr>
              <a:defRPr/>
            </a:pPr>
            <a:fld id="{6D47EAA6-A119-402A-B9E9-E91CF285DF48}" type="datetimeFigureOut">
              <a:rPr lang="en-US"/>
              <a:pPr>
                <a:defRPr/>
              </a:pPr>
              <a:t>7/8/2022</a:t>
            </a:fld>
            <a:endParaRPr lang="en-US"/>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fontAlgn="auto">
              <a:spcBef>
                <a:spcPts val="0"/>
              </a:spcBef>
              <a:spcAft>
                <a:spcPts val="0"/>
              </a:spcAft>
              <a:defRPr sz="1000">
                <a:solidFill>
                  <a:schemeClr val="tx1"/>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514013" y="5883275"/>
            <a:ext cx="763587"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solidFill>
                <a:latin typeface="+mn-lt"/>
                <a:cs typeface="+mn-cs"/>
              </a:defRPr>
            </a:lvl1pPr>
          </a:lstStyle>
          <a:p>
            <a:pPr>
              <a:defRPr/>
            </a:pPr>
            <a:fld id="{81DCB6F2-121F-4586-8260-F43C810A8D4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Lst>
  <p:txStyles>
    <p:titleStyle>
      <a:lvl1pPr algn="ctr" rtl="0" eaLnBrk="0" fontAlgn="base" hangingPunct="0">
        <a:lnSpc>
          <a:spcPct val="90000"/>
        </a:lnSpc>
        <a:spcBef>
          <a:spcPct val="0"/>
        </a:spcBef>
        <a:spcAft>
          <a:spcPct val="0"/>
        </a:spcAft>
        <a:defRPr sz="3600" kern="1200" cap="all">
          <a:solidFill>
            <a:schemeClr val="tx1"/>
          </a:solidFill>
          <a:latin typeface="+mj-lt"/>
          <a:ea typeface="+mj-ea"/>
          <a:cs typeface="+mj-cs"/>
        </a:defRPr>
      </a:lvl1pPr>
      <a:lvl2pPr algn="ctr" rtl="0" eaLnBrk="0" fontAlgn="base" hangingPunct="0">
        <a:lnSpc>
          <a:spcPct val="90000"/>
        </a:lnSpc>
        <a:spcBef>
          <a:spcPct val="0"/>
        </a:spcBef>
        <a:spcAft>
          <a:spcPct val="0"/>
        </a:spcAft>
        <a:defRPr sz="3600">
          <a:solidFill>
            <a:schemeClr val="tx1"/>
          </a:solidFill>
          <a:latin typeface="Tw Cen MT"/>
        </a:defRPr>
      </a:lvl2pPr>
      <a:lvl3pPr algn="ctr" rtl="0" eaLnBrk="0" fontAlgn="base" hangingPunct="0">
        <a:lnSpc>
          <a:spcPct val="90000"/>
        </a:lnSpc>
        <a:spcBef>
          <a:spcPct val="0"/>
        </a:spcBef>
        <a:spcAft>
          <a:spcPct val="0"/>
        </a:spcAft>
        <a:defRPr sz="3600">
          <a:solidFill>
            <a:schemeClr val="tx1"/>
          </a:solidFill>
          <a:latin typeface="Tw Cen MT"/>
        </a:defRPr>
      </a:lvl3pPr>
      <a:lvl4pPr algn="ctr" rtl="0" eaLnBrk="0" fontAlgn="base" hangingPunct="0">
        <a:lnSpc>
          <a:spcPct val="90000"/>
        </a:lnSpc>
        <a:spcBef>
          <a:spcPct val="0"/>
        </a:spcBef>
        <a:spcAft>
          <a:spcPct val="0"/>
        </a:spcAft>
        <a:defRPr sz="3600">
          <a:solidFill>
            <a:schemeClr val="tx1"/>
          </a:solidFill>
          <a:latin typeface="Tw Cen MT"/>
        </a:defRPr>
      </a:lvl4pPr>
      <a:lvl5pPr algn="ctr" rtl="0" eaLnBrk="0" fontAlgn="base" hangingPunct="0">
        <a:lnSpc>
          <a:spcPct val="90000"/>
        </a:lnSpc>
        <a:spcBef>
          <a:spcPct val="0"/>
        </a:spcBef>
        <a:spcAft>
          <a:spcPct val="0"/>
        </a:spcAft>
        <a:defRPr sz="3600">
          <a:solidFill>
            <a:schemeClr val="tx1"/>
          </a:solidFill>
          <a:latin typeface="Tw Cen MT"/>
        </a:defRPr>
      </a:lvl5pPr>
      <a:lvl6pPr marL="457200" algn="ctr" rtl="0" fontAlgn="base">
        <a:lnSpc>
          <a:spcPct val="90000"/>
        </a:lnSpc>
        <a:spcBef>
          <a:spcPct val="0"/>
        </a:spcBef>
        <a:spcAft>
          <a:spcPct val="0"/>
        </a:spcAft>
        <a:defRPr sz="3600">
          <a:solidFill>
            <a:schemeClr val="tx1"/>
          </a:solidFill>
          <a:latin typeface="Tw Cen MT"/>
        </a:defRPr>
      </a:lvl6pPr>
      <a:lvl7pPr marL="914400" algn="ctr" rtl="0" fontAlgn="base">
        <a:lnSpc>
          <a:spcPct val="90000"/>
        </a:lnSpc>
        <a:spcBef>
          <a:spcPct val="0"/>
        </a:spcBef>
        <a:spcAft>
          <a:spcPct val="0"/>
        </a:spcAft>
        <a:defRPr sz="3600">
          <a:solidFill>
            <a:schemeClr val="tx1"/>
          </a:solidFill>
          <a:latin typeface="Tw Cen MT"/>
        </a:defRPr>
      </a:lvl7pPr>
      <a:lvl8pPr marL="1371600" algn="ctr" rtl="0" fontAlgn="base">
        <a:lnSpc>
          <a:spcPct val="90000"/>
        </a:lnSpc>
        <a:spcBef>
          <a:spcPct val="0"/>
        </a:spcBef>
        <a:spcAft>
          <a:spcPct val="0"/>
        </a:spcAft>
        <a:defRPr sz="3600">
          <a:solidFill>
            <a:schemeClr val="tx1"/>
          </a:solidFill>
          <a:latin typeface="Tw Cen MT"/>
        </a:defRPr>
      </a:lvl8pPr>
      <a:lvl9pPr marL="1828800" algn="ctr" rtl="0" fontAlgn="base">
        <a:lnSpc>
          <a:spcPct val="90000"/>
        </a:lnSpc>
        <a:spcBef>
          <a:spcPct val="0"/>
        </a:spcBef>
        <a:spcAft>
          <a:spcPct val="0"/>
        </a:spcAft>
        <a:defRPr sz="3600">
          <a:solidFill>
            <a:schemeClr val="tx1"/>
          </a:solidFill>
          <a:latin typeface="Tw Cen MT"/>
        </a:defRPr>
      </a:lvl9pPr>
    </p:titleStyle>
    <p:bodyStyle>
      <a:lvl1pPr marL="228600" indent="-228600" algn="l" rtl="0" eaLnBrk="0" fontAlgn="base" hangingPunct="0">
        <a:lnSpc>
          <a:spcPct val="120000"/>
        </a:lnSpc>
        <a:spcBef>
          <a:spcPts val="1000"/>
        </a:spcBef>
        <a:spcAft>
          <a:spcPct val="0"/>
        </a:spcAft>
        <a:buClr>
          <a:schemeClr val="tx1"/>
        </a:buClr>
        <a:buFont typeface="Arial" charset="0"/>
        <a:buChar char="•"/>
        <a:defRPr sz="2000" kern="1200" cap="all">
          <a:solidFill>
            <a:schemeClr val="tx1"/>
          </a:solidFill>
          <a:latin typeface="+mn-lt"/>
          <a:ea typeface="+mn-ea"/>
          <a:cs typeface="+mn-cs"/>
        </a:defRPr>
      </a:lvl1pPr>
      <a:lvl2pPr marL="685800" indent="-228600" algn="l" rtl="0" eaLnBrk="0" fontAlgn="base" hangingPunct="0">
        <a:lnSpc>
          <a:spcPct val="120000"/>
        </a:lnSpc>
        <a:spcBef>
          <a:spcPts val="500"/>
        </a:spcBef>
        <a:spcAft>
          <a:spcPct val="0"/>
        </a:spcAft>
        <a:buClr>
          <a:schemeClr val="tx1"/>
        </a:buClr>
        <a:buFont typeface="Arial" charset="0"/>
        <a:buChar char="•"/>
        <a:defRPr kern="1200" cap="all">
          <a:solidFill>
            <a:schemeClr val="tx1"/>
          </a:solidFill>
          <a:latin typeface="+mn-lt"/>
          <a:ea typeface="+mn-ea"/>
          <a:cs typeface="+mn-cs"/>
        </a:defRPr>
      </a:lvl2pPr>
      <a:lvl3pPr marL="1143000" indent="-228600" algn="l" rtl="0" eaLnBrk="0" fontAlgn="base" hangingPunct="0">
        <a:lnSpc>
          <a:spcPct val="120000"/>
        </a:lnSpc>
        <a:spcBef>
          <a:spcPts val="500"/>
        </a:spcBef>
        <a:spcAft>
          <a:spcPct val="0"/>
        </a:spcAft>
        <a:buClr>
          <a:schemeClr val="tx1"/>
        </a:buClr>
        <a:buFont typeface="Arial" charset="0"/>
        <a:buChar char="•"/>
        <a:defRPr sz="1600" kern="1200" cap="all">
          <a:solidFill>
            <a:schemeClr val="tx1"/>
          </a:solidFill>
          <a:latin typeface="+mn-lt"/>
          <a:ea typeface="+mn-ea"/>
          <a:cs typeface="+mn-cs"/>
        </a:defRPr>
      </a:lvl3pPr>
      <a:lvl4pPr marL="1600200" indent="-228600" algn="l" rtl="0" eaLnBrk="0" fontAlgn="base" hangingPunct="0">
        <a:lnSpc>
          <a:spcPct val="120000"/>
        </a:lnSpc>
        <a:spcBef>
          <a:spcPts val="500"/>
        </a:spcBef>
        <a:spcAft>
          <a:spcPct val="0"/>
        </a:spcAft>
        <a:buClr>
          <a:schemeClr val="tx1"/>
        </a:buClr>
        <a:buFont typeface="Arial" charset="0"/>
        <a:buChar char="•"/>
        <a:defRPr sz="1400" kern="1200" cap="all">
          <a:solidFill>
            <a:schemeClr val="tx1"/>
          </a:solidFill>
          <a:latin typeface="+mn-lt"/>
          <a:ea typeface="+mn-ea"/>
          <a:cs typeface="+mn-cs"/>
        </a:defRPr>
      </a:lvl4pPr>
      <a:lvl5pPr marL="2057400" indent="-228600" algn="l" rtl="0" eaLnBrk="0" fontAlgn="base" hangingPunct="0">
        <a:lnSpc>
          <a:spcPct val="120000"/>
        </a:lnSpc>
        <a:spcBef>
          <a:spcPts val="500"/>
        </a:spcBef>
        <a:spcAft>
          <a:spcPct val="0"/>
        </a:spcAft>
        <a:buClr>
          <a:schemeClr val="tx1"/>
        </a:buClr>
        <a:buFont typeface="Arial" charset="0"/>
        <a:buChar char="•"/>
        <a:defRPr sz="1400" kern="1200" cap="all">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https://pubmed.ncbi.nlm.nih.gov/35390113/"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paulomargotto.com/"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google.com.br/url?sa=t&amp;rct=j&amp;q=&amp;esrc=s&amp;source=web&amp;cd=1&amp;cad=rja&amp;uact=8&amp;ved=0CB0QFjAAahUKEwjfkpS80-jHAhULhg0KHR3OAls&amp;url=http://www.scielo.br/pdf/jvb/v9n3/a09v9n3.pdf&amp;usg=AFQjCNFVhLYgtgU71ZGWPB3PF_114VcWyQ&amp;sig2=3O-6el4USa6smVuaHlOiVA"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ncbi.nlm.nih.gov/pubmed/24746755"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ncbi.nlm.nih.gov/pmc/articles/PMC3510268/" TargetMode="External"/><Relationship Id="rId2" Type="http://schemas.openxmlformats.org/officeDocument/2006/relationships/hyperlink" Target="http://www.ncbi.nlm.nih.gov/pmc/articles/PMC3510268/"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nichd.nih.gov/cochrane_data/wilkinsond_01/wilkinsond_01.html" TargetMode="External"/><Relationship Id="rId2" Type="http://schemas.openxmlformats.org/officeDocument/2006/relationships/hyperlink" Target="https://www.ncbi.nlm.nih.gov/pubmed/26899543"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hyperlink" Target="http://paulomargotto.com.br/documentos/5256"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ncbi.nlm.nih.gov/pubmed/29751368" TargetMode="External"/><Relationship Id="rId2" Type="http://schemas.openxmlformats.org/officeDocument/2006/relationships/hyperlink" Target="http://paulomargotto.com.br/documentos/18355" TargetMode="Externa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hyperlink" Target="https://www.ncbi.nlm.nih.gov/pubmed?linkname=pubmed_pubmed&amp;from_uid=29751368"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paulomargotto.com.br/documentos/17628"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pubmed.ncbi.nlm.nih.gov/31563133/"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pubmed.ncbi.nlm.nih.gov/30966839/"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pubmed.ncbi.nlm.nih.gov/34016651/"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7692"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8441"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ubtítulo 2"/>
          <p:cNvSpPr>
            <a:spLocks noGrp="1"/>
          </p:cNvSpPr>
          <p:nvPr>
            <p:ph type="subTitle" idx="1"/>
          </p:nvPr>
        </p:nvSpPr>
        <p:spPr bwMode="auto">
          <a:xfrm>
            <a:off x="1731963" y="4308475"/>
            <a:ext cx="8689975" cy="1371600"/>
          </a:xfrm>
        </p:spPr>
        <p:txBody>
          <a:bodyPr wrap="square" numCol="1" anchor="t" anchorCtr="0" compatLnSpc="1">
            <a:prstTxWarp prst="textNoShape">
              <a:avLst/>
            </a:prstTxWarp>
          </a:bodyPr>
          <a:lstStyle/>
          <a:p>
            <a:pPr eaLnBrk="1" hangingPunct="1">
              <a:lnSpc>
                <a:spcPct val="100000"/>
              </a:lnSpc>
            </a:pPr>
            <a:r>
              <a:rPr lang="pt-BR" sz="2000" cap="none" smtClean="0">
                <a:solidFill>
                  <a:schemeClr val="tx1"/>
                </a:solidFill>
                <a:latin typeface="Times New Roman" pitchFamily="18" charset="0"/>
                <a:cs typeface="Times New Roman" pitchFamily="18" charset="0"/>
              </a:rPr>
              <a:t>Apresentação:: Júlia de Andrade Figueiredo (MR4bUTIP-HMIB)</a:t>
            </a:r>
          </a:p>
          <a:p>
            <a:pPr eaLnBrk="1" hangingPunct="1">
              <a:lnSpc>
                <a:spcPct val="100000"/>
              </a:lnSpc>
            </a:pPr>
            <a:r>
              <a:rPr lang="pt-BR" sz="2000" cap="none" smtClean="0">
                <a:solidFill>
                  <a:schemeClr val="tx1"/>
                </a:solidFill>
                <a:latin typeface="Times New Roman" pitchFamily="18" charset="0"/>
                <a:cs typeface="Times New Roman" pitchFamily="18" charset="0"/>
              </a:rPr>
              <a:t>Coordenação:: Alexandre Serafim</a:t>
            </a:r>
          </a:p>
          <a:p>
            <a:pPr eaLnBrk="1" hangingPunct="1">
              <a:lnSpc>
                <a:spcPct val="100000"/>
              </a:lnSpc>
            </a:pPr>
            <a:r>
              <a:rPr lang="pt-BR" sz="2000" cap="none" smtClean="0">
                <a:solidFill>
                  <a:schemeClr val="tx1"/>
                </a:solidFill>
                <a:latin typeface="Times New Roman" pitchFamily="18" charset="0"/>
                <a:cs typeface="Times New Roman" pitchFamily="18" charset="0"/>
                <a:hlinkClick r:id="rId2"/>
              </a:rPr>
              <a:t>www.paulomargotto.com.br</a:t>
            </a:r>
            <a:r>
              <a:rPr lang="pt-BR" sz="2000" cap="none" smtClean="0">
                <a:solidFill>
                  <a:schemeClr val="tx1"/>
                </a:solidFill>
                <a:latin typeface="Times New Roman" pitchFamily="18" charset="0"/>
                <a:cs typeface="Times New Roman" pitchFamily="18" charset="0"/>
              </a:rPr>
              <a:t> </a:t>
            </a:r>
          </a:p>
        </p:txBody>
      </p:sp>
      <p:pic>
        <p:nvPicPr>
          <p:cNvPr id="20482" name="Imagem 3"/>
          <p:cNvPicPr>
            <a:picLocks noChangeAspect="1"/>
          </p:cNvPicPr>
          <p:nvPr/>
        </p:nvPicPr>
        <p:blipFill>
          <a:blip r:embed="rId3"/>
          <a:srcRect/>
          <a:stretch>
            <a:fillRect/>
          </a:stretch>
        </p:blipFill>
        <p:spPr bwMode="auto">
          <a:xfrm>
            <a:off x="10842625" y="2581275"/>
            <a:ext cx="1230313" cy="1376363"/>
          </a:xfrm>
          <a:prstGeom prst="rect">
            <a:avLst/>
          </a:prstGeom>
          <a:noFill/>
          <a:ln w="9525">
            <a:noFill/>
            <a:miter lim="800000"/>
            <a:headEnd/>
            <a:tailEnd/>
          </a:ln>
        </p:spPr>
      </p:pic>
      <p:pic>
        <p:nvPicPr>
          <p:cNvPr id="20483" name="Imagem 4"/>
          <p:cNvPicPr>
            <a:picLocks noChangeAspect="1"/>
          </p:cNvPicPr>
          <p:nvPr/>
        </p:nvPicPr>
        <p:blipFill>
          <a:blip r:embed="rId3"/>
          <a:srcRect/>
          <a:stretch>
            <a:fillRect/>
          </a:stretch>
        </p:blipFill>
        <p:spPr bwMode="auto">
          <a:xfrm>
            <a:off x="-26988" y="2589213"/>
            <a:ext cx="1204913" cy="1373187"/>
          </a:xfrm>
          <a:prstGeom prst="rect">
            <a:avLst/>
          </a:prstGeom>
          <a:noFill/>
          <a:ln w="9525">
            <a:noFill/>
            <a:miter lim="800000"/>
            <a:headEnd/>
            <a:tailEnd/>
          </a:ln>
        </p:spPr>
      </p:pic>
      <p:sp>
        <p:nvSpPr>
          <p:cNvPr id="20484" name="Rectangle 6"/>
          <p:cNvSpPr>
            <a:spLocks noChangeArrowheads="1"/>
          </p:cNvSpPr>
          <p:nvPr/>
        </p:nvSpPr>
        <p:spPr bwMode="auto">
          <a:xfrm>
            <a:off x="1179513" y="2582863"/>
            <a:ext cx="9685337" cy="1389062"/>
          </a:xfrm>
          <a:prstGeom prst="rect">
            <a:avLst/>
          </a:prstGeom>
          <a:solidFill>
            <a:srgbClr val="FFFFFF"/>
          </a:solidFill>
          <a:ln w="9525">
            <a:noFill/>
            <a:miter lim="800000"/>
            <a:headEnd/>
            <a:tailEnd/>
          </a:ln>
        </p:spPr>
        <p:txBody>
          <a:bodyPr lIns="0" tIns="0" rIns="0" bIns="0" anchor="ctr">
            <a:spAutoFit/>
          </a:bodyPr>
          <a:lstStyle/>
          <a:p>
            <a:pPr algn="ctr"/>
            <a:r>
              <a:rPr lang="en-US" sz="1300" b="1">
                <a:hlinkClick r:id="rId4"/>
              </a:rPr>
              <a:t>Effect</a:t>
            </a:r>
            <a:r>
              <a:rPr lang="en-US" sz="1300">
                <a:hlinkClick r:id="rId4"/>
              </a:rPr>
              <a:t> of </a:t>
            </a:r>
            <a:r>
              <a:rPr lang="en-US" sz="1300" b="1">
                <a:hlinkClick r:id="rId4"/>
              </a:rPr>
              <a:t>High</a:t>
            </a:r>
            <a:r>
              <a:rPr lang="en-US" sz="1300">
                <a:hlinkClick r:id="rId4"/>
              </a:rPr>
              <a:t>-</a:t>
            </a:r>
            <a:r>
              <a:rPr lang="en-US" sz="1300" b="1">
                <a:hlinkClick r:id="rId4"/>
              </a:rPr>
              <a:t>Flow</a:t>
            </a:r>
            <a:r>
              <a:rPr lang="en-US" sz="1300">
                <a:hlinkClick r:id="rId4"/>
              </a:rPr>
              <a:t> </a:t>
            </a:r>
            <a:r>
              <a:rPr lang="en-US" sz="1300" b="1">
                <a:hlinkClick r:id="rId4"/>
              </a:rPr>
              <a:t>Nasal</a:t>
            </a:r>
            <a:r>
              <a:rPr lang="en-US" sz="1300">
                <a:hlinkClick r:id="rId4"/>
              </a:rPr>
              <a:t> </a:t>
            </a:r>
            <a:r>
              <a:rPr lang="en-US" sz="1300" b="1">
                <a:hlinkClick r:id="rId4"/>
              </a:rPr>
              <a:t>Cannula</a:t>
            </a:r>
            <a:r>
              <a:rPr lang="en-US" sz="1300">
                <a:hlinkClick r:id="rId4"/>
              </a:rPr>
              <a:t> </a:t>
            </a:r>
            <a:r>
              <a:rPr lang="en-US" sz="1300" b="1">
                <a:hlinkClick r:id="rId4"/>
              </a:rPr>
              <a:t>Therapy</a:t>
            </a:r>
            <a:r>
              <a:rPr lang="en-US" sz="1300">
                <a:hlinkClick r:id="rId4"/>
              </a:rPr>
              <a:t> </a:t>
            </a:r>
            <a:r>
              <a:rPr lang="en-US" sz="1300" b="1">
                <a:hlinkClick r:id="rId4"/>
              </a:rPr>
              <a:t>vs</a:t>
            </a:r>
            <a:r>
              <a:rPr lang="en-US" sz="1300">
                <a:hlinkClick r:id="rId4"/>
              </a:rPr>
              <a:t> </a:t>
            </a:r>
            <a:r>
              <a:rPr lang="en-US" sz="1300" b="1">
                <a:hlinkClick r:id="rId4"/>
              </a:rPr>
              <a:t>Continuous</a:t>
            </a:r>
            <a:r>
              <a:rPr lang="en-US" sz="1300">
                <a:hlinkClick r:id="rId4"/>
              </a:rPr>
              <a:t> </a:t>
            </a:r>
            <a:r>
              <a:rPr lang="en-US" sz="1300" b="1">
                <a:hlinkClick r:id="rId4"/>
              </a:rPr>
              <a:t>Positive</a:t>
            </a:r>
            <a:r>
              <a:rPr lang="en-US" sz="1300">
                <a:hlinkClick r:id="rId4"/>
              </a:rPr>
              <a:t> </a:t>
            </a:r>
            <a:r>
              <a:rPr lang="en-US" sz="1300" b="1">
                <a:hlinkClick r:id="rId4"/>
              </a:rPr>
              <a:t>Airway</a:t>
            </a:r>
            <a:r>
              <a:rPr lang="en-US" sz="1300">
                <a:hlinkClick r:id="rId4"/>
              </a:rPr>
              <a:t> </a:t>
            </a:r>
            <a:r>
              <a:rPr lang="en-US" sz="1300" b="1">
                <a:hlinkClick r:id="rId4"/>
              </a:rPr>
              <a:t>Pressure</a:t>
            </a:r>
            <a:r>
              <a:rPr lang="en-US" sz="1300">
                <a:hlinkClick r:id="rId4"/>
              </a:rPr>
              <a:t> </a:t>
            </a:r>
            <a:r>
              <a:rPr lang="en-US" sz="1300" b="1">
                <a:hlinkClick r:id="rId4"/>
              </a:rPr>
              <a:t>Following</a:t>
            </a:r>
            <a:r>
              <a:rPr lang="en-US" sz="1300">
                <a:hlinkClick r:id="rId4"/>
              </a:rPr>
              <a:t> </a:t>
            </a:r>
            <a:r>
              <a:rPr lang="en-US" sz="1300" b="1">
                <a:hlinkClick r:id="rId4"/>
              </a:rPr>
              <a:t>Extubation</a:t>
            </a:r>
            <a:r>
              <a:rPr lang="en-US" sz="1300">
                <a:hlinkClick r:id="rId4"/>
              </a:rPr>
              <a:t> on </a:t>
            </a:r>
            <a:r>
              <a:rPr lang="en-US" sz="1300" b="1">
                <a:hlinkClick r:id="rId4"/>
              </a:rPr>
              <a:t>Liberation</a:t>
            </a:r>
            <a:r>
              <a:rPr lang="en-US" sz="1300">
                <a:hlinkClick r:id="rId4"/>
              </a:rPr>
              <a:t> From </a:t>
            </a:r>
            <a:r>
              <a:rPr lang="en-US" sz="1300" b="1">
                <a:hlinkClick r:id="rId4"/>
              </a:rPr>
              <a:t>Respiratory</a:t>
            </a:r>
            <a:r>
              <a:rPr lang="en-US" sz="1300">
                <a:hlinkClick r:id="rId4"/>
              </a:rPr>
              <a:t> </a:t>
            </a:r>
            <a:r>
              <a:rPr lang="en-US" sz="1300" b="1">
                <a:hlinkClick r:id="rId4"/>
              </a:rPr>
              <a:t>Support</a:t>
            </a:r>
            <a:r>
              <a:rPr lang="en-US" sz="1300">
                <a:hlinkClick r:id="rId4"/>
              </a:rPr>
              <a:t> in </a:t>
            </a:r>
            <a:r>
              <a:rPr lang="en-US" sz="1300" b="1">
                <a:hlinkClick r:id="rId4"/>
              </a:rPr>
              <a:t>Critically</a:t>
            </a:r>
            <a:r>
              <a:rPr lang="en-US" sz="1300">
                <a:hlinkClick r:id="rId4"/>
              </a:rPr>
              <a:t> </a:t>
            </a:r>
            <a:r>
              <a:rPr lang="en-US" sz="1300" b="1">
                <a:hlinkClick r:id="rId4"/>
              </a:rPr>
              <a:t>Ill</a:t>
            </a:r>
            <a:r>
              <a:rPr lang="en-US" sz="1300">
                <a:hlinkClick r:id="rId4"/>
              </a:rPr>
              <a:t> </a:t>
            </a:r>
            <a:r>
              <a:rPr lang="en-US" sz="1300" b="1">
                <a:hlinkClick r:id="rId4"/>
              </a:rPr>
              <a:t>Children</a:t>
            </a:r>
            <a:r>
              <a:rPr lang="en-US" sz="1300">
                <a:hlinkClick r:id="rId4"/>
              </a:rPr>
              <a:t>: A </a:t>
            </a:r>
            <a:r>
              <a:rPr lang="en-US" sz="1300" b="1">
                <a:hlinkClick r:id="rId4"/>
              </a:rPr>
              <a:t>Randomized</a:t>
            </a:r>
            <a:r>
              <a:rPr lang="en-US" sz="1300">
                <a:hlinkClick r:id="rId4"/>
              </a:rPr>
              <a:t> </a:t>
            </a:r>
            <a:r>
              <a:rPr lang="en-US" sz="1300" b="1">
                <a:hlinkClick r:id="rId4"/>
              </a:rPr>
              <a:t>Clinical</a:t>
            </a:r>
            <a:r>
              <a:rPr lang="en-US" sz="1300">
                <a:hlinkClick r:id="rId4"/>
              </a:rPr>
              <a:t> </a:t>
            </a:r>
            <a:r>
              <a:rPr lang="en-US" sz="1300" b="1">
                <a:hlinkClick r:id="rId4"/>
              </a:rPr>
              <a:t>Trial</a:t>
            </a:r>
            <a:r>
              <a:rPr lang="en-US" sz="1300">
                <a:hlinkClick r:id="rId4"/>
              </a:rPr>
              <a:t>.</a:t>
            </a:r>
            <a:endParaRPr lang="en-US" sz="1300"/>
          </a:p>
          <a:p>
            <a:pPr algn="ctr"/>
            <a:r>
              <a:rPr lang="en-US" sz="1300"/>
              <a:t>Ramnarayan P, Richards-Belle A, Drikite L, Saull M, Orzechowska I, Darnell R, Sadique Z, Lester J, Morris KP, Tume LN, Davis PJ, Peters MJ, Feltbower RG, Grieve R, Thomas K, Mouncey PR, Harrison DA, Rowan KM; FIRST-ABC Step-Down RCT Investigators and the Paediatric Critical Care Society Study Group.JAMA. 2022 Apr 26;327(16):1555-1565. doi: 10.1001/jama.2022.3367.PMID: 35390113 Clinical Trial.</a:t>
            </a:r>
          </a:p>
        </p:txBody>
      </p:sp>
      <p:sp>
        <p:nvSpPr>
          <p:cNvPr id="20485" name="Rectangle 8"/>
          <p:cNvSpPr>
            <a:spLocks noChangeArrowheads="1"/>
          </p:cNvSpPr>
          <p:nvPr/>
        </p:nvSpPr>
        <p:spPr bwMode="auto">
          <a:xfrm>
            <a:off x="0" y="835025"/>
            <a:ext cx="12192000" cy="1495425"/>
          </a:xfrm>
          <a:prstGeom prst="rect">
            <a:avLst/>
          </a:prstGeom>
          <a:noFill/>
          <a:ln w="9525">
            <a:noFill/>
            <a:miter lim="800000"/>
            <a:headEnd/>
            <a:tailEnd/>
          </a:ln>
        </p:spPr>
        <p:txBody>
          <a:bodyPr>
            <a:spAutoFit/>
          </a:bodyPr>
          <a:lstStyle/>
          <a:p>
            <a:pPr algn="ctr" defTabSz="914400"/>
            <a:r>
              <a:rPr lang="pt-BR" sz="2300" b="1">
                <a:solidFill>
                  <a:srgbClr val="0000FF"/>
                </a:solidFill>
                <a:latin typeface="Algerian" pitchFamily="82" charset="0"/>
              </a:rPr>
              <a:t>Efeito da terapia de cânula nasal de alto fluxo vs pressão positiva contínua das vias aéreas após extubação na liberação do suporte respiratório em CriançAS</a:t>
            </a:r>
          </a:p>
          <a:p>
            <a:pPr algn="ctr" defTabSz="914400"/>
            <a:r>
              <a:rPr lang="pt-BR" sz="2300" b="1">
                <a:solidFill>
                  <a:srgbClr val="0000FF"/>
                </a:solidFill>
                <a:latin typeface="Algerian" pitchFamily="82" charset="0"/>
              </a:rPr>
              <a:t>Criticamente doentes: um ensaio clínico randomizado</a:t>
            </a:r>
          </a:p>
        </p:txBody>
      </p:sp>
      <p:sp>
        <p:nvSpPr>
          <p:cNvPr id="20486" name="Text Box 9"/>
          <p:cNvSpPr txBox="1">
            <a:spLocks noChangeArrowheads="1"/>
          </p:cNvSpPr>
          <p:nvPr/>
        </p:nvSpPr>
        <p:spPr bwMode="auto">
          <a:xfrm>
            <a:off x="4303713" y="5983288"/>
            <a:ext cx="3016250" cy="366712"/>
          </a:xfrm>
          <a:prstGeom prst="rect">
            <a:avLst/>
          </a:prstGeom>
          <a:noFill/>
          <a:ln w="9525">
            <a:noFill/>
            <a:miter lim="800000"/>
            <a:headEnd/>
            <a:tailEnd/>
          </a:ln>
        </p:spPr>
        <p:txBody>
          <a:bodyPr wrap="none">
            <a:spAutoFit/>
          </a:bodyPr>
          <a:lstStyle/>
          <a:p>
            <a:pPr defTabSz="914400"/>
            <a:r>
              <a:rPr lang="pt-BR"/>
              <a:t>Brasília, 9 de julho de 2022 </a:t>
            </a:r>
          </a:p>
        </p:txBody>
      </p:sp>
      <p:sp>
        <p:nvSpPr>
          <p:cNvPr id="20487" name="Oval 8"/>
          <p:cNvSpPr>
            <a:spLocks noChangeArrowheads="1"/>
          </p:cNvSpPr>
          <p:nvPr/>
        </p:nvSpPr>
        <p:spPr bwMode="auto">
          <a:xfrm>
            <a:off x="0" y="4718050"/>
            <a:ext cx="4433888" cy="1454150"/>
          </a:xfrm>
          <a:prstGeom prst="ellipse">
            <a:avLst/>
          </a:prstGeom>
          <a:solidFill>
            <a:srgbClr val="FFFF00"/>
          </a:solidFill>
          <a:ln w="38100">
            <a:solidFill>
              <a:srgbClr val="FF00FF"/>
            </a:solidFill>
            <a:round/>
            <a:headEnd/>
            <a:tailEnd/>
          </a:ln>
        </p:spPr>
        <p:txBody>
          <a:bodyPr wrap="none" anchor="ctr"/>
          <a:lstStyle/>
          <a:p>
            <a:pPr algn="ctr" defTabSz="914400"/>
            <a:r>
              <a:rPr lang="pt-BR">
                <a:solidFill>
                  <a:srgbClr val="0000FF"/>
                </a:solidFill>
              </a:rPr>
              <a:t>Nos complementos, Cânula de Alto Fluxo</a:t>
            </a:r>
          </a:p>
          <a:p>
            <a:pPr algn="ctr" defTabSz="914400"/>
            <a:r>
              <a:rPr lang="pt-BR">
                <a:solidFill>
                  <a:srgbClr val="0000FF"/>
                </a:solidFill>
              </a:rPr>
              <a:t>na Neonatologia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latin typeface="Times New Roman" pitchFamily="18" charset="0"/>
                <a:cs typeface="Times New Roman" pitchFamily="18" charset="0"/>
              </a:rPr>
              <a:t>INTRODUÇÃO</a:t>
            </a:r>
          </a:p>
        </p:txBody>
      </p:sp>
      <p:sp>
        <p:nvSpPr>
          <p:cNvPr id="21506" name="Espaço Reservado para Conteúdo 2"/>
          <p:cNvSpPr>
            <a:spLocks noGrp="1"/>
          </p:cNvSpPr>
          <p:nvPr>
            <p:ph sz="quarter" idx="13"/>
          </p:nvPr>
        </p:nvSpPr>
        <p:spPr bwMode="auto">
          <a:xfrm>
            <a:off x="835025" y="2297113"/>
            <a:ext cx="10363200" cy="3424237"/>
          </a:xfrm>
        </p:spPr>
        <p:txBody>
          <a:bodyPr wrap="square" numCol="1" anchor="t" anchorCtr="0" compatLnSpc="1">
            <a:prstTxWarp prst="textNoShape">
              <a:avLst/>
            </a:prstTxWarp>
          </a:bodyPr>
          <a:lstStyle/>
          <a:p>
            <a:pPr eaLnBrk="1" hangingPunct="1">
              <a:lnSpc>
                <a:spcPct val="100000"/>
              </a:lnSpc>
            </a:pPr>
            <a:r>
              <a:rPr lang="pt-BR" sz="1900" cap="none" smtClean="0">
                <a:latin typeface="Times New Roman" pitchFamily="18" charset="0"/>
                <a:cs typeface="Times New Roman" pitchFamily="18" charset="0"/>
              </a:rPr>
              <a:t>ENTRE 2017 E 2019: APROXIMADAMENTE 65% (13000) DAS CRIANÇAS ADMITIDAS EM UTIPS NO REINO UNIDO (UK) RECEBERAM VENTILAÇÃO MECÂNICA INVASIVA (VMI) ANUALMENTE.</a:t>
            </a:r>
          </a:p>
          <a:p>
            <a:pPr eaLnBrk="1" hangingPunct="1">
              <a:lnSpc>
                <a:spcPct val="100000"/>
              </a:lnSpc>
            </a:pPr>
            <a:r>
              <a:rPr lang="pt-BR" sz="1900" cap="none" smtClean="0"/>
              <a:t>PORQUE A VMI PROLONGADA APRESENTA RISCOS SIGNIFICATIVOS, SUPORTE VENTILATÓRIO É COMUMENTE USADO APÓS A EXTUBAÇÃO ATÉ QUE AS CRIANÇAS POSSAM RESPIRAR SEM ASSISTÊNCIA.</a:t>
            </a:r>
          </a:p>
          <a:p>
            <a:pPr algn="ctr" eaLnBrk="1" hangingPunct="1">
              <a:lnSpc>
                <a:spcPct val="100000"/>
              </a:lnSpc>
              <a:buFont typeface="Arial" charset="0"/>
              <a:buNone/>
            </a:pPr>
            <a:r>
              <a:rPr lang="pt-BR" sz="1900" b="1" cap="none" smtClean="0">
                <a:latin typeface="Times New Roman" pitchFamily="18" charset="0"/>
                <a:cs typeface="Times New Roman" pitchFamily="18" charset="0"/>
              </a:rPr>
              <a:t>                                 PRESSÃO POSITIVA CONTÍNUA NAS VIAS AÉREAS (CPAP) X  </a:t>
            </a:r>
          </a:p>
          <a:p>
            <a:pPr algn="ctr" eaLnBrk="1" hangingPunct="1">
              <a:lnSpc>
                <a:spcPct val="100000"/>
              </a:lnSpc>
              <a:buFont typeface="Arial" charset="0"/>
              <a:buNone/>
            </a:pPr>
            <a:r>
              <a:rPr lang="pt-BR" sz="1900" b="1" cap="none" smtClean="0">
                <a:latin typeface="Times New Roman" pitchFamily="18" charset="0"/>
                <a:cs typeface="Times New Roman" pitchFamily="18" charset="0"/>
              </a:rPr>
              <a:t>CATETER NASAL DE ALTO FLUXO (CNAF)</a:t>
            </a:r>
          </a:p>
          <a:p>
            <a:pPr algn="ctr" eaLnBrk="1" hangingPunct="1">
              <a:lnSpc>
                <a:spcPct val="100000"/>
              </a:lnSpc>
              <a:buFont typeface="Arial" charset="0"/>
              <a:buNone/>
            </a:pPr>
            <a:endParaRPr lang="pt-BR" sz="1900" b="1" cap="none" smtClean="0">
              <a:latin typeface="Times New Roman" pitchFamily="18" charset="0"/>
              <a:cs typeface="Times New Roman" pitchFamily="18" charset="0"/>
            </a:endParaRPr>
          </a:p>
          <a:p>
            <a:pPr lvl="1" eaLnBrk="1" hangingPunct="1">
              <a:lnSpc>
                <a:spcPct val="100000"/>
              </a:lnSpc>
              <a:buFont typeface="Arial" charset="0"/>
              <a:buNone/>
            </a:pPr>
            <a:r>
              <a:rPr lang="pt-BR" sz="1700" b="1" cap="none" smtClean="0">
                <a:solidFill>
                  <a:srgbClr val="0000FF"/>
                </a:solidFill>
                <a:latin typeface="Times New Roman" pitchFamily="18" charset="0"/>
                <a:cs typeface="Times New Roman" pitchFamily="18" charset="0"/>
              </a:rPr>
              <a:t>OTIMIZAR A 1ª ESCOLHA DE SUPORTE RESPIRATÓRIO PÓS EXTUBAÇÃO REDUZ RISCOS DE FALHA DE EXTUBAÇÃO E DO TEMPO DE USO DO SUPORTE VENTILATÓRIO.</a:t>
            </a:r>
          </a:p>
          <a:p>
            <a:pPr lvl="1" eaLnBrk="1" hangingPunct="1">
              <a:lnSpc>
                <a:spcPct val="100000"/>
              </a:lnSpc>
            </a:pPr>
            <a:endParaRPr lang="pt-BR" sz="1700" b="1" cap="none" smtClean="0">
              <a:solidFill>
                <a:srgbClr val="0000FF"/>
              </a:solidFill>
              <a:latin typeface="Times New Roman" pitchFamily="18" charset="0"/>
              <a:cs typeface="Times New Roman" pitchFamily="18" charset="0"/>
            </a:endParaRPr>
          </a:p>
          <a:p>
            <a:pPr lvl="1" eaLnBrk="1" hangingPunct="1">
              <a:lnSpc>
                <a:spcPct val="100000"/>
              </a:lnSpc>
            </a:pPr>
            <a:endParaRPr lang="pt-BR" sz="1700" b="1" cap="none" smtClean="0">
              <a:solidFill>
                <a:srgbClr val="0000FF"/>
              </a:solidFill>
              <a:latin typeface="Times New Roman" pitchFamily="18" charset="0"/>
              <a:cs typeface="Times New Roman" pitchFamily="18" charset="0"/>
            </a:endParaRPr>
          </a:p>
          <a:p>
            <a:pPr eaLnBrk="1" hangingPunct="1">
              <a:lnSpc>
                <a:spcPct val="100000"/>
              </a:lnSpc>
            </a:pPr>
            <a:endParaRPr lang="pt-BR" sz="1900" cap="none" smtClean="0">
              <a:latin typeface="Times New Roman" pitchFamily="18" charset="0"/>
              <a:cs typeface="Times New Roman" pitchFamily="18" charset="0"/>
            </a:endParaRPr>
          </a:p>
        </p:txBody>
      </p:sp>
      <p:sp>
        <p:nvSpPr>
          <p:cNvPr id="21507" name="AutoShape 4"/>
          <p:cNvSpPr>
            <a:spLocks/>
          </p:cNvSpPr>
          <p:nvPr/>
        </p:nvSpPr>
        <p:spPr bwMode="auto">
          <a:xfrm>
            <a:off x="3305175" y="4141788"/>
            <a:ext cx="169863" cy="958850"/>
          </a:xfrm>
          <a:prstGeom prst="leftBrace">
            <a:avLst>
              <a:gd name="adj1" fmla="val 47040"/>
              <a:gd name="adj2" fmla="val 50000"/>
            </a:avLst>
          </a:prstGeom>
          <a:noFill/>
          <a:ln w="57150">
            <a:solidFill>
              <a:srgbClr val="0000FF"/>
            </a:solidFill>
            <a:round/>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latin typeface="Times New Roman" pitchFamily="18" charset="0"/>
                <a:cs typeface="Times New Roman" pitchFamily="18" charset="0"/>
              </a:rPr>
              <a:t>INTRODUÇÃO</a:t>
            </a:r>
          </a:p>
        </p:txBody>
      </p:sp>
      <p:sp>
        <p:nvSpPr>
          <p:cNvPr id="23554" name="Espaço Reservado para Conteúdo 2"/>
          <p:cNvSpPr>
            <a:spLocks noGrp="1"/>
          </p:cNvSpPr>
          <p:nvPr>
            <p:ph sz="quarter" idx="13"/>
          </p:nvPr>
        </p:nvSpPr>
        <p:spPr bwMode="auto">
          <a:xfrm>
            <a:off x="914400" y="2366963"/>
            <a:ext cx="10363200" cy="3424237"/>
          </a:xfrm>
        </p:spPr>
        <p:txBody>
          <a:bodyPr wrap="square" numCol="1" anchor="t" anchorCtr="0" compatLnSpc="1">
            <a:prstTxWarp prst="textNoShape">
              <a:avLst/>
            </a:prstTxWarp>
          </a:bodyPr>
          <a:lstStyle/>
          <a:p>
            <a:pPr eaLnBrk="1" hangingPunct="1">
              <a:lnSpc>
                <a:spcPct val="110000"/>
              </a:lnSpc>
            </a:pPr>
            <a:r>
              <a:rPr lang="pt-BR" sz="1700" cap="none" smtClean="0">
                <a:latin typeface="Times New Roman" pitchFamily="18" charset="0"/>
                <a:cs typeface="Times New Roman" pitchFamily="18" charset="0"/>
              </a:rPr>
              <a:t>UMA PESQUISA INTERNACIONAL COM 1031 MÉDICOS DE UNIDADE DE TERAPIA ITENSIVA PEDIÁTRICA (UTIP) DE 40 PAÍSES MOSTROU QUE CNAF É MAIS COMUMENTE USADO APÓS EXTUBAÇÃO ( KAWAGUCHI A, 2020).</a:t>
            </a:r>
          </a:p>
          <a:p>
            <a:pPr eaLnBrk="1" hangingPunct="1">
              <a:lnSpc>
                <a:spcPct val="110000"/>
              </a:lnSpc>
            </a:pPr>
            <a:endParaRPr lang="pt-BR" sz="1700" cap="none" smtClean="0">
              <a:latin typeface="Times New Roman" pitchFamily="18" charset="0"/>
              <a:cs typeface="Times New Roman" pitchFamily="18" charset="0"/>
            </a:endParaRPr>
          </a:p>
          <a:p>
            <a:pPr eaLnBrk="1" hangingPunct="1">
              <a:lnSpc>
                <a:spcPct val="110000"/>
              </a:lnSpc>
            </a:pPr>
            <a:r>
              <a:rPr lang="pt-BR" sz="1700" cap="none" smtClean="0">
                <a:latin typeface="Times New Roman" pitchFamily="18" charset="0"/>
                <a:cs typeface="Times New Roman" pitchFamily="18" charset="0"/>
              </a:rPr>
              <a:t>ESTUDOS OBSERVACIONAIS INDICAM QUE 5%-86% DAS CRIANÇAS INICIAM O TRATAMENTO COM CNAF (MORRIS JV, 2019 E MORRIS JV, 2017).</a:t>
            </a:r>
          </a:p>
          <a:p>
            <a:pPr eaLnBrk="1" hangingPunct="1">
              <a:lnSpc>
                <a:spcPct val="110000"/>
              </a:lnSpc>
            </a:pPr>
            <a:endParaRPr lang="pt-BR" sz="1700" cap="none" smtClean="0">
              <a:latin typeface="Times New Roman" pitchFamily="18" charset="0"/>
              <a:cs typeface="Times New Roman" pitchFamily="18" charset="0"/>
            </a:endParaRPr>
          </a:p>
          <a:p>
            <a:pPr eaLnBrk="1" hangingPunct="1">
              <a:lnSpc>
                <a:spcPct val="110000"/>
              </a:lnSpc>
            </a:pPr>
            <a:r>
              <a:rPr lang="pt-BR" sz="1700" cap="none" smtClean="0">
                <a:latin typeface="Times New Roman" pitchFamily="18" charset="0"/>
                <a:cs typeface="Times New Roman" pitchFamily="18" charset="0"/>
              </a:rPr>
              <a:t>ENSAIOS CLÍNICOS RANDOMIZADOS (ECRS) EM ADULTOS E RECÉM-NASCIDOS PREMATUROS NÃO DEMONSTRARAM MAIOR EFICÁCIA DO CNAF SOBRE CPAP APÓS A EXTUBAÇÃO (GRANTON D, 2020 ; FERGUSON KN, 2017 E FERNANDO SM, 2022).</a:t>
            </a:r>
          </a:p>
          <a:p>
            <a:pPr eaLnBrk="1" hangingPunct="1">
              <a:lnSpc>
                <a:spcPct val="110000"/>
              </a:lnSpc>
            </a:pPr>
            <a:endParaRPr lang="pt-BR" sz="1700" cap="none" smtClean="0">
              <a:latin typeface="Times New Roman" pitchFamily="18" charset="0"/>
              <a:cs typeface="Times New Roman" pitchFamily="18" charset="0"/>
            </a:endParaRPr>
          </a:p>
          <a:p>
            <a:pPr eaLnBrk="1" hangingPunct="1">
              <a:lnSpc>
                <a:spcPct val="110000"/>
              </a:lnSpc>
              <a:buFont typeface="Arial" charset="0"/>
              <a:buNone/>
            </a:pPr>
            <a:endParaRPr lang="pt-BR" sz="1700" cap="none" smtClean="0">
              <a:latin typeface="Times New Roman" pitchFamily="18" charset="0"/>
              <a:cs typeface="Times New Roman" pitchFamily="18" charset="0"/>
            </a:endParaRPr>
          </a:p>
          <a:p>
            <a:pPr lvl="1" eaLnBrk="1" hangingPunct="1">
              <a:lnSpc>
                <a:spcPct val="110000"/>
              </a:lnSpc>
            </a:pPr>
            <a:endParaRPr lang="pt-BR" sz="1500" cap="none" smtClean="0">
              <a:latin typeface="Times New Roman" pitchFamily="18" charset="0"/>
              <a:cs typeface="Times New Roman" pitchFamily="18" charset="0"/>
            </a:endParaRPr>
          </a:p>
          <a:p>
            <a:pPr eaLnBrk="1" hangingPunct="1">
              <a:lnSpc>
                <a:spcPct val="110000"/>
              </a:lnSpc>
            </a:pPr>
            <a:endParaRPr lang="pt-BR" sz="1700" cap="none" smtClean="0">
              <a:latin typeface="Times New Roman" pitchFamily="18" charset="0"/>
              <a:cs typeface="Times New Roman" pitchFamily="18" charset="0"/>
            </a:endParaRPr>
          </a:p>
        </p:txBody>
      </p:sp>
      <p:sp>
        <p:nvSpPr>
          <p:cNvPr id="23555" name="Rectangle 4"/>
          <p:cNvSpPr>
            <a:spLocks noChangeArrowheads="1"/>
          </p:cNvSpPr>
          <p:nvPr/>
        </p:nvSpPr>
        <p:spPr bwMode="auto">
          <a:xfrm>
            <a:off x="0" y="5953125"/>
            <a:ext cx="12314238" cy="641350"/>
          </a:xfrm>
          <a:prstGeom prst="rect">
            <a:avLst/>
          </a:prstGeom>
          <a:noFill/>
          <a:ln w="9525">
            <a:noFill/>
            <a:miter lim="800000"/>
            <a:headEnd/>
            <a:tailEnd/>
          </a:ln>
        </p:spPr>
        <p:txBody>
          <a:bodyPr>
            <a:spAutoFit/>
          </a:bodyPr>
          <a:lstStyle/>
          <a:p>
            <a:pPr algn="ctr" defTabSz="914400"/>
            <a:r>
              <a:rPr lang="pt-BR" b="1">
                <a:solidFill>
                  <a:srgbClr val="0000FF"/>
                </a:solidFill>
              </a:rPr>
              <a:t>Até onde sabemos, não há ECRs sobre a melhor modo de primeira linha de suporte respiratório pós-extubação em crianças criticamente doentes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latin typeface="Times New Roman" pitchFamily="18" charset="0"/>
                <a:cs typeface="Times New Roman" pitchFamily="18" charset="0"/>
              </a:rPr>
              <a:t>OBJETIVO</a:t>
            </a:r>
          </a:p>
        </p:txBody>
      </p:sp>
      <p:sp>
        <p:nvSpPr>
          <p:cNvPr id="25602" name="Espaço Reservado para Conteúdo 2"/>
          <p:cNvSpPr>
            <a:spLocks noGrp="1"/>
          </p:cNvSpPr>
          <p:nvPr>
            <p:ph sz="quarter" idx="13"/>
          </p:nvPr>
        </p:nvSpPr>
        <p:spPr bwMode="auto">
          <a:xfrm>
            <a:off x="914400" y="2366963"/>
            <a:ext cx="10363200" cy="3424237"/>
          </a:xfrm>
        </p:spPr>
        <p:txBody>
          <a:bodyPr wrap="square" numCol="1" anchor="t" anchorCtr="0" compatLnSpc="1">
            <a:prstTxWarp prst="textNoShape">
              <a:avLst/>
            </a:prstTxWarp>
          </a:bodyPr>
          <a:lstStyle/>
          <a:p>
            <a:pPr eaLnBrk="1" hangingPunct="1"/>
            <a:r>
              <a:rPr lang="pt-BR" cap="none" smtClean="0">
                <a:latin typeface="Times New Roman" pitchFamily="18" charset="0"/>
                <a:cs typeface="Times New Roman" pitchFamily="18" charset="0"/>
              </a:rPr>
              <a:t>AVALIAR A NÃO INFERIORIDADE NO USO DO CNAF EM COMPARAÇÃO A CPAP COMO MODO DE PRIMEIRA LINHA DE SUPORTE VENTILATÓRIO APÓS A EXTUBAÇÃO EM PEDIATRIA. </a:t>
            </a:r>
          </a:p>
          <a:p>
            <a:pPr eaLnBrk="1" hangingPunct="1"/>
            <a:endParaRPr lang="pt-BR" cap="none" smtClean="0">
              <a:latin typeface="Times New Roman" pitchFamily="18" charset="0"/>
              <a:cs typeface="Times New Roman" pitchFamily="18" charset="0"/>
            </a:endParaRPr>
          </a:p>
          <a:p>
            <a:pPr eaLnBrk="1" hangingPunct="1"/>
            <a:r>
              <a:rPr lang="pt-BR" cap="none" smtClean="0">
                <a:latin typeface="Times New Roman" pitchFamily="18" charset="0"/>
                <a:cs typeface="Times New Roman" pitchFamily="18" charset="0"/>
              </a:rPr>
              <a:t>IMPORTÂNCIA: NÃO SE TINHAM ESTUDOS SOBRE O MODO IDEAL DE SUPORTE RESPIRATÓRIO NÃO INVASIVO APÓS EXTUBAÇÃO DE CRIANÇAS CRITICAMENTE DOENTES.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latin typeface="Times New Roman" pitchFamily="18" charset="0"/>
                <a:cs typeface="Times New Roman" pitchFamily="18" charset="0"/>
              </a:rPr>
              <a:t>METODOLOGIA</a:t>
            </a:r>
          </a:p>
        </p:txBody>
      </p:sp>
      <p:sp>
        <p:nvSpPr>
          <p:cNvPr id="26626" name="Espaço Reservado para Conteúdo 2"/>
          <p:cNvSpPr>
            <a:spLocks noGrp="1"/>
          </p:cNvSpPr>
          <p:nvPr>
            <p:ph sz="quarter" idx="13"/>
          </p:nvPr>
        </p:nvSpPr>
        <p:spPr bwMode="auto">
          <a:xfrm>
            <a:off x="914400" y="2366963"/>
            <a:ext cx="10363200" cy="3424237"/>
          </a:xfrm>
        </p:spPr>
        <p:txBody>
          <a:bodyPr wrap="square" numCol="1" anchor="t" anchorCtr="0" compatLnSpc="1">
            <a:prstTxWarp prst="textNoShape">
              <a:avLst/>
            </a:prstTxWarp>
          </a:bodyPr>
          <a:lstStyle/>
          <a:p>
            <a:pPr eaLnBrk="1" hangingPunct="1">
              <a:lnSpc>
                <a:spcPct val="110000"/>
              </a:lnSpc>
            </a:pPr>
            <a:r>
              <a:rPr lang="pt-BR" cap="none" smtClean="0">
                <a:latin typeface="Times New Roman" pitchFamily="18" charset="0"/>
                <a:cs typeface="Times New Roman" pitchFamily="18" charset="0"/>
              </a:rPr>
              <a:t>REALIZADO: ECR MULTICÊNTRICO, NÃO CEGO, COM GRUPOS PARALELOS, DE NÃO INFERIORIDADE.</a:t>
            </a:r>
          </a:p>
          <a:p>
            <a:pPr lvl="1" eaLnBrk="1" hangingPunct="1">
              <a:lnSpc>
                <a:spcPct val="110000"/>
              </a:lnSpc>
            </a:pPr>
            <a:r>
              <a:rPr lang="pt-BR" cap="none" smtClean="0">
                <a:latin typeface="Times New Roman" pitchFamily="18" charset="0"/>
                <a:cs typeface="Times New Roman" pitchFamily="18" charset="0"/>
              </a:rPr>
              <a:t>22 CENTROS DE SAÚDE NACIONAL (NHS) GERAL, CARDÍACO E MISTO NA INGLATERRA, PAÍS DE GALES E ESCÓCIA.</a:t>
            </a:r>
          </a:p>
          <a:p>
            <a:pPr lvl="1" eaLnBrk="1" hangingPunct="1">
              <a:lnSpc>
                <a:spcPct val="110000"/>
              </a:lnSpc>
            </a:pPr>
            <a:r>
              <a:rPr lang="pt-BR" cap="none" smtClean="0">
                <a:latin typeface="Times New Roman" pitchFamily="18" charset="0"/>
                <a:cs typeface="Times New Roman" pitchFamily="18" charset="0"/>
              </a:rPr>
              <a:t>CRITÉRIOS DE INCLUSÃO: DESDE O NASCIMENTO (</a:t>
            </a:r>
            <a:r>
              <a:rPr lang="pt-BR" b="1" cap="none" smtClean="0">
                <a:solidFill>
                  <a:srgbClr val="FF00FF"/>
                </a:solidFill>
                <a:latin typeface="Times New Roman" pitchFamily="18" charset="0"/>
                <a:cs typeface="Times New Roman" pitchFamily="18" charset="0"/>
              </a:rPr>
              <a:t>&gt;</a:t>
            </a:r>
            <a:r>
              <a:rPr lang="pt-BR" cap="none" smtClean="0">
                <a:solidFill>
                  <a:srgbClr val="FF00FF"/>
                </a:solidFill>
                <a:latin typeface="Times New Roman" pitchFamily="18" charset="0"/>
                <a:cs typeface="Times New Roman" pitchFamily="18" charset="0"/>
              </a:rPr>
              <a:t> </a:t>
            </a:r>
            <a:r>
              <a:rPr lang="pt-BR" b="1" cap="none" smtClean="0">
                <a:solidFill>
                  <a:srgbClr val="FF00FF"/>
                </a:solidFill>
                <a:latin typeface="Times New Roman" pitchFamily="18" charset="0"/>
                <a:cs typeface="Times New Roman" pitchFamily="18" charset="0"/>
              </a:rPr>
              <a:t>36 SEM DE IDADE PÓS-CONCEPÇÃO) ATÉ 15 ANOS</a:t>
            </a:r>
            <a:r>
              <a:rPr lang="pt-BR" cap="none" smtClean="0">
                <a:latin typeface="Times New Roman" pitchFamily="18" charset="0"/>
                <a:cs typeface="Times New Roman" pitchFamily="18" charset="0"/>
              </a:rPr>
              <a:t> INTERNADOS EM UTIP SE AVALIADOS PELO MÉDICO ASSISTENTE A </a:t>
            </a:r>
            <a:r>
              <a:rPr lang="pt-BR" cap="none" smtClean="0">
                <a:solidFill>
                  <a:srgbClr val="0000FF"/>
                </a:solidFill>
                <a:latin typeface="Times New Roman" pitchFamily="18" charset="0"/>
                <a:cs typeface="Times New Roman" pitchFamily="18" charset="0"/>
              </a:rPr>
              <a:t>NECESSIDADE DE SUPORTE RESPIRATÓRIO NÃO INVASIVO DENTRO DE 72 HORAS APÓS A EXTUBAÇÃO</a:t>
            </a:r>
            <a:r>
              <a:rPr lang="pt-BR" cap="none" smtClean="0">
                <a:latin typeface="Times New Roman" pitchFamily="18" charset="0"/>
                <a:cs typeface="Times New Roman" pitchFamily="18" charset="0"/>
              </a:rPr>
              <a:t>.</a:t>
            </a:r>
          </a:p>
          <a:p>
            <a:pPr lvl="1" eaLnBrk="1" hangingPunct="1">
              <a:lnSpc>
                <a:spcPct val="110000"/>
              </a:lnSpc>
            </a:pPr>
            <a:r>
              <a:rPr lang="pt-BR" cap="none" smtClean="0">
                <a:latin typeface="Times New Roman" pitchFamily="18" charset="0"/>
                <a:cs typeface="Times New Roman" pitchFamily="18" charset="0"/>
              </a:rPr>
              <a:t>CRITÉRIOS DE EXCLUSÃO: DECISÃO CLÍNICA DE USO SUPORTE VENTILATÓRIO DIFERENTE DE CPAP OU CNAF E USO DOMICILIAR DE SUPORTE RESPIRATÓRIO PRÉ-ADMISSÃO HOSPITALAR.</a:t>
            </a:r>
          </a:p>
          <a:p>
            <a:pPr eaLnBrk="1" hangingPunct="1">
              <a:lnSpc>
                <a:spcPct val="110000"/>
              </a:lnSpc>
            </a:pPr>
            <a:endParaRPr lang="pt-BR" cap="none"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latin typeface="Times New Roman" pitchFamily="18" charset="0"/>
                <a:cs typeface="Times New Roman" pitchFamily="18" charset="0"/>
              </a:rPr>
              <a:t>METODOLOGIA</a:t>
            </a:r>
          </a:p>
        </p:txBody>
      </p:sp>
      <p:sp>
        <p:nvSpPr>
          <p:cNvPr id="28674" name="Espaço Reservado para Conteúdo 2"/>
          <p:cNvSpPr>
            <a:spLocks noGrp="1"/>
          </p:cNvSpPr>
          <p:nvPr>
            <p:ph sz="quarter" idx="13"/>
          </p:nvPr>
        </p:nvSpPr>
        <p:spPr bwMode="auto">
          <a:xfrm>
            <a:off x="914400" y="2366963"/>
            <a:ext cx="10363200" cy="3424237"/>
          </a:xfrm>
        </p:spPr>
        <p:txBody>
          <a:bodyPr wrap="square" numCol="1" anchor="t" anchorCtr="0" compatLnSpc="1">
            <a:prstTxWarp prst="textNoShape">
              <a:avLst/>
            </a:prstTxWarp>
          </a:bodyPr>
          <a:lstStyle/>
          <a:p>
            <a:pPr eaLnBrk="1" hangingPunct="1">
              <a:lnSpc>
                <a:spcPct val="110000"/>
              </a:lnSpc>
            </a:pPr>
            <a:r>
              <a:rPr lang="en-US" sz="1700" cap="none" smtClean="0"/>
              <a:t>AS CRIANÇAS FORAM RANDOMIZADAS NA PROPORÇÃO DE 1:1 PARA CPAP E CNAF (</a:t>
            </a:r>
            <a:r>
              <a:rPr lang="en-US" sz="1700" cap="none" smtClean="0">
                <a:solidFill>
                  <a:srgbClr val="0000FF"/>
                </a:solidFill>
              </a:rPr>
              <a:t>Figura 1</a:t>
            </a:r>
            <a:r>
              <a:rPr lang="en-US" sz="1700" cap="none" smtClean="0"/>
              <a:t>)</a:t>
            </a:r>
          </a:p>
          <a:p>
            <a:pPr lvl="1" eaLnBrk="1" hangingPunct="1">
              <a:lnSpc>
                <a:spcPct val="110000"/>
              </a:lnSpc>
            </a:pPr>
            <a:r>
              <a:rPr lang="en-US" sz="1500" cap="none" smtClean="0">
                <a:solidFill>
                  <a:srgbClr val="FF00FF"/>
                </a:solidFill>
              </a:rPr>
              <a:t>CNAF</a:t>
            </a:r>
            <a:r>
              <a:rPr lang="en-US" sz="1500" cap="none" smtClean="0"/>
              <a:t>: </a:t>
            </a:r>
            <a:r>
              <a:rPr lang="en-US" sz="1500" b="1" cap="none" smtClean="0"/>
              <a:t>FLUXO INICIADO COM BASE NO PESO CORPORAL (</a:t>
            </a:r>
            <a:r>
              <a:rPr lang="pt-BR" sz="1400" cap="none" smtClean="0"/>
              <a:t>&lt;12 kg: 2 L/kg/min; ≥12 kg</a:t>
            </a:r>
            <a:r>
              <a:rPr lang="en-US" sz="1500" b="1" cap="none" smtClean="0"/>
              <a:t>)</a:t>
            </a:r>
            <a:r>
              <a:rPr lang="pt-BR" sz="1400" cap="none" smtClean="0"/>
              <a:t> </a:t>
            </a:r>
            <a:br>
              <a:rPr lang="pt-BR" sz="1400" cap="none" smtClean="0"/>
            </a:br>
            <a:r>
              <a:rPr lang="en-US" sz="1500" cap="none" smtClean="0"/>
              <a:t>E REDUZIDO EM 50% QUANDO CONSIDERADO ADEQUADO O DESMAME.</a:t>
            </a:r>
          </a:p>
          <a:p>
            <a:pPr lvl="1" eaLnBrk="1" hangingPunct="1">
              <a:lnSpc>
                <a:spcPct val="110000"/>
              </a:lnSpc>
            </a:pPr>
            <a:r>
              <a:rPr lang="en-US" sz="1500" cap="none" smtClean="0"/>
              <a:t>CPAP: INICIADA COM </a:t>
            </a:r>
            <a:r>
              <a:rPr lang="en-US" sz="1500" b="1" cap="none" smtClean="0"/>
              <a:t>7 A 8 CM H20</a:t>
            </a:r>
            <a:r>
              <a:rPr lang="en-US" sz="1500" cap="none" smtClean="0"/>
              <a:t> E QUANDO CONSIDERADO O DESMAME REDUZIDO PARA 5 CM H20.</a:t>
            </a:r>
          </a:p>
          <a:p>
            <a:pPr lvl="1" eaLnBrk="1" hangingPunct="1">
              <a:lnSpc>
                <a:spcPct val="110000"/>
              </a:lnSpc>
            </a:pPr>
            <a:r>
              <a:rPr lang="en-US" sz="1500" cap="none" smtClean="0">
                <a:solidFill>
                  <a:srgbClr val="FF00FF"/>
                </a:solidFill>
              </a:rPr>
              <a:t>FIO2 ≥ 92%</a:t>
            </a:r>
            <a:r>
              <a:rPr lang="en-US" sz="1500" cap="none" smtClean="0"/>
              <a:t> E CASO PRESENTE C</a:t>
            </a:r>
            <a:r>
              <a:rPr lang="pt-BR" sz="1500" cap="none" smtClean="0"/>
              <a:t>RITÉRIOS DE FALHA DE TRATAMENTO  (FIO2 ≥0,60, DESCONFORTO RESPIRATÓRIO GRAVE, DESCONFORTO DO PACIENTE, OUTROS) O TIPO DE SUPORTE PODERIA SER ALTERADO.</a:t>
            </a:r>
            <a:endParaRPr lang="en-US" sz="1500" cap="none" smtClean="0"/>
          </a:p>
          <a:p>
            <a:pPr eaLnBrk="1" hangingPunct="1">
              <a:lnSpc>
                <a:spcPct val="110000"/>
              </a:lnSpc>
            </a:pPr>
            <a:r>
              <a:rPr lang="pt-BR" sz="1700" b="1" cap="none" smtClean="0">
                <a:solidFill>
                  <a:srgbClr val="0000FF"/>
                </a:solidFill>
              </a:rPr>
              <a:t>A ANÁLISE PRIMÁRIA</a:t>
            </a:r>
            <a:r>
              <a:rPr lang="pt-BR" sz="1700" cap="none" smtClean="0"/>
              <a:t> FOI REALIZADA USANDO REGRESSÃO DE COX PARA CALCULAR UM </a:t>
            </a:r>
            <a:r>
              <a:rPr lang="pt-BR" sz="1700" i="1" cap="none" smtClean="0"/>
              <a:t>Hazzard Ratio</a:t>
            </a:r>
            <a:r>
              <a:rPr lang="pt-BR" sz="1700" cap="none" smtClean="0"/>
              <a:t> (HR) COM IC DE 97.5% UNILATERAL, AJUSTADO PARA COVARIÁVEIS.</a:t>
            </a:r>
          </a:p>
          <a:p>
            <a:pPr eaLnBrk="1" hangingPunct="1">
              <a:lnSpc>
                <a:spcPct val="110000"/>
              </a:lnSpc>
            </a:pPr>
            <a:r>
              <a:rPr lang="pt-BR" sz="1700" cap="none" smtClean="0"/>
              <a:t>A CNAF FOI CONSIDERADA NÃO INFERIOR AO CPAP SE O LIMITE DO IC DE 97,5% UNILATERAL PARA HR AJUSTADA  MAIOR QUE 0,75.</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619125"/>
            <a:ext cx="10363200" cy="1595438"/>
          </a:xfrm>
        </p:spPr>
        <p:txBody>
          <a:bodyPr/>
          <a:lstStyle/>
          <a:p>
            <a:pPr eaLnBrk="1" fontAlgn="auto" hangingPunct="1">
              <a:spcAft>
                <a:spcPts val="0"/>
              </a:spcAft>
              <a:defRPr/>
            </a:pPr>
            <a:r>
              <a:rPr lang="pt-BR" dirty="0" smtClean="0">
                <a:latin typeface="Times New Roman" panose="02020603050405020304" pitchFamily="18" charset="0"/>
                <a:cs typeface="Times New Roman" panose="02020603050405020304" pitchFamily="18" charset="0"/>
              </a:rPr>
              <a:t>resultados</a:t>
            </a:r>
            <a:endParaRPr lang="pt-BR" dirty="0">
              <a:latin typeface="Times New Roman" panose="02020603050405020304" pitchFamily="18" charset="0"/>
              <a:cs typeface="Times New Roman" panose="02020603050405020304" pitchFamily="18" charset="0"/>
            </a:endParaRPr>
          </a:p>
        </p:txBody>
      </p:sp>
      <p:pic>
        <p:nvPicPr>
          <p:cNvPr id="29698" name="Imagem 3"/>
          <p:cNvPicPr>
            <a:picLocks noChangeAspect="1"/>
          </p:cNvPicPr>
          <p:nvPr/>
        </p:nvPicPr>
        <p:blipFill>
          <a:blip r:embed="rId2"/>
          <a:srcRect/>
          <a:stretch>
            <a:fillRect/>
          </a:stretch>
        </p:blipFill>
        <p:spPr bwMode="auto">
          <a:xfrm>
            <a:off x="1662113" y="138113"/>
            <a:ext cx="8991600" cy="6577012"/>
          </a:xfrm>
          <a:prstGeom prst="rect">
            <a:avLst/>
          </a:prstGeom>
          <a:noFill/>
          <a:ln w="9525">
            <a:noFill/>
            <a:miter lim="800000"/>
            <a:headEnd/>
            <a:tailEnd/>
          </a:ln>
        </p:spPr>
      </p:pic>
      <p:sp>
        <p:nvSpPr>
          <p:cNvPr id="5" name="Elipse 4"/>
          <p:cNvSpPr/>
          <p:nvPr/>
        </p:nvSpPr>
        <p:spPr>
          <a:xfrm>
            <a:off x="3554413" y="771525"/>
            <a:ext cx="1038225" cy="488950"/>
          </a:xfrm>
          <a:prstGeom prst="ellipse">
            <a:avLst/>
          </a:prstGeom>
          <a:noFill/>
          <a:ln>
            <a:solidFill>
              <a:schemeClr val="accent2"/>
            </a:solidFill>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endParaRPr lang="pt-BR" b="1">
              <a:ln w="22225">
                <a:solidFill>
                  <a:schemeClr val="accent2"/>
                </a:solidFill>
                <a:prstDash val="solid"/>
              </a:ln>
              <a:solidFill>
                <a:schemeClr val="accent2">
                  <a:lumMod val="40000"/>
                  <a:lumOff val="60000"/>
                </a:schemeClr>
              </a:solidFill>
            </a:endParaRPr>
          </a:p>
        </p:txBody>
      </p:sp>
      <p:sp>
        <p:nvSpPr>
          <p:cNvPr id="29700" name="CaixaDeTexto 5"/>
          <p:cNvSpPr txBox="1">
            <a:spLocks noChangeArrowheads="1"/>
          </p:cNvSpPr>
          <p:nvPr/>
        </p:nvSpPr>
        <p:spPr bwMode="auto">
          <a:xfrm>
            <a:off x="3651250" y="862013"/>
            <a:ext cx="1204913" cy="307975"/>
          </a:xfrm>
          <a:prstGeom prst="rect">
            <a:avLst/>
          </a:prstGeom>
          <a:noFill/>
          <a:ln w="9525">
            <a:noFill/>
            <a:miter lim="800000"/>
            <a:headEnd/>
            <a:tailEnd/>
          </a:ln>
        </p:spPr>
        <p:txBody>
          <a:bodyPr>
            <a:spAutoFit/>
          </a:bodyPr>
          <a:lstStyle/>
          <a:p>
            <a:r>
              <a:rPr lang="pt-BR" sz="1400">
                <a:latin typeface="Times New Roman" pitchFamily="18" charset="0"/>
                <a:cs typeface="Times New Roman" pitchFamily="18" charset="0"/>
              </a:rPr>
              <a:t>22 UTIPS</a:t>
            </a:r>
          </a:p>
        </p:txBody>
      </p:sp>
      <p:sp>
        <p:nvSpPr>
          <p:cNvPr id="8" name="Elipse 7"/>
          <p:cNvSpPr/>
          <p:nvPr/>
        </p:nvSpPr>
        <p:spPr>
          <a:xfrm>
            <a:off x="7004050" y="6242050"/>
            <a:ext cx="809625" cy="33813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9702" name="CaixaDeTexto 8"/>
          <p:cNvSpPr txBox="1">
            <a:spLocks noChangeArrowheads="1"/>
          </p:cNvSpPr>
          <p:nvPr/>
        </p:nvSpPr>
        <p:spPr bwMode="auto">
          <a:xfrm>
            <a:off x="7135813" y="6211888"/>
            <a:ext cx="677862" cy="368300"/>
          </a:xfrm>
          <a:prstGeom prst="rect">
            <a:avLst/>
          </a:prstGeom>
          <a:noFill/>
          <a:ln w="9525">
            <a:noFill/>
            <a:miter lim="800000"/>
            <a:headEnd/>
            <a:tailEnd/>
          </a:ln>
        </p:spPr>
        <p:txBody>
          <a:bodyPr>
            <a:spAutoFit/>
          </a:bodyPr>
          <a:lstStyle/>
          <a:p>
            <a:r>
              <a:rPr lang="pt-BR">
                <a:latin typeface="Times New Roman" pitchFamily="18" charset="0"/>
                <a:cs typeface="Times New Roman" pitchFamily="18" charset="0"/>
              </a:rPr>
              <a:t>57%</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Imagem 1"/>
          <p:cNvPicPr>
            <a:picLocks noChangeAspect="1"/>
          </p:cNvPicPr>
          <p:nvPr/>
        </p:nvPicPr>
        <p:blipFill>
          <a:blip r:embed="rId2"/>
          <a:srcRect/>
          <a:stretch>
            <a:fillRect/>
          </a:stretch>
        </p:blipFill>
        <p:spPr bwMode="auto">
          <a:xfrm>
            <a:off x="1216025" y="381000"/>
            <a:ext cx="9382125" cy="6130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latin typeface="Times New Roman" pitchFamily="18" charset="0"/>
                <a:cs typeface="Times New Roman" pitchFamily="18" charset="0"/>
              </a:rPr>
              <a:t>RESULTADOS</a:t>
            </a:r>
          </a:p>
        </p:txBody>
      </p:sp>
      <p:sp>
        <p:nvSpPr>
          <p:cNvPr id="31746" name="Espaço Reservado para Conteúdo 2"/>
          <p:cNvSpPr>
            <a:spLocks noGrp="1"/>
          </p:cNvSpPr>
          <p:nvPr>
            <p:ph sz="quarter" idx="13"/>
          </p:nvPr>
        </p:nvSpPr>
        <p:spPr bwMode="auto">
          <a:xfrm>
            <a:off x="914400" y="1531938"/>
            <a:ext cx="10363200" cy="4259262"/>
          </a:xfrm>
        </p:spPr>
        <p:txBody>
          <a:bodyPr wrap="square" numCol="1" anchor="t" anchorCtr="0" compatLnSpc="1">
            <a:prstTxWarp prst="textNoShape">
              <a:avLst/>
            </a:prstTxWarp>
          </a:bodyPr>
          <a:lstStyle/>
          <a:p>
            <a:pPr eaLnBrk="1" hangingPunct="1">
              <a:lnSpc>
                <a:spcPct val="100000"/>
              </a:lnSpc>
            </a:pPr>
            <a:r>
              <a:rPr lang="pt-BR" sz="1700" cap="none" smtClean="0"/>
              <a:t>AS CARACTERÍSTICAS DOS GRUPOS ERAM SEMELHANTES (</a:t>
            </a:r>
            <a:r>
              <a:rPr lang="pt-BR" sz="1700" cap="none" smtClean="0">
                <a:solidFill>
                  <a:srgbClr val="0000FF"/>
                </a:solidFill>
              </a:rPr>
              <a:t>Tabela1</a:t>
            </a:r>
            <a:r>
              <a:rPr lang="pt-BR" sz="1700" cap="none" smtClean="0"/>
              <a:t>)</a:t>
            </a:r>
          </a:p>
          <a:p>
            <a:pPr lvl="1" eaLnBrk="1" hangingPunct="1">
              <a:lnSpc>
                <a:spcPct val="100000"/>
              </a:lnSpc>
            </a:pPr>
            <a:r>
              <a:rPr lang="pt-BR" sz="1500" cap="none" smtClean="0"/>
              <a:t>EXCETO,  POR UMA </a:t>
            </a:r>
            <a:r>
              <a:rPr lang="pt-BR" sz="1500" b="1" cap="none" smtClean="0">
                <a:solidFill>
                  <a:srgbClr val="0000FF"/>
                </a:solidFill>
              </a:rPr>
              <a:t>PROPORÇÃO MAIOR DE CRIANÇAS QUE RECEBERAM VENTILAÇÃO POR MOTIVOS CARDÍACOS NO GRUPO CNAF</a:t>
            </a:r>
            <a:r>
              <a:rPr lang="pt-BR" sz="1500" cap="none" smtClean="0"/>
              <a:t>.</a:t>
            </a:r>
          </a:p>
          <a:p>
            <a:pPr eaLnBrk="1" hangingPunct="1">
              <a:lnSpc>
                <a:spcPct val="100000"/>
              </a:lnSpc>
            </a:pPr>
            <a:r>
              <a:rPr lang="pt-BR" sz="1700" cap="none" smtClean="0"/>
              <a:t>FALHA DE TRATAMENTO OU MUDANÇA OCORREU EM 101 CRIANÇAS (37,1%) DO GRUPO CNAF E 85 CRIANÇAS (33,7%) DO GRUPO CPAP.</a:t>
            </a:r>
          </a:p>
          <a:p>
            <a:pPr lvl="1" eaLnBrk="1" hangingPunct="1">
              <a:lnSpc>
                <a:spcPct val="100000"/>
              </a:lnSpc>
            </a:pPr>
            <a:r>
              <a:rPr lang="pt-BR" sz="1500" cap="none" smtClean="0"/>
              <a:t>OCORREU EM UMA MEDIANA DE 10 HORAS APÓS A RANDOMIZAÇÃO PARA CNAF EM COMPARAÇÃO COM 7,8 HORAS PARA CPAP. </a:t>
            </a:r>
          </a:p>
          <a:p>
            <a:pPr lvl="1" eaLnBrk="1" hangingPunct="1">
              <a:lnSpc>
                <a:spcPct val="100000"/>
              </a:lnSpc>
            </a:pPr>
            <a:endParaRPr lang="pt-BR" sz="1500" cap="none" smtClean="0"/>
          </a:p>
          <a:p>
            <a:pPr lvl="1" eaLnBrk="1" hangingPunct="1">
              <a:lnSpc>
                <a:spcPct val="100000"/>
              </a:lnSpc>
            </a:pPr>
            <a:r>
              <a:rPr lang="pt-BR" sz="2400" cap="none" smtClean="0">
                <a:solidFill>
                  <a:srgbClr val="FF0000"/>
                </a:solidFill>
                <a:latin typeface="Algerian" pitchFamily="82" charset="0"/>
              </a:rPr>
              <a:t>SAÍDA DO SUPORTE RESPIRATÓRIO FOI DE 50,5 HORAS (IC 95%, 43,0-67,9) PARA CNAF E 42,9 HORAS (IC 95%, 30,5-48,2) PARA CPAP (HR AJUSTADO, 0,83; IC 97,5% UNILATERAL, 0,70). </a:t>
            </a:r>
          </a:p>
          <a:p>
            <a:pPr algn="ctr" eaLnBrk="1" hangingPunct="1">
              <a:lnSpc>
                <a:spcPct val="100000"/>
              </a:lnSpc>
            </a:pPr>
            <a:r>
              <a:rPr lang="pt-BR" sz="2400" cap="none" smtClean="0">
                <a:solidFill>
                  <a:srgbClr val="FF0000"/>
                </a:solidFill>
                <a:latin typeface="Algerian" pitchFamily="82" charset="0"/>
              </a:rPr>
              <a:t>A MORTALIDADE NO 180 DIA FOI SIGNIFICATIVAMENTE MAIOR NO GRUPO CNAF (5,6% VS CPAP, 2,4%; AJUSTADO OR, 3,07 [IC 95%, 1,1-8,8]).</a:t>
            </a:r>
          </a:p>
          <a:p>
            <a:pPr algn="ctr" eaLnBrk="1" hangingPunct="1">
              <a:lnSpc>
                <a:spcPct val="100000"/>
              </a:lnSpc>
              <a:buFont typeface="Arial" charset="0"/>
              <a:buNone/>
            </a:pPr>
            <a:r>
              <a:rPr lang="pt-BR" sz="2400" cap="none" smtClean="0">
                <a:solidFill>
                  <a:srgbClr val="0000FF"/>
                </a:solidFill>
                <a:latin typeface="Times New Roman" pitchFamily="18" charset="0"/>
                <a:cs typeface="Times New Roman" pitchFamily="18" charset="0"/>
              </a:rPr>
              <a:t>Tabela 2</a:t>
            </a:r>
          </a:p>
          <a:p>
            <a:pPr lvl="1" eaLnBrk="1" hangingPunct="1">
              <a:lnSpc>
                <a:spcPct val="100000"/>
              </a:lnSpc>
            </a:pPr>
            <a:endParaRPr lang="pt-BR" sz="2400" cap="none" smtClean="0">
              <a:solidFill>
                <a:srgbClr val="FF0000"/>
              </a:solidFill>
              <a:latin typeface="Algerian" pitchFamily="82"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Imagem 1"/>
          <p:cNvPicPr>
            <a:picLocks noChangeAspect="1"/>
          </p:cNvPicPr>
          <p:nvPr/>
        </p:nvPicPr>
        <p:blipFill>
          <a:blip r:embed="rId2"/>
          <a:srcRect/>
          <a:stretch>
            <a:fillRect/>
          </a:stretch>
        </p:blipFill>
        <p:spPr bwMode="auto">
          <a:xfrm>
            <a:off x="1981200" y="309563"/>
            <a:ext cx="7996238" cy="6161087"/>
          </a:xfrm>
          <a:prstGeom prst="rect">
            <a:avLst/>
          </a:prstGeom>
          <a:noFill/>
          <a:ln w="9525">
            <a:noFill/>
            <a:miter lim="800000"/>
            <a:headEnd/>
            <a:tailEnd/>
          </a:ln>
        </p:spPr>
      </p:pic>
      <p:sp>
        <p:nvSpPr>
          <p:cNvPr id="3" name="Retângulo 2"/>
          <p:cNvSpPr/>
          <p:nvPr/>
        </p:nvSpPr>
        <p:spPr>
          <a:xfrm>
            <a:off x="2312988" y="3532188"/>
            <a:ext cx="6637337" cy="50006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Retângulo 4"/>
          <p:cNvSpPr/>
          <p:nvPr/>
        </p:nvSpPr>
        <p:spPr>
          <a:xfrm>
            <a:off x="2312988" y="1301750"/>
            <a:ext cx="6637337" cy="1809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Retângulo 5"/>
          <p:cNvSpPr/>
          <p:nvPr/>
        </p:nvSpPr>
        <p:spPr>
          <a:xfrm>
            <a:off x="2312988" y="4835525"/>
            <a:ext cx="6637337" cy="2349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Imagem 1"/>
          <p:cNvPicPr>
            <a:picLocks noChangeAspect="1"/>
          </p:cNvPicPr>
          <p:nvPr/>
        </p:nvPicPr>
        <p:blipFill>
          <a:blip r:embed="rId2"/>
          <a:srcRect/>
          <a:stretch>
            <a:fillRect/>
          </a:stretch>
        </p:blipFill>
        <p:spPr bwMode="auto">
          <a:xfrm>
            <a:off x="844550" y="231775"/>
            <a:ext cx="10361613" cy="6335713"/>
          </a:xfrm>
          <a:prstGeom prst="rect">
            <a:avLst/>
          </a:prstGeom>
          <a:noFill/>
          <a:ln w="9525">
            <a:noFill/>
            <a:miter lim="800000"/>
            <a:headEnd/>
            <a:tailEnd/>
          </a:ln>
        </p:spPr>
      </p:pic>
      <p:sp>
        <p:nvSpPr>
          <p:cNvPr id="3" name="Retângulo 2"/>
          <p:cNvSpPr/>
          <p:nvPr/>
        </p:nvSpPr>
        <p:spPr>
          <a:xfrm>
            <a:off x="1122363" y="231775"/>
            <a:ext cx="7370762" cy="3778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 name="Retângulo 3"/>
          <p:cNvSpPr/>
          <p:nvPr/>
        </p:nvSpPr>
        <p:spPr>
          <a:xfrm>
            <a:off x="1122363" y="4346575"/>
            <a:ext cx="7370762" cy="3778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Retângulo 4"/>
          <p:cNvSpPr/>
          <p:nvPr/>
        </p:nvSpPr>
        <p:spPr>
          <a:xfrm>
            <a:off x="1122363" y="1011238"/>
            <a:ext cx="7370762" cy="111601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Retângulo 5"/>
          <p:cNvSpPr/>
          <p:nvPr/>
        </p:nvSpPr>
        <p:spPr>
          <a:xfrm>
            <a:off x="1122363" y="6064250"/>
            <a:ext cx="7370762" cy="3778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Imagem 1"/>
          <p:cNvPicPr>
            <a:picLocks noChangeAspect="1"/>
          </p:cNvPicPr>
          <p:nvPr/>
        </p:nvPicPr>
        <p:blipFill>
          <a:blip r:embed="rId2"/>
          <a:srcRect/>
          <a:stretch>
            <a:fillRect/>
          </a:stretch>
        </p:blipFill>
        <p:spPr bwMode="auto">
          <a:xfrm>
            <a:off x="788988" y="53975"/>
            <a:ext cx="10280650" cy="6637338"/>
          </a:xfrm>
          <a:prstGeom prst="rect">
            <a:avLst/>
          </a:prstGeom>
          <a:noFill/>
          <a:ln w="9525">
            <a:noFill/>
            <a:miter lim="800000"/>
            <a:headEnd/>
            <a:tailEnd/>
          </a:ln>
        </p:spPr>
      </p:pic>
      <p:sp>
        <p:nvSpPr>
          <p:cNvPr id="3" name="Retângulo 2"/>
          <p:cNvSpPr/>
          <p:nvPr/>
        </p:nvSpPr>
        <p:spPr>
          <a:xfrm>
            <a:off x="788988" y="720725"/>
            <a:ext cx="10142537" cy="10937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 name="Seta para a Direita 3"/>
          <p:cNvSpPr/>
          <p:nvPr/>
        </p:nvSpPr>
        <p:spPr>
          <a:xfrm>
            <a:off x="193675" y="3906838"/>
            <a:ext cx="415925" cy="37465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Seta para a Direita 4"/>
          <p:cNvSpPr/>
          <p:nvPr/>
        </p:nvSpPr>
        <p:spPr>
          <a:xfrm>
            <a:off x="193675" y="2051050"/>
            <a:ext cx="415925" cy="16510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Seta para a Direita 5"/>
          <p:cNvSpPr/>
          <p:nvPr/>
        </p:nvSpPr>
        <p:spPr>
          <a:xfrm>
            <a:off x="193675" y="2479675"/>
            <a:ext cx="415925" cy="166688"/>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Seta para a Direita 6"/>
          <p:cNvSpPr/>
          <p:nvPr/>
        </p:nvSpPr>
        <p:spPr>
          <a:xfrm>
            <a:off x="193675" y="3041650"/>
            <a:ext cx="415925" cy="16510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rPr>
              <a:t>RESULTADOS</a:t>
            </a:r>
          </a:p>
        </p:txBody>
      </p:sp>
      <p:sp>
        <p:nvSpPr>
          <p:cNvPr id="35842" name="Espaço Reservado para Conteúdo 2"/>
          <p:cNvSpPr>
            <a:spLocks noGrp="1"/>
          </p:cNvSpPr>
          <p:nvPr>
            <p:ph sz="quarter" idx="13"/>
          </p:nvPr>
        </p:nvSpPr>
        <p:spPr bwMode="auto">
          <a:xfrm>
            <a:off x="844550" y="1446213"/>
            <a:ext cx="10363200" cy="3424237"/>
          </a:xfrm>
        </p:spPr>
        <p:txBody>
          <a:bodyPr wrap="square" numCol="1" anchor="t" anchorCtr="0" compatLnSpc="1">
            <a:prstTxWarp prst="textNoShape">
              <a:avLst/>
            </a:prstTxWarp>
          </a:bodyPr>
          <a:lstStyle/>
          <a:p>
            <a:pPr eaLnBrk="1" hangingPunct="1"/>
            <a:r>
              <a:rPr lang="pt-BR" cap="none" smtClean="0">
                <a:solidFill>
                  <a:srgbClr val="0000FF"/>
                </a:solidFill>
              </a:rPr>
              <a:t>A TAXA DE REINTUBAÇÃO EM 48 HORAS NÃO FOI SIGNIFICATIVAMENTE DIFERENTE ENTRE OS GRUPOS</a:t>
            </a:r>
            <a:r>
              <a:rPr lang="pt-BR" cap="none" smtClean="0"/>
              <a:t> (CNAF, 13,3%; CPAP, 11,5%; Odds Ratio (OR) AJUSTADA DE 1,17 [IC 95%, 0,7-2,0]).</a:t>
            </a:r>
          </a:p>
          <a:p>
            <a:pPr lvl="1" eaLnBrk="1" hangingPunct="1"/>
            <a:r>
              <a:rPr lang="pt-BR" cap="none" smtClean="0"/>
              <a:t>O TEMPO PARA REINTUBAÇÃO FOI UMA MEDIANA DE 25 HORAS (IQR, 8-79) APÓS A RANDOMIZAÇÃO PARA CNAF EM COMPARAÇÃO COM 11 HORAS (IQR, 2,5-49) PARA CPAP.</a:t>
            </a:r>
          </a:p>
          <a:p>
            <a:pPr eaLnBrk="1" hangingPunct="1"/>
            <a:r>
              <a:rPr lang="pt-BR" cap="none" smtClean="0"/>
              <a:t>TEMPO MÉDIO DE INTERNAÇÃO EM UTIPS, APROXIMADAMENTE,  7 DIAS CNAF E CPAP.</a:t>
            </a:r>
          </a:p>
          <a:p>
            <a:pPr eaLnBrk="1" hangingPunct="1"/>
            <a:r>
              <a:rPr lang="pt-BR" cap="none" smtClean="0"/>
              <a:t>TEMPO MÉDIO DE INTERNAÇÃO HOSPITALAR, APROXIMADAMENTE, 21 DIAS CNAF E CPAP.  </a:t>
            </a:r>
          </a:p>
          <a:p>
            <a:pPr eaLnBrk="1" hangingPunct="1"/>
            <a:r>
              <a:rPr lang="pt-BR" cap="none" smtClean="0"/>
              <a:t>O NÚMERO EVENTOS ADVERSOS FOI BAIXO EM AMBOS OS GRUPOS, OCORRENDO EM 25 CRIANÇAS (8,9%) NO GRUPO CNAF E 28 (10,3%) NO GRUPO CPAP. </a:t>
            </a:r>
            <a:r>
              <a:rPr lang="pt-BR" cap="none" smtClean="0">
                <a:solidFill>
                  <a:srgbClr val="0000FF"/>
                </a:solidFill>
              </a:rPr>
              <a:t>Tabela 2 – Figura 2 – Figura 3.</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Imagem 1"/>
          <p:cNvPicPr>
            <a:picLocks noChangeAspect="1"/>
          </p:cNvPicPr>
          <p:nvPr/>
        </p:nvPicPr>
        <p:blipFill>
          <a:blip r:embed="rId2"/>
          <a:srcRect/>
          <a:stretch>
            <a:fillRect/>
          </a:stretch>
        </p:blipFill>
        <p:spPr bwMode="auto">
          <a:xfrm>
            <a:off x="788988" y="53975"/>
            <a:ext cx="10280650" cy="6637338"/>
          </a:xfrm>
          <a:prstGeom prst="rect">
            <a:avLst/>
          </a:prstGeom>
          <a:noFill/>
          <a:ln w="9525">
            <a:noFill/>
            <a:miter lim="800000"/>
            <a:headEnd/>
            <a:tailEnd/>
          </a:ln>
        </p:spPr>
      </p:pic>
      <p:sp>
        <p:nvSpPr>
          <p:cNvPr id="3" name="Retângulo 2"/>
          <p:cNvSpPr/>
          <p:nvPr/>
        </p:nvSpPr>
        <p:spPr>
          <a:xfrm>
            <a:off x="788988" y="720725"/>
            <a:ext cx="10142537" cy="10937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 name="Seta para a Direita 3"/>
          <p:cNvSpPr/>
          <p:nvPr/>
        </p:nvSpPr>
        <p:spPr>
          <a:xfrm>
            <a:off x="193675" y="3906838"/>
            <a:ext cx="415925" cy="37465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Seta para a Direita 4"/>
          <p:cNvSpPr/>
          <p:nvPr/>
        </p:nvSpPr>
        <p:spPr>
          <a:xfrm>
            <a:off x="193675" y="2051050"/>
            <a:ext cx="415925" cy="16510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Seta para a Direita 5"/>
          <p:cNvSpPr/>
          <p:nvPr/>
        </p:nvSpPr>
        <p:spPr>
          <a:xfrm>
            <a:off x="193675" y="2479675"/>
            <a:ext cx="415925" cy="166688"/>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Seta para a Direita 6"/>
          <p:cNvSpPr/>
          <p:nvPr/>
        </p:nvSpPr>
        <p:spPr>
          <a:xfrm>
            <a:off x="193675" y="3041650"/>
            <a:ext cx="415925" cy="16510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6871" name="Line 8"/>
          <p:cNvSpPr>
            <a:spLocks noChangeShapeType="1"/>
          </p:cNvSpPr>
          <p:nvPr/>
        </p:nvSpPr>
        <p:spPr bwMode="auto">
          <a:xfrm>
            <a:off x="598488" y="5178425"/>
            <a:ext cx="360362" cy="273050"/>
          </a:xfrm>
          <a:prstGeom prst="line">
            <a:avLst/>
          </a:prstGeom>
          <a:noFill/>
          <a:ln w="76200">
            <a:solidFill>
              <a:srgbClr val="FF0000"/>
            </a:solidFill>
            <a:round/>
            <a:headEnd/>
            <a:tailEnd type="triangle" w="med" len="med"/>
          </a:ln>
        </p:spPr>
        <p:txBody>
          <a:bodyPr/>
          <a:lstStyle/>
          <a:p>
            <a:endParaRPr lang="pt-BR"/>
          </a:p>
        </p:txBody>
      </p:sp>
      <p:sp>
        <p:nvSpPr>
          <p:cNvPr id="36872" name="Line 9"/>
          <p:cNvSpPr>
            <a:spLocks noChangeShapeType="1"/>
          </p:cNvSpPr>
          <p:nvPr/>
        </p:nvSpPr>
        <p:spPr bwMode="auto">
          <a:xfrm>
            <a:off x="5508625" y="5237163"/>
            <a:ext cx="255588" cy="219075"/>
          </a:xfrm>
          <a:prstGeom prst="line">
            <a:avLst/>
          </a:prstGeom>
          <a:noFill/>
          <a:ln w="76200">
            <a:solidFill>
              <a:srgbClr val="FF0000"/>
            </a:solidFill>
            <a:round/>
            <a:headEnd/>
            <a:tailEnd type="triangle" w="med" len="med"/>
          </a:ln>
        </p:spPr>
        <p:txBody>
          <a:bodyP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Imagem 1"/>
          <p:cNvPicPr>
            <a:picLocks noChangeAspect="1"/>
          </p:cNvPicPr>
          <p:nvPr/>
        </p:nvPicPr>
        <p:blipFill>
          <a:blip r:embed="rId2"/>
          <a:srcRect/>
          <a:stretch>
            <a:fillRect/>
          </a:stretch>
        </p:blipFill>
        <p:spPr bwMode="auto">
          <a:xfrm>
            <a:off x="979488" y="611188"/>
            <a:ext cx="10256837" cy="52212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Imagem 1"/>
          <p:cNvPicPr>
            <a:picLocks noChangeAspect="1"/>
          </p:cNvPicPr>
          <p:nvPr/>
        </p:nvPicPr>
        <p:blipFill>
          <a:blip r:embed="rId2"/>
          <a:srcRect/>
          <a:stretch>
            <a:fillRect/>
          </a:stretch>
        </p:blipFill>
        <p:spPr bwMode="auto">
          <a:xfrm>
            <a:off x="1371600" y="254000"/>
            <a:ext cx="9253538" cy="6424613"/>
          </a:xfrm>
          <a:prstGeom prst="rect">
            <a:avLst/>
          </a:prstGeom>
          <a:noFill/>
          <a:ln w="9525">
            <a:noFill/>
            <a:miter lim="800000"/>
            <a:headEnd/>
            <a:tailEnd/>
          </a:ln>
        </p:spPr>
      </p:pic>
      <p:sp>
        <p:nvSpPr>
          <p:cNvPr id="4" name="Seta para a Direita 3"/>
          <p:cNvSpPr/>
          <p:nvPr/>
        </p:nvSpPr>
        <p:spPr>
          <a:xfrm rot="2608698">
            <a:off x="5949950" y="711200"/>
            <a:ext cx="461963" cy="21272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latin typeface="Times New Roman" pitchFamily="18" charset="0"/>
                <a:cs typeface="Times New Roman" pitchFamily="18" charset="0"/>
              </a:rPr>
              <a:t>DISCUSSÃO</a:t>
            </a:r>
          </a:p>
        </p:txBody>
      </p:sp>
      <p:sp>
        <p:nvSpPr>
          <p:cNvPr id="39938" name="Espaço Reservado para Conteúdo 2"/>
          <p:cNvSpPr>
            <a:spLocks noGrp="1"/>
          </p:cNvSpPr>
          <p:nvPr>
            <p:ph sz="quarter" idx="13"/>
          </p:nvPr>
        </p:nvSpPr>
        <p:spPr bwMode="auto">
          <a:xfrm>
            <a:off x="914400" y="2366963"/>
            <a:ext cx="10363200" cy="3424237"/>
          </a:xfrm>
        </p:spPr>
        <p:txBody>
          <a:bodyPr wrap="square" numCol="1" anchor="t" anchorCtr="0" compatLnSpc="1">
            <a:prstTxWarp prst="textNoShape">
              <a:avLst/>
            </a:prstTxWarp>
          </a:bodyPr>
          <a:lstStyle/>
          <a:p>
            <a:pPr eaLnBrk="1" hangingPunct="1">
              <a:lnSpc>
                <a:spcPct val="110000"/>
              </a:lnSpc>
            </a:pPr>
            <a:r>
              <a:rPr lang="pt-BR" cap="none" smtClean="0"/>
              <a:t>USO DE CNAF X CPAP APÓS EXTUBAÇÃO DE CRIANÇAS CRITICAMENTE DOENTES </a:t>
            </a:r>
            <a:r>
              <a:rPr lang="pt-BR" b="1" cap="none" smtClean="0">
                <a:solidFill>
                  <a:srgbClr val="FF0000"/>
                </a:solidFill>
              </a:rPr>
              <a:t>NÃO CUMPRIRAM O CRITÉRIO DE NÃO INFERIORIDADE</a:t>
            </a:r>
            <a:r>
              <a:rPr lang="pt-BR" cap="none" smtClean="0"/>
              <a:t> PARA O TEMPO DESDE A RANDOMIZAÇÃO ATÉ A LIBERAÇÃO DO SUPORTE RESPIRATÓRIO.</a:t>
            </a:r>
          </a:p>
          <a:p>
            <a:pPr eaLnBrk="1" hangingPunct="1">
              <a:lnSpc>
                <a:spcPct val="110000"/>
              </a:lnSpc>
            </a:pPr>
            <a:r>
              <a:rPr lang="pt-BR" i="1" cap="none" smtClean="0"/>
              <a:t>FIRST-ABC STEP-DOWN</a:t>
            </a:r>
            <a:r>
              <a:rPr lang="pt-BR" cap="none" smtClean="0"/>
              <a:t> </a:t>
            </a:r>
            <a:r>
              <a:rPr lang="pt-BR" i="1" cap="none" smtClean="0"/>
              <a:t>RCT</a:t>
            </a:r>
            <a:r>
              <a:rPr lang="pt-BR" cap="none" smtClean="0"/>
              <a:t> É O PRIMEIRO ENSAIO CLÍNICO A COMPARAR DOIS MODOS DE SUPORTE RESPIRATÓRIO NÃO INVASIVO PARA SUPORTE PÓS-EXTUBAÇÃO EM CRIANÇAS EM UTIPS.</a:t>
            </a:r>
          </a:p>
          <a:p>
            <a:pPr eaLnBrk="1" hangingPunct="1">
              <a:lnSpc>
                <a:spcPct val="110000"/>
              </a:lnSpc>
            </a:pPr>
            <a:r>
              <a:rPr lang="pt-BR" cap="none" smtClean="0"/>
              <a:t>OS RESULTADOS DO ESTUDO FORAM CONSISTENTES AS ANÁLISES PRIMÁRIAS, DE SUBGRUPO E DE SENSIBILIDADE MOSTRANDO QUE </a:t>
            </a:r>
            <a:r>
              <a:rPr lang="pt-BR" b="1" cap="none" smtClean="0">
                <a:solidFill>
                  <a:srgbClr val="FF0000"/>
                </a:solidFill>
              </a:rPr>
              <a:t>O CNAF FALHOU EM ATENDER O CRITÉRIO DE NÃO INFERIORIDADE.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bwMode="auto"/>
        <p:txBody>
          <a:bodyPr wrap="square" numCol="1" anchorCtr="0" compatLnSpc="1">
            <a:prstTxWarp prst="textNoShape">
              <a:avLst/>
            </a:prstTxWarp>
          </a:bodyPr>
          <a:lstStyle/>
          <a:p>
            <a:pPr eaLnBrk="1" hangingPunct="1"/>
            <a:r>
              <a:rPr lang="pt-BR" cap="none" smtClean="0">
                <a:solidFill>
                  <a:srgbClr val="FF00FF"/>
                </a:solidFill>
                <a:latin typeface="Times New Roman" pitchFamily="18" charset="0"/>
                <a:cs typeface="Times New Roman" pitchFamily="18" charset="0"/>
              </a:rPr>
              <a:t>DISCUSSÃO</a:t>
            </a:r>
          </a:p>
        </p:txBody>
      </p:sp>
      <p:sp>
        <p:nvSpPr>
          <p:cNvPr id="40962" name="Espaço Reservado para Conteúdo 2"/>
          <p:cNvSpPr>
            <a:spLocks noGrp="1"/>
          </p:cNvSpPr>
          <p:nvPr>
            <p:ph sz="quarter" idx="13"/>
          </p:nvPr>
        </p:nvSpPr>
        <p:spPr bwMode="auto">
          <a:xfrm>
            <a:off x="931863" y="1865313"/>
            <a:ext cx="10363200" cy="3424237"/>
          </a:xfrm>
        </p:spPr>
        <p:txBody>
          <a:bodyPr wrap="square" numCol="1" anchor="t" anchorCtr="0" compatLnSpc="1">
            <a:prstTxWarp prst="textNoShape">
              <a:avLst/>
            </a:prstTxWarp>
          </a:bodyPr>
          <a:lstStyle/>
          <a:p>
            <a:pPr eaLnBrk="1" hangingPunct="1"/>
            <a:r>
              <a:rPr lang="pt-BR" cap="none" smtClean="0"/>
              <a:t>APESAR DA PREFERÊNCIA CLÍNICA PARA INICIAR CNAF APÓS A EXTUBAÇÃO -&gt;  </a:t>
            </a:r>
            <a:r>
              <a:rPr lang="pt-BR" b="1" cap="none" smtClean="0">
                <a:solidFill>
                  <a:srgbClr val="FF0000"/>
                </a:solidFill>
              </a:rPr>
              <a:t>CNAF SE ASSOCIOU A MAIS TEMPO PARA A LIBERAÇÃO DO SUPORTE RESPIRATÓRIO.</a:t>
            </a:r>
          </a:p>
          <a:p>
            <a:pPr eaLnBrk="1" hangingPunct="1"/>
            <a:r>
              <a:rPr lang="pt-BR" cap="none" smtClean="0"/>
              <a:t>O </a:t>
            </a:r>
            <a:r>
              <a:rPr lang="pt-BR" b="1" cap="none" smtClean="0">
                <a:solidFill>
                  <a:srgbClr val="0000FF"/>
                </a:solidFill>
              </a:rPr>
              <a:t>CONFORTO DO USO DA CNAF</a:t>
            </a:r>
            <a:r>
              <a:rPr lang="pt-BR" cap="none" smtClean="0"/>
              <a:t> PODE TER LEVADO A </a:t>
            </a:r>
            <a:r>
              <a:rPr lang="pt-BR" b="1" cap="none" smtClean="0">
                <a:solidFill>
                  <a:srgbClr val="FF0000"/>
                </a:solidFill>
              </a:rPr>
              <a:t>DURAÇÃO PROLONGADA DO DESMAME</a:t>
            </a:r>
            <a:r>
              <a:rPr lang="pt-BR" cap="none" smtClean="0"/>
              <a:t>, APESAR DAS </a:t>
            </a:r>
            <a:r>
              <a:rPr lang="pt-BR" b="1" cap="none" smtClean="0">
                <a:solidFill>
                  <a:srgbClr val="0000FF"/>
                </a:solidFill>
              </a:rPr>
              <a:t>PONTUAÇÕES DO COMFORT-B SEMELHANTES ENTRE OS GRUPOS.</a:t>
            </a:r>
          </a:p>
          <a:p>
            <a:pPr eaLnBrk="1" hangingPunct="1"/>
            <a:r>
              <a:rPr lang="pt-BR" cap="none" smtClean="0"/>
              <a:t>NÃO HOUVE DIFERENÇA NO TEMPO DE INTERNAÇÃO OU TAXA DE COMPLICAÇÕES.</a:t>
            </a:r>
          </a:p>
          <a:p>
            <a:pPr eaLnBrk="1" hangingPunct="1"/>
            <a:r>
              <a:rPr lang="pt-BR" cap="none" smtClean="0"/>
              <a:t>IMPORTANTE RESSALTA QUE ESSE ESTUDO INDICOU UMA ALTA PROPORÇÃO DE CRIANÇAS RECEBENDO SUPORTE RESPIRATÓRIO NÃO INVASIVO PÓS-EXTUBAÇÃO </a:t>
            </a:r>
            <a:r>
              <a:rPr lang="pt-BR" b="1" cap="none" smtClean="0">
                <a:solidFill>
                  <a:srgbClr val="0000FF"/>
                </a:solidFill>
              </a:rPr>
              <a:t>45%</a:t>
            </a:r>
            <a:r>
              <a:rPr lang="pt-BR" cap="none" smtClean="0"/>
              <a:t> -&gt; SUGERINDO POTENCIAL USO EXCESSIVO.</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3"/>
          <p:cNvSpPr>
            <a:spLocks noGrp="1"/>
          </p:cNvSpPr>
          <p:nvPr>
            <p:ph type="body" idx="4294967295"/>
          </p:nvPr>
        </p:nvSpPr>
        <p:spPr bwMode="auto">
          <a:xfrm>
            <a:off x="914400" y="1479550"/>
            <a:ext cx="10363200" cy="5387975"/>
          </a:xfrm>
          <a:noFill/>
        </p:spPr>
        <p:txBody>
          <a:bodyPr wrap="square" numCol="1" anchor="t" anchorCtr="0" compatLnSpc="1">
            <a:prstTxWarp prst="textNoShape">
              <a:avLst/>
            </a:prstTxWarp>
          </a:bodyPr>
          <a:lstStyle/>
          <a:p>
            <a:pPr eaLnBrk="1" hangingPunct="1">
              <a:lnSpc>
                <a:spcPct val="100000"/>
              </a:lnSpc>
              <a:buFont typeface="Arial" charset="0"/>
              <a:buNone/>
            </a:pPr>
            <a:r>
              <a:rPr lang="pt-BR" b="1" cap="none" smtClean="0">
                <a:solidFill>
                  <a:srgbClr val="FF0000"/>
                </a:solidFill>
              </a:rPr>
              <a:t>                                    Este estudo tem várias limitações</a:t>
            </a:r>
            <a:endParaRPr lang="pt-BR" sz="1400" cap="none" smtClean="0"/>
          </a:p>
          <a:p>
            <a:pPr eaLnBrk="1" hangingPunct="1">
              <a:lnSpc>
                <a:spcPct val="100000"/>
              </a:lnSpc>
            </a:pPr>
            <a:r>
              <a:rPr lang="pt-BR" sz="1400" cap="none" smtClean="0"/>
              <a:t>EM </a:t>
            </a:r>
            <a:r>
              <a:rPr lang="pt-BR" sz="1400" b="1" cap="none" smtClean="0"/>
              <a:t>PRIMEIRO LUGAR</a:t>
            </a:r>
            <a:r>
              <a:rPr lang="pt-BR" sz="1400" cap="none" smtClean="0"/>
              <a:t>, A INCAPACIDADE DO CEGAMENTO PARA O TRATAMENTO ALOCADO, PODEM TER INFLUENCIADO OS LIMITES DOS MÉDICOS PARA MUDAR, ESCALAR E DESMAMAR TRATAMENTO.</a:t>
            </a:r>
          </a:p>
          <a:p>
            <a:pPr eaLnBrk="1" hangingPunct="1">
              <a:lnSpc>
                <a:spcPct val="100000"/>
              </a:lnSpc>
            </a:pPr>
            <a:r>
              <a:rPr lang="pt-BR" sz="1400" cap="none" smtClean="0"/>
              <a:t>EM </a:t>
            </a:r>
            <a:r>
              <a:rPr lang="pt-BR" sz="1400" b="1" cap="none" smtClean="0"/>
              <a:t>SEGUNDO LUGAR</a:t>
            </a:r>
            <a:r>
              <a:rPr lang="pt-BR" sz="1400" cap="none" smtClean="0"/>
              <a:t>, OS CRITÉRIOS PRAGMÁTICOS DE INCLUSÃO RESULTARAM EM UMA POPULAÇÃO HETEROGÊNEA DE CRIANÇAS CRITICAMENTE DOENTES MATRICULADAS; MUITOS PARTICIPANTES RECRUTADOS FORAM CRIANÇAS MENORES DE 1 ANO, LIMITANDO A GENERALIZAÇÃO DOS RESULTADOS DO ESTUDO PARA OUTRAS FAIXAS ETÁRIAS. </a:t>
            </a:r>
          </a:p>
          <a:p>
            <a:pPr eaLnBrk="1" hangingPunct="1">
              <a:lnSpc>
                <a:spcPct val="100000"/>
              </a:lnSpc>
            </a:pPr>
            <a:r>
              <a:rPr lang="pt-BR" sz="1400" b="1" cap="none" smtClean="0"/>
              <a:t>TERCEIRO</a:t>
            </a:r>
            <a:r>
              <a:rPr lang="pt-BR" sz="1400" cap="none" smtClean="0"/>
              <a:t>, AS CRIANÇAS TRATADAS COM MODOS DE SUPORTE RESPIRATÓRIO DIFERENTES DE CNAF E CPAPPÓS-EXTUBAÇÃO FORAM EXCLUÍDOS.</a:t>
            </a:r>
          </a:p>
          <a:p>
            <a:pPr eaLnBrk="1" hangingPunct="1">
              <a:lnSpc>
                <a:spcPct val="100000"/>
              </a:lnSpc>
            </a:pPr>
            <a:r>
              <a:rPr lang="pt-BR" sz="1400" cap="none" smtClean="0"/>
              <a:t> </a:t>
            </a:r>
            <a:r>
              <a:rPr lang="pt-BR" sz="1400" b="1" cap="none" smtClean="0"/>
              <a:t>EM QUARTO LUGAR</a:t>
            </a:r>
            <a:r>
              <a:rPr lang="pt-BR" sz="1400" cap="none" smtClean="0"/>
              <a:t>, UM NÚMERO DE PACIENTES ELEGÍVEIS NÃO FORAM RECRUTADOS DEVIDO À PREFERÊNCIA CLÍNICA E ALGUNS PACIENTES NÃO FORAM TRATADOS COM QUALQUER SUPORTE RESPIRATÓRIO APÓS A RANDOMIZAÇÃO, O QUE PODE TER INFLUENCIADO TENDÊNCIAS</a:t>
            </a:r>
          </a:p>
          <a:p>
            <a:pPr eaLnBrk="1" hangingPunct="1">
              <a:lnSpc>
                <a:spcPct val="100000"/>
              </a:lnSpc>
            </a:pPr>
            <a:r>
              <a:rPr lang="pt-BR" sz="1400" cap="none" smtClean="0"/>
              <a:t> </a:t>
            </a:r>
            <a:r>
              <a:rPr lang="pt-BR" sz="1400" b="1" cap="none" smtClean="0"/>
              <a:t>QUINTO</a:t>
            </a:r>
            <a:r>
              <a:rPr lang="pt-BR" sz="1400" cap="none" smtClean="0"/>
              <a:t>, DADOS DE VENTILAÇÃO, COMO A PRSSÃO MÉDIA DAS VIAS AÉREAS NA RANDOMIZAÇÃO, NÃO FORAM COLETADOS, O QUE PODE INDICARA POR QUE OS MÉDICOS OPTARAM POR INICIAR SUPORTE RESPIRATÓRIO EM ALGUNS PACIENTES. </a:t>
            </a:r>
          </a:p>
          <a:p>
            <a:pPr eaLnBrk="1" hangingPunct="1">
              <a:lnSpc>
                <a:spcPct val="100000"/>
              </a:lnSpc>
            </a:pPr>
            <a:r>
              <a:rPr lang="pt-BR" sz="1400" b="1" cap="none" smtClean="0"/>
              <a:t>SEXTO</a:t>
            </a:r>
            <a:r>
              <a:rPr lang="pt-BR" sz="1400" cap="none" smtClean="0"/>
              <a:t>, APESAR DA RANDOMIZAÇÃO, HOUVE MAIS RECÉM-NASCIDOS E PACIENTES CARDÍACOS NO GRUPO CNAF, POTENCIALMENTE COM INSUFICIÊNCIA RESPIRATÓRIA  POR  DOENÇAS CRÔNICAS  QUE PODE TER PROLONGADO O TEMPO DE LIBERTAÇÃO DA ASSISTÊNCIA REPIRATÓRIA.</a:t>
            </a:r>
          </a:p>
          <a:p>
            <a:pPr eaLnBrk="1" hangingPunct="1">
              <a:lnSpc>
                <a:spcPct val="100000"/>
              </a:lnSpc>
            </a:pPr>
            <a:r>
              <a:rPr lang="pt-BR" sz="1400" cap="none" smtClean="0"/>
              <a:t> </a:t>
            </a:r>
            <a:r>
              <a:rPr lang="pt-BR" sz="1400" b="1" cap="none" smtClean="0"/>
              <a:t>SÉTIMO</a:t>
            </a:r>
            <a:r>
              <a:rPr lang="pt-BR" sz="1400" cap="none" smtClean="0"/>
              <a:t>, PORQUE OS DADOS RELACIONADOS À ALIMENTAÇÃO NÃO FORAM COLETADOS COMO PARTE DO ESTUDO E ASSIM  NÃO FOI POSSÍVEL AVALIAR O EFEITO DA ALIMENTAÇÃO NO CONFORTO DO PACIENTE..</a:t>
            </a:r>
          </a:p>
        </p:txBody>
      </p:sp>
      <p:sp>
        <p:nvSpPr>
          <p:cNvPr id="43010" name="Título 1"/>
          <p:cNvSpPr>
            <a:spLocks/>
          </p:cNvSpPr>
          <p:nvPr/>
        </p:nvSpPr>
        <p:spPr bwMode="auto">
          <a:xfrm>
            <a:off x="1162050" y="209550"/>
            <a:ext cx="10363200" cy="1595438"/>
          </a:xfrm>
          <a:prstGeom prst="rect">
            <a:avLst/>
          </a:prstGeom>
          <a:noFill/>
          <a:ln w="9525">
            <a:noFill/>
            <a:miter lim="800000"/>
            <a:headEnd/>
            <a:tailEnd/>
          </a:ln>
        </p:spPr>
        <p:txBody>
          <a:bodyPr anchor="ctr"/>
          <a:lstStyle/>
          <a:p>
            <a:pPr algn="ctr" defTabSz="914400">
              <a:lnSpc>
                <a:spcPct val="90000"/>
              </a:lnSpc>
            </a:pPr>
            <a:r>
              <a:rPr lang="pt-BR" sz="3600">
                <a:solidFill>
                  <a:srgbClr val="FF00FF"/>
                </a:solidFill>
                <a:latin typeface="Times New Roman" pitchFamily="18" charset="0"/>
                <a:cs typeface="Times New Roman" pitchFamily="18" charset="0"/>
              </a:rPr>
              <a:t>DISCUSSÃO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3"/>
          <p:cNvSpPr>
            <a:spLocks noGrp="1"/>
          </p:cNvSpPr>
          <p:nvPr>
            <p:ph type="body" idx="4294967295"/>
          </p:nvPr>
        </p:nvSpPr>
        <p:spPr bwMode="auto">
          <a:noFill/>
        </p:spPr>
        <p:txBody>
          <a:bodyPr wrap="square" numCol="1" anchor="t" anchorCtr="0" compatLnSpc="1">
            <a:prstTxWarp prst="textNoShape">
              <a:avLst/>
            </a:prstTxWarp>
          </a:bodyPr>
          <a:lstStyle/>
          <a:p>
            <a:pPr eaLnBrk="1" hangingPunct="1">
              <a:lnSpc>
                <a:spcPct val="100000"/>
              </a:lnSpc>
              <a:buFont typeface="Arial" charset="0"/>
              <a:buNone/>
            </a:pPr>
            <a:r>
              <a:rPr lang="pt-BR" sz="1800" b="1" cap="none" smtClean="0">
                <a:solidFill>
                  <a:srgbClr val="0000FF"/>
                </a:solidFill>
              </a:rPr>
              <a:t>                     NO ENTANTO, ESTE ENSAIO TEM VÁRIOS PONTOS FORTES</a:t>
            </a:r>
            <a:endParaRPr lang="pt-BR" sz="1800" cap="none" smtClean="0"/>
          </a:p>
          <a:p>
            <a:pPr eaLnBrk="1" hangingPunct="1">
              <a:lnSpc>
                <a:spcPct val="100000"/>
              </a:lnSpc>
            </a:pPr>
            <a:r>
              <a:rPr lang="pt-BR" sz="1800" cap="none" smtClean="0"/>
              <a:t>EM </a:t>
            </a:r>
            <a:r>
              <a:rPr lang="pt-BR" sz="1800" b="1" cap="none" smtClean="0"/>
              <a:t>PRIMEIRO LUGAR</a:t>
            </a:r>
            <a:r>
              <a:rPr lang="pt-BR" sz="1800" cap="none" smtClean="0"/>
              <a:t>, QUE SEJA DO NOSSO CONHECIMENTO,É O MAIOR E ÚNICO ENSAIO CONTROLADO RANDOMIZADO  COMPARANDO 2 MODOS COMUMENTE USADOS DE SUPORTE RESPIRATÓRIO NÃO INVASIVO PÓS-EXTUBAÇÃO, COMPOTENCIAL PARA INFORMAR A PRÁTICA.</a:t>
            </a:r>
          </a:p>
          <a:p>
            <a:pPr eaLnBrk="1" hangingPunct="1">
              <a:lnSpc>
                <a:spcPct val="100000"/>
              </a:lnSpc>
            </a:pPr>
            <a:r>
              <a:rPr lang="pt-BR" sz="1800" cap="none" smtClean="0"/>
              <a:t> EM </a:t>
            </a:r>
            <a:r>
              <a:rPr lang="pt-BR" sz="1800" b="1" cap="none" smtClean="0"/>
              <a:t>SEGUNDO LUGAR</a:t>
            </a:r>
            <a:r>
              <a:rPr lang="pt-BR" sz="1800" cap="none" smtClean="0"/>
              <a:t>, UMA AMOSTRA REPRESENTATIVADE 22 DAS 28 UTIPS DO REINO UNIDO PARTICIPARAM. </a:t>
            </a:r>
          </a:p>
          <a:p>
            <a:pPr eaLnBrk="1" hangingPunct="1">
              <a:lnSpc>
                <a:spcPct val="100000"/>
              </a:lnSpc>
            </a:pPr>
            <a:r>
              <a:rPr lang="pt-BR" sz="1800" b="1" cap="none" smtClean="0"/>
              <a:t>TERCEIRO</a:t>
            </a:r>
            <a:r>
              <a:rPr lang="pt-BR" sz="1800" cap="none" smtClean="0"/>
              <a:t>, A ADESÃO AO OS ALGORITMOS DO ENSAIO  ERA BOM. </a:t>
            </a:r>
          </a:p>
          <a:p>
            <a:pPr eaLnBrk="1" hangingPunct="1">
              <a:lnSpc>
                <a:spcPct val="100000"/>
              </a:lnSpc>
            </a:pPr>
            <a:r>
              <a:rPr lang="pt-BR" sz="1800" cap="none" smtClean="0"/>
              <a:t>QUARTO, RESULTADOS DE VÁRIAS SENSIBILIDADES EANÁLISES POST HOC FORAM CONSISTENTES COM OS PRINCIPAIS ACHADOS.</a:t>
            </a:r>
          </a:p>
        </p:txBody>
      </p:sp>
      <p:sp>
        <p:nvSpPr>
          <p:cNvPr id="44034" name="Título 1"/>
          <p:cNvSpPr>
            <a:spLocks/>
          </p:cNvSpPr>
          <p:nvPr/>
        </p:nvSpPr>
        <p:spPr bwMode="auto">
          <a:xfrm>
            <a:off x="1125538" y="428625"/>
            <a:ext cx="10363200" cy="1595438"/>
          </a:xfrm>
          <a:prstGeom prst="rect">
            <a:avLst/>
          </a:prstGeom>
          <a:noFill/>
          <a:ln w="9525">
            <a:noFill/>
            <a:miter lim="800000"/>
            <a:headEnd/>
            <a:tailEnd/>
          </a:ln>
        </p:spPr>
        <p:txBody>
          <a:bodyPr anchor="ctr"/>
          <a:lstStyle/>
          <a:p>
            <a:pPr algn="ctr" defTabSz="914400">
              <a:lnSpc>
                <a:spcPct val="90000"/>
              </a:lnSpc>
            </a:pPr>
            <a:r>
              <a:rPr lang="pt-BR" sz="3600">
                <a:solidFill>
                  <a:srgbClr val="FF00FF"/>
                </a:solidFill>
                <a:latin typeface="Times New Roman" pitchFamily="18" charset="0"/>
                <a:cs typeface="Times New Roman" pitchFamily="18" charset="0"/>
              </a:rPr>
              <a:t>DISCUSSÃO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p:cNvSpPr>
          <p:nvPr>
            <p:ph type="title" idx="4294967295"/>
          </p:nvPr>
        </p:nvSpPr>
        <p:spPr bwMode="auto">
          <a:noFill/>
        </p:spPr>
        <p:txBody>
          <a:bodyPr wrap="square" numCol="1" anchorCtr="0" compatLnSpc="1">
            <a:prstTxWarp prst="textNoShape">
              <a:avLst/>
            </a:prstTxWarp>
          </a:bodyPr>
          <a:lstStyle/>
          <a:p>
            <a:pPr eaLnBrk="1" hangingPunct="1"/>
            <a:r>
              <a:rPr lang="pt-BR" cap="none" smtClean="0">
                <a:solidFill>
                  <a:srgbClr val="FF00FF"/>
                </a:solidFill>
              </a:rPr>
              <a:t>CONCLUSÃO</a:t>
            </a:r>
          </a:p>
        </p:txBody>
      </p:sp>
      <p:sp>
        <p:nvSpPr>
          <p:cNvPr id="45058" name="Rectangle 3"/>
          <p:cNvSpPr>
            <a:spLocks noGrp="1"/>
          </p:cNvSpPr>
          <p:nvPr>
            <p:ph type="body" idx="4294967295"/>
          </p:nvPr>
        </p:nvSpPr>
        <p:spPr bwMode="auto">
          <a:solidFill>
            <a:srgbClr val="FFFF00"/>
          </a:solidFill>
        </p:spPr>
        <p:txBody>
          <a:bodyPr wrap="square" numCol="1" anchor="t" anchorCtr="0" compatLnSpc="1">
            <a:prstTxWarp prst="textNoShape">
              <a:avLst/>
            </a:prstTxWarp>
          </a:bodyPr>
          <a:lstStyle/>
          <a:p>
            <a:pPr algn="ctr" eaLnBrk="1" hangingPunct="1">
              <a:lnSpc>
                <a:spcPct val="100000"/>
              </a:lnSpc>
              <a:buFont typeface="Arial" charset="0"/>
              <a:buNone/>
            </a:pPr>
            <a:r>
              <a:rPr lang="pt-BR" sz="3200" cap="none" smtClean="0">
                <a:solidFill>
                  <a:srgbClr val="FF0000"/>
                </a:solidFill>
              </a:rPr>
              <a:t> Entre as crianças criticamente doentes que necessitam de suporte respiratório não invasivo após a extubação, </a:t>
            </a:r>
            <a:r>
              <a:rPr lang="pt-BR" sz="3200" cap="none" smtClean="0">
                <a:solidFill>
                  <a:srgbClr val="00CC00"/>
                </a:solidFill>
              </a:rPr>
              <a:t>CNAF em comparação com CPAP</a:t>
            </a:r>
            <a:r>
              <a:rPr lang="pt-BR" sz="3200" cap="none" smtClean="0">
                <a:solidFill>
                  <a:srgbClr val="FF0000"/>
                </a:solidFill>
              </a:rPr>
              <a:t> </a:t>
            </a:r>
            <a:r>
              <a:rPr lang="pt-BR" sz="3200" cap="none" smtClean="0">
                <a:solidFill>
                  <a:srgbClr val="00CC00"/>
                </a:solidFill>
              </a:rPr>
              <a:t>após a extubação</a:t>
            </a:r>
            <a:r>
              <a:rPr lang="pt-BR" sz="3200" cap="none" smtClean="0">
                <a:solidFill>
                  <a:srgbClr val="FF0000"/>
                </a:solidFill>
              </a:rPr>
              <a:t> não atendeu ao critério de não inferioridade no tempo de uso do suporte respiratório</a:t>
            </a:r>
            <a:r>
              <a:rPr lang="pt-BR" sz="3200" cap="none" smtClean="0">
                <a:solidFill>
                  <a:srgbClr val="0000FF"/>
                </a:solidFill>
              </a:rPr>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5"/>
          <p:cNvPicPr>
            <a:picLocks noChangeAspect="1" noChangeArrowheads="1"/>
          </p:cNvPicPr>
          <p:nvPr/>
        </p:nvPicPr>
        <p:blipFill>
          <a:blip r:embed="rId2"/>
          <a:srcRect/>
          <a:stretch>
            <a:fillRect/>
          </a:stretch>
        </p:blipFill>
        <p:spPr bwMode="auto">
          <a:xfrm>
            <a:off x="3271838" y="179388"/>
            <a:ext cx="5802312" cy="6678612"/>
          </a:xfrm>
          <a:prstGeom prst="rect">
            <a:avLst/>
          </a:prstGeom>
          <a:noFill/>
          <a:ln w="9525">
            <a:noFill/>
            <a:miter lim="800000"/>
            <a:headEnd/>
            <a:tailEnd/>
          </a:ln>
        </p:spPr>
      </p:pic>
      <p:sp>
        <p:nvSpPr>
          <p:cNvPr id="46082" name="Oval 6"/>
          <p:cNvSpPr>
            <a:spLocks noChangeArrowheads="1"/>
          </p:cNvSpPr>
          <p:nvPr/>
        </p:nvSpPr>
        <p:spPr bwMode="auto">
          <a:xfrm>
            <a:off x="549275" y="2716213"/>
            <a:ext cx="1417638" cy="1023937"/>
          </a:xfrm>
          <a:prstGeom prst="ellipse">
            <a:avLst/>
          </a:prstGeom>
          <a:solidFill>
            <a:srgbClr val="FFFF00"/>
          </a:solidFill>
          <a:ln w="9525">
            <a:solidFill>
              <a:schemeClr val="tx1"/>
            </a:solidFill>
            <a:round/>
            <a:headEnd/>
            <a:tailEnd/>
          </a:ln>
        </p:spPr>
        <p:txBody>
          <a:bodyPr wrap="none" anchor="ctr"/>
          <a:lstStyle/>
          <a:p>
            <a:pPr algn="ctr" defTabSz="914400"/>
            <a:r>
              <a:rPr lang="pt-BR" b="1">
                <a:solidFill>
                  <a:srgbClr val="FF00FF"/>
                </a:solidFill>
                <a:latin typeface="Algerian" pitchFamily="82" charset="0"/>
              </a:rPr>
              <a:t>ABSTRACT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6"/>
          <p:cNvPicPr>
            <a:picLocks noChangeAspect="1" noChangeArrowheads="1"/>
          </p:cNvPicPr>
          <p:nvPr/>
        </p:nvPicPr>
        <p:blipFill>
          <a:blip r:embed="rId2"/>
          <a:srcRect/>
          <a:stretch>
            <a:fillRect/>
          </a:stretch>
        </p:blipFill>
        <p:spPr bwMode="auto">
          <a:xfrm>
            <a:off x="2159000" y="0"/>
            <a:ext cx="2144713" cy="6858000"/>
          </a:xfrm>
          <a:prstGeom prst="rect">
            <a:avLst/>
          </a:prstGeom>
          <a:noFill/>
          <a:ln w="9525">
            <a:noFill/>
            <a:miter lim="800000"/>
            <a:headEnd/>
            <a:tailEnd/>
          </a:ln>
        </p:spPr>
      </p:pic>
      <p:pic>
        <p:nvPicPr>
          <p:cNvPr id="47106" name="Picture 9"/>
          <p:cNvPicPr>
            <a:picLocks noChangeAspect="1" noChangeArrowheads="1"/>
          </p:cNvPicPr>
          <p:nvPr/>
        </p:nvPicPr>
        <p:blipFill>
          <a:blip r:embed="rId3"/>
          <a:srcRect/>
          <a:stretch>
            <a:fillRect/>
          </a:stretch>
        </p:blipFill>
        <p:spPr bwMode="auto">
          <a:xfrm>
            <a:off x="4367213" y="2149475"/>
            <a:ext cx="1990725" cy="2524125"/>
          </a:xfrm>
          <a:prstGeom prst="rect">
            <a:avLst/>
          </a:prstGeom>
          <a:noFill/>
          <a:ln w="9525">
            <a:noFill/>
            <a:miter lim="800000"/>
            <a:headEnd/>
            <a:tailEnd/>
          </a:ln>
        </p:spPr>
      </p:pic>
      <p:pic>
        <p:nvPicPr>
          <p:cNvPr id="47107" name="Picture 10"/>
          <p:cNvPicPr>
            <a:picLocks noChangeAspect="1" noChangeArrowheads="1"/>
          </p:cNvPicPr>
          <p:nvPr/>
        </p:nvPicPr>
        <p:blipFill>
          <a:blip r:embed="rId4"/>
          <a:srcRect/>
          <a:stretch>
            <a:fillRect/>
          </a:stretch>
        </p:blipFill>
        <p:spPr bwMode="auto">
          <a:xfrm>
            <a:off x="6540500" y="0"/>
            <a:ext cx="2116138" cy="6858000"/>
          </a:xfrm>
          <a:prstGeom prst="rect">
            <a:avLst/>
          </a:prstGeom>
          <a:noFill/>
          <a:ln w="9525">
            <a:noFill/>
            <a:miter lim="800000"/>
            <a:headEnd/>
            <a:tailEnd/>
          </a:ln>
        </p:spPr>
      </p:pic>
      <p:pic>
        <p:nvPicPr>
          <p:cNvPr id="47108" name="Picture 11"/>
          <p:cNvPicPr>
            <a:picLocks noChangeAspect="1" noChangeArrowheads="1"/>
          </p:cNvPicPr>
          <p:nvPr/>
        </p:nvPicPr>
        <p:blipFill>
          <a:blip r:embed="rId5"/>
          <a:srcRect/>
          <a:stretch>
            <a:fillRect/>
          </a:stretch>
        </p:blipFill>
        <p:spPr bwMode="auto">
          <a:xfrm>
            <a:off x="8724900" y="3228975"/>
            <a:ext cx="1962150" cy="857250"/>
          </a:xfrm>
          <a:prstGeom prst="rect">
            <a:avLst/>
          </a:prstGeom>
          <a:noFill/>
          <a:ln w="9525">
            <a:noFill/>
            <a:miter lim="800000"/>
            <a:headEnd/>
            <a:tailEnd/>
          </a:ln>
        </p:spPr>
      </p:pic>
      <p:sp>
        <p:nvSpPr>
          <p:cNvPr id="47109" name="Oval 12"/>
          <p:cNvSpPr>
            <a:spLocks noChangeArrowheads="1"/>
          </p:cNvSpPr>
          <p:nvPr/>
        </p:nvSpPr>
        <p:spPr bwMode="auto">
          <a:xfrm>
            <a:off x="549275" y="2716213"/>
            <a:ext cx="1417638" cy="1023937"/>
          </a:xfrm>
          <a:prstGeom prst="ellipse">
            <a:avLst/>
          </a:prstGeom>
          <a:solidFill>
            <a:srgbClr val="FFFF00"/>
          </a:solidFill>
          <a:ln w="9525">
            <a:solidFill>
              <a:schemeClr val="tx1"/>
            </a:solidFill>
            <a:round/>
            <a:headEnd/>
            <a:tailEnd/>
          </a:ln>
        </p:spPr>
        <p:txBody>
          <a:bodyPr wrap="none" anchor="ctr"/>
          <a:lstStyle/>
          <a:p>
            <a:pPr algn="ctr"/>
            <a:r>
              <a:rPr lang="pt-BR" b="1">
                <a:solidFill>
                  <a:srgbClr val="FF00FF"/>
                </a:solidFill>
                <a:latin typeface="Algerian" pitchFamily="82" charset="0"/>
              </a:rPr>
              <a:t>rERENCES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4"/>
          <p:cNvPicPr>
            <a:picLocks noChangeAspect="1" noChangeArrowheads="1"/>
          </p:cNvPicPr>
          <p:nvPr/>
        </p:nvPicPr>
        <p:blipFill>
          <a:blip r:embed="rId2"/>
          <a:srcRect/>
          <a:stretch>
            <a:fillRect/>
          </a:stretch>
        </p:blipFill>
        <p:spPr bwMode="auto">
          <a:xfrm>
            <a:off x="1069975" y="1265238"/>
            <a:ext cx="10296525" cy="531495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Picture 5"/>
          <p:cNvPicPr>
            <a:picLocks noChangeAspect="1" noChangeArrowheads="1"/>
          </p:cNvPicPr>
          <p:nvPr/>
        </p:nvPicPr>
        <p:blipFill>
          <a:blip r:embed="rId2"/>
          <a:srcRect/>
          <a:stretch>
            <a:fillRect/>
          </a:stretch>
        </p:blipFill>
        <p:spPr bwMode="auto">
          <a:xfrm>
            <a:off x="204788" y="830263"/>
            <a:ext cx="5402262" cy="4824412"/>
          </a:xfrm>
          <a:prstGeom prst="rect">
            <a:avLst/>
          </a:prstGeom>
          <a:noFill/>
          <a:ln w="9525">
            <a:noFill/>
            <a:miter lim="800000"/>
            <a:headEnd/>
            <a:tailEnd/>
          </a:ln>
        </p:spPr>
      </p:pic>
      <p:sp>
        <p:nvSpPr>
          <p:cNvPr id="49154" name="Text Box 6"/>
          <p:cNvSpPr txBox="1">
            <a:spLocks noChangeArrowheads="1"/>
          </p:cNvSpPr>
          <p:nvPr/>
        </p:nvSpPr>
        <p:spPr bwMode="auto">
          <a:xfrm>
            <a:off x="6510338" y="949325"/>
            <a:ext cx="2908300" cy="366713"/>
          </a:xfrm>
          <a:prstGeom prst="rect">
            <a:avLst/>
          </a:prstGeom>
          <a:noFill/>
          <a:ln w="9525">
            <a:noFill/>
            <a:miter lim="800000"/>
            <a:headEnd/>
            <a:tailEnd/>
          </a:ln>
        </p:spPr>
        <p:txBody>
          <a:bodyPr>
            <a:spAutoFit/>
          </a:bodyPr>
          <a:lstStyle/>
          <a:p>
            <a:pPr defTabSz="914400"/>
            <a:endParaRPr lang="pt-BR"/>
          </a:p>
        </p:txBody>
      </p:sp>
      <p:sp>
        <p:nvSpPr>
          <p:cNvPr id="49155" name="Rectangle 7"/>
          <p:cNvSpPr>
            <a:spLocks noChangeArrowheads="1"/>
          </p:cNvSpPr>
          <p:nvPr/>
        </p:nvSpPr>
        <p:spPr bwMode="auto">
          <a:xfrm>
            <a:off x="5621338" y="841375"/>
            <a:ext cx="5905500" cy="4767263"/>
          </a:xfrm>
          <a:prstGeom prst="rect">
            <a:avLst/>
          </a:prstGeom>
          <a:solidFill>
            <a:srgbClr val="EAEAEA"/>
          </a:solidFill>
          <a:ln w="9525">
            <a:noFill/>
            <a:miter lim="800000"/>
            <a:headEnd/>
            <a:tailEnd/>
          </a:ln>
        </p:spPr>
        <p:txBody>
          <a:bodyPr>
            <a:spAutoFit/>
          </a:bodyPr>
          <a:lstStyle/>
          <a:p>
            <a:pPr defTabSz="914400"/>
            <a:r>
              <a:rPr lang="pt-BR" b="1"/>
              <a:t>Pontos chave</a:t>
            </a:r>
          </a:p>
          <a:p>
            <a:pPr defTabSz="914400"/>
            <a:r>
              <a:rPr lang="pt-BR" sz="1600" b="1">
                <a:solidFill>
                  <a:srgbClr val="FF00FF"/>
                </a:solidFill>
              </a:rPr>
              <a:t>Pergunta</a:t>
            </a:r>
            <a:r>
              <a:rPr lang="pt-BR" sz="1600"/>
              <a:t> Em crianças criticamente doentes avaliadas clinicamente para exigir suporte respiratório não invasivo após a extubação, é o uso a cânula nasal de alto fluxo (CNAF) de primeira linha não inferior à pressão positiva contínua nas vias aéreas (CPAP) em termos de tempo para a liberação de todas as formas de suporte respiratório?</a:t>
            </a:r>
          </a:p>
          <a:p>
            <a:pPr defTabSz="914400"/>
            <a:r>
              <a:rPr lang="pt-BR" sz="1600" b="1">
                <a:solidFill>
                  <a:srgbClr val="FF00FF"/>
                </a:solidFill>
              </a:rPr>
              <a:t>Descobertas</a:t>
            </a:r>
            <a:r>
              <a:rPr lang="pt-BR" sz="1600"/>
              <a:t> Neste estudo randomizado de não inferioridade com 600 crianças clinicamente avaliado para necessitar de suporte respiratório não invasivo após a extubação, o tempo médio de liberação do suporte respiratório foi de 50,5 horas para CNAF vs 42,9 horas para CPAP. A confiança unilateral de 97,5%limite para a razão de risco foi de 0,70, o que não atendeu a margem de não inferioridade de 0,75.</a:t>
            </a:r>
          </a:p>
          <a:p>
            <a:pPr defTabSz="914400"/>
            <a:r>
              <a:rPr lang="pt-BR" sz="1600" b="1">
                <a:solidFill>
                  <a:srgbClr val="FF00FF"/>
                </a:solidFill>
              </a:rPr>
              <a:t>Significado</a:t>
            </a:r>
            <a:r>
              <a:rPr lang="pt-BR" sz="1600"/>
              <a:t> Entre crianças criticamente doentes que necessitam de tratamento não suporte invasivo respiratório após a extubação, CNAF em comparação com  CPAP após a extubação não atendeu ao critério de não inferioridade para o tempo de liberação do suporte respiratório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p:cNvSpPr>
          <p:nvPr>
            <p:ph type="title" idx="4294967295"/>
          </p:nvPr>
        </p:nvSpPr>
        <p:spPr bwMode="auto">
          <a:xfrm>
            <a:off x="960438" y="244475"/>
            <a:ext cx="10363200" cy="1595438"/>
          </a:xfrm>
          <a:noFill/>
        </p:spPr>
        <p:txBody>
          <a:bodyPr wrap="square" numCol="1" anchorCtr="0" compatLnSpc="1">
            <a:prstTxWarp prst="textNoShape">
              <a:avLst/>
            </a:prstTxWarp>
          </a:bodyPr>
          <a:lstStyle/>
          <a:p>
            <a:pPr eaLnBrk="1" hangingPunct="1"/>
            <a:r>
              <a:rPr lang="pt-BR" sz="3200" cap="none" smtClean="0">
                <a:solidFill>
                  <a:srgbClr val="0000FF"/>
                </a:solidFill>
                <a:latin typeface="Algerian" pitchFamily="82" charset="0"/>
              </a:rPr>
              <a:t>NOTA DO EDITOR DA PÁGINA </a:t>
            </a:r>
            <a:r>
              <a:rPr lang="pt-BR" sz="3200" cap="none" smtClean="0">
                <a:solidFill>
                  <a:srgbClr val="0000FF"/>
                </a:solidFill>
                <a:latin typeface="Algerian" pitchFamily="82" charset="0"/>
                <a:hlinkClick r:id="rId2"/>
              </a:rPr>
              <a:t>WWW.PAULOMARGOTTO.COM</a:t>
            </a:r>
            <a:r>
              <a:rPr lang="pt-BR" sz="3200" cap="none" smtClean="0">
                <a:solidFill>
                  <a:srgbClr val="0000FF"/>
                </a:solidFill>
                <a:latin typeface="Algerian" pitchFamily="82" charset="0"/>
              </a:rPr>
              <a:t>, DR. PAULO R. MARGOTO. CONSULTEM TAMBÉM! AMPLIANDO NOSSOS CONHECIMENTOS</a:t>
            </a:r>
          </a:p>
        </p:txBody>
      </p:sp>
      <p:sp>
        <p:nvSpPr>
          <p:cNvPr id="50178" name="Rectangle 3"/>
          <p:cNvSpPr>
            <a:spLocks noGrp="1"/>
          </p:cNvSpPr>
          <p:nvPr>
            <p:ph type="body" idx="4294967295"/>
          </p:nvPr>
        </p:nvSpPr>
        <p:spPr bwMode="auto">
          <a:xfrm>
            <a:off x="758825" y="1919288"/>
            <a:ext cx="10363200" cy="3424237"/>
          </a:xfrm>
          <a:noFill/>
        </p:spPr>
        <p:txBody>
          <a:bodyPr wrap="square" numCol="1" anchor="t" anchorCtr="0" compatLnSpc="1">
            <a:prstTxWarp prst="textNoShape">
              <a:avLst/>
            </a:prstTxWarp>
          </a:bodyPr>
          <a:lstStyle/>
          <a:p>
            <a:pPr algn="ctr" eaLnBrk="1" hangingPunct="1"/>
            <a:r>
              <a:rPr lang="pt-BR" sz="1800" cap="none" smtClean="0"/>
              <a:t>ENTENDENDO O QUE SIGNIFICA  ESTUDO DE NÃO INFERIORIDADE</a:t>
            </a:r>
          </a:p>
          <a:p>
            <a:pPr algn="ctr" eaLnBrk="1" hangingPunct="1"/>
            <a:r>
              <a:rPr lang="pt-BR" sz="1800" cap="none" smtClean="0"/>
              <a:t>CPAP X CÂNULA DE ALTO FLUXO NA NEONATOLOGIA</a:t>
            </a:r>
          </a:p>
        </p:txBody>
      </p:sp>
      <p:sp>
        <p:nvSpPr>
          <p:cNvPr id="50180" name="Text Box 5"/>
          <p:cNvSpPr txBox="1">
            <a:spLocks noChangeArrowheads="1"/>
          </p:cNvSpPr>
          <p:nvPr/>
        </p:nvSpPr>
        <p:spPr bwMode="auto">
          <a:xfrm>
            <a:off x="1279525" y="6059488"/>
            <a:ext cx="9404350" cy="641350"/>
          </a:xfrm>
          <a:prstGeom prst="rect">
            <a:avLst/>
          </a:prstGeom>
          <a:noFill/>
          <a:ln w="9525">
            <a:noFill/>
            <a:miter lim="800000"/>
            <a:headEnd/>
            <a:tailEnd/>
          </a:ln>
        </p:spPr>
        <p:txBody>
          <a:bodyPr wrap="none">
            <a:spAutoFit/>
          </a:bodyPr>
          <a:lstStyle/>
          <a:p>
            <a:pPr algn="ctr" defTabSz="914400"/>
            <a:r>
              <a:rPr lang="pt-BR">
                <a:solidFill>
                  <a:srgbClr val="FF00FF"/>
                </a:solidFill>
              </a:rPr>
              <a:t>Drs. Márcia Pimentel, Vitória,Paulo R. Margotto, Fabiana Márcia, Adriana e Luciana Jatobá</a:t>
            </a:r>
          </a:p>
          <a:p>
            <a:pPr algn="ctr" defTabSz="914400"/>
            <a:r>
              <a:rPr lang="pt-BR">
                <a:solidFill>
                  <a:srgbClr val="FF00FF"/>
                </a:solidFill>
              </a:rPr>
              <a:t>(HMIB/NEOBRASÍLIA-1/7/2022)</a:t>
            </a:r>
          </a:p>
        </p:txBody>
      </p:sp>
      <p:pic>
        <p:nvPicPr>
          <p:cNvPr id="50182" name="Picture 4"/>
          <p:cNvPicPr>
            <a:picLocks noChangeAspect="1" noChangeArrowheads="1"/>
          </p:cNvPicPr>
          <p:nvPr/>
        </p:nvPicPr>
        <p:blipFill>
          <a:blip r:embed="rId3"/>
          <a:srcRect/>
          <a:stretch>
            <a:fillRect/>
          </a:stretch>
        </p:blipFill>
        <p:spPr bwMode="auto">
          <a:xfrm>
            <a:off x="3340100" y="2857500"/>
            <a:ext cx="5005388" cy="3271838"/>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idx="4294967295"/>
          </p:nvPr>
        </p:nvSpPr>
        <p:spPr bwMode="auto">
          <a:xfrm>
            <a:off x="527050" y="692150"/>
            <a:ext cx="9753600" cy="1154113"/>
          </a:xfrm>
          <a:noFill/>
        </p:spPr>
        <p:txBody>
          <a:bodyPr wrap="square" numCol="1" anchor="b" anchorCtr="0" compatLnSpc="1">
            <a:prstTxWarp prst="textNoShape">
              <a:avLst/>
            </a:prstTxWarp>
          </a:bodyPr>
          <a:lstStyle/>
          <a:p>
            <a:pPr eaLnBrk="1" hangingPunct="1"/>
            <a:r>
              <a:rPr lang="pt-BR" cap="none" smtClean="0">
                <a:solidFill>
                  <a:srgbClr val="FF00FF"/>
                </a:solidFill>
              </a:rPr>
              <a:t>Ensaios de Não -Inferioridade</a:t>
            </a:r>
          </a:p>
        </p:txBody>
      </p:sp>
      <p:sp>
        <p:nvSpPr>
          <p:cNvPr id="51202" name="Rectangle 3"/>
          <p:cNvSpPr>
            <a:spLocks noGrp="1"/>
          </p:cNvSpPr>
          <p:nvPr>
            <p:ph type="body" idx="4294967295"/>
          </p:nvPr>
        </p:nvSpPr>
        <p:spPr bwMode="auto">
          <a:xfrm>
            <a:off x="719138" y="2205038"/>
            <a:ext cx="10639425" cy="4319587"/>
          </a:xfrm>
          <a:noFill/>
        </p:spPr>
        <p:txBody>
          <a:bodyPr wrap="square" numCol="1" anchor="t" anchorCtr="0" compatLnSpc="1">
            <a:prstTxWarp prst="textNoShape">
              <a:avLst/>
            </a:prstTxWarp>
          </a:bodyPr>
          <a:lstStyle/>
          <a:p>
            <a:pPr indent="-182563" eaLnBrk="1" hangingPunct="1"/>
            <a:r>
              <a:rPr lang="pt-BR" cap="none" smtClean="0"/>
              <a:t>Estudos de não-inferioridade são modelos experimentais desenvolvidos com o </a:t>
            </a:r>
            <a:r>
              <a:rPr lang="pt-BR" b="1" cap="none" smtClean="0">
                <a:solidFill>
                  <a:srgbClr val="0000FF"/>
                </a:solidFill>
              </a:rPr>
              <a:t>objetivo de determinar se um novo tratamento ou procedimento não é menos eficaz que outro já estabelecido e considerado como controle</a:t>
            </a:r>
            <a:r>
              <a:rPr lang="pt-BR" cap="none" smtClean="0"/>
              <a:t>. São de grande importância no estudo de tratamentos em que o uso de placebo é inviável.</a:t>
            </a:r>
          </a:p>
          <a:p>
            <a:pPr indent="-182563" eaLnBrk="1" hangingPunct="1"/>
            <a:r>
              <a:rPr lang="pt-BR" cap="none" smtClean="0"/>
              <a:t> Estudos clássicos, chamados de estudos de superioridade, identificam o melhor tratamento, cujo objetivo é determinar se um tratamento em investigação é superior ao agente comparativo </a:t>
            </a:r>
          </a:p>
        </p:txBody>
      </p:sp>
      <p:sp>
        <p:nvSpPr>
          <p:cNvPr id="51203" name="Rectangle 4"/>
          <p:cNvSpPr>
            <a:spLocks noChangeArrowheads="1"/>
          </p:cNvSpPr>
          <p:nvPr/>
        </p:nvSpPr>
        <p:spPr bwMode="auto">
          <a:xfrm>
            <a:off x="2981325" y="5745163"/>
            <a:ext cx="5915025" cy="762000"/>
          </a:xfrm>
          <a:prstGeom prst="rect">
            <a:avLst/>
          </a:prstGeom>
          <a:solidFill>
            <a:srgbClr val="FFFFFF"/>
          </a:solidFill>
          <a:ln w="9525">
            <a:noFill/>
            <a:miter lim="800000"/>
            <a:headEnd/>
            <a:tailEnd/>
          </a:ln>
        </p:spPr>
        <p:txBody>
          <a:bodyPr lIns="0" tIns="0" rIns="0" bIns="0" anchor="ctr">
            <a:spAutoFit/>
          </a:bodyPr>
          <a:lstStyle/>
          <a:p>
            <a:pPr defTabSz="914400"/>
            <a:r>
              <a:rPr lang="pt-BR" sz="900" b="1"/>
              <a:t>Resultados da pesquisa</a:t>
            </a:r>
          </a:p>
          <a:p>
            <a:pPr defTabSz="914400" eaLnBrk="0" hangingPunct="0"/>
            <a:r>
              <a:rPr lang="pt-BR" sz="1300" b="1">
                <a:solidFill>
                  <a:srgbClr val="1A0DAB"/>
                </a:solidFill>
              </a:rPr>
              <a:t>[PDF]</a:t>
            </a:r>
            <a:r>
              <a:rPr lang="pt-BR" sz="1300" u="sng">
                <a:solidFill>
                  <a:srgbClr val="660099"/>
                </a:solidFill>
                <a:hlinkClick r:id="rId2"/>
              </a:rPr>
              <a:t>Estudos clínicos de não-inferioridade ... - SciELO</a:t>
            </a:r>
            <a:endParaRPr lang="pt-BR" sz="1300"/>
          </a:p>
          <a:p>
            <a:pPr defTabSz="914400" eaLnBrk="0" hangingPunct="0"/>
            <a:r>
              <a:rPr lang="pt-BR" sz="1000">
                <a:solidFill>
                  <a:srgbClr val="006621"/>
                </a:solidFill>
              </a:rPr>
              <a:t>www.scielo.br/pdf/jvb/v9n3/a09v9n3.pdf</a:t>
            </a:r>
            <a:endParaRPr lang="pt-BR" sz="600">
              <a:solidFill>
                <a:srgbClr val="808080"/>
              </a:solidFill>
            </a:endParaRPr>
          </a:p>
          <a:p>
            <a:pPr defTabSz="914400" eaLnBrk="0" hangingPunct="0"/>
            <a:endParaRPr lang="pt-BR"/>
          </a:p>
        </p:txBody>
      </p:sp>
      <p:sp>
        <p:nvSpPr>
          <p:cNvPr id="51204" name="Rectangle 5"/>
          <p:cNvSpPr>
            <a:spLocks noChangeArrowheads="1"/>
          </p:cNvSpPr>
          <p:nvPr/>
        </p:nvSpPr>
        <p:spPr bwMode="auto">
          <a:xfrm>
            <a:off x="3398838" y="3352800"/>
            <a:ext cx="246062" cy="915988"/>
          </a:xfrm>
          <a:prstGeom prst="rect">
            <a:avLst/>
          </a:prstGeom>
          <a:noFill/>
          <a:ln w="9525">
            <a:noFill/>
            <a:miter lim="800000"/>
            <a:headEnd/>
            <a:tailEnd/>
          </a:ln>
        </p:spPr>
        <p:txBody>
          <a:bodyPr wrap="none" anchor="ctr">
            <a:spAutoFit/>
          </a:bodyPr>
          <a:lstStyle/>
          <a:p>
            <a:pPr defTabSz="914400"/>
            <a:r>
              <a:rPr lang="pt-BR">
                <a:solidFill>
                  <a:srgbClr val="545454"/>
                </a:solidFill>
              </a:rPr>
              <a:t/>
            </a:r>
            <a:br>
              <a:rPr lang="pt-BR">
                <a:solidFill>
                  <a:srgbClr val="545454"/>
                </a:solidFill>
              </a:rPr>
            </a:br>
            <a:endParaRPr lang="pt-BR"/>
          </a:p>
          <a:p>
            <a:pPr defTabSz="914400" eaLnBrk="0" hangingPunct="0"/>
            <a:endParaRPr lang="pt-BR"/>
          </a:p>
        </p:txBody>
      </p:sp>
      <p:sp>
        <p:nvSpPr>
          <p:cNvPr id="51205" name="Text Box 6"/>
          <p:cNvSpPr txBox="1">
            <a:spLocks noChangeArrowheads="1"/>
          </p:cNvSpPr>
          <p:nvPr/>
        </p:nvSpPr>
        <p:spPr bwMode="auto">
          <a:xfrm>
            <a:off x="4945063" y="5229225"/>
            <a:ext cx="1809750" cy="366713"/>
          </a:xfrm>
          <a:prstGeom prst="rect">
            <a:avLst/>
          </a:prstGeom>
          <a:noFill/>
          <a:ln w="9525">
            <a:noFill/>
            <a:miter lim="800000"/>
            <a:headEnd/>
            <a:tailEnd/>
          </a:ln>
        </p:spPr>
        <p:txBody>
          <a:bodyPr wrap="none">
            <a:spAutoFit/>
          </a:bodyPr>
          <a:lstStyle/>
          <a:p>
            <a:pPr defTabSz="914400"/>
            <a:r>
              <a:rPr lang="pt-BR" b="1">
                <a:solidFill>
                  <a:srgbClr val="0000FF"/>
                </a:solidFill>
              </a:rPr>
              <a:t>Consulte Aqui!</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title" idx="4294967295"/>
          </p:nvPr>
        </p:nvSpPr>
        <p:spPr bwMode="auto">
          <a:xfrm>
            <a:off x="987425" y="207963"/>
            <a:ext cx="10363200" cy="1595437"/>
          </a:xfrm>
          <a:noFill/>
        </p:spPr>
        <p:txBody>
          <a:bodyPr wrap="square" numCol="1" anchorCtr="0" compatLnSpc="1">
            <a:prstTxWarp prst="textNoShape">
              <a:avLst/>
            </a:prstTxWarp>
          </a:bodyPr>
          <a:lstStyle/>
          <a:p>
            <a:pPr eaLnBrk="1" hangingPunct="1"/>
            <a:r>
              <a:rPr lang="pt-BR" cap="none" smtClean="0">
                <a:solidFill>
                  <a:srgbClr val="FF00FF"/>
                </a:solidFill>
              </a:rPr>
              <a:t>Exemplo de um estudo de não inferioridade</a:t>
            </a:r>
            <a:r>
              <a:rPr lang="pt-BR" cap="none" smtClean="0"/>
              <a:t/>
            </a:r>
            <a:br>
              <a:rPr lang="pt-BR" cap="none" smtClean="0"/>
            </a:br>
            <a:endParaRPr lang="pt-BR" cap="none" smtClean="0"/>
          </a:p>
        </p:txBody>
      </p:sp>
      <p:sp>
        <p:nvSpPr>
          <p:cNvPr id="52226" name="Rectangle 3"/>
          <p:cNvSpPr>
            <a:spLocks noGrp="1"/>
          </p:cNvSpPr>
          <p:nvPr>
            <p:ph type="body" idx="4294967295"/>
          </p:nvPr>
        </p:nvSpPr>
        <p:spPr bwMode="auto">
          <a:xfrm>
            <a:off x="503238" y="1095375"/>
            <a:ext cx="11085512" cy="5556250"/>
          </a:xfrm>
          <a:noFill/>
        </p:spPr>
        <p:txBody>
          <a:bodyPr wrap="square" numCol="1" anchor="t" anchorCtr="0" compatLnSpc="1">
            <a:prstTxWarp prst="textNoShape">
              <a:avLst/>
            </a:prstTxWarp>
          </a:bodyPr>
          <a:lstStyle/>
          <a:p>
            <a:pPr eaLnBrk="1" hangingPunct="1">
              <a:lnSpc>
                <a:spcPct val="100000"/>
              </a:lnSpc>
            </a:pPr>
            <a:r>
              <a:rPr lang="pt-BR" sz="1400" cap="none" smtClean="0">
                <a:latin typeface="Times New Roman" pitchFamily="18" charset="0"/>
                <a:cs typeface="Times New Roman" pitchFamily="18" charset="0"/>
              </a:rPr>
              <a:t>Novos dados indicam que a transfusão da placenta para o bebê não é significativamente afetada pelo nível relativo do bebê em relação ao intróito da vagina. Isto indica que o bebê pode ser colocado no abdomen ou no peito materno antes do clampeameno do cordão:</a:t>
            </a:r>
          </a:p>
          <a:p>
            <a:pPr algn="ctr" eaLnBrk="1" hangingPunct="1">
              <a:lnSpc>
                <a:spcPct val="100000"/>
              </a:lnSpc>
              <a:buFont typeface="Arial" charset="0"/>
              <a:buNone/>
            </a:pPr>
            <a:r>
              <a:rPr lang="pt-BR" sz="1400" cap="none" smtClean="0">
                <a:latin typeface="Times New Roman" pitchFamily="18" charset="0"/>
                <a:cs typeface="Times New Roman" pitchFamily="18" charset="0"/>
                <a:hlinkClick r:id="rId2"/>
              </a:rPr>
              <a:t>Effect of gravity on volume of placental transfusion: a multicentre, randomised, non-inferiority trial.</a:t>
            </a:r>
            <a:r>
              <a:rPr lang="pt-BR" sz="1400" cap="none" smtClean="0">
                <a:latin typeface="Times New Roman" pitchFamily="18" charset="0"/>
                <a:cs typeface="Times New Roman" pitchFamily="18" charset="0"/>
              </a:rPr>
              <a:t> Vain NE, Satragno DS, Gorenstein AN, Gordillo JE, Berazategui JP, Alda MG, Prudent LM. Lancet. 2014 Jul 19;384(9939):235-40.</a:t>
            </a:r>
          </a:p>
          <a:p>
            <a:pPr eaLnBrk="1" hangingPunct="1">
              <a:lnSpc>
                <a:spcPct val="100000"/>
              </a:lnSpc>
            </a:pPr>
            <a:r>
              <a:rPr lang="pt-BR" sz="1800" b="1" cap="none" smtClean="0">
                <a:solidFill>
                  <a:srgbClr val="0000FF"/>
                </a:solidFill>
                <a:latin typeface="Times New Roman" pitchFamily="18" charset="0"/>
                <a:cs typeface="Times New Roman" pitchFamily="18" charset="0"/>
              </a:rPr>
              <a:t>os autores  tiveram como objetivo a avaliação se o </a:t>
            </a:r>
            <a:r>
              <a:rPr lang="pt-BR" sz="1800" b="1" cap="none" smtClean="0">
                <a:solidFill>
                  <a:srgbClr val="0000FF"/>
                </a:solidFill>
                <a:latin typeface="Times New Roman" pitchFamily="18" charset="0"/>
                <a:cs typeface="Times New Roman" pitchFamily="18" charset="0"/>
                <a:sym typeface="Wingdings" pitchFamily="2" charset="2"/>
              </a:rPr>
              <a:t>volume de transfusão placentária no RN colocado no abdome ou tórax versus a nível do intróito vaginal NÃO seria inferior ao volume de transfusão placentária quando colocado ao nível do intróito vaginal</a:t>
            </a:r>
          </a:p>
          <a:p>
            <a:pPr eaLnBrk="1" hangingPunct="1">
              <a:lnSpc>
                <a:spcPct val="100000"/>
              </a:lnSpc>
            </a:pPr>
            <a:r>
              <a:rPr lang="pt-BR" sz="1800" b="1" cap="none" smtClean="0">
                <a:latin typeface="Times New Roman" pitchFamily="18" charset="0"/>
                <a:cs typeface="Times New Roman" pitchFamily="18" charset="0"/>
                <a:sym typeface="Wingdings" pitchFamily="2" charset="2"/>
              </a:rPr>
              <a:t>Esse foi um </a:t>
            </a:r>
            <a:r>
              <a:rPr lang="en-US" sz="1800" b="1" cap="none" smtClean="0">
                <a:latin typeface="Times New Roman" pitchFamily="18" charset="0"/>
                <a:cs typeface="Times New Roman" pitchFamily="18" charset="0"/>
              </a:rPr>
              <a:t>estudo multicêntrico, </a:t>
            </a:r>
            <a:r>
              <a:rPr lang="en-US" sz="1800" b="1" cap="none" smtClean="0">
                <a:solidFill>
                  <a:srgbClr val="0000FF"/>
                </a:solidFill>
                <a:latin typeface="Times New Roman" pitchFamily="18" charset="0"/>
                <a:cs typeface="Times New Roman" pitchFamily="18" charset="0"/>
              </a:rPr>
              <a:t>não-inferior</a:t>
            </a:r>
            <a:r>
              <a:rPr lang="en-US" sz="1800" b="1" cap="none" smtClean="0">
                <a:latin typeface="Times New Roman" pitchFamily="18" charset="0"/>
                <a:cs typeface="Times New Roman" pitchFamily="18" charset="0"/>
              </a:rPr>
              <a:t>, randomizado e controlado em três hospitais Universtiários na Argentina. </a:t>
            </a:r>
            <a:r>
              <a:rPr lang="en-US" sz="1800" b="1" cap="none" smtClean="0">
                <a:solidFill>
                  <a:srgbClr val="FF00FF"/>
                </a:solidFill>
                <a:latin typeface="Times New Roman" pitchFamily="18" charset="0"/>
                <a:cs typeface="Times New Roman" pitchFamily="18" charset="0"/>
              </a:rPr>
              <a:t>Vejam os resultados</a:t>
            </a:r>
          </a:p>
          <a:p>
            <a:pPr algn="just" eaLnBrk="1" hangingPunct="1">
              <a:lnSpc>
                <a:spcPct val="90000"/>
              </a:lnSpc>
            </a:pPr>
            <a:r>
              <a:rPr lang="pt-PT" sz="1800" b="1" cap="none" smtClean="0">
                <a:latin typeface="Times New Roman" pitchFamily="18" charset="0"/>
                <a:cs typeface="Times New Roman" pitchFamily="18" charset="0"/>
              </a:rPr>
              <a:t>RN a termo no abdome ou seio materno</a:t>
            </a:r>
            <a:r>
              <a:rPr lang="pt-PT" sz="1800" cap="none" smtClean="0">
                <a:latin typeface="Times New Roman" pitchFamily="18" charset="0"/>
                <a:cs typeface="Times New Roman" pitchFamily="18" charset="0"/>
              </a:rPr>
              <a:t> antes do clampeamento do cordão umbilical OU </a:t>
            </a:r>
            <a:r>
              <a:rPr lang="pt-PT" sz="1800" b="1" cap="none" smtClean="0">
                <a:latin typeface="Times New Roman" pitchFamily="18" charset="0"/>
                <a:cs typeface="Times New Roman" pitchFamily="18" charset="0"/>
              </a:rPr>
              <a:t>no nível do intróito vaginal,</a:t>
            </a:r>
            <a:r>
              <a:rPr lang="pt-PT" sz="1800" cap="none" smtClean="0">
                <a:latin typeface="Times New Roman" pitchFamily="18" charset="0"/>
                <a:cs typeface="Times New Roman" pitchFamily="18" charset="0"/>
              </a:rPr>
              <a:t> resultam em </a:t>
            </a:r>
            <a:r>
              <a:rPr lang="pt-PT" sz="1800" cap="none" smtClean="0">
                <a:solidFill>
                  <a:srgbClr val="FF00FF"/>
                </a:solidFill>
                <a:latin typeface="Times New Roman" pitchFamily="18" charset="0"/>
                <a:cs typeface="Times New Roman" pitchFamily="18" charset="0"/>
              </a:rPr>
              <a:t>valores idênticos de transfusão placentária</a:t>
            </a:r>
            <a:r>
              <a:rPr lang="pt-PT" sz="1800" cap="none" smtClean="0">
                <a:latin typeface="Times New Roman" pitchFamily="18" charset="0"/>
                <a:cs typeface="Times New Roman" pitchFamily="18" charset="0"/>
              </a:rPr>
              <a:t> </a:t>
            </a:r>
          </a:p>
          <a:p>
            <a:pPr algn="just" eaLnBrk="1" hangingPunct="1">
              <a:lnSpc>
                <a:spcPct val="90000"/>
              </a:lnSpc>
            </a:pPr>
            <a:endParaRPr lang="pt-BR" sz="1800" cap="none" smtClean="0">
              <a:latin typeface="Times New Roman" pitchFamily="18" charset="0"/>
              <a:cs typeface="Times New Roman" pitchFamily="18" charset="0"/>
            </a:endParaRPr>
          </a:p>
          <a:p>
            <a:pPr algn="just" eaLnBrk="1" hangingPunct="1">
              <a:lnSpc>
                <a:spcPct val="90000"/>
              </a:lnSpc>
            </a:pPr>
            <a:r>
              <a:rPr lang="pt-BR" sz="1800" cap="none" smtClean="0">
                <a:latin typeface="Times New Roman" pitchFamily="18" charset="0"/>
                <a:cs typeface="Times New Roman" pitchFamily="18" charset="0"/>
              </a:rPr>
              <a:t>O presente estudo recomenda que as mães estão autorizadas a segurar o RN durante dois minutos antes do clampeamento, aumentando </a:t>
            </a:r>
            <a:r>
              <a:rPr lang="pt-BR" sz="1800" cap="none" smtClean="0">
                <a:latin typeface="Times New Roman" pitchFamily="18" charset="0"/>
                <a:cs typeface="Times New Roman" pitchFamily="18" charset="0"/>
                <a:sym typeface="Wingdings" pitchFamily="2" charset="2"/>
              </a:rPr>
              <a:t>assim  a adesão obstétrica</a:t>
            </a:r>
          </a:p>
          <a:p>
            <a:pPr algn="just" eaLnBrk="1" hangingPunct="1">
              <a:lnSpc>
                <a:spcPct val="90000"/>
              </a:lnSpc>
              <a:buFont typeface="Arial" charset="0"/>
              <a:buNone/>
            </a:pPr>
            <a:endParaRPr lang="pt-BR" sz="1800" cap="none" smtClean="0">
              <a:latin typeface="Times New Roman" pitchFamily="18" charset="0"/>
              <a:cs typeface="Times New Roman" pitchFamily="18" charset="0"/>
              <a:sym typeface="Wingdings" pitchFamily="2" charset="2"/>
            </a:endParaRPr>
          </a:p>
          <a:p>
            <a:pPr algn="just" eaLnBrk="1" hangingPunct="1">
              <a:lnSpc>
                <a:spcPct val="90000"/>
              </a:lnSpc>
            </a:pPr>
            <a:r>
              <a:rPr lang="pt-BR" sz="1800" cap="none" smtClean="0">
                <a:latin typeface="Times New Roman" pitchFamily="18" charset="0"/>
                <a:cs typeface="Times New Roman" pitchFamily="18" charset="0"/>
                <a:sym typeface="Wingdings" pitchFamily="2" charset="2"/>
              </a:rPr>
              <a:t>Clampeamento </a:t>
            </a:r>
            <a:r>
              <a:rPr lang="pt-BR" sz="1800" cap="none" smtClean="0">
                <a:latin typeface="Times New Roman" pitchFamily="18" charset="0"/>
                <a:cs typeface="Times New Roman" pitchFamily="18" charset="0"/>
              </a:rPr>
              <a:t>tardio pode aprimorar ligação materno-infantil e diminuir a deficiência de ferro na infância.</a:t>
            </a:r>
          </a:p>
          <a:p>
            <a:pPr eaLnBrk="1" hangingPunct="1">
              <a:lnSpc>
                <a:spcPct val="100000"/>
              </a:lnSpc>
            </a:pPr>
            <a:endParaRPr lang="pt-BR" sz="1800" b="1" cap="none" smtClean="0">
              <a:latin typeface="Times New Roman" pitchFamily="18" charset="0"/>
              <a:cs typeface="Times New Roman" pitchFamily="18" charset="0"/>
              <a:sym typeface="Wingdings" pitchFamily="2" charset="2"/>
            </a:endParaRPr>
          </a:p>
          <a:p>
            <a:pPr eaLnBrk="1" hangingPunct="1">
              <a:lnSpc>
                <a:spcPct val="100000"/>
              </a:lnSpc>
            </a:pPr>
            <a:endParaRPr lang="pt-BR" sz="1800" b="1" cap="none" smtClean="0">
              <a:latin typeface="Times New Roman" pitchFamily="18" charset="0"/>
              <a:cs typeface="Times New Roman" pitchFamily="18" charset="0"/>
              <a:sym typeface="Wingdings" pitchFamily="2" charset="2"/>
            </a:endParaRPr>
          </a:p>
          <a:p>
            <a:pPr algn="ctr" eaLnBrk="1" hangingPunct="1">
              <a:lnSpc>
                <a:spcPct val="100000"/>
              </a:lnSpc>
              <a:buFont typeface="Arial" charset="0"/>
              <a:buNone/>
            </a:pPr>
            <a:endParaRPr lang="pt-BR" sz="1800" b="1" cap="none" smtClean="0"/>
          </a:p>
          <a:p>
            <a:pPr algn="ctr" eaLnBrk="1" hangingPunct="1">
              <a:lnSpc>
                <a:spcPct val="100000"/>
              </a:lnSpc>
              <a:buFont typeface="Arial" charset="0"/>
              <a:buNone/>
            </a:pPr>
            <a:endParaRPr lang="pt-BR" altLang="ko-KR" sz="1800" b="1" cap="none" smtClean="0">
              <a:ea typeface="굴림"/>
              <a:cs typeface="굴림"/>
            </a:endParaRPr>
          </a:p>
          <a:p>
            <a:pPr eaLnBrk="1" hangingPunct="1">
              <a:lnSpc>
                <a:spcPct val="100000"/>
              </a:lnSpc>
            </a:pPr>
            <a:r>
              <a:rPr lang="pt-BR" altLang="ko-KR" sz="800" b="1" cap="none" smtClean="0">
                <a:solidFill>
                  <a:srgbClr val="0000FF"/>
                </a:solidFill>
                <a:ea typeface="굴림"/>
                <a:cs typeface="굴림"/>
              </a:rPr>
              <a:t>	</a:t>
            </a:r>
            <a:endParaRPr lang="pt-BR" sz="800" b="1" cap="none" smtClean="0">
              <a:solidFill>
                <a:srgbClr val="0000FF"/>
              </a:solidFill>
              <a:ea typeface="굴림"/>
              <a:cs typeface="굴림"/>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p:cNvSpPr>
          <p:nvPr>
            <p:ph type="title" idx="4294967295"/>
          </p:nvPr>
        </p:nvSpPr>
        <p:spPr bwMode="auto">
          <a:xfrm>
            <a:off x="1050925" y="188913"/>
            <a:ext cx="10363200" cy="1595437"/>
          </a:xfrm>
          <a:noFill/>
        </p:spPr>
        <p:txBody>
          <a:bodyPr wrap="square" numCol="1" anchorCtr="0" compatLnSpc="1">
            <a:prstTxWarp prst="textNoShape">
              <a:avLst/>
            </a:prstTxWarp>
          </a:bodyPr>
          <a:lstStyle/>
          <a:p>
            <a:pPr eaLnBrk="1" hangingPunct="1"/>
            <a:r>
              <a:rPr lang="pt-BR" cap="none" smtClean="0">
                <a:solidFill>
                  <a:srgbClr val="FF00FF"/>
                </a:solidFill>
              </a:rPr>
              <a:t>Comunicação com o autor Nestor Vain (Argentina)</a:t>
            </a:r>
          </a:p>
        </p:txBody>
      </p:sp>
      <p:sp>
        <p:nvSpPr>
          <p:cNvPr id="53250" name="Rectangle 3"/>
          <p:cNvSpPr>
            <a:spLocks noGrp="1"/>
          </p:cNvSpPr>
          <p:nvPr>
            <p:ph type="body" idx="4294967295"/>
          </p:nvPr>
        </p:nvSpPr>
        <p:spPr bwMode="auto">
          <a:xfrm>
            <a:off x="1106488" y="1371600"/>
            <a:ext cx="10363200" cy="3424238"/>
          </a:xfrm>
          <a:noFill/>
        </p:spPr>
        <p:txBody>
          <a:bodyPr wrap="square" numCol="1" anchor="t" anchorCtr="0" compatLnSpc="1">
            <a:prstTxWarp prst="textNoShape">
              <a:avLst/>
            </a:prstTxWarp>
          </a:bodyPr>
          <a:lstStyle/>
          <a:p>
            <a:pPr eaLnBrk="1" hangingPunct="1">
              <a:lnSpc>
                <a:spcPct val="100000"/>
              </a:lnSpc>
            </a:pPr>
            <a:r>
              <a:rPr lang="es-AR" sz="1600" cap="none" smtClean="0"/>
              <a:t>Paulo</a:t>
            </a:r>
          </a:p>
          <a:p>
            <a:pPr eaLnBrk="1" hangingPunct="1">
              <a:lnSpc>
                <a:spcPct val="100000"/>
              </a:lnSpc>
            </a:pPr>
            <a:r>
              <a:rPr lang="es-AR" sz="1600" cap="none" smtClean="0"/>
              <a:t>Muchas gracias por tu email.</a:t>
            </a:r>
          </a:p>
          <a:p>
            <a:pPr eaLnBrk="1" hangingPunct="1">
              <a:lnSpc>
                <a:spcPct val="100000"/>
              </a:lnSpc>
            </a:pPr>
            <a:r>
              <a:rPr lang="es-AR" sz="1600" cap="none" smtClean="0"/>
              <a:t>La mejor explicación está en un trabajo en ingles que te mando aquí el Link</a:t>
            </a:r>
            <a:endParaRPr lang="es-AR" sz="1600" cap="none" smtClean="0">
              <a:hlinkClick r:id="rId2"/>
            </a:endParaRPr>
          </a:p>
          <a:p>
            <a:pPr algn="ctr" eaLnBrk="1" hangingPunct="1">
              <a:lnSpc>
                <a:spcPct val="100000"/>
              </a:lnSpc>
              <a:buFont typeface="Arial" charset="0"/>
              <a:buNone/>
            </a:pPr>
            <a:r>
              <a:rPr lang="es-AR" sz="1600" cap="none" smtClean="0">
                <a:hlinkClick r:id="rId2"/>
              </a:rPr>
              <a:t>http://www.ncbi.nlm.nih.gov/pmc/articles/PMC3510268/</a:t>
            </a:r>
            <a:r>
              <a:rPr lang="es-AR" sz="1600" cap="none" smtClean="0"/>
              <a:t> </a:t>
            </a:r>
          </a:p>
          <a:p>
            <a:pPr algn="ctr" eaLnBrk="1" hangingPunct="1">
              <a:lnSpc>
                <a:spcPct val="100000"/>
              </a:lnSpc>
              <a:buFont typeface="Arial" charset="0"/>
              <a:buNone/>
            </a:pPr>
            <a:r>
              <a:rPr lang="pt-BR" sz="1200" cap="none" smtClean="0"/>
              <a:t>    (</a:t>
            </a:r>
            <a:r>
              <a:rPr lang="pt-BR" sz="1200" cap="none" smtClean="0">
                <a:hlinkClick r:id="rId3"/>
              </a:rPr>
              <a:t>Understanding </a:t>
            </a:r>
            <a:r>
              <a:rPr lang="pt-BR" sz="1200" b="1" cap="none" smtClean="0">
                <a:hlinkClick r:id="rId3"/>
              </a:rPr>
              <a:t>noninferiority trials</a:t>
            </a:r>
            <a:r>
              <a:rPr lang="pt-BR" sz="1200" b="1" cap="none" smtClean="0"/>
              <a:t>. </a:t>
            </a:r>
            <a:r>
              <a:rPr lang="pt-BR" sz="1200" cap="none" smtClean="0"/>
              <a:t>Seokyung Hahn. Korean J Pediatr. </a:t>
            </a:r>
            <a:r>
              <a:rPr lang="pt-BR" sz="1200" b="1" cap="none" smtClean="0"/>
              <a:t>2012</a:t>
            </a:r>
            <a:r>
              <a:rPr lang="pt-BR" sz="1200" cap="none" smtClean="0"/>
              <a:t> Nov; 55(11): 403–407. Published online </a:t>
            </a:r>
            <a:r>
              <a:rPr lang="pt-BR" sz="1200" b="1" cap="none" smtClean="0"/>
              <a:t>2012</a:t>
            </a:r>
            <a:r>
              <a:rPr lang="pt-BR" sz="1200" cap="none" smtClean="0"/>
              <a:t> Nov 23. doi: 10.3345/kjp.</a:t>
            </a:r>
            <a:r>
              <a:rPr lang="pt-BR" sz="1200" b="1" cap="none" smtClean="0"/>
              <a:t>2012</a:t>
            </a:r>
            <a:r>
              <a:rPr lang="pt-BR" sz="1200" cap="none" smtClean="0"/>
              <a:t>.55.11.403. PMCID:PMC3510268. </a:t>
            </a:r>
            <a:r>
              <a:rPr lang="pt-BR" sz="1600" b="1" cap="none" smtClean="0">
                <a:solidFill>
                  <a:srgbClr val="FF00FF"/>
                </a:solidFill>
                <a:latin typeface="Times New Roman" pitchFamily="18" charset="0"/>
                <a:cs typeface="Times New Roman" pitchFamily="18" charset="0"/>
              </a:rPr>
              <a:t>Artigo Integral</a:t>
            </a:r>
            <a:r>
              <a:rPr lang="pt-BR" sz="1600" cap="none" smtClean="0">
                <a:solidFill>
                  <a:srgbClr val="FF00FF"/>
                </a:solidFill>
              </a:rPr>
              <a:t>!) </a:t>
            </a:r>
            <a:endParaRPr lang="es-AR" sz="1600" cap="none" smtClean="0">
              <a:solidFill>
                <a:srgbClr val="FF00FF"/>
              </a:solidFill>
            </a:endParaRPr>
          </a:p>
          <a:p>
            <a:pPr eaLnBrk="1" hangingPunct="1">
              <a:lnSpc>
                <a:spcPct val="100000"/>
              </a:lnSpc>
              <a:buFont typeface="Arial" charset="0"/>
              <a:buNone/>
            </a:pPr>
            <a:r>
              <a:rPr lang="es-AR" sz="1600" cap="none" smtClean="0"/>
              <a:t>En español: cuando hay un procedimiento o un tratamiento standard para algo, si yo quiero investigar algo  que puede tener algunos beneficios colaterales, se investiga con Non Inferiority Trials , es decir en nuestro caso nosotros considerábamos que para la madre es mejor tener al bebé en los brazos al nacer, y que esto también podía hacer que se cumpla más con el clampeo demorado del cordón umbilical. Con el estudio no podíamos querer demostrar que era mejor para la transfusión placentaria. (no había razones para imaginar que sería así). Entonces decidimos demostrar que </a:t>
            </a:r>
            <a:r>
              <a:rPr lang="es-AR" sz="1600" b="1" cap="none" smtClean="0"/>
              <a:t>no era peor, que era equivalente</a:t>
            </a:r>
            <a:r>
              <a:rPr lang="es-AR" sz="1600" cap="none" smtClean="0"/>
              <a:t>. Para eso se hace un non inferiority trial, que al calcular el tamaño de la muestra es mayor el número de pacientes necesario en un trial de superioridad, y el análisis se complica un poco. Pero no hubiera sido honesto hacer un trial de superioridad, porque nunca pensábamos que iba a haber mayor transfusión placentaria.</a:t>
            </a:r>
          </a:p>
          <a:p>
            <a:pPr eaLnBrk="1" hangingPunct="1">
              <a:lnSpc>
                <a:spcPct val="100000"/>
              </a:lnSpc>
            </a:pPr>
            <a:r>
              <a:rPr lang="es-AR" sz="1600" cap="none" smtClean="0"/>
              <a:t>Espero te sirva</a:t>
            </a:r>
          </a:p>
          <a:p>
            <a:pPr eaLnBrk="1" hangingPunct="1">
              <a:lnSpc>
                <a:spcPct val="100000"/>
              </a:lnSpc>
            </a:pPr>
            <a:r>
              <a:rPr lang="es-AR" sz="1600" cap="none" smtClean="0"/>
              <a:t>Néstor</a:t>
            </a:r>
            <a:endParaRPr lang="pt-BR" sz="1600" cap="none" smtClean="0"/>
          </a:p>
          <a:p>
            <a:pPr eaLnBrk="1" hangingPunct="1">
              <a:lnSpc>
                <a:spcPct val="100000"/>
              </a:lnSpc>
            </a:pPr>
            <a:endParaRPr lang="pt-BR" sz="1600" cap="none"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p:cNvSpPr>
          <p:nvPr>
            <p:ph type="title" idx="4294967295"/>
          </p:nvPr>
        </p:nvSpPr>
        <p:spPr bwMode="auto">
          <a:noFill/>
        </p:spPr>
        <p:txBody>
          <a:bodyPr wrap="square" numCol="1" anchorCtr="0" compatLnSpc="1">
            <a:prstTxWarp prst="textNoShape">
              <a:avLst/>
            </a:prstTxWarp>
          </a:bodyPr>
          <a:lstStyle/>
          <a:p>
            <a:pPr eaLnBrk="1" hangingPunct="1"/>
            <a:r>
              <a:rPr lang="pt-BR" cap="none" smtClean="0">
                <a:solidFill>
                  <a:srgbClr val="FF00FF"/>
                </a:solidFill>
              </a:rPr>
              <a:t>Entendendo estudo de não inferioridade</a:t>
            </a:r>
          </a:p>
        </p:txBody>
      </p:sp>
      <p:sp>
        <p:nvSpPr>
          <p:cNvPr id="54274" name="Rectangle 3"/>
          <p:cNvSpPr>
            <a:spLocks noGrp="1"/>
          </p:cNvSpPr>
          <p:nvPr>
            <p:ph type="body" idx="4294967295"/>
          </p:nvPr>
        </p:nvSpPr>
        <p:spPr bwMode="auto">
          <a:xfrm>
            <a:off x="731838" y="2841625"/>
            <a:ext cx="10363200" cy="2143125"/>
          </a:xfrm>
          <a:solidFill>
            <a:srgbClr val="FFFF00"/>
          </a:solidFill>
        </p:spPr>
        <p:txBody>
          <a:bodyPr wrap="square" numCol="1" anchor="t" anchorCtr="0" compatLnSpc="1">
            <a:prstTxWarp prst="textNoShape">
              <a:avLst/>
            </a:prstTxWarp>
          </a:bodyPr>
          <a:lstStyle/>
          <a:p>
            <a:pPr algn="ctr" eaLnBrk="1" hangingPunct="1"/>
            <a:r>
              <a:rPr lang="pt-BR" sz="2400" b="1" cap="none" smtClean="0">
                <a:solidFill>
                  <a:srgbClr val="0000FF"/>
                </a:solidFill>
              </a:rPr>
              <a:t>Ou seja,  colocando o bebê no abdomen/peito antes de clampear o cordão umbilical, os valores de transfusão não são menores e nem maiores do que se recomendou classicamente ao nível do intróito vaginal.SÃO IDÊNTICOS!</a:t>
            </a:r>
          </a:p>
          <a:p>
            <a:pPr algn="ctr" eaLnBrk="1" hangingPunct="1"/>
            <a:endParaRPr lang="pt-BR" sz="2400" b="1" cap="none" smtClean="0">
              <a:solidFill>
                <a:srgbClr val="0000FF"/>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3"/>
          <p:cNvSpPr>
            <a:spLocks noGrp="1"/>
          </p:cNvSpPr>
          <p:nvPr>
            <p:ph type="body" idx="4294967295"/>
          </p:nvPr>
        </p:nvSpPr>
        <p:spPr bwMode="auto">
          <a:xfrm>
            <a:off x="119063" y="2012950"/>
            <a:ext cx="12072937" cy="4845050"/>
          </a:xfrm>
          <a:solidFill>
            <a:schemeClr val="bg1"/>
          </a:solidFill>
        </p:spPr>
        <p:txBody>
          <a:bodyPr wrap="square" numCol="1" anchor="t" anchorCtr="0" compatLnSpc="1">
            <a:prstTxWarp prst="textNoShape">
              <a:avLst/>
            </a:prstTxWarp>
          </a:bodyPr>
          <a:lstStyle/>
          <a:p>
            <a:pPr>
              <a:lnSpc>
                <a:spcPct val="100000"/>
              </a:lnSpc>
              <a:buFont typeface="Arial" charset="0"/>
              <a:buNone/>
            </a:pPr>
            <a:r>
              <a:rPr lang="pt-BR" sz="1600" b="1" cap="none" smtClean="0"/>
              <a:t>                                                                </a:t>
            </a:r>
            <a:r>
              <a:rPr lang="pt-BR" sz="1600" b="1" cap="none" smtClean="0">
                <a:solidFill>
                  <a:srgbClr val="FF00FF"/>
                </a:solidFill>
              </a:rPr>
              <a:t>Cânula de Alto Fluxo versos CPAP após Extubação</a:t>
            </a:r>
            <a:endParaRPr lang="pt-BR" sz="1600" cap="none" smtClean="0">
              <a:solidFill>
                <a:srgbClr val="FF00FF"/>
              </a:solidFill>
            </a:endParaRPr>
          </a:p>
          <a:p>
            <a:pPr>
              <a:lnSpc>
                <a:spcPct val="100000"/>
              </a:lnSpc>
            </a:pPr>
            <a:r>
              <a:rPr lang="pt-BR" sz="1600" cap="none" smtClean="0"/>
              <a:t>-RN (&lt;1250g) imediatamente (30 min) após a primeira extubação foram colocados por 45 minutos em cada modo "crossover study". </a:t>
            </a:r>
            <a:r>
              <a:rPr lang="pt-BR" sz="1600" i="1" cap="none" smtClean="0"/>
              <a:t>Respitrace</a:t>
            </a:r>
            <a:r>
              <a:rPr lang="pt-BR" sz="1600" cap="none" smtClean="0"/>
              <a:t>: registrou movimentos de caixa torácica e abdomen e calculou automaticamente: pausas/apneias, sincronia e assincronia de movimentos de caixa torácica/abdominal. Foi também avaliada a Saturação de O2 e a FIO2. </a:t>
            </a:r>
            <a:r>
              <a:rPr lang="pt-BR" sz="1600" b="1" cap="none" smtClean="0"/>
              <a:t>CAF foi associada a uma necessidade significativamente maior de O2 para se manter a Saturação de O2 desejada</a:t>
            </a:r>
            <a:r>
              <a:rPr lang="pt-BR" sz="1600" cap="none" smtClean="0"/>
              <a:t>. (ESPR - </a:t>
            </a:r>
            <a:r>
              <a:rPr lang="pt-BR" sz="1600" i="1" cap="none" smtClean="0"/>
              <a:t>European Society for Paediatric Research</a:t>
            </a:r>
            <a:r>
              <a:rPr lang="pt-BR" sz="1600" cap="none" smtClean="0"/>
              <a:t>, de 2016).</a:t>
            </a:r>
          </a:p>
          <a:p>
            <a:pPr algn="ctr">
              <a:lnSpc>
                <a:spcPct val="100000"/>
              </a:lnSpc>
            </a:pPr>
            <a:r>
              <a:rPr lang="pt-BR" sz="1600" cap="none" smtClean="0"/>
              <a:t> 	Revisão de 15 estudos realizada pela Cochrane (2016) mostrou que após extubação (total de 6 estudos, 934 bebês), não houve diferenças entre CAF e CPAP em resultados iniciais da morte (RR =0,77, IC 95% 0,43-1,36; 5 estudos, 896 bebês) ou DBP (RR = 0,96, IC 95% 0,78-1,18; 5 estudos, 893 bebês). Não houve diferença na taxa de falha do tratamento (RR =1,21, 95% CI 0,95 a 1,55; 5 estudos, 786 crianças) ou reintubação (RR=0,91, 95% CI, 0,68-1,20; 6 estudos, 934 crianças).As conclusões foram </a:t>
            </a:r>
            <a:r>
              <a:rPr lang="pt-BR" sz="1600" b="1" cap="none" smtClean="0"/>
              <a:t>efeitos semelhantes em termos de falha do tratamento, incidência de DBP e óbito</a:t>
            </a:r>
            <a:r>
              <a:rPr lang="pt-BR" sz="1600" cap="none" smtClean="0"/>
              <a:t>, número pequeno de pacientes estudados, evidência mais robusta como suporte não invasivo no período após a extubação (neste período o uso da CAF está associado com menos trauma nasal). No entanto, observou alta heterogeneidade nos estudos!  </a:t>
            </a:r>
            <a:r>
              <a:rPr lang="en-US" sz="1200" b="1" cap="none" smtClean="0">
                <a:hlinkClick r:id="rId2"/>
              </a:rPr>
              <a:t>High</a:t>
            </a:r>
            <a:r>
              <a:rPr lang="en-US" sz="1200" cap="none" smtClean="0">
                <a:hlinkClick r:id="rId2"/>
              </a:rPr>
              <a:t> </a:t>
            </a:r>
            <a:r>
              <a:rPr lang="en-US" sz="1200" b="1" cap="none" smtClean="0">
                <a:hlinkClick r:id="rId2"/>
              </a:rPr>
              <a:t>flow</a:t>
            </a:r>
            <a:r>
              <a:rPr lang="en-US" sz="1200" cap="none" smtClean="0">
                <a:hlinkClick r:id="rId2"/>
              </a:rPr>
              <a:t> </a:t>
            </a:r>
            <a:r>
              <a:rPr lang="en-US" sz="1200" b="1" cap="none" smtClean="0">
                <a:hlinkClick r:id="rId2"/>
              </a:rPr>
              <a:t>nasal</a:t>
            </a:r>
            <a:r>
              <a:rPr lang="en-US" sz="1200" cap="none" smtClean="0">
                <a:hlinkClick r:id="rId2"/>
              </a:rPr>
              <a:t> </a:t>
            </a:r>
            <a:r>
              <a:rPr lang="en-US" sz="1200" b="1" cap="none" smtClean="0">
                <a:hlinkClick r:id="rId2"/>
              </a:rPr>
              <a:t>cannula</a:t>
            </a:r>
            <a:r>
              <a:rPr lang="en-US" sz="1200" cap="none" smtClean="0">
                <a:hlinkClick r:id="rId2"/>
              </a:rPr>
              <a:t> for </a:t>
            </a:r>
            <a:r>
              <a:rPr lang="en-US" sz="1200" b="1" cap="none" smtClean="0">
                <a:hlinkClick r:id="rId2"/>
              </a:rPr>
              <a:t>respiratory</a:t>
            </a:r>
            <a:r>
              <a:rPr lang="en-US" sz="1200" cap="none" smtClean="0">
                <a:hlinkClick r:id="rId2"/>
              </a:rPr>
              <a:t> </a:t>
            </a:r>
            <a:r>
              <a:rPr lang="en-US" sz="1200" b="1" cap="none" smtClean="0">
                <a:hlinkClick r:id="rId2"/>
              </a:rPr>
              <a:t>support</a:t>
            </a:r>
            <a:r>
              <a:rPr lang="en-US" sz="1200" cap="none" smtClean="0">
                <a:hlinkClick r:id="rId2"/>
              </a:rPr>
              <a:t> in </a:t>
            </a:r>
            <a:r>
              <a:rPr lang="en-US" sz="1200" b="1" cap="none" smtClean="0">
                <a:hlinkClick r:id="rId2"/>
              </a:rPr>
              <a:t>preterm infants</a:t>
            </a:r>
            <a:r>
              <a:rPr lang="en-US" sz="1200" cap="none" smtClean="0">
                <a:hlinkClick r:id="rId2"/>
              </a:rPr>
              <a:t>.</a:t>
            </a:r>
            <a:r>
              <a:rPr lang="en-US" sz="1200" cap="none" smtClean="0"/>
              <a:t> </a:t>
            </a:r>
            <a:r>
              <a:rPr lang="en-US" sz="1200" b="1" cap="none" smtClean="0"/>
              <a:t>Wilkinson</a:t>
            </a:r>
            <a:r>
              <a:rPr lang="en-US" sz="1200" cap="none" smtClean="0"/>
              <a:t> D, Andersen C, O'Donnell CP, De Paoli AG, Manley BJ.Cochrane Database Syst Rev. 2016 Feb 22;2:CD006405. doi: 10.1002/14651858.CD006405.pub3. Review. PMID:26899543. </a:t>
            </a:r>
            <a:r>
              <a:rPr lang="pt-BR" sz="1200" cap="none" smtClean="0"/>
              <a:t>Consulte a metanálise integral clicando a seguir: </a:t>
            </a:r>
            <a:r>
              <a:rPr lang="pt-BR" sz="1200" cap="none" smtClean="0">
                <a:hlinkClick r:id="rId3"/>
              </a:rPr>
              <a:t>High flow nasal cannula for respiratory support in preterm infants</a:t>
            </a:r>
            <a:r>
              <a:rPr lang="pt-BR" sz="1200" cap="none" smtClean="0"/>
              <a:t>. </a:t>
            </a:r>
          </a:p>
          <a:p>
            <a:pPr algn="ctr">
              <a:lnSpc>
                <a:spcPct val="100000"/>
              </a:lnSpc>
            </a:pPr>
            <a:r>
              <a:rPr lang="pt-BR" sz="1600" cap="none" smtClean="0"/>
              <a:t>	Portanto, não está indicado a CAF no período pós-extubação. Estudo da Nova Zelândia a ser publicado traz também esta conclusão.	</a:t>
            </a:r>
          </a:p>
        </p:txBody>
      </p:sp>
      <p:sp>
        <p:nvSpPr>
          <p:cNvPr id="55298" name="Rectangle 4"/>
          <p:cNvSpPr>
            <a:spLocks noChangeArrowheads="1"/>
          </p:cNvSpPr>
          <p:nvPr/>
        </p:nvSpPr>
        <p:spPr bwMode="auto">
          <a:xfrm>
            <a:off x="1270000" y="896938"/>
            <a:ext cx="10261600" cy="1022350"/>
          </a:xfrm>
          <a:prstGeom prst="rect">
            <a:avLst/>
          </a:prstGeom>
          <a:noFill/>
          <a:ln w="9525">
            <a:noFill/>
            <a:miter lim="800000"/>
            <a:headEnd/>
            <a:tailEnd/>
          </a:ln>
        </p:spPr>
        <p:txBody>
          <a:bodyPr wrap="none" lIns="0" tIns="0" rIns="0" bIns="0" anchor="ctr">
            <a:spAutoFit/>
          </a:bodyPr>
          <a:lstStyle/>
          <a:p>
            <a:pPr algn="ctr"/>
            <a:r>
              <a:rPr lang="en-US" sz="2700" b="1">
                <a:solidFill>
                  <a:srgbClr val="0000FF"/>
                </a:solidFill>
                <a:latin typeface="Lato" pitchFamily="34" charset="0"/>
              </a:rPr>
              <a:t>CÂNULA DE ALTO FLUXO DE AR AQUECIDO E UMIDIFICADO</a:t>
            </a:r>
            <a:r>
              <a:rPr lang="en-US" sz="800">
                <a:solidFill>
                  <a:srgbClr val="0000FF"/>
                </a:solidFill>
                <a:hlinkClick r:id="rId4" tooltip="Canula_alto_fluxo_2016"/>
              </a:rPr>
              <a:t>  </a:t>
            </a:r>
            <a:r>
              <a:rPr lang="en-US" sz="2800">
                <a:solidFill>
                  <a:srgbClr val="0000FF"/>
                </a:solidFill>
              </a:rPr>
              <a:t> </a:t>
            </a:r>
            <a:r>
              <a:rPr lang="en-US" sz="800">
                <a:solidFill>
                  <a:srgbClr val="0000FF"/>
                </a:solidFill>
              </a:rPr>
              <a:t>              </a:t>
            </a:r>
            <a:r>
              <a:rPr lang="en-US">
                <a:solidFill>
                  <a:srgbClr val="0000FF"/>
                </a:solidFill>
              </a:rPr>
              <a:t/>
            </a:r>
            <a:br>
              <a:rPr lang="en-US">
                <a:solidFill>
                  <a:srgbClr val="0000FF"/>
                </a:solidFill>
              </a:rPr>
            </a:br>
            <a:r>
              <a:rPr lang="en-US" sz="1300">
                <a:ea typeface="Source Sans Pro"/>
                <a:cs typeface="Source Sans Pro"/>
              </a:rPr>
              <a:t>Guilherme Sant´Anna (Canada).</a:t>
            </a:r>
          </a:p>
          <a:p>
            <a:pPr algn="ctr" eaLnBrk="0" hangingPunct="0"/>
            <a:r>
              <a:rPr lang="en-US" sz="1300">
                <a:ea typeface="Source Sans Pro"/>
                <a:cs typeface="Source Sans Pro"/>
              </a:rPr>
              <a:t>23o Congresso Brasileiro de Perinatologia, 14 a 17 de setembro de 2016, Gramado, RS.</a:t>
            </a:r>
          </a:p>
          <a:p>
            <a:pPr algn="ctr" eaLnBrk="0" hangingPunct="0"/>
            <a:r>
              <a:rPr lang="en-US" sz="1300">
                <a:ea typeface="Source Sans Pro"/>
                <a:cs typeface="Source Sans Pro"/>
              </a:rPr>
              <a:t>Realizado por Paulo R. Margotto</a:t>
            </a:r>
            <a:endParaRPr lang="en-US"/>
          </a:p>
        </p:txBody>
      </p:sp>
      <p:pic>
        <p:nvPicPr>
          <p:cNvPr id="55299" name="Picture 5" descr="doc">
            <a:hlinkClick r:id="rId4" tooltip="Canula_alto_fluxo_2016"/>
          </p:cNvPr>
          <p:cNvPicPr>
            <a:picLocks noChangeAspect="1" noChangeArrowheads="1"/>
          </p:cNvPicPr>
          <p:nvPr/>
        </p:nvPicPr>
        <p:blipFill>
          <a:blip r:embed="rId5"/>
          <a:srcRect/>
          <a:stretch>
            <a:fillRect/>
          </a:stretch>
        </p:blipFill>
        <p:spPr bwMode="auto">
          <a:xfrm>
            <a:off x="11082338" y="1181100"/>
            <a:ext cx="641350" cy="641350"/>
          </a:xfrm>
          <a:prstGeom prst="rect">
            <a:avLst/>
          </a:prstGeom>
          <a:noFill/>
          <a:ln w="9525">
            <a:noFill/>
            <a:miter lim="800000"/>
            <a:headEnd/>
            <a:tailEnd/>
          </a:ln>
        </p:spPr>
      </p:pic>
      <p:sp>
        <p:nvSpPr>
          <p:cNvPr id="55300" name="Oval 6"/>
          <p:cNvSpPr>
            <a:spLocks noChangeArrowheads="1"/>
          </p:cNvSpPr>
          <p:nvPr/>
        </p:nvSpPr>
        <p:spPr bwMode="auto">
          <a:xfrm>
            <a:off x="895350" y="1419225"/>
            <a:ext cx="914400" cy="722313"/>
          </a:xfrm>
          <a:prstGeom prst="ellipse">
            <a:avLst/>
          </a:prstGeom>
          <a:solidFill>
            <a:srgbClr val="FFFF00"/>
          </a:solidFill>
          <a:ln w="57150">
            <a:solidFill>
              <a:srgbClr val="FF00FF"/>
            </a:solidFill>
            <a:round/>
            <a:headEnd/>
            <a:tailEnd/>
          </a:ln>
        </p:spPr>
        <p:txBody>
          <a:bodyPr wrap="none" anchor="ctr"/>
          <a:lstStyle/>
          <a:p>
            <a:pPr algn="ctr" defTabSz="914400"/>
            <a:r>
              <a:rPr lang="pt-BR">
                <a:solidFill>
                  <a:srgbClr val="00CC00"/>
                </a:solidFill>
              </a:rPr>
              <a:t>2016</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3"/>
          <p:cNvSpPr>
            <a:spLocks noGrp="1"/>
          </p:cNvSpPr>
          <p:nvPr>
            <p:ph type="body" idx="4294967295"/>
          </p:nvPr>
        </p:nvSpPr>
        <p:spPr bwMode="auto">
          <a:xfrm>
            <a:off x="914400" y="995363"/>
            <a:ext cx="10453688" cy="5051425"/>
          </a:xfrm>
          <a:solidFill>
            <a:schemeClr val="bg1"/>
          </a:solidFill>
        </p:spPr>
        <p:txBody>
          <a:bodyPr wrap="square" numCol="1" anchor="t" anchorCtr="0" compatLnSpc="1">
            <a:prstTxWarp prst="textNoShape">
              <a:avLst/>
            </a:prstTxWarp>
          </a:bodyPr>
          <a:lstStyle/>
          <a:p>
            <a:pPr>
              <a:buFont typeface="Arial" charset="0"/>
              <a:buNone/>
            </a:pPr>
            <a:r>
              <a:rPr lang="pt-BR" b="1" cap="none" smtClean="0"/>
              <a:t>                                                           </a:t>
            </a:r>
            <a:r>
              <a:rPr lang="pt-BR" sz="3600" b="1" cap="none" smtClean="0">
                <a:solidFill>
                  <a:srgbClr val="FF00FF"/>
                </a:solidFill>
              </a:rPr>
              <a:t>Em resumo</a:t>
            </a:r>
            <a:endParaRPr lang="pt-BR" sz="3600" cap="none" smtClean="0">
              <a:solidFill>
                <a:srgbClr val="FF00FF"/>
              </a:solidFill>
            </a:endParaRPr>
          </a:p>
          <a:p>
            <a:r>
              <a:rPr lang="pt-BR" cap="none" smtClean="0"/>
              <a:t>-Atenção especial com o tamanho da cânula e taxa de fluxo, em especial nos prematuros pequenos onde a pressão positiva gerada pode ser acima da esperada</a:t>
            </a:r>
          </a:p>
          <a:p>
            <a:r>
              <a:rPr lang="pt-BR" cap="none" smtClean="0"/>
              <a:t>-Usar fluxo entre 5-8 L/pm e deve-se tentar o desmame de modo ativo, ou seja, diariamente.</a:t>
            </a:r>
          </a:p>
          <a:p>
            <a:r>
              <a:rPr lang="pt-BR" cap="none" smtClean="0"/>
              <a:t>Nos RN&gt;28 semanas e &lt;32 semanas com SDR, o uso de CAF parece ser eficaz, porém mais estudos são necessários devido ao pequeno número de casos estudados até o presente momento.</a:t>
            </a:r>
          </a:p>
          <a:p>
            <a:pPr algn="ctr">
              <a:buFont typeface="Arial" charset="0"/>
              <a:buNone/>
            </a:pPr>
            <a:r>
              <a:rPr lang="pt-BR" b="1" cap="none" smtClean="0">
                <a:solidFill>
                  <a:srgbClr val="0000FF"/>
                </a:solidFill>
              </a:rPr>
              <a:t>Esta forma de suporte respiratório não é recomendada para RN prematuros extremos (&lt;28 semanas de idade gestacional ), seja como suporte  primário ou após a extubação.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3"/>
          <p:cNvSpPr>
            <a:spLocks noGrp="1"/>
          </p:cNvSpPr>
          <p:nvPr>
            <p:ph type="body" idx="4294967295"/>
          </p:nvPr>
        </p:nvSpPr>
        <p:spPr bwMode="auto">
          <a:xfrm>
            <a:off x="715963" y="3433763"/>
            <a:ext cx="10363200" cy="3424237"/>
          </a:xfrm>
          <a:solidFill>
            <a:schemeClr val="bg1"/>
          </a:solidFill>
        </p:spPr>
        <p:txBody>
          <a:bodyPr wrap="square" numCol="1" anchor="t" anchorCtr="0" compatLnSpc="1">
            <a:prstTxWarp prst="textNoShape">
              <a:avLst/>
            </a:prstTxWarp>
          </a:bodyPr>
          <a:lstStyle/>
          <a:p>
            <a:pPr>
              <a:lnSpc>
                <a:spcPct val="100000"/>
              </a:lnSpc>
            </a:pPr>
            <a:r>
              <a:rPr lang="pt-BR" sz="1700" cap="none" smtClean="0"/>
              <a:t>Na metanálise de 6 estudos englobando 1227 , do que  CPAPn, no entanto com menores taxas de lesões nasais com a CNAF e sem diferença nas taxas de displasia broncopulmonar entre os grupos. </a:t>
            </a:r>
          </a:p>
          <a:p>
            <a:pPr>
              <a:lnSpc>
                <a:spcPct val="100000"/>
              </a:lnSpc>
            </a:pPr>
            <a:r>
              <a:rPr lang="pt-BR" sz="1700" cap="none" smtClean="0"/>
              <a:t>Um estudo comparou CNAF com NIPPV sincronizada, sem diferenças quanto às taxas de falha de tratamento, intubação e displasia broncopulmonar. Estes dados estão em contraste com aqueles obtidos a partir de metanálises de CNAF iniciadas após a extubação, que demonstraram consistentemente que a eficácia é semelhante CPAPn. </a:t>
            </a:r>
          </a:p>
          <a:p>
            <a:pPr>
              <a:lnSpc>
                <a:spcPct val="100000"/>
              </a:lnSpc>
            </a:pPr>
            <a:r>
              <a:rPr lang="pt-BR" sz="1700" cap="none" smtClean="0"/>
              <a:t>A maior taxa de falha do tratamento entre bebês recebem CNAF como suporte primário pode refletir sua eficácia reduzida em neonatos com pulmões deficientes em surfactante. </a:t>
            </a:r>
            <a:r>
              <a:rPr lang="pt-BR" sz="1700" b="1" cap="none" smtClean="0"/>
              <a:t>A CNAF pode oferecer uma pressão de distensão menos consistente e um pouco menor do que a CPAPN</a:t>
            </a:r>
            <a:r>
              <a:rPr lang="pt-BR" sz="1700" cap="none" smtClean="0"/>
              <a:t>. Uma proporção significativa de crianças que falharam na CNAF não precisou de intubação após o cruzamento para CPAPn  ou NIPP. </a:t>
            </a:r>
          </a:p>
        </p:txBody>
      </p:sp>
      <p:sp>
        <p:nvSpPr>
          <p:cNvPr id="57346" name="Rectangle 4"/>
          <p:cNvSpPr>
            <a:spLocks noChangeArrowheads="1"/>
          </p:cNvSpPr>
          <p:nvPr/>
        </p:nvSpPr>
        <p:spPr bwMode="auto">
          <a:xfrm>
            <a:off x="1098550" y="603250"/>
            <a:ext cx="9820275" cy="2516188"/>
          </a:xfrm>
          <a:prstGeom prst="rect">
            <a:avLst/>
          </a:prstGeom>
          <a:no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Revisão sistem</a:t>
            </a:r>
            <a:r>
              <a:rPr lang="en-US" sz="2700" b="1">
                <a:solidFill>
                  <a:srgbClr val="0000FF"/>
                </a:solidFill>
              </a:rPr>
              <a:t>á</a:t>
            </a:r>
            <a:r>
              <a:rPr lang="en-US" sz="2700" b="1">
                <a:solidFill>
                  <a:srgbClr val="0000FF"/>
                </a:solidFill>
                <a:latin typeface="Lato" pitchFamily="34" charset="0"/>
              </a:rPr>
              <a:t>tica r</a:t>
            </a:r>
            <a:r>
              <a:rPr lang="en-US" sz="2700" b="1">
                <a:solidFill>
                  <a:srgbClr val="0000FF"/>
                </a:solidFill>
              </a:rPr>
              <a:t>á</a:t>
            </a:r>
            <a:r>
              <a:rPr lang="en-US" sz="2700" b="1">
                <a:solidFill>
                  <a:srgbClr val="0000FF"/>
                </a:solidFill>
                <a:latin typeface="Lato" pitchFamily="34" charset="0"/>
              </a:rPr>
              <a:t>pida mostra que o uso de cânula nasal de alto fluxo </a:t>
            </a:r>
            <a:r>
              <a:rPr lang="en-US" sz="2700" b="1">
                <a:solidFill>
                  <a:srgbClr val="0000FF"/>
                </a:solidFill>
              </a:rPr>
              <a:t>é</a:t>
            </a:r>
            <a:r>
              <a:rPr lang="en-US" sz="2700" b="1">
                <a:solidFill>
                  <a:srgbClr val="0000FF"/>
                </a:solidFill>
                <a:latin typeface="Lato" pitchFamily="34" charset="0"/>
              </a:rPr>
              <a:t> inferior a pressão positiva cont</a:t>
            </a:r>
            <a:r>
              <a:rPr lang="en-US" sz="2700" b="1">
                <a:solidFill>
                  <a:srgbClr val="0000FF"/>
                </a:solidFill>
              </a:rPr>
              <a:t>í</a:t>
            </a:r>
            <a:r>
              <a:rPr lang="en-US" sz="2700" b="1">
                <a:solidFill>
                  <a:srgbClr val="0000FF"/>
                </a:solidFill>
                <a:latin typeface="Lato" pitchFamily="34" charset="0"/>
              </a:rPr>
              <a:t>nua nas vias a</a:t>
            </a:r>
            <a:r>
              <a:rPr lang="en-US" sz="2700" b="1">
                <a:solidFill>
                  <a:srgbClr val="0000FF"/>
                </a:solidFill>
              </a:rPr>
              <a:t>é</a:t>
            </a:r>
            <a:r>
              <a:rPr lang="en-US" sz="2700" b="1">
                <a:solidFill>
                  <a:srgbClr val="0000FF"/>
                </a:solidFill>
                <a:latin typeface="Lato" pitchFamily="34" charset="0"/>
              </a:rPr>
              <a:t>reas como suporte de primeira linha em neonatos prematuros</a:t>
            </a:r>
            <a:r>
              <a:rPr lang="en-US" sz="800">
                <a:solidFill>
                  <a:srgbClr val="0000FF"/>
                </a:solidFill>
                <a:hlinkClick r:id="rId2" tooltip="Canula_alto_fluxo x CPAPn_2018"/>
              </a:rPr>
              <a:t>  </a:t>
            </a:r>
            <a:r>
              <a:rPr lang="en-US" sz="2800">
                <a:solidFill>
                  <a:srgbClr val="0000FF"/>
                </a:solidFill>
              </a:rPr>
              <a:t> </a:t>
            </a:r>
            <a:r>
              <a:rPr lang="en-US" sz="800">
                <a:solidFill>
                  <a:srgbClr val="0000FF"/>
                </a:solidFill>
              </a:rPr>
              <a:t>               </a:t>
            </a:r>
            <a:r>
              <a:rPr lang="en-US">
                <a:solidFill>
                  <a:srgbClr val="0000FF"/>
                </a:solidFill>
              </a:rPr>
              <a:t/>
            </a:r>
            <a:br>
              <a:rPr lang="en-US">
                <a:solidFill>
                  <a:srgbClr val="0000FF"/>
                </a:solidFill>
              </a:rPr>
            </a:br>
            <a:endParaRPr lang="en-US">
              <a:solidFill>
                <a:srgbClr val="0000FF"/>
              </a:solidFill>
            </a:endParaRPr>
          </a:p>
          <a:p>
            <a:pPr algn="ctr" eaLnBrk="0" hangingPunct="0"/>
            <a:r>
              <a:rPr lang="en-US" sz="1300">
                <a:solidFill>
                  <a:srgbClr val="607D8B"/>
                </a:solidFill>
                <a:ea typeface="Source Sans Pro"/>
                <a:cs typeface="Source Sans Pro"/>
                <a:hlinkClick r:id="rId3"/>
              </a:rPr>
              <a:t>Rapid systematic review shows that using a high-flow nasal cannula is inferior to nasal continuous positive airway pressure as first-line support in preterm neonates.</a:t>
            </a:r>
            <a:r>
              <a:rPr lang="en-US" sz="1300">
                <a:solidFill>
                  <a:srgbClr val="424242"/>
                </a:solidFill>
                <a:ea typeface="Source Sans Pro"/>
                <a:cs typeface="Source Sans Pro"/>
              </a:rPr>
              <a:t>Conte F, Orfeo L, Gizzi C, Massenzi L, Fasola S.Acta Paediatr. 2018 Oct;107(10):1684-1696. doi: 10.1111/apa.14396. Epub 2018 Jun 1. Review.PMID: 29751368.</a:t>
            </a:r>
            <a:r>
              <a:rPr lang="en-US" sz="1300">
                <a:solidFill>
                  <a:srgbClr val="607D8B"/>
                </a:solidFill>
                <a:ea typeface="Source Sans Pro"/>
                <a:cs typeface="Source Sans Pro"/>
                <a:hlinkClick r:id="rId4"/>
              </a:rPr>
              <a:t>Similar articles.</a:t>
            </a:r>
            <a:endParaRPr lang="en-US" sz="1300">
              <a:solidFill>
                <a:srgbClr val="607D8B"/>
              </a:solidFill>
              <a:ea typeface="Source Sans Pro"/>
              <a:cs typeface="Source Sans Pro"/>
            </a:endParaRPr>
          </a:p>
          <a:p>
            <a:pPr algn="ctr" eaLnBrk="0" hangingPunct="0"/>
            <a:endParaRPr lang="en-US" sz="1300">
              <a:solidFill>
                <a:srgbClr val="607D8B"/>
              </a:solidFill>
              <a:ea typeface="Source Sans Pro"/>
              <a:cs typeface="Source Sans Pro"/>
            </a:endParaRPr>
          </a:p>
          <a:p>
            <a:pPr algn="ctr" eaLnBrk="0" hangingPunct="0"/>
            <a:r>
              <a:rPr lang="en-US" sz="1300" b="1">
                <a:solidFill>
                  <a:srgbClr val="424242"/>
                </a:solidFill>
                <a:ea typeface="Source Sans Pro"/>
                <a:cs typeface="Source Sans Pro"/>
              </a:rPr>
              <a:t>Apresentação: Ana Júlia Furtado, Paulo Renato Miranda, Raphael Andrade. Coordenação: Paulo R. Margotto</a:t>
            </a:r>
            <a:endParaRPr lang="en-US">
              <a:solidFill>
                <a:srgbClr val="607D8B"/>
              </a:solidFill>
            </a:endParaRPr>
          </a:p>
        </p:txBody>
      </p:sp>
      <p:pic>
        <p:nvPicPr>
          <p:cNvPr id="57347" name="Picture 5" descr="pptx">
            <a:hlinkClick r:id="rId2" tooltip="Canula_alto_fluxo x CPAPn_2018"/>
          </p:cNvPr>
          <p:cNvPicPr>
            <a:picLocks noChangeAspect="1" noChangeArrowheads="1"/>
          </p:cNvPicPr>
          <p:nvPr/>
        </p:nvPicPr>
        <p:blipFill>
          <a:blip r:embed="rId5"/>
          <a:srcRect/>
          <a:stretch>
            <a:fillRect/>
          </a:stretch>
        </p:blipFill>
        <p:spPr bwMode="auto">
          <a:xfrm>
            <a:off x="-2903538" y="3222625"/>
            <a:ext cx="457200" cy="457200"/>
          </a:xfrm>
          <a:prstGeom prst="rect">
            <a:avLst/>
          </a:prstGeom>
          <a:noFill/>
          <a:ln w="9525">
            <a:noFill/>
            <a:miter lim="800000"/>
            <a:headEnd/>
            <a:tailEnd/>
          </a:ln>
        </p:spPr>
      </p:pic>
      <p:sp>
        <p:nvSpPr>
          <p:cNvPr id="57348" name="Oval 6"/>
          <p:cNvSpPr>
            <a:spLocks noChangeArrowheads="1"/>
          </p:cNvSpPr>
          <p:nvPr/>
        </p:nvSpPr>
        <p:spPr bwMode="auto">
          <a:xfrm>
            <a:off x="246063" y="2533650"/>
            <a:ext cx="914400" cy="722313"/>
          </a:xfrm>
          <a:prstGeom prst="ellipse">
            <a:avLst/>
          </a:prstGeom>
          <a:solidFill>
            <a:srgbClr val="FFFF00"/>
          </a:solidFill>
          <a:ln w="57150">
            <a:solidFill>
              <a:srgbClr val="FF00FF"/>
            </a:solidFill>
            <a:round/>
            <a:headEnd/>
            <a:tailEnd/>
          </a:ln>
        </p:spPr>
        <p:txBody>
          <a:bodyPr wrap="none" anchor="ctr"/>
          <a:lstStyle/>
          <a:p>
            <a:pPr algn="ctr"/>
            <a:r>
              <a:rPr lang="pt-BR">
                <a:solidFill>
                  <a:srgbClr val="00CC00"/>
                </a:solidFill>
              </a:rPr>
              <a:t>2018</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3"/>
          <p:cNvSpPr>
            <a:spLocks noGrp="1"/>
          </p:cNvSpPr>
          <p:nvPr>
            <p:ph type="body" idx="4294967295"/>
          </p:nvPr>
        </p:nvSpPr>
        <p:spPr bwMode="auto">
          <a:xfrm>
            <a:off x="1169988" y="438150"/>
            <a:ext cx="10755312" cy="4119563"/>
          </a:xfrm>
          <a:solidFill>
            <a:schemeClr val="bg1"/>
          </a:solidFill>
        </p:spPr>
        <p:txBody>
          <a:bodyPr wrap="square" numCol="1" anchor="t" anchorCtr="0" compatLnSpc="1">
            <a:prstTxWarp prst="textNoShape">
              <a:avLst/>
            </a:prstTxWarp>
          </a:bodyPr>
          <a:lstStyle/>
          <a:p>
            <a:r>
              <a:rPr lang="pt-BR" sz="1600" cap="none" smtClean="0"/>
              <a:t>Segundo Peter Davis, da Austrália, escolha a CNAF se você tiver (mais confortável, faz com que os enfermeiros e pais fiquem felizes), mas tenha CPAPn de prontidão, pois os bebês que falharem na CNAF PODEM SER RESGATADOS com o uso de CPAPn. </a:t>
            </a:r>
          </a:p>
          <a:p>
            <a:r>
              <a:rPr lang="pt-BR" sz="1600" b="1" cap="none" smtClean="0"/>
              <a:t>Quanto à bronquiolite viral aguda (BVA)</a:t>
            </a:r>
            <a:r>
              <a:rPr lang="pt-BR" sz="1600" cap="none" smtClean="0"/>
              <a:t>:  recente estudo de Pouyau R et al em crianças  de 6 meses de idade com moderada a grave BVA mostrou que CPAPn pode ser mais eficiente do que a CNAF (essa mostrou significativa falha após 6 horas) para suporte respiratório inicial em jovens lactentes hospitalizados em uma UTI Pediátrica de moderada a grave bronquiolite viral aguda. Tal como no estudo em neonatos abordado anteriormente, os bebês que falharam na CNAF foram tratados com sucesso com CPAPn (2/3). </a:t>
            </a:r>
          </a:p>
          <a:p>
            <a:r>
              <a:rPr lang="pt-BR" sz="1600" b="1" cap="none" smtClean="0">
                <a:solidFill>
                  <a:srgbClr val="FF0000"/>
                </a:solidFill>
              </a:rPr>
              <a:t>E o barulho?</a:t>
            </a:r>
            <a:r>
              <a:rPr lang="pt-BR" sz="1600" cap="none" smtClean="0"/>
              <a:t> De acordo com o dispositivo usada na CNAF os decibéis (dB) podem chegar até 91,4 dB e a Academia Americana de Pediatria recomenda &lt;45dB! (CPAPn:73,9-77,4 Db</a:t>
            </a:r>
            <a:r>
              <a:rPr lang="pt-BR" cap="none" smtClean="0"/>
              <a:t>). </a:t>
            </a:r>
          </a:p>
          <a:p>
            <a:endParaRPr lang="pt-BR" cap="none" smtClean="0"/>
          </a:p>
        </p:txBody>
      </p:sp>
      <p:pic>
        <p:nvPicPr>
          <p:cNvPr id="58370" name="Picture 4"/>
          <p:cNvPicPr>
            <a:picLocks noChangeAspect="1" noChangeArrowheads="1"/>
          </p:cNvPicPr>
          <p:nvPr/>
        </p:nvPicPr>
        <p:blipFill>
          <a:blip r:embed="rId2"/>
          <a:srcRect/>
          <a:stretch>
            <a:fillRect/>
          </a:stretch>
        </p:blipFill>
        <p:spPr bwMode="auto">
          <a:xfrm>
            <a:off x="3897313" y="3802063"/>
            <a:ext cx="4230687" cy="2913062"/>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3"/>
          <p:cNvSpPr>
            <a:spLocks noGrp="1"/>
          </p:cNvSpPr>
          <p:nvPr>
            <p:ph type="body" idx="4294967295"/>
          </p:nvPr>
        </p:nvSpPr>
        <p:spPr bwMode="auto">
          <a:xfrm>
            <a:off x="311150" y="3178175"/>
            <a:ext cx="11260138" cy="3679825"/>
          </a:xfrm>
          <a:solidFill>
            <a:schemeClr val="bg1"/>
          </a:solidFill>
        </p:spPr>
        <p:txBody>
          <a:bodyPr wrap="square" numCol="1" anchor="t" anchorCtr="0" compatLnSpc="1">
            <a:prstTxWarp prst="textNoShape">
              <a:avLst/>
            </a:prstTxWarp>
          </a:bodyPr>
          <a:lstStyle/>
          <a:p>
            <a:r>
              <a:rPr lang="pt-BR" cap="none" smtClean="0"/>
              <a:t>A falha de extubação é estressante e estratégia para evitá-la, com base em pesquisa de 1435 estudos, resultando  no final 50 estudos mostrou a eficácia do CPAP nasal &gt;= 5 cmH20 e de preferência o CPAP ciclado (que conhecemos como VNI)  mostraram-se eficazes  ( a cânula de alto fluxo não foi eficaz para os RN &lt;26 semanas e nos maiores, não foi inferior ao CPA nasal, </a:t>
            </a:r>
            <a:r>
              <a:rPr lang="pt-BR" cap="none" smtClean="0">
                <a:solidFill>
                  <a:srgbClr val="0000FF"/>
                </a:solidFill>
              </a:rPr>
              <a:t>porém deixar o CPAP nasal de prontidão para o resgate da sua falha</a:t>
            </a:r>
            <a:r>
              <a:rPr lang="pt-BR" cap="none" smtClean="0"/>
              <a:t>).</a:t>
            </a:r>
          </a:p>
          <a:p>
            <a:r>
              <a:rPr lang="pt-BR" cap="none" smtClean="0"/>
              <a:t> Quanto à cafeína, para os bebês extremamente prematuros é iniciado precocemente a cafeína já que o objetivo de extubá-los rapidamente. </a:t>
            </a:r>
          </a:p>
        </p:txBody>
      </p:sp>
      <p:sp>
        <p:nvSpPr>
          <p:cNvPr id="59394" name="Rectangle 4"/>
          <p:cNvSpPr>
            <a:spLocks noChangeArrowheads="1"/>
          </p:cNvSpPr>
          <p:nvPr/>
        </p:nvSpPr>
        <p:spPr bwMode="auto">
          <a:xfrm>
            <a:off x="1187450" y="1155700"/>
            <a:ext cx="10034588" cy="1647825"/>
          </a:xfrm>
          <a:prstGeom prst="rect">
            <a:avLst/>
          </a:prstGeom>
          <a:noFill/>
          <a:ln w="9525">
            <a:noFill/>
            <a:miter lim="800000"/>
            <a:headEnd/>
            <a:tailEnd/>
          </a:ln>
        </p:spPr>
        <p:txBody>
          <a:bodyPr lIns="0" tIns="0" rIns="0" bIns="0" anchor="ctr">
            <a:spAutoFit/>
          </a:bodyPr>
          <a:lstStyle/>
          <a:p>
            <a:pPr algn="ctr"/>
            <a:r>
              <a:rPr lang="pt-BR" b="1">
                <a:solidFill>
                  <a:srgbClr val="0000FF"/>
                </a:solidFill>
              </a:rPr>
              <a:t>Métodos com base na Evidência na facilitação da extubação </a:t>
            </a:r>
          </a:p>
          <a:p>
            <a:pPr algn="ctr"/>
            <a:r>
              <a:rPr lang="pt-BR" b="1">
                <a:solidFill>
                  <a:srgbClr val="0000FF"/>
                </a:solidFill>
              </a:rPr>
              <a:t>(Evidence based methods of facilitating extubation)</a:t>
            </a:r>
          </a:p>
          <a:p>
            <a:pPr algn="ctr"/>
            <a:r>
              <a:rPr lang="pt-BR" b="1">
                <a:hlinkClick r:id="rId2" tooltip="Peter-Davis-Evidence-based-extubation"/>
              </a:rPr>
              <a:t> </a:t>
            </a:r>
            <a:endParaRPr lang="pt-BR" b="1"/>
          </a:p>
          <a:p>
            <a:pPr algn="ctr"/>
            <a:r>
              <a:rPr lang="pt-BR"/>
              <a:t>Peter Davis for Kristin Ferguson, Calum Roberts and Brett Manley. The Royal Women’s Hospital,</a:t>
            </a:r>
            <a:br>
              <a:rPr lang="pt-BR"/>
            </a:br>
            <a:r>
              <a:rPr lang="pt-BR"/>
              <a:t>Melbourne, Australia.</a:t>
            </a:r>
          </a:p>
          <a:p>
            <a:pPr algn="ctr"/>
            <a:r>
              <a:rPr lang="pt-BR" b="1"/>
              <a:t>12º  Simpósio Internacional de Neonatologia do Rio de Janeiro, 20-23 de junho de 2018</a:t>
            </a:r>
            <a:endParaRPr lang="en-US" b="1"/>
          </a:p>
        </p:txBody>
      </p:sp>
      <p:sp>
        <p:nvSpPr>
          <p:cNvPr id="59395" name="Oval 6"/>
          <p:cNvSpPr>
            <a:spLocks noChangeArrowheads="1"/>
          </p:cNvSpPr>
          <p:nvPr/>
        </p:nvSpPr>
        <p:spPr bwMode="auto">
          <a:xfrm>
            <a:off x="1143000" y="977900"/>
            <a:ext cx="1212850" cy="827088"/>
          </a:xfrm>
          <a:prstGeom prst="ellipse">
            <a:avLst/>
          </a:prstGeom>
          <a:solidFill>
            <a:srgbClr val="FFFF00"/>
          </a:solidFill>
          <a:ln w="57150">
            <a:solidFill>
              <a:srgbClr val="FF00FF"/>
            </a:solidFill>
            <a:round/>
            <a:headEnd/>
            <a:tailEnd/>
          </a:ln>
        </p:spPr>
        <p:txBody>
          <a:bodyPr wrap="none" anchor="ctr"/>
          <a:lstStyle/>
          <a:p>
            <a:pPr algn="ctr"/>
            <a:r>
              <a:rPr lang="pt-BR">
                <a:solidFill>
                  <a:srgbClr val="00CC00"/>
                </a:solidFill>
              </a:rPr>
              <a:t>2018</a:t>
            </a:r>
          </a:p>
        </p:txBody>
      </p:sp>
      <p:pic>
        <p:nvPicPr>
          <p:cNvPr id="59396" name="Picture 8" descr="pdf"/>
          <p:cNvPicPr>
            <a:picLocks noChangeAspect="1" noChangeArrowheads="1"/>
          </p:cNvPicPr>
          <p:nvPr/>
        </p:nvPicPr>
        <p:blipFill>
          <a:blip r:embed="rId3"/>
          <a:srcRect/>
          <a:stretch>
            <a:fillRect/>
          </a:stretch>
        </p:blipFill>
        <p:spPr bwMode="auto">
          <a:xfrm>
            <a:off x="10067925" y="1166813"/>
            <a:ext cx="620713" cy="620712"/>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3"/>
          <p:cNvSpPr>
            <a:spLocks noGrp="1"/>
          </p:cNvSpPr>
          <p:nvPr>
            <p:ph type="body" idx="4294967295"/>
          </p:nvPr>
        </p:nvSpPr>
        <p:spPr bwMode="auto">
          <a:xfrm>
            <a:off x="777875" y="2587625"/>
            <a:ext cx="10363200" cy="3424238"/>
          </a:xfrm>
          <a:noFill/>
        </p:spPr>
        <p:txBody>
          <a:bodyPr wrap="square" numCol="1" anchor="t" anchorCtr="0" compatLnSpc="1">
            <a:prstTxWarp prst="textNoShape">
              <a:avLst/>
            </a:prstTxWarp>
          </a:bodyPr>
          <a:lstStyle/>
          <a:p>
            <a:r>
              <a:rPr lang="pt-BR" cap="none" smtClean="0"/>
              <a:t>Este estudo compara a cânula nasal de alto fluxo (CNAF) com a pressão positiva contínua nas vias aéreas nasais (nCPAP) na primeira hora de vida como </a:t>
            </a:r>
            <a:r>
              <a:rPr lang="pt-BR" cap="none" smtClean="0">
                <a:solidFill>
                  <a:srgbClr val="FF00FF"/>
                </a:solidFill>
              </a:rPr>
              <a:t>suporte respiratório primário</a:t>
            </a:r>
            <a:r>
              <a:rPr lang="pt-BR" cap="none" smtClean="0"/>
              <a:t> em neonatos com idade gestacional ≤ 32 semanas.</a:t>
            </a:r>
          </a:p>
          <a:p>
            <a:pPr>
              <a:buFont typeface="Arial" charset="0"/>
              <a:buNone/>
            </a:pPr>
            <a:r>
              <a:rPr lang="pt-BR" cap="none" smtClean="0"/>
              <a:t>                      (107 crianças, 53 no grupo CNAF e 54 no grupo nCPAP )</a:t>
            </a:r>
          </a:p>
          <a:p>
            <a:pPr algn="ctr"/>
            <a:r>
              <a:rPr lang="pt-BR" cap="none" smtClean="0">
                <a:solidFill>
                  <a:srgbClr val="0000FF"/>
                </a:solidFill>
              </a:rPr>
              <a:t>Não fora encontradas  diferença significativas entre os dois grupos como modo primário de suporte respiratório, no tempo do desmame dos dispositivos e suporte de oxigênio, incidência de displasia broncopulmonar , tempo de internação e taxas de complicações da prematuridade. </a:t>
            </a:r>
          </a:p>
          <a:p>
            <a:endParaRPr lang="pt-BR" cap="none" smtClean="0">
              <a:solidFill>
                <a:srgbClr val="0000FF"/>
              </a:solidFill>
            </a:endParaRPr>
          </a:p>
        </p:txBody>
      </p:sp>
      <p:sp>
        <p:nvSpPr>
          <p:cNvPr id="60418" name="Rectangle 4"/>
          <p:cNvSpPr>
            <a:spLocks noChangeArrowheads="1"/>
          </p:cNvSpPr>
          <p:nvPr/>
        </p:nvSpPr>
        <p:spPr bwMode="auto">
          <a:xfrm>
            <a:off x="0" y="1704975"/>
            <a:ext cx="12192000" cy="850900"/>
          </a:xfrm>
          <a:prstGeom prst="rect">
            <a:avLst/>
          </a:prstGeom>
          <a:solidFill>
            <a:srgbClr val="FFFFFF"/>
          </a:solidFill>
          <a:ln w="9525">
            <a:noFill/>
            <a:miter lim="800000"/>
            <a:headEnd/>
            <a:tailEnd/>
          </a:ln>
        </p:spPr>
        <p:txBody>
          <a:bodyPr lIns="0" tIns="0" rIns="0" bIns="0" anchor="ctr">
            <a:spAutoFit/>
          </a:bodyPr>
          <a:lstStyle/>
          <a:p>
            <a:pPr algn="ctr"/>
            <a:r>
              <a:rPr lang="en-US" sz="1400" b="1">
                <a:hlinkClick r:id="rId2"/>
              </a:rPr>
              <a:t>High</a:t>
            </a:r>
            <a:r>
              <a:rPr lang="en-US" sz="1400">
                <a:hlinkClick r:id="rId2"/>
              </a:rPr>
              <a:t> </a:t>
            </a:r>
            <a:r>
              <a:rPr lang="en-US" sz="1400" b="1">
                <a:hlinkClick r:id="rId2"/>
              </a:rPr>
              <a:t>Flow</a:t>
            </a:r>
            <a:r>
              <a:rPr lang="en-US" sz="1400">
                <a:hlinkClick r:id="rId2"/>
              </a:rPr>
              <a:t> </a:t>
            </a:r>
            <a:r>
              <a:rPr lang="en-US" sz="1400" b="1">
                <a:hlinkClick r:id="rId2"/>
              </a:rPr>
              <a:t>Nasal</a:t>
            </a:r>
            <a:r>
              <a:rPr lang="en-US" sz="1400">
                <a:hlinkClick r:id="rId2"/>
              </a:rPr>
              <a:t> </a:t>
            </a:r>
            <a:r>
              <a:rPr lang="en-US" sz="1400" b="1">
                <a:hlinkClick r:id="rId2"/>
              </a:rPr>
              <a:t>Cannula</a:t>
            </a:r>
            <a:r>
              <a:rPr lang="en-US" sz="1400">
                <a:hlinkClick r:id="rId2"/>
              </a:rPr>
              <a:t> versus </a:t>
            </a:r>
            <a:r>
              <a:rPr lang="en-US" sz="1400" b="1">
                <a:hlinkClick r:id="rId2"/>
              </a:rPr>
              <a:t>Nasal</a:t>
            </a:r>
            <a:r>
              <a:rPr lang="en-US" sz="1400">
                <a:hlinkClick r:id="rId2"/>
              </a:rPr>
              <a:t> </a:t>
            </a:r>
            <a:r>
              <a:rPr lang="en-US" sz="1400" b="1">
                <a:hlinkClick r:id="rId2"/>
              </a:rPr>
              <a:t>Continuous</a:t>
            </a:r>
            <a:r>
              <a:rPr lang="en-US" sz="1400">
                <a:hlinkClick r:id="rId2"/>
              </a:rPr>
              <a:t> </a:t>
            </a:r>
            <a:r>
              <a:rPr lang="en-US" sz="1400" b="1">
                <a:hlinkClick r:id="rId2"/>
              </a:rPr>
              <a:t>Positive</a:t>
            </a:r>
            <a:r>
              <a:rPr lang="en-US" sz="1400">
                <a:hlinkClick r:id="rId2"/>
              </a:rPr>
              <a:t> </a:t>
            </a:r>
            <a:r>
              <a:rPr lang="en-US" sz="1400" b="1">
                <a:hlinkClick r:id="rId2"/>
              </a:rPr>
              <a:t>Airway</a:t>
            </a:r>
            <a:r>
              <a:rPr lang="en-US" sz="1400">
                <a:hlinkClick r:id="rId2"/>
              </a:rPr>
              <a:t> </a:t>
            </a:r>
            <a:r>
              <a:rPr lang="en-US" sz="1400" b="1">
                <a:hlinkClick r:id="rId2"/>
              </a:rPr>
              <a:t>Pressure</a:t>
            </a:r>
            <a:r>
              <a:rPr lang="en-US" sz="1400">
                <a:hlinkClick r:id="rId2"/>
              </a:rPr>
              <a:t> for Primary Respiratory </a:t>
            </a:r>
            <a:r>
              <a:rPr lang="en-US" sz="1400" b="1">
                <a:hlinkClick r:id="rId2"/>
              </a:rPr>
              <a:t>Support</a:t>
            </a:r>
            <a:r>
              <a:rPr lang="en-US" sz="1400">
                <a:hlinkClick r:id="rId2"/>
              </a:rPr>
              <a:t> in </a:t>
            </a:r>
            <a:r>
              <a:rPr lang="en-US" sz="1400" b="1">
                <a:hlinkClick r:id="rId2"/>
              </a:rPr>
              <a:t>Preterm</a:t>
            </a:r>
            <a:r>
              <a:rPr lang="en-US" sz="1400">
                <a:hlinkClick r:id="rId2"/>
              </a:rPr>
              <a:t> Infants: A Prospective Randomized Study.</a:t>
            </a:r>
            <a:endParaRPr lang="en-US" sz="1400"/>
          </a:p>
          <a:p>
            <a:pPr algn="ctr"/>
            <a:r>
              <a:rPr lang="en-US" sz="1400"/>
              <a:t>Demirel G, Vatansever B, Tastekin A.Am J Perinatol. 2021 Feb;38(3):237-241. doi: 10.1055/s-0039-1696673. Epub 2019 Sep 28.PMID: 31563133 Clinical Trial.</a:t>
            </a:r>
          </a:p>
        </p:txBody>
      </p:sp>
      <p:sp>
        <p:nvSpPr>
          <p:cNvPr id="60419" name="Rectangle 5"/>
          <p:cNvSpPr>
            <a:spLocks noChangeArrowheads="1"/>
          </p:cNvSpPr>
          <p:nvPr/>
        </p:nvSpPr>
        <p:spPr bwMode="auto">
          <a:xfrm>
            <a:off x="2336800" y="461963"/>
            <a:ext cx="8583613" cy="1600200"/>
          </a:xfrm>
          <a:prstGeom prst="rect">
            <a:avLst/>
          </a:prstGeom>
          <a:noFill/>
          <a:ln w="9525">
            <a:noFill/>
            <a:miter lim="800000"/>
            <a:headEnd/>
            <a:tailEnd/>
          </a:ln>
        </p:spPr>
        <p:txBody>
          <a:bodyPr>
            <a:spAutoFit/>
          </a:bodyPr>
          <a:lstStyle/>
          <a:p>
            <a:pPr algn="ctr" defTabSz="914400" eaLnBrk="0" hangingPunct="0">
              <a:lnSpc>
                <a:spcPct val="120000"/>
              </a:lnSpc>
              <a:spcBef>
                <a:spcPct val="50000"/>
              </a:spcBef>
              <a:buClr>
                <a:schemeClr val="tx1"/>
              </a:buClr>
              <a:buFont typeface="Arial" charset="0"/>
              <a:buNone/>
            </a:pPr>
            <a:r>
              <a:rPr lang="pt-BR" b="1">
                <a:solidFill>
                  <a:srgbClr val="0000FF"/>
                </a:solidFill>
              </a:rPr>
              <a:t>Cânula nasal de alto fluxo versus pressão positiva contínua nas vias aéreas para suporte respiratório primário em bebês prematuros: um estudo prospectivo randomizado</a:t>
            </a:r>
          </a:p>
          <a:p>
            <a:pPr algn="ctr" defTabSz="914400" eaLnBrk="0" hangingPunct="0">
              <a:lnSpc>
                <a:spcPct val="120000"/>
              </a:lnSpc>
              <a:spcBef>
                <a:spcPct val="50000"/>
              </a:spcBef>
              <a:buClr>
                <a:schemeClr val="tx1"/>
              </a:buClr>
              <a:buFont typeface="Arial" charset="0"/>
              <a:buChar char="•"/>
            </a:pPr>
            <a:endParaRPr lang="pt-BR" sz="2000">
              <a:solidFill>
                <a:srgbClr val="0000FF"/>
              </a:solidFill>
              <a:latin typeface="Tw Cen MT" charset="0"/>
            </a:endParaRPr>
          </a:p>
        </p:txBody>
      </p:sp>
      <p:sp>
        <p:nvSpPr>
          <p:cNvPr id="60420" name="Oval 6"/>
          <p:cNvSpPr>
            <a:spLocks noChangeArrowheads="1"/>
          </p:cNvSpPr>
          <p:nvPr/>
        </p:nvSpPr>
        <p:spPr bwMode="auto">
          <a:xfrm>
            <a:off x="1143000" y="669925"/>
            <a:ext cx="1212850" cy="827088"/>
          </a:xfrm>
          <a:prstGeom prst="ellipse">
            <a:avLst/>
          </a:prstGeom>
          <a:solidFill>
            <a:srgbClr val="FFFF00"/>
          </a:solidFill>
          <a:ln w="57150">
            <a:solidFill>
              <a:srgbClr val="FF00FF"/>
            </a:solidFill>
            <a:round/>
            <a:headEnd/>
            <a:tailEnd/>
          </a:ln>
        </p:spPr>
        <p:txBody>
          <a:bodyPr wrap="none" anchor="ctr"/>
          <a:lstStyle/>
          <a:p>
            <a:pPr algn="ctr"/>
            <a:r>
              <a:rPr lang="pt-BR">
                <a:solidFill>
                  <a:srgbClr val="00CC00"/>
                </a:solidFill>
              </a:rPr>
              <a:t>2021</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3"/>
          <p:cNvSpPr>
            <a:spLocks noGrp="1"/>
          </p:cNvSpPr>
          <p:nvPr>
            <p:ph type="body" idx="4294967295"/>
          </p:nvPr>
        </p:nvSpPr>
        <p:spPr bwMode="auto">
          <a:xfrm>
            <a:off x="827088" y="2473325"/>
            <a:ext cx="10363200" cy="3424238"/>
          </a:xfrm>
          <a:noFill/>
        </p:spPr>
        <p:txBody>
          <a:bodyPr wrap="square" numCol="1" anchor="t" anchorCtr="0" compatLnSpc="1">
            <a:prstTxWarp prst="textNoShape">
              <a:avLst/>
            </a:prstTxWarp>
          </a:bodyPr>
          <a:lstStyle/>
          <a:p>
            <a:r>
              <a:rPr lang="pt-BR" sz="1800" cap="none" smtClean="0"/>
              <a:t>No total, 21 ensaios controlados e randomizados  envolvendo </a:t>
            </a:r>
            <a:r>
              <a:rPr lang="pt-BR" sz="1800" b="1" cap="none" smtClean="0">
                <a:solidFill>
                  <a:srgbClr val="0000FF"/>
                </a:solidFill>
              </a:rPr>
              <a:t>2.886 prematuros</a:t>
            </a:r>
            <a:r>
              <a:rPr lang="pt-BR" sz="1800" cap="none" smtClean="0"/>
              <a:t> foram incluídos. Os resultados da meta-análise revelaram o seguinte: (1) para suporte respiratório primário, as taxas de falha do tratamento no início do estudo foram semelhantes entre CNAF e CPAP (risco relativo 1,03, intervalo de confiança de 95% 0,79-1,33), e CNAF teve trauma nasal reduzido ( </a:t>
            </a:r>
            <a:r>
              <a:rPr lang="pt-BR" sz="1800" i="1" cap="none" smtClean="0"/>
              <a:t>p</a:t>
            </a:r>
            <a:r>
              <a:rPr lang="pt-BR" sz="1800" cap="none" smtClean="0"/>
              <a:t>&lt; 0,00001); e (2) para suporte respiratório após extubação, CPAP foi associado a uma menor probabilidade de falha do tratamento do que CNAF (risco relativo 1,23, intervalo de confiança de 95% 1,01-1,50). As incidências de trauma nasal e pneumotórax no grupo CNAF foram significativamente menores do que no grupo CPAP ( </a:t>
            </a:r>
            <a:r>
              <a:rPr lang="pt-BR" sz="1800" i="1" cap="none" smtClean="0"/>
              <a:t>p</a:t>
            </a:r>
            <a:r>
              <a:rPr lang="pt-BR" sz="1800" cap="none" smtClean="0"/>
              <a:t> &lt; 0,0001 </a:t>
            </a:r>
            <a:r>
              <a:rPr lang="pt-BR" sz="1800" i="1" cap="none" smtClean="0"/>
              <a:t>ep</a:t>
            </a:r>
            <a:r>
              <a:rPr lang="pt-BR" sz="1800" cap="none" smtClean="0"/>
              <a:t> = 0,03). Eventos adversos graves não diferiram significativamente.  </a:t>
            </a:r>
          </a:p>
        </p:txBody>
      </p:sp>
      <p:sp>
        <p:nvSpPr>
          <p:cNvPr id="61442" name="Rectangle 4"/>
          <p:cNvSpPr>
            <a:spLocks noChangeArrowheads="1"/>
          </p:cNvSpPr>
          <p:nvPr/>
        </p:nvSpPr>
        <p:spPr bwMode="auto">
          <a:xfrm>
            <a:off x="0" y="1685925"/>
            <a:ext cx="12192000" cy="638175"/>
          </a:xfrm>
          <a:prstGeom prst="rect">
            <a:avLst/>
          </a:prstGeom>
          <a:solidFill>
            <a:srgbClr val="FFFFFF"/>
          </a:solidFill>
          <a:ln w="9525">
            <a:noFill/>
            <a:miter lim="800000"/>
            <a:headEnd/>
            <a:tailEnd/>
          </a:ln>
        </p:spPr>
        <p:txBody>
          <a:bodyPr lIns="0" tIns="0" rIns="0" bIns="0" anchor="ctr">
            <a:spAutoFit/>
          </a:bodyPr>
          <a:lstStyle/>
          <a:p>
            <a:pPr algn="ctr"/>
            <a:r>
              <a:rPr lang="en-US" sz="1400" b="1">
                <a:hlinkClick r:id="rId2"/>
              </a:rPr>
              <a:t>High</a:t>
            </a:r>
            <a:r>
              <a:rPr lang="en-US" sz="1400">
                <a:hlinkClick r:id="rId2"/>
              </a:rPr>
              <a:t>-</a:t>
            </a:r>
            <a:r>
              <a:rPr lang="en-US" sz="1400" b="1">
                <a:hlinkClick r:id="rId2"/>
              </a:rPr>
              <a:t>flow</a:t>
            </a:r>
            <a:r>
              <a:rPr lang="en-US" sz="1400">
                <a:hlinkClick r:id="rId2"/>
              </a:rPr>
              <a:t> </a:t>
            </a:r>
            <a:r>
              <a:rPr lang="en-US" sz="1400" b="1">
                <a:hlinkClick r:id="rId2"/>
              </a:rPr>
              <a:t>nasal</a:t>
            </a:r>
            <a:r>
              <a:rPr lang="en-US" sz="1400">
                <a:hlinkClick r:id="rId2"/>
              </a:rPr>
              <a:t> </a:t>
            </a:r>
            <a:r>
              <a:rPr lang="en-US" sz="1400" b="1">
                <a:hlinkClick r:id="rId2"/>
              </a:rPr>
              <a:t>cannula</a:t>
            </a:r>
            <a:r>
              <a:rPr lang="en-US" sz="1400">
                <a:hlinkClick r:id="rId2"/>
              </a:rPr>
              <a:t> </a:t>
            </a:r>
            <a:r>
              <a:rPr lang="en-US" sz="1400" b="1">
                <a:hlinkClick r:id="rId2"/>
              </a:rPr>
              <a:t>versus</a:t>
            </a:r>
            <a:r>
              <a:rPr lang="en-US" sz="1400">
                <a:hlinkClick r:id="rId2"/>
              </a:rPr>
              <a:t> </a:t>
            </a:r>
            <a:r>
              <a:rPr lang="en-US" sz="1400" b="1">
                <a:hlinkClick r:id="rId2"/>
              </a:rPr>
              <a:t>nasal</a:t>
            </a:r>
            <a:r>
              <a:rPr lang="en-US" sz="1400">
                <a:hlinkClick r:id="rId2"/>
              </a:rPr>
              <a:t> </a:t>
            </a:r>
            <a:r>
              <a:rPr lang="en-US" sz="1400" b="1">
                <a:hlinkClick r:id="rId2"/>
              </a:rPr>
              <a:t>continuous</a:t>
            </a:r>
            <a:r>
              <a:rPr lang="en-US" sz="1400">
                <a:hlinkClick r:id="rId2"/>
              </a:rPr>
              <a:t> </a:t>
            </a:r>
            <a:r>
              <a:rPr lang="en-US" sz="1400" b="1">
                <a:hlinkClick r:id="rId2"/>
              </a:rPr>
              <a:t>positive</a:t>
            </a:r>
            <a:r>
              <a:rPr lang="en-US" sz="1400">
                <a:hlinkClick r:id="rId2"/>
              </a:rPr>
              <a:t> </a:t>
            </a:r>
            <a:r>
              <a:rPr lang="en-US" sz="1400" b="1">
                <a:hlinkClick r:id="rId2"/>
              </a:rPr>
              <a:t>airway</a:t>
            </a:r>
            <a:r>
              <a:rPr lang="en-US" sz="1400">
                <a:hlinkClick r:id="rId2"/>
              </a:rPr>
              <a:t> </a:t>
            </a:r>
            <a:r>
              <a:rPr lang="en-US" sz="1400" b="1">
                <a:hlinkClick r:id="rId2"/>
              </a:rPr>
              <a:t>pressure</a:t>
            </a:r>
            <a:r>
              <a:rPr lang="en-US" sz="1400">
                <a:hlinkClick r:id="rId2"/>
              </a:rPr>
              <a:t> for </a:t>
            </a:r>
            <a:r>
              <a:rPr lang="en-US" sz="1400" b="1">
                <a:hlinkClick r:id="rId2"/>
              </a:rPr>
              <a:t>respiratory</a:t>
            </a:r>
            <a:r>
              <a:rPr lang="en-US" sz="1400">
                <a:hlinkClick r:id="rId2"/>
              </a:rPr>
              <a:t> </a:t>
            </a:r>
            <a:r>
              <a:rPr lang="en-US" sz="1400" b="1">
                <a:hlinkClick r:id="rId2"/>
              </a:rPr>
              <a:t>support</a:t>
            </a:r>
            <a:r>
              <a:rPr lang="en-US" sz="1400">
                <a:hlinkClick r:id="rId2"/>
              </a:rPr>
              <a:t> in preterm infants: a meta-analysis of randomized controlled trials.</a:t>
            </a:r>
            <a:r>
              <a:rPr lang="en-US" sz="1400"/>
              <a:t>Hong H, Li XX, Li J, Zhang ZQ.J Matern Fetal Neonatal Med. 2021 Jan;34(2):259-266. doi: 10.1080/14767058.2019.1606193. Epub 2019 Apr 24.PMID: 30966839</a:t>
            </a:r>
          </a:p>
        </p:txBody>
      </p:sp>
      <p:sp>
        <p:nvSpPr>
          <p:cNvPr id="61443" name="Rectangle 5"/>
          <p:cNvSpPr>
            <a:spLocks noChangeArrowheads="1"/>
          </p:cNvSpPr>
          <p:nvPr/>
        </p:nvSpPr>
        <p:spPr bwMode="auto">
          <a:xfrm>
            <a:off x="1187450" y="517525"/>
            <a:ext cx="9128125" cy="1190625"/>
          </a:xfrm>
          <a:prstGeom prst="rect">
            <a:avLst/>
          </a:prstGeom>
          <a:solidFill>
            <a:srgbClr val="FFFFFF"/>
          </a:solidFill>
          <a:ln w="9525">
            <a:noFill/>
            <a:miter lim="800000"/>
            <a:headEnd/>
            <a:tailEnd/>
          </a:ln>
        </p:spPr>
        <p:txBody>
          <a:bodyPr anchor="ctr">
            <a:spAutoFit/>
          </a:bodyPr>
          <a:lstStyle/>
          <a:p>
            <a:pPr algn="ctr"/>
            <a:r>
              <a:rPr lang="en-US" b="1">
                <a:solidFill>
                  <a:srgbClr val="0000FF"/>
                </a:solidFill>
              </a:rPr>
              <a:t>Cânula nasal de alto fluxo (CNAF) versus pressão positiva contínua nas vias aéreas nasal(CPAP) para suporte respiratório em bebês prematuros: uma meta-análise de ensaios clínicos randomizados</a:t>
            </a:r>
          </a:p>
          <a:p>
            <a:pPr algn="ctr" eaLnBrk="0" hangingPunct="0"/>
            <a:endParaRPr lang="en-US" b="1">
              <a:solidFill>
                <a:srgbClr val="0000FF"/>
              </a:solidFill>
            </a:endParaRPr>
          </a:p>
        </p:txBody>
      </p:sp>
      <p:sp>
        <p:nvSpPr>
          <p:cNvPr id="61444" name="Oval 6"/>
          <p:cNvSpPr>
            <a:spLocks noChangeArrowheads="1"/>
          </p:cNvSpPr>
          <p:nvPr/>
        </p:nvSpPr>
        <p:spPr bwMode="auto">
          <a:xfrm>
            <a:off x="325438" y="958850"/>
            <a:ext cx="782637" cy="511175"/>
          </a:xfrm>
          <a:prstGeom prst="ellipse">
            <a:avLst/>
          </a:prstGeom>
          <a:solidFill>
            <a:srgbClr val="FFFF00"/>
          </a:solidFill>
          <a:ln w="57150">
            <a:solidFill>
              <a:srgbClr val="FF00FF"/>
            </a:solidFill>
            <a:round/>
            <a:headEnd/>
            <a:tailEnd/>
          </a:ln>
        </p:spPr>
        <p:txBody>
          <a:bodyPr wrap="none" anchor="ctr"/>
          <a:lstStyle/>
          <a:p>
            <a:pPr algn="ctr"/>
            <a:r>
              <a:rPr lang="pt-BR">
                <a:solidFill>
                  <a:srgbClr val="00CC00"/>
                </a:solidFill>
              </a:rPr>
              <a:t>2021</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p:cNvSpPr>
          <p:nvPr>
            <p:ph type="title" idx="4294967295"/>
          </p:nvPr>
        </p:nvSpPr>
        <p:spPr bwMode="auto">
          <a:xfrm>
            <a:off x="265113" y="4641850"/>
            <a:ext cx="11926887" cy="1833563"/>
          </a:xfrm>
          <a:solidFill>
            <a:srgbClr val="FFFF00"/>
          </a:solidFill>
          <a:ln w="38100" cap="flat">
            <a:solidFill>
              <a:srgbClr val="00CC00"/>
            </a:solidFill>
            <a:prstDash val="sysDot"/>
            <a:miter lim="800000"/>
            <a:headEnd/>
            <a:tailEnd/>
          </a:ln>
        </p:spPr>
        <p:txBody>
          <a:bodyPr wrap="square" numCol="1" anchorCtr="0" compatLnSpc="1">
            <a:prstTxWarp prst="textNoShape">
              <a:avLst/>
            </a:prstTxWarp>
          </a:bodyPr>
          <a:lstStyle/>
          <a:p>
            <a:r>
              <a:rPr lang="pt-BR" sz="1800" cap="none" smtClean="0">
                <a:solidFill>
                  <a:srgbClr val="0000FF"/>
                </a:solidFill>
              </a:rPr>
              <a:t>A CNAF teve efeitos semelhantes aos do CPAP quanto à falha do suporte respiratório inicial em prematuros e foi associada à redução do trauma nasal em comparação ao CPAP. </a:t>
            </a:r>
            <a:br>
              <a:rPr lang="pt-BR" sz="1800" cap="none" smtClean="0">
                <a:solidFill>
                  <a:srgbClr val="0000FF"/>
                </a:solidFill>
              </a:rPr>
            </a:br>
            <a:r>
              <a:rPr lang="pt-BR" sz="1800" cap="none" smtClean="0">
                <a:solidFill>
                  <a:srgbClr val="FF00FF"/>
                </a:solidFill>
                <a:latin typeface="Algerian" pitchFamily="82" charset="0"/>
              </a:rPr>
              <a:t>Após a extubação, CPAP teve menos falhas de tratamento do que a CNAF</a:t>
            </a:r>
            <a:r>
              <a:rPr lang="pt-BR" sz="1800" cap="none" smtClean="0">
                <a:solidFill>
                  <a:srgbClr val="0000FF"/>
                </a:solidFill>
              </a:rPr>
              <a:t>, mas o uso de CPAP teve uma taxa significativamente aumentada de trauma nasal e pneumotórax. </a:t>
            </a:r>
            <a:br>
              <a:rPr lang="pt-BR" sz="1800" cap="none" smtClean="0">
                <a:solidFill>
                  <a:srgbClr val="0000FF"/>
                </a:solidFill>
              </a:rPr>
            </a:br>
            <a:r>
              <a:rPr lang="pt-BR" sz="1800" cap="none" smtClean="0">
                <a:solidFill>
                  <a:srgbClr val="0000FF"/>
                </a:solidFill>
              </a:rPr>
              <a:t>Mais estudos são necessários para esclarecer os potenciais benefícios da CNAF como suporte respiratório primário em recém-nascidos de extremo baixo peso ou prematuros extremos.</a:t>
            </a:r>
            <a:r>
              <a:rPr lang="pt-BR" sz="3200" cap="none" smtClean="0"/>
              <a:t> </a:t>
            </a:r>
          </a:p>
        </p:txBody>
      </p:sp>
      <p:pic>
        <p:nvPicPr>
          <p:cNvPr id="62466" name="Picture 4"/>
          <p:cNvPicPr>
            <a:picLocks noChangeAspect="1" noChangeArrowheads="1"/>
          </p:cNvPicPr>
          <p:nvPr>
            <p:ph type="body" idx="4294967295"/>
          </p:nvPr>
        </p:nvPicPr>
        <p:blipFill>
          <a:blip r:embed="rId2"/>
          <a:srcRect/>
          <a:stretch>
            <a:fillRect/>
          </a:stretch>
        </p:blipFill>
        <p:spPr bwMode="auto">
          <a:xfrm>
            <a:off x="3468688" y="0"/>
            <a:ext cx="5956300" cy="4430713"/>
          </a:xfrm>
          <a:ln w="28575">
            <a:solidFill>
              <a:srgbClr val="FF00FF"/>
            </a:solidFill>
            <a:miter lim="800000"/>
            <a:headEnd/>
            <a:tailEnd/>
          </a:ln>
        </p:spPr>
      </p:pic>
      <p:sp>
        <p:nvSpPr>
          <p:cNvPr id="62467" name="Line 5"/>
          <p:cNvSpPr>
            <a:spLocks noChangeShapeType="1"/>
          </p:cNvSpPr>
          <p:nvPr/>
        </p:nvSpPr>
        <p:spPr bwMode="auto">
          <a:xfrm flipH="1">
            <a:off x="8137525" y="1289050"/>
            <a:ext cx="823913" cy="311150"/>
          </a:xfrm>
          <a:prstGeom prst="line">
            <a:avLst/>
          </a:prstGeom>
          <a:noFill/>
          <a:ln w="76200">
            <a:solidFill>
              <a:srgbClr val="0000FF"/>
            </a:solidFill>
            <a:round/>
            <a:headEnd/>
            <a:tailEnd type="triangle" w="med" len="med"/>
          </a:ln>
        </p:spPr>
        <p:txBody>
          <a:bodyPr/>
          <a:lstStyle/>
          <a:p>
            <a:endParaRPr lang="pt-BR"/>
          </a:p>
        </p:txBody>
      </p:sp>
      <p:sp>
        <p:nvSpPr>
          <p:cNvPr id="62468" name="Line 6"/>
          <p:cNvSpPr>
            <a:spLocks noChangeShapeType="1"/>
          </p:cNvSpPr>
          <p:nvPr/>
        </p:nvSpPr>
        <p:spPr bwMode="auto">
          <a:xfrm flipH="1">
            <a:off x="8088313" y="3562350"/>
            <a:ext cx="823912" cy="311150"/>
          </a:xfrm>
          <a:prstGeom prst="line">
            <a:avLst/>
          </a:prstGeom>
          <a:noFill/>
          <a:ln w="76200">
            <a:solidFill>
              <a:srgbClr val="FF00FF"/>
            </a:solidFill>
            <a:round/>
            <a:headEnd/>
            <a:tailEnd type="triangle" w="med" len="med"/>
          </a:ln>
        </p:spPr>
        <p:txBody>
          <a:bodyPr/>
          <a:lstStyle/>
          <a:p>
            <a:endParaRPr lang="pt-B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p:cNvSpPr>
          <p:nvPr>
            <p:ph type="body" idx="4294967295"/>
          </p:nvPr>
        </p:nvSpPr>
        <p:spPr bwMode="auto">
          <a:xfrm>
            <a:off x="952500" y="2732088"/>
            <a:ext cx="10363200" cy="3643312"/>
          </a:xfrm>
          <a:solidFill>
            <a:schemeClr val="bg1"/>
          </a:solidFill>
        </p:spPr>
        <p:txBody>
          <a:bodyPr wrap="square" numCol="1" anchor="t" anchorCtr="0" compatLnSpc="1">
            <a:prstTxWarp prst="textNoShape">
              <a:avLst/>
            </a:prstTxWarp>
          </a:bodyPr>
          <a:lstStyle/>
          <a:p>
            <a:pPr>
              <a:lnSpc>
                <a:spcPct val="100000"/>
              </a:lnSpc>
            </a:pPr>
            <a:r>
              <a:rPr lang="pt-BR" sz="1800" cap="none" smtClean="0"/>
              <a:t>Realizou-s  uma metanálise de estudos que compararam a eficácia e segurança da cânula nasal de alto fluxo (CNAF) com pressão positiva contínua nas vias aéreas (CPAP) como </a:t>
            </a:r>
            <a:r>
              <a:rPr lang="pt-BR" sz="1800" b="1" cap="none" smtClean="0">
                <a:solidFill>
                  <a:srgbClr val="0000FF"/>
                </a:solidFill>
              </a:rPr>
              <a:t>suporte respiratório primário</a:t>
            </a:r>
            <a:r>
              <a:rPr lang="pt-BR" sz="1800" cap="none" smtClean="0"/>
              <a:t> em prematuros e um estudo do impacto de parâmetros clínicos relevantes. </a:t>
            </a:r>
          </a:p>
          <a:p>
            <a:pPr>
              <a:lnSpc>
                <a:spcPct val="100000"/>
              </a:lnSpc>
            </a:pPr>
            <a:r>
              <a:rPr lang="pt-BR" sz="1800" cap="none" smtClean="0"/>
              <a:t>Foram incluídos  </a:t>
            </a:r>
            <a:r>
              <a:rPr lang="pt-BR" sz="1800" b="1" cap="none" smtClean="0"/>
              <a:t>10 estudos</a:t>
            </a:r>
            <a:r>
              <a:rPr lang="pt-BR" sz="1800" cap="none" smtClean="0"/>
              <a:t> para um total de </a:t>
            </a:r>
            <a:r>
              <a:rPr lang="pt-BR" sz="1800" b="1" cap="none" smtClean="0"/>
              <a:t>1830 pacientes</a:t>
            </a:r>
            <a:r>
              <a:rPr lang="pt-BR" sz="1800" cap="none" smtClean="0"/>
              <a:t>. A metanálise demonstrou um RR de falha do tratamento multiplicado por 1,34 usando CNAF em comparação com CPAP (RR=1,34, IC 95% 1,01 a 1,68, I 2 =16,2%). A meta-análise de desfecho secundário não mostrou diferença nas taxas de intubação (RR = 0,90, IC 95% 0,66 a 1,15) e uma menor taxa de trauma nasal usando CNAF em comparação com CPAP (RR = 0,48, IC 95% 0,31 a 0,65, I² = 0,0 %). </a:t>
            </a:r>
          </a:p>
          <a:p>
            <a:pPr>
              <a:lnSpc>
                <a:spcPct val="100000"/>
              </a:lnSpc>
            </a:pPr>
            <a:r>
              <a:rPr lang="pt-BR" sz="1800" cap="none" smtClean="0"/>
              <a:t>Concluem o autores que </a:t>
            </a:r>
            <a:r>
              <a:rPr lang="pt-BR" sz="1800" cap="none" smtClean="0">
                <a:solidFill>
                  <a:srgbClr val="FF0000"/>
                </a:solidFill>
              </a:rPr>
              <a:t>apesar do maior risco de falha do tratamento</a:t>
            </a:r>
            <a:r>
              <a:rPr lang="pt-BR" sz="1800" cap="none" smtClean="0"/>
              <a:t>, considerando </a:t>
            </a:r>
            <a:r>
              <a:rPr lang="pt-BR" sz="1800" b="1" cap="none" smtClean="0"/>
              <a:t>não haver diferença nas taxas de intubação e uma menor taxa de trauma nasal com CNAF</a:t>
            </a:r>
            <a:r>
              <a:rPr lang="pt-BR" sz="1800" cap="none" smtClean="0"/>
              <a:t> em comparação com CPAP, sugerem  que a </a:t>
            </a:r>
            <a:r>
              <a:rPr lang="pt-BR" sz="1800" cap="none" smtClean="0">
                <a:solidFill>
                  <a:srgbClr val="0000FF"/>
                </a:solidFill>
              </a:rPr>
              <a:t>CNAF deve ser usada como suporte respiratório primário em prematuros.</a:t>
            </a:r>
          </a:p>
          <a:p>
            <a:pPr>
              <a:lnSpc>
                <a:spcPct val="100000"/>
              </a:lnSpc>
            </a:pPr>
            <a:r>
              <a:rPr lang="pt-BR" sz="1800" cap="none" smtClean="0"/>
              <a:t/>
            </a:r>
            <a:br>
              <a:rPr lang="pt-BR" sz="1800" cap="none" smtClean="0"/>
            </a:br>
            <a:endParaRPr lang="pt-BR" sz="1800" cap="none" smtClean="0"/>
          </a:p>
        </p:txBody>
      </p:sp>
      <p:sp>
        <p:nvSpPr>
          <p:cNvPr id="63490" name="Rectangle 4"/>
          <p:cNvSpPr>
            <a:spLocks noChangeArrowheads="1"/>
          </p:cNvSpPr>
          <p:nvPr/>
        </p:nvSpPr>
        <p:spPr bwMode="auto">
          <a:xfrm>
            <a:off x="0" y="1679575"/>
            <a:ext cx="12192000" cy="733425"/>
          </a:xfrm>
          <a:prstGeom prst="rect">
            <a:avLst/>
          </a:prstGeom>
          <a:solidFill>
            <a:srgbClr val="FFFFFF"/>
          </a:solidFill>
          <a:ln w="9525">
            <a:noFill/>
            <a:miter lim="800000"/>
            <a:headEnd/>
            <a:tailEnd/>
          </a:ln>
        </p:spPr>
        <p:txBody>
          <a:bodyPr lIns="0" tIns="0" rIns="0" bIns="0" anchor="ctr">
            <a:spAutoFit/>
          </a:bodyPr>
          <a:lstStyle/>
          <a:p>
            <a:pPr algn="ctr"/>
            <a:r>
              <a:rPr lang="en-US" sz="1600">
                <a:hlinkClick r:id="rId2"/>
              </a:rPr>
              <a:t>Systematic review of </a:t>
            </a:r>
            <a:r>
              <a:rPr lang="en-US" sz="1600" b="1">
                <a:hlinkClick r:id="rId2"/>
              </a:rPr>
              <a:t>high</a:t>
            </a:r>
            <a:r>
              <a:rPr lang="en-US" sz="1600">
                <a:hlinkClick r:id="rId2"/>
              </a:rPr>
              <a:t>-</a:t>
            </a:r>
            <a:r>
              <a:rPr lang="en-US" sz="1600" b="1">
                <a:hlinkClick r:id="rId2"/>
              </a:rPr>
              <a:t>flow</a:t>
            </a:r>
            <a:r>
              <a:rPr lang="en-US" sz="1600">
                <a:hlinkClick r:id="rId2"/>
              </a:rPr>
              <a:t> </a:t>
            </a:r>
            <a:r>
              <a:rPr lang="en-US" sz="1600" b="1">
                <a:hlinkClick r:id="rId2"/>
              </a:rPr>
              <a:t>nasal</a:t>
            </a:r>
            <a:r>
              <a:rPr lang="en-US" sz="1600">
                <a:hlinkClick r:id="rId2"/>
              </a:rPr>
              <a:t> </a:t>
            </a:r>
            <a:r>
              <a:rPr lang="en-US" sz="1600" b="1">
                <a:hlinkClick r:id="rId2"/>
              </a:rPr>
              <a:t>cannula</a:t>
            </a:r>
            <a:r>
              <a:rPr lang="en-US" sz="1600">
                <a:hlinkClick r:id="rId2"/>
              </a:rPr>
              <a:t> </a:t>
            </a:r>
            <a:r>
              <a:rPr lang="en-US" sz="1600" b="1">
                <a:hlinkClick r:id="rId2"/>
              </a:rPr>
              <a:t>versus</a:t>
            </a:r>
            <a:r>
              <a:rPr lang="en-US" sz="1600">
                <a:hlinkClick r:id="rId2"/>
              </a:rPr>
              <a:t> </a:t>
            </a:r>
            <a:r>
              <a:rPr lang="en-US" sz="1600" b="1">
                <a:hlinkClick r:id="rId2"/>
              </a:rPr>
              <a:t>continuous</a:t>
            </a:r>
            <a:r>
              <a:rPr lang="en-US" sz="1600">
                <a:hlinkClick r:id="rId2"/>
              </a:rPr>
              <a:t> </a:t>
            </a:r>
            <a:r>
              <a:rPr lang="en-US" sz="1600" b="1">
                <a:hlinkClick r:id="rId2"/>
              </a:rPr>
              <a:t>positive</a:t>
            </a:r>
            <a:r>
              <a:rPr lang="en-US" sz="1600">
                <a:hlinkClick r:id="rId2"/>
              </a:rPr>
              <a:t> </a:t>
            </a:r>
            <a:r>
              <a:rPr lang="en-US" sz="1600" b="1">
                <a:hlinkClick r:id="rId2"/>
              </a:rPr>
              <a:t>airway</a:t>
            </a:r>
            <a:r>
              <a:rPr lang="en-US" sz="1600">
                <a:hlinkClick r:id="rId2"/>
              </a:rPr>
              <a:t> </a:t>
            </a:r>
            <a:r>
              <a:rPr lang="en-US" sz="1600" b="1">
                <a:hlinkClick r:id="rId2"/>
              </a:rPr>
              <a:t>pressure</a:t>
            </a:r>
            <a:r>
              <a:rPr lang="en-US" sz="1600">
                <a:hlinkClick r:id="rId2"/>
              </a:rPr>
              <a:t> for primary </a:t>
            </a:r>
            <a:r>
              <a:rPr lang="en-US" sz="1600" b="1">
                <a:hlinkClick r:id="rId2"/>
              </a:rPr>
              <a:t>support</a:t>
            </a:r>
            <a:r>
              <a:rPr lang="en-US" sz="1600">
                <a:hlinkClick r:id="rId2"/>
              </a:rPr>
              <a:t> in preterm infants.</a:t>
            </a:r>
            <a:r>
              <a:rPr lang="en-US" sz="1600"/>
              <a:t>Bruet S, Butin M, Dutheil F.Arch Dis Child Fetal Neonatal Ed. 2022 Jan;107(1):56-59. doi: 10.1136/archdischild-2020-321094. Epub 2021 May 20.PMID: 34016651</a:t>
            </a:r>
          </a:p>
        </p:txBody>
      </p:sp>
      <p:sp>
        <p:nvSpPr>
          <p:cNvPr id="63491" name="Rectangle 5"/>
          <p:cNvSpPr>
            <a:spLocks noChangeArrowheads="1"/>
          </p:cNvSpPr>
          <p:nvPr/>
        </p:nvSpPr>
        <p:spPr bwMode="auto">
          <a:xfrm>
            <a:off x="2649538" y="547688"/>
            <a:ext cx="7677150" cy="1190625"/>
          </a:xfrm>
          <a:prstGeom prst="rect">
            <a:avLst/>
          </a:prstGeom>
          <a:solidFill>
            <a:srgbClr val="FFFFFF"/>
          </a:solidFill>
          <a:ln w="9525">
            <a:noFill/>
            <a:miter lim="800000"/>
            <a:headEnd/>
            <a:tailEnd/>
          </a:ln>
        </p:spPr>
        <p:txBody>
          <a:bodyPr anchor="ctr">
            <a:spAutoFit/>
          </a:bodyPr>
          <a:lstStyle/>
          <a:p>
            <a:pPr algn="ctr"/>
            <a:r>
              <a:rPr lang="en-US" b="1" i="1">
                <a:solidFill>
                  <a:srgbClr val="0000FF"/>
                </a:solidFill>
              </a:rPr>
              <a:t>Revisão sistemática da cânula nasal de alto fluxo versus pressão positiva contínua nas vias aéreas para suporte primário em prematuros</a:t>
            </a:r>
          </a:p>
          <a:p>
            <a:pPr eaLnBrk="0" hangingPunct="0"/>
            <a:endParaRPr lang="en-US" b="1" i="1">
              <a:solidFill>
                <a:srgbClr val="0000FF"/>
              </a:solidFill>
            </a:endParaRPr>
          </a:p>
        </p:txBody>
      </p:sp>
      <p:sp>
        <p:nvSpPr>
          <p:cNvPr id="63492" name="Oval 6"/>
          <p:cNvSpPr>
            <a:spLocks noChangeArrowheads="1"/>
          </p:cNvSpPr>
          <p:nvPr/>
        </p:nvSpPr>
        <p:spPr bwMode="auto">
          <a:xfrm>
            <a:off x="1376363" y="903288"/>
            <a:ext cx="782637" cy="511175"/>
          </a:xfrm>
          <a:prstGeom prst="ellipse">
            <a:avLst/>
          </a:prstGeom>
          <a:solidFill>
            <a:srgbClr val="FFFF00"/>
          </a:solidFill>
          <a:ln w="57150">
            <a:solidFill>
              <a:srgbClr val="FF00FF"/>
            </a:solidFill>
            <a:round/>
            <a:headEnd/>
            <a:tailEnd/>
          </a:ln>
        </p:spPr>
        <p:txBody>
          <a:bodyPr wrap="none" anchor="ctr"/>
          <a:lstStyle/>
          <a:p>
            <a:pPr algn="ctr"/>
            <a:r>
              <a:rPr lang="pt-BR">
                <a:solidFill>
                  <a:srgbClr val="00CC00"/>
                </a:solidFill>
              </a:rPr>
              <a:t>2022</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3"/>
          <p:cNvSpPr>
            <a:spLocks noGrp="1"/>
          </p:cNvSpPr>
          <p:nvPr>
            <p:ph type="body" idx="4294967295"/>
          </p:nvPr>
        </p:nvSpPr>
        <p:spPr bwMode="auto">
          <a:xfrm>
            <a:off x="542925" y="2257425"/>
            <a:ext cx="11049000" cy="4219575"/>
          </a:xfrm>
          <a:solidFill>
            <a:schemeClr val="bg1"/>
          </a:solidFill>
        </p:spPr>
        <p:txBody>
          <a:bodyPr wrap="square" numCol="1" anchor="t" anchorCtr="0" compatLnSpc="1">
            <a:prstTxWarp prst="textNoShape">
              <a:avLst/>
            </a:prstTxWarp>
          </a:bodyPr>
          <a:lstStyle/>
          <a:p>
            <a:pPr>
              <a:lnSpc>
                <a:spcPct val="100000"/>
              </a:lnSpc>
            </a:pPr>
            <a:r>
              <a:rPr lang="pt-BR" sz="1600" cap="none" smtClean="0"/>
              <a:t>A Cânula Nasal de Alto Fluxo (CNAF ou CAF) é um tipo de suporte não invasivo que vem tendo seu uso difundido em Neonatologia há cerca de uma década. </a:t>
            </a:r>
          </a:p>
          <a:p>
            <a:pPr>
              <a:lnSpc>
                <a:spcPct val="100000"/>
              </a:lnSpc>
            </a:pPr>
            <a:r>
              <a:rPr lang="pt-BR" sz="1600" cap="none" smtClean="0"/>
              <a:t>É um dispositivo que oferta gás aquecido e umidificado,com fluxo constante e em alta velocidade, através de pequenas cânulas.              </a:t>
            </a:r>
          </a:p>
          <a:p>
            <a:pPr>
              <a:lnSpc>
                <a:spcPct val="100000"/>
              </a:lnSpc>
            </a:pPr>
            <a:r>
              <a:rPr lang="pt-BR" sz="1600" cap="none" smtClean="0"/>
              <a:t> </a:t>
            </a:r>
            <a:r>
              <a:rPr lang="pt-BR" sz="1600" b="1" cap="none" smtClean="0"/>
              <a:t>Os mecanismos</a:t>
            </a:r>
            <a:r>
              <a:rPr lang="pt-BR" sz="1600" cap="none" smtClean="0"/>
              <a:t> através dos quais o uso dessa terapia afeta o sistema respiratório e altera a troca de gases ainda não estão totalmente esclarecidos, mas estudos apontam para os seguintes fatores:               </a:t>
            </a:r>
          </a:p>
          <a:p>
            <a:pPr>
              <a:lnSpc>
                <a:spcPct val="100000"/>
              </a:lnSpc>
              <a:buFont typeface="Arial" charset="0"/>
              <a:buNone/>
            </a:pPr>
            <a:r>
              <a:rPr lang="pt-BR" sz="1600" cap="none" smtClean="0"/>
              <a:t>        -Lavagem do espaço morto nasofaríngeo, facilitando a eliminação de CO2 e melhora da oxigenação;               </a:t>
            </a:r>
          </a:p>
          <a:p>
            <a:pPr>
              <a:lnSpc>
                <a:spcPct val="100000"/>
              </a:lnSpc>
              <a:buFont typeface="Arial" charset="0"/>
              <a:buNone/>
            </a:pPr>
            <a:r>
              <a:rPr lang="pt-BR" sz="1600" cap="none" smtClean="0"/>
              <a:t>        -Diminuição do trabalho respiratório através da combinação do fluxo ofertado com o fluxo inspiratório, o que diminui consideravelmente a resistência inspiratória;               </a:t>
            </a:r>
          </a:p>
          <a:p>
            <a:pPr>
              <a:lnSpc>
                <a:spcPct val="100000"/>
              </a:lnSpc>
              <a:buFont typeface="Arial" charset="0"/>
              <a:buNone/>
            </a:pPr>
            <a:r>
              <a:rPr lang="pt-BR" sz="1600" cap="none" smtClean="0"/>
              <a:t>       -Aquecimento e umidificação adequados dos gases, melhorando a condução e a conformidade pulmonarem comparação com o gás seco e refrigerado;               </a:t>
            </a:r>
          </a:p>
          <a:p>
            <a:pPr>
              <a:lnSpc>
                <a:spcPct val="100000"/>
              </a:lnSpc>
              <a:buFont typeface="Arial" charset="0"/>
              <a:buNone/>
            </a:pPr>
            <a:r>
              <a:rPr lang="pt-BR" sz="1600" cap="none" smtClean="0"/>
              <a:t>       -Pressão de distensão positiva gerada a partir do fluxo alto na nasofaringe, proporcionando recrutamento pulmonar.               </a:t>
            </a:r>
          </a:p>
        </p:txBody>
      </p:sp>
      <p:sp>
        <p:nvSpPr>
          <p:cNvPr id="64514" name="Rectangle 4"/>
          <p:cNvSpPr>
            <a:spLocks noChangeArrowheads="1"/>
          </p:cNvSpPr>
          <p:nvPr/>
        </p:nvSpPr>
        <p:spPr bwMode="auto">
          <a:xfrm>
            <a:off x="1382713" y="730250"/>
            <a:ext cx="8482012" cy="1082675"/>
          </a:xfrm>
          <a:prstGeom prst="rect">
            <a:avLst/>
          </a:prstGeom>
          <a:noFill/>
          <a:ln w="9525">
            <a:noFill/>
            <a:miter lim="800000"/>
            <a:headEnd/>
            <a:tailEnd/>
          </a:ln>
        </p:spPr>
        <p:txBody>
          <a:bodyPr wrap="none" lIns="0" tIns="0" rIns="0" bIns="0" anchor="ctr">
            <a:spAutoFit/>
          </a:bodyPr>
          <a:lstStyle/>
          <a:p>
            <a:pPr algn="ctr"/>
            <a:r>
              <a:rPr lang="en-US" sz="2700" b="1">
                <a:solidFill>
                  <a:srgbClr val="0000FF"/>
                </a:solidFill>
                <a:latin typeface="Lato" pitchFamily="34" charset="0"/>
              </a:rPr>
              <a:t>CÂNULA NASAL DE ALTO FLUXO</a:t>
            </a:r>
            <a:r>
              <a:rPr lang="en-US" sz="800">
                <a:solidFill>
                  <a:srgbClr val="0000FF"/>
                </a:solidFill>
              </a:rPr>
              <a:t>        </a:t>
            </a:r>
            <a:r>
              <a:rPr lang="en-US" sz="800">
                <a:solidFill>
                  <a:srgbClr val="607D8B"/>
                </a:solidFill>
              </a:rPr>
              <a:t>    </a:t>
            </a:r>
            <a:r>
              <a:rPr lang="en-US"/>
              <a:t/>
            </a:r>
            <a:br>
              <a:rPr lang="en-US"/>
            </a:br>
            <a:r>
              <a:rPr lang="en-US">
                <a:solidFill>
                  <a:srgbClr val="424242"/>
                </a:solidFill>
                <a:ea typeface="Source Sans Pro"/>
                <a:cs typeface="Source Sans Pro"/>
              </a:rPr>
              <a:t>Marcela Soares Silva Ferreira</a:t>
            </a:r>
            <a:r>
              <a:rPr lang="en-US" sz="1300">
                <a:solidFill>
                  <a:srgbClr val="424242"/>
                </a:solidFill>
                <a:ea typeface="Source Sans Pro"/>
                <a:cs typeface="Source Sans Pro"/>
              </a:rPr>
              <a:t>.</a:t>
            </a:r>
          </a:p>
          <a:p>
            <a:pPr algn="ctr" eaLnBrk="0" hangingPunct="0"/>
            <a:r>
              <a:rPr lang="en-US" sz="1300">
                <a:solidFill>
                  <a:srgbClr val="424242"/>
                </a:solidFill>
                <a:ea typeface="Source Sans Pro"/>
                <a:cs typeface="Source Sans Pro"/>
              </a:rPr>
              <a:t>Capítulo do livro Assistência ao Recém-Nascido de Risco, Hospital de Ensino Materno Infantil de Brasília/SES/DF,  </a:t>
            </a:r>
          </a:p>
          <a:p>
            <a:pPr algn="ctr" eaLnBrk="0" hangingPunct="0"/>
            <a:r>
              <a:rPr lang="en-US" sz="1300">
                <a:solidFill>
                  <a:srgbClr val="424242"/>
                </a:solidFill>
                <a:ea typeface="Source Sans Pro"/>
                <a:cs typeface="Source Sans Pro"/>
              </a:rPr>
              <a:t>4a Edição, 2021.</a:t>
            </a:r>
            <a:endParaRPr lang="en-US">
              <a:solidFill>
                <a:srgbClr val="607D8B"/>
              </a:solidFill>
            </a:endParaRPr>
          </a:p>
        </p:txBody>
      </p:sp>
      <p:pic>
        <p:nvPicPr>
          <p:cNvPr id="64515" name="Picture 5" descr="doc">
            <a:hlinkClick r:id="rId2" tooltip="NOVO-CANULA NASAL DE ALTO FLUXO"/>
          </p:cNvPr>
          <p:cNvPicPr>
            <a:picLocks noChangeAspect="1" noChangeArrowheads="1"/>
          </p:cNvPicPr>
          <p:nvPr/>
        </p:nvPicPr>
        <p:blipFill>
          <a:blip r:embed="rId3"/>
          <a:srcRect/>
          <a:stretch>
            <a:fillRect/>
          </a:stretch>
        </p:blipFill>
        <p:spPr bwMode="auto">
          <a:xfrm>
            <a:off x="8413750" y="568325"/>
            <a:ext cx="703263" cy="703263"/>
          </a:xfrm>
          <a:prstGeom prst="rect">
            <a:avLst/>
          </a:prstGeom>
          <a:noFill/>
          <a:ln w="9525">
            <a:noFill/>
            <a:miter lim="800000"/>
            <a:headEnd/>
            <a:tailEnd/>
          </a:ln>
        </p:spPr>
      </p:pic>
      <p:sp>
        <p:nvSpPr>
          <p:cNvPr id="64516" name="Oval 6"/>
          <p:cNvSpPr>
            <a:spLocks noChangeArrowheads="1"/>
          </p:cNvSpPr>
          <p:nvPr/>
        </p:nvSpPr>
        <p:spPr bwMode="auto">
          <a:xfrm>
            <a:off x="1449388" y="611188"/>
            <a:ext cx="782637" cy="511175"/>
          </a:xfrm>
          <a:prstGeom prst="ellipse">
            <a:avLst/>
          </a:prstGeom>
          <a:solidFill>
            <a:srgbClr val="FFFF00"/>
          </a:solidFill>
          <a:ln w="57150">
            <a:solidFill>
              <a:srgbClr val="FF00FF"/>
            </a:solidFill>
            <a:round/>
            <a:headEnd/>
            <a:tailEnd/>
          </a:ln>
        </p:spPr>
        <p:txBody>
          <a:bodyPr wrap="none" anchor="ctr"/>
          <a:lstStyle/>
          <a:p>
            <a:pPr algn="ctr"/>
            <a:r>
              <a:rPr lang="pt-BR">
                <a:solidFill>
                  <a:srgbClr val="00CC00"/>
                </a:solidFill>
              </a:rPr>
              <a:t>2021</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3"/>
          <p:cNvSpPr>
            <a:spLocks noGrp="1"/>
          </p:cNvSpPr>
          <p:nvPr>
            <p:ph type="body" idx="4294967295"/>
          </p:nvPr>
        </p:nvSpPr>
        <p:spPr bwMode="auto">
          <a:xfrm>
            <a:off x="1023938" y="382588"/>
            <a:ext cx="10363200" cy="3424237"/>
          </a:xfrm>
          <a:solidFill>
            <a:schemeClr val="bg1"/>
          </a:solidFill>
        </p:spPr>
        <p:txBody>
          <a:bodyPr wrap="square" numCol="1" anchor="t" anchorCtr="0" compatLnSpc="1">
            <a:prstTxWarp prst="textNoShape">
              <a:avLst/>
            </a:prstTxWarp>
          </a:bodyPr>
          <a:lstStyle/>
          <a:p>
            <a:pPr algn="ctr">
              <a:buFont typeface="Arial" charset="0"/>
              <a:buNone/>
            </a:pPr>
            <a:r>
              <a:rPr lang="pt-BR" sz="2400" cap="none" smtClean="0">
                <a:solidFill>
                  <a:srgbClr val="0000FF"/>
                </a:solidFill>
              </a:rPr>
              <a:t>Além disso, a CNAF tem tido boa aceitação nas Unidades de Terapia Intensiva Neonatais por ser de uso fácil, mais suave, diminui drasticamente a incidência de lesão nasal, ser bem tolerada pelos pacientes, ter boa aceitação entre os pais e profissionais e parecer ser uma boa alternativa para a pressão positiva nasal contínua nas vias aéreas (CPAPn).</a:t>
            </a:r>
            <a:endParaRPr lang="pt-BR" sz="2400" b="1" cap="none" smtClean="0"/>
          </a:p>
          <a:p>
            <a:endParaRPr lang="pt-BR" sz="2400" cap="none" smtClean="0"/>
          </a:p>
          <a:p>
            <a:endParaRPr lang="pt-BR" sz="1800" cap="none" smtClean="0"/>
          </a:p>
        </p:txBody>
      </p:sp>
      <p:pic>
        <p:nvPicPr>
          <p:cNvPr id="65538" name="Picture 4"/>
          <p:cNvPicPr>
            <a:picLocks noChangeAspect="1" noChangeArrowheads="1"/>
          </p:cNvPicPr>
          <p:nvPr/>
        </p:nvPicPr>
        <p:blipFill>
          <a:blip r:embed="rId2"/>
          <a:srcRect/>
          <a:stretch>
            <a:fillRect/>
          </a:stretch>
        </p:blipFill>
        <p:spPr bwMode="auto">
          <a:xfrm>
            <a:off x="2633663" y="3141663"/>
            <a:ext cx="2717800" cy="3716337"/>
          </a:xfrm>
          <a:prstGeom prst="rect">
            <a:avLst/>
          </a:prstGeom>
          <a:noFill/>
          <a:ln w="9525">
            <a:noFill/>
            <a:miter lim="800000"/>
            <a:headEnd/>
            <a:tailEnd/>
          </a:ln>
        </p:spPr>
      </p:pic>
      <p:pic>
        <p:nvPicPr>
          <p:cNvPr id="65539" name="Picture 5"/>
          <p:cNvPicPr>
            <a:picLocks noChangeAspect="1" noChangeArrowheads="1"/>
          </p:cNvPicPr>
          <p:nvPr/>
        </p:nvPicPr>
        <p:blipFill>
          <a:blip r:embed="rId3"/>
          <a:srcRect/>
          <a:stretch>
            <a:fillRect/>
          </a:stretch>
        </p:blipFill>
        <p:spPr bwMode="auto">
          <a:xfrm>
            <a:off x="6856413" y="3927475"/>
            <a:ext cx="1314450" cy="1190625"/>
          </a:xfrm>
          <a:prstGeom prst="rect">
            <a:avLst/>
          </a:prstGeom>
          <a:noFill/>
          <a:ln w="9525">
            <a:noFill/>
            <a:miter lim="800000"/>
            <a:headEnd/>
            <a:tailEnd/>
          </a:ln>
        </p:spPr>
      </p:pic>
      <p:pic>
        <p:nvPicPr>
          <p:cNvPr id="65540" name="Picture 6"/>
          <p:cNvPicPr>
            <a:picLocks noChangeAspect="1" noChangeArrowheads="1"/>
          </p:cNvPicPr>
          <p:nvPr/>
        </p:nvPicPr>
        <p:blipFill>
          <a:blip r:embed="rId4"/>
          <a:srcRect/>
          <a:stretch>
            <a:fillRect/>
          </a:stretch>
        </p:blipFill>
        <p:spPr bwMode="auto">
          <a:xfrm>
            <a:off x="6808788" y="5122863"/>
            <a:ext cx="1574800" cy="877887"/>
          </a:xfrm>
          <a:prstGeom prst="rect">
            <a:avLst/>
          </a:prstGeom>
          <a:noFill/>
          <a:ln w="9525">
            <a:noFill/>
            <a:miter lim="800000"/>
            <a:headEnd/>
            <a:tailEnd/>
          </a:ln>
        </p:spPr>
      </p:pic>
      <p:pic>
        <p:nvPicPr>
          <p:cNvPr id="65541" name="Picture 7"/>
          <p:cNvPicPr>
            <a:picLocks noChangeAspect="1" noChangeArrowheads="1"/>
          </p:cNvPicPr>
          <p:nvPr/>
        </p:nvPicPr>
        <p:blipFill>
          <a:blip r:embed="rId5"/>
          <a:srcRect/>
          <a:stretch>
            <a:fillRect/>
          </a:stretch>
        </p:blipFill>
        <p:spPr bwMode="auto">
          <a:xfrm>
            <a:off x="5392738" y="6061075"/>
            <a:ext cx="5538787" cy="796925"/>
          </a:xfrm>
          <a:prstGeom prst="rect">
            <a:avLst/>
          </a:prstGeom>
          <a:solidFill>
            <a:schemeClr val="bg1"/>
          </a:solidFill>
          <a:ln w="9525">
            <a:noFill/>
            <a:miter lim="800000"/>
            <a:headEnd/>
            <a:tailEnd/>
          </a:ln>
        </p:spPr>
      </p:pic>
      <p:pic>
        <p:nvPicPr>
          <p:cNvPr id="65542" name="Picture 8"/>
          <p:cNvPicPr>
            <a:picLocks noChangeAspect="1" noChangeArrowheads="1"/>
          </p:cNvPicPr>
          <p:nvPr/>
        </p:nvPicPr>
        <p:blipFill>
          <a:blip r:embed="rId6">
            <a:lum bright="12000" contrast="6000"/>
          </a:blip>
          <a:srcRect/>
          <a:stretch>
            <a:fillRect/>
          </a:stretch>
        </p:blipFill>
        <p:spPr bwMode="auto">
          <a:xfrm>
            <a:off x="487363" y="4452938"/>
            <a:ext cx="2152650" cy="1914525"/>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2"/>
          <p:cNvSpPr>
            <a:spLocks noGrp="1"/>
          </p:cNvSpPr>
          <p:nvPr>
            <p:ph type="title" idx="4294967295"/>
          </p:nvPr>
        </p:nvSpPr>
        <p:spPr bwMode="auto">
          <a:xfrm>
            <a:off x="849313" y="-242888"/>
            <a:ext cx="10363200" cy="1595438"/>
          </a:xfrm>
          <a:solidFill>
            <a:schemeClr val="bg1"/>
          </a:solidFill>
        </p:spPr>
        <p:txBody>
          <a:bodyPr wrap="square" numCol="1" anchorCtr="0" compatLnSpc="1">
            <a:prstTxWarp prst="textNoShape">
              <a:avLst/>
            </a:prstTxWarp>
          </a:bodyPr>
          <a:lstStyle/>
          <a:p>
            <a:r>
              <a:rPr lang="pt-BR" cap="none" smtClean="0">
                <a:solidFill>
                  <a:srgbClr val="FF00FF"/>
                </a:solidFill>
              </a:rPr>
              <a:t>Como extubamos na Unidade de Neonatologia do HMIB/SES/DF</a:t>
            </a:r>
          </a:p>
        </p:txBody>
      </p:sp>
      <p:sp>
        <p:nvSpPr>
          <p:cNvPr id="66562" name="Rectangle 3"/>
          <p:cNvSpPr>
            <a:spLocks noGrp="1"/>
          </p:cNvSpPr>
          <p:nvPr>
            <p:ph type="body" idx="4294967295"/>
          </p:nvPr>
        </p:nvSpPr>
        <p:spPr bwMode="auto">
          <a:xfrm>
            <a:off x="365125" y="2654300"/>
            <a:ext cx="11387138" cy="3614738"/>
          </a:xfrm>
          <a:solidFill>
            <a:schemeClr val="bg1"/>
          </a:solidFill>
        </p:spPr>
        <p:txBody>
          <a:bodyPr wrap="square" numCol="1" anchor="t" anchorCtr="0" compatLnSpc="1">
            <a:prstTxWarp prst="textNoShape">
              <a:avLst/>
            </a:prstTxWarp>
          </a:bodyPr>
          <a:lstStyle/>
          <a:p>
            <a:pPr>
              <a:lnSpc>
                <a:spcPct val="110000"/>
              </a:lnSpc>
            </a:pPr>
            <a:r>
              <a:rPr lang="pt-BR" sz="1800" cap="none" smtClean="0"/>
              <a:t>Extubamos para  </a:t>
            </a:r>
            <a:r>
              <a:rPr lang="pt-BR" sz="1800" b="1" cap="none" smtClean="0"/>
              <a:t> </a:t>
            </a:r>
            <a:r>
              <a:rPr lang="pt-BR" sz="1800" b="1" cap="none" smtClean="0">
                <a:solidFill>
                  <a:srgbClr val="0000FF"/>
                </a:solidFill>
              </a:rPr>
              <a:t>CPAPnasal em selo d´agua com FiO2 de 50%, pressão de 7 cmH2O, aumentando até 8-9 cmH2O se necessário; se falha, NIPPV sincronizada</a:t>
            </a:r>
            <a:r>
              <a:rPr lang="pt-BR" sz="1800" cap="none" smtClean="0"/>
              <a:t> (</a:t>
            </a:r>
            <a:r>
              <a:rPr lang="pt-BR" sz="1800" i="1" cap="none" smtClean="0"/>
              <a:t>Nasal Intermittent positive pressure ventilation*</a:t>
            </a:r>
            <a:r>
              <a:rPr lang="pt-BR" sz="1800" cap="none" smtClean="0"/>
              <a:t>  sincronizada), conhecida entre nós como VNI* (ventilação não invasiva, "CPAP nasal ciclado") nos parâmetros:</a:t>
            </a:r>
            <a:r>
              <a:rPr lang="pt-BR" sz="1800" b="1" cap="none" smtClean="0"/>
              <a:t> </a:t>
            </a:r>
            <a:r>
              <a:rPr lang="pt-BR" sz="1800" cap="none" smtClean="0"/>
              <a:t>PEEP: 5-6cmH2O; PI: 2 cmH2O a mais da que estava na VMC (espera-se que na pronga exista uma queda de ± 2cmH2O entre a pressão oferecida e a que chega ao pulmão),  TI: 0,4 seg; FR: 20-25 ipm; Fluxo: 8-10 L/min; FiO2: a mesma que estava na ventilação mecânica convencional).</a:t>
            </a:r>
          </a:p>
          <a:p>
            <a:pPr>
              <a:lnSpc>
                <a:spcPct val="110000"/>
              </a:lnSpc>
            </a:pPr>
            <a:r>
              <a:rPr lang="pt-BR" sz="1800" b="1" cap="none" smtClean="0"/>
              <a:t>Não extubar diretamente para o </a:t>
            </a:r>
            <a:r>
              <a:rPr lang="pt-BR" sz="1800" b="1" i="1" cap="none" smtClean="0"/>
              <a:t>Hood</a:t>
            </a:r>
            <a:r>
              <a:rPr lang="pt-BR" sz="1800" cap="none" smtClean="0"/>
              <a:t>:   as cordas vocais levam 15 horas para retornar ao normal após a extubação. Esta estratégia melhora a estabilidade da caixa torácica, diminui a possibilidade de atelectasia pós-extubação, reduzindo o risco de re-intubação.  Esta estratégia tem enorme valor principalmente nos bebês menores de 1500 g.</a:t>
            </a:r>
          </a:p>
          <a:p>
            <a:pPr>
              <a:lnSpc>
                <a:spcPct val="110000"/>
              </a:lnSpc>
              <a:buFont typeface="Arial" charset="0"/>
              <a:buNone/>
            </a:pPr>
            <a:r>
              <a:rPr lang="pt-BR" sz="1800" b="1" cap="none" smtClean="0"/>
              <a:t>*</a:t>
            </a:r>
            <a:r>
              <a:rPr lang="pt-BR" sz="1800" cap="none" smtClean="0"/>
              <a:t> Ao se usar VNI utiliza-se uma pressão média nas vias aéreas MAIOR do que se usa com CPAP</a:t>
            </a:r>
          </a:p>
          <a:p>
            <a:pPr>
              <a:lnSpc>
                <a:spcPct val="110000"/>
              </a:lnSpc>
            </a:pPr>
            <a:endParaRPr lang="pt-BR" sz="1800" cap="none" smtClean="0"/>
          </a:p>
          <a:p>
            <a:pPr>
              <a:lnSpc>
                <a:spcPct val="110000"/>
              </a:lnSpc>
            </a:pPr>
            <a:endParaRPr lang="pt-BR" sz="1800" b="1" cap="none" smtClean="0"/>
          </a:p>
        </p:txBody>
      </p:sp>
      <p:sp>
        <p:nvSpPr>
          <p:cNvPr id="66563" name="Rectangle 4"/>
          <p:cNvSpPr>
            <a:spLocks noChangeArrowheads="1"/>
          </p:cNvSpPr>
          <p:nvPr/>
        </p:nvSpPr>
        <p:spPr bwMode="auto">
          <a:xfrm>
            <a:off x="1254125" y="1087438"/>
            <a:ext cx="9259888" cy="671512"/>
          </a:xfrm>
          <a:prstGeom prst="rect">
            <a:avLst/>
          </a:prstGeom>
          <a:noFill/>
          <a:ln w="9525">
            <a:noFill/>
            <a:miter lim="800000"/>
            <a:headEnd/>
            <a:tailEnd/>
          </a:ln>
        </p:spPr>
        <p:txBody>
          <a:bodyPr wrap="none" lIns="0" tIns="0" rIns="0" bIns="0" anchor="ctr">
            <a:spAutoFit/>
          </a:bodyPr>
          <a:lstStyle/>
          <a:p>
            <a:pPr algn="ctr"/>
            <a:r>
              <a:rPr lang="en-US" b="1">
                <a:solidFill>
                  <a:srgbClr val="0000FF"/>
                </a:solidFill>
                <a:latin typeface="Lato" pitchFamily="34" charset="0"/>
              </a:rPr>
              <a:t>ASSISTÊNCIA RESPIRAT</a:t>
            </a:r>
            <a:r>
              <a:rPr lang="en-US" b="1">
                <a:solidFill>
                  <a:srgbClr val="0000FF"/>
                </a:solidFill>
              </a:rPr>
              <a:t>Ó</a:t>
            </a:r>
            <a:r>
              <a:rPr lang="en-US" b="1">
                <a:solidFill>
                  <a:srgbClr val="0000FF"/>
                </a:solidFill>
                <a:latin typeface="Lato" pitchFamily="34" charset="0"/>
              </a:rPr>
              <a:t>RIA AO </a:t>
            </a:r>
            <a:r>
              <a:rPr lang="en-US" sz="800">
                <a:solidFill>
                  <a:srgbClr val="607D8B"/>
                </a:solidFill>
              </a:rPr>
              <a:t>               </a:t>
            </a:r>
          </a:p>
          <a:p>
            <a:pPr algn="ctr"/>
            <a:r>
              <a:rPr lang="en-US" sz="1300">
                <a:solidFill>
                  <a:srgbClr val="424242"/>
                </a:solidFill>
                <a:ea typeface="Source Sans Pro"/>
                <a:cs typeface="Source Sans Pro"/>
              </a:rPr>
              <a:t>Paulo R. Margotto, Fabiana Pontes, Renata Araripe, Diogo Pedroso, Adriana Kawaguchi, Maria Eduarda Canellas de Castro,  </a:t>
            </a:r>
          </a:p>
          <a:p>
            <a:pPr algn="ctr"/>
            <a:r>
              <a:rPr lang="en-US" sz="1300">
                <a:solidFill>
                  <a:srgbClr val="424242"/>
                </a:solidFill>
                <a:ea typeface="Source Sans Pro"/>
                <a:cs typeface="Source Sans Pro"/>
              </a:rPr>
              <a:t>Jefferson Guimarães de Resende</a:t>
            </a:r>
            <a:endParaRPr lang="en-US">
              <a:solidFill>
                <a:srgbClr val="607D8B"/>
              </a:solidFill>
            </a:endParaRPr>
          </a:p>
        </p:txBody>
      </p:sp>
      <p:pic>
        <p:nvPicPr>
          <p:cNvPr id="66564" name="Picture 5" descr="doc">
            <a:hlinkClick r:id="rId2" tooltip="NOVO-Assist_Vent_Mecan"/>
          </p:cNvPr>
          <p:cNvPicPr>
            <a:picLocks noChangeAspect="1" noChangeArrowheads="1"/>
          </p:cNvPicPr>
          <p:nvPr/>
        </p:nvPicPr>
        <p:blipFill>
          <a:blip r:embed="rId3"/>
          <a:srcRect/>
          <a:stretch>
            <a:fillRect/>
          </a:stretch>
        </p:blipFill>
        <p:spPr bwMode="auto">
          <a:xfrm>
            <a:off x="9648825" y="798513"/>
            <a:ext cx="457200" cy="457200"/>
          </a:xfrm>
          <a:prstGeom prst="rect">
            <a:avLst/>
          </a:prstGeom>
          <a:noFill/>
          <a:ln w="9525">
            <a:noFill/>
            <a:miter lim="800000"/>
            <a:headEnd/>
            <a:tailEnd/>
          </a:ln>
        </p:spPr>
      </p:pic>
      <p:sp>
        <p:nvSpPr>
          <p:cNvPr id="66565" name="Rectangle 6"/>
          <p:cNvSpPr>
            <a:spLocks noChangeArrowheads="1"/>
          </p:cNvSpPr>
          <p:nvPr/>
        </p:nvSpPr>
        <p:spPr bwMode="auto">
          <a:xfrm>
            <a:off x="1620838" y="1776413"/>
            <a:ext cx="9525000" cy="517525"/>
          </a:xfrm>
          <a:prstGeom prst="rect">
            <a:avLst/>
          </a:prstGeom>
          <a:noFill/>
          <a:ln w="9525">
            <a:noFill/>
            <a:miter lim="800000"/>
            <a:headEnd/>
            <a:tailEnd/>
          </a:ln>
        </p:spPr>
        <p:txBody>
          <a:bodyPr>
            <a:spAutoFit/>
          </a:bodyPr>
          <a:lstStyle/>
          <a:p>
            <a:pPr algn="ctr" defTabSz="914400"/>
            <a:r>
              <a:rPr lang="en-US" sz="1400">
                <a:solidFill>
                  <a:srgbClr val="424242"/>
                </a:solidFill>
              </a:rPr>
              <a:t>Capítulo do livro Assistência ao Recém-Nascido de Risco, Hospital de Ensino Materno Infantil de Brasília/SES/DF,  </a:t>
            </a:r>
          </a:p>
          <a:p>
            <a:pPr algn="ctr" defTabSz="914400"/>
            <a:r>
              <a:rPr lang="en-US" sz="1400">
                <a:solidFill>
                  <a:srgbClr val="424242"/>
                </a:solidFill>
              </a:rPr>
              <a:t>4a Edição, 2021</a:t>
            </a:r>
            <a:endParaRPr lang="pt-BR" sz="1400">
              <a:solidFill>
                <a:srgbClr val="424242"/>
              </a:solidFill>
            </a:endParaRPr>
          </a:p>
        </p:txBody>
      </p:sp>
      <p:sp>
        <p:nvSpPr>
          <p:cNvPr id="66566" name="Oval 7"/>
          <p:cNvSpPr>
            <a:spLocks noChangeArrowheads="1"/>
          </p:cNvSpPr>
          <p:nvPr/>
        </p:nvSpPr>
        <p:spPr bwMode="auto">
          <a:xfrm>
            <a:off x="1020763" y="701675"/>
            <a:ext cx="782637" cy="511175"/>
          </a:xfrm>
          <a:prstGeom prst="ellipse">
            <a:avLst/>
          </a:prstGeom>
          <a:solidFill>
            <a:srgbClr val="FFFF00"/>
          </a:solidFill>
          <a:ln w="57150">
            <a:solidFill>
              <a:srgbClr val="FF00FF"/>
            </a:solidFill>
            <a:round/>
            <a:headEnd/>
            <a:tailEnd/>
          </a:ln>
        </p:spPr>
        <p:txBody>
          <a:bodyPr wrap="none" anchor="ctr"/>
          <a:lstStyle/>
          <a:p>
            <a:pPr algn="ctr"/>
            <a:r>
              <a:rPr lang="pt-BR">
                <a:solidFill>
                  <a:srgbClr val="00CC00"/>
                </a:solidFill>
              </a:rPr>
              <a:t>2021</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3"/>
          <p:cNvSpPr>
            <a:spLocks noGrp="1"/>
          </p:cNvSpPr>
          <p:nvPr>
            <p:ph type="body" idx="4294967295"/>
          </p:nvPr>
        </p:nvSpPr>
        <p:spPr bwMode="auto">
          <a:xfrm>
            <a:off x="630238" y="511175"/>
            <a:ext cx="11314112" cy="4411663"/>
          </a:xfrm>
          <a:solidFill>
            <a:schemeClr val="bg1"/>
          </a:solidFill>
        </p:spPr>
        <p:txBody>
          <a:bodyPr wrap="square" numCol="1" anchor="t" anchorCtr="0" compatLnSpc="1">
            <a:prstTxWarp prst="textNoShape">
              <a:avLst/>
            </a:prstTxWarp>
          </a:bodyPr>
          <a:lstStyle/>
          <a:p>
            <a:r>
              <a:rPr lang="pt-BR" sz="1800" cap="none" smtClean="0">
                <a:sym typeface="Wingdings" pitchFamily="2" charset="2"/>
              </a:rPr>
              <a:t></a:t>
            </a:r>
            <a:r>
              <a:rPr lang="pt-BR" sz="1800" cap="none" smtClean="0"/>
              <a:t>Fisioterapia imediata dando ênfase aos lobos superiores e o médio direito, que são mais propícios a colapsar (possuem menos vias aéreas colaterais e os brônquios médio e direito são menores). </a:t>
            </a:r>
            <a:endParaRPr lang="pt-BR" sz="1800" cap="none" smtClean="0">
              <a:sym typeface="Wingdings" pitchFamily="2" charset="2"/>
            </a:endParaRPr>
          </a:p>
          <a:p>
            <a:r>
              <a:rPr lang="pt-BR" sz="1800" cap="none" smtClean="0">
                <a:sym typeface="Wingdings" pitchFamily="2" charset="2"/>
              </a:rPr>
              <a:t></a:t>
            </a:r>
            <a:r>
              <a:rPr lang="pt-BR" sz="1800" cap="none" smtClean="0"/>
              <a:t>Ao retirar a cânula, a CPAP nasal deverá estar preparada com FiO</a:t>
            </a:r>
            <a:r>
              <a:rPr lang="pt-BR" sz="1800" b="1" cap="none" smtClean="0"/>
              <a:t>2</a:t>
            </a:r>
            <a:r>
              <a:rPr lang="pt-BR" sz="1800" cap="none" smtClean="0"/>
              <a:t> de 50% (avaliar pelo oxímetro). </a:t>
            </a:r>
            <a:endParaRPr lang="pt-BR" sz="1800" cap="none" smtClean="0">
              <a:sym typeface="Wingdings" pitchFamily="2" charset="2"/>
            </a:endParaRPr>
          </a:p>
          <a:p>
            <a:r>
              <a:rPr lang="pt-BR" sz="1800" cap="none" smtClean="0">
                <a:sym typeface="Wingdings" pitchFamily="2" charset="2"/>
              </a:rPr>
              <a:t></a:t>
            </a:r>
            <a:r>
              <a:rPr lang="pt-BR" sz="1800" cap="none" smtClean="0"/>
              <a:t>Fisioterapia 3/3 h durante 12 horas (de acordo com a clínica e o RX de tórax; este deverá ser feito 2 horas após a extubação). </a:t>
            </a:r>
            <a:endParaRPr lang="pt-BR" sz="1800" cap="none" smtClean="0">
              <a:sym typeface="Wingdings" pitchFamily="2" charset="2"/>
            </a:endParaRPr>
          </a:p>
          <a:p>
            <a:r>
              <a:rPr lang="pt-BR" sz="1800" cap="none" smtClean="0">
                <a:sym typeface="Wingdings" pitchFamily="2" charset="2"/>
              </a:rPr>
              <a:t></a:t>
            </a:r>
            <a:r>
              <a:rPr lang="pt-BR" sz="1800" cap="none" smtClean="0"/>
              <a:t> Vigilância rigorosa.</a:t>
            </a:r>
            <a:endParaRPr lang="pt-BR" sz="1800" cap="none" smtClean="0">
              <a:sym typeface="Wingdings" pitchFamily="2" charset="2"/>
            </a:endParaRPr>
          </a:p>
          <a:p>
            <a:r>
              <a:rPr lang="pt-BR" sz="1800" cap="none" smtClean="0">
                <a:sym typeface="Wingdings" pitchFamily="2" charset="2"/>
              </a:rPr>
              <a:t></a:t>
            </a:r>
            <a:r>
              <a:rPr lang="pt-BR" sz="1800" cap="none" smtClean="0"/>
              <a:t> Gasometria 2 h após a extubação</a:t>
            </a:r>
            <a:endParaRPr lang="pt-BR" sz="1800" cap="none" smtClean="0">
              <a:sym typeface="Wingdings" pitchFamily="2" charset="2"/>
            </a:endParaRPr>
          </a:p>
          <a:p>
            <a:r>
              <a:rPr lang="pt-BR" sz="1800" cap="none" smtClean="0">
                <a:sym typeface="Wingdings" pitchFamily="2" charset="2"/>
              </a:rPr>
              <a:t></a:t>
            </a:r>
            <a:r>
              <a:rPr lang="pt-BR" sz="1800" cap="none" smtClean="0"/>
              <a:t> Mudar de decúbito 2/2 h:	Dorsal, dorsal proclive, lateral direito e lateral esquerdo</a:t>
            </a:r>
          </a:p>
          <a:p>
            <a:pPr>
              <a:buFont typeface="Arial" charset="0"/>
              <a:buNone/>
            </a:pPr>
            <a:r>
              <a:rPr lang="pt-BR" sz="1800" cap="none" smtClean="0"/>
              <a:t>                                          Manter em dieta zero nas primeiras </a:t>
            </a:r>
            <a:r>
              <a:rPr lang="pt-BR" sz="1800" b="1" cap="none" smtClean="0"/>
              <a:t>6 horas</a:t>
            </a:r>
          </a:p>
        </p:txBody>
      </p:sp>
      <p:sp>
        <p:nvSpPr>
          <p:cNvPr id="67586" name="Rectangle 4"/>
          <p:cNvSpPr>
            <a:spLocks noChangeArrowheads="1"/>
          </p:cNvSpPr>
          <p:nvPr/>
        </p:nvSpPr>
        <p:spPr bwMode="auto">
          <a:xfrm>
            <a:off x="1231900" y="4968875"/>
            <a:ext cx="9459913" cy="1739900"/>
          </a:xfrm>
          <a:prstGeom prst="rect">
            <a:avLst/>
          </a:prstGeom>
          <a:solidFill>
            <a:srgbClr val="FFFF00"/>
          </a:solidFill>
          <a:ln w="9525">
            <a:noFill/>
            <a:miter lim="800000"/>
            <a:headEnd/>
            <a:tailEnd/>
          </a:ln>
        </p:spPr>
        <p:txBody>
          <a:bodyPr anchor="ctr">
            <a:spAutoFit/>
          </a:bodyPr>
          <a:lstStyle/>
          <a:p>
            <a:pPr algn="ctr">
              <a:tabLst>
                <a:tab pos="914400" algn="l"/>
              </a:tabLst>
            </a:pPr>
            <a:r>
              <a:rPr lang="pt-BR"/>
              <a:t>                    </a:t>
            </a:r>
            <a:r>
              <a:rPr lang="pt-BR" b="1">
                <a:solidFill>
                  <a:srgbClr val="FF00FF"/>
                </a:solidFill>
              </a:rPr>
              <a:t>Segundo Bancalari e Claure, os preditores de sucesso na extubação são nível de     FiO2 e suporte ventilatório</a:t>
            </a:r>
            <a:endParaRPr lang="pt-BR">
              <a:solidFill>
                <a:srgbClr val="FF00FF"/>
              </a:solidFill>
            </a:endParaRPr>
          </a:p>
          <a:p>
            <a:pPr lvl="1" algn="ctr">
              <a:tabLst>
                <a:tab pos="914400" algn="l"/>
              </a:tabLst>
            </a:pPr>
            <a:r>
              <a:rPr lang="pt-BR" b="1">
                <a:solidFill>
                  <a:srgbClr val="FF00FF"/>
                </a:solidFill>
              </a:rPr>
              <a:t>          -FiO2: 30 – 40</a:t>
            </a:r>
          </a:p>
          <a:p>
            <a:pPr lvl="1" algn="ctr">
              <a:tabLst>
                <a:tab pos="914400" algn="l"/>
              </a:tabLst>
            </a:pPr>
            <a:r>
              <a:rPr lang="pt-BR" b="1">
                <a:solidFill>
                  <a:srgbClr val="FF00FF"/>
                </a:solidFill>
              </a:rPr>
              <a:t>-FR&lt; 15</a:t>
            </a:r>
            <a:endParaRPr lang="pt-BR">
              <a:solidFill>
                <a:srgbClr val="FF00FF"/>
              </a:solidFill>
            </a:endParaRPr>
          </a:p>
          <a:p>
            <a:pPr lvl="1" algn="ctr">
              <a:tabLst>
                <a:tab pos="914400" algn="l"/>
              </a:tabLst>
            </a:pPr>
            <a:r>
              <a:rPr lang="pt-BR" b="1">
                <a:solidFill>
                  <a:srgbClr val="FF00FF"/>
                </a:solidFill>
              </a:rPr>
              <a:t>              -PIP: 15 cmH2O</a:t>
            </a:r>
            <a:endParaRPr lang="pt-BR">
              <a:solidFill>
                <a:srgbClr val="FF00FF"/>
              </a:solidFill>
            </a:endParaRPr>
          </a:p>
          <a:p>
            <a:pPr lvl="1" algn="ctr">
              <a:tabLst>
                <a:tab pos="914400" algn="l"/>
              </a:tabLst>
            </a:pPr>
            <a:r>
              <a:rPr lang="pt-BR" b="1">
                <a:solidFill>
                  <a:srgbClr val="FF00FF"/>
                </a:solidFill>
              </a:rPr>
              <a:t>                                 -Níveis de gases aceitáveis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idx="4294967295"/>
          </p:nvPr>
        </p:nvSpPr>
        <p:spPr bwMode="auto">
          <a:noFill/>
        </p:spPr>
        <p:txBody>
          <a:bodyPr wrap="square" numCol="1" anchorCtr="0" compatLnSpc="1">
            <a:prstTxWarp prst="textNoShape">
              <a:avLst/>
            </a:prstTxWarp>
          </a:bodyPr>
          <a:lstStyle/>
          <a:p>
            <a:r>
              <a:rPr lang="pt-BR" cap="none" smtClean="0">
                <a:solidFill>
                  <a:srgbClr val="0000FF"/>
                </a:solidFill>
              </a:rPr>
              <a:t>EM RESUMO...</a:t>
            </a:r>
          </a:p>
        </p:txBody>
      </p:sp>
      <p:sp>
        <p:nvSpPr>
          <p:cNvPr id="87043" name="Rectangle 3"/>
          <p:cNvSpPr>
            <a:spLocks noGrp="1"/>
          </p:cNvSpPr>
          <p:nvPr>
            <p:ph type="body" idx="4294967295"/>
          </p:nvPr>
        </p:nvSpPr>
        <p:spPr bwMode="auto">
          <a:xfrm>
            <a:off x="203200" y="2366963"/>
            <a:ext cx="11074400" cy="4287837"/>
          </a:xfrm>
          <a:noFill/>
        </p:spPr>
        <p:txBody>
          <a:bodyPr wrap="square" numCol="1" anchor="t" anchorCtr="0" compatLnSpc="1">
            <a:prstTxWarp prst="textNoShape">
              <a:avLst/>
            </a:prstTxWarp>
          </a:bodyPr>
          <a:lstStyle/>
          <a:p>
            <a:pPr>
              <a:lnSpc>
                <a:spcPct val="110000"/>
              </a:lnSpc>
            </a:pPr>
            <a:r>
              <a:rPr lang="pt-BR" altLang="ja-JP" cap="none" smtClean="0"/>
              <a:t>Esse estudo foi realizado com o objetivo de avaliar a não inferioridade no uso da CNAF em comparação CPAP como modo de primeira linha de suporte ventilatório após a extubação em Pediatria. Apesar da preferência clínica para iniciar CNAF após a extubação mais confortável, menos lesão nasal), CNAF se associou a mais tempo para a liberação do suporte respiratório. A mortalidade no 180 dia foi significativamente maior no grupo CNAF (5,6% VS CPAP, 2,4%; Odds Ratio ajustada de 3,07 [IC 95%, 1,1-8,8]). Entre as crianças criticamente doentes que necessitam de suporte respiratório não invasivo após a extubação, CNAF em comparação com CPAP após a extubação não atendeu ao critério de não inferioridade no tempo de uso do suporte respiratório, ou seja, CPAP mostrou-se melhor, resultados semelhantes aos encontrados na Neonatologia (temos extubado para  </a:t>
            </a:r>
            <a:r>
              <a:rPr lang="pt-BR" altLang="ja-JP" b="1" cap="none" smtClean="0"/>
              <a:t> CPAP nasal em selo d´agua com FiO2 de 50%, pressão de 7 cmH2O, aumentando até 8-9 cmH2O se necessário; se falha, NIPPV sincronizada</a:t>
            </a:r>
            <a:r>
              <a:rPr lang="pt-BR" altLang="ja-JP" cap="none" smtClean="0"/>
              <a:t> (</a:t>
            </a:r>
            <a:r>
              <a:rPr lang="pt-BR" altLang="ja-JP" i="1" cap="none" smtClean="0"/>
              <a:t>Nasal Intermittent positive pressure ventilation*</a:t>
            </a:r>
            <a:r>
              <a:rPr lang="pt-BR" altLang="ja-JP" cap="none" smtClean="0"/>
              <a:t>  sincronizada). </a:t>
            </a:r>
            <a:endParaRPr lang="pt-BR" cap="none"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p:cNvSpPr>
          <p:nvPr>
            <p:ph type="title" idx="4294967295"/>
          </p:nvPr>
        </p:nvSpPr>
        <p:spPr bwMode="auto">
          <a:xfrm>
            <a:off x="304800" y="114300"/>
            <a:ext cx="10363200" cy="1595438"/>
          </a:xfrm>
          <a:noFill/>
        </p:spPr>
        <p:txBody>
          <a:bodyPr wrap="square" numCol="1" anchorCtr="0" compatLnSpc="1">
            <a:prstTxWarp prst="textNoShape">
              <a:avLst/>
            </a:prstTxWarp>
          </a:bodyPr>
          <a:lstStyle/>
          <a:p>
            <a:r>
              <a:rPr lang="pt-BR" cap="none" smtClean="0"/>
              <a:t>		</a:t>
            </a:r>
            <a:r>
              <a:rPr lang="pt-BR" cap="none" smtClean="0">
                <a:solidFill>
                  <a:srgbClr val="FF00FF"/>
                </a:solidFill>
              </a:rPr>
              <a:t>OBRIGADO!</a:t>
            </a:r>
          </a:p>
        </p:txBody>
      </p:sp>
      <p:pic>
        <p:nvPicPr>
          <p:cNvPr id="68610" name="Picture 4" descr="Ensaio Namorados - Bianca e André - Brasília - Df"/>
          <p:cNvPicPr>
            <a:picLocks noChangeAspect="1" noChangeArrowheads="1"/>
          </p:cNvPicPr>
          <p:nvPr/>
        </p:nvPicPr>
        <p:blipFill>
          <a:blip r:embed="rId2"/>
          <a:srcRect/>
          <a:stretch>
            <a:fillRect/>
          </a:stretch>
        </p:blipFill>
        <p:spPr bwMode="auto">
          <a:xfrm>
            <a:off x="2012950" y="1406525"/>
            <a:ext cx="7737475" cy="5157788"/>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Gotícula">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1841</TotalTime>
  <Words>4480</Words>
  <Application>Microsoft Office PowerPoint</Application>
  <PresentationFormat>Custom</PresentationFormat>
  <Paragraphs>228</Paragraphs>
  <Slides>45</Slides>
  <Notes>4</Notes>
  <HiddenSlides>0</HiddenSlides>
  <MMClips>0</MMClips>
  <ScaleCrop>false</ScaleCrop>
  <HeadingPairs>
    <vt:vector size="6" baseType="variant">
      <vt:variant>
        <vt:lpstr>Fontes usadas</vt:lpstr>
      </vt:variant>
      <vt:variant>
        <vt:i4>9</vt:i4>
      </vt:variant>
      <vt:variant>
        <vt:lpstr>Modelo de design</vt:lpstr>
      </vt:variant>
      <vt:variant>
        <vt:i4>18</vt:i4>
      </vt:variant>
      <vt:variant>
        <vt:lpstr>Títulos de slides</vt:lpstr>
      </vt:variant>
      <vt:variant>
        <vt:i4>45</vt:i4>
      </vt:variant>
    </vt:vector>
  </HeadingPairs>
  <TitlesOfParts>
    <vt:vector size="72" baseType="lpstr">
      <vt:lpstr>Arial</vt:lpstr>
      <vt:lpstr>Tw Cen MT</vt:lpstr>
      <vt:lpstr>Calibri</vt:lpstr>
      <vt:lpstr>Times New Roman</vt:lpstr>
      <vt:lpstr>Algerian</vt:lpstr>
      <vt:lpstr>Wingdings</vt:lpstr>
      <vt:lpstr>굴림</vt:lpstr>
      <vt:lpstr>Lato</vt:lpstr>
      <vt:lpstr>Source Sans Pro</vt:lpstr>
      <vt:lpstr>Gotícula</vt:lpstr>
      <vt:lpstr>Gotícula</vt:lpstr>
      <vt:lpstr>Gotícula</vt:lpstr>
      <vt:lpstr>Gotícula</vt:lpstr>
      <vt:lpstr>Gotícula</vt:lpstr>
      <vt:lpstr>Gotícula</vt:lpstr>
      <vt:lpstr>Gotícula</vt:lpstr>
      <vt:lpstr>Gotícula</vt:lpstr>
      <vt:lpstr>Gotícula</vt:lpstr>
      <vt:lpstr>Gotícula</vt:lpstr>
      <vt:lpstr>Gotícula</vt:lpstr>
      <vt:lpstr>Gotícula</vt:lpstr>
      <vt:lpstr>Gotícula</vt:lpstr>
      <vt:lpstr>Gotícula</vt:lpstr>
      <vt:lpstr>Gotícula</vt:lpstr>
      <vt:lpstr>Gotícula</vt:lpstr>
      <vt:lpstr>Gotícula</vt:lpstr>
      <vt:lpstr>Gotícula</vt:lpstr>
      <vt:lpstr>Slide 1</vt:lpstr>
      <vt:lpstr>INTRODUÇÃO</vt:lpstr>
      <vt:lpstr>INTRODUÇÃO</vt:lpstr>
      <vt:lpstr>OBJETIVO</vt:lpstr>
      <vt:lpstr>METODOLOGIA</vt:lpstr>
      <vt:lpstr>METODOLOGIA</vt:lpstr>
      <vt:lpstr>RESULTADOS</vt:lpstr>
      <vt:lpstr>Slide 8</vt:lpstr>
      <vt:lpstr>RESULTADOS</vt:lpstr>
      <vt:lpstr>Slide 10</vt:lpstr>
      <vt:lpstr>Slide 11</vt:lpstr>
      <vt:lpstr>Slide 12</vt:lpstr>
      <vt:lpstr>RESULTADOS</vt:lpstr>
      <vt:lpstr>Slide 14</vt:lpstr>
      <vt:lpstr>Slide 15</vt:lpstr>
      <vt:lpstr>Slide 16</vt:lpstr>
      <vt:lpstr>DISCUSSÃO</vt:lpstr>
      <vt:lpstr>DISCUSSÃO</vt:lpstr>
      <vt:lpstr>Slide 19</vt:lpstr>
      <vt:lpstr>Slide 20</vt:lpstr>
      <vt:lpstr>CONCLUSÃO</vt:lpstr>
      <vt:lpstr>Slide 22</vt:lpstr>
      <vt:lpstr>Slide 23</vt:lpstr>
      <vt:lpstr>Slide 24</vt:lpstr>
      <vt:lpstr>Slide 25</vt:lpstr>
      <vt:lpstr>NOTA DO EDITOR DA PÁGINA WWW.PAULOMARGOTTO.COM, DR. PAULO R. MARGOTO. CONSULTEM TAMBÉM! AMPLIANDO NOSSOS CONHECIMENTOS</vt:lpstr>
      <vt:lpstr>Ensaios de Não -Inferioridade</vt:lpstr>
      <vt:lpstr>Exemplo de um estudo de não inferioridade </vt:lpstr>
      <vt:lpstr>Comunicação com o autor Nestor Vain (Argentina)</vt:lpstr>
      <vt:lpstr>Entendendo estudo de não inferioridade</vt:lpstr>
      <vt:lpstr>Slide 31</vt:lpstr>
      <vt:lpstr>Slide 32</vt:lpstr>
      <vt:lpstr>Slide 33</vt:lpstr>
      <vt:lpstr>Slide 34</vt:lpstr>
      <vt:lpstr>Slide 35</vt:lpstr>
      <vt:lpstr>Slide 36</vt:lpstr>
      <vt:lpstr>Slide 37</vt:lpstr>
      <vt:lpstr>A CNAF teve efeitos semelhantes aos do CPAP quanto à falha do suporte respiratório inicial em prematuros e foi associada à redução do trauma nasal em comparação ao CPAP.  Após a extubação, CPAP teve menos falhas de tratamento do que a CNAF, mas o uso de CPAP teve uma taxa significativamente aumentada de trauma nasal e pneumotórax.  Mais estudos são necessários para esclarecer os potenciais benefícios da CNAF como suporte respiratório primário em recém-nascidos de extremo baixo peso ou prematuros extremos. </vt:lpstr>
      <vt:lpstr>Slide 39</vt:lpstr>
      <vt:lpstr>Slide 40</vt:lpstr>
      <vt:lpstr>Slide 41</vt:lpstr>
      <vt:lpstr>Como extubamos na Unidade de Neonatologia do HMIB/SES/DF</vt:lpstr>
      <vt:lpstr>Slide 43</vt:lpstr>
      <vt:lpstr>EM RESUMO...</vt:lpstr>
      <vt:lpstr>  OBRIGADO!</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 UTIP – HMIB Julho, 2022</dc:title>
  <dc:creator>julia figueiredo</dc:creator>
  <cp:lastModifiedBy>Paulo</cp:lastModifiedBy>
  <cp:revision>40</cp:revision>
  <dcterms:created xsi:type="dcterms:W3CDTF">2022-06-13T17:56:59Z</dcterms:created>
  <dcterms:modified xsi:type="dcterms:W3CDTF">2022-07-08T11:17:04Z</dcterms:modified>
</cp:coreProperties>
</file>