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notesSlides/notesSlide18.xml" ContentType="application/vnd.openxmlformats-officedocument.presentationml.notesSlide+xml"/>
  <Override PartName="/ppt/notesSlides/notesSlide36.xml" ContentType="application/vnd.openxmlformats-officedocument.presentationml.notesSlide+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273" r:id="rId2"/>
    <p:sldId id="259" r:id="rId3"/>
    <p:sldId id="270" r:id="rId4"/>
    <p:sldId id="279" r:id="rId5"/>
    <p:sldId id="283" r:id="rId6"/>
    <p:sldId id="321" r:id="rId7"/>
    <p:sldId id="284" r:id="rId8"/>
    <p:sldId id="288" r:id="rId9"/>
    <p:sldId id="289" r:id="rId10"/>
    <p:sldId id="290" r:id="rId11"/>
    <p:sldId id="293" r:id="rId12"/>
    <p:sldId id="291" r:id="rId13"/>
    <p:sldId id="322" r:id="rId14"/>
    <p:sldId id="285" r:id="rId15"/>
    <p:sldId id="326" r:id="rId16"/>
    <p:sldId id="295" r:id="rId17"/>
    <p:sldId id="296" r:id="rId18"/>
    <p:sldId id="294" r:id="rId19"/>
    <p:sldId id="297" r:id="rId20"/>
    <p:sldId id="301" r:id="rId21"/>
    <p:sldId id="298" r:id="rId22"/>
    <p:sldId id="302" r:id="rId23"/>
    <p:sldId id="303" r:id="rId24"/>
    <p:sldId id="327" r:id="rId25"/>
    <p:sldId id="323" r:id="rId26"/>
    <p:sldId id="306" r:id="rId27"/>
    <p:sldId id="307" r:id="rId28"/>
    <p:sldId id="309" r:id="rId29"/>
    <p:sldId id="325" r:id="rId30"/>
    <p:sldId id="310" r:id="rId31"/>
    <p:sldId id="311" r:id="rId32"/>
    <p:sldId id="313" r:id="rId33"/>
    <p:sldId id="312" r:id="rId34"/>
    <p:sldId id="314" r:id="rId35"/>
    <p:sldId id="316" r:id="rId36"/>
    <p:sldId id="315" r:id="rId37"/>
    <p:sldId id="262" r:id="rId38"/>
    <p:sldId id="320" r:id="rId39"/>
    <p:sldId id="332" r:id="rId40"/>
    <p:sldId id="335" r:id="rId41"/>
    <p:sldId id="333" r:id="rId42"/>
    <p:sldId id="324" r:id="rId43"/>
    <p:sldId id="319" r:id="rId44"/>
    <p:sldId id="328" r:id="rId45"/>
    <p:sldId id="329" r:id="rId46"/>
    <p:sldId id="330" r:id="rId47"/>
    <p:sldId id="336" r:id="rId48"/>
    <p:sldId id="331" r:id="rId49"/>
    <p:sldId id="337" r:id="rId50"/>
    <p:sldId id="276" r:id="rId51"/>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006600"/>
    <a:srgbClr val="0000FF"/>
    <a:srgbClr val="000066"/>
    <a:srgbClr val="FF0000"/>
    <a:srgbClr val="FF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66" d="100"/>
          <a:sy n="66" d="100"/>
        </p:scale>
        <p:origin x="-1320" y="-653"/>
      </p:cViewPr>
      <p:guideLst>
        <p:guide orient="horz" pos="2160"/>
        <p:guide pos="3840"/>
      </p:guideLst>
    </p:cSldViewPr>
  </p:slideViewPr>
  <p:notesTextViewPr>
    <p:cViewPr>
      <p:scale>
        <a:sx n="1" d="1"/>
        <a:sy n="1" d="1"/>
      </p:scale>
      <p:origin x="0" y="0"/>
    </p:cViewPr>
  </p:notesTextViewPr>
  <p:sorterViewPr>
    <p:cViewPr>
      <p:scale>
        <a:sx n="66" d="100"/>
        <a:sy n="66" d="100"/>
      </p:scale>
      <p:origin x="0" y="443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4A7CC9BD-3096-49D1-AAB3-95AA698E5380}" type="datetimeFigureOut">
              <a:rPr lang="pt-BR"/>
              <a:pPr>
                <a:defRPr/>
              </a:pPr>
              <a:t>03/08/2022</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a:t>Clique para editar os estilos de texto Mestres</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16945637-BA85-4B7C-9E59-854F0DB5C8B8}" type="slidenum">
              <a:rPr lang="pt-BR"/>
              <a:pPr>
                <a:defRPr/>
              </a:pPr>
              <a:t>‹#›</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0481" name="Google Shape;461;g35f391192_00: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20482" name="Google Shape;462;g35f391192_00: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2529" name="Google Shape;482;g35f391192_029: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22530" name="Google Shape;483;g35f391192_029: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4577" name="Google Shape;596;g35ed75ccf_028: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24578" name="Google Shape;597;g35ed75ccf_028: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6625"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26626"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8673"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28674"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0721" name="Google Shape;482;g35f391192_029: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30722" name="Google Shape;483;g35f391192_029: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2769"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32770"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4817"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34818"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6865"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36866"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8913"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38914"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0961"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40962"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3009"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43010"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5057" name="Google Shape;482;g35f391192_029: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45058" name="Google Shape;483;g35f391192_029: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5"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47106"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0177"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50178"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3249"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53250"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5297"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55298"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7345"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57346"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9393"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59394"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1441"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61442"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3489"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63490"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6561" name="Google Shape;482;g35f391192_029: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66562" name="Google Shape;483;g35f391192_029: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8609"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68610"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0657"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70658"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2705"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72706"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4753"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74754"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6801"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76802"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8849"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78850"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0897"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80898"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2945"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82946"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4993"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84994"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7041"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87042"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9089"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89090"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1137" name="Google Shape;503;g35ed75ccf_015: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91138" name="Google Shape;504;g35ed75ccf_015: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3185"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93186"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6257" name="Google Shape;482;g35f391192_029:notes"/>
          <p:cNvSpPr>
            <a:spLocks noGrp="1" noRot="1" noChangeAspect="1" noTextEdi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96258" name="Google Shape;483;g35f391192_029: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9329" name="Google Shape;482;g35f391192_029: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99330" name="Google Shape;483;g35f391192_029: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1377" name="Google Shape;656;g35ed75ccf_073: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101378" name="Google Shape;657;g35ed75ccf_073: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9569" name="Google Shape;520;g35f391192_017:notes"/>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a:solidFill>
              <a:srgbClr val="000000"/>
            </a:solidFill>
            <a:round/>
            <a:headEnd/>
            <a:tailEnd/>
          </a:ln>
        </p:spPr>
      </p:sp>
      <p:sp>
        <p:nvSpPr>
          <p:cNvPr id="109570" name="Google Shape;521;g35f391192_017:notes"/>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eaLnBrk="1" hangingPunct="1">
              <a:spcBef>
                <a:spcPct val="0"/>
              </a:spcBef>
            </a:pPr>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ctrTitle"/>
          </p:nvPr>
        </p:nvSpPr>
        <p:spPr>
          <a:xfrm>
            <a:off x="1524000" y="1122363"/>
            <a:ext cx="9144000" cy="2387600"/>
          </a:xfrm>
        </p:spPr>
        <p:txBody>
          <a:bodyPr anchor="b"/>
          <a:lstStyle>
            <a:lvl1pPr algn="ctr">
              <a:defRPr sz="6000"/>
            </a:lvl1pPr>
          </a:lstStyle>
          <a:p>
            <a:r>
              <a:rPr lang="pt-BR"/>
              <a:t>Clique para editar o título Mestre</a:t>
            </a:r>
          </a:p>
        </p:txBody>
      </p:sp>
      <p:sp>
        <p:nvSpPr>
          <p:cNvPr id="3" name="Subtítulo 2">
            <a:extLst>
              <a:ext uri="{FF2B5EF4-FFF2-40B4-BE49-F238E27FC236}"/>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p>
        </p:txBody>
      </p:sp>
      <p:sp>
        <p:nvSpPr>
          <p:cNvPr id="4" name="Espaço Reservado para Data 3">
            <a:extLst>
              <a:ext uri="{FF2B5EF4-FFF2-40B4-BE49-F238E27FC236}"/>
            </a:extLst>
          </p:cNvPr>
          <p:cNvSpPr>
            <a:spLocks noGrp="1"/>
          </p:cNvSpPr>
          <p:nvPr>
            <p:ph type="dt" sz="half" idx="10"/>
          </p:nvPr>
        </p:nvSpPr>
        <p:spPr/>
        <p:txBody>
          <a:bodyPr/>
          <a:lstStyle>
            <a:lvl1pPr>
              <a:defRPr/>
            </a:lvl1pPr>
          </a:lstStyle>
          <a:p>
            <a:pPr>
              <a:defRPr/>
            </a:pPr>
            <a:fld id="{A3B9954D-A855-4126-89F9-2DBBC69C50E3}" type="datetimeFigureOut">
              <a:rPr lang="pt-BR"/>
              <a:pPr>
                <a:defRPr/>
              </a:pPr>
              <a:t>03/08/2022</a:t>
            </a:fld>
            <a:endParaRPr lang="pt-BR"/>
          </a:p>
        </p:txBody>
      </p:sp>
      <p:sp>
        <p:nvSpPr>
          <p:cNvPr id="5"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6"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B0D416F4-C2ED-4D46-917F-67F0D35323CE}" type="slidenum">
              <a:rPr lang="pt-BR"/>
              <a:pPr>
                <a:defRPr/>
              </a:pPr>
              <a:t>‹#›</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r>
              <a:rPr lang="pt-BR"/>
              <a:t>Clique para editar o título Mestre</a:t>
            </a:r>
          </a:p>
        </p:txBody>
      </p:sp>
      <p:sp>
        <p:nvSpPr>
          <p:cNvPr id="3" name="Espaço Reservado para Conteúdo 2">
            <a:extLst>
              <a:ext uri="{FF2B5EF4-FFF2-40B4-BE49-F238E27FC236}"/>
            </a:extLst>
          </p:cNvPr>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extLst>
          </p:cNvPr>
          <p:cNvSpPr>
            <a:spLocks noGrp="1"/>
          </p:cNvSpPr>
          <p:nvPr>
            <p:ph type="dt" sz="half" idx="10"/>
          </p:nvPr>
        </p:nvSpPr>
        <p:spPr/>
        <p:txBody>
          <a:bodyPr/>
          <a:lstStyle>
            <a:lvl1pPr>
              <a:defRPr/>
            </a:lvl1pPr>
          </a:lstStyle>
          <a:p>
            <a:pPr>
              <a:defRPr/>
            </a:pPr>
            <a:fld id="{F44A1937-378A-4390-8474-ABA5650A15EA}" type="datetimeFigureOut">
              <a:rPr lang="pt-BR"/>
              <a:pPr>
                <a:defRPr/>
              </a:pPr>
              <a:t>03/08/2022</a:t>
            </a:fld>
            <a:endParaRPr lang="pt-BR"/>
          </a:p>
        </p:txBody>
      </p:sp>
      <p:sp>
        <p:nvSpPr>
          <p:cNvPr id="5"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6"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ADDEA155-0570-448C-A273-11C141D8A0E7}" type="slidenum">
              <a:rPr lang="pt-BR"/>
              <a:pPr>
                <a:defRPr/>
              </a:pPr>
              <a:t>‹#›</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31850" y="1709738"/>
            <a:ext cx="10515600" cy="2852737"/>
          </a:xfrm>
        </p:spPr>
        <p:txBody>
          <a:bodyPr anchor="b"/>
          <a:lstStyle>
            <a:lvl1pPr>
              <a:defRPr sz="6000"/>
            </a:lvl1pPr>
          </a:lstStyle>
          <a:p>
            <a:r>
              <a:rPr lang="pt-BR"/>
              <a:t>Clique para editar o título Mestre</a:t>
            </a:r>
          </a:p>
        </p:txBody>
      </p:sp>
      <p:sp>
        <p:nvSpPr>
          <p:cNvPr id="3" name="Espaço Reservado para Texto 2">
            <a:extLst>
              <a:ext uri="{FF2B5EF4-FFF2-40B4-BE49-F238E27FC236}"/>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Clique para editar os estilos de texto Mestres</a:t>
            </a:r>
          </a:p>
        </p:txBody>
      </p:sp>
      <p:sp>
        <p:nvSpPr>
          <p:cNvPr id="4" name="Espaço Reservado para Data 3">
            <a:extLst>
              <a:ext uri="{FF2B5EF4-FFF2-40B4-BE49-F238E27FC236}"/>
            </a:extLst>
          </p:cNvPr>
          <p:cNvSpPr>
            <a:spLocks noGrp="1"/>
          </p:cNvSpPr>
          <p:nvPr>
            <p:ph type="dt" sz="half" idx="10"/>
          </p:nvPr>
        </p:nvSpPr>
        <p:spPr/>
        <p:txBody>
          <a:bodyPr/>
          <a:lstStyle>
            <a:lvl1pPr>
              <a:defRPr/>
            </a:lvl1pPr>
          </a:lstStyle>
          <a:p>
            <a:pPr>
              <a:defRPr/>
            </a:pPr>
            <a:fld id="{B15C0806-E630-4AE8-BDED-AB26B5DE4F56}" type="datetimeFigureOut">
              <a:rPr lang="pt-BR"/>
              <a:pPr>
                <a:defRPr/>
              </a:pPr>
              <a:t>03/08/2022</a:t>
            </a:fld>
            <a:endParaRPr lang="pt-BR"/>
          </a:p>
        </p:txBody>
      </p:sp>
      <p:sp>
        <p:nvSpPr>
          <p:cNvPr id="5"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6"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76167904-C231-4437-9408-0F70795A1930}" type="slidenum">
              <a:rPr lang="pt-BR"/>
              <a:pPr>
                <a:defRPr/>
              </a:pPr>
              <a:t>‹#›</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r>
              <a:rPr lang="pt-BR"/>
              <a:t>Clique para editar o título Mestre</a:t>
            </a:r>
          </a:p>
        </p:txBody>
      </p:sp>
      <p:sp>
        <p:nvSpPr>
          <p:cNvPr id="3" name="Espaço Reservado para Conteúdo 2">
            <a:extLst>
              <a:ext uri="{FF2B5EF4-FFF2-40B4-BE49-F238E27FC236}"/>
            </a:extLst>
          </p:cNvPr>
          <p:cNvSpPr>
            <a:spLocks noGrp="1"/>
          </p:cNvSpPr>
          <p:nvPr>
            <p:ph sz="half" idx="1"/>
          </p:nvPr>
        </p:nvSpPr>
        <p:spPr>
          <a:xfrm>
            <a:off x="838200" y="1825625"/>
            <a:ext cx="5181600" cy="435133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a:extLst>
              <a:ext uri="{FF2B5EF4-FFF2-40B4-BE49-F238E27FC236}"/>
            </a:extLst>
          </p:cNvPr>
          <p:cNvSpPr>
            <a:spLocks noGrp="1"/>
          </p:cNvSpPr>
          <p:nvPr>
            <p:ph sz="half" idx="2"/>
          </p:nvPr>
        </p:nvSpPr>
        <p:spPr>
          <a:xfrm>
            <a:off x="6172200" y="1825625"/>
            <a:ext cx="5181600" cy="435133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3">
            <a:extLst>
              <a:ext uri="{FF2B5EF4-FFF2-40B4-BE49-F238E27FC236}"/>
            </a:extLst>
          </p:cNvPr>
          <p:cNvSpPr>
            <a:spLocks noGrp="1"/>
          </p:cNvSpPr>
          <p:nvPr>
            <p:ph type="dt" sz="half" idx="10"/>
          </p:nvPr>
        </p:nvSpPr>
        <p:spPr/>
        <p:txBody>
          <a:bodyPr/>
          <a:lstStyle>
            <a:lvl1pPr>
              <a:defRPr/>
            </a:lvl1pPr>
          </a:lstStyle>
          <a:p>
            <a:pPr>
              <a:defRPr/>
            </a:pPr>
            <a:fld id="{FE9D64FA-F3DE-4D5B-8CD2-8E811DE4BAAB}" type="datetimeFigureOut">
              <a:rPr lang="pt-BR"/>
              <a:pPr>
                <a:defRPr/>
              </a:pPr>
              <a:t>03/08/2022</a:t>
            </a:fld>
            <a:endParaRPr lang="pt-BR"/>
          </a:p>
        </p:txBody>
      </p:sp>
      <p:sp>
        <p:nvSpPr>
          <p:cNvPr id="6"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7"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7F15AF61-9206-4D7E-AC85-41A8E26D897B}" type="slidenum">
              <a:rPr lang="pt-BR"/>
              <a:pPr>
                <a:defRPr/>
              </a:pPr>
              <a:t>‹#›</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39788" y="365125"/>
            <a:ext cx="10515600" cy="1325563"/>
          </a:xfrm>
        </p:spPr>
        <p:txBody>
          <a:bodyPr/>
          <a:lstStyle/>
          <a:p>
            <a:r>
              <a:rPr lang="pt-BR"/>
              <a:t>Clique para editar o título Mestre</a:t>
            </a:r>
          </a:p>
        </p:txBody>
      </p:sp>
      <p:sp>
        <p:nvSpPr>
          <p:cNvPr id="3" name="Espaço Reservado para Texto 2">
            <a:extLst>
              <a:ext uri="{FF2B5EF4-FFF2-40B4-BE49-F238E27FC236}"/>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Espaço Reservado para Conteúdo 3">
            <a:extLst>
              <a:ext uri="{FF2B5EF4-FFF2-40B4-BE49-F238E27FC236}"/>
            </a:extLst>
          </p:cNvPr>
          <p:cNvSpPr>
            <a:spLocks noGrp="1"/>
          </p:cNvSpPr>
          <p:nvPr>
            <p:ph sz="half" idx="2"/>
          </p:nvPr>
        </p:nvSpPr>
        <p:spPr>
          <a:xfrm>
            <a:off x="839788" y="2505075"/>
            <a:ext cx="5157787" cy="368458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a:extLst>
              <a:ext uri="{FF2B5EF4-FFF2-40B4-BE49-F238E27FC236}"/>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Espaço Reservado para Conteúdo 5">
            <a:extLst>
              <a:ext uri="{FF2B5EF4-FFF2-40B4-BE49-F238E27FC236}"/>
            </a:extLst>
          </p:cNvPr>
          <p:cNvSpPr>
            <a:spLocks noGrp="1"/>
          </p:cNvSpPr>
          <p:nvPr>
            <p:ph sz="quarter" idx="4"/>
          </p:nvPr>
        </p:nvSpPr>
        <p:spPr>
          <a:xfrm>
            <a:off x="6172200" y="2505075"/>
            <a:ext cx="5183188" cy="368458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3">
            <a:extLst>
              <a:ext uri="{FF2B5EF4-FFF2-40B4-BE49-F238E27FC236}"/>
            </a:extLst>
          </p:cNvPr>
          <p:cNvSpPr>
            <a:spLocks noGrp="1"/>
          </p:cNvSpPr>
          <p:nvPr>
            <p:ph type="dt" sz="half" idx="10"/>
          </p:nvPr>
        </p:nvSpPr>
        <p:spPr/>
        <p:txBody>
          <a:bodyPr/>
          <a:lstStyle>
            <a:lvl1pPr>
              <a:defRPr/>
            </a:lvl1pPr>
          </a:lstStyle>
          <a:p>
            <a:pPr>
              <a:defRPr/>
            </a:pPr>
            <a:fld id="{1B517F51-4047-40F2-AC0E-6296B51FED9B}" type="datetimeFigureOut">
              <a:rPr lang="pt-BR"/>
              <a:pPr>
                <a:defRPr/>
              </a:pPr>
              <a:t>03/08/2022</a:t>
            </a:fld>
            <a:endParaRPr lang="pt-BR"/>
          </a:p>
        </p:txBody>
      </p:sp>
      <p:sp>
        <p:nvSpPr>
          <p:cNvPr id="8"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9"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CC0B6BD8-F6E0-4F3E-8CF8-C6CC5EBCD631}" type="slidenum">
              <a:rPr lang="pt-BR"/>
              <a:pPr>
                <a:defRPr/>
              </a:pPr>
              <a:t>‹#›</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r>
              <a:rPr lang="pt-BR"/>
              <a:t>Clique para editar o título Mestre</a:t>
            </a:r>
          </a:p>
        </p:txBody>
      </p:sp>
      <p:sp>
        <p:nvSpPr>
          <p:cNvPr id="3" name="Espaço Reservado para Data 3">
            <a:extLst>
              <a:ext uri="{FF2B5EF4-FFF2-40B4-BE49-F238E27FC236}"/>
            </a:extLst>
          </p:cNvPr>
          <p:cNvSpPr>
            <a:spLocks noGrp="1"/>
          </p:cNvSpPr>
          <p:nvPr>
            <p:ph type="dt" sz="half" idx="10"/>
          </p:nvPr>
        </p:nvSpPr>
        <p:spPr/>
        <p:txBody>
          <a:bodyPr/>
          <a:lstStyle>
            <a:lvl1pPr>
              <a:defRPr/>
            </a:lvl1pPr>
          </a:lstStyle>
          <a:p>
            <a:pPr>
              <a:defRPr/>
            </a:pPr>
            <a:fld id="{F15338EE-7B0F-47F4-B73B-9F231C4F0ADA}" type="datetimeFigureOut">
              <a:rPr lang="pt-BR"/>
              <a:pPr>
                <a:defRPr/>
              </a:pPr>
              <a:t>03/08/2022</a:t>
            </a:fld>
            <a:endParaRPr lang="pt-BR"/>
          </a:p>
        </p:txBody>
      </p:sp>
      <p:sp>
        <p:nvSpPr>
          <p:cNvPr id="4"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5"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23B2892F-5603-4679-AC6A-E4308C2452AF}" type="slidenum">
              <a:rPr lang="pt-BR"/>
              <a:pPr>
                <a:defRPr/>
              </a:pPr>
              <a:t>‹#›</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a:extLst>
              <a:ext uri="{FF2B5EF4-FFF2-40B4-BE49-F238E27FC236}"/>
            </a:extLst>
          </p:cNvPr>
          <p:cNvSpPr>
            <a:spLocks noGrp="1"/>
          </p:cNvSpPr>
          <p:nvPr>
            <p:ph type="dt" sz="half" idx="10"/>
          </p:nvPr>
        </p:nvSpPr>
        <p:spPr/>
        <p:txBody>
          <a:bodyPr/>
          <a:lstStyle>
            <a:lvl1pPr>
              <a:defRPr/>
            </a:lvl1pPr>
          </a:lstStyle>
          <a:p>
            <a:pPr>
              <a:defRPr/>
            </a:pPr>
            <a:fld id="{E3A8811C-ACEF-4A7D-82D4-A2EB892BE1A4}" type="datetimeFigureOut">
              <a:rPr lang="pt-BR"/>
              <a:pPr>
                <a:defRPr/>
              </a:pPr>
              <a:t>03/08/2022</a:t>
            </a:fld>
            <a:endParaRPr lang="pt-BR"/>
          </a:p>
        </p:txBody>
      </p:sp>
      <p:sp>
        <p:nvSpPr>
          <p:cNvPr id="3"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4"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8C766E86-0A9A-4D84-9EF8-89973E1F066A}" type="slidenum">
              <a:rPr lang="pt-BR"/>
              <a:pPr>
                <a:defRPr/>
              </a:pPr>
              <a:t>‹#›</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Conteúdo 2">
            <a:extLst>
              <a:ext uri="{FF2B5EF4-FFF2-40B4-BE49-F238E27FC236}"/>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a:extLst>
              <a:ext uri="{FF2B5EF4-FFF2-40B4-BE49-F238E27FC236}"/>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Espaço Reservado para Data 3">
            <a:extLst>
              <a:ext uri="{FF2B5EF4-FFF2-40B4-BE49-F238E27FC236}"/>
            </a:extLst>
          </p:cNvPr>
          <p:cNvSpPr>
            <a:spLocks noGrp="1"/>
          </p:cNvSpPr>
          <p:nvPr>
            <p:ph type="dt" sz="half" idx="10"/>
          </p:nvPr>
        </p:nvSpPr>
        <p:spPr/>
        <p:txBody>
          <a:bodyPr/>
          <a:lstStyle>
            <a:lvl1pPr>
              <a:defRPr/>
            </a:lvl1pPr>
          </a:lstStyle>
          <a:p>
            <a:pPr>
              <a:defRPr/>
            </a:pPr>
            <a:fld id="{5940B733-F752-4601-919D-DBEE53EA491F}" type="datetimeFigureOut">
              <a:rPr lang="pt-BR"/>
              <a:pPr>
                <a:defRPr/>
              </a:pPr>
              <a:t>03/08/2022</a:t>
            </a:fld>
            <a:endParaRPr lang="pt-BR"/>
          </a:p>
        </p:txBody>
      </p:sp>
      <p:sp>
        <p:nvSpPr>
          <p:cNvPr id="6"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7"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0C00CB88-4380-43C5-B24B-50C417537C56}" type="slidenum">
              <a:rPr lang="pt-BR"/>
              <a:pPr>
                <a:defRPr/>
              </a:pPr>
              <a:t>‹#›</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Imagem 2">
            <a:extLst>
              <a:ext uri="{FF2B5EF4-FFF2-40B4-BE49-F238E27FC236}"/>
            </a:extLst>
          </p:cNvPr>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a:extLst>
              <a:ext uri="{FF2B5EF4-FFF2-40B4-BE49-F238E27FC236}"/>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Espaço Reservado para Data 3">
            <a:extLst>
              <a:ext uri="{FF2B5EF4-FFF2-40B4-BE49-F238E27FC236}"/>
            </a:extLst>
          </p:cNvPr>
          <p:cNvSpPr>
            <a:spLocks noGrp="1"/>
          </p:cNvSpPr>
          <p:nvPr>
            <p:ph type="dt" sz="half" idx="10"/>
          </p:nvPr>
        </p:nvSpPr>
        <p:spPr/>
        <p:txBody>
          <a:bodyPr/>
          <a:lstStyle>
            <a:lvl1pPr>
              <a:defRPr/>
            </a:lvl1pPr>
          </a:lstStyle>
          <a:p>
            <a:pPr>
              <a:defRPr/>
            </a:pPr>
            <a:fld id="{6B16106B-5ABF-49F6-ACFD-A804E24B594E}" type="datetimeFigureOut">
              <a:rPr lang="pt-BR"/>
              <a:pPr>
                <a:defRPr/>
              </a:pPr>
              <a:t>03/08/2022</a:t>
            </a:fld>
            <a:endParaRPr lang="pt-BR"/>
          </a:p>
        </p:txBody>
      </p:sp>
      <p:sp>
        <p:nvSpPr>
          <p:cNvPr id="6"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7"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5FCAA14D-C195-48AD-95B2-C9D757A670A5}" type="slidenum">
              <a:rPr lang="pt-BR"/>
              <a:pPr>
                <a:defRPr/>
              </a:pPr>
              <a:t>‹#›</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r>
              <a:rPr lang="pt-BR"/>
              <a:t>Clique para editar o título Mestre</a:t>
            </a:r>
          </a:p>
        </p:txBody>
      </p:sp>
      <p:sp>
        <p:nvSpPr>
          <p:cNvPr id="3" name="Espaço Reservado para Texto Vertical 2">
            <a:extLst>
              <a:ext uri="{FF2B5EF4-FFF2-40B4-BE49-F238E27FC236}"/>
            </a:extLst>
          </p:cNvPr>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extLst>
          </p:cNvPr>
          <p:cNvSpPr>
            <a:spLocks noGrp="1"/>
          </p:cNvSpPr>
          <p:nvPr>
            <p:ph type="dt" sz="half" idx="10"/>
          </p:nvPr>
        </p:nvSpPr>
        <p:spPr/>
        <p:txBody>
          <a:bodyPr/>
          <a:lstStyle>
            <a:lvl1pPr>
              <a:defRPr/>
            </a:lvl1pPr>
          </a:lstStyle>
          <a:p>
            <a:pPr>
              <a:defRPr/>
            </a:pPr>
            <a:fld id="{2FF901CC-69FC-4CDE-9AFF-40540D9D7B6E}" type="datetimeFigureOut">
              <a:rPr lang="pt-BR"/>
              <a:pPr>
                <a:defRPr/>
              </a:pPr>
              <a:t>03/08/2022</a:t>
            </a:fld>
            <a:endParaRPr lang="pt-BR"/>
          </a:p>
        </p:txBody>
      </p:sp>
      <p:sp>
        <p:nvSpPr>
          <p:cNvPr id="5"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6"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C72487A7-F665-44A1-8758-15F973C012BB}" type="slidenum">
              <a:rPr lang="pt-BR"/>
              <a:pPr>
                <a:defRPr/>
              </a:pPr>
              <a:t>‹#›</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Título Vertical 1">
            <a:extLst>
              <a:ext uri="{FF2B5EF4-FFF2-40B4-BE49-F238E27FC236}"/>
            </a:extLst>
          </p:cNvPr>
          <p:cNvSpPr>
            <a:spLocks noGrp="1"/>
          </p:cNvSpPr>
          <p:nvPr>
            <p:ph type="title" orient="vert"/>
          </p:nvPr>
        </p:nvSpPr>
        <p:spPr>
          <a:xfrm>
            <a:off x="8724900" y="365125"/>
            <a:ext cx="2628900" cy="5811838"/>
          </a:xfrm>
        </p:spPr>
        <p:txBody>
          <a:bodyPr vert="eaVert"/>
          <a:lstStyle/>
          <a:p>
            <a:r>
              <a:rPr lang="pt-BR"/>
              <a:t>Clique para editar o título Mestre</a:t>
            </a:r>
          </a:p>
        </p:txBody>
      </p:sp>
      <p:sp>
        <p:nvSpPr>
          <p:cNvPr id="3" name="Espaço Reservado para Texto Vertical 2">
            <a:extLst>
              <a:ext uri="{FF2B5EF4-FFF2-40B4-BE49-F238E27FC236}"/>
            </a:extLst>
          </p:cNvPr>
          <p:cNvSpPr>
            <a:spLocks noGrp="1"/>
          </p:cNvSpPr>
          <p:nvPr>
            <p:ph type="body" orient="vert" idx="1"/>
          </p:nvPr>
        </p:nvSpPr>
        <p:spPr>
          <a:xfrm>
            <a:off x="838200" y="365125"/>
            <a:ext cx="7734300" cy="5811838"/>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extLst>
          </p:cNvPr>
          <p:cNvSpPr>
            <a:spLocks noGrp="1"/>
          </p:cNvSpPr>
          <p:nvPr>
            <p:ph type="dt" sz="half" idx="10"/>
          </p:nvPr>
        </p:nvSpPr>
        <p:spPr/>
        <p:txBody>
          <a:bodyPr/>
          <a:lstStyle>
            <a:lvl1pPr>
              <a:defRPr/>
            </a:lvl1pPr>
          </a:lstStyle>
          <a:p>
            <a:pPr>
              <a:defRPr/>
            </a:pPr>
            <a:fld id="{028801DF-5DC9-4066-B5D4-C1CB898D7A6A}" type="datetimeFigureOut">
              <a:rPr lang="pt-BR"/>
              <a:pPr>
                <a:defRPr/>
              </a:pPr>
              <a:t>03/08/2022</a:t>
            </a:fld>
            <a:endParaRPr lang="pt-BR"/>
          </a:p>
        </p:txBody>
      </p:sp>
      <p:sp>
        <p:nvSpPr>
          <p:cNvPr id="5"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6"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37E073C3-0DBD-4A0E-8BDA-18EEC9599E65}" type="slidenum">
              <a:rPr lang="pt-BR"/>
              <a:pPr>
                <a:defRPr/>
              </a:pPr>
              <a:t>‹#›</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33"/>
        <p:cNvGrpSpPr/>
        <p:nvPr/>
      </p:nvGrpSpPr>
      <p:grpSpPr>
        <a:xfrm>
          <a:off x="0" y="0"/>
          <a:ext cx="0" cy="0"/>
          <a:chOff x="0" y="0"/>
          <a:chExt cx="0" cy="0"/>
        </a:xfrm>
      </p:grpSpPr>
      <p:sp>
        <p:nvSpPr>
          <p:cNvPr id="3" name="Google Shape;34;p2"/>
          <p:cNvSpPr/>
          <p:nvPr/>
        </p:nvSpPr>
        <p:spPr>
          <a:xfrm>
            <a:off x="-34925" y="2678113"/>
            <a:ext cx="12279313" cy="4229100"/>
          </a:xfrm>
          <a:custGeom>
            <a:avLst/>
            <a:gdLst/>
            <a:ahLst/>
            <a:cxnLst/>
            <a:rect l="l" t="t" r="r" b="b"/>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chemeClr val="accent5"/>
          </a:solidFill>
          <a:ln>
            <a:noFill/>
          </a:ln>
        </p:spPr>
      </p:sp>
      <p:sp>
        <p:nvSpPr>
          <p:cNvPr id="4" name="Google Shape;35;p2"/>
          <p:cNvSpPr>
            <a:spLocks/>
          </p:cNvSpPr>
          <p:nvPr/>
        </p:nvSpPr>
        <p:spPr bwMode="auto">
          <a:xfrm>
            <a:off x="-34925" y="2852738"/>
            <a:ext cx="12279313" cy="4054475"/>
          </a:xfrm>
          <a:custGeom>
            <a:avLst/>
            <a:gdLst/>
            <a:ahLst/>
            <a:cxnLst>
              <a:cxn ang="0">
                <a:pos x="309" y="5516"/>
              </a:cxn>
              <a:cxn ang="0">
                <a:pos x="16692" y="11214"/>
              </a:cxn>
              <a:cxn ang="0">
                <a:pos x="47172" y="11214"/>
              </a:cxn>
              <a:cxn ang="0">
                <a:pos x="62412" y="6843"/>
              </a:cxn>
              <a:cxn ang="0">
                <a:pos x="77652" y="16156"/>
              </a:cxn>
              <a:cxn ang="0">
                <a:pos x="92892" y="16156"/>
              </a:cxn>
              <a:cxn ang="0">
                <a:pos x="107370" y="11214"/>
              </a:cxn>
              <a:cxn ang="0">
                <a:pos x="122610" y="8173"/>
              </a:cxn>
              <a:cxn ang="0">
                <a:pos x="138612" y="8173"/>
              </a:cxn>
              <a:cxn ang="0">
                <a:pos x="153852" y="10834"/>
              </a:cxn>
              <a:cxn ang="0">
                <a:pos x="168711" y="7603"/>
              </a:cxn>
              <a:cxn ang="0">
                <a:pos x="183951" y="12734"/>
              </a:cxn>
              <a:cxn ang="0">
                <a:pos x="199572" y="20527"/>
              </a:cxn>
              <a:cxn ang="0">
                <a:pos x="214050" y="15205"/>
              </a:cxn>
              <a:cxn ang="0">
                <a:pos x="229671" y="15205"/>
              </a:cxn>
              <a:cxn ang="0">
                <a:pos x="245292" y="5892"/>
              </a:cxn>
              <a:cxn ang="0">
                <a:pos x="260532" y="11214"/>
              </a:cxn>
              <a:cxn ang="0">
                <a:pos x="275772" y="11214"/>
              </a:cxn>
              <a:cxn ang="0">
                <a:pos x="291012" y="6843"/>
              </a:cxn>
              <a:cxn ang="0">
                <a:pos x="321492" y="6843"/>
              </a:cxn>
              <a:cxn ang="0">
                <a:pos x="336732" y="15966"/>
              </a:cxn>
              <a:cxn ang="0">
                <a:pos x="351210" y="12734"/>
              </a:cxn>
              <a:cxn ang="0">
                <a:pos x="367593" y="0"/>
              </a:cxn>
              <a:cxn ang="0">
                <a:pos x="368426" y="121652"/>
              </a:cxn>
              <a:cxn ang="0">
                <a:pos x="0" y="121652"/>
              </a:cxn>
            </a:cxnLst>
            <a:rect l="0" t="0" r="r" b="b"/>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332"/>
            </a:srgbClr>
          </a:solidFill>
          <a:ln w="9525">
            <a:noFill/>
            <a:round/>
            <a:headEnd/>
            <a:tailEnd/>
          </a:ln>
        </p:spPr>
        <p:txBody>
          <a:bodyPr/>
          <a:lstStyle/>
          <a:p>
            <a:pPr>
              <a:defRPr/>
            </a:pPr>
            <a:endParaRPr lang="pt-BR"/>
          </a:p>
        </p:txBody>
      </p:sp>
      <p:sp>
        <p:nvSpPr>
          <p:cNvPr id="5" name="Google Shape;36;p2"/>
          <p:cNvSpPr/>
          <p:nvPr/>
        </p:nvSpPr>
        <p:spPr>
          <a:xfrm rot="8100000">
            <a:off x="2463800" y="2419350"/>
            <a:ext cx="163513" cy="163513"/>
          </a:xfrm>
          <a:prstGeom prst="teardrop">
            <a:avLst>
              <a:gd name="adj" fmla="val 100000"/>
            </a:avLst>
          </a:prstGeom>
          <a:solidFill>
            <a:schemeClr val="accent5"/>
          </a:solidFill>
          <a:ln>
            <a:noFill/>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6" name="Google Shape;37;p2"/>
          <p:cNvSpPr/>
          <p:nvPr/>
        </p:nvSpPr>
        <p:spPr>
          <a:xfrm rot="8100000">
            <a:off x="8051800" y="2797175"/>
            <a:ext cx="163513" cy="163513"/>
          </a:xfrm>
          <a:prstGeom prst="teardrop">
            <a:avLst>
              <a:gd name="adj" fmla="val 100000"/>
            </a:avLst>
          </a:prstGeom>
          <a:noFill/>
          <a:ln w="28575" cap="flat" cmpd="sng">
            <a:solidFill>
              <a:schemeClr val="accent1"/>
            </a:solidFill>
            <a:prstDash val="solid"/>
            <a:round/>
            <a:headEnd type="none" w="sm" len="sm"/>
            <a:tailEnd type="none" w="sm" len="sm"/>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7" name="Google Shape;38;p2"/>
          <p:cNvSpPr/>
          <p:nvPr/>
        </p:nvSpPr>
        <p:spPr>
          <a:xfrm rot="8100000">
            <a:off x="9575800" y="2841625"/>
            <a:ext cx="163513" cy="163513"/>
          </a:xfrm>
          <a:prstGeom prst="teardrop">
            <a:avLst>
              <a:gd name="adj" fmla="val 100000"/>
            </a:avLst>
          </a:prstGeom>
          <a:solidFill>
            <a:schemeClr val="accent1"/>
          </a:solidFill>
          <a:ln>
            <a:noFill/>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grpSp>
        <p:nvGrpSpPr>
          <p:cNvPr id="8" name="Google Shape;39;p2"/>
          <p:cNvGrpSpPr>
            <a:grpSpLocks/>
          </p:cNvGrpSpPr>
          <p:nvPr/>
        </p:nvGrpSpPr>
        <p:grpSpPr bwMode="auto">
          <a:xfrm>
            <a:off x="-12700" y="2698750"/>
            <a:ext cx="12223750" cy="793750"/>
            <a:chOff x="-9525" y="4462475"/>
            <a:chExt cx="9167825" cy="595300"/>
          </a:xfrm>
        </p:grpSpPr>
        <p:sp>
          <p:nvSpPr>
            <p:cNvPr id="9" name="Google Shape;40;p2"/>
            <p:cNvSpPr>
              <a:spLocks/>
            </p:cNvSpPr>
            <p:nvPr/>
          </p:nvSpPr>
          <p:spPr bwMode="auto">
            <a:xfrm>
              <a:off x="-9525" y="4581535"/>
              <a:ext cx="4205293" cy="476240"/>
            </a:xfrm>
            <a:custGeom>
              <a:avLst/>
              <a:gdLst/>
              <a:ahLst/>
              <a:cxnLst>
                <a:cxn ang="0">
                  <a:pos x="0" y="1715"/>
                </a:cxn>
                <a:cxn ang="0">
                  <a:pos x="15812" y="16574"/>
                </a:cxn>
                <a:cxn ang="0">
                  <a:pos x="31052" y="16574"/>
                </a:cxn>
                <a:cxn ang="0">
                  <a:pos x="46292" y="14097"/>
                </a:cxn>
                <a:cxn ang="0">
                  <a:pos x="61532" y="19050"/>
                </a:cxn>
                <a:cxn ang="0">
                  <a:pos x="76581" y="11240"/>
                </a:cxn>
                <a:cxn ang="0">
                  <a:pos x="92012" y="11240"/>
                </a:cxn>
                <a:cxn ang="0">
                  <a:pos x="106871" y="0"/>
                </a:cxn>
                <a:cxn ang="0">
                  <a:pos x="122111" y="2667"/>
                </a:cxn>
                <a:cxn ang="0">
                  <a:pos x="137541" y="2667"/>
                </a:cxn>
                <a:cxn ang="0">
                  <a:pos x="152972" y="16002"/>
                </a:cxn>
                <a:cxn ang="0">
                  <a:pos x="168212" y="16002"/>
                </a:cxn>
              </a:cxnLst>
              <a:rect l="0" t="0" r="r" b="b"/>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chemeClr val="accent2"/>
              </a:solidFill>
              <a:prstDash val="solid"/>
              <a:round/>
              <a:headEnd type="none" w="med" len="med"/>
              <a:tailEnd type="none" w="med" len="med"/>
            </a:ln>
          </p:spPr>
          <p:txBody>
            <a:bodyPr/>
            <a:lstStyle/>
            <a:p>
              <a:pPr>
                <a:defRPr/>
              </a:pPr>
              <a:endParaRPr lang="pt-BR"/>
            </a:p>
          </p:txBody>
        </p:sp>
        <p:sp>
          <p:nvSpPr>
            <p:cNvPr id="10" name="Google Shape;41;p2"/>
            <p:cNvSpPr>
              <a:spLocks/>
            </p:cNvSpPr>
            <p:nvPr/>
          </p:nvSpPr>
          <p:spPr bwMode="auto">
            <a:xfrm>
              <a:off x="4195768" y="4462475"/>
              <a:ext cx="3424242" cy="590538"/>
            </a:xfrm>
            <a:custGeom>
              <a:avLst/>
              <a:gdLst/>
              <a:ahLst/>
              <a:cxnLst>
                <a:cxn ang="0">
                  <a:pos x="0" y="20955"/>
                </a:cxn>
                <a:cxn ang="0">
                  <a:pos x="15049" y="9144"/>
                </a:cxn>
                <a:cxn ang="0">
                  <a:pos x="30480" y="4381"/>
                </a:cxn>
                <a:cxn ang="0">
                  <a:pos x="45720" y="13716"/>
                </a:cxn>
                <a:cxn ang="0">
                  <a:pos x="60769" y="13716"/>
                </a:cxn>
                <a:cxn ang="0">
                  <a:pos x="76009" y="16573"/>
                </a:cxn>
                <a:cxn ang="0">
                  <a:pos x="91249" y="11811"/>
                </a:cxn>
                <a:cxn ang="0">
                  <a:pos x="106680" y="23622"/>
                </a:cxn>
                <a:cxn ang="0">
                  <a:pos x="122110" y="23622"/>
                </a:cxn>
                <a:cxn ang="0">
                  <a:pos x="136969" y="0"/>
                </a:cxn>
              </a:cxnLst>
              <a:rect l="0" t="0" r="r" b="b"/>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chemeClr val="accent2"/>
              </a:solidFill>
              <a:prstDash val="solid"/>
              <a:round/>
              <a:headEnd type="none" w="med" len="med"/>
              <a:tailEnd type="none" w="med" len="med"/>
            </a:ln>
          </p:spPr>
          <p:txBody>
            <a:bodyPr/>
            <a:lstStyle/>
            <a:p>
              <a:pPr>
                <a:defRPr/>
              </a:pPr>
              <a:endParaRPr lang="pt-BR"/>
            </a:p>
          </p:txBody>
        </p:sp>
        <p:sp>
          <p:nvSpPr>
            <p:cNvPr id="11" name="Google Shape;42;p2"/>
            <p:cNvSpPr>
              <a:spLocks/>
            </p:cNvSpPr>
            <p:nvPr/>
          </p:nvSpPr>
          <p:spPr bwMode="auto">
            <a:xfrm>
              <a:off x="7624773" y="4472000"/>
              <a:ext cx="1533527" cy="414329"/>
            </a:xfrm>
            <a:custGeom>
              <a:avLst/>
              <a:gdLst/>
              <a:ahLst/>
              <a:cxnLst>
                <a:cxn ang="0">
                  <a:pos x="0" y="0"/>
                </a:cxn>
                <a:cxn ang="0">
                  <a:pos x="15049" y="4762"/>
                </a:cxn>
                <a:cxn ang="0">
                  <a:pos x="30670" y="4762"/>
                </a:cxn>
                <a:cxn ang="0">
                  <a:pos x="45910" y="4762"/>
                </a:cxn>
                <a:cxn ang="0">
                  <a:pos x="61341" y="16573"/>
                </a:cxn>
              </a:cxnLst>
              <a:rect l="0" t="0" r="r" b="b"/>
              <a:pathLst>
                <a:path w="61341" h="16573" extrusionOk="0">
                  <a:moveTo>
                    <a:pt x="0" y="0"/>
                  </a:moveTo>
                  <a:lnTo>
                    <a:pt x="15049" y="4762"/>
                  </a:lnTo>
                  <a:lnTo>
                    <a:pt x="30670" y="4762"/>
                  </a:lnTo>
                  <a:lnTo>
                    <a:pt x="45910" y="4762"/>
                  </a:lnTo>
                  <a:lnTo>
                    <a:pt x="61341" y="16573"/>
                  </a:lnTo>
                </a:path>
              </a:pathLst>
            </a:custGeom>
            <a:noFill/>
            <a:ln w="9525" cap="flat" cmpd="sng">
              <a:solidFill>
                <a:schemeClr val="accent2"/>
              </a:solidFill>
              <a:prstDash val="solid"/>
              <a:round/>
              <a:headEnd type="none" w="med" len="med"/>
              <a:tailEnd type="none" w="med" len="med"/>
            </a:ln>
          </p:spPr>
          <p:txBody>
            <a:bodyPr/>
            <a:lstStyle/>
            <a:p>
              <a:pPr>
                <a:defRPr/>
              </a:pPr>
              <a:endParaRPr lang="pt-BR"/>
            </a:p>
          </p:txBody>
        </p:sp>
      </p:grpSp>
      <p:grpSp>
        <p:nvGrpSpPr>
          <p:cNvPr id="12" name="Google Shape;43;p2"/>
          <p:cNvGrpSpPr>
            <a:grpSpLocks/>
          </p:cNvGrpSpPr>
          <p:nvPr/>
        </p:nvGrpSpPr>
        <p:grpSpPr bwMode="auto">
          <a:xfrm>
            <a:off x="-57150" y="2673350"/>
            <a:ext cx="12306300" cy="857250"/>
            <a:chOff x="-42837" y="4443488"/>
            <a:chExt cx="9229575" cy="642787"/>
          </a:xfrm>
        </p:grpSpPr>
        <p:sp>
          <p:nvSpPr>
            <p:cNvPr id="13" name="Google Shape;44;p2"/>
            <p:cNvSpPr/>
            <p:nvPr/>
          </p:nvSpPr>
          <p:spPr>
            <a:xfrm>
              <a:off x="1114432" y="4900581"/>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4" name="Google Shape;45;p2"/>
            <p:cNvSpPr/>
            <p:nvPr/>
          </p:nvSpPr>
          <p:spPr>
            <a:xfrm>
              <a:off x="1495425" y="5029138"/>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5" name="Google Shape;46;p2"/>
            <p:cNvSpPr/>
            <p:nvPr/>
          </p:nvSpPr>
          <p:spPr>
            <a:xfrm>
              <a:off x="733438" y="4972002"/>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6" name="Google Shape;47;p2"/>
            <p:cNvSpPr/>
            <p:nvPr/>
          </p:nvSpPr>
          <p:spPr>
            <a:xfrm>
              <a:off x="352444" y="4962479"/>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7" name="Google Shape;48;p2"/>
            <p:cNvSpPr/>
            <p:nvPr/>
          </p:nvSpPr>
          <p:spPr>
            <a:xfrm>
              <a:off x="-42837" y="4605375"/>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8" name="Google Shape;49;p2"/>
            <p:cNvSpPr/>
            <p:nvPr/>
          </p:nvSpPr>
          <p:spPr>
            <a:xfrm>
              <a:off x="1876419" y="4833922"/>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9" name="Google Shape;50;p2"/>
            <p:cNvSpPr/>
            <p:nvPr/>
          </p:nvSpPr>
          <p:spPr>
            <a:xfrm>
              <a:off x="2257413" y="4829160"/>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0" name="Google Shape;51;p2"/>
            <p:cNvSpPr/>
            <p:nvPr/>
          </p:nvSpPr>
          <p:spPr>
            <a:xfrm>
              <a:off x="2638407" y="4548238"/>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1" name="Google Shape;52;p2"/>
            <p:cNvSpPr/>
            <p:nvPr/>
          </p:nvSpPr>
          <p:spPr>
            <a:xfrm>
              <a:off x="3019401" y="4614898"/>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2" name="Google Shape;53;p2"/>
            <p:cNvSpPr/>
            <p:nvPr/>
          </p:nvSpPr>
          <p:spPr>
            <a:xfrm>
              <a:off x="3400395" y="4614898"/>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3" name="Google Shape;54;p2"/>
            <p:cNvSpPr/>
            <p:nvPr/>
          </p:nvSpPr>
          <p:spPr>
            <a:xfrm>
              <a:off x="3781388" y="4948195"/>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4" name="Google Shape;55;p2"/>
            <p:cNvSpPr/>
            <p:nvPr/>
          </p:nvSpPr>
          <p:spPr>
            <a:xfrm>
              <a:off x="4162382" y="4948195"/>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5" name="Google Shape;56;p2"/>
            <p:cNvSpPr/>
            <p:nvPr/>
          </p:nvSpPr>
          <p:spPr>
            <a:xfrm>
              <a:off x="4543376" y="4667273"/>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6" name="Google Shape;57;p2"/>
            <p:cNvSpPr/>
            <p:nvPr/>
          </p:nvSpPr>
          <p:spPr>
            <a:xfrm>
              <a:off x="4924370" y="4543477"/>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7" name="Google Shape;58;p2"/>
            <p:cNvSpPr/>
            <p:nvPr/>
          </p:nvSpPr>
          <p:spPr>
            <a:xfrm>
              <a:off x="5305364" y="4772024"/>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8" name="Google Shape;59;p2"/>
            <p:cNvSpPr/>
            <p:nvPr/>
          </p:nvSpPr>
          <p:spPr>
            <a:xfrm>
              <a:off x="5686357" y="4772024"/>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9" name="Google Shape;60;p2"/>
            <p:cNvSpPr/>
            <p:nvPr/>
          </p:nvSpPr>
          <p:spPr>
            <a:xfrm>
              <a:off x="6067351" y="4848206"/>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0" name="Google Shape;61;p2"/>
            <p:cNvSpPr/>
            <p:nvPr/>
          </p:nvSpPr>
          <p:spPr>
            <a:xfrm>
              <a:off x="6448345" y="4729171"/>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1" name="Google Shape;62;p2"/>
            <p:cNvSpPr/>
            <p:nvPr/>
          </p:nvSpPr>
          <p:spPr>
            <a:xfrm>
              <a:off x="6829339" y="5024377"/>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2" name="Google Shape;63;p2"/>
            <p:cNvSpPr/>
            <p:nvPr/>
          </p:nvSpPr>
          <p:spPr>
            <a:xfrm>
              <a:off x="7210333" y="5024377"/>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3" name="Google Shape;64;p2"/>
            <p:cNvSpPr/>
            <p:nvPr/>
          </p:nvSpPr>
          <p:spPr>
            <a:xfrm>
              <a:off x="7591326" y="4443488"/>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4" name="Google Shape;65;p2"/>
            <p:cNvSpPr/>
            <p:nvPr/>
          </p:nvSpPr>
          <p:spPr>
            <a:xfrm>
              <a:off x="7972320" y="4557761"/>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5" name="Google Shape;66;p2"/>
            <p:cNvSpPr/>
            <p:nvPr/>
          </p:nvSpPr>
          <p:spPr>
            <a:xfrm>
              <a:off x="8353314" y="4557761"/>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6" name="Google Shape;67;p2"/>
            <p:cNvSpPr/>
            <p:nvPr/>
          </p:nvSpPr>
          <p:spPr>
            <a:xfrm>
              <a:off x="8734308" y="4557761"/>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7" name="Google Shape;68;p2"/>
            <p:cNvSpPr/>
            <p:nvPr/>
          </p:nvSpPr>
          <p:spPr>
            <a:xfrm>
              <a:off x="9129589" y="4867251"/>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grpSp>
      <p:sp>
        <p:nvSpPr>
          <p:cNvPr id="38" name="Google Shape;69;p2"/>
          <p:cNvSpPr/>
          <p:nvPr/>
        </p:nvSpPr>
        <p:spPr>
          <a:xfrm>
            <a:off x="3987800" y="2863850"/>
            <a:ext cx="152400" cy="152400"/>
          </a:xfrm>
          <a:prstGeom prst="ellipse">
            <a:avLst/>
          </a:prstGeom>
          <a:noFill/>
          <a:ln w="9525" cap="flat" cmpd="sng">
            <a:solidFill>
              <a:schemeClr val="accent2"/>
            </a:solidFill>
            <a:prstDash val="solid"/>
            <a:round/>
            <a:headEnd type="none" w="sm" len="sm"/>
            <a:tailEnd type="none" w="sm" len="sm"/>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39" name="Google Shape;70;p2"/>
          <p:cNvSpPr/>
          <p:nvPr/>
        </p:nvSpPr>
        <p:spPr>
          <a:xfrm>
            <a:off x="1447800" y="3244850"/>
            <a:ext cx="152400" cy="152400"/>
          </a:xfrm>
          <a:prstGeom prst="ellipse">
            <a:avLst/>
          </a:prstGeom>
          <a:noFill/>
          <a:ln w="9525" cap="flat" cmpd="sng">
            <a:solidFill>
              <a:schemeClr val="accent2"/>
            </a:solidFill>
            <a:prstDash val="solid"/>
            <a:round/>
            <a:headEnd type="none" w="sm" len="sm"/>
            <a:tailEnd type="none" w="sm" len="sm"/>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40" name="Google Shape;71;p2"/>
          <p:cNvSpPr/>
          <p:nvPr/>
        </p:nvSpPr>
        <p:spPr>
          <a:xfrm>
            <a:off x="6527800" y="2770188"/>
            <a:ext cx="152400" cy="152400"/>
          </a:xfrm>
          <a:prstGeom prst="ellipse">
            <a:avLst/>
          </a:prstGeom>
          <a:noFill/>
          <a:ln w="9525" cap="flat" cmpd="sng">
            <a:solidFill>
              <a:schemeClr val="accent2"/>
            </a:solidFill>
            <a:prstDash val="solid"/>
            <a:round/>
            <a:headEnd type="none" w="sm" len="sm"/>
            <a:tailEnd type="none" w="sm" len="sm"/>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41" name="Google Shape;72;p2"/>
          <p:cNvSpPr/>
          <p:nvPr/>
        </p:nvSpPr>
        <p:spPr>
          <a:xfrm rot="8100000">
            <a:off x="11599863" y="2520950"/>
            <a:ext cx="163512" cy="163513"/>
          </a:xfrm>
          <a:prstGeom prst="teardrop">
            <a:avLst>
              <a:gd name="adj" fmla="val 100000"/>
            </a:avLst>
          </a:prstGeom>
          <a:noFill/>
          <a:ln w="28575" cap="flat" cmpd="sng">
            <a:solidFill>
              <a:schemeClr val="accent5"/>
            </a:solidFill>
            <a:prstDash val="solid"/>
            <a:round/>
            <a:headEnd type="none" w="sm" len="sm"/>
            <a:tailEnd type="none" w="sm" len="sm"/>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73" name="Google Shape;73;p2"/>
          <p:cNvSpPr txBox="1">
            <a:spLocks noGrp="1"/>
          </p:cNvSpPr>
          <p:nvPr>
            <p:ph type="ctrTitle"/>
          </p:nvPr>
        </p:nvSpPr>
        <p:spPr>
          <a:xfrm>
            <a:off x="3797300" y="4484567"/>
            <a:ext cx="7480400" cy="1546400"/>
          </a:xfrm>
          <a:prstGeom prst="rect">
            <a:avLst/>
          </a:prstGeom>
        </p:spPr>
        <p:txBody>
          <a:bodyPr spcFirstLastPara="1" lIns="91425" tIns="91425" rIns="91425" bIns="91425">
            <a:noAutofit/>
          </a:bodyPr>
          <a:lstStyle>
            <a:lvl1pPr lvl="0" algn="r">
              <a:spcBef>
                <a:spcPts val="0"/>
              </a:spcBef>
              <a:spcAft>
                <a:spcPts val="0"/>
              </a:spcAft>
              <a:buClr>
                <a:srgbClr val="FFFFFF"/>
              </a:buClr>
              <a:buSzPts val="4800"/>
              <a:buNone/>
              <a:defRPr sz="6400">
                <a:solidFill>
                  <a:srgbClr val="FFFFFF"/>
                </a:solidFill>
              </a:defRPr>
            </a:lvl1pPr>
            <a:lvl2pPr lvl="1" algn="r">
              <a:spcBef>
                <a:spcPts val="0"/>
              </a:spcBef>
              <a:spcAft>
                <a:spcPts val="0"/>
              </a:spcAft>
              <a:buClr>
                <a:srgbClr val="FFFFFF"/>
              </a:buClr>
              <a:buSzPts val="4800"/>
              <a:buNone/>
              <a:defRPr sz="6400">
                <a:solidFill>
                  <a:srgbClr val="FFFFFF"/>
                </a:solidFill>
              </a:defRPr>
            </a:lvl2pPr>
            <a:lvl3pPr lvl="2" algn="r">
              <a:spcBef>
                <a:spcPts val="0"/>
              </a:spcBef>
              <a:spcAft>
                <a:spcPts val="0"/>
              </a:spcAft>
              <a:buClr>
                <a:srgbClr val="FFFFFF"/>
              </a:buClr>
              <a:buSzPts val="4800"/>
              <a:buNone/>
              <a:defRPr sz="6400">
                <a:solidFill>
                  <a:srgbClr val="FFFFFF"/>
                </a:solidFill>
              </a:defRPr>
            </a:lvl3pPr>
            <a:lvl4pPr lvl="3" algn="r">
              <a:spcBef>
                <a:spcPts val="0"/>
              </a:spcBef>
              <a:spcAft>
                <a:spcPts val="0"/>
              </a:spcAft>
              <a:buClr>
                <a:srgbClr val="FFFFFF"/>
              </a:buClr>
              <a:buSzPts val="4800"/>
              <a:buNone/>
              <a:defRPr sz="6400">
                <a:solidFill>
                  <a:srgbClr val="FFFFFF"/>
                </a:solidFill>
              </a:defRPr>
            </a:lvl4pPr>
            <a:lvl5pPr lvl="4" algn="r">
              <a:spcBef>
                <a:spcPts val="0"/>
              </a:spcBef>
              <a:spcAft>
                <a:spcPts val="0"/>
              </a:spcAft>
              <a:buClr>
                <a:srgbClr val="FFFFFF"/>
              </a:buClr>
              <a:buSzPts val="4800"/>
              <a:buNone/>
              <a:defRPr sz="6400">
                <a:solidFill>
                  <a:srgbClr val="FFFFFF"/>
                </a:solidFill>
              </a:defRPr>
            </a:lvl5pPr>
            <a:lvl6pPr lvl="5" algn="r">
              <a:spcBef>
                <a:spcPts val="0"/>
              </a:spcBef>
              <a:spcAft>
                <a:spcPts val="0"/>
              </a:spcAft>
              <a:buClr>
                <a:srgbClr val="FFFFFF"/>
              </a:buClr>
              <a:buSzPts val="4800"/>
              <a:buNone/>
              <a:defRPr sz="6400">
                <a:solidFill>
                  <a:srgbClr val="FFFFFF"/>
                </a:solidFill>
              </a:defRPr>
            </a:lvl6pPr>
            <a:lvl7pPr lvl="6" algn="r">
              <a:spcBef>
                <a:spcPts val="0"/>
              </a:spcBef>
              <a:spcAft>
                <a:spcPts val="0"/>
              </a:spcAft>
              <a:buClr>
                <a:srgbClr val="FFFFFF"/>
              </a:buClr>
              <a:buSzPts val="4800"/>
              <a:buNone/>
              <a:defRPr sz="6400">
                <a:solidFill>
                  <a:srgbClr val="FFFFFF"/>
                </a:solidFill>
              </a:defRPr>
            </a:lvl7pPr>
            <a:lvl8pPr lvl="7" algn="r">
              <a:spcBef>
                <a:spcPts val="0"/>
              </a:spcBef>
              <a:spcAft>
                <a:spcPts val="0"/>
              </a:spcAft>
              <a:buClr>
                <a:srgbClr val="FFFFFF"/>
              </a:buClr>
              <a:buSzPts val="4800"/>
              <a:buNone/>
              <a:defRPr sz="6400">
                <a:solidFill>
                  <a:srgbClr val="FFFFFF"/>
                </a:solidFill>
              </a:defRPr>
            </a:lvl8pPr>
            <a:lvl9pPr lvl="8" algn="r">
              <a:spcBef>
                <a:spcPts val="0"/>
              </a:spcBef>
              <a:spcAft>
                <a:spcPts val="0"/>
              </a:spcAft>
              <a:buClr>
                <a:srgbClr val="FFFFFF"/>
              </a:buClr>
              <a:buSzPts val="4800"/>
              <a:buNone/>
              <a:defRPr sz="6400">
                <a:solidFill>
                  <a:srgbClr val="FFFFFF"/>
                </a:solidFill>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34"/>
        <p:cNvGrpSpPr/>
        <p:nvPr/>
      </p:nvGrpSpPr>
      <p:grpSpPr>
        <a:xfrm>
          <a:off x="0" y="0"/>
          <a:ext cx="0" cy="0"/>
          <a:chOff x="0" y="0"/>
          <a:chExt cx="0" cy="0"/>
        </a:xfrm>
      </p:grpSpPr>
      <p:sp>
        <p:nvSpPr>
          <p:cNvPr id="3" name="Google Shape;335;p9"/>
          <p:cNvSpPr/>
          <p:nvPr/>
        </p:nvSpPr>
        <p:spPr>
          <a:xfrm>
            <a:off x="-38100" y="5929313"/>
            <a:ext cx="12255500" cy="949325"/>
          </a:xfrm>
          <a:custGeom>
            <a:avLst/>
            <a:gdLst/>
            <a:ahLst/>
            <a:cxnLst/>
            <a:rect l="l" t="t" r="r" b="b"/>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chemeClr val="accent5"/>
          </a:solidFill>
          <a:ln>
            <a:noFill/>
          </a:ln>
        </p:spPr>
      </p:sp>
      <p:sp>
        <p:nvSpPr>
          <p:cNvPr id="4" name="Google Shape;336;p9"/>
          <p:cNvSpPr>
            <a:spLocks/>
          </p:cNvSpPr>
          <p:nvPr/>
        </p:nvSpPr>
        <p:spPr bwMode="auto">
          <a:xfrm>
            <a:off x="-38100" y="6103938"/>
            <a:ext cx="12255500" cy="779462"/>
          </a:xfrm>
          <a:custGeom>
            <a:avLst/>
            <a:gdLst/>
            <a:ahLst/>
            <a:cxnLst>
              <a:cxn ang="0">
                <a:pos x="381" y="8001"/>
              </a:cxn>
              <a:cxn ang="0">
                <a:pos x="16764" y="16266"/>
              </a:cxn>
              <a:cxn ang="0">
                <a:pos x="47244" y="16266"/>
              </a:cxn>
              <a:cxn ang="0">
                <a:pos x="62484" y="9925"/>
              </a:cxn>
              <a:cxn ang="0">
                <a:pos x="77724" y="23434"/>
              </a:cxn>
              <a:cxn ang="0">
                <a:pos x="92964" y="23434"/>
              </a:cxn>
              <a:cxn ang="0">
                <a:pos x="107442" y="16266"/>
              </a:cxn>
              <a:cxn ang="0">
                <a:pos x="122682" y="11855"/>
              </a:cxn>
              <a:cxn ang="0">
                <a:pos x="138684" y="11855"/>
              </a:cxn>
              <a:cxn ang="0">
                <a:pos x="153924" y="15714"/>
              </a:cxn>
              <a:cxn ang="0">
                <a:pos x="168783" y="11028"/>
              </a:cxn>
              <a:cxn ang="0">
                <a:pos x="184023" y="18471"/>
              </a:cxn>
              <a:cxn ang="0">
                <a:pos x="199644" y="29775"/>
              </a:cxn>
              <a:cxn ang="0">
                <a:pos x="214122" y="22055"/>
              </a:cxn>
              <a:cxn ang="0">
                <a:pos x="229743" y="22055"/>
              </a:cxn>
              <a:cxn ang="0">
                <a:pos x="245364" y="8546"/>
              </a:cxn>
              <a:cxn ang="0">
                <a:pos x="260604" y="16266"/>
              </a:cxn>
              <a:cxn ang="0">
                <a:pos x="275844" y="16266"/>
              </a:cxn>
              <a:cxn ang="0">
                <a:pos x="291084" y="9925"/>
              </a:cxn>
              <a:cxn ang="0">
                <a:pos x="321564" y="9925"/>
              </a:cxn>
              <a:cxn ang="0">
                <a:pos x="336804" y="23158"/>
              </a:cxn>
              <a:cxn ang="0">
                <a:pos x="351282" y="18471"/>
              </a:cxn>
              <a:cxn ang="0">
                <a:pos x="367665" y="0"/>
              </a:cxn>
              <a:cxn ang="0">
                <a:pos x="367665" y="33910"/>
              </a:cxn>
              <a:cxn ang="0">
                <a:pos x="0" y="33910"/>
              </a:cxn>
            </a:cxnLst>
            <a:rect l="0" t="0" r="r" b="b"/>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332"/>
            </a:srgbClr>
          </a:solidFill>
          <a:ln w="9525">
            <a:noFill/>
            <a:round/>
            <a:headEnd/>
            <a:tailEnd/>
          </a:ln>
        </p:spPr>
        <p:txBody>
          <a:bodyPr/>
          <a:lstStyle/>
          <a:p>
            <a:pPr>
              <a:defRPr/>
            </a:pPr>
            <a:endParaRPr lang="pt-BR"/>
          </a:p>
        </p:txBody>
      </p:sp>
      <p:sp>
        <p:nvSpPr>
          <p:cNvPr id="5" name="Google Shape;337;p9"/>
          <p:cNvSpPr/>
          <p:nvPr/>
        </p:nvSpPr>
        <p:spPr>
          <a:xfrm rot="8100000">
            <a:off x="2463800" y="5670550"/>
            <a:ext cx="163513" cy="163513"/>
          </a:xfrm>
          <a:prstGeom prst="teardrop">
            <a:avLst>
              <a:gd name="adj" fmla="val 100000"/>
            </a:avLst>
          </a:prstGeom>
          <a:solidFill>
            <a:schemeClr val="accent5"/>
          </a:solidFill>
          <a:ln>
            <a:noFill/>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6" name="Google Shape;338;p9"/>
          <p:cNvSpPr/>
          <p:nvPr/>
        </p:nvSpPr>
        <p:spPr>
          <a:xfrm rot="8100000">
            <a:off x="8051800" y="6048375"/>
            <a:ext cx="163513" cy="163513"/>
          </a:xfrm>
          <a:prstGeom prst="teardrop">
            <a:avLst>
              <a:gd name="adj" fmla="val 100000"/>
            </a:avLst>
          </a:prstGeom>
          <a:noFill/>
          <a:ln w="28575" cap="flat" cmpd="sng">
            <a:solidFill>
              <a:schemeClr val="accent1"/>
            </a:solidFill>
            <a:prstDash val="solid"/>
            <a:round/>
            <a:headEnd type="none" w="sm" len="sm"/>
            <a:tailEnd type="none" w="sm" len="sm"/>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7" name="Google Shape;339;p9"/>
          <p:cNvSpPr/>
          <p:nvPr/>
        </p:nvSpPr>
        <p:spPr>
          <a:xfrm rot="8100000">
            <a:off x="9575800" y="6092825"/>
            <a:ext cx="163513" cy="163513"/>
          </a:xfrm>
          <a:prstGeom prst="teardrop">
            <a:avLst>
              <a:gd name="adj" fmla="val 100000"/>
            </a:avLst>
          </a:prstGeom>
          <a:solidFill>
            <a:schemeClr val="accent1"/>
          </a:solidFill>
          <a:ln>
            <a:noFill/>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grpSp>
        <p:nvGrpSpPr>
          <p:cNvPr id="8" name="Google Shape;340;p9"/>
          <p:cNvGrpSpPr>
            <a:grpSpLocks/>
          </p:cNvGrpSpPr>
          <p:nvPr/>
        </p:nvGrpSpPr>
        <p:grpSpPr bwMode="auto">
          <a:xfrm>
            <a:off x="-12700" y="5949950"/>
            <a:ext cx="12223750" cy="793750"/>
            <a:chOff x="-9525" y="4462475"/>
            <a:chExt cx="9167825" cy="595300"/>
          </a:xfrm>
        </p:grpSpPr>
        <p:sp>
          <p:nvSpPr>
            <p:cNvPr id="9" name="Google Shape;341;p9"/>
            <p:cNvSpPr>
              <a:spLocks/>
            </p:cNvSpPr>
            <p:nvPr/>
          </p:nvSpPr>
          <p:spPr bwMode="auto">
            <a:xfrm>
              <a:off x="-9525" y="4581535"/>
              <a:ext cx="4205293" cy="476240"/>
            </a:xfrm>
            <a:custGeom>
              <a:avLst/>
              <a:gdLst/>
              <a:ahLst/>
              <a:cxnLst>
                <a:cxn ang="0">
                  <a:pos x="0" y="1715"/>
                </a:cxn>
                <a:cxn ang="0">
                  <a:pos x="15812" y="16574"/>
                </a:cxn>
                <a:cxn ang="0">
                  <a:pos x="31052" y="16574"/>
                </a:cxn>
                <a:cxn ang="0">
                  <a:pos x="46292" y="14097"/>
                </a:cxn>
                <a:cxn ang="0">
                  <a:pos x="61532" y="19050"/>
                </a:cxn>
                <a:cxn ang="0">
                  <a:pos x="76581" y="11240"/>
                </a:cxn>
                <a:cxn ang="0">
                  <a:pos x="92012" y="11240"/>
                </a:cxn>
                <a:cxn ang="0">
                  <a:pos x="106871" y="0"/>
                </a:cxn>
                <a:cxn ang="0">
                  <a:pos x="122111" y="2667"/>
                </a:cxn>
                <a:cxn ang="0">
                  <a:pos x="137541" y="2667"/>
                </a:cxn>
                <a:cxn ang="0">
                  <a:pos x="152972" y="16002"/>
                </a:cxn>
                <a:cxn ang="0">
                  <a:pos x="168212" y="16002"/>
                </a:cxn>
              </a:cxnLst>
              <a:rect l="0" t="0" r="r" b="b"/>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chemeClr val="accent2"/>
              </a:solidFill>
              <a:prstDash val="solid"/>
              <a:round/>
              <a:headEnd type="none" w="med" len="med"/>
              <a:tailEnd type="none" w="med" len="med"/>
            </a:ln>
          </p:spPr>
          <p:txBody>
            <a:bodyPr/>
            <a:lstStyle/>
            <a:p>
              <a:pPr>
                <a:defRPr/>
              </a:pPr>
              <a:endParaRPr lang="pt-BR"/>
            </a:p>
          </p:txBody>
        </p:sp>
        <p:sp>
          <p:nvSpPr>
            <p:cNvPr id="10" name="Google Shape;342;p9"/>
            <p:cNvSpPr>
              <a:spLocks/>
            </p:cNvSpPr>
            <p:nvPr/>
          </p:nvSpPr>
          <p:spPr bwMode="auto">
            <a:xfrm>
              <a:off x="4195768" y="4462475"/>
              <a:ext cx="3424242" cy="590538"/>
            </a:xfrm>
            <a:custGeom>
              <a:avLst/>
              <a:gdLst/>
              <a:ahLst/>
              <a:cxnLst>
                <a:cxn ang="0">
                  <a:pos x="0" y="20955"/>
                </a:cxn>
                <a:cxn ang="0">
                  <a:pos x="15049" y="9144"/>
                </a:cxn>
                <a:cxn ang="0">
                  <a:pos x="30480" y="4381"/>
                </a:cxn>
                <a:cxn ang="0">
                  <a:pos x="45720" y="13716"/>
                </a:cxn>
                <a:cxn ang="0">
                  <a:pos x="60769" y="13716"/>
                </a:cxn>
                <a:cxn ang="0">
                  <a:pos x="76009" y="16573"/>
                </a:cxn>
                <a:cxn ang="0">
                  <a:pos x="91249" y="11811"/>
                </a:cxn>
                <a:cxn ang="0">
                  <a:pos x="106680" y="23622"/>
                </a:cxn>
                <a:cxn ang="0">
                  <a:pos x="122110" y="23622"/>
                </a:cxn>
                <a:cxn ang="0">
                  <a:pos x="136969" y="0"/>
                </a:cxn>
              </a:cxnLst>
              <a:rect l="0" t="0" r="r" b="b"/>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chemeClr val="accent2"/>
              </a:solidFill>
              <a:prstDash val="solid"/>
              <a:round/>
              <a:headEnd type="none" w="med" len="med"/>
              <a:tailEnd type="none" w="med" len="med"/>
            </a:ln>
          </p:spPr>
          <p:txBody>
            <a:bodyPr/>
            <a:lstStyle/>
            <a:p>
              <a:pPr>
                <a:defRPr/>
              </a:pPr>
              <a:endParaRPr lang="pt-BR"/>
            </a:p>
          </p:txBody>
        </p:sp>
        <p:sp>
          <p:nvSpPr>
            <p:cNvPr id="11" name="Google Shape;343;p9"/>
            <p:cNvSpPr>
              <a:spLocks/>
            </p:cNvSpPr>
            <p:nvPr/>
          </p:nvSpPr>
          <p:spPr bwMode="auto">
            <a:xfrm>
              <a:off x="7624773" y="4472000"/>
              <a:ext cx="1533527" cy="414329"/>
            </a:xfrm>
            <a:custGeom>
              <a:avLst/>
              <a:gdLst/>
              <a:ahLst/>
              <a:cxnLst>
                <a:cxn ang="0">
                  <a:pos x="0" y="0"/>
                </a:cxn>
                <a:cxn ang="0">
                  <a:pos x="15049" y="4762"/>
                </a:cxn>
                <a:cxn ang="0">
                  <a:pos x="30670" y="4762"/>
                </a:cxn>
                <a:cxn ang="0">
                  <a:pos x="45910" y="4762"/>
                </a:cxn>
                <a:cxn ang="0">
                  <a:pos x="61341" y="16573"/>
                </a:cxn>
              </a:cxnLst>
              <a:rect l="0" t="0" r="r" b="b"/>
              <a:pathLst>
                <a:path w="61341" h="16573" extrusionOk="0">
                  <a:moveTo>
                    <a:pt x="0" y="0"/>
                  </a:moveTo>
                  <a:lnTo>
                    <a:pt x="15049" y="4762"/>
                  </a:lnTo>
                  <a:lnTo>
                    <a:pt x="30670" y="4762"/>
                  </a:lnTo>
                  <a:lnTo>
                    <a:pt x="45910" y="4762"/>
                  </a:lnTo>
                  <a:lnTo>
                    <a:pt x="61341" y="16573"/>
                  </a:lnTo>
                </a:path>
              </a:pathLst>
            </a:custGeom>
            <a:noFill/>
            <a:ln w="9525" cap="flat" cmpd="sng">
              <a:solidFill>
                <a:schemeClr val="accent2"/>
              </a:solidFill>
              <a:prstDash val="solid"/>
              <a:round/>
              <a:headEnd type="none" w="med" len="med"/>
              <a:tailEnd type="none" w="med" len="med"/>
            </a:ln>
          </p:spPr>
          <p:txBody>
            <a:bodyPr/>
            <a:lstStyle/>
            <a:p>
              <a:pPr>
                <a:defRPr/>
              </a:pPr>
              <a:endParaRPr lang="pt-BR"/>
            </a:p>
          </p:txBody>
        </p:sp>
      </p:grpSp>
      <p:grpSp>
        <p:nvGrpSpPr>
          <p:cNvPr id="12" name="Google Shape;344;p9"/>
          <p:cNvGrpSpPr>
            <a:grpSpLocks/>
          </p:cNvGrpSpPr>
          <p:nvPr/>
        </p:nvGrpSpPr>
        <p:grpSpPr bwMode="auto">
          <a:xfrm>
            <a:off x="-57150" y="5924550"/>
            <a:ext cx="12306300" cy="857250"/>
            <a:chOff x="-42837" y="4443488"/>
            <a:chExt cx="9229575" cy="642788"/>
          </a:xfrm>
        </p:grpSpPr>
        <p:sp>
          <p:nvSpPr>
            <p:cNvPr id="13" name="Google Shape;345;p9"/>
            <p:cNvSpPr/>
            <p:nvPr/>
          </p:nvSpPr>
          <p:spPr>
            <a:xfrm>
              <a:off x="1114432" y="4900582"/>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4" name="Google Shape;346;p9"/>
            <p:cNvSpPr/>
            <p:nvPr/>
          </p:nvSpPr>
          <p:spPr>
            <a:xfrm>
              <a:off x="1495425" y="5029139"/>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5" name="Google Shape;347;p9"/>
            <p:cNvSpPr/>
            <p:nvPr/>
          </p:nvSpPr>
          <p:spPr>
            <a:xfrm>
              <a:off x="733438" y="4972003"/>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6" name="Google Shape;348;p9"/>
            <p:cNvSpPr/>
            <p:nvPr/>
          </p:nvSpPr>
          <p:spPr>
            <a:xfrm>
              <a:off x="352444" y="4962480"/>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7" name="Google Shape;349;p9"/>
            <p:cNvSpPr/>
            <p:nvPr/>
          </p:nvSpPr>
          <p:spPr>
            <a:xfrm>
              <a:off x="-42837" y="4605375"/>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8" name="Google Shape;350;p9"/>
            <p:cNvSpPr/>
            <p:nvPr/>
          </p:nvSpPr>
          <p:spPr>
            <a:xfrm>
              <a:off x="1876419" y="4833922"/>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9" name="Google Shape;351;p9"/>
            <p:cNvSpPr/>
            <p:nvPr/>
          </p:nvSpPr>
          <p:spPr>
            <a:xfrm>
              <a:off x="2257413" y="4829161"/>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0" name="Google Shape;352;p9"/>
            <p:cNvSpPr/>
            <p:nvPr/>
          </p:nvSpPr>
          <p:spPr>
            <a:xfrm>
              <a:off x="2638407" y="4548239"/>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1" name="Google Shape;353;p9"/>
            <p:cNvSpPr/>
            <p:nvPr/>
          </p:nvSpPr>
          <p:spPr>
            <a:xfrm>
              <a:off x="3019401" y="4614898"/>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2" name="Google Shape;354;p9"/>
            <p:cNvSpPr/>
            <p:nvPr/>
          </p:nvSpPr>
          <p:spPr>
            <a:xfrm>
              <a:off x="3400395" y="4614898"/>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3" name="Google Shape;355;p9"/>
            <p:cNvSpPr/>
            <p:nvPr/>
          </p:nvSpPr>
          <p:spPr>
            <a:xfrm>
              <a:off x="3781388" y="4948196"/>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4" name="Google Shape;356;p9"/>
            <p:cNvSpPr/>
            <p:nvPr/>
          </p:nvSpPr>
          <p:spPr>
            <a:xfrm>
              <a:off x="4162382" y="4948196"/>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5" name="Google Shape;357;p9"/>
            <p:cNvSpPr/>
            <p:nvPr/>
          </p:nvSpPr>
          <p:spPr>
            <a:xfrm>
              <a:off x="4543376" y="4667273"/>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6" name="Google Shape;358;p9"/>
            <p:cNvSpPr/>
            <p:nvPr/>
          </p:nvSpPr>
          <p:spPr>
            <a:xfrm>
              <a:off x="4924370" y="4543477"/>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7" name="Google Shape;359;p9"/>
            <p:cNvSpPr/>
            <p:nvPr/>
          </p:nvSpPr>
          <p:spPr>
            <a:xfrm>
              <a:off x="5305364" y="4772024"/>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8" name="Google Shape;360;p9"/>
            <p:cNvSpPr/>
            <p:nvPr/>
          </p:nvSpPr>
          <p:spPr>
            <a:xfrm>
              <a:off x="5686357" y="4772024"/>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9" name="Google Shape;361;p9"/>
            <p:cNvSpPr/>
            <p:nvPr/>
          </p:nvSpPr>
          <p:spPr>
            <a:xfrm>
              <a:off x="6067351" y="4848206"/>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0" name="Google Shape;362;p9"/>
            <p:cNvSpPr/>
            <p:nvPr/>
          </p:nvSpPr>
          <p:spPr>
            <a:xfrm>
              <a:off x="6448345" y="4729172"/>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1" name="Google Shape;363;p9"/>
            <p:cNvSpPr/>
            <p:nvPr/>
          </p:nvSpPr>
          <p:spPr>
            <a:xfrm>
              <a:off x="6829339" y="5024378"/>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2" name="Google Shape;364;p9"/>
            <p:cNvSpPr/>
            <p:nvPr/>
          </p:nvSpPr>
          <p:spPr>
            <a:xfrm>
              <a:off x="7210333" y="5024378"/>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3" name="Google Shape;365;p9"/>
            <p:cNvSpPr/>
            <p:nvPr/>
          </p:nvSpPr>
          <p:spPr>
            <a:xfrm>
              <a:off x="7591326" y="4443488"/>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4" name="Google Shape;366;p9"/>
            <p:cNvSpPr/>
            <p:nvPr/>
          </p:nvSpPr>
          <p:spPr>
            <a:xfrm>
              <a:off x="7972320" y="4557761"/>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5" name="Google Shape;367;p9"/>
            <p:cNvSpPr/>
            <p:nvPr/>
          </p:nvSpPr>
          <p:spPr>
            <a:xfrm>
              <a:off x="8353314" y="4557761"/>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6" name="Google Shape;368;p9"/>
            <p:cNvSpPr/>
            <p:nvPr/>
          </p:nvSpPr>
          <p:spPr>
            <a:xfrm>
              <a:off x="8734308" y="4557761"/>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7" name="Google Shape;369;p9"/>
            <p:cNvSpPr/>
            <p:nvPr/>
          </p:nvSpPr>
          <p:spPr>
            <a:xfrm>
              <a:off x="9129589" y="4867252"/>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grpSp>
      <p:sp>
        <p:nvSpPr>
          <p:cNvPr id="38" name="Google Shape;370;p9"/>
          <p:cNvSpPr/>
          <p:nvPr/>
        </p:nvSpPr>
        <p:spPr>
          <a:xfrm>
            <a:off x="3987800" y="6115050"/>
            <a:ext cx="152400" cy="152400"/>
          </a:xfrm>
          <a:prstGeom prst="ellipse">
            <a:avLst/>
          </a:prstGeom>
          <a:noFill/>
          <a:ln w="9525" cap="flat" cmpd="sng">
            <a:solidFill>
              <a:schemeClr val="accent2"/>
            </a:solidFill>
            <a:prstDash val="solid"/>
            <a:round/>
            <a:headEnd type="none" w="sm" len="sm"/>
            <a:tailEnd type="none" w="sm" len="sm"/>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39" name="Google Shape;371;p9"/>
          <p:cNvSpPr/>
          <p:nvPr/>
        </p:nvSpPr>
        <p:spPr>
          <a:xfrm>
            <a:off x="1447800" y="6496050"/>
            <a:ext cx="152400" cy="152400"/>
          </a:xfrm>
          <a:prstGeom prst="ellipse">
            <a:avLst/>
          </a:prstGeom>
          <a:noFill/>
          <a:ln w="9525" cap="flat" cmpd="sng">
            <a:solidFill>
              <a:schemeClr val="accent2"/>
            </a:solidFill>
            <a:prstDash val="solid"/>
            <a:round/>
            <a:headEnd type="none" w="sm" len="sm"/>
            <a:tailEnd type="none" w="sm" len="sm"/>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40" name="Google Shape;372;p9"/>
          <p:cNvSpPr/>
          <p:nvPr/>
        </p:nvSpPr>
        <p:spPr>
          <a:xfrm>
            <a:off x="6527800" y="6021388"/>
            <a:ext cx="152400" cy="152400"/>
          </a:xfrm>
          <a:prstGeom prst="ellipse">
            <a:avLst/>
          </a:prstGeom>
          <a:noFill/>
          <a:ln w="9525" cap="flat" cmpd="sng">
            <a:solidFill>
              <a:schemeClr val="accent2"/>
            </a:solidFill>
            <a:prstDash val="solid"/>
            <a:round/>
            <a:headEnd type="none" w="sm" len="sm"/>
            <a:tailEnd type="none" w="sm" len="sm"/>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41" name="Google Shape;373;p9"/>
          <p:cNvSpPr/>
          <p:nvPr/>
        </p:nvSpPr>
        <p:spPr>
          <a:xfrm rot="8100000">
            <a:off x="11599863" y="5772150"/>
            <a:ext cx="163512" cy="163513"/>
          </a:xfrm>
          <a:prstGeom prst="teardrop">
            <a:avLst>
              <a:gd name="adj" fmla="val 100000"/>
            </a:avLst>
          </a:prstGeom>
          <a:noFill/>
          <a:ln w="28575" cap="flat" cmpd="sng">
            <a:solidFill>
              <a:schemeClr val="accent5"/>
            </a:solidFill>
            <a:prstDash val="solid"/>
            <a:round/>
            <a:headEnd type="none" w="sm" len="sm"/>
            <a:tailEnd type="none" w="sm" len="sm"/>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374" name="Google Shape;374;p9"/>
          <p:cNvSpPr txBox="1">
            <a:spLocks noGrp="1"/>
          </p:cNvSpPr>
          <p:nvPr>
            <p:ph type="body" idx="1"/>
          </p:nvPr>
        </p:nvSpPr>
        <p:spPr>
          <a:xfrm>
            <a:off x="609600" y="5137104"/>
            <a:ext cx="10972800" cy="692800"/>
          </a:xfrm>
          <a:prstGeom prst="rect">
            <a:avLst/>
          </a:prstGeom>
        </p:spPr>
        <p:txBody>
          <a:bodyPr spcFirstLastPara="1" lIns="91425" tIns="91425" rIns="91425" bIns="91425">
            <a:noAutofit/>
          </a:bodyPr>
          <a:lstStyle>
            <a:lvl1pPr marL="609585" lvl="0" indent="-304792" algn="ctr">
              <a:spcBef>
                <a:spcPts val="480"/>
              </a:spcBef>
              <a:spcAft>
                <a:spcPts val="0"/>
              </a:spcAft>
              <a:buClr>
                <a:schemeClr val="accent1"/>
              </a:buClr>
              <a:buSzPts val="1400"/>
              <a:buNone/>
              <a:defRPr sz="1867">
                <a:solidFill>
                  <a:schemeClr val="accent1"/>
                </a:solidFill>
              </a:defRPr>
            </a:lvl1pPr>
          </a:lstStyle>
          <a:p>
            <a:endParaRPr/>
          </a:p>
        </p:txBody>
      </p:sp>
      <p:sp>
        <p:nvSpPr>
          <p:cNvPr id="42" name="Google Shape;375;p9"/>
          <p:cNvSpPr txBox="1">
            <a:spLocks noGrp="1"/>
          </p:cNvSpPr>
          <p:nvPr>
            <p:ph type="sldNum" idx="10"/>
          </p:nvPr>
        </p:nvSpPr>
        <p:spPr>
          <a:xfrm>
            <a:off x="11409363" y="6435725"/>
            <a:ext cx="731837" cy="422275"/>
          </a:xfr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a:defRPr/>
            </a:pPr>
            <a:fld id="{F7EEC120-A871-4BCB-8ED8-A21A42587E72}" type="slidenum">
              <a:rPr lang="pt-BR"/>
              <a:pPr>
                <a:defRPr/>
              </a:pPr>
              <a:t>‹#›</a:t>
            </a:fld>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203"/>
        <p:cNvGrpSpPr/>
        <p:nvPr/>
      </p:nvGrpSpPr>
      <p:grpSpPr>
        <a:xfrm>
          <a:off x="0" y="0"/>
          <a:ext cx="0" cy="0"/>
          <a:chOff x="0" y="0"/>
          <a:chExt cx="0" cy="0"/>
        </a:xfrm>
      </p:grpSpPr>
      <p:sp>
        <p:nvSpPr>
          <p:cNvPr id="5" name="Google Shape;204;p6"/>
          <p:cNvSpPr/>
          <p:nvPr/>
        </p:nvSpPr>
        <p:spPr>
          <a:xfrm>
            <a:off x="-38100" y="5929313"/>
            <a:ext cx="12255500" cy="949325"/>
          </a:xfrm>
          <a:custGeom>
            <a:avLst/>
            <a:gdLst/>
            <a:ahLst/>
            <a:cxnLst/>
            <a:rect l="l" t="t" r="r" b="b"/>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chemeClr val="accent5"/>
          </a:solidFill>
          <a:ln>
            <a:noFill/>
          </a:ln>
        </p:spPr>
      </p:sp>
      <p:sp>
        <p:nvSpPr>
          <p:cNvPr id="6" name="Google Shape;205;p6"/>
          <p:cNvSpPr>
            <a:spLocks/>
          </p:cNvSpPr>
          <p:nvPr/>
        </p:nvSpPr>
        <p:spPr bwMode="auto">
          <a:xfrm>
            <a:off x="-38100" y="6103938"/>
            <a:ext cx="12255500" cy="779462"/>
          </a:xfrm>
          <a:custGeom>
            <a:avLst/>
            <a:gdLst/>
            <a:ahLst/>
            <a:cxnLst>
              <a:cxn ang="0">
                <a:pos x="381" y="8001"/>
              </a:cxn>
              <a:cxn ang="0">
                <a:pos x="16764" y="16266"/>
              </a:cxn>
              <a:cxn ang="0">
                <a:pos x="47244" y="16266"/>
              </a:cxn>
              <a:cxn ang="0">
                <a:pos x="62484" y="9925"/>
              </a:cxn>
              <a:cxn ang="0">
                <a:pos x="77724" y="23434"/>
              </a:cxn>
              <a:cxn ang="0">
                <a:pos x="92964" y="23434"/>
              </a:cxn>
              <a:cxn ang="0">
                <a:pos x="107442" y="16266"/>
              </a:cxn>
              <a:cxn ang="0">
                <a:pos x="122682" y="11855"/>
              </a:cxn>
              <a:cxn ang="0">
                <a:pos x="138684" y="11855"/>
              </a:cxn>
              <a:cxn ang="0">
                <a:pos x="153924" y="15714"/>
              </a:cxn>
              <a:cxn ang="0">
                <a:pos x="168783" y="11028"/>
              </a:cxn>
              <a:cxn ang="0">
                <a:pos x="184023" y="18471"/>
              </a:cxn>
              <a:cxn ang="0">
                <a:pos x="199644" y="29775"/>
              </a:cxn>
              <a:cxn ang="0">
                <a:pos x="214122" y="22055"/>
              </a:cxn>
              <a:cxn ang="0">
                <a:pos x="229743" y="22055"/>
              </a:cxn>
              <a:cxn ang="0">
                <a:pos x="245364" y="8546"/>
              </a:cxn>
              <a:cxn ang="0">
                <a:pos x="260604" y="16266"/>
              </a:cxn>
              <a:cxn ang="0">
                <a:pos x="275844" y="16266"/>
              </a:cxn>
              <a:cxn ang="0">
                <a:pos x="291084" y="9925"/>
              </a:cxn>
              <a:cxn ang="0">
                <a:pos x="321564" y="9925"/>
              </a:cxn>
              <a:cxn ang="0">
                <a:pos x="336804" y="23158"/>
              </a:cxn>
              <a:cxn ang="0">
                <a:pos x="351282" y="18471"/>
              </a:cxn>
              <a:cxn ang="0">
                <a:pos x="367665" y="0"/>
              </a:cxn>
              <a:cxn ang="0">
                <a:pos x="367665" y="33910"/>
              </a:cxn>
              <a:cxn ang="0">
                <a:pos x="0" y="33910"/>
              </a:cxn>
            </a:cxnLst>
            <a:rect l="0" t="0" r="r" b="b"/>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332"/>
            </a:srgbClr>
          </a:solidFill>
          <a:ln w="9525">
            <a:noFill/>
            <a:round/>
            <a:headEnd/>
            <a:tailEnd/>
          </a:ln>
        </p:spPr>
        <p:txBody>
          <a:bodyPr/>
          <a:lstStyle/>
          <a:p>
            <a:pPr>
              <a:defRPr/>
            </a:pPr>
            <a:endParaRPr lang="pt-BR"/>
          </a:p>
        </p:txBody>
      </p:sp>
      <p:sp>
        <p:nvSpPr>
          <p:cNvPr id="7" name="Google Shape;206;p6"/>
          <p:cNvSpPr/>
          <p:nvPr/>
        </p:nvSpPr>
        <p:spPr>
          <a:xfrm rot="8100000">
            <a:off x="2463800" y="5670550"/>
            <a:ext cx="163513" cy="163513"/>
          </a:xfrm>
          <a:prstGeom prst="teardrop">
            <a:avLst>
              <a:gd name="adj" fmla="val 100000"/>
            </a:avLst>
          </a:prstGeom>
          <a:solidFill>
            <a:schemeClr val="accent5"/>
          </a:solidFill>
          <a:ln>
            <a:noFill/>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8" name="Google Shape;207;p6"/>
          <p:cNvSpPr/>
          <p:nvPr/>
        </p:nvSpPr>
        <p:spPr>
          <a:xfrm rot="8100000">
            <a:off x="8051800" y="6048375"/>
            <a:ext cx="163513" cy="163513"/>
          </a:xfrm>
          <a:prstGeom prst="teardrop">
            <a:avLst>
              <a:gd name="adj" fmla="val 100000"/>
            </a:avLst>
          </a:prstGeom>
          <a:noFill/>
          <a:ln w="28575" cap="flat" cmpd="sng">
            <a:solidFill>
              <a:schemeClr val="accent1"/>
            </a:solidFill>
            <a:prstDash val="solid"/>
            <a:round/>
            <a:headEnd type="none" w="sm" len="sm"/>
            <a:tailEnd type="none" w="sm" len="sm"/>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9" name="Google Shape;208;p6"/>
          <p:cNvSpPr/>
          <p:nvPr/>
        </p:nvSpPr>
        <p:spPr>
          <a:xfrm rot="8100000">
            <a:off x="9575800" y="6092825"/>
            <a:ext cx="163513" cy="163513"/>
          </a:xfrm>
          <a:prstGeom prst="teardrop">
            <a:avLst>
              <a:gd name="adj" fmla="val 100000"/>
            </a:avLst>
          </a:prstGeom>
          <a:solidFill>
            <a:schemeClr val="accent1"/>
          </a:solidFill>
          <a:ln>
            <a:noFill/>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grpSp>
        <p:nvGrpSpPr>
          <p:cNvPr id="10" name="Google Shape;209;p6"/>
          <p:cNvGrpSpPr>
            <a:grpSpLocks/>
          </p:cNvGrpSpPr>
          <p:nvPr/>
        </p:nvGrpSpPr>
        <p:grpSpPr bwMode="auto">
          <a:xfrm>
            <a:off x="-12700" y="5949950"/>
            <a:ext cx="12223750" cy="793750"/>
            <a:chOff x="-9525" y="4462475"/>
            <a:chExt cx="9167825" cy="595300"/>
          </a:xfrm>
        </p:grpSpPr>
        <p:sp>
          <p:nvSpPr>
            <p:cNvPr id="11" name="Google Shape;210;p6"/>
            <p:cNvSpPr>
              <a:spLocks/>
            </p:cNvSpPr>
            <p:nvPr/>
          </p:nvSpPr>
          <p:spPr bwMode="auto">
            <a:xfrm>
              <a:off x="-9525" y="4581535"/>
              <a:ext cx="4205293" cy="476240"/>
            </a:xfrm>
            <a:custGeom>
              <a:avLst/>
              <a:gdLst/>
              <a:ahLst/>
              <a:cxnLst>
                <a:cxn ang="0">
                  <a:pos x="0" y="1715"/>
                </a:cxn>
                <a:cxn ang="0">
                  <a:pos x="15812" y="16574"/>
                </a:cxn>
                <a:cxn ang="0">
                  <a:pos x="31052" y="16574"/>
                </a:cxn>
                <a:cxn ang="0">
                  <a:pos x="46292" y="14097"/>
                </a:cxn>
                <a:cxn ang="0">
                  <a:pos x="61532" y="19050"/>
                </a:cxn>
                <a:cxn ang="0">
                  <a:pos x="76581" y="11240"/>
                </a:cxn>
                <a:cxn ang="0">
                  <a:pos x="92012" y="11240"/>
                </a:cxn>
                <a:cxn ang="0">
                  <a:pos x="106871" y="0"/>
                </a:cxn>
                <a:cxn ang="0">
                  <a:pos x="122111" y="2667"/>
                </a:cxn>
                <a:cxn ang="0">
                  <a:pos x="137541" y="2667"/>
                </a:cxn>
                <a:cxn ang="0">
                  <a:pos x="152972" y="16002"/>
                </a:cxn>
                <a:cxn ang="0">
                  <a:pos x="168212" y="16002"/>
                </a:cxn>
              </a:cxnLst>
              <a:rect l="0" t="0" r="r" b="b"/>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chemeClr val="accent2"/>
              </a:solidFill>
              <a:prstDash val="solid"/>
              <a:round/>
              <a:headEnd type="none" w="med" len="med"/>
              <a:tailEnd type="none" w="med" len="med"/>
            </a:ln>
          </p:spPr>
          <p:txBody>
            <a:bodyPr/>
            <a:lstStyle/>
            <a:p>
              <a:pPr>
                <a:defRPr/>
              </a:pPr>
              <a:endParaRPr lang="pt-BR"/>
            </a:p>
          </p:txBody>
        </p:sp>
        <p:sp>
          <p:nvSpPr>
            <p:cNvPr id="12" name="Google Shape;211;p6"/>
            <p:cNvSpPr>
              <a:spLocks/>
            </p:cNvSpPr>
            <p:nvPr/>
          </p:nvSpPr>
          <p:spPr bwMode="auto">
            <a:xfrm>
              <a:off x="4195768" y="4462475"/>
              <a:ext cx="3424242" cy="590538"/>
            </a:xfrm>
            <a:custGeom>
              <a:avLst/>
              <a:gdLst/>
              <a:ahLst/>
              <a:cxnLst>
                <a:cxn ang="0">
                  <a:pos x="0" y="20955"/>
                </a:cxn>
                <a:cxn ang="0">
                  <a:pos x="15049" y="9144"/>
                </a:cxn>
                <a:cxn ang="0">
                  <a:pos x="30480" y="4381"/>
                </a:cxn>
                <a:cxn ang="0">
                  <a:pos x="45720" y="13716"/>
                </a:cxn>
                <a:cxn ang="0">
                  <a:pos x="60769" y="13716"/>
                </a:cxn>
                <a:cxn ang="0">
                  <a:pos x="76009" y="16573"/>
                </a:cxn>
                <a:cxn ang="0">
                  <a:pos x="91249" y="11811"/>
                </a:cxn>
                <a:cxn ang="0">
                  <a:pos x="106680" y="23622"/>
                </a:cxn>
                <a:cxn ang="0">
                  <a:pos x="122110" y="23622"/>
                </a:cxn>
                <a:cxn ang="0">
                  <a:pos x="136969" y="0"/>
                </a:cxn>
              </a:cxnLst>
              <a:rect l="0" t="0" r="r" b="b"/>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chemeClr val="accent2"/>
              </a:solidFill>
              <a:prstDash val="solid"/>
              <a:round/>
              <a:headEnd type="none" w="med" len="med"/>
              <a:tailEnd type="none" w="med" len="med"/>
            </a:ln>
          </p:spPr>
          <p:txBody>
            <a:bodyPr/>
            <a:lstStyle/>
            <a:p>
              <a:pPr>
                <a:defRPr/>
              </a:pPr>
              <a:endParaRPr lang="pt-BR"/>
            </a:p>
          </p:txBody>
        </p:sp>
        <p:sp>
          <p:nvSpPr>
            <p:cNvPr id="13" name="Google Shape;212;p6"/>
            <p:cNvSpPr>
              <a:spLocks/>
            </p:cNvSpPr>
            <p:nvPr/>
          </p:nvSpPr>
          <p:spPr bwMode="auto">
            <a:xfrm>
              <a:off x="7624773" y="4472000"/>
              <a:ext cx="1533527" cy="414329"/>
            </a:xfrm>
            <a:custGeom>
              <a:avLst/>
              <a:gdLst/>
              <a:ahLst/>
              <a:cxnLst>
                <a:cxn ang="0">
                  <a:pos x="0" y="0"/>
                </a:cxn>
                <a:cxn ang="0">
                  <a:pos x="15049" y="4762"/>
                </a:cxn>
                <a:cxn ang="0">
                  <a:pos x="30670" y="4762"/>
                </a:cxn>
                <a:cxn ang="0">
                  <a:pos x="45910" y="4762"/>
                </a:cxn>
                <a:cxn ang="0">
                  <a:pos x="61341" y="16573"/>
                </a:cxn>
              </a:cxnLst>
              <a:rect l="0" t="0" r="r" b="b"/>
              <a:pathLst>
                <a:path w="61341" h="16573" extrusionOk="0">
                  <a:moveTo>
                    <a:pt x="0" y="0"/>
                  </a:moveTo>
                  <a:lnTo>
                    <a:pt x="15049" y="4762"/>
                  </a:lnTo>
                  <a:lnTo>
                    <a:pt x="30670" y="4762"/>
                  </a:lnTo>
                  <a:lnTo>
                    <a:pt x="45910" y="4762"/>
                  </a:lnTo>
                  <a:lnTo>
                    <a:pt x="61341" y="16573"/>
                  </a:lnTo>
                </a:path>
              </a:pathLst>
            </a:custGeom>
            <a:noFill/>
            <a:ln w="9525" cap="flat" cmpd="sng">
              <a:solidFill>
                <a:schemeClr val="accent2"/>
              </a:solidFill>
              <a:prstDash val="solid"/>
              <a:round/>
              <a:headEnd type="none" w="med" len="med"/>
              <a:tailEnd type="none" w="med" len="med"/>
            </a:ln>
          </p:spPr>
          <p:txBody>
            <a:bodyPr/>
            <a:lstStyle/>
            <a:p>
              <a:pPr>
                <a:defRPr/>
              </a:pPr>
              <a:endParaRPr lang="pt-BR"/>
            </a:p>
          </p:txBody>
        </p:sp>
      </p:grpSp>
      <p:grpSp>
        <p:nvGrpSpPr>
          <p:cNvPr id="14" name="Google Shape;213;p6"/>
          <p:cNvGrpSpPr>
            <a:grpSpLocks/>
          </p:cNvGrpSpPr>
          <p:nvPr/>
        </p:nvGrpSpPr>
        <p:grpSpPr bwMode="auto">
          <a:xfrm>
            <a:off x="-57150" y="5924550"/>
            <a:ext cx="12306300" cy="857250"/>
            <a:chOff x="-42837" y="4443488"/>
            <a:chExt cx="9229575" cy="642788"/>
          </a:xfrm>
        </p:grpSpPr>
        <p:sp>
          <p:nvSpPr>
            <p:cNvPr id="15" name="Google Shape;214;p6"/>
            <p:cNvSpPr/>
            <p:nvPr/>
          </p:nvSpPr>
          <p:spPr>
            <a:xfrm>
              <a:off x="1114432" y="4900582"/>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6" name="Google Shape;215;p6"/>
            <p:cNvSpPr/>
            <p:nvPr/>
          </p:nvSpPr>
          <p:spPr>
            <a:xfrm>
              <a:off x="1495425" y="5029139"/>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7" name="Google Shape;216;p6"/>
            <p:cNvSpPr/>
            <p:nvPr/>
          </p:nvSpPr>
          <p:spPr>
            <a:xfrm>
              <a:off x="733438" y="4972003"/>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8" name="Google Shape;217;p6"/>
            <p:cNvSpPr/>
            <p:nvPr/>
          </p:nvSpPr>
          <p:spPr>
            <a:xfrm>
              <a:off x="352444" y="4962480"/>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9" name="Google Shape;218;p6"/>
            <p:cNvSpPr/>
            <p:nvPr/>
          </p:nvSpPr>
          <p:spPr>
            <a:xfrm>
              <a:off x="-42837" y="4605375"/>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0" name="Google Shape;219;p6"/>
            <p:cNvSpPr/>
            <p:nvPr/>
          </p:nvSpPr>
          <p:spPr>
            <a:xfrm>
              <a:off x="1876419" y="4833922"/>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1" name="Google Shape;220;p6"/>
            <p:cNvSpPr/>
            <p:nvPr/>
          </p:nvSpPr>
          <p:spPr>
            <a:xfrm>
              <a:off x="2257413" y="4829161"/>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2" name="Google Shape;221;p6"/>
            <p:cNvSpPr/>
            <p:nvPr/>
          </p:nvSpPr>
          <p:spPr>
            <a:xfrm>
              <a:off x="2638407" y="4548239"/>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3" name="Google Shape;222;p6"/>
            <p:cNvSpPr/>
            <p:nvPr/>
          </p:nvSpPr>
          <p:spPr>
            <a:xfrm>
              <a:off x="3019401" y="4614898"/>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4" name="Google Shape;223;p6"/>
            <p:cNvSpPr/>
            <p:nvPr/>
          </p:nvSpPr>
          <p:spPr>
            <a:xfrm>
              <a:off x="3400395" y="4614898"/>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5" name="Google Shape;224;p6"/>
            <p:cNvSpPr/>
            <p:nvPr/>
          </p:nvSpPr>
          <p:spPr>
            <a:xfrm>
              <a:off x="3781388" y="4948196"/>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6" name="Google Shape;225;p6"/>
            <p:cNvSpPr/>
            <p:nvPr/>
          </p:nvSpPr>
          <p:spPr>
            <a:xfrm>
              <a:off x="4162382" y="4948196"/>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7" name="Google Shape;226;p6"/>
            <p:cNvSpPr/>
            <p:nvPr/>
          </p:nvSpPr>
          <p:spPr>
            <a:xfrm>
              <a:off x="4543376" y="4667273"/>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8" name="Google Shape;227;p6"/>
            <p:cNvSpPr/>
            <p:nvPr/>
          </p:nvSpPr>
          <p:spPr>
            <a:xfrm>
              <a:off x="4924370" y="4543477"/>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9" name="Google Shape;228;p6"/>
            <p:cNvSpPr/>
            <p:nvPr/>
          </p:nvSpPr>
          <p:spPr>
            <a:xfrm>
              <a:off x="5305364" y="4772024"/>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0" name="Google Shape;229;p6"/>
            <p:cNvSpPr/>
            <p:nvPr/>
          </p:nvSpPr>
          <p:spPr>
            <a:xfrm>
              <a:off x="5686357" y="4772024"/>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1" name="Google Shape;230;p6"/>
            <p:cNvSpPr/>
            <p:nvPr/>
          </p:nvSpPr>
          <p:spPr>
            <a:xfrm>
              <a:off x="6067351" y="4848206"/>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2" name="Google Shape;231;p6"/>
            <p:cNvSpPr/>
            <p:nvPr/>
          </p:nvSpPr>
          <p:spPr>
            <a:xfrm>
              <a:off x="6448345" y="4729172"/>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3" name="Google Shape;232;p6"/>
            <p:cNvSpPr/>
            <p:nvPr/>
          </p:nvSpPr>
          <p:spPr>
            <a:xfrm>
              <a:off x="6829339" y="5024378"/>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4" name="Google Shape;233;p6"/>
            <p:cNvSpPr/>
            <p:nvPr/>
          </p:nvSpPr>
          <p:spPr>
            <a:xfrm>
              <a:off x="7210333" y="5024378"/>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5" name="Google Shape;234;p6"/>
            <p:cNvSpPr/>
            <p:nvPr/>
          </p:nvSpPr>
          <p:spPr>
            <a:xfrm>
              <a:off x="7591326" y="4443488"/>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6" name="Google Shape;235;p6"/>
            <p:cNvSpPr/>
            <p:nvPr/>
          </p:nvSpPr>
          <p:spPr>
            <a:xfrm>
              <a:off x="7972320" y="4557761"/>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7" name="Google Shape;236;p6"/>
            <p:cNvSpPr/>
            <p:nvPr/>
          </p:nvSpPr>
          <p:spPr>
            <a:xfrm>
              <a:off x="8353314" y="4557761"/>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8" name="Google Shape;237;p6"/>
            <p:cNvSpPr/>
            <p:nvPr/>
          </p:nvSpPr>
          <p:spPr>
            <a:xfrm>
              <a:off x="8734308" y="4557761"/>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9" name="Google Shape;238;p6"/>
            <p:cNvSpPr/>
            <p:nvPr/>
          </p:nvSpPr>
          <p:spPr>
            <a:xfrm>
              <a:off x="9129589" y="4867252"/>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grpSp>
      <p:sp>
        <p:nvSpPr>
          <p:cNvPr id="40" name="Google Shape;239;p6"/>
          <p:cNvSpPr/>
          <p:nvPr/>
        </p:nvSpPr>
        <p:spPr>
          <a:xfrm>
            <a:off x="3987800" y="6115050"/>
            <a:ext cx="152400" cy="152400"/>
          </a:xfrm>
          <a:prstGeom prst="ellipse">
            <a:avLst/>
          </a:prstGeom>
          <a:noFill/>
          <a:ln w="9525" cap="flat" cmpd="sng">
            <a:solidFill>
              <a:schemeClr val="accent2"/>
            </a:solidFill>
            <a:prstDash val="solid"/>
            <a:round/>
            <a:headEnd type="none" w="sm" len="sm"/>
            <a:tailEnd type="none" w="sm" len="sm"/>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41" name="Google Shape;240;p6"/>
          <p:cNvSpPr/>
          <p:nvPr/>
        </p:nvSpPr>
        <p:spPr>
          <a:xfrm>
            <a:off x="1447800" y="6496050"/>
            <a:ext cx="152400" cy="152400"/>
          </a:xfrm>
          <a:prstGeom prst="ellipse">
            <a:avLst/>
          </a:prstGeom>
          <a:noFill/>
          <a:ln w="9525" cap="flat" cmpd="sng">
            <a:solidFill>
              <a:schemeClr val="accent2"/>
            </a:solidFill>
            <a:prstDash val="solid"/>
            <a:round/>
            <a:headEnd type="none" w="sm" len="sm"/>
            <a:tailEnd type="none" w="sm" len="sm"/>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42" name="Google Shape;241;p6"/>
          <p:cNvSpPr/>
          <p:nvPr/>
        </p:nvSpPr>
        <p:spPr>
          <a:xfrm>
            <a:off x="6527800" y="6021388"/>
            <a:ext cx="152400" cy="152400"/>
          </a:xfrm>
          <a:prstGeom prst="ellipse">
            <a:avLst/>
          </a:prstGeom>
          <a:noFill/>
          <a:ln w="9525" cap="flat" cmpd="sng">
            <a:solidFill>
              <a:schemeClr val="accent2"/>
            </a:solidFill>
            <a:prstDash val="solid"/>
            <a:round/>
            <a:headEnd type="none" w="sm" len="sm"/>
            <a:tailEnd type="none" w="sm" len="sm"/>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43" name="Google Shape;242;p6"/>
          <p:cNvSpPr/>
          <p:nvPr/>
        </p:nvSpPr>
        <p:spPr>
          <a:xfrm rot="8100000">
            <a:off x="11599863" y="5772150"/>
            <a:ext cx="163512" cy="163513"/>
          </a:xfrm>
          <a:prstGeom prst="teardrop">
            <a:avLst>
              <a:gd name="adj" fmla="val 100000"/>
            </a:avLst>
          </a:prstGeom>
          <a:noFill/>
          <a:ln w="28575" cap="flat" cmpd="sng">
            <a:solidFill>
              <a:schemeClr val="accent5"/>
            </a:solidFill>
            <a:prstDash val="solid"/>
            <a:round/>
            <a:headEnd type="none" w="sm" len="sm"/>
            <a:tailEnd type="none" w="sm" len="sm"/>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243" name="Google Shape;243;p6"/>
          <p:cNvSpPr txBox="1">
            <a:spLocks noGrp="1"/>
          </p:cNvSpPr>
          <p:nvPr>
            <p:ph type="title"/>
          </p:nvPr>
        </p:nvSpPr>
        <p:spPr>
          <a:xfrm>
            <a:off x="1397000" y="845500"/>
            <a:ext cx="9328800" cy="954400"/>
          </a:xfrm>
          <a:prstGeom prst="rect">
            <a:avLst/>
          </a:prstGeom>
        </p:spPr>
        <p:txBody>
          <a:bodyPr spcFirstLastPara="1" lIns="91425" tIns="91425" rIns="91425" bIns="91425" anchor="b">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244" name="Google Shape;244;p6"/>
          <p:cNvSpPr txBox="1">
            <a:spLocks noGrp="1"/>
          </p:cNvSpPr>
          <p:nvPr>
            <p:ph type="body" idx="1"/>
          </p:nvPr>
        </p:nvSpPr>
        <p:spPr>
          <a:xfrm>
            <a:off x="1508667" y="2070600"/>
            <a:ext cx="4453200" cy="3554400"/>
          </a:xfrm>
          <a:prstGeom prst="rect">
            <a:avLst/>
          </a:prstGeom>
        </p:spPr>
        <p:txBody>
          <a:bodyPr spcFirstLastPara="1" lIns="91425" tIns="91425" rIns="91425" bIns="91425">
            <a:noAutofit/>
          </a:bodyPr>
          <a:lstStyle>
            <a:lvl1pPr marL="609585" lvl="0" indent="-457189">
              <a:spcBef>
                <a:spcPts val="800"/>
              </a:spcBef>
              <a:spcAft>
                <a:spcPts val="0"/>
              </a:spcAft>
              <a:buSzPts val="1800"/>
              <a:buChar char="◉"/>
              <a:defRPr sz="2400"/>
            </a:lvl1pPr>
            <a:lvl2pPr marL="1219170" lvl="1" indent="-457189">
              <a:spcBef>
                <a:spcPts val="0"/>
              </a:spcBef>
              <a:spcAft>
                <a:spcPts val="0"/>
              </a:spcAft>
              <a:buSzPts val="1800"/>
              <a:buChar char="◉"/>
              <a:defRPr/>
            </a:lvl2pPr>
            <a:lvl3pPr marL="1828754" lvl="2" indent="-457189">
              <a:spcBef>
                <a:spcPts val="0"/>
              </a:spcBef>
              <a:spcAft>
                <a:spcPts val="0"/>
              </a:spcAft>
              <a:buSzPts val="1800"/>
              <a:buChar char="■"/>
              <a:defRPr/>
            </a:lvl3pPr>
            <a:lvl4pPr marL="2438339" lvl="3" indent="-457189">
              <a:spcBef>
                <a:spcPts val="0"/>
              </a:spcBef>
              <a:spcAft>
                <a:spcPts val="0"/>
              </a:spcAft>
              <a:buSzPts val="1800"/>
              <a:buChar char="●"/>
              <a:defRPr/>
            </a:lvl4pPr>
            <a:lvl5pPr marL="3047924" lvl="4" indent="-457189">
              <a:spcBef>
                <a:spcPts val="0"/>
              </a:spcBef>
              <a:spcAft>
                <a:spcPts val="0"/>
              </a:spcAft>
              <a:buSzPts val="1800"/>
              <a:buChar char="○"/>
              <a:defRPr/>
            </a:lvl5pPr>
            <a:lvl6pPr marL="3657509" lvl="5" indent="-457189">
              <a:spcBef>
                <a:spcPts val="0"/>
              </a:spcBef>
              <a:spcAft>
                <a:spcPts val="0"/>
              </a:spcAft>
              <a:buSzPts val="1800"/>
              <a:buChar char="■"/>
              <a:defRPr/>
            </a:lvl6pPr>
            <a:lvl7pPr marL="4267093" lvl="6" indent="-457189">
              <a:spcBef>
                <a:spcPts val="0"/>
              </a:spcBef>
              <a:spcAft>
                <a:spcPts val="0"/>
              </a:spcAft>
              <a:buSzPts val="1800"/>
              <a:buChar char="●"/>
              <a:defRPr/>
            </a:lvl7pPr>
            <a:lvl8pPr marL="4876678" lvl="7" indent="-457189">
              <a:spcBef>
                <a:spcPts val="0"/>
              </a:spcBef>
              <a:spcAft>
                <a:spcPts val="0"/>
              </a:spcAft>
              <a:buSzPts val="1800"/>
              <a:buChar char="○"/>
              <a:defRPr/>
            </a:lvl8pPr>
            <a:lvl9pPr marL="5486263" lvl="8" indent="-457189">
              <a:spcBef>
                <a:spcPts val="0"/>
              </a:spcBef>
              <a:spcAft>
                <a:spcPts val="0"/>
              </a:spcAft>
              <a:buSzPts val="1800"/>
              <a:buChar char="■"/>
              <a:defRPr/>
            </a:lvl9pPr>
          </a:lstStyle>
          <a:p>
            <a:endParaRPr/>
          </a:p>
        </p:txBody>
      </p:sp>
      <p:sp>
        <p:nvSpPr>
          <p:cNvPr id="245" name="Google Shape;245;p6"/>
          <p:cNvSpPr txBox="1">
            <a:spLocks noGrp="1"/>
          </p:cNvSpPr>
          <p:nvPr>
            <p:ph type="body" idx="2"/>
          </p:nvPr>
        </p:nvSpPr>
        <p:spPr>
          <a:xfrm>
            <a:off x="6230084" y="2070600"/>
            <a:ext cx="4453200" cy="3554400"/>
          </a:xfrm>
          <a:prstGeom prst="rect">
            <a:avLst/>
          </a:prstGeom>
        </p:spPr>
        <p:txBody>
          <a:bodyPr spcFirstLastPara="1" lIns="91425" tIns="91425" rIns="91425" bIns="91425">
            <a:noAutofit/>
          </a:bodyPr>
          <a:lstStyle>
            <a:lvl1pPr marL="609585" lvl="0" indent="-457189">
              <a:spcBef>
                <a:spcPts val="800"/>
              </a:spcBef>
              <a:spcAft>
                <a:spcPts val="0"/>
              </a:spcAft>
              <a:buSzPts val="1800"/>
              <a:buChar char="◉"/>
              <a:defRPr sz="2400"/>
            </a:lvl1pPr>
            <a:lvl2pPr marL="1219170" lvl="1" indent="-457189">
              <a:spcBef>
                <a:spcPts val="0"/>
              </a:spcBef>
              <a:spcAft>
                <a:spcPts val="0"/>
              </a:spcAft>
              <a:buSzPts val="1800"/>
              <a:buChar char="◉"/>
              <a:defRPr/>
            </a:lvl2pPr>
            <a:lvl3pPr marL="1828754" lvl="2" indent="-457189">
              <a:spcBef>
                <a:spcPts val="0"/>
              </a:spcBef>
              <a:spcAft>
                <a:spcPts val="0"/>
              </a:spcAft>
              <a:buSzPts val="1800"/>
              <a:buChar char="■"/>
              <a:defRPr/>
            </a:lvl3pPr>
            <a:lvl4pPr marL="2438339" lvl="3" indent="-457189">
              <a:spcBef>
                <a:spcPts val="0"/>
              </a:spcBef>
              <a:spcAft>
                <a:spcPts val="0"/>
              </a:spcAft>
              <a:buSzPts val="1800"/>
              <a:buChar char="●"/>
              <a:defRPr/>
            </a:lvl4pPr>
            <a:lvl5pPr marL="3047924" lvl="4" indent="-457189">
              <a:spcBef>
                <a:spcPts val="0"/>
              </a:spcBef>
              <a:spcAft>
                <a:spcPts val="0"/>
              </a:spcAft>
              <a:buSzPts val="1800"/>
              <a:buChar char="○"/>
              <a:defRPr/>
            </a:lvl5pPr>
            <a:lvl6pPr marL="3657509" lvl="5" indent="-457189">
              <a:spcBef>
                <a:spcPts val="0"/>
              </a:spcBef>
              <a:spcAft>
                <a:spcPts val="0"/>
              </a:spcAft>
              <a:buSzPts val="1800"/>
              <a:buChar char="■"/>
              <a:defRPr/>
            </a:lvl6pPr>
            <a:lvl7pPr marL="4267093" lvl="6" indent="-457189">
              <a:spcBef>
                <a:spcPts val="0"/>
              </a:spcBef>
              <a:spcAft>
                <a:spcPts val="0"/>
              </a:spcAft>
              <a:buSzPts val="1800"/>
              <a:buChar char="●"/>
              <a:defRPr/>
            </a:lvl7pPr>
            <a:lvl8pPr marL="4876678" lvl="7" indent="-457189">
              <a:spcBef>
                <a:spcPts val="0"/>
              </a:spcBef>
              <a:spcAft>
                <a:spcPts val="0"/>
              </a:spcAft>
              <a:buSzPts val="1800"/>
              <a:buChar char="○"/>
              <a:defRPr/>
            </a:lvl8pPr>
            <a:lvl9pPr marL="5486263" lvl="8" indent="-457189">
              <a:spcBef>
                <a:spcPts val="0"/>
              </a:spcBef>
              <a:spcAft>
                <a:spcPts val="0"/>
              </a:spcAft>
              <a:buSzPts val="1800"/>
              <a:buChar char="■"/>
              <a:defRPr/>
            </a:lvl9pPr>
          </a:lstStyle>
          <a:p>
            <a:endParaRPr/>
          </a:p>
        </p:txBody>
      </p:sp>
      <p:sp>
        <p:nvSpPr>
          <p:cNvPr id="44" name="Google Shape;246;p6"/>
          <p:cNvSpPr txBox="1">
            <a:spLocks noGrp="1"/>
          </p:cNvSpPr>
          <p:nvPr>
            <p:ph type="sldNum" idx="10"/>
          </p:nvPr>
        </p:nvSpPr>
        <p:spPr>
          <a:xfrm>
            <a:off x="11409363" y="6435725"/>
            <a:ext cx="731837" cy="422275"/>
          </a:xfr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a:defRPr/>
            </a:pPr>
            <a:fld id="{86FCC196-1414-471E-A7E0-8FFDB8C96090}" type="slidenum">
              <a:rPr lang="pt-BR"/>
              <a:pPr>
                <a:defRPr/>
              </a:pPr>
              <a:t>‹#›</a:t>
            </a:fld>
            <a:endParaRPr 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All graph">
  <p:cSld name="All graph">
    <p:spTree>
      <p:nvGrpSpPr>
        <p:cNvPr id="1" name="Shape 417"/>
        <p:cNvGrpSpPr/>
        <p:nvPr/>
      </p:nvGrpSpPr>
      <p:grpSpPr>
        <a:xfrm>
          <a:off x="0" y="0"/>
          <a:ext cx="0" cy="0"/>
          <a:chOff x="0" y="0"/>
          <a:chExt cx="0" cy="0"/>
        </a:xfrm>
      </p:grpSpPr>
      <p:sp>
        <p:nvSpPr>
          <p:cNvPr id="2" name="Google Shape;418;p11"/>
          <p:cNvSpPr/>
          <p:nvPr/>
        </p:nvSpPr>
        <p:spPr>
          <a:xfrm>
            <a:off x="-26988" y="849313"/>
            <a:ext cx="12271376" cy="6067425"/>
          </a:xfrm>
          <a:custGeom>
            <a:avLst/>
            <a:gdLst/>
            <a:ahLst/>
            <a:cxnLst/>
            <a:rect l="l" t="t" r="r" b="b"/>
            <a:pathLst>
              <a:path w="368158" h="182036" extrusionOk="0">
                <a:moveTo>
                  <a:pt x="41" y="263"/>
                </a:moveTo>
                <a:lnTo>
                  <a:pt x="16234" y="11294"/>
                </a:lnTo>
                <a:lnTo>
                  <a:pt x="31283" y="5122"/>
                </a:lnTo>
                <a:lnTo>
                  <a:pt x="62144" y="4991"/>
                </a:lnTo>
                <a:lnTo>
                  <a:pt x="77384" y="0"/>
                </a:lnTo>
                <a:lnTo>
                  <a:pt x="92624" y="13527"/>
                </a:lnTo>
                <a:lnTo>
                  <a:pt x="107674" y="21276"/>
                </a:lnTo>
                <a:lnTo>
                  <a:pt x="122723" y="21145"/>
                </a:lnTo>
                <a:lnTo>
                  <a:pt x="138725" y="10375"/>
                </a:lnTo>
                <a:lnTo>
                  <a:pt x="153775" y="7880"/>
                </a:lnTo>
                <a:lnTo>
                  <a:pt x="168443" y="2349"/>
                </a:lnTo>
                <a:lnTo>
                  <a:pt x="184064" y="14841"/>
                </a:lnTo>
                <a:lnTo>
                  <a:pt x="199304" y="15274"/>
                </a:lnTo>
                <a:lnTo>
                  <a:pt x="214354" y="25085"/>
                </a:lnTo>
                <a:lnTo>
                  <a:pt x="229784" y="25085"/>
                </a:lnTo>
                <a:lnTo>
                  <a:pt x="245786" y="20094"/>
                </a:lnTo>
                <a:lnTo>
                  <a:pt x="260836" y="20094"/>
                </a:lnTo>
                <a:lnTo>
                  <a:pt x="275123" y="11426"/>
                </a:lnTo>
                <a:lnTo>
                  <a:pt x="291316" y="16810"/>
                </a:lnTo>
                <a:lnTo>
                  <a:pt x="305603" y="8143"/>
                </a:lnTo>
                <a:lnTo>
                  <a:pt x="336464" y="8012"/>
                </a:lnTo>
                <a:lnTo>
                  <a:pt x="351514" y="11294"/>
                </a:lnTo>
                <a:lnTo>
                  <a:pt x="367325" y="2758"/>
                </a:lnTo>
                <a:lnTo>
                  <a:pt x="368158" y="181769"/>
                </a:lnTo>
                <a:lnTo>
                  <a:pt x="0" y="182036"/>
                </a:lnTo>
                <a:close/>
              </a:path>
            </a:pathLst>
          </a:custGeom>
          <a:solidFill>
            <a:schemeClr val="accent5"/>
          </a:solidFill>
          <a:ln>
            <a:noFill/>
          </a:ln>
        </p:spPr>
      </p:sp>
      <p:sp>
        <p:nvSpPr>
          <p:cNvPr id="3" name="Google Shape;419;p11"/>
          <p:cNvSpPr>
            <a:spLocks/>
          </p:cNvSpPr>
          <p:nvPr/>
        </p:nvSpPr>
        <p:spPr bwMode="auto">
          <a:xfrm>
            <a:off x="-44450" y="1023938"/>
            <a:ext cx="12280900" cy="5875337"/>
          </a:xfrm>
          <a:custGeom>
            <a:avLst/>
            <a:gdLst/>
            <a:ahLst/>
            <a:cxnLst>
              <a:cxn ang="0">
                <a:pos x="577" y="5516"/>
              </a:cxn>
              <a:cxn ang="0">
                <a:pos x="16960" y="11214"/>
              </a:cxn>
              <a:cxn ang="0">
                <a:pos x="47440" y="11214"/>
              </a:cxn>
              <a:cxn ang="0">
                <a:pos x="62680" y="6843"/>
              </a:cxn>
              <a:cxn ang="0">
                <a:pos x="77920" y="16156"/>
              </a:cxn>
              <a:cxn ang="0">
                <a:pos x="93160" y="16156"/>
              </a:cxn>
              <a:cxn ang="0">
                <a:pos x="107638" y="11214"/>
              </a:cxn>
              <a:cxn ang="0">
                <a:pos x="122878" y="8173"/>
              </a:cxn>
              <a:cxn ang="0">
                <a:pos x="138880" y="8173"/>
              </a:cxn>
              <a:cxn ang="0">
                <a:pos x="154120" y="10834"/>
              </a:cxn>
              <a:cxn ang="0">
                <a:pos x="168979" y="7603"/>
              </a:cxn>
              <a:cxn ang="0">
                <a:pos x="184219" y="12734"/>
              </a:cxn>
              <a:cxn ang="0">
                <a:pos x="199840" y="20527"/>
              </a:cxn>
              <a:cxn ang="0">
                <a:pos x="214318" y="15205"/>
              </a:cxn>
              <a:cxn ang="0">
                <a:pos x="229939" y="15205"/>
              </a:cxn>
              <a:cxn ang="0">
                <a:pos x="245560" y="5892"/>
              </a:cxn>
              <a:cxn ang="0">
                <a:pos x="260800" y="11214"/>
              </a:cxn>
              <a:cxn ang="0">
                <a:pos x="276040" y="11214"/>
              </a:cxn>
              <a:cxn ang="0">
                <a:pos x="291280" y="6843"/>
              </a:cxn>
              <a:cxn ang="0">
                <a:pos x="321760" y="6843"/>
              </a:cxn>
              <a:cxn ang="0">
                <a:pos x="337000" y="15966"/>
              </a:cxn>
              <a:cxn ang="0">
                <a:pos x="351478" y="12734"/>
              </a:cxn>
              <a:cxn ang="0">
                <a:pos x="367861" y="0"/>
              </a:cxn>
              <a:cxn ang="0">
                <a:pos x="368426" y="176248"/>
              </a:cxn>
              <a:cxn ang="0">
                <a:pos x="0" y="176248"/>
              </a:cxn>
            </a:cxnLst>
            <a:rect l="0" t="0" r="r" b="b"/>
            <a:pathLst>
              <a:path w="368426" h="176248" extrusionOk="0">
                <a:moveTo>
                  <a:pt x="577" y="5516"/>
                </a:moveTo>
                <a:lnTo>
                  <a:pt x="16960" y="11214"/>
                </a:lnTo>
                <a:lnTo>
                  <a:pt x="47440" y="11214"/>
                </a:lnTo>
                <a:lnTo>
                  <a:pt x="62680" y="6843"/>
                </a:lnTo>
                <a:lnTo>
                  <a:pt x="77920" y="16156"/>
                </a:lnTo>
                <a:lnTo>
                  <a:pt x="93160" y="16156"/>
                </a:lnTo>
                <a:lnTo>
                  <a:pt x="107638" y="11214"/>
                </a:lnTo>
                <a:lnTo>
                  <a:pt x="122878" y="8173"/>
                </a:lnTo>
                <a:lnTo>
                  <a:pt x="138880" y="8173"/>
                </a:lnTo>
                <a:lnTo>
                  <a:pt x="154120" y="10834"/>
                </a:lnTo>
                <a:lnTo>
                  <a:pt x="168979" y="7603"/>
                </a:lnTo>
                <a:lnTo>
                  <a:pt x="184219" y="12734"/>
                </a:lnTo>
                <a:lnTo>
                  <a:pt x="199840" y="20527"/>
                </a:lnTo>
                <a:lnTo>
                  <a:pt x="214318" y="15205"/>
                </a:lnTo>
                <a:lnTo>
                  <a:pt x="229939" y="15205"/>
                </a:lnTo>
                <a:lnTo>
                  <a:pt x="245560" y="5892"/>
                </a:lnTo>
                <a:lnTo>
                  <a:pt x="260800" y="11214"/>
                </a:lnTo>
                <a:lnTo>
                  <a:pt x="276040" y="11214"/>
                </a:lnTo>
                <a:lnTo>
                  <a:pt x="291280" y="6843"/>
                </a:lnTo>
                <a:lnTo>
                  <a:pt x="321760" y="6843"/>
                </a:lnTo>
                <a:lnTo>
                  <a:pt x="337000" y="15966"/>
                </a:lnTo>
                <a:lnTo>
                  <a:pt x="351478" y="12734"/>
                </a:lnTo>
                <a:lnTo>
                  <a:pt x="367861" y="0"/>
                </a:lnTo>
                <a:lnTo>
                  <a:pt x="368426" y="176248"/>
                </a:lnTo>
                <a:lnTo>
                  <a:pt x="0" y="176248"/>
                </a:lnTo>
                <a:close/>
              </a:path>
            </a:pathLst>
          </a:custGeom>
          <a:solidFill>
            <a:srgbClr val="00CEF6">
              <a:alpha val="73332"/>
            </a:srgbClr>
          </a:solidFill>
          <a:ln w="9525">
            <a:noFill/>
            <a:round/>
            <a:headEnd/>
            <a:tailEnd/>
          </a:ln>
        </p:spPr>
        <p:txBody>
          <a:bodyPr/>
          <a:lstStyle/>
          <a:p>
            <a:pPr>
              <a:defRPr/>
            </a:pPr>
            <a:endParaRPr lang="pt-BR"/>
          </a:p>
        </p:txBody>
      </p:sp>
      <p:sp>
        <p:nvSpPr>
          <p:cNvPr id="4" name="Google Shape;420;p11"/>
          <p:cNvSpPr/>
          <p:nvPr/>
        </p:nvSpPr>
        <p:spPr>
          <a:xfrm rot="8100000">
            <a:off x="2463800" y="590550"/>
            <a:ext cx="163513" cy="163513"/>
          </a:xfrm>
          <a:prstGeom prst="teardrop">
            <a:avLst>
              <a:gd name="adj" fmla="val 100000"/>
            </a:avLst>
          </a:prstGeom>
          <a:solidFill>
            <a:schemeClr val="accent5"/>
          </a:solidFill>
          <a:ln>
            <a:noFill/>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5" name="Google Shape;421;p11"/>
          <p:cNvSpPr/>
          <p:nvPr/>
        </p:nvSpPr>
        <p:spPr>
          <a:xfrm rot="8100000">
            <a:off x="8051800" y="968375"/>
            <a:ext cx="163513" cy="163513"/>
          </a:xfrm>
          <a:prstGeom prst="teardrop">
            <a:avLst>
              <a:gd name="adj" fmla="val 100000"/>
            </a:avLst>
          </a:prstGeom>
          <a:noFill/>
          <a:ln w="28575" cap="flat" cmpd="sng">
            <a:solidFill>
              <a:schemeClr val="accent1"/>
            </a:solidFill>
            <a:prstDash val="solid"/>
            <a:round/>
            <a:headEnd type="none" w="sm" len="sm"/>
            <a:tailEnd type="none" w="sm" len="sm"/>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6" name="Google Shape;422;p11"/>
          <p:cNvSpPr/>
          <p:nvPr/>
        </p:nvSpPr>
        <p:spPr>
          <a:xfrm rot="8100000">
            <a:off x="9575800" y="1012825"/>
            <a:ext cx="163513" cy="163513"/>
          </a:xfrm>
          <a:prstGeom prst="teardrop">
            <a:avLst>
              <a:gd name="adj" fmla="val 100000"/>
            </a:avLst>
          </a:prstGeom>
          <a:solidFill>
            <a:schemeClr val="accent1"/>
          </a:solidFill>
          <a:ln>
            <a:noFill/>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grpSp>
        <p:nvGrpSpPr>
          <p:cNvPr id="7" name="Google Shape;423;p11"/>
          <p:cNvGrpSpPr>
            <a:grpSpLocks/>
          </p:cNvGrpSpPr>
          <p:nvPr/>
        </p:nvGrpSpPr>
        <p:grpSpPr bwMode="auto">
          <a:xfrm>
            <a:off x="-12700" y="869950"/>
            <a:ext cx="12223750" cy="793750"/>
            <a:chOff x="-9525" y="4462475"/>
            <a:chExt cx="9167825" cy="595300"/>
          </a:xfrm>
        </p:grpSpPr>
        <p:sp>
          <p:nvSpPr>
            <p:cNvPr id="8" name="Google Shape;424;p11"/>
            <p:cNvSpPr>
              <a:spLocks/>
            </p:cNvSpPr>
            <p:nvPr/>
          </p:nvSpPr>
          <p:spPr bwMode="auto">
            <a:xfrm>
              <a:off x="-9525" y="4581535"/>
              <a:ext cx="4205293" cy="476240"/>
            </a:xfrm>
            <a:custGeom>
              <a:avLst/>
              <a:gdLst/>
              <a:ahLst/>
              <a:cxnLst>
                <a:cxn ang="0">
                  <a:pos x="0" y="1715"/>
                </a:cxn>
                <a:cxn ang="0">
                  <a:pos x="15812" y="16574"/>
                </a:cxn>
                <a:cxn ang="0">
                  <a:pos x="31052" y="16574"/>
                </a:cxn>
                <a:cxn ang="0">
                  <a:pos x="46292" y="14097"/>
                </a:cxn>
                <a:cxn ang="0">
                  <a:pos x="61532" y="19050"/>
                </a:cxn>
                <a:cxn ang="0">
                  <a:pos x="76581" y="11240"/>
                </a:cxn>
                <a:cxn ang="0">
                  <a:pos x="92012" y="11240"/>
                </a:cxn>
                <a:cxn ang="0">
                  <a:pos x="106871" y="0"/>
                </a:cxn>
                <a:cxn ang="0">
                  <a:pos x="122111" y="2667"/>
                </a:cxn>
                <a:cxn ang="0">
                  <a:pos x="137541" y="2667"/>
                </a:cxn>
                <a:cxn ang="0">
                  <a:pos x="152972" y="16002"/>
                </a:cxn>
                <a:cxn ang="0">
                  <a:pos x="168212" y="16002"/>
                </a:cxn>
              </a:cxnLst>
              <a:rect l="0" t="0" r="r" b="b"/>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chemeClr val="accent2"/>
              </a:solidFill>
              <a:prstDash val="solid"/>
              <a:round/>
              <a:headEnd type="none" w="med" len="med"/>
              <a:tailEnd type="none" w="med" len="med"/>
            </a:ln>
          </p:spPr>
          <p:txBody>
            <a:bodyPr/>
            <a:lstStyle/>
            <a:p>
              <a:pPr>
                <a:defRPr/>
              </a:pPr>
              <a:endParaRPr lang="pt-BR"/>
            </a:p>
          </p:txBody>
        </p:sp>
        <p:sp>
          <p:nvSpPr>
            <p:cNvPr id="9" name="Google Shape;425;p11"/>
            <p:cNvSpPr>
              <a:spLocks/>
            </p:cNvSpPr>
            <p:nvPr/>
          </p:nvSpPr>
          <p:spPr bwMode="auto">
            <a:xfrm>
              <a:off x="4195768" y="4462475"/>
              <a:ext cx="3424242" cy="590538"/>
            </a:xfrm>
            <a:custGeom>
              <a:avLst/>
              <a:gdLst/>
              <a:ahLst/>
              <a:cxnLst>
                <a:cxn ang="0">
                  <a:pos x="0" y="20955"/>
                </a:cxn>
                <a:cxn ang="0">
                  <a:pos x="15049" y="9144"/>
                </a:cxn>
                <a:cxn ang="0">
                  <a:pos x="30480" y="4381"/>
                </a:cxn>
                <a:cxn ang="0">
                  <a:pos x="45720" y="13716"/>
                </a:cxn>
                <a:cxn ang="0">
                  <a:pos x="60769" y="13716"/>
                </a:cxn>
                <a:cxn ang="0">
                  <a:pos x="76009" y="16573"/>
                </a:cxn>
                <a:cxn ang="0">
                  <a:pos x="91249" y="11811"/>
                </a:cxn>
                <a:cxn ang="0">
                  <a:pos x="106680" y="23622"/>
                </a:cxn>
                <a:cxn ang="0">
                  <a:pos x="122110" y="23622"/>
                </a:cxn>
                <a:cxn ang="0">
                  <a:pos x="136969" y="0"/>
                </a:cxn>
              </a:cxnLst>
              <a:rect l="0" t="0" r="r" b="b"/>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chemeClr val="accent2"/>
              </a:solidFill>
              <a:prstDash val="solid"/>
              <a:round/>
              <a:headEnd type="none" w="med" len="med"/>
              <a:tailEnd type="none" w="med" len="med"/>
            </a:ln>
          </p:spPr>
          <p:txBody>
            <a:bodyPr/>
            <a:lstStyle/>
            <a:p>
              <a:pPr>
                <a:defRPr/>
              </a:pPr>
              <a:endParaRPr lang="pt-BR"/>
            </a:p>
          </p:txBody>
        </p:sp>
        <p:sp>
          <p:nvSpPr>
            <p:cNvPr id="10" name="Google Shape;426;p11"/>
            <p:cNvSpPr>
              <a:spLocks/>
            </p:cNvSpPr>
            <p:nvPr/>
          </p:nvSpPr>
          <p:spPr bwMode="auto">
            <a:xfrm>
              <a:off x="7624773" y="4472000"/>
              <a:ext cx="1533527" cy="414329"/>
            </a:xfrm>
            <a:custGeom>
              <a:avLst/>
              <a:gdLst/>
              <a:ahLst/>
              <a:cxnLst>
                <a:cxn ang="0">
                  <a:pos x="0" y="0"/>
                </a:cxn>
                <a:cxn ang="0">
                  <a:pos x="15049" y="4762"/>
                </a:cxn>
                <a:cxn ang="0">
                  <a:pos x="30670" y="4762"/>
                </a:cxn>
                <a:cxn ang="0">
                  <a:pos x="45910" y="4762"/>
                </a:cxn>
                <a:cxn ang="0">
                  <a:pos x="61341" y="16573"/>
                </a:cxn>
              </a:cxnLst>
              <a:rect l="0" t="0" r="r" b="b"/>
              <a:pathLst>
                <a:path w="61341" h="16573" extrusionOk="0">
                  <a:moveTo>
                    <a:pt x="0" y="0"/>
                  </a:moveTo>
                  <a:lnTo>
                    <a:pt x="15049" y="4762"/>
                  </a:lnTo>
                  <a:lnTo>
                    <a:pt x="30670" y="4762"/>
                  </a:lnTo>
                  <a:lnTo>
                    <a:pt x="45910" y="4762"/>
                  </a:lnTo>
                  <a:lnTo>
                    <a:pt x="61341" y="16573"/>
                  </a:lnTo>
                </a:path>
              </a:pathLst>
            </a:custGeom>
            <a:noFill/>
            <a:ln w="9525" cap="flat" cmpd="sng">
              <a:solidFill>
                <a:schemeClr val="accent2"/>
              </a:solidFill>
              <a:prstDash val="solid"/>
              <a:round/>
              <a:headEnd type="none" w="med" len="med"/>
              <a:tailEnd type="none" w="med" len="med"/>
            </a:ln>
          </p:spPr>
          <p:txBody>
            <a:bodyPr/>
            <a:lstStyle/>
            <a:p>
              <a:pPr>
                <a:defRPr/>
              </a:pPr>
              <a:endParaRPr lang="pt-BR"/>
            </a:p>
          </p:txBody>
        </p:sp>
      </p:grpSp>
      <p:grpSp>
        <p:nvGrpSpPr>
          <p:cNvPr id="11" name="Google Shape;427;p11"/>
          <p:cNvGrpSpPr>
            <a:grpSpLocks/>
          </p:cNvGrpSpPr>
          <p:nvPr/>
        </p:nvGrpSpPr>
        <p:grpSpPr bwMode="auto">
          <a:xfrm>
            <a:off x="-57150" y="844550"/>
            <a:ext cx="12306300" cy="857250"/>
            <a:chOff x="-42837" y="4443488"/>
            <a:chExt cx="9229575" cy="642787"/>
          </a:xfrm>
        </p:grpSpPr>
        <p:sp>
          <p:nvSpPr>
            <p:cNvPr id="12" name="Google Shape;428;p11"/>
            <p:cNvSpPr/>
            <p:nvPr/>
          </p:nvSpPr>
          <p:spPr>
            <a:xfrm>
              <a:off x="1114432" y="4900581"/>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3" name="Google Shape;429;p11"/>
            <p:cNvSpPr/>
            <p:nvPr/>
          </p:nvSpPr>
          <p:spPr>
            <a:xfrm>
              <a:off x="1495425" y="5029138"/>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4" name="Google Shape;430;p11"/>
            <p:cNvSpPr/>
            <p:nvPr/>
          </p:nvSpPr>
          <p:spPr>
            <a:xfrm>
              <a:off x="733438" y="4972002"/>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5" name="Google Shape;431;p11"/>
            <p:cNvSpPr/>
            <p:nvPr/>
          </p:nvSpPr>
          <p:spPr>
            <a:xfrm>
              <a:off x="352444" y="4962479"/>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6" name="Google Shape;432;p11"/>
            <p:cNvSpPr/>
            <p:nvPr/>
          </p:nvSpPr>
          <p:spPr>
            <a:xfrm>
              <a:off x="-42837" y="4605375"/>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7" name="Google Shape;433;p11"/>
            <p:cNvSpPr/>
            <p:nvPr/>
          </p:nvSpPr>
          <p:spPr>
            <a:xfrm>
              <a:off x="1876419" y="4833922"/>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8" name="Google Shape;434;p11"/>
            <p:cNvSpPr/>
            <p:nvPr/>
          </p:nvSpPr>
          <p:spPr>
            <a:xfrm>
              <a:off x="2257413" y="4829160"/>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9" name="Google Shape;435;p11"/>
            <p:cNvSpPr/>
            <p:nvPr/>
          </p:nvSpPr>
          <p:spPr>
            <a:xfrm>
              <a:off x="2638407" y="4548238"/>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0" name="Google Shape;436;p11"/>
            <p:cNvSpPr/>
            <p:nvPr/>
          </p:nvSpPr>
          <p:spPr>
            <a:xfrm>
              <a:off x="3019401" y="4614898"/>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1" name="Google Shape;437;p11"/>
            <p:cNvSpPr/>
            <p:nvPr/>
          </p:nvSpPr>
          <p:spPr>
            <a:xfrm>
              <a:off x="3400395" y="4614898"/>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2" name="Google Shape;438;p11"/>
            <p:cNvSpPr/>
            <p:nvPr/>
          </p:nvSpPr>
          <p:spPr>
            <a:xfrm>
              <a:off x="3781388" y="4948195"/>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3" name="Google Shape;439;p11"/>
            <p:cNvSpPr/>
            <p:nvPr/>
          </p:nvSpPr>
          <p:spPr>
            <a:xfrm>
              <a:off x="4162382" y="4948195"/>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4" name="Google Shape;440;p11"/>
            <p:cNvSpPr/>
            <p:nvPr/>
          </p:nvSpPr>
          <p:spPr>
            <a:xfrm>
              <a:off x="4543376" y="4667273"/>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5" name="Google Shape;441;p11"/>
            <p:cNvSpPr/>
            <p:nvPr/>
          </p:nvSpPr>
          <p:spPr>
            <a:xfrm>
              <a:off x="4924370" y="4543477"/>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6" name="Google Shape;442;p11"/>
            <p:cNvSpPr/>
            <p:nvPr/>
          </p:nvSpPr>
          <p:spPr>
            <a:xfrm>
              <a:off x="5305364" y="4772024"/>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7" name="Google Shape;443;p11"/>
            <p:cNvSpPr/>
            <p:nvPr/>
          </p:nvSpPr>
          <p:spPr>
            <a:xfrm>
              <a:off x="5686357" y="4772024"/>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8" name="Google Shape;444;p11"/>
            <p:cNvSpPr/>
            <p:nvPr/>
          </p:nvSpPr>
          <p:spPr>
            <a:xfrm>
              <a:off x="6067351" y="4848206"/>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9" name="Google Shape;445;p11"/>
            <p:cNvSpPr/>
            <p:nvPr/>
          </p:nvSpPr>
          <p:spPr>
            <a:xfrm>
              <a:off x="6448345" y="4729171"/>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0" name="Google Shape;446;p11"/>
            <p:cNvSpPr/>
            <p:nvPr/>
          </p:nvSpPr>
          <p:spPr>
            <a:xfrm>
              <a:off x="6829339" y="5024377"/>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1" name="Google Shape;447;p11"/>
            <p:cNvSpPr/>
            <p:nvPr/>
          </p:nvSpPr>
          <p:spPr>
            <a:xfrm>
              <a:off x="7210333" y="5024377"/>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2" name="Google Shape;448;p11"/>
            <p:cNvSpPr/>
            <p:nvPr/>
          </p:nvSpPr>
          <p:spPr>
            <a:xfrm>
              <a:off x="7591326" y="4443488"/>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3" name="Google Shape;449;p11"/>
            <p:cNvSpPr/>
            <p:nvPr/>
          </p:nvSpPr>
          <p:spPr>
            <a:xfrm>
              <a:off x="7972320" y="4557761"/>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4" name="Google Shape;450;p11"/>
            <p:cNvSpPr/>
            <p:nvPr/>
          </p:nvSpPr>
          <p:spPr>
            <a:xfrm>
              <a:off x="8353314" y="4557761"/>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5" name="Google Shape;451;p11"/>
            <p:cNvSpPr/>
            <p:nvPr/>
          </p:nvSpPr>
          <p:spPr>
            <a:xfrm>
              <a:off x="8734308" y="4557761"/>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6" name="Google Shape;452;p11"/>
            <p:cNvSpPr/>
            <p:nvPr/>
          </p:nvSpPr>
          <p:spPr>
            <a:xfrm>
              <a:off x="9129589" y="4867251"/>
              <a:ext cx="57149" cy="57137"/>
            </a:xfrm>
            <a:prstGeom prst="ellipse">
              <a:avLst/>
            </a:prstGeom>
            <a:solidFill>
              <a:schemeClr val="accent2"/>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grpSp>
      <p:sp>
        <p:nvSpPr>
          <p:cNvPr id="37" name="Google Shape;453;p11"/>
          <p:cNvSpPr/>
          <p:nvPr/>
        </p:nvSpPr>
        <p:spPr>
          <a:xfrm>
            <a:off x="3987800" y="1035050"/>
            <a:ext cx="152400" cy="152400"/>
          </a:xfrm>
          <a:prstGeom prst="ellipse">
            <a:avLst/>
          </a:prstGeom>
          <a:noFill/>
          <a:ln w="9525" cap="flat" cmpd="sng">
            <a:solidFill>
              <a:schemeClr val="accent2"/>
            </a:solidFill>
            <a:prstDash val="solid"/>
            <a:round/>
            <a:headEnd type="none" w="sm" len="sm"/>
            <a:tailEnd type="none" w="sm" len="sm"/>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38" name="Google Shape;454;p11"/>
          <p:cNvSpPr/>
          <p:nvPr/>
        </p:nvSpPr>
        <p:spPr>
          <a:xfrm>
            <a:off x="1447800" y="1416050"/>
            <a:ext cx="152400" cy="152400"/>
          </a:xfrm>
          <a:prstGeom prst="ellipse">
            <a:avLst/>
          </a:prstGeom>
          <a:noFill/>
          <a:ln w="9525" cap="flat" cmpd="sng">
            <a:solidFill>
              <a:schemeClr val="accent2"/>
            </a:solidFill>
            <a:prstDash val="solid"/>
            <a:round/>
            <a:headEnd type="none" w="sm" len="sm"/>
            <a:tailEnd type="none" w="sm" len="sm"/>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39" name="Google Shape;455;p11"/>
          <p:cNvSpPr/>
          <p:nvPr/>
        </p:nvSpPr>
        <p:spPr>
          <a:xfrm>
            <a:off x="6527800" y="941388"/>
            <a:ext cx="152400" cy="152400"/>
          </a:xfrm>
          <a:prstGeom prst="ellipse">
            <a:avLst/>
          </a:prstGeom>
          <a:noFill/>
          <a:ln w="9525" cap="flat" cmpd="sng">
            <a:solidFill>
              <a:schemeClr val="accent2"/>
            </a:solidFill>
            <a:prstDash val="solid"/>
            <a:round/>
            <a:headEnd type="none" w="sm" len="sm"/>
            <a:tailEnd type="none" w="sm" len="sm"/>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40" name="Google Shape;456;p11"/>
          <p:cNvSpPr/>
          <p:nvPr/>
        </p:nvSpPr>
        <p:spPr>
          <a:xfrm rot="8100000">
            <a:off x="11599863" y="692150"/>
            <a:ext cx="163512" cy="163513"/>
          </a:xfrm>
          <a:prstGeom prst="teardrop">
            <a:avLst>
              <a:gd name="adj" fmla="val 100000"/>
            </a:avLst>
          </a:prstGeom>
          <a:noFill/>
          <a:ln w="28575" cap="flat" cmpd="sng">
            <a:solidFill>
              <a:schemeClr val="accent5"/>
            </a:solidFill>
            <a:prstDash val="solid"/>
            <a:round/>
            <a:headEnd type="none" w="sm" len="sm"/>
            <a:tailEnd type="none" w="sm" len="sm"/>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41" name="Google Shape;457;p11"/>
          <p:cNvSpPr txBox="1">
            <a:spLocks noGrp="1"/>
          </p:cNvSpPr>
          <p:nvPr>
            <p:ph type="sldNum" idx="10"/>
          </p:nvPr>
        </p:nvSpPr>
        <p:spPr>
          <a:xfrm>
            <a:off x="11409363" y="6435725"/>
            <a:ext cx="731837" cy="422275"/>
          </a:xfr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a:defRPr/>
            </a:pPr>
            <a:fld id="{EEAD003C-3E72-43A1-8BA3-C53AD2704B70}" type="slidenum">
              <a:rPr lang="pt-BR"/>
              <a:pPr>
                <a:defRPr/>
              </a:pPr>
              <a:t>‹#›</a:t>
            </a:fld>
            <a:endParaRPr lang="pt-B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74"/>
        <p:cNvGrpSpPr/>
        <p:nvPr/>
      </p:nvGrpSpPr>
      <p:grpSpPr>
        <a:xfrm>
          <a:off x="0" y="0"/>
          <a:ext cx="0" cy="0"/>
          <a:chOff x="0" y="0"/>
          <a:chExt cx="0" cy="0"/>
        </a:xfrm>
      </p:grpSpPr>
      <p:sp>
        <p:nvSpPr>
          <p:cNvPr id="4" name="Google Shape;75;p3"/>
          <p:cNvSpPr/>
          <p:nvPr/>
        </p:nvSpPr>
        <p:spPr>
          <a:xfrm>
            <a:off x="-34925" y="2678113"/>
            <a:ext cx="12279313" cy="4229100"/>
          </a:xfrm>
          <a:custGeom>
            <a:avLst/>
            <a:gdLst/>
            <a:ahLst/>
            <a:cxnLst/>
            <a:rect l="l" t="t" r="r" b="b"/>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chemeClr val="accent5"/>
          </a:solidFill>
          <a:ln>
            <a:noFill/>
          </a:ln>
        </p:spPr>
      </p:sp>
      <p:sp>
        <p:nvSpPr>
          <p:cNvPr id="5" name="Google Shape;76;p3"/>
          <p:cNvSpPr>
            <a:spLocks/>
          </p:cNvSpPr>
          <p:nvPr/>
        </p:nvSpPr>
        <p:spPr bwMode="auto">
          <a:xfrm>
            <a:off x="-34925" y="2852738"/>
            <a:ext cx="12279313" cy="4054475"/>
          </a:xfrm>
          <a:custGeom>
            <a:avLst/>
            <a:gdLst/>
            <a:ahLst/>
            <a:cxnLst>
              <a:cxn ang="0">
                <a:pos x="309" y="5516"/>
              </a:cxn>
              <a:cxn ang="0">
                <a:pos x="16692" y="11214"/>
              </a:cxn>
              <a:cxn ang="0">
                <a:pos x="47172" y="11214"/>
              </a:cxn>
              <a:cxn ang="0">
                <a:pos x="62412" y="6843"/>
              </a:cxn>
              <a:cxn ang="0">
                <a:pos x="77652" y="16156"/>
              </a:cxn>
              <a:cxn ang="0">
                <a:pos x="92892" y="16156"/>
              </a:cxn>
              <a:cxn ang="0">
                <a:pos x="107370" y="11214"/>
              </a:cxn>
              <a:cxn ang="0">
                <a:pos x="122610" y="8173"/>
              </a:cxn>
              <a:cxn ang="0">
                <a:pos x="138612" y="8173"/>
              </a:cxn>
              <a:cxn ang="0">
                <a:pos x="153852" y="10834"/>
              </a:cxn>
              <a:cxn ang="0">
                <a:pos x="168711" y="7603"/>
              </a:cxn>
              <a:cxn ang="0">
                <a:pos x="183951" y="12734"/>
              </a:cxn>
              <a:cxn ang="0">
                <a:pos x="199572" y="20527"/>
              </a:cxn>
              <a:cxn ang="0">
                <a:pos x="214050" y="15205"/>
              </a:cxn>
              <a:cxn ang="0">
                <a:pos x="229671" y="15205"/>
              </a:cxn>
              <a:cxn ang="0">
                <a:pos x="245292" y="5892"/>
              </a:cxn>
              <a:cxn ang="0">
                <a:pos x="260532" y="11214"/>
              </a:cxn>
              <a:cxn ang="0">
                <a:pos x="275772" y="11214"/>
              </a:cxn>
              <a:cxn ang="0">
                <a:pos x="291012" y="6843"/>
              </a:cxn>
              <a:cxn ang="0">
                <a:pos x="321492" y="6843"/>
              </a:cxn>
              <a:cxn ang="0">
                <a:pos x="336732" y="15966"/>
              </a:cxn>
              <a:cxn ang="0">
                <a:pos x="351210" y="12734"/>
              </a:cxn>
              <a:cxn ang="0">
                <a:pos x="367593" y="0"/>
              </a:cxn>
              <a:cxn ang="0">
                <a:pos x="368426" y="121652"/>
              </a:cxn>
              <a:cxn ang="0">
                <a:pos x="0" y="121652"/>
              </a:cxn>
            </a:cxnLst>
            <a:rect l="0" t="0" r="r" b="b"/>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332"/>
            </a:srgbClr>
          </a:solidFill>
          <a:ln w="9525">
            <a:noFill/>
            <a:round/>
            <a:headEnd/>
            <a:tailEnd/>
          </a:ln>
        </p:spPr>
        <p:txBody>
          <a:bodyPr/>
          <a:lstStyle/>
          <a:p>
            <a:pPr>
              <a:defRPr/>
            </a:pPr>
            <a:endParaRPr lang="pt-BR"/>
          </a:p>
        </p:txBody>
      </p:sp>
      <p:sp>
        <p:nvSpPr>
          <p:cNvPr id="6" name="Google Shape;77;p3"/>
          <p:cNvSpPr/>
          <p:nvPr/>
        </p:nvSpPr>
        <p:spPr>
          <a:xfrm rot="8100000">
            <a:off x="2463800" y="2419350"/>
            <a:ext cx="163513" cy="163513"/>
          </a:xfrm>
          <a:prstGeom prst="teardrop">
            <a:avLst>
              <a:gd name="adj" fmla="val 100000"/>
            </a:avLst>
          </a:prstGeom>
          <a:solidFill>
            <a:schemeClr val="accent5"/>
          </a:solidFill>
          <a:ln>
            <a:noFill/>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7" name="Google Shape;78;p3"/>
          <p:cNvSpPr/>
          <p:nvPr/>
        </p:nvSpPr>
        <p:spPr>
          <a:xfrm rot="8100000">
            <a:off x="8051800" y="2797175"/>
            <a:ext cx="163513" cy="163513"/>
          </a:xfrm>
          <a:prstGeom prst="teardrop">
            <a:avLst>
              <a:gd name="adj" fmla="val 100000"/>
            </a:avLst>
          </a:prstGeom>
          <a:noFill/>
          <a:ln w="28575" cap="flat" cmpd="sng">
            <a:solidFill>
              <a:schemeClr val="accent1"/>
            </a:solidFill>
            <a:prstDash val="solid"/>
            <a:round/>
            <a:headEnd type="none" w="sm" len="sm"/>
            <a:tailEnd type="none" w="sm" len="sm"/>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8" name="Google Shape;79;p3"/>
          <p:cNvSpPr/>
          <p:nvPr/>
        </p:nvSpPr>
        <p:spPr>
          <a:xfrm rot="8100000">
            <a:off x="9575800" y="2841625"/>
            <a:ext cx="163513" cy="163513"/>
          </a:xfrm>
          <a:prstGeom prst="teardrop">
            <a:avLst>
              <a:gd name="adj" fmla="val 100000"/>
            </a:avLst>
          </a:prstGeom>
          <a:solidFill>
            <a:schemeClr val="accent1"/>
          </a:solidFill>
          <a:ln>
            <a:noFill/>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grpSp>
        <p:nvGrpSpPr>
          <p:cNvPr id="9" name="Google Shape;80;p3"/>
          <p:cNvGrpSpPr>
            <a:grpSpLocks/>
          </p:cNvGrpSpPr>
          <p:nvPr/>
        </p:nvGrpSpPr>
        <p:grpSpPr bwMode="auto">
          <a:xfrm>
            <a:off x="-12700" y="2698750"/>
            <a:ext cx="12223750" cy="793750"/>
            <a:chOff x="-9525" y="4462475"/>
            <a:chExt cx="9167825" cy="595300"/>
          </a:xfrm>
        </p:grpSpPr>
        <p:sp>
          <p:nvSpPr>
            <p:cNvPr id="10" name="Google Shape;81;p3"/>
            <p:cNvSpPr>
              <a:spLocks/>
            </p:cNvSpPr>
            <p:nvPr/>
          </p:nvSpPr>
          <p:spPr bwMode="auto">
            <a:xfrm>
              <a:off x="-9525" y="4581535"/>
              <a:ext cx="4205293" cy="476240"/>
            </a:xfrm>
            <a:custGeom>
              <a:avLst/>
              <a:gdLst/>
              <a:ahLst/>
              <a:cxnLst>
                <a:cxn ang="0">
                  <a:pos x="0" y="1715"/>
                </a:cxn>
                <a:cxn ang="0">
                  <a:pos x="15812" y="16574"/>
                </a:cxn>
                <a:cxn ang="0">
                  <a:pos x="31052" y="16574"/>
                </a:cxn>
                <a:cxn ang="0">
                  <a:pos x="46292" y="14097"/>
                </a:cxn>
                <a:cxn ang="0">
                  <a:pos x="61532" y="19050"/>
                </a:cxn>
                <a:cxn ang="0">
                  <a:pos x="76581" y="11240"/>
                </a:cxn>
                <a:cxn ang="0">
                  <a:pos x="92012" y="11240"/>
                </a:cxn>
                <a:cxn ang="0">
                  <a:pos x="106871" y="0"/>
                </a:cxn>
                <a:cxn ang="0">
                  <a:pos x="122111" y="2667"/>
                </a:cxn>
                <a:cxn ang="0">
                  <a:pos x="137541" y="2667"/>
                </a:cxn>
                <a:cxn ang="0">
                  <a:pos x="152972" y="16002"/>
                </a:cxn>
                <a:cxn ang="0">
                  <a:pos x="168212" y="16002"/>
                </a:cxn>
              </a:cxnLst>
              <a:rect l="0" t="0" r="r" b="b"/>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med" len="med"/>
              <a:tailEnd type="none" w="med" len="med"/>
            </a:ln>
          </p:spPr>
          <p:txBody>
            <a:bodyPr/>
            <a:lstStyle/>
            <a:p>
              <a:pPr>
                <a:defRPr/>
              </a:pPr>
              <a:endParaRPr lang="pt-BR"/>
            </a:p>
          </p:txBody>
        </p:sp>
        <p:sp>
          <p:nvSpPr>
            <p:cNvPr id="11" name="Google Shape;82;p3"/>
            <p:cNvSpPr>
              <a:spLocks/>
            </p:cNvSpPr>
            <p:nvPr/>
          </p:nvSpPr>
          <p:spPr bwMode="auto">
            <a:xfrm>
              <a:off x="4195768" y="4462475"/>
              <a:ext cx="3424242" cy="590538"/>
            </a:xfrm>
            <a:custGeom>
              <a:avLst/>
              <a:gdLst/>
              <a:ahLst/>
              <a:cxnLst>
                <a:cxn ang="0">
                  <a:pos x="0" y="20955"/>
                </a:cxn>
                <a:cxn ang="0">
                  <a:pos x="15049" y="9144"/>
                </a:cxn>
                <a:cxn ang="0">
                  <a:pos x="30480" y="4381"/>
                </a:cxn>
                <a:cxn ang="0">
                  <a:pos x="45720" y="13716"/>
                </a:cxn>
                <a:cxn ang="0">
                  <a:pos x="60769" y="13716"/>
                </a:cxn>
                <a:cxn ang="0">
                  <a:pos x="76009" y="16573"/>
                </a:cxn>
                <a:cxn ang="0">
                  <a:pos x="91249" y="11811"/>
                </a:cxn>
                <a:cxn ang="0">
                  <a:pos x="106680" y="23622"/>
                </a:cxn>
                <a:cxn ang="0">
                  <a:pos x="122110" y="23622"/>
                </a:cxn>
                <a:cxn ang="0">
                  <a:pos x="136969" y="0"/>
                </a:cxn>
              </a:cxnLst>
              <a:rect l="0" t="0" r="r" b="b"/>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med" len="med"/>
              <a:tailEnd type="none" w="med" len="med"/>
            </a:ln>
          </p:spPr>
          <p:txBody>
            <a:bodyPr/>
            <a:lstStyle/>
            <a:p>
              <a:pPr>
                <a:defRPr/>
              </a:pPr>
              <a:endParaRPr lang="pt-BR"/>
            </a:p>
          </p:txBody>
        </p:sp>
        <p:sp>
          <p:nvSpPr>
            <p:cNvPr id="12" name="Google Shape;83;p3"/>
            <p:cNvSpPr>
              <a:spLocks/>
            </p:cNvSpPr>
            <p:nvPr/>
          </p:nvSpPr>
          <p:spPr bwMode="auto">
            <a:xfrm>
              <a:off x="7624773" y="4472000"/>
              <a:ext cx="1533527" cy="414329"/>
            </a:xfrm>
            <a:custGeom>
              <a:avLst/>
              <a:gdLst/>
              <a:ahLst/>
              <a:cxnLst>
                <a:cxn ang="0">
                  <a:pos x="0" y="0"/>
                </a:cxn>
                <a:cxn ang="0">
                  <a:pos x="15049" y="4762"/>
                </a:cxn>
                <a:cxn ang="0">
                  <a:pos x="30670" y="4762"/>
                </a:cxn>
                <a:cxn ang="0">
                  <a:pos x="45910" y="4762"/>
                </a:cxn>
                <a:cxn ang="0">
                  <a:pos x="61341" y="16573"/>
                </a:cxn>
              </a:cxnLst>
              <a:rect l="0" t="0" r="r" b="b"/>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med" len="med"/>
              <a:tailEnd type="none" w="med" len="med"/>
            </a:ln>
          </p:spPr>
          <p:txBody>
            <a:bodyPr/>
            <a:lstStyle/>
            <a:p>
              <a:pPr>
                <a:defRPr/>
              </a:pPr>
              <a:endParaRPr lang="pt-BR"/>
            </a:p>
          </p:txBody>
        </p:sp>
      </p:grpSp>
      <p:grpSp>
        <p:nvGrpSpPr>
          <p:cNvPr id="13" name="Google Shape;84;p3"/>
          <p:cNvGrpSpPr>
            <a:grpSpLocks/>
          </p:cNvGrpSpPr>
          <p:nvPr/>
        </p:nvGrpSpPr>
        <p:grpSpPr bwMode="auto">
          <a:xfrm>
            <a:off x="-57150" y="2673350"/>
            <a:ext cx="12306300" cy="857250"/>
            <a:chOff x="-42837" y="4443488"/>
            <a:chExt cx="9229575" cy="642787"/>
          </a:xfrm>
        </p:grpSpPr>
        <p:sp>
          <p:nvSpPr>
            <p:cNvPr id="14" name="Google Shape;85;p3"/>
            <p:cNvSpPr/>
            <p:nvPr/>
          </p:nvSpPr>
          <p:spPr>
            <a:xfrm>
              <a:off x="1114432" y="4900581"/>
              <a:ext cx="57149" cy="57137"/>
            </a:xfrm>
            <a:prstGeom prst="ellipse">
              <a:avLst/>
            </a:prstGeom>
            <a:solidFill>
              <a:srgbClr val="3C78D8"/>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5" name="Google Shape;86;p3"/>
            <p:cNvSpPr/>
            <p:nvPr/>
          </p:nvSpPr>
          <p:spPr>
            <a:xfrm>
              <a:off x="1495425" y="5029138"/>
              <a:ext cx="57149" cy="57137"/>
            </a:xfrm>
            <a:prstGeom prst="ellipse">
              <a:avLst/>
            </a:prstGeom>
            <a:solidFill>
              <a:srgbClr val="3C78D8"/>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6" name="Google Shape;87;p3"/>
            <p:cNvSpPr/>
            <p:nvPr/>
          </p:nvSpPr>
          <p:spPr>
            <a:xfrm>
              <a:off x="733438" y="4972002"/>
              <a:ext cx="57149" cy="57137"/>
            </a:xfrm>
            <a:prstGeom prst="ellipse">
              <a:avLst/>
            </a:prstGeom>
            <a:solidFill>
              <a:srgbClr val="3C78D8"/>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7" name="Google Shape;88;p3"/>
            <p:cNvSpPr/>
            <p:nvPr/>
          </p:nvSpPr>
          <p:spPr>
            <a:xfrm>
              <a:off x="352444" y="4962479"/>
              <a:ext cx="57149" cy="57137"/>
            </a:xfrm>
            <a:prstGeom prst="ellipse">
              <a:avLst/>
            </a:prstGeom>
            <a:solidFill>
              <a:srgbClr val="3C78D8"/>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8" name="Google Shape;89;p3"/>
            <p:cNvSpPr/>
            <p:nvPr/>
          </p:nvSpPr>
          <p:spPr>
            <a:xfrm>
              <a:off x="-42837" y="4605375"/>
              <a:ext cx="57149" cy="57137"/>
            </a:xfrm>
            <a:prstGeom prst="ellipse">
              <a:avLst/>
            </a:prstGeom>
            <a:solidFill>
              <a:srgbClr val="3C78D8"/>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19" name="Google Shape;90;p3"/>
            <p:cNvSpPr/>
            <p:nvPr/>
          </p:nvSpPr>
          <p:spPr>
            <a:xfrm>
              <a:off x="1876419" y="4833922"/>
              <a:ext cx="57149" cy="57137"/>
            </a:xfrm>
            <a:prstGeom prst="ellipse">
              <a:avLst/>
            </a:prstGeom>
            <a:solidFill>
              <a:srgbClr val="3C78D8"/>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0" name="Google Shape;91;p3"/>
            <p:cNvSpPr/>
            <p:nvPr/>
          </p:nvSpPr>
          <p:spPr>
            <a:xfrm>
              <a:off x="2257413" y="4829160"/>
              <a:ext cx="57149" cy="57137"/>
            </a:xfrm>
            <a:prstGeom prst="ellipse">
              <a:avLst/>
            </a:prstGeom>
            <a:solidFill>
              <a:srgbClr val="3C78D8"/>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1" name="Google Shape;92;p3"/>
            <p:cNvSpPr/>
            <p:nvPr/>
          </p:nvSpPr>
          <p:spPr>
            <a:xfrm>
              <a:off x="2638407" y="4548238"/>
              <a:ext cx="57149" cy="57137"/>
            </a:xfrm>
            <a:prstGeom prst="ellipse">
              <a:avLst/>
            </a:prstGeom>
            <a:solidFill>
              <a:srgbClr val="3C78D8"/>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2" name="Google Shape;93;p3"/>
            <p:cNvSpPr/>
            <p:nvPr/>
          </p:nvSpPr>
          <p:spPr>
            <a:xfrm>
              <a:off x="3019401" y="4614898"/>
              <a:ext cx="57149" cy="57137"/>
            </a:xfrm>
            <a:prstGeom prst="ellipse">
              <a:avLst/>
            </a:prstGeom>
            <a:solidFill>
              <a:srgbClr val="3C78D8"/>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3" name="Google Shape;94;p3"/>
            <p:cNvSpPr/>
            <p:nvPr/>
          </p:nvSpPr>
          <p:spPr>
            <a:xfrm>
              <a:off x="3400395" y="4614898"/>
              <a:ext cx="57149" cy="57137"/>
            </a:xfrm>
            <a:prstGeom prst="ellipse">
              <a:avLst/>
            </a:prstGeom>
            <a:solidFill>
              <a:srgbClr val="3C78D8"/>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4" name="Google Shape;95;p3"/>
            <p:cNvSpPr/>
            <p:nvPr/>
          </p:nvSpPr>
          <p:spPr>
            <a:xfrm>
              <a:off x="3781388" y="4948195"/>
              <a:ext cx="57149" cy="57137"/>
            </a:xfrm>
            <a:prstGeom prst="ellipse">
              <a:avLst/>
            </a:prstGeom>
            <a:solidFill>
              <a:srgbClr val="3C78D8"/>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5" name="Google Shape;96;p3"/>
            <p:cNvSpPr/>
            <p:nvPr/>
          </p:nvSpPr>
          <p:spPr>
            <a:xfrm>
              <a:off x="4162382" y="4948195"/>
              <a:ext cx="57149" cy="57137"/>
            </a:xfrm>
            <a:prstGeom prst="ellipse">
              <a:avLst/>
            </a:prstGeom>
            <a:solidFill>
              <a:srgbClr val="3C78D8"/>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6" name="Google Shape;97;p3"/>
            <p:cNvSpPr/>
            <p:nvPr/>
          </p:nvSpPr>
          <p:spPr>
            <a:xfrm>
              <a:off x="4543376" y="4667273"/>
              <a:ext cx="57149" cy="57137"/>
            </a:xfrm>
            <a:prstGeom prst="ellipse">
              <a:avLst/>
            </a:prstGeom>
            <a:solidFill>
              <a:srgbClr val="3C78D8"/>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7" name="Google Shape;98;p3"/>
            <p:cNvSpPr/>
            <p:nvPr/>
          </p:nvSpPr>
          <p:spPr>
            <a:xfrm>
              <a:off x="4924370" y="4543477"/>
              <a:ext cx="57149" cy="57137"/>
            </a:xfrm>
            <a:prstGeom prst="ellipse">
              <a:avLst/>
            </a:prstGeom>
            <a:solidFill>
              <a:srgbClr val="3C78D8"/>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8" name="Google Shape;99;p3"/>
            <p:cNvSpPr/>
            <p:nvPr/>
          </p:nvSpPr>
          <p:spPr>
            <a:xfrm>
              <a:off x="5305364" y="4772024"/>
              <a:ext cx="57149" cy="57137"/>
            </a:xfrm>
            <a:prstGeom prst="ellipse">
              <a:avLst/>
            </a:prstGeom>
            <a:solidFill>
              <a:srgbClr val="3C78D8"/>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29" name="Google Shape;100;p3"/>
            <p:cNvSpPr/>
            <p:nvPr/>
          </p:nvSpPr>
          <p:spPr>
            <a:xfrm>
              <a:off x="5686357" y="4772024"/>
              <a:ext cx="57149" cy="57137"/>
            </a:xfrm>
            <a:prstGeom prst="ellipse">
              <a:avLst/>
            </a:prstGeom>
            <a:solidFill>
              <a:srgbClr val="3C78D8"/>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0" name="Google Shape;101;p3"/>
            <p:cNvSpPr/>
            <p:nvPr/>
          </p:nvSpPr>
          <p:spPr>
            <a:xfrm>
              <a:off x="6067351" y="4848206"/>
              <a:ext cx="57149" cy="57137"/>
            </a:xfrm>
            <a:prstGeom prst="ellipse">
              <a:avLst/>
            </a:prstGeom>
            <a:solidFill>
              <a:srgbClr val="3C78D8"/>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1" name="Google Shape;102;p3"/>
            <p:cNvSpPr/>
            <p:nvPr/>
          </p:nvSpPr>
          <p:spPr>
            <a:xfrm>
              <a:off x="6448345" y="4729171"/>
              <a:ext cx="57149" cy="57137"/>
            </a:xfrm>
            <a:prstGeom prst="ellipse">
              <a:avLst/>
            </a:prstGeom>
            <a:solidFill>
              <a:srgbClr val="3C78D8"/>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2" name="Google Shape;103;p3"/>
            <p:cNvSpPr/>
            <p:nvPr/>
          </p:nvSpPr>
          <p:spPr>
            <a:xfrm>
              <a:off x="6829339" y="5024377"/>
              <a:ext cx="57149" cy="57137"/>
            </a:xfrm>
            <a:prstGeom prst="ellipse">
              <a:avLst/>
            </a:prstGeom>
            <a:solidFill>
              <a:srgbClr val="3C78D8"/>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3" name="Google Shape;104;p3"/>
            <p:cNvSpPr/>
            <p:nvPr/>
          </p:nvSpPr>
          <p:spPr>
            <a:xfrm>
              <a:off x="7210333" y="5024377"/>
              <a:ext cx="57149" cy="57137"/>
            </a:xfrm>
            <a:prstGeom prst="ellipse">
              <a:avLst/>
            </a:prstGeom>
            <a:solidFill>
              <a:srgbClr val="3C78D8"/>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4" name="Google Shape;105;p3"/>
            <p:cNvSpPr/>
            <p:nvPr/>
          </p:nvSpPr>
          <p:spPr>
            <a:xfrm>
              <a:off x="7591326" y="4443488"/>
              <a:ext cx="57149" cy="57137"/>
            </a:xfrm>
            <a:prstGeom prst="ellipse">
              <a:avLst/>
            </a:prstGeom>
            <a:solidFill>
              <a:srgbClr val="3C78D8"/>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5" name="Google Shape;106;p3"/>
            <p:cNvSpPr/>
            <p:nvPr/>
          </p:nvSpPr>
          <p:spPr>
            <a:xfrm>
              <a:off x="7972320" y="4557761"/>
              <a:ext cx="57149" cy="57137"/>
            </a:xfrm>
            <a:prstGeom prst="ellipse">
              <a:avLst/>
            </a:prstGeom>
            <a:solidFill>
              <a:srgbClr val="3C78D8"/>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6" name="Google Shape;107;p3"/>
            <p:cNvSpPr/>
            <p:nvPr/>
          </p:nvSpPr>
          <p:spPr>
            <a:xfrm>
              <a:off x="8353314" y="4557761"/>
              <a:ext cx="57149" cy="57137"/>
            </a:xfrm>
            <a:prstGeom prst="ellipse">
              <a:avLst/>
            </a:prstGeom>
            <a:solidFill>
              <a:srgbClr val="3C78D8"/>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7" name="Google Shape;108;p3"/>
            <p:cNvSpPr/>
            <p:nvPr/>
          </p:nvSpPr>
          <p:spPr>
            <a:xfrm>
              <a:off x="8734308" y="4557761"/>
              <a:ext cx="57149" cy="57137"/>
            </a:xfrm>
            <a:prstGeom prst="ellipse">
              <a:avLst/>
            </a:prstGeom>
            <a:solidFill>
              <a:srgbClr val="3C78D8"/>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sp>
          <p:nvSpPr>
            <p:cNvPr id="38" name="Google Shape;109;p3"/>
            <p:cNvSpPr/>
            <p:nvPr/>
          </p:nvSpPr>
          <p:spPr>
            <a:xfrm>
              <a:off x="9129589" y="4867251"/>
              <a:ext cx="57149" cy="57137"/>
            </a:xfrm>
            <a:prstGeom prst="ellipse">
              <a:avLst/>
            </a:prstGeom>
            <a:solidFill>
              <a:srgbClr val="3C78D8"/>
            </a:solidFill>
            <a:ln>
              <a:noFill/>
            </a:ln>
          </p:spPr>
          <p:txBody>
            <a:bodyPr spcFirstLastPara="1" lIns="91425" tIns="91425" rIns="91425" bIns="91425" anchor="ctr"/>
            <a:lstStyle/>
            <a:p>
              <a:pPr fontAlgn="auto">
                <a:spcBef>
                  <a:spcPts val="0"/>
                </a:spcBef>
                <a:spcAft>
                  <a:spcPts val="0"/>
                </a:spcAft>
                <a:defRPr/>
              </a:pPr>
              <a:endParaRPr sz="2400">
                <a:latin typeface="+mn-lt"/>
                <a:cs typeface="+mn-cs"/>
              </a:endParaRPr>
            </a:p>
          </p:txBody>
        </p:sp>
      </p:grpSp>
      <p:sp>
        <p:nvSpPr>
          <p:cNvPr id="39" name="Google Shape;110;p3"/>
          <p:cNvSpPr/>
          <p:nvPr/>
        </p:nvSpPr>
        <p:spPr>
          <a:xfrm>
            <a:off x="3987800" y="2863850"/>
            <a:ext cx="152400" cy="152400"/>
          </a:xfrm>
          <a:prstGeom prst="ellipse">
            <a:avLst/>
          </a:prstGeom>
          <a:noFill/>
          <a:ln w="9525" cap="flat" cmpd="sng">
            <a:solidFill>
              <a:srgbClr val="3C78D8"/>
            </a:solidFill>
            <a:prstDash val="solid"/>
            <a:round/>
            <a:headEnd type="none" w="sm" len="sm"/>
            <a:tailEnd type="none" w="sm" len="sm"/>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40" name="Google Shape;111;p3"/>
          <p:cNvSpPr/>
          <p:nvPr/>
        </p:nvSpPr>
        <p:spPr>
          <a:xfrm>
            <a:off x="1447800" y="3244850"/>
            <a:ext cx="152400" cy="152400"/>
          </a:xfrm>
          <a:prstGeom prst="ellipse">
            <a:avLst/>
          </a:prstGeom>
          <a:noFill/>
          <a:ln w="9525" cap="flat" cmpd="sng">
            <a:solidFill>
              <a:srgbClr val="3C78D8"/>
            </a:solidFill>
            <a:prstDash val="solid"/>
            <a:round/>
            <a:headEnd type="none" w="sm" len="sm"/>
            <a:tailEnd type="none" w="sm" len="sm"/>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41" name="Google Shape;112;p3"/>
          <p:cNvSpPr/>
          <p:nvPr/>
        </p:nvSpPr>
        <p:spPr>
          <a:xfrm>
            <a:off x="6527800" y="2770188"/>
            <a:ext cx="152400" cy="152400"/>
          </a:xfrm>
          <a:prstGeom prst="ellipse">
            <a:avLst/>
          </a:prstGeom>
          <a:noFill/>
          <a:ln w="9525" cap="flat" cmpd="sng">
            <a:solidFill>
              <a:srgbClr val="3C78D8"/>
            </a:solidFill>
            <a:prstDash val="solid"/>
            <a:round/>
            <a:headEnd type="none" w="sm" len="sm"/>
            <a:tailEnd type="none" w="sm" len="sm"/>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42" name="Google Shape;113;p3"/>
          <p:cNvSpPr/>
          <p:nvPr/>
        </p:nvSpPr>
        <p:spPr>
          <a:xfrm rot="8100000">
            <a:off x="11599863" y="2520950"/>
            <a:ext cx="163512" cy="163513"/>
          </a:xfrm>
          <a:prstGeom prst="teardrop">
            <a:avLst>
              <a:gd name="adj" fmla="val 100000"/>
            </a:avLst>
          </a:prstGeom>
          <a:noFill/>
          <a:ln w="28575" cap="flat" cmpd="sng">
            <a:solidFill>
              <a:schemeClr val="accent5"/>
            </a:solidFill>
            <a:prstDash val="solid"/>
            <a:round/>
            <a:headEnd type="none" w="sm" len="sm"/>
            <a:tailEnd type="none" w="sm" len="sm"/>
          </a:ln>
        </p:spPr>
        <p:txBody>
          <a:bodyPr spcFirstLastPara="1" lIns="121900" tIns="121900" rIns="121900" bIns="121900" anchor="ctr"/>
          <a:lstStyle/>
          <a:p>
            <a:pPr fontAlgn="auto">
              <a:spcBef>
                <a:spcPts val="0"/>
              </a:spcBef>
              <a:spcAft>
                <a:spcPts val="0"/>
              </a:spcAft>
              <a:defRPr/>
            </a:pPr>
            <a:endParaRPr sz="2400">
              <a:latin typeface="+mn-lt"/>
              <a:cs typeface="+mn-cs"/>
            </a:endParaRPr>
          </a:p>
        </p:txBody>
      </p:sp>
      <p:sp>
        <p:nvSpPr>
          <p:cNvPr id="114" name="Google Shape;114;p3"/>
          <p:cNvSpPr txBox="1">
            <a:spLocks noGrp="1"/>
          </p:cNvSpPr>
          <p:nvPr>
            <p:ph type="ctrTitle"/>
          </p:nvPr>
        </p:nvSpPr>
        <p:spPr>
          <a:xfrm>
            <a:off x="3079133" y="4041533"/>
            <a:ext cx="6952800" cy="1546400"/>
          </a:xfrm>
          <a:prstGeom prst="rect">
            <a:avLst/>
          </a:prstGeom>
        </p:spPr>
        <p:txBody>
          <a:bodyPr spcFirstLastPara="1" lIns="91425" tIns="91425" rIns="91425" bIns="91425" anchor="b">
            <a:noAutofit/>
          </a:bodyPr>
          <a:lstStyle>
            <a:lvl1pPr lvl="0" algn="r" rtl="0">
              <a:spcBef>
                <a:spcPts val="0"/>
              </a:spcBef>
              <a:spcAft>
                <a:spcPts val="0"/>
              </a:spcAft>
              <a:buClr>
                <a:srgbClr val="FFFFFF"/>
              </a:buClr>
              <a:buSzPts val="3600"/>
              <a:buNone/>
              <a:defRPr sz="4800">
                <a:solidFill>
                  <a:srgbClr val="FFFFFF"/>
                </a:solidFill>
              </a:defRPr>
            </a:lvl1pPr>
            <a:lvl2pPr lvl="1" algn="r" rtl="0">
              <a:spcBef>
                <a:spcPts val="0"/>
              </a:spcBef>
              <a:spcAft>
                <a:spcPts val="0"/>
              </a:spcAft>
              <a:buClr>
                <a:srgbClr val="FFFFFF"/>
              </a:buClr>
              <a:buSzPts val="3600"/>
              <a:buNone/>
              <a:defRPr sz="4800">
                <a:solidFill>
                  <a:srgbClr val="FFFFFF"/>
                </a:solidFill>
              </a:defRPr>
            </a:lvl2pPr>
            <a:lvl3pPr lvl="2" algn="r" rtl="0">
              <a:spcBef>
                <a:spcPts val="0"/>
              </a:spcBef>
              <a:spcAft>
                <a:spcPts val="0"/>
              </a:spcAft>
              <a:buClr>
                <a:srgbClr val="FFFFFF"/>
              </a:buClr>
              <a:buSzPts val="3600"/>
              <a:buNone/>
              <a:defRPr sz="4800">
                <a:solidFill>
                  <a:srgbClr val="FFFFFF"/>
                </a:solidFill>
              </a:defRPr>
            </a:lvl3pPr>
            <a:lvl4pPr lvl="3" algn="r" rtl="0">
              <a:spcBef>
                <a:spcPts val="0"/>
              </a:spcBef>
              <a:spcAft>
                <a:spcPts val="0"/>
              </a:spcAft>
              <a:buClr>
                <a:srgbClr val="FFFFFF"/>
              </a:buClr>
              <a:buSzPts val="3600"/>
              <a:buNone/>
              <a:defRPr sz="4800">
                <a:solidFill>
                  <a:srgbClr val="FFFFFF"/>
                </a:solidFill>
              </a:defRPr>
            </a:lvl4pPr>
            <a:lvl5pPr lvl="4" algn="r" rtl="0">
              <a:spcBef>
                <a:spcPts val="0"/>
              </a:spcBef>
              <a:spcAft>
                <a:spcPts val="0"/>
              </a:spcAft>
              <a:buClr>
                <a:srgbClr val="FFFFFF"/>
              </a:buClr>
              <a:buSzPts val="3600"/>
              <a:buNone/>
              <a:defRPr sz="4800">
                <a:solidFill>
                  <a:srgbClr val="FFFFFF"/>
                </a:solidFill>
              </a:defRPr>
            </a:lvl5pPr>
            <a:lvl6pPr lvl="5" algn="r" rtl="0">
              <a:spcBef>
                <a:spcPts val="0"/>
              </a:spcBef>
              <a:spcAft>
                <a:spcPts val="0"/>
              </a:spcAft>
              <a:buClr>
                <a:srgbClr val="FFFFFF"/>
              </a:buClr>
              <a:buSzPts val="3600"/>
              <a:buNone/>
              <a:defRPr sz="4800">
                <a:solidFill>
                  <a:srgbClr val="FFFFFF"/>
                </a:solidFill>
              </a:defRPr>
            </a:lvl6pPr>
            <a:lvl7pPr lvl="6" algn="r" rtl="0">
              <a:spcBef>
                <a:spcPts val="0"/>
              </a:spcBef>
              <a:spcAft>
                <a:spcPts val="0"/>
              </a:spcAft>
              <a:buClr>
                <a:srgbClr val="FFFFFF"/>
              </a:buClr>
              <a:buSzPts val="3600"/>
              <a:buNone/>
              <a:defRPr sz="4800">
                <a:solidFill>
                  <a:srgbClr val="FFFFFF"/>
                </a:solidFill>
              </a:defRPr>
            </a:lvl7pPr>
            <a:lvl8pPr lvl="7" algn="r" rtl="0">
              <a:spcBef>
                <a:spcPts val="0"/>
              </a:spcBef>
              <a:spcAft>
                <a:spcPts val="0"/>
              </a:spcAft>
              <a:buClr>
                <a:srgbClr val="FFFFFF"/>
              </a:buClr>
              <a:buSzPts val="3600"/>
              <a:buNone/>
              <a:defRPr sz="4800">
                <a:solidFill>
                  <a:srgbClr val="FFFFFF"/>
                </a:solidFill>
              </a:defRPr>
            </a:lvl8pPr>
            <a:lvl9pPr lvl="8" algn="r" rtl="0">
              <a:spcBef>
                <a:spcPts val="0"/>
              </a:spcBef>
              <a:spcAft>
                <a:spcPts val="0"/>
              </a:spcAft>
              <a:buClr>
                <a:srgbClr val="FFFFFF"/>
              </a:buClr>
              <a:buSzPts val="3600"/>
              <a:buNone/>
              <a:defRPr sz="4800">
                <a:solidFill>
                  <a:srgbClr val="FFFFFF"/>
                </a:solidFill>
              </a:defRPr>
            </a:lvl9pPr>
          </a:lstStyle>
          <a:p>
            <a:endParaRPr/>
          </a:p>
        </p:txBody>
      </p:sp>
      <p:sp>
        <p:nvSpPr>
          <p:cNvPr id="115" name="Google Shape;115;p3"/>
          <p:cNvSpPr txBox="1">
            <a:spLocks noGrp="1"/>
          </p:cNvSpPr>
          <p:nvPr>
            <p:ph type="subTitle" idx="1"/>
          </p:nvPr>
        </p:nvSpPr>
        <p:spPr>
          <a:xfrm>
            <a:off x="3079255" y="5412333"/>
            <a:ext cx="6952800" cy="1046400"/>
          </a:xfrm>
          <a:prstGeom prst="rect">
            <a:avLst/>
          </a:prstGeom>
        </p:spPr>
        <p:txBody>
          <a:bodyPr spcFirstLastPara="1" lIns="91425" tIns="91425" rIns="91425" bIns="91425">
            <a:noAutofit/>
          </a:bodyPr>
          <a:lstStyle>
            <a:lvl1pPr lvl="0" algn="r" rtl="0">
              <a:spcBef>
                <a:spcPts val="0"/>
              </a:spcBef>
              <a:spcAft>
                <a:spcPts val="0"/>
              </a:spcAft>
              <a:buClr>
                <a:srgbClr val="FFFFFF"/>
              </a:buClr>
              <a:buSzPts val="2000"/>
              <a:buNone/>
              <a:defRPr>
                <a:solidFill>
                  <a:srgbClr val="FFFFFF"/>
                </a:solidFill>
              </a:defRPr>
            </a:lvl1pPr>
            <a:lvl2pPr lvl="1" algn="r" rtl="0">
              <a:spcBef>
                <a:spcPts val="0"/>
              </a:spcBef>
              <a:spcAft>
                <a:spcPts val="0"/>
              </a:spcAft>
              <a:buClr>
                <a:srgbClr val="FFFFFF"/>
              </a:buClr>
              <a:buSzPts val="3000"/>
              <a:buNone/>
              <a:defRPr sz="4000">
                <a:solidFill>
                  <a:srgbClr val="FFFFFF"/>
                </a:solidFill>
              </a:defRPr>
            </a:lvl2pPr>
            <a:lvl3pPr lvl="2" algn="r" rtl="0">
              <a:spcBef>
                <a:spcPts val="0"/>
              </a:spcBef>
              <a:spcAft>
                <a:spcPts val="0"/>
              </a:spcAft>
              <a:buClr>
                <a:srgbClr val="FFFFFF"/>
              </a:buClr>
              <a:buSzPts val="3000"/>
              <a:buNone/>
              <a:defRPr sz="4000">
                <a:solidFill>
                  <a:srgbClr val="FFFFFF"/>
                </a:solidFill>
              </a:defRPr>
            </a:lvl3pPr>
            <a:lvl4pPr lvl="3" algn="r" rtl="0">
              <a:spcBef>
                <a:spcPts val="0"/>
              </a:spcBef>
              <a:spcAft>
                <a:spcPts val="0"/>
              </a:spcAft>
              <a:buClr>
                <a:srgbClr val="FFFFFF"/>
              </a:buClr>
              <a:buSzPts val="3000"/>
              <a:buNone/>
              <a:defRPr sz="4000">
                <a:solidFill>
                  <a:srgbClr val="FFFFFF"/>
                </a:solidFill>
              </a:defRPr>
            </a:lvl4pPr>
            <a:lvl5pPr lvl="4" algn="r" rtl="0">
              <a:spcBef>
                <a:spcPts val="0"/>
              </a:spcBef>
              <a:spcAft>
                <a:spcPts val="0"/>
              </a:spcAft>
              <a:buClr>
                <a:srgbClr val="FFFFFF"/>
              </a:buClr>
              <a:buSzPts val="3000"/>
              <a:buNone/>
              <a:defRPr sz="4000">
                <a:solidFill>
                  <a:srgbClr val="FFFFFF"/>
                </a:solidFill>
              </a:defRPr>
            </a:lvl5pPr>
            <a:lvl6pPr lvl="5" algn="r" rtl="0">
              <a:spcBef>
                <a:spcPts val="0"/>
              </a:spcBef>
              <a:spcAft>
                <a:spcPts val="0"/>
              </a:spcAft>
              <a:buClr>
                <a:srgbClr val="FFFFFF"/>
              </a:buClr>
              <a:buSzPts val="3000"/>
              <a:buNone/>
              <a:defRPr sz="4000">
                <a:solidFill>
                  <a:srgbClr val="FFFFFF"/>
                </a:solidFill>
              </a:defRPr>
            </a:lvl6pPr>
            <a:lvl7pPr lvl="6" algn="r" rtl="0">
              <a:spcBef>
                <a:spcPts val="0"/>
              </a:spcBef>
              <a:spcAft>
                <a:spcPts val="0"/>
              </a:spcAft>
              <a:buClr>
                <a:srgbClr val="FFFFFF"/>
              </a:buClr>
              <a:buSzPts val="3000"/>
              <a:buNone/>
              <a:defRPr sz="4000">
                <a:solidFill>
                  <a:srgbClr val="FFFFFF"/>
                </a:solidFill>
              </a:defRPr>
            </a:lvl7pPr>
            <a:lvl8pPr lvl="7" algn="r" rtl="0">
              <a:spcBef>
                <a:spcPts val="0"/>
              </a:spcBef>
              <a:spcAft>
                <a:spcPts val="0"/>
              </a:spcAft>
              <a:buClr>
                <a:srgbClr val="FFFFFF"/>
              </a:buClr>
              <a:buSzPts val="3000"/>
              <a:buNone/>
              <a:defRPr sz="4000">
                <a:solidFill>
                  <a:srgbClr val="FFFFFF"/>
                </a:solidFill>
              </a:defRPr>
            </a:lvl8pPr>
            <a:lvl9pPr lvl="8" algn="r" rtl="0">
              <a:spcBef>
                <a:spcPts val="0"/>
              </a:spcBef>
              <a:spcAft>
                <a:spcPts val="0"/>
              </a:spcAft>
              <a:buClr>
                <a:srgbClr val="FFFFFF"/>
              </a:buClr>
              <a:buSzPts val="3000"/>
              <a:buNone/>
              <a:defRPr sz="4000">
                <a:solidFill>
                  <a:srgbClr val="FFFFFF"/>
                </a:solidFill>
              </a:defRPr>
            </a:lvl9pPr>
          </a:lstStyle>
          <a:p>
            <a:endParaRPr/>
          </a:p>
        </p:txBody>
      </p:sp>
      <p:sp>
        <p:nvSpPr>
          <p:cNvPr id="43" name="Google Shape;116;p3"/>
          <p:cNvSpPr txBox="1">
            <a:spLocks noGrp="1"/>
          </p:cNvSpPr>
          <p:nvPr>
            <p:ph type="sldNum" idx="10"/>
          </p:nvPr>
        </p:nvSpPr>
        <p:spPr>
          <a:xfrm>
            <a:off x="11409363" y="6435725"/>
            <a:ext cx="731837" cy="422275"/>
          </a:xfr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a:defRPr/>
            </a:pPr>
            <a:fld id="{DFF1E9EA-7EAB-4409-B23C-7AF6AD83266F}" type="slidenum">
              <a:rPr lang="pt-BR"/>
              <a:pPr>
                <a:defRPr/>
              </a:pPr>
              <a:t>‹#›</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p>
        </p:txBody>
      </p:sp>
      <p:sp>
        <p:nvSpPr>
          <p:cNvPr id="1027" name="Espaço Reservado para Texto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a:extLst>
              <a:ext uri="{FF2B5EF4-FFF2-40B4-BE49-F238E27FC236}"/>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ED88F17C-ADA4-4256-8748-7565A4EFE57B}" type="datetimeFigureOut">
              <a:rPr lang="pt-BR"/>
              <a:pPr>
                <a:defRPr/>
              </a:pPr>
              <a:t>03/08/2022</a:t>
            </a:fld>
            <a:endParaRPr lang="pt-BR"/>
          </a:p>
        </p:txBody>
      </p:sp>
      <p:sp>
        <p:nvSpPr>
          <p:cNvPr id="5" name="Espaço Reservado para Rodapé 4">
            <a:extLst>
              <a:ext uri="{FF2B5EF4-FFF2-40B4-BE49-F238E27FC236}"/>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a:extLst>
              <a:ext uri="{FF2B5EF4-FFF2-40B4-BE49-F238E27FC236}"/>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4B8C8798-CE0D-4F61-BF3C-969468ACDDD6}" type="slidenum">
              <a:rPr lang="pt-BR"/>
              <a:pPr>
                <a:defRPr/>
              </a:pPr>
              <a:t>‹#›</a:t>
            </a:fld>
            <a:endParaRPr lang="pt-BR"/>
          </a:p>
        </p:txBody>
      </p:sp>
    </p:spTree>
  </p:cSld>
  <p:clrMap bg1="lt1" tx1="dk1" bg2="lt2" tx2="dk2" accent1="accent1" accent2="accent2" accent3="accent3" accent4="accent4" accent5="accent5" accent6="accent6" hlink="hlink" folHlink="folHlink"/>
  <p:sldLayoutIdLst>
    <p:sldLayoutId id="2147483664" r:id="rId1"/>
    <p:sldLayoutId id="2147483663" r:id="rId2"/>
    <p:sldLayoutId id="2147483662" r:id="rId3"/>
    <p:sldLayoutId id="2147483661" r:id="rId4"/>
    <p:sldLayoutId id="2147483660" r:id="rId5"/>
    <p:sldLayoutId id="2147483659" r:id="rId6"/>
    <p:sldLayoutId id="2147483658" r:id="rId7"/>
    <p:sldLayoutId id="2147483657" r:id="rId8"/>
    <p:sldLayoutId id="2147483656" r:id="rId9"/>
    <p:sldLayoutId id="2147483655" r:id="rId10"/>
    <p:sldLayoutId id="2147483654" r:id="rId11"/>
    <p:sldLayoutId id="2147483665" r:id="rId12"/>
    <p:sldLayoutId id="2147483666" r:id="rId13"/>
    <p:sldLayoutId id="2147483667" r:id="rId14"/>
    <p:sldLayoutId id="2147483668" r:id="rId15"/>
    <p:sldLayoutId id="2147483669" r:id="rId16"/>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ubmed.ncbi.nlm.nih.gov/35760891/" TargetMode="Externa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hyperlink" Target="https://www.nature.com/articles/s41372-022-01433-2#Fig1"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8.xml"/><Relationship Id="rId1" Type="http://schemas.openxmlformats.org/officeDocument/2006/relationships/slideLayout" Target="../slideLayouts/slideLayout13.xml"/><Relationship Id="rId5" Type="http://schemas.openxmlformats.org/officeDocument/2006/relationships/image" Target="../media/image14.png"/><Relationship Id="rId4" Type="http://schemas.openxmlformats.org/officeDocument/2006/relationships/image" Target="../media/image13.png"/></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paulomargotto.com.br/" TargetMode="Externa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hyperlink" Target="https://pubmed.ncbi.nlm.nih.gov/34935083/" TargetMode="External"/><Relationship Id="rId2" Type="http://schemas.openxmlformats.org/officeDocument/2006/relationships/hyperlink" Target="http://paulomargotto.com.br/documentos/22493" TargetMode="External"/><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4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paulomargotto.com.br/documentos/18451" TargetMode="External"/><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paulomargotto.com.br/documentos/21091" TargetMode="External"/><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Google Shape;464;p13"/>
          <p:cNvSpPr>
            <a:spLocks noGrp="1"/>
          </p:cNvSpPr>
          <p:nvPr>
            <p:ph type="ctrTitle"/>
          </p:nvPr>
        </p:nvSpPr>
        <p:spPr>
          <a:xfrm>
            <a:off x="825500" y="503238"/>
            <a:ext cx="10541000" cy="1546225"/>
          </a:xfrm>
        </p:spPr>
        <p:txBody>
          <a:bodyPr lIns="121900" tIns="121900" rIns="121900" bIns="121900"/>
          <a:lstStyle/>
          <a:p>
            <a:pPr algn="ctr" eaLnBrk="1" hangingPunct="1">
              <a:spcBef>
                <a:spcPct val="0"/>
              </a:spcBef>
              <a:spcAft>
                <a:spcPct val="0"/>
              </a:spcAft>
            </a:pPr>
            <a:r>
              <a:rPr lang="pt-BR" sz="3200" b="1" smtClean="0">
                <a:solidFill>
                  <a:srgbClr val="FF00FF"/>
                </a:solidFill>
                <a:latin typeface="Algerian" pitchFamily="82" charset="0"/>
              </a:rPr>
              <a:t>Variabilidade na duração do antibiótico para enterocolite necrosante e resultados em uma grande coorte multicêntrica</a:t>
            </a:r>
          </a:p>
        </p:txBody>
      </p:sp>
      <p:sp>
        <p:nvSpPr>
          <p:cNvPr id="19458" name="CaixaDeTexto 3"/>
          <p:cNvSpPr txBox="1">
            <a:spLocks noChangeArrowheads="1"/>
          </p:cNvSpPr>
          <p:nvPr/>
        </p:nvSpPr>
        <p:spPr bwMode="auto">
          <a:xfrm>
            <a:off x="744538" y="5006975"/>
            <a:ext cx="11285537" cy="1006475"/>
          </a:xfrm>
          <a:prstGeom prst="rect">
            <a:avLst/>
          </a:prstGeom>
          <a:solidFill>
            <a:srgbClr val="FFFF00"/>
          </a:solidFill>
          <a:ln w="9525">
            <a:noFill/>
            <a:miter lim="800000"/>
            <a:headEnd/>
            <a:tailEnd/>
          </a:ln>
        </p:spPr>
        <p:txBody>
          <a:bodyPr>
            <a:spAutoFit/>
          </a:bodyPr>
          <a:lstStyle/>
          <a:p>
            <a:pPr algn="ctr"/>
            <a:r>
              <a:rPr lang="pt-BR" sz="2000" b="1">
                <a:solidFill>
                  <a:schemeClr val="hlink"/>
                </a:solidFill>
                <a:latin typeface="Calibri" pitchFamily="34" charset="0"/>
              </a:rPr>
              <a:t>Apresentação: Amanda Silva Franco Molinari (R4 em Neonatologia da Unidade de Neonatologia do HMIB/SES/DF) </a:t>
            </a:r>
          </a:p>
          <a:p>
            <a:pPr algn="ctr"/>
            <a:r>
              <a:rPr lang="pt-BR" sz="2000" b="1">
                <a:solidFill>
                  <a:schemeClr val="hlink"/>
                </a:solidFill>
                <a:latin typeface="Calibri" pitchFamily="34" charset="0"/>
              </a:rPr>
              <a:t>Coordenação: Miza Vidigal</a:t>
            </a:r>
          </a:p>
        </p:txBody>
      </p:sp>
      <p:sp>
        <p:nvSpPr>
          <p:cNvPr id="19459" name="Rectangle 4"/>
          <p:cNvSpPr>
            <a:spLocks noChangeArrowheads="1"/>
          </p:cNvSpPr>
          <p:nvPr/>
        </p:nvSpPr>
        <p:spPr bwMode="auto">
          <a:xfrm>
            <a:off x="0" y="3794125"/>
            <a:ext cx="12192000" cy="1098550"/>
          </a:xfrm>
          <a:prstGeom prst="rect">
            <a:avLst/>
          </a:prstGeom>
          <a:solidFill>
            <a:srgbClr val="FFFFFF"/>
          </a:solidFill>
          <a:ln w="9525">
            <a:noFill/>
            <a:miter lim="800000"/>
            <a:headEnd/>
            <a:tailEnd/>
          </a:ln>
        </p:spPr>
        <p:txBody>
          <a:bodyPr lIns="0" tIns="0" rIns="0" bIns="0" anchor="ctr">
            <a:spAutoFit/>
          </a:bodyPr>
          <a:lstStyle/>
          <a:p>
            <a:pPr algn="ctr"/>
            <a:r>
              <a:rPr lang="pt-BR" b="1">
                <a:hlinkClick r:id="rId3"/>
              </a:rPr>
              <a:t>Variability</a:t>
            </a:r>
            <a:r>
              <a:rPr lang="pt-BR">
                <a:hlinkClick r:id="rId3"/>
              </a:rPr>
              <a:t> in </a:t>
            </a:r>
            <a:r>
              <a:rPr lang="pt-BR" b="1">
                <a:hlinkClick r:id="rId3"/>
              </a:rPr>
              <a:t>antibiotic</a:t>
            </a:r>
            <a:r>
              <a:rPr lang="pt-BR">
                <a:hlinkClick r:id="rId3"/>
              </a:rPr>
              <a:t> </a:t>
            </a:r>
            <a:r>
              <a:rPr lang="pt-BR" b="1">
                <a:hlinkClick r:id="rId3"/>
              </a:rPr>
              <a:t>duration</a:t>
            </a:r>
            <a:r>
              <a:rPr lang="pt-BR">
                <a:hlinkClick r:id="rId3"/>
              </a:rPr>
              <a:t> for </a:t>
            </a:r>
            <a:r>
              <a:rPr lang="pt-BR" b="1">
                <a:hlinkClick r:id="rId3"/>
              </a:rPr>
              <a:t>necrotizing</a:t>
            </a:r>
            <a:r>
              <a:rPr lang="pt-BR">
                <a:hlinkClick r:id="rId3"/>
              </a:rPr>
              <a:t> enterocolitis and outcomes in a large multicenter cohort.</a:t>
            </a:r>
            <a:endParaRPr lang="pt-BR"/>
          </a:p>
          <a:p>
            <a:pPr algn="ctr"/>
            <a:r>
              <a:rPr lang="pt-BR"/>
              <a:t>Ahmad I, Premkumar MH, Hair AB, Sullivan KM, Zaniletti I, Sharma J, Nayak SP, Reber KM, Padula M, Brozanski B, DiGeronimo R, Yanowitz TD; Children’s Hospitals Neonatal Consortium NEC Focus Group.J Perinatol. 2022 Jun 27. doi: 10.1038/s41372-022-01433-2. Online ahead of print.PMID: 35760891</a:t>
            </a:r>
          </a:p>
        </p:txBody>
      </p:sp>
      <p:sp>
        <p:nvSpPr>
          <p:cNvPr id="19460" name="Text Box 6"/>
          <p:cNvSpPr txBox="1">
            <a:spLocks noChangeArrowheads="1"/>
          </p:cNvSpPr>
          <p:nvPr/>
        </p:nvSpPr>
        <p:spPr bwMode="auto">
          <a:xfrm>
            <a:off x="4238625" y="6156325"/>
            <a:ext cx="4200525" cy="701675"/>
          </a:xfrm>
          <a:prstGeom prst="rect">
            <a:avLst/>
          </a:prstGeom>
          <a:solidFill>
            <a:srgbClr val="FFFF00"/>
          </a:solidFill>
          <a:ln w="9525">
            <a:noFill/>
            <a:miter lim="800000"/>
            <a:headEnd/>
            <a:tailEnd/>
          </a:ln>
        </p:spPr>
        <p:txBody>
          <a:bodyPr>
            <a:spAutoFit/>
          </a:bodyPr>
          <a:lstStyle/>
          <a:p>
            <a:r>
              <a:rPr lang="pt-BR" sz="2000" i="1">
                <a:hlinkClick r:id="rId4"/>
              </a:rPr>
              <a:t>www.paulomargotto.com.br</a:t>
            </a:r>
            <a:endParaRPr lang="pt-BR" sz="2000" i="1"/>
          </a:p>
          <a:p>
            <a:r>
              <a:rPr lang="pt-BR" sz="2000" i="1"/>
              <a:t>Brasília, 6 d agosto de 2022</a:t>
            </a:r>
          </a:p>
        </p:txBody>
      </p:sp>
      <p:pic>
        <p:nvPicPr>
          <p:cNvPr id="19461" name="Picture 7"/>
          <p:cNvPicPr>
            <a:picLocks noChangeAspect="1" noChangeArrowheads="1"/>
          </p:cNvPicPr>
          <p:nvPr/>
        </p:nvPicPr>
        <p:blipFill>
          <a:blip r:embed="rId5"/>
          <a:srcRect/>
          <a:stretch>
            <a:fillRect/>
          </a:stretch>
        </p:blipFill>
        <p:spPr bwMode="auto">
          <a:xfrm>
            <a:off x="9675813" y="1743075"/>
            <a:ext cx="1941512" cy="1214438"/>
          </a:xfrm>
          <a:prstGeom prst="rect">
            <a:avLst/>
          </a:prstGeom>
          <a:noFill/>
          <a:ln w="9525">
            <a:noFill/>
            <a:miter lim="800000"/>
            <a:headEnd/>
            <a:tailEnd/>
          </a:ln>
        </p:spPr>
      </p:pic>
      <p:pic>
        <p:nvPicPr>
          <p:cNvPr id="19462" name="Picture 8"/>
          <p:cNvPicPr>
            <a:picLocks noChangeAspect="1" noChangeArrowheads="1"/>
          </p:cNvPicPr>
          <p:nvPr/>
        </p:nvPicPr>
        <p:blipFill>
          <a:blip r:embed="rId6"/>
          <a:srcRect/>
          <a:stretch>
            <a:fillRect/>
          </a:stretch>
        </p:blipFill>
        <p:spPr bwMode="auto">
          <a:xfrm>
            <a:off x="276225" y="1558925"/>
            <a:ext cx="1590675" cy="1590675"/>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Google Shape;485;p16"/>
          <p:cNvSpPr>
            <a:spLocks noGrp="1"/>
          </p:cNvSpPr>
          <p:nvPr>
            <p:ph type="ctrTitle"/>
          </p:nvPr>
        </p:nvSpPr>
        <p:spPr>
          <a:xfrm>
            <a:off x="3079750" y="4041775"/>
            <a:ext cx="6951663" cy="1546225"/>
          </a:xfrm>
        </p:spPr>
        <p:txBody>
          <a:bodyPr lIns="121900" tIns="121900" rIns="121900" bIns="121900"/>
          <a:lstStyle/>
          <a:p>
            <a:pPr eaLnBrk="1" hangingPunct="1">
              <a:spcBef>
                <a:spcPct val="0"/>
              </a:spcBef>
              <a:spcAft>
                <a:spcPct val="0"/>
              </a:spcAft>
            </a:pPr>
            <a:r>
              <a:rPr lang="pt-BR" smtClean="0">
                <a:latin typeface="Bookman Old Style" pitchFamily="18" charset="0"/>
              </a:rPr>
              <a:t>INTRODUÇÃO</a:t>
            </a:r>
            <a:r>
              <a:rPr lang="pt-BR" b="1" smtClean="0"/>
              <a:t> </a:t>
            </a:r>
          </a:p>
        </p:txBody>
      </p:sp>
      <p:sp>
        <p:nvSpPr>
          <p:cNvPr id="21506" name="Google Shape;487;p16"/>
          <p:cNvSpPr txBox="1">
            <a:spLocks noChangeArrowheads="1"/>
          </p:cNvSpPr>
          <p:nvPr/>
        </p:nvSpPr>
        <p:spPr bwMode="auto">
          <a:xfrm>
            <a:off x="9888538" y="4883150"/>
            <a:ext cx="2347912" cy="1606550"/>
          </a:xfrm>
          <a:prstGeom prst="rect">
            <a:avLst/>
          </a:prstGeom>
          <a:noFill/>
          <a:ln w="9525">
            <a:noFill/>
            <a:miter lim="800000"/>
            <a:headEnd/>
            <a:tailEnd/>
          </a:ln>
        </p:spPr>
        <p:txBody>
          <a:bodyPr lIns="121900" tIns="121900" rIns="121900" bIns="121900" anchor="b"/>
          <a:lstStyle/>
          <a:p>
            <a:pPr algn="ctr"/>
            <a:r>
              <a:rPr lang="pt-BR" sz="16000" b="1">
                <a:solidFill>
                  <a:schemeClr val="accent2"/>
                </a:solidFill>
                <a:latin typeface="Oswald" pitchFamily="2" charset="0"/>
                <a:sym typeface="Oswald" pitchFamily="2" charset="0"/>
              </a:rPr>
              <a:t>1</a:t>
            </a:r>
            <a:endParaRPr lang="pt-BR" sz="16000">
              <a:solidFill>
                <a:schemeClr val="accent2"/>
              </a:solidFill>
              <a:latin typeface="Calibri" pitchFamily="34" charset="0"/>
            </a:endParaRPr>
          </a:p>
        </p:txBody>
      </p:sp>
      <p:sp>
        <p:nvSpPr>
          <p:cNvPr id="488" name="Google Shape;488;p16"/>
          <p:cNvSpPr>
            <a:spLocks noGrp="1"/>
          </p:cNvSpPr>
          <p:nvPr>
            <p:ph type="sldNum" sz="quarter" idx="10"/>
          </p:nvPr>
        </p:nvSpPr>
        <p:spPr/>
        <p:txBody>
          <a:bodyPr lIns="121900" tIns="121900" rIns="121900" bIns="121900"/>
          <a:lstStyle/>
          <a:p>
            <a:pPr>
              <a:defRPr/>
            </a:pPr>
            <a:fld id="{D548685B-060E-45EB-838F-BF8270E8AAB5}" type="slidenum">
              <a:rPr lang="en"/>
              <a:pPr>
                <a:defRPr/>
              </a:pPr>
              <a:t>2</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9" name="Google Shape;599;p27"/>
          <p:cNvSpPr txBox="1">
            <a:spLocks noGrp="1"/>
          </p:cNvSpPr>
          <p:nvPr>
            <p:ph type="ctrTitle" idx="4294967295"/>
          </p:nvPr>
        </p:nvSpPr>
        <p:spPr>
          <a:xfrm>
            <a:off x="742950" y="2081213"/>
            <a:ext cx="10363200" cy="1546225"/>
          </a:xfrm>
        </p:spPr>
        <p:txBody>
          <a:bodyPr spcFirstLastPara="1" lIns="121900" tIns="121900" rIns="121900" bIns="121900" rtlCol="0" anchor="b">
            <a:noAutofit/>
          </a:bodyPr>
          <a:lstStyle/>
          <a:p>
            <a:pPr algn="ctr" eaLnBrk="1" fontAlgn="auto" hangingPunct="1">
              <a:spcBef>
                <a:spcPts val="0"/>
              </a:spcBef>
              <a:spcAft>
                <a:spcPts val="0"/>
              </a:spcAft>
              <a:defRPr/>
            </a:pPr>
            <a:r>
              <a:rPr lang="pt-BR" sz="9600" b="1" dirty="0">
                <a:solidFill>
                  <a:schemeClr val="bg1"/>
                </a:solidFill>
              </a:rPr>
              <a:t>4-7%</a:t>
            </a:r>
            <a:endParaRPr sz="13333" b="1" dirty="0">
              <a:solidFill>
                <a:schemeClr val="bg1"/>
              </a:solidFill>
            </a:endParaRPr>
          </a:p>
        </p:txBody>
      </p:sp>
      <p:sp>
        <p:nvSpPr>
          <p:cNvPr id="23554" name="Google Shape;600;p27"/>
          <p:cNvSpPr>
            <a:spLocks noGrp="1"/>
          </p:cNvSpPr>
          <p:nvPr>
            <p:ph type="subTitle" idx="4294967295"/>
          </p:nvPr>
        </p:nvSpPr>
        <p:spPr>
          <a:xfrm>
            <a:off x="742950" y="3429000"/>
            <a:ext cx="10363200" cy="1046163"/>
          </a:xfrm>
        </p:spPr>
        <p:txBody>
          <a:bodyPr lIns="121900" tIns="121900" rIns="121900" bIns="121900"/>
          <a:lstStyle/>
          <a:p>
            <a:pPr marL="285750" indent="-285750" algn="just" eaLnBrk="1" hangingPunct="1">
              <a:lnSpc>
                <a:spcPct val="150000"/>
              </a:lnSpc>
              <a:buClr>
                <a:schemeClr val="accent2"/>
              </a:buClr>
              <a:buFont typeface="Courier New" pitchFamily="49" charset="0"/>
              <a:buChar char="o"/>
            </a:pPr>
            <a:r>
              <a:rPr lang="pt-BR" smtClean="0"/>
              <a:t>A enterocolite necrosante (NEC) é uma condição grave que ocorre predominantemente em prematuros e foi relatada em 4-7% de todos os recém-nascidos de muito baixo peso</a:t>
            </a:r>
          </a:p>
        </p:txBody>
      </p:sp>
      <p:sp>
        <p:nvSpPr>
          <p:cNvPr id="601" name="Google Shape;601;p27"/>
          <p:cNvSpPr>
            <a:spLocks noGrp="1"/>
          </p:cNvSpPr>
          <p:nvPr>
            <p:ph type="sldNum" sz="quarter" idx="10"/>
          </p:nvPr>
        </p:nvSpPr>
        <p:spPr/>
        <p:txBody>
          <a:bodyPr lIns="121900" tIns="121900" rIns="121900" bIns="121900"/>
          <a:lstStyle/>
          <a:p>
            <a:pPr>
              <a:defRPr/>
            </a:pPr>
            <a:fld id="{02C011EB-E648-42B8-9BF5-34B19F9C5697}" type="slidenum">
              <a:rPr lang="en"/>
              <a:pPr>
                <a:defRPr/>
              </a:pPr>
              <a:t>3</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10CE7787-0955-403A-8EC6-A87383D372E8}" type="slidenum">
              <a:rPr lang="en"/>
              <a:pPr>
                <a:defRPr/>
              </a:pPr>
              <a:t>4</a:t>
            </a:fld>
            <a:endParaRPr/>
          </a:p>
        </p:txBody>
      </p:sp>
      <p:sp>
        <p:nvSpPr>
          <p:cNvPr id="25602" name="Espaço Reservado para Texto 2"/>
          <p:cNvSpPr>
            <a:spLocks noGrp="1"/>
          </p:cNvSpPr>
          <p:nvPr>
            <p:ph type="body" idx="1"/>
          </p:nvPr>
        </p:nvSpPr>
        <p:spPr>
          <a:xfrm>
            <a:off x="1236663" y="595313"/>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INTRODUÇÃO</a:t>
            </a:r>
            <a:r>
              <a:rPr lang="pt-BR" sz="3600" b="1" smtClean="0"/>
              <a:t> </a:t>
            </a:r>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25604" name="CaixaDeTexto 3"/>
          <p:cNvSpPr txBox="1">
            <a:spLocks noChangeArrowheads="1"/>
          </p:cNvSpPr>
          <p:nvPr/>
        </p:nvSpPr>
        <p:spPr bwMode="auto">
          <a:xfrm>
            <a:off x="504825" y="1506538"/>
            <a:ext cx="10904538" cy="5124450"/>
          </a:xfrm>
          <a:prstGeom prst="rect">
            <a:avLst/>
          </a:prstGeom>
          <a:noFill/>
          <a:ln w="9525">
            <a:noFill/>
            <a:miter lim="800000"/>
            <a:headEnd/>
            <a:tailEnd/>
          </a:ln>
        </p:spPr>
        <p:txBody>
          <a:bodyPr>
            <a:spAutoFit/>
          </a:bodyPr>
          <a:lstStyle/>
          <a:p>
            <a:pPr marL="285750" indent="-285750" algn="just">
              <a:lnSpc>
                <a:spcPct val="150000"/>
              </a:lnSpc>
              <a:buClr>
                <a:schemeClr val="accent2"/>
              </a:buClr>
              <a:buFont typeface="Courier New" pitchFamily="49" charset="0"/>
              <a:buChar char="o"/>
            </a:pPr>
            <a:r>
              <a:rPr lang="pt-BR" sz="2200" b="1">
                <a:latin typeface="Calibri" pitchFamily="34" charset="0"/>
              </a:rPr>
              <a:t>A patogênese da NEC é multifatorial </a:t>
            </a:r>
            <a:r>
              <a:rPr lang="pt-BR" sz="2200">
                <a:latin typeface="Calibri" pitchFamily="34" charset="0"/>
              </a:rPr>
              <a:t>e inclui uma variedade de fatores, incluindo prematuridade, disbiose, resposta imune desregulada, isquemia intestinal e imaturidade intestinal . </a:t>
            </a:r>
          </a:p>
          <a:p>
            <a:pPr marL="285750" indent="-285750" algn="just">
              <a:lnSpc>
                <a:spcPct val="150000"/>
              </a:lnSpc>
              <a:buClr>
                <a:schemeClr val="accent2"/>
              </a:buClr>
              <a:buFont typeface="Courier New" pitchFamily="49" charset="0"/>
              <a:buChar char="o"/>
            </a:pPr>
            <a:r>
              <a:rPr lang="pt-BR" sz="2200" b="1">
                <a:latin typeface="Calibri" pitchFamily="34" charset="0"/>
              </a:rPr>
              <a:t>O tratamento da NEC é de suporte e inclui antibioticoterapia </a:t>
            </a:r>
            <a:r>
              <a:rPr lang="pt-BR" sz="2200">
                <a:latin typeface="Calibri" pitchFamily="34" charset="0"/>
              </a:rPr>
              <a:t>devido à preocupação com a inflamação induzida por bactérias como uma possível causa da NEC. </a:t>
            </a:r>
          </a:p>
          <a:p>
            <a:pPr marL="285750" indent="-285750" algn="just">
              <a:lnSpc>
                <a:spcPct val="150000"/>
              </a:lnSpc>
              <a:buClr>
                <a:schemeClr val="accent2"/>
              </a:buClr>
              <a:buFont typeface="Courier New" pitchFamily="49" charset="0"/>
              <a:buChar char="o"/>
            </a:pPr>
            <a:r>
              <a:rPr lang="pt-BR" sz="2200">
                <a:latin typeface="Calibri" pitchFamily="34" charset="0"/>
              </a:rPr>
              <a:t>Na ausência de uma etiologia mais definitiva e na falta de consenso, os bebês são frequentemente tratados com antibióticos variados e longos. </a:t>
            </a:r>
          </a:p>
          <a:p>
            <a:pPr marL="285750" indent="-285750" algn="ctr">
              <a:lnSpc>
                <a:spcPct val="150000"/>
              </a:lnSpc>
              <a:buClr>
                <a:schemeClr val="accent2"/>
              </a:buClr>
              <a:buFont typeface="Courier New" pitchFamily="49" charset="0"/>
              <a:buNone/>
            </a:pPr>
            <a:r>
              <a:rPr lang="pt-BR" sz="2200" b="1" i="1">
                <a:solidFill>
                  <a:srgbClr val="FF0000"/>
                </a:solidFill>
                <a:latin typeface="Calibri" pitchFamily="34" charset="0"/>
              </a:rPr>
              <a:t>Os cursos de antibióticos demonstraram alterar o microbioma intestinal, o que pode afetar a tolerância à alimentação</a:t>
            </a:r>
          </a:p>
          <a:p>
            <a:pPr marL="285750" indent="-285750" algn="just">
              <a:lnSpc>
                <a:spcPct val="150000"/>
              </a:lnSpc>
            </a:pPr>
            <a:endParaRPr lang="pt-BR" sz="2200" b="1">
              <a:solidFill>
                <a:srgbClr val="FF0000"/>
              </a:solidFill>
              <a:latin typeface="Calibri"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F54E5D2B-E03C-43CD-AEF6-7A20BC83B1AA}" type="slidenum">
              <a:rPr lang="en"/>
              <a:pPr>
                <a:defRPr/>
              </a:pPr>
              <a:t>5</a:t>
            </a:fld>
            <a:endParaRPr/>
          </a:p>
        </p:txBody>
      </p:sp>
      <p:sp>
        <p:nvSpPr>
          <p:cNvPr id="27650" name="Espaço Reservado para Texto 2"/>
          <p:cNvSpPr>
            <a:spLocks noGrp="1"/>
          </p:cNvSpPr>
          <p:nvPr>
            <p:ph type="body" idx="1"/>
          </p:nvPr>
        </p:nvSpPr>
        <p:spPr>
          <a:xfrm>
            <a:off x="1236663" y="595313"/>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INTRODUÇÃO</a:t>
            </a:r>
            <a:r>
              <a:rPr lang="pt-BR" sz="3600" b="1" smtClean="0"/>
              <a:t> </a:t>
            </a:r>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27652" name="CaixaDeTexto 3"/>
          <p:cNvSpPr txBox="1">
            <a:spLocks noChangeArrowheads="1"/>
          </p:cNvSpPr>
          <p:nvPr/>
        </p:nvSpPr>
        <p:spPr bwMode="auto">
          <a:xfrm>
            <a:off x="374650" y="1411288"/>
            <a:ext cx="11442700" cy="5262562"/>
          </a:xfrm>
          <a:prstGeom prst="rect">
            <a:avLst/>
          </a:prstGeom>
          <a:noFill/>
          <a:ln w="9525">
            <a:noFill/>
            <a:miter lim="800000"/>
            <a:headEnd/>
            <a:tailEnd/>
          </a:ln>
        </p:spPr>
        <p:txBody>
          <a:bodyPr>
            <a:spAutoFit/>
          </a:bodyPr>
          <a:lstStyle/>
          <a:p>
            <a:pPr marL="342900" indent="-342900" algn="just">
              <a:lnSpc>
                <a:spcPct val="150000"/>
              </a:lnSpc>
              <a:buClr>
                <a:schemeClr val="accent2"/>
              </a:buClr>
              <a:buFont typeface="Courier New" pitchFamily="49" charset="0"/>
              <a:buChar char="o"/>
            </a:pPr>
            <a:r>
              <a:rPr lang="pt-BR" sz="2200">
                <a:latin typeface="Calibri" pitchFamily="34" charset="0"/>
              </a:rPr>
              <a:t>A padronização das práticas demonstrou melhorar os desfechos em bebês com NEC. Isso reforça a necessidade de estudar a variabilidade no uso de antibióticos na NEC e adotar medidas para minimizá-la.</a:t>
            </a:r>
          </a:p>
          <a:p>
            <a:pPr marL="342900" indent="-342900" algn="ctr">
              <a:lnSpc>
                <a:spcPct val="150000"/>
              </a:lnSpc>
              <a:buClr>
                <a:schemeClr val="accent2"/>
              </a:buClr>
              <a:buFont typeface="Courier New" pitchFamily="49" charset="0"/>
              <a:buNone/>
            </a:pPr>
            <a:r>
              <a:rPr lang="pt-BR" sz="2800" b="1">
                <a:solidFill>
                  <a:srgbClr val="FF00FF"/>
                </a:solidFill>
                <a:latin typeface="Calibri" pitchFamily="34" charset="0"/>
              </a:rPr>
              <a:t>Objetivo do estudo</a:t>
            </a:r>
            <a:endParaRPr lang="pt-BR" sz="2200">
              <a:latin typeface="Calibri" pitchFamily="34" charset="0"/>
            </a:endParaRPr>
          </a:p>
          <a:p>
            <a:pPr marL="800100" lvl="1" indent="-342900" algn="ctr">
              <a:lnSpc>
                <a:spcPct val="150000"/>
              </a:lnSpc>
              <a:buClr>
                <a:schemeClr val="accent2"/>
              </a:buClr>
              <a:buFont typeface="Arial" charset="0"/>
              <a:buChar char="•"/>
            </a:pPr>
            <a:r>
              <a:rPr lang="pt-BR" sz="2200" b="1">
                <a:solidFill>
                  <a:srgbClr val="0000FF"/>
                </a:solidFill>
                <a:latin typeface="Calibri" pitchFamily="34" charset="0"/>
              </a:rPr>
              <a:t>Estudar a variabilidade na duração do tratamento antibiótico para NEC médica e cirúrgica</a:t>
            </a:r>
          </a:p>
          <a:p>
            <a:pPr marL="800100" lvl="1" indent="-342900" algn="ctr">
              <a:lnSpc>
                <a:spcPct val="150000"/>
              </a:lnSpc>
              <a:buClr>
                <a:schemeClr val="accent2"/>
              </a:buClr>
              <a:buFont typeface="Arial" charset="0"/>
              <a:buChar char="•"/>
            </a:pPr>
            <a:r>
              <a:rPr lang="pt-BR" sz="2200" b="1">
                <a:solidFill>
                  <a:srgbClr val="0000FF"/>
                </a:solidFill>
                <a:latin typeface="Calibri" pitchFamily="34" charset="0"/>
              </a:rPr>
              <a:t>Determinar se a duração mais longa do tratamento com antibióticos estaria relacionado ao tempo para alimentação completa (</a:t>
            </a:r>
            <a:r>
              <a:rPr lang="pt-BR" i="1">
                <a:solidFill>
                  <a:srgbClr val="0000FF"/>
                </a:solidFill>
              </a:rPr>
              <a:t>time to full feeds - </a:t>
            </a:r>
            <a:r>
              <a:rPr lang="pt-BR" sz="2200" b="1">
                <a:solidFill>
                  <a:srgbClr val="0000FF"/>
                </a:solidFill>
                <a:latin typeface="Calibri" pitchFamily="34" charset="0"/>
              </a:rPr>
              <a:t>TFF) e tempo de internação hospitalar (</a:t>
            </a:r>
            <a:r>
              <a:rPr lang="pt-BR" sz="2200" b="1" i="1">
                <a:solidFill>
                  <a:srgbClr val="0000FF"/>
                </a:solidFill>
                <a:latin typeface="Calibri" pitchFamily="34" charset="0"/>
              </a:rPr>
              <a:t>l</a:t>
            </a:r>
            <a:r>
              <a:rPr lang="pt-BR" i="1">
                <a:solidFill>
                  <a:srgbClr val="0000FF"/>
                </a:solidFill>
              </a:rPr>
              <a:t>ength of stay-</a:t>
            </a:r>
            <a:r>
              <a:rPr lang="pt-BR">
                <a:solidFill>
                  <a:srgbClr val="0000FF"/>
                </a:solidFill>
              </a:rPr>
              <a:t> </a:t>
            </a:r>
            <a:r>
              <a:rPr lang="pt-BR" sz="2200" b="1">
                <a:solidFill>
                  <a:srgbClr val="0000FF"/>
                </a:solidFill>
                <a:latin typeface="Calibri" pitchFamily="34" charset="0"/>
              </a:rPr>
              <a:t>LOS), o que pode ser um indicador de recuperação intestinal</a:t>
            </a:r>
            <a:r>
              <a:rPr lang="pt-BR" sz="2200" b="1">
                <a:solidFill>
                  <a:schemeClr val="hlink"/>
                </a:solidFill>
                <a:latin typeface="Calibri" pitchFamily="34" charset="0"/>
              </a:rPr>
              <a:t>.</a:t>
            </a:r>
          </a:p>
          <a:p>
            <a:pPr marL="342900" indent="-342900" algn="just">
              <a:lnSpc>
                <a:spcPct val="150000"/>
              </a:lnSpc>
              <a:buClr>
                <a:schemeClr val="accent2"/>
              </a:buClr>
              <a:buFont typeface="Arial" charset="0"/>
              <a:buChar char="•"/>
            </a:pPr>
            <a:endParaRPr lang="pt-BR" sz="2200" b="1">
              <a:solidFill>
                <a:schemeClr val="hlink"/>
              </a:solidFill>
              <a:latin typeface="Calibri" pitchFamily="34" charset="0"/>
            </a:endParaRPr>
          </a:p>
          <a:p>
            <a:pPr marL="342900" indent="-342900" algn="just">
              <a:lnSpc>
                <a:spcPct val="150000"/>
              </a:lnSpc>
              <a:buClr>
                <a:schemeClr val="accent2"/>
              </a:buClr>
              <a:buFont typeface="Courier New" pitchFamily="49" charset="0"/>
              <a:buChar char="o"/>
            </a:pPr>
            <a:endParaRPr lang="pt-BR" sz="2200">
              <a:latin typeface="Calibri"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Google Shape;485;p16"/>
          <p:cNvSpPr>
            <a:spLocks noGrp="1"/>
          </p:cNvSpPr>
          <p:nvPr>
            <p:ph type="ctrTitle"/>
          </p:nvPr>
        </p:nvSpPr>
        <p:spPr>
          <a:xfrm>
            <a:off x="3079750" y="4041775"/>
            <a:ext cx="6951663" cy="1546225"/>
          </a:xfrm>
        </p:spPr>
        <p:txBody>
          <a:bodyPr lIns="121900" tIns="121900" rIns="121900" bIns="121900"/>
          <a:lstStyle/>
          <a:p>
            <a:pPr eaLnBrk="1" hangingPunct="1">
              <a:spcBef>
                <a:spcPct val="0"/>
              </a:spcBef>
              <a:spcAft>
                <a:spcPct val="0"/>
              </a:spcAft>
            </a:pPr>
            <a:r>
              <a:rPr lang="pt-BR" smtClean="0">
                <a:latin typeface="Bookman Old Style" pitchFamily="18" charset="0"/>
              </a:rPr>
              <a:t>MÉTODOS</a:t>
            </a:r>
            <a:endParaRPr lang="pt-BR" smtClean="0"/>
          </a:p>
        </p:txBody>
      </p:sp>
      <p:sp>
        <p:nvSpPr>
          <p:cNvPr id="29698" name="Google Shape;487;p16"/>
          <p:cNvSpPr txBox="1">
            <a:spLocks noChangeArrowheads="1"/>
          </p:cNvSpPr>
          <p:nvPr/>
        </p:nvSpPr>
        <p:spPr bwMode="auto">
          <a:xfrm>
            <a:off x="9888538" y="4883150"/>
            <a:ext cx="2347912" cy="1606550"/>
          </a:xfrm>
          <a:prstGeom prst="rect">
            <a:avLst/>
          </a:prstGeom>
          <a:noFill/>
          <a:ln w="9525">
            <a:noFill/>
            <a:miter lim="800000"/>
            <a:headEnd/>
            <a:tailEnd/>
          </a:ln>
        </p:spPr>
        <p:txBody>
          <a:bodyPr lIns="121900" tIns="121900" rIns="121900" bIns="121900" anchor="b"/>
          <a:lstStyle/>
          <a:p>
            <a:pPr algn="ctr"/>
            <a:r>
              <a:rPr lang="pt-BR" sz="16000" b="1">
                <a:solidFill>
                  <a:schemeClr val="accent2"/>
                </a:solidFill>
                <a:latin typeface="Oswald" pitchFamily="2" charset="0"/>
                <a:sym typeface="Oswald" pitchFamily="2" charset="0"/>
              </a:rPr>
              <a:t>2</a:t>
            </a:r>
            <a:endParaRPr lang="pt-BR" sz="16000">
              <a:solidFill>
                <a:schemeClr val="accent2"/>
              </a:solidFill>
              <a:latin typeface="Calibri" pitchFamily="34" charset="0"/>
            </a:endParaRPr>
          </a:p>
        </p:txBody>
      </p:sp>
      <p:sp>
        <p:nvSpPr>
          <p:cNvPr id="488" name="Google Shape;488;p16"/>
          <p:cNvSpPr>
            <a:spLocks noGrp="1"/>
          </p:cNvSpPr>
          <p:nvPr>
            <p:ph type="sldNum" sz="quarter" idx="10"/>
          </p:nvPr>
        </p:nvSpPr>
        <p:spPr/>
        <p:txBody>
          <a:bodyPr lIns="121900" tIns="121900" rIns="121900" bIns="121900"/>
          <a:lstStyle/>
          <a:p>
            <a:pPr>
              <a:defRPr/>
            </a:pPr>
            <a:fld id="{39866E9B-BA3B-4E85-8C75-1F3F0378FA7F}" type="slidenum">
              <a:rPr lang="en"/>
              <a:pPr>
                <a:defRPr/>
              </a:pPr>
              <a:t>6</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59EC0349-62AC-469F-8D05-B3AA4ED284C5}" type="slidenum">
              <a:rPr lang="en"/>
              <a:pPr>
                <a:defRPr/>
              </a:pPr>
              <a:t>7</a:t>
            </a:fld>
            <a:endParaRPr/>
          </a:p>
        </p:txBody>
      </p:sp>
      <p:sp>
        <p:nvSpPr>
          <p:cNvPr id="31746" name="Espaço Reservado para Texto 2"/>
          <p:cNvSpPr>
            <a:spLocks noGrp="1"/>
          </p:cNvSpPr>
          <p:nvPr>
            <p:ph type="body" idx="1"/>
          </p:nvPr>
        </p:nvSpPr>
        <p:spPr>
          <a:xfrm>
            <a:off x="1236663" y="595313"/>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MÉTODOS</a:t>
            </a:r>
            <a:endParaRPr lang="pt-BR" sz="3600" smtClean="0"/>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31748" name="CaixaDeTexto 3"/>
          <p:cNvSpPr txBox="1">
            <a:spLocks noChangeArrowheads="1"/>
          </p:cNvSpPr>
          <p:nvPr/>
        </p:nvSpPr>
        <p:spPr bwMode="auto">
          <a:xfrm>
            <a:off x="719138" y="1371600"/>
            <a:ext cx="10458450" cy="3925888"/>
          </a:xfrm>
          <a:prstGeom prst="rect">
            <a:avLst/>
          </a:prstGeom>
          <a:noFill/>
          <a:ln w="9525">
            <a:noFill/>
            <a:miter lim="800000"/>
            <a:headEnd/>
            <a:tailEnd/>
          </a:ln>
        </p:spPr>
        <p:txBody>
          <a:bodyPr>
            <a:spAutoFit/>
          </a:bodyPr>
          <a:lstStyle/>
          <a:p>
            <a:pPr>
              <a:lnSpc>
                <a:spcPct val="150000"/>
              </a:lnSpc>
            </a:pPr>
            <a:r>
              <a:rPr lang="pt-BR" sz="2400" b="1">
                <a:solidFill>
                  <a:srgbClr val="2F5597"/>
                </a:solidFill>
                <a:latin typeface="Calibri" pitchFamily="34" charset="0"/>
              </a:rPr>
              <a:t>Definição </a:t>
            </a:r>
          </a:p>
          <a:p>
            <a:pPr algn="just">
              <a:lnSpc>
                <a:spcPct val="150000"/>
              </a:lnSpc>
              <a:buClr>
                <a:schemeClr val="accent2"/>
              </a:buClr>
              <a:buFont typeface="Courier New" pitchFamily="49" charset="0"/>
              <a:buChar char="o"/>
            </a:pPr>
            <a:r>
              <a:rPr lang="pt-BR" sz="2400">
                <a:latin typeface="Calibri" pitchFamily="34" charset="0"/>
              </a:rPr>
              <a:t>Desde 2010, o </a:t>
            </a:r>
            <a:r>
              <a:rPr lang="pt-BR" sz="2400" b="1">
                <a:latin typeface="Calibri" pitchFamily="34" charset="0"/>
              </a:rPr>
              <a:t>Children's Hospitals Consortium Database (CHND) </a:t>
            </a:r>
            <a:r>
              <a:rPr lang="pt-BR" sz="2400">
                <a:latin typeface="Calibri" pitchFamily="34" charset="0"/>
              </a:rPr>
              <a:t>permitiu a análise retrospectiva de elementos de dados prospectivamente definidos que se concentram nos resultados hospitalares de recém-nascidos de UTIN internados em Unidades de Terapia Intensiva Neonatais (UTIN) de referência de nível IV nos Estados Unidos</a:t>
            </a:r>
            <a:endParaRPr lang="pt-BR" sz="2400">
              <a:solidFill>
                <a:srgbClr val="000066"/>
              </a:solidFill>
              <a:latin typeface="Calibri" pitchFamily="34" charset="0"/>
            </a:endParaRPr>
          </a:p>
          <a:p>
            <a:pPr algn="just">
              <a:lnSpc>
                <a:spcPct val="150000"/>
              </a:lnSpc>
              <a:buClr>
                <a:schemeClr val="accent2"/>
              </a:buClr>
              <a:buFont typeface="Courier New" pitchFamily="49" charset="0"/>
              <a:buChar char="o"/>
            </a:pPr>
            <a:endParaRPr lang="pt-BR" sz="2400">
              <a:latin typeface="Calibri"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61803AEF-39BA-4942-96CD-39063E3B5C9D}" type="slidenum">
              <a:rPr lang="en"/>
              <a:pPr>
                <a:defRPr/>
              </a:pPr>
              <a:t>8</a:t>
            </a:fld>
            <a:endParaRPr/>
          </a:p>
        </p:txBody>
      </p:sp>
      <p:sp>
        <p:nvSpPr>
          <p:cNvPr id="33794" name="Espaço Reservado para Texto 2"/>
          <p:cNvSpPr>
            <a:spLocks noGrp="1"/>
          </p:cNvSpPr>
          <p:nvPr>
            <p:ph type="body" idx="1"/>
          </p:nvPr>
        </p:nvSpPr>
        <p:spPr>
          <a:xfrm>
            <a:off x="1236663" y="595313"/>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MÉTODOS</a:t>
            </a:r>
            <a:endParaRPr lang="pt-BR" sz="3600" smtClean="0"/>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33796" name="CaixaDeTexto 3"/>
          <p:cNvSpPr txBox="1">
            <a:spLocks noChangeArrowheads="1"/>
          </p:cNvSpPr>
          <p:nvPr/>
        </p:nvSpPr>
        <p:spPr bwMode="auto">
          <a:xfrm>
            <a:off x="271463" y="1371600"/>
            <a:ext cx="11604625" cy="5289550"/>
          </a:xfrm>
          <a:prstGeom prst="rect">
            <a:avLst/>
          </a:prstGeom>
          <a:noFill/>
          <a:ln w="9525">
            <a:noFill/>
            <a:miter lim="800000"/>
            <a:headEnd/>
            <a:tailEnd/>
          </a:ln>
        </p:spPr>
        <p:txBody>
          <a:bodyPr>
            <a:spAutoFit/>
          </a:bodyPr>
          <a:lstStyle/>
          <a:p>
            <a:pPr algn="just">
              <a:lnSpc>
                <a:spcPct val="150000"/>
              </a:lnSpc>
            </a:pPr>
            <a:r>
              <a:rPr lang="pt-BR" sz="2200" b="1">
                <a:solidFill>
                  <a:srgbClr val="2F5597"/>
                </a:solidFill>
                <a:latin typeface="Calibri" pitchFamily="34" charset="0"/>
              </a:rPr>
              <a:t>Pacientes: </a:t>
            </a:r>
            <a:r>
              <a:rPr lang="pt-BR" sz="2200">
                <a:latin typeface="Calibri" pitchFamily="34" charset="0"/>
              </a:rPr>
              <a:t>RN de qualquer idade gestacional e peso ao nascer admitidos dentro de 2 dias do diagnóstico de NEC em uma das 22 UTINs participantes do CHNC entre junho de 2010 e dezembro de 2016 </a:t>
            </a:r>
            <a:r>
              <a:rPr lang="pt-BR" sz="2200" b="1">
                <a:latin typeface="Calibri" pitchFamily="34" charset="0"/>
              </a:rPr>
              <a:t>(tendo </a:t>
            </a:r>
            <a:r>
              <a:rPr lang="pt-BR" b="1"/>
              <a:t>NEC</a:t>
            </a:r>
            <a:r>
              <a:rPr lang="pt-BR" sz="2200" b="1">
                <a:latin typeface="Calibri" pitchFamily="34" charset="0"/>
              </a:rPr>
              <a:t> como diagnóstico primário na admissão assegurado que todos os antibióticos recebidos a partir do dia de internação foram por </a:t>
            </a:r>
            <a:r>
              <a:rPr lang="pt-BR" b="1"/>
              <a:t>NEC</a:t>
            </a:r>
            <a:r>
              <a:rPr lang="pt-BR" sz="2200" b="1">
                <a:latin typeface="Calibri" pitchFamily="34" charset="0"/>
              </a:rPr>
              <a:t> e não por outro motivo). </a:t>
            </a:r>
          </a:p>
          <a:p>
            <a:pPr algn="just">
              <a:lnSpc>
                <a:spcPct val="150000"/>
              </a:lnSpc>
              <a:buClr>
                <a:schemeClr val="accent2"/>
              </a:buClr>
              <a:buFont typeface="Courier New" pitchFamily="49" charset="0"/>
              <a:buChar char="o"/>
            </a:pPr>
            <a:r>
              <a:rPr lang="pt-BR" sz="2200">
                <a:latin typeface="Calibri" pitchFamily="34" charset="0"/>
              </a:rPr>
              <a:t>O diagnóstico de </a:t>
            </a:r>
            <a:r>
              <a:rPr lang="pt-BR"/>
              <a:t>NEC</a:t>
            </a:r>
            <a:r>
              <a:rPr lang="pt-BR" sz="2200">
                <a:latin typeface="Calibri" pitchFamily="34" charset="0"/>
              </a:rPr>
              <a:t> exigiu:</a:t>
            </a:r>
          </a:p>
          <a:p>
            <a:pPr marL="800100" lvl="1" indent="-342900" algn="just">
              <a:buClr>
                <a:schemeClr val="accent2"/>
              </a:buClr>
              <a:buFont typeface="Arial" charset="0"/>
              <a:buChar char="•"/>
            </a:pPr>
            <a:r>
              <a:rPr lang="pt-BR" sz="2200" b="1">
                <a:latin typeface="Calibri" pitchFamily="34" charset="0"/>
              </a:rPr>
              <a:t>Sinais clínicos </a:t>
            </a:r>
            <a:r>
              <a:rPr lang="pt-BR" sz="2200">
                <a:latin typeface="Calibri" pitchFamily="34" charset="0"/>
              </a:rPr>
              <a:t>(aspirado gástrico bilioso ou êmese, distensão abdominal e sangue oculto ou macroscópico nas fezes sem fissura retal aparente), </a:t>
            </a:r>
          </a:p>
          <a:p>
            <a:pPr marL="800100" lvl="1" indent="-342900" algn="just">
              <a:buClr>
                <a:schemeClr val="accent2"/>
              </a:buClr>
              <a:buFont typeface="Arial" charset="0"/>
              <a:buChar char="•"/>
            </a:pPr>
            <a:r>
              <a:rPr lang="pt-BR" sz="2200" b="1">
                <a:latin typeface="Calibri" pitchFamily="34" charset="0"/>
              </a:rPr>
              <a:t>Anormalidades radiográficas </a:t>
            </a:r>
            <a:r>
              <a:rPr lang="pt-BR" sz="2200">
                <a:latin typeface="Calibri" pitchFamily="34" charset="0"/>
              </a:rPr>
              <a:t>(pneumatose intestinal, gás hepatobiliar ou pneumoperitônio) </a:t>
            </a:r>
          </a:p>
          <a:p>
            <a:pPr marL="800100" lvl="1" indent="-342900" algn="just">
              <a:buClr>
                <a:schemeClr val="accent2"/>
              </a:buClr>
              <a:buFont typeface="Arial" charset="0"/>
              <a:buChar char="•"/>
            </a:pPr>
            <a:r>
              <a:rPr lang="pt-BR" sz="2200">
                <a:latin typeface="Calibri" pitchFamily="34" charset="0"/>
              </a:rPr>
              <a:t>Se </a:t>
            </a:r>
            <a:r>
              <a:rPr lang="pt-BR" sz="2200" b="1">
                <a:latin typeface="Calibri" pitchFamily="34" charset="0"/>
              </a:rPr>
              <a:t>NEC cirúrgico</a:t>
            </a:r>
            <a:r>
              <a:rPr lang="pt-BR" sz="2200">
                <a:latin typeface="Calibri" pitchFamily="34" charset="0"/>
              </a:rPr>
              <a:t> -&gt; </a:t>
            </a:r>
            <a:r>
              <a:rPr lang="pt-BR" sz="2200" b="1">
                <a:latin typeface="Calibri" pitchFamily="34" charset="0"/>
              </a:rPr>
              <a:t>Laparotomia documentada ou colocação de dreno peritoneal após o encaminhamento</a:t>
            </a:r>
          </a:p>
          <a:p>
            <a:pPr algn="just">
              <a:lnSpc>
                <a:spcPct val="150000"/>
              </a:lnSpc>
              <a:buClr>
                <a:schemeClr val="accent2"/>
              </a:buClr>
              <a:buFont typeface="Arial" charset="0"/>
              <a:buChar char="•"/>
            </a:pPr>
            <a:endParaRPr lang="pt-BR" sz="2200">
              <a:latin typeface="Calibri" pitchFamily="34" charset="0"/>
            </a:endParaRPr>
          </a:p>
          <a:p>
            <a:pPr algn="just">
              <a:lnSpc>
                <a:spcPct val="150000"/>
              </a:lnSpc>
              <a:buClr>
                <a:schemeClr val="accent2"/>
              </a:buClr>
              <a:buFont typeface="Courier New" pitchFamily="49" charset="0"/>
              <a:buChar char="o"/>
            </a:pPr>
            <a:endParaRPr lang="pt-BR" sz="2200">
              <a:latin typeface="Calibri"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FCEEE077-2D0D-4326-9CE1-547361AB45B6}" type="slidenum">
              <a:rPr lang="en"/>
              <a:pPr>
                <a:defRPr/>
              </a:pPr>
              <a:t>9</a:t>
            </a:fld>
            <a:endParaRPr/>
          </a:p>
        </p:txBody>
      </p:sp>
      <p:sp>
        <p:nvSpPr>
          <p:cNvPr id="35842" name="Espaço Reservado para Texto 2"/>
          <p:cNvSpPr>
            <a:spLocks noGrp="1"/>
          </p:cNvSpPr>
          <p:nvPr>
            <p:ph type="body" idx="1"/>
          </p:nvPr>
        </p:nvSpPr>
        <p:spPr>
          <a:xfrm>
            <a:off x="1236663" y="595313"/>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MÉTODOS</a:t>
            </a:r>
            <a:endParaRPr lang="pt-BR" sz="3600" smtClean="0"/>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35844" name="CaixaDeTexto 5"/>
          <p:cNvSpPr txBox="1">
            <a:spLocks noChangeArrowheads="1"/>
          </p:cNvSpPr>
          <p:nvPr/>
        </p:nvSpPr>
        <p:spPr bwMode="auto">
          <a:xfrm>
            <a:off x="555625" y="1606550"/>
            <a:ext cx="4865688" cy="2568575"/>
          </a:xfrm>
          <a:prstGeom prst="rect">
            <a:avLst/>
          </a:prstGeom>
          <a:noFill/>
          <a:ln w="9525">
            <a:noFill/>
            <a:miter lim="800000"/>
            <a:headEnd/>
            <a:tailEnd/>
          </a:ln>
        </p:spPr>
        <p:txBody>
          <a:bodyPr>
            <a:spAutoFit/>
          </a:bodyPr>
          <a:lstStyle/>
          <a:p>
            <a:pPr algn="just">
              <a:lnSpc>
                <a:spcPct val="150000"/>
              </a:lnSpc>
              <a:buClr>
                <a:schemeClr val="accent2"/>
              </a:buClr>
            </a:pPr>
            <a:r>
              <a:rPr lang="pt-BR" b="1">
                <a:solidFill>
                  <a:srgbClr val="2F5597"/>
                </a:solidFill>
                <a:latin typeface="Calibri" pitchFamily="34" charset="0"/>
              </a:rPr>
              <a:t>Critérios de inclusão: </a:t>
            </a:r>
          </a:p>
          <a:p>
            <a:pPr algn="just">
              <a:lnSpc>
                <a:spcPct val="150000"/>
              </a:lnSpc>
              <a:buClr>
                <a:schemeClr val="accent2"/>
              </a:buClr>
              <a:buFont typeface="Arial" charset="0"/>
              <a:buChar char="•"/>
            </a:pPr>
            <a:r>
              <a:rPr lang="pt-BR">
                <a:latin typeface="Calibri" pitchFamily="34" charset="0"/>
              </a:rPr>
              <a:t>Lactentes que possuíssem prontuários fechados e seu prontuário pudesse ser vinculado ao Pediatric Health Infraon System (PHIS)</a:t>
            </a:r>
          </a:p>
          <a:p>
            <a:pPr algn="just">
              <a:lnSpc>
                <a:spcPct val="150000"/>
              </a:lnSpc>
              <a:buClr>
                <a:schemeClr val="accent2"/>
              </a:buClr>
              <a:buFont typeface="Arial" charset="0"/>
              <a:buChar char="•"/>
            </a:pPr>
            <a:r>
              <a:rPr lang="pt-BR">
                <a:latin typeface="Calibri" pitchFamily="34" charset="0"/>
              </a:rPr>
              <a:t>RN que obteve alimentação enteral completa</a:t>
            </a:r>
          </a:p>
          <a:p>
            <a:pPr algn="just">
              <a:lnSpc>
                <a:spcPct val="150000"/>
              </a:lnSpc>
              <a:buClr>
                <a:schemeClr val="accent2"/>
              </a:buClr>
              <a:buFont typeface="Courier New" pitchFamily="49" charset="0"/>
              <a:buChar char="o"/>
            </a:pPr>
            <a:endParaRPr lang="pt-BR">
              <a:latin typeface="Calibri" pitchFamily="34" charset="0"/>
            </a:endParaRPr>
          </a:p>
        </p:txBody>
      </p:sp>
      <p:sp>
        <p:nvSpPr>
          <p:cNvPr id="35845" name="CaixaDeTexto 6"/>
          <p:cNvSpPr txBox="1">
            <a:spLocks noChangeArrowheads="1"/>
          </p:cNvSpPr>
          <p:nvPr/>
        </p:nvSpPr>
        <p:spPr bwMode="auto">
          <a:xfrm>
            <a:off x="5889625" y="423863"/>
            <a:ext cx="5635625" cy="5640387"/>
          </a:xfrm>
          <a:prstGeom prst="rect">
            <a:avLst/>
          </a:prstGeom>
          <a:noFill/>
          <a:ln w="9525">
            <a:noFill/>
            <a:miter lim="800000"/>
            <a:headEnd/>
            <a:tailEnd/>
          </a:ln>
        </p:spPr>
        <p:txBody>
          <a:bodyPr>
            <a:spAutoFit/>
          </a:bodyPr>
          <a:lstStyle/>
          <a:p>
            <a:pPr lvl="1" algn="just">
              <a:lnSpc>
                <a:spcPct val="150000"/>
              </a:lnSpc>
              <a:buClr>
                <a:schemeClr val="accent2"/>
              </a:buClr>
            </a:pPr>
            <a:endParaRPr lang="pt-BR">
              <a:latin typeface="Calibri" pitchFamily="34" charset="0"/>
            </a:endParaRPr>
          </a:p>
          <a:p>
            <a:pPr algn="just">
              <a:lnSpc>
                <a:spcPct val="150000"/>
              </a:lnSpc>
              <a:buClr>
                <a:schemeClr val="accent2"/>
              </a:buClr>
            </a:pPr>
            <a:r>
              <a:rPr lang="pt-BR" b="1">
                <a:solidFill>
                  <a:srgbClr val="FF0000"/>
                </a:solidFill>
                <a:latin typeface="Calibri" pitchFamily="34" charset="0"/>
              </a:rPr>
              <a:t>Critérios de exclusão</a:t>
            </a:r>
            <a:r>
              <a:rPr lang="pt-BR" b="1">
                <a:solidFill>
                  <a:srgbClr val="2F5597"/>
                </a:solidFill>
                <a:latin typeface="Calibri" pitchFamily="34" charset="0"/>
              </a:rPr>
              <a:t>:</a:t>
            </a:r>
          </a:p>
          <a:p>
            <a:pPr algn="just">
              <a:lnSpc>
                <a:spcPct val="150000"/>
              </a:lnSpc>
              <a:buClr>
                <a:schemeClr val="accent2"/>
              </a:buClr>
              <a:buFont typeface="Arial" charset="0"/>
              <a:buChar char="•"/>
            </a:pPr>
            <a:r>
              <a:rPr lang="pt-BR">
                <a:latin typeface="Calibri" pitchFamily="34" charset="0"/>
              </a:rPr>
              <a:t>RN que receberam &lt; 5 dias de antibióticos para NEC </a:t>
            </a:r>
            <a:r>
              <a:rPr lang="pt-BR" sz="1600">
                <a:latin typeface="Calibri" pitchFamily="34" charset="0"/>
              </a:rPr>
              <a:t>(uma vez que esses casos provavelmente representavam erros de entrada no banco de dados) ;</a:t>
            </a:r>
          </a:p>
          <a:p>
            <a:pPr algn="just">
              <a:lnSpc>
                <a:spcPct val="150000"/>
              </a:lnSpc>
              <a:buClr>
                <a:schemeClr val="accent2"/>
              </a:buClr>
              <a:buFont typeface="Arial" charset="0"/>
              <a:buChar char="•"/>
            </a:pPr>
            <a:r>
              <a:rPr lang="pt-BR">
                <a:latin typeface="Calibri" pitchFamily="34" charset="0"/>
              </a:rPr>
              <a:t>Perfuração intestinal espontânea </a:t>
            </a:r>
            <a:r>
              <a:rPr lang="pt-BR" sz="1600">
                <a:latin typeface="Calibri" pitchFamily="34" charset="0"/>
              </a:rPr>
              <a:t>(pneumoperitônio, sem evidência de pneumatose intestinal em RX pré-operatório); </a:t>
            </a:r>
          </a:p>
          <a:p>
            <a:pPr algn="just">
              <a:lnSpc>
                <a:spcPct val="150000"/>
              </a:lnSpc>
              <a:buClr>
                <a:schemeClr val="accent2"/>
              </a:buClr>
              <a:buFont typeface="Arial" charset="0"/>
              <a:buChar char="•"/>
            </a:pPr>
            <a:r>
              <a:rPr lang="pt-BR">
                <a:latin typeface="Calibri" pitchFamily="34" charset="0"/>
              </a:rPr>
              <a:t>Deficiências imunológicas; </a:t>
            </a:r>
          </a:p>
          <a:p>
            <a:pPr algn="just">
              <a:lnSpc>
                <a:spcPct val="150000"/>
              </a:lnSpc>
              <a:buClr>
                <a:schemeClr val="accent2"/>
              </a:buClr>
              <a:buFont typeface="Arial" charset="0"/>
              <a:buChar char="•"/>
            </a:pPr>
            <a:r>
              <a:rPr lang="pt-BR">
                <a:latin typeface="Calibri" pitchFamily="34" charset="0"/>
              </a:rPr>
              <a:t>Anomalias renais tratadas com profilaxia antibiótica </a:t>
            </a:r>
            <a:r>
              <a:rPr lang="pt-BR" sz="1600">
                <a:latin typeface="Calibri" pitchFamily="34" charset="0"/>
              </a:rPr>
              <a:t>(A indicação e a dose de antibiótico não são capturadas no conjunto de dados PHIS) ;</a:t>
            </a:r>
          </a:p>
          <a:p>
            <a:pPr algn="just">
              <a:lnSpc>
                <a:spcPct val="150000"/>
              </a:lnSpc>
              <a:buClr>
                <a:schemeClr val="accent2"/>
              </a:buClr>
              <a:buFont typeface="Arial" charset="0"/>
              <a:buChar char="•"/>
            </a:pPr>
            <a:r>
              <a:rPr lang="pt-BR">
                <a:latin typeface="Calibri" pitchFamily="34" charset="0"/>
              </a:rPr>
              <a:t>Bebês com NEC tratados em um centro que contribuiu com &lt;5 bebês para a coorte de NEC cirúrgica. </a:t>
            </a:r>
          </a:p>
          <a:p>
            <a:pPr algn="just">
              <a:lnSpc>
                <a:spcPct val="150000"/>
              </a:lnSpc>
              <a:buClr>
                <a:schemeClr val="accent2"/>
              </a:buClr>
              <a:buFont typeface="Courier New" pitchFamily="49" charset="0"/>
              <a:buChar char="o"/>
            </a:pPr>
            <a:endParaRPr lang="pt-BR">
              <a:latin typeface="Calibri"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AC4AF018-BB1D-45E3-BACE-EB17FFAF5189}" type="slidenum">
              <a:rPr lang="en"/>
              <a:pPr>
                <a:defRPr/>
              </a:pPr>
              <a:t>10</a:t>
            </a:fld>
            <a:endParaRPr/>
          </a:p>
        </p:txBody>
      </p:sp>
      <p:sp>
        <p:nvSpPr>
          <p:cNvPr id="37890" name="Espaço Reservado para Texto 2"/>
          <p:cNvSpPr>
            <a:spLocks noGrp="1"/>
          </p:cNvSpPr>
          <p:nvPr>
            <p:ph type="body" idx="1"/>
          </p:nvPr>
        </p:nvSpPr>
        <p:spPr>
          <a:xfrm>
            <a:off x="1236663" y="595313"/>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MÉTODOS</a:t>
            </a:r>
            <a:endParaRPr lang="pt-BR" sz="3600" smtClean="0"/>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37892" name="CaixaDeTexto 3"/>
          <p:cNvSpPr txBox="1">
            <a:spLocks noChangeArrowheads="1"/>
          </p:cNvSpPr>
          <p:nvPr/>
        </p:nvSpPr>
        <p:spPr bwMode="auto">
          <a:xfrm>
            <a:off x="719138" y="1371600"/>
            <a:ext cx="10458450" cy="4664075"/>
          </a:xfrm>
          <a:prstGeom prst="rect">
            <a:avLst/>
          </a:prstGeom>
          <a:noFill/>
          <a:ln w="9525">
            <a:noFill/>
            <a:miter lim="800000"/>
            <a:headEnd/>
            <a:tailEnd/>
          </a:ln>
        </p:spPr>
        <p:txBody>
          <a:bodyPr>
            <a:spAutoFit/>
          </a:bodyPr>
          <a:lstStyle/>
          <a:p>
            <a:pPr algn="just">
              <a:lnSpc>
                <a:spcPct val="150000"/>
              </a:lnSpc>
            </a:pPr>
            <a:r>
              <a:rPr lang="pt-BR" sz="2000" b="1">
                <a:solidFill>
                  <a:srgbClr val="2F5597"/>
                </a:solidFill>
                <a:latin typeface="Calibri" pitchFamily="34" charset="0"/>
              </a:rPr>
              <a:t>Intervenção e principais medidas de resultado </a:t>
            </a:r>
          </a:p>
          <a:p>
            <a:pPr algn="just">
              <a:lnSpc>
                <a:spcPct val="150000"/>
              </a:lnSpc>
              <a:buClr>
                <a:schemeClr val="accent2"/>
              </a:buClr>
              <a:buFont typeface="Courier New" pitchFamily="49" charset="0"/>
              <a:buChar char="o"/>
            </a:pPr>
            <a:r>
              <a:rPr lang="pt-BR" sz="2000">
                <a:solidFill>
                  <a:srgbClr val="0000FF"/>
                </a:solidFill>
                <a:latin typeface="Calibri" pitchFamily="34" charset="0"/>
              </a:rPr>
              <a:t>O </a:t>
            </a:r>
            <a:r>
              <a:rPr lang="pt-BR" sz="2000" b="1">
                <a:solidFill>
                  <a:srgbClr val="0000FF"/>
                </a:solidFill>
                <a:latin typeface="Calibri" pitchFamily="34" charset="0"/>
              </a:rPr>
              <a:t>principal resultado foi a variabilidade na duração dos antibióticos</a:t>
            </a:r>
            <a:r>
              <a:rPr lang="pt-BR" sz="2000">
                <a:latin typeface="Calibri" pitchFamily="34" charset="0"/>
              </a:rPr>
              <a:t>. </a:t>
            </a:r>
          </a:p>
          <a:p>
            <a:pPr marL="800100" lvl="1" indent="-342900" algn="just">
              <a:lnSpc>
                <a:spcPct val="150000"/>
              </a:lnSpc>
              <a:buClr>
                <a:schemeClr val="accent2"/>
              </a:buClr>
              <a:buFont typeface="Arial" charset="0"/>
              <a:buChar char="•"/>
            </a:pPr>
            <a:r>
              <a:rPr lang="pt-BR" sz="2000">
                <a:latin typeface="Calibri" pitchFamily="34" charset="0"/>
              </a:rPr>
              <a:t>A duração do antibiótico foi definida como o número de dias em que os antibióticos intravenosos foram administrados nos primeiros 28 dias após a admissão no centro com diagnóstico de ECN </a:t>
            </a:r>
          </a:p>
          <a:p>
            <a:pPr algn="just">
              <a:lnSpc>
                <a:spcPct val="150000"/>
              </a:lnSpc>
              <a:buClr>
                <a:schemeClr val="accent2"/>
              </a:buClr>
              <a:buFont typeface="Courier New" pitchFamily="49" charset="0"/>
              <a:buChar char="o"/>
            </a:pPr>
            <a:r>
              <a:rPr lang="pt-BR" sz="2000" b="1">
                <a:solidFill>
                  <a:srgbClr val="0000FF"/>
                </a:solidFill>
                <a:latin typeface="Calibri" pitchFamily="34" charset="0"/>
              </a:rPr>
              <a:t>Os desfechos secundários foram tempo para alimentação completa (TFF) e tempo de internação hospitalar (LOS). </a:t>
            </a:r>
          </a:p>
          <a:p>
            <a:pPr marL="800100" lvl="1" indent="-342900" algn="just">
              <a:lnSpc>
                <a:spcPct val="150000"/>
              </a:lnSpc>
              <a:buClr>
                <a:schemeClr val="accent2"/>
              </a:buClr>
              <a:buFont typeface="Arial" charset="0"/>
              <a:buChar char="•"/>
            </a:pPr>
            <a:r>
              <a:rPr lang="pt-BR" sz="2000">
                <a:latin typeface="Calibri" pitchFamily="34" charset="0"/>
              </a:rPr>
              <a:t>O TFF foi definido como o número de dias para atingir 100 kcal/kg/dia de alimentação enteral a partir da retomada da alimentação pós-NEC</a:t>
            </a:r>
          </a:p>
          <a:p>
            <a:pPr algn="just">
              <a:lnSpc>
                <a:spcPct val="150000"/>
              </a:lnSpc>
              <a:buClr>
                <a:schemeClr val="accent2"/>
              </a:buClr>
              <a:buFont typeface="Courier New" pitchFamily="49" charset="0"/>
              <a:buChar char="o"/>
            </a:pPr>
            <a:endParaRPr lang="pt-BR" sz="2000">
              <a:latin typeface="Calibri"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51A358C6-1314-49E0-BFD5-ABB0B30F4C66}" type="slidenum">
              <a:rPr lang="en"/>
              <a:pPr>
                <a:defRPr/>
              </a:pPr>
              <a:t>11</a:t>
            </a:fld>
            <a:endParaRPr/>
          </a:p>
        </p:txBody>
      </p:sp>
      <p:sp>
        <p:nvSpPr>
          <p:cNvPr id="39938" name="Espaço Reservado para Texto 2"/>
          <p:cNvSpPr>
            <a:spLocks noGrp="1"/>
          </p:cNvSpPr>
          <p:nvPr>
            <p:ph type="body" idx="1"/>
          </p:nvPr>
        </p:nvSpPr>
        <p:spPr>
          <a:xfrm>
            <a:off x="1236663" y="595313"/>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MÉTODOS</a:t>
            </a:r>
            <a:endParaRPr lang="pt-BR" sz="3600" smtClean="0"/>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39940" name="CaixaDeTexto 3"/>
          <p:cNvSpPr txBox="1">
            <a:spLocks noChangeArrowheads="1"/>
          </p:cNvSpPr>
          <p:nvPr/>
        </p:nvSpPr>
        <p:spPr bwMode="auto">
          <a:xfrm>
            <a:off x="719138" y="1371600"/>
            <a:ext cx="10458450" cy="3749675"/>
          </a:xfrm>
          <a:prstGeom prst="rect">
            <a:avLst/>
          </a:prstGeom>
          <a:noFill/>
          <a:ln w="9525">
            <a:noFill/>
            <a:miter lim="800000"/>
            <a:headEnd/>
            <a:tailEnd/>
          </a:ln>
        </p:spPr>
        <p:txBody>
          <a:bodyPr>
            <a:spAutoFit/>
          </a:bodyPr>
          <a:lstStyle/>
          <a:p>
            <a:pPr algn="just">
              <a:lnSpc>
                <a:spcPct val="150000"/>
              </a:lnSpc>
              <a:buClr>
                <a:schemeClr val="accent2"/>
              </a:buClr>
            </a:pPr>
            <a:r>
              <a:rPr lang="pt-BR" sz="2000" b="1">
                <a:solidFill>
                  <a:srgbClr val="2F5597"/>
                </a:solidFill>
                <a:latin typeface="Calibri" pitchFamily="34" charset="0"/>
              </a:rPr>
              <a:t>Análises </a:t>
            </a:r>
          </a:p>
          <a:p>
            <a:pPr algn="just">
              <a:lnSpc>
                <a:spcPct val="150000"/>
              </a:lnSpc>
              <a:buClr>
                <a:schemeClr val="accent2"/>
              </a:buClr>
              <a:buFont typeface="Courier New" pitchFamily="49" charset="0"/>
              <a:buChar char="o"/>
            </a:pPr>
            <a:r>
              <a:rPr lang="pt-BR" sz="2000">
                <a:latin typeface="Calibri" pitchFamily="34" charset="0"/>
              </a:rPr>
              <a:t>A duração do antibiótico foi plotada para cada um dos centros participantes para mostrar a variabilidade dentro e entre os centros. </a:t>
            </a:r>
          </a:p>
          <a:p>
            <a:pPr algn="just">
              <a:lnSpc>
                <a:spcPct val="150000"/>
              </a:lnSpc>
              <a:buClr>
                <a:schemeClr val="accent2"/>
              </a:buClr>
              <a:buFont typeface="Courier New" pitchFamily="49" charset="0"/>
              <a:buChar char="o"/>
            </a:pPr>
            <a:r>
              <a:rPr lang="pt-BR" sz="2000">
                <a:latin typeface="Calibri" pitchFamily="34" charset="0"/>
              </a:rPr>
              <a:t>Para estudar o impacto da prática médica padronizada em um centro (por exemplo, uso de uma diretriz de duração do antibiótico), curvas de regressão linear foram usadas para mostrar as correlações entre o desvio padrão (Sendo </a:t>
            </a:r>
            <a:r>
              <a:rPr lang="pt-BR" sz="2000" b="1">
                <a:solidFill>
                  <a:srgbClr val="0000FF"/>
                </a:solidFill>
                <a:latin typeface="Calibri" pitchFamily="34" charset="0"/>
              </a:rPr>
              <a:t>menor DP indicando menor variação na prática</a:t>
            </a:r>
            <a:r>
              <a:rPr lang="pt-BR" sz="2000">
                <a:latin typeface="Calibri" pitchFamily="34" charset="0"/>
              </a:rPr>
              <a:t>) e a média DA duração dos antibióticos.</a:t>
            </a:r>
          </a:p>
          <a:p>
            <a:pPr algn="just">
              <a:lnSpc>
                <a:spcPct val="150000"/>
              </a:lnSpc>
              <a:buClr>
                <a:schemeClr val="accent2"/>
              </a:buClr>
              <a:buFont typeface="Courier New" pitchFamily="49" charset="0"/>
              <a:buChar char="o"/>
            </a:pPr>
            <a:endParaRPr lang="pt-BR" sz="2000">
              <a:latin typeface="Calibri"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62449498-25B4-43EF-B8EF-B2024DBB0894}" type="slidenum">
              <a:rPr lang="en"/>
              <a:pPr>
                <a:defRPr/>
              </a:pPr>
              <a:t>12</a:t>
            </a:fld>
            <a:endParaRPr/>
          </a:p>
        </p:txBody>
      </p:sp>
      <p:sp>
        <p:nvSpPr>
          <p:cNvPr id="41986" name="Espaço Reservado para Texto 2"/>
          <p:cNvSpPr>
            <a:spLocks noGrp="1"/>
          </p:cNvSpPr>
          <p:nvPr>
            <p:ph type="body" idx="1"/>
          </p:nvPr>
        </p:nvSpPr>
        <p:spPr>
          <a:xfrm>
            <a:off x="1236663" y="595313"/>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MÉTODOS</a:t>
            </a:r>
            <a:endParaRPr lang="pt-BR" sz="3600" smtClean="0"/>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41988" name="CaixaDeTexto 3"/>
          <p:cNvSpPr txBox="1">
            <a:spLocks noChangeArrowheads="1"/>
          </p:cNvSpPr>
          <p:nvPr/>
        </p:nvSpPr>
        <p:spPr bwMode="auto">
          <a:xfrm>
            <a:off x="550863" y="1439863"/>
            <a:ext cx="11090275" cy="5076825"/>
          </a:xfrm>
          <a:prstGeom prst="rect">
            <a:avLst/>
          </a:prstGeom>
          <a:noFill/>
          <a:ln w="9525">
            <a:noFill/>
            <a:miter lim="800000"/>
            <a:headEnd/>
            <a:tailEnd/>
          </a:ln>
        </p:spPr>
        <p:txBody>
          <a:bodyPr>
            <a:spAutoFit/>
          </a:bodyPr>
          <a:lstStyle/>
          <a:p>
            <a:pPr marL="342900" indent="-342900" algn="just">
              <a:lnSpc>
                <a:spcPct val="150000"/>
              </a:lnSpc>
              <a:buClr>
                <a:schemeClr val="accent2"/>
              </a:buClr>
              <a:buFont typeface="Courier New" pitchFamily="49" charset="0"/>
              <a:buChar char="o"/>
            </a:pPr>
            <a:r>
              <a:rPr lang="pt-BR" sz="2000" b="1">
                <a:solidFill>
                  <a:srgbClr val="0000FF"/>
                </a:solidFill>
                <a:latin typeface="Calibri" pitchFamily="34" charset="0"/>
              </a:rPr>
              <a:t>Análises de Kaplan Meier</a:t>
            </a:r>
            <a:r>
              <a:rPr lang="pt-BR" sz="2000">
                <a:latin typeface="Calibri" pitchFamily="34" charset="0"/>
              </a:rPr>
              <a:t> foram realizadas para os resultados de tempo para alimentação completa (TFF) e tempo de internação hospitalar (LOS). </a:t>
            </a:r>
          </a:p>
          <a:p>
            <a:pPr marL="800100" lvl="1" indent="-342900" algn="just">
              <a:lnSpc>
                <a:spcPct val="150000"/>
              </a:lnSpc>
              <a:buClr>
                <a:schemeClr val="accent2"/>
              </a:buClr>
              <a:buFont typeface="Arial" charset="0"/>
              <a:buChar char="•"/>
            </a:pPr>
            <a:r>
              <a:rPr lang="pt-BR" sz="2000">
                <a:latin typeface="Calibri" pitchFamily="34" charset="0"/>
              </a:rPr>
              <a:t>Os dias de antibióticos foram agrupados assumindo cursos “padrão” na UTIN &lt; ou = 7 dias, 8 a 12 dias (curso de 10 dias), 13 a 18 dias (curso de 14 dias) e &gt; ou =  19 dias (curso de 21 dias). </a:t>
            </a:r>
          </a:p>
          <a:p>
            <a:pPr marL="800100" lvl="1" indent="-342900" algn="just">
              <a:lnSpc>
                <a:spcPct val="150000"/>
              </a:lnSpc>
              <a:buClr>
                <a:schemeClr val="accent2"/>
              </a:buClr>
              <a:buFont typeface="Arial" charset="0"/>
              <a:buChar char="•"/>
            </a:pPr>
            <a:r>
              <a:rPr lang="pt-BR" sz="2000">
                <a:latin typeface="Calibri" pitchFamily="34" charset="0"/>
              </a:rPr>
              <a:t>Como havia poucos bebês na coorte de NEC cirúrgica que receberam antibióticos &lt; ou= 7 dias, esse grupo foi excluído da análise. </a:t>
            </a:r>
          </a:p>
          <a:p>
            <a:pPr marL="800100" lvl="1" indent="-342900" algn="just">
              <a:lnSpc>
                <a:spcPct val="150000"/>
              </a:lnSpc>
              <a:buClr>
                <a:schemeClr val="accent2"/>
              </a:buClr>
              <a:buFont typeface="Arial" charset="0"/>
              <a:buNone/>
            </a:pPr>
            <a:r>
              <a:rPr lang="pt-BR"/>
              <a:t>                  (</a:t>
            </a:r>
            <a:r>
              <a:rPr lang="pt-BR" b="1"/>
              <a:t>duração do antibiótico foi considerada como uma variável contínua</a:t>
            </a:r>
            <a:r>
              <a:rPr lang="pt-BR"/>
              <a:t>) </a:t>
            </a:r>
            <a:endParaRPr lang="pt-BR" sz="2000">
              <a:latin typeface="Calibri" pitchFamily="34" charset="0"/>
            </a:endParaRPr>
          </a:p>
          <a:p>
            <a:pPr marL="342900" indent="-342900" algn="just">
              <a:lnSpc>
                <a:spcPct val="150000"/>
              </a:lnSpc>
              <a:buClr>
                <a:schemeClr val="accent2"/>
              </a:buClr>
              <a:buFont typeface="Courier New" pitchFamily="49" charset="0"/>
              <a:buChar char="o"/>
            </a:pPr>
            <a:r>
              <a:rPr lang="pt-BR" sz="2000" b="1">
                <a:solidFill>
                  <a:srgbClr val="0000FF"/>
                </a:solidFill>
                <a:latin typeface="Calibri" pitchFamily="34" charset="0"/>
              </a:rPr>
              <a:t>Análises bivariadas</a:t>
            </a:r>
            <a:r>
              <a:rPr lang="pt-BR" sz="2000">
                <a:latin typeface="Calibri" pitchFamily="34" charset="0"/>
              </a:rPr>
              <a:t> foram feitas para a duração do antibiótico e vários outros preditores que podem influenciar TFF após NEC e LOS, e aqueles que atingiram o nível de significância (p &lt; 0,05) foram analisados em duas </a:t>
            </a:r>
            <a:r>
              <a:rPr lang="pt-BR" sz="2000" b="1">
                <a:solidFill>
                  <a:srgbClr val="0000FF"/>
                </a:solidFill>
                <a:latin typeface="Calibri" pitchFamily="34" charset="0"/>
              </a:rPr>
              <a:t>análises multivariáveis</a:t>
            </a:r>
            <a:r>
              <a:rPr lang="pt-BR" sz="2000">
                <a:latin typeface="Calibri" pitchFamily="34" charset="0"/>
              </a:rPr>
              <a:t>. </a:t>
            </a:r>
          </a:p>
          <a:p>
            <a:pPr marL="342900" indent="-342900" algn="just">
              <a:lnSpc>
                <a:spcPct val="150000"/>
              </a:lnSpc>
              <a:buClr>
                <a:schemeClr val="accent2"/>
              </a:buClr>
              <a:buFont typeface="Courier New" pitchFamily="49" charset="0"/>
              <a:buChar char="o"/>
            </a:pPr>
            <a:endParaRPr lang="pt-BR" sz="2000">
              <a:latin typeface="Calibri"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Google Shape;485;p16"/>
          <p:cNvSpPr>
            <a:spLocks noGrp="1"/>
          </p:cNvSpPr>
          <p:nvPr>
            <p:ph type="ctrTitle"/>
          </p:nvPr>
        </p:nvSpPr>
        <p:spPr>
          <a:xfrm>
            <a:off x="3079750" y="4041775"/>
            <a:ext cx="6951663" cy="1546225"/>
          </a:xfrm>
        </p:spPr>
        <p:txBody>
          <a:bodyPr lIns="121900" tIns="121900" rIns="121900" bIns="121900"/>
          <a:lstStyle/>
          <a:p>
            <a:pPr eaLnBrk="1" hangingPunct="1">
              <a:spcBef>
                <a:spcPct val="0"/>
              </a:spcBef>
              <a:spcAft>
                <a:spcPct val="0"/>
              </a:spcAft>
            </a:pPr>
            <a:r>
              <a:rPr lang="pt-BR" smtClean="0">
                <a:latin typeface="Bookman Old Style" pitchFamily="18" charset="0"/>
              </a:rPr>
              <a:t>RESULTADOS</a:t>
            </a:r>
            <a:endParaRPr lang="pt-BR" b="1" smtClean="0"/>
          </a:p>
        </p:txBody>
      </p:sp>
      <p:sp>
        <p:nvSpPr>
          <p:cNvPr id="44034" name="Google Shape;487;p16"/>
          <p:cNvSpPr txBox="1">
            <a:spLocks noChangeArrowheads="1"/>
          </p:cNvSpPr>
          <p:nvPr/>
        </p:nvSpPr>
        <p:spPr bwMode="auto">
          <a:xfrm>
            <a:off x="9888538" y="4883150"/>
            <a:ext cx="2347912" cy="1606550"/>
          </a:xfrm>
          <a:prstGeom prst="rect">
            <a:avLst/>
          </a:prstGeom>
          <a:noFill/>
          <a:ln w="9525">
            <a:noFill/>
            <a:miter lim="800000"/>
            <a:headEnd/>
            <a:tailEnd/>
          </a:ln>
        </p:spPr>
        <p:txBody>
          <a:bodyPr lIns="121900" tIns="121900" rIns="121900" bIns="121900" anchor="b"/>
          <a:lstStyle/>
          <a:p>
            <a:pPr algn="ctr"/>
            <a:r>
              <a:rPr lang="pt-BR" sz="16000">
                <a:solidFill>
                  <a:schemeClr val="accent2"/>
                </a:solidFill>
                <a:latin typeface="Calibri" pitchFamily="34" charset="0"/>
              </a:rPr>
              <a:t>3</a:t>
            </a:r>
          </a:p>
        </p:txBody>
      </p:sp>
      <p:sp>
        <p:nvSpPr>
          <p:cNvPr id="488" name="Google Shape;488;p16"/>
          <p:cNvSpPr>
            <a:spLocks noGrp="1"/>
          </p:cNvSpPr>
          <p:nvPr>
            <p:ph type="sldNum" sz="quarter" idx="10"/>
          </p:nvPr>
        </p:nvSpPr>
        <p:spPr/>
        <p:txBody>
          <a:bodyPr lIns="121900" tIns="121900" rIns="121900" bIns="121900"/>
          <a:lstStyle/>
          <a:p>
            <a:pPr>
              <a:defRPr/>
            </a:pPr>
            <a:fld id="{AEEAC559-9017-4CCD-AB4C-517190FFFAE2}" type="slidenum">
              <a:rPr lang="en"/>
              <a:pPr>
                <a:defRPr/>
              </a:pPr>
              <a:t>13</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B789772D-7706-48AD-A541-02C100B91598}" type="slidenum">
              <a:rPr lang="en"/>
              <a:pPr>
                <a:defRPr/>
              </a:pPr>
              <a:t>14</a:t>
            </a:fld>
            <a:endParaRPr/>
          </a:p>
        </p:txBody>
      </p:sp>
      <p:sp>
        <p:nvSpPr>
          <p:cNvPr id="46082" name="Espaço Reservado para Texto 2"/>
          <p:cNvSpPr>
            <a:spLocks noGrp="1"/>
          </p:cNvSpPr>
          <p:nvPr>
            <p:ph type="body" idx="1"/>
          </p:nvPr>
        </p:nvSpPr>
        <p:spPr>
          <a:xfrm>
            <a:off x="1236663" y="595313"/>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RESULTADOS</a:t>
            </a:r>
            <a:endParaRPr lang="pt-BR" sz="3600" b="1" smtClean="0"/>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46084" name="CaixaDeTexto 3"/>
          <p:cNvSpPr txBox="1">
            <a:spLocks noChangeArrowheads="1"/>
          </p:cNvSpPr>
          <p:nvPr/>
        </p:nvSpPr>
        <p:spPr bwMode="auto">
          <a:xfrm>
            <a:off x="719138" y="1371600"/>
            <a:ext cx="10458450" cy="3378200"/>
          </a:xfrm>
          <a:prstGeom prst="rect">
            <a:avLst/>
          </a:prstGeom>
          <a:noFill/>
          <a:ln w="9525">
            <a:noFill/>
            <a:miter lim="800000"/>
            <a:headEnd/>
            <a:tailEnd/>
          </a:ln>
        </p:spPr>
        <p:txBody>
          <a:bodyPr>
            <a:spAutoFit/>
          </a:bodyPr>
          <a:lstStyle/>
          <a:p>
            <a:pPr marL="342900" indent="-342900" algn="just">
              <a:lnSpc>
                <a:spcPct val="150000"/>
              </a:lnSpc>
              <a:buClr>
                <a:schemeClr val="accent2"/>
              </a:buClr>
              <a:buFont typeface="Courier New" pitchFamily="49" charset="0"/>
              <a:buChar char="o"/>
            </a:pPr>
            <a:r>
              <a:rPr lang="pt-BR" sz="2400">
                <a:latin typeface="Calibri" pitchFamily="34" charset="0"/>
              </a:rPr>
              <a:t>Dos 126.170 lactentes, 4.712 (3,7%) foram diagnosticados com NEC clínica ou cirúrgica. </a:t>
            </a:r>
            <a:r>
              <a:rPr lang="pt-BR" sz="2400" b="1">
                <a:latin typeface="Calibri" pitchFamily="34" charset="0"/>
              </a:rPr>
              <a:t>Após exclusões, 591 crianças foram incluídas (315 com NEC clínica e 276 com NEC cirúrgica) </a:t>
            </a:r>
          </a:p>
          <a:p>
            <a:pPr marL="342900" indent="-342900" algn="just">
              <a:lnSpc>
                <a:spcPct val="150000"/>
              </a:lnSpc>
              <a:buClr>
                <a:schemeClr val="accent2"/>
              </a:buClr>
              <a:buFont typeface="Courier New" pitchFamily="49" charset="0"/>
              <a:buChar char="o"/>
            </a:pPr>
            <a:r>
              <a:rPr lang="pt-BR" sz="2400" b="1">
                <a:latin typeface="Calibri" pitchFamily="34" charset="0"/>
              </a:rPr>
              <a:t>As características clínicas  entre NEC  clínica e NEC cirúrgica estão na </a:t>
            </a:r>
            <a:r>
              <a:rPr lang="pt-BR" sz="2400" b="1">
                <a:solidFill>
                  <a:srgbClr val="0000FF"/>
                </a:solidFill>
                <a:latin typeface="Calibri" pitchFamily="34" charset="0"/>
              </a:rPr>
              <a:t>Tabela 1</a:t>
            </a:r>
            <a:r>
              <a:rPr lang="pt-BR" sz="2400" b="1">
                <a:latin typeface="Calibri" pitchFamily="34" charset="0"/>
              </a:rPr>
              <a:t>.</a:t>
            </a:r>
          </a:p>
          <a:p>
            <a:pPr marL="342900" indent="-342900" algn="just">
              <a:lnSpc>
                <a:spcPct val="150000"/>
              </a:lnSpc>
              <a:buClr>
                <a:schemeClr val="accent2"/>
              </a:buClr>
              <a:buFont typeface="Courier New" pitchFamily="49" charset="0"/>
              <a:buChar char="o"/>
            </a:pPr>
            <a:r>
              <a:rPr lang="pt-BR" sz="2400" b="1">
                <a:latin typeface="Calibri" pitchFamily="34" charset="0"/>
              </a:rPr>
              <a:t>A duração mediana do antibiótico (Intervalo interquartil-IQR) foi de 12 dias para NEC médica e 17 dias para NEC cirúrgica</a:t>
            </a:r>
            <a:r>
              <a:rPr lang="pt-BR" sz="2400">
                <a:latin typeface="Calibri" pitchFamily="34" charset="0"/>
              </a:rPr>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Espaço Reservado para Texto 2"/>
          <p:cNvSpPr>
            <a:spLocks noGrp="1"/>
          </p:cNvSpPr>
          <p:nvPr>
            <p:ph type="body" idx="4294967295"/>
          </p:nvPr>
        </p:nvSpPr>
        <p:spPr>
          <a:xfrm>
            <a:off x="511175" y="5608638"/>
            <a:ext cx="10972800" cy="693737"/>
          </a:xfrm>
        </p:spPr>
        <p:txBody>
          <a:bodyPr lIns="91425" tIns="91425" rIns="91425" bIns="91425"/>
          <a:lstStyle/>
          <a:p>
            <a:pPr marL="608013" indent="-303213" algn="ctr" eaLnBrk="1" hangingPunct="1">
              <a:spcBef>
                <a:spcPts val="475"/>
              </a:spcBef>
              <a:buClr>
                <a:schemeClr val="accent1"/>
              </a:buClr>
              <a:buSzPts val="1400"/>
              <a:buFont typeface="Arial" charset="0"/>
              <a:buNone/>
            </a:pPr>
            <a:r>
              <a:rPr lang="pt-BR" sz="1800" b="1" smtClean="0">
                <a:solidFill>
                  <a:srgbClr val="0000FF"/>
                </a:solidFill>
              </a:rPr>
              <a:t>As características clínicas dos bebês com NEC clínica e cirúrgica</a:t>
            </a:r>
          </a:p>
        </p:txBody>
      </p:sp>
      <p:pic>
        <p:nvPicPr>
          <p:cNvPr id="5" name="Imagem 4"/>
          <p:cNvPicPr>
            <a:picLocks noChangeAspect="1" noChangeArrowheads="1"/>
          </p:cNvPicPr>
          <p:nvPr/>
        </p:nvPicPr>
        <p:blipFill>
          <a:blip r:embed="rId2"/>
          <a:srcRect/>
          <a:stretch>
            <a:fillRect/>
          </a:stretch>
        </p:blipFill>
        <p:spPr bwMode="auto">
          <a:xfrm>
            <a:off x="573088" y="0"/>
            <a:ext cx="11161712" cy="5456238"/>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31076085-BDC8-431E-9010-BFA77BD486D6}" type="slidenum">
              <a:rPr lang="en"/>
              <a:pPr>
                <a:defRPr/>
              </a:pPr>
              <a:t>16</a:t>
            </a:fld>
            <a:endParaRPr/>
          </a:p>
        </p:txBody>
      </p:sp>
      <p:sp>
        <p:nvSpPr>
          <p:cNvPr id="49154" name="Espaço Reservado para Texto 2"/>
          <p:cNvSpPr>
            <a:spLocks noGrp="1"/>
          </p:cNvSpPr>
          <p:nvPr>
            <p:ph type="body" idx="1"/>
          </p:nvPr>
        </p:nvSpPr>
        <p:spPr>
          <a:xfrm>
            <a:off x="1236663" y="595313"/>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RESULTADOS</a:t>
            </a:r>
            <a:endParaRPr lang="pt-BR" sz="3600" b="1" smtClean="0"/>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pic>
        <p:nvPicPr>
          <p:cNvPr id="6" name="Espaço Reservado para Conteúdo 4"/>
          <p:cNvPicPr>
            <a:picLocks noChangeAspect="1" noChangeArrowheads="1"/>
          </p:cNvPicPr>
          <p:nvPr/>
        </p:nvPicPr>
        <p:blipFill>
          <a:blip r:embed="rId3"/>
          <a:srcRect/>
          <a:stretch>
            <a:fillRect/>
          </a:stretch>
        </p:blipFill>
        <p:spPr bwMode="auto">
          <a:xfrm>
            <a:off x="3614738" y="1384300"/>
            <a:ext cx="8401050" cy="3309938"/>
          </a:xfrm>
          <a:prstGeom prst="rect">
            <a:avLst/>
          </a:prstGeom>
          <a:noFill/>
        </p:spPr>
      </p:pic>
      <p:sp>
        <p:nvSpPr>
          <p:cNvPr id="49157" name="CaixaDeTexto 4"/>
          <p:cNvSpPr txBox="1">
            <a:spLocks noChangeArrowheads="1"/>
          </p:cNvSpPr>
          <p:nvPr/>
        </p:nvSpPr>
        <p:spPr bwMode="auto">
          <a:xfrm>
            <a:off x="4003675" y="4684713"/>
            <a:ext cx="3646488" cy="1069975"/>
          </a:xfrm>
          <a:prstGeom prst="rect">
            <a:avLst/>
          </a:prstGeom>
          <a:noFill/>
          <a:ln w="9525">
            <a:noFill/>
            <a:miter lim="800000"/>
            <a:headEnd/>
            <a:tailEnd/>
          </a:ln>
        </p:spPr>
        <p:txBody>
          <a:bodyPr>
            <a:spAutoFit/>
          </a:bodyPr>
          <a:lstStyle/>
          <a:p>
            <a:pPr algn="just"/>
            <a:r>
              <a:rPr lang="pt-BR" sz="1600">
                <a:latin typeface="Calibri" pitchFamily="34" charset="0"/>
              </a:rPr>
              <a:t>Variabilidade na duração do antibiótico entre os centros CHNC participantes. A duração do antibiótico para RNcom ECN clínica é mostrada para cada centro.</a:t>
            </a:r>
          </a:p>
        </p:txBody>
      </p:sp>
      <p:sp>
        <p:nvSpPr>
          <p:cNvPr id="49158" name="CaixaDeTexto 7"/>
          <p:cNvSpPr txBox="1">
            <a:spLocks noChangeArrowheads="1"/>
          </p:cNvSpPr>
          <p:nvPr/>
        </p:nvSpPr>
        <p:spPr bwMode="auto">
          <a:xfrm>
            <a:off x="8494713" y="4670425"/>
            <a:ext cx="3646487" cy="1108075"/>
          </a:xfrm>
          <a:prstGeom prst="rect">
            <a:avLst/>
          </a:prstGeom>
          <a:noFill/>
          <a:ln w="9525">
            <a:noFill/>
            <a:miter lim="800000"/>
            <a:headEnd/>
            <a:tailEnd/>
          </a:ln>
        </p:spPr>
        <p:txBody>
          <a:bodyPr>
            <a:spAutoFit/>
          </a:bodyPr>
          <a:lstStyle/>
          <a:p>
            <a:pPr algn="just"/>
            <a:r>
              <a:rPr lang="pt-BR" sz="1600">
                <a:latin typeface="Calibri" pitchFamily="34" charset="0"/>
              </a:rPr>
              <a:t>A duração do antibiótico para lactentes com ECN cirúrgica é mostrada para cada centro. </a:t>
            </a:r>
          </a:p>
          <a:p>
            <a:pPr algn="just"/>
            <a:r>
              <a:rPr lang="pt-BR" sz="1600">
                <a:latin typeface="Calibri" pitchFamily="34" charset="0"/>
              </a:rPr>
              <a:t>.</a:t>
            </a:r>
          </a:p>
        </p:txBody>
      </p:sp>
      <p:sp>
        <p:nvSpPr>
          <p:cNvPr id="9" name="CaixaDeTexto 8">
            <a:extLst>
              <a:ext uri="{FF2B5EF4-FFF2-40B4-BE49-F238E27FC236}"/>
            </a:extLst>
          </p:cNvPr>
          <p:cNvSpPr txBox="1"/>
          <p:nvPr/>
        </p:nvSpPr>
        <p:spPr>
          <a:xfrm>
            <a:off x="298450" y="1536700"/>
            <a:ext cx="3348038" cy="3784600"/>
          </a:xfrm>
          <a:prstGeom prst="rect">
            <a:avLst/>
          </a:prstGeom>
          <a:noFill/>
        </p:spPr>
        <p:txBody>
          <a:bodyPr>
            <a:spAutoFit/>
          </a:bodyPr>
          <a:lstStyle/>
          <a:p>
            <a:pPr algn="just" fontAlgn="auto">
              <a:spcBef>
                <a:spcPts val="0"/>
              </a:spcBef>
              <a:spcAft>
                <a:spcPts val="0"/>
              </a:spcAft>
              <a:defRPr/>
            </a:pPr>
            <a:r>
              <a:rPr lang="pt-BR" sz="1600" dirty="0">
                <a:latin typeface="+mn-lt"/>
                <a:cs typeface="+mn-cs"/>
              </a:rPr>
              <a:t>Em ambos os painéis, cada gráfico de caixa representa duração dos antibióticos em dias em um centro individual com intervalos interquartis (Q1, Q3). </a:t>
            </a:r>
          </a:p>
          <a:p>
            <a:pPr marL="285750" indent="-285750" algn="just" fontAlgn="auto">
              <a:spcBef>
                <a:spcPts val="0"/>
              </a:spcBef>
              <a:spcAft>
                <a:spcPts val="0"/>
              </a:spcAft>
              <a:buFont typeface="Arial" panose="020B0604020202020204" pitchFamily="34" charset="0"/>
              <a:buChar char="•"/>
              <a:defRPr/>
            </a:pPr>
            <a:r>
              <a:rPr lang="pt-BR" sz="1600" dirty="0">
                <a:latin typeface="+mn-lt"/>
                <a:cs typeface="+mn-cs"/>
              </a:rPr>
              <a:t>O diamante representa os valores médios. </a:t>
            </a:r>
          </a:p>
          <a:p>
            <a:pPr marL="285750" indent="-285750" algn="just" fontAlgn="auto">
              <a:spcBef>
                <a:spcPts val="0"/>
              </a:spcBef>
              <a:spcAft>
                <a:spcPts val="0"/>
              </a:spcAft>
              <a:buFont typeface="Arial" panose="020B0604020202020204" pitchFamily="34" charset="0"/>
              <a:buChar char="•"/>
              <a:defRPr/>
            </a:pPr>
            <a:r>
              <a:rPr lang="pt-BR" sz="1600" dirty="0">
                <a:latin typeface="+mn-lt"/>
                <a:cs typeface="+mn-cs"/>
              </a:rPr>
              <a:t>A linha horizontal de caixa dentro de cada gráfico representa a duração mediana do centro individual. </a:t>
            </a:r>
          </a:p>
          <a:p>
            <a:pPr marL="285750" indent="-285750" algn="just" fontAlgn="auto">
              <a:spcBef>
                <a:spcPts val="0"/>
              </a:spcBef>
              <a:spcAft>
                <a:spcPts val="0"/>
              </a:spcAft>
              <a:buFont typeface="Arial" panose="020B0604020202020204" pitchFamily="34" charset="0"/>
              <a:buChar char="•"/>
              <a:defRPr/>
            </a:pPr>
            <a:r>
              <a:rPr lang="pt-BR" sz="1600" dirty="0">
                <a:latin typeface="+mn-lt"/>
                <a:cs typeface="+mn-cs"/>
              </a:rPr>
              <a:t>A linha horizontal que abrange todas as caixas representa a mediana do grupo entre todos os centros CHNC.</a:t>
            </a:r>
          </a:p>
        </p:txBody>
      </p:sp>
      <p:sp>
        <p:nvSpPr>
          <p:cNvPr id="7" name="Retângulo 6">
            <a:extLst>
              <a:ext uri="{FF2B5EF4-FFF2-40B4-BE49-F238E27FC236}"/>
            </a:extLst>
          </p:cNvPr>
          <p:cNvSpPr/>
          <p:nvPr/>
        </p:nvSpPr>
        <p:spPr>
          <a:xfrm>
            <a:off x="298450" y="1536700"/>
            <a:ext cx="3348038" cy="3784600"/>
          </a:xfrm>
          <a:prstGeom prst="rect">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anchor="ctr"/>
          <a:lstStyle/>
          <a:p>
            <a:pPr algn="ctr" fontAlgn="auto">
              <a:spcBef>
                <a:spcPts val="0"/>
              </a:spcBef>
              <a:spcAft>
                <a:spcPts val="0"/>
              </a:spcAft>
              <a:defRPr/>
            </a:pPr>
            <a:endParaRPr lang="pt-BR"/>
          </a:p>
        </p:txBody>
      </p:sp>
      <p:sp>
        <p:nvSpPr>
          <p:cNvPr id="49161" name="Rectangle 9"/>
          <p:cNvSpPr>
            <a:spLocks noChangeArrowheads="1"/>
          </p:cNvSpPr>
          <p:nvPr/>
        </p:nvSpPr>
        <p:spPr bwMode="auto">
          <a:xfrm>
            <a:off x="0" y="5994400"/>
            <a:ext cx="12133263" cy="641350"/>
          </a:xfrm>
          <a:prstGeom prst="rect">
            <a:avLst/>
          </a:prstGeom>
          <a:solidFill>
            <a:srgbClr val="FFFF00"/>
          </a:solidFill>
          <a:ln w="9525">
            <a:noFill/>
            <a:miter lim="800000"/>
            <a:headEnd/>
            <a:tailEnd/>
          </a:ln>
        </p:spPr>
        <p:txBody>
          <a:bodyPr anchor="ctr">
            <a:spAutoFit/>
          </a:bodyPr>
          <a:lstStyle/>
          <a:p>
            <a:r>
              <a:rPr lang="pt-BR" b="1">
                <a:solidFill>
                  <a:srgbClr val="0000FF"/>
                </a:solidFill>
              </a:rPr>
              <a:t>Houve grandes diferenças intra e intercentros entre os 22 centros que relataram ao CHND na duração dos antibióticos para NEC médica e cirúrgica, conforme mostrado na Fig.  </a:t>
            </a:r>
            <a:r>
              <a:rPr lang="pt-BR" b="1">
                <a:solidFill>
                  <a:srgbClr val="0000FF"/>
                </a:solidFill>
                <a:hlinkClick r:id="rId4"/>
              </a:rPr>
              <a:t>1</a:t>
            </a:r>
            <a:r>
              <a:rPr lang="pt-BR"/>
              <a:t>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a:extLst>
              <a:ext uri="{FF2B5EF4-FFF2-40B4-BE49-F238E27FC236}"/>
            </a:extLst>
          </p:cNvPr>
          <p:cNvSpPr>
            <a:spLocks noGrp="1"/>
          </p:cNvSpPr>
          <p:nvPr>
            <p:ph type="body" idx="1"/>
          </p:nvPr>
        </p:nvSpPr>
        <p:spPr>
          <a:xfrm>
            <a:off x="8435975" y="2268538"/>
            <a:ext cx="3600450" cy="2643187"/>
          </a:xfrm>
        </p:spPr>
        <p:txBody>
          <a:bodyPr/>
          <a:lstStyle/>
          <a:p>
            <a:pPr marL="608013" indent="-303213" algn="just" eaLnBrk="1" hangingPunct="1">
              <a:spcBef>
                <a:spcPts val="475"/>
              </a:spcBef>
              <a:spcAft>
                <a:spcPct val="0"/>
              </a:spcAft>
              <a:defRPr/>
            </a:pPr>
            <a:r>
              <a:rPr lang="pt-BR" sz="1600" smtClean="0">
                <a:solidFill>
                  <a:schemeClr val="tx1"/>
                </a:solidFill>
                <a:effectLst>
                  <a:outerShdw blurRad="38100" dist="38100" dir="2700000" algn="tl">
                    <a:srgbClr val="C0C0C0"/>
                  </a:outerShdw>
                </a:effectLst>
              </a:rPr>
              <a:t>         Houve correlações lineares significativas entre o desvio padrão da duração do antibiótico e a duração média da antibióticos nos centros para NEC clínico e cirúrgico, conforme mostrado na </a:t>
            </a:r>
            <a:r>
              <a:rPr lang="pt-BR" sz="1600" smtClean="0">
                <a:solidFill>
                  <a:srgbClr val="0000FF"/>
                </a:solidFill>
                <a:effectLst>
                  <a:outerShdw blurRad="38100" dist="38100" dir="2700000" algn="tl">
                    <a:srgbClr val="C0C0C0"/>
                  </a:outerShdw>
                </a:effectLst>
              </a:rPr>
              <a:t>Figura 2</a:t>
            </a:r>
            <a:endParaRPr lang="pt-BR" sz="1800" smtClean="0">
              <a:solidFill>
                <a:srgbClr val="0000FF"/>
              </a:solidFill>
              <a:effectLst>
                <a:outerShdw blurRad="38100" dist="38100" dir="2700000" algn="tl">
                  <a:srgbClr val="C0C0C0"/>
                </a:outerShdw>
              </a:effectLst>
            </a:endParaRPr>
          </a:p>
        </p:txBody>
      </p:sp>
      <p:pic>
        <p:nvPicPr>
          <p:cNvPr id="4" name="Imagem 3"/>
          <p:cNvPicPr>
            <a:picLocks noChangeAspect="1" noChangeArrowheads="1"/>
          </p:cNvPicPr>
          <p:nvPr/>
        </p:nvPicPr>
        <p:blipFill>
          <a:blip r:embed="rId2"/>
          <a:srcRect/>
          <a:stretch>
            <a:fillRect/>
          </a:stretch>
        </p:blipFill>
        <p:spPr bwMode="auto">
          <a:xfrm>
            <a:off x="85725" y="1017588"/>
            <a:ext cx="8875713" cy="3573462"/>
          </a:xfrm>
          <a:prstGeom prst="rect">
            <a:avLst/>
          </a:prstGeom>
          <a:noFill/>
        </p:spPr>
      </p:pic>
      <p:sp>
        <p:nvSpPr>
          <p:cNvPr id="51203" name="CaixaDeTexto 4"/>
          <p:cNvSpPr txBox="1">
            <a:spLocks noChangeArrowheads="1"/>
          </p:cNvSpPr>
          <p:nvPr/>
        </p:nvSpPr>
        <p:spPr bwMode="auto">
          <a:xfrm>
            <a:off x="688975" y="234950"/>
            <a:ext cx="8477250" cy="1006475"/>
          </a:xfrm>
          <a:prstGeom prst="rect">
            <a:avLst/>
          </a:prstGeom>
          <a:solidFill>
            <a:srgbClr val="FFFF00"/>
          </a:solidFill>
          <a:ln w="9525">
            <a:noFill/>
            <a:miter lim="800000"/>
            <a:headEnd/>
            <a:tailEnd/>
          </a:ln>
        </p:spPr>
        <p:txBody>
          <a:bodyPr>
            <a:spAutoFit/>
          </a:bodyPr>
          <a:lstStyle/>
          <a:p>
            <a:pPr algn="ctr"/>
            <a:r>
              <a:rPr lang="pt-BR" sz="2000" b="1">
                <a:solidFill>
                  <a:srgbClr val="0000FF"/>
                </a:solidFill>
                <a:latin typeface="Calibri" pitchFamily="34" charset="0"/>
              </a:rPr>
              <a:t>Fig. 2.Relação entre a variação nas práticas de prescrição de antibióticos e a duração do antibiótico para o tratamento da NEC nos centros CHNC</a:t>
            </a:r>
            <a:r>
              <a:rPr lang="pt-BR" sz="2000" b="1">
                <a:latin typeface="Calibri" pitchFamily="34" charset="0"/>
              </a:rPr>
              <a:t> </a:t>
            </a:r>
            <a:r>
              <a:rPr lang="pt-BR" sz="2000" b="1">
                <a:solidFill>
                  <a:srgbClr val="0000FF"/>
                </a:solidFill>
                <a:latin typeface="Calibri" pitchFamily="34" charset="0"/>
              </a:rPr>
              <a:t>participantes.</a:t>
            </a:r>
          </a:p>
        </p:txBody>
      </p:sp>
      <p:sp>
        <p:nvSpPr>
          <p:cNvPr id="51204" name="CaixaDeTexto 5"/>
          <p:cNvSpPr txBox="1">
            <a:spLocks noChangeArrowheads="1"/>
          </p:cNvSpPr>
          <p:nvPr/>
        </p:nvSpPr>
        <p:spPr bwMode="auto">
          <a:xfrm>
            <a:off x="622300" y="4724400"/>
            <a:ext cx="3965575" cy="1077913"/>
          </a:xfrm>
          <a:prstGeom prst="rect">
            <a:avLst/>
          </a:prstGeom>
          <a:noFill/>
          <a:ln w="9525">
            <a:noFill/>
            <a:miter lim="800000"/>
            <a:headEnd/>
            <a:tailEnd/>
          </a:ln>
        </p:spPr>
        <p:txBody>
          <a:bodyPr>
            <a:spAutoFit/>
          </a:bodyPr>
          <a:lstStyle/>
          <a:p>
            <a:pPr algn="just"/>
            <a:r>
              <a:rPr lang="pt-BR" sz="1600">
                <a:latin typeface="Calibri" pitchFamily="34" charset="0"/>
              </a:rPr>
              <a:t>Curva de regressão linear para correlação entre o desvio padrão (representando a variação) e a duração média dos antibióticos para NEC clínica.</a:t>
            </a:r>
          </a:p>
        </p:txBody>
      </p:sp>
      <p:sp>
        <p:nvSpPr>
          <p:cNvPr id="51205" name="CaixaDeTexto 6"/>
          <p:cNvSpPr txBox="1">
            <a:spLocks noChangeArrowheads="1"/>
          </p:cNvSpPr>
          <p:nvPr/>
        </p:nvSpPr>
        <p:spPr bwMode="auto">
          <a:xfrm>
            <a:off x="4926013" y="4695825"/>
            <a:ext cx="3894137" cy="1076325"/>
          </a:xfrm>
          <a:prstGeom prst="rect">
            <a:avLst/>
          </a:prstGeom>
          <a:noFill/>
          <a:ln w="9525">
            <a:noFill/>
            <a:miter lim="800000"/>
            <a:headEnd/>
            <a:tailEnd/>
          </a:ln>
        </p:spPr>
        <p:txBody>
          <a:bodyPr>
            <a:spAutoFit/>
          </a:bodyPr>
          <a:lstStyle/>
          <a:p>
            <a:pPr algn="just"/>
            <a:r>
              <a:rPr lang="pt-BR" sz="1600">
                <a:latin typeface="Calibri" pitchFamily="34" charset="0"/>
              </a:rPr>
              <a:t>Curva de regressão linear para correlação entre desvio padrão (representando variação) e duração média de antibióticos para ECN cirúrgica.</a:t>
            </a:r>
          </a:p>
        </p:txBody>
      </p:sp>
      <p:sp>
        <p:nvSpPr>
          <p:cNvPr id="51206" name="CaixaDeTexto 7"/>
          <p:cNvSpPr txBox="1">
            <a:spLocks noChangeArrowheads="1"/>
          </p:cNvSpPr>
          <p:nvPr/>
        </p:nvSpPr>
        <p:spPr bwMode="auto">
          <a:xfrm>
            <a:off x="8855075" y="1204913"/>
            <a:ext cx="2316163" cy="923925"/>
          </a:xfrm>
          <a:prstGeom prst="rect">
            <a:avLst/>
          </a:prstGeom>
          <a:noFill/>
          <a:ln w="9525">
            <a:noFill/>
            <a:miter lim="800000"/>
            <a:headEnd/>
            <a:tailEnd/>
          </a:ln>
        </p:spPr>
        <p:txBody>
          <a:bodyPr>
            <a:spAutoFit/>
          </a:bodyPr>
          <a:lstStyle/>
          <a:p>
            <a:pPr algn="just"/>
            <a:r>
              <a:rPr lang="pt-BR">
                <a:latin typeface="Calibri" pitchFamily="34" charset="0"/>
              </a:rPr>
              <a:t>Cada ponto de dados representa um centro CHNC individual</a:t>
            </a:r>
          </a:p>
        </p:txBody>
      </p:sp>
      <p:sp>
        <p:nvSpPr>
          <p:cNvPr id="9" name="Retângulo 8">
            <a:extLst>
              <a:ext uri="{FF2B5EF4-FFF2-40B4-BE49-F238E27FC236}"/>
            </a:extLst>
          </p:cNvPr>
          <p:cNvSpPr/>
          <p:nvPr/>
        </p:nvSpPr>
        <p:spPr>
          <a:xfrm>
            <a:off x="9013825" y="2349500"/>
            <a:ext cx="3022600" cy="1700213"/>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anchor="ctr"/>
          <a:lstStyle/>
          <a:p>
            <a:pPr algn="ctr" fontAlgn="auto">
              <a:spcBef>
                <a:spcPts val="0"/>
              </a:spcBef>
              <a:spcAft>
                <a:spcPts val="0"/>
              </a:spcAft>
              <a:defRPr/>
            </a:pPr>
            <a:endParaRPr lang="pt-B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754D4917-0D9A-4901-B50C-957B5BB4D0FF}" type="slidenum">
              <a:rPr lang="en"/>
              <a:pPr>
                <a:defRPr/>
              </a:pPr>
              <a:t>18</a:t>
            </a:fld>
            <a:endParaRPr/>
          </a:p>
        </p:txBody>
      </p:sp>
      <p:sp>
        <p:nvSpPr>
          <p:cNvPr id="52226" name="Espaço Reservado para Texto 2"/>
          <p:cNvSpPr>
            <a:spLocks noGrp="1"/>
          </p:cNvSpPr>
          <p:nvPr>
            <p:ph type="body" idx="1"/>
          </p:nvPr>
        </p:nvSpPr>
        <p:spPr>
          <a:xfrm>
            <a:off x="1236663" y="595313"/>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RESULTADOS</a:t>
            </a:r>
            <a:endParaRPr lang="pt-BR" sz="3600" b="1" smtClean="0"/>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52228" name="CaixaDeTexto 3"/>
          <p:cNvSpPr txBox="1">
            <a:spLocks noChangeArrowheads="1"/>
          </p:cNvSpPr>
          <p:nvPr/>
        </p:nvSpPr>
        <p:spPr bwMode="auto">
          <a:xfrm>
            <a:off x="719138" y="1371600"/>
            <a:ext cx="10458450" cy="828675"/>
          </a:xfrm>
          <a:prstGeom prst="rect">
            <a:avLst/>
          </a:prstGeom>
          <a:noFill/>
          <a:ln w="9525">
            <a:noFill/>
            <a:miter lim="800000"/>
            <a:headEnd/>
            <a:tailEnd/>
          </a:ln>
        </p:spPr>
        <p:txBody>
          <a:bodyPr>
            <a:spAutoFit/>
          </a:bodyPr>
          <a:lstStyle/>
          <a:p>
            <a:pPr marL="342900" indent="-342900">
              <a:lnSpc>
                <a:spcPct val="150000"/>
              </a:lnSpc>
              <a:buClr>
                <a:schemeClr val="accent2"/>
              </a:buClr>
              <a:buFont typeface="Courier New" pitchFamily="49" charset="0"/>
              <a:buChar char="o"/>
            </a:pPr>
            <a:endParaRPr lang="pt-BR" sz="1400">
              <a:latin typeface="Calibri" pitchFamily="34" charset="0"/>
            </a:endParaRPr>
          </a:p>
          <a:p>
            <a:pPr marL="342900" indent="-342900" algn="just">
              <a:lnSpc>
                <a:spcPct val="150000"/>
              </a:lnSpc>
              <a:buClr>
                <a:schemeClr val="accent2"/>
              </a:buClr>
              <a:buFont typeface="Courier New" pitchFamily="49" charset="0"/>
              <a:buChar char="o"/>
            </a:pPr>
            <a:endParaRPr lang="pt-BR" sz="2000">
              <a:latin typeface="Calibri" pitchFamily="34" charset="0"/>
            </a:endParaRPr>
          </a:p>
        </p:txBody>
      </p:sp>
      <p:sp>
        <p:nvSpPr>
          <p:cNvPr id="52229" name="CaixaDeTexto 4"/>
          <p:cNvSpPr txBox="1">
            <a:spLocks noChangeArrowheads="1"/>
          </p:cNvSpPr>
          <p:nvPr/>
        </p:nvSpPr>
        <p:spPr bwMode="auto">
          <a:xfrm>
            <a:off x="719138" y="1600200"/>
            <a:ext cx="10690225" cy="4297363"/>
          </a:xfrm>
          <a:prstGeom prst="rect">
            <a:avLst/>
          </a:prstGeom>
          <a:noFill/>
          <a:ln w="9525">
            <a:noFill/>
            <a:miter lim="800000"/>
            <a:headEnd/>
            <a:tailEnd/>
          </a:ln>
        </p:spPr>
        <p:txBody>
          <a:bodyPr>
            <a:spAutoFit/>
          </a:bodyPr>
          <a:lstStyle/>
          <a:p>
            <a:pPr marL="342900" indent="-342900" algn="just">
              <a:lnSpc>
                <a:spcPct val="150000"/>
              </a:lnSpc>
              <a:buClr>
                <a:schemeClr val="accent2"/>
              </a:buClr>
              <a:buFont typeface="Courier New" pitchFamily="49" charset="0"/>
              <a:buChar char="o"/>
            </a:pPr>
            <a:r>
              <a:rPr lang="pt-BR" sz="2000" b="1">
                <a:solidFill>
                  <a:srgbClr val="0000FF"/>
                </a:solidFill>
                <a:latin typeface="Calibri" pitchFamily="34" charset="0"/>
              </a:rPr>
              <a:t>As alimentações</a:t>
            </a:r>
            <a:r>
              <a:rPr lang="pt-BR" sz="2000" b="1">
                <a:latin typeface="Calibri" pitchFamily="34" charset="0"/>
              </a:rPr>
              <a:t> foram iniciadas na </a:t>
            </a:r>
            <a:r>
              <a:rPr lang="pt-BR" sz="2000" b="1">
                <a:solidFill>
                  <a:srgbClr val="0000FF"/>
                </a:solidFill>
                <a:latin typeface="Calibri" pitchFamily="34" charset="0"/>
              </a:rPr>
              <a:t>mediana de 11 dias para NEC clínica</a:t>
            </a:r>
            <a:r>
              <a:rPr lang="pt-BR" sz="2000" b="1">
                <a:latin typeface="Calibri" pitchFamily="34" charset="0"/>
              </a:rPr>
              <a:t> e </a:t>
            </a:r>
            <a:r>
              <a:rPr lang="pt-BR" sz="2000" b="1">
                <a:solidFill>
                  <a:srgbClr val="0000FF"/>
                </a:solidFill>
                <a:latin typeface="Calibri" pitchFamily="34" charset="0"/>
              </a:rPr>
              <a:t>18 dias para NEC cirúrgica</a:t>
            </a:r>
            <a:r>
              <a:rPr lang="pt-BR" sz="2000" b="1">
                <a:latin typeface="Calibri" pitchFamily="34" charset="0"/>
              </a:rPr>
              <a:t> a partir do momento do diagnóstico de ECN. </a:t>
            </a:r>
          </a:p>
          <a:p>
            <a:pPr marL="342900" indent="-342900" algn="just">
              <a:lnSpc>
                <a:spcPct val="150000"/>
              </a:lnSpc>
              <a:buClr>
                <a:schemeClr val="accent2"/>
              </a:buClr>
              <a:buFont typeface="Courier New" pitchFamily="49" charset="0"/>
              <a:buChar char="o"/>
            </a:pPr>
            <a:r>
              <a:rPr lang="pt-BR" sz="2000">
                <a:latin typeface="Calibri" pitchFamily="34" charset="0"/>
              </a:rPr>
              <a:t>A </a:t>
            </a:r>
            <a:r>
              <a:rPr lang="pt-BR" sz="2000" b="1">
                <a:solidFill>
                  <a:srgbClr val="0000FF"/>
                </a:solidFill>
                <a:latin typeface="Calibri" pitchFamily="34" charset="0"/>
              </a:rPr>
              <a:t>mediana de tempo para alimentação completa (TFF) foi de 11 dias para NEC</a:t>
            </a:r>
            <a:r>
              <a:rPr lang="pt-BR" sz="2000">
                <a:latin typeface="Calibri" pitchFamily="34" charset="0"/>
              </a:rPr>
              <a:t> clínica e </a:t>
            </a:r>
            <a:r>
              <a:rPr lang="pt-BR" sz="2000" b="1">
                <a:solidFill>
                  <a:srgbClr val="0000FF"/>
                </a:solidFill>
                <a:latin typeface="Calibri" pitchFamily="34" charset="0"/>
              </a:rPr>
              <a:t>24,5 dias para NEC cirúrgica desde o início das mamadas</a:t>
            </a:r>
            <a:r>
              <a:rPr lang="pt-BR" sz="2000">
                <a:latin typeface="Calibri" pitchFamily="34" charset="0"/>
              </a:rPr>
              <a:t>. </a:t>
            </a:r>
          </a:p>
          <a:p>
            <a:pPr marL="342900" indent="-342900" algn="just">
              <a:lnSpc>
                <a:spcPct val="150000"/>
              </a:lnSpc>
              <a:buClr>
                <a:schemeClr val="accent2"/>
              </a:buClr>
              <a:buFont typeface="Courier New" pitchFamily="49" charset="0"/>
              <a:buChar char="o"/>
            </a:pPr>
            <a:r>
              <a:rPr lang="pt-BR" sz="2000">
                <a:latin typeface="Calibri" pitchFamily="34" charset="0"/>
              </a:rPr>
              <a:t>No geral, 77 (</a:t>
            </a:r>
            <a:r>
              <a:rPr lang="pt-BR" sz="2000">
                <a:solidFill>
                  <a:srgbClr val="FF0000"/>
                </a:solidFill>
                <a:latin typeface="Calibri" pitchFamily="34" charset="0"/>
              </a:rPr>
              <a:t>13%)</a:t>
            </a:r>
            <a:r>
              <a:rPr lang="pt-BR" sz="2000">
                <a:latin typeface="Calibri" pitchFamily="34" charset="0"/>
              </a:rPr>
              <a:t> crianças com NEC desenvolveram </a:t>
            </a:r>
            <a:r>
              <a:rPr lang="pt-BR" sz="2000">
                <a:solidFill>
                  <a:srgbClr val="FF0000"/>
                </a:solidFill>
                <a:latin typeface="Calibri" pitchFamily="34" charset="0"/>
              </a:rPr>
              <a:t>estenose.</a:t>
            </a:r>
            <a:r>
              <a:rPr lang="pt-BR" sz="2000">
                <a:latin typeface="Calibri" pitchFamily="34" charset="0"/>
              </a:rPr>
              <a:t> Isso incluiu 48 (15,2%) bebês com NEC clínica e 29 (10,5%) crianças com ECN cirúrgica. </a:t>
            </a:r>
          </a:p>
          <a:p>
            <a:pPr marL="342900" indent="-342900" algn="just">
              <a:lnSpc>
                <a:spcPct val="150000"/>
              </a:lnSpc>
              <a:buClr>
                <a:schemeClr val="accent2"/>
              </a:buClr>
              <a:buFont typeface="Courier New" pitchFamily="49" charset="0"/>
              <a:buChar char="o"/>
            </a:pPr>
            <a:r>
              <a:rPr lang="pt-BR" sz="2000">
                <a:latin typeface="Calibri" pitchFamily="34" charset="0"/>
              </a:rPr>
              <a:t>Ao atingir a alimentação completa (100 kcal/Kg/d), 2,9% dos lactentes com ECN clínica e 1,1% com ECN cirúrgica receberam leite materno.</a:t>
            </a:r>
          </a:p>
          <a:p>
            <a:pPr marL="342900" indent="-342900" algn="just">
              <a:lnSpc>
                <a:spcPct val="150000"/>
              </a:lnSpc>
              <a:buClr>
                <a:schemeClr val="accent2"/>
              </a:buClr>
              <a:buFont typeface="Courier New" pitchFamily="49" charset="0"/>
              <a:buChar char="o"/>
            </a:pPr>
            <a:endParaRPr lang="pt-BR" sz="2400">
              <a:latin typeface="Calibri"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B1BCF0EC-E7EB-4D8A-BB13-12C26F44B849}" type="slidenum">
              <a:rPr lang="en"/>
              <a:pPr>
                <a:defRPr/>
              </a:pPr>
              <a:t>19</a:t>
            </a:fld>
            <a:endParaRPr/>
          </a:p>
        </p:txBody>
      </p:sp>
      <p:sp>
        <p:nvSpPr>
          <p:cNvPr id="54274" name="Espaço Reservado para Texto 2"/>
          <p:cNvSpPr>
            <a:spLocks noGrp="1"/>
          </p:cNvSpPr>
          <p:nvPr>
            <p:ph type="body" idx="1"/>
          </p:nvPr>
        </p:nvSpPr>
        <p:spPr>
          <a:xfrm>
            <a:off x="1236663" y="595313"/>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RESULTADOS</a:t>
            </a:r>
            <a:endParaRPr lang="pt-BR" sz="3600" b="1" smtClean="0"/>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54276" name="CaixaDeTexto 3"/>
          <p:cNvSpPr txBox="1">
            <a:spLocks noChangeArrowheads="1"/>
          </p:cNvSpPr>
          <p:nvPr/>
        </p:nvSpPr>
        <p:spPr bwMode="auto">
          <a:xfrm>
            <a:off x="719138" y="1371600"/>
            <a:ext cx="10458450" cy="828675"/>
          </a:xfrm>
          <a:prstGeom prst="rect">
            <a:avLst/>
          </a:prstGeom>
          <a:noFill/>
          <a:ln w="9525">
            <a:noFill/>
            <a:miter lim="800000"/>
            <a:headEnd/>
            <a:tailEnd/>
          </a:ln>
        </p:spPr>
        <p:txBody>
          <a:bodyPr>
            <a:spAutoFit/>
          </a:bodyPr>
          <a:lstStyle/>
          <a:p>
            <a:pPr marL="342900" indent="-342900">
              <a:lnSpc>
                <a:spcPct val="150000"/>
              </a:lnSpc>
              <a:buClr>
                <a:schemeClr val="accent2"/>
              </a:buClr>
              <a:buFont typeface="Courier New" pitchFamily="49" charset="0"/>
              <a:buChar char="o"/>
            </a:pPr>
            <a:endParaRPr lang="pt-BR" sz="1400">
              <a:latin typeface="Calibri" pitchFamily="34" charset="0"/>
            </a:endParaRPr>
          </a:p>
          <a:p>
            <a:pPr marL="342900" indent="-342900" algn="just">
              <a:lnSpc>
                <a:spcPct val="150000"/>
              </a:lnSpc>
              <a:buClr>
                <a:schemeClr val="accent2"/>
              </a:buClr>
              <a:buFont typeface="Courier New" pitchFamily="49" charset="0"/>
              <a:buChar char="o"/>
            </a:pPr>
            <a:endParaRPr lang="pt-BR" sz="2000">
              <a:latin typeface="Calibri" pitchFamily="34" charset="0"/>
            </a:endParaRPr>
          </a:p>
        </p:txBody>
      </p:sp>
      <p:sp>
        <p:nvSpPr>
          <p:cNvPr id="54277" name="CaixaDeTexto 4"/>
          <p:cNvSpPr txBox="1">
            <a:spLocks noChangeArrowheads="1"/>
          </p:cNvSpPr>
          <p:nvPr/>
        </p:nvSpPr>
        <p:spPr bwMode="auto">
          <a:xfrm>
            <a:off x="719138" y="1600200"/>
            <a:ext cx="10690225" cy="4206875"/>
          </a:xfrm>
          <a:prstGeom prst="rect">
            <a:avLst/>
          </a:prstGeom>
          <a:noFill/>
          <a:ln w="9525">
            <a:noFill/>
            <a:miter lim="800000"/>
            <a:headEnd/>
            <a:tailEnd/>
          </a:ln>
        </p:spPr>
        <p:txBody>
          <a:bodyPr>
            <a:spAutoFit/>
          </a:bodyPr>
          <a:lstStyle/>
          <a:p>
            <a:pPr marL="342900" indent="-342900" algn="just">
              <a:lnSpc>
                <a:spcPct val="150000"/>
              </a:lnSpc>
              <a:buClr>
                <a:schemeClr val="accent2"/>
              </a:buClr>
              <a:buFont typeface="Courier New" pitchFamily="49" charset="0"/>
              <a:buChar char="o"/>
            </a:pPr>
            <a:r>
              <a:rPr lang="pt-BR" sz="2000">
                <a:latin typeface="Calibri" pitchFamily="34" charset="0"/>
              </a:rPr>
              <a:t>A associação da duração da antibioticoterapia com tempo para alimentação completa (TFF) e tempo de internação hospitalar (LOS) para bebês com </a:t>
            </a:r>
            <a:r>
              <a:rPr lang="pt-BR" sz="2000" b="1">
                <a:latin typeface="Calibri" pitchFamily="34" charset="0"/>
              </a:rPr>
              <a:t>NEC clínica</a:t>
            </a:r>
            <a:r>
              <a:rPr lang="pt-BR" sz="2000">
                <a:latin typeface="Calibri" pitchFamily="34" charset="0"/>
              </a:rPr>
              <a:t> foi estudada em relação às quatro categorias &lt;7 dias, 8-12 dias, 13-18 dias e &gt;19 dias</a:t>
            </a:r>
          </a:p>
          <a:p>
            <a:pPr marL="342900" indent="-342900" algn="just">
              <a:lnSpc>
                <a:spcPct val="150000"/>
              </a:lnSpc>
              <a:buClr>
                <a:schemeClr val="accent2"/>
              </a:buClr>
              <a:buFont typeface="Courier New" pitchFamily="49" charset="0"/>
              <a:buChar char="o"/>
            </a:pPr>
            <a:r>
              <a:rPr lang="pt-BR" sz="2000" b="1">
                <a:solidFill>
                  <a:srgbClr val="FF0000"/>
                </a:solidFill>
                <a:latin typeface="Calibri" pitchFamily="34" charset="0"/>
              </a:rPr>
              <a:t>Os bebês nas categorias de antibióticos mais longos levaram mais tempo para atingir as mamadas completas e tiveram um tempo de internação hospitalar mais longo (</a:t>
            </a:r>
            <a:r>
              <a:rPr lang="pt-BR" sz="2000" b="1">
                <a:solidFill>
                  <a:srgbClr val="0000FF"/>
                </a:solidFill>
                <a:latin typeface="Calibri" pitchFamily="34" charset="0"/>
              </a:rPr>
              <a:t>Figura 3A e 3B</a:t>
            </a:r>
            <a:r>
              <a:rPr lang="pt-BR" sz="2000" b="1">
                <a:solidFill>
                  <a:srgbClr val="FF0000"/>
                </a:solidFill>
                <a:latin typeface="Calibri" pitchFamily="34" charset="0"/>
              </a:rPr>
              <a:t>)</a:t>
            </a:r>
          </a:p>
          <a:p>
            <a:pPr marL="342900" indent="-342900" algn="just">
              <a:lnSpc>
                <a:spcPct val="150000"/>
              </a:lnSpc>
              <a:buClr>
                <a:schemeClr val="accent2"/>
              </a:buClr>
              <a:buFont typeface="Courier New" pitchFamily="49" charset="0"/>
              <a:buChar char="o"/>
            </a:pPr>
            <a:r>
              <a:rPr lang="pt-BR" sz="2000" b="1">
                <a:latin typeface="Calibri" pitchFamily="34" charset="0"/>
              </a:rPr>
              <a:t>Não houve diferença na sobrevida entre as categorias de duração do antibiótico, mas </a:t>
            </a:r>
            <a:r>
              <a:rPr lang="pt-BR" sz="2000" b="1">
                <a:solidFill>
                  <a:srgbClr val="FF0000"/>
                </a:solidFill>
                <a:latin typeface="Calibri" pitchFamily="34" charset="0"/>
              </a:rPr>
              <a:t>bebês com NEC clínico em categorias de curso de antibiótico mais longos tiveram uma maior incidência de estenose pós-NEC</a:t>
            </a:r>
            <a:r>
              <a:rPr lang="pt-BR" sz="2000" b="1">
                <a:latin typeface="Calibri" pitchFamily="34" charset="0"/>
              </a:rPr>
              <a:t> </a:t>
            </a:r>
            <a:r>
              <a:rPr lang="pt-BR" sz="2000">
                <a:latin typeface="Calibri" pitchFamily="34" charset="0"/>
              </a:rPr>
              <a:t>(0, 8, 14 e 40%, respectivamente, </a:t>
            </a:r>
            <a:r>
              <a:rPr lang="pt-BR" sz="2000" b="1">
                <a:solidFill>
                  <a:srgbClr val="FF0000"/>
                </a:solidFill>
                <a:latin typeface="Calibri" pitchFamily="34" charset="0"/>
              </a:rPr>
              <a:t>p &lt; 0,001</a:t>
            </a:r>
            <a:r>
              <a:rPr lang="pt-BR" sz="2000">
                <a:latin typeface="Calibri" pitchFamily="34" charset="0"/>
              </a:rPr>
              <a:t>)</a:t>
            </a:r>
          </a:p>
          <a:p>
            <a:pPr marL="342900" indent="-342900" algn="just">
              <a:lnSpc>
                <a:spcPct val="150000"/>
              </a:lnSpc>
              <a:buClr>
                <a:schemeClr val="accent2"/>
              </a:buClr>
              <a:buFont typeface="Courier New" pitchFamily="49" charset="0"/>
              <a:buChar char="o"/>
            </a:pPr>
            <a:endParaRPr lang="pt-BR" sz="2000">
              <a:latin typeface="Calibri"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80466C22-8974-4894-AF3F-0A923993711E}" type="slidenum">
              <a:rPr lang="en"/>
              <a:pPr>
                <a:defRPr/>
              </a:pPr>
              <a:t>20</a:t>
            </a:fld>
            <a:endParaRPr/>
          </a:p>
        </p:txBody>
      </p:sp>
      <p:sp>
        <p:nvSpPr>
          <p:cNvPr id="56322" name="Espaço Reservado para Texto 2"/>
          <p:cNvSpPr>
            <a:spLocks noGrp="1"/>
          </p:cNvSpPr>
          <p:nvPr>
            <p:ph type="body" idx="1"/>
          </p:nvPr>
        </p:nvSpPr>
        <p:spPr>
          <a:xfrm>
            <a:off x="1236663" y="595313"/>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RESULTADOS</a:t>
            </a:r>
            <a:endParaRPr lang="pt-BR" sz="3600" b="1" smtClean="0"/>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56324" name="CaixaDeTexto 3"/>
          <p:cNvSpPr txBox="1">
            <a:spLocks noChangeArrowheads="1"/>
          </p:cNvSpPr>
          <p:nvPr/>
        </p:nvSpPr>
        <p:spPr bwMode="auto">
          <a:xfrm>
            <a:off x="719138" y="1371600"/>
            <a:ext cx="10458450" cy="828675"/>
          </a:xfrm>
          <a:prstGeom prst="rect">
            <a:avLst/>
          </a:prstGeom>
          <a:noFill/>
          <a:ln w="9525">
            <a:noFill/>
            <a:miter lim="800000"/>
            <a:headEnd/>
            <a:tailEnd/>
          </a:ln>
        </p:spPr>
        <p:txBody>
          <a:bodyPr>
            <a:spAutoFit/>
          </a:bodyPr>
          <a:lstStyle/>
          <a:p>
            <a:pPr marL="342900" indent="-342900">
              <a:lnSpc>
                <a:spcPct val="150000"/>
              </a:lnSpc>
              <a:buClr>
                <a:schemeClr val="accent2"/>
              </a:buClr>
              <a:buFont typeface="Courier New" pitchFamily="49" charset="0"/>
              <a:buChar char="o"/>
            </a:pPr>
            <a:endParaRPr lang="pt-BR" sz="1400">
              <a:latin typeface="Calibri" pitchFamily="34" charset="0"/>
            </a:endParaRPr>
          </a:p>
          <a:p>
            <a:pPr marL="342900" indent="-342900" algn="just">
              <a:lnSpc>
                <a:spcPct val="150000"/>
              </a:lnSpc>
              <a:buClr>
                <a:schemeClr val="accent2"/>
              </a:buClr>
              <a:buFont typeface="Courier New" pitchFamily="49" charset="0"/>
              <a:buChar char="o"/>
            </a:pPr>
            <a:endParaRPr lang="pt-BR" sz="2000">
              <a:latin typeface="Calibri" pitchFamily="34" charset="0"/>
            </a:endParaRPr>
          </a:p>
        </p:txBody>
      </p:sp>
      <p:sp>
        <p:nvSpPr>
          <p:cNvPr id="56325" name="CaixaDeTexto 5"/>
          <p:cNvSpPr txBox="1">
            <a:spLocks noChangeArrowheads="1"/>
          </p:cNvSpPr>
          <p:nvPr/>
        </p:nvSpPr>
        <p:spPr bwMode="auto">
          <a:xfrm>
            <a:off x="6724650" y="4776788"/>
            <a:ext cx="4065588" cy="825500"/>
          </a:xfrm>
          <a:prstGeom prst="rect">
            <a:avLst/>
          </a:prstGeom>
          <a:noFill/>
          <a:ln w="9525">
            <a:noFill/>
            <a:miter lim="800000"/>
            <a:headEnd/>
            <a:tailEnd/>
          </a:ln>
        </p:spPr>
        <p:txBody>
          <a:bodyPr>
            <a:spAutoFit/>
          </a:bodyPr>
          <a:lstStyle/>
          <a:p>
            <a:r>
              <a:rPr lang="pt-BR" sz="1600">
                <a:latin typeface="Calibri" pitchFamily="34" charset="0"/>
              </a:rPr>
              <a:t>Curva Kaplan–Meier (K–M) para tempo mediano para alimentação completa entre bebês com NEC cirúrgica </a:t>
            </a:r>
          </a:p>
        </p:txBody>
      </p:sp>
      <p:sp>
        <p:nvSpPr>
          <p:cNvPr id="56326" name="CaixaDeTexto 9"/>
          <p:cNvSpPr txBox="1">
            <a:spLocks noChangeArrowheads="1"/>
          </p:cNvSpPr>
          <p:nvPr/>
        </p:nvSpPr>
        <p:spPr bwMode="auto">
          <a:xfrm>
            <a:off x="1758950" y="4884738"/>
            <a:ext cx="4449763" cy="825500"/>
          </a:xfrm>
          <a:prstGeom prst="rect">
            <a:avLst/>
          </a:prstGeom>
          <a:noFill/>
          <a:ln w="9525">
            <a:noFill/>
            <a:miter lim="800000"/>
            <a:headEnd/>
            <a:tailEnd/>
          </a:ln>
        </p:spPr>
        <p:txBody>
          <a:bodyPr>
            <a:spAutoFit/>
          </a:bodyPr>
          <a:lstStyle/>
          <a:p>
            <a:r>
              <a:rPr lang="pt-BR" sz="1600">
                <a:latin typeface="Calibri" pitchFamily="34" charset="0"/>
              </a:rPr>
              <a:t>Curva Kaplan–Meier (K–M) para o tempo médio de internação hospitalar entre lactentes com NEC médica.</a:t>
            </a:r>
          </a:p>
        </p:txBody>
      </p:sp>
      <p:sp>
        <p:nvSpPr>
          <p:cNvPr id="56327" name="CaixaDeTexto 8"/>
          <p:cNvSpPr txBox="1">
            <a:spLocks noChangeArrowheads="1"/>
          </p:cNvSpPr>
          <p:nvPr/>
        </p:nvSpPr>
        <p:spPr bwMode="auto">
          <a:xfrm>
            <a:off x="1771650" y="5727700"/>
            <a:ext cx="9618663" cy="581025"/>
          </a:xfrm>
          <a:prstGeom prst="rect">
            <a:avLst/>
          </a:prstGeom>
          <a:solidFill>
            <a:schemeClr val="bg1"/>
          </a:solidFill>
          <a:ln w="9525">
            <a:noFill/>
            <a:miter lim="800000"/>
            <a:headEnd/>
            <a:tailEnd/>
          </a:ln>
        </p:spPr>
        <p:txBody>
          <a:bodyPr>
            <a:spAutoFit/>
          </a:bodyPr>
          <a:lstStyle/>
          <a:p>
            <a:pPr algn="ctr"/>
            <a:r>
              <a:rPr lang="pt-BR" sz="1600">
                <a:latin typeface="Calibri" pitchFamily="34" charset="0"/>
              </a:rPr>
              <a:t>Os dias de antibióticos são agrupados por categorias</a:t>
            </a:r>
          </a:p>
          <a:p>
            <a:pPr algn="ctr"/>
            <a:r>
              <a:rPr lang="pt-BR" sz="1600">
                <a:latin typeface="Calibri" pitchFamily="34" charset="0"/>
              </a:rPr>
              <a:t>(7, 8–12, 13–18 e 19 dias) para NEC médica e (8–12, 13–18 e 19 dias) para NEC cirúrgica.</a:t>
            </a:r>
          </a:p>
        </p:txBody>
      </p:sp>
      <p:pic>
        <p:nvPicPr>
          <p:cNvPr id="56328" name="Picture 11"/>
          <p:cNvPicPr>
            <a:picLocks noChangeAspect="1" noChangeArrowheads="1"/>
          </p:cNvPicPr>
          <p:nvPr/>
        </p:nvPicPr>
        <p:blipFill>
          <a:blip r:embed="rId3"/>
          <a:srcRect/>
          <a:stretch>
            <a:fillRect/>
          </a:stretch>
        </p:blipFill>
        <p:spPr bwMode="auto">
          <a:xfrm>
            <a:off x="547688" y="249238"/>
            <a:ext cx="11644312" cy="4413250"/>
          </a:xfrm>
          <a:prstGeom prst="rect">
            <a:avLst/>
          </a:prstGeom>
          <a:noFill/>
          <a:ln w="9525">
            <a:noFill/>
            <a:miter lim="800000"/>
            <a:headEnd/>
            <a:tailEnd/>
          </a:ln>
        </p:spPr>
      </p:pic>
      <p:sp>
        <p:nvSpPr>
          <p:cNvPr id="56329" name="Text Box 12"/>
          <p:cNvSpPr txBox="1">
            <a:spLocks noChangeArrowheads="1"/>
          </p:cNvSpPr>
          <p:nvPr/>
        </p:nvSpPr>
        <p:spPr bwMode="auto">
          <a:xfrm>
            <a:off x="290513" y="4465638"/>
            <a:ext cx="692150" cy="366712"/>
          </a:xfrm>
          <a:prstGeom prst="rect">
            <a:avLst/>
          </a:prstGeom>
          <a:noFill/>
          <a:ln w="9525">
            <a:noFill/>
            <a:miter lim="800000"/>
            <a:headEnd/>
            <a:tailEnd/>
          </a:ln>
        </p:spPr>
        <p:txBody>
          <a:bodyPr wrap="none">
            <a:spAutoFit/>
          </a:bodyPr>
          <a:lstStyle/>
          <a:p>
            <a:r>
              <a:rPr lang="pt-BR"/>
              <a:t>Fig.3</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F64826C5-DB7F-4E17-B801-ECE996426838}" type="slidenum">
              <a:rPr lang="en"/>
              <a:pPr>
                <a:defRPr/>
              </a:pPr>
              <a:t>21</a:t>
            </a:fld>
            <a:endParaRPr/>
          </a:p>
        </p:txBody>
      </p:sp>
      <p:sp>
        <p:nvSpPr>
          <p:cNvPr id="58370" name="Espaço Reservado para Texto 2"/>
          <p:cNvSpPr>
            <a:spLocks noGrp="1"/>
          </p:cNvSpPr>
          <p:nvPr>
            <p:ph type="body" idx="1"/>
          </p:nvPr>
        </p:nvSpPr>
        <p:spPr>
          <a:xfrm>
            <a:off x="1236663" y="595313"/>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RESULTADOS</a:t>
            </a:r>
            <a:endParaRPr lang="pt-BR" sz="3600" b="1" smtClean="0"/>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58372" name="CaixaDeTexto 3"/>
          <p:cNvSpPr txBox="1">
            <a:spLocks noChangeArrowheads="1"/>
          </p:cNvSpPr>
          <p:nvPr/>
        </p:nvSpPr>
        <p:spPr bwMode="auto">
          <a:xfrm>
            <a:off x="719138" y="1371600"/>
            <a:ext cx="10458450" cy="828675"/>
          </a:xfrm>
          <a:prstGeom prst="rect">
            <a:avLst/>
          </a:prstGeom>
          <a:noFill/>
          <a:ln w="9525">
            <a:noFill/>
            <a:miter lim="800000"/>
            <a:headEnd/>
            <a:tailEnd/>
          </a:ln>
        </p:spPr>
        <p:txBody>
          <a:bodyPr>
            <a:spAutoFit/>
          </a:bodyPr>
          <a:lstStyle/>
          <a:p>
            <a:pPr marL="342900" indent="-342900">
              <a:lnSpc>
                <a:spcPct val="150000"/>
              </a:lnSpc>
              <a:buClr>
                <a:schemeClr val="accent2"/>
              </a:buClr>
              <a:buFont typeface="Courier New" pitchFamily="49" charset="0"/>
              <a:buChar char="o"/>
            </a:pPr>
            <a:endParaRPr lang="pt-BR" sz="1400">
              <a:latin typeface="Calibri" pitchFamily="34" charset="0"/>
            </a:endParaRPr>
          </a:p>
          <a:p>
            <a:pPr marL="342900" indent="-342900" algn="just">
              <a:lnSpc>
                <a:spcPct val="150000"/>
              </a:lnSpc>
              <a:buClr>
                <a:schemeClr val="accent2"/>
              </a:buClr>
              <a:buFont typeface="Courier New" pitchFamily="49" charset="0"/>
              <a:buChar char="o"/>
            </a:pPr>
            <a:endParaRPr lang="pt-BR" sz="2000">
              <a:latin typeface="Calibri" pitchFamily="34" charset="0"/>
            </a:endParaRPr>
          </a:p>
        </p:txBody>
      </p:sp>
      <p:sp>
        <p:nvSpPr>
          <p:cNvPr id="58373" name="CaixaDeTexto 4"/>
          <p:cNvSpPr txBox="1">
            <a:spLocks noChangeArrowheads="1"/>
          </p:cNvSpPr>
          <p:nvPr/>
        </p:nvSpPr>
        <p:spPr bwMode="auto">
          <a:xfrm>
            <a:off x="719138" y="1600200"/>
            <a:ext cx="10690225" cy="4117975"/>
          </a:xfrm>
          <a:prstGeom prst="rect">
            <a:avLst/>
          </a:prstGeom>
          <a:noFill/>
          <a:ln w="9525">
            <a:noFill/>
            <a:miter lim="800000"/>
            <a:headEnd/>
            <a:tailEnd/>
          </a:ln>
        </p:spPr>
        <p:txBody>
          <a:bodyPr>
            <a:spAutoFit/>
          </a:bodyPr>
          <a:lstStyle/>
          <a:p>
            <a:pPr marL="342900" indent="-342900" algn="just">
              <a:lnSpc>
                <a:spcPct val="150000"/>
              </a:lnSpc>
              <a:buClr>
                <a:schemeClr val="accent2"/>
              </a:buClr>
              <a:buFont typeface="Courier New" pitchFamily="49" charset="0"/>
              <a:buChar char="o"/>
            </a:pPr>
            <a:r>
              <a:rPr lang="pt-BR" sz="2200">
                <a:latin typeface="Calibri" pitchFamily="34" charset="0"/>
              </a:rPr>
              <a:t>A associação da duração da antibioticoterapia com tempo para alimentação completa (TFF) e tempo de internação hospitalar (LOS) para bebês com </a:t>
            </a:r>
            <a:r>
              <a:rPr lang="pt-BR" sz="2200" b="1">
                <a:latin typeface="Calibri" pitchFamily="34" charset="0"/>
              </a:rPr>
              <a:t>NEC cirúrgica</a:t>
            </a:r>
            <a:r>
              <a:rPr lang="pt-BR" sz="2200">
                <a:latin typeface="Calibri" pitchFamily="34" charset="0"/>
              </a:rPr>
              <a:t> foi estudada em relação a três categorias.</a:t>
            </a:r>
          </a:p>
          <a:p>
            <a:pPr marL="342900" indent="-342900" algn="ctr">
              <a:lnSpc>
                <a:spcPct val="150000"/>
              </a:lnSpc>
              <a:buClr>
                <a:schemeClr val="accent2"/>
              </a:buClr>
              <a:buFont typeface="Courier New" pitchFamily="49" charset="0"/>
              <a:buChar char="o"/>
            </a:pPr>
            <a:r>
              <a:rPr lang="pt-BR" sz="2200" b="1">
                <a:solidFill>
                  <a:srgbClr val="FF0000"/>
                </a:solidFill>
                <a:latin typeface="Calibri" pitchFamily="34" charset="0"/>
              </a:rPr>
              <a:t>Os bebês nas categorias de antibióticos mais longos</a:t>
            </a:r>
            <a:r>
              <a:rPr lang="pt-BR" sz="2200" b="1">
                <a:latin typeface="Calibri" pitchFamily="34" charset="0"/>
              </a:rPr>
              <a:t> </a:t>
            </a:r>
            <a:r>
              <a:rPr lang="pt-BR" sz="2200" b="1">
                <a:solidFill>
                  <a:srgbClr val="FF0000"/>
                </a:solidFill>
                <a:latin typeface="Calibri" pitchFamily="34" charset="0"/>
              </a:rPr>
              <a:t>levaram</a:t>
            </a:r>
            <a:r>
              <a:rPr lang="pt-BR" sz="2200" b="1">
                <a:latin typeface="Calibri" pitchFamily="34" charset="0"/>
              </a:rPr>
              <a:t> </a:t>
            </a:r>
            <a:r>
              <a:rPr lang="pt-BR" sz="2200" b="1">
                <a:solidFill>
                  <a:srgbClr val="FF0000"/>
                </a:solidFill>
                <a:latin typeface="Calibri" pitchFamily="34" charset="0"/>
              </a:rPr>
              <a:t>mais tempo para atingir a alimentação completa e teve um tempo de internação hospitalar mais longo. </a:t>
            </a:r>
            <a:endParaRPr lang="pt-BR" sz="2200">
              <a:solidFill>
                <a:srgbClr val="0000FF"/>
              </a:solidFill>
              <a:latin typeface="Calibri" pitchFamily="34" charset="0"/>
            </a:endParaRPr>
          </a:p>
          <a:p>
            <a:pPr marL="342900" indent="-342900" algn="ctr">
              <a:lnSpc>
                <a:spcPct val="150000"/>
              </a:lnSpc>
              <a:buClr>
                <a:schemeClr val="accent2"/>
              </a:buClr>
              <a:buFont typeface="Courier New" pitchFamily="49" charset="0"/>
              <a:buNone/>
            </a:pPr>
            <a:r>
              <a:rPr lang="pt-BR" sz="2200">
                <a:solidFill>
                  <a:srgbClr val="0000FF"/>
                </a:solidFill>
                <a:latin typeface="Calibri" pitchFamily="34" charset="0"/>
              </a:rPr>
              <a:t>Figuras 3C e 3D</a:t>
            </a:r>
          </a:p>
          <a:p>
            <a:pPr marL="342900" indent="-342900" algn="just">
              <a:lnSpc>
                <a:spcPct val="150000"/>
              </a:lnSpc>
              <a:buClr>
                <a:schemeClr val="accent2"/>
              </a:buClr>
              <a:buFont typeface="Courier New" pitchFamily="49" charset="0"/>
              <a:buChar char="o"/>
            </a:pPr>
            <a:r>
              <a:rPr lang="pt-BR" sz="2200">
                <a:latin typeface="Calibri" pitchFamily="34" charset="0"/>
              </a:rPr>
              <a:t>A sobrevida até a alta e a incidência de estenose pós-NEC não diferiram significativamente entre as três categorias de duração do antibiótico cirúrgico.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C167C955-727E-471E-B56F-698909F30D55}" type="slidenum">
              <a:rPr lang="en"/>
              <a:pPr>
                <a:defRPr/>
              </a:pPr>
              <a:t>22</a:t>
            </a:fld>
            <a:endParaRPr/>
          </a:p>
        </p:txBody>
      </p:sp>
      <p:sp>
        <p:nvSpPr>
          <p:cNvPr id="60418" name="Espaço Reservado para Texto 2"/>
          <p:cNvSpPr>
            <a:spLocks noGrp="1"/>
          </p:cNvSpPr>
          <p:nvPr>
            <p:ph type="body" idx="1"/>
          </p:nvPr>
        </p:nvSpPr>
        <p:spPr>
          <a:xfrm>
            <a:off x="1236663" y="595313"/>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RESULTADOS</a:t>
            </a:r>
            <a:endParaRPr lang="pt-BR" sz="3600" b="1" smtClean="0"/>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60420" name="CaixaDeTexto 9"/>
          <p:cNvSpPr txBox="1">
            <a:spLocks noChangeArrowheads="1"/>
          </p:cNvSpPr>
          <p:nvPr/>
        </p:nvSpPr>
        <p:spPr bwMode="auto">
          <a:xfrm>
            <a:off x="2284413" y="5892800"/>
            <a:ext cx="7456487" cy="825500"/>
          </a:xfrm>
          <a:prstGeom prst="rect">
            <a:avLst/>
          </a:prstGeom>
          <a:solidFill>
            <a:schemeClr val="bg1"/>
          </a:solidFill>
          <a:ln w="9525">
            <a:noFill/>
            <a:miter lim="800000"/>
            <a:headEnd/>
            <a:tailEnd/>
          </a:ln>
        </p:spPr>
        <p:txBody>
          <a:bodyPr>
            <a:spAutoFit/>
          </a:bodyPr>
          <a:lstStyle/>
          <a:p>
            <a:pPr algn="ctr"/>
            <a:r>
              <a:rPr lang="pt-BR" sz="1600">
                <a:latin typeface="Calibri" pitchFamily="34" charset="0"/>
              </a:rPr>
              <a:t>Os dias de antibióticos são agrupados por categorias</a:t>
            </a:r>
          </a:p>
          <a:p>
            <a:pPr algn="ctr"/>
            <a:r>
              <a:rPr lang="pt-BR" sz="1600">
                <a:latin typeface="Calibri" pitchFamily="34" charset="0"/>
              </a:rPr>
              <a:t>(7, 8–12, 13–18 e 19 dias) para NEC médica e (8–12, 13–18 e 19 dias) para NEC cirúrgica.</a:t>
            </a:r>
          </a:p>
        </p:txBody>
      </p:sp>
      <p:sp>
        <p:nvSpPr>
          <p:cNvPr id="60421" name="CaixaDeTexto 4"/>
          <p:cNvSpPr txBox="1">
            <a:spLocks noChangeArrowheads="1"/>
          </p:cNvSpPr>
          <p:nvPr/>
        </p:nvSpPr>
        <p:spPr bwMode="auto">
          <a:xfrm>
            <a:off x="955675" y="4664075"/>
            <a:ext cx="3967163" cy="825500"/>
          </a:xfrm>
          <a:prstGeom prst="rect">
            <a:avLst/>
          </a:prstGeom>
          <a:noFill/>
          <a:ln w="9525">
            <a:noFill/>
            <a:miter lim="800000"/>
            <a:headEnd/>
            <a:tailEnd/>
          </a:ln>
        </p:spPr>
        <p:txBody>
          <a:bodyPr>
            <a:spAutoFit/>
          </a:bodyPr>
          <a:lstStyle/>
          <a:p>
            <a:pPr algn="just"/>
            <a:r>
              <a:rPr lang="pt-BR" sz="1600">
                <a:latin typeface="Calibri" pitchFamily="34" charset="0"/>
              </a:rPr>
              <a:t>Curva Kaplan–Meier (K–M) para o tempo mediano para alimentação completa em lactentes com ECN cirúrgica</a:t>
            </a:r>
          </a:p>
        </p:txBody>
      </p:sp>
      <p:sp>
        <p:nvSpPr>
          <p:cNvPr id="60422" name="CaixaDeTexto 10"/>
          <p:cNvSpPr txBox="1">
            <a:spLocks noChangeArrowheads="1"/>
          </p:cNvSpPr>
          <p:nvPr/>
        </p:nvSpPr>
        <p:spPr bwMode="auto">
          <a:xfrm>
            <a:off x="6834188" y="4664075"/>
            <a:ext cx="3851275" cy="825500"/>
          </a:xfrm>
          <a:prstGeom prst="rect">
            <a:avLst/>
          </a:prstGeom>
          <a:noFill/>
          <a:ln w="9525">
            <a:noFill/>
            <a:miter lim="800000"/>
            <a:headEnd/>
            <a:tailEnd/>
          </a:ln>
        </p:spPr>
        <p:txBody>
          <a:bodyPr>
            <a:spAutoFit/>
          </a:bodyPr>
          <a:lstStyle/>
          <a:p>
            <a:pPr algn="just"/>
            <a:r>
              <a:rPr lang="pt-BR" sz="1600">
                <a:latin typeface="Calibri" pitchFamily="34" charset="0"/>
              </a:rPr>
              <a:t>Curva Kaplan–Meier (K–M) para o tempo médio de internação hospitalar entre lactentes com ECN cirúrgica.</a:t>
            </a:r>
          </a:p>
        </p:txBody>
      </p:sp>
      <p:sp>
        <p:nvSpPr>
          <p:cNvPr id="60423" name="Text Box 9"/>
          <p:cNvSpPr txBox="1">
            <a:spLocks noChangeArrowheads="1"/>
          </p:cNvSpPr>
          <p:nvPr/>
        </p:nvSpPr>
        <p:spPr bwMode="auto">
          <a:xfrm>
            <a:off x="0" y="4246563"/>
            <a:ext cx="819150" cy="366712"/>
          </a:xfrm>
          <a:prstGeom prst="rect">
            <a:avLst/>
          </a:prstGeom>
          <a:noFill/>
          <a:ln w="9525">
            <a:noFill/>
            <a:miter lim="800000"/>
            <a:headEnd/>
            <a:tailEnd/>
          </a:ln>
        </p:spPr>
        <p:txBody>
          <a:bodyPr wrap="none">
            <a:spAutoFit/>
          </a:bodyPr>
          <a:lstStyle/>
          <a:p>
            <a:r>
              <a:rPr lang="pt-BR"/>
              <a:t>Fig. 3.</a:t>
            </a:r>
          </a:p>
        </p:txBody>
      </p:sp>
      <p:pic>
        <p:nvPicPr>
          <p:cNvPr id="60424" name="Picture 10"/>
          <p:cNvPicPr>
            <a:picLocks noChangeAspect="1" noChangeArrowheads="1"/>
          </p:cNvPicPr>
          <p:nvPr/>
        </p:nvPicPr>
        <p:blipFill>
          <a:blip r:embed="rId3"/>
          <a:srcRect/>
          <a:stretch>
            <a:fillRect/>
          </a:stretch>
        </p:blipFill>
        <p:spPr bwMode="auto">
          <a:xfrm>
            <a:off x="346075" y="0"/>
            <a:ext cx="11845925" cy="4213225"/>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701A50A8-8116-4B14-B23C-D15CA3A83FF6}" type="slidenum">
              <a:rPr lang="en"/>
              <a:pPr>
                <a:defRPr/>
              </a:pPr>
              <a:t>23</a:t>
            </a:fld>
            <a:endParaRPr/>
          </a:p>
        </p:txBody>
      </p:sp>
      <p:sp>
        <p:nvSpPr>
          <p:cNvPr id="62466" name="Espaço Reservado para Texto 2"/>
          <p:cNvSpPr>
            <a:spLocks noGrp="1"/>
          </p:cNvSpPr>
          <p:nvPr>
            <p:ph type="body" idx="1"/>
          </p:nvPr>
        </p:nvSpPr>
        <p:spPr>
          <a:xfrm>
            <a:off x="1236663" y="595313"/>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RESULTADOS</a:t>
            </a:r>
            <a:endParaRPr lang="pt-BR" sz="3600" b="1" smtClean="0"/>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62468" name="CaixaDeTexto 4"/>
          <p:cNvSpPr txBox="1">
            <a:spLocks noChangeArrowheads="1"/>
          </p:cNvSpPr>
          <p:nvPr/>
        </p:nvSpPr>
        <p:spPr bwMode="auto">
          <a:xfrm>
            <a:off x="296863" y="1400175"/>
            <a:ext cx="11358562" cy="5726113"/>
          </a:xfrm>
          <a:prstGeom prst="rect">
            <a:avLst/>
          </a:prstGeom>
          <a:noFill/>
          <a:ln w="9525">
            <a:noFill/>
            <a:miter lim="800000"/>
            <a:headEnd/>
            <a:tailEnd/>
          </a:ln>
        </p:spPr>
        <p:txBody>
          <a:bodyPr>
            <a:spAutoFit/>
          </a:bodyPr>
          <a:lstStyle/>
          <a:p>
            <a:pPr marL="342900" indent="-342900" algn="just">
              <a:lnSpc>
                <a:spcPct val="150000"/>
              </a:lnSpc>
              <a:buClr>
                <a:schemeClr val="accent2"/>
              </a:buClr>
              <a:buFont typeface="Courier New" pitchFamily="49" charset="0"/>
              <a:buChar char="o"/>
            </a:pPr>
            <a:r>
              <a:rPr lang="pt-BR" sz="1900">
                <a:latin typeface="Calibri" pitchFamily="34" charset="0"/>
              </a:rPr>
              <a:t>A análise bivariada foi feita inicialmente para restringir as variáveis que estavam associadas ao tempo para alimentação completa (TFF).</a:t>
            </a:r>
          </a:p>
          <a:p>
            <a:pPr marL="342900" indent="-342900" algn="ctr">
              <a:lnSpc>
                <a:spcPct val="150000"/>
              </a:lnSpc>
              <a:buClr>
                <a:schemeClr val="accent2"/>
              </a:buClr>
              <a:buFont typeface="Courier New" pitchFamily="49" charset="0"/>
              <a:buChar char="o"/>
            </a:pPr>
            <a:r>
              <a:rPr lang="pt-BR" sz="1900" b="1">
                <a:solidFill>
                  <a:srgbClr val="FF0000"/>
                </a:solidFill>
                <a:latin typeface="Calibri" pitchFamily="34" charset="0"/>
              </a:rPr>
              <a:t>Na análise multivariada, a duração do tratamento antibiótico permaneceu significativamente relacionada à TFF para lactentes tanto para NEC clínica </a:t>
            </a:r>
            <a:r>
              <a:rPr lang="pt-BR" sz="1600" b="1">
                <a:solidFill>
                  <a:srgbClr val="FF0000"/>
                </a:solidFill>
                <a:latin typeface="Calibri" pitchFamily="34" charset="0"/>
              </a:rPr>
              <a:t>(p &lt; 0,001) </a:t>
            </a:r>
            <a:r>
              <a:rPr lang="pt-BR" sz="1900" b="1">
                <a:solidFill>
                  <a:srgbClr val="FF0000"/>
                </a:solidFill>
                <a:latin typeface="Calibri" pitchFamily="34" charset="0"/>
              </a:rPr>
              <a:t>quanto cirúrgica </a:t>
            </a:r>
            <a:r>
              <a:rPr lang="pt-BR" sz="1600" b="1">
                <a:solidFill>
                  <a:srgbClr val="FF0000"/>
                </a:solidFill>
                <a:latin typeface="Calibri" pitchFamily="34" charset="0"/>
              </a:rPr>
              <a:t>(p = 0,046), </a:t>
            </a:r>
            <a:r>
              <a:rPr lang="pt-BR" sz="1900" b="1">
                <a:solidFill>
                  <a:srgbClr val="FF0000"/>
                </a:solidFill>
                <a:latin typeface="Calibri" pitchFamily="34" charset="0"/>
              </a:rPr>
              <a:t>mesmo após ajuste para outros fatores que impactam a TFF.</a:t>
            </a:r>
          </a:p>
          <a:p>
            <a:pPr marL="342900" indent="-342900" algn="just">
              <a:lnSpc>
                <a:spcPct val="150000"/>
              </a:lnSpc>
              <a:buClr>
                <a:schemeClr val="accent2"/>
              </a:buClr>
              <a:buFont typeface="Courier New" pitchFamily="49" charset="0"/>
              <a:buChar char="o"/>
            </a:pPr>
            <a:r>
              <a:rPr lang="pt-BR" sz="1900" b="1">
                <a:solidFill>
                  <a:srgbClr val="FF0000"/>
                </a:solidFill>
                <a:latin typeface="Calibri" pitchFamily="34" charset="0"/>
              </a:rPr>
              <a:t>A duração da antibioticoterapia também foi relacionada ao tempo de internação hospitalar (LOS) na NEC clínica </a:t>
            </a:r>
            <a:r>
              <a:rPr lang="pt-BR" sz="1600" b="1">
                <a:solidFill>
                  <a:srgbClr val="FF0000"/>
                </a:solidFill>
                <a:latin typeface="Calibri" pitchFamily="34" charset="0"/>
              </a:rPr>
              <a:t>(p &lt; 0,001) </a:t>
            </a:r>
            <a:r>
              <a:rPr lang="pt-BR" sz="1900" b="1">
                <a:solidFill>
                  <a:srgbClr val="FF0000"/>
                </a:solidFill>
                <a:latin typeface="Calibri" pitchFamily="34" charset="0"/>
              </a:rPr>
              <a:t>e cirúrgica </a:t>
            </a:r>
            <a:r>
              <a:rPr lang="pt-BR" sz="1600" b="1">
                <a:solidFill>
                  <a:srgbClr val="FF0000"/>
                </a:solidFill>
                <a:latin typeface="Calibri" pitchFamily="34" charset="0"/>
              </a:rPr>
              <a:t>(p = 0,002</a:t>
            </a:r>
            <a:r>
              <a:rPr lang="pt-BR" sz="1600">
                <a:latin typeface="Calibri" pitchFamily="34" charset="0"/>
              </a:rPr>
              <a:t>) </a:t>
            </a:r>
            <a:r>
              <a:rPr lang="pt-BR" sz="1900">
                <a:latin typeface="Calibri" pitchFamily="34" charset="0"/>
              </a:rPr>
              <a:t>após ajuste para outros fatores que impactaram significativamente o LOS</a:t>
            </a:r>
          </a:p>
          <a:p>
            <a:pPr marL="342900" indent="-342900" algn="just">
              <a:lnSpc>
                <a:spcPct val="150000"/>
              </a:lnSpc>
              <a:buClr>
                <a:schemeClr val="accent2"/>
              </a:buClr>
              <a:buFont typeface="Courier New" pitchFamily="49" charset="0"/>
              <a:buChar char="o"/>
            </a:pPr>
            <a:r>
              <a:rPr lang="pt-BR" sz="1900">
                <a:latin typeface="Calibri" pitchFamily="34" charset="0"/>
              </a:rPr>
              <a:t>O desenvolvimento de estenose e infecções de cateter central podem ser considerados mediadores e não confundidores, dessa forma foi repetido a análise multivariável excluindo essas variáveis. A duração dos antibióticos continuou a ser significativamente relacionada ao TFF e LOS</a:t>
            </a:r>
          </a:p>
          <a:p>
            <a:pPr marL="342900" indent="-342900" algn="just">
              <a:lnSpc>
                <a:spcPct val="150000"/>
              </a:lnSpc>
              <a:buClr>
                <a:schemeClr val="accent2"/>
              </a:buClr>
              <a:buFont typeface="Courier New" pitchFamily="49" charset="0"/>
              <a:buNone/>
            </a:pPr>
            <a:r>
              <a:rPr lang="pt-BR" sz="1900">
                <a:solidFill>
                  <a:srgbClr val="0000FF"/>
                </a:solidFill>
                <a:latin typeface="Calibri" pitchFamily="34" charset="0"/>
              </a:rPr>
              <a:t>                                                                                     </a:t>
            </a:r>
            <a:r>
              <a:rPr lang="pt-BR" sz="1900" b="1">
                <a:solidFill>
                  <a:srgbClr val="0000FF"/>
                </a:solidFill>
                <a:latin typeface="Calibri" pitchFamily="34" charset="0"/>
              </a:rPr>
              <a:t>Tabela 2</a:t>
            </a:r>
          </a:p>
          <a:p>
            <a:pPr marL="342900" indent="-342900" algn="just">
              <a:lnSpc>
                <a:spcPct val="150000"/>
              </a:lnSpc>
              <a:buClr>
                <a:schemeClr val="accent2"/>
              </a:buClr>
              <a:buFont typeface="Courier New" pitchFamily="49" charset="0"/>
              <a:buChar char="o"/>
            </a:pPr>
            <a:endParaRPr lang="pt-BR" sz="1900" b="1">
              <a:solidFill>
                <a:srgbClr val="0000FF"/>
              </a:solidFill>
              <a:latin typeface="Calibri" pitchFamily="34" charset="0"/>
            </a:endParaRPr>
          </a:p>
          <a:p>
            <a:pPr marL="342900" indent="-342900" algn="just">
              <a:lnSpc>
                <a:spcPct val="150000"/>
              </a:lnSpc>
              <a:buClr>
                <a:schemeClr val="accent2"/>
              </a:buClr>
              <a:buFont typeface="Courier New" pitchFamily="49" charset="0"/>
              <a:buChar char="o"/>
            </a:pPr>
            <a:endParaRPr lang="pt-BR" sz="1900">
              <a:latin typeface="Calibri"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Texto 2">
            <a:extLst>
              <a:ext uri="{FF2B5EF4-FFF2-40B4-BE49-F238E27FC236}"/>
            </a:extLst>
          </p:cNvPr>
          <p:cNvSpPr>
            <a:spLocks noGrp="1"/>
          </p:cNvSpPr>
          <p:nvPr>
            <p:ph type="body" idx="4294967295"/>
          </p:nvPr>
        </p:nvSpPr>
        <p:spPr>
          <a:xfrm>
            <a:off x="609600" y="5137150"/>
            <a:ext cx="10972800" cy="692150"/>
          </a:xfrm>
        </p:spPr>
        <p:txBody>
          <a:bodyPr spcFirstLastPara="1" lIns="91425" tIns="91425" rIns="91425" bIns="91425" rtlCol="0">
            <a:noAutofit/>
          </a:bodyPr>
          <a:lstStyle/>
          <a:p>
            <a:pPr marL="609585" indent="-304792" algn="ctr" eaLnBrk="1" fontAlgn="auto" hangingPunct="1">
              <a:spcBef>
                <a:spcPts val="480"/>
              </a:spcBef>
              <a:spcAft>
                <a:spcPts val="0"/>
              </a:spcAft>
              <a:buClr>
                <a:schemeClr val="accent1"/>
              </a:buClr>
              <a:buSzPts val="1400"/>
              <a:buFont typeface="Arial" panose="020B0604020202020204" pitchFamily="34" charset="0"/>
              <a:buNone/>
              <a:defRPr/>
            </a:pPr>
            <a:endParaRPr lang="pt-BR" sz="1867">
              <a:solidFill>
                <a:schemeClr val="accent1"/>
              </a:solidFill>
            </a:endParaRPr>
          </a:p>
        </p:txBody>
      </p:sp>
      <p:pic>
        <p:nvPicPr>
          <p:cNvPr id="4" name="Imagem 3"/>
          <p:cNvPicPr>
            <a:picLocks noChangeAspect="1" noChangeArrowheads="1"/>
          </p:cNvPicPr>
          <p:nvPr/>
        </p:nvPicPr>
        <p:blipFill>
          <a:blip r:embed="rId2"/>
          <a:srcRect/>
          <a:stretch>
            <a:fillRect/>
          </a:stretch>
        </p:blipFill>
        <p:spPr bwMode="auto">
          <a:xfrm>
            <a:off x="523875" y="225425"/>
            <a:ext cx="11307763" cy="5449888"/>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Google Shape;485;p16"/>
          <p:cNvSpPr>
            <a:spLocks noGrp="1"/>
          </p:cNvSpPr>
          <p:nvPr>
            <p:ph type="ctrTitle"/>
          </p:nvPr>
        </p:nvSpPr>
        <p:spPr>
          <a:xfrm>
            <a:off x="3079750" y="4041775"/>
            <a:ext cx="6951663" cy="1546225"/>
          </a:xfrm>
        </p:spPr>
        <p:txBody>
          <a:bodyPr lIns="121900" tIns="121900" rIns="121900" bIns="121900"/>
          <a:lstStyle/>
          <a:p>
            <a:pPr eaLnBrk="1" hangingPunct="1">
              <a:spcBef>
                <a:spcPct val="0"/>
              </a:spcBef>
              <a:spcAft>
                <a:spcPct val="0"/>
              </a:spcAft>
            </a:pPr>
            <a:r>
              <a:rPr lang="pt-BR" smtClean="0">
                <a:latin typeface="Bookman Old Style" pitchFamily="18" charset="0"/>
              </a:rPr>
              <a:t>DISCUSSÃO</a:t>
            </a:r>
            <a:endParaRPr lang="pt-BR" b="1" smtClean="0"/>
          </a:p>
        </p:txBody>
      </p:sp>
      <p:sp>
        <p:nvSpPr>
          <p:cNvPr id="65538" name="Google Shape;487;p16"/>
          <p:cNvSpPr txBox="1">
            <a:spLocks noChangeArrowheads="1"/>
          </p:cNvSpPr>
          <p:nvPr/>
        </p:nvSpPr>
        <p:spPr bwMode="auto">
          <a:xfrm>
            <a:off x="9888538" y="4883150"/>
            <a:ext cx="2347912" cy="1606550"/>
          </a:xfrm>
          <a:prstGeom prst="rect">
            <a:avLst/>
          </a:prstGeom>
          <a:noFill/>
          <a:ln w="9525">
            <a:noFill/>
            <a:miter lim="800000"/>
            <a:headEnd/>
            <a:tailEnd/>
          </a:ln>
        </p:spPr>
        <p:txBody>
          <a:bodyPr lIns="121900" tIns="121900" rIns="121900" bIns="121900" anchor="b"/>
          <a:lstStyle/>
          <a:p>
            <a:pPr algn="ctr"/>
            <a:r>
              <a:rPr lang="pt-BR" sz="16000">
                <a:solidFill>
                  <a:schemeClr val="accent2"/>
                </a:solidFill>
                <a:latin typeface="Calibri" pitchFamily="34" charset="0"/>
              </a:rPr>
              <a:t>4</a:t>
            </a:r>
          </a:p>
        </p:txBody>
      </p:sp>
      <p:sp>
        <p:nvSpPr>
          <p:cNvPr id="488" name="Google Shape;488;p16"/>
          <p:cNvSpPr>
            <a:spLocks noGrp="1"/>
          </p:cNvSpPr>
          <p:nvPr>
            <p:ph type="sldNum" sz="quarter" idx="10"/>
          </p:nvPr>
        </p:nvSpPr>
        <p:spPr/>
        <p:txBody>
          <a:bodyPr lIns="121900" tIns="121900" rIns="121900" bIns="121900"/>
          <a:lstStyle/>
          <a:p>
            <a:pPr>
              <a:defRPr/>
            </a:pPr>
            <a:fld id="{57F0C0F6-0BAF-474C-B877-3B2927CBAD9E}" type="slidenum">
              <a:rPr lang="en"/>
              <a:pPr>
                <a:defRPr/>
              </a:pPr>
              <a:t>25</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738980EB-BFF2-42CF-B3DD-9DFD19E46144}" type="slidenum">
              <a:rPr lang="en"/>
              <a:pPr>
                <a:defRPr/>
              </a:pPr>
              <a:t>26</a:t>
            </a:fld>
            <a:endParaRPr/>
          </a:p>
        </p:txBody>
      </p:sp>
      <p:sp>
        <p:nvSpPr>
          <p:cNvPr id="67586" name="Espaço Reservado para Texto 2"/>
          <p:cNvSpPr>
            <a:spLocks noGrp="1"/>
          </p:cNvSpPr>
          <p:nvPr>
            <p:ph type="body" idx="1"/>
          </p:nvPr>
        </p:nvSpPr>
        <p:spPr>
          <a:xfrm>
            <a:off x="1236663" y="595313"/>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DISCUSSÃO</a:t>
            </a:r>
            <a:r>
              <a:rPr lang="pt-BR" sz="3600" b="1" smtClean="0">
                <a:latin typeface="Bookman Old Style" pitchFamily="18" charset="0"/>
              </a:rPr>
              <a:t> </a:t>
            </a:r>
            <a:endParaRPr lang="pt-BR" sz="3600" b="1" smtClean="0"/>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67588" name="CaixaDeTexto 4"/>
          <p:cNvSpPr txBox="1">
            <a:spLocks noChangeArrowheads="1"/>
          </p:cNvSpPr>
          <p:nvPr/>
        </p:nvSpPr>
        <p:spPr bwMode="auto">
          <a:xfrm>
            <a:off x="719138" y="1600200"/>
            <a:ext cx="10690225" cy="4117975"/>
          </a:xfrm>
          <a:prstGeom prst="rect">
            <a:avLst/>
          </a:prstGeom>
          <a:noFill/>
          <a:ln w="9525">
            <a:noFill/>
            <a:miter lim="800000"/>
            <a:headEnd/>
            <a:tailEnd/>
          </a:ln>
        </p:spPr>
        <p:txBody>
          <a:bodyPr>
            <a:spAutoFit/>
          </a:bodyPr>
          <a:lstStyle/>
          <a:p>
            <a:pPr marL="285750" indent="-285750" algn="just">
              <a:lnSpc>
                <a:spcPct val="150000"/>
              </a:lnSpc>
              <a:buClr>
                <a:schemeClr val="accent2"/>
              </a:buClr>
              <a:buFont typeface="Courier New" pitchFamily="49" charset="0"/>
              <a:buChar char="o"/>
            </a:pPr>
            <a:r>
              <a:rPr lang="pt-BR" sz="2200">
                <a:latin typeface="Calibri" pitchFamily="34" charset="0"/>
              </a:rPr>
              <a:t>Nesta grande coorte multicêntrica de RNs com NEC clínica e cirúrgica, encontrou-se alta variabilidade entre os hospitais e dentro dos próprios hospitais infantis participantes.</a:t>
            </a:r>
          </a:p>
          <a:p>
            <a:pPr marL="285750" indent="-285750" algn="just">
              <a:lnSpc>
                <a:spcPct val="150000"/>
              </a:lnSpc>
              <a:buClr>
                <a:schemeClr val="accent2"/>
              </a:buClr>
              <a:buFont typeface="Courier New" pitchFamily="49" charset="0"/>
              <a:buChar char="o"/>
            </a:pPr>
            <a:r>
              <a:rPr lang="pt-BR" sz="2200">
                <a:latin typeface="Calibri" pitchFamily="34" charset="0"/>
              </a:rPr>
              <a:t>Embora a razão clínica para a duração da antibioticoterapia não tenha sido descrita, </a:t>
            </a:r>
            <a:r>
              <a:rPr lang="pt-BR" sz="2200" b="1">
                <a:solidFill>
                  <a:srgbClr val="FF0000"/>
                </a:solidFill>
                <a:latin typeface="Calibri" pitchFamily="34" charset="0"/>
              </a:rPr>
              <a:t>a duração mais longa do antibiótico foi associada ao tempo para atingir a alimentação completa e ao tempo de internação hospitalar</a:t>
            </a:r>
            <a:r>
              <a:rPr lang="pt-BR" sz="2200">
                <a:latin typeface="Calibri" pitchFamily="34" charset="0"/>
              </a:rPr>
              <a:t>, mesmo após a correção de outros fatores conhecidos por afetar a progressão da alimentação e tempo de internação hospitalar.</a:t>
            </a:r>
          </a:p>
          <a:p>
            <a:pPr marL="285750" indent="-285750" algn="just">
              <a:lnSpc>
                <a:spcPct val="150000"/>
              </a:lnSpc>
              <a:buClr>
                <a:schemeClr val="accent2"/>
              </a:buClr>
              <a:buFont typeface="Courier New" pitchFamily="49" charset="0"/>
              <a:buChar char="o"/>
            </a:pPr>
            <a:endParaRPr lang="pt-BR" sz="2200">
              <a:latin typeface="Calibri"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2FE65302-C9C9-4751-B23E-CE28112A0BDC}" type="slidenum">
              <a:rPr lang="en"/>
              <a:pPr>
                <a:defRPr/>
              </a:pPr>
              <a:t>27</a:t>
            </a:fld>
            <a:endParaRPr/>
          </a:p>
        </p:txBody>
      </p:sp>
      <p:sp>
        <p:nvSpPr>
          <p:cNvPr id="69634" name="Espaço Reservado para Texto 2"/>
          <p:cNvSpPr>
            <a:spLocks noGrp="1"/>
          </p:cNvSpPr>
          <p:nvPr>
            <p:ph type="body" idx="1"/>
          </p:nvPr>
        </p:nvSpPr>
        <p:spPr>
          <a:xfrm>
            <a:off x="1236663" y="595313"/>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DISCUSSÃO</a:t>
            </a:r>
            <a:r>
              <a:rPr lang="pt-BR" sz="3600" b="1" smtClean="0">
                <a:latin typeface="Bookman Old Style" pitchFamily="18" charset="0"/>
              </a:rPr>
              <a:t> </a:t>
            </a:r>
            <a:endParaRPr lang="pt-BR" sz="3600" b="1" smtClean="0"/>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69636" name="CaixaDeTexto 4"/>
          <p:cNvSpPr txBox="1">
            <a:spLocks noChangeArrowheads="1"/>
          </p:cNvSpPr>
          <p:nvPr/>
        </p:nvSpPr>
        <p:spPr bwMode="auto">
          <a:xfrm>
            <a:off x="369888" y="1287463"/>
            <a:ext cx="11452225" cy="5122862"/>
          </a:xfrm>
          <a:prstGeom prst="rect">
            <a:avLst/>
          </a:prstGeom>
          <a:noFill/>
          <a:ln w="9525">
            <a:noFill/>
            <a:miter lim="800000"/>
            <a:headEnd/>
            <a:tailEnd/>
          </a:ln>
        </p:spPr>
        <p:txBody>
          <a:bodyPr>
            <a:spAutoFit/>
          </a:bodyPr>
          <a:lstStyle/>
          <a:p>
            <a:pPr marL="285750" indent="-285750" algn="just">
              <a:lnSpc>
                <a:spcPct val="150000"/>
              </a:lnSpc>
              <a:buClr>
                <a:schemeClr val="accent2"/>
              </a:buClr>
              <a:buFont typeface="Courier New" pitchFamily="49" charset="0"/>
              <a:buChar char="o"/>
            </a:pPr>
            <a:r>
              <a:rPr lang="pt-BR" sz="2000">
                <a:latin typeface="Calibri" pitchFamily="34" charset="0"/>
              </a:rPr>
              <a:t>O uso de um grande banco de dados de muitas UTINs oferece a vantagem de analisar um grande número de bebês com condições relativamente raras, como NEC cuja incidência permaneceu entre 4-7% para os recém-nascidos de muito baixo peso. </a:t>
            </a:r>
          </a:p>
          <a:p>
            <a:pPr marL="285750" indent="-285750" algn="just">
              <a:lnSpc>
                <a:spcPct val="150000"/>
              </a:lnSpc>
              <a:buClr>
                <a:schemeClr val="accent2"/>
              </a:buClr>
              <a:buFont typeface="Courier New" pitchFamily="49" charset="0"/>
              <a:buChar char="o"/>
            </a:pPr>
            <a:r>
              <a:rPr lang="pt-BR" sz="2000">
                <a:latin typeface="Calibri" pitchFamily="34" charset="0"/>
              </a:rPr>
              <a:t>Os dados dos 22 centros renderam 4.712 crianças com diagnóstico de NEC durante o período de estudo de sete anos. Os critérios de exclusão resultou em uma população mais uniforme. </a:t>
            </a:r>
            <a:r>
              <a:rPr lang="pt-BR" sz="2000" b="1">
                <a:latin typeface="Calibri" pitchFamily="34" charset="0"/>
              </a:rPr>
              <a:t>Embora isso tenha reduzido nossa coorte para </a:t>
            </a:r>
            <a:r>
              <a:rPr lang="pt-BR" sz="2000" b="1">
                <a:solidFill>
                  <a:srgbClr val="FF0000"/>
                </a:solidFill>
                <a:latin typeface="Calibri" pitchFamily="34" charset="0"/>
              </a:rPr>
              <a:t>591 bebês</a:t>
            </a:r>
            <a:r>
              <a:rPr lang="pt-BR" sz="2000" b="1">
                <a:latin typeface="Calibri" pitchFamily="34" charset="0"/>
              </a:rPr>
              <a:t>, </a:t>
            </a:r>
            <a:r>
              <a:rPr lang="pt-BR" sz="2000" b="1">
                <a:solidFill>
                  <a:srgbClr val="FF0000"/>
                </a:solidFill>
                <a:latin typeface="Calibri" pitchFamily="34" charset="0"/>
              </a:rPr>
              <a:t>essa continua sendo a maior coorte até o momento para o estudo da duração do antibiótico na NEC</a:t>
            </a:r>
          </a:p>
          <a:p>
            <a:pPr marL="285750" indent="-285750" algn="just">
              <a:lnSpc>
                <a:spcPct val="150000"/>
              </a:lnSpc>
              <a:buClr>
                <a:schemeClr val="accent2"/>
              </a:buClr>
              <a:buFont typeface="Courier New" pitchFamily="49" charset="0"/>
              <a:buChar char="o"/>
            </a:pPr>
            <a:r>
              <a:rPr lang="pt-BR" sz="2000">
                <a:latin typeface="Calibri" pitchFamily="34" charset="0"/>
              </a:rPr>
              <a:t>O formato desse estudo foi adequado para comparar tanto locais, como variação na duração do antibiótico. Este design também ajuda a avaliar a associação direta entre variabilidade e duração dos antibióticos.</a:t>
            </a:r>
            <a:endParaRPr lang="pt-BR" sz="2000" b="1">
              <a:latin typeface="Calibri" pitchFamily="34" charset="0"/>
            </a:endParaRPr>
          </a:p>
          <a:p>
            <a:pPr marL="285750" indent="-285750" algn="just">
              <a:lnSpc>
                <a:spcPct val="150000"/>
              </a:lnSpc>
              <a:buClr>
                <a:schemeClr val="accent2"/>
              </a:buClr>
              <a:buFont typeface="Courier New" pitchFamily="49" charset="0"/>
              <a:buChar char="o"/>
            </a:pPr>
            <a:endParaRPr lang="pt-BR" sz="2000">
              <a:latin typeface="Calibri"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78C0FBF0-F63A-4258-BED5-7565A2B43574}" type="slidenum">
              <a:rPr lang="en"/>
              <a:pPr>
                <a:defRPr/>
              </a:pPr>
              <a:t>28</a:t>
            </a:fld>
            <a:endParaRPr/>
          </a:p>
        </p:txBody>
      </p:sp>
      <p:sp>
        <p:nvSpPr>
          <p:cNvPr id="71682" name="Espaço Reservado para Texto 2"/>
          <p:cNvSpPr>
            <a:spLocks noGrp="1"/>
          </p:cNvSpPr>
          <p:nvPr>
            <p:ph type="body" idx="1"/>
          </p:nvPr>
        </p:nvSpPr>
        <p:spPr>
          <a:xfrm>
            <a:off x="1236663" y="595313"/>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DISCUSSÃO</a:t>
            </a:r>
            <a:r>
              <a:rPr lang="pt-BR" sz="3600" b="1" smtClean="0">
                <a:latin typeface="Bookman Old Style" pitchFamily="18" charset="0"/>
              </a:rPr>
              <a:t> </a:t>
            </a:r>
            <a:endParaRPr lang="pt-BR" sz="3600" b="1" smtClean="0"/>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71684" name="CaixaDeTexto 4"/>
          <p:cNvSpPr txBox="1">
            <a:spLocks noChangeArrowheads="1"/>
          </p:cNvSpPr>
          <p:nvPr/>
        </p:nvSpPr>
        <p:spPr bwMode="auto">
          <a:xfrm>
            <a:off x="719138" y="1463675"/>
            <a:ext cx="10690225" cy="4621213"/>
          </a:xfrm>
          <a:prstGeom prst="rect">
            <a:avLst/>
          </a:prstGeom>
          <a:noFill/>
          <a:ln w="9525">
            <a:noFill/>
            <a:miter lim="800000"/>
            <a:headEnd/>
            <a:tailEnd/>
          </a:ln>
        </p:spPr>
        <p:txBody>
          <a:bodyPr>
            <a:spAutoFit/>
          </a:bodyPr>
          <a:lstStyle/>
          <a:p>
            <a:pPr marL="285750" indent="-285750" algn="just">
              <a:lnSpc>
                <a:spcPct val="150000"/>
              </a:lnSpc>
              <a:buClr>
                <a:schemeClr val="accent2"/>
              </a:buClr>
              <a:buFont typeface="Courier New" pitchFamily="49" charset="0"/>
              <a:buChar char="o"/>
            </a:pPr>
            <a:r>
              <a:rPr lang="pt-BR" sz="2200">
                <a:latin typeface="Calibri" pitchFamily="34" charset="0"/>
              </a:rPr>
              <a:t>Encontrou-se grandes variações inter e intra-centros na duração do curso de antibióticos em NEC clínicas e cirurgias. </a:t>
            </a:r>
          </a:p>
          <a:p>
            <a:pPr marL="285750" indent="-285750" algn="just">
              <a:lnSpc>
                <a:spcPct val="150000"/>
              </a:lnSpc>
              <a:buClr>
                <a:schemeClr val="accent2"/>
              </a:buClr>
              <a:buFont typeface="Courier New" pitchFamily="49" charset="0"/>
              <a:buChar char="o"/>
            </a:pPr>
            <a:r>
              <a:rPr lang="pt-BR" sz="2200">
                <a:latin typeface="Calibri" pitchFamily="34" charset="0"/>
              </a:rPr>
              <a:t>Curiosamente, centros com </a:t>
            </a:r>
            <a:r>
              <a:rPr lang="pt-BR" sz="2200" b="1">
                <a:latin typeface="Calibri" pitchFamily="34" charset="0"/>
              </a:rPr>
              <a:t>menor variabilidade na duração de antibióticos</a:t>
            </a:r>
            <a:r>
              <a:rPr lang="pt-BR" sz="2200">
                <a:latin typeface="Calibri" pitchFamily="34" charset="0"/>
              </a:rPr>
              <a:t>, tiveram </a:t>
            </a:r>
            <a:r>
              <a:rPr lang="pt-BR" sz="2200" b="1">
                <a:latin typeface="Calibri" pitchFamily="34" charset="0"/>
              </a:rPr>
              <a:t>menor duração do antibiótico</a:t>
            </a:r>
            <a:r>
              <a:rPr lang="pt-BR" sz="2200">
                <a:latin typeface="Calibri" pitchFamily="34" charset="0"/>
              </a:rPr>
              <a:t>. Isso sugere o potencial benefícios de práticas antibióticas padronizadas. </a:t>
            </a:r>
          </a:p>
          <a:p>
            <a:pPr marL="285750" indent="-285750" algn="just">
              <a:lnSpc>
                <a:spcPct val="150000"/>
              </a:lnSpc>
              <a:buClr>
                <a:schemeClr val="accent2"/>
              </a:buClr>
              <a:buFont typeface="Courier New" pitchFamily="49" charset="0"/>
              <a:buChar char="o"/>
            </a:pPr>
            <a:r>
              <a:rPr lang="pt-BR" sz="2200">
                <a:latin typeface="Calibri" pitchFamily="34" charset="0"/>
              </a:rPr>
              <a:t>O curso empírico de antibióticos para o manejo da NEC é baseado na suposta papel das bactérias na patogênese da NEC com pneumatose intestinal e gás em veia porta sendo atribuído a bactérias formadoras de gás</a:t>
            </a:r>
          </a:p>
          <a:p>
            <a:pPr marL="285750" indent="-285750" algn="just">
              <a:lnSpc>
                <a:spcPct val="150000"/>
              </a:lnSpc>
              <a:buClr>
                <a:schemeClr val="accent2"/>
              </a:buClr>
              <a:buFont typeface="Courier New" pitchFamily="49" charset="0"/>
              <a:buChar char="o"/>
            </a:pPr>
            <a:endParaRPr lang="pt-BR" sz="2200">
              <a:latin typeface="Calibri"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699AB518-2D4E-43D0-846C-6F19C4FC6C0D}" type="slidenum">
              <a:rPr lang="en"/>
              <a:pPr>
                <a:defRPr/>
              </a:pPr>
              <a:t>29</a:t>
            </a:fld>
            <a:endParaRPr/>
          </a:p>
        </p:txBody>
      </p:sp>
      <p:sp>
        <p:nvSpPr>
          <p:cNvPr id="73730" name="Espaço Reservado para Texto 2"/>
          <p:cNvSpPr>
            <a:spLocks noGrp="1"/>
          </p:cNvSpPr>
          <p:nvPr>
            <p:ph type="body" idx="1"/>
          </p:nvPr>
        </p:nvSpPr>
        <p:spPr>
          <a:xfrm>
            <a:off x="1236663" y="595313"/>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DISCUSSÃO</a:t>
            </a:r>
            <a:r>
              <a:rPr lang="pt-BR" sz="3600" b="1" smtClean="0">
                <a:latin typeface="Bookman Old Style" pitchFamily="18" charset="0"/>
              </a:rPr>
              <a:t> </a:t>
            </a:r>
            <a:endParaRPr lang="pt-BR" sz="3600" b="1" smtClean="0"/>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73732" name="CaixaDeTexto 4"/>
          <p:cNvSpPr txBox="1">
            <a:spLocks noChangeArrowheads="1"/>
          </p:cNvSpPr>
          <p:nvPr/>
        </p:nvSpPr>
        <p:spPr bwMode="auto">
          <a:xfrm>
            <a:off x="719138" y="1458913"/>
            <a:ext cx="10690225" cy="3925887"/>
          </a:xfrm>
          <a:prstGeom prst="rect">
            <a:avLst/>
          </a:prstGeom>
          <a:noFill/>
          <a:ln w="9525">
            <a:noFill/>
            <a:miter lim="800000"/>
            <a:headEnd/>
            <a:tailEnd/>
          </a:ln>
        </p:spPr>
        <p:txBody>
          <a:bodyPr>
            <a:spAutoFit/>
          </a:bodyPr>
          <a:lstStyle/>
          <a:p>
            <a:pPr marL="285750" indent="-285750" algn="just">
              <a:lnSpc>
                <a:spcPct val="150000"/>
              </a:lnSpc>
              <a:buClr>
                <a:schemeClr val="accent2"/>
              </a:buClr>
              <a:buFont typeface="Courier New" pitchFamily="49" charset="0"/>
              <a:buChar char="o"/>
            </a:pPr>
            <a:r>
              <a:rPr lang="pt-BR" sz="2400">
                <a:latin typeface="Calibri" pitchFamily="34" charset="0"/>
              </a:rPr>
              <a:t>Em um único centro de experiência por um período de 20 anos, com 410 casos de NEC, a infecção da corrente sanguínea (BSI) estava presente em 16,83% . Uma revisão retirada de um grande conjunto de dados clínicos de 1997 a 2009 com 6.460 casos de </a:t>
            </a:r>
            <a:r>
              <a:rPr lang="pt-BR"/>
              <a:t>NEC</a:t>
            </a:r>
            <a:r>
              <a:rPr lang="pt-BR" sz="2400">
                <a:latin typeface="Calibri" pitchFamily="34" charset="0"/>
              </a:rPr>
              <a:t>, os sobreviventes tiveram incidência de BSI de 14,7%. BSI (definido como ocorrendo dentro de 2 dias de NEC) </a:t>
            </a:r>
            <a:r>
              <a:rPr lang="pt-BR" sz="2400" b="1">
                <a:latin typeface="Calibri" pitchFamily="34" charset="0"/>
              </a:rPr>
              <a:t>nessa coorte foi semelhante a esses estudos em 11,75% em NEC clínica e 15,94% em cirurgia NEC. </a:t>
            </a:r>
          </a:p>
          <a:p>
            <a:pPr marL="285750" indent="-285750" algn="just">
              <a:lnSpc>
                <a:spcPct val="150000"/>
              </a:lnSpc>
              <a:buClr>
                <a:schemeClr val="accent2"/>
              </a:buClr>
              <a:buFont typeface="Courier New" pitchFamily="49" charset="0"/>
              <a:buChar char="o"/>
            </a:pPr>
            <a:endParaRPr lang="pt-BR" sz="2400">
              <a:latin typeface="Calibri"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7ED2D927-ADB3-4C81-96A5-A46676BE6E83}" type="slidenum">
              <a:rPr lang="en"/>
              <a:pPr>
                <a:defRPr/>
              </a:pPr>
              <a:t>30</a:t>
            </a:fld>
            <a:endParaRPr/>
          </a:p>
        </p:txBody>
      </p:sp>
      <p:sp>
        <p:nvSpPr>
          <p:cNvPr id="75778" name="Espaço Reservado para Texto 2"/>
          <p:cNvSpPr>
            <a:spLocks noGrp="1"/>
          </p:cNvSpPr>
          <p:nvPr>
            <p:ph type="body" idx="1"/>
          </p:nvPr>
        </p:nvSpPr>
        <p:spPr>
          <a:xfrm>
            <a:off x="1287463" y="293688"/>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DISCUSSÃO</a:t>
            </a:r>
            <a:r>
              <a:rPr lang="pt-BR" sz="3600" b="1" smtClean="0">
                <a:latin typeface="Bookman Old Style" pitchFamily="18" charset="0"/>
              </a:rPr>
              <a:t> </a:t>
            </a:r>
            <a:endParaRPr lang="pt-BR" sz="3600" b="1" smtClean="0"/>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75780" name="CaixaDeTexto 4"/>
          <p:cNvSpPr txBox="1">
            <a:spLocks noChangeArrowheads="1"/>
          </p:cNvSpPr>
          <p:nvPr/>
        </p:nvSpPr>
        <p:spPr bwMode="auto">
          <a:xfrm>
            <a:off x="823913" y="939800"/>
            <a:ext cx="10690225" cy="5568950"/>
          </a:xfrm>
          <a:prstGeom prst="rect">
            <a:avLst/>
          </a:prstGeom>
          <a:noFill/>
          <a:ln w="9525">
            <a:noFill/>
            <a:miter lim="800000"/>
            <a:headEnd/>
            <a:tailEnd/>
          </a:ln>
        </p:spPr>
        <p:txBody>
          <a:bodyPr>
            <a:spAutoFit/>
          </a:bodyPr>
          <a:lstStyle/>
          <a:p>
            <a:pPr marL="285750" indent="-285750" algn="just">
              <a:lnSpc>
                <a:spcPct val="150000"/>
              </a:lnSpc>
              <a:buClr>
                <a:schemeClr val="accent2"/>
              </a:buClr>
              <a:buFont typeface="Courier New" pitchFamily="49" charset="0"/>
              <a:buChar char="o"/>
            </a:pPr>
            <a:r>
              <a:rPr lang="pt-BR" sz="2400">
                <a:latin typeface="Calibri" pitchFamily="34" charset="0"/>
              </a:rPr>
              <a:t>Embora culturas bacterianas peritoneais positivas tenham sido descritas, </a:t>
            </a:r>
            <a:r>
              <a:rPr lang="pt-BR" sz="2400" b="1">
                <a:latin typeface="Calibri" pitchFamily="34" charset="0"/>
              </a:rPr>
              <a:t>as bactérias não são isoladas na maioria das crianças com NEC. </a:t>
            </a:r>
          </a:p>
          <a:p>
            <a:pPr marL="285750" indent="-285750" algn="just">
              <a:lnSpc>
                <a:spcPct val="150000"/>
              </a:lnSpc>
              <a:buClr>
                <a:schemeClr val="accent2"/>
              </a:buClr>
              <a:buFont typeface="Courier New" pitchFamily="49" charset="0"/>
              <a:buChar char="o"/>
            </a:pPr>
            <a:r>
              <a:rPr lang="pt-BR" sz="2400">
                <a:latin typeface="Calibri" pitchFamily="34" charset="0"/>
              </a:rPr>
              <a:t>Smith, et al. usaram técnicas por captura a laser técnicas de microdissecção e hibridização </a:t>
            </a:r>
            <a:r>
              <a:rPr lang="pt-BR" sz="2400" i="1">
                <a:latin typeface="Calibri" pitchFamily="34" charset="0"/>
              </a:rPr>
              <a:t>in situ</a:t>
            </a:r>
            <a:r>
              <a:rPr lang="pt-BR" sz="2400">
                <a:latin typeface="Calibri" pitchFamily="34" charset="0"/>
              </a:rPr>
              <a:t> fluorescente visando o RNA ribossômico bacteriano no tecido intestinal inflamado que havia sido removido em lactentes com </a:t>
            </a:r>
            <a:r>
              <a:rPr lang="pt-BR"/>
              <a:t>NEC</a:t>
            </a:r>
            <a:r>
              <a:rPr lang="pt-BR" sz="2400">
                <a:latin typeface="Calibri" pitchFamily="34" charset="0"/>
              </a:rPr>
              <a:t> cirúrgica. Encontraram presença bacteriana grande e variável, porém </a:t>
            </a:r>
            <a:r>
              <a:rPr lang="pt-BR" sz="2400" b="1">
                <a:latin typeface="Calibri" pitchFamily="34" charset="0"/>
              </a:rPr>
              <a:t>não houve dominância de uma única ou combinação de bactérias patogênicas, sugerindo que </a:t>
            </a:r>
            <a:r>
              <a:rPr lang="pt-BR" sz="2400" b="1">
                <a:solidFill>
                  <a:srgbClr val="0000FF"/>
                </a:solidFill>
                <a:latin typeface="Calibri" pitchFamily="34" charset="0"/>
              </a:rPr>
              <a:t>outros fatores além da infecção bacteriana podem contribuir para a fisiopatologia da ECN</a:t>
            </a:r>
            <a:r>
              <a:rPr lang="pt-BR" sz="2400" b="1">
                <a:latin typeface="Calibri" pitchFamily="34" charset="0"/>
              </a:rPr>
              <a:t>. </a:t>
            </a:r>
          </a:p>
          <a:p>
            <a:pPr marL="285750" indent="-285750" algn="just">
              <a:lnSpc>
                <a:spcPct val="150000"/>
              </a:lnSpc>
              <a:buClr>
                <a:schemeClr val="accent2"/>
              </a:buClr>
              <a:buFont typeface="Courier New" pitchFamily="49" charset="0"/>
              <a:buChar char="o"/>
            </a:pPr>
            <a:endParaRPr lang="pt-BR" sz="2400">
              <a:latin typeface="Calibri"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5CD07F6A-9E4D-45DD-B727-625E5DA83D42}" type="slidenum">
              <a:rPr lang="en"/>
              <a:pPr>
                <a:defRPr/>
              </a:pPr>
              <a:t>31</a:t>
            </a:fld>
            <a:endParaRPr/>
          </a:p>
        </p:txBody>
      </p:sp>
      <p:sp>
        <p:nvSpPr>
          <p:cNvPr id="77826" name="Espaço Reservado para Texto 2"/>
          <p:cNvSpPr>
            <a:spLocks noGrp="1"/>
          </p:cNvSpPr>
          <p:nvPr>
            <p:ph type="body" idx="1"/>
          </p:nvPr>
        </p:nvSpPr>
        <p:spPr>
          <a:xfrm>
            <a:off x="1236663" y="595313"/>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DISCUSSÃO</a:t>
            </a:r>
            <a:r>
              <a:rPr lang="pt-BR" sz="3600" b="1" smtClean="0">
                <a:latin typeface="Bookman Old Style" pitchFamily="18" charset="0"/>
              </a:rPr>
              <a:t> </a:t>
            </a:r>
            <a:endParaRPr lang="pt-BR" sz="3600" b="1" smtClean="0"/>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77828" name="CaixaDeTexto 4"/>
          <p:cNvSpPr txBox="1">
            <a:spLocks noChangeArrowheads="1"/>
          </p:cNvSpPr>
          <p:nvPr/>
        </p:nvSpPr>
        <p:spPr bwMode="auto">
          <a:xfrm>
            <a:off x="719138" y="1550988"/>
            <a:ext cx="10690225" cy="4664075"/>
          </a:xfrm>
          <a:prstGeom prst="rect">
            <a:avLst/>
          </a:prstGeom>
          <a:noFill/>
          <a:ln w="9525">
            <a:noFill/>
            <a:miter lim="800000"/>
            <a:headEnd/>
            <a:tailEnd/>
          </a:ln>
        </p:spPr>
        <p:txBody>
          <a:bodyPr>
            <a:spAutoFit/>
          </a:bodyPr>
          <a:lstStyle/>
          <a:p>
            <a:pPr marL="285750" indent="-285750" algn="just">
              <a:lnSpc>
                <a:spcPct val="150000"/>
              </a:lnSpc>
              <a:buClr>
                <a:schemeClr val="accent2"/>
              </a:buClr>
              <a:buFont typeface="Courier New" pitchFamily="49" charset="0"/>
              <a:buChar char="o"/>
            </a:pPr>
            <a:r>
              <a:rPr lang="pt-BR" sz="2000">
                <a:latin typeface="Calibri" pitchFamily="34" charset="0"/>
              </a:rPr>
              <a:t>Esse estudo concentrou-se no tempo para obter alimentação enteral completa a partir do dia do início da alimentação pós-NEC, por representar o período de tempo para a recuperação funcional do intestino. A iniciação de alimentos após a NEC é frequentemente baseado em decisões clínicas arbitrárias:</a:t>
            </a:r>
          </a:p>
          <a:p>
            <a:pPr marL="742950" lvl="1" indent="-285750" algn="just">
              <a:lnSpc>
                <a:spcPct val="150000"/>
              </a:lnSpc>
              <a:buClr>
                <a:schemeClr val="accent2"/>
              </a:buClr>
              <a:buFont typeface="Courier New" pitchFamily="49" charset="0"/>
              <a:buChar char="o"/>
            </a:pPr>
            <a:r>
              <a:rPr lang="pt-BR" sz="2000">
                <a:latin typeface="Calibri" pitchFamily="34" charset="0"/>
              </a:rPr>
              <a:t>Tradicionalmente, os bebês são mantidos zero pelo mesmo número de dias em que recebem antibióticos, 7 a 10 dias para </a:t>
            </a:r>
            <a:r>
              <a:rPr lang="pt-BR"/>
              <a:t>NEC</a:t>
            </a:r>
            <a:r>
              <a:rPr lang="pt-BR" sz="2000">
                <a:latin typeface="Calibri" pitchFamily="34" charset="0"/>
              </a:rPr>
              <a:t> clinica e 14 dias para </a:t>
            </a:r>
            <a:r>
              <a:rPr lang="pt-BR"/>
              <a:t>NEC</a:t>
            </a:r>
            <a:r>
              <a:rPr lang="pt-BR" sz="2000">
                <a:latin typeface="Calibri" pitchFamily="34" charset="0"/>
              </a:rPr>
              <a:t> cirúrgica, embora estudos tenham mostrado resultados semelhantes ou melhores com retomada das alimentações. </a:t>
            </a:r>
          </a:p>
          <a:p>
            <a:pPr marL="285750" indent="-285750" algn="just">
              <a:lnSpc>
                <a:spcPct val="150000"/>
              </a:lnSpc>
              <a:buClr>
                <a:schemeClr val="accent2"/>
              </a:buClr>
              <a:buFont typeface="Courier New" pitchFamily="49" charset="0"/>
              <a:buChar char="o"/>
            </a:pPr>
            <a:r>
              <a:rPr lang="pt-BR" sz="2000">
                <a:latin typeface="Calibri" pitchFamily="34" charset="0"/>
              </a:rPr>
              <a:t>Na metanálise de Patel et al mostrou-se </a:t>
            </a:r>
            <a:r>
              <a:rPr lang="pt-BR" sz="2000" b="1">
                <a:solidFill>
                  <a:srgbClr val="0000FF"/>
                </a:solidFill>
                <a:latin typeface="Calibri" pitchFamily="34" charset="0"/>
              </a:rPr>
              <a:t>diminuição da incidência de estenose pós-NEC com a retomada precoce das alimentações.</a:t>
            </a:r>
          </a:p>
          <a:p>
            <a:pPr marL="285750" indent="-285750" algn="just">
              <a:lnSpc>
                <a:spcPct val="150000"/>
              </a:lnSpc>
              <a:buClr>
                <a:schemeClr val="accent2"/>
              </a:buClr>
              <a:buFont typeface="Courier New" pitchFamily="49" charset="0"/>
              <a:buChar char="o"/>
            </a:pPr>
            <a:endParaRPr lang="pt-BR" sz="2000" b="1">
              <a:solidFill>
                <a:srgbClr val="0000FF"/>
              </a:solidFill>
              <a:latin typeface="Calibri"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4345A49E-E228-416B-9317-445DD80C3B9B}" type="slidenum">
              <a:rPr lang="en"/>
              <a:pPr>
                <a:defRPr/>
              </a:pPr>
              <a:t>32</a:t>
            </a:fld>
            <a:endParaRPr/>
          </a:p>
        </p:txBody>
      </p:sp>
      <p:sp>
        <p:nvSpPr>
          <p:cNvPr id="79874" name="Espaço Reservado para Texto 2"/>
          <p:cNvSpPr>
            <a:spLocks noGrp="1"/>
          </p:cNvSpPr>
          <p:nvPr>
            <p:ph type="body" idx="1"/>
          </p:nvPr>
        </p:nvSpPr>
        <p:spPr>
          <a:xfrm>
            <a:off x="1236663" y="595313"/>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DISCUSSÃO</a:t>
            </a:r>
            <a:r>
              <a:rPr lang="pt-BR" sz="3600" b="1" smtClean="0">
                <a:latin typeface="Bookman Old Style" pitchFamily="18" charset="0"/>
              </a:rPr>
              <a:t> </a:t>
            </a:r>
            <a:endParaRPr lang="pt-BR" sz="3600" b="1" smtClean="0"/>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79876" name="CaixaDeTexto 4"/>
          <p:cNvSpPr txBox="1">
            <a:spLocks noChangeArrowheads="1"/>
          </p:cNvSpPr>
          <p:nvPr/>
        </p:nvSpPr>
        <p:spPr bwMode="auto">
          <a:xfrm>
            <a:off x="719138" y="1600200"/>
            <a:ext cx="10690225" cy="4117975"/>
          </a:xfrm>
          <a:prstGeom prst="rect">
            <a:avLst/>
          </a:prstGeom>
          <a:noFill/>
          <a:ln w="9525">
            <a:noFill/>
            <a:miter lim="800000"/>
            <a:headEnd/>
            <a:tailEnd/>
          </a:ln>
        </p:spPr>
        <p:txBody>
          <a:bodyPr>
            <a:spAutoFit/>
          </a:bodyPr>
          <a:lstStyle/>
          <a:p>
            <a:pPr marL="285750" indent="-285750" algn="just">
              <a:lnSpc>
                <a:spcPct val="150000"/>
              </a:lnSpc>
              <a:buClr>
                <a:schemeClr val="accent2"/>
              </a:buClr>
              <a:buFont typeface="Courier New" pitchFamily="49" charset="0"/>
              <a:buChar char="o"/>
            </a:pPr>
            <a:r>
              <a:rPr lang="pt-BR" sz="2200">
                <a:latin typeface="Calibri" pitchFamily="34" charset="0"/>
              </a:rPr>
              <a:t>A taxa de avanço da alimentação após a recuperação da </a:t>
            </a:r>
            <a:r>
              <a:rPr lang="pt-BR"/>
              <a:t>NEC</a:t>
            </a:r>
            <a:r>
              <a:rPr lang="pt-BR" sz="2200">
                <a:latin typeface="Calibri" pitchFamily="34" charset="0"/>
              </a:rPr>
              <a:t> é muitas vezes variável e depende da idade gestacional e da tolerância da alimentação pelo bebê. </a:t>
            </a:r>
          </a:p>
          <a:p>
            <a:pPr marL="285750" indent="-285750" algn="just">
              <a:lnSpc>
                <a:spcPct val="150000"/>
              </a:lnSpc>
              <a:buClr>
                <a:schemeClr val="accent2"/>
              </a:buClr>
              <a:buFont typeface="Courier New" pitchFamily="49" charset="0"/>
              <a:buChar char="o"/>
            </a:pPr>
            <a:r>
              <a:rPr lang="pt-BR" sz="2200" b="1">
                <a:latin typeface="Calibri" pitchFamily="34" charset="0"/>
              </a:rPr>
              <a:t>Descobriu-se que </a:t>
            </a:r>
            <a:r>
              <a:rPr lang="pt-BR" sz="2200" b="1">
                <a:solidFill>
                  <a:srgbClr val="FF0000"/>
                </a:solidFill>
                <a:latin typeface="Calibri" pitchFamily="34" charset="0"/>
              </a:rPr>
              <a:t>levou mais tempo para alcançar a alimentação completa em lactentes que receberam antibióticos de longa duração para NEC médica ou cirúrgica</a:t>
            </a:r>
            <a:r>
              <a:rPr lang="pt-BR" sz="2200" b="1">
                <a:latin typeface="Calibri" pitchFamily="34" charset="0"/>
              </a:rPr>
              <a:t>. </a:t>
            </a:r>
          </a:p>
          <a:p>
            <a:pPr marL="285750" indent="-285750" algn="just">
              <a:lnSpc>
                <a:spcPct val="150000"/>
              </a:lnSpc>
              <a:buClr>
                <a:schemeClr val="accent2"/>
              </a:buClr>
              <a:buFont typeface="Courier New" pitchFamily="49" charset="0"/>
              <a:buChar char="o"/>
            </a:pPr>
            <a:r>
              <a:rPr lang="pt-BR" sz="2200">
                <a:latin typeface="Calibri" pitchFamily="34" charset="0"/>
              </a:rPr>
              <a:t>Como atingir a alimentação completa é um dos fatores que determinam a prontidão para alta, a duração dos antibióticos também está correlacionada com o tempo de internação hospitalar, o que afeta diretamente o custo dos cuidados de saúde. </a:t>
            </a:r>
          </a:p>
          <a:p>
            <a:pPr marL="285750" indent="-285750" algn="just">
              <a:lnSpc>
                <a:spcPct val="150000"/>
              </a:lnSpc>
              <a:buClr>
                <a:schemeClr val="accent2"/>
              </a:buClr>
              <a:buFont typeface="Courier New" pitchFamily="49" charset="0"/>
              <a:buChar char="o"/>
            </a:pPr>
            <a:endParaRPr lang="pt-BR" sz="2200">
              <a:latin typeface="Calibri"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2363EFD5-F680-409C-BFA9-1AE79B40853F}" type="slidenum">
              <a:rPr lang="en"/>
              <a:pPr>
                <a:defRPr/>
              </a:pPr>
              <a:t>33</a:t>
            </a:fld>
            <a:endParaRPr/>
          </a:p>
        </p:txBody>
      </p:sp>
      <p:sp>
        <p:nvSpPr>
          <p:cNvPr id="81922" name="Espaço Reservado para Texto 2"/>
          <p:cNvSpPr>
            <a:spLocks noGrp="1"/>
          </p:cNvSpPr>
          <p:nvPr>
            <p:ph type="body" idx="1"/>
          </p:nvPr>
        </p:nvSpPr>
        <p:spPr>
          <a:xfrm>
            <a:off x="1236663" y="481013"/>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DISCUSSÃO</a:t>
            </a:r>
            <a:r>
              <a:rPr lang="pt-BR" sz="3600" b="1" smtClean="0">
                <a:latin typeface="Bookman Old Style" pitchFamily="18" charset="0"/>
              </a:rPr>
              <a:t> </a:t>
            </a:r>
            <a:endParaRPr lang="pt-BR" sz="3600" b="1" smtClean="0"/>
          </a:p>
        </p:txBody>
      </p:sp>
      <p:sp>
        <p:nvSpPr>
          <p:cNvPr id="2" name="Seta: Pentágono 1">
            <a:extLst>
              <a:ext uri="{FF2B5EF4-FFF2-40B4-BE49-F238E27FC236}"/>
            </a:extLst>
          </p:cNvPr>
          <p:cNvSpPr/>
          <p:nvPr/>
        </p:nvSpPr>
        <p:spPr>
          <a:xfrm>
            <a:off x="0" y="4810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81924" name="CaixaDeTexto 4"/>
          <p:cNvSpPr txBox="1">
            <a:spLocks noChangeArrowheads="1"/>
          </p:cNvSpPr>
          <p:nvPr/>
        </p:nvSpPr>
        <p:spPr bwMode="auto">
          <a:xfrm>
            <a:off x="161925" y="1150938"/>
            <a:ext cx="11612563" cy="4664075"/>
          </a:xfrm>
          <a:prstGeom prst="rect">
            <a:avLst/>
          </a:prstGeom>
          <a:noFill/>
          <a:ln w="9525">
            <a:noFill/>
            <a:miter lim="800000"/>
            <a:headEnd/>
            <a:tailEnd/>
          </a:ln>
        </p:spPr>
        <p:txBody>
          <a:bodyPr>
            <a:spAutoFit/>
          </a:bodyPr>
          <a:lstStyle/>
          <a:p>
            <a:pPr marL="285750" indent="-285750" algn="just">
              <a:lnSpc>
                <a:spcPct val="150000"/>
              </a:lnSpc>
              <a:buClr>
                <a:schemeClr val="accent2"/>
              </a:buClr>
              <a:buFont typeface="Courier New" pitchFamily="49" charset="0"/>
              <a:buChar char="o"/>
            </a:pPr>
            <a:r>
              <a:rPr lang="pt-BR" sz="2000">
                <a:latin typeface="Calibri" pitchFamily="34" charset="0"/>
              </a:rPr>
              <a:t>A incapacidade de tolerar alimentos pós-NEC pode estar relacionada à estenose, que foi relatada em 11 a 29% dos bebês após a NEC  e provavelmente está relacionada à inflamação persistente e gravidade da NEC. </a:t>
            </a:r>
          </a:p>
          <a:p>
            <a:pPr marL="285750" indent="-285750" algn="just">
              <a:lnSpc>
                <a:spcPct val="150000"/>
              </a:lnSpc>
              <a:buClr>
                <a:schemeClr val="accent2"/>
              </a:buClr>
              <a:buFont typeface="Courier New" pitchFamily="49" charset="0"/>
              <a:buChar char="o"/>
            </a:pPr>
            <a:r>
              <a:rPr lang="pt-BR" sz="2000">
                <a:latin typeface="Calibri" pitchFamily="34" charset="0"/>
              </a:rPr>
              <a:t>Dentro dessa coorte de lactentes que conseguiram atingir a alimentação completa, 15% com </a:t>
            </a:r>
            <a:r>
              <a:rPr lang="pt-BR"/>
              <a:t>NEC</a:t>
            </a:r>
            <a:r>
              <a:rPr lang="pt-BR" sz="2000">
                <a:latin typeface="Calibri" pitchFamily="34" charset="0"/>
              </a:rPr>
              <a:t> clínica e 10,5% com </a:t>
            </a:r>
            <a:r>
              <a:rPr lang="pt-BR"/>
              <a:t>NEC</a:t>
            </a:r>
            <a:r>
              <a:rPr lang="pt-BR" sz="2000">
                <a:latin typeface="Calibri" pitchFamily="34" charset="0"/>
              </a:rPr>
              <a:t> cirúrgica desenvolveram estenose. </a:t>
            </a:r>
            <a:r>
              <a:rPr lang="pt-BR" sz="2000" b="1">
                <a:latin typeface="Calibri" pitchFamily="34" charset="0"/>
              </a:rPr>
              <a:t>Ao contrário da especulação de que cursos mais longos de antibióticos podem minimizar a inflamação intestinal e, assim, reduzir a incidência de formação de estenose</a:t>
            </a:r>
            <a:r>
              <a:rPr lang="pt-BR" sz="2000">
                <a:latin typeface="Calibri" pitchFamily="34" charset="0"/>
              </a:rPr>
              <a:t>, </a:t>
            </a:r>
            <a:r>
              <a:rPr lang="pt-BR" sz="2000" b="1">
                <a:solidFill>
                  <a:srgbClr val="0000FF"/>
                </a:solidFill>
                <a:latin typeface="Calibri" pitchFamily="34" charset="0"/>
              </a:rPr>
              <a:t>nenhum dos bebês desse estudo com NEC clínica que recebeu um curso de antibióticos de 7 dias ou menos desenvolveu estenose pós-NEC enquanto 40 % de bebês que receberam 19 dias ou mais desenvolveram estenose. </a:t>
            </a:r>
          </a:p>
          <a:p>
            <a:pPr marL="285750" indent="-285750" algn="just">
              <a:lnSpc>
                <a:spcPct val="150000"/>
              </a:lnSpc>
              <a:buClr>
                <a:schemeClr val="accent2"/>
              </a:buClr>
              <a:buFont typeface="Courier New" pitchFamily="49" charset="0"/>
              <a:buChar char="o"/>
            </a:pPr>
            <a:r>
              <a:rPr lang="pt-BR" sz="2000">
                <a:latin typeface="Calibri" pitchFamily="34" charset="0"/>
              </a:rPr>
              <a:t>Como esperado, a presença de estenose foi significativamente relacionada tanto ao tempo de alimentação completa quanto ao tempo de internação..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1CE7658F-73B4-48EE-A963-5200191F3B0F}" type="slidenum">
              <a:rPr lang="en"/>
              <a:pPr>
                <a:defRPr/>
              </a:pPr>
              <a:t>34</a:t>
            </a:fld>
            <a:endParaRPr/>
          </a:p>
        </p:txBody>
      </p:sp>
      <p:sp>
        <p:nvSpPr>
          <p:cNvPr id="83970" name="Espaço Reservado para Texto 2"/>
          <p:cNvSpPr>
            <a:spLocks noGrp="1"/>
          </p:cNvSpPr>
          <p:nvPr>
            <p:ph type="body" idx="1"/>
          </p:nvPr>
        </p:nvSpPr>
        <p:spPr>
          <a:xfrm>
            <a:off x="1236663" y="595313"/>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DISCUSSÃO</a:t>
            </a:r>
            <a:r>
              <a:rPr lang="pt-BR" sz="3600" b="1" smtClean="0">
                <a:latin typeface="Bookman Old Style" pitchFamily="18" charset="0"/>
              </a:rPr>
              <a:t> </a:t>
            </a:r>
            <a:endParaRPr lang="pt-BR" sz="3600" b="1" smtClean="0"/>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83972" name="CaixaDeTexto 4"/>
          <p:cNvSpPr txBox="1">
            <a:spLocks noChangeArrowheads="1"/>
          </p:cNvSpPr>
          <p:nvPr/>
        </p:nvSpPr>
        <p:spPr bwMode="auto">
          <a:xfrm>
            <a:off x="317500" y="1328738"/>
            <a:ext cx="11557000" cy="4206875"/>
          </a:xfrm>
          <a:prstGeom prst="rect">
            <a:avLst/>
          </a:prstGeom>
          <a:noFill/>
          <a:ln w="9525">
            <a:noFill/>
            <a:miter lim="800000"/>
            <a:headEnd/>
            <a:tailEnd/>
          </a:ln>
        </p:spPr>
        <p:txBody>
          <a:bodyPr>
            <a:spAutoFit/>
          </a:bodyPr>
          <a:lstStyle/>
          <a:p>
            <a:pPr marL="285750" indent="-285750" algn="just">
              <a:lnSpc>
                <a:spcPct val="150000"/>
              </a:lnSpc>
              <a:buClr>
                <a:schemeClr val="accent2"/>
              </a:buClr>
              <a:buFont typeface="Courier New" pitchFamily="49" charset="0"/>
              <a:buChar char="o"/>
            </a:pPr>
            <a:r>
              <a:rPr lang="pt-BR" sz="2000" b="1">
                <a:solidFill>
                  <a:srgbClr val="FF0000"/>
                </a:solidFill>
                <a:latin typeface="Calibri" pitchFamily="34" charset="0"/>
              </a:rPr>
              <a:t>A exposição a vários dias de antibióticos de amplo espectro pode ter um impacto prejudicial no microbioma intestinal</a:t>
            </a:r>
            <a:r>
              <a:rPr lang="pt-BR" sz="2000">
                <a:latin typeface="Calibri" pitchFamily="34" charset="0"/>
              </a:rPr>
              <a:t>. Isso pode atrasar o retorno da função intestinal ideal. </a:t>
            </a:r>
          </a:p>
          <a:p>
            <a:pPr marL="285750" indent="-285750" algn="just">
              <a:lnSpc>
                <a:spcPct val="150000"/>
              </a:lnSpc>
              <a:buClr>
                <a:schemeClr val="accent2"/>
              </a:buClr>
              <a:buFont typeface="Courier New" pitchFamily="49" charset="0"/>
              <a:buChar char="o"/>
            </a:pPr>
            <a:r>
              <a:rPr lang="pt-BR" sz="2000">
                <a:latin typeface="Calibri" pitchFamily="34" charset="0"/>
              </a:rPr>
              <a:t>Uma maneira de </a:t>
            </a:r>
            <a:r>
              <a:rPr lang="pt-BR" sz="2000" b="1">
                <a:solidFill>
                  <a:srgbClr val="0000FF"/>
                </a:solidFill>
                <a:latin typeface="Calibri" pitchFamily="34" charset="0"/>
              </a:rPr>
              <a:t>promover um microbioma intestinal saudável é o uso do leite materno</a:t>
            </a:r>
            <a:r>
              <a:rPr lang="pt-BR" sz="2000">
                <a:latin typeface="Calibri" pitchFamily="34" charset="0"/>
              </a:rPr>
              <a:t>, que contém vários fatores de crescimento, células imunes, oligossacarídeos que promovem o crescimento de bactérias benéficas e microbiota para colonizar o intestino. </a:t>
            </a:r>
          </a:p>
          <a:p>
            <a:pPr marL="285750" indent="-285750" algn="just">
              <a:lnSpc>
                <a:spcPct val="150000"/>
              </a:lnSpc>
              <a:buClr>
                <a:schemeClr val="accent2"/>
              </a:buClr>
              <a:buFont typeface="Courier New" pitchFamily="49" charset="0"/>
              <a:buChar char="o"/>
            </a:pPr>
            <a:r>
              <a:rPr lang="pt-BR" sz="2000">
                <a:latin typeface="Calibri" pitchFamily="34" charset="0"/>
              </a:rPr>
              <a:t>Embora vários estudos tenham mostrado que o leite materno reduz o risco de NEC</a:t>
            </a:r>
            <a:r>
              <a:rPr lang="pt-BR" sz="2000" b="1">
                <a:latin typeface="Calibri" pitchFamily="34" charset="0"/>
              </a:rPr>
              <a:t>, ele </a:t>
            </a:r>
            <a:r>
              <a:rPr lang="pt-BR" sz="2000" b="1">
                <a:solidFill>
                  <a:srgbClr val="0000FF"/>
                </a:solidFill>
                <a:latin typeface="Calibri" pitchFamily="34" charset="0"/>
              </a:rPr>
              <a:t>também pode ajudar na fase de recuperação, promovendo o crescimento e a adaptação intestinal</a:t>
            </a:r>
            <a:r>
              <a:rPr lang="pt-BR" sz="2000">
                <a:latin typeface="Calibri" pitchFamily="34" charset="0"/>
              </a:rPr>
              <a:t>. Isso é consistente com a descoberta de que o </a:t>
            </a:r>
            <a:r>
              <a:rPr lang="pt-BR" sz="2000" b="1">
                <a:solidFill>
                  <a:srgbClr val="0000FF"/>
                </a:solidFill>
                <a:latin typeface="Calibri" pitchFamily="34" charset="0"/>
              </a:rPr>
              <a:t>leite materno</a:t>
            </a:r>
            <a:r>
              <a:rPr lang="pt-BR" sz="2000">
                <a:latin typeface="Calibri" pitchFamily="34" charset="0"/>
              </a:rPr>
              <a:t> é um </a:t>
            </a:r>
            <a:r>
              <a:rPr lang="pt-BR" sz="2000" b="1">
                <a:solidFill>
                  <a:srgbClr val="0000FF"/>
                </a:solidFill>
                <a:latin typeface="Calibri" pitchFamily="34" charset="0"/>
              </a:rPr>
              <a:t>fator significativo na análise multivariável, minimizando o tempo para alimentação completa em bebês com NEC médica e cirúrgica.</a:t>
            </a:r>
            <a:r>
              <a:rPr lang="pt-BR" sz="2000">
                <a:solidFill>
                  <a:srgbClr val="0000FF"/>
                </a:solidFill>
                <a:latin typeface="Calibri" pitchFamily="34" charset="0"/>
              </a:rPr>
              <a:t>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472822D2-ED99-4109-9995-E96913A610C5}" type="slidenum">
              <a:rPr lang="en"/>
              <a:pPr>
                <a:defRPr/>
              </a:pPr>
              <a:t>35</a:t>
            </a:fld>
            <a:endParaRPr/>
          </a:p>
        </p:txBody>
      </p:sp>
      <p:sp>
        <p:nvSpPr>
          <p:cNvPr id="86018" name="Espaço Reservado para Texto 2"/>
          <p:cNvSpPr>
            <a:spLocks noGrp="1"/>
          </p:cNvSpPr>
          <p:nvPr>
            <p:ph type="body" idx="1"/>
          </p:nvPr>
        </p:nvSpPr>
        <p:spPr>
          <a:xfrm>
            <a:off x="1236663" y="595313"/>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DISCUSSÃO</a:t>
            </a:r>
            <a:r>
              <a:rPr lang="pt-BR" sz="3600" b="1" smtClean="0">
                <a:latin typeface="Bookman Old Style" pitchFamily="18" charset="0"/>
              </a:rPr>
              <a:t> </a:t>
            </a:r>
            <a:endParaRPr lang="pt-BR" sz="3600" b="1" smtClean="0"/>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86020" name="CaixaDeTexto 4"/>
          <p:cNvSpPr txBox="1">
            <a:spLocks noChangeArrowheads="1"/>
          </p:cNvSpPr>
          <p:nvPr/>
        </p:nvSpPr>
        <p:spPr bwMode="auto">
          <a:xfrm>
            <a:off x="114300" y="1311275"/>
            <a:ext cx="11830050" cy="4662488"/>
          </a:xfrm>
          <a:prstGeom prst="rect">
            <a:avLst/>
          </a:prstGeom>
          <a:noFill/>
          <a:ln w="9525">
            <a:noFill/>
            <a:miter lim="800000"/>
            <a:headEnd/>
            <a:tailEnd/>
          </a:ln>
        </p:spPr>
        <p:txBody>
          <a:bodyPr>
            <a:spAutoFit/>
          </a:bodyPr>
          <a:lstStyle/>
          <a:p>
            <a:pPr lvl="1" algn="just">
              <a:lnSpc>
                <a:spcPct val="150000"/>
              </a:lnSpc>
              <a:buClr>
                <a:schemeClr val="accent2"/>
              </a:buClr>
            </a:pPr>
            <a:r>
              <a:rPr lang="pt-BR" sz="2000" b="1">
                <a:solidFill>
                  <a:srgbClr val="FF0000"/>
                </a:solidFill>
                <a:latin typeface="Calibri" pitchFamily="34" charset="0"/>
              </a:rPr>
              <a:t>Limitações do estudo</a:t>
            </a:r>
          </a:p>
          <a:p>
            <a:pPr lvl="1" algn="just">
              <a:lnSpc>
                <a:spcPct val="150000"/>
              </a:lnSpc>
              <a:buClr>
                <a:schemeClr val="accent2"/>
              </a:buClr>
              <a:buFont typeface="Courier New" pitchFamily="49" charset="0"/>
              <a:buChar char="o"/>
            </a:pPr>
            <a:r>
              <a:rPr lang="pt-BR" sz="2000">
                <a:latin typeface="Calibri" pitchFamily="34" charset="0"/>
              </a:rPr>
              <a:t>Ao extrair dados do CHND, não foi possível estabelecer o raciocínio usado para as práticas médicas em vários centros. </a:t>
            </a:r>
          </a:p>
          <a:p>
            <a:pPr lvl="1" algn="just">
              <a:lnSpc>
                <a:spcPct val="150000"/>
              </a:lnSpc>
              <a:buClr>
                <a:schemeClr val="accent2"/>
              </a:buClr>
              <a:buFont typeface="Courier New" pitchFamily="49" charset="0"/>
              <a:buChar char="o"/>
            </a:pPr>
            <a:r>
              <a:rPr lang="pt-BR" sz="2000">
                <a:latin typeface="Calibri" pitchFamily="34" charset="0"/>
              </a:rPr>
              <a:t>É possível que as crianças que desenvolveram </a:t>
            </a:r>
            <a:r>
              <a:rPr lang="pt-BR"/>
              <a:t>NEC</a:t>
            </a:r>
            <a:r>
              <a:rPr lang="pt-BR" sz="2000">
                <a:latin typeface="Calibri" pitchFamily="34" charset="0"/>
              </a:rPr>
              <a:t> que estavam mais doentes foram tratadas por um período mais longo e tiveram um tempo de internação hospitalar mais longo. </a:t>
            </a:r>
          </a:p>
          <a:p>
            <a:pPr lvl="1" algn="just">
              <a:lnSpc>
                <a:spcPct val="150000"/>
              </a:lnSpc>
              <a:buClr>
                <a:schemeClr val="accent2"/>
              </a:buClr>
              <a:buFont typeface="Courier New" pitchFamily="49" charset="0"/>
              <a:buChar char="o"/>
            </a:pPr>
            <a:r>
              <a:rPr lang="pt-BR" sz="2000" b="1">
                <a:latin typeface="Calibri" pitchFamily="34" charset="0"/>
              </a:rPr>
              <a:t>A forma estratificação por gravidade da ECN já fazia parte do desenho do estudo</a:t>
            </a:r>
            <a:r>
              <a:rPr lang="pt-BR" sz="2000">
                <a:latin typeface="Calibri" pitchFamily="34" charset="0"/>
              </a:rPr>
              <a:t>. </a:t>
            </a:r>
          </a:p>
          <a:p>
            <a:pPr marL="1200150" lvl="2" indent="-285750" algn="just">
              <a:lnSpc>
                <a:spcPct val="150000"/>
              </a:lnSpc>
              <a:buClr>
                <a:schemeClr val="accent2"/>
              </a:buClr>
              <a:buFont typeface="Courier New" pitchFamily="49" charset="0"/>
              <a:buChar char="o"/>
            </a:pPr>
            <a:r>
              <a:rPr lang="pt-BR" sz="2000">
                <a:latin typeface="Calibri" pitchFamily="34" charset="0"/>
              </a:rPr>
              <a:t>Lactentes com suspeita de NEC (que não atendem aos critérios) não foram incluídos. </a:t>
            </a:r>
          </a:p>
          <a:p>
            <a:pPr marL="1200150" lvl="2" indent="-285750" algn="just">
              <a:lnSpc>
                <a:spcPct val="150000"/>
              </a:lnSpc>
              <a:buClr>
                <a:schemeClr val="accent2"/>
              </a:buClr>
              <a:buFont typeface="Courier New" pitchFamily="49" charset="0"/>
              <a:buChar char="o"/>
            </a:pPr>
            <a:r>
              <a:rPr lang="pt-BR" sz="2000">
                <a:latin typeface="Calibri" pitchFamily="34" charset="0"/>
              </a:rPr>
              <a:t>Aqueles com NEC confirmado foram estratificados para aqueles que necessitaram de tratamento clínico (NEC clínico) e aqueles que tinham doença grave o suficiente para necessitar de cirurgia (NEC cirúrgico). </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36D45D88-FB6F-4472-B2CE-94091CD1F202}" type="slidenum">
              <a:rPr lang="en"/>
              <a:pPr>
                <a:defRPr/>
              </a:pPr>
              <a:t>36</a:t>
            </a:fld>
            <a:endParaRPr/>
          </a:p>
        </p:txBody>
      </p:sp>
      <p:sp>
        <p:nvSpPr>
          <p:cNvPr id="88066" name="Espaço Reservado para Texto 2"/>
          <p:cNvSpPr>
            <a:spLocks noGrp="1"/>
          </p:cNvSpPr>
          <p:nvPr>
            <p:ph type="body" idx="1"/>
          </p:nvPr>
        </p:nvSpPr>
        <p:spPr>
          <a:xfrm>
            <a:off x="1236663" y="595313"/>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DISCUSSÃO</a:t>
            </a:r>
            <a:r>
              <a:rPr lang="pt-BR" sz="3600" b="1" smtClean="0">
                <a:latin typeface="Bookman Old Style" pitchFamily="18" charset="0"/>
              </a:rPr>
              <a:t> </a:t>
            </a:r>
            <a:endParaRPr lang="pt-BR" sz="3600" b="1" smtClean="0"/>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88068" name="CaixaDeTexto 4"/>
          <p:cNvSpPr txBox="1">
            <a:spLocks noChangeArrowheads="1"/>
          </p:cNvSpPr>
          <p:nvPr/>
        </p:nvSpPr>
        <p:spPr bwMode="auto">
          <a:xfrm>
            <a:off x="719138" y="1600200"/>
            <a:ext cx="10690225" cy="3925888"/>
          </a:xfrm>
          <a:prstGeom prst="rect">
            <a:avLst/>
          </a:prstGeom>
          <a:noFill/>
          <a:ln w="9525">
            <a:noFill/>
            <a:miter lim="800000"/>
            <a:headEnd/>
            <a:tailEnd/>
          </a:ln>
        </p:spPr>
        <p:txBody>
          <a:bodyPr>
            <a:spAutoFit/>
          </a:bodyPr>
          <a:lstStyle/>
          <a:p>
            <a:pPr marL="285750" indent="-285750" algn="just">
              <a:lnSpc>
                <a:spcPct val="150000"/>
              </a:lnSpc>
              <a:buClr>
                <a:schemeClr val="accent2"/>
              </a:buClr>
              <a:buFont typeface="Courier New" pitchFamily="49" charset="0"/>
              <a:buChar char="o"/>
            </a:pPr>
            <a:r>
              <a:rPr lang="pt-BR" sz="2400">
                <a:latin typeface="Calibri" pitchFamily="34" charset="0"/>
              </a:rPr>
              <a:t>Apesar dessas limitações, a força desse estudo está no grande número de casos de </a:t>
            </a:r>
            <a:r>
              <a:rPr lang="pt-BR"/>
              <a:t>NEC</a:t>
            </a:r>
            <a:r>
              <a:rPr lang="pt-BR" sz="2400">
                <a:latin typeface="Calibri" pitchFamily="34" charset="0"/>
              </a:rPr>
              <a:t> que pode ser analisado usando o banco de dados CHNC. </a:t>
            </a:r>
          </a:p>
          <a:p>
            <a:pPr marL="285750" indent="-285750" algn="just">
              <a:lnSpc>
                <a:spcPct val="150000"/>
              </a:lnSpc>
              <a:buClr>
                <a:schemeClr val="accent2"/>
              </a:buClr>
              <a:buFont typeface="Courier New" pitchFamily="49" charset="0"/>
              <a:buChar char="o"/>
            </a:pPr>
            <a:r>
              <a:rPr lang="pt-BR" sz="2400">
                <a:latin typeface="Calibri" pitchFamily="34" charset="0"/>
              </a:rPr>
              <a:t>Um futuro estudo prospectivo com foco nas indicações para uso de antibióticos na NEC seria útil. </a:t>
            </a:r>
          </a:p>
          <a:p>
            <a:pPr marL="285750" indent="-285750" algn="just">
              <a:lnSpc>
                <a:spcPct val="150000"/>
              </a:lnSpc>
              <a:buClr>
                <a:schemeClr val="accent2"/>
              </a:buClr>
              <a:buFont typeface="Courier New" pitchFamily="49" charset="0"/>
              <a:buChar char="o"/>
            </a:pPr>
            <a:r>
              <a:rPr lang="pt-BR" sz="2400">
                <a:latin typeface="Calibri" pitchFamily="34" charset="0"/>
              </a:rPr>
              <a:t>Os achados mostram grandes variações na duração da antibioticoterapia para </a:t>
            </a:r>
            <a:r>
              <a:rPr lang="pt-BR"/>
              <a:t>NEC</a:t>
            </a:r>
            <a:r>
              <a:rPr lang="pt-BR" sz="2400">
                <a:latin typeface="Calibri" pitchFamily="34" charset="0"/>
              </a:rPr>
              <a:t> médica e cirúrgica, tanto dentro como entre centros. </a:t>
            </a:r>
          </a:p>
          <a:p>
            <a:pPr marL="285750" indent="-285750" algn="just">
              <a:lnSpc>
                <a:spcPct val="150000"/>
              </a:lnSpc>
              <a:buClr>
                <a:schemeClr val="accent2"/>
              </a:buClr>
              <a:buFont typeface="Courier New" pitchFamily="49" charset="0"/>
              <a:buChar char="o"/>
            </a:pPr>
            <a:endParaRPr lang="pt-BR" sz="2400">
              <a:latin typeface="Calibri"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Google Shape;506;p19"/>
          <p:cNvSpPr>
            <a:spLocks noGrp="1"/>
          </p:cNvSpPr>
          <p:nvPr>
            <p:ph type="ctrTitle" idx="4294967295"/>
          </p:nvPr>
        </p:nvSpPr>
        <p:spPr>
          <a:xfrm>
            <a:off x="790575" y="1712913"/>
            <a:ext cx="10363200" cy="4421187"/>
          </a:xfrm>
        </p:spPr>
        <p:txBody>
          <a:bodyPr lIns="121900" tIns="121900" rIns="121900" bIns="121900" anchor="b"/>
          <a:lstStyle/>
          <a:p>
            <a:pPr algn="just" eaLnBrk="1" hangingPunct="1">
              <a:lnSpc>
                <a:spcPct val="150000"/>
              </a:lnSpc>
              <a:buClr>
                <a:schemeClr val="accent2"/>
              </a:buClr>
            </a:pPr>
            <a:r>
              <a:rPr lang="pt-BR" smtClean="0"/>
              <a:t>Observou-se que cursos mais longos de antibióticos estão associados à recuperação intestinal prolongada e ao maior tempo de hospitalização. </a:t>
            </a:r>
          </a:p>
        </p:txBody>
      </p:sp>
      <p:sp>
        <p:nvSpPr>
          <p:cNvPr id="518" name="Google Shape;518;p19"/>
          <p:cNvSpPr>
            <a:spLocks noGrp="1"/>
          </p:cNvSpPr>
          <p:nvPr>
            <p:ph type="sldNum" sz="quarter" idx="12"/>
          </p:nvPr>
        </p:nvSpPr>
        <p:spPr>
          <a:xfrm>
            <a:off x="11409363" y="6435725"/>
            <a:ext cx="731837" cy="422275"/>
          </a:xfrm>
        </p:spPr>
        <p:txBody>
          <a:bodyPr spcFirstLastPara="1" wrap="square" lIns="121900" tIns="121900" rIns="121900" bIns="121900" anchor="t" anchorCtr="0">
            <a:noAutofit/>
          </a:bodyPr>
          <a:lstStyle/>
          <a:p>
            <a:pPr>
              <a:defRPr/>
            </a:pPr>
            <a:fld id="{051DFDC4-E5DB-4636-AFA4-43907A1FDA95}" type="slidenum">
              <a:rPr lang="en"/>
              <a:pPr>
                <a:defRPr/>
              </a:pPr>
              <a:t>37</a:t>
            </a:fld>
            <a:endParaRPr/>
          </a:p>
        </p:txBody>
      </p:sp>
      <p:grpSp>
        <p:nvGrpSpPr>
          <p:cNvPr id="90115" name="Google Shape;1460;p49"/>
          <p:cNvGrpSpPr>
            <a:grpSpLocks/>
          </p:cNvGrpSpPr>
          <p:nvPr/>
        </p:nvGrpSpPr>
        <p:grpSpPr bwMode="auto">
          <a:xfrm>
            <a:off x="5094288" y="206375"/>
            <a:ext cx="1500187" cy="1546225"/>
            <a:chOff x="7638277" y="937343"/>
            <a:chExt cx="744273" cy="793950"/>
          </a:xfrm>
        </p:grpSpPr>
        <p:sp>
          <p:nvSpPr>
            <p:cNvPr id="90120" name="Google Shape;1461;p49"/>
            <p:cNvSpPr>
              <a:spLocks/>
            </p:cNvSpPr>
            <p:nvPr/>
          </p:nvSpPr>
          <p:spPr bwMode="auto">
            <a:xfrm>
              <a:off x="8012931" y="1079385"/>
              <a:ext cx="217151" cy="253479"/>
            </a:xfrm>
            <a:custGeom>
              <a:avLst/>
              <a:gdLst>
                <a:gd name="T0" fmla="*/ 211696 w 1085755"/>
                <a:gd name="T1" fmla="*/ 142989 h 1267396"/>
                <a:gd name="T2" fmla="*/ 141199 w 1085755"/>
                <a:gd name="T3" fmla="*/ 45974 h 1267396"/>
                <a:gd name="T4" fmla="*/ 0 w 1085755"/>
                <a:gd name="T5" fmla="*/ 0 h 1267396"/>
                <a:gd name="T6" fmla="*/ 0 w 1085755"/>
                <a:gd name="T7" fmla="*/ 253479 h 1267396"/>
                <a:gd name="T8" fmla="*/ 205029 w 1085755"/>
                <a:gd name="T9" fmla="*/ 253479 h 1267396"/>
                <a:gd name="T10" fmla="*/ 211696 w 1085755"/>
                <a:gd name="T11" fmla="*/ 142989 h 1267396"/>
                <a:gd name="T12" fmla="*/ 0 60000 65536"/>
                <a:gd name="T13" fmla="*/ 0 60000 65536"/>
                <a:gd name="T14" fmla="*/ 0 60000 65536"/>
                <a:gd name="T15" fmla="*/ 0 60000 65536"/>
                <a:gd name="T16" fmla="*/ 0 60000 65536"/>
                <a:gd name="T17" fmla="*/ 0 60000 65536"/>
                <a:gd name="T18" fmla="*/ 0 w 1085755"/>
                <a:gd name="T19" fmla="*/ 0 h 1267396"/>
                <a:gd name="T20" fmla="*/ 1085755 w 1085755"/>
                <a:gd name="T21" fmla="*/ 1267396 h 1267396"/>
              </a:gdLst>
              <a:ahLst/>
              <a:cxnLst>
                <a:cxn ang="T12">
                  <a:pos x="T0" y="T1"/>
                </a:cxn>
                <a:cxn ang="T13">
                  <a:pos x="T2" y="T3"/>
                </a:cxn>
                <a:cxn ang="T14">
                  <a:pos x="T4" y="T5"/>
                </a:cxn>
                <a:cxn ang="T15">
                  <a:pos x="T6" y="T7"/>
                </a:cxn>
                <a:cxn ang="T16">
                  <a:pos x="T8" y="T9"/>
                </a:cxn>
                <a:cxn ang="T17">
                  <a:pos x="T10" y="T11"/>
                </a:cxn>
              </a:cxnLst>
              <a:rect l="T18" t="T19" r="T20" b="T21"/>
              <a:pathLst>
                <a:path w="1085755" h="1267396" extrusionOk="0">
                  <a:moveTo>
                    <a:pt x="1058482" y="714947"/>
                  </a:moveTo>
                  <a:cubicBezTo>
                    <a:pt x="1013714" y="538416"/>
                    <a:pt x="885190" y="361632"/>
                    <a:pt x="705993" y="229870"/>
                  </a:cubicBezTo>
                  <a:cubicBezTo>
                    <a:pt x="565277" y="126492"/>
                    <a:pt x="329184" y="3365"/>
                    <a:pt x="0" y="0"/>
                  </a:cubicBezTo>
                  <a:lnTo>
                    <a:pt x="0" y="1267397"/>
                  </a:lnTo>
                  <a:lnTo>
                    <a:pt x="1025144" y="1267397"/>
                  </a:lnTo>
                  <a:cubicBezTo>
                    <a:pt x="1092772" y="1073722"/>
                    <a:pt x="1103694" y="892810"/>
                    <a:pt x="1058482" y="714947"/>
                  </a:cubicBezTo>
                  <a:close/>
                </a:path>
              </a:pathLst>
            </a:custGeom>
            <a:solidFill>
              <a:schemeClr val="accent2"/>
            </a:solidFill>
            <a:ln w="9525">
              <a:noFill/>
              <a:round/>
              <a:headEnd/>
              <a:tailEnd/>
            </a:ln>
          </p:spPr>
          <p:txBody>
            <a:bodyPr lIns="68575" tIns="34275" rIns="68575" bIns="34275" anchor="ctr"/>
            <a:lstStyle/>
            <a:p>
              <a:endParaRPr lang="pt-BR"/>
            </a:p>
          </p:txBody>
        </p:sp>
        <p:sp>
          <p:nvSpPr>
            <p:cNvPr id="90121" name="Google Shape;1462;p49"/>
            <p:cNvSpPr>
              <a:spLocks/>
            </p:cNvSpPr>
            <p:nvPr/>
          </p:nvSpPr>
          <p:spPr bwMode="auto">
            <a:xfrm>
              <a:off x="7789628" y="1079436"/>
              <a:ext cx="214318" cy="253428"/>
            </a:xfrm>
            <a:custGeom>
              <a:avLst/>
              <a:gdLst>
                <a:gd name="T0" fmla="*/ 75507 w 1071591"/>
                <a:gd name="T1" fmla="*/ 46266 h 1267142"/>
                <a:gd name="T2" fmla="*/ 5454 w 1071591"/>
                <a:gd name="T3" fmla="*/ 142938 h 1267142"/>
                <a:gd name="T4" fmla="*/ 12134 w 1071591"/>
                <a:gd name="T5" fmla="*/ 253428 h 1267142"/>
                <a:gd name="T6" fmla="*/ 214318 w 1071591"/>
                <a:gd name="T7" fmla="*/ 253428 h 1267142"/>
                <a:gd name="T8" fmla="*/ 214318 w 1071591"/>
                <a:gd name="T9" fmla="*/ 0 h 1267142"/>
                <a:gd name="T10" fmla="*/ 75507 w 1071591"/>
                <a:gd name="T11" fmla="*/ 46266 h 1267142"/>
                <a:gd name="T12" fmla="*/ 0 60000 65536"/>
                <a:gd name="T13" fmla="*/ 0 60000 65536"/>
                <a:gd name="T14" fmla="*/ 0 60000 65536"/>
                <a:gd name="T15" fmla="*/ 0 60000 65536"/>
                <a:gd name="T16" fmla="*/ 0 60000 65536"/>
                <a:gd name="T17" fmla="*/ 0 60000 65536"/>
                <a:gd name="T18" fmla="*/ 0 w 1071591"/>
                <a:gd name="T19" fmla="*/ 0 h 1267142"/>
                <a:gd name="T20" fmla="*/ 1071591 w 1071591"/>
                <a:gd name="T21" fmla="*/ 1267142 h 1267142"/>
              </a:gdLst>
              <a:ahLst/>
              <a:cxnLst>
                <a:cxn ang="T12">
                  <a:pos x="T0" y="T1"/>
                </a:cxn>
                <a:cxn ang="T13">
                  <a:pos x="T2" y="T3"/>
                </a:cxn>
                <a:cxn ang="T14">
                  <a:pos x="T4" y="T5"/>
                </a:cxn>
                <a:cxn ang="T15">
                  <a:pos x="T6" y="T7"/>
                </a:cxn>
                <a:cxn ang="T16">
                  <a:pos x="T8" y="T9"/>
                </a:cxn>
                <a:cxn ang="T17">
                  <a:pos x="T10" y="T11"/>
                </a:cxn>
              </a:cxnLst>
              <a:rect l="T18" t="T19" r="T20" b="T21"/>
              <a:pathLst>
                <a:path w="1071591" h="1267142" extrusionOk="0">
                  <a:moveTo>
                    <a:pt x="377536" y="231331"/>
                  </a:moveTo>
                  <a:cubicBezTo>
                    <a:pt x="199609" y="362839"/>
                    <a:pt x="71910" y="538988"/>
                    <a:pt x="27270" y="714693"/>
                  </a:cubicBezTo>
                  <a:cubicBezTo>
                    <a:pt x="-17942" y="892556"/>
                    <a:pt x="-7020" y="1073404"/>
                    <a:pt x="60671" y="1267143"/>
                  </a:cubicBezTo>
                  <a:lnTo>
                    <a:pt x="1071591" y="1267143"/>
                  </a:lnTo>
                  <a:lnTo>
                    <a:pt x="1071591" y="0"/>
                  </a:lnTo>
                  <a:cubicBezTo>
                    <a:pt x="748249" y="6794"/>
                    <a:pt x="516220" y="128905"/>
                    <a:pt x="377536" y="231331"/>
                  </a:cubicBezTo>
                  <a:close/>
                </a:path>
              </a:pathLst>
            </a:custGeom>
            <a:solidFill>
              <a:schemeClr val="accent1"/>
            </a:solidFill>
            <a:ln w="9525">
              <a:noFill/>
              <a:round/>
              <a:headEnd/>
              <a:tailEnd/>
            </a:ln>
          </p:spPr>
          <p:txBody>
            <a:bodyPr lIns="68575" tIns="34275" rIns="68575" bIns="34275" anchor="ctr"/>
            <a:lstStyle/>
            <a:p>
              <a:endParaRPr lang="pt-BR"/>
            </a:p>
          </p:txBody>
        </p:sp>
        <p:sp>
          <p:nvSpPr>
            <p:cNvPr id="18" name="Google Shape;1463;p49">
              <a:extLst>
                <a:ext uri="{FF2B5EF4-FFF2-40B4-BE49-F238E27FC236}"/>
              </a:extLst>
            </p:cNvPr>
            <p:cNvSpPr/>
            <p:nvPr/>
          </p:nvSpPr>
          <p:spPr>
            <a:xfrm>
              <a:off x="8013170" y="1341654"/>
              <a:ext cx="201623" cy="269813"/>
            </a:xfrm>
            <a:custGeom>
              <a:avLst/>
              <a:gdLst/>
              <a:ahLst/>
              <a:cxnLst/>
              <a:rect l="l" t="t" r="r" b="b"/>
              <a:pathLst>
                <a:path w="1010666" h="1352232" extrusionOk="0">
                  <a:moveTo>
                    <a:pt x="326390" y="1351915"/>
                  </a:moveTo>
                  <a:cubicBezTo>
                    <a:pt x="447929" y="1351090"/>
                    <a:pt x="476758" y="1318387"/>
                    <a:pt x="497142" y="1226757"/>
                  </a:cubicBezTo>
                  <a:cubicBezTo>
                    <a:pt x="505079" y="1190943"/>
                    <a:pt x="512382" y="1152208"/>
                    <a:pt x="520129" y="1111187"/>
                  </a:cubicBezTo>
                  <a:cubicBezTo>
                    <a:pt x="540004" y="1005586"/>
                    <a:pt x="562610" y="885888"/>
                    <a:pt x="602869" y="793750"/>
                  </a:cubicBezTo>
                  <a:cubicBezTo>
                    <a:pt x="721932" y="514413"/>
                    <a:pt x="897255" y="279463"/>
                    <a:pt x="1010666" y="0"/>
                  </a:cubicBezTo>
                  <a:lnTo>
                    <a:pt x="0" y="0"/>
                  </a:lnTo>
                  <a:lnTo>
                    <a:pt x="0" y="1351725"/>
                  </a:lnTo>
                  <a:lnTo>
                    <a:pt x="12573" y="1351598"/>
                  </a:lnTo>
                  <a:lnTo>
                    <a:pt x="12573" y="1352169"/>
                  </a:lnTo>
                  <a:cubicBezTo>
                    <a:pt x="41974" y="1352169"/>
                    <a:pt x="71438" y="1352169"/>
                    <a:pt x="100838" y="1352233"/>
                  </a:cubicBezTo>
                  <a:lnTo>
                    <a:pt x="118364" y="1351915"/>
                  </a:lnTo>
                  <a:cubicBezTo>
                    <a:pt x="162116" y="1351979"/>
                    <a:pt x="284671" y="1352487"/>
                    <a:pt x="326390" y="1351915"/>
                  </a:cubicBezTo>
                  <a:close/>
                </a:path>
              </a:pathLst>
            </a:custGeom>
            <a:solidFill>
              <a:schemeClr val="accent3"/>
            </a:solidFill>
            <a:ln>
              <a:noFill/>
            </a:ln>
          </p:spPr>
          <p:txBody>
            <a:bodyPr spcFirstLastPara="1" lIns="68575" tIns="34275" rIns="68575" bIns="34275" anchor="ctr"/>
            <a:lstStyle/>
            <a:p>
              <a:pPr fontAlgn="auto">
                <a:spcBef>
                  <a:spcPts val="0"/>
                </a:spcBef>
                <a:spcAft>
                  <a:spcPts val="0"/>
                </a:spcAft>
                <a:defRPr/>
              </a:pPr>
              <a:endParaRPr sz="1400">
                <a:solidFill>
                  <a:schemeClr val="dk1"/>
                </a:solidFill>
                <a:latin typeface="Calibri"/>
                <a:ea typeface="Calibri"/>
                <a:cs typeface="Calibri"/>
                <a:sym typeface="Calibri"/>
              </a:endParaRPr>
            </a:p>
          </p:txBody>
        </p:sp>
        <p:sp>
          <p:nvSpPr>
            <p:cNvPr id="19" name="Google Shape;1464;p49">
              <a:extLst>
                <a:ext uri="{FF2B5EF4-FFF2-40B4-BE49-F238E27FC236}"/>
              </a:extLst>
            </p:cNvPr>
            <p:cNvSpPr/>
            <p:nvPr/>
          </p:nvSpPr>
          <p:spPr>
            <a:xfrm>
              <a:off x="7804458" y="1341654"/>
              <a:ext cx="199261" cy="269813"/>
            </a:xfrm>
            <a:custGeom>
              <a:avLst/>
              <a:gdLst/>
              <a:ahLst/>
              <a:cxnLst/>
              <a:rect l="l" t="t" r="r" b="b"/>
              <a:pathLst>
                <a:path w="996442" h="1352197" extrusionOk="0">
                  <a:moveTo>
                    <a:pt x="996442" y="1352169"/>
                  </a:moveTo>
                  <a:lnTo>
                    <a:pt x="996442" y="0"/>
                  </a:lnTo>
                  <a:lnTo>
                    <a:pt x="0" y="0"/>
                  </a:lnTo>
                  <a:cubicBezTo>
                    <a:pt x="113538" y="279591"/>
                    <a:pt x="288671" y="514287"/>
                    <a:pt x="407797" y="793750"/>
                  </a:cubicBezTo>
                  <a:cubicBezTo>
                    <a:pt x="448056" y="885888"/>
                    <a:pt x="470662" y="1005586"/>
                    <a:pt x="490601" y="1111250"/>
                  </a:cubicBezTo>
                  <a:cubicBezTo>
                    <a:pt x="498348" y="1152208"/>
                    <a:pt x="505651" y="1190943"/>
                    <a:pt x="513588" y="1226757"/>
                  </a:cubicBezTo>
                  <a:cubicBezTo>
                    <a:pt x="533908" y="1329246"/>
                    <a:pt x="580580" y="1351153"/>
                    <a:pt x="682561" y="1352169"/>
                  </a:cubicBezTo>
                  <a:cubicBezTo>
                    <a:pt x="774002" y="1352169"/>
                    <a:pt x="905256" y="1352233"/>
                    <a:pt x="996442" y="1352169"/>
                  </a:cubicBezTo>
                  <a:close/>
                </a:path>
              </a:pathLst>
            </a:custGeom>
            <a:solidFill>
              <a:schemeClr val="accent4"/>
            </a:solidFill>
            <a:ln>
              <a:noFill/>
            </a:ln>
          </p:spPr>
          <p:txBody>
            <a:bodyPr spcFirstLastPara="1" lIns="68575" tIns="34275" rIns="68575" bIns="34275" anchor="ctr"/>
            <a:lstStyle/>
            <a:p>
              <a:pPr fontAlgn="auto">
                <a:spcBef>
                  <a:spcPts val="0"/>
                </a:spcBef>
                <a:spcAft>
                  <a:spcPts val="0"/>
                </a:spcAft>
                <a:defRPr/>
              </a:pPr>
              <a:endParaRPr sz="1400">
                <a:solidFill>
                  <a:schemeClr val="dk1"/>
                </a:solidFill>
                <a:latin typeface="Calibri"/>
                <a:ea typeface="Calibri"/>
                <a:cs typeface="Calibri"/>
                <a:sym typeface="Calibri"/>
              </a:endParaRPr>
            </a:p>
          </p:txBody>
        </p:sp>
        <p:grpSp>
          <p:nvGrpSpPr>
            <p:cNvPr id="90124" name="Google Shape;1465;p49"/>
            <p:cNvGrpSpPr>
              <a:grpSpLocks/>
            </p:cNvGrpSpPr>
            <p:nvPr/>
          </p:nvGrpSpPr>
          <p:grpSpPr bwMode="auto">
            <a:xfrm>
              <a:off x="7638277" y="937343"/>
              <a:ext cx="744273" cy="793950"/>
              <a:chOff x="6565437" y="1588001"/>
              <a:chExt cx="744273" cy="793950"/>
            </a:xfrm>
          </p:grpSpPr>
          <p:sp>
            <p:nvSpPr>
              <p:cNvPr id="90125" name="Google Shape;1466;p49"/>
              <p:cNvSpPr>
                <a:spLocks/>
              </p:cNvSpPr>
              <p:nvPr/>
            </p:nvSpPr>
            <p:spPr bwMode="auto">
              <a:xfrm>
                <a:off x="7127411" y="1694452"/>
                <a:ext cx="76068" cy="75403"/>
              </a:xfrm>
              <a:custGeom>
                <a:avLst/>
                <a:gdLst>
                  <a:gd name="T0" fmla="*/ 6863 w 133"/>
                  <a:gd name="T1" fmla="*/ 75403 h 132"/>
                  <a:gd name="T2" fmla="*/ 2288 w 133"/>
                  <a:gd name="T3" fmla="*/ 73118 h 132"/>
                  <a:gd name="T4" fmla="*/ 2288 w 133"/>
                  <a:gd name="T5" fmla="*/ 65121 h 132"/>
                  <a:gd name="T6" fmla="*/ 64629 w 133"/>
                  <a:gd name="T7" fmla="*/ 2285 h 132"/>
                  <a:gd name="T8" fmla="*/ 73208 w 133"/>
                  <a:gd name="T9" fmla="*/ 2285 h 132"/>
                  <a:gd name="T10" fmla="*/ 73208 w 133"/>
                  <a:gd name="T11" fmla="*/ 10853 h 132"/>
                  <a:gd name="T12" fmla="*/ 10867 w 133"/>
                  <a:gd name="T13" fmla="*/ 73118 h 132"/>
                  <a:gd name="T14" fmla="*/ 6863 w 133"/>
                  <a:gd name="T15" fmla="*/ 75403 h 132"/>
                  <a:gd name="T16" fmla="*/ 0 60000 65536"/>
                  <a:gd name="T17" fmla="*/ 0 60000 65536"/>
                  <a:gd name="T18" fmla="*/ 0 60000 65536"/>
                  <a:gd name="T19" fmla="*/ 0 60000 65536"/>
                  <a:gd name="T20" fmla="*/ 0 60000 65536"/>
                  <a:gd name="T21" fmla="*/ 0 60000 65536"/>
                  <a:gd name="T22" fmla="*/ 0 60000 65536"/>
                  <a:gd name="T23" fmla="*/ 0 60000 65536"/>
                  <a:gd name="T24" fmla="*/ 0 w 133"/>
                  <a:gd name="T25" fmla="*/ 0 h 132"/>
                  <a:gd name="T26" fmla="*/ 133 w 133"/>
                  <a:gd name="T27" fmla="*/ 132 h 1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3" h="132" extrusionOk="0">
                    <a:moveTo>
                      <a:pt x="12" y="132"/>
                    </a:moveTo>
                    <a:cubicBezTo>
                      <a:pt x="9" y="132"/>
                      <a:pt x="6" y="131"/>
                      <a:pt x="4" y="128"/>
                    </a:cubicBezTo>
                    <a:cubicBezTo>
                      <a:pt x="0" y="124"/>
                      <a:pt x="0" y="118"/>
                      <a:pt x="4" y="114"/>
                    </a:cubicBezTo>
                    <a:cubicBezTo>
                      <a:pt x="113" y="4"/>
                      <a:pt x="113" y="4"/>
                      <a:pt x="113" y="4"/>
                    </a:cubicBezTo>
                    <a:cubicBezTo>
                      <a:pt x="118" y="0"/>
                      <a:pt x="124" y="0"/>
                      <a:pt x="128" y="4"/>
                    </a:cubicBezTo>
                    <a:cubicBezTo>
                      <a:pt x="133" y="8"/>
                      <a:pt x="133" y="15"/>
                      <a:pt x="128" y="19"/>
                    </a:cubicBezTo>
                    <a:cubicBezTo>
                      <a:pt x="19" y="128"/>
                      <a:pt x="19" y="128"/>
                      <a:pt x="19" y="128"/>
                    </a:cubicBezTo>
                    <a:cubicBezTo>
                      <a:pt x="17" y="131"/>
                      <a:pt x="14" y="132"/>
                      <a:pt x="12" y="132"/>
                    </a:cubicBezTo>
                    <a:close/>
                  </a:path>
                </a:pathLst>
              </a:custGeom>
              <a:solidFill>
                <a:schemeClr val="tx2"/>
              </a:solidFill>
              <a:ln w="9525">
                <a:noFill/>
                <a:round/>
                <a:headEnd/>
                <a:tailEnd/>
              </a:ln>
            </p:spPr>
            <p:txBody>
              <a:bodyPr lIns="68575" tIns="34275" rIns="68575" bIns="34275"/>
              <a:lstStyle/>
              <a:p>
                <a:endParaRPr lang="pt-BR"/>
              </a:p>
            </p:txBody>
          </p:sp>
          <p:sp>
            <p:nvSpPr>
              <p:cNvPr id="90126" name="Google Shape;1467;p49"/>
              <p:cNvSpPr>
                <a:spLocks/>
              </p:cNvSpPr>
              <p:nvPr/>
            </p:nvSpPr>
            <p:spPr bwMode="auto">
              <a:xfrm>
                <a:off x="7209689" y="1954149"/>
                <a:ext cx="100020" cy="11976"/>
              </a:xfrm>
              <a:custGeom>
                <a:avLst/>
                <a:gdLst>
                  <a:gd name="T0" fmla="*/ 94305 w 175"/>
                  <a:gd name="T1" fmla="*/ 11976 h 21"/>
                  <a:gd name="T2" fmla="*/ 5715 w 175"/>
                  <a:gd name="T3" fmla="*/ 11976 h 21"/>
                  <a:gd name="T4" fmla="*/ 0 w 175"/>
                  <a:gd name="T5" fmla="*/ 6273 h 21"/>
                  <a:gd name="T6" fmla="*/ 5715 w 175"/>
                  <a:gd name="T7" fmla="*/ 0 h 21"/>
                  <a:gd name="T8" fmla="*/ 94305 w 175"/>
                  <a:gd name="T9" fmla="*/ 0 h 21"/>
                  <a:gd name="T10" fmla="*/ 100020 w 175"/>
                  <a:gd name="T11" fmla="*/ 6273 h 21"/>
                  <a:gd name="T12" fmla="*/ 94305 w 175"/>
                  <a:gd name="T13" fmla="*/ 11976 h 21"/>
                  <a:gd name="T14" fmla="*/ 0 60000 65536"/>
                  <a:gd name="T15" fmla="*/ 0 60000 65536"/>
                  <a:gd name="T16" fmla="*/ 0 60000 65536"/>
                  <a:gd name="T17" fmla="*/ 0 60000 65536"/>
                  <a:gd name="T18" fmla="*/ 0 60000 65536"/>
                  <a:gd name="T19" fmla="*/ 0 60000 65536"/>
                  <a:gd name="T20" fmla="*/ 0 60000 65536"/>
                  <a:gd name="T21" fmla="*/ 0 w 175"/>
                  <a:gd name="T22" fmla="*/ 0 h 21"/>
                  <a:gd name="T23" fmla="*/ 175 w 175"/>
                  <a:gd name="T24" fmla="*/ 21 h 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5" h="21" extrusionOk="0">
                    <a:moveTo>
                      <a:pt x="165" y="21"/>
                    </a:moveTo>
                    <a:cubicBezTo>
                      <a:pt x="10" y="21"/>
                      <a:pt x="10" y="21"/>
                      <a:pt x="10" y="21"/>
                    </a:cubicBezTo>
                    <a:cubicBezTo>
                      <a:pt x="4" y="21"/>
                      <a:pt x="0" y="17"/>
                      <a:pt x="0" y="11"/>
                    </a:cubicBezTo>
                    <a:cubicBezTo>
                      <a:pt x="0" y="5"/>
                      <a:pt x="4" y="0"/>
                      <a:pt x="10" y="0"/>
                    </a:cubicBezTo>
                    <a:cubicBezTo>
                      <a:pt x="165" y="0"/>
                      <a:pt x="165" y="0"/>
                      <a:pt x="165" y="0"/>
                    </a:cubicBezTo>
                    <a:cubicBezTo>
                      <a:pt x="171" y="0"/>
                      <a:pt x="175" y="5"/>
                      <a:pt x="175" y="11"/>
                    </a:cubicBezTo>
                    <a:cubicBezTo>
                      <a:pt x="175" y="17"/>
                      <a:pt x="171" y="21"/>
                      <a:pt x="165" y="21"/>
                    </a:cubicBezTo>
                    <a:close/>
                  </a:path>
                </a:pathLst>
              </a:custGeom>
              <a:solidFill>
                <a:schemeClr val="tx2"/>
              </a:solidFill>
              <a:ln w="9525">
                <a:noFill/>
                <a:round/>
                <a:headEnd/>
                <a:tailEnd/>
              </a:ln>
            </p:spPr>
            <p:txBody>
              <a:bodyPr lIns="68575" tIns="34275" rIns="68575" bIns="34275"/>
              <a:lstStyle/>
              <a:p>
                <a:endParaRPr lang="pt-BR"/>
              </a:p>
            </p:txBody>
          </p:sp>
          <p:sp>
            <p:nvSpPr>
              <p:cNvPr id="90127" name="Google Shape;1468;p49"/>
              <p:cNvSpPr>
                <a:spLocks/>
              </p:cNvSpPr>
              <p:nvPr/>
            </p:nvSpPr>
            <p:spPr bwMode="auto">
              <a:xfrm>
                <a:off x="7127411" y="2150197"/>
                <a:ext cx="76068" cy="75625"/>
              </a:xfrm>
              <a:custGeom>
                <a:avLst/>
                <a:gdLst>
                  <a:gd name="T0" fmla="*/ 69205 w 133"/>
                  <a:gd name="T1" fmla="*/ 75625 h 132"/>
                  <a:gd name="T2" fmla="*/ 65201 w 133"/>
                  <a:gd name="T3" fmla="*/ 73906 h 132"/>
                  <a:gd name="T4" fmla="*/ 2860 w 133"/>
                  <a:gd name="T5" fmla="*/ 10885 h 132"/>
                  <a:gd name="T6" fmla="*/ 2860 w 133"/>
                  <a:gd name="T7" fmla="*/ 2292 h 132"/>
                  <a:gd name="T8" fmla="*/ 11439 w 133"/>
                  <a:gd name="T9" fmla="*/ 2292 h 132"/>
                  <a:gd name="T10" fmla="*/ 73780 w 133"/>
                  <a:gd name="T11" fmla="*/ 65312 h 132"/>
                  <a:gd name="T12" fmla="*/ 73780 w 133"/>
                  <a:gd name="T13" fmla="*/ 73906 h 132"/>
                  <a:gd name="T14" fmla="*/ 69205 w 133"/>
                  <a:gd name="T15" fmla="*/ 75625 h 132"/>
                  <a:gd name="T16" fmla="*/ 0 60000 65536"/>
                  <a:gd name="T17" fmla="*/ 0 60000 65536"/>
                  <a:gd name="T18" fmla="*/ 0 60000 65536"/>
                  <a:gd name="T19" fmla="*/ 0 60000 65536"/>
                  <a:gd name="T20" fmla="*/ 0 60000 65536"/>
                  <a:gd name="T21" fmla="*/ 0 60000 65536"/>
                  <a:gd name="T22" fmla="*/ 0 60000 65536"/>
                  <a:gd name="T23" fmla="*/ 0 60000 65536"/>
                  <a:gd name="T24" fmla="*/ 0 w 133"/>
                  <a:gd name="T25" fmla="*/ 0 h 132"/>
                  <a:gd name="T26" fmla="*/ 133 w 133"/>
                  <a:gd name="T27" fmla="*/ 132 h 1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3" h="132" extrusionOk="0">
                    <a:moveTo>
                      <a:pt x="121" y="132"/>
                    </a:moveTo>
                    <a:cubicBezTo>
                      <a:pt x="119" y="132"/>
                      <a:pt x="116" y="131"/>
                      <a:pt x="114" y="129"/>
                    </a:cubicBezTo>
                    <a:cubicBezTo>
                      <a:pt x="5" y="19"/>
                      <a:pt x="5" y="19"/>
                      <a:pt x="5" y="19"/>
                    </a:cubicBezTo>
                    <a:cubicBezTo>
                      <a:pt x="0" y="15"/>
                      <a:pt x="0" y="8"/>
                      <a:pt x="5" y="4"/>
                    </a:cubicBezTo>
                    <a:cubicBezTo>
                      <a:pt x="9" y="0"/>
                      <a:pt x="15" y="0"/>
                      <a:pt x="20" y="4"/>
                    </a:cubicBezTo>
                    <a:cubicBezTo>
                      <a:pt x="129" y="114"/>
                      <a:pt x="129" y="114"/>
                      <a:pt x="129" y="114"/>
                    </a:cubicBezTo>
                    <a:cubicBezTo>
                      <a:pt x="133" y="118"/>
                      <a:pt x="133" y="124"/>
                      <a:pt x="129" y="129"/>
                    </a:cubicBezTo>
                    <a:cubicBezTo>
                      <a:pt x="127" y="131"/>
                      <a:pt x="124" y="132"/>
                      <a:pt x="121" y="132"/>
                    </a:cubicBezTo>
                    <a:close/>
                  </a:path>
                </a:pathLst>
              </a:custGeom>
              <a:solidFill>
                <a:schemeClr val="tx2"/>
              </a:solidFill>
              <a:ln w="9525">
                <a:noFill/>
                <a:round/>
                <a:headEnd/>
                <a:tailEnd/>
              </a:ln>
            </p:spPr>
            <p:txBody>
              <a:bodyPr lIns="68575" tIns="34275" rIns="68575" bIns="34275"/>
              <a:lstStyle/>
              <a:p>
                <a:endParaRPr lang="pt-BR"/>
              </a:p>
            </p:txBody>
          </p:sp>
          <p:sp>
            <p:nvSpPr>
              <p:cNvPr id="90128" name="Google Shape;1469;p49"/>
              <p:cNvSpPr>
                <a:spLocks/>
              </p:cNvSpPr>
              <p:nvPr/>
            </p:nvSpPr>
            <p:spPr bwMode="auto">
              <a:xfrm>
                <a:off x="6671888" y="2150863"/>
                <a:ext cx="76068" cy="74960"/>
              </a:xfrm>
              <a:custGeom>
                <a:avLst/>
                <a:gdLst>
                  <a:gd name="T0" fmla="*/ 6863 w 133"/>
                  <a:gd name="T1" fmla="*/ 74960 h 131"/>
                  <a:gd name="T2" fmla="*/ 2860 w 133"/>
                  <a:gd name="T3" fmla="*/ 73243 h 131"/>
                  <a:gd name="T4" fmla="*/ 2860 w 133"/>
                  <a:gd name="T5" fmla="*/ 64660 h 131"/>
                  <a:gd name="T6" fmla="*/ 65201 w 133"/>
                  <a:gd name="T7" fmla="*/ 2289 h 131"/>
                  <a:gd name="T8" fmla="*/ 73780 w 133"/>
                  <a:gd name="T9" fmla="*/ 2289 h 131"/>
                  <a:gd name="T10" fmla="*/ 73780 w 133"/>
                  <a:gd name="T11" fmla="*/ 10872 h 131"/>
                  <a:gd name="T12" fmla="*/ 10867 w 133"/>
                  <a:gd name="T13" fmla="*/ 73243 h 131"/>
                  <a:gd name="T14" fmla="*/ 6863 w 133"/>
                  <a:gd name="T15" fmla="*/ 74960 h 131"/>
                  <a:gd name="T16" fmla="*/ 0 60000 65536"/>
                  <a:gd name="T17" fmla="*/ 0 60000 65536"/>
                  <a:gd name="T18" fmla="*/ 0 60000 65536"/>
                  <a:gd name="T19" fmla="*/ 0 60000 65536"/>
                  <a:gd name="T20" fmla="*/ 0 60000 65536"/>
                  <a:gd name="T21" fmla="*/ 0 60000 65536"/>
                  <a:gd name="T22" fmla="*/ 0 60000 65536"/>
                  <a:gd name="T23" fmla="*/ 0 60000 65536"/>
                  <a:gd name="T24" fmla="*/ 0 w 133"/>
                  <a:gd name="T25" fmla="*/ 0 h 131"/>
                  <a:gd name="T26" fmla="*/ 133 w 133"/>
                  <a:gd name="T27" fmla="*/ 131 h 13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3" h="131" extrusionOk="0">
                    <a:moveTo>
                      <a:pt x="12" y="131"/>
                    </a:moveTo>
                    <a:cubicBezTo>
                      <a:pt x="9" y="131"/>
                      <a:pt x="7" y="130"/>
                      <a:pt x="5" y="128"/>
                    </a:cubicBezTo>
                    <a:cubicBezTo>
                      <a:pt x="0" y="124"/>
                      <a:pt x="0" y="117"/>
                      <a:pt x="5" y="113"/>
                    </a:cubicBezTo>
                    <a:cubicBezTo>
                      <a:pt x="114" y="4"/>
                      <a:pt x="114" y="4"/>
                      <a:pt x="114" y="4"/>
                    </a:cubicBezTo>
                    <a:cubicBezTo>
                      <a:pt x="118" y="0"/>
                      <a:pt x="125" y="0"/>
                      <a:pt x="129" y="4"/>
                    </a:cubicBezTo>
                    <a:cubicBezTo>
                      <a:pt x="133" y="8"/>
                      <a:pt x="133" y="14"/>
                      <a:pt x="129" y="19"/>
                    </a:cubicBezTo>
                    <a:cubicBezTo>
                      <a:pt x="19" y="128"/>
                      <a:pt x="19" y="128"/>
                      <a:pt x="19" y="128"/>
                    </a:cubicBezTo>
                    <a:cubicBezTo>
                      <a:pt x="17" y="130"/>
                      <a:pt x="15" y="131"/>
                      <a:pt x="12" y="131"/>
                    </a:cubicBezTo>
                    <a:close/>
                  </a:path>
                </a:pathLst>
              </a:custGeom>
              <a:solidFill>
                <a:schemeClr val="tx2"/>
              </a:solidFill>
              <a:ln w="9525">
                <a:noFill/>
                <a:round/>
                <a:headEnd/>
                <a:tailEnd/>
              </a:ln>
            </p:spPr>
            <p:txBody>
              <a:bodyPr lIns="68575" tIns="34275" rIns="68575" bIns="34275"/>
              <a:lstStyle/>
              <a:p>
                <a:endParaRPr lang="pt-BR"/>
              </a:p>
            </p:txBody>
          </p:sp>
          <p:sp>
            <p:nvSpPr>
              <p:cNvPr id="90129" name="Google Shape;1470;p49"/>
              <p:cNvSpPr>
                <a:spLocks/>
              </p:cNvSpPr>
              <p:nvPr/>
            </p:nvSpPr>
            <p:spPr bwMode="auto">
              <a:xfrm>
                <a:off x="6565437" y="1954593"/>
                <a:ext cx="100020" cy="11976"/>
              </a:xfrm>
              <a:custGeom>
                <a:avLst/>
                <a:gdLst>
                  <a:gd name="T0" fmla="*/ 94305 w 175"/>
                  <a:gd name="T1" fmla="*/ 11976 h 21"/>
                  <a:gd name="T2" fmla="*/ 5715 w 175"/>
                  <a:gd name="T3" fmla="*/ 11976 h 21"/>
                  <a:gd name="T4" fmla="*/ 0 w 175"/>
                  <a:gd name="T5" fmla="*/ 5703 h 21"/>
                  <a:gd name="T6" fmla="*/ 5715 w 175"/>
                  <a:gd name="T7" fmla="*/ 0 h 21"/>
                  <a:gd name="T8" fmla="*/ 94305 w 175"/>
                  <a:gd name="T9" fmla="*/ 0 h 21"/>
                  <a:gd name="T10" fmla="*/ 100020 w 175"/>
                  <a:gd name="T11" fmla="*/ 5703 h 21"/>
                  <a:gd name="T12" fmla="*/ 94305 w 175"/>
                  <a:gd name="T13" fmla="*/ 11976 h 21"/>
                  <a:gd name="T14" fmla="*/ 0 60000 65536"/>
                  <a:gd name="T15" fmla="*/ 0 60000 65536"/>
                  <a:gd name="T16" fmla="*/ 0 60000 65536"/>
                  <a:gd name="T17" fmla="*/ 0 60000 65536"/>
                  <a:gd name="T18" fmla="*/ 0 60000 65536"/>
                  <a:gd name="T19" fmla="*/ 0 60000 65536"/>
                  <a:gd name="T20" fmla="*/ 0 60000 65536"/>
                  <a:gd name="T21" fmla="*/ 0 w 175"/>
                  <a:gd name="T22" fmla="*/ 0 h 21"/>
                  <a:gd name="T23" fmla="*/ 175 w 175"/>
                  <a:gd name="T24" fmla="*/ 21 h 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5" h="21" extrusionOk="0">
                    <a:moveTo>
                      <a:pt x="165" y="21"/>
                    </a:moveTo>
                    <a:cubicBezTo>
                      <a:pt x="10" y="21"/>
                      <a:pt x="10" y="21"/>
                      <a:pt x="10" y="21"/>
                    </a:cubicBezTo>
                    <a:cubicBezTo>
                      <a:pt x="4" y="21"/>
                      <a:pt x="0" y="16"/>
                      <a:pt x="0" y="10"/>
                    </a:cubicBezTo>
                    <a:cubicBezTo>
                      <a:pt x="0" y="5"/>
                      <a:pt x="4" y="0"/>
                      <a:pt x="10" y="0"/>
                    </a:cubicBezTo>
                    <a:cubicBezTo>
                      <a:pt x="165" y="0"/>
                      <a:pt x="165" y="0"/>
                      <a:pt x="165" y="0"/>
                    </a:cubicBezTo>
                    <a:cubicBezTo>
                      <a:pt x="171" y="0"/>
                      <a:pt x="175" y="5"/>
                      <a:pt x="175" y="10"/>
                    </a:cubicBezTo>
                    <a:cubicBezTo>
                      <a:pt x="175" y="16"/>
                      <a:pt x="171" y="21"/>
                      <a:pt x="165" y="21"/>
                    </a:cubicBezTo>
                    <a:close/>
                  </a:path>
                </a:pathLst>
              </a:custGeom>
              <a:solidFill>
                <a:schemeClr val="tx2"/>
              </a:solidFill>
              <a:ln w="9525">
                <a:noFill/>
                <a:round/>
                <a:headEnd/>
                <a:tailEnd/>
              </a:ln>
            </p:spPr>
            <p:txBody>
              <a:bodyPr lIns="68575" tIns="34275" rIns="68575" bIns="34275"/>
              <a:lstStyle/>
              <a:p>
                <a:endParaRPr lang="pt-BR"/>
              </a:p>
            </p:txBody>
          </p:sp>
          <p:sp>
            <p:nvSpPr>
              <p:cNvPr id="90130" name="Google Shape;1471;p49"/>
              <p:cNvSpPr>
                <a:spLocks/>
              </p:cNvSpPr>
              <p:nvPr/>
            </p:nvSpPr>
            <p:spPr bwMode="auto">
              <a:xfrm>
                <a:off x="6671888" y="1694896"/>
                <a:ext cx="75403" cy="74960"/>
              </a:xfrm>
              <a:custGeom>
                <a:avLst/>
                <a:gdLst>
                  <a:gd name="T0" fmla="*/ 69119 w 132"/>
                  <a:gd name="T1" fmla="*/ 74960 h 131"/>
                  <a:gd name="T2" fmla="*/ 64550 w 132"/>
                  <a:gd name="T3" fmla="*/ 73243 h 131"/>
                  <a:gd name="T4" fmla="*/ 2285 w 132"/>
                  <a:gd name="T5" fmla="*/ 10872 h 131"/>
                  <a:gd name="T6" fmla="*/ 2285 w 132"/>
                  <a:gd name="T7" fmla="*/ 2289 h 131"/>
                  <a:gd name="T8" fmla="*/ 10853 w 132"/>
                  <a:gd name="T9" fmla="*/ 2289 h 131"/>
                  <a:gd name="T10" fmla="*/ 73118 w 132"/>
                  <a:gd name="T11" fmla="*/ 64660 h 131"/>
                  <a:gd name="T12" fmla="*/ 73118 w 132"/>
                  <a:gd name="T13" fmla="*/ 73243 h 131"/>
                  <a:gd name="T14" fmla="*/ 69119 w 132"/>
                  <a:gd name="T15" fmla="*/ 74960 h 131"/>
                  <a:gd name="T16" fmla="*/ 0 60000 65536"/>
                  <a:gd name="T17" fmla="*/ 0 60000 65536"/>
                  <a:gd name="T18" fmla="*/ 0 60000 65536"/>
                  <a:gd name="T19" fmla="*/ 0 60000 65536"/>
                  <a:gd name="T20" fmla="*/ 0 60000 65536"/>
                  <a:gd name="T21" fmla="*/ 0 60000 65536"/>
                  <a:gd name="T22" fmla="*/ 0 60000 65536"/>
                  <a:gd name="T23" fmla="*/ 0 60000 65536"/>
                  <a:gd name="T24" fmla="*/ 0 w 132"/>
                  <a:gd name="T25" fmla="*/ 0 h 131"/>
                  <a:gd name="T26" fmla="*/ 132 w 132"/>
                  <a:gd name="T27" fmla="*/ 131 h 13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2" h="131" extrusionOk="0">
                    <a:moveTo>
                      <a:pt x="121" y="131"/>
                    </a:moveTo>
                    <a:cubicBezTo>
                      <a:pt x="118" y="131"/>
                      <a:pt x="115" y="130"/>
                      <a:pt x="113" y="128"/>
                    </a:cubicBezTo>
                    <a:cubicBezTo>
                      <a:pt x="4" y="19"/>
                      <a:pt x="4" y="19"/>
                      <a:pt x="4" y="19"/>
                    </a:cubicBezTo>
                    <a:cubicBezTo>
                      <a:pt x="0" y="14"/>
                      <a:pt x="0" y="8"/>
                      <a:pt x="4" y="4"/>
                    </a:cubicBezTo>
                    <a:cubicBezTo>
                      <a:pt x="8" y="0"/>
                      <a:pt x="15" y="0"/>
                      <a:pt x="19" y="4"/>
                    </a:cubicBezTo>
                    <a:cubicBezTo>
                      <a:pt x="128" y="113"/>
                      <a:pt x="128" y="113"/>
                      <a:pt x="128" y="113"/>
                    </a:cubicBezTo>
                    <a:cubicBezTo>
                      <a:pt x="132" y="117"/>
                      <a:pt x="132" y="124"/>
                      <a:pt x="128" y="128"/>
                    </a:cubicBezTo>
                    <a:cubicBezTo>
                      <a:pt x="126" y="130"/>
                      <a:pt x="124" y="131"/>
                      <a:pt x="121" y="131"/>
                    </a:cubicBezTo>
                    <a:close/>
                  </a:path>
                </a:pathLst>
              </a:custGeom>
              <a:solidFill>
                <a:schemeClr val="tx2"/>
              </a:solidFill>
              <a:ln w="9525">
                <a:noFill/>
                <a:round/>
                <a:headEnd/>
                <a:tailEnd/>
              </a:ln>
            </p:spPr>
            <p:txBody>
              <a:bodyPr lIns="68575" tIns="34275" rIns="68575" bIns="34275"/>
              <a:lstStyle/>
              <a:p>
                <a:endParaRPr lang="pt-BR"/>
              </a:p>
            </p:txBody>
          </p:sp>
          <p:sp>
            <p:nvSpPr>
              <p:cNvPr id="90131" name="Google Shape;1472;p49"/>
              <p:cNvSpPr>
                <a:spLocks/>
              </p:cNvSpPr>
              <p:nvPr/>
            </p:nvSpPr>
            <p:spPr bwMode="auto">
              <a:xfrm>
                <a:off x="6931363" y="1588001"/>
                <a:ext cx="11976" cy="100020"/>
              </a:xfrm>
              <a:custGeom>
                <a:avLst/>
                <a:gdLst>
                  <a:gd name="T0" fmla="*/ 6273 w 21"/>
                  <a:gd name="T1" fmla="*/ 100020 h 175"/>
                  <a:gd name="T2" fmla="*/ 0 w 21"/>
                  <a:gd name="T3" fmla="*/ 94305 h 175"/>
                  <a:gd name="T4" fmla="*/ 0 w 21"/>
                  <a:gd name="T5" fmla="*/ 5715 h 175"/>
                  <a:gd name="T6" fmla="*/ 6273 w 21"/>
                  <a:gd name="T7" fmla="*/ 0 h 175"/>
                  <a:gd name="T8" fmla="*/ 11976 w 21"/>
                  <a:gd name="T9" fmla="*/ 5715 h 175"/>
                  <a:gd name="T10" fmla="*/ 11976 w 21"/>
                  <a:gd name="T11" fmla="*/ 94305 h 175"/>
                  <a:gd name="T12" fmla="*/ 6273 w 21"/>
                  <a:gd name="T13" fmla="*/ 100020 h 175"/>
                  <a:gd name="T14" fmla="*/ 0 60000 65536"/>
                  <a:gd name="T15" fmla="*/ 0 60000 65536"/>
                  <a:gd name="T16" fmla="*/ 0 60000 65536"/>
                  <a:gd name="T17" fmla="*/ 0 60000 65536"/>
                  <a:gd name="T18" fmla="*/ 0 60000 65536"/>
                  <a:gd name="T19" fmla="*/ 0 60000 65536"/>
                  <a:gd name="T20" fmla="*/ 0 60000 65536"/>
                  <a:gd name="T21" fmla="*/ 0 w 21"/>
                  <a:gd name="T22" fmla="*/ 0 h 175"/>
                  <a:gd name="T23" fmla="*/ 21 w 21"/>
                  <a:gd name="T24" fmla="*/ 175 h 1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 h="175" extrusionOk="0">
                    <a:moveTo>
                      <a:pt x="11" y="175"/>
                    </a:moveTo>
                    <a:cubicBezTo>
                      <a:pt x="5" y="175"/>
                      <a:pt x="0" y="171"/>
                      <a:pt x="0" y="165"/>
                    </a:cubicBezTo>
                    <a:cubicBezTo>
                      <a:pt x="0" y="10"/>
                      <a:pt x="0" y="10"/>
                      <a:pt x="0" y="10"/>
                    </a:cubicBezTo>
                    <a:cubicBezTo>
                      <a:pt x="0" y="4"/>
                      <a:pt x="5" y="0"/>
                      <a:pt x="11" y="0"/>
                    </a:cubicBezTo>
                    <a:cubicBezTo>
                      <a:pt x="17" y="0"/>
                      <a:pt x="21" y="4"/>
                      <a:pt x="21" y="10"/>
                    </a:cubicBezTo>
                    <a:cubicBezTo>
                      <a:pt x="21" y="165"/>
                      <a:pt x="21" y="165"/>
                      <a:pt x="21" y="165"/>
                    </a:cubicBezTo>
                    <a:cubicBezTo>
                      <a:pt x="21" y="171"/>
                      <a:pt x="17" y="175"/>
                      <a:pt x="11" y="175"/>
                    </a:cubicBezTo>
                    <a:close/>
                  </a:path>
                </a:pathLst>
              </a:custGeom>
              <a:solidFill>
                <a:schemeClr val="tx2"/>
              </a:solidFill>
              <a:ln w="9525">
                <a:noFill/>
                <a:round/>
                <a:headEnd/>
                <a:tailEnd/>
              </a:ln>
            </p:spPr>
            <p:txBody>
              <a:bodyPr lIns="68575" tIns="34275" rIns="68575" bIns="34275"/>
              <a:lstStyle/>
              <a:p>
                <a:endParaRPr lang="pt-BR"/>
              </a:p>
            </p:txBody>
          </p:sp>
          <p:sp>
            <p:nvSpPr>
              <p:cNvPr id="90132" name="Google Shape;1473;p49"/>
              <p:cNvSpPr>
                <a:spLocks/>
              </p:cNvSpPr>
              <p:nvPr/>
            </p:nvSpPr>
            <p:spPr bwMode="auto">
              <a:xfrm>
                <a:off x="6847311" y="2280157"/>
                <a:ext cx="180080" cy="25726"/>
              </a:xfrm>
              <a:custGeom>
                <a:avLst/>
                <a:gdLst>
                  <a:gd name="T0" fmla="*/ 0 w 315"/>
                  <a:gd name="T1" fmla="*/ 13149 h 45"/>
                  <a:gd name="T2" fmla="*/ 12577 w 315"/>
                  <a:gd name="T3" fmla="*/ 25726 h 45"/>
                  <a:gd name="T4" fmla="*/ 167503 w 315"/>
                  <a:gd name="T5" fmla="*/ 25726 h 45"/>
                  <a:gd name="T6" fmla="*/ 180080 w 315"/>
                  <a:gd name="T7" fmla="*/ 13149 h 45"/>
                  <a:gd name="T8" fmla="*/ 180080 w 315"/>
                  <a:gd name="T9" fmla="*/ 13149 h 45"/>
                  <a:gd name="T10" fmla="*/ 167503 w 315"/>
                  <a:gd name="T11" fmla="*/ 0 h 45"/>
                  <a:gd name="T12" fmla="*/ 12577 w 315"/>
                  <a:gd name="T13" fmla="*/ 0 h 45"/>
                  <a:gd name="T14" fmla="*/ 0 w 315"/>
                  <a:gd name="T15" fmla="*/ 13149 h 45"/>
                  <a:gd name="T16" fmla="*/ 0 60000 65536"/>
                  <a:gd name="T17" fmla="*/ 0 60000 65536"/>
                  <a:gd name="T18" fmla="*/ 0 60000 65536"/>
                  <a:gd name="T19" fmla="*/ 0 60000 65536"/>
                  <a:gd name="T20" fmla="*/ 0 60000 65536"/>
                  <a:gd name="T21" fmla="*/ 0 60000 65536"/>
                  <a:gd name="T22" fmla="*/ 0 60000 65536"/>
                  <a:gd name="T23" fmla="*/ 0 60000 65536"/>
                  <a:gd name="T24" fmla="*/ 0 w 315"/>
                  <a:gd name="T25" fmla="*/ 0 h 45"/>
                  <a:gd name="T26" fmla="*/ 315 w 315"/>
                  <a:gd name="T27" fmla="*/ 45 h 4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15" h="45" extrusionOk="0">
                    <a:moveTo>
                      <a:pt x="0" y="23"/>
                    </a:moveTo>
                    <a:cubicBezTo>
                      <a:pt x="0" y="35"/>
                      <a:pt x="10" y="45"/>
                      <a:pt x="22" y="45"/>
                    </a:cubicBezTo>
                    <a:cubicBezTo>
                      <a:pt x="293" y="45"/>
                      <a:pt x="293" y="45"/>
                      <a:pt x="293" y="45"/>
                    </a:cubicBezTo>
                    <a:cubicBezTo>
                      <a:pt x="305" y="45"/>
                      <a:pt x="315" y="35"/>
                      <a:pt x="315" y="23"/>
                    </a:cubicBezTo>
                    <a:cubicBezTo>
                      <a:pt x="315" y="23"/>
                      <a:pt x="315" y="23"/>
                      <a:pt x="315" y="23"/>
                    </a:cubicBezTo>
                    <a:cubicBezTo>
                      <a:pt x="315" y="11"/>
                      <a:pt x="305" y="0"/>
                      <a:pt x="293" y="0"/>
                    </a:cubicBezTo>
                    <a:cubicBezTo>
                      <a:pt x="22" y="0"/>
                      <a:pt x="22" y="0"/>
                      <a:pt x="22" y="0"/>
                    </a:cubicBezTo>
                    <a:cubicBezTo>
                      <a:pt x="10" y="0"/>
                      <a:pt x="0" y="11"/>
                      <a:pt x="0" y="23"/>
                    </a:cubicBezTo>
                    <a:close/>
                  </a:path>
                </a:pathLst>
              </a:custGeom>
              <a:solidFill>
                <a:schemeClr val="tx2"/>
              </a:solidFill>
              <a:ln w="9525">
                <a:noFill/>
                <a:round/>
                <a:headEnd/>
                <a:tailEnd/>
              </a:ln>
            </p:spPr>
            <p:txBody>
              <a:bodyPr lIns="68575" tIns="34275" rIns="68575" bIns="34275"/>
              <a:lstStyle/>
              <a:p>
                <a:endParaRPr lang="pt-BR"/>
              </a:p>
            </p:txBody>
          </p:sp>
          <p:sp>
            <p:nvSpPr>
              <p:cNvPr id="90133" name="Google Shape;1474;p49"/>
              <p:cNvSpPr>
                <a:spLocks/>
              </p:cNvSpPr>
              <p:nvPr/>
            </p:nvSpPr>
            <p:spPr bwMode="auto">
              <a:xfrm>
                <a:off x="6851968" y="2318524"/>
                <a:ext cx="170766" cy="25726"/>
              </a:xfrm>
              <a:custGeom>
                <a:avLst/>
                <a:gdLst>
                  <a:gd name="T0" fmla="*/ 0 w 299"/>
                  <a:gd name="T1" fmla="*/ 12577 h 45"/>
                  <a:gd name="T2" fmla="*/ 13136 w 299"/>
                  <a:gd name="T3" fmla="*/ 25726 h 45"/>
                  <a:gd name="T4" fmla="*/ 158201 w 299"/>
                  <a:gd name="T5" fmla="*/ 25726 h 45"/>
                  <a:gd name="T6" fmla="*/ 170766 w 299"/>
                  <a:gd name="T7" fmla="*/ 12577 h 45"/>
                  <a:gd name="T8" fmla="*/ 170766 w 299"/>
                  <a:gd name="T9" fmla="*/ 12577 h 45"/>
                  <a:gd name="T10" fmla="*/ 158201 w 299"/>
                  <a:gd name="T11" fmla="*/ 0 h 45"/>
                  <a:gd name="T12" fmla="*/ 13136 w 299"/>
                  <a:gd name="T13" fmla="*/ 0 h 45"/>
                  <a:gd name="T14" fmla="*/ 0 w 299"/>
                  <a:gd name="T15" fmla="*/ 12577 h 45"/>
                  <a:gd name="T16" fmla="*/ 0 60000 65536"/>
                  <a:gd name="T17" fmla="*/ 0 60000 65536"/>
                  <a:gd name="T18" fmla="*/ 0 60000 65536"/>
                  <a:gd name="T19" fmla="*/ 0 60000 65536"/>
                  <a:gd name="T20" fmla="*/ 0 60000 65536"/>
                  <a:gd name="T21" fmla="*/ 0 60000 65536"/>
                  <a:gd name="T22" fmla="*/ 0 60000 65536"/>
                  <a:gd name="T23" fmla="*/ 0 60000 65536"/>
                  <a:gd name="T24" fmla="*/ 0 w 299"/>
                  <a:gd name="T25" fmla="*/ 0 h 45"/>
                  <a:gd name="T26" fmla="*/ 299 w 299"/>
                  <a:gd name="T27" fmla="*/ 45 h 4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99" h="45" extrusionOk="0">
                    <a:moveTo>
                      <a:pt x="0" y="22"/>
                    </a:moveTo>
                    <a:cubicBezTo>
                      <a:pt x="0" y="35"/>
                      <a:pt x="10" y="45"/>
                      <a:pt x="23" y="45"/>
                    </a:cubicBezTo>
                    <a:cubicBezTo>
                      <a:pt x="277" y="45"/>
                      <a:pt x="277" y="45"/>
                      <a:pt x="277" y="45"/>
                    </a:cubicBezTo>
                    <a:cubicBezTo>
                      <a:pt x="289" y="45"/>
                      <a:pt x="299" y="35"/>
                      <a:pt x="299" y="22"/>
                    </a:cubicBezTo>
                    <a:cubicBezTo>
                      <a:pt x="299" y="22"/>
                      <a:pt x="299" y="22"/>
                      <a:pt x="299" y="22"/>
                    </a:cubicBezTo>
                    <a:cubicBezTo>
                      <a:pt x="299" y="10"/>
                      <a:pt x="289" y="0"/>
                      <a:pt x="277" y="0"/>
                    </a:cubicBezTo>
                    <a:cubicBezTo>
                      <a:pt x="23" y="0"/>
                      <a:pt x="23" y="0"/>
                      <a:pt x="23" y="0"/>
                    </a:cubicBezTo>
                    <a:cubicBezTo>
                      <a:pt x="10" y="0"/>
                      <a:pt x="0" y="10"/>
                      <a:pt x="0" y="22"/>
                    </a:cubicBezTo>
                    <a:close/>
                  </a:path>
                </a:pathLst>
              </a:custGeom>
              <a:solidFill>
                <a:schemeClr val="tx2"/>
              </a:solidFill>
              <a:ln w="9525">
                <a:noFill/>
                <a:round/>
                <a:headEnd/>
                <a:tailEnd/>
              </a:ln>
            </p:spPr>
            <p:txBody>
              <a:bodyPr lIns="68575" tIns="34275" rIns="68575" bIns="34275"/>
              <a:lstStyle/>
              <a:p>
                <a:endParaRPr lang="pt-BR"/>
              </a:p>
            </p:txBody>
          </p:sp>
          <p:sp>
            <p:nvSpPr>
              <p:cNvPr id="90134" name="Google Shape;1475;p49"/>
              <p:cNvSpPr>
                <a:spLocks/>
              </p:cNvSpPr>
              <p:nvPr/>
            </p:nvSpPr>
            <p:spPr bwMode="auto">
              <a:xfrm>
                <a:off x="6876364" y="2356225"/>
                <a:ext cx="122419" cy="25726"/>
              </a:xfrm>
              <a:custGeom>
                <a:avLst/>
                <a:gdLst>
                  <a:gd name="T0" fmla="*/ 0 w 214"/>
                  <a:gd name="T1" fmla="*/ 13149 h 45"/>
                  <a:gd name="T2" fmla="*/ 12585 w 214"/>
                  <a:gd name="T3" fmla="*/ 25726 h 45"/>
                  <a:gd name="T4" fmla="*/ 109834 w 214"/>
                  <a:gd name="T5" fmla="*/ 25726 h 45"/>
                  <a:gd name="T6" fmla="*/ 122419 w 214"/>
                  <a:gd name="T7" fmla="*/ 13149 h 45"/>
                  <a:gd name="T8" fmla="*/ 122419 w 214"/>
                  <a:gd name="T9" fmla="*/ 13149 h 45"/>
                  <a:gd name="T10" fmla="*/ 109834 w 214"/>
                  <a:gd name="T11" fmla="*/ 0 h 45"/>
                  <a:gd name="T12" fmla="*/ 12585 w 214"/>
                  <a:gd name="T13" fmla="*/ 0 h 45"/>
                  <a:gd name="T14" fmla="*/ 0 w 214"/>
                  <a:gd name="T15" fmla="*/ 13149 h 45"/>
                  <a:gd name="T16" fmla="*/ 0 60000 65536"/>
                  <a:gd name="T17" fmla="*/ 0 60000 65536"/>
                  <a:gd name="T18" fmla="*/ 0 60000 65536"/>
                  <a:gd name="T19" fmla="*/ 0 60000 65536"/>
                  <a:gd name="T20" fmla="*/ 0 60000 65536"/>
                  <a:gd name="T21" fmla="*/ 0 60000 65536"/>
                  <a:gd name="T22" fmla="*/ 0 60000 65536"/>
                  <a:gd name="T23" fmla="*/ 0 60000 65536"/>
                  <a:gd name="T24" fmla="*/ 0 w 214"/>
                  <a:gd name="T25" fmla="*/ 0 h 45"/>
                  <a:gd name="T26" fmla="*/ 214 w 214"/>
                  <a:gd name="T27" fmla="*/ 45 h 4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4" h="45" extrusionOk="0">
                    <a:moveTo>
                      <a:pt x="0" y="23"/>
                    </a:moveTo>
                    <a:cubicBezTo>
                      <a:pt x="0" y="35"/>
                      <a:pt x="10" y="45"/>
                      <a:pt x="22" y="45"/>
                    </a:cubicBezTo>
                    <a:cubicBezTo>
                      <a:pt x="192" y="45"/>
                      <a:pt x="192" y="45"/>
                      <a:pt x="192" y="45"/>
                    </a:cubicBezTo>
                    <a:cubicBezTo>
                      <a:pt x="204" y="45"/>
                      <a:pt x="214" y="35"/>
                      <a:pt x="214" y="23"/>
                    </a:cubicBezTo>
                    <a:cubicBezTo>
                      <a:pt x="214" y="23"/>
                      <a:pt x="214" y="23"/>
                      <a:pt x="214" y="23"/>
                    </a:cubicBezTo>
                    <a:cubicBezTo>
                      <a:pt x="214" y="10"/>
                      <a:pt x="204" y="0"/>
                      <a:pt x="192" y="0"/>
                    </a:cubicBezTo>
                    <a:cubicBezTo>
                      <a:pt x="22" y="0"/>
                      <a:pt x="22" y="0"/>
                      <a:pt x="22" y="0"/>
                    </a:cubicBezTo>
                    <a:cubicBezTo>
                      <a:pt x="10" y="0"/>
                      <a:pt x="0" y="10"/>
                      <a:pt x="0" y="23"/>
                    </a:cubicBezTo>
                    <a:close/>
                  </a:path>
                </a:pathLst>
              </a:custGeom>
              <a:solidFill>
                <a:schemeClr val="tx2"/>
              </a:solidFill>
              <a:ln w="9525">
                <a:noFill/>
                <a:round/>
                <a:headEnd/>
                <a:tailEnd/>
              </a:ln>
            </p:spPr>
            <p:txBody>
              <a:bodyPr lIns="68575" tIns="34275" rIns="68575" bIns="34275"/>
              <a:lstStyle/>
              <a:p>
                <a:endParaRPr lang="pt-BR"/>
              </a:p>
            </p:txBody>
          </p:sp>
        </p:grpSp>
      </p:grpSp>
      <p:grpSp>
        <p:nvGrpSpPr>
          <p:cNvPr id="2" name="Retângulo 1"/>
          <p:cNvGrpSpPr>
            <a:grpSpLocks/>
          </p:cNvGrpSpPr>
          <p:nvPr/>
        </p:nvGrpSpPr>
        <p:grpSpPr bwMode="auto">
          <a:xfrm>
            <a:off x="628650" y="1884363"/>
            <a:ext cx="10777538" cy="4278312"/>
            <a:chOff x="396" y="1187"/>
            <a:chExt cx="6789" cy="2695"/>
          </a:xfrm>
        </p:grpSpPr>
        <p:pic>
          <p:nvPicPr>
            <p:cNvPr id="90116" name="Retângulo 1"/>
            <p:cNvPicPr>
              <a:picLocks noChangeArrowheads="1"/>
            </p:cNvPicPr>
            <p:nvPr/>
          </p:nvPicPr>
          <p:blipFill>
            <a:blip r:embed="rId3"/>
            <a:srcRect/>
            <a:stretch>
              <a:fillRect/>
            </a:stretch>
          </p:blipFill>
          <p:spPr bwMode="auto">
            <a:xfrm>
              <a:off x="396" y="1187"/>
              <a:ext cx="6789" cy="2695"/>
            </a:xfrm>
            <a:prstGeom prst="rect">
              <a:avLst/>
            </a:prstGeom>
            <a:noFill/>
          </p:spPr>
        </p:pic>
        <p:sp>
          <p:nvSpPr>
            <p:cNvPr id="90117" name="Text Box 5"/>
            <p:cNvSpPr txBox="1">
              <a:spLocks noChangeArrowheads="1"/>
            </p:cNvSpPr>
            <p:nvPr/>
          </p:nvSpPr>
          <p:spPr bwMode="auto">
            <a:xfrm>
              <a:off x="400" y="1190"/>
              <a:ext cx="6782" cy="2688"/>
            </a:xfrm>
            <a:prstGeom prst="rect">
              <a:avLst/>
            </a:prstGeom>
            <a:noFill/>
            <a:ln w="9525">
              <a:noFill/>
              <a:miter lim="800000"/>
              <a:headEnd/>
              <a:tailEnd/>
            </a:ln>
          </p:spPr>
          <p:txBody>
            <a:bodyPr anchor="ctr"/>
            <a:lstStyle/>
            <a:p>
              <a:pPr algn="ctr"/>
              <a:endParaRPr lang="pt-BR" b="1">
                <a:solidFill>
                  <a:srgbClr val="F8CBAD"/>
                </a:solidFill>
                <a:latin typeface="Calibri" pitchFamily="34" charset="0"/>
              </a:endParaRPr>
            </a:p>
          </p:txBody>
        </p:sp>
      </p:grpSp>
      <p:sp>
        <p:nvSpPr>
          <p:cNvPr id="32" name="Seta: Pentágono 31">
            <a:extLst>
              <a:ext uri="{FF2B5EF4-FFF2-40B4-BE49-F238E27FC236}"/>
            </a:extLst>
          </p:cNvPr>
          <p:cNvSpPr/>
          <p:nvPr/>
        </p:nvSpPr>
        <p:spPr>
          <a:xfrm>
            <a:off x="165100" y="1582738"/>
            <a:ext cx="1438275" cy="693737"/>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01267631-CC10-41B1-BD4B-F8F1E769D1A9}" type="slidenum">
              <a:rPr lang="en"/>
              <a:pPr>
                <a:defRPr/>
              </a:pPr>
              <a:t>38</a:t>
            </a:fld>
            <a:endParaRPr/>
          </a:p>
        </p:txBody>
      </p:sp>
      <p:sp>
        <p:nvSpPr>
          <p:cNvPr id="92162" name="Espaço Reservado para Texto 2"/>
          <p:cNvSpPr>
            <a:spLocks noGrp="1"/>
          </p:cNvSpPr>
          <p:nvPr>
            <p:ph type="body" idx="1"/>
          </p:nvPr>
        </p:nvSpPr>
        <p:spPr>
          <a:xfrm>
            <a:off x="1236663" y="595313"/>
            <a:ext cx="10904537" cy="692150"/>
          </a:xfrm>
        </p:spPr>
        <p:txBody>
          <a:bodyPr/>
          <a:lstStyle/>
          <a:p>
            <a:pPr marL="608013" indent="-303213" algn="l" eaLnBrk="1" hangingPunct="1">
              <a:spcBef>
                <a:spcPts val="475"/>
              </a:spcBef>
              <a:spcAft>
                <a:spcPct val="0"/>
              </a:spcAft>
            </a:pPr>
            <a:r>
              <a:rPr lang="pt-BR" sz="3600" smtClean="0">
                <a:latin typeface="Bookman Old Style" pitchFamily="18" charset="0"/>
              </a:rPr>
              <a:t>DISCUSSÃO</a:t>
            </a:r>
            <a:r>
              <a:rPr lang="pt-BR" sz="3600" b="1" smtClean="0">
                <a:latin typeface="Bookman Old Style" pitchFamily="18" charset="0"/>
              </a:rPr>
              <a:t> </a:t>
            </a:r>
            <a:endParaRPr lang="pt-BR" sz="3600" b="1" smtClean="0"/>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92164" name="CaixaDeTexto 4"/>
          <p:cNvSpPr txBox="1">
            <a:spLocks noChangeArrowheads="1"/>
          </p:cNvSpPr>
          <p:nvPr/>
        </p:nvSpPr>
        <p:spPr bwMode="auto">
          <a:xfrm>
            <a:off x="719138" y="1428750"/>
            <a:ext cx="10690225" cy="4621213"/>
          </a:xfrm>
          <a:prstGeom prst="rect">
            <a:avLst/>
          </a:prstGeom>
          <a:noFill/>
          <a:ln w="9525">
            <a:noFill/>
            <a:miter lim="800000"/>
            <a:headEnd/>
            <a:tailEnd/>
          </a:ln>
        </p:spPr>
        <p:txBody>
          <a:bodyPr>
            <a:spAutoFit/>
          </a:bodyPr>
          <a:lstStyle/>
          <a:p>
            <a:pPr marL="285750" indent="-285750" algn="just">
              <a:lnSpc>
                <a:spcPct val="150000"/>
              </a:lnSpc>
              <a:buClr>
                <a:schemeClr val="accent2"/>
              </a:buClr>
              <a:buFont typeface="Courier New" pitchFamily="49" charset="0"/>
              <a:buChar char="o"/>
            </a:pPr>
            <a:r>
              <a:rPr lang="pt-BR" sz="2200">
                <a:latin typeface="Calibri" pitchFamily="34" charset="0"/>
              </a:rPr>
              <a:t>Na era da administração de antibióticos, com a crescente percepção das consequências negativas do uso prolongado de antibióticos no microbioma intestinal, </a:t>
            </a:r>
            <a:r>
              <a:rPr lang="pt-BR" sz="2200" b="1">
                <a:solidFill>
                  <a:srgbClr val="0000FF"/>
                </a:solidFill>
                <a:latin typeface="Calibri" pitchFamily="34" charset="0"/>
              </a:rPr>
              <a:t>é imperativo que desenvolvamos diretrizes padronizadas de antibióticos para o manejo da NEC clínica e cirúrgica. </a:t>
            </a:r>
          </a:p>
          <a:p>
            <a:pPr marL="285750" indent="-285750" algn="just">
              <a:lnSpc>
                <a:spcPct val="150000"/>
              </a:lnSpc>
              <a:buClr>
                <a:schemeClr val="accent2"/>
              </a:buClr>
              <a:buFont typeface="Courier New" pitchFamily="49" charset="0"/>
              <a:buChar char="o"/>
            </a:pPr>
            <a:r>
              <a:rPr lang="pt-BR" sz="2200">
                <a:latin typeface="Calibri" pitchFamily="34" charset="0"/>
              </a:rPr>
              <a:t>Especula-se que diretrizes baseadas em evidências, ou diretrizes baseadas em consenso onde faltam evidências diminuirão a exposição a cursos prolongados de antibióticos e </a:t>
            </a:r>
            <a:r>
              <a:rPr lang="pt-BR" sz="2200" b="1">
                <a:latin typeface="Calibri" pitchFamily="34" charset="0"/>
              </a:rPr>
              <a:t>ajudarão os bebês a obter autonomia enteral mais cedo durante a recuperação pós NEC.</a:t>
            </a:r>
          </a:p>
          <a:p>
            <a:pPr marL="285750" indent="-285750" algn="just">
              <a:lnSpc>
                <a:spcPct val="150000"/>
              </a:lnSpc>
              <a:buClr>
                <a:schemeClr val="accent2"/>
              </a:buClr>
              <a:buFont typeface="Courier New" pitchFamily="49" charset="0"/>
              <a:buChar char="o"/>
            </a:pPr>
            <a:endParaRPr lang="pt-BR" sz="2200">
              <a:latin typeface="Calibri" pitchFamily="34"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09" name="Picture 6"/>
          <p:cNvPicPr>
            <a:picLocks noChangeAspect="1" noChangeArrowheads="1"/>
          </p:cNvPicPr>
          <p:nvPr/>
        </p:nvPicPr>
        <p:blipFill>
          <a:blip r:embed="rId2"/>
          <a:srcRect/>
          <a:stretch>
            <a:fillRect/>
          </a:stretch>
        </p:blipFill>
        <p:spPr bwMode="auto">
          <a:xfrm>
            <a:off x="1649413" y="927100"/>
            <a:ext cx="9378950" cy="4700588"/>
          </a:xfrm>
          <a:prstGeom prst="rect">
            <a:avLst/>
          </a:prstGeom>
          <a:noFill/>
          <a:ln w="28575">
            <a:solidFill>
              <a:srgbClr val="FF00FF"/>
            </a:solid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3" name="Google Shape;485;p16"/>
          <p:cNvSpPr>
            <a:spLocks noGrp="1"/>
          </p:cNvSpPr>
          <p:nvPr>
            <p:ph type="ctrTitle" idx="4294967295"/>
          </p:nvPr>
        </p:nvSpPr>
        <p:spPr>
          <a:xfrm>
            <a:off x="3079750" y="4041775"/>
            <a:ext cx="6951663" cy="1546225"/>
          </a:xfrm>
        </p:spPr>
        <p:txBody>
          <a:bodyPr lIns="121900" tIns="121900" rIns="121900" bIns="121900" anchor="b"/>
          <a:lstStyle/>
          <a:p>
            <a:pPr algn="r" eaLnBrk="1" hangingPunct="1">
              <a:buClr>
                <a:srgbClr val="FFFFFF"/>
              </a:buClr>
              <a:buSzPts val="3600"/>
            </a:pPr>
            <a:r>
              <a:rPr lang="pt-BR" sz="4800" smtClean="0">
                <a:solidFill>
                  <a:srgbClr val="FFFFFF"/>
                </a:solidFill>
                <a:latin typeface="Bookman Old Style" pitchFamily="18" charset="0"/>
              </a:rPr>
              <a:t>REFERENCES</a:t>
            </a:r>
            <a:endParaRPr lang="pt-BR" sz="4800" b="1" smtClean="0">
              <a:solidFill>
                <a:srgbClr val="FFFFFF"/>
              </a:solidFill>
            </a:endParaRPr>
          </a:p>
        </p:txBody>
      </p:sp>
      <p:sp>
        <p:nvSpPr>
          <p:cNvPr id="95234" name="Google Shape;487;p16"/>
          <p:cNvSpPr txBox="1">
            <a:spLocks noChangeArrowheads="1"/>
          </p:cNvSpPr>
          <p:nvPr/>
        </p:nvSpPr>
        <p:spPr bwMode="auto">
          <a:xfrm>
            <a:off x="9888538" y="4883150"/>
            <a:ext cx="2347912" cy="1606550"/>
          </a:xfrm>
          <a:prstGeom prst="rect">
            <a:avLst/>
          </a:prstGeom>
          <a:noFill/>
          <a:ln w="9525">
            <a:noFill/>
            <a:miter lim="800000"/>
            <a:headEnd/>
            <a:tailEnd/>
          </a:ln>
        </p:spPr>
        <p:txBody>
          <a:bodyPr lIns="121900" tIns="121900" rIns="121900" bIns="121900" anchor="b"/>
          <a:lstStyle/>
          <a:p>
            <a:pPr algn="ctr"/>
            <a:r>
              <a:rPr lang="pt-BR" sz="16000">
                <a:solidFill>
                  <a:schemeClr val="accent2"/>
                </a:solidFill>
                <a:latin typeface="Calibri" pitchFamily="34" charset="0"/>
              </a:rPr>
              <a:t>5</a:t>
            </a:r>
          </a:p>
        </p:txBody>
      </p:sp>
      <p:sp>
        <p:nvSpPr>
          <p:cNvPr id="488" name="Google Shape;488;p16"/>
          <p:cNvSpPr txBox="1">
            <a:spLocks noGrp="1"/>
          </p:cNvSpPr>
          <p:nvPr/>
        </p:nvSpPr>
        <p:spPr>
          <a:xfrm>
            <a:off x="11409363" y="6435725"/>
            <a:ext cx="731837" cy="422275"/>
          </a:xfrm>
          <a:prstGeom prst="rect">
            <a:avLst/>
          </a:prstGeom>
          <a:noFill/>
        </p:spPr>
        <p:txBody>
          <a:bodyPr spcFirstLastPara="1" lIns="121900" tIns="121900" rIns="121900" bIns="121900"/>
          <a:lstStyle/>
          <a:p>
            <a:pPr algn="r" fontAlgn="auto">
              <a:spcBef>
                <a:spcPts val="0"/>
              </a:spcBef>
              <a:spcAft>
                <a:spcPts val="0"/>
              </a:spcAft>
              <a:defRPr/>
            </a:pPr>
            <a:fld id="{676DD3A3-0D40-4FE6-9391-A9EBE544E65F}" type="slidenum">
              <a:rPr lang="en" sz="1200">
                <a:solidFill>
                  <a:schemeClr val="tx1">
                    <a:tint val="75000"/>
                  </a:schemeClr>
                </a:solidFill>
                <a:latin typeface="+mn-lt"/>
                <a:cs typeface="+mn-cs"/>
              </a:rPr>
              <a:pPr algn="r" fontAlgn="auto">
                <a:spcBef>
                  <a:spcPts val="0"/>
                </a:spcBef>
                <a:spcAft>
                  <a:spcPts val="0"/>
                </a:spcAft>
                <a:defRPr/>
              </a:pPr>
              <a:t>40</a:t>
            </a:fld>
            <a:endParaRPr sz="1200">
              <a:solidFill>
                <a:schemeClr val="tx1">
                  <a:tint val="75000"/>
                </a:schemeClr>
              </a:solidFill>
              <a:latin typeface="+mn-lt"/>
              <a:cs typeface="+mn-cs"/>
            </a:endParaRPr>
          </a:p>
        </p:txBody>
      </p:sp>
      <p:sp>
        <p:nvSpPr>
          <p:cNvPr id="95236" name="Text Box 5"/>
          <p:cNvSpPr txBox="1">
            <a:spLocks noChangeArrowheads="1"/>
          </p:cNvSpPr>
          <p:nvPr/>
        </p:nvSpPr>
        <p:spPr bwMode="auto">
          <a:xfrm>
            <a:off x="2478088" y="4057650"/>
            <a:ext cx="4883150" cy="641350"/>
          </a:xfrm>
          <a:prstGeom prst="rect">
            <a:avLst/>
          </a:prstGeom>
          <a:noFill/>
          <a:ln w="9525">
            <a:noFill/>
            <a:miter lim="800000"/>
            <a:headEnd/>
            <a:tailEnd/>
          </a:ln>
        </p:spPr>
        <p:txBody>
          <a:bodyPr wrap="none">
            <a:spAutoFit/>
          </a:bodyPr>
          <a:lstStyle/>
          <a:p>
            <a:r>
              <a:rPr lang="pt-BR" sz="3600">
                <a:solidFill>
                  <a:srgbClr val="0000FF"/>
                </a:solidFill>
              </a:rPr>
              <a:t>ABSTRACT/ RESUMO</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1" name="Picture 4"/>
          <p:cNvPicPr>
            <a:picLocks noChangeAspect="1" noChangeArrowheads="1"/>
          </p:cNvPicPr>
          <p:nvPr/>
        </p:nvPicPr>
        <p:blipFill>
          <a:blip r:embed="rId2"/>
          <a:srcRect/>
          <a:stretch>
            <a:fillRect/>
          </a:stretch>
        </p:blipFill>
        <p:spPr bwMode="auto">
          <a:xfrm>
            <a:off x="1355725" y="1141413"/>
            <a:ext cx="9221788" cy="4743450"/>
          </a:xfrm>
          <a:prstGeom prst="rect">
            <a:avLst/>
          </a:prstGeom>
          <a:noFill/>
          <a:ln w="28575">
            <a:solidFill>
              <a:srgbClr val="FF00FF"/>
            </a:solidFill>
            <a:miter lim="800000"/>
            <a:headEnd/>
            <a:tailEnd/>
          </a:ln>
        </p:spPr>
      </p:pic>
      <p:sp>
        <p:nvSpPr>
          <p:cNvPr id="97282" name="Text Box 5"/>
          <p:cNvSpPr txBox="1">
            <a:spLocks noChangeArrowheads="1"/>
          </p:cNvSpPr>
          <p:nvPr/>
        </p:nvSpPr>
        <p:spPr bwMode="auto">
          <a:xfrm>
            <a:off x="2176463" y="271463"/>
            <a:ext cx="1522412" cy="457200"/>
          </a:xfrm>
          <a:prstGeom prst="rect">
            <a:avLst/>
          </a:prstGeom>
          <a:noFill/>
          <a:ln w="9525">
            <a:noFill/>
            <a:miter lim="800000"/>
            <a:headEnd/>
            <a:tailEnd/>
          </a:ln>
        </p:spPr>
        <p:txBody>
          <a:bodyPr wrap="none">
            <a:spAutoFit/>
          </a:bodyPr>
          <a:lstStyle/>
          <a:p>
            <a:r>
              <a:rPr lang="pt-BR" sz="2400" b="1">
                <a:solidFill>
                  <a:srgbClr val="0000FF"/>
                </a:solidFill>
              </a:rPr>
              <a:t>RESUMO</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5" name="Google Shape;485;p16"/>
          <p:cNvSpPr>
            <a:spLocks noGrp="1"/>
          </p:cNvSpPr>
          <p:nvPr>
            <p:ph type="ctrTitle"/>
          </p:nvPr>
        </p:nvSpPr>
        <p:spPr>
          <a:xfrm>
            <a:off x="3079750" y="4041775"/>
            <a:ext cx="6951663" cy="1546225"/>
          </a:xfrm>
        </p:spPr>
        <p:txBody>
          <a:bodyPr lIns="121900" tIns="121900" rIns="121900" bIns="121900"/>
          <a:lstStyle/>
          <a:p>
            <a:pPr eaLnBrk="1" hangingPunct="1">
              <a:spcBef>
                <a:spcPct val="0"/>
              </a:spcBef>
              <a:spcAft>
                <a:spcPct val="0"/>
              </a:spcAft>
            </a:pPr>
            <a:r>
              <a:rPr lang="pt-BR" smtClean="0">
                <a:latin typeface="Bookman Old Style" pitchFamily="18" charset="0"/>
              </a:rPr>
              <a:t>REFERENCES</a:t>
            </a:r>
            <a:endParaRPr lang="pt-BR" b="1" smtClean="0"/>
          </a:p>
        </p:txBody>
      </p:sp>
      <p:sp>
        <p:nvSpPr>
          <p:cNvPr id="98306" name="Google Shape;487;p16"/>
          <p:cNvSpPr txBox="1">
            <a:spLocks noChangeArrowheads="1"/>
          </p:cNvSpPr>
          <p:nvPr/>
        </p:nvSpPr>
        <p:spPr bwMode="auto">
          <a:xfrm>
            <a:off x="9888538" y="4883150"/>
            <a:ext cx="2347912" cy="1606550"/>
          </a:xfrm>
          <a:prstGeom prst="rect">
            <a:avLst/>
          </a:prstGeom>
          <a:noFill/>
          <a:ln w="9525">
            <a:noFill/>
            <a:miter lim="800000"/>
            <a:headEnd/>
            <a:tailEnd/>
          </a:ln>
        </p:spPr>
        <p:txBody>
          <a:bodyPr lIns="121900" tIns="121900" rIns="121900" bIns="121900" anchor="b"/>
          <a:lstStyle/>
          <a:p>
            <a:pPr algn="ctr"/>
            <a:r>
              <a:rPr lang="pt-BR" sz="16000">
                <a:solidFill>
                  <a:schemeClr val="accent2"/>
                </a:solidFill>
                <a:latin typeface="Calibri" pitchFamily="34" charset="0"/>
              </a:rPr>
              <a:t>5</a:t>
            </a:r>
          </a:p>
        </p:txBody>
      </p:sp>
      <p:sp>
        <p:nvSpPr>
          <p:cNvPr id="488" name="Google Shape;488;p16"/>
          <p:cNvSpPr>
            <a:spLocks noGrp="1"/>
          </p:cNvSpPr>
          <p:nvPr>
            <p:ph type="sldNum" sz="quarter" idx="10"/>
          </p:nvPr>
        </p:nvSpPr>
        <p:spPr/>
        <p:txBody>
          <a:bodyPr lIns="121900" tIns="121900" rIns="121900" bIns="121900"/>
          <a:lstStyle/>
          <a:p>
            <a:pPr>
              <a:defRPr/>
            </a:pPr>
            <a:fld id="{FF212761-B9E1-4C3F-96E5-C7B56C483DFD}" type="slidenum">
              <a:rPr lang="en"/>
              <a:pPr>
                <a:defRPr/>
              </a:pPr>
              <a:t>42</a:t>
            </a:fld>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 name="Google Shape;660;p31"/>
          <p:cNvSpPr>
            <a:spLocks noGrp="1"/>
          </p:cNvSpPr>
          <p:nvPr>
            <p:ph type="sldNum" sz="quarter" idx="10"/>
          </p:nvPr>
        </p:nvSpPr>
        <p:spPr/>
        <p:txBody>
          <a:bodyPr lIns="121900" tIns="121900" rIns="121900" bIns="121900"/>
          <a:lstStyle/>
          <a:p>
            <a:pPr>
              <a:defRPr/>
            </a:pPr>
            <a:fld id="{50752F79-165A-491B-BD2E-90DD022DADF0}" type="slidenum">
              <a:rPr lang="en"/>
              <a:pPr>
                <a:defRPr/>
              </a:pPr>
              <a:t>43</a:t>
            </a:fld>
            <a:endParaRPr/>
          </a:p>
        </p:txBody>
      </p:sp>
      <p:sp>
        <p:nvSpPr>
          <p:cNvPr id="2" name="Seta: Pentágono 1">
            <a:extLst>
              <a:ext uri="{FF2B5EF4-FFF2-40B4-BE49-F238E27FC236}"/>
            </a:extLst>
          </p:cNvPr>
          <p:cNvSpPr/>
          <p:nvPr/>
        </p:nvSpPr>
        <p:spPr>
          <a:xfrm>
            <a:off x="0" y="595313"/>
            <a:ext cx="1438275" cy="692150"/>
          </a:xfrm>
          <a:prstGeom prst="homePlat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100355" name="CaixaDeTexto 4"/>
          <p:cNvSpPr txBox="1">
            <a:spLocks noChangeArrowheads="1"/>
          </p:cNvSpPr>
          <p:nvPr/>
        </p:nvSpPr>
        <p:spPr bwMode="auto">
          <a:xfrm>
            <a:off x="719138" y="1600200"/>
            <a:ext cx="10690225" cy="465138"/>
          </a:xfrm>
          <a:prstGeom prst="rect">
            <a:avLst/>
          </a:prstGeom>
          <a:noFill/>
          <a:ln w="9525">
            <a:noFill/>
            <a:miter lim="800000"/>
            <a:headEnd/>
            <a:tailEnd/>
          </a:ln>
        </p:spPr>
        <p:txBody>
          <a:bodyPr>
            <a:spAutoFit/>
          </a:bodyPr>
          <a:lstStyle/>
          <a:p>
            <a:pPr marL="342900" indent="-342900" algn="just">
              <a:lnSpc>
                <a:spcPct val="150000"/>
              </a:lnSpc>
              <a:buClr>
                <a:schemeClr val="accent2"/>
              </a:buClr>
              <a:buFont typeface="Courier New" pitchFamily="49" charset="0"/>
              <a:buChar char="o"/>
            </a:pPr>
            <a:endParaRPr lang="pt-BR">
              <a:latin typeface="Calibri" pitchFamily="34" charset="0"/>
            </a:endParaRPr>
          </a:p>
        </p:txBody>
      </p:sp>
      <p:pic>
        <p:nvPicPr>
          <p:cNvPr id="100356" name="Imagem 5"/>
          <p:cNvPicPr>
            <a:picLocks noChangeAspect="1"/>
          </p:cNvPicPr>
          <p:nvPr/>
        </p:nvPicPr>
        <p:blipFill>
          <a:blip r:embed="rId3"/>
          <a:srcRect/>
          <a:stretch>
            <a:fillRect/>
          </a:stretch>
        </p:blipFill>
        <p:spPr bwMode="auto">
          <a:xfrm>
            <a:off x="4208463" y="1627188"/>
            <a:ext cx="3570287" cy="4148137"/>
          </a:xfrm>
          <a:prstGeom prst="rect">
            <a:avLst/>
          </a:prstGeom>
          <a:noFill/>
          <a:ln w="9525">
            <a:noFill/>
            <a:miter lim="800000"/>
            <a:headEnd/>
            <a:tailEnd/>
          </a:ln>
        </p:spPr>
      </p:pic>
      <p:pic>
        <p:nvPicPr>
          <p:cNvPr id="100357" name="Imagem 7"/>
          <p:cNvPicPr>
            <a:picLocks noChangeAspect="1"/>
          </p:cNvPicPr>
          <p:nvPr/>
        </p:nvPicPr>
        <p:blipFill>
          <a:blip r:embed="rId4"/>
          <a:srcRect/>
          <a:stretch>
            <a:fillRect/>
          </a:stretch>
        </p:blipFill>
        <p:spPr bwMode="auto">
          <a:xfrm>
            <a:off x="342900" y="1627188"/>
            <a:ext cx="3673475" cy="4148137"/>
          </a:xfrm>
          <a:prstGeom prst="rect">
            <a:avLst/>
          </a:prstGeom>
          <a:noFill/>
          <a:ln w="9525">
            <a:noFill/>
            <a:miter lim="800000"/>
            <a:headEnd/>
            <a:tailEnd/>
          </a:ln>
        </p:spPr>
      </p:pic>
      <p:pic>
        <p:nvPicPr>
          <p:cNvPr id="100358" name="Imagem 6"/>
          <p:cNvPicPr>
            <a:picLocks noChangeAspect="1"/>
          </p:cNvPicPr>
          <p:nvPr/>
        </p:nvPicPr>
        <p:blipFill>
          <a:blip r:embed="rId5"/>
          <a:srcRect/>
          <a:stretch>
            <a:fillRect/>
          </a:stretch>
        </p:blipFill>
        <p:spPr bwMode="auto">
          <a:xfrm>
            <a:off x="7970838" y="1662113"/>
            <a:ext cx="3570287" cy="39004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1" name="Rectangle 2"/>
          <p:cNvSpPr>
            <a:spLocks noGrp="1"/>
          </p:cNvSpPr>
          <p:nvPr>
            <p:ph type="title" idx="4294967295"/>
          </p:nvPr>
        </p:nvSpPr>
        <p:spPr/>
        <p:txBody>
          <a:bodyPr/>
          <a:lstStyle/>
          <a:p>
            <a:pPr algn="ctr" eaLnBrk="1" hangingPunct="1"/>
            <a:r>
              <a:rPr lang="pt-BR" sz="2800" b="1" smtClean="0">
                <a:solidFill>
                  <a:srgbClr val="006600"/>
                </a:solidFill>
                <a:latin typeface="Algerian" pitchFamily="82" charset="0"/>
              </a:rPr>
              <a:t>NOTA O EDITOR DA PÁGINA NEONATAL </a:t>
            </a:r>
            <a:r>
              <a:rPr lang="pt-BR" sz="2800" b="1" smtClean="0">
                <a:solidFill>
                  <a:srgbClr val="006600"/>
                </a:solidFill>
                <a:latin typeface="Algerian" pitchFamily="82" charset="0"/>
                <a:hlinkClick r:id="rId2"/>
              </a:rPr>
              <a:t>www.paulomargotto.com.br</a:t>
            </a:r>
            <a:r>
              <a:rPr lang="pt-BR" sz="2800" b="1" smtClean="0">
                <a:solidFill>
                  <a:srgbClr val="006600"/>
                </a:solidFill>
                <a:latin typeface="Algerian" pitchFamily="82" charset="0"/>
              </a:rPr>
              <a:t>, Dr. Paulo R. Margotto Consultem também! Ampliando nossos conhecimentos!</a:t>
            </a:r>
          </a:p>
        </p:txBody>
      </p:sp>
      <p:pic>
        <p:nvPicPr>
          <p:cNvPr id="102402" name="Picture 7"/>
          <p:cNvPicPr>
            <a:picLocks noChangeAspect="1" noChangeArrowheads="1"/>
          </p:cNvPicPr>
          <p:nvPr/>
        </p:nvPicPr>
        <p:blipFill>
          <a:blip r:embed="rId3"/>
          <a:srcRect/>
          <a:stretch>
            <a:fillRect/>
          </a:stretch>
        </p:blipFill>
        <p:spPr bwMode="auto">
          <a:xfrm>
            <a:off x="2590800" y="1657350"/>
            <a:ext cx="7054850" cy="4319588"/>
          </a:xfrm>
          <a:prstGeom prst="rect">
            <a:avLst/>
          </a:prstGeom>
          <a:noFill/>
          <a:ln w="9525">
            <a:noFill/>
            <a:miter lim="800000"/>
            <a:headEnd/>
            <a:tailEnd/>
          </a:ln>
        </p:spPr>
      </p:pic>
      <p:sp>
        <p:nvSpPr>
          <p:cNvPr id="102403" name="Text Box 8"/>
          <p:cNvSpPr txBox="1">
            <a:spLocks noChangeArrowheads="1"/>
          </p:cNvSpPr>
          <p:nvPr/>
        </p:nvSpPr>
        <p:spPr bwMode="auto">
          <a:xfrm>
            <a:off x="2116138" y="6043613"/>
            <a:ext cx="7956550" cy="366712"/>
          </a:xfrm>
          <a:prstGeom prst="rect">
            <a:avLst/>
          </a:prstGeom>
          <a:solidFill>
            <a:schemeClr val="bg1"/>
          </a:solidFill>
          <a:ln w="9525">
            <a:noFill/>
            <a:miter lim="800000"/>
            <a:headEnd/>
            <a:tailEnd/>
          </a:ln>
        </p:spPr>
        <p:txBody>
          <a:bodyPr wrap="none">
            <a:spAutoFit/>
          </a:bodyPr>
          <a:lstStyle/>
          <a:p>
            <a:r>
              <a:rPr lang="pt-BR">
                <a:solidFill>
                  <a:srgbClr val="0000FF"/>
                </a:solidFill>
              </a:rPr>
              <a:t>Reunião Clínica na Unidade de Neonatologia do HMIB/SES/DF (17/11/2021)</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5" name="Rectangle 3"/>
          <p:cNvSpPr>
            <a:spLocks noGrp="1"/>
          </p:cNvSpPr>
          <p:nvPr>
            <p:ph type="body" idx="4294967295"/>
          </p:nvPr>
        </p:nvSpPr>
        <p:spPr>
          <a:xfrm>
            <a:off x="731838" y="2601913"/>
            <a:ext cx="10745787" cy="4256087"/>
          </a:xfrm>
          <a:solidFill>
            <a:schemeClr val="bg1"/>
          </a:solidFill>
        </p:spPr>
        <p:txBody>
          <a:bodyPr/>
          <a:lstStyle/>
          <a:p>
            <a:pPr eaLnBrk="1" hangingPunct="1"/>
            <a:r>
              <a:rPr lang="pt-BR" sz="2400" smtClean="0"/>
              <a:t>A hiponatremia (nesses estudos:&lt;135 mEq/L) tem sido descrita como um dos distúrbios metabólicos relacionados à deterioração clínica na ECN e outras doenças cirúrgicas pediátricas, porque parece refletir a gravidade da inflamação através da ativação da arginina-vasopressina (AVP) resultando em retenção de água e hiponatremia. Para cada mmol/l na diminuição do sódio plasmático no início da ECN, as chances de ECN grave aumentam em quase 20%. A hiponatremia ou uma diminuição súbita do nível de sódio sérico pode ser um preditor precoce de falha do tratamento conservador em lactentes com ECN, com maior risco de perfuração intestinal (9x mais!), constituído um sinal de alerta para a transferência mais precoce para centros cirúrgicos e cirurgia mais precoce, possivelmente resultando em salvamento de intestino viável. Hiponatremia nesses pacientes: marcador específico de perfuração em lactentes com enterocolite necrosante! </a:t>
            </a:r>
          </a:p>
        </p:txBody>
      </p:sp>
      <p:sp>
        <p:nvSpPr>
          <p:cNvPr id="103426" name="Rectangle 4"/>
          <p:cNvSpPr>
            <a:spLocks noChangeArrowheads="1"/>
          </p:cNvSpPr>
          <p:nvPr/>
        </p:nvSpPr>
        <p:spPr bwMode="auto">
          <a:xfrm>
            <a:off x="0" y="44450"/>
            <a:ext cx="11660188" cy="2347913"/>
          </a:xfrm>
          <a:prstGeom prst="rect">
            <a:avLst/>
          </a:prstGeom>
          <a:noFill/>
          <a:ln w="9525">
            <a:noFill/>
            <a:miter lim="800000"/>
            <a:headEnd/>
            <a:tailEnd/>
          </a:ln>
        </p:spPr>
        <p:txBody>
          <a:bodyPr lIns="0" tIns="0" rIns="0" bIns="0" anchor="ctr">
            <a:spAutoFit/>
          </a:bodyPr>
          <a:lstStyle/>
          <a:p>
            <a:pPr algn="ctr"/>
            <a:r>
              <a:rPr lang="pt-BR" sz="2700" b="1">
                <a:solidFill>
                  <a:srgbClr val="0000FF"/>
                </a:solidFill>
                <a:latin typeface="Lato" pitchFamily="34" charset="0"/>
              </a:rPr>
              <a:t>A hiponatremia no in</a:t>
            </a:r>
            <a:r>
              <a:rPr lang="pt-BR" sz="2700" b="1">
                <a:solidFill>
                  <a:srgbClr val="0000FF"/>
                </a:solidFill>
                <a:latin typeface="Calibri" pitchFamily="34" charset="0"/>
              </a:rPr>
              <a:t>í</a:t>
            </a:r>
            <a:r>
              <a:rPr lang="pt-BR" sz="2700" b="1">
                <a:solidFill>
                  <a:srgbClr val="0000FF"/>
                </a:solidFill>
                <a:latin typeface="Lato" pitchFamily="34" charset="0"/>
              </a:rPr>
              <a:t>cio da enterocolite necrosante (ECN) est</a:t>
            </a:r>
            <a:r>
              <a:rPr lang="pt-BR" sz="2700" b="1">
                <a:solidFill>
                  <a:srgbClr val="0000FF"/>
                </a:solidFill>
                <a:latin typeface="Calibri" pitchFamily="34" charset="0"/>
              </a:rPr>
              <a:t>á</a:t>
            </a:r>
            <a:r>
              <a:rPr lang="pt-BR" sz="2700" b="1">
                <a:solidFill>
                  <a:srgbClr val="0000FF"/>
                </a:solidFill>
                <a:latin typeface="Lato" pitchFamily="34" charset="0"/>
              </a:rPr>
              <a:t> associada </a:t>
            </a:r>
            <a:r>
              <a:rPr lang="pt-BR" sz="2700" b="1">
                <a:solidFill>
                  <a:srgbClr val="0000FF"/>
                </a:solidFill>
                <a:latin typeface="Calibri" pitchFamily="34" charset="0"/>
              </a:rPr>
              <a:t>à</a:t>
            </a:r>
            <a:r>
              <a:rPr lang="pt-BR" sz="2700" b="1">
                <a:solidFill>
                  <a:srgbClr val="0000FF"/>
                </a:solidFill>
                <a:latin typeface="Lato" pitchFamily="34" charset="0"/>
              </a:rPr>
              <a:t> cirurgia intestinal, maior mortalidade e maior risco de perfura</a:t>
            </a:r>
            <a:r>
              <a:rPr lang="pt-BR" sz="2700" b="1">
                <a:solidFill>
                  <a:srgbClr val="0000FF"/>
                </a:solidFill>
                <a:latin typeface="Calibri" pitchFamily="34" charset="0"/>
              </a:rPr>
              <a:t>ç</a:t>
            </a:r>
            <a:r>
              <a:rPr lang="pt-BR" sz="2700" b="1">
                <a:solidFill>
                  <a:srgbClr val="0000FF"/>
                </a:solidFill>
                <a:latin typeface="Lato" pitchFamily="34" charset="0"/>
              </a:rPr>
              <a:t>ão intestinal</a:t>
            </a:r>
          </a:p>
          <a:p>
            <a:pPr algn="ctr" eaLnBrk="0" hangingPunct="0"/>
            <a:r>
              <a:rPr lang="pt-BR" sz="800">
                <a:solidFill>
                  <a:srgbClr val="607D8B"/>
                </a:solidFill>
                <a:hlinkClick r:id="rId2" tooltip="Hiponatremia_Enterocol_Necros_2022"/>
              </a:rPr>
              <a:t>  </a:t>
            </a:r>
            <a:r>
              <a:rPr lang="pt-BR" sz="2800">
                <a:solidFill>
                  <a:srgbClr val="607D8B"/>
                </a:solidFill>
                <a:latin typeface="Calibri" pitchFamily="34" charset="0"/>
              </a:rPr>
              <a:t> </a:t>
            </a:r>
            <a:r>
              <a:rPr lang="pt-BR" sz="800">
                <a:solidFill>
                  <a:srgbClr val="607D8B"/>
                </a:solidFill>
                <a:latin typeface="Calibri" pitchFamily="34" charset="0"/>
              </a:rPr>
              <a:t>               </a:t>
            </a:r>
            <a:r>
              <a:rPr lang="pt-BR">
                <a:latin typeface="Calibri" pitchFamily="34" charset="0"/>
              </a:rPr>
              <a:t/>
            </a:r>
            <a:br>
              <a:rPr lang="pt-BR">
                <a:latin typeface="Calibri" pitchFamily="34" charset="0"/>
              </a:rPr>
            </a:br>
            <a:r>
              <a:rPr lang="pt-BR" b="1">
                <a:solidFill>
                  <a:srgbClr val="607D8B"/>
                </a:solidFill>
                <a:ea typeface="Source Sans Pro"/>
                <a:cs typeface="Source Sans Pro"/>
                <a:hlinkClick r:id="rId3"/>
              </a:rPr>
              <a:t>Hyponatremia</a:t>
            </a:r>
            <a:r>
              <a:rPr lang="pt-BR">
                <a:solidFill>
                  <a:srgbClr val="607D8B"/>
                </a:solidFill>
                <a:latin typeface="Calibri" pitchFamily="34" charset="0"/>
                <a:ea typeface="Source Sans Pro"/>
                <a:cs typeface="Source Sans Pro"/>
                <a:hlinkClick r:id="rId3"/>
              </a:rPr>
              <a:t> at the onset of necrotizing </a:t>
            </a:r>
            <a:r>
              <a:rPr lang="pt-BR" b="1">
                <a:solidFill>
                  <a:srgbClr val="607D8B"/>
                </a:solidFill>
                <a:latin typeface="Calibri" pitchFamily="34" charset="0"/>
                <a:ea typeface="Source Sans Pro"/>
                <a:cs typeface="Source Sans Pro"/>
                <a:hlinkClick r:id="rId3"/>
              </a:rPr>
              <a:t>enterocolitis</a:t>
            </a:r>
            <a:r>
              <a:rPr lang="pt-BR">
                <a:solidFill>
                  <a:srgbClr val="607D8B"/>
                </a:solidFill>
                <a:latin typeface="Calibri" pitchFamily="34" charset="0"/>
                <a:ea typeface="Source Sans Pro"/>
                <a:cs typeface="Source Sans Pro"/>
                <a:hlinkClick r:id="rId3"/>
              </a:rPr>
              <a:t> is associated with intestinal surgery and higher mortality.</a:t>
            </a:r>
            <a:r>
              <a:rPr lang="pt-BR">
                <a:solidFill>
                  <a:srgbClr val="424242"/>
                </a:solidFill>
                <a:latin typeface="Calibri" pitchFamily="34" charset="0"/>
                <a:ea typeface="Source Sans Pro"/>
                <a:cs typeface="Source Sans Pro"/>
              </a:rPr>
              <a:t> Palleri E, Frimmel V, Fläring U, Bartocci M, Wester T.Eur J Pediatr. 2022 Apr;181(4):1557-1565. doi: 10.1007/s00431-021-04339-x. Epub 2021 Dec 21.PMID: 34935083 </a:t>
            </a:r>
            <a:r>
              <a:rPr lang="pt-BR" b="1">
                <a:solidFill>
                  <a:srgbClr val="424242"/>
                </a:solidFill>
                <a:latin typeface="Calibri" pitchFamily="34" charset="0"/>
                <a:ea typeface="Source Sans Pro"/>
                <a:cs typeface="Source Sans Pro"/>
              </a:rPr>
              <a:t>Free PMC article. </a:t>
            </a:r>
            <a:r>
              <a:rPr lang="pt-BR" b="1">
                <a:solidFill>
                  <a:srgbClr val="FF00FF"/>
                </a:solidFill>
                <a:latin typeface="Calibri" pitchFamily="34" charset="0"/>
                <a:ea typeface="Source Sans Pro"/>
                <a:cs typeface="Source Sans Pro"/>
              </a:rPr>
              <a:t>Artigo Livre!</a:t>
            </a:r>
          </a:p>
          <a:p>
            <a:pPr algn="ctr" eaLnBrk="0" hangingPunct="0"/>
            <a:r>
              <a:rPr lang="pt-BR">
                <a:latin typeface="Calibri" pitchFamily="34" charset="0"/>
                <a:ea typeface="Source Sans Pro"/>
                <a:cs typeface="Source Sans Pro"/>
              </a:rPr>
              <a:t>Realizado por Paulo R. Margotto</a:t>
            </a:r>
            <a:endParaRPr lang="pt-BR">
              <a:latin typeface="Calibri" pitchFamily="34" charset="0"/>
            </a:endParaRPr>
          </a:p>
        </p:txBody>
      </p:sp>
      <p:pic>
        <p:nvPicPr>
          <p:cNvPr id="103427" name="Picture 5" descr="doc">
            <a:hlinkClick r:id="rId2" tooltip="Hiponatremia_Enterocol_Necros_2022"/>
          </p:cNvPr>
          <p:cNvPicPr>
            <a:picLocks noChangeAspect="1" noChangeArrowheads="1"/>
          </p:cNvPicPr>
          <p:nvPr/>
        </p:nvPicPr>
        <p:blipFill>
          <a:blip r:embed="rId4"/>
          <a:srcRect/>
          <a:stretch>
            <a:fillRect/>
          </a:stretch>
        </p:blipFill>
        <p:spPr bwMode="auto">
          <a:xfrm>
            <a:off x="5345113" y="825500"/>
            <a:ext cx="457200" cy="457200"/>
          </a:xfrm>
          <a:prstGeom prst="rect">
            <a:avLst/>
          </a:prstGeom>
          <a:noFill/>
          <a:ln w="9525">
            <a:noFill/>
            <a:miter lim="800000"/>
            <a:headEnd/>
            <a:tailEnd/>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49" name="Rectangle 3"/>
          <p:cNvSpPr>
            <a:spLocks noGrp="1"/>
          </p:cNvSpPr>
          <p:nvPr>
            <p:ph type="body" idx="4294967295"/>
          </p:nvPr>
        </p:nvSpPr>
        <p:spPr/>
        <p:txBody>
          <a:bodyPr/>
          <a:lstStyle/>
          <a:p>
            <a:pPr algn="ctr" eaLnBrk="1" hangingPunct="1">
              <a:lnSpc>
                <a:spcPct val="70000"/>
              </a:lnSpc>
              <a:buFont typeface="Arial" charset="0"/>
              <a:buNone/>
            </a:pPr>
            <a:r>
              <a:rPr lang="pt-BR" sz="2400" b="1" smtClean="0">
                <a:solidFill>
                  <a:srgbClr val="FF0000"/>
                </a:solidFill>
              </a:rPr>
              <a:t>Enterocolite necrosante (ECN) x Perfuração intestinal espontânea (PIE)</a:t>
            </a:r>
          </a:p>
          <a:p>
            <a:pPr eaLnBrk="1" hangingPunct="1">
              <a:lnSpc>
                <a:spcPct val="70000"/>
              </a:lnSpc>
              <a:buFont typeface="Arial" charset="0"/>
              <a:buNone/>
            </a:pPr>
            <a:r>
              <a:rPr lang="pt-BR" sz="2400" smtClean="0"/>
              <a:t>                                                      </a:t>
            </a:r>
            <a:r>
              <a:rPr lang="pt-BR" sz="2400" b="1" smtClean="0"/>
              <a:t>Perfuração intestinal espontânea</a:t>
            </a:r>
          </a:p>
          <a:p>
            <a:pPr eaLnBrk="1" hangingPunct="1">
              <a:lnSpc>
                <a:spcPct val="70000"/>
              </a:lnSpc>
              <a:buFont typeface="Arial" charset="0"/>
              <a:buNone/>
            </a:pPr>
            <a:r>
              <a:rPr lang="pt-BR" sz="2400" b="1" smtClean="0"/>
              <a:t>                                                         (incidência:5-6%/RN≤1000g)</a:t>
            </a:r>
            <a:endParaRPr lang="pt-BR" sz="2400" smtClean="0"/>
          </a:p>
          <a:p>
            <a:pPr eaLnBrk="1" hangingPunct="1">
              <a:lnSpc>
                <a:spcPct val="70000"/>
              </a:lnSpc>
            </a:pPr>
            <a:r>
              <a:rPr lang="pt-BR" sz="2400" smtClean="0"/>
              <a:t>necrose e perfuração focal de um pequeno segmento de intestino delgado (mais comum)</a:t>
            </a:r>
          </a:p>
          <a:p>
            <a:pPr eaLnBrk="1" hangingPunct="1">
              <a:lnSpc>
                <a:spcPct val="70000"/>
              </a:lnSpc>
            </a:pPr>
            <a:r>
              <a:rPr lang="pt-BR" sz="2400" smtClean="0"/>
              <a:t> geralmente: </a:t>
            </a:r>
            <a:r>
              <a:rPr lang="pt-BR" sz="2400" smtClean="0">
                <a:solidFill>
                  <a:srgbClr val="FF0000"/>
                </a:solidFill>
              </a:rPr>
              <a:t>íleo terminal</a:t>
            </a:r>
            <a:r>
              <a:rPr lang="pt-BR" sz="2400" smtClean="0"/>
              <a:t> (devido à vascularização específica) e, </a:t>
            </a:r>
          </a:p>
          <a:p>
            <a:pPr eaLnBrk="1" hangingPunct="1">
              <a:lnSpc>
                <a:spcPct val="70000"/>
              </a:lnSpc>
              <a:buFont typeface="Arial" charset="0"/>
              <a:buNone/>
            </a:pPr>
            <a:r>
              <a:rPr lang="pt-BR" sz="2400" smtClean="0"/>
              <a:t>                               secundariamente, o cólon transverso e o cólon descendente.</a:t>
            </a:r>
          </a:p>
          <a:p>
            <a:pPr eaLnBrk="1" hangingPunct="1">
              <a:lnSpc>
                <a:spcPct val="70000"/>
              </a:lnSpc>
            </a:pPr>
            <a:r>
              <a:rPr lang="pt-BR" sz="2400" smtClean="0"/>
              <a:t> intestino de aspecto normal, sem características macro ou microscópicas de enterocolite necrosante.</a:t>
            </a:r>
          </a:p>
          <a:p>
            <a:pPr eaLnBrk="1" hangingPunct="1">
              <a:lnSpc>
                <a:spcPct val="70000"/>
              </a:lnSpc>
            </a:pPr>
            <a:r>
              <a:rPr lang="pt-BR" sz="2400" smtClean="0"/>
              <a:t>RN em melhores condições</a:t>
            </a:r>
          </a:p>
          <a:p>
            <a:pPr eaLnBrk="1" hangingPunct="1">
              <a:lnSpc>
                <a:spcPct val="70000"/>
              </a:lnSpc>
            </a:pPr>
            <a:r>
              <a:rPr lang="pt-BR" sz="2400" b="1" smtClean="0">
                <a:solidFill>
                  <a:srgbClr val="0000FF"/>
                </a:solidFill>
              </a:rPr>
              <a:t>Idade: primeiros dias de vida</a:t>
            </a:r>
          </a:p>
          <a:p>
            <a:pPr eaLnBrk="1" hangingPunct="1">
              <a:lnSpc>
                <a:spcPct val="70000"/>
              </a:lnSpc>
            </a:pPr>
            <a:r>
              <a:rPr lang="pt-BR" sz="2400" smtClean="0"/>
              <a:t>Clínica: distensão abdominal (comum e precoce)</a:t>
            </a:r>
          </a:p>
        </p:txBody>
      </p:sp>
      <p:sp>
        <p:nvSpPr>
          <p:cNvPr id="104450" name="Rectangle 4"/>
          <p:cNvSpPr>
            <a:spLocks noChangeArrowheads="1"/>
          </p:cNvSpPr>
          <p:nvPr/>
        </p:nvSpPr>
        <p:spPr bwMode="auto">
          <a:xfrm>
            <a:off x="2741613" y="92075"/>
            <a:ext cx="6154737" cy="1511300"/>
          </a:xfrm>
          <a:prstGeom prst="rect">
            <a:avLst/>
          </a:prstGeom>
          <a:noFill/>
          <a:ln w="9525">
            <a:noFill/>
            <a:miter lim="800000"/>
            <a:headEnd/>
            <a:tailEnd/>
          </a:ln>
        </p:spPr>
        <p:txBody>
          <a:bodyPr wrap="none" lIns="0" tIns="0" rIns="0" bIns="0" anchor="ctr">
            <a:spAutoFit/>
          </a:bodyPr>
          <a:lstStyle/>
          <a:p>
            <a:pPr algn="ctr"/>
            <a:r>
              <a:rPr lang="pt-BR" sz="2700" b="1">
                <a:solidFill>
                  <a:srgbClr val="0000FF"/>
                </a:solidFill>
                <a:latin typeface="Lato" pitchFamily="34" charset="0"/>
              </a:rPr>
              <a:t>Enterocolite necrosante: como prevenir</a:t>
            </a:r>
          </a:p>
          <a:p>
            <a:pPr algn="ctr" eaLnBrk="0" hangingPunct="0"/>
            <a:r>
              <a:rPr lang="pt-BR" sz="800">
                <a:solidFill>
                  <a:srgbClr val="0000FF"/>
                </a:solidFill>
              </a:rPr>
              <a:t> </a:t>
            </a:r>
            <a:r>
              <a:rPr lang="pt-BR" sz="800">
                <a:solidFill>
                  <a:srgbClr val="0000FF"/>
                </a:solidFill>
                <a:latin typeface="Calibri" pitchFamily="34" charset="0"/>
              </a:rPr>
              <a:t>        </a:t>
            </a:r>
            <a:r>
              <a:rPr lang="pt-BR">
                <a:solidFill>
                  <a:srgbClr val="0000FF"/>
                </a:solidFill>
                <a:latin typeface="Calibri" pitchFamily="34" charset="0"/>
              </a:rPr>
              <a:t/>
            </a:r>
            <a:br>
              <a:rPr lang="pt-BR">
                <a:solidFill>
                  <a:srgbClr val="0000FF"/>
                </a:solidFill>
                <a:latin typeface="Calibri" pitchFamily="34" charset="0"/>
              </a:rPr>
            </a:br>
            <a:r>
              <a:rPr lang="pt-BR" sz="1600">
                <a:solidFill>
                  <a:srgbClr val="424242"/>
                </a:solidFill>
                <a:ea typeface="Source Sans Pro"/>
                <a:cs typeface="Source Sans Pro"/>
              </a:rPr>
              <a:t>Paulo R. Margotto</a:t>
            </a:r>
          </a:p>
          <a:p>
            <a:pPr algn="ctr" eaLnBrk="0" hangingPunct="0"/>
            <a:r>
              <a:rPr lang="pt-BR" sz="1600">
                <a:solidFill>
                  <a:srgbClr val="424242"/>
                </a:solidFill>
                <a:ea typeface="Source Sans Pro"/>
                <a:cs typeface="Source Sans Pro"/>
              </a:rPr>
              <a:t>Encontro em Manaus (8/8/2018)</a:t>
            </a:r>
            <a:endParaRPr lang="pt-BR" sz="1600">
              <a:solidFill>
                <a:srgbClr val="424242"/>
              </a:solidFill>
              <a:latin typeface="Calibri" pitchFamily="34" charset="0"/>
              <a:ea typeface="Source Sans Pro"/>
              <a:cs typeface="Source Sans Pro"/>
            </a:endParaRPr>
          </a:p>
          <a:p>
            <a:pPr algn="ctr" eaLnBrk="0" hangingPunct="0"/>
            <a:r>
              <a:rPr lang="pt-BR" sz="1600" b="1">
                <a:solidFill>
                  <a:srgbClr val="424242"/>
                </a:solidFill>
                <a:latin typeface="Calibri" pitchFamily="34" charset="0"/>
                <a:ea typeface="Source Sans Pro"/>
                <a:cs typeface="Source Sans Pro"/>
              </a:rPr>
              <a:t>1º  Simpósio – Cuidados voltados para o  desenvolvimento do prematuro</a:t>
            </a:r>
            <a:endParaRPr lang="pt-BR" sz="1600">
              <a:solidFill>
                <a:srgbClr val="424242"/>
              </a:solidFill>
              <a:latin typeface="Calibri" pitchFamily="34" charset="0"/>
              <a:ea typeface="Source Sans Pro"/>
              <a:cs typeface="Source Sans Pro"/>
            </a:endParaRPr>
          </a:p>
          <a:p>
            <a:pPr algn="ctr" eaLnBrk="0" hangingPunct="0"/>
            <a:r>
              <a:rPr lang="pt-BR" sz="1600">
                <a:solidFill>
                  <a:srgbClr val="424242"/>
                </a:solidFill>
                <a:latin typeface="Calibri" pitchFamily="34" charset="0"/>
                <a:ea typeface="Source Sans Pro"/>
                <a:cs typeface="Source Sans Pro"/>
              </a:rPr>
              <a:t>Divinópolis (MG), 30 de novembro de 2018</a:t>
            </a:r>
            <a:endParaRPr lang="pt-BR" sz="1600">
              <a:solidFill>
                <a:srgbClr val="607D8B"/>
              </a:solidFill>
              <a:latin typeface="Calibri" pitchFamily="34" charset="0"/>
            </a:endParaRPr>
          </a:p>
        </p:txBody>
      </p:sp>
      <p:pic>
        <p:nvPicPr>
          <p:cNvPr id="104451" name="Picture 5" descr="ppt">
            <a:hlinkClick r:id="rId2" tooltip="Enterocol_Necros_Prevecao_2018"/>
          </p:cNvPr>
          <p:cNvPicPr>
            <a:picLocks noChangeAspect="1" noChangeArrowheads="1"/>
          </p:cNvPicPr>
          <p:nvPr/>
        </p:nvPicPr>
        <p:blipFill>
          <a:blip r:embed="rId3"/>
          <a:srcRect/>
          <a:stretch>
            <a:fillRect/>
          </a:stretch>
        </p:blipFill>
        <p:spPr bwMode="auto">
          <a:xfrm>
            <a:off x="9217025" y="604838"/>
            <a:ext cx="885825" cy="885825"/>
          </a:xfrm>
          <a:prstGeom prst="rect">
            <a:avLst/>
          </a:prstGeom>
          <a:noFill/>
          <a:ln w="9525">
            <a:noFill/>
            <a:miter lim="800000"/>
            <a:headEnd/>
            <a:tailEnd/>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3" name="Rectangle 3"/>
          <p:cNvSpPr>
            <a:spLocks noGrp="1"/>
          </p:cNvSpPr>
          <p:nvPr>
            <p:ph type="body" idx="4294967295"/>
          </p:nvPr>
        </p:nvSpPr>
        <p:spPr>
          <a:xfrm>
            <a:off x="411163" y="506413"/>
            <a:ext cx="11150600" cy="5403850"/>
          </a:xfrm>
        </p:spPr>
        <p:txBody>
          <a:bodyPr/>
          <a:lstStyle/>
          <a:p>
            <a:pPr algn="ctr" eaLnBrk="1" hangingPunct="1">
              <a:buFont typeface="Arial" charset="0"/>
              <a:buNone/>
            </a:pPr>
            <a:r>
              <a:rPr lang="pt-BR" b="1" smtClean="0">
                <a:solidFill>
                  <a:srgbClr val="FF0000"/>
                </a:solidFill>
              </a:rPr>
              <a:t>As perfurações intestinais espontâneas, muitas vezes, tem sido classificadas como ECN.</a:t>
            </a:r>
          </a:p>
          <a:p>
            <a:pPr eaLnBrk="1" hangingPunct="1"/>
            <a:r>
              <a:rPr lang="pt-BR" smtClean="0"/>
              <a:t> A fisiopatogenia é diferente.</a:t>
            </a:r>
          </a:p>
          <a:p>
            <a:pPr eaLnBrk="1" hangingPunct="1"/>
            <a:r>
              <a:rPr lang="pt-BR" smtClean="0"/>
              <a:t> A perfuração intestinal espontânea geralmente ocorre nos </a:t>
            </a:r>
            <a:r>
              <a:rPr lang="pt-BR" b="1" smtClean="0"/>
              <a:t>primeiros dias após o nascimento e não está associada com alimentação enteral</a:t>
            </a:r>
            <a:r>
              <a:rPr lang="pt-BR" smtClean="0"/>
              <a:t>.</a:t>
            </a:r>
          </a:p>
          <a:p>
            <a:pPr eaLnBrk="1" hangingPunct="1"/>
            <a:r>
              <a:rPr lang="pt-BR" b="1" smtClean="0"/>
              <a:t> </a:t>
            </a:r>
            <a:r>
              <a:rPr lang="pt-BR" smtClean="0"/>
              <a:t> É uma doença grave que provoca necrose da mucosa do intestino delgado ou do colo.</a:t>
            </a:r>
          </a:p>
          <a:p>
            <a:pPr eaLnBrk="1" hangingPunct="1"/>
            <a:r>
              <a:rPr lang="pt-BR" smtClean="0"/>
              <a:t> Doença de RN de baixo peso e prematuro</a:t>
            </a:r>
          </a:p>
          <a:p>
            <a:pPr eaLnBrk="1" hangingPunct="1"/>
            <a:r>
              <a:rPr lang="pt-BR" smtClean="0"/>
              <a:t> É consequência direta da </a:t>
            </a:r>
            <a:r>
              <a:rPr lang="pt-BR" smtClean="0">
                <a:solidFill>
                  <a:srgbClr val="FF0000"/>
                </a:solidFill>
              </a:rPr>
              <a:t>isquemia intestinal</a:t>
            </a:r>
            <a:r>
              <a:rPr lang="pt-BR" smtClean="0"/>
              <a:t>, a qual decorre de uma redução no fluxo sanguíneo mesentérico</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7" name="Rectangle 3"/>
          <p:cNvSpPr>
            <a:spLocks noGrp="1"/>
          </p:cNvSpPr>
          <p:nvPr>
            <p:ph type="body" idx="4294967295"/>
          </p:nvPr>
        </p:nvSpPr>
        <p:spPr/>
        <p:txBody>
          <a:bodyPr/>
          <a:lstStyle/>
          <a:p>
            <a:pPr eaLnBrk="1" hangingPunct="1">
              <a:lnSpc>
                <a:spcPct val="80000"/>
              </a:lnSpc>
            </a:pPr>
            <a:r>
              <a:rPr lang="pt-BR" sz="2400" smtClean="0"/>
              <a:t>Com base de dados de grandes estudos multicêntricos do Canadá e Estados Unidos, a prevalência média está em torno de 7% entre os RN de 500 a 1500g, com estimativa de taxa de morte entre 20-30%, sendo maior nos RN que necessitam de cirurgia. Não há preferência quanto a sexo, raça ou época do ano. O tempo de aparecimento é inversamente proporcional à idade gestacional ao nascer, em média nos menores de 32 semanas ocorre na 3ª semana de vida, nos de 32-36 semanas, na 2ª semana e nos maiores de 36 semanas, na 1ª semana de vida.   A mortalidade varia de 10 a 50%, mas a forma de progressão rápida tem mortalidade de praticamente 100%. Em 37% dos casos é necessário tratamento cirúrgico, 40-50%, podem apresentar gangrena intestinal ou perfuração. A necessidade de cirurgia aumenta para 61% nos menores de 1000g.</a:t>
            </a:r>
          </a:p>
          <a:p>
            <a:pPr eaLnBrk="1" hangingPunct="1">
              <a:lnSpc>
                <a:spcPct val="80000"/>
              </a:lnSpc>
            </a:pPr>
            <a:r>
              <a:rPr lang="pt-BR" sz="2400" smtClean="0"/>
              <a:t>Os custos financeiros da ECN são altos, com estimativa de custos para as crianças afetadas, nos Estados Unidos, entre 500 milhões e 1 bilhão de dólares ao ano.</a:t>
            </a:r>
          </a:p>
        </p:txBody>
      </p:sp>
      <p:sp>
        <p:nvSpPr>
          <p:cNvPr id="106498" name="Rectangle 4"/>
          <p:cNvSpPr>
            <a:spLocks noChangeArrowheads="1"/>
          </p:cNvSpPr>
          <p:nvPr/>
        </p:nvSpPr>
        <p:spPr bwMode="auto">
          <a:xfrm>
            <a:off x="2406650" y="393700"/>
            <a:ext cx="7450138" cy="1235075"/>
          </a:xfrm>
          <a:prstGeom prst="rect">
            <a:avLst/>
          </a:prstGeom>
          <a:noFill/>
          <a:ln w="9525">
            <a:noFill/>
            <a:miter lim="800000"/>
            <a:headEnd/>
            <a:tailEnd/>
          </a:ln>
        </p:spPr>
        <p:txBody>
          <a:bodyPr wrap="none" lIns="0" tIns="0" rIns="0" bIns="0" anchor="ctr">
            <a:spAutoFit/>
          </a:bodyPr>
          <a:lstStyle/>
          <a:p>
            <a:pPr algn="ctr"/>
            <a:r>
              <a:rPr lang="pt-BR" sz="2700" b="1">
                <a:solidFill>
                  <a:srgbClr val="0000FF"/>
                </a:solidFill>
                <a:latin typeface="Lato" pitchFamily="34" charset="0"/>
              </a:rPr>
              <a:t>Enterocolite Necrosante- 2021</a:t>
            </a:r>
          </a:p>
          <a:p>
            <a:pPr algn="ctr" eaLnBrk="0" hangingPunct="0"/>
            <a:r>
              <a:rPr lang="pt-BR">
                <a:solidFill>
                  <a:srgbClr val="424242"/>
                </a:solidFill>
                <a:ea typeface="Source Sans Pro"/>
                <a:cs typeface="Source Sans Pro"/>
              </a:rPr>
              <a:t>Paulo R. Margotto, Martha Gon</a:t>
            </a:r>
            <a:r>
              <a:rPr lang="pt-BR">
                <a:solidFill>
                  <a:srgbClr val="424242"/>
                </a:solidFill>
                <a:latin typeface="Calibri" pitchFamily="34" charset="0"/>
                <a:ea typeface="Source Sans Pro"/>
                <a:cs typeface="Source Sans Pro"/>
              </a:rPr>
              <a:t>ç</a:t>
            </a:r>
            <a:r>
              <a:rPr lang="pt-BR">
                <a:solidFill>
                  <a:srgbClr val="424242"/>
                </a:solidFill>
                <a:ea typeface="Source Sans Pro"/>
                <a:cs typeface="Source Sans Pro"/>
              </a:rPr>
              <a:t>alves Vieira</a:t>
            </a:r>
            <a:endParaRPr lang="pt-BR">
              <a:solidFill>
                <a:srgbClr val="424242"/>
              </a:solidFill>
              <a:latin typeface="Calibri" pitchFamily="34" charset="0"/>
              <a:ea typeface="Source Sans Pro"/>
              <a:cs typeface="Source Sans Pro"/>
            </a:endParaRPr>
          </a:p>
          <a:p>
            <a:pPr algn="ctr" eaLnBrk="0" hangingPunct="0"/>
            <a:r>
              <a:rPr lang="pt-BR">
                <a:solidFill>
                  <a:srgbClr val="424242"/>
                </a:solidFill>
                <a:latin typeface="Calibri" pitchFamily="34" charset="0"/>
                <a:ea typeface="Source Sans Pro"/>
                <a:cs typeface="Source Sans Pro"/>
              </a:rPr>
              <a:t>Capítulo do Livro Assistência ao Recém-Nascido de Risco, </a:t>
            </a:r>
          </a:p>
          <a:p>
            <a:pPr algn="ctr" eaLnBrk="0" hangingPunct="0"/>
            <a:r>
              <a:rPr lang="pt-BR">
                <a:solidFill>
                  <a:srgbClr val="424242"/>
                </a:solidFill>
                <a:latin typeface="Calibri" pitchFamily="34" charset="0"/>
                <a:ea typeface="Source Sans Pro"/>
                <a:cs typeface="Source Sans Pro"/>
              </a:rPr>
              <a:t>Hospital de Ensino Materno Infantil de Brasília, 4a Edição, 2020, em Preparação.</a:t>
            </a:r>
            <a:endParaRPr lang="pt-BR">
              <a:solidFill>
                <a:srgbClr val="607D8B"/>
              </a:solidFill>
              <a:latin typeface="Calibri" pitchFamily="34" charset="0"/>
            </a:endParaRPr>
          </a:p>
        </p:txBody>
      </p:sp>
      <p:pic>
        <p:nvPicPr>
          <p:cNvPr id="106499" name="Picture 5" descr="doc">
            <a:hlinkClick r:id="rId2" tooltip="Enterocolite necrosante-2020"/>
          </p:cNvPr>
          <p:cNvPicPr>
            <a:picLocks noChangeAspect="1" noChangeArrowheads="1"/>
          </p:cNvPicPr>
          <p:nvPr/>
        </p:nvPicPr>
        <p:blipFill>
          <a:blip r:embed="rId3"/>
          <a:srcRect/>
          <a:stretch>
            <a:fillRect/>
          </a:stretch>
        </p:blipFill>
        <p:spPr bwMode="auto">
          <a:xfrm>
            <a:off x="8848725" y="309563"/>
            <a:ext cx="457200" cy="457200"/>
          </a:xfrm>
          <a:prstGeom prst="rect">
            <a:avLst/>
          </a:prstGeom>
          <a:noFill/>
          <a:ln w="9525">
            <a:noFill/>
            <a:miter lim="800000"/>
            <a:headEnd/>
            <a:tailEnd/>
          </a:ln>
        </p:spPr>
      </p:pic>
      <p:sp>
        <p:nvSpPr>
          <p:cNvPr id="106500" name="Rectangle 6"/>
          <p:cNvSpPr>
            <a:spLocks noChangeArrowheads="1"/>
          </p:cNvSpPr>
          <p:nvPr/>
        </p:nvSpPr>
        <p:spPr bwMode="auto">
          <a:xfrm>
            <a:off x="968375" y="5945188"/>
            <a:ext cx="10445750" cy="641350"/>
          </a:xfrm>
          <a:prstGeom prst="rect">
            <a:avLst/>
          </a:prstGeom>
          <a:solidFill>
            <a:srgbClr val="FFFF00"/>
          </a:solidFill>
          <a:ln w="9525">
            <a:noFill/>
            <a:miter lim="800000"/>
            <a:headEnd/>
            <a:tailEnd/>
          </a:ln>
        </p:spPr>
        <p:txBody>
          <a:bodyPr wrap="none" anchor="ctr">
            <a:spAutoFit/>
          </a:bodyPr>
          <a:lstStyle/>
          <a:p>
            <a:r>
              <a:rPr lang="pt-BR" sz="3600" b="1">
                <a:solidFill>
                  <a:srgbClr val="FF0000"/>
                </a:solidFill>
              </a:rPr>
              <a:t>Uma tragédia Neonatal!Patologia devastadora! </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5"/>
          <p:cNvSpPr>
            <a:spLocks noChangeArrowheads="1"/>
          </p:cNvSpPr>
          <p:nvPr/>
        </p:nvSpPr>
        <p:spPr bwMode="auto">
          <a:xfrm>
            <a:off x="2611438" y="5480050"/>
            <a:ext cx="6851650" cy="366713"/>
          </a:xfrm>
          <a:prstGeom prst="rect">
            <a:avLst/>
          </a:prstGeom>
          <a:noFill/>
          <a:ln w="9525">
            <a:noFill/>
            <a:miter lim="800000"/>
            <a:headEnd/>
            <a:tailEnd/>
          </a:ln>
        </p:spPr>
        <p:txBody>
          <a:bodyPr wrap="none">
            <a:spAutoFit/>
          </a:bodyPr>
          <a:lstStyle/>
          <a:p>
            <a:r>
              <a:rPr lang="pt-BR" b="1">
                <a:solidFill>
                  <a:srgbClr val="0000FF"/>
                </a:solidFill>
              </a:rPr>
              <a:t>Residentes da Unidade e Neonatologia do HMIB/SES/DF/2022</a:t>
            </a:r>
          </a:p>
        </p:txBody>
      </p:sp>
      <p:sp>
        <p:nvSpPr>
          <p:cNvPr id="107523" name="Text Box 6"/>
          <p:cNvSpPr txBox="1">
            <a:spLocks noChangeArrowheads="1"/>
          </p:cNvSpPr>
          <p:nvPr/>
        </p:nvSpPr>
        <p:spPr bwMode="auto">
          <a:xfrm>
            <a:off x="10267950" y="5057775"/>
            <a:ext cx="1200150" cy="366713"/>
          </a:xfrm>
          <a:prstGeom prst="rect">
            <a:avLst/>
          </a:prstGeom>
          <a:noFill/>
          <a:ln w="9525">
            <a:noFill/>
            <a:miter lim="800000"/>
            <a:headEnd/>
            <a:tailEnd/>
          </a:ln>
        </p:spPr>
        <p:txBody>
          <a:bodyPr wrap="none">
            <a:spAutoFit/>
          </a:bodyPr>
          <a:lstStyle/>
          <a:p>
            <a:r>
              <a:rPr lang="pt-BR"/>
              <a:t>22/3/2022</a:t>
            </a:r>
          </a:p>
        </p:txBody>
      </p:sp>
      <p:pic>
        <p:nvPicPr>
          <p:cNvPr id="107525" name="Picture 4"/>
          <p:cNvPicPr>
            <a:picLocks noChangeAspect="1" noChangeArrowheads="1"/>
          </p:cNvPicPr>
          <p:nvPr/>
        </p:nvPicPr>
        <p:blipFill>
          <a:blip r:embed="rId2"/>
          <a:srcRect/>
          <a:stretch>
            <a:fillRect/>
          </a:stretch>
        </p:blipFill>
        <p:spPr bwMode="auto">
          <a:xfrm>
            <a:off x="2212975" y="896938"/>
            <a:ext cx="8034338" cy="4524375"/>
          </a:xfrm>
          <a:prstGeom prst="rect">
            <a:avLst/>
          </a:prstGeom>
          <a:solidFill>
            <a:srgbClr val="FFFF00"/>
          </a:solidFill>
          <a:ln w="28575">
            <a:solidFill>
              <a:srgbClr val="FFFF00"/>
            </a:solidFill>
            <a:miter lim="800000"/>
            <a:headEnd/>
            <a:tailEnd/>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6" name="Google Shape;526;p20"/>
          <p:cNvSpPr>
            <a:spLocks noGrp="1"/>
          </p:cNvSpPr>
          <p:nvPr>
            <p:ph type="sldNum" sz="quarter" idx="10"/>
          </p:nvPr>
        </p:nvSpPr>
        <p:spPr/>
        <p:txBody>
          <a:bodyPr lIns="121900" tIns="121900" rIns="121900" bIns="121900"/>
          <a:lstStyle/>
          <a:p>
            <a:pPr>
              <a:defRPr/>
            </a:pPr>
            <a:fld id="{0F7D17CA-BC21-4A89-8B12-71DBD586C6C5}" type="slidenum">
              <a:rPr lang="en"/>
              <a:pPr>
                <a:defRPr/>
              </a:pPr>
              <a:t>50</a:t>
            </a:fld>
            <a:endParaRPr/>
          </a:p>
        </p:txBody>
      </p:sp>
      <p:pic>
        <p:nvPicPr>
          <p:cNvPr id="3" name="Diagrama 2"/>
          <p:cNvPicPr>
            <a:picLocks noChangeArrowheads="1"/>
          </p:cNvPicPr>
          <p:nvPr/>
        </p:nvPicPr>
        <p:blipFill>
          <a:blip r:embed="rId3"/>
          <a:srcRect/>
          <a:stretch>
            <a:fillRect/>
          </a:stretch>
        </p:blipFill>
        <p:spPr bwMode="auto">
          <a:xfrm>
            <a:off x="944563" y="347663"/>
            <a:ext cx="9766300" cy="6510337"/>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9005</TotalTime>
  <Words>3515</Words>
  <Application>Microsoft Office PowerPoint</Application>
  <PresentationFormat>Custom</PresentationFormat>
  <Paragraphs>241</Paragraphs>
  <Slides>50</Slides>
  <Notes>39</Notes>
  <HiddenSlides>0</HiddenSlides>
  <MMClips>0</MMClips>
  <ScaleCrop>false</ScaleCrop>
  <HeadingPairs>
    <vt:vector size="6" baseType="variant">
      <vt:variant>
        <vt:lpstr>Fontes usadas</vt:lpstr>
      </vt:variant>
      <vt:variant>
        <vt:i4>9</vt:i4>
      </vt:variant>
      <vt:variant>
        <vt:lpstr>Modelo de design</vt:lpstr>
      </vt:variant>
      <vt:variant>
        <vt:i4>6</vt:i4>
      </vt:variant>
      <vt:variant>
        <vt:lpstr>Títulos de slides</vt:lpstr>
      </vt:variant>
      <vt:variant>
        <vt:i4>50</vt:i4>
      </vt:variant>
    </vt:vector>
  </HeadingPairs>
  <TitlesOfParts>
    <vt:vector size="65" baseType="lpstr">
      <vt:lpstr>Arial</vt:lpstr>
      <vt:lpstr>Calibri Light</vt:lpstr>
      <vt:lpstr>Calibri</vt:lpstr>
      <vt:lpstr>Algerian</vt:lpstr>
      <vt:lpstr>Bookman Old Style</vt:lpstr>
      <vt:lpstr>Oswald</vt:lpstr>
      <vt:lpstr>Courier New</vt:lpstr>
      <vt:lpstr>Lato</vt:lpstr>
      <vt:lpstr>Source Sans Pro</vt:lpstr>
      <vt:lpstr>Tema do Office</vt:lpstr>
      <vt:lpstr>Tema do Office</vt:lpstr>
      <vt:lpstr>Tema do Office</vt:lpstr>
      <vt:lpstr>Tema do Office</vt:lpstr>
      <vt:lpstr>Tema do Office</vt:lpstr>
      <vt:lpstr>Tema do Office</vt:lpstr>
      <vt:lpstr>Variabilidade na duração do antibiótico para enterocolite necrosante e resultados em uma grande coorte multicêntrica</vt:lpstr>
      <vt:lpstr>INTRODUÇÃO </vt:lpstr>
      <vt:lpstr>4-7%</vt:lpstr>
      <vt:lpstr>Slide 4</vt:lpstr>
      <vt:lpstr>Slide 5</vt:lpstr>
      <vt:lpstr>MÉTODOS</vt:lpstr>
      <vt:lpstr>Slide 7</vt:lpstr>
      <vt:lpstr>Slide 8</vt:lpstr>
      <vt:lpstr>Slide 9</vt:lpstr>
      <vt:lpstr>Slide 10</vt:lpstr>
      <vt:lpstr>Slide 11</vt:lpstr>
      <vt:lpstr>Slide 12</vt:lpstr>
      <vt:lpstr>RESULTADOS</vt:lpstr>
      <vt:lpstr>Slide 14</vt:lpstr>
      <vt:lpstr>Slide 15</vt:lpstr>
      <vt:lpstr>Slide 16</vt:lpstr>
      <vt:lpstr>Slide 17</vt:lpstr>
      <vt:lpstr>Slide 18</vt:lpstr>
      <vt:lpstr>Slide 19</vt:lpstr>
      <vt:lpstr>Slide 20</vt:lpstr>
      <vt:lpstr>Slide 21</vt:lpstr>
      <vt:lpstr>Slide 22</vt:lpstr>
      <vt:lpstr>Slide 23</vt:lpstr>
      <vt:lpstr>Slide 24</vt:lpstr>
      <vt:lpstr>DISCUSSÃO</vt:lpstr>
      <vt:lpstr>Slide 26</vt:lpstr>
      <vt:lpstr>Slide 27</vt:lpstr>
      <vt:lpstr>Slide 28</vt:lpstr>
      <vt:lpstr>Slide 29</vt:lpstr>
      <vt:lpstr>Slide 30</vt:lpstr>
      <vt:lpstr>Slide 31</vt:lpstr>
      <vt:lpstr>Slide 32</vt:lpstr>
      <vt:lpstr>Slide 33</vt:lpstr>
      <vt:lpstr>Slide 34</vt:lpstr>
      <vt:lpstr>Slide 35</vt:lpstr>
      <vt:lpstr>Slide 36</vt:lpstr>
      <vt:lpstr>Observou-se que cursos mais longos de antibióticos estão associados à recuperação intestinal prolongada e ao maior tempo de hospitalização. </vt:lpstr>
      <vt:lpstr>Slide 38</vt:lpstr>
      <vt:lpstr>Slide 39</vt:lpstr>
      <vt:lpstr>REFERENCES</vt:lpstr>
      <vt:lpstr>Slide 41</vt:lpstr>
      <vt:lpstr>REFERENCES</vt:lpstr>
      <vt:lpstr>Slide 43</vt:lpstr>
      <vt:lpstr>NOTA O EDITOR DA PÁGINA NEONATAL www.paulomargotto.com.br, Dr. Paulo R. Margotto Consultem também! Ampliando nossos conhecimentos!</vt:lpstr>
      <vt:lpstr>Slide 45</vt:lpstr>
      <vt:lpstr>Slide 46</vt:lpstr>
      <vt:lpstr>Slide 47</vt:lpstr>
      <vt:lpstr>Slide 48</vt:lpstr>
      <vt:lpstr>Slide 49</vt:lpstr>
      <vt:lpstr>Slide 50</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Variabilidade na duração do antibiótico para enterocolite necrosante e resultados em uma grande coorte multicêntrica</dc:title>
  <dc:creator>Caique Molinari Ribeiro Pinto</dc:creator>
  <cp:lastModifiedBy>Paulo</cp:lastModifiedBy>
  <cp:revision>21</cp:revision>
  <dcterms:created xsi:type="dcterms:W3CDTF">2022-07-28T00:04:58Z</dcterms:created>
  <dcterms:modified xsi:type="dcterms:W3CDTF">2022-08-04T02:00:59Z</dcterms:modified>
</cp:coreProperties>
</file>